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3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47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martin\Desktop\B_Complaints\Histogram_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martin\Desktop\B_Complaints\Histogram_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martin\Desktop\B_Complaints\Histogram_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martin\Desktop\B_Complaints\Histogram_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martin\Desktop\B_Complaints\Histogram_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Revised Distribution of B Complaints</a:t>
            </a:r>
            <a:endParaRPr lang="en-US" sz="12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  <a:lumOff val="35000"/>
                <a:alpha val="9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six!$B$26:$B$31</c:f>
              <c:strCache>
                <c:ptCount val="6"/>
                <c:pt idx="0">
                  <c:v>(0,40]</c:v>
                </c:pt>
                <c:pt idx="1">
                  <c:v>(40,100]</c:v>
                </c:pt>
                <c:pt idx="2">
                  <c:v>(100,150]</c:v>
                </c:pt>
                <c:pt idx="3">
                  <c:v>(150,200]</c:v>
                </c:pt>
                <c:pt idx="4">
                  <c:v>(200,250]</c:v>
                </c:pt>
                <c:pt idx="5">
                  <c:v>(250,310]</c:v>
                </c:pt>
              </c:strCache>
            </c:strRef>
          </c:cat>
          <c:val>
            <c:numRef>
              <c:f>six!$C$26:$C$31</c:f>
              <c:numCache>
                <c:formatCode>General</c:formatCode>
                <c:ptCount val="6"/>
                <c:pt idx="0">
                  <c:v>4102</c:v>
                </c:pt>
                <c:pt idx="1">
                  <c:v>2954</c:v>
                </c:pt>
                <c:pt idx="2">
                  <c:v>1875</c:v>
                </c:pt>
                <c:pt idx="3">
                  <c:v>1540</c:v>
                </c:pt>
                <c:pt idx="4">
                  <c:v>1074</c:v>
                </c:pt>
                <c:pt idx="5">
                  <c:v>241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0781824"/>
        <c:axId val="122897536"/>
      </c:barChart>
      <c:catAx>
        <c:axId val="12078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Age.of.complaint - Buckets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22897536"/>
        <c:crosses val="autoZero"/>
        <c:auto val="1"/>
        <c:lblAlgn val="ctr"/>
        <c:lblOffset val="100"/>
        <c:noMultiLvlLbl val="0"/>
      </c:catAx>
      <c:valAx>
        <c:axId val="1228975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0781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MAY 2016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six!$M$83</c:f>
              <c:strCache>
                <c:ptCount val="1"/>
                <c:pt idx="0">
                  <c:v>MAY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six!$L$84:$L$89</c:f>
              <c:strCache>
                <c:ptCount val="6"/>
                <c:pt idx="0">
                  <c:v>(0,40]</c:v>
                </c:pt>
                <c:pt idx="1">
                  <c:v>(40,100]</c:v>
                </c:pt>
                <c:pt idx="2">
                  <c:v>(100,150]</c:v>
                </c:pt>
                <c:pt idx="3">
                  <c:v>(150,200]</c:v>
                </c:pt>
                <c:pt idx="4">
                  <c:v>(200,250]</c:v>
                </c:pt>
                <c:pt idx="5">
                  <c:v>(250,310]</c:v>
                </c:pt>
              </c:strCache>
            </c:strRef>
          </c:cat>
          <c:val>
            <c:numRef>
              <c:f>six!$M$84:$M$89</c:f>
              <c:numCache>
                <c:formatCode>General</c:formatCode>
                <c:ptCount val="6"/>
                <c:pt idx="0">
                  <c:v>4102</c:v>
                </c:pt>
                <c:pt idx="1">
                  <c:v>2954</c:v>
                </c:pt>
                <c:pt idx="2">
                  <c:v>1875</c:v>
                </c:pt>
                <c:pt idx="3">
                  <c:v>1540</c:v>
                </c:pt>
                <c:pt idx="4">
                  <c:v>1074</c:v>
                </c:pt>
                <c:pt idx="5">
                  <c:v>241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7695872"/>
        <c:axId val="127714048"/>
      </c:barChart>
      <c:catAx>
        <c:axId val="127695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27714048"/>
        <c:crosses val="autoZero"/>
        <c:auto val="1"/>
        <c:lblAlgn val="ctr"/>
        <c:lblOffset val="100"/>
        <c:noMultiLvlLbl val="0"/>
      </c:catAx>
      <c:valAx>
        <c:axId val="127714048"/>
        <c:scaling>
          <c:orientation val="minMax"/>
          <c:max val="10000"/>
        </c:scaling>
        <c:delete val="0"/>
        <c:axPos val="l"/>
        <c:numFmt formatCode="General" sourceLinked="1"/>
        <c:majorTickMark val="out"/>
        <c:minorTickMark val="none"/>
        <c:tickLblPos val="nextTo"/>
        <c:crossAx val="127695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JUNE 2016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six!$N$83</c:f>
              <c:strCache>
                <c:ptCount val="1"/>
                <c:pt idx="0">
                  <c:v>JUNE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six!$L$84:$L$89</c:f>
              <c:strCache>
                <c:ptCount val="6"/>
                <c:pt idx="0">
                  <c:v>(0,40]</c:v>
                </c:pt>
                <c:pt idx="1">
                  <c:v>(40,100]</c:v>
                </c:pt>
                <c:pt idx="2">
                  <c:v>(100,150]</c:v>
                </c:pt>
                <c:pt idx="3">
                  <c:v>(150,200]</c:v>
                </c:pt>
                <c:pt idx="4">
                  <c:v>(200,250]</c:v>
                </c:pt>
                <c:pt idx="5">
                  <c:v>(250,310]</c:v>
                </c:pt>
              </c:strCache>
            </c:strRef>
          </c:cat>
          <c:val>
            <c:numRef>
              <c:f>six!$N$84:$N$89</c:f>
              <c:numCache>
                <c:formatCode>General</c:formatCode>
                <c:ptCount val="6"/>
                <c:pt idx="0">
                  <c:v>5852</c:v>
                </c:pt>
                <c:pt idx="1">
                  <c:v>2029</c:v>
                </c:pt>
                <c:pt idx="2">
                  <c:v>1375</c:v>
                </c:pt>
                <c:pt idx="3">
                  <c:v>1390</c:v>
                </c:pt>
                <c:pt idx="4">
                  <c:v>924</c:v>
                </c:pt>
                <c:pt idx="5">
                  <c:v>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3032320"/>
        <c:axId val="123033856"/>
      </c:barChart>
      <c:catAx>
        <c:axId val="123032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23033856"/>
        <c:crosses val="autoZero"/>
        <c:auto val="1"/>
        <c:lblAlgn val="ctr"/>
        <c:lblOffset val="100"/>
        <c:noMultiLvlLbl val="0"/>
      </c:catAx>
      <c:valAx>
        <c:axId val="123033856"/>
        <c:scaling>
          <c:orientation val="minMax"/>
          <c:max val="10000"/>
        </c:scaling>
        <c:delete val="0"/>
        <c:axPos val="l"/>
        <c:numFmt formatCode="General" sourceLinked="1"/>
        <c:majorTickMark val="out"/>
        <c:minorTickMark val="none"/>
        <c:tickLblPos val="nextTo"/>
        <c:crossAx val="123032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JULY 2016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six!$O$83</c:f>
              <c:strCache>
                <c:ptCount val="1"/>
                <c:pt idx="0">
                  <c:v>JULY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six!$L$84:$L$89</c:f>
              <c:strCache>
                <c:ptCount val="6"/>
                <c:pt idx="0">
                  <c:v>(0,40]</c:v>
                </c:pt>
                <c:pt idx="1">
                  <c:v>(40,100]</c:v>
                </c:pt>
                <c:pt idx="2">
                  <c:v>(100,150]</c:v>
                </c:pt>
                <c:pt idx="3">
                  <c:v>(150,200]</c:v>
                </c:pt>
                <c:pt idx="4">
                  <c:v>(200,250]</c:v>
                </c:pt>
                <c:pt idx="5">
                  <c:v>(250,310]</c:v>
                </c:pt>
              </c:strCache>
            </c:strRef>
          </c:cat>
          <c:val>
            <c:numRef>
              <c:f>six!$O$84:$O$89</c:f>
              <c:numCache>
                <c:formatCode>General</c:formatCode>
                <c:ptCount val="6"/>
                <c:pt idx="0">
                  <c:v>7352</c:v>
                </c:pt>
                <c:pt idx="1">
                  <c:v>1029</c:v>
                </c:pt>
                <c:pt idx="2">
                  <c:v>1025</c:v>
                </c:pt>
                <c:pt idx="3">
                  <c:v>1290</c:v>
                </c:pt>
                <c:pt idx="4">
                  <c:v>899</c:v>
                </c:pt>
                <c:pt idx="5">
                  <c:v>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3054336"/>
        <c:axId val="123068416"/>
      </c:barChart>
      <c:catAx>
        <c:axId val="123054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23068416"/>
        <c:crosses val="autoZero"/>
        <c:auto val="1"/>
        <c:lblAlgn val="ctr"/>
        <c:lblOffset val="100"/>
        <c:noMultiLvlLbl val="0"/>
      </c:catAx>
      <c:valAx>
        <c:axId val="123068416"/>
        <c:scaling>
          <c:orientation val="minMax"/>
          <c:max val="10000"/>
        </c:scaling>
        <c:delete val="0"/>
        <c:axPos val="l"/>
        <c:numFmt formatCode="General" sourceLinked="1"/>
        <c:majorTickMark val="out"/>
        <c:minorTickMark val="none"/>
        <c:tickLblPos val="nextTo"/>
        <c:crossAx val="1230543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AUG 2016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six!$P$83</c:f>
              <c:strCache>
                <c:ptCount val="1"/>
                <c:pt idx="0">
                  <c:v>AUG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six!$L$84:$L$89</c:f>
              <c:strCache>
                <c:ptCount val="6"/>
                <c:pt idx="0">
                  <c:v>(0,40]</c:v>
                </c:pt>
                <c:pt idx="1">
                  <c:v>(40,100]</c:v>
                </c:pt>
                <c:pt idx="2">
                  <c:v>(100,150]</c:v>
                </c:pt>
                <c:pt idx="3">
                  <c:v>(150,200]</c:v>
                </c:pt>
                <c:pt idx="4">
                  <c:v>(200,250]</c:v>
                </c:pt>
                <c:pt idx="5">
                  <c:v>(250,310]</c:v>
                </c:pt>
              </c:strCache>
            </c:strRef>
          </c:cat>
          <c:val>
            <c:numRef>
              <c:f>six!$P$84:$P$89</c:f>
              <c:numCache>
                <c:formatCode>General</c:formatCode>
                <c:ptCount val="6"/>
                <c:pt idx="0">
                  <c:v>8602</c:v>
                </c:pt>
                <c:pt idx="1">
                  <c:v>129</c:v>
                </c:pt>
                <c:pt idx="2">
                  <c:v>775</c:v>
                </c:pt>
                <c:pt idx="3">
                  <c:v>1240</c:v>
                </c:pt>
                <c:pt idx="4">
                  <c:v>874</c:v>
                </c:pt>
                <c:pt idx="5">
                  <c:v>166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8012288"/>
        <c:axId val="128013824"/>
      </c:barChart>
      <c:catAx>
        <c:axId val="128012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28013824"/>
        <c:crosses val="autoZero"/>
        <c:auto val="1"/>
        <c:lblAlgn val="ctr"/>
        <c:lblOffset val="100"/>
        <c:noMultiLvlLbl val="0"/>
      </c:catAx>
      <c:valAx>
        <c:axId val="128013824"/>
        <c:scaling>
          <c:orientation val="minMax"/>
          <c:max val="10000"/>
        </c:scaling>
        <c:delete val="0"/>
        <c:axPos val="l"/>
        <c:numFmt formatCode="General" sourceLinked="1"/>
        <c:majorTickMark val="out"/>
        <c:minorTickMark val="none"/>
        <c:tickLblPos val="nextTo"/>
        <c:crossAx val="128012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CD0E9-65DB-445D-A9F9-C9D70642736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5398-5E4F-4FF8-9725-414979C0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6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B958D-A68B-428E-A9FD-BF745544B09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AD90A-C89F-4067-87F2-33A82538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AD90A-C89F-4067-87F2-33A8253844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7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53400" y="7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DRAFT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D5F2-99BA-4E6B-B9BA-AB9967CAA1F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2A48-2C2B-45AB-99BB-427BE31D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188" y="1789093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Overall Stats on 6/26/16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of 11887 open B 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Average of 89.8 workdays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Oldest complaint = 306.7 workdays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856" y="228600"/>
            <a:ext cx="7206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Analysis of active B complaints and backlog – Targeting Backlog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Objective</a:t>
            </a:r>
            <a:r>
              <a:rPr lang="en-US" sz="1400" dirty="0" smtClean="0"/>
              <a:t>:  Develop a strategy to address B complaint backlog, while maintaining adequate service level on new B complaints – making a best effort to stay below or near the CPR target of 40 days (average) to respond. 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6422"/>
              </p:ext>
            </p:extLst>
          </p:nvPr>
        </p:nvGraphicFramePr>
        <p:xfrm>
          <a:off x="6172200" y="1398151"/>
          <a:ext cx="2237569" cy="49069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55099"/>
                <a:gridCol w="455099"/>
                <a:gridCol w="578355"/>
                <a:gridCol w="749016"/>
              </a:tblGrid>
              <a:tr h="305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Bucket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Frequency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Percent Dist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ctr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(0,10]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15.94%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(10,20]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(20,30]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(30,40]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4.14%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(40,50]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3.85%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(50,60]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(60,70]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4.46%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(70,80]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4.12%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(80,90]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(90,100]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4.01%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(100,110]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3.89%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(110,120]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3.81%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(120,130]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2.95%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(130,140]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2.84%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(140,150]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2.42%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(150,160]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3.00%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(160,170]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2.29%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(170,180]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291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(180,190]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2.85%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(190,200]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2.45%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(200,210]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1.89%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(210,220]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1.94%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(220,230]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2.17%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(230,240]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1.73%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(240,250]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1.37%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(250,260]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(260,270]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(270,280]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(280,290]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(290,300]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(300,310]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  <a:tr h="14221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11786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/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8" y="3124200"/>
            <a:ext cx="5571812" cy="3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856" y="228600"/>
            <a:ext cx="72063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Analysis of active B complaints and backlog – Targeting Backlog</a:t>
            </a:r>
          </a:p>
          <a:p>
            <a:endParaRPr lang="en-US" sz="1400" b="1" dirty="0" smtClean="0"/>
          </a:p>
          <a:p>
            <a:r>
              <a:rPr lang="en-US" sz="1400" dirty="0" smtClean="0"/>
              <a:t>Methodology: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Redistribute total universe of b complaints into a smaller number of operational buckets.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Numerous bucketing scenarios were tested. Needed to strike a balance between total volume and mean workdays of each bucket while keeping a reasonable number of total buckets to simplify as an operational tool.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Assumptions based on annual averages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Approximately 5K new B complaints each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Approximately 5K B complaints inspected each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Run multiple scenarios to optimize – meet objective of targeting/addressing backlog while maintaining adequate service level.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80710"/>
              </p:ext>
            </p:extLst>
          </p:nvPr>
        </p:nvGraphicFramePr>
        <p:xfrm>
          <a:off x="228600" y="3276600"/>
          <a:ext cx="4310743" cy="2929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05016"/>
              </p:ext>
            </p:extLst>
          </p:nvPr>
        </p:nvGraphicFramePr>
        <p:xfrm>
          <a:off x="4953000" y="3886200"/>
          <a:ext cx="3696815" cy="1752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4282"/>
                <a:gridCol w="864993"/>
                <a:gridCol w="731125"/>
                <a:gridCol w="792910"/>
                <a:gridCol w="813505"/>
              </a:tblGrid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Buckets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Freq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Pct_Total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Mean Workdays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(0,40]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(40,100]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(100,150]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122.31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(150,200]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174.73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(200,250]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223.49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(250,310]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0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018" y="103808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Target Oldest B Complaints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71910"/>
              </p:ext>
            </p:extLst>
          </p:nvPr>
        </p:nvGraphicFramePr>
        <p:xfrm>
          <a:off x="362578" y="380807"/>
          <a:ext cx="6159640" cy="15904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0840"/>
                <a:gridCol w="762000"/>
                <a:gridCol w="685800"/>
                <a:gridCol w="685800"/>
                <a:gridCol w="685800"/>
                <a:gridCol w="762000"/>
                <a:gridCol w="1142113"/>
                <a:gridCol w="915287"/>
              </a:tblGrid>
              <a:tr h="426447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Buckets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Pct</a:t>
                      </a:r>
                      <a:r>
                        <a:rPr lang="en-US" sz="1000" u="none" strike="noStrike" dirty="0" smtClean="0">
                          <a:effectLst/>
                        </a:rPr>
                        <a:t> from each bucket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#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of Proposed Responses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Responses * 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Avg</a:t>
                      </a:r>
                      <a:r>
                        <a:rPr lang="en-US" sz="1000" u="none" strike="noStrike" dirty="0" smtClean="0">
                          <a:effectLst/>
                        </a:rPr>
                        <a:t> Time to Respond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56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(0,40]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27601.80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89.4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6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(40,100]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70521.97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6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(100,150]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122.31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97850.40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6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(150,200]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174.73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87367.45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6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(200,250]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223.49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111746.70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6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(250,310]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260.65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52129.46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6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447217.78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305196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Target Newest B Complaints</a:t>
            </a:r>
            <a:endParaRPr lang="en-US" sz="1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37917"/>
              </p:ext>
            </p:extLst>
          </p:nvPr>
        </p:nvGraphicFramePr>
        <p:xfrm>
          <a:off x="350018" y="2572919"/>
          <a:ext cx="6172200" cy="16178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33400"/>
                <a:gridCol w="762000"/>
                <a:gridCol w="685800"/>
                <a:gridCol w="685800"/>
                <a:gridCol w="685800"/>
                <a:gridCol w="762000"/>
                <a:gridCol w="1143000"/>
                <a:gridCol w="914400"/>
              </a:tblGrid>
              <a:tr h="45393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Buckets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Freq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Pct</a:t>
                      </a:r>
                      <a:r>
                        <a:rPr lang="en-US" sz="1000" u="none" strike="noStrike" dirty="0" smtClean="0">
                          <a:effectLst/>
                        </a:rPr>
                        <a:t> from each bucket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#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of Proposed Responses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Responses * 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Avg</a:t>
                      </a:r>
                      <a:r>
                        <a:rPr lang="en-US" sz="1000" u="none" strike="noStrike" dirty="0" smtClean="0">
                          <a:effectLst/>
                        </a:rPr>
                        <a:t> Time to Respond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41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(0,40]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13.80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73.1%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41402.7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36.5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(40,100]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70.52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141043.94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(100,150]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122.31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(150,200]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174.73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(200,250]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223.49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9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(250,310]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182446.64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571807"/>
            <a:ext cx="560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Address Both Old and New B Complaints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30383"/>
              </p:ext>
            </p:extLst>
          </p:nvPr>
        </p:nvGraphicFramePr>
        <p:xfrm>
          <a:off x="349181" y="4824703"/>
          <a:ext cx="6173037" cy="157609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34237"/>
                <a:gridCol w="762000"/>
                <a:gridCol w="685800"/>
                <a:gridCol w="685800"/>
                <a:gridCol w="685800"/>
                <a:gridCol w="762000"/>
                <a:gridCol w="1143000"/>
                <a:gridCol w="914400"/>
              </a:tblGrid>
              <a:tr h="41214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Buckets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Freq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Pct</a:t>
                      </a:r>
                      <a:r>
                        <a:rPr lang="en-US" sz="1000" u="none" strike="noStrike" dirty="0">
                          <a:effectLst/>
                        </a:rPr>
                        <a:t> from each bucket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#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of Proposed Responses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Responses * 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Avg</a:t>
                      </a:r>
                      <a:r>
                        <a:rPr lang="en-US" sz="1000" u="none" strike="noStrike" dirty="0" smtClean="0">
                          <a:effectLst/>
                        </a:rPr>
                        <a:t> Time to Respond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(0,40]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4102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13.80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79.2%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3250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44852.925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47.5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(40,100]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31.3%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65232.82225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(100,150]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122.31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26.7%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61156.5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(150,200]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174.73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26210.235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(200,250]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223.49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33524.01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(250,310]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260.65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6516.1825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237492.6748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11592" y="68560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Targeting oldest complaints results in a very high </a:t>
            </a:r>
            <a:r>
              <a:rPr lang="en-US" sz="1200" dirty="0" err="1" smtClean="0"/>
              <a:t>avg</a:t>
            </a:r>
            <a:r>
              <a:rPr lang="en-US" sz="1200" dirty="0" smtClean="0"/>
              <a:t> response time of 89.4 workdays.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3218" y="304529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Targeting newest complaints results in an excellent service level but doesn’t address any of the older complaints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03218" y="497710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the optimal strategy to address a portion of the oldest complaints while keeping up with new volume and maintaining a reasonable </a:t>
            </a:r>
            <a:r>
              <a:rPr lang="en-US" sz="1200" dirty="0" err="1" smtClean="0"/>
              <a:t>avg</a:t>
            </a:r>
            <a:r>
              <a:rPr lang="en-US" sz="1200" dirty="0" smtClean="0"/>
              <a:t> response time of 47.5 days.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14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70732"/>
              </p:ext>
            </p:extLst>
          </p:nvPr>
        </p:nvGraphicFramePr>
        <p:xfrm>
          <a:off x="546100" y="2895600"/>
          <a:ext cx="31877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Buckets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JUNE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JULY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AUG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(0,40]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4102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5852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7352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8602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(40,100]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2954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(100,150]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(150,200]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(200,250]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(250,310]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11786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8971" y="259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Projection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3352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Need to adjust % each month while keeping new complaints and responses constant at 5K.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097153"/>
              </p:ext>
            </p:extLst>
          </p:nvPr>
        </p:nvGraphicFramePr>
        <p:xfrm>
          <a:off x="76200" y="4572000"/>
          <a:ext cx="232033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496764"/>
              </p:ext>
            </p:extLst>
          </p:nvPr>
        </p:nvGraphicFramePr>
        <p:xfrm>
          <a:off x="2194309" y="4572000"/>
          <a:ext cx="2467289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870961"/>
              </p:ext>
            </p:extLst>
          </p:nvPr>
        </p:nvGraphicFramePr>
        <p:xfrm>
          <a:off x="4356798" y="4572000"/>
          <a:ext cx="2438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866003"/>
              </p:ext>
            </p:extLst>
          </p:nvPr>
        </p:nvGraphicFramePr>
        <p:xfrm>
          <a:off x="6553200" y="4572000"/>
          <a:ext cx="2514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86399" y="868740"/>
            <a:ext cx="3547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Projecting future months is a more complicated model due to movement of complaints to different buckets, and fluctuating total volume of responses and new complaints. Need to create a “variable rate” of responses per bucket for each month – otherwise the distribution will become skewed – see graphs below. There are a lot of unknowns and assumptions in this projection.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684074"/>
            <a:ext cx="560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Address Both Old and New B Complaints</a:t>
            </a:r>
            <a:endParaRPr lang="en-US" sz="1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02099"/>
              </p:ext>
            </p:extLst>
          </p:nvPr>
        </p:nvGraphicFramePr>
        <p:xfrm>
          <a:off x="120581" y="936970"/>
          <a:ext cx="5289620" cy="1630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57783"/>
                <a:gridCol w="652951"/>
                <a:gridCol w="587656"/>
                <a:gridCol w="587656"/>
                <a:gridCol w="587656"/>
                <a:gridCol w="652951"/>
                <a:gridCol w="979426"/>
                <a:gridCol w="783541"/>
              </a:tblGrid>
              <a:tr h="41214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Buckets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Pct from each bucket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#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of Proposed Responses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Responses * 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Avg</a:t>
                      </a:r>
                      <a:r>
                        <a:rPr lang="en-US" sz="1000" u="none" strike="noStrike" dirty="0" smtClean="0">
                          <a:effectLst/>
                        </a:rPr>
                        <a:t> Time to Respond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(0,40]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79.2%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44852.925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47.5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(40,100]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65232.82225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(100,150]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122.31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61156.5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(150,200]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174.73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26210.235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(200,250]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223.49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33524.01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(250,310]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260.65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6516.1825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237492.6748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00" y="228600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Future Projection – </a:t>
            </a:r>
            <a:r>
              <a:rPr lang="en-US" sz="1200" dirty="0" smtClean="0"/>
              <a:t>Need to investigate creating a more complex forecasting model, or just run current model each month. 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88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1037</Words>
  <Application>Microsoft Office PowerPoint</Application>
  <PresentationFormat>On-screen Show (4:3)</PresentationFormat>
  <Paragraphs>455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City of New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Bcomplaints – current batch</dc:title>
  <dc:creator>Department of Buildings</dc:creator>
  <cp:lastModifiedBy>Department of Buildings</cp:lastModifiedBy>
  <cp:revision>40</cp:revision>
  <dcterms:created xsi:type="dcterms:W3CDTF">2016-06-30T13:55:14Z</dcterms:created>
  <dcterms:modified xsi:type="dcterms:W3CDTF">2016-07-15T12:47:11Z</dcterms:modified>
</cp:coreProperties>
</file>