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89" r:id="rId2"/>
    <p:sldId id="315" r:id="rId3"/>
    <p:sldId id="316" r:id="rId4"/>
    <p:sldId id="310" r:id="rId5"/>
    <p:sldId id="311" r:id="rId6"/>
    <p:sldId id="312" r:id="rId7"/>
    <p:sldId id="313" r:id="rId8"/>
    <p:sldId id="314" r:id="rId9"/>
    <p:sldId id="308" r:id="rId10"/>
    <p:sldId id="306" r:id="rId11"/>
    <p:sldId id="300" r:id="rId12"/>
    <p:sldId id="318" r:id="rId13"/>
    <p:sldId id="317" r:id="rId14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epartment of Buildings" initials="DoB" lastIdx="5" clrIdx="0"/>
  <p:cmAuthor id="1" name="McGehee, Katherine" initials="MK" lastIdx="7" clrIdx="1">
    <p:extLst/>
  </p:cmAuthor>
  <p:cmAuthor id="2" name="Katherine McGehee" initials="KM" lastIdx="8" clrIdx="2">
    <p:extLst/>
  </p:cmAuthor>
  <p:cmAuthor id="3" name="KPMG" initials="K" lastIdx="14" clrIdx="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9749"/>
    <a:srgbClr val="6F4884"/>
    <a:srgbClr val="223596"/>
    <a:srgbClr val="26B4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3" autoAdjust="0"/>
    <p:restoredTop sz="94670" autoAdjust="0"/>
  </p:normalViewPr>
  <p:slideViewPr>
    <p:cSldViewPr>
      <p:cViewPr varScale="1">
        <p:scale>
          <a:sx n="109" d="100"/>
          <a:sy n="109" d="100"/>
        </p:scale>
        <p:origin x="176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commentAuthors" Target="commentAuthor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1400"/>
            </a:pPr>
            <a:r>
              <a:rPr lang="en-US" sz="1400" dirty="0" smtClean="0"/>
              <a:t>Average Number of Days to First Review, by Application</a:t>
            </a:r>
            <a:r>
              <a:rPr lang="en-US" sz="1400" baseline="0" dirty="0" smtClean="0"/>
              <a:t> Type</a:t>
            </a:r>
            <a:r>
              <a:rPr lang="en-US" sz="1400" dirty="0" smtClean="0"/>
              <a:t> </a:t>
            </a:r>
          </a:p>
          <a:p>
            <a:pPr>
              <a:defRPr sz="1400"/>
            </a:pPr>
            <a:r>
              <a:rPr lang="en-US" sz="1400" dirty="0" smtClean="0"/>
              <a:t>March 2016 to March 2017</a:t>
            </a:r>
            <a:endParaRPr lang="en-US" sz="1400" dirty="0"/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0500745130338819"/>
          <c:y val="0.261225521180185"/>
          <c:w val="0.862049028748578"/>
          <c:h val="0.64441978725409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'Hi-Level Graphs'!$B$4</c:f>
              <c:strCache>
                <c:ptCount val="1"/>
                <c:pt idx="0">
                  <c:v>Mar-16</c:v>
                </c:pt>
              </c:strCache>
            </c:strRef>
          </c:tx>
          <c:invertIfNegative val="0"/>
          <c:cat>
            <c:strRef>
              <c:f>'Hi-Level Graphs'!$A$5:$A$8</c:f>
              <c:strCache>
                <c:ptCount val="3"/>
                <c:pt idx="0">
                  <c:v>NB/A1</c:v>
                </c:pt>
                <c:pt idx="1">
                  <c:v>A2/A3</c:v>
                </c:pt>
                <c:pt idx="2">
                  <c:v>Affordable Housing</c:v>
                </c:pt>
              </c:strCache>
            </c:strRef>
          </c:cat>
          <c:val>
            <c:numRef>
              <c:f>'Hi-Level Graphs'!$B$5:$B$8</c:f>
              <c:numCache>
                <c:formatCode>General</c:formatCode>
                <c:ptCount val="4"/>
                <c:pt idx="0">
                  <c:v>10.29</c:v>
                </c:pt>
                <c:pt idx="1">
                  <c:v>2.01</c:v>
                </c:pt>
                <c:pt idx="2">
                  <c:v>9.68</c:v>
                </c:pt>
              </c:numCache>
            </c:numRef>
          </c:val>
        </c:ser>
        <c:ser>
          <c:idx val="1"/>
          <c:order val="1"/>
          <c:tx>
            <c:strRef>
              <c:f>'Hi-Level Graphs'!$C$4</c:f>
              <c:strCache>
                <c:ptCount val="1"/>
                <c:pt idx="0">
                  <c:v>Mar-17</c:v>
                </c:pt>
              </c:strCache>
            </c:strRef>
          </c:tx>
          <c:invertIfNegative val="0"/>
          <c:cat>
            <c:strRef>
              <c:f>'Hi-Level Graphs'!$A$5:$A$8</c:f>
              <c:strCache>
                <c:ptCount val="3"/>
                <c:pt idx="0">
                  <c:v>NB/A1</c:v>
                </c:pt>
                <c:pt idx="1">
                  <c:v>A2/A3</c:v>
                </c:pt>
                <c:pt idx="2">
                  <c:v>Affordable Housing</c:v>
                </c:pt>
              </c:strCache>
            </c:strRef>
          </c:cat>
          <c:val>
            <c:numRef>
              <c:f>'Hi-Level Graphs'!$C$5:$C$8</c:f>
              <c:numCache>
                <c:formatCode>General</c:formatCode>
                <c:ptCount val="4"/>
                <c:pt idx="0" formatCode="0.00">
                  <c:v>5.02</c:v>
                </c:pt>
                <c:pt idx="1">
                  <c:v>0.84</c:v>
                </c:pt>
                <c:pt idx="2">
                  <c:v>3.3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45111088"/>
        <c:axId val="-2045108144"/>
      </c:barChart>
      <c:catAx>
        <c:axId val="-204511108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-2045108144"/>
        <c:crosses val="autoZero"/>
        <c:auto val="1"/>
        <c:lblAlgn val="ctr"/>
        <c:lblOffset val="100"/>
        <c:noMultiLvlLbl val="0"/>
      </c:catAx>
      <c:valAx>
        <c:axId val="-2045108144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-204511108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1400"/>
            </a:pPr>
            <a:r>
              <a:rPr lang="en-US" sz="1400" dirty="0" smtClean="0"/>
              <a:t>Average</a:t>
            </a:r>
            <a:r>
              <a:rPr lang="en-US" sz="1400" baseline="0" dirty="0" smtClean="0"/>
              <a:t> Number of Days for Development Inspections, by Type</a:t>
            </a:r>
            <a:endParaRPr lang="en-US" sz="1400" dirty="0" smtClean="0"/>
          </a:p>
          <a:p>
            <a:pPr>
              <a:defRPr sz="1400"/>
            </a:pPr>
            <a:r>
              <a:rPr lang="en-US" sz="1400" baseline="0" dirty="0" smtClean="0"/>
              <a:t>March 2016 to March 2017</a:t>
            </a:r>
            <a:endParaRPr lang="en-US" sz="1400" dirty="0" smtClean="0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'Hi-Level Graphs'!$L$4</c:f>
              <c:strCache>
                <c:ptCount val="1"/>
                <c:pt idx="0">
                  <c:v>Mar-16</c:v>
                </c:pt>
              </c:strCache>
            </c:strRef>
          </c:tx>
          <c:invertIfNegative val="0"/>
          <c:cat>
            <c:strRef>
              <c:f>'Hi-Level Graphs'!$K$5:$K$7</c:f>
              <c:strCache>
                <c:ptCount val="3"/>
                <c:pt idx="0">
                  <c:v>Construction</c:v>
                </c:pt>
                <c:pt idx="1">
                  <c:v>Boilers</c:v>
                </c:pt>
                <c:pt idx="2">
                  <c:v>Elevators</c:v>
                </c:pt>
              </c:strCache>
            </c:strRef>
          </c:cat>
          <c:val>
            <c:numRef>
              <c:f>'Hi-Level Graphs'!$L$5:$L$7</c:f>
              <c:numCache>
                <c:formatCode>General</c:formatCode>
                <c:ptCount val="3"/>
                <c:pt idx="0">
                  <c:v>3.64</c:v>
                </c:pt>
                <c:pt idx="1">
                  <c:v>8.629999999999998</c:v>
                </c:pt>
                <c:pt idx="2">
                  <c:v>11.36</c:v>
                </c:pt>
              </c:numCache>
            </c:numRef>
          </c:val>
        </c:ser>
        <c:ser>
          <c:idx val="1"/>
          <c:order val="1"/>
          <c:tx>
            <c:strRef>
              <c:f>'Hi-Level Graphs'!$M$4</c:f>
              <c:strCache>
                <c:ptCount val="1"/>
                <c:pt idx="0">
                  <c:v>Mar-17</c:v>
                </c:pt>
              </c:strCache>
            </c:strRef>
          </c:tx>
          <c:invertIfNegative val="0"/>
          <c:cat>
            <c:strRef>
              <c:f>'Hi-Level Graphs'!$K$5:$K$7</c:f>
              <c:strCache>
                <c:ptCount val="3"/>
                <c:pt idx="0">
                  <c:v>Construction</c:v>
                </c:pt>
                <c:pt idx="1">
                  <c:v>Boilers</c:v>
                </c:pt>
                <c:pt idx="2">
                  <c:v>Elevators</c:v>
                </c:pt>
              </c:strCache>
            </c:strRef>
          </c:cat>
          <c:val>
            <c:numRef>
              <c:f>'Hi-Level Graphs'!$M$5:$M$7</c:f>
              <c:numCache>
                <c:formatCode>General</c:formatCode>
                <c:ptCount val="3"/>
                <c:pt idx="0">
                  <c:v>2.7</c:v>
                </c:pt>
                <c:pt idx="1">
                  <c:v>4.7</c:v>
                </c:pt>
                <c:pt idx="2">
                  <c:v>2.15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45149040"/>
        <c:axId val="-2045146160"/>
      </c:barChart>
      <c:catAx>
        <c:axId val="-204514904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-2045146160"/>
        <c:crosses val="autoZero"/>
        <c:auto val="1"/>
        <c:lblAlgn val="ctr"/>
        <c:lblOffset val="100"/>
        <c:noMultiLvlLbl val="0"/>
      </c:catAx>
      <c:valAx>
        <c:axId val="-2045146160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-204514904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2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627" cy="464980"/>
          </a:xfrm>
          <a:prstGeom prst="rect">
            <a:avLst/>
          </a:prstGeom>
        </p:spPr>
        <p:txBody>
          <a:bodyPr vert="horz" lIns="92117" tIns="46058" rIns="92117" bIns="46058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1172" y="1"/>
            <a:ext cx="3037627" cy="464980"/>
          </a:xfrm>
          <a:prstGeom prst="rect">
            <a:avLst/>
          </a:prstGeom>
        </p:spPr>
        <p:txBody>
          <a:bodyPr vert="horz" lIns="92117" tIns="46058" rIns="92117" bIns="46058" rtlCol="0"/>
          <a:lstStyle>
            <a:lvl1pPr algn="r">
              <a:defRPr sz="1200"/>
            </a:lvl1pPr>
          </a:lstStyle>
          <a:p>
            <a:fld id="{8AD02D2F-DE06-4750-B737-32E40EE0DC75}" type="datetimeFigureOut">
              <a:rPr lang="en-US" smtClean="0"/>
              <a:t>5/3/17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823"/>
            <a:ext cx="3037627" cy="464980"/>
          </a:xfrm>
          <a:prstGeom prst="rect">
            <a:avLst/>
          </a:prstGeom>
        </p:spPr>
        <p:txBody>
          <a:bodyPr vert="horz" lIns="92117" tIns="46058" rIns="92117" bIns="46058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1172" y="8829823"/>
            <a:ext cx="3037627" cy="464980"/>
          </a:xfrm>
          <a:prstGeom prst="rect">
            <a:avLst/>
          </a:prstGeom>
        </p:spPr>
        <p:txBody>
          <a:bodyPr vert="horz" lIns="92117" tIns="46058" rIns="92117" bIns="46058" rtlCol="0" anchor="b"/>
          <a:lstStyle>
            <a:lvl1pPr algn="r">
              <a:defRPr sz="1200"/>
            </a:lvl1pPr>
          </a:lstStyle>
          <a:p>
            <a:fld id="{F264D9BB-07CD-4F53-85F2-A81865BF9B7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2644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6" tIns="46588" rIns="93176" bIns="46588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9" y="0"/>
            <a:ext cx="3037840" cy="464820"/>
          </a:xfrm>
          <a:prstGeom prst="rect">
            <a:avLst/>
          </a:prstGeom>
        </p:spPr>
        <p:txBody>
          <a:bodyPr vert="horz" lIns="93176" tIns="46588" rIns="93176" bIns="46588" rtlCol="0"/>
          <a:lstStyle>
            <a:lvl1pPr algn="r">
              <a:defRPr sz="1200"/>
            </a:lvl1pPr>
          </a:lstStyle>
          <a:p>
            <a:fld id="{43A568EA-B1E0-4E6B-8A64-CD520217A2AC}" type="datetimeFigureOut">
              <a:rPr lang="en-US" smtClean="0"/>
              <a:t>5/3/17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6" tIns="46588" rIns="93176" bIns="46588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1" y="4415791"/>
            <a:ext cx="5608320" cy="4183380"/>
          </a:xfrm>
          <a:prstGeom prst="rect">
            <a:avLst/>
          </a:prstGeom>
        </p:spPr>
        <p:txBody>
          <a:bodyPr vert="horz" lIns="93176" tIns="46588" rIns="93176" bIns="46588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6"/>
            <a:ext cx="3037840" cy="464820"/>
          </a:xfrm>
          <a:prstGeom prst="rect">
            <a:avLst/>
          </a:prstGeom>
        </p:spPr>
        <p:txBody>
          <a:bodyPr vert="horz" lIns="93176" tIns="46588" rIns="93176" bIns="46588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9" y="8829966"/>
            <a:ext cx="3037840" cy="464820"/>
          </a:xfrm>
          <a:prstGeom prst="rect">
            <a:avLst/>
          </a:prstGeom>
        </p:spPr>
        <p:txBody>
          <a:bodyPr vert="horz" lIns="93176" tIns="46588" rIns="93176" bIns="46588" rtlCol="0" anchor="b"/>
          <a:lstStyle>
            <a:lvl1pPr algn="r">
              <a:defRPr sz="1200"/>
            </a:lvl1pPr>
          </a:lstStyle>
          <a:p>
            <a:fld id="{5A726971-309A-422F-BDA2-FC2D128CDA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7099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5AC9D5-8BD0-4E41-9970-BEF5FA057DE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9230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5AC9D5-8BD0-4E41-9970-BEF5FA057DED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0515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5AC9D5-8BD0-4E41-9970-BEF5FA057DED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9662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Williamsburg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5AC9D5-8BD0-4E41-9970-BEF5FA057DED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9813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5AC9D5-8BD0-4E41-9970-BEF5FA057DED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7208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5AC9D5-8BD0-4E41-9970-BEF5FA057DED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6360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5AC9D5-8BD0-4E41-9970-BEF5FA057DED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6360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5AC9D5-8BD0-4E41-9970-BEF5FA057DED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6360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5AC9D5-8BD0-4E41-9970-BEF5FA057DED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6360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5AC9D5-8BD0-4E41-9970-BEF5FA057DED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6360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5AC9D5-8BD0-4E41-9970-BEF5FA057DED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9106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D06F4-5EF8-4FE9-98DB-384D2264911D}" type="datetimeFigureOut">
              <a:rPr lang="en-US" smtClean="0"/>
              <a:t>5/3/17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B64F9-491D-497D-9851-0CB5713D73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828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D06F4-5EF8-4FE9-98DB-384D2264911D}" type="datetimeFigureOut">
              <a:rPr lang="en-US" smtClean="0"/>
              <a:t>5/3/17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B64F9-491D-497D-9851-0CB5713D73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503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D06F4-5EF8-4FE9-98DB-384D2264911D}" type="datetimeFigureOut">
              <a:rPr lang="en-US" smtClean="0"/>
              <a:t>5/3/17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B64F9-491D-497D-9851-0CB5713D73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018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D06F4-5EF8-4FE9-98DB-384D2264911D}" type="datetimeFigureOut">
              <a:rPr lang="en-US" smtClean="0"/>
              <a:t>5/3/17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B64F9-491D-497D-9851-0CB5713D73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229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D06F4-5EF8-4FE9-98DB-384D2264911D}" type="datetimeFigureOut">
              <a:rPr lang="en-US" smtClean="0"/>
              <a:t>5/3/17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B64F9-491D-497D-9851-0CB5713D73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587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D06F4-5EF8-4FE9-98DB-384D2264911D}" type="datetimeFigureOut">
              <a:rPr lang="en-US" smtClean="0"/>
              <a:t>5/3/17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B64F9-491D-497D-9851-0CB5713D73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325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D06F4-5EF8-4FE9-98DB-384D2264911D}" type="datetimeFigureOut">
              <a:rPr lang="en-US" smtClean="0"/>
              <a:t>5/3/17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B64F9-491D-497D-9851-0CB5713D73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037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D06F4-5EF8-4FE9-98DB-384D2264911D}" type="datetimeFigureOut">
              <a:rPr lang="en-US" smtClean="0"/>
              <a:t>5/3/17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B64F9-491D-497D-9851-0CB5713D73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364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D06F4-5EF8-4FE9-98DB-384D2264911D}" type="datetimeFigureOut">
              <a:rPr lang="en-US" smtClean="0"/>
              <a:t>5/3/17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B64F9-491D-497D-9851-0CB5713D73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77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D06F4-5EF8-4FE9-98DB-384D2264911D}" type="datetimeFigureOut">
              <a:rPr lang="en-US" smtClean="0"/>
              <a:t>5/3/17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B64F9-491D-497D-9851-0CB5713D73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192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D06F4-5EF8-4FE9-98DB-384D2264911D}" type="datetimeFigureOut">
              <a:rPr lang="en-US" smtClean="0"/>
              <a:t>5/3/17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B64F9-491D-497D-9851-0CB5713D73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902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D06F4-5EF8-4FE9-98DB-384D2264911D}" type="datetimeFigureOut">
              <a:rPr lang="en-US" smtClean="0"/>
              <a:t>5/3/17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B64F9-491D-497D-9851-0CB5713D73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726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chart" Target="../charts/chart1.xml"/><Relationship Id="rId5" Type="http://schemas.openxmlformats.org/officeDocument/2006/relationships/chart" Target="../charts/chart2.xm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810000" y="2150962"/>
            <a:ext cx="5622822" cy="534987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DOB UPDATE</a:t>
            </a:r>
          </a:p>
          <a:p>
            <a:pPr algn="l"/>
            <a:r>
              <a:rPr lang="en-US" sz="2800" b="1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Overview</a:t>
            </a:r>
            <a:r>
              <a:rPr lang="en-US" sz="2800" b="1" dirty="0" smtClean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Presentation for</a:t>
            </a:r>
          </a:p>
          <a:p>
            <a:pPr algn="l"/>
            <a:r>
              <a:rPr lang="en-US" sz="2800" b="1" dirty="0" smtClean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AIA New York</a:t>
            </a:r>
          </a:p>
          <a:p>
            <a:pPr algn="l"/>
            <a:endParaRPr lang="en-US" sz="2800" b="1" dirty="0"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0" y="3721130"/>
            <a:ext cx="1785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alibri" panose="020F0502020204030204" pitchFamily="34" charset="0"/>
              </a:rPr>
              <a:t>May</a:t>
            </a:r>
            <a:r>
              <a:rPr lang="en-US" sz="2400" b="1" dirty="0" smtClean="0"/>
              <a:t> 5, </a:t>
            </a: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2017</a:t>
            </a: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 descr="S:\Strategic Planning\Projects\DOB NOW\Communications and Outreach\Branding\01-DOB-NOW-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503" y="1886726"/>
            <a:ext cx="2276475" cy="227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644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 bwMode="auto">
          <a:xfrm>
            <a:off x="-1079" y="-1"/>
            <a:ext cx="9154603" cy="914400"/>
          </a:xfrm>
          <a:prstGeom prst="rect">
            <a:avLst/>
          </a:prstGeom>
          <a:solidFill>
            <a:srgbClr val="253A7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594062" cy="563562"/>
          </a:xfrm>
        </p:spPr>
        <p:txBody>
          <a:bodyPr>
            <a:noAutofit/>
          </a:bodyPr>
          <a:lstStyle/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DOB NOW Live &amp; Upcoming Releases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934200" y="6399423"/>
            <a:ext cx="2133600" cy="365125"/>
          </a:xfrm>
        </p:spPr>
        <p:txBody>
          <a:bodyPr/>
          <a:lstStyle/>
          <a:p>
            <a:pPr algn="r">
              <a:defRPr/>
            </a:pPr>
            <a:fld id="{9F0BFB90-E9C8-4FBC-B962-E0C50AD5FC09}" type="slidenum">
              <a:rPr lang="en-US" smtClean="0">
                <a:solidFill>
                  <a:srgbClr val="000000"/>
                </a:solidFill>
              </a:rPr>
              <a:pPr algn="r">
                <a:defRPr/>
              </a:pPr>
              <a:t>10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2" name="Picture 11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2" t="11239" r="91523" b="81618"/>
          <a:stretch/>
        </p:blipFill>
        <p:spPr bwMode="auto">
          <a:xfrm>
            <a:off x="4095750" y="6399423"/>
            <a:ext cx="952500" cy="423424"/>
          </a:xfrm>
          <a:prstGeom prst="rect">
            <a:avLst/>
          </a:prstGeom>
          <a:noFill/>
          <a:ln>
            <a:noFill/>
          </a:ln>
          <a:extLst/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606816"/>
              </p:ext>
            </p:extLst>
          </p:nvPr>
        </p:nvGraphicFramePr>
        <p:xfrm>
          <a:off x="588149" y="1143000"/>
          <a:ext cx="7967701" cy="4910832"/>
        </p:xfrm>
        <a:graphic>
          <a:graphicData uri="http://schemas.openxmlformats.org/drawingml/2006/table">
            <a:tbl>
              <a:tblPr firstRow="1" bandRow="1"/>
              <a:tblGrid>
                <a:gridCol w="3090900"/>
                <a:gridCol w="3048439"/>
                <a:gridCol w="1828362"/>
              </a:tblGrid>
              <a:tr h="40923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600" b="1" dirty="0" smtClean="0">
                          <a:solidFill>
                            <a:schemeClr val="tx2"/>
                          </a:solidFill>
                        </a:rPr>
                        <a:t>Module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600" b="1" dirty="0" smtClean="0">
                          <a:solidFill>
                            <a:schemeClr val="tx2"/>
                          </a:solidFill>
                        </a:rPr>
                        <a:t>Filings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600" b="1" dirty="0" smtClean="0">
                          <a:solidFill>
                            <a:schemeClr val="tx2"/>
                          </a:solidFill>
                        </a:rPr>
                        <a:t>Target Go Live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0923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 smtClean="0">
                          <a:solidFill>
                            <a:schemeClr val="tx2"/>
                          </a:solidFill>
                          <a:latin typeface="Arial"/>
                          <a:ea typeface="Calibri" panose="020F0502020204030204" pitchFamily="34" charset="0"/>
                          <a:cs typeface="+mn-cs"/>
                        </a:rPr>
                        <a:t>DOB NOW: Public Portal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 smtClean="0">
                          <a:solidFill>
                            <a:schemeClr val="tx2"/>
                          </a:solidFill>
                          <a:latin typeface="Arial"/>
                          <a:ea typeface="Calibri" panose="020F0502020204030204" pitchFamily="34" charset="0"/>
                          <a:cs typeface="+mn-cs"/>
                        </a:rPr>
                        <a:t>Already </a:t>
                      </a:r>
                      <a:r>
                        <a:rPr lang="en-US" sz="1200" b="1" kern="1200" baseline="0" dirty="0" smtClean="0">
                          <a:solidFill>
                            <a:schemeClr val="tx2"/>
                          </a:solidFill>
                          <a:latin typeface="Arial"/>
                          <a:ea typeface="Calibri" panose="020F0502020204030204" pitchFamily="34" charset="0"/>
                          <a:cs typeface="+mn-cs"/>
                        </a:rPr>
                        <a:t>live DOB NOW filings</a:t>
                      </a:r>
                      <a:endParaRPr lang="en-US" sz="1200" b="1" kern="1200" dirty="0" smtClean="0">
                        <a:solidFill>
                          <a:schemeClr val="tx2"/>
                        </a:solidFill>
                        <a:latin typeface="Arial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 smtClean="0">
                          <a:solidFill>
                            <a:srgbClr val="00B050"/>
                          </a:solidFill>
                          <a:latin typeface="Arial"/>
                          <a:ea typeface="Calibri" panose="020F0502020204030204" pitchFamily="34" charset="0"/>
                          <a:cs typeface="+mn-cs"/>
                        </a:rPr>
                        <a:t>Already Live!</a:t>
                      </a:r>
                    </a:p>
                  </a:txBody>
                  <a:tcPr anchor="ctr">
                    <a:lnL w="2857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9236">
                <a:tc rowSpan="8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200" b="1" dirty="0" smtClean="0">
                          <a:solidFill>
                            <a:schemeClr val="tx2"/>
                          </a:solidFill>
                        </a:rPr>
                        <a:t>DOB NOW: Build</a:t>
                      </a:r>
                      <a:r>
                        <a:rPr lang="en-US" sz="1200" b="1" baseline="0" dirty="0" smtClean="0">
                          <a:solidFill>
                            <a:schemeClr val="tx2"/>
                          </a:solidFill>
                        </a:rPr>
                        <a:t> J</a:t>
                      </a:r>
                      <a:r>
                        <a:rPr lang="en-US" sz="1200" b="1" dirty="0" smtClean="0">
                          <a:solidFill>
                            <a:schemeClr val="tx2"/>
                          </a:solidFill>
                        </a:rPr>
                        <a:t>ob Filings</a:t>
                      </a:r>
                      <a:endParaRPr lang="en-US" sz="1200" b="1" kern="1200" dirty="0">
                        <a:solidFill>
                          <a:schemeClr val="tx2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tx2"/>
                          </a:solidFill>
                          <a:ea typeface="Calibri" panose="020F0502020204030204" pitchFamily="34" charset="0"/>
                        </a:rPr>
                        <a:t>Plumbing and Sprinkler</a:t>
                      </a:r>
                    </a:p>
                  </a:txBody>
                  <a:tcPr anchor="ctr">
                    <a:lnL w="2857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 smtClean="0">
                          <a:solidFill>
                            <a:srgbClr val="00B050"/>
                          </a:solidFill>
                          <a:latin typeface="Arial"/>
                          <a:ea typeface="Calibri" panose="020F0502020204030204" pitchFamily="34" charset="0"/>
                          <a:cs typeface="+mn-cs"/>
                          <a:sym typeface="Wingdings" panose="05000000000000000000" pitchFamily="2" charset="2"/>
                        </a:rPr>
                        <a:t>Already Live!</a:t>
                      </a:r>
                      <a:endParaRPr lang="en-US" sz="1200" b="1" kern="1200" dirty="0" smtClean="0">
                        <a:solidFill>
                          <a:srgbClr val="00B050"/>
                        </a:solidFill>
                        <a:latin typeface="Arial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9236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tx2"/>
                          </a:solidFill>
                          <a:ea typeface="Calibri" panose="020F0502020204030204" pitchFamily="34" charset="0"/>
                        </a:rPr>
                        <a:t>Standpipe </a:t>
                      </a:r>
                    </a:p>
                  </a:txBody>
                  <a:tcPr anchor="ctr">
                    <a:lnL w="2857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 smtClean="0">
                          <a:solidFill>
                            <a:srgbClr val="00B050"/>
                          </a:solidFill>
                          <a:latin typeface="Arial"/>
                          <a:ea typeface="Calibri" panose="020F0502020204030204" pitchFamily="34" charset="0"/>
                          <a:cs typeface="+mn-cs"/>
                          <a:sym typeface="Wingdings" panose="05000000000000000000" pitchFamily="2" charset="2"/>
                        </a:rPr>
                        <a:t>Already Live!</a:t>
                      </a:r>
                      <a:endParaRPr lang="en-US" sz="1200" b="1" kern="1200" dirty="0" smtClean="0">
                        <a:solidFill>
                          <a:srgbClr val="00B050"/>
                        </a:solidFill>
                        <a:latin typeface="Arial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9236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tx2"/>
                          </a:solidFill>
                          <a:ea typeface="Calibri" panose="020F0502020204030204" pitchFamily="34" charset="0"/>
                        </a:rPr>
                        <a:t>Antenna</a:t>
                      </a:r>
                    </a:p>
                  </a:txBody>
                  <a:tcPr anchor="ctr">
                    <a:lnL w="2857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 smtClean="0">
                          <a:solidFill>
                            <a:schemeClr val="tx2"/>
                          </a:solidFill>
                          <a:latin typeface="Arial"/>
                          <a:ea typeface="Calibri" panose="020F0502020204030204" pitchFamily="34" charset="0"/>
                          <a:cs typeface="+mn-cs"/>
                        </a:rPr>
                        <a:t>Fall 2017</a:t>
                      </a:r>
                    </a:p>
                  </a:txBody>
                  <a:tcPr anchor="ctr">
                    <a:lnL w="2857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9236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kern="1200" dirty="0">
                        <a:solidFill>
                          <a:schemeClr val="bg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tx2"/>
                          </a:solidFill>
                          <a:latin typeface="Arial"/>
                          <a:ea typeface="Calibri" panose="020F0502020204030204" pitchFamily="34" charset="0"/>
                          <a:cs typeface="+mn-cs"/>
                        </a:rPr>
                        <a:t>Curb </a:t>
                      </a:r>
                      <a:r>
                        <a:rPr lang="en-US" sz="1200" b="1" kern="1200" dirty="0" smtClean="0">
                          <a:solidFill>
                            <a:schemeClr val="tx2"/>
                          </a:solidFill>
                          <a:latin typeface="Arial"/>
                          <a:ea typeface="Calibri" panose="020F0502020204030204" pitchFamily="34" charset="0"/>
                          <a:cs typeface="+mn-cs"/>
                        </a:rPr>
                        <a:t>Cut</a:t>
                      </a:r>
                      <a:endParaRPr lang="en-US" sz="1200" b="1" kern="1200" dirty="0">
                        <a:solidFill>
                          <a:schemeClr val="tx2"/>
                        </a:solidFill>
                        <a:latin typeface="Arial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 smtClean="0">
                          <a:solidFill>
                            <a:schemeClr val="tx2"/>
                          </a:solidFill>
                          <a:latin typeface="Arial"/>
                          <a:ea typeface="Calibri" panose="020F0502020204030204" pitchFamily="34" charset="0"/>
                          <a:cs typeface="+mn-cs"/>
                        </a:rPr>
                        <a:t>Fall 2017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9236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kern="1200" dirty="0">
                        <a:solidFill>
                          <a:schemeClr val="bg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 smtClean="0">
                          <a:solidFill>
                            <a:schemeClr val="tx2"/>
                          </a:solidFill>
                          <a:latin typeface="Arial"/>
                          <a:ea typeface="Calibri" panose="020F0502020204030204" pitchFamily="34" charset="0"/>
                          <a:cs typeface="+mn-cs"/>
                        </a:rPr>
                        <a:t>Boiler</a:t>
                      </a:r>
                      <a:endParaRPr lang="en-US" sz="1200" b="1" kern="1200" dirty="0">
                        <a:solidFill>
                          <a:schemeClr val="tx2"/>
                        </a:solidFill>
                        <a:latin typeface="Arial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 smtClean="0">
                          <a:solidFill>
                            <a:schemeClr val="tx2"/>
                          </a:solidFill>
                          <a:latin typeface="Arial"/>
                          <a:ea typeface="Calibri" panose="020F0502020204030204" pitchFamily="34" charset="0"/>
                          <a:cs typeface="+mn-cs"/>
                        </a:rPr>
                        <a:t>Fall 2017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923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 smtClean="0">
                          <a:solidFill>
                            <a:schemeClr val="tx2"/>
                          </a:solidFill>
                          <a:latin typeface="Arial"/>
                          <a:ea typeface="Calibri" panose="020F0502020204030204" pitchFamily="34" charset="0"/>
                          <a:cs typeface="+mn-cs"/>
                        </a:rPr>
                        <a:t>Fuel Burning</a:t>
                      </a:r>
                      <a:endParaRPr lang="en-US" sz="1200" b="1" kern="1200" dirty="0">
                        <a:solidFill>
                          <a:schemeClr val="tx2"/>
                        </a:solidFill>
                        <a:latin typeface="Arial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 smtClean="0">
                          <a:solidFill>
                            <a:schemeClr val="tx2"/>
                          </a:solidFill>
                          <a:latin typeface="Arial"/>
                          <a:ea typeface="Calibri" panose="020F0502020204030204" pitchFamily="34" charset="0"/>
                          <a:cs typeface="+mn-cs"/>
                        </a:rPr>
                        <a:t>Fall 2017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923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 smtClean="0">
                          <a:solidFill>
                            <a:schemeClr val="tx2"/>
                          </a:solidFill>
                          <a:latin typeface="Arial"/>
                          <a:ea typeface="Calibri" panose="020F0502020204030204" pitchFamily="34" charset="0"/>
                          <a:cs typeface="+mn-cs"/>
                        </a:rPr>
                        <a:t>Fuel Storage</a:t>
                      </a:r>
                      <a:endParaRPr lang="en-US" sz="1200" b="1" kern="1200" dirty="0">
                        <a:solidFill>
                          <a:schemeClr val="tx2"/>
                        </a:solidFill>
                        <a:latin typeface="Arial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 smtClean="0">
                          <a:solidFill>
                            <a:schemeClr val="tx2"/>
                          </a:solidFill>
                          <a:latin typeface="Arial"/>
                          <a:ea typeface="Calibri" panose="020F0502020204030204" pitchFamily="34" charset="0"/>
                          <a:cs typeface="+mn-cs"/>
                        </a:rPr>
                        <a:t>Fall 2017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9236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kern="1200" dirty="0">
                        <a:solidFill>
                          <a:schemeClr val="bg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tx2"/>
                          </a:solidFill>
                          <a:latin typeface="Arial"/>
                          <a:ea typeface="Calibri" panose="020F0502020204030204" pitchFamily="34" charset="0"/>
                          <a:cs typeface="+mn-cs"/>
                        </a:rPr>
                        <a:t>Elevator 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 smtClean="0">
                          <a:solidFill>
                            <a:schemeClr val="tx2"/>
                          </a:solidFill>
                          <a:latin typeface="Arial"/>
                          <a:ea typeface="Calibri" panose="020F0502020204030204" pitchFamily="34" charset="0"/>
                          <a:cs typeface="+mn-cs"/>
                        </a:rPr>
                        <a:t>Fall 2017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9236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  <a:ea typeface="Calibri" panose="020F0502020204030204" pitchFamily="34" charset="0"/>
                        </a:rPr>
                        <a:t>DOB NOW: Safety Compliance Filings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tx2"/>
                          </a:solidFill>
                          <a:ea typeface="Calibri" panose="020F0502020204030204" pitchFamily="34" charset="0"/>
                        </a:rPr>
                        <a:t>Façade </a:t>
                      </a:r>
                    </a:p>
                  </a:txBody>
                  <a:tcPr anchor="ctr">
                    <a:lnL w="2857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 smtClean="0">
                          <a:solidFill>
                            <a:srgbClr val="00B050"/>
                          </a:solidFill>
                          <a:latin typeface="Arial"/>
                          <a:ea typeface="Calibri" panose="020F0502020204030204" pitchFamily="34" charset="0"/>
                          <a:cs typeface="+mn-cs"/>
                          <a:sym typeface="Wingdings" panose="05000000000000000000" pitchFamily="2" charset="2"/>
                        </a:rPr>
                        <a:t>Already Live!</a:t>
                      </a:r>
                      <a:endParaRPr lang="en-US" sz="1200" b="1" kern="1200" dirty="0" smtClean="0">
                        <a:solidFill>
                          <a:srgbClr val="00B050"/>
                        </a:solidFill>
                        <a:latin typeface="Arial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9236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dirty="0" smtClean="0">
                        <a:solidFill>
                          <a:schemeClr val="bg1"/>
                        </a:solidFill>
                        <a:ea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tx2"/>
                          </a:solidFill>
                          <a:ea typeface="Calibri" panose="020F0502020204030204" pitchFamily="34" charset="0"/>
                        </a:rPr>
                        <a:t>Boiler </a:t>
                      </a:r>
                    </a:p>
                  </a:txBody>
                  <a:tcPr anchor="ctr">
                    <a:lnL w="2857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 smtClean="0">
                          <a:solidFill>
                            <a:schemeClr val="tx2"/>
                          </a:solidFill>
                          <a:latin typeface="Arial"/>
                          <a:ea typeface="Calibri" panose="020F0502020204030204" pitchFamily="34" charset="0"/>
                          <a:cs typeface="+mn-cs"/>
                        </a:rPr>
                        <a:t>Fall 2017</a:t>
                      </a:r>
                    </a:p>
                  </a:txBody>
                  <a:tcPr anchor="ctr">
                    <a:lnL w="2857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12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 bwMode="auto">
          <a:xfrm>
            <a:off x="-1079" y="-1"/>
            <a:ext cx="9154603" cy="1005840"/>
          </a:xfrm>
          <a:prstGeom prst="rect">
            <a:avLst/>
          </a:prstGeom>
          <a:solidFill>
            <a:srgbClr val="253A7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969" y="274638"/>
            <a:ext cx="8594062" cy="563562"/>
          </a:xfrm>
        </p:spPr>
        <p:txBody>
          <a:bodyPr>
            <a:noAutofit/>
          </a:bodyPr>
          <a:lstStyle/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DOB NOW Resources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934200" y="6399423"/>
            <a:ext cx="2133600" cy="365125"/>
          </a:xfrm>
        </p:spPr>
        <p:txBody>
          <a:bodyPr/>
          <a:lstStyle/>
          <a:p>
            <a:pPr algn="r">
              <a:defRPr/>
            </a:pPr>
            <a:fld id="{9F0BFB90-E9C8-4FBC-B962-E0C50AD5FC09}" type="slidenum">
              <a:rPr lang="en-US" smtClean="0">
                <a:solidFill>
                  <a:srgbClr val="000000"/>
                </a:solidFill>
              </a:rPr>
              <a:pPr algn="r">
                <a:defRPr/>
              </a:pPr>
              <a:t>11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485072" y="6415177"/>
            <a:ext cx="379562" cy="13802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ＭＳ Ｐゴシック" charset="-128"/>
            </a:endParaRPr>
          </a:p>
        </p:txBody>
      </p:sp>
      <p:pic>
        <p:nvPicPr>
          <p:cNvPr id="12" name="Picture 11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2" t="11239" r="91523" b="81618"/>
          <a:stretch/>
        </p:blipFill>
        <p:spPr bwMode="auto">
          <a:xfrm>
            <a:off x="4095750" y="6399423"/>
            <a:ext cx="952500" cy="423424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10" name="Rectangle 9"/>
          <p:cNvSpPr/>
          <p:nvPr/>
        </p:nvSpPr>
        <p:spPr>
          <a:xfrm>
            <a:off x="227507" y="1752600"/>
            <a:ext cx="4684876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lvl="0" indent="-282575">
              <a:spcBef>
                <a:spcPts val="2400"/>
              </a:spcBef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Register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for </a:t>
            </a: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Building News for the latest information on DOB NOW</a:t>
            </a: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2575" lvl="0" indent="-282575">
              <a:spcBef>
                <a:spcPts val="2400"/>
              </a:spcBef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FAQs</a:t>
            </a:r>
            <a:r>
              <a:rPr lang="en-US" sz="2200" b="1" dirty="0"/>
              <a:t>: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n-US" sz="2200" dirty="0" smtClean="0"/>
              <a:t>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more information, look at the DOB NOW: </a:t>
            </a:r>
            <a:r>
              <a:rPr lang="en-US" sz="22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Build </a:t>
            </a: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DOB NOW: </a:t>
            </a:r>
            <a:r>
              <a:rPr lang="en-US" sz="2200" i="1" dirty="0">
                <a:latin typeface="Calibri" panose="020F0502020204030204" pitchFamily="34" charset="0"/>
                <a:cs typeface="Calibri" panose="020F0502020204030204" pitchFamily="34" charset="0"/>
              </a:rPr>
              <a:t>Safety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FAQs available on the DOB </a:t>
            </a: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website</a:t>
            </a: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048250" y="1905000"/>
            <a:ext cx="3429000" cy="3259344"/>
            <a:chOff x="2579688" y="0"/>
            <a:chExt cx="7027863" cy="6861175"/>
          </a:xfrm>
        </p:grpSpPr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3271838" y="3763963"/>
              <a:ext cx="3992563" cy="2624138"/>
            </a:xfrm>
            <a:custGeom>
              <a:avLst/>
              <a:gdLst>
                <a:gd name="T0" fmla="*/ 56 w 1607"/>
                <a:gd name="T1" fmla="*/ 0 h 1056"/>
                <a:gd name="T2" fmla="*/ 1552 w 1607"/>
                <a:gd name="T3" fmla="*/ 0 h 1056"/>
                <a:gd name="T4" fmla="*/ 1607 w 1607"/>
                <a:gd name="T5" fmla="*/ 55 h 1056"/>
                <a:gd name="T6" fmla="*/ 1607 w 1607"/>
                <a:gd name="T7" fmla="*/ 1000 h 1056"/>
                <a:gd name="T8" fmla="*/ 1552 w 1607"/>
                <a:gd name="T9" fmla="*/ 1056 h 1056"/>
                <a:gd name="T10" fmla="*/ 56 w 1607"/>
                <a:gd name="T11" fmla="*/ 1056 h 1056"/>
                <a:gd name="T12" fmla="*/ 0 w 1607"/>
                <a:gd name="T13" fmla="*/ 1000 h 1056"/>
                <a:gd name="T14" fmla="*/ 0 w 1607"/>
                <a:gd name="T15" fmla="*/ 55 h 1056"/>
                <a:gd name="T16" fmla="*/ 56 w 1607"/>
                <a:gd name="T17" fmla="*/ 0 h 1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7" h="1056">
                  <a:moveTo>
                    <a:pt x="56" y="0"/>
                  </a:moveTo>
                  <a:cubicBezTo>
                    <a:pt x="1552" y="0"/>
                    <a:pt x="1552" y="0"/>
                    <a:pt x="1552" y="0"/>
                  </a:cubicBezTo>
                  <a:cubicBezTo>
                    <a:pt x="1582" y="0"/>
                    <a:pt x="1607" y="25"/>
                    <a:pt x="1607" y="55"/>
                  </a:cubicBezTo>
                  <a:cubicBezTo>
                    <a:pt x="1607" y="1000"/>
                    <a:pt x="1607" y="1000"/>
                    <a:pt x="1607" y="1000"/>
                  </a:cubicBezTo>
                  <a:cubicBezTo>
                    <a:pt x="1607" y="1031"/>
                    <a:pt x="1582" y="1056"/>
                    <a:pt x="1552" y="1056"/>
                  </a:cubicBezTo>
                  <a:cubicBezTo>
                    <a:pt x="56" y="1056"/>
                    <a:pt x="56" y="1056"/>
                    <a:pt x="56" y="1056"/>
                  </a:cubicBezTo>
                  <a:cubicBezTo>
                    <a:pt x="25" y="1056"/>
                    <a:pt x="0" y="1031"/>
                    <a:pt x="0" y="1000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25"/>
                    <a:pt x="25" y="0"/>
                    <a:pt x="56" y="0"/>
                  </a:cubicBezTo>
                  <a:close/>
                </a:path>
              </a:pathLst>
            </a:custGeom>
            <a:solidFill>
              <a:srgbClr val="2231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3481388" y="4037013"/>
              <a:ext cx="3578225" cy="2051050"/>
            </a:xfrm>
            <a:custGeom>
              <a:avLst/>
              <a:gdLst>
                <a:gd name="T0" fmla="*/ 0 w 2254"/>
                <a:gd name="T1" fmla="*/ 0 h 1292"/>
                <a:gd name="T2" fmla="*/ 2254 w 2254"/>
                <a:gd name="T3" fmla="*/ 0 h 1292"/>
                <a:gd name="T4" fmla="*/ 2254 w 2254"/>
                <a:gd name="T5" fmla="*/ 1210 h 1292"/>
                <a:gd name="T6" fmla="*/ 0 w 2254"/>
                <a:gd name="T7" fmla="*/ 1292 h 1292"/>
                <a:gd name="T8" fmla="*/ 0 w 2254"/>
                <a:gd name="T9" fmla="*/ 0 h 1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4" h="1292">
                  <a:moveTo>
                    <a:pt x="0" y="0"/>
                  </a:moveTo>
                  <a:lnTo>
                    <a:pt x="2254" y="0"/>
                  </a:lnTo>
                  <a:lnTo>
                    <a:pt x="2254" y="1210"/>
                  </a:lnTo>
                  <a:lnTo>
                    <a:pt x="0" y="12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5187951" y="6157913"/>
              <a:ext cx="163513" cy="160338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2579688" y="6388100"/>
              <a:ext cx="5378450" cy="295275"/>
            </a:xfrm>
            <a:custGeom>
              <a:avLst/>
              <a:gdLst>
                <a:gd name="T0" fmla="*/ 436 w 3388"/>
                <a:gd name="T1" fmla="*/ 0 h 186"/>
                <a:gd name="T2" fmla="*/ 2951 w 3388"/>
                <a:gd name="T3" fmla="*/ 0 h 186"/>
                <a:gd name="T4" fmla="*/ 3388 w 3388"/>
                <a:gd name="T5" fmla="*/ 186 h 186"/>
                <a:gd name="T6" fmla="*/ 0 w 3388"/>
                <a:gd name="T7" fmla="*/ 186 h 186"/>
                <a:gd name="T8" fmla="*/ 436 w 3388"/>
                <a:gd name="T9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88" h="186">
                  <a:moveTo>
                    <a:pt x="436" y="0"/>
                  </a:moveTo>
                  <a:lnTo>
                    <a:pt x="2951" y="0"/>
                  </a:lnTo>
                  <a:lnTo>
                    <a:pt x="3388" y="186"/>
                  </a:lnTo>
                  <a:lnTo>
                    <a:pt x="0" y="186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DCDB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2579688" y="6683375"/>
              <a:ext cx="5378450" cy="177800"/>
            </a:xfrm>
            <a:custGeom>
              <a:avLst/>
              <a:gdLst>
                <a:gd name="T0" fmla="*/ 0 w 2165"/>
                <a:gd name="T1" fmla="*/ 0 h 71"/>
                <a:gd name="T2" fmla="*/ 2165 w 2165"/>
                <a:gd name="T3" fmla="*/ 0 h 71"/>
                <a:gd name="T4" fmla="*/ 2165 w 2165"/>
                <a:gd name="T5" fmla="*/ 31 h 71"/>
                <a:gd name="T6" fmla="*/ 2125 w 2165"/>
                <a:gd name="T7" fmla="*/ 71 h 71"/>
                <a:gd name="T8" fmla="*/ 40 w 2165"/>
                <a:gd name="T9" fmla="*/ 71 h 71"/>
                <a:gd name="T10" fmla="*/ 0 w 2165"/>
                <a:gd name="T11" fmla="*/ 31 h 71"/>
                <a:gd name="T12" fmla="*/ 0 w 2165"/>
                <a:gd name="T13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65" h="71">
                  <a:moveTo>
                    <a:pt x="0" y="0"/>
                  </a:moveTo>
                  <a:cubicBezTo>
                    <a:pt x="2165" y="0"/>
                    <a:pt x="2165" y="0"/>
                    <a:pt x="2165" y="0"/>
                  </a:cubicBezTo>
                  <a:cubicBezTo>
                    <a:pt x="2165" y="31"/>
                    <a:pt x="2165" y="31"/>
                    <a:pt x="2165" y="31"/>
                  </a:cubicBezTo>
                  <a:cubicBezTo>
                    <a:pt x="2165" y="53"/>
                    <a:pt x="2147" y="71"/>
                    <a:pt x="2125" y="71"/>
                  </a:cubicBezTo>
                  <a:cubicBezTo>
                    <a:pt x="40" y="71"/>
                    <a:pt x="40" y="71"/>
                    <a:pt x="40" y="71"/>
                  </a:cubicBezTo>
                  <a:cubicBezTo>
                    <a:pt x="18" y="71"/>
                    <a:pt x="0" y="53"/>
                    <a:pt x="0" y="3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8C7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4725988" y="6738938"/>
              <a:ext cx="1085850" cy="69850"/>
            </a:xfrm>
            <a:prstGeom prst="rect">
              <a:avLst/>
            </a:prstGeom>
            <a:solidFill>
              <a:srgbClr val="A5A5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3481388" y="4037013"/>
              <a:ext cx="3578225" cy="2051050"/>
            </a:xfrm>
            <a:custGeom>
              <a:avLst/>
              <a:gdLst>
                <a:gd name="T0" fmla="*/ 0 w 2254"/>
                <a:gd name="T1" fmla="*/ 1292 h 1292"/>
                <a:gd name="T2" fmla="*/ 2254 w 2254"/>
                <a:gd name="T3" fmla="*/ 1292 h 1292"/>
                <a:gd name="T4" fmla="*/ 2254 w 2254"/>
                <a:gd name="T5" fmla="*/ 0 h 1292"/>
                <a:gd name="T6" fmla="*/ 0 w 2254"/>
                <a:gd name="T7" fmla="*/ 1292 h 1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54" h="1292">
                  <a:moveTo>
                    <a:pt x="0" y="1292"/>
                  </a:moveTo>
                  <a:lnTo>
                    <a:pt x="2254" y="1292"/>
                  </a:lnTo>
                  <a:lnTo>
                    <a:pt x="2254" y="0"/>
                  </a:lnTo>
                  <a:lnTo>
                    <a:pt x="0" y="129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6699251" y="31750"/>
              <a:ext cx="731838" cy="738188"/>
            </a:xfrm>
            <a:custGeom>
              <a:avLst/>
              <a:gdLst>
                <a:gd name="T0" fmla="*/ 452 w 461"/>
                <a:gd name="T1" fmla="*/ 290 h 465"/>
                <a:gd name="T2" fmla="*/ 275 w 461"/>
                <a:gd name="T3" fmla="*/ 274 h 465"/>
                <a:gd name="T4" fmla="*/ 281 w 461"/>
                <a:gd name="T5" fmla="*/ 456 h 465"/>
                <a:gd name="T6" fmla="*/ 270 w 461"/>
                <a:gd name="T7" fmla="*/ 465 h 465"/>
                <a:gd name="T8" fmla="*/ 255 w 461"/>
                <a:gd name="T9" fmla="*/ 273 h 465"/>
                <a:gd name="T10" fmla="*/ 195 w 461"/>
                <a:gd name="T11" fmla="*/ 266 h 465"/>
                <a:gd name="T12" fmla="*/ 192 w 461"/>
                <a:gd name="T13" fmla="*/ 207 h 465"/>
                <a:gd name="T14" fmla="*/ 0 w 461"/>
                <a:gd name="T15" fmla="*/ 185 h 465"/>
                <a:gd name="T16" fmla="*/ 11 w 461"/>
                <a:gd name="T17" fmla="*/ 174 h 465"/>
                <a:gd name="T18" fmla="*/ 191 w 461"/>
                <a:gd name="T19" fmla="*/ 187 h 465"/>
                <a:gd name="T20" fmla="*/ 180 w 461"/>
                <a:gd name="T21" fmla="*/ 10 h 465"/>
                <a:gd name="T22" fmla="*/ 191 w 461"/>
                <a:gd name="T23" fmla="*/ 0 h 465"/>
                <a:gd name="T24" fmla="*/ 225 w 461"/>
                <a:gd name="T25" fmla="*/ 238 h 465"/>
                <a:gd name="T26" fmla="*/ 461 w 461"/>
                <a:gd name="T27" fmla="*/ 281 h 465"/>
                <a:gd name="T28" fmla="*/ 452 w 461"/>
                <a:gd name="T29" fmla="*/ 290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61" h="465">
                  <a:moveTo>
                    <a:pt x="452" y="290"/>
                  </a:moveTo>
                  <a:lnTo>
                    <a:pt x="275" y="274"/>
                  </a:lnTo>
                  <a:lnTo>
                    <a:pt x="281" y="456"/>
                  </a:lnTo>
                  <a:lnTo>
                    <a:pt x="270" y="465"/>
                  </a:lnTo>
                  <a:lnTo>
                    <a:pt x="255" y="273"/>
                  </a:lnTo>
                  <a:lnTo>
                    <a:pt x="195" y="266"/>
                  </a:lnTo>
                  <a:lnTo>
                    <a:pt x="192" y="207"/>
                  </a:lnTo>
                  <a:lnTo>
                    <a:pt x="0" y="185"/>
                  </a:lnTo>
                  <a:lnTo>
                    <a:pt x="11" y="174"/>
                  </a:lnTo>
                  <a:lnTo>
                    <a:pt x="191" y="187"/>
                  </a:lnTo>
                  <a:lnTo>
                    <a:pt x="180" y="10"/>
                  </a:lnTo>
                  <a:lnTo>
                    <a:pt x="191" y="0"/>
                  </a:lnTo>
                  <a:lnTo>
                    <a:pt x="225" y="238"/>
                  </a:lnTo>
                  <a:lnTo>
                    <a:pt x="461" y="281"/>
                  </a:lnTo>
                  <a:lnTo>
                    <a:pt x="452" y="29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4281488" y="0"/>
              <a:ext cx="5326063" cy="5697538"/>
              <a:chOff x="4281488" y="0"/>
              <a:chExt cx="5326063" cy="5697538"/>
            </a:xfrm>
          </p:grpSpPr>
          <p:sp>
            <p:nvSpPr>
              <p:cNvPr id="20" name="Freeform 19"/>
              <p:cNvSpPr>
                <a:spLocks noEditPoints="1"/>
              </p:cNvSpPr>
              <p:nvPr/>
            </p:nvSpPr>
            <p:spPr bwMode="auto">
              <a:xfrm>
                <a:off x="6665913" y="0"/>
                <a:ext cx="798513" cy="803275"/>
              </a:xfrm>
              <a:custGeom>
                <a:avLst/>
                <a:gdLst>
                  <a:gd name="T0" fmla="*/ 212 w 503"/>
                  <a:gd name="T1" fmla="*/ 0 h 506"/>
                  <a:gd name="T2" fmla="*/ 0 w 503"/>
                  <a:gd name="T3" fmla="*/ 203 h 506"/>
                  <a:gd name="T4" fmla="*/ 291 w 503"/>
                  <a:gd name="T5" fmla="*/ 506 h 506"/>
                  <a:gd name="T6" fmla="*/ 503 w 503"/>
                  <a:gd name="T7" fmla="*/ 301 h 506"/>
                  <a:gd name="T8" fmla="*/ 212 w 503"/>
                  <a:gd name="T9" fmla="*/ 0 h 506"/>
                  <a:gd name="T10" fmla="*/ 473 w 503"/>
                  <a:gd name="T11" fmla="*/ 310 h 506"/>
                  <a:gd name="T12" fmla="*/ 296 w 503"/>
                  <a:gd name="T13" fmla="*/ 294 h 506"/>
                  <a:gd name="T14" fmla="*/ 302 w 503"/>
                  <a:gd name="T15" fmla="*/ 476 h 506"/>
                  <a:gd name="T16" fmla="*/ 291 w 503"/>
                  <a:gd name="T17" fmla="*/ 485 h 506"/>
                  <a:gd name="T18" fmla="*/ 276 w 503"/>
                  <a:gd name="T19" fmla="*/ 293 h 506"/>
                  <a:gd name="T20" fmla="*/ 216 w 503"/>
                  <a:gd name="T21" fmla="*/ 286 h 506"/>
                  <a:gd name="T22" fmla="*/ 213 w 503"/>
                  <a:gd name="T23" fmla="*/ 227 h 506"/>
                  <a:gd name="T24" fmla="*/ 21 w 503"/>
                  <a:gd name="T25" fmla="*/ 205 h 506"/>
                  <a:gd name="T26" fmla="*/ 32 w 503"/>
                  <a:gd name="T27" fmla="*/ 194 h 506"/>
                  <a:gd name="T28" fmla="*/ 212 w 503"/>
                  <a:gd name="T29" fmla="*/ 207 h 506"/>
                  <a:gd name="T30" fmla="*/ 201 w 503"/>
                  <a:gd name="T31" fmla="*/ 30 h 506"/>
                  <a:gd name="T32" fmla="*/ 212 w 503"/>
                  <a:gd name="T33" fmla="*/ 20 h 506"/>
                  <a:gd name="T34" fmla="*/ 246 w 503"/>
                  <a:gd name="T35" fmla="*/ 258 h 506"/>
                  <a:gd name="T36" fmla="*/ 482 w 503"/>
                  <a:gd name="T37" fmla="*/ 301 h 506"/>
                  <a:gd name="T38" fmla="*/ 473 w 503"/>
                  <a:gd name="T39" fmla="*/ 310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03" h="506">
                    <a:moveTo>
                      <a:pt x="212" y="0"/>
                    </a:moveTo>
                    <a:lnTo>
                      <a:pt x="0" y="203"/>
                    </a:lnTo>
                    <a:lnTo>
                      <a:pt x="291" y="506"/>
                    </a:lnTo>
                    <a:lnTo>
                      <a:pt x="503" y="301"/>
                    </a:lnTo>
                    <a:lnTo>
                      <a:pt x="212" y="0"/>
                    </a:lnTo>
                    <a:close/>
                    <a:moveTo>
                      <a:pt x="473" y="310"/>
                    </a:moveTo>
                    <a:lnTo>
                      <a:pt x="296" y="294"/>
                    </a:lnTo>
                    <a:lnTo>
                      <a:pt x="302" y="476"/>
                    </a:lnTo>
                    <a:lnTo>
                      <a:pt x="291" y="485"/>
                    </a:lnTo>
                    <a:lnTo>
                      <a:pt x="276" y="293"/>
                    </a:lnTo>
                    <a:lnTo>
                      <a:pt x="216" y="286"/>
                    </a:lnTo>
                    <a:lnTo>
                      <a:pt x="213" y="227"/>
                    </a:lnTo>
                    <a:lnTo>
                      <a:pt x="21" y="205"/>
                    </a:lnTo>
                    <a:lnTo>
                      <a:pt x="32" y="194"/>
                    </a:lnTo>
                    <a:lnTo>
                      <a:pt x="212" y="207"/>
                    </a:lnTo>
                    <a:lnTo>
                      <a:pt x="201" y="30"/>
                    </a:lnTo>
                    <a:lnTo>
                      <a:pt x="212" y="20"/>
                    </a:lnTo>
                    <a:lnTo>
                      <a:pt x="246" y="258"/>
                    </a:lnTo>
                    <a:lnTo>
                      <a:pt x="482" y="301"/>
                    </a:lnTo>
                    <a:lnTo>
                      <a:pt x="473" y="310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 dirty="0"/>
              </a:p>
            </p:txBody>
          </p:sp>
          <p:grpSp>
            <p:nvGrpSpPr>
              <p:cNvPr id="21" name="Group 20"/>
              <p:cNvGrpSpPr/>
              <p:nvPr/>
            </p:nvGrpSpPr>
            <p:grpSpPr>
              <a:xfrm>
                <a:off x="4281488" y="114300"/>
                <a:ext cx="5326063" cy="5583238"/>
                <a:chOff x="4281488" y="114300"/>
                <a:chExt cx="5326063" cy="5583238"/>
              </a:xfrm>
            </p:grpSpPr>
            <p:sp>
              <p:nvSpPr>
                <p:cNvPr id="22" name="Oval 21"/>
                <p:cNvSpPr>
                  <a:spLocks noChangeArrowheads="1"/>
                </p:cNvSpPr>
                <p:nvPr/>
              </p:nvSpPr>
              <p:spPr bwMode="auto">
                <a:xfrm>
                  <a:off x="5219701" y="3856038"/>
                  <a:ext cx="100013" cy="100013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 dirty="0"/>
                </a:p>
              </p:txBody>
            </p:sp>
            <p:sp>
              <p:nvSpPr>
                <p:cNvPr id="23" name="Freeform 22"/>
                <p:cNvSpPr>
                  <a:spLocks noEditPoints="1"/>
                </p:cNvSpPr>
                <p:nvPr/>
              </p:nvSpPr>
              <p:spPr bwMode="auto">
                <a:xfrm>
                  <a:off x="7680326" y="2157413"/>
                  <a:ext cx="1608138" cy="1196975"/>
                </a:xfrm>
                <a:custGeom>
                  <a:avLst/>
                  <a:gdLst>
                    <a:gd name="T0" fmla="*/ 0 w 1013"/>
                    <a:gd name="T1" fmla="*/ 90 h 754"/>
                    <a:gd name="T2" fmla="*/ 64 w 1013"/>
                    <a:gd name="T3" fmla="*/ 754 h 754"/>
                    <a:gd name="T4" fmla="*/ 1013 w 1013"/>
                    <a:gd name="T5" fmla="*/ 663 h 754"/>
                    <a:gd name="T6" fmla="*/ 948 w 1013"/>
                    <a:gd name="T7" fmla="*/ 0 h 754"/>
                    <a:gd name="T8" fmla="*/ 0 w 1013"/>
                    <a:gd name="T9" fmla="*/ 90 h 754"/>
                    <a:gd name="T10" fmla="*/ 923 w 1013"/>
                    <a:gd name="T11" fmla="*/ 65 h 754"/>
                    <a:gd name="T12" fmla="*/ 643 w 1013"/>
                    <a:gd name="T13" fmla="*/ 355 h 754"/>
                    <a:gd name="T14" fmla="*/ 975 w 1013"/>
                    <a:gd name="T15" fmla="*/ 604 h 754"/>
                    <a:gd name="T16" fmla="*/ 977 w 1013"/>
                    <a:gd name="T17" fmla="*/ 635 h 754"/>
                    <a:gd name="T18" fmla="*/ 612 w 1013"/>
                    <a:gd name="T19" fmla="*/ 389 h 754"/>
                    <a:gd name="T20" fmla="*/ 516 w 1013"/>
                    <a:gd name="T21" fmla="*/ 488 h 754"/>
                    <a:gd name="T22" fmla="*/ 405 w 1013"/>
                    <a:gd name="T23" fmla="*/ 410 h 754"/>
                    <a:gd name="T24" fmla="*/ 92 w 1013"/>
                    <a:gd name="T25" fmla="*/ 720 h 754"/>
                    <a:gd name="T26" fmla="*/ 89 w 1013"/>
                    <a:gd name="T27" fmla="*/ 688 h 754"/>
                    <a:gd name="T28" fmla="*/ 368 w 1013"/>
                    <a:gd name="T29" fmla="*/ 382 h 754"/>
                    <a:gd name="T30" fmla="*/ 37 w 1013"/>
                    <a:gd name="T31" fmla="*/ 150 h 754"/>
                    <a:gd name="T32" fmla="*/ 34 w 1013"/>
                    <a:gd name="T33" fmla="*/ 119 h 754"/>
                    <a:gd name="T34" fmla="*/ 507 w 1013"/>
                    <a:gd name="T35" fmla="*/ 392 h 754"/>
                    <a:gd name="T36" fmla="*/ 920 w 1013"/>
                    <a:gd name="T37" fmla="*/ 34 h 754"/>
                    <a:gd name="T38" fmla="*/ 923 w 1013"/>
                    <a:gd name="T39" fmla="*/ 65 h 7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013" h="754">
                      <a:moveTo>
                        <a:pt x="0" y="90"/>
                      </a:moveTo>
                      <a:lnTo>
                        <a:pt x="64" y="754"/>
                      </a:lnTo>
                      <a:lnTo>
                        <a:pt x="1013" y="663"/>
                      </a:lnTo>
                      <a:lnTo>
                        <a:pt x="948" y="0"/>
                      </a:lnTo>
                      <a:lnTo>
                        <a:pt x="0" y="90"/>
                      </a:lnTo>
                      <a:close/>
                      <a:moveTo>
                        <a:pt x="923" y="65"/>
                      </a:moveTo>
                      <a:lnTo>
                        <a:pt x="643" y="355"/>
                      </a:lnTo>
                      <a:lnTo>
                        <a:pt x="975" y="604"/>
                      </a:lnTo>
                      <a:lnTo>
                        <a:pt x="977" y="635"/>
                      </a:lnTo>
                      <a:lnTo>
                        <a:pt x="612" y="389"/>
                      </a:lnTo>
                      <a:lnTo>
                        <a:pt x="516" y="488"/>
                      </a:lnTo>
                      <a:lnTo>
                        <a:pt x="405" y="410"/>
                      </a:lnTo>
                      <a:lnTo>
                        <a:pt x="92" y="720"/>
                      </a:lnTo>
                      <a:lnTo>
                        <a:pt x="89" y="688"/>
                      </a:lnTo>
                      <a:lnTo>
                        <a:pt x="368" y="382"/>
                      </a:lnTo>
                      <a:lnTo>
                        <a:pt x="37" y="150"/>
                      </a:lnTo>
                      <a:lnTo>
                        <a:pt x="34" y="119"/>
                      </a:lnTo>
                      <a:lnTo>
                        <a:pt x="507" y="392"/>
                      </a:lnTo>
                      <a:lnTo>
                        <a:pt x="920" y="34"/>
                      </a:lnTo>
                      <a:lnTo>
                        <a:pt x="923" y="65"/>
                      </a:lnTo>
                      <a:close/>
                    </a:path>
                  </a:pathLst>
                </a:custGeom>
                <a:solidFill>
                  <a:srgbClr val="703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 dirty="0"/>
                </a:p>
              </p:txBody>
            </p:sp>
            <p:sp>
              <p:nvSpPr>
                <p:cNvPr id="24" name="Freeform 23"/>
                <p:cNvSpPr>
                  <a:spLocks/>
                </p:cNvSpPr>
                <p:nvPr/>
              </p:nvSpPr>
              <p:spPr bwMode="auto">
                <a:xfrm>
                  <a:off x="7734301" y="2211388"/>
                  <a:ext cx="1497013" cy="1089025"/>
                </a:xfrm>
                <a:custGeom>
                  <a:avLst/>
                  <a:gdLst>
                    <a:gd name="T0" fmla="*/ 889 w 943"/>
                    <a:gd name="T1" fmla="*/ 31 h 686"/>
                    <a:gd name="T2" fmla="*/ 609 w 943"/>
                    <a:gd name="T3" fmla="*/ 321 h 686"/>
                    <a:gd name="T4" fmla="*/ 941 w 943"/>
                    <a:gd name="T5" fmla="*/ 570 h 686"/>
                    <a:gd name="T6" fmla="*/ 943 w 943"/>
                    <a:gd name="T7" fmla="*/ 601 h 686"/>
                    <a:gd name="T8" fmla="*/ 578 w 943"/>
                    <a:gd name="T9" fmla="*/ 355 h 686"/>
                    <a:gd name="T10" fmla="*/ 482 w 943"/>
                    <a:gd name="T11" fmla="*/ 454 h 686"/>
                    <a:gd name="T12" fmla="*/ 371 w 943"/>
                    <a:gd name="T13" fmla="*/ 376 h 686"/>
                    <a:gd name="T14" fmla="*/ 58 w 943"/>
                    <a:gd name="T15" fmla="*/ 686 h 686"/>
                    <a:gd name="T16" fmla="*/ 55 w 943"/>
                    <a:gd name="T17" fmla="*/ 654 h 686"/>
                    <a:gd name="T18" fmla="*/ 334 w 943"/>
                    <a:gd name="T19" fmla="*/ 348 h 686"/>
                    <a:gd name="T20" fmla="*/ 3 w 943"/>
                    <a:gd name="T21" fmla="*/ 116 h 686"/>
                    <a:gd name="T22" fmla="*/ 0 w 943"/>
                    <a:gd name="T23" fmla="*/ 85 h 686"/>
                    <a:gd name="T24" fmla="*/ 473 w 943"/>
                    <a:gd name="T25" fmla="*/ 358 h 686"/>
                    <a:gd name="T26" fmla="*/ 886 w 943"/>
                    <a:gd name="T27" fmla="*/ 0 h 686"/>
                    <a:gd name="T28" fmla="*/ 889 w 943"/>
                    <a:gd name="T29" fmla="*/ 31 h 6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943" h="686">
                      <a:moveTo>
                        <a:pt x="889" y="31"/>
                      </a:moveTo>
                      <a:lnTo>
                        <a:pt x="609" y="321"/>
                      </a:lnTo>
                      <a:lnTo>
                        <a:pt x="941" y="570"/>
                      </a:lnTo>
                      <a:lnTo>
                        <a:pt x="943" y="601"/>
                      </a:lnTo>
                      <a:lnTo>
                        <a:pt x="578" y="355"/>
                      </a:lnTo>
                      <a:lnTo>
                        <a:pt x="482" y="454"/>
                      </a:lnTo>
                      <a:lnTo>
                        <a:pt x="371" y="376"/>
                      </a:lnTo>
                      <a:lnTo>
                        <a:pt x="58" y="686"/>
                      </a:lnTo>
                      <a:lnTo>
                        <a:pt x="55" y="654"/>
                      </a:lnTo>
                      <a:lnTo>
                        <a:pt x="334" y="348"/>
                      </a:lnTo>
                      <a:lnTo>
                        <a:pt x="3" y="116"/>
                      </a:lnTo>
                      <a:lnTo>
                        <a:pt x="0" y="85"/>
                      </a:lnTo>
                      <a:lnTo>
                        <a:pt x="473" y="358"/>
                      </a:lnTo>
                      <a:lnTo>
                        <a:pt x="886" y="0"/>
                      </a:lnTo>
                      <a:lnTo>
                        <a:pt x="889" y="3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 dirty="0"/>
                </a:p>
              </p:txBody>
            </p:sp>
            <p:sp>
              <p:nvSpPr>
                <p:cNvPr id="25" name="Freeform 24"/>
                <p:cNvSpPr>
                  <a:spLocks noEditPoints="1"/>
                </p:cNvSpPr>
                <p:nvPr/>
              </p:nvSpPr>
              <p:spPr bwMode="auto">
                <a:xfrm>
                  <a:off x="6303963" y="3665538"/>
                  <a:ext cx="923925" cy="884238"/>
                </a:xfrm>
                <a:custGeom>
                  <a:avLst/>
                  <a:gdLst>
                    <a:gd name="T0" fmla="*/ 0 w 582"/>
                    <a:gd name="T1" fmla="*/ 294 h 557"/>
                    <a:gd name="T2" fmla="*/ 206 w 582"/>
                    <a:gd name="T3" fmla="*/ 557 h 557"/>
                    <a:gd name="T4" fmla="*/ 582 w 582"/>
                    <a:gd name="T5" fmla="*/ 263 h 557"/>
                    <a:gd name="T6" fmla="*/ 375 w 582"/>
                    <a:gd name="T7" fmla="*/ 0 h 557"/>
                    <a:gd name="T8" fmla="*/ 0 w 582"/>
                    <a:gd name="T9" fmla="*/ 294 h 557"/>
                    <a:gd name="T10" fmla="*/ 383 w 582"/>
                    <a:gd name="T11" fmla="*/ 34 h 557"/>
                    <a:gd name="T12" fmla="*/ 344 w 582"/>
                    <a:gd name="T13" fmla="*/ 231 h 557"/>
                    <a:gd name="T14" fmla="*/ 551 w 582"/>
                    <a:gd name="T15" fmla="*/ 247 h 557"/>
                    <a:gd name="T16" fmla="*/ 560 w 582"/>
                    <a:gd name="T17" fmla="*/ 260 h 557"/>
                    <a:gd name="T18" fmla="*/ 339 w 582"/>
                    <a:gd name="T19" fmla="*/ 255 h 557"/>
                    <a:gd name="T20" fmla="*/ 325 w 582"/>
                    <a:gd name="T21" fmla="*/ 322 h 557"/>
                    <a:gd name="T22" fmla="*/ 258 w 582"/>
                    <a:gd name="T23" fmla="*/ 319 h 557"/>
                    <a:gd name="T24" fmla="*/ 209 w 582"/>
                    <a:gd name="T25" fmla="*/ 535 h 557"/>
                    <a:gd name="T26" fmla="*/ 200 w 582"/>
                    <a:gd name="T27" fmla="*/ 522 h 557"/>
                    <a:gd name="T28" fmla="*/ 235 w 582"/>
                    <a:gd name="T29" fmla="*/ 317 h 557"/>
                    <a:gd name="T30" fmla="*/ 33 w 582"/>
                    <a:gd name="T31" fmla="*/ 310 h 557"/>
                    <a:gd name="T32" fmla="*/ 22 w 582"/>
                    <a:gd name="T33" fmla="*/ 297 h 557"/>
                    <a:gd name="T34" fmla="*/ 296 w 582"/>
                    <a:gd name="T35" fmla="*/ 285 h 557"/>
                    <a:gd name="T36" fmla="*/ 372 w 582"/>
                    <a:gd name="T37" fmla="*/ 22 h 557"/>
                    <a:gd name="T38" fmla="*/ 383 w 582"/>
                    <a:gd name="T39" fmla="*/ 34 h 5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582" h="557">
                      <a:moveTo>
                        <a:pt x="0" y="294"/>
                      </a:moveTo>
                      <a:lnTo>
                        <a:pt x="206" y="557"/>
                      </a:lnTo>
                      <a:lnTo>
                        <a:pt x="582" y="263"/>
                      </a:lnTo>
                      <a:lnTo>
                        <a:pt x="375" y="0"/>
                      </a:lnTo>
                      <a:lnTo>
                        <a:pt x="0" y="294"/>
                      </a:lnTo>
                      <a:close/>
                      <a:moveTo>
                        <a:pt x="383" y="34"/>
                      </a:moveTo>
                      <a:lnTo>
                        <a:pt x="344" y="231"/>
                      </a:lnTo>
                      <a:lnTo>
                        <a:pt x="551" y="247"/>
                      </a:lnTo>
                      <a:lnTo>
                        <a:pt x="560" y="260"/>
                      </a:lnTo>
                      <a:lnTo>
                        <a:pt x="339" y="255"/>
                      </a:lnTo>
                      <a:lnTo>
                        <a:pt x="325" y="322"/>
                      </a:lnTo>
                      <a:lnTo>
                        <a:pt x="258" y="319"/>
                      </a:lnTo>
                      <a:lnTo>
                        <a:pt x="209" y="535"/>
                      </a:lnTo>
                      <a:lnTo>
                        <a:pt x="200" y="522"/>
                      </a:lnTo>
                      <a:lnTo>
                        <a:pt x="235" y="317"/>
                      </a:lnTo>
                      <a:lnTo>
                        <a:pt x="33" y="310"/>
                      </a:lnTo>
                      <a:lnTo>
                        <a:pt x="22" y="297"/>
                      </a:lnTo>
                      <a:lnTo>
                        <a:pt x="296" y="285"/>
                      </a:lnTo>
                      <a:lnTo>
                        <a:pt x="372" y="22"/>
                      </a:lnTo>
                      <a:lnTo>
                        <a:pt x="383" y="34"/>
                      </a:lnTo>
                      <a:close/>
                    </a:path>
                  </a:pathLst>
                </a:custGeom>
                <a:solidFill>
                  <a:srgbClr val="002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 dirty="0"/>
                </a:p>
              </p:txBody>
            </p:sp>
            <p:sp>
              <p:nvSpPr>
                <p:cNvPr id="26" name="Freeform 25"/>
                <p:cNvSpPr>
                  <a:spLocks/>
                </p:cNvSpPr>
                <p:nvPr/>
              </p:nvSpPr>
              <p:spPr bwMode="auto">
                <a:xfrm>
                  <a:off x="6338888" y="3700463"/>
                  <a:ext cx="854075" cy="814388"/>
                </a:xfrm>
                <a:custGeom>
                  <a:avLst/>
                  <a:gdLst>
                    <a:gd name="T0" fmla="*/ 361 w 538"/>
                    <a:gd name="T1" fmla="*/ 12 h 513"/>
                    <a:gd name="T2" fmla="*/ 322 w 538"/>
                    <a:gd name="T3" fmla="*/ 209 h 513"/>
                    <a:gd name="T4" fmla="*/ 529 w 538"/>
                    <a:gd name="T5" fmla="*/ 225 h 513"/>
                    <a:gd name="T6" fmla="*/ 538 w 538"/>
                    <a:gd name="T7" fmla="*/ 238 h 513"/>
                    <a:gd name="T8" fmla="*/ 317 w 538"/>
                    <a:gd name="T9" fmla="*/ 233 h 513"/>
                    <a:gd name="T10" fmla="*/ 303 w 538"/>
                    <a:gd name="T11" fmla="*/ 300 h 513"/>
                    <a:gd name="T12" fmla="*/ 236 w 538"/>
                    <a:gd name="T13" fmla="*/ 297 h 513"/>
                    <a:gd name="T14" fmla="*/ 187 w 538"/>
                    <a:gd name="T15" fmla="*/ 513 h 513"/>
                    <a:gd name="T16" fmla="*/ 178 w 538"/>
                    <a:gd name="T17" fmla="*/ 500 h 513"/>
                    <a:gd name="T18" fmla="*/ 213 w 538"/>
                    <a:gd name="T19" fmla="*/ 295 h 513"/>
                    <a:gd name="T20" fmla="*/ 11 w 538"/>
                    <a:gd name="T21" fmla="*/ 288 h 513"/>
                    <a:gd name="T22" fmla="*/ 0 w 538"/>
                    <a:gd name="T23" fmla="*/ 275 h 513"/>
                    <a:gd name="T24" fmla="*/ 274 w 538"/>
                    <a:gd name="T25" fmla="*/ 263 h 513"/>
                    <a:gd name="T26" fmla="*/ 350 w 538"/>
                    <a:gd name="T27" fmla="*/ 0 h 513"/>
                    <a:gd name="T28" fmla="*/ 361 w 538"/>
                    <a:gd name="T29" fmla="*/ 12 h 5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38" h="513">
                      <a:moveTo>
                        <a:pt x="361" y="12"/>
                      </a:moveTo>
                      <a:lnTo>
                        <a:pt x="322" y="209"/>
                      </a:lnTo>
                      <a:lnTo>
                        <a:pt x="529" y="225"/>
                      </a:lnTo>
                      <a:lnTo>
                        <a:pt x="538" y="238"/>
                      </a:lnTo>
                      <a:lnTo>
                        <a:pt x="317" y="233"/>
                      </a:lnTo>
                      <a:lnTo>
                        <a:pt x="303" y="300"/>
                      </a:lnTo>
                      <a:lnTo>
                        <a:pt x="236" y="297"/>
                      </a:lnTo>
                      <a:lnTo>
                        <a:pt x="187" y="513"/>
                      </a:lnTo>
                      <a:lnTo>
                        <a:pt x="178" y="500"/>
                      </a:lnTo>
                      <a:lnTo>
                        <a:pt x="213" y="295"/>
                      </a:lnTo>
                      <a:lnTo>
                        <a:pt x="11" y="288"/>
                      </a:lnTo>
                      <a:lnTo>
                        <a:pt x="0" y="275"/>
                      </a:lnTo>
                      <a:lnTo>
                        <a:pt x="274" y="263"/>
                      </a:lnTo>
                      <a:lnTo>
                        <a:pt x="350" y="0"/>
                      </a:lnTo>
                      <a:lnTo>
                        <a:pt x="361" y="12"/>
                      </a:ln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 dirty="0"/>
                </a:p>
              </p:txBody>
            </p:sp>
            <p:sp>
              <p:nvSpPr>
                <p:cNvPr id="27" name="Freeform 26"/>
                <p:cNvSpPr>
                  <a:spLocks noEditPoints="1"/>
                </p:cNvSpPr>
                <p:nvPr/>
              </p:nvSpPr>
              <p:spPr bwMode="auto">
                <a:xfrm>
                  <a:off x="8247063" y="1590675"/>
                  <a:ext cx="1041400" cy="976313"/>
                </a:xfrm>
                <a:custGeom>
                  <a:avLst/>
                  <a:gdLst>
                    <a:gd name="T0" fmla="*/ 213 w 656"/>
                    <a:gd name="T1" fmla="*/ 0 h 615"/>
                    <a:gd name="T2" fmla="*/ 0 w 656"/>
                    <a:gd name="T3" fmla="*/ 310 h 615"/>
                    <a:gd name="T4" fmla="*/ 441 w 656"/>
                    <a:gd name="T5" fmla="*/ 615 h 615"/>
                    <a:gd name="T6" fmla="*/ 656 w 656"/>
                    <a:gd name="T7" fmla="*/ 305 h 615"/>
                    <a:gd name="T8" fmla="*/ 213 w 656"/>
                    <a:gd name="T9" fmla="*/ 0 h 615"/>
                    <a:gd name="T10" fmla="*/ 620 w 656"/>
                    <a:gd name="T11" fmla="*/ 324 h 615"/>
                    <a:gd name="T12" fmla="*/ 394 w 656"/>
                    <a:gd name="T13" fmla="*/ 349 h 615"/>
                    <a:gd name="T14" fmla="*/ 447 w 656"/>
                    <a:gd name="T15" fmla="*/ 574 h 615"/>
                    <a:gd name="T16" fmla="*/ 436 w 656"/>
                    <a:gd name="T17" fmla="*/ 590 h 615"/>
                    <a:gd name="T18" fmla="*/ 368 w 656"/>
                    <a:gd name="T19" fmla="*/ 350 h 615"/>
                    <a:gd name="T20" fmla="*/ 292 w 656"/>
                    <a:gd name="T21" fmla="*/ 358 h 615"/>
                    <a:gd name="T22" fmla="*/ 272 w 656"/>
                    <a:gd name="T23" fmla="*/ 285 h 615"/>
                    <a:gd name="T24" fmla="*/ 25 w 656"/>
                    <a:gd name="T25" fmla="*/ 305 h 615"/>
                    <a:gd name="T26" fmla="*/ 34 w 656"/>
                    <a:gd name="T27" fmla="*/ 291 h 615"/>
                    <a:gd name="T28" fmla="*/ 266 w 656"/>
                    <a:gd name="T29" fmla="*/ 260 h 615"/>
                    <a:gd name="T30" fmla="*/ 206 w 656"/>
                    <a:gd name="T31" fmla="*/ 40 h 615"/>
                    <a:gd name="T32" fmla="*/ 217 w 656"/>
                    <a:gd name="T33" fmla="*/ 25 h 615"/>
                    <a:gd name="T34" fmla="*/ 322 w 656"/>
                    <a:gd name="T35" fmla="*/ 314 h 615"/>
                    <a:gd name="T36" fmla="*/ 631 w 656"/>
                    <a:gd name="T37" fmla="*/ 310 h 615"/>
                    <a:gd name="T38" fmla="*/ 620 w 656"/>
                    <a:gd name="T39" fmla="*/ 324 h 6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656" h="615">
                      <a:moveTo>
                        <a:pt x="213" y="0"/>
                      </a:moveTo>
                      <a:lnTo>
                        <a:pt x="0" y="310"/>
                      </a:lnTo>
                      <a:lnTo>
                        <a:pt x="441" y="615"/>
                      </a:lnTo>
                      <a:lnTo>
                        <a:pt x="656" y="305"/>
                      </a:lnTo>
                      <a:lnTo>
                        <a:pt x="213" y="0"/>
                      </a:lnTo>
                      <a:close/>
                      <a:moveTo>
                        <a:pt x="620" y="324"/>
                      </a:moveTo>
                      <a:lnTo>
                        <a:pt x="394" y="349"/>
                      </a:lnTo>
                      <a:lnTo>
                        <a:pt x="447" y="574"/>
                      </a:lnTo>
                      <a:lnTo>
                        <a:pt x="436" y="590"/>
                      </a:lnTo>
                      <a:lnTo>
                        <a:pt x="368" y="350"/>
                      </a:lnTo>
                      <a:lnTo>
                        <a:pt x="292" y="358"/>
                      </a:lnTo>
                      <a:lnTo>
                        <a:pt x="272" y="285"/>
                      </a:lnTo>
                      <a:lnTo>
                        <a:pt x="25" y="305"/>
                      </a:lnTo>
                      <a:lnTo>
                        <a:pt x="34" y="291"/>
                      </a:lnTo>
                      <a:lnTo>
                        <a:pt x="266" y="260"/>
                      </a:lnTo>
                      <a:lnTo>
                        <a:pt x="206" y="40"/>
                      </a:lnTo>
                      <a:lnTo>
                        <a:pt x="217" y="25"/>
                      </a:lnTo>
                      <a:lnTo>
                        <a:pt x="322" y="314"/>
                      </a:lnTo>
                      <a:lnTo>
                        <a:pt x="631" y="310"/>
                      </a:lnTo>
                      <a:lnTo>
                        <a:pt x="620" y="324"/>
                      </a:lnTo>
                      <a:close/>
                    </a:path>
                  </a:pathLst>
                </a:custGeom>
                <a:solidFill>
                  <a:schemeClr val="tx2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 dirty="0"/>
                </a:p>
              </p:txBody>
            </p:sp>
            <p:sp>
              <p:nvSpPr>
                <p:cNvPr id="28" name="Freeform 27"/>
                <p:cNvSpPr>
                  <a:spLocks/>
                </p:cNvSpPr>
                <p:nvPr/>
              </p:nvSpPr>
              <p:spPr bwMode="auto">
                <a:xfrm>
                  <a:off x="8286751" y="1630363"/>
                  <a:ext cx="962025" cy="896938"/>
                </a:xfrm>
                <a:custGeom>
                  <a:avLst/>
                  <a:gdLst>
                    <a:gd name="T0" fmla="*/ 595 w 606"/>
                    <a:gd name="T1" fmla="*/ 299 h 565"/>
                    <a:gd name="T2" fmla="*/ 369 w 606"/>
                    <a:gd name="T3" fmla="*/ 324 h 565"/>
                    <a:gd name="T4" fmla="*/ 422 w 606"/>
                    <a:gd name="T5" fmla="*/ 549 h 565"/>
                    <a:gd name="T6" fmla="*/ 411 w 606"/>
                    <a:gd name="T7" fmla="*/ 565 h 565"/>
                    <a:gd name="T8" fmla="*/ 343 w 606"/>
                    <a:gd name="T9" fmla="*/ 325 h 565"/>
                    <a:gd name="T10" fmla="*/ 267 w 606"/>
                    <a:gd name="T11" fmla="*/ 333 h 565"/>
                    <a:gd name="T12" fmla="*/ 247 w 606"/>
                    <a:gd name="T13" fmla="*/ 260 h 565"/>
                    <a:gd name="T14" fmla="*/ 0 w 606"/>
                    <a:gd name="T15" fmla="*/ 280 h 565"/>
                    <a:gd name="T16" fmla="*/ 9 w 606"/>
                    <a:gd name="T17" fmla="*/ 266 h 565"/>
                    <a:gd name="T18" fmla="*/ 241 w 606"/>
                    <a:gd name="T19" fmla="*/ 235 h 565"/>
                    <a:gd name="T20" fmla="*/ 181 w 606"/>
                    <a:gd name="T21" fmla="*/ 15 h 565"/>
                    <a:gd name="T22" fmla="*/ 192 w 606"/>
                    <a:gd name="T23" fmla="*/ 0 h 565"/>
                    <a:gd name="T24" fmla="*/ 297 w 606"/>
                    <a:gd name="T25" fmla="*/ 289 h 565"/>
                    <a:gd name="T26" fmla="*/ 606 w 606"/>
                    <a:gd name="T27" fmla="*/ 285 h 565"/>
                    <a:gd name="T28" fmla="*/ 595 w 606"/>
                    <a:gd name="T29" fmla="*/ 299 h 5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606" h="565">
                      <a:moveTo>
                        <a:pt x="595" y="299"/>
                      </a:moveTo>
                      <a:lnTo>
                        <a:pt x="369" y="324"/>
                      </a:lnTo>
                      <a:lnTo>
                        <a:pt x="422" y="549"/>
                      </a:lnTo>
                      <a:lnTo>
                        <a:pt x="411" y="565"/>
                      </a:lnTo>
                      <a:lnTo>
                        <a:pt x="343" y="325"/>
                      </a:lnTo>
                      <a:lnTo>
                        <a:pt x="267" y="333"/>
                      </a:lnTo>
                      <a:lnTo>
                        <a:pt x="247" y="260"/>
                      </a:lnTo>
                      <a:lnTo>
                        <a:pt x="0" y="280"/>
                      </a:lnTo>
                      <a:lnTo>
                        <a:pt x="9" y="266"/>
                      </a:lnTo>
                      <a:lnTo>
                        <a:pt x="241" y="235"/>
                      </a:lnTo>
                      <a:lnTo>
                        <a:pt x="181" y="15"/>
                      </a:lnTo>
                      <a:lnTo>
                        <a:pt x="192" y="0"/>
                      </a:lnTo>
                      <a:lnTo>
                        <a:pt x="297" y="289"/>
                      </a:lnTo>
                      <a:lnTo>
                        <a:pt x="606" y="285"/>
                      </a:lnTo>
                      <a:lnTo>
                        <a:pt x="595" y="299"/>
                      </a:ln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 dirty="0"/>
                </a:p>
              </p:txBody>
            </p:sp>
            <p:sp>
              <p:nvSpPr>
                <p:cNvPr id="30" name="Freeform 29"/>
                <p:cNvSpPr>
                  <a:spLocks noEditPoints="1"/>
                </p:cNvSpPr>
                <p:nvPr/>
              </p:nvSpPr>
              <p:spPr bwMode="auto">
                <a:xfrm>
                  <a:off x="5321301" y="836613"/>
                  <a:ext cx="1485900" cy="1322388"/>
                </a:xfrm>
                <a:custGeom>
                  <a:avLst/>
                  <a:gdLst>
                    <a:gd name="T0" fmla="*/ 0 w 936"/>
                    <a:gd name="T1" fmla="*/ 350 h 833"/>
                    <a:gd name="T2" fmla="*/ 245 w 936"/>
                    <a:gd name="T3" fmla="*/ 833 h 833"/>
                    <a:gd name="T4" fmla="*/ 936 w 936"/>
                    <a:gd name="T5" fmla="*/ 484 h 833"/>
                    <a:gd name="T6" fmla="*/ 692 w 936"/>
                    <a:gd name="T7" fmla="*/ 0 h 833"/>
                    <a:gd name="T8" fmla="*/ 0 w 936"/>
                    <a:gd name="T9" fmla="*/ 350 h 833"/>
                    <a:gd name="T10" fmla="*/ 692 w 936"/>
                    <a:gd name="T11" fmla="*/ 58 h 833"/>
                    <a:gd name="T12" fmla="*/ 566 w 936"/>
                    <a:gd name="T13" fmla="*/ 360 h 833"/>
                    <a:gd name="T14" fmla="*/ 890 w 936"/>
                    <a:gd name="T15" fmla="*/ 450 h 833"/>
                    <a:gd name="T16" fmla="*/ 902 w 936"/>
                    <a:gd name="T17" fmla="*/ 473 h 833"/>
                    <a:gd name="T18" fmla="*/ 551 w 936"/>
                    <a:gd name="T19" fmla="*/ 395 h 833"/>
                    <a:gd name="T20" fmla="*/ 509 w 936"/>
                    <a:gd name="T21" fmla="*/ 498 h 833"/>
                    <a:gd name="T22" fmla="*/ 401 w 936"/>
                    <a:gd name="T23" fmla="*/ 472 h 833"/>
                    <a:gd name="T24" fmla="*/ 256 w 936"/>
                    <a:gd name="T25" fmla="*/ 799 h 833"/>
                    <a:gd name="T26" fmla="*/ 245 w 936"/>
                    <a:gd name="T27" fmla="*/ 775 h 833"/>
                    <a:gd name="T28" fmla="*/ 365 w 936"/>
                    <a:gd name="T29" fmla="*/ 462 h 833"/>
                    <a:gd name="T30" fmla="*/ 47 w 936"/>
                    <a:gd name="T31" fmla="*/ 384 h 833"/>
                    <a:gd name="T32" fmla="*/ 35 w 936"/>
                    <a:gd name="T33" fmla="*/ 360 h 833"/>
                    <a:gd name="T34" fmla="*/ 475 w 936"/>
                    <a:gd name="T35" fmla="*/ 428 h 833"/>
                    <a:gd name="T36" fmla="*/ 681 w 936"/>
                    <a:gd name="T37" fmla="*/ 35 h 833"/>
                    <a:gd name="T38" fmla="*/ 692 w 936"/>
                    <a:gd name="T39" fmla="*/ 58 h 8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936" h="833">
                      <a:moveTo>
                        <a:pt x="0" y="350"/>
                      </a:moveTo>
                      <a:lnTo>
                        <a:pt x="245" y="833"/>
                      </a:lnTo>
                      <a:lnTo>
                        <a:pt x="936" y="484"/>
                      </a:lnTo>
                      <a:lnTo>
                        <a:pt x="692" y="0"/>
                      </a:lnTo>
                      <a:lnTo>
                        <a:pt x="0" y="350"/>
                      </a:lnTo>
                      <a:close/>
                      <a:moveTo>
                        <a:pt x="692" y="58"/>
                      </a:moveTo>
                      <a:lnTo>
                        <a:pt x="566" y="360"/>
                      </a:lnTo>
                      <a:lnTo>
                        <a:pt x="890" y="450"/>
                      </a:lnTo>
                      <a:lnTo>
                        <a:pt x="902" y="473"/>
                      </a:lnTo>
                      <a:lnTo>
                        <a:pt x="551" y="395"/>
                      </a:lnTo>
                      <a:lnTo>
                        <a:pt x="509" y="498"/>
                      </a:lnTo>
                      <a:lnTo>
                        <a:pt x="401" y="472"/>
                      </a:lnTo>
                      <a:lnTo>
                        <a:pt x="256" y="799"/>
                      </a:lnTo>
                      <a:lnTo>
                        <a:pt x="245" y="775"/>
                      </a:lnTo>
                      <a:lnTo>
                        <a:pt x="365" y="462"/>
                      </a:lnTo>
                      <a:lnTo>
                        <a:pt x="47" y="384"/>
                      </a:lnTo>
                      <a:lnTo>
                        <a:pt x="35" y="360"/>
                      </a:lnTo>
                      <a:lnTo>
                        <a:pt x="475" y="428"/>
                      </a:lnTo>
                      <a:lnTo>
                        <a:pt x="681" y="35"/>
                      </a:lnTo>
                      <a:lnTo>
                        <a:pt x="692" y="58"/>
                      </a:lnTo>
                      <a:close/>
                    </a:path>
                  </a:pathLst>
                </a:custGeom>
                <a:solidFill>
                  <a:srgbClr val="703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 dirty="0"/>
                </a:p>
              </p:txBody>
            </p:sp>
            <p:sp>
              <p:nvSpPr>
                <p:cNvPr id="31" name="Freeform 30"/>
                <p:cNvSpPr>
                  <a:spLocks/>
                </p:cNvSpPr>
                <p:nvPr/>
              </p:nvSpPr>
              <p:spPr bwMode="auto">
                <a:xfrm>
                  <a:off x="5376863" y="892175"/>
                  <a:ext cx="1376363" cy="1212850"/>
                </a:xfrm>
                <a:custGeom>
                  <a:avLst/>
                  <a:gdLst>
                    <a:gd name="T0" fmla="*/ 657 w 867"/>
                    <a:gd name="T1" fmla="*/ 23 h 764"/>
                    <a:gd name="T2" fmla="*/ 531 w 867"/>
                    <a:gd name="T3" fmla="*/ 325 h 764"/>
                    <a:gd name="T4" fmla="*/ 855 w 867"/>
                    <a:gd name="T5" fmla="*/ 415 h 764"/>
                    <a:gd name="T6" fmla="*/ 867 w 867"/>
                    <a:gd name="T7" fmla="*/ 438 h 764"/>
                    <a:gd name="T8" fmla="*/ 516 w 867"/>
                    <a:gd name="T9" fmla="*/ 360 h 764"/>
                    <a:gd name="T10" fmla="*/ 474 w 867"/>
                    <a:gd name="T11" fmla="*/ 463 h 764"/>
                    <a:gd name="T12" fmla="*/ 366 w 867"/>
                    <a:gd name="T13" fmla="*/ 437 h 764"/>
                    <a:gd name="T14" fmla="*/ 221 w 867"/>
                    <a:gd name="T15" fmla="*/ 764 h 764"/>
                    <a:gd name="T16" fmla="*/ 210 w 867"/>
                    <a:gd name="T17" fmla="*/ 740 h 764"/>
                    <a:gd name="T18" fmla="*/ 330 w 867"/>
                    <a:gd name="T19" fmla="*/ 427 h 764"/>
                    <a:gd name="T20" fmla="*/ 12 w 867"/>
                    <a:gd name="T21" fmla="*/ 349 h 764"/>
                    <a:gd name="T22" fmla="*/ 0 w 867"/>
                    <a:gd name="T23" fmla="*/ 325 h 764"/>
                    <a:gd name="T24" fmla="*/ 440 w 867"/>
                    <a:gd name="T25" fmla="*/ 393 h 764"/>
                    <a:gd name="T26" fmla="*/ 646 w 867"/>
                    <a:gd name="T27" fmla="*/ 0 h 764"/>
                    <a:gd name="T28" fmla="*/ 657 w 867"/>
                    <a:gd name="T29" fmla="*/ 23 h 7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867" h="764">
                      <a:moveTo>
                        <a:pt x="657" y="23"/>
                      </a:moveTo>
                      <a:lnTo>
                        <a:pt x="531" y="325"/>
                      </a:lnTo>
                      <a:lnTo>
                        <a:pt x="855" y="415"/>
                      </a:lnTo>
                      <a:lnTo>
                        <a:pt x="867" y="438"/>
                      </a:lnTo>
                      <a:lnTo>
                        <a:pt x="516" y="360"/>
                      </a:lnTo>
                      <a:lnTo>
                        <a:pt x="474" y="463"/>
                      </a:lnTo>
                      <a:lnTo>
                        <a:pt x="366" y="437"/>
                      </a:lnTo>
                      <a:lnTo>
                        <a:pt x="221" y="764"/>
                      </a:lnTo>
                      <a:lnTo>
                        <a:pt x="210" y="740"/>
                      </a:lnTo>
                      <a:lnTo>
                        <a:pt x="330" y="427"/>
                      </a:lnTo>
                      <a:lnTo>
                        <a:pt x="12" y="349"/>
                      </a:lnTo>
                      <a:lnTo>
                        <a:pt x="0" y="325"/>
                      </a:lnTo>
                      <a:lnTo>
                        <a:pt x="440" y="393"/>
                      </a:lnTo>
                      <a:lnTo>
                        <a:pt x="646" y="0"/>
                      </a:lnTo>
                      <a:lnTo>
                        <a:pt x="657" y="2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 dirty="0"/>
                </a:p>
              </p:txBody>
            </p:sp>
            <p:sp>
              <p:nvSpPr>
                <p:cNvPr id="32" name="Freeform 31"/>
                <p:cNvSpPr>
                  <a:spLocks noEditPoints="1"/>
                </p:cNvSpPr>
                <p:nvPr/>
              </p:nvSpPr>
              <p:spPr bwMode="auto">
                <a:xfrm>
                  <a:off x="5745163" y="3130550"/>
                  <a:ext cx="638175" cy="447675"/>
                </a:xfrm>
                <a:custGeom>
                  <a:avLst/>
                  <a:gdLst>
                    <a:gd name="T0" fmla="*/ 0 w 402"/>
                    <a:gd name="T1" fmla="*/ 0 h 282"/>
                    <a:gd name="T2" fmla="*/ 0 w 402"/>
                    <a:gd name="T3" fmla="*/ 282 h 282"/>
                    <a:gd name="T4" fmla="*/ 402 w 402"/>
                    <a:gd name="T5" fmla="*/ 282 h 282"/>
                    <a:gd name="T6" fmla="*/ 402 w 402"/>
                    <a:gd name="T7" fmla="*/ 0 h 282"/>
                    <a:gd name="T8" fmla="*/ 0 w 402"/>
                    <a:gd name="T9" fmla="*/ 0 h 282"/>
                    <a:gd name="T10" fmla="*/ 389 w 402"/>
                    <a:gd name="T11" fmla="*/ 27 h 282"/>
                    <a:gd name="T12" fmla="*/ 259 w 402"/>
                    <a:gd name="T13" fmla="*/ 138 h 282"/>
                    <a:gd name="T14" fmla="*/ 389 w 402"/>
                    <a:gd name="T15" fmla="*/ 255 h 282"/>
                    <a:gd name="T16" fmla="*/ 389 w 402"/>
                    <a:gd name="T17" fmla="*/ 268 h 282"/>
                    <a:gd name="T18" fmla="*/ 245 w 402"/>
                    <a:gd name="T19" fmla="*/ 150 h 282"/>
                    <a:gd name="T20" fmla="*/ 201 w 402"/>
                    <a:gd name="T21" fmla="*/ 188 h 282"/>
                    <a:gd name="T22" fmla="*/ 158 w 402"/>
                    <a:gd name="T23" fmla="*/ 150 h 282"/>
                    <a:gd name="T24" fmla="*/ 14 w 402"/>
                    <a:gd name="T25" fmla="*/ 268 h 282"/>
                    <a:gd name="T26" fmla="*/ 14 w 402"/>
                    <a:gd name="T27" fmla="*/ 255 h 282"/>
                    <a:gd name="T28" fmla="*/ 142 w 402"/>
                    <a:gd name="T29" fmla="*/ 138 h 282"/>
                    <a:gd name="T30" fmla="*/ 14 w 402"/>
                    <a:gd name="T31" fmla="*/ 27 h 282"/>
                    <a:gd name="T32" fmla="*/ 14 w 402"/>
                    <a:gd name="T33" fmla="*/ 14 h 282"/>
                    <a:gd name="T34" fmla="*/ 201 w 402"/>
                    <a:gd name="T35" fmla="*/ 147 h 282"/>
                    <a:gd name="T36" fmla="*/ 389 w 402"/>
                    <a:gd name="T37" fmla="*/ 14 h 282"/>
                    <a:gd name="T38" fmla="*/ 389 w 402"/>
                    <a:gd name="T39" fmla="*/ 27 h 2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402" h="282">
                      <a:moveTo>
                        <a:pt x="0" y="0"/>
                      </a:moveTo>
                      <a:lnTo>
                        <a:pt x="0" y="282"/>
                      </a:lnTo>
                      <a:lnTo>
                        <a:pt x="402" y="282"/>
                      </a:lnTo>
                      <a:lnTo>
                        <a:pt x="402" y="0"/>
                      </a:lnTo>
                      <a:lnTo>
                        <a:pt x="0" y="0"/>
                      </a:lnTo>
                      <a:close/>
                      <a:moveTo>
                        <a:pt x="389" y="27"/>
                      </a:moveTo>
                      <a:lnTo>
                        <a:pt x="259" y="138"/>
                      </a:lnTo>
                      <a:lnTo>
                        <a:pt x="389" y="255"/>
                      </a:lnTo>
                      <a:lnTo>
                        <a:pt x="389" y="268"/>
                      </a:lnTo>
                      <a:lnTo>
                        <a:pt x="245" y="150"/>
                      </a:lnTo>
                      <a:lnTo>
                        <a:pt x="201" y="188"/>
                      </a:lnTo>
                      <a:lnTo>
                        <a:pt x="158" y="150"/>
                      </a:lnTo>
                      <a:lnTo>
                        <a:pt x="14" y="268"/>
                      </a:lnTo>
                      <a:lnTo>
                        <a:pt x="14" y="255"/>
                      </a:lnTo>
                      <a:lnTo>
                        <a:pt x="142" y="138"/>
                      </a:lnTo>
                      <a:lnTo>
                        <a:pt x="14" y="27"/>
                      </a:lnTo>
                      <a:lnTo>
                        <a:pt x="14" y="14"/>
                      </a:lnTo>
                      <a:lnTo>
                        <a:pt x="201" y="147"/>
                      </a:lnTo>
                      <a:lnTo>
                        <a:pt x="389" y="14"/>
                      </a:lnTo>
                      <a:lnTo>
                        <a:pt x="389" y="27"/>
                      </a:lnTo>
                      <a:close/>
                    </a:path>
                  </a:pathLst>
                </a:cu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 dirty="0"/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>
                  <a:off x="5767388" y="3152775"/>
                  <a:ext cx="595313" cy="403225"/>
                </a:xfrm>
                <a:custGeom>
                  <a:avLst/>
                  <a:gdLst>
                    <a:gd name="T0" fmla="*/ 375 w 375"/>
                    <a:gd name="T1" fmla="*/ 13 h 254"/>
                    <a:gd name="T2" fmla="*/ 245 w 375"/>
                    <a:gd name="T3" fmla="*/ 124 h 254"/>
                    <a:gd name="T4" fmla="*/ 375 w 375"/>
                    <a:gd name="T5" fmla="*/ 241 h 254"/>
                    <a:gd name="T6" fmla="*/ 375 w 375"/>
                    <a:gd name="T7" fmla="*/ 254 h 254"/>
                    <a:gd name="T8" fmla="*/ 231 w 375"/>
                    <a:gd name="T9" fmla="*/ 136 h 254"/>
                    <a:gd name="T10" fmla="*/ 187 w 375"/>
                    <a:gd name="T11" fmla="*/ 174 h 254"/>
                    <a:gd name="T12" fmla="*/ 144 w 375"/>
                    <a:gd name="T13" fmla="*/ 136 h 254"/>
                    <a:gd name="T14" fmla="*/ 0 w 375"/>
                    <a:gd name="T15" fmla="*/ 254 h 254"/>
                    <a:gd name="T16" fmla="*/ 0 w 375"/>
                    <a:gd name="T17" fmla="*/ 241 h 254"/>
                    <a:gd name="T18" fmla="*/ 128 w 375"/>
                    <a:gd name="T19" fmla="*/ 124 h 254"/>
                    <a:gd name="T20" fmla="*/ 0 w 375"/>
                    <a:gd name="T21" fmla="*/ 13 h 254"/>
                    <a:gd name="T22" fmla="*/ 0 w 375"/>
                    <a:gd name="T23" fmla="*/ 0 h 254"/>
                    <a:gd name="T24" fmla="*/ 187 w 375"/>
                    <a:gd name="T25" fmla="*/ 133 h 254"/>
                    <a:gd name="T26" fmla="*/ 375 w 375"/>
                    <a:gd name="T27" fmla="*/ 0 h 254"/>
                    <a:gd name="T28" fmla="*/ 375 w 375"/>
                    <a:gd name="T29" fmla="*/ 13 h 2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375" h="254">
                      <a:moveTo>
                        <a:pt x="375" y="13"/>
                      </a:moveTo>
                      <a:lnTo>
                        <a:pt x="245" y="124"/>
                      </a:lnTo>
                      <a:lnTo>
                        <a:pt x="375" y="241"/>
                      </a:lnTo>
                      <a:lnTo>
                        <a:pt x="375" y="254"/>
                      </a:lnTo>
                      <a:lnTo>
                        <a:pt x="231" y="136"/>
                      </a:lnTo>
                      <a:lnTo>
                        <a:pt x="187" y="174"/>
                      </a:lnTo>
                      <a:lnTo>
                        <a:pt x="144" y="136"/>
                      </a:lnTo>
                      <a:lnTo>
                        <a:pt x="0" y="254"/>
                      </a:lnTo>
                      <a:lnTo>
                        <a:pt x="0" y="241"/>
                      </a:lnTo>
                      <a:lnTo>
                        <a:pt x="128" y="124"/>
                      </a:lnTo>
                      <a:lnTo>
                        <a:pt x="0" y="13"/>
                      </a:lnTo>
                      <a:lnTo>
                        <a:pt x="0" y="0"/>
                      </a:lnTo>
                      <a:lnTo>
                        <a:pt x="187" y="133"/>
                      </a:lnTo>
                      <a:lnTo>
                        <a:pt x="375" y="0"/>
                      </a:lnTo>
                      <a:lnTo>
                        <a:pt x="375" y="1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 dirty="0"/>
                </a:p>
              </p:txBody>
            </p:sp>
            <p:sp>
              <p:nvSpPr>
                <p:cNvPr id="34" name="Freeform 33"/>
                <p:cNvSpPr>
                  <a:spLocks noEditPoints="1"/>
                </p:cNvSpPr>
                <p:nvPr/>
              </p:nvSpPr>
              <p:spPr bwMode="auto">
                <a:xfrm>
                  <a:off x="4949826" y="4999038"/>
                  <a:ext cx="638175" cy="447675"/>
                </a:xfrm>
                <a:custGeom>
                  <a:avLst/>
                  <a:gdLst>
                    <a:gd name="T0" fmla="*/ 0 w 402"/>
                    <a:gd name="T1" fmla="*/ 0 h 282"/>
                    <a:gd name="T2" fmla="*/ 0 w 402"/>
                    <a:gd name="T3" fmla="*/ 282 h 282"/>
                    <a:gd name="T4" fmla="*/ 402 w 402"/>
                    <a:gd name="T5" fmla="*/ 282 h 282"/>
                    <a:gd name="T6" fmla="*/ 402 w 402"/>
                    <a:gd name="T7" fmla="*/ 0 h 282"/>
                    <a:gd name="T8" fmla="*/ 0 w 402"/>
                    <a:gd name="T9" fmla="*/ 0 h 282"/>
                    <a:gd name="T10" fmla="*/ 389 w 402"/>
                    <a:gd name="T11" fmla="*/ 28 h 282"/>
                    <a:gd name="T12" fmla="*/ 260 w 402"/>
                    <a:gd name="T13" fmla="*/ 138 h 282"/>
                    <a:gd name="T14" fmla="*/ 389 w 402"/>
                    <a:gd name="T15" fmla="*/ 255 h 282"/>
                    <a:gd name="T16" fmla="*/ 389 w 402"/>
                    <a:gd name="T17" fmla="*/ 269 h 282"/>
                    <a:gd name="T18" fmla="*/ 245 w 402"/>
                    <a:gd name="T19" fmla="*/ 150 h 282"/>
                    <a:gd name="T20" fmla="*/ 202 w 402"/>
                    <a:gd name="T21" fmla="*/ 188 h 282"/>
                    <a:gd name="T22" fmla="*/ 158 w 402"/>
                    <a:gd name="T23" fmla="*/ 150 h 282"/>
                    <a:gd name="T24" fmla="*/ 14 w 402"/>
                    <a:gd name="T25" fmla="*/ 269 h 282"/>
                    <a:gd name="T26" fmla="*/ 14 w 402"/>
                    <a:gd name="T27" fmla="*/ 255 h 282"/>
                    <a:gd name="T28" fmla="*/ 142 w 402"/>
                    <a:gd name="T29" fmla="*/ 138 h 282"/>
                    <a:gd name="T30" fmla="*/ 14 w 402"/>
                    <a:gd name="T31" fmla="*/ 28 h 282"/>
                    <a:gd name="T32" fmla="*/ 14 w 402"/>
                    <a:gd name="T33" fmla="*/ 14 h 282"/>
                    <a:gd name="T34" fmla="*/ 202 w 402"/>
                    <a:gd name="T35" fmla="*/ 149 h 282"/>
                    <a:gd name="T36" fmla="*/ 389 w 402"/>
                    <a:gd name="T37" fmla="*/ 14 h 282"/>
                    <a:gd name="T38" fmla="*/ 389 w 402"/>
                    <a:gd name="T39" fmla="*/ 28 h 2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402" h="282">
                      <a:moveTo>
                        <a:pt x="0" y="0"/>
                      </a:moveTo>
                      <a:lnTo>
                        <a:pt x="0" y="282"/>
                      </a:lnTo>
                      <a:lnTo>
                        <a:pt x="402" y="282"/>
                      </a:lnTo>
                      <a:lnTo>
                        <a:pt x="402" y="0"/>
                      </a:lnTo>
                      <a:lnTo>
                        <a:pt x="0" y="0"/>
                      </a:lnTo>
                      <a:close/>
                      <a:moveTo>
                        <a:pt x="389" y="28"/>
                      </a:moveTo>
                      <a:lnTo>
                        <a:pt x="260" y="138"/>
                      </a:lnTo>
                      <a:lnTo>
                        <a:pt x="389" y="255"/>
                      </a:lnTo>
                      <a:lnTo>
                        <a:pt x="389" y="269"/>
                      </a:lnTo>
                      <a:lnTo>
                        <a:pt x="245" y="150"/>
                      </a:lnTo>
                      <a:lnTo>
                        <a:pt x="202" y="188"/>
                      </a:lnTo>
                      <a:lnTo>
                        <a:pt x="158" y="150"/>
                      </a:lnTo>
                      <a:lnTo>
                        <a:pt x="14" y="269"/>
                      </a:lnTo>
                      <a:lnTo>
                        <a:pt x="14" y="255"/>
                      </a:lnTo>
                      <a:lnTo>
                        <a:pt x="142" y="138"/>
                      </a:lnTo>
                      <a:lnTo>
                        <a:pt x="14" y="28"/>
                      </a:lnTo>
                      <a:lnTo>
                        <a:pt x="14" y="14"/>
                      </a:lnTo>
                      <a:lnTo>
                        <a:pt x="202" y="149"/>
                      </a:lnTo>
                      <a:lnTo>
                        <a:pt x="389" y="14"/>
                      </a:lnTo>
                      <a:lnTo>
                        <a:pt x="389" y="28"/>
                      </a:lnTo>
                      <a:close/>
                    </a:path>
                  </a:pathLst>
                </a:cu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 dirty="0"/>
                </a:p>
              </p:txBody>
            </p:sp>
            <p:sp>
              <p:nvSpPr>
                <p:cNvPr id="35" name="Freeform 34"/>
                <p:cNvSpPr>
                  <a:spLocks/>
                </p:cNvSpPr>
                <p:nvPr/>
              </p:nvSpPr>
              <p:spPr bwMode="auto">
                <a:xfrm>
                  <a:off x="4972051" y="5021263"/>
                  <a:ext cx="595313" cy="404813"/>
                </a:xfrm>
                <a:custGeom>
                  <a:avLst/>
                  <a:gdLst>
                    <a:gd name="T0" fmla="*/ 375 w 375"/>
                    <a:gd name="T1" fmla="*/ 14 h 255"/>
                    <a:gd name="T2" fmla="*/ 246 w 375"/>
                    <a:gd name="T3" fmla="*/ 124 h 255"/>
                    <a:gd name="T4" fmla="*/ 375 w 375"/>
                    <a:gd name="T5" fmla="*/ 241 h 255"/>
                    <a:gd name="T6" fmla="*/ 375 w 375"/>
                    <a:gd name="T7" fmla="*/ 255 h 255"/>
                    <a:gd name="T8" fmla="*/ 231 w 375"/>
                    <a:gd name="T9" fmla="*/ 136 h 255"/>
                    <a:gd name="T10" fmla="*/ 188 w 375"/>
                    <a:gd name="T11" fmla="*/ 174 h 255"/>
                    <a:gd name="T12" fmla="*/ 144 w 375"/>
                    <a:gd name="T13" fmla="*/ 136 h 255"/>
                    <a:gd name="T14" fmla="*/ 0 w 375"/>
                    <a:gd name="T15" fmla="*/ 255 h 255"/>
                    <a:gd name="T16" fmla="*/ 0 w 375"/>
                    <a:gd name="T17" fmla="*/ 241 h 255"/>
                    <a:gd name="T18" fmla="*/ 128 w 375"/>
                    <a:gd name="T19" fmla="*/ 124 h 255"/>
                    <a:gd name="T20" fmla="*/ 0 w 375"/>
                    <a:gd name="T21" fmla="*/ 14 h 255"/>
                    <a:gd name="T22" fmla="*/ 0 w 375"/>
                    <a:gd name="T23" fmla="*/ 0 h 255"/>
                    <a:gd name="T24" fmla="*/ 188 w 375"/>
                    <a:gd name="T25" fmla="*/ 135 h 255"/>
                    <a:gd name="T26" fmla="*/ 375 w 375"/>
                    <a:gd name="T27" fmla="*/ 0 h 255"/>
                    <a:gd name="T28" fmla="*/ 375 w 375"/>
                    <a:gd name="T29" fmla="*/ 14 h 2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375" h="255">
                      <a:moveTo>
                        <a:pt x="375" y="14"/>
                      </a:moveTo>
                      <a:lnTo>
                        <a:pt x="246" y="124"/>
                      </a:lnTo>
                      <a:lnTo>
                        <a:pt x="375" y="241"/>
                      </a:lnTo>
                      <a:lnTo>
                        <a:pt x="375" y="255"/>
                      </a:lnTo>
                      <a:lnTo>
                        <a:pt x="231" y="136"/>
                      </a:lnTo>
                      <a:lnTo>
                        <a:pt x="188" y="174"/>
                      </a:lnTo>
                      <a:lnTo>
                        <a:pt x="144" y="136"/>
                      </a:lnTo>
                      <a:lnTo>
                        <a:pt x="0" y="255"/>
                      </a:lnTo>
                      <a:lnTo>
                        <a:pt x="0" y="241"/>
                      </a:lnTo>
                      <a:lnTo>
                        <a:pt x="128" y="124"/>
                      </a:lnTo>
                      <a:lnTo>
                        <a:pt x="0" y="14"/>
                      </a:lnTo>
                      <a:lnTo>
                        <a:pt x="0" y="0"/>
                      </a:lnTo>
                      <a:lnTo>
                        <a:pt x="188" y="135"/>
                      </a:lnTo>
                      <a:lnTo>
                        <a:pt x="375" y="0"/>
                      </a:lnTo>
                      <a:lnTo>
                        <a:pt x="375" y="14"/>
                      </a:lnTo>
                      <a:close/>
                    </a:path>
                  </a:pathLst>
                </a:cu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 dirty="0"/>
                </a:p>
              </p:txBody>
            </p:sp>
            <p:sp>
              <p:nvSpPr>
                <p:cNvPr id="36" name="Freeform 35"/>
                <p:cNvSpPr>
                  <a:spLocks noEditPoints="1"/>
                </p:cNvSpPr>
                <p:nvPr/>
              </p:nvSpPr>
              <p:spPr bwMode="auto">
                <a:xfrm>
                  <a:off x="6797676" y="2413000"/>
                  <a:ext cx="1890713" cy="1917700"/>
                </a:xfrm>
                <a:custGeom>
                  <a:avLst/>
                  <a:gdLst>
                    <a:gd name="T0" fmla="*/ 514 w 1191"/>
                    <a:gd name="T1" fmla="*/ 0 h 1208"/>
                    <a:gd name="T2" fmla="*/ 0 w 1191"/>
                    <a:gd name="T3" fmla="*/ 476 h 1208"/>
                    <a:gd name="T4" fmla="*/ 678 w 1191"/>
                    <a:gd name="T5" fmla="*/ 1208 h 1208"/>
                    <a:gd name="T6" fmla="*/ 1191 w 1191"/>
                    <a:gd name="T7" fmla="*/ 734 h 1208"/>
                    <a:gd name="T8" fmla="*/ 514 w 1191"/>
                    <a:gd name="T9" fmla="*/ 0 h 1208"/>
                    <a:gd name="T10" fmla="*/ 1121 w 1191"/>
                    <a:gd name="T11" fmla="*/ 754 h 1208"/>
                    <a:gd name="T12" fmla="*/ 701 w 1191"/>
                    <a:gd name="T13" fmla="*/ 706 h 1208"/>
                    <a:gd name="T14" fmla="*/ 705 w 1191"/>
                    <a:gd name="T15" fmla="*/ 1139 h 1208"/>
                    <a:gd name="T16" fmla="*/ 680 w 1191"/>
                    <a:gd name="T17" fmla="*/ 1161 h 1208"/>
                    <a:gd name="T18" fmla="*/ 651 w 1191"/>
                    <a:gd name="T19" fmla="*/ 699 h 1208"/>
                    <a:gd name="T20" fmla="*/ 510 w 1191"/>
                    <a:gd name="T21" fmla="*/ 684 h 1208"/>
                    <a:gd name="T22" fmla="*/ 504 w 1191"/>
                    <a:gd name="T23" fmla="*/ 541 h 1208"/>
                    <a:gd name="T24" fmla="*/ 47 w 1191"/>
                    <a:gd name="T25" fmla="*/ 477 h 1208"/>
                    <a:gd name="T26" fmla="*/ 71 w 1191"/>
                    <a:gd name="T27" fmla="*/ 455 h 1208"/>
                    <a:gd name="T28" fmla="*/ 503 w 1191"/>
                    <a:gd name="T29" fmla="*/ 491 h 1208"/>
                    <a:gd name="T30" fmla="*/ 487 w 1191"/>
                    <a:gd name="T31" fmla="*/ 70 h 1208"/>
                    <a:gd name="T32" fmla="*/ 510 w 1191"/>
                    <a:gd name="T33" fmla="*/ 47 h 1208"/>
                    <a:gd name="T34" fmla="*/ 584 w 1191"/>
                    <a:gd name="T35" fmla="*/ 617 h 1208"/>
                    <a:gd name="T36" fmla="*/ 1144 w 1191"/>
                    <a:gd name="T37" fmla="*/ 732 h 1208"/>
                    <a:gd name="T38" fmla="*/ 1121 w 1191"/>
                    <a:gd name="T39" fmla="*/ 754 h 1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191" h="1208">
                      <a:moveTo>
                        <a:pt x="514" y="0"/>
                      </a:moveTo>
                      <a:lnTo>
                        <a:pt x="0" y="476"/>
                      </a:lnTo>
                      <a:lnTo>
                        <a:pt x="678" y="1208"/>
                      </a:lnTo>
                      <a:lnTo>
                        <a:pt x="1191" y="734"/>
                      </a:lnTo>
                      <a:lnTo>
                        <a:pt x="514" y="0"/>
                      </a:lnTo>
                      <a:close/>
                      <a:moveTo>
                        <a:pt x="1121" y="754"/>
                      </a:moveTo>
                      <a:lnTo>
                        <a:pt x="701" y="706"/>
                      </a:lnTo>
                      <a:lnTo>
                        <a:pt x="705" y="1139"/>
                      </a:lnTo>
                      <a:lnTo>
                        <a:pt x="680" y="1161"/>
                      </a:lnTo>
                      <a:lnTo>
                        <a:pt x="651" y="699"/>
                      </a:lnTo>
                      <a:lnTo>
                        <a:pt x="510" y="684"/>
                      </a:lnTo>
                      <a:lnTo>
                        <a:pt x="504" y="541"/>
                      </a:lnTo>
                      <a:lnTo>
                        <a:pt x="47" y="477"/>
                      </a:lnTo>
                      <a:lnTo>
                        <a:pt x="71" y="455"/>
                      </a:lnTo>
                      <a:lnTo>
                        <a:pt x="503" y="491"/>
                      </a:lnTo>
                      <a:lnTo>
                        <a:pt x="487" y="70"/>
                      </a:lnTo>
                      <a:lnTo>
                        <a:pt x="510" y="47"/>
                      </a:lnTo>
                      <a:lnTo>
                        <a:pt x="584" y="617"/>
                      </a:lnTo>
                      <a:lnTo>
                        <a:pt x="1144" y="732"/>
                      </a:lnTo>
                      <a:lnTo>
                        <a:pt x="1121" y="754"/>
                      </a:lnTo>
                      <a:close/>
                    </a:path>
                  </a:pathLst>
                </a:custGeom>
                <a:solidFill>
                  <a:srgbClr val="19974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 dirty="0"/>
                </a:p>
              </p:txBody>
            </p:sp>
            <p:sp>
              <p:nvSpPr>
                <p:cNvPr id="37" name="Freeform 36"/>
                <p:cNvSpPr>
                  <a:spLocks/>
                </p:cNvSpPr>
                <p:nvPr/>
              </p:nvSpPr>
              <p:spPr bwMode="auto">
                <a:xfrm>
                  <a:off x="6872288" y="2487613"/>
                  <a:ext cx="1741488" cy="1768475"/>
                </a:xfrm>
                <a:custGeom>
                  <a:avLst/>
                  <a:gdLst>
                    <a:gd name="T0" fmla="*/ 1074 w 1097"/>
                    <a:gd name="T1" fmla="*/ 707 h 1114"/>
                    <a:gd name="T2" fmla="*/ 654 w 1097"/>
                    <a:gd name="T3" fmla="*/ 659 h 1114"/>
                    <a:gd name="T4" fmla="*/ 658 w 1097"/>
                    <a:gd name="T5" fmla="*/ 1092 h 1114"/>
                    <a:gd name="T6" fmla="*/ 633 w 1097"/>
                    <a:gd name="T7" fmla="*/ 1114 h 1114"/>
                    <a:gd name="T8" fmla="*/ 604 w 1097"/>
                    <a:gd name="T9" fmla="*/ 652 h 1114"/>
                    <a:gd name="T10" fmla="*/ 463 w 1097"/>
                    <a:gd name="T11" fmla="*/ 637 h 1114"/>
                    <a:gd name="T12" fmla="*/ 457 w 1097"/>
                    <a:gd name="T13" fmla="*/ 494 h 1114"/>
                    <a:gd name="T14" fmla="*/ 0 w 1097"/>
                    <a:gd name="T15" fmla="*/ 430 h 1114"/>
                    <a:gd name="T16" fmla="*/ 24 w 1097"/>
                    <a:gd name="T17" fmla="*/ 408 h 1114"/>
                    <a:gd name="T18" fmla="*/ 456 w 1097"/>
                    <a:gd name="T19" fmla="*/ 444 h 1114"/>
                    <a:gd name="T20" fmla="*/ 440 w 1097"/>
                    <a:gd name="T21" fmla="*/ 23 h 1114"/>
                    <a:gd name="T22" fmla="*/ 463 w 1097"/>
                    <a:gd name="T23" fmla="*/ 0 h 1114"/>
                    <a:gd name="T24" fmla="*/ 537 w 1097"/>
                    <a:gd name="T25" fmla="*/ 570 h 1114"/>
                    <a:gd name="T26" fmla="*/ 1097 w 1097"/>
                    <a:gd name="T27" fmla="*/ 685 h 1114"/>
                    <a:gd name="T28" fmla="*/ 1074 w 1097"/>
                    <a:gd name="T29" fmla="*/ 707 h 1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097" h="1114">
                      <a:moveTo>
                        <a:pt x="1074" y="707"/>
                      </a:moveTo>
                      <a:lnTo>
                        <a:pt x="654" y="659"/>
                      </a:lnTo>
                      <a:lnTo>
                        <a:pt x="658" y="1092"/>
                      </a:lnTo>
                      <a:lnTo>
                        <a:pt x="633" y="1114"/>
                      </a:lnTo>
                      <a:lnTo>
                        <a:pt x="604" y="652"/>
                      </a:lnTo>
                      <a:lnTo>
                        <a:pt x="463" y="637"/>
                      </a:lnTo>
                      <a:lnTo>
                        <a:pt x="457" y="494"/>
                      </a:lnTo>
                      <a:lnTo>
                        <a:pt x="0" y="430"/>
                      </a:lnTo>
                      <a:lnTo>
                        <a:pt x="24" y="408"/>
                      </a:lnTo>
                      <a:lnTo>
                        <a:pt x="456" y="444"/>
                      </a:lnTo>
                      <a:lnTo>
                        <a:pt x="440" y="23"/>
                      </a:lnTo>
                      <a:lnTo>
                        <a:pt x="463" y="0"/>
                      </a:lnTo>
                      <a:lnTo>
                        <a:pt x="537" y="570"/>
                      </a:lnTo>
                      <a:lnTo>
                        <a:pt x="1097" y="685"/>
                      </a:lnTo>
                      <a:lnTo>
                        <a:pt x="1074" y="70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 dirty="0"/>
                </a:p>
              </p:txBody>
            </p:sp>
            <p:sp>
              <p:nvSpPr>
                <p:cNvPr id="38" name="Freeform 37"/>
                <p:cNvSpPr>
                  <a:spLocks noEditPoints="1"/>
                </p:cNvSpPr>
                <p:nvPr/>
              </p:nvSpPr>
              <p:spPr bwMode="auto">
                <a:xfrm>
                  <a:off x="6934201" y="593725"/>
                  <a:ext cx="1660525" cy="1419225"/>
                </a:xfrm>
                <a:custGeom>
                  <a:avLst/>
                  <a:gdLst>
                    <a:gd name="T0" fmla="*/ 0 w 1046"/>
                    <a:gd name="T1" fmla="*/ 315 h 894"/>
                    <a:gd name="T2" fmla="*/ 219 w 1046"/>
                    <a:gd name="T3" fmla="*/ 894 h 894"/>
                    <a:gd name="T4" fmla="*/ 1046 w 1046"/>
                    <a:gd name="T5" fmla="*/ 579 h 894"/>
                    <a:gd name="T6" fmla="*/ 827 w 1046"/>
                    <a:gd name="T7" fmla="*/ 0 h 894"/>
                    <a:gd name="T8" fmla="*/ 0 w 1046"/>
                    <a:gd name="T9" fmla="*/ 315 h 894"/>
                    <a:gd name="T10" fmla="*/ 820 w 1046"/>
                    <a:gd name="T11" fmla="*/ 66 h 894"/>
                    <a:gd name="T12" fmla="*/ 640 w 1046"/>
                    <a:gd name="T13" fmla="*/ 395 h 894"/>
                    <a:gd name="T14" fmla="*/ 997 w 1046"/>
                    <a:gd name="T15" fmla="*/ 534 h 894"/>
                    <a:gd name="T16" fmla="*/ 1008 w 1046"/>
                    <a:gd name="T17" fmla="*/ 562 h 894"/>
                    <a:gd name="T18" fmla="*/ 620 w 1046"/>
                    <a:gd name="T19" fmla="*/ 432 h 894"/>
                    <a:gd name="T20" fmla="*/ 559 w 1046"/>
                    <a:gd name="T21" fmla="*/ 543 h 894"/>
                    <a:gd name="T22" fmla="*/ 440 w 1046"/>
                    <a:gd name="T23" fmla="*/ 501 h 894"/>
                    <a:gd name="T24" fmla="*/ 237 w 1046"/>
                    <a:gd name="T25" fmla="*/ 855 h 894"/>
                    <a:gd name="T26" fmla="*/ 226 w 1046"/>
                    <a:gd name="T27" fmla="*/ 828 h 894"/>
                    <a:gd name="T28" fmla="*/ 399 w 1046"/>
                    <a:gd name="T29" fmla="*/ 485 h 894"/>
                    <a:gd name="T30" fmla="*/ 49 w 1046"/>
                    <a:gd name="T31" fmla="*/ 359 h 894"/>
                    <a:gd name="T32" fmla="*/ 38 w 1046"/>
                    <a:gd name="T33" fmla="*/ 332 h 894"/>
                    <a:gd name="T34" fmla="*/ 528 w 1046"/>
                    <a:gd name="T35" fmla="*/ 460 h 894"/>
                    <a:gd name="T36" fmla="*/ 810 w 1046"/>
                    <a:gd name="T37" fmla="*/ 38 h 894"/>
                    <a:gd name="T38" fmla="*/ 820 w 1046"/>
                    <a:gd name="T39" fmla="*/ 66 h 8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046" h="894">
                      <a:moveTo>
                        <a:pt x="0" y="315"/>
                      </a:moveTo>
                      <a:lnTo>
                        <a:pt x="219" y="894"/>
                      </a:lnTo>
                      <a:lnTo>
                        <a:pt x="1046" y="579"/>
                      </a:lnTo>
                      <a:lnTo>
                        <a:pt x="827" y="0"/>
                      </a:lnTo>
                      <a:lnTo>
                        <a:pt x="0" y="315"/>
                      </a:lnTo>
                      <a:close/>
                      <a:moveTo>
                        <a:pt x="820" y="66"/>
                      </a:moveTo>
                      <a:lnTo>
                        <a:pt x="640" y="395"/>
                      </a:lnTo>
                      <a:lnTo>
                        <a:pt x="997" y="534"/>
                      </a:lnTo>
                      <a:lnTo>
                        <a:pt x="1008" y="562"/>
                      </a:lnTo>
                      <a:lnTo>
                        <a:pt x="620" y="432"/>
                      </a:lnTo>
                      <a:lnTo>
                        <a:pt x="559" y="543"/>
                      </a:lnTo>
                      <a:lnTo>
                        <a:pt x="440" y="501"/>
                      </a:lnTo>
                      <a:lnTo>
                        <a:pt x="237" y="855"/>
                      </a:lnTo>
                      <a:lnTo>
                        <a:pt x="226" y="828"/>
                      </a:lnTo>
                      <a:lnTo>
                        <a:pt x="399" y="485"/>
                      </a:lnTo>
                      <a:lnTo>
                        <a:pt x="49" y="359"/>
                      </a:lnTo>
                      <a:lnTo>
                        <a:pt x="38" y="332"/>
                      </a:lnTo>
                      <a:lnTo>
                        <a:pt x="528" y="460"/>
                      </a:lnTo>
                      <a:lnTo>
                        <a:pt x="810" y="38"/>
                      </a:lnTo>
                      <a:lnTo>
                        <a:pt x="820" y="66"/>
                      </a:lnTo>
                      <a:close/>
                    </a:path>
                  </a:pathLst>
                </a:custGeom>
                <a:solidFill>
                  <a:srgbClr val="26B4B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 dirty="0"/>
                </a:p>
              </p:txBody>
            </p:sp>
            <p:sp>
              <p:nvSpPr>
                <p:cNvPr id="39" name="Freeform 38"/>
                <p:cNvSpPr>
                  <a:spLocks/>
                </p:cNvSpPr>
                <p:nvPr/>
              </p:nvSpPr>
              <p:spPr bwMode="auto">
                <a:xfrm>
                  <a:off x="6994526" y="654050"/>
                  <a:ext cx="1539875" cy="1296988"/>
                </a:xfrm>
                <a:custGeom>
                  <a:avLst/>
                  <a:gdLst>
                    <a:gd name="T0" fmla="*/ 782 w 970"/>
                    <a:gd name="T1" fmla="*/ 28 h 817"/>
                    <a:gd name="T2" fmla="*/ 602 w 970"/>
                    <a:gd name="T3" fmla="*/ 357 h 817"/>
                    <a:gd name="T4" fmla="*/ 959 w 970"/>
                    <a:gd name="T5" fmla="*/ 496 h 817"/>
                    <a:gd name="T6" fmla="*/ 970 w 970"/>
                    <a:gd name="T7" fmla="*/ 524 h 817"/>
                    <a:gd name="T8" fmla="*/ 582 w 970"/>
                    <a:gd name="T9" fmla="*/ 394 h 817"/>
                    <a:gd name="T10" fmla="*/ 521 w 970"/>
                    <a:gd name="T11" fmla="*/ 505 h 817"/>
                    <a:gd name="T12" fmla="*/ 402 w 970"/>
                    <a:gd name="T13" fmla="*/ 463 h 817"/>
                    <a:gd name="T14" fmla="*/ 199 w 970"/>
                    <a:gd name="T15" fmla="*/ 817 h 817"/>
                    <a:gd name="T16" fmla="*/ 188 w 970"/>
                    <a:gd name="T17" fmla="*/ 790 h 817"/>
                    <a:gd name="T18" fmla="*/ 361 w 970"/>
                    <a:gd name="T19" fmla="*/ 447 h 817"/>
                    <a:gd name="T20" fmla="*/ 11 w 970"/>
                    <a:gd name="T21" fmla="*/ 321 h 817"/>
                    <a:gd name="T22" fmla="*/ 0 w 970"/>
                    <a:gd name="T23" fmla="*/ 294 h 817"/>
                    <a:gd name="T24" fmla="*/ 490 w 970"/>
                    <a:gd name="T25" fmla="*/ 422 h 817"/>
                    <a:gd name="T26" fmla="*/ 772 w 970"/>
                    <a:gd name="T27" fmla="*/ 0 h 817"/>
                    <a:gd name="T28" fmla="*/ 782 w 970"/>
                    <a:gd name="T29" fmla="*/ 28 h 8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970" h="817">
                      <a:moveTo>
                        <a:pt x="782" y="28"/>
                      </a:moveTo>
                      <a:lnTo>
                        <a:pt x="602" y="357"/>
                      </a:lnTo>
                      <a:lnTo>
                        <a:pt x="959" y="496"/>
                      </a:lnTo>
                      <a:lnTo>
                        <a:pt x="970" y="524"/>
                      </a:lnTo>
                      <a:lnTo>
                        <a:pt x="582" y="394"/>
                      </a:lnTo>
                      <a:lnTo>
                        <a:pt x="521" y="505"/>
                      </a:lnTo>
                      <a:lnTo>
                        <a:pt x="402" y="463"/>
                      </a:lnTo>
                      <a:lnTo>
                        <a:pt x="199" y="817"/>
                      </a:lnTo>
                      <a:lnTo>
                        <a:pt x="188" y="790"/>
                      </a:lnTo>
                      <a:lnTo>
                        <a:pt x="361" y="447"/>
                      </a:lnTo>
                      <a:lnTo>
                        <a:pt x="11" y="321"/>
                      </a:lnTo>
                      <a:lnTo>
                        <a:pt x="0" y="294"/>
                      </a:lnTo>
                      <a:lnTo>
                        <a:pt x="490" y="422"/>
                      </a:lnTo>
                      <a:lnTo>
                        <a:pt x="772" y="0"/>
                      </a:lnTo>
                      <a:lnTo>
                        <a:pt x="782" y="28"/>
                      </a:lnTo>
                      <a:close/>
                    </a:path>
                  </a:pathLst>
                </a:custGeom>
                <a:solidFill>
                  <a:srgbClr val="26B4B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 dirty="0"/>
                </a:p>
              </p:txBody>
            </p:sp>
            <p:sp>
              <p:nvSpPr>
                <p:cNvPr id="40" name="Freeform 39"/>
                <p:cNvSpPr>
                  <a:spLocks noEditPoints="1"/>
                </p:cNvSpPr>
                <p:nvPr/>
              </p:nvSpPr>
              <p:spPr bwMode="auto">
                <a:xfrm>
                  <a:off x="6022976" y="2092325"/>
                  <a:ext cx="620713" cy="642938"/>
                </a:xfrm>
                <a:custGeom>
                  <a:avLst/>
                  <a:gdLst>
                    <a:gd name="T0" fmla="*/ 181 w 391"/>
                    <a:gd name="T1" fmla="*/ 0 h 405"/>
                    <a:gd name="T2" fmla="*/ 0 w 391"/>
                    <a:gd name="T3" fmla="*/ 147 h 405"/>
                    <a:gd name="T4" fmla="*/ 210 w 391"/>
                    <a:gd name="T5" fmla="*/ 405 h 405"/>
                    <a:gd name="T6" fmla="*/ 391 w 391"/>
                    <a:gd name="T7" fmla="*/ 258 h 405"/>
                    <a:gd name="T8" fmla="*/ 181 w 391"/>
                    <a:gd name="T9" fmla="*/ 0 h 405"/>
                    <a:gd name="T10" fmla="*/ 366 w 391"/>
                    <a:gd name="T11" fmla="*/ 264 h 405"/>
                    <a:gd name="T12" fmla="*/ 228 w 391"/>
                    <a:gd name="T13" fmla="*/ 238 h 405"/>
                    <a:gd name="T14" fmla="*/ 219 w 391"/>
                    <a:gd name="T15" fmla="*/ 383 h 405"/>
                    <a:gd name="T16" fmla="*/ 211 w 391"/>
                    <a:gd name="T17" fmla="*/ 390 h 405"/>
                    <a:gd name="T18" fmla="*/ 211 w 391"/>
                    <a:gd name="T19" fmla="*/ 235 h 405"/>
                    <a:gd name="T20" fmla="*/ 164 w 391"/>
                    <a:gd name="T21" fmla="*/ 227 h 405"/>
                    <a:gd name="T22" fmla="*/ 166 w 391"/>
                    <a:gd name="T23" fmla="*/ 180 h 405"/>
                    <a:gd name="T24" fmla="*/ 16 w 391"/>
                    <a:gd name="T25" fmla="*/ 149 h 405"/>
                    <a:gd name="T26" fmla="*/ 23 w 391"/>
                    <a:gd name="T27" fmla="*/ 141 h 405"/>
                    <a:gd name="T28" fmla="*/ 167 w 391"/>
                    <a:gd name="T29" fmla="*/ 163 h 405"/>
                    <a:gd name="T30" fmla="*/ 170 w 391"/>
                    <a:gd name="T31" fmla="*/ 22 h 405"/>
                    <a:gd name="T32" fmla="*/ 180 w 391"/>
                    <a:gd name="T33" fmla="*/ 16 h 405"/>
                    <a:gd name="T34" fmla="*/ 191 w 391"/>
                    <a:gd name="T35" fmla="*/ 207 h 405"/>
                    <a:gd name="T36" fmla="*/ 376 w 391"/>
                    <a:gd name="T37" fmla="*/ 257 h 405"/>
                    <a:gd name="T38" fmla="*/ 366 w 391"/>
                    <a:gd name="T39" fmla="*/ 264 h 4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391" h="405">
                      <a:moveTo>
                        <a:pt x="181" y="0"/>
                      </a:moveTo>
                      <a:lnTo>
                        <a:pt x="0" y="147"/>
                      </a:lnTo>
                      <a:lnTo>
                        <a:pt x="210" y="405"/>
                      </a:lnTo>
                      <a:lnTo>
                        <a:pt x="391" y="258"/>
                      </a:lnTo>
                      <a:lnTo>
                        <a:pt x="181" y="0"/>
                      </a:lnTo>
                      <a:close/>
                      <a:moveTo>
                        <a:pt x="366" y="264"/>
                      </a:moveTo>
                      <a:lnTo>
                        <a:pt x="228" y="238"/>
                      </a:lnTo>
                      <a:lnTo>
                        <a:pt x="219" y="383"/>
                      </a:lnTo>
                      <a:lnTo>
                        <a:pt x="211" y="390"/>
                      </a:lnTo>
                      <a:lnTo>
                        <a:pt x="211" y="235"/>
                      </a:lnTo>
                      <a:lnTo>
                        <a:pt x="164" y="227"/>
                      </a:lnTo>
                      <a:lnTo>
                        <a:pt x="166" y="180"/>
                      </a:lnTo>
                      <a:lnTo>
                        <a:pt x="16" y="149"/>
                      </a:lnTo>
                      <a:lnTo>
                        <a:pt x="23" y="141"/>
                      </a:lnTo>
                      <a:lnTo>
                        <a:pt x="167" y="163"/>
                      </a:lnTo>
                      <a:lnTo>
                        <a:pt x="170" y="22"/>
                      </a:lnTo>
                      <a:lnTo>
                        <a:pt x="180" y="16"/>
                      </a:lnTo>
                      <a:lnTo>
                        <a:pt x="191" y="207"/>
                      </a:lnTo>
                      <a:lnTo>
                        <a:pt x="376" y="257"/>
                      </a:lnTo>
                      <a:lnTo>
                        <a:pt x="366" y="264"/>
                      </a:lnTo>
                      <a:close/>
                    </a:path>
                  </a:pathLst>
                </a:custGeom>
                <a:solidFill>
                  <a:srgbClr val="002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 dirty="0"/>
                </a:p>
              </p:txBody>
            </p:sp>
            <p:sp>
              <p:nvSpPr>
                <p:cNvPr id="42" name="Freeform 41"/>
                <p:cNvSpPr>
                  <a:spLocks noEditPoints="1"/>
                </p:cNvSpPr>
                <p:nvPr/>
              </p:nvSpPr>
              <p:spPr bwMode="auto">
                <a:xfrm>
                  <a:off x="7958138" y="3455988"/>
                  <a:ext cx="1155700" cy="1163638"/>
                </a:xfrm>
                <a:custGeom>
                  <a:avLst/>
                  <a:gdLst>
                    <a:gd name="T0" fmla="*/ 305 w 728"/>
                    <a:gd name="T1" fmla="*/ 0 h 733"/>
                    <a:gd name="T2" fmla="*/ 0 w 728"/>
                    <a:gd name="T3" fmla="*/ 296 h 733"/>
                    <a:gd name="T4" fmla="*/ 421 w 728"/>
                    <a:gd name="T5" fmla="*/ 733 h 733"/>
                    <a:gd name="T6" fmla="*/ 728 w 728"/>
                    <a:gd name="T7" fmla="*/ 437 h 733"/>
                    <a:gd name="T8" fmla="*/ 305 w 728"/>
                    <a:gd name="T9" fmla="*/ 0 h 733"/>
                    <a:gd name="T10" fmla="*/ 684 w 728"/>
                    <a:gd name="T11" fmla="*/ 451 h 733"/>
                    <a:gd name="T12" fmla="*/ 429 w 728"/>
                    <a:gd name="T13" fmla="*/ 428 h 733"/>
                    <a:gd name="T14" fmla="*/ 437 w 728"/>
                    <a:gd name="T15" fmla="*/ 690 h 733"/>
                    <a:gd name="T16" fmla="*/ 423 w 728"/>
                    <a:gd name="T17" fmla="*/ 705 h 733"/>
                    <a:gd name="T18" fmla="*/ 399 w 728"/>
                    <a:gd name="T19" fmla="*/ 424 h 733"/>
                    <a:gd name="T20" fmla="*/ 313 w 728"/>
                    <a:gd name="T21" fmla="*/ 417 h 733"/>
                    <a:gd name="T22" fmla="*/ 307 w 728"/>
                    <a:gd name="T23" fmla="*/ 329 h 733"/>
                    <a:gd name="T24" fmla="*/ 28 w 728"/>
                    <a:gd name="T25" fmla="*/ 296 h 733"/>
                    <a:gd name="T26" fmla="*/ 42 w 728"/>
                    <a:gd name="T27" fmla="*/ 282 h 733"/>
                    <a:gd name="T28" fmla="*/ 305 w 728"/>
                    <a:gd name="T29" fmla="*/ 299 h 733"/>
                    <a:gd name="T30" fmla="*/ 290 w 728"/>
                    <a:gd name="T31" fmla="*/ 44 h 733"/>
                    <a:gd name="T32" fmla="*/ 305 w 728"/>
                    <a:gd name="T33" fmla="*/ 30 h 733"/>
                    <a:gd name="T34" fmla="*/ 355 w 728"/>
                    <a:gd name="T35" fmla="*/ 374 h 733"/>
                    <a:gd name="T36" fmla="*/ 698 w 728"/>
                    <a:gd name="T37" fmla="*/ 437 h 733"/>
                    <a:gd name="T38" fmla="*/ 684 w 728"/>
                    <a:gd name="T39" fmla="*/ 451 h 7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728" h="733">
                      <a:moveTo>
                        <a:pt x="305" y="0"/>
                      </a:moveTo>
                      <a:lnTo>
                        <a:pt x="0" y="296"/>
                      </a:lnTo>
                      <a:lnTo>
                        <a:pt x="421" y="733"/>
                      </a:lnTo>
                      <a:lnTo>
                        <a:pt x="728" y="437"/>
                      </a:lnTo>
                      <a:lnTo>
                        <a:pt x="305" y="0"/>
                      </a:lnTo>
                      <a:close/>
                      <a:moveTo>
                        <a:pt x="684" y="451"/>
                      </a:moveTo>
                      <a:lnTo>
                        <a:pt x="429" y="428"/>
                      </a:lnTo>
                      <a:lnTo>
                        <a:pt x="437" y="690"/>
                      </a:lnTo>
                      <a:lnTo>
                        <a:pt x="423" y="705"/>
                      </a:lnTo>
                      <a:lnTo>
                        <a:pt x="399" y="424"/>
                      </a:lnTo>
                      <a:lnTo>
                        <a:pt x="313" y="417"/>
                      </a:lnTo>
                      <a:lnTo>
                        <a:pt x="307" y="329"/>
                      </a:lnTo>
                      <a:lnTo>
                        <a:pt x="28" y="296"/>
                      </a:lnTo>
                      <a:lnTo>
                        <a:pt x="42" y="282"/>
                      </a:lnTo>
                      <a:lnTo>
                        <a:pt x="305" y="299"/>
                      </a:lnTo>
                      <a:lnTo>
                        <a:pt x="290" y="44"/>
                      </a:lnTo>
                      <a:lnTo>
                        <a:pt x="305" y="30"/>
                      </a:lnTo>
                      <a:lnTo>
                        <a:pt x="355" y="374"/>
                      </a:lnTo>
                      <a:lnTo>
                        <a:pt x="698" y="437"/>
                      </a:lnTo>
                      <a:lnTo>
                        <a:pt x="684" y="451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 dirty="0"/>
                </a:p>
              </p:txBody>
            </p:sp>
            <p:sp>
              <p:nvSpPr>
                <p:cNvPr id="43" name="Freeform 42"/>
                <p:cNvSpPr>
                  <a:spLocks/>
                </p:cNvSpPr>
                <p:nvPr/>
              </p:nvSpPr>
              <p:spPr bwMode="auto">
                <a:xfrm>
                  <a:off x="8002588" y="3503613"/>
                  <a:ext cx="1063625" cy="1071563"/>
                </a:xfrm>
                <a:custGeom>
                  <a:avLst/>
                  <a:gdLst>
                    <a:gd name="T0" fmla="*/ 656 w 670"/>
                    <a:gd name="T1" fmla="*/ 421 h 675"/>
                    <a:gd name="T2" fmla="*/ 401 w 670"/>
                    <a:gd name="T3" fmla="*/ 398 h 675"/>
                    <a:gd name="T4" fmla="*/ 409 w 670"/>
                    <a:gd name="T5" fmla="*/ 660 h 675"/>
                    <a:gd name="T6" fmla="*/ 395 w 670"/>
                    <a:gd name="T7" fmla="*/ 675 h 675"/>
                    <a:gd name="T8" fmla="*/ 371 w 670"/>
                    <a:gd name="T9" fmla="*/ 394 h 675"/>
                    <a:gd name="T10" fmla="*/ 285 w 670"/>
                    <a:gd name="T11" fmla="*/ 387 h 675"/>
                    <a:gd name="T12" fmla="*/ 279 w 670"/>
                    <a:gd name="T13" fmla="*/ 299 h 675"/>
                    <a:gd name="T14" fmla="*/ 0 w 670"/>
                    <a:gd name="T15" fmla="*/ 266 h 675"/>
                    <a:gd name="T16" fmla="*/ 14 w 670"/>
                    <a:gd name="T17" fmla="*/ 252 h 675"/>
                    <a:gd name="T18" fmla="*/ 277 w 670"/>
                    <a:gd name="T19" fmla="*/ 269 h 675"/>
                    <a:gd name="T20" fmla="*/ 262 w 670"/>
                    <a:gd name="T21" fmla="*/ 14 h 675"/>
                    <a:gd name="T22" fmla="*/ 277 w 670"/>
                    <a:gd name="T23" fmla="*/ 0 h 675"/>
                    <a:gd name="T24" fmla="*/ 327 w 670"/>
                    <a:gd name="T25" fmla="*/ 344 h 675"/>
                    <a:gd name="T26" fmla="*/ 670 w 670"/>
                    <a:gd name="T27" fmla="*/ 407 h 675"/>
                    <a:gd name="T28" fmla="*/ 656 w 670"/>
                    <a:gd name="T29" fmla="*/ 421 h 6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670" h="675">
                      <a:moveTo>
                        <a:pt x="656" y="421"/>
                      </a:moveTo>
                      <a:lnTo>
                        <a:pt x="401" y="398"/>
                      </a:lnTo>
                      <a:lnTo>
                        <a:pt x="409" y="660"/>
                      </a:lnTo>
                      <a:lnTo>
                        <a:pt x="395" y="675"/>
                      </a:lnTo>
                      <a:lnTo>
                        <a:pt x="371" y="394"/>
                      </a:lnTo>
                      <a:lnTo>
                        <a:pt x="285" y="387"/>
                      </a:lnTo>
                      <a:lnTo>
                        <a:pt x="279" y="299"/>
                      </a:lnTo>
                      <a:lnTo>
                        <a:pt x="0" y="266"/>
                      </a:lnTo>
                      <a:lnTo>
                        <a:pt x="14" y="252"/>
                      </a:lnTo>
                      <a:lnTo>
                        <a:pt x="277" y="269"/>
                      </a:lnTo>
                      <a:lnTo>
                        <a:pt x="262" y="14"/>
                      </a:lnTo>
                      <a:lnTo>
                        <a:pt x="277" y="0"/>
                      </a:lnTo>
                      <a:lnTo>
                        <a:pt x="327" y="344"/>
                      </a:lnTo>
                      <a:lnTo>
                        <a:pt x="670" y="407"/>
                      </a:lnTo>
                      <a:lnTo>
                        <a:pt x="656" y="42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 dirty="0"/>
                </a:p>
              </p:txBody>
            </p:sp>
            <p:sp>
              <p:nvSpPr>
                <p:cNvPr id="44" name="Freeform 43"/>
                <p:cNvSpPr>
                  <a:spLocks noEditPoints="1"/>
                </p:cNvSpPr>
                <p:nvPr/>
              </p:nvSpPr>
              <p:spPr bwMode="auto">
                <a:xfrm>
                  <a:off x="4281488" y="5021263"/>
                  <a:ext cx="839788" cy="676275"/>
                </a:xfrm>
                <a:custGeom>
                  <a:avLst/>
                  <a:gdLst>
                    <a:gd name="T0" fmla="*/ 73 w 529"/>
                    <a:gd name="T1" fmla="*/ 0 h 426"/>
                    <a:gd name="T2" fmla="*/ 0 w 529"/>
                    <a:gd name="T3" fmla="*/ 320 h 426"/>
                    <a:gd name="T4" fmla="*/ 455 w 529"/>
                    <a:gd name="T5" fmla="*/ 426 h 426"/>
                    <a:gd name="T6" fmla="*/ 529 w 529"/>
                    <a:gd name="T7" fmla="*/ 105 h 426"/>
                    <a:gd name="T8" fmla="*/ 73 w 529"/>
                    <a:gd name="T9" fmla="*/ 0 h 426"/>
                    <a:gd name="T10" fmla="*/ 507 w 529"/>
                    <a:gd name="T11" fmla="*/ 133 h 426"/>
                    <a:gd name="T12" fmla="*/ 331 w 529"/>
                    <a:gd name="T13" fmla="*/ 224 h 426"/>
                    <a:gd name="T14" fmla="*/ 447 w 529"/>
                    <a:gd name="T15" fmla="*/ 392 h 426"/>
                    <a:gd name="T16" fmla="*/ 444 w 529"/>
                    <a:gd name="T17" fmla="*/ 407 h 426"/>
                    <a:gd name="T18" fmla="*/ 311 w 529"/>
                    <a:gd name="T19" fmla="*/ 235 h 426"/>
                    <a:gd name="T20" fmla="*/ 252 w 529"/>
                    <a:gd name="T21" fmla="*/ 266 h 426"/>
                    <a:gd name="T22" fmla="*/ 213 w 529"/>
                    <a:gd name="T23" fmla="*/ 212 h 426"/>
                    <a:gd name="T24" fmla="*/ 18 w 529"/>
                    <a:gd name="T25" fmla="*/ 309 h 426"/>
                    <a:gd name="T26" fmla="*/ 22 w 529"/>
                    <a:gd name="T27" fmla="*/ 293 h 426"/>
                    <a:gd name="T28" fmla="*/ 198 w 529"/>
                    <a:gd name="T29" fmla="*/ 193 h 426"/>
                    <a:gd name="T30" fmla="*/ 81 w 529"/>
                    <a:gd name="T31" fmla="*/ 35 h 426"/>
                    <a:gd name="T32" fmla="*/ 84 w 529"/>
                    <a:gd name="T33" fmla="*/ 19 h 426"/>
                    <a:gd name="T34" fmla="*/ 263 w 529"/>
                    <a:gd name="T35" fmla="*/ 221 h 426"/>
                    <a:gd name="T36" fmla="*/ 511 w 529"/>
                    <a:gd name="T37" fmla="*/ 118 h 426"/>
                    <a:gd name="T38" fmla="*/ 507 w 529"/>
                    <a:gd name="T39" fmla="*/ 133 h 4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529" h="426">
                      <a:moveTo>
                        <a:pt x="73" y="0"/>
                      </a:moveTo>
                      <a:lnTo>
                        <a:pt x="0" y="320"/>
                      </a:lnTo>
                      <a:lnTo>
                        <a:pt x="455" y="426"/>
                      </a:lnTo>
                      <a:lnTo>
                        <a:pt x="529" y="105"/>
                      </a:lnTo>
                      <a:lnTo>
                        <a:pt x="73" y="0"/>
                      </a:lnTo>
                      <a:close/>
                      <a:moveTo>
                        <a:pt x="507" y="133"/>
                      </a:moveTo>
                      <a:lnTo>
                        <a:pt x="331" y="224"/>
                      </a:lnTo>
                      <a:lnTo>
                        <a:pt x="447" y="392"/>
                      </a:lnTo>
                      <a:lnTo>
                        <a:pt x="444" y="407"/>
                      </a:lnTo>
                      <a:lnTo>
                        <a:pt x="311" y="235"/>
                      </a:lnTo>
                      <a:lnTo>
                        <a:pt x="252" y="266"/>
                      </a:lnTo>
                      <a:lnTo>
                        <a:pt x="213" y="212"/>
                      </a:lnTo>
                      <a:lnTo>
                        <a:pt x="18" y="309"/>
                      </a:lnTo>
                      <a:lnTo>
                        <a:pt x="22" y="293"/>
                      </a:lnTo>
                      <a:lnTo>
                        <a:pt x="198" y="193"/>
                      </a:lnTo>
                      <a:lnTo>
                        <a:pt x="81" y="35"/>
                      </a:lnTo>
                      <a:lnTo>
                        <a:pt x="84" y="19"/>
                      </a:lnTo>
                      <a:lnTo>
                        <a:pt x="263" y="221"/>
                      </a:lnTo>
                      <a:lnTo>
                        <a:pt x="511" y="118"/>
                      </a:lnTo>
                      <a:lnTo>
                        <a:pt x="507" y="133"/>
                      </a:lnTo>
                      <a:close/>
                    </a:path>
                  </a:pathLst>
                </a:custGeom>
                <a:solidFill>
                  <a:srgbClr val="703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 dirty="0"/>
                </a:p>
              </p:txBody>
            </p:sp>
            <p:sp>
              <p:nvSpPr>
                <p:cNvPr id="45" name="Freeform 44"/>
                <p:cNvSpPr>
                  <a:spLocks/>
                </p:cNvSpPr>
                <p:nvPr/>
              </p:nvSpPr>
              <p:spPr bwMode="auto">
                <a:xfrm>
                  <a:off x="4310063" y="5051425"/>
                  <a:ext cx="782638" cy="615950"/>
                </a:xfrm>
                <a:custGeom>
                  <a:avLst/>
                  <a:gdLst>
                    <a:gd name="T0" fmla="*/ 489 w 493"/>
                    <a:gd name="T1" fmla="*/ 114 h 388"/>
                    <a:gd name="T2" fmla="*/ 313 w 493"/>
                    <a:gd name="T3" fmla="*/ 205 h 388"/>
                    <a:gd name="T4" fmla="*/ 429 w 493"/>
                    <a:gd name="T5" fmla="*/ 373 h 388"/>
                    <a:gd name="T6" fmla="*/ 426 w 493"/>
                    <a:gd name="T7" fmla="*/ 388 h 388"/>
                    <a:gd name="T8" fmla="*/ 293 w 493"/>
                    <a:gd name="T9" fmla="*/ 216 h 388"/>
                    <a:gd name="T10" fmla="*/ 234 w 493"/>
                    <a:gd name="T11" fmla="*/ 247 h 388"/>
                    <a:gd name="T12" fmla="*/ 195 w 493"/>
                    <a:gd name="T13" fmla="*/ 193 h 388"/>
                    <a:gd name="T14" fmla="*/ 0 w 493"/>
                    <a:gd name="T15" fmla="*/ 290 h 388"/>
                    <a:gd name="T16" fmla="*/ 4 w 493"/>
                    <a:gd name="T17" fmla="*/ 274 h 388"/>
                    <a:gd name="T18" fmla="*/ 180 w 493"/>
                    <a:gd name="T19" fmla="*/ 174 h 388"/>
                    <a:gd name="T20" fmla="*/ 63 w 493"/>
                    <a:gd name="T21" fmla="*/ 16 h 388"/>
                    <a:gd name="T22" fmla="*/ 66 w 493"/>
                    <a:gd name="T23" fmla="*/ 0 h 388"/>
                    <a:gd name="T24" fmla="*/ 245 w 493"/>
                    <a:gd name="T25" fmla="*/ 202 h 388"/>
                    <a:gd name="T26" fmla="*/ 493 w 493"/>
                    <a:gd name="T27" fmla="*/ 99 h 388"/>
                    <a:gd name="T28" fmla="*/ 489 w 493"/>
                    <a:gd name="T29" fmla="*/ 114 h 3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93" h="388">
                      <a:moveTo>
                        <a:pt x="489" y="114"/>
                      </a:moveTo>
                      <a:lnTo>
                        <a:pt x="313" y="205"/>
                      </a:lnTo>
                      <a:lnTo>
                        <a:pt x="429" y="373"/>
                      </a:lnTo>
                      <a:lnTo>
                        <a:pt x="426" y="388"/>
                      </a:lnTo>
                      <a:lnTo>
                        <a:pt x="293" y="216"/>
                      </a:lnTo>
                      <a:lnTo>
                        <a:pt x="234" y="247"/>
                      </a:lnTo>
                      <a:lnTo>
                        <a:pt x="195" y="193"/>
                      </a:lnTo>
                      <a:lnTo>
                        <a:pt x="0" y="290"/>
                      </a:lnTo>
                      <a:lnTo>
                        <a:pt x="4" y="274"/>
                      </a:lnTo>
                      <a:lnTo>
                        <a:pt x="180" y="174"/>
                      </a:lnTo>
                      <a:lnTo>
                        <a:pt x="63" y="16"/>
                      </a:lnTo>
                      <a:lnTo>
                        <a:pt x="66" y="0"/>
                      </a:lnTo>
                      <a:lnTo>
                        <a:pt x="245" y="202"/>
                      </a:lnTo>
                      <a:lnTo>
                        <a:pt x="493" y="99"/>
                      </a:lnTo>
                      <a:lnTo>
                        <a:pt x="489" y="11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 dirty="0"/>
                </a:p>
              </p:txBody>
            </p:sp>
            <p:sp>
              <p:nvSpPr>
                <p:cNvPr id="46" name="Freeform 45"/>
                <p:cNvSpPr>
                  <a:spLocks noEditPoints="1"/>
                </p:cNvSpPr>
                <p:nvPr/>
              </p:nvSpPr>
              <p:spPr bwMode="auto">
                <a:xfrm>
                  <a:off x="5895976" y="4379913"/>
                  <a:ext cx="887413" cy="771525"/>
                </a:xfrm>
                <a:custGeom>
                  <a:avLst/>
                  <a:gdLst>
                    <a:gd name="T0" fmla="*/ 128 w 559"/>
                    <a:gd name="T1" fmla="*/ 0 h 486"/>
                    <a:gd name="T2" fmla="*/ 0 w 559"/>
                    <a:gd name="T3" fmla="*/ 301 h 486"/>
                    <a:gd name="T4" fmla="*/ 430 w 559"/>
                    <a:gd name="T5" fmla="*/ 486 h 486"/>
                    <a:gd name="T6" fmla="*/ 559 w 559"/>
                    <a:gd name="T7" fmla="*/ 185 h 486"/>
                    <a:gd name="T8" fmla="*/ 128 w 559"/>
                    <a:gd name="T9" fmla="*/ 0 h 486"/>
                    <a:gd name="T10" fmla="*/ 532 w 559"/>
                    <a:gd name="T11" fmla="*/ 207 h 486"/>
                    <a:gd name="T12" fmla="*/ 344 w 559"/>
                    <a:gd name="T13" fmla="*/ 267 h 486"/>
                    <a:gd name="T14" fmla="*/ 427 w 559"/>
                    <a:gd name="T15" fmla="*/ 451 h 486"/>
                    <a:gd name="T16" fmla="*/ 421 w 559"/>
                    <a:gd name="T17" fmla="*/ 465 h 486"/>
                    <a:gd name="T18" fmla="*/ 322 w 559"/>
                    <a:gd name="T19" fmla="*/ 273 h 486"/>
                    <a:gd name="T20" fmla="*/ 258 w 559"/>
                    <a:gd name="T21" fmla="*/ 293 h 486"/>
                    <a:gd name="T22" fmla="*/ 229 w 559"/>
                    <a:gd name="T23" fmla="*/ 234 h 486"/>
                    <a:gd name="T24" fmla="*/ 20 w 559"/>
                    <a:gd name="T25" fmla="*/ 293 h 486"/>
                    <a:gd name="T26" fmla="*/ 27 w 559"/>
                    <a:gd name="T27" fmla="*/ 279 h 486"/>
                    <a:gd name="T28" fmla="*/ 218 w 559"/>
                    <a:gd name="T29" fmla="*/ 213 h 486"/>
                    <a:gd name="T30" fmla="*/ 132 w 559"/>
                    <a:gd name="T31" fmla="*/ 35 h 486"/>
                    <a:gd name="T32" fmla="*/ 136 w 559"/>
                    <a:gd name="T33" fmla="*/ 21 h 486"/>
                    <a:gd name="T34" fmla="*/ 276 w 559"/>
                    <a:gd name="T35" fmla="*/ 251 h 486"/>
                    <a:gd name="T36" fmla="*/ 538 w 559"/>
                    <a:gd name="T37" fmla="*/ 193 h 486"/>
                    <a:gd name="T38" fmla="*/ 532 w 559"/>
                    <a:gd name="T39" fmla="*/ 207 h 4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559" h="486">
                      <a:moveTo>
                        <a:pt x="128" y="0"/>
                      </a:moveTo>
                      <a:lnTo>
                        <a:pt x="0" y="301"/>
                      </a:lnTo>
                      <a:lnTo>
                        <a:pt x="430" y="486"/>
                      </a:lnTo>
                      <a:lnTo>
                        <a:pt x="559" y="185"/>
                      </a:lnTo>
                      <a:lnTo>
                        <a:pt x="128" y="0"/>
                      </a:lnTo>
                      <a:close/>
                      <a:moveTo>
                        <a:pt x="532" y="207"/>
                      </a:moveTo>
                      <a:lnTo>
                        <a:pt x="344" y="267"/>
                      </a:lnTo>
                      <a:lnTo>
                        <a:pt x="427" y="451"/>
                      </a:lnTo>
                      <a:lnTo>
                        <a:pt x="421" y="465"/>
                      </a:lnTo>
                      <a:lnTo>
                        <a:pt x="322" y="273"/>
                      </a:lnTo>
                      <a:lnTo>
                        <a:pt x="258" y="293"/>
                      </a:lnTo>
                      <a:lnTo>
                        <a:pt x="229" y="234"/>
                      </a:lnTo>
                      <a:lnTo>
                        <a:pt x="20" y="293"/>
                      </a:lnTo>
                      <a:lnTo>
                        <a:pt x="27" y="279"/>
                      </a:lnTo>
                      <a:lnTo>
                        <a:pt x="218" y="213"/>
                      </a:lnTo>
                      <a:lnTo>
                        <a:pt x="132" y="35"/>
                      </a:lnTo>
                      <a:lnTo>
                        <a:pt x="136" y="21"/>
                      </a:lnTo>
                      <a:lnTo>
                        <a:pt x="276" y="251"/>
                      </a:lnTo>
                      <a:lnTo>
                        <a:pt x="538" y="193"/>
                      </a:lnTo>
                      <a:lnTo>
                        <a:pt x="532" y="207"/>
                      </a:lnTo>
                      <a:close/>
                    </a:path>
                  </a:pathLst>
                </a:custGeom>
                <a:solidFill>
                  <a:srgbClr val="22359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 dirty="0"/>
                </a:p>
              </p:txBody>
            </p:sp>
            <p:sp>
              <p:nvSpPr>
                <p:cNvPr id="47" name="Freeform 46"/>
                <p:cNvSpPr>
                  <a:spLocks/>
                </p:cNvSpPr>
                <p:nvPr/>
              </p:nvSpPr>
              <p:spPr bwMode="auto">
                <a:xfrm>
                  <a:off x="5927726" y="4413250"/>
                  <a:ext cx="822325" cy="704850"/>
                </a:xfrm>
                <a:custGeom>
                  <a:avLst/>
                  <a:gdLst>
                    <a:gd name="T0" fmla="*/ 512 w 518"/>
                    <a:gd name="T1" fmla="*/ 186 h 444"/>
                    <a:gd name="T2" fmla="*/ 324 w 518"/>
                    <a:gd name="T3" fmla="*/ 246 h 444"/>
                    <a:gd name="T4" fmla="*/ 407 w 518"/>
                    <a:gd name="T5" fmla="*/ 430 h 444"/>
                    <a:gd name="T6" fmla="*/ 401 w 518"/>
                    <a:gd name="T7" fmla="*/ 444 h 444"/>
                    <a:gd name="T8" fmla="*/ 302 w 518"/>
                    <a:gd name="T9" fmla="*/ 252 h 444"/>
                    <a:gd name="T10" fmla="*/ 238 w 518"/>
                    <a:gd name="T11" fmla="*/ 272 h 444"/>
                    <a:gd name="T12" fmla="*/ 209 w 518"/>
                    <a:gd name="T13" fmla="*/ 213 h 444"/>
                    <a:gd name="T14" fmla="*/ 0 w 518"/>
                    <a:gd name="T15" fmla="*/ 272 h 444"/>
                    <a:gd name="T16" fmla="*/ 7 w 518"/>
                    <a:gd name="T17" fmla="*/ 258 h 444"/>
                    <a:gd name="T18" fmla="*/ 198 w 518"/>
                    <a:gd name="T19" fmla="*/ 192 h 444"/>
                    <a:gd name="T20" fmla="*/ 112 w 518"/>
                    <a:gd name="T21" fmla="*/ 14 h 444"/>
                    <a:gd name="T22" fmla="*/ 116 w 518"/>
                    <a:gd name="T23" fmla="*/ 0 h 444"/>
                    <a:gd name="T24" fmla="*/ 256 w 518"/>
                    <a:gd name="T25" fmla="*/ 230 h 444"/>
                    <a:gd name="T26" fmla="*/ 518 w 518"/>
                    <a:gd name="T27" fmla="*/ 172 h 444"/>
                    <a:gd name="T28" fmla="*/ 512 w 518"/>
                    <a:gd name="T29" fmla="*/ 186 h 4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18" h="444">
                      <a:moveTo>
                        <a:pt x="512" y="186"/>
                      </a:moveTo>
                      <a:lnTo>
                        <a:pt x="324" y="246"/>
                      </a:lnTo>
                      <a:lnTo>
                        <a:pt x="407" y="430"/>
                      </a:lnTo>
                      <a:lnTo>
                        <a:pt x="401" y="444"/>
                      </a:lnTo>
                      <a:lnTo>
                        <a:pt x="302" y="252"/>
                      </a:lnTo>
                      <a:lnTo>
                        <a:pt x="238" y="272"/>
                      </a:lnTo>
                      <a:lnTo>
                        <a:pt x="209" y="213"/>
                      </a:lnTo>
                      <a:lnTo>
                        <a:pt x="0" y="272"/>
                      </a:lnTo>
                      <a:lnTo>
                        <a:pt x="7" y="258"/>
                      </a:lnTo>
                      <a:lnTo>
                        <a:pt x="198" y="192"/>
                      </a:lnTo>
                      <a:lnTo>
                        <a:pt x="112" y="14"/>
                      </a:lnTo>
                      <a:lnTo>
                        <a:pt x="116" y="0"/>
                      </a:lnTo>
                      <a:lnTo>
                        <a:pt x="256" y="230"/>
                      </a:lnTo>
                      <a:lnTo>
                        <a:pt x="518" y="172"/>
                      </a:lnTo>
                      <a:lnTo>
                        <a:pt x="512" y="186"/>
                      </a:lnTo>
                      <a:close/>
                    </a:path>
                  </a:pathLst>
                </a:custGeom>
                <a:solidFill>
                  <a:srgbClr val="6F4884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/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 dirty="0"/>
                </a:p>
              </p:txBody>
            </p:sp>
            <p:sp>
              <p:nvSpPr>
                <p:cNvPr id="48" name="Freeform 47"/>
                <p:cNvSpPr>
                  <a:spLocks noEditPoints="1"/>
                </p:cNvSpPr>
                <p:nvPr/>
              </p:nvSpPr>
              <p:spPr bwMode="auto">
                <a:xfrm>
                  <a:off x="6819901" y="2027238"/>
                  <a:ext cx="1093788" cy="765175"/>
                </a:xfrm>
                <a:custGeom>
                  <a:avLst/>
                  <a:gdLst>
                    <a:gd name="T0" fmla="*/ 0 w 689"/>
                    <a:gd name="T1" fmla="*/ 0 h 482"/>
                    <a:gd name="T2" fmla="*/ 0 w 689"/>
                    <a:gd name="T3" fmla="*/ 482 h 482"/>
                    <a:gd name="T4" fmla="*/ 689 w 689"/>
                    <a:gd name="T5" fmla="*/ 482 h 482"/>
                    <a:gd name="T6" fmla="*/ 689 w 689"/>
                    <a:gd name="T7" fmla="*/ 0 h 482"/>
                    <a:gd name="T8" fmla="*/ 0 w 689"/>
                    <a:gd name="T9" fmla="*/ 0 h 482"/>
                    <a:gd name="T10" fmla="*/ 666 w 689"/>
                    <a:gd name="T11" fmla="*/ 46 h 482"/>
                    <a:gd name="T12" fmla="*/ 445 w 689"/>
                    <a:gd name="T13" fmla="*/ 235 h 482"/>
                    <a:gd name="T14" fmla="*/ 666 w 689"/>
                    <a:gd name="T15" fmla="*/ 435 h 482"/>
                    <a:gd name="T16" fmla="*/ 666 w 689"/>
                    <a:gd name="T17" fmla="*/ 459 h 482"/>
                    <a:gd name="T18" fmla="*/ 420 w 689"/>
                    <a:gd name="T19" fmla="*/ 257 h 482"/>
                    <a:gd name="T20" fmla="*/ 345 w 689"/>
                    <a:gd name="T21" fmla="*/ 321 h 482"/>
                    <a:gd name="T22" fmla="*/ 270 w 689"/>
                    <a:gd name="T23" fmla="*/ 257 h 482"/>
                    <a:gd name="T24" fmla="*/ 24 w 689"/>
                    <a:gd name="T25" fmla="*/ 459 h 482"/>
                    <a:gd name="T26" fmla="*/ 24 w 689"/>
                    <a:gd name="T27" fmla="*/ 435 h 482"/>
                    <a:gd name="T28" fmla="*/ 244 w 689"/>
                    <a:gd name="T29" fmla="*/ 235 h 482"/>
                    <a:gd name="T30" fmla="*/ 24 w 689"/>
                    <a:gd name="T31" fmla="*/ 46 h 482"/>
                    <a:gd name="T32" fmla="*/ 24 w 689"/>
                    <a:gd name="T33" fmla="*/ 24 h 482"/>
                    <a:gd name="T34" fmla="*/ 345 w 689"/>
                    <a:gd name="T35" fmla="*/ 252 h 482"/>
                    <a:gd name="T36" fmla="*/ 666 w 689"/>
                    <a:gd name="T37" fmla="*/ 24 h 482"/>
                    <a:gd name="T38" fmla="*/ 666 w 689"/>
                    <a:gd name="T39" fmla="*/ 46 h 4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689" h="482">
                      <a:moveTo>
                        <a:pt x="0" y="0"/>
                      </a:moveTo>
                      <a:lnTo>
                        <a:pt x="0" y="482"/>
                      </a:lnTo>
                      <a:lnTo>
                        <a:pt x="689" y="482"/>
                      </a:lnTo>
                      <a:lnTo>
                        <a:pt x="689" y="0"/>
                      </a:lnTo>
                      <a:lnTo>
                        <a:pt x="0" y="0"/>
                      </a:lnTo>
                      <a:close/>
                      <a:moveTo>
                        <a:pt x="666" y="46"/>
                      </a:moveTo>
                      <a:lnTo>
                        <a:pt x="445" y="235"/>
                      </a:lnTo>
                      <a:lnTo>
                        <a:pt x="666" y="435"/>
                      </a:lnTo>
                      <a:lnTo>
                        <a:pt x="666" y="459"/>
                      </a:lnTo>
                      <a:lnTo>
                        <a:pt x="420" y="257"/>
                      </a:lnTo>
                      <a:lnTo>
                        <a:pt x="345" y="321"/>
                      </a:lnTo>
                      <a:lnTo>
                        <a:pt x="270" y="257"/>
                      </a:lnTo>
                      <a:lnTo>
                        <a:pt x="24" y="459"/>
                      </a:lnTo>
                      <a:lnTo>
                        <a:pt x="24" y="435"/>
                      </a:lnTo>
                      <a:lnTo>
                        <a:pt x="244" y="235"/>
                      </a:lnTo>
                      <a:lnTo>
                        <a:pt x="24" y="46"/>
                      </a:lnTo>
                      <a:lnTo>
                        <a:pt x="24" y="24"/>
                      </a:lnTo>
                      <a:lnTo>
                        <a:pt x="345" y="252"/>
                      </a:lnTo>
                      <a:lnTo>
                        <a:pt x="666" y="24"/>
                      </a:lnTo>
                      <a:lnTo>
                        <a:pt x="666" y="46"/>
                      </a:ln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 dirty="0"/>
                </a:p>
              </p:txBody>
            </p:sp>
            <p:sp>
              <p:nvSpPr>
                <p:cNvPr id="49" name="Freeform 48"/>
                <p:cNvSpPr>
                  <a:spLocks/>
                </p:cNvSpPr>
                <p:nvPr/>
              </p:nvSpPr>
              <p:spPr bwMode="auto">
                <a:xfrm>
                  <a:off x="6858001" y="2065338"/>
                  <a:ext cx="1019175" cy="690563"/>
                </a:xfrm>
                <a:custGeom>
                  <a:avLst/>
                  <a:gdLst>
                    <a:gd name="T0" fmla="*/ 642 w 642"/>
                    <a:gd name="T1" fmla="*/ 22 h 435"/>
                    <a:gd name="T2" fmla="*/ 421 w 642"/>
                    <a:gd name="T3" fmla="*/ 211 h 435"/>
                    <a:gd name="T4" fmla="*/ 642 w 642"/>
                    <a:gd name="T5" fmla="*/ 411 h 435"/>
                    <a:gd name="T6" fmla="*/ 642 w 642"/>
                    <a:gd name="T7" fmla="*/ 435 h 435"/>
                    <a:gd name="T8" fmla="*/ 396 w 642"/>
                    <a:gd name="T9" fmla="*/ 233 h 435"/>
                    <a:gd name="T10" fmla="*/ 321 w 642"/>
                    <a:gd name="T11" fmla="*/ 297 h 435"/>
                    <a:gd name="T12" fmla="*/ 246 w 642"/>
                    <a:gd name="T13" fmla="*/ 233 h 435"/>
                    <a:gd name="T14" fmla="*/ 0 w 642"/>
                    <a:gd name="T15" fmla="*/ 435 h 435"/>
                    <a:gd name="T16" fmla="*/ 0 w 642"/>
                    <a:gd name="T17" fmla="*/ 411 h 435"/>
                    <a:gd name="T18" fmla="*/ 220 w 642"/>
                    <a:gd name="T19" fmla="*/ 211 h 435"/>
                    <a:gd name="T20" fmla="*/ 0 w 642"/>
                    <a:gd name="T21" fmla="*/ 22 h 435"/>
                    <a:gd name="T22" fmla="*/ 0 w 642"/>
                    <a:gd name="T23" fmla="*/ 0 h 435"/>
                    <a:gd name="T24" fmla="*/ 321 w 642"/>
                    <a:gd name="T25" fmla="*/ 228 h 435"/>
                    <a:gd name="T26" fmla="*/ 642 w 642"/>
                    <a:gd name="T27" fmla="*/ 0 h 435"/>
                    <a:gd name="T28" fmla="*/ 642 w 642"/>
                    <a:gd name="T29" fmla="*/ 22 h 4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642" h="435">
                      <a:moveTo>
                        <a:pt x="642" y="22"/>
                      </a:moveTo>
                      <a:lnTo>
                        <a:pt x="421" y="211"/>
                      </a:lnTo>
                      <a:lnTo>
                        <a:pt x="642" y="411"/>
                      </a:lnTo>
                      <a:lnTo>
                        <a:pt x="642" y="435"/>
                      </a:lnTo>
                      <a:lnTo>
                        <a:pt x="396" y="233"/>
                      </a:lnTo>
                      <a:lnTo>
                        <a:pt x="321" y="297"/>
                      </a:lnTo>
                      <a:lnTo>
                        <a:pt x="246" y="233"/>
                      </a:lnTo>
                      <a:lnTo>
                        <a:pt x="0" y="435"/>
                      </a:lnTo>
                      <a:lnTo>
                        <a:pt x="0" y="411"/>
                      </a:lnTo>
                      <a:lnTo>
                        <a:pt x="220" y="211"/>
                      </a:lnTo>
                      <a:lnTo>
                        <a:pt x="0" y="22"/>
                      </a:lnTo>
                      <a:lnTo>
                        <a:pt x="0" y="0"/>
                      </a:lnTo>
                      <a:lnTo>
                        <a:pt x="321" y="228"/>
                      </a:lnTo>
                      <a:lnTo>
                        <a:pt x="642" y="0"/>
                      </a:lnTo>
                      <a:lnTo>
                        <a:pt x="642" y="22"/>
                      </a:lnTo>
                      <a:close/>
                    </a:path>
                  </a:pathLst>
                </a:cu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 dirty="0"/>
                </a:p>
              </p:txBody>
            </p:sp>
            <p:sp>
              <p:nvSpPr>
                <p:cNvPr id="50" name="Freeform 49"/>
                <p:cNvSpPr>
                  <a:spLocks noEditPoints="1"/>
                </p:cNvSpPr>
                <p:nvPr/>
              </p:nvSpPr>
              <p:spPr bwMode="auto">
                <a:xfrm>
                  <a:off x="7065963" y="4465638"/>
                  <a:ext cx="1019175" cy="827088"/>
                </a:xfrm>
                <a:custGeom>
                  <a:avLst/>
                  <a:gdLst>
                    <a:gd name="T0" fmla="*/ 97 w 642"/>
                    <a:gd name="T1" fmla="*/ 0 h 521"/>
                    <a:gd name="T2" fmla="*/ 0 w 642"/>
                    <a:gd name="T3" fmla="*/ 382 h 521"/>
                    <a:gd name="T4" fmla="*/ 545 w 642"/>
                    <a:gd name="T5" fmla="*/ 521 h 521"/>
                    <a:gd name="T6" fmla="*/ 642 w 642"/>
                    <a:gd name="T7" fmla="*/ 139 h 521"/>
                    <a:gd name="T8" fmla="*/ 97 w 642"/>
                    <a:gd name="T9" fmla="*/ 0 h 521"/>
                    <a:gd name="T10" fmla="*/ 615 w 642"/>
                    <a:gd name="T11" fmla="*/ 170 h 521"/>
                    <a:gd name="T12" fmla="*/ 403 w 642"/>
                    <a:gd name="T13" fmla="*/ 275 h 521"/>
                    <a:gd name="T14" fmla="*/ 537 w 642"/>
                    <a:gd name="T15" fmla="*/ 479 h 521"/>
                    <a:gd name="T16" fmla="*/ 532 w 642"/>
                    <a:gd name="T17" fmla="*/ 497 h 521"/>
                    <a:gd name="T18" fmla="*/ 377 w 642"/>
                    <a:gd name="T19" fmla="*/ 288 h 521"/>
                    <a:gd name="T20" fmla="*/ 305 w 642"/>
                    <a:gd name="T21" fmla="*/ 324 h 521"/>
                    <a:gd name="T22" fmla="*/ 259 w 642"/>
                    <a:gd name="T23" fmla="*/ 258 h 521"/>
                    <a:gd name="T24" fmla="*/ 22 w 642"/>
                    <a:gd name="T25" fmla="*/ 368 h 521"/>
                    <a:gd name="T26" fmla="*/ 27 w 642"/>
                    <a:gd name="T27" fmla="*/ 350 h 521"/>
                    <a:gd name="T28" fmla="*/ 243 w 642"/>
                    <a:gd name="T29" fmla="*/ 236 h 521"/>
                    <a:gd name="T30" fmla="*/ 105 w 642"/>
                    <a:gd name="T31" fmla="*/ 40 h 521"/>
                    <a:gd name="T32" fmla="*/ 110 w 642"/>
                    <a:gd name="T33" fmla="*/ 23 h 521"/>
                    <a:gd name="T34" fmla="*/ 320 w 642"/>
                    <a:gd name="T35" fmla="*/ 269 h 521"/>
                    <a:gd name="T36" fmla="*/ 620 w 642"/>
                    <a:gd name="T37" fmla="*/ 152 h 521"/>
                    <a:gd name="T38" fmla="*/ 615 w 642"/>
                    <a:gd name="T39" fmla="*/ 170 h 5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642" h="521">
                      <a:moveTo>
                        <a:pt x="97" y="0"/>
                      </a:moveTo>
                      <a:lnTo>
                        <a:pt x="0" y="382"/>
                      </a:lnTo>
                      <a:lnTo>
                        <a:pt x="545" y="521"/>
                      </a:lnTo>
                      <a:lnTo>
                        <a:pt x="642" y="139"/>
                      </a:lnTo>
                      <a:lnTo>
                        <a:pt x="97" y="0"/>
                      </a:lnTo>
                      <a:close/>
                      <a:moveTo>
                        <a:pt x="615" y="170"/>
                      </a:moveTo>
                      <a:lnTo>
                        <a:pt x="403" y="275"/>
                      </a:lnTo>
                      <a:lnTo>
                        <a:pt x="537" y="479"/>
                      </a:lnTo>
                      <a:lnTo>
                        <a:pt x="532" y="497"/>
                      </a:lnTo>
                      <a:lnTo>
                        <a:pt x="377" y="288"/>
                      </a:lnTo>
                      <a:lnTo>
                        <a:pt x="305" y="324"/>
                      </a:lnTo>
                      <a:lnTo>
                        <a:pt x="259" y="258"/>
                      </a:lnTo>
                      <a:lnTo>
                        <a:pt x="22" y="368"/>
                      </a:lnTo>
                      <a:lnTo>
                        <a:pt x="27" y="350"/>
                      </a:lnTo>
                      <a:lnTo>
                        <a:pt x="243" y="236"/>
                      </a:lnTo>
                      <a:lnTo>
                        <a:pt x="105" y="40"/>
                      </a:lnTo>
                      <a:lnTo>
                        <a:pt x="110" y="23"/>
                      </a:lnTo>
                      <a:lnTo>
                        <a:pt x="320" y="269"/>
                      </a:lnTo>
                      <a:lnTo>
                        <a:pt x="620" y="152"/>
                      </a:lnTo>
                      <a:lnTo>
                        <a:pt x="615" y="170"/>
                      </a:lnTo>
                      <a:close/>
                    </a:path>
                  </a:pathLst>
                </a:custGeom>
                <a:solidFill>
                  <a:srgbClr val="26B4B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 dirty="0"/>
                </a:p>
              </p:txBody>
            </p:sp>
            <p:sp>
              <p:nvSpPr>
                <p:cNvPr id="51" name="Freeform 50"/>
                <p:cNvSpPr>
                  <a:spLocks/>
                </p:cNvSpPr>
                <p:nvPr/>
              </p:nvSpPr>
              <p:spPr bwMode="auto">
                <a:xfrm>
                  <a:off x="7100888" y="4502150"/>
                  <a:ext cx="949325" cy="752475"/>
                </a:xfrm>
                <a:custGeom>
                  <a:avLst/>
                  <a:gdLst>
                    <a:gd name="T0" fmla="*/ 593 w 598"/>
                    <a:gd name="T1" fmla="*/ 147 h 474"/>
                    <a:gd name="T2" fmla="*/ 381 w 598"/>
                    <a:gd name="T3" fmla="*/ 252 h 474"/>
                    <a:gd name="T4" fmla="*/ 515 w 598"/>
                    <a:gd name="T5" fmla="*/ 456 h 474"/>
                    <a:gd name="T6" fmla="*/ 510 w 598"/>
                    <a:gd name="T7" fmla="*/ 474 h 474"/>
                    <a:gd name="T8" fmla="*/ 355 w 598"/>
                    <a:gd name="T9" fmla="*/ 265 h 474"/>
                    <a:gd name="T10" fmla="*/ 283 w 598"/>
                    <a:gd name="T11" fmla="*/ 301 h 474"/>
                    <a:gd name="T12" fmla="*/ 237 w 598"/>
                    <a:gd name="T13" fmla="*/ 235 h 474"/>
                    <a:gd name="T14" fmla="*/ 0 w 598"/>
                    <a:gd name="T15" fmla="*/ 345 h 474"/>
                    <a:gd name="T16" fmla="*/ 5 w 598"/>
                    <a:gd name="T17" fmla="*/ 327 h 474"/>
                    <a:gd name="T18" fmla="*/ 221 w 598"/>
                    <a:gd name="T19" fmla="*/ 213 h 474"/>
                    <a:gd name="T20" fmla="*/ 83 w 598"/>
                    <a:gd name="T21" fmla="*/ 17 h 474"/>
                    <a:gd name="T22" fmla="*/ 88 w 598"/>
                    <a:gd name="T23" fmla="*/ 0 h 474"/>
                    <a:gd name="T24" fmla="*/ 298 w 598"/>
                    <a:gd name="T25" fmla="*/ 246 h 474"/>
                    <a:gd name="T26" fmla="*/ 598 w 598"/>
                    <a:gd name="T27" fmla="*/ 129 h 474"/>
                    <a:gd name="T28" fmla="*/ 593 w 598"/>
                    <a:gd name="T29" fmla="*/ 147 h 4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98" h="474">
                      <a:moveTo>
                        <a:pt x="593" y="147"/>
                      </a:moveTo>
                      <a:lnTo>
                        <a:pt x="381" y="252"/>
                      </a:lnTo>
                      <a:lnTo>
                        <a:pt x="515" y="456"/>
                      </a:lnTo>
                      <a:lnTo>
                        <a:pt x="510" y="474"/>
                      </a:lnTo>
                      <a:lnTo>
                        <a:pt x="355" y="265"/>
                      </a:lnTo>
                      <a:lnTo>
                        <a:pt x="283" y="301"/>
                      </a:lnTo>
                      <a:lnTo>
                        <a:pt x="237" y="235"/>
                      </a:lnTo>
                      <a:lnTo>
                        <a:pt x="0" y="345"/>
                      </a:lnTo>
                      <a:lnTo>
                        <a:pt x="5" y="327"/>
                      </a:lnTo>
                      <a:lnTo>
                        <a:pt x="221" y="213"/>
                      </a:lnTo>
                      <a:lnTo>
                        <a:pt x="83" y="17"/>
                      </a:lnTo>
                      <a:lnTo>
                        <a:pt x="88" y="0"/>
                      </a:lnTo>
                      <a:lnTo>
                        <a:pt x="298" y="246"/>
                      </a:lnTo>
                      <a:lnTo>
                        <a:pt x="598" y="129"/>
                      </a:lnTo>
                      <a:lnTo>
                        <a:pt x="593" y="14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 dirty="0"/>
                </a:p>
              </p:txBody>
            </p:sp>
            <p:sp>
              <p:nvSpPr>
                <p:cNvPr id="52" name="Freeform 51"/>
                <p:cNvSpPr>
                  <a:spLocks noEditPoints="1"/>
                </p:cNvSpPr>
                <p:nvPr/>
              </p:nvSpPr>
              <p:spPr bwMode="auto">
                <a:xfrm>
                  <a:off x="5081588" y="4289425"/>
                  <a:ext cx="971550" cy="898525"/>
                </a:xfrm>
                <a:custGeom>
                  <a:avLst/>
                  <a:gdLst>
                    <a:gd name="T0" fmla="*/ 0 w 612"/>
                    <a:gd name="T1" fmla="*/ 272 h 566"/>
                    <a:gd name="T2" fmla="*/ 191 w 612"/>
                    <a:gd name="T3" fmla="*/ 566 h 566"/>
                    <a:gd name="T4" fmla="*/ 612 w 612"/>
                    <a:gd name="T5" fmla="*/ 294 h 566"/>
                    <a:gd name="T6" fmla="*/ 419 w 612"/>
                    <a:gd name="T7" fmla="*/ 0 h 566"/>
                    <a:gd name="T8" fmla="*/ 0 w 612"/>
                    <a:gd name="T9" fmla="*/ 272 h 566"/>
                    <a:gd name="T10" fmla="*/ 424 w 612"/>
                    <a:gd name="T11" fmla="*/ 36 h 566"/>
                    <a:gd name="T12" fmla="*/ 364 w 612"/>
                    <a:gd name="T13" fmla="*/ 239 h 566"/>
                    <a:gd name="T14" fmla="*/ 579 w 612"/>
                    <a:gd name="T15" fmla="*/ 275 h 566"/>
                    <a:gd name="T16" fmla="*/ 588 w 612"/>
                    <a:gd name="T17" fmla="*/ 289 h 566"/>
                    <a:gd name="T18" fmla="*/ 357 w 612"/>
                    <a:gd name="T19" fmla="*/ 263 h 566"/>
                    <a:gd name="T20" fmla="*/ 336 w 612"/>
                    <a:gd name="T21" fmla="*/ 331 h 566"/>
                    <a:gd name="T22" fmla="*/ 266 w 612"/>
                    <a:gd name="T23" fmla="*/ 322 h 566"/>
                    <a:gd name="T24" fmla="*/ 195 w 612"/>
                    <a:gd name="T25" fmla="*/ 543 h 566"/>
                    <a:gd name="T26" fmla="*/ 186 w 612"/>
                    <a:gd name="T27" fmla="*/ 529 h 566"/>
                    <a:gd name="T28" fmla="*/ 241 w 612"/>
                    <a:gd name="T29" fmla="*/ 319 h 566"/>
                    <a:gd name="T30" fmla="*/ 31 w 612"/>
                    <a:gd name="T31" fmla="*/ 291 h 566"/>
                    <a:gd name="T32" fmla="*/ 23 w 612"/>
                    <a:gd name="T33" fmla="*/ 277 h 566"/>
                    <a:gd name="T34" fmla="*/ 310 w 612"/>
                    <a:gd name="T35" fmla="*/ 289 h 566"/>
                    <a:gd name="T36" fmla="*/ 414 w 612"/>
                    <a:gd name="T37" fmla="*/ 21 h 566"/>
                    <a:gd name="T38" fmla="*/ 424 w 612"/>
                    <a:gd name="T39" fmla="*/ 36 h 5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612" h="566">
                      <a:moveTo>
                        <a:pt x="0" y="272"/>
                      </a:moveTo>
                      <a:lnTo>
                        <a:pt x="191" y="566"/>
                      </a:lnTo>
                      <a:lnTo>
                        <a:pt x="612" y="294"/>
                      </a:lnTo>
                      <a:lnTo>
                        <a:pt x="419" y="0"/>
                      </a:lnTo>
                      <a:lnTo>
                        <a:pt x="0" y="272"/>
                      </a:lnTo>
                      <a:close/>
                      <a:moveTo>
                        <a:pt x="424" y="36"/>
                      </a:moveTo>
                      <a:lnTo>
                        <a:pt x="364" y="239"/>
                      </a:lnTo>
                      <a:lnTo>
                        <a:pt x="579" y="275"/>
                      </a:lnTo>
                      <a:lnTo>
                        <a:pt x="588" y="289"/>
                      </a:lnTo>
                      <a:lnTo>
                        <a:pt x="357" y="263"/>
                      </a:lnTo>
                      <a:lnTo>
                        <a:pt x="336" y="331"/>
                      </a:lnTo>
                      <a:lnTo>
                        <a:pt x="266" y="322"/>
                      </a:lnTo>
                      <a:lnTo>
                        <a:pt x="195" y="543"/>
                      </a:lnTo>
                      <a:lnTo>
                        <a:pt x="186" y="529"/>
                      </a:lnTo>
                      <a:lnTo>
                        <a:pt x="241" y="319"/>
                      </a:lnTo>
                      <a:lnTo>
                        <a:pt x="31" y="291"/>
                      </a:lnTo>
                      <a:lnTo>
                        <a:pt x="23" y="277"/>
                      </a:lnTo>
                      <a:lnTo>
                        <a:pt x="310" y="289"/>
                      </a:lnTo>
                      <a:lnTo>
                        <a:pt x="414" y="21"/>
                      </a:lnTo>
                      <a:lnTo>
                        <a:pt x="424" y="36"/>
                      </a:ln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 dirty="0"/>
                </a:p>
              </p:txBody>
            </p:sp>
            <p:sp>
              <p:nvSpPr>
                <p:cNvPr id="53" name="Freeform 52"/>
                <p:cNvSpPr>
                  <a:spLocks/>
                </p:cNvSpPr>
                <p:nvPr/>
              </p:nvSpPr>
              <p:spPr bwMode="auto">
                <a:xfrm>
                  <a:off x="5118101" y="4322763"/>
                  <a:ext cx="896938" cy="828675"/>
                </a:xfrm>
                <a:custGeom>
                  <a:avLst/>
                  <a:gdLst>
                    <a:gd name="T0" fmla="*/ 401 w 565"/>
                    <a:gd name="T1" fmla="*/ 15 h 522"/>
                    <a:gd name="T2" fmla="*/ 341 w 565"/>
                    <a:gd name="T3" fmla="*/ 218 h 522"/>
                    <a:gd name="T4" fmla="*/ 556 w 565"/>
                    <a:gd name="T5" fmla="*/ 254 h 522"/>
                    <a:gd name="T6" fmla="*/ 565 w 565"/>
                    <a:gd name="T7" fmla="*/ 268 h 522"/>
                    <a:gd name="T8" fmla="*/ 334 w 565"/>
                    <a:gd name="T9" fmla="*/ 242 h 522"/>
                    <a:gd name="T10" fmla="*/ 313 w 565"/>
                    <a:gd name="T11" fmla="*/ 310 h 522"/>
                    <a:gd name="T12" fmla="*/ 243 w 565"/>
                    <a:gd name="T13" fmla="*/ 301 h 522"/>
                    <a:gd name="T14" fmla="*/ 172 w 565"/>
                    <a:gd name="T15" fmla="*/ 522 h 522"/>
                    <a:gd name="T16" fmla="*/ 163 w 565"/>
                    <a:gd name="T17" fmla="*/ 508 h 522"/>
                    <a:gd name="T18" fmla="*/ 218 w 565"/>
                    <a:gd name="T19" fmla="*/ 298 h 522"/>
                    <a:gd name="T20" fmla="*/ 8 w 565"/>
                    <a:gd name="T21" fmla="*/ 270 h 522"/>
                    <a:gd name="T22" fmla="*/ 0 w 565"/>
                    <a:gd name="T23" fmla="*/ 256 h 522"/>
                    <a:gd name="T24" fmla="*/ 287 w 565"/>
                    <a:gd name="T25" fmla="*/ 268 h 522"/>
                    <a:gd name="T26" fmla="*/ 391 w 565"/>
                    <a:gd name="T27" fmla="*/ 0 h 522"/>
                    <a:gd name="T28" fmla="*/ 401 w 565"/>
                    <a:gd name="T29" fmla="*/ 15 h 5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65" h="522">
                      <a:moveTo>
                        <a:pt x="401" y="15"/>
                      </a:moveTo>
                      <a:lnTo>
                        <a:pt x="341" y="218"/>
                      </a:lnTo>
                      <a:lnTo>
                        <a:pt x="556" y="254"/>
                      </a:lnTo>
                      <a:lnTo>
                        <a:pt x="565" y="268"/>
                      </a:lnTo>
                      <a:lnTo>
                        <a:pt x="334" y="242"/>
                      </a:lnTo>
                      <a:lnTo>
                        <a:pt x="313" y="310"/>
                      </a:lnTo>
                      <a:lnTo>
                        <a:pt x="243" y="301"/>
                      </a:lnTo>
                      <a:lnTo>
                        <a:pt x="172" y="522"/>
                      </a:lnTo>
                      <a:lnTo>
                        <a:pt x="163" y="508"/>
                      </a:lnTo>
                      <a:lnTo>
                        <a:pt x="218" y="298"/>
                      </a:lnTo>
                      <a:lnTo>
                        <a:pt x="8" y="270"/>
                      </a:lnTo>
                      <a:lnTo>
                        <a:pt x="0" y="256"/>
                      </a:lnTo>
                      <a:lnTo>
                        <a:pt x="287" y="268"/>
                      </a:lnTo>
                      <a:lnTo>
                        <a:pt x="391" y="0"/>
                      </a:lnTo>
                      <a:lnTo>
                        <a:pt x="401" y="15"/>
                      </a:lnTo>
                      <a:close/>
                    </a:path>
                  </a:pathLst>
                </a:cu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 dirty="0"/>
                </a:p>
              </p:txBody>
            </p:sp>
            <p:sp>
              <p:nvSpPr>
                <p:cNvPr id="54" name="Freeform 53"/>
                <p:cNvSpPr>
                  <a:spLocks noEditPoints="1"/>
                </p:cNvSpPr>
                <p:nvPr/>
              </p:nvSpPr>
              <p:spPr bwMode="auto">
                <a:xfrm>
                  <a:off x="8766177" y="868362"/>
                  <a:ext cx="682625" cy="722313"/>
                </a:xfrm>
                <a:custGeom>
                  <a:avLst/>
                  <a:gdLst>
                    <a:gd name="T0" fmla="*/ 213 w 430"/>
                    <a:gd name="T1" fmla="*/ 0 h 455"/>
                    <a:gd name="T2" fmla="*/ 0 w 430"/>
                    <a:gd name="T3" fmla="*/ 151 h 455"/>
                    <a:gd name="T4" fmla="*/ 217 w 430"/>
                    <a:gd name="T5" fmla="*/ 455 h 455"/>
                    <a:gd name="T6" fmla="*/ 430 w 430"/>
                    <a:gd name="T7" fmla="*/ 303 h 455"/>
                    <a:gd name="T8" fmla="*/ 213 w 430"/>
                    <a:gd name="T9" fmla="*/ 0 h 455"/>
                    <a:gd name="T10" fmla="*/ 404 w 430"/>
                    <a:gd name="T11" fmla="*/ 308 h 455"/>
                    <a:gd name="T12" fmla="*/ 250 w 430"/>
                    <a:gd name="T13" fmla="*/ 269 h 455"/>
                    <a:gd name="T14" fmla="*/ 230 w 430"/>
                    <a:gd name="T15" fmla="*/ 430 h 455"/>
                    <a:gd name="T16" fmla="*/ 221 w 430"/>
                    <a:gd name="T17" fmla="*/ 438 h 455"/>
                    <a:gd name="T18" fmla="*/ 232 w 430"/>
                    <a:gd name="T19" fmla="*/ 266 h 455"/>
                    <a:gd name="T20" fmla="*/ 180 w 430"/>
                    <a:gd name="T21" fmla="*/ 252 h 455"/>
                    <a:gd name="T22" fmla="*/ 185 w 430"/>
                    <a:gd name="T23" fmla="*/ 198 h 455"/>
                    <a:gd name="T24" fmla="*/ 17 w 430"/>
                    <a:gd name="T25" fmla="*/ 155 h 455"/>
                    <a:gd name="T26" fmla="*/ 28 w 430"/>
                    <a:gd name="T27" fmla="*/ 147 h 455"/>
                    <a:gd name="T28" fmla="*/ 186 w 430"/>
                    <a:gd name="T29" fmla="*/ 181 h 455"/>
                    <a:gd name="T30" fmla="*/ 200 w 430"/>
                    <a:gd name="T31" fmla="*/ 23 h 455"/>
                    <a:gd name="T32" fmla="*/ 210 w 430"/>
                    <a:gd name="T33" fmla="*/ 17 h 455"/>
                    <a:gd name="T34" fmla="*/ 210 w 430"/>
                    <a:gd name="T35" fmla="*/ 231 h 455"/>
                    <a:gd name="T36" fmla="*/ 413 w 430"/>
                    <a:gd name="T37" fmla="*/ 300 h 455"/>
                    <a:gd name="T38" fmla="*/ 404 w 430"/>
                    <a:gd name="T39" fmla="*/ 308 h 4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430" h="455">
                      <a:moveTo>
                        <a:pt x="213" y="0"/>
                      </a:moveTo>
                      <a:lnTo>
                        <a:pt x="0" y="151"/>
                      </a:lnTo>
                      <a:lnTo>
                        <a:pt x="217" y="455"/>
                      </a:lnTo>
                      <a:lnTo>
                        <a:pt x="430" y="303"/>
                      </a:lnTo>
                      <a:lnTo>
                        <a:pt x="213" y="0"/>
                      </a:lnTo>
                      <a:close/>
                      <a:moveTo>
                        <a:pt x="404" y="308"/>
                      </a:moveTo>
                      <a:lnTo>
                        <a:pt x="250" y="269"/>
                      </a:lnTo>
                      <a:lnTo>
                        <a:pt x="230" y="430"/>
                      </a:lnTo>
                      <a:lnTo>
                        <a:pt x="221" y="438"/>
                      </a:lnTo>
                      <a:lnTo>
                        <a:pt x="232" y="266"/>
                      </a:lnTo>
                      <a:lnTo>
                        <a:pt x="180" y="252"/>
                      </a:lnTo>
                      <a:lnTo>
                        <a:pt x="185" y="198"/>
                      </a:lnTo>
                      <a:lnTo>
                        <a:pt x="17" y="155"/>
                      </a:lnTo>
                      <a:lnTo>
                        <a:pt x="28" y="147"/>
                      </a:lnTo>
                      <a:lnTo>
                        <a:pt x="186" y="181"/>
                      </a:lnTo>
                      <a:lnTo>
                        <a:pt x="200" y="23"/>
                      </a:lnTo>
                      <a:lnTo>
                        <a:pt x="210" y="17"/>
                      </a:lnTo>
                      <a:lnTo>
                        <a:pt x="210" y="231"/>
                      </a:lnTo>
                      <a:lnTo>
                        <a:pt x="413" y="300"/>
                      </a:lnTo>
                      <a:lnTo>
                        <a:pt x="404" y="308"/>
                      </a:lnTo>
                      <a:close/>
                    </a:path>
                  </a:pathLst>
                </a:custGeom>
                <a:solidFill>
                  <a:srgbClr val="19974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 dirty="0"/>
                </a:p>
              </p:txBody>
            </p:sp>
            <p:sp>
              <p:nvSpPr>
                <p:cNvPr id="55" name="Freeform 54"/>
                <p:cNvSpPr>
                  <a:spLocks/>
                </p:cNvSpPr>
                <p:nvPr/>
              </p:nvSpPr>
              <p:spPr bwMode="auto">
                <a:xfrm>
                  <a:off x="8793163" y="830263"/>
                  <a:ext cx="628650" cy="668338"/>
                </a:xfrm>
                <a:custGeom>
                  <a:avLst/>
                  <a:gdLst>
                    <a:gd name="T0" fmla="*/ 387 w 396"/>
                    <a:gd name="T1" fmla="*/ 291 h 421"/>
                    <a:gd name="T2" fmla="*/ 233 w 396"/>
                    <a:gd name="T3" fmla="*/ 252 h 421"/>
                    <a:gd name="T4" fmla="*/ 213 w 396"/>
                    <a:gd name="T5" fmla="*/ 413 h 421"/>
                    <a:gd name="T6" fmla="*/ 204 w 396"/>
                    <a:gd name="T7" fmla="*/ 421 h 421"/>
                    <a:gd name="T8" fmla="*/ 215 w 396"/>
                    <a:gd name="T9" fmla="*/ 249 h 421"/>
                    <a:gd name="T10" fmla="*/ 163 w 396"/>
                    <a:gd name="T11" fmla="*/ 235 h 421"/>
                    <a:gd name="T12" fmla="*/ 168 w 396"/>
                    <a:gd name="T13" fmla="*/ 181 h 421"/>
                    <a:gd name="T14" fmla="*/ 0 w 396"/>
                    <a:gd name="T15" fmla="*/ 138 h 421"/>
                    <a:gd name="T16" fmla="*/ 11 w 396"/>
                    <a:gd name="T17" fmla="*/ 130 h 421"/>
                    <a:gd name="T18" fmla="*/ 169 w 396"/>
                    <a:gd name="T19" fmla="*/ 164 h 421"/>
                    <a:gd name="T20" fmla="*/ 183 w 396"/>
                    <a:gd name="T21" fmla="*/ 6 h 421"/>
                    <a:gd name="T22" fmla="*/ 193 w 396"/>
                    <a:gd name="T23" fmla="*/ 0 h 421"/>
                    <a:gd name="T24" fmla="*/ 193 w 396"/>
                    <a:gd name="T25" fmla="*/ 214 h 421"/>
                    <a:gd name="T26" fmla="*/ 396 w 396"/>
                    <a:gd name="T27" fmla="*/ 283 h 421"/>
                    <a:gd name="T28" fmla="*/ 387 w 396"/>
                    <a:gd name="T29" fmla="*/ 291 h 4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396" h="421">
                      <a:moveTo>
                        <a:pt x="387" y="291"/>
                      </a:moveTo>
                      <a:lnTo>
                        <a:pt x="233" y="252"/>
                      </a:lnTo>
                      <a:lnTo>
                        <a:pt x="213" y="413"/>
                      </a:lnTo>
                      <a:lnTo>
                        <a:pt x="204" y="421"/>
                      </a:lnTo>
                      <a:lnTo>
                        <a:pt x="215" y="249"/>
                      </a:lnTo>
                      <a:lnTo>
                        <a:pt x="163" y="235"/>
                      </a:lnTo>
                      <a:lnTo>
                        <a:pt x="168" y="181"/>
                      </a:lnTo>
                      <a:lnTo>
                        <a:pt x="0" y="138"/>
                      </a:lnTo>
                      <a:lnTo>
                        <a:pt x="11" y="130"/>
                      </a:lnTo>
                      <a:lnTo>
                        <a:pt x="169" y="164"/>
                      </a:lnTo>
                      <a:lnTo>
                        <a:pt x="183" y="6"/>
                      </a:lnTo>
                      <a:lnTo>
                        <a:pt x="193" y="0"/>
                      </a:lnTo>
                      <a:lnTo>
                        <a:pt x="193" y="214"/>
                      </a:lnTo>
                      <a:lnTo>
                        <a:pt x="396" y="283"/>
                      </a:lnTo>
                      <a:lnTo>
                        <a:pt x="387" y="29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 dirty="0"/>
                </a:p>
              </p:txBody>
            </p:sp>
            <p:sp>
              <p:nvSpPr>
                <p:cNvPr id="56" name="Freeform 55"/>
                <p:cNvSpPr>
                  <a:spLocks noEditPoints="1"/>
                </p:cNvSpPr>
                <p:nvPr/>
              </p:nvSpPr>
              <p:spPr bwMode="auto">
                <a:xfrm>
                  <a:off x="8928101" y="3379788"/>
                  <a:ext cx="277813" cy="395288"/>
                </a:xfrm>
                <a:custGeom>
                  <a:avLst/>
                  <a:gdLst>
                    <a:gd name="T0" fmla="*/ 175 w 175"/>
                    <a:gd name="T1" fmla="*/ 0 h 249"/>
                    <a:gd name="T2" fmla="*/ 1 w 175"/>
                    <a:gd name="T3" fmla="*/ 0 h 249"/>
                    <a:gd name="T4" fmla="*/ 0 w 175"/>
                    <a:gd name="T5" fmla="*/ 249 h 249"/>
                    <a:gd name="T6" fmla="*/ 175 w 175"/>
                    <a:gd name="T7" fmla="*/ 249 h 249"/>
                    <a:gd name="T8" fmla="*/ 175 w 175"/>
                    <a:gd name="T9" fmla="*/ 0 h 249"/>
                    <a:gd name="T10" fmla="*/ 158 w 175"/>
                    <a:gd name="T11" fmla="*/ 241 h 249"/>
                    <a:gd name="T12" fmla="*/ 90 w 175"/>
                    <a:gd name="T13" fmla="*/ 161 h 249"/>
                    <a:gd name="T14" fmla="*/ 17 w 175"/>
                    <a:gd name="T15" fmla="*/ 241 h 249"/>
                    <a:gd name="T16" fmla="*/ 9 w 175"/>
                    <a:gd name="T17" fmla="*/ 241 h 249"/>
                    <a:gd name="T18" fmla="*/ 81 w 175"/>
                    <a:gd name="T19" fmla="*/ 152 h 249"/>
                    <a:gd name="T20" fmla="*/ 59 w 175"/>
                    <a:gd name="T21" fmla="*/ 125 h 249"/>
                    <a:gd name="T22" fmla="*/ 83 w 175"/>
                    <a:gd name="T23" fmla="*/ 97 h 249"/>
                    <a:gd name="T24" fmla="*/ 9 w 175"/>
                    <a:gd name="T25" fmla="*/ 8 h 249"/>
                    <a:gd name="T26" fmla="*/ 18 w 175"/>
                    <a:gd name="T27" fmla="*/ 8 h 249"/>
                    <a:gd name="T28" fmla="*/ 90 w 175"/>
                    <a:gd name="T29" fmla="*/ 89 h 249"/>
                    <a:gd name="T30" fmla="*/ 159 w 175"/>
                    <a:gd name="T31" fmla="*/ 9 h 249"/>
                    <a:gd name="T32" fmla="*/ 167 w 175"/>
                    <a:gd name="T33" fmla="*/ 9 h 249"/>
                    <a:gd name="T34" fmla="*/ 84 w 175"/>
                    <a:gd name="T35" fmla="*/ 125 h 249"/>
                    <a:gd name="T36" fmla="*/ 166 w 175"/>
                    <a:gd name="T37" fmla="*/ 241 h 249"/>
                    <a:gd name="T38" fmla="*/ 158 w 175"/>
                    <a:gd name="T39" fmla="*/ 241 h 2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75" h="249">
                      <a:moveTo>
                        <a:pt x="175" y="0"/>
                      </a:moveTo>
                      <a:lnTo>
                        <a:pt x="1" y="0"/>
                      </a:lnTo>
                      <a:lnTo>
                        <a:pt x="0" y="249"/>
                      </a:lnTo>
                      <a:lnTo>
                        <a:pt x="175" y="249"/>
                      </a:lnTo>
                      <a:lnTo>
                        <a:pt x="175" y="0"/>
                      </a:lnTo>
                      <a:close/>
                      <a:moveTo>
                        <a:pt x="158" y="241"/>
                      </a:moveTo>
                      <a:lnTo>
                        <a:pt x="90" y="161"/>
                      </a:lnTo>
                      <a:lnTo>
                        <a:pt x="17" y="241"/>
                      </a:lnTo>
                      <a:lnTo>
                        <a:pt x="9" y="241"/>
                      </a:lnTo>
                      <a:lnTo>
                        <a:pt x="81" y="152"/>
                      </a:lnTo>
                      <a:lnTo>
                        <a:pt x="59" y="125"/>
                      </a:lnTo>
                      <a:lnTo>
                        <a:pt x="83" y="97"/>
                      </a:lnTo>
                      <a:lnTo>
                        <a:pt x="9" y="8"/>
                      </a:lnTo>
                      <a:lnTo>
                        <a:pt x="18" y="8"/>
                      </a:lnTo>
                      <a:lnTo>
                        <a:pt x="90" y="89"/>
                      </a:lnTo>
                      <a:lnTo>
                        <a:pt x="159" y="9"/>
                      </a:lnTo>
                      <a:lnTo>
                        <a:pt x="167" y="9"/>
                      </a:lnTo>
                      <a:lnTo>
                        <a:pt x="84" y="125"/>
                      </a:lnTo>
                      <a:lnTo>
                        <a:pt x="166" y="241"/>
                      </a:lnTo>
                      <a:lnTo>
                        <a:pt x="158" y="241"/>
                      </a:ln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 dirty="0"/>
                </a:p>
              </p:txBody>
            </p:sp>
            <p:sp>
              <p:nvSpPr>
                <p:cNvPr id="57" name="Freeform 56"/>
                <p:cNvSpPr>
                  <a:spLocks/>
                </p:cNvSpPr>
                <p:nvPr/>
              </p:nvSpPr>
              <p:spPr bwMode="auto">
                <a:xfrm>
                  <a:off x="8942388" y="3392488"/>
                  <a:ext cx="250825" cy="369888"/>
                </a:xfrm>
                <a:custGeom>
                  <a:avLst/>
                  <a:gdLst>
                    <a:gd name="T0" fmla="*/ 149 w 158"/>
                    <a:gd name="T1" fmla="*/ 233 h 233"/>
                    <a:gd name="T2" fmla="*/ 81 w 158"/>
                    <a:gd name="T3" fmla="*/ 153 h 233"/>
                    <a:gd name="T4" fmla="*/ 8 w 158"/>
                    <a:gd name="T5" fmla="*/ 233 h 233"/>
                    <a:gd name="T6" fmla="*/ 0 w 158"/>
                    <a:gd name="T7" fmla="*/ 233 h 233"/>
                    <a:gd name="T8" fmla="*/ 72 w 158"/>
                    <a:gd name="T9" fmla="*/ 144 h 233"/>
                    <a:gd name="T10" fmla="*/ 50 w 158"/>
                    <a:gd name="T11" fmla="*/ 117 h 233"/>
                    <a:gd name="T12" fmla="*/ 74 w 158"/>
                    <a:gd name="T13" fmla="*/ 89 h 233"/>
                    <a:gd name="T14" fmla="*/ 0 w 158"/>
                    <a:gd name="T15" fmla="*/ 0 h 233"/>
                    <a:gd name="T16" fmla="*/ 9 w 158"/>
                    <a:gd name="T17" fmla="*/ 0 h 233"/>
                    <a:gd name="T18" fmla="*/ 81 w 158"/>
                    <a:gd name="T19" fmla="*/ 81 h 233"/>
                    <a:gd name="T20" fmla="*/ 150 w 158"/>
                    <a:gd name="T21" fmla="*/ 1 h 233"/>
                    <a:gd name="T22" fmla="*/ 158 w 158"/>
                    <a:gd name="T23" fmla="*/ 1 h 233"/>
                    <a:gd name="T24" fmla="*/ 75 w 158"/>
                    <a:gd name="T25" fmla="*/ 117 h 233"/>
                    <a:gd name="T26" fmla="*/ 157 w 158"/>
                    <a:gd name="T27" fmla="*/ 233 h 233"/>
                    <a:gd name="T28" fmla="*/ 149 w 158"/>
                    <a:gd name="T29" fmla="*/ 233 h 2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58" h="233">
                      <a:moveTo>
                        <a:pt x="149" y="233"/>
                      </a:moveTo>
                      <a:lnTo>
                        <a:pt x="81" y="153"/>
                      </a:lnTo>
                      <a:lnTo>
                        <a:pt x="8" y="233"/>
                      </a:lnTo>
                      <a:lnTo>
                        <a:pt x="0" y="233"/>
                      </a:lnTo>
                      <a:lnTo>
                        <a:pt x="72" y="144"/>
                      </a:lnTo>
                      <a:lnTo>
                        <a:pt x="50" y="117"/>
                      </a:lnTo>
                      <a:lnTo>
                        <a:pt x="74" y="89"/>
                      </a:lnTo>
                      <a:lnTo>
                        <a:pt x="0" y="0"/>
                      </a:lnTo>
                      <a:lnTo>
                        <a:pt x="9" y="0"/>
                      </a:lnTo>
                      <a:lnTo>
                        <a:pt x="81" y="81"/>
                      </a:lnTo>
                      <a:lnTo>
                        <a:pt x="150" y="1"/>
                      </a:lnTo>
                      <a:lnTo>
                        <a:pt x="158" y="1"/>
                      </a:lnTo>
                      <a:lnTo>
                        <a:pt x="75" y="117"/>
                      </a:lnTo>
                      <a:lnTo>
                        <a:pt x="157" y="233"/>
                      </a:lnTo>
                      <a:lnTo>
                        <a:pt x="149" y="233"/>
                      </a:lnTo>
                      <a:close/>
                    </a:path>
                  </a:pathLst>
                </a:cu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 dirty="0"/>
                </a:p>
              </p:txBody>
            </p:sp>
            <p:sp>
              <p:nvSpPr>
                <p:cNvPr id="58" name="Oval 57"/>
                <p:cNvSpPr>
                  <a:spLocks noChangeArrowheads="1"/>
                </p:cNvSpPr>
                <p:nvPr/>
              </p:nvSpPr>
              <p:spPr bwMode="auto">
                <a:xfrm>
                  <a:off x="5016501" y="3287713"/>
                  <a:ext cx="207963" cy="207963"/>
                </a:xfrm>
                <a:prstGeom prst="ellipse">
                  <a:avLst/>
                </a:prstGeom>
                <a:solidFill>
                  <a:srgbClr val="6F488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 dirty="0"/>
                </a:p>
              </p:txBody>
            </p:sp>
            <p:sp>
              <p:nvSpPr>
                <p:cNvPr id="59" name="Oval 58"/>
                <p:cNvSpPr>
                  <a:spLocks noChangeArrowheads="1"/>
                </p:cNvSpPr>
                <p:nvPr/>
              </p:nvSpPr>
              <p:spPr bwMode="auto">
                <a:xfrm>
                  <a:off x="9424988" y="3463925"/>
                  <a:ext cx="182563" cy="184150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 dirty="0"/>
                </a:p>
              </p:txBody>
            </p:sp>
            <p:sp>
              <p:nvSpPr>
                <p:cNvPr id="60" name="Oval 59"/>
                <p:cNvSpPr>
                  <a:spLocks noChangeArrowheads="1"/>
                </p:cNvSpPr>
                <p:nvPr/>
              </p:nvSpPr>
              <p:spPr bwMode="auto">
                <a:xfrm>
                  <a:off x="8823326" y="5187950"/>
                  <a:ext cx="207963" cy="209550"/>
                </a:xfrm>
                <a:prstGeom prst="ellipse">
                  <a:avLst/>
                </a:prstGeom>
                <a:solidFill>
                  <a:srgbClr val="22359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 dirty="0"/>
                </a:p>
              </p:txBody>
            </p:sp>
            <p:sp>
              <p:nvSpPr>
                <p:cNvPr id="61" name="Oval 60"/>
                <p:cNvSpPr>
                  <a:spLocks noChangeArrowheads="1"/>
                </p:cNvSpPr>
                <p:nvPr/>
              </p:nvSpPr>
              <p:spPr bwMode="auto">
                <a:xfrm>
                  <a:off x="8585201" y="488950"/>
                  <a:ext cx="207963" cy="209550"/>
                </a:xfrm>
                <a:prstGeom prst="ellipse">
                  <a:avLst/>
                </a:prstGeom>
                <a:solidFill>
                  <a:srgbClr val="6F488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 dirty="0"/>
                </a:p>
              </p:txBody>
            </p:sp>
            <p:sp>
              <p:nvSpPr>
                <p:cNvPr id="62" name="Oval 61"/>
                <p:cNvSpPr>
                  <a:spLocks noChangeArrowheads="1"/>
                </p:cNvSpPr>
                <p:nvPr/>
              </p:nvSpPr>
              <p:spPr bwMode="auto">
                <a:xfrm>
                  <a:off x="7575551" y="114300"/>
                  <a:ext cx="209550" cy="207963"/>
                </a:xfrm>
                <a:prstGeom prst="ellipse">
                  <a:avLst/>
                </a:prstGeom>
                <a:solidFill>
                  <a:srgbClr val="19974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 dirty="0"/>
                </a:p>
              </p:txBody>
            </p:sp>
            <p:sp>
              <p:nvSpPr>
                <p:cNvPr id="63" name="Oval 62"/>
                <p:cNvSpPr>
                  <a:spLocks noChangeArrowheads="1"/>
                </p:cNvSpPr>
                <p:nvPr/>
              </p:nvSpPr>
              <p:spPr bwMode="auto">
                <a:xfrm>
                  <a:off x="9345613" y="2211388"/>
                  <a:ext cx="207963" cy="209550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 dirty="0"/>
                </a:p>
              </p:txBody>
            </p:sp>
            <p:sp>
              <p:nvSpPr>
                <p:cNvPr id="64" name="Oval 63"/>
                <p:cNvSpPr>
                  <a:spLocks noChangeArrowheads="1"/>
                </p:cNvSpPr>
                <p:nvPr/>
              </p:nvSpPr>
              <p:spPr bwMode="auto">
                <a:xfrm>
                  <a:off x="9126538" y="4946650"/>
                  <a:ext cx="207963" cy="209550"/>
                </a:xfrm>
                <a:prstGeom prst="ellipse">
                  <a:avLst/>
                </a:prstGeom>
                <a:solidFill>
                  <a:srgbClr val="19974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 dirty="0"/>
                </a:p>
              </p:txBody>
            </p:sp>
            <p:sp>
              <p:nvSpPr>
                <p:cNvPr id="65" name="Oval 64"/>
                <p:cNvSpPr>
                  <a:spLocks noChangeArrowheads="1"/>
                </p:cNvSpPr>
                <p:nvPr/>
              </p:nvSpPr>
              <p:spPr bwMode="auto">
                <a:xfrm>
                  <a:off x="5248276" y="3049588"/>
                  <a:ext cx="207963" cy="207963"/>
                </a:xfrm>
                <a:prstGeom prst="ellips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 dirty="0"/>
                </a:p>
              </p:txBody>
            </p:sp>
            <p:sp>
              <p:nvSpPr>
                <p:cNvPr id="66" name="Oval 65"/>
                <p:cNvSpPr>
                  <a:spLocks noChangeArrowheads="1"/>
                </p:cNvSpPr>
                <p:nvPr/>
              </p:nvSpPr>
              <p:spPr bwMode="auto">
                <a:xfrm>
                  <a:off x="5351463" y="2601913"/>
                  <a:ext cx="134938" cy="133350"/>
                </a:xfrm>
                <a:prstGeom prst="ellipse">
                  <a:avLst/>
                </a:prstGeom>
                <a:solidFill>
                  <a:srgbClr val="078C8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 dirty="0"/>
                </a:p>
              </p:txBody>
            </p:sp>
            <p:sp>
              <p:nvSpPr>
                <p:cNvPr id="67" name="Oval 66"/>
                <p:cNvSpPr>
                  <a:spLocks noChangeArrowheads="1"/>
                </p:cNvSpPr>
                <p:nvPr/>
              </p:nvSpPr>
              <p:spPr bwMode="auto">
                <a:xfrm>
                  <a:off x="6510338" y="1882775"/>
                  <a:ext cx="133350" cy="134938"/>
                </a:xfrm>
                <a:prstGeom prst="ellipse">
                  <a:avLst/>
                </a:prstGeom>
                <a:solidFill>
                  <a:srgbClr val="078C8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 dirty="0"/>
                </a:p>
              </p:txBody>
            </p:sp>
            <p:sp>
              <p:nvSpPr>
                <p:cNvPr id="68" name="Oval 67"/>
                <p:cNvSpPr>
                  <a:spLocks noChangeArrowheads="1"/>
                </p:cNvSpPr>
                <p:nvPr/>
              </p:nvSpPr>
              <p:spPr bwMode="auto">
                <a:xfrm>
                  <a:off x="9355138" y="1522413"/>
                  <a:ext cx="133350" cy="134938"/>
                </a:xfrm>
                <a:prstGeom prst="ellipse">
                  <a:avLst/>
                </a:prstGeom>
                <a:solidFill>
                  <a:srgbClr val="078C8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 dirty="0"/>
                </a:p>
              </p:txBody>
            </p:sp>
            <p:sp>
              <p:nvSpPr>
                <p:cNvPr id="69" name="Oval 68"/>
                <p:cNvSpPr>
                  <a:spLocks noChangeArrowheads="1"/>
                </p:cNvSpPr>
                <p:nvPr/>
              </p:nvSpPr>
              <p:spPr bwMode="auto">
                <a:xfrm>
                  <a:off x="8699501" y="4879975"/>
                  <a:ext cx="133350" cy="134938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 dirty="0"/>
                </a:p>
              </p:txBody>
            </p:sp>
            <p:sp>
              <p:nvSpPr>
                <p:cNvPr id="70" name="Oval 69"/>
                <p:cNvSpPr>
                  <a:spLocks noChangeArrowheads="1"/>
                </p:cNvSpPr>
                <p:nvPr/>
              </p:nvSpPr>
              <p:spPr bwMode="auto">
                <a:xfrm>
                  <a:off x="7464426" y="5446713"/>
                  <a:ext cx="133350" cy="133350"/>
                </a:xfrm>
                <a:prstGeom prst="ellipse">
                  <a:avLst/>
                </a:prstGeom>
                <a:solidFill>
                  <a:srgbClr val="078C8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 dirty="0"/>
                </a:p>
              </p:txBody>
            </p:sp>
            <p:sp>
              <p:nvSpPr>
                <p:cNvPr id="71" name="Oval 70"/>
                <p:cNvSpPr>
                  <a:spLocks noChangeArrowheads="1"/>
                </p:cNvSpPr>
                <p:nvPr/>
              </p:nvSpPr>
              <p:spPr bwMode="auto">
                <a:xfrm>
                  <a:off x="5284788" y="3511550"/>
                  <a:ext cx="134938" cy="133350"/>
                </a:xfrm>
                <a:prstGeom prst="ellipse">
                  <a:avLst/>
                </a:prstGeom>
                <a:solidFill>
                  <a:srgbClr val="078C8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 dirty="0"/>
                </a:p>
              </p:txBody>
            </p:sp>
            <p:sp>
              <p:nvSpPr>
                <p:cNvPr id="72" name="Oval 71"/>
                <p:cNvSpPr>
                  <a:spLocks noChangeArrowheads="1"/>
                </p:cNvSpPr>
                <p:nvPr/>
              </p:nvSpPr>
              <p:spPr bwMode="auto">
                <a:xfrm>
                  <a:off x="6569076" y="2879725"/>
                  <a:ext cx="52388" cy="55563"/>
                </a:xfrm>
                <a:prstGeom prst="ellips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 dirty="0"/>
                </a:p>
              </p:txBody>
            </p:sp>
            <p:sp>
              <p:nvSpPr>
                <p:cNvPr id="73" name="Oval 72"/>
                <p:cNvSpPr>
                  <a:spLocks noChangeArrowheads="1"/>
                </p:cNvSpPr>
                <p:nvPr/>
              </p:nvSpPr>
              <p:spPr bwMode="auto">
                <a:xfrm>
                  <a:off x="9101138" y="4826000"/>
                  <a:ext cx="52388" cy="53975"/>
                </a:xfrm>
                <a:prstGeom prst="ellips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 dirty="0"/>
                </a:p>
              </p:txBody>
            </p:sp>
            <p:sp>
              <p:nvSpPr>
                <p:cNvPr id="74" name="Oval 73"/>
                <p:cNvSpPr>
                  <a:spLocks noChangeArrowheads="1"/>
                </p:cNvSpPr>
                <p:nvPr/>
              </p:nvSpPr>
              <p:spPr bwMode="auto">
                <a:xfrm>
                  <a:off x="9461501" y="4181475"/>
                  <a:ext cx="55563" cy="52388"/>
                </a:xfrm>
                <a:prstGeom prst="ellips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 dirty="0"/>
                </a:p>
              </p:txBody>
            </p:sp>
            <p:sp>
              <p:nvSpPr>
                <p:cNvPr id="75" name="Oval 74"/>
                <p:cNvSpPr>
                  <a:spLocks noChangeArrowheads="1"/>
                </p:cNvSpPr>
                <p:nvPr/>
              </p:nvSpPr>
              <p:spPr bwMode="auto">
                <a:xfrm>
                  <a:off x="8507413" y="4691063"/>
                  <a:ext cx="55563" cy="52388"/>
                </a:xfrm>
                <a:prstGeom prst="ellips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 dirty="0"/>
                </a:p>
              </p:txBody>
            </p:sp>
            <p:sp>
              <p:nvSpPr>
                <p:cNvPr id="76" name="Oval 75"/>
                <p:cNvSpPr>
                  <a:spLocks noChangeArrowheads="1"/>
                </p:cNvSpPr>
                <p:nvPr/>
              </p:nvSpPr>
              <p:spPr bwMode="auto">
                <a:xfrm>
                  <a:off x="9310688" y="3917950"/>
                  <a:ext cx="52388" cy="55563"/>
                </a:xfrm>
                <a:prstGeom prst="ellips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 dirty="0"/>
                </a:p>
              </p:txBody>
            </p:sp>
            <p:sp>
              <p:nvSpPr>
                <p:cNvPr id="77" name="Oval 76"/>
                <p:cNvSpPr>
                  <a:spLocks noChangeArrowheads="1"/>
                </p:cNvSpPr>
                <p:nvPr/>
              </p:nvSpPr>
              <p:spPr bwMode="auto">
                <a:xfrm>
                  <a:off x="9259888" y="1766888"/>
                  <a:ext cx="52388" cy="52388"/>
                </a:xfrm>
                <a:prstGeom prst="ellips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 dirty="0"/>
                </a:p>
              </p:txBody>
            </p:sp>
            <p:sp>
              <p:nvSpPr>
                <p:cNvPr id="78" name="Oval 77"/>
                <p:cNvSpPr>
                  <a:spLocks noChangeArrowheads="1"/>
                </p:cNvSpPr>
                <p:nvPr/>
              </p:nvSpPr>
              <p:spPr bwMode="auto">
                <a:xfrm>
                  <a:off x="8713788" y="774700"/>
                  <a:ext cx="52388" cy="52388"/>
                </a:xfrm>
                <a:prstGeom prst="ellipse">
                  <a:avLst/>
                </a:prstGeom>
                <a:solidFill>
                  <a:srgbClr val="F05F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 dirty="0"/>
                </a:p>
              </p:txBody>
            </p:sp>
            <p:sp>
              <p:nvSpPr>
                <p:cNvPr id="79" name="Oval 78"/>
                <p:cNvSpPr>
                  <a:spLocks noChangeArrowheads="1"/>
                </p:cNvSpPr>
                <p:nvPr/>
              </p:nvSpPr>
              <p:spPr bwMode="auto">
                <a:xfrm>
                  <a:off x="6699251" y="2036763"/>
                  <a:ext cx="53975" cy="52388"/>
                </a:xfrm>
                <a:prstGeom prst="ellips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 dirty="0"/>
                </a:p>
              </p:txBody>
            </p:sp>
            <p:sp>
              <p:nvSpPr>
                <p:cNvPr id="80" name="Oval 79"/>
                <p:cNvSpPr>
                  <a:spLocks noChangeArrowheads="1"/>
                </p:cNvSpPr>
                <p:nvPr/>
              </p:nvSpPr>
              <p:spPr bwMode="auto">
                <a:xfrm>
                  <a:off x="5192713" y="2935288"/>
                  <a:ext cx="52388" cy="50800"/>
                </a:xfrm>
                <a:prstGeom prst="ellipse">
                  <a:avLst/>
                </a:prstGeom>
                <a:solidFill>
                  <a:srgbClr val="F05F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 dirty="0"/>
                </a:p>
              </p:txBody>
            </p:sp>
            <p:sp>
              <p:nvSpPr>
                <p:cNvPr id="81" name="Oval 80"/>
                <p:cNvSpPr>
                  <a:spLocks noChangeArrowheads="1"/>
                </p:cNvSpPr>
                <p:nvPr/>
              </p:nvSpPr>
              <p:spPr bwMode="auto">
                <a:xfrm>
                  <a:off x="5095876" y="2462213"/>
                  <a:ext cx="52388" cy="52388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 dirty="0"/>
                </a:p>
              </p:txBody>
            </p:sp>
            <p:sp>
              <p:nvSpPr>
                <p:cNvPr id="82" name="Oval 81"/>
                <p:cNvSpPr>
                  <a:spLocks noChangeArrowheads="1"/>
                </p:cNvSpPr>
                <p:nvPr/>
              </p:nvSpPr>
              <p:spPr bwMode="auto">
                <a:xfrm>
                  <a:off x="5324476" y="2009775"/>
                  <a:ext cx="52388" cy="55563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 dirty="0"/>
                </a:p>
              </p:txBody>
            </p:sp>
            <p:sp>
              <p:nvSpPr>
                <p:cNvPr id="83" name="Oval 82"/>
                <p:cNvSpPr>
                  <a:spLocks noChangeArrowheads="1"/>
                </p:cNvSpPr>
                <p:nvPr/>
              </p:nvSpPr>
              <p:spPr bwMode="auto">
                <a:xfrm>
                  <a:off x="6162676" y="628650"/>
                  <a:ext cx="53975" cy="52388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 dirty="0"/>
                </a:p>
              </p:txBody>
            </p:sp>
            <p:sp>
              <p:nvSpPr>
                <p:cNvPr id="84" name="Oval 83"/>
                <p:cNvSpPr>
                  <a:spLocks noChangeArrowheads="1"/>
                </p:cNvSpPr>
                <p:nvPr/>
              </p:nvSpPr>
              <p:spPr bwMode="auto">
                <a:xfrm>
                  <a:off x="6305551" y="436563"/>
                  <a:ext cx="52388" cy="52388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 dirty="0"/>
                </a:p>
              </p:txBody>
            </p:sp>
            <p:sp>
              <p:nvSpPr>
                <p:cNvPr id="85" name="Oval 84"/>
                <p:cNvSpPr>
                  <a:spLocks noChangeArrowheads="1"/>
                </p:cNvSpPr>
                <p:nvPr/>
              </p:nvSpPr>
              <p:spPr bwMode="auto">
                <a:xfrm>
                  <a:off x="4989513" y="3100388"/>
                  <a:ext cx="57150" cy="60325"/>
                </a:xfrm>
                <a:prstGeom prst="ellipse">
                  <a:avLst/>
                </a:prstGeom>
                <a:solidFill>
                  <a:srgbClr val="078C8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54587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85800" y="1182312"/>
            <a:ext cx="7772400" cy="4939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defRPr/>
            </a:pPr>
            <a:r>
              <a:rPr lang="en-US" sz="2000" b="1" dirty="0" smtClean="0">
                <a:solidFill>
                  <a:srgbClr val="000000"/>
                </a:solidFill>
                <a:cs typeface="Arial" panose="020B0604020202020204" pitchFamily="34" charset="0"/>
              </a:rPr>
              <a:t>Risk </a:t>
            </a:r>
            <a:r>
              <a:rPr lang="en-US" sz="2000" b="1" dirty="0">
                <a:solidFill>
                  <a:srgbClr val="000000"/>
                </a:solidFill>
                <a:cs typeface="Arial" panose="020B0604020202020204" pitchFamily="34" charset="0"/>
              </a:rPr>
              <a:t>Model and Construction Project Types</a:t>
            </a:r>
          </a:p>
          <a:p>
            <a:pPr marL="742950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b="1" dirty="0">
                <a:solidFill>
                  <a:srgbClr val="000000"/>
                </a:solidFill>
                <a:cs typeface="Arial" panose="020B0604020202020204" pitchFamily="34" charset="0"/>
              </a:rPr>
              <a:t>Established 6 categories – from New Buildings to Demolition</a:t>
            </a:r>
          </a:p>
          <a:p>
            <a:pPr marL="742950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b="1" dirty="0">
                <a:solidFill>
                  <a:srgbClr val="000000"/>
                </a:solidFill>
                <a:cs typeface="Arial" panose="020B0604020202020204" pitchFamily="34" charset="0"/>
              </a:rPr>
              <a:t>Project Types: 55 distinct projects; each assessed/ranked by risk</a:t>
            </a:r>
          </a:p>
          <a:p>
            <a:pPr algn="just">
              <a:spcBef>
                <a:spcPts val="600"/>
              </a:spcBef>
              <a:defRPr/>
            </a:pPr>
            <a:r>
              <a:rPr lang="en-US" sz="2000" b="1" dirty="0" smtClean="0">
                <a:solidFill>
                  <a:srgbClr val="000000"/>
                </a:solidFill>
                <a:cs typeface="Arial" panose="020B0604020202020204" pitchFamily="34" charset="0"/>
              </a:rPr>
              <a:t>Develop </a:t>
            </a:r>
            <a:r>
              <a:rPr lang="en-US" sz="2000" b="1" dirty="0">
                <a:solidFill>
                  <a:srgbClr val="000000"/>
                </a:solidFill>
                <a:cs typeface="Arial" panose="020B0604020202020204" pitchFamily="34" charset="0"/>
              </a:rPr>
              <a:t>and Publish Project Guidelines </a:t>
            </a:r>
          </a:p>
          <a:p>
            <a:pPr marL="742950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b="1" dirty="0">
                <a:solidFill>
                  <a:srgbClr val="000000"/>
                </a:solidFill>
                <a:cs typeface="Arial" panose="020B0604020202020204" pitchFamily="34" charset="0"/>
              </a:rPr>
              <a:t>Draft Outline: </a:t>
            </a:r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Internal Team of Technical staff from central/borough offices outline detailed project requirements</a:t>
            </a:r>
          </a:p>
          <a:p>
            <a:pPr marL="742950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b="1" dirty="0">
                <a:solidFill>
                  <a:srgbClr val="000000"/>
                </a:solidFill>
                <a:cs typeface="Arial" panose="020B0604020202020204" pitchFamily="34" charset="0"/>
              </a:rPr>
              <a:t>Industry Review: </a:t>
            </a:r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Collaborate with industry to review and finalize the guidelines</a:t>
            </a:r>
          </a:p>
          <a:p>
            <a:pPr marL="742950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>
                <a:solidFill>
                  <a:srgbClr val="000000"/>
                </a:solidFill>
                <a:cs typeface="Arial" panose="020B0604020202020204" pitchFamily="34" charset="0"/>
              </a:rPr>
              <a:t>Web Posting: </a:t>
            </a:r>
            <a:r>
              <a:rPr lang="en-US" sz="2000" dirty="0">
                <a:solidFill>
                  <a:srgbClr val="000000"/>
                </a:solidFill>
                <a:cs typeface="Arial" panose="020B0604020202020204" pitchFamily="34" charset="0"/>
              </a:rPr>
              <a:t>Publish the guidelines on DOB Web site with links to referenced zoning/code/regulations</a:t>
            </a:r>
          </a:p>
          <a:p>
            <a:pPr marL="1200150" lvl="1" indent="-285750" algn="just">
              <a:buFont typeface="Arial" panose="020B0604020202020204" pitchFamily="34" charset="0"/>
              <a:buChar char="•"/>
              <a:defRPr/>
            </a:pPr>
            <a:r>
              <a:rPr lang="en-US" b="1" dirty="0">
                <a:solidFill>
                  <a:srgbClr val="000000"/>
                </a:solidFill>
                <a:cs typeface="Arial" panose="020B0604020202020204" pitchFamily="34" charset="0"/>
              </a:rPr>
              <a:t>Draft Guidelines: </a:t>
            </a:r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Completed for </a:t>
            </a:r>
            <a:r>
              <a:rPr lang="en-US" dirty="0" smtClean="0">
                <a:solidFill>
                  <a:srgbClr val="000000"/>
                </a:solidFill>
                <a:cs typeface="Arial" panose="020B0604020202020204" pitchFamily="34" charset="0"/>
              </a:rPr>
              <a:t>38 </a:t>
            </a:r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projects</a:t>
            </a:r>
          </a:p>
          <a:p>
            <a:pPr marL="1200150" lvl="1" indent="-285750" algn="just">
              <a:buFont typeface="Arial" panose="020B0604020202020204" pitchFamily="34" charset="0"/>
              <a:buChar char="•"/>
              <a:defRPr/>
            </a:pPr>
            <a:r>
              <a:rPr lang="en-US" b="1" dirty="0">
                <a:solidFill>
                  <a:srgbClr val="000000"/>
                </a:solidFill>
                <a:cs typeface="Arial" panose="020B0604020202020204" pitchFamily="34" charset="0"/>
              </a:rPr>
              <a:t>Industry Review: </a:t>
            </a:r>
            <a:r>
              <a:rPr lang="en-US" dirty="0" smtClean="0">
                <a:solidFill>
                  <a:srgbClr val="000000"/>
                </a:solidFill>
                <a:cs typeface="Arial" panose="020B0604020202020204" pitchFamily="34" charset="0"/>
              </a:rPr>
              <a:t>22 </a:t>
            </a:r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Projects – </a:t>
            </a:r>
            <a:r>
              <a:rPr lang="en-US" dirty="0" smtClean="0">
                <a:solidFill>
                  <a:srgbClr val="000000"/>
                </a:solidFill>
                <a:cs typeface="Arial" panose="020B0604020202020204" pitchFamily="34" charset="0"/>
              </a:rPr>
              <a:t>Plumbing/Sprinkler/Standpipe, an additional </a:t>
            </a:r>
            <a:r>
              <a:rPr lang="en-US" smtClean="0">
                <a:solidFill>
                  <a:srgbClr val="000000"/>
                </a:solidFill>
                <a:cs typeface="Arial" panose="020B0604020202020204" pitchFamily="34" charset="0"/>
              </a:rPr>
              <a:t>8 are under </a:t>
            </a:r>
            <a:r>
              <a:rPr lang="en-US" dirty="0" smtClean="0">
                <a:solidFill>
                  <a:srgbClr val="000000"/>
                </a:solidFill>
                <a:cs typeface="Arial" panose="020B0604020202020204" pitchFamily="34" charset="0"/>
              </a:rPr>
              <a:t>review</a:t>
            </a:r>
            <a:endParaRPr lang="en-US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marL="1200150" lvl="1" indent="-285750" algn="just">
              <a:buFont typeface="Arial" panose="020B0604020202020204" pitchFamily="34" charset="0"/>
              <a:buChar char="•"/>
              <a:defRPr/>
            </a:pPr>
            <a:r>
              <a:rPr lang="en-US" b="1" dirty="0">
                <a:solidFill>
                  <a:srgbClr val="000000"/>
                </a:solidFill>
                <a:cs typeface="Arial" panose="020B0604020202020204" pitchFamily="34" charset="0"/>
              </a:rPr>
              <a:t>In Progress: </a:t>
            </a:r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8</a:t>
            </a:r>
            <a:r>
              <a:rPr lang="en-US" dirty="0" smtClean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Projects drafts by end of July</a:t>
            </a:r>
          </a:p>
        </p:txBody>
      </p:sp>
      <p:pic>
        <p:nvPicPr>
          <p:cNvPr id="7" name="Picture 6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2" t="11239" r="91523" b="81618"/>
          <a:stretch/>
        </p:blipFill>
        <p:spPr bwMode="auto">
          <a:xfrm>
            <a:off x="3962400" y="6096000"/>
            <a:ext cx="1005840" cy="640080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8" name="Title 6"/>
          <p:cNvSpPr>
            <a:spLocks noGrp="1"/>
          </p:cNvSpPr>
          <p:nvPr>
            <p:ph type="title"/>
          </p:nvPr>
        </p:nvSpPr>
        <p:spPr bwMode="auto">
          <a:xfrm>
            <a:off x="0" y="-57344"/>
            <a:ext cx="9144000" cy="1169551"/>
          </a:xfrm>
          <a:prstGeom prst="rect">
            <a:avLst/>
          </a:prstGeom>
          <a:solidFill>
            <a:srgbClr val="253A7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30188" algn="l"/>
            <a:r>
              <a:rPr lang="en-US" sz="1800" dirty="0" smtClean="0">
                <a:solidFill>
                  <a:schemeClr val="bg1"/>
                </a:solidFill>
              </a:rPr>
              <a:t/>
            </a:r>
            <a:br>
              <a:rPr lang="en-US" sz="1800" dirty="0" smtClean="0">
                <a:solidFill>
                  <a:schemeClr val="bg1"/>
                </a:solidFill>
              </a:rPr>
            </a:br>
            <a:r>
              <a:rPr lang="en-US" sz="3200" dirty="0" smtClean="0">
                <a:solidFill>
                  <a:schemeClr val="bg1"/>
                </a:solidFill>
              </a:rPr>
              <a:t>Risk Model – Construction Projects</a:t>
            </a:r>
            <a:br>
              <a:rPr lang="en-US" sz="3200" dirty="0" smtClean="0">
                <a:solidFill>
                  <a:schemeClr val="bg1"/>
                </a:solidFill>
              </a:rPr>
            </a:b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096000" y="6324600"/>
            <a:ext cx="2895600" cy="365125"/>
          </a:xfrm>
        </p:spPr>
        <p:txBody>
          <a:bodyPr/>
          <a:lstStyle/>
          <a:p>
            <a:pPr algn="r"/>
            <a:r>
              <a:rPr lang="en-US" dirty="0" smtClean="0"/>
              <a:t>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518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47800" y="1110020"/>
            <a:ext cx="6248400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spcAft>
                <a:spcPts val="1200"/>
              </a:spcAft>
              <a:defRPr/>
            </a:pPr>
            <a:r>
              <a:rPr lang="en-US" sz="2000" b="1" dirty="0">
                <a:solidFill>
                  <a:srgbClr val="000000"/>
                </a:solidFill>
                <a:cs typeface="Arial" panose="020B0604020202020204" pitchFamily="34" charset="0"/>
              </a:rPr>
              <a:t>KEY GOALS AND OBJECTIVES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altLang="en-US" sz="2000" b="1" dirty="0">
                <a:solidFill>
                  <a:srgbClr val="000000"/>
                </a:solidFill>
              </a:rPr>
              <a:t>Provide detailed end-to-end project guidelines to the industry for use by: 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000000"/>
                </a:solidFill>
              </a:rPr>
              <a:t>Property Owners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000000"/>
                </a:solidFill>
              </a:rPr>
              <a:t>Design Professionals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000000"/>
                </a:solidFill>
              </a:rPr>
              <a:t>Contractors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000000"/>
                </a:solidFill>
              </a:rPr>
              <a:t>Special Inspection Agencies</a:t>
            </a:r>
          </a:p>
          <a:p>
            <a:pPr lvl="1" algn="just"/>
            <a:endParaRPr lang="en-US" altLang="en-US" sz="1400" b="1" dirty="0">
              <a:solidFill>
                <a:srgbClr val="000000"/>
              </a:solidFill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altLang="en-US" sz="2000" b="1" dirty="0">
                <a:solidFill>
                  <a:srgbClr val="000000"/>
                </a:solidFill>
              </a:rPr>
              <a:t>DOB Standards: 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000000"/>
                </a:solidFill>
              </a:rPr>
              <a:t>Establish standards for DOB plan reviews to focus on critical items identified based on a project’s risk assessment</a:t>
            </a:r>
          </a:p>
          <a:p>
            <a:pPr lvl="1" algn="just"/>
            <a:endParaRPr lang="en-US" altLang="en-US" sz="1400" b="1" dirty="0">
              <a:solidFill>
                <a:srgbClr val="000000"/>
              </a:solidFill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altLang="en-US" sz="2000" b="1" dirty="0">
                <a:solidFill>
                  <a:srgbClr val="000000"/>
                </a:solidFill>
              </a:rPr>
              <a:t>Staff Training: 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000000"/>
                </a:solidFill>
              </a:rPr>
              <a:t>Train ACPE / Plan Examiners on DOB Standards  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000000"/>
                </a:solidFill>
              </a:rPr>
              <a:t>Ensure that reviews across offices follow citywide standards of Plan Exam protocols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2" t="11239" r="91523" b="81618"/>
          <a:stretch/>
        </p:blipFill>
        <p:spPr bwMode="auto">
          <a:xfrm>
            <a:off x="3962400" y="6096000"/>
            <a:ext cx="1005840" cy="640080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 bwMode="auto">
          <a:xfrm>
            <a:off x="0" y="-130225"/>
            <a:ext cx="9144000" cy="1200329"/>
          </a:xfrm>
          <a:prstGeom prst="rect">
            <a:avLst/>
          </a:prstGeom>
          <a:solidFill>
            <a:srgbClr val="253A7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30188" algn="l">
              <a:spcBef>
                <a:spcPts val="1800"/>
              </a:spcBef>
            </a:pPr>
            <a:r>
              <a:rPr lang="en-US" sz="2000" dirty="0">
                <a:solidFill>
                  <a:schemeClr val="bg1"/>
                </a:solidFill>
              </a:rPr>
              <a:t/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3200" dirty="0" smtClean="0">
                <a:solidFill>
                  <a:schemeClr val="bg1"/>
                </a:solidFill>
              </a:rPr>
              <a:t>Project Guidelines</a:t>
            </a:r>
            <a:br>
              <a:rPr lang="en-US" sz="3200" dirty="0" smtClean="0">
                <a:solidFill>
                  <a:schemeClr val="bg1"/>
                </a:solidFill>
              </a:rPr>
            </a:b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096000" y="6370955"/>
            <a:ext cx="2895600" cy="365125"/>
          </a:xfrm>
        </p:spPr>
        <p:txBody>
          <a:bodyPr/>
          <a:lstStyle/>
          <a:p>
            <a:pPr algn="r"/>
            <a:r>
              <a:rPr lang="en-US" dirty="0" smtClean="0"/>
              <a:t>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41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 bwMode="auto">
          <a:xfrm>
            <a:off x="4646931" y="1583125"/>
            <a:ext cx="4389120" cy="4983469"/>
          </a:xfrm>
          <a:prstGeom prst="rect">
            <a:avLst/>
          </a:prstGeom>
          <a:solidFill>
            <a:schemeClr val="bg2">
              <a:lumMod val="20000"/>
              <a:lumOff val="80000"/>
              <a:alpha val="7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FFFFFF"/>
              </a:solidFill>
            </a:endParaRPr>
          </a:p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FFFFFF"/>
              </a:solidFill>
            </a:endParaRPr>
          </a:p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FFFFFF"/>
              </a:solidFill>
            </a:endParaRPr>
          </a:p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FFFFFF"/>
              </a:solidFill>
            </a:endParaRPr>
          </a:p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FFFFFF"/>
              </a:solidFill>
            </a:endParaRPr>
          </a:p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FFFFFF"/>
              </a:solidFill>
            </a:endParaRPr>
          </a:p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FFFFFF"/>
              </a:solidFill>
            </a:endParaRPr>
          </a:p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FFFFFF"/>
              </a:solidFill>
            </a:endParaRPr>
          </a:p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FFFFFF"/>
              </a:solidFill>
            </a:endParaRPr>
          </a:p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FFFFFF"/>
              </a:solidFill>
            </a:endParaRPr>
          </a:p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FFFFFF"/>
              </a:solidFill>
            </a:endParaRPr>
          </a:p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FFFFFF"/>
              </a:solidFill>
            </a:endParaRPr>
          </a:p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FFFFFF"/>
              </a:solidFill>
            </a:endParaRPr>
          </a:p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FFFFFF"/>
              </a:solidFill>
            </a:endParaRPr>
          </a:p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FFFFFF"/>
              </a:solidFill>
            </a:endParaRPr>
          </a:p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FFFFFF"/>
              </a:solidFill>
            </a:endParaRPr>
          </a:p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FFFFFF"/>
              </a:solidFill>
            </a:endParaRPr>
          </a:p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FFFFFF"/>
              </a:solidFill>
            </a:endParaRPr>
          </a:p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FFFFFF"/>
              </a:solidFill>
            </a:endParaRPr>
          </a:p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FFFFFF"/>
              </a:solidFill>
            </a:endParaRPr>
          </a:p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FFFFFF"/>
              </a:solidFill>
            </a:endParaRPr>
          </a:p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FFFFFF"/>
              </a:solidFill>
            </a:endParaRPr>
          </a:p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FFFFFF"/>
              </a:solidFill>
            </a:endParaRPr>
          </a:p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FFFFFF"/>
              </a:solidFill>
            </a:endParaRPr>
          </a:p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FFFFFF"/>
              </a:solidFill>
            </a:endParaRPr>
          </a:p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FFFFFF"/>
              </a:solidFill>
            </a:endParaRPr>
          </a:p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FFFFFF"/>
              </a:solidFill>
            </a:endParaRPr>
          </a:p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FFFFFF"/>
              </a:solidFill>
            </a:endParaRPr>
          </a:p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FFFFFF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166807" y="1583125"/>
            <a:ext cx="4389120" cy="4983469"/>
          </a:xfrm>
          <a:prstGeom prst="rect">
            <a:avLst/>
          </a:prstGeom>
          <a:solidFill>
            <a:schemeClr val="bg2">
              <a:lumMod val="20000"/>
              <a:lumOff val="80000"/>
              <a:alpha val="7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FFFFFF"/>
              </a:solidFill>
            </a:endParaRPr>
          </a:p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FFFFFF"/>
              </a:solidFill>
            </a:endParaRPr>
          </a:p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FFFFFF"/>
              </a:solidFill>
            </a:endParaRPr>
          </a:p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FFFFFF"/>
              </a:solidFill>
            </a:endParaRPr>
          </a:p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FFFFFF"/>
              </a:solidFill>
            </a:endParaRPr>
          </a:p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FFFFFF"/>
              </a:solidFill>
            </a:endParaRPr>
          </a:p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FFFFFF"/>
              </a:solidFill>
            </a:endParaRPr>
          </a:p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FFFFFF"/>
              </a:solidFill>
            </a:endParaRPr>
          </a:p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FFFFFF"/>
              </a:solidFill>
            </a:endParaRPr>
          </a:p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FFFFFF"/>
              </a:solidFill>
            </a:endParaRPr>
          </a:p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FFFFFF"/>
              </a:solidFill>
            </a:endParaRPr>
          </a:p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FFFFFF"/>
              </a:solidFill>
            </a:endParaRPr>
          </a:p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FFFFFF"/>
              </a:solidFill>
            </a:endParaRPr>
          </a:p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FFFFFF"/>
              </a:solidFill>
            </a:endParaRPr>
          </a:p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FFFFFF"/>
              </a:solidFill>
            </a:endParaRPr>
          </a:p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FFFFFF"/>
              </a:solidFill>
            </a:endParaRPr>
          </a:p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FFFFFF"/>
              </a:solidFill>
            </a:endParaRPr>
          </a:p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FFFFFF"/>
              </a:solidFill>
            </a:endParaRPr>
          </a:p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FFFFFF"/>
              </a:solidFill>
            </a:endParaRPr>
          </a:p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FFFFFF"/>
              </a:solidFill>
            </a:endParaRPr>
          </a:p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FFFFFF"/>
              </a:solidFill>
            </a:endParaRPr>
          </a:p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FFFFFF"/>
              </a:solidFill>
            </a:endParaRPr>
          </a:p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FFFFFF"/>
              </a:solidFill>
            </a:endParaRPr>
          </a:p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FFFFFF"/>
              </a:solidFill>
            </a:endParaRPr>
          </a:p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FFFFFF"/>
              </a:solidFill>
            </a:endParaRPr>
          </a:p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FFFFFF"/>
              </a:solidFill>
            </a:endParaRPr>
          </a:p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FFFFFF"/>
              </a:solidFill>
            </a:endParaRPr>
          </a:p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FFFFFF"/>
              </a:solidFill>
            </a:endParaRPr>
          </a:p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FFFFFF"/>
              </a:solidFill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-1079" y="-1"/>
            <a:ext cx="9154603" cy="914400"/>
          </a:xfrm>
          <a:prstGeom prst="rect">
            <a:avLst/>
          </a:prstGeom>
          <a:solidFill>
            <a:srgbClr val="253A7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40413"/>
            <a:ext cx="7640042" cy="563562"/>
          </a:xfrm>
        </p:spPr>
        <p:txBody>
          <a:bodyPr>
            <a:normAutofit fontScale="90000"/>
          </a:bodyPr>
          <a:lstStyle/>
          <a:p>
            <a:pPr algn="l"/>
            <a:r>
              <a:rPr lang="en-US" sz="2800" dirty="0" smtClean="0">
                <a:solidFill>
                  <a:schemeClr val="bg1"/>
                </a:solidFill>
              </a:rPr>
              <a:t>Building One City Commitments and Progress to Date 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9" name="Pentagon 8"/>
          <p:cNvSpPr/>
          <p:nvPr/>
        </p:nvSpPr>
        <p:spPr bwMode="auto">
          <a:xfrm>
            <a:off x="1371600" y="685800"/>
            <a:ext cx="2895600" cy="1490245"/>
          </a:xfrm>
          <a:prstGeom prst="homePlat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934200" y="6416675"/>
            <a:ext cx="2133600" cy="365125"/>
          </a:xfrm>
        </p:spPr>
        <p:txBody>
          <a:bodyPr/>
          <a:lstStyle/>
          <a:p>
            <a:pPr>
              <a:defRPr/>
            </a:pPr>
            <a:fld id="{9F0BFB90-E9C8-4FBC-B962-E0C50AD5FC0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5" name="Rounded Rectangle 34"/>
          <p:cNvSpPr/>
          <p:nvPr/>
        </p:nvSpPr>
        <p:spPr bwMode="auto">
          <a:xfrm>
            <a:off x="5050660" y="1027776"/>
            <a:ext cx="3657600" cy="374571"/>
          </a:xfrm>
          <a:prstGeom prst="roundRect">
            <a:avLst>
              <a:gd name="adj" fmla="val 17680"/>
            </a:avLst>
          </a:prstGeom>
          <a:solidFill>
            <a:srgbClr val="4F81B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chemeClr val="bg1"/>
                </a:solidFill>
                <a:ea typeface="ＭＳ Ｐゴシック" charset="-128"/>
              </a:rPr>
              <a:t>Progress to Date </a:t>
            </a:r>
            <a:endParaRPr lang="en-US" sz="1200" i="1" dirty="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55" name="Rounded Rectangle 54"/>
          <p:cNvSpPr/>
          <p:nvPr/>
        </p:nvSpPr>
        <p:spPr bwMode="auto">
          <a:xfrm>
            <a:off x="516085" y="1027776"/>
            <a:ext cx="3657600" cy="374571"/>
          </a:xfrm>
          <a:prstGeom prst="roundRect">
            <a:avLst>
              <a:gd name="adj" fmla="val 17680"/>
            </a:avLst>
          </a:prstGeom>
          <a:solidFill>
            <a:srgbClr val="4F81B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chemeClr val="bg1"/>
                </a:solidFill>
                <a:ea typeface="ＭＳ Ｐゴシック" charset="-128"/>
              </a:rPr>
              <a:t>A 21</a:t>
            </a:r>
            <a:r>
              <a:rPr lang="en-US" sz="1600" b="1" baseline="30000" dirty="0" smtClean="0">
                <a:solidFill>
                  <a:schemeClr val="bg1"/>
                </a:solidFill>
                <a:ea typeface="ＭＳ Ｐゴシック" charset="-128"/>
              </a:rPr>
              <a:t>st</a:t>
            </a:r>
            <a:r>
              <a:rPr lang="en-US" sz="1600" b="1" dirty="0" smtClean="0">
                <a:solidFill>
                  <a:schemeClr val="bg1"/>
                </a:solidFill>
                <a:ea typeface="ＭＳ Ｐゴシック" charset="-128"/>
              </a:rPr>
              <a:t> Century Department of Buildings</a:t>
            </a:r>
            <a:endParaRPr lang="en-US" sz="1200" i="1" dirty="0">
              <a:solidFill>
                <a:srgbClr val="000000"/>
              </a:solidFill>
              <a:ea typeface="ＭＳ Ｐゴシック" charset="-128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4076081"/>
              </p:ext>
            </p:extLst>
          </p:nvPr>
        </p:nvGraphicFramePr>
        <p:xfrm>
          <a:off x="160062" y="1583126"/>
          <a:ext cx="8916634" cy="49834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58317"/>
                <a:gridCol w="4458317"/>
              </a:tblGrid>
              <a:tr h="506793"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ysClr val="windowText" lastClr="000000"/>
                          </a:solidFill>
                          <a:ea typeface="ＭＳ Ｐゴシック" charset="-128"/>
                        </a:rPr>
                        <a:t>100% </a:t>
                      </a:r>
                      <a:r>
                        <a:rPr lang="en-US" sz="1200" dirty="0" smtClean="0">
                          <a:solidFill>
                            <a:sysClr val="windowText" lastClr="000000"/>
                          </a:solidFill>
                          <a:ea typeface="ＭＳ Ｐゴシック" charset="-128"/>
                        </a:rPr>
                        <a:t>of </a:t>
                      </a:r>
                      <a:r>
                        <a:rPr lang="en-US" sz="1200" b="1" dirty="0" smtClean="0">
                          <a:solidFill>
                            <a:sysClr val="windowText" lastClr="000000"/>
                          </a:solidFill>
                        </a:rPr>
                        <a:t>applications, reviews, payments </a:t>
                      </a:r>
                      <a:r>
                        <a:rPr lang="en-US" sz="1200" dirty="0" smtClean="0">
                          <a:solidFill>
                            <a:sysClr val="windowText" lastClr="000000"/>
                          </a:solidFill>
                        </a:rPr>
                        <a:t>and</a:t>
                      </a:r>
                      <a:r>
                        <a:rPr lang="en-US" sz="1200" b="1" dirty="0" smtClean="0">
                          <a:solidFill>
                            <a:sysClr val="windowText" lastClr="000000"/>
                          </a:solidFill>
                        </a:rPr>
                        <a:t> scheduling </a:t>
                      </a:r>
                      <a:r>
                        <a:rPr lang="en-US" sz="1200" dirty="0" smtClean="0">
                          <a:solidFill>
                            <a:sysClr val="windowText" lastClr="000000"/>
                          </a:solidFill>
                        </a:rPr>
                        <a:t>can be handled </a:t>
                      </a:r>
                      <a:r>
                        <a:rPr lang="en-US" sz="1200" b="1" dirty="0" smtClean="0">
                          <a:solidFill>
                            <a:sysClr val="windowText" lastClr="000000"/>
                          </a:solidFill>
                        </a:rPr>
                        <a:t>electronically</a:t>
                      </a:r>
                      <a:endParaRPr lang="en-US" sz="12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200" dirty="0" smtClean="0"/>
                        <a:t>Development Inspections, Plumbing,</a:t>
                      </a:r>
                      <a:r>
                        <a:rPr lang="en-US" sz="1200" baseline="0" dirty="0" smtClean="0"/>
                        <a:t> Sprinkler, Standpipe and Facades launched in DOB NOW (approximately 300K filings) </a:t>
                      </a:r>
                      <a:endParaRPr lang="en-US" sz="1200" dirty="0" smtClean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1066"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ysClr val="windowText" lastClr="000000"/>
                          </a:solidFill>
                          <a:ea typeface="ＭＳ Ｐゴシック" charset="-128"/>
                        </a:rPr>
                        <a:t>100% </a:t>
                      </a:r>
                      <a:r>
                        <a:rPr lang="en-US" sz="1200" dirty="0" smtClean="0">
                          <a:solidFill>
                            <a:sysClr val="windowText" lastClr="000000"/>
                          </a:solidFill>
                          <a:ea typeface="ＭＳ Ｐゴシック" charset="-128"/>
                        </a:rPr>
                        <a:t>of </a:t>
                      </a:r>
                      <a:r>
                        <a:rPr lang="en-US" sz="1200" b="1" dirty="0" smtClean="0">
                          <a:solidFill>
                            <a:sysClr val="windowText" lastClr="000000"/>
                          </a:solidFill>
                          <a:ea typeface="ＭＳ Ｐゴシック" charset="-128"/>
                        </a:rPr>
                        <a:t>projects have a clear and transparent </a:t>
                      </a:r>
                      <a:r>
                        <a:rPr lang="en-US" sz="1200" b="1" dirty="0" smtClean="0">
                          <a:solidFill>
                            <a:sysClr val="windowText" lastClr="000000"/>
                          </a:solidFill>
                        </a:rPr>
                        <a:t>status</a:t>
                      </a:r>
                      <a:endParaRPr lang="en-US" sz="12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200" dirty="0" smtClean="0"/>
                        <a:t>Transparent</a:t>
                      </a:r>
                      <a:r>
                        <a:rPr lang="en-US" sz="1200" baseline="0" dirty="0" smtClean="0"/>
                        <a:t> d</a:t>
                      </a:r>
                      <a:r>
                        <a:rPr lang="en-US" sz="1200" dirty="0" smtClean="0"/>
                        <a:t>ashboards and notifications</a:t>
                      </a:r>
                      <a:r>
                        <a:rPr lang="en-US" sz="1200" baseline="0" dirty="0" smtClean="0"/>
                        <a:t> for stakeholders</a:t>
                      </a:r>
                      <a:endParaRPr lang="en-US" sz="1200" dirty="0" smtClean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6793"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ysClr val="windowText" lastClr="000000"/>
                          </a:solidFill>
                        </a:rPr>
                        <a:t>Resources are targeted to the </a:t>
                      </a:r>
                      <a:r>
                        <a:rPr lang="en-US" sz="1200" b="1" dirty="0" smtClean="0">
                          <a:solidFill>
                            <a:sysClr val="windowText" lastClr="000000"/>
                          </a:solidFill>
                        </a:rPr>
                        <a:t>highest risk</a:t>
                      </a:r>
                      <a:r>
                        <a:rPr lang="en-US" sz="1200" dirty="0" smtClean="0">
                          <a:solidFill>
                            <a:sysClr val="windowText" lastClr="000000"/>
                          </a:solidFill>
                        </a:rPr>
                        <a:t> and </a:t>
                      </a:r>
                      <a:r>
                        <a:rPr lang="en-US" sz="1200" b="1" dirty="0" smtClean="0">
                          <a:solidFill>
                            <a:sysClr val="windowText" lastClr="000000"/>
                          </a:solidFill>
                        </a:rPr>
                        <a:t>highest priority </a:t>
                      </a:r>
                      <a:r>
                        <a:rPr lang="en-US" sz="1200" dirty="0" smtClean="0">
                          <a:solidFill>
                            <a:sysClr val="windowText" lastClr="000000"/>
                          </a:solidFill>
                        </a:rPr>
                        <a:t>work</a:t>
                      </a:r>
                      <a:r>
                        <a:rPr lang="en-US" sz="1200" b="1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200" dirty="0" smtClean="0"/>
                        <a:t>18 guidelines for plan examiners and applicants have been drafted to focus plan exam on </a:t>
                      </a:r>
                      <a:r>
                        <a:rPr lang="en-US" sz="1200" b="1" dirty="0" smtClean="0"/>
                        <a:t>high risk applications 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9511"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ysClr val="windowText" lastClr="000000"/>
                          </a:solidFill>
                        </a:rPr>
                        <a:t>Expeditors are no longer necessary </a:t>
                      </a:r>
                      <a:r>
                        <a:rPr lang="en-US" sz="1200" dirty="0" smtClean="0">
                          <a:solidFill>
                            <a:sysClr val="windowText" lastClr="000000"/>
                          </a:solidFill>
                        </a:rPr>
                        <a:t>for navigating City processes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200" b="1" dirty="0" smtClean="0"/>
                        <a:t>Online inspection scheduling </a:t>
                      </a:r>
                      <a:r>
                        <a:rPr lang="en-US" sz="1200" dirty="0" smtClean="0"/>
                        <a:t>puts owners in the driver’s seat and requires them to authorize </a:t>
                      </a:r>
                      <a:r>
                        <a:rPr lang="en-US" sz="1200" smtClean="0"/>
                        <a:t>expeditors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smtClean="0"/>
                        <a:t>to </a:t>
                      </a:r>
                      <a:r>
                        <a:rPr lang="en-US" sz="1200" dirty="0" smtClean="0"/>
                        <a:t>act on </a:t>
                      </a:r>
                      <a:r>
                        <a:rPr lang="en-US" sz="1200" smtClean="0"/>
                        <a:t>inspection applications.</a:t>
                      </a:r>
                      <a:endParaRPr lang="en-US" sz="1200" dirty="0" smtClean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6793"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ysClr val="windowText" lastClr="000000"/>
                          </a:solidFill>
                        </a:rPr>
                        <a:t>Integrity </a:t>
                      </a:r>
                      <a:r>
                        <a:rPr lang="en-US" sz="1200" dirty="0" smtClean="0">
                          <a:solidFill>
                            <a:sysClr val="windowText" lastClr="000000"/>
                          </a:solidFill>
                        </a:rPr>
                        <a:t>is high among all DOB staff and the risk of fraud is reduced by</a:t>
                      </a:r>
                      <a:r>
                        <a:rPr lang="en-US" sz="1200" b="1" dirty="0" smtClean="0">
                          <a:solidFill>
                            <a:sysClr val="windowText" lastClr="000000"/>
                          </a:solidFill>
                        </a:rPr>
                        <a:t> transparent processes</a:t>
                      </a:r>
                      <a:endParaRPr lang="en-US" sz="12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Risk Management team is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fully staffed.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6793"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ysClr val="windowText" lastClr="000000"/>
                          </a:solidFill>
                        </a:rPr>
                        <a:t>The building industry’s first ever </a:t>
                      </a:r>
                      <a:r>
                        <a:rPr lang="en-US" sz="1200" b="1" dirty="0" smtClean="0">
                          <a:solidFill>
                            <a:sysClr val="windowText" lastClr="000000"/>
                          </a:solidFill>
                        </a:rPr>
                        <a:t>Code of Conduct </a:t>
                      </a:r>
                      <a:r>
                        <a:rPr lang="en-US" sz="1200" dirty="0" smtClean="0">
                          <a:solidFill>
                            <a:sysClr val="windowText" lastClr="000000"/>
                          </a:solidFill>
                        </a:rPr>
                        <a:t>is in place and enforced with a firm </a:t>
                      </a:r>
                      <a:r>
                        <a:rPr lang="en-US" sz="1200" b="1" dirty="0" smtClean="0">
                          <a:solidFill>
                            <a:sysClr val="windowText" lastClr="000000"/>
                          </a:solidFill>
                        </a:rPr>
                        <a:t>zero-tolerance </a:t>
                      </a:r>
                      <a:r>
                        <a:rPr lang="en-US" sz="1200" dirty="0" smtClean="0">
                          <a:solidFill>
                            <a:sysClr val="windowText" lastClr="000000"/>
                          </a:solidFill>
                        </a:rPr>
                        <a:t>policy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Published first ever 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Industry Code of Conduct 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in July 2015. 11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revocations and suspensions in 2016.</a:t>
                      </a:r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6793"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ysClr val="windowText" lastClr="000000"/>
                          </a:solidFill>
                        </a:rPr>
                        <a:t>Cycle times for major processes are </a:t>
                      </a:r>
                      <a:r>
                        <a:rPr lang="en-US" sz="1200" b="1" dirty="0" smtClean="0">
                          <a:solidFill>
                            <a:sysClr val="windowText" lastClr="000000"/>
                          </a:solidFill>
                        </a:rPr>
                        <a:t>best-in-class for major US cities</a:t>
                      </a:r>
                      <a:r>
                        <a:rPr lang="en-US" sz="120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Hired 80% of </a:t>
                      </a:r>
                      <a:r>
                        <a:rPr lang="en-US" sz="1200" b="1" i="1" dirty="0" smtClean="0">
                          <a:solidFill>
                            <a:schemeClr val="tx1"/>
                          </a:solidFill>
                        </a:rPr>
                        <a:t>Building One City</a:t>
                      </a:r>
                      <a:r>
                        <a:rPr lang="en-US" sz="1200" b="1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FY 17 target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, agency-wide;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dramatic improvements in plan exam/inspection response times.</a:t>
                      </a:r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1066"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ysClr val="windowText" lastClr="000000"/>
                          </a:solidFill>
                        </a:rPr>
                        <a:t>70% </a:t>
                      </a:r>
                      <a:r>
                        <a:rPr lang="en-US" sz="1200" dirty="0" smtClean="0">
                          <a:solidFill>
                            <a:sysClr val="windowText" lastClr="000000"/>
                          </a:solidFill>
                        </a:rPr>
                        <a:t>filings are </a:t>
                      </a:r>
                      <a:r>
                        <a:rPr lang="en-US" sz="1200" b="1" dirty="0" smtClean="0">
                          <a:solidFill>
                            <a:sysClr val="windowText" lastClr="000000"/>
                          </a:solidFill>
                        </a:rPr>
                        <a:t>self-certified</a:t>
                      </a:r>
                      <a:r>
                        <a:rPr lang="en-US" sz="1200" dirty="0" smtClean="0">
                          <a:solidFill>
                            <a:sysClr val="windowText" lastClr="000000"/>
                          </a:solidFill>
                        </a:rPr>
                        <a:t>, particularly </a:t>
                      </a:r>
                      <a:r>
                        <a:rPr lang="en-US" sz="1200" b="1" dirty="0" smtClean="0">
                          <a:solidFill>
                            <a:sysClr val="windowText" lastClr="000000"/>
                          </a:solidFill>
                        </a:rPr>
                        <a:t>low-risk </a:t>
                      </a:r>
                      <a:r>
                        <a:rPr lang="en-US" sz="1200" dirty="0" smtClean="0">
                          <a:solidFill>
                            <a:sysClr val="windowText" lastClr="000000"/>
                          </a:solidFill>
                        </a:rPr>
                        <a:t>filings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Pro-certification increased 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to 64.3% from 61% in 2015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6793"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ysClr val="windowText" lastClr="000000"/>
                          </a:solidFill>
                        </a:rPr>
                        <a:t>Affordable Housing Unit</a:t>
                      </a:r>
                      <a:r>
                        <a:rPr lang="en-US" sz="1200" b="1" i="1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sz="1200" dirty="0" smtClean="0">
                          <a:solidFill>
                            <a:sysClr val="windowText" lastClr="000000"/>
                          </a:solidFill>
                        </a:rPr>
                        <a:t>is used to </a:t>
                      </a:r>
                      <a:r>
                        <a:rPr lang="en-US" sz="1200" b="1" dirty="0" smtClean="0">
                          <a:solidFill>
                            <a:sysClr val="windowText" lastClr="000000"/>
                          </a:solidFill>
                        </a:rPr>
                        <a:t>prioritize </a:t>
                      </a:r>
                      <a:r>
                        <a:rPr lang="en-US" sz="1200" dirty="0" smtClean="0">
                          <a:solidFill>
                            <a:sysClr val="windowText" lastClr="000000"/>
                          </a:solidFill>
                        </a:rPr>
                        <a:t>affordable housing filings</a:t>
                      </a:r>
                      <a:endParaRPr lang="en-US" sz="1200" b="1" dirty="0" smtClean="0">
                        <a:solidFill>
                          <a:sysClr val="windowText" lastClr="000000"/>
                        </a:solidFill>
                        <a:ea typeface="ＭＳ Ｐゴシック" charset="-128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Affordable Housing Unit 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created.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All inspector positions staffed.</a:t>
                      </a:r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1066"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ysClr val="windowText" lastClr="000000"/>
                          </a:solidFill>
                        </a:rPr>
                        <a:t>Proactive enforcement will increase compliance with </a:t>
                      </a:r>
                      <a:r>
                        <a:rPr lang="en-US" sz="1200" b="1" dirty="0" smtClean="0">
                          <a:solidFill>
                            <a:sysClr val="windowText" lastClr="000000"/>
                          </a:solidFill>
                        </a:rPr>
                        <a:t>public safety 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200" dirty="0" smtClean="0"/>
                        <a:t>Sweep approach supported by Analytics and Data Science team.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050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auto">
          <a:xfrm>
            <a:off x="-1079" y="-1"/>
            <a:ext cx="9154603" cy="1005840"/>
          </a:xfrm>
          <a:prstGeom prst="rect">
            <a:avLst/>
          </a:prstGeom>
          <a:solidFill>
            <a:srgbClr val="253A7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sz="2000" smtClean="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0BFB90-E9C8-4FBC-B962-E0C50AD5FC0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74637" y="221138"/>
            <a:ext cx="8594725" cy="563562"/>
          </a:xfrm>
        </p:spPr>
        <p:txBody>
          <a:bodyPr/>
          <a:lstStyle/>
          <a:p>
            <a:pPr algn="l"/>
            <a:r>
              <a:rPr lang="en-US" sz="2800" dirty="0" smtClean="0">
                <a:solidFill>
                  <a:schemeClr val="bg1"/>
                </a:solidFill>
              </a:rPr>
              <a:t>Service Level Statistics</a:t>
            </a:r>
            <a:endParaRPr lang="en-US" sz="2800" i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485072" y="6193766"/>
            <a:ext cx="379562" cy="13802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sz="2000" smtClean="0">
              <a:solidFill>
                <a:srgbClr val="000000"/>
              </a:solidFill>
              <a:ea typeface="ＭＳ Ｐゴシック" charset="-128"/>
            </a:endParaRPr>
          </a:p>
        </p:txBody>
      </p:sp>
      <p:pic>
        <p:nvPicPr>
          <p:cNvPr id="12" name="Picture 11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2" t="11239" r="91523" b="81618"/>
          <a:stretch/>
        </p:blipFill>
        <p:spPr bwMode="auto">
          <a:xfrm>
            <a:off x="4186238" y="6399423"/>
            <a:ext cx="771525" cy="423424"/>
          </a:xfrm>
          <a:prstGeom prst="rect">
            <a:avLst/>
          </a:prstGeom>
          <a:noFill/>
          <a:ln>
            <a:noFill/>
          </a:ln>
          <a:extLst/>
        </p:spPr>
      </p:pic>
      <p:graphicFrame>
        <p:nvGraphicFramePr>
          <p:cNvPr id="17" name="Chart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8600073"/>
              </p:ext>
            </p:extLst>
          </p:nvPr>
        </p:nvGraphicFramePr>
        <p:xfrm>
          <a:off x="590009" y="1005839"/>
          <a:ext cx="8094557" cy="28335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1" name="Chart 2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3273107"/>
              </p:ext>
            </p:extLst>
          </p:nvPr>
        </p:nvGraphicFramePr>
        <p:xfrm>
          <a:off x="667865" y="3848885"/>
          <a:ext cx="8399935" cy="26011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90107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 bwMode="auto">
          <a:xfrm>
            <a:off x="-1079" y="-1"/>
            <a:ext cx="9154603" cy="1005840"/>
          </a:xfrm>
          <a:prstGeom prst="rect">
            <a:avLst/>
          </a:prstGeom>
          <a:solidFill>
            <a:srgbClr val="253A7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969" y="274638"/>
            <a:ext cx="8594062" cy="563562"/>
          </a:xfrm>
        </p:spPr>
        <p:txBody>
          <a:bodyPr>
            <a:noAutofit/>
          </a:bodyPr>
          <a:lstStyle/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DOB NOW Overview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934200" y="6399423"/>
            <a:ext cx="2133600" cy="365125"/>
          </a:xfrm>
        </p:spPr>
        <p:txBody>
          <a:bodyPr/>
          <a:lstStyle/>
          <a:p>
            <a:pPr algn="r">
              <a:defRPr/>
            </a:pPr>
            <a:fld id="{9F0BFB90-E9C8-4FBC-B962-E0C50AD5FC09}" type="slidenum">
              <a:rPr lang="en-US" smtClean="0">
                <a:solidFill>
                  <a:srgbClr val="000000"/>
                </a:solidFill>
              </a:rPr>
              <a:pPr algn="r">
                <a:defRPr/>
              </a:pPr>
              <a:t>4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485072" y="6415177"/>
            <a:ext cx="379562" cy="13802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ＭＳ Ｐゴシック" charset="-128"/>
            </a:endParaRPr>
          </a:p>
        </p:txBody>
      </p:sp>
      <p:pic>
        <p:nvPicPr>
          <p:cNvPr id="12" name="Picture 11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2" t="11239" r="91523" b="81618"/>
          <a:stretch/>
        </p:blipFill>
        <p:spPr bwMode="auto">
          <a:xfrm>
            <a:off x="4095750" y="6399423"/>
            <a:ext cx="952500" cy="423424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10" name="Rectangle 9"/>
          <p:cNvSpPr/>
          <p:nvPr/>
        </p:nvSpPr>
        <p:spPr>
          <a:xfrm>
            <a:off x="685800" y="3352800"/>
            <a:ext cx="8153400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DOB NOW is an interactive, web-based portal that will enable building owners, design professionals, filing representatives, and licensees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do all business with DOB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online, including:</a:t>
            </a:r>
          </a:p>
          <a:p>
            <a:endParaRPr lang="en-US" sz="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4675" indent="-404813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Submit applications</a:t>
            </a:r>
          </a:p>
          <a:p>
            <a:pPr marL="574675" indent="-404813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ake payments</a:t>
            </a:r>
          </a:p>
          <a:p>
            <a:pPr marL="574675" indent="-404813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chedule appointments</a:t>
            </a:r>
          </a:p>
          <a:p>
            <a:pPr marL="574675" indent="-404813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heck the status of an application</a:t>
            </a:r>
          </a:p>
          <a:p>
            <a:pPr marL="574675" indent="-404813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ull initial and renewal permits</a:t>
            </a:r>
          </a:p>
          <a:p>
            <a:endParaRPr lang="en-US" sz="2400" b="1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30" r="7808" b="11341"/>
          <a:stretch/>
        </p:blipFill>
        <p:spPr bwMode="auto">
          <a:xfrm>
            <a:off x="3612668" y="1143000"/>
            <a:ext cx="1918665" cy="1979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706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 bwMode="auto">
          <a:xfrm>
            <a:off x="-1079" y="-1"/>
            <a:ext cx="9154603" cy="1005840"/>
          </a:xfrm>
          <a:prstGeom prst="rect">
            <a:avLst/>
          </a:prstGeom>
          <a:solidFill>
            <a:srgbClr val="253A7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969" y="274638"/>
            <a:ext cx="8594062" cy="563562"/>
          </a:xfrm>
        </p:spPr>
        <p:txBody>
          <a:bodyPr>
            <a:noAutofit/>
          </a:bodyPr>
          <a:lstStyle/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DOB NOW: </a:t>
            </a:r>
            <a:r>
              <a:rPr lang="en-US" sz="3200" i="1" dirty="0" smtClean="0">
                <a:solidFill>
                  <a:schemeClr val="bg1"/>
                </a:solidFill>
              </a:rPr>
              <a:t>Inspections</a:t>
            </a:r>
            <a:r>
              <a:rPr lang="en-US" sz="3200" dirty="0" smtClean="0">
                <a:solidFill>
                  <a:schemeClr val="bg1"/>
                </a:solidFill>
              </a:rPr>
              <a:t> Overview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934200" y="6399423"/>
            <a:ext cx="2133600" cy="365125"/>
          </a:xfrm>
        </p:spPr>
        <p:txBody>
          <a:bodyPr/>
          <a:lstStyle/>
          <a:p>
            <a:pPr algn="r">
              <a:defRPr/>
            </a:pPr>
            <a:fld id="{9F0BFB90-E9C8-4FBC-B962-E0C50AD5FC09}" type="slidenum">
              <a:rPr lang="en-US" smtClean="0">
                <a:solidFill>
                  <a:srgbClr val="000000"/>
                </a:solidFill>
              </a:rPr>
              <a:pPr algn="r">
                <a:defRPr/>
              </a:pPr>
              <a:t>5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485072" y="6415177"/>
            <a:ext cx="379562" cy="13802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ＭＳ Ｐゴシック" charset="-128"/>
            </a:endParaRPr>
          </a:p>
        </p:txBody>
      </p:sp>
      <p:pic>
        <p:nvPicPr>
          <p:cNvPr id="12" name="Picture 11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2" t="11239" r="91523" b="81618"/>
          <a:stretch/>
        </p:blipFill>
        <p:spPr bwMode="auto">
          <a:xfrm>
            <a:off x="4095750" y="6399423"/>
            <a:ext cx="952500" cy="423424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10" name="Rectangle 9"/>
          <p:cNvSpPr/>
          <p:nvPr/>
        </p:nvSpPr>
        <p:spPr>
          <a:xfrm>
            <a:off x="685800" y="3352800"/>
            <a:ext cx="777240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DOB NOW: Inspections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is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new name for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Inspection Ready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and continues to enable online:</a:t>
            </a:r>
          </a:p>
          <a:p>
            <a:endParaRPr lang="en-US" sz="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4675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Scheduling inspections</a:t>
            </a:r>
          </a:p>
          <a:p>
            <a:pPr marL="574675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Tracking statuses</a:t>
            </a:r>
          </a:p>
          <a:p>
            <a:pPr marL="574675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otifications 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98" t="53094" r="12312" b="12171"/>
          <a:stretch/>
        </p:blipFill>
        <p:spPr bwMode="auto">
          <a:xfrm>
            <a:off x="3170648" y="1139952"/>
            <a:ext cx="2802705" cy="1984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482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 bwMode="auto">
          <a:xfrm>
            <a:off x="-1079" y="-1"/>
            <a:ext cx="9154603" cy="1005840"/>
          </a:xfrm>
          <a:prstGeom prst="rect">
            <a:avLst/>
          </a:prstGeom>
          <a:solidFill>
            <a:srgbClr val="253A7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969" y="274638"/>
            <a:ext cx="8594062" cy="563562"/>
          </a:xfrm>
        </p:spPr>
        <p:txBody>
          <a:bodyPr>
            <a:noAutofit/>
          </a:bodyPr>
          <a:lstStyle/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DOB NOW: </a:t>
            </a:r>
            <a:r>
              <a:rPr lang="en-US" sz="3200" i="1" dirty="0" smtClean="0">
                <a:solidFill>
                  <a:schemeClr val="bg1"/>
                </a:solidFill>
              </a:rPr>
              <a:t>Build</a:t>
            </a:r>
            <a:r>
              <a:rPr lang="en-US" sz="3200" dirty="0" smtClean="0">
                <a:solidFill>
                  <a:schemeClr val="bg1"/>
                </a:solidFill>
              </a:rPr>
              <a:t> Overview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934200" y="6399423"/>
            <a:ext cx="2133600" cy="365125"/>
          </a:xfrm>
        </p:spPr>
        <p:txBody>
          <a:bodyPr/>
          <a:lstStyle/>
          <a:p>
            <a:pPr algn="r">
              <a:defRPr/>
            </a:pPr>
            <a:fld id="{9F0BFB90-E9C8-4FBC-B962-E0C50AD5FC09}" type="slidenum">
              <a:rPr lang="en-US" smtClean="0">
                <a:solidFill>
                  <a:srgbClr val="000000"/>
                </a:solidFill>
              </a:rPr>
              <a:pPr algn="r">
                <a:defRPr/>
              </a:pPr>
              <a:t>6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485072" y="6415177"/>
            <a:ext cx="379562" cy="13802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ＭＳ Ｐゴシック" charset="-128"/>
            </a:endParaRPr>
          </a:p>
        </p:txBody>
      </p:sp>
      <p:pic>
        <p:nvPicPr>
          <p:cNvPr id="12" name="Picture 11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2" t="11239" r="91523" b="81618"/>
          <a:stretch/>
        </p:blipFill>
        <p:spPr bwMode="auto">
          <a:xfrm>
            <a:off x="4095750" y="6399423"/>
            <a:ext cx="952500" cy="423424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10" name="Rectangle 9"/>
          <p:cNvSpPr/>
          <p:nvPr/>
        </p:nvSpPr>
        <p:spPr>
          <a:xfrm>
            <a:off x="685800" y="3124200"/>
            <a:ext cx="7772400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DOB NOW: Build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enables: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4675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ob filings</a:t>
            </a:r>
          </a:p>
          <a:p>
            <a:pPr marL="574675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Permits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4675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Post Approval Amendments (PAA)</a:t>
            </a:r>
          </a:p>
          <a:p>
            <a:pPr marL="574675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Corrections</a:t>
            </a:r>
          </a:p>
          <a:p>
            <a:pPr marL="574675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Withdrawals</a:t>
            </a:r>
          </a:p>
          <a:p>
            <a:pPr marL="574675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Superseding</a:t>
            </a:r>
          </a:p>
          <a:p>
            <a:pPr marL="574675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After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Hour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Variances (AHV)</a:t>
            </a:r>
          </a:p>
          <a:p>
            <a:pPr marL="574675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Letters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of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Completion</a:t>
            </a:r>
          </a:p>
          <a:p>
            <a:pPr marL="574675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Certificate of Occupancy – coming soon 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2" t="11896" r="68055" b="53716"/>
          <a:stretch/>
        </p:blipFill>
        <p:spPr bwMode="auto">
          <a:xfrm>
            <a:off x="3532531" y="1066800"/>
            <a:ext cx="2078938" cy="1984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682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 bwMode="auto">
          <a:xfrm>
            <a:off x="-1079" y="-1"/>
            <a:ext cx="9154603" cy="1005840"/>
          </a:xfrm>
          <a:prstGeom prst="rect">
            <a:avLst/>
          </a:prstGeom>
          <a:solidFill>
            <a:srgbClr val="253A7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969" y="274638"/>
            <a:ext cx="8594062" cy="563562"/>
          </a:xfrm>
        </p:spPr>
        <p:txBody>
          <a:bodyPr>
            <a:noAutofit/>
          </a:bodyPr>
          <a:lstStyle/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DOB NOW: </a:t>
            </a:r>
            <a:r>
              <a:rPr lang="en-US" sz="3200" i="1" dirty="0" smtClean="0">
                <a:solidFill>
                  <a:schemeClr val="bg1"/>
                </a:solidFill>
              </a:rPr>
              <a:t>Licensing</a:t>
            </a:r>
            <a:r>
              <a:rPr lang="en-US" sz="3200" dirty="0" smtClean="0">
                <a:solidFill>
                  <a:schemeClr val="bg1"/>
                </a:solidFill>
              </a:rPr>
              <a:t> Overview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934200" y="6399423"/>
            <a:ext cx="2133600" cy="365125"/>
          </a:xfrm>
        </p:spPr>
        <p:txBody>
          <a:bodyPr/>
          <a:lstStyle/>
          <a:p>
            <a:pPr algn="r">
              <a:defRPr/>
            </a:pPr>
            <a:fld id="{9F0BFB90-E9C8-4FBC-B962-E0C50AD5FC09}" type="slidenum">
              <a:rPr lang="en-US" smtClean="0">
                <a:solidFill>
                  <a:srgbClr val="000000"/>
                </a:solidFill>
              </a:rPr>
              <a:pPr algn="r">
                <a:defRPr/>
              </a:pPr>
              <a:t>7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485072" y="6415177"/>
            <a:ext cx="379562" cy="13802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ＭＳ Ｐゴシック" charset="-128"/>
            </a:endParaRPr>
          </a:p>
        </p:txBody>
      </p:sp>
      <p:pic>
        <p:nvPicPr>
          <p:cNvPr id="12" name="Picture 11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2" t="11239" r="91523" b="81618"/>
          <a:stretch/>
        </p:blipFill>
        <p:spPr bwMode="auto">
          <a:xfrm>
            <a:off x="4095750" y="6399423"/>
            <a:ext cx="952500" cy="423424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10" name="Rectangle 9"/>
          <p:cNvSpPr/>
          <p:nvPr/>
        </p:nvSpPr>
        <p:spPr>
          <a:xfrm>
            <a:off x="685800" y="3352800"/>
            <a:ext cx="799677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DOB NOW: Licensing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enables:</a:t>
            </a:r>
          </a:p>
          <a:p>
            <a:endParaRPr lang="en-US" sz="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4675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Exam filing</a:t>
            </a:r>
          </a:p>
          <a:p>
            <a:pPr marL="574675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Issuance and renewal 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06" t="53094" r="59097" b="12171"/>
          <a:stretch/>
        </p:blipFill>
        <p:spPr bwMode="auto">
          <a:xfrm>
            <a:off x="3418198" y="1066800"/>
            <a:ext cx="2307605" cy="1984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738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 bwMode="auto">
          <a:xfrm>
            <a:off x="-1079" y="-1"/>
            <a:ext cx="9154603" cy="1005840"/>
          </a:xfrm>
          <a:prstGeom prst="rect">
            <a:avLst/>
          </a:prstGeom>
          <a:solidFill>
            <a:srgbClr val="253A7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969" y="274638"/>
            <a:ext cx="8594062" cy="563562"/>
          </a:xfrm>
        </p:spPr>
        <p:txBody>
          <a:bodyPr>
            <a:noAutofit/>
          </a:bodyPr>
          <a:lstStyle/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DOB NOW: </a:t>
            </a:r>
            <a:r>
              <a:rPr lang="en-US" sz="3200" i="1" dirty="0" smtClean="0">
                <a:solidFill>
                  <a:schemeClr val="bg1"/>
                </a:solidFill>
              </a:rPr>
              <a:t>Safety</a:t>
            </a:r>
            <a:r>
              <a:rPr lang="en-US" sz="3200" dirty="0" smtClean="0">
                <a:solidFill>
                  <a:schemeClr val="bg1"/>
                </a:solidFill>
              </a:rPr>
              <a:t> Overview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934200" y="6399423"/>
            <a:ext cx="2133600" cy="365125"/>
          </a:xfrm>
        </p:spPr>
        <p:txBody>
          <a:bodyPr/>
          <a:lstStyle/>
          <a:p>
            <a:pPr algn="r">
              <a:defRPr/>
            </a:pPr>
            <a:fld id="{9F0BFB90-E9C8-4FBC-B962-E0C50AD5FC09}" type="slidenum">
              <a:rPr lang="en-US" smtClean="0">
                <a:solidFill>
                  <a:srgbClr val="000000"/>
                </a:solidFill>
              </a:rPr>
              <a:pPr algn="r">
                <a:defRPr/>
              </a:pPr>
              <a:t>8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485072" y="6415177"/>
            <a:ext cx="379562" cy="13802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ＭＳ Ｐゴシック" charset="-128"/>
            </a:endParaRPr>
          </a:p>
        </p:txBody>
      </p:sp>
      <p:pic>
        <p:nvPicPr>
          <p:cNvPr id="12" name="Picture 11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2" t="11239" r="91523" b="81618"/>
          <a:stretch/>
        </p:blipFill>
        <p:spPr bwMode="auto">
          <a:xfrm>
            <a:off x="4095750" y="6399423"/>
            <a:ext cx="952500" cy="423424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10" name="Rectangle 9"/>
          <p:cNvSpPr/>
          <p:nvPr/>
        </p:nvSpPr>
        <p:spPr>
          <a:xfrm>
            <a:off x="685800" y="3352800"/>
            <a:ext cx="77724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DOB NOW: Safety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enables: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Initial and amended compliance filings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Extension requests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70" t="11896" r="35181" b="53716"/>
          <a:stretch/>
        </p:blipFill>
        <p:spPr bwMode="auto">
          <a:xfrm>
            <a:off x="3438175" y="1066800"/>
            <a:ext cx="2267650" cy="1984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056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 bwMode="auto">
          <a:xfrm>
            <a:off x="-1079" y="-1"/>
            <a:ext cx="9154603" cy="1005840"/>
          </a:xfrm>
          <a:prstGeom prst="rect">
            <a:avLst/>
          </a:prstGeom>
          <a:solidFill>
            <a:srgbClr val="253A7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sz="2000" dirty="0" smtClean="0">
              <a:solidFill>
                <a:prstClr val="black"/>
              </a:solidFill>
              <a:ea typeface="ＭＳ Ｐゴシック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969" y="274638"/>
            <a:ext cx="8594062" cy="563562"/>
          </a:xfrm>
        </p:spPr>
        <p:txBody>
          <a:bodyPr>
            <a:noAutofit/>
          </a:bodyPr>
          <a:lstStyle/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Impact to Customers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934200" y="6399423"/>
            <a:ext cx="2133600" cy="365125"/>
          </a:xfrm>
        </p:spPr>
        <p:txBody>
          <a:bodyPr/>
          <a:lstStyle/>
          <a:p>
            <a:pPr algn="r">
              <a:defRPr/>
            </a:pPr>
            <a:fld id="{9F0BFB90-E9C8-4FBC-B962-E0C50AD5FC09}" type="slidenum">
              <a:rPr lang="en-US" smtClean="0">
                <a:solidFill>
                  <a:srgbClr val="000000"/>
                </a:solidFill>
              </a:rPr>
              <a:pPr algn="r">
                <a:defRPr/>
              </a:pPr>
              <a:t>9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256472" y="6567577"/>
            <a:ext cx="379562" cy="13802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sz="2000" dirty="0" smtClean="0">
              <a:solidFill>
                <a:prstClr val="black"/>
              </a:solidFill>
              <a:ea typeface="ＭＳ Ｐゴシック" charset="-128"/>
            </a:endParaRPr>
          </a:p>
        </p:txBody>
      </p:sp>
      <p:pic>
        <p:nvPicPr>
          <p:cNvPr id="12" name="Picture 11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2" t="11239" r="91523" b="81618"/>
          <a:stretch/>
        </p:blipFill>
        <p:spPr bwMode="auto">
          <a:xfrm>
            <a:off x="4095750" y="6399423"/>
            <a:ext cx="952500" cy="423424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26" name="Freeform 40"/>
          <p:cNvSpPr>
            <a:spLocks noChangeAspect="1" noEditPoints="1"/>
          </p:cNvSpPr>
          <p:nvPr/>
        </p:nvSpPr>
        <p:spPr bwMode="auto">
          <a:xfrm>
            <a:off x="304800" y="5447198"/>
            <a:ext cx="787307" cy="440602"/>
          </a:xfrm>
          <a:custGeom>
            <a:avLst/>
            <a:gdLst/>
            <a:ahLst/>
            <a:cxnLst>
              <a:cxn ang="0">
                <a:pos x="77" y="82"/>
              </a:cxn>
              <a:cxn ang="0">
                <a:pos x="54" y="58"/>
              </a:cxn>
              <a:cxn ang="0">
                <a:pos x="31" y="81"/>
              </a:cxn>
              <a:cxn ang="0">
                <a:pos x="77" y="82"/>
              </a:cxn>
              <a:cxn ang="0">
                <a:pos x="0" y="178"/>
              </a:cxn>
              <a:cxn ang="0">
                <a:pos x="0" y="173"/>
              </a:cxn>
              <a:cxn ang="0">
                <a:pos x="6" y="137"/>
              </a:cxn>
              <a:cxn ang="0">
                <a:pos x="32" y="118"/>
              </a:cxn>
              <a:cxn ang="0">
                <a:pos x="36" y="118"/>
              </a:cxn>
              <a:cxn ang="0">
                <a:pos x="71" y="118"/>
              </a:cxn>
              <a:cxn ang="0">
                <a:pos x="76" y="118"/>
              </a:cxn>
              <a:cxn ang="0">
                <a:pos x="91" y="124"/>
              </a:cxn>
              <a:cxn ang="0">
                <a:pos x="84" y="151"/>
              </a:cxn>
              <a:cxn ang="0">
                <a:pos x="0" y="178"/>
              </a:cxn>
              <a:cxn ang="0">
                <a:pos x="185" y="57"/>
              </a:cxn>
              <a:cxn ang="0">
                <a:pos x="156" y="27"/>
              </a:cxn>
              <a:cxn ang="0">
                <a:pos x="127" y="57"/>
              </a:cxn>
              <a:cxn ang="0">
                <a:pos x="185" y="57"/>
              </a:cxn>
              <a:cxn ang="0">
                <a:pos x="91" y="148"/>
              </a:cxn>
              <a:cxn ang="0">
                <a:pos x="97" y="125"/>
              </a:cxn>
              <a:cxn ang="0">
                <a:pos x="129" y="103"/>
              </a:cxn>
              <a:cxn ang="0">
                <a:pos x="134" y="103"/>
              </a:cxn>
              <a:cxn ang="0">
                <a:pos x="178" y="103"/>
              </a:cxn>
              <a:cxn ang="0">
                <a:pos x="183" y="103"/>
              </a:cxn>
              <a:cxn ang="0">
                <a:pos x="200" y="108"/>
              </a:cxn>
              <a:cxn ang="0">
                <a:pos x="198" y="111"/>
              </a:cxn>
              <a:cxn ang="0">
                <a:pos x="189" y="168"/>
              </a:cxn>
              <a:cxn ang="0">
                <a:pos x="189" y="184"/>
              </a:cxn>
              <a:cxn ang="0">
                <a:pos x="188" y="184"/>
              </a:cxn>
              <a:cxn ang="0">
                <a:pos x="143" y="146"/>
              </a:cxn>
              <a:cxn ang="0">
                <a:pos x="131" y="135"/>
              </a:cxn>
              <a:cxn ang="0">
                <a:pos x="91" y="148"/>
              </a:cxn>
              <a:cxn ang="0">
                <a:pos x="308" y="35"/>
              </a:cxn>
              <a:cxn ang="0">
                <a:pos x="274" y="0"/>
              </a:cxn>
              <a:cxn ang="0">
                <a:pos x="240" y="35"/>
              </a:cxn>
              <a:cxn ang="0">
                <a:pos x="308" y="35"/>
              </a:cxn>
              <a:cxn ang="0">
                <a:pos x="196" y="181"/>
              </a:cxn>
              <a:cxn ang="0">
                <a:pos x="196" y="168"/>
              </a:cxn>
              <a:cxn ang="0">
                <a:pos x="205" y="115"/>
              </a:cxn>
              <a:cxn ang="0">
                <a:pos x="242" y="88"/>
              </a:cxn>
              <a:cxn ang="0">
                <a:pos x="248" y="88"/>
              </a:cxn>
              <a:cxn ang="0">
                <a:pos x="300" y="88"/>
              </a:cxn>
              <a:cxn ang="0">
                <a:pos x="306" y="88"/>
              </a:cxn>
              <a:cxn ang="0">
                <a:pos x="343" y="115"/>
              </a:cxn>
              <a:cxn ang="0">
                <a:pos x="347" y="124"/>
              </a:cxn>
              <a:cxn ang="0">
                <a:pos x="196" y="181"/>
              </a:cxn>
              <a:cxn ang="0">
                <a:pos x="348" y="97"/>
              </a:cxn>
              <a:cxn ang="0">
                <a:pos x="360" y="129"/>
              </a:cxn>
              <a:cxn ang="0">
                <a:pos x="186" y="196"/>
              </a:cxn>
              <a:cxn ang="0">
                <a:pos x="137" y="154"/>
              </a:cxn>
              <a:cxn ang="0">
                <a:pos x="128" y="147"/>
              </a:cxn>
              <a:cxn ang="0">
                <a:pos x="118" y="150"/>
              </a:cxn>
              <a:cxn ang="0">
                <a:pos x="2" y="189"/>
              </a:cxn>
              <a:cxn ang="0">
                <a:pos x="13" y="225"/>
              </a:cxn>
              <a:cxn ang="0">
                <a:pos x="120" y="190"/>
              </a:cxn>
              <a:cxn ang="0">
                <a:pos x="170" y="232"/>
              </a:cxn>
              <a:cxn ang="0">
                <a:pos x="179" y="239"/>
              </a:cxn>
              <a:cxn ang="0">
                <a:pos x="189" y="235"/>
              </a:cxn>
              <a:cxn ang="0">
                <a:pos x="374" y="165"/>
              </a:cxn>
              <a:cxn ang="0">
                <a:pos x="386" y="196"/>
              </a:cxn>
              <a:cxn ang="0">
                <a:pos x="443" y="115"/>
              </a:cxn>
              <a:cxn ang="0">
                <a:pos x="348" y="97"/>
              </a:cxn>
            </a:cxnLst>
            <a:rect l="0" t="0" r="r" b="b"/>
            <a:pathLst>
              <a:path w="443" h="239">
                <a:moveTo>
                  <a:pt x="77" y="82"/>
                </a:moveTo>
                <a:cubicBezTo>
                  <a:pt x="77" y="69"/>
                  <a:pt x="68" y="58"/>
                  <a:pt x="54" y="58"/>
                </a:cubicBezTo>
                <a:cubicBezTo>
                  <a:pt x="39" y="58"/>
                  <a:pt x="31" y="69"/>
                  <a:pt x="31" y="81"/>
                </a:cubicBezTo>
                <a:cubicBezTo>
                  <a:pt x="31" y="131"/>
                  <a:pt x="77" y="131"/>
                  <a:pt x="77" y="82"/>
                </a:cubicBezTo>
                <a:close/>
                <a:moveTo>
                  <a:pt x="0" y="178"/>
                </a:moveTo>
                <a:cubicBezTo>
                  <a:pt x="0" y="173"/>
                  <a:pt x="0" y="173"/>
                  <a:pt x="0" y="173"/>
                </a:cubicBezTo>
                <a:cubicBezTo>
                  <a:pt x="0" y="161"/>
                  <a:pt x="1" y="147"/>
                  <a:pt x="6" y="137"/>
                </a:cubicBezTo>
                <a:cubicBezTo>
                  <a:pt x="11" y="127"/>
                  <a:pt x="21" y="118"/>
                  <a:pt x="32" y="118"/>
                </a:cubicBezTo>
                <a:cubicBezTo>
                  <a:pt x="36" y="118"/>
                  <a:pt x="36" y="118"/>
                  <a:pt x="36" y="118"/>
                </a:cubicBezTo>
                <a:cubicBezTo>
                  <a:pt x="46" y="128"/>
                  <a:pt x="61" y="128"/>
                  <a:pt x="71" y="118"/>
                </a:cubicBezTo>
                <a:cubicBezTo>
                  <a:pt x="76" y="118"/>
                  <a:pt x="76" y="118"/>
                  <a:pt x="76" y="118"/>
                </a:cubicBezTo>
                <a:cubicBezTo>
                  <a:pt x="81" y="118"/>
                  <a:pt x="86" y="121"/>
                  <a:pt x="91" y="124"/>
                </a:cubicBezTo>
                <a:cubicBezTo>
                  <a:pt x="87" y="132"/>
                  <a:pt x="85" y="141"/>
                  <a:pt x="84" y="151"/>
                </a:cubicBezTo>
                <a:cubicBezTo>
                  <a:pt x="0" y="178"/>
                  <a:pt x="0" y="178"/>
                  <a:pt x="0" y="178"/>
                </a:cubicBezTo>
                <a:close/>
                <a:moveTo>
                  <a:pt x="185" y="57"/>
                </a:moveTo>
                <a:cubicBezTo>
                  <a:pt x="184" y="41"/>
                  <a:pt x="174" y="27"/>
                  <a:pt x="156" y="27"/>
                </a:cubicBezTo>
                <a:cubicBezTo>
                  <a:pt x="137" y="27"/>
                  <a:pt x="128" y="41"/>
                  <a:pt x="127" y="57"/>
                </a:cubicBezTo>
                <a:cubicBezTo>
                  <a:pt x="127" y="119"/>
                  <a:pt x="185" y="118"/>
                  <a:pt x="185" y="57"/>
                </a:cubicBezTo>
                <a:close/>
                <a:moveTo>
                  <a:pt x="91" y="148"/>
                </a:moveTo>
                <a:cubicBezTo>
                  <a:pt x="92" y="140"/>
                  <a:pt x="93" y="132"/>
                  <a:pt x="97" y="125"/>
                </a:cubicBezTo>
                <a:cubicBezTo>
                  <a:pt x="103" y="113"/>
                  <a:pt x="115" y="103"/>
                  <a:pt x="129" y="103"/>
                </a:cubicBezTo>
                <a:cubicBezTo>
                  <a:pt x="134" y="103"/>
                  <a:pt x="134" y="103"/>
                  <a:pt x="134" y="103"/>
                </a:cubicBezTo>
                <a:cubicBezTo>
                  <a:pt x="147" y="115"/>
                  <a:pt x="165" y="115"/>
                  <a:pt x="178" y="103"/>
                </a:cubicBezTo>
                <a:cubicBezTo>
                  <a:pt x="183" y="103"/>
                  <a:pt x="183" y="103"/>
                  <a:pt x="183" y="103"/>
                </a:cubicBezTo>
                <a:cubicBezTo>
                  <a:pt x="189" y="103"/>
                  <a:pt x="195" y="105"/>
                  <a:pt x="200" y="108"/>
                </a:cubicBezTo>
                <a:cubicBezTo>
                  <a:pt x="200" y="109"/>
                  <a:pt x="199" y="110"/>
                  <a:pt x="198" y="111"/>
                </a:cubicBezTo>
                <a:cubicBezTo>
                  <a:pt x="190" y="128"/>
                  <a:pt x="189" y="149"/>
                  <a:pt x="189" y="168"/>
                </a:cubicBezTo>
                <a:cubicBezTo>
                  <a:pt x="189" y="184"/>
                  <a:pt x="189" y="184"/>
                  <a:pt x="189" y="184"/>
                </a:cubicBezTo>
                <a:cubicBezTo>
                  <a:pt x="188" y="184"/>
                  <a:pt x="188" y="184"/>
                  <a:pt x="188" y="184"/>
                </a:cubicBezTo>
                <a:cubicBezTo>
                  <a:pt x="143" y="146"/>
                  <a:pt x="143" y="146"/>
                  <a:pt x="143" y="146"/>
                </a:cubicBezTo>
                <a:cubicBezTo>
                  <a:pt x="131" y="135"/>
                  <a:pt x="131" y="135"/>
                  <a:pt x="131" y="135"/>
                </a:cubicBezTo>
                <a:cubicBezTo>
                  <a:pt x="91" y="148"/>
                  <a:pt x="91" y="148"/>
                  <a:pt x="91" y="148"/>
                </a:cubicBezTo>
                <a:close/>
                <a:moveTo>
                  <a:pt x="308" y="35"/>
                </a:moveTo>
                <a:cubicBezTo>
                  <a:pt x="308" y="16"/>
                  <a:pt x="295" y="0"/>
                  <a:pt x="274" y="0"/>
                </a:cubicBezTo>
                <a:cubicBezTo>
                  <a:pt x="252" y="0"/>
                  <a:pt x="241" y="16"/>
                  <a:pt x="240" y="35"/>
                </a:cubicBezTo>
                <a:cubicBezTo>
                  <a:pt x="240" y="107"/>
                  <a:pt x="308" y="106"/>
                  <a:pt x="308" y="35"/>
                </a:cubicBezTo>
                <a:close/>
                <a:moveTo>
                  <a:pt x="196" y="181"/>
                </a:moveTo>
                <a:cubicBezTo>
                  <a:pt x="196" y="168"/>
                  <a:pt x="196" y="168"/>
                  <a:pt x="196" y="168"/>
                </a:cubicBezTo>
                <a:cubicBezTo>
                  <a:pt x="196" y="150"/>
                  <a:pt x="197" y="130"/>
                  <a:pt x="205" y="115"/>
                </a:cubicBezTo>
                <a:cubicBezTo>
                  <a:pt x="212" y="101"/>
                  <a:pt x="226" y="88"/>
                  <a:pt x="242" y="88"/>
                </a:cubicBezTo>
                <a:cubicBezTo>
                  <a:pt x="248" y="88"/>
                  <a:pt x="248" y="88"/>
                  <a:pt x="248" y="88"/>
                </a:cubicBezTo>
                <a:cubicBezTo>
                  <a:pt x="263" y="103"/>
                  <a:pt x="285" y="103"/>
                  <a:pt x="300" y="88"/>
                </a:cubicBezTo>
                <a:cubicBezTo>
                  <a:pt x="306" y="88"/>
                  <a:pt x="306" y="88"/>
                  <a:pt x="306" y="88"/>
                </a:cubicBezTo>
                <a:cubicBezTo>
                  <a:pt x="322" y="88"/>
                  <a:pt x="336" y="101"/>
                  <a:pt x="343" y="115"/>
                </a:cubicBezTo>
                <a:cubicBezTo>
                  <a:pt x="344" y="118"/>
                  <a:pt x="346" y="121"/>
                  <a:pt x="347" y="124"/>
                </a:cubicBezTo>
                <a:cubicBezTo>
                  <a:pt x="196" y="181"/>
                  <a:pt x="196" y="181"/>
                  <a:pt x="196" y="181"/>
                </a:cubicBezTo>
                <a:close/>
                <a:moveTo>
                  <a:pt x="348" y="97"/>
                </a:moveTo>
                <a:cubicBezTo>
                  <a:pt x="360" y="129"/>
                  <a:pt x="360" y="129"/>
                  <a:pt x="360" y="129"/>
                </a:cubicBezTo>
                <a:cubicBezTo>
                  <a:pt x="186" y="196"/>
                  <a:pt x="186" y="196"/>
                  <a:pt x="186" y="196"/>
                </a:cubicBezTo>
                <a:cubicBezTo>
                  <a:pt x="137" y="154"/>
                  <a:pt x="137" y="154"/>
                  <a:pt x="137" y="154"/>
                </a:cubicBezTo>
                <a:cubicBezTo>
                  <a:pt x="128" y="147"/>
                  <a:pt x="128" y="147"/>
                  <a:pt x="128" y="147"/>
                </a:cubicBezTo>
                <a:cubicBezTo>
                  <a:pt x="118" y="150"/>
                  <a:pt x="118" y="150"/>
                  <a:pt x="118" y="150"/>
                </a:cubicBezTo>
                <a:cubicBezTo>
                  <a:pt x="2" y="189"/>
                  <a:pt x="2" y="189"/>
                  <a:pt x="2" y="189"/>
                </a:cubicBezTo>
                <a:cubicBezTo>
                  <a:pt x="13" y="225"/>
                  <a:pt x="13" y="225"/>
                  <a:pt x="13" y="225"/>
                </a:cubicBezTo>
                <a:cubicBezTo>
                  <a:pt x="120" y="190"/>
                  <a:pt x="120" y="190"/>
                  <a:pt x="120" y="190"/>
                </a:cubicBezTo>
                <a:cubicBezTo>
                  <a:pt x="170" y="232"/>
                  <a:pt x="170" y="232"/>
                  <a:pt x="170" y="232"/>
                </a:cubicBezTo>
                <a:cubicBezTo>
                  <a:pt x="179" y="239"/>
                  <a:pt x="179" y="239"/>
                  <a:pt x="179" y="239"/>
                </a:cubicBezTo>
                <a:cubicBezTo>
                  <a:pt x="189" y="235"/>
                  <a:pt x="189" y="235"/>
                  <a:pt x="189" y="235"/>
                </a:cubicBezTo>
                <a:cubicBezTo>
                  <a:pt x="374" y="165"/>
                  <a:pt x="374" y="165"/>
                  <a:pt x="374" y="165"/>
                </a:cubicBezTo>
                <a:cubicBezTo>
                  <a:pt x="386" y="196"/>
                  <a:pt x="386" y="196"/>
                  <a:pt x="386" y="196"/>
                </a:cubicBezTo>
                <a:cubicBezTo>
                  <a:pt x="443" y="115"/>
                  <a:pt x="443" y="115"/>
                  <a:pt x="443" y="115"/>
                </a:cubicBezTo>
                <a:cubicBezTo>
                  <a:pt x="348" y="97"/>
                  <a:pt x="348" y="97"/>
                  <a:pt x="348" y="97"/>
                </a:cubicBezTo>
                <a:close/>
              </a:path>
            </a:pathLst>
          </a:custGeom>
          <a:solidFill>
            <a:srgbClr val="43B02A">
              <a:lumMod val="75000"/>
            </a:srgbClr>
          </a:solidFill>
          <a:ln w="9525">
            <a:noFill/>
            <a:round/>
            <a:headEnd/>
            <a:tailEnd/>
          </a:ln>
        </p:spPr>
        <p:txBody>
          <a:bodyPr vert="horz" wrap="square" lIns="68661" tIns="34331" rIns="68661" bIns="34331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68655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</a:endParaRPr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914894"/>
              </p:ext>
            </p:extLst>
          </p:nvPr>
        </p:nvGraphicFramePr>
        <p:xfrm>
          <a:off x="1135308" y="4178323"/>
          <a:ext cx="7548881" cy="698477"/>
        </p:xfrm>
        <a:graphic>
          <a:graphicData uri="http://schemas.openxmlformats.org/drawingml/2006/table">
            <a:tbl>
              <a:tblPr firstRow="1" bandRow="1"/>
              <a:tblGrid>
                <a:gridCol w="1485002"/>
                <a:gridCol w="6063879"/>
              </a:tblGrid>
              <a:tr h="69847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600" b="1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Roboto Medium" panose="02000000000000000000" pitchFamily="2" charset="0"/>
                          <a:cs typeface="Calibri" panose="020F0502020204030204" pitchFamily="34" charset="0"/>
                        </a:rPr>
                        <a:t>Greater Transparency</a:t>
                      </a:r>
                    </a:p>
                  </a:txBody>
                  <a:tcPr marL="68580" marR="68580" marT="68580" marB="68580" anchor="ctr">
                    <a:lnL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3A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DOB NOW will make construction in the city more transparent for residents and building owners.</a:t>
                      </a:r>
                      <a:endParaRPr lang="en-US" sz="1600" b="0" dirty="0">
                        <a:solidFill>
                          <a:schemeClr val="tx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68580" marB="68580" anchor="ctr">
                    <a:lnL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3A1">
                        <a:alpha val="5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3754942"/>
              </p:ext>
            </p:extLst>
          </p:nvPr>
        </p:nvGraphicFramePr>
        <p:xfrm>
          <a:off x="1148556" y="1600200"/>
          <a:ext cx="7538244" cy="868680"/>
        </p:xfrm>
        <a:graphic>
          <a:graphicData uri="http://schemas.openxmlformats.org/drawingml/2006/table">
            <a:tbl>
              <a:tblPr firstRow="1" bandRow="1"/>
              <a:tblGrid>
                <a:gridCol w="1472437"/>
                <a:gridCol w="6065807"/>
              </a:tblGrid>
              <a:tr h="69847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600" b="1" kern="1200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Better Customer Service</a:t>
                      </a:r>
                      <a:r>
                        <a:rPr lang="en-AU" sz="1600" b="1" kern="1200" baseline="0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endParaRPr lang="en-AU" sz="1600" b="1" kern="1200" dirty="0" smtClean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68580" marB="68580" anchor="ctr">
                    <a:lnL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207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Customers are able to submit DOB NOW: </a:t>
                      </a:r>
                      <a:r>
                        <a:rPr lang="en-US" sz="1600" b="0" i="1" kern="1200" dirty="0" smtClean="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Build</a:t>
                      </a:r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job filings and DOB NOW: </a:t>
                      </a:r>
                      <a:r>
                        <a:rPr lang="en-US" sz="1600" b="0" i="1" kern="1200" dirty="0" smtClean="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Safety</a:t>
                      </a:r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compliance filings </a:t>
                      </a:r>
                      <a:r>
                        <a:rPr lang="en-US" sz="1600" b="1" kern="1200" dirty="0" smtClean="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online</a:t>
                      </a:r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for work types live in DOB NOW,</a:t>
                      </a:r>
                      <a:r>
                        <a:rPr lang="en-US" sz="1600" b="0" kern="1200" baseline="0" dirty="0" smtClean="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which is more convenient than having to travel to a DOB office. </a:t>
                      </a:r>
                      <a:endParaRPr lang="en-US" sz="1600" b="0" kern="1200" dirty="0" smtClean="0">
                        <a:solidFill>
                          <a:schemeClr val="tx2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68580" marB="68580" anchor="ctr">
                    <a:lnL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2077">
                        <a:alpha val="5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5672508"/>
              </p:ext>
            </p:extLst>
          </p:nvPr>
        </p:nvGraphicFramePr>
        <p:xfrm>
          <a:off x="1135307" y="2895600"/>
          <a:ext cx="7553017" cy="868680"/>
        </p:xfrm>
        <a:graphic>
          <a:graphicData uri="http://schemas.openxmlformats.org/drawingml/2006/table">
            <a:tbl>
              <a:tblPr firstRow="1" bandRow="1"/>
              <a:tblGrid>
                <a:gridCol w="1485817"/>
                <a:gridCol w="6067200"/>
              </a:tblGrid>
              <a:tr h="69847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600" b="1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Roboto Medium" panose="02000000000000000000" pitchFamily="2" charset="0"/>
                          <a:cs typeface="Calibri" panose="020F0502020204030204" pitchFamily="34" charset="0"/>
                        </a:rPr>
                        <a:t>Increased Access to Information</a:t>
                      </a:r>
                    </a:p>
                  </a:txBody>
                  <a:tcPr marL="68580" marR="68580" marT="68580" marB="68580" anchor="ctr">
                    <a:lnL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Customers can view real-time information on job filings and compliance filings for work types live in DOB NOW in one place online: the DOB NOW Public Portal.</a:t>
                      </a:r>
                    </a:p>
                  </a:txBody>
                  <a:tcPr marL="68580" marR="68580" marT="68580" marB="68580" anchor="ctr">
                    <a:lnL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8D">
                        <a:alpha val="5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1030082"/>
              </p:ext>
            </p:extLst>
          </p:nvPr>
        </p:nvGraphicFramePr>
        <p:xfrm>
          <a:off x="1135307" y="5321323"/>
          <a:ext cx="7553017" cy="698477"/>
        </p:xfrm>
        <a:graphic>
          <a:graphicData uri="http://schemas.openxmlformats.org/drawingml/2006/table">
            <a:tbl>
              <a:tblPr firstRow="1" bandRow="1"/>
              <a:tblGrid>
                <a:gridCol w="1485817"/>
                <a:gridCol w="6067200"/>
              </a:tblGrid>
              <a:tr h="69847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600" b="1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Roboto Medium" panose="02000000000000000000" pitchFamily="2" charset="0"/>
                          <a:cs typeface="Calibri" panose="020F0502020204030204" pitchFamily="34" charset="0"/>
                        </a:rPr>
                        <a:t>Improved Processing</a:t>
                      </a:r>
                    </a:p>
                  </a:txBody>
                  <a:tcPr marL="68580" marR="68580" marT="68580" marB="68580" anchor="ctr">
                    <a:lnL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3B02A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Moving from paper-based to digital makes it easier for DOB to review applications and process them. </a:t>
                      </a:r>
                    </a:p>
                  </a:txBody>
                  <a:tcPr marL="68580" marR="68580" marT="68580" marB="68580" anchor="ctr">
                    <a:lnL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8D">
                        <a:alpha val="5000"/>
                      </a:srgbClr>
                    </a:solidFill>
                  </a:tcPr>
                </a:tc>
              </a:tr>
            </a:tbl>
          </a:graphicData>
        </a:graphic>
      </p:graphicFrame>
      <p:grpSp>
        <p:nvGrpSpPr>
          <p:cNvPr id="32" name="Group 245"/>
          <p:cNvGrpSpPr/>
          <p:nvPr/>
        </p:nvGrpSpPr>
        <p:grpSpPr>
          <a:xfrm>
            <a:off x="533400" y="4268241"/>
            <a:ext cx="331937" cy="515116"/>
            <a:chOff x="6950075" y="-1289050"/>
            <a:chExt cx="406400" cy="693738"/>
          </a:xfrm>
          <a:solidFill>
            <a:srgbClr val="00A3A1"/>
          </a:solidFill>
        </p:grpSpPr>
        <p:sp>
          <p:nvSpPr>
            <p:cNvPr id="33" name="Freeform 187"/>
            <p:cNvSpPr>
              <a:spLocks noEditPoints="1"/>
            </p:cNvSpPr>
            <p:nvPr/>
          </p:nvSpPr>
          <p:spPr bwMode="auto">
            <a:xfrm>
              <a:off x="6950075" y="-858837"/>
              <a:ext cx="406400" cy="263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6" y="0"/>
                </a:cxn>
                <a:cxn ang="0">
                  <a:pos x="237" y="93"/>
                </a:cxn>
                <a:cxn ang="0">
                  <a:pos x="215" y="93"/>
                </a:cxn>
                <a:cxn ang="0">
                  <a:pos x="215" y="29"/>
                </a:cxn>
                <a:cxn ang="0">
                  <a:pos x="38" y="29"/>
                </a:cxn>
                <a:cxn ang="0">
                  <a:pos x="38" y="93"/>
                </a:cxn>
                <a:cxn ang="0">
                  <a:pos x="17" y="93"/>
                </a:cxn>
                <a:cxn ang="0">
                  <a:pos x="0" y="0"/>
                </a:cxn>
                <a:cxn ang="0">
                  <a:pos x="45" y="166"/>
                </a:cxn>
                <a:cxn ang="0">
                  <a:pos x="208" y="166"/>
                </a:cxn>
                <a:cxn ang="0">
                  <a:pos x="208" y="36"/>
                </a:cxn>
                <a:cxn ang="0">
                  <a:pos x="45" y="36"/>
                </a:cxn>
                <a:cxn ang="0">
                  <a:pos x="45" y="166"/>
                </a:cxn>
              </a:cxnLst>
              <a:rect l="0" t="0" r="r" b="b"/>
              <a:pathLst>
                <a:path w="256" h="166">
                  <a:moveTo>
                    <a:pt x="0" y="0"/>
                  </a:moveTo>
                  <a:lnTo>
                    <a:pt x="256" y="0"/>
                  </a:lnTo>
                  <a:lnTo>
                    <a:pt x="237" y="93"/>
                  </a:lnTo>
                  <a:lnTo>
                    <a:pt x="215" y="93"/>
                  </a:lnTo>
                  <a:lnTo>
                    <a:pt x="215" y="29"/>
                  </a:lnTo>
                  <a:lnTo>
                    <a:pt x="38" y="29"/>
                  </a:lnTo>
                  <a:lnTo>
                    <a:pt x="38" y="93"/>
                  </a:lnTo>
                  <a:lnTo>
                    <a:pt x="17" y="93"/>
                  </a:lnTo>
                  <a:lnTo>
                    <a:pt x="0" y="0"/>
                  </a:lnTo>
                  <a:close/>
                  <a:moveTo>
                    <a:pt x="45" y="166"/>
                  </a:moveTo>
                  <a:lnTo>
                    <a:pt x="208" y="166"/>
                  </a:lnTo>
                  <a:lnTo>
                    <a:pt x="208" y="36"/>
                  </a:lnTo>
                  <a:lnTo>
                    <a:pt x="45" y="36"/>
                  </a:lnTo>
                  <a:lnTo>
                    <a:pt x="45" y="16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34" name="Freeform 188"/>
            <p:cNvSpPr>
              <a:spLocks noEditPoints="1"/>
            </p:cNvSpPr>
            <p:nvPr/>
          </p:nvSpPr>
          <p:spPr bwMode="auto">
            <a:xfrm>
              <a:off x="6965950" y="-1289050"/>
              <a:ext cx="371475" cy="415925"/>
            </a:xfrm>
            <a:custGeom>
              <a:avLst/>
              <a:gdLst/>
              <a:ahLst/>
              <a:cxnLst>
                <a:cxn ang="0">
                  <a:pos x="72" y="22"/>
                </a:cxn>
                <a:cxn ang="0">
                  <a:pos x="50" y="0"/>
                </a:cxn>
                <a:cxn ang="0">
                  <a:pos x="28" y="22"/>
                </a:cxn>
                <a:cxn ang="0">
                  <a:pos x="72" y="22"/>
                </a:cxn>
                <a:cxn ang="0">
                  <a:pos x="0" y="107"/>
                </a:cxn>
                <a:cxn ang="0">
                  <a:pos x="6" y="73"/>
                </a:cxn>
                <a:cxn ang="0">
                  <a:pos x="29" y="56"/>
                </a:cxn>
                <a:cxn ang="0">
                  <a:pos x="33" y="56"/>
                </a:cxn>
                <a:cxn ang="0">
                  <a:pos x="66" y="56"/>
                </a:cxn>
                <a:cxn ang="0">
                  <a:pos x="70" y="56"/>
                </a:cxn>
                <a:cxn ang="0">
                  <a:pos x="94" y="73"/>
                </a:cxn>
                <a:cxn ang="0">
                  <a:pos x="99" y="107"/>
                </a:cxn>
                <a:cxn ang="0">
                  <a:pos x="99" y="111"/>
                </a:cxn>
                <a:cxn ang="0">
                  <a:pos x="65" y="111"/>
                </a:cxn>
                <a:cxn ang="0">
                  <a:pos x="65" y="102"/>
                </a:cxn>
                <a:cxn ang="0">
                  <a:pos x="67" y="98"/>
                </a:cxn>
                <a:cxn ang="0">
                  <a:pos x="63" y="84"/>
                </a:cxn>
                <a:cxn ang="0">
                  <a:pos x="58" y="81"/>
                </a:cxn>
                <a:cxn ang="0">
                  <a:pos x="55" y="86"/>
                </a:cxn>
                <a:cxn ang="0">
                  <a:pos x="59" y="101"/>
                </a:cxn>
                <a:cxn ang="0">
                  <a:pos x="61" y="103"/>
                </a:cxn>
                <a:cxn ang="0">
                  <a:pos x="61" y="111"/>
                </a:cxn>
                <a:cxn ang="0">
                  <a:pos x="38" y="111"/>
                </a:cxn>
                <a:cxn ang="0">
                  <a:pos x="38" y="103"/>
                </a:cxn>
                <a:cxn ang="0">
                  <a:pos x="40" y="101"/>
                </a:cxn>
                <a:cxn ang="0">
                  <a:pos x="44" y="86"/>
                </a:cxn>
                <a:cxn ang="0">
                  <a:pos x="41" y="81"/>
                </a:cxn>
                <a:cxn ang="0">
                  <a:pos x="37" y="84"/>
                </a:cxn>
                <a:cxn ang="0">
                  <a:pos x="33" y="98"/>
                </a:cxn>
                <a:cxn ang="0">
                  <a:pos x="34" y="102"/>
                </a:cxn>
                <a:cxn ang="0">
                  <a:pos x="34" y="111"/>
                </a:cxn>
                <a:cxn ang="0">
                  <a:pos x="0" y="111"/>
                </a:cxn>
                <a:cxn ang="0">
                  <a:pos x="0" y="107"/>
                </a:cxn>
              </a:cxnLst>
              <a:rect l="0" t="0" r="r" b="b"/>
              <a:pathLst>
                <a:path w="99" h="111">
                  <a:moveTo>
                    <a:pt x="72" y="22"/>
                  </a:moveTo>
                  <a:cubicBezTo>
                    <a:pt x="71" y="10"/>
                    <a:pt x="63" y="0"/>
                    <a:pt x="50" y="0"/>
                  </a:cubicBezTo>
                  <a:cubicBezTo>
                    <a:pt x="36" y="0"/>
                    <a:pt x="28" y="10"/>
                    <a:pt x="28" y="22"/>
                  </a:cubicBezTo>
                  <a:cubicBezTo>
                    <a:pt x="28" y="69"/>
                    <a:pt x="72" y="68"/>
                    <a:pt x="72" y="22"/>
                  </a:cubicBezTo>
                  <a:close/>
                  <a:moveTo>
                    <a:pt x="0" y="107"/>
                  </a:moveTo>
                  <a:cubicBezTo>
                    <a:pt x="0" y="96"/>
                    <a:pt x="1" y="83"/>
                    <a:pt x="6" y="73"/>
                  </a:cubicBezTo>
                  <a:cubicBezTo>
                    <a:pt x="10" y="65"/>
                    <a:pt x="19" y="56"/>
                    <a:pt x="29" y="56"/>
                  </a:cubicBezTo>
                  <a:cubicBezTo>
                    <a:pt x="33" y="56"/>
                    <a:pt x="33" y="56"/>
                    <a:pt x="33" y="56"/>
                  </a:cubicBezTo>
                  <a:cubicBezTo>
                    <a:pt x="43" y="65"/>
                    <a:pt x="57" y="65"/>
                    <a:pt x="66" y="56"/>
                  </a:cubicBezTo>
                  <a:cubicBezTo>
                    <a:pt x="70" y="56"/>
                    <a:pt x="70" y="56"/>
                    <a:pt x="70" y="56"/>
                  </a:cubicBezTo>
                  <a:cubicBezTo>
                    <a:pt x="80" y="56"/>
                    <a:pt x="89" y="65"/>
                    <a:pt x="94" y="73"/>
                  </a:cubicBezTo>
                  <a:cubicBezTo>
                    <a:pt x="99" y="83"/>
                    <a:pt x="99" y="96"/>
                    <a:pt x="99" y="107"/>
                  </a:cubicBezTo>
                  <a:cubicBezTo>
                    <a:pt x="99" y="111"/>
                    <a:pt x="99" y="111"/>
                    <a:pt x="99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5" y="102"/>
                    <a:pt x="65" y="102"/>
                    <a:pt x="65" y="102"/>
                  </a:cubicBezTo>
                  <a:cubicBezTo>
                    <a:pt x="67" y="102"/>
                    <a:pt x="67" y="100"/>
                    <a:pt x="67" y="98"/>
                  </a:cubicBezTo>
                  <a:cubicBezTo>
                    <a:pt x="63" y="84"/>
                    <a:pt x="63" y="84"/>
                    <a:pt x="63" y="84"/>
                  </a:cubicBezTo>
                  <a:cubicBezTo>
                    <a:pt x="62" y="82"/>
                    <a:pt x="60" y="80"/>
                    <a:pt x="58" y="81"/>
                  </a:cubicBezTo>
                  <a:cubicBezTo>
                    <a:pt x="56" y="81"/>
                    <a:pt x="55" y="84"/>
                    <a:pt x="55" y="86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59" y="102"/>
                    <a:pt x="60" y="102"/>
                    <a:pt x="61" y="103"/>
                  </a:cubicBezTo>
                  <a:cubicBezTo>
                    <a:pt x="61" y="111"/>
                    <a:pt x="61" y="111"/>
                    <a:pt x="61" y="111"/>
                  </a:cubicBezTo>
                  <a:cubicBezTo>
                    <a:pt x="38" y="111"/>
                    <a:pt x="38" y="111"/>
                    <a:pt x="38" y="111"/>
                  </a:cubicBezTo>
                  <a:cubicBezTo>
                    <a:pt x="38" y="103"/>
                    <a:pt x="38" y="103"/>
                    <a:pt x="38" y="103"/>
                  </a:cubicBezTo>
                  <a:cubicBezTo>
                    <a:pt x="39" y="102"/>
                    <a:pt x="40" y="102"/>
                    <a:pt x="40" y="101"/>
                  </a:cubicBezTo>
                  <a:cubicBezTo>
                    <a:pt x="44" y="86"/>
                    <a:pt x="44" y="86"/>
                    <a:pt x="44" y="86"/>
                  </a:cubicBezTo>
                  <a:cubicBezTo>
                    <a:pt x="45" y="84"/>
                    <a:pt x="43" y="81"/>
                    <a:pt x="41" y="81"/>
                  </a:cubicBezTo>
                  <a:cubicBezTo>
                    <a:pt x="39" y="80"/>
                    <a:pt x="37" y="82"/>
                    <a:pt x="37" y="84"/>
                  </a:cubicBezTo>
                  <a:cubicBezTo>
                    <a:pt x="33" y="98"/>
                    <a:pt x="33" y="98"/>
                    <a:pt x="33" y="98"/>
                  </a:cubicBezTo>
                  <a:cubicBezTo>
                    <a:pt x="32" y="100"/>
                    <a:pt x="33" y="101"/>
                    <a:pt x="34" y="102"/>
                  </a:cubicBezTo>
                  <a:cubicBezTo>
                    <a:pt x="34" y="111"/>
                    <a:pt x="34" y="111"/>
                    <a:pt x="34" y="111"/>
                  </a:cubicBezTo>
                  <a:cubicBezTo>
                    <a:pt x="0" y="111"/>
                    <a:pt x="0" y="111"/>
                    <a:pt x="0" y="111"/>
                  </a:cubicBezTo>
                  <a:lnTo>
                    <a:pt x="0" y="10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</a:endParaRPr>
            </a:p>
          </p:txBody>
        </p:sp>
      </p:grpSp>
      <p:sp>
        <p:nvSpPr>
          <p:cNvPr id="35" name="Freeform 34"/>
          <p:cNvSpPr>
            <a:spLocks noChangeAspect="1" noEditPoints="1"/>
          </p:cNvSpPr>
          <p:nvPr/>
        </p:nvSpPr>
        <p:spPr bwMode="auto">
          <a:xfrm>
            <a:off x="457200" y="1712782"/>
            <a:ext cx="455512" cy="480692"/>
          </a:xfrm>
          <a:custGeom>
            <a:avLst/>
            <a:gdLst/>
            <a:ahLst/>
            <a:cxnLst>
              <a:cxn ang="0">
                <a:pos x="1" y="132"/>
              </a:cxn>
              <a:cxn ang="0">
                <a:pos x="7" y="95"/>
              </a:cxn>
              <a:cxn ang="0">
                <a:pos x="33" y="76"/>
              </a:cxn>
              <a:cxn ang="0">
                <a:pos x="37" y="76"/>
              </a:cxn>
              <a:cxn ang="0">
                <a:pos x="65" y="81"/>
              </a:cxn>
              <a:cxn ang="0">
                <a:pos x="63" y="86"/>
              </a:cxn>
              <a:cxn ang="0">
                <a:pos x="55" y="132"/>
              </a:cxn>
              <a:cxn ang="0">
                <a:pos x="55" y="183"/>
              </a:cxn>
              <a:cxn ang="0">
                <a:pos x="79" y="202"/>
              </a:cxn>
              <a:cxn ang="0">
                <a:pos x="80" y="278"/>
              </a:cxn>
              <a:cxn ang="0">
                <a:pos x="55" y="275"/>
              </a:cxn>
              <a:cxn ang="0">
                <a:pos x="23" y="266"/>
              </a:cxn>
              <a:cxn ang="0">
                <a:pos x="22" y="182"/>
              </a:cxn>
              <a:cxn ang="0">
                <a:pos x="1" y="177"/>
              </a:cxn>
              <a:cxn ang="0">
                <a:pos x="1" y="132"/>
              </a:cxn>
              <a:cxn ang="0">
                <a:pos x="79" y="39"/>
              </a:cxn>
              <a:cxn ang="0">
                <a:pos x="55" y="16"/>
              </a:cxn>
              <a:cxn ang="0">
                <a:pos x="30" y="39"/>
              </a:cxn>
              <a:cxn ang="0">
                <a:pos x="79" y="39"/>
              </a:cxn>
              <a:cxn ang="0">
                <a:pos x="185" y="81"/>
              </a:cxn>
              <a:cxn ang="0">
                <a:pos x="214" y="76"/>
              </a:cxn>
              <a:cxn ang="0">
                <a:pos x="218" y="76"/>
              </a:cxn>
              <a:cxn ang="0">
                <a:pos x="244" y="95"/>
              </a:cxn>
              <a:cxn ang="0">
                <a:pos x="250" y="132"/>
              </a:cxn>
              <a:cxn ang="0">
                <a:pos x="250" y="177"/>
              </a:cxn>
              <a:cxn ang="0">
                <a:pos x="229" y="182"/>
              </a:cxn>
              <a:cxn ang="0">
                <a:pos x="227" y="266"/>
              </a:cxn>
              <a:cxn ang="0">
                <a:pos x="196" y="275"/>
              </a:cxn>
              <a:cxn ang="0">
                <a:pos x="170" y="278"/>
              </a:cxn>
              <a:cxn ang="0">
                <a:pos x="172" y="202"/>
              </a:cxn>
              <a:cxn ang="0">
                <a:pos x="196" y="183"/>
              </a:cxn>
              <a:cxn ang="0">
                <a:pos x="196" y="132"/>
              </a:cxn>
              <a:cxn ang="0">
                <a:pos x="188" y="86"/>
              </a:cxn>
              <a:cxn ang="0">
                <a:pos x="185" y="81"/>
              </a:cxn>
              <a:cxn ang="0">
                <a:pos x="220" y="39"/>
              </a:cxn>
              <a:cxn ang="0">
                <a:pos x="196" y="16"/>
              </a:cxn>
              <a:cxn ang="0">
                <a:pos x="172" y="39"/>
              </a:cxn>
              <a:cxn ang="0">
                <a:pos x="220" y="39"/>
              </a:cxn>
              <a:cxn ang="0">
                <a:pos x="64" y="132"/>
              </a:cxn>
              <a:cxn ang="0">
                <a:pos x="71" y="90"/>
              </a:cxn>
              <a:cxn ang="0">
                <a:pos x="100" y="69"/>
              </a:cxn>
              <a:cxn ang="0">
                <a:pos x="105" y="69"/>
              </a:cxn>
              <a:cxn ang="0">
                <a:pos x="146" y="69"/>
              </a:cxn>
              <a:cxn ang="0">
                <a:pos x="150" y="69"/>
              </a:cxn>
              <a:cxn ang="0">
                <a:pos x="180" y="90"/>
              </a:cxn>
              <a:cxn ang="0">
                <a:pos x="187" y="132"/>
              </a:cxn>
              <a:cxn ang="0">
                <a:pos x="187" y="183"/>
              </a:cxn>
              <a:cxn ang="0">
                <a:pos x="163" y="189"/>
              </a:cxn>
              <a:cxn ang="0">
                <a:pos x="161" y="285"/>
              </a:cxn>
              <a:cxn ang="0">
                <a:pos x="125" y="295"/>
              </a:cxn>
              <a:cxn ang="0">
                <a:pos x="89" y="285"/>
              </a:cxn>
              <a:cxn ang="0">
                <a:pos x="88" y="189"/>
              </a:cxn>
              <a:cxn ang="0">
                <a:pos x="64" y="183"/>
              </a:cxn>
              <a:cxn ang="0">
                <a:pos x="64" y="132"/>
              </a:cxn>
              <a:cxn ang="0">
                <a:pos x="153" y="27"/>
              </a:cxn>
              <a:cxn ang="0">
                <a:pos x="125" y="0"/>
              </a:cxn>
              <a:cxn ang="0">
                <a:pos x="98" y="27"/>
              </a:cxn>
              <a:cxn ang="0">
                <a:pos x="153" y="27"/>
              </a:cxn>
            </a:cxnLst>
            <a:rect l="0" t="0" r="r" b="b"/>
            <a:pathLst>
              <a:path w="251" h="308">
                <a:moveTo>
                  <a:pt x="1" y="132"/>
                </a:moveTo>
                <a:cubicBezTo>
                  <a:pt x="1" y="119"/>
                  <a:pt x="1" y="105"/>
                  <a:pt x="7" y="95"/>
                </a:cubicBezTo>
                <a:cubicBezTo>
                  <a:pt x="12" y="85"/>
                  <a:pt x="21" y="76"/>
                  <a:pt x="33" y="76"/>
                </a:cubicBezTo>
                <a:cubicBezTo>
                  <a:pt x="37" y="76"/>
                  <a:pt x="37" y="76"/>
                  <a:pt x="37" y="76"/>
                </a:cubicBezTo>
                <a:cubicBezTo>
                  <a:pt x="44" y="84"/>
                  <a:pt x="56" y="86"/>
                  <a:pt x="65" y="81"/>
                </a:cubicBezTo>
                <a:cubicBezTo>
                  <a:pt x="65" y="83"/>
                  <a:pt x="64" y="84"/>
                  <a:pt x="63" y="86"/>
                </a:cubicBezTo>
                <a:cubicBezTo>
                  <a:pt x="56" y="100"/>
                  <a:pt x="55" y="117"/>
                  <a:pt x="55" y="132"/>
                </a:cubicBezTo>
                <a:cubicBezTo>
                  <a:pt x="55" y="149"/>
                  <a:pt x="56" y="166"/>
                  <a:pt x="55" y="183"/>
                </a:cubicBezTo>
                <a:cubicBezTo>
                  <a:pt x="54" y="195"/>
                  <a:pt x="67" y="202"/>
                  <a:pt x="79" y="202"/>
                </a:cubicBezTo>
                <a:cubicBezTo>
                  <a:pt x="80" y="278"/>
                  <a:pt x="80" y="278"/>
                  <a:pt x="80" y="278"/>
                </a:cubicBezTo>
                <a:cubicBezTo>
                  <a:pt x="73" y="283"/>
                  <a:pt x="61" y="283"/>
                  <a:pt x="55" y="275"/>
                </a:cubicBezTo>
                <a:cubicBezTo>
                  <a:pt x="45" y="286"/>
                  <a:pt x="23" y="282"/>
                  <a:pt x="23" y="266"/>
                </a:cubicBezTo>
                <a:cubicBezTo>
                  <a:pt x="22" y="182"/>
                  <a:pt x="22" y="182"/>
                  <a:pt x="22" y="182"/>
                </a:cubicBezTo>
                <a:cubicBezTo>
                  <a:pt x="17" y="187"/>
                  <a:pt x="0" y="185"/>
                  <a:pt x="1" y="177"/>
                </a:cubicBezTo>
                <a:cubicBezTo>
                  <a:pt x="1" y="158"/>
                  <a:pt x="1" y="150"/>
                  <a:pt x="1" y="132"/>
                </a:cubicBezTo>
                <a:close/>
                <a:moveTo>
                  <a:pt x="79" y="39"/>
                </a:moveTo>
                <a:cubicBezTo>
                  <a:pt x="78" y="26"/>
                  <a:pt x="69" y="16"/>
                  <a:pt x="55" y="16"/>
                </a:cubicBezTo>
                <a:cubicBezTo>
                  <a:pt x="39" y="16"/>
                  <a:pt x="31" y="26"/>
                  <a:pt x="30" y="39"/>
                </a:cubicBezTo>
                <a:cubicBezTo>
                  <a:pt x="30" y="90"/>
                  <a:pt x="79" y="89"/>
                  <a:pt x="79" y="39"/>
                </a:cubicBezTo>
                <a:close/>
                <a:moveTo>
                  <a:pt x="185" y="81"/>
                </a:moveTo>
                <a:cubicBezTo>
                  <a:pt x="195" y="86"/>
                  <a:pt x="206" y="84"/>
                  <a:pt x="214" y="76"/>
                </a:cubicBezTo>
                <a:cubicBezTo>
                  <a:pt x="218" y="76"/>
                  <a:pt x="218" y="76"/>
                  <a:pt x="218" y="76"/>
                </a:cubicBezTo>
                <a:cubicBezTo>
                  <a:pt x="229" y="76"/>
                  <a:pt x="239" y="85"/>
                  <a:pt x="244" y="95"/>
                </a:cubicBezTo>
                <a:cubicBezTo>
                  <a:pt x="249" y="105"/>
                  <a:pt x="250" y="119"/>
                  <a:pt x="250" y="132"/>
                </a:cubicBezTo>
                <a:cubicBezTo>
                  <a:pt x="250" y="150"/>
                  <a:pt x="250" y="158"/>
                  <a:pt x="250" y="177"/>
                </a:cubicBezTo>
                <a:cubicBezTo>
                  <a:pt x="251" y="185"/>
                  <a:pt x="233" y="187"/>
                  <a:pt x="229" y="182"/>
                </a:cubicBezTo>
                <a:cubicBezTo>
                  <a:pt x="227" y="266"/>
                  <a:pt x="227" y="266"/>
                  <a:pt x="227" y="266"/>
                </a:cubicBezTo>
                <a:cubicBezTo>
                  <a:pt x="227" y="282"/>
                  <a:pt x="205" y="286"/>
                  <a:pt x="196" y="275"/>
                </a:cubicBezTo>
                <a:cubicBezTo>
                  <a:pt x="190" y="283"/>
                  <a:pt x="177" y="283"/>
                  <a:pt x="170" y="278"/>
                </a:cubicBezTo>
                <a:cubicBezTo>
                  <a:pt x="172" y="202"/>
                  <a:pt x="172" y="202"/>
                  <a:pt x="172" y="202"/>
                </a:cubicBezTo>
                <a:cubicBezTo>
                  <a:pt x="183" y="202"/>
                  <a:pt x="196" y="195"/>
                  <a:pt x="196" y="183"/>
                </a:cubicBezTo>
                <a:cubicBezTo>
                  <a:pt x="195" y="166"/>
                  <a:pt x="196" y="149"/>
                  <a:pt x="196" y="132"/>
                </a:cubicBezTo>
                <a:cubicBezTo>
                  <a:pt x="196" y="117"/>
                  <a:pt x="195" y="100"/>
                  <a:pt x="188" y="86"/>
                </a:cubicBezTo>
                <a:cubicBezTo>
                  <a:pt x="187" y="84"/>
                  <a:pt x="186" y="83"/>
                  <a:pt x="185" y="81"/>
                </a:cubicBezTo>
                <a:close/>
                <a:moveTo>
                  <a:pt x="220" y="39"/>
                </a:moveTo>
                <a:cubicBezTo>
                  <a:pt x="220" y="26"/>
                  <a:pt x="210" y="16"/>
                  <a:pt x="196" y="16"/>
                </a:cubicBezTo>
                <a:cubicBezTo>
                  <a:pt x="181" y="16"/>
                  <a:pt x="172" y="26"/>
                  <a:pt x="172" y="39"/>
                </a:cubicBezTo>
                <a:cubicBezTo>
                  <a:pt x="172" y="90"/>
                  <a:pt x="220" y="89"/>
                  <a:pt x="220" y="39"/>
                </a:cubicBezTo>
                <a:close/>
                <a:moveTo>
                  <a:pt x="64" y="132"/>
                </a:moveTo>
                <a:cubicBezTo>
                  <a:pt x="64" y="118"/>
                  <a:pt x="65" y="102"/>
                  <a:pt x="71" y="90"/>
                </a:cubicBezTo>
                <a:cubicBezTo>
                  <a:pt x="77" y="79"/>
                  <a:pt x="88" y="69"/>
                  <a:pt x="100" y="69"/>
                </a:cubicBezTo>
                <a:cubicBezTo>
                  <a:pt x="105" y="69"/>
                  <a:pt x="105" y="69"/>
                  <a:pt x="105" y="69"/>
                </a:cubicBezTo>
                <a:cubicBezTo>
                  <a:pt x="117" y="80"/>
                  <a:pt x="134" y="80"/>
                  <a:pt x="146" y="69"/>
                </a:cubicBezTo>
                <a:cubicBezTo>
                  <a:pt x="150" y="69"/>
                  <a:pt x="150" y="69"/>
                  <a:pt x="150" y="69"/>
                </a:cubicBezTo>
                <a:cubicBezTo>
                  <a:pt x="163" y="69"/>
                  <a:pt x="174" y="79"/>
                  <a:pt x="180" y="90"/>
                </a:cubicBezTo>
                <a:cubicBezTo>
                  <a:pt x="186" y="102"/>
                  <a:pt x="187" y="118"/>
                  <a:pt x="187" y="132"/>
                </a:cubicBezTo>
                <a:cubicBezTo>
                  <a:pt x="187" y="153"/>
                  <a:pt x="187" y="162"/>
                  <a:pt x="187" y="183"/>
                </a:cubicBezTo>
                <a:cubicBezTo>
                  <a:pt x="187" y="193"/>
                  <a:pt x="168" y="196"/>
                  <a:pt x="163" y="189"/>
                </a:cubicBezTo>
                <a:cubicBezTo>
                  <a:pt x="161" y="285"/>
                  <a:pt x="161" y="285"/>
                  <a:pt x="161" y="285"/>
                </a:cubicBezTo>
                <a:cubicBezTo>
                  <a:pt x="161" y="304"/>
                  <a:pt x="136" y="308"/>
                  <a:pt x="125" y="295"/>
                </a:cubicBezTo>
                <a:cubicBezTo>
                  <a:pt x="115" y="308"/>
                  <a:pt x="89" y="304"/>
                  <a:pt x="89" y="285"/>
                </a:cubicBezTo>
                <a:cubicBezTo>
                  <a:pt x="88" y="189"/>
                  <a:pt x="88" y="189"/>
                  <a:pt x="88" y="189"/>
                </a:cubicBezTo>
                <a:cubicBezTo>
                  <a:pt x="83" y="196"/>
                  <a:pt x="63" y="193"/>
                  <a:pt x="64" y="183"/>
                </a:cubicBezTo>
                <a:cubicBezTo>
                  <a:pt x="64" y="162"/>
                  <a:pt x="64" y="153"/>
                  <a:pt x="64" y="132"/>
                </a:cubicBezTo>
                <a:close/>
                <a:moveTo>
                  <a:pt x="153" y="27"/>
                </a:moveTo>
                <a:cubicBezTo>
                  <a:pt x="153" y="12"/>
                  <a:pt x="142" y="0"/>
                  <a:pt x="125" y="0"/>
                </a:cubicBezTo>
                <a:cubicBezTo>
                  <a:pt x="108" y="0"/>
                  <a:pt x="98" y="12"/>
                  <a:pt x="98" y="27"/>
                </a:cubicBezTo>
                <a:cubicBezTo>
                  <a:pt x="98" y="84"/>
                  <a:pt x="153" y="83"/>
                  <a:pt x="153" y="27"/>
                </a:cubicBezTo>
                <a:close/>
              </a:path>
            </a:pathLst>
          </a:custGeom>
          <a:solidFill>
            <a:srgbClr val="6D2077"/>
          </a:solidFill>
          <a:ln w="9525">
            <a:noFill/>
            <a:round/>
            <a:headEnd/>
            <a:tailEnd/>
          </a:ln>
        </p:spPr>
        <p:txBody>
          <a:bodyPr vert="horz" wrap="square" lIns="68661" tIns="34331" rIns="68661" bIns="34331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68655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</a:endParaRPr>
          </a:p>
        </p:txBody>
      </p:sp>
      <p:grpSp>
        <p:nvGrpSpPr>
          <p:cNvPr id="36" name="Group 91"/>
          <p:cNvGrpSpPr>
            <a:grpSpLocks noChangeAspect="1"/>
          </p:cNvGrpSpPr>
          <p:nvPr/>
        </p:nvGrpSpPr>
        <p:grpSpPr>
          <a:xfrm>
            <a:off x="457200" y="3026656"/>
            <a:ext cx="525184" cy="527735"/>
            <a:chOff x="2606675" y="1344613"/>
            <a:chExt cx="1268413" cy="1296987"/>
          </a:xfrm>
          <a:solidFill>
            <a:srgbClr val="00338D"/>
          </a:solidFill>
        </p:grpSpPr>
        <p:sp>
          <p:nvSpPr>
            <p:cNvPr id="37" name="Freeform 9"/>
            <p:cNvSpPr>
              <a:spLocks/>
            </p:cNvSpPr>
            <p:nvPr/>
          </p:nvSpPr>
          <p:spPr bwMode="auto">
            <a:xfrm>
              <a:off x="3556000" y="1731963"/>
              <a:ext cx="20638" cy="180975"/>
            </a:xfrm>
            <a:custGeom>
              <a:avLst/>
              <a:gdLst/>
              <a:ahLst/>
              <a:cxnLst>
                <a:cxn ang="0">
                  <a:pos x="0" y="114"/>
                </a:cxn>
                <a:cxn ang="0">
                  <a:pos x="13" y="114"/>
                </a:cxn>
                <a:cxn ang="0">
                  <a:pos x="13" y="0"/>
                </a:cxn>
                <a:cxn ang="0">
                  <a:pos x="0" y="8"/>
                </a:cxn>
                <a:cxn ang="0">
                  <a:pos x="0" y="114"/>
                </a:cxn>
              </a:cxnLst>
              <a:rect l="0" t="0" r="r" b="b"/>
              <a:pathLst>
                <a:path w="13" h="114">
                  <a:moveTo>
                    <a:pt x="0" y="114"/>
                  </a:moveTo>
                  <a:lnTo>
                    <a:pt x="13" y="114"/>
                  </a:lnTo>
                  <a:lnTo>
                    <a:pt x="13" y="0"/>
                  </a:lnTo>
                  <a:lnTo>
                    <a:pt x="0" y="8"/>
                  </a:lnTo>
                  <a:lnTo>
                    <a:pt x="0" y="1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68661" tIns="34331" rIns="68661" bIns="3433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655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38" name="Freeform 10"/>
            <p:cNvSpPr>
              <a:spLocks/>
            </p:cNvSpPr>
            <p:nvPr/>
          </p:nvSpPr>
          <p:spPr bwMode="auto">
            <a:xfrm>
              <a:off x="3449638" y="1793875"/>
              <a:ext cx="20638" cy="119063"/>
            </a:xfrm>
            <a:custGeom>
              <a:avLst/>
              <a:gdLst/>
              <a:ahLst/>
              <a:cxnLst>
                <a:cxn ang="0">
                  <a:pos x="0" y="75"/>
                </a:cxn>
                <a:cxn ang="0">
                  <a:pos x="13" y="75"/>
                </a:cxn>
                <a:cxn ang="0">
                  <a:pos x="13" y="0"/>
                </a:cxn>
                <a:cxn ang="0">
                  <a:pos x="0" y="8"/>
                </a:cxn>
                <a:cxn ang="0">
                  <a:pos x="0" y="75"/>
                </a:cxn>
              </a:cxnLst>
              <a:rect l="0" t="0" r="r" b="b"/>
              <a:pathLst>
                <a:path w="13" h="75">
                  <a:moveTo>
                    <a:pt x="0" y="75"/>
                  </a:moveTo>
                  <a:lnTo>
                    <a:pt x="13" y="75"/>
                  </a:lnTo>
                  <a:lnTo>
                    <a:pt x="13" y="0"/>
                  </a:lnTo>
                  <a:lnTo>
                    <a:pt x="0" y="8"/>
                  </a:lnTo>
                  <a:lnTo>
                    <a:pt x="0" y="7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68661" tIns="34331" rIns="68661" bIns="3433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655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39" name="Freeform 11"/>
            <p:cNvSpPr>
              <a:spLocks noEditPoints="1"/>
            </p:cNvSpPr>
            <p:nvPr/>
          </p:nvSpPr>
          <p:spPr bwMode="auto">
            <a:xfrm>
              <a:off x="3257550" y="1398588"/>
              <a:ext cx="617538" cy="1241425"/>
            </a:xfrm>
            <a:custGeom>
              <a:avLst/>
              <a:gdLst/>
              <a:ahLst/>
              <a:cxnLst>
                <a:cxn ang="0">
                  <a:pos x="28" y="300"/>
                </a:cxn>
                <a:cxn ang="0">
                  <a:pos x="78" y="288"/>
                </a:cxn>
                <a:cxn ang="0">
                  <a:pos x="93" y="156"/>
                </a:cxn>
                <a:cxn ang="0">
                  <a:pos x="137" y="171"/>
                </a:cxn>
                <a:cxn ang="0">
                  <a:pos x="152" y="244"/>
                </a:cxn>
                <a:cxn ang="0">
                  <a:pos x="167" y="96"/>
                </a:cxn>
                <a:cxn ang="0">
                  <a:pos x="212" y="111"/>
                </a:cxn>
                <a:cxn ang="0">
                  <a:pos x="244" y="190"/>
                </a:cxn>
                <a:cxn ang="0">
                  <a:pos x="255" y="193"/>
                </a:cxn>
                <a:cxn ang="0">
                  <a:pos x="272" y="201"/>
                </a:cxn>
                <a:cxn ang="0">
                  <a:pos x="287" y="366"/>
                </a:cxn>
                <a:cxn ang="0">
                  <a:pos x="302" y="141"/>
                </a:cxn>
                <a:cxn ang="0">
                  <a:pos x="347" y="126"/>
                </a:cxn>
                <a:cxn ang="0">
                  <a:pos x="362" y="366"/>
                </a:cxn>
                <a:cxn ang="0">
                  <a:pos x="384" y="381"/>
                </a:cxn>
                <a:cxn ang="0">
                  <a:pos x="347" y="395"/>
                </a:cxn>
                <a:cxn ang="0">
                  <a:pos x="272" y="395"/>
                </a:cxn>
                <a:cxn ang="0">
                  <a:pos x="197" y="395"/>
                </a:cxn>
                <a:cxn ang="0">
                  <a:pos x="123" y="395"/>
                </a:cxn>
                <a:cxn ang="0">
                  <a:pos x="70" y="395"/>
                </a:cxn>
                <a:cxn ang="0">
                  <a:pos x="70" y="366"/>
                </a:cxn>
                <a:cxn ang="0">
                  <a:pos x="78" y="325"/>
                </a:cxn>
                <a:cxn ang="0">
                  <a:pos x="68" y="337"/>
                </a:cxn>
                <a:cxn ang="0">
                  <a:pos x="11" y="381"/>
                </a:cxn>
                <a:cxn ang="0">
                  <a:pos x="0" y="381"/>
                </a:cxn>
                <a:cxn ang="0">
                  <a:pos x="164" y="716"/>
                </a:cxn>
                <a:cxn ang="0">
                  <a:pos x="156" y="884"/>
                </a:cxn>
                <a:cxn ang="0">
                  <a:pos x="229" y="716"/>
                </a:cxn>
                <a:cxn ang="0">
                  <a:pos x="330" y="884"/>
                </a:cxn>
                <a:cxn ang="0">
                  <a:pos x="440" y="716"/>
                </a:cxn>
                <a:cxn ang="0">
                  <a:pos x="0" y="0"/>
                </a:cxn>
                <a:cxn ang="0">
                  <a:pos x="11" y="301"/>
                </a:cxn>
                <a:cxn ang="0">
                  <a:pos x="64" y="606"/>
                </a:cxn>
                <a:cxn ang="0">
                  <a:pos x="268" y="570"/>
                </a:cxn>
                <a:cxn ang="0">
                  <a:pos x="64" y="606"/>
                </a:cxn>
                <a:cxn ang="0">
                  <a:pos x="64" y="542"/>
                </a:cxn>
                <a:cxn ang="0">
                  <a:pos x="348" y="506"/>
                </a:cxn>
              </a:cxnLst>
              <a:rect l="0" t="0" r="r" b="b"/>
              <a:pathLst>
                <a:path w="440" h="884">
                  <a:moveTo>
                    <a:pt x="25" y="301"/>
                  </a:moveTo>
                  <a:cubicBezTo>
                    <a:pt x="26" y="301"/>
                    <a:pt x="27" y="300"/>
                    <a:pt x="28" y="300"/>
                  </a:cubicBezTo>
                  <a:cubicBezTo>
                    <a:pt x="35" y="300"/>
                    <a:pt x="41" y="302"/>
                    <a:pt x="47" y="306"/>
                  </a:cubicBezTo>
                  <a:cubicBezTo>
                    <a:pt x="78" y="288"/>
                    <a:pt x="78" y="288"/>
                    <a:pt x="78" y="288"/>
                  </a:cubicBezTo>
                  <a:cubicBezTo>
                    <a:pt x="78" y="171"/>
                    <a:pt x="78" y="171"/>
                    <a:pt x="78" y="171"/>
                  </a:cubicBezTo>
                  <a:cubicBezTo>
                    <a:pt x="78" y="163"/>
                    <a:pt x="84" y="156"/>
                    <a:pt x="93" y="156"/>
                  </a:cubicBezTo>
                  <a:cubicBezTo>
                    <a:pt x="123" y="156"/>
                    <a:pt x="123" y="156"/>
                    <a:pt x="123" y="156"/>
                  </a:cubicBezTo>
                  <a:cubicBezTo>
                    <a:pt x="131" y="156"/>
                    <a:pt x="137" y="163"/>
                    <a:pt x="137" y="171"/>
                  </a:cubicBezTo>
                  <a:cubicBezTo>
                    <a:pt x="137" y="252"/>
                    <a:pt x="137" y="252"/>
                    <a:pt x="137" y="252"/>
                  </a:cubicBezTo>
                  <a:cubicBezTo>
                    <a:pt x="152" y="244"/>
                    <a:pt x="152" y="244"/>
                    <a:pt x="152" y="244"/>
                  </a:cubicBezTo>
                  <a:cubicBezTo>
                    <a:pt x="152" y="111"/>
                    <a:pt x="152" y="111"/>
                    <a:pt x="152" y="111"/>
                  </a:cubicBezTo>
                  <a:cubicBezTo>
                    <a:pt x="152" y="103"/>
                    <a:pt x="159" y="96"/>
                    <a:pt x="167" y="96"/>
                  </a:cubicBezTo>
                  <a:cubicBezTo>
                    <a:pt x="197" y="96"/>
                    <a:pt x="197" y="96"/>
                    <a:pt x="197" y="96"/>
                  </a:cubicBezTo>
                  <a:cubicBezTo>
                    <a:pt x="206" y="96"/>
                    <a:pt x="212" y="103"/>
                    <a:pt x="212" y="111"/>
                  </a:cubicBezTo>
                  <a:cubicBezTo>
                    <a:pt x="212" y="208"/>
                    <a:pt x="212" y="208"/>
                    <a:pt x="212" y="208"/>
                  </a:cubicBezTo>
                  <a:cubicBezTo>
                    <a:pt x="244" y="190"/>
                    <a:pt x="244" y="190"/>
                    <a:pt x="244" y="190"/>
                  </a:cubicBezTo>
                  <a:cubicBezTo>
                    <a:pt x="251" y="186"/>
                    <a:pt x="251" y="186"/>
                    <a:pt x="251" y="186"/>
                  </a:cubicBezTo>
                  <a:cubicBezTo>
                    <a:pt x="255" y="193"/>
                    <a:pt x="255" y="193"/>
                    <a:pt x="255" y="193"/>
                  </a:cubicBezTo>
                  <a:cubicBezTo>
                    <a:pt x="260" y="201"/>
                    <a:pt x="260" y="201"/>
                    <a:pt x="260" y="201"/>
                  </a:cubicBezTo>
                  <a:cubicBezTo>
                    <a:pt x="272" y="201"/>
                    <a:pt x="272" y="201"/>
                    <a:pt x="272" y="201"/>
                  </a:cubicBezTo>
                  <a:cubicBezTo>
                    <a:pt x="280" y="201"/>
                    <a:pt x="287" y="208"/>
                    <a:pt x="287" y="216"/>
                  </a:cubicBezTo>
                  <a:cubicBezTo>
                    <a:pt x="287" y="366"/>
                    <a:pt x="287" y="366"/>
                    <a:pt x="287" y="366"/>
                  </a:cubicBezTo>
                  <a:cubicBezTo>
                    <a:pt x="302" y="366"/>
                    <a:pt x="302" y="366"/>
                    <a:pt x="302" y="366"/>
                  </a:cubicBezTo>
                  <a:cubicBezTo>
                    <a:pt x="302" y="141"/>
                    <a:pt x="302" y="141"/>
                    <a:pt x="302" y="141"/>
                  </a:cubicBezTo>
                  <a:cubicBezTo>
                    <a:pt x="302" y="133"/>
                    <a:pt x="309" y="126"/>
                    <a:pt x="317" y="126"/>
                  </a:cubicBezTo>
                  <a:cubicBezTo>
                    <a:pt x="347" y="126"/>
                    <a:pt x="347" y="126"/>
                    <a:pt x="347" y="126"/>
                  </a:cubicBezTo>
                  <a:cubicBezTo>
                    <a:pt x="355" y="126"/>
                    <a:pt x="362" y="133"/>
                    <a:pt x="362" y="141"/>
                  </a:cubicBezTo>
                  <a:cubicBezTo>
                    <a:pt x="362" y="366"/>
                    <a:pt x="362" y="366"/>
                    <a:pt x="362" y="366"/>
                  </a:cubicBezTo>
                  <a:cubicBezTo>
                    <a:pt x="369" y="366"/>
                    <a:pt x="369" y="366"/>
                    <a:pt x="369" y="366"/>
                  </a:cubicBezTo>
                  <a:cubicBezTo>
                    <a:pt x="377" y="366"/>
                    <a:pt x="384" y="372"/>
                    <a:pt x="384" y="381"/>
                  </a:cubicBezTo>
                  <a:cubicBezTo>
                    <a:pt x="384" y="389"/>
                    <a:pt x="377" y="395"/>
                    <a:pt x="369" y="395"/>
                  </a:cubicBezTo>
                  <a:cubicBezTo>
                    <a:pt x="347" y="395"/>
                    <a:pt x="347" y="395"/>
                    <a:pt x="347" y="395"/>
                  </a:cubicBezTo>
                  <a:cubicBezTo>
                    <a:pt x="317" y="395"/>
                    <a:pt x="317" y="395"/>
                    <a:pt x="317" y="395"/>
                  </a:cubicBezTo>
                  <a:cubicBezTo>
                    <a:pt x="272" y="395"/>
                    <a:pt x="272" y="395"/>
                    <a:pt x="272" y="395"/>
                  </a:cubicBezTo>
                  <a:cubicBezTo>
                    <a:pt x="242" y="395"/>
                    <a:pt x="242" y="395"/>
                    <a:pt x="242" y="395"/>
                  </a:cubicBezTo>
                  <a:cubicBezTo>
                    <a:pt x="197" y="395"/>
                    <a:pt x="197" y="395"/>
                    <a:pt x="197" y="395"/>
                  </a:cubicBezTo>
                  <a:cubicBezTo>
                    <a:pt x="167" y="395"/>
                    <a:pt x="167" y="395"/>
                    <a:pt x="167" y="395"/>
                  </a:cubicBezTo>
                  <a:cubicBezTo>
                    <a:pt x="123" y="395"/>
                    <a:pt x="123" y="395"/>
                    <a:pt x="123" y="395"/>
                  </a:cubicBezTo>
                  <a:cubicBezTo>
                    <a:pt x="93" y="395"/>
                    <a:pt x="93" y="395"/>
                    <a:pt x="93" y="395"/>
                  </a:cubicBezTo>
                  <a:cubicBezTo>
                    <a:pt x="70" y="395"/>
                    <a:pt x="70" y="395"/>
                    <a:pt x="70" y="395"/>
                  </a:cubicBezTo>
                  <a:cubicBezTo>
                    <a:pt x="62" y="395"/>
                    <a:pt x="55" y="389"/>
                    <a:pt x="55" y="381"/>
                  </a:cubicBezTo>
                  <a:cubicBezTo>
                    <a:pt x="55" y="372"/>
                    <a:pt x="62" y="366"/>
                    <a:pt x="70" y="366"/>
                  </a:cubicBezTo>
                  <a:cubicBezTo>
                    <a:pt x="78" y="366"/>
                    <a:pt x="78" y="366"/>
                    <a:pt x="78" y="366"/>
                  </a:cubicBezTo>
                  <a:cubicBezTo>
                    <a:pt x="78" y="325"/>
                    <a:pt x="78" y="325"/>
                    <a:pt x="78" y="325"/>
                  </a:cubicBezTo>
                  <a:cubicBezTo>
                    <a:pt x="67" y="331"/>
                    <a:pt x="67" y="331"/>
                    <a:pt x="67" y="331"/>
                  </a:cubicBezTo>
                  <a:cubicBezTo>
                    <a:pt x="67" y="333"/>
                    <a:pt x="68" y="335"/>
                    <a:pt x="68" y="337"/>
                  </a:cubicBezTo>
                  <a:cubicBezTo>
                    <a:pt x="70" y="359"/>
                    <a:pt x="53" y="379"/>
                    <a:pt x="31" y="380"/>
                  </a:cubicBezTo>
                  <a:cubicBezTo>
                    <a:pt x="24" y="381"/>
                    <a:pt x="17" y="381"/>
                    <a:pt x="11" y="381"/>
                  </a:cubicBezTo>
                  <a:cubicBezTo>
                    <a:pt x="11" y="381"/>
                    <a:pt x="11" y="381"/>
                    <a:pt x="11" y="381"/>
                  </a:cubicBezTo>
                  <a:cubicBezTo>
                    <a:pt x="7" y="381"/>
                    <a:pt x="3" y="381"/>
                    <a:pt x="0" y="381"/>
                  </a:cubicBezTo>
                  <a:cubicBezTo>
                    <a:pt x="0" y="716"/>
                    <a:pt x="0" y="716"/>
                    <a:pt x="0" y="716"/>
                  </a:cubicBezTo>
                  <a:cubicBezTo>
                    <a:pt x="164" y="716"/>
                    <a:pt x="164" y="716"/>
                    <a:pt x="164" y="716"/>
                  </a:cubicBezTo>
                  <a:cubicBezTo>
                    <a:pt x="110" y="884"/>
                    <a:pt x="110" y="884"/>
                    <a:pt x="110" y="884"/>
                  </a:cubicBezTo>
                  <a:cubicBezTo>
                    <a:pt x="156" y="884"/>
                    <a:pt x="156" y="884"/>
                    <a:pt x="156" y="884"/>
                  </a:cubicBezTo>
                  <a:cubicBezTo>
                    <a:pt x="210" y="716"/>
                    <a:pt x="210" y="716"/>
                    <a:pt x="210" y="716"/>
                  </a:cubicBezTo>
                  <a:cubicBezTo>
                    <a:pt x="229" y="716"/>
                    <a:pt x="229" y="716"/>
                    <a:pt x="229" y="716"/>
                  </a:cubicBezTo>
                  <a:cubicBezTo>
                    <a:pt x="283" y="884"/>
                    <a:pt x="283" y="884"/>
                    <a:pt x="283" y="884"/>
                  </a:cubicBezTo>
                  <a:cubicBezTo>
                    <a:pt x="330" y="884"/>
                    <a:pt x="330" y="884"/>
                    <a:pt x="330" y="884"/>
                  </a:cubicBezTo>
                  <a:cubicBezTo>
                    <a:pt x="276" y="716"/>
                    <a:pt x="276" y="716"/>
                    <a:pt x="276" y="716"/>
                  </a:cubicBezTo>
                  <a:cubicBezTo>
                    <a:pt x="440" y="716"/>
                    <a:pt x="440" y="716"/>
                    <a:pt x="440" y="716"/>
                  </a:cubicBezTo>
                  <a:cubicBezTo>
                    <a:pt x="440" y="0"/>
                    <a:pt x="440" y="0"/>
                    <a:pt x="44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3" y="301"/>
                    <a:pt x="7" y="301"/>
                    <a:pt x="11" y="301"/>
                  </a:cubicBezTo>
                  <a:cubicBezTo>
                    <a:pt x="15" y="301"/>
                    <a:pt x="20" y="301"/>
                    <a:pt x="25" y="301"/>
                  </a:cubicBezTo>
                  <a:close/>
                  <a:moveTo>
                    <a:pt x="64" y="606"/>
                  </a:moveTo>
                  <a:cubicBezTo>
                    <a:pt x="64" y="570"/>
                    <a:pt x="64" y="570"/>
                    <a:pt x="64" y="570"/>
                  </a:cubicBezTo>
                  <a:cubicBezTo>
                    <a:pt x="268" y="570"/>
                    <a:pt x="268" y="570"/>
                    <a:pt x="268" y="570"/>
                  </a:cubicBezTo>
                  <a:cubicBezTo>
                    <a:pt x="268" y="606"/>
                    <a:pt x="268" y="606"/>
                    <a:pt x="268" y="606"/>
                  </a:cubicBezTo>
                  <a:lnTo>
                    <a:pt x="64" y="606"/>
                  </a:lnTo>
                  <a:close/>
                  <a:moveTo>
                    <a:pt x="348" y="542"/>
                  </a:moveTo>
                  <a:cubicBezTo>
                    <a:pt x="64" y="542"/>
                    <a:pt x="64" y="542"/>
                    <a:pt x="64" y="542"/>
                  </a:cubicBezTo>
                  <a:cubicBezTo>
                    <a:pt x="64" y="506"/>
                    <a:pt x="64" y="506"/>
                    <a:pt x="64" y="506"/>
                  </a:cubicBezTo>
                  <a:cubicBezTo>
                    <a:pt x="348" y="506"/>
                    <a:pt x="348" y="506"/>
                    <a:pt x="348" y="506"/>
                  </a:cubicBezTo>
                  <a:lnTo>
                    <a:pt x="348" y="54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68661" tIns="34331" rIns="68661" bIns="3433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655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40" name="Freeform 12"/>
            <p:cNvSpPr>
              <a:spLocks noEditPoints="1"/>
            </p:cNvSpPr>
            <p:nvPr/>
          </p:nvSpPr>
          <p:spPr bwMode="auto">
            <a:xfrm>
              <a:off x="2606675" y="1647825"/>
              <a:ext cx="736600" cy="993775"/>
            </a:xfrm>
            <a:custGeom>
              <a:avLst/>
              <a:gdLst/>
              <a:ahLst/>
              <a:cxnLst>
                <a:cxn ang="0">
                  <a:pos x="328" y="228"/>
                </a:cxn>
                <a:cxn ang="0">
                  <a:pos x="327" y="135"/>
                </a:cxn>
                <a:cxn ang="0">
                  <a:pos x="426" y="191"/>
                </a:cxn>
                <a:cxn ang="0">
                  <a:pos x="475" y="196"/>
                </a:cxn>
                <a:cxn ang="0">
                  <a:pos x="495" y="195"/>
                </a:cxn>
                <a:cxn ang="0">
                  <a:pos x="523" y="158"/>
                </a:cxn>
                <a:cxn ang="0">
                  <a:pos x="511" y="138"/>
                </a:cxn>
                <a:cxn ang="0">
                  <a:pos x="489" y="132"/>
                </a:cxn>
                <a:cxn ang="0">
                  <a:pos x="464" y="132"/>
                </a:cxn>
                <a:cxn ang="0">
                  <a:pos x="407" y="116"/>
                </a:cxn>
                <a:cxn ang="0">
                  <a:pos x="332" y="33"/>
                </a:cxn>
                <a:cxn ang="0">
                  <a:pos x="329" y="24"/>
                </a:cxn>
                <a:cxn ang="0">
                  <a:pos x="328" y="23"/>
                </a:cxn>
                <a:cxn ang="0">
                  <a:pos x="296" y="0"/>
                </a:cxn>
                <a:cxn ang="0">
                  <a:pos x="135" y="0"/>
                </a:cxn>
                <a:cxn ang="0">
                  <a:pos x="63" y="38"/>
                </a:cxn>
                <a:cxn ang="0">
                  <a:pos x="0" y="172"/>
                </a:cxn>
                <a:cxn ang="0">
                  <a:pos x="90" y="361"/>
                </a:cxn>
                <a:cxn ang="0">
                  <a:pos x="111" y="354"/>
                </a:cxn>
                <a:cxn ang="0">
                  <a:pos x="160" y="709"/>
                </a:cxn>
                <a:cxn ang="0">
                  <a:pos x="210" y="335"/>
                </a:cxn>
                <a:cxn ang="0">
                  <a:pos x="229" y="660"/>
                </a:cxn>
                <a:cxn ang="0">
                  <a:pos x="328" y="660"/>
                </a:cxn>
                <a:cxn ang="0">
                  <a:pos x="76" y="121"/>
                </a:cxn>
                <a:cxn ang="0">
                  <a:pos x="111" y="228"/>
                </a:cxn>
                <a:cxn ang="0">
                  <a:pos x="64" y="172"/>
                </a:cxn>
                <a:cxn ang="0">
                  <a:pos x="210" y="281"/>
                </a:cxn>
                <a:cxn ang="0">
                  <a:pos x="189" y="188"/>
                </a:cxn>
                <a:cxn ang="0">
                  <a:pos x="196" y="64"/>
                </a:cxn>
                <a:cxn ang="0">
                  <a:pos x="219" y="34"/>
                </a:cxn>
                <a:cxn ang="0">
                  <a:pos x="242" y="64"/>
                </a:cxn>
                <a:cxn ang="0">
                  <a:pos x="250" y="188"/>
                </a:cxn>
                <a:cxn ang="0">
                  <a:pos x="229" y="280"/>
                </a:cxn>
              </a:cxnLst>
              <a:rect l="0" t="0" r="r" b="b"/>
              <a:pathLst>
                <a:path w="525" h="709">
                  <a:moveTo>
                    <a:pt x="328" y="660"/>
                  </a:moveTo>
                  <a:cubicBezTo>
                    <a:pt x="328" y="228"/>
                    <a:pt x="328" y="228"/>
                    <a:pt x="328" y="228"/>
                  </a:cubicBezTo>
                  <a:cubicBezTo>
                    <a:pt x="328" y="226"/>
                    <a:pt x="328" y="224"/>
                    <a:pt x="327" y="221"/>
                  </a:cubicBezTo>
                  <a:cubicBezTo>
                    <a:pt x="327" y="135"/>
                    <a:pt x="327" y="135"/>
                    <a:pt x="327" y="135"/>
                  </a:cubicBezTo>
                  <a:cubicBezTo>
                    <a:pt x="341" y="149"/>
                    <a:pt x="357" y="162"/>
                    <a:pt x="377" y="172"/>
                  </a:cubicBezTo>
                  <a:cubicBezTo>
                    <a:pt x="392" y="180"/>
                    <a:pt x="408" y="186"/>
                    <a:pt x="426" y="191"/>
                  </a:cubicBezTo>
                  <a:cubicBezTo>
                    <a:pt x="438" y="193"/>
                    <a:pt x="451" y="195"/>
                    <a:pt x="464" y="196"/>
                  </a:cubicBezTo>
                  <a:cubicBezTo>
                    <a:pt x="467" y="196"/>
                    <a:pt x="471" y="196"/>
                    <a:pt x="475" y="196"/>
                  </a:cubicBezTo>
                  <a:cubicBezTo>
                    <a:pt x="475" y="196"/>
                    <a:pt x="475" y="196"/>
                    <a:pt x="475" y="196"/>
                  </a:cubicBezTo>
                  <a:cubicBezTo>
                    <a:pt x="481" y="196"/>
                    <a:pt x="488" y="196"/>
                    <a:pt x="495" y="195"/>
                  </a:cubicBezTo>
                  <a:cubicBezTo>
                    <a:pt x="512" y="194"/>
                    <a:pt x="525" y="178"/>
                    <a:pt x="524" y="161"/>
                  </a:cubicBezTo>
                  <a:cubicBezTo>
                    <a:pt x="524" y="160"/>
                    <a:pt x="524" y="159"/>
                    <a:pt x="523" y="158"/>
                  </a:cubicBezTo>
                  <a:cubicBezTo>
                    <a:pt x="523" y="156"/>
                    <a:pt x="522" y="153"/>
                    <a:pt x="521" y="151"/>
                  </a:cubicBezTo>
                  <a:cubicBezTo>
                    <a:pt x="519" y="146"/>
                    <a:pt x="515" y="141"/>
                    <a:pt x="511" y="138"/>
                  </a:cubicBezTo>
                  <a:cubicBezTo>
                    <a:pt x="509" y="136"/>
                    <a:pt x="506" y="135"/>
                    <a:pt x="503" y="133"/>
                  </a:cubicBezTo>
                  <a:cubicBezTo>
                    <a:pt x="499" y="132"/>
                    <a:pt x="494" y="131"/>
                    <a:pt x="489" y="132"/>
                  </a:cubicBezTo>
                  <a:cubicBezTo>
                    <a:pt x="484" y="132"/>
                    <a:pt x="479" y="132"/>
                    <a:pt x="475" y="132"/>
                  </a:cubicBezTo>
                  <a:cubicBezTo>
                    <a:pt x="471" y="132"/>
                    <a:pt x="467" y="132"/>
                    <a:pt x="464" y="132"/>
                  </a:cubicBezTo>
                  <a:cubicBezTo>
                    <a:pt x="451" y="131"/>
                    <a:pt x="440" y="129"/>
                    <a:pt x="430" y="125"/>
                  </a:cubicBezTo>
                  <a:cubicBezTo>
                    <a:pt x="422" y="123"/>
                    <a:pt x="414" y="120"/>
                    <a:pt x="407" y="116"/>
                  </a:cubicBezTo>
                  <a:cubicBezTo>
                    <a:pt x="380" y="101"/>
                    <a:pt x="359" y="78"/>
                    <a:pt x="346" y="58"/>
                  </a:cubicBezTo>
                  <a:cubicBezTo>
                    <a:pt x="340" y="48"/>
                    <a:pt x="335" y="39"/>
                    <a:pt x="332" y="33"/>
                  </a:cubicBezTo>
                  <a:cubicBezTo>
                    <a:pt x="331" y="29"/>
                    <a:pt x="330" y="27"/>
                    <a:pt x="329" y="25"/>
                  </a:cubicBezTo>
                  <a:cubicBezTo>
                    <a:pt x="329" y="25"/>
                    <a:pt x="329" y="24"/>
                    <a:pt x="329" y="24"/>
                  </a:cubicBezTo>
                  <a:cubicBezTo>
                    <a:pt x="328" y="24"/>
                    <a:pt x="328" y="23"/>
                    <a:pt x="328" y="23"/>
                  </a:cubicBezTo>
                  <a:cubicBezTo>
                    <a:pt x="328" y="23"/>
                    <a:pt x="328" y="23"/>
                    <a:pt x="328" y="23"/>
                  </a:cubicBezTo>
                  <a:cubicBezTo>
                    <a:pt x="327" y="19"/>
                    <a:pt x="324" y="15"/>
                    <a:pt x="321" y="11"/>
                  </a:cubicBezTo>
                  <a:cubicBezTo>
                    <a:pt x="315" y="4"/>
                    <a:pt x="306" y="0"/>
                    <a:pt x="296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139" y="0"/>
                    <a:pt x="137" y="0"/>
                    <a:pt x="135" y="0"/>
                  </a:cubicBezTo>
                  <a:cubicBezTo>
                    <a:pt x="131" y="1"/>
                    <a:pt x="128" y="1"/>
                    <a:pt x="125" y="2"/>
                  </a:cubicBezTo>
                  <a:cubicBezTo>
                    <a:pt x="123" y="3"/>
                    <a:pt x="94" y="12"/>
                    <a:pt x="63" y="38"/>
                  </a:cubicBezTo>
                  <a:cubicBezTo>
                    <a:pt x="48" y="51"/>
                    <a:pt x="32" y="68"/>
                    <a:pt x="20" y="90"/>
                  </a:cubicBezTo>
                  <a:cubicBezTo>
                    <a:pt x="8" y="113"/>
                    <a:pt x="0" y="140"/>
                    <a:pt x="0" y="172"/>
                  </a:cubicBezTo>
                  <a:cubicBezTo>
                    <a:pt x="0" y="221"/>
                    <a:pt x="18" y="279"/>
                    <a:pt x="64" y="347"/>
                  </a:cubicBezTo>
                  <a:cubicBezTo>
                    <a:pt x="70" y="356"/>
                    <a:pt x="80" y="361"/>
                    <a:pt x="90" y="361"/>
                  </a:cubicBezTo>
                  <a:cubicBezTo>
                    <a:pt x="97" y="361"/>
                    <a:pt x="103" y="360"/>
                    <a:pt x="108" y="356"/>
                  </a:cubicBezTo>
                  <a:cubicBezTo>
                    <a:pt x="109" y="355"/>
                    <a:pt x="110" y="355"/>
                    <a:pt x="111" y="354"/>
                  </a:cubicBezTo>
                  <a:cubicBezTo>
                    <a:pt x="111" y="660"/>
                    <a:pt x="111" y="660"/>
                    <a:pt x="111" y="660"/>
                  </a:cubicBezTo>
                  <a:cubicBezTo>
                    <a:pt x="111" y="687"/>
                    <a:pt x="133" y="709"/>
                    <a:pt x="160" y="709"/>
                  </a:cubicBezTo>
                  <a:cubicBezTo>
                    <a:pt x="188" y="709"/>
                    <a:pt x="210" y="687"/>
                    <a:pt x="210" y="660"/>
                  </a:cubicBezTo>
                  <a:cubicBezTo>
                    <a:pt x="210" y="335"/>
                    <a:pt x="210" y="335"/>
                    <a:pt x="210" y="335"/>
                  </a:cubicBezTo>
                  <a:cubicBezTo>
                    <a:pt x="229" y="335"/>
                    <a:pt x="229" y="335"/>
                    <a:pt x="229" y="335"/>
                  </a:cubicBezTo>
                  <a:cubicBezTo>
                    <a:pt x="229" y="660"/>
                    <a:pt x="229" y="660"/>
                    <a:pt x="229" y="660"/>
                  </a:cubicBezTo>
                  <a:cubicBezTo>
                    <a:pt x="229" y="687"/>
                    <a:pt x="251" y="709"/>
                    <a:pt x="278" y="709"/>
                  </a:cubicBezTo>
                  <a:cubicBezTo>
                    <a:pt x="306" y="709"/>
                    <a:pt x="328" y="687"/>
                    <a:pt x="328" y="660"/>
                  </a:cubicBezTo>
                  <a:close/>
                  <a:moveTo>
                    <a:pt x="64" y="172"/>
                  </a:moveTo>
                  <a:cubicBezTo>
                    <a:pt x="64" y="151"/>
                    <a:pt x="69" y="135"/>
                    <a:pt x="76" y="121"/>
                  </a:cubicBezTo>
                  <a:cubicBezTo>
                    <a:pt x="85" y="104"/>
                    <a:pt x="98" y="91"/>
                    <a:pt x="111" y="82"/>
                  </a:cubicBezTo>
                  <a:cubicBezTo>
                    <a:pt x="111" y="228"/>
                    <a:pt x="111" y="228"/>
                    <a:pt x="111" y="228"/>
                  </a:cubicBezTo>
                  <a:cubicBezTo>
                    <a:pt x="111" y="302"/>
                    <a:pt x="111" y="302"/>
                    <a:pt x="111" y="302"/>
                  </a:cubicBezTo>
                  <a:cubicBezTo>
                    <a:pt x="75" y="246"/>
                    <a:pt x="64" y="203"/>
                    <a:pt x="64" y="172"/>
                  </a:cubicBezTo>
                  <a:close/>
                  <a:moveTo>
                    <a:pt x="219" y="292"/>
                  </a:moveTo>
                  <a:cubicBezTo>
                    <a:pt x="210" y="281"/>
                    <a:pt x="210" y="281"/>
                    <a:pt x="210" y="281"/>
                  </a:cubicBezTo>
                  <a:cubicBezTo>
                    <a:pt x="181" y="244"/>
                    <a:pt x="181" y="244"/>
                    <a:pt x="181" y="244"/>
                  </a:cubicBezTo>
                  <a:cubicBezTo>
                    <a:pt x="189" y="188"/>
                    <a:pt x="189" y="188"/>
                    <a:pt x="189" y="188"/>
                  </a:cubicBezTo>
                  <a:cubicBezTo>
                    <a:pt x="204" y="76"/>
                    <a:pt x="204" y="76"/>
                    <a:pt x="204" y="76"/>
                  </a:cubicBezTo>
                  <a:cubicBezTo>
                    <a:pt x="196" y="64"/>
                    <a:pt x="196" y="64"/>
                    <a:pt x="196" y="64"/>
                  </a:cubicBezTo>
                  <a:cubicBezTo>
                    <a:pt x="204" y="34"/>
                    <a:pt x="204" y="34"/>
                    <a:pt x="204" y="34"/>
                  </a:cubicBezTo>
                  <a:cubicBezTo>
                    <a:pt x="219" y="34"/>
                    <a:pt x="219" y="34"/>
                    <a:pt x="219" y="34"/>
                  </a:cubicBezTo>
                  <a:cubicBezTo>
                    <a:pt x="234" y="34"/>
                    <a:pt x="234" y="34"/>
                    <a:pt x="234" y="34"/>
                  </a:cubicBezTo>
                  <a:cubicBezTo>
                    <a:pt x="242" y="64"/>
                    <a:pt x="242" y="64"/>
                    <a:pt x="242" y="64"/>
                  </a:cubicBezTo>
                  <a:cubicBezTo>
                    <a:pt x="234" y="76"/>
                    <a:pt x="234" y="76"/>
                    <a:pt x="234" y="76"/>
                  </a:cubicBezTo>
                  <a:cubicBezTo>
                    <a:pt x="250" y="188"/>
                    <a:pt x="250" y="188"/>
                    <a:pt x="250" y="188"/>
                  </a:cubicBezTo>
                  <a:cubicBezTo>
                    <a:pt x="257" y="244"/>
                    <a:pt x="257" y="244"/>
                    <a:pt x="257" y="244"/>
                  </a:cubicBezTo>
                  <a:cubicBezTo>
                    <a:pt x="229" y="280"/>
                    <a:pt x="229" y="280"/>
                    <a:pt x="229" y="280"/>
                  </a:cubicBezTo>
                  <a:lnTo>
                    <a:pt x="219" y="29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68661" tIns="34331" rIns="68661" bIns="3433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655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41" name="Freeform 13"/>
            <p:cNvSpPr>
              <a:spLocks/>
            </p:cNvSpPr>
            <p:nvPr/>
          </p:nvSpPr>
          <p:spPr bwMode="auto">
            <a:xfrm>
              <a:off x="2774950" y="1344613"/>
              <a:ext cx="277813" cy="277813"/>
            </a:xfrm>
            <a:custGeom>
              <a:avLst/>
              <a:gdLst/>
              <a:ahLst/>
              <a:cxnLst>
                <a:cxn ang="0">
                  <a:pos x="120" y="186"/>
                </a:cxn>
                <a:cxn ang="0">
                  <a:pos x="187" y="78"/>
                </a:cxn>
                <a:cxn ang="0">
                  <a:pos x="79" y="11"/>
                </a:cxn>
                <a:cxn ang="0">
                  <a:pos x="12" y="119"/>
                </a:cxn>
                <a:cxn ang="0">
                  <a:pos x="120" y="186"/>
                </a:cxn>
              </a:cxnLst>
              <a:rect l="0" t="0" r="r" b="b"/>
              <a:pathLst>
                <a:path w="198" h="198">
                  <a:moveTo>
                    <a:pt x="120" y="186"/>
                  </a:moveTo>
                  <a:cubicBezTo>
                    <a:pt x="168" y="175"/>
                    <a:pt x="198" y="127"/>
                    <a:pt x="187" y="78"/>
                  </a:cubicBezTo>
                  <a:cubicBezTo>
                    <a:pt x="176" y="30"/>
                    <a:pt x="127" y="0"/>
                    <a:pt x="79" y="11"/>
                  </a:cubicBezTo>
                  <a:cubicBezTo>
                    <a:pt x="30" y="22"/>
                    <a:pt x="0" y="71"/>
                    <a:pt x="12" y="119"/>
                  </a:cubicBezTo>
                  <a:cubicBezTo>
                    <a:pt x="23" y="168"/>
                    <a:pt x="71" y="198"/>
                    <a:pt x="120" y="18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68661" tIns="34331" rIns="68661" bIns="3433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655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42" name="Freeform 14"/>
            <p:cNvSpPr>
              <a:spLocks/>
            </p:cNvSpPr>
            <p:nvPr/>
          </p:nvSpPr>
          <p:spPr bwMode="auto">
            <a:xfrm>
              <a:off x="3333750" y="1674813"/>
              <a:ext cx="282575" cy="179388"/>
            </a:xfrm>
            <a:custGeom>
              <a:avLst/>
              <a:gdLst/>
              <a:ahLst/>
              <a:cxnLst>
                <a:cxn ang="0">
                  <a:pos x="10" y="127"/>
                </a:cxn>
                <a:cxn ang="0">
                  <a:pos x="24" y="118"/>
                </a:cxn>
                <a:cxn ang="0">
                  <a:pos x="83" y="83"/>
                </a:cxn>
                <a:cxn ang="0">
                  <a:pos x="98" y="74"/>
                </a:cxn>
                <a:cxn ang="0">
                  <a:pos x="158" y="39"/>
                </a:cxn>
                <a:cxn ang="0">
                  <a:pos x="173" y="30"/>
                </a:cxn>
                <a:cxn ang="0">
                  <a:pos x="202" y="13"/>
                </a:cxn>
                <a:cxn ang="0">
                  <a:pos x="196" y="4"/>
                </a:cxn>
                <a:cxn ang="0">
                  <a:pos x="194" y="0"/>
                </a:cxn>
                <a:cxn ang="0">
                  <a:pos x="186" y="4"/>
                </a:cxn>
                <a:cxn ang="0">
                  <a:pos x="176" y="10"/>
                </a:cxn>
                <a:cxn ang="0">
                  <a:pos x="158" y="21"/>
                </a:cxn>
                <a:cxn ang="0">
                  <a:pos x="98" y="56"/>
                </a:cxn>
                <a:cxn ang="0">
                  <a:pos x="83" y="65"/>
                </a:cxn>
                <a:cxn ang="0">
                  <a:pos x="24" y="100"/>
                </a:cxn>
                <a:cxn ang="0">
                  <a:pos x="0" y="114"/>
                </a:cxn>
                <a:cxn ang="0">
                  <a:pos x="10" y="127"/>
                </a:cxn>
              </a:cxnLst>
              <a:rect l="0" t="0" r="r" b="b"/>
              <a:pathLst>
                <a:path w="202" h="127">
                  <a:moveTo>
                    <a:pt x="10" y="127"/>
                  </a:moveTo>
                  <a:cubicBezTo>
                    <a:pt x="24" y="118"/>
                    <a:pt x="24" y="118"/>
                    <a:pt x="24" y="118"/>
                  </a:cubicBezTo>
                  <a:cubicBezTo>
                    <a:pt x="83" y="83"/>
                    <a:pt x="83" y="83"/>
                    <a:pt x="83" y="83"/>
                  </a:cubicBezTo>
                  <a:cubicBezTo>
                    <a:pt x="98" y="74"/>
                    <a:pt x="98" y="74"/>
                    <a:pt x="98" y="74"/>
                  </a:cubicBezTo>
                  <a:cubicBezTo>
                    <a:pt x="158" y="39"/>
                    <a:pt x="158" y="39"/>
                    <a:pt x="158" y="39"/>
                  </a:cubicBezTo>
                  <a:cubicBezTo>
                    <a:pt x="173" y="30"/>
                    <a:pt x="173" y="30"/>
                    <a:pt x="173" y="30"/>
                  </a:cubicBezTo>
                  <a:cubicBezTo>
                    <a:pt x="202" y="13"/>
                    <a:pt x="202" y="13"/>
                    <a:pt x="202" y="13"/>
                  </a:cubicBezTo>
                  <a:cubicBezTo>
                    <a:pt x="196" y="4"/>
                    <a:pt x="196" y="4"/>
                    <a:pt x="196" y="4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186" y="4"/>
                    <a:pt x="186" y="4"/>
                    <a:pt x="186" y="4"/>
                  </a:cubicBezTo>
                  <a:cubicBezTo>
                    <a:pt x="176" y="10"/>
                    <a:pt x="176" y="10"/>
                    <a:pt x="176" y="10"/>
                  </a:cubicBezTo>
                  <a:cubicBezTo>
                    <a:pt x="158" y="21"/>
                    <a:pt x="158" y="21"/>
                    <a:pt x="158" y="21"/>
                  </a:cubicBezTo>
                  <a:cubicBezTo>
                    <a:pt x="98" y="56"/>
                    <a:pt x="98" y="56"/>
                    <a:pt x="98" y="56"/>
                  </a:cubicBezTo>
                  <a:cubicBezTo>
                    <a:pt x="83" y="65"/>
                    <a:pt x="83" y="65"/>
                    <a:pt x="83" y="65"/>
                  </a:cubicBezTo>
                  <a:cubicBezTo>
                    <a:pt x="24" y="100"/>
                    <a:pt x="24" y="100"/>
                    <a:pt x="24" y="100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4" y="117"/>
                    <a:pt x="8" y="122"/>
                    <a:pt x="10" y="12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68661" tIns="34331" rIns="68661" bIns="3433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655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228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9993</TotalTime>
  <Words>895</Words>
  <Application>Microsoft Macintosh PowerPoint</Application>
  <PresentationFormat>On-screen Show (4:3)</PresentationFormat>
  <Paragraphs>211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ＭＳ Ｐゴシック</vt:lpstr>
      <vt:lpstr>Roboto Medium</vt:lpstr>
      <vt:lpstr>Wingdings</vt:lpstr>
      <vt:lpstr>Office Theme</vt:lpstr>
      <vt:lpstr>PowerPoint Presentation</vt:lpstr>
      <vt:lpstr>Building One City Commitments and Progress to Date </vt:lpstr>
      <vt:lpstr>Service Level Statistics</vt:lpstr>
      <vt:lpstr>DOB NOW Overview</vt:lpstr>
      <vt:lpstr>DOB NOW: Inspections Overview</vt:lpstr>
      <vt:lpstr>DOB NOW: Build Overview</vt:lpstr>
      <vt:lpstr>DOB NOW: Licensing Overview</vt:lpstr>
      <vt:lpstr>DOB NOW: Safety Overview</vt:lpstr>
      <vt:lpstr>Impact to Customers</vt:lpstr>
      <vt:lpstr>DOB NOW Live &amp; Upcoming Releases</vt:lpstr>
      <vt:lpstr>DOB NOW Resources</vt:lpstr>
      <vt:lpstr> Risk Model – Construction Projects </vt:lpstr>
      <vt:lpstr> Project Guidelines </vt:lpstr>
    </vt:vector>
  </TitlesOfParts>
  <Company>City of New York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Department of Buildings</dc:creator>
  <cp:lastModifiedBy>Tim Martin</cp:lastModifiedBy>
  <cp:revision>213</cp:revision>
  <cp:lastPrinted>2017-05-03T14:58:21Z</cp:lastPrinted>
  <dcterms:created xsi:type="dcterms:W3CDTF">2015-12-17T15:18:33Z</dcterms:created>
  <dcterms:modified xsi:type="dcterms:W3CDTF">2017-05-04T00:46:26Z</dcterms:modified>
</cp:coreProperties>
</file>