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8" r:id="rId10"/>
    <p:sldId id="265" r:id="rId11"/>
    <p:sldId id="269"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88"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D1916-D679-46C2-9C3C-34632B39B1D9}" type="datetimeFigureOut">
              <a:rPr lang="en-US" smtClean="0"/>
              <a:t>7/15/2016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4370C-7721-4EB0-80DE-2004318C9D32}" type="slidenum">
              <a:rPr lang="en-US" smtClean="0"/>
              <a:t>‹#›</a:t>
            </a:fld>
            <a:endParaRPr lang="en-US"/>
          </a:p>
        </p:txBody>
      </p:sp>
    </p:spTree>
    <p:extLst>
      <p:ext uri="{BB962C8B-B14F-4D97-AF65-F5344CB8AC3E}">
        <p14:creationId xmlns:p14="http://schemas.microsoft.com/office/powerpoint/2010/main" val="381803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4370C-7721-4EB0-80DE-2004318C9D32}" type="slidenum">
              <a:rPr lang="en-US" smtClean="0"/>
              <a:t>2</a:t>
            </a:fld>
            <a:endParaRPr lang="en-US"/>
          </a:p>
        </p:txBody>
      </p:sp>
    </p:spTree>
    <p:extLst>
      <p:ext uri="{BB962C8B-B14F-4D97-AF65-F5344CB8AC3E}">
        <p14:creationId xmlns:p14="http://schemas.microsoft.com/office/powerpoint/2010/main" val="4133941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6340B1-5D8A-474F-8296-8F9F0749BA62}"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182762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340B1-5D8A-474F-8296-8F9F0749BA62}"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36963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340B1-5D8A-474F-8296-8F9F0749BA62}"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270229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340B1-5D8A-474F-8296-8F9F0749BA62}"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21003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6340B1-5D8A-474F-8296-8F9F0749BA62}"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113250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6340B1-5D8A-474F-8296-8F9F0749BA62}"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54429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6340B1-5D8A-474F-8296-8F9F0749BA62}" type="datetimeFigureOut">
              <a:rPr lang="en-US" smtClean="0"/>
              <a:t>7/15/2016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222501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6340B1-5D8A-474F-8296-8F9F0749BA62}" type="datetimeFigureOut">
              <a:rPr lang="en-US" smtClean="0"/>
              <a:t>7/15/2016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238900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340B1-5D8A-474F-8296-8F9F0749BA62}" type="datetimeFigureOut">
              <a:rPr lang="en-US" smtClean="0"/>
              <a:t>7/15/2016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23907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6340B1-5D8A-474F-8296-8F9F0749BA62}"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340353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6340B1-5D8A-474F-8296-8F9F0749BA62}"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A539F-9A71-4919-A22F-0521C8743F40}" type="slidenum">
              <a:rPr lang="en-US" smtClean="0"/>
              <a:t>‹#›</a:t>
            </a:fld>
            <a:endParaRPr lang="en-US"/>
          </a:p>
        </p:txBody>
      </p:sp>
    </p:spTree>
    <p:extLst>
      <p:ext uri="{BB962C8B-B14F-4D97-AF65-F5344CB8AC3E}">
        <p14:creationId xmlns:p14="http://schemas.microsoft.com/office/powerpoint/2010/main" val="40464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340B1-5D8A-474F-8296-8F9F0749BA62}" type="datetimeFigureOut">
              <a:rPr lang="en-US" smtClean="0"/>
              <a:t>7/15/2016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A539F-9A71-4919-A22F-0521C8743F40}" type="slidenum">
              <a:rPr lang="en-US" smtClean="0"/>
              <a:t>‹#›</a:t>
            </a:fld>
            <a:endParaRPr lang="en-US"/>
          </a:p>
        </p:txBody>
      </p:sp>
    </p:spTree>
    <p:extLst>
      <p:ext uri="{BB962C8B-B14F-4D97-AF65-F5344CB8AC3E}">
        <p14:creationId xmlns:p14="http://schemas.microsoft.com/office/powerpoint/2010/main" val="241568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143000"/>
            <a:ext cx="7772400" cy="1470025"/>
          </a:xfrm>
        </p:spPr>
        <p:txBody>
          <a:bodyPr>
            <a:normAutofit fontScale="90000"/>
          </a:bodyPr>
          <a:lstStyle/>
          <a:p>
            <a:r>
              <a:rPr lang="en-US" dirty="0" smtClean="0"/>
              <a:t/>
            </a:r>
            <a:br>
              <a:rPr lang="en-US" dirty="0" smtClean="0"/>
            </a:br>
            <a:r>
              <a:rPr lang="en-US" dirty="0"/>
              <a:t/>
            </a:r>
            <a:br>
              <a:rPr lang="en-US" dirty="0"/>
            </a:br>
            <a:r>
              <a:rPr lang="en-US" dirty="0"/>
              <a:t> </a:t>
            </a:r>
            <a:r>
              <a:rPr lang="en-US" b="1" dirty="0"/>
              <a:t>Predictive Analysis of ECB Violations </a:t>
            </a:r>
            <a:r>
              <a:rPr lang="en-US" dirty="0" smtClean="0"/>
              <a:t> </a:t>
            </a:r>
            <a:endParaRPr lang="en-US" dirty="0"/>
          </a:p>
        </p:txBody>
      </p:sp>
      <p:sp>
        <p:nvSpPr>
          <p:cNvPr id="3" name="Subtitle 2"/>
          <p:cNvSpPr>
            <a:spLocks noGrp="1"/>
          </p:cNvSpPr>
          <p:nvPr>
            <p:ph type="subTitle" idx="1"/>
          </p:nvPr>
        </p:nvSpPr>
        <p:spPr>
          <a:xfrm>
            <a:off x="1447800" y="3581400"/>
            <a:ext cx="6400800" cy="1752600"/>
          </a:xfrm>
        </p:spPr>
        <p:txBody>
          <a:bodyPr/>
          <a:lstStyle/>
          <a:p>
            <a:endParaRPr lang="en-US" dirty="0"/>
          </a:p>
          <a:p>
            <a:r>
              <a:rPr lang="en-US" dirty="0"/>
              <a:t> </a:t>
            </a:r>
            <a:r>
              <a:rPr lang="en-US" b="1" dirty="0"/>
              <a:t>Darius Mehri, Lior Shahverdi </a:t>
            </a:r>
            <a:endParaRPr lang="en-US" dirty="0"/>
          </a:p>
        </p:txBody>
      </p:sp>
    </p:spTree>
    <p:extLst>
      <p:ext uri="{BB962C8B-B14F-4D97-AF65-F5344CB8AC3E}">
        <p14:creationId xmlns:p14="http://schemas.microsoft.com/office/powerpoint/2010/main" val="341537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January 2015</a:t>
            </a:r>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599" y="1524000"/>
            <a:ext cx="8029355" cy="4648200"/>
          </a:xfrm>
        </p:spPr>
      </p:pic>
      <p:sp>
        <p:nvSpPr>
          <p:cNvPr id="3" name="Oval 2"/>
          <p:cNvSpPr/>
          <p:nvPr/>
        </p:nvSpPr>
        <p:spPr>
          <a:xfrm>
            <a:off x="3124200" y="2590800"/>
            <a:ext cx="6096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191000" y="3429000"/>
            <a:ext cx="8382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2667000"/>
            <a:ext cx="914400" cy="1295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89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January 2015</a:t>
            </a:r>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599" y="1524000"/>
            <a:ext cx="8029355" cy="4648200"/>
          </a:xfrm>
        </p:spPr>
      </p:pic>
      <p:sp>
        <p:nvSpPr>
          <p:cNvPr id="3" name="Oval 2"/>
          <p:cNvSpPr/>
          <p:nvPr/>
        </p:nvSpPr>
        <p:spPr>
          <a:xfrm>
            <a:off x="3124200" y="2590800"/>
            <a:ext cx="6096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191000" y="3429000"/>
            <a:ext cx="8382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2667000"/>
            <a:ext cx="914400" cy="1295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6934200" y="1524000"/>
            <a:ext cx="381000" cy="6858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905000" y="4267200"/>
            <a:ext cx="76200" cy="914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419600" y="4419600"/>
            <a:ext cx="381000" cy="3810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38600" y="3429000"/>
            <a:ext cx="152400" cy="533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29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January 2015 Building Safety Cluster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1524000"/>
            <a:ext cx="3885853" cy="3443932"/>
          </a:xfrm>
        </p:spPr>
      </p:pic>
      <p:sp>
        <p:nvSpPr>
          <p:cNvPr id="5" name="TextBox 4"/>
          <p:cNvSpPr txBox="1"/>
          <p:nvPr/>
        </p:nvSpPr>
        <p:spPr>
          <a:xfrm>
            <a:off x="609600" y="5334000"/>
            <a:ext cx="8153400" cy="923330"/>
          </a:xfrm>
          <a:prstGeom prst="rect">
            <a:avLst/>
          </a:prstGeom>
          <a:noFill/>
        </p:spPr>
        <p:txBody>
          <a:bodyPr wrap="square" rtlCol="0">
            <a:spAutoFit/>
          </a:bodyPr>
          <a:lstStyle/>
          <a:p>
            <a:r>
              <a:rPr lang="en-US" dirty="0" smtClean="0"/>
              <a:t>Cluster composed of: 210: Failure to Provide Documents at Construction Site, 115: Failure to Maintain Safety Equipment, 182: Work Not Conforming to Documents, 109: Failure to Safeguard Persons and 181: Failure to Maintain Housekeeping. </a:t>
            </a:r>
            <a:endParaRPr lang="en-US" dirty="0"/>
          </a:p>
        </p:txBody>
      </p:sp>
    </p:spTree>
    <p:extLst>
      <p:ext uri="{BB962C8B-B14F-4D97-AF65-F5344CB8AC3E}">
        <p14:creationId xmlns:p14="http://schemas.microsoft.com/office/powerpoint/2010/main" val="338289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Two analytic research methods:</a:t>
            </a:r>
          </a:p>
          <a:p>
            <a:pPr lvl="1"/>
            <a:r>
              <a:rPr lang="en-US" dirty="0" smtClean="0"/>
              <a:t>Inductive, bottom-up.</a:t>
            </a:r>
          </a:p>
          <a:p>
            <a:pPr lvl="1"/>
            <a:r>
              <a:rPr lang="en-US" dirty="0" smtClean="0"/>
              <a:t>Deductive, top-down.</a:t>
            </a:r>
          </a:p>
          <a:p>
            <a:pPr marL="457200" lvl="1" indent="0">
              <a:buNone/>
            </a:pPr>
            <a:endParaRPr lang="en-US" dirty="0" smtClean="0"/>
          </a:p>
          <a:p>
            <a:pPr marL="514350" indent="-457200"/>
            <a:r>
              <a:rPr lang="en-US" dirty="0" smtClean="0"/>
              <a:t>Researchers found it difficult to implement inductive method – lack of domain knowledge makes it difficult to interpret results.</a:t>
            </a:r>
          </a:p>
          <a:p>
            <a:pPr marL="514350" indent="-457200"/>
            <a:endParaRPr lang="en-US" dirty="0" smtClean="0"/>
          </a:p>
          <a:p>
            <a:pPr marL="514350" indent="-457200"/>
            <a:r>
              <a:rPr lang="en-US" dirty="0" smtClean="0"/>
              <a:t>Propose top-down, deductive method:</a:t>
            </a:r>
          </a:p>
          <a:p>
            <a:pPr marL="971550" lvl="1" indent="-514350">
              <a:buFont typeface="+mj-lt"/>
              <a:buAutoNum type="arabicPeriod"/>
            </a:pPr>
            <a:r>
              <a:rPr lang="en-US" dirty="0" smtClean="0"/>
              <a:t>Work with ECB specialist(s) with domain knowledge to formulate research question.</a:t>
            </a:r>
          </a:p>
          <a:p>
            <a:pPr marL="971550" lvl="1" indent="-514350">
              <a:buFont typeface="+mj-lt"/>
              <a:buAutoNum type="arabicPeriod"/>
            </a:pPr>
            <a:r>
              <a:rPr lang="en-US" dirty="0"/>
              <a:t>N</a:t>
            </a:r>
            <a:r>
              <a:rPr lang="en-US" dirty="0" smtClean="0"/>
              <a:t>arrow scope of research.</a:t>
            </a:r>
          </a:p>
          <a:p>
            <a:pPr marL="971550" lvl="1" indent="-514350">
              <a:buFont typeface="+mj-lt"/>
              <a:buAutoNum type="arabicPeriod"/>
            </a:pPr>
            <a:r>
              <a:rPr lang="en-US" dirty="0" smtClean="0"/>
              <a:t>Validate findings.</a:t>
            </a:r>
          </a:p>
        </p:txBody>
      </p:sp>
    </p:spTree>
    <p:extLst>
      <p:ext uri="{BB962C8B-B14F-4D97-AF65-F5344CB8AC3E}">
        <p14:creationId xmlns:p14="http://schemas.microsoft.com/office/powerpoint/2010/main" val="117237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 and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Objective</a:t>
            </a:r>
          </a:p>
          <a:p>
            <a:pPr lvl="1"/>
            <a:r>
              <a:rPr lang="en-US" dirty="0" smtClean="0"/>
              <a:t>Develop </a:t>
            </a:r>
            <a:r>
              <a:rPr lang="en-US" dirty="0"/>
              <a:t>a predictive model for ECB </a:t>
            </a:r>
            <a:r>
              <a:rPr lang="en-US" dirty="0" smtClean="0"/>
              <a:t>violations</a:t>
            </a:r>
            <a:r>
              <a:rPr lang="en-US" dirty="0" smtClean="0"/>
              <a:t>. </a:t>
            </a:r>
          </a:p>
          <a:p>
            <a:pPr lvl="2"/>
            <a:r>
              <a:rPr lang="en-US" dirty="0" smtClean="0"/>
              <a:t>(i.e. if one type of ECB violation is found, what other types of violations are likely to be found at the same location)</a:t>
            </a:r>
            <a:endParaRPr lang="en-US" dirty="0" smtClean="0"/>
          </a:p>
          <a:p>
            <a:pPr marL="0" indent="0">
              <a:buNone/>
            </a:pPr>
            <a:endParaRPr lang="en-US" dirty="0"/>
          </a:p>
          <a:p>
            <a:r>
              <a:rPr lang="en-US" dirty="0" smtClean="0"/>
              <a:t>Methods </a:t>
            </a:r>
          </a:p>
          <a:p>
            <a:pPr lvl="1"/>
            <a:r>
              <a:rPr lang="en-US" dirty="0" smtClean="0"/>
              <a:t>Market </a:t>
            </a:r>
            <a:r>
              <a:rPr lang="en-US" dirty="0" smtClean="0"/>
              <a:t>basket (aka Association Rules Modeling) </a:t>
            </a:r>
            <a:r>
              <a:rPr lang="en-US" dirty="0"/>
              <a:t>and social network analysis. </a:t>
            </a:r>
            <a:r>
              <a:rPr lang="en-US" dirty="0" smtClean="0"/>
              <a:t> </a:t>
            </a:r>
          </a:p>
          <a:p>
            <a:pPr lvl="1"/>
            <a:endParaRPr lang="en-US" dirty="0"/>
          </a:p>
          <a:p>
            <a:r>
              <a:rPr lang="en-US" dirty="0" smtClean="0"/>
              <a:t>Data</a:t>
            </a:r>
          </a:p>
          <a:p>
            <a:pPr lvl="1"/>
            <a:r>
              <a:rPr lang="en-US" dirty="0" smtClean="0"/>
              <a:t>5 years of ECB violations (2010-2015).</a:t>
            </a:r>
          </a:p>
          <a:p>
            <a:endParaRPr lang="en-US" dirty="0"/>
          </a:p>
        </p:txBody>
      </p:sp>
    </p:spTree>
    <p:extLst>
      <p:ext uri="{BB962C8B-B14F-4D97-AF65-F5344CB8AC3E}">
        <p14:creationId xmlns:p14="http://schemas.microsoft.com/office/powerpoint/2010/main" val="354698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Basket Analysis</a:t>
            </a:r>
            <a:endParaRPr lang="en-US" dirty="0"/>
          </a:p>
        </p:txBody>
      </p:sp>
      <p:sp>
        <p:nvSpPr>
          <p:cNvPr id="3" name="Content Placeholder 2"/>
          <p:cNvSpPr>
            <a:spLocks noGrp="1"/>
          </p:cNvSpPr>
          <p:nvPr>
            <p:ph idx="1"/>
          </p:nvPr>
        </p:nvSpPr>
        <p:spPr>
          <a:xfrm>
            <a:off x="381000" y="1219200"/>
            <a:ext cx="8305800" cy="4724400"/>
          </a:xfrm>
        </p:spPr>
        <p:txBody>
          <a:bodyPr>
            <a:normAutofit fontScale="92500" lnSpcReduction="20000"/>
          </a:bodyPr>
          <a:lstStyle/>
          <a:p>
            <a:endParaRPr lang="en-US" dirty="0"/>
          </a:p>
          <a:p>
            <a:r>
              <a:rPr lang="en-US" dirty="0"/>
              <a:t> The objective of market basket analysis is </a:t>
            </a:r>
            <a:r>
              <a:rPr lang="en-US" dirty="0" smtClean="0"/>
              <a:t>to 	determine which items are likely to appear </a:t>
            </a:r>
            <a:r>
              <a:rPr lang="en-US" dirty="0"/>
              <a:t>in </a:t>
            </a:r>
            <a:r>
              <a:rPr lang="en-US" dirty="0" smtClean="0"/>
              <a:t>	any </a:t>
            </a:r>
            <a:r>
              <a:rPr lang="en-US" dirty="0"/>
              <a:t>given </a:t>
            </a:r>
            <a:r>
              <a:rPr lang="en-US" dirty="0" smtClean="0"/>
              <a:t>transaction</a:t>
            </a:r>
            <a:r>
              <a:rPr lang="en-US" dirty="0"/>
              <a:t>. </a:t>
            </a:r>
            <a:endParaRPr lang="en-US" dirty="0" smtClean="0"/>
          </a:p>
          <a:p>
            <a:endParaRPr lang="en-US" dirty="0" smtClean="0"/>
          </a:p>
          <a:p>
            <a:r>
              <a:rPr lang="en-US" dirty="0" smtClean="0"/>
              <a:t>A </a:t>
            </a:r>
            <a:r>
              <a:rPr lang="en-US" dirty="0"/>
              <a:t>transaction is composed of a group of one or </a:t>
            </a:r>
            <a:r>
              <a:rPr lang="en-US" dirty="0" smtClean="0"/>
              <a:t>	more items </a:t>
            </a:r>
            <a:r>
              <a:rPr lang="en-US" dirty="0"/>
              <a:t>(an </a:t>
            </a:r>
            <a:r>
              <a:rPr lang="en-US" i="1" dirty="0" err="1" smtClean="0"/>
              <a:t>itemset</a:t>
            </a:r>
            <a:r>
              <a:rPr lang="en-US" dirty="0"/>
              <a:t>). </a:t>
            </a:r>
            <a:endParaRPr lang="en-US" dirty="0" smtClean="0"/>
          </a:p>
          <a:p>
            <a:pPr marL="0" indent="0">
              <a:buNone/>
            </a:pPr>
            <a:endParaRPr lang="en-US" dirty="0" smtClean="0"/>
          </a:p>
          <a:p>
            <a:r>
              <a:rPr lang="en-US" dirty="0" smtClean="0"/>
              <a:t>The </a:t>
            </a:r>
            <a:r>
              <a:rPr lang="en-US" dirty="0"/>
              <a:t>result of a market basket analysis is a list of </a:t>
            </a:r>
            <a:r>
              <a:rPr lang="en-US" dirty="0" smtClean="0"/>
              <a:t>	</a:t>
            </a:r>
            <a:r>
              <a:rPr lang="en-US" i="1" dirty="0" smtClean="0"/>
              <a:t>association rules </a:t>
            </a:r>
            <a:r>
              <a:rPr lang="en-US" dirty="0" smtClean="0"/>
              <a:t>that show patterns found in 	the relationships among items in an </a:t>
            </a:r>
            <a:r>
              <a:rPr lang="en-US" dirty="0" err="1" smtClean="0"/>
              <a:t>itemset</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119292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Association rules are denoted by relating one 	</a:t>
            </a:r>
            <a:r>
              <a:rPr lang="en-US" dirty="0" err="1" smtClean="0"/>
              <a:t>itemset</a:t>
            </a:r>
            <a:r>
              <a:rPr lang="en-US" dirty="0" smtClean="0"/>
              <a:t> on the left-hand side of the rule to 	another </a:t>
            </a:r>
            <a:r>
              <a:rPr lang="en-US" dirty="0" err="1" smtClean="0"/>
              <a:t>itemset</a:t>
            </a:r>
            <a:r>
              <a:rPr lang="en-US" dirty="0" smtClean="0"/>
              <a:t> on the right-hand side of the 	rule.</a:t>
            </a:r>
          </a:p>
          <a:p>
            <a:pPr marL="0" indent="0">
              <a:buNone/>
            </a:pPr>
            <a:endParaRPr lang="en-US" dirty="0"/>
          </a:p>
          <a:p>
            <a:r>
              <a:rPr lang="en-US" dirty="0" smtClean="0"/>
              <a:t>Example:   {peanut </a:t>
            </a:r>
            <a:r>
              <a:rPr lang="en-US" dirty="0"/>
              <a:t>butter, jelly} -&gt; {bread</a:t>
            </a:r>
            <a:r>
              <a:rPr lang="en-US" dirty="0" smtClean="0"/>
              <a:t>} </a:t>
            </a:r>
          </a:p>
          <a:p>
            <a:pPr marL="0" indent="0">
              <a:buNone/>
            </a:pPr>
            <a:endParaRPr lang="en-US" dirty="0"/>
          </a:p>
          <a:p>
            <a:r>
              <a:rPr lang="en-US" dirty="0"/>
              <a:t> For the ECB violation analysis, a transaction is </a:t>
            </a:r>
            <a:r>
              <a:rPr lang="en-US" dirty="0" smtClean="0"/>
              <a:t>	an </a:t>
            </a:r>
            <a:r>
              <a:rPr lang="en-US" dirty="0" err="1" smtClean="0"/>
              <a:t>itemset</a:t>
            </a:r>
            <a:r>
              <a:rPr lang="en-US" dirty="0" smtClean="0"/>
              <a:t> of violation infraction codes for 	a single building:</a:t>
            </a:r>
          </a:p>
          <a:p>
            <a:pPr marL="914400" lvl="2" indent="0">
              <a:buNone/>
            </a:pPr>
            <a:r>
              <a:rPr lang="en-US" dirty="0" smtClean="0"/>
              <a:t> 	BIN 2065945  includes 101, 103, 110</a:t>
            </a:r>
          </a:p>
          <a:p>
            <a:pPr marL="914400" lvl="2" indent="0">
              <a:buNone/>
            </a:pPr>
            <a:r>
              <a:rPr lang="en-US" sz="2400" dirty="0"/>
              <a:t>	</a:t>
            </a:r>
            <a:r>
              <a:rPr lang="en-US" sz="2400" dirty="0" smtClean="0"/>
              <a:t>BIN 1000038  includes </a:t>
            </a:r>
            <a:r>
              <a:rPr lang="en-US" sz="2400" dirty="0"/>
              <a:t>22, 770, 80, 64, 110</a:t>
            </a:r>
          </a:p>
        </p:txBody>
      </p:sp>
    </p:spTree>
    <p:extLst>
      <p:ext uri="{BB962C8B-B14F-4D97-AF65-F5344CB8AC3E}">
        <p14:creationId xmlns:p14="http://schemas.microsoft.com/office/powerpoint/2010/main" val="309632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a:t>The analysis produced over 200 association </a:t>
            </a:r>
            <a:r>
              <a:rPr lang="en-US" dirty="0" smtClean="0"/>
              <a:t>rules.</a:t>
            </a:r>
          </a:p>
          <a:p>
            <a:pPr marL="0" indent="0">
              <a:buNone/>
            </a:pPr>
            <a:endParaRPr lang="en-US" dirty="0"/>
          </a:p>
          <a:p>
            <a:r>
              <a:rPr lang="en-US" dirty="0" smtClean="0"/>
              <a:t>Most interesting:</a:t>
            </a:r>
            <a:endParaRPr lang="en-US" dirty="0"/>
          </a:p>
          <a:p>
            <a:pPr marL="400050" lvl="1" indent="0">
              <a:buNone/>
            </a:pPr>
            <a:r>
              <a:rPr lang="en-US" i="1" dirty="0"/>
              <a:t>Rule 1</a:t>
            </a:r>
            <a:r>
              <a:rPr lang="en-US" dirty="0" smtClean="0"/>
              <a:t>:</a:t>
            </a:r>
            <a:endParaRPr lang="en-US" dirty="0"/>
          </a:p>
          <a:p>
            <a:pPr marL="400050" lvl="1" indent="0">
              <a:buNone/>
            </a:pPr>
            <a:r>
              <a:rPr lang="en-US" dirty="0"/>
              <a:t>155: FAIL MAINTAIN BLDG IN COMPLIANT MANNER:LACK OF AUTOMATIC SPRINKLERS </a:t>
            </a:r>
          </a:p>
          <a:p>
            <a:pPr marL="400050" lvl="1" indent="0">
              <a:buNone/>
            </a:pPr>
            <a:r>
              <a:rPr lang="en-US" dirty="0"/>
              <a:t>189: FAIL TO MAIMTAIN REQUIRED NUMBER OF MEANS OF EGRESS FOR EVERY FLOOR </a:t>
            </a:r>
          </a:p>
          <a:p>
            <a:pPr marL="400050" lvl="1" indent="0">
              <a:buNone/>
            </a:pPr>
            <a:r>
              <a:rPr lang="en-US" dirty="0"/>
              <a:t>=&gt;106k:ILLEGAL ACTIVITY </a:t>
            </a:r>
            <a:endParaRPr lang="en-US" dirty="0" smtClean="0"/>
          </a:p>
          <a:p>
            <a:pPr marL="400050" lvl="1" indent="0">
              <a:buNone/>
            </a:pPr>
            <a:endParaRPr lang="en-US" dirty="0"/>
          </a:p>
          <a:p>
            <a:pPr marL="400050" lvl="1" indent="0">
              <a:buNone/>
            </a:pPr>
            <a:r>
              <a:rPr lang="en-US" i="1" dirty="0"/>
              <a:t>Rule 2</a:t>
            </a:r>
            <a:r>
              <a:rPr lang="en-US" dirty="0"/>
              <a:t>: </a:t>
            </a:r>
            <a:endParaRPr lang="en-US" dirty="0" smtClean="0"/>
          </a:p>
          <a:p>
            <a:pPr marL="400050" lvl="1" indent="0">
              <a:buNone/>
            </a:pPr>
            <a:r>
              <a:rPr lang="en-US" dirty="0" smtClean="0"/>
              <a:t>105</a:t>
            </a:r>
            <a:r>
              <a:rPr lang="en-US" dirty="0"/>
              <a:t>: </a:t>
            </a:r>
            <a:r>
              <a:rPr lang="en-US" dirty="0" smtClean="0"/>
              <a:t>1 OR 2 </a:t>
            </a:r>
            <a:r>
              <a:rPr lang="en-US" dirty="0"/>
              <a:t>FAMILY CONVERTED/MAINTAINED AS DWELLING FOR 4 OR MORE FAMILIES </a:t>
            </a:r>
          </a:p>
          <a:p>
            <a:pPr marL="400050" lvl="1" indent="0">
              <a:buNone/>
            </a:pPr>
            <a:r>
              <a:rPr lang="en-US" dirty="0"/>
              <a:t>187: UNLAWFUL ACTS.FAILURE TO COMPLY WITH AN ORDER OF THE COMMISSIONER </a:t>
            </a:r>
          </a:p>
          <a:p>
            <a:pPr marL="400050" lvl="1" indent="0">
              <a:buNone/>
            </a:pPr>
            <a:r>
              <a:rPr lang="en-US" dirty="0"/>
              <a:t>=&gt;101: WORK WITHOUT A PERMIT </a:t>
            </a:r>
          </a:p>
        </p:txBody>
      </p:sp>
    </p:spTree>
    <p:extLst>
      <p:ext uri="{BB962C8B-B14F-4D97-AF65-F5344CB8AC3E}">
        <p14:creationId xmlns:p14="http://schemas.microsoft.com/office/powerpoint/2010/main" val="402974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 Analysis</a:t>
            </a:r>
            <a:endParaRPr lang="en-US" dirty="0"/>
          </a:p>
        </p:txBody>
      </p:sp>
      <p:sp>
        <p:nvSpPr>
          <p:cNvPr id="3" name="Content Placeholder 2"/>
          <p:cNvSpPr>
            <a:spLocks noGrp="1"/>
          </p:cNvSpPr>
          <p:nvPr>
            <p:ph idx="1"/>
          </p:nvPr>
        </p:nvSpPr>
        <p:spPr/>
        <p:txBody>
          <a:bodyPr/>
          <a:lstStyle/>
          <a:p>
            <a:r>
              <a:rPr lang="en-US" dirty="0" smtClean="0"/>
              <a:t>Social network analysis is the process </a:t>
            </a:r>
            <a:r>
              <a:rPr lang="en-US" dirty="0"/>
              <a:t>of investigating social </a:t>
            </a:r>
            <a:r>
              <a:rPr lang="en-US" dirty="0" smtClean="0"/>
              <a:t>structures.</a:t>
            </a:r>
            <a:r>
              <a:rPr lang="en-US" dirty="0"/>
              <a:t> </a:t>
            </a:r>
            <a:endParaRPr lang="en-US" dirty="0" smtClean="0"/>
          </a:p>
          <a:p>
            <a:pPr marL="0" indent="0">
              <a:buNone/>
            </a:pPr>
            <a:endParaRPr lang="en-US" dirty="0" smtClean="0"/>
          </a:p>
          <a:p>
            <a:r>
              <a:rPr lang="en-US" dirty="0" smtClean="0"/>
              <a:t>Network structures are defined </a:t>
            </a:r>
            <a:r>
              <a:rPr lang="en-US" dirty="0"/>
              <a:t>in terms of </a:t>
            </a:r>
            <a:r>
              <a:rPr lang="en-US" i="1" dirty="0"/>
              <a:t>nodes</a:t>
            </a:r>
            <a:r>
              <a:rPr lang="en-US" dirty="0"/>
              <a:t> (individual </a:t>
            </a:r>
            <a:r>
              <a:rPr lang="en-US" dirty="0" smtClean="0"/>
              <a:t>actors) </a:t>
            </a:r>
            <a:r>
              <a:rPr lang="en-US" dirty="0"/>
              <a:t>and the </a:t>
            </a:r>
            <a:r>
              <a:rPr lang="en-US" i="1" dirty="0"/>
              <a:t>ties</a:t>
            </a:r>
            <a:r>
              <a:rPr lang="en-US" dirty="0"/>
              <a:t> or </a:t>
            </a:r>
            <a:r>
              <a:rPr lang="en-US" i="1" dirty="0"/>
              <a:t>edges</a:t>
            </a:r>
            <a:r>
              <a:rPr lang="en-US" dirty="0"/>
              <a:t> (relationships or interactions) that connect them.</a:t>
            </a:r>
          </a:p>
        </p:txBody>
      </p:sp>
    </p:spTree>
    <p:extLst>
      <p:ext uri="{BB962C8B-B14F-4D97-AF65-F5344CB8AC3E}">
        <p14:creationId xmlns:p14="http://schemas.microsoft.com/office/powerpoint/2010/main" val="1605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dirty="0" smtClean="0"/>
              <a:t>Goal of SNA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Visualize the strength of ties among the violations. </a:t>
            </a:r>
          </a:p>
          <a:p>
            <a:pPr lvl="1"/>
            <a:r>
              <a:rPr lang="en-US" dirty="0" smtClean="0"/>
              <a:t>Violations with strong ties are more likely to occur together, meaning that if one type of violation is issued, then another type of violation is likely to be immediately issued as well.</a:t>
            </a:r>
          </a:p>
          <a:p>
            <a:pPr lvl="1"/>
            <a:endParaRPr lang="en-US" dirty="0" smtClean="0"/>
          </a:p>
          <a:p>
            <a:r>
              <a:rPr lang="en-US" dirty="0" smtClean="0"/>
              <a:t>Explore the clustering of violations. </a:t>
            </a:r>
          </a:p>
          <a:p>
            <a:pPr lvl="1"/>
            <a:r>
              <a:rPr lang="en-US" dirty="0" smtClean="0"/>
              <a:t>A high clustering means a specific group of types of violations are similar to each other in the network.</a:t>
            </a:r>
          </a:p>
          <a:p>
            <a:endParaRPr lang="en-US" dirty="0"/>
          </a:p>
        </p:txBody>
      </p:sp>
    </p:spTree>
    <p:extLst>
      <p:ext uri="{BB962C8B-B14F-4D97-AF65-F5344CB8AC3E}">
        <p14:creationId xmlns:p14="http://schemas.microsoft.com/office/powerpoint/2010/main" val="317816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We created an undirected set of ties for each BIN’s group of infraction codes. For example, if BIN 3216549 had infraction codes 101, 103, and 110, then its set of ties would be:</a:t>
            </a:r>
          </a:p>
          <a:p>
            <a:pPr lvl="1">
              <a:buFont typeface="Arial" panose="020B0604020202020204" pitchFamily="34" charset="0"/>
              <a:buChar char="•"/>
            </a:pPr>
            <a:r>
              <a:rPr lang="en-US" dirty="0" smtClean="0"/>
              <a:t>101 and 103</a:t>
            </a:r>
          </a:p>
          <a:p>
            <a:pPr lvl="1">
              <a:buFont typeface="Arial" panose="020B0604020202020204" pitchFamily="34" charset="0"/>
              <a:buChar char="•"/>
            </a:pPr>
            <a:r>
              <a:rPr lang="en-US" dirty="0" smtClean="0"/>
              <a:t>101 and 110</a:t>
            </a:r>
          </a:p>
          <a:p>
            <a:pPr lvl="1">
              <a:buFont typeface="Arial" panose="020B0604020202020204" pitchFamily="34" charset="0"/>
              <a:buChar char="•"/>
            </a:pPr>
            <a:r>
              <a:rPr lang="en-US" dirty="0" smtClean="0"/>
              <a:t>103 and 110</a:t>
            </a:r>
            <a:endParaRPr lang="en-US" dirty="0"/>
          </a:p>
        </p:txBody>
      </p:sp>
    </p:spTree>
    <p:extLst>
      <p:ext uri="{BB962C8B-B14F-4D97-AF65-F5344CB8AC3E}">
        <p14:creationId xmlns:p14="http://schemas.microsoft.com/office/powerpoint/2010/main" val="263304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January 2015</a:t>
            </a:r>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599" y="1524000"/>
            <a:ext cx="8029355" cy="4648200"/>
          </a:xfrm>
        </p:spPr>
      </p:pic>
    </p:spTree>
    <p:extLst>
      <p:ext uri="{BB962C8B-B14F-4D97-AF65-F5344CB8AC3E}">
        <p14:creationId xmlns:p14="http://schemas.microsoft.com/office/powerpoint/2010/main" val="2584779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1243</TotalTime>
  <Words>421</Words>
  <Application>Microsoft Office PowerPoint</Application>
  <PresentationFormat>On-screen Show (4:3)</PresentationFormat>
  <Paragraphs>72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Predictive Analysis of ECB Violations  </vt:lpstr>
      <vt:lpstr>Research Objective and Methods</vt:lpstr>
      <vt:lpstr>Market Basket Analysis</vt:lpstr>
      <vt:lpstr>PowerPoint Presentation</vt:lpstr>
      <vt:lpstr>Results</vt:lpstr>
      <vt:lpstr>Social Network Analysis</vt:lpstr>
      <vt:lpstr>Goal of SNA</vt:lpstr>
      <vt:lpstr>Data</vt:lpstr>
      <vt:lpstr>January 2015</vt:lpstr>
      <vt:lpstr>January 2015</vt:lpstr>
      <vt:lpstr>January 2015</vt:lpstr>
      <vt:lpstr>January 2015 Building Safety Cluster</vt:lpstr>
      <vt:lpstr>Conclusion</vt:lpstr>
    </vt:vector>
  </TitlesOfParts>
  <Company>City of New York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ECB Violations</dc:title>
  <dc:creator>Department of Buildings</dc:creator>
  <cp:lastModifiedBy>Department of Buildings</cp:lastModifiedBy>
  <cp:revision>17</cp:revision>
  <dcterms:created xsi:type="dcterms:W3CDTF">2016-07-14T18:45:10Z</dcterms:created>
  <dcterms:modified xsi:type="dcterms:W3CDTF">2016-07-15T15:39:52Z</dcterms:modified>
</cp:coreProperties>
</file>