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83" r:id="rId3"/>
    <p:sldId id="258" r:id="rId4"/>
    <p:sldId id="263" r:id="rId5"/>
    <p:sldId id="289" r:id="rId6"/>
    <p:sldId id="290" r:id="rId7"/>
    <p:sldId id="287" r:id="rId8"/>
    <p:sldId id="288" r:id="rId9"/>
    <p:sldId id="280" r:id="rId10"/>
    <p:sldId id="272" r:id="rId11"/>
    <p:sldId id="281" r:id="rId12"/>
    <p:sldId id="293" r:id="rId13"/>
    <p:sldId id="278" r:id="rId14"/>
    <p:sldId id="268" r:id="rId15"/>
    <p:sldId id="270" r:id="rId16"/>
    <p:sldId id="285" r:id="rId17"/>
    <p:sldId id="292" r:id="rId18"/>
    <p:sldId id="262" r:id="rId19"/>
    <p:sldId id="260"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5" d="100"/>
          <a:sy n="85" d="100"/>
        </p:scale>
        <p:origin x="102"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409448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16</a:t>
            </a:fld>
            <a:endParaRPr lang="en-US"/>
          </a:p>
        </p:txBody>
      </p:sp>
    </p:spTree>
    <p:extLst>
      <p:ext uri="{BB962C8B-B14F-4D97-AF65-F5344CB8AC3E}">
        <p14:creationId xmlns:p14="http://schemas.microsoft.com/office/powerpoint/2010/main" val="1933640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17</a:t>
            </a:fld>
            <a:endParaRPr lang="en-US"/>
          </a:p>
        </p:txBody>
      </p:sp>
    </p:spTree>
    <p:extLst>
      <p:ext uri="{BB962C8B-B14F-4D97-AF65-F5344CB8AC3E}">
        <p14:creationId xmlns:p14="http://schemas.microsoft.com/office/powerpoint/2010/main" val="192488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18</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38597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24969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2725605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245465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11924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5/14/2020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NYCDotNetDevs/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jetbrains.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securecodewarrior.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ecurecodewarrior.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NYCDotNetDevs" TargetMode="External"/><Relationship Id="rId7" Type="http://schemas.openxmlformats.org/officeDocument/2006/relationships/hyperlink" Target="https://bit.ly/3buiOQ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3bsOypf" TargetMode="External"/><Relationship Id="rId5" Type="http://schemas.openxmlformats.org/officeDocument/2006/relationships/hyperlink" Target="https://bit.ly/360ykmc" TargetMode="External"/><Relationship Id="rId4" Type="http://schemas.openxmlformats.org/officeDocument/2006/relationships/hyperlink" Target="https://bit.ly/3fLze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ybuild.microsof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eetup.com/NYC-NET-Developers/events/27065563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p>
          <a:p>
            <a:pPr algn="ctr"/>
            <a:r>
              <a:rPr lang="en-US" sz="2800" dirty="0">
                <a:hlinkClick r:id="rId5"/>
              </a:rPr>
              <a:t>https://github.com/NYCDotNetDevs/Slides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Survey</a:t>
            </a:r>
          </a:p>
          <a:p>
            <a:pPr lvl="1"/>
            <a:r>
              <a:rPr lang="en-US" dirty="0">
                <a:solidFill>
                  <a:srgbClr val="FFFFFF"/>
                </a:solidFill>
              </a:rPr>
              <a:t>We’ll be sending out a survey shortly to help us understand what you want out of the </a:t>
            </a:r>
            <a:r>
              <a:rPr lang="en-US">
                <a:solidFill>
                  <a:srgbClr val="FFFFFF"/>
                </a:solidFill>
              </a:rPr>
              <a:t>user group!</a:t>
            </a:r>
            <a:endParaRPr lang="en-US" dirty="0">
              <a:solidFill>
                <a:srgbClr val="FFFFFF"/>
              </a:solidFill>
            </a:endParaRP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90552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pPr marL="0" indent="0">
              <a:buNone/>
            </a:pPr>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Sponsors</a:t>
            </a:r>
          </a:p>
        </p:txBody>
      </p:sp>
      <p:sp>
        <p:nvSpPr>
          <p:cNvPr id="3" name="Content Placeholder 2"/>
          <p:cNvSpPr>
            <a:spLocks noGrp="1"/>
          </p:cNvSpPr>
          <p:nvPr>
            <p:ph idx="1"/>
          </p:nvPr>
        </p:nvSpPr>
        <p:spPr>
          <a:xfrm>
            <a:off x="1120000" y="1825625"/>
            <a:ext cx="6358486" cy="4351338"/>
          </a:xfrm>
        </p:spPr>
        <p:txBody>
          <a:bodyPr vert="horz" lIns="91440" tIns="45720" rIns="91440" bIns="45720" rtlCol="0">
            <a:normAutofit/>
          </a:bodyPr>
          <a:lstStyle/>
          <a:p>
            <a:pPr marL="0" indent="0">
              <a:buNone/>
            </a:pPr>
            <a:r>
              <a:rPr lang="en-US" dirty="0">
                <a:gradFill>
                  <a:gsLst>
                    <a:gs pos="34000">
                      <a:schemeClr val="tx1">
                        <a:lumMod val="93000"/>
                      </a:schemeClr>
                    </a:gs>
                    <a:gs pos="0">
                      <a:schemeClr val="bg1">
                        <a:lumMod val="25000"/>
                        <a:lumOff val="75000"/>
                      </a:schemeClr>
                    </a:gs>
                    <a:gs pos="100000">
                      <a:schemeClr val="tx1"/>
                    </a:gs>
                  </a:gsLst>
                  <a:lin ang="4800000" scaled="0"/>
                </a:gradFill>
              </a:rPr>
              <a:t>JetBrains</a:t>
            </a: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gradFill>
                  <a:gsLst>
                    <a:gs pos="34000">
                      <a:schemeClr val="tx1">
                        <a:lumMod val="93000"/>
                      </a:schemeClr>
                    </a:gs>
                    <a:gs pos="0">
                      <a:schemeClr val="bg1">
                        <a:lumMod val="25000"/>
                        <a:lumOff val="75000"/>
                      </a:schemeClr>
                    </a:gs>
                    <a:gs pos="100000">
                      <a:schemeClr val="tx1"/>
                    </a:gs>
                  </a:gsLst>
                  <a:lin ang="4800000" scaled="0"/>
                </a:gradFill>
                <a:hlinkClick r:id="rId4"/>
              </a:rPr>
              <a:t>https://jetbrains.com</a:t>
            </a:r>
            <a:endParaRPr lang="en-US"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solidFill>
                  <a:schemeClr val="tx1"/>
                </a:solidFill>
              </a:rPr>
              <a:t>For over 15 years, JetBrains has strived to make the strongest, most effective developer tools on earth. By automating routine checks and corrections, JetBrains tools speed up production, freeing developers to grow, discover and create.</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5"/>
          <a:stretch/>
        </p:blipFill>
        <p:spPr>
          <a:xfrm>
            <a:off x="7922922" y="1924505"/>
            <a:ext cx="3135218" cy="3398611"/>
          </a:xfrm>
          <a:prstGeom prst="rect">
            <a:avLst/>
          </a:prstGeom>
        </p:spPr>
      </p:pic>
    </p:spTree>
    <p:extLst>
      <p:ext uri="{BB962C8B-B14F-4D97-AF65-F5344CB8AC3E}">
        <p14:creationId xmlns:p14="http://schemas.microsoft.com/office/powerpoint/2010/main" val="324494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Sponsors</a:t>
            </a:r>
          </a:p>
        </p:txBody>
      </p:sp>
      <p:sp>
        <p:nvSpPr>
          <p:cNvPr id="3" name="Content Placeholder 2"/>
          <p:cNvSpPr>
            <a:spLocks noGrp="1"/>
          </p:cNvSpPr>
          <p:nvPr>
            <p:ph idx="1"/>
          </p:nvPr>
        </p:nvSpPr>
        <p:spPr>
          <a:xfrm>
            <a:off x="1119999" y="1825625"/>
            <a:ext cx="9378667" cy="4351338"/>
          </a:xfrm>
        </p:spPr>
        <p:txBody>
          <a:bodyPr vert="horz" lIns="91440" tIns="45720" rIns="91440" bIns="45720" rtlCol="0">
            <a:normAutofit/>
          </a:bodyPr>
          <a:lstStyle/>
          <a:p>
            <a:pPr marL="0" indent="0">
              <a:buNone/>
            </a:pPr>
            <a:r>
              <a:rPr lang="en-US" dirty="0">
                <a:gradFill>
                  <a:gsLst>
                    <a:gs pos="34000">
                      <a:schemeClr val="tx1">
                        <a:lumMod val="93000"/>
                      </a:schemeClr>
                    </a:gs>
                    <a:gs pos="0">
                      <a:schemeClr val="bg1">
                        <a:lumMod val="25000"/>
                        <a:lumOff val="75000"/>
                      </a:schemeClr>
                    </a:gs>
                    <a:gs pos="100000">
                      <a:schemeClr val="tx1"/>
                    </a:gs>
                  </a:gsLst>
                  <a:lin ang="4800000" scaled="0"/>
                </a:gradFill>
              </a:rPr>
              <a:t>Secure Code Warrior</a:t>
            </a: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hlinkClick r:id="rId4"/>
              </a:rPr>
              <a:t>https://securecodewarrior.com/</a:t>
            </a:r>
            <a:endParaRPr lang="en-US" dirty="0"/>
          </a:p>
          <a:p>
            <a:pPr marL="0" indent="0">
              <a:buNone/>
            </a:pP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t>Secure Code Warrior</a:t>
            </a:r>
            <a:r>
              <a:rPr lang="en-US" baseline="30000" dirty="0"/>
              <a:t>®</a:t>
            </a:r>
            <a:r>
              <a:rPr lang="en-US" dirty="0"/>
              <a:t> is </a:t>
            </a:r>
            <a:r>
              <a:rPr lang="en-US" b="1" i="1" dirty="0"/>
              <a:t>the</a:t>
            </a:r>
            <a:r>
              <a:rPr lang="en-US" dirty="0"/>
              <a:t> secure coding company. We have developed an online secure coding platform that helps developers to think and act with a security mindset </a:t>
            </a:r>
            <a:r>
              <a:rPr lang="en-US" b="1" dirty="0"/>
              <a:t>every day</a:t>
            </a:r>
            <a:r>
              <a:rPr lang="en-US" dirty="0"/>
              <a:t>. Companies can then scale their secure coding excellence as coders and development teams build and verify their software security skills, gain real-time advice, and monitor skills development.</a:t>
            </a:r>
            <a:endParaRPr lang="en-US" dirty="0">
              <a:solidFill>
                <a:schemeClr val="tx1"/>
              </a:solidFill>
            </a:endParaRP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5"/>
          <a:srcRect/>
          <a:stretch/>
        </p:blipFill>
        <p:spPr>
          <a:xfrm>
            <a:off x="6400800" y="1532644"/>
            <a:ext cx="3900984" cy="1170295"/>
          </a:xfrm>
          <a:prstGeom prst="rect">
            <a:avLst/>
          </a:prstGeom>
        </p:spPr>
      </p:pic>
    </p:spTree>
    <p:extLst>
      <p:ext uri="{BB962C8B-B14F-4D97-AF65-F5344CB8AC3E}">
        <p14:creationId xmlns:p14="http://schemas.microsoft.com/office/powerpoint/2010/main" val="34732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Sean Varga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3"/>
              </a:rPr>
              <a:t>https://securecodewarrior.com/ </a:t>
            </a:r>
            <a:endParaRPr lang="en-US" dirty="0"/>
          </a:p>
          <a:p>
            <a:r>
              <a:rPr lang="en-US" dirty="0">
                <a:solidFill>
                  <a:srgbClr val="FFFFFF"/>
                </a:solidFill>
              </a:rPr>
              <a:t>Secure Code Warrior</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621305" y="181556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.NET 5.0 Preview 2 – </a:t>
            </a:r>
            <a:r>
              <a:rPr lang="en-US" dirty="0">
                <a:solidFill>
                  <a:schemeClr val="tx1"/>
                </a:solidFill>
                <a:hlinkClick r:id="rId4"/>
              </a:rPr>
              <a:t>https://bit.ly/3fLzerg</a:t>
            </a:r>
            <a:endParaRPr lang="en-US" dirty="0">
              <a:solidFill>
                <a:schemeClr val="tx1"/>
              </a:solidFill>
            </a:endParaRPr>
          </a:p>
          <a:p>
            <a:r>
              <a:rPr lang="en-US" dirty="0">
                <a:solidFill>
                  <a:schemeClr val="tx1"/>
                </a:solidFill>
              </a:rPr>
              <a:t>EF Core 5.0 Preview 3 – </a:t>
            </a:r>
            <a:r>
              <a:rPr lang="en-US" dirty="0">
                <a:solidFill>
                  <a:schemeClr val="tx1"/>
                </a:solidFill>
                <a:hlinkClick r:id="rId5"/>
              </a:rPr>
              <a:t>https://bit.ly/360ykmc</a:t>
            </a:r>
            <a:endParaRPr lang="en-US" dirty="0">
              <a:solidFill>
                <a:schemeClr val="tx1"/>
              </a:solidFill>
            </a:endParaRPr>
          </a:p>
          <a:p>
            <a:r>
              <a:rPr lang="en-US" dirty="0">
                <a:solidFill>
                  <a:schemeClr val="tx1"/>
                </a:solidFill>
              </a:rPr>
              <a:t>ASP.NET Core 5.0 Preview 3 – </a:t>
            </a:r>
            <a:r>
              <a:rPr lang="en-US" dirty="0">
                <a:solidFill>
                  <a:schemeClr val="tx1"/>
                </a:solidFill>
                <a:hlinkClick r:id="rId6"/>
              </a:rPr>
              <a:t>https://bit.ly/3bsOypf</a:t>
            </a:r>
            <a:endParaRPr lang="en-US" dirty="0">
              <a:solidFill>
                <a:schemeClr val="tx1"/>
              </a:solidFill>
            </a:endParaRPr>
          </a:p>
          <a:p>
            <a:r>
              <a:rPr lang="en-US" dirty="0" err="1">
                <a:solidFill>
                  <a:schemeClr val="tx1"/>
                </a:solidFill>
              </a:rPr>
              <a:t>Blazor</a:t>
            </a:r>
            <a:r>
              <a:rPr lang="en-US" dirty="0">
                <a:solidFill>
                  <a:schemeClr val="tx1"/>
                </a:solidFill>
              </a:rPr>
              <a:t> </a:t>
            </a:r>
            <a:r>
              <a:rPr lang="en-US" dirty="0" err="1">
                <a:solidFill>
                  <a:schemeClr val="tx1"/>
                </a:solidFill>
              </a:rPr>
              <a:t>WebAssembly</a:t>
            </a:r>
            <a:r>
              <a:rPr lang="en-US" dirty="0">
                <a:solidFill>
                  <a:schemeClr val="tx1"/>
                </a:solidFill>
              </a:rPr>
              <a:t> 3.2.0 RC – </a:t>
            </a:r>
            <a:r>
              <a:rPr lang="en-US" dirty="0">
                <a:solidFill>
                  <a:schemeClr val="tx1"/>
                </a:solidFill>
                <a:hlinkClick r:id="rId7"/>
              </a:rPr>
              <a:t>https://bit.ly/3buiOQR</a:t>
            </a:r>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TBA – NY Pluralsight Study Group “TBD”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Thursday, May 28</a:t>
            </a:r>
            <a:r>
              <a:rPr lang="en-US" baseline="30000" dirty="0">
                <a:solidFill>
                  <a:schemeClr val="tx1"/>
                </a:solidFill>
              </a:rPr>
              <a:t>th</a:t>
            </a:r>
            <a:r>
              <a:rPr lang="en-US" dirty="0">
                <a:solidFill>
                  <a:schemeClr val="tx1"/>
                </a:solidFill>
              </a:rPr>
              <a:t> – NYC Mobile .NET “Microsoft Build 2020 Recap”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TBA – New York ALT.NET Software Development Group “TBD”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Wednesday, June 10th – NYC PowerShell Meetup “Shell of an Idea: Exploring the Origins of PowerShell”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latin typeface="corbel"/>
              </a:rPr>
              <a:t>Tuesday, May 19</a:t>
            </a:r>
            <a:r>
              <a:rPr lang="en-US" baseline="30000" dirty="0">
                <a:solidFill>
                  <a:srgbClr val="FFFFFF"/>
                </a:solidFill>
                <a:latin typeface="corbel"/>
              </a:rPr>
              <a:t>th</a:t>
            </a:r>
            <a:r>
              <a:rPr lang="en-US" dirty="0">
                <a:solidFill>
                  <a:srgbClr val="FFFFFF"/>
                </a:solidFill>
                <a:latin typeface="corbel"/>
              </a:rPr>
              <a:t> – Wednesday, May 20</a:t>
            </a:r>
            <a:r>
              <a:rPr lang="en-US" baseline="30000" dirty="0">
                <a:solidFill>
                  <a:srgbClr val="FFFFFF"/>
                </a:solidFill>
                <a:latin typeface="corbel"/>
              </a:rPr>
              <a:t>th</a:t>
            </a:r>
            <a:endParaRPr lang="en-US" dirty="0">
              <a:solidFill>
                <a:srgbClr val="FFFFFF"/>
              </a:solidFill>
              <a:latin typeface="corbel"/>
            </a:endParaRPr>
          </a:p>
          <a:p>
            <a:r>
              <a:rPr lang="en-US" dirty="0">
                <a:solidFill>
                  <a:srgbClr val="FFFFFF"/>
                </a:solidFill>
                <a:latin typeface="corbel"/>
              </a:rPr>
              <a:t>Completely free!</a:t>
            </a:r>
          </a:p>
          <a:p>
            <a:r>
              <a:rPr lang="en-US" dirty="0">
                <a:solidFill>
                  <a:srgbClr val="FFFFFF"/>
                </a:solidFill>
                <a:latin typeface="corbel"/>
              </a:rPr>
              <a:t>Completely online!</a:t>
            </a:r>
          </a:p>
          <a:p>
            <a:r>
              <a:rPr lang="en-US" dirty="0">
                <a:hlinkClick r:id="rId3"/>
              </a:rPr>
              <a:t>https://mybuild.microsoft.com/</a:t>
            </a:r>
            <a:endParaRPr lang="en-US" dirty="0">
              <a:solidFill>
                <a:srgbClr val="FFFFFF"/>
              </a:solidFill>
              <a:latin typeface="corbel"/>
            </a:endParaRPr>
          </a:p>
        </p:txBody>
      </p:sp>
    </p:spTree>
    <p:extLst>
      <p:ext uri="{BB962C8B-B14F-4D97-AF65-F5344CB8AC3E}">
        <p14:creationId xmlns:p14="http://schemas.microsoft.com/office/powerpoint/2010/main" val="8124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Build 2020 Recap</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latin typeface="corbel"/>
              </a:rPr>
              <a:t>Thursday, May 28</a:t>
            </a:r>
            <a:r>
              <a:rPr lang="en-US" baseline="30000" dirty="0">
                <a:solidFill>
                  <a:srgbClr val="FFFFFF"/>
                </a:solidFill>
                <a:latin typeface="corbel"/>
              </a:rPr>
              <a:t>th</a:t>
            </a:r>
            <a:r>
              <a:rPr lang="en-US" dirty="0">
                <a:solidFill>
                  <a:srgbClr val="FFFFFF"/>
                </a:solidFill>
                <a:latin typeface="corbel"/>
              </a:rPr>
              <a:t> </a:t>
            </a:r>
          </a:p>
          <a:p>
            <a:r>
              <a:rPr lang="en-US" dirty="0">
                <a:solidFill>
                  <a:srgbClr val="FFFFFF"/>
                </a:solidFill>
                <a:latin typeface="corbel"/>
              </a:rPr>
              <a:t>6:30PM</a:t>
            </a:r>
          </a:p>
          <a:p>
            <a:r>
              <a:rPr lang="en-US" dirty="0">
                <a:solidFill>
                  <a:srgbClr val="FFFFFF"/>
                </a:solidFill>
                <a:latin typeface="corbel"/>
              </a:rPr>
              <a:t>Joint meetup with NYC Mobile .NET </a:t>
            </a:r>
          </a:p>
          <a:p>
            <a:r>
              <a:rPr lang="en-US" dirty="0">
                <a:hlinkClick r:id="rId3"/>
              </a:rPr>
              <a:t>https://www.meetup.com/NYC-NET-Developers/events/270655634/</a:t>
            </a:r>
            <a:endParaRPr lang="en-US" dirty="0">
              <a:solidFill>
                <a:srgbClr val="FFFFFF"/>
              </a:solidFill>
              <a:latin typeface="corbel"/>
            </a:endParaRPr>
          </a:p>
        </p:txBody>
      </p:sp>
    </p:spTree>
    <p:extLst>
      <p:ext uri="{BB962C8B-B14F-4D97-AF65-F5344CB8AC3E}">
        <p14:creationId xmlns:p14="http://schemas.microsoft.com/office/powerpoint/2010/main" val="14021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solidFill>
                  <a:schemeClr val="tx1"/>
                </a:solidFill>
              </a:rPr>
              <a:t>Upcoming meetings</a:t>
            </a:r>
          </a:p>
          <a:p>
            <a:pPr lvl="1"/>
            <a:r>
              <a:rPr lang="en-US" dirty="0">
                <a:solidFill>
                  <a:schemeClr val="tx1"/>
                </a:solidFill>
              </a:rPr>
              <a:t>Thursday, June 11</a:t>
            </a:r>
            <a:r>
              <a:rPr lang="en-US" baseline="30000" dirty="0">
                <a:solidFill>
                  <a:schemeClr val="tx1"/>
                </a:solidFill>
              </a:rPr>
              <a:t>th</a:t>
            </a:r>
            <a:r>
              <a:rPr lang="en-US" dirty="0">
                <a:solidFill>
                  <a:schemeClr val="tx1"/>
                </a:solidFill>
              </a:rPr>
              <a:t> – [VIRUTAL] “TBA”</a:t>
            </a:r>
          </a:p>
          <a:p>
            <a:pPr lvl="1"/>
            <a:r>
              <a:rPr lang="en-US" dirty="0">
                <a:solidFill>
                  <a:schemeClr val="tx1"/>
                </a:solidFill>
              </a:rPr>
              <a:t>Thursday, July 9</a:t>
            </a:r>
            <a:r>
              <a:rPr lang="en-US" baseline="30000" dirty="0">
                <a:solidFill>
                  <a:schemeClr val="tx1"/>
                </a:solidFill>
              </a:rPr>
              <a:t>th</a:t>
            </a:r>
            <a:r>
              <a:rPr lang="en-US" dirty="0">
                <a:solidFill>
                  <a:schemeClr val="tx1"/>
                </a:solidFill>
              </a:rPr>
              <a:t> – TBA</a:t>
            </a:r>
          </a:p>
          <a:p>
            <a:pPr lvl="1"/>
            <a:r>
              <a:rPr lang="en-US" dirty="0">
                <a:solidFill>
                  <a:schemeClr val="tx1"/>
                </a:solidFill>
              </a:rPr>
              <a:t>Thursday, August 13</a:t>
            </a:r>
            <a:r>
              <a:rPr lang="en-US" baseline="30000" dirty="0">
                <a:solidFill>
                  <a:schemeClr val="tx1"/>
                </a:solidFill>
              </a:rPr>
              <a:t>th</a:t>
            </a:r>
            <a:r>
              <a:rPr lang="en-US" dirty="0">
                <a:solidFill>
                  <a:schemeClr val="tx1"/>
                </a:solidFill>
              </a:rPr>
              <a:t> – TBA</a:t>
            </a:r>
          </a:p>
          <a:p>
            <a:pPr lvl="1"/>
            <a:r>
              <a:rPr lang="en-US" dirty="0">
                <a:solidFill>
                  <a:schemeClr val="tx1"/>
                </a:solidFill>
              </a:rPr>
              <a:t>Thursday, September 10</a:t>
            </a:r>
            <a:r>
              <a:rPr lang="en-US" baseline="30000" dirty="0">
                <a:solidFill>
                  <a:schemeClr val="tx1"/>
                </a:solidFill>
              </a:rPr>
              <a:t>th</a:t>
            </a:r>
            <a:r>
              <a:rPr lang="en-US" dirty="0">
                <a:solidFill>
                  <a:schemeClr val="tx1"/>
                </a:solidFill>
              </a:rPr>
              <a:t> – TBA</a:t>
            </a:r>
          </a:p>
          <a:p>
            <a:pPr lvl="1"/>
            <a:r>
              <a:rPr lang="en-US" dirty="0">
                <a:solidFill>
                  <a:schemeClr val="tx1"/>
                </a:solidFill>
              </a:rPr>
              <a:t>Thursday, October 1</a:t>
            </a:r>
            <a:r>
              <a:rPr lang="en-US" baseline="30000" dirty="0">
                <a:solidFill>
                  <a:schemeClr val="tx1"/>
                </a:solidFill>
              </a:rPr>
              <a:t>st</a:t>
            </a:r>
            <a:r>
              <a:rPr lang="en-US" dirty="0">
                <a:solidFill>
                  <a:schemeClr val="tx1"/>
                </a:solidFill>
              </a:rPr>
              <a:t> – “Hacktoberfest.NET”</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303794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 – ON HOLD</a:t>
            </a:r>
          </a:p>
          <a:p>
            <a:pPr lvl="1"/>
            <a:r>
              <a:rPr lang="en-US" dirty="0">
                <a:solidFill>
                  <a:srgbClr val="FFFFFF"/>
                </a:solidFill>
                <a:latin typeface="corbel"/>
              </a:rPr>
              <a:t>An event happening around NYC offering members an open discussion with other developers about anything and everything over drinks and snacks.</a:t>
            </a:r>
          </a:p>
        </p:txBody>
      </p:sp>
    </p:spTree>
    <p:extLst>
      <p:ext uri="{BB962C8B-B14F-4D97-AF65-F5344CB8AC3E}">
        <p14:creationId xmlns:p14="http://schemas.microsoft.com/office/powerpoint/2010/main" val="120369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Community Service Hackathon – ON HOLD</a:t>
            </a:r>
          </a:p>
          <a:p>
            <a:pPr lvl="1"/>
            <a:r>
              <a:rPr lang="en-US" dirty="0">
                <a:solidFill>
                  <a:schemeClr val="tx1"/>
                </a:solidFill>
                <a:latin typeface="corbel"/>
              </a:rPr>
              <a:t>We’ve been in discussion with the Teaching Artist Project Cohort (TAP Cohort) to develop an interactive platform to serve teaching artists working in public schools and higher education</a:t>
            </a:r>
          </a:p>
          <a:p>
            <a:pPr lvl="1"/>
            <a:r>
              <a:rPr lang="en-US" dirty="0">
                <a:solidFill>
                  <a:schemeClr val="tx1"/>
                </a:solidFill>
                <a:latin typeface="corbel"/>
              </a:rPr>
              <a:t>Announcement for a planning session meeting and a Hackathon coming soon!</a:t>
            </a:r>
          </a:p>
          <a:p>
            <a:pPr lvl="1"/>
            <a:r>
              <a:rPr lang="en-US" dirty="0">
                <a:solidFill>
                  <a:schemeClr val="tx1"/>
                </a:solidFill>
                <a:latin typeface="corbel"/>
              </a:rPr>
              <a:t>Great way to give back to non-profits in NYC-area </a:t>
            </a:r>
          </a:p>
          <a:p>
            <a:pPr lvl="1"/>
            <a:r>
              <a:rPr lang="en-US" dirty="0">
                <a:solidFill>
                  <a:schemeClr val="tx1"/>
                </a:solidFill>
                <a:latin typeface="corbel"/>
              </a:rPr>
              <a:t>Play with new technology</a:t>
            </a:r>
          </a:p>
          <a:p>
            <a:pPr lvl="1"/>
            <a:r>
              <a:rPr lang="en-US" dirty="0">
                <a:solidFill>
                  <a:schemeClr val="tx1"/>
                </a:solidFill>
                <a:latin typeface="corbel"/>
              </a:rPr>
              <a:t>Looks great on your GitHub account/resume</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898</Words>
  <Application>Microsoft Office PowerPoint</Application>
  <PresentationFormat>Widescreen</PresentationFormat>
  <Paragraphs>118</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//Build</vt:lpstr>
      <vt:lpstr>Microsoft Build 2020 Recap</vt:lpstr>
      <vt:lpstr>Announcements</vt:lpstr>
      <vt:lpstr>Announcements</vt:lpstr>
      <vt:lpstr>Announcements</vt:lpstr>
      <vt:lpstr>Announcements</vt:lpstr>
      <vt:lpstr>Announcements</vt:lpstr>
      <vt:lpstr>Announcements</vt:lpstr>
      <vt:lpstr>Sponsors</vt:lpstr>
      <vt:lpstr>Sponsors</vt:lpstr>
      <vt:lpstr>Sponsors</vt:lpstr>
      <vt:lpstr>Sponsors</vt:lpstr>
      <vt:lpstr>Sponsors</vt:lpstr>
      <vt:lpstr>Sean Varga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14</cp:revision>
  <dcterms:created xsi:type="dcterms:W3CDTF">2020-01-09T21:28:31Z</dcterms:created>
  <dcterms:modified xsi:type="dcterms:W3CDTF">2020-05-14T21:58:22Z</dcterms:modified>
</cp:coreProperties>
</file>