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8" r:id="rId15"/>
  </p:sldIdLst>
  <p:sldSz cx="9144000" cy="5143500" type="screen16x9"/>
  <p:notesSz cx="6858000" cy="9144000"/>
  <p:embeddedFontLst>
    <p:embeddedFont>
      <p:font typeface="Inter" panose="020B0604020202020204" charset="0"/>
      <p:regular r:id="rId17"/>
      <p:bold r:id="rId18"/>
    </p:embeddedFont>
    <p:embeddedFont>
      <p:font typeface="Inter-Regular" panose="020B0604020202020204" charset="0"/>
      <p:regular r:id="rId19"/>
      <p:bold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Proxima Nova Semibold" panose="020B0604020202020204" charset="0"/>
      <p:regular r:id="rId25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2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e2f56c79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e2f56c79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cktoberfest 2020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54" y="1070538"/>
            <a:ext cx="4925293" cy="2631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00" y="3688550"/>
            <a:ext cx="1155625" cy="11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6800" y="3833150"/>
            <a:ext cx="1421525" cy="14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6075" y="222750"/>
            <a:ext cx="483140" cy="5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600" y="217575"/>
            <a:ext cx="894625" cy="7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4436" y="1693231"/>
            <a:ext cx="240139" cy="2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16800" y="3892175"/>
            <a:ext cx="286325" cy="162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oogle Shape;24;p2"/>
          <p:cNvGrpSpPr/>
          <p:nvPr/>
        </p:nvGrpSpPr>
        <p:grpSpPr>
          <a:xfrm>
            <a:off x="2759704" y="4265739"/>
            <a:ext cx="3624592" cy="363086"/>
            <a:chOff x="2742243" y="4265739"/>
            <a:chExt cx="3624592" cy="363086"/>
          </a:xfrm>
        </p:grpSpPr>
        <p:grpSp>
          <p:nvGrpSpPr>
            <p:cNvPr id="25" name="Google Shape;25;p2"/>
            <p:cNvGrpSpPr/>
            <p:nvPr/>
          </p:nvGrpSpPr>
          <p:grpSpPr>
            <a:xfrm>
              <a:off x="4995032" y="4265739"/>
              <a:ext cx="1371803" cy="363086"/>
              <a:chOff x="4995032" y="4265739"/>
              <a:chExt cx="1371803" cy="363086"/>
            </a:xfrm>
          </p:grpSpPr>
          <p:sp>
            <p:nvSpPr>
              <p:cNvPr id="26" name="Google Shape;26;p2"/>
              <p:cNvSpPr txBox="1"/>
              <p:nvPr/>
            </p:nvSpPr>
            <p:spPr>
              <a:xfrm>
                <a:off x="4995032" y="4265739"/>
                <a:ext cx="202200" cy="28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93C2DB"/>
                    </a:solidFill>
                    <a:latin typeface="Inter"/>
                    <a:ea typeface="Inter"/>
                    <a:cs typeface="Inter"/>
                    <a:sym typeface="Inter"/>
                  </a:rPr>
                  <a:t>+</a:t>
                </a:r>
                <a:endParaRPr sz="1200">
                  <a:solidFill>
                    <a:srgbClr val="93C2DB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 txBox="1"/>
              <p:nvPr/>
            </p:nvSpPr>
            <p:spPr>
              <a:xfrm>
                <a:off x="5741306" y="4265739"/>
                <a:ext cx="202200" cy="28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93C2DB"/>
                    </a:solidFill>
                    <a:latin typeface="Inter"/>
                    <a:ea typeface="Inter"/>
                    <a:cs typeface="Inter"/>
                    <a:sym typeface="Inter"/>
                  </a:rPr>
                  <a:t>+</a:t>
                </a:r>
                <a:endParaRPr sz="1200">
                  <a:solidFill>
                    <a:srgbClr val="93C2DB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pic>
            <p:nvPicPr>
              <p:cNvPr id="28" name="Google Shape;28;p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6024261" y="4286250"/>
                <a:ext cx="342575" cy="342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" name="Google Shape;29;p2"/>
            <p:cNvGrpSpPr/>
            <p:nvPr/>
          </p:nvGrpSpPr>
          <p:grpSpPr>
            <a:xfrm>
              <a:off x="2742243" y="4318165"/>
              <a:ext cx="2240756" cy="261900"/>
              <a:chOff x="2742243" y="4318165"/>
              <a:chExt cx="2240756" cy="261900"/>
            </a:xfrm>
          </p:grpSpPr>
          <p:sp>
            <p:nvSpPr>
              <p:cNvPr id="30" name="Google Shape;30;p2"/>
              <p:cNvSpPr txBox="1"/>
              <p:nvPr/>
            </p:nvSpPr>
            <p:spPr>
              <a:xfrm>
                <a:off x="2742243" y="4318165"/>
                <a:ext cx="932700" cy="2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93C2DB"/>
                    </a:solidFill>
                  </a:rPr>
                  <a:t>Presented by</a:t>
                </a:r>
                <a:endParaRPr sz="800">
                  <a:solidFill>
                    <a:srgbClr val="93C2DB"/>
                  </a:solidFill>
                </a:endParaRPr>
              </a:p>
            </p:txBody>
          </p:sp>
          <p:pic>
            <p:nvPicPr>
              <p:cNvPr id="31" name="Google Shape;31;p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635049" y="4337541"/>
                <a:ext cx="1347949" cy="2297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2" name="Google Shape;32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07050" y="4350872"/>
            <a:ext cx="445075" cy="1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EA673F-5065-470A-AEAC-30305A8E028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758767" y="1091478"/>
            <a:ext cx="2730547" cy="2582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99400" y="2150850"/>
            <a:ext cx="734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42757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Inter-Regular"/>
              <a:buChar char="●"/>
              <a:defRPr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○"/>
              <a:defRPr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■"/>
              <a:defRPr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●"/>
              <a:defRPr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○"/>
              <a:defRPr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■"/>
              <a:defRPr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●"/>
              <a:defRPr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○"/>
              <a:defRPr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Inter-Regular"/>
              <a:buChar char="■"/>
              <a:defRPr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8451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070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5557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114300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917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311700" y="22378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73C5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-8175" y="-9223"/>
            <a:ext cx="9143998" cy="51527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84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nter"/>
              <a:buChar char="●"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○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■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●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○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■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●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○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Inter"/>
              <a:buChar char="■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5403" y="4065049"/>
            <a:ext cx="1674951" cy="9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336976" y="65968"/>
            <a:ext cx="742550" cy="1303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79199" y="3923075"/>
            <a:ext cx="1107102" cy="90402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github.com/statiqdev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benchmarks" TargetMode="External"/><Relationship Id="rId2" Type="http://schemas.openxmlformats.org/officeDocument/2006/relationships/hyperlink" Target="https://github.com/OrchardCMS/OrchardCor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brian@nycdotnetdevs.com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toberfest.digitalocean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ssuehub.io/" TargetMode="External"/><Relationship Id="rId7" Type="http://schemas.openxmlformats.org/officeDocument/2006/relationships/hyperlink" Target="https://dotnetfoundation.org/projects" TargetMode="External"/><Relationship Id="rId2" Type="http://schemas.openxmlformats.org/officeDocument/2006/relationships/hyperlink" Target="https://up-for-grabs.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mungell/awesome-for-beginners" TargetMode="External"/><Relationship Id="rId5" Type="http://schemas.openxmlformats.org/officeDocument/2006/relationships/hyperlink" Target="http://yourfirstpr.github.io/" TargetMode="External"/><Relationship Id="rId4" Type="http://schemas.openxmlformats.org/officeDocument/2006/relationships/hyperlink" Target="https://www.firsttimersonly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" TargetMode="External"/><Relationship Id="rId2" Type="http://schemas.openxmlformats.org/officeDocument/2006/relationships/hyperlink" Target="https://opensource.microsoft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2096-A247-4542-A258-1AA7FAD2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about docs.microsoft.com?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FCA97-C064-4DE2-9AFC-BEE3A881E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hlinkClick r:id="rId2"/>
              </a:rPr>
              <a:t>https://docs.microsoft.com</a:t>
            </a:r>
            <a:endParaRPr lang="en-US" dirty="0"/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Fantastic way to get involved in open source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Documentation is vital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Really easy to submit a PR!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Just edit the markdown and submit a PR!</a:t>
            </a:r>
          </a:p>
        </p:txBody>
      </p:sp>
    </p:spTree>
    <p:extLst>
      <p:ext uri="{BB962C8B-B14F-4D97-AF65-F5344CB8AC3E}">
        <p14:creationId xmlns:p14="http://schemas.microsoft.com/office/powerpoint/2010/main" val="225667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2EA856-627B-470F-8233-CCD65D2A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Dave Glick – </a:t>
            </a:r>
            <a:r>
              <a:rPr lang="en-US" dirty="0" err="1"/>
              <a:t>Statiq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CE94-BF91-4548-9F16-F005693A1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620" y="1152475"/>
            <a:ext cx="4184100" cy="3416400"/>
          </a:xfrm>
        </p:spPr>
        <p:txBody>
          <a:bodyPr/>
          <a:lstStyle/>
          <a:p>
            <a:r>
              <a:rPr lang="en-US" sz="1600" dirty="0">
                <a:hlinkClick r:id="rId2"/>
              </a:rPr>
              <a:t>https://github.com/statiqdev</a:t>
            </a:r>
            <a:endParaRPr lang="en-US" sz="1600" dirty="0"/>
          </a:p>
          <a:p>
            <a:r>
              <a:rPr lang="en-US" sz="1600" dirty="0"/>
              <a:t>Static site generator and content generation framework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5F4F06-4E2E-42A0-ABFB-EAC7D282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40735" y="1237918"/>
            <a:ext cx="2571750" cy="2571750"/>
          </a:xfrm>
          <a:prstGeom prst="ellipse">
            <a:avLst/>
          </a:prstGeom>
          <a:ln w="381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1897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2EA856-627B-470F-8233-CCD65D2A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Sébastien Ros – Orchard Core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CE94-BF91-4548-9F16-F005693A1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620" y="1152475"/>
            <a:ext cx="4721982" cy="3416400"/>
          </a:xfrm>
        </p:spPr>
        <p:txBody>
          <a:bodyPr/>
          <a:lstStyle/>
          <a:p>
            <a:r>
              <a:rPr lang="en-US" sz="1600" dirty="0">
                <a:hlinkClick r:id="rId2"/>
              </a:rPr>
              <a:t>https://github.com/OrchardCMS/OrchardCore</a:t>
            </a:r>
            <a:endParaRPr lang="en-US" sz="1600" dirty="0"/>
          </a:p>
          <a:p>
            <a:r>
              <a:rPr lang="en-US" sz="1600" dirty="0"/>
              <a:t>Orchard Core is an open-source modular and multi-tenant application framework built with ASP.NET Core, and a content management system (CMS) built on top of that application framework</a:t>
            </a:r>
          </a:p>
          <a:p>
            <a:endParaRPr lang="en-US" sz="1600" dirty="0"/>
          </a:p>
          <a:p>
            <a:r>
              <a:rPr lang="en-US" sz="1600" dirty="0">
                <a:hlinkClick r:id="rId3"/>
              </a:rPr>
              <a:t>https://github.com/aspnet/benchmarks</a:t>
            </a:r>
            <a:endParaRPr lang="en-US" sz="1600" dirty="0"/>
          </a:p>
          <a:p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5F4F06-4E2E-42A0-ABFB-EAC7D282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47459" y="1237918"/>
            <a:ext cx="2571750" cy="2571750"/>
          </a:xfrm>
          <a:prstGeom prst="ellipse">
            <a:avLst/>
          </a:prstGeom>
          <a:ln w="381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406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606965-D99F-4DB8-AD59-E89567DD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Prize Giveaway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9BFD80-E5CF-4B19-8099-4074B08E3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next week, we’ll be giving away 5 prizes</a:t>
            </a:r>
          </a:p>
          <a:p>
            <a:r>
              <a:rPr lang="en-US" dirty="0"/>
              <a:t>4x licenses for a JetBrains product</a:t>
            </a:r>
          </a:p>
          <a:p>
            <a:r>
              <a:rPr lang="en-US" dirty="0"/>
              <a:t>1x $25 gift card to Amazon</a:t>
            </a:r>
          </a:p>
          <a:p>
            <a:r>
              <a:rPr lang="en-US" dirty="0"/>
              <a:t>In order to enter, either retweet our “Get Hacking!” tweet or, if you don’t have twitter, email </a:t>
            </a:r>
            <a:r>
              <a:rPr lang="en-US" dirty="0">
                <a:hlinkClick r:id="rId2"/>
              </a:rPr>
              <a:t>brian@nycdotnetdevs.com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7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25" y="303725"/>
            <a:ext cx="1155625" cy="11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4960" y="1279475"/>
            <a:ext cx="483140" cy="5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8413" y="2119400"/>
            <a:ext cx="894625" cy="7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1525" y="2571752"/>
            <a:ext cx="377525" cy="45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41981" y="3332877"/>
            <a:ext cx="316627" cy="37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11525" y="4079747"/>
            <a:ext cx="377525" cy="213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04272" y="539150"/>
            <a:ext cx="425750" cy="4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6037" y="1450226"/>
            <a:ext cx="1318924" cy="98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903862" y="2785426"/>
            <a:ext cx="303950" cy="432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6"/>
          <p:cNvGrpSpPr/>
          <p:nvPr/>
        </p:nvGrpSpPr>
        <p:grpSpPr>
          <a:xfrm>
            <a:off x="3708465" y="2907133"/>
            <a:ext cx="1575373" cy="304800"/>
            <a:chOff x="2607364" y="4431133"/>
            <a:chExt cx="1575373" cy="304800"/>
          </a:xfrm>
        </p:grpSpPr>
        <p:pic>
          <p:nvPicPr>
            <p:cNvPr id="98" name="Google Shape;98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62941" y="4476750"/>
              <a:ext cx="719797" cy="1312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6"/>
            <p:cNvSpPr txBox="1"/>
            <p:nvPr/>
          </p:nvSpPr>
          <p:spPr>
            <a:xfrm>
              <a:off x="2607364" y="4431133"/>
              <a:ext cx="10863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FFFF"/>
                  </a:solidFill>
                </a:rPr>
                <a:t>Presented by</a:t>
              </a:r>
              <a:endParaRPr sz="600">
                <a:solidFill>
                  <a:srgbClr val="FFFFFF"/>
                </a:solidFill>
              </a:endParaRPr>
            </a:p>
          </p:txBody>
        </p:sp>
      </p:grpSp>
      <p:pic>
        <p:nvPicPr>
          <p:cNvPr id="100" name="Google Shape;100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685925" y="764351"/>
            <a:ext cx="3601651" cy="2021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6"/>
          <p:cNvGrpSpPr/>
          <p:nvPr/>
        </p:nvGrpSpPr>
        <p:grpSpPr>
          <a:xfrm>
            <a:off x="3591000" y="4208150"/>
            <a:ext cx="1962000" cy="361800"/>
            <a:chOff x="2686000" y="4208150"/>
            <a:chExt cx="1962000" cy="361800"/>
          </a:xfrm>
        </p:grpSpPr>
        <p:sp>
          <p:nvSpPr>
            <p:cNvPr id="102" name="Google Shape;102;p16"/>
            <p:cNvSpPr/>
            <p:nvPr/>
          </p:nvSpPr>
          <p:spPr>
            <a:xfrm>
              <a:off x="2686000" y="4208150"/>
              <a:ext cx="361800" cy="361800"/>
            </a:xfrm>
            <a:prstGeom prst="rect">
              <a:avLst/>
            </a:prstGeom>
            <a:solidFill>
              <a:srgbClr val="93C2D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3219400" y="4208150"/>
              <a:ext cx="361800" cy="361800"/>
            </a:xfrm>
            <a:prstGeom prst="rect">
              <a:avLst/>
            </a:prstGeom>
            <a:solidFill>
              <a:srgbClr val="FF8AE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752800" y="4208150"/>
              <a:ext cx="361800" cy="361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286200" y="4208150"/>
              <a:ext cx="361800" cy="361800"/>
            </a:xfrm>
            <a:prstGeom prst="rect">
              <a:avLst/>
            </a:prstGeom>
            <a:solidFill>
              <a:srgbClr val="9C466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F4AB01-FDA8-4F8E-8AC0-B75C4E9C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</a:t>
            </a:r>
            <a:r>
              <a:rPr lang="en-US" b="1" dirty="0" err="1">
                <a:solidFill>
                  <a:schemeClr val="bg1"/>
                </a:solidFill>
              </a:rPr>
              <a:t>Hacktoberfest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40320-A33B-4D1C-B777-890573D10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Hacktoberfest</a:t>
            </a:r>
            <a:r>
              <a:rPr lang="en-US" dirty="0">
                <a:solidFill>
                  <a:schemeClr val="bg1"/>
                </a:solidFill>
              </a:rPr>
              <a:t> is a month-long celebration of open source software presented by Digital Ocean, Intel, and Dev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Maintainers are invited to guide would-be contributors toward issues that will help move the project forward, and contributors get the opportunity to give back to both projects they like and others they've just discovered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No contribution is too small — bug fixes and documentation updates are valid ways of participating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0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C2E6-D043-430E-886D-BE988BC3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Why contribute to Open Source?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4917-BDB7-4CD3-9A34-DA4FA2D32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Give back to the community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Build new skills and gain experience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Looks great on your resume and your GitHub profile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Meet awesome people and network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Turn your side project into a full-blown open source product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It’s fun!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1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4B41-EE22-4241-B3C9-3EC230CD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so special about </a:t>
            </a:r>
            <a:r>
              <a:rPr lang="en-US" b="1" dirty="0" err="1">
                <a:solidFill>
                  <a:schemeClr val="bg1"/>
                </a:solidFill>
              </a:rPr>
              <a:t>Hacktoberfest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1CA1F-AD21-4504-9FA4-0233C5E34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You get a free t-shirt for submitting 4 PRs between October 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and October 31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T-shirts will be awarded on a first-come, first-serve basis to the first 70,000 participants who successfully complete the </a:t>
            </a:r>
            <a:r>
              <a:rPr lang="en-US" dirty="0" err="1">
                <a:solidFill>
                  <a:schemeClr val="bg1"/>
                </a:solidFill>
              </a:rPr>
              <a:t>Hacktoberfest</a:t>
            </a:r>
            <a:r>
              <a:rPr lang="en-US" dirty="0">
                <a:solidFill>
                  <a:schemeClr val="bg1"/>
                </a:solidFill>
              </a:rPr>
              <a:t> challenge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Please note, low quality/spammy contributions will not 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783C-427D-4921-974F-A2DB5543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Sounds awesome. I’m in. What’s next?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92F90-49F4-4B5A-9B4D-CD7A0C137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Register at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https://hacktoberfest.digitalocean.com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Submit at least four PRs to any public GitHub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148D-42BC-4D3F-B640-AAEAFA2A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Rules for </a:t>
            </a:r>
            <a:r>
              <a:rPr lang="en-US" b="1" dirty="0" err="1">
                <a:solidFill>
                  <a:schemeClr val="bg1"/>
                </a:solidFill>
              </a:rPr>
              <a:t>Hacktoberfest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8D5-D6A4-4AD8-85F6-288B44F8D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PRs must be made on the GitHub platform</a:t>
            </a: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Only PRs count. Issues/commits do not</a:t>
            </a: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All pull requests created between Oct. 1 and Oct. 31 will count, regardless of when you register for </a:t>
            </a:r>
            <a:r>
              <a:rPr lang="en-US" sz="1600" dirty="0" err="1">
                <a:solidFill>
                  <a:schemeClr val="bg1"/>
                </a:solidFill>
              </a:rPr>
              <a:t>Hacktoberfest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Pull requests created before Oct. 1 but merged after do not count</a:t>
            </a: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Any pull request made on a public repository counts, whether it’s attached to a </a:t>
            </a:r>
            <a:r>
              <a:rPr lang="en-US" sz="1600" dirty="0" err="1">
                <a:solidFill>
                  <a:schemeClr val="bg1"/>
                </a:solidFill>
              </a:rPr>
              <a:t>Hacktoberfest</a:t>
            </a:r>
            <a:r>
              <a:rPr lang="en-US" sz="1600" dirty="0">
                <a:solidFill>
                  <a:schemeClr val="bg1"/>
                </a:solidFill>
              </a:rPr>
              <a:t> issue or not</a:t>
            </a: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Each pull request will count separately even if the PRs are sent to the same repo</a:t>
            </a: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The PRs do not need to be accepted to count unless they are spam, irrelevant, or labeled as invalid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6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0B94-C5EB-4A9F-8E52-1EBE79C9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do I find a way to contribute?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68F03-9FB2-4C35-938B-36B76C7B1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Find documentation to contribute!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Documentation is a big deal and is greatly appreciated by everyone in the community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Great way to get yourself familiar with a project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Easiest way to contribute!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2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0B94-C5EB-4A9F-8E52-1EBE79C9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do I find a way to contribute?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68F03-9FB2-4C35-938B-36B76C7B1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Find projects you use and are familiar with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Look for issues with the tag “good first issue”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Use the following sites to help find your first issue: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hlinkClick r:id="rId2"/>
              </a:rPr>
              <a:t>Up For Grabs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hlinkClick r:id="rId3"/>
              </a:rPr>
              <a:t>Issuehub.io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hlinkClick r:id="rId4"/>
              </a:rPr>
              <a:t>First Timers Only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hlinkClick r:id="rId5"/>
              </a:rPr>
              <a:t>Your First PR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hlinkClick r:id="rId6"/>
              </a:rPr>
              <a:t>Awesome for Beginners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hlinkClick r:id="rId7"/>
              </a:rPr>
              <a:t>.NET Foundation Projects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1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2096-A247-4542-A258-1AA7FAD2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Does Microsoft have an open source repo?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FCA97-C064-4DE2-9AFC-BEE3A881E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hlinkClick r:id="rId2"/>
              </a:rPr>
              <a:t>https://opensource.microsoft.com/</a:t>
            </a:r>
            <a:endParaRPr lang="en-US" dirty="0">
              <a:hlinkClick r:id="rId3"/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3700+ repos!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When inside a repo, use the </a:t>
            </a:r>
            <a:r>
              <a:rPr lang="en-US" i="1" dirty="0" err="1">
                <a:solidFill>
                  <a:schemeClr val="bg1"/>
                </a:solidFill>
              </a:rPr>
              <a:t>label:"good</a:t>
            </a:r>
            <a:r>
              <a:rPr lang="en-US" i="1" dirty="0">
                <a:solidFill>
                  <a:schemeClr val="bg1"/>
                </a:solidFill>
              </a:rPr>
              <a:t> first issue” </a:t>
            </a:r>
            <a:r>
              <a:rPr lang="en-US" dirty="0">
                <a:solidFill>
                  <a:schemeClr val="bg1"/>
                </a:solidFill>
              </a:rPr>
              <a:t>filter to find good first issues to contribute to</a:t>
            </a:r>
          </a:p>
          <a:p>
            <a:pPr>
              <a:buClr>
                <a:schemeClr val="bg1"/>
              </a:buClr>
            </a:pPr>
            <a:r>
              <a:rPr lang="en-US" dirty="0">
                <a:hlinkClick r:id="rId3"/>
              </a:rPr>
              <a:t>https://github.com/microsoft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52074"/>
      </p:ext>
    </p:extLst>
  </p:cSld>
  <p:clrMapOvr>
    <a:masterClrMapping/>
  </p:clrMapOvr>
</p:sld>
</file>

<file path=ppt/theme/theme1.xml><?xml version="1.0" encoding="utf-8"?>
<a:theme xmlns:a="http://schemas.openxmlformats.org/drawingml/2006/main" name="Hacktoberfest-202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629</Words>
  <Application>Microsoft Office PowerPoint</Application>
  <PresentationFormat>On-screen Show (16:9)</PresentationFormat>
  <Paragraphs>66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Proxima Nova</vt:lpstr>
      <vt:lpstr>Arial</vt:lpstr>
      <vt:lpstr>Proxima Nova Semibold</vt:lpstr>
      <vt:lpstr>Inter-Regular</vt:lpstr>
      <vt:lpstr>Inter</vt:lpstr>
      <vt:lpstr>Hacktoberfest-2020</vt:lpstr>
      <vt:lpstr>PowerPoint Presentation</vt:lpstr>
      <vt:lpstr>What is Hacktoberfest?</vt:lpstr>
      <vt:lpstr>Why contribute to Open Source?</vt:lpstr>
      <vt:lpstr>What is so special about Hacktoberfest?</vt:lpstr>
      <vt:lpstr>Sounds awesome. I’m in. What’s next?</vt:lpstr>
      <vt:lpstr>Rules for Hacktoberfest</vt:lpstr>
      <vt:lpstr>How do I find a way to contribute?</vt:lpstr>
      <vt:lpstr>How do I find a way to contribute?</vt:lpstr>
      <vt:lpstr>Does Microsoft have an open source repo?</vt:lpstr>
      <vt:lpstr>What about docs.microsoft.com?</vt:lpstr>
      <vt:lpstr>Dave Glick – Statiq</vt:lpstr>
      <vt:lpstr>Sébastien Ros – Orchard Core</vt:lpstr>
      <vt:lpstr>Prize Giveaway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Brian Jablonsky</cp:lastModifiedBy>
  <cp:revision>11</cp:revision>
  <dcterms:modified xsi:type="dcterms:W3CDTF">2020-10-01T18:49:35Z</dcterms:modified>
</cp:coreProperties>
</file>