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83" r:id="rId3"/>
    <p:sldId id="258" r:id="rId4"/>
    <p:sldId id="263" r:id="rId5"/>
    <p:sldId id="261" r:id="rId6"/>
    <p:sldId id="287" r:id="rId7"/>
    <p:sldId id="284" r:id="rId8"/>
    <p:sldId id="289" r:id="rId9"/>
    <p:sldId id="288" r:id="rId10"/>
    <p:sldId id="280" r:id="rId11"/>
    <p:sldId id="272" r:id="rId12"/>
    <p:sldId id="281" r:id="rId13"/>
    <p:sldId id="267" r:id="rId14"/>
    <p:sldId id="278" r:id="rId15"/>
    <p:sldId id="268" r:id="rId16"/>
    <p:sldId id="270" r:id="rId17"/>
    <p:sldId id="285" r:id="rId18"/>
    <p:sldId id="262" r:id="rId19"/>
    <p:sldId id="260"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03" d="100"/>
          <a:sy n="103" d="100"/>
        </p:scale>
        <p:origin x="114"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1933640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72560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46167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190329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245465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383783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NYCDotNetDevs/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etbrains.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onovotn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bit.ly/2NbdsAB" TargetMode="External"/><Relationship Id="rId3" Type="http://schemas.openxmlformats.org/officeDocument/2006/relationships/hyperlink" Target="https://twitter.com/NYCDotNetDevs" TargetMode="External"/><Relationship Id="rId7" Type="http://schemas.openxmlformats.org/officeDocument/2006/relationships/hyperlink" Target="https://bit.ly/2FCm8M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s9JR37" TargetMode="External"/><Relationship Id="rId5" Type="http://schemas.openxmlformats.org/officeDocument/2006/relationships/hyperlink" Target="https://bit.ly/304YEZz" TargetMode="External"/><Relationship Id="rId4" Type="http://schemas.openxmlformats.org/officeDocument/2006/relationships/hyperlink" Target="https://bit.ly/39WHyB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ocus.dotnetconf.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YCDotNetDevs/Slid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5"/>
              </a:rPr>
              <a:t>https://github.com/NYCDotNetDevs/Slides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Community Service Hackathon</a:t>
            </a:r>
          </a:p>
          <a:p>
            <a:pPr lvl="1"/>
            <a:r>
              <a:rPr lang="en-US" dirty="0">
                <a:solidFill>
                  <a:schemeClr val="tx1"/>
                </a:solidFill>
                <a:latin typeface="corbel"/>
              </a:rPr>
              <a:t>We’ve been in discussion with the Teaching Artist Project Cohort (TAP Cohort) to develop an interactive platform to serve teaching artists working in public schools and higher education</a:t>
            </a:r>
          </a:p>
          <a:p>
            <a:pPr lvl="1"/>
            <a:r>
              <a:rPr lang="en-US" dirty="0">
                <a:solidFill>
                  <a:schemeClr val="tx1"/>
                </a:solidFill>
                <a:latin typeface="corbel"/>
              </a:rPr>
              <a:t>Announcement for a planning session meeting and a Hackathon coming soon!</a:t>
            </a:r>
          </a:p>
          <a:p>
            <a:pPr lvl="1"/>
            <a:r>
              <a:rPr lang="en-US" dirty="0">
                <a:solidFill>
                  <a:schemeClr val="tx1"/>
                </a:solidFill>
                <a:latin typeface="corbel"/>
              </a:rPr>
              <a:t>Great way to give back to non-profits in NYC-area </a:t>
            </a:r>
          </a:p>
          <a:p>
            <a:pPr lvl="1"/>
            <a:r>
              <a:rPr lang="en-US" dirty="0">
                <a:solidFill>
                  <a:schemeClr val="tx1"/>
                </a:solidFill>
                <a:latin typeface="corbel"/>
              </a:rPr>
              <a:t>Play with new technology</a:t>
            </a:r>
          </a:p>
          <a:p>
            <a:pPr lvl="1"/>
            <a:r>
              <a:rPr lang="en-US" dirty="0">
                <a:solidFill>
                  <a:schemeClr val="tx1"/>
                </a:solidFill>
                <a:latin typeface="corbel"/>
              </a:rPr>
              <a:t>Looks great on your GitHub account/resume</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p:txBody>
      </p:sp>
    </p:spTree>
    <p:extLst>
      <p:ext uri="{BB962C8B-B14F-4D97-AF65-F5344CB8AC3E}">
        <p14:creationId xmlns:p14="http://schemas.microsoft.com/office/powerpoint/2010/main" val="306641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Sponsors</a:t>
            </a:r>
          </a:p>
        </p:txBody>
      </p:sp>
      <p:sp>
        <p:nvSpPr>
          <p:cNvPr id="3" name="Content Placeholder 2"/>
          <p:cNvSpPr>
            <a:spLocks noGrp="1"/>
          </p:cNvSpPr>
          <p:nvPr>
            <p:ph idx="1"/>
          </p:nvPr>
        </p:nvSpPr>
        <p:spPr>
          <a:xfrm>
            <a:off x="1120000" y="1825625"/>
            <a:ext cx="6358486" cy="4351338"/>
          </a:xfrm>
        </p:spPr>
        <p:txBody>
          <a:bodyPr vert="horz" lIns="91440" tIns="45720" rIns="91440" bIns="45720" rtlCol="0">
            <a:normAutofit/>
          </a:bodyPr>
          <a:lstStyle/>
          <a:p>
            <a:r>
              <a:rPr lang="en-US" dirty="0">
                <a:gradFill>
                  <a:gsLst>
                    <a:gs pos="34000">
                      <a:schemeClr val="tx1">
                        <a:lumMod val="93000"/>
                      </a:schemeClr>
                    </a:gs>
                    <a:gs pos="0">
                      <a:schemeClr val="bg1">
                        <a:lumMod val="25000"/>
                        <a:lumOff val="75000"/>
                      </a:schemeClr>
                    </a:gs>
                    <a:gs pos="100000">
                      <a:schemeClr val="tx1"/>
                    </a:gs>
                  </a:gsLst>
                  <a:lin ang="4800000" scaled="0"/>
                </a:gradFill>
              </a:rPr>
              <a:t>JetBrains</a:t>
            </a: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gradFill>
                  <a:gsLst>
                    <a:gs pos="34000">
                      <a:schemeClr val="tx1">
                        <a:lumMod val="93000"/>
                      </a:schemeClr>
                    </a:gs>
                    <a:gs pos="0">
                      <a:schemeClr val="bg1">
                        <a:lumMod val="25000"/>
                        <a:lumOff val="75000"/>
                      </a:schemeClr>
                    </a:gs>
                    <a:gs pos="100000">
                      <a:schemeClr val="tx1"/>
                    </a:gs>
                  </a:gsLst>
                  <a:lin ang="4800000" scaled="0"/>
                </a:gradFill>
                <a:hlinkClick r:id="rId4"/>
              </a:rPr>
              <a:t>https://jetbrains.com</a:t>
            </a:r>
            <a:endParaRPr lang="en-US"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solidFill>
                  <a:schemeClr val="tx1"/>
                </a:solidFill>
              </a:rPr>
              <a:t>For over 15 years, JetBrains has strived to make the strongest, most effective developer tools on earth. By automating routine checks and corrections, JetBrains tools speed up production, freeing developers to grow, discover and create.</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5"/>
          <a:stretch/>
        </p:blipFill>
        <p:spPr>
          <a:xfrm>
            <a:off x="7922922" y="1924505"/>
            <a:ext cx="3135218" cy="3398611"/>
          </a:xfrm>
          <a:prstGeom prst="rect">
            <a:avLst/>
          </a:prstGeom>
        </p:spPr>
      </p:pic>
    </p:spTree>
    <p:extLst>
      <p:ext uri="{BB962C8B-B14F-4D97-AF65-F5344CB8AC3E}">
        <p14:creationId xmlns:p14="http://schemas.microsoft.com/office/powerpoint/2010/main" val="324494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Oren Novotny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https://twitter.com/onovotny </a:t>
            </a:r>
            <a:endParaRPr lang="en-US" dirty="0"/>
          </a:p>
          <a:p>
            <a:r>
              <a:rPr lang="en-US" dirty="0">
                <a:solidFill>
                  <a:srgbClr val="FFFFFF"/>
                </a:solidFill>
              </a:rPr>
              <a:t>Executive Director of the .NET Foundation</a:t>
            </a:r>
          </a:p>
          <a:p>
            <a:r>
              <a:rPr lang="en-US" dirty="0">
                <a:solidFill>
                  <a:srgbClr val="FFFFFF"/>
                </a:solidFill>
              </a:rPr>
              <a:t>Senior Program Manager of .NET Team </a:t>
            </a:r>
            <a:br>
              <a:rPr lang="en-US" dirty="0">
                <a:solidFill>
                  <a:srgbClr val="FFFFFF"/>
                </a:solidFill>
              </a:rPr>
            </a:br>
            <a:r>
              <a:rPr lang="en-US" dirty="0">
                <a:solidFill>
                  <a:srgbClr val="FFFFFF"/>
                </a:solidFill>
              </a:rPr>
              <a:t>at Microsoft</a:t>
            </a:r>
          </a:p>
          <a:p>
            <a:endParaRPr lang="en-US" dirty="0">
              <a:solidFill>
                <a:srgbClr val="FFFFFF"/>
              </a:solidFill>
            </a:endParaRPr>
          </a:p>
          <a:p>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.NET Core 2.2 EOL 12/23/2019 – </a:t>
            </a:r>
            <a:r>
              <a:rPr lang="en-US" dirty="0">
                <a:solidFill>
                  <a:schemeClr val="tx1"/>
                </a:solidFill>
                <a:hlinkClick r:id="rId4"/>
              </a:rPr>
              <a:t>https://bit.ly/39WHyBu</a:t>
            </a:r>
            <a:endParaRPr lang="en-US" dirty="0">
              <a:solidFill>
                <a:schemeClr val="tx1"/>
              </a:solidFill>
            </a:endParaRPr>
          </a:p>
          <a:p>
            <a:r>
              <a:rPr lang="en-US" dirty="0">
                <a:solidFill>
                  <a:schemeClr val="tx1"/>
                </a:solidFill>
              </a:rPr>
              <a:t>ASP.NET Core 3.1 – </a:t>
            </a:r>
            <a:r>
              <a:rPr lang="en-US" dirty="0">
                <a:solidFill>
                  <a:schemeClr val="tx1"/>
                </a:solidFill>
                <a:hlinkClick r:id="rId5"/>
              </a:rPr>
              <a:t>https://bit.ly/304YEZz</a:t>
            </a:r>
            <a:endParaRPr lang="en-US" dirty="0">
              <a:solidFill>
                <a:schemeClr val="tx1"/>
              </a:solidFill>
            </a:endParaRPr>
          </a:p>
          <a:p>
            <a:r>
              <a:rPr lang="en-US" dirty="0">
                <a:solidFill>
                  <a:schemeClr val="tx1"/>
                </a:solidFill>
              </a:rPr>
              <a:t>.NET Core 3.1 – </a:t>
            </a:r>
            <a:r>
              <a:rPr lang="en-US" dirty="0">
                <a:solidFill>
                  <a:schemeClr val="tx1"/>
                </a:solidFill>
                <a:hlinkClick r:id="rId6"/>
              </a:rPr>
              <a:t>https://bit.ly/2s9JR37</a:t>
            </a:r>
            <a:endParaRPr lang="en-US" dirty="0">
              <a:solidFill>
                <a:schemeClr val="tx1"/>
              </a:solidFill>
            </a:endParaRPr>
          </a:p>
          <a:p>
            <a:r>
              <a:rPr lang="en-US" dirty="0">
                <a:solidFill>
                  <a:schemeClr val="tx1"/>
                </a:solidFill>
              </a:rPr>
              <a:t>EF Core 3.1 – </a:t>
            </a:r>
            <a:r>
              <a:rPr lang="en-US" dirty="0">
                <a:solidFill>
                  <a:schemeClr val="tx1"/>
                </a:solidFill>
                <a:hlinkClick r:id="rId7"/>
              </a:rPr>
              <a:t>https://bit.ly/2FCm8M0</a:t>
            </a:r>
            <a:endParaRPr lang="en-US" dirty="0">
              <a:solidFill>
                <a:schemeClr val="tx1"/>
              </a:solidFill>
            </a:endParaRPr>
          </a:p>
          <a:p>
            <a:r>
              <a:rPr lang="en-US" dirty="0">
                <a:solidFill>
                  <a:schemeClr val="tx1"/>
                </a:solidFill>
              </a:rPr>
              <a:t>Visual Studio 2019 for Mac 8.4 – </a:t>
            </a:r>
            <a:r>
              <a:rPr lang="en-US" dirty="0">
                <a:solidFill>
                  <a:schemeClr val="tx1"/>
                </a:solidFill>
                <a:hlinkClick r:id="rId8"/>
              </a:rPr>
              <a:t>https://bit.ly/2NbdsAB</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TBA – NY Pluralsight Study Group “TBD”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February 18</a:t>
            </a:r>
            <a:r>
              <a:rPr lang="en-US" baseline="30000" dirty="0">
                <a:solidFill>
                  <a:schemeClr val="tx1"/>
                </a:solidFill>
              </a:rPr>
              <a:t>th</a:t>
            </a:r>
            <a:r>
              <a:rPr lang="en-US" dirty="0">
                <a:solidFill>
                  <a:schemeClr val="tx1"/>
                </a:solidFill>
              </a:rPr>
              <a:t> – NYC Mobile .NET “TBD”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January 22</a:t>
            </a:r>
            <a:r>
              <a:rPr lang="en-US" baseline="30000" dirty="0">
                <a:solidFill>
                  <a:schemeClr val="tx1"/>
                </a:solidFill>
              </a:rPr>
              <a:t>nd</a:t>
            </a:r>
            <a:r>
              <a:rPr lang="en-US" dirty="0">
                <a:solidFill>
                  <a:schemeClr val="tx1"/>
                </a:solidFill>
              </a:rPr>
              <a:t> – New York ALT.NET Software Development Group “TBD”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TBA – NYC PowerShell Meetup “TBD”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.NET Conf - "Focus on Blazor"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orbel"/>
              </a:rPr>
              <a:t>Free – Virtual event</a:t>
            </a:r>
          </a:p>
          <a:p>
            <a:r>
              <a:rPr lang="en-US" dirty="0">
                <a:solidFill>
                  <a:srgbClr val="FFFFFF"/>
                </a:solidFill>
              </a:rPr>
              <a:t>January 14, 2020</a:t>
            </a:r>
          </a:p>
          <a:p>
            <a:r>
              <a:rPr lang="en-US" dirty="0">
                <a:hlinkClick r:id="rId3"/>
              </a:rPr>
              <a:t>https://focus.dotnetconf.net/</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solidFill>
                  <a:schemeClr val="tx1"/>
                </a:solidFill>
              </a:rPr>
              <a:t>Upcoming meetings</a:t>
            </a:r>
          </a:p>
          <a:p>
            <a:pPr lvl="1"/>
            <a:r>
              <a:rPr lang="en-US" dirty="0">
                <a:solidFill>
                  <a:schemeClr val="tx1"/>
                </a:solidFill>
              </a:rPr>
              <a:t>Tuesday, February 11</a:t>
            </a:r>
            <a:r>
              <a:rPr lang="en-US" baseline="30000" dirty="0">
                <a:solidFill>
                  <a:schemeClr val="tx1"/>
                </a:solidFill>
              </a:rPr>
              <a:t>th</a:t>
            </a:r>
            <a:r>
              <a:rPr lang="en-US" dirty="0">
                <a:solidFill>
                  <a:schemeClr val="tx1"/>
                </a:solidFill>
              </a:rPr>
              <a:t> – “Carl Franklin’s </a:t>
            </a:r>
            <a:r>
              <a:rPr lang="en-US" dirty="0" err="1">
                <a:solidFill>
                  <a:schemeClr val="tx1"/>
                </a:solidFill>
              </a:rPr>
              <a:t>Blazor</a:t>
            </a:r>
            <a:r>
              <a:rPr lang="en-US" dirty="0">
                <a:solidFill>
                  <a:schemeClr val="tx1"/>
                </a:solidFill>
              </a:rPr>
              <a:t> Road Show”</a:t>
            </a:r>
          </a:p>
          <a:p>
            <a:pPr lvl="1"/>
            <a:r>
              <a:rPr lang="en-US" dirty="0">
                <a:solidFill>
                  <a:schemeClr val="tx1"/>
                </a:solidFill>
              </a:rPr>
              <a:t>Thursday, March 12</a:t>
            </a:r>
            <a:r>
              <a:rPr lang="en-US" baseline="30000" dirty="0">
                <a:solidFill>
                  <a:schemeClr val="tx1"/>
                </a:solidFill>
              </a:rPr>
              <a:t>th</a:t>
            </a:r>
            <a:r>
              <a:rPr lang="en-US" dirty="0">
                <a:solidFill>
                  <a:schemeClr val="tx1"/>
                </a:solidFill>
              </a:rPr>
              <a:t> – “TBA”</a:t>
            </a:r>
          </a:p>
          <a:p>
            <a:pPr lvl="1"/>
            <a:r>
              <a:rPr lang="en-US" dirty="0">
                <a:solidFill>
                  <a:schemeClr val="tx1"/>
                </a:solidFill>
              </a:rPr>
              <a:t>Thursday, April 9</a:t>
            </a:r>
            <a:r>
              <a:rPr lang="en-US" baseline="30000" dirty="0">
                <a:solidFill>
                  <a:schemeClr val="tx1"/>
                </a:solidFill>
              </a:rPr>
              <a:t>th</a:t>
            </a:r>
            <a:endParaRPr lang="en-US" dirty="0">
              <a:solidFill>
                <a:schemeClr val="tx1"/>
              </a:solidFill>
            </a:endParaRPr>
          </a:p>
          <a:p>
            <a:pPr lvl="1"/>
            <a:r>
              <a:rPr lang="en-US" dirty="0">
                <a:solidFill>
                  <a:schemeClr val="tx1"/>
                </a:solidFill>
              </a:rPr>
              <a:t>Thursday, May 14</a:t>
            </a:r>
            <a:r>
              <a:rPr lang="en-US" baseline="30000" dirty="0">
                <a:solidFill>
                  <a:schemeClr val="tx1"/>
                </a:solidFill>
              </a:rPr>
              <a:t>th</a:t>
            </a:r>
            <a:endParaRPr lang="en-US" dirty="0">
              <a:solidFill>
                <a:schemeClr val="tx1"/>
              </a:solidFill>
            </a:endParaRPr>
          </a:p>
          <a:p>
            <a:pPr lvl="1"/>
            <a:r>
              <a:rPr lang="en-US" dirty="0">
                <a:solidFill>
                  <a:schemeClr val="tx1"/>
                </a:solidFill>
              </a:rPr>
              <a:t>Thursday, June 11</a:t>
            </a:r>
            <a:r>
              <a:rPr lang="en-US" baseline="30000" dirty="0">
                <a:solidFill>
                  <a:schemeClr val="tx1"/>
                </a:solidFill>
              </a:rPr>
              <a:t>th</a:t>
            </a:r>
            <a:endParaRPr lang="en-US" dirty="0">
              <a:solidFill>
                <a:schemeClr val="tx1"/>
              </a:solidFill>
            </a:endParaRP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303794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Moved NYC .NET Devs GitHub Slide Repo</a:t>
            </a:r>
          </a:p>
          <a:p>
            <a:pPr lvl="1"/>
            <a:r>
              <a:rPr lang="en-US" dirty="0">
                <a:hlinkClick r:id="rId3"/>
              </a:rPr>
              <a:t>https://github.com/NYCDotNetDevs/Slides</a:t>
            </a:r>
            <a:endParaRPr lang="en-US" dirty="0">
              <a:solidFill>
                <a:srgbClr val="FFFFFF"/>
              </a:solidFill>
            </a:endParaRPr>
          </a:p>
        </p:txBody>
      </p:sp>
    </p:spTree>
    <p:extLst>
      <p:ext uri="{BB962C8B-B14F-4D97-AF65-F5344CB8AC3E}">
        <p14:creationId xmlns:p14="http://schemas.microsoft.com/office/powerpoint/2010/main" val="102637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NYC .NET Developer Member Survey</a:t>
            </a:r>
          </a:p>
          <a:p>
            <a:pPr lvl="1"/>
            <a:r>
              <a:rPr lang="en-US" dirty="0">
                <a:solidFill>
                  <a:srgbClr val="FFFFFF"/>
                </a:solidFill>
                <a:latin typeface="corbel"/>
              </a:rPr>
              <a:t>Watch out for a survey coming in the next few weeks to voice your opinions about the user group. Help us figure out what matters most to you (what topics you’re interested in, what kind of events you want to see, sponsorships, </a:t>
            </a:r>
            <a:r>
              <a:rPr lang="en-US" dirty="0" err="1">
                <a:solidFill>
                  <a:srgbClr val="FFFFFF"/>
                </a:solidFill>
                <a:latin typeface="corbel"/>
              </a:rPr>
              <a:t>etc</a:t>
            </a:r>
            <a:r>
              <a:rPr lang="en-US" dirty="0">
                <a:solidFill>
                  <a:srgbClr val="FFFFFF"/>
                </a:solidFill>
                <a:latin typeface="corbel"/>
              </a:rPr>
              <a:t>).</a:t>
            </a:r>
            <a:endParaRPr lang="en-US" dirty="0">
              <a:solidFill>
                <a:schemeClr val="tx1"/>
              </a:solidFill>
              <a:latin typeface="corbel"/>
            </a:endParaRPr>
          </a:p>
        </p:txBody>
      </p:sp>
    </p:spTree>
    <p:extLst>
      <p:ext uri="{BB962C8B-B14F-4D97-AF65-F5344CB8AC3E}">
        <p14:creationId xmlns:p14="http://schemas.microsoft.com/office/powerpoint/2010/main" val="368423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An event happening around NYC offering members an open discussion with other developers about anything and everything over drinks and snacks.</a:t>
            </a:r>
          </a:p>
          <a:p>
            <a:pPr lvl="1"/>
            <a:endParaRPr lang="en-US" dirty="0">
              <a:solidFill>
                <a:schemeClr val="tx1"/>
              </a:solidFill>
              <a:latin typeface="corbel"/>
            </a:endParaRPr>
          </a:p>
          <a:p>
            <a:pPr lvl="1"/>
            <a:r>
              <a:rPr lang="en-US" dirty="0">
                <a:solidFill>
                  <a:schemeClr val="tx1"/>
                </a:solidFill>
                <a:latin typeface="corbel"/>
              </a:rPr>
              <a:t>Planning regular Happy Hours for 2020 – looking for venues and sponsorship!</a:t>
            </a:r>
          </a:p>
        </p:txBody>
      </p:sp>
    </p:spTree>
    <p:extLst>
      <p:ext uri="{BB962C8B-B14F-4D97-AF65-F5344CB8AC3E}">
        <p14:creationId xmlns:p14="http://schemas.microsoft.com/office/powerpoint/2010/main" val="120369236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911</Words>
  <Application>Microsoft Office PowerPoint</Application>
  <PresentationFormat>Widescreen</PresentationFormat>
  <Paragraphs>136</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.NET Conf - "Focus on Blazor"</vt:lpstr>
      <vt:lpstr>Announcements</vt:lpstr>
      <vt:lpstr>Announcements</vt:lpstr>
      <vt:lpstr>Announcements</vt:lpstr>
      <vt:lpstr>Announcements</vt:lpstr>
      <vt:lpstr>Announcements</vt:lpstr>
      <vt:lpstr>Announcements</vt:lpstr>
      <vt:lpstr>Announcements</vt:lpstr>
      <vt:lpstr>Job Announcements</vt:lpstr>
      <vt:lpstr>Sponsors</vt:lpstr>
      <vt:lpstr>Sponsors</vt:lpstr>
      <vt:lpstr>Sponsors</vt:lpstr>
      <vt:lpstr>Sponsors</vt:lpstr>
      <vt:lpstr>Oren Novotny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4</cp:revision>
  <dcterms:created xsi:type="dcterms:W3CDTF">2020-01-09T21:28:31Z</dcterms:created>
  <dcterms:modified xsi:type="dcterms:W3CDTF">2020-01-09T22:09:48Z</dcterms:modified>
</cp:coreProperties>
</file>