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83" r:id="rId3"/>
    <p:sldId id="258" r:id="rId4"/>
    <p:sldId id="263" r:id="rId5"/>
    <p:sldId id="288" r:id="rId6"/>
    <p:sldId id="289" r:id="rId7"/>
    <p:sldId id="290" r:id="rId8"/>
    <p:sldId id="281" r:id="rId9"/>
    <p:sldId id="27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217A"/>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68" d="100"/>
          <a:sy n="168" d="100"/>
        </p:scale>
        <p:origin x="1968" y="126"/>
      </p:cViewPr>
      <p:guideLst/>
    </p:cSldViewPr>
  </p:slideViewPr>
  <p:notesTextViewPr>
    <p:cViewPr>
      <p:scale>
        <a:sx n="1" d="1"/>
        <a:sy n="1" d="1"/>
      </p:scale>
      <p:origin x="0" y="0"/>
    </p:cViewPr>
  </p:notesTextViewPr>
  <p:notesViewPr>
    <p:cSldViewPr snapToGrid="0">
      <p:cViewPr varScale="1">
        <p:scale>
          <a:sx n="67" d="100"/>
          <a:sy n="67" d="100"/>
        </p:scale>
        <p:origin x="132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solidFill>
                <a:schemeClr val="tx1"/>
              </a:solidFill>
            </a:rPr>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Brian Jablonsky</a:t>
          </a:r>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383347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679099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49819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716283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hyperlink" Target="https://github.com/NYCDotNetDevs/Slide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12" name="Picture 11" descr="nycdotnet.png">
            <a:extLst>
              <a:ext uri="{FF2B5EF4-FFF2-40B4-BE49-F238E27FC236}">
                <a16:creationId xmlns:a16="http://schemas.microsoft.com/office/drawing/2014/main" id="{E4C85F4F-D36C-4A7D-9CD6-CB4CFD556BCB}"/>
              </a:ext>
            </a:extLst>
          </p:cNvPr>
          <p:cNvPicPr>
            <a:picLocks noChangeAspect="1"/>
          </p:cNvPicPr>
          <p:nvPr userDrawn="1"/>
        </p:nvPicPr>
        <p:blipFill>
          <a:blip r:embed="rId3"/>
          <a:stretch>
            <a:fillRect/>
          </a:stretch>
        </p:blipFill>
        <p:spPr>
          <a:xfrm>
            <a:off x="4724400" y="2131384"/>
            <a:ext cx="2743200" cy="2595232"/>
          </a:xfrm>
          <a:prstGeom prst="rect">
            <a:avLst/>
          </a:prstGeom>
        </p:spPr>
      </p:pic>
      <p:sp>
        <p:nvSpPr>
          <p:cNvPr id="13" name="TextBox 12">
            <a:extLst>
              <a:ext uri="{FF2B5EF4-FFF2-40B4-BE49-F238E27FC236}">
                <a16:creationId xmlns:a16="http://schemas.microsoft.com/office/drawing/2014/main" id="{3799D8E4-E443-4A07-8C0E-AF0082BB98CE}"/>
              </a:ext>
            </a:extLst>
          </p:cNvPr>
          <p:cNvSpPr txBox="1"/>
          <p:nvPr userDrawn="1"/>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14" name="Rectangle 13">
            <a:extLst>
              <a:ext uri="{FF2B5EF4-FFF2-40B4-BE49-F238E27FC236}">
                <a16:creationId xmlns:a16="http://schemas.microsoft.com/office/drawing/2014/main" id="{5653E36D-B5FF-4E92-A57B-82D8DD2149EA}"/>
              </a:ext>
            </a:extLst>
          </p:cNvPr>
          <p:cNvSpPr/>
          <p:nvPr userDrawn="1"/>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4"/>
              </a:rPr>
              <a:t>https://github.com/NYCDotNetDevs/Slides</a:t>
            </a:r>
            <a:endParaRPr lang="en-US" sz="2800" dirty="0"/>
          </a:p>
        </p:txBody>
      </p:sp>
    </p:spTree>
    <p:extLst>
      <p:ext uri="{BB962C8B-B14F-4D97-AF65-F5344CB8AC3E}">
        <p14:creationId xmlns:p14="http://schemas.microsoft.com/office/powerpoint/2010/main" val="3201760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68217A"/>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5AA510F-6D56-4801-9032-D5819119D645}"/>
              </a:ext>
            </a:extLst>
          </p:cNvPr>
          <p:cNvSpPr>
            <a:spLocks noGrp="1"/>
          </p:cNvSpPr>
          <p:nvPr>
            <p:ph type="title"/>
          </p:nvPr>
        </p:nvSpPr>
        <p:spPr>
          <a:xfrm>
            <a:off x="618701" y="1908385"/>
            <a:ext cx="10954597" cy="1307253"/>
          </a:xfrm>
          <a:prstGeom prst="rect">
            <a:avLst/>
          </a:prstGeom>
        </p:spPr>
        <p:txBody>
          <a:bodyPr anchor="t" anchorCtr="0">
            <a:normAutofit/>
          </a:bodyPr>
          <a:lstStyle>
            <a:lvl1pPr algn="ctr">
              <a:defRPr sz="4800" b="1">
                <a:solidFill>
                  <a:schemeClr val="tx1"/>
                </a:solidFill>
                <a:latin typeface="Segoe UI" panose="020B0502040204020203" pitchFamily="34" charset="0"/>
                <a:cs typeface="Segoe UI" panose="020B0502040204020203" pitchFamily="34" charset="0"/>
              </a:defRPr>
            </a:lvl1pPr>
          </a:lstStyle>
          <a:p>
            <a:endParaRPr lang="en-US" dirty="0"/>
          </a:p>
        </p:txBody>
      </p:sp>
    </p:spTree>
    <p:extLst>
      <p:ext uri="{BB962C8B-B14F-4D97-AF65-F5344CB8AC3E}">
        <p14:creationId xmlns:p14="http://schemas.microsoft.com/office/powerpoint/2010/main" val="2435451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7583E2-3F9B-4D01-B386-57885A566EF8}"/>
              </a:ext>
            </a:extLst>
          </p:cNvPr>
          <p:cNvSpPr>
            <a:spLocks noGrp="1"/>
          </p:cNvSpPr>
          <p:nvPr>
            <p:ph type="title"/>
          </p:nvPr>
        </p:nvSpPr>
        <p:spPr>
          <a:xfrm>
            <a:off x="838200" y="365125"/>
            <a:ext cx="10515600" cy="1325563"/>
          </a:xfrm>
          <a:prstGeom prst="rect">
            <a:avLst/>
          </a:prstGeom>
        </p:spPr>
        <p:txBody>
          <a:bodyPr anchor="ctr"/>
          <a:lstStyle>
            <a:lvl1pPr algn="l">
              <a:defRPr sz="4400" b="1">
                <a:latin typeface="Segoe UI" panose="020B0502040204020203" pitchFamily="34" charset="0"/>
                <a:cs typeface="Segoe UI" panose="020B0502040204020203" pitchFamily="34" charset="0"/>
              </a:defRPr>
            </a:lvl1pPr>
          </a:lstStyle>
          <a:p>
            <a:r>
              <a:rPr lang="en-US" dirty="0"/>
              <a:t>Click to edit Master title style</a:t>
            </a:r>
          </a:p>
        </p:txBody>
      </p:sp>
      <p:sp>
        <p:nvSpPr>
          <p:cNvPr id="7" name="Content Placeholder 6">
            <a:extLst>
              <a:ext uri="{FF2B5EF4-FFF2-40B4-BE49-F238E27FC236}">
                <a16:creationId xmlns:a16="http://schemas.microsoft.com/office/drawing/2014/main" id="{DD4A6391-DC6F-4CF3-A777-367743090717}"/>
              </a:ext>
            </a:extLst>
          </p:cNvPr>
          <p:cNvSpPr>
            <a:spLocks noGrp="1"/>
          </p:cNvSpPr>
          <p:nvPr>
            <p:ph sz="quarter" idx="10"/>
          </p:nvPr>
        </p:nvSpPr>
        <p:spPr>
          <a:xfrm>
            <a:off x="838199" y="1828799"/>
            <a:ext cx="10515600" cy="4352544"/>
          </a:xfrm>
          <a:prstGeom prst="rect">
            <a:avLst/>
          </a:prstGeom>
        </p:spPr>
        <p:txBody>
          <a:bodyPr tIns="45720" bIns="45720">
            <a:normAutofit/>
          </a:bodyPr>
          <a:lstStyle>
            <a:lvl1pPr marL="228600" indent="-228600">
              <a:spcBef>
                <a:spcPts val="1000"/>
              </a:spcBef>
              <a:buFont typeface="Arial" panose="020B0604020202020204" pitchFamily="34" charset="0"/>
              <a:buChar char="•"/>
              <a:defRPr sz="2800">
                <a:latin typeface="+mn-lt"/>
              </a:defRPr>
            </a:lvl1pPr>
            <a:lvl2pPr marL="685800" indent="-228600">
              <a:buFont typeface="Arial" panose="020B0604020202020204" pitchFamily="34" charset="0"/>
              <a:buChar char="•"/>
              <a:defRPr sz="2400" b="0">
                <a:solidFill>
                  <a:schemeClr val="tx1"/>
                </a:solidFill>
                <a:latin typeface="+mn-lt"/>
              </a:defRPr>
            </a:lvl2pPr>
            <a:lvl3pPr marL="1143000" indent="-228600">
              <a:spcBef>
                <a:spcPts val="500"/>
              </a:spcBef>
              <a:spcAft>
                <a:spcPts val="0"/>
              </a:spcAft>
              <a:buFont typeface="Arial" panose="020B0604020202020204" pitchFamily="34" charset="0"/>
              <a:buChar char="•"/>
              <a:defRPr b="0">
                <a:solidFill>
                  <a:schemeClr val="tx1"/>
                </a:solidFill>
                <a:latin typeface="+mn-lt"/>
              </a:defRPr>
            </a:lvl3pPr>
            <a:lvl4pPr marL="1600200" indent="-228600">
              <a:buFont typeface="Arial" panose="020B0604020202020204" pitchFamily="34" charset="0"/>
              <a:buChar char="•"/>
              <a:defRPr sz="1800" b="0">
                <a:solidFill>
                  <a:schemeClr val="tx1"/>
                </a:solidFill>
                <a:latin typeface="+mn-lt"/>
              </a:defRPr>
            </a:lvl4pPr>
            <a:lvl5pPr marL="2057400" indent="-228600">
              <a:spcAft>
                <a:spcPts val="0"/>
              </a:spcAft>
              <a:buFont typeface="Arial" panose="020B0604020202020204" pitchFamily="34" charset="0"/>
              <a:buChar char="•"/>
              <a:defRPr sz="1800" b="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81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6605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65ADB309-3D2E-4CAE-8F55-1CFAD1802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11" name="Text Placeholder 10">
            <a:extLst>
              <a:ext uri="{FF2B5EF4-FFF2-40B4-BE49-F238E27FC236}">
                <a16:creationId xmlns:a16="http://schemas.microsoft.com/office/drawing/2014/main" id="{80F22FEB-C6DC-4388-908E-AFCB1812E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60363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6"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fade">
                                      <p:cBhvr>
                                        <p:cTn id="16" dur="500"/>
                                        <p:tgtEl>
                                          <p:spTgt spid="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uiExpand="1" build="p">
        <p:tmplLst>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hf hdr="0" dt="0"/>
  <p:txStyles>
    <p:titleStyle>
      <a:lvl1pPr algn="l" defTabSz="914400" rtl="0" eaLnBrk="1" latinLnBrk="0" hangingPunct="1">
        <a:lnSpc>
          <a:spcPct val="90000"/>
        </a:lnSpc>
        <a:spcBef>
          <a:spcPct val="0"/>
        </a:spcBef>
        <a:buNone/>
        <a:tabLst>
          <a:tab pos="10579100" algn="l"/>
        </a:tabLst>
        <a:defRPr lang="en-US" sz="4400" b="1" i="0" kern="1200" spc="160" baseline="0" dirty="0">
          <a:solidFill>
            <a:srgbClr val="68217A"/>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bit.ly/455DnR6" TargetMode="External"/><Relationship Id="rId5" Type="http://schemas.openxmlformats.org/officeDocument/2006/relationships/hyperlink" Target="https://bit.ly/3RtOnSL" TargetMode="External"/><Relationship Id="rId4" Type="http://schemas.openxmlformats.org/officeDocument/2006/relationships/hyperlink" Target="https://bit.ly/3wXVLy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cPowershellMeetu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meetup.com/nyc-llm-talk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tnetfoundation.org/community/virtual-user-grou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twitter.com/NYCDotNetDev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8629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solidFill>
                  <a:schemeClr val="bg1"/>
                </a:solidFill>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solidFill>
                  <a:schemeClr val="bg1"/>
                </a:solidFill>
                <a:latin typeface="Segoe UI Semibold" panose="020B0702040204020203" pitchFamily="34" charset="0"/>
                <a:cs typeface="Segoe UI Semibold" panose="020B0702040204020203" pitchFamily="34" charset="0"/>
              </a:rPr>
              <a:t>@</a:t>
            </a:r>
            <a:r>
              <a:rPr lang="en-US" sz="3200" dirty="0" err="1">
                <a:solidFill>
                  <a:schemeClr val="bg1"/>
                </a:solidFill>
                <a:latin typeface="Segoe UI Semibold" panose="020B0702040204020203" pitchFamily="34" charset="0"/>
                <a:cs typeface="Segoe UI Semibold" panose="020B0702040204020203" pitchFamily="34" charset="0"/>
              </a:rPr>
              <a:t>MSFTReactor</a:t>
            </a:r>
            <a:endParaRPr lang="en-US" sz="3200" dirty="0">
              <a:solidFill>
                <a:schemeClr val="bg1"/>
              </a:solidFill>
              <a:latin typeface="Segoe UI Semibold" panose="020B0702040204020203" pitchFamily="34" charset="0"/>
              <a:cs typeface="Segoe UI Semibold" panose="020B0702040204020203" pitchFamily="34" charset="0"/>
            </a:endParaRPr>
          </a:p>
          <a:p>
            <a:r>
              <a:rPr lang="en-US" sz="3200" dirty="0">
                <a:solidFill>
                  <a:schemeClr val="bg1"/>
                </a:solidFill>
                <a:latin typeface="Segoe UI Semibold" panose="020B0702040204020203" pitchFamily="34" charset="0"/>
                <a:cs typeface="Segoe UI Semibold" panose="020B0702040204020203" pitchFamily="34" charset="0"/>
              </a:rPr>
              <a:t>#</a:t>
            </a:r>
            <a:r>
              <a:rPr lang="en-US" sz="3200" dirty="0" err="1">
                <a:solidFill>
                  <a:schemeClr val="bg1"/>
                </a:solidFill>
                <a:latin typeface="Segoe UI Semibold" panose="020B0702040204020203" pitchFamily="34" charset="0"/>
                <a:cs typeface="Segoe UI Semibold" panose="020B0702040204020203" pitchFamily="34" charset="0"/>
              </a:rPr>
              <a:t>ReactorNYC</a:t>
            </a:r>
            <a:endParaRPr lang="en-US" sz="3200" dirty="0">
              <a:solidFill>
                <a:schemeClr val="bg1"/>
              </a:solidFill>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rotWithShape="1">
          <a:blip r:embed="rId3"/>
          <a:srcRect b="11215"/>
          <a:stretch/>
        </p:blipFill>
        <p:spPr>
          <a:xfrm>
            <a:off x="4774299" y="2125808"/>
            <a:ext cx="7417701" cy="1525353"/>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solidFill>
                  <a:schemeClr val="bg1"/>
                </a:solidFill>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solidFill>
                  <a:schemeClr val="bg1"/>
                </a:solidFill>
                <a:latin typeface="Segoe UI Semibold" panose="020B0702040204020203" pitchFamily="34" charset="0"/>
                <a:cs typeface="Segoe UI Semibold" panose="020B0702040204020203" pitchFamily="34" charset="0"/>
              </a:rPr>
              <a:t>@</a:t>
            </a:r>
            <a:r>
              <a:rPr lang="en-US" sz="3200" dirty="0" err="1">
                <a:solidFill>
                  <a:schemeClr val="bg1"/>
                </a:solidFill>
                <a:latin typeface="Segoe UI Semibold" panose="020B0702040204020203" pitchFamily="34" charset="0"/>
                <a:cs typeface="Segoe UI Semibold" panose="020B0702040204020203" pitchFamily="34" charset="0"/>
              </a:rPr>
              <a:t>MSFTReactor</a:t>
            </a:r>
            <a:endParaRPr lang="en-US" sz="3200" dirty="0">
              <a:solidFill>
                <a:schemeClr val="bg1"/>
              </a:solidFill>
              <a:latin typeface="Segoe UI Semibold" panose="020B0702040204020203" pitchFamily="34" charset="0"/>
              <a:cs typeface="Segoe UI Semibold" panose="020B0702040204020203" pitchFamily="34" charset="0"/>
            </a:endParaRPr>
          </a:p>
          <a:p>
            <a:r>
              <a:rPr lang="en-US" sz="3200" dirty="0">
                <a:solidFill>
                  <a:schemeClr val="bg1"/>
                </a:solidFill>
                <a:latin typeface="Segoe UI Semibold" panose="020B0702040204020203" pitchFamily="34" charset="0"/>
                <a:cs typeface="Segoe UI Semibold" panose="020B0702040204020203" pitchFamily="34" charset="0"/>
              </a:rPr>
              <a:t>#</a:t>
            </a:r>
            <a:r>
              <a:rPr lang="en-US" sz="3200" dirty="0" err="1">
                <a:solidFill>
                  <a:schemeClr val="bg1"/>
                </a:solidFill>
                <a:latin typeface="Segoe UI Semibold" panose="020B0702040204020203" pitchFamily="34" charset="0"/>
                <a:cs typeface="Segoe UI Semibold" panose="020B0702040204020203" pitchFamily="34" charset="0"/>
              </a:rPr>
              <a:t>ReactorNYC</a:t>
            </a:r>
            <a:endParaRPr lang="en-US" sz="3200" dirty="0">
              <a:solidFill>
                <a:schemeClr val="bg1"/>
              </a:solidFill>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sz="quarter" idx="10"/>
          </p:nvPr>
        </p:nvSpPr>
        <p:spPr/>
        <p:txBody>
          <a:bodyPr>
            <a:normAutofit/>
          </a:bodyPr>
          <a:lstStyle/>
          <a:p>
            <a:r>
              <a:rPr lang="en-US" dirty="0">
                <a:solidFill>
                  <a:schemeClr val="tx1"/>
                </a:solidFill>
              </a:rPr>
              <a:t>Co-Organizers</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a:p>
            <a:pPr marL="0" indent="0" algn="ctr">
              <a:buNone/>
            </a:pPr>
            <a:r>
              <a:rPr lang="en-US" dirty="0"/>
              <a:t>Interested in becoming a co-organizer? Let me know!</a:t>
            </a:r>
            <a:endParaRPr lang="en-US" dirty="0">
              <a:solidFill>
                <a:schemeClr val="tx1"/>
              </a:solidFill>
            </a:endParaRP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3852689931"/>
              </p:ext>
            </p:extLst>
          </p:nvPr>
        </p:nvGraphicFramePr>
        <p:xfrm>
          <a:off x="4795836" y="2719196"/>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sz="quarter" idx="10"/>
          </p:nvPr>
        </p:nvSpPr>
        <p:spPr/>
        <p:txBody>
          <a:bodyPr vert="horz" lIns="91440" tIns="45720" rIns="91440" bIns="45720" rtlCol="0" anchor="t">
            <a:normAutofit/>
          </a:bodyPr>
          <a:lstStyle/>
          <a:p>
            <a:r>
              <a:rPr lang="en-US" dirty="0"/>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BUILD 2024 Announcements - </a:t>
            </a:r>
            <a:r>
              <a:rPr lang="en-US" dirty="0">
                <a:solidFill>
                  <a:schemeClr val="tx1"/>
                </a:solidFill>
                <a:hlinkClick r:id="rId4"/>
              </a:rPr>
              <a:t>https://bit.ly/3wXVLyt</a:t>
            </a:r>
            <a:endParaRPr lang="en-US" dirty="0">
              <a:solidFill>
                <a:schemeClr val="tx1"/>
              </a:solidFill>
            </a:endParaRPr>
          </a:p>
          <a:p>
            <a:r>
              <a:rPr lang="en-US" dirty="0"/>
              <a:t>.NET Aspire GA - </a:t>
            </a:r>
            <a:r>
              <a:rPr lang="en-US" dirty="0">
                <a:hlinkClick r:id="rId5"/>
              </a:rPr>
              <a:t>https://bit.ly/3RtOnSL</a:t>
            </a:r>
            <a:endParaRPr lang="en-US" dirty="0"/>
          </a:p>
          <a:p>
            <a:r>
              <a:rPr lang="en-US" dirty="0">
                <a:solidFill>
                  <a:schemeClr val="tx1"/>
                </a:solidFill>
              </a:rPr>
              <a:t>VS 2022 17.10 GA - </a:t>
            </a:r>
            <a:r>
              <a:rPr lang="en-US" dirty="0">
                <a:solidFill>
                  <a:schemeClr val="tx1"/>
                </a:solidFill>
                <a:hlinkClick r:id="rId6"/>
              </a:rPr>
              <a:t>https://bit.ly/455DnR6</a:t>
            </a:r>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sz="quarter" idx="10"/>
          </p:nvPr>
        </p:nvSpPr>
        <p:spPr/>
        <p:txBody>
          <a:bodyPr vert="horz" lIns="91440" tIns="45720" rIns="91440" bIns="45720" rtlCol="0" anchor="t">
            <a:normAutofit/>
          </a:bodyPr>
          <a:lstStyle/>
          <a:p>
            <a:r>
              <a:rPr lang="en-US" dirty="0">
                <a:solidFill>
                  <a:schemeClr val="tx1"/>
                </a:solidFill>
              </a:rPr>
              <a:t>Friday, May </a:t>
            </a:r>
            <a:r>
              <a:rPr lang="en-US" dirty="0"/>
              <a:t>3</a:t>
            </a:r>
            <a:r>
              <a:rPr lang="en-US" dirty="0">
                <a:solidFill>
                  <a:schemeClr val="tx1"/>
                </a:solidFill>
              </a:rPr>
              <a:t>1</a:t>
            </a:r>
            <a:r>
              <a:rPr lang="en-US" baseline="30000" dirty="0">
                <a:solidFill>
                  <a:schemeClr val="tx1"/>
                </a:solidFill>
              </a:rPr>
              <a:t>st</a:t>
            </a:r>
            <a:r>
              <a:rPr lang="en-US" dirty="0">
                <a:solidFill>
                  <a:schemeClr val="tx1"/>
                </a:solidFill>
              </a:rPr>
              <a:t> – NYC PowerShell Meetup “Release Party - OpenAI meets PowerShell” (</a:t>
            </a:r>
            <a:r>
              <a:rPr lang="en-US" dirty="0">
                <a:solidFill>
                  <a:schemeClr val="tx1"/>
                </a:solidFill>
                <a:hlinkClick r:id="rId3"/>
              </a:rPr>
              <a:t>https://www.meetup.com/NycPowershellMeetup/</a:t>
            </a:r>
            <a:r>
              <a:rPr lang="en-US" dirty="0">
                <a:solidFill>
                  <a:schemeClr val="tx1"/>
                </a:solidFill>
              </a:rPr>
              <a:t>)</a:t>
            </a:r>
          </a:p>
          <a:p>
            <a:r>
              <a:rPr lang="en-US" dirty="0"/>
              <a:t>Thursday, June 20</a:t>
            </a:r>
            <a:r>
              <a:rPr lang="en-US" baseline="30000" dirty="0"/>
              <a:t>th</a:t>
            </a:r>
            <a:r>
              <a:rPr lang="en-US" dirty="0"/>
              <a:t> – NYC AI/LLM/ChatGPT Developers Meetup “</a:t>
            </a:r>
            <a:r>
              <a:rPr lang="en-US" dirty="0" err="1"/>
              <a:t>GenAI</a:t>
            </a:r>
            <a:r>
              <a:rPr lang="en-US" dirty="0"/>
              <a:t>, LLMs and ML” (</a:t>
            </a:r>
            <a:r>
              <a:rPr lang="en-US" dirty="0">
                <a:hlinkClick r:id="rId4"/>
              </a:rPr>
              <a:t>https://www.meetup.com/nyc-llm-talks/</a:t>
            </a:r>
            <a:r>
              <a:rPr lang="en-US" dirty="0"/>
              <a:t>)</a:t>
            </a:r>
          </a:p>
          <a:p>
            <a:endParaRPr lang="en-US" dirty="0">
              <a:solidFill>
                <a:schemeClr val="tx1"/>
              </a:solidFill>
            </a:endParaRP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Virtual User Group</a:t>
            </a:r>
          </a:p>
        </p:txBody>
      </p:sp>
      <p:sp>
        <p:nvSpPr>
          <p:cNvPr id="3" name="Content Placeholder 2"/>
          <p:cNvSpPr>
            <a:spLocks noGrp="1"/>
          </p:cNvSpPr>
          <p:nvPr>
            <p:ph sz="quarter" idx="10"/>
          </p:nvPr>
        </p:nvSpPr>
        <p:spPr/>
        <p:txBody>
          <a:bodyPr vert="horz" lIns="91440" tIns="45720" rIns="91440" bIns="45720" rtlCol="0" anchor="t">
            <a:normAutofit/>
          </a:bodyPr>
          <a:lstStyle/>
          <a:p>
            <a:r>
              <a:rPr lang="en-US" dirty="0">
                <a:solidFill>
                  <a:schemeClr val="tx1"/>
                </a:solidFill>
                <a:hlinkClick r:id="rId3"/>
              </a:rPr>
              <a:t>https://dotnetfoundation.org/community/virtual-user-group</a:t>
            </a:r>
            <a:endParaRPr lang="en-US" dirty="0">
              <a:solidFill>
                <a:schemeClr val="tx1"/>
              </a:solidFill>
            </a:endParaRPr>
          </a:p>
          <a:p>
            <a:r>
              <a:rPr lang="en-US" dirty="0">
                <a:solidFill>
                  <a:schemeClr val="tx1"/>
                </a:solidFill>
              </a:rPr>
              <a:t>Attend another .NET User Group virtually!</a:t>
            </a:r>
          </a:p>
          <a:p>
            <a:r>
              <a:rPr lang="en-US" dirty="0"/>
              <a:t>Constantly adding new user group meetings</a:t>
            </a:r>
          </a:p>
          <a:p>
            <a:r>
              <a:rPr lang="en-US" dirty="0">
                <a:solidFill>
                  <a:schemeClr val="tx1"/>
                </a:solidFill>
              </a:rPr>
              <a:t>Replay some of the meetings you might have missed</a:t>
            </a:r>
          </a:p>
          <a:p>
            <a:pPr marL="457200" lvl="1" indent="0">
              <a:buNone/>
            </a:pPr>
            <a:endParaRPr lang="en-US" dirty="0">
              <a:solidFill>
                <a:schemeClr val="tx1"/>
              </a:solidFill>
            </a:endParaRPr>
          </a:p>
        </p:txBody>
      </p:sp>
    </p:spTree>
    <p:extLst>
      <p:ext uri="{BB962C8B-B14F-4D97-AF65-F5344CB8AC3E}">
        <p14:creationId xmlns:p14="http://schemas.microsoft.com/office/powerpoint/2010/main" val="58014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Meetings</a:t>
            </a:r>
          </a:p>
        </p:txBody>
      </p:sp>
      <p:sp>
        <p:nvSpPr>
          <p:cNvPr id="3" name="Content Placeholder 2"/>
          <p:cNvSpPr>
            <a:spLocks noGrp="1"/>
          </p:cNvSpPr>
          <p:nvPr>
            <p:ph sz="quarter" idx="10"/>
          </p:nvPr>
        </p:nvSpPr>
        <p:spPr/>
        <p:txBody>
          <a:bodyPr vert="horz" lIns="91440" tIns="45720" rIns="91440" bIns="45720" rtlCol="0" anchor="t">
            <a:normAutofit/>
          </a:bodyPr>
          <a:lstStyle/>
          <a:p>
            <a:r>
              <a:rPr lang="en-US" dirty="0">
                <a:solidFill>
                  <a:schemeClr val="tx1"/>
                </a:solidFill>
              </a:rPr>
              <a:t>Thursday, June TBD </a:t>
            </a:r>
            <a:r>
              <a:rPr lang="en-US" dirty="0"/>
              <a:t>– TBA </a:t>
            </a:r>
          </a:p>
          <a:p>
            <a:r>
              <a:rPr lang="en-US" dirty="0"/>
              <a:t>July – NO MEETING</a:t>
            </a:r>
          </a:p>
          <a:p>
            <a:r>
              <a:rPr lang="en-US" dirty="0">
                <a:solidFill>
                  <a:schemeClr val="tx1"/>
                </a:solidFill>
              </a:rPr>
              <a:t>Thursday, August TB</a:t>
            </a:r>
            <a:r>
              <a:rPr lang="en-US" dirty="0"/>
              <a:t>D</a:t>
            </a:r>
            <a:r>
              <a:rPr lang="en-US" dirty="0">
                <a:solidFill>
                  <a:schemeClr val="tx1"/>
                </a:solidFill>
              </a:rPr>
              <a:t> </a:t>
            </a:r>
            <a:r>
              <a:rPr lang="en-US" dirty="0"/>
              <a:t>– TBA </a:t>
            </a:r>
          </a:p>
          <a:p>
            <a:r>
              <a:rPr lang="en-US" dirty="0">
                <a:solidFill>
                  <a:schemeClr val="tx1"/>
                </a:solidFill>
              </a:rPr>
              <a:t>Thursday, September TB</a:t>
            </a:r>
            <a:r>
              <a:rPr lang="en-US" dirty="0"/>
              <a:t>D</a:t>
            </a:r>
            <a:r>
              <a:rPr lang="en-US" dirty="0">
                <a:solidFill>
                  <a:schemeClr val="tx1"/>
                </a:solidFill>
              </a:rPr>
              <a:t> </a:t>
            </a:r>
            <a:r>
              <a:rPr lang="en-US" dirty="0"/>
              <a:t>– TBA </a:t>
            </a:r>
          </a:p>
          <a:p>
            <a:r>
              <a:rPr lang="en-US" dirty="0">
                <a:solidFill>
                  <a:schemeClr val="tx1"/>
                </a:solidFill>
              </a:rPr>
              <a:t>Thursday, October TB</a:t>
            </a:r>
            <a:r>
              <a:rPr lang="en-US" dirty="0"/>
              <a:t>D</a:t>
            </a:r>
            <a:r>
              <a:rPr lang="en-US" dirty="0">
                <a:solidFill>
                  <a:schemeClr val="tx1"/>
                </a:solidFill>
              </a:rPr>
              <a:t> </a:t>
            </a:r>
            <a:r>
              <a:rPr lang="en-US" dirty="0"/>
              <a:t>– TBA </a:t>
            </a:r>
          </a:p>
          <a:p>
            <a:r>
              <a:rPr lang="en-US" dirty="0">
                <a:solidFill>
                  <a:schemeClr val="tx1"/>
                </a:solidFill>
              </a:rPr>
              <a:t>Thursday, November TB</a:t>
            </a:r>
            <a:r>
              <a:rPr lang="en-US" dirty="0"/>
              <a:t>D</a:t>
            </a:r>
            <a:r>
              <a:rPr lang="en-US" dirty="0">
                <a:solidFill>
                  <a:schemeClr val="tx1"/>
                </a:solidFill>
              </a:rPr>
              <a:t> </a:t>
            </a:r>
            <a:r>
              <a:rPr lang="en-US" dirty="0"/>
              <a:t>– “.NET Conf 2024/.NET 9 Release” </a:t>
            </a:r>
          </a:p>
          <a:p>
            <a:r>
              <a:rPr lang="en-US" dirty="0">
                <a:solidFill>
                  <a:schemeClr val="tx1"/>
                </a:solidFill>
              </a:rPr>
              <a:t>Thursday, December TB</a:t>
            </a:r>
            <a:r>
              <a:rPr lang="en-US" dirty="0"/>
              <a:t>D</a:t>
            </a:r>
            <a:r>
              <a:rPr lang="en-US" dirty="0">
                <a:solidFill>
                  <a:schemeClr val="tx1"/>
                </a:solidFill>
              </a:rPr>
              <a:t> </a:t>
            </a:r>
            <a:r>
              <a:rPr lang="en-US" dirty="0"/>
              <a:t>– TBA </a:t>
            </a:r>
          </a:p>
          <a:p>
            <a:endParaRPr lang="en-US" dirty="0"/>
          </a:p>
          <a:p>
            <a:endParaRPr lang="en-US" dirty="0"/>
          </a:p>
          <a:p>
            <a:endParaRPr lang="en-US" dirty="0">
              <a:solidFill>
                <a:schemeClr val="tx1"/>
              </a:solidFill>
            </a:endParaRPr>
          </a:p>
        </p:txBody>
      </p:sp>
    </p:spTree>
    <p:extLst>
      <p:ext uri="{BB962C8B-B14F-4D97-AF65-F5344CB8AC3E}">
        <p14:creationId xmlns:p14="http://schemas.microsoft.com/office/powerpoint/2010/main" val="193376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sz="quarter" idx="10"/>
          </p:nvPr>
        </p:nvSpPr>
        <p:spPr/>
        <p:txBody>
          <a:bodyPr vert="horz" lIns="91440" tIns="45720" rIns="91440" bIns="45720" rtlCol="0" anchor="t">
            <a:normAutofit/>
          </a:bodyPr>
          <a:lstStyle/>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Brian (</a:t>
            </a:r>
            <a:r>
              <a:rPr lang="en-US" dirty="0">
                <a:solidFill>
                  <a:srgbClr val="FFFFFF"/>
                </a:solidFill>
                <a:hlinkClick r:id="rId3"/>
              </a:rPr>
              <a:t>brian@nycdotnetdevs.com</a:t>
            </a:r>
            <a:r>
              <a:rPr lang="en-US" dirty="0"/>
              <a:t>)</a:t>
            </a:r>
            <a:r>
              <a:rPr lang="en-US" dirty="0">
                <a:solidFill>
                  <a:schemeClr val="tx1"/>
                </a:solidFill>
              </a:rPr>
              <a:t>, or tweet </a:t>
            </a:r>
            <a:r>
              <a:rPr lang="en-US" dirty="0">
                <a:solidFill>
                  <a:schemeClr val="tx1"/>
                </a:solidFill>
                <a:hlinkClick r:id="rId4"/>
              </a:rPr>
              <a:t>@NYCDotNetDevs</a:t>
            </a:r>
            <a:endParaRPr lang="en-US" dirty="0">
              <a:solidFill>
                <a:schemeClr val="tx1"/>
              </a:solidFill>
            </a:endParaRPr>
          </a:p>
        </p:txBody>
      </p:sp>
    </p:spTree>
    <p:extLst>
      <p:ext uri="{BB962C8B-B14F-4D97-AF65-F5344CB8AC3E}">
        <p14:creationId xmlns:p14="http://schemas.microsoft.com/office/powerpoint/2010/main" val="58032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sz="quarter" idx="10"/>
          </p:nvPr>
        </p:nvSpPr>
        <p:spPr/>
        <p:txBody>
          <a:bodyPr vert="horz" lIns="91440" tIns="45720" rIns="91440" bIns="45720" rtlCol="0" anchor="t">
            <a:normAutofit/>
          </a:bodyPr>
          <a:lstStyle/>
          <a:p>
            <a:r>
              <a:rPr lang="en-US" dirty="0"/>
              <a:t>State of User Group Survey</a:t>
            </a:r>
          </a:p>
          <a:p>
            <a:pPr lvl="1"/>
            <a:r>
              <a:rPr lang="en-US" dirty="0"/>
              <a:t>We’ll be sending out a survey via Meetup to gauge your interest in what you want to see from the user group</a:t>
            </a:r>
          </a:p>
          <a:p>
            <a:pPr lvl="1"/>
            <a:r>
              <a:rPr lang="en-US" dirty="0"/>
              <a:t>Submit your survey anonymously, or add an email address and be entered to win some prizes</a:t>
            </a:r>
            <a:endParaRPr lang="en-US" dirty="0">
              <a:latin typeface="corbel"/>
            </a:endParaRPr>
          </a:p>
          <a:p>
            <a:pPr lvl="1"/>
            <a:endParaRPr lang="en-US" dirty="0">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sz="quarter" idx="10"/>
          </p:nvPr>
        </p:nvSpPr>
        <p:spPr/>
        <p:txBody>
          <a:bodyPr vert="horz" lIns="91440" tIns="45720" rIns="91440" bIns="45720" rtlCol="0" anchor="t">
            <a:normAutofit/>
          </a:bodyPr>
          <a:lstStyle/>
          <a:p>
            <a:pPr marL="0" indent="0">
              <a:buNone/>
            </a:pPr>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theme/theme1.xml><?xml version="1.0" encoding="utf-8"?>
<a:theme xmlns:a="http://schemas.openxmlformats.org/drawingml/2006/main" name="Simpl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ctr"/>
      <a:lstStyle>
        <a:defPPr algn="l">
          <a:defRPr sz="4400" b="1" dirty="0" smtClean="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369</Words>
  <Application>Microsoft Office PowerPoint</Application>
  <PresentationFormat>Widescreen</PresentationFormat>
  <Paragraphs>55</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Corbel</vt:lpstr>
      <vt:lpstr>Corbel</vt:lpstr>
      <vt:lpstr>Segoe UI</vt:lpstr>
      <vt:lpstr>Segoe UI Semibold</vt:lpstr>
      <vt:lpstr>Segoe UI Semilight</vt:lpstr>
      <vt:lpstr>Simple</vt:lpstr>
      <vt:lpstr>PowerPoint Presentation</vt:lpstr>
      <vt:lpstr>Introductions</vt:lpstr>
      <vt:lpstr>News</vt:lpstr>
      <vt:lpstr>Other NYC Meetings</vt:lpstr>
      <vt:lpstr>.NET Virtual User Group</vt:lpstr>
      <vt:lpstr>Upcoming Meetings</vt:lpstr>
      <vt:lpstr>Announcements</vt:lpstr>
      <vt:lpstr>Announcements</vt:lpstr>
      <vt:lpstr>Sponsors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36</cp:revision>
  <dcterms:created xsi:type="dcterms:W3CDTF">2020-01-09T21:28:31Z</dcterms:created>
  <dcterms:modified xsi:type="dcterms:W3CDTF">2024-05-30T13:34:15Z</dcterms:modified>
</cp:coreProperties>
</file>