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20"/>
  </p:notesMasterIdLst>
  <p:handoutMasterIdLst>
    <p:handoutMasterId r:id="rId21"/>
  </p:handoutMasterIdLst>
  <p:sldIdLst>
    <p:sldId id="1881" r:id="rId2"/>
    <p:sldId id="1895" r:id="rId3"/>
    <p:sldId id="1900" r:id="rId4"/>
    <p:sldId id="1857" r:id="rId5"/>
    <p:sldId id="1896" r:id="rId6"/>
    <p:sldId id="1887" r:id="rId7"/>
    <p:sldId id="1888" r:id="rId8"/>
    <p:sldId id="1892" r:id="rId9"/>
    <p:sldId id="1889" r:id="rId10"/>
    <p:sldId id="1890" r:id="rId11"/>
    <p:sldId id="1893" r:id="rId12"/>
    <p:sldId id="1897" r:id="rId13"/>
    <p:sldId id="1899" r:id="rId14"/>
    <p:sldId id="1898" r:id="rId15"/>
    <p:sldId id="1891" r:id="rId16"/>
    <p:sldId id="287" r:id="rId17"/>
    <p:sldId id="1901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VP Summit template" id="{CC80F8C8-EE4D-4D76-85E3-9D04C9AF18F9}">
          <p14:sldIdLst>
            <p14:sldId id="1881"/>
          </p14:sldIdLst>
        </p14:section>
        <p14:section name="MVP Summit slides" id="{DB5C5A23-6022-4625-BBC4-95FF997B2BAC}">
          <p14:sldIdLst>
            <p14:sldId id="1895"/>
            <p14:sldId id="1900"/>
            <p14:sldId id="1857"/>
            <p14:sldId id="1896"/>
            <p14:sldId id="1887"/>
            <p14:sldId id="1888"/>
            <p14:sldId id="1892"/>
            <p14:sldId id="1889"/>
            <p14:sldId id="1890"/>
            <p14:sldId id="1893"/>
            <p14:sldId id="1897"/>
            <p14:sldId id="1899"/>
            <p14:sldId id="1898"/>
            <p14:sldId id="1891"/>
            <p14:sldId id="287"/>
            <p14:sldId id="1901"/>
            <p14:sldId id="284"/>
          </p14:sldIdLst>
        </p14:section>
        <p14:section name="Standard slides included in Microsoft event templates" id="{E2EBD254-FD61-4226-A004-42FDC6774CA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EF000"/>
    <a:srgbClr val="8661C5"/>
    <a:srgbClr val="FFFFFF"/>
    <a:srgbClr val="E6E6E6"/>
    <a:srgbClr val="737373"/>
    <a:srgbClr val="50E6FF"/>
    <a:srgbClr val="2F2F2F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2E134-1F46-4973-BCAE-04FFA7CFE713}" v="471" dt="2019-04-04T21:00:35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0" autoAdjust="0"/>
    <p:restoredTop sz="92101" autoAdjust="0"/>
  </p:normalViewPr>
  <p:slideViewPr>
    <p:cSldViewPr snapToGrid="0">
      <p:cViewPr varScale="1">
        <p:scale>
          <a:sx n="82" d="100"/>
          <a:sy n="82" d="100"/>
        </p:scale>
        <p:origin x="40" y="23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jaiello_microsoft_com/Documents/PowerShell/PowerShell%20Core/20180917%20-%20PowerShell%20Core%20Us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Sheet2!$D$2:$D$22</c:f>
              <c:numCache>
                <c:formatCode>#,##0.00</c:formatCode>
                <c:ptCount val="21"/>
                <c:pt idx="0">
                  <c:v>5880</c:v>
                </c:pt>
                <c:pt idx="1">
                  <c:v>12933</c:v>
                </c:pt>
                <c:pt idx="2">
                  <c:v>20098</c:v>
                </c:pt>
                <c:pt idx="3">
                  <c:v>25708</c:v>
                </c:pt>
                <c:pt idx="4">
                  <c:v>39600</c:v>
                </c:pt>
                <c:pt idx="5">
                  <c:v>38926</c:v>
                </c:pt>
                <c:pt idx="6">
                  <c:v>185592</c:v>
                </c:pt>
                <c:pt idx="7">
                  <c:v>762125</c:v>
                </c:pt>
                <c:pt idx="8">
                  <c:v>938826</c:v>
                </c:pt>
                <c:pt idx="9">
                  <c:v>975612</c:v>
                </c:pt>
                <c:pt idx="10">
                  <c:v>586666</c:v>
                </c:pt>
                <c:pt idx="11">
                  <c:v>537085</c:v>
                </c:pt>
                <c:pt idx="12">
                  <c:v>531466</c:v>
                </c:pt>
                <c:pt idx="13">
                  <c:v>484680</c:v>
                </c:pt>
                <c:pt idx="14">
                  <c:v>837924</c:v>
                </c:pt>
                <c:pt idx="15">
                  <c:v>905590</c:v>
                </c:pt>
                <c:pt idx="16">
                  <c:v>1156070</c:v>
                </c:pt>
                <c:pt idx="17">
                  <c:v>1350096</c:v>
                </c:pt>
                <c:pt idx="18">
                  <c:v>1266826</c:v>
                </c:pt>
                <c:pt idx="19">
                  <c:v>1056493</c:v>
                </c:pt>
                <c:pt idx="20">
                  <c:v>1120027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Sheet2!$D$1</c15:sqref>
                        </c15:formulaRef>
                      </c:ext>
                    </c:extLst>
                    <c:strCache>
                      <c:ptCount val="1"/>
                      <c:pt idx="0">
                        <c:v>Windows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Sheet2!$A$2:$A$22</c15:sqref>
                        </c15:formulaRef>
                      </c:ext>
                    </c:extLst>
                    <c:numCache>
                      <c:formatCode>mmm\-yy</c:formatCode>
                      <c:ptCount val="21"/>
                      <c:pt idx="0">
                        <c:v>42887</c:v>
                      </c:pt>
                      <c:pt idx="1">
                        <c:v>42917</c:v>
                      </c:pt>
                      <c:pt idx="2">
                        <c:v>42948</c:v>
                      </c:pt>
                      <c:pt idx="3">
                        <c:v>42979</c:v>
                      </c:pt>
                      <c:pt idx="4">
                        <c:v>43009</c:v>
                      </c:pt>
                      <c:pt idx="5">
                        <c:v>43040</c:v>
                      </c:pt>
                      <c:pt idx="6">
                        <c:v>43070</c:v>
                      </c:pt>
                      <c:pt idx="7">
                        <c:v>43101</c:v>
                      </c:pt>
                      <c:pt idx="8">
                        <c:v>43132</c:v>
                      </c:pt>
                      <c:pt idx="9">
                        <c:v>43160</c:v>
                      </c:pt>
                      <c:pt idx="10">
                        <c:v>43191</c:v>
                      </c:pt>
                      <c:pt idx="11">
                        <c:v>43221</c:v>
                      </c:pt>
                      <c:pt idx="12">
                        <c:v>43252</c:v>
                      </c:pt>
                      <c:pt idx="13">
                        <c:v>43282</c:v>
                      </c:pt>
                      <c:pt idx="14">
                        <c:v>43313</c:v>
                      </c:pt>
                      <c:pt idx="15">
                        <c:v>43344</c:v>
                      </c:pt>
                      <c:pt idx="16">
                        <c:v>43374</c:v>
                      </c:pt>
                      <c:pt idx="17">
                        <c:v>43405</c:v>
                      </c:pt>
                      <c:pt idx="18">
                        <c:v>43435</c:v>
                      </c:pt>
                      <c:pt idx="19">
                        <c:v>43466</c:v>
                      </c:pt>
                      <c:pt idx="20">
                        <c:v>43497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2FD5-4BA5-952D-997A1B680E4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Sheet2!$I$2:$I$22</c:f>
              <c:numCache>
                <c:formatCode>#,##0.00</c:formatCode>
                <c:ptCount val="21"/>
                <c:pt idx="0">
                  <c:v>50695</c:v>
                </c:pt>
                <c:pt idx="1">
                  <c:v>32973</c:v>
                </c:pt>
                <c:pt idx="2">
                  <c:v>47089</c:v>
                </c:pt>
                <c:pt idx="3">
                  <c:v>64905</c:v>
                </c:pt>
                <c:pt idx="4">
                  <c:v>173802</c:v>
                </c:pt>
                <c:pt idx="5">
                  <c:v>199110</c:v>
                </c:pt>
                <c:pt idx="6">
                  <c:v>196297</c:v>
                </c:pt>
                <c:pt idx="7">
                  <c:v>347029</c:v>
                </c:pt>
                <c:pt idx="8">
                  <c:v>1061824</c:v>
                </c:pt>
                <c:pt idx="9">
                  <c:v>418851</c:v>
                </c:pt>
                <c:pt idx="10">
                  <c:v>725244</c:v>
                </c:pt>
                <c:pt idx="11">
                  <c:v>1253174</c:v>
                </c:pt>
                <c:pt idx="12">
                  <c:v>2346581</c:v>
                </c:pt>
                <c:pt idx="13">
                  <c:v>2869855</c:v>
                </c:pt>
                <c:pt idx="14">
                  <c:v>3446652</c:v>
                </c:pt>
                <c:pt idx="15">
                  <c:v>3440936</c:v>
                </c:pt>
                <c:pt idx="16">
                  <c:v>4503384</c:v>
                </c:pt>
                <c:pt idx="17">
                  <c:v>5347369</c:v>
                </c:pt>
                <c:pt idx="18">
                  <c:v>6510110</c:v>
                </c:pt>
                <c:pt idx="19">
                  <c:v>7426517</c:v>
                </c:pt>
                <c:pt idx="20">
                  <c:v>7051032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Sheet2!$I$1</c15:sqref>
                        </c15:formulaRef>
                      </c:ext>
                    </c:extLst>
                    <c:strCache>
                      <c:ptCount val="1"/>
                      <c:pt idx="0">
                        <c:v>Linux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Sheet2!$A$2:$A$22</c15:sqref>
                        </c15:formulaRef>
                      </c:ext>
                    </c:extLst>
                    <c:numCache>
                      <c:formatCode>mmm\-yy</c:formatCode>
                      <c:ptCount val="21"/>
                      <c:pt idx="0">
                        <c:v>42887</c:v>
                      </c:pt>
                      <c:pt idx="1">
                        <c:v>42917</c:v>
                      </c:pt>
                      <c:pt idx="2">
                        <c:v>42948</c:v>
                      </c:pt>
                      <c:pt idx="3">
                        <c:v>42979</c:v>
                      </c:pt>
                      <c:pt idx="4">
                        <c:v>43009</c:v>
                      </c:pt>
                      <c:pt idx="5">
                        <c:v>43040</c:v>
                      </c:pt>
                      <c:pt idx="6">
                        <c:v>43070</c:v>
                      </c:pt>
                      <c:pt idx="7">
                        <c:v>43101</c:v>
                      </c:pt>
                      <c:pt idx="8">
                        <c:v>43132</c:v>
                      </c:pt>
                      <c:pt idx="9">
                        <c:v>43160</c:v>
                      </c:pt>
                      <c:pt idx="10">
                        <c:v>43191</c:v>
                      </c:pt>
                      <c:pt idx="11">
                        <c:v>43221</c:v>
                      </c:pt>
                      <c:pt idx="12">
                        <c:v>43252</c:v>
                      </c:pt>
                      <c:pt idx="13">
                        <c:v>43282</c:v>
                      </c:pt>
                      <c:pt idx="14">
                        <c:v>43313</c:v>
                      </c:pt>
                      <c:pt idx="15">
                        <c:v>43344</c:v>
                      </c:pt>
                      <c:pt idx="16">
                        <c:v>43374</c:v>
                      </c:pt>
                      <c:pt idx="17">
                        <c:v>43405</c:v>
                      </c:pt>
                      <c:pt idx="18">
                        <c:v>43435</c:v>
                      </c:pt>
                      <c:pt idx="19">
                        <c:v>43466</c:v>
                      </c:pt>
                      <c:pt idx="20">
                        <c:v>43497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2FD5-4BA5-952D-997A1B680E4E}"/>
            </c:ext>
          </c:extLst>
        </c:ser>
        <c:ser>
          <c:idx val="2"/>
          <c:order val="2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Sheet2!$M$2:$M$22</c:f>
              <c:numCache>
                <c:formatCode>#,##0.00</c:formatCode>
                <c:ptCount val="21"/>
                <c:pt idx="0">
                  <c:v>10672</c:v>
                </c:pt>
                <c:pt idx="1">
                  <c:v>21387</c:v>
                </c:pt>
                <c:pt idx="2">
                  <c:v>25896</c:v>
                </c:pt>
                <c:pt idx="3">
                  <c:v>30173</c:v>
                </c:pt>
                <c:pt idx="4">
                  <c:v>40052</c:v>
                </c:pt>
                <c:pt idx="5">
                  <c:v>52135</c:v>
                </c:pt>
                <c:pt idx="6">
                  <c:v>69814</c:v>
                </c:pt>
                <c:pt idx="7">
                  <c:v>75039</c:v>
                </c:pt>
                <c:pt idx="8">
                  <c:v>71561</c:v>
                </c:pt>
                <c:pt idx="9">
                  <c:v>75100</c:v>
                </c:pt>
                <c:pt idx="10">
                  <c:v>90227</c:v>
                </c:pt>
                <c:pt idx="11">
                  <c:v>79763</c:v>
                </c:pt>
                <c:pt idx="12">
                  <c:v>99710</c:v>
                </c:pt>
                <c:pt idx="13">
                  <c:v>114602</c:v>
                </c:pt>
                <c:pt idx="14">
                  <c:v>108097</c:v>
                </c:pt>
                <c:pt idx="15">
                  <c:v>118884</c:v>
                </c:pt>
                <c:pt idx="16">
                  <c:v>141120</c:v>
                </c:pt>
                <c:pt idx="17">
                  <c:v>163609</c:v>
                </c:pt>
                <c:pt idx="18">
                  <c:v>139420</c:v>
                </c:pt>
                <c:pt idx="19">
                  <c:v>160435</c:v>
                </c:pt>
                <c:pt idx="20">
                  <c:v>185098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Sheet2!$M$1</c15:sqref>
                        </c15:formulaRef>
                      </c:ext>
                    </c:extLst>
                    <c:strCache>
                      <c:ptCount val="1"/>
                      <c:pt idx="0">
                        <c:v>Mac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Sheet2!$A$2:$A$22</c15:sqref>
                        </c15:formulaRef>
                      </c:ext>
                    </c:extLst>
                    <c:numCache>
                      <c:formatCode>mmm\-yy</c:formatCode>
                      <c:ptCount val="21"/>
                      <c:pt idx="0">
                        <c:v>42887</c:v>
                      </c:pt>
                      <c:pt idx="1">
                        <c:v>42917</c:v>
                      </c:pt>
                      <c:pt idx="2">
                        <c:v>42948</c:v>
                      </c:pt>
                      <c:pt idx="3">
                        <c:v>42979</c:v>
                      </c:pt>
                      <c:pt idx="4">
                        <c:v>43009</c:v>
                      </c:pt>
                      <c:pt idx="5">
                        <c:v>43040</c:v>
                      </c:pt>
                      <c:pt idx="6">
                        <c:v>43070</c:v>
                      </c:pt>
                      <c:pt idx="7">
                        <c:v>43101</c:v>
                      </c:pt>
                      <c:pt idx="8">
                        <c:v>43132</c:v>
                      </c:pt>
                      <c:pt idx="9">
                        <c:v>43160</c:v>
                      </c:pt>
                      <c:pt idx="10">
                        <c:v>43191</c:v>
                      </c:pt>
                      <c:pt idx="11">
                        <c:v>43221</c:v>
                      </c:pt>
                      <c:pt idx="12">
                        <c:v>43252</c:v>
                      </c:pt>
                      <c:pt idx="13">
                        <c:v>43282</c:v>
                      </c:pt>
                      <c:pt idx="14">
                        <c:v>43313</c:v>
                      </c:pt>
                      <c:pt idx="15">
                        <c:v>43344</c:v>
                      </c:pt>
                      <c:pt idx="16">
                        <c:v>43374</c:v>
                      </c:pt>
                      <c:pt idx="17">
                        <c:v>43405</c:v>
                      </c:pt>
                      <c:pt idx="18">
                        <c:v>43435</c:v>
                      </c:pt>
                      <c:pt idx="19">
                        <c:v>43466</c:v>
                      </c:pt>
                      <c:pt idx="20">
                        <c:v>43497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2FD5-4BA5-952D-997A1B680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04378208"/>
        <c:axId val="904379848"/>
      </c:barChart>
      <c:lineChart>
        <c:grouping val="standard"/>
        <c:varyColors val="0"/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none"/>
          </c:marker>
          <c:trendline>
            <c:name>Trend</c:name>
            <c:spPr>
              <a:ln w="22225" cap="rnd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trendlineType val="poly"/>
            <c:order val="3"/>
            <c:dispRSqr val="0"/>
            <c:dispEq val="0"/>
          </c:trendline>
          <c:val>
            <c:numRef>
              <c:f>Sheet2!$O$2:$O$22</c:f>
              <c:numCache>
                <c:formatCode>#,##0.00</c:formatCode>
                <c:ptCount val="21"/>
                <c:pt idx="0">
                  <c:v>67247</c:v>
                </c:pt>
                <c:pt idx="1">
                  <c:v>67293</c:v>
                </c:pt>
                <c:pt idx="2">
                  <c:v>93083</c:v>
                </c:pt>
                <c:pt idx="3">
                  <c:v>120786</c:v>
                </c:pt>
                <c:pt idx="4">
                  <c:v>253454</c:v>
                </c:pt>
                <c:pt idx="5">
                  <c:v>290171</c:v>
                </c:pt>
                <c:pt idx="6">
                  <c:v>451703</c:v>
                </c:pt>
                <c:pt idx="7">
                  <c:v>1184193</c:v>
                </c:pt>
                <c:pt idx="8">
                  <c:v>2072211</c:v>
                </c:pt>
                <c:pt idx="9">
                  <c:v>1469563</c:v>
                </c:pt>
                <c:pt idx="10">
                  <c:v>1402137</c:v>
                </c:pt>
                <c:pt idx="11">
                  <c:v>1870022</c:v>
                </c:pt>
                <c:pt idx="12">
                  <c:v>2977757</c:v>
                </c:pt>
                <c:pt idx="13">
                  <c:v>3469137</c:v>
                </c:pt>
                <c:pt idx="14">
                  <c:v>4392673</c:v>
                </c:pt>
                <c:pt idx="15">
                  <c:v>4465410</c:v>
                </c:pt>
                <c:pt idx="16">
                  <c:v>5800574</c:v>
                </c:pt>
                <c:pt idx="17">
                  <c:v>6861074</c:v>
                </c:pt>
                <c:pt idx="18">
                  <c:v>7916356</c:v>
                </c:pt>
                <c:pt idx="19">
                  <c:v>8643445</c:v>
                </c:pt>
                <c:pt idx="20">
                  <c:v>8356157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Sheet2!$O$1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Sheet2!$A$2:$A$22</c15:sqref>
                        </c15:formulaRef>
                      </c:ext>
                    </c:extLst>
                    <c:numCache>
                      <c:formatCode>mmm\-yy</c:formatCode>
                      <c:ptCount val="21"/>
                      <c:pt idx="0">
                        <c:v>42887</c:v>
                      </c:pt>
                      <c:pt idx="1">
                        <c:v>42917</c:v>
                      </c:pt>
                      <c:pt idx="2">
                        <c:v>42948</c:v>
                      </c:pt>
                      <c:pt idx="3">
                        <c:v>42979</c:v>
                      </c:pt>
                      <c:pt idx="4">
                        <c:v>43009</c:v>
                      </c:pt>
                      <c:pt idx="5">
                        <c:v>43040</c:v>
                      </c:pt>
                      <c:pt idx="6">
                        <c:v>43070</c:v>
                      </c:pt>
                      <c:pt idx="7">
                        <c:v>43101</c:v>
                      </c:pt>
                      <c:pt idx="8">
                        <c:v>43132</c:v>
                      </c:pt>
                      <c:pt idx="9">
                        <c:v>43160</c:v>
                      </c:pt>
                      <c:pt idx="10">
                        <c:v>43191</c:v>
                      </c:pt>
                      <c:pt idx="11">
                        <c:v>43221</c:v>
                      </c:pt>
                      <c:pt idx="12">
                        <c:v>43252</c:v>
                      </c:pt>
                      <c:pt idx="13">
                        <c:v>43282</c:v>
                      </c:pt>
                      <c:pt idx="14">
                        <c:v>43313</c:v>
                      </c:pt>
                      <c:pt idx="15">
                        <c:v>43344</c:v>
                      </c:pt>
                      <c:pt idx="16">
                        <c:v>43374</c:v>
                      </c:pt>
                      <c:pt idx="17">
                        <c:v>43405</c:v>
                      </c:pt>
                      <c:pt idx="18">
                        <c:v>43435</c:v>
                      </c:pt>
                      <c:pt idx="19">
                        <c:v>43466</c:v>
                      </c:pt>
                      <c:pt idx="20">
                        <c:v>43497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4-2FD5-4BA5-952D-997A1B680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768600"/>
        <c:axId val="917768928"/>
      </c:lineChart>
      <c:catAx>
        <c:axId val="90437820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379848"/>
        <c:crosses val="autoZero"/>
        <c:auto val="1"/>
        <c:lblAlgn val="ctr"/>
        <c:lblOffset val="100"/>
        <c:noMultiLvlLbl val="1"/>
      </c:catAx>
      <c:valAx>
        <c:axId val="9043798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378208"/>
        <c:crosses val="autoZero"/>
        <c:crossBetween val="between"/>
      </c:valAx>
      <c:valAx>
        <c:axId val="917768928"/>
        <c:scaling>
          <c:orientation val="minMax"/>
        </c:scaling>
        <c:delete val="1"/>
        <c:axPos val="r"/>
        <c:numFmt formatCode="#,##0.00" sourceLinked="1"/>
        <c:majorTickMark val="out"/>
        <c:minorTickMark val="none"/>
        <c:tickLblPos val="nextTo"/>
        <c:crossAx val="917768600"/>
        <c:crosses val="max"/>
        <c:crossBetween val="between"/>
      </c:valAx>
      <c:catAx>
        <c:axId val="91776860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917768928"/>
        <c:crosses val="autoZero"/>
        <c:auto val="1"/>
        <c:lblAlgn val="ctr"/>
        <c:lblOffset val="100"/>
        <c:tickLblSkip val="1"/>
        <c:tickMarkSkip val="1"/>
        <c:noMultiLvlLbl val="1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EB256-91C5-4EC0-A622-7B8EB7F66944}" type="datetime8">
              <a:rPr lang="en-US" smtClean="0">
                <a:latin typeface="Segoe UI" pitchFamily="34" charset="0"/>
              </a:rPr>
              <a:t>4/4/2019 1:59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6BFA990-3B17-4E64-8FBD-1F81F1F4B701}" type="datetime8">
              <a:rPr lang="en-US" smtClean="0"/>
              <a:t>4/4/2019 1:59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A054D4A-6C9A-444E-BBFA-E85FE1A95FC1}" type="datetime8">
              <a:rPr lang="en-US" smtClean="0"/>
              <a:t>4/4/2019 1:59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6D8E829-08EF-455E-9BB6-7D178AC82D82}" type="datetime8">
              <a:rPr lang="en-US" smtClean="0"/>
              <a:t>4/4/2019 1:59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6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FA990-3B17-4E64-8FBD-1F81F1F4B701}" type="datetime8">
              <a:rPr lang="en-US" smtClean="0"/>
              <a:t>4/4/2019 1:59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6D8E829-08EF-455E-9BB6-7D178AC82D82}" type="datetime8">
              <a:rPr lang="en-US" smtClean="0"/>
              <a:t>4/4/2019 1:59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1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FAE85-20FE-844F-9354-E6E61F84E3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C699FA-BA33-454A-9C3E-E5D9BAC34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1" t="27114" r="-1" b="26985"/>
          <a:stretch/>
        </p:blipFill>
        <p:spPr bwMode="ltGray">
          <a:xfrm>
            <a:off x="0" y="1860549"/>
            <a:ext cx="12188952" cy="3149601"/>
          </a:xfrm>
          <a:prstGeom prst="rect">
            <a:avLst/>
          </a:prstGeom>
        </p:spPr>
      </p:pic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45E500-FA10-48B3-B0F7-A9DC5DCCC8DA}"/>
              </a:ext>
            </a:extLst>
          </p:cNvPr>
          <p:cNvSpPr txBox="1">
            <a:spLocks/>
          </p:cNvSpPr>
          <p:nvPr userDrawn="1"/>
        </p:nvSpPr>
        <p:spPr>
          <a:xfrm>
            <a:off x="588263" y="3066017"/>
            <a:ext cx="7488937" cy="73866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200" b="0" kern="1200" cap="none" spc="-50" baseline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  <a:latin typeface="Segoe UI" panose="020B0502040204020203" pitchFamily="34" charset="0"/>
              </a:rPr>
              <a:t>2019 MVP Global Summit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A64C85A-0B3C-438F-B3E5-8B0A76CFB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24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58C16-FB2E-4C1C-A560-7B9ECF96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2148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38554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1CB1072-EF9A-4342-89CC-E3EAE9292E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156645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3152001"/>
            <a:ext cx="4161981" cy="553998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67B08DA-CF62-4D47-A3DD-E4F37C116F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958B3-2143-4C71-A9EB-901CFC3E82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986218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78DB3D6-1E8F-4F8E-882E-4106AF336B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D0034-8FC6-45CB-AAAF-1023A0EBE5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24418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796AD-3AF8-4875-89E9-528AA87FF6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D4734-79AC-428B-9125-6A49C8396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DC4A6-3642-4F1B-9949-BFCB346F0D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4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7168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1455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AE6440-EB2F-4A87-89CE-C79534800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677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C699FA-BA33-454A-9C3E-E5D9BAC34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1" t="27114" r="-1" b="26985"/>
          <a:stretch/>
        </p:blipFill>
        <p:spPr bwMode="hidden">
          <a:xfrm>
            <a:off x="0" y="1860549"/>
            <a:ext cx="12188952" cy="3149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7488937" cy="55399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729081"/>
            <a:ext cx="7488937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Presenter name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A39ED9-7A09-423B-91F1-53D2E36863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2064916"/>
            <a:ext cx="7495158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72DE617B-5DAC-4DA0-BA55-FD2FBFB0A4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63" userDrawn="1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8" orient="horz" pos="1517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 with gr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C282F-1E23-444C-955D-CA1EF1441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688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650612-28EC-40EF-BDF9-8D72D7F7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4000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D50C-8538-48FD-A244-00967250A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198485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6848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EA769-5577-4CAA-98B5-02E5BD67F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201930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713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A4052-B253-47C8-BF75-7D12EA93C0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5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A089D6-E53B-498E-9A2E-965393817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2021114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2021114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938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1CA73-AF2A-4516-A327-EB227EDCD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2025650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+mn-lt"/>
                <a:cs typeface="Segoe UI" panose="020B05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>
                <a:latin typeface="+mn-lt"/>
              </a:defRPr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>
                <a:latin typeface="+mn-lt"/>
              </a:defRPr>
            </a:lvl3pPr>
            <a:lvl4pPr marL="828675" indent="-176213">
              <a:buFont typeface="Wingdings" panose="05000000000000000000" pitchFamily="2" charset="2"/>
              <a:buChar char=""/>
              <a:defRPr sz="1400" b="0">
                <a:latin typeface="+mn-lt"/>
              </a:defRPr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2025650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+mn-lt"/>
                <a:cs typeface="Segoe UI" panose="020B05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>
                <a:latin typeface="+mn-lt"/>
              </a:defRPr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>
                <a:latin typeface="+mn-lt"/>
              </a:defRPr>
            </a:lvl3pPr>
            <a:lvl4pPr marL="828675" indent="-176213">
              <a:buFont typeface="Wingdings" panose="05000000000000000000" pitchFamily="2" charset="2"/>
              <a:buChar char=""/>
              <a:defRPr sz="1400" b="0">
                <a:latin typeface="+mn-lt"/>
              </a:defRPr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25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05BF7-B13E-4C69-BE51-FCEB1AF36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22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977C0-5FDC-44D0-8DD1-E2C749313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rosof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977C0-5FDC-44D0-8DD1-E2C749313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2" y="0"/>
            <a:ext cx="12191996" cy="15189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91440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Micrsoft</a:t>
            </a:r>
            <a:r>
              <a:rPr lang="en-US" dirty="0"/>
              <a:t>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8488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6" userDrawn="1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42D9-EABC-4C52-9B3F-67BF2204D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400800"/>
            <a:ext cx="4114800" cy="18466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76" r:id="rId1"/>
    <p:sldLayoutId id="2147484707" r:id="rId2"/>
    <p:sldLayoutId id="2147484680" r:id="rId3"/>
    <p:sldLayoutId id="2147484681" r:id="rId4"/>
    <p:sldLayoutId id="2147484682" r:id="rId5"/>
    <p:sldLayoutId id="2147484683" r:id="rId6"/>
    <p:sldLayoutId id="2147484684" r:id="rId7"/>
    <p:sldLayoutId id="2147484685" r:id="rId8"/>
    <p:sldLayoutId id="2147484711" r:id="rId9"/>
    <p:sldLayoutId id="2147484686" r:id="rId10"/>
    <p:sldLayoutId id="2147484704" r:id="rId11"/>
    <p:sldLayoutId id="2147484705" r:id="rId12"/>
    <p:sldLayoutId id="2147484706" r:id="rId13"/>
    <p:sldLayoutId id="2147484690" r:id="rId14"/>
    <p:sldLayoutId id="2147484692" r:id="rId15"/>
    <p:sldLayoutId id="2147484694" r:id="rId16"/>
    <p:sldLayoutId id="2147484696" r:id="rId17"/>
    <p:sldLayoutId id="2147484697" r:id="rId18"/>
    <p:sldLayoutId id="2147484698" r:id="rId19"/>
    <p:sldLayoutId id="2147484699" r:id="rId20"/>
    <p:sldLayoutId id="2147484700" r:id="rId21"/>
    <p:sldLayoutId id="2147484701" r:id="rId22"/>
    <p:sldLayoutId id="2147484702" r:id="rId2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DscResources/blob/master/Maintainers.m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owerShellEditorServices" TargetMode="External"/><Relationship Id="rId3" Type="http://schemas.openxmlformats.org/officeDocument/2006/relationships/hyperlink" Target="https://github.com/powershell/powershell/releases" TargetMode="External"/><Relationship Id="rId7" Type="http://schemas.openxmlformats.org/officeDocument/2006/relationships/hyperlink" Target="https://github.com/powershell/vscode-power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owerShell/PowerShell-RFC" TargetMode="External"/><Relationship Id="rId5" Type="http://schemas.openxmlformats.org/officeDocument/2006/relationships/hyperlink" Target="https://github.com/PowerShell/PowerShell/blob/master/.github/CONTRIBUTING.md" TargetMode="External"/><Relationship Id="rId4" Type="http://schemas.openxmlformats.org/officeDocument/2006/relationships/hyperlink" Target="https://aka.ms/PSCommunityCall" TargetMode="External"/><Relationship Id="rId9" Type="http://schemas.openxmlformats.org/officeDocument/2006/relationships/hyperlink" Target="https://github.com/PowerShell/PSScriptAnalyze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msit.powerbi.com/view?r=eyJrIjoiYTYyN2U3ODgtMjBlMi00MGM1LWI0ZjctMmQ3MzE2ZDNkMzIyIiwidCI6IjcyZjk4OGJmLTg2ZjEtNDFhZi05MWFiLTJkN2NkMDExZGI0NyIsImMiOjV9&amp;pageName=ReportSection5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79539"/>
            <a:ext cx="7488937" cy="553998"/>
          </a:xfrm>
        </p:spPr>
        <p:txBody>
          <a:bodyPr/>
          <a:lstStyle/>
          <a:p>
            <a:r>
              <a:rPr lang="en-US" dirty="0"/>
              <a:t>PowerShell Core 6.2 and Beyond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73F14E-3795-4F63-97C3-81EB92E0D4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2" y="3729081"/>
            <a:ext cx="7488937" cy="677108"/>
          </a:xfrm>
        </p:spPr>
        <p:txBody>
          <a:bodyPr/>
          <a:lstStyle/>
          <a:p>
            <a:r>
              <a:rPr lang="en-US" dirty="0"/>
              <a:t>Jeffrey Snover</a:t>
            </a:r>
          </a:p>
          <a:p>
            <a:r>
              <a:rPr lang="en-US" dirty="0"/>
              <a:t>Microsoft Technical Fellow</a:t>
            </a:r>
          </a:p>
        </p:txBody>
      </p:sp>
    </p:spTree>
    <p:extLst>
      <p:ext uri="{BB962C8B-B14F-4D97-AF65-F5344CB8AC3E}">
        <p14:creationId xmlns:p14="http://schemas.microsoft.com/office/powerpoint/2010/main" val="34944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9E88-DBC1-4D3E-919C-24909842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Community: How have we done?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86C54-72C0-43D5-BC31-66416D46D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5084469"/>
          </a:xfrm>
        </p:spPr>
        <p:txBody>
          <a:bodyPr/>
          <a:lstStyle/>
          <a:p>
            <a:r>
              <a:rPr lang="en-US" dirty="0"/>
              <a:t>PowerShell open-source repository</a:t>
            </a:r>
          </a:p>
          <a:p>
            <a:pPr lvl="1"/>
            <a:r>
              <a:rPr lang="en-US" dirty="0"/>
              <a:t>Holding steady with ~50% PRs coming from the community</a:t>
            </a:r>
          </a:p>
          <a:p>
            <a:pPr lvl="1"/>
            <a:r>
              <a:rPr lang="en-US" dirty="0"/>
              <a:t>5-10 members are </a:t>
            </a:r>
            <a:r>
              <a:rPr lang="en-US" i="1" dirty="0"/>
              <a:t>heavy </a:t>
            </a:r>
            <a:r>
              <a:rPr lang="en-US" dirty="0"/>
              <a:t>contributors in both PRs and issues</a:t>
            </a:r>
          </a:p>
          <a:p>
            <a:pPr lvl="1"/>
            <a:r>
              <a:rPr lang="en-US" dirty="0"/>
              <a:t>87 external contributors opened PRs into PowerShell in the last 30 days</a:t>
            </a:r>
          </a:p>
          <a:p>
            <a:r>
              <a:rPr lang="en-US" dirty="0"/>
              <a:t>Repo maintainers from the community</a:t>
            </a:r>
          </a:p>
          <a:p>
            <a:pPr lvl="1"/>
            <a:r>
              <a:rPr lang="en-US" dirty="0"/>
              <a:t>PowerShell: @</a:t>
            </a:r>
            <a:r>
              <a:rPr lang="en-US" dirty="0" err="1"/>
              <a:t>iSazonov</a:t>
            </a:r>
            <a:r>
              <a:rPr lang="en-US" dirty="0"/>
              <a:t>, @</a:t>
            </a:r>
            <a:r>
              <a:rPr lang="en-US" dirty="0" err="1"/>
              <a:t>vors</a:t>
            </a:r>
            <a:endParaRPr lang="en-US" dirty="0"/>
          </a:p>
          <a:p>
            <a:pPr lvl="1"/>
            <a:r>
              <a:rPr lang="en-US" dirty="0" err="1"/>
              <a:t>PSScriptAnalzyer</a:t>
            </a:r>
            <a:r>
              <a:rPr lang="en-US" dirty="0"/>
              <a:t>: @</a:t>
            </a:r>
            <a:r>
              <a:rPr lang="en-US" dirty="0" err="1"/>
              <a:t>bergmeister</a:t>
            </a:r>
            <a:endParaRPr lang="en-US" dirty="0"/>
          </a:p>
          <a:p>
            <a:pPr lvl="1"/>
            <a:r>
              <a:rPr lang="en-US" dirty="0" err="1"/>
              <a:t>VSCode</a:t>
            </a:r>
            <a:r>
              <a:rPr lang="en-US" dirty="0"/>
              <a:t>-PowerShell: @</a:t>
            </a:r>
            <a:r>
              <a:rPr lang="en-US" dirty="0" err="1"/>
              <a:t>rkeithhill</a:t>
            </a:r>
            <a:r>
              <a:rPr lang="en-US" dirty="0"/>
              <a:t>, @</a:t>
            </a:r>
            <a:r>
              <a:rPr lang="en-US" dirty="0" err="1"/>
              <a:t>seeminglyscience</a:t>
            </a:r>
            <a:r>
              <a:rPr lang="en-US" dirty="0"/>
              <a:t>, @pcgeek86</a:t>
            </a:r>
          </a:p>
          <a:p>
            <a:pPr lvl="1"/>
            <a:r>
              <a:rPr lang="en-US" dirty="0">
                <a:hlinkClick r:id="rId2"/>
              </a:rPr>
              <a:t>DSCResources</a:t>
            </a:r>
            <a:r>
              <a:rPr lang="en-US" dirty="0"/>
              <a:t>: @</a:t>
            </a:r>
            <a:r>
              <a:rPr lang="en-US" dirty="0" err="1"/>
              <a:t>PlagueHO</a:t>
            </a:r>
            <a:r>
              <a:rPr lang="en-US" dirty="0"/>
              <a:t>, @</a:t>
            </a:r>
            <a:r>
              <a:rPr lang="en-US" dirty="0" err="1"/>
              <a:t>johlju</a:t>
            </a:r>
            <a:r>
              <a:rPr lang="en-US" dirty="0"/>
              <a:t>, @</a:t>
            </a:r>
            <a:r>
              <a:rPr lang="en-US" dirty="0" err="1"/>
              <a:t>bgelens</a:t>
            </a:r>
            <a:r>
              <a:rPr lang="en-US" dirty="0"/>
              <a:t>, @ld0614</a:t>
            </a:r>
          </a:p>
          <a:p>
            <a:r>
              <a:rPr lang="en-US" dirty="0"/>
              <a:t>Still working through our backlog of RFCs</a:t>
            </a:r>
          </a:p>
          <a:p>
            <a:pPr lvl="1"/>
            <a:r>
              <a:rPr lang="en-US" dirty="0"/>
              <a:t>1.5 hour weekly meeting with Committee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12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F37F6A-337E-4A7C-B3AF-02BFB5E8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375"/>
            <a:ext cx="11018520" cy="553998"/>
          </a:xfrm>
        </p:spPr>
        <p:txBody>
          <a:bodyPr/>
          <a:lstStyle/>
          <a:p>
            <a:r>
              <a:rPr lang="en-US" dirty="0"/>
              <a:t>Community in the PowerShell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46B7C-6C13-41C4-817D-04A83DD3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2" y="693371"/>
            <a:ext cx="7889595" cy="60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31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BB6-0EC5-48A0-B3F3-CA6AE5E8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 dirty="0"/>
              <a:t>How can we do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C8D04-6667-4460-8231-467A26603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3828740"/>
          </a:xfrm>
        </p:spPr>
        <p:txBody>
          <a:bodyPr/>
          <a:lstStyle/>
          <a:p>
            <a:r>
              <a:rPr lang="en-US" dirty="0"/>
              <a:t>Ubiquity</a:t>
            </a:r>
          </a:p>
          <a:p>
            <a:pPr lvl="1"/>
            <a:r>
              <a:rPr lang="en-US" dirty="0"/>
              <a:t>Are there some platforms we’re missing?</a:t>
            </a:r>
          </a:p>
          <a:p>
            <a:pPr lvl="1"/>
            <a:r>
              <a:rPr lang="en-US" dirty="0"/>
              <a:t>What’s keeping you from adopting today? </a:t>
            </a:r>
          </a:p>
          <a:p>
            <a:r>
              <a:rPr lang="en-US" dirty="0"/>
              <a:t>Cloud-ready</a:t>
            </a:r>
          </a:p>
          <a:p>
            <a:pPr lvl="1"/>
            <a:r>
              <a:rPr lang="en-US" dirty="0"/>
              <a:t>Performance needs to improve more</a:t>
            </a:r>
          </a:p>
          <a:p>
            <a:pPr lvl="1"/>
            <a:r>
              <a:rPr lang="en-US" dirty="0"/>
              <a:t>Working with Azure PowerShell on asynchronous deployments</a:t>
            </a:r>
          </a:p>
          <a:p>
            <a:r>
              <a:rPr lang="en-US" dirty="0"/>
              <a:t>Community</a:t>
            </a:r>
          </a:p>
          <a:p>
            <a:pPr lvl="1"/>
            <a:r>
              <a:rPr lang="en-US" dirty="0"/>
              <a:t>Desire to record/transcribe committee meetings</a:t>
            </a:r>
          </a:p>
          <a:p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805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6">
            <a:extLst>
              <a:ext uri="{FF2B5EF4-FFF2-40B4-BE49-F238E27FC236}">
                <a16:creationId xmlns:a16="http://schemas.microsoft.com/office/drawing/2014/main" id="{7623B9BC-ED15-4F6D-87D6-D241BD705D87}"/>
              </a:ext>
            </a:extLst>
          </p:cNvPr>
          <p:cNvSpPr txBox="1">
            <a:spLocks/>
          </p:cNvSpPr>
          <p:nvPr/>
        </p:nvSpPr>
        <p:spPr>
          <a:xfrm>
            <a:off x="5496288" y="457200"/>
            <a:ext cx="429034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7.0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4908025" cy="553998"/>
          </a:xfrm>
        </p:spPr>
        <p:txBody>
          <a:bodyPr/>
          <a:lstStyle/>
          <a:p>
            <a:r>
              <a:rPr lang="en-US" dirty="0"/>
              <a:t>What’s next: PowerShell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3976473"/>
          </a:xfrm>
        </p:spPr>
        <p:txBody>
          <a:bodyPr/>
          <a:lstStyle/>
          <a:p>
            <a:r>
              <a:rPr lang="en-US" dirty="0"/>
              <a:t>Based on .NET Core 3.0</a:t>
            </a:r>
          </a:p>
          <a:p>
            <a:pPr lvl="1"/>
            <a:r>
              <a:rPr lang="en-US" dirty="0"/>
              <a:t>Gives us WinForms and WPF on Windows</a:t>
            </a:r>
          </a:p>
          <a:p>
            <a:pPr lvl="1"/>
            <a:r>
              <a:rPr lang="en-US" dirty="0"/>
              <a:t>Estimates that we will reach ~90% module compatibility with built-in Windows modules</a:t>
            </a:r>
          </a:p>
          <a:p>
            <a:r>
              <a:rPr lang="en-US" dirty="0"/>
              <a:t>Support lifecycle will snap to .NET</a:t>
            </a:r>
          </a:p>
          <a:p>
            <a:r>
              <a:rPr lang="en-US" dirty="0"/>
              <a:t>Will very likely ship in Windows</a:t>
            </a:r>
          </a:p>
          <a:p>
            <a:pPr lvl="1"/>
            <a:r>
              <a:rPr lang="en-US" dirty="0"/>
              <a:t>Blocked on an LTS release of .NET Core 3.x</a:t>
            </a:r>
          </a:p>
          <a:p>
            <a:pPr lvl="1"/>
            <a:r>
              <a:rPr lang="en-US" dirty="0"/>
              <a:t>Will likely start as an optional feature</a:t>
            </a:r>
          </a:p>
          <a:p>
            <a:r>
              <a:rPr lang="en-US" dirty="0"/>
              <a:t>Will also likely drop “Core” from the marketing name</a:t>
            </a:r>
          </a:p>
          <a:p>
            <a:r>
              <a:rPr lang="en-US" dirty="0"/>
              <a:t>Why 7.0 instead of 6.3?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4B974665-9E16-4703-AE2D-9E37146ECCFC}"/>
              </a:ext>
            </a:extLst>
          </p:cNvPr>
          <p:cNvSpPr txBox="1">
            <a:spLocks/>
          </p:cNvSpPr>
          <p:nvPr/>
        </p:nvSpPr>
        <p:spPr>
          <a:xfrm>
            <a:off x="5496288" y="449786"/>
            <a:ext cx="4290347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6.3</a:t>
            </a:r>
          </a:p>
        </p:txBody>
      </p:sp>
    </p:spTree>
    <p:extLst>
      <p:ext uri="{BB962C8B-B14F-4D97-AF65-F5344CB8AC3E}">
        <p14:creationId xmlns:p14="http://schemas.microsoft.com/office/powerpoint/2010/main" val="4022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B34F-311B-420E-AC6F-50657BC7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 dirty="0"/>
              <a:t>.NET Core Support Lifecycle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930612-DEB6-4CD9-87F3-0CEB60217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39198"/>
              </p:ext>
            </p:extLst>
          </p:nvPr>
        </p:nvGraphicFramePr>
        <p:xfrm>
          <a:off x="578297" y="1772334"/>
          <a:ext cx="11368218" cy="45246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94703">
                  <a:extLst>
                    <a:ext uri="{9D8B030D-6E8A-4147-A177-3AD203B41FA5}">
                      <a16:colId xmlns:a16="http://schemas.microsoft.com/office/drawing/2014/main" val="1486543916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3302670812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866351984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2255869146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1985071835"/>
                    </a:ext>
                  </a:extLst>
                </a:gridCol>
                <a:gridCol w="1894703">
                  <a:extLst>
                    <a:ext uri="{9D8B030D-6E8A-4147-A177-3AD203B41FA5}">
                      <a16:colId xmlns:a16="http://schemas.microsoft.com/office/drawing/2014/main" val="2867919143"/>
                    </a:ext>
                  </a:extLst>
                </a:gridCol>
              </a:tblGrid>
              <a:tr h="557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effectLst/>
                        </a:rPr>
                        <a:t>Version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4" marR="12044" marT="12044" marB="120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Original Release Date</a:t>
                      </a:r>
                      <a:endParaRPr lang="en-US" sz="1600" b="1">
                        <a:effectLst/>
                      </a:endParaRPr>
                    </a:p>
                  </a:txBody>
                  <a:tcPr marL="12044" marR="12044" marT="12044" marB="120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Latest Patch Version</a:t>
                      </a:r>
                      <a:endParaRPr lang="en-US" sz="1600" b="1">
                        <a:effectLst/>
                      </a:endParaRPr>
                    </a:p>
                  </a:txBody>
                  <a:tcPr marL="12044" marR="12044" marT="12044" marB="120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Patch Release Date</a:t>
                      </a:r>
                      <a:endParaRPr lang="en-US" sz="1600" b="1">
                        <a:effectLst/>
                      </a:endParaRPr>
                    </a:p>
                  </a:txBody>
                  <a:tcPr marL="12044" marR="12044" marT="12044" marB="120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>
                          <a:effectLst/>
                        </a:rPr>
                        <a:t>Support Level</a:t>
                      </a:r>
                      <a:endParaRPr lang="en-US" sz="1600" b="1">
                        <a:effectLst/>
                      </a:endParaRPr>
                    </a:p>
                  </a:txBody>
                  <a:tcPr marL="12044" marR="12044" marT="12044" marB="1204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dirty="0">
                          <a:effectLst/>
                        </a:rPr>
                        <a:t>End of Support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044" marR="12044" marT="12044" marB="12044" anchor="b"/>
                </a:tc>
                <a:extLst>
                  <a:ext uri="{0D108BD9-81ED-4DB2-BD59-A6C34878D82A}">
                    <a16:rowId xmlns:a16="http://schemas.microsoft.com/office/drawing/2014/main" val="904053216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.NET Core 2.2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December 4, 2018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2.2.2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February 12, 2019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Current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1249963863"/>
                  </a:ext>
                </a:extLst>
              </a:tr>
              <a:tr h="121426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.NET Core 2.1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May 30, 2018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2.1.8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February 12, 2019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LTS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At least three years from LTS declaration (August 21, 2018)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3286051913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2.1 RC1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May 8, 2018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June 30, 2018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2062545618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2.0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August 14, 2017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2.0.9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July 10, 2018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EOL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October 1, 2018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390174121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1.1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November 16, 2016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1.1.11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February 12, 2019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Maintenance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June 27 2019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248443324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1.0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June 27, 2016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1.0.14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February 12, 2019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Maintenance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June 27 2019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4083303016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1.0.0 RC2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May 16, 2016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EOL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September 27, 2016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2447986520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.NET Core 1.0.0 RC1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February 15, 2016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n/a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EOL</a:t>
                      </a:r>
                    </a:p>
                  </a:txBody>
                  <a:tcPr marL="12044" marR="12044" marT="12044" marB="120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July 16, 2016</a:t>
                      </a:r>
                    </a:p>
                  </a:txBody>
                  <a:tcPr marL="12044" marR="12044" marT="12044" marB="12044"/>
                </a:tc>
                <a:extLst>
                  <a:ext uri="{0D108BD9-81ED-4DB2-BD59-A6C34878D82A}">
                    <a16:rowId xmlns:a16="http://schemas.microsoft.com/office/drawing/2014/main" val="190140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82157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EA8-943F-44C1-8F21-621C9E34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C802D-2036-4019-8E18-B7BC29E2A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3090077"/>
          </a:xfrm>
        </p:spPr>
        <p:txBody>
          <a:bodyPr/>
          <a:lstStyle/>
          <a:p>
            <a:r>
              <a:rPr lang="en-US" dirty="0"/>
              <a:t>No plans for major feature work</a:t>
            </a:r>
          </a:p>
          <a:p>
            <a:r>
              <a:rPr lang="en-US" dirty="0"/>
              <a:t>Some changes have been made for accessibility</a:t>
            </a:r>
          </a:p>
          <a:p>
            <a:r>
              <a:rPr lang="en-US" dirty="0"/>
              <a:t>UserVoice</a:t>
            </a:r>
          </a:p>
          <a:p>
            <a:pPr lvl="1"/>
            <a:r>
              <a:rPr lang="en-US" dirty="0"/>
              <a:t>If issues are still relevant to Core, please submit them as GitHub Issues</a:t>
            </a:r>
          </a:p>
          <a:p>
            <a:pPr lvl="1"/>
            <a:r>
              <a:rPr lang="en-US" dirty="0"/>
              <a:t>May go read-only in the future</a:t>
            </a:r>
          </a:p>
          <a:p>
            <a:r>
              <a:rPr lang="en-US" dirty="0"/>
              <a:t>ISE won’t work against Core</a:t>
            </a:r>
          </a:p>
          <a:p>
            <a:pPr lvl="1"/>
            <a:r>
              <a:rPr lang="en-US" dirty="0"/>
              <a:t>Investing in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89193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4936736"/>
          </a:xfrm>
        </p:spPr>
        <p:txBody>
          <a:bodyPr/>
          <a:lstStyle/>
          <a:p>
            <a:r>
              <a:rPr lang="en-US" dirty="0"/>
              <a:t>Update to the </a:t>
            </a:r>
            <a:r>
              <a:rPr lang="en-US" dirty="0">
                <a:hlinkClick r:id="rId3"/>
              </a:rPr>
              <a:t>latest release</a:t>
            </a:r>
            <a:r>
              <a:rPr lang="en-US" dirty="0"/>
              <a:t> of PowerShell</a:t>
            </a:r>
          </a:p>
          <a:p>
            <a:r>
              <a:rPr lang="en-US" dirty="0"/>
              <a:t>Talk to us!</a:t>
            </a:r>
          </a:p>
          <a:p>
            <a:pPr lvl="1"/>
            <a:r>
              <a:rPr lang="en-US" dirty="0"/>
              <a:t>Tell us how you’re using PowerShell Core</a:t>
            </a:r>
          </a:p>
          <a:p>
            <a:pPr lvl="1"/>
            <a:r>
              <a:rPr lang="en-US" dirty="0"/>
              <a:t>If you’re not using PowerShell Core today, why not?</a:t>
            </a:r>
          </a:p>
          <a:p>
            <a:pPr lvl="1"/>
            <a:r>
              <a:rPr lang="en-US" dirty="0"/>
              <a:t>Join our Community Calls at </a:t>
            </a:r>
            <a:r>
              <a:rPr lang="en-US" dirty="0">
                <a:hlinkClick r:id="rId4"/>
              </a:rPr>
              <a:t>aka.ms/PSCommunityCall</a:t>
            </a:r>
            <a:r>
              <a:rPr lang="en-US" dirty="0"/>
              <a:t> </a:t>
            </a:r>
          </a:p>
          <a:p>
            <a:r>
              <a:rPr lang="en-US" dirty="0"/>
              <a:t>If you haven’t already, check out our </a:t>
            </a:r>
            <a:r>
              <a:rPr lang="en-US" dirty="0">
                <a:hlinkClick r:id="rId5"/>
              </a:rPr>
              <a:t>contribution guide</a:t>
            </a:r>
            <a:endParaRPr lang="en-US" dirty="0"/>
          </a:p>
          <a:p>
            <a:r>
              <a:rPr lang="en-US" dirty="0"/>
              <a:t>Check out our other open-source projects</a:t>
            </a:r>
          </a:p>
          <a:p>
            <a:pPr lvl="1"/>
            <a:r>
              <a:rPr lang="en-US" dirty="0">
                <a:hlinkClick r:id="rId6"/>
              </a:rPr>
              <a:t>PowerShell-RFC</a:t>
            </a:r>
            <a:r>
              <a:rPr lang="en-US" dirty="0"/>
              <a:t> for design and planning documents</a:t>
            </a:r>
          </a:p>
          <a:p>
            <a:pPr lvl="1"/>
            <a:r>
              <a:rPr lang="en-US" dirty="0">
                <a:hlinkClick r:id="rId7"/>
              </a:rPr>
              <a:t>VS Code extension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PowerShell Editor Services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PSScriptAnalyzer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7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6C9B-1718-4E4D-90A0-09AFEC67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New Role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BB6A-8253-46DA-9332-7802CA40F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1465016"/>
          </a:xfrm>
        </p:spPr>
        <p:txBody>
          <a:bodyPr/>
          <a:lstStyle/>
          <a:p>
            <a:r>
              <a:rPr lang="en-US" dirty="0"/>
              <a:t>Architect for the Office 365 Intelligent Substrate</a:t>
            </a:r>
          </a:p>
          <a:p>
            <a:r>
              <a:rPr lang="en-US" dirty="0"/>
              <a:t>Building a platform to enable an AI ecosystem on top of O365</a:t>
            </a:r>
          </a:p>
          <a:p>
            <a:r>
              <a:rPr lang="en-US" dirty="0"/>
              <a:t>Most important new technology on our most </a:t>
            </a:r>
            <a:r>
              <a:rPr lang="en-US"/>
              <a:t>important asset</a:t>
            </a:r>
          </a:p>
        </p:txBody>
      </p:sp>
    </p:spTree>
    <p:extLst>
      <p:ext uri="{BB962C8B-B14F-4D97-AF65-F5344CB8AC3E}">
        <p14:creationId xmlns:p14="http://schemas.microsoft.com/office/powerpoint/2010/main" val="1991498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F3FDE2-FA70-4BD5-97E2-DE1483A0CDA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4200" y="6400800"/>
            <a:ext cx="4114800" cy="184666"/>
          </a:xfrm>
        </p:spPr>
        <p:txBody>
          <a:bodyPr/>
          <a:lstStyle/>
          <a:p>
            <a:pPr algn="l"/>
            <a:r>
              <a:rPr lang="en-US" dirty="0"/>
              <a:t>Microsoft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884CFC-3290-4A7D-8855-79C17C94A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91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F79-192A-43C9-89B7-B6AD7F9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4BD63-AEFC-4333-8E86-BAA123F77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812570"/>
            <a:ext cx="11018520" cy="5084469"/>
          </a:xfrm>
        </p:spPr>
        <p:txBody>
          <a:bodyPr/>
          <a:lstStyle/>
          <a:p>
            <a:r>
              <a:rPr lang="en-US" dirty="0"/>
              <a:t>Investing ahead of conventional wisdom</a:t>
            </a:r>
          </a:p>
          <a:p>
            <a:r>
              <a:rPr lang="en-US" dirty="0"/>
              <a:t>PowerShell Core 6.2</a:t>
            </a:r>
          </a:p>
          <a:p>
            <a:r>
              <a:rPr lang="en-US" dirty="0"/>
              <a:t>Demo (Experimental Features)</a:t>
            </a:r>
          </a:p>
          <a:p>
            <a:r>
              <a:rPr lang="en-US" dirty="0"/>
              <a:t>Look back at PowerShell Core so far</a:t>
            </a:r>
          </a:p>
          <a:p>
            <a:r>
              <a:rPr lang="en-US" dirty="0"/>
              <a:t>PowerShell 6.3</a:t>
            </a:r>
          </a:p>
          <a:p>
            <a:r>
              <a:rPr lang="en-US" dirty="0"/>
              <a:t>Support Lifecycle</a:t>
            </a:r>
          </a:p>
          <a:p>
            <a:r>
              <a:rPr lang="en-US" dirty="0"/>
              <a:t>Windows PowerShell</a:t>
            </a:r>
          </a:p>
          <a:p>
            <a:r>
              <a:rPr lang="en-US" dirty="0"/>
              <a:t>Call to Action</a:t>
            </a:r>
          </a:p>
          <a:p>
            <a:r>
              <a:rPr lang="en-US" dirty="0"/>
              <a:t>My New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34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E71C-7B3C-4679-9C8F-915DC58B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 dirty="0"/>
              <a:t>Investing ahead of conventional wisdom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0E80-EEA5-4F90-8299-8AF6F19C0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13" y="2129547"/>
            <a:ext cx="11018520" cy="4567404"/>
          </a:xfrm>
        </p:spPr>
        <p:txBody>
          <a:bodyPr/>
          <a:lstStyle/>
          <a:p>
            <a:r>
              <a:rPr lang="en-US" dirty="0"/>
              <a:t>Satya’s “welcome to the room” conversation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.NET Core V1</a:t>
            </a:r>
          </a:p>
          <a:p>
            <a:pPr lvl="1"/>
            <a:r>
              <a:rPr lang="en-US" dirty="0"/>
              <a:t>NanoServer</a:t>
            </a:r>
          </a:p>
          <a:p>
            <a:pPr lvl="1"/>
            <a:r>
              <a:rPr lang="en-US" dirty="0"/>
              <a:t>Open Source &amp; Linux</a:t>
            </a:r>
          </a:p>
          <a:p>
            <a:pPr lvl="1"/>
            <a:r>
              <a:rPr lang="en-US" dirty="0"/>
              <a:t>AZ CLI</a:t>
            </a:r>
          </a:p>
          <a:p>
            <a:pPr lvl="1"/>
            <a:r>
              <a:rPr lang="en-US" dirty="0" err="1"/>
              <a:t>CloudShell</a:t>
            </a:r>
            <a:endParaRPr lang="en-US" dirty="0"/>
          </a:p>
          <a:p>
            <a:pPr lvl="1"/>
            <a:r>
              <a:rPr lang="en-US" dirty="0"/>
              <a:t>Stuff we’ll talk about tonight</a:t>
            </a:r>
          </a:p>
          <a:p>
            <a:r>
              <a:rPr lang="en-US" dirty="0"/>
              <a:t>Our “sacred vow” is at the center of every large decision we make </a:t>
            </a:r>
          </a:p>
          <a:p>
            <a:r>
              <a:rPr lang="en-US" dirty="0"/>
              <a:t>It might take a few years for you to see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27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 dirty="0"/>
              <a:t>PowerShell Core 6.2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3090077"/>
          </a:xfrm>
        </p:spPr>
        <p:txBody>
          <a:bodyPr/>
          <a:lstStyle/>
          <a:p>
            <a:r>
              <a:rPr lang="en-US" dirty="0" err="1"/>
              <a:t>GA’d</a:t>
            </a:r>
            <a:endParaRPr lang="en-US" dirty="0"/>
          </a:p>
          <a:p>
            <a:r>
              <a:rPr lang="en-US" dirty="0"/>
              <a:t>Primarily an engineering system release i.e. “sharpening the </a:t>
            </a:r>
            <a:r>
              <a:rPr lang="en-US"/>
              <a:t>tools”</a:t>
            </a:r>
            <a:endParaRPr lang="en-US" dirty="0"/>
          </a:p>
          <a:p>
            <a:pPr lvl="1"/>
            <a:r>
              <a:rPr lang="en-US" dirty="0"/>
              <a:t>With additional work for stability, bug fixes, and security</a:t>
            </a:r>
          </a:p>
          <a:p>
            <a:r>
              <a:rPr lang="en-US" dirty="0"/>
              <a:t>PowerShell Team has been automating build/test/release</a:t>
            </a:r>
          </a:p>
          <a:p>
            <a:pPr lvl="1"/>
            <a:r>
              <a:rPr lang="en-US" dirty="0"/>
              <a:t>Moved all of CI and release testing to Azure DevOps</a:t>
            </a:r>
          </a:p>
          <a:p>
            <a:r>
              <a:rPr lang="en-US" dirty="0"/>
              <a:t>Added “experimental feature” feature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2C210C-DEB7-4302-8FD9-60BB5C18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297C-1D75-4CE1-A2A3-EAEA39FC3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385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03AA-20C8-4D89-AFBF-5FB25EF4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9144000" cy="553998"/>
          </a:xfrm>
        </p:spPr>
        <p:txBody>
          <a:bodyPr/>
          <a:lstStyle/>
          <a:p>
            <a:r>
              <a:rPr lang="en-US" dirty="0"/>
              <a:t>PowerShell Core 6: What were our goals?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81CD-D0B1-4D9B-BDC0-EEF184ADB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1982081"/>
          </a:xfrm>
        </p:spPr>
        <p:txBody>
          <a:bodyPr/>
          <a:lstStyle/>
          <a:p>
            <a:r>
              <a:rPr lang="en-US" dirty="0"/>
              <a:t>Ubiquitous</a:t>
            </a:r>
          </a:p>
          <a:p>
            <a:r>
              <a:rPr lang="en-US" dirty="0"/>
              <a:t>Cloud-ready</a:t>
            </a:r>
          </a:p>
          <a:p>
            <a:r>
              <a:rPr lang="en-US" dirty="0"/>
              <a:t>Community-focused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82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047-3EF0-4C97-8897-E8357161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Ubiquity: How have we done?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2419-F92F-4848-B5E0-977899630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4345805"/>
          </a:xfrm>
        </p:spPr>
        <p:txBody>
          <a:bodyPr/>
          <a:lstStyle/>
          <a:p>
            <a:r>
              <a:rPr lang="en-US" dirty="0"/>
              <a:t>Ship on all the platforms</a:t>
            </a:r>
          </a:p>
          <a:p>
            <a:pPr lvl="1"/>
            <a:r>
              <a:rPr lang="en-US" dirty="0"/>
              <a:t>Windows </a:t>
            </a:r>
            <a:r>
              <a:rPr lang="en-US" dirty="0" err="1"/>
              <a:t>downlevel</a:t>
            </a:r>
            <a:r>
              <a:rPr lang="en-US" dirty="0"/>
              <a:t> to 7 and Server 2008R2</a:t>
            </a:r>
          </a:p>
          <a:p>
            <a:pPr lvl="1"/>
            <a:r>
              <a:rPr lang="en-US" dirty="0"/>
              <a:t>macOS 10.12+</a:t>
            </a:r>
          </a:p>
          <a:p>
            <a:pPr lvl="1"/>
            <a:r>
              <a:rPr lang="en-US" dirty="0"/>
              <a:t>Linux: Ubuntu, Debian, CentOS, RHEL, openSUSE, Fedora, Arch, Kali, Alpine</a:t>
            </a:r>
          </a:p>
          <a:p>
            <a:pPr lvl="1"/>
            <a:r>
              <a:rPr lang="en-US" dirty="0"/>
              <a:t>Other architectures: ARM32/64 on Windows and Raspbian Linux</a:t>
            </a:r>
          </a:p>
          <a:p>
            <a:r>
              <a:rPr lang="en-US" dirty="0"/>
              <a:t>All the package formats</a:t>
            </a:r>
          </a:p>
          <a:p>
            <a:pPr lvl="1"/>
            <a:r>
              <a:rPr lang="en-US" dirty="0"/>
              <a:t>Docker containers, Snap package, .NET global tool</a:t>
            </a:r>
          </a:p>
          <a:p>
            <a:r>
              <a:rPr lang="en-US" dirty="0"/>
              <a:t>Portable</a:t>
            </a:r>
          </a:p>
          <a:p>
            <a:pPr lvl="1"/>
            <a:r>
              <a:rPr lang="en-US" dirty="0"/>
              <a:t>All you have to do is </a:t>
            </a:r>
            <a:r>
              <a:rPr lang="en-US" dirty="0" err="1"/>
              <a:t>xcopy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82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35D-B468-434A-9A7F-80E6DA9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PowerShell Startups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859158-7D1C-4FFD-A367-F6D8F687E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16736"/>
              </p:ext>
            </p:extLst>
          </p:nvPr>
        </p:nvGraphicFramePr>
        <p:xfrm>
          <a:off x="629159" y="1647235"/>
          <a:ext cx="11307027" cy="5054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31681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259-46AE-42AD-9B40-349EBAEA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Cloud-ready: How have we done?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84EC-6FDD-4DB6-9FC9-98165612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2019300"/>
            <a:ext cx="11018520" cy="4345805"/>
          </a:xfrm>
        </p:spPr>
        <p:txBody>
          <a:bodyPr/>
          <a:lstStyle/>
          <a:p>
            <a:r>
              <a:rPr lang="en-US" dirty="0"/>
              <a:t>Adopted and/or supported by all major cloud vendors</a:t>
            </a:r>
          </a:p>
          <a:p>
            <a:pPr lvl="1"/>
            <a:r>
              <a:rPr lang="en-US" dirty="0"/>
              <a:t>Azure, AWS, GCP, VMware</a:t>
            </a:r>
          </a:p>
          <a:p>
            <a:r>
              <a:rPr lang="en-US" dirty="0"/>
              <a:t>Major improvements to Web/REST cmdlets</a:t>
            </a:r>
          </a:p>
          <a:p>
            <a:r>
              <a:rPr lang="en-US" dirty="0"/>
              <a:t>Significant performance improvements</a:t>
            </a:r>
          </a:p>
          <a:p>
            <a:r>
              <a:rPr lang="en-US" dirty="0"/>
              <a:t>PowerShell for </a:t>
            </a:r>
            <a:r>
              <a:rPr lang="en-US" dirty="0" err="1"/>
              <a:t>AutoRest</a:t>
            </a:r>
            <a:r>
              <a:rPr lang="en-US" dirty="0"/>
              <a:t> beta</a:t>
            </a:r>
          </a:p>
          <a:p>
            <a:r>
              <a:rPr lang="en-US" dirty="0"/>
              <a:t>Proof points</a:t>
            </a:r>
          </a:p>
          <a:p>
            <a:pPr lvl="1"/>
            <a:r>
              <a:rPr lang="en-US" dirty="0"/>
              <a:t>Azure Cloud Shell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/>
              <a:t>Azure Pipelines</a:t>
            </a:r>
          </a:p>
          <a:p>
            <a:pPr lvl="1"/>
            <a:r>
              <a:rPr lang="en-US" dirty="0" err="1"/>
              <a:t>AppVeyor</a:t>
            </a:r>
            <a:r>
              <a:rPr lang="en-US" dirty="0"/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2262096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NEw BRAND_Blue on blac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VP19_Summit_PPT (002).potx" id="{2976ADDF-92BE-4E5C-A6FA-F010E20C821C}" vid="{CD00F519-2DEC-4767-AD9A-CCCA0125A2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966</Words>
  <Application>Microsoft Office PowerPoint</Application>
  <PresentationFormat>Widescreen</PresentationFormat>
  <Paragraphs>186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Segoe UI</vt:lpstr>
      <vt:lpstr>Segoe UI Semibold</vt:lpstr>
      <vt:lpstr>Wingdings</vt:lpstr>
      <vt:lpstr>Black Template</vt:lpstr>
      <vt:lpstr>PowerShell Core 6.2 and Beyond</vt:lpstr>
      <vt:lpstr>Agenda</vt:lpstr>
      <vt:lpstr>Investing ahead of conventional wisdom</vt:lpstr>
      <vt:lpstr>PowerShell Core 6.2</vt:lpstr>
      <vt:lpstr>Experimental Features</vt:lpstr>
      <vt:lpstr>PowerShell Core 6: What were our goals?</vt:lpstr>
      <vt:lpstr>Ubiquity: How have we done?</vt:lpstr>
      <vt:lpstr>PowerShell Startups</vt:lpstr>
      <vt:lpstr>Cloud-ready: How have we done?</vt:lpstr>
      <vt:lpstr>Community: How have we done?</vt:lpstr>
      <vt:lpstr>Community in the PowerShell Repository</vt:lpstr>
      <vt:lpstr>How can we do better?</vt:lpstr>
      <vt:lpstr>What’s next: PowerShell </vt:lpstr>
      <vt:lpstr>.NET Core Support Lifecycle</vt:lpstr>
      <vt:lpstr>Windows PowerShell</vt:lpstr>
      <vt:lpstr>Call to action</vt:lpstr>
      <vt:lpstr>My New Role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2019-04-04T21:00:32Z</dcterms:created>
  <dcterms:modified xsi:type="dcterms:W3CDTF">2019-04-04T21:00:37Z</dcterms:modified>
</cp:coreProperties>
</file>