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8"/>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71" r:id="rId14"/>
    <p:sldId id="269" r:id="rId15"/>
    <p:sldId id="270" r:id="rId16"/>
    <p:sldId id="273" r:id="rId17"/>
    <p:sldId id="274" r:id="rId18"/>
    <p:sldId id="275" r:id="rId19"/>
    <p:sldId id="277" r:id="rId20"/>
    <p:sldId id="276" r:id="rId21"/>
    <p:sldId id="278" r:id="rId22"/>
    <p:sldId id="279" r:id="rId23"/>
    <p:sldId id="280" r:id="rId24"/>
    <p:sldId id="281" r:id="rId25"/>
    <p:sldId id="282" r:id="rId26"/>
    <p:sldId id="268"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9" r:id="rId52"/>
    <p:sldId id="308"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8" r:id="rId71"/>
    <p:sldId id="329" r:id="rId72"/>
    <p:sldId id="330" r:id="rId73"/>
    <p:sldId id="331" r:id="rId74"/>
    <p:sldId id="332" r:id="rId75"/>
    <p:sldId id="333" r:id="rId76"/>
    <p:sldId id="334" r:id="rId77"/>
    <p:sldId id="335" r:id="rId78"/>
    <p:sldId id="336" r:id="rId79"/>
    <p:sldId id="337" r:id="rId80"/>
    <p:sldId id="338" r:id="rId81"/>
    <p:sldId id="339" r:id="rId82"/>
    <p:sldId id="340" r:id="rId83"/>
    <p:sldId id="343" r:id="rId84"/>
    <p:sldId id="344" r:id="rId85"/>
    <p:sldId id="345" r:id="rId86"/>
    <p:sldId id="346" r:id="rId87"/>
    <p:sldId id="347" r:id="rId88"/>
    <p:sldId id="348" r:id="rId89"/>
    <p:sldId id="349"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63" r:id="rId104"/>
    <p:sldId id="364" r:id="rId105"/>
    <p:sldId id="365" r:id="rId106"/>
    <p:sldId id="371" r:id="rId107"/>
    <p:sldId id="366" r:id="rId108"/>
    <p:sldId id="367" r:id="rId109"/>
    <p:sldId id="368" r:id="rId110"/>
    <p:sldId id="369" r:id="rId111"/>
    <p:sldId id="370" r:id="rId112"/>
    <p:sldId id="372" r:id="rId113"/>
    <p:sldId id="373" r:id="rId114"/>
    <p:sldId id="374" r:id="rId115"/>
    <p:sldId id="375" r:id="rId116"/>
    <p:sldId id="376" r:id="rId117"/>
    <p:sldId id="377" r:id="rId118"/>
    <p:sldId id="378" r:id="rId119"/>
    <p:sldId id="379" r:id="rId120"/>
    <p:sldId id="380" r:id="rId121"/>
    <p:sldId id="381" r:id="rId122"/>
    <p:sldId id="382" r:id="rId123"/>
    <p:sldId id="383" r:id="rId124"/>
    <p:sldId id="384" r:id="rId125"/>
    <p:sldId id="385" r:id="rId126"/>
    <p:sldId id="386" r:id="rId1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66395" autoAdjust="0"/>
  </p:normalViewPr>
  <p:slideViewPr>
    <p:cSldViewPr snapToGrid="0">
      <p:cViewPr varScale="1">
        <p:scale>
          <a:sx n="82" d="100"/>
          <a:sy n="82" d="100"/>
        </p:scale>
        <p:origin x="22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F858A-A942-4666-A790-8B367D279112}" type="datetimeFigureOut">
              <a:rPr lang="zh-TW" altLang="en-US" smtClean="0"/>
              <a:t>2025/8/18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2CAE9-94E1-4F87-8423-BDF448CAA268}" type="slidenum">
              <a:rPr lang="zh-TW" altLang="en-US" smtClean="0"/>
              <a:t>‹#›</a:t>
            </a:fld>
            <a:endParaRPr lang="zh-TW" altLang="en-US"/>
          </a:p>
        </p:txBody>
      </p:sp>
    </p:spTree>
    <p:extLst>
      <p:ext uri="{BB962C8B-B14F-4D97-AF65-F5344CB8AC3E}">
        <p14:creationId xmlns:p14="http://schemas.microsoft.com/office/powerpoint/2010/main" val="324355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tech-invite.com/3m23/tinv-3gpp-23-548.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tech-invite.com/3m23/toc/tinv-3gpp-23-501_zz.html#e-6-3-2"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tech-invite.com/3m23/toc/tinv-3gpp-23-501_zj.html#e-5-16-4"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tech-invite.com/3m23/toc/tinv-3gpp-23-502_l.html#e-4-3-2-3"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www.tech-invite.com/3m23/toc/tinv-3gpp-23-501_zz.html#e-6-3-7-1"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www.mpirical.com/glossary/gpsi-generic-public-subscription-identifier"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www.tech-invite.com/3m23/toc/tinv-3gpp-23-501_zj.html#e-5-16-4"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PDU Session Establishment </a:t>
            </a:r>
            <a:r>
              <a:rPr lang="zh-TW" altLang="en-US" dirty="0"/>
              <a:t>有以下幾種</a:t>
            </a:r>
            <a:r>
              <a:rPr lang="en-US" altLang="zh-TW" dirty="0"/>
              <a:t>:</a:t>
            </a:r>
          </a:p>
          <a:p>
            <a:pPr lvl="1"/>
            <a:r>
              <a:rPr lang="en-US" altLang="zh-TW" dirty="0"/>
              <a:t>-   a UE initiated PDU Session Establishment procedure.</a:t>
            </a:r>
          </a:p>
          <a:p>
            <a:pPr lvl="1"/>
            <a:r>
              <a:rPr lang="en-US" altLang="zh-TW" dirty="0"/>
              <a:t>-   a UE initiated PDU Session </a:t>
            </a:r>
            <a:r>
              <a:rPr lang="en-US" altLang="zh-TW" b="1" dirty="0"/>
              <a:t>handover between 3GPP and non-3GPP</a:t>
            </a:r>
            <a:r>
              <a:rPr lang="en-US" altLang="zh-TW" dirty="0"/>
              <a:t>.</a:t>
            </a:r>
          </a:p>
          <a:p>
            <a:pPr marL="628650" lvl="1" indent="-171450">
              <a:buFontTx/>
              <a:buChar char="-"/>
            </a:pPr>
            <a:r>
              <a:rPr lang="en-US" altLang="zh-TW" dirty="0"/>
              <a:t>a UE initiated PDU Session </a:t>
            </a:r>
            <a:r>
              <a:rPr lang="en-US" altLang="zh-TW" b="1" dirty="0"/>
              <a:t>handover from EPS to 5GS</a:t>
            </a:r>
            <a:r>
              <a:rPr lang="en-US" altLang="zh-TW" dirty="0"/>
              <a:t>.</a:t>
            </a:r>
          </a:p>
          <a:p>
            <a:pPr marL="628650" lvl="1" indent="-171450">
              <a:buFontTx/>
              <a:buChar char="-"/>
            </a:pPr>
            <a:r>
              <a:rPr lang="en-US" altLang="zh-TW" dirty="0"/>
              <a:t>a </a:t>
            </a:r>
            <a:r>
              <a:rPr lang="en-US" altLang="zh-TW" b="1" dirty="0"/>
              <a:t>Network triggered </a:t>
            </a:r>
            <a:r>
              <a:rPr lang="en-US" altLang="zh-TW" dirty="0"/>
              <a:t>PDU Session Establishment procedure</a:t>
            </a:r>
          </a:p>
          <a:p>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a:t>
            </a:fld>
            <a:endParaRPr lang="zh-TW" altLang="en-US"/>
          </a:p>
        </p:txBody>
      </p:sp>
    </p:spTree>
    <p:extLst>
      <p:ext uri="{BB962C8B-B14F-4D97-AF65-F5344CB8AC3E}">
        <p14:creationId xmlns:p14="http://schemas.microsoft.com/office/powerpoint/2010/main" val="3075742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Request Type </a:t>
            </a:r>
            <a:r>
              <a:rPr lang="zh-TW" altLang="en-US" dirty="0"/>
              <a:t>有以下四種</a:t>
            </a:r>
            <a:r>
              <a:rPr lang="en-US" altLang="zh-TW" dirty="0"/>
              <a:t>:</a:t>
            </a:r>
          </a:p>
          <a:p>
            <a:r>
              <a:rPr lang="en-US" altLang="zh-TW" dirty="0"/>
              <a:t>1.</a:t>
            </a:r>
            <a:r>
              <a:rPr lang="zh-TW" altLang="en-US" dirty="0"/>
              <a:t> </a:t>
            </a:r>
            <a:r>
              <a:rPr lang="en-US" altLang="zh-TW" dirty="0"/>
              <a:t>Initial</a:t>
            </a:r>
            <a:r>
              <a:rPr lang="zh-TW" altLang="en-US" dirty="0"/>
              <a:t> </a:t>
            </a:r>
            <a:r>
              <a:rPr lang="en-US" altLang="zh-TW" dirty="0"/>
              <a:t>request: </a:t>
            </a:r>
            <a:r>
              <a:rPr lang="zh-TW" altLang="en-US" dirty="0"/>
              <a:t>如果此請求是要建立全新的 </a:t>
            </a:r>
            <a:r>
              <a:rPr lang="en-US" altLang="zh-TW" dirty="0"/>
              <a:t>PDU</a:t>
            </a:r>
            <a:r>
              <a:rPr lang="zh-TW" altLang="en-US" dirty="0"/>
              <a:t> </a:t>
            </a:r>
            <a:r>
              <a:rPr lang="en-US" altLang="zh-TW" dirty="0"/>
              <a:t>Session</a:t>
            </a:r>
          </a:p>
          <a:p>
            <a:r>
              <a:rPr lang="en-US" altLang="zh-TW" dirty="0"/>
              <a:t>2. Existing PDU Session: </a:t>
            </a:r>
            <a:r>
              <a:rPr lang="zh-TW" altLang="en-US" dirty="0"/>
              <a:t>如果 </a:t>
            </a:r>
            <a:r>
              <a:rPr lang="en-US" altLang="zh-TW" dirty="0"/>
              <a:t>request </a:t>
            </a:r>
            <a:r>
              <a:rPr lang="zh-TW" altLang="en-US" dirty="0"/>
              <a:t>是關於</a:t>
            </a:r>
            <a:r>
              <a:rPr lang="en-US" altLang="zh-TW" dirty="0"/>
              <a:t>:</a:t>
            </a:r>
          </a:p>
          <a:p>
            <a:pPr marL="628650" lvl="1" indent="-171450">
              <a:buFontTx/>
              <a:buChar char="-"/>
            </a:pPr>
            <a:r>
              <a:rPr lang="zh-TW" altLang="en-US" dirty="0"/>
              <a:t>已經存在的 </a:t>
            </a:r>
            <a:r>
              <a:rPr lang="en-US" altLang="zh-TW" dirty="0"/>
              <a:t>PDU</a:t>
            </a:r>
            <a:r>
              <a:rPr lang="zh-TW" altLang="en-US" dirty="0"/>
              <a:t> </a:t>
            </a:r>
            <a:r>
              <a:rPr lang="en-US" altLang="zh-TW" dirty="0"/>
              <a:t>Session </a:t>
            </a:r>
            <a:r>
              <a:rPr lang="zh-TW" altLang="en-US" dirty="0"/>
              <a:t>要從 </a:t>
            </a:r>
            <a:r>
              <a:rPr lang="en-US" altLang="zh-TW" dirty="0"/>
              <a:t>3GPP switch </a:t>
            </a:r>
            <a:r>
              <a:rPr lang="zh-TW" altLang="en-US" dirty="0"/>
              <a:t>到 </a:t>
            </a:r>
            <a:r>
              <a:rPr lang="en-US" altLang="zh-TW" dirty="0"/>
              <a:t>non-3GPP access;</a:t>
            </a:r>
            <a:r>
              <a:rPr lang="zh-TW" altLang="en-US" dirty="0"/>
              <a:t> 或是</a:t>
            </a:r>
            <a:endParaRPr lang="en-US" altLang="zh-TW" dirty="0"/>
          </a:p>
          <a:p>
            <a:pPr marL="628650" lvl="1" indent="-171450">
              <a:buFontTx/>
              <a:buChar char="-"/>
            </a:pPr>
            <a:r>
              <a:rPr lang="zh-TW" altLang="en-US" dirty="0"/>
              <a:t>一個 </a:t>
            </a:r>
            <a:r>
              <a:rPr lang="en-US" altLang="zh-TW" dirty="0"/>
              <a:t>PDU</a:t>
            </a:r>
            <a:r>
              <a:rPr lang="zh-TW" altLang="en-US" dirty="0"/>
              <a:t> </a:t>
            </a:r>
            <a:r>
              <a:rPr lang="en-US" altLang="zh-TW" dirty="0"/>
              <a:t>Session handover </a:t>
            </a:r>
            <a:r>
              <a:rPr lang="zh-TW" altLang="en-US" dirty="0"/>
              <a:t>從 </a:t>
            </a:r>
            <a:r>
              <a:rPr lang="en-US" altLang="zh-TW" dirty="0"/>
              <a:t>EPC </a:t>
            </a:r>
            <a:r>
              <a:rPr lang="zh-TW" altLang="en-US" dirty="0"/>
              <a:t>的 </a:t>
            </a:r>
            <a:r>
              <a:rPr lang="en-US" altLang="zh-TW" dirty="0"/>
              <a:t>PDN connection</a:t>
            </a:r>
          </a:p>
          <a:p>
            <a:pPr marL="0" lvl="0" indent="0">
              <a:buFontTx/>
              <a:buNone/>
            </a:pPr>
            <a:r>
              <a:rPr lang="en-US" altLang="zh-TW" dirty="0"/>
              <a:t>3. Emergency Request: </a:t>
            </a:r>
            <a:r>
              <a:rPr lang="zh-TW" altLang="en-US" dirty="0"/>
              <a:t>當 </a:t>
            </a:r>
            <a:r>
              <a:rPr lang="en-US" altLang="zh-TW" dirty="0"/>
              <a:t>Emergency service </a:t>
            </a:r>
            <a:r>
              <a:rPr lang="zh-TW" altLang="en-US" dirty="0"/>
              <a:t>有需求並且 </a:t>
            </a:r>
            <a:r>
              <a:rPr lang="en-US" altLang="zh-TW" dirty="0"/>
              <a:t>Emergency PDU Session </a:t>
            </a:r>
            <a:r>
              <a:rPr lang="zh-TW" altLang="en-US" dirty="0"/>
              <a:t>尚未被建立</a:t>
            </a:r>
            <a:endParaRPr lang="en-US" altLang="zh-TW" dirty="0"/>
          </a:p>
          <a:p>
            <a:pPr marL="0" lvl="0" indent="0">
              <a:buFontTx/>
              <a:buNone/>
            </a:pPr>
            <a:r>
              <a:rPr lang="en-US" altLang="zh-TW" dirty="0"/>
              <a:t>4. Existing Emergency PDU</a:t>
            </a:r>
            <a:r>
              <a:rPr lang="zh-TW" altLang="en-US" dirty="0"/>
              <a:t> </a:t>
            </a:r>
            <a:r>
              <a:rPr lang="en-US" altLang="zh-TW" dirty="0"/>
              <a:t>Session: </a:t>
            </a:r>
            <a:r>
              <a:rPr lang="zh-TW" altLang="en-US" dirty="0"/>
              <a:t>當存在一個為了 </a:t>
            </a:r>
            <a:r>
              <a:rPr lang="en-US" altLang="zh-TW" dirty="0"/>
              <a:t>Emergency service </a:t>
            </a:r>
            <a:r>
              <a:rPr lang="zh-TW" altLang="en-US" dirty="0"/>
              <a:t>而已經建立的 </a:t>
            </a:r>
            <a:r>
              <a:rPr lang="en-US" altLang="zh-TW" dirty="0"/>
              <a:t>PDU</a:t>
            </a:r>
            <a:r>
              <a:rPr lang="zh-TW" altLang="en-US" dirty="0"/>
              <a:t> </a:t>
            </a:r>
            <a:r>
              <a:rPr lang="en-US" altLang="zh-TW" dirty="0"/>
              <a:t>Session</a:t>
            </a:r>
            <a:r>
              <a:rPr lang="zh-TW" altLang="en-US" dirty="0"/>
              <a:t> 並且要在 </a:t>
            </a:r>
            <a:r>
              <a:rPr lang="en-US" altLang="zh-TW" dirty="0"/>
              <a:t>3GPP</a:t>
            </a:r>
            <a:r>
              <a:rPr lang="zh-TW" altLang="en-US" dirty="0"/>
              <a:t> 與 </a:t>
            </a:r>
            <a:r>
              <a:rPr lang="en-US" altLang="zh-TW" dirty="0"/>
              <a:t>non-3GPP </a:t>
            </a:r>
            <a:r>
              <a:rPr lang="zh-TW" altLang="en-US" dirty="0"/>
              <a:t>間切換，或是為了從 </a:t>
            </a:r>
            <a:r>
              <a:rPr lang="en-US" altLang="zh-TW" dirty="0"/>
              <a:t>EPC </a:t>
            </a:r>
            <a:r>
              <a:rPr lang="zh-TW" altLang="en-US" dirty="0"/>
              <a:t>的 </a:t>
            </a:r>
            <a:r>
              <a:rPr lang="en-US" altLang="zh-TW" dirty="0"/>
              <a:t>PDN connection for Emergency services</a:t>
            </a:r>
            <a:r>
              <a:rPr lang="zh-TW" altLang="en-US" dirty="0"/>
              <a:t> 進行 </a:t>
            </a:r>
            <a:r>
              <a:rPr lang="en-US" altLang="zh-TW" dirty="0"/>
              <a:t>PDU</a:t>
            </a:r>
            <a:r>
              <a:rPr lang="zh-TW" altLang="en-US" dirty="0"/>
              <a:t> </a:t>
            </a:r>
            <a:r>
              <a:rPr lang="en-US" altLang="zh-TW" dirty="0"/>
              <a:t>Session handover </a:t>
            </a:r>
          </a:p>
          <a:p>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13</a:t>
            </a:fld>
            <a:endParaRPr lang="zh-TW" altLang="en-US"/>
          </a:p>
        </p:txBody>
      </p:sp>
    </p:spTree>
    <p:extLst>
      <p:ext uri="{BB962C8B-B14F-4D97-AF65-F5344CB8AC3E}">
        <p14:creationId xmlns:p14="http://schemas.microsoft.com/office/powerpoint/2010/main" val="226105140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如果支持與部署在傳輸網絡中的 </a:t>
            </a:r>
            <a:r>
              <a:rPr lang="en-US" altLang="zh-TW" sz="1200" b="0" i="0" kern="1200" dirty="0">
                <a:solidFill>
                  <a:schemeClr val="tx1"/>
                </a:solidFill>
                <a:effectLst/>
                <a:latin typeface="+mn-lt"/>
                <a:ea typeface="+mn-ea"/>
                <a:cs typeface="+mn-cs"/>
              </a:rPr>
              <a:t>TSN </a:t>
            </a:r>
            <a:r>
              <a:rPr lang="zh-TW" altLang="en-US" sz="1200" b="0" i="0" kern="1200" dirty="0">
                <a:solidFill>
                  <a:schemeClr val="tx1"/>
                </a:solidFill>
                <a:effectLst/>
                <a:latin typeface="+mn-lt"/>
                <a:ea typeface="+mn-ea"/>
                <a:cs typeface="+mn-cs"/>
              </a:rPr>
              <a:t>進行互通，並且 </a:t>
            </a:r>
            <a:r>
              <a:rPr lang="en-US" altLang="zh-TW" sz="1200" b="0" i="0" kern="1200" dirty="0">
                <a:solidFill>
                  <a:schemeClr val="tx1"/>
                </a:solidFill>
                <a:effectLst/>
                <a:latin typeface="+mn-lt"/>
                <a:ea typeface="+mn-ea"/>
                <a:cs typeface="+mn-cs"/>
              </a:rPr>
              <a:t>NG-RAN </a:t>
            </a:r>
            <a:r>
              <a:rPr lang="zh-TW" altLang="en-US" sz="1200" b="0" i="0" kern="1200" dirty="0">
                <a:solidFill>
                  <a:schemeClr val="tx1"/>
                </a:solidFill>
                <a:effectLst/>
                <a:latin typeface="+mn-lt"/>
                <a:ea typeface="+mn-ea"/>
                <a:cs typeface="+mn-cs"/>
              </a:rPr>
              <a:t>支持 </a:t>
            </a:r>
            <a:r>
              <a:rPr lang="en-US" altLang="zh-TW" sz="1200" b="0" i="0" kern="1200" dirty="0">
                <a:solidFill>
                  <a:schemeClr val="tx1"/>
                </a:solidFill>
                <a:effectLst/>
                <a:latin typeface="+mn-lt"/>
                <a:ea typeface="+mn-ea"/>
                <a:cs typeface="+mn-cs"/>
              </a:rPr>
              <a:t>AN-TL</a:t>
            </a:r>
            <a:r>
              <a:rPr lang="zh-TW" altLang="en-US" sz="1200" b="0" i="0" kern="1200" dirty="0">
                <a:solidFill>
                  <a:schemeClr val="tx1"/>
                </a:solidFill>
                <a:effectLst/>
                <a:latin typeface="+mn-lt"/>
                <a:ea typeface="+mn-ea"/>
                <a:cs typeface="+mn-cs"/>
              </a:rPr>
              <a:t>，在步驟 </a:t>
            </a:r>
            <a:r>
              <a:rPr lang="en-US" altLang="zh-TW" sz="1200" b="0" i="0" kern="1200" dirty="0">
                <a:solidFill>
                  <a:schemeClr val="tx1"/>
                </a:solidFill>
                <a:effectLst/>
                <a:latin typeface="+mn-lt"/>
                <a:ea typeface="+mn-ea"/>
                <a:cs typeface="+mn-cs"/>
              </a:rPr>
              <a:t>12 </a:t>
            </a:r>
            <a:r>
              <a:rPr lang="zh-TW" altLang="en-US" sz="1200" b="0" i="0" kern="1200" dirty="0">
                <a:solidFill>
                  <a:schemeClr val="tx1"/>
                </a:solidFill>
                <a:effectLst/>
                <a:latin typeface="+mn-lt"/>
                <a:ea typeface="+mn-ea"/>
                <a:cs typeface="+mn-cs"/>
              </a:rPr>
              <a:t>中從 </a:t>
            </a:r>
            <a:r>
              <a:rPr lang="en-US" altLang="zh-TW" sz="1200" b="0" i="0" kern="1200" dirty="0">
                <a:solidFill>
                  <a:schemeClr val="tx1"/>
                </a:solidFill>
                <a:effectLst/>
                <a:latin typeface="+mn-lt"/>
                <a:ea typeface="+mn-ea"/>
                <a:cs typeface="+mn-cs"/>
              </a:rPr>
              <a:t>SMF/CUC </a:t>
            </a:r>
            <a:r>
              <a:rPr lang="zh-TW" altLang="en-US" sz="1200" b="0" i="0" kern="1200" dirty="0">
                <a:solidFill>
                  <a:schemeClr val="tx1"/>
                </a:solidFill>
                <a:effectLst/>
                <a:latin typeface="+mn-lt"/>
                <a:ea typeface="+mn-ea"/>
                <a:cs typeface="+mn-cs"/>
              </a:rPr>
              <a:t>收到 </a:t>
            </a:r>
            <a:r>
              <a:rPr lang="en-US" altLang="zh-TW" sz="1200" b="0" i="0" kern="1200" dirty="0">
                <a:solidFill>
                  <a:schemeClr val="tx1"/>
                </a:solidFill>
                <a:effectLst/>
                <a:latin typeface="+mn-lt"/>
                <a:ea typeface="+mn-ea"/>
                <a:cs typeface="+mn-cs"/>
              </a:rPr>
              <a:t>TL-Container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get-request</a:t>
            </a:r>
            <a:r>
              <a:rPr lang="zh-TW" altLang="en-US" sz="1200" b="0" i="0" kern="1200" dirty="0">
                <a:solidFill>
                  <a:schemeClr val="tx1"/>
                </a:solidFill>
                <a:effectLst/>
                <a:latin typeface="+mn-lt"/>
                <a:ea typeface="+mn-ea"/>
                <a:cs typeface="+mn-cs"/>
              </a:rPr>
              <a:t>（參見 </a:t>
            </a:r>
            <a:r>
              <a:rPr lang="en-US" altLang="zh-TW" sz="1200" b="0" i="0" kern="1200" dirty="0">
                <a:solidFill>
                  <a:schemeClr val="tx1"/>
                </a:solidFill>
                <a:effectLst/>
                <a:latin typeface="+mn-lt"/>
                <a:ea typeface="+mn-ea"/>
                <a:cs typeface="+mn-cs"/>
              </a:rPr>
              <a:t>TS 23.501 </a:t>
            </a:r>
            <a:r>
              <a:rPr lang="zh-TW" altLang="en-US" sz="1200" b="0" i="0" kern="1200" dirty="0">
                <a:solidFill>
                  <a:schemeClr val="tx1"/>
                </a:solidFill>
                <a:effectLst/>
                <a:latin typeface="+mn-lt"/>
                <a:ea typeface="+mn-ea"/>
                <a:cs typeface="+mn-cs"/>
              </a:rPr>
              <a:t>的第 </a:t>
            </a:r>
            <a:r>
              <a:rPr lang="en-US" altLang="zh-TW" sz="1200" b="0" i="0" kern="1200" dirty="0">
                <a:solidFill>
                  <a:schemeClr val="tx1"/>
                </a:solidFill>
                <a:effectLst/>
                <a:latin typeface="+mn-lt"/>
                <a:ea typeface="+mn-ea"/>
                <a:cs typeface="+mn-cs"/>
              </a:rPr>
              <a:t>4.4.8 </a:t>
            </a:r>
            <a:r>
              <a:rPr lang="zh-TW" altLang="en-US" sz="1200" b="0" i="0" kern="1200" dirty="0">
                <a:solidFill>
                  <a:schemeClr val="tx1"/>
                </a:solidFill>
                <a:effectLst/>
                <a:latin typeface="+mn-lt"/>
                <a:ea typeface="+mn-ea"/>
                <a:cs typeface="+mn-cs"/>
              </a:rPr>
              <a:t>節），</a:t>
            </a:r>
            <a:r>
              <a:rPr lang="en-US" altLang="zh-TW" sz="1200" b="0" i="0" kern="1200" dirty="0">
                <a:solidFill>
                  <a:schemeClr val="tx1"/>
                </a:solidFill>
                <a:effectLst/>
                <a:latin typeface="+mn-lt"/>
                <a:ea typeface="+mn-ea"/>
                <a:cs typeface="+mn-cs"/>
              </a:rPr>
              <a:t>NG-RAN/AN-TL </a:t>
            </a:r>
            <a:r>
              <a:rPr lang="zh-TW" altLang="en-US" sz="1200" b="0" i="0" kern="1200" dirty="0">
                <a:solidFill>
                  <a:schemeClr val="tx1"/>
                </a:solidFill>
                <a:effectLst/>
                <a:latin typeface="+mn-lt"/>
                <a:ea typeface="+mn-ea"/>
                <a:cs typeface="+mn-cs"/>
              </a:rPr>
              <a:t>將包含一個內含 </a:t>
            </a:r>
            <a:r>
              <a:rPr lang="en-US" altLang="zh-TW" sz="1200" b="0" i="0" kern="1200" dirty="0">
                <a:solidFill>
                  <a:schemeClr val="tx1"/>
                </a:solidFill>
                <a:effectLst/>
                <a:latin typeface="+mn-lt"/>
                <a:ea typeface="+mn-ea"/>
                <a:cs typeface="+mn-cs"/>
              </a:rPr>
              <a:t>get-response</a:t>
            </a:r>
            <a:r>
              <a:rPr lang="zh-TW" altLang="en-US" sz="1200" b="0" i="0" kern="1200" dirty="0">
                <a:solidFill>
                  <a:schemeClr val="tx1"/>
                </a:solidFill>
                <a:effectLst/>
                <a:latin typeface="+mn-lt"/>
                <a:ea typeface="+mn-ea"/>
                <a:cs typeface="+mn-cs"/>
              </a:rPr>
              <a:t> 的 </a:t>
            </a:r>
            <a:r>
              <a:rPr lang="en-US" altLang="zh-TW" sz="1200" b="0" i="0" kern="1200" dirty="0">
                <a:solidFill>
                  <a:schemeClr val="tx1"/>
                </a:solidFill>
                <a:effectLst/>
                <a:latin typeface="+mn-lt"/>
                <a:ea typeface="+mn-ea"/>
                <a:cs typeface="+mn-cs"/>
              </a:rPr>
              <a:t>TL-Container</a:t>
            </a:r>
            <a:r>
              <a:rPr lang="zh-TW" altLang="en-US" sz="1200" b="0" i="0" kern="1200" dirty="0">
                <a:solidFill>
                  <a:schemeClr val="tx1"/>
                </a:solidFill>
                <a:effectLst/>
                <a:latin typeface="+mn-lt"/>
                <a:ea typeface="+mn-ea"/>
                <a:cs typeface="+mn-cs"/>
              </a:rPr>
              <a:t> 進 </a:t>
            </a:r>
            <a:r>
              <a:rPr lang="en-US" altLang="zh-TW" b="1" dirty="0"/>
              <a:t>N2 SM information</a:t>
            </a:r>
            <a:r>
              <a:rPr lang="zh-TW" altLang="en-US" sz="1200" b="0" i="0" kern="1200" dirty="0">
                <a:solidFill>
                  <a:schemeClr val="tx1"/>
                </a:solidFill>
                <a:effectLst/>
                <a:latin typeface="+mn-lt"/>
                <a:ea typeface="+mn-ea"/>
                <a:cs typeface="+mn-cs"/>
              </a:rPr>
              <a:t>，正如 </a:t>
            </a:r>
            <a:r>
              <a:rPr lang="en-US" altLang="zh-TW" sz="1200" b="0" i="0" kern="1200" dirty="0">
                <a:solidFill>
                  <a:schemeClr val="tx1"/>
                </a:solidFill>
                <a:effectLst/>
                <a:latin typeface="+mn-lt"/>
                <a:ea typeface="+mn-ea"/>
                <a:cs typeface="+mn-cs"/>
              </a:rPr>
              <a:t>TS 23.501 </a:t>
            </a:r>
            <a:r>
              <a:rPr lang="zh-TW" altLang="en-US" sz="1200" b="0" i="0" kern="1200" dirty="0">
                <a:solidFill>
                  <a:schemeClr val="tx1"/>
                </a:solidFill>
                <a:effectLst/>
                <a:latin typeface="+mn-lt"/>
                <a:ea typeface="+mn-ea"/>
                <a:cs typeface="+mn-cs"/>
              </a:rPr>
              <a:t>的第 </a:t>
            </a:r>
            <a:r>
              <a:rPr lang="en-US" altLang="zh-TW" sz="1200" b="0" i="0" kern="1200" dirty="0">
                <a:solidFill>
                  <a:schemeClr val="tx1"/>
                </a:solidFill>
                <a:effectLst/>
                <a:latin typeface="+mn-lt"/>
                <a:ea typeface="+mn-ea"/>
                <a:cs typeface="+mn-cs"/>
              </a:rPr>
              <a:t>5.28a.2 </a:t>
            </a:r>
            <a:r>
              <a:rPr lang="zh-TW" altLang="en-US" sz="1200" b="0" i="0" kern="1200" dirty="0">
                <a:solidFill>
                  <a:schemeClr val="tx1"/>
                </a:solidFill>
                <a:effectLst/>
                <a:latin typeface="+mn-lt"/>
                <a:ea typeface="+mn-ea"/>
                <a:cs typeface="+mn-cs"/>
              </a:rPr>
              <a:t>節所描述。</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CUC: Centralized User Configuration</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105</a:t>
            </a:fld>
            <a:endParaRPr lang="zh-TW" altLang="en-US"/>
          </a:p>
        </p:txBody>
      </p:sp>
    </p:spTree>
    <p:extLst>
      <p:ext uri="{BB962C8B-B14F-4D97-AF65-F5344CB8AC3E}">
        <p14:creationId xmlns:p14="http://schemas.microsoft.com/office/powerpoint/2010/main" val="20590926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N2 SM </a:t>
            </a:r>
            <a:r>
              <a:rPr lang="zh-TW" altLang="en-US" sz="1200" b="0" i="0" kern="1200" dirty="0">
                <a:solidFill>
                  <a:schemeClr val="tx1"/>
                </a:solidFill>
                <a:effectLst/>
                <a:latin typeface="+mn-lt"/>
                <a:ea typeface="+mn-ea"/>
                <a:cs typeface="+mn-cs"/>
              </a:rPr>
              <a:t>信息顯示 </a:t>
            </a:r>
            <a:r>
              <a:rPr lang="en-US" altLang="zh-TW" b="1" dirty="0"/>
              <a:t>user plane resource setup</a:t>
            </a:r>
            <a:r>
              <a:rPr lang="zh-TW" altLang="en-US" b="1" dirty="0"/>
              <a:t> </a:t>
            </a:r>
            <a:r>
              <a:rPr lang="zh-TW" altLang="en-US" sz="1200" b="0" i="0" kern="1200" dirty="0">
                <a:solidFill>
                  <a:schemeClr val="tx1"/>
                </a:solidFill>
                <a:effectLst/>
                <a:latin typeface="+mn-lt"/>
                <a:ea typeface="+mn-ea"/>
                <a:cs typeface="+mn-cs"/>
              </a:rPr>
              <a:t>失敗，則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將在步驟 </a:t>
            </a:r>
            <a:r>
              <a:rPr lang="en-US" altLang="zh-TW" sz="1200" b="0" i="0" kern="1200" dirty="0">
                <a:solidFill>
                  <a:schemeClr val="tx1"/>
                </a:solidFill>
                <a:effectLst/>
                <a:latin typeface="+mn-lt"/>
                <a:ea typeface="+mn-ea"/>
                <a:cs typeface="+mn-cs"/>
              </a:rPr>
              <a:t>17 </a:t>
            </a:r>
            <a:r>
              <a:rPr lang="zh-TW" altLang="en-US" sz="1200" b="0" i="0" kern="1200" dirty="0">
                <a:solidFill>
                  <a:schemeClr val="tx1"/>
                </a:solidFill>
                <a:effectLst/>
                <a:latin typeface="+mn-lt"/>
                <a:ea typeface="+mn-ea"/>
                <a:cs typeface="+mn-cs"/>
              </a:rPr>
              <a:t>中通過在 </a:t>
            </a:r>
            <a:r>
              <a:rPr lang="en-US" altLang="zh-TW" sz="1200" b="0" i="0" kern="1200" dirty="0" err="1">
                <a:solidFill>
                  <a:schemeClr val="tx1"/>
                </a:solidFill>
                <a:effectLst/>
                <a:latin typeface="+mn-lt"/>
                <a:ea typeface="+mn-ea"/>
                <a:cs typeface="+mn-cs"/>
              </a:rPr>
              <a:t>Nsmf_PDUSession_UpdateSMContext</a:t>
            </a:r>
            <a:r>
              <a:rPr lang="en-US" altLang="zh-TW" sz="1200" b="0" i="0" kern="1200" dirty="0">
                <a:solidFill>
                  <a:schemeClr val="tx1"/>
                </a:solidFill>
                <a:effectLst/>
                <a:latin typeface="+mn-lt"/>
                <a:ea typeface="+mn-ea"/>
                <a:cs typeface="+mn-cs"/>
              </a:rPr>
              <a:t> response </a:t>
            </a:r>
            <a:r>
              <a:rPr lang="zh-TW" altLang="en-US" sz="1200" b="0" i="0" kern="1200" dirty="0">
                <a:solidFill>
                  <a:schemeClr val="tx1"/>
                </a:solidFill>
                <a:effectLst/>
                <a:latin typeface="+mn-lt"/>
                <a:ea typeface="+mn-ea"/>
                <a:cs typeface="+mn-cs"/>
              </a:rPr>
              <a:t>中包含帶有 </a:t>
            </a:r>
            <a:r>
              <a:rPr lang="en-US" altLang="zh-TW" sz="1200" b="0" i="0" kern="1200" dirty="0">
                <a:solidFill>
                  <a:schemeClr val="tx1"/>
                </a:solidFill>
                <a:effectLst/>
                <a:latin typeface="+mn-lt"/>
                <a:ea typeface="+mn-ea"/>
                <a:cs typeface="+mn-cs"/>
              </a:rPr>
              <a:t>PDU Session Establishment Reject </a:t>
            </a:r>
            <a:r>
              <a:rPr lang="zh-TW" altLang="en-US" sz="1200" b="0" i="0" kern="1200" dirty="0">
                <a:solidFill>
                  <a:schemeClr val="tx1"/>
                </a:solidFill>
                <a:effectLst/>
                <a:latin typeface="+mn-lt"/>
                <a:ea typeface="+mn-ea"/>
                <a:cs typeface="+mn-cs"/>
              </a:rPr>
              <a:t>消息的 </a:t>
            </a:r>
            <a:r>
              <a:rPr lang="en-US" altLang="zh-TW" sz="1200" b="0" i="0" kern="1200" dirty="0">
                <a:solidFill>
                  <a:schemeClr val="tx1"/>
                </a:solidFill>
                <a:effectLst/>
                <a:latin typeface="+mn-lt"/>
                <a:ea typeface="+mn-ea"/>
                <a:cs typeface="+mn-cs"/>
              </a:rPr>
              <a:t>N1 SM Container</a:t>
            </a:r>
            <a:r>
              <a:rPr lang="zh-TW" altLang="en-US" sz="1200" b="0" i="0" kern="1200" dirty="0">
                <a:solidFill>
                  <a:schemeClr val="tx1"/>
                </a:solidFill>
                <a:effectLst/>
                <a:latin typeface="+mn-lt"/>
                <a:ea typeface="+mn-ea"/>
                <a:cs typeface="+mn-cs"/>
              </a:rPr>
              <a:t>，來拒絕 </a:t>
            </a:r>
            <a:r>
              <a:rPr lang="en-US" altLang="zh-TW" sz="1200" b="0" i="0" kern="1200" dirty="0">
                <a:solidFill>
                  <a:schemeClr val="tx1"/>
                </a:solidFill>
                <a:effectLst/>
                <a:latin typeface="+mn-lt"/>
                <a:ea typeface="+mn-ea"/>
                <a:cs typeface="+mn-cs"/>
              </a:rPr>
              <a:t>PDU session </a:t>
            </a:r>
            <a:r>
              <a:rPr lang="zh-TW" altLang="en-US" sz="1200" b="0" i="0" kern="1200" dirty="0">
                <a:solidFill>
                  <a:schemeClr val="tx1"/>
                </a:solidFill>
                <a:effectLst/>
                <a:latin typeface="+mn-lt"/>
                <a:ea typeface="+mn-ea"/>
                <a:cs typeface="+mn-cs"/>
              </a:rPr>
              <a:t>的建立。在這種情況下，將跳過步驟 </a:t>
            </a:r>
            <a:r>
              <a:rPr lang="en-US" altLang="zh-TW" sz="1200" b="0" i="0" kern="1200" dirty="0">
                <a:solidFill>
                  <a:schemeClr val="tx1"/>
                </a:solidFill>
                <a:effectLst/>
                <a:latin typeface="+mn-lt"/>
                <a:ea typeface="+mn-ea"/>
                <a:cs typeface="+mn-cs"/>
              </a:rPr>
              <a:t>16</a:t>
            </a:r>
            <a:r>
              <a:rPr lang="zh-TW" altLang="en-US" sz="1200" b="0" i="0" kern="1200" dirty="0">
                <a:solidFill>
                  <a:schemeClr val="tx1"/>
                </a:solidFill>
                <a:effectLst/>
                <a:latin typeface="+mn-lt"/>
                <a:ea typeface="+mn-ea"/>
                <a:cs typeface="+mn-cs"/>
              </a:rPr>
              <a:t>，而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會釋放與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N4 </a:t>
            </a:r>
            <a:r>
              <a:rPr lang="zh-TW" altLang="en-US" sz="1200" b="0" i="0" kern="1200" dirty="0">
                <a:solidFill>
                  <a:schemeClr val="tx1"/>
                </a:solidFill>
                <a:effectLst/>
                <a:latin typeface="+mn-lt"/>
                <a:ea typeface="+mn-ea"/>
                <a:cs typeface="+mn-cs"/>
              </a:rPr>
              <a:t>會話。</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108</a:t>
            </a:fld>
            <a:endParaRPr lang="zh-TW" altLang="en-US"/>
          </a:p>
        </p:txBody>
      </p:sp>
    </p:spTree>
    <p:extLst>
      <p:ext uri="{BB962C8B-B14F-4D97-AF65-F5344CB8AC3E}">
        <p14:creationId xmlns:p14="http://schemas.microsoft.com/office/powerpoint/2010/main" val="217616087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N2 SM </a:t>
            </a:r>
            <a:r>
              <a:rPr lang="zh-TW" altLang="en-US" sz="1200" b="0" i="0" kern="1200" dirty="0">
                <a:solidFill>
                  <a:schemeClr val="tx1"/>
                </a:solidFill>
                <a:effectLst/>
                <a:latin typeface="+mn-lt"/>
                <a:ea typeface="+mn-ea"/>
                <a:cs typeface="+mn-cs"/>
              </a:rPr>
              <a:t>信息顯示 </a:t>
            </a:r>
            <a:r>
              <a:rPr lang="en-US" altLang="zh-TW" b="1" dirty="0"/>
              <a:t>user plane resource setup</a:t>
            </a:r>
            <a:r>
              <a:rPr lang="zh-TW" altLang="en-US" b="1" dirty="0"/>
              <a:t> </a:t>
            </a:r>
            <a:r>
              <a:rPr lang="zh-TW" altLang="en-US" sz="1200" b="0" i="0" kern="1200" dirty="0">
                <a:solidFill>
                  <a:schemeClr val="tx1"/>
                </a:solidFill>
                <a:effectLst/>
                <a:latin typeface="+mn-lt"/>
                <a:ea typeface="+mn-ea"/>
                <a:cs typeface="+mn-cs"/>
              </a:rPr>
              <a:t>失敗，則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將在步驟 </a:t>
            </a:r>
            <a:r>
              <a:rPr lang="en-US" altLang="zh-TW" sz="1200" b="0" i="0" kern="1200" dirty="0">
                <a:solidFill>
                  <a:schemeClr val="tx1"/>
                </a:solidFill>
                <a:effectLst/>
                <a:latin typeface="+mn-lt"/>
                <a:ea typeface="+mn-ea"/>
                <a:cs typeface="+mn-cs"/>
              </a:rPr>
              <a:t>17 </a:t>
            </a:r>
            <a:r>
              <a:rPr lang="zh-TW" altLang="en-US" sz="1200" b="0" i="0" kern="1200" dirty="0">
                <a:solidFill>
                  <a:schemeClr val="tx1"/>
                </a:solidFill>
                <a:effectLst/>
                <a:latin typeface="+mn-lt"/>
                <a:ea typeface="+mn-ea"/>
                <a:cs typeface="+mn-cs"/>
              </a:rPr>
              <a:t>中通過在 </a:t>
            </a:r>
            <a:r>
              <a:rPr lang="en-US" altLang="zh-TW" sz="1200" b="0" i="0" kern="1200" dirty="0" err="1">
                <a:solidFill>
                  <a:schemeClr val="tx1"/>
                </a:solidFill>
                <a:effectLst/>
                <a:latin typeface="+mn-lt"/>
                <a:ea typeface="+mn-ea"/>
                <a:cs typeface="+mn-cs"/>
              </a:rPr>
              <a:t>Nsmf_PDUSession_UpdateSMContext</a:t>
            </a:r>
            <a:r>
              <a:rPr lang="en-US" altLang="zh-TW" sz="1200" b="0" i="0" kern="1200" dirty="0">
                <a:solidFill>
                  <a:schemeClr val="tx1"/>
                </a:solidFill>
                <a:effectLst/>
                <a:latin typeface="+mn-lt"/>
                <a:ea typeface="+mn-ea"/>
                <a:cs typeface="+mn-cs"/>
              </a:rPr>
              <a:t> response </a:t>
            </a:r>
            <a:r>
              <a:rPr lang="zh-TW" altLang="en-US" sz="1200" b="0" i="0" kern="1200" dirty="0">
                <a:solidFill>
                  <a:schemeClr val="tx1"/>
                </a:solidFill>
                <a:effectLst/>
                <a:latin typeface="+mn-lt"/>
                <a:ea typeface="+mn-ea"/>
                <a:cs typeface="+mn-cs"/>
              </a:rPr>
              <a:t>中包含帶有 </a:t>
            </a:r>
            <a:r>
              <a:rPr lang="en-US" altLang="zh-TW" sz="1200" b="0" i="0" kern="1200" dirty="0">
                <a:solidFill>
                  <a:schemeClr val="tx1"/>
                </a:solidFill>
                <a:effectLst/>
                <a:latin typeface="+mn-lt"/>
                <a:ea typeface="+mn-ea"/>
                <a:cs typeface="+mn-cs"/>
              </a:rPr>
              <a:t>PDU Session Establishment Reject </a:t>
            </a:r>
            <a:r>
              <a:rPr lang="zh-TW" altLang="en-US" sz="1200" b="0" i="0" kern="1200" dirty="0">
                <a:solidFill>
                  <a:schemeClr val="tx1"/>
                </a:solidFill>
                <a:effectLst/>
                <a:latin typeface="+mn-lt"/>
                <a:ea typeface="+mn-ea"/>
                <a:cs typeface="+mn-cs"/>
              </a:rPr>
              <a:t>消息的 </a:t>
            </a:r>
            <a:r>
              <a:rPr lang="en-US" altLang="zh-TW" sz="1200" b="0" i="0" kern="1200" dirty="0">
                <a:solidFill>
                  <a:schemeClr val="tx1"/>
                </a:solidFill>
                <a:effectLst/>
                <a:latin typeface="+mn-lt"/>
                <a:ea typeface="+mn-ea"/>
                <a:cs typeface="+mn-cs"/>
              </a:rPr>
              <a:t>N1 SM Container</a:t>
            </a:r>
            <a:r>
              <a:rPr lang="zh-TW" altLang="en-US" sz="1200" b="0" i="0" kern="1200" dirty="0">
                <a:solidFill>
                  <a:schemeClr val="tx1"/>
                </a:solidFill>
                <a:effectLst/>
                <a:latin typeface="+mn-lt"/>
                <a:ea typeface="+mn-ea"/>
                <a:cs typeface="+mn-cs"/>
              </a:rPr>
              <a:t>，來拒絕 </a:t>
            </a:r>
            <a:r>
              <a:rPr lang="en-US" altLang="zh-TW" sz="1200" b="0" i="0" kern="1200" dirty="0">
                <a:solidFill>
                  <a:schemeClr val="tx1"/>
                </a:solidFill>
                <a:effectLst/>
                <a:latin typeface="+mn-lt"/>
                <a:ea typeface="+mn-ea"/>
                <a:cs typeface="+mn-cs"/>
              </a:rPr>
              <a:t>PDU session </a:t>
            </a:r>
            <a:r>
              <a:rPr lang="zh-TW" altLang="en-US" sz="1200" b="0" i="0" kern="1200" dirty="0">
                <a:solidFill>
                  <a:schemeClr val="tx1"/>
                </a:solidFill>
                <a:effectLst/>
                <a:latin typeface="+mn-lt"/>
                <a:ea typeface="+mn-ea"/>
                <a:cs typeface="+mn-cs"/>
              </a:rPr>
              <a:t>的建立。在這種情況下，將跳過步驟 </a:t>
            </a:r>
            <a:r>
              <a:rPr lang="en-US" altLang="zh-TW" sz="1200" b="0" i="0" kern="1200" dirty="0">
                <a:solidFill>
                  <a:schemeClr val="tx1"/>
                </a:solidFill>
                <a:effectLst/>
                <a:latin typeface="+mn-lt"/>
                <a:ea typeface="+mn-ea"/>
                <a:cs typeface="+mn-cs"/>
              </a:rPr>
              <a:t>16</a:t>
            </a:r>
            <a:r>
              <a:rPr lang="zh-TW" altLang="en-US" sz="1200" b="0" i="0" kern="1200" dirty="0">
                <a:solidFill>
                  <a:schemeClr val="tx1"/>
                </a:solidFill>
                <a:effectLst/>
                <a:latin typeface="+mn-lt"/>
                <a:ea typeface="+mn-ea"/>
                <a:cs typeface="+mn-cs"/>
              </a:rPr>
              <a:t>，而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會釋放與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N4 </a:t>
            </a:r>
            <a:r>
              <a:rPr lang="zh-TW" altLang="en-US" sz="1200" b="0" i="0" kern="1200" dirty="0">
                <a:solidFill>
                  <a:schemeClr val="tx1"/>
                </a:solidFill>
                <a:effectLst/>
                <a:latin typeface="+mn-lt"/>
                <a:ea typeface="+mn-ea"/>
                <a:cs typeface="+mn-cs"/>
              </a:rPr>
              <a:t>會話。</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109</a:t>
            </a:fld>
            <a:endParaRPr lang="zh-TW" altLang="en-US"/>
          </a:p>
        </p:txBody>
      </p:sp>
    </p:spTree>
    <p:extLst>
      <p:ext uri="{BB962C8B-B14F-4D97-AF65-F5344CB8AC3E}">
        <p14:creationId xmlns:p14="http://schemas.microsoft.com/office/powerpoint/2010/main" val="23167259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N2 SM info</a:t>
            </a:r>
            <a:r>
              <a:rPr lang="zh-TW" altLang="en-US" sz="1200" b="0" i="0" kern="1200" dirty="0">
                <a:solidFill>
                  <a:schemeClr val="tx1"/>
                </a:solidFill>
                <a:effectLst/>
                <a:latin typeface="+mn-lt"/>
                <a:ea typeface="+mn-ea"/>
                <a:cs typeface="+mn-cs"/>
              </a:rPr>
              <a:t> 包含了具有 </a:t>
            </a:r>
            <a:r>
              <a:rPr lang="en-US" altLang="zh-TW" sz="1200" b="0" i="0" kern="1200" dirty="0">
                <a:solidFill>
                  <a:schemeClr val="tx1"/>
                </a:solidFill>
                <a:effectLst/>
                <a:latin typeface="+mn-lt"/>
                <a:ea typeface="+mn-ea"/>
                <a:cs typeface="+mn-cs"/>
              </a:rPr>
              <a:t>get-response</a:t>
            </a:r>
            <a:r>
              <a:rPr lang="zh-TW" altLang="en-US" sz="1200" b="0" i="0" kern="1200" dirty="0">
                <a:solidFill>
                  <a:schemeClr val="tx1"/>
                </a:solidFill>
                <a:effectLst/>
                <a:latin typeface="+mn-lt"/>
                <a:ea typeface="+mn-ea"/>
                <a:cs typeface="+mn-cs"/>
              </a:rPr>
              <a:t> 的 </a:t>
            </a:r>
            <a:r>
              <a:rPr lang="en-US" altLang="zh-TW" sz="1200" b="0" i="0" kern="1200" dirty="0">
                <a:solidFill>
                  <a:schemeClr val="tx1"/>
                </a:solidFill>
                <a:effectLst/>
                <a:latin typeface="+mn-lt"/>
                <a:ea typeface="+mn-ea"/>
                <a:cs typeface="+mn-cs"/>
              </a:rPr>
              <a:t>TL-Container </a:t>
            </a:r>
            <a:r>
              <a:rPr lang="zh-TW" altLang="en-US" sz="1200" b="0" i="0" kern="1200" dirty="0">
                <a:solidFill>
                  <a:schemeClr val="tx1"/>
                </a:solidFill>
                <a:effectLst/>
                <a:latin typeface="+mn-lt"/>
                <a:ea typeface="+mn-ea"/>
                <a:cs typeface="+mn-cs"/>
              </a:rPr>
              <a:t>，則 </a:t>
            </a:r>
            <a:r>
              <a:rPr lang="en-US" altLang="zh-TW" sz="1200" b="0" i="0" kern="1200" dirty="0">
                <a:solidFill>
                  <a:schemeClr val="tx1"/>
                </a:solidFill>
                <a:effectLst/>
                <a:latin typeface="+mn-lt"/>
                <a:ea typeface="+mn-ea"/>
                <a:cs typeface="+mn-cs"/>
              </a:rPr>
              <a:t>SMF/CUC </a:t>
            </a:r>
            <a:r>
              <a:rPr lang="zh-TW" altLang="en-US" sz="1200" b="0" i="0" kern="1200" dirty="0">
                <a:solidFill>
                  <a:schemeClr val="tx1"/>
                </a:solidFill>
                <a:effectLst/>
                <a:latin typeface="+mn-lt"/>
                <a:ea typeface="+mn-ea"/>
                <a:cs typeface="+mn-cs"/>
              </a:rPr>
              <a:t>將儲存這個 </a:t>
            </a:r>
            <a:r>
              <a:rPr lang="en-US" altLang="zh-TW" sz="1200" b="0" i="0" kern="1200" dirty="0">
                <a:solidFill>
                  <a:schemeClr val="tx1"/>
                </a:solidFill>
                <a:effectLst/>
                <a:latin typeface="+mn-lt"/>
                <a:ea typeface="+mn-ea"/>
                <a:cs typeface="+mn-cs"/>
              </a:rPr>
              <a:t>get-response</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110</a:t>
            </a:fld>
            <a:endParaRPr lang="zh-TW" altLang="en-US"/>
          </a:p>
        </p:txBody>
      </p:sp>
    </p:spTree>
    <p:extLst>
      <p:ext uri="{BB962C8B-B14F-4D97-AF65-F5344CB8AC3E}">
        <p14:creationId xmlns:p14="http://schemas.microsoft.com/office/powerpoint/2010/main" val="2062922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向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發起 </a:t>
            </a:r>
            <a:r>
              <a:rPr lang="en-US" altLang="zh-TW" dirty="0"/>
              <a:t>N4 Session Modification procedure </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向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提供 </a:t>
            </a:r>
            <a:r>
              <a:rPr lang="en-US" altLang="zh-TW" sz="1200" b="0" i="0" kern="1200" dirty="0">
                <a:solidFill>
                  <a:schemeClr val="tx1"/>
                </a:solidFill>
                <a:effectLst/>
                <a:latin typeface="+mn-lt"/>
                <a:ea typeface="+mn-ea"/>
                <a:cs typeface="+mn-cs"/>
              </a:rPr>
              <a:t>AN Tunnel Info </a:t>
            </a:r>
            <a:r>
              <a:rPr lang="zh-TW" altLang="en-US" sz="1200" b="0" i="0" kern="1200" dirty="0">
                <a:solidFill>
                  <a:schemeClr val="tx1"/>
                </a:solidFill>
                <a:effectLst/>
                <a:latin typeface="+mn-lt"/>
                <a:ea typeface="+mn-ea"/>
                <a:cs typeface="+mn-cs"/>
              </a:rPr>
              <a:t>以及相應的 </a:t>
            </a:r>
            <a:r>
              <a:rPr lang="en-US" altLang="zh-TW" b="0" dirty="0"/>
              <a:t>forwarding rules</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決定對 </a:t>
            </a:r>
            <a:r>
              <a:rPr lang="en-US" altLang="zh-TW" sz="1200" b="0" i="0" kern="1200" dirty="0">
                <a:solidFill>
                  <a:schemeClr val="tx1"/>
                </a:solidFill>
                <a:effectLst/>
                <a:latin typeface="+mn-lt"/>
                <a:ea typeface="+mn-ea"/>
                <a:cs typeface="+mn-cs"/>
              </a:rPr>
              <a:t>PDU </a:t>
            </a:r>
            <a:r>
              <a:rPr lang="zh-TW" altLang="en-US" sz="1200" b="0" i="0" kern="1200" dirty="0">
                <a:solidFill>
                  <a:schemeClr val="tx1"/>
                </a:solidFill>
                <a:effectLst/>
                <a:latin typeface="+mn-lt"/>
                <a:ea typeface="+mn-ea"/>
                <a:cs typeface="+mn-cs"/>
              </a:rPr>
              <a:t>的一個或多個 </a:t>
            </a:r>
            <a:r>
              <a:rPr lang="en-US" altLang="zh-TW" sz="1200" b="0" i="0" kern="1200" dirty="0">
                <a:solidFill>
                  <a:schemeClr val="tx1"/>
                </a:solidFill>
                <a:effectLst/>
                <a:latin typeface="+mn-lt"/>
                <a:ea typeface="+mn-ea"/>
                <a:cs typeface="+mn-cs"/>
              </a:rPr>
              <a:t>QoS flow</a:t>
            </a:r>
            <a:r>
              <a:rPr lang="zh-TW" altLang="en-US" sz="1200" b="0" i="0" kern="1200" dirty="0">
                <a:solidFill>
                  <a:schemeClr val="tx1"/>
                </a:solidFill>
                <a:effectLst/>
                <a:latin typeface="+mn-lt"/>
                <a:ea typeface="+mn-ea"/>
                <a:cs typeface="+mn-cs"/>
              </a:rPr>
              <a:t> 進行 </a:t>
            </a:r>
            <a:r>
              <a:rPr lang="en-US" altLang="zh-TW" b="0" dirty="0"/>
              <a:t>redundant transmission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還通過 </a:t>
            </a:r>
            <a:r>
              <a:rPr lang="en-US" altLang="zh-TW" sz="1200" b="0" i="0" kern="1200" dirty="0">
                <a:solidFill>
                  <a:schemeClr val="tx1"/>
                </a:solidFill>
                <a:effectLst/>
                <a:latin typeface="+mn-lt"/>
                <a:ea typeface="+mn-ea"/>
                <a:cs typeface="+mn-cs"/>
              </a:rPr>
              <a:t>forwarding rule </a:t>
            </a:r>
            <a:r>
              <a:rPr lang="zh-TW" altLang="en-US" sz="1200" b="0" i="0" kern="1200" dirty="0">
                <a:solidFill>
                  <a:schemeClr val="tx1"/>
                </a:solidFill>
                <a:effectLst/>
                <a:latin typeface="+mn-lt"/>
                <a:ea typeface="+mn-ea"/>
                <a:cs typeface="+mn-cs"/>
              </a:rPr>
              <a:t>指示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在下行方向上對 </a:t>
            </a:r>
            <a:r>
              <a:rPr lang="en-US" altLang="zh-TW" sz="1200" b="0" i="0" kern="1200" dirty="0">
                <a:solidFill>
                  <a:schemeClr val="tx1"/>
                </a:solidFill>
                <a:effectLst/>
                <a:latin typeface="+mn-lt"/>
                <a:ea typeface="+mn-ea"/>
                <a:cs typeface="+mn-cs"/>
              </a:rPr>
              <a:t>QoS flow</a:t>
            </a:r>
            <a:r>
              <a:rPr lang="zh-TW" altLang="en-US" sz="1200" b="0" i="0" kern="1200" dirty="0">
                <a:solidFill>
                  <a:schemeClr val="tx1"/>
                </a:solidFill>
                <a:effectLst/>
                <a:latin typeface="+mn-lt"/>
                <a:ea typeface="+mn-ea"/>
                <a:cs typeface="+mn-cs"/>
              </a:rPr>
              <a:t> 進行封包複製。</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111</a:t>
            </a:fld>
            <a:endParaRPr lang="zh-TW" altLang="en-US"/>
          </a:p>
        </p:txBody>
      </p:sp>
    </p:spTree>
    <p:extLst>
      <p:ext uri="{BB962C8B-B14F-4D97-AF65-F5344CB8AC3E}">
        <p14:creationId xmlns:p14="http://schemas.microsoft.com/office/powerpoint/2010/main" val="144710662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在使用兩個 </a:t>
            </a:r>
            <a:r>
              <a:rPr lang="en-US" altLang="zh-TW" sz="1200" b="0" i="0" kern="1200" dirty="0">
                <a:solidFill>
                  <a:schemeClr val="tx1"/>
                </a:solidFill>
                <a:effectLst/>
                <a:latin typeface="+mn-lt"/>
                <a:ea typeface="+mn-ea"/>
                <a:cs typeface="+mn-cs"/>
              </a:rPr>
              <a:t>I-UPF </a:t>
            </a:r>
            <a:r>
              <a:rPr lang="zh-TW" altLang="en-US" sz="1200" b="0" i="0" kern="1200" dirty="0">
                <a:solidFill>
                  <a:schemeClr val="tx1"/>
                </a:solidFill>
                <a:effectLst/>
                <a:latin typeface="+mn-lt"/>
                <a:ea typeface="+mn-ea"/>
                <a:cs typeface="+mn-cs"/>
              </a:rPr>
              <a:t>進行 </a:t>
            </a:r>
            <a:r>
              <a:rPr lang="en-US" altLang="zh-TW" b="1" dirty="0"/>
              <a:t>redundant transmission </a:t>
            </a:r>
            <a:r>
              <a:rPr lang="zh-TW" altLang="en-US" sz="1200" b="0" i="0" kern="1200" dirty="0">
                <a:solidFill>
                  <a:schemeClr val="tx1"/>
                </a:solidFill>
                <a:effectLst/>
                <a:latin typeface="+mn-lt"/>
                <a:ea typeface="+mn-ea"/>
                <a:cs typeface="+mn-cs"/>
              </a:rPr>
              <a:t>的情況下，對於 </a:t>
            </a:r>
            <a:r>
              <a:rPr lang="en-US" altLang="zh-TW" sz="1200" b="0" i="0" kern="1200" dirty="0">
                <a:solidFill>
                  <a:schemeClr val="tx1"/>
                </a:solidFill>
                <a:effectLst/>
                <a:latin typeface="+mn-lt"/>
                <a:ea typeface="+mn-ea"/>
                <a:cs typeface="+mn-cs"/>
              </a:rPr>
              <a:t>PDU </a:t>
            </a:r>
            <a:r>
              <a:rPr lang="zh-TW" altLang="en-US" sz="1200" b="0" i="0" kern="1200" dirty="0">
                <a:solidFill>
                  <a:schemeClr val="tx1"/>
                </a:solidFill>
                <a:effectLst/>
                <a:latin typeface="+mn-lt"/>
                <a:ea typeface="+mn-ea"/>
                <a:cs typeface="+mn-cs"/>
              </a:rPr>
              <a:t>的一個或多個 </a:t>
            </a:r>
            <a:r>
              <a:rPr lang="en-US" altLang="zh-TW" sz="1200" b="0" i="0" kern="1200" dirty="0">
                <a:solidFill>
                  <a:schemeClr val="tx1"/>
                </a:solidFill>
                <a:effectLst/>
                <a:latin typeface="+mn-lt"/>
                <a:ea typeface="+mn-ea"/>
                <a:cs typeface="+mn-cs"/>
              </a:rPr>
              <a:t>QoS flow</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將 </a:t>
            </a:r>
            <a:r>
              <a:rPr lang="en-US" altLang="zh-TW" sz="1200" b="0" i="0" kern="1200" dirty="0">
                <a:solidFill>
                  <a:schemeClr val="tx1"/>
                </a:solidFill>
                <a:effectLst/>
                <a:latin typeface="+mn-lt"/>
                <a:ea typeface="+mn-ea"/>
                <a:cs typeface="+mn-cs"/>
              </a:rPr>
              <a:t>AN Tunnel Info </a:t>
            </a:r>
            <a:r>
              <a:rPr lang="zh-TW" altLang="en-US" sz="1200" b="0" i="0" kern="1200" dirty="0">
                <a:solidFill>
                  <a:schemeClr val="tx1"/>
                </a:solidFill>
                <a:effectLst/>
                <a:latin typeface="+mn-lt"/>
                <a:ea typeface="+mn-ea"/>
                <a:cs typeface="+mn-cs"/>
              </a:rPr>
              <a:t>提供給兩個 </a:t>
            </a:r>
            <a:r>
              <a:rPr lang="en-US" altLang="zh-TW" sz="1200" b="0" i="0" kern="1200" dirty="0">
                <a:solidFill>
                  <a:schemeClr val="tx1"/>
                </a:solidFill>
                <a:effectLst/>
                <a:latin typeface="+mn-lt"/>
                <a:ea typeface="+mn-ea"/>
                <a:cs typeface="+mn-cs"/>
              </a:rPr>
              <a:t>I-UPF</a:t>
            </a:r>
            <a:r>
              <a:rPr lang="zh-TW" altLang="en-US" sz="1200" b="0" i="0" kern="1200" dirty="0">
                <a:solidFill>
                  <a:schemeClr val="tx1"/>
                </a:solidFill>
                <a:effectLst/>
                <a:latin typeface="+mn-lt"/>
                <a:ea typeface="+mn-ea"/>
                <a:cs typeface="+mn-cs"/>
              </a:rPr>
              <a:t>，並且通過</a:t>
            </a:r>
            <a:r>
              <a:rPr lang="en-US" altLang="zh-TW" dirty="0"/>
              <a:t> forwarding rules </a:t>
            </a:r>
            <a:r>
              <a:rPr lang="zh-TW" altLang="en-US" sz="1200" b="0" i="0" kern="1200" dirty="0">
                <a:solidFill>
                  <a:schemeClr val="tx1"/>
                </a:solidFill>
                <a:effectLst/>
                <a:latin typeface="+mn-lt"/>
                <a:ea typeface="+mn-ea"/>
                <a:cs typeface="+mn-cs"/>
              </a:rPr>
              <a:t>指示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PSA</a:t>
            </a:r>
            <a:r>
              <a:rPr lang="zh-TW" altLang="en-US" sz="1200" b="0" i="0" kern="1200" dirty="0">
                <a:solidFill>
                  <a:schemeClr val="tx1"/>
                </a:solidFill>
                <a:effectLst/>
                <a:latin typeface="+mn-lt"/>
                <a:ea typeface="+mn-ea"/>
                <a:cs typeface="+mn-cs"/>
              </a:rPr>
              <a:t>）在下行方向對 </a:t>
            </a:r>
            <a:r>
              <a:rPr lang="en-US" altLang="zh-TW" sz="1200" b="0" i="0" kern="1200" dirty="0">
                <a:solidFill>
                  <a:schemeClr val="tx1"/>
                </a:solidFill>
                <a:effectLst/>
                <a:latin typeface="+mn-lt"/>
                <a:ea typeface="+mn-ea"/>
                <a:cs typeface="+mn-cs"/>
              </a:rPr>
              <a:t>QoS flow</a:t>
            </a:r>
            <a:r>
              <a:rPr lang="zh-TW" altLang="en-US" sz="1200" b="0" i="0" kern="1200" dirty="0">
                <a:solidFill>
                  <a:schemeClr val="tx1"/>
                </a:solidFill>
                <a:effectLst/>
                <a:latin typeface="+mn-lt"/>
                <a:ea typeface="+mn-ea"/>
                <a:cs typeface="+mn-cs"/>
              </a:rPr>
              <a:t> 進行封包複製。</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還將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PSA</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UL Tunnel Info </a:t>
            </a:r>
            <a:r>
              <a:rPr lang="zh-TW" altLang="en-US" sz="1200" b="0" i="0" kern="1200" dirty="0">
                <a:solidFill>
                  <a:schemeClr val="tx1"/>
                </a:solidFill>
                <a:effectLst/>
                <a:latin typeface="+mn-lt"/>
                <a:ea typeface="+mn-ea"/>
                <a:cs typeface="+mn-cs"/>
              </a:rPr>
              <a:t>提供給兩個 </a:t>
            </a:r>
            <a:r>
              <a:rPr lang="en-US" altLang="zh-TW" sz="1200" b="0" i="0" kern="1200" dirty="0">
                <a:solidFill>
                  <a:schemeClr val="tx1"/>
                </a:solidFill>
                <a:effectLst/>
                <a:latin typeface="+mn-lt"/>
                <a:ea typeface="+mn-ea"/>
                <a:cs typeface="+mn-cs"/>
              </a:rPr>
              <a:t>I-UPF</a:t>
            </a:r>
            <a:r>
              <a:rPr lang="zh-TW" altLang="en-US" sz="1200" b="0" i="0" kern="1200" dirty="0">
                <a:solidFill>
                  <a:schemeClr val="tx1"/>
                </a:solidFill>
                <a:effectLst/>
                <a:latin typeface="+mn-lt"/>
                <a:ea typeface="+mn-ea"/>
                <a:cs typeface="+mn-cs"/>
              </a:rPr>
              <a:t>，並將兩個 </a:t>
            </a:r>
            <a:r>
              <a:rPr lang="en-US" altLang="zh-TW" sz="1200" b="0" i="0" kern="1200" dirty="0">
                <a:solidFill>
                  <a:schemeClr val="tx1"/>
                </a:solidFill>
                <a:effectLst/>
                <a:latin typeface="+mn-lt"/>
                <a:ea typeface="+mn-ea"/>
                <a:cs typeface="+mn-cs"/>
              </a:rPr>
              <a:t>I-UPF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DL Tunnel Info </a:t>
            </a:r>
            <a:r>
              <a:rPr lang="zh-TW" altLang="en-US" sz="1200" b="0" i="0" kern="1200" dirty="0">
                <a:solidFill>
                  <a:schemeClr val="tx1"/>
                </a:solidFill>
                <a:effectLst/>
                <a:latin typeface="+mn-lt"/>
                <a:ea typeface="+mn-ea"/>
                <a:cs typeface="+mn-cs"/>
              </a:rPr>
              <a:t>提供給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PSA</a:t>
            </a:r>
            <a:r>
              <a:rPr lang="zh-TW" altLang="en-US" sz="1200" b="0" i="0" kern="1200" dirty="0">
                <a:solidFill>
                  <a:schemeClr val="tx1"/>
                </a:solidFill>
                <a:effectLst/>
                <a:latin typeface="+mn-lt"/>
                <a:ea typeface="+mn-ea"/>
                <a:cs typeface="+mn-cs"/>
              </a:rPr>
              <a:t>）。</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112</a:t>
            </a:fld>
            <a:endParaRPr lang="zh-TW" altLang="en-US"/>
          </a:p>
        </p:txBody>
      </p:sp>
    </p:spTree>
    <p:extLst>
      <p:ext uri="{BB962C8B-B14F-4D97-AF65-F5344CB8AC3E}">
        <p14:creationId xmlns:p14="http://schemas.microsoft.com/office/powerpoint/2010/main" val="86505531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步驟</a:t>
            </a:r>
            <a:r>
              <a:rPr lang="en-US" altLang="zh-TW" sz="1200" b="0" i="0" kern="1200" dirty="0">
                <a:solidFill>
                  <a:schemeClr val="tx1"/>
                </a:solidFill>
                <a:effectLst/>
                <a:latin typeface="+mn-lt"/>
                <a:ea typeface="+mn-ea"/>
                <a:cs typeface="+mn-cs"/>
              </a:rPr>
              <a:t>16b</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傳送 </a:t>
            </a:r>
            <a:r>
              <a:rPr lang="en-US" altLang="zh-TW" b="1" dirty="0"/>
              <a:t>N4 Session Modification Response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若 </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 </a:t>
            </a:r>
            <a:r>
              <a:rPr lang="zh-TW" altLang="en-US" sz="1200" b="0" i="0" kern="1200" dirty="0">
                <a:solidFill>
                  <a:schemeClr val="tx1"/>
                </a:solidFill>
                <a:effectLst/>
                <a:latin typeface="+mn-lt"/>
                <a:ea typeface="+mn-ea"/>
                <a:cs typeface="+mn-cs"/>
              </a:rPr>
              <a:t>使用多個 </a:t>
            </a:r>
            <a:r>
              <a:rPr lang="en-US" altLang="zh-TW" sz="1200" b="0" i="0" kern="1200" dirty="0">
                <a:solidFill>
                  <a:schemeClr val="tx1"/>
                </a:solidFill>
                <a:effectLst/>
                <a:latin typeface="+mn-lt"/>
                <a:ea typeface="+mn-ea"/>
                <a:cs typeface="+mn-cs"/>
              </a:rPr>
              <a:t>UPFs</a:t>
            </a:r>
            <a:r>
              <a:rPr lang="zh-TW" altLang="en-US" sz="1200" b="0" i="0" kern="1200" dirty="0">
                <a:solidFill>
                  <a:schemeClr val="tx1"/>
                </a:solidFill>
                <a:effectLst/>
                <a:latin typeface="+mn-lt"/>
                <a:ea typeface="+mn-ea"/>
                <a:cs typeface="+mn-cs"/>
              </a:rPr>
              <a:t>，則此步驟的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為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terminating N3</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此步驟之後，</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會運送任何在這個 </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 </a:t>
            </a:r>
            <a:r>
              <a:rPr lang="zh-TW" altLang="en-US" sz="1200" b="0" i="0" kern="1200" dirty="0">
                <a:solidFill>
                  <a:schemeClr val="tx1"/>
                </a:solidFill>
                <a:effectLst/>
                <a:latin typeface="+mn-lt"/>
                <a:ea typeface="+mn-ea"/>
                <a:cs typeface="+mn-cs"/>
              </a:rPr>
              <a:t>中被 </a:t>
            </a:r>
            <a:r>
              <a:rPr lang="en-US" altLang="zh-TW" sz="1200" b="0" i="0" kern="1200" dirty="0">
                <a:solidFill>
                  <a:schemeClr val="tx1"/>
                </a:solidFill>
                <a:effectLst/>
                <a:latin typeface="+mn-lt"/>
                <a:ea typeface="+mn-ea"/>
                <a:cs typeface="+mn-cs"/>
              </a:rPr>
              <a:t>buffer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DL</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packets </a:t>
            </a:r>
            <a:r>
              <a:rPr lang="zh-TW" altLang="en-US" sz="1200" b="0" i="0" kern="1200" dirty="0">
                <a:solidFill>
                  <a:schemeClr val="tx1"/>
                </a:solidFill>
                <a:effectLst/>
                <a:latin typeface="+mn-lt"/>
                <a:ea typeface="+mn-ea"/>
                <a:cs typeface="+mn-cs"/>
              </a:rPr>
              <a:t>給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 </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113</a:t>
            </a:fld>
            <a:endParaRPr lang="zh-TW" altLang="en-US"/>
          </a:p>
        </p:txBody>
      </p:sp>
    </p:spTree>
    <p:extLst>
      <p:ext uri="{BB962C8B-B14F-4D97-AF65-F5344CB8AC3E}">
        <p14:creationId xmlns:p14="http://schemas.microsoft.com/office/powerpoint/2010/main" val="301776373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如果步驟</a:t>
            </a:r>
            <a:r>
              <a:rPr lang="en-US" altLang="zh-TW" sz="1200" b="0" i="0" kern="1200" dirty="0">
                <a:solidFill>
                  <a:schemeClr val="tx1"/>
                </a:solidFill>
                <a:effectLst/>
                <a:latin typeface="+mn-lt"/>
                <a:ea typeface="+mn-ea"/>
                <a:cs typeface="+mn-cs"/>
              </a:rPr>
              <a:t>3</a:t>
            </a:r>
            <a:r>
              <a:rPr lang="zh-TW" altLang="en-US" sz="1200" b="0" i="0" kern="1200" dirty="0">
                <a:solidFill>
                  <a:schemeClr val="tx1"/>
                </a:solidFill>
                <a:effectLst/>
                <a:latin typeface="+mn-lt"/>
                <a:ea typeface="+mn-ea"/>
                <a:cs typeface="+mn-cs"/>
              </a:rPr>
              <a:t>中的請求類型既不是 </a:t>
            </a:r>
            <a:r>
              <a:rPr lang="en-US" altLang="zh-TW" b="1" dirty="0"/>
              <a:t>Emergency Request</a:t>
            </a:r>
            <a:r>
              <a:rPr lang="zh-TW" altLang="en-US" sz="1200" b="0" i="0" kern="1200" dirty="0">
                <a:solidFill>
                  <a:schemeClr val="tx1"/>
                </a:solidFill>
                <a:effectLst/>
                <a:latin typeface="+mn-lt"/>
                <a:ea typeface="+mn-ea"/>
                <a:cs typeface="+mn-cs"/>
              </a:rPr>
              <a:t> 也不是 </a:t>
            </a:r>
            <a:r>
              <a:rPr lang="en-US" altLang="zh-TW" b="1" dirty="0"/>
              <a:t>Existing Emergency PDU Session</a:t>
            </a:r>
            <a:r>
              <a:rPr lang="zh-TW" altLang="en-US" sz="1200" b="0" i="0" kern="1200" dirty="0">
                <a:solidFill>
                  <a:schemeClr val="tx1"/>
                </a:solidFill>
                <a:effectLst/>
                <a:latin typeface="+mn-lt"/>
                <a:ea typeface="+mn-ea"/>
                <a:cs typeface="+mn-cs"/>
              </a:rPr>
              <a:t>，且如果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尚未為此 </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 進行註冊，則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將使用 </a:t>
            </a:r>
            <a:r>
              <a:rPr lang="en-US" altLang="zh-TW" sz="1200" b="0" i="0" kern="1200" dirty="0" err="1">
                <a:solidFill>
                  <a:schemeClr val="tx1"/>
                </a:solidFill>
                <a:effectLst/>
                <a:latin typeface="+mn-lt"/>
                <a:ea typeface="+mn-ea"/>
                <a:cs typeface="+mn-cs"/>
              </a:rPr>
              <a:t>Nudm_UECM_Registration</a:t>
            </a:r>
            <a:r>
              <a:rPr lang="zh-TW" altLang="en-US" sz="1200" b="0" i="0" kern="1200" dirty="0">
                <a:solidFill>
                  <a:schemeClr val="tx1"/>
                </a:solidFill>
                <a:effectLst/>
                <a:latin typeface="+mn-lt"/>
                <a:ea typeface="+mn-ea"/>
                <a:cs typeface="+mn-cs"/>
              </a:rPr>
              <a:t> 包含 </a:t>
            </a:r>
            <a:r>
              <a:rPr lang="en-US" altLang="zh-TW" sz="1200" b="0" i="0" kern="1200" dirty="0">
                <a:solidFill>
                  <a:schemeClr val="tx1"/>
                </a:solidFill>
                <a:effectLst/>
                <a:latin typeface="+mn-lt"/>
                <a:ea typeface="+mn-ea"/>
                <a:cs typeface="+mn-cs"/>
              </a:rPr>
              <a:t>SUPI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DNN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HPLMN</a:t>
            </a:r>
            <a:r>
              <a:rPr lang="zh-TW" altLang="en-US" sz="1200" b="0" i="0" kern="1200" dirty="0">
                <a:solidFill>
                  <a:schemeClr val="tx1"/>
                </a:solidFill>
                <a:effectLst/>
                <a:latin typeface="+mn-lt"/>
                <a:ea typeface="+mn-ea"/>
                <a:cs typeface="+mn-cs"/>
              </a:rPr>
              <a:t> 的 </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PDU Session ID</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 Identity</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Serving Node PLMN ID</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[NID]</a:t>
            </a:r>
            <a:r>
              <a:rPr lang="zh-TW" altLang="en-US" sz="1200" b="0" i="0" kern="1200" dirty="0">
                <a:solidFill>
                  <a:schemeClr val="tx1"/>
                </a:solidFill>
                <a:effectLst/>
                <a:latin typeface="+mn-lt"/>
                <a:ea typeface="+mn-ea"/>
                <a:cs typeface="+mn-cs"/>
              </a:rPr>
              <a:t> 這些資訊，向 </a:t>
            </a:r>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 進行註冊，針對給定的 </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於是，</a:t>
            </a:r>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 將儲存以下信息：</a:t>
            </a:r>
            <a:r>
              <a:rPr lang="en-US" altLang="zh-TW" sz="1200" b="0" i="0" kern="1200" dirty="0">
                <a:solidFill>
                  <a:schemeClr val="tx1"/>
                </a:solidFill>
                <a:effectLst/>
                <a:latin typeface="+mn-lt"/>
                <a:ea typeface="+mn-ea"/>
                <a:cs typeface="+mn-cs"/>
              </a:rPr>
              <a:t>SUPI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identity</a:t>
            </a:r>
            <a:r>
              <a:rPr lang="zh-TW" altLang="en-US" sz="1200" b="0" i="0" kern="1200" dirty="0">
                <a:solidFill>
                  <a:schemeClr val="tx1"/>
                </a:solidFill>
                <a:effectLst/>
                <a:latin typeface="+mn-lt"/>
                <a:ea typeface="+mn-ea"/>
                <a:cs typeface="+mn-cs"/>
              </a:rPr>
              <a:t> 及相關的 </a:t>
            </a:r>
            <a:r>
              <a:rPr lang="en-US" altLang="zh-TW" sz="1200" b="0" i="0" kern="1200" dirty="0">
                <a:solidFill>
                  <a:schemeClr val="tx1"/>
                </a:solidFill>
                <a:effectLst/>
                <a:latin typeface="+mn-lt"/>
                <a:ea typeface="+mn-ea"/>
                <a:cs typeface="+mn-cs"/>
              </a:rPr>
              <a:t>DNN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HPLMN</a:t>
            </a:r>
            <a:r>
              <a:rPr lang="zh-TW" altLang="en-US" sz="1200" b="0" i="0" kern="1200" dirty="0">
                <a:solidFill>
                  <a:schemeClr val="tx1"/>
                </a:solidFill>
                <a:effectLst/>
                <a:latin typeface="+mn-lt"/>
                <a:ea typeface="+mn-ea"/>
                <a:cs typeface="+mn-cs"/>
              </a:rPr>
              <a:t> 的 </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PDU Session ID</a:t>
            </a:r>
            <a:r>
              <a:rPr lang="zh-TW" altLang="en-US" sz="1200" b="0" i="0" kern="1200" dirty="0">
                <a:solidFill>
                  <a:schemeClr val="tx1"/>
                </a:solidFill>
                <a:effectLst/>
                <a:latin typeface="+mn-lt"/>
                <a:ea typeface="+mn-ea"/>
                <a:cs typeface="+mn-cs"/>
              </a:rPr>
              <a:t> 和 </a:t>
            </a:r>
            <a:r>
              <a:rPr lang="en-US" altLang="zh-TW" sz="1200" b="0" i="0" kern="1200" dirty="0">
                <a:solidFill>
                  <a:schemeClr val="tx1"/>
                </a:solidFill>
                <a:effectLst/>
                <a:latin typeface="+mn-lt"/>
                <a:ea typeface="+mn-ea"/>
                <a:cs typeface="+mn-cs"/>
              </a:rPr>
              <a:t>Serving Network</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PLMN ID</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[NID]</a:t>
            </a:r>
            <a:r>
              <a:rPr lang="zh-TW" altLang="en-US" sz="1200" b="0" i="0" kern="1200" dirty="0">
                <a:solidFill>
                  <a:schemeClr val="tx1"/>
                </a:solidFill>
                <a:effectLst/>
                <a:latin typeface="+mn-lt"/>
                <a:ea typeface="+mn-ea"/>
                <a:cs typeface="+mn-cs"/>
              </a:rPr>
              <a:t>，參見</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5.18</a:t>
            </a:r>
            <a:r>
              <a:rPr lang="zh-TW" altLang="en-US" sz="1200" b="0" i="0" kern="1200" dirty="0">
                <a:solidFill>
                  <a:schemeClr val="tx1"/>
                </a:solidFill>
                <a:effectLst/>
                <a:latin typeface="+mn-lt"/>
                <a:ea typeface="+mn-ea"/>
                <a:cs typeface="+mn-cs"/>
              </a:rPr>
              <a:t>節）。</a:t>
            </a:r>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還可以通過</a:t>
            </a:r>
            <a:r>
              <a:rPr lang="en-US" altLang="zh-TW" sz="1200" b="0" i="0" kern="1200" dirty="0" err="1">
                <a:solidFill>
                  <a:schemeClr val="tx1"/>
                </a:solidFill>
                <a:effectLst/>
                <a:latin typeface="+mn-lt"/>
                <a:ea typeface="+mn-ea"/>
                <a:cs typeface="+mn-cs"/>
              </a:rPr>
              <a:t>Nudr_DM_Update</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SUPI</a:t>
            </a:r>
            <a:r>
              <a:rPr lang="zh-TW" altLang="en-US" sz="1200" b="0" i="0" kern="1200" dirty="0">
                <a:solidFill>
                  <a:schemeClr val="tx1"/>
                </a:solidFill>
                <a:effectLst/>
                <a:latin typeface="+mn-lt"/>
                <a:ea typeface="+mn-ea"/>
                <a:cs typeface="+mn-cs"/>
              </a:rPr>
              <a:t>、訂閱數據、</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數據中的</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上下文）將此信息進一步存儲在</a:t>
            </a:r>
            <a:r>
              <a:rPr lang="en-US" altLang="zh-TW" sz="1200" b="0" i="0" kern="1200" dirty="0">
                <a:solidFill>
                  <a:schemeClr val="tx1"/>
                </a:solidFill>
                <a:effectLst/>
                <a:latin typeface="+mn-lt"/>
                <a:ea typeface="+mn-ea"/>
                <a:cs typeface="+mn-cs"/>
              </a:rPr>
              <a:t>UDR</a:t>
            </a:r>
            <a:r>
              <a:rPr lang="zh-TW" altLang="en-US" sz="1200" b="0" i="0" kern="1200" dirty="0">
                <a:solidFill>
                  <a:schemeClr val="tx1"/>
                </a:solidFill>
                <a:effectLst/>
                <a:latin typeface="+mn-lt"/>
                <a:ea typeface="+mn-ea"/>
                <a:cs typeface="+mn-cs"/>
              </a:rPr>
              <a:t>中。</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114</a:t>
            </a:fld>
            <a:endParaRPr lang="zh-TW" altLang="en-US"/>
          </a:p>
        </p:txBody>
      </p:sp>
    </p:spTree>
    <p:extLst>
      <p:ext uri="{BB962C8B-B14F-4D97-AF65-F5344CB8AC3E}">
        <p14:creationId xmlns:p14="http://schemas.microsoft.com/office/powerpoint/2010/main" val="13358482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 可使用 </a:t>
            </a:r>
            <a:r>
              <a:rPr lang="en-US" altLang="zh-TW" sz="1200" b="0" i="0" kern="1200" dirty="0" err="1">
                <a:solidFill>
                  <a:schemeClr val="tx1"/>
                </a:solidFill>
                <a:effectLst/>
                <a:latin typeface="+mn-lt"/>
                <a:ea typeface="+mn-ea"/>
                <a:cs typeface="+mn-cs"/>
              </a:rPr>
              <a:t>Nudr_DM_Update</a:t>
            </a:r>
            <a:r>
              <a:rPr lang="zh-TW" altLang="en-US" sz="1200" b="0" i="0" kern="1200" dirty="0">
                <a:solidFill>
                  <a:schemeClr val="tx1"/>
                </a:solidFill>
                <a:effectLst/>
                <a:latin typeface="+mn-lt"/>
                <a:ea typeface="+mn-ea"/>
                <a:cs typeface="+mn-cs"/>
              </a:rPr>
              <a:t> 裡面包含 </a:t>
            </a:r>
            <a:r>
              <a:rPr lang="en-US" altLang="zh-TW" sz="1200" b="0" i="0" kern="1200" dirty="0">
                <a:solidFill>
                  <a:schemeClr val="tx1"/>
                </a:solidFill>
                <a:effectLst/>
                <a:latin typeface="+mn-lt"/>
                <a:ea typeface="+mn-ea"/>
                <a:cs typeface="+mn-cs"/>
              </a:rPr>
              <a:t>SUPI</a:t>
            </a:r>
            <a:r>
              <a:rPr lang="zh-TW" altLang="en-US" sz="1200" b="0" i="0" kern="1200" dirty="0">
                <a:solidFill>
                  <a:schemeClr val="tx1"/>
                </a:solidFill>
                <a:effectLst/>
                <a:latin typeface="+mn-lt"/>
                <a:ea typeface="+mn-ea"/>
                <a:cs typeface="+mn-cs"/>
              </a:rPr>
              <a:t>、</a:t>
            </a:r>
            <a:r>
              <a:rPr lang="en-US" altLang="zh-TW" dirty="0"/>
              <a:t>Subscription Data</a:t>
            </a:r>
            <a:r>
              <a:rPr lang="zh-TW" altLang="en-US" sz="1200" b="0" i="0" kern="1200" dirty="0">
                <a:solidFill>
                  <a:schemeClr val="tx1"/>
                </a:solidFill>
                <a:effectLst/>
                <a:latin typeface="+mn-lt"/>
                <a:ea typeface="+mn-ea"/>
                <a:cs typeface="+mn-cs"/>
              </a:rPr>
              <a:t>、</a:t>
            </a:r>
            <a:r>
              <a:rPr lang="en-US" altLang="zh-TW" dirty="0"/>
              <a:t>UE context in SMF data</a:t>
            </a:r>
            <a:r>
              <a:rPr lang="zh-TW" altLang="en-US" sz="1200" b="0" i="0" kern="1200" dirty="0">
                <a:solidFill>
                  <a:schemeClr val="tx1"/>
                </a:solidFill>
                <a:effectLst/>
                <a:latin typeface="+mn-lt"/>
                <a:ea typeface="+mn-ea"/>
                <a:cs typeface="+mn-cs"/>
              </a:rPr>
              <a:t>，將這些資訊進一步儲存在</a:t>
            </a:r>
            <a:r>
              <a:rPr lang="en-US" altLang="zh-TW" sz="1200" b="0" i="0" kern="1200" dirty="0">
                <a:solidFill>
                  <a:schemeClr val="tx1"/>
                </a:solidFill>
                <a:effectLst/>
                <a:latin typeface="+mn-lt"/>
                <a:ea typeface="+mn-ea"/>
                <a:cs typeface="+mn-cs"/>
              </a:rPr>
              <a:t>UDR</a:t>
            </a:r>
            <a:r>
              <a:rPr lang="zh-TW" altLang="en-US" sz="1200" b="0" i="0" kern="1200" dirty="0">
                <a:solidFill>
                  <a:schemeClr val="tx1"/>
                </a:solidFill>
                <a:effectLst/>
                <a:latin typeface="+mn-lt"/>
                <a:ea typeface="+mn-ea"/>
                <a:cs typeface="+mn-cs"/>
              </a:rPr>
              <a:t>中。</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 對於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在該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 或該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 所屬的任何群組中檢測到已存在的 </a:t>
            </a:r>
            <a:r>
              <a:rPr lang="en-US" altLang="zh-TW" b="1" dirty="0"/>
              <a:t>event exposure subscriptions </a:t>
            </a:r>
            <a:r>
              <a:rPr lang="en-US" altLang="zh-TW" b="0" dirty="0"/>
              <a:t>(</a:t>
            </a:r>
            <a:r>
              <a:rPr lang="zh-TW" altLang="en-US" b="0" dirty="0"/>
              <a:t>可能是從 </a:t>
            </a:r>
            <a:r>
              <a:rPr lang="en-US" altLang="zh-TW" b="0" dirty="0"/>
              <a:t>UDR</a:t>
            </a:r>
            <a:r>
              <a:rPr lang="zh-TW" altLang="en-US" b="0" dirty="0"/>
              <a:t> 那裡獲取的</a:t>
            </a:r>
            <a:r>
              <a:rPr lang="en-US" altLang="zh-TW" b="0" dirty="0"/>
              <a:t>)</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將調用 </a:t>
            </a:r>
            <a:r>
              <a:rPr lang="en-US" altLang="zh-TW" sz="1200" b="0" i="0" kern="1200" dirty="0" err="1">
                <a:solidFill>
                  <a:schemeClr val="tx1"/>
                </a:solidFill>
                <a:effectLst/>
                <a:latin typeface="+mn-lt"/>
                <a:ea typeface="+mn-ea"/>
                <a:cs typeface="+mn-cs"/>
              </a:rPr>
              <a:t>Nsmf_EventExposure_Subscribe</a:t>
            </a:r>
            <a:r>
              <a:rPr lang="zh-TW" altLang="en-US" sz="1200" b="0" i="0" kern="1200" dirty="0">
                <a:solidFill>
                  <a:schemeClr val="tx1"/>
                </a:solidFill>
                <a:effectLst/>
                <a:latin typeface="+mn-lt"/>
                <a:ea typeface="+mn-ea"/>
                <a:cs typeface="+mn-cs"/>
              </a:rPr>
              <a:t> 服務來建立 </a:t>
            </a:r>
            <a:r>
              <a:rPr lang="en-US" altLang="zh-TW" dirty="0"/>
              <a:t>event exposure subscriptions</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115</a:t>
            </a:fld>
            <a:endParaRPr lang="zh-TW" altLang="en-US"/>
          </a:p>
        </p:txBody>
      </p:sp>
    </p:spTree>
    <p:extLst>
      <p:ext uri="{BB962C8B-B14F-4D97-AF65-F5344CB8AC3E}">
        <p14:creationId xmlns:p14="http://schemas.microsoft.com/office/powerpoint/2010/main" val="216422523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Request Type </a:t>
            </a:r>
            <a:r>
              <a:rPr lang="zh-TW" altLang="en-US" dirty="0"/>
              <a:t>為 </a:t>
            </a:r>
            <a:r>
              <a:rPr lang="en-US" altLang="zh-TW" b="1" dirty="0"/>
              <a:t>Emergency Request</a:t>
            </a:r>
          </a:p>
          <a:p>
            <a:endParaRPr lang="en-US" altLang="zh-TW" b="1" dirty="0"/>
          </a:p>
          <a:p>
            <a:r>
              <a:rPr lang="zh-TW" altLang="en-US" sz="1200" b="0" i="0" kern="1200" dirty="0">
                <a:solidFill>
                  <a:schemeClr val="tx1"/>
                </a:solidFill>
                <a:effectLst/>
                <a:latin typeface="+mn-lt"/>
                <a:ea typeface="+mn-ea"/>
                <a:cs typeface="+mn-cs"/>
              </a:rPr>
              <a:t>對於已驗證的非漫遊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，基於運營商的設定（例如，運營商是否對緊急呼叫使用固定的</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等），</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 可能會使用 </a:t>
            </a:r>
            <a:r>
              <a:rPr lang="en-US" altLang="zh-TW" sz="1200" b="0" i="0" kern="1200" dirty="0" err="1">
                <a:solidFill>
                  <a:schemeClr val="tx1"/>
                </a:solidFill>
                <a:effectLst/>
                <a:latin typeface="+mn-lt"/>
                <a:ea typeface="+mn-ea"/>
                <a:cs typeface="+mn-cs"/>
              </a:rPr>
              <a:t>Nudm_UECM_Registration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SUPI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PDU Session ID</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身份，緊急服務指示）在 </a:t>
            </a:r>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 中進行註冊，針對適用於緊急服務的特定 </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。使 </a:t>
            </a:r>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 必須儲存此適用於緊急服務的 </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對於未驗證的</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或漫遊</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不應該針對給定的</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中進行註冊。</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116</a:t>
            </a:fld>
            <a:endParaRPr lang="zh-TW" altLang="en-US"/>
          </a:p>
        </p:txBody>
      </p:sp>
    </p:spTree>
    <p:extLst>
      <p:ext uri="{BB962C8B-B14F-4D97-AF65-F5344CB8AC3E}">
        <p14:creationId xmlns:p14="http://schemas.microsoft.com/office/powerpoint/2010/main" val="3721212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UE </a:t>
            </a:r>
            <a:r>
              <a:rPr lang="zh-TW" altLang="en-US" sz="1200" b="0" i="0" kern="1200" dirty="0">
                <a:solidFill>
                  <a:schemeClr val="tx1"/>
                </a:solidFill>
                <a:effectLst/>
                <a:latin typeface="+mn-lt"/>
                <a:ea typeface="+mn-ea"/>
                <a:cs typeface="+mn-cs"/>
              </a:rPr>
              <a:t>透過傳送一個包含 </a:t>
            </a:r>
            <a:r>
              <a:rPr lang="en-US" altLang="zh-TW" sz="1200" b="0" i="0" kern="1200" dirty="0">
                <a:solidFill>
                  <a:schemeClr val="tx1"/>
                </a:solidFill>
                <a:effectLst/>
                <a:latin typeface="+mn-lt"/>
                <a:ea typeface="+mn-ea"/>
                <a:cs typeface="+mn-cs"/>
              </a:rPr>
              <a:t>PDU Session Establishment</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Request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NAS message</a:t>
            </a:r>
            <a:r>
              <a:rPr lang="zh-TW" altLang="en-US" sz="1200" b="0" i="0" kern="1200" dirty="0">
                <a:solidFill>
                  <a:schemeClr val="tx1"/>
                </a:solidFill>
                <a:effectLst/>
                <a:latin typeface="+mn-lt"/>
                <a:ea typeface="+mn-ea"/>
                <a:cs typeface="+mn-cs"/>
              </a:rPr>
              <a:t> 於 </a:t>
            </a:r>
            <a:r>
              <a:rPr lang="en-US" altLang="zh-TW" sz="1200" b="0" i="0" kern="1200" dirty="0">
                <a:solidFill>
                  <a:schemeClr val="tx1"/>
                </a:solidFill>
                <a:effectLst/>
                <a:latin typeface="+mn-lt"/>
                <a:ea typeface="+mn-ea"/>
                <a:cs typeface="+mn-cs"/>
              </a:rPr>
              <a:t>N1 SM Container</a:t>
            </a:r>
            <a:r>
              <a:rPr lang="zh-TW" altLang="en-US" sz="1200" b="0" i="0" kern="1200" dirty="0">
                <a:solidFill>
                  <a:schemeClr val="tx1"/>
                </a:solidFill>
                <a:effectLst/>
                <a:latin typeface="+mn-lt"/>
                <a:ea typeface="+mn-ea"/>
                <a:cs typeface="+mn-cs"/>
              </a:rPr>
              <a:t>，啟動 </a:t>
            </a:r>
            <a:r>
              <a:rPr lang="en-US" altLang="zh-TW" sz="1200" b="0" i="0" kern="1200" dirty="0">
                <a:solidFill>
                  <a:schemeClr val="tx1"/>
                </a:solidFill>
                <a:effectLst/>
                <a:latin typeface="+mn-lt"/>
                <a:ea typeface="+mn-ea"/>
                <a:cs typeface="+mn-cs"/>
              </a:rPr>
              <a:t>UE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PDU Session Establishment Procedure</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14</a:t>
            </a:fld>
            <a:endParaRPr lang="zh-TW" altLang="en-US"/>
          </a:p>
        </p:txBody>
      </p:sp>
    </p:spTree>
    <p:extLst>
      <p:ext uri="{BB962C8B-B14F-4D97-AF65-F5344CB8AC3E}">
        <p14:creationId xmlns:p14="http://schemas.microsoft.com/office/powerpoint/2010/main" val="290466434"/>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在步驟 </a:t>
            </a:r>
            <a:r>
              <a:rPr lang="en-US" altLang="zh-TW" dirty="0"/>
              <a:t>16</a:t>
            </a:r>
            <a:r>
              <a:rPr lang="zh-TW" altLang="en-US" dirty="0"/>
              <a:t> 完成後，</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就可以運送任何在這個 </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 </a:t>
            </a:r>
            <a:r>
              <a:rPr lang="zh-TW" altLang="en-US" sz="1200" b="0" i="0" kern="1200" dirty="0">
                <a:solidFill>
                  <a:schemeClr val="tx1"/>
                </a:solidFill>
                <a:effectLst/>
                <a:latin typeface="+mn-lt"/>
                <a:ea typeface="+mn-ea"/>
                <a:cs typeface="+mn-cs"/>
              </a:rPr>
              <a:t>中被 </a:t>
            </a:r>
            <a:r>
              <a:rPr lang="en-US" altLang="zh-TW" sz="1200" b="0" i="0" kern="1200" dirty="0">
                <a:solidFill>
                  <a:schemeClr val="tx1"/>
                </a:solidFill>
                <a:effectLst/>
                <a:latin typeface="+mn-lt"/>
                <a:ea typeface="+mn-ea"/>
                <a:cs typeface="+mn-cs"/>
              </a:rPr>
              <a:t>buffer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DL</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packets </a:t>
            </a:r>
            <a:r>
              <a:rPr lang="zh-TW" altLang="en-US" sz="1200" b="0" i="0" kern="1200" dirty="0">
                <a:solidFill>
                  <a:schemeClr val="tx1"/>
                </a:solidFill>
                <a:effectLst/>
                <a:latin typeface="+mn-lt"/>
                <a:ea typeface="+mn-ea"/>
                <a:cs typeface="+mn-cs"/>
              </a:rPr>
              <a:t>給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 </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117</a:t>
            </a:fld>
            <a:endParaRPr lang="zh-TW" altLang="en-US"/>
          </a:p>
        </p:txBody>
      </p:sp>
    </p:spTree>
    <p:extLst>
      <p:ext uri="{BB962C8B-B14F-4D97-AF65-F5344CB8AC3E}">
        <p14:creationId xmlns:p14="http://schemas.microsoft.com/office/powerpoint/2010/main" val="121411601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步驟 </a:t>
            </a:r>
            <a:r>
              <a:rPr lang="en-US" altLang="zh-TW" dirty="0"/>
              <a:t>17</a:t>
            </a:r>
            <a:r>
              <a:rPr lang="zh-TW" altLang="en-US" dirty="0"/>
              <a:t>，</a:t>
            </a:r>
            <a:r>
              <a:rPr lang="en-US" altLang="zh-TW" dirty="0"/>
              <a:t>SMF</a:t>
            </a:r>
            <a:r>
              <a:rPr lang="zh-TW" altLang="en-US" dirty="0"/>
              <a:t> 回傳 </a:t>
            </a:r>
            <a:r>
              <a:rPr lang="en-US" altLang="zh-TW" dirty="0" err="1"/>
              <a:t>Nsmf_PDUSession_UpdateSMContext</a:t>
            </a:r>
            <a:r>
              <a:rPr lang="en-US" altLang="zh-TW" dirty="0"/>
              <a:t> Response</a:t>
            </a:r>
            <a:r>
              <a:rPr lang="zh-TW" altLang="en-US" dirty="0"/>
              <a:t> 給 </a:t>
            </a:r>
            <a:r>
              <a:rPr lang="en-US" altLang="zh-TW" dirty="0"/>
              <a:t>AMF</a:t>
            </a:r>
            <a:r>
              <a:rPr lang="zh-TW" altLang="en-US" dirty="0"/>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在這個步驟之後，</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可以通過調用 </a:t>
            </a:r>
            <a:r>
              <a:rPr lang="en-US" altLang="zh-TW" sz="1200" b="0" i="0" kern="1200" dirty="0" err="1">
                <a:solidFill>
                  <a:schemeClr val="tx1"/>
                </a:solidFill>
                <a:effectLst/>
                <a:latin typeface="+mn-lt"/>
                <a:ea typeface="+mn-ea"/>
                <a:cs typeface="+mn-cs"/>
              </a:rPr>
              <a:t>Namf_EventExposure_Subscribe</a:t>
            </a:r>
            <a:r>
              <a:rPr lang="en-US" altLang="zh-TW" sz="1200" b="0"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服務操作來訂閱來自 </a:t>
            </a:r>
            <a:r>
              <a:rPr lang="en-US" altLang="zh-TW" sz="1200" b="0" i="0" kern="1200" dirty="0">
                <a:solidFill>
                  <a:schemeClr val="tx1"/>
                </a:solidFill>
                <a:effectLst/>
                <a:latin typeface="+mn-lt"/>
                <a:ea typeface="+mn-ea"/>
                <a:cs typeface="+mn-cs"/>
              </a:rPr>
              <a:t>AMF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UE </a:t>
            </a:r>
            <a:r>
              <a:rPr lang="en-US" altLang="zh-TW" b="1" dirty="0"/>
              <a:t>mobility event notification</a:t>
            </a:r>
            <a:r>
              <a:rPr lang="zh-TW" altLang="en-US" sz="1200" b="0" i="0" kern="1200" dirty="0">
                <a:solidFill>
                  <a:schemeClr val="tx1"/>
                </a:solidFill>
                <a:effectLst/>
                <a:latin typeface="+mn-lt"/>
                <a:ea typeface="+mn-ea"/>
                <a:cs typeface="+mn-cs"/>
              </a:rPr>
              <a:t>（例如位置報告、</a:t>
            </a:r>
            <a:r>
              <a:rPr lang="en-US" altLang="zh-TW" sz="1200" b="0" i="0" kern="1200" dirty="0">
                <a:solidFill>
                  <a:schemeClr val="tx1"/>
                </a:solidFill>
                <a:effectLst/>
                <a:latin typeface="+mn-lt"/>
                <a:ea typeface="+mn-ea"/>
                <a:cs typeface="+mn-cs"/>
              </a:rPr>
              <a:t>UE </a:t>
            </a:r>
            <a:r>
              <a:rPr lang="zh-TW" altLang="en-US" sz="1200" b="0" i="0" kern="1200" dirty="0">
                <a:solidFill>
                  <a:schemeClr val="tx1"/>
                </a:solidFill>
                <a:effectLst/>
                <a:latin typeface="+mn-lt"/>
                <a:ea typeface="+mn-ea"/>
                <a:cs typeface="+mn-cs"/>
              </a:rPr>
              <a:t>進入或離開 </a:t>
            </a:r>
            <a:r>
              <a:rPr lang="en-US" altLang="zh-TW" dirty="0"/>
              <a:t>Area Of Interest</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對於</a:t>
            </a:r>
            <a:r>
              <a:rPr lang="en-US" altLang="zh-TW" sz="1200" b="0" i="0" kern="1200" dirty="0">
                <a:solidFill>
                  <a:schemeClr val="tx1"/>
                </a:solidFill>
                <a:effectLst/>
                <a:latin typeface="+mn-lt"/>
                <a:ea typeface="+mn-ea"/>
                <a:cs typeface="+mn-cs"/>
              </a:rPr>
              <a:t>LADN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通過提供 </a:t>
            </a:r>
            <a:r>
              <a:rPr lang="en-US" altLang="zh-TW" sz="1200" b="0" i="0" kern="1200" dirty="0">
                <a:solidFill>
                  <a:schemeClr val="tx1"/>
                </a:solidFill>
                <a:effectLst/>
                <a:latin typeface="+mn-lt"/>
                <a:ea typeface="+mn-ea"/>
                <a:cs typeface="+mn-cs"/>
              </a:rPr>
              <a:t>LADN DNN </a:t>
            </a:r>
            <a:r>
              <a:rPr lang="zh-TW" altLang="en-US" sz="1200" b="0" i="0" kern="1200" dirty="0">
                <a:solidFill>
                  <a:schemeClr val="tx1"/>
                </a:solidFill>
                <a:effectLst/>
                <a:latin typeface="+mn-lt"/>
                <a:ea typeface="+mn-ea"/>
                <a:cs typeface="+mn-cs"/>
              </a:rPr>
              <a:t>作為 </a:t>
            </a:r>
            <a:r>
              <a:rPr lang="en-US" altLang="zh-TW" dirty="0"/>
              <a:t>Area Of Interest </a:t>
            </a:r>
            <a:r>
              <a:rPr lang="zh-TW" altLang="en-US" sz="1200" b="0" i="0" kern="1200" dirty="0">
                <a:solidFill>
                  <a:schemeClr val="tx1"/>
                </a:solidFill>
                <a:effectLst/>
                <a:latin typeface="+mn-lt"/>
                <a:ea typeface="+mn-ea"/>
                <a:cs typeface="+mn-cs"/>
              </a:rPr>
              <a:t>的 </a:t>
            </a:r>
            <a:r>
              <a:rPr lang="en-US" altLang="zh-TW" dirty="0"/>
              <a:t>indicator</a:t>
            </a:r>
            <a:r>
              <a:rPr lang="zh-TW" altLang="en-US" sz="1200" b="0" i="0" kern="1200" dirty="0">
                <a:solidFill>
                  <a:schemeClr val="tx1"/>
                </a:solidFill>
                <a:effectLst/>
                <a:latin typeface="+mn-lt"/>
                <a:ea typeface="+mn-ea"/>
                <a:cs typeface="+mn-cs"/>
              </a:rPr>
              <a:t>，來訂閱 </a:t>
            </a:r>
            <a:r>
              <a:rPr lang="en-US" altLang="zh-TW" sz="1200" b="0" i="0" kern="1200" dirty="0">
                <a:solidFill>
                  <a:schemeClr val="tx1"/>
                </a:solidFill>
                <a:effectLst/>
                <a:latin typeface="+mn-lt"/>
                <a:ea typeface="+mn-ea"/>
                <a:cs typeface="+mn-cs"/>
              </a:rPr>
              <a:t>UE </a:t>
            </a:r>
            <a:r>
              <a:rPr lang="zh-TW" altLang="en-US" sz="1200" b="0" i="0" kern="1200" dirty="0">
                <a:solidFill>
                  <a:schemeClr val="tx1"/>
                </a:solidFill>
                <a:effectLst/>
                <a:latin typeface="+mn-lt"/>
                <a:ea typeface="+mn-ea"/>
                <a:cs typeface="+mn-cs"/>
              </a:rPr>
              <a:t>進入或離開 </a:t>
            </a:r>
            <a:r>
              <a:rPr lang="en-US" altLang="zh-TW" sz="1200" b="0" i="0" kern="1200" dirty="0">
                <a:solidFill>
                  <a:schemeClr val="tx1"/>
                </a:solidFill>
                <a:effectLst/>
                <a:latin typeface="+mn-lt"/>
                <a:ea typeface="+mn-ea"/>
                <a:cs typeface="+mn-cs"/>
              </a:rPr>
              <a:t>LADN </a:t>
            </a:r>
            <a:r>
              <a:rPr lang="en-US" altLang="zh-TW" b="0" dirty="0"/>
              <a:t>service area event notification</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在這個步驟之後，</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將轉發</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訂閱的相關事件。</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118</a:t>
            </a:fld>
            <a:endParaRPr lang="zh-TW" altLang="en-US"/>
          </a:p>
        </p:txBody>
      </p:sp>
    </p:spTree>
    <p:extLst>
      <p:ext uri="{BB962C8B-B14F-4D97-AF65-F5344CB8AC3E}">
        <p14:creationId xmlns:p14="http://schemas.microsoft.com/office/powerpoint/2010/main" val="66576944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步驟 </a:t>
            </a:r>
            <a:r>
              <a:rPr lang="en-US" altLang="zh-TW" dirty="0"/>
              <a:t>18</a:t>
            </a:r>
            <a:r>
              <a:rPr lang="zh-TW" altLang="en-US" dirty="0"/>
              <a:t>，</a:t>
            </a:r>
            <a:r>
              <a:rPr lang="zh-TW" altLang="en-US" sz="1200" b="0" i="0" kern="1200" dirty="0">
                <a:solidFill>
                  <a:schemeClr val="tx1"/>
                </a:solidFill>
                <a:effectLst/>
                <a:latin typeface="+mn-lt"/>
                <a:ea typeface="+mn-ea"/>
                <a:cs typeface="+mn-cs"/>
              </a:rPr>
              <a:t>如果在步驟</a:t>
            </a:r>
            <a:r>
              <a:rPr lang="en-US" altLang="zh-TW" sz="1200" b="0" i="0" kern="1200" dirty="0">
                <a:solidFill>
                  <a:schemeClr val="tx1"/>
                </a:solidFill>
                <a:effectLst/>
                <a:latin typeface="+mn-lt"/>
                <a:ea typeface="+mn-ea"/>
                <a:cs typeface="+mn-cs"/>
              </a:rPr>
              <a:t>5</a:t>
            </a:r>
            <a:r>
              <a:rPr lang="zh-TW" altLang="en-US" sz="1200" b="0" i="0" kern="1200" dirty="0">
                <a:solidFill>
                  <a:schemeClr val="tx1"/>
                </a:solidFill>
                <a:effectLst/>
                <a:latin typeface="+mn-lt"/>
                <a:ea typeface="+mn-ea"/>
                <a:cs typeface="+mn-cs"/>
              </a:rPr>
              <a:t>之後的任何時候，</a:t>
            </a:r>
            <a:r>
              <a:rPr lang="en-US" altLang="zh-TW" sz="1200" b="0" i="0" kern="1200" dirty="0">
                <a:solidFill>
                  <a:schemeClr val="tx1"/>
                </a:solidFill>
                <a:effectLst/>
                <a:latin typeface="+mn-lt"/>
                <a:ea typeface="+mn-ea"/>
                <a:cs typeface="+mn-cs"/>
              </a:rPr>
              <a:t>PDU Session </a:t>
            </a:r>
            <a:r>
              <a:rPr lang="zh-TW" altLang="en-US" sz="1200" b="0" i="0" kern="1200" dirty="0">
                <a:solidFill>
                  <a:schemeClr val="tx1"/>
                </a:solidFill>
                <a:effectLst/>
                <a:latin typeface="+mn-lt"/>
                <a:ea typeface="+mn-ea"/>
                <a:cs typeface="+mn-cs"/>
              </a:rPr>
              <a:t>建立不成功，</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通過調用 </a:t>
            </a:r>
            <a:r>
              <a:rPr lang="en-US" altLang="zh-TW" sz="1200" b="0" i="0" kern="1200" dirty="0" err="1">
                <a:solidFill>
                  <a:schemeClr val="tx1"/>
                </a:solidFill>
                <a:effectLst/>
                <a:latin typeface="+mn-lt"/>
                <a:ea typeface="+mn-ea"/>
                <a:cs typeface="+mn-cs"/>
              </a:rPr>
              <a:t>Nsmf_PDUSession_SMContextStatusNotify</a:t>
            </a:r>
            <a:r>
              <a:rPr lang="zh-TW" altLang="en-US" sz="1200" b="0" i="0" kern="1200" dirty="0">
                <a:solidFill>
                  <a:schemeClr val="tx1"/>
                </a:solidFill>
                <a:effectLst/>
                <a:latin typeface="+mn-lt"/>
                <a:ea typeface="+mn-ea"/>
                <a:cs typeface="+mn-cs"/>
              </a:rPr>
              <a:t> 來通知 </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也會釋放</a:t>
            </a:r>
            <a:r>
              <a:rPr lang="en-US" altLang="zh-TW"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a:solidFill>
                  <a:schemeClr val="tx1"/>
                </a:solidFill>
                <a:effectLst/>
                <a:latin typeface="+mn-lt"/>
                <a:ea typeface="+mn-ea"/>
                <a:cs typeface="+mn-cs"/>
              </a:rPr>
              <a:t>任何被建立起來的 </a:t>
            </a:r>
            <a:r>
              <a:rPr lang="en-US" altLang="zh-TW" sz="1200" b="0" i="0" kern="1200" dirty="0">
                <a:solidFill>
                  <a:schemeClr val="tx1"/>
                </a:solidFill>
                <a:effectLst/>
                <a:latin typeface="+mn-lt"/>
                <a:ea typeface="+mn-ea"/>
                <a:cs typeface="+mn-cs"/>
              </a:rPr>
              <a:t>N4 Session</a:t>
            </a:r>
            <a:r>
              <a:rPr lang="zh-TW" altLang="en-US" sz="1200" b="0" i="0" kern="1200" dirty="0">
                <a:solidFill>
                  <a:schemeClr val="tx1"/>
                </a:solidFill>
                <a:effectLst/>
                <a:latin typeface="+mn-lt"/>
                <a:ea typeface="+mn-ea"/>
                <a:cs typeface="+mn-cs"/>
              </a:rPr>
              <a:t>，及</a:t>
            </a:r>
            <a:endParaRPr lang="en-US" altLang="zh-TW"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a:solidFill>
                  <a:schemeClr val="tx1"/>
                </a:solidFill>
                <a:effectLst/>
                <a:latin typeface="+mn-lt"/>
                <a:ea typeface="+mn-ea"/>
                <a:cs typeface="+mn-cs"/>
              </a:rPr>
              <a:t>任何 </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 address (</a:t>
            </a:r>
            <a:r>
              <a:rPr lang="zh-TW" altLang="en-US" sz="1200" b="0" i="0" kern="1200" dirty="0">
                <a:solidFill>
                  <a:schemeClr val="tx1"/>
                </a:solidFill>
                <a:effectLst/>
                <a:latin typeface="+mn-lt"/>
                <a:ea typeface="+mn-ea"/>
                <a:cs typeface="+mn-cs"/>
              </a:rPr>
              <a:t>例如 </a:t>
            </a:r>
            <a:r>
              <a:rPr lang="en-US" altLang="zh-TW" sz="1200" b="0" i="0" kern="1200" dirty="0">
                <a:solidFill>
                  <a:schemeClr val="tx1"/>
                </a:solidFill>
                <a:effectLst/>
                <a:latin typeface="+mn-lt"/>
                <a:ea typeface="+mn-ea"/>
                <a:cs typeface="+mn-cs"/>
              </a:rPr>
              <a:t>IP address)</a:t>
            </a:r>
            <a:r>
              <a:rPr lang="zh-TW" altLang="en-US" sz="1200" b="0" i="0" kern="1200" dirty="0">
                <a:solidFill>
                  <a:schemeClr val="tx1"/>
                </a:solidFill>
                <a:effectLst/>
                <a:latin typeface="+mn-lt"/>
                <a:ea typeface="+mn-ea"/>
                <a:cs typeface="+mn-cs"/>
              </a:rPr>
              <a:t>，及</a:t>
            </a:r>
            <a:endParaRPr lang="en-US" altLang="zh-TW"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zh-TW" altLang="en-US" sz="1200" b="0" i="0" kern="1200" dirty="0">
                <a:solidFill>
                  <a:schemeClr val="tx1"/>
                </a:solidFill>
                <a:effectLst/>
                <a:latin typeface="+mn-lt"/>
                <a:ea typeface="+mn-ea"/>
                <a:cs typeface="+mn-cs"/>
              </a:rPr>
              <a:t>與 </a:t>
            </a:r>
            <a:r>
              <a:rPr lang="en-US" altLang="zh-TW" sz="1200" b="0" i="0" kern="1200" dirty="0">
                <a:solidFill>
                  <a:schemeClr val="tx1"/>
                </a:solidFill>
                <a:effectLst/>
                <a:latin typeface="+mn-lt"/>
                <a:ea typeface="+mn-ea"/>
                <a:cs typeface="+mn-cs"/>
              </a:rPr>
              <a:t>PCF</a:t>
            </a:r>
            <a:r>
              <a:rPr lang="zh-TW" altLang="en-US" sz="1200" b="0" i="0" kern="1200" dirty="0">
                <a:solidFill>
                  <a:schemeClr val="tx1"/>
                </a:solidFill>
                <a:effectLst/>
                <a:latin typeface="+mn-lt"/>
                <a:ea typeface="+mn-ea"/>
                <a:cs typeface="+mn-cs"/>
              </a:rPr>
              <a:t> 的 </a:t>
            </a:r>
            <a:r>
              <a:rPr lang="en-US" altLang="zh-TW" sz="1200" b="0" i="0" kern="1200" dirty="0">
                <a:solidFill>
                  <a:schemeClr val="tx1"/>
                </a:solidFill>
                <a:effectLst/>
                <a:latin typeface="+mn-lt"/>
                <a:ea typeface="+mn-ea"/>
                <a:cs typeface="+mn-cs"/>
              </a:rPr>
              <a:t>association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此 </a:t>
            </a:r>
            <a:r>
              <a:rPr lang="en-US" altLang="zh-TW" sz="1200" b="0" i="0" kern="1200" dirty="0">
                <a:solidFill>
                  <a:schemeClr val="tx1"/>
                </a:solidFill>
                <a:effectLst/>
                <a:latin typeface="+mn-lt"/>
                <a:ea typeface="+mn-ea"/>
                <a:cs typeface="+mn-cs"/>
              </a:rPr>
              <a:t>case</a:t>
            </a:r>
            <a:r>
              <a:rPr lang="zh-TW" altLang="en-US" sz="1200" b="0" i="0" kern="1200" dirty="0">
                <a:solidFill>
                  <a:schemeClr val="tx1"/>
                </a:solidFill>
                <a:effectLst/>
                <a:latin typeface="+mn-lt"/>
                <a:ea typeface="+mn-ea"/>
                <a:cs typeface="+mn-cs"/>
              </a:rPr>
              <a:t> 之下 步驟 </a:t>
            </a:r>
            <a:r>
              <a:rPr lang="en-US" altLang="zh-TW" sz="1200" b="0" i="0" kern="1200" dirty="0">
                <a:solidFill>
                  <a:schemeClr val="tx1"/>
                </a:solidFill>
                <a:effectLst/>
                <a:latin typeface="+mn-lt"/>
                <a:ea typeface="+mn-ea"/>
                <a:cs typeface="+mn-cs"/>
              </a:rPr>
              <a:t>19</a:t>
            </a:r>
            <a:r>
              <a:rPr lang="zh-TW" altLang="en-US" sz="1200" b="0" i="0" kern="1200" dirty="0">
                <a:solidFill>
                  <a:schemeClr val="tx1"/>
                </a:solidFill>
                <a:effectLst/>
                <a:latin typeface="+mn-lt"/>
                <a:ea typeface="+mn-ea"/>
                <a:cs typeface="+mn-cs"/>
              </a:rPr>
              <a:t> 將被跳過。</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119</a:t>
            </a:fld>
            <a:endParaRPr lang="zh-TW" altLang="en-US"/>
          </a:p>
        </p:txBody>
      </p:sp>
    </p:spTree>
    <p:extLst>
      <p:ext uri="{BB962C8B-B14F-4D97-AF65-F5344CB8AC3E}">
        <p14:creationId xmlns:p14="http://schemas.microsoft.com/office/powerpoint/2010/main" val="382401168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類型為</a:t>
            </a:r>
            <a:r>
              <a:rPr lang="en-US" altLang="zh-TW" sz="1200" b="0" i="0" kern="1200" dirty="0">
                <a:solidFill>
                  <a:schemeClr val="tx1"/>
                </a:solidFill>
                <a:effectLst/>
                <a:latin typeface="+mn-lt"/>
                <a:ea typeface="+mn-ea"/>
                <a:cs typeface="+mn-cs"/>
              </a:rPr>
              <a:t>IPv6</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IPv4v6</a:t>
            </a:r>
            <a:r>
              <a:rPr lang="zh-TW" altLang="en-US" sz="1200" b="0" i="0" kern="1200" dirty="0">
                <a:solidFill>
                  <a:schemeClr val="tx1"/>
                </a:solidFill>
                <a:effectLst/>
                <a:latin typeface="+mn-lt"/>
                <a:ea typeface="+mn-ea"/>
                <a:cs typeface="+mn-cs"/>
              </a:rPr>
              <a:t>的情況下，</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生成一個 </a:t>
            </a:r>
            <a:r>
              <a:rPr lang="en-US" altLang="zh-TW" b="1" dirty="0"/>
              <a:t>IPv6 Router Advertisement </a:t>
            </a:r>
            <a:r>
              <a:rPr lang="zh-TW" altLang="en-US" sz="1200" b="0" i="0" kern="1200" dirty="0">
                <a:solidFill>
                  <a:schemeClr val="tx1"/>
                </a:solidFill>
                <a:effectLst/>
                <a:latin typeface="+mn-lt"/>
                <a:ea typeface="+mn-ea"/>
                <a:cs typeface="+mn-cs"/>
              </a:rPr>
              <a:t>並將其發送給</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。如果為此 </a:t>
            </a:r>
            <a:r>
              <a:rPr lang="en-US" altLang="zh-TW" sz="1200" b="0" i="0" kern="1200" dirty="0">
                <a:solidFill>
                  <a:schemeClr val="tx1"/>
                </a:solidFill>
                <a:effectLst/>
                <a:latin typeface="+mn-lt"/>
                <a:ea typeface="+mn-ea"/>
                <a:cs typeface="+mn-cs"/>
              </a:rPr>
              <a:t>PDU Session </a:t>
            </a:r>
            <a:r>
              <a:rPr lang="zh-TW" altLang="en-US" sz="1200" b="0" i="0" kern="1200" dirty="0">
                <a:solidFill>
                  <a:schemeClr val="tx1"/>
                </a:solidFill>
                <a:effectLst/>
                <a:latin typeface="+mn-lt"/>
                <a:ea typeface="+mn-ea"/>
                <a:cs typeface="+mn-cs"/>
              </a:rPr>
              <a:t>啟用了 </a:t>
            </a:r>
            <a:r>
              <a:rPr lang="en-US" altLang="zh-TW" b="1" dirty="0"/>
              <a:t>Control Plane </a:t>
            </a:r>
            <a:r>
              <a:rPr lang="en-US" altLang="zh-TW" b="1" dirty="0" err="1"/>
              <a:t>CIoT</a:t>
            </a:r>
            <a:r>
              <a:rPr lang="en-US" altLang="zh-TW" b="1" dirty="0"/>
              <a:t> 5GS Optimisation </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使用 </a:t>
            </a:r>
            <a:r>
              <a:rPr lang="en-US" altLang="zh-TW" b="1" dirty="0"/>
              <a:t>Control Plane </a:t>
            </a:r>
            <a:r>
              <a:rPr lang="en-US" altLang="zh-TW" b="1" dirty="0" err="1"/>
              <a:t>CIoT</a:t>
            </a:r>
            <a:r>
              <a:rPr lang="en-US" altLang="zh-TW" b="1" dirty="0"/>
              <a:t> 5GS Optimisation </a:t>
            </a:r>
            <a:r>
              <a:rPr lang="en-US" altLang="zh-TW" sz="1200" b="0" i="0" kern="1200" dirty="0">
                <a:solidFill>
                  <a:schemeClr val="tx1"/>
                </a:solidFill>
                <a:effectLst/>
                <a:latin typeface="+mn-lt"/>
                <a:ea typeface="+mn-ea"/>
                <a:cs typeface="+mn-cs"/>
              </a:rPr>
              <a:t>procedure</a:t>
            </a:r>
            <a:r>
              <a:rPr lang="zh-TW" altLang="en-US" sz="1200" b="0" i="0" kern="1200" dirty="0">
                <a:solidFill>
                  <a:schemeClr val="tx1"/>
                </a:solidFill>
                <a:effectLst/>
                <a:latin typeface="+mn-lt"/>
                <a:ea typeface="+mn-ea"/>
                <a:cs typeface="+mn-cs"/>
              </a:rPr>
              <a:t> 中的 </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Transport </a:t>
            </a:r>
            <a:r>
              <a:rPr lang="zh-TW" altLang="en-US" sz="1200" b="0" i="0" kern="1200" dirty="0">
                <a:solidFill>
                  <a:schemeClr val="tx1"/>
                </a:solidFill>
                <a:effectLst/>
                <a:latin typeface="+mn-lt"/>
                <a:ea typeface="+mn-ea"/>
                <a:cs typeface="+mn-cs"/>
              </a:rPr>
              <a:t>通過 </a:t>
            </a:r>
            <a:r>
              <a:rPr lang="en-US" altLang="zh-TW" sz="1200" b="1" i="0" kern="1200" dirty="0">
                <a:solidFill>
                  <a:schemeClr val="tx1"/>
                </a:solidFill>
                <a:effectLst/>
                <a:latin typeface="+mn-lt"/>
                <a:ea typeface="+mn-ea"/>
                <a:cs typeface="+mn-cs"/>
              </a:rPr>
              <a:t>Mobile Terminated Data </a:t>
            </a:r>
            <a:r>
              <a:rPr lang="zh-TW" altLang="en-US" sz="1200" b="0" i="0" kern="1200" dirty="0">
                <a:solidFill>
                  <a:schemeClr val="tx1"/>
                </a:solidFill>
                <a:effectLst/>
                <a:latin typeface="+mn-lt"/>
                <a:ea typeface="+mn-ea"/>
                <a:cs typeface="+mn-cs"/>
              </a:rPr>
              <a:t>將 </a:t>
            </a:r>
            <a:r>
              <a:rPr lang="en-US" altLang="zh-TW" b="1" dirty="0"/>
              <a:t>IPv6 Router Advertisement </a:t>
            </a:r>
            <a:r>
              <a:rPr lang="zh-TW" altLang="en-US" sz="1200" b="0" i="0" kern="1200" dirty="0">
                <a:solidFill>
                  <a:schemeClr val="tx1"/>
                </a:solidFill>
                <a:effectLst/>
                <a:latin typeface="+mn-lt"/>
                <a:ea typeface="+mn-ea"/>
                <a:cs typeface="+mn-cs"/>
              </a:rPr>
              <a:t>發送給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（參見第</a:t>
            </a:r>
            <a:r>
              <a:rPr lang="en-US" altLang="zh-TW" sz="1200" b="0" i="0" kern="1200" dirty="0">
                <a:solidFill>
                  <a:schemeClr val="tx1"/>
                </a:solidFill>
                <a:effectLst/>
                <a:latin typeface="+mn-lt"/>
                <a:ea typeface="+mn-ea"/>
                <a:cs typeface="+mn-cs"/>
              </a:rPr>
              <a:t>4.24.2</a:t>
            </a:r>
            <a:r>
              <a:rPr lang="zh-TW" altLang="en-US" sz="1200" b="0" i="0" kern="1200" dirty="0">
                <a:solidFill>
                  <a:schemeClr val="tx1"/>
                </a:solidFill>
                <a:effectLst/>
                <a:latin typeface="+mn-lt"/>
                <a:ea typeface="+mn-ea"/>
                <a:cs typeface="+mn-cs"/>
              </a:rPr>
              <a:t>節）。否則，</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通過 </a:t>
            </a:r>
            <a:r>
              <a:rPr lang="en-US" altLang="zh-TW" sz="1200" b="0" i="0" kern="1200" dirty="0">
                <a:solidFill>
                  <a:schemeClr val="tx1"/>
                </a:solidFill>
                <a:effectLst/>
                <a:latin typeface="+mn-lt"/>
                <a:ea typeface="+mn-ea"/>
                <a:cs typeface="+mn-cs"/>
              </a:rPr>
              <a:t>N4 </a:t>
            </a:r>
            <a:r>
              <a:rPr lang="zh-TW" altLang="en-US" sz="1200" b="0" i="0" kern="1200" dirty="0">
                <a:solidFill>
                  <a:schemeClr val="tx1"/>
                </a:solidFill>
                <a:effectLst/>
                <a:latin typeface="+mn-lt"/>
                <a:ea typeface="+mn-ea"/>
                <a:cs typeface="+mn-cs"/>
              </a:rPr>
              <a:t>和 </a:t>
            </a:r>
            <a:r>
              <a:rPr lang="en-US" altLang="zh-TW" sz="1200" b="0" i="0" kern="1200" dirty="0">
                <a:solidFill>
                  <a:schemeClr val="tx1"/>
                </a:solidFill>
                <a:effectLst/>
                <a:latin typeface="+mn-lt"/>
                <a:ea typeface="+mn-ea"/>
                <a:cs typeface="+mn-cs"/>
              </a:rPr>
              <a:t>UP F</a:t>
            </a:r>
            <a:r>
              <a:rPr lang="zh-TW" altLang="en-US" sz="1200" b="0" i="0" kern="1200" dirty="0">
                <a:solidFill>
                  <a:schemeClr val="tx1"/>
                </a:solidFill>
                <a:effectLst/>
                <a:latin typeface="+mn-lt"/>
                <a:ea typeface="+mn-ea"/>
                <a:cs typeface="+mn-cs"/>
              </a:rPr>
              <a:t>發送 </a:t>
            </a:r>
            <a:r>
              <a:rPr lang="en-US" altLang="zh-TW" b="1" dirty="0"/>
              <a:t>IPv6 Router Advertisement</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120</a:t>
            </a:fld>
            <a:endParaRPr lang="zh-TW" altLang="en-US"/>
          </a:p>
        </p:txBody>
      </p:sp>
    </p:spTree>
    <p:extLst>
      <p:ext uri="{BB962C8B-B14F-4D97-AF65-F5344CB8AC3E}">
        <p14:creationId xmlns:p14="http://schemas.microsoft.com/office/powerpoint/2010/main" val="1251575368"/>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表示支持 </a:t>
            </a:r>
            <a:r>
              <a:rPr lang="en-US" altLang="zh-TW" b="1" dirty="0"/>
              <a:t>Port Management Information Containers</a:t>
            </a:r>
            <a:r>
              <a:rPr lang="zh-TW" altLang="en-US" sz="1200" b="0" i="0" kern="1200" dirty="0">
                <a:solidFill>
                  <a:schemeClr val="tx1"/>
                </a:solidFill>
                <a:effectLst/>
                <a:latin typeface="+mn-lt"/>
                <a:ea typeface="+mn-ea"/>
                <a:cs typeface="+mn-cs"/>
              </a:rPr>
              <a:t>，那麼</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將通知</a:t>
            </a:r>
            <a:r>
              <a:rPr lang="en-US" altLang="zh-TW" sz="1200" b="0" i="0" kern="1200" dirty="0">
                <a:solidFill>
                  <a:schemeClr val="tx1"/>
                </a:solidFill>
                <a:effectLst/>
                <a:latin typeface="+mn-lt"/>
                <a:ea typeface="+mn-ea"/>
                <a:cs typeface="+mn-cs"/>
              </a:rPr>
              <a:t>PCF</a:t>
            </a:r>
            <a:r>
              <a:rPr lang="zh-TW" altLang="en-US" sz="1200" b="0" i="0" kern="1200" dirty="0">
                <a:solidFill>
                  <a:schemeClr val="tx1"/>
                </a:solidFill>
                <a:effectLst/>
                <a:latin typeface="+mn-lt"/>
                <a:ea typeface="+mn-ea"/>
                <a:cs typeface="+mn-cs"/>
              </a:rPr>
              <a:t>可用的</a:t>
            </a:r>
            <a:r>
              <a:rPr lang="en-US" altLang="zh-TW" sz="1200" b="0" i="0" kern="1200" dirty="0">
                <a:solidFill>
                  <a:schemeClr val="tx1"/>
                </a:solidFill>
                <a:effectLst/>
                <a:latin typeface="+mn-lt"/>
                <a:ea typeface="+mn-ea"/>
                <a:cs typeface="+mn-cs"/>
              </a:rPr>
              <a:t> </a:t>
            </a:r>
            <a:r>
              <a:rPr lang="en-US" altLang="zh-TW" b="1" dirty="0"/>
              <a:t>5GS Bridge/Router information</a:t>
            </a:r>
            <a:r>
              <a:rPr lang="zh-TW" altLang="en-US" sz="1200" b="0" i="0" kern="1200" dirty="0">
                <a:solidFill>
                  <a:schemeClr val="tx1"/>
                </a:solidFill>
                <a:effectLst/>
                <a:latin typeface="+mn-lt"/>
                <a:ea typeface="+mn-ea"/>
                <a:cs typeface="+mn-cs"/>
              </a:rPr>
              <a:t>。在確定性網絡的情況下，</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還可以提供</a:t>
            </a:r>
            <a:r>
              <a:rPr lang="en-US" altLang="zh-TW" sz="1200" b="0" i="0" kern="1200" dirty="0">
                <a:solidFill>
                  <a:schemeClr val="tx1"/>
                </a:solidFill>
                <a:effectLst/>
                <a:latin typeface="+mn-lt"/>
                <a:ea typeface="+mn-ea"/>
                <a:cs typeface="+mn-cs"/>
              </a:rPr>
              <a:t>IPv4</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MTU</a:t>
            </a:r>
            <a:r>
              <a:rPr lang="zh-TW" altLang="en-US" sz="1200" b="0" i="0" kern="1200" dirty="0">
                <a:solidFill>
                  <a:schemeClr val="tx1"/>
                </a:solidFill>
                <a:effectLst/>
                <a:latin typeface="+mn-lt"/>
                <a:ea typeface="+mn-ea"/>
                <a:cs typeface="+mn-cs"/>
              </a:rPr>
              <a:t>大小或</a:t>
            </a:r>
            <a:r>
              <a:rPr lang="en-US" altLang="zh-TW" sz="1200" b="0" i="0" kern="1200" dirty="0">
                <a:solidFill>
                  <a:schemeClr val="tx1"/>
                </a:solidFill>
                <a:effectLst/>
                <a:latin typeface="+mn-lt"/>
                <a:ea typeface="+mn-ea"/>
                <a:cs typeface="+mn-cs"/>
              </a:rPr>
              <a:t>IPv6</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MTU</a:t>
            </a:r>
            <a:r>
              <a:rPr lang="zh-TW" altLang="en-US" sz="1200" b="0" i="0" kern="1200" dirty="0">
                <a:solidFill>
                  <a:schemeClr val="tx1"/>
                </a:solidFill>
                <a:effectLst/>
                <a:latin typeface="+mn-lt"/>
                <a:ea typeface="+mn-ea"/>
                <a:cs typeface="+mn-cs"/>
              </a:rPr>
              <a:t>大小。如果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從</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收到</a:t>
            </a:r>
            <a:r>
              <a:rPr lang="en-US" altLang="zh-TW" b="1" dirty="0"/>
              <a:t>Port Management Information Container</a:t>
            </a:r>
            <a:r>
              <a:rPr lang="en-US" altLang="zh-TW" dirty="0"/>
              <a:t> </a:t>
            </a:r>
            <a:r>
              <a:rPr lang="zh-TW" altLang="en-US" sz="1200" b="0" i="0" kern="1200" dirty="0">
                <a:solidFill>
                  <a:schemeClr val="tx1"/>
                </a:solidFill>
                <a:effectLst/>
                <a:latin typeface="+mn-lt"/>
                <a:ea typeface="+mn-ea"/>
                <a:cs typeface="+mn-cs"/>
              </a:rPr>
              <a:t>，則</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將根據</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第</a:t>
            </a:r>
            <a:r>
              <a:rPr lang="en-US" altLang="zh-TW" sz="1200" b="0" i="0" kern="1200" dirty="0">
                <a:solidFill>
                  <a:schemeClr val="tx1"/>
                </a:solidFill>
                <a:effectLst/>
                <a:latin typeface="+mn-lt"/>
                <a:ea typeface="+mn-ea"/>
                <a:cs typeface="+mn-cs"/>
              </a:rPr>
              <a:t>5.28.3.2</a:t>
            </a:r>
            <a:r>
              <a:rPr lang="zh-TW" altLang="en-US" sz="1200" b="0" i="0" kern="1200" dirty="0">
                <a:solidFill>
                  <a:schemeClr val="tx1"/>
                </a:solidFill>
                <a:effectLst/>
                <a:latin typeface="+mn-lt"/>
                <a:ea typeface="+mn-ea"/>
                <a:cs typeface="+mn-cs"/>
              </a:rPr>
              <a:t>節的描述，向</a:t>
            </a:r>
            <a:r>
              <a:rPr lang="en-US" altLang="zh-TW" sz="1200" b="0" i="0" kern="1200" dirty="0">
                <a:solidFill>
                  <a:schemeClr val="tx1"/>
                </a:solidFill>
                <a:effectLst/>
                <a:latin typeface="+mn-lt"/>
                <a:ea typeface="+mn-ea"/>
                <a:cs typeface="+mn-cs"/>
              </a:rPr>
              <a:t>PCF</a:t>
            </a:r>
            <a:r>
              <a:rPr lang="zh-TW" altLang="en-US" sz="1200" b="0" i="0" kern="1200" dirty="0">
                <a:solidFill>
                  <a:schemeClr val="tx1"/>
                </a:solidFill>
                <a:effectLst/>
                <a:latin typeface="+mn-lt"/>
                <a:ea typeface="+mn-ea"/>
                <a:cs typeface="+mn-cs"/>
              </a:rPr>
              <a:t>提供相關 </a:t>
            </a:r>
            <a:r>
              <a:rPr lang="en-US" altLang="zh-TW" sz="1200" b="0" i="0" kern="1200" dirty="0">
                <a:solidFill>
                  <a:schemeClr val="tx1"/>
                </a:solidFill>
                <a:effectLst/>
                <a:latin typeface="+mn-lt"/>
                <a:ea typeface="+mn-ea"/>
                <a:cs typeface="+mn-cs"/>
              </a:rPr>
              <a:t>port </a:t>
            </a:r>
            <a:r>
              <a:rPr lang="zh-TW" altLang="en-US" sz="1200" b="0" i="0" kern="1200" dirty="0">
                <a:solidFill>
                  <a:schemeClr val="tx1"/>
                </a:solidFill>
                <a:effectLst/>
                <a:latin typeface="+mn-lt"/>
                <a:ea typeface="+mn-ea"/>
                <a:cs typeface="+mn-cs"/>
              </a:rPr>
              <a:t>的 </a:t>
            </a:r>
            <a:r>
              <a:rPr lang="en-US" altLang="zh-TW" b="1" dirty="0"/>
              <a:t>Port Management Information Container </a:t>
            </a:r>
            <a:r>
              <a:rPr lang="zh-TW" altLang="en-US" sz="1200" b="0" i="0" kern="1200" dirty="0">
                <a:solidFill>
                  <a:schemeClr val="tx1"/>
                </a:solidFill>
                <a:effectLst/>
                <a:latin typeface="+mn-lt"/>
                <a:ea typeface="+mn-ea"/>
                <a:cs typeface="+mn-cs"/>
              </a:rPr>
              <a:t>以及 </a:t>
            </a:r>
            <a:r>
              <a:rPr lang="en-US" altLang="zh-TW" sz="1200" b="0" i="0" kern="1200" dirty="0">
                <a:solidFill>
                  <a:schemeClr val="tx1"/>
                </a:solidFill>
                <a:effectLst/>
                <a:latin typeface="+mn-lt"/>
                <a:ea typeface="+mn-ea"/>
                <a:cs typeface="+mn-cs"/>
              </a:rPr>
              <a:t>port number</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122</a:t>
            </a:fld>
            <a:endParaRPr lang="zh-TW" altLang="en-US"/>
          </a:p>
        </p:txBody>
      </p:sp>
    </p:spTree>
    <p:extLst>
      <p:ext uri="{BB962C8B-B14F-4D97-AF65-F5344CB8AC3E}">
        <p14:creationId xmlns:p14="http://schemas.microsoft.com/office/powerpoint/2010/main" val="66602698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5GS Bridge/Router information</a:t>
            </a:r>
            <a:r>
              <a:rPr lang="zh-TW" altLang="en-US" dirty="0"/>
              <a:t> 包含以下資訊</a:t>
            </a:r>
            <a:r>
              <a:rPr lang="en-US" altLang="zh-TW" dirty="0"/>
              <a:t>:</a:t>
            </a:r>
          </a:p>
          <a:p>
            <a:pPr lvl="1"/>
            <a:r>
              <a:rPr lang="en-US" altLang="zh-TW" dirty="0"/>
              <a:t>5GS user-plane Node ID, </a:t>
            </a:r>
          </a:p>
          <a:p>
            <a:pPr lvl="1"/>
            <a:r>
              <a:rPr lang="en-US" altLang="zh-TW" dirty="0"/>
              <a:t>port number for the PDU session, </a:t>
            </a:r>
          </a:p>
          <a:p>
            <a:pPr lvl="1"/>
            <a:r>
              <a:rPr lang="en-US" altLang="zh-TW" dirty="0"/>
              <a:t>MAC address of the DS-TT Ethernet port for Ethernet PDU Session type, </a:t>
            </a:r>
          </a:p>
          <a:p>
            <a:pPr lvl="1"/>
            <a:r>
              <a:rPr lang="en-US" altLang="zh-TW" dirty="0"/>
              <a:t>UE IP address for IP PDU Session type</a:t>
            </a:r>
          </a:p>
          <a:p>
            <a:pPr lvl="1"/>
            <a:r>
              <a:rPr lang="en-US" altLang="zh-TW" dirty="0"/>
              <a:t>UE-DS-TT Residence Time (if available) as provided by the 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123</a:t>
            </a:fld>
            <a:endParaRPr lang="zh-TW" altLang="en-US"/>
          </a:p>
        </p:txBody>
      </p:sp>
    </p:spTree>
    <p:extLst>
      <p:ext uri="{BB962C8B-B14F-4D97-AF65-F5344CB8AC3E}">
        <p14:creationId xmlns:p14="http://schemas.microsoft.com/office/powerpoint/2010/main" val="393906247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從</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收到了 </a:t>
            </a:r>
            <a:r>
              <a:rPr lang="en-US" altLang="zh-TW" b="1" dirty="0"/>
              <a:t>User Plane Node Management Information </a:t>
            </a:r>
            <a:r>
              <a:rPr lang="zh-TW" altLang="en-US" sz="1200" b="0" i="0" kern="1200" dirty="0">
                <a:solidFill>
                  <a:schemeClr val="tx1"/>
                </a:solidFill>
                <a:effectLst/>
                <a:latin typeface="+mn-lt"/>
                <a:ea typeface="+mn-ea"/>
                <a:cs typeface="+mn-cs"/>
              </a:rPr>
              <a:t>，則</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將根據</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第</a:t>
            </a:r>
            <a:r>
              <a:rPr lang="en-US" altLang="zh-TW" sz="1200" b="0" i="0" kern="1200" dirty="0">
                <a:solidFill>
                  <a:schemeClr val="tx1"/>
                </a:solidFill>
                <a:effectLst/>
                <a:latin typeface="+mn-lt"/>
                <a:ea typeface="+mn-ea"/>
                <a:cs typeface="+mn-cs"/>
              </a:rPr>
              <a:t>5.28.3.2</a:t>
            </a:r>
            <a:r>
              <a:rPr lang="zh-TW" altLang="en-US" sz="1200" b="0" i="0" kern="1200" dirty="0">
                <a:solidFill>
                  <a:schemeClr val="tx1"/>
                </a:solidFill>
                <a:effectLst/>
                <a:latin typeface="+mn-lt"/>
                <a:ea typeface="+mn-ea"/>
                <a:cs typeface="+mn-cs"/>
              </a:rPr>
              <a:t>節的描述，將用戶面節點管理信息容器作為</a:t>
            </a:r>
            <a:r>
              <a:rPr lang="en-US" altLang="zh-TW" sz="1200" b="0" i="0" kern="1200" dirty="0">
                <a:solidFill>
                  <a:schemeClr val="tx1"/>
                </a:solidFill>
                <a:effectLst/>
                <a:latin typeface="+mn-lt"/>
                <a:ea typeface="+mn-ea"/>
                <a:cs typeface="+mn-cs"/>
              </a:rPr>
              <a:t>5GS</a:t>
            </a:r>
            <a:r>
              <a:rPr lang="zh-TW" altLang="en-US" sz="1200" b="0" i="0" kern="1200" dirty="0">
                <a:solidFill>
                  <a:schemeClr val="tx1"/>
                </a:solidFill>
                <a:effectLst/>
                <a:latin typeface="+mn-lt"/>
                <a:ea typeface="+mn-ea"/>
                <a:cs typeface="+mn-cs"/>
              </a:rPr>
              <a:t>橋接</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路由器信息的一部分提供給</a:t>
            </a:r>
            <a:r>
              <a:rPr lang="en-US" altLang="zh-TW" sz="1200" b="0" i="0" kern="1200" dirty="0">
                <a:solidFill>
                  <a:schemeClr val="tx1"/>
                </a:solidFill>
                <a:effectLst/>
                <a:latin typeface="+mn-lt"/>
                <a:ea typeface="+mn-ea"/>
                <a:cs typeface="+mn-cs"/>
              </a:rPr>
              <a:t>PCF</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124</a:t>
            </a:fld>
            <a:endParaRPr lang="zh-TW" altLang="en-US"/>
          </a:p>
        </p:txBody>
      </p:sp>
    </p:spTree>
    <p:extLst>
      <p:ext uri="{BB962C8B-B14F-4D97-AF65-F5344CB8AC3E}">
        <p14:creationId xmlns:p14="http://schemas.microsoft.com/office/powerpoint/2010/main" val="143156345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為支持 </a:t>
            </a:r>
            <a:r>
              <a:rPr lang="en-US" altLang="zh-TW" sz="1200" b="0" i="0" kern="1200" dirty="0">
                <a:solidFill>
                  <a:schemeClr val="tx1"/>
                </a:solidFill>
                <a:effectLst/>
                <a:latin typeface="+mn-lt"/>
                <a:ea typeface="+mn-ea"/>
                <a:cs typeface="+mn-cs"/>
              </a:rPr>
              <a:t>IEEE TSN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TSN AF</a:t>
            </a:r>
            <a:r>
              <a:rPr lang="zh-TW" altLang="en-US" sz="1200" b="0" i="0" kern="1200" dirty="0">
                <a:solidFill>
                  <a:schemeClr val="tx1"/>
                </a:solidFill>
                <a:effectLst/>
                <a:latin typeface="+mn-lt"/>
                <a:ea typeface="+mn-ea"/>
                <a:cs typeface="+mn-cs"/>
              </a:rPr>
              <a:t> 使用 </a:t>
            </a:r>
            <a:r>
              <a:rPr lang="en-US" altLang="zh-TW" sz="1200" b="0" i="0" kern="1200" dirty="0">
                <a:solidFill>
                  <a:schemeClr val="tx1"/>
                </a:solidFill>
                <a:effectLst/>
                <a:latin typeface="+mn-lt"/>
                <a:ea typeface="+mn-ea"/>
                <a:cs typeface="+mn-cs"/>
              </a:rPr>
              <a:t>UE-DS-TT</a:t>
            </a:r>
            <a:r>
              <a:rPr lang="zh-TW" altLang="en-US" sz="1200" b="0" i="0" kern="1200" dirty="0">
                <a:solidFill>
                  <a:schemeClr val="tx1"/>
                </a:solidFill>
                <a:effectLst/>
                <a:latin typeface="+mn-lt"/>
                <a:ea typeface="+mn-ea"/>
                <a:cs typeface="+mn-cs"/>
              </a:rPr>
              <a:t> 駐留時間計算每個 </a:t>
            </a:r>
            <a:r>
              <a:rPr lang="en-US" altLang="zh-TW" dirty="0"/>
              <a:t>port pair</a:t>
            </a:r>
            <a:r>
              <a:rPr lang="zh-TW" altLang="en-US" dirty="0"/>
              <a:t> </a:t>
            </a:r>
            <a:r>
              <a:rPr lang="zh-TW" altLang="en-US" sz="1200" b="0" i="0" kern="1200" dirty="0">
                <a:solidFill>
                  <a:schemeClr val="tx1"/>
                </a:solidFill>
                <a:effectLst/>
                <a:latin typeface="+mn-lt"/>
                <a:ea typeface="+mn-ea"/>
                <a:cs typeface="+mn-cs"/>
              </a:rPr>
              <a:t>的橋接延遲，這些</a:t>
            </a:r>
            <a:r>
              <a:rPr lang="en-US" altLang="zh-TW" dirty="0"/>
              <a:t>port pair</a:t>
            </a:r>
            <a:r>
              <a:rPr lang="zh-TW" altLang="en-US" dirty="0"/>
              <a:t> </a:t>
            </a:r>
            <a:r>
              <a:rPr lang="zh-TW" altLang="en-US" sz="1200" b="0" i="0" kern="1200" dirty="0">
                <a:solidFill>
                  <a:schemeClr val="tx1"/>
                </a:solidFill>
                <a:effectLst/>
                <a:latin typeface="+mn-lt"/>
                <a:ea typeface="+mn-ea"/>
                <a:cs typeface="+mn-cs"/>
              </a:rPr>
              <a:t>由 </a:t>
            </a:r>
            <a:r>
              <a:rPr lang="en-US" altLang="zh-TW" sz="1200" b="0" i="0" kern="1200" dirty="0">
                <a:solidFill>
                  <a:schemeClr val="tx1"/>
                </a:solidFill>
                <a:effectLst/>
                <a:latin typeface="+mn-lt"/>
                <a:ea typeface="+mn-ea"/>
                <a:cs typeface="+mn-cs"/>
              </a:rPr>
              <a:t>DS-TT</a:t>
            </a:r>
            <a:r>
              <a:rPr lang="zh-TW" altLang="en-US" sz="1200" b="0" i="0" kern="1200" dirty="0">
                <a:solidFill>
                  <a:schemeClr val="tx1"/>
                </a:solidFill>
                <a:effectLst/>
                <a:latin typeface="+mn-lt"/>
                <a:ea typeface="+mn-ea"/>
                <a:cs typeface="+mn-cs"/>
              </a:rPr>
              <a:t> 以太網口和 </a:t>
            </a:r>
            <a:r>
              <a:rPr lang="en-US" altLang="zh-TW" sz="1200" b="0" i="0" kern="1200" dirty="0">
                <a:solidFill>
                  <a:schemeClr val="tx1"/>
                </a:solidFill>
                <a:effectLst/>
                <a:latin typeface="+mn-lt"/>
                <a:ea typeface="+mn-ea"/>
                <a:cs typeface="+mn-cs"/>
              </a:rPr>
              <a:t>NW-TT</a:t>
            </a:r>
            <a:r>
              <a:rPr lang="zh-TW" altLang="en-US" sz="1200" b="0" i="0" kern="1200" dirty="0">
                <a:solidFill>
                  <a:schemeClr val="tx1"/>
                </a:solidFill>
                <a:effectLst/>
                <a:latin typeface="+mn-lt"/>
                <a:ea typeface="+mn-ea"/>
                <a:cs typeface="+mn-cs"/>
              </a:rPr>
              <a:t> 以太網口組成，並且所有 </a:t>
            </a:r>
            <a:r>
              <a:rPr lang="en-US" altLang="zh-TW" sz="1200" b="0" i="0" kern="1200" dirty="0">
                <a:solidFill>
                  <a:schemeClr val="tx1"/>
                </a:solidFill>
                <a:effectLst/>
                <a:latin typeface="+mn-lt"/>
                <a:ea typeface="+mn-ea"/>
                <a:cs typeface="+mn-cs"/>
              </a:rPr>
              <a:t>NW-TT</a:t>
            </a:r>
            <a:r>
              <a:rPr lang="zh-TW" altLang="en-US" sz="1200" b="0" i="0" kern="1200" dirty="0">
                <a:solidFill>
                  <a:schemeClr val="tx1"/>
                </a:solidFill>
                <a:effectLst/>
                <a:latin typeface="+mn-lt"/>
                <a:ea typeface="+mn-ea"/>
                <a:cs typeface="+mn-cs"/>
              </a:rPr>
              <a:t> 以太網口服務的 </a:t>
            </a:r>
            <a:r>
              <a:rPr lang="en-US" altLang="zh-TW" sz="1200" b="0" i="0" kern="1200" dirty="0">
                <a:solidFill>
                  <a:schemeClr val="tx1"/>
                </a:solidFill>
                <a:effectLst/>
                <a:latin typeface="+mn-lt"/>
                <a:ea typeface="+mn-ea"/>
                <a:cs typeface="+mn-cs"/>
              </a:rPr>
              <a:t>5GS</a:t>
            </a:r>
            <a:r>
              <a:rPr lang="zh-TW" altLang="en-US" sz="1200" b="0" i="0" kern="1200" dirty="0">
                <a:solidFill>
                  <a:schemeClr val="tx1"/>
                </a:solidFill>
                <a:effectLst/>
                <a:latin typeface="+mn-lt"/>
                <a:ea typeface="+mn-ea"/>
                <a:cs typeface="+mn-cs"/>
              </a:rPr>
              <a:t> 橋接由 </a:t>
            </a:r>
            <a:r>
              <a:rPr lang="en-US" altLang="zh-TW" b="1" dirty="0"/>
              <a:t>5GS user-plane Node ID</a:t>
            </a:r>
            <a:r>
              <a:rPr lang="zh-TW" altLang="en-US" b="1" dirty="0"/>
              <a:t> </a:t>
            </a:r>
            <a:r>
              <a:rPr lang="zh-TW" altLang="en-US" sz="1200" b="0" i="0" kern="1200" dirty="0">
                <a:solidFill>
                  <a:schemeClr val="tx1"/>
                </a:solidFill>
                <a:effectLst/>
                <a:latin typeface="+mn-lt"/>
                <a:ea typeface="+mn-ea"/>
                <a:cs typeface="+mn-cs"/>
              </a:rPr>
              <a:t>指示。此外，</a:t>
            </a:r>
            <a:r>
              <a:rPr lang="en-US" altLang="zh-TW" sz="1200" b="0" i="0" kern="1200" dirty="0">
                <a:solidFill>
                  <a:schemeClr val="tx1"/>
                </a:solidFill>
                <a:effectLst/>
                <a:latin typeface="+mn-lt"/>
                <a:ea typeface="+mn-ea"/>
                <a:cs typeface="+mn-cs"/>
              </a:rPr>
              <a:t>TSN AF</a:t>
            </a:r>
            <a:r>
              <a:rPr lang="zh-TW" altLang="en-US" sz="1200" b="0" i="0" kern="1200" dirty="0">
                <a:solidFill>
                  <a:schemeClr val="tx1"/>
                </a:solidFill>
                <a:effectLst/>
                <a:latin typeface="+mn-lt"/>
                <a:ea typeface="+mn-ea"/>
                <a:cs typeface="+mn-cs"/>
              </a:rPr>
              <a:t> 通過將與兩個 </a:t>
            </a:r>
            <a:r>
              <a:rPr lang="en-US" altLang="zh-TW" sz="1200" b="0" i="0" kern="1200" dirty="0">
                <a:solidFill>
                  <a:schemeClr val="tx1"/>
                </a:solidFill>
                <a:effectLst/>
                <a:latin typeface="+mn-lt"/>
                <a:ea typeface="+mn-ea"/>
                <a:cs typeface="+mn-cs"/>
              </a:rPr>
              <a:t>DS-TT</a:t>
            </a:r>
            <a:r>
              <a:rPr lang="zh-TW" altLang="en-US" sz="1200" b="0" i="0" kern="1200" dirty="0">
                <a:solidFill>
                  <a:schemeClr val="tx1"/>
                </a:solidFill>
                <a:effectLst/>
                <a:latin typeface="+mn-lt"/>
                <a:ea typeface="+mn-ea"/>
                <a:cs typeface="+mn-cs"/>
              </a:rPr>
              <a:t> 端口的 </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 相關的橋接延遲相加，確定兩個 </a:t>
            </a:r>
            <a:r>
              <a:rPr lang="en-US" altLang="zh-TW" sz="1200" b="0" i="0" kern="1200" dirty="0">
                <a:solidFill>
                  <a:schemeClr val="tx1"/>
                </a:solidFill>
                <a:effectLst/>
                <a:latin typeface="+mn-lt"/>
                <a:ea typeface="+mn-ea"/>
                <a:cs typeface="+mn-cs"/>
              </a:rPr>
              <a:t>DS-TT</a:t>
            </a:r>
            <a:r>
              <a:rPr lang="zh-TW" altLang="en-US" sz="1200" b="0" i="0" kern="1200" dirty="0">
                <a:solidFill>
                  <a:schemeClr val="tx1"/>
                </a:solidFill>
                <a:effectLst/>
                <a:latin typeface="+mn-lt"/>
                <a:ea typeface="+mn-ea"/>
                <a:cs typeface="+mn-cs"/>
              </a:rPr>
              <a:t> 端口連接到同一個 </a:t>
            </a:r>
            <a:r>
              <a:rPr lang="en-US" altLang="zh-TW" sz="1200" b="0" i="0" kern="1200" dirty="0">
                <a:solidFill>
                  <a:schemeClr val="tx1"/>
                </a:solidFill>
                <a:effectLst/>
                <a:latin typeface="+mn-lt"/>
                <a:ea typeface="+mn-ea"/>
                <a:cs typeface="+mn-cs"/>
              </a:rPr>
              <a:t>5GS</a:t>
            </a:r>
            <a:r>
              <a:rPr lang="zh-TW" altLang="en-US" sz="1200" b="0" i="0" kern="1200" dirty="0">
                <a:solidFill>
                  <a:schemeClr val="tx1"/>
                </a:solidFill>
                <a:effectLst/>
                <a:latin typeface="+mn-lt"/>
                <a:ea typeface="+mn-ea"/>
                <a:cs typeface="+mn-cs"/>
              </a:rPr>
              <a:t> 橋接的 </a:t>
            </a:r>
            <a:r>
              <a:rPr lang="en-US" altLang="zh-TW" dirty="0"/>
              <a:t>port pair</a:t>
            </a:r>
            <a:r>
              <a:rPr lang="zh-TW" altLang="en-US" dirty="0"/>
              <a:t>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5GS</a:t>
            </a:r>
            <a:r>
              <a:rPr lang="zh-TW" altLang="en-US" sz="1200" b="0" i="0" kern="1200" dirty="0">
                <a:solidFill>
                  <a:schemeClr val="tx1"/>
                </a:solidFill>
                <a:effectLst/>
                <a:latin typeface="+mn-lt"/>
                <a:ea typeface="+mn-ea"/>
                <a:cs typeface="+mn-cs"/>
              </a:rPr>
              <a:t> 橋接延遲。</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125</a:t>
            </a:fld>
            <a:endParaRPr lang="zh-TW" altLang="en-US"/>
          </a:p>
        </p:txBody>
      </p:sp>
    </p:spTree>
    <p:extLst>
      <p:ext uri="{BB962C8B-B14F-4D97-AF65-F5344CB8AC3E}">
        <p14:creationId xmlns:p14="http://schemas.microsoft.com/office/powerpoint/2010/main" val="420453006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如果在步驟</a:t>
            </a:r>
            <a:r>
              <a:rPr lang="en-US" altLang="zh-TW" sz="1200" b="0" i="0" kern="1200" dirty="0">
                <a:solidFill>
                  <a:schemeClr val="tx1"/>
                </a:solidFill>
                <a:effectLst/>
                <a:latin typeface="+mn-lt"/>
                <a:ea typeface="+mn-ea"/>
                <a:cs typeface="+mn-cs"/>
              </a:rPr>
              <a:t>4</a:t>
            </a:r>
            <a:r>
              <a:rPr lang="zh-TW" altLang="en-US" sz="1200" b="0" i="0" kern="1200" dirty="0">
                <a:solidFill>
                  <a:schemeClr val="tx1"/>
                </a:solidFill>
                <a:effectLst/>
                <a:latin typeface="+mn-lt"/>
                <a:ea typeface="+mn-ea"/>
                <a:cs typeface="+mn-cs"/>
              </a:rPr>
              <a:t>之後 </a:t>
            </a:r>
            <a:r>
              <a:rPr lang="en-US" altLang="zh-TW" sz="1200" b="0" i="0" kern="1200" dirty="0">
                <a:solidFill>
                  <a:schemeClr val="tx1"/>
                </a:solidFill>
                <a:effectLst/>
                <a:latin typeface="+mn-lt"/>
                <a:ea typeface="+mn-ea"/>
                <a:cs typeface="+mn-cs"/>
              </a:rPr>
              <a:t>PDU Session </a:t>
            </a:r>
            <a:r>
              <a:rPr lang="zh-TW" altLang="en-US" sz="1200" b="0" i="0" kern="1200" dirty="0">
                <a:solidFill>
                  <a:schemeClr val="tx1"/>
                </a:solidFill>
                <a:effectLst/>
                <a:latin typeface="+mn-lt"/>
                <a:ea typeface="+mn-ea"/>
                <a:cs typeface="+mn-cs"/>
              </a:rPr>
              <a:t>的建立失敗，</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應執行以下操作：</a:t>
            </a:r>
          </a:p>
          <a:p>
            <a:pPr marL="171450" indent="-171450">
              <a:buFontTx/>
              <a:buChar char="-"/>
            </a:pPr>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不再處理該 </a:t>
            </a:r>
            <a:r>
              <a:rPr lang="en-US" altLang="zh-TW" sz="1200" b="0" i="0" kern="1200" dirty="0">
                <a:solidFill>
                  <a:schemeClr val="tx1"/>
                </a:solidFill>
                <a:effectLst/>
                <a:latin typeface="+mn-lt"/>
                <a:ea typeface="+mn-ea"/>
                <a:cs typeface="+mn-cs"/>
              </a:rPr>
              <a:t>UE </a:t>
            </a:r>
            <a:r>
              <a:rPr lang="zh-TW" altLang="en-US" sz="1200" b="0" i="0" kern="1200" dirty="0">
                <a:solidFill>
                  <a:schemeClr val="tx1"/>
                </a:solidFill>
                <a:effectLst/>
                <a:latin typeface="+mn-lt"/>
                <a:ea typeface="+mn-ea"/>
                <a:cs typeface="+mn-cs"/>
              </a:rPr>
              <a:t>在此 </a:t>
            </a:r>
            <a:r>
              <a:rPr lang="en-US" altLang="zh-TW" sz="1200" b="0" i="0" kern="1200" dirty="0">
                <a:solidFill>
                  <a:schemeClr val="tx1"/>
                </a:solidFill>
                <a:effectLst/>
                <a:latin typeface="+mn-lt"/>
                <a:ea typeface="+mn-ea"/>
                <a:cs typeface="+mn-cs"/>
              </a:rPr>
              <a:t>(DNN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S-NSSAI of the HPLMN) </a:t>
            </a:r>
            <a:r>
              <a:rPr lang="zh-TW" altLang="en-US" sz="1200" b="0" i="0" kern="1200" dirty="0">
                <a:solidFill>
                  <a:schemeClr val="tx1"/>
                </a:solidFill>
                <a:effectLst/>
                <a:latin typeface="+mn-lt"/>
                <a:ea typeface="+mn-ea"/>
                <a:cs typeface="+mn-cs"/>
              </a:rPr>
              <a:t>下的 </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，則使用 </a:t>
            </a:r>
            <a:r>
              <a:rPr lang="en-US" altLang="zh-TW" sz="1200" b="0" i="0" kern="1200" dirty="0" err="1">
                <a:solidFill>
                  <a:schemeClr val="tx1"/>
                </a:solidFill>
                <a:effectLst/>
                <a:latin typeface="+mn-lt"/>
                <a:ea typeface="+mn-ea"/>
                <a:cs typeface="+mn-cs"/>
              </a:rPr>
              <a:t>Nudm_SDM_Unsubscribe</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SUPI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Session Management Subscription data</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DNN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S-NSSAI of the HPLMN</a:t>
            </a:r>
            <a:r>
              <a:rPr lang="zh-TW" altLang="en-US" sz="1200" b="0" i="0" kern="1200" dirty="0">
                <a:solidFill>
                  <a:schemeClr val="tx1"/>
                </a:solidFill>
                <a:effectLst/>
                <a:latin typeface="+mn-lt"/>
                <a:ea typeface="+mn-ea"/>
                <a:cs typeface="+mn-cs"/>
              </a:rPr>
              <a:t>）取消訂閱對應的（</a:t>
            </a:r>
            <a:r>
              <a:rPr lang="en-US" altLang="zh-TW" sz="1200" b="0" i="0" kern="1200" dirty="0">
                <a:solidFill>
                  <a:schemeClr val="tx1"/>
                </a:solidFill>
                <a:effectLst/>
                <a:latin typeface="+mn-lt"/>
                <a:ea typeface="+mn-ea"/>
                <a:cs typeface="+mn-cs"/>
              </a:rPr>
              <a:t>SUPI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DNN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S-NSSAI of the HPLMN</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Session Management Subscription data</a:t>
            </a:r>
            <a:r>
              <a:rPr lang="zh-TW" altLang="en-US" sz="1200" b="0" i="0" kern="1200" dirty="0">
                <a:solidFill>
                  <a:schemeClr val="tx1"/>
                </a:solidFill>
                <a:effectLst/>
                <a:latin typeface="+mn-lt"/>
                <a:ea typeface="+mn-ea"/>
                <a:cs typeface="+mn-cs"/>
              </a:rPr>
              <a:t> 的修改。</a:t>
            </a:r>
            <a:endParaRPr lang="en-US" altLang="zh-TW" sz="1200" b="0" i="0" kern="1200" dirty="0">
              <a:solidFill>
                <a:schemeClr val="tx1"/>
              </a:solidFill>
              <a:effectLst/>
              <a:latin typeface="+mn-lt"/>
              <a:ea typeface="+mn-ea"/>
              <a:cs typeface="+mn-cs"/>
            </a:endParaRPr>
          </a:p>
          <a:p>
            <a:pPr marL="171450" indent="-171450">
              <a:buFontTx/>
              <a:buChar char="-"/>
            </a:pPr>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UDM</a:t>
            </a:r>
            <a:r>
              <a:rPr lang="zh-TW" altLang="en-US" sz="1200" b="0" i="0" kern="1200" dirty="0">
                <a:solidFill>
                  <a:schemeClr val="tx1"/>
                </a:solidFill>
                <a:effectLst/>
                <a:latin typeface="+mn-lt"/>
                <a:ea typeface="+mn-ea"/>
                <a:cs typeface="+mn-cs"/>
              </a:rPr>
              <a:t> 不再需要接收 </a:t>
            </a:r>
            <a:r>
              <a:rPr lang="en-US" altLang="zh-TW" sz="1200" b="0" i="0" kern="1200" dirty="0">
                <a:solidFill>
                  <a:schemeClr val="tx1"/>
                </a:solidFill>
                <a:effectLst/>
                <a:latin typeface="+mn-lt"/>
                <a:ea typeface="+mn-ea"/>
                <a:cs typeface="+mn-cs"/>
              </a:rPr>
              <a:t>UDR</a:t>
            </a:r>
            <a:r>
              <a:rPr lang="zh-TW" altLang="en-US" sz="1200" b="0" i="0" kern="1200" dirty="0">
                <a:solidFill>
                  <a:schemeClr val="tx1"/>
                </a:solidFill>
                <a:effectLst/>
                <a:latin typeface="+mn-lt"/>
                <a:ea typeface="+mn-ea"/>
                <a:cs typeface="+mn-cs"/>
              </a:rPr>
              <a:t> 的修改通知，則使用 </a:t>
            </a:r>
            <a:r>
              <a:rPr lang="en-US" altLang="zh-TW" sz="1200" b="0" i="0" kern="1200" dirty="0" err="1">
                <a:solidFill>
                  <a:schemeClr val="tx1"/>
                </a:solidFill>
                <a:effectLst/>
                <a:latin typeface="+mn-lt"/>
                <a:ea typeface="+mn-ea"/>
                <a:cs typeface="+mn-cs"/>
              </a:rPr>
              <a:t>Nudr_DM_Unsubscribe</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SUPI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Subscription Data</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Session Management Subscription data</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S-NSSAI of the HPLMN</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DNN</a:t>
            </a:r>
            <a:r>
              <a:rPr lang="zh-TW" altLang="en-US" sz="1200" b="0" i="0" kern="1200" dirty="0">
                <a:solidFill>
                  <a:schemeClr val="tx1"/>
                </a:solidFill>
                <a:effectLst/>
                <a:latin typeface="+mn-lt"/>
                <a:ea typeface="+mn-ea"/>
                <a:cs typeface="+mn-cs"/>
              </a:rPr>
              <a:t>）取消訂閱 </a:t>
            </a:r>
            <a:r>
              <a:rPr lang="en-US" altLang="zh-TW" sz="1200" b="0" i="0" kern="1200" dirty="0">
                <a:solidFill>
                  <a:schemeClr val="tx1"/>
                </a:solidFill>
                <a:effectLst/>
                <a:latin typeface="+mn-lt"/>
                <a:ea typeface="+mn-ea"/>
                <a:cs typeface="+mn-cs"/>
              </a:rPr>
              <a:t>UDR </a:t>
            </a:r>
            <a:r>
              <a:rPr lang="zh-TW" altLang="en-US" sz="1200" b="0" i="0" kern="1200" dirty="0">
                <a:solidFill>
                  <a:schemeClr val="tx1"/>
                </a:solidFill>
                <a:effectLst/>
                <a:latin typeface="+mn-lt"/>
                <a:ea typeface="+mn-ea"/>
                <a:cs typeface="+mn-cs"/>
              </a:rPr>
              <a:t>的修改通知。</a:t>
            </a:r>
          </a:p>
          <a:p>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126</a:t>
            </a:fld>
            <a:endParaRPr lang="zh-TW" altLang="en-US"/>
          </a:p>
        </p:txBody>
      </p:sp>
    </p:spTree>
    <p:extLst>
      <p:ext uri="{BB962C8B-B14F-4D97-AF65-F5344CB8AC3E}">
        <p14:creationId xmlns:p14="http://schemas.microsoft.com/office/powerpoint/2010/main" val="338630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PDU Session Establishment Request </a:t>
            </a:r>
            <a:r>
              <a:rPr lang="zh-TW" altLang="en-US" dirty="0"/>
              <a:t>包含了</a:t>
            </a:r>
            <a:r>
              <a:rPr lang="en-US" altLang="zh-TW" dirty="0"/>
              <a:t>: </a:t>
            </a:r>
          </a:p>
          <a:p>
            <a:pPr lvl="1"/>
            <a:r>
              <a:rPr lang="en-US" altLang="zh-TW" dirty="0"/>
              <a:t>PDU session ID, </a:t>
            </a:r>
          </a:p>
          <a:p>
            <a:pPr lvl="1"/>
            <a:r>
              <a:rPr lang="en-US" altLang="zh-TW" dirty="0"/>
              <a:t>Requested PDU Session Type</a:t>
            </a:r>
          </a:p>
          <a:p>
            <a:pPr lvl="1"/>
            <a:r>
              <a:rPr lang="en-US" altLang="zh-TW" dirty="0"/>
              <a:t>a Requested SSC mode</a:t>
            </a:r>
          </a:p>
          <a:p>
            <a:pPr lvl="1"/>
            <a:r>
              <a:rPr lang="en-US" altLang="zh-TW" dirty="0"/>
              <a:t>5GSM Capability</a:t>
            </a:r>
          </a:p>
          <a:p>
            <a:pPr lvl="1"/>
            <a:r>
              <a:rPr lang="en-US" altLang="zh-TW" dirty="0"/>
              <a:t>PCO (Protocol Configuration Options)</a:t>
            </a:r>
          </a:p>
          <a:p>
            <a:pPr lvl="1"/>
            <a:r>
              <a:rPr lang="en-US" altLang="zh-TW" dirty="0"/>
              <a:t>SM PDU DN Request Container</a:t>
            </a:r>
          </a:p>
          <a:p>
            <a:pPr lvl="1"/>
            <a:r>
              <a:rPr lang="en-US" altLang="zh-TW" dirty="0"/>
              <a:t>[Number Of Packet Filters]</a:t>
            </a:r>
          </a:p>
          <a:p>
            <a:pPr lvl="1"/>
            <a:r>
              <a:rPr lang="en-US" altLang="zh-TW" dirty="0"/>
              <a:t>[Header Compression Configuration]</a:t>
            </a:r>
          </a:p>
          <a:p>
            <a:pPr lvl="1"/>
            <a:r>
              <a:rPr lang="en-US" altLang="zh-TW" dirty="0"/>
              <a:t>UE Integrity Protection Maximum Data Rate</a:t>
            </a:r>
          </a:p>
          <a:p>
            <a:pPr lvl="1"/>
            <a:r>
              <a:rPr lang="en-US" altLang="zh-TW" dirty="0"/>
              <a:t>[Always-on PDU Session Requested]</a:t>
            </a:r>
          </a:p>
          <a:p>
            <a:pPr lvl="1"/>
            <a:r>
              <a:rPr lang="en-US" altLang="zh-TW" dirty="0"/>
              <a:t>[RSN]</a:t>
            </a:r>
          </a:p>
          <a:p>
            <a:pPr lvl="1"/>
            <a:r>
              <a:rPr lang="en-US" altLang="zh-TW" dirty="0"/>
              <a:t>[Connection Capabilities]</a:t>
            </a:r>
          </a:p>
          <a:p>
            <a:pPr lvl="1"/>
            <a:r>
              <a:rPr lang="en-US" altLang="zh-TW" dirty="0"/>
              <a:t>[PDU Session Pair ID]</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15</a:t>
            </a:fld>
            <a:endParaRPr lang="zh-TW" altLang="en-US"/>
          </a:p>
        </p:txBody>
      </p:sp>
    </p:spTree>
    <p:extLst>
      <p:ext uri="{BB962C8B-B14F-4D97-AF65-F5344CB8AC3E}">
        <p14:creationId xmlns:p14="http://schemas.microsoft.com/office/powerpoint/2010/main" val="2833737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Number Of Packet Filters</a:t>
            </a:r>
            <a:r>
              <a:rPr lang="zh-TW" altLang="en-US" dirty="0"/>
              <a:t> 這個欄位定義了，</a:t>
            </a:r>
            <a:r>
              <a:rPr lang="en-US" altLang="zh-TW" dirty="0"/>
              <a:t>packet filters for signaled QoS rule</a:t>
            </a:r>
            <a:r>
              <a:rPr lang="zh-TW" altLang="en-US" dirty="0"/>
              <a:t> 最大可被建立的數量</a:t>
            </a:r>
            <a:endParaRPr lang="en-US" altLang="zh-TW" dirty="0"/>
          </a:p>
          <a:p>
            <a:endParaRPr lang="en-US" altLang="zh-TW" dirty="0"/>
          </a:p>
          <a:p>
            <a:r>
              <a:rPr lang="zh-TW" altLang="en-US" dirty="0"/>
              <a:t>此 </a:t>
            </a:r>
            <a:r>
              <a:rPr lang="en-US" altLang="zh-TW" dirty="0"/>
              <a:t>packet filters </a:t>
            </a:r>
            <a:r>
              <a:rPr lang="zh-TW" altLang="en-US" dirty="0"/>
              <a:t>的數量在 </a:t>
            </a:r>
            <a:r>
              <a:rPr lang="en-US" altLang="zh-TW" dirty="0"/>
              <a:t>PDU</a:t>
            </a:r>
            <a:r>
              <a:rPr lang="zh-TW" altLang="en-US" dirty="0"/>
              <a:t> </a:t>
            </a:r>
            <a:r>
              <a:rPr lang="en-US" altLang="zh-TW" dirty="0"/>
              <a:t>Session </a:t>
            </a:r>
            <a:r>
              <a:rPr lang="zh-TW" altLang="en-US" dirty="0"/>
              <a:t>的完整生命週期都是有效的</a:t>
            </a:r>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16</a:t>
            </a:fld>
            <a:endParaRPr lang="zh-TW" altLang="en-US"/>
          </a:p>
        </p:txBody>
      </p:sp>
    </p:spTree>
    <p:extLst>
      <p:ext uri="{BB962C8B-B14F-4D97-AF65-F5344CB8AC3E}">
        <p14:creationId xmlns:p14="http://schemas.microsoft.com/office/powerpoint/2010/main" val="1624164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a:t>UE Integrity Protection Maximum Data Rate</a:t>
            </a:r>
            <a:r>
              <a:rPr lang="zh-TW" altLang="en-US" b="0" dirty="0"/>
              <a:t> 這個欄位定義了 </a:t>
            </a:r>
            <a:r>
              <a:rPr lang="en-US" altLang="zh-TW" b="0" dirty="0"/>
              <a:t>UE </a:t>
            </a:r>
            <a:r>
              <a:rPr lang="zh-TW" altLang="en-US" b="0" dirty="0"/>
              <a:t>在 </a:t>
            </a:r>
            <a:r>
              <a:rPr lang="en-US" altLang="zh-TW" b="0" dirty="0"/>
              <a:t>User plane integrity protection </a:t>
            </a:r>
            <a:r>
              <a:rPr lang="zh-TW" altLang="en-US" b="0" dirty="0"/>
              <a:t>的環境下所支援的 </a:t>
            </a:r>
            <a:r>
              <a:rPr lang="en-US" altLang="zh-TW" b="0" dirty="0"/>
              <a:t>maximum data rate</a:t>
            </a:r>
            <a:r>
              <a:rPr lang="zh-TW" altLang="en-US" b="0" dirty="0"/>
              <a:t>。</a:t>
            </a:r>
            <a:endParaRPr lang="en-US" altLang="zh-TW" b="0" dirty="0"/>
          </a:p>
          <a:p>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UE</a:t>
            </a:r>
            <a:r>
              <a:rPr lang="zh-TW" altLang="en-US" b="0" dirty="0"/>
              <a:t> 必須要根據不同的 </a:t>
            </a:r>
            <a:r>
              <a:rPr lang="en-US" altLang="zh-TW" b="0" dirty="0"/>
              <a:t>Access Type </a:t>
            </a:r>
            <a:r>
              <a:rPr lang="zh-TW" altLang="en-US" b="0" dirty="0"/>
              <a:t>提供不同的 </a:t>
            </a:r>
            <a:r>
              <a:rPr lang="en-US" altLang="zh-TW" b="1" dirty="0"/>
              <a:t>UE Integrity Protection Maximum Data Rate</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17</a:t>
            </a:fld>
            <a:endParaRPr lang="zh-TW" altLang="en-US"/>
          </a:p>
        </p:txBody>
      </p:sp>
    </p:spTree>
    <p:extLst>
      <p:ext uri="{BB962C8B-B14F-4D97-AF65-F5344CB8AC3E}">
        <p14:creationId xmlns:p14="http://schemas.microsoft.com/office/powerpoint/2010/main" val="3334875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Header Compression Configuration</a:t>
            </a:r>
            <a:r>
              <a:rPr lang="zh-TW" altLang="en-US" b="1" dirty="0"/>
              <a:t> </a:t>
            </a:r>
            <a:r>
              <a:rPr lang="zh-TW" altLang="en-US" b="0" dirty="0"/>
              <a:t>這個欄位是當 </a:t>
            </a:r>
            <a:r>
              <a:rPr lang="en-US" altLang="zh-TW" dirty="0"/>
              <a:t>UE </a:t>
            </a:r>
            <a:r>
              <a:rPr lang="zh-TW" altLang="en-US" dirty="0"/>
              <a:t>與核網在先前的 </a:t>
            </a:r>
            <a:r>
              <a:rPr lang="en-US" altLang="zh-TW" dirty="0"/>
              <a:t>Registration procedure </a:t>
            </a:r>
            <a:r>
              <a:rPr lang="zh-TW" altLang="en-US" dirty="0"/>
              <a:t>有約定好要做 </a:t>
            </a:r>
            <a:r>
              <a:rPr lang="en-US" altLang="zh-TW" b="1" dirty="0"/>
              <a:t>header compression for Control Plane CIoT 5GS optimisation</a:t>
            </a:r>
            <a:r>
              <a:rPr lang="zh-TW" altLang="en-US" b="1" dirty="0"/>
              <a:t>，</a:t>
            </a:r>
            <a:r>
              <a:rPr lang="zh-TW" altLang="en-US" b="0" dirty="0"/>
              <a:t>除非是 </a:t>
            </a:r>
            <a:r>
              <a:rPr lang="en-US" altLang="zh-TW" b="1" dirty="0"/>
              <a:t>“Unstructured”</a:t>
            </a:r>
            <a:r>
              <a:rPr lang="en-US" altLang="zh-TW" dirty="0"/>
              <a:t> PDU Session Type</a:t>
            </a:r>
            <a:r>
              <a:rPr lang="zh-TW" altLang="en-US" dirty="0"/>
              <a:t>，否</a:t>
            </a:r>
            <a:r>
              <a:rPr lang="zh-TW" altLang="en-US" b="0" dirty="0"/>
              <a:t>則 </a:t>
            </a:r>
            <a:r>
              <a:rPr lang="en-US" altLang="zh-TW" b="0" dirty="0"/>
              <a:t>UE</a:t>
            </a:r>
            <a:r>
              <a:rPr lang="zh-TW" altLang="en-US" b="1" dirty="0"/>
              <a:t> </a:t>
            </a:r>
            <a:r>
              <a:rPr lang="zh-TW" altLang="en-US" b="0" dirty="0"/>
              <a:t>應該要包含這項設定。</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它包含了 </a:t>
            </a:r>
            <a:r>
              <a:rPr lang="en-US" altLang="zh-TW" b="0" dirty="0"/>
              <a:t>header compression channel setup </a:t>
            </a:r>
            <a:r>
              <a:rPr lang="zh-TW" altLang="en-US" b="0" dirty="0"/>
              <a:t>的必要資訊。</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選擇性地，它可能包含額外的 </a:t>
            </a:r>
            <a:r>
              <a:rPr lang="en-US" altLang="zh-TW" dirty="0"/>
              <a:t>header compression context parameters</a:t>
            </a:r>
            <a:r>
              <a:rPr lang="zh-TW" altLang="en-US"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18</a:t>
            </a:fld>
            <a:endParaRPr lang="zh-TW" altLang="en-US"/>
          </a:p>
        </p:txBody>
      </p:sp>
    </p:spTree>
    <p:extLst>
      <p:ext uri="{BB962C8B-B14F-4D97-AF65-F5344CB8AC3E}">
        <p14:creationId xmlns:p14="http://schemas.microsoft.com/office/powerpoint/2010/main" val="1680832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PDU Session Establishment Request </a:t>
            </a:r>
            <a:r>
              <a:rPr lang="zh-TW" altLang="en-US" dirty="0"/>
              <a:t>可能會包含 </a:t>
            </a:r>
            <a:r>
              <a:rPr lang="en-US" altLang="zh-TW" b="1" dirty="0"/>
              <a:t>SM PDU DN Request Container</a:t>
            </a:r>
            <a:r>
              <a:rPr lang="zh-TW" altLang="en-US" b="1" dirty="0"/>
              <a:t>，</a:t>
            </a:r>
            <a:r>
              <a:rPr lang="zh-TW" altLang="en-US" b="0" dirty="0"/>
              <a:t>裡面包含了被其他 </a:t>
            </a:r>
            <a:r>
              <a:rPr lang="en-US" altLang="zh-TW" b="0" dirty="0"/>
              <a:t>DN</a:t>
            </a:r>
            <a:r>
              <a:rPr lang="zh-TW" altLang="en-US" b="0" dirty="0"/>
              <a:t> 授權的 </a:t>
            </a:r>
            <a:r>
              <a:rPr lang="en-US" altLang="zh-TW" b="0" dirty="0"/>
              <a:t>PDU</a:t>
            </a:r>
            <a:r>
              <a:rPr lang="zh-TW" altLang="en-US" b="0" dirty="0"/>
              <a:t> </a:t>
            </a:r>
            <a:r>
              <a:rPr lang="en-US" altLang="zh-TW" b="0" dirty="0"/>
              <a:t>Session </a:t>
            </a:r>
            <a:r>
              <a:rPr lang="zh-TW" altLang="en-US" b="0" dirty="0"/>
              <a:t>的相關資訊。</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19</a:t>
            </a:fld>
            <a:endParaRPr lang="zh-TW" altLang="en-US"/>
          </a:p>
        </p:txBody>
      </p:sp>
    </p:spTree>
    <p:extLst>
      <p:ext uri="{BB962C8B-B14F-4D97-AF65-F5344CB8AC3E}">
        <p14:creationId xmlns:p14="http://schemas.microsoft.com/office/powerpoint/2010/main" val="2820807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1" dirty="0"/>
              <a:t>NAS</a:t>
            </a:r>
            <a:r>
              <a:rPr lang="zh-TW" altLang="en-US" b="1" dirty="0"/>
              <a:t> </a:t>
            </a:r>
            <a:r>
              <a:rPr lang="en-US" altLang="zh-TW" b="1" dirty="0"/>
              <a:t>message</a:t>
            </a:r>
            <a:r>
              <a:rPr lang="zh-TW" altLang="en-US" b="1" dirty="0"/>
              <a:t> </a:t>
            </a:r>
            <a:r>
              <a:rPr lang="zh-TW" altLang="en-US" b="0" dirty="0"/>
              <a:t>會被 </a:t>
            </a:r>
            <a:r>
              <a:rPr lang="en-US" altLang="zh-TW" b="0" dirty="0"/>
              <a:t>AN</a:t>
            </a:r>
            <a:r>
              <a:rPr lang="zh-TW" altLang="en-US" b="0" dirty="0"/>
              <a:t> 封裝變成 </a:t>
            </a:r>
            <a:r>
              <a:rPr lang="en-US" altLang="zh-TW" b="0" dirty="0"/>
              <a:t>N2 message</a:t>
            </a:r>
            <a:r>
              <a:rPr lang="zh-TW" altLang="en-US" b="0" dirty="0"/>
              <a:t> 傳送到 </a:t>
            </a:r>
            <a:r>
              <a:rPr lang="en-US" altLang="zh-TW" b="0" dirty="0"/>
              <a:t>AMF</a:t>
            </a:r>
            <a:r>
              <a:rPr lang="zh-TW" altLang="en-US" b="0" dirty="0"/>
              <a:t>，並且應該包含 </a:t>
            </a:r>
            <a:r>
              <a:rPr lang="en-US" altLang="zh-TW" b="0" dirty="0"/>
              <a:t>User location information </a:t>
            </a:r>
            <a:r>
              <a:rPr lang="zh-TW" altLang="en-US" b="0" dirty="0"/>
              <a:t>及 </a:t>
            </a:r>
            <a:r>
              <a:rPr lang="en-US" altLang="zh-TW" b="0" dirty="0"/>
              <a:t>Access Type Information</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20</a:t>
            </a:fld>
            <a:endParaRPr lang="zh-TW" altLang="en-US"/>
          </a:p>
        </p:txBody>
      </p:sp>
    </p:spTree>
    <p:extLst>
      <p:ext uri="{BB962C8B-B14F-4D97-AF65-F5344CB8AC3E}">
        <p14:creationId xmlns:p14="http://schemas.microsoft.com/office/powerpoint/2010/main" val="12896340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UE</a:t>
            </a:r>
            <a:r>
              <a:rPr lang="zh-TW" altLang="en-US" dirty="0"/>
              <a:t> 會根據 </a:t>
            </a:r>
            <a:r>
              <a:rPr lang="en-US" altLang="zh-TW" b="1" dirty="0"/>
              <a:t>Allowed NSSAI</a:t>
            </a:r>
            <a:r>
              <a:rPr lang="en-US" altLang="zh-TW" dirty="0"/>
              <a:t> </a:t>
            </a:r>
            <a:r>
              <a:rPr lang="zh-TW" altLang="en-US" dirty="0"/>
              <a:t>將 </a:t>
            </a:r>
            <a:r>
              <a:rPr lang="en-US" altLang="zh-TW" dirty="0"/>
              <a:t>S-NSSAI </a:t>
            </a:r>
            <a:r>
              <a:rPr lang="zh-TW" altLang="en-US" dirty="0"/>
              <a:t>包進目前的 </a:t>
            </a:r>
            <a:r>
              <a:rPr lang="en-US" altLang="zh-TW" dirty="0"/>
              <a:t>access type </a:t>
            </a:r>
            <a:r>
              <a:rPr lang="zh-TW" altLang="en-US" dirty="0"/>
              <a:t>的 </a:t>
            </a:r>
            <a:r>
              <a:rPr lang="en-US" altLang="zh-TW" dirty="0"/>
              <a:t>NAS Message</a:t>
            </a:r>
            <a:r>
              <a:rPr lang="zh-TW" altLang="en-US" dirty="0"/>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如果 </a:t>
            </a:r>
            <a:r>
              <a:rPr lang="en-US" altLang="zh-TW" b="1" dirty="0"/>
              <a:t>Mapping of Allowed NSSAI </a:t>
            </a:r>
            <a:r>
              <a:rPr lang="zh-TW" altLang="en-US" b="0" dirty="0"/>
              <a:t>有提供給 </a:t>
            </a:r>
            <a:r>
              <a:rPr lang="en-US" altLang="zh-TW" b="0" dirty="0"/>
              <a:t>UE</a:t>
            </a:r>
            <a:r>
              <a:rPr lang="zh-TW" altLang="en-US" b="0" dirty="0"/>
              <a:t> 則 </a:t>
            </a:r>
            <a:r>
              <a:rPr lang="en-US" altLang="zh-TW" b="0" dirty="0"/>
              <a:t>UE</a:t>
            </a:r>
            <a:r>
              <a:rPr lang="zh-TW" altLang="en-US" b="0" dirty="0"/>
              <a:t> 應該要同時提供</a:t>
            </a:r>
            <a:endParaRPr lang="en-US" altLang="zh-TW"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the S-NSSAI of the VPLMN from the Allowed NSSAI </a:t>
            </a:r>
            <a:r>
              <a:rPr lang="zh-TW" altLang="en-US" dirty="0"/>
              <a:t>以及</a:t>
            </a:r>
            <a:endParaRPr lang="en-US" altLang="zh-TW"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dirty="0"/>
              <a:t>the corresponding S-NSSAI of the HPLMN from the Mapping Of Allowed NSSAI.</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21</a:t>
            </a:fld>
            <a:endParaRPr lang="zh-TW" altLang="en-US"/>
          </a:p>
        </p:txBody>
      </p:sp>
    </p:spTree>
    <p:extLst>
      <p:ext uri="{BB962C8B-B14F-4D97-AF65-F5344CB8AC3E}">
        <p14:creationId xmlns:p14="http://schemas.microsoft.com/office/powerpoint/2010/main" val="17862562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如果此 </a:t>
            </a:r>
            <a:r>
              <a:rPr lang="en-US" altLang="zh-TW" b="0" dirty="0"/>
              <a:t>procedure </a:t>
            </a:r>
            <a:r>
              <a:rPr lang="zh-TW" altLang="en-US" b="0" dirty="0"/>
              <a:t>是要觸發 </a:t>
            </a:r>
            <a:r>
              <a:rPr lang="en-US" altLang="zh-TW" b="0" dirty="0"/>
              <a:t>SSC</a:t>
            </a:r>
            <a:r>
              <a:rPr lang="zh-TW" altLang="en-US" b="0" dirty="0"/>
              <a:t> </a:t>
            </a:r>
            <a:r>
              <a:rPr lang="en-US" altLang="zh-TW" b="0" dirty="0"/>
              <a:t>mode 3</a:t>
            </a:r>
            <a:r>
              <a:rPr lang="zh-TW" altLang="en-US" b="0" dirty="0"/>
              <a:t>，則 </a:t>
            </a:r>
            <a:r>
              <a:rPr lang="en-US" altLang="zh-TW" b="0" dirty="0"/>
              <a:t>UE</a:t>
            </a:r>
            <a:r>
              <a:rPr lang="zh-TW" altLang="en-US" b="0" dirty="0"/>
              <a:t> 應該將</a:t>
            </a:r>
            <a:r>
              <a:rPr lang="zh-TW" altLang="en-US" b="1" dirty="0"/>
              <a:t>舊的 </a:t>
            </a:r>
            <a:r>
              <a:rPr lang="en-US" altLang="zh-TW" b="1" dirty="0"/>
              <a:t>PDU Session ID </a:t>
            </a:r>
            <a:r>
              <a:rPr lang="zh-TW" altLang="en-US" b="0" dirty="0"/>
              <a:t>包含進 </a:t>
            </a:r>
            <a:r>
              <a:rPr lang="en-US" altLang="zh-TW" b="1" dirty="0"/>
              <a:t>NAS</a:t>
            </a:r>
            <a:r>
              <a:rPr lang="zh-TW" altLang="en-US" b="1" dirty="0"/>
              <a:t> </a:t>
            </a:r>
            <a:r>
              <a:rPr lang="en-US" altLang="zh-TW" b="1" dirty="0"/>
              <a:t>message</a:t>
            </a:r>
            <a:r>
              <a:rPr lang="zh-TW" altLang="en-US" b="0" dirty="0"/>
              <a:t>，顯示正在進行的</a:t>
            </a:r>
            <a:r>
              <a:rPr lang="zh-TW" altLang="en-US" b="1" dirty="0"/>
              <a:t> </a:t>
            </a:r>
            <a:r>
              <a:rPr lang="en-US" altLang="zh-TW" b="0" dirty="0"/>
              <a:t>PDU</a:t>
            </a:r>
            <a:r>
              <a:rPr lang="zh-TW" altLang="en-US" b="0" dirty="0"/>
              <a:t> </a:t>
            </a:r>
            <a:r>
              <a:rPr lang="en-US" altLang="zh-TW" b="0" dirty="0"/>
              <a:t>Session </a:t>
            </a:r>
            <a:r>
              <a:rPr lang="zh-TW" altLang="en-US" b="0" dirty="0"/>
              <a:t>來並且對它進行釋放。</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Old PDU Session ID </a:t>
            </a:r>
            <a:r>
              <a:rPr lang="zh-TW" altLang="en-US" dirty="0"/>
              <a:t>只有在此情況下會被包含進 </a:t>
            </a:r>
            <a:r>
              <a:rPr lang="en-US" altLang="zh-TW" dirty="0"/>
              <a:t>NAS</a:t>
            </a:r>
            <a:r>
              <a:rPr lang="zh-TW" altLang="en-US" dirty="0"/>
              <a:t> </a:t>
            </a:r>
            <a:r>
              <a:rPr lang="en-US" altLang="zh-TW" dirty="0"/>
              <a:t>message</a:t>
            </a:r>
            <a:r>
              <a:rPr lang="zh-TW" altLang="en-US"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22</a:t>
            </a:fld>
            <a:endParaRPr lang="zh-TW" altLang="en-US"/>
          </a:p>
        </p:txBody>
      </p:sp>
    </p:spTree>
    <p:extLst>
      <p:ext uri="{BB962C8B-B14F-4D97-AF65-F5344CB8AC3E}">
        <p14:creationId xmlns:p14="http://schemas.microsoft.com/office/powerpoint/2010/main" val="259361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UE</a:t>
            </a:r>
            <a:r>
              <a:rPr lang="zh-TW" altLang="en-US" dirty="0"/>
              <a:t> 也同時透過 </a:t>
            </a:r>
            <a:r>
              <a:rPr lang="en-US" altLang="zh-TW" dirty="0"/>
              <a:t>N3IWF/TNGF/W-AGF</a:t>
            </a:r>
            <a:r>
              <a:rPr lang="zh-TW" altLang="en-US" dirty="0"/>
              <a:t> 註冊到 </a:t>
            </a:r>
            <a:r>
              <a:rPr lang="en-US" altLang="zh-TW" dirty="0"/>
              <a:t>non-3GPP</a:t>
            </a:r>
            <a:r>
              <a:rPr lang="zh-TW" altLang="en-US" dirty="0"/>
              <a:t> </a:t>
            </a:r>
            <a:r>
              <a:rPr lang="en-US" altLang="zh-TW" dirty="0"/>
              <a:t>access </a:t>
            </a:r>
            <a:r>
              <a:rPr lang="zh-TW" altLang="en-US" dirty="0"/>
              <a:t>並且 </a:t>
            </a:r>
            <a:r>
              <a:rPr lang="en-US" altLang="zh-TW" dirty="0"/>
              <a:t>PLMN</a:t>
            </a:r>
            <a:r>
              <a:rPr lang="zh-TW" altLang="en-US" dirty="0"/>
              <a:t> 的位置與 </a:t>
            </a:r>
            <a:r>
              <a:rPr lang="en-US" altLang="zh-TW" dirty="0"/>
              <a:t>3GPP access </a:t>
            </a:r>
            <a:r>
              <a:rPr lang="zh-TW" altLang="en-US" dirty="0"/>
              <a:t>不同，那麼接下來所描述的 </a:t>
            </a:r>
            <a:r>
              <a:rPr lang="en-US" altLang="zh-TW" dirty="0"/>
              <a:t>procedures </a:t>
            </a:r>
            <a:r>
              <a:rPr lang="zh-TW" altLang="en-US" dirty="0"/>
              <a:t>的 </a:t>
            </a:r>
            <a:r>
              <a:rPr lang="en-US" altLang="zh-TW" dirty="0"/>
              <a:t>functional entities</a:t>
            </a:r>
            <a:r>
              <a:rPr lang="zh-TW" altLang="en-US" dirty="0"/>
              <a:t> 將會是與 </a:t>
            </a:r>
            <a:r>
              <a:rPr lang="en-US" altLang="zh-TW" dirty="0"/>
              <a:t>UE</a:t>
            </a:r>
            <a:r>
              <a:rPr lang="zh-TW" altLang="en-US" dirty="0"/>
              <a:t> 交換 </a:t>
            </a:r>
            <a:r>
              <a:rPr lang="en-US" altLang="zh-TW" dirty="0"/>
              <a:t>NAS message </a:t>
            </a:r>
            <a:r>
              <a:rPr lang="zh-TW" altLang="en-US" dirty="0"/>
              <a:t>的那個 </a:t>
            </a:r>
            <a:r>
              <a:rPr lang="en-US" altLang="zh-TW" dirty="0"/>
              <a:t>PLMN</a:t>
            </a:r>
            <a:r>
              <a:rPr lang="zh-TW" altLang="en-US" dirty="0"/>
              <a:t>。</a:t>
            </a:r>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a:t>
            </a:fld>
            <a:endParaRPr lang="zh-TW" altLang="en-US"/>
          </a:p>
        </p:txBody>
      </p:sp>
    </p:spTree>
    <p:extLst>
      <p:ext uri="{BB962C8B-B14F-4D97-AF65-F5344CB8AC3E}">
        <p14:creationId xmlns:p14="http://schemas.microsoft.com/office/powerpoint/2010/main" val="1457798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AMF</a:t>
            </a:r>
            <a:r>
              <a:rPr lang="zh-TW" altLang="en-US" b="0" dirty="0"/>
              <a:t> 會從 </a:t>
            </a:r>
            <a:r>
              <a:rPr lang="en-US" altLang="zh-TW" b="0" dirty="0"/>
              <a:t>AN</a:t>
            </a:r>
            <a:r>
              <a:rPr lang="zh-TW" altLang="en-US" b="0" dirty="0"/>
              <a:t> 那裡收到 </a:t>
            </a:r>
            <a:r>
              <a:rPr lang="en-US" altLang="zh-TW" b="0" dirty="0"/>
              <a:t>NAS SMS message </a:t>
            </a:r>
            <a:r>
              <a:rPr lang="zh-TW" altLang="en-US" b="0" dirty="0"/>
              <a:t>伴隨著 </a:t>
            </a:r>
            <a:r>
              <a:rPr lang="en-US" altLang="zh-TW" b="0" dirty="0"/>
              <a:t>User Location Information (</a:t>
            </a:r>
            <a:r>
              <a:rPr lang="zh-TW" altLang="en-US" b="0" dirty="0"/>
              <a:t>例如 </a:t>
            </a:r>
            <a:r>
              <a:rPr lang="en-US" altLang="zh-TW" b="0" dirty="0"/>
              <a:t>cell id)</a:t>
            </a:r>
            <a:r>
              <a:rPr lang="zh-TW" altLang="en-US" b="0" dirty="0"/>
              <a:t>。</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若 </a:t>
            </a:r>
            <a:r>
              <a:rPr lang="en-US" altLang="zh-TW" b="0" dirty="0"/>
              <a:t>UE</a:t>
            </a:r>
            <a:r>
              <a:rPr lang="zh-TW" altLang="en-US" b="0" dirty="0"/>
              <a:t> 在 </a:t>
            </a:r>
            <a:r>
              <a:rPr lang="en-US" altLang="zh-TW" dirty="0"/>
              <a:t>the area of availability of the LADN</a:t>
            </a:r>
            <a:r>
              <a:rPr lang="zh-TW" altLang="en-US" dirty="0"/>
              <a:t> 外面，</a:t>
            </a:r>
            <a:r>
              <a:rPr lang="zh-TW" altLang="en-US" b="0" dirty="0"/>
              <a:t> </a:t>
            </a:r>
            <a:r>
              <a:rPr lang="en-US" altLang="zh-TW" b="0" dirty="0"/>
              <a:t>UE</a:t>
            </a:r>
            <a:r>
              <a:rPr lang="zh-TW" altLang="en-US" b="0" dirty="0"/>
              <a:t> 不應該觸發 </a:t>
            </a:r>
            <a:r>
              <a:rPr lang="en-US" altLang="zh-TW" dirty="0"/>
              <a:t>PDU Session establishment</a:t>
            </a:r>
            <a:r>
              <a:rPr lang="zh-TW" altLang="en-US"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23</a:t>
            </a:fld>
            <a:endParaRPr lang="zh-TW" altLang="en-US"/>
          </a:p>
        </p:txBody>
      </p:sp>
    </p:spTree>
    <p:extLst>
      <p:ext uri="{BB962C8B-B14F-4D97-AF65-F5344CB8AC3E}">
        <p14:creationId xmlns:p14="http://schemas.microsoft.com/office/powerpoint/2010/main" val="25360177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如果 </a:t>
            </a:r>
            <a:r>
              <a:rPr lang="en-US" altLang="zh-TW" b="0" dirty="0"/>
              <a:t>UE </a:t>
            </a:r>
            <a:r>
              <a:rPr lang="zh-TW" altLang="en-US" b="0" dirty="0"/>
              <a:t>是為了 </a:t>
            </a:r>
            <a:r>
              <a:rPr lang="en-US" altLang="zh-TW" b="0" dirty="0"/>
              <a:t>IMS</a:t>
            </a:r>
            <a:r>
              <a:rPr lang="zh-TW" altLang="en-US" b="0" dirty="0"/>
              <a:t> 而建立 </a:t>
            </a:r>
            <a:r>
              <a:rPr lang="en-US" altLang="zh-TW" b="0" dirty="0"/>
              <a:t>PDU</a:t>
            </a:r>
            <a:r>
              <a:rPr lang="zh-TW" altLang="en-US" b="0" dirty="0"/>
              <a:t> </a:t>
            </a:r>
            <a:r>
              <a:rPr lang="en-US" altLang="zh-TW" b="0" dirty="0"/>
              <a:t>session</a:t>
            </a:r>
            <a:r>
              <a:rPr lang="zh-TW" altLang="en-US" b="0" dirty="0"/>
              <a:t>，並且 </a:t>
            </a:r>
            <a:r>
              <a:rPr lang="en-US" altLang="zh-TW" b="0" dirty="0"/>
              <a:t>UE</a:t>
            </a:r>
            <a:r>
              <a:rPr lang="zh-TW" altLang="en-US" b="0" dirty="0"/>
              <a:t> 被設定成在 </a:t>
            </a:r>
            <a:r>
              <a:rPr lang="en-US" altLang="zh-TW" b="0" dirty="0"/>
              <a:t>Connectivity </a:t>
            </a:r>
            <a:r>
              <a:rPr lang="zh-TW" altLang="en-US" b="0" dirty="0"/>
              <a:t>建立的時候要尋找 </a:t>
            </a:r>
            <a:r>
              <a:rPr lang="en-US" altLang="zh-TW" b="0" dirty="0"/>
              <a:t>P-CSCF </a:t>
            </a:r>
            <a:r>
              <a:rPr lang="zh-TW" altLang="en-US" b="0" dirty="0"/>
              <a:t>的 </a:t>
            </a:r>
            <a:r>
              <a:rPr lang="en-US" altLang="zh-TW" b="0" dirty="0"/>
              <a:t>address </a:t>
            </a:r>
            <a:r>
              <a:rPr lang="zh-TW" altLang="en-US" b="0" dirty="0"/>
              <a:t>，則 </a:t>
            </a:r>
            <a:r>
              <a:rPr lang="en-US" altLang="zh-TW" b="0" dirty="0"/>
              <a:t>UE</a:t>
            </a:r>
            <a:r>
              <a:rPr lang="zh-TW" altLang="en-US" b="0" dirty="0"/>
              <a:t> 應該要包含 </a:t>
            </a:r>
            <a:r>
              <a:rPr lang="en-US" altLang="zh-TW" dirty="0"/>
              <a:t>requests a P-CSCF IP address(es) </a:t>
            </a:r>
            <a:r>
              <a:rPr lang="zh-TW" altLang="en-US" dirty="0"/>
              <a:t>的 </a:t>
            </a:r>
            <a:r>
              <a:rPr lang="en-US" altLang="zh-TW" dirty="0"/>
              <a:t>indicator </a:t>
            </a:r>
            <a:r>
              <a:rPr lang="zh-TW" altLang="en-US" dirty="0"/>
              <a:t>進 </a:t>
            </a:r>
            <a:r>
              <a:rPr lang="en-US" altLang="zh-TW" dirty="0"/>
              <a:t>N1</a:t>
            </a:r>
            <a:r>
              <a:rPr lang="zh-TW" altLang="en-US" dirty="0"/>
              <a:t> </a:t>
            </a:r>
            <a:r>
              <a:rPr lang="en-US" altLang="zh-TW" dirty="0"/>
              <a:t>SM container</a:t>
            </a:r>
            <a:r>
              <a:rPr lang="zh-TW" altLang="en-US"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24</a:t>
            </a:fld>
            <a:endParaRPr lang="zh-TW" altLang="en-US"/>
          </a:p>
        </p:txBody>
      </p:sp>
    </p:spTree>
    <p:extLst>
      <p:ext uri="{BB962C8B-B14F-4D97-AF65-F5344CB8AC3E}">
        <p14:creationId xmlns:p14="http://schemas.microsoft.com/office/powerpoint/2010/main" val="447773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Protocol Configuration Options</a:t>
            </a:r>
            <a:r>
              <a:rPr lang="zh-TW" altLang="en-US" dirty="0"/>
              <a:t> 縮寫 </a:t>
            </a:r>
            <a:r>
              <a:rPr lang="en-US" altLang="zh-TW" sz="1200" b="0" i="0" kern="1200" dirty="0">
                <a:solidFill>
                  <a:schemeClr val="tx1"/>
                </a:solidFill>
                <a:effectLst/>
                <a:latin typeface="+mn-lt"/>
                <a:ea typeface="+mn-ea"/>
                <a:cs typeface="+mn-cs"/>
              </a:rPr>
              <a:t>PCO</a:t>
            </a:r>
            <a:r>
              <a:rPr lang="zh-TW" altLang="en-US" sz="1200" b="0" i="0" kern="1200" dirty="0">
                <a:solidFill>
                  <a:schemeClr val="tx1"/>
                </a:solidFill>
                <a:effectLst/>
                <a:latin typeface="+mn-lt"/>
                <a:ea typeface="+mn-ea"/>
                <a:cs typeface="+mn-cs"/>
              </a:rPr>
              <a:t>，被包含在 </a:t>
            </a:r>
            <a:r>
              <a:rPr lang="en-US" altLang="zh-TW" dirty="0"/>
              <a:t>PDU Session Establishment Request message</a:t>
            </a:r>
            <a:r>
              <a:rPr lang="zh-TW" altLang="en-US" dirty="0"/>
              <a:t>。</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PCO </a:t>
            </a:r>
            <a:r>
              <a:rPr lang="zh-TW" altLang="en-US" sz="1200" b="0" i="0" kern="1200" dirty="0">
                <a:solidFill>
                  <a:schemeClr val="tx1"/>
                </a:solidFill>
                <a:effectLst/>
                <a:latin typeface="+mn-lt"/>
                <a:ea typeface="+mn-ea"/>
                <a:cs typeface="+mn-cs"/>
              </a:rPr>
              <a:t>包含了</a:t>
            </a:r>
            <a:r>
              <a:rPr lang="en-US" altLang="zh-TW" sz="1200" b="0" i="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sz="1200" b="0" i="0" kern="1200" dirty="0">
                <a:solidFill>
                  <a:schemeClr val="tx1"/>
                </a:solidFill>
                <a:effectLst/>
                <a:latin typeface="+mn-lt"/>
                <a:ea typeface="+mn-ea"/>
                <a:cs typeface="+mn-cs"/>
              </a:rPr>
              <a:t>PS Data Off status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1" dirty="0"/>
              <a:t>UE capability to support Reliable Data Service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0" dirty="0"/>
              <a:t>UE</a:t>
            </a:r>
            <a:r>
              <a:rPr lang="zh-TW" altLang="en-US" b="0" dirty="0"/>
              <a:t> 也可能會在 </a:t>
            </a:r>
            <a:r>
              <a:rPr lang="en-US" altLang="zh-TW" b="0" dirty="0"/>
              <a:t>PCO</a:t>
            </a:r>
            <a:r>
              <a:rPr lang="zh-TW" altLang="en-US" b="0" dirty="0"/>
              <a:t> 內包含 </a:t>
            </a:r>
            <a:r>
              <a:rPr lang="en-US" altLang="zh-TW" b="0" dirty="0"/>
              <a:t>UE</a:t>
            </a:r>
            <a:r>
              <a:rPr lang="zh-TW" altLang="en-US" b="0" dirty="0"/>
              <a:t> 自身透過 </a:t>
            </a:r>
            <a:r>
              <a:rPr lang="en-US" altLang="zh-TW" b="0" dirty="0"/>
              <a:t>NAS</a:t>
            </a:r>
            <a:r>
              <a:rPr lang="zh-TW" altLang="en-US" b="0" dirty="0"/>
              <a:t> 接收</a:t>
            </a:r>
            <a:r>
              <a:rPr lang="en-US" altLang="zh-TW" b="0" dirty="0"/>
              <a:t>/</a:t>
            </a:r>
            <a:r>
              <a:rPr lang="zh-TW" altLang="en-US" b="0" dirty="0"/>
              <a:t>傳送 </a:t>
            </a:r>
            <a:r>
              <a:rPr lang="en-US" altLang="zh-TW" b="0" dirty="0"/>
              <a:t>ECS</a:t>
            </a:r>
            <a:r>
              <a:rPr lang="zh-TW" altLang="en-US" b="0" dirty="0"/>
              <a:t> </a:t>
            </a:r>
            <a:r>
              <a:rPr lang="en-US" altLang="zh-TW" b="0" dirty="0"/>
              <a:t>address</a:t>
            </a:r>
            <a:r>
              <a:rPr lang="zh-TW" altLang="en-US" b="0" dirty="0"/>
              <a:t> 的能力。</a:t>
            </a:r>
            <a:r>
              <a:rPr lang="en-US" altLang="zh-TW" sz="1200" b="0" i="0" kern="1200" dirty="0">
                <a:solidFill>
                  <a:schemeClr val="tx1"/>
                </a:solidFill>
                <a:effectLst/>
                <a:latin typeface="+mn-lt"/>
                <a:ea typeface="+mn-ea"/>
                <a:cs typeface="+mn-cs"/>
              </a:rPr>
              <a:t>(TS</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23.548)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1" dirty="0"/>
              <a:t>EDC functionality </a:t>
            </a:r>
            <a:r>
              <a:rPr lang="en-US" altLang="zh-TW" dirty="0"/>
              <a:t>(</a:t>
            </a:r>
            <a:r>
              <a:rPr lang="en-US" altLang="zh-TW" b="1" dirty="0">
                <a:hlinkClick r:id="rId3"/>
              </a:rPr>
              <a:t>TS 23.548</a:t>
            </a:r>
            <a:r>
              <a:rPr lang="en-US" altLang="zh-TW" b="1"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ltLang="zh-TW" b="1" dirty="0"/>
              <a:t>EAS re-discovery </a:t>
            </a:r>
            <a:r>
              <a:rPr lang="en-US" altLang="zh-TW" dirty="0"/>
              <a:t>(</a:t>
            </a:r>
            <a:r>
              <a:rPr lang="en-US" altLang="zh-TW" b="1" dirty="0">
                <a:hlinkClick r:id="rId3"/>
              </a:rPr>
              <a:t>TS 23.548</a:t>
            </a:r>
            <a:r>
              <a:rPr lang="en-US" altLang="zh-TW" dirty="0"/>
              <a:t>)</a:t>
            </a:r>
            <a:endParaRPr lang="en-US" altLang="zh-TW" b="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TW"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 </a:t>
            </a:r>
            <a:r>
              <a:rPr lang="en-US" altLang="zh-TW" sz="1200" b="1" i="0" kern="1200" dirty="0">
                <a:solidFill>
                  <a:schemeClr val="tx1"/>
                </a:solidFill>
                <a:effectLst/>
                <a:latin typeface="+mn-lt"/>
                <a:ea typeface="+mn-ea"/>
                <a:cs typeface="+mn-cs"/>
              </a:rPr>
              <a:t>PS Data Off </a:t>
            </a:r>
            <a:r>
              <a:rPr lang="en-US" altLang="zh-TW" sz="1200" b="0" i="0" kern="1200" dirty="0">
                <a:solidFill>
                  <a:schemeClr val="tx1"/>
                </a:solidFill>
                <a:effectLst/>
                <a:latin typeface="+mn-lt"/>
                <a:ea typeface="+mn-ea"/>
                <a:cs typeface="+mn-cs"/>
              </a:rPr>
              <a:t>feature can be activated from the UE side. As all services are over PDU sessions, this gives users the ability to turn off all data services.</a:t>
            </a:r>
          </a:p>
          <a:p>
            <a:pPr marL="0" indent="0">
              <a:buNone/>
            </a:pPr>
            <a:r>
              <a:rPr lang="en-GB" altLang="zh-TW" sz="1200" dirty="0"/>
              <a:t>EEC: Edge Enabler Client</a:t>
            </a:r>
          </a:p>
          <a:p>
            <a:pPr marL="0" indent="0">
              <a:buNone/>
            </a:pPr>
            <a:r>
              <a:rPr lang="en-US" altLang="zh-TW" sz="1200" dirty="0"/>
              <a:t>ECS:</a:t>
            </a:r>
            <a:r>
              <a:rPr lang="zh-TW" altLang="en-US" sz="1200" dirty="0"/>
              <a:t> </a:t>
            </a:r>
            <a:r>
              <a:rPr lang="en-GB" altLang="zh-TW" sz="1200" dirty="0"/>
              <a:t>Edge Configuration Server</a:t>
            </a:r>
          </a:p>
          <a:p>
            <a:pPr marL="0" indent="0">
              <a:buNone/>
            </a:pPr>
            <a:r>
              <a:rPr lang="en-GB" altLang="zh-TW" sz="1200" kern="1200" dirty="0">
                <a:solidFill>
                  <a:schemeClr val="tx1"/>
                </a:solidFill>
                <a:effectLst/>
                <a:latin typeface="+mn-lt"/>
                <a:ea typeface="+mn-ea"/>
                <a:cs typeface="+mn-cs"/>
              </a:rPr>
              <a:t>EDC: Edge DNS Client</a:t>
            </a:r>
          </a:p>
          <a:p>
            <a:pPr marL="0" indent="0">
              <a:buNone/>
            </a:pPr>
            <a:r>
              <a:rPr lang="en-GB" altLang="zh-TW" sz="1200" kern="1200" dirty="0">
                <a:solidFill>
                  <a:schemeClr val="tx1"/>
                </a:solidFill>
                <a:effectLst/>
                <a:latin typeface="+mn-lt"/>
                <a:ea typeface="+mn-ea"/>
                <a:cs typeface="+mn-cs"/>
              </a:rPr>
              <a:t>EAS: Edge Application Server</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25</a:t>
            </a:fld>
            <a:endParaRPr lang="zh-TW" altLang="en-US"/>
          </a:p>
        </p:txBody>
      </p:sp>
    </p:spTree>
    <p:extLst>
      <p:ext uri="{BB962C8B-B14F-4D97-AF65-F5344CB8AC3E}">
        <p14:creationId xmlns:p14="http://schemas.microsoft.com/office/powerpoint/2010/main" val="328878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26</a:t>
            </a:fld>
            <a:endParaRPr lang="zh-TW" altLang="en-US"/>
          </a:p>
        </p:txBody>
      </p:sp>
    </p:spTree>
    <p:extLst>
      <p:ext uri="{BB962C8B-B14F-4D97-AF65-F5344CB8AC3E}">
        <p14:creationId xmlns:p14="http://schemas.microsoft.com/office/powerpoint/2010/main" val="16539062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如果 </a:t>
            </a:r>
            <a:r>
              <a:rPr lang="en-US" altLang="zh-TW" b="0" dirty="0"/>
              <a:t>UE</a:t>
            </a:r>
            <a:r>
              <a:rPr lang="zh-TW" altLang="en-US" b="0" dirty="0"/>
              <a:t> 顯示它支援 </a:t>
            </a:r>
            <a:r>
              <a:rPr lang="en-US" altLang="zh-TW" b="1" dirty="0"/>
              <a:t>Port Management Information Containers</a:t>
            </a:r>
            <a:r>
              <a:rPr lang="zh-TW" altLang="en-US" b="1" dirty="0"/>
              <a:t> </a:t>
            </a:r>
            <a:r>
              <a:rPr lang="en-US" altLang="zh-TW" dirty="0"/>
              <a:t>as per UE 5GSM Core Network Capability</a:t>
            </a:r>
            <a:r>
              <a:rPr lang="zh-TW" altLang="en-US" dirty="0"/>
              <a:t> 並且如果 </a:t>
            </a:r>
            <a:r>
              <a:rPr lang="en-US" altLang="zh-TW" b="1" dirty="0"/>
              <a:t>PDU session type </a:t>
            </a:r>
            <a:r>
              <a:rPr lang="zh-TW" altLang="en-US" b="0" dirty="0"/>
              <a:t>是</a:t>
            </a:r>
            <a:r>
              <a:rPr lang="en-US" altLang="zh-TW" b="1" dirty="0"/>
              <a:t> Ethernet</a:t>
            </a:r>
            <a:r>
              <a:rPr lang="zh-TW" altLang="en-US" b="1" dirty="0"/>
              <a:t>，</a:t>
            </a:r>
            <a:r>
              <a:rPr lang="zh-TW" altLang="en-US" b="0" dirty="0"/>
              <a:t>則</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 </a:t>
            </a:r>
            <a:r>
              <a:rPr lang="en-US" altLang="zh-TW" b="0" dirty="0"/>
              <a:t>UE</a:t>
            </a:r>
            <a:r>
              <a:rPr lang="zh-TW" altLang="en-US" b="0" dirty="0"/>
              <a:t> 應該要針對此 </a:t>
            </a:r>
            <a:r>
              <a:rPr lang="en-US" altLang="zh-TW" dirty="0"/>
              <a:t>Ethernet PDU session</a:t>
            </a:r>
            <a:r>
              <a:rPr lang="zh-TW" altLang="en-US" b="0" dirty="0"/>
              <a:t> 包含 </a:t>
            </a:r>
            <a:r>
              <a:rPr lang="en-US" altLang="zh-TW" b="1" dirty="0"/>
              <a:t>MAC address of the DS-TT Ethernet port</a:t>
            </a:r>
            <a:r>
              <a:rPr lang="zh-TW" altLang="en-US" b="1" dirty="0"/>
              <a:t>。</a:t>
            </a:r>
            <a:endParaRPr lang="en-US" altLang="zh-TW"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如果 </a:t>
            </a:r>
            <a:r>
              <a:rPr lang="en-US" altLang="zh-TW" b="0" dirty="0"/>
              <a:t>UE</a:t>
            </a:r>
            <a:r>
              <a:rPr lang="zh-TW" altLang="en-US" b="0" dirty="0"/>
              <a:t> 感受到了 </a:t>
            </a:r>
            <a:r>
              <a:rPr lang="en-US" altLang="zh-TW" b="1" dirty="0"/>
              <a:t>UE-DS-TT Residence Time</a:t>
            </a:r>
            <a:r>
              <a:rPr lang="zh-TW" altLang="en-US" b="1" dirty="0"/>
              <a:t>，</a:t>
            </a:r>
            <a:r>
              <a:rPr lang="zh-TW" altLang="en-US" b="0" dirty="0"/>
              <a:t>則 </a:t>
            </a:r>
            <a:r>
              <a:rPr lang="en-US" altLang="zh-TW" b="0" dirty="0"/>
              <a:t>UE</a:t>
            </a:r>
            <a:r>
              <a:rPr lang="zh-TW" altLang="en-US" b="0" dirty="0"/>
              <a:t> 必須額外包含 </a:t>
            </a:r>
            <a:r>
              <a:rPr lang="en-US" altLang="zh-TW" dirty="0"/>
              <a:t>UE-DS-TT Residence Time</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DS-TT: Device-Side Time Sensitive Networking (TSN) Translator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27</a:t>
            </a:fld>
            <a:endParaRPr lang="zh-TW" altLang="en-US"/>
          </a:p>
        </p:txBody>
      </p:sp>
    </p:spTree>
    <p:extLst>
      <p:ext uri="{BB962C8B-B14F-4D97-AF65-F5344CB8AC3E}">
        <p14:creationId xmlns:p14="http://schemas.microsoft.com/office/powerpoint/2010/main" val="3612717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如果 </a:t>
            </a:r>
            <a:r>
              <a:rPr lang="en-US" altLang="zh-TW" b="0" dirty="0"/>
              <a:t>UE</a:t>
            </a:r>
            <a:r>
              <a:rPr lang="zh-TW" altLang="en-US" b="0" dirty="0"/>
              <a:t> 要請求建立 </a:t>
            </a:r>
            <a:r>
              <a:rPr lang="en-US" altLang="zh-TW" b="1" dirty="0"/>
              <a:t>always-on PDU session</a:t>
            </a:r>
            <a:r>
              <a:rPr lang="zh-TW" altLang="en-US" b="1" dirty="0"/>
              <a:t>，</a:t>
            </a:r>
            <a:r>
              <a:rPr lang="zh-TW" altLang="en-US" b="0" dirty="0"/>
              <a:t>它會包含 </a:t>
            </a:r>
            <a:r>
              <a:rPr lang="en-US" altLang="zh-TW" b="1" dirty="0"/>
              <a:t>Always-on PDU Session Requested indication</a:t>
            </a:r>
            <a:r>
              <a:rPr lang="zh-TW" altLang="en-US" b="1" dirty="0"/>
              <a:t> </a:t>
            </a:r>
            <a:r>
              <a:rPr lang="zh-TW" altLang="en-US" b="0" dirty="0"/>
              <a:t>在 </a:t>
            </a:r>
            <a:r>
              <a:rPr lang="en-US" altLang="zh-TW" b="0" dirty="0"/>
              <a:t>PDU</a:t>
            </a:r>
            <a:r>
              <a:rPr lang="zh-TW" altLang="en-US" b="0" dirty="0"/>
              <a:t> </a:t>
            </a:r>
            <a:r>
              <a:rPr lang="en-US" altLang="zh-TW" b="0" dirty="0"/>
              <a:t>Session Establishment Request</a:t>
            </a:r>
            <a:r>
              <a:rPr lang="zh-TW" altLang="en-US" b="0" dirty="0"/>
              <a:t> </a:t>
            </a:r>
            <a:r>
              <a:rPr lang="en-US" altLang="zh-TW" b="0" dirty="0"/>
              <a:t>message</a:t>
            </a:r>
            <a:r>
              <a:rPr lang="zh-TW" altLang="en-US" b="0" dirty="0"/>
              <a:t> 裡面。</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支援向網路回報 </a:t>
            </a:r>
            <a:r>
              <a:rPr lang="en-US" altLang="zh-TW" sz="1200" b="0" i="0" kern="1200" dirty="0">
                <a:solidFill>
                  <a:schemeClr val="tx1"/>
                </a:solidFill>
                <a:effectLst/>
                <a:latin typeface="+mn-lt"/>
                <a:ea typeface="+mn-ea"/>
                <a:cs typeface="+mn-cs"/>
              </a:rPr>
              <a:t>URSP</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User-Reported Service Problem</a:t>
            </a:r>
            <a:r>
              <a:rPr lang="zh-TW" altLang="en-US" sz="1200" b="0" i="0" kern="1200" dirty="0">
                <a:solidFill>
                  <a:schemeClr val="tx1"/>
                </a:solidFill>
                <a:effectLst/>
                <a:latin typeface="+mn-lt"/>
                <a:ea typeface="+mn-ea"/>
                <a:cs typeface="+mn-cs"/>
              </a:rPr>
              <a:t>）</a:t>
            </a:r>
            <a:r>
              <a:rPr lang="en-US" altLang="zh-TW" b="0" dirty="0"/>
              <a:t>rule enforcement</a:t>
            </a:r>
            <a:r>
              <a:rPr lang="zh-TW" altLang="en-US" sz="1200" b="0" i="0" kern="1200" dirty="0">
                <a:solidFill>
                  <a:schemeClr val="tx1"/>
                </a:solidFill>
                <a:effectLst/>
                <a:latin typeface="+mn-lt"/>
                <a:ea typeface="+mn-ea"/>
                <a:cs typeface="+mn-cs"/>
              </a:rPr>
              <a:t>，則 </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 可以提供 </a:t>
            </a:r>
            <a:r>
              <a:rPr lang="en-US" altLang="zh-TW" sz="1200" b="0" i="0" kern="1200" dirty="0">
                <a:solidFill>
                  <a:schemeClr val="tx1"/>
                </a:solidFill>
                <a:effectLst/>
                <a:latin typeface="+mn-lt"/>
                <a:ea typeface="+mn-ea"/>
                <a:cs typeface="+mn-cs"/>
              </a:rPr>
              <a:t>Connection Capabilities</a:t>
            </a:r>
            <a:r>
              <a:rPr lang="zh-TW" altLang="en-US" sz="1200" b="0" i="0" kern="1200" dirty="0">
                <a:solidFill>
                  <a:schemeClr val="tx1"/>
                </a:solidFill>
                <a:effectLst/>
                <a:latin typeface="+mn-lt"/>
                <a:ea typeface="+mn-ea"/>
                <a:cs typeface="+mn-cs"/>
              </a:rPr>
              <a:t>。</a:t>
            </a: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URSP</a:t>
            </a:r>
            <a:r>
              <a:rPr lang="zh-TW" altLang="en-US" sz="1200" b="0" i="0" kern="1200" dirty="0">
                <a:solidFill>
                  <a:schemeClr val="tx1"/>
                </a:solidFill>
                <a:effectLst/>
                <a:latin typeface="+mn-lt"/>
                <a:ea typeface="+mn-ea"/>
                <a:cs typeface="+mn-cs"/>
              </a:rPr>
              <a:t> 幫助核心網路理解 </a:t>
            </a:r>
            <a:r>
              <a:rPr lang="en-US" altLang="zh-TW" sz="1200" b="0" i="0" kern="1200" dirty="0">
                <a:solidFill>
                  <a:schemeClr val="tx1"/>
                </a:solidFill>
                <a:effectLst/>
                <a:latin typeface="+mn-lt"/>
                <a:ea typeface="+mn-ea"/>
                <a:cs typeface="+mn-cs"/>
              </a:rPr>
              <a:t>Application </a:t>
            </a:r>
            <a:r>
              <a:rPr lang="zh-TW" altLang="en-US" sz="1200" b="0" i="0" kern="1200" dirty="0">
                <a:solidFill>
                  <a:schemeClr val="tx1"/>
                </a:solidFill>
                <a:effectLst/>
                <a:latin typeface="+mn-lt"/>
                <a:ea typeface="+mn-ea"/>
                <a:cs typeface="+mn-cs"/>
              </a:rPr>
              <a:t>與網路切片的關聯性，透過</a:t>
            </a:r>
            <a:r>
              <a:rPr lang="en-US" altLang="zh-TW" sz="1200" b="0" i="0" kern="1200" dirty="0">
                <a:solidFill>
                  <a:schemeClr val="tx1"/>
                </a:solidFill>
                <a:effectLst/>
                <a:latin typeface="+mn-lt"/>
                <a:ea typeface="+mn-ea"/>
                <a:cs typeface="+mn-cs"/>
              </a:rPr>
              <a:t>URSP</a:t>
            </a:r>
            <a:r>
              <a:rPr lang="zh-TW" altLang="en-US" sz="1200" b="0" i="0" kern="1200" dirty="0">
                <a:solidFill>
                  <a:schemeClr val="tx1"/>
                </a:solidFill>
                <a:effectLst/>
                <a:latin typeface="+mn-lt"/>
                <a:ea typeface="+mn-ea"/>
                <a:cs typeface="+mn-cs"/>
              </a:rPr>
              <a:t>，終端設備可以為不同的應用選擇不同的網路切片，滿足每個可能的應用場景。</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28</a:t>
            </a:fld>
            <a:endParaRPr lang="zh-TW" altLang="en-US"/>
          </a:p>
        </p:txBody>
      </p:sp>
    </p:spTree>
    <p:extLst>
      <p:ext uri="{BB962C8B-B14F-4D97-AF65-F5344CB8AC3E}">
        <p14:creationId xmlns:p14="http://schemas.microsoft.com/office/powerpoint/2010/main" val="38486533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步驟</a:t>
            </a:r>
            <a:r>
              <a:rPr lang="en-US" altLang="zh-TW" dirty="0"/>
              <a:t>2 </a:t>
            </a:r>
            <a:r>
              <a:rPr lang="zh-TW" altLang="en-US" dirty="0"/>
              <a:t>為 </a:t>
            </a:r>
            <a:r>
              <a:rPr lang="en-US" altLang="zh-TW" dirty="0"/>
              <a:t>SMF</a:t>
            </a:r>
            <a:r>
              <a:rPr lang="zh-TW" altLang="en-US" dirty="0"/>
              <a:t> </a:t>
            </a:r>
            <a:r>
              <a:rPr lang="en-US" altLang="zh-TW" dirty="0"/>
              <a:t>Selection</a:t>
            </a:r>
            <a:r>
              <a:rPr lang="zh-TW" altLang="en-US" dirty="0"/>
              <a:t>，</a:t>
            </a:r>
            <a:r>
              <a:rPr lang="en-US" altLang="zh-TW" dirty="0"/>
              <a:t>AMF </a:t>
            </a:r>
            <a:r>
              <a:rPr lang="zh-TW" altLang="en-US" dirty="0"/>
              <a:t>會決定這是一個新的 </a:t>
            </a:r>
            <a:r>
              <a:rPr lang="en-US" altLang="zh-TW" dirty="0"/>
              <a:t>PDU Session Request</a:t>
            </a:r>
            <a:r>
              <a:rPr lang="zh-TW" altLang="en-US" dirty="0"/>
              <a:t> 根據 </a:t>
            </a:r>
            <a:r>
              <a:rPr lang="en-US" altLang="zh-TW" dirty="0"/>
              <a:t>Request Type</a:t>
            </a:r>
            <a:r>
              <a:rPr lang="zh-TW" altLang="en-US" dirty="0"/>
              <a:t> 顯示</a:t>
            </a:r>
            <a:r>
              <a:rPr lang="en-US" altLang="zh-TW" dirty="0"/>
              <a:t> </a:t>
            </a:r>
            <a:r>
              <a:rPr lang="en-US" altLang="zh-TW" b="1" dirty="0"/>
              <a:t>initial request</a:t>
            </a:r>
            <a:r>
              <a:rPr lang="zh-TW" altLang="en-US" b="1" dirty="0"/>
              <a:t> </a:t>
            </a:r>
            <a:r>
              <a:rPr lang="zh-TW" altLang="en-US" b="0" dirty="0"/>
              <a:t>並且 </a:t>
            </a:r>
            <a:r>
              <a:rPr lang="en-US" altLang="zh-TW" b="0" dirty="0"/>
              <a:t>PDU</a:t>
            </a:r>
            <a:r>
              <a:rPr lang="zh-TW" altLang="en-US" b="0" dirty="0"/>
              <a:t> </a:t>
            </a:r>
            <a:r>
              <a:rPr lang="en-US" altLang="zh-TW" b="0" dirty="0"/>
              <a:t>Session ID </a:t>
            </a:r>
            <a:r>
              <a:rPr lang="zh-TW" altLang="en-US" b="0" dirty="0"/>
              <a:t>沒有被任何已存在的 </a:t>
            </a:r>
            <a:r>
              <a:rPr lang="en-US" altLang="zh-TW" b="0" dirty="0"/>
              <a:t>PDU</a:t>
            </a:r>
            <a:r>
              <a:rPr lang="zh-TW" altLang="en-US" b="0" dirty="0"/>
              <a:t> </a:t>
            </a:r>
            <a:r>
              <a:rPr lang="en-US" altLang="zh-TW" b="0" dirty="0"/>
              <a:t>Session </a:t>
            </a:r>
            <a:r>
              <a:rPr lang="zh-TW" altLang="en-US" b="0" dirty="0"/>
              <a:t>使用。</a:t>
            </a:r>
            <a:endParaRPr lang="en-US" altLang="zh-TW" b="0" dirty="0"/>
          </a:p>
          <a:p>
            <a:endParaRPr lang="en-US" altLang="zh-TW" b="0" dirty="0"/>
          </a:p>
          <a:p>
            <a:r>
              <a:rPr lang="zh-TW" altLang="en-US" b="0" dirty="0"/>
              <a:t>如果 </a:t>
            </a:r>
            <a:r>
              <a:rPr lang="en-US" altLang="zh-TW" b="0" dirty="0"/>
              <a:t>NAS</a:t>
            </a:r>
            <a:r>
              <a:rPr lang="zh-TW" altLang="en-US" b="0" dirty="0"/>
              <a:t> </a:t>
            </a:r>
            <a:r>
              <a:rPr lang="en-US" altLang="zh-TW" b="0" dirty="0"/>
              <a:t>message </a:t>
            </a:r>
            <a:r>
              <a:rPr lang="zh-TW" altLang="en-US" b="0" dirty="0"/>
              <a:t>沒有包含 </a:t>
            </a:r>
            <a:r>
              <a:rPr lang="en-US" altLang="zh-TW" b="0" dirty="0"/>
              <a:t>S-NSSAI</a:t>
            </a:r>
            <a:r>
              <a:rPr lang="zh-TW" altLang="en-US" b="0" dirty="0"/>
              <a:t>，</a:t>
            </a:r>
            <a:r>
              <a:rPr lang="en-US" altLang="zh-TW" b="0" dirty="0"/>
              <a:t>AMF</a:t>
            </a:r>
            <a:r>
              <a:rPr lang="zh-TW" altLang="en-US" b="0" dirty="0"/>
              <a:t> 自行決定 </a:t>
            </a:r>
            <a:r>
              <a:rPr lang="en-US" altLang="zh-TW" b="0" dirty="0"/>
              <a:t>PLMN</a:t>
            </a:r>
            <a:r>
              <a:rPr lang="zh-TW" altLang="en-US" b="0" dirty="0"/>
              <a:t> 的 </a:t>
            </a:r>
            <a:r>
              <a:rPr lang="en-US" altLang="zh-TW" b="0" dirty="0"/>
              <a:t>S-NSSAI</a:t>
            </a:r>
            <a:r>
              <a:rPr lang="zh-TW" altLang="en-US" b="0" dirty="0"/>
              <a:t> ，根據目前 </a:t>
            </a:r>
            <a:r>
              <a:rPr lang="en-US" altLang="zh-TW" b="0" dirty="0"/>
              <a:t>UE</a:t>
            </a:r>
            <a:r>
              <a:rPr lang="zh-TW" altLang="en-US" b="0" dirty="0"/>
              <a:t> 的</a:t>
            </a:r>
            <a:r>
              <a:rPr lang="en-US" altLang="zh-TW" b="0" dirty="0"/>
              <a:t> Allowed NSSAI</a:t>
            </a:r>
            <a:r>
              <a:rPr lang="zh-TW" altLang="en-US" b="0" dirty="0"/>
              <a:t>。如果只有一組 </a:t>
            </a:r>
            <a:r>
              <a:rPr lang="en-US" altLang="zh-TW" b="0" dirty="0"/>
              <a:t>S-NSSAI</a:t>
            </a:r>
            <a:r>
              <a:rPr lang="zh-TW" altLang="en-US" b="0" dirty="0"/>
              <a:t> 在 </a:t>
            </a:r>
            <a:r>
              <a:rPr lang="en-US" altLang="zh-TW" b="0" dirty="0"/>
              <a:t>Allowed NSSAI</a:t>
            </a:r>
            <a:r>
              <a:rPr lang="zh-TW" altLang="en-US" b="0" dirty="0"/>
              <a:t>，這個 </a:t>
            </a:r>
            <a:r>
              <a:rPr lang="en-US" altLang="zh-TW" b="0" dirty="0"/>
              <a:t>S-NSSAI</a:t>
            </a:r>
            <a:r>
              <a:rPr lang="zh-TW" altLang="en-US" b="0" dirty="0"/>
              <a:t> 應該要被使用。</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29</a:t>
            </a:fld>
            <a:endParaRPr lang="zh-TW" altLang="en-US"/>
          </a:p>
        </p:txBody>
      </p:sp>
    </p:spTree>
    <p:extLst>
      <p:ext uri="{BB962C8B-B14F-4D97-AF65-F5344CB8AC3E}">
        <p14:creationId xmlns:p14="http://schemas.microsoft.com/office/powerpoint/2010/main" val="1681608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如果有大於一組的 </a:t>
            </a:r>
            <a:r>
              <a:rPr lang="en-US" altLang="zh-TW" b="0" dirty="0"/>
              <a:t>S-NSSAI </a:t>
            </a:r>
            <a:r>
              <a:rPr lang="zh-TW" altLang="en-US" b="0" dirty="0"/>
              <a:t>在 </a:t>
            </a:r>
            <a:r>
              <a:rPr lang="en-US" altLang="zh-TW" b="0" dirty="0"/>
              <a:t>Allowed NSSAI</a:t>
            </a:r>
            <a:r>
              <a:rPr lang="zh-TW" altLang="en-US" b="0" dirty="0"/>
              <a:t>，這個 </a:t>
            </a:r>
            <a:r>
              <a:rPr lang="en-US" altLang="zh-TW" b="0" dirty="0"/>
              <a:t>S-NSSAI</a:t>
            </a:r>
            <a:r>
              <a:rPr lang="zh-TW" altLang="en-US" b="0" dirty="0"/>
              <a:t> 的選擇會是以下其一</a:t>
            </a:r>
            <a:r>
              <a:rPr lang="en-US" altLang="zh-TW" b="0" dirty="0"/>
              <a:t>:</a:t>
            </a:r>
          </a:p>
          <a:p>
            <a:pPr marL="171450" indent="-171450">
              <a:buFontTx/>
              <a:buChar char="-"/>
            </a:pPr>
            <a:r>
              <a:rPr lang="zh-TW" altLang="en-US" b="0" dirty="0"/>
              <a:t>根據 </a:t>
            </a:r>
            <a:r>
              <a:rPr lang="en-US" altLang="zh-TW" b="0" dirty="0"/>
              <a:t>UE</a:t>
            </a:r>
            <a:r>
              <a:rPr lang="zh-TW" altLang="en-US" b="0" dirty="0"/>
              <a:t> </a:t>
            </a:r>
            <a:r>
              <a:rPr lang="en-US" altLang="zh-TW" b="0" dirty="0"/>
              <a:t>subscription</a:t>
            </a:r>
            <a:r>
              <a:rPr lang="zh-TW" altLang="en-US" b="0" dirty="0"/>
              <a:t>，如果 </a:t>
            </a:r>
            <a:r>
              <a:rPr lang="en-US" altLang="zh-TW" b="0" dirty="0"/>
              <a:t>subscription </a:t>
            </a:r>
            <a:r>
              <a:rPr lang="zh-TW" altLang="en-US" b="0" dirty="0"/>
              <a:t>只包含了一個 </a:t>
            </a:r>
            <a:r>
              <a:rPr lang="en-US" altLang="zh-TW" b="0" dirty="0"/>
              <a:t>default S-NSSAI</a:t>
            </a:r>
            <a:r>
              <a:rPr lang="zh-TW" altLang="en-US" b="0" dirty="0"/>
              <a:t> 以及相對應的 </a:t>
            </a:r>
            <a:r>
              <a:rPr lang="en-US" altLang="zh-TW" b="0" dirty="0"/>
              <a:t>mapped HPLMN S-NSSAI of the Serving PLMN </a:t>
            </a:r>
            <a:r>
              <a:rPr lang="zh-TW" altLang="en-US" b="0" dirty="0"/>
              <a:t>被包含在 </a:t>
            </a:r>
            <a:r>
              <a:rPr lang="en-US" altLang="zh-TW" b="0" dirty="0"/>
              <a:t>Allowed NSSAI;</a:t>
            </a:r>
            <a:r>
              <a:rPr lang="zh-TW" altLang="en-US" b="0" dirty="0"/>
              <a:t> 或是</a:t>
            </a:r>
            <a:endParaRPr lang="en-US" altLang="zh-TW" b="0" dirty="0"/>
          </a:p>
          <a:p>
            <a:pPr marL="171450" indent="-171450">
              <a:buFontTx/>
              <a:buChar char="-"/>
            </a:pPr>
            <a:r>
              <a:rPr lang="zh-TW" altLang="en-US" b="0" dirty="0"/>
              <a:t>根據 </a:t>
            </a:r>
            <a:r>
              <a:rPr lang="en-US" altLang="zh-TW" b="0" dirty="0"/>
              <a:t>operator </a:t>
            </a:r>
            <a:r>
              <a:rPr lang="zh-TW" altLang="en-US" b="0" dirty="0"/>
              <a:t>的政策 </a:t>
            </a:r>
            <a:r>
              <a:rPr lang="en-US" altLang="zh-TW" b="0" dirty="0"/>
              <a:t>(</a:t>
            </a:r>
            <a:r>
              <a:rPr lang="zh-TW" altLang="en-US" b="0" dirty="0"/>
              <a:t>這也確保了任何 </a:t>
            </a:r>
            <a:r>
              <a:rPr lang="en-US" altLang="zh-TW" b="0" dirty="0"/>
              <a:t>UE</a:t>
            </a:r>
            <a:r>
              <a:rPr lang="zh-TW" altLang="en-US" b="0" dirty="0"/>
              <a:t> 請求的 </a:t>
            </a:r>
            <a:r>
              <a:rPr lang="en-US" altLang="zh-TW" b="0" dirty="0"/>
              <a:t>DNN</a:t>
            </a:r>
            <a:r>
              <a:rPr lang="zh-TW" altLang="en-US" b="0" dirty="0"/>
              <a:t> 會被選到的 </a:t>
            </a:r>
            <a:r>
              <a:rPr lang="en-US" altLang="zh-TW" b="0" dirty="0"/>
              <a:t>S-NSSAI</a:t>
            </a:r>
            <a:r>
              <a:rPr lang="zh-TW" altLang="en-US" b="0" dirty="0"/>
              <a:t> 所允許</a:t>
            </a:r>
            <a:r>
              <a:rPr lang="en-US" altLang="zh-TW" b="0" dirty="0"/>
              <a:t>)</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30</a:t>
            </a:fld>
            <a:endParaRPr lang="zh-TW" altLang="en-US"/>
          </a:p>
        </p:txBody>
      </p:sp>
    </p:spTree>
    <p:extLst>
      <p:ext uri="{BB962C8B-B14F-4D97-AF65-F5344CB8AC3E}">
        <p14:creationId xmlns:p14="http://schemas.microsoft.com/office/powerpoint/2010/main" val="613449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當 </a:t>
            </a:r>
            <a:r>
              <a:rPr lang="en-US" altLang="zh-TW" b="0" dirty="0"/>
              <a:t>NAS</a:t>
            </a:r>
            <a:r>
              <a:rPr lang="zh-TW" altLang="en-US" b="0" dirty="0"/>
              <a:t> </a:t>
            </a:r>
            <a:r>
              <a:rPr lang="en-US" altLang="zh-TW" b="0" dirty="0"/>
              <a:t>message </a:t>
            </a:r>
            <a:r>
              <a:rPr lang="zh-TW" altLang="en-US" b="0" dirty="0"/>
              <a:t>包含 </a:t>
            </a:r>
            <a:r>
              <a:rPr lang="en-US" altLang="zh-TW" b="0" dirty="0"/>
              <a:t>S-NSSAI of the Serving PLMN </a:t>
            </a:r>
            <a:r>
              <a:rPr lang="zh-TW" altLang="en-US" b="0" dirty="0"/>
              <a:t>但不包含 </a:t>
            </a:r>
            <a:r>
              <a:rPr lang="en-US" altLang="zh-TW" b="0" dirty="0"/>
              <a:t>DNN:</a:t>
            </a:r>
          </a:p>
          <a:p>
            <a:pPr marL="171450" indent="-171450">
              <a:buFontTx/>
              <a:buChar char="-"/>
            </a:pPr>
            <a:r>
              <a:rPr lang="en-US" altLang="zh-TW" b="0" dirty="0"/>
              <a:t>AMF </a:t>
            </a:r>
            <a:r>
              <a:rPr lang="zh-TW" altLang="en-US" b="0" dirty="0"/>
              <a:t>會選擇這個 </a:t>
            </a:r>
            <a:r>
              <a:rPr lang="en-US" altLang="zh-TW" b="0" dirty="0"/>
              <a:t>S-NSSAI</a:t>
            </a:r>
            <a:r>
              <a:rPr lang="zh-TW" altLang="en-US" b="0" dirty="0"/>
              <a:t> 的 </a:t>
            </a:r>
            <a:r>
              <a:rPr lang="en-US" altLang="zh-TW" b="0" dirty="0"/>
              <a:t>default DNN (</a:t>
            </a:r>
            <a:r>
              <a:rPr lang="zh-TW" altLang="en-US" b="0" dirty="0"/>
              <a:t>前提是 </a:t>
            </a:r>
            <a:r>
              <a:rPr lang="en-US" altLang="zh-TW" b="0" dirty="0"/>
              <a:t>UE</a:t>
            </a:r>
            <a:r>
              <a:rPr lang="zh-TW" altLang="en-US" b="0" dirty="0"/>
              <a:t> 的 </a:t>
            </a:r>
            <a:r>
              <a:rPr lang="en-US" altLang="zh-TW" b="0" dirty="0"/>
              <a:t>Subscription Information </a:t>
            </a:r>
            <a:r>
              <a:rPr lang="zh-TW" altLang="en-US" b="0" dirty="0"/>
              <a:t>有提供這個 </a:t>
            </a:r>
            <a:r>
              <a:rPr lang="en-US" altLang="zh-TW" b="0" dirty="0"/>
              <a:t>Default DNN</a:t>
            </a:r>
            <a:r>
              <a:rPr lang="zh-TW" altLang="en-US" b="0" dirty="0"/>
              <a:t>，或是 </a:t>
            </a:r>
            <a:r>
              <a:rPr lang="en-US" altLang="zh-TW" dirty="0"/>
              <a:t>corresponding S-NSSAI of the HPLMN</a:t>
            </a:r>
            <a:r>
              <a:rPr lang="zh-TW" altLang="en-US" dirty="0"/>
              <a:t> 在 </a:t>
            </a:r>
            <a:r>
              <a:rPr lang="en-US" altLang="zh-TW" dirty="0"/>
              <a:t>LBO case</a:t>
            </a:r>
            <a:r>
              <a:rPr lang="en-US" altLang="zh-TW" b="0" dirty="0"/>
              <a:t>); </a:t>
            </a:r>
            <a:r>
              <a:rPr lang="zh-TW" altLang="en-US" b="0" dirty="0"/>
              <a:t>否則</a:t>
            </a:r>
            <a:endParaRPr lang="en-US" altLang="zh-TW" b="0" dirty="0"/>
          </a:p>
          <a:p>
            <a:pPr marL="171450" indent="-171450">
              <a:buFontTx/>
              <a:buChar char="-"/>
            </a:pPr>
            <a:r>
              <a:rPr lang="en-US" altLang="zh-TW" b="0" dirty="0"/>
              <a:t>Serving AMF </a:t>
            </a:r>
            <a:r>
              <a:rPr lang="zh-TW" altLang="en-US" b="0" dirty="0"/>
              <a:t>會選擇本地設定的 </a:t>
            </a:r>
            <a:r>
              <a:rPr lang="en-US" altLang="zh-TW" b="0" dirty="0"/>
              <a:t>DNN</a:t>
            </a:r>
            <a:r>
              <a:rPr lang="zh-TW" altLang="en-US" b="0" dirty="0"/>
              <a:t> 給這個 </a:t>
            </a:r>
            <a:r>
              <a:rPr lang="en-US" altLang="zh-TW" b="0" dirty="0"/>
              <a:t>S-NSSAI</a:t>
            </a:r>
            <a:r>
              <a:rPr lang="zh-TW" altLang="en-US" b="0" dirty="0"/>
              <a:t> </a:t>
            </a:r>
            <a:r>
              <a:rPr lang="en-US" altLang="zh-TW" b="0" dirty="0"/>
              <a:t>of the Serving PLMN</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31</a:t>
            </a:fld>
            <a:endParaRPr lang="zh-TW" altLang="en-US"/>
          </a:p>
        </p:txBody>
      </p:sp>
    </p:spTree>
    <p:extLst>
      <p:ext uri="{BB962C8B-B14F-4D97-AF65-F5344CB8AC3E}">
        <p14:creationId xmlns:p14="http://schemas.microsoft.com/office/powerpoint/2010/main" val="2691093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如果 </a:t>
            </a:r>
            <a:r>
              <a:rPr lang="en-US" altLang="zh-TW" b="0" dirty="0"/>
              <a:t>AMF</a:t>
            </a:r>
            <a:r>
              <a:rPr lang="zh-TW" altLang="en-US" b="0" dirty="0"/>
              <a:t> 不能選擇 </a:t>
            </a:r>
            <a:r>
              <a:rPr lang="en-US" altLang="zh-TW" b="0" dirty="0"/>
              <a:t>SMF</a:t>
            </a:r>
            <a:r>
              <a:rPr lang="zh-TW" altLang="en-US" b="0" dirty="0"/>
              <a:t>，例如</a:t>
            </a:r>
            <a:r>
              <a:rPr lang="en-US" altLang="zh-TW" b="0" dirty="0"/>
              <a:t>:</a:t>
            </a:r>
          </a:p>
          <a:p>
            <a:pPr marL="171450" indent="-171450">
              <a:buFontTx/>
              <a:buChar char="-"/>
            </a:pPr>
            <a:r>
              <a:rPr lang="en-US" altLang="zh-TW" b="0" dirty="0"/>
              <a:t>UE</a:t>
            </a:r>
            <a:r>
              <a:rPr lang="zh-TW" altLang="en-US" b="0" dirty="0"/>
              <a:t> 請求的 </a:t>
            </a:r>
            <a:r>
              <a:rPr lang="en-US" altLang="zh-TW" b="0" dirty="0"/>
              <a:t>DNN</a:t>
            </a:r>
            <a:r>
              <a:rPr lang="zh-TW" altLang="en-US" b="0" dirty="0"/>
              <a:t> 不被 </a:t>
            </a:r>
            <a:r>
              <a:rPr lang="en-US" altLang="zh-TW" b="0" dirty="0"/>
              <a:t>network </a:t>
            </a:r>
            <a:r>
              <a:rPr lang="zh-TW" altLang="en-US" b="0" dirty="0"/>
              <a:t>支援，或</a:t>
            </a:r>
            <a:endParaRPr lang="en-US" altLang="zh-TW" b="0" dirty="0"/>
          </a:p>
          <a:p>
            <a:pPr marL="171450" indent="-171450">
              <a:buFontTx/>
              <a:buChar char="-"/>
            </a:pPr>
            <a:r>
              <a:rPr lang="en-US" altLang="zh-TW" b="0" dirty="0"/>
              <a:t>UE</a:t>
            </a:r>
            <a:r>
              <a:rPr lang="zh-TW" altLang="en-US" b="0" dirty="0"/>
              <a:t> 請求的 </a:t>
            </a:r>
            <a:r>
              <a:rPr lang="en-US" altLang="zh-TW" b="0" dirty="0"/>
              <a:t>DNN</a:t>
            </a:r>
            <a:r>
              <a:rPr lang="zh-TW" altLang="en-US" b="0" dirty="0"/>
              <a:t> 不在 </a:t>
            </a:r>
            <a:r>
              <a:rPr lang="en-US" altLang="zh-TW" b="0" dirty="0"/>
              <a:t>Subscribed DNN</a:t>
            </a:r>
            <a:r>
              <a:rPr lang="zh-TW" altLang="en-US" b="0" dirty="0"/>
              <a:t> </a:t>
            </a:r>
            <a:r>
              <a:rPr lang="en-US" altLang="zh-TW" b="0" dirty="0"/>
              <a:t>List</a:t>
            </a:r>
            <a:r>
              <a:rPr lang="zh-TW" altLang="en-US" b="0" dirty="0"/>
              <a:t> </a:t>
            </a:r>
            <a:r>
              <a:rPr lang="en-US" altLang="zh-TW" b="0" dirty="0"/>
              <a:t>for</a:t>
            </a:r>
            <a:r>
              <a:rPr lang="zh-TW" altLang="en-US" b="0" dirty="0"/>
              <a:t> </a:t>
            </a:r>
            <a:r>
              <a:rPr lang="en-US" altLang="zh-TW" b="0" dirty="0"/>
              <a:t>the</a:t>
            </a:r>
            <a:r>
              <a:rPr lang="zh-TW" altLang="en-US" b="0" dirty="0"/>
              <a:t> </a:t>
            </a:r>
            <a:r>
              <a:rPr lang="en-US" altLang="zh-TW" b="0" dirty="0"/>
              <a:t>S-NSSAI</a:t>
            </a:r>
            <a:r>
              <a:rPr lang="zh-TW" altLang="en-US" b="0" dirty="0"/>
              <a:t>，並且 </a:t>
            </a:r>
            <a:r>
              <a:rPr lang="en-US" altLang="zh-TW" b="0" dirty="0"/>
              <a:t>Subscribed DNN list </a:t>
            </a:r>
            <a:r>
              <a:rPr lang="zh-TW" altLang="en-US" b="0" dirty="0"/>
              <a:t>沒有包含 </a:t>
            </a:r>
            <a:r>
              <a:rPr lang="en-US" altLang="zh-TW" b="1" dirty="0"/>
              <a:t>wildcard DNN</a:t>
            </a:r>
            <a:r>
              <a:rPr lang="zh-TW" altLang="en-US" b="1" dirty="0"/>
              <a:t>。</a:t>
            </a:r>
            <a:endParaRPr lang="en-US" altLang="zh-TW" b="1" dirty="0"/>
          </a:p>
          <a:p>
            <a:pPr marL="171450" indent="-171450">
              <a:buFont typeface="Symbol" panose="05050102010706020507" pitchFamily="18" charset="2"/>
              <a:buChar char="Þ"/>
            </a:pPr>
            <a:r>
              <a:rPr lang="en-US" altLang="zh-TW" b="0" dirty="0"/>
              <a:t>AMF </a:t>
            </a:r>
            <a:r>
              <a:rPr lang="zh-TW" altLang="en-US" b="0" dirty="0"/>
              <a:t>應該要基於 </a:t>
            </a:r>
            <a:r>
              <a:rPr lang="en-US" altLang="zh-TW" b="0" dirty="0"/>
              <a:t>PCF</a:t>
            </a:r>
            <a:r>
              <a:rPr lang="zh-TW" altLang="en-US" b="0" dirty="0"/>
              <a:t> 的 </a:t>
            </a:r>
            <a:r>
              <a:rPr lang="en-US" altLang="zh-TW" b="0" dirty="0"/>
              <a:t>operator policies</a:t>
            </a:r>
          </a:p>
          <a:p>
            <a:pPr marL="171450" indent="-171450">
              <a:buFontTx/>
              <a:buChar char="-"/>
            </a:pPr>
            <a:r>
              <a:rPr lang="zh-TW" altLang="en-US" b="0" dirty="0"/>
              <a:t>拒絕 </a:t>
            </a:r>
            <a:r>
              <a:rPr lang="en-US" altLang="zh-TW" b="0" dirty="0"/>
              <a:t>NAS</a:t>
            </a:r>
            <a:r>
              <a:rPr lang="zh-TW" altLang="en-US" b="0" dirty="0"/>
              <a:t> </a:t>
            </a:r>
            <a:r>
              <a:rPr lang="en-US" altLang="zh-TW" b="0" dirty="0"/>
              <a:t>Message </a:t>
            </a:r>
            <a:r>
              <a:rPr lang="zh-TW" altLang="en-US" b="0" dirty="0"/>
              <a:t>並附上合適的 </a:t>
            </a:r>
            <a:r>
              <a:rPr lang="en-US" altLang="zh-TW" b="0" dirty="0"/>
              <a:t>cause;</a:t>
            </a:r>
            <a:r>
              <a:rPr lang="zh-TW" altLang="en-US" b="0" dirty="0"/>
              <a:t> 或</a:t>
            </a:r>
            <a:endParaRPr lang="en-US" altLang="zh-TW" b="0" dirty="0"/>
          </a:p>
          <a:p>
            <a:pPr marL="171450" indent="-171450">
              <a:buFontTx/>
              <a:buChar char="-"/>
            </a:pPr>
            <a:r>
              <a:rPr lang="zh-TW" altLang="en-US" b="0" dirty="0"/>
              <a:t>請求 </a:t>
            </a:r>
            <a:r>
              <a:rPr lang="en-US" altLang="zh-TW" b="0" dirty="0"/>
              <a:t>PCF</a:t>
            </a:r>
            <a:r>
              <a:rPr lang="zh-TW" altLang="en-US" b="0" dirty="0"/>
              <a:t> 用 </a:t>
            </a:r>
            <a:r>
              <a:rPr lang="en-US" altLang="zh-TW" b="0" dirty="0"/>
              <a:t>selected DNN </a:t>
            </a:r>
            <a:r>
              <a:rPr lang="zh-TW" altLang="en-US" b="0" dirty="0"/>
              <a:t>取代 </a:t>
            </a:r>
            <a:r>
              <a:rPr lang="en-US" altLang="zh-TW" b="0" dirty="0"/>
              <a:t>UE</a:t>
            </a:r>
            <a:r>
              <a:rPr lang="zh-TW" altLang="en-US" b="0" dirty="0"/>
              <a:t> </a:t>
            </a:r>
            <a:r>
              <a:rPr lang="en-US" altLang="zh-TW" b="0" dirty="0"/>
              <a:t>requested DNN</a:t>
            </a:r>
          </a:p>
          <a:p>
            <a:pPr marL="0" indent="0">
              <a:buFontTx/>
              <a:buNone/>
            </a:pP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32</a:t>
            </a:fld>
            <a:endParaRPr lang="zh-TW" altLang="en-US"/>
          </a:p>
        </p:txBody>
      </p:sp>
    </p:spTree>
    <p:extLst>
      <p:ext uri="{BB962C8B-B14F-4D97-AF65-F5344CB8AC3E}">
        <p14:creationId xmlns:p14="http://schemas.microsoft.com/office/powerpoint/2010/main" val="1696880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根據 </a:t>
            </a:r>
            <a:r>
              <a:rPr lang="en-US" altLang="zh-TW" dirty="0"/>
              <a:t>TS 23.501 5.6.1 </a:t>
            </a:r>
            <a:r>
              <a:rPr lang="zh-TW" altLang="en-US" dirty="0"/>
              <a:t>節所定義，</a:t>
            </a:r>
            <a:r>
              <a:rPr lang="en-US" altLang="zh-TW" dirty="0"/>
              <a:t>PDU</a:t>
            </a:r>
            <a:r>
              <a:rPr lang="zh-TW" altLang="en-US" dirty="0"/>
              <a:t> </a:t>
            </a:r>
            <a:r>
              <a:rPr lang="en-US" altLang="zh-TW" dirty="0"/>
              <a:t>Session </a:t>
            </a:r>
            <a:r>
              <a:rPr lang="zh-TW" altLang="en-US" dirty="0"/>
              <a:t>可能會是</a:t>
            </a:r>
            <a:endParaRPr lang="en-US" altLang="zh-TW" dirty="0"/>
          </a:p>
          <a:p>
            <a:pPr marL="228600" indent="-228600">
              <a:buAutoNum type="alphaLcParenBoth"/>
            </a:pPr>
            <a:r>
              <a:rPr lang="en-US" altLang="zh-TW" dirty="0"/>
              <a:t>Single access type; </a:t>
            </a:r>
            <a:r>
              <a:rPr lang="zh-TW" altLang="en-US" dirty="0"/>
              <a:t>或是</a:t>
            </a:r>
            <a:endParaRPr lang="en-US" altLang="zh-TW" dirty="0"/>
          </a:p>
          <a:p>
            <a:pPr marL="228600" indent="-228600">
              <a:buAutoNum type="alphaLcParenBoth"/>
            </a:pPr>
            <a:r>
              <a:rPr lang="en-US" altLang="zh-TW" dirty="0"/>
              <a:t>Multiple access types;</a:t>
            </a:r>
            <a:r>
              <a:rPr lang="zh-TW" altLang="en-US" dirty="0"/>
              <a:t> 在 這種情況下會被稱為 </a:t>
            </a:r>
            <a:r>
              <a:rPr lang="en-US" altLang="zh-TW" dirty="0"/>
              <a:t>multiple access-PDU</a:t>
            </a:r>
            <a:r>
              <a:rPr lang="zh-TW" altLang="en-US" dirty="0"/>
              <a:t> </a:t>
            </a:r>
            <a:r>
              <a:rPr lang="en-US" altLang="zh-TW" dirty="0"/>
              <a:t>(MA-PDU)</a:t>
            </a:r>
            <a:r>
              <a:rPr lang="zh-TW" altLang="en-US" dirty="0"/>
              <a:t> 並且會由支援 </a:t>
            </a:r>
            <a:r>
              <a:rPr lang="en-US" altLang="zh-TW" dirty="0"/>
              <a:t>ATSSS </a:t>
            </a:r>
            <a:r>
              <a:rPr lang="zh-TW" altLang="en-US" dirty="0"/>
              <a:t>的 </a:t>
            </a:r>
            <a:r>
              <a:rPr lang="en-US" altLang="zh-TW" dirty="0"/>
              <a:t>UE</a:t>
            </a:r>
            <a:r>
              <a:rPr lang="zh-TW" altLang="en-US" dirty="0"/>
              <a:t> 發起請求。</a:t>
            </a:r>
            <a:endParaRPr lang="en-US" altLang="zh-TW" dirty="0"/>
          </a:p>
          <a:p>
            <a:pPr marL="0" indent="0">
              <a:buNone/>
            </a:pPr>
            <a:endParaRPr lang="en-US" altLang="zh-TW" dirty="0"/>
          </a:p>
          <a:p>
            <a:pPr marL="0" indent="0">
              <a:buNone/>
            </a:pPr>
            <a:r>
              <a:rPr lang="en-US" altLang="zh-TW" sz="1200" b="0" i="0" kern="1200" dirty="0">
                <a:solidFill>
                  <a:schemeClr val="tx1"/>
                </a:solidFill>
                <a:effectLst/>
                <a:latin typeface="+mn-lt"/>
                <a:ea typeface="+mn-ea"/>
                <a:cs typeface="+mn-cs"/>
              </a:rPr>
              <a:t>ATSSS:</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Access Traffic Steering, Switching and Splitting</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a:t>
            </a:fld>
            <a:endParaRPr lang="zh-TW" altLang="en-US"/>
          </a:p>
        </p:txBody>
      </p:sp>
    </p:spTree>
    <p:extLst>
      <p:ext uri="{BB962C8B-B14F-4D97-AF65-F5344CB8AC3E}">
        <p14:creationId xmlns:p14="http://schemas.microsoft.com/office/powerpoint/2010/main" val="4053560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zh-TW" altLang="en-US" b="0" dirty="0"/>
              <a:t>如果 </a:t>
            </a:r>
            <a:r>
              <a:rPr lang="en-US" altLang="zh-TW" b="0" dirty="0"/>
              <a:t>UE</a:t>
            </a:r>
            <a:r>
              <a:rPr lang="zh-TW" altLang="en-US" b="0" dirty="0"/>
              <a:t> 請求的 </a:t>
            </a:r>
            <a:r>
              <a:rPr lang="en-US" altLang="zh-TW" b="0" dirty="0"/>
              <a:t>DNN</a:t>
            </a:r>
            <a:r>
              <a:rPr lang="zh-TW" altLang="en-US" b="0" dirty="0"/>
              <a:t> 存在於 </a:t>
            </a:r>
            <a:r>
              <a:rPr lang="en-US" altLang="zh-TW" b="0" dirty="0"/>
              <a:t>UE</a:t>
            </a:r>
            <a:r>
              <a:rPr lang="zh-TW" altLang="en-US" b="0" dirty="0"/>
              <a:t> </a:t>
            </a:r>
            <a:r>
              <a:rPr lang="en-US" altLang="zh-TW" b="0" dirty="0"/>
              <a:t>subscription information</a:t>
            </a:r>
            <a:r>
              <a:rPr lang="zh-TW" altLang="en-US" b="0" dirty="0"/>
              <a:t>，但是因為 </a:t>
            </a:r>
            <a:r>
              <a:rPr lang="en-US" altLang="zh-TW" b="0" dirty="0"/>
              <a:t>PCF</a:t>
            </a:r>
            <a:r>
              <a:rPr lang="zh-TW" altLang="en-US" b="0" dirty="0"/>
              <a:t> 的 </a:t>
            </a:r>
            <a:r>
              <a:rPr lang="en-US" altLang="zh-TW" b="0" dirty="0"/>
              <a:t>operator policies</a:t>
            </a:r>
            <a:r>
              <a:rPr lang="zh-TW" altLang="en-US" b="0" dirty="0"/>
              <a:t> 顯示要進行 </a:t>
            </a:r>
            <a:r>
              <a:rPr lang="en-US" altLang="zh-TW" b="0" dirty="0"/>
              <a:t>replacement</a:t>
            </a:r>
            <a:r>
              <a:rPr lang="zh-TW" altLang="en-US" b="0" dirty="0"/>
              <a:t>，則 </a:t>
            </a:r>
            <a:r>
              <a:rPr lang="en-US" altLang="zh-TW" b="0" dirty="0"/>
              <a:t>AMF</a:t>
            </a:r>
            <a:r>
              <a:rPr lang="zh-TW" altLang="en-US" b="0" dirty="0"/>
              <a:t> 應該要請求 </a:t>
            </a:r>
            <a:r>
              <a:rPr lang="en-US" altLang="zh-TW" b="0" dirty="0"/>
              <a:t>PCF</a:t>
            </a:r>
            <a:r>
              <a:rPr lang="zh-TW" altLang="en-US" b="0" dirty="0"/>
              <a:t> 執行 </a:t>
            </a:r>
            <a:r>
              <a:rPr lang="en-US" altLang="zh-TW" b="0" dirty="0"/>
              <a:t>DNN</a:t>
            </a:r>
            <a:r>
              <a:rPr lang="zh-TW" altLang="en-US" b="0" dirty="0"/>
              <a:t> </a:t>
            </a:r>
            <a:r>
              <a:rPr lang="en-US" altLang="zh-TW" b="0" dirty="0"/>
              <a:t>replacement </a:t>
            </a:r>
            <a:r>
              <a:rPr lang="zh-TW" altLang="en-US" b="0" dirty="0"/>
              <a:t>切換到 </a:t>
            </a:r>
            <a:r>
              <a:rPr lang="en-US" altLang="zh-TW" b="0" dirty="0"/>
              <a:t>selected DNN</a:t>
            </a:r>
            <a:r>
              <a:rPr lang="zh-TW" altLang="en-US" b="0" dirty="0"/>
              <a:t>。</a:t>
            </a:r>
            <a:endParaRPr lang="en-US" altLang="zh-TW" b="0" dirty="0"/>
          </a:p>
          <a:p>
            <a:pPr marL="0" indent="0">
              <a:buFontTx/>
              <a:buNone/>
            </a:pPr>
            <a:endParaRPr lang="en-US" altLang="zh-TW" b="0" dirty="0"/>
          </a:p>
          <a:p>
            <a:pPr marL="0" indent="0">
              <a:buFontTx/>
              <a:buNone/>
            </a:pPr>
            <a:r>
              <a:rPr lang="en-US" altLang="zh-TW" b="0" dirty="0"/>
              <a:t>AMF</a:t>
            </a:r>
            <a:r>
              <a:rPr lang="zh-TW" altLang="en-US" b="0" dirty="0"/>
              <a:t> 請求 </a:t>
            </a:r>
            <a:r>
              <a:rPr lang="en-US" altLang="zh-TW" b="0" dirty="0"/>
              <a:t>DNN</a:t>
            </a:r>
            <a:r>
              <a:rPr lang="zh-TW" altLang="en-US" b="0" dirty="0"/>
              <a:t> </a:t>
            </a:r>
            <a:r>
              <a:rPr lang="en-US" altLang="zh-TW" b="0" dirty="0"/>
              <a:t>replacement </a:t>
            </a:r>
            <a:r>
              <a:rPr lang="zh-TW" altLang="en-US" b="0" dirty="0"/>
              <a:t>的 </a:t>
            </a:r>
            <a:r>
              <a:rPr lang="en-US" altLang="zh-TW" b="0" dirty="0"/>
              <a:t>procedure </a:t>
            </a:r>
            <a:r>
              <a:rPr lang="zh-TW" altLang="en-US" b="0" dirty="0"/>
              <a:t>被定義在 </a:t>
            </a:r>
            <a:r>
              <a:rPr lang="en-US" altLang="zh-TW" b="0" dirty="0"/>
              <a:t>clause 4.16.2.1.1</a:t>
            </a:r>
          </a:p>
          <a:p>
            <a:pPr marL="0" indent="0">
              <a:buFontTx/>
              <a:buNone/>
            </a:pPr>
            <a:endParaRPr lang="en-US" altLang="zh-TW" b="0" dirty="0"/>
          </a:p>
          <a:p>
            <a:pPr marL="0" indent="0">
              <a:buFontTx/>
              <a:buNone/>
            </a:pPr>
            <a:r>
              <a:rPr lang="zh-TW" altLang="en-US" b="0" dirty="0"/>
              <a:t>如果 </a:t>
            </a:r>
            <a:r>
              <a:rPr lang="en-US" altLang="zh-TW" b="0" dirty="0"/>
              <a:t>UE</a:t>
            </a:r>
            <a:r>
              <a:rPr lang="zh-TW" altLang="en-US" b="0" dirty="0"/>
              <a:t> </a:t>
            </a:r>
            <a:r>
              <a:rPr lang="en-US" altLang="zh-TW" b="0" dirty="0"/>
              <a:t>request </a:t>
            </a:r>
            <a:r>
              <a:rPr lang="zh-TW" altLang="en-US" b="0" dirty="0"/>
              <a:t>的 </a:t>
            </a:r>
            <a:r>
              <a:rPr lang="en-US" altLang="zh-TW" b="0" dirty="0"/>
              <a:t>DNN</a:t>
            </a:r>
            <a:r>
              <a:rPr lang="zh-TW" altLang="en-US" b="0" dirty="0"/>
              <a:t> 有在 </a:t>
            </a:r>
            <a:r>
              <a:rPr lang="en-US" altLang="zh-TW" b="0" dirty="0"/>
              <a:t>UE subscription information</a:t>
            </a:r>
            <a:r>
              <a:rPr lang="zh-TW" altLang="en-US" b="0" dirty="0"/>
              <a:t> 但是卻沒有被 </a:t>
            </a:r>
            <a:r>
              <a:rPr lang="en-US" altLang="zh-TW" b="0" dirty="0"/>
              <a:t>Network </a:t>
            </a:r>
            <a:r>
              <a:rPr lang="zh-TW" altLang="en-US" b="0" dirty="0"/>
              <a:t>支援以及 </a:t>
            </a:r>
            <a:r>
              <a:rPr lang="en-US" altLang="zh-TW" b="0" dirty="0"/>
              <a:t>PCF</a:t>
            </a:r>
            <a:r>
              <a:rPr lang="zh-TW" altLang="en-US" b="0" dirty="0"/>
              <a:t> 沒有顯示要進行 </a:t>
            </a:r>
            <a:r>
              <a:rPr lang="en-US" altLang="zh-TW" b="0" dirty="0"/>
              <a:t>DNN</a:t>
            </a:r>
            <a:r>
              <a:rPr lang="zh-TW" altLang="en-US" b="0" dirty="0"/>
              <a:t> </a:t>
            </a:r>
            <a:r>
              <a:rPr lang="en-US" altLang="zh-TW" b="0" dirty="0"/>
              <a:t>replacement</a:t>
            </a:r>
            <a:r>
              <a:rPr lang="zh-TW" altLang="en-US" b="0" dirty="0"/>
              <a:t>，則 </a:t>
            </a:r>
            <a:r>
              <a:rPr lang="en-US" altLang="zh-TW" b="0" dirty="0"/>
              <a:t>AMF</a:t>
            </a:r>
            <a:r>
              <a:rPr lang="zh-TW" altLang="en-US" b="0" dirty="0"/>
              <a:t> 應該要拒絕此含有 </a:t>
            </a:r>
            <a:r>
              <a:rPr lang="en-US" altLang="zh-TW" dirty="0"/>
              <a:t>PDU Session Establishment Request</a:t>
            </a:r>
            <a:r>
              <a:rPr lang="zh-TW" altLang="en-US" dirty="0"/>
              <a:t> 的</a:t>
            </a:r>
            <a:r>
              <a:rPr lang="en-US" altLang="zh-TW" b="0" dirty="0"/>
              <a:t> </a:t>
            </a:r>
            <a:r>
              <a:rPr lang="en-US" altLang="zh-TW" dirty="0"/>
              <a:t>NAS Message </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33</a:t>
            </a:fld>
            <a:endParaRPr lang="zh-TW" altLang="en-US"/>
          </a:p>
        </p:txBody>
      </p:sp>
    </p:spTree>
    <p:extLst>
      <p:ext uri="{BB962C8B-B14F-4D97-AF65-F5344CB8AC3E}">
        <p14:creationId xmlns:p14="http://schemas.microsoft.com/office/powerpoint/2010/main" val="21930702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zh-TW" altLang="en-US" b="0" dirty="0"/>
              <a:t>若 </a:t>
            </a:r>
            <a:r>
              <a:rPr lang="en-US" altLang="zh-TW" b="0" dirty="0"/>
              <a:t>Request Type </a:t>
            </a:r>
            <a:r>
              <a:rPr lang="zh-TW" altLang="en-US" b="0" dirty="0"/>
              <a:t>顯示為 </a:t>
            </a:r>
            <a:r>
              <a:rPr lang="en-US" altLang="zh-TW" b="1" dirty="0"/>
              <a:t>Initial request </a:t>
            </a:r>
            <a:r>
              <a:rPr lang="zh-TW" altLang="en-US" b="0" dirty="0"/>
              <a:t>或這個 </a:t>
            </a:r>
            <a:r>
              <a:rPr lang="en-US" altLang="zh-TW" b="0" dirty="0"/>
              <a:t>request </a:t>
            </a:r>
            <a:r>
              <a:rPr lang="zh-TW" altLang="en-US" b="0" dirty="0"/>
              <a:t>是從 </a:t>
            </a:r>
            <a:r>
              <a:rPr lang="en-US" altLang="zh-TW" b="0" dirty="0"/>
              <a:t>EPS</a:t>
            </a:r>
            <a:r>
              <a:rPr lang="zh-TW" altLang="en-US" b="0" dirty="0"/>
              <a:t> 或 </a:t>
            </a:r>
            <a:r>
              <a:rPr lang="en-US" altLang="zh-TW" b="0" dirty="0"/>
              <a:t>non-3GPP access </a:t>
            </a:r>
            <a:r>
              <a:rPr lang="zh-TW" altLang="en-US" b="0" dirty="0"/>
              <a:t>那邊不同的 </a:t>
            </a:r>
            <a:r>
              <a:rPr lang="en-US" altLang="zh-TW" b="0" dirty="0"/>
              <a:t>AMF</a:t>
            </a:r>
            <a:r>
              <a:rPr lang="zh-TW" altLang="en-US" b="0" dirty="0"/>
              <a:t> 所 </a:t>
            </a:r>
            <a:r>
              <a:rPr lang="en-US" altLang="zh-TW" b="0" dirty="0"/>
              <a:t>handover</a:t>
            </a:r>
            <a:r>
              <a:rPr lang="zh-TW" altLang="en-US" b="0" dirty="0"/>
              <a:t> 過來的，</a:t>
            </a:r>
            <a:r>
              <a:rPr lang="en-US" altLang="zh-TW" b="0" dirty="0"/>
              <a:t>AMF</a:t>
            </a:r>
            <a:r>
              <a:rPr lang="zh-TW" altLang="en-US" b="0" dirty="0"/>
              <a:t> 會儲存這些資訊的關聯</a:t>
            </a:r>
            <a:r>
              <a:rPr lang="en-US" altLang="zh-TW" b="0" dirty="0"/>
              <a:t>:</a:t>
            </a:r>
          </a:p>
          <a:p>
            <a:pPr lvl="1"/>
            <a:r>
              <a:rPr lang="en-US" altLang="zh-TW" dirty="0"/>
              <a:t>the S-NSSAI(s) </a:t>
            </a:r>
          </a:p>
          <a:p>
            <a:pPr lvl="1"/>
            <a:r>
              <a:rPr lang="en-US" altLang="zh-TW" dirty="0"/>
              <a:t>the DNN</a:t>
            </a:r>
          </a:p>
          <a:p>
            <a:pPr lvl="1"/>
            <a:r>
              <a:rPr lang="en-US" altLang="zh-TW" dirty="0"/>
              <a:t>the PDU Session ID </a:t>
            </a:r>
          </a:p>
          <a:p>
            <a:pPr lvl="1"/>
            <a:r>
              <a:rPr lang="en-US" altLang="zh-TW" dirty="0"/>
              <a:t>the SMF ID </a:t>
            </a:r>
          </a:p>
          <a:p>
            <a:pPr lvl="1"/>
            <a:r>
              <a:rPr lang="en-US" altLang="zh-TW" dirty="0"/>
              <a:t>the Access Type</a:t>
            </a:r>
            <a:endParaRPr lang="zh-TW" altLang="en-US" dirty="0"/>
          </a:p>
          <a:p>
            <a:pPr marL="0" indent="0">
              <a:buFontTx/>
              <a:buNone/>
            </a:pPr>
            <a:endParaRPr lang="en-US" altLang="zh-TW" b="1"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34</a:t>
            </a:fld>
            <a:endParaRPr lang="zh-TW" altLang="en-US"/>
          </a:p>
        </p:txBody>
      </p:sp>
    </p:spTree>
    <p:extLst>
      <p:ext uri="{BB962C8B-B14F-4D97-AF65-F5344CB8AC3E}">
        <p14:creationId xmlns:p14="http://schemas.microsoft.com/office/powerpoint/2010/main" val="1204232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zh-TW" altLang="en-US" b="1" dirty="0"/>
              <a:t>在 </a:t>
            </a:r>
            <a:r>
              <a:rPr lang="en-US" altLang="zh-TW" b="1" dirty="0"/>
              <a:t>registration procedures</a:t>
            </a:r>
            <a:r>
              <a:rPr lang="zh-TW" altLang="en-US" b="1" dirty="0"/>
              <a:t> </a:t>
            </a:r>
            <a:r>
              <a:rPr lang="zh-TW" altLang="en-US" b="0" dirty="0"/>
              <a:t>過程中，</a:t>
            </a:r>
            <a:r>
              <a:rPr lang="en-US" altLang="zh-TW" b="0" dirty="0"/>
              <a:t>AMF</a:t>
            </a:r>
            <a:r>
              <a:rPr lang="zh-TW" altLang="en-US" b="0" dirty="0"/>
              <a:t> 會決定是否要使用 </a:t>
            </a:r>
            <a:r>
              <a:rPr lang="en-US" altLang="zh-TW" b="1" dirty="0"/>
              <a:t>Control Plane</a:t>
            </a:r>
            <a:r>
              <a:rPr lang="zh-TW" altLang="en-US" b="1" dirty="0"/>
              <a:t> 或 </a:t>
            </a:r>
            <a:r>
              <a:rPr lang="en-US" altLang="zh-TW" b="1" dirty="0"/>
              <a:t>User Plane CIoT 5GS Optimisation </a:t>
            </a:r>
            <a:r>
              <a:rPr lang="zh-TW" altLang="en-US" b="0" dirty="0"/>
              <a:t>基於</a:t>
            </a:r>
            <a:r>
              <a:rPr lang="en-US" altLang="zh-TW" b="0" dirty="0"/>
              <a:t>:</a:t>
            </a:r>
          </a:p>
          <a:p>
            <a:pPr lvl="1"/>
            <a:r>
              <a:rPr lang="en-US" altLang="zh-TW" dirty="0"/>
              <a:t>UEs indications in the 5G Preferred Network Behaviour</a:t>
            </a:r>
          </a:p>
          <a:p>
            <a:pPr lvl="1"/>
            <a:r>
              <a:rPr lang="en-US" altLang="zh-TW" dirty="0"/>
              <a:t>the serving operator policies </a:t>
            </a:r>
          </a:p>
          <a:p>
            <a:pPr lvl="1"/>
            <a:r>
              <a:rPr lang="en-US" altLang="zh-TW" dirty="0"/>
              <a:t>the network support of CIoT 5GS optimisations</a:t>
            </a:r>
          </a:p>
          <a:p>
            <a:pPr lvl="1"/>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AMF </a:t>
            </a:r>
            <a:r>
              <a:rPr lang="zh-TW" altLang="en-US" b="0" dirty="0"/>
              <a:t>會選擇支援 </a:t>
            </a:r>
            <a:r>
              <a:rPr lang="en-US" altLang="zh-TW" b="1" dirty="0"/>
              <a:t>Control Plane</a:t>
            </a:r>
            <a:r>
              <a:rPr lang="zh-TW" altLang="en-US" b="1" dirty="0"/>
              <a:t> </a:t>
            </a:r>
            <a:r>
              <a:rPr lang="zh-TW" altLang="en-US" b="0" dirty="0"/>
              <a:t>或 </a:t>
            </a:r>
            <a:r>
              <a:rPr lang="en-US" altLang="zh-TW" b="1" dirty="0"/>
              <a:t>User Plane  CIoT 5GS optimisation</a:t>
            </a:r>
            <a:r>
              <a:rPr lang="zh-TW" altLang="en-US" b="1" dirty="0"/>
              <a:t> </a:t>
            </a:r>
            <a:r>
              <a:rPr lang="zh-TW" altLang="en-US" b="0" dirty="0"/>
              <a:t>的 </a:t>
            </a:r>
            <a:r>
              <a:rPr lang="en-US" altLang="zh-TW" b="0" dirty="0"/>
              <a:t>SMF</a:t>
            </a:r>
            <a:r>
              <a:rPr lang="zh-TW" altLang="en-US" b="1" dirty="0"/>
              <a:t>，</a:t>
            </a:r>
            <a:r>
              <a:rPr lang="zh-TW" altLang="en-US" b="0" dirty="0"/>
              <a:t>這被描述在 </a:t>
            </a:r>
            <a:r>
              <a:rPr lang="en-US" altLang="zh-TW" b="1" dirty="0">
                <a:hlinkClick r:id="rId3"/>
              </a:rPr>
              <a:t>clause 6.3.2 of TS 23.501</a:t>
            </a:r>
            <a:endParaRPr lang="en-US" altLang="zh-TW" b="1" dirty="0"/>
          </a:p>
          <a:p>
            <a:pPr marL="0" indent="0">
              <a:buFontTx/>
              <a:buNone/>
            </a:pP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35</a:t>
            </a:fld>
            <a:endParaRPr lang="zh-TW" altLang="en-US"/>
          </a:p>
        </p:txBody>
      </p:sp>
    </p:spTree>
    <p:extLst>
      <p:ext uri="{BB962C8B-B14F-4D97-AF65-F5344CB8AC3E}">
        <p14:creationId xmlns:p14="http://schemas.microsoft.com/office/powerpoint/2010/main" val="3202229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zh-TW" altLang="en-US" b="0" dirty="0"/>
              <a:t>若 </a:t>
            </a:r>
            <a:r>
              <a:rPr lang="en-US" altLang="zh-TW" b="0" dirty="0"/>
              <a:t>Request type </a:t>
            </a:r>
            <a:r>
              <a:rPr lang="zh-TW" altLang="en-US" b="0" dirty="0"/>
              <a:t>顯示 </a:t>
            </a:r>
            <a:r>
              <a:rPr lang="en-US" altLang="zh-TW" b="1" dirty="0"/>
              <a:t>Existing PDU Session</a:t>
            </a:r>
            <a:r>
              <a:rPr lang="zh-TW" altLang="en-US" b="1" dirty="0"/>
              <a:t>，</a:t>
            </a:r>
            <a:r>
              <a:rPr lang="en-US" altLang="zh-TW" b="0" dirty="0"/>
              <a:t>AMF </a:t>
            </a:r>
            <a:r>
              <a:rPr lang="zh-TW" altLang="en-US" b="0" dirty="0"/>
              <a:t>選擇 </a:t>
            </a:r>
            <a:r>
              <a:rPr lang="en-US" altLang="zh-TW" b="0" dirty="0"/>
              <a:t>SMF</a:t>
            </a:r>
            <a:r>
              <a:rPr lang="zh-TW" altLang="en-US" b="0" dirty="0"/>
              <a:t> 基於從 </a:t>
            </a:r>
            <a:r>
              <a:rPr lang="en-US" altLang="zh-TW" b="0" dirty="0"/>
              <a:t>UDM</a:t>
            </a:r>
            <a:r>
              <a:rPr lang="zh-TW" altLang="en-US" b="0" dirty="0"/>
              <a:t> 收到的 </a:t>
            </a:r>
            <a:r>
              <a:rPr lang="en-US" altLang="zh-TW" b="0" dirty="0"/>
              <a:t>SMF-ID</a:t>
            </a:r>
            <a:r>
              <a:rPr lang="zh-TW" altLang="en-US" b="0" dirty="0"/>
              <a:t>。</a:t>
            </a:r>
            <a:endParaRPr lang="en-US" altLang="zh-TW" b="0" dirty="0"/>
          </a:p>
          <a:p>
            <a:pPr marL="0" indent="0">
              <a:buFontTx/>
              <a:buNone/>
            </a:pPr>
            <a:endParaRPr lang="en-US" altLang="zh-TW" b="0" dirty="0"/>
          </a:p>
          <a:p>
            <a:pPr marL="0" indent="0">
              <a:buFontTx/>
              <a:buNone/>
            </a:pPr>
            <a:r>
              <a:rPr lang="zh-TW" altLang="en-US" b="0" dirty="0"/>
              <a:t>這種 </a:t>
            </a:r>
            <a:r>
              <a:rPr lang="en-US" altLang="zh-TW" b="0" dirty="0"/>
              <a:t>case </a:t>
            </a:r>
            <a:r>
              <a:rPr lang="zh-TW" altLang="en-US" b="0" dirty="0"/>
              <a:t>之下，在以下任一種狀況發生時，會構成 </a:t>
            </a:r>
            <a:r>
              <a:rPr lang="en-US" altLang="zh-TW" b="0" dirty="0"/>
              <a:t>error case:</a:t>
            </a:r>
          </a:p>
          <a:p>
            <a:pPr marL="171450" indent="-171450">
              <a:buFontTx/>
              <a:buChar char="-"/>
            </a:pPr>
            <a:r>
              <a:rPr lang="en-US" altLang="zh-TW" b="0" dirty="0"/>
              <a:t>AMF </a:t>
            </a:r>
            <a:r>
              <a:rPr lang="zh-TW" altLang="en-US" b="0" dirty="0"/>
              <a:t>沒辦法認得 </a:t>
            </a:r>
            <a:r>
              <a:rPr lang="en-US" altLang="zh-TW" b="0" dirty="0"/>
              <a:t>PDU Session ID;</a:t>
            </a:r>
            <a:r>
              <a:rPr lang="zh-TW" altLang="en-US" b="0" dirty="0"/>
              <a:t> 或者</a:t>
            </a:r>
            <a:endParaRPr lang="en-US" altLang="zh-TW" b="0" dirty="0"/>
          </a:p>
          <a:p>
            <a:pPr marL="171450" indent="-171450">
              <a:buFontTx/>
              <a:buChar char="-"/>
            </a:pPr>
            <a:r>
              <a:rPr lang="zh-TW" altLang="en-US" b="0" dirty="0"/>
              <a:t>在 </a:t>
            </a:r>
            <a:r>
              <a:rPr lang="en-US" altLang="zh-TW" b="0" dirty="0"/>
              <a:t>Registration </a:t>
            </a:r>
            <a:r>
              <a:rPr lang="zh-TW" altLang="en-US" b="0" dirty="0"/>
              <a:t>或 </a:t>
            </a:r>
            <a:r>
              <a:rPr lang="en-US" altLang="zh-TW" b="0" dirty="0"/>
              <a:t>Subscription Profile Update Notification procedure </a:t>
            </a:r>
            <a:r>
              <a:rPr lang="zh-TW" altLang="en-US" b="0" dirty="0"/>
              <a:t>時，</a:t>
            </a:r>
            <a:r>
              <a:rPr lang="en-US" altLang="zh-TW" b="0" dirty="0"/>
              <a:t>AMF </a:t>
            </a:r>
            <a:r>
              <a:rPr lang="zh-TW" altLang="en-US" b="0" dirty="0"/>
              <a:t>從 </a:t>
            </a:r>
            <a:r>
              <a:rPr lang="en-US" altLang="zh-TW" b="0" dirty="0"/>
              <a:t>UDM</a:t>
            </a:r>
            <a:r>
              <a:rPr lang="zh-TW" altLang="en-US" b="0" dirty="0"/>
              <a:t> 那裡得到的 </a:t>
            </a:r>
            <a:r>
              <a:rPr lang="en-US" altLang="zh-TW" b="0" dirty="0"/>
              <a:t>Subscription context </a:t>
            </a:r>
            <a:r>
              <a:rPr lang="zh-TW" altLang="en-US" b="0" dirty="0"/>
              <a:t>並沒有包含對應到 </a:t>
            </a:r>
            <a:r>
              <a:rPr lang="en-US" altLang="zh-TW" b="0" dirty="0"/>
              <a:t>PDU</a:t>
            </a:r>
            <a:r>
              <a:rPr lang="zh-TW" altLang="en-US" b="0" dirty="0"/>
              <a:t> </a:t>
            </a:r>
            <a:r>
              <a:rPr lang="en-US" altLang="zh-TW" b="0" dirty="0"/>
              <a:t>Session ID </a:t>
            </a:r>
            <a:r>
              <a:rPr lang="zh-TW" altLang="en-US" b="0" dirty="0"/>
              <a:t>的 </a:t>
            </a:r>
            <a:r>
              <a:rPr lang="en-US" altLang="zh-TW" b="0" dirty="0"/>
              <a:t>SMF</a:t>
            </a:r>
            <a:r>
              <a:rPr lang="zh-TW" altLang="en-US" b="0" dirty="0"/>
              <a:t> </a:t>
            </a:r>
            <a:r>
              <a:rPr lang="en-US" altLang="zh-TW" b="0" dirty="0"/>
              <a:t>ID</a:t>
            </a:r>
            <a:r>
              <a:rPr lang="zh-TW" altLang="en-US" b="0" dirty="0"/>
              <a:t>。</a:t>
            </a:r>
            <a:endParaRPr lang="en-US" altLang="zh-TW" b="0" dirty="0"/>
          </a:p>
          <a:p>
            <a:pPr marL="171450" indent="-171450">
              <a:buFontTx/>
              <a:buChar char="-"/>
            </a:pPr>
            <a:endParaRPr lang="en-US" altLang="zh-TW" b="0" dirty="0"/>
          </a:p>
          <a:p>
            <a:pPr marL="0" indent="0">
              <a:buFontTx/>
              <a:buNone/>
            </a:pPr>
            <a:r>
              <a:rPr lang="en-US" altLang="zh-TW" b="0" dirty="0"/>
              <a:t>AMF</a:t>
            </a:r>
            <a:r>
              <a:rPr lang="zh-TW" altLang="en-US" b="0" dirty="0"/>
              <a:t> 會更新 </a:t>
            </a:r>
            <a:r>
              <a:rPr lang="en-US" altLang="zh-TW" b="0" dirty="0"/>
              <a:t>Access Type </a:t>
            </a:r>
            <a:r>
              <a:rPr lang="zh-TW" altLang="en-US" b="0" dirty="0"/>
              <a:t>並為此 </a:t>
            </a:r>
            <a:r>
              <a:rPr lang="en-US" altLang="zh-TW" b="0" dirty="0"/>
              <a:t>PDU</a:t>
            </a:r>
            <a:r>
              <a:rPr lang="zh-TW" altLang="en-US" b="0" dirty="0"/>
              <a:t> </a:t>
            </a:r>
            <a:r>
              <a:rPr lang="en-US" altLang="zh-TW" b="0" dirty="0"/>
              <a:t>Session </a:t>
            </a:r>
            <a:r>
              <a:rPr lang="zh-TW" altLang="en-US" b="0" dirty="0"/>
              <a:t>儲存在 </a:t>
            </a:r>
            <a:r>
              <a:rPr lang="en-US" altLang="zh-TW" b="0" dirty="0"/>
              <a:t>AMF</a:t>
            </a:r>
            <a:r>
              <a:rPr lang="zh-TW" altLang="en-US" b="0" dirty="0"/>
              <a:t> 裡。 </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36</a:t>
            </a:fld>
            <a:endParaRPr lang="zh-TW" altLang="en-US"/>
          </a:p>
        </p:txBody>
      </p:sp>
    </p:spTree>
    <p:extLst>
      <p:ext uri="{BB962C8B-B14F-4D97-AF65-F5344CB8AC3E}">
        <p14:creationId xmlns:p14="http://schemas.microsoft.com/office/powerpoint/2010/main" val="2457329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zh-TW" altLang="en-US" b="0" dirty="0"/>
              <a:t>若 </a:t>
            </a:r>
            <a:r>
              <a:rPr lang="en-US" altLang="zh-TW" b="0" dirty="0"/>
              <a:t>Request Type </a:t>
            </a:r>
            <a:r>
              <a:rPr lang="zh-TW" altLang="en-US" b="0" dirty="0"/>
              <a:t>顯示為 </a:t>
            </a:r>
            <a:r>
              <a:rPr lang="en-US" altLang="zh-TW" b="0" dirty="0"/>
              <a:t>“Existing PDU Session” </a:t>
            </a:r>
            <a:r>
              <a:rPr lang="zh-TW" altLang="en-US" b="0" dirty="0"/>
              <a:t>並且是一個已存在的 </a:t>
            </a:r>
            <a:r>
              <a:rPr lang="en-US" altLang="zh-TW" b="0" dirty="0"/>
              <a:t>PDU</a:t>
            </a:r>
            <a:r>
              <a:rPr lang="zh-TW" altLang="en-US" b="0" dirty="0"/>
              <a:t> </a:t>
            </a:r>
            <a:r>
              <a:rPr lang="en-US" altLang="zh-TW" b="0" dirty="0"/>
              <a:t>Session </a:t>
            </a:r>
            <a:r>
              <a:rPr lang="zh-TW" altLang="en-US" b="0" dirty="0"/>
              <a:t>想在 </a:t>
            </a:r>
            <a:r>
              <a:rPr lang="en-US" altLang="zh-TW" b="0" dirty="0"/>
              <a:t>3GPP/non-3GPP access </a:t>
            </a:r>
            <a:r>
              <a:rPr lang="zh-TW" altLang="en-US" b="0" dirty="0"/>
              <a:t>之間移動，那麼如果對於 </a:t>
            </a:r>
            <a:r>
              <a:rPr lang="en-US" altLang="zh-TW" b="0" dirty="0"/>
              <a:t>target access type </a:t>
            </a:r>
            <a:r>
              <a:rPr lang="zh-TW" altLang="en-US" b="0" dirty="0"/>
              <a:t>而言 </a:t>
            </a:r>
            <a:r>
              <a:rPr lang="en-US" altLang="zh-TW" b="1" dirty="0"/>
              <a:t>Serving PLMN S-NSSAI </a:t>
            </a:r>
            <a:r>
              <a:rPr lang="zh-TW" altLang="en-US" b="0" dirty="0"/>
              <a:t>在 </a:t>
            </a:r>
            <a:r>
              <a:rPr lang="en-US" altLang="zh-TW" b="1" dirty="0"/>
              <a:t>Allowed NSSAI </a:t>
            </a:r>
            <a:r>
              <a:rPr lang="zh-TW" altLang="en-US" b="0" dirty="0"/>
              <a:t>內，則 </a:t>
            </a:r>
            <a:r>
              <a:rPr lang="en-US" altLang="zh-TW" b="0" dirty="0"/>
              <a:t>PDU</a:t>
            </a:r>
            <a:r>
              <a:rPr lang="zh-TW" altLang="en-US" b="0" dirty="0"/>
              <a:t> </a:t>
            </a:r>
            <a:r>
              <a:rPr lang="en-US" altLang="zh-TW" b="0" dirty="0"/>
              <a:t>Session Establishment procedure </a:t>
            </a:r>
            <a:r>
              <a:rPr lang="zh-TW" altLang="en-US" b="0" dirty="0"/>
              <a:t>可以用分成以下的 </a:t>
            </a:r>
            <a:r>
              <a:rPr lang="en-US" altLang="zh-TW" b="0" dirty="0"/>
              <a:t>case </a:t>
            </a:r>
            <a:r>
              <a:rPr lang="zh-TW" altLang="en-US" b="0" dirty="0"/>
              <a:t>執行</a:t>
            </a:r>
            <a:r>
              <a:rPr lang="en-US" altLang="zh-TW" b="0" dirty="0"/>
              <a:t>:</a:t>
            </a:r>
            <a:r>
              <a:rPr lang="zh-TW" altLang="en-US" b="0" dirty="0"/>
              <a:t> 分別是</a:t>
            </a:r>
            <a:r>
              <a:rPr lang="en-US" altLang="zh-TW" b="0" dirty="0"/>
              <a:t>:</a:t>
            </a:r>
          </a:p>
          <a:p>
            <a:pPr marL="171450" indent="-171450">
              <a:buFontTx/>
              <a:buChar char="-"/>
            </a:pPr>
            <a:r>
              <a:rPr lang="en-US" altLang="zh-TW" b="0" dirty="0"/>
              <a:t>SMF ID </a:t>
            </a:r>
            <a:r>
              <a:rPr lang="zh-TW" altLang="en-US" b="0" dirty="0"/>
              <a:t>符合 </a:t>
            </a:r>
            <a:r>
              <a:rPr lang="en-US" altLang="zh-TW" b="0" dirty="0"/>
              <a:t>PDU</a:t>
            </a:r>
            <a:r>
              <a:rPr lang="zh-TW" altLang="en-US" b="0" dirty="0"/>
              <a:t> </a:t>
            </a:r>
            <a:r>
              <a:rPr lang="en-US" altLang="zh-TW" b="0" dirty="0"/>
              <a:t>Session ID </a:t>
            </a:r>
            <a:r>
              <a:rPr lang="zh-TW" altLang="en-US" b="0" dirty="0"/>
              <a:t>並且 </a:t>
            </a:r>
            <a:r>
              <a:rPr lang="en-US" altLang="zh-TW" b="0" dirty="0"/>
              <a:t>AMF</a:t>
            </a:r>
            <a:r>
              <a:rPr lang="zh-TW" altLang="en-US" b="0" dirty="0"/>
              <a:t> 在 相同的 </a:t>
            </a:r>
            <a:r>
              <a:rPr lang="en-US" altLang="zh-TW" b="0" dirty="0"/>
              <a:t>PLMN;</a:t>
            </a:r>
          </a:p>
          <a:p>
            <a:pPr marL="171450" indent="-171450">
              <a:buFontTx/>
              <a:buChar char="-"/>
            </a:pPr>
            <a:r>
              <a:rPr lang="en-US" altLang="zh-TW" b="0" dirty="0"/>
              <a:t>SMF ID </a:t>
            </a:r>
            <a:r>
              <a:rPr lang="zh-TW" altLang="en-US" b="0" dirty="0"/>
              <a:t>符合 </a:t>
            </a:r>
            <a:r>
              <a:rPr lang="en-US" altLang="zh-TW" b="0" dirty="0"/>
              <a:t>PDU</a:t>
            </a:r>
            <a:r>
              <a:rPr lang="zh-TW" altLang="en-US" b="0" dirty="0"/>
              <a:t> </a:t>
            </a:r>
            <a:r>
              <a:rPr lang="en-US" altLang="zh-TW" b="0" dirty="0"/>
              <a:t>Session ID</a:t>
            </a:r>
            <a:r>
              <a:rPr lang="zh-TW" altLang="en-US" b="0" dirty="0"/>
              <a:t>，並且此 </a:t>
            </a:r>
            <a:r>
              <a:rPr lang="en-US" altLang="zh-TW" b="0" dirty="0"/>
              <a:t>PDU</a:t>
            </a:r>
            <a:r>
              <a:rPr lang="zh-TW" altLang="en-US" b="0" dirty="0"/>
              <a:t> </a:t>
            </a:r>
            <a:r>
              <a:rPr lang="en-US" altLang="zh-TW" b="0" dirty="0"/>
              <a:t>Session ID </a:t>
            </a:r>
            <a:r>
              <a:rPr lang="zh-TW" altLang="en-US" b="0" dirty="0"/>
              <a:t>屬於 </a:t>
            </a:r>
            <a:r>
              <a:rPr lang="en-US" altLang="zh-TW" b="0" dirty="0"/>
              <a:t>HPLMN</a:t>
            </a:r>
          </a:p>
          <a:p>
            <a:pPr marL="171450" indent="-171450">
              <a:buFontTx/>
              <a:buChar char="-"/>
            </a:pPr>
            <a:endParaRPr lang="en-US" altLang="zh-TW" b="0" dirty="0"/>
          </a:p>
          <a:p>
            <a:pPr marL="0" indent="0">
              <a:buFontTx/>
              <a:buNone/>
            </a:pPr>
            <a:r>
              <a:rPr lang="zh-TW" altLang="en-US" b="0" dirty="0"/>
              <a:t>若不是上述兩種，</a:t>
            </a:r>
            <a:r>
              <a:rPr lang="en-US" altLang="zh-TW" b="0" dirty="0"/>
              <a:t>AMF</a:t>
            </a:r>
            <a:r>
              <a:rPr lang="zh-TW" altLang="en-US" b="0" dirty="0"/>
              <a:t> 應該要拒絕 </a:t>
            </a:r>
            <a:r>
              <a:rPr lang="en-US" altLang="zh-TW" b="0" dirty="0"/>
              <a:t>PDU</a:t>
            </a:r>
            <a:r>
              <a:rPr lang="zh-TW" altLang="en-US" b="0" dirty="0"/>
              <a:t> </a:t>
            </a:r>
            <a:r>
              <a:rPr lang="en-US" altLang="zh-TW" b="0" dirty="0"/>
              <a:t>Session Establishment Request </a:t>
            </a:r>
            <a:r>
              <a:rPr lang="zh-TW" altLang="en-US" b="0" dirty="0"/>
              <a:t>並附上適合的 </a:t>
            </a:r>
            <a:r>
              <a:rPr lang="en-US" altLang="zh-TW" b="0" dirty="0"/>
              <a:t>reject cause</a:t>
            </a:r>
            <a:r>
              <a:rPr lang="zh-TW" altLang="en-US" b="0" dirty="0"/>
              <a:t>。</a:t>
            </a:r>
            <a:endParaRPr lang="en-US" altLang="zh-TW" b="0" dirty="0"/>
          </a:p>
          <a:p>
            <a:pPr marL="0" indent="0">
              <a:buFontTx/>
              <a:buNone/>
            </a:pP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37</a:t>
            </a:fld>
            <a:endParaRPr lang="zh-TW" altLang="en-US"/>
          </a:p>
        </p:txBody>
      </p:sp>
    </p:spTree>
    <p:extLst>
      <p:ext uri="{BB962C8B-B14F-4D97-AF65-F5344CB8AC3E}">
        <p14:creationId xmlns:p14="http://schemas.microsoft.com/office/powerpoint/2010/main" val="4683199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zh-TW" altLang="en-US" b="0" dirty="0"/>
              <a:t>若 </a:t>
            </a:r>
            <a:r>
              <a:rPr lang="en-US" altLang="zh-TW" b="0" dirty="0"/>
              <a:t>UE</a:t>
            </a:r>
            <a:r>
              <a:rPr lang="zh-TW" altLang="en-US" b="0" dirty="0"/>
              <a:t> </a:t>
            </a:r>
            <a:r>
              <a:rPr lang="en-US" altLang="zh-TW" b="0" dirty="0"/>
              <a:t>Request Type </a:t>
            </a:r>
            <a:r>
              <a:rPr lang="zh-TW" altLang="en-US" b="0" dirty="0"/>
              <a:t>不是 </a:t>
            </a:r>
            <a:r>
              <a:rPr lang="en-US" altLang="zh-TW" b="0" dirty="0"/>
              <a:t> </a:t>
            </a:r>
            <a:r>
              <a:rPr lang="en-US" altLang="zh-TW" b="1" dirty="0"/>
              <a:t>“Emergency Request”</a:t>
            </a:r>
            <a:r>
              <a:rPr lang="en-US" altLang="zh-TW" dirty="0"/>
              <a:t> </a:t>
            </a:r>
            <a:r>
              <a:rPr lang="zh-TW" altLang="en-US" dirty="0"/>
              <a:t>也不是</a:t>
            </a:r>
            <a:r>
              <a:rPr lang="en-US" altLang="zh-TW" dirty="0"/>
              <a:t> </a:t>
            </a:r>
            <a:r>
              <a:rPr lang="en-US" altLang="zh-TW" b="1" dirty="0"/>
              <a:t>“Existing Emergency PDU Session”</a:t>
            </a:r>
            <a:r>
              <a:rPr lang="zh-TW" altLang="en-US" b="1" dirty="0"/>
              <a:t> </a:t>
            </a:r>
            <a:r>
              <a:rPr lang="zh-TW" altLang="en-US" b="0" dirty="0"/>
              <a:t>則 </a:t>
            </a:r>
            <a:r>
              <a:rPr lang="en-US" altLang="zh-TW" b="0" dirty="0"/>
              <a:t>AMF</a:t>
            </a:r>
            <a:r>
              <a:rPr lang="zh-TW" altLang="en-US" b="0" dirty="0"/>
              <a:t> 應該要拒絕</a:t>
            </a:r>
            <a:r>
              <a:rPr lang="en-US" altLang="zh-TW" b="0" dirty="0"/>
              <a:t> Emergency Registered UE</a:t>
            </a:r>
          </a:p>
          <a:p>
            <a:pPr marL="0" indent="0">
              <a:buFontTx/>
              <a:buNone/>
            </a:pPr>
            <a:endParaRPr lang="en-US" altLang="zh-TW" b="0" dirty="0"/>
          </a:p>
          <a:p>
            <a:pPr marL="0" indent="0">
              <a:buFontTx/>
              <a:buNone/>
            </a:pPr>
            <a:r>
              <a:rPr lang="zh-TW" altLang="en-US" b="0" dirty="0"/>
              <a:t>當 </a:t>
            </a:r>
            <a:r>
              <a:rPr lang="en-US" altLang="zh-TW" b="0" dirty="0"/>
              <a:t>Request Type </a:t>
            </a:r>
            <a:r>
              <a:rPr lang="zh-TW" altLang="en-US" b="0" dirty="0"/>
              <a:t>顯示為 </a:t>
            </a:r>
            <a:r>
              <a:rPr lang="en-US" altLang="zh-TW" b="1" dirty="0"/>
              <a:t>Emergency Request</a:t>
            </a:r>
            <a:r>
              <a:rPr lang="zh-TW" altLang="en-US" b="1" dirty="0"/>
              <a:t>，</a:t>
            </a:r>
            <a:r>
              <a:rPr lang="en-US" altLang="zh-TW" b="0" dirty="0"/>
              <a:t>AMF</a:t>
            </a:r>
            <a:r>
              <a:rPr lang="zh-TW" altLang="en-US" b="0" dirty="0"/>
              <a:t> 不會期望收到任何 </a:t>
            </a:r>
            <a:r>
              <a:rPr lang="en-US" altLang="zh-TW" b="0" dirty="0"/>
              <a:t>S-NSSAI </a:t>
            </a:r>
            <a:r>
              <a:rPr lang="zh-TW" altLang="en-US" b="0" dirty="0"/>
              <a:t>及 </a:t>
            </a:r>
            <a:r>
              <a:rPr lang="en-US" altLang="zh-TW" b="0" dirty="0"/>
              <a:t>DNN</a:t>
            </a:r>
            <a:r>
              <a:rPr lang="zh-TW" altLang="en-US" b="0" dirty="0"/>
              <a:t> 而是使用 </a:t>
            </a:r>
            <a:r>
              <a:rPr lang="en-US" altLang="zh-TW" b="0" dirty="0"/>
              <a:t>locally configured values</a:t>
            </a:r>
            <a:r>
              <a:rPr lang="zh-TW" altLang="en-US" b="0" dirty="0"/>
              <a:t>。</a:t>
            </a:r>
            <a:endParaRPr lang="en-US" altLang="zh-TW" b="0" dirty="0"/>
          </a:p>
          <a:p>
            <a:pPr marL="0" indent="0">
              <a:buFontTx/>
              <a:buNone/>
            </a:pPr>
            <a:endParaRPr lang="en-US" altLang="zh-TW" b="0" dirty="0"/>
          </a:p>
          <a:p>
            <a:pPr marL="0" indent="0">
              <a:buFontTx/>
              <a:buNone/>
            </a:pPr>
            <a:r>
              <a:rPr lang="zh-TW" altLang="en-US" b="1" dirty="0"/>
              <a:t>若</a:t>
            </a:r>
            <a:r>
              <a:rPr lang="en-US" altLang="zh-TW" dirty="0"/>
              <a:t>Request Type </a:t>
            </a:r>
            <a:r>
              <a:rPr lang="zh-TW" altLang="en-US" dirty="0"/>
              <a:t>是 </a:t>
            </a:r>
            <a:r>
              <a:rPr lang="en-US" altLang="zh-TW" b="1" dirty="0"/>
              <a:t>“Emergency Request”</a:t>
            </a:r>
            <a:r>
              <a:rPr lang="en-US" altLang="zh-TW" dirty="0"/>
              <a:t> or </a:t>
            </a:r>
            <a:r>
              <a:rPr lang="en-US" altLang="zh-TW" b="1" dirty="0"/>
              <a:t>“Existing Emergency PDU Session”</a:t>
            </a:r>
            <a:r>
              <a:rPr lang="zh-TW" altLang="en-US" b="1" dirty="0"/>
              <a:t>，則 </a:t>
            </a:r>
            <a:r>
              <a:rPr lang="en-US" altLang="zh-TW" dirty="0"/>
              <a:t>AMF </a:t>
            </a:r>
            <a:r>
              <a:rPr lang="zh-TW" altLang="en-US" dirty="0"/>
              <a:t>選擇 </a:t>
            </a:r>
            <a:r>
              <a:rPr lang="en-US" altLang="zh-TW" dirty="0"/>
              <a:t>SMF</a:t>
            </a:r>
            <a:r>
              <a:rPr lang="zh-TW" altLang="en-US" dirty="0"/>
              <a:t> 的 </a:t>
            </a:r>
            <a:r>
              <a:rPr lang="en-US" altLang="zh-TW" dirty="0"/>
              <a:t>procedure </a:t>
            </a:r>
            <a:r>
              <a:rPr lang="zh-TW" altLang="en-US" dirty="0"/>
              <a:t>被描述在 </a:t>
            </a:r>
            <a:r>
              <a:rPr lang="en-US" altLang="zh-TW" b="1" dirty="0">
                <a:hlinkClick r:id="rId3"/>
              </a:rPr>
              <a:t>clause 5.16.4 of TS 23.501</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38</a:t>
            </a:fld>
            <a:endParaRPr lang="zh-TW" altLang="en-US"/>
          </a:p>
        </p:txBody>
      </p:sp>
    </p:spTree>
    <p:extLst>
      <p:ext uri="{BB962C8B-B14F-4D97-AF65-F5344CB8AC3E}">
        <p14:creationId xmlns:p14="http://schemas.microsoft.com/office/powerpoint/2010/main" val="1285993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步驟三是 </a:t>
            </a:r>
            <a:r>
              <a:rPr lang="en-US" altLang="zh-TW" dirty="0"/>
              <a:t>AMF</a:t>
            </a:r>
            <a:r>
              <a:rPr lang="zh-TW" altLang="en-US" dirty="0"/>
              <a:t> 傳給 </a:t>
            </a:r>
            <a:r>
              <a:rPr lang="en-US" altLang="zh-TW" dirty="0"/>
              <a:t>SMF</a:t>
            </a:r>
            <a:r>
              <a:rPr lang="zh-TW" altLang="en-US" dirty="0"/>
              <a:t> 的 </a:t>
            </a:r>
            <a:r>
              <a:rPr lang="en-US" altLang="zh-TW" dirty="0"/>
              <a:t>Nsmf_PDUSession_CreateSMContext</a:t>
            </a:r>
            <a:r>
              <a:rPr lang="zh-TW" altLang="en-US" dirty="0"/>
              <a:t> 或 </a:t>
            </a:r>
            <a:r>
              <a:rPr lang="en-US" altLang="zh-TW" dirty="0" err="1"/>
              <a:t>Nsmf_PDUSession_UpdateSMContext</a:t>
            </a:r>
            <a:r>
              <a:rPr lang="zh-TW" altLang="en-US" dirty="0"/>
              <a:t> </a:t>
            </a:r>
            <a:r>
              <a:rPr lang="en-US" altLang="zh-TW" dirty="0"/>
              <a:t> Request</a:t>
            </a:r>
            <a:r>
              <a:rPr lang="zh-TW" altLang="en-US" dirty="0"/>
              <a:t>。他們分別包含了以下資訊。</a:t>
            </a:r>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39</a:t>
            </a:fld>
            <a:endParaRPr lang="zh-TW" altLang="en-US"/>
          </a:p>
        </p:txBody>
      </p:sp>
    </p:spTree>
    <p:extLst>
      <p:ext uri="{BB962C8B-B14F-4D97-AF65-F5344CB8AC3E}">
        <p14:creationId xmlns:p14="http://schemas.microsoft.com/office/powerpoint/2010/main" val="2150773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AMF</a:t>
            </a:r>
            <a:r>
              <a:rPr lang="zh-TW" altLang="en-US" dirty="0"/>
              <a:t> 與 </a:t>
            </a:r>
            <a:r>
              <a:rPr lang="en-US" altLang="zh-TW" dirty="0"/>
              <a:t>SMF</a:t>
            </a:r>
            <a:r>
              <a:rPr lang="zh-TW" altLang="en-US" dirty="0"/>
              <a:t> 之間沒有 </a:t>
            </a:r>
            <a:r>
              <a:rPr lang="en-US" altLang="zh-TW" dirty="0"/>
              <a:t>UE </a:t>
            </a:r>
            <a:r>
              <a:rPr lang="zh-TW" altLang="en-US" dirty="0"/>
              <a:t>提供的 </a:t>
            </a:r>
            <a:r>
              <a:rPr lang="en-US" altLang="zh-TW" dirty="0"/>
              <a:t>PDU Session ID </a:t>
            </a:r>
            <a:r>
              <a:rPr lang="zh-TW" altLang="en-US" dirty="0"/>
              <a:t>的 </a:t>
            </a:r>
            <a:r>
              <a:rPr lang="en-US" altLang="zh-TW" dirty="0"/>
              <a:t>association</a:t>
            </a:r>
            <a:r>
              <a:rPr lang="zh-TW" altLang="en-US" dirty="0"/>
              <a:t>，也就是說是 </a:t>
            </a:r>
            <a:r>
              <a:rPr lang="en-US" altLang="zh-TW" dirty="0"/>
              <a:t>Initial request</a:t>
            </a:r>
            <a:r>
              <a:rPr lang="zh-TW" altLang="en-US" dirty="0"/>
              <a:t>，</a:t>
            </a:r>
            <a:r>
              <a:rPr lang="en-US" altLang="zh-TW" dirty="0"/>
              <a:t>AMF</a:t>
            </a:r>
            <a:r>
              <a:rPr lang="zh-TW" altLang="en-US" dirty="0"/>
              <a:t> 會發起 </a:t>
            </a:r>
            <a:r>
              <a:rPr lang="en-US" altLang="zh-TW" dirty="0" err="1">
                <a:solidFill>
                  <a:srgbClr val="FF0000"/>
                </a:solidFill>
              </a:rPr>
              <a:t>Nsmf_PDUSession_CreateSMContext</a:t>
            </a:r>
            <a:r>
              <a:rPr lang="en-US" altLang="zh-TW" dirty="0">
                <a:solidFill>
                  <a:srgbClr val="FF0000"/>
                </a:solidFill>
              </a:rPr>
              <a:t> </a:t>
            </a:r>
            <a:r>
              <a:rPr lang="en-US" altLang="zh-TW" dirty="0"/>
              <a:t>Request</a:t>
            </a:r>
            <a:r>
              <a:rPr lang="zh-TW" altLang="en-US" dirty="0"/>
              <a:t>。</a:t>
            </a:r>
            <a:endParaRPr lang="en-US" altLang="zh-TW" dirty="0"/>
          </a:p>
          <a:p>
            <a:endParaRPr lang="en-US" altLang="zh-TW" dirty="0"/>
          </a:p>
          <a:p>
            <a:r>
              <a:rPr lang="zh-TW" altLang="en-US" dirty="0"/>
              <a:t>若有 </a:t>
            </a:r>
            <a:r>
              <a:rPr lang="en-US" altLang="zh-TW" dirty="0"/>
              <a:t>association</a:t>
            </a:r>
            <a:r>
              <a:rPr lang="zh-TW" altLang="en-US" dirty="0"/>
              <a:t>，也就是說是 </a:t>
            </a:r>
            <a:r>
              <a:rPr lang="en-US" altLang="zh-TW" dirty="0"/>
              <a:t>existing PDU Session</a:t>
            </a:r>
            <a:r>
              <a:rPr lang="zh-TW" altLang="en-US" dirty="0"/>
              <a:t>，則發起 </a:t>
            </a:r>
            <a:r>
              <a:rPr lang="en-US" altLang="zh-TW" dirty="0" err="1">
                <a:solidFill>
                  <a:srgbClr val="FF0000"/>
                </a:solidFill>
              </a:rPr>
              <a:t>Nsmf_PDUSession_UpdateSMContext</a:t>
            </a:r>
            <a:r>
              <a:rPr lang="en-US" altLang="zh-TW" dirty="0">
                <a:solidFill>
                  <a:srgbClr val="FF0000"/>
                </a:solidFill>
              </a:rPr>
              <a:t> </a:t>
            </a:r>
            <a:r>
              <a:rPr lang="en-US" altLang="zh-TW" dirty="0"/>
              <a:t>Request</a:t>
            </a:r>
            <a:r>
              <a:rPr lang="zh-TW" altLang="en-US" dirty="0"/>
              <a:t>。</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40</a:t>
            </a:fld>
            <a:endParaRPr lang="zh-TW" altLang="en-US"/>
          </a:p>
        </p:txBody>
      </p:sp>
    </p:spTree>
    <p:extLst>
      <p:ext uri="{BB962C8B-B14F-4D97-AF65-F5344CB8AC3E}">
        <p14:creationId xmlns:p14="http://schemas.microsoft.com/office/powerpoint/2010/main" val="26719321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AMF </a:t>
            </a:r>
            <a:r>
              <a:rPr lang="zh-TW" altLang="en-US" dirty="0"/>
              <a:t>從 </a:t>
            </a:r>
            <a:r>
              <a:rPr lang="en-US" altLang="zh-TW" dirty="0"/>
              <a:t>Allowed NSSAI</a:t>
            </a:r>
            <a:r>
              <a:rPr lang="zh-TW" altLang="en-US" dirty="0"/>
              <a:t> 選出 </a:t>
            </a:r>
            <a:r>
              <a:rPr lang="en-US" altLang="zh-TW" dirty="0"/>
              <a:t>S-NSSAI </a:t>
            </a:r>
            <a:r>
              <a:rPr lang="en-US" altLang="zh-TW" b="0" dirty="0"/>
              <a:t>of the Serving PLMN</a:t>
            </a:r>
            <a:r>
              <a:rPr lang="zh-TW" altLang="en-US" b="0" dirty="0"/>
              <a:t> 傳送給 </a:t>
            </a:r>
            <a:r>
              <a:rPr lang="en-US" altLang="zh-TW" b="0" dirty="0"/>
              <a:t>SMF</a:t>
            </a:r>
            <a:r>
              <a:rPr lang="zh-TW" altLang="en-US" b="0" dirty="0"/>
              <a:t>。在 </a:t>
            </a:r>
            <a:r>
              <a:rPr lang="en-US" altLang="zh-TW" b="0" dirty="0"/>
              <a:t>LBO</a:t>
            </a:r>
            <a:r>
              <a:rPr lang="zh-TW" altLang="en-US" b="0" dirty="0"/>
              <a:t> </a:t>
            </a:r>
            <a:r>
              <a:rPr lang="en-US" altLang="zh-TW" b="0" dirty="0"/>
              <a:t>case</a:t>
            </a:r>
            <a:r>
              <a:rPr lang="zh-TW" altLang="en-US" b="0" dirty="0"/>
              <a:t>，</a:t>
            </a:r>
            <a:r>
              <a:rPr lang="en-US" altLang="zh-TW" b="0" dirty="0"/>
              <a:t>AMF</a:t>
            </a:r>
            <a:r>
              <a:rPr lang="zh-TW" altLang="en-US" b="0" dirty="0"/>
              <a:t> 也會從 </a:t>
            </a:r>
            <a:r>
              <a:rPr lang="en-US" altLang="zh-TW" b="0" dirty="0"/>
              <a:t>Mapping Of Allowed NSSAI </a:t>
            </a:r>
            <a:r>
              <a:rPr lang="zh-TW" altLang="en-US" b="0" dirty="0"/>
              <a:t>選出</a:t>
            </a:r>
            <a:r>
              <a:rPr lang="en-US" altLang="zh-TW" b="0" dirty="0"/>
              <a:t> corresponding S-NSSAI of the HPLMN </a:t>
            </a:r>
            <a:r>
              <a:rPr lang="zh-TW" altLang="en-US" b="0" dirty="0"/>
              <a:t>給 </a:t>
            </a:r>
            <a:r>
              <a:rPr lang="en-US" altLang="zh-TW" b="0" dirty="0"/>
              <a:t>SMF</a:t>
            </a:r>
            <a:r>
              <a:rPr lang="zh-TW" altLang="en-US" b="0" dirty="0"/>
              <a:t>。</a:t>
            </a:r>
            <a:endParaRPr lang="en-US" altLang="zh-TW" b="0" dirty="0"/>
          </a:p>
          <a:p>
            <a:endParaRPr lang="en-US" altLang="zh-TW" b="0" dirty="0"/>
          </a:p>
          <a:p>
            <a:r>
              <a:rPr lang="en-US" altLang="zh-TW" b="0" dirty="0"/>
              <a:t>AMF</a:t>
            </a:r>
            <a:r>
              <a:rPr lang="zh-TW" altLang="en-US" b="0" dirty="0"/>
              <a:t> </a:t>
            </a:r>
            <a:r>
              <a:rPr lang="en-US" altLang="zh-TW" b="0" dirty="0"/>
              <a:t>ID</a:t>
            </a:r>
            <a:r>
              <a:rPr lang="zh-TW" altLang="en-US" b="0" dirty="0"/>
              <a:t> 是 </a:t>
            </a:r>
            <a:r>
              <a:rPr lang="en-US" altLang="zh-TW" b="0" dirty="0"/>
              <a:t>UE</a:t>
            </a:r>
            <a:r>
              <a:rPr lang="zh-TW" altLang="en-US" b="0" dirty="0"/>
              <a:t> 的 </a:t>
            </a:r>
            <a:r>
              <a:rPr lang="en-US" altLang="zh-TW" b="0" dirty="0"/>
              <a:t>GUAMI</a:t>
            </a:r>
            <a:r>
              <a:rPr lang="zh-TW" altLang="en-US" b="0" dirty="0"/>
              <a:t>。</a:t>
            </a:r>
            <a:r>
              <a:rPr lang="en-US" altLang="zh-TW" b="0" dirty="0"/>
              <a:t>AMF</a:t>
            </a:r>
            <a:r>
              <a:rPr lang="zh-TW" altLang="en-US" b="0" dirty="0"/>
              <a:t> 轉送 </a:t>
            </a:r>
            <a:r>
              <a:rPr lang="en-US" altLang="zh-TW" b="0" dirty="0"/>
              <a:t>PDU</a:t>
            </a:r>
            <a:r>
              <a:rPr lang="zh-TW" altLang="en-US" b="0" dirty="0"/>
              <a:t> </a:t>
            </a:r>
            <a:r>
              <a:rPr lang="en-US" altLang="zh-TW" b="0" dirty="0"/>
              <a:t>Session ID </a:t>
            </a:r>
            <a:r>
              <a:rPr lang="zh-TW" altLang="en-US" b="0" dirty="0"/>
              <a:t>伴隨著 </a:t>
            </a:r>
            <a:r>
              <a:rPr lang="en-US" altLang="zh-TW" b="1" dirty="0"/>
              <a:t>N1 SM container </a:t>
            </a:r>
            <a:r>
              <a:rPr lang="zh-TW" altLang="en-US" b="0" dirty="0"/>
              <a:t>包含了 </a:t>
            </a:r>
            <a:r>
              <a:rPr lang="en-US" altLang="zh-TW" b="1" dirty="0"/>
              <a:t>PDU Session Establishment Request</a:t>
            </a:r>
            <a:r>
              <a:rPr lang="zh-TW" altLang="en-US" b="1" dirty="0"/>
              <a:t>。</a:t>
            </a:r>
            <a:r>
              <a:rPr lang="zh-TW" altLang="en-US" b="0" dirty="0"/>
              <a:t>如果 </a:t>
            </a:r>
            <a:r>
              <a:rPr lang="en-US" altLang="zh-TW" b="0" dirty="0"/>
              <a:t>AMF</a:t>
            </a:r>
            <a:r>
              <a:rPr lang="zh-TW" altLang="en-US" b="0" dirty="0"/>
              <a:t> 支援 </a:t>
            </a:r>
            <a:r>
              <a:rPr lang="en-US" altLang="zh-TW" b="0" dirty="0"/>
              <a:t>GPSI</a:t>
            </a:r>
            <a:r>
              <a:rPr lang="zh-TW" altLang="en-US" b="0" dirty="0"/>
              <a:t> 則也要被一起包含進去。</a:t>
            </a:r>
            <a:endParaRPr lang="en-US" altLang="zh-TW" b="0" dirty="0"/>
          </a:p>
          <a:p>
            <a:endParaRPr lang="en-US" altLang="zh-TW" b="0" dirty="0"/>
          </a:p>
          <a:p>
            <a:r>
              <a:rPr lang="en-US" altLang="zh-TW" sz="1200" b="0" i="0" kern="1200" dirty="0">
                <a:solidFill>
                  <a:schemeClr val="tx1"/>
                </a:solidFill>
                <a:effectLst/>
                <a:latin typeface="+mn-lt"/>
                <a:ea typeface="+mn-ea"/>
                <a:cs typeface="+mn-cs"/>
              </a:rPr>
              <a:t>GPSI</a:t>
            </a:r>
            <a:r>
              <a:rPr lang="zh-TW" altLang="en-US" sz="1200" b="0" i="0" kern="1200" dirty="0">
                <a:solidFill>
                  <a:schemeClr val="tx1"/>
                </a:solidFill>
                <a:effectLst/>
                <a:latin typeface="+mn-lt"/>
                <a:ea typeface="+mn-ea"/>
                <a:cs typeface="+mn-cs"/>
              </a:rPr>
              <a:t> 可能為 </a:t>
            </a:r>
            <a:r>
              <a:rPr lang="en-US" altLang="zh-TW" sz="1200" b="0" i="0" kern="1200" dirty="0">
                <a:solidFill>
                  <a:schemeClr val="tx1"/>
                </a:solidFill>
                <a:effectLst/>
                <a:latin typeface="+mn-lt"/>
                <a:ea typeface="+mn-ea"/>
                <a:cs typeface="+mn-cs"/>
              </a:rPr>
              <a:t>MSISDN </a:t>
            </a:r>
            <a:r>
              <a:rPr lang="zh-TW" altLang="en-US" sz="1200" b="0" i="0" kern="1200" dirty="0">
                <a:solidFill>
                  <a:schemeClr val="tx1"/>
                </a:solidFill>
                <a:effectLst/>
                <a:latin typeface="+mn-lt"/>
                <a:ea typeface="+mn-ea"/>
                <a:cs typeface="+mn-cs"/>
              </a:rPr>
              <a:t>或 </a:t>
            </a:r>
            <a:r>
              <a:rPr lang="en-US" altLang="zh-TW" sz="1200" b="0" i="0" kern="1200" dirty="0">
                <a:solidFill>
                  <a:schemeClr val="tx1"/>
                </a:solidFill>
                <a:effectLst/>
                <a:latin typeface="+mn-lt"/>
                <a:ea typeface="+mn-ea"/>
                <a:cs typeface="+mn-cs"/>
              </a:rPr>
              <a:t>External Identifier</a:t>
            </a: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以下備註</a:t>
            </a:r>
            <a:r>
              <a:rPr lang="zh-TW" altLang="en-US" sz="1200" b="1" i="0" kern="1200" dirty="0">
                <a:solidFill>
                  <a:schemeClr val="tx1"/>
                </a:solidFill>
                <a:effectLst/>
                <a:latin typeface="+mn-lt"/>
                <a:ea typeface="+mn-ea"/>
                <a:cs typeface="+mn-cs"/>
              </a:rPr>
              <a:t>不用念</a:t>
            </a:r>
            <a:r>
              <a:rPr lang="en-US" altLang="zh-TW" sz="1200" b="0" i="0" kern="1200" dirty="0">
                <a:solidFill>
                  <a:schemeClr val="tx1"/>
                </a:solidFill>
                <a:effectLst/>
                <a:latin typeface="+mn-lt"/>
                <a:ea typeface="+mn-ea"/>
                <a:cs typeface="+mn-cs"/>
              </a:rPr>
              <a:t>)</a:t>
            </a:r>
          </a:p>
          <a:p>
            <a:r>
              <a:rPr lang="en-US" altLang="zh-TW" sz="1200" b="0" i="0" kern="1200" dirty="0">
                <a:solidFill>
                  <a:schemeClr val="tx1"/>
                </a:solidFill>
                <a:effectLst/>
                <a:latin typeface="+mn-lt"/>
                <a:ea typeface="+mn-ea"/>
                <a:cs typeface="+mn-cs"/>
              </a:rPr>
              <a:t>The GPSI is used as a means of addressing a 3GPP subscription in data networks outside the realms of a 3GPP system. GPSIs are public identifiers such as a </a:t>
            </a:r>
            <a:r>
              <a:rPr lang="en-US" altLang="zh-TW" sz="1200" b="1" i="0" kern="1200" dirty="0">
                <a:solidFill>
                  <a:schemeClr val="tx1"/>
                </a:solidFill>
                <a:effectLst/>
                <a:latin typeface="+mn-lt"/>
                <a:ea typeface="+mn-ea"/>
                <a:cs typeface="+mn-cs"/>
              </a:rPr>
              <a:t>MSISDN</a:t>
            </a:r>
            <a:r>
              <a:rPr lang="en-US" altLang="zh-TW" sz="1200" b="0" i="0" kern="1200" dirty="0">
                <a:solidFill>
                  <a:schemeClr val="tx1"/>
                </a:solidFill>
                <a:effectLst/>
                <a:latin typeface="+mn-lt"/>
                <a:ea typeface="+mn-ea"/>
                <a:cs typeface="+mn-cs"/>
              </a:rPr>
              <a:t> or an </a:t>
            </a:r>
            <a:r>
              <a:rPr lang="en-US" altLang="zh-TW" sz="1200" b="1" i="0" kern="1200" dirty="0">
                <a:solidFill>
                  <a:schemeClr val="tx1"/>
                </a:solidFill>
                <a:effectLst/>
                <a:latin typeface="+mn-lt"/>
                <a:ea typeface="+mn-ea"/>
                <a:cs typeface="+mn-cs"/>
              </a:rPr>
              <a:t>External Identifier</a:t>
            </a:r>
            <a:r>
              <a:rPr lang="en-US" altLang="zh-TW" sz="1200" b="0" i="0" kern="1200" dirty="0">
                <a:solidFill>
                  <a:schemeClr val="tx1"/>
                </a:solidFill>
                <a:effectLst/>
                <a:latin typeface="+mn-lt"/>
                <a:ea typeface="+mn-ea"/>
                <a:cs typeface="+mn-cs"/>
              </a:rPr>
              <a:t>.</a:t>
            </a:r>
            <a:endParaRPr lang="zh-TW" altLang="en-US"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41</a:t>
            </a:fld>
            <a:endParaRPr lang="zh-TW" altLang="en-US"/>
          </a:p>
        </p:txBody>
      </p:sp>
    </p:spTree>
    <p:extLst>
      <p:ext uri="{BB962C8B-B14F-4D97-AF65-F5344CB8AC3E}">
        <p14:creationId xmlns:p14="http://schemas.microsoft.com/office/powerpoint/2010/main" val="20481739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dirty="0"/>
              <a:t>AMF </a:t>
            </a:r>
            <a:r>
              <a:rPr lang="zh-TW" altLang="en-US" b="0" dirty="0"/>
              <a:t>會決定 </a:t>
            </a:r>
            <a:r>
              <a:rPr lang="en-US" altLang="zh-TW" b="0" dirty="0"/>
              <a:t>Access Type </a:t>
            </a:r>
            <a:r>
              <a:rPr lang="zh-TW" altLang="en-US" b="0" dirty="0"/>
              <a:t>及 </a:t>
            </a:r>
            <a:r>
              <a:rPr lang="en-US" altLang="zh-TW" b="0" dirty="0"/>
              <a:t>RAT</a:t>
            </a:r>
            <a:r>
              <a:rPr lang="zh-TW" altLang="en-US" b="0" dirty="0"/>
              <a:t> </a:t>
            </a:r>
            <a:r>
              <a:rPr lang="en-US" altLang="zh-TW" b="0" dirty="0"/>
              <a:t>Type</a:t>
            </a:r>
          </a:p>
          <a:p>
            <a:endParaRPr lang="en-US" altLang="zh-TW" b="0" dirty="0"/>
          </a:p>
          <a:p>
            <a:r>
              <a:rPr lang="zh-TW" altLang="en-US" b="0" dirty="0"/>
              <a:t>當 </a:t>
            </a:r>
            <a:r>
              <a:rPr lang="en-US" altLang="zh-TW" b="0" dirty="0"/>
              <a:t>UE </a:t>
            </a:r>
            <a:r>
              <a:rPr lang="zh-TW" altLang="en-US" b="0" dirty="0"/>
              <a:t>在 </a:t>
            </a:r>
            <a:r>
              <a:rPr lang="en-US" altLang="zh-TW" b="0" dirty="0"/>
              <a:t>limited service state </a:t>
            </a:r>
            <a:r>
              <a:rPr lang="zh-TW" altLang="en-US" b="0" dirty="0"/>
              <a:t>並且註冊到 </a:t>
            </a:r>
            <a:r>
              <a:rPr lang="en-US" altLang="zh-TW" b="0" dirty="0"/>
              <a:t>Emergency services</a:t>
            </a:r>
            <a:r>
              <a:rPr lang="zh-TW" altLang="en-US" b="0" dirty="0"/>
              <a:t>，則 </a:t>
            </a:r>
            <a:r>
              <a:rPr lang="en-US" altLang="zh-TW" b="0" dirty="0"/>
              <a:t>AMF</a:t>
            </a:r>
            <a:r>
              <a:rPr lang="zh-TW" altLang="en-US" b="0" dirty="0"/>
              <a:t> 提供 </a:t>
            </a:r>
            <a:r>
              <a:rPr lang="en-US" altLang="zh-TW" b="0" dirty="0"/>
              <a:t>PEI</a:t>
            </a:r>
            <a:r>
              <a:rPr lang="zh-TW" altLang="en-US" b="0" dirty="0"/>
              <a:t> 而不是 </a:t>
            </a:r>
            <a:r>
              <a:rPr lang="en-US" altLang="zh-TW" b="0" dirty="0"/>
              <a:t>SUPI</a:t>
            </a:r>
            <a:r>
              <a:rPr lang="zh-TW" altLang="en-US" b="0" dirty="0"/>
              <a:t>。</a:t>
            </a:r>
            <a:endParaRPr lang="en-US" altLang="zh-TW" b="0" dirty="0"/>
          </a:p>
          <a:p>
            <a:endParaRPr lang="en-US" altLang="zh-TW" b="0" dirty="0"/>
          </a:p>
          <a:p>
            <a:r>
              <a:rPr lang="zh-TW" altLang="en-US" b="0" dirty="0"/>
              <a:t>如果 </a:t>
            </a:r>
            <a:r>
              <a:rPr lang="en-US" altLang="zh-TW" b="0" dirty="0"/>
              <a:t>UE</a:t>
            </a:r>
            <a:r>
              <a:rPr lang="zh-TW" altLang="en-US" b="0" dirty="0"/>
              <a:t> 在 </a:t>
            </a:r>
            <a:r>
              <a:rPr lang="en-US" altLang="zh-TW" b="0" dirty="0"/>
              <a:t>limited service state </a:t>
            </a:r>
            <a:r>
              <a:rPr lang="zh-TW" altLang="en-US" b="0" dirty="0"/>
              <a:t>並且註冊到 </a:t>
            </a:r>
            <a:r>
              <a:rPr lang="en-US" altLang="zh-TW" b="0" dirty="0"/>
              <a:t>Emergency services</a:t>
            </a:r>
            <a:r>
              <a:rPr lang="zh-TW" altLang="en-US" b="0" dirty="0"/>
              <a:t>，並且有提供 </a:t>
            </a:r>
            <a:r>
              <a:rPr lang="en-US" altLang="zh-TW" b="0" dirty="0"/>
              <a:t>SUPI</a:t>
            </a:r>
            <a:r>
              <a:rPr lang="zh-TW" altLang="en-US" b="0" dirty="0"/>
              <a:t> 但沒有被認證，則 </a:t>
            </a:r>
            <a:r>
              <a:rPr lang="en-US" altLang="zh-TW" b="0" dirty="0"/>
              <a:t>AMF</a:t>
            </a:r>
            <a:r>
              <a:rPr lang="zh-TW" altLang="en-US" b="0" dirty="0"/>
              <a:t> 會顯示這個 </a:t>
            </a:r>
            <a:r>
              <a:rPr lang="en-US" altLang="zh-TW" b="0" dirty="0"/>
              <a:t>SUPI</a:t>
            </a:r>
            <a:r>
              <a:rPr lang="zh-TW" altLang="en-US" b="0" dirty="0"/>
              <a:t> 是未經認證過的。</a:t>
            </a:r>
            <a:endParaRPr lang="en-US" altLang="zh-TW" b="0" dirty="0"/>
          </a:p>
          <a:p>
            <a:endParaRPr lang="en-US" altLang="zh-TW" b="0" dirty="0"/>
          </a:p>
          <a:p>
            <a:r>
              <a:rPr lang="en-US" altLang="zh-TW" b="0" dirty="0"/>
              <a:t>SMF</a:t>
            </a:r>
            <a:r>
              <a:rPr lang="zh-TW" altLang="en-US" b="0" dirty="0"/>
              <a:t> 會斷定此 </a:t>
            </a:r>
            <a:r>
              <a:rPr lang="en-US" altLang="zh-TW" b="0" dirty="0"/>
              <a:t>UE</a:t>
            </a:r>
            <a:r>
              <a:rPr lang="zh-TW" altLang="en-US" b="0" dirty="0"/>
              <a:t> 沒有被認證，當</a:t>
            </a:r>
            <a:r>
              <a:rPr lang="en-US" altLang="zh-TW" b="0" dirty="0"/>
              <a:t>:</a:t>
            </a:r>
          </a:p>
          <a:p>
            <a:pPr marL="171450" indent="-171450">
              <a:buFontTx/>
              <a:buChar char="-"/>
            </a:pPr>
            <a:r>
              <a:rPr lang="zh-TW" altLang="en-US" b="0" dirty="0"/>
              <a:t>它沒有收到 </a:t>
            </a:r>
            <a:r>
              <a:rPr lang="en-US" altLang="zh-TW" b="0" dirty="0"/>
              <a:t>SUPI</a:t>
            </a:r>
            <a:r>
              <a:rPr lang="zh-TW" altLang="en-US" b="0" dirty="0"/>
              <a:t>，或</a:t>
            </a:r>
            <a:endParaRPr lang="en-US" altLang="zh-TW" b="0" dirty="0"/>
          </a:p>
          <a:p>
            <a:pPr marL="171450" indent="-171450">
              <a:buFontTx/>
              <a:buChar char="-"/>
            </a:pPr>
            <a:r>
              <a:rPr lang="zh-TW" altLang="en-US" b="0" dirty="0"/>
              <a:t>當 </a:t>
            </a:r>
            <a:r>
              <a:rPr lang="en-US" altLang="zh-TW" b="0" dirty="0"/>
              <a:t>AMF</a:t>
            </a:r>
            <a:r>
              <a:rPr lang="zh-TW" altLang="en-US" b="0" dirty="0"/>
              <a:t> 顯示 </a:t>
            </a:r>
            <a:r>
              <a:rPr lang="en-US" altLang="zh-TW" b="0" dirty="0"/>
              <a:t>SUPI</a:t>
            </a:r>
            <a:r>
              <a:rPr lang="zh-TW" altLang="en-US" b="0" dirty="0"/>
              <a:t> 沒有被認證</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42</a:t>
            </a:fld>
            <a:endParaRPr lang="zh-TW" altLang="en-US"/>
          </a:p>
        </p:txBody>
      </p:sp>
    </p:spTree>
    <p:extLst>
      <p:ext uri="{BB962C8B-B14F-4D97-AF65-F5344CB8AC3E}">
        <p14:creationId xmlns:p14="http://schemas.microsoft.com/office/powerpoint/2010/main" val="3948983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接下來要說明的部分都是針對 </a:t>
            </a:r>
            <a:r>
              <a:rPr lang="en-US" altLang="zh-TW" dirty="0"/>
              <a:t>UE</a:t>
            </a:r>
            <a:r>
              <a:rPr lang="zh-TW" altLang="en-US" dirty="0"/>
              <a:t> </a:t>
            </a:r>
            <a:r>
              <a:rPr lang="en-US" altLang="zh-TW" dirty="0"/>
              <a:t>Requested </a:t>
            </a:r>
            <a:r>
              <a:rPr lang="fr-FR" altLang="zh-TW" sz="1200" dirty="0"/>
              <a:t>PDU Session Establishment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a:t>
            </a:fld>
            <a:endParaRPr lang="zh-TW" altLang="en-US"/>
          </a:p>
        </p:txBody>
      </p:sp>
    </p:spTree>
    <p:extLst>
      <p:ext uri="{BB962C8B-B14F-4D97-AF65-F5344CB8AC3E}">
        <p14:creationId xmlns:p14="http://schemas.microsoft.com/office/powerpoint/2010/main" val="4107162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如果 </a:t>
            </a:r>
            <a:r>
              <a:rPr lang="en-US" altLang="zh-TW" b="0" dirty="0"/>
              <a:t>AMF</a:t>
            </a:r>
            <a:r>
              <a:rPr lang="zh-TW" altLang="en-US" b="0" dirty="0"/>
              <a:t> 判斷 </a:t>
            </a:r>
            <a:r>
              <a:rPr lang="en-US" altLang="zh-TW" dirty="0"/>
              <a:t>selected DNN </a:t>
            </a:r>
            <a:r>
              <a:rPr lang="zh-TW" altLang="en-US" dirty="0"/>
              <a:t>符合 </a:t>
            </a:r>
            <a:r>
              <a:rPr lang="en-US" altLang="zh-TW" dirty="0"/>
              <a:t>LADN</a:t>
            </a:r>
            <a:r>
              <a:rPr lang="zh-TW" altLang="en-US" dirty="0"/>
              <a:t>，則 </a:t>
            </a:r>
            <a:r>
              <a:rPr lang="en-US" altLang="zh-TW" dirty="0"/>
              <a:t>AMF</a:t>
            </a:r>
            <a:r>
              <a:rPr lang="zh-TW" altLang="en-US" dirty="0"/>
              <a:t> 提供 </a:t>
            </a:r>
            <a:r>
              <a:rPr lang="en-US" altLang="zh-TW" b="1" dirty="0"/>
              <a:t>UE presence in LADN service area</a:t>
            </a:r>
            <a:r>
              <a:rPr lang="zh-TW" altLang="en-US" b="1" dirty="0"/>
              <a:t> </a:t>
            </a:r>
            <a:r>
              <a:rPr lang="zh-TW" altLang="en-US" b="0" dirty="0"/>
              <a:t>欄位顯示 </a:t>
            </a:r>
            <a:r>
              <a:rPr lang="en-US" altLang="zh-TW" b="0" dirty="0"/>
              <a:t>UE</a:t>
            </a:r>
            <a:r>
              <a:rPr lang="zh-TW" altLang="en-US" b="0" dirty="0"/>
              <a:t> 是在 </a:t>
            </a:r>
            <a:r>
              <a:rPr lang="en-US" altLang="zh-TW" b="0" dirty="0"/>
              <a:t>LADN</a:t>
            </a:r>
            <a:r>
              <a:rPr lang="zh-TW" altLang="en-US" b="0" dirty="0"/>
              <a:t> </a:t>
            </a:r>
            <a:r>
              <a:rPr lang="en-US" altLang="zh-TW" b="0" dirty="0"/>
              <a:t>service area </a:t>
            </a:r>
            <a:r>
              <a:rPr lang="zh-TW" altLang="en-US" b="0" dirty="0"/>
              <a:t>裡面還是外面。</a:t>
            </a:r>
            <a:endParaRPr lang="en-US" altLang="zh-TW" b="0" dirty="0"/>
          </a:p>
          <a:p>
            <a:endParaRPr lang="en-US" altLang="zh-TW" b="0" dirty="0"/>
          </a:p>
          <a:p>
            <a:r>
              <a:rPr lang="zh-TW" altLang="en-US" b="0" dirty="0"/>
              <a:t>如果舊的 </a:t>
            </a:r>
            <a:r>
              <a:rPr lang="en-US" altLang="zh-TW" b="0" dirty="0"/>
              <a:t>Old PDU Session ID </a:t>
            </a:r>
            <a:r>
              <a:rPr lang="zh-TW" altLang="en-US" b="0" dirty="0"/>
              <a:t>被包含在 </a:t>
            </a:r>
            <a:r>
              <a:rPr lang="en-US" altLang="zh-TW" b="0" dirty="0"/>
              <a:t>step1 </a:t>
            </a:r>
            <a:r>
              <a:rPr lang="zh-TW" altLang="en-US" b="0" dirty="0"/>
              <a:t>並且 </a:t>
            </a:r>
            <a:r>
              <a:rPr lang="en-US" altLang="zh-TW" b="0" dirty="0"/>
              <a:t>SMF</a:t>
            </a:r>
            <a:r>
              <a:rPr lang="zh-TW" altLang="en-US" b="0" dirty="0"/>
              <a:t> 沒有要被 </a:t>
            </a:r>
            <a:r>
              <a:rPr lang="en-US" altLang="zh-TW" b="0" dirty="0"/>
              <a:t>reallocated</a:t>
            </a:r>
            <a:r>
              <a:rPr lang="zh-TW" altLang="en-US" b="0" dirty="0"/>
              <a:t>，則 </a:t>
            </a:r>
            <a:r>
              <a:rPr lang="en-US" altLang="zh-TW" b="0" dirty="0"/>
              <a:t>AMF </a:t>
            </a:r>
            <a:r>
              <a:rPr lang="zh-TW" altLang="en-US" b="0" dirty="0"/>
              <a:t>也會 </a:t>
            </a:r>
            <a:r>
              <a:rPr lang="en-US" altLang="zh-TW" b="0" dirty="0"/>
              <a:t>include Old PDU Session ID </a:t>
            </a:r>
            <a:r>
              <a:rPr lang="zh-TW" altLang="en-US" b="0" dirty="0"/>
              <a:t>在 </a:t>
            </a:r>
            <a:r>
              <a:rPr lang="en-US" altLang="zh-TW" dirty="0" err="1">
                <a:solidFill>
                  <a:srgbClr val="FF0000"/>
                </a:solidFill>
              </a:rPr>
              <a:t>Nsmf_PDUSession_CreateSMContext</a:t>
            </a:r>
            <a:r>
              <a:rPr lang="en-US" altLang="zh-TW" dirty="0">
                <a:solidFill>
                  <a:srgbClr val="FF0000"/>
                </a:solidFill>
              </a:rPr>
              <a:t> </a:t>
            </a:r>
            <a:r>
              <a:rPr lang="en-US" altLang="zh-TW" dirty="0"/>
              <a:t>Request</a:t>
            </a:r>
            <a:r>
              <a:rPr lang="zh-TW" altLang="en-US" dirty="0"/>
              <a:t>。</a:t>
            </a:r>
            <a:endParaRPr lang="en-US" altLang="zh-TW" dirty="0"/>
          </a:p>
          <a:p>
            <a:endParaRPr lang="en-US" altLang="zh-TW" b="0" dirty="0"/>
          </a:p>
          <a:p>
            <a:r>
              <a:rPr lang="en-US" altLang="zh-TW" b="0" dirty="0"/>
              <a:t>DNN</a:t>
            </a:r>
            <a:r>
              <a:rPr lang="zh-TW" altLang="en-US" b="0" dirty="0"/>
              <a:t> </a:t>
            </a:r>
            <a:r>
              <a:rPr lang="en-US" altLang="zh-TW" b="0" dirty="0"/>
              <a:t>Selection Mode </a:t>
            </a:r>
            <a:r>
              <a:rPr lang="zh-TW" altLang="en-US" b="0" dirty="0"/>
              <a:t>是被 </a:t>
            </a:r>
            <a:r>
              <a:rPr lang="en-US" altLang="zh-TW" b="0" dirty="0"/>
              <a:t>AMF</a:t>
            </a:r>
            <a:r>
              <a:rPr lang="zh-TW" altLang="en-US" b="0" dirty="0"/>
              <a:t> 決定。它顯示了是否一個 </a:t>
            </a:r>
            <a:r>
              <a:rPr lang="en-US" altLang="zh-TW" b="0" dirty="0"/>
              <a:t>explicitly</a:t>
            </a:r>
            <a:r>
              <a:rPr lang="zh-TW" altLang="en-US" b="0" dirty="0"/>
              <a:t> </a:t>
            </a:r>
            <a:r>
              <a:rPr lang="en-US" altLang="zh-TW" dirty="0"/>
              <a:t>subscribed DNN </a:t>
            </a:r>
            <a:r>
              <a:rPr lang="zh-TW" altLang="en-US" dirty="0"/>
              <a:t>有被 </a:t>
            </a:r>
            <a:r>
              <a:rPr lang="en-US" altLang="zh-TW" dirty="0"/>
              <a:t>UE </a:t>
            </a:r>
            <a:r>
              <a:rPr lang="zh-TW" altLang="en-US" dirty="0"/>
              <a:t>提供在 </a:t>
            </a:r>
            <a:r>
              <a:rPr lang="en-US" altLang="zh-TW" dirty="0"/>
              <a:t>PDU Session Establishment Request</a:t>
            </a:r>
          </a:p>
          <a:p>
            <a:endParaRPr lang="en-US" altLang="zh-TW" b="0" dirty="0"/>
          </a:p>
          <a:p>
            <a:r>
              <a:rPr lang="en-US" altLang="zh-TW" b="0" dirty="0"/>
              <a:t>SMF</a:t>
            </a:r>
            <a:r>
              <a:rPr lang="zh-TW" altLang="en-US" b="0" dirty="0"/>
              <a:t> 可以使用 </a:t>
            </a:r>
            <a:r>
              <a:rPr lang="en-US" altLang="zh-TW" b="0" dirty="0"/>
              <a:t>DNN</a:t>
            </a:r>
            <a:r>
              <a:rPr lang="zh-TW" altLang="en-US" b="0" dirty="0"/>
              <a:t> </a:t>
            </a:r>
            <a:r>
              <a:rPr lang="en-US" altLang="zh-TW" b="0" dirty="0"/>
              <a:t>Selection Mode </a:t>
            </a:r>
            <a:r>
              <a:rPr lang="zh-TW" altLang="en-US" b="0" dirty="0"/>
              <a:t>來決定是否要 </a:t>
            </a:r>
            <a:r>
              <a:rPr lang="en-US" altLang="zh-TW" b="0" dirty="0"/>
              <a:t>accept </a:t>
            </a:r>
            <a:r>
              <a:rPr lang="zh-TW" altLang="en-US" b="0" dirty="0"/>
              <a:t>或 </a:t>
            </a:r>
            <a:r>
              <a:rPr lang="en-US" altLang="zh-TW" b="0" dirty="0"/>
              <a:t>reject UE request</a:t>
            </a:r>
            <a:r>
              <a:rPr lang="zh-TW" altLang="en-US" b="0" dirty="0"/>
              <a:t>。</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43</a:t>
            </a:fld>
            <a:endParaRPr lang="zh-TW" altLang="en-US"/>
          </a:p>
        </p:txBody>
      </p:sp>
    </p:spTree>
    <p:extLst>
      <p:ext uri="{BB962C8B-B14F-4D97-AF65-F5344CB8AC3E}">
        <p14:creationId xmlns:p14="http://schemas.microsoft.com/office/powerpoint/2010/main" val="7670501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在 </a:t>
            </a:r>
            <a:r>
              <a:rPr lang="en-US" altLang="zh-TW" b="0" dirty="0"/>
              <a:t>Registration </a:t>
            </a:r>
            <a:r>
              <a:rPr lang="zh-TW" altLang="en-US" b="0" dirty="0"/>
              <a:t>或 </a:t>
            </a:r>
            <a:r>
              <a:rPr lang="en-US" altLang="zh-TW" b="0" dirty="0"/>
              <a:t>Service Request</a:t>
            </a:r>
            <a:r>
              <a:rPr lang="zh-TW" altLang="en-US" b="0" dirty="0"/>
              <a:t> 期間，若 </a:t>
            </a:r>
            <a:r>
              <a:rPr lang="en-US" altLang="zh-TW" b="1" dirty="0"/>
              <a:t>Establishment cause </a:t>
            </a:r>
            <a:r>
              <a:rPr lang="zh-TW" altLang="en-US" b="0" dirty="0"/>
              <a:t>是被包在 </a:t>
            </a:r>
            <a:r>
              <a:rPr lang="en-US" altLang="zh-TW" b="1" dirty="0"/>
              <a:t>AN</a:t>
            </a:r>
            <a:r>
              <a:rPr lang="zh-TW" altLang="en-US" b="1" dirty="0"/>
              <a:t> </a:t>
            </a:r>
            <a:r>
              <a:rPr lang="en-US" altLang="zh-TW" b="1" dirty="0"/>
              <a:t>parameters</a:t>
            </a:r>
            <a:r>
              <a:rPr lang="zh-TW" altLang="en-US" b="1" dirty="0"/>
              <a:t> </a:t>
            </a:r>
            <a:r>
              <a:rPr lang="zh-TW" altLang="en-US" b="0" dirty="0"/>
              <a:t>送過來並關連到 </a:t>
            </a:r>
            <a:r>
              <a:rPr lang="en-US" altLang="zh-TW" b="1" dirty="0"/>
              <a:t>priority services </a:t>
            </a:r>
            <a:r>
              <a:rPr lang="zh-TW" altLang="en-US" b="0" dirty="0"/>
              <a:t>或當 </a:t>
            </a:r>
            <a:r>
              <a:rPr lang="en-US" altLang="zh-TW" b="0" dirty="0"/>
              <a:t>AMF</a:t>
            </a:r>
            <a:r>
              <a:rPr lang="zh-TW" altLang="en-US" b="0" dirty="0"/>
              <a:t> 判斷 </a:t>
            </a:r>
            <a:r>
              <a:rPr lang="en-US" altLang="zh-TW" b="0" dirty="0"/>
              <a:t>UE</a:t>
            </a:r>
            <a:r>
              <a:rPr lang="zh-TW" altLang="en-US" b="0" dirty="0"/>
              <a:t> 在 </a:t>
            </a:r>
            <a:r>
              <a:rPr lang="en-US" altLang="zh-TW" b="0" dirty="0"/>
              <a:t>UDM</a:t>
            </a:r>
            <a:r>
              <a:rPr lang="zh-TW" altLang="en-US" b="0" dirty="0"/>
              <a:t> 擁有 </a:t>
            </a:r>
            <a:r>
              <a:rPr lang="en-US" altLang="zh-TW" b="0" dirty="0"/>
              <a:t>priority subscription </a:t>
            </a:r>
            <a:r>
              <a:rPr lang="zh-TW" altLang="en-US" b="0" dirty="0"/>
              <a:t>，</a:t>
            </a:r>
            <a:r>
              <a:rPr lang="en-US" altLang="zh-TW" b="0" dirty="0"/>
              <a:t>AMF</a:t>
            </a:r>
            <a:r>
              <a:rPr lang="zh-TW" altLang="en-US" b="0" dirty="0"/>
              <a:t> 包含 </a:t>
            </a:r>
            <a:r>
              <a:rPr lang="en-US" altLang="zh-TW" b="1" dirty="0"/>
              <a:t>Message Priority header </a:t>
            </a:r>
            <a:r>
              <a:rPr lang="zh-TW" altLang="en-US" b="0" dirty="0"/>
              <a:t>來顯示 </a:t>
            </a:r>
            <a:r>
              <a:rPr lang="en-US" altLang="zh-TW" b="0" dirty="0"/>
              <a:t>priority information</a:t>
            </a:r>
            <a:r>
              <a:rPr lang="zh-TW" altLang="en-US" b="0" dirty="0"/>
              <a:t>。</a:t>
            </a:r>
            <a:r>
              <a:rPr lang="en-US" altLang="zh-TW" b="0" dirty="0"/>
              <a:t>SMF</a:t>
            </a:r>
            <a:r>
              <a:rPr lang="zh-TW" altLang="en-US" b="0" dirty="0"/>
              <a:t> 使用 </a:t>
            </a:r>
            <a:r>
              <a:rPr lang="en-US" altLang="zh-TW" b="1" dirty="0"/>
              <a:t>Message Priority header </a:t>
            </a:r>
            <a:r>
              <a:rPr lang="zh-TW" altLang="en-US" b="0" dirty="0"/>
              <a:t>來決定是否 </a:t>
            </a:r>
            <a:r>
              <a:rPr lang="en-US" altLang="zh-TW" b="0" dirty="0"/>
              <a:t>UE</a:t>
            </a:r>
            <a:r>
              <a:rPr lang="zh-TW" altLang="en-US" b="0" dirty="0"/>
              <a:t> </a:t>
            </a:r>
            <a:r>
              <a:rPr lang="en-US" altLang="zh-TW" b="0" dirty="0"/>
              <a:t>request</a:t>
            </a:r>
            <a:r>
              <a:rPr lang="zh-TW" altLang="en-US" b="0" dirty="0"/>
              <a:t> 有在 </a:t>
            </a:r>
            <a:r>
              <a:rPr lang="en-US" altLang="zh-TW" b="0" dirty="0"/>
              <a:t>NAS</a:t>
            </a:r>
            <a:r>
              <a:rPr lang="zh-TW" altLang="en-US" b="0" dirty="0"/>
              <a:t> </a:t>
            </a:r>
            <a:r>
              <a:rPr lang="en-US" altLang="zh-TW" b="0" dirty="0"/>
              <a:t>level congestion control </a:t>
            </a:r>
            <a:r>
              <a:rPr lang="zh-TW" altLang="en-US" b="0" dirty="0"/>
              <a:t>被優待。其他 </a:t>
            </a:r>
            <a:r>
              <a:rPr lang="en-US" altLang="zh-TW" b="0" dirty="0"/>
              <a:t>NFs</a:t>
            </a:r>
            <a:r>
              <a:rPr lang="zh-TW" altLang="en-US" b="0" dirty="0"/>
              <a:t> 則透過包含 </a:t>
            </a:r>
            <a:r>
              <a:rPr lang="en-US" altLang="zh-TW" b="1" dirty="0"/>
              <a:t>Message Priority header</a:t>
            </a:r>
            <a:r>
              <a:rPr lang="zh-TW" altLang="en-US" b="0" dirty="0"/>
              <a:t>在 </a:t>
            </a:r>
            <a:r>
              <a:rPr lang="en-US" altLang="zh-TW" b="0" dirty="0"/>
              <a:t>SBI relay </a:t>
            </a:r>
            <a:r>
              <a:rPr lang="zh-TW" altLang="en-US" b="0" dirty="0"/>
              <a:t>這個 </a:t>
            </a:r>
            <a:r>
              <a:rPr lang="en-US" altLang="zh-TW" b="0" dirty="0"/>
              <a:t>priority information </a:t>
            </a:r>
            <a:r>
              <a:rPr lang="zh-TW" altLang="en-US" b="0"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44</a:t>
            </a:fld>
            <a:endParaRPr lang="zh-TW" altLang="en-US"/>
          </a:p>
        </p:txBody>
      </p:sp>
    </p:spTree>
    <p:extLst>
      <p:ext uri="{BB962C8B-B14F-4D97-AF65-F5344CB8AC3E}">
        <p14:creationId xmlns:p14="http://schemas.microsoft.com/office/powerpoint/2010/main" val="32193607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在 </a:t>
            </a:r>
            <a:r>
              <a:rPr lang="en-US" altLang="zh-TW" b="0" dirty="0"/>
              <a:t>LBO</a:t>
            </a:r>
            <a:r>
              <a:rPr lang="zh-TW" altLang="en-US" b="0" dirty="0"/>
              <a:t>，如果 </a:t>
            </a:r>
            <a:r>
              <a:rPr lang="en-US" altLang="zh-TW" b="0" dirty="0"/>
              <a:t>SMF</a:t>
            </a:r>
            <a:r>
              <a:rPr lang="zh-TW" altLang="en-US" b="0" dirty="0"/>
              <a:t> 無法處裡 </a:t>
            </a:r>
            <a:r>
              <a:rPr lang="en-US" altLang="zh-TW" b="0" dirty="0"/>
              <a:t>N1 SM information </a:t>
            </a:r>
            <a:r>
              <a:rPr lang="zh-TW" altLang="en-US" b="0" dirty="0"/>
              <a:t>的某些部份，需要使用 </a:t>
            </a:r>
            <a:r>
              <a:rPr lang="en-US" altLang="zh-TW" b="0" dirty="0"/>
              <a:t>Home Routed Roaming</a:t>
            </a:r>
            <a:r>
              <a:rPr lang="zh-TW" altLang="en-US" b="0" dirty="0"/>
              <a:t>，則 </a:t>
            </a:r>
            <a:r>
              <a:rPr lang="en-US" altLang="zh-TW" b="0" dirty="0"/>
              <a:t>SMF</a:t>
            </a:r>
            <a:r>
              <a:rPr lang="zh-TW" altLang="en-US" b="0" dirty="0"/>
              <a:t> 會告訴 </a:t>
            </a:r>
            <a:r>
              <a:rPr lang="en-US" altLang="zh-TW" b="0" dirty="0"/>
              <a:t>AMF:</a:t>
            </a:r>
            <a:r>
              <a:rPr lang="zh-TW" altLang="en-US" b="0" dirty="0"/>
              <a:t> 我並不是一個正確的 </a:t>
            </a:r>
            <a:r>
              <a:rPr lang="en-US" altLang="zh-TW" b="0" dirty="0"/>
              <a:t>SMF</a:t>
            </a:r>
            <a:r>
              <a:rPr lang="zh-TW" altLang="en-US" b="0" dirty="0"/>
              <a:t> 可以 </a:t>
            </a:r>
            <a:r>
              <a:rPr lang="en-US" altLang="zh-TW" b="0" dirty="0"/>
              <a:t>handle</a:t>
            </a:r>
            <a:r>
              <a:rPr lang="zh-TW" altLang="en-US" b="0" dirty="0"/>
              <a:t> </a:t>
            </a:r>
            <a:r>
              <a:rPr lang="en-US" altLang="zh-TW" b="0" dirty="0"/>
              <a:t>N1 SM message </a:t>
            </a:r>
            <a:r>
              <a:rPr lang="zh-TW" altLang="en-US" b="0" dirty="0"/>
              <a:t>透過 </a:t>
            </a:r>
            <a:r>
              <a:rPr lang="en-US" altLang="zh-TW" dirty="0" err="1">
                <a:solidFill>
                  <a:srgbClr val="FF0000"/>
                </a:solidFill>
              </a:rPr>
              <a:t>Nsmf_PDUSession_CreateSMContext</a:t>
            </a:r>
            <a:r>
              <a:rPr lang="en-US" altLang="zh-TW" dirty="0">
                <a:solidFill>
                  <a:srgbClr val="FF0000"/>
                </a:solidFill>
              </a:rPr>
              <a:t> </a:t>
            </a:r>
            <a:r>
              <a:rPr lang="en-US" altLang="zh-TW" dirty="0"/>
              <a:t>Response</a:t>
            </a:r>
            <a:r>
              <a:rPr lang="zh-TW" altLang="en-US" dirty="0"/>
              <a:t>。</a:t>
            </a:r>
            <a:endParaRPr lang="en-US" altLang="zh-TW" dirty="0"/>
          </a:p>
          <a:p>
            <a:r>
              <a:rPr lang="en-US" altLang="zh-TW" b="0" dirty="0"/>
              <a:t>SMF</a:t>
            </a:r>
            <a:r>
              <a:rPr lang="zh-TW" altLang="en-US" b="0" dirty="0"/>
              <a:t> 會包含適當的 </a:t>
            </a:r>
            <a:r>
              <a:rPr lang="en-US" altLang="zh-TW" b="0" dirty="0"/>
              <a:t>N11 cause code </a:t>
            </a:r>
            <a:r>
              <a:rPr lang="zh-TW" altLang="en-US" b="0" dirty="0"/>
              <a:t>來觸發 </a:t>
            </a:r>
            <a:r>
              <a:rPr lang="en-US" altLang="zh-TW" b="0" dirty="0"/>
              <a:t>AMF</a:t>
            </a:r>
            <a:r>
              <a:rPr lang="zh-TW" altLang="en-US" b="0" dirty="0"/>
              <a:t> 進行 </a:t>
            </a:r>
            <a:r>
              <a:rPr lang="en-US" altLang="zh-TW" b="0" dirty="0"/>
              <a:t>home routed case</a:t>
            </a:r>
            <a:r>
              <a:rPr lang="zh-TW" altLang="en-US" b="0" dirty="0"/>
              <a:t>。</a:t>
            </a:r>
            <a:r>
              <a:rPr lang="en-US" altLang="zh-TW" b="0" dirty="0"/>
              <a:t>Procedure </a:t>
            </a:r>
            <a:r>
              <a:rPr lang="zh-TW" altLang="en-US" b="0" dirty="0"/>
              <a:t>會跳回 </a:t>
            </a:r>
            <a:r>
              <a:rPr lang="en-US" altLang="zh-TW" b="0" dirty="0"/>
              <a:t>step</a:t>
            </a:r>
            <a:r>
              <a:rPr lang="zh-TW" altLang="en-US" b="0" dirty="0"/>
              <a:t> </a:t>
            </a:r>
            <a:r>
              <a:rPr lang="en-US" altLang="zh-TW" b="0" dirty="0"/>
              <a:t>2</a:t>
            </a:r>
          </a:p>
          <a:p>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45</a:t>
            </a:fld>
            <a:endParaRPr lang="zh-TW" altLang="en-US"/>
          </a:p>
        </p:txBody>
      </p:sp>
    </p:spTree>
    <p:extLst>
      <p:ext uri="{BB962C8B-B14F-4D97-AF65-F5344CB8AC3E}">
        <p14:creationId xmlns:p14="http://schemas.microsoft.com/office/powerpoint/2010/main" val="105418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在 </a:t>
            </a:r>
            <a:r>
              <a:rPr lang="en-US" altLang="zh-TW" b="0" dirty="0"/>
              <a:t>non-roaming case</a:t>
            </a:r>
            <a:r>
              <a:rPr lang="zh-TW" altLang="en-US" b="0" dirty="0"/>
              <a:t>，</a:t>
            </a:r>
            <a:r>
              <a:rPr lang="en-US" altLang="zh-TW" b="0" dirty="0"/>
              <a:t>Request Type </a:t>
            </a:r>
            <a:r>
              <a:rPr lang="zh-TW" altLang="en-US" b="0" dirty="0"/>
              <a:t>為 </a:t>
            </a:r>
            <a:r>
              <a:rPr lang="en-US" altLang="zh-TW" b="1" dirty="0"/>
              <a:t>initial request</a:t>
            </a:r>
            <a:r>
              <a:rPr lang="en-US" altLang="zh-TW" b="0" dirty="0"/>
              <a:t> </a:t>
            </a:r>
            <a:r>
              <a:rPr lang="zh-TW" altLang="en-US" b="0" dirty="0"/>
              <a:t>的 </a:t>
            </a:r>
            <a:r>
              <a:rPr lang="en-US" altLang="zh-TW" b="0" dirty="0"/>
              <a:t>PDU</a:t>
            </a:r>
            <a:r>
              <a:rPr lang="zh-TW" altLang="en-US" b="0" dirty="0"/>
              <a:t> </a:t>
            </a:r>
            <a:r>
              <a:rPr lang="en-US" altLang="zh-TW" b="0" dirty="0"/>
              <a:t>Session</a:t>
            </a:r>
            <a:r>
              <a:rPr lang="zh-TW" altLang="en-US" b="0" dirty="0"/>
              <a:t>，</a:t>
            </a:r>
            <a:r>
              <a:rPr lang="en-US" altLang="zh-TW" b="0" dirty="0"/>
              <a:t>AMF</a:t>
            </a:r>
            <a:r>
              <a:rPr lang="zh-TW" altLang="en-US" b="0" dirty="0"/>
              <a:t> 從 </a:t>
            </a:r>
            <a:r>
              <a:rPr lang="en-US" altLang="zh-TW" b="0" dirty="0"/>
              <a:t>UDM</a:t>
            </a:r>
            <a:r>
              <a:rPr lang="zh-TW" altLang="en-US" b="0" dirty="0"/>
              <a:t> 那裡拿到的 </a:t>
            </a:r>
            <a:r>
              <a:rPr lang="en-US" altLang="zh-TW" b="1" dirty="0"/>
              <a:t>PCF Selection Assistance info</a:t>
            </a:r>
            <a:r>
              <a:rPr lang="zh-TW" altLang="en-US" b="1" dirty="0"/>
              <a:t> </a:t>
            </a:r>
            <a:r>
              <a:rPr lang="zh-TW" altLang="en-US" b="0" dirty="0"/>
              <a:t>會顯示是否為了 </a:t>
            </a:r>
            <a:r>
              <a:rPr lang="en-US" altLang="zh-TW" b="0" dirty="0"/>
              <a:t>DNN</a:t>
            </a:r>
            <a:r>
              <a:rPr lang="zh-TW" altLang="en-US" b="0" dirty="0"/>
              <a:t> 及 </a:t>
            </a:r>
            <a:r>
              <a:rPr lang="en-US" altLang="zh-TW" b="0" dirty="0"/>
              <a:t>S-NSSAI</a:t>
            </a:r>
            <a:r>
              <a:rPr lang="zh-TW" altLang="en-US" b="0" dirty="0"/>
              <a:t> 而需要相同的 </a:t>
            </a:r>
            <a:r>
              <a:rPr lang="en-US" altLang="zh-TW" b="0" dirty="0"/>
              <a:t>PCF</a:t>
            </a:r>
            <a:r>
              <a:rPr lang="zh-TW" altLang="en-US" b="0" dirty="0"/>
              <a:t> ，如果需要，則 </a:t>
            </a:r>
            <a:r>
              <a:rPr lang="en-US" altLang="zh-TW" b="0" dirty="0"/>
              <a:t>AMF</a:t>
            </a:r>
            <a:r>
              <a:rPr lang="zh-TW" altLang="en-US" b="0" dirty="0"/>
              <a:t> 包含 </a:t>
            </a:r>
            <a:r>
              <a:rPr lang="en-US" altLang="zh-TW" dirty="0"/>
              <a:t>Same PCF Selection Indication</a:t>
            </a:r>
            <a:r>
              <a:rPr lang="zh-TW" altLang="en-US" dirty="0"/>
              <a:t> 及 </a:t>
            </a:r>
            <a:r>
              <a:rPr lang="en-US" altLang="zh-TW" dirty="0"/>
              <a:t>AMF</a:t>
            </a:r>
            <a:r>
              <a:rPr lang="zh-TW" altLang="en-US" dirty="0"/>
              <a:t> 挑選的 </a:t>
            </a:r>
            <a:r>
              <a:rPr lang="en-US" altLang="zh-TW" dirty="0"/>
              <a:t>PCF ID</a:t>
            </a:r>
            <a:r>
              <a:rPr lang="zh-TW" altLang="en-US" dirty="0"/>
              <a:t>，這個 </a:t>
            </a:r>
            <a:r>
              <a:rPr lang="en-US" altLang="zh-TW" dirty="0"/>
              <a:t>PCF</a:t>
            </a:r>
            <a:r>
              <a:rPr lang="zh-TW" altLang="en-US" dirty="0"/>
              <a:t> </a:t>
            </a:r>
            <a:r>
              <a:rPr lang="en-US" altLang="zh-TW" dirty="0"/>
              <a:t>ID</a:t>
            </a:r>
            <a:r>
              <a:rPr lang="zh-TW" altLang="en-US" dirty="0"/>
              <a:t> 是 </a:t>
            </a:r>
            <a:r>
              <a:rPr lang="en-US" altLang="zh-TW" dirty="0"/>
              <a:t>H-PCF</a:t>
            </a:r>
            <a:r>
              <a:rPr lang="zh-TW" altLang="en-US" dirty="0"/>
              <a:t>。</a:t>
            </a:r>
            <a:endParaRPr lang="en-US" altLang="zh-TW" dirty="0"/>
          </a:p>
          <a:p>
            <a:endParaRPr lang="en-US" altLang="zh-TW" b="0" dirty="0"/>
          </a:p>
          <a:p>
            <a:r>
              <a:rPr lang="zh-TW" altLang="en-US" b="0" dirty="0"/>
              <a:t>如果沒有從 </a:t>
            </a:r>
            <a:r>
              <a:rPr lang="en-US" altLang="zh-TW" b="0" dirty="0"/>
              <a:t>UDM</a:t>
            </a:r>
            <a:r>
              <a:rPr lang="zh-TW" altLang="en-US" b="0" dirty="0"/>
              <a:t> 那邊收到 </a:t>
            </a:r>
            <a:r>
              <a:rPr lang="en-US" altLang="zh-TW" b="1" dirty="0"/>
              <a:t>PCF Selection Assistance info</a:t>
            </a:r>
            <a:r>
              <a:rPr lang="zh-TW" altLang="en-US" b="1" dirty="0"/>
              <a:t>，</a:t>
            </a:r>
            <a:r>
              <a:rPr lang="en-US" altLang="zh-TW" b="0" dirty="0"/>
              <a:t>AMF</a:t>
            </a:r>
            <a:r>
              <a:rPr lang="zh-TW" altLang="en-US" b="0" dirty="0"/>
              <a:t> 可能會根據 </a:t>
            </a:r>
            <a:r>
              <a:rPr lang="en-US" altLang="zh-TW" b="0" dirty="0"/>
              <a:t>operator policies </a:t>
            </a:r>
            <a:r>
              <a:rPr lang="zh-TW" altLang="en-US" b="0" dirty="0"/>
              <a:t>將 </a:t>
            </a:r>
            <a:r>
              <a:rPr lang="en-US" altLang="zh-TW" b="0" dirty="0"/>
              <a:t>PCF</a:t>
            </a:r>
            <a:r>
              <a:rPr lang="zh-TW" altLang="en-US" b="0" dirty="0"/>
              <a:t> </a:t>
            </a:r>
            <a:r>
              <a:rPr lang="en-US" altLang="zh-TW" b="0" dirty="0"/>
              <a:t>ID</a:t>
            </a:r>
            <a:r>
              <a:rPr lang="zh-TW" altLang="en-US" b="0" dirty="0"/>
              <a:t> 包進 </a:t>
            </a:r>
            <a:r>
              <a:rPr lang="en-US" altLang="zh-TW" dirty="0" err="1">
                <a:solidFill>
                  <a:srgbClr val="FF0000"/>
                </a:solidFill>
              </a:rPr>
              <a:t>Nsmf_PDUSession_CreateSMContext</a:t>
            </a:r>
            <a:r>
              <a:rPr lang="en-US" altLang="zh-TW" dirty="0">
                <a:solidFill>
                  <a:srgbClr val="FF0000"/>
                </a:solidFill>
              </a:rPr>
              <a:t> </a:t>
            </a:r>
            <a:r>
              <a:rPr lang="en-US" altLang="zh-TW" dirty="0"/>
              <a:t>Request</a:t>
            </a:r>
            <a:r>
              <a:rPr lang="zh-TW" altLang="en-US" dirty="0"/>
              <a:t>，這個 </a:t>
            </a:r>
            <a:r>
              <a:rPr lang="en-US" altLang="zh-TW" dirty="0"/>
              <a:t>PCF</a:t>
            </a:r>
            <a:r>
              <a:rPr lang="zh-TW" altLang="en-US" dirty="0"/>
              <a:t> </a:t>
            </a:r>
            <a:r>
              <a:rPr lang="en-US" altLang="zh-TW" dirty="0"/>
              <a:t>ID</a:t>
            </a:r>
            <a:r>
              <a:rPr lang="zh-TW" altLang="en-US" dirty="0"/>
              <a:t> 在 </a:t>
            </a:r>
            <a:r>
              <a:rPr lang="en-US" altLang="zh-TW" dirty="0"/>
              <a:t>non-roaming case </a:t>
            </a:r>
            <a:r>
              <a:rPr lang="zh-TW" altLang="en-US" dirty="0"/>
              <a:t>是 </a:t>
            </a:r>
            <a:r>
              <a:rPr lang="en-US" altLang="zh-TW" dirty="0"/>
              <a:t>H-PCF</a:t>
            </a:r>
            <a:r>
              <a:rPr lang="zh-TW" altLang="en-US" dirty="0"/>
              <a:t>，在 </a:t>
            </a:r>
            <a:r>
              <a:rPr lang="en-US" altLang="zh-TW" dirty="0"/>
              <a:t>LBO case </a:t>
            </a:r>
            <a:r>
              <a:rPr lang="zh-TW" altLang="en-US" dirty="0"/>
              <a:t>是 </a:t>
            </a:r>
            <a:r>
              <a:rPr lang="en-US" altLang="zh-TW" dirty="0"/>
              <a:t>V-PCF</a:t>
            </a:r>
            <a:r>
              <a:rPr lang="zh-TW" altLang="en-US"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46</a:t>
            </a:fld>
            <a:endParaRPr lang="zh-TW" altLang="en-US"/>
          </a:p>
        </p:txBody>
      </p:sp>
    </p:spTree>
    <p:extLst>
      <p:ext uri="{BB962C8B-B14F-4D97-AF65-F5344CB8AC3E}">
        <p14:creationId xmlns:p14="http://schemas.microsoft.com/office/powerpoint/2010/main" val="23102905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Trace Requirements </a:t>
            </a:r>
            <a:r>
              <a:rPr lang="zh-TW" altLang="en-US" dirty="0"/>
              <a:t>有在 </a:t>
            </a:r>
            <a:r>
              <a:rPr lang="en-US" altLang="zh-TW" dirty="0"/>
              <a:t>subscription data</a:t>
            </a:r>
            <a:r>
              <a:rPr lang="zh-TW" altLang="en-US" dirty="0"/>
              <a:t>，</a:t>
            </a:r>
            <a:r>
              <a:rPr lang="en-US" altLang="zh-TW" b="0" dirty="0"/>
              <a:t>AMF </a:t>
            </a:r>
            <a:r>
              <a:rPr lang="zh-TW" altLang="en-US" b="0" dirty="0"/>
              <a:t>會包含 </a:t>
            </a:r>
            <a:r>
              <a:rPr lang="en-US" altLang="zh-TW" b="0" dirty="0"/>
              <a:t>Trace Requirements </a:t>
            </a:r>
            <a:r>
              <a:rPr lang="zh-TW" altLang="en-US" b="0" dirty="0"/>
              <a:t>進 </a:t>
            </a:r>
            <a:r>
              <a:rPr lang="en-US" altLang="zh-TW" dirty="0" err="1">
                <a:solidFill>
                  <a:srgbClr val="FF0000"/>
                </a:solidFill>
              </a:rPr>
              <a:t>Nsmf_PDUSession_CreateSMContext</a:t>
            </a:r>
            <a:r>
              <a:rPr lang="en-US" altLang="zh-TW" dirty="0">
                <a:solidFill>
                  <a:srgbClr val="FF0000"/>
                </a:solidFill>
              </a:rPr>
              <a:t> </a:t>
            </a:r>
            <a:r>
              <a:rPr lang="en-US" altLang="zh-TW" dirty="0"/>
              <a:t>Request</a:t>
            </a:r>
            <a:r>
              <a:rPr lang="zh-TW" altLang="en-US" dirty="0"/>
              <a:t>。</a:t>
            </a:r>
            <a:endParaRPr lang="en-US" altLang="zh-TW" dirty="0"/>
          </a:p>
          <a:p>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47</a:t>
            </a:fld>
            <a:endParaRPr lang="zh-TW" altLang="en-US"/>
          </a:p>
        </p:txBody>
      </p:sp>
    </p:spTree>
    <p:extLst>
      <p:ext uri="{BB962C8B-B14F-4D97-AF65-F5344CB8AC3E}">
        <p14:creationId xmlns:p14="http://schemas.microsoft.com/office/powerpoint/2010/main" val="18884608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AMF</a:t>
            </a:r>
            <a:r>
              <a:rPr lang="zh-TW" altLang="en-US" dirty="0"/>
              <a:t> 決定使用步驟</a:t>
            </a:r>
            <a:r>
              <a:rPr lang="en-US" altLang="zh-TW" dirty="0"/>
              <a:t>2</a:t>
            </a:r>
            <a:r>
              <a:rPr lang="zh-TW" altLang="en-US" dirty="0"/>
              <a:t>定義的 </a:t>
            </a:r>
            <a:r>
              <a:rPr lang="en-US" altLang="zh-TW" b="1" dirty="0"/>
              <a:t>Control Plane </a:t>
            </a:r>
            <a:r>
              <a:rPr lang="zh-TW" altLang="en-US" b="1" dirty="0"/>
              <a:t>或 </a:t>
            </a:r>
            <a:r>
              <a:rPr lang="en-US" altLang="zh-TW" b="1" dirty="0"/>
              <a:t>User Plane CIoT 5GS </a:t>
            </a:r>
            <a:r>
              <a:rPr lang="en-US" altLang="zh-TW" b="1" dirty="0" err="1"/>
              <a:t>Optimisation</a:t>
            </a:r>
            <a:r>
              <a:rPr lang="zh-TW" altLang="en-US" b="1" dirty="0"/>
              <a:t> ，</a:t>
            </a:r>
            <a:r>
              <a:rPr lang="zh-TW" altLang="en-US" b="0" dirty="0"/>
              <a:t>或選擇只使用 </a:t>
            </a:r>
            <a:r>
              <a:rPr lang="en-US" altLang="zh-TW" b="1" dirty="0"/>
              <a:t>Control Plane CIoT 5GS Optimisation</a:t>
            </a:r>
            <a:r>
              <a:rPr lang="zh-TW" altLang="en-US" b="1" dirty="0"/>
              <a:t>，</a:t>
            </a:r>
            <a:r>
              <a:rPr lang="en-US" altLang="zh-TW" b="0" dirty="0"/>
              <a:t>AMF</a:t>
            </a:r>
            <a:r>
              <a:rPr lang="zh-TW" altLang="en-US" b="0" dirty="0"/>
              <a:t> 傳送 </a:t>
            </a:r>
            <a:r>
              <a:rPr lang="en-US" altLang="zh-TW" b="1" dirty="0"/>
              <a:t>Control Plane CIoT 5GS Optimisation indication</a:t>
            </a:r>
            <a:r>
              <a:rPr lang="zh-TW" altLang="en-US" b="1" dirty="0"/>
              <a:t> 或 </a:t>
            </a:r>
            <a:r>
              <a:rPr lang="en-US" altLang="zh-TW" b="1" dirty="0"/>
              <a:t>Control Plane Only indicator</a:t>
            </a:r>
            <a:r>
              <a:rPr lang="zh-TW" altLang="en-US" b="1" dirty="0"/>
              <a:t> </a:t>
            </a:r>
            <a:r>
              <a:rPr lang="zh-TW" altLang="en-US" b="0" dirty="0"/>
              <a:t>給 </a:t>
            </a:r>
            <a:r>
              <a:rPr lang="en-US" altLang="zh-TW" b="0" dirty="0"/>
              <a:t>SMF</a:t>
            </a:r>
            <a:r>
              <a:rPr lang="zh-TW" altLang="en-US" b="0"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48</a:t>
            </a:fld>
            <a:endParaRPr lang="zh-TW" altLang="en-US"/>
          </a:p>
        </p:txBody>
      </p:sp>
    </p:spTree>
    <p:extLst>
      <p:ext uri="{BB962C8B-B14F-4D97-AF65-F5344CB8AC3E}">
        <p14:creationId xmlns:p14="http://schemas.microsoft.com/office/powerpoint/2010/main" val="37479590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AMF</a:t>
            </a:r>
            <a:r>
              <a:rPr lang="zh-TW" altLang="en-US" dirty="0"/>
              <a:t> 決定 </a:t>
            </a:r>
            <a:r>
              <a:rPr lang="en-US" altLang="zh-TW" dirty="0"/>
              <a:t>RAT</a:t>
            </a:r>
            <a:r>
              <a:rPr lang="zh-TW" altLang="en-US" dirty="0"/>
              <a:t> </a:t>
            </a:r>
            <a:r>
              <a:rPr lang="en-US" altLang="zh-TW" dirty="0"/>
              <a:t>type </a:t>
            </a:r>
            <a:r>
              <a:rPr lang="zh-TW" altLang="en-US" dirty="0"/>
              <a:t>是 </a:t>
            </a:r>
            <a:r>
              <a:rPr lang="en-US" altLang="zh-TW" dirty="0"/>
              <a:t>NB-IoT </a:t>
            </a:r>
            <a:r>
              <a:rPr lang="zh-TW" altLang="en-US" dirty="0"/>
              <a:t>並且 </a:t>
            </a:r>
            <a:r>
              <a:rPr lang="en-US" altLang="zh-TW" dirty="0"/>
              <a:t>PDU</a:t>
            </a:r>
            <a:r>
              <a:rPr lang="zh-TW" altLang="en-US" dirty="0"/>
              <a:t> </a:t>
            </a:r>
            <a:r>
              <a:rPr lang="en-US" altLang="zh-TW" dirty="0"/>
              <a:t>Session </a:t>
            </a:r>
            <a:r>
              <a:rPr lang="zh-TW" altLang="en-US" dirty="0"/>
              <a:t>的數量對於 </a:t>
            </a:r>
            <a:r>
              <a:rPr lang="en-US" altLang="zh-TW" dirty="0"/>
              <a:t>UE</a:t>
            </a:r>
            <a:r>
              <a:rPr lang="zh-TW" altLang="en-US" dirty="0"/>
              <a:t> 已經達到 </a:t>
            </a:r>
            <a:r>
              <a:rPr lang="en-US" altLang="zh-TW" dirty="0"/>
              <a:t>user plane resources</a:t>
            </a:r>
            <a:r>
              <a:rPr lang="zh-TW" altLang="en-US" dirty="0"/>
              <a:t> 的上限</a:t>
            </a:r>
            <a:r>
              <a:rPr lang="en-US" altLang="zh-TW" dirty="0"/>
              <a:t>(0,1, or 2)</a:t>
            </a:r>
            <a:r>
              <a:rPr lang="zh-TW" altLang="en-US" dirty="0"/>
              <a:t>了，根據 </a:t>
            </a:r>
            <a:r>
              <a:rPr lang="en-US" altLang="zh-TW" dirty="0"/>
              <a:t>UE</a:t>
            </a:r>
            <a:r>
              <a:rPr lang="zh-TW" altLang="en-US" dirty="0"/>
              <a:t> 是否支援 </a:t>
            </a:r>
            <a:r>
              <a:rPr lang="en-US" altLang="zh-TW" dirty="0"/>
              <a:t>UP</a:t>
            </a:r>
            <a:r>
              <a:rPr lang="zh-TW" altLang="en-US" dirty="0"/>
              <a:t> </a:t>
            </a:r>
            <a:r>
              <a:rPr lang="en-US" altLang="zh-TW" dirty="0"/>
              <a:t>data transfer</a:t>
            </a:r>
            <a:r>
              <a:rPr lang="zh-TW" altLang="en-US" dirty="0"/>
              <a:t> 以及 </a:t>
            </a:r>
            <a:r>
              <a:rPr lang="en-US" altLang="zh-TW" b="1" dirty="0"/>
              <a:t>UE‘s 5GMM Core Network Capability</a:t>
            </a:r>
            <a:r>
              <a:rPr lang="zh-TW" altLang="en-US" b="1" dirty="0"/>
              <a:t>，</a:t>
            </a:r>
            <a:r>
              <a:rPr lang="en-US" altLang="zh-TW" b="0" dirty="0"/>
              <a:t>AMF </a:t>
            </a:r>
            <a:r>
              <a:rPr lang="zh-TW" altLang="en-US" b="0" dirty="0"/>
              <a:t>會</a:t>
            </a:r>
            <a:endParaRPr lang="en-US" altLang="zh-TW" b="0" dirty="0"/>
          </a:p>
          <a:p>
            <a:pPr marL="171450" indent="-171450">
              <a:buFontTx/>
              <a:buChar char="-"/>
            </a:pPr>
            <a:r>
              <a:rPr lang="en-US" altLang="zh-TW" b="0" dirty="0"/>
              <a:t>Reject </a:t>
            </a:r>
            <a:r>
              <a:rPr lang="en-US" altLang="zh-TW" dirty="0"/>
              <a:t>PDU Session Establishment Request </a:t>
            </a:r>
            <a:r>
              <a:rPr lang="zh-TW" altLang="en-US" dirty="0"/>
              <a:t>或</a:t>
            </a:r>
            <a:endParaRPr lang="en-US" altLang="zh-TW" dirty="0"/>
          </a:p>
          <a:p>
            <a:pPr marL="171450" indent="-171450">
              <a:buFontTx/>
              <a:buChar char="-"/>
            </a:pPr>
            <a:r>
              <a:rPr lang="zh-TW" altLang="en-US" b="0" dirty="0"/>
              <a:t>繼續 </a:t>
            </a:r>
            <a:r>
              <a:rPr lang="en-US" altLang="zh-TW" dirty="0"/>
              <a:t>the PDU Session establishment</a:t>
            </a:r>
            <a:r>
              <a:rPr lang="zh-TW" altLang="en-US" dirty="0"/>
              <a:t> 並且包含 </a:t>
            </a:r>
            <a:r>
              <a:rPr lang="en-US" altLang="zh-TW" dirty="0"/>
              <a:t>Control Plane CIoT 5GS Optimisation indication </a:t>
            </a:r>
            <a:r>
              <a:rPr lang="zh-TW" altLang="en-US" dirty="0"/>
              <a:t>或</a:t>
            </a:r>
            <a:r>
              <a:rPr lang="en-US" altLang="zh-TW" dirty="0"/>
              <a:t> Control Plane Only indicator </a:t>
            </a:r>
            <a:r>
              <a:rPr lang="zh-TW" altLang="en-US" dirty="0"/>
              <a:t>給</a:t>
            </a:r>
            <a:r>
              <a:rPr lang="en-US" altLang="zh-TW" dirty="0"/>
              <a:t> SMF</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49</a:t>
            </a:fld>
            <a:endParaRPr lang="zh-TW" altLang="en-US"/>
          </a:p>
        </p:txBody>
      </p:sp>
    </p:spTree>
    <p:extLst>
      <p:ext uri="{BB962C8B-B14F-4D97-AF65-F5344CB8AC3E}">
        <p14:creationId xmlns:p14="http://schemas.microsoft.com/office/powerpoint/2010/main" val="3010035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AMF</a:t>
            </a:r>
            <a:r>
              <a:rPr lang="zh-TW" altLang="en-US" b="0" dirty="0"/>
              <a:t> 將它為 </a:t>
            </a:r>
            <a:r>
              <a:rPr lang="en-US" altLang="zh-TW" b="0" dirty="0"/>
              <a:t>PDU</a:t>
            </a:r>
            <a:r>
              <a:rPr lang="zh-TW" altLang="en-US" b="0" dirty="0"/>
              <a:t> </a:t>
            </a:r>
            <a:r>
              <a:rPr lang="en-US" altLang="zh-TW" b="0" dirty="0"/>
              <a:t>Session </a:t>
            </a:r>
            <a:r>
              <a:rPr lang="zh-TW" altLang="en-US" b="0" dirty="0"/>
              <a:t>所儲存的 </a:t>
            </a:r>
            <a:r>
              <a:rPr lang="en-US" altLang="zh-TW" b="1" dirty="0"/>
              <a:t>latest Small Data Rate Control Status </a:t>
            </a:r>
            <a:r>
              <a:rPr lang="zh-TW" altLang="en-US" b="0" dirty="0"/>
              <a:t>包含進 </a:t>
            </a:r>
            <a:r>
              <a:rPr lang="en-US" altLang="zh-TW" b="0" dirty="0"/>
              <a:t>request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t>如果 </a:t>
            </a:r>
            <a:r>
              <a:rPr lang="en-US" altLang="zh-TW" b="0" dirty="0"/>
              <a:t>RAT</a:t>
            </a:r>
            <a:r>
              <a:rPr lang="zh-TW" altLang="en-US" b="0" dirty="0"/>
              <a:t> </a:t>
            </a:r>
            <a:r>
              <a:rPr lang="en-US" altLang="zh-TW" b="0" dirty="0"/>
              <a:t>type </a:t>
            </a:r>
            <a:r>
              <a:rPr lang="zh-TW" altLang="en-US" b="0" dirty="0"/>
              <a:t>有被包含進 </a:t>
            </a:r>
            <a:r>
              <a:rPr lang="en-US" altLang="zh-TW" dirty="0" err="1">
                <a:solidFill>
                  <a:srgbClr val="FF0000"/>
                </a:solidFill>
              </a:rPr>
              <a:t>Nsmf_PDUSession_CreateSMContext</a:t>
            </a:r>
            <a:r>
              <a:rPr lang="en-US" altLang="zh-TW" dirty="0">
                <a:solidFill>
                  <a:srgbClr val="FF0000"/>
                </a:solidFill>
              </a:rPr>
              <a:t> </a:t>
            </a:r>
            <a:r>
              <a:rPr lang="en-US" altLang="zh-TW" dirty="0"/>
              <a:t>Request</a:t>
            </a:r>
            <a:r>
              <a:rPr lang="zh-TW" altLang="en-US" dirty="0"/>
              <a:t> 則 </a:t>
            </a:r>
            <a:r>
              <a:rPr lang="en-US" altLang="zh-TW" dirty="0"/>
              <a:t>SMF</a:t>
            </a:r>
            <a:r>
              <a:rPr lang="zh-TW" altLang="en-US" dirty="0"/>
              <a:t> 會儲存 </a:t>
            </a:r>
            <a:r>
              <a:rPr lang="en-US" altLang="zh-TW" dirty="0"/>
              <a:t>RAT</a:t>
            </a:r>
            <a:r>
              <a:rPr lang="zh-TW" altLang="en-US" dirty="0"/>
              <a:t> </a:t>
            </a:r>
            <a:r>
              <a:rPr lang="en-US" altLang="zh-TW" dirty="0"/>
              <a:t>type </a:t>
            </a:r>
            <a:r>
              <a:rPr lang="zh-TW" altLang="en-US" dirty="0"/>
              <a:t>在 </a:t>
            </a:r>
            <a:r>
              <a:rPr lang="en-US" altLang="zh-TW" dirty="0"/>
              <a:t>SM</a:t>
            </a:r>
            <a:r>
              <a:rPr lang="zh-TW" altLang="en-US" dirty="0"/>
              <a:t> </a:t>
            </a:r>
            <a:r>
              <a:rPr lang="en-US" altLang="zh-TW" dirty="0"/>
              <a:t>Context</a:t>
            </a:r>
            <a:r>
              <a:rPr lang="zh-TW" altLang="en-US" dirty="0"/>
              <a:t> 內。 </a:t>
            </a:r>
            <a:endParaRPr lang="en-US" altLang="zh-TW" dirty="0"/>
          </a:p>
          <a:p>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50</a:t>
            </a:fld>
            <a:endParaRPr lang="zh-TW" altLang="en-US"/>
          </a:p>
        </p:txBody>
      </p:sp>
    </p:spTree>
    <p:extLst>
      <p:ext uri="{BB962C8B-B14F-4D97-AF65-F5344CB8AC3E}">
        <p14:creationId xmlns:p14="http://schemas.microsoft.com/office/powerpoint/2010/main" val="19804811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51</a:t>
            </a:fld>
            <a:endParaRPr lang="zh-TW" altLang="en-US"/>
          </a:p>
        </p:txBody>
      </p:sp>
    </p:spTree>
    <p:extLst>
      <p:ext uri="{BB962C8B-B14F-4D97-AF65-F5344CB8AC3E}">
        <p14:creationId xmlns:p14="http://schemas.microsoft.com/office/powerpoint/2010/main" val="11499651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如果 </a:t>
            </a:r>
            <a:r>
              <a:rPr lang="en-US" altLang="zh-TW" dirty="0"/>
              <a:t>Session Management Subscription data </a:t>
            </a:r>
            <a:r>
              <a:rPr lang="zh-TW" altLang="en-US" dirty="0"/>
              <a:t>對應到的 </a:t>
            </a:r>
            <a:r>
              <a:rPr lang="en-US" altLang="zh-TW" dirty="0"/>
              <a:t>SUPI, DNN </a:t>
            </a:r>
            <a:r>
              <a:rPr lang="zh-TW" altLang="en-US" dirty="0"/>
              <a:t>及 </a:t>
            </a:r>
            <a:r>
              <a:rPr lang="en-US" altLang="zh-TW" dirty="0"/>
              <a:t>S-NSSAI of the HPLMN </a:t>
            </a:r>
            <a:r>
              <a:rPr lang="zh-TW" altLang="en-US" dirty="0"/>
              <a:t>不可用，</a:t>
            </a:r>
            <a:r>
              <a:rPr lang="en-US" altLang="zh-TW" dirty="0"/>
              <a:t>SMF</a:t>
            </a:r>
            <a:r>
              <a:rPr lang="zh-TW" altLang="en-US" dirty="0"/>
              <a:t> 會使用 </a:t>
            </a:r>
            <a:r>
              <a:rPr lang="en-US" altLang="zh-TW" dirty="0" err="1">
                <a:solidFill>
                  <a:srgbClr val="FF0000"/>
                </a:solidFill>
              </a:rPr>
              <a:t>Nudm_SDM_Get</a:t>
            </a:r>
            <a:r>
              <a:rPr lang="zh-TW" altLang="en-US" dirty="0">
                <a:solidFill>
                  <a:srgbClr val="FF0000"/>
                </a:solidFill>
              </a:rPr>
              <a:t> 這個 </a:t>
            </a:r>
            <a:r>
              <a:rPr lang="en-US" altLang="zh-TW" dirty="0">
                <a:solidFill>
                  <a:srgbClr val="FF0000"/>
                </a:solidFill>
              </a:rPr>
              <a:t>API</a:t>
            </a:r>
            <a:r>
              <a:rPr lang="zh-TW" altLang="en-US" dirty="0">
                <a:solidFill>
                  <a:srgbClr val="FF0000"/>
                </a:solidFill>
              </a:rPr>
              <a:t> </a:t>
            </a:r>
            <a:r>
              <a:rPr lang="zh-TW" altLang="en-US" dirty="0"/>
              <a:t>從 </a:t>
            </a:r>
            <a:r>
              <a:rPr lang="en-US" altLang="zh-TW" dirty="0"/>
              <a:t>UDM</a:t>
            </a:r>
            <a:r>
              <a:rPr lang="zh-TW" altLang="en-US" dirty="0"/>
              <a:t> 那裡獲取 </a:t>
            </a:r>
            <a:r>
              <a:rPr lang="en-US" altLang="zh-TW" b="1" dirty="0"/>
              <a:t>Session Management Subscription data </a:t>
            </a:r>
            <a:r>
              <a:rPr lang="zh-TW" altLang="en-US" b="0" dirty="0"/>
              <a:t>裡面包含 </a:t>
            </a:r>
            <a:r>
              <a:rPr lang="en-US" altLang="zh-TW" dirty="0"/>
              <a:t>SUPI, Session Management Subscription data, selected DNN, S-NSSAI of the HPLMN, Serving PLMN ID, [NID]</a:t>
            </a:r>
            <a:r>
              <a:rPr lang="zh-TW" altLang="en-US" dirty="0"/>
              <a:t>，並使用 </a:t>
            </a:r>
            <a:r>
              <a:rPr lang="en-US" altLang="zh-TW" dirty="0" err="1">
                <a:solidFill>
                  <a:srgbClr val="FF0000"/>
                </a:solidFill>
              </a:rPr>
              <a:t>Nudm_SDM_Subscribe</a:t>
            </a:r>
            <a:r>
              <a:rPr lang="zh-TW" altLang="en-US" dirty="0">
                <a:solidFill>
                  <a:srgbClr val="FF0000"/>
                </a:solidFill>
              </a:rPr>
              <a:t> </a:t>
            </a:r>
            <a:r>
              <a:rPr lang="en-US" altLang="zh-TW" dirty="0">
                <a:solidFill>
                  <a:srgbClr val="FF0000"/>
                </a:solidFill>
              </a:rPr>
              <a:t>(</a:t>
            </a:r>
            <a:r>
              <a:rPr lang="en-US" altLang="zh-TW" dirty="0"/>
              <a:t>SUPI, Session Management Subscription data, selected DNN, S-NSSAI of the HPLMN, Serving PLMN ID, [NID]</a:t>
            </a:r>
            <a:r>
              <a:rPr lang="en-US" altLang="zh-TW" dirty="0">
                <a:solidFill>
                  <a:srgbClr val="FF0000"/>
                </a:solidFill>
              </a:rPr>
              <a:t>) </a:t>
            </a:r>
            <a:r>
              <a:rPr lang="zh-TW" altLang="en-US" dirty="0">
                <a:solidFill>
                  <a:srgbClr val="FF0000"/>
                </a:solidFill>
              </a:rPr>
              <a:t>訂閱到 </a:t>
            </a:r>
            <a:r>
              <a:rPr lang="en-US" altLang="zh-TW" dirty="0">
                <a:solidFill>
                  <a:srgbClr val="FF0000"/>
                </a:solidFill>
              </a:rPr>
              <a:t>UDM</a:t>
            </a:r>
            <a:r>
              <a:rPr lang="zh-TW" altLang="en-US" dirty="0">
                <a:solidFill>
                  <a:srgbClr val="FF0000"/>
                </a:solidFill>
              </a:rPr>
              <a:t>，當有以上欄位的 </a:t>
            </a:r>
            <a:r>
              <a:rPr lang="en-US" altLang="zh-TW" dirty="0">
                <a:solidFill>
                  <a:srgbClr val="FF0000"/>
                </a:solidFill>
              </a:rPr>
              <a:t>subscription data </a:t>
            </a:r>
            <a:r>
              <a:rPr lang="zh-TW" altLang="en-US" dirty="0">
                <a:solidFill>
                  <a:srgbClr val="FF0000"/>
                </a:solidFill>
              </a:rPr>
              <a:t>被修改時會被 </a:t>
            </a:r>
            <a:r>
              <a:rPr lang="en-US" altLang="zh-TW" dirty="0">
                <a:solidFill>
                  <a:srgbClr val="FF0000"/>
                </a:solidFill>
              </a:rPr>
              <a:t>UDM</a:t>
            </a:r>
            <a:r>
              <a:rPr lang="zh-TW" altLang="en-US" dirty="0">
                <a:solidFill>
                  <a:srgbClr val="FF0000"/>
                </a:solidFill>
              </a:rPr>
              <a:t> 通知。</a:t>
            </a:r>
            <a:endParaRPr lang="en-US" altLang="zh-TW" dirty="0">
              <a:solidFill>
                <a:srgbClr val="FF0000"/>
              </a:solidFill>
            </a:endParaRPr>
          </a:p>
          <a:p>
            <a:endParaRPr lang="en-US" altLang="zh-TW" dirty="0">
              <a:solidFill>
                <a:srgbClr val="FF0000"/>
              </a:solidFill>
            </a:endParaRPr>
          </a:p>
          <a:p>
            <a:r>
              <a:rPr lang="en-US" altLang="zh-TW" dirty="0">
                <a:solidFill>
                  <a:srgbClr val="FF0000"/>
                </a:solidFill>
              </a:rPr>
              <a:t>UDM</a:t>
            </a:r>
            <a:r>
              <a:rPr lang="zh-TW" altLang="en-US" dirty="0">
                <a:solidFill>
                  <a:srgbClr val="FF0000"/>
                </a:solidFill>
              </a:rPr>
              <a:t> 可能會透過 </a:t>
            </a:r>
            <a:r>
              <a:rPr lang="en-US" altLang="zh-TW" dirty="0" err="1">
                <a:solidFill>
                  <a:srgbClr val="FF0000"/>
                </a:solidFill>
              </a:rPr>
              <a:t>Nudr_DM_Query</a:t>
            </a:r>
            <a:r>
              <a:rPr lang="en-US" altLang="zh-TW" dirty="0">
                <a:solidFill>
                  <a:srgbClr val="FF0000"/>
                </a:solidFill>
              </a:rPr>
              <a:t> </a:t>
            </a:r>
            <a:r>
              <a:rPr lang="en-US" altLang="zh-TW" dirty="0"/>
              <a:t>(SUPI, Subscription Data, Session Management Subscription data, selected DNN, S-NSSAI of the HPLMN, Serving PLMN ID, [NID]) </a:t>
            </a:r>
            <a:r>
              <a:rPr lang="zh-TW" altLang="en-US" dirty="0"/>
              <a:t>從 </a:t>
            </a:r>
            <a:r>
              <a:rPr lang="en-US" altLang="zh-TW" dirty="0"/>
              <a:t>UDR</a:t>
            </a:r>
            <a:r>
              <a:rPr lang="zh-TW" altLang="en-US" dirty="0"/>
              <a:t> 獲取資訊，並且也會訂閱 </a:t>
            </a:r>
            <a:r>
              <a:rPr lang="en-US" altLang="zh-TW" dirty="0"/>
              <a:t>UDR</a:t>
            </a:r>
            <a:r>
              <a:rPr lang="zh-TW" altLang="en-US" dirty="0"/>
              <a:t> 透過 </a:t>
            </a:r>
            <a:r>
              <a:rPr lang="en-US" altLang="zh-TW" dirty="0" err="1">
                <a:solidFill>
                  <a:srgbClr val="FF0000"/>
                </a:solidFill>
              </a:rPr>
              <a:t>Nudr_DM_subscribe</a:t>
            </a:r>
            <a:r>
              <a:rPr lang="zh-TW" altLang="en-US" dirty="0">
                <a:solidFill>
                  <a:srgbClr val="FF0000"/>
                </a:solidFill>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52</a:t>
            </a:fld>
            <a:endParaRPr lang="zh-TW" altLang="en-US"/>
          </a:p>
        </p:txBody>
      </p:sp>
    </p:spTree>
    <p:extLst>
      <p:ext uri="{BB962C8B-B14F-4D97-AF65-F5344CB8AC3E}">
        <p14:creationId xmlns:p14="http://schemas.microsoft.com/office/powerpoint/2010/main" val="917314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 </a:t>
            </a:r>
            <a:r>
              <a:rPr lang="en-US" altLang="zh-TW" dirty="0"/>
              <a:t>roaming </a:t>
            </a:r>
            <a:r>
              <a:rPr lang="zh-TW" altLang="en-US" dirty="0"/>
              <a:t>的情況下，</a:t>
            </a:r>
            <a:r>
              <a:rPr lang="en-US" altLang="zh-TW" dirty="0"/>
              <a:t>AMF</a:t>
            </a:r>
            <a:r>
              <a:rPr lang="zh-TW" altLang="en-US" dirty="0"/>
              <a:t> 會決定 </a:t>
            </a:r>
            <a:r>
              <a:rPr lang="en-US" altLang="zh-TW" dirty="0"/>
              <a:t>PDU</a:t>
            </a:r>
            <a:r>
              <a:rPr lang="zh-TW" altLang="en-US" dirty="0"/>
              <a:t> </a:t>
            </a:r>
            <a:r>
              <a:rPr lang="en-US" altLang="zh-TW" dirty="0"/>
              <a:t>Session </a:t>
            </a:r>
            <a:r>
              <a:rPr lang="zh-TW" altLang="en-US" dirty="0"/>
              <a:t>的建立是要以 </a:t>
            </a:r>
            <a:r>
              <a:rPr lang="en-US" altLang="zh-TW" dirty="0"/>
              <a:t>LBO (Local Breakout)</a:t>
            </a:r>
            <a:r>
              <a:rPr lang="zh-TW" altLang="en-US" dirty="0"/>
              <a:t> </a:t>
            </a:r>
            <a:r>
              <a:rPr lang="en-US" altLang="zh-TW" dirty="0"/>
              <a:t>mode </a:t>
            </a:r>
            <a:r>
              <a:rPr lang="zh-TW" altLang="en-US" dirty="0"/>
              <a:t>還是以 </a:t>
            </a:r>
            <a:r>
              <a:rPr lang="en-US" altLang="zh-TW" dirty="0"/>
              <a:t>Home Routing mode</a:t>
            </a:r>
            <a:r>
              <a:rPr lang="zh-TW" altLang="en-US" dirty="0"/>
              <a:t>。</a:t>
            </a:r>
            <a:endParaRPr lang="en-US" altLang="zh-TW" dirty="0"/>
          </a:p>
          <a:p>
            <a:endParaRPr lang="en-US" altLang="zh-TW" dirty="0"/>
          </a:p>
          <a:p>
            <a:r>
              <a:rPr lang="zh-TW" altLang="en-US" dirty="0"/>
              <a:t>在 </a:t>
            </a:r>
            <a:r>
              <a:rPr lang="en-US" altLang="zh-TW" dirty="0"/>
              <a:t>LBO </a:t>
            </a:r>
            <a:r>
              <a:rPr lang="zh-TW" altLang="en-US" dirty="0"/>
              <a:t>的 </a:t>
            </a:r>
            <a:r>
              <a:rPr lang="en-US" altLang="zh-TW" dirty="0"/>
              <a:t>case</a:t>
            </a:r>
            <a:r>
              <a:rPr lang="zh-TW" altLang="en-US" dirty="0"/>
              <a:t> 下，</a:t>
            </a:r>
            <a:r>
              <a:rPr lang="en-US" altLang="zh-TW" dirty="0"/>
              <a:t>procedure </a:t>
            </a:r>
            <a:r>
              <a:rPr lang="zh-TW" altLang="en-US" dirty="0"/>
              <a:t>幾乎都與 </a:t>
            </a:r>
            <a:r>
              <a:rPr lang="en-US" altLang="zh-TW" dirty="0"/>
              <a:t>non-roaming case </a:t>
            </a:r>
            <a:r>
              <a:rPr lang="zh-TW" altLang="en-US" dirty="0"/>
              <a:t>差不多，差別就只有 </a:t>
            </a:r>
            <a:r>
              <a:rPr lang="en-US" altLang="zh-TW" dirty="0"/>
              <a:t>AMF, SMF, UPF, PCF </a:t>
            </a:r>
            <a:r>
              <a:rPr lang="zh-TW" altLang="en-US" dirty="0"/>
              <a:t>位於 </a:t>
            </a:r>
            <a:r>
              <a:rPr lang="en-US" altLang="zh-TW" dirty="0"/>
              <a:t>visited network</a:t>
            </a:r>
            <a:r>
              <a:rPr lang="zh-TW" altLang="en-US" dirty="0"/>
              <a:t>。</a:t>
            </a:r>
            <a:endParaRPr lang="en-US" altLang="zh-TW" dirty="0"/>
          </a:p>
          <a:p>
            <a:endParaRPr lang="en-US" altLang="zh-TW" dirty="0"/>
          </a:p>
          <a:p>
            <a:r>
              <a:rPr lang="en-US" altLang="zh-TW" dirty="0"/>
              <a:t>PDU Session </a:t>
            </a:r>
            <a:r>
              <a:rPr lang="zh-TW" altLang="en-US" dirty="0"/>
              <a:t>針對 </a:t>
            </a:r>
            <a:r>
              <a:rPr lang="en-US" altLang="zh-TW" dirty="0"/>
              <a:t>Emergency services </a:t>
            </a:r>
            <a:r>
              <a:rPr lang="zh-TW" altLang="en-US" dirty="0"/>
              <a:t>不會以 </a:t>
            </a:r>
            <a:r>
              <a:rPr lang="en-US" altLang="zh-TW" dirty="0"/>
              <a:t>Home Routed mode</a:t>
            </a:r>
            <a:r>
              <a:rPr lang="zh-TW" altLang="en-US" dirty="0"/>
              <a:t> 建立。</a:t>
            </a:r>
            <a:endParaRPr lang="en-US" altLang="zh-TW" dirty="0"/>
          </a:p>
          <a:p>
            <a:endParaRPr lang="en-US" altLang="zh-TW" dirty="0"/>
          </a:p>
          <a:p>
            <a:r>
              <a:rPr lang="zh-TW" altLang="en-US" dirty="0"/>
              <a:t>注意</a:t>
            </a:r>
            <a:r>
              <a:rPr lang="en-US" altLang="zh-TW" dirty="0"/>
              <a:t>:</a:t>
            </a:r>
            <a:r>
              <a:rPr lang="zh-TW" altLang="en-US" dirty="0"/>
              <a:t> </a:t>
            </a:r>
            <a:r>
              <a:rPr lang="en-US" altLang="zh-TW" dirty="0"/>
              <a:t>UE</a:t>
            </a:r>
            <a:r>
              <a:rPr lang="zh-TW" altLang="en-US" dirty="0"/>
              <a:t> 會同時提供 </a:t>
            </a:r>
            <a:r>
              <a:rPr lang="en-US" altLang="zh-TW" dirty="0"/>
              <a:t>Home </a:t>
            </a:r>
            <a:r>
              <a:rPr lang="zh-TW" altLang="en-US" dirty="0"/>
              <a:t>及 </a:t>
            </a:r>
            <a:r>
              <a:rPr lang="en-US" altLang="zh-TW" dirty="0"/>
              <a:t>Visited </a:t>
            </a:r>
            <a:r>
              <a:rPr lang="zh-TW" altLang="en-US" dirty="0"/>
              <a:t>的 </a:t>
            </a:r>
            <a:r>
              <a:rPr lang="en-US" altLang="zh-TW" dirty="0"/>
              <a:t>PLMN</a:t>
            </a:r>
          </a:p>
          <a:p>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a:t>
            </a:fld>
            <a:endParaRPr lang="zh-TW" altLang="en-US"/>
          </a:p>
        </p:txBody>
      </p:sp>
    </p:spTree>
    <p:extLst>
      <p:ext uri="{BB962C8B-B14F-4D97-AF65-F5344CB8AC3E}">
        <p14:creationId xmlns:p14="http://schemas.microsoft.com/office/powerpoint/2010/main" val="25441728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SMF</a:t>
            </a:r>
            <a:r>
              <a:rPr lang="zh-TW" altLang="en-US" dirty="0"/>
              <a:t> 會使用 </a:t>
            </a:r>
            <a:r>
              <a:rPr lang="en-US" altLang="zh-TW" dirty="0"/>
              <a:t>DNN</a:t>
            </a:r>
            <a:r>
              <a:rPr lang="zh-TW" altLang="en-US" dirty="0"/>
              <a:t> </a:t>
            </a:r>
            <a:r>
              <a:rPr lang="en-US" altLang="zh-TW" dirty="0"/>
              <a:t>Selection Mode</a:t>
            </a:r>
            <a:r>
              <a:rPr lang="zh-TW" altLang="en-US" dirty="0"/>
              <a:t> 來決定是否要從 </a:t>
            </a:r>
            <a:r>
              <a:rPr lang="en-US" altLang="zh-TW" dirty="0"/>
              <a:t>UDM</a:t>
            </a:r>
            <a:r>
              <a:rPr lang="zh-TW" altLang="en-US" dirty="0"/>
              <a:t> 那獲取 </a:t>
            </a:r>
            <a:r>
              <a:rPr lang="en-US" altLang="zh-TW" dirty="0"/>
              <a:t>Session Management Subscription data</a:t>
            </a:r>
            <a:r>
              <a:rPr lang="zh-TW" altLang="en-US" dirty="0"/>
              <a:t>，例如 </a:t>
            </a:r>
            <a:r>
              <a:rPr lang="en-US" altLang="zh-TW" dirty="0"/>
              <a:t>(selected DNN, S-NSSAI of the HPLMN) </a:t>
            </a:r>
            <a:r>
              <a:rPr lang="zh-TW" altLang="en-US" dirty="0"/>
              <a:t>沒有明確地被 </a:t>
            </a:r>
            <a:r>
              <a:rPr lang="en-US" altLang="zh-TW" dirty="0"/>
              <a:t>UE</a:t>
            </a:r>
            <a:r>
              <a:rPr lang="zh-TW" altLang="en-US" dirty="0"/>
              <a:t> 訂閱的時候，</a:t>
            </a:r>
            <a:r>
              <a:rPr lang="en-US" altLang="zh-TW" dirty="0"/>
              <a:t>SMF</a:t>
            </a:r>
            <a:r>
              <a:rPr lang="zh-TW" altLang="en-US" dirty="0"/>
              <a:t> 會使用 </a:t>
            </a:r>
            <a:r>
              <a:rPr lang="en-US" altLang="zh-TW" dirty="0"/>
              <a:t>local configuration </a:t>
            </a:r>
            <a:r>
              <a:rPr lang="zh-TW" altLang="en-US" dirty="0"/>
              <a:t>而不是 </a:t>
            </a:r>
            <a:r>
              <a:rPr lang="en-US" altLang="zh-TW" dirty="0"/>
              <a:t>Session Management Subscription data</a:t>
            </a:r>
            <a:r>
              <a:rPr lang="zh-TW" altLang="en-US" dirty="0"/>
              <a:t>。</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53</a:t>
            </a:fld>
            <a:endParaRPr lang="zh-TW" altLang="en-US"/>
          </a:p>
        </p:txBody>
      </p:sp>
    </p:spTree>
    <p:extLst>
      <p:ext uri="{BB962C8B-B14F-4D97-AF65-F5344CB8AC3E}">
        <p14:creationId xmlns:p14="http://schemas.microsoft.com/office/powerpoint/2010/main" val="1156303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如果 </a:t>
            </a:r>
            <a:r>
              <a:rPr lang="en-US" altLang="zh-TW" dirty="0"/>
              <a:t>Request Type </a:t>
            </a:r>
            <a:r>
              <a:rPr lang="zh-TW" altLang="en-US" dirty="0"/>
              <a:t>是 </a:t>
            </a:r>
            <a:r>
              <a:rPr lang="en-US" altLang="zh-TW" b="1" dirty="0"/>
              <a:t>”Existing PDU Session”</a:t>
            </a:r>
            <a:r>
              <a:rPr lang="en-US" altLang="zh-TW" dirty="0"/>
              <a:t> or </a:t>
            </a:r>
            <a:r>
              <a:rPr lang="en-US" altLang="zh-TW" b="1" dirty="0"/>
              <a:t>”Existing Emergency PDU Session”</a:t>
            </a:r>
            <a:r>
              <a:rPr lang="zh-TW" altLang="en-US" b="1" dirty="0"/>
              <a:t>，</a:t>
            </a:r>
            <a:r>
              <a:rPr lang="en-US" altLang="zh-TW" b="0" dirty="0"/>
              <a:t>SMF</a:t>
            </a:r>
            <a:r>
              <a:rPr lang="zh-TW" altLang="en-US" b="0" dirty="0"/>
              <a:t> 會決定這個 </a:t>
            </a:r>
            <a:r>
              <a:rPr lang="en-US" altLang="zh-TW" b="0" dirty="0"/>
              <a:t>request </a:t>
            </a:r>
            <a:r>
              <a:rPr lang="zh-TW" altLang="en-US" b="0" dirty="0"/>
              <a:t>是因為 </a:t>
            </a:r>
            <a:r>
              <a:rPr lang="en-US" altLang="zh-TW" dirty="0"/>
              <a:t>switching between </a:t>
            </a:r>
            <a:r>
              <a:rPr lang="en-US" altLang="zh-TW" dirty="0">
                <a:solidFill>
                  <a:schemeClr val="accent1"/>
                </a:solidFill>
              </a:rPr>
              <a:t>3GPP access </a:t>
            </a:r>
            <a:r>
              <a:rPr lang="en-US" altLang="zh-TW" dirty="0"/>
              <a:t>and </a:t>
            </a:r>
            <a:r>
              <a:rPr lang="en-US" altLang="zh-TW" dirty="0">
                <a:solidFill>
                  <a:srgbClr val="00B050"/>
                </a:solidFill>
              </a:rPr>
              <a:t>non-3GPP access</a:t>
            </a:r>
            <a:r>
              <a:rPr lang="en-US" altLang="zh-TW" dirty="0"/>
              <a:t> </a:t>
            </a:r>
            <a:r>
              <a:rPr lang="zh-TW" altLang="en-US" dirty="0"/>
              <a:t>或 </a:t>
            </a:r>
            <a:r>
              <a:rPr lang="en-US" altLang="zh-TW" dirty="0"/>
              <a:t>due to handover from EPS</a:t>
            </a:r>
            <a:r>
              <a:rPr lang="zh-TW" altLang="en-US" dirty="0"/>
              <a:t> 而被請求。</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SMF</a:t>
            </a:r>
            <a:r>
              <a:rPr lang="zh-TW" altLang="en-US" dirty="0"/>
              <a:t> 會根據 </a:t>
            </a:r>
            <a:r>
              <a:rPr lang="en-US" altLang="zh-TW" dirty="0"/>
              <a:t>DPU</a:t>
            </a:r>
            <a:r>
              <a:rPr lang="zh-TW" altLang="en-US" dirty="0"/>
              <a:t> </a:t>
            </a:r>
            <a:r>
              <a:rPr lang="en-US" altLang="zh-TW" dirty="0"/>
              <a:t>Session ID </a:t>
            </a:r>
            <a:r>
              <a:rPr lang="zh-TW" altLang="en-US" dirty="0"/>
              <a:t>識別已經存在的 </a:t>
            </a:r>
            <a:r>
              <a:rPr lang="en-US" altLang="zh-TW" dirty="0"/>
              <a:t>PDU Session</a:t>
            </a:r>
            <a:r>
              <a:rPr lang="zh-TW" altLang="en-US" dirty="0"/>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在這種 </a:t>
            </a:r>
            <a:r>
              <a:rPr lang="en-US" altLang="zh-TW" dirty="0"/>
              <a:t>case </a:t>
            </a:r>
            <a:r>
              <a:rPr lang="zh-TW" altLang="en-US" dirty="0"/>
              <a:t>下，</a:t>
            </a:r>
            <a:r>
              <a:rPr lang="en-US" altLang="zh-TW" dirty="0"/>
              <a:t>SMF</a:t>
            </a:r>
            <a:r>
              <a:rPr lang="zh-TW" altLang="en-US" dirty="0"/>
              <a:t> 不會產生新的 </a:t>
            </a:r>
            <a:r>
              <a:rPr lang="en-US" altLang="zh-TW" dirty="0"/>
              <a:t>SM context</a:t>
            </a:r>
            <a:r>
              <a:rPr lang="zh-TW" altLang="en-US" dirty="0"/>
              <a:t> 但是會更新既有的 </a:t>
            </a:r>
            <a:r>
              <a:rPr lang="en-US" altLang="zh-TW" dirty="0"/>
              <a:t>SM context</a:t>
            </a:r>
            <a:r>
              <a:rPr lang="zh-TW" altLang="en-US" dirty="0"/>
              <a:t>，並在 </a:t>
            </a:r>
            <a:r>
              <a:rPr lang="en-US" altLang="zh-TW" dirty="0"/>
              <a:t>response </a:t>
            </a:r>
            <a:r>
              <a:rPr lang="zh-TW" altLang="en-US" dirty="0"/>
              <a:t>的時候提供 </a:t>
            </a:r>
            <a:r>
              <a:rPr lang="en-US" altLang="zh-TW" dirty="0"/>
              <a:t>representation of the updated SM context </a:t>
            </a:r>
            <a:r>
              <a:rPr lang="zh-TW" altLang="en-US" dirty="0"/>
              <a:t>給 </a:t>
            </a:r>
            <a:r>
              <a:rPr lang="en-US" altLang="zh-TW" dirty="0"/>
              <a:t>AMF</a:t>
            </a:r>
            <a:r>
              <a:rPr lang="zh-TW" altLang="en-US" dirty="0"/>
              <a:t>。</a:t>
            </a:r>
            <a:endParaRPr lang="en-US" altLang="zh-TW" dirty="0"/>
          </a:p>
          <a:p>
            <a:endParaRPr lang="zh-TW" altLang="en-US"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54</a:t>
            </a:fld>
            <a:endParaRPr lang="zh-TW" altLang="en-US"/>
          </a:p>
        </p:txBody>
      </p:sp>
    </p:spTree>
    <p:extLst>
      <p:ext uri="{BB962C8B-B14F-4D97-AF65-F5344CB8AC3E}">
        <p14:creationId xmlns:p14="http://schemas.microsoft.com/office/powerpoint/2010/main" val="34441309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如果 </a:t>
            </a:r>
            <a:r>
              <a:rPr lang="en-US" altLang="zh-TW" b="0" dirty="0"/>
              <a:t>Request Type </a:t>
            </a:r>
            <a:r>
              <a:rPr lang="zh-TW" altLang="en-US" b="0" dirty="0"/>
              <a:t>是 </a:t>
            </a:r>
            <a:r>
              <a:rPr lang="en-US" altLang="zh-TW" b="0" dirty="0"/>
              <a:t>Initial Request</a:t>
            </a:r>
            <a:r>
              <a:rPr lang="zh-TW" altLang="en-US" b="0" dirty="0"/>
              <a:t> 並且 </a:t>
            </a:r>
            <a:r>
              <a:rPr lang="en-US" altLang="zh-TW" b="1" dirty="0"/>
              <a:t>Old PDU Session ID </a:t>
            </a:r>
            <a:r>
              <a:rPr lang="zh-TW" altLang="en-US" b="0" dirty="0"/>
              <a:t>有被包含進 </a:t>
            </a:r>
            <a:r>
              <a:rPr lang="en-US" altLang="zh-TW" dirty="0" err="1">
                <a:solidFill>
                  <a:srgbClr val="FF0000"/>
                </a:solidFill>
              </a:rPr>
              <a:t>Nsmf_PDUSession_CreateSMContext</a:t>
            </a:r>
            <a:r>
              <a:rPr lang="en-US" altLang="zh-TW" dirty="0">
                <a:solidFill>
                  <a:srgbClr val="FF0000"/>
                </a:solidFill>
              </a:rPr>
              <a:t> </a:t>
            </a:r>
            <a:r>
              <a:rPr lang="en-US" altLang="zh-TW" dirty="0"/>
              <a:t>Request</a:t>
            </a:r>
            <a:r>
              <a:rPr lang="zh-TW" altLang="en-US" dirty="0"/>
              <a:t>，則 </a:t>
            </a:r>
            <a:r>
              <a:rPr lang="en-US" altLang="zh-TW" dirty="0"/>
              <a:t>SMF</a:t>
            </a:r>
            <a:r>
              <a:rPr lang="zh-TW" altLang="en-US" dirty="0"/>
              <a:t> 會根據 </a:t>
            </a:r>
            <a:r>
              <a:rPr lang="en-US" altLang="zh-TW" b="1" dirty="0"/>
              <a:t>Old PDU Session ID</a:t>
            </a:r>
            <a:r>
              <a:rPr lang="zh-TW" altLang="en-US" b="1" dirty="0"/>
              <a:t> </a:t>
            </a:r>
            <a:r>
              <a:rPr lang="zh-TW" altLang="en-US" dirty="0"/>
              <a:t>識別 </a:t>
            </a:r>
            <a:r>
              <a:rPr lang="en-US" altLang="zh-TW" b="1" dirty="0"/>
              <a:t>existing PDU Session </a:t>
            </a:r>
            <a:r>
              <a:rPr lang="zh-TW" altLang="en-US" b="0" dirty="0"/>
              <a:t>並且 </a:t>
            </a:r>
            <a:r>
              <a:rPr lang="en-US" altLang="zh-TW" b="0" dirty="0"/>
              <a:t>release </a:t>
            </a:r>
            <a:r>
              <a:rPr lang="zh-TW" altLang="en-US" b="0" dirty="0"/>
              <a:t>它。</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55</a:t>
            </a:fld>
            <a:endParaRPr lang="zh-TW" altLang="en-US"/>
          </a:p>
        </p:txBody>
      </p:sp>
    </p:spTree>
    <p:extLst>
      <p:ext uri="{BB962C8B-B14F-4D97-AF65-F5344CB8AC3E}">
        <p14:creationId xmlns:p14="http://schemas.microsoft.com/office/powerpoint/2010/main" val="10076428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dirty="0"/>
              <a:t>Subscription data </a:t>
            </a:r>
            <a:r>
              <a:rPr lang="zh-TW" altLang="en-US" b="0" dirty="0"/>
              <a:t>包含了</a:t>
            </a:r>
            <a:r>
              <a:rPr lang="en-US" altLang="zh-TW" b="0" dirty="0"/>
              <a:t>:</a:t>
            </a:r>
          </a:p>
          <a:p>
            <a:r>
              <a:rPr lang="en-US" altLang="zh-TW" dirty="0"/>
              <a:t>Allowed PDU Session Type(s)</a:t>
            </a:r>
          </a:p>
          <a:p>
            <a:pPr lvl="0"/>
            <a:r>
              <a:rPr lang="en-US" altLang="zh-TW" dirty="0"/>
              <a:t>Allowed SSC mode(s)</a:t>
            </a:r>
          </a:p>
          <a:p>
            <a:pPr lvl="0"/>
            <a:r>
              <a:rPr lang="en-US" altLang="zh-TW" dirty="0"/>
              <a:t>default 5QI and ARP</a:t>
            </a:r>
          </a:p>
          <a:p>
            <a:pPr lvl="0"/>
            <a:r>
              <a:rPr lang="en-US" altLang="zh-TW" dirty="0"/>
              <a:t>subscribed Session-AMBR</a:t>
            </a:r>
          </a:p>
          <a:p>
            <a:pPr lvl="0"/>
            <a:r>
              <a:rPr lang="en-US" altLang="zh-TW" dirty="0"/>
              <a:t>SMF-Associated external parameters.</a:t>
            </a:r>
          </a:p>
          <a:p>
            <a:pPr lvl="0"/>
            <a:endParaRPr lang="en-US" altLang="zh-TW" dirty="0"/>
          </a:p>
          <a:p>
            <a:pPr lvl="0"/>
            <a:r>
              <a:rPr lang="zh-TW" altLang="en-US" dirty="0"/>
              <a:t>若 </a:t>
            </a:r>
            <a:r>
              <a:rPr lang="en-US" altLang="zh-TW" dirty="0"/>
              <a:t>UE</a:t>
            </a:r>
            <a:r>
              <a:rPr lang="zh-TW" altLang="en-US" dirty="0"/>
              <a:t> 有訂閱 </a:t>
            </a:r>
            <a:r>
              <a:rPr lang="en-US" altLang="zh-TW" dirty="0"/>
              <a:t>IP</a:t>
            </a:r>
            <a:r>
              <a:rPr lang="zh-TW" altLang="en-US" dirty="0"/>
              <a:t> </a:t>
            </a:r>
            <a:r>
              <a:rPr lang="en-US" altLang="zh-TW" dirty="0"/>
              <a:t>index </a:t>
            </a:r>
            <a:r>
              <a:rPr lang="zh-TW" altLang="en-US" dirty="0"/>
              <a:t>或 </a:t>
            </a:r>
            <a:r>
              <a:rPr lang="en-US" altLang="zh-TW" dirty="0"/>
              <a:t>static IP address/prefix</a:t>
            </a:r>
            <a:r>
              <a:rPr lang="zh-TW" altLang="en-US" dirty="0"/>
              <a:t>，則也可能被包含進 </a:t>
            </a:r>
            <a:r>
              <a:rPr lang="en-US" altLang="zh-TW" dirty="0"/>
              <a:t>subscription data</a:t>
            </a:r>
            <a:br>
              <a:rPr lang="en-US" altLang="zh-TW" dirty="0"/>
            </a:br>
            <a:endParaRPr lang="en-US" altLang="zh-TW" dirty="0"/>
          </a:p>
          <a:p>
            <a:pPr lvl="1"/>
            <a:endParaRPr lang="en-US" altLang="zh-TW" dirty="0"/>
          </a:p>
          <a:p>
            <a:pPr lvl="1"/>
            <a:endParaRPr lang="zh-TW" altLang="en-US" dirty="0"/>
          </a:p>
          <a:p>
            <a:endParaRPr lang="zh-TW" altLang="en-US"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56</a:t>
            </a:fld>
            <a:endParaRPr lang="zh-TW" altLang="en-US"/>
          </a:p>
        </p:txBody>
      </p:sp>
    </p:spTree>
    <p:extLst>
      <p:ext uri="{BB962C8B-B14F-4D97-AF65-F5344CB8AC3E}">
        <p14:creationId xmlns:p14="http://schemas.microsoft.com/office/powerpoint/2010/main" val="42611128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如果 </a:t>
            </a:r>
            <a:r>
              <a:rPr lang="en-US" altLang="zh-TW" b="0" dirty="0"/>
              <a:t>SMF</a:t>
            </a:r>
            <a:r>
              <a:rPr lang="zh-TW" altLang="en-US" b="0" dirty="0"/>
              <a:t> 擁有針對單一 </a:t>
            </a:r>
            <a:r>
              <a:rPr lang="en-US" altLang="zh-TW" b="0" dirty="0"/>
              <a:t>DNN</a:t>
            </a:r>
            <a:r>
              <a:rPr lang="zh-TW" altLang="en-US" b="0" dirty="0"/>
              <a:t> 及 </a:t>
            </a:r>
            <a:r>
              <a:rPr lang="en-US" altLang="zh-TW" b="0" dirty="0"/>
              <a:t>S-NSSAI</a:t>
            </a:r>
            <a:r>
              <a:rPr lang="zh-TW" altLang="en-US" b="0" dirty="0"/>
              <a:t> 的 </a:t>
            </a:r>
            <a:r>
              <a:rPr lang="en-US" altLang="zh-TW" b="0" dirty="0"/>
              <a:t>LADN</a:t>
            </a:r>
            <a:r>
              <a:rPr lang="zh-TW" altLang="en-US" b="0" dirty="0"/>
              <a:t> </a:t>
            </a:r>
            <a:r>
              <a:rPr lang="en-US" altLang="zh-TW" b="0" dirty="0"/>
              <a:t>service area</a:t>
            </a:r>
            <a:r>
              <a:rPr lang="zh-TW" altLang="en-US" b="0" dirty="0"/>
              <a:t> 資訊，</a:t>
            </a:r>
            <a:r>
              <a:rPr lang="en-US" altLang="zh-TW" b="0" dirty="0"/>
              <a:t>SMF</a:t>
            </a:r>
            <a:r>
              <a:rPr lang="zh-TW" altLang="en-US" b="0" dirty="0"/>
              <a:t> 會設定 </a:t>
            </a:r>
            <a:r>
              <a:rPr lang="en-US" altLang="zh-TW" b="0" dirty="0"/>
              <a:t>LADN</a:t>
            </a:r>
            <a:r>
              <a:rPr lang="zh-TW" altLang="en-US" b="0" dirty="0"/>
              <a:t> </a:t>
            </a:r>
            <a:r>
              <a:rPr lang="en-US" altLang="zh-TW" b="0" dirty="0"/>
              <a:t>DNN</a:t>
            </a:r>
            <a:r>
              <a:rPr lang="zh-TW" altLang="en-US" b="0" dirty="0"/>
              <a:t> 群組。 </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57</a:t>
            </a:fld>
            <a:endParaRPr lang="zh-TW" altLang="en-US"/>
          </a:p>
        </p:txBody>
      </p:sp>
    </p:spTree>
    <p:extLst>
      <p:ext uri="{BB962C8B-B14F-4D97-AF65-F5344CB8AC3E}">
        <p14:creationId xmlns:p14="http://schemas.microsoft.com/office/powerpoint/2010/main" val="63488250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dirty="0"/>
              <a:t>SMF </a:t>
            </a:r>
            <a:r>
              <a:rPr lang="zh-TW" altLang="en-US" b="0" dirty="0"/>
              <a:t>會檢查 </a:t>
            </a:r>
            <a:r>
              <a:rPr lang="en-US" altLang="zh-TW" b="0" dirty="0"/>
              <a:t>UE</a:t>
            </a:r>
            <a:r>
              <a:rPr lang="zh-TW" altLang="en-US" b="0" dirty="0"/>
              <a:t> </a:t>
            </a:r>
            <a:r>
              <a:rPr lang="en-US" altLang="zh-TW" b="0" dirty="0"/>
              <a:t>request </a:t>
            </a:r>
            <a:r>
              <a:rPr lang="zh-TW" altLang="en-US" b="0" dirty="0"/>
              <a:t>是否有效，它會檢查</a:t>
            </a:r>
            <a:r>
              <a:rPr lang="en-US" altLang="zh-TW" b="0" dirty="0"/>
              <a:t>:</a:t>
            </a:r>
          </a:p>
          <a:p>
            <a:pPr marL="171450" indent="-171450">
              <a:buFontTx/>
              <a:buChar char="-"/>
            </a:pPr>
            <a:r>
              <a:rPr lang="en-US" altLang="zh-TW" b="0" dirty="0"/>
              <a:t>UE</a:t>
            </a:r>
            <a:r>
              <a:rPr lang="zh-TW" altLang="en-US" b="0" dirty="0"/>
              <a:t> </a:t>
            </a:r>
            <a:r>
              <a:rPr lang="en-US" altLang="zh-TW" b="0" dirty="0"/>
              <a:t>request</a:t>
            </a:r>
            <a:r>
              <a:rPr lang="zh-TW" altLang="en-US" b="0" dirty="0"/>
              <a:t> 是否符合 </a:t>
            </a:r>
            <a:r>
              <a:rPr lang="en-US" altLang="zh-TW" b="0" dirty="0"/>
              <a:t>user subscription </a:t>
            </a:r>
            <a:r>
              <a:rPr lang="zh-TW" altLang="en-US" b="0" dirty="0"/>
              <a:t>及 </a:t>
            </a:r>
            <a:r>
              <a:rPr lang="en-US" altLang="zh-TW" b="0" dirty="0"/>
              <a:t>local policies</a:t>
            </a:r>
            <a:r>
              <a:rPr lang="zh-TW" altLang="en-US" b="0" dirty="0"/>
              <a:t>，以及</a:t>
            </a:r>
            <a:endParaRPr lang="en-US" altLang="zh-TW" b="0" dirty="0"/>
          </a:p>
          <a:p>
            <a:pPr marL="171450" indent="-171450">
              <a:buFontTx/>
              <a:buChar char="-"/>
            </a:pPr>
            <a:r>
              <a:rPr lang="zh-TW" altLang="en-US" b="0" dirty="0"/>
              <a:t>如果 </a:t>
            </a:r>
            <a:r>
              <a:rPr lang="en-US" altLang="zh-TW" b="0" dirty="0"/>
              <a:t>selected DNN </a:t>
            </a:r>
            <a:r>
              <a:rPr lang="zh-TW" altLang="en-US" b="0" dirty="0"/>
              <a:t>符合 </a:t>
            </a:r>
            <a:r>
              <a:rPr lang="en-US" altLang="zh-TW" b="0" dirty="0"/>
              <a:t>LADN</a:t>
            </a:r>
            <a:r>
              <a:rPr lang="zh-TW" altLang="en-US" b="0" dirty="0"/>
              <a:t>，</a:t>
            </a:r>
            <a:r>
              <a:rPr lang="en-US" altLang="zh-TW" b="0" dirty="0"/>
              <a:t>UE</a:t>
            </a:r>
            <a:r>
              <a:rPr lang="zh-TW" altLang="en-US" b="0" dirty="0"/>
              <a:t> 是否位於 </a:t>
            </a:r>
            <a:r>
              <a:rPr lang="en-US" altLang="zh-TW" b="0" dirty="0"/>
              <a:t>LADN</a:t>
            </a:r>
            <a:r>
              <a:rPr lang="zh-TW" altLang="en-US" b="0" dirty="0"/>
              <a:t> </a:t>
            </a:r>
            <a:r>
              <a:rPr lang="en-US" altLang="zh-TW" b="0" dirty="0"/>
              <a:t>service area</a:t>
            </a:r>
            <a:r>
              <a:rPr lang="zh-TW" altLang="en-US" b="0" dirty="0"/>
              <a:t> 裡面，根據從 </a:t>
            </a:r>
            <a:r>
              <a:rPr lang="en-US" altLang="zh-TW" b="0" dirty="0"/>
              <a:t>AMF</a:t>
            </a:r>
            <a:r>
              <a:rPr lang="zh-TW" altLang="en-US" b="0" dirty="0"/>
              <a:t> 收到的 </a:t>
            </a:r>
            <a:r>
              <a:rPr lang="en-US" altLang="zh-TW" b="1" dirty="0"/>
              <a:t>UE presence in LADN service area</a:t>
            </a:r>
            <a:r>
              <a:rPr lang="zh-TW" altLang="en-US" b="1" dirty="0"/>
              <a:t> </a:t>
            </a:r>
            <a:r>
              <a:rPr lang="en-US" altLang="zh-TW" b="0" dirty="0"/>
              <a:t>indication</a:t>
            </a:r>
            <a:r>
              <a:rPr lang="zh-TW" altLang="en-US" b="0" dirty="0"/>
              <a:t>。如果 </a:t>
            </a:r>
            <a:r>
              <a:rPr lang="en-US" altLang="zh-TW" b="0" dirty="0"/>
              <a:t>AMF</a:t>
            </a:r>
            <a:r>
              <a:rPr lang="zh-TW" altLang="en-US" b="0" dirty="0"/>
              <a:t> 沒有提供 </a:t>
            </a:r>
            <a:r>
              <a:rPr lang="en-US" altLang="zh-TW" b="1" dirty="0"/>
              <a:t>UE presence in LADN service area</a:t>
            </a:r>
            <a:r>
              <a:rPr lang="zh-TW" altLang="en-US" b="1" dirty="0"/>
              <a:t> </a:t>
            </a:r>
            <a:r>
              <a:rPr lang="en-US" altLang="zh-TW" b="0" dirty="0"/>
              <a:t>indication </a:t>
            </a:r>
            <a:r>
              <a:rPr lang="zh-TW" altLang="en-US" b="0" dirty="0"/>
              <a:t>並且 </a:t>
            </a:r>
            <a:r>
              <a:rPr lang="en-US" altLang="zh-TW" b="0" dirty="0"/>
              <a:t>SMF</a:t>
            </a:r>
            <a:r>
              <a:rPr lang="zh-TW" altLang="en-US" b="0" dirty="0"/>
              <a:t> 決定 </a:t>
            </a:r>
            <a:r>
              <a:rPr lang="en-US" altLang="zh-TW" b="0" dirty="0"/>
              <a:t>UE</a:t>
            </a:r>
            <a:r>
              <a:rPr lang="zh-TW" altLang="en-US" b="0" dirty="0"/>
              <a:t> 選擇的 </a:t>
            </a:r>
            <a:r>
              <a:rPr lang="en-US" altLang="zh-TW" b="0" dirty="0"/>
              <a:t>DNN</a:t>
            </a:r>
            <a:r>
              <a:rPr lang="zh-TW" altLang="en-US" b="0" dirty="0"/>
              <a:t> 符合 </a:t>
            </a:r>
            <a:r>
              <a:rPr lang="en-US" altLang="zh-TW" b="0" dirty="0"/>
              <a:t>LADN</a:t>
            </a:r>
            <a:r>
              <a:rPr lang="zh-TW" altLang="en-US" b="0" dirty="0"/>
              <a:t>，那 </a:t>
            </a:r>
            <a:r>
              <a:rPr lang="en-US" altLang="zh-TW" b="0" dirty="0"/>
              <a:t>SMF</a:t>
            </a:r>
            <a:r>
              <a:rPr lang="zh-TW" altLang="en-US" b="0" dirty="0"/>
              <a:t> 會認為 </a:t>
            </a:r>
            <a:r>
              <a:rPr lang="en-US" altLang="zh-TW" b="0" dirty="0"/>
              <a:t>UE</a:t>
            </a:r>
            <a:r>
              <a:rPr lang="zh-TW" altLang="en-US" b="0" dirty="0"/>
              <a:t> 是在 </a:t>
            </a:r>
            <a:r>
              <a:rPr lang="en-US" altLang="zh-TW" b="0" dirty="0"/>
              <a:t>LADN</a:t>
            </a:r>
            <a:r>
              <a:rPr lang="zh-TW" altLang="en-US" b="0" dirty="0"/>
              <a:t> </a:t>
            </a:r>
            <a:r>
              <a:rPr lang="en-US" altLang="zh-TW" b="0" dirty="0"/>
              <a:t>service area</a:t>
            </a:r>
            <a:r>
              <a:rPr lang="zh-TW" altLang="en-US" b="0" dirty="0"/>
              <a:t> 外面。</a:t>
            </a:r>
            <a:endParaRPr lang="en-US" altLang="zh-TW" b="0" dirty="0"/>
          </a:p>
          <a:p>
            <a:pPr marL="171450" indent="-171450">
              <a:buFontTx/>
              <a:buChar char="-"/>
            </a:pPr>
            <a:endParaRPr lang="en-US" altLang="zh-TW" b="0" dirty="0"/>
          </a:p>
          <a:p>
            <a:pPr marL="0" indent="0">
              <a:buFontTx/>
              <a:buNone/>
            </a:pP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58</a:t>
            </a:fld>
            <a:endParaRPr lang="zh-TW" altLang="en-US"/>
          </a:p>
        </p:txBody>
      </p:sp>
    </p:spTree>
    <p:extLst>
      <p:ext uri="{BB962C8B-B14F-4D97-AF65-F5344CB8AC3E}">
        <p14:creationId xmlns:p14="http://schemas.microsoft.com/office/powerpoint/2010/main" val="41909509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en-US" altLang="zh-TW" b="0" dirty="0"/>
              <a:t>SMF </a:t>
            </a:r>
            <a:r>
              <a:rPr lang="zh-TW" altLang="en-US" b="0" dirty="0"/>
              <a:t>決定 </a:t>
            </a:r>
            <a:r>
              <a:rPr lang="en-US" altLang="zh-TW" b="0" dirty="0"/>
              <a:t>PDU</a:t>
            </a:r>
            <a:r>
              <a:rPr lang="zh-TW" altLang="en-US" b="0" dirty="0"/>
              <a:t> </a:t>
            </a:r>
            <a:r>
              <a:rPr lang="en-US" altLang="zh-TW" b="0" dirty="0"/>
              <a:t>Session </a:t>
            </a:r>
            <a:r>
              <a:rPr lang="zh-TW" altLang="en-US" b="0" dirty="0"/>
              <a:t>是否需要 </a:t>
            </a:r>
            <a:r>
              <a:rPr lang="en-US" altLang="zh-TW" b="0" dirty="0"/>
              <a:t>redundancy </a:t>
            </a:r>
            <a:r>
              <a:rPr lang="zh-TW" altLang="en-US" b="0" dirty="0"/>
              <a:t>並且 </a:t>
            </a:r>
            <a:r>
              <a:rPr lang="en-US" altLang="zh-TW" b="0" dirty="0"/>
              <a:t>SMF</a:t>
            </a:r>
            <a:r>
              <a:rPr lang="zh-TW" altLang="en-US" b="0" dirty="0"/>
              <a:t> 會決定 </a:t>
            </a:r>
            <a:r>
              <a:rPr lang="en-US" altLang="zh-TW" b="0" dirty="0"/>
              <a:t>RSN</a:t>
            </a:r>
            <a:r>
              <a:rPr lang="zh-TW" altLang="en-US" b="0" dirty="0"/>
              <a:t> </a:t>
            </a:r>
            <a:r>
              <a:rPr lang="en-US" altLang="zh-TW" b="0" dirty="0"/>
              <a:t>(</a:t>
            </a:r>
            <a:r>
              <a:rPr lang="en-US" altLang="zh-TW" dirty="0"/>
              <a:t>Redundancy Sequence Number)</a:t>
            </a:r>
            <a:r>
              <a:rPr lang="zh-TW" altLang="en-US" dirty="0"/>
              <a:t>，如果 </a:t>
            </a:r>
            <a:r>
              <a:rPr lang="en-US" altLang="zh-TW" dirty="0"/>
              <a:t>SMF</a:t>
            </a:r>
            <a:r>
              <a:rPr lang="zh-TW" altLang="en-US" dirty="0"/>
              <a:t> 決定 </a:t>
            </a:r>
            <a:r>
              <a:rPr lang="en-US" altLang="zh-TW" dirty="0"/>
              <a:t>redundant handling </a:t>
            </a:r>
            <a:r>
              <a:rPr lang="zh-TW" altLang="en-US" dirty="0"/>
              <a:t>不被允許或對於給定的 </a:t>
            </a:r>
            <a:r>
              <a:rPr lang="en-US" altLang="zh-TW" dirty="0"/>
              <a:t>DPU Session</a:t>
            </a:r>
            <a:r>
              <a:rPr lang="zh-TW" altLang="en-US" dirty="0"/>
              <a:t> 是不可能實現，</a:t>
            </a:r>
            <a:r>
              <a:rPr lang="en-US" altLang="zh-TW" dirty="0"/>
              <a:t>SMF</a:t>
            </a:r>
            <a:r>
              <a:rPr lang="zh-TW" altLang="en-US" dirty="0"/>
              <a:t> 應該要</a:t>
            </a:r>
            <a:endParaRPr lang="en-US" altLang="zh-TW" dirty="0"/>
          </a:p>
          <a:p>
            <a:pPr marL="171450" indent="-171450">
              <a:buFontTx/>
              <a:buChar char="-"/>
            </a:pPr>
            <a:r>
              <a:rPr lang="zh-TW" altLang="en-US" b="0" dirty="0"/>
              <a:t>拒絕 </a:t>
            </a:r>
            <a:r>
              <a:rPr lang="en-US" altLang="zh-TW" b="0" dirty="0"/>
              <a:t>PDU</a:t>
            </a:r>
            <a:r>
              <a:rPr lang="zh-TW" altLang="en-US" b="0" dirty="0"/>
              <a:t> </a:t>
            </a:r>
            <a:r>
              <a:rPr lang="en-US" altLang="zh-TW" b="0" dirty="0"/>
              <a:t>Session</a:t>
            </a:r>
            <a:r>
              <a:rPr lang="zh-TW" altLang="en-US" b="0" dirty="0"/>
              <a:t> 的建立</a:t>
            </a:r>
            <a:endParaRPr lang="en-US" altLang="zh-TW" b="0" dirty="0"/>
          </a:p>
          <a:p>
            <a:pPr marL="171450" indent="-171450">
              <a:buFontTx/>
              <a:buChar char="-"/>
            </a:pPr>
            <a:r>
              <a:rPr lang="zh-TW" altLang="en-US" b="0" dirty="0"/>
              <a:t>或接受建立 </a:t>
            </a:r>
            <a:r>
              <a:rPr lang="en-US" altLang="zh-TW" b="0" dirty="0"/>
              <a:t>PDU</a:t>
            </a:r>
            <a:r>
              <a:rPr lang="zh-TW" altLang="en-US" b="0" dirty="0"/>
              <a:t> </a:t>
            </a:r>
            <a:r>
              <a:rPr lang="en-US" altLang="zh-TW" b="0" dirty="0"/>
              <a:t>Session without redundancy handling based on local policy.</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59</a:t>
            </a:fld>
            <a:endParaRPr lang="zh-TW" altLang="en-US"/>
          </a:p>
        </p:txBody>
      </p:sp>
    </p:spTree>
    <p:extLst>
      <p:ext uri="{BB962C8B-B14F-4D97-AF65-F5344CB8AC3E}">
        <p14:creationId xmlns:p14="http://schemas.microsoft.com/office/powerpoint/2010/main" val="327354695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zh-TW" altLang="en-US" b="0" dirty="0"/>
              <a:t>要注意的是</a:t>
            </a:r>
            <a:r>
              <a:rPr lang="en-US" altLang="zh-TW" b="0" dirty="0"/>
              <a:t>:</a:t>
            </a:r>
            <a:r>
              <a:rPr lang="zh-TW" altLang="en-US" b="0" dirty="0"/>
              <a:t> </a:t>
            </a:r>
            <a:r>
              <a:rPr lang="en-US" altLang="zh-TW" b="0" dirty="0"/>
              <a:t>SMF</a:t>
            </a:r>
            <a:r>
              <a:rPr lang="zh-TW" altLang="en-US" b="0" dirty="0"/>
              <a:t> 可以不要透過 </a:t>
            </a:r>
            <a:r>
              <a:rPr lang="en-US" altLang="zh-TW" dirty="0" err="1">
                <a:solidFill>
                  <a:srgbClr val="FF0000"/>
                </a:solidFill>
              </a:rPr>
              <a:t>Nudm_SDM_Get</a:t>
            </a:r>
            <a:r>
              <a:rPr lang="en-US" altLang="zh-TW" dirty="0">
                <a:solidFill>
                  <a:srgbClr val="FF0000"/>
                </a:solidFill>
              </a:rPr>
              <a:t> </a:t>
            </a:r>
            <a:r>
              <a:rPr lang="zh-TW" altLang="en-US" dirty="0">
                <a:solidFill>
                  <a:srgbClr val="FF0000"/>
                </a:solidFill>
              </a:rPr>
              <a:t>獲取 </a:t>
            </a:r>
            <a:r>
              <a:rPr lang="en-US" altLang="zh-TW" dirty="0">
                <a:solidFill>
                  <a:srgbClr val="FF0000"/>
                </a:solidFill>
              </a:rPr>
              <a:t>Subscription data</a:t>
            </a:r>
            <a:r>
              <a:rPr lang="zh-TW" altLang="en-US" dirty="0">
                <a:solidFill>
                  <a:srgbClr val="FF0000"/>
                </a:solidFill>
              </a:rPr>
              <a:t>，而是透過 </a:t>
            </a:r>
            <a:r>
              <a:rPr lang="en-US" altLang="zh-TW" dirty="0" err="1">
                <a:solidFill>
                  <a:srgbClr val="FF0000"/>
                </a:solidFill>
              </a:rPr>
              <a:t>Nudm_SDM_Subscribe</a:t>
            </a:r>
            <a:r>
              <a:rPr lang="en-US" altLang="zh-TW" dirty="0">
                <a:solidFill>
                  <a:srgbClr val="FF0000"/>
                </a:solidFill>
              </a:rPr>
              <a:t> </a:t>
            </a:r>
            <a:r>
              <a:rPr lang="zh-TW" altLang="en-US" dirty="0">
                <a:solidFill>
                  <a:srgbClr val="FF0000"/>
                </a:solidFill>
              </a:rPr>
              <a:t>並且伴隨 </a:t>
            </a:r>
            <a:r>
              <a:rPr lang="en-US" altLang="zh-TW" b="1" dirty="0"/>
              <a:t>Immediate Report Indication</a:t>
            </a:r>
            <a:r>
              <a:rPr lang="zh-TW" altLang="en-US" b="0" dirty="0"/>
              <a:t> 來觸發 </a:t>
            </a:r>
            <a:r>
              <a:rPr lang="en-US" altLang="zh-TW" b="0" dirty="0"/>
              <a:t>UDM</a:t>
            </a:r>
            <a:r>
              <a:rPr lang="zh-TW" altLang="en-US" b="0" dirty="0"/>
              <a:t> 立即回傳 </a:t>
            </a:r>
            <a:r>
              <a:rPr lang="en-US" altLang="zh-TW" b="0" dirty="0"/>
              <a:t>subscribed data</a:t>
            </a:r>
            <a:r>
              <a:rPr lang="zh-TW" altLang="en-US" b="0" dirty="0"/>
              <a:t>，如果 </a:t>
            </a:r>
            <a:r>
              <a:rPr lang="en-US" altLang="zh-TW" b="0" dirty="0"/>
              <a:t>SMF</a:t>
            </a:r>
            <a:r>
              <a:rPr lang="zh-TW" altLang="en-US" b="0" dirty="0"/>
              <a:t> 及 </a:t>
            </a:r>
            <a:r>
              <a:rPr lang="en-US" altLang="zh-TW" b="0" dirty="0"/>
              <a:t>UDM</a:t>
            </a:r>
            <a:r>
              <a:rPr lang="zh-TW" altLang="en-US" b="0" dirty="0"/>
              <a:t> 都有實作這個 </a:t>
            </a:r>
            <a:r>
              <a:rPr lang="en-US" altLang="zh-TW" b="0" dirty="0"/>
              <a:t>feature</a:t>
            </a:r>
            <a:r>
              <a:rPr lang="zh-TW" altLang="en-US" b="0"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60</a:t>
            </a:fld>
            <a:endParaRPr lang="zh-TW" altLang="en-US"/>
          </a:p>
        </p:txBody>
      </p:sp>
    </p:spTree>
    <p:extLst>
      <p:ext uri="{BB962C8B-B14F-4D97-AF65-F5344CB8AC3E}">
        <p14:creationId xmlns:p14="http://schemas.microsoft.com/office/powerpoint/2010/main" val="20149644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SMF</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61</a:t>
            </a:fld>
            <a:endParaRPr lang="zh-TW" altLang="en-US"/>
          </a:p>
        </p:txBody>
      </p:sp>
    </p:spTree>
    <p:extLst>
      <p:ext uri="{BB962C8B-B14F-4D97-AF65-F5344CB8AC3E}">
        <p14:creationId xmlns:p14="http://schemas.microsoft.com/office/powerpoint/2010/main" val="3047117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SMF</a:t>
            </a:r>
            <a:r>
              <a:rPr lang="zh-TW" altLang="en-US" dirty="0"/>
              <a:t> 收到  </a:t>
            </a:r>
            <a:r>
              <a:rPr lang="en-US" altLang="zh-TW" dirty="0" err="1">
                <a:solidFill>
                  <a:srgbClr val="FF0000"/>
                </a:solidFill>
              </a:rPr>
              <a:t>Nsmf_PDUSession_CreateSMContext</a:t>
            </a:r>
            <a:r>
              <a:rPr lang="en-US" altLang="zh-TW" dirty="0">
                <a:solidFill>
                  <a:srgbClr val="FF0000"/>
                </a:solidFill>
              </a:rPr>
              <a:t> </a:t>
            </a:r>
            <a:r>
              <a:rPr lang="en-US" altLang="zh-TW" dirty="0"/>
              <a:t>Request </a:t>
            </a:r>
            <a:r>
              <a:rPr lang="zh-TW" altLang="en-US" dirty="0"/>
              <a:t>並且 </a:t>
            </a:r>
            <a:r>
              <a:rPr lang="en-US" altLang="zh-TW" dirty="0"/>
              <a:t>SMF</a:t>
            </a:r>
            <a:r>
              <a:rPr lang="zh-TW" altLang="en-US" dirty="0"/>
              <a:t> 有能力處裡 </a:t>
            </a:r>
            <a:r>
              <a:rPr lang="en-US" altLang="zh-TW" dirty="0"/>
              <a:t>PDU Session establishment request</a:t>
            </a:r>
            <a:r>
              <a:rPr lang="zh-TW" altLang="en-US" dirty="0"/>
              <a:t>，</a:t>
            </a:r>
            <a:r>
              <a:rPr lang="en-US" altLang="zh-TW" dirty="0"/>
              <a:t>SMF</a:t>
            </a:r>
            <a:r>
              <a:rPr lang="zh-TW" altLang="en-US" dirty="0"/>
              <a:t> 會產生一個 </a:t>
            </a:r>
            <a:r>
              <a:rPr lang="en-US" altLang="zh-TW" b="1" dirty="0"/>
              <a:t>SM context </a:t>
            </a:r>
            <a:r>
              <a:rPr lang="zh-TW" altLang="en-US" b="0" dirty="0"/>
              <a:t>並且提供 </a:t>
            </a:r>
            <a:r>
              <a:rPr lang="en-US" altLang="zh-TW" b="0" dirty="0"/>
              <a:t>SM</a:t>
            </a:r>
            <a:r>
              <a:rPr lang="zh-TW" altLang="en-US" b="0" dirty="0"/>
              <a:t> </a:t>
            </a:r>
            <a:r>
              <a:rPr lang="en-US" altLang="zh-TW" b="0" dirty="0"/>
              <a:t>Context ID</a:t>
            </a:r>
            <a:r>
              <a:rPr lang="zh-TW" altLang="en-US" b="0" dirty="0"/>
              <a:t> 給 </a:t>
            </a:r>
            <a:r>
              <a:rPr lang="en-US" altLang="zh-TW" b="0" dirty="0"/>
              <a:t>AMF</a:t>
            </a:r>
            <a:r>
              <a:rPr lang="zh-TW" altLang="en-US" b="0"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62</a:t>
            </a:fld>
            <a:endParaRPr lang="zh-TW" altLang="en-US"/>
          </a:p>
        </p:txBody>
      </p:sp>
    </p:spTree>
    <p:extLst>
      <p:ext uri="{BB962C8B-B14F-4D97-AF65-F5344CB8AC3E}">
        <p14:creationId xmlns:p14="http://schemas.microsoft.com/office/powerpoint/2010/main" val="3215152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 </a:t>
            </a:r>
            <a:r>
              <a:rPr lang="en-US" altLang="zh-TW" dirty="0"/>
              <a:t>PDU Session Establishment </a:t>
            </a:r>
            <a:r>
              <a:rPr lang="zh-TW" altLang="en-US" dirty="0"/>
              <a:t>的 </a:t>
            </a:r>
            <a:r>
              <a:rPr lang="en-US" altLang="zh-TW" dirty="0"/>
              <a:t>flow</a:t>
            </a:r>
            <a:r>
              <a:rPr lang="zh-TW" altLang="en-US" dirty="0"/>
              <a:t>，總共有 </a:t>
            </a:r>
            <a:r>
              <a:rPr lang="en-US" altLang="zh-TW" dirty="0"/>
              <a:t>21</a:t>
            </a:r>
            <a:r>
              <a:rPr lang="zh-TW" altLang="en-US" dirty="0"/>
              <a:t> 步</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a:t>
            </a:fld>
            <a:endParaRPr lang="zh-TW" altLang="en-US"/>
          </a:p>
        </p:txBody>
      </p:sp>
    </p:spTree>
    <p:extLst>
      <p:ext uri="{BB962C8B-B14F-4D97-AF65-F5344CB8AC3E}">
        <p14:creationId xmlns:p14="http://schemas.microsoft.com/office/powerpoint/2010/main" val="11948126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如果 </a:t>
            </a:r>
            <a:r>
              <a:rPr lang="en-US" altLang="zh-TW" dirty="0"/>
              <a:t>User plane Security </a:t>
            </a:r>
            <a:r>
              <a:rPr lang="zh-TW" altLang="en-US" dirty="0"/>
              <a:t>政策對於此 </a:t>
            </a:r>
            <a:r>
              <a:rPr lang="en-US" altLang="zh-TW" dirty="0"/>
              <a:t>PDU</a:t>
            </a:r>
            <a:r>
              <a:rPr lang="zh-TW" altLang="en-US" dirty="0"/>
              <a:t> </a:t>
            </a:r>
            <a:r>
              <a:rPr lang="en-US" altLang="zh-TW" dirty="0"/>
              <a:t>session </a:t>
            </a:r>
            <a:r>
              <a:rPr lang="zh-TW" altLang="en-US" dirty="0"/>
              <a:t>決定要將 </a:t>
            </a:r>
            <a:r>
              <a:rPr lang="en-US" altLang="zh-TW" b="1" dirty="0"/>
              <a:t>Integrity Protection </a:t>
            </a:r>
            <a:r>
              <a:rPr lang="zh-TW" altLang="en-US" b="0" dirty="0"/>
              <a:t>設為 </a:t>
            </a:r>
            <a:r>
              <a:rPr lang="en-US" altLang="zh-TW" b="0" dirty="0"/>
              <a:t>Required</a:t>
            </a:r>
            <a:r>
              <a:rPr lang="zh-TW" altLang="en-US" b="0" dirty="0"/>
              <a:t>，</a:t>
            </a:r>
            <a:r>
              <a:rPr lang="en-US" altLang="zh-TW" b="0" dirty="0"/>
              <a:t>SMF</a:t>
            </a:r>
            <a:r>
              <a:rPr lang="zh-TW" altLang="en-US" b="0" dirty="0"/>
              <a:t> 會根據 </a:t>
            </a:r>
            <a:r>
              <a:rPr lang="en-US" altLang="zh-TW" b="0" dirty="0"/>
              <a:t>local configuration</a:t>
            </a:r>
            <a:r>
              <a:rPr lang="zh-TW" altLang="en-US" b="0" dirty="0"/>
              <a:t>，決定是否要 </a:t>
            </a:r>
            <a:r>
              <a:rPr lang="en-US" altLang="zh-TW" b="0" dirty="0"/>
              <a:t>accept </a:t>
            </a:r>
            <a:r>
              <a:rPr lang="zh-TW" altLang="en-US" b="0" dirty="0"/>
              <a:t>或 </a:t>
            </a:r>
            <a:r>
              <a:rPr lang="en-US" altLang="zh-TW" b="0" dirty="0"/>
              <a:t>reject PDU</a:t>
            </a:r>
            <a:r>
              <a:rPr lang="zh-TW" altLang="en-US" b="0" dirty="0"/>
              <a:t> </a:t>
            </a:r>
            <a:r>
              <a:rPr lang="en-US" altLang="zh-TW" b="0" dirty="0"/>
              <a:t>Session request </a:t>
            </a:r>
            <a:r>
              <a:rPr lang="zh-TW" altLang="en-US" b="0" dirty="0"/>
              <a:t>根據 </a:t>
            </a:r>
            <a:r>
              <a:rPr lang="en-US" altLang="zh-TW" b="1" dirty="0"/>
              <a:t>UE Integrity Protection Maximum Data Rate</a:t>
            </a:r>
            <a:r>
              <a:rPr lang="zh-TW" altLang="en-US" b="1" dirty="0"/>
              <a:t>。</a:t>
            </a:r>
            <a:endParaRPr lang="en-US" altLang="zh-TW" dirty="0"/>
          </a:p>
          <a:p>
            <a:endParaRPr lang="en-US" altLang="zh-TW" dirty="0"/>
          </a:p>
          <a:p>
            <a:r>
              <a:rPr lang="zh-TW" altLang="en-US" dirty="0"/>
              <a:t>注意</a:t>
            </a:r>
            <a:r>
              <a:rPr lang="en-US" altLang="zh-TW" dirty="0"/>
              <a:t>:</a:t>
            </a:r>
            <a:r>
              <a:rPr lang="zh-TW" altLang="en-US" dirty="0"/>
              <a:t> </a:t>
            </a:r>
            <a:r>
              <a:rPr lang="zh-TW" altLang="en-US" b="0" dirty="0"/>
              <a:t>如果 </a:t>
            </a:r>
            <a:r>
              <a:rPr lang="en-US" altLang="zh-TW" b="0" dirty="0"/>
              <a:t>DN</a:t>
            </a:r>
            <a:r>
              <a:rPr lang="zh-TW" altLang="en-US" b="0" dirty="0"/>
              <a:t> 提供的 </a:t>
            </a:r>
            <a:r>
              <a:rPr lang="en-US" altLang="zh-TW" b="0" dirty="0"/>
              <a:t>service </a:t>
            </a:r>
            <a:r>
              <a:rPr lang="zh-TW" altLang="en-US" b="0" dirty="0"/>
              <a:t>需要高 </a:t>
            </a:r>
            <a:r>
              <a:rPr lang="en-US" altLang="zh-TW" b="0" dirty="0"/>
              <a:t>bitrates</a:t>
            </a:r>
            <a:r>
              <a:rPr lang="zh-TW" altLang="en-US" b="0" dirty="0"/>
              <a:t>，且</a:t>
            </a:r>
            <a:r>
              <a:rPr lang="zh-TW" altLang="en-US" dirty="0"/>
              <a:t> </a:t>
            </a:r>
            <a:r>
              <a:rPr lang="en-US" altLang="zh-TW" b="1" dirty="0"/>
              <a:t>UE Integrity Protection Maximum Data Rate </a:t>
            </a:r>
            <a:r>
              <a:rPr lang="zh-TW" altLang="en-US" b="0" dirty="0"/>
              <a:t>是一個非常低的值，</a:t>
            </a:r>
            <a:r>
              <a:rPr lang="en-US" altLang="zh-TW" dirty="0"/>
              <a:t>SMF</a:t>
            </a:r>
            <a:r>
              <a:rPr lang="zh-TW" altLang="en-US" dirty="0"/>
              <a:t> 可以</a:t>
            </a:r>
            <a:r>
              <a:rPr lang="en-US" altLang="zh-TW" dirty="0"/>
              <a:t> reject PDU Session </a:t>
            </a:r>
            <a:r>
              <a:rPr lang="zh-TW" altLang="en-US" b="0" dirty="0"/>
              <a:t>。</a:t>
            </a:r>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63</a:t>
            </a:fld>
            <a:endParaRPr lang="zh-TW" altLang="en-US"/>
          </a:p>
        </p:txBody>
      </p:sp>
    </p:spTree>
    <p:extLst>
      <p:ext uri="{BB962C8B-B14F-4D97-AF65-F5344CB8AC3E}">
        <p14:creationId xmlns:p14="http://schemas.microsoft.com/office/powerpoint/2010/main" val="2985562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當 </a:t>
            </a:r>
            <a:r>
              <a:rPr lang="en-US" altLang="zh-TW" dirty="0"/>
              <a:t>SMF</a:t>
            </a:r>
            <a:r>
              <a:rPr lang="zh-TW" altLang="en-US" dirty="0"/>
              <a:t> 決定不要接受 </a:t>
            </a:r>
            <a:r>
              <a:rPr lang="en-US" altLang="zh-TW" dirty="0"/>
              <a:t>PDU</a:t>
            </a:r>
            <a:r>
              <a:rPr lang="zh-TW" altLang="en-US" dirty="0"/>
              <a:t> </a:t>
            </a:r>
            <a:r>
              <a:rPr lang="en-US" altLang="zh-TW" dirty="0"/>
              <a:t>Session establishment</a:t>
            </a:r>
            <a:r>
              <a:rPr lang="zh-TW" altLang="en-US" dirty="0"/>
              <a:t>，</a:t>
            </a:r>
            <a:r>
              <a:rPr lang="en-US" altLang="zh-TW" dirty="0"/>
              <a:t>SMF</a:t>
            </a:r>
            <a:r>
              <a:rPr lang="zh-TW" altLang="en-US" dirty="0"/>
              <a:t> 會 </a:t>
            </a:r>
            <a:r>
              <a:rPr lang="en-US" altLang="zh-TW" dirty="0"/>
              <a:t>reject UE </a:t>
            </a:r>
            <a:r>
              <a:rPr lang="zh-TW" altLang="en-US" dirty="0"/>
              <a:t>透過 </a:t>
            </a:r>
            <a:r>
              <a:rPr lang="en-US" altLang="zh-TW" dirty="0"/>
              <a:t>NAS SM </a:t>
            </a:r>
            <a:r>
              <a:rPr lang="en-US" altLang="zh-TW" dirty="0" err="1"/>
              <a:t>signalling</a:t>
            </a:r>
            <a:r>
              <a:rPr lang="zh-TW" altLang="en-US" dirty="0"/>
              <a:t> 包含了相關的 </a:t>
            </a:r>
            <a:r>
              <a:rPr lang="en-US" altLang="zh-TW" dirty="0"/>
              <a:t>SM</a:t>
            </a:r>
            <a:r>
              <a:rPr lang="zh-TW" altLang="en-US" dirty="0"/>
              <a:t> </a:t>
            </a:r>
            <a:r>
              <a:rPr lang="en-US" altLang="zh-TW" dirty="0"/>
              <a:t>rejection cause</a:t>
            </a:r>
            <a:r>
              <a:rPr lang="zh-TW" altLang="en-US" dirty="0"/>
              <a:t>，並透過 </a:t>
            </a:r>
            <a:r>
              <a:rPr lang="en-US" altLang="zh-TW" dirty="0" err="1"/>
              <a:t>Nsmf_PDUSession_CreateSMContext</a:t>
            </a:r>
            <a:r>
              <a:rPr lang="en-US" altLang="zh-TW" dirty="0"/>
              <a:t> Response</a:t>
            </a:r>
            <a:r>
              <a:rPr lang="zh-TW" altLang="en-US" dirty="0"/>
              <a:t> 回傳給 </a:t>
            </a:r>
            <a:r>
              <a:rPr lang="en-US" altLang="zh-TW" dirty="0"/>
              <a:t>AMF</a:t>
            </a:r>
            <a:r>
              <a:rPr lang="zh-TW" altLang="en-US" dirty="0"/>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SMF</a:t>
            </a:r>
            <a:r>
              <a:rPr lang="zh-TW" altLang="en-US" dirty="0"/>
              <a:t> 也會告訴 </a:t>
            </a:r>
            <a:r>
              <a:rPr lang="en-US" altLang="zh-TW" dirty="0"/>
              <a:t>AMF</a:t>
            </a:r>
            <a:r>
              <a:rPr lang="zh-TW" altLang="en-US" dirty="0"/>
              <a:t>，此 </a:t>
            </a:r>
            <a:r>
              <a:rPr lang="en-US" altLang="zh-TW" dirty="0"/>
              <a:t>PDU</a:t>
            </a:r>
            <a:r>
              <a:rPr lang="zh-TW" altLang="en-US" dirty="0"/>
              <a:t> </a:t>
            </a:r>
            <a:r>
              <a:rPr lang="en-US" altLang="zh-TW" dirty="0"/>
              <a:t>Session ID</a:t>
            </a:r>
            <a:r>
              <a:rPr lang="zh-TW" altLang="en-US" dirty="0"/>
              <a:t> 會被 </a:t>
            </a:r>
            <a:r>
              <a:rPr lang="en-US" altLang="zh-TW" dirty="0"/>
              <a:t>release</a:t>
            </a:r>
            <a:r>
              <a:rPr lang="zh-TW" altLang="en-US" dirty="0"/>
              <a:t>，</a:t>
            </a:r>
            <a:r>
              <a:rPr lang="en-US" altLang="zh-TW" dirty="0"/>
              <a:t>SMF</a:t>
            </a:r>
            <a:r>
              <a:rPr lang="zh-TW" altLang="en-US" dirty="0"/>
              <a:t> 進行到步驟 </a:t>
            </a:r>
            <a:r>
              <a:rPr lang="en-US" altLang="zh-TW" dirty="0"/>
              <a:t>20</a:t>
            </a:r>
            <a:r>
              <a:rPr lang="zh-TW" altLang="en-US" dirty="0"/>
              <a:t> 的時候 </a:t>
            </a:r>
            <a:r>
              <a:rPr lang="en-US" altLang="zh-TW" dirty="0"/>
              <a:t>PDU</a:t>
            </a:r>
            <a:r>
              <a:rPr lang="zh-TW" altLang="en-US" dirty="0"/>
              <a:t> </a:t>
            </a:r>
            <a:r>
              <a:rPr lang="en-US" altLang="zh-TW" dirty="0"/>
              <a:t>Session Establishment procedure</a:t>
            </a:r>
            <a:r>
              <a:rPr lang="zh-TW" altLang="en-US" dirty="0"/>
              <a:t> 會就會結束。</a:t>
            </a:r>
            <a:br>
              <a:rPr lang="en-US" altLang="zh-TW" dirty="0"/>
            </a:br>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64</a:t>
            </a:fld>
            <a:endParaRPr lang="zh-TW" altLang="en-US"/>
          </a:p>
        </p:txBody>
      </p:sp>
    </p:spTree>
    <p:extLst>
      <p:ext uri="{BB962C8B-B14F-4D97-AF65-F5344CB8AC3E}">
        <p14:creationId xmlns:p14="http://schemas.microsoft.com/office/powerpoint/2010/main" val="26540831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步驟六是一個選擇性的 </a:t>
            </a:r>
            <a:r>
              <a:rPr lang="en-US" altLang="zh-TW" dirty="0"/>
              <a:t>Secondary authentication/authorization</a:t>
            </a:r>
            <a:r>
              <a:rPr lang="zh-TW" altLang="en-US" dirty="0"/>
              <a:t>。</a:t>
            </a:r>
            <a:endParaRPr lang="en-US" altLang="zh-TW" dirty="0"/>
          </a:p>
          <a:p>
            <a:endParaRPr lang="en-US" altLang="zh-TW" dirty="0"/>
          </a:p>
          <a:p>
            <a:r>
              <a:rPr lang="zh-TW" altLang="en-US" dirty="0"/>
              <a:t>如果 </a:t>
            </a:r>
            <a:r>
              <a:rPr lang="en-US" altLang="zh-TW" dirty="0"/>
              <a:t>Request Type </a:t>
            </a:r>
            <a:r>
              <a:rPr lang="zh-TW" altLang="en-US" dirty="0"/>
              <a:t>是 </a:t>
            </a:r>
            <a:r>
              <a:rPr lang="en-US" altLang="zh-TW" b="1" dirty="0"/>
              <a:t>Existing PDU Session</a:t>
            </a:r>
            <a:r>
              <a:rPr lang="zh-TW" altLang="en-US" b="1" dirty="0"/>
              <a:t>，</a:t>
            </a:r>
            <a:r>
              <a:rPr lang="en-US" altLang="zh-TW" b="0" dirty="0"/>
              <a:t>SMF</a:t>
            </a:r>
            <a:r>
              <a:rPr lang="zh-TW" altLang="en-US" b="0" dirty="0"/>
              <a:t> 不會執行 </a:t>
            </a:r>
            <a:r>
              <a:rPr lang="en-US" altLang="zh-TW" dirty="0"/>
              <a:t>secondary authentication/authorization</a:t>
            </a:r>
            <a:r>
              <a:rPr lang="zh-TW" altLang="en-US" dirty="0"/>
              <a:t>。</a:t>
            </a:r>
            <a:endParaRPr lang="en-US" altLang="zh-TW" dirty="0"/>
          </a:p>
          <a:p>
            <a:endParaRPr lang="en-US" altLang="zh-TW" dirty="0"/>
          </a:p>
          <a:p>
            <a:r>
              <a:rPr lang="zh-TW" altLang="en-US" dirty="0"/>
              <a:t>如果 </a:t>
            </a:r>
            <a:r>
              <a:rPr lang="en-US" altLang="zh-TW" dirty="0"/>
              <a:t>Request Type </a:t>
            </a:r>
            <a:r>
              <a:rPr lang="zh-TW" altLang="en-US" dirty="0"/>
              <a:t>是 </a:t>
            </a:r>
            <a:r>
              <a:rPr lang="en-US" altLang="zh-TW" b="1" dirty="0"/>
              <a:t>“Emergency Request”</a:t>
            </a:r>
            <a:r>
              <a:rPr lang="en-US" altLang="zh-TW" dirty="0"/>
              <a:t> </a:t>
            </a:r>
            <a:r>
              <a:rPr lang="zh-TW" altLang="en-US" dirty="0"/>
              <a:t>或</a:t>
            </a:r>
            <a:r>
              <a:rPr lang="en-US" altLang="zh-TW" dirty="0"/>
              <a:t> </a:t>
            </a:r>
            <a:r>
              <a:rPr lang="en-US" altLang="zh-TW" b="1" dirty="0"/>
              <a:t>“Existing Emergency PDU Session</a:t>
            </a:r>
            <a:r>
              <a:rPr lang="zh-TW" altLang="en-US" b="1" dirty="0"/>
              <a:t>，</a:t>
            </a:r>
            <a:r>
              <a:rPr lang="en-US" altLang="zh-TW" b="0" dirty="0"/>
              <a:t>SMF</a:t>
            </a:r>
            <a:r>
              <a:rPr lang="zh-TW" altLang="en-US" b="0" dirty="0"/>
              <a:t> 不應該執行 </a:t>
            </a:r>
            <a:r>
              <a:rPr lang="en-US" altLang="zh-TW" dirty="0"/>
              <a:t>secondary authentication/authorization</a:t>
            </a:r>
            <a:r>
              <a:rPr lang="zh-TW" altLang="en-US" dirty="0"/>
              <a:t>。</a:t>
            </a:r>
            <a:endParaRPr lang="en-US" altLang="zh-TW" dirty="0"/>
          </a:p>
          <a:p>
            <a:endParaRPr lang="en-US" altLang="zh-TW" b="0" dirty="0"/>
          </a:p>
          <a:p>
            <a:r>
              <a:rPr lang="zh-TW" altLang="en-US" b="0" dirty="0"/>
              <a:t>如果 </a:t>
            </a:r>
            <a:r>
              <a:rPr lang="en-US" altLang="zh-TW" b="0" dirty="0"/>
              <a:t>SMF</a:t>
            </a:r>
            <a:r>
              <a:rPr lang="zh-TW" altLang="en-US" b="0" dirty="0"/>
              <a:t> 需要對 </a:t>
            </a:r>
            <a:r>
              <a:rPr lang="en-US" altLang="zh-TW" b="0" dirty="0"/>
              <a:t>PDU</a:t>
            </a:r>
            <a:r>
              <a:rPr lang="zh-TW" altLang="en-US" b="0" dirty="0"/>
              <a:t> </a:t>
            </a:r>
            <a:r>
              <a:rPr lang="en-US" altLang="zh-TW" b="0" dirty="0"/>
              <a:t>Session </a:t>
            </a:r>
            <a:r>
              <a:rPr lang="zh-TW" altLang="en-US" b="0" dirty="0"/>
              <a:t>執行 </a:t>
            </a:r>
            <a:r>
              <a:rPr lang="en-US" altLang="zh-TW" dirty="0"/>
              <a:t>secondary authentication/authorization </a:t>
            </a:r>
            <a:r>
              <a:rPr lang="zh-TW" altLang="en-US" dirty="0"/>
              <a:t>透過 </a:t>
            </a:r>
            <a:r>
              <a:rPr lang="en-US" altLang="zh-TW" dirty="0"/>
              <a:t>DN-AAA server</a:t>
            </a:r>
            <a:r>
              <a:rPr lang="zh-TW" altLang="en-US" dirty="0"/>
              <a:t>，</a:t>
            </a:r>
            <a:r>
              <a:rPr lang="en-US" altLang="zh-TW" dirty="0"/>
              <a:t>SMF</a:t>
            </a:r>
            <a:r>
              <a:rPr lang="zh-TW" altLang="en-US" dirty="0"/>
              <a:t> 會觸發 </a:t>
            </a:r>
            <a:r>
              <a:rPr lang="en-US" altLang="zh-TW" dirty="0"/>
              <a:t>PDU</a:t>
            </a:r>
            <a:r>
              <a:rPr lang="zh-TW" altLang="en-US" dirty="0"/>
              <a:t> </a:t>
            </a:r>
            <a:r>
              <a:rPr lang="en-US" altLang="zh-TW" dirty="0"/>
              <a:t>Session establishment authentication/authorization</a:t>
            </a:r>
            <a:r>
              <a:rPr lang="zh-TW" altLang="en-US" dirty="0"/>
              <a:t>，這被描述在 </a:t>
            </a:r>
            <a:r>
              <a:rPr lang="en-US" altLang="zh-TW" b="1" dirty="0">
                <a:hlinkClick r:id="rId3"/>
              </a:rPr>
              <a:t>clause 4.3.2.3</a:t>
            </a:r>
            <a:endParaRPr lang="zh-TW" altLang="en-US"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65</a:t>
            </a:fld>
            <a:endParaRPr lang="zh-TW" altLang="en-US"/>
          </a:p>
        </p:txBody>
      </p:sp>
    </p:spTree>
    <p:extLst>
      <p:ext uri="{BB962C8B-B14F-4D97-AF65-F5344CB8AC3E}">
        <p14:creationId xmlns:p14="http://schemas.microsoft.com/office/powerpoint/2010/main" val="40275030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dynamic PCC </a:t>
            </a:r>
            <a:r>
              <a:rPr lang="zh-TW" altLang="en-US" dirty="0"/>
              <a:t>要被 </a:t>
            </a:r>
            <a:r>
              <a:rPr lang="en-US" altLang="zh-TW" dirty="0"/>
              <a:t>PDU</a:t>
            </a:r>
            <a:r>
              <a:rPr lang="zh-TW" altLang="en-US" dirty="0"/>
              <a:t> </a:t>
            </a:r>
            <a:r>
              <a:rPr lang="en-US" altLang="zh-TW" dirty="0"/>
              <a:t>Session </a:t>
            </a:r>
            <a:r>
              <a:rPr lang="zh-TW" altLang="en-US" dirty="0"/>
              <a:t>使用，</a:t>
            </a:r>
            <a:r>
              <a:rPr lang="en-US" altLang="zh-TW" dirty="0"/>
              <a:t>SMF</a:t>
            </a:r>
            <a:r>
              <a:rPr lang="zh-TW" altLang="en-US" dirty="0"/>
              <a:t> 執行 </a:t>
            </a:r>
            <a:r>
              <a:rPr lang="en-US" altLang="zh-TW" dirty="0"/>
              <a:t>PCF</a:t>
            </a:r>
            <a:r>
              <a:rPr lang="zh-TW" altLang="en-US" dirty="0"/>
              <a:t> </a:t>
            </a:r>
            <a:r>
              <a:rPr lang="en-US" altLang="zh-TW" dirty="0"/>
              <a:t>selection</a:t>
            </a:r>
            <a:r>
              <a:rPr lang="zh-TW" altLang="en-US" dirty="0"/>
              <a:t>，這被定義在 </a:t>
            </a:r>
            <a:r>
              <a:rPr lang="en-US" altLang="zh-TW" b="1" dirty="0">
                <a:hlinkClick r:id="rId3"/>
              </a:rPr>
              <a:t>clause 6.3.7.1 of TS 23.501</a:t>
            </a:r>
            <a:r>
              <a:rPr lang="zh-TW" altLang="en-US" dirty="0"/>
              <a:t>。</a:t>
            </a:r>
            <a:endParaRPr lang="en-US" altLang="zh-TW" dirty="0"/>
          </a:p>
          <a:p>
            <a:endParaRPr lang="en-US" altLang="zh-TW" dirty="0"/>
          </a:p>
          <a:p>
            <a:r>
              <a:rPr lang="zh-TW" altLang="en-US" dirty="0"/>
              <a:t>如果 </a:t>
            </a:r>
            <a:r>
              <a:rPr lang="en-US" altLang="zh-TW" dirty="0"/>
              <a:t>Request Type </a:t>
            </a:r>
            <a:r>
              <a:rPr lang="zh-TW" altLang="en-US" dirty="0"/>
              <a:t>是</a:t>
            </a:r>
            <a:r>
              <a:rPr lang="en-US" altLang="zh-TW" dirty="0"/>
              <a:t> </a:t>
            </a:r>
            <a:r>
              <a:rPr lang="en-US" altLang="zh-TW" b="1" dirty="0"/>
              <a:t>“Existing PDU Session”</a:t>
            </a:r>
            <a:r>
              <a:rPr lang="en-US" altLang="zh-TW" dirty="0"/>
              <a:t> </a:t>
            </a:r>
            <a:r>
              <a:rPr lang="zh-TW" altLang="en-US" dirty="0"/>
              <a:t>或</a:t>
            </a:r>
            <a:r>
              <a:rPr lang="en-US" altLang="zh-TW" dirty="0"/>
              <a:t> </a:t>
            </a:r>
            <a:r>
              <a:rPr lang="en-US" altLang="zh-TW" b="1" dirty="0"/>
              <a:t>“Existing Emergency PDU Session”</a:t>
            </a:r>
            <a:r>
              <a:rPr lang="en-US" altLang="zh-TW" dirty="0"/>
              <a:t>, SMF</a:t>
            </a:r>
            <a:r>
              <a:rPr lang="zh-TW" altLang="en-US" dirty="0"/>
              <a:t> 應該要使用此 </a:t>
            </a:r>
            <a:r>
              <a:rPr lang="en-US" altLang="zh-TW" dirty="0"/>
              <a:t>PDU</a:t>
            </a:r>
            <a:r>
              <a:rPr lang="zh-TW" altLang="en-US" dirty="0"/>
              <a:t> </a:t>
            </a:r>
            <a:r>
              <a:rPr lang="en-US" altLang="zh-TW" dirty="0"/>
              <a:t>Session </a:t>
            </a:r>
            <a:r>
              <a:rPr lang="zh-TW" altLang="en-US" dirty="0"/>
              <a:t>已經選擇的 </a:t>
            </a:r>
            <a:r>
              <a:rPr lang="en-US" altLang="zh-TW" dirty="0"/>
              <a:t>PCF</a:t>
            </a:r>
            <a:r>
              <a:rPr lang="zh-TW" altLang="en-US" dirty="0"/>
              <a:t>。</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66</a:t>
            </a:fld>
            <a:endParaRPr lang="zh-TW" altLang="en-US"/>
          </a:p>
        </p:txBody>
      </p:sp>
    </p:spTree>
    <p:extLst>
      <p:ext uri="{BB962C8B-B14F-4D97-AF65-F5344CB8AC3E}">
        <p14:creationId xmlns:p14="http://schemas.microsoft.com/office/powerpoint/2010/main" val="5754482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SMF</a:t>
            </a:r>
            <a:r>
              <a:rPr lang="zh-TW" altLang="en-US" dirty="0"/>
              <a:t> 可能會執行一個 </a:t>
            </a:r>
            <a:r>
              <a:rPr lang="en-US" altLang="zh-TW" b="1" dirty="0"/>
              <a:t>SM</a:t>
            </a:r>
            <a:r>
              <a:rPr lang="zh-TW" altLang="en-US" b="1" dirty="0"/>
              <a:t> </a:t>
            </a:r>
            <a:r>
              <a:rPr lang="en-US" altLang="zh-TW" b="1" dirty="0"/>
              <a:t>Policy Association Establishment </a:t>
            </a:r>
            <a:r>
              <a:rPr lang="zh-TW" altLang="en-US" b="0" dirty="0"/>
              <a:t>來與 </a:t>
            </a:r>
            <a:r>
              <a:rPr lang="en-US" altLang="zh-TW" b="0" dirty="0"/>
              <a:t>PCF</a:t>
            </a:r>
            <a:r>
              <a:rPr lang="zh-TW" altLang="en-US" b="0" dirty="0"/>
              <a:t> 建立 </a:t>
            </a:r>
            <a:r>
              <a:rPr lang="en-US" altLang="zh-TW" b="0" dirty="0"/>
              <a:t>SM</a:t>
            </a:r>
            <a:r>
              <a:rPr lang="zh-TW" altLang="en-US" b="0" dirty="0"/>
              <a:t> </a:t>
            </a:r>
            <a:r>
              <a:rPr lang="en-US" altLang="zh-TW" b="0" dirty="0"/>
              <a:t>Policy Association</a:t>
            </a:r>
            <a:r>
              <a:rPr lang="zh-TW" altLang="en-US" b="0" dirty="0"/>
              <a:t> 並且取得此 </a:t>
            </a:r>
            <a:r>
              <a:rPr lang="en-US" altLang="zh-TW" b="0" dirty="0"/>
              <a:t>PDU Session</a:t>
            </a:r>
            <a:r>
              <a:rPr lang="zh-TW" altLang="en-US" b="0" dirty="0"/>
              <a:t> 的 </a:t>
            </a:r>
            <a:r>
              <a:rPr lang="en-US" altLang="zh-TW" b="1" dirty="0"/>
              <a:t>default PCC Rules</a:t>
            </a:r>
            <a:r>
              <a:rPr lang="zh-TW" altLang="en-US" b="1" dirty="0"/>
              <a:t>。</a:t>
            </a:r>
            <a:r>
              <a:rPr lang="zh-TW" altLang="en-US" b="0" dirty="0"/>
              <a:t>如果步驟 </a:t>
            </a:r>
            <a:r>
              <a:rPr lang="en-US" altLang="zh-TW" b="0" dirty="0"/>
              <a:t>1</a:t>
            </a:r>
            <a:r>
              <a:rPr lang="zh-TW" altLang="en-US" b="0" dirty="0"/>
              <a:t> 有收到，</a:t>
            </a:r>
            <a:r>
              <a:rPr lang="en-US" altLang="zh-TW" b="0" dirty="0"/>
              <a:t>SMF</a:t>
            </a:r>
            <a:r>
              <a:rPr lang="zh-TW" altLang="en-US" b="0" dirty="0"/>
              <a:t> 應該要包含 </a:t>
            </a:r>
            <a:r>
              <a:rPr lang="en-US" altLang="zh-TW" b="1" dirty="0"/>
              <a:t>3GPP data Off status</a:t>
            </a:r>
            <a:r>
              <a:rPr lang="zh-TW" altLang="en-US" b="1" dirty="0"/>
              <a:t>。</a:t>
            </a:r>
            <a:endParaRPr lang="en-US" altLang="zh-TW" b="1" dirty="0"/>
          </a:p>
          <a:p>
            <a:endParaRPr lang="en-US" altLang="zh-TW" dirty="0"/>
          </a:p>
          <a:p>
            <a:r>
              <a:rPr lang="zh-TW" altLang="en-US" dirty="0"/>
              <a:t>下面這段我跳過</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dirty="0">
                <a:solidFill>
                  <a:schemeClr val="tx1"/>
                </a:solidFill>
                <a:effectLst/>
                <a:latin typeface="+mn-lt"/>
                <a:ea typeface="+mn-ea"/>
                <a:cs typeface="+mn-cs"/>
                <a:hlinkClick r:id="rId3"/>
              </a:rPr>
              <a:t>GPSI - Generic Public Subscription Identifier</a:t>
            </a:r>
          </a:p>
          <a:p>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67</a:t>
            </a:fld>
            <a:endParaRPr lang="zh-TW" altLang="en-US"/>
          </a:p>
        </p:txBody>
      </p:sp>
    </p:spTree>
    <p:extLst>
      <p:ext uri="{BB962C8B-B14F-4D97-AF65-F5344CB8AC3E}">
        <p14:creationId xmlns:p14="http://schemas.microsoft.com/office/powerpoint/2010/main" val="12095039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 </a:t>
            </a:r>
            <a:r>
              <a:rPr lang="en-US" altLang="zh-TW" b="1" dirty="0"/>
              <a:t>SM Policy Association Establishment</a:t>
            </a:r>
          </a:p>
          <a:p>
            <a:endParaRPr lang="en-US" altLang="zh-TW"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t>TSN</a:t>
            </a:r>
            <a:r>
              <a:rPr lang="zh-TW" altLang="en-US" b="0" dirty="0"/>
              <a:t> </a:t>
            </a:r>
            <a:r>
              <a:rPr lang="en-US" altLang="zh-TW" b="0" dirty="0"/>
              <a:t>- </a:t>
            </a:r>
            <a:r>
              <a:rPr lang="en-US" altLang="zh-TW" sz="1200" b="0" i="0" kern="1200" dirty="0">
                <a:solidFill>
                  <a:schemeClr val="tx1"/>
                </a:solidFill>
                <a:effectLst/>
                <a:latin typeface="+mn-lt"/>
                <a:ea typeface="+mn-ea"/>
                <a:cs typeface="+mn-cs"/>
              </a:rPr>
              <a:t>Time-Sensitive Networking</a:t>
            </a:r>
          </a:p>
          <a:p>
            <a:r>
              <a:rPr lang="en-US" altLang="zh-TW" dirty="0"/>
              <a:t>TSC - </a:t>
            </a:r>
            <a:r>
              <a:rPr lang="en-US" altLang="zh-TW" sz="1200" b="0" i="0" kern="1200" dirty="0">
                <a:solidFill>
                  <a:schemeClr val="tx1"/>
                </a:solidFill>
                <a:effectLst/>
                <a:latin typeface="+mn-lt"/>
                <a:ea typeface="+mn-ea"/>
                <a:cs typeface="+mn-cs"/>
              </a:rPr>
              <a:t>Time-Sensitive Communication</a:t>
            </a:r>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68</a:t>
            </a:fld>
            <a:endParaRPr lang="zh-TW" altLang="en-US"/>
          </a:p>
        </p:txBody>
      </p:sp>
    </p:spTree>
    <p:extLst>
      <p:ext uri="{BB962C8B-B14F-4D97-AF65-F5344CB8AC3E}">
        <p14:creationId xmlns:p14="http://schemas.microsoft.com/office/powerpoint/2010/main" val="33884088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PCF</a:t>
            </a:r>
            <a:r>
              <a:rPr lang="zh-TW" altLang="en-US" dirty="0"/>
              <a:t> 根據 </a:t>
            </a:r>
            <a:r>
              <a:rPr lang="en-US" altLang="zh-TW" dirty="0"/>
              <a:t>Emergency DNN </a:t>
            </a:r>
            <a:r>
              <a:rPr lang="zh-TW" altLang="en-US" dirty="0"/>
              <a:t>設定 </a:t>
            </a:r>
            <a:r>
              <a:rPr lang="en-US" altLang="zh-TW" dirty="0"/>
              <a:t>PCC</a:t>
            </a:r>
            <a:r>
              <a:rPr lang="zh-TW" altLang="en-US" dirty="0"/>
              <a:t> </a:t>
            </a:r>
            <a:r>
              <a:rPr lang="en-US" altLang="zh-TW" dirty="0"/>
              <a:t>rules </a:t>
            </a:r>
            <a:r>
              <a:rPr lang="zh-TW" altLang="en-US" dirty="0"/>
              <a:t>的 </a:t>
            </a:r>
            <a:r>
              <a:rPr lang="en-US" altLang="zh-TW" dirty="0"/>
              <a:t>ARP</a:t>
            </a:r>
            <a:r>
              <a:rPr lang="zh-TW" altLang="en-US" dirty="0"/>
              <a:t> 的值，這個值是預留給 </a:t>
            </a:r>
            <a:r>
              <a:rPr lang="en-US" altLang="zh-TW" dirty="0"/>
              <a:t>Emergency services</a:t>
            </a:r>
            <a:r>
              <a:rPr lang="zh-TW" altLang="en-US" dirty="0"/>
              <a:t> 的，被定義在 </a:t>
            </a:r>
            <a:r>
              <a:rPr lang="en-US" altLang="zh-TW" dirty="0"/>
              <a:t>23.503</a:t>
            </a:r>
          </a:p>
          <a:p>
            <a:endParaRPr lang="en-US" altLang="zh-TW" dirty="0"/>
          </a:p>
          <a:p>
            <a:r>
              <a:rPr lang="zh-TW" altLang="en-US" dirty="0"/>
              <a:t>注意</a:t>
            </a:r>
            <a:r>
              <a:rPr lang="en-US" altLang="zh-TW" dirty="0"/>
              <a:t>:</a:t>
            </a:r>
            <a:r>
              <a:rPr lang="zh-TW" altLang="en-US" dirty="0"/>
              <a:t> 整個步驟</a:t>
            </a:r>
            <a:r>
              <a:rPr lang="en-US" altLang="zh-TW" dirty="0"/>
              <a:t>7</a:t>
            </a:r>
            <a:r>
              <a:rPr lang="zh-TW" altLang="en-US" dirty="0"/>
              <a:t>的目的是要在選擇 </a:t>
            </a:r>
            <a:r>
              <a:rPr lang="en-US" altLang="zh-TW" dirty="0"/>
              <a:t>UPF</a:t>
            </a:r>
            <a:r>
              <a:rPr lang="zh-TW" altLang="en-US" dirty="0"/>
              <a:t> 前獲取 </a:t>
            </a:r>
            <a:r>
              <a:rPr lang="en-US" altLang="zh-TW" dirty="0"/>
              <a:t>PCC rules</a:t>
            </a:r>
            <a:r>
              <a:rPr lang="zh-TW" altLang="en-US" dirty="0"/>
              <a:t>。如果 </a:t>
            </a:r>
            <a:r>
              <a:rPr lang="en-US" altLang="zh-TW" dirty="0"/>
              <a:t>PCC</a:t>
            </a:r>
            <a:r>
              <a:rPr lang="zh-TW" altLang="en-US" dirty="0"/>
              <a:t> </a:t>
            </a:r>
            <a:r>
              <a:rPr lang="en-US" altLang="zh-TW" dirty="0"/>
              <a:t>rule</a:t>
            </a:r>
            <a:r>
              <a:rPr lang="zh-TW" altLang="en-US" dirty="0"/>
              <a:t> 不需要當成 </a:t>
            </a:r>
            <a:r>
              <a:rPr lang="en-US" altLang="zh-TW" dirty="0"/>
              <a:t>UPF</a:t>
            </a:r>
            <a:r>
              <a:rPr lang="zh-TW" altLang="en-US" dirty="0"/>
              <a:t> </a:t>
            </a:r>
            <a:r>
              <a:rPr lang="en-US" altLang="zh-TW" dirty="0"/>
              <a:t>selection</a:t>
            </a:r>
            <a:r>
              <a:rPr lang="zh-TW" altLang="en-US" dirty="0"/>
              <a:t> 時的 </a:t>
            </a:r>
            <a:r>
              <a:rPr lang="en-US" altLang="zh-TW" dirty="0"/>
              <a:t>input</a:t>
            </a:r>
            <a:r>
              <a:rPr lang="zh-TW" altLang="en-US" dirty="0"/>
              <a:t> 則步驟</a:t>
            </a:r>
            <a:r>
              <a:rPr lang="en-US" altLang="zh-TW" dirty="0"/>
              <a:t>7 </a:t>
            </a:r>
            <a:r>
              <a:rPr lang="zh-TW" altLang="en-US" dirty="0"/>
              <a:t>可以在步驟 </a:t>
            </a:r>
            <a:r>
              <a:rPr lang="en-US" altLang="zh-TW" dirty="0"/>
              <a:t>8</a:t>
            </a:r>
            <a:r>
              <a:rPr lang="zh-TW" altLang="en-US" dirty="0"/>
              <a:t> 之前執行</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69</a:t>
            </a:fld>
            <a:endParaRPr lang="zh-TW" altLang="en-US"/>
          </a:p>
        </p:txBody>
      </p:sp>
    </p:spTree>
    <p:extLst>
      <p:ext uri="{BB962C8B-B14F-4D97-AF65-F5344CB8AC3E}">
        <p14:creationId xmlns:p14="http://schemas.microsoft.com/office/powerpoint/2010/main" val="264307943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若 </a:t>
            </a:r>
            <a:r>
              <a:rPr lang="en-US" altLang="zh-TW" dirty="0"/>
              <a:t>Request Type </a:t>
            </a:r>
            <a:r>
              <a:rPr lang="zh-TW" altLang="en-US" dirty="0"/>
              <a:t>在步驟</a:t>
            </a:r>
            <a:r>
              <a:rPr lang="en-US" altLang="zh-TW" dirty="0"/>
              <a:t>3</a:t>
            </a:r>
            <a:r>
              <a:rPr lang="zh-TW" altLang="en-US" dirty="0"/>
              <a:t>為 </a:t>
            </a:r>
            <a:r>
              <a:rPr lang="en-US" altLang="zh-TW" b="1" dirty="0"/>
              <a:t>Initial request</a:t>
            </a:r>
            <a:r>
              <a:rPr lang="zh-TW" altLang="en-US" b="1" dirty="0"/>
              <a:t>，</a:t>
            </a:r>
            <a:r>
              <a:rPr lang="en-US" altLang="zh-TW" b="0" dirty="0"/>
              <a:t>SMF</a:t>
            </a:r>
            <a:r>
              <a:rPr lang="zh-TW" altLang="en-US" b="0" dirty="0"/>
              <a:t> 選擇一個 </a:t>
            </a:r>
            <a:r>
              <a:rPr lang="en-US" altLang="zh-TW" dirty="0"/>
              <a:t>SSC mode</a:t>
            </a:r>
            <a:r>
              <a:rPr lang="zh-TW" altLang="en-US" dirty="0"/>
              <a:t>。</a:t>
            </a:r>
            <a:endParaRPr lang="en-US" altLang="zh-TW" dirty="0"/>
          </a:p>
          <a:p>
            <a:endParaRPr lang="en-US" altLang="zh-TW" dirty="0"/>
          </a:p>
          <a:p>
            <a:r>
              <a:rPr lang="en-US" altLang="zh-TW" dirty="0"/>
              <a:t>SMF</a:t>
            </a:r>
            <a:r>
              <a:rPr lang="zh-TW" altLang="en-US" dirty="0"/>
              <a:t> 可能會選擇一或多個 </a:t>
            </a:r>
            <a:r>
              <a:rPr lang="en-US" altLang="zh-TW" dirty="0"/>
              <a:t>UPF</a:t>
            </a:r>
          </a:p>
          <a:p>
            <a:endParaRPr lang="en-US" altLang="zh-TW" dirty="0"/>
          </a:p>
          <a:p>
            <a:r>
              <a:rPr lang="zh-TW" altLang="en-US" dirty="0"/>
              <a:t>在 </a:t>
            </a:r>
            <a:r>
              <a:rPr lang="en-US" altLang="zh-TW" dirty="0"/>
              <a:t>PDU</a:t>
            </a:r>
            <a:r>
              <a:rPr lang="zh-TW" altLang="en-US" dirty="0"/>
              <a:t> </a:t>
            </a:r>
            <a:r>
              <a:rPr lang="en-US" altLang="zh-TW" dirty="0"/>
              <a:t>Session Type </a:t>
            </a:r>
            <a:r>
              <a:rPr lang="zh-TW" altLang="en-US" dirty="0"/>
              <a:t>是 </a:t>
            </a:r>
            <a:r>
              <a:rPr lang="en-US" altLang="zh-TW" dirty="0"/>
              <a:t>IPv4 or IPv6 or IPv4v6</a:t>
            </a:r>
            <a:r>
              <a:rPr lang="zh-TW" altLang="en-US" dirty="0"/>
              <a:t> 的 </a:t>
            </a:r>
            <a:r>
              <a:rPr lang="en-US" altLang="zh-TW" dirty="0"/>
              <a:t>case</a:t>
            </a:r>
            <a:r>
              <a:rPr lang="zh-TW" altLang="en-US" dirty="0"/>
              <a:t>，</a:t>
            </a:r>
            <a:r>
              <a:rPr lang="en-US" altLang="zh-TW" dirty="0"/>
              <a:t>SMF</a:t>
            </a:r>
            <a:r>
              <a:rPr lang="zh-TW" altLang="en-US" dirty="0"/>
              <a:t> 會分配 </a:t>
            </a:r>
            <a:r>
              <a:rPr lang="en-US" altLang="zh-TW" dirty="0"/>
              <a:t>IP address/prefix</a:t>
            </a:r>
            <a:r>
              <a:rPr lang="zh-TW" altLang="en-US" dirty="0"/>
              <a:t> 給 </a:t>
            </a:r>
            <a:r>
              <a:rPr lang="en-US" altLang="zh-TW" dirty="0"/>
              <a:t>PDU</a:t>
            </a:r>
            <a:r>
              <a:rPr lang="zh-TW" altLang="en-US" dirty="0"/>
              <a:t> </a:t>
            </a:r>
            <a:r>
              <a:rPr lang="en-US" altLang="zh-TW" dirty="0"/>
              <a:t>Session (</a:t>
            </a:r>
            <a:r>
              <a:rPr lang="zh-TW" altLang="en-US" dirty="0"/>
              <a:t>除非有另外設定</a:t>
            </a:r>
            <a:r>
              <a:rPr lang="en-US" altLang="zh-TW" dirty="0"/>
              <a:t>)</a:t>
            </a:r>
            <a:r>
              <a:rPr lang="zh-TW" altLang="en-US" dirty="0"/>
              <a:t>。</a:t>
            </a:r>
            <a:endParaRPr lang="en-US" altLang="zh-TW" dirty="0"/>
          </a:p>
          <a:p>
            <a:endParaRPr lang="en-US" altLang="zh-TW" dirty="0"/>
          </a:p>
          <a:p>
            <a:r>
              <a:rPr lang="zh-TW" altLang="en-US" dirty="0"/>
              <a:t>在 </a:t>
            </a:r>
            <a:r>
              <a:rPr lang="en-US" altLang="zh-TW" dirty="0"/>
              <a:t>PDU</a:t>
            </a:r>
            <a:r>
              <a:rPr lang="zh-TW" altLang="en-US" dirty="0"/>
              <a:t> </a:t>
            </a:r>
            <a:r>
              <a:rPr lang="en-US" altLang="zh-TW" dirty="0"/>
              <a:t>Session Type </a:t>
            </a:r>
            <a:r>
              <a:rPr lang="zh-TW" altLang="en-US" dirty="0"/>
              <a:t>是 </a:t>
            </a:r>
            <a:r>
              <a:rPr lang="en-US" altLang="zh-TW" dirty="0"/>
              <a:t>IPv6 </a:t>
            </a:r>
            <a:r>
              <a:rPr lang="zh-TW" altLang="en-US" dirty="0"/>
              <a:t>或 </a:t>
            </a:r>
            <a:r>
              <a:rPr lang="en-US" altLang="zh-TW" dirty="0"/>
              <a:t>IPv4v6</a:t>
            </a:r>
            <a:r>
              <a:rPr lang="zh-TW" altLang="en-US" dirty="0"/>
              <a:t>，</a:t>
            </a:r>
            <a:r>
              <a:rPr lang="en-US" altLang="zh-TW" dirty="0"/>
              <a:t>SMF</a:t>
            </a:r>
            <a:r>
              <a:rPr lang="zh-TW" altLang="en-US" dirty="0"/>
              <a:t> 也會分配 </a:t>
            </a:r>
            <a:r>
              <a:rPr lang="en-US" altLang="zh-TW" b="1" dirty="0"/>
              <a:t>interface identifier </a:t>
            </a:r>
            <a:r>
              <a:rPr lang="zh-TW" altLang="en-US" b="0" dirty="0"/>
              <a:t>給 </a:t>
            </a:r>
            <a:r>
              <a:rPr lang="en-US" altLang="zh-TW" b="0" dirty="0"/>
              <a:t>UE</a:t>
            </a:r>
            <a:r>
              <a:rPr lang="zh-TW" altLang="en-US" b="0" dirty="0"/>
              <a:t> 讓 </a:t>
            </a:r>
            <a:r>
              <a:rPr lang="en-US" altLang="zh-TW" b="0" dirty="0"/>
              <a:t>UE</a:t>
            </a:r>
            <a:r>
              <a:rPr lang="zh-TW" altLang="en-US" b="0" dirty="0"/>
              <a:t> </a:t>
            </a:r>
            <a:r>
              <a:rPr lang="en-US" altLang="zh-TW" b="0" dirty="0"/>
              <a:t>build</a:t>
            </a:r>
            <a:r>
              <a:rPr lang="zh-TW" altLang="en-US" b="0" dirty="0"/>
              <a:t> 它的 </a:t>
            </a:r>
            <a:r>
              <a:rPr lang="en-US" altLang="zh-TW" b="1" dirty="0"/>
              <a:t>link-local address</a:t>
            </a:r>
            <a:r>
              <a:rPr lang="zh-TW" altLang="en-US" b="1" dirty="0"/>
              <a:t>。</a:t>
            </a:r>
            <a:endParaRPr lang="en-US" altLang="zh-TW" b="1" dirty="0"/>
          </a:p>
          <a:p>
            <a:endParaRPr lang="en-US" altLang="zh-TW" b="1" dirty="0"/>
          </a:p>
          <a:p>
            <a:r>
              <a:rPr lang="zh-TW" altLang="en-US" b="0" dirty="0"/>
              <a:t>若為 </a:t>
            </a:r>
            <a:r>
              <a:rPr lang="en-US" altLang="zh-TW" b="1" dirty="0"/>
              <a:t>Unstructured PDU Session Type</a:t>
            </a:r>
            <a:r>
              <a:rPr lang="zh-TW" altLang="en-US" b="1" dirty="0"/>
              <a:t>，</a:t>
            </a:r>
            <a:r>
              <a:rPr lang="en-US" altLang="zh-TW" b="0" dirty="0"/>
              <a:t>SMF</a:t>
            </a:r>
            <a:r>
              <a:rPr lang="zh-TW" altLang="en-US" b="0" dirty="0"/>
              <a:t> 會分配 </a:t>
            </a:r>
            <a:r>
              <a:rPr lang="en-US" altLang="zh-TW" b="1" dirty="0"/>
              <a:t>IPv6 prefix</a:t>
            </a:r>
            <a:r>
              <a:rPr lang="zh-TW" altLang="en-US" b="1" dirty="0"/>
              <a:t>、</a:t>
            </a:r>
            <a:r>
              <a:rPr lang="en-US" altLang="zh-TW" b="1" dirty="0"/>
              <a:t>N6 point-to-point </a:t>
            </a:r>
            <a:r>
              <a:rPr lang="en-US" altLang="zh-TW" b="1" dirty="0" err="1"/>
              <a:t>tunnelling</a:t>
            </a:r>
            <a:r>
              <a:rPr lang="en-US" altLang="zh-TW" b="1" dirty="0"/>
              <a:t> </a:t>
            </a:r>
            <a:r>
              <a:rPr lang="en-US" altLang="zh-TW" b="0" dirty="0"/>
              <a:t>(</a:t>
            </a:r>
            <a:r>
              <a:rPr lang="zh-TW" altLang="en-US" b="0" dirty="0"/>
              <a:t>根據</a:t>
            </a:r>
            <a:r>
              <a:rPr lang="zh-TW" altLang="en-US" b="1" dirty="0"/>
              <a:t> </a:t>
            </a:r>
            <a:r>
              <a:rPr lang="en-US" altLang="zh-TW" dirty="0"/>
              <a:t>UDP/IPv6</a:t>
            </a:r>
            <a:r>
              <a:rPr lang="en-US" altLang="zh-TW" b="1" dirty="0"/>
              <a:t>)</a:t>
            </a:r>
          </a:p>
          <a:p>
            <a:endParaRPr lang="en-US" altLang="zh-TW" b="1" dirty="0"/>
          </a:p>
          <a:p>
            <a:r>
              <a:rPr lang="zh-TW" altLang="en-US" b="0" dirty="0"/>
              <a:t>若為 </a:t>
            </a:r>
            <a:r>
              <a:rPr lang="en-US" altLang="zh-TW" b="1" dirty="0"/>
              <a:t>Ethernet PDU Session Type</a:t>
            </a:r>
            <a:r>
              <a:rPr lang="zh-TW" altLang="en-US" b="1" dirty="0"/>
              <a:t>，</a:t>
            </a:r>
            <a:r>
              <a:rPr lang="en-US" altLang="zh-TW" b="0" dirty="0"/>
              <a:t>SMF</a:t>
            </a:r>
            <a:r>
              <a:rPr lang="zh-TW" altLang="en-US" b="0" dirty="0"/>
              <a:t> 不會分配 </a:t>
            </a:r>
            <a:r>
              <a:rPr lang="en-US" altLang="zh-TW" b="1" dirty="0"/>
              <a:t>MAC </a:t>
            </a:r>
            <a:r>
              <a:rPr lang="zh-TW" altLang="en-US" b="0" dirty="0"/>
              <a:t>及</a:t>
            </a:r>
            <a:r>
              <a:rPr lang="en-US" altLang="zh-TW" b="1" dirty="0"/>
              <a:t> IP address</a:t>
            </a:r>
            <a:r>
              <a:rPr lang="zh-TW" altLang="en-US" b="1"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70</a:t>
            </a:fld>
            <a:endParaRPr lang="zh-TW" altLang="en-US"/>
          </a:p>
        </p:txBody>
      </p:sp>
    </p:spTree>
    <p:extLst>
      <p:ext uri="{BB962C8B-B14F-4D97-AF65-F5344CB8AC3E}">
        <p14:creationId xmlns:p14="http://schemas.microsoft.com/office/powerpoint/2010/main" val="188627240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若 </a:t>
            </a:r>
            <a:r>
              <a:rPr lang="en-US" altLang="zh-TW" b="0" dirty="0"/>
              <a:t>AMF</a:t>
            </a:r>
            <a:r>
              <a:rPr lang="zh-TW" altLang="en-US" b="0" dirty="0"/>
              <a:t> 有在步驟</a:t>
            </a:r>
            <a:r>
              <a:rPr lang="en-US" altLang="zh-TW" b="0" dirty="0"/>
              <a:t>3</a:t>
            </a:r>
            <a:r>
              <a:rPr lang="zh-TW" altLang="en-US" b="0" dirty="0"/>
              <a:t>顯示</a:t>
            </a:r>
            <a:r>
              <a:rPr lang="en-US" altLang="zh-TW" dirty="0"/>
              <a:t> </a:t>
            </a:r>
            <a:r>
              <a:rPr lang="en-US" altLang="zh-TW" b="1" dirty="0"/>
              <a:t>Control Plane </a:t>
            </a:r>
            <a:r>
              <a:rPr lang="en-US" altLang="zh-TW" b="1" dirty="0" err="1"/>
              <a:t>CIoT</a:t>
            </a:r>
            <a:r>
              <a:rPr lang="en-US" altLang="zh-TW" b="1" dirty="0"/>
              <a:t> 5GS Optimisation</a:t>
            </a:r>
            <a:r>
              <a:rPr lang="zh-TW" altLang="en-US" b="0" dirty="0"/>
              <a:t>，則</a:t>
            </a:r>
            <a:r>
              <a:rPr lang="en-US" altLang="zh-TW" b="0" dirty="0"/>
              <a:t>:</a:t>
            </a:r>
          </a:p>
          <a:p>
            <a:endParaRPr lang="en-US" altLang="zh-TW" b="0" dirty="0"/>
          </a:p>
          <a:p>
            <a:pPr marL="228600" indent="-228600">
              <a:buAutoNum type="arabicPeriod"/>
            </a:pPr>
            <a:r>
              <a:rPr lang="zh-TW" altLang="en-US" b="0" dirty="0"/>
              <a:t>對於 </a:t>
            </a:r>
            <a:r>
              <a:rPr lang="en-US" altLang="zh-TW" b="1" dirty="0"/>
              <a:t>Unstructured PDU Session Type</a:t>
            </a:r>
            <a:r>
              <a:rPr lang="zh-TW" altLang="en-US" b="0" dirty="0"/>
              <a:t>，</a:t>
            </a:r>
            <a:r>
              <a:rPr lang="en-US" altLang="zh-TW" b="0" dirty="0"/>
              <a:t>SMF</a:t>
            </a:r>
            <a:r>
              <a:rPr lang="zh-TW" altLang="en-US" b="0" dirty="0"/>
              <a:t> 檢查 </a:t>
            </a:r>
            <a:r>
              <a:rPr lang="en-US" altLang="zh-TW" b="0" dirty="0"/>
              <a:t>UE</a:t>
            </a:r>
            <a:r>
              <a:rPr lang="zh-TW" altLang="en-US" b="0" dirty="0"/>
              <a:t> 的 </a:t>
            </a:r>
            <a:r>
              <a:rPr lang="en-US" altLang="zh-TW" b="0" dirty="0"/>
              <a:t>subscription</a:t>
            </a:r>
            <a:r>
              <a:rPr lang="zh-TW" altLang="en-US" b="0" dirty="0"/>
              <a:t> </a:t>
            </a:r>
            <a:r>
              <a:rPr lang="en-US" altLang="zh-TW" b="0" dirty="0"/>
              <a:t>data </a:t>
            </a:r>
            <a:r>
              <a:rPr lang="zh-TW" altLang="en-US" b="0" dirty="0"/>
              <a:t>是否有包含 </a:t>
            </a:r>
            <a:r>
              <a:rPr lang="en-US" altLang="zh-TW" b="1" dirty="0"/>
              <a:t>NEF Identity for NIDD</a:t>
            </a:r>
            <a:r>
              <a:rPr lang="zh-TW" altLang="en-US" b="1" dirty="0"/>
              <a:t> </a:t>
            </a:r>
            <a:r>
              <a:rPr lang="en-US" altLang="zh-TW" b="1" dirty="0"/>
              <a:t>(Non-IP Data Delivery)</a:t>
            </a:r>
            <a:r>
              <a:rPr lang="zh-TW" altLang="en-US" b="0" dirty="0"/>
              <a:t>。如果有，</a:t>
            </a:r>
            <a:r>
              <a:rPr lang="en-US" altLang="zh-TW" b="0" dirty="0"/>
              <a:t>SMF</a:t>
            </a:r>
            <a:r>
              <a:rPr lang="zh-TW" altLang="en-US" b="0" dirty="0"/>
              <a:t> 會選擇 </a:t>
            </a:r>
            <a:r>
              <a:rPr lang="en-US" altLang="zh-TW" b="0" dirty="0"/>
              <a:t>S-NSSAI </a:t>
            </a:r>
            <a:r>
              <a:rPr lang="zh-TW" altLang="en-US" b="0" dirty="0"/>
              <a:t>識別的 </a:t>
            </a:r>
            <a:r>
              <a:rPr lang="en-US" altLang="zh-TW" b="0" dirty="0"/>
              <a:t>NEF</a:t>
            </a:r>
            <a:r>
              <a:rPr lang="zh-TW" altLang="en-US" b="0" dirty="0"/>
              <a:t>，並且</a:t>
            </a:r>
            <a:r>
              <a:rPr lang="zh-TW" altLang="en-US" dirty="0"/>
              <a:t>在 </a:t>
            </a:r>
            <a:r>
              <a:rPr lang="en-US" altLang="zh-TW" b="1" dirty="0"/>
              <a:t>NEF Identity for NIDD</a:t>
            </a:r>
            <a:r>
              <a:rPr lang="zh-TW" altLang="en-US" b="1" dirty="0"/>
              <a:t> </a:t>
            </a:r>
            <a:r>
              <a:rPr lang="zh-TW" altLang="en-US" b="0" dirty="0"/>
              <a:t>裡面的 </a:t>
            </a:r>
            <a:r>
              <a:rPr lang="en-US" altLang="zh-TW" dirty="0"/>
              <a:t>selected DNN</a:t>
            </a:r>
            <a:r>
              <a:rPr lang="zh-TW" altLang="en-US" dirty="0"/>
              <a:t> 會被當作此 </a:t>
            </a:r>
            <a:r>
              <a:rPr lang="en-US" altLang="zh-TW" dirty="0"/>
              <a:t>PDU</a:t>
            </a:r>
            <a:r>
              <a:rPr lang="zh-TW" altLang="en-US" dirty="0"/>
              <a:t> </a:t>
            </a:r>
            <a:r>
              <a:rPr lang="en-US" altLang="zh-TW" dirty="0"/>
              <a:t>Session </a:t>
            </a:r>
            <a:r>
              <a:rPr lang="zh-TW" altLang="en-US" dirty="0"/>
              <a:t>的錨點。否則 </a:t>
            </a:r>
            <a:r>
              <a:rPr lang="en-US" altLang="zh-TW" dirty="0"/>
              <a:t>SMF</a:t>
            </a:r>
            <a:r>
              <a:rPr lang="zh-TW" altLang="en-US" dirty="0"/>
              <a:t> 會選擇 </a:t>
            </a:r>
            <a:r>
              <a:rPr lang="en-US" altLang="zh-TW" dirty="0"/>
              <a:t>UPF</a:t>
            </a:r>
            <a:r>
              <a:rPr lang="zh-TW" altLang="en-US" dirty="0"/>
              <a:t> 當作是 </a:t>
            </a:r>
            <a:r>
              <a:rPr lang="en-US" altLang="zh-TW" dirty="0"/>
              <a:t>PDU</a:t>
            </a:r>
            <a:r>
              <a:rPr lang="zh-TW" altLang="en-US" dirty="0"/>
              <a:t> </a:t>
            </a:r>
            <a:r>
              <a:rPr lang="en-US" altLang="zh-TW" dirty="0"/>
              <a:t>Session </a:t>
            </a:r>
            <a:r>
              <a:rPr lang="zh-TW" altLang="en-US" dirty="0"/>
              <a:t>的錨點。</a:t>
            </a:r>
            <a:endParaRPr lang="en-US" altLang="zh-TW" dirty="0"/>
          </a:p>
          <a:p>
            <a:pPr marL="228600" indent="-228600">
              <a:buAutoNum type="arabicPeriod"/>
            </a:pPr>
            <a:r>
              <a:rPr lang="zh-TW" altLang="en-US" b="0" dirty="0"/>
              <a:t>對於其他的 </a:t>
            </a:r>
            <a:r>
              <a:rPr lang="en-US" altLang="zh-TW" b="1" dirty="0"/>
              <a:t>PDU Session Types</a:t>
            </a:r>
            <a:r>
              <a:rPr lang="zh-TW" altLang="en-US" b="1" dirty="0"/>
              <a:t>，</a:t>
            </a:r>
            <a:r>
              <a:rPr lang="en-US" altLang="zh-TW" b="0" dirty="0"/>
              <a:t>SMF</a:t>
            </a:r>
            <a:r>
              <a:rPr lang="zh-TW" altLang="en-US" b="0" dirty="0"/>
              <a:t> 將會執行 </a:t>
            </a:r>
            <a:r>
              <a:rPr lang="en-US" altLang="zh-TW" b="0" dirty="0"/>
              <a:t>UPF</a:t>
            </a:r>
            <a:r>
              <a:rPr lang="zh-TW" altLang="en-US" b="0" dirty="0"/>
              <a:t> </a:t>
            </a:r>
            <a:r>
              <a:rPr lang="en-US" altLang="zh-TW" b="0" dirty="0"/>
              <a:t>selection</a:t>
            </a:r>
            <a:r>
              <a:rPr lang="zh-TW" altLang="en-US" b="0" dirty="0"/>
              <a:t> 來選擇 </a:t>
            </a:r>
            <a:r>
              <a:rPr lang="en-US" altLang="zh-TW" b="0" dirty="0"/>
              <a:t>UPF</a:t>
            </a:r>
            <a:r>
              <a:rPr lang="zh-TW" altLang="en-US" b="0" dirty="0"/>
              <a:t> 並做為 </a:t>
            </a:r>
            <a:r>
              <a:rPr lang="en-US" altLang="zh-TW" b="0" dirty="0"/>
              <a:t>PDU</a:t>
            </a:r>
            <a:r>
              <a:rPr lang="zh-TW" altLang="en-US" b="0" dirty="0"/>
              <a:t> </a:t>
            </a:r>
            <a:r>
              <a:rPr lang="en-US" altLang="zh-TW" b="0" dirty="0"/>
              <a:t>Session</a:t>
            </a:r>
            <a:r>
              <a:rPr lang="zh-TW" altLang="en-US" b="0" dirty="0"/>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71</a:t>
            </a:fld>
            <a:endParaRPr lang="zh-TW" altLang="en-US"/>
          </a:p>
        </p:txBody>
      </p:sp>
    </p:spTree>
    <p:extLst>
      <p:ext uri="{BB962C8B-B14F-4D97-AF65-F5344CB8AC3E}">
        <p14:creationId xmlns:p14="http://schemas.microsoft.com/office/powerpoint/2010/main" val="2614644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如果 </a:t>
            </a:r>
            <a:r>
              <a:rPr lang="en-US" altLang="zh-TW" dirty="0"/>
              <a:t>Request Type </a:t>
            </a:r>
            <a:r>
              <a:rPr lang="zh-TW" altLang="en-US" dirty="0"/>
              <a:t>是 </a:t>
            </a:r>
            <a:r>
              <a:rPr lang="en-US" altLang="zh-TW" b="1" dirty="0"/>
              <a:t>Existing PDU Session</a:t>
            </a:r>
            <a:r>
              <a:rPr lang="zh-TW" altLang="en-US" b="1" dirty="0"/>
              <a:t>，</a:t>
            </a:r>
            <a:r>
              <a:rPr lang="en-US" altLang="zh-TW" b="0" dirty="0"/>
              <a:t>SMF</a:t>
            </a:r>
            <a:r>
              <a:rPr lang="zh-TW" altLang="en-US" b="0" dirty="0"/>
              <a:t> 會維持已經分配給 </a:t>
            </a:r>
            <a:r>
              <a:rPr lang="en-US" altLang="zh-TW" b="0" dirty="0"/>
              <a:t>UE</a:t>
            </a:r>
            <a:r>
              <a:rPr lang="zh-TW" altLang="en-US" b="0" dirty="0"/>
              <a:t> 的 </a:t>
            </a:r>
            <a:r>
              <a:rPr lang="en-US" altLang="zh-TW" b="0" dirty="0"/>
              <a:t>IP address/prefix</a:t>
            </a:r>
            <a:r>
              <a:rPr lang="zh-TW" altLang="en-US" b="0" dirty="0"/>
              <a:t>。</a:t>
            </a:r>
            <a:endParaRPr lang="en-US" altLang="zh-TW" b="0" dirty="0"/>
          </a:p>
          <a:p>
            <a:endParaRPr lang="en-US" altLang="zh-TW" b="0" dirty="0"/>
          </a:p>
          <a:p>
            <a:r>
              <a:rPr lang="zh-TW" altLang="en-US" b="0" dirty="0"/>
              <a:t>如果 </a:t>
            </a:r>
            <a:r>
              <a:rPr lang="en-US" altLang="zh-TW" dirty="0"/>
              <a:t>Request Type </a:t>
            </a:r>
            <a:r>
              <a:rPr lang="zh-TW" altLang="en-US" b="0" dirty="0"/>
              <a:t>顯示</a:t>
            </a:r>
            <a:r>
              <a:rPr lang="zh-TW" altLang="en-US" dirty="0"/>
              <a:t> </a:t>
            </a:r>
            <a:r>
              <a:rPr lang="en-US" altLang="zh-TW" b="1" dirty="0"/>
              <a:t>Existing PDU Session</a:t>
            </a:r>
            <a:r>
              <a:rPr lang="zh-TW" altLang="en-US" b="1" dirty="0"/>
              <a:t> </a:t>
            </a:r>
            <a:r>
              <a:rPr lang="zh-TW" altLang="en-US" b="0" dirty="0"/>
              <a:t>是關於 </a:t>
            </a:r>
            <a:r>
              <a:rPr lang="en-US" altLang="zh-TW" b="0" dirty="0"/>
              <a:t>3GPP/non-3GPP </a:t>
            </a:r>
            <a:r>
              <a:rPr lang="zh-TW" altLang="en-US" b="0" dirty="0"/>
              <a:t>之間的移動，則 </a:t>
            </a:r>
            <a:r>
              <a:rPr lang="en-US" altLang="zh-TW" b="0" dirty="0"/>
              <a:t>SMF</a:t>
            </a:r>
            <a:r>
              <a:rPr lang="zh-TW" altLang="en-US" b="0" dirty="0"/>
              <a:t> 會維持 </a:t>
            </a:r>
            <a:r>
              <a:rPr lang="en-US" altLang="zh-TW" b="0" dirty="0"/>
              <a:t>SSC mode, PDU Session Anchor </a:t>
            </a:r>
            <a:r>
              <a:rPr lang="zh-TW" altLang="en-US" b="0" dirty="0"/>
              <a:t>及 </a:t>
            </a:r>
            <a:r>
              <a:rPr lang="en-US" altLang="zh-TW" b="0" dirty="0"/>
              <a:t>IP</a:t>
            </a:r>
            <a:r>
              <a:rPr lang="zh-TW" altLang="en-US" b="0" dirty="0"/>
              <a:t> </a:t>
            </a:r>
            <a:r>
              <a:rPr lang="en-US" altLang="zh-TW" b="0" dirty="0"/>
              <a:t>addresses</a:t>
            </a:r>
            <a:r>
              <a:rPr lang="zh-TW" altLang="en-US" b="0" dirty="0"/>
              <a:t>。</a:t>
            </a:r>
            <a:endParaRPr lang="en-US" altLang="zh-TW" b="0" dirty="0"/>
          </a:p>
          <a:p>
            <a:endParaRPr lang="en-US" altLang="zh-TW" b="0" dirty="0"/>
          </a:p>
          <a:p>
            <a:r>
              <a:rPr lang="zh-TW" altLang="en-US" b="0" dirty="0"/>
              <a:t>注意</a:t>
            </a:r>
            <a:r>
              <a:rPr lang="en-US" altLang="zh-TW" b="0" dirty="0"/>
              <a:t>:</a:t>
            </a:r>
            <a:r>
              <a:rPr lang="zh-TW" altLang="en-US" b="0" dirty="0"/>
              <a:t> </a:t>
            </a:r>
            <a:r>
              <a:rPr lang="en-US" altLang="zh-TW" b="0" dirty="0"/>
              <a:t>SMF</a:t>
            </a:r>
            <a:r>
              <a:rPr lang="zh-TW" altLang="en-US" b="0" dirty="0"/>
              <a:t> 可能會決定要觸發新的 </a:t>
            </a:r>
            <a:r>
              <a:rPr lang="en-US" altLang="zh-TW" b="0" dirty="0"/>
              <a:t>UPF</a:t>
            </a:r>
            <a:r>
              <a:rPr lang="zh-TW" altLang="en-US" b="0" dirty="0"/>
              <a:t> </a:t>
            </a:r>
            <a:r>
              <a:rPr lang="en-US" altLang="zh-TW" b="0" dirty="0"/>
              <a:t>insertion </a:t>
            </a:r>
            <a:r>
              <a:rPr lang="zh-TW" altLang="en-US" b="0" dirty="0"/>
              <a:t>或 </a:t>
            </a:r>
            <a:r>
              <a:rPr lang="en-US" altLang="zh-TW" b="0" dirty="0"/>
              <a:t>allocation</a:t>
            </a:r>
            <a:r>
              <a:rPr lang="zh-TW" altLang="en-US" b="0" dirty="0"/>
              <a:t>，可以參考我在 </a:t>
            </a:r>
            <a:r>
              <a:rPr lang="en-US" altLang="zh-TW" b="0" dirty="0"/>
              <a:t>UE</a:t>
            </a:r>
            <a:r>
              <a:rPr lang="zh-TW" altLang="en-US" b="0" dirty="0"/>
              <a:t> </a:t>
            </a:r>
            <a:r>
              <a:rPr lang="en-US" altLang="zh-TW" b="0" dirty="0"/>
              <a:t>Triggered Service Request </a:t>
            </a:r>
            <a:r>
              <a:rPr lang="zh-TW" altLang="en-US" b="0" dirty="0"/>
              <a:t>的投影片</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72</a:t>
            </a:fld>
            <a:endParaRPr lang="zh-TW" altLang="en-US"/>
          </a:p>
        </p:txBody>
      </p:sp>
    </p:spTree>
    <p:extLst>
      <p:ext uri="{BB962C8B-B14F-4D97-AF65-F5344CB8AC3E}">
        <p14:creationId xmlns:p14="http://schemas.microsoft.com/office/powerpoint/2010/main" val="35575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這個 </a:t>
            </a:r>
            <a:r>
              <a:rPr lang="en-US" altLang="zh-TW" dirty="0"/>
              <a:t>procedure </a:t>
            </a:r>
            <a:r>
              <a:rPr lang="zh-TW" altLang="en-US" dirty="0"/>
              <a:t>假設 </a:t>
            </a:r>
            <a:r>
              <a:rPr lang="en-US" altLang="zh-TW" dirty="0"/>
              <a:t>UE</a:t>
            </a:r>
            <a:r>
              <a:rPr lang="zh-TW" altLang="en-US" dirty="0"/>
              <a:t> 已經註冊到 </a:t>
            </a:r>
            <a:r>
              <a:rPr lang="en-US" altLang="zh-TW" dirty="0"/>
              <a:t>AMF</a:t>
            </a:r>
            <a:r>
              <a:rPr lang="zh-TW" altLang="en-US" dirty="0"/>
              <a:t> ，因此除非 </a:t>
            </a:r>
            <a:r>
              <a:rPr lang="en-US" altLang="zh-TW" dirty="0"/>
              <a:t>UE</a:t>
            </a:r>
            <a:r>
              <a:rPr lang="zh-TW" altLang="en-US" dirty="0"/>
              <a:t> 是 </a:t>
            </a:r>
            <a:r>
              <a:rPr lang="en-US" altLang="zh-TW" dirty="0"/>
              <a:t>Emergency Registered</a:t>
            </a:r>
            <a:r>
              <a:rPr lang="zh-TW" altLang="en-US" dirty="0"/>
              <a:t>，</a:t>
            </a:r>
            <a:r>
              <a:rPr lang="en-US" altLang="zh-TW" dirty="0"/>
              <a:t>AMF</a:t>
            </a:r>
            <a:r>
              <a:rPr lang="zh-TW" altLang="en-US" dirty="0"/>
              <a:t> 已經從 </a:t>
            </a:r>
            <a:r>
              <a:rPr lang="en-US" altLang="zh-TW" dirty="0"/>
              <a:t>UDM</a:t>
            </a:r>
            <a:r>
              <a:rPr lang="zh-TW" altLang="en-US" dirty="0"/>
              <a:t> 獲取了 </a:t>
            </a:r>
            <a:r>
              <a:rPr lang="en-US" altLang="zh-TW" dirty="0"/>
              <a:t>User subscription data</a:t>
            </a:r>
            <a:r>
              <a:rPr lang="zh-TW" altLang="en-US" dirty="0"/>
              <a:t>。</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10</a:t>
            </a:fld>
            <a:endParaRPr lang="zh-TW" altLang="en-US"/>
          </a:p>
        </p:txBody>
      </p:sp>
    </p:spTree>
    <p:extLst>
      <p:ext uri="{BB962C8B-B14F-4D97-AF65-F5344CB8AC3E}">
        <p14:creationId xmlns:p14="http://schemas.microsoft.com/office/powerpoint/2010/main" val="2180730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dirty="0"/>
              <a:t>若 </a:t>
            </a:r>
            <a:r>
              <a:rPr lang="en-US" altLang="zh-TW" b="0" dirty="0"/>
              <a:t>Request Type </a:t>
            </a:r>
            <a:r>
              <a:rPr lang="zh-TW" altLang="en-US" b="0" dirty="0"/>
              <a:t>為 </a:t>
            </a:r>
            <a:r>
              <a:rPr lang="en-US" altLang="zh-TW" b="1" dirty="0"/>
              <a:t>Emergency Request</a:t>
            </a:r>
            <a:r>
              <a:rPr lang="zh-TW" altLang="en-US" b="1" dirty="0"/>
              <a:t>，</a:t>
            </a:r>
            <a:r>
              <a:rPr lang="en-US" altLang="zh-TW" b="0" dirty="0"/>
              <a:t>SMF</a:t>
            </a:r>
            <a:r>
              <a:rPr lang="zh-TW" altLang="en-US" b="0" dirty="0"/>
              <a:t> 根據 </a:t>
            </a:r>
            <a:r>
              <a:rPr lang="en-US" altLang="zh-TW" b="1" dirty="0">
                <a:hlinkClick r:id="rId3"/>
              </a:rPr>
              <a:t>clause 5.16.4 of TS 23.501</a:t>
            </a:r>
            <a:r>
              <a:rPr lang="zh-TW" altLang="en-US" b="1" dirty="0"/>
              <a:t> </a:t>
            </a:r>
            <a:r>
              <a:rPr lang="zh-TW" altLang="en-US" b="0" dirty="0"/>
              <a:t>選擇 </a:t>
            </a:r>
            <a:r>
              <a:rPr lang="en-US" altLang="zh-TW" b="0" dirty="0"/>
              <a:t>UPF</a:t>
            </a:r>
            <a:r>
              <a:rPr lang="zh-TW" altLang="en-US" b="0" dirty="0"/>
              <a:t>，並且選擇 </a:t>
            </a:r>
            <a:r>
              <a:rPr lang="en-US" altLang="zh-TW" b="0" dirty="0"/>
              <a:t>SSC mode 1</a:t>
            </a:r>
            <a:r>
              <a:rPr lang="zh-TW" altLang="en-US" b="0" dirty="0"/>
              <a:t>。</a:t>
            </a:r>
            <a:endParaRPr lang="en-US" altLang="zh-TW" b="0" dirty="0"/>
          </a:p>
          <a:p>
            <a:endParaRPr lang="en-US" altLang="zh-TW" b="0" dirty="0"/>
          </a:p>
          <a:p>
            <a:r>
              <a:rPr lang="en-US" altLang="zh-TW" b="0" dirty="0"/>
              <a:t>SMF</a:t>
            </a:r>
            <a:r>
              <a:rPr lang="zh-TW" altLang="en-US" b="0" dirty="0"/>
              <a:t> 可能會根據 </a:t>
            </a:r>
            <a:r>
              <a:rPr lang="en-US" altLang="zh-TW" dirty="0"/>
              <a:t>requested DNN/S-NSSAI</a:t>
            </a:r>
            <a:r>
              <a:rPr lang="zh-TW" altLang="en-US" dirty="0"/>
              <a:t> </a:t>
            </a:r>
            <a:r>
              <a:rPr lang="zh-TW" altLang="en-US" b="0" dirty="0"/>
              <a:t>選擇支援 </a:t>
            </a:r>
            <a:r>
              <a:rPr lang="en-US" altLang="zh-TW" b="0" dirty="0"/>
              <a:t>NW-TT functionality</a:t>
            </a:r>
            <a:r>
              <a:rPr lang="zh-TW" altLang="en-US" b="0" dirty="0"/>
              <a:t> 的 </a:t>
            </a:r>
            <a:r>
              <a:rPr lang="en-US" altLang="zh-TW" b="0" dirty="0"/>
              <a:t>UPF</a:t>
            </a:r>
            <a:r>
              <a:rPr lang="zh-TW" altLang="en-US" b="0" dirty="0"/>
              <a:t>。</a:t>
            </a:r>
            <a:endParaRPr lang="en-US" altLang="zh-TW" b="0" dirty="0"/>
          </a:p>
          <a:p>
            <a:endParaRPr lang="en-US" altLang="zh-TW" b="0" dirty="0"/>
          </a:p>
          <a:p>
            <a:endParaRPr lang="en-US" altLang="zh-TW" b="0" dirty="0"/>
          </a:p>
          <a:p>
            <a:r>
              <a:rPr lang="en-US" altLang="zh-TW" b="0" dirty="0"/>
              <a:t>NW-TT: </a:t>
            </a:r>
            <a:r>
              <a:rPr lang="en-US" altLang="zh-TW" sz="1200" b="0" i="0" kern="1200" dirty="0">
                <a:solidFill>
                  <a:schemeClr val="tx1"/>
                </a:solidFill>
                <a:effectLst/>
                <a:latin typeface="+mn-lt"/>
                <a:ea typeface="+mn-ea"/>
                <a:cs typeface="+mn-cs"/>
              </a:rPr>
              <a:t>Network-Side TSN Translator</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73</a:t>
            </a:fld>
            <a:endParaRPr lang="zh-TW" altLang="en-US"/>
          </a:p>
        </p:txBody>
      </p:sp>
    </p:spTree>
    <p:extLst>
      <p:ext uri="{BB962C8B-B14F-4D97-AF65-F5344CB8AC3E}">
        <p14:creationId xmlns:p14="http://schemas.microsoft.com/office/powerpoint/2010/main" val="332754384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可能根據第</a:t>
            </a:r>
            <a:r>
              <a:rPr lang="en-US" altLang="zh-TW" sz="1200" b="0" i="0" kern="1200" dirty="0">
                <a:solidFill>
                  <a:schemeClr val="tx1"/>
                </a:solidFill>
                <a:effectLst/>
                <a:latin typeface="+mn-lt"/>
                <a:ea typeface="+mn-ea"/>
                <a:cs typeface="+mn-cs"/>
              </a:rPr>
              <a:t>4.16.5.1</a:t>
            </a:r>
            <a:r>
              <a:rPr lang="zh-TW" altLang="en-US" sz="1200" b="0" i="0" kern="1200" dirty="0">
                <a:solidFill>
                  <a:schemeClr val="tx1"/>
                </a:solidFill>
                <a:effectLst/>
                <a:latin typeface="+mn-lt"/>
                <a:ea typeface="+mn-ea"/>
                <a:cs typeface="+mn-cs"/>
              </a:rPr>
              <a:t>節所定義的方式進行</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發起的</a:t>
            </a:r>
            <a:r>
              <a:rPr lang="en-US" altLang="zh-TW" b="1" dirty="0"/>
              <a:t>SM Policy Association Modification</a:t>
            </a:r>
            <a:r>
              <a:rPr lang="en-US" altLang="zh-TW" dirty="0"/>
              <a:t> procedure </a:t>
            </a:r>
            <a:r>
              <a:rPr lang="zh-TW" altLang="en-US" sz="1200" b="0" i="0" kern="1200" dirty="0">
                <a:solidFill>
                  <a:schemeClr val="tx1"/>
                </a:solidFill>
                <a:effectLst/>
                <a:latin typeface="+mn-lt"/>
                <a:ea typeface="+mn-ea"/>
                <a:cs typeface="+mn-cs"/>
              </a:rPr>
              <a:t>，以提供有關已滿足的策略控制請求觸發條件的信息。如果請求類型為</a:t>
            </a:r>
            <a:r>
              <a:rPr lang="en-US" altLang="zh-TW" sz="1200" b="0" i="0" kern="1200" dirty="0">
                <a:solidFill>
                  <a:schemeClr val="tx1"/>
                </a:solidFill>
                <a:effectLst/>
                <a:latin typeface="+mn-lt"/>
                <a:ea typeface="+mn-ea"/>
                <a:cs typeface="+mn-cs"/>
              </a:rPr>
              <a:t>“</a:t>
            </a:r>
            <a:r>
              <a:rPr lang="en-US" altLang="zh-TW" b="1" dirty="0"/>
              <a:t>initial request</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，並且 </a:t>
            </a:r>
            <a:r>
              <a:rPr lang="en-US" altLang="zh-TW" sz="1200" b="0" i="0" kern="1200" dirty="0">
                <a:solidFill>
                  <a:schemeClr val="tx1"/>
                </a:solidFill>
                <a:effectLst/>
                <a:latin typeface="+mn-lt"/>
                <a:ea typeface="+mn-ea"/>
                <a:cs typeface="+mn-cs"/>
              </a:rPr>
              <a:t>dynamic</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PCC </a:t>
            </a:r>
            <a:r>
              <a:rPr lang="zh-TW" altLang="en-US" sz="1200" b="0" i="0" kern="1200" dirty="0">
                <a:solidFill>
                  <a:schemeClr val="tx1"/>
                </a:solidFill>
                <a:effectLst/>
                <a:latin typeface="+mn-lt"/>
                <a:ea typeface="+mn-ea"/>
                <a:cs typeface="+mn-cs"/>
              </a:rPr>
              <a:t>已部署，並且 </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Type </a:t>
            </a:r>
            <a:r>
              <a:rPr lang="zh-TW" altLang="en-US" sz="1200" b="0" i="0" kern="1200" dirty="0">
                <a:solidFill>
                  <a:schemeClr val="tx1"/>
                </a:solidFill>
                <a:effectLst/>
                <a:latin typeface="+mn-lt"/>
                <a:ea typeface="+mn-ea"/>
                <a:cs typeface="+mn-cs"/>
              </a:rPr>
              <a:t>為 </a:t>
            </a:r>
            <a:r>
              <a:rPr lang="en-US" altLang="zh-TW" sz="1200" b="0" i="0" kern="1200" dirty="0">
                <a:solidFill>
                  <a:schemeClr val="tx1"/>
                </a:solidFill>
                <a:effectLst/>
                <a:latin typeface="+mn-lt"/>
                <a:ea typeface="+mn-ea"/>
                <a:cs typeface="+mn-cs"/>
              </a:rPr>
              <a:t>IPv4 </a:t>
            </a:r>
            <a:r>
              <a:rPr lang="zh-TW" altLang="en-US" sz="1200" b="0" i="0" kern="1200" dirty="0">
                <a:solidFill>
                  <a:schemeClr val="tx1"/>
                </a:solidFill>
                <a:effectLst/>
                <a:latin typeface="+mn-lt"/>
                <a:ea typeface="+mn-ea"/>
                <a:cs typeface="+mn-cs"/>
              </a:rPr>
              <a:t>或 </a:t>
            </a:r>
            <a:r>
              <a:rPr lang="en-US" altLang="zh-TW" sz="1200" b="0" i="0" kern="1200" dirty="0">
                <a:solidFill>
                  <a:schemeClr val="tx1"/>
                </a:solidFill>
                <a:effectLst/>
                <a:latin typeface="+mn-lt"/>
                <a:ea typeface="+mn-ea"/>
                <a:cs typeface="+mn-cs"/>
              </a:rPr>
              <a:t>IPv6 </a:t>
            </a:r>
            <a:r>
              <a:rPr lang="zh-TW" altLang="en-US" sz="1200" b="0" i="0" kern="1200" dirty="0">
                <a:solidFill>
                  <a:schemeClr val="tx1"/>
                </a:solidFill>
                <a:effectLst/>
                <a:latin typeface="+mn-lt"/>
                <a:ea typeface="+mn-ea"/>
                <a:cs typeface="+mn-cs"/>
              </a:rPr>
              <a:t>或 </a:t>
            </a:r>
            <a:r>
              <a:rPr lang="en-US" altLang="zh-TW" sz="1200" b="0" i="0" kern="1200" dirty="0">
                <a:solidFill>
                  <a:schemeClr val="tx1"/>
                </a:solidFill>
                <a:effectLst/>
                <a:latin typeface="+mn-lt"/>
                <a:ea typeface="+mn-ea"/>
                <a:cs typeface="+mn-cs"/>
              </a:rPr>
              <a:t>IPv4v6</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將通知 </a:t>
            </a:r>
            <a:r>
              <a:rPr lang="en-US" altLang="zh-TW" sz="1200" b="0" i="0" kern="1200" dirty="0">
                <a:solidFill>
                  <a:schemeClr val="tx1"/>
                </a:solidFill>
                <a:effectLst/>
                <a:latin typeface="+mn-lt"/>
                <a:ea typeface="+mn-ea"/>
                <a:cs typeface="+mn-cs"/>
              </a:rPr>
              <a:t>PCF</a:t>
            </a:r>
            <a:r>
              <a:rPr lang="zh-TW" altLang="en-US" sz="1200" b="0" i="0" kern="1200" dirty="0">
                <a:solidFill>
                  <a:schemeClr val="tx1"/>
                </a:solidFill>
                <a:effectLst/>
                <a:latin typeface="+mn-lt"/>
                <a:ea typeface="+mn-ea"/>
                <a:cs typeface="+mn-cs"/>
              </a:rPr>
              <a:t>（如果 </a:t>
            </a:r>
            <a:r>
              <a:rPr lang="en-US" altLang="zh-TW" dirty="0"/>
              <a:t>Policy Control Request </a:t>
            </a:r>
            <a:r>
              <a:rPr lang="zh-TW" altLang="en-US" sz="1200" b="0" i="0" kern="1200" dirty="0">
                <a:solidFill>
                  <a:schemeClr val="tx1"/>
                </a:solidFill>
                <a:effectLst/>
                <a:latin typeface="+mn-lt"/>
                <a:ea typeface="+mn-ea"/>
                <a:cs typeface="+mn-cs"/>
              </a:rPr>
              <a:t>觸發條件已滿足），並提供分配的 </a:t>
            </a:r>
            <a:r>
              <a:rPr lang="en-US" altLang="zh-TW" sz="1200" b="0" i="0" kern="1200" dirty="0">
                <a:solidFill>
                  <a:schemeClr val="tx1"/>
                </a:solidFill>
                <a:effectLst/>
                <a:latin typeface="+mn-lt"/>
                <a:ea typeface="+mn-ea"/>
                <a:cs typeface="+mn-cs"/>
              </a:rPr>
              <a:t>UE </a:t>
            </a:r>
            <a:r>
              <a:rPr lang="en-US" altLang="zh-TW" dirty="0"/>
              <a:t>IP address/prefix</a:t>
            </a:r>
            <a:r>
              <a:rPr lang="zh-TW" altLang="en-US" sz="1200" b="0" i="0" kern="1200" dirty="0">
                <a:solidFill>
                  <a:schemeClr val="tx1"/>
                </a:solidFill>
                <a:effectLst/>
                <a:latin typeface="+mn-lt"/>
                <a:ea typeface="+mn-ea"/>
                <a:cs typeface="+mn-cs"/>
              </a:rPr>
              <a:t>。</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74</a:t>
            </a:fld>
            <a:endParaRPr lang="zh-TW" altLang="en-US"/>
          </a:p>
        </p:txBody>
      </p:sp>
    </p:spTree>
    <p:extLst>
      <p:ext uri="{BB962C8B-B14F-4D97-AF65-F5344CB8AC3E}">
        <p14:creationId xmlns:p14="http://schemas.microsoft.com/office/powerpoint/2010/main" val="11643240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如果在第</a:t>
            </a:r>
            <a:r>
              <a:rPr lang="en-US" altLang="zh-TW" sz="1200" b="0" i="0" kern="1200" dirty="0">
                <a:solidFill>
                  <a:schemeClr val="tx1"/>
                </a:solidFill>
                <a:effectLst/>
                <a:latin typeface="+mn-lt"/>
                <a:ea typeface="+mn-ea"/>
                <a:cs typeface="+mn-cs"/>
              </a:rPr>
              <a:t>7</a:t>
            </a:r>
            <a:r>
              <a:rPr lang="zh-TW" altLang="en-US" sz="1200" b="0" i="0" kern="1200" dirty="0">
                <a:solidFill>
                  <a:schemeClr val="tx1"/>
                </a:solidFill>
                <a:effectLst/>
                <a:latin typeface="+mn-lt"/>
                <a:ea typeface="+mn-ea"/>
                <a:cs typeface="+mn-cs"/>
              </a:rPr>
              <a:t>步之前已分配了 </a:t>
            </a:r>
            <a:r>
              <a:rPr lang="en-US" altLang="zh-TW" sz="1200" b="0" i="0" kern="1200" dirty="0">
                <a:solidFill>
                  <a:schemeClr val="tx1"/>
                </a:solidFill>
                <a:effectLst/>
                <a:latin typeface="+mn-lt"/>
                <a:ea typeface="+mn-ea"/>
                <a:cs typeface="+mn-cs"/>
              </a:rPr>
              <a:t>IP </a:t>
            </a:r>
            <a:r>
              <a:rPr lang="en-US" altLang="zh-TW" dirty="0"/>
              <a:t>address/prefix </a:t>
            </a:r>
            <a:r>
              <a:rPr lang="zh-TW" altLang="en-US" sz="1200" b="0" i="0" kern="1200" dirty="0">
                <a:solidFill>
                  <a:schemeClr val="tx1"/>
                </a:solidFill>
                <a:effectLst/>
                <a:latin typeface="+mn-lt"/>
                <a:ea typeface="+mn-ea"/>
                <a:cs typeface="+mn-cs"/>
              </a:rPr>
              <a:t>（例如在 </a:t>
            </a:r>
            <a:r>
              <a:rPr lang="en-US" altLang="zh-TW" sz="1200" b="0" i="0" kern="1200" dirty="0">
                <a:solidFill>
                  <a:schemeClr val="tx1"/>
                </a:solidFill>
                <a:effectLst/>
                <a:latin typeface="+mn-lt"/>
                <a:ea typeface="+mn-ea"/>
                <a:cs typeface="+mn-cs"/>
              </a:rPr>
              <a:t>UDM/UDR </a:t>
            </a:r>
            <a:r>
              <a:rPr lang="zh-TW" altLang="en-US" sz="1200" b="0" i="0" kern="1200" dirty="0">
                <a:solidFill>
                  <a:schemeClr val="tx1"/>
                </a:solidFill>
                <a:effectLst/>
                <a:latin typeface="+mn-lt"/>
                <a:ea typeface="+mn-ea"/>
                <a:cs typeface="+mn-cs"/>
              </a:rPr>
              <a:t>中訂閱的靜態</a:t>
            </a:r>
            <a:r>
              <a:rPr lang="en-US"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地址</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前綴），或者第</a:t>
            </a:r>
            <a:r>
              <a:rPr lang="en-US" altLang="zh-TW" sz="1200" b="0" i="0" kern="1200" dirty="0">
                <a:solidFill>
                  <a:schemeClr val="tx1"/>
                </a:solidFill>
                <a:effectLst/>
                <a:latin typeface="+mn-lt"/>
                <a:ea typeface="+mn-ea"/>
                <a:cs typeface="+mn-cs"/>
              </a:rPr>
              <a:t>8</a:t>
            </a:r>
            <a:r>
              <a:rPr lang="zh-TW" altLang="en-US" sz="1200" b="0" i="0" kern="1200" dirty="0">
                <a:solidFill>
                  <a:schemeClr val="tx1"/>
                </a:solidFill>
                <a:effectLst/>
                <a:latin typeface="+mn-lt"/>
                <a:ea typeface="+mn-ea"/>
                <a:cs typeface="+mn-cs"/>
              </a:rPr>
              <a:t>步在第</a:t>
            </a:r>
            <a:r>
              <a:rPr lang="en-US" altLang="zh-TW" sz="1200" b="0" i="0" kern="1200" dirty="0">
                <a:solidFill>
                  <a:schemeClr val="tx1"/>
                </a:solidFill>
                <a:effectLst/>
                <a:latin typeface="+mn-lt"/>
                <a:ea typeface="+mn-ea"/>
                <a:cs typeface="+mn-cs"/>
              </a:rPr>
              <a:t>7</a:t>
            </a:r>
            <a:r>
              <a:rPr lang="zh-TW" altLang="en-US" sz="1200" b="0" i="0" kern="1200" dirty="0">
                <a:solidFill>
                  <a:schemeClr val="tx1"/>
                </a:solidFill>
                <a:effectLst/>
                <a:latin typeface="+mn-lt"/>
                <a:ea typeface="+mn-ea"/>
                <a:cs typeface="+mn-cs"/>
              </a:rPr>
              <a:t>步之後執行，則可以在第</a:t>
            </a:r>
            <a:r>
              <a:rPr lang="en-US" altLang="zh-TW" sz="1200" b="0" i="0" kern="1200" dirty="0">
                <a:solidFill>
                  <a:schemeClr val="tx1"/>
                </a:solidFill>
                <a:effectLst/>
                <a:latin typeface="+mn-lt"/>
                <a:ea typeface="+mn-ea"/>
                <a:cs typeface="+mn-cs"/>
              </a:rPr>
              <a:t>7</a:t>
            </a:r>
            <a:r>
              <a:rPr lang="zh-TW" altLang="en-US" sz="1200" b="0" i="0" kern="1200" dirty="0">
                <a:solidFill>
                  <a:schemeClr val="tx1"/>
                </a:solidFill>
                <a:effectLst/>
                <a:latin typeface="+mn-lt"/>
                <a:ea typeface="+mn-ea"/>
                <a:cs typeface="+mn-cs"/>
              </a:rPr>
              <a:t>步將</a:t>
            </a:r>
            <a:r>
              <a:rPr lang="en-US" altLang="zh-TW" sz="1200" b="0" i="0" kern="1200" dirty="0">
                <a:solidFill>
                  <a:schemeClr val="tx1"/>
                </a:solidFill>
                <a:effectLst/>
                <a:latin typeface="+mn-lt"/>
                <a:ea typeface="+mn-ea"/>
                <a:cs typeface="+mn-cs"/>
              </a:rPr>
              <a:t>IP </a:t>
            </a:r>
            <a:r>
              <a:rPr lang="en-US" altLang="zh-TW" dirty="0"/>
              <a:t>address/prefix </a:t>
            </a:r>
            <a:r>
              <a:rPr lang="zh-TW" altLang="en-US" sz="1200" b="0" i="0" kern="1200" dirty="0">
                <a:solidFill>
                  <a:schemeClr val="tx1"/>
                </a:solidFill>
                <a:effectLst/>
                <a:latin typeface="+mn-lt"/>
                <a:ea typeface="+mn-ea"/>
                <a:cs typeface="+mn-cs"/>
              </a:rPr>
              <a:t>提供給 </a:t>
            </a:r>
            <a:r>
              <a:rPr lang="en-US" altLang="zh-TW" sz="1200" b="0" i="0" kern="1200" dirty="0">
                <a:solidFill>
                  <a:schemeClr val="tx1"/>
                </a:solidFill>
                <a:effectLst/>
                <a:latin typeface="+mn-lt"/>
                <a:ea typeface="+mn-ea"/>
                <a:cs typeface="+mn-cs"/>
              </a:rPr>
              <a:t>PCF</a:t>
            </a:r>
            <a:r>
              <a:rPr lang="zh-TW" altLang="en-US" sz="1200" b="0" i="0" kern="1200" dirty="0">
                <a:solidFill>
                  <a:schemeClr val="tx1"/>
                </a:solidFill>
                <a:effectLst/>
                <a:latin typeface="+mn-lt"/>
                <a:ea typeface="+mn-ea"/>
                <a:cs typeface="+mn-cs"/>
              </a:rPr>
              <a:t>，並且可以跳過此步驟中的</a:t>
            </a:r>
            <a:r>
              <a:rPr lang="en-US" altLang="zh-TW" sz="1200" b="0" i="0" kern="1200" dirty="0">
                <a:solidFill>
                  <a:schemeClr val="tx1"/>
                </a:solidFill>
                <a:effectLst/>
                <a:latin typeface="+mn-lt"/>
                <a:ea typeface="+mn-ea"/>
                <a:cs typeface="+mn-cs"/>
              </a:rPr>
              <a:t>IP </a:t>
            </a:r>
            <a:r>
              <a:rPr lang="en-US" altLang="zh-TW" dirty="0"/>
              <a:t>address/prefix </a:t>
            </a:r>
            <a:r>
              <a:rPr lang="zh-TW" altLang="en-US" sz="1200" b="0" i="0" kern="1200" dirty="0">
                <a:solidFill>
                  <a:schemeClr val="tx1"/>
                </a:solidFill>
                <a:effectLst/>
                <a:latin typeface="+mn-lt"/>
                <a:ea typeface="+mn-ea"/>
                <a:cs typeface="+mn-cs"/>
              </a:rPr>
              <a:t>通知。</a:t>
            </a:r>
            <a:endParaRPr lang="en-US" altLang="zh-TW" b="0"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75</a:t>
            </a:fld>
            <a:endParaRPr lang="zh-TW" altLang="en-US"/>
          </a:p>
        </p:txBody>
      </p:sp>
    </p:spTree>
    <p:extLst>
      <p:ext uri="{BB962C8B-B14F-4D97-AF65-F5344CB8AC3E}">
        <p14:creationId xmlns:p14="http://schemas.microsoft.com/office/powerpoint/2010/main" val="96832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向</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發送</a:t>
            </a:r>
            <a:r>
              <a:rPr lang="en-US" altLang="zh-TW" sz="1200" b="0" i="0" kern="1200" dirty="0">
                <a:solidFill>
                  <a:schemeClr val="tx1"/>
                </a:solidFill>
                <a:effectLst/>
                <a:latin typeface="+mn-lt"/>
                <a:ea typeface="+mn-ea"/>
                <a:cs typeface="+mn-cs"/>
              </a:rPr>
              <a:t>N4 </a:t>
            </a:r>
            <a:r>
              <a:rPr lang="zh-TW" altLang="en-US" sz="1200" b="0" i="0" kern="1200" dirty="0">
                <a:solidFill>
                  <a:schemeClr val="tx1"/>
                </a:solidFill>
                <a:effectLst/>
                <a:latin typeface="+mn-lt"/>
                <a:ea typeface="+mn-ea"/>
                <a:cs typeface="+mn-cs"/>
              </a:rPr>
              <a:t>會話建立</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修改請求，並提供要在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上安裝的用於此 </a:t>
            </a:r>
            <a:r>
              <a:rPr lang="en-US" altLang="zh-TW" sz="1200" b="0" i="0" kern="1200" dirty="0">
                <a:solidFill>
                  <a:schemeClr val="tx1"/>
                </a:solidFill>
                <a:effectLst/>
                <a:latin typeface="+mn-lt"/>
                <a:ea typeface="+mn-ea"/>
                <a:cs typeface="+mn-cs"/>
              </a:rPr>
              <a:t>PDU session </a:t>
            </a:r>
            <a:r>
              <a:rPr lang="zh-TW" altLang="en-US" sz="1200" b="0" i="0" kern="1200" dirty="0">
                <a:solidFill>
                  <a:schemeClr val="tx1"/>
                </a:solidFill>
                <a:effectLst/>
                <a:latin typeface="+mn-lt"/>
                <a:ea typeface="+mn-ea"/>
                <a:cs typeface="+mn-cs"/>
              </a:rPr>
              <a:t>的封包檢測、執行和報告規則。如果根據 </a:t>
            </a:r>
            <a:r>
              <a:rPr lang="en-US" altLang="zh-TW" sz="1200" b="0" i="0" kern="1200" dirty="0">
                <a:solidFill>
                  <a:schemeClr val="tx1"/>
                </a:solidFill>
                <a:effectLst/>
                <a:latin typeface="+mn-lt"/>
                <a:ea typeface="+mn-ea"/>
                <a:cs typeface="+mn-cs"/>
              </a:rPr>
              <a:t>TS 23.501 </a:t>
            </a:r>
            <a:r>
              <a:rPr lang="zh-TW" altLang="en-US" sz="1200" b="0" i="0" kern="1200" dirty="0">
                <a:solidFill>
                  <a:schemeClr val="tx1"/>
                </a:solidFill>
                <a:effectLst/>
                <a:latin typeface="+mn-lt"/>
                <a:ea typeface="+mn-ea"/>
                <a:cs typeface="+mn-cs"/>
              </a:rPr>
              <a:t>的第 </a:t>
            </a:r>
            <a:r>
              <a:rPr lang="en-US" altLang="zh-TW" sz="1200" b="0" i="0" kern="1200" dirty="0">
                <a:solidFill>
                  <a:schemeClr val="tx1"/>
                </a:solidFill>
                <a:effectLst/>
                <a:latin typeface="+mn-lt"/>
                <a:ea typeface="+mn-ea"/>
                <a:cs typeface="+mn-cs"/>
              </a:rPr>
              <a:t>5.8.2 </a:t>
            </a:r>
            <a:r>
              <a:rPr lang="zh-TW" altLang="en-US" sz="1200" b="0" i="0" kern="1200" dirty="0">
                <a:solidFill>
                  <a:schemeClr val="tx1"/>
                </a:solidFill>
                <a:effectLst/>
                <a:latin typeface="+mn-lt"/>
                <a:ea typeface="+mn-ea"/>
                <a:cs typeface="+mn-cs"/>
              </a:rPr>
              <a:t>條所述，</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被配置為從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請求 </a:t>
            </a:r>
            <a:r>
              <a:rPr lang="en-US" altLang="zh-TW" sz="1200" b="0" i="0" kern="1200" dirty="0">
                <a:solidFill>
                  <a:schemeClr val="tx1"/>
                </a:solidFill>
                <a:effectLst/>
                <a:latin typeface="+mn-lt"/>
                <a:ea typeface="+mn-ea"/>
                <a:cs typeface="+mn-cs"/>
              </a:rPr>
              <a:t>IP </a:t>
            </a:r>
            <a:r>
              <a:rPr lang="zh-TW" altLang="en-US" sz="1200" b="0" i="0" kern="1200" dirty="0">
                <a:solidFill>
                  <a:schemeClr val="tx1"/>
                </a:solidFill>
                <a:effectLst/>
                <a:latin typeface="+mn-lt"/>
                <a:ea typeface="+mn-ea"/>
                <a:cs typeface="+mn-cs"/>
              </a:rPr>
              <a:t>地址分配，那麼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會向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指示執行 </a:t>
            </a:r>
            <a:r>
              <a:rPr lang="en-US" altLang="zh-TW" sz="1200" b="0" i="0" kern="1200" dirty="0">
                <a:solidFill>
                  <a:schemeClr val="tx1"/>
                </a:solidFill>
                <a:effectLst/>
                <a:latin typeface="+mn-lt"/>
                <a:ea typeface="+mn-ea"/>
                <a:cs typeface="+mn-cs"/>
              </a:rPr>
              <a:t>IP </a:t>
            </a:r>
            <a:r>
              <a:rPr lang="en-US" altLang="zh-TW" dirty="0"/>
              <a:t>address/prefix </a:t>
            </a:r>
            <a:r>
              <a:rPr lang="zh-TW" altLang="en-US" sz="1200" b="0" i="0" kern="1200" dirty="0">
                <a:solidFill>
                  <a:schemeClr val="tx1"/>
                </a:solidFill>
                <a:effectLst/>
                <a:latin typeface="+mn-lt"/>
                <a:ea typeface="+mn-ea"/>
                <a:cs typeface="+mn-cs"/>
              </a:rPr>
              <a:t>分配並包含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執行分配所需的信息。如果對於此 </a:t>
            </a:r>
            <a:r>
              <a:rPr lang="en-US" altLang="zh-TW" sz="1200" b="0" i="0" kern="1200" dirty="0">
                <a:solidFill>
                  <a:schemeClr val="tx1"/>
                </a:solidFill>
                <a:effectLst/>
                <a:latin typeface="+mn-lt"/>
                <a:ea typeface="+mn-ea"/>
                <a:cs typeface="+mn-cs"/>
              </a:rPr>
              <a:t>PDU </a:t>
            </a:r>
            <a:r>
              <a:rPr lang="zh-TW" altLang="en-US" sz="1200" b="0" i="0" kern="1200" dirty="0">
                <a:solidFill>
                  <a:schemeClr val="tx1"/>
                </a:solidFill>
                <a:effectLst/>
                <a:latin typeface="+mn-lt"/>
                <a:ea typeface="+mn-ea"/>
                <a:cs typeface="+mn-cs"/>
              </a:rPr>
              <a:t>會話需要選擇性的用戶面停用，則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確定閒置計時器並將其提供給</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77</a:t>
            </a:fld>
            <a:endParaRPr lang="zh-TW" altLang="en-US"/>
          </a:p>
        </p:txBody>
      </p:sp>
    </p:spTree>
    <p:extLst>
      <p:ext uri="{BB962C8B-B14F-4D97-AF65-F5344CB8AC3E}">
        <p14:creationId xmlns:p14="http://schemas.microsoft.com/office/powerpoint/2010/main" val="17862043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收到 </a:t>
            </a:r>
            <a:r>
              <a:rPr lang="en-US" altLang="zh-TW" b="1" dirty="0"/>
              <a:t>Trace Requirements </a:t>
            </a:r>
            <a:r>
              <a:rPr lang="zh-TW" altLang="en-US" sz="1200" b="0" i="0" kern="1200" dirty="0">
                <a:solidFill>
                  <a:schemeClr val="tx1"/>
                </a:solidFill>
                <a:effectLst/>
                <a:latin typeface="+mn-lt"/>
                <a:ea typeface="+mn-ea"/>
                <a:cs typeface="+mn-cs"/>
              </a:rPr>
              <a:t>，則向</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提供 </a:t>
            </a:r>
            <a:r>
              <a:rPr lang="en-US" altLang="zh-TW" b="1" dirty="0"/>
              <a:t>Trace Requirements </a:t>
            </a: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根據</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的規定啟用了 </a:t>
            </a:r>
            <a:r>
              <a:rPr lang="en-US" altLang="zh-TW" sz="1200" b="0" i="0" kern="1200" dirty="0">
                <a:solidFill>
                  <a:schemeClr val="tx1"/>
                </a:solidFill>
                <a:effectLst/>
                <a:latin typeface="+mn-lt"/>
                <a:ea typeface="+mn-ea"/>
                <a:cs typeface="+mn-cs"/>
              </a:rPr>
              <a:t>Reliable Data Service</a:t>
            </a:r>
            <a:r>
              <a:rPr lang="zh-TW" altLang="en-US" sz="1200" b="0" i="0" kern="1200" dirty="0">
                <a:solidFill>
                  <a:schemeClr val="tx1"/>
                </a:solidFill>
                <a:effectLst/>
                <a:latin typeface="+mn-lt"/>
                <a:ea typeface="+mn-ea"/>
                <a:cs typeface="+mn-cs"/>
              </a:rPr>
              <a:t> 的</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會話，則在此步驟中向</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提供</a:t>
            </a:r>
            <a:r>
              <a:rPr lang="en-US" altLang="zh-TW" sz="1200" b="0" i="0" kern="1200" dirty="0">
                <a:solidFill>
                  <a:schemeClr val="tx1"/>
                </a:solidFill>
                <a:effectLst/>
                <a:latin typeface="+mn-lt"/>
                <a:ea typeface="+mn-ea"/>
                <a:cs typeface="+mn-cs"/>
              </a:rPr>
              <a:t>RDS</a:t>
            </a:r>
            <a:r>
              <a:rPr lang="zh-TW" altLang="en-US" sz="1200" b="0" i="0" kern="1200" dirty="0">
                <a:solidFill>
                  <a:schemeClr val="tx1"/>
                </a:solidFill>
                <a:effectLst/>
                <a:latin typeface="+mn-lt"/>
                <a:ea typeface="+mn-ea"/>
                <a:cs typeface="+mn-cs"/>
              </a:rPr>
              <a:t>配置信息。如果需要，</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向</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提供</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會話的 </a:t>
            </a:r>
            <a:r>
              <a:rPr lang="en-US" altLang="zh-TW" b="1" dirty="0"/>
              <a:t>Small Data Rate Control parameters </a:t>
            </a:r>
            <a:r>
              <a:rPr lang="zh-TW" altLang="en-US" sz="1200" b="0" i="0" kern="1200" dirty="0">
                <a:solidFill>
                  <a:schemeClr val="tx1"/>
                </a:solidFill>
                <a:effectLst/>
                <a:latin typeface="+mn-lt"/>
                <a:ea typeface="+mn-ea"/>
                <a:cs typeface="+mn-cs"/>
              </a:rPr>
              <a:t>。如果從 </a:t>
            </a:r>
            <a:r>
              <a:rPr lang="en-US" altLang="zh-TW" sz="1200" b="0" i="0" kern="1200" dirty="0">
                <a:solidFill>
                  <a:schemeClr val="tx1"/>
                </a:solidFill>
                <a:effectLst/>
                <a:latin typeface="+mn-lt"/>
                <a:ea typeface="+mn-ea"/>
                <a:cs typeface="+mn-cs"/>
              </a:rPr>
              <a:t>AMF </a:t>
            </a:r>
            <a:r>
              <a:rPr lang="zh-TW" altLang="en-US" sz="1200" b="0" i="0" kern="1200" dirty="0">
                <a:solidFill>
                  <a:schemeClr val="tx1"/>
                </a:solidFill>
                <a:effectLst/>
                <a:latin typeface="+mn-lt"/>
                <a:ea typeface="+mn-ea"/>
                <a:cs typeface="+mn-cs"/>
              </a:rPr>
              <a:t>收到 </a:t>
            </a:r>
            <a:r>
              <a:rPr lang="en-US" altLang="zh-TW" b="1" dirty="0"/>
              <a:t>Small Data Rate Control Status </a:t>
            </a:r>
            <a:r>
              <a:rPr lang="zh-TW" altLang="en-US" sz="1200" b="0" i="0" kern="1200" dirty="0">
                <a:solidFill>
                  <a:schemeClr val="tx1"/>
                </a:solidFill>
                <a:effectLst/>
                <a:latin typeface="+mn-lt"/>
                <a:ea typeface="+mn-ea"/>
                <a:cs typeface="+mn-cs"/>
              </a:rPr>
              <a:t>，則</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向</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提供 </a:t>
            </a:r>
            <a:r>
              <a:rPr lang="en-US" altLang="zh-TW" b="1" dirty="0"/>
              <a:t>Small Data Rate Control Status </a:t>
            </a: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Serving PLMN </a:t>
            </a:r>
            <a:r>
              <a:rPr lang="zh-TW" altLang="en-US" sz="1200" b="0" i="0" kern="1200" dirty="0">
                <a:solidFill>
                  <a:schemeClr val="tx1"/>
                </a:solidFill>
                <a:effectLst/>
                <a:latin typeface="+mn-lt"/>
                <a:ea typeface="+mn-ea"/>
                <a:cs typeface="+mn-cs"/>
              </a:rPr>
              <a:t>打算對此</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 執行 </a:t>
            </a:r>
            <a:r>
              <a:rPr lang="en-US" altLang="zh-TW" b="1" dirty="0"/>
              <a:t>Serving PLMN Rate Control </a:t>
            </a:r>
            <a:r>
              <a:rPr lang="zh-TW" altLang="en-US" sz="1200" b="0" i="0" kern="1200" dirty="0">
                <a:solidFill>
                  <a:schemeClr val="tx1"/>
                </a:solidFill>
                <a:effectLst/>
                <a:latin typeface="+mn-lt"/>
                <a:ea typeface="+mn-ea"/>
                <a:cs typeface="+mn-cs"/>
              </a:rPr>
              <a:t>（參見</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5.31.14.2</a:t>
            </a:r>
            <a:r>
              <a:rPr lang="zh-TW" altLang="en-US" sz="1200" b="0" i="0" kern="1200" dirty="0">
                <a:solidFill>
                  <a:schemeClr val="tx1"/>
                </a:solidFill>
                <a:effectLst/>
                <a:latin typeface="+mn-lt"/>
                <a:ea typeface="+mn-ea"/>
                <a:cs typeface="+mn-cs"/>
              </a:rPr>
              <a:t>條），則</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應向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提供 </a:t>
            </a:r>
            <a:r>
              <a:rPr lang="en-US" altLang="zh-TW" sz="1200" b="0" i="0" kern="1200" dirty="0">
                <a:solidFill>
                  <a:schemeClr val="tx1"/>
                </a:solidFill>
                <a:effectLst/>
                <a:latin typeface="+mn-lt"/>
                <a:ea typeface="+mn-ea"/>
                <a:cs typeface="+mn-cs"/>
              </a:rPr>
              <a:t>Serving PLMN</a:t>
            </a:r>
            <a:r>
              <a:rPr lang="zh-TW" altLang="en-US" sz="1200" b="0" i="0" kern="1200" dirty="0">
                <a:solidFill>
                  <a:schemeClr val="tx1"/>
                </a:solidFill>
                <a:effectLst/>
                <a:latin typeface="+mn-lt"/>
                <a:ea typeface="+mn-ea"/>
                <a:cs typeface="+mn-cs"/>
              </a:rPr>
              <a:t> </a:t>
            </a:r>
            <a:r>
              <a:rPr lang="en-US" altLang="zh-TW" b="1" dirty="0"/>
              <a:t>Rate Control parameters </a:t>
            </a:r>
            <a:r>
              <a:rPr lang="zh-TW" altLang="en-US" sz="1200" b="0" i="0" kern="1200" dirty="0">
                <a:solidFill>
                  <a:schemeClr val="tx1"/>
                </a:solidFill>
                <a:effectLst/>
                <a:latin typeface="+mn-lt"/>
                <a:ea typeface="+mn-ea"/>
                <a:cs typeface="+mn-cs"/>
              </a:rPr>
              <a:t>以限制 </a:t>
            </a:r>
            <a:r>
              <a:rPr lang="en-US" altLang="zh-TW" sz="1200" b="0" i="0" kern="1200" dirty="0">
                <a:solidFill>
                  <a:schemeClr val="tx1"/>
                </a:solidFill>
                <a:effectLst/>
                <a:latin typeface="+mn-lt"/>
                <a:ea typeface="+mn-ea"/>
                <a:cs typeface="+mn-cs"/>
              </a:rPr>
              <a:t>DL CP</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packet</a:t>
            </a:r>
            <a:r>
              <a:rPr lang="zh-TW" altLang="en-US" sz="1200" b="0" i="0" kern="1200" dirty="0">
                <a:solidFill>
                  <a:schemeClr val="tx1"/>
                </a:solidFill>
                <a:effectLst/>
                <a:latin typeface="+mn-lt"/>
                <a:ea typeface="+mn-ea"/>
                <a:cs typeface="+mn-cs"/>
              </a:rPr>
              <a:t> 的 </a:t>
            </a:r>
            <a:r>
              <a:rPr lang="en-US" altLang="zh-TW" sz="1200" b="0" i="0" kern="1200" dirty="0">
                <a:solidFill>
                  <a:schemeClr val="tx1"/>
                </a:solidFill>
                <a:effectLst/>
                <a:latin typeface="+mn-lt"/>
                <a:ea typeface="+mn-ea"/>
                <a:cs typeface="+mn-cs"/>
              </a:rPr>
              <a:t>rate</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78</a:t>
            </a:fld>
            <a:endParaRPr lang="zh-TW" altLang="en-US"/>
          </a:p>
        </p:txBody>
      </p:sp>
    </p:spTree>
    <p:extLst>
      <p:ext uri="{BB962C8B-B14F-4D97-AF65-F5344CB8AC3E}">
        <p14:creationId xmlns:p14="http://schemas.microsoft.com/office/powerpoint/2010/main" val="28330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對於</a:t>
            </a:r>
            <a:r>
              <a:rPr lang="en-US" altLang="zh-TW" sz="1200" b="0" i="0" kern="1200" dirty="0">
                <a:solidFill>
                  <a:schemeClr val="tx1"/>
                </a:solidFill>
                <a:effectLst/>
                <a:latin typeface="+mn-lt"/>
                <a:ea typeface="+mn-ea"/>
                <a:cs typeface="+mn-cs"/>
              </a:rPr>
              <a:t>Ethernet</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IP</a:t>
            </a:r>
            <a:r>
              <a:rPr lang="zh-TW" altLang="en-US" sz="1200" b="0" i="0" kern="1200" dirty="0">
                <a:solidFill>
                  <a:schemeClr val="tx1"/>
                </a:solidFill>
                <a:effectLst/>
                <a:latin typeface="+mn-lt"/>
                <a:ea typeface="+mn-ea"/>
                <a:cs typeface="+mn-cs"/>
              </a:rPr>
              <a:t>類型的</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，（例如對於某些需要 </a:t>
            </a:r>
            <a:r>
              <a:rPr lang="en-US" altLang="zh-TW" b="1" dirty="0"/>
              <a:t>Time Sensitive Networking</a:t>
            </a:r>
            <a:r>
              <a:rPr lang="en-US" altLang="zh-TW" dirty="0"/>
              <a:t>, </a:t>
            </a:r>
            <a:r>
              <a:rPr lang="en-US" altLang="zh-TW" b="1" dirty="0"/>
              <a:t>Time Sensitive Communications</a:t>
            </a:r>
            <a:r>
              <a:rPr lang="en-US" altLang="zh-TW" dirty="0"/>
              <a:t>, </a:t>
            </a:r>
            <a:r>
              <a:rPr lang="en-US" altLang="zh-TW" b="1" dirty="0"/>
              <a:t>Time Synchronization and Deterministic Networking </a:t>
            </a:r>
            <a:r>
              <a:rPr lang="zh-TW" altLang="en-US" sz="1200" b="0" i="0" kern="1200" dirty="0">
                <a:solidFill>
                  <a:schemeClr val="tx1"/>
                </a:solidFill>
                <a:effectLst/>
                <a:latin typeface="+mn-lt"/>
                <a:ea typeface="+mn-ea"/>
                <a:cs typeface="+mn-cs"/>
              </a:rPr>
              <a:t>的特定 </a:t>
            </a:r>
            <a:r>
              <a:rPr lang="en-US" altLang="zh-TW" sz="1200" b="0" i="0" kern="1200" dirty="0">
                <a:solidFill>
                  <a:schemeClr val="tx1"/>
                </a:solidFill>
                <a:effectLst/>
                <a:latin typeface="+mn-lt"/>
                <a:ea typeface="+mn-ea"/>
                <a:cs typeface="+mn-cs"/>
              </a:rPr>
              <a:t>DNN/S-NSSAI</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可以包含一個指示，要求</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提供 </a:t>
            </a:r>
            <a:r>
              <a:rPr lang="en-US" altLang="zh-TW" sz="1200" b="0" i="0" kern="1200" dirty="0">
                <a:solidFill>
                  <a:schemeClr val="tx1"/>
                </a:solidFill>
                <a:effectLst/>
                <a:latin typeface="+mn-lt"/>
                <a:ea typeface="+mn-ea"/>
                <a:cs typeface="+mn-cs"/>
              </a:rPr>
              <a:t>port number</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79</a:t>
            </a:fld>
            <a:endParaRPr lang="zh-TW" altLang="en-US"/>
          </a:p>
        </p:txBody>
      </p:sp>
    </p:spTree>
    <p:extLst>
      <p:ext uri="{BB962C8B-B14F-4D97-AF65-F5344CB8AC3E}">
        <p14:creationId xmlns:p14="http://schemas.microsoft.com/office/powerpoint/2010/main" val="303009652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決定根據</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5.33.2.2</a:t>
            </a:r>
            <a:r>
              <a:rPr lang="zh-TW" altLang="en-US" sz="1200" b="0" i="0" kern="1200" dirty="0">
                <a:solidFill>
                  <a:schemeClr val="tx1"/>
                </a:solidFill>
                <a:effectLst/>
                <a:latin typeface="+mn-lt"/>
                <a:ea typeface="+mn-ea"/>
                <a:cs typeface="+mn-cs"/>
              </a:rPr>
              <a:t>條的規定對一個或多個</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會話的</a:t>
            </a:r>
            <a:r>
              <a:rPr lang="en-US" altLang="zh-TW" sz="1200" b="0" i="0" kern="1200" dirty="0">
                <a:solidFill>
                  <a:schemeClr val="tx1"/>
                </a:solidFill>
                <a:effectLst/>
                <a:latin typeface="+mn-lt"/>
                <a:ea typeface="+mn-ea"/>
                <a:cs typeface="+mn-cs"/>
              </a:rPr>
              <a:t>QoS</a:t>
            </a:r>
            <a:r>
              <a:rPr lang="zh-TW" altLang="en-US" sz="1200" b="0" i="0" kern="1200" dirty="0">
                <a:solidFill>
                  <a:schemeClr val="tx1"/>
                </a:solidFill>
                <a:effectLst/>
                <a:latin typeface="+mn-lt"/>
                <a:ea typeface="+mn-ea"/>
                <a:cs typeface="+mn-cs"/>
              </a:rPr>
              <a:t>流進行 </a:t>
            </a:r>
            <a:r>
              <a:rPr lang="en-US" altLang="zh-TW" b="1" dirty="0"/>
              <a:t>redundant transmission </a:t>
            </a:r>
            <a:r>
              <a:rPr lang="zh-TW" altLang="en-US" sz="1200" b="0" i="0" kern="1200" dirty="0">
                <a:solidFill>
                  <a:schemeClr val="tx1"/>
                </a:solidFill>
                <a:effectLst/>
                <a:latin typeface="+mn-lt"/>
                <a:ea typeface="+mn-ea"/>
                <a:cs typeface="+mn-cs"/>
              </a:rPr>
              <a:t>，則</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向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請求兩個 </a:t>
            </a:r>
            <a:r>
              <a:rPr lang="en-US" altLang="zh-TW" b="1" dirty="0"/>
              <a:t>CN Tunnel Info </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還指示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在上行方向上消除 </a:t>
            </a:r>
            <a:r>
              <a:rPr lang="en-US" altLang="zh-TW" sz="1200" b="0" i="0" kern="1200" dirty="0">
                <a:solidFill>
                  <a:schemeClr val="tx1"/>
                </a:solidFill>
                <a:effectLst/>
                <a:latin typeface="+mn-lt"/>
                <a:ea typeface="+mn-ea"/>
                <a:cs typeface="+mn-cs"/>
              </a:rPr>
              <a:t>QoS</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flow</a:t>
            </a:r>
            <a:r>
              <a:rPr lang="zh-TW" altLang="en-US" sz="1200" b="0" i="0" kern="1200" dirty="0">
                <a:solidFill>
                  <a:schemeClr val="tx1"/>
                </a:solidFill>
                <a:effectLst/>
                <a:latin typeface="+mn-lt"/>
                <a:ea typeface="+mn-ea"/>
                <a:cs typeface="+mn-cs"/>
              </a:rPr>
              <a:t> 的重複封包。</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向</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指示，一個</a:t>
            </a:r>
            <a:r>
              <a:rPr lang="en-US" altLang="zh-TW" b="1" dirty="0"/>
              <a:t>CN Tunnel Info </a:t>
            </a:r>
            <a:r>
              <a:rPr lang="zh-TW" altLang="en-US" sz="1200" b="0" i="0" kern="1200" dirty="0">
                <a:solidFill>
                  <a:schemeClr val="tx1"/>
                </a:solidFill>
                <a:effectLst/>
                <a:latin typeface="+mn-lt"/>
                <a:ea typeface="+mn-ea"/>
                <a:cs typeface="+mn-cs"/>
              </a:rPr>
              <a:t>被用作 </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5.33.2.2</a:t>
            </a:r>
            <a:r>
              <a:rPr lang="zh-TW" altLang="en-US" sz="1200" b="0" i="0" kern="1200" dirty="0">
                <a:solidFill>
                  <a:schemeClr val="tx1"/>
                </a:solidFill>
                <a:effectLst/>
                <a:latin typeface="+mn-lt"/>
                <a:ea typeface="+mn-ea"/>
                <a:cs typeface="+mn-cs"/>
              </a:rPr>
              <a:t>條所描述的</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 </a:t>
            </a:r>
            <a:r>
              <a:rPr lang="zh-TW" altLang="en-US" sz="1200" b="0" i="0" kern="1200" dirty="0">
                <a:solidFill>
                  <a:schemeClr val="tx1"/>
                </a:solidFill>
                <a:effectLst/>
                <a:latin typeface="+mn-lt"/>
                <a:ea typeface="+mn-ea"/>
                <a:cs typeface="+mn-cs"/>
              </a:rPr>
              <a:t>的 </a:t>
            </a:r>
            <a:r>
              <a:rPr lang="en-US" altLang="zh-TW" b="1" dirty="0"/>
              <a:t>redundant transmission</a:t>
            </a:r>
            <a:r>
              <a:rPr lang="zh-TW" altLang="en-US" b="1" dirty="0"/>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80</a:t>
            </a:fld>
            <a:endParaRPr lang="zh-TW" altLang="en-US"/>
          </a:p>
        </p:txBody>
      </p:sp>
    </p:spTree>
    <p:extLst>
      <p:ext uri="{BB962C8B-B14F-4D97-AF65-F5344CB8AC3E}">
        <p14:creationId xmlns:p14="http://schemas.microsoft.com/office/powerpoint/2010/main" val="140260494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決定根據</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5.33.2.2</a:t>
            </a:r>
            <a:r>
              <a:rPr lang="zh-TW" altLang="en-US" sz="1200" b="0" i="0" kern="1200" dirty="0">
                <a:solidFill>
                  <a:schemeClr val="tx1"/>
                </a:solidFill>
                <a:effectLst/>
                <a:latin typeface="+mn-lt"/>
                <a:ea typeface="+mn-ea"/>
                <a:cs typeface="+mn-cs"/>
              </a:rPr>
              <a:t>條的規定，在</a:t>
            </a:r>
            <a:r>
              <a:rPr lang="en-US" altLang="zh-TW" sz="1200" b="0" i="0" kern="1200" dirty="0">
                <a:solidFill>
                  <a:schemeClr val="tx1"/>
                </a:solidFill>
                <a:effectLst/>
                <a:latin typeface="+mn-lt"/>
                <a:ea typeface="+mn-ea"/>
                <a:cs typeface="+mn-cs"/>
              </a:rPr>
              <a:t>PSA UPF</a:t>
            </a:r>
            <a:r>
              <a:rPr lang="zh-TW" altLang="en-US" sz="1200" b="0" i="0" kern="1200" dirty="0">
                <a:solidFill>
                  <a:schemeClr val="tx1"/>
                </a:solidFill>
                <a:effectLst/>
                <a:latin typeface="+mn-lt"/>
                <a:ea typeface="+mn-ea"/>
                <a:cs typeface="+mn-cs"/>
              </a:rPr>
              <a:t>和</a:t>
            </a:r>
            <a:r>
              <a:rPr lang="en-US" altLang="zh-TW" sz="1200" b="0" i="0" kern="1200" dirty="0">
                <a:solidFill>
                  <a:schemeClr val="tx1"/>
                </a:solidFill>
                <a:effectLst/>
                <a:latin typeface="+mn-lt"/>
                <a:ea typeface="+mn-ea"/>
                <a:cs typeface="+mn-cs"/>
              </a:rPr>
              <a:t>NG-RAN</a:t>
            </a:r>
            <a:r>
              <a:rPr lang="zh-TW" altLang="en-US" sz="1200" b="0" i="0" kern="1200" dirty="0">
                <a:solidFill>
                  <a:schemeClr val="tx1"/>
                </a:solidFill>
                <a:effectLst/>
                <a:latin typeface="+mn-lt"/>
                <a:ea typeface="+mn-ea"/>
                <a:cs typeface="+mn-cs"/>
              </a:rPr>
              <a:t>之間插入兩個</a:t>
            </a:r>
            <a:r>
              <a:rPr lang="en-US" altLang="zh-TW" sz="1200" b="0" i="0" kern="1200" dirty="0">
                <a:solidFill>
                  <a:schemeClr val="tx1"/>
                </a:solidFill>
                <a:effectLst/>
                <a:latin typeface="+mn-lt"/>
                <a:ea typeface="+mn-ea"/>
                <a:cs typeface="+mn-cs"/>
              </a:rPr>
              <a:t>I-UPF</a:t>
            </a:r>
            <a:r>
              <a:rPr lang="zh-TW" altLang="en-US" sz="1200" b="0" i="0" kern="1200" dirty="0">
                <a:solidFill>
                  <a:schemeClr val="tx1"/>
                </a:solidFill>
                <a:effectLst/>
                <a:latin typeface="+mn-lt"/>
                <a:ea typeface="+mn-ea"/>
                <a:cs typeface="+mn-cs"/>
              </a:rPr>
              <a:t>進行</a:t>
            </a:r>
            <a:r>
              <a:rPr lang="en-US" altLang="zh-TW" b="1" dirty="0"/>
              <a:t>redundant transmission </a:t>
            </a:r>
            <a:r>
              <a:rPr lang="zh-TW" altLang="en-US" sz="1200" b="0" i="0" kern="1200" dirty="0">
                <a:solidFill>
                  <a:schemeClr val="tx1"/>
                </a:solidFill>
                <a:effectLst/>
                <a:latin typeface="+mn-lt"/>
                <a:ea typeface="+mn-ea"/>
                <a:cs typeface="+mn-cs"/>
              </a:rPr>
              <a:t>，則</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請求相應的</a:t>
            </a:r>
            <a:r>
              <a:rPr lang="en-US" altLang="zh-TW" b="1" dirty="0"/>
              <a:t>CN Tunnel Info</a:t>
            </a:r>
            <a:r>
              <a:rPr lang="zh-TW" altLang="en-US" sz="1200" b="0" i="0" kern="1200" dirty="0">
                <a:solidFill>
                  <a:schemeClr val="tx1"/>
                </a:solidFill>
                <a:effectLst/>
                <a:latin typeface="+mn-lt"/>
                <a:ea typeface="+mn-ea"/>
                <a:cs typeface="+mn-cs"/>
              </a:rPr>
              <a:t>，並分別提供給</a:t>
            </a:r>
            <a:r>
              <a:rPr lang="en-US" altLang="zh-TW" sz="1200" b="0" i="0" kern="1200" dirty="0">
                <a:solidFill>
                  <a:schemeClr val="tx1"/>
                </a:solidFill>
                <a:effectLst/>
                <a:latin typeface="+mn-lt"/>
                <a:ea typeface="+mn-ea"/>
                <a:cs typeface="+mn-cs"/>
              </a:rPr>
              <a:t>I-UPF</a:t>
            </a:r>
            <a:r>
              <a:rPr lang="zh-TW" altLang="en-US" sz="1200" b="0" i="0" kern="1200" dirty="0">
                <a:solidFill>
                  <a:schemeClr val="tx1"/>
                </a:solidFill>
                <a:effectLst/>
                <a:latin typeface="+mn-lt"/>
                <a:ea typeface="+mn-ea"/>
                <a:cs typeface="+mn-cs"/>
              </a:rPr>
              <a:t>和</a:t>
            </a:r>
            <a:r>
              <a:rPr lang="en-US" altLang="zh-TW" sz="1200" b="0" i="0" kern="1200" dirty="0">
                <a:solidFill>
                  <a:schemeClr val="tx1"/>
                </a:solidFill>
                <a:effectLst/>
                <a:latin typeface="+mn-lt"/>
                <a:ea typeface="+mn-ea"/>
                <a:cs typeface="+mn-cs"/>
              </a:rPr>
              <a:t>PSA UPF</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還指示</a:t>
            </a:r>
            <a:r>
              <a:rPr lang="en-US" altLang="zh-TW" sz="1200" b="0" i="0" kern="1200" dirty="0">
                <a:solidFill>
                  <a:schemeClr val="tx1"/>
                </a:solidFill>
                <a:effectLst/>
                <a:latin typeface="+mn-lt"/>
                <a:ea typeface="+mn-ea"/>
                <a:cs typeface="+mn-cs"/>
              </a:rPr>
              <a:t>PSA UPF</a:t>
            </a:r>
            <a:r>
              <a:rPr lang="zh-TW" altLang="en-US" sz="1200" b="0" i="0" kern="1200" dirty="0">
                <a:solidFill>
                  <a:schemeClr val="tx1"/>
                </a:solidFill>
                <a:effectLst/>
                <a:latin typeface="+mn-lt"/>
                <a:ea typeface="+mn-ea"/>
                <a:cs typeface="+mn-cs"/>
              </a:rPr>
              <a:t>在上行方向上消除</a:t>
            </a:r>
            <a:r>
              <a:rPr lang="en-US" altLang="zh-TW" sz="1200" b="0" i="0" kern="1200" dirty="0">
                <a:solidFill>
                  <a:schemeClr val="tx1"/>
                </a:solidFill>
                <a:effectLst/>
                <a:latin typeface="+mn-lt"/>
                <a:ea typeface="+mn-ea"/>
                <a:cs typeface="+mn-cs"/>
              </a:rPr>
              <a:t>QoS</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flow</a:t>
            </a:r>
            <a:r>
              <a:rPr lang="zh-TW" altLang="en-US" sz="1200" b="0" i="0" kern="1200" dirty="0">
                <a:solidFill>
                  <a:schemeClr val="tx1"/>
                </a:solidFill>
                <a:effectLst/>
                <a:latin typeface="+mn-lt"/>
                <a:ea typeface="+mn-ea"/>
                <a:cs typeface="+mn-cs"/>
              </a:rPr>
              <a:t> 的重複封包。</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向</a:t>
            </a:r>
            <a:r>
              <a:rPr lang="en-US" altLang="zh-TW" sz="1200" b="0" i="0" kern="1200" dirty="0">
                <a:solidFill>
                  <a:schemeClr val="tx1"/>
                </a:solidFill>
                <a:effectLst/>
                <a:latin typeface="+mn-lt"/>
                <a:ea typeface="+mn-ea"/>
                <a:cs typeface="+mn-cs"/>
              </a:rPr>
              <a:t>PSA UPF</a:t>
            </a:r>
            <a:r>
              <a:rPr lang="zh-TW" altLang="en-US" sz="1200" b="0" i="0" kern="1200" dirty="0">
                <a:solidFill>
                  <a:schemeClr val="tx1"/>
                </a:solidFill>
                <a:effectLst/>
                <a:latin typeface="+mn-lt"/>
                <a:ea typeface="+mn-ea"/>
                <a:cs typeface="+mn-cs"/>
              </a:rPr>
              <a:t>指示，一個 </a:t>
            </a:r>
            <a:r>
              <a:rPr lang="en-US" altLang="zh-TW" b="1" dirty="0"/>
              <a:t>CN Tunnel Info </a:t>
            </a:r>
            <a:r>
              <a:rPr lang="zh-TW" altLang="en-US" sz="1200" b="0" i="0" kern="1200" dirty="0">
                <a:solidFill>
                  <a:schemeClr val="tx1"/>
                </a:solidFill>
                <a:effectLst/>
                <a:latin typeface="+mn-lt"/>
                <a:ea typeface="+mn-ea"/>
                <a:cs typeface="+mn-cs"/>
              </a:rPr>
              <a:t>被用作</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5.33.2.2</a:t>
            </a:r>
            <a:r>
              <a:rPr lang="zh-TW" altLang="en-US" sz="1200" b="0" i="0" kern="1200" dirty="0">
                <a:solidFill>
                  <a:schemeClr val="tx1"/>
                </a:solidFill>
                <a:effectLst/>
                <a:latin typeface="+mn-lt"/>
                <a:ea typeface="+mn-ea"/>
                <a:cs typeface="+mn-cs"/>
              </a:rPr>
              <a:t>條所描述的</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的</a:t>
            </a:r>
            <a:r>
              <a:rPr lang="en-US" altLang="zh-TW" b="1" dirty="0"/>
              <a:t>redundancy tunnel </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81</a:t>
            </a:fld>
            <a:endParaRPr lang="zh-TW" altLang="en-US"/>
          </a:p>
        </p:txBody>
      </p:sp>
    </p:spTree>
    <p:extLst>
      <p:ext uri="{BB962C8B-B14F-4D97-AF65-F5344CB8AC3E}">
        <p14:creationId xmlns:p14="http://schemas.microsoft.com/office/powerpoint/2010/main" val="33199062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從兩個 </a:t>
            </a:r>
            <a:r>
              <a:rPr lang="en-US" altLang="zh-TW" sz="1200" b="0" i="0" kern="1200" dirty="0">
                <a:solidFill>
                  <a:schemeClr val="tx1"/>
                </a:solidFill>
                <a:effectLst/>
                <a:latin typeface="+mn-lt"/>
                <a:ea typeface="+mn-ea"/>
                <a:cs typeface="+mn-cs"/>
              </a:rPr>
              <a:t>GTP-U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tunnel </a:t>
            </a:r>
            <a:r>
              <a:rPr lang="zh-TW" altLang="en-US" sz="1200" b="0" i="0" kern="1200" dirty="0">
                <a:solidFill>
                  <a:schemeClr val="tx1"/>
                </a:solidFill>
                <a:effectLst/>
                <a:latin typeface="+mn-lt"/>
                <a:ea typeface="+mn-ea"/>
                <a:cs typeface="+mn-cs"/>
              </a:rPr>
              <a:t>接收的封包在 </a:t>
            </a:r>
            <a:r>
              <a:rPr lang="en-US" altLang="zh-TW" sz="1200" b="0" i="0" kern="1200" dirty="0">
                <a:solidFill>
                  <a:schemeClr val="tx1"/>
                </a:solidFill>
                <a:effectLst/>
                <a:latin typeface="+mn-lt"/>
                <a:ea typeface="+mn-ea"/>
                <a:cs typeface="+mn-cs"/>
              </a:rPr>
              <a:t>RAN/UPF</a:t>
            </a:r>
            <a:r>
              <a:rPr lang="zh-TW" altLang="en-US" sz="1200" b="0" i="0" kern="1200" dirty="0">
                <a:solidFill>
                  <a:schemeClr val="tx1"/>
                </a:solidFill>
                <a:effectLst/>
                <a:latin typeface="+mn-lt"/>
                <a:ea typeface="+mn-ea"/>
                <a:cs typeface="+mn-cs"/>
              </a:rPr>
              <a:t>上進行消除和重新排序的方法取決於 </a:t>
            </a:r>
            <a:r>
              <a:rPr lang="en-US" altLang="zh-TW" sz="1200" b="0" i="0" kern="1200" dirty="0">
                <a:solidFill>
                  <a:schemeClr val="tx1"/>
                </a:solidFill>
                <a:effectLst/>
                <a:latin typeface="+mn-lt"/>
                <a:ea typeface="+mn-ea"/>
                <a:cs typeface="+mn-cs"/>
              </a:rPr>
              <a:t>RAN/UPF </a:t>
            </a:r>
            <a:r>
              <a:rPr lang="zh-TW" altLang="en-US" sz="1200" b="0" i="0" kern="1200" dirty="0">
                <a:solidFill>
                  <a:schemeClr val="tx1"/>
                </a:solidFill>
                <a:effectLst/>
                <a:latin typeface="+mn-lt"/>
                <a:ea typeface="+mn-ea"/>
                <a:cs typeface="+mn-cs"/>
              </a:rPr>
              <a:t>的實作。這兩個 </a:t>
            </a:r>
            <a:r>
              <a:rPr lang="en-US" altLang="zh-TW" sz="1200" b="0" i="0" kern="1200" dirty="0">
                <a:solidFill>
                  <a:schemeClr val="tx1"/>
                </a:solidFill>
                <a:effectLst/>
                <a:latin typeface="+mn-lt"/>
                <a:ea typeface="+mn-ea"/>
                <a:cs typeface="+mn-cs"/>
              </a:rPr>
              <a:t>GTP-U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tunnel</a:t>
            </a:r>
            <a:r>
              <a:rPr lang="zh-TW" altLang="en-US" sz="1200" b="0" i="0" kern="1200" dirty="0">
                <a:solidFill>
                  <a:schemeClr val="tx1"/>
                </a:solidFill>
                <a:effectLst/>
                <a:latin typeface="+mn-lt"/>
                <a:ea typeface="+mn-ea"/>
                <a:cs typeface="+mn-cs"/>
              </a:rPr>
              <a:t> 的端點會接在同一個 </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 節點和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 上。</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82</a:t>
            </a:fld>
            <a:endParaRPr lang="zh-TW" altLang="en-US"/>
          </a:p>
        </p:txBody>
      </p:sp>
    </p:spTree>
    <p:extLst>
      <p:ext uri="{BB962C8B-B14F-4D97-AF65-F5344CB8AC3E}">
        <p14:creationId xmlns:p14="http://schemas.microsoft.com/office/powerpoint/2010/main" val="319918549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如果支持與在 </a:t>
            </a:r>
            <a:r>
              <a:rPr lang="en-US" altLang="zh-TW" dirty="0"/>
              <a:t>transport network </a:t>
            </a:r>
            <a:r>
              <a:rPr lang="zh-TW" altLang="en-US" sz="1200" b="0" i="0" kern="1200" dirty="0">
                <a:solidFill>
                  <a:schemeClr val="tx1"/>
                </a:solidFill>
                <a:effectLst/>
                <a:latin typeface="+mn-lt"/>
                <a:ea typeface="+mn-ea"/>
                <a:cs typeface="+mn-cs"/>
              </a:rPr>
              <a:t>中部署的</a:t>
            </a:r>
            <a:r>
              <a:rPr lang="en-US" altLang="zh-TW" sz="1200" b="0" i="0" kern="1200" dirty="0">
                <a:solidFill>
                  <a:schemeClr val="tx1"/>
                </a:solidFill>
                <a:effectLst/>
                <a:latin typeface="+mn-lt"/>
                <a:ea typeface="+mn-ea"/>
                <a:cs typeface="+mn-cs"/>
              </a:rPr>
              <a:t>TSN</a:t>
            </a:r>
            <a:r>
              <a:rPr lang="zh-TW" altLang="en-US" sz="1200" b="0" i="0" kern="1200" dirty="0">
                <a:solidFill>
                  <a:schemeClr val="tx1"/>
                </a:solidFill>
                <a:effectLst/>
                <a:latin typeface="+mn-lt"/>
                <a:ea typeface="+mn-ea"/>
                <a:cs typeface="+mn-cs"/>
              </a:rPr>
              <a:t>進行互通（參見</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4.4.8</a:t>
            </a:r>
            <a:r>
              <a:rPr lang="zh-TW" altLang="en-US" sz="1200" b="0" i="0" kern="1200" dirty="0">
                <a:solidFill>
                  <a:schemeClr val="tx1"/>
                </a:solidFill>
                <a:effectLst/>
                <a:latin typeface="+mn-lt"/>
                <a:ea typeface="+mn-ea"/>
                <a:cs typeface="+mn-cs"/>
              </a:rPr>
              <a:t>條），則</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在發送給 </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的 </a:t>
            </a:r>
            <a:r>
              <a:rPr lang="en-US" altLang="zh-TW" dirty="0"/>
              <a:t>N4 Session Establishment </a:t>
            </a:r>
            <a:r>
              <a:rPr lang="zh-TW" altLang="en-US" sz="1200" b="0" i="0" kern="1200" dirty="0">
                <a:solidFill>
                  <a:schemeClr val="tx1"/>
                </a:solidFill>
                <a:effectLst/>
                <a:latin typeface="+mn-lt"/>
                <a:ea typeface="+mn-ea"/>
                <a:cs typeface="+mn-cs"/>
              </a:rPr>
              <a:t>或 </a:t>
            </a:r>
            <a:r>
              <a:rPr lang="en-US" altLang="zh-TW" dirty="0"/>
              <a:t>Modification request </a:t>
            </a:r>
            <a:r>
              <a:rPr lang="zh-TW" altLang="en-US" sz="1200" b="0" i="0" kern="1200" dirty="0">
                <a:solidFill>
                  <a:schemeClr val="tx1"/>
                </a:solidFill>
                <a:effectLst/>
                <a:latin typeface="+mn-lt"/>
                <a:ea typeface="+mn-ea"/>
                <a:cs typeface="+mn-cs"/>
              </a:rPr>
              <a:t>中包含一個 </a:t>
            </a:r>
            <a:r>
              <a:rPr lang="en-US" altLang="zh-TW" sz="1200" b="0" i="0" kern="1200" dirty="0">
                <a:solidFill>
                  <a:schemeClr val="tx1"/>
                </a:solidFill>
                <a:effectLst/>
                <a:latin typeface="+mn-lt"/>
                <a:ea typeface="+mn-ea"/>
                <a:cs typeface="+mn-cs"/>
              </a:rPr>
              <a:t>TL-Container</a:t>
            </a:r>
            <a:r>
              <a:rPr lang="zh-TW" altLang="en-US" sz="1200" b="0" i="0" kern="1200" dirty="0">
                <a:solidFill>
                  <a:schemeClr val="tx1"/>
                </a:solidFill>
                <a:effectLst/>
                <a:latin typeface="+mn-lt"/>
                <a:ea typeface="+mn-ea"/>
                <a:cs typeface="+mn-cs"/>
              </a:rPr>
              <a:t>，該 </a:t>
            </a:r>
            <a:r>
              <a:rPr lang="en-US" altLang="zh-TW" sz="1200" b="0" i="0" kern="1200" dirty="0">
                <a:solidFill>
                  <a:schemeClr val="tx1"/>
                </a:solidFill>
                <a:effectLst/>
                <a:latin typeface="+mn-lt"/>
                <a:ea typeface="+mn-ea"/>
                <a:cs typeface="+mn-cs"/>
              </a:rPr>
              <a:t>TL-Container </a:t>
            </a:r>
            <a:r>
              <a:rPr lang="zh-TW" altLang="en-US" sz="1200" b="0" i="0" kern="1200" dirty="0">
                <a:solidFill>
                  <a:schemeClr val="tx1"/>
                </a:solidFill>
                <a:effectLst/>
                <a:latin typeface="+mn-lt"/>
                <a:ea typeface="+mn-ea"/>
                <a:cs typeface="+mn-cs"/>
              </a:rPr>
              <a:t>帶有一個 </a:t>
            </a:r>
            <a:r>
              <a:rPr lang="en-US" altLang="zh-TW" sz="1200" b="0" i="0" kern="1200" dirty="0">
                <a:solidFill>
                  <a:schemeClr val="tx1"/>
                </a:solidFill>
                <a:effectLst/>
                <a:latin typeface="+mn-lt"/>
                <a:ea typeface="+mn-ea"/>
                <a:cs typeface="+mn-cs"/>
              </a:rPr>
              <a:t>get-request</a:t>
            </a:r>
            <a:r>
              <a:rPr lang="zh-TW" altLang="en-US" sz="1200" b="0" i="0" kern="1200" dirty="0">
                <a:solidFill>
                  <a:schemeClr val="tx1"/>
                </a:solidFill>
                <a:effectLst/>
                <a:latin typeface="+mn-lt"/>
                <a:ea typeface="+mn-ea"/>
                <a:cs typeface="+mn-cs"/>
              </a:rPr>
              <a:t>，如 </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5.28a.2</a:t>
            </a:r>
            <a:r>
              <a:rPr lang="zh-TW" altLang="en-US" sz="1200" b="0" i="0" kern="1200" dirty="0">
                <a:solidFill>
                  <a:schemeClr val="tx1"/>
                </a:solidFill>
                <a:effectLst/>
                <a:latin typeface="+mn-lt"/>
                <a:ea typeface="+mn-ea"/>
                <a:cs typeface="+mn-cs"/>
              </a:rPr>
              <a:t>條所述。</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83</a:t>
            </a:fld>
            <a:endParaRPr lang="zh-TW" altLang="en-US"/>
          </a:p>
        </p:txBody>
      </p:sp>
    </p:spTree>
    <p:extLst>
      <p:ext uri="{BB962C8B-B14F-4D97-AF65-F5344CB8AC3E}">
        <p14:creationId xmlns:p14="http://schemas.microsoft.com/office/powerpoint/2010/main" val="3755678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首先，步驟一是 </a:t>
            </a:r>
            <a:r>
              <a:rPr lang="en-US" altLang="zh-TW" dirty="0"/>
              <a:t>UE</a:t>
            </a:r>
            <a:r>
              <a:rPr lang="zh-TW" altLang="en-US" dirty="0"/>
              <a:t> 傳送一個 </a:t>
            </a:r>
            <a:r>
              <a:rPr lang="en-US" altLang="zh-TW" dirty="0"/>
              <a:t>PDU</a:t>
            </a:r>
            <a:r>
              <a:rPr lang="zh-TW" altLang="en-US" dirty="0"/>
              <a:t> </a:t>
            </a:r>
            <a:r>
              <a:rPr lang="en-US" altLang="zh-TW" dirty="0"/>
              <a:t>Session Establishment Request </a:t>
            </a:r>
            <a:r>
              <a:rPr lang="zh-TW" altLang="en-US" dirty="0"/>
              <a:t>給 </a:t>
            </a:r>
            <a:r>
              <a:rPr lang="en-US" altLang="zh-TW" dirty="0"/>
              <a:t>AMF</a:t>
            </a:r>
            <a:r>
              <a:rPr lang="zh-TW" altLang="en-US" dirty="0"/>
              <a:t> 透過 </a:t>
            </a:r>
            <a:r>
              <a:rPr lang="en-US" altLang="zh-TW" dirty="0"/>
              <a:t>NAS</a:t>
            </a:r>
            <a:r>
              <a:rPr lang="zh-TW" altLang="en-US" dirty="0"/>
              <a:t>，裡面包含</a:t>
            </a:r>
            <a:r>
              <a:rPr lang="en-US" altLang="zh-TW" dirty="0"/>
              <a:t>:</a:t>
            </a:r>
          </a:p>
          <a:p>
            <a:r>
              <a:rPr lang="en-US" altLang="zh-TW" dirty="0"/>
              <a:t>S-NSSAI(s),</a:t>
            </a:r>
          </a:p>
          <a:p>
            <a:r>
              <a:rPr lang="en-US" altLang="zh-TW" dirty="0"/>
              <a:t>UE Requested DNN,</a:t>
            </a:r>
          </a:p>
          <a:p>
            <a:r>
              <a:rPr lang="en-US" altLang="zh-TW" dirty="0"/>
              <a:t>PDU Session ID,</a:t>
            </a:r>
          </a:p>
          <a:p>
            <a:r>
              <a:rPr lang="fr-FR" altLang="zh-TW" sz="1200" b="0" i="0" kern="1200" dirty="0">
                <a:solidFill>
                  <a:schemeClr val="tx1"/>
                </a:solidFill>
                <a:effectLst/>
                <a:latin typeface="+mn-lt"/>
                <a:ea typeface="+mn-ea"/>
                <a:cs typeface="+mn-cs"/>
              </a:rPr>
              <a:t>Request type,</a:t>
            </a:r>
            <a:br>
              <a:rPr lang="fr-FR" altLang="zh-TW" dirty="0"/>
            </a:br>
            <a:r>
              <a:rPr lang="fr-FR" altLang="zh-TW" sz="1200" b="0" i="0" kern="1200" dirty="0">
                <a:solidFill>
                  <a:schemeClr val="tx1"/>
                </a:solidFill>
                <a:effectLst/>
                <a:latin typeface="+mn-lt"/>
                <a:ea typeface="+mn-ea"/>
                <a:cs typeface="+mn-cs"/>
              </a:rPr>
              <a:t>Old PDU Session ID,</a:t>
            </a:r>
            <a:br>
              <a:rPr lang="fr-FR" altLang="zh-TW" dirty="0"/>
            </a:br>
            <a:r>
              <a:rPr lang="fr-FR" altLang="zh-TW" sz="1200" b="0" i="0" kern="1200" dirty="0">
                <a:solidFill>
                  <a:schemeClr val="tx1"/>
                </a:solidFill>
                <a:effectLst/>
                <a:latin typeface="+mn-lt"/>
                <a:ea typeface="+mn-ea"/>
                <a:cs typeface="+mn-cs"/>
              </a:rPr>
              <a:t>N1 SM container (</a:t>
            </a:r>
          </a:p>
          <a:p>
            <a:r>
              <a:rPr lang="fr-FR" altLang="zh-TW" sz="1200" b="0" i="0" kern="1200" dirty="0">
                <a:solidFill>
                  <a:schemeClr val="tx1"/>
                </a:solidFill>
                <a:effectLst/>
                <a:latin typeface="+mn-lt"/>
                <a:ea typeface="+mn-ea"/>
                <a:cs typeface="+mn-cs"/>
              </a:rPr>
              <a:t>    PDU Session Establishment Request,</a:t>
            </a:r>
            <a:br>
              <a:rPr lang="fr-FR" altLang="zh-TW" sz="1200" b="0" i="0" kern="1200" dirty="0">
                <a:solidFill>
                  <a:schemeClr val="tx1"/>
                </a:solidFill>
                <a:effectLst/>
                <a:latin typeface="+mn-lt"/>
                <a:ea typeface="+mn-ea"/>
                <a:cs typeface="+mn-cs"/>
              </a:rPr>
            </a:br>
            <a:r>
              <a:rPr lang="fr-FR" altLang="zh-TW" sz="1200" b="0" i="0" kern="1200" dirty="0">
                <a:solidFill>
                  <a:schemeClr val="tx1"/>
                </a:solidFill>
                <a:effectLst/>
                <a:latin typeface="+mn-lt"/>
                <a:ea typeface="+mn-ea"/>
                <a:cs typeface="+mn-cs"/>
              </a:rPr>
              <a:t>    [Port Management Information Container]</a:t>
            </a:r>
          </a:p>
          <a:p>
            <a:r>
              <a:rPr lang="fr-FR" altLang="zh-TW"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11</a:t>
            </a:fld>
            <a:endParaRPr lang="zh-TW" altLang="en-US"/>
          </a:p>
        </p:txBody>
      </p:sp>
    </p:spTree>
    <p:extLst>
      <p:ext uri="{BB962C8B-B14F-4D97-AF65-F5344CB8AC3E}">
        <p14:creationId xmlns:p14="http://schemas.microsoft.com/office/powerpoint/2010/main" val="15354052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通過發送 </a:t>
            </a:r>
            <a:r>
              <a:rPr lang="en-US" altLang="zh-TW" b="1" dirty="0"/>
              <a:t>N4 Session Establishment/Modification Response </a:t>
            </a:r>
            <a:r>
              <a:rPr lang="zh-TW" altLang="en-US" sz="1200" b="0" i="0" kern="1200" dirty="0">
                <a:solidFill>
                  <a:schemeClr val="tx1"/>
                </a:solidFill>
                <a:effectLst/>
                <a:latin typeface="+mn-lt"/>
                <a:ea typeface="+mn-ea"/>
                <a:cs typeface="+mn-cs"/>
              </a:rPr>
              <a:t>來進行確認。</a:t>
            </a:r>
            <a:endParaRPr lang="en-US" altLang="zh-TW" sz="1200" b="0" i="0" kern="1200" dirty="0">
              <a:solidFill>
                <a:schemeClr val="tx1"/>
              </a:solidFill>
              <a:effectLst/>
              <a:latin typeface="+mn-lt"/>
              <a:ea typeface="+mn-ea"/>
              <a:cs typeface="+mn-cs"/>
            </a:endParaRPr>
          </a:p>
          <a:p>
            <a:br>
              <a:rPr lang="zh-TW" altLang="en-US" dirty="0"/>
            </a:b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在第</a:t>
            </a:r>
            <a:r>
              <a:rPr lang="en-US" altLang="zh-TW" sz="1200" b="0" i="0" kern="1200" dirty="0">
                <a:solidFill>
                  <a:schemeClr val="tx1"/>
                </a:solidFill>
                <a:effectLst/>
                <a:latin typeface="+mn-lt"/>
                <a:ea typeface="+mn-ea"/>
                <a:cs typeface="+mn-cs"/>
              </a:rPr>
              <a:t>10a</a:t>
            </a:r>
            <a:r>
              <a:rPr lang="zh-TW" altLang="en-US" sz="1200" b="0" i="0" kern="1200" dirty="0">
                <a:solidFill>
                  <a:schemeClr val="tx1"/>
                </a:solidFill>
                <a:effectLst/>
                <a:latin typeface="+mn-lt"/>
                <a:ea typeface="+mn-ea"/>
                <a:cs typeface="+mn-cs"/>
              </a:rPr>
              <a:t>步中指示</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執行</a:t>
            </a:r>
            <a:r>
              <a:rPr lang="en-US" altLang="zh-TW" sz="1200" b="0" i="0" kern="1200" dirty="0">
                <a:solidFill>
                  <a:schemeClr val="tx1"/>
                </a:solidFill>
                <a:effectLst/>
                <a:latin typeface="+mn-lt"/>
                <a:ea typeface="+mn-ea"/>
                <a:cs typeface="+mn-cs"/>
              </a:rPr>
              <a:t>IP </a:t>
            </a:r>
            <a:r>
              <a:rPr lang="en-US" altLang="zh-TW" dirty="0"/>
              <a:t>address/prefix </a:t>
            </a:r>
            <a:r>
              <a:rPr lang="zh-TW" altLang="en-US" sz="1200" b="0" i="0" kern="1200" dirty="0">
                <a:solidFill>
                  <a:schemeClr val="tx1"/>
                </a:solidFill>
                <a:effectLst/>
                <a:latin typeface="+mn-lt"/>
                <a:ea typeface="+mn-ea"/>
                <a:cs typeface="+mn-cs"/>
              </a:rPr>
              <a:t>分配，則此 </a:t>
            </a:r>
            <a:r>
              <a:rPr lang="en-US" altLang="zh-TW" sz="1200" b="0" i="0" kern="1200" dirty="0">
                <a:solidFill>
                  <a:schemeClr val="tx1"/>
                </a:solidFill>
                <a:effectLst/>
                <a:latin typeface="+mn-lt"/>
                <a:ea typeface="+mn-ea"/>
                <a:cs typeface="+mn-cs"/>
              </a:rPr>
              <a:t>response </a:t>
            </a:r>
            <a:r>
              <a:rPr lang="zh-TW" altLang="en-US" sz="1200" b="0" i="0" kern="1200" dirty="0">
                <a:solidFill>
                  <a:schemeClr val="tx1"/>
                </a:solidFill>
                <a:effectLst/>
                <a:latin typeface="+mn-lt"/>
                <a:ea typeface="+mn-ea"/>
                <a:cs typeface="+mn-cs"/>
              </a:rPr>
              <a:t>將包含請求的</a:t>
            </a:r>
            <a:r>
              <a:rPr lang="en-US" altLang="zh-TW" sz="1200" b="0" i="0" kern="1200" dirty="0">
                <a:solidFill>
                  <a:schemeClr val="tx1"/>
                </a:solidFill>
                <a:effectLst/>
                <a:latin typeface="+mn-lt"/>
                <a:ea typeface="+mn-ea"/>
                <a:cs typeface="+mn-cs"/>
              </a:rPr>
              <a:t>IP </a:t>
            </a:r>
            <a:r>
              <a:rPr lang="en-US" altLang="zh-TW" dirty="0"/>
              <a:t>address/prefix </a:t>
            </a:r>
            <a:r>
              <a:rPr lang="zh-TW" altLang="en-US" sz="1200" b="0" i="0" kern="1200" dirty="0">
                <a:solidFill>
                  <a:schemeClr val="tx1"/>
                </a:solidFill>
                <a:effectLst/>
                <a:latin typeface="+mn-lt"/>
                <a:ea typeface="+mn-ea"/>
                <a:cs typeface="+mn-cs"/>
              </a:rPr>
              <a:t>。請求的</a:t>
            </a:r>
            <a:r>
              <a:rPr lang="en-US" altLang="zh-TW" sz="1200" b="0" i="0" kern="1200" dirty="0">
                <a:solidFill>
                  <a:schemeClr val="tx1"/>
                </a:solidFill>
                <a:effectLst/>
                <a:latin typeface="+mn-lt"/>
                <a:ea typeface="+mn-ea"/>
                <a:cs typeface="+mn-cs"/>
              </a:rPr>
              <a:t>CN</a:t>
            </a:r>
            <a:r>
              <a:rPr lang="zh-TW" altLang="en-US" sz="1200" b="0" i="0" kern="1200" dirty="0">
                <a:solidFill>
                  <a:schemeClr val="tx1"/>
                </a:solidFill>
                <a:effectLst/>
                <a:latin typeface="+mn-lt"/>
                <a:ea typeface="+mn-ea"/>
                <a:cs typeface="+mn-cs"/>
              </a:rPr>
              <a:t>隧道信息在此步驟中提供給</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在第</a:t>
            </a:r>
            <a:r>
              <a:rPr lang="en-US" altLang="zh-TW" sz="1200" b="0" i="0" kern="1200" dirty="0">
                <a:solidFill>
                  <a:schemeClr val="tx1"/>
                </a:solidFill>
                <a:effectLst/>
                <a:latin typeface="+mn-lt"/>
                <a:ea typeface="+mn-ea"/>
                <a:cs typeface="+mn-cs"/>
              </a:rPr>
              <a:t>10a</a:t>
            </a:r>
            <a:r>
              <a:rPr lang="zh-TW" altLang="en-US" sz="1200" b="0" i="0" kern="1200" dirty="0">
                <a:solidFill>
                  <a:schemeClr val="tx1"/>
                </a:solidFill>
                <a:effectLst/>
                <a:latin typeface="+mn-lt"/>
                <a:ea typeface="+mn-ea"/>
                <a:cs typeface="+mn-cs"/>
              </a:rPr>
              <a:t>步中指示</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對</a:t>
            </a:r>
            <a:r>
              <a:rPr lang="en-US" altLang="zh-TW" sz="1200" b="0" i="0" kern="1200" dirty="0">
                <a:solidFill>
                  <a:schemeClr val="tx1"/>
                </a:solidFill>
                <a:effectLst/>
                <a:latin typeface="+mn-lt"/>
                <a:ea typeface="+mn-ea"/>
                <a:cs typeface="+mn-cs"/>
              </a:rPr>
              <a:t>QoS</a:t>
            </a:r>
            <a:r>
              <a:rPr lang="zh-TW" altLang="en-US" sz="1200" b="0" i="0" kern="1200" dirty="0">
                <a:solidFill>
                  <a:schemeClr val="tx1"/>
                </a:solidFill>
                <a:effectLst/>
                <a:latin typeface="+mn-lt"/>
                <a:ea typeface="+mn-ea"/>
                <a:cs typeface="+mn-cs"/>
              </a:rPr>
              <a:t>流執行封包重複和消除，則</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將分配兩個 </a:t>
            </a:r>
            <a:r>
              <a:rPr lang="en-US" altLang="zh-TW" dirty="0"/>
              <a:t>CN Tunnel Info </a:t>
            </a:r>
            <a:r>
              <a:rPr lang="zh-TW" altLang="en-US" sz="1200" b="0" i="0" kern="1200" dirty="0">
                <a:solidFill>
                  <a:schemeClr val="tx1"/>
                </a:solidFill>
                <a:effectLst/>
                <a:latin typeface="+mn-lt"/>
                <a:ea typeface="+mn-ea"/>
                <a:cs typeface="+mn-cs"/>
              </a:rPr>
              <a:t>並提供給</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決定在</a:t>
            </a:r>
            <a:r>
              <a:rPr lang="en-US" altLang="zh-TW" sz="1200" b="0" i="0" kern="1200" dirty="0">
                <a:solidFill>
                  <a:schemeClr val="tx1"/>
                </a:solidFill>
                <a:effectLst/>
                <a:latin typeface="+mn-lt"/>
                <a:ea typeface="+mn-ea"/>
                <a:cs typeface="+mn-cs"/>
              </a:rPr>
              <a:t>PSA UPF</a:t>
            </a:r>
            <a:r>
              <a:rPr lang="zh-TW" altLang="en-US" sz="1200" b="0" i="0" kern="1200" dirty="0">
                <a:solidFill>
                  <a:schemeClr val="tx1"/>
                </a:solidFill>
                <a:effectLst/>
                <a:latin typeface="+mn-lt"/>
                <a:ea typeface="+mn-ea"/>
                <a:cs typeface="+mn-cs"/>
              </a:rPr>
              <a:t>和</a:t>
            </a:r>
            <a:r>
              <a:rPr lang="en-US" altLang="zh-TW" sz="1200" b="0" i="0" kern="1200" dirty="0">
                <a:solidFill>
                  <a:schemeClr val="tx1"/>
                </a:solidFill>
                <a:effectLst/>
                <a:latin typeface="+mn-lt"/>
                <a:ea typeface="+mn-ea"/>
                <a:cs typeface="+mn-cs"/>
              </a:rPr>
              <a:t>NG-RAN</a:t>
            </a:r>
            <a:r>
              <a:rPr lang="zh-TW" altLang="en-US" sz="1200" b="0" i="0" kern="1200" dirty="0">
                <a:solidFill>
                  <a:schemeClr val="tx1"/>
                </a:solidFill>
                <a:effectLst/>
                <a:latin typeface="+mn-lt"/>
                <a:ea typeface="+mn-ea"/>
                <a:cs typeface="+mn-cs"/>
              </a:rPr>
              <a:t>之間插入兩個</a:t>
            </a:r>
            <a:r>
              <a:rPr lang="en-US" altLang="zh-TW" sz="1200" b="0" i="0" kern="1200" dirty="0">
                <a:solidFill>
                  <a:schemeClr val="tx1"/>
                </a:solidFill>
                <a:effectLst/>
                <a:latin typeface="+mn-lt"/>
                <a:ea typeface="+mn-ea"/>
                <a:cs typeface="+mn-cs"/>
              </a:rPr>
              <a:t>I-UPF</a:t>
            </a:r>
            <a:r>
              <a:rPr lang="zh-TW" altLang="en-US" sz="1200" b="0" i="0" kern="1200" dirty="0">
                <a:solidFill>
                  <a:schemeClr val="tx1"/>
                </a:solidFill>
                <a:effectLst/>
                <a:latin typeface="+mn-lt"/>
                <a:ea typeface="+mn-ea"/>
                <a:cs typeface="+mn-cs"/>
              </a:rPr>
              <a:t>進行 </a:t>
            </a:r>
            <a:r>
              <a:rPr lang="en-US" altLang="zh-TW" dirty="0"/>
              <a:t>redundancy tunnel</a:t>
            </a:r>
            <a:r>
              <a:rPr lang="zh-TW" altLang="en-US" sz="1200" b="0" i="0" kern="1200" dirty="0">
                <a:solidFill>
                  <a:schemeClr val="tx1"/>
                </a:solidFill>
                <a:effectLst/>
                <a:latin typeface="+mn-lt"/>
                <a:ea typeface="+mn-ea"/>
                <a:cs typeface="+mn-cs"/>
              </a:rPr>
              <a:t>（如</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5.33.2.2</a:t>
            </a:r>
            <a:r>
              <a:rPr lang="zh-TW" altLang="en-US" sz="1200" b="0" i="0" kern="1200" dirty="0">
                <a:solidFill>
                  <a:schemeClr val="tx1"/>
                </a:solidFill>
                <a:effectLst/>
                <a:latin typeface="+mn-lt"/>
                <a:ea typeface="+mn-ea"/>
                <a:cs typeface="+mn-cs"/>
              </a:rPr>
              <a:t>條所述），則</a:t>
            </a:r>
            <a:r>
              <a:rPr lang="en-US" altLang="zh-TW" sz="1200" b="0" i="0" kern="1200" dirty="0">
                <a:solidFill>
                  <a:schemeClr val="tx1"/>
                </a:solidFill>
                <a:effectLst/>
                <a:latin typeface="+mn-lt"/>
                <a:ea typeface="+mn-ea"/>
                <a:cs typeface="+mn-cs"/>
              </a:rPr>
              <a:t>UPF </a:t>
            </a:r>
            <a:r>
              <a:rPr lang="zh-TW" altLang="en-US" sz="1200" b="0" i="0" kern="1200" dirty="0">
                <a:solidFill>
                  <a:schemeClr val="tx1"/>
                </a:solidFill>
                <a:effectLst/>
                <a:latin typeface="+mn-lt"/>
                <a:ea typeface="+mn-ea"/>
                <a:cs typeface="+mn-cs"/>
              </a:rPr>
              <a:t>將分配兩個 </a:t>
            </a:r>
            <a:r>
              <a:rPr lang="en-US" altLang="zh-TW" sz="1200" b="0" i="0" kern="1200" dirty="0">
                <a:solidFill>
                  <a:schemeClr val="tx1"/>
                </a:solidFill>
                <a:effectLst/>
                <a:latin typeface="+mn-lt"/>
                <a:ea typeface="+mn-ea"/>
                <a:cs typeface="+mn-cs"/>
              </a:rPr>
              <a:t>I-UPF </a:t>
            </a:r>
            <a:r>
              <a:rPr lang="zh-TW" altLang="en-US" sz="1200" b="0" i="0" kern="1200" dirty="0">
                <a:solidFill>
                  <a:schemeClr val="tx1"/>
                </a:solidFill>
                <a:effectLst/>
                <a:latin typeface="+mn-lt"/>
                <a:ea typeface="+mn-ea"/>
                <a:cs typeface="+mn-cs"/>
              </a:rPr>
              <a:t>和 </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PSA</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 </a:t>
            </a:r>
            <a:r>
              <a:rPr lang="en-US" altLang="zh-TW" dirty="0"/>
              <a:t>CN Tunnel Info </a:t>
            </a:r>
            <a:r>
              <a:rPr lang="zh-TW" altLang="en-US" sz="1200" b="0" i="0" kern="1200" dirty="0">
                <a:solidFill>
                  <a:schemeClr val="tx1"/>
                </a:solidFill>
                <a:effectLst/>
                <a:latin typeface="+mn-lt"/>
                <a:ea typeface="+mn-ea"/>
                <a:cs typeface="+mn-cs"/>
              </a:rPr>
              <a:t>並提供給 </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向</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指示，一個</a:t>
            </a:r>
            <a:r>
              <a:rPr lang="en-US" altLang="zh-TW" sz="1200" b="0" i="0" kern="1200" dirty="0">
                <a:solidFill>
                  <a:schemeClr val="tx1"/>
                </a:solidFill>
                <a:effectLst/>
                <a:latin typeface="+mn-lt"/>
                <a:ea typeface="+mn-ea"/>
                <a:cs typeface="+mn-cs"/>
              </a:rPr>
              <a:t> </a:t>
            </a:r>
            <a:r>
              <a:rPr lang="en-US" altLang="zh-TW" dirty="0"/>
              <a:t>CN Tunnel Info </a:t>
            </a:r>
            <a:r>
              <a:rPr lang="zh-TW" altLang="en-US" sz="1200" b="0" i="0" kern="1200" dirty="0">
                <a:solidFill>
                  <a:schemeClr val="tx1"/>
                </a:solidFill>
                <a:effectLst/>
                <a:latin typeface="+mn-lt"/>
                <a:ea typeface="+mn-ea"/>
                <a:cs typeface="+mn-cs"/>
              </a:rPr>
              <a:t>被用作</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5.33.2.2</a:t>
            </a:r>
            <a:r>
              <a:rPr lang="zh-TW" altLang="en-US" sz="1200" b="0" i="0" kern="1200" dirty="0">
                <a:solidFill>
                  <a:schemeClr val="tx1"/>
                </a:solidFill>
                <a:effectLst/>
                <a:latin typeface="+mn-lt"/>
                <a:ea typeface="+mn-ea"/>
                <a:cs typeface="+mn-cs"/>
              </a:rPr>
              <a:t>條所描述的</a:t>
            </a:r>
            <a:r>
              <a:rPr lang="en-US" altLang="zh-TW" sz="1200" b="0" i="0" kern="1200" dirty="0">
                <a:solidFill>
                  <a:schemeClr val="tx1"/>
                </a:solidFill>
                <a:effectLst/>
                <a:latin typeface="+mn-lt"/>
                <a:ea typeface="+mn-ea"/>
                <a:cs typeface="+mn-cs"/>
              </a:rPr>
              <a:t>PDU </a:t>
            </a:r>
            <a:r>
              <a:rPr lang="zh-TW" altLang="en-US" sz="1200" b="0" i="0" kern="1200" dirty="0">
                <a:solidFill>
                  <a:schemeClr val="tx1"/>
                </a:solidFill>
                <a:effectLst/>
                <a:latin typeface="+mn-lt"/>
                <a:ea typeface="+mn-ea"/>
                <a:cs typeface="+mn-cs"/>
              </a:rPr>
              <a:t>會話的 </a:t>
            </a:r>
            <a:r>
              <a:rPr lang="en-US" altLang="zh-TW" dirty="0"/>
              <a:t>redundancy tunnel</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84</a:t>
            </a:fld>
            <a:endParaRPr lang="zh-TW" altLang="en-US"/>
          </a:p>
        </p:txBody>
      </p:sp>
    </p:spTree>
    <p:extLst>
      <p:ext uri="{BB962C8B-B14F-4D97-AF65-F5344CB8AC3E}">
        <p14:creationId xmlns:p14="http://schemas.microsoft.com/office/powerpoint/2010/main" val="9845743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要求</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提供 </a:t>
            </a:r>
            <a:r>
              <a:rPr lang="en-US" altLang="zh-TW" sz="1200" b="0" i="0" kern="1200" dirty="0">
                <a:solidFill>
                  <a:schemeClr val="tx1"/>
                </a:solidFill>
                <a:effectLst/>
                <a:latin typeface="+mn-lt"/>
                <a:ea typeface="+mn-ea"/>
                <a:cs typeface="+mn-cs"/>
              </a:rPr>
              <a:t>port number</a:t>
            </a:r>
            <a:r>
              <a:rPr lang="zh-TW" altLang="en-US" sz="1200" b="0" i="0" kern="1200" dirty="0">
                <a:solidFill>
                  <a:schemeClr val="tx1"/>
                </a:solidFill>
                <a:effectLst/>
                <a:latin typeface="+mn-lt"/>
                <a:ea typeface="+mn-ea"/>
                <a:cs typeface="+mn-cs"/>
              </a:rPr>
              <a:t>，則</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根據</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的規定在響應中包含 </a:t>
            </a:r>
            <a:r>
              <a:rPr lang="en-US" altLang="zh-TW" sz="1200" b="0" i="0" kern="1200" dirty="0">
                <a:solidFill>
                  <a:schemeClr val="tx1"/>
                </a:solidFill>
                <a:effectLst/>
                <a:latin typeface="+mn-lt"/>
                <a:ea typeface="+mn-ea"/>
                <a:cs typeface="+mn-cs"/>
              </a:rPr>
              <a:t>port number </a:t>
            </a:r>
            <a:r>
              <a:rPr lang="zh-TW" altLang="en-US" sz="1200" b="0" i="0" kern="1200" dirty="0">
                <a:solidFill>
                  <a:schemeClr val="tx1"/>
                </a:solidFill>
                <a:effectLst/>
                <a:latin typeface="+mn-lt"/>
                <a:ea typeface="+mn-ea"/>
                <a:cs typeface="+mn-cs"/>
              </a:rPr>
              <a:t>和</a:t>
            </a:r>
            <a:r>
              <a:rPr lang="en-US" altLang="zh-TW" sz="1200" b="0" i="0" kern="1200" dirty="0">
                <a:solidFill>
                  <a:schemeClr val="tx1"/>
                </a:solidFill>
                <a:effectLst/>
                <a:latin typeface="+mn-lt"/>
                <a:ea typeface="+mn-ea"/>
                <a:cs typeface="+mn-cs"/>
              </a:rPr>
              <a:t> </a:t>
            </a:r>
            <a:r>
              <a:rPr lang="en-US" altLang="zh-TW" b="1" dirty="0"/>
              <a:t>user-plane Node ID </a:t>
            </a:r>
            <a:r>
              <a:rPr lang="zh-TW" altLang="en-US" sz="1200" b="0" i="0" kern="1200" dirty="0">
                <a:solidFill>
                  <a:schemeClr val="tx1"/>
                </a:solidFill>
                <a:effectLst/>
                <a:latin typeface="+mn-lt"/>
                <a:ea typeface="+mn-ea"/>
                <a:cs typeface="+mn-cs"/>
              </a:rPr>
              <a:t>。為了支持與</a:t>
            </a:r>
            <a:r>
              <a:rPr lang="en-US" altLang="zh-TW" sz="1200" b="0" i="0" kern="1200" dirty="0">
                <a:solidFill>
                  <a:schemeClr val="tx1"/>
                </a:solidFill>
                <a:effectLst/>
                <a:latin typeface="+mn-lt"/>
                <a:ea typeface="+mn-ea"/>
                <a:cs typeface="+mn-cs"/>
              </a:rPr>
              <a:t>IEEE TSN</a:t>
            </a:r>
            <a:r>
              <a:rPr lang="zh-TW" altLang="en-US" sz="1200" b="0" i="0" kern="1200" dirty="0">
                <a:solidFill>
                  <a:schemeClr val="tx1"/>
                </a:solidFill>
                <a:effectLst/>
                <a:latin typeface="+mn-lt"/>
                <a:ea typeface="+mn-ea"/>
                <a:cs typeface="+mn-cs"/>
              </a:rPr>
              <a:t>的集成，用戶面</a:t>
            </a:r>
            <a:r>
              <a:rPr lang="en-US" altLang="zh-TW" sz="1200" b="0" i="0" kern="1200" dirty="0">
                <a:solidFill>
                  <a:schemeClr val="tx1"/>
                </a:solidFill>
                <a:effectLst/>
                <a:latin typeface="+mn-lt"/>
                <a:ea typeface="+mn-ea"/>
                <a:cs typeface="+mn-cs"/>
              </a:rPr>
              <a:t> </a:t>
            </a:r>
            <a:r>
              <a:rPr lang="en-US" altLang="zh-TW" b="1" dirty="0"/>
              <a:t>user-plane Node ID </a:t>
            </a:r>
            <a:r>
              <a:rPr lang="zh-TW" altLang="en-US" sz="1200" b="0" i="0" kern="1200" dirty="0">
                <a:solidFill>
                  <a:schemeClr val="tx1"/>
                </a:solidFill>
                <a:effectLst/>
                <a:latin typeface="+mn-lt"/>
                <a:ea typeface="+mn-ea"/>
                <a:cs typeface="+mn-cs"/>
              </a:rPr>
              <a:t>是</a:t>
            </a:r>
            <a:r>
              <a:rPr lang="en-US" altLang="zh-TW" sz="1200" b="0" i="0" kern="1200" dirty="0">
                <a:solidFill>
                  <a:schemeClr val="tx1"/>
                </a:solidFill>
                <a:effectLst/>
                <a:latin typeface="+mn-lt"/>
                <a:ea typeface="+mn-ea"/>
                <a:cs typeface="+mn-cs"/>
              </a:rPr>
              <a:t> </a:t>
            </a:r>
            <a:r>
              <a:rPr lang="en-US" altLang="zh-TW" b="1" dirty="0"/>
              <a:t>Bridge ID</a:t>
            </a:r>
            <a:r>
              <a:rPr lang="zh-TW" altLang="en-US" sz="1200" b="0" i="0" kern="1200" dirty="0">
                <a:solidFill>
                  <a:schemeClr val="tx1"/>
                </a:solidFill>
                <a:effectLst/>
                <a:latin typeface="+mn-lt"/>
                <a:ea typeface="+mn-ea"/>
                <a:cs typeface="+mn-cs"/>
              </a:rPr>
              <a:t>。除了網絡實例之外，</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還可以向</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提供</a:t>
            </a:r>
            <a:r>
              <a:rPr lang="en-US" altLang="zh-TW" sz="1200" b="0" i="0" kern="1200" dirty="0">
                <a:solidFill>
                  <a:schemeClr val="tx1"/>
                </a:solidFill>
                <a:effectLst/>
                <a:latin typeface="+mn-lt"/>
                <a:ea typeface="+mn-ea"/>
                <a:cs typeface="+mn-cs"/>
              </a:rPr>
              <a:t>DNN/S-NSSAI</a:t>
            </a:r>
            <a:r>
              <a:rPr lang="zh-TW" altLang="en-US" sz="1200" b="0" i="0" kern="1200" dirty="0">
                <a:solidFill>
                  <a:schemeClr val="tx1"/>
                </a:solidFill>
                <a:effectLst/>
                <a:latin typeface="+mn-lt"/>
                <a:ea typeface="+mn-ea"/>
                <a:cs typeface="+mn-cs"/>
              </a:rPr>
              <a:t>，以便</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根據預配置信息回復 </a:t>
            </a:r>
            <a:r>
              <a:rPr lang="en-US" altLang="zh-TW" b="1" dirty="0"/>
              <a:t>user-plane Node ID </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如果為</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選擇了多個</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，則在此步驟中，</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將與</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的每個</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分別啟動</a:t>
            </a:r>
            <a:r>
              <a:rPr lang="en-US" altLang="zh-TW" sz="1200" b="0" i="0" kern="1200" dirty="0">
                <a:solidFill>
                  <a:schemeClr val="tx1"/>
                </a:solidFill>
                <a:effectLst/>
                <a:latin typeface="+mn-lt"/>
                <a:ea typeface="+mn-ea"/>
                <a:cs typeface="+mn-cs"/>
              </a:rPr>
              <a:t> </a:t>
            </a:r>
            <a:r>
              <a:rPr lang="en-US" altLang="zh-TW" dirty="0"/>
              <a:t>N4 Session Establishment/Modification </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85</a:t>
            </a:fld>
            <a:endParaRPr lang="zh-TW" altLang="en-US"/>
          </a:p>
        </p:txBody>
      </p:sp>
    </p:spTree>
    <p:extLst>
      <p:ext uri="{BB962C8B-B14F-4D97-AF65-F5344CB8AC3E}">
        <p14:creationId xmlns:p14="http://schemas.microsoft.com/office/powerpoint/2010/main" val="15614435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PCF</a:t>
            </a:r>
            <a:r>
              <a:rPr lang="zh-TW" altLang="en-US" sz="1200" b="0" i="0" kern="1200" dirty="0">
                <a:solidFill>
                  <a:schemeClr val="tx1"/>
                </a:solidFill>
                <a:effectLst/>
                <a:latin typeface="+mn-lt"/>
                <a:ea typeface="+mn-ea"/>
                <a:cs typeface="+mn-cs"/>
              </a:rPr>
              <a:t>訂閱了</a:t>
            </a:r>
            <a:r>
              <a:rPr lang="en-US" altLang="zh-TW" sz="1200" b="0" i="0" kern="1200" dirty="0">
                <a:solidFill>
                  <a:schemeClr val="tx1"/>
                </a:solidFill>
                <a:effectLst/>
                <a:latin typeface="+mn-lt"/>
                <a:ea typeface="+mn-ea"/>
                <a:cs typeface="+mn-cs"/>
              </a:rPr>
              <a:t>UE IP </a:t>
            </a:r>
            <a:r>
              <a:rPr lang="en-US" altLang="zh-TW" sz="1200" b="0" i="0" kern="1200" dirty="0" err="1">
                <a:solidFill>
                  <a:schemeClr val="tx1"/>
                </a:solidFill>
                <a:effectLst/>
                <a:latin typeface="+mn-lt"/>
                <a:ea typeface="+mn-ea"/>
                <a:cs typeface="+mn-cs"/>
              </a:rPr>
              <a:t>addreses</a:t>
            </a:r>
            <a:r>
              <a:rPr lang="zh-TW" altLang="en-US" sz="1200" b="0" i="0" kern="1200" dirty="0">
                <a:solidFill>
                  <a:schemeClr val="tx1"/>
                </a:solidFill>
                <a:effectLst/>
                <a:latin typeface="+mn-lt"/>
                <a:ea typeface="+mn-ea"/>
                <a:cs typeface="+mn-cs"/>
              </a:rPr>
              <a:t>更改</a:t>
            </a:r>
            <a:r>
              <a:rPr lang="en-US" altLang="zh-TW" dirty="0"/>
              <a:t>Policy Control Trigger</a:t>
            </a:r>
            <a:r>
              <a:rPr lang="zh-TW" altLang="en-US" sz="1200" b="0" i="0" kern="1200" dirty="0">
                <a:solidFill>
                  <a:schemeClr val="tx1"/>
                </a:solidFill>
                <a:effectLst/>
                <a:latin typeface="+mn-lt"/>
                <a:ea typeface="+mn-ea"/>
                <a:cs typeface="+mn-cs"/>
              </a:rPr>
              <a:t>（如</a:t>
            </a:r>
            <a:r>
              <a:rPr lang="en-US" altLang="zh-TW" sz="1200" b="0" i="0" kern="1200" dirty="0">
                <a:solidFill>
                  <a:schemeClr val="tx1"/>
                </a:solidFill>
                <a:effectLst/>
                <a:latin typeface="+mn-lt"/>
                <a:ea typeface="+mn-ea"/>
                <a:cs typeface="+mn-cs"/>
              </a:rPr>
              <a:t>TS 23.503</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6.1.3.5</a:t>
            </a:r>
            <a:r>
              <a:rPr lang="zh-TW" altLang="en-US" sz="1200" b="0" i="0" kern="1200" dirty="0">
                <a:solidFill>
                  <a:schemeClr val="tx1"/>
                </a:solidFill>
                <a:effectLst/>
                <a:latin typeface="+mn-lt"/>
                <a:ea typeface="+mn-ea"/>
                <a:cs typeface="+mn-cs"/>
              </a:rPr>
              <a:t>條所指定），那麼</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將通知</a:t>
            </a:r>
            <a:r>
              <a:rPr lang="en-US" altLang="zh-TW" sz="1200" b="0" i="0" kern="1200" dirty="0">
                <a:solidFill>
                  <a:schemeClr val="tx1"/>
                </a:solidFill>
                <a:effectLst/>
                <a:latin typeface="+mn-lt"/>
                <a:ea typeface="+mn-ea"/>
                <a:cs typeface="+mn-cs"/>
              </a:rPr>
              <a:t>PCF</a:t>
            </a:r>
            <a:r>
              <a:rPr lang="zh-TW" altLang="en-US" sz="1200" b="0" i="0" kern="1200" dirty="0">
                <a:solidFill>
                  <a:schemeClr val="tx1"/>
                </a:solidFill>
                <a:effectLst/>
                <a:latin typeface="+mn-lt"/>
                <a:ea typeface="+mn-ea"/>
                <a:cs typeface="+mn-cs"/>
              </a:rPr>
              <a:t>有關</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分配的</a:t>
            </a:r>
            <a:r>
              <a:rPr lang="en-US" altLang="zh-TW" sz="1200" b="0" i="0" kern="1200" dirty="0">
                <a:solidFill>
                  <a:schemeClr val="tx1"/>
                </a:solidFill>
                <a:effectLst/>
                <a:latin typeface="+mn-lt"/>
                <a:ea typeface="+mn-ea"/>
                <a:cs typeface="+mn-cs"/>
              </a:rPr>
              <a:t>IP </a:t>
            </a:r>
            <a:r>
              <a:rPr lang="en-US" altLang="zh-TW" dirty="0"/>
              <a:t>address/prefix </a:t>
            </a:r>
            <a:r>
              <a:rPr lang="zh-TW" altLang="en-US" sz="1200" b="0" i="0" kern="1200" dirty="0">
                <a:solidFill>
                  <a:schemeClr val="tx1"/>
                </a:solidFill>
                <a:effectLst/>
                <a:latin typeface="+mn-lt"/>
                <a:ea typeface="+mn-ea"/>
                <a:cs typeface="+mn-cs"/>
              </a:rPr>
              <a:t>。這在圖</a:t>
            </a:r>
            <a:r>
              <a:rPr lang="en-US" altLang="zh-TW" sz="1200" b="0" i="0" kern="1200" dirty="0">
                <a:solidFill>
                  <a:schemeClr val="tx1"/>
                </a:solidFill>
                <a:effectLst/>
                <a:latin typeface="+mn-lt"/>
                <a:ea typeface="+mn-ea"/>
                <a:cs typeface="+mn-cs"/>
              </a:rPr>
              <a:t>4.3.2.2.1-1</a:t>
            </a:r>
            <a:r>
              <a:rPr lang="zh-TW" altLang="en-US" sz="1200" b="0" i="0" kern="1200" dirty="0">
                <a:solidFill>
                  <a:schemeClr val="tx1"/>
                </a:solidFill>
                <a:effectLst/>
                <a:latin typeface="+mn-lt"/>
                <a:ea typeface="+mn-ea"/>
                <a:cs typeface="+mn-cs"/>
              </a:rPr>
              <a:t>中沒有顯示出來。</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86</a:t>
            </a:fld>
            <a:endParaRPr lang="zh-TW" altLang="en-US"/>
          </a:p>
        </p:txBody>
      </p:sp>
    </p:spTree>
    <p:extLst>
      <p:ext uri="{BB962C8B-B14F-4D97-AF65-F5344CB8AC3E}">
        <p14:creationId xmlns:p14="http://schemas.microsoft.com/office/powerpoint/2010/main" val="69665104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如果支持與在傳輸網絡中部署的</a:t>
            </a:r>
            <a:r>
              <a:rPr lang="en-US" altLang="zh-TW" sz="1200" b="0" i="0" kern="1200" dirty="0">
                <a:solidFill>
                  <a:schemeClr val="tx1"/>
                </a:solidFill>
                <a:effectLst/>
                <a:latin typeface="+mn-lt"/>
                <a:ea typeface="+mn-ea"/>
                <a:cs typeface="+mn-cs"/>
              </a:rPr>
              <a:t>TSN</a:t>
            </a:r>
            <a:r>
              <a:rPr lang="zh-TW" altLang="en-US" sz="1200" b="0" i="0" kern="1200" dirty="0">
                <a:solidFill>
                  <a:schemeClr val="tx1"/>
                </a:solidFill>
                <a:effectLst/>
                <a:latin typeface="+mn-lt"/>
                <a:ea typeface="+mn-ea"/>
                <a:cs typeface="+mn-cs"/>
              </a:rPr>
              <a:t>進行互通，且</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支持</a:t>
            </a:r>
            <a:r>
              <a:rPr lang="en-US" altLang="zh-TW" sz="1200" b="0" i="0" kern="1200" dirty="0">
                <a:solidFill>
                  <a:schemeClr val="tx1"/>
                </a:solidFill>
                <a:effectLst/>
                <a:latin typeface="+mn-lt"/>
                <a:ea typeface="+mn-ea"/>
                <a:cs typeface="+mn-cs"/>
              </a:rPr>
              <a:t>CN-TL</a:t>
            </a:r>
            <a:r>
              <a:rPr lang="zh-TW" altLang="en-US" sz="1200" b="0" i="0" kern="1200" dirty="0">
                <a:solidFill>
                  <a:schemeClr val="tx1"/>
                </a:solidFill>
                <a:effectLst/>
                <a:latin typeface="+mn-lt"/>
                <a:ea typeface="+mn-ea"/>
                <a:cs typeface="+mn-cs"/>
              </a:rPr>
              <a:t>，在第</a:t>
            </a:r>
            <a:r>
              <a:rPr lang="en-US" altLang="zh-TW" sz="1200" b="0" i="0" kern="1200" dirty="0">
                <a:solidFill>
                  <a:schemeClr val="tx1"/>
                </a:solidFill>
                <a:effectLst/>
                <a:latin typeface="+mn-lt"/>
                <a:ea typeface="+mn-ea"/>
                <a:cs typeface="+mn-cs"/>
              </a:rPr>
              <a:t>10a</a:t>
            </a:r>
            <a:r>
              <a:rPr lang="zh-TW" altLang="en-US" sz="1200" b="0" i="0" kern="1200" dirty="0">
                <a:solidFill>
                  <a:schemeClr val="tx1"/>
                </a:solidFill>
                <a:effectLst/>
                <a:latin typeface="+mn-lt"/>
                <a:ea typeface="+mn-ea"/>
                <a:cs typeface="+mn-cs"/>
              </a:rPr>
              <a:t>步中從</a:t>
            </a:r>
            <a:r>
              <a:rPr lang="en-US" altLang="zh-TW" sz="1200" b="0" i="0" kern="1200" dirty="0">
                <a:solidFill>
                  <a:schemeClr val="tx1"/>
                </a:solidFill>
                <a:effectLst/>
                <a:latin typeface="+mn-lt"/>
                <a:ea typeface="+mn-ea"/>
                <a:cs typeface="+mn-cs"/>
              </a:rPr>
              <a:t>SMF/CUC</a:t>
            </a:r>
            <a:r>
              <a:rPr lang="zh-TW" altLang="en-US" sz="1200" b="0" i="0" kern="1200" dirty="0">
                <a:solidFill>
                  <a:schemeClr val="tx1"/>
                </a:solidFill>
                <a:effectLst/>
                <a:latin typeface="+mn-lt"/>
                <a:ea typeface="+mn-ea"/>
                <a:cs typeface="+mn-cs"/>
              </a:rPr>
              <a:t>接收到帶有</a:t>
            </a:r>
            <a:r>
              <a:rPr lang="en-US" altLang="zh-TW" sz="1200" b="0" i="0" kern="1200" dirty="0">
                <a:solidFill>
                  <a:schemeClr val="tx1"/>
                </a:solidFill>
                <a:effectLst/>
                <a:latin typeface="+mn-lt"/>
                <a:ea typeface="+mn-ea"/>
                <a:cs typeface="+mn-cs"/>
              </a:rPr>
              <a:t>get-request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TL-Container</a:t>
            </a:r>
            <a:r>
              <a:rPr lang="zh-TW" altLang="en-US" sz="1200" b="0" i="0" kern="1200" dirty="0">
                <a:solidFill>
                  <a:schemeClr val="tx1"/>
                </a:solidFill>
                <a:effectLst/>
                <a:latin typeface="+mn-lt"/>
                <a:ea typeface="+mn-ea"/>
                <a:cs typeface="+mn-cs"/>
              </a:rPr>
              <a:t>（參見</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4.4.8</a:t>
            </a:r>
            <a:r>
              <a:rPr lang="zh-TW" altLang="en-US" sz="1200" b="0" i="0" kern="1200" dirty="0">
                <a:solidFill>
                  <a:schemeClr val="tx1"/>
                </a:solidFill>
                <a:effectLst/>
                <a:latin typeface="+mn-lt"/>
                <a:ea typeface="+mn-ea"/>
                <a:cs typeface="+mn-cs"/>
              </a:rPr>
              <a:t>條），</a:t>
            </a:r>
            <a:r>
              <a:rPr lang="en-US" altLang="zh-TW" sz="1200" b="0" i="0" kern="1200" dirty="0">
                <a:solidFill>
                  <a:schemeClr val="tx1"/>
                </a:solidFill>
                <a:effectLst/>
                <a:latin typeface="+mn-lt"/>
                <a:ea typeface="+mn-ea"/>
                <a:cs typeface="+mn-cs"/>
              </a:rPr>
              <a:t>UPF/CN-TL </a:t>
            </a:r>
            <a:r>
              <a:rPr lang="zh-TW" altLang="en-US" sz="1200" b="0" i="0" kern="1200" dirty="0">
                <a:solidFill>
                  <a:schemeClr val="tx1"/>
                </a:solidFill>
                <a:effectLst/>
                <a:latin typeface="+mn-lt"/>
                <a:ea typeface="+mn-ea"/>
                <a:cs typeface="+mn-cs"/>
              </a:rPr>
              <a:t>將在 </a:t>
            </a:r>
            <a:r>
              <a:rPr lang="en-US" altLang="zh-TW" dirty="0"/>
              <a:t>N4 Session Establishment or Modification response </a:t>
            </a:r>
            <a:r>
              <a:rPr lang="zh-TW" altLang="en-US" sz="1200" b="0" i="0" kern="1200" dirty="0">
                <a:solidFill>
                  <a:schemeClr val="tx1"/>
                </a:solidFill>
                <a:effectLst/>
                <a:latin typeface="+mn-lt"/>
                <a:ea typeface="+mn-ea"/>
                <a:cs typeface="+mn-cs"/>
              </a:rPr>
              <a:t>中包含帶有 </a:t>
            </a:r>
            <a:r>
              <a:rPr lang="en-US" altLang="zh-TW" sz="1200" b="0" i="0" kern="1200" dirty="0">
                <a:solidFill>
                  <a:schemeClr val="tx1"/>
                </a:solidFill>
                <a:effectLst/>
                <a:latin typeface="+mn-lt"/>
                <a:ea typeface="+mn-ea"/>
                <a:cs typeface="+mn-cs"/>
              </a:rPr>
              <a:t>get-response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TL-Container</a:t>
            </a:r>
            <a:r>
              <a:rPr lang="zh-TW" altLang="en-US" sz="1200" b="0" i="0" kern="1200" dirty="0">
                <a:solidFill>
                  <a:schemeClr val="tx1"/>
                </a:solidFill>
                <a:effectLst/>
                <a:latin typeface="+mn-lt"/>
                <a:ea typeface="+mn-ea"/>
                <a:cs typeface="+mn-cs"/>
              </a:rPr>
              <a:t>，如</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5.28a.2</a:t>
            </a:r>
            <a:r>
              <a:rPr lang="zh-TW" altLang="en-US" sz="1200" b="0" i="0" kern="1200" dirty="0">
                <a:solidFill>
                  <a:schemeClr val="tx1"/>
                </a:solidFill>
                <a:effectLst/>
                <a:latin typeface="+mn-lt"/>
                <a:ea typeface="+mn-ea"/>
                <a:cs typeface="+mn-cs"/>
              </a:rPr>
              <a:t>條所述。</a:t>
            </a:r>
            <a:r>
              <a:rPr lang="en-US" altLang="zh-TW" sz="1200" b="0" i="0" kern="1200" dirty="0">
                <a:solidFill>
                  <a:schemeClr val="tx1"/>
                </a:solidFill>
                <a:effectLst/>
                <a:latin typeface="+mn-lt"/>
                <a:ea typeface="+mn-ea"/>
                <a:cs typeface="+mn-cs"/>
              </a:rPr>
              <a:t>SMF/CUC</a:t>
            </a:r>
            <a:r>
              <a:rPr lang="zh-TW" altLang="en-US" sz="1200" b="0" i="0" kern="1200" dirty="0">
                <a:solidFill>
                  <a:schemeClr val="tx1"/>
                </a:solidFill>
                <a:effectLst/>
                <a:latin typeface="+mn-lt"/>
                <a:ea typeface="+mn-ea"/>
                <a:cs typeface="+mn-cs"/>
              </a:rPr>
              <a:t>將存儲</a:t>
            </a:r>
            <a:r>
              <a:rPr lang="en-US" altLang="zh-TW" sz="1200" b="0" i="0" kern="1200" dirty="0">
                <a:solidFill>
                  <a:schemeClr val="tx1"/>
                </a:solidFill>
                <a:effectLst/>
                <a:latin typeface="+mn-lt"/>
                <a:ea typeface="+mn-ea"/>
                <a:cs typeface="+mn-cs"/>
              </a:rPr>
              <a:t>get-response</a:t>
            </a:r>
            <a:r>
              <a:rPr lang="zh-TW" altLang="en-US" sz="1200" b="0" i="0" kern="1200" dirty="0">
                <a:solidFill>
                  <a:schemeClr val="tx1"/>
                </a:solidFill>
                <a:effectLst/>
                <a:latin typeface="+mn-lt"/>
                <a:ea typeface="+mn-ea"/>
                <a:cs typeface="+mn-cs"/>
              </a:rPr>
              <a:t>的內容。</a:t>
            </a:r>
          </a:p>
          <a:p>
            <a:br>
              <a:rPr lang="zh-TW" altLang="en-US" dirty="0"/>
            </a:br>
            <a:r>
              <a:rPr lang="en-US" altLang="zh-TW" dirty="0"/>
              <a:t>CUC: </a:t>
            </a:r>
            <a:r>
              <a:rPr lang="en-US" altLang="zh-TW" sz="1200" b="0" i="0" kern="1200" dirty="0">
                <a:solidFill>
                  <a:schemeClr val="tx1"/>
                </a:solidFill>
                <a:effectLst/>
                <a:latin typeface="+mn-lt"/>
                <a:ea typeface="+mn-ea"/>
                <a:cs typeface="+mn-cs"/>
              </a:rPr>
              <a:t>Centralized User Configuration</a:t>
            </a:r>
          </a:p>
          <a:p>
            <a:r>
              <a:rPr lang="en-US" altLang="zh-TW" sz="1200" b="0" i="0" kern="1200" dirty="0">
                <a:solidFill>
                  <a:schemeClr val="tx1"/>
                </a:solidFill>
                <a:effectLst/>
                <a:latin typeface="+mn-lt"/>
                <a:ea typeface="+mn-ea"/>
                <a:cs typeface="+mn-cs"/>
              </a:rPr>
              <a:t>TL: talker-listener</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87</a:t>
            </a:fld>
            <a:endParaRPr lang="zh-TW" altLang="en-US"/>
          </a:p>
        </p:txBody>
      </p:sp>
    </p:spTree>
    <p:extLst>
      <p:ext uri="{BB962C8B-B14F-4D97-AF65-F5344CB8AC3E}">
        <p14:creationId xmlns:p14="http://schemas.microsoft.com/office/powerpoint/2010/main" val="32396236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如果在</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中使用多個</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，則</a:t>
            </a:r>
            <a:r>
              <a:rPr lang="en-US" altLang="zh-TW" sz="1200" b="0" i="0" kern="1200" dirty="0">
                <a:solidFill>
                  <a:schemeClr val="tx1"/>
                </a:solidFill>
                <a:effectLst/>
                <a:latin typeface="+mn-lt"/>
                <a:ea typeface="+mn-ea"/>
                <a:cs typeface="+mn-cs"/>
              </a:rPr>
              <a:t>CN</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tunnel</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info</a:t>
            </a:r>
            <a:r>
              <a:rPr lang="zh-TW" altLang="en-US" sz="1200" b="0" i="0" kern="1200" dirty="0">
                <a:solidFill>
                  <a:schemeClr val="tx1"/>
                </a:solidFill>
                <a:effectLst/>
                <a:latin typeface="+mn-lt"/>
                <a:ea typeface="+mn-ea"/>
                <a:cs typeface="+mn-cs"/>
              </a:rPr>
              <a:t>將包含與終止</a:t>
            </a:r>
            <a:r>
              <a:rPr lang="en-US" altLang="zh-TW" sz="1200" b="0" i="0" kern="1200" dirty="0">
                <a:solidFill>
                  <a:schemeClr val="tx1"/>
                </a:solidFill>
                <a:effectLst/>
                <a:latin typeface="+mn-lt"/>
                <a:ea typeface="+mn-ea"/>
                <a:cs typeface="+mn-cs"/>
              </a:rPr>
              <a:t>N3</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UPF</a:t>
            </a:r>
            <a:r>
              <a:rPr lang="zh-TW" altLang="en-US" sz="1200" b="0" i="0" kern="1200" dirty="0">
                <a:solidFill>
                  <a:schemeClr val="tx1"/>
                </a:solidFill>
                <a:effectLst/>
                <a:latin typeface="+mn-lt"/>
                <a:ea typeface="+mn-ea"/>
                <a:cs typeface="+mn-cs"/>
              </a:rPr>
              <a:t>相關的隧道信息。</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可以通過調用</a:t>
            </a:r>
            <a:r>
              <a:rPr lang="en-US" altLang="zh-TW" sz="1200" b="0" i="0" kern="1200" dirty="0" err="1">
                <a:solidFill>
                  <a:schemeClr val="tx1"/>
                </a:solidFill>
                <a:effectLst/>
                <a:latin typeface="+mn-lt"/>
                <a:ea typeface="+mn-ea"/>
                <a:cs typeface="+mn-cs"/>
              </a:rPr>
              <a:t>Nsmf_PDUSession_SMContextStatusNotify</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衍生的</a:t>
            </a:r>
            <a:r>
              <a:rPr lang="en-US" altLang="zh-TW" sz="1200" b="0" i="0" kern="1200" dirty="0">
                <a:solidFill>
                  <a:schemeClr val="tx1"/>
                </a:solidFill>
                <a:effectLst/>
                <a:latin typeface="+mn-lt"/>
                <a:ea typeface="+mn-ea"/>
                <a:cs typeface="+mn-cs"/>
              </a:rPr>
              <a:t>CN</a:t>
            </a:r>
            <a:r>
              <a:rPr lang="zh-TW" altLang="en-US" sz="1200" b="0" i="0" kern="1200" dirty="0">
                <a:solidFill>
                  <a:schemeClr val="tx1"/>
                </a:solidFill>
                <a:effectLst/>
                <a:latin typeface="+mn-lt"/>
                <a:ea typeface="+mn-ea"/>
                <a:cs typeface="+mn-cs"/>
              </a:rPr>
              <a:t>輔助</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參數調整）服務，將</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衍生的</a:t>
            </a:r>
            <a:r>
              <a:rPr lang="en-US" altLang="zh-TW" b="1" dirty="0"/>
              <a:t>CN assisted RAN parameters</a:t>
            </a:r>
            <a:r>
              <a:rPr lang="zh-TW" altLang="en-US" sz="1200" b="0" i="0" kern="1200" dirty="0">
                <a:solidFill>
                  <a:schemeClr val="tx1"/>
                </a:solidFill>
                <a:effectLst/>
                <a:latin typeface="+mn-lt"/>
                <a:ea typeface="+mn-ea"/>
                <a:cs typeface="+mn-cs"/>
              </a:rPr>
              <a:t>調整信息提供給</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將在與該</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相關聯的</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context </a:t>
            </a:r>
            <a:r>
              <a:rPr lang="zh-TW" altLang="en-US" sz="1200" b="0" i="0" kern="1200" dirty="0">
                <a:solidFill>
                  <a:schemeClr val="tx1"/>
                </a:solidFill>
                <a:effectLst/>
                <a:latin typeface="+mn-lt"/>
                <a:ea typeface="+mn-ea"/>
                <a:cs typeface="+mn-cs"/>
              </a:rPr>
              <a:t>中存儲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衍生的 </a:t>
            </a:r>
            <a:r>
              <a:rPr lang="en-US" altLang="zh-TW" b="1" dirty="0"/>
              <a:t>CN assisted RAN parameters</a:t>
            </a:r>
            <a:r>
              <a:rPr lang="zh-TW" altLang="en-US" sz="1200" b="0" i="0" kern="1200" dirty="0">
                <a:solidFill>
                  <a:schemeClr val="tx1"/>
                </a:solidFill>
                <a:effectLst/>
                <a:latin typeface="+mn-lt"/>
                <a:ea typeface="+mn-ea"/>
                <a:cs typeface="+mn-cs"/>
              </a:rPr>
              <a:t>調整。</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89</a:t>
            </a:fld>
            <a:endParaRPr lang="zh-TW" altLang="en-US"/>
          </a:p>
        </p:txBody>
      </p:sp>
    </p:spTree>
    <p:extLst>
      <p:ext uri="{BB962C8B-B14F-4D97-AF65-F5344CB8AC3E}">
        <p14:creationId xmlns:p14="http://schemas.microsoft.com/office/powerpoint/2010/main" val="215296259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N2 SM information </a:t>
            </a:r>
            <a:r>
              <a:rPr lang="zh-TW" altLang="en-US" dirty="0"/>
              <a:t>透過 </a:t>
            </a:r>
            <a:r>
              <a:rPr lang="en-US" altLang="zh-TW" dirty="0"/>
              <a:t>AMF</a:t>
            </a:r>
            <a:r>
              <a:rPr lang="zh-TW" altLang="en-US" dirty="0"/>
              <a:t> 攜帶給 </a:t>
            </a:r>
            <a:r>
              <a:rPr lang="en-US" altLang="zh-TW" dirty="0"/>
              <a:t>RAN </a:t>
            </a:r>
            <a:r>
              <a:rPr lang="zh-TW" altLang="en-US" dirty="0"/>
              <a:t>的資訊應包含下列</a:t>
            </a:r>
            <a:r>
              <a:rPr lang="en-US" altLang="zh-TW" dirty="0"/>
              <a:t>:</a:t>
            </a:r>
          </a:p>
          <a:p>
            <a:pPr marL="171450" indent="-171450">
              <a:buFontTx/>
              <a:buChar char="-"/>
            </a:pPr>
            <a:r>
              <a:rPr lang="en-US" altLang="zh-TW" sz="1200" b="0" i="0" kern="1200" dirty="0">
                <a:solidFill>
                  <a:schemeClr val="tx1"/>
                </a:solidFill>
                <a:effectLst/>
                <a:latin typeface="+mn-lt"/>
                <a:ea typeface="+mn-ea"/>
                <a:cs typeface="+mn-cs"/>
              </a:rPr>
              <a:t>CN Tunnel Info </a:t>
            </a:r>
            <a:r>
              <a:rPr lang="zh-TW" altLang="en-US" sz="1200" b="0" i="0" kern="1200" dirty="0">
                <a:solidFill>
                  <a:schemeClr val="tx1"/>
                </a:solidFill>
                <a:effectLst/>
                <a:latin typeface="+mn-lt"/>
                <a:ea typeface="+mn-ea"/>
                <a:cs typeface="+mn-cs"/>
              </a:rPr>
              <a:t>對應於與</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相對應的</a:t>
            </a:r>
            <a:r>
              <a:rPr lang="en-US" altLang="zh-TW" sz="1200" b="0" i="0" kern="1200" dirty="0">
                <a:solidFill>
                  <a:schemeClr val="tx1"/>
                </a:solidFill>
                <a:effectLst/>
                <a:latin typeface="+mn-lt"/>
                <a:ea typeface="+mn-ea"/>
                <a:cs typeface="+mn-cs"/>
              </a:rPr>
              <a:t>N3</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tunnel</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CN</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address</a:t>
            </a:r>
            <a:r>
              <a:rPr lang="zh-TW" altLang="en-US" sz="1200" b="0" i="0" kern="1200" dirty="0">
                <a:solidFill>
                  <a:schemeClr val="tx1"/>
                </a:solidFill>
                <a:effectLst/>
                <a:latin typeface="+mn-lt"/>
                <a:ea typeface="+mn-ea"/>
                <a:cs typeface="+mn-cs"/>
              </a:rPr>
              <a:t>。如果為</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包括了兩個</a:t>
            </a:r>
            <a:r>
              <a:rPr lang="en-US" altLang="zh-TW" sz="1200" b="0" i="0" kern="1200" dirty="0">
                <a:solidFill>
                  <a:schemeClr val="tx1"/>
                </a:solidFill>
                <a:effectLst/>
                <a:latin typeface="+mn-lt"/>
                <a:ea typeface="+mn-ea"/>
                <a:cs typeface="+mn-cs"/>
              </a:rPr>
              <a:t>CN</a:t>
            </a:r>
            <a:r>
              <a:rPr lang="zh-TW" altLang="en-US" sz="1200" b="0" i="0" kern="1200" dirty="0">
                <a:solidFill>
                  <a:schemeClr val="tx1"/>
                </a:solidFill>
                <a:effectLst/>
                <a:latin typeface="+mn-lt"/>
                <a:ea typeface="+mn-ea"/>
                <a:cs typeface="+mn-cs"/>
              </a:rPr>
              <a:t>隧道信息以進行冗餘傳輸，則</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還向</a:t>
            </a:r>
            <a:r>
              <a:rPr lang="en-US" altLang="zh-TW" sz="1200" b="0" i="0" kern="1200" dirty="0">
                <a:solidFill>
                  <a:schemeClr val="tx1"/>
                </a:solidFill>
                <a:effectLst/>
                <a:latin typeface="+mn-lt"/>
                <a:ea typeface="+mn-ea"/>
                <a:cs typeface="+mn-cs"/>
              </a:rPr>
              <a:t>NG-RAN</a:t>
            </a:r>
            <a:r>
              <a:rPr lang="zh-TW" altLang="en-US" sz="1200" b="0" i="0" kern="1200" dirty="0">
                <a:solidFill>
                  <a:schemeClr val="tx1"/>
                </a:solidFill>
                <a:effectLst/>
                <a:latin typeface="+mn-lt"/>
                <a:ea typeface="+mn-ea"/>
                <a:cs typeface="+mn-cs"/>
              </a:rPr>
              <a:t>指示其中一個</a:t>
            </a:r>
            <a:r>
              <a:rPr lang="en-US" altLang="zh-TW" sz="1200" b="0" i="0" kern="1200" dirty="0">
                <a:solidFill>
                  <a:schemeClr val="tx1"/>
                </a:solidFill>
                <a:effectLst/>
                <a:latin typeface="+mn-lt"/>
                <a:ea typeface="+mn-ea"/>
                <a:cs typeface="+mn-cs"/>
              </a:rPr>
              <a:t> CN Tunnel Info </a:t>
            </a:r>
            <a:r>
              <a:rPr lang="zh-TW" altLang="en-US" sz="1200" b="0" i="0" kern="1200" dirty="0">
                <a:solidFill>
                  <a:schemeClr val="tx1"/>
                </a:solidFill>
                <a:effectLst/>
                <a:latin typeface="+mn-lt"/>
                <a:ea typeface="+mn-ea"/>
                <a:cs typeface="+mn-cs"/>
              </a:rPr>
              <a:t>被用作</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5.33.2.2</a:t>
            </a:r>
            <a:r>
              <a:rPr lang="zh-TW" altLang="en-US" sz="1200" b="0" i="0" kern="1200" dirty="0">
                <a:solidFill>
                  <a:schemeClr val="tx1"/>
                </a:solidFill>
                <a:effectLst/>
                <a:latin typeface="+mn-lt"/>
                <a:ea typeface="+mn-ea"/>
                <a:cs typeface="+mn-cs"/>
              </a:rPr>
              <a:t>條所描述的</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 的 </a:t>
            </a:r>
            <a:r>
              <a:rPr lang="en-US" altLang="zh-TW" dirty="0"/>
              <a:t>redundant transmission</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171450" indent="-171450">
              <a:buFontTx/>
              <a:buChar char="-"/>
            </a:pPr>
            <a:r>
              <a:rPr lang="zh-TW" altLang="en-US" sz="1200" b="0" i="0" kern="1200" dirty="0">
                <a:solidFill>
                  <a:schemeClr val="tx1"/>
                </a:solidFill>
                <a:effectLst/>
                <a:latin typeface="+mn-lt"/>
                <a:ea typeface="+mn-ea"/>
                <a:cs typeface="+mn-cs"/>
              </a:rPr>
              <a:t>可以向（</a:t>
            </a:r>
            <a:r>
              <a:rPr lang="en-US" altLang="zh-TW" sz="1200" b="0" i="0" kern="1200" dirty="0">
                <a:solidFill>
                  <a:schemeClr val="tx1"/>
                </a:solidFill>
                <a:effectLst/>
                <a:latin typeface="+mn-lt"/>
                <a:ea typeface="+mn-ea"/>
                <a:cs typeface="+mn-cs"/>
              </a:rPr>
              <a:t>R</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AN</a:t>
            </a:r>
            <a:r>
              <a:rPr lang="zh-TW" altLang="en-US" sz="1200" b="0" i="0" kern="1200" dirty="0">
                <a:solidFill>
                  <a:schemeClr val="tx1"/>
                </a:solidFill>
                <a:effectLst/>
                <a:latin typeface="+mn-lt"/>
                <a:ea typeface="+mn-ea"/>
                <a:cs typeface="+mn-cs"/>
              </a:rPr>
              <a:t> 提供一個或多個</a:t>
            </a:r>
            <a:r>
              <a:rPr lang="en-US" altLang="zh-TW" sz="1200" b="0" i="0" kern="1200" dirty="0">
                <a:solidFill>
                  <a:schemeClr val="tx1"/>
                </a:solidFill>
                <a:effectLst/>
                <a:latin typeface="+mn-lt"/>
                <a:ea typeface="+mn-ea"/>
                <a:cs typeface="+mn-cs"/>
              </a:rPr>
              <a:t>QoS</a:t>
            </a:r>
            <a:r>
              <a:rPr lang="zh-TW" altLang="en-US" sz="1200" b="0" i="0" kern="1200" dirty="0">
                <a:solidFill>
                  <a:schemeClr val="tx1"/>
                </a:solidFill>
                <a:effectLst/>
                <a:latin typeface="+mn-lt"/>
                <a:ea typeface="+mn-ea"/>
                <a:cs typeface="+mn-cs"/>
              </a:rPr>
              <a:t>配置文件及其對應的</a:t>
            </a:r>
            <a:r>
              <a:rPr lang="en-US" altLang="zh-TW" sz="1200" b="0" i="0" kern="1200" dirty="0">
                <a:solidFill>
                  <a:schemeClr val="tx1"/>
                </a:solidFill>
                <a:effectLst/>
                <a:latin typeface="+mn-lt"/>
                <a:ea typeface="+mn-ea"/>
                <a:cs typeface="+mn-cs"/>
              </a:rPr>
              <a:t>QFI</a:t>
            </a:r>
            <a:r>
              <a:rPr lang="zh-TW" altLang="en-US" sz="1200" b="0" i="0" kern="1200" dirty="0">
                <a:solidFill>
                  <a:schemeClr val="tx1"/>
                </a:solidFill>
                <a:effectLst/>
                <a:latin typeface="+mn-lt"/>
                <a:ea typeface="+mn-ea"/>
                <a:cs typeface="+mn-cs"/>
              </a:rPr>
              <a:t>。這在</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5.7</a:t>
            </a:r>
            <a:r>
              <a:rPr lang="zh-TW" altLang="en-US" sz="1200" b="0" i="0" kern="1200" dirty="0">
                <a:solidFill>
                  <a:schemeClr val="tx1"/>
                </a:solidFill>
                <a:effectLst/>
                <a:latin typeface="+mn-lt"/>
                <a:ea typeface="+mn-ea"/>
                <a:cs typeface="+mn-cs"/>
              </a:rPr>
              <a:t>條中有進一步描述。</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可以通過相應的</a:t>
            </a:r>
            <a:r>
              <a:rPr lang="en-US" altLang="zh-TW" b="1" dirty="0"/>
              <a:t>redundant transmission</a:t>
            </a:r>
            <a:r>
              <a:rPr lang="zh-TW" altLang="en-US" b="1" dirty="0"/>
              <a:t> </a:t>
            </a:r>
            <a:r>
              <a:rPr lang="en-US" altLang="zh-TW" b="1" dirty="0"/>
              <a:t>indicator</a:t>
            </a:r>
            <a:r>
              <a:rPr lang="zh-TW" altLang="en-US" sz="1200" b="0" i="0" kern="1200" dirty="0">
                <a:solidFill>
                  <a:schemeClr val="tx1"/>
                </a:solidFill>
                <a:effectLst/>
                <a:latin typeface="+mn-lt"/>
                <a:ea typeface="+mn-ea"/>
                <a:cs typeface="+mn-cs"/>
              </a:rPr>
              <a:t>，為每個</a:t>
            </a:r>
            <a:r>
              <a:rPr lang="en-US" altLang="zh-TW" sz="1200" b="0" i="0" kern="1200" dirty="0">
                <a:solidFill>
                  <a:schemeClr val="tx1"/>
                </a:solidFill>
                <a:effectLst/>
                <a:latin typeface="+mn-lt"/>
                <a:ea typeface="+mn-ea"/>
                <a:cs typeface="+mn-cs"/>
              </a:rPr>
              <a:t>QoS</a:t>
            </a:r>
            <a:r>
              <a:rPr lang="zh-TW" altLang="en-US" sz="1200" b="0" i="0" kern="1200" dirty="0">
                <a:solidFill>
                  <a:schemeClr val="tx1"/>
                </a:solidFill>
                <a:effectLst/>
                <a:latin typeface="+mn-lt"/>
                <a:ea typeface="+mn-ea"/>
                <a:cs typeface="+mn-cs"/>
              </a:rPr>
              <a:t>流指示是否應該進行 </a:t>
            </a:r>
            <a:r>
              <a:rPr lang="en-US" altLang="zh-TW" b="1" dirty="0"/>
              <a:t>redundant transmission </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171450" indent="-171450">
              <a:buFontTx/>
              <a:buChar char="-"/>
            </a:pP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session</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ID</a:t>
            </a:r>
            <a:r>
              <a:rPr lang="zh-TW" altLang="en-US" sz="1200" b="0" i="0" kern="1200" dirty="0">
                <a:solidFill>
                  <a:schemeClr val="tx1"/>
                </a:solidFill>
                <a:effectLst/>
                <a:latin typeface="+mn-lt"/>
                <a:ea typeface="+mn-ea"/>
                <a:cs typeface="+mn-cs"/>
              </a:rPr>
              <a:t>可以由</a:t>
            </a:r>
            <a:r>
              <a:rPr lang="en-US" altLang="zh-TW" sz="1200" b="0" i="0" kern="1200" dirty="0">
                <a:solidFill>
                  <a:schemeClr val="tx1"/>
                </a:solidFill>
                <a:effectLst/>
                <a:latin typeface="+mn-lt"/>
                <a:ea typeface="+mn-ea"/>
                <a:cs typeface="+mn-cs"/>
              </a:rPr>
              <a:t>AN</a:t>
            </a:r>
            <a:r>
              <a:rPr lang="zh-TW" altLang="en-US" sz="1200" b="0" i="0" kern="1200" dirty="0">
                <a:solidFill>
                  <a:schemeClr val="tx1"/>
                </a:solidFill>
                <a:effectLst/>
                <a:latin typeface="+mn-lt"/>
                <a:ea typeface="+mn-ea"/>
                <a:cs typeface="+mn-cs"/>
              </a:rPr>
              <a:t>與</a:t>
            </a:r>
            <a:r>
              <a:rPr lang="en-US" altLang="zh-TW" sz="1200" b="0" i="0" kern="1200" dirty="0">
                <a:solidFill>
                  <a:schemeClr val="tx1"/>
                </a:solidFill>
                <a:effectLst/>
                <a:latin typeface="+mn-lt"/>
                <a:ea typeface="+mn-ea"/>
                <a:cs typeface="+mn-cs"/>
              </a:rPr>
              <a:t>UE </a:t>
            </a:r>
            <a:r>
              <a:rPr lang="zh-TW" altLang="en-US" sz="1200" b="0" i="0" kern="1200" dirty="0">
                <a:solidFill>
                  <a:schemeClr val="tx1"/>
                </a:solidFill>
                <a:effectLst/>
                <a:latin typeface="+mn-lt"/>
                <a:ea typeface="+mn-ea"/>
                <a:cs typeface="+mn-cs"/>
              </a:rPr>
              <a:t>進行 </a:t>
            </a:r>
            <a:r>
              <a:rPr lang="en-US" altLang="zh-TW" dirty="0"/>
              <a:t>signaling </a:t>
            </a:r>
            <a:r>
              <a:rPr lang="zh-TW" altLang="en-US" sz="1200" b="0" i="0" kern="1200" dirty="0">
                <a:solidFill>
                  <a:schemeClr val="tx1"/>
                </a:solidFill>
                <a:effectLst/>
                <a:latin typeface="+mn-lt"/>
                <a:ea typeface="+mn-ea"/>
                <a:cs typeface="+mn-cs"/>
              </a:rPr>
              <a:t>時使用，以向</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指示</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資源與</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會話之間的關聯。</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90</a:t>
            </a:fld>
            <a:endParaRPr lang="zh-TW" altLang="en-US"/>
          </a:p>
        </p:txBody>
      </p:sp>
    </p:spTree>
    <p:extLst>
      <p:ext uri="{BB962C8B-B14F-4D97-AF65-F5344CB8AC3E}">
        <p14:creationId xmlns:p14="http://schemas.microsoft.com/office/powerpoint/2010/main" val="22605246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zh-TW" altLang="en-US" sz="1200" b="0" i="0" kern="1200" dirty="0">
                <a:solidFill>
                  <a:schemeClr val="tx1"/>
                </a:solidFill>
                <a:effectLst/>
                <a:latin typeface="+mn-lt"/>
                <a:ea typeface="+mn-ea"/>
                <a:cs typeface="+mn-cs"/>
              </a:rPr>
              <a:t>一個</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會話與</a:t>
            </a:r>
            <a:r>
              <a:rPr lang="en-US" altLang="zh-TW" sz="1200" b="0" i="0" kern="1200" dirty="0">
                <a:solidFill>
                  <a:schemeClr val="tx1"/>
                </a:solidFill>
                <a:effectLst/>
                <a:latin typeface="+mn-lt"/>
                <a:ea typeface="+mn-ea"/>
                <a:cs typeface="+mn-cs"/>
              </a:rPr>
              <a:t>HPLMN</a:t>
            </a:r>
            <a:r>
              <a:rPr lang="zh-TW" altLang="en-US" sz="1200" b="0" i="0" kern="1200" dirty="0">
                <a:solidFill>
                  <a:schemeClr val="tx1"/>
                </a:solidFill>
                <a:effectLst/>
                <a:latin typeface="+mn-lt"/>
                <a:ea typeface="+mn-ea"/>
                <a:cs typeface="+mn-cs"/>
              </a:rPr>
              <a:t>的一個</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相關聯，如果適用的話，還與</a:t>
            </a:r>
            <a:r>
              <a:rPr lang="en-US" altLang="zh-TW" sz="1200" b="0" i="0" kern="1200" dirty="0">
                <a:solidFill>
                  <a:schemeClr val="tx1"/>
                </a:solidFill>
                <a:effectLst/>
                <a:latin typeface="+mn-lt"/>
                <a:ea typeface="+mn-ea"/>
                <a:cs typeface="+mn-cs"/>
              </a:rPr>
              <a:t>VPLMN</a:t>
            </a:r>
            <a:r>
              <a:rPr lang="zh-TW" altLang="en-US" sz="1200" b="0" i="0" kern="1200" dirty="0">
                <a:solidFill>
                  <a:schemeClr val="tx1"/>
                </a:solidFill>
                <a:effectLst/>
                <a:latin typeface="+mn-lt"/>
                <a:ea typeface="+mn-ea"/>
                <a:cs typeface="+mn-cs"/>
              </a:rPr>
              <a:t>的一個</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和</a:t>
            </a:r>
            <a:r>
              <a:rPr lang="en-US" altLang="zh-TW" sz="1200" b="0" i="0" kern="1200" dirty="0">
                <a:solidFill>
                  <a:schemeClr val="tx1"/>
                </a:solidFill>
                <a:effectLst/>
                <a:latin typeface="+mn-lt"/>
                <a:ea typeface="+mn-ea"/>
                <a:cs typeface="+mn-cs"/>
              </a:rPr>
              <a:t>DNN</a:t>
            </a:r>
            <a:r>
              <a:rPr lang="zh-TW" altLang="en-US" sz="1200" b="0" i="0" kern="1200" dirty="0">
                <a:solidFill>
                  <a:schemeClr val="tx1"/>
                </a:solidFill>
                <a:effectLst/>
                <a:latin typeface="+mn-lt"/>
                <a:ea typeface="+mn-ea"/>
                <a:cs typeface="+mn-cs"/>
              </a:rPr>
              <a:t>相關聯。提供給</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是具有</a:t>
            </a:r>
            <a:r>
              <a:rPr lang="en-US" altLang="zh-TW" sz="1200" b="0" i="0" kern="1200" dirty="0">
                <a:solidFill>
                  <a:schemeClr val="tx1"/>
                </a:solidFill>
                <a:effectLst/>
                <a:latin typeface="+mn-lt"/>
                <a:ea typeface="+mn-ea"/>
                <a:cs typeface="+mn-cs"/>
              </a:rPr>
              <a:t>Serving PLMN</a:t>
            </a:r>
            <a:r>
              <a:rPr lang="zh-TW" altLang="en-US" sz="1200" b="0" i="0" kern="1200" dirty="0">
                <a:solidFill>
                  <a:schemeClr val="tx1"/>
                </a:solidFill>
                <a:effectLst/>
                <a:latin typeface="+mn-lt"/>
                <a:ea typeface="+mn-ea"/>
                <a:cs typeface="+mn-cs"/>
              </a:rPr>
              <a:t>的值的</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（即</a:t>
            </a:r>
            <a:r>
              <a:rPr lang="en-US" altLang="zh-TW" sz="1200" b="0" i="0" kern="1200" dirty="0">
                <a:solidFill>
                  <a:schemeClr val="tx1"/>
                </a:solidFill>
                <a:effectLst/>
                <a:latin typeface="+mn-lt"/>
                <a:ea typeface="+mn-ea"/>
                <a:cs typeface="+mn-cs"/>
              </a:rPr>
              <a:t>HPLMN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，或在</a:t>
            </a:r>
            <a:r>
              <a:rPr lang="en-US" altLang="zh-TW" sz="1200" b="0" i="0" kern="1200" dirty="0">
                <a:solidFill>
                  <a:schemeClr val="tx1"/>
                </a:solidFill>
                <a:effectLst/>
                <a:latin typeface="+mn-lt"/>
                <a:ea typeface="+mn-ea"/>
                <a:cs typeface="+mn-cs"/>
              </a:rPr>
              <a:t>LBO</a:t>
            </a:r>
            <a:r>
              <a:rPr lang="zh-TW" altLang="en-US" sz="1200" b="0" i="0" kern="1200" dirty="0">
                <a:solidFill>
                  <a:schemeClr val="tx1"/>
                </a:solidFill>
                <a:effectLst/>
                <a:latin typeface="+mn-lt"/>
                <a:ea typeface="+mn-ea"/>
                <a:cs typeface="+mn-cs"/>
              </a:rPr>
              <a:t>漫遊情況下是</a:t>
            </a:r>
            <a:r>
              <a:rPr lang="en-US" altLang="zh-TW" sz="1200" b="0" i="0" kern="1200" dirty="0">
                <a:solidFill>
                  <a:schemeClr val="tx1"/>
                </a:solidFill>
                <a:effectLst/>
                <a:latin typeface="+mn-lt"/>
                <a:ea typeface="+mn-ea"/>
                <a:cs typeface="+mn-cs"/>
              </a:rPr>
              <a:t>VPLMN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171450" indent="-171450">
              <a:buFontTx/>
              <a:buChar char="-"/>
            </a:pPr>
            <a:r>
              <a:rPr lang="en-US" altLang="zh-TW" dirty="0"/>
              <a:t>User Plane Security Enforcement information</a:t>
            </a:r>
            <a:r>
              <a:rPr lang="zh-TW" altLang="en-US" sz="1200" b="0" i="0" kern="1200" dirty="0">
                <a:solidFill>
                  <a:schemeClr val="tx1"/>
                </a:solidFill>
                <a:effectLst/>
                <a:latin typeface="+mn-lt"/>
                <a:ea typeface="+mn-ea"/>
                <a:cs typeface="+mn-cs"/>
              </a:rPr>
              <a:t>由</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根據</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第</a:t>
            </a:r>
            <a:r>
              <a:rPr lang="en-US" altLang="zh-TW" sz="1200" b="0" i="0" kern="1200" dirty="0">
                <a:solidFill>
                  <a:schemeClr val="tx1"/>
                </a:solidFill>
                <a:effectLst/>
                <a:latin typeface="+mn-lt"/>
                <a:ea typeface="+mn-ea"/>
                <a:cs typeface="+mn-cs"/>
              </a:rPr>
              <a:t>5.10.3</a:t>
            </a:r>
            <a:r>
              <a:rPr lang="zh-TW" altLang="en-US" sz="1200" b="0" i="0" kern="1200" dirty="0">
                <a:solidFill>
                  <a:schemeClr val="tx1"/>
                </a:solidFill>
                <a:effectLst/>
                <a:latin typeface="+mn-lt"/>
                <a:ea typeface="+mn-ea"/>
                <a:cs typeface="+mn-cs"/>
              </a:rPr>
              <a:t>條的描述決定。</a:t>
            </a:r>
            <a:endParaRPr lang="en-US" altLang="zh-TW" sz="1200" b="0" i="0" kern="1200" dirty="0">
              <a:solidFill>
                <a:schemeClr val="tx1"/>
              </a:solidFill>
              <a:effectLst/>
              <a:latin typeface="+mn-lt"/>
              <a:ea typeface="+mn-ea"/>
              <a:cs typeface="+mn-cs"/>
            </a:endParaRPr>
          </a:p>
          <a:p>
            <a:pPr marL="171450" indent="-171450">
              <a:buFontTx/>
              <a:buChar char="-"/>
            </a:pPr>
            <a:r>
              <a:rPr lang="zh-TW" altLang="en-US" sz="1200" b="0" i="0" kern="1200" dirty="0">
                <a:solidFill>
                  <a:schemeClr val="tx1"/>
                </a:solidFill>
                <a:effectLst/>
                <a:latin typeface="+mn-lt"/>
                <a:ea typeface="+mn-ea"/>
                <a:cs typeface="+mn-cs"/>
              </a:rPr>
              <a:t>如果使用者面安全執行資訊指示完整性保護為「</a:t>
            </a:r>
            <a:r>
              <a:rPr lang="en-US" altLang="zh-TW" sz="1200" b="0" i="0" kern="1200" dirty="0">
                <a:solidFill>
                  <a:schemeClr val="tx1"/>
                </a:solidFill>
                <a:effectLst/>
                <a:latin typeface="+mn-lt"/>
                <a:ea typeface="+mn-ea"/>
                <a:cs typeface="+mn-cs"/>
              </a:rPr>
              <a:t>Preferred</a:t>
            </a:r>
            <a:r>
              <a:rPr lang="zh-TW" altLang="en-US" sz="1200" b="0" i="0" kern="1200" dirty="0">
                <a:solidFill>
                  <a:schemeClr val="tx1"/>
                </a:solidFill>
                <a:effectLst/>
                <a:latin typeface="+mn-lt"/>
                <a:ea typeface="+mn-ea"/>
                <a:cs typeface="+mn-cs"/>
              </a:rPr>
              <a:t>」或「</a:t>
            </a:r>
            <a:r>
              <a:rPr lang="en-US" altLang="zh-TW" sz="1200" b="0" i="0" kern="1200" dirty="0">
                <a:solidFill>
                  <a:schemeClr val="tx1"/>
                </a:solidFill>
                <a:effectLst/>
                <a:latin typeface="+mn-lt"/>
                <a:ea typeface="+mn-ea"/>
                <a:cs typeface="+mn-cs"/>
              </a:rPr>
              <a:t>Required</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還會在收到的</a:t>
            </a:r>
            <a:r>
              <a:rPr lang="en-US" altLang="zh-TW" dirty="0"/>
              <a:t>PDU Session Establishment Request</a:t>
            </a:r>
            <a:r>
              <a:rPr lang="zh-TW" altLang="en-US" sz="1200" b="0" i="0" kern="1200" dirty="0">
                <a:solidFill>
                  <a:schemeClr val="tx1"/>
                </a:solidFill>
                <a:effectLst/>
                <a:latin typeface="+mn-lt"/>
                <a:ea typeface="+mn-ea"/>
                <a:cs typeface="+mn-cs"/>
              </a:rPr>
              <a:t>中包含</a:t>
            </a:r>
            <a:r>
              <a:rPr lang="en-US" altLang="zh-TW" sz="1200" b="0" i="0" kern="1200" dirty="0">
                <a:solidFill>
                  <a:schemeClr val="tx1"/>
                </a:solidFill>
                <a:effectLst/>
                <a:latin typeface="+mn-lt"/>
                <a:ea typeface="+mn-ea"/>
                <a:cs typeface="+mn-cs"/>
              </a:rPr>
              <a:t>UE</a:t>
            </a:r>
            <a:r>
              <a:rPr lang="en-US" altLang="zh-TW" b="1" dirty="0"/>
              <a:t> Integrity Protection Maximum Data Rate</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171450" indent="-171450">
              <a:buFontTx/>
              <a:buChar char="-"/>
            </a:pP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5.33.2.1</a:t>
            </a:r>
            <a:r>
              <a:rPr lang="zh-TW" altLang="en-US" sz="1200" b="0" i="0" kern="1200" dirty="0">
                <a:solidFill>
                  <a:schemeClr val="tx1"/>
                </a:solidFill>
                <a:effectLst/>
                <a:latin typeface="+mn-lt"/>
                <a:ea typeface="+mn-ea"/>
                <a:cs typeface="+mn-cs"/>
              </a:rPr>
              <a:t>條描述了</a:t>
            </a:r>
            <a:r>
              <a:rPr lang="en-US" altLang="zh-TW" sz="1200" b="0" i="0" kern="1200" dirty="0">
                <a:solidFill>
                  <a:schemeClr val="tx1"/>
                </a:solidFill>
                <a:effectLst/>
                <a:latin typeface="+mn-lt"/>
                <a:ea typeface="+mn-ea"/>
                <a:cs typeface="+mn-cs"/>
              </a:rPr>
              <a:t>NG-RAN</a:t>
            </a:r>
            <a:r>
              <a:rPr lang="zh-TW" altLang="en-US" sz="1200" b="0" i="0" kern="1200" dirty="0">
                <a:solidFill>
                  <a:schemeClr val="tx1"/>
                </a:solidFill>
                <a:effectLst/>
                <a:latin typeface="+mn-lt"/>
                <a:ea typeface="+mn-ea"/>
                <a:cs typeface="+mn-cs"/>
              </a:rPr>
              <a:t>使用</a:t>
            </a:r>
            <a:r>
              <a:rPr lang="en-US" altLang="zh-TW" sz="1200" b="0" i="0" kern="1200" dirty="0">
                <a:solidFill>
                  <a:schemeClr val="tx1"/>
                </a:solidFill>
                <a:effectLst/>
                <a:latin typeface="+mn-lt"/>
                <a:ea typeface="+mn-ea"/>
                <a:cs typeface="+mn-cs"/>
              </a:rPr>
              <a:t>RSN</a:t>
            </a:r>
            <a:r>
              <a:rPr lang="zh-TW" altLang="en-US" sz="1200" b="0" i="0" kern="1200" dirty="0">
                <a:solidFill>
                  <a:schemeClr val="tx1"/>
                </a:solidFill>
                <a:effectLst/>
                <a:latin typeface="+mn-lt"/>
                <a:ea typeface="+mn-ea"/>
                <a:cs typeface="+mn-cs"/>
              </a:rPr>
              <a:t>參數和</a:t>
            </a:r>
            <a:r>
              <a:rPr lang="en-US" altLang="zh-TW" sz="1200" b="0" i="0" kern="1200" dirty="0">
                <a:solidFill>
                  <a:schemeClr val="tx1"/>
                </a:solidFill>
                <a:effectLst/>
                <a:latin typeface="+mn-lt"/>
                <a:ea typeface="+mn-ea"/>
                <a:cs typeface="+mn-cs"/>
              </a:rPr>
              <a:t>PDU session</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pair</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ID</a:t>
            </a:r>
            <a:r>
              <a:rPr lang="zh-TW" altLang="en-US" sz="1200" b="0" i="0" kern="1200" dirty="0">
                <a:solidFill>
                  <a:schemeClr val="tx1"/>
                </a:solidFill>
                <a:effectLst/>
                <a:latin typeface="+mn-lt"/>
                <a:ea typeface="+mn-ea"/>
                <a:cs typeface="+mn-cs"/>
              </a:rPr>
              <a:t>的使用方式。</a:t>
            </a:r>
            <a:endParaRPr lang="en-US" altLang="zh-TW" sz="1200" b="0" i="0" kern="1200" dirty="0">
              <a:solidFill>
                <a:schemeClr val="tx1"/>
              </a:solidFill>
              <a:effectLst/>
              <a:latin typeface="+mn-lt"/>
              <a:ea typeface="+mn-ea"/>
              <a:cs typeface="+mn-cs"/>
            </a:endParaRPr>
          </a:p>
          <a:p>
            <a:pPr marL="171450" indent="-171450">
              <a:buFontTx/>
              <a:buChar char="-"/>
            </a:pP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5.28a.2</a:t>
            </a:r>
            <a:r>
              <a:rPr lang="zh-TW" altLang="en-US" sz="1200" b="0" i="0" kern="1200" dirty="0">
                <a:solidFill>
                  <a:schemeClr val="tx1"/>
                </a:solidFill>
                <a:effectLst/>
                <a:latin typeface="+mn-lt"/>
                <a:ea typeface="+mn-ea"/>
                <a:cs typeface="+mn-cs"/>
              </a:rPr>
              <a:t>條描述了</a:t>
            </a:r>
            <a:r>
              <a:rPr lang="en-US" altLang="zh-TW" sz="1200" b="0" i="0" kern="1200" dirty="0">
                <a:solidFill>
                  <a:schemeClr val="tx1"/>
                </a:solidFill>
                <a:effectLst/>
                <a:latin typeface="+mn-lt"/>
                <a:ea typeface="+mn-ea"/>
                <a:cs typeface="+mn-cs"/>
              </a:rPr>
              <a:t>TL-Container</a:t>
            </a:r>
            <a:r>
              <a:rPr lang="zh-TW" altLang="en-US" sz="1200" b="0" i="0" kern="1200" dirty="0">
                <a:solidFill>
                  <a:schemeClr val="tx1"/>
                </a:solidFill>
                <a:effectLst/>
                <a:latin typeface="+mn-lt"/>
                <a:ea typeface="+mn-ea"/>
                <a:cs typeface="+mn-cs"/>
              </a:rPr>
              <a:t>的使用方式。如果支援與部署在傳輸網絡中的</a:t>
            </a:r>
            <a:r>
              <a:rPr lang="en-US" altLang="zh-TW" sz="1200" b="0" i="0" kern="1200" dirty="0">
                <a:solidFill>
                  <a:schemeClr val="tx1"/>
                </a:solidFill>
                <a:effectLst/>
                <a:latin typeface="+mn-lt"/>
                <a:ea typeface="+mn-ea"/>
                <a:cs typeface="+mn-cs"/>
              </a:rPr>
              <a:t>TSN</a:t>
            </a:r>
            <a:r>
              <a:rPr lang="zh-TW" altLang="en-US" sz="1200" b="0" i="0" kern="1200" dirty="0">
                <a:solidFill>
                  <a:schemeClr val="tx1"/>
                </a:solidFill>
                <a:effectLst/>
                <a:latin typeface="+mn-lt"/>
                <a:ea typeface="+mn-ea"/>
                <a:cs typeface="+mn-cs"/>
              </a:rPr>
              <a:t>進行互通（參見</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4.4.8</a:t>
            </a:r>
            <a:r>
              <a:rPr lang="zh-TW" altLang="en-US" sz="1200" b="0" i="0" kern="1200" dirty="0">
                <a:solidFill>
                  <a:schemeClr val="tx1"/>
                </a:solidFill>
                <a:effectLst/>
                <a:latin typeface="+mn-lt"/>
                <a:ea typeface="+mn-ea"/>
                <a:cs typeface="+mn-cs"/>
              </a:rPr>
              <a:t>條），</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將包含一個帶有</a:t>
            </a:r>
            <a:r>
              <a:rPr lang="en-US" altLang="zh-TW" sz="1200" b="0" i="0" kern="1200" dirty="0">
                <a:solidFill>
                  <a:schemeClr val="tx1"/>
                </a:solidFill>
                <a:effectLst/>
                <a:latin typeface="+mn-lt"/>
                <a:ea typeface="+mn-ea"/>
                <a:cs typeface="+mn-cs"/>
              </a:rPr>
              <a:t>get-request</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TL-Container</a:t>
            </a:r>
            <a:r>
              <a:rPr lang="zh-TW" altLang="en-US" sz="1200" b="0" i="0" kern="1200" dirty="0">
                <a:solidFill>
                  <a:schemeClr val="tx1"/>
                </a:solidFill>
                <a:effectLst/>
                <a:latin typeface="+mn-lt"/>
                <a:ea typeface="+mn-ea"/>
                <a:cs typeface="+mn-cs"/>
              </a:rPr>
              <a:t>來獲取</a:t>
            </a:r>
            <a:r>
              <a:rPr lang="en-US" altLang="zh-TW" sz="1200" b="0" i="0" kern="1200" dirty="0">
                <a:solidFill>
                  <a:schemeClr val="tx1"/>
                </a:solidFill>
                <a:effectLst/>
                <a:latin typeface="+mn-lt"/>
                <a:ea typeface="+mn-ea"/>
                <a:cs typeface="+mn-cs"/>
              </a:rPr>
              <a:t>N2 SM</a:t>
            </a:r>
            <a:r>
              <a:rPr lang="zh-TW" altLang="en-US" sz="1200" b="0" i="0" kern="1200" dirty="0">
                <a:solidFill>
                  <a:schemeClr val="tx1"/>
                </a:solidFill>
                <a:effectLst/>
                <a:latin typeface="+mn-lt"/>
                <a:ea typeface="+mn-ea"/>
                <a:cs typeface="+mn-cs"/>
              </a:rPr>
              <a:t>資訊，詳細內容在</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的第</a:t>
            </a:r>
            <a:r>
              <a:rPr lang="en-US" altLang="zh-TW" sz="1200" b="0" i="0" kern="1200" dirty="0">
                <a:solidFill>
                  <a:schemeClr val="tx1"/>
                </a:solidFill>
                <a:effectLst/>
                <a:latin typeface="+mn-lt"/>
                <a:ea typeface="+mn-ea"/>
                <a:cs typeface="+mn-cs"/>
              </a:rPr>
              <a:t>5.28a.2</a:t>
            </a:r>
            <a:r>
              <a:rPr lang="zh-TW" altLang="en-US" sz="1200" b="0" i="0" kern="1200" dirty="0">
                <a:solidFill>
                  <a:schemeClr val="tx1"/>
                </a:solidFill>
                <a:effectLst/>
                <a:latin typeface="+mn-lt"/>
                <a:ea typeface="+mn-ea"/>
                <a:cs typeface="+mn-cs"/>
              </a:rPr>
              <a:t>條中有描述。</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91</a:t>
            </a:fld>
            <a:endParaRPr lang="zh-TW" altLang="en-US"/>
          </a:p>
        </p:txBody>
      </p:sp>
    </p:spTree>
    <p:extLst>
      <p:ext uri="{BB962C8B-B14F-4D97-AF65-F5344CB8AC3E}">
        <p14:creationId xmlns:p14="http://schemas.microsoft.com/office/powerpoint/2010/main" val="358961411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en-US" altLang="zh-TW" sz="1200" b="0" i="0" kern="1200" dirty="0">
                <a:solidFill>
                  <a:schemeClr val="tx1"/>
                </a:solidFill>
                <a:effectLst/>
                <a:latin typeface="+mn-lt"/>
                <a:ea typeface="+mn-ea"/>
                <a:cs typeface="+mn-cs"/>
              </a:rPr>
              <a:t>N1 SM</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container</a:t>
            </a:r>
            <a:r>
              <a:rPr lang="zh-TW" altLang="en-US" sz="1200" b="0" i="0" kern="1200" dirty="0">
                <a:solidFill>
                  <a:schemeClr val="tx1"/>
                </a:solidFill>
                <a:effectLst/>
                <a:latin typeface="+mn-lt"/>
                <a:ea typeface="+mn-ea"/>
                <a:cs typeface="+mn-cs"/>
              </a:rPr>
              <a:t> 包含</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應提供給</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的</a:t>
            </a:r>
            <a:r>
              <a:rPr lang="en-US" altLang="zh-TW" b="1" dirty="0"/>
              <a:t>PDU Session Establishment</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Accept</a:t>
            </a:r>
            <a:r>
              <a:rPr lang="zh-TW" altLang="en-US" sz="1200" b="0" i="0" kern="1200" dirty="0">
                <a:solidFill>
                  <a:schemeClr val="tx1"/>
                </a:solidFill>
                <a:effectLst/>
                <a:latin typeface="+mn-lt"/>
                <a:ea typeface="+mn-ea"/>
                <a:cs typeface="+mn-cs"/>
              </a:rPr>
              <a:t>消息。如果</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要求</a:t>
            </a:r>
            <a:r>
              <a:rPr lang="en-US" altLang="zh-TW" sz="1200" b="0" i="0" kern="1200" dirty="0">
                <a:solidFill>
                  <a:schemeClr val="tx1"/>
                </a:solidFill>
                <a:effectLst/>
                <a:latin typeface="+mn-lt"/>
                <a:ea typeface="+mn-ea"/>
                <a:cs typeface="+mn-cs"/>
              </a:rPr>
              <a:t>P-CSCF</a:t>
            </a:r>
            <a:r>
              <a:rPr lang="zh-TW" altLang="en-US" sz="1200" b="0" i="0" kern="1200" dirty="0">
                <a:solidFill>
                  <a:schemeClr val="tx1"/>
                </a:solidFill>
                <a:effectLst/>
                <a:latin typeface="+mn-lt"/>
                <a:ea typeface="+mn-ea"/>
                <a:cs typeface="+mn-cs"/>
              </a:rPr>
              <a:t>發現，則該消息還應包括由</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確定並按照</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第</a:t>
            </a:r>
            <a:r>
              <a:rPr lang="en-US" altLang="zh-TW" sz="1200" b="0" i="0" kern="1200" dirty="0">
                <a:solidFill>
                  <a:schemeClr val="tx1"/>
                </a:solidFill>
                <a:effectLst/>
                <a:latin typeface="+mn-lt"/>
                <a:ea typeface="+mn-ea"/>
                <a:cs typeface="+mn-cs"/>
              </a:rPr>
              <a:t>5.16.3.4</a:t>
            </a:r>
            <a:r>
              <a:rPr lang="zh-TW" altLang="en-US" sz="1200" b="0" i="0" kern="1200" dirty="0">
                <a:solidFill>
                  <a:schemeClr val="tx1"/>
                </a:solidFill>
                <a:effectLst/>
                <a:latin typeface="+mn-lt"/>
                <a:ea typeface="+mn-ea"/>
                <a:cs typeface="+mn-cs"/>
              </a:rPr>
              <a:t>條描述的</a:t>
            </a:r>
            <a:r>
              <a:rPr lang="en-US" altLang="zh-TW" sz="1200" b="0" i="0" kern="1200" dirty="0">
                <a:solidFill>
                  <a:schemeClr val="tx1"/>
                </a:solidFill>
                <a:effectLst/>
                <a:latin typeface="+mn-lt"/>
                <a:ea typeface="+mn-ea"/>
                <a:cs typeface="+mn-cs"/>
              </a:rPr>
              <a:t>P-CSCF IP</a:t>
            </a:r>
            <a:r>
              <a:rPr lang="zh-TW" altLang="en-US" sz="1200" b="0" i="0" kern="1200" dirty="0">
                <a:solidFill>
                  <a:schemeClr val="tx1"/>
                </a:solidFill>
                <a:effectLst/>
                <a:latin typeface="+mn-lt"/>
                <a:ea typeface="+mn-ea"/>
                <a:cs typeface="+mn-cs"/>
              </a:rPr>
              <a:t>位址。</a:t>
            </a:r>
            <a:r>
              <a:rPr lang="en-US" altLang="zh-TW" b="1" dirty="0"/>
              <a:t>PDU Session Establishment</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Accept</a:t>
            </a:r>
            <a:r>
              <a:rPr lang="zh-TW" altLang="en-US" sz="1200" b="0" i="0" kern="1200" dirty="0">
                <a:solidFill>
                  <a:schemeClr val="tx1"/>
                </a:solidFill>
                <a:effectLst/>
                <a:latin typeface="+mn-lt"/>
                <a:ea typeface="+mn-ea"/>
                <a:cs typeface="+mn-cs"/>
              </a:rPr>
              <a:t>消息包括從 </a:t>
            </a:r>
            <a:r>
              <a:rPr lang="en-US" altLang="zh-TW" sz="1200" b="0" i="0" kern="1200" dirty="0">
                <a:solidFill>
                  <a:schemeClr val="tx1"/>
                </a:solidFill>
                <a:effectLst/>
                <a:latin typeface="+mn-lt"/>
                <a:ea typeface="+mn-ea"/>
                <a:cs typeface="+mn-cs"/>
              </a:rPr>
              <a:t>Allowed NSSAI</a:t>
            </a:r>
            <a:r>
              <a:rPr lang="zh-TW" altLang="en-US" sz="1200" b="0" i="0" kern="1200" dirty="0">
                <a:solidFill>
                  <a:schemeClr val="tx1"/>
                </a:solidFill>
                <a:effectLst/>
                <a:latin typeface="+mn-lt"/>
                <a:ea typeface="+mn-ea"/>
                <a:cs typeface="+mn-cs"/>
              </a:rPr>
              <a:t>中的</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。對於</a:t>
            </a:r>
            <a:r>
              <a:rPr lang="en-US" altLang="zh-TW" sz="1200" b="0" i="0" kern="1200" dirty="0">
                <a:solidFill>
                  <a:schemeClr val="tx1"/>
                </a:solidFill>
                <a:effectLst/>
                <a:latin typeface="+mn-lt"/>
                <a:ea typeface="+mn-ea"/>
                <a:cs typeface="+mn-cs"/>
              </a:rPr>
              <a:t>LBO</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roaming</a:t>
            </a:r>
            <a:r>
              <a:rPr lang="zh-TW" altLang="en-US" sz="1200" b="0" i="0" kern="1200" dirty="0">
                <a:solidFill>
                  <a:schemeClr val="tx1"/>
                </a:solidFill>
                <a:effectLst/>
                <a:latin typeface="+mn-lt"/>
                <a:ea typeface="+mn-ea"/>
                <a:cs typeface="+mn-cs"/>
              </a:rPr>
              <a:t> 場景，</a:t>
            </a:r>
            <a:r>
              <a:rPr lang="en-US" altLang="zh-TW" b="1" dirty="0"/>
              <a:t>PDU Session Establishment Accept </a:t>
            </a:r>
            <a:r>
              <a:rPr lang="zh-TW" altLang="en-US" sz="1200" b="0" i="0" kern="1200" dirty="0">
                <a:solidFill>
                  <a:schemeClr val="tx1"/>
                </a:solidFill>
                <a:effectLst/>
                <a:latin typeface="+mn-lt"/>
                <a:ea typeface="+mn-ea"/>
                <a:cs typeface="+mn-cs"/>
              </a:rPr>
              <a:t>消息包括來自</a:t>
            </a:r>
            <a:r>
              <a:rPr lang="en-US" altLang="zh-TW" sz="1200" b="0" i="0" kern="1200" dirty="0">
                <a:solidFill>
                  <a:schemeClr val="tx1"/>
                </a:solidFill>
                <a:effectLst/>
                <a:latin typeface="+mn-lt"/>
                <a:ea typeface="+mn-ea"/>
                <a:cs typeface="+mn-cs"/>
              </a:rPr>
              <a:t>VPLMN</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Allowed NSSAI</a:t>
            </a:r>
            <a:r>
              <a:rPr lang="zh-TW" altLang="en-US" sz="1200" b="0" i="0" kern="1200" dirty="0">
                <a:solidFill>
                  <a:schemeClr val="tx1"/>
                </a:solidFill>
                <a:effectLst/>
                <a:latin typeface="+mn-lt"/>
                <a:ea typeface="+mn-ea"/>
                <a:cs typeface="+mn-cs"/>
              </a:rPr>
              <a:t>中的</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，並且還包括</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在第</a:t>
            </a:r>
            <a:r>
              <a:rPr lang="en-US" altLang="zh-TW" sz="1200" b="0" i="0" kern="1200" dirty="0">
                <a:solidFill>
                  <a:schemeClr val="tx1"/>
                </a:solidFill>
                <a:effectLst/>
                <a:latin typeface="+mn-lt"/>
                <a:ea typeface="+mn-ea"/>
                <a:cs typeface="+mn-cs"/>
              </a:rPr>
              <a:t>3</a:t>
            </a:r>
            <a:r>
              <a:rPr lang="zh-TW" altLang="en-US" sz="1200" b="0" i="0" kern="1200" dirty="0">
                <a:solidFill>
                  <a:schemeClr val="tx1"/>
                </a:solidFill>
                <a:effectLst/>
                <a:latin typeface="+mn-lt"/>
                <a:ea typeface="+mn-ea"/>
                <a:cs typeface="+mn-cs"/>
              </a:rPr>
              <a:t>步收到的 </a:t>
            </a:r>
            <a:r>
              <a:rPr lang="en-US" altLang="zh-TW" b="1" dirty="0"/>
              <a:t>Mapping Of </a:t>
            </a:r>
            <a:r>
              <a:rPr lang="en-US" altLang="zh-TW" sz="1200" b="0" i="0" kern="1200" dirty="0">
                <a:solidFill>
                  <a:schemeClr val="tx1"/>
                </a:solidFill>
                <a:effectLst/>
                <a:latin typeface="+mn-lt"/>
                <a:ea typeface="+mn-ea"/>
                <a:cs typeface="+mn-cs"/>
              </a:rPr>
              <a:t>Allowed NSSAI</a:t>
            </a:r>
            <a:r>
              <a:rPr lang="zh-TW" altLang="en-US" sz="1200" b="0" i="0" kern="1200" dirty="0">
                <a:solidFill>
                  <a:schemeClr val="tx1"/>
                </a:solidFill>
                <a:effectLst/>
                <a:latin typeface="+mn-lt"/>
                <a:ea typeface="+mn-ea"/>
                <a:cs typeface="+mn-cs"/>
              </a:rPr>
              <a:t>對應的</a:t>
            </a:r>
            <a:r>
              <a:rPr lang="en-US" altLang="zh-TW" sz="1200" b="0" i="0" kern="1200" dirty="0">
                <a:solidFill>
                  <a:schemeClr val="tx1"/>
                </a:solidFill>
                <a:effectLst/>
                <a:latin typeface="+mn-lt"/>
                <a:ea typeface="+mn-ea"/>
                <a:cs typeface="+mn-cs"/>
              </a:rPr>
              <a:t>HPLMN</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S-NSSAI</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92</a:t>
            </a:fld>
            <a:endParaRPr lang="zh-TW" altLang="en-US"/>
          </a:p>
        </p:txBody>
      </p:sp>
    </p:spTree>
    <p:extLst>
      <p:ext uri="{BB962C8B-B14F-4D97-AF65-F5344CB8AC3E}">
        <p14:creationId xmlns:p14="http://schemas.microsoft.com/office/powerpoint/2010/main" val="19317299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1450" indent="-171450">
              <a:buFontTx/>
              <a:buChar char="-"/>
            </a:pPr>
            <a:r>
              <a:rPr lang="zh-TW" altLang="en-US" sz="1200" b="0" i="0" kern="1200" dirty="0">
                <a:solidFill>
                  <a:schemeClr val="tx1"/>
                </a:solidFill>
                <a:effectLst/>
                <a:latin typeface="+mn-lt"/>
                <a:ea typeface="+mn-ea"/>
                <a:cs typeface="+mn-cs"/>
              </a:rPr>
              <a:t>步驟</a:t>
            </a:r>
            <a:r>
              <a:rPr lang="en-US" altLang="zh-TW" sz="1200" b="0" i="0" kern="1200" dirty="0">
                <a:solidFill>
                  <a:schemeClr val="tx1"/>
                </a:solidFill>
                <a:effectLst/>
                <a:latin typeface="+mn-lt"/>
                <a:ea typeface="+mn-ea"/>
                <a:cs typeface="+mn-cs"/>
              </a:rPr>
              <a:t>11</a:t>
            </a:r>
            <a:r>
              <a:rPr lang="zh-TW" altLang="en-US" sz="1200" b="0" i="0" kern="1200" dirty="0">
                <a:solidFill>
                  <a:schemeClr val="tx1"/>
                </a:solidFill>
                <a:effectLst/>
                <a:latin typeface="+mn-lt"/>
                <a:ea typeface="+mn-ea"/>
                <a:cs typeface="+mn-cs"/>
              </a:rPr>
              <a:t>剩餘的部分太過瑣碎所以跳過</a:t>
            </a:r>
            <a:endParaRPr lang="en-US" altLang="zh-TW" sz="1200" b="0" i="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93</a:t>
            </a:fld>
            <a:endParaRPr lang="zh-TW" altLang="en-US"/>
          </a:p>
        </p:txBody>
      </p:sp>
    </p:spTree>
    <p:extLst>
      <p:ext uri="{BB962C8B-B14F-4D97-AF65-F5344CB8AC3E}">
        <p14:creationId xmlns:p14="http://schemas.microsoft.com/office/powerpoint/2010/main" val="268945581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zh-TW" altLang="en-US" sz="1200" b="0" i="0" kern="1200" dirty="0">
                <a:solidFill>
                  <a:schemeClr val="tx1"/>
                </a:solidFill>
                <a:effectLst/>
                <a:latin typeface="+mn-lt"/>
                <a:ea typeface="+mn-ea"/>
                <a:cs typeface="+mn-cs"/>
              </a:rPr>
              <a:t>步驟</a:t>
            </a:r>
            <a:r>
              <a:rPr lang="en-US" altLang="zh-TW" sz="1200" b="0" i="0" kern="1200" dirty="0">
                <a:solidFill>
                  <a:schemeClr val="tx1"/>
                </a:solidFill>
                <a:effectLst/>
                <a:latin typeface="+mn-lt"/>
                <a:ea typeface="+mn-ea"/>
                <a:cs typeface="+mn-cs"/>
              </a:rPr>
              <a:t>12</a:t>
            </a:r>
            <a:r>
              <a:rPr lang="zh-TW" altLang="en-US" sz="1200" b="0" i="0" kern="1200" dirty="0">
                <a:solidFill>
                  <a:schemeClr val="tx1"/>
                </a:solidFill>
                <a:effectLst/>
                <a:latin typeface="+mn-lt"/>
                <a:ea typeface="+mn-ea"/>
                <a:cs typeface="+mn-cs"/>
              </a:rPr>
              <a:t>是</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到</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 的 </a:t>
            </a:r>
            <a:r>
              <a:rPr lang="en-US" altLang="zh-TW" dirty="0"/>
              <a:t>N2 PDU Session Request</a:t>
            </a:r>
            <a:r>
              <a:rPr lang="zh-TW" altLang="en-US" dirty="0"/>
              <a:t> ，包含</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 N2 SM information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 NAS message </a:t>
            </a:r>
          </a:p>
          <a:p>
            <a:pPr marL="0" indent="0">
              <a:buFontTx/>
              <a:buNone/>
            </a:pPr>
            <a:r>
              <a:rPr lang="en-US" altLang="zh-TW" dirty="0"/>
              <a:t>- [CN assisted RAN parameters tuning]</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94</a:t>
            </a:fld>
            <a:endParaRPr lang="zh-TW" altLang="en-US"/>
          </a:p>
        </p:txBody>
      </p:sp>
    </p:spTree>
    <p:extLst>
      <p:ext uri="{BB962C8B-B14F-4D97-AF65-F5344CB8AC3E}">
        <p14:creationId xmlns:p14="http://schemas.microsoft.com/office/powerpoint/2010/main" val="3843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為了建立新的 </a:t>
            </a:r>
            <a:r>
              <a:rPr lang="en-US" altLang="zh-TW" dirty="0"/>
              <a:t>PDU</a:t>
            </a:r>
            <a:r>
              <a:rPr lang="zh-TW" altLang="en-US" dirty="0"/>
              <a:t> </a:t>
            </a:r>
            <a:r>
              <a:rPr lang="en-US" altLang="zh-TW" dirty="0"/>
              <a:t>Session</a:t>
            </a:r>
            <a:r>
              <a:rPr lang="zh-TW" altLang="en-US" dirty="0"/>
              <a:t>，</a:t>
            </a:r>
            <a:r>
              <a:rPr lang="en-US" altLang="zh-TW" dirty="0"/>
              <a:t>UE</a:t>
            </a:r>
            <a:r>
              <a:rPr lang="zh-TW" altLang="en-US" dirty="0"/>
              <a:t> 必須產生一個新的 </a:t>
            </a:r>
            <a:r>
              <a:rPr lang="en-US" altLang="zh-TW" dirty="0"/>
              <a:t>PDU Session ID</a:t>
            </a:r>
            <a:r>
              <a:rPr lang="zh-TW" altLang="en-US" dirty="0"/>
              <a:t>。</a:t>
            </a:r>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12</a:t>
            </a:fld>
            <a:endParaRPr lang="zh-TW" altLang="en-US"/>
          </a:p>
        </p:txBody>
      </p:sp>
    </p:spTree>
    <p:extLst>
      <p:ext uri="{BB962C8B-B14F-4D97-AF65-F5344CB8AC3E}">
        <p14:creationId xmlns:p14="http://schemas.microsoft.com/office/powerpoint/2010/main" val="20081557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buFontTx/>
              <a:buNone/>
            </a:pP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向</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發送包含</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a:t>
            </a:r>
            <a:r>
              <a:rPr lang="en-US" altLang="zh-TW" sz="1200" b="0" i="0" kern="1200" dirty="0">
                <a:solidFill>
                  <a:schemeClr val="tx1"/>
                </a:solidFill>
                <a:effectLst/>
                <a:latin typeface="+mn-lt"/>
                <a:ea typeface="+mn-ea"/>
                <a:cs typeface="+mn-cs"/>
              </a:rPr>
              <a:t>ID</a:t>
            </a:r>
            <a:r>
              <a:rPr lang="zh-TW" altLang="en-US" sz="1200" b="0" i="0" kern="1200" dirty="0">
                <a:solidFill>
                  <a:schemeClr val="tx1"/>
                </a:solidFill>
                <a:effectLst/>
                <a:latin typeface="+mn-lt"/>
                <a:ea typeface="+mn-ea"/>
                <a:cs typeface="+mn-cs"/>
              </a:rPr>
              <a:t>和針對</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的</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會話建立接受的</a:t>
            </a:r>
            <a:r>
              <a:rPr lang="en-US" altLang="zh-TW" sz="1200" b="0" i="0" kern="1200" dirty="0">
                <a:solidFill>
                  <a:schemeClr val="tx1"/>
                </a:solidFill>
                <a:effectLst/>
                <a:latin typeface="+mn-lt"/>
                <a:ea typeface="+mn-ea"/>
                <a:cs typeface="+mn-cs"/>
              </a:rPr>
              <a:t>NAS</a:t>
            </a:r>
            <a:r>
              <a:rPr lang="zh-TW" altLang="en-US" sz="1200" b="0" i="0" kern="1200" dirty="0">
                <a:solidFill>
                  <a:schemeClr val="tx1"/>
                </a:solidFill>
                <a:effectLst/>
                <a:latin typeface="+mn-lt"/>
                <a:ea typeface="+mn-ea"/>
                <a:cs typeface="+mn-cs"/>
              </a:rPr>
              <a:t>消息，以及從</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收到的</a:t>
            </a:r>
            <a:r>
              <a:rPr lang="en-US" altLang="zh-TW" sz="1200" b="0" i="0" kern="1200" dirty="0">
                <a:solidFill>
                  <a:schemeClr val="tx1"/>
                </a:solidFill>
                <a:effectLst/>
                <a:latin typeface="+mn-lt"/>
                <a:ea typeface="+mn-ea"/>
                <a:cs typeface="+mn-cs"/>
              </a:rPr>
              <a:t>N2 PDU</a:t>
            </a:r>
            <a:r>
              <a:rPr lang="zh-TW" altLang="en-US" sz="1200" b="0" i="0" kern="1200" dirty="0">
                <a:solidFill>
                  <a:schemeClr val="tx1"/>
                </a:solidFill>
                <a:effectLst/>
                <a:latin typeface="+mn-lt"/>
                <a:ea typeface="+mn-ea"/>
                <a:cs typeface="+mn-cs"/>
              </a:rPr>
              <a:t>會話請求中的</a:t>
            </a:r>
            <a:r>
              <a:rPr lang="en-US" altLang="zh-TW" sz="1200" b="0" i="0" kern="1200" dirty="0">
                <a:solidFill>
                  <a:schemeClr val="tx1"/>
                </a:solidFill>
                <a:effectLst/>
                <a:latin typeface="+mn-lt"/>
                <a:ea typeface="+mn-ea"/>
                <a:cs typeface="+mn-cs"/>
              </a:rPr>
              <a:t>N2 SM</a:t>
            </a:r>
            <a:r>
              <a:rPr lang="zh-TW" altLang="en-US" sz="1200" b="0" i="0" kern="1200" dirty="0">
                <a:solidFill>
                  <a:schemeClr val="tx1"/>
                </a:solidFill>
                <a:effectLst/>
                <a:latin typeface="+mn-lt"/>
                <a:ea typeface="+mn-ea"/>
                <a:cs typeface="+mn-cs"/>
              </a:rPr>
              <a:t>信息，該消息發送給</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pPr marL="0" indent="0">
              <a:buFontTx/>
              <a:buNone/>
            </a:pPr>
            <a:endParaRPr lang="en-US" altLang="zh-TW" sz="1200" b="0" i="0" kern="1200" dirty="0">
              <a:solidFill>
                <a:schemeClr val="tx1"/>
              </a:solidFill>
              <a:effectLst/>
              <a:latin typeface="+mn-lt"/>
              <a:ea typeface="+mn-ea"/>
              <a:cs typeface="+mn-cs"/>
            </a:endParaRPr>
          </a:p>
          <a:p>
            <a:pPr marL="0" indent="0">
              <a:buFontTx/>
              <a:buNone/>
            </a:pPr>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導出的</a:t>
            </a:r>
            <a:r>
              <a:rPr lang="en-US" altLang="zh-TW" b="1" dirty="0"/>
              <a:t>CN assisted RAN parameters tuning</a:t>
            </a:r>
            <a:r>
              <a:rPr lang="zh-TW" altLang="en-US" sz="1200" b="0" i="0" kern="1200" dirty="0">
                <a:solidFill>
                  <a:schemeClr val="tx1"/>
                </a:solidFill>
                <a:effectLst/>
                <a:latin typeface="+mn-lt"/>
                <a:ea typeface="+mn-ea"/>
                <a:cs typeface="+mn-cs"/>
              </a:rPr>
              <a:t>已經存儲於</a:t>
            </a:r>
            <a:r>
              <a:rPr lang="en-US" altLang="zh-TW" dirty="0"/>
              <a:t>activated PDU Session</a:t>
            </a:r>
            <a:r>
              <a:rPr lang="zh-TW" altLang="en-US" sz="1200" b="0" i="0" kern="1200" dirty="0">
                <a:solidFill>
                  <a:schemeClr val="tx1"/>
                </a:solidFill>
                <a:effectLst/>
                <a:latin typeface="+mn-lt"/>
                <a:ea typeface="+mn-ea"/>
                <a:cs typeface="+mn-cs"/>
              </a:rPr>
              <a:t>中，則</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可以推導出更新後的</a:t>
            </a:r>
            <a:r>
              <a:rPr lang="en-US" altLang="zh-TW" b="1" dirty="0"/>
              <a:t> CN assisted RAN parameters tuning</a:t>
            </a:r>
            <a:r>
              <a:rPr lang="zh-TW" altLang="en-US" b="1" dirty="0"/>
              <a:t> </a:t>
            </a:r>
            <a:r>
              <a:rPr lang="zh-TW" altLang="en-US" sz="1200" b="0" i="0" kern="1200" dirty="0">
                <a:solidFill>
                  <a:schemeClr val="tx1"/>
                </a:solidFill>
                <a:effectLst/>
                <a:latin typeface="+mn-lt"/>
                <a:ea typeface="+mn-ea"/>
                <a:cs typeface="+mn-cs"/>
              </a:rPr>
              <a:t>並提供給</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a:t>
            </a:r>
            <a:endParaRPr lang="en-US" altLang="zh-TW"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95</a:t>
            </a:fld>
            <a:endParaRPr lang="zh-TW" altLang="en-US"/>
          </a:p>
        </p:txBody>
      </p:sp>
    </p:spTree>
    <p:extLst>
      <p:ext uri="{BB962C8B-B14F-4D97-AF65-F5344CB8AC3E}">
        <p14:creationId xmlns:p14="http://schemas.microsoft.com/office/powerpoint/2010/main" val="23157066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第</a:t>
            </a:r>
            <a:r>
              <a:rPr lang="en-US" altLang="zh-TW" dirty="0"/>
              <a:t>13</a:t>
            </a:r>
            <a:r>
              <a:rPr lang="zh-TW" altLang="en-US" dirty="0"/>
              <a:t>步是 </a:t>
            </a:r>
            <a:r>
              <a:rPr lang="en-US" altLang="zh-TW" dirty="0"/>
              <a:t>RAN to UE</a:t>
            </a:r>
            <a:r>
              <a:rPr lang="zh-TW" altLang="en-US" dirty="0"/>
              <a:t> 的 </a:t>
            </a:r>
            <a:r>
              <a:rPr lang="en-US" altLang="zh-TW" dirty="0"/>
              <a:t>AN-specific resource setup</a:t>
            </a:r>
          </a:p>
          <a:p>
            <a:br>
              <a:rPr lang="zh-TW" altLang="en-US" dirty="0"/>
            </a:b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可以與</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進行與從</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接收到的信息相關的</a:t>
            </a:r>
            <a:r>
              <a:rPr lang="en-US" altLang="zh-TW" sz="1200" b="0" i="0" kern="1200" dirty="0">
                <a:solidFill>
                  <a:schemeClr val="tx1"/>
                </a:solidFill>
                <a:effectLst/>
                <a:latin typeface="+mn-lt"/>
                <a:ea typeface="+mn-ea"/>
                <a:cs typeface="+mn-cs"/>
              </a:rPr>
              <a:t>AN</a:t>
            </a:r>
            <a:r>
              <a:rPr lang="zh-TW" altLang="en-US" sz="1200" b="0" i="0" kern="1200" dirty="0">
                <a:solidFill>
                  <a:schemeClr val="tx1"/>
                </a:solidFill>
                <a:effectLst/>
                <a:latin typeface="+mn-lt"/>
                <a:ea typeface="+mn-ea"/>
                <a:cs typeface="+mn-cs"/>
              </a:rPr>
              <a:t>特定信令交換。例如，在</a:t>
            </a:r>
            <a:r>
              <a:rPr lang="en-US" altLang="zh-TW" sz="1200" b="0" i="0" kern="1200" dirty="0">
                <a:solidFill>
                  <a:schemeClr val="tx1"/>
                </a:solidFill>
                <a:effectLst/>
                <a:latin typeface="+mn-lt"/>
                <a:ea typeface="+mn-ea"/>
                <a:cs typeface="+mn-cs"/>
              </a:rPr>
              <a:t>NG-RAN</a:t>
            </a:r>
            <a:r>
              <a:rPr lang="zh-TW" altLang="en-US" sz="1200" b="0" i="0" kern="1200" dirty="0">
                <a:solidFill>
                  <a:schemeClr val="tx1"/>
                </a:solidFill>
                <a:effectLst/>
                <a:latin typeface="+mn-lt"/>
                <a:ea typeface="+mn-ea"/>
                <a:cs typeface="+mn-cs"/>
              </a:rPr>
              <a:t>的情況下，可以通過</a:t>
            </a:r>
            <a:r>
              <a:rPr lang="en-US" altLang="zh-TW" sz="1200" b="0" i="0" kern="1200" dirty="0">
                <a:solidFill>
                  <a:schemeClr val="tx1"/>
                </a:solidFill>
                <a:effectLst/>
                <a:latin typeface="+mn-lt"/>
                <a:ea typeface="+mn-ea"/>
                <a:cs typeface="+mn-cs"/>
              </a:rPr>
              <a:t>RRC</a:t>
            </a:r>
            <a:r>
              <a:rPr lang="zh-TW" altLang="en-US" sz="1200" b="0" i="0" kern="1200" dirty="0">
                <a:solidFill>
                  <a:schemeClr val="tx1"/>
                </a:solidFill>
                <a:effectLst/>
                <a:latin typeface="+mn-lt"/>
                <a:ea typeface="+mn-ea"/>
                <a:cs typeface="+mn-cs"/>
              </a:rPr>
              <a:t>連接重配置與</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進行交互，以建立與</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會話請求相關的必要</a:t>
            </a:r>
            <a:r>
              <a:rPr lang="en-US" altLang="zh-TW" sz="1200" b="0" i="0" kern="1200" dirty="0">
                <a:solidFill>
                  <a:schemeClr val="tx1"/>
                </a:solidFill>
                <a:effectLst/>
                <a:latin typeface="+mn-lt"/>
                <a:ea typeface="+mn-ea"/>
                <a:cs typeface="+mn-cs"/>
              </a:rPr>
              <a:t>NG-RAN</a:t>
            </a:r>
            <a:r>
              <a:rPr lang="zh-TW" altLang="en-US" sz="1200" b="0" i="0" kern="1200" dirty="0">
                <a:solidFill>
                  <a:schemeClr val="tx1"/>
                </a:solidFill>
                <a:effectLst/>
                <a:latin typeface="+mn-lt"/>
                <a:ea typeface="+mn-ea"/>
                <a:cs typeface="+mn-cs"/>
              </a:rPr>
              <a:t>資源和</a:t>
            </a:r>
            <a:r>
              <a:rPr lang="en-US" altLang="zh-TW" sz="1200" b="0" i="0" kern="1200" dirty="0">
                <a:solidFill>
                  <a:schemeClr val="tx1"/>
                </a:solidFill>
                <a:effectLst/>
                <a:latin typeface="+mn-lt"/>
                <a:ea typeface="+mn-ea"/>
                <a:cs typeface="+mn-cs"/>
              </a:rPr>
              <a:t>QoS</a:t>
            </a:r>
            <a:r>
              <a:rPr lang="zh-TW" altLang="en-US" sz="1200" b="0" i="0" kern="1200" dirty="0">
                <a:solidFill>
                  <a:schemeClr val="tx1"/>
                </a:solidFill>
                <a:effectLst/>
                <a:latin typeface="+mn-lt"/>
                <a:ea typeface="+mn-ea"/>
                <a:cs typeface="+mn-cs"/>
              </a:rPr>
              <a:t>規則。</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96</a:t>
            </a:fld>
            <a:endParaRPr lang="zh-TW" altLang="en-US"/>
          </a:p>
        </p:txBody>
      </p:sp>
    </p:spTree>
    <p:extLst>
      <p:ext uri="{BB962C8B-B14F-4D97-AF65-F5344CB8AC3E}">
        <p14:creationId xmlns:p14="http://schemas.microsoft.com/office/powerpoint/2010/main" val="310022338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會話中，</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還分配</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隧道信息。在雙連接的情況下，主</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節點可以將一些（零個或多個）</a:t>
            </a:r>
            <a:r>
              <a:rPr lang="en-US" altLang="zh-TW" sz="1200" b="0" i="0" kern="1200" dirty="0">
                <a:solidFill>
                  <a:schemeClr val="tx1"/>
                </a:solidFill>
                <a:effectLst/>
                <a:latin typeface="+mn-lt"/>
                <a:ea typeface="+mn-ea"/>
                <a:cs typeface="+mn-cs"/>
              </a:rPr>
              <a:t>QFI</a:t>
            </a:r>
            <a:r>
              <a:rPr lang="zh-TW" altLang="en-US" sz="1200" b="0" i="0" kern="1200" dirty="0">
                <a:solidFill>
                  <a:schemeClr val="tx1"/>
                </a:solidFill>
                <a:effectLst/>
                <a:latin typeface="+mn-lt"/>
                <a:ea typeface="+mn-ea"/>
                <a:cs typeface="+mn-cs"/>
              </a:rPr>
              <a:t>分配給主</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節點，而將其他</a:t>
            </a:r>
            <a:r>
              <a:rPr lang="en-US" altLang="zh-TW" sz="1200" b="0" i="0" kern="1200" dirty="0">
                <a:solidFill>
                  <a:schemeClr val="tx1"/>
                </a:solidFill>
                <a:effectLst/>
                <a:latin typeface="+mn-lt"/>
                <a:ea typeface="+mn-ea"/>
                <a:cs typeface="+mn-cs"/>
              </a:rPr>
              <a:t>QFI</a:t>
            </a:r>
            <a:r>
              <a:rPr lang="zh-TW" altLang="en-US" sz="1200" b="0" i="0" kern="1200" dirty="0">
                <a:solidFill>
                  <a:schemeClr val="tx1"/>
                </a:solidFill>
                <a:effectLst/>
                <a:latin typeface="+mn-lt"/>
                <a:ea typeface="+mn-ea"/>
                <a:cs typeface="+mn-cs"/>
              </a:rPr>
              <a:t>分配給次要</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節點。</a:t>
            </a:r>
            <a:r>
              <a:rPr lang="en-US" altLang="zh-TW" sz="1200" b="0" i="0" kern="1200" dirty="0">
                <a:solidFill>
                  <a:schemeClr val="tx1"/>
                </a:solidFill>
                <a:effectLst/>
                <a:latin typeface="+mn-lt"/>
                <a:ea typeface="+mn-ea"/>
                <a:cs typeface="+mn-cs"/>
              </a:rPr>
              <a:t>AN</a:t>
            </a:r>
            <a:r>
              <a:rPr lang="zh-TW" altLang="en-US" sz="1200" b="0" i="0" kern="1200" dirty="0">
                <a:solidFill>
                  <a:schemeClr val="tx1"/>
                </a:solidFill>
                <a:effectLst/>
                <a:latin typeface="+mn-lt"/>
                <a:ea typeface="+mn-ea"/>
                <a:cs typeface="+mn-cs"/>
              </a:rPr>
              <a:t>隧道信息包括每個涉及的</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節點的隧道端點以及分配給每個隧道端點的</a:t>
            </a:r>
            <a:r>
              <a:rPr lang="en-US" altLang="zh-TW" sz="1200" b="0" i="0" kern="1200" dirty="0">
                <a:solidFill>
                  <a:schemeClr val="tx1"/>
                </a:solidFill>
                <a:effectLst/>
                <a:latin typeface="+mn-lt"/>
                <a:ea typeface="+mn-ea"/>
                <a:cs typeface="+mn-cs"/>
              </a:rPr>
              <a:t>QFI</a:t>
            </a:r>
            <a:r>
              <a:rPr lang="zh-TW" altLang="en-US" sz="1200" b="0" i="0" kern="1200" dirty="0">
                <a:solidFill>
                  <a:schemeClr val="tx1"/>
                </a:solidFill>
                <a:effectLst/>
                <a:latin typeface="+mn-lt"/>
                <a:ea typeface="+mn-ea"/>
                <a:cs typeface="+mn-cs"/>
              </a:rPr>
              <a:t>。一個</a:t>
            </a:r>
            <a:r>
              <a:rPr lang="en-US" altLang="zh-TW" sz="1200" b="0" i="0" kern="1200" dirty="0">
                <a:solidFill>
                  <a:schemeClr val="tx1"/>
                </a:solidFill>
                <a:effectLst/>
                <a:latin typeface="+mn-lt"/>
                <a:ea typeface="+mn-ea"/>
                <a:cs typeface="+mn-cs"/>
              </a:rPr>
              <a:t>QFI</a:t>
            </a:r>
            <a:r>
              <a:rPr lang="zh-TW" altLang="en-US" sz="1200" b="0" i="0" kern="1200" dirty="0">
                <a:solidFill>
                  <a:schemeClr val="tx1"/>
                </a:solidFill>
                <a:effectLst/>
                <a:latin typeface="+mn-lt"/>
                <a:ea typeface="+mn-ea"/>
                <a:cs typeface="+mn-cs"/>
              </a:rPr>
              <a:t>可以分配給主</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節點或次要</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節點，但不能同時分配給兩者。</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97</a:t>
            </a:fld>
            <a:endParaRPr lang="zh-TW" altLang="en-US"/>
          </a:p>
        </p:txBody>
      </p:sp>
    </p:spTree>
    <p:extLst>
      <p:ext uri="{BB962C8B-B14F-4D97-AF65-F5344CB8AC3E}">
        <p14:creationId xmlns:p14="http://schemas.microsoft.com/office/powerpoint/2010/main" val="338756290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如果在第</a:t>
            </a:r>
            <a:r>
              <a:rPr lang="en-US" altLang="zh-TW" sz="1200" b="0" i="0" kern="1200" dirty="0">
                <a:solidFill>
                  <a:schemeClr val="tx1"/>
                </a:solidFill>
                <a:effectLst/>
                <a:latin typeface="+mn-lt"/>
                <a:ea typeface="+mn-ea"/>
                <a:cs typeface="+mn-cs"/>
              </a:rPr>
              <a:t>12</a:t>
            </a:r>
            <a:r>
              <a:rPr lang="zh-TW" altLang="en-US" sz="1200" b="0" i="0" kern="1200" dirty="0">
                <a:solidFill>
                  <a:schemeClr val="tx1"/>
                </a:solidFill>
                <a:effectLst/>
                <a:latin typeface="+mn-lt"/>
                <a:ea typeface="+mn-ea"/>
                <a:cs typeface="+mn-cs"/>
              </a:rPr>
              <a:t>步中，</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收到一個</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會話的兩個</a:t>
            </a:r>
            <a:r>
              <a:rPr lang="en-US" altLang="zh-TW" sz="1200" b="0" i="0" kern="1200" dirty="0">
                <a:solidFill>
                  <a:schemeClr val="tx1"/>
                </a:solidFill>
                <a:effectLst/>
                <a:latin typeface="+mn-lt"/>
                <a:ea typeface="+mn-ea"/>
                <a:cs typeface="+mn-cs"/>
              </a:rPr>
              <a:t>CN</a:t>
            </a:r>
            <a:r>
              <a:rPr lang="zh-TW" altLang="en-US" sz="1200" b="0" i="0" kern="1200" dirty="0">
                <a:solidFill>
                  <a:schemeClr val="tx1"/>
                </a:solidFill>
                <a:effectLst/>
                <a:latin typeface="+mn-lt"/>
                <a:ea typeface="+mn-ea"/>
                <a:cs typeface="+mn-cs"/>
              </a:rPr>
              <a:t>隧道信息，用於冗餘傳輸，那麼</a:t>
            </a:r>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也相應地分配兩個</a:t>
            </a:r>
            <a:r>
              <a:rPr lang="en-US" altLang="zh-TW" sz="1200" b="0" i="0" kern="1200" dirty="0">
                <a:solidFill>
                  <a:schemeClr val="tx1"/>
                </a:solidFill>
                <a:effectLst/>
                <a:latin typeface="+mn-lt"/>
                <a:ea typeface="+mn-ea"/>
                <a:cs typeface="+mn-cs"/>
              </a:rPr>
              <a:t>AN</a:t>
            </a:r>
            <a:r>
              <a:rPr lang="zh-TW" altLang="en-US" sz="1200" b="0" i="0" kern="1200" dirty="0">
                <a:solidFill>
                  <a:schemeClr val="tx1"/>
                </a:solidFill>
                <a:effectLst/>
                <a:latin typeface="+mn-lt"/>
                <a:ea typeface="+mn-ea"/>
                <a:cs typeface="+mn-cs"/>
              </a:rPr>
              <a:t>隧道信息，並且根據</a:t>
            </a:r>
            <a:r>
              <a:rPr lang="en-US" altLang="zh-TW" sz="1200" b="0" i="0" kern="1200" dirty="0">
                <a:solidFill>
                  <a:schemeClr val="tx1"/>
                </a:solidFill>
                <a:effectLst/>
                <a:latin typeface="+mn-lt"/>
                <a:ea typeface="+mn-ea"/>
                <a:cs typeface="+mn-cs"/>
              </a:rPr>
              <a:t>TS 23.501</a:t>
            </a:r>
            <a:r>
              <a:rPr lang="zh-TW" altLang="en-US" sz="1200" b="0" i="0" kern="1200" dirty="0">
                <a:solidFill>
                  <a:schemeClr val="tx1"/>
                </a:solidFill>
                <a:effectLst/>
                <a:latin typeface="+mn-lt"/>
                <a:ea typeface="+mn-ea"/>
                <a:cs typeface="+mn-cs"/>
              </a:rPr>
              <a:t>中的第</a:t>
            </a:r>
            <a:r>
              <a:rPr lang="en-US" altLang="zh-TW" sz="1200" b="0" i="0" kern="1200" dirty="0">
                <a:solidFill>
                  <a:schemeClr val="tx1"/>
                </a:solidFill>
                <a:effectLst/>
                <a:latin typeface="+mn-lt"/>
                <a:ea typeface="+mn-ea"/>
                <a:cs typeface="+mn-cs"/>
              </a:rPr>
              <a:t>5.33.2.2</a:t>
            </a:r>
            <a:r>
              <a:rPr lang="zh-TW" altLang="en-US" sz="1200" b="0" i="0" kern="1200" dirty="0">
                <a:solidFill>
                  <a:schemeClr val="tx1"/>
                </a:solidFill>
                <a:effectLst/>
                <a:latin typeface="+mn-lt"/>
                <a:ea typeface="+mn-ea"/>
                <a:cs typeface="+mn-cs"/>
              </a:rPr>
              <a:t>條款，向</a:t>
            </a:r>
            <a:r>
              <a:rPr lang="en-US" altLang="zh-TW" sz="1200" b="0" i="0" kern="1200" dirty="0">
                <a:solidFill>
                  <a:schemeClr val="tx1"/>
                </a:solidFill>
                <a:effectLst/>
                <a:latin typeface="+mn-lt"/>
                <a:ea typeface="+mn-ea"/>
                <a:cs typeface="+mn-cs"/>
              </a:rPr>
              <a:t>SMF</a:t>
            </a:r>
            <a:r>
              <a:rPr lang="zh-TW" altLang="en-US" sz="1200" b="0" i="0" kern="1200" dirty="0">
                <a:solidFill>
                  <a:schemeClr val="tx1"/>
                </a:solidFill>
                <a:effectLst/>
                <a:latin typeface="+mn-lt"/>
                <a:ea typeface="+mn-ea"/>
                <a:cs typeface="+mn-cs"/>
              </a:rPr>
              <a:t>指示其中一個</a:t>
            </a:r>
            <a:r>
              <a:rPr lang="en-US" altLang="zh-TW" sz="1200" b="0" i="0" kern="1200" dirty="0">
                <a:solidFill>
                  <a:schemeClr val="tx1"/>
                </a:solidFill>
                <a:effectLst/>
                <a:latin typeface="+mn-lt"/>
                <a:ea typeface="+mn-ea"/>
                <a:cs typeface="+mn-cs"/>
              </a:rPr>
              <a:t>AN</a:t>
            </a:r>
            <a:r>
              <a:rPr lang="zh-TW" altLang="en-US" sz="1200" b="0" i="0" kern="1200" dirty="0">
                <a:solidFill>
                  <a:schemeClr val="tx1"/>
                </a:solidFill>
                <a:effectLst/>
                <a:latin typeface="+mn-lt"/>
                <a:ea typeface="+mn-ea"/>
                <a:cs typeface="+mn-cs"/>
              </a:rPr>
              <a:t>隧道信息用作該</a:t>
            </a:r>
            <a:r>
              <a:rPr lang="en-US" altLang="zh-TW" sz="1200" b="0" i="0" kern="1200" dirty="0">
                <a:solidFill>
                  <a:schemeClr val="tx1"/>
                </a:solidFill>
                <a:effectLst/>
                <a:latin typeface="+mn-lt"/>
                <a:ea typeface="+mn-ea"/>
                <a:cs typeface="+mn-cs"/>
              </a:rPr>
              <a:t>PDU</a:t>
            </a:r>
            <a:r>
              <a:rPr lang="zh-TW" altLang="en-US" sz="1200" b="0" i="0" kern="1200" dirty="0">
                <a:solidFill>
                  <a:schemeClr val="tx1"/>
                </a:solidFill>
                <a:effectLst/>
                <a:latin typeface="+mn-lt"/>
                <a:ea typeface="+mn-ea"/>
                <a:cs typeface="+mn-cs"/>
              </a:rPr>
              <a:t>會話的冗餘隧道。</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98</a:t>
            </a:fld>
            <a:endParaRPr lang="zh-TW" altLang="en-US"/>
          </a:p>
        </p:txBody>
      </p:sp>
    </p:spTree>
    <p:extLst>
      <p:ext uri="{BB962C8B-B14F-4D97-AF65-F5344CB8AC3E}">
        <p14:creationId xmlns:p14="http://schemas.microsoft.com/office/powerpoint/2010/main" val="309990848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(R)AN</a:t>
            </a:r>
            <a:r>
              <a:rPr lang="zh-TW" altLang="en-US" sz="1200" b="0" i="0" kern="1200" dirty="0">
                <a:solidFill>
                  <a:schemeClr val="tx1"/>
                </a:solidFill>
                <a:effectLst/>
                <a:latin typeface="+mn-lt"/>
                <a:ea typeface="+mn-ea"/>
                <a:cs typeface="+mn-cs"/>
              </a:rPr>
              <a:t>將在第</a:t>
            </a:r>
            <a:r>
              <a:rPr lang="en-US" altLang="zh-TW" sz="1200" b="0" i="0" kern="1200" dirty="0">
                <a:solidFill>
                  <a:schemeClr val="tx1"/>
                </a:solidFill>
                <a:effectLst/>
                <a:latin typeface="+mn-lt"/>
                <a:ea typeface="+mn-ea"/>
                <a:cs typeface="+mn-cs"/>
              </a:rPr>
              <a:t>12</a:t>
            </a:r>
            <a:r>
              <a:rPr lang="zh-TW" altLang="en-US" sz="1200" b="0" i="0" kern="1200" dirty="0">
                <a:solidFill>
                  <a:schemeClr val="tx1"/>
                </a:solidFill>
                <a:effectLst/>
                <a:latin typeface="+mn-lt"/>
                <a:ea typeface="+mn-ea"/>
                <a:cs typeface="+mn-cs"/>
              </a:rPr>
              <a:t>步中提供的</a:t>
            </a:r>
            <a:r>
              <a:rPr lang="en-US" altLang="zh-TW" sz="1200" b="0" i="0" kern="1200" dirty="0">
                <a:solidFill>
                  <a:schemeClr val="tx1"/>
                </a:solidFill>
                <a:effectLst/>
                <a:latin typeface="+mn-lt"/>
                <a:ea typeface="+mn-ea"/>
                <a:cs typeface="+mn-cs"/>
              </a:rPr>
              <a:t>NAS</a:t>
            </a:r>
            <a:r>
              <a:rPr lang="zh-TW" altLang="en-US" sz="1200" b="0" i="0" kern="1200" dirty="0">
                <a:solidFill>
                  <a:schemeClr val="tx1"/>
                </a:solidFill>
                <a:effectLst/>
                <a:latin typeface="+mn-lt"/>
                <a:ea typeface="+mn-ea"/>
                <a:cs typeface="+mn-cs"/>
              </a:rPr>
              <a:t> </a:t>
            </a:r>
            <a:r>
              <a:rPr lang="en-US" altLang="zh-TW" dirty="0"/>
              <a:t>message </a:t>
            </a:r>
            <a:r>
              <a:rPr lang="en-US" altLang="zh-TW" sz="1200" b="0" i="0" kern="1200" dirty="0">
                <a:solidFill>
                  <a:schemeClr val="tx1"/>
                </a:solidFill>
                <a:effectLst/>
                <a:latin typeface="+mn-lt"/>
                <a:ea typeface="+mn-ea"/>
                <a:cs typeface="+mn-cs"/>
              </a:rPr>
              <a:t>(</a:t>
            </a:r>
            <a:r>
              <a:rPr lang="en-US" altLang="zh-TW" dirty="0"/>
              <a:t>PDU Session ID, N1 SM container (PDU Session Establishment Accept))</a:t>
            </a:r>
            <a:r>
              <a:rPr lang="zh-TW" altLang="en-US" sz="1200" b="0" i="0" kern="1200" dirty="0">
                <a:solidFill>
                  <a:schemeClr val="tx1"/>
                </a:solidFill>
                <a:effectLst/>
                <a:latin typeface="+mn-lt"/>
                <a:ea typeface="+mn-ea"/>
                <a:cs typeface="+mn-cs"/>
              </a:rPr>
              <a:t>轉發給</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。僅當與</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的</a:t>
            </a:r>
            <a:r>
              <a:rPr lang="en-US" altLang="zh-TW" dirty="0"/>
              <a:t>AN specific </a:t>
            </a:r>
            <a:r>
              <a:rPr lang="en-US" altLang="zh-TW" dirty="0" err="1"/>
              <a:t>signalling</a:t>
            </a:r>
            <a:r>
              <a:rPr lang="en-US" altLang="zh-TW" dirty="0"/>
              <a:t> </a:t>
            </a:r>
            <a:r>
              <a:rPr lang="zh-TW" altLang="en-US" dirty="0"/>
              <a:t>交換中</a:t>
            </a:r>
            <a:r>
              <a:rPr lang="zh-TW" altLang="en-US" sz="1200" b="0" i="0" kern="1200" dirty="0">
                <a:solidFill>
                  <a:schemeClr val="tx1"/>
                </a:solidFill>
                <a:effectLst/>
                <a:latin typeface="+mn-lt"/>
                <a:ea typeface="+mn-ea"/>
                <a:cs typeface="+mn-cs"/>
              </a:rPr>
              <a:t>包括與接收到的</a:t>
            </a:r>
            <a:r>
              <a:rPr lang="en-US" altLang="zh-TW" sz="1200" b="0" i="0" kern="1200" dirty="0">
                <a:solidFill>
                  <a:schemeClr val="tx1"/>
                </a:solidFill>
                <a:effectLst/>
                <a:latin typeface="+mn-lt"/>
                <a:ea typeface="+mn-ea"/>
                <a:cs typeface="+mn-cs"/>
              </a:rPr>
              <a:t>N2</a:t>
            </a:r>
            <a:r>
              <a:rPr lang="zh-TW" altLang="en-US" sz="1200" b="0" i="0" kern="1200" dirty="0">
                <a:solidFill>
                  <a:schemeClr val="tx1"/>
                </a:solidFill>
                <a:effectLst/>
                <a:latin typeface="+mn-lt"/>
                <a:ea typeface="+mn-ea"/>
                <a:cs typeface="+mn-cs"/>
              </a:rPr>
              <a:t>命令相關聯的（</a:t>
            </a:r>
            <a:r>
              <a:rPr lang="en-US" altLang="zh-TW" sz="1200" b="0" i="0" kern="1200" dirty="0">
                <a:solidFill>
                  <a:schemeClr val="tx1"/>
                </a:solidFill>
                <a:effectLst/>
                <a:latin typeface="+mn-lt"/>
                <a:ea typeface="+mn-ea"/>
                <a:cs typeface="+mn-cs"/>
              </a:rPr>
              <a:t>R</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AN</a:t>
            </a:r>
            <a:r>
              <a:rPr lang="zh-TW" altLang="en-US" sz="1200" b="0" i="0" kern="1200" dirty="0">
                <a:solidFill>
                  <a:schemeClr val="tx1"/>
                </a:solidFill>
                <a:effectLst/>
                <a:latin typeface="+mn-lt"/>
                <a:ea typeface="+mn-ea"/>
                <a:cs typeface="+mn-cs"/>
              </a:rPr>
              <a:t>資源添加時，（</a:t>
            </a:r>
            <a:r>
              <a:rPr lang="en-US" altLang="zh-TW" sz="1200" b="0" i="0" kern="1200" dirty="0">
                <a:solidFill>
                  <a:schemeClr val="tx1"/>
                </a:solidFill>
                <a:effectLst/>
                <a:latin typeface="+mn-lt"/>
                <a:ea typeface="+mn-ea"/>
                <a:cs typeface="+mn-cs"/>
              </a:rPr>
              <a:t>R</a:t>
            </a:r>
            <a:r>
              <a:rPr lang="zh-TW" altLang="en-US" sz="1200" b="0" i="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AN</a:t>
            </a:r>
            <a:r>
              <a:rPr lang="zh-TW" altLang="en-US" sz="1200" b="0" i="0" kern="1200" dirty="0">
                <a:solidFill>
                  <a:schemeClr val="tx1"/>
                </a:solidFill>
                <a:effectLst/>
                <a:latin typeface="+mn-lt"/>
                <a:ea typeface="+mn-ea"/>
                <a:cs typeface="+mn-cs"/>
              </a:rPr>
              <a:t>才將</a:t>
            </a:r>
            <a:r>
              <a:rPr lang="en-US" altLang="zh-TW" sz="1200" b="0" i="0" kern="1200" dirty="0">
                <a:solidFill>
                  <a:schemeClr val="tx1"/>
                </a:solidFill>
                <a:effectLst/>
                <a:latin typeface="+mn-lt"/>
                <a:ea typeface="+mn-ea"/>
                <a:cs typeface="+mn-cs"/>
              </a:rPr>
              <a:t>NAS</a:t>
            </a:r>
            <a:r>
              <a:rPr lang="zh-TW" altLang="en-US" sz="1200" b="0" i="0" kern="1200" dirty="0">
                <a:solidFill>
                  <a:schemeClr val="tx1"/>
                </a:solidFill>
                <a:effectLst/>
                <a:latin typeface="+mn-lt"/>
                <a:ea typeface="+mn-ea"/>
                <a:cs typeface="+mn-cs"/>
              </a:rPr>
              <a:t>消息提供給</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99</a:t>
            </a:fld>
            <a:endParaRPr lang="zh-TW" altLang="en-US"/>
          </a:p>
        </p:txBody>
      </p:sp>
    </p:spTree>
    <p:extLst>
      <p:ext uri="{BB962C8B-B14F-4D97-AF65-F5344CB8AC3E}">
        <p14:creationId xmlns:p14="http://schemas.microsoft.com/office/powerpoint/2010/main" val="42097031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a:t>
            </a:r>
            <a:r>
              <a:rPr lang="en-US" altLang="zh-TW" sz="1200" b="0" i="0" kern="1200" dirty="0">
                <a:solidFill>
                  <a:schemeClr val="tx1"/>
                </a:solidFill>
                <a:effectLst/>
                <a:latin typeface="+mn-lt"/>
                <a:ea typeface="+mn-ea"/>
                <a:cs typeface="+mn-cs"/>
              </a:rPr>
              <a:t>MICO</a:t>
            </a:r>
            <a:r>
              <a:rPr lang="zh-TW" altLang="en-US" sz="1200" b="0" i="0" kern="1200" dirty="0">
                <a:solidFill>
                  <a:schemeClr val="tx1"/>
                </a:solidFill>
                <a:effectLst/>
                <a:latin typeface="+mn-lt"/>
                <a:ea typeface="+mn-ea"/>
                <a:cs typeface="+mn-cs"/>
              </a:rPr>
              <a:t>模式處於活動狀態且步驟</a:t>
            </a:r>
            <a:r>
              <a:rPr lang="en-US" altLang="zh-TW" sz="1200" b="0" i="0" kern="1200" dirty="0">
                <a:solidFill>
                  <a:schemeClr val="tx1"/>
                </a:solidFill>
                <a:effectLst/>
                <a:latin typeface="+mn-lt"/>
                <a:ea typeface="+mn-ea"/>
                <a:cs typeface="+mn-cs"/>
              </a:rPr>
              <a:t>1</a:t>
            </a:r>
            <a:r>
              <a:rPr lang="zh-TW" altLang="en-US" sz="1200" b="0" i="0" kern="1200" dirty="0">
                <a:solidFill>
                  <a:schemeClr val="tx1"/>
                </a:solidFill>
                <a:effectLst/>
                <a:latin typeface="+mn-lt"/>
                <a:ea typeface="+mn-ea"/>
                <a:cs typeface="+mn-cs"/>
              </a:rPr>
              <a:t>中的</a:t>
            </a:r>
            <a:r>
              <a:rPr lang="en-US" altLang="zh-TW" sz="1200" b="0" i="0" kern="1200" dirty="0">
                <a:solidFill>
                  <a:schemeClr val="tx1"/>
                </a:solidFill>
                <a:effectLst/>
                <a:latin typeface="+mn-lt"/>
                <a:ea typeface="+mn-ea"/>
                <a:cs typeface="+mn-cs"/>
              </a:rPr>
              <a:t>NAS</a:t>
            </a:r>
            <a:r>
              <a:rPr lang="zh-TW" altLang="en-US" sz="1200" b="0" i="0" kern="1200" dirty="0">
                <a:solidFill>
                  <a:schemeClr val="tx1"/>
                </a:solidFill>
                <a:effectLst/>
                <a:latin typeface="+mn-lt"/>
                <a:ea typeface="+mn-ea"/>
                <a:cs typeface="+mn-cs"/>
              </a:rPr>
              <a:t>消息請求類型指示為“緊急請求”，則</a:t>
            </a:r>
            <a:r>
              <a:rPr lang="en-US" altLang="zh-TW" sz="1200" b="0" i="0" kern="1200" dirty="0">
                <a:solidFill>
                  <a:schemeClr val="tx1"/>
                </a:solidFill>
                <a:effectLst/>
                <a:latin typeface="+mn-lt"/>
                <a:ea typeface="+mn-ea"/>
                <a:cs typeface="+mn-cs"/>
              </a:rPr>
              <a:t>UE</a:t>
            </a:r>
            <a:r>
              <a:rPr lang="zh-TW" altLang="en-US" sz="1200" b="0" i="0" kern="1200" dirty="0">
                <a:solidFill>
                  <a:schemeClr val="tx1"/>
                </a:solidFill>
                <a:effectLst/>
                <a:latin typeface="+mn-lt"/>
                <a:ea typeface="+mn-ea"/>
                <a:cs typeface="+mn-cs"/>
              </a:rPr>
              <a:t>和</a:t>
            </a:r>
            <a:r>
              <a:rPr lang="en-US" altLang="zh-TW" sz="1200" b="0" i="0" kern="1200" dirty="0">
                <a:solidFill>
                  <a:schemeClr val="tx1"/>
                </a:solidFill>
                <a:effectLst/>
                <a:latin typeface="+mn-lt"/>
                <a:ea typeface="+mn-ea"/>
                <a:cs typeface="+mn-cs"/>
              </a:rPr>
              <a:t>AMF</a:t>
            </a:r>
            <a:r>
              <a:rPr lang="zh-TW" altLang="en-US" sz="1200" b="0" i="0" kern="1200" dirty="0">
                <a:solidFill>
                  <a:schemeClr val="tx1"/>
                </a:solidFill>
                <a:effectLst/>
                <a:latin typeface="+mn-lt"/>
                <a:ea typeface="+mn-ea"/>
                <a:cs typeface="+mn-cs"/>
              </a:rPr>
              <a:t>應在本地停用</a:t>
            </a:r>
            <a:r>
              <a:rPr lang="en-US" altLang="zh-TW" sz="1200" b="0" i="0" kern="1200" dirty="0">
                <a:solidFill>
                  <a:schemeClr val="tx1"/>
                </a:solidFill>
                <a:effectLst/>
                <a:latin typeface="+mn-lt"/>
                <a:ea typeface="+mn-ea"/>
                <a:cs typeface="+mn-cs"/>
              </a:rPr>
              <a:t>MICO</a:t>
            </a:r>
            <a:r>
              <a:rPr lang="zh-TW" altLang="en-US" sz="1200" b="0" i="0" kern="1200" dirty="0">
                <a:solidFill>
                  <a:schemeClr val="tx1"/>
                </a:solidFill>
                <a:effectLst/>
                <a:latin typeface="+mn-lt"/>
                <a:ea typeface="+mn-ea"/>
                <a:cs typeface="+mn-cs"/>
              </a:rPr>
              <a:t>模式。</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zh-TW" altLang="en-US" sz="1200" b="0" i="0" kern="1200" dirty="0">
                <a:solidFill>
                  <a:schemeClr val="tx1"/>
                </a:solidFill>
                <a:effectLst/>
                <a:latin typeface="+mn-lt"/>
                <a:ea typeface="+mn-ea"/>
                <a:cs typeface="+mn-cs"/>
              </a:rPr>
              <a:t>如果步驟</a:t>
            </a:r>
            <a:r>
              <a:rPr lang="en-US" altLang="zh-TW" sz="1200" b="0" i="0" kern="1200" dirty="0">
                <a:solidFill>
                  <a:schemeClr val="tx1"/>
                </a:solidFill>
                <a:effectLst/>
                <a:latin typeface="+mn-lt"/>
                <a:ea typeface="+mn-ea"/>
                <a:cs typeface="+mn-cs"/>
              </a:rPr>
              <a:t>11</a:t>
            </a:r>
            <a:r>
              <a:rPr lang="zh-TW" altLang="en-US" sz="1200" b="0" i="0" kern="1200" dirty="0">
                <a:solidFill>
                  <a:schemeClr val="tx1"/>
                </a:solidFill>
                <a:effectLst/>
                <a:latin typeface="+mn-lt"/>
                <a:ea typeface="+mn-ea"/>
                <a:cs typeface="+mn-cs"/>
              </a:rPr>
              <a:t>中未包含</a:t>
            </a:r>
            <a:r>
              <a:rPr lang="en-US" altLang="zh-TW" sz="1200" b="0" i="0" kern="1200" dirty="0">
                <a:solidFill>
                  <a:schemeClr val="tx1"/>
                </a:solidFill>
                <a:effectLst/>
                <a:latin typeface="+mn-lt"/>
                <a:ea typeface="+mn-ea"/>
                <a:cs typeface="+mn-cs"/>
              </a:rPr>
              <a:t>N2 SM</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info</a:t>
            </a:r>
            <a:r>
              <a:rPr lang="zh-TW" altLang="en-US" sz="1200" b="0" i="0" kern="1200" dirty="0">
                <a:solidFill>
                  <a:schemeClr val="tx1"/>
                </a:solidFill>
                <a:effectLst/>
                <a:latin typeface="+mn-lt"/>
                <a:ea typeface="+mn-ea"/>
                <a:cs typeface="+mn-cs"/>
              </a:rPr>
              <a:t>，則省略以下步驟</a:t>
            </a:r>
            <a:r>
              <a:rPr lang="en-US" altLang="zh-TW" sz="1200" b="0" i="0" kern="1200" dirty="0">
                <a:solidFill>
                  <a:schemeClr val="tx1"/>
                </a:solidFill>
                <a:effectLst/>
                <a:latin typeface="+mn-lt"/>
                <a:ea typeface="+mn-ea"/>
                <a:cs typeface="+mn-cs"/>
              </a:rPr>
              <a:t>14</a:t>
            </a:r>
            <a:r>
              <a:rPr lang="zh-TW" altLang="en-US" sz="1200" b="0" i="0" kern="1200" dirty="0">
                <a:solidFill>
                  <a:schemeClr val="tx1"/>
                </a:solidFill>
                <a:effectLst/>
                <a:latin typeface="+mn-lt"/>
                <a:ea typeface="+mn-ea"/>
                <a:cs typeface="+mn-cs"/>
              </a:rPr>
              <a:t>至</a:t>
            </a:r>
            <a:r>
              <a:rPr lang="en-US" altLang="zh-TW" sz="1200" b="0" i="0" kern="1200" dirty="0">
                <a:solidFill>
                  <a:schemeClr val="tx1"/>
                </a:solidFill>
                <a:effectLst/>
                <a:latin typeface="+mn-lt"/>
                <a:ea typeface="+mn-ea"/>
                <a:cs typeface="+mn-cs"/>
              </a:rPr>
              <a:t>16b</a:t>
            </a:r>
            <a:r>
              <a:rPr lang="zh-TW" altLang="en-US" sz="1200" b="0" i="0" kern="1200" dirty="0">
                <a:solidFill>
                  <a:schemeClr val="tx1"/>
                </a:solidFill>
                <a:effectLst/>
                <a:latin typeface="+mn-lt"/>
                <a:ea typeface="+mn-ea"/>
                <a:cs typeface="+mn-cs"/>
              </a:rPr>
              <a:t>以及步驟</a:t>
            </a:r>
            <a:r>
              <a:rPr lang="en-US" altLang="zh-TW" sz="1200" b="0" i="0" kern="1200" dirty="0">
                <a:solidFill>
                  <a:schemeClr val="tx1"/>
                </a:solidFill>
                <a:effectLst/>
                <a:latin typeface="+mn-lt"/>
                <a:ea typeface="+mn-ea"/>
                <a:cs typeface="+mn-cs"/>
              </a:rPr>
              <a:t>17</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100</a:t>
            </a:fld>
            <a:endParaRPr lang="zh-TW" altLang="en-US"/>
          </a:p>
        </p:txBody>
      </p:sp>
    </p:spTree>
    <p:extLst>
      <p:ext uri="{BB962C8B-B14F-4D97-AF65-F5344CB8AC3E}">
        <p14:creationId xmlns:p14="http://schemas.microsoft.com/office/powerpoint/2010/main" val="25822195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N2 PDU Session Response </a:t>
            </a:r>
            <a:r>
              <a:rPr lang="zh-TW" altLang="en-US" dirty="0"/>
              <a:t>包含了以下資訊</a:t>
            </a:r>
            <a:r>
              <a:rPr lang="en-US" altLang="zh-TW" dirty="0"/>
              <a:t>:</a:t>
            </a:r>
          </a:p>
          <a:p>
            <a:pPr lvl="1"/>
            <a:r>
              <a:rPr lang="en-US" altLang="zh-TW" dirty="0"/>
              <a:t>PDU Session ID</a:t>
            </a:r>
          </a:p>
          <a:p>
            <a:pPr lvl="1"/>
            <a:r>
              <a:rPr lang="en-US" altLang="zh-TW" dirty="0"/>
              <a:t>Cause</a:t>
            </a:r>
          </a:p>
          <a:p>
            <a:pPr lvl="1"/>
            <a:r>
              <a:rPr lang="en-US" altLang="zh-TW" dirty="0"/>
              <a:t>N2 SM information</a:t>
            </a:r>
          </a:p>
          <a:p>
            <a:pPr lvl="2"/>
            <a:r>
              <a:rPr lang="en-US" altLang="zh-TW" dirty="0"/>
              <a:t>PDU Session ID</a:t>
            </a:r>
          </a:p>
          <a:p>
            <a:pPr lvl="2"/>
            <a:r>
              <a:rPr lang="en-US" altLang="zh-TW" dirty="0"/>
              <a:t>AN Tunnel Info</a:t>
            </a:r>
          </a:p>
          <a:p>
            <a:pPr lvl="2"/>
            <a:r>
              <a:rPr lang="en-US" altLang="zh-TW" dirty="0"/>
              <a:t>List of accepted/rejected QFI(s)</a:t>
            </a:r>
          </a:p>
          <a:p>
            <a:pPr lvl="2"/>
            <a:r>
              <a:rPr lang="en-US" altLang="zh-TW" dirty="0"/>
              <a:t>User Plane Enforcement Policy Notification</a:t>
            </a:r>
          </a:p>
          <a:p>
            <a:pPr lvl="2"/>
            <a:r>
              <a:rPr lang="en-US" altLang="zh-TW" dirty="0"/>
              <a:t>TL-Container</a:t>
            </a:r>
            <a:endParaRPr lang="zh-TW" altLang="en-US" dirty="0"/>
          </a:p>
          <a:p>
            <a:endParaRPr lang="en-US" altLang="zh-TW" dirty="0"/>
          </a:p>
          <a:p>
            <a:r>
              <a:rPr lang="en-US" altLang="zh-TW" dirty="0"/>
              <a:t>TL: talker-listener</a:t>
            </a:r>
          </a:p>
          <a:p>
            <a:r>
              <a:rPr lang="en-US" altLang="zh-TW" sz="1200" b="0" i="0" kern="1200" dirty="0">
                <a:solidFill>
                  <a:schemeClr val="tx1"/>
                </a:solidFill>
                <a:effectLst/>
                <a:latin typeface="+mn-lt"/>
                <a:ea typeface="+mn-ea"/>
                <a:cs typeface="+mn-cs"/>
              </a:rPr>
              <a:t>CUC: Centralized User Configuration</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101</a:t>
            </a:fld>
            <a:endParaRPr lang="zh-TW" altLang="en-US"/>
          </a:p>
        </p:txBody>
      </p:sp>
    </p:spTree>
    <p:extLst>
      <p:ext uri="{BB962C8B-B14F-4D97-AF65-F5344CB8AC3E}">
        <p14:creationId xmlns:p14="http://schemas.microsoft.com/office/powerpoint/2010/main" val="50622253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AN Tunnel Info </a:t>
            </a:r>
            <a:r>
              <a:rPr lang="zh-TW" altLang="en-US" sz="1200" b="0" i="0" kern="1200" dirty="0">
                <a:solidFill>
                  <a:schemeClr val="tx1"/>
                </a:solidFill>
                <a:effectLst/>
                <a:latin typeface="+mn-lt"/>
                <a:ea typeface="+mn-ea"/>
                <a:cs typeface="+mn-cs"/>
              </a:rPr>
              <a:t>是對應於與 </a:t>
            </a:r>
            <a:r>
              <a:rPr lang="en-US" altLang="zh-TW" sz="1200" b="0" i="0" kern="1200" dirty="0">
                <a:solidFill>
                  <a:schemeClr val="tx1"/>
                </a:solidFill>
                <a:effectLst/>
                <a:latin typeface="+mn-lt"/>
                <a:ea typeface="+mn-ea"/>
                <a:cs typeface="+mn-cs"/>
              </a:rPr>
              <a:t>PDU Session </a:t>
            </a:r>
            <a:r>
              <a:rPr lang="zh-TW" altLang="en-US" sz="1200" b="0" i="0" kern="1200" dirty="0">
                <a:solidFill>
                  <a:schemeClr val="tx1"/>
                </a:solidFill>
                <a:effectLst/>
                <a:latin typeface="+mn-lt"/>
                <a:ea typeface="+mn-ea"/>
                <a:cs typeface="+mn-cs"/>
              </a:rPr>
              <a:t>的相對應的 </a:t>
            </a:r>
            <a:r>
              <a:rPr lang="en-US" altLang="zh-TW" sz="1200" b="0" i="0" kern="1200" dirty="0">
                <a:solidFill>
                  <a:schemeClr val="tx1"/>
                </a:solidFill>
                <a:effectLst/>
                <a:latin typeface="+mn-lt"/>
                <a:ea typeface="+mn-ea"/>
                <a:cs typeface="+mn-cs"/>
              </a:rPr>
              <a:t>N3 tunnel</a:t>
            </a:r>
            <a:r>
              <a:rPr lang="zh-TW" altLang="en-US" sz="1200" b="0" i="0" kern="1200" dirty="0">
                <a:solidFill>
                  <a:schemeClr val="tx1"/>
                </a:solidFill>
                <a:effectLst/>
                <a:latin typeface="+mn-lt"/>
                <a:ea typeface="+mn-ea"/>
                <a:cs typeface="+mn-cs"/>
              </a:rPr>
              <a:t> 的 </a:t>
            </a:r>
            <a:r>
              <a:rPr lang="en-US" altLang="zh-TW" sz="1200" b="0" i="0" kern="1200" dirty="0">
                <a:solidFill>
                  <a:schemeClr val="tx1"/>
                </a:solidFill>
                <a:effectLst/>
                <a:latin typeface="+mn-lt"/>
                <a:ea typeface="+mn-ea"/>
                <a:cs typeface="+mn-cs"/>
              </a:rPr>
              <a:t>Access Network address</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(R)AN </a:t>
            </a:r>
            <a:r>
              <a:rPr lang="zh-TW" altLang="en-US" sz="1200" b="0" i="0" kern="1200" dirty="0">
                <a:solidFill>
                  <a:schemeClr val="tx1"/>
                </a:solidFill>
                <a:effectLst/>
                <a:latin typeface="+mn-lt"/>
                <a:ea typeface="+mn-ea"/>
                <a:cs typeface="+mn-cs"/>
              </a:rPr>
              <a:t>可能會拒絕添加或修改 </a:t>
            </a:r>
            <a:r>
              <a:rPr lang="en-US" altLang="zh-TW" sz="1200" b="0" i="0" kern="1200" dirty="0">
                <a:solidFill>
                  <a:schemeClr val="tx1"/>
                </a:solidFill>
                <a:effectLst/>
                <a:latin typeface="+mn-lt"/>
                <a:ea typeface="+mn-ea"/>
                <a:cs typeface="+mn-cs"/>
              </a:rPr>
              <a:t>QoS Flow</a:t>
            </a:r>
            <a:r>
              <a:rPr lang="zh-TW" altLang="en-US" sz="1200" b="0" i="0" kern="1200" dirty="0">
                <a:solidFill>
                  <a:schemeClr val="tx1"/>
                </a:solidFill>
                <a:effectLst/>
                <a:latin typeface="+mn-lt"/>
                <a:ea typeface="+mn-ea"/>
                <a:cs typeface="+mn-cs"/>
              </a:rPr>
              <a:t>，例如由於處理 </a:t>
            </a:r>
            <a:r>
              <a:rPr lang="en-US" altLang="zh-TW" sz="1200" b="0" i="0" kern="1200" dirty="0">
                <a:solidFill>
                  <a:schemeClr val="tx1"/>
                </a:solidFill>
                <a:effectLst/>
                <a:latin typeface="+mn-lt"/>
                <a:ea typeface="+mn-ea"/>
                <a:cs typeface="+mn-cs"/>
              </a:rPr>
              <a:t>UE-Slice-MBR </a:t>
            </a:r>
            <a:r>
              <a:rPr lang="zh-TW" altLang="en-US" sz="1200" b="0" i="0" kern="1200" dirty="0">
                <a:solidFill>
                  <a:schemeClr val="tx1"/>
                </a:solidFill>
                <a:effectLst/>
                <a:latin typeface="+mn-lt"/>
                <a:ea typeface="+mn-ea"/>
                <a:cs typeface="+mn-cs"/>
              </a:rPr>
              <a:t>而拒絕。如果 </a:t>
            </a:r>
            <a:r>
              <a:rPr lang="en-US" altLang="zh-TW" sz="1200" b="0" i="0" kern="1200" dirty="0">
                <a:solidFill>
                  <a:schemeClr val="tx1"/>
                </a:solidFill>
                <a:effectLst/>
                <a:latin typeface="+mn-lt"/>
                <a:ea typeface="+mn-ea"/>
                <a:cs typeface="+mn-cs"/>
              </a:rPr>
              <a:t>(R)AN </a:t>
            </a:r>
            <a:r>
              <a:rPr lang="zh-TW" altLang="en-US" sz="1200" b="0" i="0" kern="1200" dirty="0">
                <a:solidFill>
                  <a:schemeClr val="tx1"/>
                </a:solidFill>
                <a:effectLst/>
                <a:latin typeface="+mn-lt"/>
                <a:ea typeface="+mn-ea"/>
                <a:cs typeface="+mn-cs"/>
              </a:rPr>
              <a:t>拒絕了 </a:t>
            </a:r>
            <a:r>
              <a:rPr lang="en-US" altLang="zh-TW" sz="1200" b="0" i="0" kern="1200" dirty="0">
                <a:solidFill>
                  <a:schemeClr val="tx1"/>
                </a:solidFill>
                <a:effectLst/>
                <a:latin typeface="+mn-lt"/>
                <a:ea typeface="+mn-ea"/>
                <a:cs typeface="+mn-cs"/>
              </a:rPr>
              <a:t>QFI</a:t>
            </a:r>
            <a:r>
              <a:rPr lang="zh-TW" altLang="en-US" sz="1200" b="0" i="0" kern="1200" dirty="0">
                <a:solidFill>
                  <a:schemeClr val="tx1"/>
                </a:solidFill>
                <a:effectLst/>
                <a:latin typeface="+mn-lt"/>
                <a:ea typeface="+mn-ea"/>
                <a:cs typeface="+mn-cs"/>
              </a:rPr>
              <a:t>，則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負責相應地更新與被拒絕的 </a:t>
            </a:r>
            <a:r>
              <a:rPr lang="en-US" altLang="zh-TW" sz="1200" b="0" i="0" kern="1200" dirty="0">
                <a:solidFill>
                  <a:schemeClr val="tx1"/>
                </a:solidFill>
                <a:effectLst/>
                <a:latin typeface="+mn-lt"/>
                <a:ea typeface="+mn-ea"/>
                <a:cs typeface="+mn-cs"/>
              </a:rPr>
              <a:t>QoS Flow </a:t>
            </a:r>
            <a:r>
              <a:rPr lang="zh-TW" altLang="en-US" sz="1200" b="0" i="0" kern="1200" dirty="0">
                <a:solidFill>
                  <a:schemeClr val="tx1"/>
                </a:solidFill>
                <a:effectLst/>
                <a:latin typeface="+mn-lt"/>
                <a:ea typeface="+mn-ea"/>
                <a:cs typeface="+mn-cs"/>
              </a:rPr>
              <a:t>相關聯的 </a:t>
            </a:r>
            <a:r>
              <a:rPr lang="en-US" altLang="zh-TW" sz="1200" b="0" i="0" kern="1200" dirty="0">
                <a:solidFill>
                  <a:schemeClr val="tx1"/>
                </a:solidFill>
                <a:effectLst/>
                <a:latin typeface="+mn-lt"/>
                <a:ea typeface="+mn-ea"/>
                <a:cs typeface="+mn-cs"/>
              </a:rPr>
              <a:t>QoS rule </a:t>
            </a:r>
            <a:r>
              <a:rPr lang="zh-TW" altLang="en-US" sz="1200" b="0" i="0" kern="1200" dirty="0">
                <a:solidFill>
                  <a:schemeClr val="tx1"/>
                </a:solidFill>
                <a:effectLst/>
                <a:latin typeface="+mn-lt"/>
                <a:ea typeface="+mn-ea"/>
                <a:cs typeface="+mn-cs"/>
              </a:rPr>
              <a:t>和 </a:t>
            </a:r>
            <a:r>
              <a:rPr lang="en-US" altLang="zh-TW" sz="1200" b="0" i="0" kern="1200" dirty="0">
                <a:solidFill>
                  <a:schemeClr val="tx1"/>
                </a:solidFill>
                <a:effectLst/>
                <a:latin typeface="+mn-lt"/>
                <a:ea typeface="+mn-ea"/>
                <a:cs typeface="+mn-cs"/>
              </a:rPr>
              <a:t>QoS Flow level QoS parameters</a:t>
            </a:r>
            <a:r>
              <a:rPr lang="zh-TW" altLang="en-US" sz="1200" b="0" i="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102</a:t>
            </a:fld>
            <a:endParaRPr lang="zh-TW" altLang="en-US"/>
          </a:p>
        </p:txBody>
      </p:sp>
    </p:spTree>
    <p:extLst>
      <p:ext uri="{BB962C8B-B14F-4D97-AF65-F5344CB8AC3E}">
        <p14:creationId xmlns:p14="http://schemas.microsoft.com/office/powerpoint/2010/main" val="38364194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當 </a:t>
            </a:r>
            <a:r>
              <a:rPr lang="en-US" altLang="zh-TW" sz="1200" b="0" i="0" kern="1200" dirty="0">
                <a:solidFill>
                  <a:schemeClr val="tx1"/>
                </a:solidFill>
                <a:effectLst/>
                <a:latin typeface="+mn-lt"/>
                <a:ea typeface="+mn-ea"/>
                <a:cs typeface="+mn-cs"/>
              </a:rPr>
              <a:t>NG-RAN </a:t>
            </a:r>
            <a:r>
              <a:rPr lang="zh-TW" altLang="en-US" sz="1200" b="0" i="0" kern="1200" dirty="0">
                <a:solidFill>
                  <a:schemeClr val="tx1"/>
                </a:solidFill>
                <a:effectLst/>
                <a:latin typeface="+mn-lt"/>
                <a:ea typeface="+mn-ea"/>
                <a:cs typeface="+mn-cs"/>
              </a:rPr>
              <a:t>無法滿足帶有 </a:t>
            </a:r>
            <a:r>
              <a:rPr lang="en-US" altLang="zh-TW" sz="1200" b="0" i="0" kern="1200" dirty="0">
                <a:solidFill>
                  <a:schemeClr val="tx1"/>
                </a:solidFill>
                <a:effectLst/>
                <a:latin typeface="+mn-lt"/>
                <a:ea typeface="+mn-ea"/>
                <a:cs typeface="+mn-cs"/>
              </a:rPr>
              <a:t>Required </a:t>
            </a:r>
            <a:r>
              <a:rPr lang="zh-TW" altLang="en-US" sz="1200" b="0" i="0" kern="1200" dirty="0">
                <a:solidFill>
                  <a:schemeClr val="tx1"/>
                </a:solidFill>
                <a:effectLst/>
                <a:latin typeface="+mn-lt"/>
                <a:ea typeface="+mn-ea"/>
                <a:cs typeface="+mn-cs"/>
              </a:rPr>
              <a:t>值的 </a:t>
            </a:r>
            <a:r>
              <a:rPr lang="en-US" altLang="zh-TW" sz="1200" b="1" i="0" kern="1200" dirty="0">
                <a:solidFill>
                  <a:schemeClr val="tx1"/>
                </a:solidFill>
                <a:effectLst/>
                <a:latin typeface="+mn-lt"/>
                <a:ea typeface="+mn-ea"/>
                <a:cs typeface="+mn-cs"/>
              </a:rPr>
              <a:t>User Plane Security Enforcement</a:t>
            </a:r>
            <a:r>
              <a:rPr lang="zh-TW" altLang="en-US" sz="1200" b="1" i="0" kern="1200" dirty="0">
                <a:solidFill>
                  <a:schemeClr val="tx1"/>
                </a:solidFill>
                <a:effectLst/>
                <a:latin typeface="+mn-lt"/>
                <a:ea typeface="+mn-ea"/>
                <a:cs typeface="+mn-cs"/>
              </a:rPr>
              <a:t> </a:t>
            </a:r>
            <a:r>
              <a:rPr lang="zh-TW" altLang="en-US" sz="1200" b="0" i="0" kern="1200" dirty="0">
                <a:solidFill>
                  <a:schemeClr val="tx1"/>
                </a:solidFill>
                <a:effectLst/>
                <a:latin typeface="+mn-lt"/>
                <a:ea typeface="+mn-ea"/>
                <a:cs typeface="+mn-cs"/>
              </a:rPr>
              <a:t>時，它會拒絕建立 </a:t>
            </a:r>
            <a:r>
              <a:rPr lang="en-US" altLang="zh-TW" sz="1200" b="0" i="0" kern="1200" dirty="0">
                <a:solidFill>
                  <a:schemeClr val="tx1"/>
                </a:solidFill>
                <a:effectLst/>
                <a:latin typeface="+mn-lt"/>
                <a:ea typeface="+mn-ea"/>
                <a:cs typeface="+mn-cs"/>
              </a:rPr>
              <a:t>PDU Session </a:t>
            </a:r>
            <a:r>
              <a:rPr lang="zh-TW" altLang="en-US" sz="1200" b="0" i="0" kern="1200" dirty="0">
                <a:solidFill>
                  <a:schemeClr val="tx1"/>
                </a:solidFill>
                <a:effectLst/>
                <a:latin typeface="+mn-lt"/>
                <a:ea typeface="+mn-ea"/>
                <a:cs typeface="+mn-cs"/>
              </a:rPr>
              <a:t>的 </a:t>
            </a:r>
            <a:r>
              <a:rPr lang="en-US" altLang="zh-TW" b="1" dirty="0"/>
              <a:t>User plane resources </a:t>
            </a:r>
            <a:r>
              <a:rPr lang="zh-TW" altLang="en-US" sz="1200" b="0" i="0" kern="1200" dirty="0">
                <a:solidFill>
                  <a:schemeClr val="tx1"/>
                </a:solidFill>
                <a:effectLst/>
                <a:latin typeface="+mn-lt"/>
                <a:ea typeface="+mn-ea"/>
                <a:cs typeface="+mn-cs"/>
              </a:rPr>
              <a:t>。當 </a:t>
            </a:r>
            <a:r>
              <a:rPr lang="en-US" altLang="zh-TW" sz="1200" b="0" i="0" kern="1200" dirty="0">
                <a:solidFill>
                  <a:schemeClr val="tx1"/>
                </a:solidFill>
                <a:effectLst/>
                <a:latin typeface="+mn-lt"/>
                <a:ea typeface="+mn-ea"/>
                <a:cs typeface="+mn-cs"/>
              </a:rPr>
              <a:t>NG-RAN </a:t>
            </a:r>
            <a:r>
              <a:rPr lang="zh-TW" altLang="en-US" sz="1200" b="0" i="0" kern="1200" dirty="0">
                <a:solidFill>
                  <a:schemeClr val="tx1"/>
                </a:solidFill>
                <a:effectLst/>
                <a:latin typeface="+mn-lt"/>
                <a:ea typeface="+mn-ea"/>
                <a:cs typeface="+mn-cs"/>
              </a:rPr>
              <a:t>無法滿足帶有 </a:t>
            </a:r>
            <a:r>
              <a:rPr lang="en-US" altLang="zh-TW" sz="1200" b="0" i="0" kern="1200" dirty="0">
                <a:solidFill>
                  <a:schemeClr val="tx1"/>
                </a:solidFill>
                <a:effectLst/>
                <a:latin typeface="+mn-lt"/>
                <a:ea typeface="+mn-ea"/>
                <a:cs typeface="+mn-cs"/>
              </a:rPr>
              <a:t>Preferred </a:t>
            </a:r>
            <a:r>
              <a:rPr lang="zh-TW" altLang="en-US" sz="1200" b="0" i="0" kern="1200" dirty="0">
                <a:solidFill>
                  <a:schemeClr val="tx1"/>
                </a:solidFill>
                <a:effectLst/>
                <a:latin typeface="+mn-lt"/>
                <a:ea typeface="+mn-ea"/>
                <a:cs typeface="+mn-cs"/>
              </a:rPr>
              <a:t>值的 </a:t>
            </a:r>
            <a:r>
              <a:rPr lang="en-US" altLang="zh-TW" sz="1200" b="0" i="0" kern="1200" dirty="0">
                <a:solidFill>
                  <a:schemeClr val="tx1"/>
                </a:solidFill>
                <a:effectLst/>
                <a:latin typeface="+mn-lt"/>
                <a:ea typeface="+mn-ea"/>
                <a:cs typeface="+mn-cs"/>
              </a:rPr>
              <a:t>User Plane Security Enforcement </a:t>
            </a:r>
            <a:r>
              <a:rPr lang="zh-TW" altLang="en-US" sz="1200" b="0" i="0" kern="1200" dirty="0">
                <a:solidFill>
                  <a:schemeClr val="tx1"/>
                </a:solidFill>
                <a:effectLst/>
                <a:latin typeface="+mn-lt"/>
                <a:ea typeface="+mn-ea"/>
                <a:cs typeface="+mn-cs"/>
              </a:rPr>
              <a:t>時，它會通知 </a:t>
            </a:r>
            <a:r>
              <a:rPr lang="en-US" altLang="zh-TW" sz="1200" b="0" i="0" kern="1200" dirty="0">
                <a:solidFill>
                  <a:schemeClr val="tx1"/>
                </a:solidFill>
                <a:effectLst/>
                <a:latin typeface="+mn-lt"/>
                <a:ea typeface="+mn-ea"/>
                <a:cs typeface="+mn-cs"/>
              </a:rPr>
              <a:t>SMF </a:t>
            </a:r>
            <a:r>
              <a:rPr lang="zh-TW" altLang="en-US" sz="1200" b="0" i="0" kern="1200" dirty="0">
                <a:solidFill>
                  <a:schemeClr val="tx1"/>
                </a:solidFill>
                <a:effectLst/>
                <a:latin typeface="+mn-lt"/>
                <a:ea typeface="+mn-ea"/>
                <a:cs typeface="+mn-cs"/>
              </a:rPr>
              <a:t>。</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103</a:t>
            </a:fld>
            <a:endParaRPr lang="zh-TW" altLang="en-US"/>
          </a:p>
        </p:txBody>
      </p:sp>
    </p:spTree>
    <p:extLst>
      <p:ext uri="{BB962C8B-B14F-4D97-AF65-F5344CB8AC3E}">
        <p14:creationId xmlns:p14="http://schemas.microsoft.com/office/powerpoint/2010/main" val="31446607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如果 </a:t>
            </a:r>
            <a:r>
              <a:rPr lang="en-US" altLang="zh-TW" sz="1200" b="0" i="0" kern="1200" dirty="0">
                <a:solidFill>
                  <a:schemeClr val="tx1"/>
                </a:solidFill>
                <a:effectLst/>
                <a:latin typeface="+mn-lt"/>
                <a:ea typeface="+mn-ea"/>
                <a:cs typeface="+mn-cs"/>
              </a:rPr>
              <a:t>NG-RAN </a:t>
            </a:r>
            <a:r>
              <a:rPr lang="zh-TW" altLang="en-US" sz="1200" b="0" i="0" kern="1200" dirty="0">
                <a:solidFill>
                  <a:schemeClr val="tx1"/>
                </a:solidFill>
                <a:effectLst/>
                <a:latin typeface="+mn-lt"/>
                <a:ea typeface="+mn-ea"/>
                <a:cs typeface="+mn-cs"/>
              </a:rPr>
              <a:t>不能根據 </a:t>
            </a:r>
            <a:r>
              <a:rPr lang="en-US" altLang="zh-TW" sz="1200" b="0" i="0" kern="1200" dirty="0">
                <a:solidFill>
                  <a:schemeClr val="tx1"/>
                </a:solidFill>
                <a:effectLst/>
                <a:latin typeface="+mn-lt"/>
                <a:ea typeface="+mn-ea"/>
                <a:cs typeface="+mn-cs"/>
              </a:rPr>
              <a:t>RSN </a:t>
            </a:r>
            <a:r>
              <a:rPr lang="zh-TW" altLang="en-US" sz="1200" b="0" i="0" kern="1200" dirty="0">
                <a:solidFill>
                  <a:schemeClr val="tx1"/>
                </a:solidFill>
                <a:effectLst/>
                <a:latin typeface="+mn-lt"/>
                <a:ea typeface="+mn-ea"/>
                <a:cs typeface="+mn-cs"/>
              </a:rPr>
              <a:t>參數和 </a:t>
            </a:r>
            <a:r>
              <a:rPr lang="en-US" altLang="zh-TW" sz="1200" b="0" i="0" kern="1200" dirty="0">
                <a:solidFill>
                  <a:schemeClr val="tx1"/>
                </a:solidFill>
                <a:effectLst/>
                <a:latin typeface="+mn-lt"/>
                <a:ea typeface="+mn-ea"/>
                <a:cs typeface="+mn-cs"/>
              </a:rPr>
              <a:t>PDU Session Pair ID </a:t>
            </a:r>
            <a:r>
              <a:rPr lang="zh-TW" altLang="en-US" sz="1200" b="0" i="0" kern="1200" dirty="0">
                <a:solidFill>
                  <a:schemeClr val="tx1"/>
                </a:solidFill>
                <a:effectLst/>
                <a:latin typeface="+mn-lt"/>
                <a:ea typeface="+mn-ea"/>
                <a:cs typeface="+mn-cs"/>
              </a:rPr>
              <a:t>建立冗餘的用戶面資源，</a:t>
            </a:r>
            <a:r>
              <a:rPr lang="en-US" altLang="zh-TW" sz="1200" b="0" i="0" kern="1200" dirty="0">
                <a:solidFill>
                  <a:schemeClr val="tx1"/>
                </a:solidFill>
                <a:effectLst/>
                <a:latin typeface="+mn-lt"/>
                <a:ea typeface="+mn-ea"/>
                <a:cs typeface="+mn-cs"/>
              </a:rPr>
              <a:t>NG-RAN </a:t>
            </a:r>
            <a:r>
              <a:rPr lang="zh-TW" altLang="en-US" sz="1200" b="0" i="0" kern="1200" dirty="0">
                <a:solidFill>
                  <a:schemeClr val="tx1"/>
                </a:solidFill>
                <a:effectLst/>
                <a:latin typeface="+mn-lt"/>
                <a:ea typeface="+mn-ea"/>
                <a:cs typeface="+mn-cs"/>
              </a:rPr>
              <a:t>將根據本地策略決定是否拒絕建立 </a:t>
            </a:r>
            <a:r>
              <a:rPr lang="en-US" altLang="zh-TW" sz="1200" b="0" i="0" kern="1200" dirty="0">
                <a:solidFill>
                  <a:schemeClr val="tx1"/>
                </a:solidFill>
                <a:effectLst/>
                <a:latin typeface="+mn-lt"/>
                <a:ea typeface="+mn-ea"/>
                <a:cs typeface="+mn-cs"/>
              </a:rPr>
              <a:t>PDU Session </a:t>
            </a:r>
            <a:r>
              <a:rPr lang="zh-TW" altLang="en-US" sz="1200" b="0" i="0" kern="1200" dirty="0">
                <a:solidFill>
                  <a:schemeClr val="tx1"/>
                </a:solidFill>
                <a:effectLst/>
                <a:latin typeface="+mn-lt"/>
                <a:ea typeface="+mn-ea"/>
                <a:cs typeface="+mn-cs"/>
              </a:rPr>
              <a:t>的 </a:t>
            </a:r>
            <a:r>
              <a:rPr lang="en-US" altLang="zh-TW" sz="1200" b="0" i="0" kern="1200" dirty="0">
                <a:solidFill>
                  <a:schemeClr val="tx1"/>
                </a:solidFill>
                <a:effectLst/>
                <a:latin typeface="+mn-lt"/>
                <a:ea typeface="+mn-ea"/>
                <a:cs typeface="+mn-cs"/>
              </a:rPr>
              <a:t>RAN </a:t>
            </a:r>
            <a:r>
              <a:rPr lang="zh-TW" altLang="en-US" sz="1200" b="0" i="0" kern="1200" dirty="0">
                <a:solidFill>
                  <a:schemeClr val="tx1"/>
                </a:solidFill>
                <a:effectLst/>
                <a:latin typeface="+mn-lt"/>
                <a:ea typeface="+mn-ea"/>
                <a:cs typeface="+mn-cs"/>
              </a:rPr>
              <a:t>資源。這一情況在 </a:t>
            </a:r>
            <a:r>
              <a:rPr lang="en-US" altLang="zh-TW" sz="1200" b="0" i="0" kern="1200" dirty="0">
                <a:solidFill>
                  <a:schemeClr val="tx1"/>
                </a:solidFill>
                <a:effectLst/>
                <a:latin typeface="+mn-lt"/>
                <a:ea typeface="+mn-ea"/>
                <a:cs typeface="+mn-cs"/>
              </a:rPr>
              <a:t>TS 23.501 </a:t>
            </a:r>
            <a:r>
              <a:rPr lang="zh-TW" altLang="en-US" sz="1200" b="0" i="0" kern="1200" dirty="0">
                <a:solidFill>
                  <a:schemeClr val="tx1"/>
                </a:solidFill>
                <a:effectLst/>
                <a:latin typeface="+mn-lt"/>
                <a:ea typeface="+mn-ea"/>
                <a:cs typeface="+mn-cs"/>
              </a:rPr>
              <a:t>中有詳細描述。</a:t>
            </a:r>
            <a:endParaRPr lang="zh-TW" altLang="en-US" dirty="0"/>
          </a:p>
        </p:txBody>
      </p:sp>
      <p:sp>
        <p:nvSpPr>
          <p:cNvPr id="4" name="投影片編號版面配置區 3"/>
          <p:cNvSpPr>
            <a:spLocks noGrp="1"/>
          </p:cNvSpPr>
          <p:nvPr>
            <p:ph type="sldNum" sz="quarter" idx="5"/>
          </p:nvPr>
        </p:nvSpPr>
        <p:spPr/>
        <p:txBody>
          <a:bodyPr/>
          <a:lstStyle/>
          <a:p>
            <a:fld id="{A962CAE9-94E1-4F87-8423-BDF448CAA268}" type="slidenum">
              <a:rPr lang="zh-TW" altLang="en-US" smtClean="0"/>
              <a:t>104</a:t>
            </a:fld>
            <a:endParaRPr lang="zh-TW" altLang="en-US"/>
          </a:p>
        </p:txBody>
      </p:sp>
    </p:spTree>
    <p:extLst>
      <p:ext uri="{BB962C8B-B14F-4D97-AF65-F5344CB8AC3E}">
        <p14:creationId xmlns:p14="http://schemas.microsoft.com/office/powerpoint/2010/main" val="3203104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EFFC43-9D7C-4795-B129-1F028A427EB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02662AC0-2CAA-44EB-BCCE-ADD7E5525E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5FD47209-F098-45C1-962D-E9A7C88568F2}"/>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CB722468-E986-49A3-AED0-23E4E31922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B580072-580B-439D-8EB8-E438B099784A}"/>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3747335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049B6B-E435-47B3-B3C3-88B3D5BA41A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0586279-8A8C-481D-BE21-ACCA52085309}"/>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3BA167E-9232-4100-BC96-760A311F7382}"/>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BE73A061-7677-4FAE-9118-AD5146074EE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017C2A8-1390-41BE-B1DD-82A7CC33AC8C}"/>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267324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00EED1F-2D87-43A0-A74A-8C03551BCCD8}"/>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D6CC2BB5-C774-4FE3-9D18-4FEAA98D9175}"/>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3ABFFB-7F3D-4AF8-9E32-25FEB98E710C}"/>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D5D09A5A-82E3-46A1-BB5B-CBEEBFF28C3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A8F0BCB-5C6C-4C6C-BD96-9400B7230AE4}"/>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356287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30D9F9-69EE-4677-8D56-A6D57F5D953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3500DD41-C92E-4825-A55F-539C2A421758}"/>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759E340-5F89-46E3-9F9A-7DAFC1F668B8}"/>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DD457EFB-3669-421E-A16E-8D0B33407D0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5B29C2-F971-4B34-AFCA-6E30550887E2}"/>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3307566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8369C4-1FA8-43E6-B73B-D0C0C230E69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BF30C151-B605-4BAD-9DA9-F04764BBB9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D0E3F05E-36E4-4A61-A982-D0BAC30975C9}"/>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350CBB6B-4B5B-4E00-8AD3-32373A4242D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5FAFEA0-066B-419C-B36E-67145110B72D}"/>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304158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4351F0-0C43-4867-9718-ABB155E500D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801B74E-C69D-4C47-A462-31938FC57AEA}"/>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181D6F1-A0B0-422D-AAFB-E7E85AC16335}"/>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E850812-5DAA-423F-945F-16A678EFBC61}"/>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6" name="頁尾版面配置區 5">
            <a:extLst>
              <a:ext uri="{FF2B5EF4-FFF2-40B4-BE49-F238E27FC236}">
                <a16:creationId xmlns:a16="http://schemas.microsoft.com/office/drawing/2014/main" id="{4BB5F07E-4589-4F43-AFA5-D8ECD607F87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4CC54EC-CBE4-49D0-976A-C7DCCA400C55}"/>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415048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F6ED2E-A507-4EDE-8F02-E2E16A69DAC5}"/>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E80F7F1-E9E5-40A6-BB14-F9EBDF827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7BD6FE9C-5CDC-4A36-A9E7-335A4354D53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965D2E1-FFF5-40E4-AF2B-9E0769183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9345AC4E-35F3-4506-BA17-F2B6245595A9}"/>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6CFE1E3-146F-4C38-84A3-EA6B5C685B21}"/>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8" name="頁尾版面配置區 7">
            <a:extLst>
              <a:ext uri="{FF2B5EF4-FFF2-40B4-BE49-F238E27FC236}">
                <a16:creationId xmlns:a16="http://schemas.microsoft.com/office/drawing/2014/main" id="{2E7D574E-1C65-451E-BDC1-01C6E651FF17}"/>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B6869431-FCD6-46FB-8146-0E11B0BD3CB9}"/>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1243266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5001BA6-B0EE-48D9-959E-065636B25E0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FA7EE0A-EFB1-48A1-A594-DE89EEBA8E89}"/>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4" name="頁尾版面配置區 3">
            <a:extLst>
              <a:ext uri="{FF2B5EF4-FFF2-40B4-BE49-F238E27FC236}">
                <a16:creationId xmlns:a16="http://schemas.microsoft.com/office/drawing/2014/main" id="{15000AE0-9914-43CA-847F-6D4BBD439983}"/>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FF6CB419-4BD1-4FAB-A5E6-6324AEAF9672}"/>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3671481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6763267-F4BB-4573-8667-B317EE41B4FF}"/>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3" name="頁尾版面配置區 2">
            <a:extLst>
              <a:ext uri="{FF2B5EF4-FFF2-40B4-BE49-F238E27FC236}">
                <a16:creationId xmlns:a16="http://schemas.microsoft.com/office/drawing/2014/main" id="{5339AE34-A1AB-4F49-AB81-16F7CACAC7B9}"/>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6C3F52CF-838E-4F7C-9171-505ED36376C8}"/>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59374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124440-2039-4D9B-BF92-FA2A3EC24C96}"/>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C4ACC19-C54A-4306-96D3-8109072A4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256DE00A-5E48-4C53-85F3-F1B0091A0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C23DDB9-61A1-499E-A686-27C3D65265E3}"/>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6" name="頁尾版面配置區 5">
            <a:extLst>
              <a:ext uri="{FF2B5EF4-FFF2-40B4-BE49-F238E27FC236}">
                <a16:creationId xmlns:a16="http://schemas.microsoft.com/office/drawing/2014/main" id="{2FE074B8-8273-4008-8DCF-C2F7DBB3C69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D20A0F9-F2EE-4B32-9619-5CBDCCED7F89}"/>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1429744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143AA3-A82C-412C-A747-41C2A5F8E12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9ED05EC-7391-4250-9284-B69F28B3F1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F0A4242-2DEA-4558-9897-A889A4246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8DC9D90-3625-457D-809F-CE78A310B7E2}"/>
              </a:ext>
            </a:extLst>
          </p:cNvPr>
          <p:cNvSpPr>
            <a:spLocks noGrp="1"/>
          </p:cNvSpPr>
          <p:nvPr>
            <p:ph type="dt" sz="half" idx="10"/>
          </p:nvPr>
        </p:nvSpPr>
        <p:spPr/>
        <p:txBody>
          <a:bodyPr/>
          <a:lstStyle/>
          <a:p>
            <a:fld id="{41B0E92C-4D5F-4F01-9E0D-95E0F0CFB69E}" type="datetimeFigureOut">
              <a:rPr lang="zh-TW" altLang="en-US" smtClean="0"/>
              <a:t>2025/8/18</a:t>
            </a:fld>
            <a:endParaRPr lang="zh-TW" altLang="en-US"/>
          </a:p>
        </p:txBody>
      </p:sp>
      <p:sp>
        <p:nvSpPr>
          <p:cNvPr id="6" name="頁尾版面配置區 5">
            <a:extLst>
              <a:ext uri="{FF2B5EF4-FFF2-40B4-BE49-F238E27FC236}">
                <a16:creationId xmlns:a16="http://schemas.microsoft.com/office/drawing/2014/main" id="{0B2F8FB7-9821-43F2-BEE2-1DC94F86CB3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900A37A-D806-4DCA-8EA1-C164A4500129}"/>
              </a:ext>
            </a:extLst>
          </p:cNvPr>
          <p:cNvSpPr>
            <a:spLocks noGrp="1"/>
          </p:cNvSpPr>
          <p:nvPr>
            <p:ph type="sldNum" sz="quarter" idx="12"/>
          </p:nvPr>
        </p:nvSpPr>
        <p:spPr/>
        <p:txBody>
          <a:body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4056501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F28A8DD6-EEA4-4D7D-936C-7B7DD7CE8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4DD7194-368F-4E49-8144-9EFF39A009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2A4F922-BAE0-4264-B8E9-EF9678B9D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B0E92C-4D5F-4F01-9E0D-95E0F0CFB69E}" type="datetimeFigureOut">
              <a:rPr lang="zh-TW" altLang="en-US" smtClean="0"/>
              <a:t>2025/8/18</a:t>
            </a:fld>
            <a:endParaRPr lang="zh-TW" altLang="en-US"/>
          </a:p>
        </p:txBody>
      </p:sp>
      <p:sp>
        <p:nvSpPr>
          <p:cNvPr id="5" name="頁尾版面配置區 4">
            <a:extLst>
              <a:ext uri="{FF2B5EF4-FFF2-40B4-BE49-F238E27FC236}">
                <a16:creationId xmlns:a16="http://schemas.microsoft.com/office/drawing/2014/main" id="{76CB8642-F9E5-4938-AB50-AAD53792D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05B55D12-A1FD-4349-9EC9-0C7BEC1AD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2B325-EE87-444A-8D09-37204FF22599}" type="slidenum">
              <a:rPr lang="zh-TW" altLang="en-US" smtClean="0"/>
              <a:t>‹#›</a:t>
            </a:fld>
            <a:endParaRPr lang="zh-TW" altLang="en-US"/>
          </a:p>
        </p:txBody>
      </p:sp>
    </p:spTree>
    <p:extLst>
      <p:ext uri="{BB962C8B-B14F-4D97-AF65-F5344CB8AC3E}">
        <p14:creationId xmlns:p14="http://schemas.microsoft.com/office/powerpoint/2010/main" val="1568307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0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02.xml.rels><?xml version="1.0" encoding="UTF-8" standalone="yes"?>
<Relationships xmlns="http://schemas.openxmlformats.org/package/2006/relationships"><Relationship Id="rId3" Type="http://schemas.openxmlformats.org/officeDocument/2006/relationships/hyperlink" Target="https://www.tech-invite.com/3m23/toc/tinv-3gpp-23-501_y.html#e-5-7-1-10" TargetMode="External"/><Relationship Id="rId2" Type="http://schemas.openxmlformats.org/officeDocument/2006/relationships/notesSlide" Target="../notesSlides/notesSlide9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0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04.xml.rels><?xml version="1.0" encoding="UTF-8" standalone="yes"?>
<Relationships xmlns="http://schemas.openxmlformats.org/package/2006/relationships"><Relationship Id="rId3" Type="http://schemas.openxmlformats.org/officeDocument/2006/relationships/hyperlink" Target="https://www.tech-invite.com/3m23/tinv-3gpp-23-501.html" TargetMode="External"/><Relationship Id="rId2" Type="http://schemas.openxmlformats.org/officeDocument/2006/relationships/notesSlide" Target="../notesSlides/notesSlide99.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05.xml.rels><?xml version="1.0" encoding="UTF-8" standalone="yes"?>
<Relationships xmlns="http://schemas.openxmlformats.org/package/2006/relationships"><Relationship Id="rId3" Type="http://schemas.openxmlformats.org/officeDocument/2006/relationships/hyperlink" Target="https://www.tech-invite.com/3m23/toc/tinv-3gpp-23-501_q.html#e-4-4-8" TargetMode="External"/><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www.tech-invite.com/3m23/toc/tinv-3gpp-23-501_zq.html#e-5-28a-2" TargetMode="External"/></Relationships>
</file>

<file path=ppt/slides/_rels/slide10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hyperlink" Target="https://www.tech-invite.com/3m23/toc/tinv-3gpp-23-501_zq.html#e-5-28a-2" TargetMode="External"/><Relationship Id="rId2" Type="http://schemas.openxmlformats.org/officeDocument/2006/relationships/notesSlide" Target="../notesSlides/notesSlide10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1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hyperlink" Target="https://www.tech-invite.com/3m23/toc/tinv-3gpp-23-502_zzh.html#e-4-24-2"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2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tech-invite.com/3m23/toc/tinv-3gpp-23-502_zt.html#e-4-16-5-1" TargetMode="Externa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2.xml.rels><?xml version="1.0" encoding="UTF-8" standalone="yes"?>
<Relationships xmlns="http://schemas.openxmlformats.org/package/2006/relationships"><Relationship Id="rId3" Type="http://schemas.openxmlformats.org/officeDocument/2006/relationships/hyperlink" Target="https://www.tech-invite.com/3m23/toc/tinv-3gpp-23-501_zq.html#e-5-28-3-2" TargetMode="External"/><Relationship Id="rId2" Type="http://schemas.openxmlformats.org/officeDocument/2006/relationships/notesSlide" Target="../notesSlides/notesSlide114.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4.xml.rels><?xml version="1.0" encoding="UTF-8" standalone="yes"?>
<Relationships xmlns="http://schemas.openxmlformats.org/package/2006/relationships"><Relationship Id="rId3" Type="http://schemas.openxmlformats.org/officeDocument/2006/relationships/hyperlink" Target="https://www.tech-invite.com/3m23/toc/tinv-3gpp-23-501_zq.html#e-5-28-3-2" TargetMode="External"/><Relationship Id="rId2" Type="http://schemas.openxmlformats.org/officeDocument/2006/relationships/notesSlide" Target="../notesSlides/notesSlide116.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tech-invite.com/3m23/tinv-3gpp-23-548.html" TargetMode="Externa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hyperlink" Target="https://www.sharetechnote.com/html/Handbook_LTE_ProtocolConfigurationOption.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invite.com/3m23/toc/tinv-3gpp-23-502_zs.html#e-4-16-2-1-1"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tech-invite.com/3m23/toc/tinv-3gpp-23-501_zz.html#e-6-3-2"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tech-invite.com/3m23/toc/tinv-3gpp-23-501_zj.html#e-5-16-4"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tech-invite.com/3m23/toc/tinv-3gpp-23-501_w.html#e-5-6-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www.tech-invite.com/3m29/tinv-3gpp-29-500.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www.tech-invite.com/3m23/toc/tinv-3gpp-23-501_zt.html#e-5-31-4"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www.tech-invite.com/3m23/toc/tinv-3gpp-23-501_zt.html#e-5-31-19"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3" Type="http://schemas.openxmlformats.org/officeDocument/2006/relationships/hyperlink" Target="https://www.tech-invite.com/3m23/toc/tinv-3gpp-23-501_zv.html#e-5-33-2-1"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5.xml.rels><?xml version="1.0" encoding="UTF-8" standalone="yes"?>
<Relationships xmlns="http://schemas.openxmlformats.org/package/2006/relationships"><Relationship Id="rId3" Type="http://schemas.openxmlformats.org/officeDocument/2006/relationships/hyperlink" Target="https://www.tech-invite.com/3m23/toc/tinv-3gpp-23-501_w.html#e-5-6-6"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tech-invite.com/3m23/toc/tinv-3gpp-23-502_l.html#e-4-3-2-3"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www.tech-invite.com/3m23/toc/tinv-3gpp-23-501_zz.html#e-6-3-7-1"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3" Type="http://schemas.openxmlformats.org/officeDocument/2006/relationships/hyperlink" Target="https://www.tech-invite.com/3m23/toc/tinv-3gpp-23-502_zt.html#e-4-16-4"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3" Type="http://schemas.openxmlformats.org/officeDocument/2006/relationships/hyperlink" Target="https://www.tech-invite.com/3m23/toc/tinv-3gpp-23-501_zq.html#e-5-28"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www.tech-invite.com/3m23/toc/tinv-3gpp-23-503_g.html#e-6-1-3-5"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www.tech-invite.com/3m23/tinv-3gpp-23-503.html"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tech-invite.com/3m23/toc/tinv-3gpp-23-501_x.html#e-5-6-9-3" TargetMode="External"/><Relationship Id="rId7" Type="http://schemas.openxmlformats.org/officeDocument/2006/relationships/image" Target="../media/image19.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hyperlink" Target="https://www.tech-invite.com/3m23/toc/tinv-3gpp-23-501_x.html#e-5-6-10-3" TargetMode="External"/><Relationship Id="rId5" Type="http://schemas.openxmlformats.org/officeDocument/2006/relationships/hyperlink" Target="https://www.tech-invite.com/3m23/toc/tinv-3gpp-23-501_zd.html#e-5-8-2" TargetMode="External"/><Relationship Id="rId4" Type="http://schemas.openxmlformats.org/officeDocument/2006/relationships/hyperlink" Target="https://www.tech-invite.com/3m23/toc/tinv-3gpp-23-501_zz.html#e-6-3-3"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hyperlink" Target="https://www.tech-invite.com/3m23/toc/tinv-3gpp-23-502_d.html#e-4-2-3-2"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3.xml.rels><?xml version="1.0" encoding="UTF-8" standalone="yes"?>
<Relationships xmlns="http://schemas.openxmlformats.org/package/2006/relationships"><Relationship Id="rId3" Type="http://schemas.openxmlformats.org/officeDocument/2006/relationships/hyperlink" Target="https://www.tech-invite.com/3m23/toc/tinv-3gpp-23-501_zj.html#e-5-16-4"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4.xml.rels><?xml version="1.0" encoding="UTF-8" standalone="yes"?>
<Relationships xmlns="http://schemas.openxmlformats.org/package/2006/relationships"><Relationship Id="rId3" Type="http://schemas.openxmlformats.org/officeDocument/2006/relationships/hyperlink" Target="https://www.tech-invite.com/3m23/toc/tinv-3gpp-23-502_zt.html#e-4-16-5-1"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5.xml.rels><?xml version="1.0" encoding="UTF-8" standalone="yes"?>
<Relationships xmlns="http://schemas.openxmlformats.org/package/2006/relationships"><Relationship Id="rId3" Type="http://schemas.openxmlformats.org/officeDocument/2006/relationships/hyperlink" Target="https://www.tech-invite.com/3m23/toc/tinv-3gpp-23-502_zzm.html#e-5-2-5-4"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www.tech-invite.com/3m23/tinv-3gpp-23-503.html" TargetMode="External"/></Relationships>
</file>

<file path=ppt/slides/_rels/slide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tech-invite.com/3m23/toc/tinv-3gpp-23-501_zd.html#e-5-8-2"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3" Type="http://schemas.openxmlformats.org/officeDocument/2006/relationships/hyperlink" Target="https://www.tech-invite.com/3m23/tinv-3gpp-23-501.html" TargetMode="External"/><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www.tech-invite.com/3m23/toc/tinv-3gpp-23-501_zt.html#e-5-31-14-2"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tech-invite.com/3m23/toc/tinv-3gpp-23-501_zv.html#e-5-33-2-2" TargetMode="External"/><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3" Type="http://schemas.openxmlformats.org/officeDocument/2006/relationships/hyperlink" Target="https://www.tech-invite.com/3m23/toc/tinv-3gpp-23-501_zv.html#e-5-33-2-2"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83.xml.rels><?xml version="1.0" encoding="UTF-8" standalone="yes"?>
<Relationships xmlns="http://schemas.openxmlformats.org/package/2006/relationships"><Relationship Id="rId3" Type="http://schemas.openxmlformats.org/officeDocument/2006/relationships/hyperlink" Target="https://www.tech-invite.com/3m23/toc/tinv-3gpp-23-502_zzi.html#e-4-25-2" TargetMode="External"/><Relationship Id="rId7" Type="http://schemas.openxmlformats.org/officeDocument/2006/relationships/image" Target="../media/image24.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hyperlink" Target="https://www.tech-invite.com/3m23/toc/tinv-3gpp-23-501_zq.html#e-5-28a-2" TargetMode="External"/><Relationship Id="rId4" Type="http://schemas.openxmlformats.org/officeDocument/2006/relationships/hyperlink" Target="https://www.tech-invite.com/3m23/toc/tinv-3gpp-23-501_q.html#e-4-4-8"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s://www.tech-invite.com/3m23/toc/tinv-3gpp-23-501_zv.html#e-5-33-2-2" TargetMode="External"/><Relationship Id="rId2" Type="http://schemas.openxmlformats.org/officeDocument/2006/relationships/notesSlide" Target="../notesSlides/notesSlide80.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5.xml.rels><?xml version="1.0" encoding="UTF-8" standalone="yes"?>
<Relationships xmlns="http://schemas.openxmlformats.org/package/2006/relationships"><Relationship Id="rId3" Type="http://schemas.openxmlformats.org/officeDocument/2006/relationships/hyperlink" Target="https://www.tech-invite.com/3m23/tinv-3gpp-23-501.html"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86.xml.rels><?xml version="1.0" encoding="UTF-8" standalone="yes"?>
<Relationships xmlns="http://schemas.openxmlformats.org/package/2006/relationships"><Relationship Id="rId3" Type="http://schemas.openxmlformats.org/officeDocument/2006/relationships/hyperlink" Target="https://www.tech-invite.com/3m23/toc/tinv-3gpp-23-503_g.html#e-6-1-3-5"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www.tech-invite.com/3m23/toc/tinv-3gpp-23-502_j.html#tinv-23-502-4.3.2.2.1-1" TargetMode="External"/></Relationships>
</file>

<file path=ppt/slides/_rels/slide87.xml.rels><?xml version="1.0" encoding="UTF-8" standalone="yes"?>
<Relationships xmlns="http://schemas.openxmlformats.org/package/2006/relationships"><Relationship Id="rId3" Type="http://schemas.openxmlformats.org/officeDocument/2006/relationships/hyperlink" Target="https://www.tech-invite.com/3m23/toc/tinv-3gpp-23-501_q.html#e-4-4-8"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hyperlink" Target="https://www.tech-invite.com/3m23/toc/tinv-3gpp-23-501_zq.html#e-5-28a-2" TargetMode="External"/></Relationships>
</file>

<file path=ppt/slides/_rels/slide8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hyperlink" Target="https://www.tech-invite.com/3m23/toc/tinv-3gpp-23-501_y.html#e-5-7" TargetMode="External"/><Relationship Id="rId5" Type="http://schemas.openxmlformats.org/officeDocument/2006/relationships/hyperlink" Target="https://www.tech-invite.com/3m23/toc/tinv-3gpp-23-501_zv.html#e-5-33-2-2" TargetMode="External"/><Relationship Id="rId4" Type="http://schemas.openxmlformats.org/officeDocument/2006/relationships/image" Target="../media/image28.png"/></Relationships>
</file>

<file path=ppt/slides/_rels/slide91.xml.rels><?xml version="1.0" encoding="UTF-8" standalone="yes"?>
<Relationships xmlns="http://schemas.openxmlformats.org/package/2006/relationships"><Relationship Id="rId8" Type="http://schemas.openxmlformats.org/officeDocument/2006/relationships/hyperlink" Target="https://www.tech-invite.com/3m23/toc/tinv-3gpp-23-501_q.html#e-4-4-8" TargetMode="External"/><Relationship Id="rId3" Type="http://schemas.openxmlformats.org/officeDocument/2006/relationships/image" Target="../media/image27.png"/><Relationship Id="rId7" Type="http://schemas.openxmlformats.org/officeDocument/2006/relationships/hyperlink" Target="https://www.tech-invite.com/3m23/toc/tinv-3gpp-23-501_zq.html#e-5-28a-2" TargetMode="External"/><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hyperlink" Target="https://www.tech-invite.com/3m23/toc/tinv-3gpp-23-501_zv.html#e-5-33-2-1" TargetMode="External"/><Relationship Id="rId5" Type="http://schemas.openxmlformats.org/officeDocument/2006/relationships/hyperlink" Target="https://www.tech-invite.com/3m23/toc/tinv-3gpp-23-501_zg.html#e-5-10-3" TargetMode="Externa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7.xml"/><Relationship Id="rId1" Type="http://schemas.openxmlformats.org/officeDocument/2006/relationships/slideLayout" Target="../slideLayouts/slideLayout2.xml"/><Relationship Id="rId5" Type="http://schemas.openxmlformats.org/officeDocument/2006/relationships/hyperlink" Target="https://www.tech-invite.com/3m23/toc/tinv-3gpp-23-501_zj.html#e-5-16-3-4" TargetMode="External"/><Relationship Id="rId4" Type="http://schemas.openxmlformats.org/officeDocument/2006/relationships/image" Target="../media/image28.png"/></Relationships>
</file>

<file path=ppt/slides/_rels/slide9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98.xml.rels><?xml version="1.0" encoding="UTF-8" standalone="yes"?>
<Relationships xmlns="http://schemas.openxmlformats.org/package/2006/relationships"><Relationship Id="rId3" Type="http://schemas.openxmlformats.org/officeDocument/2006/relationships/hyperlink" Target="https://www.tech-invite.com/3m23/toc/tinv-3gpp-23-501_zv.html#e-5-33-2-2" TargetMode="External"/><Relationship Id="rId2" Type="http://schemas.openxmlformats.org/officeDocument/2006/relationships/notesSlide" Target="../notesSlides/notesSlide9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9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4D1252-550E-4354-8D17-CBB9C1AC0D6E}"/>
              </a:ext>
            </a:extLst>
          </p:cNvPr>
          <p:cNvSpPr>
            <a:spLocks noGrp="1"/>
          </p:cNvSpPr>
          <p:nvPr>
            <p:ph type="ctrTitle"/>
          </p:nvPr>
        </p:nvSpPr>
        <p:spPr/>
        <p:txBody>
          <a:bodyPr/>
          <a:lstStyle/>
          <a:p>
            <a:r>
              <a:rPr lang="en-US" altLang="zh-TW" dirty="0"/>
              <a:t>PDU Session Establishment</a:t>
            </a:r>
            <a:endParaRPr lang="zh-TW" altLang="en-US" dirty="0"/>
          </a:p>
        </p:txBody>
      </p:sp>
      <p:sp>
        <p:nvSpPr>
          <p:cNvPr id="3" name="副標題 2">
            <a:extLst>
              <a:ext uri="{FF2B5EF4-FFF2-40B4-BE49-F238E27FC236}">
                <a16:creationId xmlns:a16="http://schemas.microsoft.com/office/drawing/2014/main" id="{D55850F0-13AE-47D9-A630-92F54A6CBA9A}"/>
              </a:ext>
            </a:extLst>
          </p:cNvPr>
          <p:cNvSpPr>
            <a:spLocks noGrp="1"/>
          </p:cNvSpPr>
          <p:nvPr>
            <p:ph type="subTitle" idx="1"/>
          </p:nvPr>
        </p:nvSpPr>
        <p:spPr/>
        <p:txBody>
          <a:bodyPr/>
          <a:lstStyle/>
          <a:p>
            <a:r>
              <a:rPr lang="zh-TW" altLang="en-US" dirty="0"/>
              <a:t>陳毅</a:t>
            </a:r>
            <a:endParaRPr lang="en-US" altLang="zh-TW" dirty="0"/>
          </a:p>
          <a:p>
            <a:r>
              <a:rPr lang="en-US" altLang="zh-TW" dirty="0"/>
              <a:t>Credit</a:t>
            </a:r>
            <a:r>
              <a:rPr lang="zh-TW" altLang="en-US"/>
              <a:t>：陳煜盛</a:t>
            </a:r>
            <a:endParaRPr lang="zh-TW" altLang="en-US" dirty="0"/>
          </a:p>
        </p:txBody>
      </p:sp>
    </p:spTree>
    <p:extLst>
      <p:ext uri="{BB962C8B-B14F-4D97-AF65-F5344CB8AC3E}">
        <p14:creationId xmlns:p14="http://schemas.microsoft.com/office/powerpoint/2010/main" val="2069469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A0C38A-C917-4927-899C-8EEC20CC8B9E}"/>
              </a:ext>
            </a:extLst>
          </p:cNvPr>
          <p:cNvSpPr>
            <a:spLocks noGrp="1"/>
          </p:cNvSpPr>
          <p:nvPr>
            <p:ph type="title"/>
          </p:nvPr>
        </p:nvSpPr>
        <p:spPr/>
        <p:txBody>
          <a:bodyPr/>
          <a:lstStyle/>
          <a:p>
            <a:r>
              <a:rPr lang="en-US" altLang="zh-TW" dirty="0"/>
              <a:t>UE-requested PDU Session Establishment</a:t>
            </a:r>
            <a:endParaRPr lang="zh-TW" altLang="en-US" dirty="0"/>
          </a:p>
        </p:txBody>
      </p:sp>
      <p:sp>
        <p:nvSpPr>
          <p:cNvPr id="3" name="內容版面配置區 2">
            <a:extLst>
              <a:ext uri="{FF2B5EF4-FFF2-40B4-BE49-F238E27FC236}">
                <a16:creationId xmlns:a16="http://schemas.microsoft.com/office/drawing/2014/main" id="{82F1A71B-407D-4F42-BE4C-DDA79F9996FE}"/>
              </a:ext>
            </a:extLst>
          </p:cNvPr>
          <p:cNvSpPr>
            <a:spLocks noGrp="1"/>
          </p:cNvSpPr>
          <p:nvPr>
            <p:ph idx="1"/>
          </p:nvPr>
        </p:nvSpPr>
        <p:spPr/>
        <p:txBody>
          <a:bodyPr/>
          <a:lstStyle/>
          <a:p>
            <a:r>
              <a:rPr lang="en-US" altLang="zh-TW" dirty="0"/>
              <a:t>The procedure assumes that the UE has already registered on the AMF thus unless the UE is </a:t>
            </a:r>
            <a:r>
              <a:rPr lang="en-US" altLang="zh-TW" b="1" dirty="0"/>
              <a:t>Emergency Registered </a:t>
            </a:r>
            <a:r>
              <a:rPr lang="en-US" altLang="zh-TW" dirty="0"/>
              <a:t>the AMF has already retrieved the </a:t>
            </a:r>
            <a:r>
              <a:rPr lang="en-US" altLang="zh-TW" b="1" dirty="0"/>
              <a:t>user subscription data </a:t>
            </a:r>
            <a:r>
              <a:rPr lang="en-US" altLang="zh-TW" dirty="0"/>
              <a:t>from the UDM.</a:t>
            </a:r>
            <a:endParaRPr lang="zh-TW" altLang="en-US" dirty="0"/>
          </a:p>
        </p:txBody>
      </p:sp>
    </p:spTree>
    <p:extLst>
      <p:ext uri="{BB962C8B-B14F-4D97-AF65-F5344CB8AC3E}">
        <p14:creationId xmlns:p14="http://schemas.microsoft.com/office/powerpoint/2010/main" val="83586458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03F832-BD8C-4009-9FC8-B5F684F19E8D}"/>
              </a:ext>
            </a:extLst>
          </p:cNvPr>
          <p:cNvSpPr>
            <a:spLocks noGrp="1"/>
          </p:cNvSpPr>
          <p:nvPr>
            <p:ph type="title"/>
          </p:nvPr>
        </p:nvSpPr>
        <p:spPr/>
        <p:txBody>
          <a:bodyPr/>
          <a:lstStyle/>
          <a:p>
            <a:r>
              <a:rPr lang="en-US" altLang="zh-TW" dirty="0"/>
              <a:t>Step 13.</a:t>
            </a:r>
            <a:endParaRPr lang="zh-TW" altLang="en-US" dirty="0"/>
          </a:p>
        </p:txBody>
      </p:sp>
      <p:sp>
        <p:nvSpPr>
          <p:cNvPr id="3" name="內容版面配置區 2">
            <a:extLst>
              <a:ext uri="{FF2B5EF4-FFF2-40B4-BE49-F238E27FC236}">
                <a16:creationId xmlns:a16="http://schemas.microsoft.com/office/drawing/2014/main" id="{DADE42DF-2B4C-4842-A03D-5FCA5DB7C256}"/>
              </a:ext>
            </a:extLst>
          </p:cNvPr>
          <p:cNvSpPr>
            <a:spLocks noGrp="1"/>
          </p:cNvSpPr>
          <p:nvPr>
            <p:ph idx="1"/>
          </p:nvPr>
        </p:nvSpPr>
        <p:spPr/>
        <p:txBody>
          <a:bodyPr/>
          <a:lstStyle/>
          <a:p>
            <a:r>
              <a:rPr lang="en-US" altLang="zh-TW" dirty="0"/>
              <a:t>If </a:t>
            </a:r>
            <a:r>
              <a:rPr lang="en-US" altLang="zh-TW" b="1" dirty="0"/>
              <a:t>MICO mode </a:t>
            </a:r>
            <a:r>
              <a:rPr lang="en-US" altLang="zh-TW" dirty="0"/>
              <a:t>is active and the NAS message Request Type in step 1 indicated </a:t>
            </a:r>
            <a:r>
              <a:rPr lang="en-US" altLang="zh-TW" b="1" dirty="0"/>
              <a:t>"Emergency Request"</a:t>
            </a:r>
            <a:r>
              <a:rPr lang="en-US" altLang="zh-TW" dirty="0"/>
              <a:t>, then the UE and the AMF shall locally deactivate MICO mode.</a:t>
            </a:r>
          </a:p>
          <a:p>
            <a:r>
              <a:rPr lang="en-US" altLang="zh-TW" dirty="0"/>
              <a:t>If the </a:t>
            </a:r>
            <a:r>
              <a:rPr lang="en-US" altLang="zh-TW" b="1" dirty="0"/>
              <a:t>N2 SM information </a:t>
            </a:r>
            <a:r>
              <a:rPr lang="en-US" altLang="zh-TW" dirty="0"/>
              <a:t>is not included in the step 11, then the following steps 14 to 16b and step 17 are omitted.</a:t>
            </a:r>
            <a:br>
              <a:rPr lang="en-US" altLang="zh-TW" dirty="0"/>
            </a:br>
            <a:endParaRPr lang="zh-TW" altLang="en-US" dirty="0"/>
          </a:p>
        </p:txBody>
      </p:sp>
      <p:pic>
        <p:nvPicPr>
          <p:cNvPr id="4" name="圖片 3">
            <a:extLst>
              <a:ext uri="{FF2B5EF4-FFF2-40B4-BE49-F238E27FC236}">
                <a16:creationId xmlns:a16="http://schemas.microsoft.com/office/drawing/2014/main" id="{C6E59AEC-1221-47DE-B1F6-C428B617139E}"/>
              </a:ext>
            </a:extLst>
          </p:cNvPr>
          <p:cNvPicPr>
            <a:picLocks noChangeAspect="1"/>
          </p:cNvPicPr>
          <p:nvPr/>
        </p:nvPicPr>
        <p:blipFill>
          <a:blip r:embed="rId3"/>
          <a:stretch>
            <a:fillRect/>
          </a:stretch>
        </p:blipFill>
        <p:spPr>
          <a:xfrm>
            <a:off x="10286734" y="22177"/>
            <a:ext cx="1905266" cy="685896"/>
          </a:xfrm>
          <a:prstGeom prst="rect">
            <a:avLst/>
          </a:prstGeom>
        </p:spPr>
      </p:pic>
      <p:pic>
        <p:nvPicPr>
          <p:cNvPr id="5" name="圖片 4">
            <a:extLst>
              <a:ext uri="{FF2B5EF4-FFF2-40B4-BE49-F238E27FC236}">
                <a16:creationId xmlns:a16="http://schemas.microsoft.com/office/drawing/2014/main" id="{ED63EBA7-B6D4-48B5-8863-33E91732D96C}"/>
              </a:ext>
            </a:extLst>
          </p:cNvPr>
          <p:cNvPicPr>
            <a:picLocks noChangeAspect="1"/>
          </p:cNvPicPr>
          <p:nvPr/>
        </p:nvPicPr>
        <p:blipFill>
          <a:blip r:embed="rId4"/>
          <a:stretch>
            <a:fillRect/>
          </a:stretch>
        </p:blipFill>
        <p:spPr>
          <a:xfrm>
            <a:off x="10337534" y="843010"/>
            <a:ext cx="1743318" cy="685896"/>
          </a:xfrm>
          <a:prstGeom prst="rect">
            <a:avLst/>
          </a:prstGeom>
        </p:spPr>
      </p:pic>
    </p:spTree>
    <p:extLst>
      <p:ext uri="{BB962C8B-B14F-4D97-AF65-F5344CB8AC3E}">
        <p14:creationId xmlns:p14="http://schemas.microsoft.com/office/powerpoint/2010/main" val="19532946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55046E-FD97-446D-9C66-B19B510F500F}"/>
              </a:ext>
            </a:extLst>
          </p:cNvPr>
          <p:cNvSpPr>
            <a:spLocks noGrp="1"/>
          </p:cNvSpPr>
          <p:nvPr>
            <p:ph type="title"/>
          </p:nvPr>
        </p:nvSpPr>
        <p:spPr/>
        <p:txBody>
          <a:bodyPr/>
          <a:lstStyle/>
          <a:p>
            <a:r>
              <a:rPr lang="en-US" altLang="zh-TW" dirty="0"/>
              <a:t>Step 14.</a:t>
            </a:r>
            <a:endParaRPr lang="zh-TW" altLang="en-US" dirty="0"/>
          </a:p>
        </p:txBody>
      </p:sp>
      <p:sp>
        <p:nvSpPr>
          <p:cNvPr id="3" name="內容版面配置區 2">
            <a:extLst>
              <a:ext uri="{FF2B5EF4-FFF2-40B4-BE49-F238E27FC236}">
                <a16:creationId xmlns:a16="http://schemas.microsoft.com/office/drawing/2014/main" id="{6802F3FA-5290-4536-A4CD-A06B16A84097}"/>
              </a:ext>
            </a:extLst>
          </p:cNvPr>
          <p:cNvSpPr>
            <a:spLocks noGrp="1"/>
          </p:cNvSpPr>
          <p:nvPr>
            <p:ph idx="1"/>
          </p:nvPr>
        </p:nvSpPr>
        <p:spPr/>
        <p:txBody>
          <a:bodyPr/>
          <a:lstStyle/>
          <a:p>
            <a:r>
              <a:rPr lang="en-US" altLang="zh-TW" b="1" dirty="0"/>
              <a:t>N2 PDU Session </a:t>
            </a:r>
            <a:r>
              <a:rPr lang="en-US" altLang="zh-TW" dirty="0"/>
              <a:t>Response</a:t>
            </a:r>
          </a:p>
          <a:p>
            <a:pPr lvl="1"/>
            <a:r>
              <a:rPr lang="en-US" altLang="zh-TW" dirty="0"/>
              <a:t>PDU Session ID</a:t>
            </a:r>
          </a:p>
          <a:p>
            <a:pPr lvl="1"/>
            <a:r>
              <a:rPr lang="en-US" altLang="zh-TW" dirty="0"/>
              <a:t>Cause</a:t>
            </a:r>
          </a:p>
          <a:p>
            <a:pPr lvl="1"/>
            <a:r>
              <a:rPr lang="en-US" altLang="zh-TW" dirty="0"/>
              <a:t>N2 SM information</a:t>
            </a:r>
          </a:p>
          <a:p>
            <a:pPr lvl="2"/>
            <a:r>
              <a:rPr lang="en-US" altLang="zh-TW" dirty="0"/>
              <a:t>PDU Session ID</a:t>
            </a:r>
          </a:p>
          <a:p>
            <a:pPr lvl="2"/>
            <a:r>
              <a:rPr lang="en-US" altLang="zh-TW" dirty="0"/>
              <a:t>AN Tunnel Info</a:t>
            </a:r>
          </a:p>
          <a:p>
            <a:pPr lvl="2"/>
            <a:r>
              <a:rPr lang="en-US" altLang="zh-TW" dirty="0"/>
              <a:t>List of accepted/rejected QFI(s)</a:t>
            </a:r>
          </a:p>
          <a:p>
            <a:pPr lvl="2"/>
            <a:r>
              <a:rPr lang="en-US" altLang="zh-TW" dirty="0"/>
              <a:t>User Plane Enforcement Policy Notification</a:t>
            </a:r>
          </a:p>
          <a:p>
            <a:pPr lvl="2"/>
            <a:r>
              <a:rPr lang="en-US" altLang="zh-TW" dirty="0"/>
              <a:t>TL-Container</a:t>
            </a:r>
            <a:endParaRPr lang="zh-TW" altLang="en-US" dirty="0"/>
          </a:p>
        </p:txBody>
      </p:sp>
      <p:pic>
        <p:nvPicPr>
          <p:cNvPr id="4" name="圖片 3">
            <a:extLst>
              <a:ext uri="{FF2B5EF4-FFF2-40B4-BE49-F238E27FC236}">
                <a16:creationId xmlns:a16="http://schemas.microsoft.com/office/drawing/2014/main" id="{290ABA4E-ADBC-4852-858A-A8A2208E3BB5}"/>
              </a:ext>
            </a:extLst>
          </p:cNvPr>
          <p:cNvPicPr>
            <a:picLocks noChangeAspect="1"/>
          </p:cNvPicPr>
          <p:nvPr/>
        </p:nvPicPr>
        <p:blipFill>
          <a:blip r:embed="rId3"/>
          <a:stretch>
            <a:fillRect/>
          </a:stretch>
        </p:blipFill>
        <p:spPr>
          <a:xfrm>
            <a:off x="10224812" y="123782"/>
            <a:ext cx="1781424" cy="609685"/>
          </a:xfrm>
          <a:prstGeom prst="rect">
            <a:avLst/>
          </a:prstGeom>
        </p:spPr>
      </p:pic>
      <p:pic>
        <p:nvPicPr>
          <p:cNvPr id="6" name="圖片 5">
            <a:extLst>
              <a:ext uri="{FF2B5EF4-FFF2-40B4-BE49-F238E27FC236}">
                <a16:creationId xmlns:a16="http://schemas.microsoft.com/office/drawing/2014/main" id="{BFC385E2-F01D-4325-B320-2745F5EE06DD}"/>
              </a:ext>
            </a:extLst>
          </p:cNvPr>
          <p:cNvPicPr>
            <a:picLocks noChangeAspect="1"/>
          </p:cNvPicPr>
          <p:nvPr/>
        </p:nvPicPr>
        <p:blipFill>
          <a:blip r:embed="rId4"/>
          <a:stretch>
            <a:fillRect/>
          </a:stretch>
        </p:blipFill>
        <p:spPr>
          <a:xfrm>
            <a:off x="10494712" y="923216"/>
            <a:ext cx="1419423" cy="447737"/>
          </a:xfrm>
          <a:prstGeom prst="rect">
            <a:avLst/>
          </a:prstGeom>
        </p:spPr>
      </p:pic>
    </p:spTree>
    <p:extLst>
      <p:ext uri="{BB962C8B-B14F-4D97-AF65-F5344CB8AC3E}">
        <p14:creationId xmlns:p14="http://schemas.microsoft.com/office/powerpoint/2010/main" val="222831878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55046E-FD97-446D-9C66-B19B510F500F}"/>
              </a:ext>
            </a:extLst>
          </p:cNvPr>
          <p:cNvSpPr>
            <a:spLocks noGrp="1"/>
          </p:cNvSpPr>
          <p:nvPr>
            <p:ph type="title"/>
          </p:nvPr>
        </p:nvSpPr>
        <p:spPr/>
        <p:txBody>
          <a:bodyPr/>
          <a:lstStyle/>
          <a:p>
            <a:r>
              <a:rPr lang="en-US" altLang="zh-TW" dirty="0"/>
              <a:t>Step 14.</a:t>
            </a:r>
            <a:endParaRPr lang="zh-TW" altLang="en-US" dirty="0"/>
          </a:p>
        </p:txBody>
      </p:sp>
      <p:sp>
        <p:nvSpPr>
          <p:cNvPr id="3" name="內容版面配置區 2">
            <a:extLst>
              <a:ext uri="{FF2B5EF4-FFF2-40B4-BE49-F238E27FC236}">
                <a16:creationId xmlns:a16="http://schemas.microsoft.com/office/drawing/2014/main" id="{6802F3FA-5290-4536-A4CD-A06B16A84097}"/>
              </a:ext>
            </a:extLst>
          </p:cNvPr>
          <p:cNvSpPr>
            <a:spLocks noGrp="1"/>
          </p:cNvSpPr>
          <p:nvPr>
            <p:ph idx="1"/>
          </p:nvPr>
        </p:nvSpPr>
        <p:spPr/>
        <p:txBody>
          <a:bodyPr/>
          <a:lstStyle/>
          <a:p>
            <a:r>
              <a:rPr lang="en-US" altLang="zh-TW" dirty="0"/>
              <a:t>The </a:t>
            </a:r>
            <a:r>
              <a:rPr lang="en-US" altLang="zh-TW" b="1" dirty="0"/>
              <a:t>AN Tunnel Info </a:t>
            </a:r>
            <a:r>
              <a:rPr lang="en-US" altLang="zh-TW" dirty="0"/>
              <a:t>corresponds to the </a:t>
            </a:r>
            <a:r>
              <a:rPr lang="en-US" altLang="zh-TW" b="1" dirty="0"/>
              <a:t>Access Network address </a:t>
            </a:r>
            <a:r>
              <a:rPr lang="en-US" altLang="zh-TW" dirty="0"/>
              <a:t>of the </a:t>
            </a:r>
            <a:r>
              <a:rPr lang="en-US" altLang="zh-TW" b="1" dirty="0"/>
              <a:t>N3 tunnel </a:t>
            </a:r>
            <a:r>
              <a:rPr lang="en-US" altLang="zh-TW" dirty="0"/>
              <a:t>corresponding to the PDU Session.</a:t>
            </a:r>
          </a:p>
          <a:p>
            <a:endParaRPr lang="en-US" altLang="zh-TW" dirty="0"/>
          </a:p>
          <a:p>
            <a:r>
              <a:rPr lang="en-US" altLang="zh-TW" dirty="0"/>
              <a:t>The (R)AN may reject the addition or modification of a </a:t>
            </a:r>
            <a:r>
              <a:rPr lang="en-US" altLang="zh-TW" b="1" dirty="0"/>
              <a:t>QoS Flow</a:t>
            </a:r>
            <a:r>
              <a:rPr lang="en-US" altLang="zh-TW" dirty="0"/>
              <a:t>, e.g. due to handling of the </a:t>
            </a:r>
            <a:r>
              <a:rPr lang="en-US" altLang="zh-TW" b="1" dirty="0"/>
              <a:t>UE-Slice-MBR</a:t>
            </a:r>
            <a:r>
              <a:rPr lang="en-US" altLang="zh-TW" dirty="0"/>
              <a:t> as described in </a:t>
            </a:r>
            <a:r>
              <a:rPr lang="en-US" altLang="zh-TW" b="1" dirty="0">
                <a:hlinkClick r:id="rId3"/>
              </a:rPr>
              <a:t>clause 5.7.1.10 of TS 23.501</a:t>
            </a:r>
            <a:r>
              <a:rPr lang="en-US" altLang="zh-TW" dirty="0"/>
              <a:t>. If the (R)AN rejects QFI(s) the SMF is responsible of updating the </a:t>
            </a:r>
            <a:r>
              <a:rPr lang="en-US" altLang="zh-TW" b="1" dirty="0"/>
              <a:t>QoS rules </a:t>
            </a:r>
            <a:r>
              <a:rPr lang="en-US" altLang="zh-TW" dirty="0"/>
              <a:t>and </a:t>
            </a:r>
            <a:r>
              <a:rPr lang="en-US" altLang="zh-TW" b="1" dirty="0"/>
              <a:t>QoS Flow level QoS parameters </a:t>
            </a:r>
            <a:r>
              <a:rPr lang="en-US" altLang="zh-TW" dirty="0"/>
              <a:t>associated to the rejected QoS Flow(s) in the UE accordingly.</a:t>
            </a:r>
            <a:endParaRPr lang="zh-TW" altLang="en-US" dirty="0"/>
          </a:p>
        </p:txBody>
      </p:sp>
      <p:pic>
        <p:nvPicPr>
          <p:cNvPr id="4" name="圖片 3">
            <a:extLst>
              <a:ext uri="{FF2B5EF4-FFF2-40B4-BE49-F238E27FC236}">
                <a16:creationId xmlns:a16="http://schemas.microsoft.com/office/drawing/2014/main" id="{290ABA4E-ADBC-4852-858A-A8A2208E3BB5}"/>
              </a:ext>
            </a:extLst>
          </p:cNvPr>
          <p:cNvPicPr>
            <a:picLocks noChangeAspect="1"/>
          </p:cNvPicPr>
          <p:nvPr/>
        </p:nvPicPr>
        <p:blipFill>
          <a:blip r:embed="rId4"/>
          <a:stretch>
            <a:fillRect/>
          </a:stretch>
        </p:blipFill>
        <p:spPr>
          <a:xfrm>
            <a:off x="10224812" y="123782"/>
            <a:ext cx="1781424" cy="609685"/>
          </a:xfrm>
          <a:prstGeom prst="rect">
            <a:avLst/>
          </a:prstGeom>
        </p:spPr>
      </p:pic>
      <p:pic>
        <p:nvPicPr>
          <p:cNvPr id="6" name="圖片 5">
            <a:extLst>
              <a:ext uri="{FF2B5EF4-FFF2-40B4-BE49-F238E27FC236}">
                <a16:creationId xmlns:a16="http://schemas.microsoft.com/office/drawing/2014/main" id="{BFC385E2-F01D-4325-B320-2745F5EE06DD}"/>
              </a:ext>
            </a:extLst>
          </p:cNvPr>
          <p:cNvPicPr>
            <a:picLocks noChangeAspect="1"/>
          </p:cNvPicPr>
          <p:nvPr/>
        </p:nvPicPr>
        <p:blipFill>
          <a:blip r:embed="rId5"/>
          <a:stretch>
            <a:fillRect/>
          </a:stretch>
        </p:blipFill>
        <p:spPr>
          <a:xfrm>
            <a:off x="10494712" y="923216"/>
            <a:ext cx="1419423" cy="447737"/>
          </a:xfrm>
          <a:prstGeom prst="rect">
            <a:avLst/>
          </a:prstGeom>
        </p:spPr>
      </p:pic>
    </p:spTree>
    <p:extLst>
      <p:ext uri="{BB962C8B-B14F-4D97-AF65-F5344CB8AC3E}">
        <p14:creationId xmlns:p14="http://schemas.microsoft.com/office/powerpoint/2010/main" val="240737890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55046E-FD97-446D-9C66-B19B510F500F}"/>
              </a:ext>
            </a:extLst>
          </p:cNvPr>
          <p:cNvSpPr>
            <a:spLocks noGrp="1"/>
          </p:cNvSpPr>
          <p:nvPr>
            <p:ph type="title"/>
          </p:nvPr>
        </p:nvSpPr>
        <p:spPr/>
        <p:txBody>
          <a:bodyPr/>
          <a:lstStyle/>
          <a:p>
            <a:r>
              <a:rPr lang="en-US" altLang="zh-TW" dirty="0"/>
              <a:t>Step 14.</a:t>
            </a:r>
            <a:endParaRPr lang="zh-TW" altLang="en-US" dirty="0"/>
          </a:p>
        </p:txBody>
      </p:sp>
      <p:sp>
        <p:nvSpPr>
          <p:cNvPr id="3" name="內容版面配置區 2">
            <a:extLst>
              <a:ext uri="{FF2B5EF4-FFF2-40B4-BE49-F238E27FC236}">
                <a16:creationId xmlns:a16="http://schemas.microsoft.com/office/drawing/2014/main" id="{6802F3FA-5290-4536-A4CD-A06B16A84097}"/>
              </a:ext>
            </a:extLst>
          </p:cNvPr>
          <p:cNvSpPr>
            <a:spLocks noGrp="1"/>
          </p:cNvSpPr>
          <p:nvPr>
            <p:ph idx="1"/>
          </p:nvPr>
        </p:nvSpPr>
        <p:spPr/>
        <p:txBody>
          <a:bodyPr/>
          <a:lstStyle/>
          <a:p>
            <a:r>
              <a:rPr lang="en-US" altLang="zh-TW" dirty="0"/>
              <a:t>The NG-RAN rejects the establishment of </a:t>
            </a:r>
            <a:r>
              <a:rPr lang="en-US" altLang="zh-TW" b="1" dirty="0"/>
              <a:t>UP resources </a:t>
            </a:r>
            <a:r>
              <a:rPr lang="en-US" altLang="zh-TW" dirty="0"/>
              <a:t>for the PDU Session when it cannot fulfil </a:t>
            </a:r>
            <a:r>
              <a:rPr lang="en-US" altLang="zh-TW" b="1" dirty="0"/>
              <a:t>User Plane Security Enforcement </a:t>
            </a:r>
            <a:r>
              <a:rPr lang="en-US" altLang="zh-TW" dirty="0"/>
              <a:t>information with a value of </a:t>
            </a:r>
            <a:r>
              <a:rPr lang="en-US" altLang="zh-TW" b="1" dirty="0"/>
              <a:t>Required</a:t>
            </a:r>
            <a:r>
              <a:rPr lang="en-US" altLang="zh-TW" dirty="0"/>
              <a:t>. The NG-RAN notifies the SMF when it cannot fulfil a </a:t>
            </a:r>
            <a:r>
              <a:rPr lang="en-US" altLang="zh-TW" b="1" dirty="0"/>
              <a:t>User Plane Security Enforcement </a:t>
            </a:r>
            <a:r>
              <a:rPr lang="en-US" altLang="zh-TW" dirty="0"/>
              <a:t>with a value of </a:t>
            </a:r>
            <a:r>
              <a:rPr lang="en-US" altLang="zh-TW" b="1" dirty="0"/>
              <a:t>Preferred</a:t>
            </a:r>
            <a:r>
              <a:rPr lang="en-US" altLang="zh-TW" dirty="0"/>
              <a:t>.</a:t>
            </a:r>
          </a:p>
        </p:txBody>
      </p:sp>
      <p:pic>
        <p:nvPicPr>
          <p:cNvPr id="4" name="圖片 3">
            <a:extLst>
              <a:ext uri="{FF2B5EF4-FFF2-40B4-BE49-F238E27FC236}">
                <a16:creationId xmlns:a16="http://schemas.microsoft.com/office/drawing/2014/main" id="{290ABA4E-ADBC-4852-858A-A8A2208E3BB5}"/>
              </a:ext>
            </a:extLst>
          </p:cNvPr>
          <p:cNvPicPr>
            <a:picLocks noChangeAspect="1"/>
          </p:cNvPicPr>
          <p:nvPr/>
        </p:nvPicPr>
        <p:blipFill>
          <a:blip r:embed="rId3"/>
          <a:stretch>
            <a:fillRect/>
          </a:stretch>
        </p:blipFill>
        <p:spPr>
          <a:xfrm>
            <a:off x="10224812" y="123782"/>
            <a:ext cx="1781424" cy="609685"/>
          </a:xfrm>
          <a:prstGeom prst="rect">
            <a:avLst/>
          </a:prstGeom>
        </p:spPr>
      </p:pic>
      <p:pic>
        <p:nvPicPr>
          <p:cNvPr id="6" name="圖片 5">
            <a:extLst>
              <a:ext uri="{FF2B5EF4-FFF2-40B4-BE49-F238E27FC236}">
                <a16:creationId xmlns:a16="http://schemas.microsoft.com/office/drawing/2014/main" id="{BFC385E2-F01D-4325-B320-2745F5EE06DD}"/>
              </a:ext>
            </a:extLst>
          </p:cNvPr>
          <p:cNvPicPr>
            <a:picLocks noChangeAspect="1"/>
          </p:cNvPicPr>
          <p:nvPr/>
        </p:nvPicPr>
        <p:blipFill>
          <a:blip r:embed="rId4"/>
          <a:stretch>
            <a:fillRect/>
          </a:stretch>
        </p:blipFill>
        <p:spPr>
          <a:xfrm>
            <a:off x="10494712" y="923216"/>
            <a:ext cx="1419423" cy="447737"/>
          </a:xfrm>
          <a:prstGeom prst="rect">
            <a:avLst/>
          </a:prstGeom>
        </p:spPr>
      </p:pic>
    </p:spTree>
    <p:extLst>
      <p:ext uri="{BB962C8B-B14F-4D97-AF65-F5344CB8AC3E}">
        <p14:creationId xmlns:p14="http://schemas.microsoft.com/office/powerpoint/2010/main" val="14420776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55046E-FD97-446D-9C66-B19B510F500F}"/>
              </a:ext>
            </a:extLst>
          </p:cNvPr>
          <p:cNvSpPr>
            <a:spLocks noGrp="1"/>
          </p:cNvSpPr>
          <p:nvPr>
            <p:ph type="title"/>
          </p:nvPr>
        </p:nvSpPr>
        <p:spPr/>
        <p:txBody>
          <a:bodyPr/>
          <a:lstStyle/>
          <a:p>
            <a:r>
              <a:rPr lang="en-US" altLang="zh-TW" dirty="0"/>
              <a:t>Step 14.</a:t>
            </a:r>
            <a:endParaRPr lang="zh-TW" altLang="en-US" dirty="0"/>
          </a:p>
        </p:txBody>
      </p:sp>
      <p:sp>
        <p:nvSpPr>
          <p:cNvPr id="3" name="內容版面配置區 2">
            <a:extLst>
              <a:ext uri="{FF2B5EF4-FFF2-40B4-BE49-F238E27FC236}">
                <a16:creationId xmlns:a16="http://schemas.microsoft.com/office/drawing/2014/main" id="{6802F3FA-5290-4536-A4CD-A06B16A84097}"/>
              </a:ext>
            </a:extLst>
          </p:cNvPr>
          <p:cNvSpPr>
            <a:spLocks noGrp="1"/>
          </p:cNvSpPr>
          <p:nvPr>
            <p:ph idx="1"/>
          </p:nvPr>
        </p:nvSpPr>
        <p:spPr>
          <a:xfrm>
            <a:off x="838200" y="1825624"/>
            <a:ext cx="10515600" cy="4908593"/>
          </a:xfrm>
        </p:spPr>
        <p:txBody>
          <a:bodyPr>
            <a:normAutofit/>
          </a:bodyPr>
          <a:lstStyle/>
          <a:p>
            <a:r>
              <a:rPr lang="en-US" altLang="zh-TW" dirty="0"/>
              <a:t>If the NG-RAN cannot establish redundant user plane for the PDU Session as indicated by the </a:t>
            </a:r>
            <a:r>
              <a:rPr lang="en-US" altLang="zh-TW" b="1" dirty="0"/>
              <a:t>RSN parameter </a:t>
            </a:r>
            <a:r>
              <a:rPr lang="en-US" altLang="zh-TW" dirty="0"/>
              <a:t>and </a:t>
            </a:r>
            <a:r>
              <a:rPr lang="en-US" altLang="zh-TW" b="1" dirty="0"/>
              <a:t>PDU Session Pair ID</a:t>
            </a:r>
            <a:r>
              <a:rPr lang="en-US" altLang="zh-TW" dirty="0"/>
              <a:t>, the NG-RAN takes the decision on whether to reject the establishment of RAN resources for the PDU Session based on local policies as described in </a:t>
            </a:r>
            <a:r>
              <a:rPr lang="en-US" altLang="zh-TW" b="1" dirty="0">
                <a:hlinkClick r:id="rId3"/>
              </a:rPr>
              <a:t>TS 23.501</a:t>
            </a:r>
            <a:r>
              <a:rPr lang="en-US" altLang="zh-TW" dirty="0"/>
              <a:t>.</a:t>
            </a:r>
          </a:p>
        </p:txBody>
      </p:sp>
      <p:pic>
        <p:nvPicPr>
          <p:cNvPr id="4" name="圖片 3">
            <a:extLst>
              <a:ext uri="{FF2B5EF4-FFF2-40B4-BE49-F238E27FC236}">
                <a16:creationId xmlns:a16="http://schemas.microsoft.com/office/drawing/2014/main" id="{290ABA4E-ADBC-4852-858A-A8A2208E3BB5}"/>
              </a:ext>
            </a:extLst>
          </p:cNvPr>
          <p:cNvPicPr>
            <a:picLocks noChangeAspect="1"/>
          </p:cNvPicPr>
          <p:nvPr/>
        </p:nvPicPr>
        <p:blipFill>
          <a:blip r:embed="rId4"/>
          <a:stretch>
            <a:fillRect/>
          </a:stretch>
        </p:blipFill>
        <p:spPr>
          <a:xfrm>
            <a:off x="10224812" y="123782"/>
            <a:ext cx="1781424" cy="609685"/>
          </a:xfrm>
          <a:prstGeom prst="rect">
            <a:avLst/>
          </a:prstGeom>
        </p:spPr>
      </p:pic>
      <p:pic>
        <p:nvPicPr>
          <p:cNvPr id="6" name="圖片 5">
            <a:extLst>
              <a:ext uri="{FF2B5EF4-FFF2-40B4-BE49-F238E27FC236}">
                <a16:creationId xmlns:a16="http://schemas.microsoft.com/office/drawing/2014/main" id="{BFC385E2-F01D-4325-B320-2745F5EE06DD}"/>
              </a:ext>
            </a:extLst>
          </p:cNvPr>
          <p:cNvPicPr>
            <a:picLocks noChangeAspect="1"/>
          </p:cNvPicPr>
          <p:nvPr/>
        </p:nvPicPr>
        <p:blipFill>
          <a:blip r:embed="rId5"/>
          <a:stretch>
            <a:fillRect/>
          </a:stretch>
        </p:blipFill>
        <p:spPr>
          <a:xfrm>
            <a:off x="10494712" y="923216"/>
            <a:ext cx="1419423" cy="447737"/>
          </a:xfrm>
          <a:prstGeom prst="rect">
            <a:avLst/>
          </a:prstGeom>
        </p:spPr>
      </p:pic>
    </p:spTree>
    <p:extLst>
      <p:ext uri="{BB962C8B-B14F-4D97-AF65-F5344CB8AC3E}">
        <p14:creationId xmlns:p14="http://schemas.microsoft.com/office/powerpoint/2010/main" val="318315667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A55046E-FD97-446D-9C66-B19B510F500F}"/>
              </a:ext>
            </a:extLst>
          </p:cNvPr>
          <p:cNvSpPr>
            <a:spLocks noGrp="1"/>
          </p:cNvSpPr>
          <p:nvPr>
            <p:ph type="title"/>
          </p:nvPr>
        </p:nvSpPr>
        <p:spPr/>
        <p:txBody>
          <a:bodyPr/>
          <a:lstStyle/>
          <a:p>
            <a:r>
              <a:rPr lang="en-US" altLang="zh-TW" dirty="0"/>
              <a:t>Step 14.</a:t>
            </a:r>
            <a:endParaRPr lang="zh-TW" altLang="en-US" dirty="0"/>
          </a:p>
        </p:txBody>
      </p:sp>
      <p:sp>
        <p:nvSpPr>
          <p:cNvPr id="3" name="內容版面配置區 2">
            <a:extLst>
              <a:ext uri="{FF2B5EF4-FFF2-40B4-BE49-F238E27FC236}">
                <a16:creationId xmlns:a16="http://schemas.microsoft.com/office/drawing/2014/main" id="{6802F3FA-5290-4536-A4CD-A06B16A84097}"/>
              </a:ext>
            </a:extLst>
          </p:cNvPr>
          <p:cNvSpPr>
            <a:spLocks noGrp="1"/>
          </p:cNvSpPr>
          <p:nvPr>
            <p:ph idx="1"/>
          </p:nvPr>
        </p:nvSpPr>
        <p:spPr>
          <a:xfrm>
            <a:off x="838200" y="1825624"/>
            <a:ext cx="10515600" cy="4908593"/>
          </a:xfrm>
        </p:spPr>
        <p:txBody>
          <a:bodyPr>
            <a:normAutofit/>
          </a:bodyPr>
          <a:lstStyle/>
          <a:p>
            <a:r>
              <a:rPr lang="en-US" altLang="zh-TW" dirty="0"/>
              <a:t>If interworking with </a:t>
            </a:r>
            <a:r>
              <a:rPr lang="en-US" altLang="zh-TW" b="1" dirty="0"/>
              <a:t>TSN</a:t>
            </a:r>
            <a:r>
              <a:rPr lang="en-US" altLang="zh-TW" dirty="0"/>
              <a:t> deployed in the transport network is supported and the NG-RAN supports </a:t>
            </a:r>
            <a:r>
              <a:rPr lang="en-US" altLang="zh-TW" b="1" dirty="0"/>
              <a:t>AN-TL</a:t>
            </a:r>
            <a:r>
              <a:rPr lang="en-US" altLang="zh-TW" dirty="0"/>
              <a:t> and received a </a:t>
            </a:r>
            <a:r>
              <a:rPr lang="en-US" altLang="zh-TW" b="1" dirty="0"/>
              <a:t>TL-Container</a:t>
            </a:r>
            <a:r>
              <a:rPr lang="en-US" altLang="zh-TW" dirty="0"/>
              <a:t> with a </a:t>
            </a:r>
            <a:r>
              <a:rPr lang="en-US" altLang="zh-TW" b="1" dirty="0"/>
              <a:t>get-request</a:t>
            </a:r>
            <a:r>
              <a:rPr lang="en-US" altLang="zh-TW" dirty="0"/>
              <a:t> from the </a:t>
            </a:r>
            <a:r>
              <a:rPr lang="en-US" altLang="zh-TW" b="1" dirty="0"/>
              <a:t>SMF/CUC </a:t>
            </a:r>
            <a:r>
              <a:rPr lang="en-US" altLang="zh-TW" dirty="0"/>
              <a:t>in step 12 (see </a:t>
            </a:r>
            <a:r>
              <a:rPr lang="en-US" altLang="zh-TW" b="1" dirty="0">
                <a:hlinkClick r:id="rId3"/>
              </a:rPr>
              <a:t>clause 4.4.8 of TS 23.501</a:t>
            </a:r>
            <a:r>
              <a:rPr lang="en-US" altLang="zh-TW" dirty="0"/>
              <a:t>), the </a:t>
            </a:r>
            <a:r>
              <a:rPr lang="en-US" altLang="zh-TW" b="1" dirty="0"/>
              <a:t>NG-RAN/AN-TL </a:t>
            </a:r>
            <a:r>
              <a:rPr lang="en-US" altLang="zh-TW" dirty="0"/>
              <a:t>includes a </a:t>
            </a:r>
            <a:r>
              <a:rPr lang="en-US" altLang="zh-TW" b="1" dirty="0"/>
              <a:t>TL-Container</a:t>
            </a:r>
            <a:r>
              <a:rPr lang="en-US" altLang="zh-TW" dirty="0"/>
              <a:t> with a </a:t>
            </a:r>
            <a:r>
              <a:rPr lang="en-US" altLang="zh-TW" b="1" dirty="0"/>
              <a:t>get-response</a:t>
            </a:r>
            <a:r>
              <a:rPr lang="en-US" altLang="zh-TW" dirty="0"/>
              <a:t> to the </a:t>
            </a:r>
            <a:r>
              <a:rPr lang="en-US" altLang="zh-TW" b="1" dirty="0"/>
              <a:t>N2 SM information</a:t>
            </a:r>
            <a:r>
              <a:rPr lang="en-US" altLang="zh-TW" dirty="0"/>
              <a:t>, as described in </a:t>
            </a:r>
            <a:r>
              <a:rPr lang="en-US" altLang="zh-TW" b="1" dirty="0">
                <a:hlinkClick r:id="rId4"/>
              </a:rPr>
              <a:t>clause 5.28a.2 of TS 23.501</a:t>
            </a:r>
            <a:r>
              <a:rPr lang="en-US" altLang="zh-TW" dirty="0"/>
              <a:t>.</a:t>
            </a:r>
          </a:p>
        </p:txBody>
      </p:sp>
      <p:pic>
        <p:nvPicPr>
          <p:cNvPr id="4" name="圖片 3">
            <a:extLst>
              <a:ext uri="{FF2B5EF4-FFF2-40B4-BE49-F238E27FC236}">
                <a16:creationId xmlns:a16="http://schemas.microsoft.com/office/drawing/2014/main" id="{290ABA4E-ADBC-4852-858A-A8A2208E3BB5}"/>
              </a:ext>
            </a:extLst>
          </p:cNvPr>
          <p:cNvPicPr>
            <a:picLocks noChangeAspect="1"/>
          </p:cNvPicPr>
          <p:nvPr/>
        </p:nvPicPr>
        <p:blipFill>
          <a:blip r:embed="rId5"/>
          <a:stretch>
            <a:fillRect/>
          </a:stretch>
        </p:blipFill>
        <p:spPr>
          <a:xfrm>
            <a:off x="10224812" y="123782"/>
            <a:ext cx="1781424" cy="609685"/>
          </a:xfrm>
          <a:prstGeom prst="rect">
            <a:avLst/>
          </a:prstGeom>
        </p:spPr>
      </p:pic>
      <p:pic>
        <p:nvPicPr>
          <p:cNvPr id="6" name="圖片 5">
            <a:extLst>
              <a:ext uri="{FF2B5EF4-FFF2-40B4-BE49-F238E27FC236}">
                <a16:creationId xmlns:a16="http://schemas.microsoft.com/office/drawing/2014/main" id="{BFC385E2-F01D-4325-B320-2745F5EE06DD}"/>
              </a:ext>
            </a:extLst>
          </p:cNvPr>
          <p:cNvPicPr>
            <a:picLocks noChangeAspect="1"/>
          </p:cNvPicPr>
          <p:nvPr/>
        </p:nvPicPr>
        <p:blipFill>
          <a:blip r:embed="rId6"/>
          <a:stretch>
            <a:fillRect/>
          </a:stretch>
        </p:blipFill>
        <p:spPr>
          <a:xfrm>
            <a:off x="10494712" y="923216"/>
            <a:ext cx="1419423" cy="447737"/>
          </a:xfrm>
          <a:prstGeom prst="rect">
            <a:avLst/>
          </a:prstGeom>
        </p:spPr>
      </p:pic>
    </p:spTree>
    <p:extLst>
      <p:ext uri="{BB962C8B-B14F-4D97-AF65-F5344CB8AC3E}">
        <p14:creationId xmlns:p14="http://schemas.microsoft.com/office/powerpoint/2010/main" val="11776567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D93092-D567-41C9-87B2-FB0D255DD5A2}"/>
              </a:ext>
            </a:extLst>
          </p:cNvPr>
          <p:cNvSpPr>
            <a:spLocks noGrp="1"/>
          </p:cNvSpPr>
          <p:nvPr>
            <p:ph type="title"/>
          </p:nvPr>
        </p:nvSpPr>
        <p:spPr/>
        <p:txBody>
          <a:bodyPr/>
          <a:lstStyle/>
          <a:p>
            <a:r>
              <a:rPr lang="en-US" altLang="zh-TW" dirty="0"/>
              <a:t>Step 14.</a:t>
            </a:r>
            <a:endParaRPr lang="zh-TW" altLang="en-US" dirty="0"/>
          </a:p>
        </p:txBody>
      </p:sp>
      <p:sp>
        <p:nvSpPr>
          <p:cNvPr id="3" name="內容版面配置區 2">
            <a:extLst>
              <a:ext uri="{FF2B5EF4-FFF2-40B4-BE49-F238E27FC236}">
                <a16:creationId xmlns:a16="http://schemas.microsoft.com/office/drawing/2014/main" id="{60CBC098-9CBD-4992-8A93-33A772A81FF4}"/>
              </a:ext>
            </a:extLst>
          </p:cNvPr>
          <p:cNvSpPr>
            <a:spLocks noGrp="1"/>
          </p:cNvSpPr>
          <p:nvPr>
            <p:ph idx="1"/>
          </p:nvPr>
        </p:nvSpPr>
        <p:spPr/>
        <p:txBody>
          <a:bodyPr/>
          <a:lstStyle/>
          <a:p>
            <a:endParaRPr lang="zh-TW" altLang="en-US"/>
          </a:p>
        </p:txBody>
      </p:sp>
      <p:pic>
        <p:nvPicPr>
          <p:cNvPr id="4" name="圖片 3">
            <a:extLst>
              <a:ext uri="{FF2B5EF4-FFF2-40B4-BE49-F238E27FC236}">
                <a16:creationId xmlns:a16="http://schemas.microsoft.com/office/drawing/2014/main" id="{EC97D8D1-15C9-4C1B-9B24-23280884C232}"/>
              </a:ext>
            </a:extLst>
          </p:cNvPr>
          <p:cNvPicPr>
            <a:picLocks noChangeAspect="1"/>
          </p:cNvPicPr>
          <p:nvPr/>
        </p:nvPicPr>
        <p:blipFill>
          <a:blip r:embed="rId2"/>
          <a:stretch>
            <a:fillRect/>
          </a:stretch>
        </p:blipFill>
        <p:spPr>
          <a:xfrm>
            <a:off x="3384259" y="3296838"/>
            <a:ext cx="6138061" cy="1777200"/>
          </a:xfrm>
          <a:prstGeom prst="rect">
            <a:avLst/>
          </a:prstGeom>
        </p:spPr>
      </p:pic>
      <p:pic>
        <p:nvPicPr>
          <p:cNvPr id="5" name="圖片 4">
            <a:extLst>
              <a:ext uri="{FF2B5EF4-FFF2-40B4-BE49-F238E27FC236}">
                <a16:creationId xmlns:a16="http://schemas.microsoft.com/office/drawing/2014/main" id="{71EC1F4E-BFDE-484A-8D89-23993B0CE0AF}"/>
              </a:ext>
            </a:extLst>
          </p:cNvPr>
          <p:cNvPicPr>
            <a:picLocks noChangeAspect="1"/>
          </p:cNvPicPr>
          <p:nvPr/>
        </p:nvPicPr>
        <p:blipFill>
          <a:blip r:embed="rId3"/>
          <a:stretch>
            <a:fillRect/>
          </a:stretch>
        </p:blipFill>
        <p:spPr>
          <a:xfrm>
            <a:off x="3176280" y="1865254"/>
            <a:ext cx="6510590" cy="1030346"/>
          </a:xfrm>
          <a:prstGeom prst="rect">
            <a:avLst/>
          </a:prstGeom>
        </p:spPr>
      </p:pic>
    </p:spTree>
    <p:extLst>
      <p:ext uri="{BB962C8B-B14F-4D97-AF65-F5344CB8AC3E}">
        <p14:creationId xmlns:p14="http://schemas.microsoft.com/office/powerpoint/2010/main" val="378715753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07E32-27AE-48FE-8BA2-9A6AA888EEF4}"/>
              </a:ext>
            </a:extLst>
          </p:cNvPr>
          <p:cNvSpPr>
            <a:spLocks noGrp="1"/>
          </p:cNvSpPr>
          <p:nvPr>
            <p:ph type="title"/>
          </p:nvPr>
        </p:nvSpPr>
        <p:spPr/>
        <p:txBody>
          <a:bodyPr/>
          <a:lstStyle/>
          <a:p>
            <a:r>
              <a:rPr lang="en-US" altLang="zh-TW" dirty="0"/>
              <a:t>Step 15.</a:t>
            </a:r>
            <a:endParaRPr lang="zh-TW" altLang="en-US" dirty="0"/>
          </a:p>
        </p:txBody>
      </p:sp>
      <p:sp>
        <p:nvSpPr>
          <p:cNvPr id="3" name="內容版面配置區 2">
            <a:extLst>
              <a:ext uri="{FF2B5EF4-FFF2-40B4-BE49-F238E27FC236}">
                <a16:creationId xmlns:a16="http://schemas.microsoft.com/office/drawing/2014/main" id="{444AEE0E-BCDC-4EDE-9C84-7852240DAAE3}"/>
              </a:ext>
            </a:extLst>
          </p:cNvPr>
          <p:cNvSpPr>
            <a:spLocks noGrp="1"/>
          </p:cNvSpPr>
          <p:nvPr>
            <p:ph idx="1"/>
          </p:nvPr>
        </p:nvSpPr>
        <p:spPr/>
        <p:txBody>
          <a:bodyPr/>
          <a:lstStyle/>
          <a:p>
            <a:r>
              <a:rPr lang="en-US" altLang="zh-TW" dirty="0" err="1">
                <a:solidFill>
                  <a:srgbClr val="FF0000"/>
                </a:solidFill>
              </a:rPr>
              <a:t>Nsmf_PDUSession_UpdateSMContext</a:t>
            </a:r>
            <a:r>
              <a:rPr lang="en-US" altLang="zh-TW" dirty="0">
                <a:solidFill>
                  <a:srgbClr val="FF0000"/>
                </a:solidFill>
              </a:rPr>
              <a:t> </a:t>
            </a:r>
            <a:r>
              <a:rPr lang="en-US" altLang="zh-TW" dirty="0"/>
              <a:t>Request</a:t>
            </a:r>
          </a:p>
          <a:p>
            <a:pPr lvl="1"/>
            <a:r>
              <a:rPr lang="en-US" altLang="zh-TW" dirty="0"/>
              <a:t>SM Context ID</a:t>
            </a:r>
          </a:p>
          <a:p>
            <a:pPr lvl="1"/>
            <a:r>
              <a:rPr lang="en-US" altLang="zh-TW" dirty="0"/>
              <a:t>N2 SM information</a:t>
            </a:r>
          </a:p>
          <a:p>
            <a:pPr lvl="1"/>
            <a:r>
              <a:rPr lang="en-US" altLang="zh-TW" dirty="0"/>
              <a:t>Request Type</a:t>
            </a:r>
          </a:p>
          <a:p>
            <a:pPr lvl="1"/>
            <a:endParaRPr lang="en-US" altLang="zh-TW" dirty="0"/>
          </a:p>
          <a:p>
            <a:r>
              <a:rPr lang="en-US" altLang="zh-TW" dirty="0"/>
              <a:t>If the list of rejected QFI(s) is included in N2 SM information, the SMF shall release the rejected QFI(s) associated QoS profiles.</a:t>
            </a:r>
            <a:endParaRPr lang="zh-TW" altLang="en-US" dirty="0"/>
          </a:p>
        </p:txBody>
      </p:sp>
      <p:pic>
        <p:nvPicPr>
          <p:cNvPr id="4" name="圖片 3">
            <a:extLst>
              <a:ext uri="{FF2B5EF4-FFF2-40B4-BE49-F238E27FC236}">
                <a16:creationId xmlns:a16="http://schemas.microsoft.com/office/drawing/2014/main" id="{753E527E-E015-4300-B47E-B4437C155AD6}"/>
              </a:ext>
            </a:extLst>
          </p:cNvPr>
          <p:cNvPicPr>
            <a:picLocks noChangeAspect="1"/>
          </p:cNvPicPr>
          <p:nvPr/>
        </p:nvPicPr>
        <p:blipFill>
          <a:blip r:embed="rId2"/>
          <a:stretch>
            <a:fillRect/>
          </a:stretch>
        </p:blipFill>
        <p:spPr>
          <a:xfrm>
            <a:off x="9010445" y="80873"/>
            <a:ext cx="2934109" cy="638264"/>
          </a:xfrm>
          <a:prstGeom prst="rect">
            <a:avLst/>
          </a:prstGeom>
        </p:spPr>
      </p:pic>
      <p:pic>
        <p:nvPicPr>
          <p:cNvPr id="5" name="圖片 4">
            <a:extLst>
              <a:ext uri="{FF2B5EF4-FFF2-40B4-BE49-F238E27FC236}">
                <a16:creationId xmlns:a16="http://schemas.microsoft.com/office/drawing/2014/main" id="{D5579B45-D2A1-4C87-AABE-9E94A8B0F0A3}"/>
              </a:ext>
            </a:extLst>
          </p:cNvPr>
          <p:cNvPicPr>
            <a:picLocks noChangeAspect="1"/>
          </p:cNvPicPr>
          <p:nvPr/>
        </p:nvPicPr>
        <p:blipFill>
          <a:blip r:embed="rId3"/>
          <a:stretch>
            <a:fillRect/>
          </a:stretch>
        </p:blipFill>
        <p:spPr>
          <a:xfrm>
            <a:off x="9267655" y="784984"/>
            <a:ext cx="2419688" cy="485843"/>
          </a:xfrm>
          <a:prstGeom prst="rect">
            <a:avLst/>
          </a:prstGeom>
        </p:spPr>
      </p:pic>
    </p:spTree>
    <p:extLst>
      <p:ext uri="{BB962C8B-B14F-4D97-AF65-F5344CB8AC3E}">
        <p14:creationId xmlns:p14="http://schemas.microsoft.com/office/powerpoint/2010/main" val="15471346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07E32-27AE-48FE-8BA2-9A6AA888EEF4}"/>
              </a:ext>
            </a:extLst>
          </p:cNvPr>
          <p:cNvSpPr>
            <a:spLocks noGrp="1"/>
          </p:cNvSpPr>
          <p:nvPr>
            <p:ph type="title"/>
          </p:nvPr>
        </p:nvSpPr>
        <p:spPr/>
        <p:txBody>
          <a:bodyPr/>
          <a:lstStyle/>
          <a:p>
            <a:r>
              <a:rPr lang="en-US" altLang="zh-TW" dirty="0"/>
              <a:t>Step 15.</a:t>
            </a:r>
            <a:endParaRPr lang="zh-TW" altLang="en-US" dirty="0"/>
          </a:p>
        </p:txBody>
      </p:sp>
      <p:sp>
        <p:nvSpPr>
          <p:cNvPr id="3" name="內容版面配置區 2">
            <a:extLst>
              <a:ext uri="{FF2B5EF4-FFF2-40B4-BE49-F238E27FC236}">
                <a16:creationId xmlns:a16="http://schemas.microsoft.com/office/drawing/2014/main" id="{444AEE0E-BCDC-4EDE-9C84-7852240DAAE3}"/>
              </a:ext>
            </a:extLst>
          </p:cNvPr>
          <p:cNvSpPr>
            <a:spLocks noGrp="1"/>
          </p:cNvSpPr>
          <p:nvPr>
            <p:ph idx="1"/>
          </p:nvPr>
        </p:nvSpPr>
        <p:spPr/>
        <p:txBody>
          <a:bodyPr/>
          <a:lstStyle/>
          <a:p>
            <a:r>
              <a:rPr lang="en-US" altLang="zh-TW" dirty="0"/>
              <a:t>If the </a:t>
            </a:r>
            <a:r>
              <a:rPr lang="en-US" altLang="zh-TW" b="1" dirty="0"/>
              <a:t>N2 SM information </a:t>
            </a:r>
            <a:r>
              <a:rPr lang="en-US" altLang="zh-TW" dirty="0"/>
              <a:t>indicates </a:t>
            </a:r>
            <a:r>
              <a:rPr lang="en-US" altLang="zh-TW" b="1" dirty="0"/>
              <a:t>failure of user plane resource setup</a:t>
            </a:r>
            <a:r>
              <a:rPr lang="en-US" altLang="zh-TW" dirty="0"/>
              <a:t>, </a:t>
            </a:r>
          </a:p>
          <a:p>
            <a:pPr lvl="1"/>
            <a:r>
              <a:rPr lang="en-US" altLang="zh-TW" dirty="0"/>
              <a:t>the SMF shall </a:t>
            </a:r>
            <a:r>
              <a:rPr lang="en-US" altLang="zh-TW" b="1" dirty="0"/>
              <a:t>reject the PDU session establishment </a:t>
            </a:r>
            <a:r>
              <a:rPr lang="en-US" altLang="zh-TW" dirty="0"/>
              <a:t>by including a </a:t>
            </a:r>
            <a:r>
              <a:rPr lang="en-US" altLang="zh-TW" b="1" dirty="0"/>
              <a:t>N1 SM container with a PDU Session Establishment Reject </a:t>
            </a:r>
            <a:r>
              <a:rPr lang="en-US" altLang="zh-TW" dirty="0"/>
              <a:t>message (see clause 8.3.3 of TS 24.501) in the </a:t>
            </a:r>
            <a:r>
              <a:rPr lang="en-US" altLang="zh-TW" dirty="0" err="1">
                <a:solidFill>
                  <a:srgbClr val="FF0000"/>
                </a:solidFill>
              </a:rPr>
              <a:t>Nsmf_PDUSession_UpdateSMContext</a:t>
            </a:r>
            <a:r>
              <a:rPr lang="en-US" altLang="zh-TW" dirty="0"/>
              <a:t> Response in step 17. </a:t>
            </a:r>
          </a:p>
          <a:p>
            <a:pPr lvl="1"/>
            <a:r>
              <a:rPr lang="en-US" altLang="zh-TW" dirty="0"/>
              <a:t>Step 16 is skipped in this case and instead the SMF releases the N4 Session with UPF.</a:t>
            </a:r>
            <a:endParaRPr lang="zh-TW" altLang="en-US" dirty="0"/>
          </a:p>
        </p:txBody>
      </p:sp>
      <p:pic>
        <p:nvPicPr>
          <p:cNvPr id="4" name="圖片 3">
            <a:extLst>
              <a:ext uri="{FF2B5EF4-FFF2-40B4-BE49-F238E27FC236}">
                <a16:creationId xmlns:a16="http://schemas.microsoft.com/office/drawing/2014/main" id="{753E527E-E015-4300-B47E-B4437C155AD6}"/>
              </a:ext>
            </a:extLst>
          </p:cNvPr>
          <p:cNvPicPr>
            <a:picLocks noChangeAspect="1"/>
          </p:cNvPicPr>
          <p:nvPr/>
        </p:nvPicPr>
        <p:blipFill>
          <a:blip r:embed="rId3"/>
          <a:stretch>
            <a:fillRect/>
          </a:stretch>
        </p:blipFill>
        <p:spPr>
          <a:xfrm>
            <a:off x="9010445" y="80873"/>
            <a:ext cx="2934109" cy="638264"/>
          </a:xfrm>
          <a:prstGeom prst="rect">
            <a:avLst/>
          </a:prstGeom>
        </p:spPr>
      </p:pic>
      <p:pic>
        <p:nvPicPr>
          <p:cNvPr id="5" name="圖片 4">
            <a:extLst>
              <a:ext uri="{FF2B5EF4-FFF2-40B4-BE49-F238E27FC236}">
                <a16:creationId xmlns:a16="http://schemas.microsoft.com/office/drawing/2014/main" id="{D5579B45-D2A1-4C87-AABE-9E94A8B0F0A3}"/>
              </a:ext>
            </a:extLst>
          </p:cNvPr>
          <p:cNvPicPr>
            <a:picLocks noChangeAspect="1"/>
          </p:cNvPicPr>
          <p:nvPr/>
        </p:nvPicPr>
        <p:blipFill>
          <a:blip r:embed="rId4"/>
          <a:stretch>
            <a:fillRect/>
          </a:stretch>
        </p:blipFill>
        <p:spPr>
          <a:xfrm>
            <a:off x="9267655" y="784984"/>
            <a:ext cx="2419688" cy="485843"/>
          </a:xfrm>
          <a:prstGeom prst="rect">
            <a:avLst/>
          </a:prstGeom>
        </p:spPr>
      </p:pic>
    </p:spTree>
    <p:extLst>
      <p:ext uri="{BB962C8B-B14F-4D97-AF65-F5344CB8AC3E}">
        <p14:creationId xmlns:p14="http://schemas.microsoft.com/office/powerpoint/2010/main" val="121941405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07E32-27AE-48FE-8BA2-9A6AA888EEF4}"/>
              </a:ext>
            </a:extLst>
          </p:cNvPr>
          <p:cNvSpPr>
            <a:spLocks noGrp="1"/>
          </p:cNvSpPr>
          <p:nvPr>
            <p:ph type="title"/>
          </p:nvPr>
        </p:nvSpPr>
        <p:spPr/>
        <p:txBody>
          <a:bodyPr/>
          <a:lstStyle/>
          <a:p>
            <a:r>
              <a:rPr lang="en-US" altLang="zh-TW" dirty="0"/>
              <a:t>Step 15.</a:t>
            </a:r>
            <a:endParaRPr lang="zh-TW" altLang="en-US" dirty="0"/>
          </a:p>
        </p:txBody>
      </p:sp>
      <p:sp>
        <p:nvSpPr>
          <p:cNvPr id="3" name="內容版面配置區 2">
            <a:extLst>
              <a:ext uri="{FF2B5EF4-FFF2-40B4-BE49-F238E27FC236}">
                <a16:creationId xmlns:a16="http://schemas.microsoft.com/office/drawing/2014/main" id="{444AEE0E-BCDC-4EDE-9C84-7852240DAAE3}"/>
              </a:ext>
            </a:extLst>
          </p:cNvPr>
          <p:cNvSpPr>
            <a:spLocks noGrp="1"/>
          </p:cNvSpPr>
          <p:nvPr>
            <p:ph idx="1"/>
          </p:nvPr>
        </p:nvSpPr>
        <p:spPr/>
        <p:txBody>
          <a:bodyPr/>
          <a:lstStyle/>
          <a:p>
            <a:r>
              <a:rPr lang="en-US" altLang="zh-TW" dirty="0"/>
              <a:t>If the </a:t>
            </a:r>
            <a:r>
              <a:rPr lang="en-US" altLang="zh-TW" b="1" dirty="0"/>
              <a:t>User Plane Enforcement Policy Notification </a:t>
            </a:r>
            <a:r>
              <a:rPr lang="en-US" altLang="zh-TW" dirty="0"/>
              <a:t>in the </a:t>
            </a:r>
            <a:r>
              <a:rPr lang="en-US" altLang="zh-TW" b="1" dirty="0"/>
              <a:t>N2 SM information</a:t>
            </a:r>
            <a:r>
              <a:rPr lang="en-US" altLang="zh-TW" dirty="0"/>
              <a:t> indicates that no user plane resources could be established and the </a:t>
            </a:r>
            <a:r>
              <a:rPr lang="en-US" altLang="zh-TW" b="1" dirty="0"/>
              <a:t>User Plane Enforcement Policy </a:t>
            </a:r>
            <a:r>
              <a:rPr lang="en-US" altLang="zh-TW" dirty="0"/>
              <a:t>indicated "</a:t>
            </a:r>
            <a:r>
              <a:rPr lang="en-US" altLang="zh-TW" b="1" dirty="0"/>
              <a:t>required</a:t>
            </a:r>
            <a:r>
              <a:rPr lang="en-US" altLang="zh-TW" dirty="0"/>
              <a:t>" as described in clause 5.10.3 of TS 23.501, </a:t>
            </a:r>
          </a:p>
          <a:p>
            <a:pPr lvl="1"/>
            <a:r>
              <a:rPr lang="en-US" altLang="zh-TW" dirty="0"/>
              <a:t>the SMF shall </a:t>
            </a:r>
            <a:r>
              <a:rPr lang="en-US" altLang="zh-TW" b="1" dirty="0"/>
              <a:t>reject the PDU session establishment </a:t>
            </a:r>
            <a:r>
              <a:rPr lang="en-US" altLang="zh-TW" dirty="0"/>
              <a:t>by including a </a:t>
            </a:r>
            <a:r>
              <a:rPr lang="en-US" altLang="zh-TW" b="1" dirty="0"/>
              <a:t>N1 SM container </a:t>
            </a:r>
            <a:r>
              <a:rPr lang="en-US" altLang="zh-TW" dirty="0"/>
              <a:t>with a </a:t>
            </a:r>
            <a:r>
              <a:rPr lang="en-US" altLang="zh-TW" b="1" dirty="0"/>
              <a:t>PDU Session Establishment Reject </a:t>
            </a:r>
            <a:r>
              <a:rPr lang="en-US" altLang="zh-TW" dirty="0"/>
              <a:t>message (see clause 8.3.3 of TS 24.501) in the </a:t>
            </a:r>
            <a:r>
              <a:rPr lang="en-US" altLang="zh-TW" dirty="0" err="1">
                <a:solidFill>
                  <a:srgbClr val="FF0000"/>
                </a:solidFill>
              </a:rPr>
              <a:t>Nsmf_PDUSession_UpdateSMContext</a:t>
            </a:r>
            <a:r>
              <a:rPr lang="en-US" altLang="zh-TW" dirty="0">
                <a:solidFill>
                  <a:srgbClr val="FF0000"/>
                </a:solidFill>
              </a:rPr>
              <a:t> </a:t>
            </a:r>
            <a:r>
              <a:rPr lang="en-US" altLang="zh-TW" dirty="0"/>
              <a:t>Response in step 17. </a:t>
            </a:r>
          </a:p>
          <a:p>
            <a:pPr lvl="1"/>
            <a:r>
              <a:rPr lang="en-US" altLang="zh-TW" dirty="0"/>
              <a:t>Step 16 is skipped in this case.</a:t>
            </a:r>
            <a:endParaRPr lang="zh-TW" altLang="en-US" dirty="0"/>
          </a:p>
        </p:txBody>
      </p:sp>
      <p:pic>
        <p:nvPicPr>
          <p:cNvPr id="4" name="圖片 3">
            <a:extLst>
              <a:ext uri="{FF2B5EF4-FFF2-40B4-BE49-F238E27FC236}">
                <a16:creationId xmlns:a16="http://schemas.microsoft.com/office/drawing/2014/main" id="{753E527E-E015-4300-B47E-B4437C155AD6}"/>
              </a:ext>
            </a:extLst>
          </p:cNvPr>
          <p:cNvPicPr>
            <a:picLocks noChangeAspect="1"/>
          </p:cNvPicPr>
          <p:nvPr/>
        </p:nvPicPr>
        <p:blipFill>
          <a:blip r:embed="rId3"/>
          <a:stretch>
            <a:fillRect/>
          </a:stretch>
        </p:blipFill>
        <p:spPr>
          <a:xfrm>
            <a:off x="9010445" y="80873"/>
            <a:ext cx="2934109" cy="638264"/>
          </a:xfrm>
          <a:prstGeom prst="rect">
            <a:avLst/>
          </a:prstGeom>
        </p:spPr>
      </p:pic>
      <p:pic>
        <p:nvPicPr>
          <p:cNvPr id="5" name="圖片 4">
            <a:extLst>
              <a:ext uri="{FF2B5EF4-FFF2-40B4-BE49-F238E27FC236}">
                <a16:creationId xmlns:a16="http://schemas.microsoft.com/office/drawing/2014/main" id="{D5579B45-D2A1-4C87-AABE-9E94A8B0F0A3}"/>
              </a:ext>
            </a:extLst>
          </p:cNvPr>
          <p:cNvPicPr>
            <a:picLocks noChangeAspect="1"/>
          </p:cNvPicPr>
          <p:nvPr/>
        </p:nvPicPr>
        <p:blipFill>
          <a:blip r:embed="rId4"/>
          <a:stretch>
            <a:fillRect/>
          </a:stretch>
        </p:blipFill>
        <p:spPr>
          <a:xfrm>
            <a:off x="9267655" y="784984"/>
            <a:ext cx="2419688" cy="485843"/>
          </a:xfrm>
          <a:prstGeom prst="rect">
            <a:avLst/>
          </a:prstGeom>
        </p:spPr>
      </p:pic>
    </p:spTree>
    <p:extLst>
      <p:ext uri="{BB962C8B-B14F-4D97-AF65-F5344CB8AC3E}">
        <p14:creationId xmlns:p14="http://schemas.microsoft.com/office/powerpoint/2010/main" val="301019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1026850" y="1652940"/>
            <a:ext cx="6415350" cy="4839935"/>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Tree>
    <p:extLst>
      <p:ext uri="{BB962C8B-B14F-4D97-AF65-F5344CB8AC3E}">
        <p14:creationId xmlns:p14="http://schemas.microsoft.com/office/powerpoint/2010/main" val="269657930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D07E32-27AE-48FE-8BA2-9A6AA888EEF4}"/>
              </a:ext>
            </a:extLst>
          </p:cNvPr>
          <p:cNvSpPr>
            <a:spLocks noGrp="1"/>
          </p:cNvSpPr>
          <p:nvPr>
            <p:ph type="title"/>
          </p:nvPr>
        </p:nvSpPr>
        <p:spPr/>
        <p:txBody>
          <a:bodyPr/>
          <a:lstStyle/>
          <a:p>
            <a:r>
              <a:rPr lang="en-US" altLang="zh-TW" dirty="0"/>
              <a:t>Step 15.</a:t>
            </a:r>
            <a:endParaRPr lang="zh-TW" altLang="en-US" dirty="0"/>
          </a:p>
        </p:txBody>
      </p:sp>
      <p:sp>
        <p:nvSpPr>
          <p:cNvPr id="3" name="內容版面配置區 2">
            <a:extLst>
              <a:ext uri="{FF2B5EF4-FFF2-40B4-BE49-F238E27FC236}">
                <a16:creationId xmlns:a16="http://schemas.microsoft.com/office/drawing/2014/main" id="{444AEE0E-BCDC-4EDE-9C84-7852240DAAE3}"/>
              </a:ext>
            </a:extLst>
          </p:cNvPr>
          <p:cNvSpPr>
            <a:spLocks noGrp="1"/>
          </p:cNvSpPr>
          <p:nvPr>
            <p:ph idx="1"/>
          </p:nvPr>
        </p:nvSpPr>
        <p:spPr/>
        <p:txBody>
          <a:bodyPr/>
          <a:lstStyle/>
          <a:p>
            <a:r>
              <a:rPr lang="en-US" altLang="zh-TW" dirty="0"/>
              <a:t>If the N2 SM information includes a TL-Container with a get-response as described in </a:t>
            </a:r>
            <a:r>
              <a:rPr lang="en-US" altLang="zh-TW" b="1" dirty="0">
                <a:hlinkClick r:id="rId3"/>
              </a:rPr>
              <a:t>clause 5.28a.2 of TS 23.501</a:t>
            </a:r>
            <a:r>
              <a:rPr lang="en-US" altLang="zh-TW" dirty="0"/>
              <a:t>, the SMF/CUC stores the get-response.</a:t>
            </a:r>
            <a:endParaRPr lang="zh-TW" altLang="en-US" dirty="0"/>
          </a:p>
        </p:txBody>
      </p:sp>
      <p:pic>
        <p:nvPicPr>
          <p:cNvPr id="4" name="圖片 3">
            <a:extLst>
              <a:ext uri="{FF2B5EF4-FFF2-40B4-BE49-F238E27FC236}">
                <a16:creationId xmlns:a16="http://schemas.microsoft.com/office/drawing/2014/main" id="{753E527E-E015-4300-B47E-B4437C155AD6}"/>
              </a:ext>
            </a:extLst>
          </p:cNvPr>
          <p:cNvPicPr>
            <a:picLocks noChangeAspect="1"/>
          </p:cNvPicPr>
          <p:nvPr/>
        </p:nvPicPr>
        <p:blipFill>
          <a:blip r:embed="rId4"/>
          <a:stretch>
            <a:fillRect/>
          </a:stretch>
        </p:blipFill>
        <p:spPr>
          <a:xfrm>
            <a:off x="9010445" y="80873"/>
            <a:ext cx="2934109" cy="638264"/>
          </a:xfrm>
          <a:prstGeom prst="rect">
            <a:avLst/>
          </a:prstGeom>
        </p:spPr>
      </p:pic>
      <p:pic>
        <p:nvPicPr>
          <p:cNvPr id="5" name="圖片 4">
            <a:extLst>
              <a:ext uri="{FF2B5EF4-FFF2-40B4-BE49-F238E27FC236}">
                <a16:creationId xmlns:a16="http://schemas.microsoft.com/office/drawing/2014/main" id="{D5579B45-D2A1-4C87-AABE-9E94A8B0F0A3}"/>
              </a:ext>
            </a:extLst>
          </p:cNvPr>
          <p:cNvPicPr>
            <a:picLocks noChangeAspect="1"/>
          </p:cNvPicPr>
          <p:nvPr/>
        </p:nvPicPr>
        <p:blipFill>
          <a:blip r:embed="rId5"/>
          <a:stretch>
            <a:fillRect/>
          </a:stretch>
        </p:blipFill>
        <p:spPr>
          <a:xfrm>
            <a:off x="9267655" y="784984"/>
            <a:ext cx="2419688" cy="485843"/>
          </a:xfrm>
          <a:prstGeom prst="rect">
            <a:avLst/>
          </a:prstGeom>
        </p:spPr>
      </p:pic>
    </p:spTree>
    <p:extLst>
      <p:ext uri="{BB962C8B-B14F-4D97-AF65-F5344CB8AC3E}">
        <p14:creationId xmlns:p14="http://schemas.microsoft.com/office/powerpoint/2010/main" val="7598465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E784FB-42CB-4013-9148-610DA52B20EC}"/>
              </a:ext>
            </a:extLst>
          </p:cNvPr>
          <p:cNvSpPr>
            <a:spLocks noGrp="1"/>
          </p:cNvSpPr>
          <p:nvPr>
            <p:ph type="title"/>
          </p:nvPr>
        </p:nvSpPr>
        <p:spPr/>
        <p:txBody>
          <a:bodyPr/>
          <a:lstStyle/>
          <a:p>
            <a:r>
              <a:rPr lang="en-US" altLang="zh-TW" dirty="0"/>
              <a:t>Step 16a. </a:t>
            </a:r>
            <a:endParaRPr lang="zh-TW" altLang="en-US" dirty="0"/>
          </a:p>
        </p:txBody>
      </p:sp>
      <p:sp>
        <p:nvSpPr>
          <p:cNvPr id="3" name="內容版面配置區 2">
            <a:extLst>
              <a:ext uri="{FF2B5EF4-FFF2-40B4-BE49-F238E27FC236}">
                <a16:creationId xmlns:a16="http://schemas.microsoft.com/office/drawing/2014/main" id="{804B48F3-D7A3-4F34-A026-B610B6998603}"/>
              </a:ext>
            </a:extLst>
          </p:cNvPr>
          <p:cNvSpPr>
            <a:spLocks noGrp="1"/>
          </p:cNvSpPr>
          <p:nvPr>
            <p:ph idx="1"/>
          </p:nvPr>
        </p:nvSpPr>
        <p:spPr/>
        <p:txBody>
          <a:bodyPr/>
          <a:lstStyle/>
          <a:p>
            <a:r>
              <a:rPr lang="en-US" altLang="zh-TW" dirty="0"/>
              <a:t>The SMF initiates an N4 Session Modification procedure with the UPF. The SMF provides </a:t>
            </a:r>
            <a:r>
              <a:rPr lang="en-US" altLang="zh-TW" b="1" dirty="0"/>
              <a:t>AN Tunnel Info </a:t>
            </a:r>
            <a:r>
              <a:rPr lang="en-US" altLang="zh-TW" dirty="0"/>
              <a:t>to the UPF as well as the </a:t>
            </a:r>
            <a:r>
              <a:rPr lang="en-US" altLang="zh-TW" b="1" dirty="0"/>
              <a:t>corresponding forwarding rules.</a:t>
            </a:r>
          </a:p>
          <a:p>
            <a:endParaRPr lang="en-US" altLang="zh-TW" b="1" dirty="0"/>
          </a:p>
          <a:p>
            <a:r>
              <a:rPr lang="en-US" altLang="zh-TW" dirty="0"/>
              <a:t>If SMF decides to perform </a:t>
            </a:r>
            <a:r>
              <a:rPr lang="en-US" altLang="zh-TW" b="1" dirty="0"/>
              <a:t>redundant transmission </a:t>
            </a:r>
            <a:r>
              <a:rPr lang="en-US" altLang="zh-TW" dirty="0"/>
              <a:t>for one or more </a:t>
            </a:r>
            <a:r>
              <a:rPr lang="en-US" altLang="zh-TW" b="1" dirty="0"/>
              <a:t>QoS Flows </a:t>
            </a:r>
            <a:r>
              <a:rPr lang="en-US" altLang="zh-TW" dirty="0"/>
              <a:t>of the PDU, the SMF also indicates the UPF to perform </a:t>
            </a:r>
            <a:r>
              <a:rPr lang="en-US" altLang="zh-TW" b="1" dirty="0"/>
              <a:t>packet duplication </a:t>
            </a:r>
            <a:r>
              <a:rPr lang="en-US" altLang="zh-TW" dirty="0"/>
              <a:t>for the </a:t>
            </a:r>
            <a:r>
              <a:rPr lang="en-US" altLang="zh-TW" b="1" dirty="0"/>
              <a:t>QoS Flow</a:t>
            </a:r>
            <a:r>
              <a:rPr lang="en-US" altLang="zh-TW" dirty="0"/>
              <a:t>(s) in downlink direction by </a:t>
            </a:r>
            <a:r>
              <a:rPr lang="en-US" altLang="zh-TW" b="1" dirty="0"/>
              <a:t>forwarding rules</a:t>
            </a:r>
            <a:r>
              <a:rPr lang="en-US" altLang="zh-TW" dirty="0"/>
              <a:t>.</a:t>
            </a:r>
            <a:endParaRPr lang="zh-TW" altLang="en-US" b="1" dirty="0"/>
          </a:p>
        </p:txBody>
      </p:sp>
      <p:pic>
        <p:nvPicPr>
          <p:cNvPr id="4" name="圖片 3">
            <a:extLst>
              <a:ext uri="{FF2B5EF4-FFF2-40B4-BE49-F238E27FC236}">
                <a16:creationId xmlns:a16="http://schemas.microsoft.com/office/drawing/2014/main" id="{90492122-283A-4A85-A706-4D35C2B36F37}"/>
              </a:ext>
            </a:extLst>
          </p:cNvPr>
          <p:cNvPicPr>
            <a:picLocks noChangeAspect="1"/>
          </p:cNvPicPr>
          <p:nvPr/>
        </p:nvPicPr>
        <p:blipFill>
          <a:blip r:embed="rId3"/>
          <a:stretch>
            <a:fillRect/>
          </a:stretch>
        </p:blipFill>
        <p:spPr>
          <a:xfrm>
            <a:off x="10197977" y="58647"/>
            <a:ext cx="1752845" cy="647790"/>
          </a:xfrm>
          <a:prstGeom prst="rect">
            <a:avLst/>
          </a:prstGeom>
        </p:spPr>
      </p:pic>
      <p:pic>
        <p:nvPicPr>
          <p:cNvPr id="5" name="圖片 4">
            <a:extLst>
              <a:ext uri="{FF2B5EF4-FFF2-40B4-BE49-F238E27FC236}">
                <a16:creationId xmlns:a16="http://schemas.microsoft.com/office/drawing/2014/main" id="{2F809D98-94F2-4770-AA78-F7449D7D6ABF}"/>
              </a:ext>
            </a:extLst>
          </p:cNvPr>
          <p:cNvPicPr>
            <a:picLocks noChangeAspect="1"/>
          </p:cNvPicPr>
          <p:nvPr/>
        </p:nvPicPr>
        <p:blipFill>
          <a:blip r:embed="rId4"/>
          <a:stretch>
            <a:fillRect/>
          </a:stretch>
        </p:blipFill>
        <p:spPr>
          <a:xfrm>
            <a:off x="10197977" y="756372"/>
            <a:ext cx="1819529" cy="1019317"/>
          </a:xfrm>
          <a:prstGeom prst="rect">
            <a:avLst/>
          </a:prstGeom>
        </p:spPr>
      </p:pic>
    </p:spTree>
    <p:extLst>
      <p:ext uri="{BB962C8B-B14F-4D97-AF65-F5344CB8AC3E}">
        <p14:creationId xmlns:p14="http://schemas.microsoft.com/office/powerpoint/2010/main" val="23513662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E784FB-42CB-4013-9148-610DA52B20EC}"/>
              </a:ext>
            </a:extLst>
          </p:cNvPr>
          <p:cNvSpPr>
            <a:spLocks noGrp="1"/>
          </p:cNvSpPr>
          <p:nvPr>
            <p:ph type="title"/>
          </p:nvPr>
        </p:nvSpPr>
        <p:spPr/>
        <p:txBody>
          <a:bodyPr/>
          <a:lstStyle/>
          <a:p>
            <a:r>
              <a:rPr lang="en-US" altLang="zh-TW" dirty="0"/>
              <a:t>Step 16a. </a:t>
            </a:r>
            <a:endParaRPr lang="zh-TW" altLang="en-US" dirty="0"/>
          </a:p>
        </p:txBody>
      </p:sp>
      <p:sp>
        <p:nvSpPr>
          <p:cNvPr id="3" name="內容版面配置區 2">
            <a:extLst>
              <a:ext uri="{FF2B5EF4-FFF2-40B4-BE49-F238E27FC236}">
                <a16:creationId xmlns:a16="http://schemas.microsoft.com/office/drawing/2014/main" id="{804B48F3-D7A3-4F34-A026-B610B6998603}"/>
              </a:ext>
            </a:extLst>
          </p:cNvPr>
          <p:cNvSpPr>
            <a:spLocks noGrp="1"/>
          </p:cNvSpPr>
          <p:nvPr>
            <p:ph idx="1"/>
          </p:nvPr>
        </p:nvSpPr>
        <p:spPr/>
        <p:txBody>
          <a:bodyPr/>
          <a:lstStyle/>
          <a:p>
            <a:r>
              <a:rPr lang="en-US" altLang="zh-TW" dirty="0"/>
              <a:t>In the case of </a:t>
            </a:r>
            <a:r>
              <a:rPr lang="en-US" altLang="zh-TW" b="1" dirty="0"/>
              <a:t>redundant transmission </a:t>
            </a:r>
            <a:r>
              <a:rPr lang="en-US" altLang="zh-TW" dirty="0"/>
              <a:t>with two I-UPFs for one or more </a:t>
            </a:r>
            <a:r>
              <a:rPr lang="en-US" altLang="zh-TW" b="1" dirty="0"/>
              <a:t>QoS Flows of the PDU</a:t>
            </a:r>
            <a:r>
              <a:rPr lang="en-US" altLang="zh-TW" dirty="0"/>
              <a:t>, the SMF provides </a:t>
            </a:r>
            <a:r>
              <a:rPr lang="en-US" altLang="zh-TW" b="1" dirty="0"/>
              <a:t>AN Tunnel Info </a:t>
            </a:r>
            <a:r>
              <a:rPr lang="en-US" altLang="zh-TW" dirty="0"/>
              <a:t>to two I-UPFs and also indicates the </a:t>
            </a:r>
            <a:r>
              <a:rPr lang="en-US" altLang="zh-TW" b="1" dirty="0"/>
              <a:t>UPF (PSA) </a:t>
            </a:r>
            <a:r>
              <a:rPr lang="en-US" altLang="zh-TW" dirty="0"/>
              <a:t>to perform </a:t>
            </a:r>
            <a:r>
              <a:rPr lang="en-US" altLang="zh-TW" b="1" dirty="0"/>
              <a:t>packet duplication </a:t>
            </a:r>
            <a:r>
              <a:rPr lang="en-US" altLang="zh-TW" dirty="0"/>
              <a:t>for the </a:t>
            </a:r>
            <a:r>
              <a:rPr lang="en-US" altLang="zh-TW" b="1" dirty="0"/>
              <a:t>QoS Flow(s) </a:t>
            </a:r>
            <a:r>
              <a:rPr lang="en-US" altLang="zh-TW" dirty="0"/>
              <a:t>in downlink direction by forwarding rules. The SMF also provides the </a:t>
            </a:r>
            <a:r>
              <a:rPr lang="en-US" altLang="zh-TW" b="1" dirty="0"/>
              <a:t>UL Tunnel Info </a:t>
            </a:r>
            <a:r>
              <a:rPr lang="en-US" altLang="zh-TW" dirty="0"/>
              <a:t>of the </a:t>
            </a:r>
            <a:r>
              <a:rPr lang="en-US" altLang="zh-TW" b="1" dirty="0"/>
              <a:t>UPF (PSA) </a:t>
            </a:r>
            <a:r>
              <a:rPr lang="en-US" altLang="zh-TW" dirty="0"/>
              <a:t>to the two I-UPFs and the DL Tunnel Info of the two I-UPFs to the UPF (PSA).</a:t>
            </a:r>
            <a:endParaRPr lang="zh-TW" altLang="en-US" b="1" dirty="0"/>
          </a:p>
        </p:txBody>
      </p:sp>
      <p:pic>
        <p:nvPicPr>
          <p:cNvPr id="4" name="圖片 3">
            <a:extLst>
              <a:ext uri="{FF2B5EF4-FFF2-40B4-BE49-F238E27FC236}">
                <a16:creationId xmlns:a16="http://schemas.microsoft.com/office/drawing/2014/main" id="{90492122-283A-4A85-A706-4D35C2B36F37}"/>
              </a:ext>
            </a:extLst>
          </p:cNvPr>
          <p:cNvPicPr>
            <a:picLocks noChangeAspect="1"/>
          </p:cNvPicPr>
          <p:nvPr/>
        </p:nvPicPr>
        <p:blipFill>
          <a:blip r:embed="rId3"/>
          <a:stretch>
            <a:fillRect/>
          </a:stretch>
        </p:blipFill>
        <p:spPr>
          <a:xfrm>
            <a:off x="10197977" y="58647"/>
            <a:ext cx="1752845" cy="647790"/>
          </a:xfrm>
          <a:prstGeom prst="rect">
            <a:avLst/>
          </a:prstGeom>
        </p:spPr>
      </p:pic>
      <p:pic>
        <p:nvPicPr>
          <p:cNvPr id="5" name="圖片 4">
            <a:extLst>
              <a:ext uri="{FF2B5EF4-FFF2-40B4-BE49-F238E27FC236}">
                <a16:creationId xmlns:a16="http://schemas.microsoft.com/office/drawing/2014/main" id="{2F809D98-94F2-4770-AA78-F7449D7D6ABF}"/>
              </a:ext>
            </a:extLst>
          </p:cNvPr>
          <p:cNvPicPr>
            <a:picLocks noChangeAspect="1"/>
          </p:cNvPicPr>
          <p:nvPr/>
        </p:nvPicPr>
        <p:blipFill>
          <a:blip r:embed="rId4"/>
          <a:stretch>
            <a:fillRect/>
          </a:stretch>
        </p:blipFill>
        <p:spPr>
          <a:xfrm>
            <a:off x="10197977" y="756372"/>
            <a:ext cx="1819529" cy="1019317"/>
          </a:xfrm>
          <a:prstGeom prst="rect">
            <a:avLst/>
          </a:prstGeom>
        </p:spPr>
      </p:pic>
      <p:sp>
        <p:nvSpPr>
          <p:cNvPr id="6" name="矩形 5">
            <a:extLst>
              <a:ext uri="{FF2B5EF4-FFF2-40B4-BE49-F238E27FC236}">
                <a16:creationId xmlns:a16="http://schemas.microsoft.com/office/drawing/2014/main" id="{A5DC8C65-9EE3-42F2-9C20-B866637D7F14}"/>
              </a:ext>
            </a:extLst>
          </p:cNvPr>
          <p:cNvSpPr/>
          <p:nvPr/>
        </p:nvSpPr>
        <p:spPr>
          <a:xfrm>
            <a:off x="4508500" y="4914900"/>
            <a:ext cx="7620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UPF 1</a:t>
            </a:r>
            <a:endParaRPr lang="zh-TW" altLang="en-US" dirty="0"/>
          </a:p>
        </p:txBody>
      </p:sp>
      <p:sp>
        <p:nvSpPr>
          <p:cNvPr id="7" name="矩形 6">
            <a:extLst>
              <a:ext uri="{FF2B5EF4-FFF2-40B4-BE49-F238E27FC236}">
                <a16:creationId xmlns:a16="http://schemas.microsoft.com/office/drawing/2014/main" id="{506FD92D-188A-4890-842F-BD688E7BB022}"/>
              </a:ext>
            </a:extLst>
          </p:cNvPr>
          <p:cNvSpPr/>
          <p:nvPr/>
        </p:nvSpPr>
        <p:spPr>
          <a:xfrm>
            <a:off x="4508500" y="5757863"/>
            <a:ext cx="76200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UPF 2</a:t>
            </a:r>
            <a:endParaRPr lang="zh-TW" altLang="en-US" dirty="0"/>
          </a:p>
        </p:txBody>
      </p:sp>
      <p:sp>
        <p:nvSpPr>
          <p:cNvPr id="8" name="矩形 7">
            <a:extLst>
              <a:ext uri="{FF2B5EF4-FFF2-40B4-BE49-F238E27FC236}">
                <a16:creationId xmlns:a16="http://schemas.microsoft.com/office/drawing/2014/main" id="{D904ED64-9DCF-4F79-BDC3-C9BA45C1F09A}"/>
              </a:ext>
            </a:extLst>
          </p:cNvPr>
          <p:cNvSpPr/>
          <p:nvPr/>
        </p:nvSpPr>
        <p:spPr>
          <a:xfrm>
            <a:off x="6337302" y="5334000"/>
            <a:ext cx="1168400" cy="4191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t>UPF (PSA)</a:t>
            </a:r>
            <a:endParaRPr lang="zh-TW" altLang="en-US" dirty="0"/>
          </a:p>
        </p:txBody>
      </p:sp>
      <p:sp>
        <p:nvSpPr>
          <p:cNvPr id="9" name="矩形 8">
            <a:extLst>
              <a:ext uri="{FF2B5EF4-FFF2-40B4-BE49-F238E27FC236}">
                <a16:creationId xmlns:a16="http://schemas.microsoft.com/office/drawing/2014/main" id="{EBE7DA57-15C2-47FE-A068-8BDDA966427F}"/>
              </a:ext>
            </a:extLst>
          </p:cNvPr>
          <p:cNvSpPr/>
          <p:nvPr/>
        </p:nvSpPr>
        <p:spPr>
          <a:xfrm>
            <a:off x="2489204" y="5329237"/>
            <a:ext cx="882646" cy="4238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dirty="0"/>
              <a:t>RAN</a:t>
            </a:r>
            <a:endParaRPr lang="zh-TW" altLang="en-US" dirty="0"/>
          </a:p>
        </p:txBody>
      </p:sp>
      <p:cxnSp>
        <p:nvCxnSpPr>
          <p:cNvPr id="11" name="直線接點 10">
            <a:extLst>
              <a:ext uri="{FF2B5EF4-FFF2-40B4-BE49-F238E27FC236}">
                <a16:creationId xmlns:a16="http://schemas.microsoft.com/office/drawing/2014/main" id="{6BFE3577-56A5-4127-B2FF-13BEA8B5975E}"/>
              </a:ext>
            </a:extLst>
          </p:cNvPr>
          <p:cNvCxnSpPr>
            <a:cxnSpLocks/>
            <a:stCxn id="9" idx="3"/>
            <a:endCxn id="6" idx="1"/>
          </p:cNvCxnSpPr>
          <p:nvPr/>
        </p:nvCxnSpPr>
        <p:spPr>
          <a:xfrm flipV="1">
            <a:off x="3371850" y="5124450"/>
            <a:ext cx="1136650" cy="416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5D5CC226-A595-44AD-A84B-74972EADED07}"/>
              </a:ext>
            </a:extLst>
          </p:cNvPr>
          <p:cNvCxnSpPr>
            <a:cxnSpLocks/>
            <a:stCxn id="9" idx="3"/>
            <a:endCxn id="7" idx="1"/>
          </p:cNvCxnSpPr>
          <p:nvPr/>
        </p:nvCxnSpPr>
        <p:spPr>
          <a:xfrm>
            <a:off x="3371850" y="5541169"/>
            <a:ext cx="1136650" cy="426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BEBF3961-2682-4C2B-A31D-D23ED7E548C8}"/>
              </a:ext>
            </a:extLst>
          </p:cNvPr>
          <p:cNvCxnSpPr>
            <a:stCxn id="6" idx="3"/>
            <a:endCxn id="8" idx="1"/>
          </p:cNvCxnSpPr>
          <p:nvPr/>
        </p:nvCxnSpPr>
        <p:spPr>
          <a:xfrm>
            <a:off x="5270500" y="5124450"/>
            <a:ext cx="1066802"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EB4353F8-4C9C-45B2-AAB7-56439EEA81CC}"/>
              </a:ext>
            </a:extLst>
          </p:cNvPr>
          <p:cNvCxnSpPr>
            <a:stCxn id="7" idx="3"/>
            <a:endCxn id="8" idx="1"/>
          </p:cNvCxnSpPr>
          <p:nvPr/>
        </p:nvCxnSpPr>
        <p:spPr>
          <a:xfrm flipV="1">
            <a:off x="5270500" y="5543550"/>
            <a:ext cx="1066802" cy="42386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755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CE784FB-42CB-4013-9148-610DA52B20EC}"/>
              </a:ext>
            </a:extLst>
          </p:cNvPr>
          <p:cNvSpPr>
            <a:spLocks noGrp="1"/>
          </p:cNvSpPr>
          <p:nvPr>
            <p:ph type="title"/>
          </p:nvPr>
        </p:nvSpPr>
        <p:spPr/>
        <p:txBody>
          <a:bodyPr/>
          <a:lstStyle/>
          <a:p>
            <a:r>
              <a:rPr lang="en-US" altLang="zh-TW" dirty="0"/>
              <a:t>Step 16b. </a:t>
            </a:r>
            <a:endParaRPr lang="zh-TW" altLang="en-US" dirty="0"/>
          </a:p>
        </p:txBody>
      </p:sp>
      <p:sp>
        <p:nvSpPr>
          <p:cNvPr id="3" name="內容版面配置區 2">
            <a:extLst>
              <a:ext uri="{FF2B5EF4-FFF2-40B4-BE49-F238E27FC236}">
                <a16:creationId xmlns:a16="http://schemas.microsoft.com/office/drawing/2014/main" id="{804B48F3-D7A3-4F34-A026-B610B6998603}"/>
              </a:ext>
            </a:extLst>
          </p:cNvPr>
          <p:cNvSpPr>
            <a:spLocks noGrp="1"/>
          </p:cNvSpPr>
          <p:nvPr>
            <p:ph idx="1"/>
          </p:nvPr>
        </p:nvSpPr>
        <p:spPr>
          <a:xfrm>
            <a:off x="838200" y="1825625"/>
            <a:ext cx="10515600" cy="4351338"/>
          </a:xfrm>
        </p:spPr>
        <p:txBody>
          <a:bodyPr/>
          <a:lstStyle/>
          <a:p>
            <a:r>
              <a:rPr lang="en-US" altLang="zh-TW" dirty="0"/>
              <a:t>The UPF provides an </a:t>
            </a:r>
            <a:r>
              <a:rPr lang="en-US" altLang="zh-TW" b="1" dirty="0"/>
              <a:t>N4 Session Modification Response </a:t>
            </a:r>
            <a:r>
              <a:rPr lang="en-US" altLang="zh-TW" dirty="0"/>
              <a:t>to the SMF.</a:t>
            </a:r>
          </a:p>
          <a:p>
            <a:r>
              <a:rPr lang="en-US" altLang="zh-TW" dirty="0"/>
              <a:t>If multiple UPFs are used in the PDU Session, the UPF in step 16 refers to the </a:t>
            </a:r>
            <a:r>
              <a:rPr lang="en-US" altLang="zh-TW" b="1" dirty="0"/>
              <a:t>UPF terminating N3</a:t>
            </a:r>
            <a:r>
              <a:rPr lang="en-US" altLang="zh-TW" dirty="0"/>
              <a:t>.</a:t>
            </a:r>
          </a:p>
        </p:txBody>
      </p:sp>
      <p:pic>
        <p:nvPicPr>
          <p:cNvPr id="4" name="圖片 3">
            <a:extLst>
              <a:ext uri="{FF2B5EF4-FFF2-40B4-BE49-F238E27FC236}">
                <a16:creationId xmlns:a16="http://schemas.microsoft.com/office/drawing/2014/main" id="{90492122-283A-4A85-A706-4D35C2B36F37}"/>
              </a:ext>
            </a:extLst>
          </p:cNvPr>
          <p:cNvPicPr>
            <a:picLocks noChangeAspect="1"/>
          </p:cNvPicPr>
          <p:nvPr/>
        </p:nvPicPr>
        <p:blipFill>
          <a:blip r:embed="rId3"/>
          <a:stretch>
            <a:fillRect/>
          </a:stretch>
        </p:blipFill>
        <p:spPr>
          <a:xfrm>
            <a:off x="10197977" y="58647"/>
            <a:ext cx="1752845" cy="647790"/>
          </a:xfrm>
          <a:prstGeom prst="rect">
            <a:avLst/>
          </a:prstGeom>
        </p:spPr>
      </p:pic>
      <p:pic>
        <p:nvPicPr>
          <p:cNvPr id="5" name="圖片 4">
            <a:extLst>
              <a:ext uri="{FF2B5EF4-FFF2-40B4-BE49-F238E27FC236}">
                <a16:creationId xmlns:a16="http://schemas.microsoft.com/office/drawing/2014/main" id="{2F809D98-94F2-4770-AA78-F7449D7D6ABF}"/>
              </a:ext>
            </a:extLst>
          </p:cNvPr>
          <p:cNvPicPr>
            <a:picLocks noChangeAspect="1"/>
          </p:cNvPicPr>
          <p:nvPr/>
        </p:nvPicPr>
        <p:blipFill>
          <a:blip r:embed="rId4"/>
          <a:stretch>
            <a:fillRect/>
          </a:stretch>
        </p:blipFill>
        <p:spPr>
          <a:xfrm>
            <a:off x="10197977" y="756372"/>
            <a:ext cx="1819529" cy="1019317"/>
          </a:xfrm>
          <a:prstGeom prst="rect">
            <a:avLst/>
          </a:prstGeom>
        </p:spPr>
      </p:pic>
    </p:spTree>
    <p:extLst>
      <p:ext uri="{BB962C8B-B14F-4D97-AF65-F5344CB8AC3E}">
        <p14:creationId xmlns:p14="http://schemas.microsoft.com/office/powerpoint/2010/main" val="30660145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E65A9A-9498-4BDD-A85C-9951D86CFD09}"/>
              </a:ext>
            </a:extLst>
          </p:cNvPr>
          <p:cNvSpPr>
            <a:spLocks noGrp="1"/>
          </p:cNvSpPr>
          <p:nvPr>
            <p:ph type="title"/>
          </p:nvPr>
        </p:nvSpPr>
        <p:spPr/>
        <p:txBody>
          <a:bodyPr/>
          <a:lstStyle/>
          <a:p>
            <a:r>
              <a:rPr lang="en-US" altLang="zh-TW" dirty="0"/>
              <a:t>Step 16c.</a:t>
            </a:r>
            <a:endParaRPr lang="zh-TW" altLang="en-US" dirty="0"/>
          </a:p>
        </p:txBody>
      </p:sp>
      <p:sp>
        <p:nvSpPr>
          <p:cNvPr id="3" name="內容版面配置區 2">
            <a:extLst>
              <a:ext uri="{FF2B5EF4-FFF2-40B4-BE49-F238E27FC236}">
                <a16:creationId xmlns:a16="http://schemas.microsoft.com/office/drawing/2014/main" id="{D0982369-45C5-467F-9CEC-FBE4D48297AC}"/>
              </a:ext>
            </a:extLst>
          </p:cNvPr>
          <p:cNvSpPr>
            <a:spLocks noGrp="1"/>
          </p:cNvSpPr>
          <p:nvPr>
            <p:ph idx="1"/>
          </p:nvPr>
        </p:nvSpPr>
        <p:spPr/>
        <p:txBody>
          <a:bodyPr>
            <a:normAutofit/>
          </a:bodyPr>
          <a:lstStyle/>
          <a:p>
            <a:r>
              <a:rPr lang="en-US" altLang="zh-TW" dirty="0"/>
              <a:t>If </a:t>
            </a:r>
            <a:r>
              <a:rPr lang="en-US" altLang="zh-TW" b="1" dirty="0"/>
              <a:t>Request Type </a:t>
            </a:r>
            <a:r>
              <a:rPr lang="en-US" altLang="zh-TW" dirty="0"/>
              <a:t>indicates neither "</a:t>
            </a:r>
            <a:r>
              <a:rPr lang="en-US" altLang="zh-TW" b="1" dirty="0"/>
              <a:t>Emergency Request</a:t>
            </a:r>
            <a:r>
              <a:rPr lang="en-US" altLang="zh-TW" dirty="0"/>
              <a:t>" nor "</a:t>
            </a:r>
            <a:r>
              <a:rPr lang="en-US" altLang="zh-TW" b="1" dirty="0"/>
              <a:t>Existing Emergency PDU Session</a:t>
            </a:r>
            <a:r>
              <a:rPr lang="en-US" altLang="zh-TW" dirty="0"/>
              <a:t>" and, if the SMF has not yet registered for this PDU Session, then the SMF registers with the UDM using </a:t>
            </a:r>
            <a:r>
              <a:rPr lang="en-US" altLang="zh-TW" dirty="0" err="1">
                <a:solidFill>
                  <a:srgbClr val="FF0000"/>
                </a:solidFill>
              </a:rPr>
              <a:t>Nudm_UECM_Registration</a:t>
            </a:r>
            <a:r>
              <a:rPr lang="en-US" altLang="zh-TW" dirty="0">
                <a:solidFill>
                  <a:srgbClr val="FF0000"/>
                </a:solidFill>
              </a:rPr>
              <a:t> </a:t>
            </a:r>
            <a:r>
              <a:rPr lang="en-US" altLang="zh-TW" dirty="0"/>
              <a:t>(SUPI, DNN, S-NSSAI of HPLMN, PDU Session ID, SMF Identity, Serving Node PLMN ID, [NID]) for a given PDU Session. </a:t>
            </a:r>
          </a:p>
          <a:p>
            <a:r>
              <a:rPr lang="en-US" altLang="zh-TW" dirty="0"/>
              <a:t>As a result, the UDM stores following information: SUPI, SMF identity and the associated DNN, S-NSSAI of HPLMN, PDU Session ID and Serving Network (PLMN ID, [NID], see clause 5.18 of TS 23.501). </a:t>
            </a:r>
            <a:endParaRPr lang="zh-TW" altLang="en-US" dirty="0"/>
          </a:p>
        </p:txBody>
      </p:sp>
      <p:pic>
        <p:nvPicPr>
          <p:cNvPr id="4" name="圖片 3">
            <a:extLst>
              <a:ext uri="{FF2B5EF4-FFF2-40B4-BE49-F238E27FC236}">
                <a16:creationId xmlns:a16="http://schemas.microsoft.com/office/drawing/2014/main" id="{34F0932C-F932-47D9-BDBF-6DFA75275231}"/>
              </a:ext>
            </a:extLst>
          </p:cNvPr>
          <p:cNvPicPr>
            <a:picLocks noChangeAspect="1"/>
          </p:cNvPicPr>
          <p:nvPr/>
        </p:nvPicPr>
        <p:blipFill>
          <a:blip r:embed="rId3"/>
          <a:stretch>
            <a:fillRect/>
          </a:stretch>
        </p:blipFill>
        <p:spPr>
          <a:xfrm>
            <a:off x="9419838" y="883413"/>
            <a:ext cx="2553056" cy="390580"/>
          </a:xfrm>
          <a:prstGeom prst="rect">
            <a:avLst/>
          </a:prstGeom>
        </p:spPr>
      </p:pic>
      <p:pic>
        <p:nvPicPr>
          <p:cNvPr id="5" name="圖片 4">
            <a:extLst>
              <a:ext uri="{FF2B5EF4-FFF2-40B4-BE49-F238E27FC236}">
                <a16:creationId xmlns:a16="http://schemas.microsoft.com/office/drawing/2014/main" id="{AC353BF1-B6E3-4BCE-85A0-74855061C363}"/>
              </a:ext>
            </a:extLst>
          </p:cNvPr>
          <p:cNvPicPr>
            <a:picLocks noChangeAspect="1"/>
          </p:cNvPicPr>
          <p:nvPr/>
        </p:nvPicPr>
        <p:blipFill>
          <a:blip r:embed="rId4"/>
          <a:stretch>
            <a:fillRect/>
          </a:stretch>
        </p:blipFill>
        <p:spPr>
          <a:xfrm>
            <a:off x="9200733" y="7887"/>
            <a:ext cx="2991267" cy="714475"/>
          </a:xfrm>
          <a:prstGeom prst="rect">
            <a:avLst/>
          </a:prstGeom>
        </p:spPr>
      </p:pic>
    </p:spTree>
    <p:extLst>
      <p:ext uri="{BB962C8B-B14F-4D97-AF65-F5344CB8AC3E}">
        <p14:creationId xmlns:p14="http://schemas.microsoft.com/office/powerpoint/2010/main" val="36659903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E65A9A-9498-4BDD-A85C-9951D86CFD09}"/>
              </a:ext>
            </a:extLst>
          </p:cNvPr>
          <p:cNvSpPr>
            <a:spLocks noGrp="1"/>
          </p:cNvSpPr>
          <p:nvPr>
            <p:ph type="title"/>
          </p:nvPr>
        </p:nvSpPr>
        <p:spPr/>
        <p:txBody>
          <a:bodyPr/>
          <a:lstStyle/>
          <a:p>
            <a:r>
              <a:rPr lang="en-US" altLang="zh-TW" dirty="0"/>
              <a:t>Step 16c.</a:t>
            </a:r>
            <a:endParaRPr lang="zh-TW" altLang="en-US" dirty="0"/>
          </a:p>
        </p:txBody>
      </p:sp>
      <p:sp>
        <p:nvSpPr>
          <p:cNvPr id="3" name="內容版面配置區 2">
            <a:extLst>
              <a:ext uri="{FF2B5EF4-FFF2-40B4-BE49-F238E27FC236}">
                <a16:creationId xmlns:a16="http://schemas.microsoft.com/office/drawing/2014/main" id="{D0982369-45C5-467F-9CEC-FBE4D48297AC}"/>
              </a:ext>
            </a:extLst>
          </p:cNvPr>
          <p:cNvSpPr>
            <a:spLocks noGrp="1"/>
          </p:cNvSpPr>
          <p:nvPr>
            <p:ph idx="1"/>
          </p:nvPr>
        </p:nvSpPr>
        <p:spPr/>
        <p:txBody>
          <a:bodyPr>
            <a:normAutofit/>
          </a:bodyPr>
          <a:lstStyle/>
          <a:p>
            <a:r>
              <a:rPr lang="en-US" altLang="zh-TW" dirty="0"/>
              <a:t>The UDM may further store this information in UDR by </a:t>
            </a:r>
            <a:r>
              <a:rPr lang="en-US" altLang="zh-TW" dirty="0" err="1">
                <a:solidFill>
                  <a:srgbClr val="FF0000"/>
                </a:solidFill>
              </a:rPr>
              <a:t>Nudr_DM_Update</a:t>
            </a:r>
            <a:r>
              <a:rPr lang="en-US" altLang="zh-TW" dirty="0">
                <a:solidFill>
                  <a:srgbClr val="FF0000"/>
                </a:solidFill>
              </a:rPr>
              <a:t> </a:t>
            </a:r>
            <a:r>
              <a:rPr lang="en-US" altLang="zh-TW" dirty="0"/>
              <a:t>(SUPI, Subscription Data, UE context in SMF data). </a:t>
            </a:r>
          </a:p>
          <a:p>
            <a:r>
              <a:rPr lang="en-US" altLang="zh-TW" dirty="0"/>
              <a:t>If the UDM has existing applicable </a:t>
            </a:r>
            <a:r>
              <a:rPr lang="en-US" altLang="zh-TW" b="1" dirty="0"/>
              <a:t>event exposure subscriptions </a:t>
            </a:r>
            <a:r>
              <a:rPr lang="en-US" altLang="zh-TW" dirty="0"/>
              <a:t>for events detected in SMF for this UE or any of the groups this UE belongs to (possibly retrieved from UDR), UDM invokes the </a:t>
            </a:r>
            <a:r>
              <a:rPr lang="en-US" altLang="zh-TW" dirty="0" err="1">
                <a:solidFill>
                  <a:srgbClr val="FF0000"/>
                </a:solidFill>
              </a:rPr>
              <a:t>Nsmf_EventExposure_Subscribe</a:t>
            </a:r>
            <a:r>
              <a:rPr lang="en-US" altLang="zh-TW" dirty="0">
                <a:solidFill>
                  <a:srgbClr val="FF0000"/>
                </a:solidFill>
              </a:rPr>
              <a:t> </a:t>
            </a:r>
            <a:r>
              <a:rPr lang="en-US" altLang="zh-TW" dirty="0"/>
              <a:t>service for creating the event exposure subscriptions.</a:t>
            </a:r>
          </a:p>
          <a:p>
            <a:endParaRPr lang="zh-TW" altLang="en-US" dirty="0"/>
          </a:p>
        </p:txBody>
      </p:sp>
      <p:pic>
        <p:nvPicPr>
          <p:cNvPr id="4" name="圖片 3">
            <a:extLst>
              <a:ext uri="{FF2B5EF4-FFF2-40B4-BE49-F238E27FC236}">
                <a16:creationId xmlns:a16="http://schemas.microsoft.com/office/drawing/2014/main" id="{34F0932C-F932-47D9-BDBF-6DFA75275231}"/>
              </a:ext>
            </a:extLst>
          </p:cNvPr>
          <p:cNvPicPr>
            <a:picLocks noChangeAspect="1"/>
          </p:cNvPicPr>
          <p:nvPr/>
        </p:nvPicPr>
        <p:blipFill>
          <a:blip r:embed="rId3"/>
          <a:stretch>
            <a:fillRect/>
          </a:stretch>
        </p:blipFill>
        <p:spPr>
          <a:xfrm>
            <a:off x="9419838" y="883413"/>
            <a:ext cx="2553056" cy="390580"/>
          </a:xfrm>
          <a:prstGeom prst="rect">
            <a:avLst/>
          </a:prstGeom>
        </p:spPr>
      </p:pic>
      <p:pic>
        <p:nvPicPr>
          <p:cNvPr id="5" name="圖片 4">
            <a:extLst>
              <a:ext uri="{FF2B5EF4-FFF2-40B4-BE49-F238E27FC236}">
                <a16:creationId xmlns:a16="http://schemas.microsoft.com/office/drawing/2014/main" id="{AC353BF1-B6E3-4BCE-85A0-74855061C363}"/>
              </a:ext>
            </a:extLst>
          </p:cNvPr>
          <p:cNvPicPr>
            <a:picLocks noChangeAspect="1"/>
          </p:cNvPicPr>
          <p:nvPr/>
        </p:nvPicPr>
        <p:blipFill>
          <a:blip r:embed="rId4"/>
          <a:stretch>
            <a:fillRect/>
          </a:stretch>
        </p:blipFill>
        <p:spPr>
          <a:xfrm>
            <a:off x="9200733" y="7887"/>
            <a:ext cx="2991267" cy="714475"/>
          </a:xfrm>
          <a:prstGeom prst="rect">
            <a:avLst/>
          </a:prstGeom>
        </p:spPr>
      </p:pic>
    </p:spTree>
    <p:extLst>
      <p:ext uri="{BB962C8B-B14F-4D97-AF65-F5344CB8AC3E}">
        <p14:creationId xmlns:p14="http://schemas.microsoft.com/office/powerpoint/2010/main" val="94746037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E65A9A-9498-4BDD-A85C-9951D86CFD09}"/>
              </a:ext>
            </a:extLst>
          </p:cNvPr>
          <p:cNvSpPr>
            <a:spLocks noGrp="1"/>
          </p:cNvSpPr>
          <p:nvPr>
            <p:ph type="title"/>
          </p:nvPr>
        </p:nvSpPr>
        <p:spPr/>
        <p:txBody>
          <a:bodyPr/>
          <a:lstStyle/>
          <a:p>
            <a:r>
              <a:rPr lang="en-US" altLang="zh-TW" dirty="0"/>
              <a:t>Step 16c.</a:t>
            </a:r>
            <a:endParaRPr lang="zh-TW" altLang="en-US" dirty="0"/>
          </a:p>
        </p:txBody>
      </p:sp>
      <p:sp>
        <p:nvSpPr>
          <p:cNvPr id="3" name="內容版面配置區 2">
            <a:extLst>
              <a:ext uri="{FF2B5EF4-FFF2-40B4-BE49-F238E27FC236}">
                <a16:creationId xmlns:a16="http://schemas.microsoft.com/office/drawing/2014/main" id="{D0982369-45C5-467F-9CEC-FBE4D48297AC}"/>
              </a:ext>
            </a:extLst>
          </p:cNvPr>
          <p:cNvSpPr>
            <a:spLocks noGrp="1"/>
          </p:cNvSpPr>
          <p:nvPr>
            <p:ph idx="1"/>
          </p:nvPr>
        </p:nvSpPr>
        <p:spPr/>
        <p:txBody>
          <a:bodyPr>
            <a:normAutofit/>
          </a:bodyPr>
          <a:lstStyle/>
          <a:p>
            <a:r>
              <a:rPr lang="en-US" altLang="zh-TW" dirty="0"/>
              <a:t>If the Request Type indicates "</a:t>
            </a:r>
            <a:r>
              <a:rPr lang="en-US" altLang="zh-TW" b="1" dirty="0"/>
              <a:t>Emergency Request</a:t>
            </a:r>
            <a:r>
              <a:rPr lang="en-US" altLang="zh-TW" dirty="0"/>
              <a:t>":</a:t>
            </a:r>
          </a:p>
          <a:p>
            <a:pPr lvl="1"/>
            <a:r>
              <a:rPr lang="en-US" altLang="zh-TW" dirty="0"/>
              <a:t>For an </a:t>
            </a:r>
            <a:r>
              <a:rPr lang="en-US" altLang="zh-TW" b="1" dirty="0"/>
              <a:t>authenticated non-roaming UE</a:t>
            </a:r>
            <a:r>
              <a:rPr lang="en-US" altLang="zh-TW" dirty="0"/>
              <a:t>, based on operator configuration (e.g. related with whether the operator uses a fixed SMF for Emergency calls, etc.), the SMF may register in the UDM using </a:t>
            </a:r>
            <a:r>
              <a:rPr lang="en-US" altLang="zh-TW" dirty="0" err="1">
                <a:solidFill>
                  <a:srgbClr val="FF0000"/>
                </a:solidFill>
              </a:rPr>
              <a:t>Nudm_UECM_Registration</a:t>
            </a:r>
            <a:r>
              <a:rPr lang="en-US" altLang="zh-TW" dirty="0">
                <a:solidFill>
                  <a:srgbClr val="FF0000"/>
                </a:solidFill>
              </a:rPr>
              <a:t> </a:t>
            </a:r>
            <a:r>
              <a:rPr lang="en-US" altLang="zh-TW" dirty="0"/>
              <a:t>(SUPI, PDU Session ID, SMF identity, </a:t>
            </a:r>
            <a:r>
              <a:rPr lang="en-US" altLang="zh-TW" b="1" dirty="0"/>
              <a:t>Indication of Emergency Services</a:t>
            </a:r>
            <a:r>
              <a:rPr lang="en-US" altLang="zh-TW" dirty="0"/>
              <a:t>) for a given PDU Session that is applicable for emergency services. As a result, the UDM shall store the applicable PDU Session for Emergency services.</a:t>
            </a:r>
          </a:p>
          <a:p>
            <a:pPr lvl="1"/>
            <a:r>
              <a:rPr lang="en-US" altLang="zh-TW" dirty="0"/>
              <a:t>For an </a:t>
            </a:r>
            <a:r>
              <a:rPr lang="en-US" altLang="zh-TW" b="1" dirty="0"/>
              <a:t>unauthenticated UE </a:t>
            </a:r>
            <a:r>
              <a:rPr lang="en-US" altLang="zh-TW" dirty="0"/>
              <a:t>or a </a:t>
            </a:r>
            <a:r>
              <a:rPr lang="en-US" altLang="zh-TW" b="1" dirty="0"/>
              <a:t>roaming UE</a:t>
            </a:r>
            <a:r>
              <a:rPr lang="en-US" altLang="zh-TW" dirty="0"/>
              <a:t>, the SMF shall </a:t>
            </a:r>
            <a:r>
              <a:rPr lang="en-US" altLang="zh-TW" b="1" dirty="0"/>
              <a:t>not</a:t>
            </a:r>
            <a:r>
              <a:rPr lang="en-US" altLang="zh-TW" dirty="0"/>
              <a:t> register in the UDM for a given PDU Session.</a:t>
            </a:r>
            <a:endParaRPr lang="zh-TW" altLang="en-US" dirty="0"/>
          </a:p>
        </p:txBody>
      </p:sp>
      <p:pic>
        <p:nvPicPr>
          <p:cNvPr id="4" name="圖片 3">
            <a:extLst>
              <a:ext uri="{FF2B5EF4-FFF2-40B4-BE49-F238E27FC236}">
                <a16:creationId xmlns:a16="http://schemas.microsoft.com/office/drawing/2014/main" id="{34F0932C-F932-47D9-BDBF-6DFA75275231}"/>
              </a:ext>
            </a:extLst>
          </p:cNvPr>
          <p:cNvPicPr>
            <a:picLocks noChangeAspect="1"/>
          </p:cNvPicPr>
          <p:nvPr/>
        </p:nvPicPr>
        <p:blipFill>
          <a:blip r:embed="rId3"/>
          <a:stretch>
            <a:fillRect/>
          </a:stretch>
        </p:blipFill>
        <p:spPr>
          <a:xfrm>
            <a:off x="9419838" y="883413"/>
            <a:ext cx="2553056" cy="390580"/>
          </a:xfrm>
          <a:prstGeom prst="rect">
            <a:avLst/>
          </a:prstGeom>
        </p:spPr>
      </p:pic>
      <p:pic>
        <p:nvPicPr>
          <p:cNvPr id="5" name="圖片 4">
            <a:extLst>
              <a:ext uri="{FF2B5EF4-FFF2-40B4-BE49-F238E27FC236}">
                <a16:creationId xmlns:a16="http://schemas.microsoft.com/office/drawing/2014/main" id="{AC353BF1-B6E3-4BCE-85A0-74855061C363}"/>
              </a:ext>
            </a:extLst>
          </p:cNvPr>
          <p:cNvPicPr>
            <a:picLocks noChangeAspect="1"/>
          </p:cNvPicPr>
          <p:nvPr/>
        </p:nvPicPr>
        <p:blipFill>
          <a:blip r:embed="rId4"/>
          <a:stretch>
            <a:fillRect/>
          </a:stretch>
        </p:blipFill>
        <p:spPr>
          <a:xfrm>
            <a:off x="9200733" y="7887"/>
            <a:ext cx="2991267" cy="714475"/>
          </a:xfrm>
          <a:prstGeom prst="rect">
            <a:avLst/>
          </a:prstGeom>
        </p:spPr>
      </p:pic>
    </p:spTree>
    <p:extLst>
      <p:ext uri="{BB962C8B-B14F-4D97-AF65-F5344CB8AC3E}">
        <p14:creationId xmlns:p14="http://schemas.microsoft.com/office/powerpoint/2010/main" val="298360350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05C8C-7690-4DC4-9B39-6E4E2881AE95}"/>
              </a:ext>
            </a:extLst>
          </p:cNvPr>
          <p:cNvSpPr>
            <a:spLocks noGrp="1"/>
          </p:cNvSpPr>
          <p:nvPr>
            <p:ph type="title"/>
          </p:nvPr>
        </p:nvSpPr>
        <p:spPr/>
        <p:txBody>
          <a:bodyPr/>
          <a:lstStyle/>
          <a:p>
            <a:r>
              <a:rPr lang="en-US" altLang="zh-TW" dirty="0"/>
              <a:t>After Step 16.</a:t>
            </a:r>
            <a:endParaRPr lang="zh-TW" altLang="en-US" dirty="0"/>
          </a:p>
        </p:txBody>
      </p:sp>
      <p:sp>
        <p:nvSpPr>
          <p:cNvPr id="3" name="內容版面配置區 2">
            <a:extLst>
              <a:ext uri="{FF2B5EF4-FFF2-40B4-BE49-F238E27FC236}">
                <a16:creationId xmlns:a16="http://schemas.microsoft.com/office/drawing/2014/main" id="{7652E0FF-3BC4-4C2C-97AE-B3D516525D6A}"/>
              </a:ext>
            </a:extLst>
          </p:cNvPr>
          <p:cNvSpPr>
            <a:spLocks noGrp="1"/>
          </p:cNvSpPr>
          <p:nvPr>
            <p:ph idx="1"/>
          </p:nvPr>
        </p:nvSpPr>
        <p:spPr/>
        <p:txBody>
          <a:bodyPr/>
          <a:lstStyle/>
          <a:p>
            <a:r>
              <a:rPr lang="en-US" altLang="zh-TW" dirty="0"/>
              <a:t>After this step, the UPF delivers any </a:t>
            </a:r>
            <a:r>
              <a:rPr lang="en-US" altLang="zh-TW" b="1" dirty="0"/>
              <a:t>down-link</a:t>
            </a:r>
            <a:r>
              <a:rPr lang="en-US" altLang="zh-TW" dirty="0"/>
              <a:t> packets to the UE that may have been buffered for this PDU Session.</a:t>
            </a:r>
            <a:endParaRPr lang="zh-TW" altLang="en-US" b="1" dirty="0"/>
          </a:p>
          <a:p>
            <a:endParaRPr lang="zh-TW" altLang="en-US" dirty="0"/>
          </a:p>
        </p:txBody>
      </p:sp>
      <p:pic>
        <p:nvPicPr>
          <p:cNvPr id="4" name="圖片 3">
            <a:extLst>
              <a:ext uri="{FF2B5EF4-FFF2-40B4-BE49-F238E27FC236}">
                <a16:creationId xmlns:a16="http://schemas.microsoft.com/office/drawing/2014/main" id="{C9C64DE9-60BF-4F22-BDDE-E47607EA3DC8}"/>
              </a:ext>
            </a:extLst>
          </p:cNvPr>
          <p:cNvPicPr>
            <a:picLocks noChangeAspect="1"/>
          </p:cNvPicPr>
          <p:nvPr/>
        </p:nvPicPr>
        <p:blipFill>
          <a:blip r:embed="rId3"/>
          <a:stretch>
            <a:fillRect/>
          </a:stretch>
        </p:blipFill>
        <p:spPr>
          <a:xfrm>
            <a:off x="441444" y="4053060"/>
            <a:ext cx="11336890" cy="2708680"/>
          </a:xfrm>
          <a:prstGeom prst="rect">
            <a:avLst/>
          </a:prstGeom>
        </p:spPr>
      </p:pic>
      <p:pic>
        <p:nvPicPr>
          <p:cNvPr id="5" name="圖片 4">
            <a:extLst>
              <a:ext uri="{FF2B5EF4-FFF2-40B4-BE49-F238E27FC236}">
                <a16:creationId xmlns:a16="http://schemas.microsoft.com/office/drawing/2014/main" id="{528B76B5-B12E-4309-97D3-6EB5124CF3C9}"/>
              </a:ext>
            </a:extLst>
          </p:cNvPr>
          <p:cNvPicPr>
            <a:picLocks noChangeAspect="1"/>
          </p:cNvPicPr>
          <p:nvPr/>
        </p:nvPicPr>
        <p:blipFill>
          <a:blip r:embed="rId4"/>
          <a:stretch>
            <a:fillRect/>
          </a:stretch>
        </p:blipFill>
        <p:spPr>
          <a:xfrm>
            <a:off x="0" y="2804940"/>
            <a:ext cx="12192001" cy="1248120"/>
          </a:xfrm>
          <a:prstGeom prst="rect">
            <a:avLst/>
          </a:prstGeom>
        </p:spPr>
      </p:pic>
    </p:spTree>
    <p:extLst>
      <p:ext uri="{BB962C8B-B14F-4D97-AF65-F5344CB8AC3E}">
        <p14:creationId xmlns:p14="http://schemas.microsoft.com/office/powerpoint/2010/main" val="103396629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F14B4B-193C-48DE-BE9B-75E0BD66F51D}"/>
              </a:ext>
            </a:extLst>
          </p:cNvPr>
          <p:cNvSpPr>
            <a:spLocks noGrp="1"/>
          </p:cNvSpPr>
          <p:nvPr>
            <p:ph type="title"/>
          </p:nvPr>
        </p:nvSpPr>
        <p:spPr/>
        <p:txBody>
          <a:bodyPr/>
          <a:lstStyle/>
          <a:p>
            <a:r>
              <a:rPr lang="en-US" altLang="zh-TW" dirty="0"/>
              <a:t>Step 17.</a:t>
            </a:r>
            <a:endParaRPr lang="zh-TW" altLang="en-US" dirty="0"/>
          </a:p>
        </p:txBody>
      </p:sp>
      <p:sp>
        <p:nvSpPr>
          <p:cNvPr id="3" name="內容版面配置區 2">
            <a:extLst>
              <a:ext uri="{FF2B5EF4-FFF2-40B4-BE49-F238E27FC236}">
                <a16:creationId xmlns:a16="http://schemas.microsoft.com/office/drawing/2014/main" id="{99F741EA-442F-4574-8D77-00F3EC98C5A0}"/>
              </a:ext>
            </a:extLst>
          </p:cNvPr>
          <p:cNvSpPr>
            <a:spLocks noGrp="1"/>
          </p:cNvSpPr>
          <p:nvPr>
            <p:ph idx="1"/>
          </p:nvPr>
        </p:nvSpPr>
        <p:spPr>
          <a:xfrm>
            <a:off x="838200" y="1825624"/>
            <a:ext cx="10515600" cy="5387976"/>
          </a:xfrm>
        </p:spPr>
        <p:txBody>
          <a:bodyPr>
            <a:normAutofit/>
          </a:bodyPr>
          <a:lstStyle/>
          <a:p>
            <a:r>
              <a:rPr lang="en-US" altLang="zh-TW" dirty="0" err="1">
                <a:solidFill>
                  <a:srgbClr val="FF0000"/>
                </a:solidFill>
              </a:rPr>
              <a:t>Nsmf_PDUSession_UpdateSMContext</a:t>
            </a:r>
            <a:r>
              <a:rPr lang="en-US" altLang="zh-TW" dirty="0">
                <a:solidFill>
                  <a:srgbClr val="FF0000"/>
                </a:solidFill>
              </a:rPr>
              <a:t> </a:t>
            </a:r>
            <a:r>
              <a:rPr lang="en-US" altLang="zh-TW" dirty="0"/>
              <a:t>Response</a:t>
            </a:r>
            <a:r>
              <a:rPr lang="zh-TW" altLang="en-US" dirty="0"/>
              <a:t> </a:t>
            </a:r>
            <a:r>
              <a:rPr lang="en-US" altLang="zh-TW" dirty="0"/>
              <a:t>(Cause)</a:t>
            </a:r>
          </a:p>
          <a:p>
            <a:r>
              <a:rPr lang="en-US" altLang="zh-TW" dirty="0"/>
              <a:t>The SMF may subscribe to the </a:t>
            </a:r>
            <a:r>
              <a:rPr lang="en-US" altLang="zh-TW" b="1" dirty="0"/>
              <a:t>UE mobility event notification </a:t>
            </a:r>
            <a:r>
              <a:rPr lang="en-US" altLang="zh-TW" dirty="0"/>
              <a:t>from the AMF (e.g. location reporting, UE moving into or out of Area Of Interest), after this step by invoking </a:t>
            </a:r>
            <a:r>
              <a:rPr lang="en-US" altLang="zh-TW" dirty="0" err="1">
                <a:solidFill>
                  <a:srgbClr val="FF0000"/>
                </a:solidFill>
              </a:rPr>
              <a:t>Namf_EventExposure_Subscribe</a:t>
            </a:r>
            <a:r>
              <a:rPr lang="en-US" altLang="zh-TW" dirty="0">
                <a:solidFill>
                  <a:srgbClr val="FF0000"/>
                </a:solidFill>
              </a:rPr>
              <a:t> </a:t>
            </a:r>
            <a:r>
              <a:rPr lang="en-US" altLang="zh-TW" dirty="0"/>
              <a:t>service operation as specified in clause 5.2.2.3.2. </a:t>
            </a:r>
          </a:p>
          <a:p>
            <a:r>
              <a:rPr lang="en-US" altLang="zh-TW" dirty="0"/>
              <a:t>For LADN, the SMF subscribes to the UE moving into or out of </a:t>
            </a:r>
            <a:r>
              <a:rPr lang="en-US" altLang="zh-TW" b="1" dirty="0"/>
              <a:t>LADN service area event notification </a:t>
            </a:r>
            <a:r>
              <a:rPr lang="en-US" altLang="zh-TW" dirty="0"/>
              <a:t>by providing the LADN DNN as an indicator for the Area Of Interest (see clause 5.6.5 and 5.6.11 of TS 23.501).</a:t>
            </a:r>
          </a:p>
          <a:p>
            <a:r>
              <a:rPr lang="en-US" altLang="zh-TW" dirty="0"/>
              <a:t>After this step, the AMF forwards relevant events subscribed by the SMF.</a:t>
            </a:r>
          </a:p>
        </p:txBody>
      </p:sp>
      <p:pic>
        <p:nvPicPr>
          <p:cNvPr id="5" name="圖片 4">
            <a:extLst>
              <a:ext uri="{FF2B5EF4-FFF2-40B4-BE49-F238E27FC236}">
                <a16:creationId xmlns:a16="http://schemas.microsoft.com/office/drawing/2014/main" id="{A8267E5B-F72D-4B36-9D6E-9B43ADA627AA}"/>
              </a:ext>
            </a:extLst>
          </p:cNvPr>
          <p:cNvPicPr>
            <a:picLocks noChangeAspect="1"/>
          </p:cNvPicPr>
          <p:nvPr/>
        </p:nvPicPr>
        <p:blipFill rotWithShape="1">
          <a:blip r:embed="rId3"/>
          <a:srcRect l="-8486" t="-4694" r="-1"/>
          <a:stretch/>
        </p:blipFill>
        <p:spPr>
          <a:xfrm>
            <a:off x="8674100" y="11065"/>
            <a:ext cx="3203781" cy="708120"/>
          </a:xfrm>
          <a:prstGeom prst="rect">
            <a:avLst/>
          </a:prstGeom>
        </p:spPr>
      </p:pic>
      <p:pic>
        <p:nvPicPr>
          <p:cNvPr id="6" name="圖片 5">
            <a:extLst>
              <a:ext uri="{FF2B5EF4-FFF2-40B4-BE49-F238E27FC236}">
                <a16:creationId xmlns:a16="http://schemas.microsoft.com/office/drawing/2014/main" id="{6462BCC7-8FDA-4299-8764-2273561DD2BF}"/>
              </a:ext>
            </a:extLst>
          </p:cNvPr>
          <p:cNvPicPr>
            <a:picLocks noChangeAspect="1"/>
          </p:cNvPicPr>
          <p:nvPr/>
        </p:nvPicPr>
        <p:blipFill>
          <a:blip r:embed="rId4"/>
          <a:stretch>
            <a:fillRect/>
          </a:stretch>
        </p:blipFill>
        <p:spPr>
          <a:xfrm>
            <a:off x="9129529" y="681037"/>
            <a:ext cx="2619741" cy="1162212"/>
          </a:xfrm>
          <a:prstGeom prst="rect">
            <a:avLst/>
          </a:prstGeom>
        </p:spPr>
      </p:pic>
    </p:spTree>
    <p:extLst>
      <p:ext uri="{BB962C8B-B14F-4D97-AF65-F5344CB8AC3E}">
        <p14:creationId xmlns:p14="http://schemas.microsoft.com/office/powerpoint/2010/main" val="8656831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7F14B4B-193C-48DE-BE9B-75E0BD66F51D}"/>
              </a:ext>
            </a:extLst>
          </p:cNvPr>
          <p:cNvSpPr>
            <a:spLocks noGrp="1"/>
          </p:cNvSpPr>
          <p:nvPr>
            <p:ph type="title"/>
          </p:nvPr>
        </p:nvSpPr>
        <p:spPr/>
        <p:txBody>
          <a:bodyPr/>
          <a:lstStyle/>
          <a:p>
            <a:r>
              <a:rPr lang="en-US" altLang="zh-TW" dirty="0"/>
              <a:t>Step 18. (Conditional)</a:t>
            </a:r>
            <a:endParaRPr lang="zh-TW" altLang="en-US" dirty="0"/>
          </a:p>
        </p:txBody>
      </p:sp>
      <p:sp>
        <p:nvSpPr>
          <p:cNvPr id="3" name="內容版面配置區 2">
            <a:extLst>
              <a:ext uri="{FF2B5EF4-FFF2-40B4-BE49-F238E27FC236}">
                <a16:creationId xmlns:a16="http://schemas.microsoft.com/office/drawing/2014/main" id="{99F741EA-442F-4574-8D77-00F3EC98C5A0}"/>
              </a:ext>
            </a:extLst>
          </p:cNvPr>
          <p:cNvSpPr>
            <a:spLocks noGrp="1"/>
          </p:cNvSpPr>
          <p:nvPr>
            <p:ph idx="1"/>
          </p:nvPr>
        </p:nvSpPr>
        <p:spPr>
          <a:xfrm>
            <a:off x="838200" y="1825624"/>
            <a:ext cx="10515600" cy="5032375"/>
          </a:xfrm>
        </p:spPr>
        <p:txBody>
          <a:bodyPr>
            <a:normAutofit/>
          </a:bodyPr>
          <a:lstStyle/>
          <a:p>
            <a:r>
              <a:rPr lang="en-US" altLang="zh-TW" dirty="0"/>
              <a:t>If during the procedure, any time after step 5, the PDU Session establishment is not successful, the SMF informs the AMF by invoking </a:t>
            </a:r>
            <a:r>
              <a:rPr lang="en-US" altLang="zh-TW" dirty="0" err="1">
                <a:solidFill>
                  <a:srgbClr val="FF0000"/>
                </a:solidFill>
              </a:rPr>
              <a:t>Nsmf_PDUSession_SMContextStatusNotify</a:t>
            </a:r>
            <a:r>
              <a:rPr lang="en-US" altLang="zh-TW" dirty="0">
                <a:solidFill>
                  <a:srgbClr val="FF0000"/>
                </a:solidFill>
              </a:rPr>
              <a:t> </a:t>
            </a:r>
            <a:r>
              <a:rPr lang="en-US" altLang="zh-TW" dirty="0"/>
              <a:t>(Release). </a:t>
            </a:r>
          </a:p>
          <a:p>
            <a:r>
              <a:rPr lang="en-US" altLang="zh-TW" dirty="0"/>
              <a:t>The SMF also </a:t>
            </a:r>
            <a:r>
              <a:rPr lang="en-US" altLang="zh-TW" b="1" dirty="0"/>
              <a:t>releases </a:t>
            </a:r>
          </a:p>
          <a:p>
            <a:pPr lvl="1"/>
            <a:r>
              <a:rPr lang="en-US" altLang="zh-TW" dirty="0"/>
              <a:t>any N4 session(s) created, </a:t>
            </a:r>
          </a:p>
          <a:p>
            <a:pPr lvl="1"/>
            <a:r>
              <a:rPr lang="en-US" altLang="zh-TW" dirty="0"/>
              <a:t>any PDU Session address if allocated (e.g. IP address) and </a:t>
            </a:r>
          </a:p>
          <a:p>
            <a:pPr lvl="1"/>
            <a:r>
              <a:rPr lang="en-US" altLang="zh-TW" dirty="0"/>
              <a:t>the association with PCF, if any. </a:t>
            </a:r>
          </a:p>
          <a:p>
            <a:r>
              <a:rPr lang="en-US" altLang="zh-TW" dirty="0"/>
              <a:t>In this case, step 19 is skipped.</a:t>
            </a:r>
          </a:p>
        </p:txBody>
      </p:sp>
      <p:pic>
        <p:nvPicPr>
          <p:cNvPr id="5" name="圖片 4">
            <a:extLst>
              <a:ext uri="{FF2B5EF4-FFF2-40B4-BE49-F238E27FC236}">
                <a16:creationId xmlns:a16="http://schemas.microsoft.com/office/drawing/2014/main" id="{A8267E5B-F72D-4B36-9D6E-9B43ADA627AA}"/>
              </a:ext>
            </a:extLst>
          </p:cNvPr>
          <p:cNvPicPr>
            <a:picLocks noChangeAspect="1"/>
          </p:cNvPicPr>
          <p:nvPr/>
        </p:nvPicPr>
        <p:blipFill rotWithShape="1">
          <a:blip r:embed="rId3"/>
          <a:srcRect l="-8486" t="-4694" r="-1"/>
          <a:stretch/>
        </p:blipFill>
        <p:spPr>
          <a:xfrm>
            <a:off x="8674100" y="11065"/>
            <a:ext cx="3203781" cy="708120"/>
          </a:xfrm>
          <a:prstGeom prst="rect">
            <a:avLst/>
          </a:prstGeom>
        </p:spPr>
      </p:pic>
      <p:pic>
        <p:nvPicPr>
          <p:cNvPr id="6" name="圖片 5">
            <a:extLst>
              <a:ext uri="{FF2B5EF4-FFF2-40B4-BE49-F238E27FC236}">
                <a16:creationId xmlns:a16="http://schemas.microsoft.com/office/drawing/2014/main" id="{6462BCC7-8FDA-4299-8764-2273561DD2BF}"/>
              </a:ext>
            </a:extLst>
          </p:cNvPr>
          <p:cNvPicPr>
            <a:picLocks noChangeAspect="1"/>
          </p:cNvPicPr>
          <p:nvPr/>
        </p:nvPicPr>
        <p:blipFill>
          <a:blip r:embed="rId4"/>
          <a:stretch>
            <a:fillRect/>
          </a:stretch>
        </p:blipFill>
        <p:spPr>
          <a:xfrm>
            <a:off x="9129529" y="681037"/>
            <a:ext cx="2619741" cy="1162212"/>
          </a:xfrm>
          <a:prstGeom prst="rect">
            <a:avLst/>
          </a:prstGeom>
        </p:spPr>
      </p:pic>
    </p:spTree>
    <p:extLst>
      <p:ext uri="{BB962C8B-B14F-4D97-AF65-F5344CB8AC3E}">
        <p14:creationId xmlns:p14="http://schemas.microsoft.com/office/powerpoint/2010/main" val="417955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440350" y="3167415"/>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In order to establish a new PDU Session, the UE generates a new PDU Session ID.</a:t>
            </a:r>
            <a:endParaRPr lang="zh-TW" altLang="en-US" dirty="0"/>
          </a:p>
        </p:txBody>
      </p:sp>
      <p:sp>
        <p:nvSpPr>
          <p:cNvPr id="3" name="矩形 2">
            <a:extLst>
              <a:ext uri="{FF2B5EF4-FFF2-40B4-BE49-F238E27FC236}">
                <a16:creationId xmlns:a16="http://schemas.microsoft.com/office/drawing/2014/main" id="{05B4F6A8-7392-4ECD-89D3-0911B18C3843}"/>
              </a:ext>
            </a:extLst>
          </p:cNvPr>
          <p:cNvSpPr/>
          <p:nvPr/>
        </p:nvSpPr>
        <p:spPr>
          <a:xfrm>
            <a:off x="7772400" y="4229100"/>
            <a:ext cx="15113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6632993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6C3D76-308D-4EA2-8CA0-A75787C98AF7}"/>
              </a:ext>
            </a:extLst>
          </p:cNvPr>
          <p:cNvSpPr>
            <a:spLocks noGrp="1"/>
          </p:cNvSpPr>
          <p:nvPr>
            <p:ph type="title"/>
          </p:nvPr>
        </p:nvSpPr>
        <p:spPr/>
        <p:txBody>
          <a:bodyPr/>
          <a:lstStyle/>
          <a:p>
            <a:r>
              <a:rPr lang="en-US" altLang="zh-TW" dirty="0"/>
              <a:t>Step 19.</a:t>
            </a:r>
            <a:endParaRPr lang="zh-TW" altLang="en-US" dirty="0"/>
          </a:p>
        </p:txBody>
      </p:sp>
      <p:sp>
        <p:nvSpPr>
          <p:cNvPr id="3" name="內容版面配置區 2">
            <a:extLst>
              <a:ext uri="{FF2B5EF4-FFF2-40B4-BE49-F238E27FC236}">
                <a16:creationId xmlns:a16="http://schemas.microsoft.com/office/drawing/2014/main" id="{027BC418-04EB-45C9-A92C-7FEF4DB60DBD}"/>
              </a:ext>
            </a:extLst>
          </p:cNvPr>
          <p:cNvSpPr>
            <a:spLocks noGrp="1"/>
          </p:cNvSpPr>
          <p:nvPr>
            <p:ph idx="1"/>
          </p:nvPr>
        </p:nvSpPr>
        <p:spPr/>
        <p:txBody>
          <a:bodyPr/>
          <a:lstStyle/>
          <a:p>
            <a:r>
              <a:rPr lang="en-US" altLang="zh-TW" dirty="0"/>
              <a:t>In the case of </a:t>
            </a:r>
            <a:r>
              <a:rPr lang="en-US" altLang="zh-TW" b="1" dirty="0"/>
              <a:t>PDU Session Type IPv6 or IPv4v6</a:t>
            </a:r>
            <a:r>
              <a:rPr lang="en-US" altLang="zh-TW" dirty="0"/>
              <a:t>, the SMF generates an </a:t>
            </a:r>
            <a:r>
              <a:rPr lang="en-US" altLang="zh-TW" b="1" dirty="0"/>
              <a:t>IPv6 Router Advertisement </a:t>
            </a:r>
            <a:r>
              <a:rPr lang="en-US" altLang="zh-TW" dirty="0"/>
              <a:t>and sends it to the UE. </a:t>
            </a:r>
          </a:p>
          <a:p>
            <a:pPr lvl="1"/>
            <a:r>
              <a:rPr lang="en-US" altLang="zh-TW" dirty="0"/>
              <a:t>If </a:t>
            </a:r>
            <a:r>
              <a:rPr lang="en-US" altLang="zh-TW" b="1" dirty="0"/>
              <a:t>Control Plane </a:t>
            </a:r>
            <a:r>
              <a:rPr lang="en-US" altLang="zh-TW" b="1" dirty="0" err="1"/>
              <a:t>CIoT</a:t>
            </a:r>
            <a:r>
              <a:rPr lang="en-US" altLang="zh-TW" b="1" dirty="0"/>
              <a:t> 5GS Optimisation </a:t>
            </a:r>
            <a:r>
              <a:rPr lang="en-US" altLang="zh-TW" dirty="0"/>
              <a:t>is enabled for this PDU Session the SMF sends the </a:t>
            </a:r>
            <a:r>
              <a:rPr lang="en-US" altLang="zh-TW" b="1" dirty="0"/>
              <a:t>IPv6 Router Advertisement </a:t>
            </a:r>
            <a:r>
              <a:rPr lang="en-US" altLang="zh-TW" dirty="0"/>
              <a:t>for transmission to the UE using the </a:t>
            </a:r>
            <a:r>
              <a:rPr lang="en-US" altLang="zh-TW" b="1" dirty="0"/>
              <a:t>Mobile Terminated Data via the AMF Transport </a:t>
            </a:r>
            <a:r>
              <a:rPr lang="en-US" altLang="zh-TW" dirty="0"/>
              <a:t>in </a:t>
            </a:r>
            <a:r>
              <a:rPr lang="en-US" altLang="zh-TW" b="1" dirty="0"/>
              <a:t>Control Plane </a:t>
            </a:r>
            <a:r>
              <a:rPr lang="en-US" altLang="zh-TW" b="1" dirty="0" err="1"/>
              <a:t>CIoT</a:t>
            </a:r>
            <a:r>
              <a:rPr lang="en-US" altLang="zh-TW" b="1" dirty="0"/>
              <a:t> 5GS Optimisation </a:t>
            </a:r>
            <a:r>
              <a:rPr lang="en-US" altLang="zh-TW" dirty="0"/>
              <a:t>procedures (see </a:t>
            </a:r>
            <a:r>
              <a:rPr lang="en-US" altLang="zh-TW" b="1" dirty="0">
                <a:hlinkClick r:id="rId3"/>
              </a:rPr>
              <a:t>clause 4.24.2</a:t>
            </a:r>
            <a:r>
              <a:rPr lang="en-US" altLang="zh-TW" dirty="0"/>
              <a:t>), </a:t>
            </a:r>
          </a:p>
          <a:p>
            <a:pPr lvl="1"/>
            <a:r>
              <a:rPr lang="en-US" altLang="zh-TW" dirty="0"/>
              <a:t>otherwise the SMF sends the </a:t>
            </a:r>
            <a:r>
              <a:rPr lang="en-US" altLang="zh-TW" b="1" dirty="0"/>
              <a:t>IPv6 Router Advertisement via N4 and the UPF</a:t>
            </a:r>
            <a:r>
              <a:rPr lang="en-US" altLang="zh-TW" dirty="0"/>
              <a:t>.</a:t>
            </a:r>
            <a:endParaRPr lang="zh-TW" altLang="en-US" dirty="0"/>
          </a:p>
        </p:txBody>
      </p:sp>
      <p:pic>
        <p:nvPicPr>
          <p:cNvPr id="4" name="圖片 3">
            <a:extLst>
              <a:ext uri="{FF2B5EF4-FFF2-40B4-BE49-F238E27FC236}">
                <a16:creationId xmlns:a16="http://schemas.microsoft.com/office/drawing/2014/main" id="{1A86D103-E287-4263-AAE3-DC16CB5A65EF}"/>
              </a:ext>
            </a:extLst>
          </p:cNvPr>
          <p:cNvPicPr>
            <a:picLocks noChangeAspect="1"/>
          </p:cNvPicPr>
          <p:nvPr/>
        </p:nvPicPr>
        <p:blipFill>
          <a:blip r:embed="rId4"/>
          <a:stretch>
            <a:fillRect/>
          </a:stretch>
        </p:blipFill>
        <p:spPr>
          <a:xfrm>
            <a:off x="6923940" y="7887"/>
            <a:ext cx="5268060" cy="714475"/>
          </a:xfrm>
          <a:prstGeom prst="rect">
            <a:avLst/>
          </a:prstGeom>
        </p:spPr>
      </p:pic>
      <p:pic>
        <p:nvPicPr>
          <p:cNvPr id="5" name="圖片 4">
            <a:extLst>
              <a:ext uri="{FF2B5EF4-FFF2-40B4-BE49-F238E27FC236}">
                <a16:creationId xmlns:a16="http://schemas.microsoft.com/office/drawing/2014/main" id="{445BC6F4-48AE-46A4-8872-53D51968757D}"/>
              </a:ext>
            </a:extLst>
          </p:cNvPr>
          <p:cNvPicPr>
            <a:picLocks noChangeAspect="1"/>
          </p:cNvPicPr>
          <p:nvPr/>
        </p:nvPicPr>
        <p:blipFill rotWithShape="1">
          <a:blip r:embed="rId5"/>
          <a:srcRect l="1" r="-2358" b="12915"/>
          <a:stretch/>
        </p:blipFill>
        <p:spPr>
          <a:xfrm>
            <a:off x="7174803" y="857299"/>
            <a:ext cx="4826697" cy="331841"/>
          </a:xfrm>
          <a:prstGeom prst="rect">
            <a:avLst/>
          </a:prstGeom>
        </p:spPr>
      </p:pic>
    </p:spTree>
    <p:extLst>
      <p:ext uri="{BB962C8B-B14F-4D97-AF65-F5344CB8AC3E}">
        <p14:creationId xmlns:p14="http://schemas.microsoft.com/office/powerpoint/2010/main" val="33889705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2B0894-02CF-48B7-9BE9-F7A9C759A86F}"/>
              </a:ext>
            </a:extLst>
          </p:cNvPr>
          <p:cNvSpPr>
            <a:spLocks noGrp="1"/>
          </p:cNvSpPr>
          <p:nvPr>
            <p:ph type="title"/>
          </p:nvPr>
        </p:nvSpPr>
        <p:spPr/>
        <p:txBody>
          <a:bodyPr/>
          <a:lstStyle/>
          <a:p>
            <a:r>
              <a:rPr lang="en-US" altLang="zh-TW" dirty="0"/>
              <a:t>Step 20.</a:t>
            </a:r>
            <a:endParaRPr lang="zh-TW" altLang="en-US" dirty="0"/>
          </a:p>
        </p:txBody>
      </p:sp>
      <p:sp>
        <p:nvSpPr>
          <p:cNvPr id="3" name="內容版面配置區 2">
            <a:extLst>
              <a:ext uri="{FF2B5EF4-FFF2-40B4-BE49-F238E27FC236}">
                <a16:creationId xmlns:a16="http://schemas.microsoft.com/office/drawing/2014/main" id="{CE1F6DC8-DD07-44AF-AF3C-B7ACAEC8254E}"/>
              </a:ext>
            </a:extLst>
          </p:cNvPr>
          <p:cNvSpPr>
            <a:spLocks noGrp="1"/>
          </p:cNvSpPr>
          <p:nvPr>
            <p:ph idx="1"/>
          </p:nvPr>
        </p:nvSpPr>
        <p:spPr/>
        <p:txBody>
          <a:bodyPr/>
          <a:lstStyle/>
          <a:p>
            <a:r>
              <a:rPr lang="en-US" altLang="zh-TW" dirty="0"/>
              <a:t>When the trigger for </a:t>
            </a:r>
            <a:r>
              <a:rPr lang="en-US" altLang="zh-TW" b="1" dirty="0"/>
              <a:t>5GS Bridge/Router information available</a:t>
            </a:r>
            <a:r>
              <a:rPr lang="en-US" altLang="zh-TW" dirty="0"/>
              <a:t> is armed, then the SMF may initiate the </a:t>
            </a:r>
            <a:r>
              <a:rPr lang="en-US" altLang="zh-TW" b="1" dirty="0"/>
              <a:t>SM Policy Association Modification</a:t>
            </a:r>
            <a:r>
              <a:rPr lang="en-US" altLang="zh-TW" dirty="0"/>
              <a:t> as described in </a:t>
            </a:r>
            <a:r>
              <a:rPr lang="en-US" altLang="zh-TW" b="1" dirty="0">
                <a:hlinkClick r:id="rId2"/>
              </a:rPr>
              <a:t>clause 4.16.5.1</a:t>
            </a:r>
            <a:r>
              <a:rPr lang="en-US" altLang="zh-TW" dirty="0"/>
              <a:t>.</a:t>
            </a:r>
          </a:p>
          <a:p>
            <a:endParaRPr lang="zh-TW" altLang="en-US" dirty="0"/>
          </a:p>
        </p:txBody>
      </p:sp>
      <p:pic>
        <p:nvPicPr>
          <p:cNvPr id="4" name="圖片 3">
            <a:extLst>
              <a:ext uri="{FF2B5EF4-FFF2-40B4-BE49-F238E27FC236}">
                <a16:creationId xmlns:a16="http://schemas.microsoft.com/office/drawing/2014/main" id="{9AAD108A-651B-4905-9606-E5A336341EAA}"/>
              </a:ext>
            </a:extLst>
          </p:cNvPr>
          <p:cNvPicPr>
            <a:picLocks noChangeAspect="1"/>
          </p:cNvPicPr>
          <p:nvPr/>
        </p:nvPicPr>
        <p:blipFill>
          <a:blip r:embed="rId3"/>
          <a:stretch>
            <a:fillRect/>
          </a:stretch>
        </p:blipFill>
        <p:spPr>
          <a:xfrm>
            <a:off x="9075503" y="-25290"/>
            <a:ext cx="1829055" cy="714475"/>
          </a:xfrm>
          <a:prstGeom prst="rect">
            <a:avLst/>
          </a:prstGeom>
        </p:spPr>
      </p:pic>
      <p:pic>
        <p:nvPicPr>
          <p:cNvPr id="5" name="圖片 4">
            <a:extLst>
              <a:ext uri="{FF2B5EF4-FFF2-40B4-BE49-F238E27FC236}">
                <a16:creationId xmlns:a16="http://schemas.microsoft.com/office/drawing/2014/main" id="{DCB53E62-2713-4FE2-A953-5EA0D4AFE95A}"/>
              </a:ext>
            </a:extLst>
          </p:cNvPr>
          <p:cNvPicPr>
            <a:picLocks noChangeAspect="1"/>
          </p:cNvPicPr>
          <p:nvPr/>
        </p:nvPicPr>
        <p:blipFill>
          <a:blip r:embed="rId4"/>
          <a:stretch>
            <a:fillRect/>
          </a:stretch>
        </p:blipFill>
        <p:spPr>
          <a:xfrm>
            <a:off x="7943257" y="789830"/>
            <a:ext cx="4248743" cy="800212"/>
          </a:xfrm>
          <a:prstGeom prst="rect">
            <a:avLst/>
          </a:prstGeom>
        </p:spPr>
      </p:pic>
    </p:spTree>
    <p:extLst>
      <p:ext uri="{BB962C8B-B14F-4D97-AF65-F5344CB8AC3E}">
        <p14:creationId xmlns:p14="http://schemas.microsoft.com/office/powerpoint/2010/main" val="351811176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2B0894-02CF-48B7-9BE9-F7A9C759A86F}"/>
              </a:ext>
            </a:extLst>
          </p:cNvPr>
          <p:cNvSpPr>
            <a:spLocks noGrp="1"/>
          </p:cNvSpPr>
          <p:nvPr>
            <p:ph type="title"/>
          </p:nvPr>
        </p:nvSpPr>
        <p:spPr/>
        <p:txBody>
          <a:bodyPr/>
          <a:lstStyle/>
          <a:p>
            <a:r>
              <a:rPr lang="en-US" altLang="zh-TW" dirty="0"/>
              <a:t>Step 20.</a:t>
            </a:r>
            <a:endParaRPr lang="zh-TW" altLang="en-US" dirty="0"/>
          </a:p>
        </p:txBody>
      </p:sp>
      <p:sp>
        <p:nvSpPr>
          <p:cNvPr id="3" name="內容版面配置區 2">
            <a:extLst>
              <a:ext uri="{FF2B5EF4-FFF2-40B4-BE49-F238E27FC236}">
                <a16:creationId xmlns:a16="http://schemas.microsoft.com/office/drawing/2014/main" id="{CE1F6DC8-DD07-44AF-AF3C-B7ACAEC8254E}"/>
              </a:ext>
            </a:extLst>
          </p:cNvPr>
          <p:cNvSpPr>
            <a:spLocks noGrp="1"/>
          </p:cNvSpPr>
          <p:nvPr>
            <p:ph idx="1"/>
          </p:nvPr>
        </p:nvSpPr>
        <p:spPr/>
        <p:txBody>
          <a:bodyPr>
            <a:normAutofit/>
          </a:bodyPr>
          <a:lstStyle/>
          <a:p>
            <a:r>
              <a:rPr lang="en-US" altLang="zh-TW" dirty="0"/>
              <a:t>If the UE has indicated support of transferring </a:t>
            </a:r>
            <a:r>
              <a:rPr lang="en-US" altLang="zh-TW" b="1" dirty="0"/>
              <a:t>Port Management Information Containers</a:t>
            </a:r>
            <a:r>
              <a:rPr lang="en-US" altLang="zh-TW" dirty="0"/>
              <a:t>, then SMF informs PCF that </a:t>
            </a:r>
            <a:r>
              <a:rPr lang="en-US" altLang="zh-TW" b="1" dirty="0"/>
              <a:t>5GS Bridge/Router information</a:t>
            </a:r>
            <a:r>
              <a:rPr lang="en-US" altLang="zh-TW" dirty="0"/>
              <a:t> is available. </a:t>
            </a:r>
          </a:p>
          <a:p>
            <a:r>
              <a:rPr lang="en-US" altLang="zh-TW" dirty="0"/>
              <a:t>In the case of </a:t>
            </a:r>
            <a:r>
              <a:rPr lang="en-US" altLang="zh-TW" b="1" dirty="0"/>
              <a:t>Deterministic Networking</a:t>
            </a:r>
            <a:r>
              <a:rPr lang="en-US" altLang="zh-TW" dirty="0"/>
              <a:t>, the SMF may also provide the </a:t>
            </a:r>
            <a:r>
              <a:rPr lang="en-US" altLang="zh-TW" b="1" dirty="0"/>
              <a:t>MTU size</a:t>
            </a:r>
            <a:r>
              <a:rPr lang="en-US" altLang="zh-TW" dirty="0"/>
              <a:t> </a:t>
            </a:r>
            <a:r>
              <a:rPr lang="en-US" altLang="zh-TW" b="1" dirty="0"/>
              <a:t>for IPv4 </a:t>
            </a:r>
            <a:r>
              <a:rPr lang="en-US" altLang="zh-TW" dirty="0"/>
              <a:t>or IPv6. </a:t>
            </a:r>
          </a:p>
          <a:p>
            <a:r>
              <a:rPr lang="en-US" altLang="zh-TW" dirty="0"/>
              <a:t>If the SMF received a </a:t>
            </a:r>
            <a:r>
              <a:rPr lang="en-US" altLang="zh-TW" b="1" dirty="0"/>
              <a:t>Port Management Information Container</a:t>
            </a:r>
            <a:r>
              <a:rPr lang="en-US" altLang="zh-TW" dirty="0"/>
              <a:t> from either the UE or the UPF, then the SMF provides the </a:t>
            </a:r>
            <a:r>
              <a:rPr lang="en-US" altLang="zh-TW" b="1" dirty="0"/>
              <a:t>Port Management Information Container </a:t>
            </a:r>
            <a:r>
              <a:rPr lang="en-US" altLang="zh-TW" dirty="0"/>
              <a:t>and </a:t>
            </a:r>
            <a:r>
              <a:rPr lang="en-US" altLang="zh-TW" b="1" dirty="0"/>
              <a:t>port number </a:t>
            </a:r>
            <a:r>
              <a:rPr lang="en-US" altLang="zh-TW" dirty="0"/>
              <a:t>of the related port to the PCF as described in </a:t>
            </a:r>
            <a:r>
              <a:rPr lang="en-US" altLang="zh-TW" b="1" dirty="0">
                <a:hlinkClick r:id="rId3"/>
              </a:rPr>
              <a:t>clause 5.28.3.2 of TS 23.501</a:t>
            </a:r>
            <a:r>
              <a:rPr lang="en-US" altLang="zh-TW" dirty="0"/>
              <a:t>.</a:t>
            </a:r>
            <a:endParaRPr lang="zh-TW" altLang="en-US" dirty="0"/>
          </a:p>
        </p:txBody>
      </p:sp>
      <p:pic>
        <p:nvPicPr>
          <p:cNvPr id="4" name="圖片 3">
            <a:extLst>
              <a:ext uri="{FF2B5EF4-FFF2-40B4-BE49-F238E27FC236}">
                <a16:creationId xmlns:a16="http://schemas.microsoft.com/office/drawing/2014/main" id="{9AAD108A-651B-4905-9606-E5A336341EAA}"/>
              </a:ext>
            </a:extLst>
          </p:cNvPr>
          <p:cNvPicPr>
            <a:picLocks noChangeAspect="1"/>
          </p:cNvPicPr>
          <p:nvPr/>
        </p:nvPicPr>
        <p:blipFill>
          <a:blip r:embed="rId4"/>
          <a:stretch>
            <a:fillRect/>
          </a:stretch>
        </p:blipFill>
        <p:spPr>
          <a:xfrm>
            <a:off x="9075503" y="-25290"/>
            <a:ext cx="1829055" cy="714475"/>
          </a:xfrm>
          <a:prstGeom prst="rect">
            <a:avLst/>
          </a:prstGeom>
        </p:spPr>
      </p:pic>
      <p:pic>
        <p:nvPicPr>
          <p:cNvPr id="5" name="圖片 4">
            <a:extLst>
              <a:ext uri="{FF2B5EF4-FFF2-40B4-BE49-F238E27FC236}">
                <a16:creationId xmlns:a16="http://schemas.microsoft.com/office/drawing/2014/main" id="{DCB53E62-2713-4FE2-A953-5EA0D4AFE95A}"/>
              </a:ext>
            </a:extLst>
          </p:cNvPr>
          <p:cNvPicPr>
            <a:picLocks noChangeAspect="1"/>
          </p:cNvPicPr>
          <p:nvPr/>
        </p:nvPicPr>
        <p:blipFill>
          <a:blip r:embed="rId5"/>
          <a:stretch>
            <a:fillRect/>
          </a:stretch>
        </p:blipFill>
        <p:spPr>
          <a:xfrm>
            <a:off x="7943257" y="789830"/>
            <a:ext cx="4248743" cy="800212"/>
          </a:xfrm>
          <a:prstGeom prst="rect">
            <a:avLst/>
          </a:prstGeom>
        </p:spPr>
      </p:pic>
    </p:spTree>
    <p:extLst>
      <p:ext uri="{BB962C8B-B14F-4D97-AF65-F5344CB8AC3E}">
        <p14:creationId xmlns:p14="http://schemas.microsoft.com/office/powerpoint/2010/main" val="29900292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2B0894-02CF-48B7-9BE9-F7A9C759A86F}"/>
              </a:ext>
            </a:extLst>
          </p:cNvPr>
          <p:cNvSpPr>
            <a:spLocks noGrp="1"/>
          </p:cNvSpPr>
          <p:nvPr>
            <p:ph type="title"/>
          </p:nvPr>
        </p:nvSpPr>
        <p:spPr/>
        <p:txBody>
          <a:bodyPr/>
          <a:lstStyle/>
          <a:p>
            <a:r>
              <a:rPr lang="en-US" altLang="zh-TW" dirty="0"/>
              <a:t>Step 20.</a:t>
            </a:r>
            <a:endParaRPr lang="zh-TW" altLang="en-US" dirty="0"/>
          </a:p>
        </p:txBody>
      </p:sp>
      <p:sp>
        <p:nvSpPr>
          <p:cNvPr id="3" name="內容版面配置區 2">
            <a:extLst>
              <a:ext uri="{FF2B5EF4-FFF2-40B4-BE49-F238E27FC236}">
                <a16:creationId xmlns:a16="http://schemas.microsoft.com/office/drawing/2014/main" id="{CE1F6DC8-DD07-44AF-AF3C-B7ACAEC8254E}"/>
              </a:ext>
            </a:extLst>
          </p:cNvPr>
          <p:cNvSpPr>
            <a:spLocks noGrp="1"/>
          </p:cNvSpPr>
          <p:nvPr>
            <p:ph idx="1"/>
          </p:nvPr>
        </p:nvSpPr>
        <p:spPr>
          <a:xfrm>
            <a:off x="838200" y="1825624"/>
            <a:ext cx="10515600" cy="4854575"/>
          </a:xfrm>
        </p:spPr>
        <p:txBody>
          <a:bodyPr>
            <a:normAutofit/>
          </a:bodyPr>
          <a:lstStyle/>
          <a:p>
            <a:r>
              <a:rPr lang="en-US" altLang="zh-TW" dirty="0"/>
              <a:t>5GS Bridge/Router information</a:t>
            </a:r>
          </a:p>
          <a:p>
            <a:pPr lvl="1"/>
            <a:r>
              <a:rPr lang="en-US" altLang="zh-TW" dirty="0"/>
              <a:t>5GS user-plane Node ID, </a:t>
            </a:r>
          </a:p>
          <a:p>
            <a:pPr lvl="1"/>
            <a:r>
              <a:rPr lang="en-US" altLang="zh-TW" dirty="0"/>
              <a:t>port number for the PDU session, </a:t>
            </a:r>
          </a:p>
          <a:p>
            <a:pPr lvl="1"/>
            <a:r>
              <a:rPr lang="en-US" altLang="zh-TW" dirty="0"/>
              <a:t>MAC address of the DS-TT Ethernet port for Ethernet PDU Session type, </a:t>
            </a:r>
          </a:p>
          <a:p>
            <a:pPr lvl="1"/>
            <a:r>
              <a:rPr lang="en-US" altLang="zh-TW" dirty="0"/>
              <a:t>UE IP address for IP PDU Session type</a:t>
            </a:r>
          </a:p>
          <a:p>
            <a:pPr lvl="1"/>
            <a:r>
              <a:rPr lang="en-US" altLang="zh-TW" dirty="0"/>
              <a:t>UE-DS-TT Residence Time (if available) as provided by the UE</a:t>
            </a:r>
          </a:p>
          <a:p>
            <a:pPr marL="457200" lvl="1" indent="0">
              <a:buNone/>
            </a:pPr>
            <a:endParaRPr lang="en-US" altLang="zh-TW" dirty="0"/>
          </a:p>
        </p:txBody>
      </p:sp>
      <p:pic>
        <p:nvPicPr>
          <p:cNvPr id="4" name="圖片 3">
            <a:extLst>
              <a:ext uri="{FF2B5EF4-FFF2-40B4-BE49-F238E27FC236}">
                <a16:creationId xmlns:a16="http://schemas.microsoft.com/office/drawing/2014/main" id="{9AAD108A-651B-4905-9606-E5A336341EAA}"/>
              </a:ext>
            </a:extLst>
          </p:cNvPr>
          <p:cNvPicPr>
            <a:picLocks noChangeAspect="1"/>
          </p:cNvPicPr>
          <p:nvPr/>
        </p:nvPicPr>
        <p:blipFill>
          <a:blip r:embed="rId3"/>
          <a:stretch>
            <a:fillRect/>
          </a:stretch>
        </p:blipFill>
        <p:spPr>
          <a:xfrm>
            <a:off x="9075503" y="-25290"/>
            <a:ext cx="1829055" cy="714475"/>
          </a:xfrm>
          <a:prstGeom prst="rect">
            <a:avLst/>
          </a:prstGeom>
        </p:spPr>
      </p:pic>
      <p:pic>
        <p:nvPicPr>
          <p:cNvPr id="5" name="圖片 4">
            <a:extLst>
              <a:ext uri="{FF2B5EF4-FFF2-40B4-BE49-F238E27FC236}">
                <a16:creationId xmlns:a16="http://schemas.microsoft.com/office/drawing/2014/main" id="{DCB53E62-2713-4FE2-A953-5EA0D4AFE95A}"/>
              </a:ext>
            </a:extLst>
          </p:cNvPr>
          <p:cNvPicPr>
            <a:picLocks noChangeAspect="1"/>
          </p:cNvPicPr>
          <p:nvPr/>
        </p:nvPicPr>
        <p:blipFill>
          <a:blip r:embed="rId4"/>
          <a:stretch>
            <a:fillRect/>
          </a:stretch>
        </p:blipFill>
        <p:spPr>
          <a:xfrm>
            <a:off x="7943257" y="789830"/>
            <a:ext cx="4248743" cy="800212"/>
          </a:xfrm>
          <a:prstGeom prst="rect">
            <a:avLst/>
          </a:prstGeom>
        </p:spPr>
      </p:pic>
    </p:spTree>
    <p:extLst>
      <p:ext uri="{BB962C8B-B14F-4D97-AF65-F5344CB8AC3E}">
        <p14:creationId xmlns:p14="http://schemas.microsoft.com/office/powerpoint/2010/main" val="32893475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2B0894-02CF-48B7-9BE9-F7A9C759A86F}"/>
              </a:ext>
            </a:extLst>
          </p:cNvPr>
          <p:cNvSpPr>
            <a:spLocks noGrp="1"/>
          </p:cNvSpPr>
          <p:nvPr>
            <p:ph type="title"/>
          </p:nvPr>
        </p:nvSpPr>
        <p:spPr/>
        <p:txBody>
          <a:bodyPr/>
          <a:lstStyle/>
          <a:p>
            <a:r>
              <a:rPr lang="en-US" altLang="zh-TW" dirty="0"/>
              <a:t>Step 20.</a:t>
            </a:r>
            <a:endParaRPr lang="zh-TW" altLang="en-US" dirty="0"/>
          </a:p>
        </p:txBody>
      </p:sp>
      <p:sp>
        <p:nvSpPr>
          <p:cNvPr id="3" name="內容版面配置區 2">
            <a:extLst>
              <a:ext uri="{FF2B5EF4-FFF2-40B4-BE49-F238E27FC236}">
                <a16:creationId xmlns:a16="http://schemas.microsoft.com/office/drawing/2014/main" id="{CE1F6DC8-DD07-44AF-AF3C-B7ACAEC8254E}"/>
              </a:ext>
            </a:extLst>
          </p:cNvPr>
          <p:cNvSpPr>
            <a:spLocks noGrp="1"/>
          </p:cNvSpPr>
          <p:nvPr>
            <p:ph idx="1"/>
          </p:nvPr>
        </p:nvSpPr>
        <p:spPr>
          <a:xfrm>
            <a:off x="838200" y="1825624"/>
            <a:ext cx="10515600" cy="4854575"/>
          </a:xfrm>
        </p:spPr>
        <p:txBody>
          <a:bodyPr>
            <a:normAutofit/>
          </a:bodyPr>
          <a:lstStyle/>
          <a:p>
            <a:r>
              <a:rPr lang="en-US" altLang="zh-TW" dirty="0"/>
              <a:t>If the SMF has received </a:t>
            </a:r>
            <a:r>
              <a:rPr lang="en-US" altLang="zh-TW" b="1" dirty="0"/>
              <a:t>User Plane Node Management Information </a:t>
            </a:r>
            <a:r>
              <a:rPr lang="en-US" altLang="zh-TW" dirty="0"/>
              <a:t>from the UPF, then the SMF provides the </a:t>
            </a:r>
            <a:r>
              <a:rPr lang="en-US" altLang="zh-TW" b="1" dirty="0"/>
              <a:t>User Plane Node Management Information Container </a:t>
            </a:r>
            <a:r>
              <a:rPr lang="en-US" altLang="zh-TW" dirty="0"/>
              <a:t>to the PCF as part of </a:t>
            </a:r>
            <a:r>
              <a:rPr lang="en-US" altLang="zh-TW" b="1" dirty="0"/>
              <a:t>5GS Bridge/Router information</a:t>
            </a:r>
            <a:r>
              <a:rPr lang="en-US" altLang="zh-TW" dirty="0"/>
              <a:t> and as described in </a:t>
            </a:r>
            <a:r>
              <a:rPr lang="en-US" altLang="zh-TW" b="1" dirty="0">
                <a:hlinkClick r:id="rId3"/>
              </a:rPr>
              <a:t>clause 5.28.3.2 of TS 23.501</a:t>
            </a:r>
            <a:r>
              <a:rPr lang="en-US" altLang="zh-TW" dirty="0"/>
              <a:t>.</a:t>
            </a:r>
            <a:endParaRPr lang="zh-TW" altLang="en-US" dirty="0"/>
          </a:p>
          <a:p>
            <a:pPr marL="457200" lvl="1" indent="0">
              <a:buNone/>
            </a:pPr>
            <a:endParaRPr lang="en-US" altLang="zh-TW" dirty="0"/>
          </a:p>
        </p:txBody>
      </p:sp>
      <p:pic>
        <p:nvPicPr>
          <p:cNvPr id="4" name="圖片 3">
            <a:extLst>
              <a:ext uri="{FF2B5EF4-FFF2-40B4-BE49-F238E27FC236}">
                <a16:creationId xmlns:a16="http://schemas.microsoft.com/office/drawing/2014/main" id="{9AAD108A-651B-4905-9606-E5A336341EAA}"/>
              </a:ext>
            </a:extLst>
          </p:cNvPr>
          <p:cNvPicPr>
            <a:picLocks noChangeAspect="1"/>
          </p:cNvPicPr>
          <p:nvPr/>
        </p:nvPicPr>
        <p:blipFill>
          <a:blip r:embed="rId4"/>
          <a:stretch>
            <a:fillRect/>
          </a:stretch>
        </p:blipFill>
        <p:spPr>
          <a:xfrm>
            <a:off x="9075503" y="-25290"/>
            <a:ext cx="1829055" cy="714475"/>
          </a:xfrm>
          <a:prstGeom prst="rect">
            <a:avLst/>
          </a:prstGeom>
        </p:spPr>
      </p:pic>
      <p:pic>
        <p:nvPicPr>
          <p:cNvPr id="5" name="圖片 4">
            <a:extLst>
              <a:ext uri="{FF2B5EF4-FFF2-40B4-BE49-F238E27FC236}">
                <a16:creationId xmlns:a16="http://schemas.microsoft.com/office/drawing/2014/main" id="{DCB53E62-2713-4FE2-A953-5EA0D4AFE95A}"/>
              </a:ext>
            </a:extLst>
          </p:cNvPr>
          <p:cNvPicPr>
            <a:picLocks noChangeAspect="1"/>
          </p:cNvPicPr>
          <p:nvPr/>
        </p:nvPicPr>
        <p:blipFill>
          <a:blip r:embed="rId5"/>
          <a:stretch>
            <a:fillRect/>
          </a:stretch>
        </p:blipFill>
        <p:spPr>
          <a:xfrm>
            <a:off x="7943257" y="789830"/>
            <a:ext cx="4248743" cy="800212"/>
          </a:xfrm>
          <a:prstGeom prst="rect">
            <a:avLst/>
          </a:prstGeom>
        </p:spPr>
      </p:pic>
    </p:spTree>
    <p:extLst>
      <p:ext uri="{BB962C8B-B14F-4D97-AF65-F5344CB8AC3E}">
        <p14:creationId xmlns:p14="http://schemas.microsoft.com/office/powerpoint/2010/main" val="402035466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2B0894-02CF-48B7-9BE9-F7A9C759A86F}"/>
              </a:ext>
            </a:extLst>
          </p:cNvPr>
          <p:cNvSpPr>
            <a:spLocks noGrp="1"/>
          </p:cNvSpPr>
          <p:nvPr>
            <p:ph type="title"/>
          </p:nvPr>
        </p:nvSpPr>
        <p:spPr/>
        <p:txBody>
          <a:bodyPr/>
          <a:lstStyle/>
          <a:p>
            <a:r>
              <a:rPr lang="en-US" altLang="zh-TW" dirty="0"/>
              <a:t>Step 20.</a:t>
            </a:r>
            <a:endParaRPr lang="zh-TW" altLang="en-US" dirty="0"/>
          </a:p>
        </p:txBody>
      </p:sp>
      <p:sp>
        <p:nvSpPr>
          <p:cNvPr id="3" name="內容版面配置區 2">
            <a:extLst>
              <a:ext uri="{FF2B5EF4-FFF2-40B4-BE49-F238E27FC236}">
                <a16:creationId xmlns:a16="http://schemas.microsoft.com/office/drawing/2014/main" id="{CE1F6DC8-DD07-44AF-AF3C-B7ACAEC8254E}"/>
              </a:ext>
            </a:extLst>
          </p:cNvPr>
          <p:cNvSpPr>
            <a:spLocks noGrp="1"/>
          </p:cNvSpPr>
          <p:nvPr>
            <p:ph idx="1"/>
          </p:nvPr>
        </p:nvSpPr>
        <p:spPr>
          <a:xfrm>
            <a:off x="838200" y="1825624"/>
            <a:ext cx="10515600" cy="4854575"/>
          </a:xfrm>
        </p:spPr>
        <p:txBody>
          <a:bodyPr>
            <a:normAutofit/>
          </a:bodyPr>
          <a:lstStyle/>
          <a:p>
            <a:r>
              <a:rPr lang="en-US" altLang="zh-TW" dirty="0"/>
              <a:t>To support </a:t>
            </a:r>
            <a:r>
              <a:rPr lang="en-US" altLang="zh-TW" b="1" dirty="0"/>
              <a:t>IEEE TSN</a:t>
            </a:r>
            <a:r>
              <a:rPr lang="en-US" altLang="zh-TW" dirty="0"/>
              <a:t>, the </a:t>
            </a:r>
            <a:r>
              <a:rPr lang="en-US" altLang="zh-TW" b="1" dirty="0"/>
              <a:t>TSN AF </a:t>
            </a:r>
            <a:r>
              <a:rPr lang="en-US" altLang="zh-TW" dirty="0"/>
              <a:t>calculates the bridge delay for each port pair, i.e. composed of DS-TT Ethernet port and NW-TT Ethernet port, using the </a:t>
            </a:r>
            <a:r>
              <a:rPr lang="en-US" altLang="zh-TW" b="1" dirty="0"/>
              <a:t>UE-DS-TT Residence Time </a:t>
            </a:r>
            <a:r>
              <a:rPr lang="en-US" altLang="zh-TW" dirty="0"/>
              <a:t>for all </a:t>
            </a:r>
            <a:r>
              <a:rPr lang="en-US" altLang="zh-TW" b="1" dirty="0"/>
              <a:t>NW-TT Ethernet port(s)</a:t>
            </a:r>
            <a:r>
              <a:rPr lang="en-US" altLang="zh-TW" dirty="0"/>
              <a:t> serving the 5GS Bridge indicated by the </a:t>
            </a:r>
            <a:r>
              <a:rPr lang="en-US" altLang="zh-TW" b="1" dirty="0"/>
              <a:t>5GS user-plane Node ID</a:t>
            </a:r>
            <a:r>
              <a:rPr lang="en-US" altLang="zh-TW" dirty="0"/>
              <a:t>. Additionally, the TSN AF determines the </a:t>
            </a:r>
            <a:r>
              <a:rPr lang="en-US" altLang="zh-TW" b="1" dirty="0"/>
              <a:t>5GS bridge delay </a:t>
            </a:r>
            <a:r>
              <a:rPr lang="en-US" altLang="zh-TW" dirty="0"/>
              <a:t>for port pair composed of two DS-TT ports connecting to the same 5GS Bridge as sum of bridge delays related to PDU Sessions of the two DS-TT ports.</a:t>
            </a:r>
          </a:p>
        </p:txBody>
      </p:sp>
      <p:pic>
        <p:nvPicPr>
          <p:cNvPr id="4" name="圖片 3">
            <a:extLst>
              <a:ext uri="{FF2B5EF4-FFF2-40B4-BE49-F238E27FC236}">
                <a16:creationId xmlns:a16="http://schemas.microsoft.com/office/drawing/2014/main" id="{9AAD108A-651B-4905-9606-E5A336341EAA}"/>
              </a:ext>
            </a:extLst>
          </p:cNvPr>
          <p:cNvPicPr>
            <a:picLocks noChangeAspect="1"/>
          </p:cNvPicPr>
          <p:nvPr/>
        </p:nvPicPr>
        <p:blipFill>
          <a:blip r:embed="rId3"/>
          <a:stretch>
            <a:fillRect/>
          </a:stretch>
        </p:blipFill>
        <p:spPr>
          <a:xfrm>
            <a:off x="9075503" y="-25290"/>
            <a:ext cx="1829055" cy="714475"/>
          </a:xfrm>
          <a:prstGeom prst="rect">
            <a:avLst/>
          </a:prstGeom>
        </p:spPr>
      </p:pic>
      <p:pic>
        <p:nvPicPr>
          <p:cNvPr id="5" name="圖片 4">
            <a:extLst>
              <a:ext uri="{FF2B5EF4-FFF2-40B4-BE49-F238E27FC236}">
                <a16:creationId xmlns:a16="http://schemas.microsoft.com/office/drawing/2014/main" id="{DCB53E62-2713-4FE2-A953-5EA0D4AFE95A}"/>
              </a:ext>
            </a:extLst>
          </p:cNvPr>
          <p:cNvPicPr>
            <a:picLocks noChangeAspect="1"/>
          </p:cNvPicPr>
          <p:nvPr/>
        </p:nvPicPr>
        <p:blipFill>
          <a:blip r:embed="rId4"/>
          <a:stretch>
            <a:fillRect/>
          </a:stretch>
        </p:blipFill>
        <p:spPr>
          <a:xfrm>
            <a:off x="7943257" y="789830"/>
            <a:ext cx="4248743" cy="800212"/>
          </a:xfrm>
          <a:prstGeom prst="rect">
            <a:avLst/>
          </a:prstGeom>
        </p:spPr>
      </p:pic>
    </p:spTree>
    <p:extLst>
      <p:ext uri="{BB962C8B-B14F-4D97-AF65-F5344CB8AC3E}">
        <p14:creationId xmlns:p14="http://schemas.microsoft.com/office/powerpoint/2010/main" val="29014402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D2B0894-02CF-48B7-9BE9-F7A9C759A86F}"/>
              </a:ext>
            </a:extLst>
          </p:cNvPr>
          <p:cNvSpPr>
            <a:spLocks noGrp="1"/>
          </p:cNvSpPr>
          <p:nvPr>
            <p:ph type="title"/>
          </p:nvPr>
        </p:nvSpPr>
        <p:spPr>
          <a:xfrm>
            <a:off x="838200" y="365125"/>
            <a:ext cx="10515600" cy="1325563"/>
          </a:xfrm>
        </p:spPr>
        <p:txBody>
          <a:bodyPr/>
          <a:lstStyle/>
          <a:p>
            <a:r>
              <a:rPr lang="en-US" altLang="zh-TW" dirty="0"/>
              <a:t>Step 21.</a:t>
            </a:r>
            <a:endParaRPr lang="zh-TW" altLang="en-US" dirty="0"/>
          </a:p>
        </p:txBody>
      </p:sp>
      <p:sp>
        <p:nvSpPr>
          <p:cNvPr id="3" name="內容版面配置區 2">
            <a:extLst>
              <a:ext uri="{FF2B5EF4-FFF2-40B4-BE49-F238E27FC236}">
                <a16:creationId xmlns:a16="http://schemas.microsoft.com/office/drawing/2014/main" id="{CE1F6DC8-DD07-44AF-AF3C-B7ACAEC8254E}"/>
              </a:ext>
            </a:extLst>
          </p:cNvPr>
          <p:cNvSpPr>
            <a:spLocks noGrp="1"/>
          </p:cNvSpPr>
          <p:nvPr>
            <p:ph idx="1"/>
          </p:nvPr>
        </p:nvSpPr>
        <p:spPr>
          <a:xfrm>
            <a:off x="838200" y="1825624"/>
            <a:ext cx="10515600" cy="4854575"/>
          </a:xfrm>
        </p:spPr>
        <p:txBody>
          <a:bodyPr>
            <a:normAutofit/>
          </a:bodyPr>
          <a:lstStyle/>
          <a:p>
            <a:r>
              <a:rPr lang="en-US" altLang="zh-TW" dirty="0"/>
              <a:t>If the PDU Session establishment failed after step 4, the SMF shall perform the following:</a:t>
            </a:r>
          </a:p>
          <a:p>
            <a:pPr lvl="1"/>
            <a:r>
              <a:rPr lang="en-US" altLang="zh-TW" dirty="0"/>
              <a:t>The SMF unsubscribes to the modifications of Session Management Subscription data for the corresponding (SUPI, DNN, S-NSSAI of the HPLMN), using </a:t>
            </a:r>
            <a:r>
              <a:rPr lang="en-US" altLang="zh-TW" dirty="0" err="1">
                <a:solidFill>
                  <a:srgbClr val="FF0000"/>
                </a:solidFill>
              </a:rPr>
              <a:t>Nudm_SDM_Unsubscribe</a:t>
            </a:r>
            <a:r>
              <a:rPr lang="en-US" altLang="zh-TW" dirty="0">
                <a:solidFill>
                  <a:srgbClr val="FF0000"/>
                </a:solidFill>
              </a:rPr>
              <a:t> </a:t>
            </a:r>
            <a:r>
              <a:rPr lang="en-US" altLang="zh-TW" dirty="0"/>
              <a:t>(SUPI, Session Management Subscription data, DNN, S-NSSAI of the HPLMN), if the SMF is no more handling a PDU Session of the UE for this (DNN, S-NSSAI of the HPLMN). </a:t>
            </a:r>
          </a:p>
          <a:p>
            <a:pPr lvl="1"/>
            <a:r>
              <a:rPr lang="en-US" altLang="zh-TW" dirty="0"/>
              <a:t>The UDM may unsubscribe to the modification notification from UDR by </a:t>
            </a:r>
            <a:r>
              <a:rPr lang="en-US" altLang="zh-TW" dirty="0" err="1">
                <a:solidFill>
                  <a:srgbClr val="FF0000"/>
                </a:solidFill>
              </a:rPr>
              <a:t>Nudr_DM_Unsubscribe</a:t>
            </a:r>
            <a:r>
              <a:rPr lang="en-US" altLang="zh-TW" dirty="0">
                <a:solidFill>
                  <a:srgbClr val="FF0000"/>
                </a:solidFill>
              </a:rPr>
              <a:t> </a:t>
            </a:r>
            <a:r>
              <a:rPr lang="en-US" altLang="zh-TW" dirty="0"/>
              <a:t>(SUPI, Subscription Data, Session Management Subscription data, S-NSSAI of the HPLMN, DNN).</a:t>
            </a:r>
          </a:p>
        </p:txBody>
      </p:sp>
      <p:pic>
        <p:nvPicPr>
          <p:cNvPr id="7" name="圖片 6">
            <a:extLst>
              <a:ext uri="{FF2B5EF4-FFF2-40B4-BE49-F238E27FC236}">
                <a16:creationId xmlns:a16="http://schemas.microsoft.com/office/drawing/2014/main" id="{739AFEDE-1FED-466F-9B39-0028BBA3CFCF}"/>
              </a:ext>
            </a:extLst>
          </p:cNvPr>
          <p:cNvPicPr>
            <a:picLocks noChangeAspect="1"/>
          </p:cNvPicPr>
          <p:nvPr/>
        </p:nvPicPr>
        <p:blipFill rotWithShape="1">
          <a:blip r:embed="rId3"/>
          <a:srcRect t="-8074" r="-9541" b="-1"/>
          <a:stretch/>
        </p:blipFill>
        <p:spPr>
          <a:xfrm>
            <a:off x="8683418" y="762106"/>
            <a:ext cx="2953162" cy="679494"/>
          </a:xfrm>
          <a:prstGeom prst="rect">
            <a:avLst/>
          </a:prstGeom>
        </p:spPr>
      </p:pic>
      <p:pic>
        <p:nvPicPr>
          <p:cNvPr id="8" name="圖片 7">
            <a:extLst>
              <a:ext uri="{FF2B5EF4-FFF2-40B4-BE49-F238E27FC236}">
                <a16:creationId xmlns:a16="http://schemas.microsoft.com/office/drawing/2014/main" id="{6E677D3E-5009-4481-8F2C-92C8217DEDA9}"/>
              </a:ext>
            </a:extLst>
          </p:cNvPr>
          <p:cNvPicPr>
            <a:picLocks noChangeAspect="1"/>
          </p:cNvPicPr>
          <p:nvPr/>
        </p:nvPicPr>
        <p:blipFill rotWithShape="1">
          <a:blip r:embed="rId4"/>
          <a:srcRect l="-22133" t="-948" b="1"/>
          <a:stretch/>
        </p:blipFill>
        <p:spPr>
          <a:xfrm>
            <a:off x="7875690" y="-7227"/>
            <a:ext cx="3606800" cy="769333"/>
          </a:xfrm>
          <a:prstGeom prst="rect">
            <a:avLst/>
          </a:prstGeom>
        </p:spPr>
      </p:pic>
    </p:spTree>
    <p:extLst>
      <p:ext uri="{BB962C8B-B14F-4D97-AF65-F5344CB8AC3E}">
        <p14:creationId xmlns:p14="http://schemas.microsoft.com/office/powerpoint/2010/main" val="217585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72400" y="26289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115300" y="3949700"/>
            <a:ext cx="1206500"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4" name="表格 3">
            <a:extLst>
              <a:ext uri="{FF2B5EF4-FFF2-40B4-BE49-F238E27FC236}">
                <a16:creationId xmlns:a16="http://schemas.microsoft.com/office/drawing/2014/main" id="{72F14482-96DA-45EA-8C1C-66FC52E35A87}"/>
              </a:ext>
            </a:extLst>
          </p:cNvPr>
          <p:cNvGraphicFramePr>
            <a:graphicFrameLocks noGrp="1"/>
          </p:cNvGraphicFramePr>
          <p:nvPr>
            <p:extLst>
              <p:ext uri="{D42A27DB-BD31-4B8C-83A1-F6EECF244321}">
                <p14:modId xmlns:p14="http://schemas.microsoft.com/office/powerpoint/2010/main" val="1277797965"/>
              </p:ext>
            </p:extLst>
          </p:nvPr>
        </p:nvGraphicFramePr>
        <p:xfrm>
          <a:off x="158530" y="1432560"/>
          <a:ext cx="7397750" cy="5425440"/>
        </p:xfrm>
        <a:graphic>
          <a:graphicData uri="http://schemas.openxmlformats.org/drawingml/2006/table">
            <a:tbl>
              <a:tblPr firstRow="1" bandRow="1">
                <a:tableStyleId>{5C22544A-7EE6-4342-B048-85BDC9FD1C3A}</a:tableStyleId>
              </a:tblPr>
              <a:tblGrid>
                <a:gridCol w="2791696">
                  <a:extLst>
                    <a:ext uri="{9D8B030D-6E8A-4147-A177-3AD203B41FA5}">
                      <a16:colId xmlns:a16="http://schemas.microsoft.com/office/drawing/2014/main" val="3737402882"/>
                    </a:ext>
                  </a:extLst>
                </a:gridCol>
                <a:gridCol w="4606054">
                  <a:extLst>
                    <a:ext uri="{9D8B030D-6E8A-4147-A177-3AD203B41FA5}">
                      <a16:colId xmlns:a16="http://schemas.microsoft.com/office/drawing/2014/main" val="2596417085"/>
                    </a:ext>
                  </a:extLst>
                </a:gridCol>
              </a:tblGrid>
              <a:tr h="266618">
                <a:tc>
                  <a:txBody>
                    <a:bodyPr/>
                    <a:lstStyle/>
                    <a:p>
                      <a:r>
                        <a:rPr lang="en-US" altLang="zh-TW" sz="2000" dirty="0">
                          <a:solidFill>
                            <a:schemeClr val="accent2">
                              <a:lumMod val="20000"/>
                              <a:lumOff val="80000"/>
                            </a:schemeClr>
                          </a:solidFill>
                        </a:rPr>
                        <a:t>Request Type</a:t>
                      </a:r>
                      <a:endParaRPr lang="zh-TW" altLang="en-US" sz="2000" dirty="0">
                        <a:solidFill>
                          <a:schemeClr val="accent2">
                            <a:lumMod val="20000"/>
                            <a:lumOff val="80000"/>
                          </a:schemeClr>
                        </a:solidFill>
                      </a:endParaRPr>
                    </a:p>
                  </a:txBody>
                  <a:tcPr/>
                </a:tc>
                <a:tc>
                  <a:txBody>
                    <a:bodyPr/>
                    <a:lstStyle/>
                    <a:p>
                      <a:r>
                        <a:rPr lang="en-US" altLang="zh-TW" sz="2000" dirty="0"/>
                        <a:t>indicates</a:t>
                      </a:r>
                      <a:endParaRPr lang="zh-TW" altLang="en-US" sz="2000" dirty="0"/>
                    </a:p>
                  </a:txBody>
                  <a:tcPr/>
                </a:tc>
                <a:extLst>
                  <a:ext uri="{0D108BD9-81ED-4DB2-BD59-A6C34878D82A}">
                    <a16:rowId xmlns:a16="http://schemas.microsoft.com/office/drawing/2014/main" val="220751938"/>
                  </a:ext>
                </a:extLst>
              </a:tr>
              <a:tr h="620782">
                <a:tc>
                  <a:txBody>
                    <a:bodyPr/>
                    <a:lstStyle/>
                    <a:p>
                      <a:r>
                        <a:rPr lang="en-US" altLang="zh-TW" b="1" dirty="0"/>
                        <a:t>Initial request</a:t>
                      </a:r>
                      <a:endParaRPr lang="zh-TW" altLang="en-US" b="1" dirty="0"/>
                    </a:p>
                  </a:txBody>
                  <a:tcPr/>
                </a:tc>
                <a:tc>
                  <a:txBody>
                    <a:bodyPr/>
                    <a:lstStyle/>
                    <a:p>
                      <a:r>
                        <a:rPr lang="en-US" altLang="zh-TW" dirty="0"/>
                        <a:t>If the PDU Session Establishment is a request to establish a new PDU Session and indicates </a:t>
                      </a:r>
                      <a:endParaRPr lang="zh-TW" altLang="en-US" dirty="0"/>
                    </a:p>
                  </a:txBody>
                  <a:tcPr/>
                </a:tc>
                <a:extLst>
                  <a:ext uri="{0D108BD9-81ED-4DB2-BD59-A6C34878D82A}">
                    <a16:rowId xmlns:a16="http://schemas.microsoft.com/office/drawing/2014/main" val="3205864475"/>
                  </a:ext>
                </a:extLst>
              </a:tr>
              <a:tr h="1684980">
                <a:tc>
                  <a:txBody>
                    <a:bodyPr/>
                    <a:lstStyle/>
                    <a:p>
                      <a:r>
                        <a:rPr lang="en-US" altLang="zh-TW" b="1" dirty="0"/>
                        <a:t>Existing PDU Session</a:t>
                      </a:r>
                      <a:endParaRPr lang="zh-TW" altLang="en-US" b="1" dirty="0"/>
                    </a:p>
                  </a:txBody>
                  <a:tcPr/>
                </a:tc>
                <a:tc>
                  <a:txBody>
                    <a:bodyPr/>
                    <a:lstStyle/>
                    <a:p>
                      <a:pPr lvl="0"/>
                      <a:r>
                        <a:rPr lang="en-US" altLang="zh-TW" dirty="0"/>
                        <a:t>If the request refers to</a:t>
                      </a:r>
                    </a:p>
                    <a:p>
                      <a:pPr lvl="1"/>
                      <a:r>
                        <a:rPr lang="en-US" altLang="zh-TW" dirty="0"/>
                        <a:t>- an existing PDU Session switching between 3GPP and non-3GPP access or </a:t>
                      </a:r>
                    </a:p>
                    <a:p>
                      <a:pPr lvl="1"/>
                      <a:r>
                        <a:rPr lang="en-US" altLang="zh-TW" dirty="0"/>
                        <a:t>- a PDU Session handover from an existing PDN connection in EPC.</a:t>
                      </a:r>
                    </a:p>
                    <a:p>
                      <a:endParaRPr lang="zh-TW" altLang="en-US" dirty="0"/>
                    </a:p>
                  </a:txBody>
                  <a:tcPr/>
                </a:tc>
                <a:extLst>
                  <a:ext uri="{0D108BD9-81ED-4DB2-BD59-A6C34878D82A}">
                    <a16:rowId xmlns:a16="http://schemas.microsoft.com/office/drawing/2014/main" val="2790182879"/>
                  </a:ext>
                </a:extLst>
              </a:tr>
              <a:tr h="886832">
                <a:tc>
                  <a:txBody>
                    <a:bodyPr/>
                    <a:lstStyle/>
                    <a:p>
                      <a:r>
                        <a:rPr lang="en-US" altLang="zh-TW" b="1" dirty="0"/>
                        <a:t>Emergency Request</a:t>
                      </a:r>
                      <a:endParaRPr lang="zh-TW" altLang="en-US" b="1" dirty="0"/>
                    </a:p>
                  </a:txBody>
                  <a:tcPr/>
                </a:tc>
                <a:tc>
                  <a:txBody>
                    <a:bodyPr/>
                    <a:lstStyle/>
                    <a:p>
                      <a:r>
                        <a:rPr lang="en-US" altLang="zh-TW" dirty="0"/>
                        <a:t>When Emergency service is required and an Emergency PDU Session is not already established</a:t>
                      </a:r>
                    </a:p>
                  </a:txBody>
                  <a:tcPr/>
                </a:tc>
                <a:extLst>
                  <a:ext uri="{0D108BD9-81ED-4DB2-BD59-A6C34878D82A}">
                    <a16:rowId xmlns:a16="http://schemas.microsoft.com/office/drawing/2014/main" val="500329170"/>
                  </a:ext>
                </a:extLst>
              </a:tr>
              <a:tr h="1684980">
                <a:tc>
                  <a:txBody>
                    <a:bodyPr/>
                    <a:lstStyle/>
                    <a:p>
                      <a:r>
                        <a:rPr lang="en-US" altLang="zh-TW" sz="1800" b="1" i="0" kern="1200" dirty="0">
                          <a:solidFill>
                            <a:schemeClr val="dk1"/>
                          </a:solidFill>
                          <a:effectLst/>
                          <a:latin typeface="+mn-lt"/>
                          <a:ea typeface="+mn-ea"/>
                          <a:cs typeface="+mn-cs"/>
                        </a:rPr>
                        <a:t>Existing Emergency PDU Session</a:t>
                      </a:r>
                      <a:endParaRPr lang="zh-TW" altLang="en-US" b="1" dirty="0"/>
                    </a:p>
                  </a:txBody>
                  <a:tcPr/>
                </a:tc>
                <a:tc>
                  <a:txBody>
                    <a:bodyPr/>
                    <a:lstStyle/>
                    <a:p>
                      <a:r>
                        <a:rPr lang="en-US" altLang="zh-TW" sz="1800" b="0" i="0" kern="1200" dirty="0">
                          <a:solidFill>
                            <a:schemeClr val="dk1"/>
                          </a:solidFill>
                          <a:effectLst/>
                          <a:latin typeface="+mn-lt"/>
                          <a:ea typeface="+mn-ea"/>
                          <a:cs typeface="+mn-cs"/>
                        </a:rPr>
                        <a:t>an existing PDU Session for Emergency services switching between </a:t>
                      </a:r>
                      <a:r>
                        <a:rPr lang="en-US" altLang="zh-TW" sz="1800" b="0" i="0" kern="1200" dirty="0">
                          <a:solidFill>
                            <a:schemeClr val="accent1"/>
                          </a:solidFill>
                          <a:effectLst/>
                          <a:latin typeface="+mn-lt"/>
                          <a:ea typeface="+mn-ea"/>
                          <a:cs typeface="+mn-cs"/>
                        </a:rPr>
                        <a:t>3GPP access </a:t>
                      </a:r>
                      <a:r>
                        <a:rPr lang="en-US" altLang="zh-TW" sz="1800" b="0" i="0" kern="1200" dirty="0">
                          <a:solidFill>
                            <a:schemeClr val="dk1"/>
                          </a:solidFill>
                          <a:effectLst/>
                          <a:latin typeface="+mn-lt"/>
                          <a:ea typeface="+mn-ea"/>
                          <a:cs typeface="+mn-cs"/>
                        </a:rPr>
                        <a:t>and </a:t>
                      </a:r>
                      <a:r>
                        <a:rPr lang="en-US" altLang="zh-TW" sz="1800" b="0" i="0" kern="1200" dirty="0">
                          <a:solidFill>
                            <a:srgbClr val="00B050"/>
                          </a:solidFill>
                          <a:effectLst/>
                          <a:latin typeface="+mn-lt"/>
                          <a:ea typeface="+mn-ea"/>
                          <a:cs typeface="+mn-cs"/>
                        </a:rPr>
                        <a:t>non-3GPP access </a:t>
                      </a:r>
                      <a:r>
                        <a:rPr lang="en-US" altLang="zh-TW" sz="1800" b="0" i="0" kern="1200" dirty="0">
                          <a:solidFill>
                            <a:schemeClr val="dk1"/>
                          </a:solidFill>
                          <a:effectLst/>
                          <a:latin typeface="+mn-lt"/>
                          <a:ea typeface="+mn-ea"/>
                          <a:cs typeface="+mn-cs"/>
                        </a:rPr>
                        <a:t>or to a PDU Session handover from an existing PDN connection for Emergency services in EPC.</a:t>
                      </a:r>
                      <a:br>
                        <a:rPr lang="en-US" altLang="zh-TW" dirty="0"/>
                      </a:br>
                      <a:endParaRPr lang="en-US" altLang="zh-TW" dirty="0"/>
                    </a:p>
                  </a:txBody>
                  <a:tcPr/>
                </a:tc>
                <a:extLst>
                  <a:ext uri="{0D108BD9-81ED-4DB2-BD59-A6C34878D82A}">
                    <a16:rowId xmlns:a16="http://schemas.microsoft.com/office/drawing/2014/main" val="521291677"/>
                  </a:ext>
                </a:extLst>
              </a:tr>
            </a:tbl>
          </a:graphicData>
        </a:graphic>
      </p:graphicFrame>
    </p:spTree>
    <p:extLst>
      <p:ext uri="{BB962C8B-B14F-4D97-AF65-F5344CB8AC3E}">
        <p14:creationId xmlns:p14="http://schemas.microsoft.com/office/powerpoint/2010/main" val="1432419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72400" y="26289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The UE initiates the UE Requested PDU Session Establishment procedure by the transmission of a </a:t>
            </a:r>
            <a:r>
              <a:rPr lang="en-US" altLang="zh-TW" b="1" dirty="0"/>
              <a:t>NAS message </a:t>
            </a:r>
            <a:r>
              <a:rPr lang="en-US" altLang="zh-TW" dirty="0"/>
              <a:t>containing a </a:t>
            </a:r>
            <a:r>
              <a:rPr lang="en-US" altLang="zh-TW" b="1" dirty="0"/>
              <a:t>PDU Session Establishment Request </a:t>
            </a:r>
            <a:r>
              <a:rPr lang="en-US" altLang="zh-TW" dirty="0"/>
              <a:t>within the </a:t>
            </a:r>
            <a:r>
              <a:rPr lang="en-US" altLang="zh-TW" b="1" dirty="0"/>
              <a:t>N1 SM container</a:t>
            </a:r>
            <a:r>
              <a:rPr lang="en-US" altLang="zh-TW" dirty="0"/>
              <a:t>.</a:t>
            </a:r>
          </a:p>
        </p:txBody>
      </p:sp>
      <p:sp>
        <p:nvSpPr>
          <p:cNvPr id="3" name="矩形 2">
            <a:extLst>
              <a:ext uri="{FF2B5EF4-FFF2-40B4-BE49-F238E27FC236}">
                <a16:creationId xmlns:a16="http://schemas.microsoft.com/office/drawing/2014/main" id="{05B4F6A8-7392-4ECD-89D3-0911B18C3843}"/>
              </a:ext>
            </a:extLst>
          </p:cNvPr>
          <p:cNvSpPr/>
          <p:nvPr/>
        </p:nvSpPr>
        <p:spPr>
          <a:xfrm>
            <a:off x="8216900" y="4800600"/>
            <a:ext cx="32385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24198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72400" y="26289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The </a:t>
            </a:r>
            <a:r>
              <a:rPr lang="en-US" altLang="zh-TW" b="1" dirty="0"/>
              <a:t>PDU Session Establishment Request</a:t>
            </a:r>
            <a:r>
              <a:rPr lang="en-US" altLang="zh-TW" dirty="0"/>
              <a:t> includes:</a:t>
            </a:r>
          </a:p>
          <a:p>
            <a:pPr lvl="1"/>
            <a:r>
              <a:rPr lang="en-US" altLang="zh-TW" dirty="0"/>
              <a:t>PDU session ID, </a:t>
            </a:r>
          </a:p>
          <a:p>
            <a:pPr lvl="1"/>
            <a:r>
              <a:rPr lang="en-US" altLang="zh-TW" dirty="0"/>
              <a:t>Requested PDU Session Type</a:t>
            </a:r>
          </a:p>
          <a:p>
            <a:pPr lvl="1"/>
            <a:r>
              <a:rPr lang="en-US" altLang="zh-TW" dirty="0"/>
              <a:t>a Requested SSC mode</a:t>
            </a:r>
          </a:p>
          <a:p>
            <a:pPr lvl="1"/>
            <a:r>
              <a:rPr lang="en-US" altLang="zh-TW" dirty="0"/>
              <a:t>5GSM Capability</a:t>
            </a:r>
          </a:p>
          <a:p>
            <a:pPr lvl="1"/>
            <a:r>
              <a:rPr lang="en-US" altLang="zh-TW" dirty="0"/>
              <a:t>PCO (Protocol Configuration Options)</a:t>
            </a:r>
          </a:p>
          <a:p>
            <a:pPr lvl="1"/>
            <a:r>
              <a:rPr lang="en-US" altLang="zh-TW" dirty="0"/>
              <a:t>SM PDU DN Request Container</a:t>
            </a:r>
          </a:p>
          <a:p>
            <a:pPr lvl="1"/>
            <a:r>
              <a:rPr lang="en-US" altLang="zh-TW" dirty="0"/>
              <a:t>[Number Of Packet Filters]</a:t>
            </a:r>
          </a:p>
          <a:p>
            <a:pPr lvl="1"/>
            <a:r>
              <a:rPr lang="en-US" altLang="zh-TW" dirty="0"/>
              <a:t>[Header Compression Configuration]</a:t>
            </a:r>
          </a:p>
          <a:p>
            <a:pPr lvl="1"/>
            <a:r>
              <a:rPr lang="en-US" altLang="zh-TW" dirty="0"/>
              <a:t>UE Integrity Protection Maximum Data Rate</a:t>
            </a:r>
          </a:p>
          <a:p>
            <a:pPr lvl="1"/>
            <a:r>
              <a:rPr lang="en-US" altLang="zh-TW" dirty="0"/>
              <a:t>[Always-on PDU Session Requested]</a:t>
            </a:r>
          </a:p>
          <a:p>
            <a:pPr lvl="1"/>
            <a:r>
              <a:rPr lang="en-US" altLang="zh-TW" dirty="0"/>
              <a:t>[RSN]</a:t>
            </a:r>
          </a:p>
          <a:p>
            <a:pPr lvl="1"/>
            <a:r>
              <a:rPr lang="en-US" altLang="zh-TW" dirty="0"/>
              <a:t>[Connection Capabilities]</a:t>
            </a:r>
          </a:p>
          <a:p>
            <a:pPr lvl="1"/>
            <a:r>
              <a:rPr lang="en-US" altLang="zh-TW" dirty="0"/>
              <a:t>[PDU Session Pair ID]</a:t>
            </a:r>
            <a:endParaRPr lang="zh-TW" altLang="en-US" dirty="0"/>
          </a:p>
        </p:txBody>
      </p:sp>
      <p:sp>
        <p:nvSpPr>
          <p:cNvPr id="3" name="矩形 2">
            <a:extLst>
              <a:ext uri="{FF2B5EF4-FFF2-40B4-BE49-F238E27FC236}">
                <a16:creationId xmlns:a16="http://schemas.microsoft.com/office/drawing/2014/main" id="{05B4F6A8-7392-4ECD-89D3-0911B18C3843}"/>
              </a:ext>
            </a:extLst>
          </p:cNvPr>
          <p:cNvSpPr/>
          <p:nvPr/>
        </p:nvSpPr>
        <p:spPr>
          <a:xfrm>
            <a:off x="8216900" y="4800600"/>
            <a:ext cx="3238500" cy="2921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6728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3"/>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a:t>Number Of Packet Filters</a:t>
            </a:r>
          </a:p>
          <a:p>
            <a:pPr lvl="1"/>
            <a:r>
              <a:rPr lang="en-US" altLang="zh-TW" dirty="0"/>
              <a:t>the number of supported packet filters for </a:t>
            </a:r>
            <a:r>
              <a:rPr lang="en-US" altLang="zh-TW" dirty="0" err="1"/>
              <a:t>signalled</a:t>
            </a:r>
            <a:r>
              <a:rPr lang="en-US" altLang="zh-TW" dirty="0"/>
              <a:t> QoS rules for the PDU Session that is being established. </a:t>
            </a:r>
          </a:p>
          <a:p>
            <a:pPr lvl="1"/>
            <a:r>
              <a:rPr lang="en-US" altLang="zh-TW" dirty="0"/>
              <a:t>The number of packet filters indicated by the UE is valid for the lifetime of the PDU Session.</a:t>
            </a:r>
            <a:endParaRPr lang="zh-TW" altLang="en-US" dirty="0"/>
          </a:p>
        </p:txBody>
      </p:sp>
      <p:pic>
        <p:nvPicPr>
          <p:cNvPr id="13" name="內容版面配置區 5">
            <a:extLst>
              <a:ext uri="{FF2B5EF4-FFF2-40B4-BE49-F238E27FC236}">
                <a16:creationId xmlns:a16="http://schemas.microsoft.com/office/drawing/2014/main" id="{493306E1-FCD0-46D7-8F4D-590484F43173}"/>
              </a:ext>
            </a:extLst>
          </p:cNvPr>
          <p:cNvPicPr>
            <a:picLocks noGrp="1" noChangeAspect="1"/>
          </p:cNvPicPr>
          <p:nvPr>
            <p:ph idx="1"/>
          </p:nvPr>
        </p:nvPicPr>
        <p:blipFill>
          <a:blip r:embed="rId4"/>
          <a:stretch>
            <a:fillRect/>
          </a:stretch>
        </p:blipFill>
        <p:spPr>
          <a:xfrm>
            <a:off x="7784092" y="2616200"/>
            <a:ext cx="4407908" cy="3325460"/>
          </a:xfrm>
          <a:prstGeom prst="rect">
            <a:avLst/>
          </a:prstGeom>
        </p:spPr>
      </p:pic>
      <p:sp>
        <p:nvSpPr>
          <p:cNvPr id="14" name="矩形 13">
            <a:extLst>
              <a:ext uri="{FF2B5EF4-FFF2-40B4-BE49-F238E27FC236}">
                <a16:creationId xmlns:a16="http://schemas.microsoft.com/office/drawing/2014/main" id="{30E7CBA0-7517-49E4-AAF9-70E991185915}"/>
              </a:ext>
            </a:extLst>
          </p:cNvPr>
          <p:cNvSpPr/>
          <p:nvPr/>
        </p:nvSpPr>
        <p:spPr>
          <a:xfrm>
            <a:off x="8240022" y="4737100"/>
            <a:ext cx="3260615"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173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84092" y="26162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240022" y="4737100"/>
            <a:ext cx="3260615"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70970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a:t>UE Integrity Protection Maximum Data Rate </a:t>
            </a:r>
          </a:p>
          <a:p>
            <a:pPr lvl="1"/>
            <a:r>
              <a:rPr lang="en-US" altLang="zh-TW" dirty="0"/>
              <a:t>The maximum data rate up to which the UE can support UP integrity protection. </a:t>
            </a:r>
          </a:p>
          <a:p>
            <a:pPr lvl="1"/>
            <a:r>
              <a:rPr lang="en-US" altLang="zh-TW" dirty="0"/>
              <a:t>The UE shall provide it independently of the Access Type over which the UE sends the PDU Session Establishment Request.</a:t>
            </a:r>
            <a:endParaRPr lang="zh-TW" altLang="en-US" dirty="0"/>
          </a:p>
        </p:txBody>
      </p:sp>
    </p:spTree>
    <p:extLst>
      <p:ext uri="{BB962C8B-B14F-4D97-AF65-F5344CB8AC3E}">
        <p14:creationId xmlns:p14="http://schemas.microsoft.com/office/powerpoint/2010/main" val="4015175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84092" y="26162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240022" y="4737100"/>
            <a:ext cx="3260615"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70970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b="1" dirty="0"/>
              <a:t>Header Compression Configuration</a:t>
            </a:r>
          </a:p>
          <a:p>
            <a:pPr lvl="1"/>
            <a:r>
              <a:rPr lang="en-US" altLang="zh-TW" dirty="0"/>
              <a:t>If the use of </a:t>
            </a:r>
            <a:r>
              <a:rPr lang="en-US" altLang="zh-TW" b="1" dirty="0"/>
              <a:t>header compression for Control Plane CIoT 5GS optimisation</a:t>
            </a:r>
            <a:r>
              <a:rPr lang="en-US" altLang="zh-TW" dirty="0"/>
              <a:t> was negotiated successfully between the UE and the network in the previous registration procedure, the UE shall include </a:t>
            </a:r>
            <a:r>
              <a:rPr lang="en-US" altLang="zh-TW" b="1" dirty="0"/>
              <a:t>it</a:t>
            </a:r>
            <a:r>
              <a:rPr lang="en-US" altLang="zh-TW" dirty="0"/>
              <a:t>, unless </a:t>
            </a:r>
            <a:r>
              <a:rPr lang="en-US" altLang="zh-TW" b="1" dirty="0"/>
              <a:t>"Unstructured"</a:t>
            </a:r>
            <a:r>
              <a:rPr lang="en-US" altLang="zh-TW" dirty="0"/>
              <a:t> PDU Session Type is indicated. </a:t>
            </a:r>
          </a:p>
          <a:p>
            <a:pPr lvl="1"/>
            <a:r>
              <a:rPr lang="en-US" altLang="zh-TW" dirty="0"/>
              <a:t>It includes the information necessary for the header compression channel setup.</a:t>
            </a:r>
          </a:p>
          <a:p>
            <a:pPr lvl="1"/>
            <a:r>
              <a:rPr lang="en-US" altLang="zh-TW" dirty="0"/>
              <a:t>Optionally, it may include additional header compression context parameters.</a:t>
            </a:r>
            <a:br>
              <a:rPr lang="en-US" altLang="zh-TW" dirty="0"/>
            </a:br>
            <a:endParaRPr lang="zh-TW" altLang="en-US" dirty="0"/>
          </a:p>
        </p:txBody>
      </p:sp>
    </p:spTree>
    <p:extLst>
      <p:ext uri="{BB962C8B-B14F-4D97-AF65-F5344CB8AC3E}">
        <p14:creationId xmlns:p14="http://schemas.microsoft.com/office/powerpoint/2010/main" val="3987822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84092" y="26162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240022" y="4737100"/>
            <a:ext cx="3260615"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70970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The PDU Session Establishment Request message may contain </a:t>
            </a:r>
            <a:r>
              <a:rPr lang="en-US" altLang="zh-TW" b="1" dirty="0"/>
              <a:t>SM PDU DN Request Container</a:t>
            </a:r>
            <a:r>
              <a:rPr lang="en-US" altLang="zh-TW" dirty="0"/>
              <a:t> containing information for the PDU Session authorization by the external DN.</a:t>
            </a:r>
            <a:br>
              <a:rPr lang="en-US" altLang="zh-TW" dirty="0"/>
            </a:br>
            <a:endParaRPr lang="zh-TW" altLang="en-US" dirty="0"/>
          </a:p>
        </p:txBody>
      </p:sp>
    </p:spTree>
    <p:extLst>
      <p:ext uri="{BB962C8B-B14F-4D97-AF65-F5344CB8AC3E}">
        <p14:creationId xmlns:p14="http://schemas.microsoft.com/office/powerpoint/2010/main" val="626529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C08E1D-CFB9-41BF-B037-F094113A88A0}"/>
              </a:ext>
            </a:extLst>
          </p:cNvPr>
          <p:cNvSpPr>
            <a:spLocks noGrp="1"/>
          </p:cNvSpPr>
          <p:nvPr>
            <p:ph type="title"/>
          </p:nvPr>
        </p:nvSpPr>
        <p:spPr/>
        <p:txBody>
          <a:bodyPr/>
          <a:lstStyle/>
          <a:p>
            <a:r>
              <a:rPr lang="en-US" altLang="zh-TW" dirty="0"/>
              <a:t>General</a:t>
            </a:r>
            <a:endParaRPr lang="zh-TW" altLang="en-US" dirty="0"/>
          </a:p>
        </p:txBody>
      </p:sp>
      <p:sp>
        <p:nvSpPr>
          <p:cNvPr id="3" name="內容版面配置區 2">
            <a:extLst>
              <a:ext uri="{FF2B5EF4-FFF2-40B4-BE49-F238E27FC236}">
                <a16:creationId xmlns:a16="http://schemas.microsoft.com/office/drawing/2014/main" id="{7B8A718B-2C3A-42A7-84D9-21F733688774}"/>
              </a:ext>
            </a:extLst>
          </p:cNvPr>
          <p:cNvSpPr>
            <a:spLocks noGrp="1"/>
          </p:cNvSpPr>
          <p:nvPr>
            <p:ph idx="1"/>
          </p:nvPr>
        </p:nvSpPr>
        <p:spPr/>
        <p:txBody>
          <a:bodyPr>
            <a:normAutofit/>
          </a:bodyPr>
          <a:lstStyle/>
          <a:p>
            <a:r>
              <a:rPr lang="en-US" altLang="zh-TW" sz="3600" dirty="0"/>
              <a:t>A PDU Session establishment may correspond to:</a:t>
            </a:r>
          </a:p>
          <a:p>
            <a:pPr lvl="1"/>
            <a:r>
              <a:rPr lang="en-US" altLang="zh-TW" sz="3200" dirty="0"/>
              <a:t>a </a:t>
            </a:r>
            <a:r>
              <a:rPr lang="en-US" altLang="zh-TW" sz="3200" dirty="0">
                <a:solidFill>
                  <a:schemeClr val="accent2"/>
                </a:solidFill>
              </a:rPr>
              <a:t>UE initiated </a:t>
            </a:r>
            <a:r>
              <a:rPr lang="en-US" altLang="zh-TW" sz="3200" dirty="0"/>
              <a:t>PDU Session Establishment procedure.</a:t>
            </a:r>
          </a:p>
          <a:p>
            <a:pPr lvl="1"/>
            <a:r>
              <a:rPr lang="en-US" altLang="zh-TW" sz="3200" dirty="0"/>
              <a:t>a </a:t>
            </a:r>
            <a:r>
              <a:rPr lang="en-US" altLang="zh-TW" sz="3200" dirty="0">
                <a:solidFill>
                  <a:schemeClr val="accent2"/>
                </a:solidFill>
              </a:rPr>
              <a:t>UE initiated </a:t>
            </a:r>
            <a:r>
              <a:rPr lang="en-US" altLang="zh-TW" sz="3200" dirty="0"/>
              <a:t>PDU Session </a:t>
            </a:r>
            <a:r>
              <a:rPr lang="en-US" altLang="zh-TW" sz="3200" b="1" dirty="0"/>
              <a:t>handover between 3GPP and non-3GPP</a:t>
            </a:r>
            <a:r>
              <a:rPr lang="en-US" altLang="zh-TW" sz="3200" dirty="0"/>
              <a:t>.</a:t>
            </a:r>
          </a:p>
          <a:p>
            <a:pPr lvl="1"/>
            <a:r>
              <a:rPr lang="en-US" altLang="zh-TW" sz="3200" dirty="0"/>
              <a:t>a </a:t>
            </a:r>
            <a:r>
              <a:rPr lang="en-US" altLang="zh-TW" sz="3200" dirty="0">
                <a:solidFill>
                  <a:schemeClr val="accent2"/>
                </a:solidFill>
              </a:rPr>
              <a:t>UE initiated </a:t>
            </a:r>
            <a:r>
              <a:rPr lang="en-US" altLang="zh-TW" sz="3200" dirty="0"/>
              <a:t>PDU Session </a:t>
            </a:r>
            <a:r>
              <a:rPr lang="en-US" altLang="zh-TW" sz="3200" b="1" dirty="0"/>
              <a:t>handover from EPS to 5GS</a:t>
            </a:r>
            <a:r>
              <a:rPr lang="en-US" altLang="zh-TW" sz="3200" dirty="0"/>
              <a:t>.</a:t>
            </a:r>
          </a:p>
          <a:p>
            <a:pPr lvl="1"/>
            <a:r>
              <a:rPr lang="en-US" altLang="zh-TW" sz="3200" dirty="0"/>
              <a:t>a </a:t>
            </a:r>
            <a:r>
              <a:rPr lang="en-US" altLang="zh-TW" sz="3200" dirty="0">
                <a:solidFill>
                  <a:srgbClr val="FF0000"/>
                </a:solidFill>
              </a:rPr>
              <a:t>Network triggered </a:t>
            </a:r>
            <a:r>
              <a:rPr lang="en-US" altLang="zh-TW" sz="3200" dirty="0"/>
              <a:t>PDU Session Establishment procedure. </a:t>
            </a:r>
          </a:p>
        </p:txBody>
      </p:sp>
    </p:spTree>
    <p:extLst>
      <p:ext uri="{BB962C8B-B14F-4D97-AF65-F5344CB8AC3E}">
        <p14:creationId xmlns:p14="http://schemas.microsoft.com/office/powerpoint/2010/main" val="3970725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內容版面配置區 7">
            <a:extLst>
              <a:ext uri="{FF2B5EF4-FFF2-40B4-BE49-F238E27FC236}">
                <a16:creationId xmlns:a16="http://schemas.microsoft.com/office/drawing/2014/main" id="{E7133872-5234-4CF2-81F1-D74D341DA0F8}"/>
              </a:ext>
            </a:extLst>
          </p:cNvPr>
          <p:cNvSpPr>
            <a:spLocks noGrp="1"/>
          </p:cNvSpPr>
          <p:nvPr>
            <p:ph idx="1"/>
          </p:nvPr>
        </p:nvSpPr>
        <p:spPr>
          <a:xfrm>
            <a:off x="838200" y="1825625"/>
            <a:ext cx="10515600" cy="4351338"/>
          </a:xfrm>
        </p:spPr>
        <p:txBody>
          <a:bodyPr/>
          <a:lstStyle/>
          <a:p>
            <a:r>
              <a:rPr lang="en-US" altLang="zh-TW" dirty="0"/>
              <a:t>The </a:t>
            </a:r>
            <a:r>
              <a:rPr lang="en-US" altLang="zh-TW" b="1" dirty="0"/>
              <a:t>NAS message </a:t>
            </a:r>
            <a:r>
              <a:rPr lang="en-US" altLang="zh-TW" dirty="0"/>
              <a:t>sent by the UE is encapsulated by the AN in a </a:t>
            </a:r>
            <a:r>
              <a:rPr lang="en-US" altLang="zh-TW" b="1" dirty="0"/>
              <a:t>N2 message</a:t>
            </a:r>
            <a:r>
              <a:rPr lang="en-US" altLang="zh-TW" dirty="0"/>
              <a:t> towards the AMF that should include </a:t>
            </a:r>
          </a:p>
          <a:p>
            <a:pPr lvl="1"/>
            <a:r>
              <a:rPr lang="en-US" altLang="zh-TW" dirty="0"/>
              <a:t>User location information</a:t>
            </a:r>
          </a:p>
          <a:p>
            <a:pPr lvl="1"/>
            <a:r>
              <a:rPr lang="en-US" altLang="zh-TW" dirty="0"/>
              <a:t>Access Type Information</a:t>
            </a:r>
          </a:p>
          <a:p>
            <a:pPr lvl="1"/>
            <a:endParaRPr lang="zh-TW" altLang="en-US" dirty="0"/>
          </a:p>
        </p:txBody>
      </p:sp>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3"/>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Tree>
    <p:extLst>
      <p:ext uri="{BB962C8B-B14F-4D97-AF65-F5344CB8AC3E}">
        <p14:creationId xmlns:p14="http://schemas.microsoft.com/office/powerpoint/2010/main" val="369501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84092" y="26162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087622" y="3087070"/>
            <a:ext cx="1114819"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70970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The UE includes the </a:t>
            </a:r>
            <a:r>
              <a:rPr lang="en-US" altLang="zh-TW" b="1" dirty="0"/>
              <a:t>S-NSSAI</a:t>
            </a:r>
            <a:r>
              <a:rPr lang="en-US" altLang="zh-TW" dirty="0"/>
              <a:t> from the </a:t>
            </a:r>
            <a:r>
              <a:rPr lang="en-US" altLang="zh-TW" b="1" dirty="0"/>
              <a:t>Allowed NSSAI</a:t>
            </a:r>
            <a:r>
              <a:rPr lang="en-US" altLang="zh-TW" dirty="0"/>
              <a:t> of the current access type. </a:t>
            </a:r>
          </a:p>
          <a:p>
            <a:r>
              <a:rPr lang="en-US" altLang="zh-TW" dirty="0"/>
              <a:t>If the </a:t>
            </a:r>
            <a:r>
              <a:rPr lang="en-US" altLang="zh-TW" b="1" dirty="0"/>
              <a:t>Mapping of Allowed NSSAI </a:t>
            </a:r>
            <a:r>
              <a:rPr lang="en-US" altLang="zh-TW" dirty="0"/>
              <a:t>was provided to the UE, the UE shall provide both </a:t>
            </a:r>
          </a:p>
          <a:p>
            <a:pPr lvl="1"/>
            <a:r>
              <a:rPr lang="en-US" altLang="zh-TW" dirty="0"/>
              <a:t>the S-NSSAI of the VPLMN from the </a:t>
            </a:r>
            <a:r>
              <a:rPr lang="en-US" altLang="zh-TW" b="1" dirty="0"/>
              <a:t>Allowed NSSAI</a:t>
            </a:r>
            <a:r>
              <a:rPr lang="en-US" altLang="zh-TW" dirty="0"/>
              <a:t> and</a:t>
            </a:r>
          </a:p>
          <a:p>
            <a:pPr lvl="1"/>
            <a:r>
              <a:rPr lang="en-US" altLang="zh-TW" dirty="0"/>
              <a:t>the corresponding S-NSSAI of the HPLMN from the </a:t>
            </a:r>
            <a:r>
              <a:rPr lang="en-US" altLang="zh-TW" b="1" dirty="0"/>
              <a:t>Mapping Of Allowed NSSAI</a:t>
            </a:r>
            <a:r>
              <a:rPr lang="en-US" altLang="zh-TW" dirty="0"/>
              <a:t>.</a:t>
            </a:r>
            <a:br>
              <a:rPr lang="en-US" altLang="zh-TW" dirty="0"/>
            </a:br>
            <a:endParaRPr lang="zh-TW" altLang="en-US" dirty="0"/>
          </a:p>
        </p:txBody>
      </p:sp>
    </p:spTree>
    <p:extLst>
      <p:ext uri="{BB962C8B-B14F-4D97-AF65-F5344CB8AC3E}">
        <p14:creationId xmlns:p14="http://schemas.microsoft.com/office/powerpoint/2010/main" val="12774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84092" y="26162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144551" y="3659364"/>
            <a:ext cx="1558249"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70970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If the procedure is triggered for </a:t>
            </a:r>
            <a:r>
              <a:rPr lang="en-US" altLang="zh-TW" b="1" dirty="0"/>
              <a:t>SSC mode 3 </a:t>
            </a:r>
            <a:r>
              <a:rPr lang="en-US" altLang="zh-TW" dirty="0"/>
              <a:t>operation, the UE shall also include the </a:t>
            </a:r>
            <a:r>
              <a:rPr lang="en-US" altLang="zh-TW" b="1" dirty="0"/>
              <a:t>Old PDU Session ID </a:t>
            </a:r>
            <a:r>
              <a:rPr lang="en-US" altLang="zh-TW" dirty="0"/>
              <a:t>which indicates the PDU Session ID of the on-going PDU Session to be released, in </a:t>
            </a:r>
            <a:r>
              <a:rPr lang="en-US" altLang="zh-TW" b="1" dirty="0"/>
              <a:t>NAS message</a:t>
            </a:r>
            <a:r>
              <a:rPr lang="en-US" altLang="zh-TW" dirty="0"/>
              <a:t>. </a:t>
            </a:r>
          </a:p>
          <a:p>
            <a:r>
              <a:rPr lang="en-US" altLang="zh-TW" dirty="0"/>
              <a:t>The Old PDU Session ID is included only in this case.</a:t>
            </a:r>
            <a:br>
              <a:rPr lang="en-US" altLang="zh-TW" dirty="0"/>
            </a:br>
            <a:endParaRPr lang="zh-TW" altLang="en-US" dirty="0"/>
          </a:p>
        </p:txBody>
      </p:sp>
    </p:spTree>
    <p:extLst>
      <p:ext uri="{BB962C8B-B14F-4D97-AF65-F5344CB8AC3E}">
        <p14:creationId xmlns:p14="http://schemas.microsoft.com/office/powerpoint/2010/main" val="157866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3"/>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1104287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The AMF receives from the AN </a:t>
            </a:r>
          </a:p>
          <a:p>
            <a:pPr lvl="1"/>
            <a:r>
              <a:rPr lang="en-US" altLang="zh-TW" dirty="0"/>
              <a:t>the NAS SM message (built in step 1) together with </a:t>
            </a:r>
          </a:p>
          <a:p>
            <a:pPr lvl="1"/>
            <a:r>
              <a:rPr lang="en-US" altLang="zh-TW" dirty="0"/>
              <a:t>User Location Information (e.g. Cell Id in the case of the NG-RAN).</a:t>
            </a:r>
          </a:p>
          <a:p>
            <a:endParaRPr lang="en-US" altLang="zh-TW" dirty="0"/>
          </a:p>
          <a:p>
            <a:r>
              <a:rPr lang="en-US" altLang="zh-TW" dirty="0"/>
              <a:t>The UE shall not trigger a PDU Session establishment for a PDU Session corresponding to a LADN when the UE is outside the area of availability of the LADN.</a:t>
            </a:r>
            <a:br>
              <a:rPr lang="en-US" altLang="zh-TW" dirty="0"/>
            </a:br>
            <a:endParaRPr lang="zh-TW" altLang="en-US" dirty="0"/>
          </a:p>
        </p:txBody>
      </p:sp>
    </p:spTree>
    <p:extLst>
      <p:ext uri="{BB962C8B-B14F-4D97-AF65-F5344CB8AC3E}">
        <p14:creationId xmlns:p14="http://schemas.microsoft.com/office/powerpoint/2010/main" val="673324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84092" y="26162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087622" y="4484864"/>
            <a:ext cx="1558249"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70970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If the UE is establishing a PDU session for IMS and the UE is configured to discover the </a:t>
            </a:r>
            <a:r>
              <a:rPr lang="en-US" altLang="zh-TW" b="1" dirty="0"/>
              <a:t>P-CSCF address</a:t>
            </a:r>
            <a:r>
              <a:rPr lang="en-US" altLang="zh-TW" dirty="0"/>
              <a:t> during connectivity establishment, the UE shall include an indicator that it requests a P-CSCF IP address(es) </a:t>
            </a:r>
            <a:r>
              <a:rPr lang="en-US" altLang="zh-TW" b="1" dirty="0"/>
              <a:t>within the SM container</a:t>
            </a:r>
            <a:r>
              <a:rPr lang="en-US" altLang="zh-TW" dirty="0"/>
              <a:t>.</a:t>
            </a:r>
          </a:p>
          <a:p>
            <a:endParaRPr lang="en-US" altLang="zh-TW" dirty="0"/>
          </a:p>
          <a:p>
            <a:endParaRPr lang="en-US" altLang="zh-TW" dirty="0"/>
          </a:p>
          <a:p>
            <a:r>
              <a:rPr lang="en-US" altLang="zh-TW" dirty="0"/>
              <a:t>P-CSCF: Proxy - Call Session Control Function</a:t>
            </a:r>
            <a:br>
              <a:rPr lang="en-US" altLang="zh-TW" dirty="0"/>
            </a:br>
            <a:endParaRPr lang="zh-TW" altLang="en-US" dirty="0"/>
          </a:p>
        </p:txBody>
      </p:sp>
    </p:spTree>
    <p:extLst>
      <p:ext uri="{BB962C8B-B14F-4D97-AF65-F5344CB8AC3E}">
        <p14:creationId xmlns:p14="http://schemas.microsoft.com/office/powerpoint/2010/main" val="863739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84092" y="26162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240022" y="4713464"/>
            <a:ext cx="3304278"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70970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PCO (Protocol Configuration Options) may includes:</a:t>
            </a:r>
          </a:p>
          <a:p>
            <a:pPr lvl="1"/>
            <a:r>
              <a:rPr lang="en-US" altLang="zh-TW" b="1" dirty="0"/>
              <a:t>PS Data Off status</a:t>
            </a:r>
          </a:p>
          <a:p>
            <a:pPr lvl="1"/>
            <a:r>
              <a:rPr lang="en-US" altLang="zh-TW" b="1" dirty="0"/>
              <a:t>UE capability to support Reliable Data Service</a:t>
            </a:r>
          </a:p>
          <a:p>
            <a:pPr lvl="1"/>
            <a:r>
              <a:rPr lang="en-US" altLang="zh-TW" dirty="0"/>
              <a:t>the ability to receive </a:t>
            </a:r>
            <a:r>
              <a:rPr lang="en-US" altLang="zh-TW" b="1" dirty="0"/>
              <a:t>ECS address(es) </a:t>
            </a:r>
            <a:r>
              <a:rPr lang="en-US" altLang="zh-TW" dirty="0"/>
              <a:t>via NAS and to transfer the </a:t>
            </a:r>
            <a:r>
              <a:rPr lang="en-US" altLang="zh-TW" b="1" dirty="0"/>
              <a:t>ECS Address(es) </a:t>
            </a:r>
            <a:r>
              <a:rPr lang="en-US" altLang="zh-TW" dirty="0"/>
              <a:t>to the </a:t>
            </a:r>
            <a:r>
              <a:rPr lang="en-US" altLang="zh-TW" b="1" dirty="0"/>
              <a:t>EEC(s)</a:t>
            </a:r>
            <a:r>
              <a:rPr lang="en-US" altLang="zh-TW" dirty="0"/>
              <a:t>.</a:t>
            </a:r>
            <a:r>
              <a:rPr lang="zh-TW" altLang="en-US" dirty="0"/>
              <a:t> </a:t>
            </a:r>
            <a:r>
              <a:rPr lang="en-US" altLang="zh-TW" dirty="0"/>
              <a:t>(</a:t>
            </a:r>
            <a:r>
              <a:rPr lang="en-US" altLang="zh-TW" b="1" dirty="0">
                <a:hlinkClick r:id="rId5"/>
              </a:rPr>
              <a:t>TS 23.548</a:t>
            </a:r>
            <a:r>
              <a:rPr lang="en-US" altLang="zh-TW" dirty="0"/>
              <a:t>)</a:t>
            </a:r>
          </a:p>
          <a:p>
            <a:pPr lvl="1"/>
            <a:r>
              <a:rPr lang="en-US" altLang="zh-TW" b="1" dirty="0"/>
              <a:t>EDC functionality </a:t>
            </a:r>
            <a:r>
              <a:rPr lang="en-US" altLang="zh-TW" dirty="0"/>
              <a:t>(</a:t>
            </a:r>
            <a:r>
              <a:rPr lang="en-US" altLang="zh-TW" b="1" dirty="0">
                <a:hlinkClick r:id="rId5"/>
              </a:rPr>
              <a:t>TS 23.548</a:t>
            </a:r>
            <a:r>
              <a:rPr lang="en-US" altLang="zh-TW" dirty="0"/>
              <a:t>)</a:t>
            </a:r>
          </a:p>
          <a:p>
            <a:pPr lvl="1"/>
            <a:r>
              <a:rPr lang="en-US" altLang="zh-TW" b="1" dirty="0"/>
              <a:t>EAS re-discovery </a:t>
            </a:r>
            <a:r>
              <a:rPr lang="en-US" altLang="zh-TW" dirty="0"/>
              <a:t>(</a:t>
            </a:r>
            <a:r>
              <a:rPr lang="en-US" altLang="zh-TW" b="1" dirty="0">
                <a:hlinkClick r:id="rId5"/>
              </a:rPr>
              <a:t>TS 23.548</a:t>
            </a:r>
            <a:r>
              <a:rPr lang="en-US" altLang="zh-TW" dirty="0"/>
              <a:t>)</a:t>
            </a:r>
            <a:endParaRPr lang="en-US" altLang="zh-TW" b="1" dirty="0"/>
          </a:p>
        </p:txBody>
      </p:sp>
    </p:spTree>
    <p:extLst>
      <p:ext uri="{BB962C8B-B14F-4D97-AF65-F5344CB8AC3E}">
        <p14:creationId xmlns:p14="http://schemas.microsoft.com/office/powerpoint/2010/main" val="2541312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643D4C-EE0B-457B-861D-9907055C83E3}"/>
              </a:ext>
            </a:extLst>
          </p:cNvPr>
          <p:cNvSpPr>
            <a:spLocks noGrp="1"/>
          </p:cNvSpPr>
          <p:nvPr>
            <p:ph type="title"/>
          </p:nvPr>
        </p:nvSpPr>
        <p:spPr/>
        <p:txBody>
          <a:bodyPr/>
          <a:lstStyle/>
          <a:p>
            <a:r>
              <a:rPr lang="en-US" altLang="zh-TW" dirty="0"/>
              <a:t>PCO</a:t>
            </a:r>
            <a:endParaRPr lang="zh-TW" altLang="en-US" dirty="0"/>
          </a:p>
        </p:txBody>
      </p:sp>
      <p:sp>
        <p:nvSpPr>
          <p:cNvPr id="3" name="內容版面配置區 2">
            <a:extLst>
              <a:ext uri="{FF2B5EF4-FFF2-40B4-BE49-F238E27FC236}">
                <a16:creationId xmlns:a16="http://schemas.microsoft.com/office/drawing/2014/main" id="{C13D8EDB-CA4A-4AA5-B9B2-892C7942F19F}"/>
              </a:ext>
            </a:extLst>
          </p:cNvPr>
          <p:cNvSpPr>
            <a:spLocks noGrp="1"/>
          </p:cNvSpPr>
          <p:nvPr>
            <p:ph idx="1"/>
          </p:nvPr>
        </p:nvSpPr>
        <p:spPr>
          <a:xfrm>
            <a:off x="838200" y="1825625"/>
            <a:ext cx="2768600" cy="4351338"/>
          </a:xfrm>
        </p:spPr>
        <p:txBody>
          <a:bodyPr/>
          <a:lstStyle/>
          <a:p>
            <a:r>
              <a:rPr lang="en-US" altLang="zh-TW" dirty="0">
                <a:hlinkClick r:id="rId3"/>
              </a:rPr>
              <a:t>https://www.sharetechnote.com/html/Handbook_LTE_ProtocolConfigurationOption.html</a:t>
            </a:r>
            <a:endParaRPr lang="zh-TW" altLang="en-US" dirty="0"/>
          </a:p>
        </p:txBody>
      </p:sp>
      <p:pic>
        <p:nvPicPr>
          <p:cNvPr id="4" name="圖片 3">
            <a:extLst>
              <a:ext uri="{FF2B5EF4-FFF2-40B4-BE49-F238E27FC236}">
                <a16:creationId xmlns:a16="http://schemas.microsoft.com/office/drawing/2014/main" id="{89CFA2BE-F0E3-4930-ABF3-F7C1C367BE58}"/>
              </a:ext>
            </a:extLst>
          </p:cNvPr>
          <p:cNvPicPr>
            <a:picLocks noChangeAspect="1"/>
          </p:cNvPicPr>
          <p:nvPr/>
        </p:nvPicPr>
        <p:blipFill rotWithShape="1">
          <a:blip r:embed="rId4"/>
          <a:srcRect l="1431"/>
          <a:stretch/>
        </p:blipFill>
        <p:spPr>
          <a:xfrm>
            <a:off x="4317999" y="75732"/>
            <a:ext cx="7474479" cy="6706536"/>
          </a:xfrm>
          <a:prstGeom prst="rect">
            <a:avLst/>
          </a:prstGeom>
        </p:spPr>
      </p:pic>
    </p:spTree>
    <p:extLst>
      <p:ext uri="{BB962C8B-B14F-4D97-AF65-F5344CB8AC3E}">
        <p14:creationId xmlns:p14="http://schemas.microsoft.com/office/powerpoint/2010/main" val="351638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84092" y="26162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240022" y="5030964"/>
            <a:ext cx="3793448"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7085330" cy="3800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If the UE has indicated that it supports transfer of </a:t>
            </a:r>
            <a:r>
              <a:rPr lang="en-US" altLang="zh-TW" b="1" dirty="0"/>
              <a:t>Port Management Information Containers</a:t>
            </a:r>
            <a:r>
              <a:rPr lang="en-US" altLang="zh-TW" dirty="0"/>
              <a:t> as per UE 5GSM Core Network Capability and if the </a:t>
            </a:r>
            <a:r>
              <a:rPr lang="en-US" altLang="zh-TW" b="1" dirty="0"/>
              <a:t>PDU session type is Ethernet</a:t>
            </a:r>
            <a:r>
              <a:rPr lang="en-US" altLang="zh-TW" dirty="0"/>
              <a:t>, then the UE shall include the </a:t>
            </a:r>
            <a:r>
              <a:rPr lang="en-US" altLang="zh-TW" b="1" dirty="0"/>
              <a:t>MAC address of the DS-TT Ethernet port </a:t>
            </a:r>
            <a:r>
              <a:rPr lang="en-US" altLang="zh-TW" dirty="0"/>
              <a:t>used for this Ethernet PDU session. </a:t>
            </a:r>
          </a:p>
          <a:p>
            <a:r>
              <a:rPr lang="en-US" altLang="zh-TW" dirty="0"/>
              <a:t>If the UE is aware of the </a:t>
            </a:r>
            <a:r>
              <a:rPr lang="en-US" altLang="zh-TW" b="1" dirty="0"/>
              <a:t>UE-DS-TT Residence Time</a:t>
            </a:r>
            <a:r>
              <a:rPr lang="en-US" altLang="zh-TW" dirty="0"/>
              <a:t>, then the UE shall additionally include it.</a:t>
            </a:r>
          </a:p>
        </p:txBody>
      </p:sp>
      <p:sp>
        <p:nvSpPr>
          <p:cNvPr id="4" name="矩形 3">
            <a:extLst>
              <a:ext uri="{FF2B5EF4-FFF2-40B4-BE49-F238E27FC236}">
                <a16:creationId xmlns:a16="http://schemas.microsoft.com/office/drawing/2014/main" id="{F9C6E2D7-DE91-4817-B211-319394384CA7}"/>
              </a:ext>
            </a:extLst>
          </p:cNvPr>
          <p:cNvSpPr/>
          <p:nvPr/>
        </p:nvSpPr>
        <p:spPr>
          <a:xfrm>
            <a:off x="1091500" y="6094968"/>
            <a:ext cx="6021200" cy="369332"/>
          </a:xfrm>
          <a:prstGeom prst="rect">
            <a:avLst/>
          </a:prstGeom>
        </p:spPr>
        <p:txBody>
          <a:bodyPr wrap="none">
            <a:spAutoFit/>
          </a:bodyPr>
          <a:lstStyle/>
          <a:p>
            <a:r>
              <a:rPr lang="en-US" altLang="zh-TW" dirty="0"/>
              <a:t>DS-TT: Device-Side Time Sensitive Networking (TSN) Translator</a:t>
            </a:r>
          </a:p>
        </p:txBody>
      </p:sp>
    </p:spTree>
    <p:extLst>
      <p:ext uri="{BB962C8B-B14F-4D97-AF65-F5344CB8AC3E}">
        <p14:creationId xmlns:p14="http://schemas.microsoft.com/office/powerpoint/2010/main" val="1628638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195BC8-D57D-4EC7-A5FB-08A54DFBAB15}"/>
              </a:ext>
            </a:extLst>
          </p:cNvPr>
          <p:cNvSpPr>
            <a:spLocks noGrp="1"/>
          </p:cNvSpPr>
          <p:nvPr>
            <p:ph type="title"/>
          </p:nvPr>
        </p:nvSpPr>
        <p:spPr/>
        <p:txBody>
          <a:bodyPr/>
          <a:lstStyle/>
          <a:p>
            <a:r>
              <a:rPr lang="en-US" altLang="zh-TW" dirty="0"/>
              <a:t>Step 1.</a:t>
            </a:r>
            <a:endParaRPr lang="zh-TW" altLang="en-US" dirty="0"/>
          </a:p>
        </p:txBody>
      </p:sp>
      <p:pic>
        <p:nvPicPr>
          <p:cNvPr id="6" name="內容版面配置區 5">
            <a:extLst>
              <a:ext uri="{FF2B5EF4-FFF2-40B4-BE49-F238E27FC236}">
                <a16:creationId xmlns:a16="http://schemas.microsoft.com/office/drawing/2014/main" id="{08D3404B-82BD-4E43-A092-CEA6E010168C}"/>
              </a:ext>
            </a:extLst>
          </p:cNvPr>
          <p:cNvPicPr>
            <a:picLocks noGrp="1" noChangeAspect="1"/>
          </p:cNvPicPr>
          <p:nvPr>
            <p:ph idx="1"/>
          </p:nvPr>
        </p:nvPicPr>
        <p:blipFill>
          <a:blip r:embed="rId3"/>
          <a:stretch>
            <a:fillRect/>
          </a:stretch>
        </p:blipFill>
        <p:spPr>
          <a:xfrm>
            <a:off x="7784092" y="2616200"/>
            <a:ext cx="4407908" cy="3325460"/>
          </a:xfrm>
          <a:prstGeom prst="rect">
            <a:avLst/>
          </a:prstGeom>
        </p:spPr>
      </p:pic>
      <p:pic>
        <p:nvPicPr>
          <p:cNvPr id="5" name="圖片 4">
            <a:extLst>
              <a:ext uri="{FF2B5EF4-FFF2-40B4-BE49-F238E27FC236}">
                <a16:creationId xmlns:a16="http://schemas.microsoft.com/office/drawing/2014/main" id="{D46CD75D-B0D0-4CD4-8D26-18D5309F53C0}"/>
              </a:ext>
            </a:extLst>
          </p:cNvPr>
          <p:cNvPicPr>
            <a:picLocks noChangeAspect="1"/>
          </p:cNvPicPr>
          <p:nvPr/>
        </p:nvPicPr>
        <p:blipFill>
          <a:blip r:embed="rId4"/>
          <a:stretch>
            <a:fillRect/>
          </a:stretch>
        </p:blipFill>
        <p:spPr>
          <a:xfrm>
            <a:off x="8870729" y="23720"/>
            <a:ext cx="3162741" cy="1314633"/>
          </a:xfrm>
          <a:prstGeom prst="rect">
            <a:avLst/>
          </a:prstGeom>
        </p:spPr>
      </p:pic>
      <p:sp>
        <p:nvSpPr>
          <p:cNvPr id="7" name="內容版面配置區 2">
            <a:extLst>
              <a:ext uri="{FF2B5EF4-FFF2-40B4-BE49-F238E27FC236}">
                <a16:creationId xmlns:a16="http://schemas.microsoft.com/office/drawing/2014/main" id="{37FD742E-B0FF-4A10-A3BE-6CA31F155CB1}"/>
              </a:ext>
            </a:extLst>
          </p:cNvPr>
          <p:cNvSpPr txBox="1">
            <a:spLocks/>
          </p:cNvSpPr>
          <p:nvPr/>
        </p:nvSpPr>
        <p:spPr>
          <a:xfrm>
            <a:off x="838200" y="1825625"/>
            <a:ext cx="6781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TW" dirty="0"/>
          </a:p>
        </p:txBody>
      </p:sp>
      <p:sp>
        <p:nvSpPr>
          <p:cNvPr id="3" name="矩形 2">
            <a:extLst>
              <a:ext uri="{FF2B5EF4-FFF2-40B4-BE49-F238E27FC236}">
                <a16:creationId xmlns:a16="http://schemas.microsoft.com/office/drawing/2014/main" id="{05B4F6A8-7392-4ECD-89D3-0911B18C3843}"/>
              </a:ext>
            </a:extLst>
          </p:cNvPr>
          <p:cNvSpPr/>
          <p:nvPr/>
        </p:nvSpPr>
        <p:spPr>
          <a:xfrm>
            <a:off x="8240022" y="4764264"/>
            <a:ext cx="3793448" cy="3419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內容版面配置區 2">
            <a:extLst>
              <a:ext uri="{FF2B5EF4-FFF2-40B4-BE49-F238E27FC236}">
                <a16:creationId xmlns:a16="http://schemas.microsoft.com/office/drawing/2014/main" id="{77864218-9F62-4346-B8DF-2C6A087D4E2A}"/>
              </a:ext>
            </a:extLst>
          </p:cNvPr>
          <p:cNvSpPr txBox="1">
            <a:spLocks/>
          </p:cNvSpPr>
          <p:nvPr/>
        </p:nvSpPr>
        <p:spPr>
          <a:xfrm>
            <a:off x="990600" y="1978025"/>
            <a:ext cx="7085330" cy="38004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If the UE requests to establish </a:t>
            </a:r>
            <a:r>
              <a:rPr lang="en-US" altLang="zh-TW" b="1" dirty="0"/>
              <a:t>always-on PDU session</a:t>
            </a:r>
            <a:r>
              <a:rPr lang="en-US" altLang="zh-TW" dirty="0"/>
              <a:t>, the UE includes an </a:t>
            </a:r>
            <a:r>
              <a:rPr lang="en-US" altLang="zh-TW" b="1" dirty="0"/>
              <a:t>Always-on PDU Session Requested indication </a:t>
            </a:r>
            <a:r>
              <a:rPr lang="en-US" altLang="zh-TW" dirty="0"/>
              <a:t>in the PDU Session Establishment Request message.</a:t>
            </a:r>
          </a:p>
          <a:p>
            <a:endParaRPr lang="en-US" altLang="zh-TW" dirty="0"/>
          </a:p>
          <a:p>
            <a:r>
              <a:rPr lang="en-US" altLang="zh-TW" dirty="0"/>
              <a:t>If UE supports to report </a:t>
            </a:r>
            <a:r>
              <a:rPr lang="en-US" altLang="zh-TW" b="1" dirty="0"/>
              <a:t>URSP rule enforcement</a:t>
            </a:r>
            <a:r>
              <a:rPr lang="en-US" altLang="zh-TW" dirty="0"/>
              <a:t> to network, the UE may provide </a:t>
            </a:r>
            <a:r>
              <a:rPr lang="en-US" altLang="zh-TW" b="1" dirty="0"/>
              <a:t>Connection Capabilities.</a:t>
            </a:r>
          </a:p>
        </p:txBody>
      </p:sp>
    </p:spTree>
    <p:extLst>
      <p:ext uri="{BB962C8B-B14F-4D97-AF65-F5344CB8AC3E}">
        <p14:creationId xmlns:p14="http://schemas.microsoft.com/office/powerpoint/2010/main" val="3750728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(new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p:txBody>
          <a:bodyPr/>
          <a:lstStyle/>
          <a:p>
            <a:r>
              <a:rPr lang="en-US" altLang="zh-TW" dirty="0"/>
              <a:t>The AMF determines that the message corresponds to a request for a new PDU Session based on that Request Type indicates </a:t>
            </a:r>
            <a:r>
              <a:rPr lang="en-US" altLang="zh-TW" b="1" dirty="0"/>
              <a:t>"initial request"</a:t>
            </a:r>
            <a:r>
              <a:rPr lang="en-US" altLang="zh-TW" dirty="0"/>
              <a:t> and that the PDU Session ID is not used for any existing PDU Session of the UE.</a:t>
            </a:r>
          </a:p>
          <a:p>
            <a:r>
              <a:rPr lang="en-US" altLang="zh-TW" dirty="0"/>
              <a:t>If the NAS message does not contain an S-NSSAI, the AMF determines an S-NSSAI of the Serving PLMN for the requested PDU Session from the current Allowed NSSAI for the UE. If there is only one S-NSSAI in the Allowed NSSAI, this S-NSSAI shall be used.</a:t>
            </a:r>
            <a:endParaRPr lang="zh-TW" altLang="en-US" dirty="0"/>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3"/>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3"/>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3026135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509F47-0478-4799-9703-C7B64AB4A8A4}"/>
              </a:ext>
            </a:extLst>
          </p:cNvPr>
          <p:cNvSpPr>
            <a:spLocks noGrp="1"/>
          </p:cNvSpPr>
          <p:nvPr>
            <p:ph type="title"/>
          </p:nvPr>
        </p:nvSpPr>
        <p:spPr/>
        <p:txBody>
          <a:bodyPr/>
          <a:lstStyle/>
          <a:p>
            <a:r>
              <a:rPr lang="en-US" altLang="zh-TW" dirty="0"/>
              <a:t>General</a:t>
            </a:r>
            <a:endParaRPr lang="zh-TW" altLang="en-US" dirty="0"/>
          </a:p>
        </p:txBody>
      </p:sp>
      <p:sp>
        <p:nvSpPr>
          <p:cNvPr id="3" name="內容版面配置區 2">
            <a:extLst>
              <a:ext uri="{FF2B5EF4-FFF2-40B4-BE49-F238E27FC236}">
                <a16:creationId xmlns:a16="http://schemas.microsoft.com/office/drawing/2014/main" id="{1E43AAEA-6818-4C00-ABF0-58C733BE5AAA}"/>
              </a:ext>
            </a:extLst>
          </p:cNvPr>
          <p:cNvSpPr>
            <a:spLocks noGrp="1"/>
          </p:cNvSpPr>
          <p:nvPr>
            <p:ph idx="1"/>
          </p:nvPr>
        </p:nvSpPr>
        <p:spPr/>
        <p:txBody>
          <a:bodyPr/>
          <a:lstStyle/>
          <a:p>
            <a:r>
              <a:rPr lang="en-US" altLang="zh-TW" dirty="0"/>
              <a:t>If the UE is simultaneously registered to a </a:t>
            </a:r>
            <a:r>
              <a:rPr lang="en-US" altLang="zh-TW" dirty="0">
                <a:solidFill>
                  <a:srgbClr val="00B050"/>
                </a:solidFill>
              </a:rPr>
              <a:t>non-3GPP access </a:t>
            </a:r>
            <a:r>
              <a:rPr lang="en-US" altLang="zh-TW" dirty="0"/>
              <a:t>via a </a:t>
            </a:r>
            <a:r>
              <a:rPr lang="en-US" altLang="zh-TW" b="1" dirty="0"/>
              <a:t>N3IWF/TNGF/W-AGF </a:t>
            </a:r>
            <a:r>
              <a:rPr lang="en-US" altLang="zh-TW" dirty="0"/>
              <a:t>located in a PLMN different from the PLMN of the </a:t>
            </a:r>
            <a:r>
              <a:rPr lang="en-US" altLang="zh-TW" dirty="0">
                <a:solidFill>
                  <a:schemeClr val="accent1"/>
                </a:solidFill>
              </a:rPr>
              <a:t>3GPP access</a:t>
            </a:r>
            <a:r>
              <a:rPr lang="en-US" altLang="zh-TW" dirty="0"/>
              <a:t>, the functional entities in the following procedures are located in the PLMN of the access used to exchange NAS with the UE for the PDU Session.</a:t>
            </a:r>
            <a:endParaRPr lang="zh-TW" altLang="en-US" dirty="0"/>
          </a:p>
        </p:txBody>
      </p:sp>
    </p:spTree>
    <p:extLst>
      <p:ext uri="{BB962C8B-B14F-4D97-AF65-F5344CB8AC3E}">
        <p14:creationId xmlns:p14="http://schemas.microsoft.com/office/powerpoint/2010/main" val="41024669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(new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p:txBody>
          <a:bodyPr/>
          <a:lstStyle/>
          <a:p>
            <a:r>
              <a:rPr lang="en-US" altLang="zh-TW" dirty="0"/>
              <a:t>If there is more than one S-NSSAI in the </a:t>
            </a:r>
            <a:r>
              <a:rPr lang="en-US" altLang="zh-TW" b="1" dirty="0"/>
              <a:t>Allowed NSSAI</a:t>
            </a:r>
            <a:r>
              <a:rPr lang="en-US" altLang="zh-TW" dirty="0"/>
              <a:t>, the S-NSSAI selected is either </a:t>
            </a:r>
          </a:p>
          <a:p>
            <a:pPr lvl="1"/>
            <a:r>
              <a:rPr lang="en-US" altLang="zh-TW" dirty="0"/>
              <a:t>according to the UE subscription, if the subscription contains only one default S-NSSAI and the corresponding mapped HPLMN S-NSSAI of the Serving PLMN is included in the Allowed NSSAI , or</a:t>
            </a:r>
          </a:p>
          <a:p>
            <a:pPr lvl="1"/>
            <a:r>
              <a:rPr lang="en-US" altLang="zh-TW" dirty="0"/>
              <a:t>based on operator policy (e.g. also ensures any UE Requested DNN is allowed for the selected S-NSSAI))</a:t>
            </a:r>
            <a:endParaRPr lang="zh-TW" altLang="en-US" dirty="0"/>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3"/>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3"/>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3361180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(new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p:txBody>
          <a:bodyPr/>
          <a:lstStyle/>
          <a:p>
            <a:r>
              <a:rPr lang="en-US" altLang="zh-TW" dirty="0"/>
              <a:t>When the NAS Message contains an </a:t>
            </a:r>
            <a:r>
              <a:rPr lang="en-US" altLang="zh-TW" b="1" dirty="0"/>
              <a:t>S-NSSAI of the Serving PLMN </a:t>
            </a:r>
            <a:r>
              <a:rPr lang="en-US" altLang="zh-TW" dirty="0"/>
              <a:t>but it does not contain a </a:t>
            </a:r>
            <a:r>
              <a:rPr lang="en-US" altLang="zh-TW" b="1" dirty="0"/>
              <a:t>DNN</a:t>
            </a:r>
            <a:r>
              <a:rPr lang="en-US" altLang="zh-TW" dirty="0"/>
              <a:t>, </a:t>
            </a:r>
          </a:p>
          <a:p>
            <a:pPr lvl="1"/>
            <a:r>
              <a:rPr lang="en-US" altLang="zh-TW" dirty="0"/>
              <a:t>the AMF determines the DNN for the requested PDU Session by </a:t>
            </a:r>
            <a:r>
              <a:rPr lang="en-US" altLang="zh-TW" b="1" dirty="0"/>
              <a:t>selecting the default DNN </a:t>
            </a:r>
            <a:r>
              <a:rPr lang="en-US" altLang="zh-TW" dirty="0"/>
              <a:t>for this S-NSSAI if the default DNN is present in the UE's Subscription Information (or for the corresponding S-NSSAI of the HPLMN, in the case of LBO); otherwise </a:t>
            </a:r>
          </a:p>
          <a:p>
            <a:pPr lvl="1"/>
            <a:r>
              <a:rPr lang="en-US" altLang="zh-TW" dirty="0"/>
              <a:t>the serving AMF selects a locally configured DNN for this S-NSSAI of the Serving PLMN.</a:t>
            </a:r>
            <a:endParaRPr lang="zh-TW" altLang="en-US" dirty="0"/>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3"/>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3"/>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3608560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(new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p:txBody>
          <a:bodyPr/>
          <a:lstStyle/>
          <a:p>
            <a:r>
              <a:rPr lang="en-US" altLang="zh-TW" dirty="0"/>
              <a:t> If the AMF cannot select an SMF, e.g.</a:t>
            </a:r>
          </a:p>
          <a:p>
            <a:pPr lvl="1"/>
            <a:r>
              <a:rPr lang="en-US" altLang="zh-TW" dirty="0"/>
              <a:t>the UE requested DNN is not supported by the network, or </a:t>
            </a:r>
          </a:p>
          <a:p>
            <a:pPr lvl="1"/>
            <a:r>
              <a:rPr lang="en-US" altLang="zh-TW" dirty="0"/>
              <a:t>the UE requested DNN is not in the </a:t>
            </a:r>
            <a:r>
              <a:rPr lang="en-US" altLang="zh-TW" b="1" dirty="0"/>
              <a:t>Subscribed DNN List </a:t>
            </a:r>
            <a:r>
              <a:rPr lang="en-US" altLang="zh-TW" dirty="0"/>
              <a:t>for the S-NSSAI (or its mapped value for the HPLMN in the case of LBO) and </a:t>
            </a:r>
            <a:r>
              <a:rPr lang="en-US" altLang="zh-TW" b="1" dirty="0"/>
              <a:t>wildcard DNN </a:t>
            </a:r>
            <a:r>
              <a:rPr lang="en-US" altLang="zh-TW" dirty="0"/>
              <a:t>is not included in </a:t>
            </a:r>
            <a:r>
              <a:rPr lang="en-US" altLang="zh-TW" b="1" dirty="0"/>
              <a:t>the Subscribed DNN list</a:t>
            </a:r>
            <a:r>
              <a:rPr lang="en-US" altLang="zh-TW" dirty="0"/>
              <a:t>, </a:t>
            </a:r>
          </a:p>
          <a:p>
            <a:r>
              <a:rPr lang="en-US" altLang="zh-TW" dirty="0"/>
              <a:t>the AMF shall, based on operator policies received from PCF, either </a:t>
            </a:r>
          </a:p>
          <a:p>
            <a:pPr lvl="1"/>
            <a:r>
              <a:rPr lang="en-US" altLang="zh-TW" dirty="0"/>
              <a:t>reject the NAS Message containing PDU Session Establishment Request from the UE with an appropriate cause; or </a:t>
            </a:r>
          </a:p>
          <a:p>
            <a:pPr lvl="1"/>
            <a:r>
              <a:rPr lang="en-US" altLang="zh-TW" dirty="0"/>
              <a:t>request PCF to replace the UE requested DNN by a selected DNN.</a:t>
            </a:r>
            <a:endParaRPr lang="zh-TW" altLang="en-US" dirty="0"/>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3"/>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3"/>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1760867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(new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p:txBody>
          <a:bodyPr>
            <a:normAutofit lnSpcReduction="10000"/>
          </a:bodyPr>
          <a:lstStyle/>
          <a:p>
            <a:r>
              <a:rPr lang="en-US" altLang="zh-TW" dirty="0"/>
              <a:t>If the DNN requested by the UE is present in the UE subscription information but indicated for replacement in the operator policies received from PCF, the AMF shall request the PCF to perform a DNN replacement to a selected DNN.</a:t>
            </a:r>
          </a:p>
          <a:p>
            <a:r>
              <a:rPr lang="en-US" altLang="zh-TW" dirty="0"/>
              <a:t>AMF requests DNN replacement as specified in </a:t>
            </a:r>
            <a:r>
              <a:rPr lang="en-US" altLang="zh-TW" b="1" dirty="0">
                <a:hlinkClick r:id="rId3"/>
              </a:rPr>
              <a:t>clause 4.16.2.1.1</a:t>
            </a:r>
            <a:r>
              <a:rPr lang="en-US" altLang="zh-TW" dirty="0"/>
              <a:t>. </a:t>
            </a:r>
          </a:p>
          <a:p>
            <a:r>
              <a:rPr lang="en-US" altLang="zh-TW" dirty="0"/>
              <a:t>If the DNN requested by the UE is present in the UE subscription information but </a:t>
            </a:r>
          </a:p>
          <a:p>
            <a:pPr lvl="1"/>
            <a:r>
              <a:rPr lang="en-US" altLang="zh-TW" b="1" dirty="0"/>
              <a:t>not supported by the network </a:t>
            </a:r>
            <a:r>
              <a:rPr lang="en-US" altLang="zh-TW" dirty="0"/>
              <a:t>and </a:t>
            </a:r>
          </a:p>
          <a:p>
            <a:pPr lvl="1"/>
            <a:r>
              <a:rPr lang="en-US" altLang="zh-TW" b="1" dirty="0"/>
              <a:t>not indicated for replacement</a:t>
            </a:r>
            <a:r>
              <a:rPr lang="en-US" altLang="zh-TW" dirty="0"/>
              <a:t> in the operator policies received from PCF</a:t>
            </a:r>
          </a:p>
          <a:p>
            <a:pPr marL="457200" lvl="1" indent="0">
              <a:buNone/>
            </a:pPr>
            <a:r>
              <a:rPr lang="en-US" altLang="zh-TW" dirty="0"/>
              <a:t>=&gt; the AMF shall reject the NAS Message containing PDU Session Establishment Request from the UE with an appropriate cause value.</a:t>
            </a:r>
            <a:endParaRPr lang="zh-TW" altLang="en-US" dirty="0"/>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4"/>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4"/>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4162658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(new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p:txBody>
          <a:bodyPr>
            <a:normAutofit/>
          </a:bodyPr>
          <a:lstStyle/>
          <a:p>
            <a:r>
              <a:rPr lang="en-US" altLang="zh-TW" dirty="0"/>
              <a:t>If the Request Type indicates </a:t>
            </a:r>
            <a:r>
              <a:rPr lang="en-US" altLang="zh-TW" b="1" dirty="0"/>
              <a:t>"Initial request"</a:t>
            </a:r>
            <a:r>
              <a:rPr lang="en-US" altLang="zh-TW" dirty="0"/>
              <a:t> or the request is due to handover from </a:t>
            </a:r>
            <a:r>
              <a:rPr lang="en-US" altLang="zh-TW" dirty="0">
                <a:solidFill>
                  <a:srgbClr val="FFC000"/>
                </a:solidFill>
              </a:rPr>
              <a:t>EPS</a:t>
            </a:r>
            <a:r>
              <a:rPr lang="en-US" altLang="zh-TW" dirty="0"/>
              <a:t> or from </a:t>
            </a:r>
            <a:r>
              <a:rPr lang="en-US" altLang="zh-TW" dirty="0">
                <a:solidFill>
                  <a:srgbClr val="00B050"/>
                </a:solidFill>
              </a:rPr>
              <a:t>non-3GPP access </a:t>
            </a:r>
            <a:r>
              <a:rPr lang="en-US" altLang="zh-TW" dirty="0"/>
              <a:t>serving by a different AMF, the AMF stores an association of </a:t>
            </a:r>
          </a:p>
          <a:p>
            <a:pPr lvl="1"/>
            <a:r>
              <a:rPr lang="en-US" altLang="zh-TW" dirty="0"/>
              <a:t>the S-NSSAI(s) </a:t>
            </a:r>
          </a:p>
          <a:p>
            <a:pPr lvl="1"/>
            <a:r>
              <a:rPr lang="en-US" altLang="zh-TW" dirty="0"/>
              <a:t>the DNN</a:t>
            </a:r>
          </a:p>
          <a:p>
            <a:pPr lvl="1"/>
            <a:r>
              <a:rPr lang="en-US" altLang="zh-TW" dirty="0"/>
              <a:t>the PDU Session ID </a:t>
            </a:r>
          </a:p>
          <a:p>
            <a:pPr lvl="1"/>
            <a:r>
              <a:rPr lang="en-US" altLang="zh-TW" dirty="0"/>
              <a:t>the SMF ID </a:t>
            </a:r>
          </a:p>
          <a:p>
            <a:pPr lvl="1"/>
            <a:r>
              <a:rPr lang="en-US" altLang="zh-TW" dirty="0"/>
              <a:t>the Access Type</a:t>
            </a:r>
            <a:endParaRPr lang="zh-TW" altLang="en-US" dirty="0"/>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3"/>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3"/>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608279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(new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p:txBody>
          <a:bodyPr>
            <a:normAutofit/>
          </a:bodyPr>
          <a:lstStyle/>
          <a:p>
            <a:r>
              <a:rPr lang="en-US" altLang="zh-TW" dirty="0"/>
              <a:t>During </a:t>
            </a:r>
            <a:r>
              <a:rPr lang="en-US" altLang="zh-TW" b="1" dirty="0"/>
              <a:t>registration procedures</a:t>
            </a:r>
            <a:r>
              <a:rPr lang="en-US" altLang="zh-TW" dirty="0"/>
              <a:t>, the AMF determines the use of the </a:t>
            </a:r>
            <a:r>
              <a:rPr lang="en-US" altLang="zh-TW" b="1" dirty="0"/>
              <a:t>Control Plane CIoT 5GS Optimisation </a:t>
            </a:r>
            <a:r>
              <a:rPr lang="en-US" altLang="zh-TW" dirty="0"/>
              <a:t>or </a:t>
            </a:r>
            <a:r>
              <a:rPr lang="en-US" altLang="zh-TW" b="1" dirty="0"/>
              <a:t>User Plane CIoT 5GS Optimisation</a:t>
            </a:r>
            <a:r>
              <a:rPr lang="en-US" altLang="zh-TW" dirty="0"/>
              <a:t> based on </a:t>
            </a:r>
          </a:p>
          <a:p>
            <a:pPr lvl="1"/>
            <a:r>
              <a:rPr lang="en-US" altLang="zh-TW" dirty="0"/>
              <a:t>UEs indications in the 5G Preferred Network Behaviour</a:t>
            </a:r>
          </a:p>
          <a:p>
            <a:pPr lvl="1"/>
            <a:r>
              <a:rPr lang="en-US" altLang="zh-TW" dirty="0"/>
              <a:t>the serving operator policies </a:t>
            </a:r>
          </a:p>
          <a:p>
            <a:pPr lvl="1"/>
            <a:r>
              <a:rPr lang="en-US" altLang="zh-TW" dirty="0"/>
              <a:t>the network support of CIoT 5GS optimisations. </a:t>
            </a:r>
          </a:p>
          <a:p>
            <a:r>
              <a:rPr lang="en-US" altLang="zh-TW" dirty="0"/>
              <a:t>The AMF selects an SMF that supports </a:t>
            </a:r>
          </a:p>
          <a:p>
            <a:pPr lvl="1"/>
            <a:r>
              <a:rPr lang="en-US" altLang="zh-TW" b="1" dirty="0"/>
              <a:t>Control Plane CIoT 5GS optimisation </a:t>
            </a:r>
            <a:r>
              <a:rPr lang="en-US" altLang="zh-TW" dirty="0"/>
              <a:t>or</a:t>
            </a:r>
          </a:p>
          <a:p>
            <a:pPr lvl="1"/>
            <a:r>
              <a:rPr lang="en-US" altLang="zh-TW" b="1" dirty="0"/>
              <a:t>User Plane CIoT 5GS Optimisation </a:t>
            </a:r>
          </a:p>
          <a:p>
            <a:pPr marL="457200" lvl="1" indent="0">
              <a:buNone/>
            </a:pPr>
            <a:r>
              <a:rPr lang="en-US" altLang="zh-TW" dirty="0"/>
              <a:t>as described in </a:t>
            </a:r>
            <a:r>
              <a:rPr lang="en-US" altLang="zh-TW" b="1" dirty="0">
                <a:hlinkClick r:id="rId3"/>
              </a:rPr>
              <a:t>clause 6.3.2 of TS 23.501</a:t>
            </a:r>
            <a:r>
              <a:rPr lang="en-US" altLang="zh-TW" dirty="0"/>
              <a:t>.</a:t>
            </a:r>
            <a:endParaRPr lang="zh-TW" altLang="en-US" dirty="0"/>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4"/>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4"/>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2831248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(existing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p:txBody>
          <a:bodyPr>
            <a:normAutofit/>
          </a:bodyPr>
          <a:lstStyle/>
          <a:p>
            <a:r>
              <a:rPr lang="en-US" altLang="zh-TW" dirty="0"/>
              <a:t>If the Request Type indicates </a:t>
            </a:r>
            <a:r>
              <a:rPr lang="en-US" altLang="zh-TW" b="1" dirty="0"/>
              <a:t>"Existing PDU Session"</a:t>
            </a:r>
            <a:r>
              <a:rPr lang="en-US" altLang="zh-TW" dirty="0"/>
              <a:t>, the AMF selects the SMF based on </a:t>
            </a:r>
            <a:r>
              <a:rPr lang="en-US" altLang="zh-TW" b="1" dirty="0"/>
              <a:t>SMF-ID</a:t>
            </a:r>
            <a:r>
              <a:rPr lang="en-US" altLang="zh-TW" dirty="0"/>
              <a:t> received from </a:t>
            </a:r>
            <a:r>
              <a:rPr lang="en-US" altLang="zh-TW" b="1" dirty="0"/>
              <a:t>UDM</a:t>
            </a:r>
            <a:r>
              <a:rPr lang="en-US" altLang="zh-TW" dirty="0"/>
              <a:t>. </a:t>
            </a:r>
          </a:p>
          <a:p>
            <a:r>
              <a:rPr lang="en-US" altLang="zh-TW" dirty="0"/>
              <a:t>The case where the Request Type indicates </a:t>
            </a:r>
            <a:r>
              <a:rPr lang="en-US" altLang="zh-TW" b="1" dirty="0"/>
              <a:t>"Existing PDU Session"</a:t>
            </a:r>
            <a:r>
              <a:rPr lang="en-US" altLang="zh-TW" dirty="0"/>
              <a:t> and either </a:t>
            </a:r>
          </a:p>
          <a:p>
            <a:pPr lvl="1"/>
            <a:r>
              <a:rPr lang="en-US" altLang="zh-TW" dirty="0"/>
              <a:t>the AMF does not recognize the PDU Session ID or </a:t>
            </a:r>
          </a:p>
          <a:p>
            <a:pPr lvl="1"/>
            <a:r>
              <a:rPr lang="en-US" altLang="zh-TW" dirty="0"/>
              <a:t>the </a:t>
            </a:r>
            <a:r>
              <a:rPr lang="en-US" altLang="zh-TW" b="1" dirty="0"/>
              <a:t>subscription context </a:t>
            </a:r>
            <a:r>
              <a:rPr lang="en-US" altLang="zh-TW" dirty="0"/>
              <a:t>that the AMF received from UDM during the </a:t>
            </a:r>
            <a:r>
              <a:rPr lang="en-US" altLang="zh-TW" b="1" dirty="0"/>
              <a:t>Registration</a:t>
            </a:r>
            <a:r>
              <a:rPr lang="en-US" altLang="zh-TW" dirty="0"/>
              <a:t> or </a:t>
            </a:r>
            <a:r>
              <a:rPr lang="en-US" altLang="zh-TW" b="1" dirty="0"/>
              <a:t>Subscription Profile Update Notification</a:t>
            </a:r>
            <a:r>
              <a:rPr lang="en-US" altLang="zh-TW" dirty="0"/>
              <a:t> procedure does not contain an </a:t>
            </a:r>
            <a:r>
              <a:rPr lang="en-US" altLang="zh-TW" b="1" dirty="0"/>
              <a:t>SMF ID </a:t>
            </a:r>
            <a:r>
              <a:rPr lang="en-US" altLang="zh-TW" dirty="0"/>
              <a:t>corresponding to the PDU Session ID constitutes an error case. </a:t>
            </a:r>
          </a:p>
          <a:p>
            <a:r>
              <a:rPr lang="en-US" altLang="zh-TW" dirty="0"/>
              <a:t>The AMF updates the </a:t>
            </a:r>
            <a:r>
              <a:rPr lang="en-US" altLang="zh-TW" b="1" dirty="0"/>
              <a:t>Access Type </a:t>
            </a:r>
            <a:r>
              <a:rPr lang="en-US" altLang="zh-TW" dirty="0"/>
              <a:t>stored for the PDU Session.</a:t>
            </a:r>
            <a:endParaRPr lang="zh-TW" altLang="en-US" b="1" dirty="0"/>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3"/>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3"/>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33125032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(existing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a:xfrm>
            <a:off x="838200" y="1825625"/>
            <a:ext cx="10515600" cy="4667250"/>
          </a:xfrm>
        </p:spPr>
        <p:txBody>
          <a:bodyPr>
            <a:normAutofit/>
          </a:bodyPr>
          <a:lstStyle/>
          <a:p>
            <a:r>
              <a:rPr lang="en-US" altLang="zh-TW" dirty="0"/>
              <a:t>If the Request Type indicates </a:t>
            </a:r>
            <a:r>
              <a:rPr lang="en-US" altLang="zh-TW" b="1" dirty="0"/>
              <a:t>"Existing PDU Session"</a:t>
            </a:r>
            <a:r>
              <a:rPr lang="en-US" altLang="zh-TW" dirty="0"/>
              <a:t> referring to an existing PDU Session moved between </a:t>
            </a:r>
            <a:r>
              <a:rPr lang="en-US" altLang="zh-TW" dirty="0">
                <a:solidFill>
                  <a:srgbClr val="00B050"/>
                </a:solidFill>
              </a:rPr>
              <a:t>3GPP access </a:t>
            </a:r>
            <a:r>
              <a:rPr lang="en-US" altLang="zh-TW" dirty="0"/>
              <a:t>and </a:t>
            </a:r>
            <a:r>
              <a:rPr lang="en-US" altLang="zh-TW" dirty="0">
                <a:solidFill>
                  <a:srgbClr val="0070C0"/>
                </a:solidFill>
              </a:rPr>
              <a:t>non-3GPP</a:t>
            </a:r>
            <a:r>
              <a:rPr lang="en-US" altLang="zh-TW" dirty="0"/>
              <a:t> access, then if the </a:t>
            </a:r>
            <a:r>
              <a:rPr lang="en-US" altLang="zh-TW" b="1" dirty="0"/>
              <a:t>Serving PLMN S-NSSAI </a:t>
            </a:r>
            <a:r>
              <a:rPr lang="en-US" altLang="zh-TW" dirty="0"/>
              <a:t>of the PDU Session is present in the </a:t>
            </a:r>
            <a:r>
              <a:rPr lang="en-US" altLang="zh-TW" b="1" dirty="0"/>
              <a:t>Allowed NSSAI </a:t>
            </a:r>
            <a:r>
              <a:rPr lang="en-US" altLang="zh-TW" dirty="0"/>
              <a:t>of the target access type, the PDU Session Establishment procedure can be performed in the following cases:</a:t>
            </a:r>
          </a:p>
          <a:p>
            <a:pPr lvl="1"/>
            <a:r>
              <a:rPr lang="en-US" altLang="zh-TW" dirty="0"/>
              <a:t>the SMF ID corresponding to the PDU Session ID and the AMF belong to the same PLMN;</a:t>
            </a:r>
          </a:p>
          <a:p>
            <a:pPr lvl="1"/>
            <a:r>
              <a:rPr lang="en-US" altLang="zh-TW" dirty="0"/>
              <a:t>the SMF ID corresponding to the PDU Session ID belongs to the HPLMN;</a:t>
            </a:r>
          </a:p>
          <a:p>
            <a:r>
              <a:rPr lang="en-US" altLang="zh-TW" dirty="0"/>
              <a:t>Otherwise the AMF shall reject the PDU Session Establishment Request with an appropriate reject cause.</a:t>
            </a:r>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3"/>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3"/>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3490969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458855-52D5-4160-BCD7-19A7412AD9F9}"/>
              </a:ext>
            </a:extLst>
          </p:cNvPr>
          <p:cNvSpPr>
            <a:spLocks noGrp="1"/>
          </p:cNvSpPr>
          <p:nvPr>
            <p:ph type="title"/>
          </p:nvPr>
        </p:nvSpPr>
        <p:spPr/>
        <p:txBody>
          <a:bodyPr/>
          <a:lstStyle/>
          <a:p>
            <a:r>
              <a:rPr lang="en-US" altLang="zh-TW" dirty="0"/>
              <a:t>Step 2 (existing PDU Session case)</a:t>
            </a:r>
            <a:endParaRPr lang="zh-TW" altLang="en-US" dirty="0"/>
          </a:p>
        </p:txBody>
      </p:sp>
      <p:sp>
        <p:nvSpPr>
          <p:cNvPr id="3" name="內容版面配置區 2">
            <a:extLst>
              <a:ext uri="{FF2B5EF4-FFF2-40B4-BE49-F238E27FC236}">
                <a16:creationId xmlns:a16="http://schemas.microsoft.com/office/drawing/2014/main" id="{E689036F-6B75-47CD-B302-5B2312BDF905}"/>
              </a:ext>
            </a:extLst>
          </p:cNvPr>
          <p:cNvSpPr>
            <a:spLocks noGrp="1"/>
          </p:cNvSpPr>
          <p:nvPr>
            <p:ph idx="1"/>
          </p:nvPr>
        </p:nvSpPr>
        <p:spPr>
          <a:xfrm>
            <a:off x="838200" y="1825625"/>
            <a:ext cx="10515600" cy="4667250"/>
          </a:xfrm>
        </p:spPr>
        <p:txBody>
          <a:bodyPr>
            <a:normAutofit/>
          </a:bodyPr>
          <a:lstStyle/>
          <a:p>
            <a:r>
              <a:rPr lang="en-US" altLang="zh-TW" dirty="0"/>
              <a:t>The AMF shall reject a request coming from an Emergency Registered UE and the Request Type indicates neither </a:t>
            </a:r>
            <a:r>
              <a:rPr lang="en-US" altLang="zh-TW" b="1" dirty="0"/>
              <a:t>"Emergency Request"</a:t>
            </a:r>
            <a:r>
              <a:rPr lang="en-US" altLang="zh-TW" dirty="0"/>
              <a:t> nor </a:t>
            </a:r>
            <a:r>
              <a:rPr lang="en-US" altLang="zh-TW" b="1" dirty="0"/>
              <a:t>"Existing Emergency PDU Session"</a:t>
            </a:r>
            <a:r>
              <a:rPr lang="en-US" altLang="zh-TW" dirty="0"/>
              <a:t>. </a:t>
            </a:r>
          </a:p>
          <a:p>
            <a:r>
              <a:rPr lang="en-US" altLang="zh-TW" dirty="0"/>
              <a:t>When the Request Type indicates </a:t>
            </a:r>
            <a:r>
              <a:rPr lang="en-US" altLang="zh-TW" b="1" dirty="0"/>
              <a:t>"Emergency Request"</a:t>
            </a:r>
            <a:r>
              <a:rPr lang="en-US" altLang="zh-TW" dirty="0"/>
              <a:t>, the AMF is not expecting any </a:t>
            </a:r>
            <a:r>
              <a:rPr lang="en-US" altLang="zh-TW" b="1" dirty="0"/>
              <a:t>S-NSSAI</a:t>
            </a:r>
            <a:r>
              <a:rPr lang="en-US" altLang="zh-TW" dirty="0"/>
              <a:t> and </a:t>
            </a:r>
            <a:r>
              <a:rPr lang="en-US" altLang="zh-TW" b="1" dirty="0"/>
              <a:t>DNN</a:t>
            </a:r>
            <a:r>
              <a:rPr lang="en-US" altLang="zh-TW" dirty="0"/>
              <a:t> value provided by the UE and uses locally configured values instead. The AMF stores the Access Type of the PDU Session.</a:t>
            </a:r>
          </a:p>
          <a:p>
            <a:r>
              <a:rPr lang="en-US" altLang="zh-TW" dirty="0"/>
              <a:t>If the Request Type indicates </a:t>
            </a:r>
            <a:r>
              <a:rPr lang="en-US" altLang="zh-TW" b="1" dirty="0"/>
              <a:t>"Emergency Request"</a:t>
            </a:r>
            <a:r>
              <a:rPr lang="en-US" altLang="zh-TW" dirty="0"/>
              <a:t> or </a:t>
            </a:r>
            <a:r>
              <a:rPr lang="en-US" altLang="zh-TW" b="1" dirty="0"/>
              <a:t>"Existing Emergency PDU Session"</a:t>
            </a:r>
            <a:r>
              <a:rPr lang="en-US" altLang="zh-TW" dirty="0"/>
              <a:t>, the AMF selects the SMF as described in </a:t>
            </a:r>
            <a:r>
              <a:rPr lang="en-US" altLang="zh-TW" b="1" dirty="0">
                <a:hlinkClick r:id="rId3"/>
              </a:rPr>
              <a:t>clause 5.16.4 of TS 23.501</a:t>
            </a:r>
            <a:r>
              <a:rPr lang="en-US" altLang="zh-TW" dirty="0"/>
              <a:t>.</a:t>
            </a:r>
          </a:p>
        </p:txBody>
      </p:sp>
      <p:pic>
        <p:nvPicPr>
          <p:cNvPr id="4" name="圖片 3">
            <a:extLst>
              <a:ext uri="{FF2B5EF4-FFF2-40B4-BE49-F238E27FC236}">
                <a16:creationId xmlns:a16="http://schemas.microsoft.com/office/drawing/2014/main" id="{54B5AAFA-5969-4A88-BEFC-2C8B68BEE1ED}"/>
              </a:ext>
            </a:extLst>
          </p:cNvPr>
          <p:cNvPicPr>
            <a:picLocks noChangeAspect="1"/>
          </p:cNvPicPr>
          <p:nvPr/>
        </p:nvPicPr>
        <p:blipFill rotWithShape="1">
          <a:blip r:embed="rId4"/>
          <a:srcRect l="25886" r="67267" b="90070"/>
          <a:stretch/>
        </p:blipFill>
        <p:spPr>
          <a:xfrm>
            <a:off x="10972800" y="24606"/>
            <a:ext cx="584200" cy="681037"/>
          </a:xfrm>
          <a:prstGeom prst="rect">
            <a:avLst/>
          </a:prstGeom>
        </p:spPr>
      </p:pic>
      <p:pic>
        <p:nvPicPr>
          <p:cNvPr id="5" name="圖片 4">
            <a:extLst>
              <a:ext uri="{FF2B5EF4-FFF2-40B4-BE49-F238E27FC236}">
                <a16:creationId xmlns:a16="http://schemas.microsoft.com/office/drawing/2014/main" id="{7F56526D-2328-4F31-8FEA-D8C631EA949F}"/>
              </a:ext>
            </a:extLst>
          </p:cNvPr>
          <p:cNvPicPr>
            <a:picLocks noChangeAspect="1"/>
          </p:cNvPicPr>
          <p:nvPr/>
        </p:nvPicPr>
        <p:blipFill rotWithShape="1">
          <a:blip r:embed="rId4"/>
          <a:srcRect l="19188" t="19282" r="60568" b="74260"/>
          <a:stretch/>
        </p:blipFill>
        <p:spPr>
          <a:xfrm>
            <a:off x="10401300" y="840580"/>
            <a:ext cx="1727200" cy="442912"/>
          </a:xfrm>
          <a:prstGeom prst="rect">
            <a:avLst/>
          </a:prstGeom>
        </p:spPr>
      </p:pic>
    </p:spTree>
    <p:extLst>
      <p:ext uri="{BB962C8B-B14F-4D97-AF65-F5344CB8AC3E}">
        <p14:creationId xmlns:p14="http://schemas.microsoft.com/office/powerpoint/2010/main" val="2581511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6" name="內容版面配置區 5">
            <a:extLst>
              <a:ext uri="{FF2B5EF4-FFF2-40B4-BE49-F238E27FC236}">
                <a16:creationId xmlns:a16="http://schemas.microsoft.com/office/drawing/2014/main" id="{BB2F1C24-0BE2-49D9-A45A-64FF5B4424D4}"/>
              </a:ext>
            </a:extLst>
          </p:cNvPr>
          <p:cNvPicPr>
            <a:picLocks noGrp="1" noChangeAspect="1"/>
          </p:cNvPicPr>
          <p:nvPr>
            <p:ph idx="1"/>
          </p:nvPr>
        </p:nvPicPr>
        <p:blipFill>
          <a:blip r:embed="rId3"/>
          <a:stretch>
            <a:fillRect/>
          </a:stretch>
        </p:blipFill>
        <p:spPr>
          <a:xfrm>
            <a:off x="689618" y="1577975"/>
            <a:ext cx="3975100" cy="5172591"/>
          </a:xfrm>
          <a:prstGeom prst="rect">
            <a:avLst/>
          </a:prstGeom>
        </p:spPr>
      </p:pic>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4"/>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4"/>
          <a:srcRect l="27672" t="25810" r="44939" b="65926"/>
          <a:stretch/>
        </p:blipFill>
        <p:spPr>
          <a:xfrm>
            <a:off x="9232900" y="744537"/>
            <a:ext cx="2336800" cy="566738"/>
          </a:xfrm>
          <a:prstGeom prst="rect">
            <a:avLst/>
          </a:prstGeom>
        </p:spPr>
      </p:pic>
      <p:pic>
        <p:nvPicPr>
          <p:cNvPr id="7" name="圖片 6">
            <a:extLst>
              <a:ext uri="{FF2B5EF4-FFF2-40B4-BE49-F238E27FC236}">
                <a16:creationId xmlns:a16="http://schemas.microsoft.com/office/drawing/2014/main" id="{2952957D-019F-42CC-835F-B9C010DF7DD1}"/>
              </a:ext>
            </a:extLst>
          </p:cNvPr>
          <p:cNvPicPr>
            <a:picLocks noChangeAspect="1"/>
          </p:cNvPicPr>
          <p:nvPr/>
        </p:nvPicPr>
        <p:blipFill>
          <a:blip r:embed="rId5"/>
          <a:stretch>
            <a:fillRect/>
          </a:stretch>
        </p:blipFill>
        <p:spPr>
          <a:xfrm>
            <a:off x="4813300" y="1577975"/>
            <a:ext cx="5649591" cy="3396193"/>
          </a:xfrm>
          <a:prstGeom prst="rect">
            <a:avLst/>
          </a:prstGeom>
        </p:spPr>
      </p:pic>
    </p:spTree>
    <p:extLst>
      <p:ext uri="{BB962C8B-B14F-4D97-AF65-F5344CB8AC3E}">
        <p14:creationId xmlns:p14="http://schemas.microsoft.com/office/powerpoint/2010/main" val="298176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2F444B-32CD-4A46-8EEE-F60AF3A95211}"/>
              </a:ext>
            </a:extLst>
          </p:cNvPr>
          <p:cNvSpPr>
            <a:spLocks noGrp="1"/>
          </p:cNvSpPr>
          <p:nvPr>
            <p:ph type="title"/>
          </p:nvPr>
        </p:nvSpPr>
        <p:spPr/>
        <p:txBody>
          <a:bodyPr/>
          <a:lstStyle/>
          <a:p>
            <a:r>
              <a:rPr lang="en-US" altLang="zh-TW" dirty="0"/>
              <a:t>General</a:t>
            </a:r>
            <a:endParaRPr lang="zh-TW" altLang="en-US" dirty="0"/>
          </a:p>
        </p:txBody>
      </p:sp>
      <p:sp>
        <p:nvSpPr>
          <p:cNvPr id="3" name="內容版面配置區 2">
            <a:extLst>
              <a:ext uri="{FF2B5EF4-FFF2-40B4-BE49-F238E27FC236}">
                <a16:creationId xmlns:a16="http://schemas.microsoft.com/office/drawing/2014/main" id="{6E888917-F318-4103-A211-C19E3EDC2F01}"/>
              </a:ext>
            </a:extLst>
          </p:cNvPr>
          <p:cNvSpPr>
            <a:spLocks noGrp="1"/>
          </p:cNvSpPr>
          <p:nvPr>
            <p:ph idx="1"/>
          </p:nvPr>
        </p:nvSpPr>
        <p:spPr/>
        <p:txBody>
          <a:bodyPr/>
          <a:lstStyle/>
          <a:p>
            <a:r>
              <a:rPr lang="en-US" altLang="zh-TW" dirty="0"/>
              <a:t>As specified in </a:t>
            </a:r>
            <a:r>
              <a:rPr lang="en-US" altLang="zh-TW" b="1" dirty="0">
                <a:hlinkClick r:id="rId3"/>
              </a:rPr>
              <a:t>clause 5.6.1 of TS 23.501</a:t>
            </a:r>
            <a:r>
              <a:rPr lang="en-US" altLang="zh-TW" dirty="0"/>
              <a:t>, a PDU Session may be associated either </a:t>
            </a:r>
          </a:p>
          <a:p>
            <a:pPr marL="457200" lvl="1" indent="0">
              <a:buNone/>
            </a:pPr>
            <a:r>
              <a:rPr lang="en-US" altLang="zh-TW" dirty="0"/>
              <a:t>(a) with a </a:t>
            </a:r>
            <a:r>
              <a:rPr lang="en-US" altLang="zh-TW" b="1" dirty="0"/>
              <a:t>single access type </a:t>
            </a:r>
            <a:r>
              <a:rPr lang="en-US" altLang="zh-TW" dirty="0"/>
              <a:t>at a given time, i.e. either </a:t>
            </a:r>
            <a:r>
              <a:rPr lang="en-US" altLang="zh-TW" dirty="0">
                <a:solidFill>
                  <a:srgbClr val="0070C0"/>
                </a:solidFill>
              </a:rPr>
              <a:t>3GPP access </a:t>
            </a:r>
            <a:r>
              <a:rPr lang="en-US" altLang="zh-TW" dirty="0"/>
              <a:t>or </a:t>
            </a:r>
            <a:r>
              <a:rPr lang="en-US" altLang="zh-TW" dirty="0">
                <a:solidFill>
                  <a:srgbClr val="00B050"/>
                </a:solidFill>
              </a:rPr>
              <a:t>non-3GPP access</a:t>
            </a:r>
            <a:r>
              <a:rPr lang="en-US" altLang="zh-TW" dirty="0"/>
              <a:t>, or </a:t>
            </a:r>
          </a:p>
          <a:p>
            <a:pPr marL="457200" lvl="1" indent="0">
              <a:buNone/>
            </a:pPr>
            <a:r>
              <a:rPr lang="en-US" altLang="zh-TW" dirty="0"/>
              <a:t>(b) simultaneously with </a:t>
            </a:r>
            <a:r>
              <a:rPr lang="en-US" altLang="zh-TW" b="1" dirty="0"/>
              <a:t>multiple access types</a:t>
            </a:r>
            <a:r>
              <a:rPr lang="en-US" altLang="zh-TW" dirty="0"/>
              <a:t>, i.e. one </a:t>
            </a:r>
            <a:r>
              <a:rPr lang="en-US" altLang="zh-TW" dirty="0">
                <a:solidFill>
                  <a:srgbClr val="0070C0"/>
                </a:solidFill>
              </a:rPr>
              <a:t>3GPP access </a:t>
            </a:r>
            <a:r>
              <a:rPr lang="en-US" altLang="zh-TW" dirty="0"/>
              <a:t>and one </a:t>
            </a:r>
            <a:r>
              <a:rPr lang="en-US" altLang="zh-TW" dirty="0">
                <a:solidFill>
                  <a:srgbClr val="00B050"/>
                </a:solidFill>
              </a:rPr>
              <a:t>non-3GPP access</a:t>
            </a:r>
            <a:r>
              <a:rPr lang="en-US" altLang="zh-TW" dirty="0"/>
              <a:t>. A PDU Session associated with multiple access types is referred to as </a:t>
            </a:r>
            <a:r>
              <a:rPr lang="en-US" altLang="zh-TW" b="1" dirty="0"/>
              <a:t>Multi Access-PDU (MA-PDU)</a:t>
            </a:r>
            <a:r>
              <a:rPr lang="en-US" altLang="zh-TW" dirty="0"/>
              <a:t> Session and it may be requested by </a:t>
            </a:r>
            <a:r>
              <a:rPr lang="en-US" altLang="zh-TW" b="1" dirty="0"/>
              <a:t>ATSSS-capable UEs</a:t>
            </a:r>
            <a:r>
              <a:rPr lang="en-US" altLang="zh-TW" dirty="0"/>
              <a:t>.</a:t>
            </a:r>
            <a:endParaRPr lang="zh-TW" altLang="en-US" dirty="0"/>
          </a:p>
        </p:txBody>
      </p:sp>
    </p:spTree>
    <p:extLst>
      <p:ext uri="{BB962C8B-B14F-4D97-AF65-F5344CB8AC3E}">
        <p14:creationId xmlns:p14="http://schemas.microsoft.com/office/powerpoint/2010/main" val="1143971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p:txBody>
          <a:bodyPr/>
          <a:lstStyle/>
          <a:p>
            <a:r>
              <a:rPr lang="en-US" altLang="zh-TW" dirty="0"/>
              <a:t>If the AMF does not have an association with an SMF for the PDU Session ID provided by the UE (e.g. when Request Type indicates "</a:t>
            </a:r>
            <a:r>
              <a:rPr lang="en-US" altLang="zh-TW" b="1" dirty="0"/>
              <a:t>initial request</a:t>
            </a:r>
            <a:r>
              <a:rPr lang="en-US" altLang="zh-TW" dirty="0"/>
              <a:t>"), the AMF invokes the </a:t>
            </a:r>
            <a:r>
              <a:rPr lang="en-US" altLang="zh-TW" dirty="0" err="1">
                <a:solidFill>
                  <a:srgbClr val="FF0000"/>
                </a:solidFill>
              </a:rPr>
              <a:t>Nsmf_PDUSession_CreateSMContext</a:t>
            </a:r>
            <a:r>
              <a:rPr lang="en-US" altLang="zh-TW" dirty="0">
                <a:solidFill>
                  <a:srgbClr val="FF0000"/>
                </a:solidFill>
              </a:rPr>
              <a:t> </a:t>
            </a:r>
            <a:r>
              <a:rPr lang="en-US" altLang="zh-TW" dirty="0"/>
              <a:t>Request, </a:t>
            </a:r>
          </a:p>
          <a:p>
            <a:endParaRPr lang="en-US" altLang="zh-TW" dirty="0"/>
          </a:p>
          <a:p>
            <a:r>
              <a:rPr lang="en-US" altLang="zh-TW" dirty="0"/>
              <a:t>but if the AMF already has an association with an SMF for the PDU Session ID provided by the UE (e.g. when Request Type indicates "existing PDU Session"), the AMF invokes the </a:t>
            </a:r>
            <a:r>
              <a:rPr lang="en-US" altLang="zh-TW" dirty="0" err="1">
                <a:solidFill>
                  <a:srgbClr val="FF0000"/>
                </a:solidFill>
              </a:rPr>
              <a:t>Nsmf_PDUSession_UpdateSMContext</a:t>
            </a:r>
            <a:r>
              <a:rPr lang="en-US" altLang="zh-TW" dirty="0">
                <a:solidFill>
                  <a:srgbClr val="FF0000"/>
                </a:solidFill>
              </a:rPr>
              <a:t> </a:t>
            </a:r>
            <a:r>
              <a:rPr lang="en-US" altLang="zh-TW" dirty="0"/>
              <a:t>Request.</a:t>
            </a:r>
            <a:endParaRPr lang="zh-TW" altLang="en-US" dirty="0"/>
          </a:p>
        </p:txBody>
      </p:sp>
    </p:spTree>
    <p:extLst>
      <p:ext uri="{BB962C8B-B14F-4D97-AF65-F5344CB8AC3E}">
        <p14:creationId xmlns:p14="http://schemas.microsoft.com/office/powerpoint/2010/main" val="3455095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p:txBody>
          <a:bodyPr/>
          <a:lstStyle/>
          <a:p>
            <a:r>
              <a:rPr lang="en-US" altLang="zh-TW" dirty="0"/>
              <a:t>The AMF sends the </a:t>
            </a:r>
            <a:r>
              <a:rPr lang="en-US" altLang="zh-TW" b="1" dirty="0"/>
              <a:t>S-NSSAI</a:t>
            </a:r>
            <a:r>
              <a:rPr lang="en-US" altLang="zh-TW" dirty="0"/>
              <a:t> </a:t>
            </a:r>
            <a:r>
              <a:rPr lang="en-US" altLang="zh-TW" b="1" dirty="0"/>
              <a:t>of the Serving PLMN </a:t>
            </a:r>
            <a:r>
              <a:rPr lang="en-US" altLang="zh-TW" dirty="0"/>
              <a:t>from the </a:t>
            </a:r>
            <a:r>
              <a:rPr lang="en-US" altLang="zh-TW" b="1" dirty="0"/>
              <a:t>Allowed NSSAI </a:t>
            </a:r>
            <a:r>
              <a:rPr lang="en-US" altLang="zh-TW" dirty="0"/>
              <a:t>to the SMF. For roaming scenario in local breakout (LBO), the AMF also sends the </a:t>
            </a:r>
            <a:r>
              <a:rPr lang="en-US" altLang="zh-TW" b="1" dirty="0"/>
              <a:t>corresponding S-NSSAI of the HPLMN </a:t>
            </a:r>
            <a:r>
              <a:rPr lang="en-US" altLang="zh-TW" dirty="0"/>
              <a:t>from the </a:t>
            </a:r>
            <a:r>
              <a:rPr lang="en-US" altLang="zh-TW" b="1" dirty="0"/>
              <a:t>Mapping Of Allowed NSSAI </a:t>
            </a:r>
            <a:r>
              <a:rPr lang="en-US" altLang="zh-TW" dirty="0"/>
              <a:t>to the SMF.</a:t>
            </a:r>
          </a:p>
          <a:p>
            <a:endParaRPr lang="en-US" altLang="zh-TW" dirty="0"/>
          </a:p>
          <a:p>
            <a:r>
              <a:rPr lang="en-US" altLang="zh-TW" dirty="0"/>
              <a:t>The AMF ID is the UE's GUAMI which uniquely identifies the AMF serving the UE. The AMF forwards the PDU Session ID together with the </a:t>
            </a:r>
            <a:r>
              <a:rPr lang="en-US" altLang="zh-TW" b="1" dirty="0"/>
              <a:t>N1 SM container </a:t>
            </a:r>
            <a:r>
              <a:rPr lang="en-US" altLang="zh-TW" dirty="0"/>
              <a:t>containing</a:t>
            </a:r>
            <a:r>
              <a:rPr lang="en-US" altLang="zh-TW" b="1" dirty="0"/>
              <a:t> </a:t>
            </a:r>
            <a:r>
              <a:rPr lang="en-US" altLang="zh-TW" dirty="0"/>
              <a:t>the </a:t>
            </a:r>
            <a:r>
              <a:rPr lang="en-US" altLang="zh-TW" b="1" dirty="0"/>
              <a:t>PDU Session Establishment Request</a:t>
            </a:r>
            <a:r>
              <a:rPr lang="en-US" altLang="zh-TW" dirty="0"/>
              <a:t> received from the UE. The </a:t>
            </a:r>
            <a:r>
              <a:rPr lang="en-US" altLang="zh-TW" b="1" dirty="0"/>
              <a:t>GPSI</a:t>
            </a:r>
            <a:r>
              <a:rPr lang="en-US" altLang="zh-TW" dirty="0"/>
              <a:t> shall be included if available at AMF.</a:t>
            </a:r>
            <a:endParaRPr lang="zh-TW" altLang="en-US" dirty="0"/>
          </a:p>
        </p:txBody>
      </p:sp>
    </p:spTree>
    <p:extLst>
      <p:ext uri="{BB962C8B-B14F-4D97-AF65-F5344CB8AC3E}">
        <p14:creationId xmlns:p14="http://schemas.microsoft.com/office/powerpoint/2010/main" val="1578966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The AMF determines </a:t>
            </a:r>
            <a:r>
              <a:rPr lang="en-US" altLang="zh-TW" b="1" dirty="0"/>
              <a:t>Access Type </a:t>
            </a:r>
            <a:r>
              <a:rPr lang="en-US" altLang="zh-TW" dirty="0"/>
              <a:t>and </a:t>
            </a:r>
            <a:r>
              <a:rPr lang="en-US" altLang="zh-TW" b="1" dirty="0"/>
              <a:t>RAT Type.</a:t>
            </a:r>
          </a:p>
          <a:p>
            <a:r>
              <a:rPr lang="en-US" altLang="zh-TW" dirty="0"/>
              <a:t>The AMF provides the </a:t>
            </a:r>
            <a:r>
              <a:rPr lang="en-US" altLang="zh-TW" b="1" dirty="0"/>
              <a:t>PEI</a:t>
            </a:r>
            <a:r>
              <a:rPr lang="en-US" altLang="zh-TW" dirty="0"/>
              <a:t> instead of the SUPI when the UE in </a:t>
            </a:r>
            <a:r>
              <a:rPr lang="en-US" altLang="zh-TW" b="1" dirty="0"/>
              <a:t>limited service state</a:t>
            </a:r>
            <a:r>
              <a:rPr lang="en-US" altLang="zh-TW" dirty="0"/>
              <a:t> has registered for </a:t>
            </a:r>
            <a:r>
              <a:rPr lang="en-US" altLang="zh-TW" b="1" dirty="0"/>
              <a:t>Emergency services </a:t>
            </a:r>
            <a:r>
              <a:rPr lang="en-US" altLang="zh-TW" dirty="0"/>
              <a:t>(i.e. Emergency Registered) without providing a SUPI. </a:t>
            </a:r>
          </a:p>
          <a:p>
            <a:r>
              <a:rPr lang="en-US" altLang="zh-TW" dirty="0"/>
              <a:t>If the UE in </a:t>
            </a:r>
            <a:r>
              <a:rPr lang="en-US" altLang="zh-TW" b="1" dirty="0"/>
              <a:t>limited service state </a:t>
            </a:r>
            <a:r>
              <a:rPr lang="en-US" altLang="zh-TW" dirty="0"/>
              <a:t>has registered for </a:t>
            </a:r>
            <a:r>
              <a:rPr lang="en-US" altLang="zh-TW" b="1" dirty="0"/>
              <a:t>Emergency services </a:t>
            </a:r>
            <a:r>
              <a:rPr lang="en-US" altLang="zh-TW" dirty="0"/>
              <a:t>(i.e. Emergency Registered) with a </a:t>
            </a:r>
            <a:r>
              <a:rPr lang="en-US" altLang="zh-TW" b="1" dirty="0"/>
              <a:t>SUPI</a:t>
            </a:r>
            <a:r>
              <a:rPr lang="en-US" altLang="zh-TW" dirty="0"/>
              <a:t> but has not been authenticated the AMF indicates that the SUPI has not been authenticated. </a:t>
            </a:r>
          </a:p>
          <a:p>
            <a:r>
              <a:rPr lang="en-US" altLang="zh-TW" dirty="0"/>
              <a:t>The SMF determines that the UE has not been authenticated when </a:t>
            </a:r>
          </a:p>
          <a:p>
            <a:pPr lvl="1"/>
            <a:r>
              <a:rPr lang="en-US" altLang="zh-TW" dirty="0"/>
              <a:t>it does not receive a SUPI for the UE or </a:t>
            </a:r>
          </a:p>
          <a:p>
            <a:pPr lvl="1"/>
            <a:r>
              <a:rPr lang="en-US" altLang="zh-TW" dirty="0"/>
              <a:t>when the AMF indicates that the SUPI has not been authenticated.</a:t>
            </a:r>
            <a:endParaRPr lang="zh-TW" altLang="en-US" b="1" dirty="0"/>
          </a:p>
        </p:txBody>
      </p:sp>
    </p:spTree>
    <p:extLst>
      <p:ext uri="{BB962C8B-B14F-4D97-AF65-F5344CB8AC3E}">
        <p14:creationId xmlns:p14="http://schemas.microsoft.com/office/powerpoint/2010/main" val="1629910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If the AMF determines that the selected DNN corresponds to an LADN then the AMF provides the "</a:t>
            </a:r>
            <a:r>
              <a:rPr lang="en-US" altLang="zh-TW" b="1" dirty="0"/>
              <a:t>UE presence in LADN service area</a:t>
            </a:r>
            <a:r>
              <a:rPr lang="en-US" altLang="zh-TW" dirty="0"/>
              <a:t>" that indicates if the UE is IN or OUT of the LADN service area.</a:t>
            </a:r>
          </a:p>
          <a:p>
            <a:r>
              <a:rPr lang="en-US" altLang="zh-TW" dirty="0"/>
              <a:t>If the Old PDU Session ID is included in step 1 and if the SMF is not to be reallocated, the AMF also includes </a:t>
            </a:r>
            <a:r>
              <a:rPr lang="en-US" altLang="zh-TW" b="1" dirty="0"/>
              <a:t>Old PDU Session ID </a:t>
            </a:r>
            <a:r>
              <a:rPr lang="en-US" altLang="zh-TW" dirty="0"/>
              <a:t>in the </a:t>
            </a:r>
            <a:r>
              <a:rPr lang="en-US" altLang="zh-TW" dirty="0" err="1">
                <a:solidFill>
                  <a:srgbClr val="FF0000"/>
                </a:solidFill>
              </a:rPr>
              <a:t>Nsmf_PDUSession_CreateSMContext</a:t>
            </a:r>
            <a:r>
              <a:rPr lang="en-US" altLang="zh-TW" dirty="0">
                <a:solidFill>
                  <a:srgbClr val="FF0000"/>
                </a:solidFill>
              </a:rPr>
              <a:t> </a:t>
            </a:r>
            <a:r>
              <a:rPr lang="en-US" altLang="zh-TW" dirty="0"/>
              <a:t>Request.</a:t>
            </a:r>
          </a:p>
          <a:p>
            <a:r>
              <a:rPr lang="en-US" altLang="zh-TW" b="1" dirty="0"/>
              <a:t>DNN Selection Mode </a:t>
            </a:r>
            <a:r>
              <a:rPr lang="en-US" altLang="zh-TW" dirty="0"/>
              <a:t>is determined by the AMF. It indicates whether an explicitly subscribed DNN has been provided by the UE in its PDU Session Establishment Request.</a:t>
            </a:r>
          </a:p>
          <a:p>
            <a:r>
              <a:rPr lang="en-US" altLang="zh-TW" dirty="0"/>
              <a:t>The SMF may use </a:t>
            </a:r>
            <a:r>
              <a:rPr lang="en-US" altLang="zh-TW" b="1" dirty="0"/>
              <a:t>DNN Selection Mode </a:t>
            </a:r>
            <a:r>
              <a:rPr lang="en-US" altLang="zh-TW" dirty="0"/>
              <a:t>when deciding whether to accept or reject the UE request.</a:t>
            </a:r>
            <a:endParaRPr lang="zh-TW" altLang="en-US" dirty="0"/>
          </a:p>
        </p:txBody>
      </p:sp>
    </p:spTree>
    <p:extLst>
      <p:ext uri="{BB962C8B-B14F-4D97-AF65-F5344CB8AC3E}">
        <p14:creationId xmlns:p14="http://schemas.microsoft.com/office/powerpoint/2010/main" val="696243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When the </a:t>
            </a:r>
            <a:r>
              <a:rPr lang="en-US" altLang="zh-TW" b="1" dirty="0"/>
              <a:t>Establishment cause </a:t>
            </a:r>
            <a:r>
              <a:rPr lang="en-US" altLang="zh-TW" dirty="0"/>
              <a:t>received as part of </a:t>
            </a:r>
            <a:r>
              <a:rPr lang="en-US" altLang="zh-TW" b="1" dirty="0"/>
              <a:t>AN parameters </a:t>
            </a:r>
            <a:r>
              <a:rPr lang="en-US" altLang="zh-TW" dirty="0"/>
              <a:t>during the </a:t>
            </a:r>
            <a:r>
              <a:rPr lang="en-US" altLang="zh-TW" b="1" dirty="0"/>
              <a:t>Registration procedure</a:t>
            </a:r>
            <a:r>
              <a:rPr lang="en-US" altLang="zh-TW" dirty="0"/>
              <a:t> or </a:t>
            </a:r>
            <a:r>
              <a:rPr lang="en-US" altLang="zh-TW" b="1" dirty="0"/>
              <a:t>Service Request </a:t>
            </a:r>
            <a:r>
              <a:rPr lang="en-US" altLang="zh-TW" dirty="0"/>
              <a:t>procedure is associated with </a:t>
            </a:r>
            <a:r>
              <a:rPr lang="en-US" altLang="zh-TW" b="1" dirty="0"/>
              <a:t>priority services </a:t>
            </a:r>
            <a:r>
              <a:rPr lang="en-US" altLang="zh-TW" dirty="0"/>
              <a:t>(e.g. MPS, MCX), or when the AMF determines the UE has </a:t>
            </a:r>
            <a:r>
              <a:rPr lang="en-US" altLang="zh-TW" b="1" dirty="0"/>
              <a:t>priority subscription </a:t>
            </a:r>
            <a:r>
              <a:rPr lang="en-US" altLang="zh-TW" dirty="0"/>
              <a:t>(e.g. MPS, MCX) in the </a:t>
            </a:r>
            <a:r>
              <a:rPr lang="en-US" altLang="zh-TW" b="1" dirty="0"/>
              <a:t>UDM</a:t>
            </a:r>
            <a:r>
              <a:rPr lang="en-US" altLang="zh-TW" dirty="0"/>
              <a:t>, the AMF includes a </a:t>
            </a:r>
            <a:r>
              <a:rPr lang="en-US" altLang="zh-TW" b="1" dirty="0"/>
              <a:t>Message Priority header </a:t>
            </a:r>
            <a:r>
              <a:rPr lang="en-US" altLang="zh-TW" dirty="0"/>
              <a:t>to indicate priority information. The SMF uses the </a:t>
            </a:r>
            <a:r>
              <a:rPr lang="en-US" altLang="zh-TW" b="1" dirty="0"/>
              <a:t>Message Priority header </a:t>
            </a:r>
            <a:r>
              <a:rPr lang="en-US" altLang="zh-TW" dirty="0"/>
              <a:t>to determine if the UE request is subject to exemption from NAS level congestion control. Other NFs relay the priority information by including the </a:t>
            </a:r>
            <a:r>
              <a:rPr lang="en-US" altLang="zh-TW" b="1" dirty="0"/>
              <a:t>Message Priority header </a:t>
            </a:r>
            <a:r>
              <a:rPr lang="en-US" altLang="zh-TW" dirty="0"/>
              <a:t>in service-based interfaces, as specified in </a:t>
            </a:r>
            <a:r>
              <a:rPr lang="en-US" altLang="zh-TW" b="1" dirty="0">
                <a:hlinkClick r:id="rId4"/>
              </a:rPr>
              <a:t>TS 29.500</a:t>
            </a:r>
            <a:r>
              <a:rPr lang="en-US" altLang="zh-TW" dirty="0"/>
              <a:t>.</a:t>
            </a:r>
            <a:endParaRPr lang="zh-TW" altLang="en-US" dirty="0"/>
          </a:p>
        </p:txBody>
      </p:sp>
    </p:spTree>
    <p:extLst>
      <p:ext uri="{BB962C8B-B14F-4D97-AF65-F5344CB8AC3E}">
        <p14:creationId xmlns:p14="http://schemas.microsoft.com/office/powerpoint/2010/main" val="2985823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In the </a:t>
            </a:r>
            <a:r>
              <a:rPr lang="en-US" altLang="zh-TW" b="1" dirty="0"/>
              <a:t>local breakout </a:t>
            </a:r>
            <a:r>
              <a:rPr lang="en-US" altLang="zh-TW" dirty="0"/>
              <a:t>case, if the SMF (in the VPLMN) is not able to process some part of the </a:t>
            </a:r>
            <a:r>
              <a:rPr lang="en-US" altLang="zh-TW" b="1" dirty="0"/>
              <a:t>N1 SM information </a:t>
            </a:r>
            <a:r>
              <a:rPr lang="en-US" altLang="zh-TW" dirty="0"/>
              <a:t>that </a:t>
            </a:r>
            <a:r>
              <a:rPr lang="en-US" altLang="zh-TW" b="1" dirty="0"/>
              <a:t>Home Routed Roaming </a:t>
            </a:r>
            <a:r>
              <a:rPr lang="en-US" altLang="zh-TW" dirty="0"/>
              <a:t>is required and the SMF responds to the AMF that it is not the right SMF to handle the </a:t>
            </a:r>
            <a:r>
              <a:rPr lang="en-US" altLang="zh-TW" b="1" dirty="0"/>
              <a:t>N1 SM message </a:t>
            </a:r>
            <a:r>
              <a:rPr lang="en-US" altLang="zh-TW" dirty="0"/>
              <a:t>by invoking </a:t>
            </a:r>
            <a:r>
              <a:rPr lang="en-US" altLang="zh-TW" dirty="0" err="1">
                <a:solidFill>
                  <a:srgbClr val="FF0000"/>
                </a:solidFill>
              </a:rPr>
              <a:t>Nsmf_PDUSession_CreateSMContext</a:t>
            </a:r>
            <a:r>
              <a:rPr lang="en-US" altLang="zh-TW" dirty="0">
                <a:solidFill>
                  <a:srgbClr val="FF0000"/>
                </a:solidFill>
              </a:rPr>
              <a:t> </a:t>
            </a:r>
            <a:r>
              <a:rPr lang="en-US" altLang="zh-TW" dirty="0"/>
              <a:t>Response service operation. The SMF includes a proper </a:t>
            </a:r>
            <a:r>
              <a:rPr lang="en-US" altLang="zh-TW" b="1" dirty="0"/>
              <a:t>N11 cause code </a:t>
            </a:r>
            <a:r>
              <a:rPr lang="en-US" altLang="zh-TW" dirty="0"/>
              <a:t>triggering the AMF to proceed with </a:t>
            </a:r>
            <a:r>
              <a:rPr lang="en-US" altLang="zh-TW" b="1" dirty="0"/>
              <a:t>home routed</a:t>
            </a:r>
            <a:r>
              <a:rPr lang="en-US" altLang="zh-TW" dirty="0"/>
              <a:t> case. The procedure starts again at step 2.</a:t>
            </a:r>
          </a:p>
          <a:p>
            <a:endParaRPr lang="zh-TW" altLang="en-US" dirty="0"/>
          </a:p>
        </p:txBody>
      </p:sp>
    </p:spTree>
    <p:extLst>
      <p:ext uri="{BB962C8B-B14F-4D97-AF65-F5344CB8AC3E}">
        <p14:creationId xmlns:p14="http://schemas.microsoft.com/office/powerpoint/2010/main" val="12559978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In the non-roaming case, for PDU Session with Request Type "</a:t>
            </a:r>
            <a:r>
              <a:rPr lang="en-US" altLang="zh-TW" b="1" dirty="0"/>
              <a:t>initial request</a:t>
            </a:r>
            <a:r>
              <a:rPr lang="en-US" altLang="zh-TW" dirty="0"/>
              <a:t>", the AMF checks if the </a:t>
            </a:r>
            <a:r>
              <a:rPr lang="en-US" altLang="zh-TW" b="1" dirty="0"/>
              <a:t>PCF Selection Assistance info </a:t>
            </a:r>
            <a:r>
              <a:rPr lang="en-US" altLang="zh-TW" dirty="0"/>
              <a:t>from the UDM indicates that the same PCF is required for the requested DNN and S-NSSAI and if required, the AMF includes in </a:t>
            </a:r>
            <a:r>
              <a:rPr lang="en-US" altLang="zh-TW" dirty="0" err="1">
                <a:solidFill>
                  <a:srgbClr val="FF0000"/>
                </a:solidFill>
              </a:rPr>
              <a:t>Nsmf_PDUSession_CreateSMContext</a:t>
            </a:r>
            <a:r>
              <a:rPr lang="en-US" altLang="zh-TW" dirty="0">
                <a:solidFill>
                  <a:srgbClr val="FF0000"/>
                </a:solidFill>
              </a:rPr>
              <a:t> </a:t>
            </a:r>
            <a:r>
              <a:rPr lang="en-US" altLang="zh-TW" dirty="0"/>
              <a:t>Request both the </a:t>
            </a:r>
            <a:r>
              <a:rPr lang="en-US" altLang="zh-TW" b="1" dirty="0"/>
              <a:t>Same PCF Selection Indication</a:t>
            </a:r>
            <a:r>
              <a:rPr lang="en-US" altLang="zh-TW" dirty="0"/>
              <a:t> and the </a:t>
            </a:r>
            <a:r>
              <a:rPr lang="en-US" altLang="zh-TW" b="1" dirty="0"/>
              <a:t>PCF ID selected by the AMF</a:t>
            </a:r>
            <a:r>
              <a:rPr lang="en-US" altLang="zh-TW" dirty="0"/>
              <a:t>, this PCF ID identifies the H-PCF,</a:t>
            </a:r>
          </a:p>
          <a:p>
            <a:r>
              <a:rPr lang="en-US" altLang="zh-TW" dirty="0"/>
              <a:t>If </a:t>
            </a:r>
            <a:r>
              <a:rPr lang="en-US" altLang="zh-TW" b="1" dirty="0"/>
              <a:t>PCF Selection Assistance info </a:t>
            </a:r>
            <a:r>
              <a:rPr lang="en-US" altLang="zh-TW" dirty="0"/>
              <a:t>is not received from the UDM, the AMF may include a </a:t>
            </a:r>
            <a:r>
              <a:rPr lang="en-US" altLang="zh-TW" b="1" dirty="0"/>
              <a:t>PCF ID </a:t>
            </a:r>
            <a:r>
              <a:rPr lang="en-US" altLang="zh-TW" dirty="0"/>
              <a:t>in the </a:t>
            </a:r>
            <a:r>
              <a:rPr lang="en-US" altLang="zh-TW" dirty="0" err="1">
                <a:solidFill>
                  <a:srgbClr val="FF0000"/>
                </a:solidFill>
              </a:rPr>
              <a:t>Nsmf_PDUSession_CreateSMContext</a:t>
            </a:r>
            <a:r>
              <a:rPr lang="en-US" altLang="zh-TW" dirty="0">
                <a:solidFill>
                  <a:srgbClr val="FF0000"/>
                </a:solidFill>
              </a:rPr>
              <a:t> </a:t>
            </a:r>
            <a:r>
              <a:rPr lang="en-US" altLang="zh-TW" dirty="0"/>
              <a:t>Request based on operator policies. This PCF ID identifies the H-PCF in the non-roaming case and the V-PCF in the local breakout roaming case.</a:t>
            </a:r>
          </a:p>
          <a:p>
            <a:endParaRPr lang="zh-TW" altLang="en-US" dirty="0"/>
          </a:p>
        </p:txBody>
      </p:sp>
    </p:spTree>
    <p:extLst>
      <p:ext uri="{BB962C8B-B14F-4D97-AF65-F5344CB8AC3E}">
        <p14:creationId xmlns:p14="http://schemas.microsoft.com/office/powerpoint/2010/main" val="34346416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The AMF includes </a:t>
            </a:r>
            <a:r>
              <a:rPr lang="en-US" altLang="zh-TW" b="1" dirty="0"/>
              <a:t>Trace Requirements </a:t>
            </a:r>
            <a:r>
              <a:rPr lang="en-US" altLang="zh-TW" dirty="0"/>
              <a:t>if Trace Requirements have been received in subscription data.</a:t>
            </a:r>
          </a:p>
          <a:p>
            <a:endParaRPr lang="en-US" altLang="zh-TW" dirty="0"/>
          </a:p>
        </p:txBody>
      </p:sp>
    </p:spTree>
    <p:extLst>
      <p:ext uri="{BB962C8B-B14F-4D97-AF65-F5344CB8AC3E}">
        <p14:creationId xmlns:p14="http://schemas.microsoft.com/office/powerpoint/2010/main" val="32299072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If the AMF decides to use the </a:t>
            </a:r>
            <a:r>
              <a:rPr lang="en-US" altLang="zh-TW" b="1" dirty="0"/>
              <a:t>Control Plane CIoT 5GS Optimisation </a:t>
            </a:r>
            <a:r>
              <a:rPr lang="en-US" altLang="zh-TW" dirty="0"/>
              <a:t>or </a:t>
            </a:r>
            <a:r>
              <a:rPr lang="en-US" altLang="zh-TW" b="1" dirty="0"/>
              <a:t>User Plane CIoT 5GS Optimisation</a:t>
            </a:r>
            <a:r>
              <a:rPr lang="en-US" altLang="zh-TW" dirty="0"/>
              <a:t> as specified in step 2 or to only use </a:t>
            </a:r>
            <a:r>
              <a:rPr lang="en-US" altLang="zh-TW" b="1" dirty="0"/>
              <a:t>Control Plane CIoT 5GS Optimisation </a:t>
            </a:r>
            <a:r>
              <a:rPr lang="en-US" altLang="zh-TW" dirty="0"/>
              <a:t>for the PDU session as described in </a:t>
            </a:r>
            <a:r>
              <a:rPr lang="en-US" altLang="zh-TW" b="1" dirty="0">
                <a:hlinkClick r:id="rId4"/>
              </a:rPr>
              <a:t>clause 5.31.4 of TS 23.501</a:t>
            </a:r>
            <a:r>
              <a:rPr lang="en-US" altLang="zh-TW" dirty="0"/>
              <a:t>, the AMF sends the </a:t>
            </a:r>
            <a:r>
              <a:rPr lang="en-US" altLang="zh-TW" b="1" dirty="0"/>
              <a:t>Control Plane CIoT 5GS Optimisation indication</a:t>
            </a:r>
            <a:r>
              <a:rPr lang="en-US" altLang="zh-TW" dirty="0"/>
              <a:t> or </a:t>
            </a:r>
            <a:r>
              <a:rPr lang="en-US" altLang="zh-TW" b="1" dirty="0"/>
              <a:t>Control Plane Only indicator</a:t>
            </a:r>
            <a:r>
              <a:rPr lang="en-US" altLang="zh-TW" dirty="0"/>
              <a:t> to the SMF.</a:t>
            </a:r>
            <a:endParaRPr lang="zh-TW" altLang="en-US" dirty="0"/>
          </a:p>
        </p:txBody>
      </p:sp>
    </p:spTree>
    <p:extLst>
      <p:ext uri="{BB962C8B-B14F-4D97-AF65-F5344CB8AC3E}">
        <p14:creationId xmlns:p14="http://schemas.microsoft.com/office/powerpoint/2010/main" val="488430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If the AMF determines that the </a:t>
            </a:r>
            <a:r>
              <a:rPr lang="en-US" altLang="zh-TW" b="1" dirty="0"/>
              <a:t>RAT type </a:t>
            </a:r>
            <a:r>
              <a:rPr lang="en-US" altLang="zh-TW" dirty="0"/>
              <a:t>is </a:t>
            </a:r>
            <a:r>
              <a:rPr lang="en-US" altLang="zh-TW" b="1" dirty="0"/>
              <a:t>NB-IoT</a:t>
            </a:r>
            <a:r>
              <a:rPr lang="en-US" altLang="zh-TW" dirty="0"/>
              <a:t> and the number of PDU Sessions with user plane resources activated for the UE has reached the maximum number of supported user plane resources (0, 1 or 2) based on whether the UE supports UP data transfer and the </a:t>
            </a:r>
            <a:r>
              <a:rPr lang="en-US" altLang="zh-TW" b="1" dirty="0"/>
              <a:t>UE's 5GMM Core Network Capability </a:t>
            </a:r>
            <a:r>
              <a:rPr lang="en-US" altLang="zh-TW" dirty="0"/>
              <a:t>as described in </a:t>
            </a:r>
            <a:r>
              <a:rPr lang="en-US" altLang="zh-TW" b="1" dirty="0">
                <a:hlinkClick r:id="rId4"/>
              </a:rPr>
              <a:t>Clause 5.31.19 of TS 23.501</a:t>
            </a:r>
            <a:r>
              <a:rPr lang="en-US" altLang="zh-TW" dirty="0"/>
              <a:t>, the AMF may either </a:t>
            </a:r>
          </a:p>
          <a:p>
            <a:pPr lvl="1"/>
            <a:r>
              <a:rPr lang="en-US" altLang="zh-TW" dirty="0"/>
              <a:t>reject the PDU Session Establishment Request or </a:t>
            </a:r>
          </a:p>
          <a:p>
            <a:pPr lvl="1"/>
            <a:r>
              <a:rPr lang="en-US" altLang="zh-TW" dirty="0"/>
              <a:t>continue with the PDU Session establishment and include the Control Plane CIoT 5GS Optimisation indication or Control Plane Only indicator to the SMF.</a:t>
            </a:r>
            <a:endParaRPr lang="zh-TW" altLang="en-US" dirty="0"/>
          </a:p>
        </p:txBody>
      </p:sp>
    </p:spTree>
    <p:extLst>
      <p:ext uri="{BB962C8B-B14F-4D97-AF65-F5344CB8AC3E}">
        <p14:creationId xmlns:p14="http://schemas.microsoft.com/office/powerpoint/2010/main" val="3725321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4D1252-550E-4354-8D17-CBB9C1AC0D6E}"/>
              </a:ext>
            </a:extLst>
          </p:cNvPr>
          <p:cNvSpPr>
            <a:spLocks noGrp="1"/>
          </p:cNvSpPr>
          <p:nvPr>
            <p:ph type="ctrTitle"/>
          </p:nvPr>
        </p:nvSpPr>
        <p:spPr/>
        <p:txBody>
          <a:bodyPr>
            <a:normAutofit/>
          </a:bodyPr>
          <a:lstStyle/>
          <a:p>
            <a:r>
              <a:rPr lang="fr-FR" altLang="zh-TW" sz="4000" dirty="0">
                <a:solidFill>
                  <a:schemeClr val="accent2"/>
                </a:solidFill>
              </a:rPr>
              <a:t>UE Requested </a:t>
            </a:r>
            <a:r>
              <a:rPr lang="fr-FR" altLang="zh-TW" sz="4000" dirty="0"/>
              <a:t>PDU Session Establishment</a:t>
            </a:r>
            <a:endParaRPr lang="zh-TW" altLang="en-US" sz="4000" dirty="0"/>
          </a:p>
        </p:txBody>
      </p:sp>
    </p:spTree>
    <p:extLst>
      <p:ext uri="{BB962C8B-B14F-4D97-AF65-F5344CB8AC3E}">
        <p14:creationId xmlns:p14="http://schemas.microsoft.com/office/powerpoint/2010/main" val="471269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The AMF includes the </a:t>
            </a:r>
            <a:r>
              <a:rPr lang="en-US" altLang="zh-TW" b="1" dirty="0"/>
              <a:t>latest Small Data Rate Control Status </a:t>
            </a:r>
            <a:r>
              <a:rPr lang="en-US" altLang="zh-TW" dirty="0"/>
              <a:t>if it has stored it for the PDU Session.</a:t>
            </a:r>
          </a:p>
          <a:p>
            <a:r>
              <a:rPr lang="en-US" altLang="zh-TW" dirty="0"/>
              <a:t>If the </a:t>
            </a:r>
            <a:r>
              <a:rPr lang="en-US" altLang="zh-TW" b="1" dirty="0"/>
              <a:t>RAT type </a:t>
            </a:r>
            <a:r>
              <a:rPr lang="en-US" altLang="zh-TW" dirty="0"/>
              <a:t>was included in the message, then the SMF stores the </a:t>
            </a:r>
            <a:r>
              <a:rPr lang="en-US" altLang="zh-TW" b="1" dirty="0"/>
              <a:t>RAT type</a:t>
            </a:r>
            <a:r>
              <a:rPr lang="en-US" altLang="zh-TW" dirty="0"/>
              <a:t> in SM Context.</a:t>
            </a:r>
            <a:endParaRPr lang="zh-TW" altLang="en-US" dirty="0"/>
          </a:p>
        </p:txBody>
      </p:sp>
    </p:spTree>
    <p:extLst>
      <p:ext uri="{BB962C8B-B14F-4D97-AF65-F5344CB8AC3E}">
        <p14:creationId xmlns:p14="http://schemas.microsoft.com/office/powerpoint/2010/main" val="3402585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C2ED7-7FDC-40CC-BE04-CBA4F58AE9E6}"/>
              </a:ext>
            </a:extLst>
          </p:cNvPr>
          <p:cNvSpPr>
            <a:spLocks noGrp="1"/>
          </p:cNvSpPr>
          <p:nvPr>
            <p:ph type="title"/>
          </p:nvPr>
        </p:nvSpPr>
        <p:spPr/>
        <p:txBody>
          <a:bodyPr/>
          <a:lstStyle/>
          <a:p>
            <a:r>
              <a:rPr lang="en-US" altLang="zh-TW" dirty="0"/>
              <a:t>Step 3.</a:t>
            </a:r>
            <a:endParaRPr lang="zh-TW" altLang="en-US" dirty="0"/>
          </a:p>
        </p:txBody>
      </p:sp>
      <p:pic>
        <p:nvPicPr>
          <p:cNvPr id="4" name="圖片 3">
            <a:extLst>
              <a:ext uri="{FF2B5EF4-FFF2-40B4-BE49-F238E27FC236}">
                <a16:creationId xmlns:a16="http://schemas.microsoft.com/office/drawing/2014/main" id="{5E14307D-4A94-41BF-B19F-C448F9C76CF3}"/>
              </a:ext>
            </a:extLst>
          </p:cNvPr>
          <p:cNvPicPr>
            <a:picLocks noChangeAspect="1"/>
          </p:cNvPicPr>
          <p:nvPr/>
        </p:nvPicPr>
        <p:blipFill rotWithShape="1">
          <a:blip r:embed="rId3"/>
          <a:srcRect l="25142" t="-46" r="42408" b="90556"/>
          <a:stretch/>
        </p:blipFill>
        <p:spPr>
          <a:xfrm>
            <a:off x="9017000" y="39687"/>
            <a:ext cx="2768600" cy="650875"/>
          </a:xfrm>
          <a:prstGeom prst="rect">
            <a:avLst/>
          </a:prstGeom>
        </p:spPr>
      </p:pic>
      <p:pic>
        <p:nvPicPr>
          <p:cNvPr id="5" name="圖片 4">
            <a:extLst>
              <a:ext uri="{FF2B5EF4-FFF2-40B4-BE49-F238E27FC236}">
                <a16:creationId xmlns:a16="http://schemas.microsoft.com/office/drawing/2014/main" id="{A2FB7077-566C-4547-B42C-1833F42F7BDC}"/>
              </a:ext>
            </a:extLst>
          </p:cNvPr>
          <p:cNvPicPr>
            <a:picLocks noChangeAspect="1"/>
          </p:cNvPicPr>
          <p:nvPr/>
        </p:nvPicPr>
        <p:blipFill rotWithShape="1">
          <a:blip r:embed="rId3"/>
          <a:srcRect l="27672" t="25810" r="44939" b="65926"/>
          <a:stretch/>
        </p:blipFill>
        <p:spPr>
          <a:xfrm>
            <a:off x="9232900" y="744537"/>
            <a:ext cx="2336800" cy="566738"/>
          </a:xfrm>
          <a:prstGeom prst="rect">
            <a:avLst/>
          </a:prstGeom>
        </p:spPr>
      </p:pic>
      <p:sp>
        <p:nvSpPr>
          <p:cNvPr id="8" name="內容版面配置區 7">
            <a:extLst>
              <a:ext uri="{FF2B5EF4-FFF2-40B4-BE49-F238E27FC236}">
                <a16:creationId xmlns:a16="http://schemas.microsoft.com/office/drawing/2014/main" id="{F39046CC-41EC-4321-A7A0-A226A0504434}"/>
              </a:ext>
            </a:extLst>
          </p:cNvPr>
          <p:cNvSpPr>
            <a:spLocks noGrp="1"/>
          </p:cNvSpPr>
          <p:nvPr>
            <p:ph idx="1"/>
          </p:nvPr>
        </p:nvSpPr>
        <p:spPr>
          <a:xfrm>
            <a:off x="838200" y="1825624"/>
            <a:ext cx="10515600" cy="5311775"/>
          </a:xfrm>
        </p:spPr>
        <p:txBody>
          <a:bodyPr>
            <a:normAutofit/>
          </a:bodyPr>
          <a:lstStyle/>
          <a:p>
            <a:r>
              <a:rPr lang="en-US" altLang="zh-TW" dirty="0"/>
              <a:t>The remain of detail is skipped in this page.</a:t>
            </a:r>
            <a:endParaRPr lang="zh-TW" altLang="en-US" dirty="0"/>
          </a:p>
        </p:txBody>
      </p:sp>
    </p:spTree>
    <p:extLst>
      <p:ext uri="{BB962C8B-B14F-4D97-AF65-F5344CB8AC3E}">
        <p14:creationId xmlns:p14="http://schemas.microsoft.com/office/powerpoint/2010/main" val="16677780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B2878-8244-4F8F-AA30-344232F455CC}"/>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590D2322-F9F6-4F2B-A4DF-F2D64852EF52}"/>
              </a:ext>
            </a:extLst>
          </p:cNvPr>
          <p:cNvSpPr>
            <a:spLocks noGrp="1"/>
          </p:cNvSpPr>
          <p:nvPr>
            <p:ph idx="1"/>
          </p:nvPr>
        </p:nvSpPr>
        <p:spPr>
          <a:xfrm>
            <a:off x="838200" y="1825625"/>
            <a:ext cx="10515600" cy="4667250"/>
          </a:xfrm>
        </p:spPr>
        <p:txBody>
          <a:bodyPr>
            <a:normAutofit lnSpcReduction="10000"/>
          </a:bodyPr>
          <a:lstStyle/>
          <a:p>
            <a:r>
              <a:rPr lang="en-US" altLang="zh-TW" dirty="0"/>
              <a:t>If </a:t>
            </a:r>
            <a:r>
              <a:rPr lang="en-US" altLang="zh-TW" b="1" dirty="0"/>
              <a:t>Session Management Subscription data </a:t>
            </a:r>
            <a:r>
              <a:rPr lang="en-US" altLang="zh-TW" dirty="0"/>
              <a:t>for corresponding SUPI, DNN and S-NSSAI of the HPLMN is not available, then SMF retrieves the </a:t>
            </a:r>
            <a:r>
              <a:rPr lang="en-US" altLang="zh-TW" b="1" dirty="0"/>
              <a:t>Session Management Subscription data </a:t>
            </a:r>
            <a:r>
              <a:rPr lang="en-US" altLang="zh-TW" dirty="0"/>
              <a:t>using </a:t>
            </a:r>
            <a:r>
              <a:rPr lang="en-US" altLang="zh-TW" dirty="0" err="1">
                <a:solidFill>
                  <a:srgbClr val="FF0000"/>
                </a:solidFill>
              </a:rPr>
              <a:t>Nudm_SDM_Get</a:t>
            </a:r>
            <a:r>
              <a:rPr lang="en-US" altLang="zh-TW" dirty="0">
                <a:solidFill>
                  <a:srgbClr val="FF0000"/>
                </a:solidFill>
              </a:rPr>
              <a:t> </a:t>
            </a:r>
            <a:r>
              <a:rPr lang="en-US" altLang="zh-TW" dirty="0"/>
              <a:t>(SUPI, Session Management Subscription data, selected DNN, S-NSSAI of the HPLMN, Serving PLMN ID, [NID]) and subscribes to be notified when this subscription data is modified using </a:t>
            </a:r>
            <a:r>
              <a:rPr lang="en-US" altLang="zh-TW" dirty="0" err="1">
                <a:solidFill>
                  <a:srgbClr val="FF0000"/>
                </a:solidFill>
              </a:rPr>
              <a:t>Nudm_SDM_Subscribe</a:t>
            </a:r>
            <a:r>
              <a:rPr lang="en-US" altLang="zh-TW" dirty="0">
                <a:solidFill>
                  <a:srgbClr val="FF0000"/>
                </a:solidFill>
              </a:rPr>
              <a:t> </a:t>
            </a:r>
            <a:r>
              <a:rPr lang="en-US" altLang="zh-TW" dirty="0"/>
              <a:t>(SUPI, Session Management Subscription data, selected DNN, S-NSSAI of the HPLMN, Serving PLMN ID, [NID]).</a:t>
            </a:r>
          </a:p>
          <a:p>
            <a:r>
              <a:rPr lang="en-US" altLang="zh-TW" dirty="0"/>
              <a:t>UDM may get this information from UDR by </a:t>
            </a:r>
            <a:r>
              <a:rPr lang="en-US" altLang="zh-TW" dirty="0" err="1">
                <a:solidFill>
                  <a:srgbClr val="FF0000"/>
                </a:solidFill>
              </a:rPr>
              <a:t>Nudr_DM_Query</a:t>
            </a:r>
            <a:r>
              <a:rPr lang="en-US" altLang="zh-TW" dirty="0">
                <a:solidFill>
                  <a:srgbClr val="FF0000"/>
                </a:solidFill>
              </a:rPr>
              <a:t> </a:t>
            </a:r>
            <a:r>
              <a:rPr lang="en-US" altLang="zh-TW" dirty="0"/>
              <a:t>(SUPI, Subscription Data, Session Management Subscription data, selected DNN, S-NSSAI of the HPLMN, Serving PLMN ID, [NID]) and may subscribe to notifications from UDR for the same data by </a:t>
            </a:r>
            <a:r>
              <a:rPr lang="en-US" altLang="zh-TW" dirty="0" err="1">
                <a:solidFill>
                  <a:srgbClr val="FF0000"/>
                </a:solidFill>
              </a:rPr>
              <a:t>Nudr_DM_subscribe</a:t>
            </a:r>
            <a:r>
              <a:rPr lang="en-US" altLang="zh-TW" dirty="0"/>
              <a:t>.</a:t>
            </a:r>
            <a:endParaRPr lang="zh-TW" altLang="en-US" dirty="0"/>
          </a:p>
        </p:txBody>
      </p:sp>
      <p:pic>
        <p:nvPicPr>
          <p:cNvPr id="4" name="圖片 3">
            <a:extLst>
              <a:ext uri="{FF2B5EF4-FFF2-40B4-BE49-F238E27FC236}">
                <a16:creationId xmlns:a16="http://schemas.microsoft.com/office/drawing/2014/main" id="{0BA6036A-B111-4C7A-A8FD-06DAADEC9F81}"/>
              </a:ext>
            </a:extLst>
          </p:cNvPr>
          <p:cNvPicPr>
            <a:picLocks noChangeAspect="1"/>
          </p:cNvPicPr>
          <p:nvPr/>
        </p:nvPicPr>
        <p:blipFill>
          <a:blip r:embed="rId3"/>
          <a:stretch>
            <a:fillRect/>
          </a:stretch>
        </p:blipFill>
        <p:spPr>
          <a:xfrm>
            <a:off x="9057838" y="0"/>
            <a:ext cx="3134162" cy="752580"/>
          </a:xfrm>
          <a:prstGeom prst="rect">
            <a:avLst/>
          </a:prstGeom>
        </p:spPr>
      </p:pic>
      <p:pic>
        <p:nvPicPr>
          <p:cNvPr id="5" name="圖片 4">
            <a:extLst>
              <a:ext uri="{FF2B5EF4-FFF2-40B4-BE49-F238E27FC236}">
                <a16:creationId xmlns:a16="http://schemas.microsoft.com/office/drawing/2014/main" id="{2700FBEC-9CCD-4125-A916-5CE8C10E4E1E}"/>
              </a:ext>
            </a:extLst>
          </p:cNvPr>
          <p:cNvPicPr>
            <a:picLocks noChangeAspect="1"/>
          </p:cNvPicPr>
          <p:nvPr/>
        </p:nvPicPr>
        <p:blipFill>
          <a:blip r:embed="rId4"/>
          <a:stretch>
            <a:fillRect/>
          </a:stretch>
        </p:blipFill>
        <p:spPr>
          <a:xfrm>
            <a:off x="9386496" y="772181"/>
            <a:ext cx="2476846" cy="657317"/>
          </a:xfrm>
          <a:prstGeom prst="rect">
            <a:avLst/>
          </a:prstGeom>
        </p:spPr>
      </p:pic>
    </p:spTree>
    <p:extLst>
      <p:ext uri="{BB962C8B-B14F-4D97-AF65-F5344CB8AC3E}">
        <p14:creationId xmlns:p14="http://schemas.microsoft.com/office/powerpoint/2010/main" val="2381584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B2878-8244-4F8F-AA30-344232F455CC}"/>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590D2322-F9F6-4F2B-A4DF-F2D64852EF52}"/>
              </a:ext>
            </a:extLst>
          </p:cNvPr>
          <p:cNvSpPr>
            <a:spLocks noGrp="1"/>
          </p:cNvSpPr>
          <p:nvPr>
            <p:ph idx="1"/>
          </p:nvPr>
        </p:nvSpPr>
        <p:spPr>
          <a:xfrm>
            <a:off x="838200" y="1825625"/>
            <a:ext cx="10515600" cy="4667250"/>
          </a:xfrm>
        </p:spPr>
        <p:txBody>
          <a:bodyPr>
            <a:normAutofit/>
          </a:bodyPr>
          <a:lstStyle/>
          <a:p>
            <a:r>
              <a:rPr lang="en-US" altLang="zh-TW" dirty="0"/>
              <a:t>The SMF may use </a:t>
            </a:r>
            <a:r>
              <a:rPr lang="en-US" altLang="zh-TW" b="1" dirty="0"/>
              <a:t>DNN Selection Mode </a:t>
            </a:r>
            <a:r>
              <a:rPr lang="en-US" altLang="zh-TW" dirty="0"/>
              <a:t>when deciding whether to retrieve the Session Management Subscription data e.g. if the (selected DNN, S-NSSAI of the HPLMN) is not explicitly subscribed, the SMF may use local configuration instead of Session Management Subscription data.</a:t>
            </a:r>
            <a:endParaRPr lang="zh-TW" altLang="en-US" dirty="0"/>
          </a:p>
        </p:txBody>
      </p:sp>
      <p:pic>
        <p:nvPicPr>
          <p:cNvPr id="4" name="圖片 3">
            <a:extLst>
              <a:ext uri="{FF2B5EF4-FFF2-40B4-BE49-F238E27FC236}">
                <a16:creationId xmlns:a16="http://schemas.microsoft.com/office/drawing/2014/main" id="{0BA6036A-B111-4C7A-A8FD-06DAADEC9F81}"/>
              </a:ext>
            </a:extLst>
          </p:cNvPr>
          <p:cNvPicPr>
            <a:picLocks noChangeAspect="1"/>
          </p:cNvPicPr>
          <p:nvPr/>
        </p:nvPicPr>
        <p:blipFill>
          <a:blip r:embed="rId3"/>
          <a:stretch>
            <a:fillRect/>
          </a:stretch>
        </p:blipFill>
        <p:spPr>
          <a:xfrm>
            <a:off x="9057838" y="0"/>
            <a:ext cx="3134162" cy="752580"/>
          </a:xfrm>
          <a:prstGeom prst="rect">
            <a:avLst/>
          </a:prstGeom>
        </p:spPr>
      </p:pic>
      <p:pic>
        <p:nvPicPr>
          <p:cNvPr id="5" name="圖片 4">
            <a:extLst>
              <a:ext uri="{FF2B5EF4-FFF2-40B4-BE49-F238E27FC236}">
                <a16:creationId xmlns:a16="http://schemas.microsoft.com/office/drawing/2014/main" id="{2700FBEC-9CCD-4125-A916-5CE8C10E4E1E}"/>
              </a:ext>
            </a:extLst>
          </p:cNvPr>
          <p:cNvPicPr>
            <a:picLocks noChangeAspect="1"/>
          </p:cNvPicPr>
          <p:nvPr/>
        </p:nvPicPr>
        <p:blipFill>
          <a:blip r:embed="rId4"/>
          <a:stretch>
            <a:fillRect/>
          </a:stretch>
        </p:blipFill>
        <p:spPr>
          <a:xfrm>
            <a:off x="9386496" y="772181"/>
            <a:ext cx="2476846" cy="657317"/>
          </a:xfrm>
          <a:prstGeom prst="rect">
            <a:avLst/>
          </a:prstGeom>
        </p:spPr>
      </p:pic>
    </p:spTree>
    <p:extLst>
      <p:ext uri="{BB962C8B-B14F-4D97-AF65-F5344CB8AC3E}">
        <p14:creationId xmlns:p14="http://schemas.microsoft.com/office/powerpoint/2010/main" val="38004273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B2878-8244-4F8F-AA30-344232F455CC}"/>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590D2322-F9F6-4F2B-A4DF-F2D64852EF52}"/>
              </a:ext>
            </a:extLst>
          </p:cNvPr>
          <p:cNvSpPr>
            <a:spLocks noGrp="1"/>
          </p:cNvSpPr>
          <p:nvPr>
            <p:ph idx="1"/>
          </p:nvPr>
        </p:nvSpPr>
        <p:spPr>
          <a:xfrm>
            <a:off x="838200" y="1825625"/>
            <a:ext cx="10515600" cy="4667250"/>
          </a:xfrm>
        </p:spPr>
        <p:txBody>
          <a:bodyPr>
            <a:normAutofit/>
          </a:bodyPr>
          <a:lstStyle/>
          <a:p>
            <a:r>
              <a:rPr lang="en-US" altLang="zh-TW" dirty="0"/>
              <a:t>If the Request Type is </a:t>
            </a:r>
            <a:r>
              <a:rPr lang="en-US" altLang="zh-TW" b="1" dirty="0"/>
              <a:t>”Existing PDU Session”</a:t>
            </a:r>
            <a:r>
              <a:rPr lang="en-US" altLang="zh-TW" dirty="0"/>
              <a:t> or </a:t>
            </a:r>
            <a:r>
              <a:rPr lang="en-US" altLang="zh-TW" b="1" dirty="0"/>
              <a:t>”Existing Emergency PDU Session”</a:t>
            </a:r>
            <a:r>
              <a:rPr lang="en-US" altLang="zh-TW" dirty="0"/>
              <a:t> the SMF determines that the request is due to</a:t>
            </a:r>
          </a:p>
          <a:p>
            <a:pPr lvl="1"/>
            <a:r>
              <a:rPr lang="en-US" altLang="zh-TW" dirty="0"/>
              <a:t>switching between </a:t>
            </a:r>
            <a:r>
              <a:rPr lang="en-US" altLang="zh-TW" dirty="0">
                <a:solidFill>
                  <a:schemeClr val="accent1"/>
                </a:solidFill>
              </a:rPr>
              <a:t>3GPP access </a:t>
            </a:r>
            <a:r>
              <a:rPr lang="en-US" altLang="zh-TW" dirty="0"/>
              <a:t>and </a:t>
            </a:r>
            <a:r>
              <a:rPr lang="en-US" altLang="zh-TW" dirty="0">
                <a:solidFill>
                  <a:srgbClr val="00B050"/>
                </a:solidFill>
              </a:rPr>
              <a:t>non-3GPP access</a:t>
            </a:r>
            <a:r>
              <a:rPr lang="en-US" altLang="zh-TW" dirty="0"/>
              <a:t> or </a:t>
            </a:r>
          </a:p>
          <a:p>
            <a:pPr lvl="1"/>
            <a:r>
              <a:rPr lang="en-US" altLang="zh-TW" dirty="0"/>
              <a:t>due to handover from EPS</a:t>
            </a:r>
          </a:p>
          <a:p>
            <a:r>
              <a:rPr lang="en-US" altLang="zh-TW" dirty="0"/>
              <a:t>The SMF identifies the </a:t>
            </a:r>
            <a:r>
              <a:rPr lang="en-US" altLang="zh-TW" b="1" dirty="0"/>
              <a:t>existing PDU Session </a:t>
            </a:r>
            <a:r>
              <a:rPr lang="en-US" altLang="zh-TW" dirty="0"/>
              <a:t>based on the PDU Session ID. </a:t>
            </a:r>
          </a:p>
          <a:p>
            <a:r>
              <a:rPr lang="en-US" altLang="zh-TW" dirty="0"/>
              <a:t>In such a case, the SMF does </a:t>
            </a:r>
            <a:r>
              <a:rPr lang="en-US" altLang="zh-TW" b="1" dirty="0"/>
              <a:t>not create a new SM context </a:t>
            </a:r>
            <a:r>
              <a:rPr lang="en-US" altLang="zh-TW" dirty="0"/>
              <a:t>but instead updates the existing SM context and provides the representation of the </a:t>
            </a:r>
            <a:r>
              <a:rPr lang="en-US" altLang="zh-TW" b="1" dirty="0"/>
              <a:t>updated SM context </a:t>
            </a:r>
            <a:r>
              <a:rPr lang="en-US" altLang="zh-TW" dirty="0"/>
              <a:t>to the AMF in the response.</a:t>
            </a:r>
            <a:endParaRPr lang="zh-TW" altLang="en-US" dirty="0"/>
          </a:p>
        </p:txBody>
      </p:sp>
      <p:pic>
        <p:nvPicPr>
          <p:cNvPr id="4" name="圖片 3">
            <a:extLst>
              <a:ext uri="{FF2B5EF4-FFF2-40B4-BE49-F238E27FC236}">
                <a16:creationId xmlns:a16="http://schemas.microsoft.com/office/drawing/2014/main" id="{0BA6036A-B111-4C7A-A8FD-06DAADEC9F81}"/>
              </a:ext>
            </a:extLst>
          </p:cNvPr>
          <p:cNvPicPr>
            <a:picLocks noChangeAspect="1"/>
          </p:cNvPicPr>
          <p:nvPr/>
        </p:nvPicPr>
        <p:blipFill>
          <a:blip r:embed="rId3"/>
          <a:stretch>
            <a:fillRect/>
          </a:stretch>
        </p:blipFill>
        <p:spPr>
          <a:xfrm>
            <a:off x="9057838" y="0"/>
            <a:ext cx="3134162" cy="752580"/>
          </a:xfrm>
          <a:prstGeom prst="rect">
            <a:avLst/>
          </a:prstGeom>
        </p:spPr>
      </p:pic>
      <p:pic>
        <p:nvPicPr>
          <p:cNvPr id="5" name="圖片 4">
            <a:extLst>
              <a:ext uri="{FF2B5EF4-FFF2-40B4-BE49-F238E27FC236}">
                <a16:creationId xmlns:a16="http://schemas.microsoft.com/office/drawing/2014/main" id="{2700FBEC-9CCD-4125-A916-5CE8C10E4E1E}"/>
              </a:ext>
            </a:extLst>
          </p:cNvPr>
          <p:cNvPicPr>
            <a:picLocks noChangeAspect="1"/>
          </p:cNvPicPr>
          <p:nvPr/>
        </p:nvPicPr>
        <p:blipFill>
          <a:blip r:embed="rId4"/>
          <a:stretch>
            <a:fillRect/>
          </a:stretch>
        </p:blipFill>
        <p:spPr>
          <a:xfrm>
            <a:off x="9386496" y="772181"/>
            <a:ext cx="2476846" cy="657317"/>
          </a:xfrm>
          <a:prstGeom prst="rect">
            <a:avLst/>
          </a:prstGeom>
        </p:spPr>
      </p:pic>
    </p:spTree>
    <p:extLst>
      <p:ext uri="{BB962C8B-B14F-4D97-AF65-F5344CB8AC3E}">
        <p14:creationId xmlns:p14="http://schemas.microsoft.com/office/powerpoint/2010/main" val="1024683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B2878-8244-4F8F-AA30-344232F455CC}"/>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590D2322-F9F6-4F2B-A4DF-F2D64852EF52}"/>
              </a:ext>
            </a:extLst>
          </p:cNvPr>
          <p:cNvSpPr>
            <a:spLocks noGrp="1"/>
          </p:cNvSpPr>
          <p:nvPr>
            <p:ph idx="1"/>
          </p:nvPr>
        </p:nvSpPr>
        <p:spPr>
          <a:xfrm>
            <a:off x="838200" y="1825625"/>
            <a:ext cx="10515600" cy="4667250"/>
          </a:xfrm>
        </p:spPr>
        <p:txBody>
          <a:bodyPr>
            <a:normAutofit/>
          </a:bodyPr>
          <a:lstStyle/>
          <a:p>
            <a:r>
              <a:rPr lang="en-US" altLang="zh-TW" dirty="0"/>
              <a:t>If the Request Type is "</a:t>
            </a:r>
            <a:r>
              <a:rPr lang="en-US" altLang="zh-TW" b="1" dirty="0"/>
              <a:t>Initial request</a:t>
            </a:r>
            <a:r>
              <a:rPr lang="en-US" altLang="zh-TW" dirty="0"/>
              <a:t>" and if the </a:t>
            </a:r>
            <a:r>
              <a:rPr lang="en-US" altLang="zh-TW" b="1" dirty="0"/>
              <a:t>Old PDU Session ID </a:t>
            </a:r>
            <a:r>
              <a:rPr lang="en-US" altLang="zh-TW" dirty="0"/>
              <a:t>is included in </a:t>
            </a:r>
            <a:r>
              <a:rPr lang="en-US" altLang="zh-TW" dirty="0" err="1">
                <a:solidFill>
                  <a:srgbClr val="FF0000"/>
                </a:solidFill>
              </a:rPr>
              <a:t>Nsmf_PDUSession_CreateSMContext</a:t>
            </a:r>
            <a:r>
              <a:rPr lang="en-US" altLang="zh-TW" dirty="0">
                <a:solidFill>
                  <a:srgbClr val="FF0000"/>
                </a:solidFill>
              </a:rPr>
              <a:t> </a:t>
            </a:r>
            <a:r>
              <a:rPr lang="en-US" altLang="zh-TW" dirty="0"/>
              <a:t>Request, the SMF identifies the </a:t>
            </a:r>
            <a:r>
              <a:rPr lang="en-US" altLang="zh-TW" b="1" dirty="0"/>
              <a:t>existing PDU Session </a:t>
            </a:r>
            <a:r>
              <a:rPr lang="en-US" altLang="zh-TW" dirty="0"/>
              <a:t>to be released based on the </a:t>
            </a:r>
            <a:r>
              <a:rPr lang="en-US" altLang="zh-TW" b="1" dirty="0"/>
              <a:t>Old PDU Session ID</a:t>
            </a:r>
            <a:r>
              <a:rPr lang="en-US" altLang="zh-TW" dirty="0"/>
              <a:t>.</a:t>
            </a:r>
          </a:p>
          <a:p>
            <a:endParaRPr lang="zh-TW" altLang="en-US" dirty="0"/>
          </a:p>
        </p:txBody>
      </p:sp>
      <p:pic>
        <p:nvPicPr>
          <p:cNvPr id="4" name="圖片 3">
            <a:extLst>
              <a:ext uri="{FF2B5EF4-FFF2-40B4-BE49-F238E27FC236}">
                <a16:creationId xmlns:a16="http://schemas.microsoft.com/office/drawing/2014/main" id="{0BA6036A-B111-4C7A-A8FD-06DAADEC9F81}"/>
              </a:ext>
            </a:extLst>
          </p:cNvPr>
          <p:cNvPicPr>
            <a:picLocks noChangeAspect="1"/>
          </p:cNvPicPr>
          <p:nvPr/>
        </p:nvPicPr>
        <p:blipFill>
          <a:blip r:embed="rId3"/>
          <a:stretch>
            <a:fillRect/>
          </a:stretch>
        </p:blipFill>
        <p:spPr>
          <a:xfrm>
            <a:off x="9057838" y="0"/>
            <a:ext cx="3134162" cy="752580"/>
          </a:xfrm>
          <a:prstGeom prst="rect">
            <a:avLst/>
          </a:prstGeom>
        </p:spPr>
      </p:pic>
      <p:pic>
        <p:nvPicPr>
          <p:cNvPr id="5" name="圖片 4">
            <a:extLst>
              <a:ext uri="{FF2B5EF4-FFF2-40B4-BE49-F238E27FC236}">
                <a16:creationId xmlns:a16="http://schemas.microsoft.com/office/drawing/2014/main" id="{2700FBEC-9CCD-4125-A916-5CE8C10E4E1E}"/>
              </a:ext>
            </a:extLst>
          </p:cNvPr>
          <p:cNvPicPr>
            <a:picLocks noChangeAspect="1"/>
          </p:cNvPicPr>
          <p:nvPr/>
        </p:nvPicPr>
        <p:blipFill>
          <a:blip r:embed="rId4"/>
          <a:stretch>
            <a:fillRect/>
          </a:stretch>
        </p:blipFill>
        <p:spPr>
          <a:xfrm>
            <a:off x="9386496" y="772181"/>
            <a:ext cx="2476846" cy="657317"/>
          </a:xfrm>
          <a:prstGeom prst="rect">
            <a:avLst/>
          </a:prstGeom>
        </p:spPr>
      </p:pic>
    </p:spTree>
    <p:extLst>
      <p:ext uri="{BB962C8B-B14F-4D97-AF65-F5344CB8AC3E}">
        <p14:creationId xmlns:p14="http://schemas.microsoft.com/office/powerpoint/2010/main" val="13945876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B2878-8244-4F8F-AA30-344232F455CC}"/>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590D2322-F9F6-4F2B-A4DF-F2D64852EF52}"/>
              </a:ext>
            </a:extLst>
          </p:cNvPr>
          <p:cNvSpPr>
            <a:spLocks noGrp="1"/>
          </p:cNvSpPr>
          <p:nvPr>
            <p:ph idx="1"/>
          </p:nvPr>
        </p:nvSpPr>
        <p:spPr>
          <a:xfrm>
            <a:off x="838200" y="1825625"/>
            <a:ext cx="10515600" cy="4667250"/>
          </a:xfrm>
        </p:spPr>
        <p:txBody>
          <a:bodyPr>
            <a:normAutofit/>
          </a:bodyPr>
          <a:lstStyle/>
          <a:p>
            <a:r>
              <a:rPr lang="en-US" altLang="zh-TW" b="1" dirty="0"/>
              <a:t>Subscription data </a:t>
            </a:r>
            <a:r>
              <a:rPr lang="en-US" altLang="zh-TW" dirty="0"/>
              <a:t>includes</a:t>
            </a:r>
          </a:p>
          <a:p>
            <a:pPr lvl="1"/>
            <a:r>
              <a:rPr lang="en-US" altLang="zh-TW" dirty="0"/>
              <a:t>Allowed PDU Session Type(s)</a:t>
            </a:r>
          </a:p>
          <a:p>
            <a:pPr lvl="1"/>
            <a:r>
              <a:rPr lang="en-US" altLang="zh-TW" dirty="0"/>
              <a:t>Allowed SSC mode(s)</a:t>
            </a:r>
          </a:p>
          <a:p>
            <a:pPr lvl="1"/>
            <a:r>
              <a:rPr lang="en-US" altLang="zh-TW" dirty="0"/>
              <a:t>default 5QI and ARP</a:t>
            </a:r>
          </a:p>
          <a:p>
            <a:pPr lvl="1"/>
            <a:r>
              <a:rPr lang="en-US" altLang="zh-TW" dirty="0"/>
              <a:t>subscribed Session-AMBR</a:t>
            </a:r>
          </a:p>
          <a:p>
            <a:pPr lvl="1"/>
            <a:r>
              <a:rPr lang="en-US" altLang="zh-TW" dirty="0"/>
              <a:t>SMF-Associated external parameters</a:t>
            </a:r>
          </a:p>
          <a:p>
            <a:r>
              <a:rPr lang="en-US" altLang="zh-TW" b="1" dirty="0"/>
              <a:t>IP Index </a:t>
            </a:r>
            <a:r>
              <a:rPr lang="en-US" altLang="zh-TW" dirty="0"/>
              <a:t>or </a:t>
            </a:r>
            <a:r>
              <a:rPr lang="en-US" altLang="zh-TW" b="1" dirty="0"/>
              <a:t>Static IP address/prefix </a:t>
            </a:r>
            <a:r>
              <a:rPr lang="en-US" altLang="zh-TW" dirty="0"/>
              <a:t>may be included in the subscription data if the UE has subscribed to it.</a:t>
            </a:r>
          </a:p>
          <a:p>
            <a:pPr marL="0" indent="0">
              <a:buNone/>
            </a:pPr>
            <a:br>
              <a:rPr lang="en-US" altLang="zh-TW" dirty="0"/>
            </a:br>
            <a:endParaRPr lang="zh-TW" altLang="en-US" dirty="0"/>
          </a:p>
        </p:txBody>
      </p:sp>
      <p:pic>
        <p:nvPicPr>
          <p:cNvPr id="4" name="圖片 3">
            <a:extLst>
              <a:ext uri="{FF2B5EF4-FFF2-40B4-BE49-F238E27FC236}">
                <a16:creationId xmlns:a16="http://schemas.microsoft.com/office/drawing/2014/main" id="{0BA6036A-B111-4C7A-A8FD-06DAADEC9F81}"/>
              </a:ext>
            </a:extLst>
          </p:cNvPr>
          <p:cNvPicPr>
            <a:picLocks noChangeAspect="1"/>
          </p:cNvPicPr>
          <p:nvPr/>
        </p:nvPicPr>
        <p:blipFill>
          <a:blip r:embed="rId3"/>
          <a:stretch>
            <a:fillRect/>
          </a:stretch>
        </p:blipFill>
        <p:spPr>
          <a:xfrm>
            <a:off x="9057838" y="0"/>
            <a:ext cx="3134162" cy="752580"/>
          </a:xfrm>
          <a:prstGeom prst="rect">
            <a:avLst/>
          </a:prstGeom>
        </p:spPr>
      </p:pic>
      <p:pic>
        <p:nvPicPr>
          <p:cNvPr id="5" name="圖片 4">
            <a:extLst>
              <a:ext uri="{FF2B5EF4-FFF2-40B4-BE49-F238E27FC236}">
                <a16:creationId xmlns:a16="http://schemas.microsoft.com/office/drawing/2014/main" id="{2700FBEC-9CCD-4125-A916-5CE8C10E4E1E}"/>
              </a:ext>
            </a:extLst>
          </p:cNvPr>
          <p:cNvPicPr>
            <a:picLocks noChangeAspect="1"/>
          </p:cNvPicPr>
          <p:nvPr/>
        </p:nvPicPr>
        <p:blipFill>
          <a:blip r:embed="rId4"/>
          <a:stretch>
            <a:fillRect/>
          </a:stretch>
        </p:blipFill>
        <p:spPr>
          <a:xfrm>
            <a:off x="9386496" y="772181"/>
            <a:ext cx="2476846" cy="657317"/>
          </a:xfrm>
          <a:prstGeom prst="rect">
            <a:avLst/>
          </a:prstGeom>
        </p:spPr>
      </p:pic>
    </p:spTree>
    <p:extLst>
      <p:ext uri="{BB962C8B-B14F-4D97-AF65-F5344CB8AC3E}">
        <p14:creationId xmlns:p14="http://schemas.microsoft.com/office/powerpoint/2010/main" val="31069681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B2878-8244-4F8F-AA30-344232F455CC}"/>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590D2322-F9F6-4F2B-A4DF-F2D64852EF52}"/>
              </a:ext>
            </a:extLst>
          </p:cNvPr>
          <p:cNvSpPr>
            <a:spLocks noGrp="1"/>
          </p:cNvSpPr>
          <p:nvPr>
            <p:ph idx="1"/>
          </p:nvPr>
        </p:nvSpPr>
        <p:spPr>
          <a:xfrm>
            <a:off x="838200" y="1825625"/>
            <a:ext cx="10515600" cy="4667250"/>
          </a:xfrm>
        </p:spPr>
        <p:txBody>
          <a:bodyPr>
            <a:normAutofit/>
          </a:bodyPr>
          <a:lstStyle/>
          <a:p>
            <a:r>
              <a:rPr lang="en-US" altLang="zh-TW" dirty="0"/>
              <a:t>If the SMF has the LADN service area for a DNN and S-NSSAI, the SMF configures the DNN for the group as LADN DNN.</a:t>
            </a:r>
            <a:br>
              <a:rPr lang="en-US" altLang="zh-TW" dirty="0"/>
            </a:br>
            <a:endParaRPr lang="zh-TW" altLang="en-US" dirty="0"/>
          </a:p>
        </p:txBody>
      </p:sp>
      <p:pic>
        <p:nvPicPr>
          <p:cNvPr id="4" name="圖片 3">
            <a:extLst>
              <a:ext uri="{FF2B5EF4-FFF2-40B4-BE49-F238E27FC236}">
                <a16:creationId xmlns:a16="http://schemas.microsoft.com/office/drawing/2014/main" id="{0BA6036A-B111-4C7A-A8FD-06DAADEC9F81}"/>
              </a:ext>
            </a:extLst>
          </p:cNvPr>
          <p:cNvPicPr>
            <a:picLocks noChangeAspect="1"/>
          </p:cNvPicPr>
          <p:nvPr/>
        </p:nvPicPr>
        <p:blipFill>
          <a:blip r:embed="rId3"/>
          <a:stretch>
            <a:fillRect/>
          </a:stretch>
        </p:blipFill>
        <p:spPr>
          <a:xfrm>
            <a:off x="9057838" y="0"/>
            <a:ext cx="3134162" cy="752580"/>
          </a:xfrm>
          <a:prstGeom prst="rect">
            <a:avLst/>
          </a:prstGeom>
        </p:spPr>
      </p:pic>
      <p:pic>
        <p:nvPicPr>
          <p:cNvPr id="5" name="圖片 4">
            <a:extLst>
              <a:ext uri="{FF2B5EF4-FFF2-40B4-BE49-F238E27FC236}">
                <a16:creationId xmlns:a16="http://schemas.microsoft.com/office/drawing/2014/main" id="{2700FBEC-9CCD-4125-A916-5CE8C10E4E1E}"/>
              </a:ext>
            </a:extLst>
          </p:cNvPr>
          <p:cNvPicPr>
            <a:picLocks noChangeAspect="1"/>
          </p:cNvPicPr>
          <p:nvPr/>
        </p:nvPicPr>
        <p:blipFill>
          <a:blip r:embed="rId4"/>
          <a:stretch>
            <a:fillRect/>
          </a:stretch>
        </p:blipFill>
        <p:spPr>
          <a:xfrm>
            <a:off x="9386496" y="772181"/>
            <a:ext cx="2476846" cy="657317"/>
          </a:xfrm>
          <a:prstGeom prst="rect">
            <a:avLst/>
          </a:prstGeom>
        </p:spPr>
      </p:pic>
    </p:spTree>
    <p:extLst>
      <p:ext uri="{BB962C8B-B14F-4D97-AF65-F5344CB8AC3E}">
        <p14:creationId xmlns:p14="http://schemas.microsoft.com/office/powerpoint/2010/main" val="20790878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B2878-8244-4F8F-AA30-344232F455CC}"/>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590D2322-F9F6-4F2B-A4DF-F2D64852EF52}"/>
              </a:ext>
            </a:extLst>
          </p:cNvPr>
          <p:cNvSpPr>
            <a:spLocks noGrp="1"/>
          </p:cNvSpPr>
          <p:nvPr>
            <p:ph idx="1"/>
          </p:nvPr>
        </p:nvSpPr>
        <p:spPr>
          <a:xfrm>
            <a:off x="838200" y="1825625"/>
            <a:ext cx="10515600" cy="4667250"/>
          </a:xfrm>
        </p:spPr>
        <p:txBody>
          <a:bodyPr>
            <a:normAutofit/>
          </a:bodyPr>
          <a:lstStyle/>
          <a:p>
            <a:r>
              <a:rPr lang="en-US" altLang="zh-TW" dirty="0"/>
              <a:t>The SMF checks the validity of the UE request: it checks:</a:t>
            </a:r>
          </a:p>
          <a:p>
            <a:pPr lvl="1"/>
            <a:r>
              <a:rPr lang="en-US" altLang="zh-TW" dirty="0"/>
              <a:t>Whether the UE request is compliant with the </a:t>
            </a:r>
            <a:r>
              <a:rPr lang="en-US" altLang="zh-TW" b="1" dirty="0"/>
              <a:t>user subscription </a:t>
            </a:r>
            <a:r>
              <a:rPr lang="en-US" altLang="zh-TW" dirty="0"/>
              <a:t>and with </a:t>
            </a:r>
            <a:r>
              <a:rPr lang="en-US" altLang="zh-TW" b="1" dirty="0"/>
              <a:t>local policies</a:t>
            </a:r>
            <a:r>
              <a:rPr lang="en-US" altLang="zh-TW" dirty="0"/>
              <a:t>;</a:t>
            </a:r>
          </a:p>
          <a:p>
            <a:pPr lvl="1"/>
            <a:r>
              <a:rPr lang="en-US" altLang="zh-TW" dirty="0"/>
              <a:t>(If the selected DNN corresponds to an LADN), whether the UE is located within the LADN service area based on the </a:t>
            </a:r>
            <a:r>
              <a:rPr lang="en-US" altLang="zh-TW" b="1" dirty="0"/>
              <a:t>"UE presence in LADN service area"</a:t>
            </a:r>
            <a:r>
              <a:rPr lang="en-US" altLang="zh-TW" dirty="0"/>
              <a:t> indication from the AMF. If the AMF does not provide the </a:t>
            </a:r>
            <a:r>
              <a:rPr lang="en-US" altLang="zh-TW" b="1" dirty="0"/>
              <a:t>"UE presence in LADN service area"</a:t>
            </a:r>
            <a:r>
              <a:rPr lang="en-US" altLang="zh-TW" dirty="0"/>
              <a:t> indication and the SMF determines that the selected DNN corresponds to a LADN, then the SMF considers that the UE is OUT of the LADN service area.</a:t>
            </a:r>
            <a:br>
              <a:rPr lang="en-US" altLang="zh-TW" dirty="0"/>
            </a:br>
            <a:endParaRPr lang="zh-TW" altLang="en-US" dirty="0"/>
          </a:p>
        </p:txBody>
      </p:sp>
      <p:pic>
        <p:nvPicPr>
          <p:cNvPr id="4" name="圖片 3">
            <a:extLst>
              <a:ext uri="{FF2B5EF4-FFF2-40B4-BE49-F238E27FC236}">
                <a16:creationId xmlns:a16="http://schemas.microsoft.com/office/drawing/2014/main" id="{0BA6036A-B111-4C7A-A8FD-06DAADEC9F81}"/>
              </a:ext>
            </a:extLst>
          </p:cNvPr>
          <p:cNvPicPr>
            <a:picLocks noChangeAspect="1"/>
          </p:cNvPicPr>
          <p:nvPr/>
        </p:nvPicPr>
        <p:blipFill>
          <a:blip r:embed="rId3"/>
          <a:stretch>
            <a:fillRect/>
          </a:stretch>
        </p:blipFill>
        <p:spPr>
          <a:xfrm>
            <a:off x="9057838" y="0"/>
            <a:ext cx="3134162" cy="752580"/>
          </a:xfrm>
          <a:prstGeom prst="rect">
            <a:avLst/>
          </a:prstGeom>
        </p:spPr>
      </p:pic>
      <p:pic>
        <p:nvPicPr>
          <p:cNvPr id="5" name="圖片 4">
            <a:extLst>
              <a:ext uri="{FF2B5EF4-FFF2-40B4-BE49-F238E27FC236}">
                <a16:creationId xmlns:a16="http://schemas.microsoft.com/office/drawing/2014/main" id="{2700FBEC-9CCD-4125-A916-5CE8C10E4E1E}"/>
              </a:ext>
            </a:extLst>
          </p:cNvPr>
          <p:cNvPicPr>
            <a:picLocks noChangeAspect="1"/>
          </p:cNvPicPr>
          <p:nvPr/>
        </p:nvPicPr>
        <p:blipFill>
          <a:blip r:embed="rId4"/>
          <a:stretch>
            <a:fillRect/>
          </a:stretch>
        </p:blipFill>
        <p:spPr>
          <a:xfrm>
            <a:off x="9386496" y="772181"/>
            <a:ext cx="2476846" cy="657317"/>
          </a:xfrm>
          <a:prstGeom prst="rect">
            <a:avLst/>
          </a:prstGeom>
        </p:spPr>
      </p:pic>
    </p:spTree>
    <p:extLst>
      <p:ext uri="{BB962C8B-B14F-4D97-AF65-F5344CB8AC3E}">
        <p14:creationId xmlns:p14="http://schemas.microsoft.com/office/powerpoint/2010/main" val="1004438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B2878-8244-4F8F-AA30-344232F455CC}"/>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590D2322-F9F6-4F2B-A4DF-F2D64852EF52}"/>
              </a:ext>
            </a:extLst>
          </p:cNvPr>
          <p:cNvSpPr>
            <a:spLocks noGrp="1"/>
          </p:cNvSpPr>
          <p:nvPr>
            <p:ph idx="1"/>
          </p:nvPr>
        </p:nvSpPr>
        <p:spPr>
          <a:xfrm>
            <a:off x="838200" y="1825625"/>
            <a:ext cx="10515600" cy="4667250"/>
          </a:xfrm>
        </p:spPr>
        <p:txBody>
          <a:bodyPr>
            <a:normAutofit/>
          </a:bodyPr>
          <a:lstStyle/>
          <a:p>
            <a:r>
              <a:rPr lang="en-US" altLang="zh-TW" dirty="0"/>
              <a:t>The SMF determines whether the PDU Session requires redundancy and the SMF determines the RSN</a:t>
            </a:r>
            <a:r>
              <a:rPr lang="zh-TW" altLang="en-US" dirty="0"/>
              <a:t> </a:t>
            </a:r>
            <a:r>
              <a:rPr lang="en-US" altLang="zh-TW" dirty="0"/>
              <a:t>(Redundancy Sequence Number) as described in </a:t>
            </a:r>
            <a:r>
              <a:rPr lang="en-US" altLang="zh-TW" b="1" dirty="0">
                <a:hlinkClick r:id="rId3"/>
              </a:rPr>
              <a:t>clause 5.33.2.1 of TS 23.501</a:t>
            </a:r>
            <a:r>
              <a:rPr lang="en-US" altLang="zh-TW" dirty="0"/>
              <a:t>. If the SMF determines that redundant handling is not allowed or not possible for the given PDU Session, the SMF shall, based on local policy, either</a:t>
            </a:r>
          </a:p>
          <a:p>
            <a:pPr lvl="1"/>
            <a:r>
              <a:rPr lang="en-US" altLang="zh-TW" dirty="0"/>
              <a:t>reject the establishment of the PDU Session, or</a:t>
            </a:r>
          </a:p>
          <a:p>
            <a:pPr lvl="1"/>
            <a:r>
              <a:rPr lang="en-US" altLang="zh-TW" dirty="0"/>
              <a:t>accept the establishment of a PDU session without redundancy handling</a:t>
            </a:r>
            <a:br>
              <a:rPr lang="en-US" altLang="zh-TW" dirty="0"/>
            </a:br>
            <a:br>
              <a:rPr lang="en-US" altLang="zh-TW" dirty="0"/>
            </a:br>
            <a:endParaRPr lang="zh-TW" altLang="en-US" dirty="0"/>
          </a:p>
        </p:txBody>
      </p:sp>
      <p:pic>
        <p:nvPicPr>
          <p:cNvPr id="4" name="圖片 3">
            <a:extLst>
              <a:ext uri="{FF2B5EF4-FFF2-40B4-BE49-F238E27FC236}">
                <a16:creationId xmlns:a16="http://schemas.microsoft.com/office/drawing/2014/main" id="{0BA6036A-B111-4C7A-A8FD-06DAADEC9F81}"/>
              </a:ext>
            </a:extLst>
          </p:cNvPr>
          <p:cNvPicPr>
            <a:picLocks noChangeAspect="1"/>
          </p:cNvPicPr>
          <p:nvPr/>
        </p:nvPicPr>
        <p:blipFill>
          <a:blip r:embed="rId4"/>
          <a:stretch>
            <a:fillRect/>
          </a:stretch>
        </p:blipFill>
        <p:spPr>
          <a:xfrm>
            <a:off x="9057838" y="0"/>
            <a:ext cx="3134162" cy="752580"/>
          </a:xfrm>
          <a:prstGeom prst="rect">
            <a:avLst/>
          </a:prstGeom>
        </p:spPr>
      </p:pic>
      <p:pic>
        <p:nvPicPr>
          <p:cNvPr id="5" name="圖片 4">
            <a:extLst>
              <a:ext uri="{FF2B5EF4-FFF2-40B4-BE49-F238E27FC236}">
                <a16:creationId xmlns:a16="http://schemas.microsoft.com/office/drawing/2014/main" id="{2700FBEC-9CCD-4125-A916-5CE8C10E4E1E}"/>
              </a:ext>
            </a:extLst>
          </p:cNvPr>
          <p:cNvPicPr>
            <a:picLocks noChangeAspect="1"/>
          </p:cNvPicPr>
          <p:nvPr/>
        </p:nvPicPr>
        <p:blipFill>
          <a:blip r:embed="rId5"/>
          <a:stretch>
            <a:fillRect/>
          </a:stretch>
        </p:blipFill>
        <p:spPr>
          <a:xfrm>
            <a:off x="9386496" y="772181"/>
            <a:ext cx="2476846" cy="657317"/>
          </a:xfrm>
          <a:prstGeom prst="rect">
            <a:avLst/>
          </a:prstGeom>
        </p:spPr>
      </p:pic>
    </p:spTree>
    <p:extLst>
      <p:ext uri="{BB962C8B-B14F-4D97-AF65-F5344CB8AC3E}">
        <p14:creationId xmlns:p14="http://schemas.microsoft.com/office/powerpoint/2010/main" val="392226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96B6BE4-27EF-4ED5-A6EE-4B9E13CE6A8A}"/>
              </a:ext>
            </a:extLst>
          </p:cNvPr>
          <p:cNvSpPr>
            <a:spLocks noGrp="1"/>
          </p:cNvSpPr>
          <p:nvPr>
            <p:ph type="title"/>
          </p:nvPr>
        </p:nvSpPr>
        <p:spPr/>
        <p:txBody>
          <a:bodyPr>
            <a:normAutofit/>
          </a:bodyPr>
          <a:lstStyle/>
          <a:p>
            <a:r>
              <a:rPr lang="en-US" altLang="zh-TW" sz="4000" dirty="0"/>
              <a:t>Non-roaming and Roaming with Local Breakout</a:t>
            </a:r>
            <a:endParaRPr lang="zh-TW" altLang="en-US" sz="4000" dirty="0"/>
          </a:p>
        </p:txBody>
      </p:sp>
      <p:sp>
        <p:nvSpPr>
          <p:cNvPr id="3" name="內容版面配置區 2">
            <a:extLst>
              <a:ext uri="{FF2B5EF4-FFF2-40B4-BE49-F238E27FC236}">
                <a16:creationId xmlns:a16="http://schemas.microsoft.com/office/drawing/2014/main" id="{11E700F2-1793-42D4-A0F3-99D635D58ACF}"/>
              </a:ext>
            </a:extLst>
          </p:cNvPr>
          <p:cNvSpPr>
            <a:spLocks noGrp="1"/>
          </p:cNvSpPr>
          <p:nvPr>
            <p:ph idx="1"/>
          </p:nvPr>
        </p:nvSpPr>
        <p:spPr>
          <a:xfrm>
            <a:off x="838200" y="1825624"/>
            <a:ext cx="10515600" cy="4732193"/>
          </a:xfrm>
        </p:spPr>
        <p:txBody>
          <a:bodyPr>
            <a:normAutofit/>
          </a:bodyPr>
          <a:lstStyle/>
          <a:p>
            <a:r>
              <a:rPr lang="en-US" altLang="zh-TW" dirty="0"/>
              <a:t>In the case of roaming, the AMF determines if a PDU Session is to be established in </a:t>
            </a:r>
          </a:p>
          <a:p>
            <a:pPr lvl="1"/>
            <a:r>
              <a:rPr lang="en-US" altLang="zh-TW" b="1" dirty="0"/>
              <a:t>LBO (Local Breakout)</a:t>
            </a:r>
            <a:r>
              <a:rPr lang="en-US" altLang="zh-TW" dirty="0"/>
              <a:t> or </a:t>
            </a:r>
          </a:p>
          <a:p>
            <a:pPr lvl="1"/>
            <a:r>
              <a:rPr lang="en-US" altLang="zh-TW" b="1" dirty="0"/>
              <a:t>Home Routing</a:t>
            </a:r>
          </a:p>
          <a:p>
            <a:r>
              <a:rPr lang="en-US" altLang="zh-TW" dirty="0"/>
              <a:t>In the case of </a:t>
            </a:r>
            <a:r>
              <a:rPr lang="en-US" altLang="zh-TW" b="1" dirty="0"/>
              <a:t>LBO</a:t>
            </a:r>
            <a:r>
              <a:rPr lang="en-US" altLang="zh-TW" dirty="0"/>
              <a:t>, the procedure is as in the case of </a:t>
            </a:r>
            <a:r>
              <a:rPr lang="en-US" altLang="zh-TW" b="1" dirty="0"/>
              <a:t>non-roaming</a:t>
            </a:r>
            <a:r>
              <a:rPr lang="en-US" altLang="zh-TW" dirty="0"/>
              <a:t> with the difference that the AMF, the SMF, the UPF and the PCF are located </a:t>
            </a:r>
            <a:r>
              <a:rPr lang="en-US" altLang="zh-TW" b="1" dirty="0"/>
              <a:t>in the visited network.</a:t>
            </a:r>
          </a:p>
          <a:p>
            <a:r>
              <a:rPr lang="en-US" altLang="zh-TW" dirty="0"/>
              <a:t>PDU Sessions for </a:t>
            </a:r>
            <a:r>
              <a:rPr lang="en-US" altLang="zh-TW" b="1" dirty="0"/>
              <a:t>Emergency services </a:t>
            </a:r>
            <a:r>
              <a:rPr lang="en-US" altLang="zh-TW" dirty="0"/>
              <a:t>are never established in </a:t>
            </a:r>
            <a:r>
              <a:rPr lang="en-US" altLang="zh-TW" b="1" dirty="0"/>
              <a:t>Home Routed mode</a:t>
            </a:r>
            <a:r>
              <a:rPr lang="en-US" altLang="zh-TW" dirty="0"/>
              <a:t>.</a:t>
            </a:r>
          </a:p>
          <a:p>
            <a:r>
              <a:rPr lang="en-US" altLang="zh-TW" dirty="0"/>
              <a:t>NOTE: UE provides both the S-NSSAIs of the Home PLMN and Visited PLMN</a:t>
            </a:r>
            <a:endParaRPr lang="zh-TW" altLang="en-US" b="1" dirty="0"/>
          </a:p>
        </p:txBody>
      </p:sp>
    </p:spTree>
    <p:extLst>
      <p:ext uri="{BB962C8B-B14F-4D97-AF65-F5344CB8AC3E}">
        <p14:creationId xmlns:p14="http://schemas.microsoft.com/office/powerpoint/2010/main" val="908586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EB2878-8244-4F8F-AA30-344232F455CC}"/>
              </a:ext>
            </a:extLst>
          </p:cNvPr>
          <p:cNvSpPr>
            <a:spLocks noGrp="1"/>
          </p:cNvSpPr>
          <p:nvPr>
            <p:ph type="title"/>
          </p:nvPr>
        </p:nvSpPr>
        <p:spPr/>
        <p:txBody>
          <a:bodyPr/>
          <a:lstStyle/>
          <a:p>
            <a:r>
              <a:rPr lang="en-US" altLang="zh-TW" dirty="0"/>
              <a:t>Step 4.</a:t>
            </a:r>
            <a:endParaRPr lang="zh-TW" altLang="en-US" dirty="0"/>
          </a:p>
        </p:txBody>
      </p:sp>
      <p:sp>
        <p:nvSpPr>
          <p:cNvPr id="3" name="內容版面配置區 2">
            <a:extLst>
              <a:ext uri="{FF2B5EF4-FFF2-40B4-BE49-F238E27FC236}">
                <a16:creationId xmlns:a16="http://schemas.microsoft.com/office/drawing/2014/main" id="{590D2322-F9F6-4F2B-A4DF-F2D64852EF52}"/>
              </a:ext>
            </a:extLst>
          </p:cNvPr>
          <p:cNvSpPr>
            <a:spLocks noGrp="1"/>
          </p:cNvSpPr>
          <p:nvPr>
            <p:ph idx="1"/>
          </p:nvPr>
        </p:nvSpPr>
        <p:spPr>
          <a:xfrm>
            <a:off x="838200" y="1825625"/>
            <a:ext cx="10515600" cy="4667250"/>
          </a:xfrm>
        </p:spPr>
        <p:txBody>
          <a:bodyPr>
            <a:normAutofit/>
          </a:bodyPr>
          <a:lstStyle/>
          <a:p>
            <a:r>
              <a:rPr lang="en-US" altLang="zh-TW" dirty="0"/>
              <a:t>NOTE: The SMF can, instead of the </a:t>
            </a:r>
            <a:r>
              <a:rPr lang="en-US" altLang="zh-TW" dirty="0" err="1">
                <a:solidFill>
                  <a:srgbClr val="FF0000"/>
                </a:solidFill>
              </a:rPr>
              <a:t>Nudm_SDM_Get</a:t>
            </a:r>
            <a:r>
              <a:rPr lang="en-US" altLang="zh-TW" dirty="0">
                <a:solidFill>
                  <a:srgbClr val="FF0000"/>
                </a:solidFill>
              </a:rPr>
              <a:t> </a:t>
            </a:r>
            <a:r>
              <a:rPr lang="en-US" altLang="zh-TW" dirty="0"/>
              <a:t>service operation, use the </a:t>
            </a:r>
            <a:r>
              <a:rPr lang="en-US" altLang="zh-TW" dirty="0" err="1">
                <a:solidFill>
                  <a:srgbClr val="FF0000"/>
                </a:solidFill>
              </a:rPr>
              <a:t>Nudm_SDM_Subscribe</a:t>
            </a:r>
            <a:r>
              <a:rPr lang="en-US" altLang="zh-TW" dirty="0">
                <a:solidFill>
                  <a:srgbClr val="FF0000"/>
                </a:solidFill>
              </a:rPr>
              <a:t> </a:t>
            </a:r>
            <a:r>
              <a:rPr lang="en-US" altLang="zh-TW" dirty="0"/>
              <a:t>service operation with an </a:t>
            </a:r>
            <a:r>
              <a:rPr lang="en-US" altLang="zh-TW" b="1" dirty="0"/>
              <a:t>Immediate Report Indication</a:t>
            </a:r>
            <a:r>
              <a:rPr lang="en-US" altLang="zh-TW" dirty="0"/>
              <a:t> that triggers the UDM to immediately return the subscribed data if the corresponding feature is supported by both the SMF and the UDM.</a:t>
            </a:r>
          </a:p>
          <a:p>
            <a:pPr marL="0" indent="0">
              <a:buNone/>
            </a:pPr>
            <a:br>
              <a:rPr lang="en-US" altLang="zh-TW" dirty="0"/>
            </a:br>
            <a:br>
              <a:rPr lang="en-US" altLang="zh-TW" dirty="0"/>
            </a:br>
            <a:endParaRPr lang="zh-TW" altLang="en-US" dirty="0"/>
          </a:p>
        </p:txBody>
      </p:sp>
      <p:pic>
        <p:nvPicPr>
          <p:cNvPr id="4" name="圖片 3">
            <a:extLst>
              <a:ext uri="{FF2B5EF4-FFF2-40B4-BE49-F238E27FC236}">
                <a16:creationId xmlns:a16="http://schemas.microsoft.com/office/drawing/2014/main" id="{0BA6036A-B111-4C7A-A8FD-06DAADEC9F81}"/>
              </a:ext>
            </a:extLst>
          </p:cNvPr>
          <p:cNvPicPr>
            <a:picLocks noChangeAspect="1"/>
          </p:cNvPicPr>
          <p:nvPr/>
        </p:nvPicPr>
        <p:blipFill>
          <a:blip r:embed="rId3"/>
          <a:stretch>
            <a:fillRect/>
          </a:stretch>
        </p:blipFill>
        <p:spPr>
          <a:xfrm>
            <a:off x="9057838" y="0"/>
            <a:ext cx="3134162" cy="752580"/>
          </a:xfrm>
          <a:prstGeom prst="rect">
            <a:avLst/>
          </a:prstGeom>
        </p:spPr>
      </p:pic>
      <p:pic>
        <p:nvPicPr>
          <p:cNvPr id="5" name="圖片 4">
            <a:extLst>
              <a:ext uri="{FF2B5EF4-FFF2-40B4-BE49-F238E27FC236}">
                <a16:creationId xmlns:a16="http://schemas.microsoft.com/office/drawing/2014/main" id="{2700FBEC-9CCD-4125-A916-5CE8C10E4E1E}"/>
              </a:ext>
            </a:extLst>
          </p:cNvPr>
          <p:cNvPicPr>
            <a:picLocks noChangeAspect="1"/>
          </p:cNvPicPr>
          <p:nvPr/>
        </p:nvPicPr>
        <p:blipFill>
          <a:blip r:embed="rId4"/>
          <a:stretch>
            <a:fillRect/>
          </a:stretch>
        </p:blipFill>
        <p:spPr>
          <a:xfrm>
            <a:off x="9386496" y="772181"/>
            <a:ext cx="2476846" cy="657317"/>
          </a:xfrm>
          <a:prstGeom prst="rect">
            <a:avLst/>
          </a:prstGeom>
        </p:spPr>
      </p:pic>
    </p:spTree>
    <p:extLst>
      <p:ext uri="{BB962C8B-B14F-4D97-AF65-F5344CB8AC3E}">
        <p14:creationId xmlns:p14="http://schemas.microsoft.com/office/powerpoint/2010/main" val="2011459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18307-6C1D-4641-910D-21C1C7E7DD96}"/>
              </a:ext>
            </a:extLst>
          </p:cNvPr>
          <p:cNvSpPr>
            <a:spLocks noGrp="1"/>
          </p:cNvSpPr>
          <p:nvPr>
            <p:ph type="title"/>
          </p:nvPr>
        </p:nvSpPr>
        <p:spPr/>
        <p:txBody>
          <a:bodyPr/>
          <a:lstStyle/>
          <a:p>
            <a:r>
              <a:rPr lang="en-US" altLang="zh-TW" dirty="0"/>
              <a:t>Step 5.</a:t>
            </a:r>
            <a:endParaRPr lang="zh-TW" altLang="en-US" dirty="0"/>
          </a:p>
        </p:txBody>
      </p:sp>
      <p:sp>
        <p:nvSpPr>
          <p:cNvPr id="3" name="內容版面配置區 2">
            <a:extLst>
              <a:ext uri="{FF2B5EF4-FFF2-40B4-BE49-F238E27FC236}">
                <a16:creationId xmlns:a16="http://schemas.microsoft.com/office/drawing/2014/main" id="{5C942CBE-FB18-4296-89E7-3829DEEC95B5}"/>
              </a:ext>
            </a:extLst>
          </p:cNvPr>
          <p:cNvSpPr>
            <a:spLocks noGrp="1"/>
          </p:cNvSpPr>
          <p:nvPr>
            <p:ph idx="1"/>
          </p:nvPr>
        </p:nvSpPr>
        <p:spPr/>
        <p:txBody>
          <a:bodyPr/>
          <a:lstStyle/>
          <a:p>
            <a:r>
              <a:rPr lang="en-US" altLang="zh-TW" dirty="0"/>
              <a:t>From SMF to AMF: Depending on the request received in step 3, either </a:t>
            </a:r>
          </a:p>
          <a:p>
            <a:pPr lvl="1"/>
            <a:r>
              <a:rPr lang="en-US" altLang="zh-TW" dirty="0" err="1">
                <a:solidFill>
                  <a:srgbClr val="FF0000"/>
                </a:solidFill>
              </a:rPr>
              <a:t>Nsmf_PDUSession_CreateSMContext</a:t>
            </a:r>
            <a:r>
              <a:rPr lang="en-US" altLang="zh-TW" dirty="0">
                <a:solidFill>
                  <a:srgbClr val="FF0000"/>
                </a:solidFill>
              </a:rPr>
              <a:t> </a:t>
            </a:r>
            <a:r>
              <a:rPr lang="en-US" altLang="zh-TW" dirty="0"/>
              <a:t>Response or</a:t>
            </a:r>
          </a:p>
          <a:p>
            <a:pPr lvl="2"/>
            <a:r>
              <a:rPr lang="en-US" altLang="zh-TW" dirty="0"/>
              <a:t>Cause</a:t>
            </a:r>
          </a:p>
          <a:p>
            <a:pPr lvl="2"/>
            <a:r>
              <a:rPr lang="en-US" altLang="zh-TW" dirty="0"/>
              <a:t>SM Context ID or N1 SM container (PDU Session Reject (Cause)))</a:t>
            </a:r>
          </a:p>
          <a:p>
            <a:pPr lvl="1"/>
            <a:r>
              <a:rPr lang="en-US" altLang="zh-TW" dirty="0" err="1">
                <a:solidFill>
                  <a:srgbClr val="FF0000"/>
                </a:solidFill>
              </a:rPr>
              <a:t>Nsmf_PDUSession_UpdateSMContext</a:t>
            </a:r>
            <a:r>
              <a:rPr lang="en-US" altLang="zh-TW" dirty="0">
                <a:solidFill>
                  <a:srgbClr val="FF0000"/>
                </a:solidFill>
              </a:rPr>
              <a:t> </a:t>
            </a:r>
            <a:r>
              <a:rPr lang="en-US" altLang="zh-TW" dirty="0"/>
              <a:t>Response</a:t>
            </a:r>
            <a:endParaRPr lang="zh-TW" altLang="en-US" dirty="0"/>
          </a:p>
        </p:txBody>
      </p:sp>
      <p:pic>
        <p:nvPicPr>
          <p:cNvPr id="4" name="圖片 3">
            <a:extLst>
              <a:ext uri="{FF2B5EF4-FFF2-40B4-BE49-F238E27FC236}">
                <a16:creationId xmlns:a16="http://schemas.microsoft.com/office/drawing/2014/main" id="{0C045B4A-F5C8-4C7D-B404-70FF5012047F}"/>
              </a:ext>
            </a:extLst>
          </p:cNvPr>
          <p:cNvPicPr>
            <a:picLocks noChangeAspect="1"/>
          </p:cNvPicPr>
          <p:nvPr/>
        </p:nvPicPr>
        <p:blipFill>
          <a:blip r:embed="rId3"/>
          <a:stretch>
            <a:fillRect/>
          </a:stretch>
        </p:blipFill>
        <p:spPr>
          <a:xfrm>
            <a:off x="9139035" y="41230"/>
            <a:ext cx="2905530" cy="647790"/>
          </a:xfrm>
          <a:prstGeom prst="rect">
            <a:avLst/>
          </a:prstGeom>
        </p:spPr>
      </p:pic>
      <p:pic>
        <p:nvPicPr>
          <p:cNvPr id="5" name="圖片 4">
            <a:extLst>
              <a:ext uri="{FF2B5EF4-FFF2-40B4-BE49-F238E27FC236}">
                <a16:creationId xmlns:a16="http://schemas.microsoft.com/office/drawing/2014/main" id="{B1BC6732-E58A-4986-97E0-E5AD5660B67D}"/>
              </a:ext>
            </a:extLst>
          </p:cNvPr>
          <p:cNvPicPr>
            <a:picLocks noChangeAspect="1"/>
          </p:cNvPicPr>
          <p:nvPr/>
        </p:nvPicPr>
        <p:blipFill>
          <a:blip r:embed="rId4"/>
          <a:stretch>
            <a:fillRect/>
          </a:stretch>
        </p:blipFill>
        <p:spPr>
          <a:xfrm>
            <a:off x="9377193" y="713538"/>
            <a:ext cx="2429214" cy="476316"/>
          </a:xfrm>
          <a:prstGeom prst="rect">
            <a:avLst/>
          </a:prstGeom>
        </p:spPr>
      </p:pic>
    </p:spTree>
    <p:extLst>
      <p:ext uri="{BB962C8B-B14F-4D97-AF65-F5344CB8AC3E}">
        <p14:creationId xmlns:p14="http://schemas.microsoft.com/office/powerpoint/2010/main" val="4031305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18307-6C1D-4641-910D-21C1C7E7DD96}"/>
              </a:ext>
            </a:extLst>
          </p:cNvPr>
          <p:cNvSpPr>
            <a:spLocks noGrp="1"/>
          </p:cNvSpPr>
          <p:nvPr>
            <p:ph type="title"/>
          </p:nvPr>
        </p:nvSpPr>
        <p:spPr/>
        <p:txBody>
          <a:bodyPr/>
          <a:lstStyle/>
          <a:p>
            <a:r>
              <a:rPr lang="en-US" altLang="zh-TW" dirty="0"/>
              <a:t>Step 5.</a:t>
            </a:r>
            <a:endParaRPr lang="zh-TW" altLang="en-US" dirty="0"/>
          </a:p>
        </p:txBody>
      </p:sp>
      <p:sp>
        <p:nvSpPr>
          <p:cNvPr id="3" name="內容版面配置區 2">
            <a:extLst>
              <a:ext uri="{FF2B5EF4-FFF2-40B4-BE49-F238E27FC236}">
                <a16:creationId xmlns:a16="http://schemas.microsoft.com/office/drawing/2014/main" id="{5C942CBE-FB18-4296-89E7-3829DEEC95B5}"/>
              </a:ext>
            </a:extLst>
          </p:cNvPr>
          <p:cNvSpPr>
            <a:spLocks noGrp="1"/>
          </p:cNvSpPr>
          <p:nvPr>
            <p:ph idx="1"/>
          </p:nvPr>
        </p:nvSpPr>
        <p:spPr/>
        <p:txBody>
          <a:bodyPr/>
          <a:lstStyle/>
          <a:p>
            <a:r>
              <a:rPr lang="en-US" altLang="zh-TW" dirty="0"/>
              <a:t>If the SMF received </a:t>
            </a:r>
            <a:r>
              <a:rPr lang="en-US" altLang="zh-TW" dirty="0" err="1">
                <a:solidFill>
                  <a:srgbClr val="FF0000"/>
                </a:solidFill>
              </a:rPr>
              <a:t>Nsmf_PDUSession_CreateSMContext</a:t>
            </a:r>
            <a:r>
              <a:rPr lang="en-US" altLang="zh-TW" dirty="0">
                <a:solidFill>
                  <a:srgbClr val="FF0000"/>
                </a:solidFill>
              </a:rPr>
              <a:t> </a:t>
            </a:r>
            <a:r>
              <a:rPr lang="en-US" altLang="zh-TW" dirty="0"/>
              <a:t>Request in step 3 and the SMF is able to process the PDU Session establishment request, the SMF creates an </a:t>
            </a:r>
            <a:r>
              <a:rPr lang="en-US" altLang="zh-TW" b="1" dirty="0"/>
              <a:t>SM context </a:t>
            </a:r>
            <a:r>
              <a:rPr lang="en-US" altLang="zh-TW" dirty="0"/>
              <a:t>and responds to the AMF by providing an </a:t>
            </a:r>
            <a:r>
              <a:rPr lang="en-US" altLang="zh-TW" b="1" dirty="0"/>
              <a:t>SM Context ID.</a:t>
            </a:r>
          </a:p>
          <a:p>
            <a:pPr marL="0" indent="0">
              <a:buNone/>
            </a:pPr>
            <a:br>
              <a:rPr lang="en-US" altLang="zh-TW" dirty="0"/>
            </a:br>
            <a:endParaRPr lang="zh-TW" altLang="en-US" b="1" dirty="0"/>
          </a:p>
        </p:txBody>
      </p:sp>
      <p:pic>
        <p:nvPicPr>
          <p:cNvPr id="4" name="圖片 3">
            <a:extLst>
              <a:ext uri="{FF2B5EF4-FFF2-40B4-BE49-F238E27FC236}">
                <a16:creationId xmlns:a16="http://schemas.microsoft.com/office/drawing/2014/main" id="{0C045B4A-F5C8-4C7D-B404-70FF5012047F}"/>
              </a:ext>
            </a:extLst>
          </p:cNvPr>
          <p:cNvPicPr>
            <a:picLocks noChangeAspect="1"/>
          </p:cNvPicPr>
          <p:nvPr/>
        </p:nvPicPr>
        <p:blipFill>
          <a:blip r:embed="rId3"/>
          <a:stretch>
            <a:fillRect/>
          </a:stretch>
        </p:blipFill>
        <p:spPr>
          <a:xfrm>
            <a:off x="9139035" y="41230"/>
            <a:ext cx="2905530" cy="647790"/>
          </a:xfrm>
          <a:prstGeom prst="rect">
            <a:avLst/>
          </a:prstGeom>
        </p:spPr>
      </p:pic>
      <p:pic>
        <p:nvPicPr>
          <p:cNvPr id="5" name="圖片 4">
            <a:extLst>
              <a:ext uri="{FF2B5EF4-FFF2-40B4-BE49-F238E27FC236}">
                <a16:creationId xmlns:a16="http://schemas.microsoft.com/office/drawing/2014/main" id="{B1BC6732-E58A-4986-97E0-E5AD5660B67D}"/>
              </a:ext>
            </a:extLst>
          </p:cNvPr>
          <p:cNvPicPr>
            <a:picLocks noChangeAspect="1"/>
          </p:cNvPicPr>
          <p:nvPr/>
        </p:nvPicPr>
        <p:blipFill>
          <a:blip r:embed="rId4"/>
          <a:stretch>
            <a:fillRect/>
          </a:stretch>
        </p:blipFill>
        <p:spPr>
          <a:xfrm>
            <a:off x="9377193" y="713538"/>
            <a:ext cx="2429214" cy="476316"/>
          </a:xfrm>
          <a:prstGeom prst="rect">
            <a:avLst/>
          </a:prstGeom>
        </p:spPr>
      </p:pic>
    </p:spTree>
    <p:extLst>
      <p:ext uri="{BB962C8B-B14F-4D97-AF65-F5344CB8AC3E}">
        <p14:creationId xmlns:p14="http://schemas.microsoft.com/office/powerpoint/2010/main" val="19150805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18307-6C1D-4641-910D-21C1C7E7DD96}"/>
              </a:ext>
            </a:extLst>
          </p:cNvPr>
          <p:cNvSpPr>
            <a:spLocks noGrp="1"/>
          </p:cNvSpPr>
          <p:nvPr>
            <p:ph type="title"/>
          </p:nvPr>
        </p:nvSpPr>
        <p:spPr/>
        <p:txBody>
          <a:bodyPr/>
          <a:lstStyle/>
          <a:p>
            <a:r>
              <a:rPr lang="en-US" altLang="zh-TW" dirty="0"/>
              <a:t>Step 5.</a:t>
            </a:r>
            <a:endParaRPr lang="zh-TW" altLang="en-US" dirty="0"/>
          </a:p>
        </p:txBody>
      </p:sp>
      <p:sp>
        <p:nvSpPr>
          <p:cNvPr id="3" name="內容版面配置區 2">
            <a:extLst>
              <a:ext uri="{FF2B5EF4-FFF2-40B4-BE49-F238E27FC236}">
                <a16:creationId xmlns:a16="http://schemas.microsoft.com/office/drawing/2014/main" id="{5C942CBE-FB18-4296-89E7-3829DEEC95B5}"/>
              </a:ext>
            </a:extLst>
          </p:cNvPr>
          <p:cNvSpPr>
            <a:spLocks noGrp="1"/>
          </p:cNvSpPr>
          <p:nvPr>
            <p:ph idx="1"/>
          </p:nvPr>
        </p:nvSpPr>
        <p:spPr/>
        <p:txBody>
          <a:bodyPr/>
          <a:lstStyle/>
          <a:p>
            <a:r>
              <a:rPr lang="en-US" altLang="zh-TW" dirty="0"/>
              <a:t>If the </a:t>
            </a:r>
            <a:r>
              <a:rPr lang="en-US" altLang="zh-TW" b="1" dirty="0"/>
              <a:t>UP Security Policy </a:t>
            </a:r>
            <a:r>
              <a:rPr lang="en-US" altLang="zh-TW" dirty="0"/>
              <a:t>for the PDU Session is determined to have </a:t>
            </a:r>
            <a:r>
              <a:rPr lang="en-US" altLang="zh-TW" b="1" dirty="0"/>
              <a:t>Integrity Protection </a:t>
            </a:r>
            <a:r>
              <a:rPr lang="en-US" altLang="zh-TW" dirty="0"/>
              <a:t>set to </a:t>
            </a:r>
            <a:r>
              <a:rPr lang="en-US" altLang="zh-TW" b="1" dirty="0"/>
              <a:t>"Required"</a:t>
            </a:r>
            <a:r>
              <a:rPr lang="en-US" altLang="zh-TW" dirty="0"/>
              <a:t>, the SMF may, based on local configuration, decide whether to accept or reject the PDU Session request based on the </a:t>
            </a:r>
            <a:r>
              <a:rPr lang="en-US" altLang="zh-TW" b="1" dirty="0"/>
              <a:t>UE Integrity Protection Maximum Data Rate</a:t>
            </a:r>
            <a:r>
              <a:rPr lang="en-US" altLang="zh-TW" dirty="0"/>
              <a:t>.</a:t>
            </a:r>
          </a:p>
          <a:p>
            <a:r>
              <a:rPr lang="en-US" altLang="zh-TW" dirty="0"/>
              <a:t>NOTE: The SMF can e.g. be configured to reject a PDU Session if the </a:t>
            </a:r>
            <a:r>
              <a:rPr lang="en-US" altLang="zh-TW" b="1" dirty="0"/>
              <a:t>UE Integrity Protection Maximum Data Rate </a:t>
            </a:r>
            <a:r>
              <a:rPr lang="en-US" altLang="zh-TW" dirty="0"/>
              <a:t>has a very low value, if the services provided by the DN would require higher bitrates.</a:t>
            </a:r>
            <a:br>
              <a:rPr lang="en-US" altLang="zh-TW" dirty="0"/>
            </a:br>
            <a:endParaRPr lang="zh-TW" altLang="en-US" b="1" dirty="0"/>
          </a:p>
        </p:txBody>
      </p:sp>
      <p:pic>
        <p:nvPicPr>
          <p:cNvPr id="4" name="圖片 3">
            <a:extLst>
              <a:ext uri="{FF2B5EF4-FFF2-40B4-BE49-F238E27FC236}">
                <a16:creationId xmlns:a16="http://schemas.microsoft.com/office/drawing/2014/main" id="{0C045B4A-F5C8-4C7D-B404-70FF5012047F}"/>
              </a:ext>
            </a:extLst>
          </p:cNvPr>
          <p:cNvPicPr>
            <a:picLocks noChangeAspect="1"/>
          </p:cNvPicPr>
          <p:nvPr/>
        </p:nvPicPr>
        <p:blipFill>
          <a:blip r:embed="rId3"/>
          <a:stretch>
            <a:fillRect/>
          </a:stretch>
        </p:blipFill>
        <p:spPr>
          <a:xfrm>
            <a:off x="9139035" y="41230"/>
            <a:ext cx="2905530" cy="647790"/>
          </a:xfrm>
          <a:prstGeom prst="rect">
            <a:avLst/>
          </a:prstGeom>
        </p:spPr>
      </p:pic>
      <p:pic>
        <p:nvPicPr>
          <p:cNvPr id="5" name="圖片 4">
            <a:extLst>
              <a:ext uri="{FF2B5EF4-FFF2-40B4-BE49-F238E27FC236}">
                <a16:creationId xmlns:a16="http://schemas.microsoft.com/office/drawing/2014/main" id="{B1BC6732-E58A-4986-97E0-E5AD5660B67D}"/>
              </a:ext>
            </a:extLst>
          </p:cNvPr>
          <p:cNvPicPr>
            <a:picLocks noChangeAspect="1"/>
          </p:cNvPicPr>
          <p:nvPr/>
        </p:nvPicPr>
        <p:blipFill>
          <a:blip r:embed="rId4"/>
          <a:stretch>
            <a:fillRect/>
          </a:stretch>
        </p:blipFill>
        <p:spPr>
          <a:xfrm>
            <a:off x="9377193" y="713538"/>
            <a:ext cx="2429214" cy="476316"/>
          </a:xfrm>
          <a:prstGeom prst="rect">
            <a:avLst/>
          </a:prstGeom>
        </p:spPr>
      </p:pic>
    </p:spTree>
    <p:extLst>
      <p:ext uri="{BB962C8B-B14F-4D97-AF65-F5344CB8AC3E}">
        <p14:creationId xmlns:p14="http://schemas.microsoft.com/office/powerpoint/2010/main" val="23036328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C18307-6C1D-4641-910D-21C1C7E7DD96}"/>
              </a:ext>
            </a:extLst>
          </p:cNvPr>
          <p:cNvSpPr>
            <a:spLocks noGrp="1"/>
          </p:cNvSpPr>
          <p:nvPr>
            <p:ph type="title"/>
          </p:nvPr>
        </p:nvSpPr>
        <p:spPr/>
        <p:txBody>
          <a:bodyPr/>
          <a:lstStyle/>
          <a:p>
            <a:r>
              <a:rPr lang="en-US" altLang="zh-TW" dirty="0"/>
              <a:t>Step 5.</a:t>
            </a:r>
            <a:endParaRPr lang="zh-TW" altLang="en-US" dirty="0"/>
          </a:p>
        </p:txBody>
      </p:sp>
      <p:sp>
        <p:nvSpPr>
          <p:cNvPr id="3" name="內容版面配置區 2">
            <a:extLst>
              <a:ext uri="{FF2B5EF4-FFF2-40B4-BE49-F238E27FC236}">
                <a16:creationId xmlns:a16="http://schemas.microsoft.com/office/drawing/2014/main" id="{5C942CBE-FB18-4296-89E7-3829DEEC95B5}"/>
              </a:ext>
            </a:extLst>
          </p:cNvPr>
          <p:cNvSpPr>
            <a:spLocks noGrp="1"/>
          </p:cNvSpPr>
          <p:nvPr>
            <p:ph idx="1"/>
          </p:nvPr>
        </p:nvSpPr>
        <p:spPr/>
        <p:txBody>
          <a:bodyPr/>
          <a:lstStyle/>
          <a:p>
            <a:r>
              <a:rPr lang="en-US" altLang="zh-TW" dirty="0"/>
              <a:t>When the SMF decides to not accept to establish a PDU Session, the SMF rejects the UE request via NAS SM </a:t>
            </a:r>
            <a:r>
              <a:rPr lang="en-US" altLang="zh-TW" dirty="0" err="1"/>
              <a:t>signalling</a:t>
            </a:r>
            <a:r>
              <a:rPr lang="en-US" altLang="zh-TW" dirty="0"/>
              <a:t> including a relevant SM rejection cause by responding to the AMF with </a:t>
            </a:r>
            <a:r>
              <a:rPr lang="en-US" altLang="zh-TW" dirty="0" err="1">
                <a:solidFill>
                  <a:srgbClr val="FF0000"/>
                </a:solidFill>
              </a:rPr>
              <a:t>Nsmf_PDUSession_CreateSMContext</a:t>
            </a:r>
            <a:r>
              <a:rPr lang="en-US" altLang="zh-TW" dirty="0"/>
              <a:t> Response. </a:t>
            </a:r>
          </a:p>
          <a:p>
            <a:r>
              <a:rPr lang="en-US" altLang="zh-TW" dirty="0"/>
              <a:t>The SMF also indicates to the AMF that the PDU Session ID is to be considered as released, the SMF proceeds to step 20 and the PDU Session Establishment procedure is stopped.</a:t>
            </a:r>
            <a:br>
              <a:rPr lang="en-US" altLang="zh-TW" dirty="0"/>
            </a:br>
            <a:endParaRPr lang="zh-TW" altLang="en-US" b="1" dirty="0"/>
          </a:p>
        </p:txBody>
      </p:sp>
      <p:pic>
        <p:nvPicPr>
          <p:cNvPr id="4" name="圖片 3">
            <a:extLst>
              <a:ext uri="{FF2B5EF4-FFF2-40B4-BE49-F238E27FC236}">
                <a16:creationId xmlns:a16="http://schemas.microsoft.com/office/drawing/2014/main" id="{0C045B4A-F5C8-4C7D-B404-70FF5012047F}"/>
              </a:ext>
            </a:extLst>
          </p:cNvPr>
          <p:cNvPicPr>
            <a:picLocks noChangeAspect="1"/>
          </p:cNvPicPr>
          <p:nvPr/>
        </p:nvPicPr>
        <p:blipFill>
          <a:blip r:embed="rId3"/>
          <a:stretch>
            <a:fillRect/>
          </a:stretch>
        </p:blipFill>
        <p:spPr>
          <a:xfrm>
            <a:off x="9139035" y="41230"/>
            <a:ext cx="2905530" cy="647790"/>
          </a:xfrm>
          <a:prstGeom prst="rect">
            <a:avLst/>
          </a:prstGeom>
        </p:spPr>
      </p:pic>
      <p:pic>
        <p:nvPicPr>
          <p:cNvPr id="5" name="圖片 4">
            <a:extLst>
              <a:ext uri="{FF2B5EF4-FFF2-40B4-BE49-F238E27FC236}">
                <a16:creationId xmlns:a16="http://schemas.microsoft.com/office/drawing/2014/main" id="{B1BC6732-E58A-4986-97E0-E5AD5660B67D}"/>
              </a:ext>
            </a:extLst>
          </p:cNvPr>
          <p:cNvPicPr>
            <a:picLocks noChangeAspect="1"/>
          </p:cNvPicPr>
          <p:nvPr/>
        </p:nvPicPr>
        <p:blipFill>
          <a:blip r:embed="rId4"/>
          <a:stretch>
            <a:fillRect/>
          </a:stretch>
        </p:blipFill>
        <p:spPr>
          <a:xfrm>
            <a:off x="9377193" y="713538"/>
            <a:ext cx="2429214" cy="476316"/>
          </a:xfrm>
          <a:prstGeom prst="rect">
            <a:avLst/>
          </a:prstGeom>
        </p:spPr>
      </p:pic>
    </p:spTree>
    <p:extLst>
      <p:ext uri="{BB962C8B-B14F-4D97-AF65-F5344CB8AC3E}">
        <p14:creationId xmlns:p14="http://schemas.microsoft.com/office/powerpoint/2010/main" val="13941593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97CB6B-DA78-469F-8139-59A6C99866EB}"/>
              </a:ext>
            </a:extLst>
          </p:cNvPr>
          <p:cNvSpPr>
            <a:spLocks noGrp="1"/>
          </p:cNvSpPr>
          <p:nvPr>
            <p:ph type="title"/>
          </p:nvPr>
        </p:nvSpPr>
        <p:spPr/>
        <p:txBody>
          <a:bodyPr/>
          <a:lstStyle/>
          <a:p>
            <a:r>
              <a:rPr lang="en-US" altLang="zh-TW" dirty="0"/>
              <a:t>Step 6.</a:t>
            </a:r>
            <a:endParaRPr lang="zh-TW" altLang="en-US" dirty="0"/>
          </a:p>
        </p:txBody>
      </p:sp>
      <p:sp>
        <p:nvSpPr>
          <p:cNvPr id="3" name="內容版面配置區 2">
            <a:extLst>
              <a:ext uri="{FF2B5EF4-FFF2-40B4-BE49-F238E27FC236}">
                <a16:creationId xmlns:a16="http://schemas.microsoft.com/office/drawing/2014/main" id="{154E4209-639E-4A38-B263-1A126BB2C706}"/>
              </a:ext>
            </a:extLst>
          </p:cNvPr>
          <p:cNvSpPr>
            <a:spLocks noGrp="1"/>
          </p:cNvSpPr>
          <p:nvPr>
            <p:ph idx="1"/>
          </p:nvPr>
        </p:nvSpPr>
        <p:spPr/>
        <p:txBody>
          <a:bodyPr>
            <a:normAutofit lnSpcReduction="10000"/>
          </a:bodyPr>
          <a:lstStyle/>
          <a:p>
            <a:r>
              <a:rPr lang="en-US" altLang="zh-TW" dirty="0"/>
              <a:t>Optional </a:t>
            </a:r>
            <a:r>
              <a:rPr lang="en-US" altLang="zh-TW" b="1" dirty="0"/>
              <a:t>Secondary authentication/authorization</a:t>
            </a:r>
          </a:p>
          <a:p>
            <a:r>
              <a:rPr lang="en-US" altLang="zh-TW" dirty="0"/>
              <a:t>If the Request Type in step 3 indicates </a:t>
            </a:r>
            <a:r>
              <a:rPr lang="en-US" altLang="zh-TW" b="1" dirty="0"/>
              <a:t>"Existing PDU Session"</a:t>
            </a:r>
            <a:r>
              <a:rPr lang="en-US" altLang="zh-TW" dirty="0"/>
              <a:t>, the SMF does not perform secondary authentication/authorization.</a:t>
            </a:r>
          </a:p>
          <a:p>
            <a:r>
              <a:rPr lang="en-US" altLang="zh-TW" dirty="0"/>
              <a:t>If the Request Type received in step 3 indicates </a:t>
            </a:r>
            <a:r>
              <a:rPr lang="en-US" altLang="zh-TW" b="1" dirty="0"/>
              <a:t>"Emergency Request"</a:t>
            </a:r>
            <a:r>
              <a:rPr lang="en-US" altLang="zh-TW" dirty="0"/>
              <a:t> or </a:t>
            </a:r>
            <a:r>
              <a:rPr lang="en-US" altLang="zh-TW" b="1" dirty="0"/>
              <a:t>"Existing Emergency PDU Session"</a:t>
            </a:r>
            <a:r>
              <a:rPr lang="en-US" altLang="zh-TW" dirty="0"/>
              <a:t>, the SMF shall not perform secondary authentication/authorization.</a:t>
            </a:r>
          </a:p>
          <a:p>
            <a:r>
              <a:rPr lang="en-US" altLang="zh-TW" dirty="0"/>
              <a:t>If the SMF needs to perform secondary authentication/authorization during the establishment of the PDU Session by a DN-AAA Server as described in </a:t>
            </a:r>
            <a:r>
              <a:rPr lang="en-US" altLang="zh-TW" b="1" dirty="0">
                <a:hlinkClick r:id="rId3"/>
              </a:rPr>
              <a:t>clause 5.6.6 of TS 23.501</a:t>
            </a:r>
            <a:r>
              <a:rPr lang="en-US" altLang="zh-TW" dirty="0"/>
              <a:t>, the SMF triggers the PDU Session establishment authentication/authorization as described in </a:t>
            </a:r>
            <a:r>
              <a:rPr lang="en-US" altLang="zh-TW" b="1" dirty="0">
                <a:hlinkClick r:id="rId4"/>
              </a:rPr>
              <a:t>clause 4.3.2.3</a:t>
            </a:r>
            <a:r>
              <a:rPr lang="en-US" altLang="zh-TW" dirty="0"/>
              <a:t>.</a:t>
            </a:r>
            <a:endParaRPr lang="zh-TW" altLang="en-US" dirty="0"/>
          </a:p>
        </p:txBody>
      </p:sp>
      <p:pic>
        <p:nvPicPr>
          <p:cNvPr id="4" name="圖片 3">
            <a:extLst>
              <a:ext uri="{FF2B5EF4-FFF2-40B4-BE49-F238E27FC236}">
                <a16:creationId xmlns:a16="http://schemas.microsoft.com/office/drawing/2014/main" id="{C0210F53-F130-41E7-8B35-F1A8858F3AF4}"/>
              </a:ext>
            </a:extLst>
          </p:cNvPr>
          <p:cNvPicPr>
            <a:picLocks noChangeAspect="1"/>
          </p:cNvPicPr>
          <p:nvPr/>
        </p:nvPicPr>
        <p:blipFill rotWithShape="1">
          <a:blip r:embed="rId5"/>
          <a:srcRect r="1379"/>
          <a:stretch/>
        </p:blipFill>
        <p:spPr>
          <a:xfrm>
            <a:off x="3407741" y="-6402"/>
            <a:ext cx="8784259" cy="743054"/>
          </a:xfrm>
          <a:prstGeom prst="rect">
            <a:avLst/>
          </a:prstGeom>
        </p:spPr>
      </p:pic>
      <p:pic>
        <p:nvPicPr>
          <p:cNvPr id="5" name="圖片 4">
            <a:extLst>
              <a:ext uri="{FF2B5EF4-FFF2-40B4-BE49-F238E27FC236}">
                <a16:creationId xmlns:a16="http://schemas.microsoft.com/office/drawing/2014/main" id="{FFC3C969-ECA3-4514-BADC-FA218DE83516}"/>
              </a:ext>
            </a:extLst>
          </p:cNvPr>
          <p:cNvPicPr>
            <a:picLocks noChangeAspect="1"/>
          </p:cNvPicPr>
          <p:nvPr/>
        </p:nvPicPr>
        <p:blipFill>
          <a:blip r:embed="rId6"/>
          <a:stretch>
            <a:fillRect/>
          </a:stretch>
        </p:blipFill>
        <p:spPr>
          <a:xfrm>
            <a:off x="3641627" y="832616"/>
            <a:ext cx="8316486" cy="381053"/>
          </a:xfrm>
          <a:prstGeom prst="rect">
            <a:avLst/>
          </a:prstGeom>
        </p:spPr>
      </p:pic>
    </p:spTree>
    <p:extLst>
      <p:ext uri="{BB962C8B-B14F-4D97-AF65-F5344CB8AC3E}">
        <p14:creationId xmlns:p14="http://schemas.microsoft.com/office/powerpoint/2010/main" val="3792426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2C22BA-AFA3-414F-992F-A6035D6A48A1}"/>
              </a:ext>
            </a:extLst>
          </p:cNvPr>
          <p:cNvSpPr>
            <a:spLocks noGrp="1"/>
          </p:cNvSpPr>
          <p:nvPr>
            <p:ph type="title"/>
          </p:nvPr>
        </p:nvSpPr>
        <p:spPr/>
        <p:txBody>
          <a:bodyPr/>
          <a:lstStyle/>
          <a:p>
            <a:r>
              <a:rPr lang="en-US" altLang="zh-TW" dirty="0"/>
              <a:t>Step 7a.</a:t>
            </a:r>
            <a:endParaRPr lang="zh-TW" altLang="en-US" dirty="0"/>
          </a:p>
        </p:txBody>
      </p:sp>
      <p:sp>
        <p:nvSpPr>
          <p:cNvPr id="3" name="內容版面配置區 2">
            <a:extLst>
              <a:ext uri="{FF2B5EF4-FFF2-40B4-BE49-F238E27FC236}">
                <a16:creationId xmlns:a16="http://schemas.microsoft.com/office/drawing/2014/main" id="{DB8A6A4E-60ED-42AF-A4CD-5F9DA9B95EE9}"/>
              </a:ext>
            </a:extLst>
          </p:cNvPr>
          <p:cNvSpPr>
            <a:spLocks noGrp="1"/>
          </p:cNvSpPr>
          <p:nvPr>
            <p:ph idx="1"/>
          </p:nvPr>
        </p:nvSpPr>
        <p:spPr/>
        <p:txBody>
          <a:bodyPr/>
          <a:lstStyle/>
          <a:p>
            <a:r>
              <a:rPr lang="en-US" altLang="zh-TW" dirty="0"/>
              <a:t>If </a:t>
            </a:r>
            <a:r>
              <a:rPr lang="en-US" altLang="zh-TW" b="1" dirty="0"/>
              <a:t>dynamic PCC</a:t>
            </a:r>
            <a:r>
              <a:rPr lang="en-US" altLang="zh-TW" dirty="0"/>
              <a:t> is to be used for the PDU Session, the SMF performs PCF selection as described in </a:t>
            </a:r>
            <a:r>
              <a:rPr lang="en-US" altLang="zh-TW" b="1" dirty="0">
                <a:hlinkClick r:id="rId3"/>
              </a:rPr>
              <a:t>clause 6.3.7.1 of TS 23.501</a:t>
            </a:r>
            <a:r>
              <a:rPr lang="en-US" altLang="zh-TW" dirty="0"/>
              <a:t>. </a:t>
            </a:r>
          </a:p>
          <a:p>
            <a:r>
              <a:rPr lang="en-US" altLang="zh-TW" dirty="0"/>
              <a:t>If the Request Type indicates </a:t>
            </a:r>
            <a:r>
              <a:rPr lang="en-US" altLang="zh-TW" b="1" dirty="0"/>
              <a:t>"Existing PDU Session"</a:t>
            </a:r>
            <a:r>
              <a:rPr lang="en-US" altLang="zh-TW" dirty="0"/>
              <a:t> or </a:t>
            </a:r>
            <a:r>
              <a:rPr lang="en-US" altLang="zh-TW" b="1" dirty="0"/>
              <a:t>"Existing Emergency PDU Session"</a:t>
            </a:r>
            <a:r>
              <a:rPr lang="en-US" altLang="zh-TW" dirty="0"/>
              <a:t>, the SMF shall use the PCF already selected for the PDU Session.</a:t>
            </a:r>
            <a:endParaRPr lang="zh-TW" altLang="en-US" dirty="0"/>
          </a:p>
        </p:txBody>
      </p:sp>
      <p:pic>
        <p:nvPicPr>
          <p:cNvPr id="4" name="圖片 3">
            <a:extLst>
              <a:ext uri="{FF2B5EF4-FFF2-40B4-BE49-F238E27FC236}">
                <a16:creationId xmlns:a16="http://schemas.microsoft.com/office/drawing/2014/main" id="{5BCEFCF3-EF16-4FB8-89D2-384C07F1C9BE}"/>
              </a:ext>
            </a:extLst>
          </p:cNvPr>
          <p:cNvPicPr>
            <a:picLocks noChangeAspect="1"/>
          </p:cNvPicPr>
          <p:nvPr/>
        </p:nvPicPr>
        <p:blipFill rotWithShape="1">
          <a:blip r:embed="rId4"/>
          <a:srcRect l="36222" t="-9984" r="25352"/>
          <a:stretch/>
        </p:blipFill>
        <p:spPr>
          <a:xfrm>
            <a:off x="10391644" y="10373"/>
            <a:ext cx="1101855" cy="681037"/>
          </a:xfrm>
          <a:prstGeom prst="rect">
            <a:avLst/>
          </a:prstGeom>
        </p:spPr>
      </p:pic>
      <p:pic>
        <p:nvPicPr>
          <p:cNvPr id="5" name="圖片 4">
            <a:extLst>
              <a:ext uri="{FF2B5EF4-FFF2-40B4-BE49-F238E27FC236}">
                <a16:creationId xmlns:a16="http://schemas.microsoft.com/office/drawing/2014/main" id="{CB30E3F3-1D2A-49A2-BF35-0864CE06BC55}"/>
              </a:ext>
            </a:extLst>
          </p:cNvPr>
          <p:cNvPicPr>
            <a:picLocks noChangeAspect="1"/>
          </p:cNvPicPr>
          <p:nvPr/>
        </p:nvPicPr>
        <p:blipFill>
          <a:blip r:embed="rId5"/>
          <a:stretch>
            <a:fillRect/>
          </a:stretch>
        </p:blipFill>
        <p:spPr>
          <a:xfrm>
            <a:off x="9834233" y="815974"/>
            <a:ext cx="1848108" cy="409632"/>
          </a:xfrm>
          <a:prstGeom prst="rect">
            <a:avLst/>
          </a:prstGeom>
        </p:spPr>
      </p:pic>
    </p:spTree>
    <p:extLst>
      <p:ext uri="{BB962C8B-B14F-4D97-AF65-F5344CB8AC3E}">
        <p14:creationId xmlns:p14="http://schemas.microsoft.com/office/powerpoint/2010/main" val="2311220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2C22BA-AFA3-414F-992F-A6035D6A48A1}"/>
              </a:ext>
            </a:extLst>
          </p:cNvPr>
          <p:cNvSpPr>
            <a:spLocks noGrp="1"/>
          </p:cNvSpPr>
          <p:nvPr>
            <p:ph type="title"/>
          </p:nvPr>
        </p:nvSpPr>
        <p:spPr/>
        <p:txBody>
          <a:bodyPr/>
          <a:lstStyle/>
          <a:p>
            <a:r>
              <a:rPr lang="en-US" altLang="zh-TW" dirty="0"/>
              <a:t>Step 7b.</a:t>
            </a:r>
            <a:endParaRPr lang="zh-TW" altLang="en-US" dirty="0"/>
          </a:p>
        </p:txBody>
      </p:sp>
      <p:sp>
        <p:nvSpPr>
          <p:cNvPr id="3" name="內容版面配置區 2">
            <a:extLst>
              <a:ext uri="{FF2B5EF4-FFF2-40B4-BE49-F238E27FC236}">
                <a16:creationId xmlns:a16="http://schemas.microsoft.com/office/drawing/2014/main" id="{DB8A6A4E-60ED-42AF-A4CD-5F9DA9B95EE9}"/>
              </a:ext>
            </a:extLst>
          </p:cNvPr>
          <p:cNvSpPr>
            <a:spLocks noGrp="1"/>
          </p:cNvSpPr>
          <p:nvPr>
            <p:ph idx="1"/>
          </p:nvPr>
        </p:nvSpPr>
        <p:spPr/>
        <p:txBody>
          <a:bodyPr>
            <a:normAutofit/>
          </a:bodyPr>
          <a:lstStyle/>
          <a:p>
            <a:r>
              <a:rPr lang="en-US" altLang="zh-TW" dirty="0"/>
              <a:t>The SMF may perform an </a:t>
            </a:r>
            <a:r>
              <a:rPr lang="en-US" altLang="zh-TW" b="1" dirty="0"/>
              <a:t>SM Policy Association Establishment </a:t>
            </a:r>
            <a:r>
              <a:rPr lang="en-US" altLang="zh-TW" dirty="0"/>
              <a:t>procedure as defined in </a:t>
            </a:r>
            <a:r>
              <a:rPr lang="en-US" altLang="zh-TW" b="1" dirty="0">
                <a:hlinkClick r:id="rId3"/>
              </a:rPr>
              <a:t>clause 4.16.4</a:t>
            </a:r>
            <a:r>
              <a:rPr lang="en-US" altLang="zh-TW" dirty="0"/>
              <a:t> to establish an </a:t>
            </a:r>
            <a:r>
              <a:rPr lang="en-US" altLang="zh-TW" b="1" dirty="0"/>
              <a:t>SM Policy Association </a:t>
            </a:r>
            <a:r>
              <a:rPr lang="en-US" altLang="zh-TW" dirty="0"/>
              <a:t>with the PCF and get the </a:t>
            </a:r>
            <a:r>
              <a:rPr lang="en-US" altLang="zh-TW" b="1" dirty="0"/>
              <a:t>default PCC Rules </a:t>
            </a:r>
            <a:r>
              <a:rPr lang="en-US" altLang="zh-TW" dirty="0"/>
              <a:t>for the PDU Session. The SMF shall include the </a:t>
            </a:r>
            <a:r>
              <a:rPr lang="en-US" altLang="zh-TW" b="1" dirty="0"/>
              <a:t>3GPP Data Off status </a:t>
            </a:r>
            <a:r>
              <a:rPr lang="en-US" altLang="zh-TW" dirty="0"/>
              <a:t>if received in step 1. </a:t>
            </a:r>
          </a:p>
          <a:p>
            <a:r>
              <a:rPr lang="en-US" altLang="zh-TW" dirty="0">
                <a:solidFill>
                  <a:schemeClr val="bg1">
                    <a:lumMod val="65000"/>
                  </a:schemeClr>
                </a:solidFill>
              </a:rPr>
              <a:t>(skip)</a:t>
            </a:r>
            <a:endParaRPr lang="zh-TW" altLang="en-US" dirty="0">
              <a:solidFill>
                <a:schemeClr val="bg1">
                  <a:lumMod val="65000"/>
                </a:schemeClr>
              </a:solidFill>
            </a:endParaRPr>
          </a:p>
        </p:txBody>
      </p:sp>
      <p:pic>
        <p:nvPicPr>
          <p:cNvPr id="6" name="圖片 5">
            <a:extLst>
              <a:ext uri="{FF2B5EF4-FFF2-40B4-BE49-F238E27FC236}">
                <a16:creationId xmlns:a16="http://schemas.microsoft.com/office/drawing/2014/main" id="{6620E2BD-B038-477C-9CB4-D24C28EEBAF0}"/>
              </a:ext>
            </a:extLst>
          </p:cNvPr>
          <p:cNvPicPr>
            <a:picLocks noChangeAspect="1"/>
          </p:cNvPicPr>
          <p:nvPr/>
        </p:nvPicPr>
        <p:blipFill>
          <a:blip r:embed="rId4"/>
          <a:stretch>
            <a:fillRect/>
          </a:stretch>
        </p:blipFill>
        <p:spPr>
          <a:xfrm>
            <a:off x="7876573" y="50756"/>
            <a:ext cx="4315427" cy="628738"/>
          </a:xfrm>
          <a:prstGeom prst="rect">
            <a:avLst/>
          </a:prstGeom>
        </p:spPr>
      </p:pic>
      <p:pic>
        <p:nvPicPr>
          <p:cNvPr id="7" name="圖片 6">
            <a:extLst>
              <a:ext uri="{FF2B5EF4-FFF2-40B4-BE49-F238E27FC236}">
                <a16:creationId xmlns:a16="http://schemas.microsoft.com/office/drawing/2014/main" id="{59AF9610-3C38-415B-B76F-658CC4D7400D}"/>
              </a:ext>
            </a:extLst>
          </p:cNvPr>
          <p:cNvPicPr>
            <a:picLocks noChangeAspect="1"/>
          </p:cNvPicPr>
          <p:nvPr/>
        </p:nvPicPr>
        <p:blipFill>
          <a:blip r:embed="rId5"/>
          <a:stretch>
            <a:fillRect/>
          </a:stretch>
        </p:blipFill>
        <p:spPr>
          <a:xfrm>
            <a:off x="7619362" y="814431"/>
            <a:ext cx="4572638" cy="666843"/>
          </a:xfrm>
          <a:prstGeom prst="rect">
            <a:avLst/>
          </a:prstGeom>
        </p:spPr>
      </p:pic>
    </p:spTree>
    <p:extLst>
      <p:ext uri="{BB962C8B-B14F-4D97-AF65-F5344CB8AC3E}">
        <p14:creationId xmlns:p14="http://schemas.microsoft.com/office/powerpoint/2010/main" val="25440835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2C22BA-AFA3-414F-992F-A6035D6A48A1}"/>
              </a:ext>
            </a:extLst>
          </p:cNvPr>
          <p:cNvSpPr>
            <a:spLocks noGrp="1"/>
          </p:cNvSpPr>
          <p:nvPr>
            <p:ph type="title"/>
          </p:nvPr>
        </p:nvSpPr>
        <p:spPr/>
        <p:txBody>
          <a:bodyPr/>
          <a:lstStyle/>
          <a:p>
            <a:r>
              <a:rPr lang="en-US" altLang="zh-TW" dirty="0"/>
              <a:t>Step 7b.</a:t>
            </a:r>
            <a:endParaRPr lang="zh-TW" altLang="en-US" dirty="0"/>
          </a:p>
        </p:txBody>
      </p:sp>
      <p:sp>
        <p:nvSpPr>
          <p:cNvPr id="3" name="內容版面配置區 2">
            <a:extLst>
              <a:ext uri="{FF2B5EF4-FFF2-40B4-BE49-F238E27FC236}">
                <a16:creationId xmlns:a16="http://schemas.microsoft.com/office/drawing/2014/main" id="{DB8A6A4E-60ED-42AF-A4CD-5F9DA9B95EE9}"/>
              </a:ext>
            </a:extLst>
          </p:cNvPr>
          <p:cNvSpPr>
            <a:spLocks noGrp="1"/>
          </p:cNvSpPr>
          <p:nvPr>
            <p:ph idx="1"/>
          </p:nvPr>
        </p:nvSpPr>
        <p:spPr/>
        <p:txBody>
          <a:bodyPr>
            <a:normAutofit/>
          </a:bodyPr>
          <a:lstStyle/>
          <a:p>
            <a:r>
              <a:rPr lang="en-US" altLang="zh-TW" dirty="0"/>
              <a:t>During the </a:t>
            </a:r>
            <a:r>
              <a:rPr lang="en-US" altLang="zh-TW" b="1" dirty="0"/>
              <a:t>SM Policy Association Establishment </a:t>
            </a:r>
            <a:r>
              <a:rPr lang="en-US" altLang="zh-TW" dirty="0"/>
              <a:t>procedure, if the PCF detects the request relates to SM Policy Association enabling integration with </a:t>
            </a:r>
            <a:r>
              <a:rPr lang="en-US" altLang="zh-TW" b="1" dirty="0"/>
              <a:t>TSN or TSC </a:t>
            </a:r>
            <a:r>
              <a:rPr lang="en-US" altLang="zh-TW" dirty="0"/>
              <a:t>or </a:t>
            </a:r>
            <a:r>
              <a:rPr lang="en-US" altLang="zh-TW" b="1" dirty="0"/>
              <a:t>Deterministic Networking </a:t>
            </a:r>
            <a:r>
              <a:rPr lang="en-US" altLang="zh-TW" dirty="0"/>
              <a:t>(as defined in </a:t>
            </a:r>
            <a:r>
              <a:rPr lang="en-US" altLang="zh-TW" b="1" dirty="0">
                <a:hlinkClick r:id="rId3"/>
              </a:rPr>
              <a:t>clause 5.28 of TS 23.501</a:t>
            </a:r>
            <a:r>
              <a:rPr lang="en-US" altLang="zh-TW" dirty="0"/>
              <a:t>) based on local configuration, the PCF may provide policy control request trigger for </a:t>
            </a:r>
            <a:r>
              <a:rPr lang="en-US" altLang="zh-TW" b="1" dirty="0"/>
              <a:t>5GS Bridge/Router Information</a:t>
            </a:r>
            <a:r>
              <a:rPr lang="en-US" altLang="zh-TW" dirty="0"/>
              <a:t> as defined in </a:t>
            </a:r>
            <a:r>
              <a:rPr lang="en-US" altLang="zh-TW" b="1" dirty="0">
                <a:hlinkClick r:id="rId4"/>
              </a:rPr>
              <a:t>clause 6.1.3.5 of TS 23.503</a:t>
            </a:r>
            <a:r>
              <a:rPr lang="en-US" altLang="zh-TW" dirty="0"/>
              <a:t>.</a:t>
            </a:r>
            <a:endParaRPr lang="zh-TW" altLang="en-US" dirty="0">
              <a:solidFill>
                <a:schemeClr val="bg1">
                  <a:lumMod val="65000"/>
                </a:schemeClr>
              </a:solidFill>
            </a:endParaRPr>
          </a:p>
        </p:txBody>
      </p:sp>
      <p:pic>
        <p:nvPicPr>
          <p:cNvPr id="6" name="圖片 5">
            <a:extLst>
              <a:ext uri="{FF2B5EF4-FFF2-40B4-BE49-F238E27FC236}">
                <a16:creationId xmlns:a16="http://schemas.microsoft.com/office/drawing/2014/main" id="{6620E2BD-B038-477C-9CB4-D24C28EEBAF0}"/>
              </a:ext>
            </a:extLst>
          </p:cNvPr>
          <p:cNvPicPr>
            <a:picLocks noChangeAspect="1"/>
          </p:cNvPicPr>
          <p:nvPr/>
        </p:nvPicPr>
        <p:blipFill>
          <a:blip r:embed="rId5"/>
          <a:stretch>
            <a:fillRect/>
          </a:stretch>
        </p:blipFill>
        <p:spPr>
          <a:xfrm>
            <a:off x="7876573" y="50756"/>
            <a:ext cx="4315427" cy="628738"/>
          </a:xfrm>
          <a:prstGeom prst="rect">
            <a:avLst/>
          </a:prstGeom>
        </p:spPr>
      </p:pic>
      <p:pic>
        <p:nvPicPr>
          <p:cNvPr id="7" name="圖片 6">
            <a:extLst>
              <a:ext uri="{FF2B5EF4-FFF2-40B4-BE49-F238E27FC236}">
                <a16:creationId xmlns:a16="http://schemas.microsoft.com/office/drawing/2014/main" id="{59AF9610-3C38-415B-B76F-658CC4D7400D}"/>
              </a:ext>
            </a:extLst>
          </p:cNvPr>
          <p:cNvPicPr>
            <a:picLocks noChangeAspect="1"/>
          </p:cNvPicPr>
          <p:nvPr/>
        </p:nvPicPr>
        <p:blipFill>
          <a:blip r:embed="rId6"/>
          <a:stretch>
            <a:fillRect/>
          </a:stretch>
        </p:blipFill>
        <p:spPr>
          <a:xfrm>
            <a:off x="7619362" y="814431"/>
            <a:ext cx="4572638" cy="666843"/>
          </a:xfrm>
          <a:prstGeom prst="rect">
            <a:avLst/>
          </a:prstGeom>
        </p:spPr>
      </p:pic>
    </p:spTree>
    <p:extLst>
      <p:ext uri="{BB962C8B-B14F-4D97-AF65-F5344CB8AC3E}">
        <p14:creationId xmlns:p14="http://schemas.microsoft.com/office/powerpoint/2010/main" val="37202586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A70BB-DDC5-499A-8B74-95D9D899E7F8}"/>
              </a:ext>
            </a:extLst>
          </p:cNvPr>
          <p:cNvSpPr>
            <a:spLocks noGrp="1"/>
          </p:cNvSpPr>
          <p:nvPr>
            <p:ph type="title"/>
          </p:nvPr>
        </p:nvSpPr>
        <p:spPr/>
        <p:txBody>
          <a:bodyPr/>
          <a:lstStyle/>
          <a:p>
            <a:r>
              <a:rPr lang="en-US" altLang="zh-TW" dirty="0"/>
              <a:t>Step 7b.</a:t>
            </a:r>
            <a:endParaRPr lang="zh-TW" altLang="en-US" dirty="0"/>
          </a:p>
        </p:txBody>
      </p:sp>
      <p:sp>
        <p:nvSpPr>
          <p:cNvPr id="3" name="內容版面配置區 2">
            <a:extLst>
              <a:ext uri="{FF2B5EF4-FFF2-40B4-BE49-F238E27FC236}">
                <a16:creationId xmlns:a16="http://schemas.microsoft.com/office/drawing/2014/main" id="{45AF4289-6A84-4CB5-B2EE-D6C889E70060}"/>
              </a:ext>
            </a:extLst>
          </p:cNvPr>
          <p:cNvSpPr>
            <a:spLocks noGrp="1"/>
          </p:cNvSpPr>
          <p:nvPr>
            <p:ph idx="1"/>
          </p:nvPr>
        </p:nvSpPr>
        <p:spPr/>
        <p:txBody>
          <a:bodyPr/>
          <a:lstStyle/>
          <a:p>
            <a:r>
              <a:rPr lang="en-US" altLang="zh-TW" dirty="0"/>
              <a:t>The PCF, based on the Emergency DNN, sets the ARP of the PCC rules to a value that is reserved for Emergency services as described in </a:t>
            </a:r>
            <a:r>
              <a:rPr lang="en-US" altLang="zh-TW" b="1" dirty="0">
                <a:hlinkClick r:id="rId3"/>
              </a:rPr>
              <a:t>TS 23.503</a:t>
            </a:r>
            <a:r>
              <a:rPr lang="en-US" altLang="zh-TW" dirty="0"/>
              <a:t>.</a:t>
            </a:r>
          </a:p>
          <a:p>
            <a:endParaRPr lang="en-US" altLang="zh-TW" dirty="0"/>
          </a:p>
          <a:p>
            <a:r>
              <a:rPr lang="en-US" altLang="zh-TW" dirty="0"/>
              <a:t>NOTE: The purpose of step 7 is to receive PCC rules before selecting UPF. If PCC rules are not needed as input for UPF selection, step 7 can be performed after step 8.</a:t>
            </a:r>
            <a:endParaRPr lang="zh-TW" altLang="en-US" dirty="0"/>
          </a:p>
        </p:txBody>
      </p:sp>
      <p:pic>
        <p:nvPicPr>
          <p:cNvPr id="4" name="圖片 3">
            <a:extLst>
              <a:ext uri="{FF2B5EF4-FFF2-40B4-BE49-F238E27FC236}">
                <a16:creationId xmlns:a16="http://schemas.microsoft.com/office/drawing/2014/main" id="{3B24257B-114B-4460-8614-99086CA50278}"/>
              </a:ext>
            </a:extLst>
          </p:cNvPr>
          <p:cNvPicPr>
            <a:picLocks noChangeAspect="1"/>
          </p:cNvPicPr>
          <p:nvPr/>
        </p:nvPicPr>
        <p:blipFill>
          <a:blip r:embed="rId4"/>
          <a:stretch>
            <a:fillRect/>
          </a:stretch>
        </p:blipFill>
        <p:spPr>
          <a:xfrm>
            <a:off x="7876573" y="50756"/>
            <a:ext cx="4315427" cy="628738"/>
          </a:xfrm>
          <a:prstGeom prst="rect">
            <a:avLst/>
          </a:prstGeom>
        </p:spPr>
      </p:pic>
      <p:pic>
        <p:nvPicPr>
          <p:cNvPr id="5" name="圖片 4">
            <a:extLst>
              <a:ext uri="{FF2B5EF4-FFF2-40B4-BE49-F238E27FC236}">
                <a16:creationId xmlns:a16="http://schemas.microsoft.com/office/drawing/2014/main" id="{72FB22F5-F140-40E6-8E83-7848C51921BC}"/>
              </a:ext>
            </a:extLst>
          </p:cNvPr>
          <p:cNvPicPr>
            <a:picLocks noChangeAspect="1"/>
          </p:cNvPicPr>
          <p:nvPr/>
        </p:nvPicPr>
        <p:blipFill>
          <a:blip r:embed="rId5"/>
          <a:stretch>
            <a:fillRect/>
          </a:stretch>
        </p:blipFill>
        <p:spPr>
          <a:xfrm>
            <a:off x="7619362" y="814431"/>
            <a:ext cx="4572638" cy="666843"/>
          </a:xfrm>
          <a:prstGeom prst="rect">
            <a:avLst/>
          </a:prstGeom>
        </p:spPr>
      </p:pic>
    </p:spTree>
    <p:extLst>
      <p:ext uri="{BB962C8B-B14F-4D97-AF65-F5344CB8AC3E}">
        <p14:creationId xmlns:p14="http://schemas.microsoft.com/office/powerpoint/2010/main" val="2418188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3E17138-2CDE-489A-AB58-FC121636B98F}"/>
              </a:ext>
            </a:extLst>
          </p:cNvPr>
          <p:cNvPicPr>
            <a:picLocks noChangeAspect="1"/>
          </p:cNvPicPr>
          <p:nvPr/>
        </p:nvPicPr>
        <p:blipFill rotWithShape="1">
          <a:blip r:embed="rId3"/>
          <a:srcRect b="10741"/>
          <a:stretch/>
        </p:blipFill>
        <p:spPr>
          <a:xfrm>
            <a:off x="1830000" y="368300"/>
            <a:ext cx="8532000" cy="6121400"/>
          </a:xfrm>
          <a:prstGeom prst="rect">
            <a:avLst/>
          </a:prstGeom>
        </p:spPr>
      </p:pic>
    </p:spTree>
    <p:extLst>
      <p:ext uri="{BB962C8B-B14F-4D97-AF65-F5344CB8AC3E}">
        <p14:creationId xmlns:p14="http://schemas.microsoft.com/office/powerpoint/2010/main" val="12640482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A70BB-DDC5-499A-8B74-95D9D899E7F8}"/>
              </a:ext>
            </a:extLst>
          </p:cNvPr>
          <p:cNvSpPr>
            <a:spLocks noGrp="1"/>
          </p:cNvSpPr>
          <p:nvPr>
            <p:ph type="title"/>
          </p:nvPr>
        </p:nvSpPr>
        <p:spPr/>
        <p:txBody>
          <a:bodyPr/>
          <a:lstStyle/>
          <a:p>
            <a:r>
              <a:rPr lang="en-US" altLang="zh-TW" dirty="0"/>
              <a:t>Step 8.</a:t>
            </a:r>
            <a:endParaRPr lang="zh-TW" altLang="en-US" dirty="0"/>
          </a:p>
        </p:txBody>
      </p:sp>
      <p:sp>
        <p:nvSpPr>
          <p:cNvPr id="3" name="內容版面配置區 2">
            <a:extLst>
              <a:ext uri="{FF2B5EF4-FFF2-40B4-BE49-F238E27FC236}">
                <a16:creationId xmlns:a16="http://schemas.microsoft.com/office/drawing/2014/main" id="{45AF4289-6A84-4CB5-B2EE-D6C889E70060}"/>
              </a:ext>
            </a:extLst>
          </p:cNvPr>
          <p:cNvSpPr>
            <a:spLocks noGrp="1"/>
          </p:cNvSpPr>
          <p:nvPr>
            <p:ph idx="1"/>
          </p:nvPr>
        </p:nvSpPr>
        <p:spPr>
          <a:xfrm>
            <a:off x="838200" y="1825624"/>
            <a:ext cx="10515600" cy="5032375"/>
          </a:xfrm>
        </p:spPr>
        <p:txBody>
          <a:bodyPr>
            <a:normAutofit fontScale="92500" lnSpcReduction="20000"/>
          </a:bodyPr>
          <a:lstStyle/>
          <a:p>
            <a:r>
              <a:rPr lang="en-US" altLang="zh-TW" dirty="0"/>
              <a:t>If the Request Type in step 3 indicates </a:t>
            </a:r>
            <a:r>
              <a:rPr lang="en-US" altLang="zh-TW" b="1" dirty="0"/>
              <a:t>"Initial request"</a:t>
            </a:r>
            <a:r>
              <a:rPr lang="en-US" altLang="zh-TW" dirty="0"/>
              <a:t>, the SMF selects an SSC mode for the PDU Session as described in </a:t>
            </a:r>
            <a:r>
              <a:rPr lang="en-US" altLang="zh-TW" b="1" dirty="0">
                <a:hlinkClick r:id="rId3"/>
              </a:rPr>
              <a:t>clause 5.6.9.3 of TS 23.501</a:t>
            </a:r>
            <a:r>
              <a:rPr lang="en-US" altLang="zh-TW" dirty="0"/>
              <a:t>. </a:t>
            </a:r>
          </a:p>
          <a:p>
            <a:r>
              <a:rPr lang="en-US" altLang="zh-TW" dirty="0"/>
              <a:t>The SMF also selects one or more UPFs as needed as described in </a:t>
            </a:r>
            <a:r>
              <a:rPr lang="en-US" altLang="zh-TW" b="1" dirty="0">
                <a:hlinkClick r:id="rId4"/>
              </a:rPr>
              <a:t>clause 6.3.3 of TS 23.501</a:t>
            </a:r>
            <a:r>
              <a:rPr lang="en-US" altLang="zh-TW" dirty="0"/>
              <a:t>. </a:t>
            </a:r>
          </a:p>
          <a:p>
            <a:r>
              <a:rPr lang="en-US" altLang="zh-TW" dirty="0"/>
              <a:t>In the case of </a:t>
            </a:r>
            <a:r>
              <a:rPr lang="en-US" altLang="zh-TW" b="1" dirty="0"/>
              <a:t>PDU Session Type IPv4 or IPv6 or IPv4v6</a:t>
            </a:r>
            <a:r>
              <a:rPr lang="en-US" altLang="zh-TW" dirty="0"/>
              <a:t>, the SMF allocates an </a:t>
            </a:r>
            <a:r>
              <a:rPr lang="en-US" altLang="zh-TW" b="1" dirty="0"/>
              <a:t>IP address/prefix</a:t>
            </a:r>
            <a:r>
              <a:rPr lang="en-US" altLang="zh-TW" dirty="0"/>
              <a:t> for the PDU Session (unless configured otherwise) as described in </a:t>
            </a:r>
            <a:r>
              <a:rPr lang="en-US" altLang="zh-TW" b="1" dirty="0">
                <a:hlinkClick r:id="rId5"/>
              </a:rPr>
              <a:t>clause 5.8.2 of TS 23.501</a:t>
            </a:r>
            <a:r>
              <a:rPr lang="en-US" altLang="zh-TW" dirty="0"/>
              <a:t>. </a:t>
            </a:r>
          </a:p>
          <a:p>
            <a:r>
              <a:rPr lang="en-US" altLang="zh-TW" dirty="0"/>
              <a:t>In the case of </a:t>
            </a:r>
            <a:r>
              <a:rPr lang="en-US" altLang="zh-TW" b="1" dirty="0"/>
              <a:t>PDU Session Type IPv6 or IPv4v6</a:t>
            </a:r>
            <a:r>
              <a:rPr lang="en-US" altLang="zh-TW" dirty="0"/>
              <a:t>, the SMF also allocates an </a:t>
            </a:r>
            <a:r>
              <a:rPr lang="en-US" altLang="zh-TW" b="1" dirty="0"/>
              <a:t>interface identifier </a:t>
            </a:r>
            <a:r>
              <a:rPr lang="en-US" altLang="zh-TW" dirty="0"/>
              <a:t>to the UE for the UE to build its </a:t>
            </a:r>
            <a:r>
              <a:rPr lang="en-US" altLang="zh-TW" b="1" dirty="0"/>
              <a:t>link-local address</a:t>
            </a:r>
            <a:r>
              <a:rPr lang="en-US" altLang="zh-TW" dirty="0"/>
              <a:t>. </a:t>
            </a:r>
          </a:p>
          <a:p>
            <a:r>
              <a:rPr lang="en-US" altLang="zh-TW" dirty="0"/>
              <a:t>For </a:t>
            </a:r>
            <a:r>
              <a:rPr lang="en-US" altLang="zh-TW" b="1" dirty="0"/>
              <a:t>Unstructured PDU Session Type </a:t>
            </a:r>
            <a:r>
              <a:rPr lang="en-US" altLang="zh-TW" dirty="0"/>
              <a:t>the SMF may allocate an </a:t>
            </a:r>
            <a:r>
              <a:rPr lang="en-US" altLang="zh-TW" b="1" dirty="0"/>
              <a:t>IPv6 prefix </a:t>
            </a:r>
            <a:r>
              <a:rPr lang="en-US" altLang="zh-TW" dirty="0"/>
              <a:t>for the PDU Session and </a:t>
            </a:r>
            <a:r>
              <a:rPr lang="en-US" altLang="zh-TW" b="1" dirty="0"/>
              <a:t>N6 point-to-point </a:t>
            </a:r>
            <a:r>
              <a:rPr lang="en-US" altLang="zh-TW" b="1" dirty="0" err="1"/>
              <a:t>tunnelling</a:t>
            </a:r>
            <a:r>
              <a:rPr lang="en-US" altLang="zh-TW" b="1" dirty="0"/>
              <a:t> </a:t>
            </a:r>
            <a:r>
              <a:rPr lang="en-US" altLang="zh-TW" dirty="0"/>
              <a:t>(based on UDP/IPv6) as described in </a:t>
            </a:r>
            <a:r>
              <a:rPr lang="en-US" altLang="zh-TW" b="1" dirty="0">
                <a:hlinkClick r:id="rId6"/>
              </a:rPr>
              <a:t>clause 5.6.10.3 of TS 23.501</a:t>
            </a:r>
            <a:r>
              <a:rPr lang="en-US" altLang="zh-TW" dirty="0"/>
              <a:t>. </a:t>
            </a:r>
          </a:p>
          <a:p>
            <a:r>
              <a:rPr lang="en-US" altLang="zh-TW" dirty="0"/>
              <a:t>For </a:t>
            </a:r>
            <a:r>
              <a:rPr lang="en-US" altLang="zh-TW" b="1" dirty="0"/>
              <a:t>Ethernet PDU Session Type</a:t>
            </a:r>
            <a:r>
              <a:rPr lang="en-US" altLang="zh-TW" dirty="0"/>
              <a:t>, </a:t>
            </a:r>
            <a:r>
              <a:rPr lang="en-US" altLang="zh-TW" b="1" dirty="0"/>
              <a:t>neither a MAC nor an IP address </a:t>
            </a:r>
            <a:r>
              <a:rPr lang="en-US" altLang="zh-TW" dirty="0"/>
              <a:t>is allocated by the SMF to the UE for this PDU Session.</a:t>
            </a:r>
            <a:endParaRPr lang="zh-TW" altLang="en-US" dirty="0"/>
          </a:p>
        </p:txBody>
      </p:sp>
      <p:pic>
        <p:nvPicPr>
          <p:cNvPr id="4" name="圖片 3">
            <a:extLst>
              <a:ext uri="{FF2B5EF4-FFF2-40B4-BE49-F238E27FC236}">
                <a16:creationId xmlns:a16="http://schemas.microsoft.com/office/drawing/2014/main" id="{5DB76A93-39BE-412B-8C6C-FD9FA4831E28}"/>
              </a:ext>
            </a:extLst>
          </p:cNvPr>
          <p:cNvPicPr>
            <a:picLocks noChangeAspect="1"/>
          </p:cNvPicPr>
          <p:nvPr/>
        </p:nvPicPr>
        <p:blipFill>
          <a:blip r:embed="rId7"/>
          <a:stretch>
            <a:fillRect/>
          </a:stretch>
        </p:blipFill>
        <p:spPr>
          <a:xfrm>
            <a:off x="10807651" y="176167"/>
            <a:ext cx="685896" cy="647790"/>
          </a:xfrm>
          <a:prstGeom prst="rect">
            <a:avLst/>
          </a:prstGeom>
        </p:spPr>
      </p:pic>
      <p:pic>
        <p:nvPicPr>
          <p:cNvPr id="5" name="圖片 4">
            <a:extLst>
              <a:ext uri="{FF2B5EF4-FFF2-40B4-BE49-F238E27FC236}">
                <a16:creationId xmlns:a16="http://schemas.microsoft.com/office/drawing/2014/main" id="{0F87C2AE-261E-41DD-B0DA-BA28D77BB61E}"/>
              </a:ext>
            </a:extLst>
          </p:cNvPr>
          <p:cNvPicPr>
            <a:picLocks noChangeAspect="1"/>
          </p:cNvPicPr>
          <p:nvPr/>
        </p:nvPicPr>
        <p:blipFill rotWithShape="1">
          <a:blip r:embed="rId8"/>
          <a:srcRect r="3479"/>
          <a:stretch/>
        </p:blipFill>
        <p:spPr>
          <a:xfrm>
            <a:off x="10261473" y="823957"/>
            <a:ext cx="1765428" cy="447737"/>
          </a:xfrm>
          <a:prstGeom prst="rect">
            <a:avLst/>
          </a:prstGeom>
        </p:spPr>
      </p:pic>
    </p:spTree>
    <p:extLst>
      <p:ext uri="{BB962C8B-B14F-4D97-AF65-F5344CB8AC3E}">
        <p14:creationId xmlns:p14="http://schemas.microsoft.com/office/powerpoint/2010/main" val="4238538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A70BB-DDC5-499A-8B74-95D9D899E7F8}"/>
              </a:ext>
            </a:extLst>
          </p:cNvPr>
          <p:cNvSpPr>
            <a:spLocks noGrp="1"/>
          </p:cNvSpPr>
          <p:nvPr>
            <p:ph type="title"/>
          </p:nvPr>
        </p:nvSpPr>
        <p:spPr/>
        <p:txBody>
          <a:bodyPr/>
          <a:lstStyle/>
          <a:p>
            <a:r>
              <a:rPr lang="en-US" altLang="zh-TW" dirty="0"/>
              <a:t>Step 8.</a:t>
            </a:r>
            <a:endParaRPr lang="zh-TW" altLang="en-US" dirty="0"/>
          </a:p>
        </p:txBody>
      </p:sp>
      <p:sp>
        <p:nvSpPr>
          <p:cNvPr id="3" name="內容版面配置區 2">
            <a:extLst>
              <a:ext uri="{FF2B5EF4-FFF2-40B4-BE49-F238E27FC236}">
                <a16:creationId xmlns:a16="http://schemas.microsoft.com/office/drawing/2014/main" id="{45AF4289-6A84-4CB5-B2EE-D6C889E70060}"/>
              </a:ext>
            </a:extLst>
          </p:cNvPr>
          <p:cNvSpPr>
            <a:spLocks noGrp="1"/>
          </p:cNvSpPr>
          <p:nvPr>
            <p:ph idx="1"/>
          </p:nvPr>
        </p:nvSpPr>
        <p:spPr>
          <a:xfrm>
            <a:off x="838200" y="1825624"/>
            <a:ext cx="10515600" cy="5032375"/>
          </a:xfrm>
        </p:spPr>
        <p:txBody>
          <a:bodyPr>
            <a:normAutofit/>
          </a:bodyPr>
          <a:lstStyle/>
          <a:p>
            <a:r>
              <a:rPr lang="en-US" altLang="zh-TW" dirty="0"/>
              <a:t>If the AMF indicated </a:t>
            </a:r>
            <a:r>
              <a:rPr lang="en-US" altLang="zh-TW" b="1" dirty="0"/>
              <a:t>Control Plane </a:t>
            </a:r>
            <a:r>
              <a:rPr lang="en-US" altLang="zh-TW" b="1" dirty="0" err="1"/>
              <a:t>CIoT</a:t>
            </a:r>
            <a:r>
              <a:rPr lang="en-US" altLang="zh-TW" b="1" dirty="0"/>
              <a:t> 5GS Optimisation </a:t>
            </a:r>
            <a:r>
              <a:rPr lang="en-US" altLang="zh-TW" dirty="0"/>
              <a:t>in step 3 for this PDU session, then,</a:t>
            </a:r>
          </a:p>
          <a:p>
            <a:pPr marL="914400" lvl="1" indent="-457200">
              <a:buFont typeface="+mj-lt"/>
              <a:buAutoNum type="arabicPeriod"/>
            </a:pPr>
            <a:r>
              <a:rPr lang="en-US" altLang="zh-TW" dirty="0"/>
              <a:t>For </a:t>
            </a:r>
            <a:r>
              <a:rPr lang="en-US" altLang="zh-TW" b="1" dirty="0"/>
              <a:t>Unstructured PDU Session Type</a:t>
            </a:r>
            <a:r>
              <a:rPr lang="en-US" altLang="zh-TW" dirty="0"/>
              <a:t>, the SMF checks whether UE's subscription include a </a:t>
            </a:r>
            <a:r>
              <a:rPr lang="en-US" altLang="zh-TW" b="1" dirty="0"/>
              <a:t>"NEF Identity for NIDD"</a:t>
            </a:r>
            <a:r>
              <a:rPr lang="en-US" altLang="zh-TW" dirty="0"/>
              <a:t> for the DNN/S-NSSAI combination. When the </a:t>
            </a:r>
            <a:r>
              <a:rPr lang="en-US" altLang="zh-TW" b="1" dirty="0"/>
              <a:t>"NEF Identity for NIDD"</a:t>
            </a:r>
            <a:r>
              <a:rPr lang="en-US" altLang="zh-TW" dirty="0"/>
              <a:t> is present in the UE's subscription data, the SMF will select the NEF identified for the S-NSSAI and selected DNN in the </a:t>
            </a:r>
            <a:r>
              <a:rPr lang="en-US" altLang="zh-TW" b="1" dirty="0"/>
              <a:t>"NEF Identity for NIDD"</a:t>
            </a:r>
            <a:r>
              <a:rPr lang="en-US" altLang="zh-TW" dirty="0"/>
              <a:t> as the anchor of this PDU Session. Otherwise, the SMF will select a UPF as the anchor of this PDU Session.</a:t>
            </a:r>
          </a:p>
          <a:p>
            <a:pPr marL="914400" lvl="1" indent="-457200">
              <a:buFont typeface="+mj-lt"/>
              <a:buAutoNum type="arabicPeriod"/>
            </a:pPr>
            <a:r>
              <a:rPr lang="en-US" altLang="zh-TW" dirty="0"/>
              <a:t>For </a:t>
            </a:r>
            <a:r>
              <a:rPr lang="en-US" altLang="zh-TW" b="1" dirty="0"/>
              <a:t>other PDU Session Types</a:t>
            </a:r>
            <a:r>
              <a:rPr lang="en-US" altLang="zh-TW" dirty="0"/>
              <a:t>, the SMF will perform UPF selection to select a UPF as the anchor of this PDU Session.</a:t>
            </a:r>
          </a:p>
          <a:p>
            <a:pPr marL="457200" lvl="1" indent="0">
              <a:buNone/>
            </a:pPr>
            <a:endParaRPr lang="en-US" altLang="zh-TW" dirty="0"/>
          </a:p>
        </p:txBody>
      </p:sp>
      <p:pic>
        <p:nvPicPr>
          <p:cNvPr id="4" name="圖片 3">
            <a:extLst>
              <a:ext uri="{FF2B5EF4-FFF2-40B4-BE49-F238E27FC236}">
                <a16:creationId xmlns:a16="http://schemas.microsoft.com/office/drawing/2014/main" id="{5DB76A93-39BE-412B-8C6C-FD9FA4831E28}"/>
              </a:ext>
            </a:extLst>
          </p:cNvPr>
          <p:cNvPicPr>
            <a:picLocks noChangeAspect="1"/>
          </p:cNvPicPr>
          <p:nvPr/>
        </p:nvPicPr>
        <p:blipFill>
          <a:blip r:embed="rId3"/>
          <a:stretch>
            <a:fillRect/>
          </a:stretch>
        </p:blipFill>
        <p:spPr>
          <a:xfrm>
            <a:off x="10807651" y="176167"/>
            <a:ext cx="685896" cy="647790"/>
          </a:xfrm>
          <a:prstGeom prst="rect">
            <a:avLst/>
          </a:prstGeom>
        </p:spPr>
      </p:pic>
      <p:pic>
        <p:nvPicPr>
          <p:cNvPr id="5" name="圖片 4">
            <a:extLst>
              <a:ext uri="{FF2B5EF4-FFF2-40B4-BE49-F238E27FC236}">
                <a16:creationId xmlns:a16="http://schemas.microsoft.com/office/drawing/2014/main" id="{0F87C2AE-261E-41DD-B0DA-BA28D77BB61E}"/>
              </a:ext>
            </a:extLst>
          </p:cNvPr>
          <p:cNvPicPr>
            <a:picLocks noChangeAspect="1"/>
          </p:cNvPicPr>
          <p:nvPr/>
        </p:nvPicPr>
        <p:blipFill rotWithShape="1">
          <a:blip r:embed="rId4"/>
          <a:srcRect r="3479"/>
          <a:stretch/>
        </p:blipFill>
        <p:spPr>
          <a:xfrm>
            <a:off x="10261473" y="823957"/>
            <a:ext cx="1765428" cy="447737"/>
          </a:xfrm>
          <a:prstGeom prst="rect">
            <a:avLst/>
          </a:prstGeom>
        </p:spPr>
      </p:pic>
    </p:spTree>
    <p:extLst>
      <p:ext uri="{BB962C8B-B14F-4D97-AF65-F5344CB8AC3E}">
        <p14:creationId xmlns:p14="http://schemas.microsoft.com/office/powerpoint/2010/main" val="15606907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A70BB-DDC5-499A-8B74-95D9D899E7F8}"/>
              </a:ext>
            </a:extLst>
          </p:cNvPr>
          <p:cNvSpPr>
            <a:spLocks noGrp="1"/>
          </p:cNvSpPr>
          <p:nvPr>
            <p:ph type="title"/>
          </p:nvPr>
        </p:nvSpPr>
        <p:spPr/>
        <p:txBody>
          <a:bodyPr/>
          <a:lstStyle/>
          <a:p>
            <a:r>
              <a:rPr lang="en-US" altLang="zh-TW" dirty="0"/>
              <a:t>Step 8.</a:t>
            </a:r>
            <a:endParaRPr lang="zh-TW" altLang="en-US" dirty="0"/>
          </a:p>
        </p:txBody>
      </p:sp>
      <p:sp>
        <p:nvSpPr>
          <p:cNvPr id="3" name="內容版面配置區 2">
            <a:extLst>
              <a:ext uri="{FF2B5EF4-FFF2-40B4-BE49-F238E27FC236}">
                <a16:creationId xmlns:a16="http://schemas.microsoft.com/office/drawing/2014/main" id="{45AF4289-6A84-4CB5-B2EE-D6C889E70060}"/>
              </a:ext>
            </a:extLst>
          </p:cNvPr>
          <p:cNvSpPr>
            <a:spLocks noGrp="1"/>
          </p:cNvSpPr>
          <p:nvPr>
            <p:ph idx="1"/>
          </p:nvPr>
        </p:nvSpPr>
        <p:spPr>
          <a:xfrm>
            <a:off x="838200" y="1825624"/>
            <a:ext cx="10515600" cy="5032375"/>
          </a:xfrm>
        </p:spPr>
        <p:txBody>
          <a:bodyPr>
            <a:normAutofit/>
          </a:bodyPr>
          <a:lstStyle/>
          <a:p>
            <a:r>
              <a:rPr lang="en-US" altLang="zh-TW" dirty="0"/>
              <a:t>If the Request Type in Step 3 is </a:t>
            </a:r>
            <a:r>
              <a:rPr lang="en-US" altLang="zh-TW" b="1" dirty="0"/>
              <a:t>"Existing PDU Session"</a:t>
            </a:r>
            <a:r>
              <a:rPr lang="en-US" altLang="zh-TW" dirty="0"/>
              <a:t>, the SMF maintains the same </a:t>
            </a:r>
            <a:r>
              <a:rPr lang="en-US" altLang="zh-TW" b="1" dirty="0"/>
              <a:t>IP address/prefix </a:t>
            </a:r>
            <a:r>
              <a:rPr lang="en-US" altLang="zh-TW" dirty="0"/>
              <a:t>that has already been allocated to the UE in the source network.</a:t>
            </a:r>
          </a:p>
          <a:p>
            <a:r>
              <a:rPr lang="en-US" altLang="zh-TW" dirty="0"/>
              <a:t>If the Request Type in step 3 indicates </a:t>
            </a:r>
            <a:r>
              <a:rPr lang="en-US" altLang="zh-TW" b="1" dirty="0"/>
              <a:t>"Existing PDU Session"</a:t>
            </a:r>
            <a:r>
              <a:rPr lang="en-US" altLang="zh-TW" dirty="0"/>
              <a:t> referring to an existing PDU Session moved between 3GPP access and non-3GPP access the SMF maintains the SSC mode of the PDU Session, the current PDU Session Anchor and IP address.</a:t>
            </a:r>
          </a:p>
          <a:p>
            <a:r>
              <a:rPr lang="en-US" altLang="zh-TW" dirty="0"/>
              <a:t>NOTE: The SMF may decide to trigger e.g. new intermediate UPF insertion or allocation of a new UPF as described in step 5 in </a:t>
            </a:r>
            <a:r>
              <a:rPr lang="en-US" altLang="zh-TW" b="1" dirty="0">
                <a:hlinkClick r:id="rId3"/>
              </a:rPr>
              <a:t>clause 4.2.3.2</a:t>
            </a:r>
            <a:r>
              <a:rPr lang="en-US" altLang="zh-TW" dirty="0"/>
              <a:t>.</a:t>
            </a:r>
            <a:br>
              <a:rPr lang="en-US" altLang="zh-TW" dirty="0"/>
            </a:br>
            <a:endParaRPr lang="en-US" altLang="zh-TW" dirty="0"/>
          </a:p>
        </p:txBody>
      </p:sp>
      <p:pic>
        <p:nvPicPr>
          <p:cNvPr id="4" name="圖片 3">
            <a:extLst>
              <a:ext uri="{FF2B5EF4-FFF2-40B4-BE49-F238E27FC236}">
                <a16:creationId xmlns:a16="http://schemas.microsoft.com/office/drawing/2014/main" id="{5DB76A93-39BE-412B-8C6C-FD9FA4831E28}"/>
              </a:ext>
            </a:extLst>
          </p:cNvPr>
          <p:cNvPicPr>
            <a:picLocks noChangeAspect="1"/>
          </p:cNvPicPr>
          <p:nvPr/>
        </p:nvPicPr>
        <p:blipFill>
          <a:blip r:embed="rId4"/>
          <a:stretch>
            <a:fillRect/>
          </a:stretch>
        </p:blipFill>
        <p:spPr>
          <a:xfrm>
            <a:off x="10807651" y="176167"/>
            <a:ext cx="685896" cy="647790"/>
          </a:xfrm>
          <a:prstGeom prst="rect">
            <a:avLst/>
          </a:prstGeom>
        </p:spPr>
      </p:pic>
      <p:pic>
        <p:nvPicPr>
          <p:cNvPr id="5" name="圖片 4">
            <a:extLst>
              <a:ext uri="{FF2B5EF4-FFF2-40B4-BE49-F238E27FC236}">
                <a16:creationId xmlns:a16="http://schemas.microsoft.com/office/drawing/2014/main" id="{0F87C2AE-261E-41DD-B0DA-BA28D77BB61E}"/>
              </a:ext>
            </a:extLst>
          </p:cNvPr>
          <p:cNvPicPr>
            <a:picLocks noChangeAspect="1"/>
          </p:cNvPicPr>
          <p:nvPr/>
        </p:nvPicPr>
        <p:blipFill rotWithShape="1">
          <a:blip r:embed="rId5"/>
          <a:srcRect r="3479"/>
          <a:stretch/>
        </p:blipFill>
        <p:spPr>
          <a:xfrm>
            <a:off x="10261473" y="823957"/>
            <a:ext cx="1765428" cy="447737"/>
          </a:xfrm>
          <a:prstGeom prst="rect">
            <a:avLst/>
          </a:prstGeom>
        </p:spPr>
      </p:pic>
    </p:spTree>
    <p:extLst>
      <p:ext uri="{BB962C8B-B14F-4D97-AF65-F5344CB8AC3E}">
        <p14:creationId xmlns:p14="http://schemas.microsoft.com/office/powerpoint/2010/main" val="19819860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A70BB-DDC5-499A-8B74-95D9D899E7F8}"/>
              </a:ext>
            </a:extLst>
          </p:cNvPr>
          <p:cNvSpPr>
            <a:spLocks noGrp="1"/>
          </p:cNvSpPr>
          <p:nvPr>
            <p:ph type="title"/>
          </p:nvPr>
        </p:nvSpPr>
        <p:spPr/>
        <p:txBody>
          <a:bodyPr/>
          <a:lstStyle/>
          <a:p>
            <a:r>
              <a:rPr lang="en-US" altLang="zh-TW" dirty="0"/>
              <a:t>Step 8.</a:t>
            </a:r>
            <a:endParaRPr lang="zh-TW" altLang="en-US" dirty="0"/>
          </a:p>
        </p:txBody>
      </p:sp>
      <p:sp>
        <p:nvSpPr>
          <p:cNvPr id="3" name="內容版面配置區 2">
            <a:extLst>
              <a:ext uri="{FF2B5EF4-FFF2-40B4-BE49-F238E27FC236}">
                <a16:creationId xmlns:a16="http://schemas.microsoft.com/office/drawing/2014/main" id="{45AF4289-6A84-4CB5-B2EE-D6C889E70060}"/>
              </a:ext>
            </a:extLst>
          </p:cNvPr>
          <p:cNvSpPr>
            <a:spLocks noGrp="1"/>
          </p:cNvSpPr>
          <p:nvPr>
            <p:ph idx="1"/>
          </p:nvPr>
        </p:nvSpPr>
        <p:spPr>
          <a:xfrm>
            <a:off x="838200" y="1825624"/>
            <a:ext cx="10515600" cy="5032375"/>
          </a:xfrm>
        </p:spPr>
        <p:txBody>
          <a:bodyPr>
            <a:normAutofit/>
          </a:bodyPr>
          <a:lstStyle/>
          <a:p>
            <a:r>
              <a:rPr lang="en-US" altLang="zh-TW" dirty="0"/>
              <a:t>If the Request Type indicates </a:t>
            </a:r>
            <a:r>
              <a:rPr lang="en-US" altLang="zh-TW" b="1" dirty="0"/>
              <a:t>"Emergency Request"</a:t>
            </a:r>
            <a:r>
              <a:rPr lang="en-US" altLang="zh-TW" dirty="0"/>
              <a:t>, the SMF selects the UPF as described in </a:t>
            </a:r>
            <a:r>
              <a:rPr lang="en-US" altLang="zh-TW" b="1" dirty="0">
                <a:hlinkClick r:id="rId3"/>
              </a:rPr>
              <a:t>clause 5.16.4 of TS 23.501</a:t>
            </a:r>
            <a:r>
              <a:rPr lang="en-US" altLang="zh-TW" dirty="0"/>
              <a:t> and selects SSC mode 1.</a:t>
            </a:r>
          </a:p>
          <a:p>
            <a:r>
              <a:rPr lang="en-US" altLang="zh-TW" dirty="0"/>
              <a:t>SMF may select a UPF (e.g. based on requested DNN/S-NSSAI) that supports NW-TT functionality.</a:t>
            </a:r>
          </a:p>
        </p:txBody>
      </p:sp>
      <p:pic>
        <p:nvPicPr>
          <p:cNvPr id="4" name="圖片 3">
            <a:extLst>
              <a:ext uri="{FF2B5EF4-FFF2-40B4-BE49-F238E27FC236}">
                <a16:creationId xmlns:a16="http://schemas.microsoft.com/office/drawing/2014/main" id="{5DB76A93-39BE-412B-8C6C-FD9FA4831E28}"/>
              </a:ext>
            </a:extLst>
          </p:cNvPr>
          <p:cNvPicPr>
            <a:picLocks noChangeAspect="1"/>
          </p:cNvPicPr>
          <p:nvPr/>
        </p:nvPicPr>
        <p:blipFill>
          <a:blip r:embed="rId4"/>
          <a:stretch>
            <a:fillRect/>
          </a:stretch>
        </p:blipFill>
        <p:spPr>
          <a:xfrm>
            <a:off x="10807651" y="176167"/>
            <a:ext cx="685896" cy="647790"/>
          </a:xfrm>
          <a:prstGeom prst="rect">
            <a:avLst/>
          </a:prstGeom>
        </p:spPr>
      </p:pic>
      <p:pic>
        <p:nvPicPr>
          <p:cNvPr id="5" name="圖片 4">
            <a:extLst>
              <a:ext uri="{FF2B5EF4-FFF2-40B4-BE49-F238E27FC236}">
                <a16:creationId xmlns:a16="http://schemas.microsoft.com/office/drawing/2014/main" id="{0F87C2AE-261E-41DD-B0DA-BA28D77BB61E}"/>
              </a:ext>
            </a:extLst>
          </p:cNvPr>
          <p:cNvPicPr>
            <a:picLocks noChangeAspect="1"/>
          </p:cNvPicPr>
          <p:nvPr/>
        </p:nvPicPr>
        <p:blipFill rotWithShape="1">
          <a:blip r:embed="rId5"/>
          <a:srcRect r="3479"/>
          <a:stretch/>
        </p:blipFill>
        <p:spPr>
          <a:xfrm>
            <a:off x="10261473" y="823957"/>
            <a:ext cx="1765428" cy="447737"/>
          </a:xfrm>
          <a:prstGeom prst="rect">
            <a:avLst/>
          </a:prstGeom>
        </p:spPr>
      </p:pic>
    </p:spTree>
    <p:extLst>
      <p:ext uri="{BB962C8B-B14F-4D97-AF65-F5344CB8AC3E}">
        <p14:creationId xmlns:p14="http://schemas.microsoft.com/office/powerpoint/2010/main" val="5926619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A70BB-DDC5-499A-8B74-95D9D899E7F8}"/>
              </a:ext>
            </a:extLst>
          </p:cNvPr>
          <p:cNvSpPr>
            <a:spLocks noGrp="1"/>
          </p:cNvSpPr>
          <p:nvPr>
            <p:ph type="title"/>
          </p:nvPr>
        </p:nvSpPr>
        <p:spPr/>
        <p:txBody>
          <a:bodyPr/>
          <a:lstStyle/>
          <a:p>
            <a:r>
              <a:rPr lang="en-US" altLang="zh-TW" dirty="0"/>
              <a:t>Step 9.</a:t>
            </a:r>
            <a:endParaRPr lang="zh-TW" altLang="en-US" dirty="0"/>
          </a:p>
        </p:txBody>
      </p:sp>
      <p:sp>
        <p:nvSpPr>
          <p:cNvPr id="3" name="內容版面配置區 2">
            <a:extLst>
              <a:ext uri="{FF2B5EF4-FFF2-40B4-BE49-F238E27FC236}">
                <a16:creationId xmlns:a16="http://schemas.microsoft.com/office/drawing/2014/main" id="{45AF4289-6A84-4CB5-B2EE-D6C889E70060}"/>
              </a:ext>
            </a:extLst>
          </p:cNvPr>
          <p:cNvSpPr>
            <a:spLocks noGrp="1"/>
          </p:cNvSpPr>
          <p:nvPr>
            <p:ph idx="1"/>
          </p:nvPr>
        </p:nvSpPr>
        <p:spPr>
          <a:xfrm>
            <a:off x="838200" y="1825624"/>
            <a:ext cx="10515600" cy="5032375"/>
          </a:xfrm>
        </p:spPr>
        <p:txBody>
          <a:bodyPr>
            <a:normAutofit/>
          </a:bodyPr>
          <a:lstStyle/>
          <a:p>
            <a:r>
              <a:rPr lang="en-US" altLang="zh-TW" dirty="0"/>
              <a:t>SMF may perform an SMF initiated </a:t>
            </a:r>
            <a:r>
              <a:rPr lang="en-US" altLang="zh-TW" b="1" dirty="0"/>
              <a:t>SM Policy Association Modification</a:t>
            </a:r>
            <a:r>
              <a:rPr lang="en-US" altLang="zh-TW" dirty="0"/>
              <a:t> procedure as defined in </a:t>
            </a:r>
            <a:r>
              <a:rPr lang="en-US" altLang="zh-TW" b="1" dirty="0">
                <a:hlinkClick r:id="rId3"/>
              </a:rPr>
              <a:t>clause 4.16.5.1</a:t>
            </a:r>
            <a:r>
              <a:rPr lang="en-US" altLang="zh-TW" dirty="0"/>
              <a:t> to provide information on the Policy Control Request Trigger condition(s) that have been met. If Request Type is </a:t>
            </a:r>
            <a:r>
              <a:rPr lang="en-US" altLang="zh-TW" b="1" dirty="0"/>
              <a:t>"initial request"</a:t>
            </a:r>
            <a:r>
              <a:rPr lang="en-US" altLang="zh-TW" dirty="0"/>
              <a:t> and </a:t>
            </a:r>
            <a:r>
              <a:rPr lang="en-US" altLang="zh-TW" b="1" dirty="0"/>
              <a:t>dynamic PCC </a:t>
            </a:r>
            <a:r>
              <a:rPr lang="en-US" altLang="zh-TW" dirty="0"/>
              <a:t>is deployed and </a:t>
            </a:r>
            <a:r>
              <a:rPr lang="en-US" altLang="zh-TW" b="1" dirty="0"/>
              <a:t>PDU Session Type is IPv4 or IPv6 or IPv4v6</a:t>
            </a:r>
            <a:r>
              <a:rPr lang="en-US" altLang="zh-TW" dirty="0"/>
              <a:t>, SMF notifies the PCF (if the Policy Control Request Trigger condition is met) with the allocated UE IP address/prefix(es).</a:t>
            </a:r>
          </a:p>
        </p:txBody>
      </p:sp>
      <p:pic>
        <p:nvPicPr>
          <p:cNvPr id="6" name="圖片 5">
            <a:extLst>
              <a:ext uri="{FF2B5EF4-FFF2-40B4-BE49-F238E27FC236}">
                <a16:creationId xmlns:a16="http://schemas.microsoft.com/office/drawing/2014/main" id="{B75C1E44-A845-485D-A28D-7FDE061F99D7}"/>
              </a:ext>
            </a:extLst>
          </p:cNvPr>
          <p:cNvPicPr>
            <a:picLocks noChangeAspect="1"/>
          </p:cNvPicPr>
          <p:nvPr/>
        </p:nvPicPr>
        <p:blipFill rotWithShape="1">
          <a:blip r:embed="rId4"/>
          <a:srcRect l="-16611" t="-18797" r="-1" b="-1"/>
          <a:stretch/>
        </p:blipFill>
        <p:spPr>
          <a:xfrm>
            <a:off x="7150100" y="25615"/>
            <a:ext cx="4821199" cy="679020"/>
          </a:xfrm>
          <a:prstGeom prst="rect">
            <a:avLst/>
          </a:prstGeom>
        </p:spPr>
      </p:pic>
      <p:pic>
        <p:nvPicPr>
          <p:cNvPr id="8" name="圖片 7">
            <a:extLst>
              <a:ext uri="{FF2B5EF4-FFF2-40B4-BE49-F238E27FC236}">
                <a16:creationId xmlns:a16="http://schemas.microsoft.com/office/drawing/2014/main" id="{FDDF310C-262F-464F-AA66-2C8AAA234C76}"/>
              </a:ext>
            </a:extLst>
          </p:cNvPr>
          <p:cNvPicPr>
            <a:picLocks noChangeAspect="1"/>
          </p:cNvPicPr>
          <p:nvPr/>
        </p:nvPicPr>
        <p:blipFill>
          <a:blip r:embed="rId5"/>
          <a:stretch>
            <a:fillRect/>
          </a:stretch>
        </p:blipFill>
        <p:spPr>
          <a:xfrm>
            <a:off x="7552678" y="796780"/>
            <a:ext cx="4639322" cy="1028844"/>
          </a:xfrm>
          <a:prstGeom prst="rect">
            <a:avLst/>
          </a:prstGeom>
        </p:spPr>
      </p:pic>
    </p:spTree>
    <p:extLst>
      <p:ext uri="{BB962C8B-B14F-4D97-AF65-F5344CB8AC3E}">
        <p14:creationId xmlns:p14="http://schemas.microsoft.com/office/powerpoint/2010/main" val="30835601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4A70BB-DDC5-499A-8B74-95D9D899E7F8}"/>
              </a:ext>
            </a:extLst>
          </p:cNvPr>
          <p:cNvSpPr>
            <a:spLocks noGrp="1"/>
          </p:cNvSpPr>
          <p:nvPr>
            <p:ph type="title"/>
          </p:nvPr>
        </p:nvSpPr>
        <p:spPr/>
        <p:txBody>
          <a:bodyPr/>
          <a:lstStyle/>
          <a:p>
            <a:r>
              <a:rPr lang="en-US" altLang="zh-TW" dirty="0"/>
              <a:t>Step 9.</a:t>
            </a:r>
            <a:endParaRPr lang="zh-TW" altLang="en-US" dirty="0"/>
          </a:p>
        </p:txBody>
      </p:sp>
      <p:sp>
        <p:nvSpPr>
          <p:cNvPr id="3" name="內容版面配置區 2">
            <a:extLst>
              <a:ext uri="{FF2B5EF4-FFF2-40B4-BE49-F238E27FC236}">
                <a16:creationId xmlns:a16="http://schemas.microsoft.com/office/drawing/2014/main" id="{45AF4289-6A84-4CB5-B2EE-D6C889E70060}"/>
              </a:ext>
            </a:extLst>
          </p:cNvPr>
          <p:cNvSpPr>
            <a:spLocks noGrp="1"/>
          </p:cNvSpPr>
          <p:nvPr>
            <p:ph idx="1"/>
          </p:nvPr>
        </p:nvSpPr>
        <p:spPr>
          <a:xfrm>
            <a:off x="838200" y="1825624"/>
            <a:ext cx="10515600" cy="5032375"/>
          </a:xfrm>
        </p:spPr>
        <p:txBody>
          <a:bodyPr>
            <a:normAutofit/>
          </a:bodyPr>
          <a:lstStyle/>
          <a:p>
            <a:r>
              <a:rPr lang="en-US" altLang="zh-TW" dirty="0"/>
              <a:t>NOTE: If an IP address/prefix has been allocated before step 7 (e.g. subscribed static IP address/prefix in UDM/UDR) or the step 7 is performed after step 8, the IP address/prefix can be provided to PCF in step 7 and the IP address/prefix notification in this step can be skipped.</a:t>
            </a:r>
          </a:p>
          <a:p>
            <a:r>
              <a:rPr lang="en-US" altLang="zh-TW" dirty="0"/>
              <a:t>PCF may provide updated policies to the SMF. The PCF may provide policy information defined in </a:t>
            </a:r>
            <a:r>
              <a:rPr lang="en-US" altLang="zh-TW" b="1" dirty="0">
                <a:hlinkClick r:id="rId3"/>
              </a:rPr>
              <a:t>clause 5.2.5.4</a:t>
            </a:r>
            <a:r>
              <a:rPr lang="en-US" altLang="zh-TW" dirty="0"/>
              <a:t> (and in </a:t>
            </a:r>
            <a:r>
              <a:rPr lang="en-US" altLang="zh-TW" b="1" dirty="0">
                <a:hlinkClick r:id="rId4"/>
              </a:rPr>
              <a:t>TS 23.503</a:t>
            </a:r>
            <a:r>
              <a:rPr lang="en-US" altLang="zh-TW" dirty="0"/>
              <a:t>) to SMF.</a:t>
            </a:r>
          </a:p>
        </p:txBody>
      </p:sp>
      <p:pic>
        <p:nvPicPr>
          <p:cNvPr id="6" name="圖片 5">
            <a:extLst>
              <a:ext uri="{FF2B5EF4-FFF2-40B4-BE49-F238E27FC236}">
                <a16:creationId xmlns:a16="http://schemas.microsoft.com/office/drawing/2014/main" id="{B75C1E44-A845-485D-A28D-7FDE061F99D7}"/>
              </a:ext>
            </a:extLst>
          </p:cNvPr>
          <p:cNvPicPr>
            <a:picLocks noChangeAspect="1"/>
          </p:cNvPicPr>
          <p:nvPr/>
        </p:nvPicPr>
        <p:blipFill rotWithShape="1">
          <a:blip r:embed="rId5"/>
          <a:srcRect l="-16611" t="-18797" r="-1" b="-1"/>
          <a:stretch/>
        </p:blipFill>
        <p:spPr>
          <a:xfrm>
            <a:off x="7150100" y="25615"/>
            <a:ext cx="4821199" cy="679020"/>
          </a:xfrm>
          <a:prstGeom prst="rect">
            <a:avLst/>
          </a:prstGeom>
        </p:spPr>
      </p:pic>
      <p:pic>
        <p:nvPicPr>
          <p:cNvPr id="4" name="圖片 3">
            <a:extLst>
              <a:ext uri="{FF2B5EF4-FFF2-40B4-BE49-F238E27FC236}">
                <a16:creationId xmlns:a16="http://schemas.microsoft.com/office/drawing/2014/main" id="{ECF0D421-A2DD-4259-82EC-1E604C794756}"/>
              </a:ext>
            </a:extLst>
          </p:cNvPr>
          <p:cNvPicPr>
            <a:picLocks noChangeAspect="1"/>
          </p:cNvPicPr>
          <p:nvPr/>
        </p:nvPicPr>
        <p:blipFill>
          <a:blip r:embed="rId6"/>
          <a:stretch>
            <a:fillRect/>
          </a:stretch>
        </p:blipFill>
        <p:spPr>
          <a:xfrm>
            <a:off x="7552678" y="796780"/>
            <a:ext cx="4639322" cy="1028844"/>
          </a:xfrm>
          <a:prstGeom prst="rect">
            <a:avLst/>
          </a:prstGeom>
        </p:spPr>
      </p:pic>
    </p:spTree>
    <p:extLst>
      <p:ext uri="{BB962C8B-B14F-4D97-AF65-F5344CB8AC3E}">
        <p14:creationId xmlns:p14="http://schemas.microsoft.com/office/powerpoint/2010/main" val="10871401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lstStyle/>
          <a:p>
            <a:r>
              <a:rPr lang="en-US" altLang="zh-TW" dirty="0"/>
              <a:t>If Request Type indicates </a:t>
            </a:r>
            <a:r>
              <a:rPr lang="en-US" altLang="zh-TW" b="1" dirty="0"/>
              <a:t>"initial request"</a:t>
            </a:r>
            <a:r>
              <a:rPr lang="en-US" altLang="zh-TW" dirty="0"/>
              <a:t>, the SMF initiates an N4 Session Establishment procedure with the selected UPF(s), otherwise it initiates an N4 Session Modification procedure with the selected UPF(s)</a:t>
            </a: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2"/>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3"/>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17701257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10a.</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lnSpcReduction="10000"/>
          </a:bodyPr>
          <a:lstStyle/>
          <a:p>
            <a:r>
              <a:rPr lang="en-US" altLang="zh-TW" dirty="0"/>
              <a:t>The SMF sends an N4 Session Establishment/Modification Request to the UPF and provides Packet detection, enforcement and reporting rules to be installed on the UPF for this PDU Session. </a:t>
            </a:r>
          </a:p>
          <a:p>
            <a:r>
              <a:rPr lang="en-US" altLang="zh-TW" dirty="0"/>
              <a:t>If the SMF is configured to request IP address allocation from UPF as described in </a:t>
            </a:r>
            <a:r>
              <a:rPr lang="en-US" altLang="zh-TW" b="1" dirty="0">
                <a:hlinkClick r:id="rId3"/>
              </a:rPr>
              <a:t>clause 5.8.2 of TS 23.501</a:t>
            </a:r>
            <a:r>
              <a:rPr lang="en-US" altLang="zh-TW" dirty="0"/>
              <a:t> then the SMF indicates to the UPF to perform the IP address/prefix allocation and includes the information required for the UPF to perform the allocation. </a:t>
            </a:r>
          </a:p>
          <a:p>
            <a:r>
              <a:rPr lang="en-US" altLang="zh-TW" dirty="0"/>
              <a:t>If the selective User Plane deactivation is required for this PDU Session, the SMF determines the Inactivity Timer and provides it to the UPF. </a:t>
            </a: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4"/>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5"/>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18256280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10a.</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fontScale="92500" lnSpcReduction="20000"/>
          </a:bodyPr>
          <a:lstStyle/>
          <a:p>
            <a:r>
              <a:rPr lang="en-US" altLang="zh-TW" dirty="0"/>
              <a:t>The SMF provides </a:t>
            </a:r>
            <a:r>
              <a:rPr lang="en-US" altLang="zh-TW" b="1" dirty="0"/>
              <a:t>Trace Requirements </a:t>
            </a:r>
            <a:r>
              <a:rPr lang="en-US" altLang="zh-TW" dirty="0"/>
              <a:t>to the UPF if it has received Trace Requirements. If the </a:t>
            </a:r>
            <a:r>
              <a:rPr lang="en-US" altLang="zh-TW" b="1" dirty="0"/>
              <a:t>Reliable Data Service </a:t>
            </a:r>
            <a:r>
              <a:rPr lang="en-US" altLang="zh-TW" dirty="0"/>
              <a:t>is enabled for the PDU Session by the SMF as specified in </a:t>
            </a:r>
            <a:r>
              <a:rPr lang="en-US" altLang="zh-TW" b="1" dirty="0">
                <a:hlinkClick r:id="rId3"/>
              </a:rPr>
              <a:t>TS 23.501</a:t>
            </a:r>
            <a:r>
              <a:rPr lang="en-US" altLang="zh-TW" dirty="0"/>
              <a:t>, the </a:t>
            </a:r>
            <a:r>
              <a:rPr lang="en-US" altLang="zh-TW" b="1" dirty="0"/>
              <a:t>RDS Configuration information </a:t>
            </a:r>
            <a:r>
              <a:rPr lang="en-US" altLang="zh-TW" dirty="0"/>
              <a:t>is provided to the UPF in this step. </a:t>
            </a:r>
          </a:p>
          <a:p>
            <a:r>
              <a:rPr lang="en-US" altLang="zh-TW" dirty="0"/>
              <a:t>The SMF provides </a:t>
            </a:r>
            <a:r>
              <a:rPr lang="en-US" altLang="zh-TW" b="1" dirty="0"/>
              <a:t>Small Data Rate Control parameters </a:t>
            </a:r>
            <a:r>
              <a:rPr lang="en-US" altLang="zh-TW" dirty="0"/>
              <a:t>to the UPF for the PDU Session, if required. </a:t>
            </a:r>
          </a:p>
          <a:p>
            <a:r>
              <a:rPr lang="en-US" altLang="zh-TW" dirty="0"/>
              <a:t>The SMF provides the </a:t>
            </a:r>
            <a:r>
              <a:rPr lang="en-US" altLang="zh-TW" b="1" dirty="0"/>
              <a:t>Small Data Rate Control Status </a:t>
            </a:r>
            <a:r>
              <a:rPr lang="en-US" altLang="zh-TW" dirty="0"/>
              <a:t>to the UPF, if received from the AMF. </a:t>
            </a:r>
          </a:p>
          <a:p>
            <a:r>
              <a:rPr lang="en-US" altLang="zh-TW" dirty="0"/>
              <a:t>If the Serving PLMN intends to enforce </a:t>
            </a:r>
            <a:r>
              <a:rPr lang="en-US" altLang="zh-TW" b="1" dirty="0"/>
              <a:t>Serving PLMN Rate Control </a:t>
            </a:r>
            <a:r>
              <a:rPr lang="en-US" altLang="zh-TW" dirty="0"/>
              <a:t>(see </a:t>
            </a:r>
            <a:r>
              <a:rPr lang="en-US" altLang="zh-TW" b="1" dirty="0">
                <a:hlinkClick r:id="rId4"/>
              </a:rPr>
              <a:t>clause 5.31.14.2 of TS 23.501</a:t>
            </a:r>
            <a:r>
              <a:rPr lang="en-US" altLang="zh-TW" dirty="0"/>
              <a:t>) for this PDU session then the SMF shall provide </a:t>
            </a:r>
            <a:r>
              <a:rPr lang="en-US" altLang="zh-TW" b="1" dirty="0"/>
              <a:t>Serving PLMN Rate Control parameters </a:t>
            </a:r>
            <a:r>
              <a:rPr lang="en-US" altLang="zh-TW" dirty="0"/>
              <a:t>to UPF for limiting the rate of downlink control plane data packets.</a:t>
            </a: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5"/>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6"/>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199637065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10a.</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a:bodyPr>
          <a:lstStyle/>
          <a:p>
            <a:r>
              <a:rPr lang="en-US" altLang="zh-TW" dirty="0"/>
              <a:t>For a PDU Session of type </a:t>
            </a:r>
            <a:r>
              <a:rPr lang="en-US" altLang="zh-TW" b="1" dirty="0"/>
              <a:t>Ethernet or IP</a:t>
            </a:r>
            <a:r>
              <a:rPr lang="en-US" altLang="zh-TW" dirty="0"/>
              <a:t>, the SMF (e.g. for a certain </a:t>
            </a:r>
            <a:r>
              <a:rPr lang="en-US" altLang="zh-TW" b="1" dirty="0"/>
              <a:t>requested DNN/S-NSSAI </a:t>
            </a:r>
            <a:r>
              <a:rPr lang="en-US" altLang="zh-TW" dirty="0"/>
              <a:t>for which </a:t>
            </a:r>
            <a:r>
              <a:rPr lang="en-US" altLang="zh-TW" b="1" dirty="0"/>
              <a:t>Time Sensitive Networking</a:t>
            </a:r>
            <a:r>
              <a:rPr lang="en-US" altLang="zh-TW" dirty="0"/>
              <a:t>, </a:t>
            </a:r>
            <a:r>
              <a:rPr lang="en-US" altLang="zh-TW" b="1" dirty="0"/>
              <a:t>Time Sensitive Communications</a:t>
            </a:r>
            <a:r>
              <a:rPr lang="en-US" altLang="zh-TW" dirty="0"/>
              <a:t>, </a:t>
            </a:r>
            <a:r>
              <a:rPr lang="en-US" altLang="zh-TW" b="1" dirty="0"/>
              <a:t>Time Synchronization and Deterministic Networking</a:t>
            </a:r>
            <a:r>
              <a:rPr lang="en-US" altLang="zh-TW" dirty="0"/>
              <a:t> is applicable) may include an indication to request UPF to provide a port number.</a:t>
            </a: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3"/>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4"/>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1875904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3E17138-2CDE-489A-AB58-FC121636B98F}"/>
              </a:ext>
            </a:extLst>
          </p:cNvPr>
          <p:cNvPicPr>
            <a:picLocks noChangeAspect="1"/>
          </p:cNvPicPr>
          <p:nvPr/>
        </p:nvPicPr>
        <p:blipFill rotWithShape="1">
          <a:blip r:embed="rId2"/>
          <a:srcRect b="90741"/>
          <a:stretch/>
        </p:blipFill>
        <p:spPr>
          <a:xfrm>
            <a:off x="1830000" y="368300"/>
            <a:ext cx="8532000" cy="635000"/>
          </a:xfrm>
          <a:prstGeom prst="rect">
            <a:avLst/>
          </a:prstGeom>
        </p:spPr>
      </p:pic>
      <p:pic>
        <p:nvPicPr>
          <p:cNvPr id="2" name="圖片 1">
            <a:extLst>
              <a:ext uri="{FF2B5EF4-FFF2-40B4-BE49-F238E27FC236}">
                <a16:creationId xmlns:a16="http://schemas.microsoft.com/office/drawing/2014/main" id="{72A372AC-3837-4B1A-9B95-7A994957BB2A}"/>
              </a:ext>
            </a:extLst>
          </p:cNvPr>
          <p:cNvPicPr>
            <a:picLocks noChangeAspect="1"/>
          </p:cNvPicPr>
          <p:nvPr/>
        </p:nvPicPr>
        <p:blipFill>
          <a:blip r:embed="rId3"/>
          <a:stretch>
            <a:fillRect/>
          </a:stretch>
        </p:blipFill>
        <p:spPr>
          <a:xfrm>
            <a:off x="2008221" y="1130300"/>
            <a:ext cx="7946957" cy="5017244"/>
          </a:xfrm>
          <a:prstGeom prst="rect">
            <a:avLst/>
          </a:prstGeom>
        </p:spPr>
      </p:pic>
    </p:spTree>
    <p:extLst>
      <p:ext uri="{BB962C8B-B14F-4D97-AF65-F5344CB8AC3E}">
        <p14:creationId xmlns:p14="http://schemas.microsoft.com/office/powerpoint/2010/main" val="17535009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10a.</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a:bodyPr>
          <a:lstStyle/>
          <a:p>
            <a:r>
              <a:rPr lang="en-US" altLang="zh-TW" dirty="0"/>
              <a:t>If SMF decides to perform </a:t>
            </a:r>
            <a:r>
              <a:rPr lang="en-US" altLang="zh-TW" b="1" dirty="0"/>
              <a:t>redundant transmission </a:t>
            </a:r>
            <a:r>
              <a:rPr lang="en-US" altLang="zh-TW" dirty="0"/>
              <a:t>for one or more </a:t>
            </a:r>
            <a:r>
              <a:rPr lang="en-US" altLang="zh-TW" b="1" dirty="0"/>
              <a:t>QoS Flows </a:t>
            </a:r>
            <a:r>
              <a:rPr lang="en-US" altLang="zh-TW" dirty="0"/>
              <a:t>of the PDU session as described in </a:t>
            </a:r>
            <a:r>
              <a:rPr lang="en-US" altLang="zh-TW" b="1" dirty="0">
                <a:hlinkClick r:id="rId3"/>
              </a:rPr>
              <a:t>clause 5.33.2.2 of TS 23.501</a:t>
            </a:r>
            <a:r>
              <a:rPr lang="en-US" altLang="zh-TW" dirty="0"/>
              <a:t>, two </a:t>
            </a:r>
            <a:r>
              <a:rPr lang="en-US" altLang="zh-TW" b="1" dirty="0"/>
              <a:t>CN Tunnel Info </a:t>
            </a:r>
            <a:r>
              <a:rPr lang="en-US" altLang="zh-TW" dirty="0"/>
              <a:t>are requested by the SMF from the UPF. The SMF also indicates the UPF to eliminate the duplicated packet for the QoS Flow in uplink direction. The SMF indicates the UPF that one </a:t>
            </a:r>
            <a:r>
              <a:rPr lang="en-US" altLang="zh-TW" b="1" dirty="0"/>
              <a:t>CN Tunnel Info </a:t>
            </a:r>
            <a:r>
              <a:rPr lang="en-US" altLang="zh-TW" dirty="0"/>
              <a:t>is used as the redundancy tunnel of the PDU session described in </a:t>
            </a:r>
            <a:r>
              <a:rPr lang="en-US" altLang="zh-TW" b="1" dirty="0">
                <a:hlinkClick r:id="rId3"/>
              </a:rPr>
              <a:t>clause 5.33.2.2 of TS 23.501</a:t>
            </a:r>
            <a:r>
              <a:rPr lang="en-US" altLang="zh-TW" dirty="0"/>
              <a:t>.</a:t>
            </a: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4"/>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5"/>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36794395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10a.</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a:bodyPr>
          <a:lstStyle/>
          <a:p>
            <a:r>
              <a:rPr lang="en-US" altLang="zh-TW" dirty="0"/>
              <a:t>If SMF decides to </a:t>
            </a:r>
            <a:r>
              <a:rPr lang="en-US" altLang="zh-TW" b="1" dirty="0"/>
              <a:t>insert two I-UPFs </a:t>
            </a:r>
            <a:r>
              <a:rPr lang="en-US" altLang="zh-TW" dirty="0"/>
              <a:t>between the PSA UPF and the NG-RAN for </a:t>
            </a:r>
            <a:r>
              <a:rPr lang="en-US" altLang="zh-TW" b="1" dirty="0"/>
              <a:t>redundant transmission </a:t>
            </a:r>
            <a:r>
              <a:rPr lang="en-US" altLang="zh-TW" dirty="0"/>
              <a:t>as described in </a:t>
            </a:r>
            <a:r>
              <a:rPr lang="en-US" altLang="zh-TW" b="1" dirty="0">
                <a:hlinkClick r:id="rId3"/>
              </a:rPr>
              <a:t>clause 5.33.2.2 of TS 23.501</a:t>
            </a:r>
            <a:r>
              <a:rPr lang="en-US" altLang="zh-TW" dirty="0"/>
              <a:t>, the SMF requests the </a:t>
            </a:r>
            <a:r>
              <a:rPr lang="en-US" altLang="zh-TW" b="1" dirty="0"/>
              <a:t>corresponding CN Tunnel Info </a:t>
            </a:r>
            <a:r>
              <a:rPr lang="en-US" altLang="zh-TW" dirty="0"/>
              <a:t>and provides them to the I-UPFs and PSA UPF respectively. The SMF also indicates the PSA UPF to eliminate the duplicated packet for the QoS Flow in uplink direction. The SMF indicates the PSA UPF that one </a:t>
            </a:r>
            <a:r>
              <a:rPr lang="en-US" altLang="zh-TW" b="1" dirty="0"/>
              <a:t>CN Tunnel Info </a:t>
            </a:r>
            <a:r>
              <a:rPr lang="en-US" altLang="zh-TW" dirty="0"/>
              <a:t>is used as the </a:t>
            </a:r>
            <a:r>
              <a:rPr lang="en-US" altLang="zh-TW" b="1" dirty="0"/>
              <a:t>redundancy tunnel </a:t>
            </a:r>
            <a:r>
              <a:rPr lang="en-US" altLang="zh-TW" dirty="0"/>
              <a:t>of the PDU session described in </a:t>
            </a:r>
            <a:r>
              <a:rPr lang="en-US" altLang="zh-TW" b="1" dirty="0">
                <a:hlinkClick r:id="rId3"/>
              </a:rPr>
              <a:t>clause 5.33.2.2 of TS 23.501</a:t>
            </a:r>
            <a:r>
              <a:rPr lang="en-US" altLang="zh-TW" dirty="0"/>
              <a:t>.</a:t>
            </a: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4"/>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5"/>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14653709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10a.</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a:bodyPr>
          <a:lstStyle/>
          <a:p>
            <a:r>
              <a:rPr lang="en-US" altLang="zh-TW" dirty="0"/>
              <a:t>NOTE: The method to perform elimination and reordering on RAN/UPF based on the packets received from the two GTP-U tunnels is up to RAN/UPF implementation. The two GTP-U tunnels are terminated at the same RAN node and UPF.</a:t>
            </a: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3"/>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4"/>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6253454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10a.</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lnSpcReduction="10000"/>
          </a:bodyPr>
          <a:lstStyle/>
          <a:p>
            <a:r>
              <a:rPr lang="en-US" altLang="zh-TW" dirty="0"/>
              <a:t>If </a:t>
            </a:r>
            <a:r>
              <a:rPr lang="en-US" altLang="zh-TW" b="1" dirty="0"/>
              <a:t>Control Plane </a:t>
            </a:r>
            <a:r>
              <a:rPr lang="en-US" altLang="zh-TW" b="1" dirty="0" err="1"/>
              <a:t>CIoT</a:t>
            </a:r>
            <a:r>
              <a:rPr lang="en-US" altLang="zh-TW" b="1" dirty="0"/>
              <a:t> 5GS Optimisation </a:t>
            </a:r>
            <a:r>
              <a:rPr lang="en-US" altLang="zh-TW" dirty="0"/>
              <a:t>is enabled for this PDU session and the SMF selects the NEF as the anchor of this PDU Session in step 8, the SMF performs </a:t>
            </a:r>
            <a:r>
              <a:rPr lang="en-US" altLang="zh-TW" b="1" dirty="0"/>
              <a:t>SMF-NEF Connection Establishment</a:t>
            </a:r>
            <a:r>
              <a:rPr lang="en-US" altLang="zh-TW" dirty="0"/>
              <a:t> Procedure as described in </a:t>
            </a:r>
            <a:r>
              <a:rPr lang="en-US" altLang="zh-TW" b="1" dirty="0">
                <a:hlinkClick r:id="rId3"/>
              </a:rPr>
              <a:t>clause 4.25.2</a:t>
            </a:r>
            <a:r>
              <a:rPr lang="en-US" altLang="zh-TW" dirty="0"/>
              <a:t>.</a:t>
            </a:r>
          </a:p>
          <a:p>
            <a:endParaRPr lang="en-US" altLang="zh-TW" dirty="0"/>
          </a:p>
          <a:p>
            <a:r>
              <a:rPr lang="en-US" altLang="zh-TW" dirty="0"/>
              <a:t>If interworking with TSN deployed in the transport network is supported (see </a:t>
            </a:r>
            <a:r>
              <a:rPr lang="en-US" altLang="zh-TW" b="1" dirty="0">
                <a:hlinkClick r:id="rId4"/>
              </a:rPr>
              <a:t>clause 4.4.8 of TS 23.501</a:t>
            </a:r>
            <a:r>
              <a:rPr lang="en-US" altLang="zh-TW" dirty="0"/>
              <a:t>), the SMF includes a </a:t>
            </a:r>
            <a:r>
              <a:rPr lang="en-US" altLang="zh-TW" b="1" dirty="0"/>
              <a:t>TL-Container</a:t>
            </a:r>
            <a:r>
              <a:rPr lang="en-US" altLang="zh-TW" dirty="0"/>
              <a:t> with a </a:t>
            </a:r>
            <a:r>
              <a:rPr lang="en-US" altLang="zh-TW" b="1" dirty="0"/>
              <a:t>get-request</a:t>
            </a:r>
            <a:r>
              <a:rPr lang="en-US" altLang="zh-TW" dirty="0"/>
              <a:t> to the </a:t>
            </a:r>
            <a:r>
              <a:rPr lang="en-US" altLang="zh-TW" b="1" dirty="0"/>
              <a:t>N4 Session Establishment </a:t>
            </a:r>
            <a:r>
              <a:rPr lang="en-US" altLang="zh-TW" dirty="0"/>
              <a:t>or </a:t>
            </a:r>
            <a:r>
              <a:rPr lang="en-US" altLang="zh-TW" b="1" dirty="0"/>
              <a:t>Modification</a:t>
            </a:r>
            <a:r>
              <a:rPr lang="en-US" altLang="zh-TW" dirty="0"/>
              <a:t> request that is sent to the UPF, as described in </a:t>
            </a:r>
            <a:r>
              <a:rPr lang="en-US" altLang="zh-TW" b="1" dirty="0">
                <a:hlinkClick r:id="rId5"/>
              </a:rPr>
              <a:t>clause 5.28a.2 of TS 23.501</a:t>
            </a:r>
            <a:r>
              <a:rPr lang="en-US" altLang="zh-TW" dirty="0"/>
              <a:t>.</a:t>
            </a: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6"/>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7"/>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152595240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10b.</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fontScale="92500" lnSpcReduction="20000"/>
          </a:bodyPr>
          <a:lstStyle/>
          <a:p>
            <a:r>
              <a:rPr lang="en-US" altLang="zh-TW" dirty="0"/>
              <a:t>The UPF acknowledges by sending an </a:t>
            </a:r>
            <a:r>
              <a:rPr lang="en-US" altLang="zh-TW" b="1" dirty="0"/>
              <a:t>N4 Session Establishment/Modification Response</a:t>
            </a:r>
            <a:r>
              <a:rPr lang="en-US" altLang="zh-TW" dirty="0"/>
              <a:t>.</a:t>
            </a:r>
          </a:p>
          <a:p>
            <a:r>
              <a:rPr lang="en-US" altLang="zh-TW" dirty="0"/>
              <a:t>If the SMF indicates in step 10a that </a:t>
            </a:r>
            <a:r>
              <a:rPr lang="en-US" altLang="zh-TW" b="1" dirty="0"/>
              <a:t>IP address/prefix </a:t>
            </a:r>
            <a:r>
              <a:rPr lang="en-US" altLang="zh-TW" dirty="0"/>
              <a:t>allocation is to be performed by the UPF then this response contains the </a:t>
            </a:r>
            <a:r>
              <a:rPr lang="en-US" altLang="zh-TW" b="1" dirty="0"/>
              <a:t>requested IP address/prefix</a:t>
            </a:r>
            <a:r>
              <a:rPr lang="en-US" altLang="zh-TW" dirty="0"/>
              <a:t>. The </a:t>
            </a:r>
            <a:r>
              <a:rPr lang="en-US" altLang="zh-TW" b="1" dirty="0"/>
              <a:t>requested CN Tunnel Info </a:t>
            </a:r>
            <a:r>
              <a:rPr lang="en-US" altLang="zh-TW" dirty="0"/>
              <a:t>is provided to SMF in this step. If SMF indicated the UPF to perform packet duplication and elimination for the QoS Flow in step 10a, two </a:t>
            </a:r>
            <a:r>
              <a:rPr lang="en-US" altLang="zh-TW" b="1" dirty="0"/>
              <a:t>CN Tunnel Info </a:t>
            </a:r>
            <a:r>
              <a:rPr lang="en-US" altLang="zh-TW" dirty="0"/>
              <a:t>are allocated by the UPF and provided to the SMF. If SMF decides to insert two I-UPFs between the PSA UPF and the NG-RAN for redundant transmission as described in </a:t>
            </a:r>
            <a:r>
              <a:rPr lang="en-US" altLang="zh-TW" b="1" dirty="0">
                <a:hlinkClick r:id="rId3"/>
              </a:rPr>
              <a:t>clause 5.33.2.2 of TS 23.501</a:t>
            </a:r>
            <a:r>
              <a:rPr lang="en-US" altLang="zh-TW" dirty="0"/>
              <a:t>, </a:t>
            </a:r>
            <a:r>
              <a:rPr lang="en-US" altLang="zh-TW" b="1" dirty="0"/>
              <a:t>CN Tunnel Info </a:t>
            </a:r>
            <a:r>
              <a:rPr lang="en-US" altLang="zh-TW" dirty="0"/>
              <a:t>of two I-UPFs and the UPF (PSA) are allocated by the UPFs and provided to the SMF. The UPF indicates the SMF that one </a:t>
            </a:r>
            <a:r>
              <a:rPr lang="en-US" altLang="zh-TW" b="1" dirty="0"/>
              <a:t>CN Tunnel Info </a:t>
            </a:r>
            <a:r>
              <a:rPr lang="en-US" altLang="zh-TW" dirty="0"/>
              <a:t>is used as the </a:t>
            </a:r>
            <a:r>
              <a:rPr lang="en-US" altLang="zh-TW" b="1" dirty="0"/>
              <a:t>redundancy tunnel </a:t>
            </a:r>
            <a:r>
              <a:rPr lang="en-US" altLang="zh-TW" dirty="0"/>
              <a:t>of the PDU session as described in </a:t>
            </a:r>
            <a:r>
              <a:rPr lang="en-US" altLang="zh-TW" b="1" dirty="0">
                <a:hlinkClick r:id="rId3"/>
              </a:rPr>
              <a:t>clause 5.33.2.2 of TS 23.501</a:t>
            </a:r>
            <a:r>
              <a:rPr lang="en-US" altLang="zh-TW" dirty="0"/>
              <a:t>.</a:t>
            </a: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4"/>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5"/>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8983826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10b.</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lnSpcReduction="10000"/>
          </a:bodyPr>
          <a:lstStyle/>
          <a:p>
            <a:r>
              <a:rPr lang="en-US" altLang="zh-TW" dirty="0"/>
              <a:t>If SMF requested UPF to provide a port number then UPF includes the </a:t>
            </a:r>
            <a:r>
              <a:rPr lang="en-US" altLang="zh-TW" b="1" dirty="0"/>
              <a:t>port number </a:t>
            </a:r>
            <a:r>
              <a:rPr lang="en-US" altLang="zh-TW" dirty="0"/>
              <a:t>and </a:t>
            </a:r>
            <a:r>
              <a:rPr lang="en-US" altLang="zh-TW" b="1" dirty="0"/>
              <a:t>user-plane Node ID </a:t>
            </a:r>
            <a:r>
              <a:rPr lang="en-US" altLang="zh-TW" dirty="0"/>
              <a:t>in the response according to </a:t>
            </a:r>
            <a:r>
              <a:rPr lang="en-US" altLang="zh-TW" b="1" dirty="0">
                <a:hlinkClick r:id="rId3"/>
              </a:rPr>
              <a:t>TS 23.501</a:t>
            </a:r>
            <a:r>
              <a:rPr lang="en-US" altLang="zh-TW" dirty="0"/>
              <a:t>. To support integration with </a:t>
            </a:r>
            <a:r>
              <a:rPr lang="en-US" altLang="zh-TW" b="1" dirty="0"/>
              <a:t>IEEE TSN</a:t>
            </a:r>
            <a:r>
              <a:rPr lang="en-US" altLang="zh-TW" dirty="0"/>
              <a:t>, the </a:t>
            </a:r>
            <a:r>
              <a:rPr lang="en-US" altLang="zh-TW" b="1" dirty="0"/>
              <a:t>user-plane node ID </a:t>
            </a:r>
            <a:r>
              <a:rPr lang="en-US" altLang="zh-TW" dirty="0"/>
              <a:t>is </a:t>
            </a:r>
            <a:r>
              <a:rPr lang="en-US" altLang="zh-TW" b="1" dirty="0"/>
              <a:t>Bridge ID</a:t>
            </a:r>
            <a:r>
              <a:rPr lang="en-US" altLang="zh-TW" dirty="0"/>
              <a:t>. Besides the network instance, the SMF may also provide </a:t>
            </a:r>
            <a:r>
              <a:rPr lang="en-US" altLang="zh-TW" b="1" dirty="0"/>
              <a:t>DNN/S-NSSAI </a:t>
            </a:r>
            <a:r>
              <a:rPr lang="en-US" altLang="zh-TW" dirty="0"/>
              <a:t>for the UPF to respond with </a:t>
            </a:r>
            <a:r>
              <a:rPr lang="en-US" altLang="zh-TW" b="1" dirty="0"/>
              <a:t>user-plane Node ID</a:t>
            </a:r>
            <a:r>
              <a:rPr lang="en-US" altLang="zh-TW" dirty="0"/>
              <a:t> based on pre-configuration information.</a:t>
            </a:r>
          </a:p>
          <a:p>
            <a:r>
              <a:rPr lang="en-US" altLang="zh-TW" dirty="0"/>
              <a:t>If multiple UPFs are selected for the PDU Session, the SMF initiate </a:t>
            </a:r>
            <a:r>
              <a:rPr lang="en-US" altLang="zh-TW" b="1" dirty="0"/>
              <a:t>N4 Session Establishment/Modification </a:t>
            </a:r>
            <a:r>
              <a:rPr lang="en-US" altLang="zh-TW" dirty="0"/>
              <a:t>procedure with each UPF of the PDU Session in this step.</a:t>
            </a:r>
            <a:br>
              <a:rPr lang="en-US" altLang="zh-TW" dirty="0"/>
            </a:b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4"/>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5"/>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10911677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10b.</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a:bodyPr>
          <a:lstStyle/>
          <a:p>
            <a:r>
              <a:rPr lang="en-US" altLang="zh-TW" dirty="0"/>
              <a:t>NOTE: If the PCF has subscribed to the UE IP address change Policy Control Trigger (as specified in </a:t>
            </a:r>
            <a:r>
              <a:rPr lang="en-US" altLang="zh-TW" b="1" dirty="0">
                <a:hlinkClick r:id="rId3"/>
              </a:rPr>
              <a:t>clause 6.1.3.5 of TS 23.503</a:t>
            </a:r>
            <a:r>
              <a:rPr lang="en-US" altLang="zh-TW" dirty="0"/>
              <a:t>) then the SMF notifies the PCF about the IP address/prefix allocated by the UPF. This is not shown in </a:t>
            </a:r>
            <a:r>
              <a:rPr lang="en-US" altLang="zh-TW" b="1" dirty="0">
                <a:hlinkClick r:id="rId4"/>
              </a:rPr>
              <a:t>Figure 4.3.2.2.1-1</a:t>
            </a:r>
            <a:r>
              <a:rPr lang="en-US" altLang="zh-TW" dirty="0"/>
              <a:t>.</a:t>
            </a:r>
            <a:br>
              <a:rPr lang="en-US" altLang="zh-TW" dirty="0"/>
            </a:b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5"/>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6"/>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2339322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D38630-D563-48DB-B782-113AB719DD8C}"/>
              </a:ext>
            </a:extLst>
          </p:cNvPr>
          <p:cNvSpPr>
            <a:spLocks noGrp="1"/>
          </p:cNvSpPr>
          <p:nvPr>
            <p:ph type="title"/>
          </p:nvPr>
        </p:nvSpPr>
        <p:spPr/>
        <p:txBody>
          <a:bodyPr/>
          <a:lstStyle/>
          <a:p>
            <a:r>
              <a:rPr lang="en-US" altLang="zh-TW" dirty="0"/>
              <a:t>Step 10b.</a:t>
            </a:r>
            <a:endParaRPr lang="zh-TW" altLang="en-US" dirty="0"/>
          </a:p>
        </p:txBody>
      </p:sp>
      <p:sp>
        <p:nvSpPr>
          <p:cNvPr id="3" name="內容版面配置區 2">
            <a:extLst>
              <a:ext uri="{FF2B5EF4-FFF2-40B4-BE49-F238E27FC236}">
                <a16:creationId xmlns:a16="http://schemas.microsoft.com/office/drawing/2014/main" id="{341F0700-FFD5-4BF0-8FCF-511E6765AD0A}"/>
              </a:ext>
            </a:extLst>
          </p:cNvPr>
          <p:cNvSpPr>
            <a:spLocks noGrp="1"/>
          </p:cNvSpPr>
          <p:nvPr>
            <p:ph idx="1"/>
          </p:nvPr>
        </p:nvSpPr>
        <p:spPr/>
        <p:txBody>
          <a:bodyPr>
            <a:normAutofit/>
          </a:bodyPr>
          <a:lstStyle/>
          <a:p>
            <a:r>
              <a:rPr lang="en-US" altLang="zh-TW" dirty="0"/>
              <a:t>If interworking with TSN deployed in the transport network is supported and the UPF supports CN-TL and received a TL-Container with a get-request from the </a:t>
            </a:r>
            <a:r>
              <a:rPr lang="en-US" altLang="zh-TW" b="1" dirty="0"/>
              <a:t>SMF/CUC </a:t>
            </a:r>
            <a:r>
              <a:rPr lang="en-US" altLang="zh-TW" dirty="0"/>
              <a:t>in step 10a (see </a:t>
            </a:r>
            <a:r>
              <a:rPr lang="en-US" altLang="zh-TW" b="1" dirty="0">
                <a:hlinkClick r:id="rId3"/>
              </a:rPr>
              <a:t>clause 4.4.8 of TS 23.501</a:t>
            </a:r>
            <a:r>
              <a:rPr lang="en-US" altLang="zh-TW" dirty="0"/>
              <a:t>), the </a:t>
            </a:r>
            <a:r>
              <a:rPr lang="en-US" altLang="zh-TW" b="1" dirty="0"/>
              <a:t>UPF/CN-TL </a:t>
            </a:r>
            <a:r>
              <a:rPr lang="en-US" altLang="zh-TW" dirty="0"/>
              <a:t>includes a </a:t>
            </a:r>
            <a:r>
              <a:rPr lang="en-US" altLang="zh-TW" b="1" dirty="0"/>
              <a:t>TL-Container</a:t>
            </a:r>
            <a:r>
              <a:rPr lang="en-US" altLang="zh-TW" dirty="0"/>
              <a:t> with a </a:t>
            </a:r>
            <a:r>
              <a:rPr lang="en-US" altLang="zh-TW" b="1" dirty="0"/>
              <a:t>get-response</a:t>
            </a:r>
            <a:r>
              <a:rPr lang="en-US" altLang="zh-TW" dirty="0"/>
              <a:t> in the </a:t>
            </a:r>
            <a:r>
              <a:rPr lang="en-US" altLang="zh-TW" b="1" dirty="0"/>
              <a:t>N4 Session Establishment or Modification response</a:t>
            </a:r>
            <a:r>
              <a:rPr lang="en-US" altLang="zh-TW" dirty="0"/>
              <a:t>, as described in </a:t>
            </a:r>
            <a:r>
              <a:rPr lang="en-US" altLang="zh-TW" b="1" dirty="0">
                <a:hlinkClick r:id="rId4"/>
              </a:rPr>
              <a:t>clause 5.28a.2 of TS 23.501</a:t>
            </a:r>
            <a:r>
              <a:rPr lang="en-US" altLang="zh-TW" dirty="0"/>
              <a:t>. The </a:t>
            </a:r>
            <a:r>
              <a:rPr lang="en-US" altLang="zh-TW" b="1" dirty="0"/>
              <a:t>SMF/CUC </a:t>
            </a:r>
            <a:r>
              <a:rPr lang="en-US" altLang="zh-TW" dirty="0"/>
              <a:t>stores the get-response.</a:t>
            </a:r>
            <a:br>
              <a:rPr lang="en-US" altLang="zh-TW" dirty="0"/>
            </a:br>
            <a:br>
              <a:rPr lang="en-US" altLang="zh-TW" dirty="0"/>
            </a:br>
            <a:endParaRPr lang="zh-TW" altLang="en-US" dirty="0"/>
          </a:p>
        </p:txBody>
      </p:sp>
      <p:pic>
        <p:nvPicPr>
          <p:cNvPr id="4" name="圖片 3">
            <a:extLst>
              <a:ext uri="{FF2B5EF4-FFF2-40B4-BE49-F238E27FC236}">
                <a16:creationId xmlns:a16="http://schemas.microsoft.com/office/drawing/2014/main" id="{A7F54F5D-2131-49AD-B5CC-5FF8191A23E7}"/>
              </a:ext>
            </a:extLst>
          </p:cNvPr>
          <p:cNvPicPr>
            <a:picLocks noChangeAspect="1"/>
          </p:cNvPicPr>
          <p:nvPr/>
        </p:nvPicPr>
        <p:blipFill>
          <a:blip r:embed="rId5"/>
          <a:stretch>
            <a:fillRect/>
          </a:stretch>
        </p:blipFill>
        <p:spPr>
          <a:xfrm>
            <a:off x="9720125" y="7887"/>
            <a:ext cx="1971950" cy="714475"/>
          </a:xfrm>
          <a:prstGeom prst="rect">
            <a:avLst/>
          </a:prstGeom>
        </p:spPr>
      </p:pic>
      <p:pic>
        <p:nvPicPr>
          <p:cNvPr id="5" name="圖片 4">
            <a:extLst>
              <a:ext uri="{FF2B5EF4-FFF2-40B4-BE49-F238E27FC236}">
                <a16:creationId xmlns:a16="http://schemas.microsoft.com/office/drawing/2014/main" id="{3444D22C-BE05-4879-B4AB-04970353BB51}"/>
              </a:ext>
            </a:extLst>
          </p:cNvPr>
          <p:cNvPicPr>
            <a:picLocks noChangeAspect="1"/>
          </p:cNvPicPr>
          <p:nvPr/>
        </p:nvPicPr>
        <p:blipFill>
          <a:blip r:embed="rId6"/>
          <a:stretch>
            <a:fillRect/>
          </a:stretch>
        </p:blipFill>
        <p:spPr>
          <a:xfrm>
            <a:off x="9215229" y="857299"/>
            <a:ext cx="2981741" cy="1000265"/>
          </a:xfrm>
          <a:prstGeom prst="rect">
            <a:avLst/>
          </a:prstGeom>
        </p:spPr>
      </p:pic>
    </p:spTree>
    <p:extLst>
      <p:ext uri="{BB962C8B-B14F-4D97-AF65-F5344CB8AC3E}">
        <p14:creationId xmlns:p14="http://schemas.microsoft.com/office/powerpoint/2010/main" val="112730820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8CF469-5294-4BFA-8FF4-10AA18052FF0}"/>
              </a:ext>
            </a:extLst>
          </p:cNvPr>
          <p:cNvSpPr>
            <a:spLocks noGrp="1"/>
          </p:cNvSpPr>
          <p:nvPr>
            <p:ph type="title"/>
          </p:nvPr>
        </p:nvSpPr>
        <p:spPr/>
        <p:txBody>
          <a:bodyPr/>
          <a:lstStyle/>
          <a:p>
            <a:r>
              <a:rPr lang="en-US" altLang="zh-TW" dirty="0"/>
              <a:t>Step 11.</a:t>
            </a:r>
            <a:endParaRPr lang="zh-TW" altLang="en-US" dirty="0"/>
          </a:p>
        </p:txBody>
      </p:sp>
      <p:pic>
        <p:nvPicPr>
          <p:cNvPr id="6" name="內容版面配置區 5">
            <a:extLst>
              <a:ext uri="{FF2B5EF4-FFF2-40B4-BE49-F238E27FC236}">
                <a16:creationId xmlns:a16="http://schemas.microsoft.com/office/drawing/2014/main" id="{E43C1C2E-34CA-4AED-91AF-C24B3B2D4C8F}"/>
              </a:ext>
            </a:extLst>
          </p:cNvPr>
          <p:cNvPicPr>
            <a:picLocks noGrp="1" noChangeAspect="1"/>
          </p:cNvPicPr>
          <p:nvPr>
            <p:ph idx="1"/>
          </p:nvPr>
        </p:nvPicPr>
        <p:blipFill>
          <a:blip r:embed="rId2"/>
          <a:stretch>
            <a:fillRect/>
          </a:stretch>
        </p:blipFill>
        <p:spPr>
          <a:xfrm>
            <a:off x="4541931" y="1800225"/>
            <a:ext cx="6511738" cy="4351338"/>
          </a:xfrm>
          <a:prstGeom prst="rect">
            <a:avLst/>
          </a:prstGeom>
        </p:spPr>
      </p:pic>
      <p:pic>
        <p:nvPicPr>
          <p:cNvPr id="5" name="圖片 4">
            <a:extLst>
              <a:ext uri="{FF2B5EF4-FFF2-40B4-BE49-F238E27FC236}">
                <a16:creationId xmlns:a16="http://schemas.microsoft.com/office/drawing/2014/main" id="{7F75A92B-EC1B-4D20-92CB-6A5BF560C912}"/>
              </a:ext>
            </a:extLst>
          </p:cNvPr>
          <p:cNvPicPr>
            <a:picLocks noChangeAspect="1"/>
          </p:cNvPicPr>
          <p:nvPr/>
        </p:nvPicPr>
        <p:blipFill>
          <a:blip r:embed="rId3"/>
          <a:stretch>
            <a:fillRect/>
          </a:stretch>
        </p:blipFill>
        <p:spPr>
          <a:xfrm>
            <a:off x="838200" y="1800225"/>
            <a:ext cx="3658111" cy="3572374"/>
          </a:xfrm>
          <a:prstGeom prst="rect">
            <a:avLst/>
          </a:prstGeom>
        </p:spPr>
      </p:pic>
      <p:pic>
        <p:nvPicPr>
          <p:cNvPr id="7" name="圖片 6">
            <a:extLst>
              <a:ext uri="{FF2B5EF4-FFF2-40B4-BE49-F238E27FC236}">
                <a16:creationId xmlns:a16="http://schemas.microsoft.com/office/drawing/2014/main" id="{B4929C81-8BEC-42AC-9AFC-7413147D0903}"/>
              </a:ext>
            </a:extLst>
          </p:cNvPr>
          <p:cNvPicPr>
            <a:picLocks noChangeAspect="1"/>
          </p:cNvPicPr>
          <p:nvPr/>
        </p:nvPicPr>
        <p:blipFill>
          <a:blip r:embed="rId4"/>
          <a:stretch>
            <a:fillRect/>
          </a:stretch>
        </p:blipFill>
        <p:spPr>
          <a:xfrm>
            <a:off x="9035840" y="33241"/>
            <a:ext cx="3010320" cy="685896"/>
          </a:xfrm>
          <a:prstGeom prst="rect">
            <a:avLst/>
          </a:prstGeom>
        </p:spPr>
      </p:pic>
      <p:pic>
        <p:nvPicPr>
          <p:cNvPr id="9" name="圖片 8">
            <a:extLst>
              <a:ext uri="{FF2B5EF4-FFF2-40B4-BE49-F238E27FC236}">
                <a16:creationId xmlns:a16="http://schemas.microsoft.com/office/drawing/2014/main" id="{783B42DE-861B-4002-9B3A-717F6C35F531}"/>
              </a:ext>
            </a:extLst>
          </p:cNvPr>
          <p:cNvPicPr>
            <a:picLocks noChangeAspect="1"/>
          </p:cNvPicPr>
          <p:nvPr/>
        </p:nvPicPr>
        <p:blipFill rotWithShape="1">
          <a:blip r:embed="rId5"/>
          <a:srcRect l="-7039" t="562" r="6835" b="2"/>
          <a:stretch/>
        </p:blipFill>
        <p:spPr>
          <a:xfrm>
            <a:off x="9152236" y="738420"/>
            <a:ext cx="2644178" cy="625201"/>
          </a:xfrm>
          <a:prstGeom prst="rect">
            <a:avLst/>
          </a:prstGeom>
        </p:spPr>
      </p:pic>
    </p:spTree>
    <p:extLst>
      <p:ext uri="{BB962C8B-B14F-4D97-AF65-F5344CB8AC3E}">
        <p14:creationId xmlns:p14="http://schemas.microsoft.com/office/powerpoint/2010/main" val="61316114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8CF469-5294-4BFA-8FF4-10AA18052FF0}"/>
              </a:ext>
            </a:extLst>
          </p:cNvPr>
          <p:cNvSpPr>
            <a:spLocks noGrp="1"/>
          </p:cNvSpPr>
          <p:nvPr>
            <p:ph type="title"/>
          </p:nvPr>
        </p:nvSpPr>
        <p:spPr/>
        <p:txBody>
          <a:bodyPr/>
          <a:lstStyle/>
          <a:p>
            <a:r>
              <a:rPr lang="en-US" altLang="zh-TW" dirty="0"/>
              <a:t>Step 11.</a:t>
            </a:r>
            <a:endParaRPr lang="zh-TW" altLang="en-US" dirty="0"/>
          </a:p>
        </p:txBody>
      </p:sp>
      <p:pic>
        <p:nvPicPr>
          <p:cNvPr id="7" name="圖片 6">
            <a:extLst>
              <a:ext uri="{FF2B5EF4-FFF2-40B4-BE49-F238E27FC236}">
                <a16:creationId xmlns:a16="http://schemas.microsoft.com/office/drawing/2014/main" id="{B4929C81-8BEC-42AC-9AFC-7413147D0903}"/>
              </a:ext>
            </a:extLst>
          </p:cNvPr>
          <p:cNvPicPr>
            <a:picLocks noChangeAspect="1"/>
          </p:cNvPicPr>
          <p:nvPr/>
        </p:nvPicPr>
        <p:blipFill>
          <a:blip r:embed="rId3"/>
          <a:stretch>
            <a:fillRect/>
          </a:stretch>
        </p:blipFill>
        <p:spPr>
          <a:xfrm>
            <a:off x="9035840" y="33241"/>
            <a:ext cx="3010320" cy="685896"/>
          </a:xfrm>
          <a:prstGeom prst="rect">
            <a:avLst/>
          </a:prstGeom>
        </p:spPr>
      </p:pic>
      <p:pic>
        <p:nvPicPr>
          <p:cNvPr id="9" name="圖片 8">
            <a:extLst>
              <a:ext uri="{FF2B5EF4-FFF2-40B4-BE49-F238E27FC236}">
                <a16:creationId xmlns:a16="http://schemas.microsoft.com/office/drawing/2014/main" id="{783B42DE-861B-4002-9B3A-717F6C35F531}"/>
              </a:ext>
            </a:extLst>
          </p:cNvPr>
          <p:cNvPicPr>
            <a:picLocks noChangeAspect="1"/>
          </p:cNvPicPr>
          <p:nvPr/>
        </p:nvPicPr>
        <p:blipFill rotWithShape="1">
          <a:blip r:embed="rId4"/>
          <a:srcRect l="-7039" t="562" r="6835" b="2"/>
          <a:stretch/>
        </p:blipFill>
        <p:spPr>
          <a:xfrm>
            <a:off x="9152236" y="738420"/>
            <a:ext cx="2644178" cy="625201"/>
          </a:xfrm>
          <a:prstGeom prst="rect">
            <a:avLst/>
          </a:prstGeom>
        </p:spPr>
      </p:pic>
      <p:sp>
        <p:nvSpPr>
          <p:cNvPr id="4" name="內容版面配置區 3">
            <a:extLst>
              <a:ext uri="{FF2B5EF4-FFF2-40B4-BE49-F238E27FC236}">
                <a16:creationId xmlns:a16="http://schemas.microsoft.com/office/drawing/2014/main" id="{1F87BBFB-EE58-44B9-A3EC-68C6E51D139C}"/>
              </a:ext>
            </a:extLst>
          </p:cNvPr>
          <p:cNvSpPr>
            <a:spLocks noGrp="1"/>
          </p:cNvSpPr>
          <p:nvPr>
            <p:ph idx="1"/>
          </p:nvPr>
        </p:nvSpPr>
        <p:spPr/>
        <p:txBody>
          <a:bodyPr/>
          <a:lstStyle/>
          <a:p>
            <a:r>
              <a:rPr lang="en-US" altLang="zh-TW" dirty="0"/>
              <a:t>If multiple UPFs are used for the PDU Session, the </a:t>
            </a:r>
            <a:r>
              <a:rPr lang="en-US" altLang="zh-TW" b="1" dirty="0"/>
              <a:t>CN Tunnel Info </a:t>
            </a:r>
            <a:r>
              <a:rPr lang="en-US" altLang="zh-TW" dirty="0"/>
              <a:t>contains tunnel information related with the UPFs that terminate N3.</a:t>
            </a:r>
          </a:p>
          <a:p>
            <a:r>
              <a:rPr lang="en-US" altLang="zh-TW" dirty="0"/>
              <a:t>The SMF may provide the </a:t>
            </a:r>
            <a:r>
              <a:rPr lang="en-US" altLang="zh-TW" b="1" dirty="0"/>
              <a:t>SMF derived CN assisted RAN parameters </a:t>
            </a:r>
            <a:r>
              <a:rPr lang="en-US" altLang="zh-TW" dirty="0"/>
              <a:t>tuning to the AMF by invoking </a:t>
            </a:r>
            <a:r>
              <a:rPr lang="en-US" altLang="zh-TW" dirty="0" err="1">
                <a:solidFill>
                  <a:srgbClr val="FF0000"/>
                </a:solidFill>
              </a:rPr>
              <a:t>Nsmf_PDUSession_SMContextStatusNotify</a:t>
            </a:r>
            <a:r>
              <a:rPr lang="en-US" altLang="zh-TW" dirty="0">
                <a:solidFill>
                  <a:srgbClr val="FF0000"/>
                </a:solidFill>
              </a:rPr>
              <a:t> </a:t>
            </a:r>
            <a:r>
              <a:rPr lang="en-US" altLang="zh-TW" dirty="0"/>
              <a:t>(SMF derived CN assisted RAN parameters tuning) service. The AMF stores the SMF derived CN assisted RAN parameters tuning in the associated PDU Session context for this UE.</a:t>
            </a:r>
            <a:endParaRPr lang="zh-TW" altLang="en-US" dirty="0"/>
          </a:p>
        </p:txBody>
      </p:sp>
    </p:spTree>
    <p:extLst>
      <p:ext uri="{BB962C8B-B14F-4D97-AF65-F5344CB8AC3E}">
        <p14:creationId xmlns:p14="http://schemas.microsoft.com/office/powerpoint/2010/main" val="401785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53E17138-2CDE-489A-AB58-FC121636B98F}"/>
              </a:ext>
            </a:extLst>
          </p:cNvPr>
          <p:cNvPicPr>
            <a:picLocks noChangeAspect="1"/>
          </p:cNvPicPr>
          <p:nvPr/>
        </p:nvPicPr>
        <p:blipFill rotWithShape="1">
          <a:blip r:embed="rId2"/>
          <a:srcRect b="90741"/>
          <a:stretch/>
        </p:blipFill>
        <p:spPr>
          <a:xfrm>
            <a:off x="1830000" y="368300"/>
            <a:ext cx="8532000" cy="635000"/>
          </a:xfrm>
          <a:prstGeom prst="rect">
            <a:avLst/>
          </a:prstGeom>
        </p:spPr>
      </p:pic>
      <p:pic>
        <p:nvPicPr>
          <p:cNvPr id="3" name="圖片 2">
            <a:extLst>
              <a:ext uri="{FF2B5EF4-FFF2-40B4-BE49-F238E27FC236}">
                <a16:creationId xmlns:a16="http://schemas.microsoft.com/office/drawing/2014/main" id="{B02CC77F-16EF-4A13-8516-9C7D154D40D1}"/>
              </a:ext>
            </a:extLst>
          </p:cNvPr>
          <p:cNvPicPr>
            <a:picLocks noChangeAspect="1"/>
          </p:cNvPicPr>
          <p:nvPr/>
        </p:nvPicPr>
        <p:blipFill>
          <a:blip r:embed="rId3"/>
          <a:stretch>
            <a:fillRect/>
          </a:stretch>
        </p:blipFill>
        <p:spPr>
          <a:xfrm>
            <a:off x="2044131" y="1167177"/>
            <a:ext cx="7722169" cy="5322523"/>
          </a:xfrm>
          <a:prstGeom prst="rect">
            <a:avLst/>
          </a:prstGeom>
        </p:spPr>
      </p:pic>
    </p:spTree>
    <p:extLst>
      <p:ext uri="{BB962C8B-B14F-4D97-AF65-F5344CB8AC3E}">
        <p14:creationId xmlns:p14="http://schemas.microsoft.com/office/powerpoint/2010/main" val="14775982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8CF469-5294-4BFA-8FF4-10AA18052FF0}"/>
              </a:ext>
            </a:extLst>
          </p:cNvPr>
          <p:cNvSpPr>
            <a:spLocks noGrp="1"/>
          </p:cNvSpPr>
          <p:nvPr>
            <p:ph type="title"/>
          </p:nvPr>
        </p:nvSpPr>
        <p:spPr/>
        <p:txBody>
          <a:bodyPr/>
          <a:lstStyle/>
          <a:p>
            <a:r>
              <a:rPr lang="en-US" altLang="zh-TW" dirty="0"/>
              <a:t>Step 11.</a:t>
            </a:r>
            <a:endParaRPr lang="zh-TW" altLang="en-US" dirty="0"/>
          </a:p>
        </p:txBody>
      </p:sp>
      <p:pic>
        <p:nvPicPr>
          <p:cNvPr id="7" name="圖片 6">
            <a:extLst>
              <a:ext uri="{FF2B5EF4-FFF2-40B4-BE49-F238E27FC236}">
                <a16:creationId xmlns:a16="http://schemas.microsoft.com/office/drawing/2014/main" id="{B4929C81-8BEC-42AC-9AFC-7413147D0903}"/>
              </a:ext>
            </a:extLst>
          </p:cNvPr>
          <p:cNvPicPr>
            <a:picLocks noChangeAspect="1"/>
          </p:cNvPicPr>
          <p:nvPr/>
        </p:nvPicPr>
        <p:blipFill>
          <a:blip r:embed="rId3"/>
          <a:stretch>
            <a:fillRect/>
          </a:stretch>
        </p:blipFill>
        <p:spPr>
          <a:xfrm>
            <a:off x="9035840" y="33241"/>
            <a:ext cx="3010320" cy="685896"/>
          </a:xfrm>
          <a:prstGeom prst="rect">
            <a:avLst/>
          </a:prstGeom>
        </p:spPr>
      </p:pic>
      <p:pic>
        <p:nvPicPr>
          <p:cNvPr id="9" name="圖片 8">
            <a:extLst>
              <a:ext uri="{FF2B5EF4-FFF2-40B4-BE49-F238E27FC236}">
                <a16:creationId xmlns:a16="http://schemas.microsoft.com/office/drawing/2014/main" id="{783B42DE-861B-4002-9B3A-717F6C35F531}"/>
              </a:ext>
            </a:extLst>
          </p:cNvPr>
          <p:cNvPicPr>
            <a:picLocks noChangeAspect="1"/>
          </p:cNvPicPr>
          <p:nvPr/>
        </p:nvPicPr>
        <p:blipFill rotWithShape="1">
          <a:blip r:embed="rId4"/>
          <a:srcRect l="-7039" t="562" r="6835" b="2"/>
          <a:stretch/>
        </p:blipFill>
        <p:spPr>
          <a:xfrm>
            <a:off x="9152236" y="738420"/>
            <a:ext cx="2644178" cy="625201"/>
          </a:xfrm>
          <a:prstGeom prst="rect">
            <a:avLst/>
          </a:prstGeom>
        </p:spPr>
      </p:pic>
      <p:sp>
        <p:nvSpPr>
          <p:cNvPr id="4" name="內容版面配置區 3">
            <a:extLst>
              <a:ext uri="{FF2B5EF4-FFF2-40B4-BE49-F238E27FC236}">
                <a16:creationId xmlns:a16="http://schemas.microsoft.com/office/drawing/2014/main" id="{1F87BBFB-EE58-44B9-A3EC-68C6E51D139C}"/>
              </a:ext>
            </a:extLst>
          </p:cNvPr>
          <p:cNvSpPr>
            <a:spLocks noGrp="1"/>
          </p:cNvSpPr>
          <p:nvPr>
            <p:ph idx="1"/>
          </p:nvPr>
        </p:nvSpPr>
        <p:spPr>
          <a:xfrm>
            <a:off x="838200" y="1825624"/>
            <a:ext cx="10515600" cy="4879975"/>
          </a:xfrm>
        </p:spPr>
        <p:txBody>
          <a:bodyPr>
            <a:normAutofit lnSpcReduction="10000"/>
          </a:bodyPr>
          <a:lstStyle/>
          <a:p>
            <a:r>
              <a:rPr lang="en-US" altLang="zh-TW" dirty="0"/>
              <a:t>The </a:t>
            </a:r>
            <a:r>
              <a:rPr lang="en-US" altLang="zh-TW" b="1" dirty="0"/>
              <a:t>N2 SM information </a:t>
            </a:r>
            <a:r>
              <a:rPr lang="en-US" altLang="zh-TW" dirty="0"/>
              <a:t>carries information that the AMF shall forward to the (R)AN which includes</a:t>
            </a:r>
          </a:p>
          <a:p>
            <a:pPr lvl="1"/>
            <a:r>
              <a:rPr lang="en-US" altLang="zh-TW" dirty="0"/>
              <a:t>The CN Tunnel Info corresponds to the Core Network address(es) of the N3 tunnel corresponding to the PDU Session. If two CN Tunnel Info are included for the PDU session for </a:t>
            </a:r>
            <a:r>
              <a:rPr lang="en-US" altLang="zh-TW" b="1" dirty="0"/>
              <a:t>redundant transmission</a:t>
            </a:r>
            <a:r>
              <a:rPr lang="en-US" altLang="zh-TW" dirty="0"/>
              <a:t>, the SMF also indicates the NG-RAN that one of the CN Tunnel Info used as the redundancy tunnel of the PDU session as described in </a:t>
            </a:r>
            <a:r>
              <a:rPr lang="en-US" altLang="zh-TW" b="1" dirty="0">
                <a:hlinkClick r:id="rId5"/>
              </a:rPr>
              <a:t>clause 5.33.2.2 of TS 23.501</a:t>
            </a:r>
            <a:r>
              <a:rPr lang="en-US" altLang="zh-TW" dirty="0"/>
              <a:t>.</a:t>
            </a:r>
          </a:p>
          <a:p>
            <a:pPr lvl="1"/>
            <a:r>
              <a:rPr lang="en-US" altLang="zh-TW" dirty="0"/>
              <a:t>One or multiple QoS profiles and the corresponding QFIs can be provided to the (R)AN. This is further described in </a:t>
            </a:r>
            <a:r>
              <a:rPr lang="en-US" altLang="zh-TW" b="1" dirty="0">
                <a:hlinkClick r:id="rId6"/>
              </a:rPr>
              <a:t>clause 5.7 of TS 23.501</a:t>
            </a:r>
            <a:r>
              <a:rPr lang="en-US" altLang="zh-TW" dirty="0"/>
              <a:t>. The SMF may indicate for each QoS Flow whether </a:t>
            </a:r>
            <a:r>
              <a:rPr lang="en-US" altLang="zh-TW" b="1" dirty="0"/>
              <a:t>redundant transmission </a:t>
            </a:r>
            <a:r>
              <a:rPr lang="en-US" altLang="zh-TW" dirty="0"/>
              <a:t>shall be performed by a corresponding redundant transmission indicator.</a:t>
            </a:r>
          </a:p>
          <a:p>
            <a:pPr lvl="1"/>
            <a:r>
              <a:rPr lang="en-US" altLang="zh-TW" dirty="0"/>
              <a:t>The PDU Session ID may be used by AN </a:t>
            </a:r>
            <a:r>
              <a:rPr lang="en-US" altLang="zh-TW" dirty="0" err="1"/>
              <a:t>signalling</a:t>
            </a:r>
            <a:r>
              <a:rPr lang="en-US" altLang="zh-TW" dirty="0"/>
              <a:t> with the UE to indicate to the UE the association between (R)AN resources and a PDU Session for the UE.</a:t>
            </a:r>
          </a:p>
          <a:p>
            <a:pPr lvl="1"/>
            <a:r>
              <a:rPr lang="en-US" altLang="zh-TW" dirty="0"/>
              <a:t>(next page)</a:t>
            </a:r>
            <a:endParaRPr lang="zh-TW" altLang="en-US" dirty="0"/>
          </a:p>
        </p:txBody>
      </p:sp>
    </p:spTree>
    <p:extLst>
      <p:ext uri="{BB962C8B-B14F-4D97-AF65-F5344CB8AC3E}">
        <p14:creationId xmlns:p14="http://schemas.microsoft.com/office/powerpoint/2010/main" val="12222590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8CF469-5294-4BFA-8FF4-10AA18052FF0}"/>
              </a:ext>
            </a:extLst>
          </p:cNvPr>
          <p:cNvSpPr>
            <a:spLocks noGrp="1"/>
          </p:cNvSpPr>
          <p:nvPr>
            <p:ph type="title"/>
          </p:nvPr>
        </p:nvSpPr>
        <p:spPr/>
        <p:txBody>
          <a:bodyPr/>
          <a:lstStyle/>
          <a:p>
            <a:r>
              <a:rPr lang="en-US" altLang="zh-TW" dirty="0"/>
              <a:t>Step 11.</a:t>
            </a:r>
            <a:endParaRPr lang="zh-TW" altLang="en-US" dirty="0"/>
          </a:p>
        </p:txBody>
      </p:sp>
      <p:pic>
        <p:nvPicPr>
          <p:cNvPr id="7" name="圖片 6">
            <a:extLst>
              <a:ext uri="{FF2B5EF4-FFF2-40B4-BE49-F238E27FC236}">
                <a16:creationId xmlns:a16="http://schemas.microsoft.com/office/drawing/2014/main" id="{B4929C81-8BEC-42AC-9AFC-7413147D0903}"/>
              </a:ext>
            </a:extLst>
          </p:cNvPr>
          <p:cNvPicPr>
            <a:picLocks noChangeAspect="1"/>
          </p:cNvPicPr>
          <p:nvPr/>
        </p:nvPicPr>
        <p:blipFill>
          <a:blip r:embed="rId3"/>
          <a:stretch>
            <a:fillRect/>
          </a:stretch>
        </p:blipFill>
        <p:spPr>
          <a:xfrm>
            <a:off x="9035840" y="33241"/>
            <a:ext cx="3010320" cy="685896"/>
          </a:xfrm>
          <a:prstGeom prst="rect">
            <a:avLst/>
          </a:prstGeom>
        </p:spPr>
      </p:pic>
      <p:pic>
        <p:nvPicPr>
          <p:cNvPr id="9" name="圖片 8">
            <a:extLst>
              <a:ext uri="{FF2B5EF4-FFF2-40B4-BE49-F238E27FC236}">
                <a16:creationId xmlns:a16="http://schemas.microsoft.com/office/drawing/2014/main" id="{783B42DE-861B-4002-9B3A-717F6C35F531}"/>
              </a:ext>
            </a:extLst>
          </p:cNvPr>
          <p:cNvPicPr>
            <a:picLocks noChangeAspect="1"/>
          </p:cNvPicPr>
          <p:nvPr/>
        </p:nvPicPr>
        <p:blipFill rotWithShape="1">
          <a:blip r:embed="rId4"/>
          <a:srcRect l="-7039" t="562" r="6835" b="2"/>
          <a:stretch/>
        </p:blipFill>
        <p:spPr>
          <a:xfrm>
            <a:off x="9152236" y="738420"/>
            <a:ext cx="2644178" cy="625201"/>
          </a:xfrm>
          <a:prstGeom prst="rect">
            <a:avLst/>
          </a:prstGeom>
        </p:spPr>
      </p:pic>
      <p:sp>
        <p:nvSpPr>
          <p:cNvPr id="4" name="內容版面配置區 3">
            <a:extLst>
              <a:ext uri="{FF2B5EF4-FFF2-40B4-BE49-F238E27FC236}">
                <a16:creationId xmlns:a16="http://schemas.microsoft.com/office/drawing/2014/main" id="{1F87BBFB-EE58-44B9-A3EC-68C6E51D139C}"/>
              </a:ext>
            </a:extLst>
          </p:cNvPr>
          <p:cNvSpPr>
            <a:spLocks noGrp="1"/>
          </p:cNvSpPr>
          <p:nvPr>
            <p:ph idx="1"/>
          </p:nvPr>
        </p:nvSpPr>
        <p:spPr>
          <a:xfrm>
            <a:off x="838200" y="1825624"/>
            <a:ext cx="10515600" cy="4879975"/>
          </a:xfrm>
        </p:spPr>
        <p:txBody>
          <a:bodyPr>
            <a:normAutofit fontScale="92500" lnSpcReduction="20000"/>
          </a:bodyPr>
          <a:lstStyle/>
          <a:p>
            <a:r>
              <a:rPr lang="en-US" altLang="zh-TW" dirty="0"/>
              <a:t>The </a:t>
            </a:r>
            <a:r>
              <a:rPr lang="en-US" altLang="zh-TW" b="1" dirty="0"/>
              <a:t>N2 SM information </a:t>
            </a:r>
            <a:r>
              <a:rPr lang="en-US" altLang="zh-TW" dirty="0"/>
              <a:t>carries information that the AMF shall forward to the (R)AN which includes</a:t>
            </a:r>
          </a:p>
          <a:p>
            <a:pPr lvl="1"/>
            <a:r>
              <a:rPr lang="en-US" altLang="zh-TW" dirty="0"/>
              <a:t>A PDU Session is associated to an S-NSSAI of the HPLMN and, if applicable, to a S-NSSAI of the VPLMN and a DNN. The S-NSSAI provided to the (R)AN, is the S-NSSAI with the value for the Serving PLMN (i.e. the HPLMN S-NSSAI or, in LBO roaming case, the VPLMN S-NSSAI).</a:t>
            </a:r>
          </a:p>
          <a:p>
            <a:pPr lvl="1"/>
            <a:r>
              <a:rPr lang="en-US" altLang="zh-TW" b="1" dirty="0"/>
              <a:t>User Plane Security Enforcement </a:t>
            </a:r>
            <a:r>
              <a:rPr lang="en-US" altLang="zh-TW" dirty="0"/>
              <a:t>information is determined by the SMF as described in </a:t>
            </a:r>
            <a:r>
              <a:rPr lang="en-US" altLang="zh-TW" b="1" dirty="0">
                <a:hlinkClick r:id="rId5"/>
              </a:rPr>
              <a:t>clause 5.10.3 of TS 23.501</a:t>
            </a:r>
            <a:r>
              <a:rPr lang="en-US" altLang="zh-TW" dirty="0"/>
              <a:t>.</a:t>
            </a:r>
          </a:p>
          <a:p>
            <a:pPr lvl="1"/>
            <a:r>
              <a:rPr lang="en-US" altLang="zh-TW" dirty="0"/>
              <a:t>If the User Plane Security Enforcement information indicates that Integrity Protection is </a:t>
            </a:r>
            <a:r>
              <a:rPr lang="en-US" altLang="zh-TW" b="1" dirty="0"/>
              <a:t>"Preferred"</a:t>
            </a:r>
            <a:r>
              <a:rPr lang="en-US" altLang="zh-TW" dirty="0"/>
              <a:t> or </a:t>
            </a:r>
            <a:r>
              <a:rPr lang="en-US" altLang="zh-TW" b="1" dirty="0"/>
              <a:t>"Required"</a:t>
            </a:r>
            <a:r>
              <a:rPr lang="en-US" altLang="zh-TW" dirty="0"/>
              <a:t>, the SMF also includes the </a:t>
            </a:r>
            <a:r>
              <a:rPr lang="en-US" altLang="zh-TW" b="1" dirty="0"/>
              <a:t>UE Integrity Protection Maximum Data Rate </a:t>
            </a:r>
            <a:r>
              <a:rPr lang="en-US" altLang="zh-TW" dirty="0"/>
              <a:t>as received in the PDU Session Establishment Request.</a:t>
            </a:r>
          </a:p>
          <a:p>
            <a:pPr lvl="1"/>
            <a:r>
              <a:rPr lang="en-US" altLang="zh-TW" dirty="0"/>
              <a:t>The use of the </a:t>
            </a:r>
            <a:r>
              <a:rPr lang="en-US" altLang="zh-TW" b="1" dirty="0"/>
              <a:t>RSN parameter </a:t>
            </a:r>
            <a:r>
              <a:rPr lang="en-US" altLang="zh-TW" dirty="0"/>
              <a:t>and the </a:t>
            </a:r>
            <a:r>
              <a:rPr lang="en-US" altLang="zh-TW" b="1" dirty="0"/>
              <a:t>PDU Session Pair ID </a:t>
            </a:r>
            <a:r>
              <a:rPr lang="en-US" altLang="zh-TW" dirty="0"/>
              <a:t>by NG-RAN are described in </a:t>
            </a:r>
            <a:r>
              <a:rPr lang="en-US" altLang="zh-TW" b="1" dirty="0">
                <a:hlinkClick r:id="rId6"/>
              </a:rPr>
              <a:t>clause 5.33.2.1 of TS 23.501</a:t>
            </a:r>
            <a:r>
              <a:rPr lang="en-US" altLang="zh-TW" dirty="0"/>
              <a:t>.</a:t>
            </a:r>
          </a:p>
          <a:p>
            <a:pPr lvl="1"/>
            <a:r>
              <a:rPr lang="en-US" altLang="zh-TW" dirty="0"/>
              <a:t>TL-Container as described in </a:t>
            </a:r>
            <a:r>
              <a:rPr lang="en-US" altLang="zh-TW" b="1" dirty="0">
                <a:hlinkClick r:id="rId7"/>
              </a:rPr>
              <a:t>clause 5.28a.2 of TS 23.501</a:t>
            </a:r>
            <a:r>
              <a:rPr lang="en-US" altLang="zh-TW" dirty="0"/>
              <a:t>. If interworking with TSN deployed in the transport network is supported (see </a:t>
            </a:r>
            <a:r>
              <a:rPr lang="en-US" altLang="zh-TW" b="1" dirty="0">
                <a:hlinkClick r:id="rId8"/>
              </a:rPr>
              <a:t>clause 4.4.8 of TS 23.501</a:t>
            </a:r>
            <a:r>
              <a:rPr lang="en-US" altLang="zh-TW" dirty="0"/>
              <a:t>), the SMF includes a TL-Container with a get-request to the N2 SM information, as described in </a:t>
            </a:r>
            <a:r>
              <a:rPr lang="en-US" altLang="zh-TW" b="1" dirty="0">
                <a:hlinkClick r:id="rId7"/>
              </a:rPr>
              <a:t>clause 5.28a.2 of TS 23.501</a:t>
            </a:r>
            <a:r>
              <a:rPr lang="en-US" altLang="zh-TW" dirty="0"/>
              <a:t>.</a:t>
            </a:r>
          </a:p>
        </p:txBody>
      </p:sp>
    </p:spTree>
    <p:extLst>
      <p:ext uri="{BB962C8B-B14F-4D97-AF65-F5344CB8AC3E}">
        <p14:creationId xmlns:p14="http://schemas.microsoft.com/office/powerpoint/2010/main" val="169637438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8CF469-5294-4BFA-8FF4-10AA18052FF0}"/>
              </a:ext>
            </a:extLst>
          </p:cNvPr>
          <p:cNvSpPr>
            <a:spLocks noGrp="1"/>
          </p:cNvSpPr>
          <p:nvPr>
            <p:ph type="title"/>
          </p:nvPr>
        </p:nvSpPr>
        <p:spPr/>
        <p:txBody>
          <a:bodyPr/>
          <a:lstStyle/>
          <a:p>
            <a:r>
              <a:rPr lang="en-US" altLang="zh-TW" dirty="0"/>
              <a:t>Step 11.</a:t>
            </a:r>
            <a:endParaRPr lang="zh-TW" altLang="en-US" dirty="0"/>
          </a:p>
        </p:txBody>
      </p:sp>
      <p:pic>
        <p:nvPicPr>
          <p:cNvPr id="7" name="圖片 6">
            <a:extLst>
              <a:ext uri="{FF2B5EF4-FFF2-40B4-BE49-F238E27FC236}">
                <a16:creationId xmlns:a16="http://schemas.microsoft.com/office/drawing/2014/main" id="{B4929C81-8BEC-42AC-9AFC-7413147D0903}"/>
              </a:ext>
            </a:extLst>
          </p:cNvPr>
          <p:cNvPicPr>
            <a:picLocks noChangeAspect="1"/>
          </p:cNvPicPr>
          <p:nvPr/>
        </p:nvPicPr>
        <p:blipFill>
          <a:blip r:embed="rId3"/>
          <a:stretch>
            <a:fillRect/>
          </a:stretch>
        </p:blipFill>
        <p:spPr>
          <a:xfrm>
            <a:off x="9035840" y="33241"/>
            <a:ext cx="3010320" cy="685896"/>
          </a:xfrm>
          <a:prstGeom prst="rect">
            <a:avLst/>
          </a:prstGeom>
        </p:spPr>
      </p:pic>
      <p:pic>
        <p:nvPicPr>
          <p:cNvPr id="9" name="圖片 8">
            <a:extLst>
              <a:ext uri="{FF2B5EF4-FFF2-40B4-BE49-F238E27FC236}">
                <a16:creationId xmlns:a16="http://schemas.microsoft.com/office/drawing/2014/main" id="{783B42DE-861B-4002-9B3A-717F6C35F531}"/>
              </a:ext>
            </a:extLst>
          </p:cNvPr>
          <p:cNvPicPr>
            <a:picLocks noChangeAspect="1"/>
          </p:cNvPicPr>
          <p:nvPr/>
        </p:nvPicPr>
        <p:blipFill rotWithShape="1">
          <a:blip r:embed="rId4"/>
          <a:srcRect l="-7039" t="562" r="6835" b="2"/>
          <a:stretch/>
        </p:blipFill>
        <p:spPr>
          <a:xfrm>
            <a:off x="9152236" y="738420"/>
            <a:ext cx="2644178" cy="625201"/>
          </a:xfrm>
          <a:prstGeom prst="rect">
            <a:avLst/>
          </a:prstGeom>
        </p:spPr>
      </p:pic>
      <p:sp>
        <p:nvSpPr>
          <p:cNvPr id="4" name="內容版面配置區 3">
            <a:extLst>
              <a:ext uri="{FF2B5EF4-FFF2-40B4-BE49-F238E27FC236}">
                <a16:creationId xmlns:a16="http://schemas.microsoft.com/office/drawing/2014/main" id="{1F87BBFB-EE58-44B9-A3EC-68C6E51D139C}"/>
              </a:ext>
            </a:extLst>
          </p:cNvPr>
          <p:cNvSpPr>
            <a:spLocks noGrp="1"/>
          </p:cNvSpPr>
          <p:nvPr>
            <p:ph idx="1"/>
          </p:nvPr>
        </p:nvSpPr>
        <p:spPr>
          <a:xfrm>
            <a:off x="838200" y="1825624"/>
            <a:ext cx="10515600" cy="4879975"/>
          </a:xfrm>
        </p:spPr>
        <p:txBody>
          <a:bodyPr>
            <a:normAutofit/>
          </a:bodyPr>
          <a:lstStyle/>
          <a:p>
            <a:r>
              <a:rPr lang="en-US" altLang="zh-TW" dirty="0"/>
              <a:t>The </a:t>
            </a:r>
            <a:r>
              <a:rPr lang="en-US" altLang="zh-TW" b="1" dirty="0"/>
              <a:t>N1 SM container </a:t>
            </a:r>
            <a:r>
              <a:rPr lang="en-US" altLang="zh-TW" dirty="0"/>
              <a:t>contains the </a:t>
            </a:r>
            <a:r>
              <a:rPr lang="en-US" altLang="zh-TW" b="1" dirty="0"/>
              <a:t>PDU Session Establishment Accept </a:t>
            </a:r>
            <a:r>
              <a:rPr lang="en-US" altLang="zh-TW" dirty="0"/>
              <a:t>that the AMF shall provide to the UE. If the UE </a:t>
            </a:r>
            <a:r>
              <a:rPr lang="en-US" altLang="zh-TW" b="1" dirty="0"/>
              <a:t>requested P-CSCF </a:t>
            </a:r>
            <a:r>
              <a:rPr lang="en-US" altLang="zh-TW" dirty="0"/>
              <a:t>discovery then the message shall also include the P-CSCF IP address(es) as determined by the SMF and as described in </a:t>
            </a:r>
            <a:r>
              <a:rPr lang="en-US" altLang="zh-TW" b="1" dirty="0">
                <a:hlinkClick r:id="rId5"/>
              </a:rPr>
              <a:t>clause 5.16.3.4 of TS 23.501</a:t>
            </a:r>
            <a:r>
              <a:rPr lang="en-US" altLang="zh-TW" dirty="0"/>
              <a:t>. The </a:t>
            </a:r>
            <a:r>
              <a:rPr lang="en-US" altLang="zh-TW" b="1" dirty="0"/>
              <a:t>PDU Session Establishment Accept</a:t>
            </a:r>
            <a:r>
              <a:rPr lang="en-US" altLang="zh-TW" dirty="0"/>
              <a:t> includes </a:t>
            </a:r>
            <a:r>
              <a:rPr lang="en-US" altLang="zh-TW" b="1" dirty="0"/>
              <a:t>S-NSSAI</a:t>
            </a:r>
            <a:r>
              <a:rPr lang="en-US" altLang="zh-TW" dirty="0"/>
              <a:t> from the </a:t>
            </a:r>
            <a:r>
              <a:rPr lang="en-US" altLang="zh-TW" b="1" dirty="0"/>
              <a:t>Allowed NSSAI</a:t>
            </a:r>
            <a:r>
              <a:rPr lang="en-US" altLang="zh-TW" dirty="0"/>
              <a:t>. For </a:t>
            </a:r>
            <a:r>
              <a:rPr lang="en-US" altLang="zh-TW" b="1" dirty="0"/>
              <a:t>LBO roaming scenario</a:t>
            </a:r>
            <a:r>
              <a:rPr lang="en-US" altLang="zh-TW" dirty="0"/>
              <a:t>, the PDU Session Establishment Accept includes the </a:t>
            </a:r>
            <a:r>
              <a:rPr lang="en-US" altLang="zh-TW" b="1" dirty="0"/>
              <a:t>S-NSSAI </a:t>
            </a:r>
            <a:r>
              <a:rPr lang="en-US" altLang="zh-TW" dirty="0"/>
              <a:t>from the </a:t>
            </a:r>
            <a:r>
              <a:rPr lang="en-US" altLang="zh-TW" b="1" dirty="0"/>
              <a:t>Allowed NSSAI </a:t>
            </a:r>
            <a:r>
              <a:rPr lang="en-US" altLang="zh-TW" dirty="0"/>
              <a:t>for the VPLMN and also it includes the corresponding S-NSSAI of the HPLMN from the </a:t>
            </a:r>
            <a:r>
              <a:rPr lang="en-US" altLang="zh-TW" b="1" dirty="0"/>
              <a:t>Mapping Of Allowed NSSAI</a:t>
            </a:r>
            <a:r>
              <a:rPr lang="en-US" altLang="zh-TW" dirty="0"/>
              <a:t> that SMF received in step 3.</a:t>
            </a:r>
          </a:p>
        </p:txBody>
      </p:sp>
    </p:spTree>
    <p:extLst>
      <p:ext uri="{BB962C8B-B14F-4D97-AF65-F5344CB8AC3E}">
        <p14:creationId xmlns:p14="http://schemas.microsoft.com/office/powerpoint/2010/main" val="42580979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8CF469-5294-4BFA-8FF4-10AA18052FF0}"/>
              </a:ext>
            </a:extLst>
          </p:cNvPr>
          <p:cNvSpPr>
            <a:spLocks noGrp="1"/>
          </p:cNvSpPr>
          <p:nvPr>
            <p:ph type="title"/>
          </p:nvPr>
        </p:nvSpPr>
        <p:spPr/>
        <p:txBody>
          <a:bodyPr/>
          <a:lstStyle/>
          <a:p>
            <a:r>
              <a:rPr lang="en-US" altLang="zh-TW" dirty="0"/>
              <a:t>Step 11.</a:t>
            </a:r>
            <a:endParaRPr lang="zh-TW" altLang="en-US" dirty="0"/>
          </a:p>
        </p:txBody>
      </p:sp>
      <p:pic>
        <p:nvPicPr>
          <p:cNvPr id="7" name="圖片 6">
            <a:extLst>
              <a:ext uri="{FF2B5EF4-FFF2-40B4-BE49-F238E27FC236}">
                <a16:creationId xmlns:a16="http://schemas.microsoft.com/office/drawing/2014/main" id="{B4929C81-8BEC-42AC-9AFC-7413147D0903}"/>
              </a:ext>
            </a:extLst>
          </p:cNvPr>
          <p:cNvPicPr>
            <a:picLocks noChangeAspect="1"/>
          </p:cNvPicPr>
          <p:nvPr/>
        </p:nvPicPr>
        <p:blipFill>
          <a:blip r:embed="rId3"/>
          <a:stretch>
            <a:fillRect/>
          </a:stretch>
        </p:blipFill>
        <p:spPr>
          <a:xfrm>
            <a:off x="9035840" y="33241"/>
            <a:ext cx="3010320" cy="685896"/>
          </a:xfrm>
          <a:prstGeom prst="rect">
            <a:avLst/>
          </a:prstGeom>
        </p:spPr>
      </p:pic>
      <p:pic>
        <p:nvPicPr>
          <p:cNvPr id="9" name="圖片 8">
            <a:extLst>
              <a:ext uri="{FF2B5EF4-FFF2-40B4-BE49-F238E27FC236}">
                <a16:creationId xmlns:a16="http://schemas.microsoft.com/office/drawing/2014/main" id="{783B42DE-861B-4002-9B3A-717F6C35F531}"/>
              </a:ext>
            </a:extLst>
          </p:cNvPr>
          <p:cNvPicPr>
            <a:picLocks noChangeAspect="1"/>
          </p:cNvPicPr>
          <p:nvPr/>
        </p:nvPicPr>
        <p:blipFill rotWithShape="1">
          <a:blip r:embed="rId4"/>
          <a:srcRect l="-7039" t="562" r="6835" b="2"/>
          <a:stretch/>
        </p:blipFill>
        <p:spPr>
          <a:xfrm>
            <a:off x="9152236" y="738420"/>
            <a:ext cx="2644178" cy="625201"/>
          </a:xfrm>
          <a:prstGeom prst="rect">
            <a:avLst/>
          </a:prstGeom>
        </p:spPr>
      </p:pic>
      <p:sp>
        <p:nvSpPr>
          <p:cNvPr id="4" name="內容版面配置區 3">
            <a:extLst>
              <a:ext uri="{FF2B5EF4-FFF2-40B4-BE49-F238E27FC236}">
                <a16:creationId xmlns:a16="http://schemas.microsoft.com/office/drawing/2014/main" id="{1F87BBFB-EE58-44B9-A3EC-68C6E51D139C}"/>
              </a:ext>
            </a:extLst>
          </p:cNvPr>
          <p:cNvSpPr>
            <a:spLocks noGrp="1"/>
          </p:cNvSpPr>
          <p:nvPr>
            <p:ph idx="1"/>
          </p:nvPr>
        </p:nvSpPr>
        <p:spPr>
          <a:xfrm>
            <a:off x="838200" y="1825624"/>
            <a:ext cx="10515600" cy="4879975"/>
          </a:xfrm>
        </p:spPr>
        <p:txBody>
          <a:bodyPr>
            <a:normAutofit/>
          </a:bodyPr>
          <a:lstStyle/>
          <a:p>
            <a:r>
              <a:rPr lang="en-US" altLang="zh-TW" dirty="0"/>
              <a:t>(skip)</a:t>
            </a:r>
            <a:br>
              <a:rPr lang="en-US" altLang="zh-TW" dirty="0"/>
            </a:br>
            <a:endParaRPr lang="en-US" altLang="zh-TW" dirty="0"/>
          </a:p>
        </p:txBody>
      </p:sp>
    </p:spTree>
    <p:extLst>
      <p:ext uri="{BB962C8B-B14F-4D97-AF65-F5344CB8AC3E}">
        <p14:creationId xmlns:p14="http://schemas.microsoft.com/office/powerpoint/2010/main" val="18972666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8CF469-5294-4BFA-8FF4-10AA18052FF0}"/>
              </a:ext>
            </a:extLst>
          </p:cNvPr>
          <p:cNvSpPr>
            <a:spLocks noGrp="1"/>
          </p:cNvSpPr>
          <p:nvPr>
            <p:ph type="title"/>
          </p:nvPr>
        </p:nvSpPr>
        <p:spPr/>
        <p:txBody>
          <a:bodyPr/>
          <a:lstStyle/>
          <a:p>
            <a:r>
              <a:rPr lang="en-US" altLang="zh-TW" dirty="0"/>
              <a:t>Step 12.</a:t>
            </a:r>
            <a:endParaRPr lang="zh-TW" altLang="en-US" dirty="0"/>
          </a:p>
        </p:txBody>
      </p:sp>
      <p:sp>
        <p:nvSpPr>
          <p:cNvPr id="4" name="內容版面配置區 3">
            <a:extLst>
              <a:ext uri="{FF2B5EF4-FFF2-40B4-BE49-F238E27FC236}">
                <a16:creationId xmlns:a16="http://schemas.microsoft.com/office/drawing/2014/main" id="{1F87BBFB-EE58-44B9-A3EC-68C6E51D139C}"/>
              </a:ext>
            </a:extLst>
          </p:cNvPr>
          <p:cNvSpPr>
            <a:spLocks noGrp="1"/>
          </p:cNvSpPr>
          <p:nvPr>
            <p:ph idx="1"/>
          </p:nvPr>
        </p:nvSpPr>
        <p:spPr>
          <a:xfrm>
            <a:off x="838200" y="1825624"/>
            <a:ext cx="10515600" cy="4879975"/>
          </a:xfrm>
        </p:spPr>
        <p:txBody>
          <a:bodyPr>
            <a:normAutofit/>
          </a:bodyPr>
          <a:lstStyle/>
          <a:p>
            <a:r>
              <a:rPr lang="en-US" altLang="zh-TW" dirty="0"/>
              <a:t>AMF to (R)AN: N2 PDU Session Request </a:t>
            </a:r>
          </a:p>
          <a:p>
            <a:pPr lvl="1"/>
            <a:r>
              <a:rPr lang="en-US" altLang="zh-TW" dirty="0"/>
              <a:t>N2 SM information</a:t>
            </a:r>
          </a:p>
          <a:p>
            <a:pPr lvl="1"/>
            <a:r>
              <a:rPr lang="en-US" altLang="zh-TW" dirty="0"/>
              <a:t>NAS message </a:t>
            </a:r>
          </a:p>
          <a:p>
            <a:pPr lvl="2"/>
            <a:r>
              <a:rPr lang="en-US" altLang="zh-TW" dirty="0"/>
              <a:t>PDU Session ID</a:t>
            </a:r>
          </a:p>
          <a:p>
            <a:pPr lvl="2"/>
            <a:r>
              <a:rPr lang="en-US" altLang="zh-TW" dirty="0"/>
              <a:t>N1 SM container (PDU Session Establishment Accept),</a:t>
            </a:r>
          </a:p>
          <a:p>
            <a:pPr lvl="1"/>
            <a:r>
              <a:rPr lang="en-US" altLang="zh-TW" dirty="0"/>
              <a:t>[CN assisted RAN parameters tuning]</a:t>
            </a:r>
            <a:br>
              <a:rPr lang="en-US" altLang="zh-TW" dirty="0"/>
            </a:br>
            <a:endParaRPr lang="en-US" altLang="zh-TW" dirty="0"/>
          </a:p>
        </p:txBody>
      </p:sp>
      <p:pic>
        <p:nvPicPr>
          <p:cNvPr id="3" name="圖片 2">
            <a:extLst>
              <a:ext uri="{FF2B5EF4-FFF2-40B4-BE49-F238E27FC236}">
                <a16:creationId xmlns:a16="http://schemas.microsoft.com/office/drawing/2014/main" id="{55B7741E-B101-4444-A381-0C9C5D230C25}"/>
              </a:ext>
            </a:extLst>
          </p:cNvPr>
          <p:cNvPicPr>
            <a:picLocks noChangeAspect="1"/>
          </p:cNvPicPr>
          <p:nvPr/>
        </p:nvPicPr>
        <p:blipFill>
          <a:blip r:embed="rId3"/>
          <a:stretch>
            <a:fillRect/>
          </a:stretch>
        </p:blipFill>
        <p:spPr>
          <a:xfrm>
            <a:off x="10305787" y="36466"/>
            <a:ext cx="1886213" cy="657317"/>
          </a:xfrm>
          <a:prstGeom prst="rect">
            <a:avLst/>
          </a:prstGeom>
        </p:spPr>
      </p:pic>
      <p:pic>
        <p:nvPicPr>
          <p:cNvPr id="5" name="圖片 4">
            <a:extLst>
              <a:ext uri="{FF2B5EF4-FFF2-40B4-BE49-F238E27FC236}">
                <a16:creationId xmlns:a16="http://schemas.microsoft.com/office/drawing/2014/main" id="{A5DA40D4-6F43-4256-8363-4ED1797F3A71}"/>
              </a:ext>
            </a:extLst>
          </p:cNvPr>
          <p:cNvPicPr>
            <a:picLocks noChangeAspect="1"/>
          </p:cNvPicPr>
          <p:nvPr/>
        </p:nvPicPr>
        <p:blipFill rotWithShape="1">
          <a:blip r:embed="rId4"/>
          <a:srcRect l="-25041" t="11292"/>
          <a:stretch/>
        </p:blipFill>
        <p:spPr>
          <a:xfrm>
            <a:off x="10109200" y="806950"/>
            <a:ext cx="1727200" cy="430984"/>
          </a:xfrm>
          <a:prstGeom prst="rect">
            <a:avLst/>
          </a:prstGeom>
        </p:spPr>
      </p:pic>
    </p:spTree>
    <p:extLst>
      <p:ext uri="{BB962C8B-B14F-4D97-AF65-F5344CB8AC3E}">
        <p14:creationId xmlns:p14="http://schemas.microsoft.com/office/powerpoint/2010/main" val="471339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8CF469-5294-4BFA-8FF4-10AA18052FF0}"/>
              </a:ext>
            </a:extLst>
          </p:cNvPr>
          <p:cNvSpPr>
            <a:spLocks noGrp="1"/>
          </p:cNvSpPr>
          <p:nvPr>
            <p:ph type="title"/>
          </p:nvPr>
        </p:nvSpPr>
        <p:spPr/>
        <p:txBody>
          <a:bodyPr/>
          <a:lstStyle/>
          <a:p>
            <a:r>
              <a:rPr lang="en-US" altLang="zh-TW" dirty="0"/>
              <a:t>Step 12.</a:t>
            </a:r>
            <a:endParaRPr lang="zh-TW" altLang="en-US" dirty="0"/>
          </a:p>
        </p:txBody>
      </p:sp>
      <p:sp>
        <p:nvSpPr>
          <p:cNvPr id="4" name="內容版面配置區 3">
            <a:extLst>
              <a:ext uri="{FF2B5EF4-FFF2-40B4-BE49-F238E27FC236}">
                <a16:creationId xmlns:a16="http://schemas.microsoft.com/office/drawing/2014/main" id="{1F87BBFB-EE58-44B9-A3EC-68C6E51D139C}"/>
              </a:ext>
            </a:extLst>
          </p:cNvPr>
          <p:cNvSpPr>
            <a:spLocks noGrp="1"/>
          </p:cNvSpPr>
          <p:nvPr>
            <p:ph idx="1"/>
          </p:nvPr>
        </p:nvSpPr>
        <p:spPr>
          <a:xfrm>
            <a:off x="838200" y="1825624"/>
            <a:ext cx="10515600" cy="4879975"/>
          </a:xfrm>
        </p:spPr>
        <p:txBody>
          <a:bodyPr>
            <a:normAutofit/>
          </a:bodyPr>
          <a:lstStyle/>
          <a:p>
            <a:r>
              <a:rPr lang="en-US" altLang="zh-TW" dirty="0"/>
              <a:t>The AMF sends the </a:t>
            </a:r>
            <a:r>
              <a:rPr lang="en-US" altLang="zh-TW" b="1" dirty="0"/>
              <a:t>NAS message </a:t>
            </a:r>
            <a:r>
              <a:rPr lang="en-US" altLang="zh-TW" dirty="0"/>
              <a:t>containing </a:t>
            </a:r>
            <a:r>
              <a:rPr lang="en-US" altLang="zh-TW" b="1" dirty="0"/>
              <a:t>PDU Session ID </a:t>
            </a:r>
            <a:r>
              <a:rPr lang="en-US" altLang="zh-TW" dirty="0"/>
              <a:t>and </a:t>
            </a:r>
            <a:r>
              <a:rPr lang="en-US" altLang="zh-TW" b="1" dirty="0"/>
              <a:t>PDU Session Establishment Accept </a:t>
            </a:r>
            <a:r>
              <a:rPr lang="en-US" altLang="zh-TW" dirty="0"/>
              <a:t>targeted to the UE and the </a:t>
            </a:r>
            <a:r>
              <a:rPr lang="en-US" altLang="zh-TW" b="1" dirty="0"/>
              <a:t>N2 SM information</a:t>
            </a:r>
            <a:r>
              <a:rPr lang="en-US" altLang="zh-TW" dirty="0"/>
              <a:t> received from the SMF within the </a:t>
            </a:r>
            <a:r>
              <a:rPr lang="en-US" altLang="zh-TW" b="1" dirty="0"/>
              <a:t>N2 PDU Session Request to the (R)AN</a:t>
            </a:r>
            <a:r>
              <a:rPr lang="en-US" altLang="zh-TW" dirty="0"/>
              <a:t>.</a:t>
            </a:r>
          </a:p>
          <a:p>
            <a:r>
              <a:rPr lang="en-US" altLang="zh-TW" dirty="0"/>
              <a:t>If the SMF derived </a:t>
            </a:r>
            <a:r>
              <a:rPr lang="en-US" altLang="zh-TW" b="1" dirty="0"/>
              <a:t>CN assisted RAN parameters tuning</a:t>
            </a:r>
            <a:r>
              <a:rPr lang="en-US" altLang="zh-TW" dirty="0"/>
              <a:t> are stored for the activated PDU Session(s), the AMF may derive </a:t>
            </a:r>
            <a:r>
              <a:rPr lang="en-US" altLang="zh-TW" b="1" dirty="0"/>
              <a:t>updated CN assisted RAN parameters tuning </a:t>
            </a:r>
            <a:r>
              <a:rPr lang="en-US" altLang="zh-TW" dirty="0"/>
              <a:t>and provide them the (R)AN.</a:t>
            </a:r>
            <a:br>
              <a:rPr lang="en-US" altLang="zh-TW" dirty="0"/>
            </a:br>
            <a:endParaRPr lang="en-US" altLang="zh-TW" dirty="0"/>
          </a:p>
        </p:txBody>
      </p:sp>
      <p:pic>
        <p:nvPicPr>
          <p:cNvPr id="3" name="圖片 2">
            <a:extLst>
              <a:ext uri="{FF2B5EF4-FFF2-40B4-BE49-F238E27FC236}">
                <a16:creationId xmlns:a16="http://schemas.microsoft.com/office/drawing/2014/main" id="{55B7741E-B101-4444-A381-0C9C5D230C25}"/>
              </a:ext>
            </a:extLst>
          </p:cNvPr>
          <p:cNvPicPr>
            <a:picLocks noChangeAspect="1"/>
          </p:cNvPicPr>
          <p:nvPr/>
        </p:nvPicPr>
        <p:blipFill>
          <a:blip r:embed="rId3"/>
          <a:stretch>
            <a:fillRect/>
          </a:stretch>
        </p:blipFill>
        <p:spPr>
          <a:xfrm>
            <a:off x="10305787" y="36466"/>
            <a:ext cx="1886213" cy="657317"/>
          </a:xfrm>
          <a:prstGeom prst="rect">
            <a:avLst/>
          </a:prstGeom>
        </p:spPr>
      </p:pic>
      <p:pic>
        <p:nvPicPr>
          <p:cNvPr id="5" name="圖片 4">
            <a:extLst>
              <a:ext uri="{FF2B5EF4-FFF2-40B4-BE49-F238E27FC236}">
                <a16:creationId xmlns:a16="http://schemas.microsoft.com/office/drawing/2014/main" id="{A5DA40D4-6F43-4256-8363-4ED1797F3A71}"/>
              </a:ext>
            </a:extLst>
          </p:cNvPr>
          <p:cNvPicPr>
            <a:picLocks noChangeAspect="1"/>
          </p:cNvPicPr>
          <p:nvPr/>
        </p:nvPicPr>
        <p:blipFill rotWithShape="1">
          <a:blip r:embed="rId4"/>
          <a:srcRect l="-25041" t="11292"/>
          <a:stretch/>
        </p:blipFill>
        <p:spPr>
          <a:xfrm>
            <a:off x="10109200" y="806950"/>
            <a:ext cx="1727200" cy="430984"/>
          </a:xfrm>
          <a:prstGeom prst="rect">
            <a:avLst/>
          </a:prstGeom>
        </p:spPr>
      </p:pic>
    </p:spTree>
    <p:extLst>
      <p:ext uri="{BB962C8B-B14F-4D97-AF65-F5344CB8AC3E}">
        <p14:creationId xmlns:p14="http://schemas.microsoft.com/office/powerpoint/2010/main" val="21301330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03F832-BD8C-4009-9FC8-B5F684F19E8D}"/>
              </a:ext>
            </a:extLst>
          </p:cNvPr>
          <p:cNvSpPr>
            <a:spLocks noGrp="1"/>
          </p:cNvSpPr>
          <p:nvPr>
            <p:ph type="title"/>
          </p:nvPr>
        </p:nvSpPr>
        <p:spPr/>
        <p:txBody>
          <a:bodyPr/>
          <a:lstStyle/>
          <a:p>
            <a:r>
              <a:rPr lang="en-US" altLang="zh-TW" dirty="0"/>
              <a:t>Step 13.</a:t>
            </a:r>
            <a:endParaRPr lang="zh-TW" altLang="en-US" dirty="0"/>
          </a:p>
        </p:txBody>
      </p:sp>
      <p:sp>
        <p:nvSpPr>
          <p:cNvPr id="3" name="內容版面配置區 2">
            <a:extLst>
              <a:ext uri="{FF2B5EF4-FFF2-40B4-BE49-F238E27FC236}">
                <a16:creationId xmlns:a16="http://schemas.microsoft.com/office/drawing/2014/main" id="{DADE42DF-2B4C-4842-A03D-5FCA5DB7C256}"/>
              </a:ext>
            </a:extLst>
          </p:cNvPr>
          <p:cNvSpPr>
            <a:spLocks noGrp="1"/>
          </p:cNvSpPr>
          <p:nvPr>
            <p:ph idx="1"/>
          </p:nvPr>
        </p:nvSpPr>
        <p:spPr/>
        <p:txBody>
          <a:bodyPr/>
          <a:lstStyle/>
          <a:p>
            <a:r>
              <a:rPr lang="en-US" altLang="zh-TW" dirty="0"/>
              <a:t>(R)AN to UE: The (R)AN may issue </a:t>
            </a:r>
            <a:r>
              <a:rPr lang="en-US" altLang="zh-TW" b="1" dirty="0"/>
              <a:t>AN specific </a:t>
            </a:r>
            <a:r>
              <a:rPr lang="en-US" altLang="zh-TW" b="1" dirty="0" err="1"/>
              <a:t>signalling</a:t>
            </a:r>
            <a:r>
              <a:rPr lang="en-US" altLang="zh-TW" b="1" dirty="0"/>
              <a:t> </a:t>
            </a:r>
            <a:r>
              <a:rPr lang="en-US" altLang="zh-TW" dirty="0"/>
              <a:t>exchange</a:t>
            </a:r>
            <a:r>
              <a:rPr lang="en-US" altLang="zh-TW" b="1" dirty="0"/>
              <a:t> </a:t>
            </a:r>
            <a:r>
              <a:rPr lang="en-US" altLang="zh-TW" dirty="0"/>
              <a:t>with the UE that is related with the information received from SMF. For example, in the case of a NG-RAN, an </a:t>
            </a:r>
            <a:r>
              <a:rPr lang="en-US" altLang="zh-TW" b="1" dirty="0"/>
              <a:t>RRC Connection Reconfiguration </a:t>
            </a:r>
            <a:r>
              <a:rPr lang="en-US" altLang="zh-TW" dirty="0"/>
              <a:t>may take place with the UE establishing the necessary NG-RAN resources related to the </a:t>
            </a:r>
            <a:r>
              <a:rPr lang="en-US" altLang="zh-TW" b="1" dirty="0"/>
              <a:t>QoS Rules </a:t>
            </a:r>
            <a:r>
              <a:rPr lang="en-US" altLang="zh-TW" dirty="0"/>
              <a:t>for the PDU Session request received in step 12.</a:t>
            </a:r>
            <a:endParaRPr lang="zh-TW" altLang="en-US" dirty="0"/>
          </a:p>
        </p:txBody>
      </p:sp>
      <p:pic>
        <p:nvPicPr>
          <p:cNvPr id="4" name="圖片 3">
            <a:extLst>
              <a:ext uri="{FF2B5EF4-FFF2-40B4-BE49-F238E27FC236}">
                <a16:creationId xmlns:a16="http://schemas.microsoft.com/office/drawing/2014/main" id="{C6E59AEC-1221-47DE-B1F6-C428B617139E}"/>
              </a:ext>
            </a:extLst>
          </p:cNvPr>
          <p:cNvPicPr>
            <a:picLocks noChangeAspect="1"/>
          </p:cNvPicPr>
          <p:nvPr/>
        </p:nvPicPr>
        <p:blipFill>
          <a:blip r:embed="rId3"/>
          <a:stretch>
            <a:fillRect/>
          </a:stretch>
        </p:blipFill>
        <p:spPr>
          <a:xfrm>
            <a:off x="10286734" y="22177"/>
            <a:ext cx="1905266" cy="685896"/>
          </a:xfrm>
          <a:prstGeom prst="rect">
            <a:avLst/>
          </a:prstGeom>
        </p:spPr>
      </p:pic>
      <p:pic>
        <p:nvPicPr>
          <p:cNvPr id="5" name="圖片 4">
            <a:extLst>
              <a:ext uri="{FF2B5EF4-FFF2-40B4-BE49-F238E27FC236}">
                <a16:creationId xmlns:a16="http://schemas.microsoft.com/office/drawing/2014/main" id="{ED63EBA7-B6D4-48B5-8863-33E91732D96C}"/>
              </a:ext>
            </a:extLst>
          </p:cNvPr>
          <p:cNvPicPr>
            <a:picLocks noChangeAspect="1"/>
          </p:cNvPicPr>
          <p:nvPr/>
        </p:nvPicPr>
        <p:blipFill>
          <a:blip r:embed="rId4"/>
          <a:stretch>
            <a:fillRect/>
          </a:stretch>
        </p:blipFill>
        <p:spPr>
          <a:xfrm>
            <a:off x="10337534" y="843010"/>
            <a:ext cx="1743318" cy="685896"/>
          </a:xfrm>
          <a:prstGeom prst="rect">
            <a:avLst/>
          </a:prstGeom>
        </p:spPr>
      </p:pic>
    </p:spTree>
    <p:extLst>
      <p:ext uri="{BB962C8B-B14F-4D97-AF65-F5344CB8AC3E}">
        <p14:creationId xmlns:p14="http://schemas.microsoft.com/office/powerpoint/2010/main" val="27830020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03F832-BD8C-4009-9FC8-B5F684F19E8D}"/>
              </a:ext>
            </a:extLst>
          </p:cNvPr>
          <p:cNvSpPr>
            <a:spLocks noGrp="1"/>
          </p:cNvSpPr>
          <p:nvPr>
            <p:ph type="title"/>
          </p:nvPr>
        </p:nvSpPr>
        <p:spPr/>
        <p:txBody>
          <a:bodyPr/>
          <a:lstStyle/>
          <a:p>
            <a:r>
              <a:rPr lang="en-US" altLang="zh-TW" dirty="0"/>
              <a:t>Step 13.</a:t>
            </a:r>
            <a:endParaRPr lang="zh-TW" altLang="en-US" dirty="0"/>
          </a:p>
        </p:txBody>
      </p:sp>
      <p:sp>
        <p:nvSpPr>
          <p:cNvPr id="3" name="內容版面配置區 2">
            <a:extLst>
              <a:ext uri="{FF2B5EF4-FFF2-40B4-BE49-F238E27FC236}">
                <a16:creationId xmlns:a16="http://schemas.microsoft.com/office/drawing/2014/main" id="{DADE42DF-2B4C-4842-A03D-5FCA5DB7C256}"/>
              </a:ext>
            </a:extLst>
          </p:cNvPr>
          <p:cNvSpPr>
            <a:spLocks noGrp="1"/>
          </p:cNvSpPr>
          <p:nvPr>
            <p:ph idx="1"/>
          </p:nvPr>
        </p:nvSpPr>
        <p:spPr/>
        <p:txBody>
          <a:bodyPr/>
          <a:lstStyle/>
          <a:p>
            <a:r>
              <a:rPr lang="en-US" altLang="zh-TW" dirty="0"/>
              <a:t>(R)AN also allocates </a:t>
            </a:r>
            <a:r>
              <a:rPr lang="en-US" altLang="zh-TW" b="1" dirty="0"/>
              <a:t>(R)AN Tunnel Info </a:t>
            </a:r>
            <a:r>
              <a:rPr lang="en-US" altLang="zh-TW" dirty="0"/>
              <a:t>for the PDU Session. In the case of </a:t>
            </a:r>
            <a:r>
              <a:rPr lang="en-US" altLang="zh-TW" b="1" dirty="0"/>
              <a:t>Dual Connectivity</a:t>
            </a:r>
            <a:r>
              <a:rPr lang="en-US" altLang="zh-TW" dirty="0"/>
              <a:t>, the Master RAN node may assign some (zero or more) </a:t>
            </a:r>
            <a:r>
              <a:rPr lang="en-US" altLang="zh-TW" b="1" dirty="0"/>
              <a:t>QFI</a:t>
            </a:r>
            <a:r>
              <a:rPr lang="en-US" altLang="zh-TW" dirty="0"/>
              <a:t>s to be setup to a </a:t>
            </a:r>
            <a:r>
              <a:rPr lang="en-US" altLang="zh-TW" b="1" dirty="0"/>
              <a:t>Master RAN node </a:t>
            </a:r>
            <a:r>
              <a:rPr lang="en-US" altLang="zh-TW" dirty="0"/>
              <a:t>and others to the </a:t>
            </a:r>
            <a:r>
              <a:rPr lang="en-US" altLang="zh-TW" b="1" dirty="0"/>
              <a:t>Secondary RAN node</a:t>
            </a:r>
            <a:r>
              <a:rPr lang="en-US" altLang="zh-TW" dirty="0"/>
              <a:t>. The </a:t>
            </a:r>
            <a:r>
              <a:rPr lang="en-US" altLang="zh-TW" b="1" dirty="0"/>
              <a:t>AN Tunnel Info </a:t>
            </a:r>
            <a:r>
              <a:rPr lang="en-US" altLang="zh-TW" dirty="0"/>
              <a:t>includes a tunnel endpoint for each involved (R)AN node and the QFIs assigned to each tunnel endpoint. A QFI can be assigned to either the Master RAN node or the Secondary RAN node and not to both.</a:t>
            </a:r>
            <a:endParaRPr lang="zh-TW" altLang="en-US" dirty="0"/>
          </a:p>
        </p:txBody>
      </p:sp>
      <p:pic>
        <p:nvPicPr>
          <p:cNvPr id="4" name="圖片 3">
            <a:extLst>
              <a:ext uri="{FF2B5EF4-FFF2-40B4-BE49-F238E27FC236}">
                <a16:creationId xmlns:a16="http://schemas.microsoft.com/office/drawing/2014/main" id="{C6E59AEC-1221-47DE-B1F6-C428B617139E}"/>
              </a:ext>
            </a:extLst>
          </p:cNvPr>
          <p:cNvPicPr>
            <a:picLocks noChangeAspect="1"/>
          </p:cNvPicPr>
          <p:nvPr/>
        </p:nvPicPr>
        <p:blipFill>
          <a:blip r:embed="rId3"/>
          <a:stretch>
            <a:fillRect/>
          </a:stretch>
        </p:blipFill>
        <p:spPr>
          <a:xfrm>
            <a:off x="10286734" y="22177"/>
            <a:ext cx="1905266" cy="685896"/>
          </a:xfrm>
          <a:prstGeom prst="rect">
            <a:avLst/>
          </a:prstGeom>
        </p:spPr>
      </p:pic>
      <p:pic>
        <p:nvPicPr>
          <p:cNvPr id="5" name="圖片 4">
            <a:extLst>
              <a:ext uri="{FF2B5EF4-FFF2-40B4-BE49-F238E27FC236}">
                <a16:creationId xmlns:a16="http://schemas.microsoft.com/office/drawing/2014/main" id="{ED63EBA7-B6D4-48B5-8863-33E91732D96C}"/>
              </a:ext>
            </a:extLst>
          </p:cNvPr>
          <p:cNvPicPr>
            <a:picLocks noChangeAspect="1"/>
          </p:cNvPicPr>
          <p:nvPr/>
        </p:nvPicPr>
        <p:blipFill>
          <a:blip r:embed="rId4"/>
          <a:stretch>
            <a:fillRect/>
          </a:stretch>
        </p:blipFill>
        <p:spPr>
          <a:xfrm>
            <a:off x="10337534" y="843010"/>
            <a:ext cx="1743318" cy="685896"/>
          </a:xfrm>
          <a:prstGeom prst="rect">
            <a:avLst/>
          </a:prstGeom>
        </p:spPr>
      </p:pic>
    </p:spTree>
    <p:extLst>
      <p:ext uri="{BB962C8B-B14F-4D97-AF65-F5344CB8AC3E}">
        <p14:creationId xmlns:p14="http://schemas.microsoft.com/office/powerpoint/2010/main" val="294044788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03F832-BD8C-4009-9FC8-B5F684F19E8D}"/>
              </a:ext>
            </a:extLst>
          </p:cNvPr>
          <p:cNvSpPr>
            <a:spLocks noGrp="1"/>
          </p:cNvSpPr>
          <p:nvPr>
            <p:ph type="title"/>
          </p:nvPr>
        </p:nvSpPr>
        <p:spPr/>
        <p:txBody>
          <a:bodyPr/>
          <a:lstStyle/>
          <a:p>
            <a:r>
              <a:rPr lang="en-US" altLang="zh-TW" dirty="0"/>
              <a:t>Step 13.</a:t>
            </a:r>
            <a:endParaRPr lang="zh-TW" altLang="en-US" dirty="0"/>
          </a:p>
        </p:txBody>
      </p:sp>
      <p:sp>
        <p:nvSpPr>
          <p:cNvPr id="3" name="內容版面配置區 2">
            <a:extLst>
              <a:ext uri="{FF2B5EF4-FFF2-40B4-BE49-F238E27FC236}">
                <a16:creationId xmlns:a16="http://schemas.microsoft.com/office/drawing/2014/main" id="{DADE42DF-2B4C-4842-A03D-5FCA5DB7C256}"/>
              </a:ext>
            </a:extLst>
          </p:cNvPr>
          <p:cNvSpPr>
            <a:spLocks noGrp="1"/>
          </p:cNvSpPr>
          <p:nvPr>
            <p:ph idx="1"/>
          </p:nvPr>
        </p:nvSpPr>
        <p:spPr/>
        <p:txBody>
          <a:bodyPr/>
          <a:lstStyle/>
          <a:p>
            <a:r>
              <a:rPr lang="en-US" altLang="zh-TW" dirty="0"/>
              <a:t>If the (R)AN receives two </a:t>
            </a:r>
            <a:r>
              <a:rPr lang="en-US" altLang="zh-TW" b="1" dirty="0"/>
              <a:t>CN Tunnel Info </a:t>
            </a:r>
            <a:r>
              <a:rPr lang="en-US" altLang="zh-TW" dirty="0"/>
              <a:t>for a PDU session in step 12 for redundant transmission, (R)AN also allocates two </a:t>
            </a:r>
            <a:r>
              <a:rPr lang="en-US" altLang="zh-TW" b="1" dirty="0"/>
              <a:t>AN Tunnel Info </a:t>
            </a:r>
            <a:r>
              <a:rPr lang="en-US" altLang="zh-TW" dirty="0"/>
              <a:t>correspondingly and indicate to SMF one of the </a:t>
            </a:r>
            <a:r>
              <a:rPr lang="en-US" altLang="zh-TW" b="1" dirty="0"/>
              <a:t>AN Tunnel Info </a:t>
            </a:r>
            <a:r>
              <a:rPr lang="en-US" altLang="zh-TW" dirty="0"/>
              <a:t>is used as the </a:t>
            </a:r>
            <a:r>
              <a:rPr lang="en-US" altLang="zh-TW" b="1" dirty="0"/>
              <a:t>redundancy tunnel </a:t>
            </a:r>
            <a:r>
              <a:rPr lang="en-US" altLang="zh-TW" dirty="0"/>
              <a:t>of the PDU session as described in </a:t>
            </a:r>
            <a:r>
              <a:rPr lang="en-US" altLang="zh-TW" b="1" dirty="0">
                <a:hlinkClick r:id="rId3"/>
              </a:rPr>
              <a:t>clause 5.33.2.2 of TS 23.501</a:t>
            </a:r>
            <a:r>
              <a:rPr lang="en-US" altLang="zh-TW" dirty="0"/>
              <a:t>.</a:t>
            </a:r>
            <a:br>
              <a:rPr lang="en-US" altLang="zh-TW" dirty="0"/>
            </a:br>
            <a:endParaRPr lang="zh-TW" altLang="en-US" dirty="0"/>
          </a:p>
        </p:txBody>
      </p:sp>
      <p:pic>
        <p:nvPicPr>
          <p:cNvPr id="4" name="圖片 3">
            <a:extLst>
              <a:ext uri="{FF2B5EF4-FFF2-40B4-BE49-F238E27FC236}">
                <a16:creationId xmlns:a16="http://schemas.microsoft.com/office/drawing/2014/main" id="{C6E59AEC-1221-47DE-B1F6-C428B617139E}"/>
              </a:ext>
            </a:extLst>
          </p:cNvPr>
          <p:cNvPicPr>
            <a:picLocks noChangeAspect="1"/>
          </p:cNvPicPr>
          <p:nvPr/>
        </p:nvPicPr>
        <p:blipFill>
          <a:blip r:embed="rId4"/>
          <a:stretch>
            <a:fillRect/>
          </a:stretch>
        </p:blipFill>
        <p:spPr>
          <a:xfrm>
            <a:off x="10286734" y="22177"/>
            <a:ext cx="1905266" cy="685896"/>
          </a:xfrm>
          <a:prstGeom prst="rect">
            <a:avLst/>
          </a:prstGeom>
        </p:spPr>
      </p:pic>
      <p:pic>
        <p:nvPicPr>
          <p:cNvPr id="5" name="圖片 4">
            <a:extLst>
              <a:ext uri="{FF2B5EF4-FFF2-40B4-BE49-F238E27FC236}">
                <a16:creationId xmlns:a16="http://schemas.microsoft.com/office/drawing/2014/main" id="{ED63EBA7-B6D4-48B5-8863-33E91732D96C}"/>
              </a:ext>
            </a:extLst>
          </p:cNvPr>
          <p:cNvPicPr>
            <a:picLocks noChangeAspect="1"/>
          </p:cNvPicPr>
          <p:nvPr/>
        </p:nvPicPr>
        <p:blipFill>
          <a:blip r:embed="rId5"/>
          <a:stretch>
            <a:fillRect/>
          </a:stretch>
        </p:blipFill>
        <p:spPr>
          <a:xfrm>
            <a:off x="10337534" y="843010"/>
            <a:ext cx="1743318" cy="685896"/>
          </a:xfrm>
          <a:prstGeom prst="rect">
            <a:avLst/>
          </a:prstGeom>
        </p:spPr>
      </p:pic>
    </p:spTree>
    <p:extLst>
      <p:ext uri="{BB962C8B-B14F-4D97-AF65-F5344CB8AC3E}">
        <p14:creationId xmlns:p14="http://schemas.microsoft.com/office/powerpoint/2010/main" val="29489304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03F832-BD8C-4009-9FC8-B5F684F19E8D}"/>
              </a:ext>
            </a:extLst>
          </p:cNvPr>
          <p:cNvSpPr>
            <a:spLocks noGrp="1"/>
          </p:cNvSpPr>
          <p:nvPr>
            <p:ph type="title"/>
          </p:nvPr>
        </p:nvSpPr>
        <p:spPr/>
        <p:txBody>
          <a:bodyPr/>
          <a:lstStyle/>
          <a:p>
            <a:r>
              <a:rPr lang="en-US" altLang="zh-TW" dirty="0"/>
              <a:t>Step 13.</a:t>
            </a:r>
            <a:endParaRPr lang="zh-TW" altLang="en-US" dirty="0"/>
          </a:p>
        </p:txBody>
      </p:sp>
      <p:sp>
        <p:nvSpPr>
          <p:cNvPr id="3" name="內容版面配置區 2">
            <a:extLst>
              <a:ext uri="{FF2B5EF4-FFF2-40B4-BE49-F238E27FC236}">
                <a16:creationId xmlns:a16="http://schemas.microsoft.com/office/drawing/2014/main" id="{DADE42DF-2B4C-4842-A03D-5FCA5DB7C256}"/>
              </a:ext>
            </a:extLst>
          </p:cNvPr>
          <p:cNvSpPr>
            <a:spLocks noGrp="1"/>
          </p:cNvSpPr>
          <p:nvPr>
            <p:ph idx="1"/>
          </p:nvPr>
        </p:nvSpPr>
        <p:spPr/>
        <p:txBody>
          <a:bodyPr/>
          <a:lstStyle/>
          <a:p>
            <a:r>
              <a:rPr lang="en-US" altLang="zh-TW" dirty="0"/>
              <a:t>(R)AN forwards the </a:t>
            </a:r>
            <a:r>
              <a:rPr lang="en-US" altLang="zh-TW" b="1" dirty="0"/>
              <a:t>NAS message </a:t>
            </a:r>
            <a:r>
              <a:rPr lang="en-US" altLang="zh-TW" dirty="0"/>
              <a:t>(</a:t>
            </a:r>
            <a:r>
              <a:rPr lang="en-US" altLang="zh-TW" b="1" dirty="0"/>
              <a:t>PDU Session ID, N1 SM container </a:t>
            </a:r>
            <a:r>
              <a:rPr lang="en-US" altLang="zh-TW" dirty="0"/>
              <a:t>(</a:t>
            </a:r>
            <a:r>
              <a:rPr lang="en-US" altLang="zh-TW" b="1" dirty="0"/>
              <a:t>PDU Session Establishment Accept</a:t>
            </a:r>
            <a:r>
              <a:rPr lang="en-US" altLang="zh-TW" dirty="0"/>
              <a:t>)) provided in step 12 to the UE. (R)AN shall only provide the </a:t>
            </a:r>
            <a:r>
              <a:rPr lang="en-US" altLang="zh-TW" b="1" dirty="0"/>
              <a:t>NAS message </a:t>
            </a:r>
            <a:r>
              <a:rPr lang="en-US" altLang="zh-TW" dirty="0"/>
              <a:t>to the UE if the AN specific </a:t>
            </a:r>
            <a:r>
              <a:rPr lang="en-US" altLang="zh-TW" dirty="0" err="1"/>
              <a:t>signalling</a:t>
            </a:r>
            <a:r>
              <a:rPr lang="en-US" altLang="zh-TW" dirty="0"/>
              <a:t> exchange with the UE includes the </a:t>
            </a:r>
            <a:r>
              <a:rPr lang="en-US" altLang="zh-TW" b="1" dirty="0"/>
              <a:t>(R)AN resource additions </a:t>
            </a:r>
            <a:r>
              <a:rPr lang="en-US" altLang="zh-TW" dirty="0"/>
              <a:t>associated to the received </a:t>
            </a:r>
            <a:r>
              <a:rPr lang="en-US" altLang="zh-TW" b="1" dirty="0"/>
              <a:t>N2 command</a:t>
            </a:r>
            <a:r>
              <a:rPr lang="en-US" altLang="zh-TW" dirty="0"/>
              <a:t>.	</a:t>
            </a:r>
            <a:br>
              <a:rPr lang="en-US" altLang="zh-TW" dirty="0"/>
            </a:br>
            <a:endParaRPr lang="zh-TW" altLang="en-US" dirty="0"/>
          </a:p>
        </p:txBody>
      </p:sp>
      <p:pic>
        <p:nvPicPr>
          <p:cNvPr id="4" name="圖片 3">
            <a:extLst>
              <a:ext uri="{FF2B5EF4-FFF2-40B4-BE49-F238E27FC236}">
                <a16:creationId xmlns:a16="http://schemas.microsoft.com/office/drawing/2014/main" id="{C6E59AEC-1221-47DE-B1F6-C428B617139E}"/>
              </a:ext>
            </a:extLst>
          </p:cNvPr>
          <p:cNvPicPr>
            <a:picLocks noChangeAspect="1"/>
          </p:cNvPicPr>
          <p:nvPr/>
        </p:nvPicPr>
        <p:blipFill>
          <a:blip r:embed="rId3"/>
          <a:stretch>
            <a:fillRect/>
          </a:stretch>
        </p:blipFill>
        <p:spPr>
          <a:xfrm>
            <a:off x="10286734" y="22177"/>
            <a:ext cx="1905266" cy="685896"/>
          </a:xfrm>
          <a:prstGeom prst="rect">
            <a:avLst/>
          </a:prstGeom>
        </p:spPr>
      </p:pic>
      <p:pic>
        <p:nvPicPr>
          <p:cNvPr id="5" name="圖片 4">
            <a:extLst>
              <a:ext uri="{FF2B5EF4-FFF2-40B4-BE49-F238E27FC236}">
                <a16:creationId xmlns:a16="http://schemas.microsoft.com/office/drawing/2014/main" id="{ED63EBA7-B6D4-48B5-8863-33E91732D96C}"/>
              </a:ext>
            </a:extLst>
          </p:cNvPr>
          <p:cNvPicPr>
            <a:picLocks noChangeAspect="1"/>
          </p:cNvPicPr>
          <p:nvPr/>
        </p:nvPicPr>
        <p:blipFill>
          <a:blip r:embed="rId4"/>
          <a:stretch>
            <a:fillRect/>
          </a:stretch>
        </p:blipFill>
        <p:spPr>
          <a:xfrm>
            <a:off x="10337534" y="843010"/>
            <a:ext cx="1743318" cy="685896"/>
          </a:xfrm>
          <a:prstGeom prst="rect">
            <a:avLst/>
          </a:prstGeom>
        </p:spPr>
      </p:pic>
    </p:spTree>
    <p:extLst>
      <p:ext uri="{BB962C8B-B14F-4D97-AF65-F5344CB8AC3E}">
        <p14:creationId xmlns:p14="http://schemas.microsoft.com/office/powerpoint/2010/main" val="373683797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3250</TotalTime>
  <Words>17407</Words>
  <Application>Microsoft Macintosh PowerPoint</Application>
  <PresentationFormat>寬螢幕</PresentationFormat>
  <Paragraphs>994</Paragraphs>
  <Slides>126</Slides>
  <Notes>118</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126</vt:i4>
      </vt:variant>
    </vt:vector>
  </HeadingPairs>
  <TitlesOfParts>
    <vt:vector size="131" baseType="lpstr">
      <vt:lpstr>Arial</vt:lpstr>
      <vt:lpstr>Calibri</vt:lpstr>
      <vt:lpstr>Calibri Light</vt:lpstr>
      <vt:lpstr>Symbol</vt:lpstr>
      <vt:lpstr>Office 佈景主題</vt:lpstr>
      <vt:lpstr>PDU Session Establishment</vt:lpstr>
      <vt:lpstr>General</vt:lpstr>
      <vt:lpstr>General</vt:lpstr>
      <vt:lpstr>General</vt:lpstr>
      <vt:lpstr>UE Requested PDU Session Establishment</vt:lpstr>
      <vt:lpstr>Non-roaming and Roaming with Local Breakout</vt:lpstr>
      <vt:lpstr>PowerPoint 簡報</vt:lpstr>
      <vt:lpstr>PowerPoint 簡報</vt:lpstr>
      <vt:lpstr>PowerPoint 簡報</vt:lpstr>
      <vt:lpstr>UE-requested PDU Session Establishment</vt:lpstr>
      <vt:lpstr>Step 1.</vt:lpstr>
      <vt:lpstr>Step 1.</vt:lpstr>
      <vt:lpstr>Step 1.</vt:lpstr>
      <vt:lpstr>Step 1.</vt:lpstr>
      <vt:lpstr>Step 1.</vt:lpstr>
      <vt:lpstr>Step 1.</vt:lpstr>
      <vt:lpstr>Step 1.</vt:lpstr>
      <vt:lpstr>Step 1.</vt:lpstr>
      <vt:lpstr>Step 1.</vt:lpstr>
      <vt:lpstr>Step 1.</vt:lpstr>
      <vt:lpstr>Step 1.</vt:lpstr>
      <vt:lpstr>Step 1.</vt:lpstr>
      <vt:lpstr>Step 1.</vt:lpstr>
      <vt:lpstr>Step 1.</vt:lpstr>
      <vt:lpstr>Step 1.</vt:lpstr>
      <vt:lpstr>PCO</vt:lpstr>
      <vt:lpstr>Step 1.</vt:lpstr>
      <vt:lpstr>Step 1.</vt:lpstr>
      <vt:lpstr>Step 2 (new PDU Session case)</vt:lpstr>
      <vt:lpstr>Step 2 (new PDU Session case)</vt:lpstr>
      <vt:lpstr>Step 2 (new PDU Session case)</vt:lpstr>
      <vt:lpstr>Step 2 (new PDU Session case)</vt:lpstr>
      <vt:lpstr>Step 2 (new PDU Session case)</vt:lpstr>
      <vt:lpstr>Step 2 (new PDU Session case)</vt:lpstr>
      <vt:lpstr>Step 2 (new PDU Session case)</vt:lpstr>
      <vt:lpstr>Step 2 (existing PDU Session case)</vt:lpstr>
      <vt:lpstr>Step 2 (existing PDU Session case)</vt:lpstr>
      <vt:lpstr>Step 2 (existing PDU Session case)</vt:lpstr>
      <vt:lpstr>Step 3.</vt:lpstr>
      <vt:lpstr>Step 3.</vt:lpstr>
      <vt:lpstr>Step 3.</vt:lpstr>
      <vt:lpstr>Step 3.</vt:lpstr>
      <vt:lpstr>Step 3.</vt:lpstr>
      <vt:lpstr>Step 3.</vt:lpstr>
      <vt:lpstr>Step 3.</vt:lpstr>
      <vt:lpstr>Step 3.</vt:lpstr>
      <vt:lpstr>Step 3.</vt:lpstr>
      <vt:lpstr>Step 3.</vt:lpstr>
      <vt:lpstr>Step 3.</vt:lpstr>
      <vt:lpstr>Step 3.</vt:lpstr>
      <vt:lpstr>Step 3.</vt:lpstr>
      <vt:lpstr>Step 4.</vt:lpstr>
      <vt:lpstr>Step 4.</vt:lpstr>
      <vt:lpstr>Step 4.</vt:lpstr>
      <vt:lpstr>Step 4.</vt:lpstr>
      <vt:lpstr>Step 4.</vt:lpstr>
      <vt:lpstr>Step 4.</vt:lpstr>
      <vt:lpstr>Step 4.</vt:lpstr>
      <vt:lpstr>Step 4.</vt:lpstr>
      <vt:lpstr>Step 4.</vt:lpstr>
      <vt:lpstr>Step 5.</vt:lpstr>
      <vt:lpstr>Step 5.</vt:lpstr>
      <vt:lpstr>Step 5.</vt:lpstr>
      <vt:lpstr>Step 5.</vt:lpstr>
      <vt:lpstr>Step 6.</vt:lpstr>
      <vt:lpstr>Step 7a.</vt:lpstr>
      <vt:lpstr>Step 7b.</vt:lpstr>
      <vt:lpstr>Step 7b.</vt:lpstr>
      <vt:lpstr>Step 7b.</vt:lpstr>
      <vt:lpstr>Step 8.</vt:lpstr>
      <vt:lpstr>Step 8.</vt:lpstr>
      <vt:lpstr>Step 8.</vt:lpstr>
      <vt:lpstr>Step 8.</vt:lpstr>
      <vt:lpstr>Step 9.</vt:lpstr>
      <vt:lpstr>Step 9.</vt:lpstr>
      <vt:lpstr>Step 10.</vt:lpstr>
      <vt:lpstr>Step 10a.</vt:lpstr>
      <vt:lpstr>Step 10a.</vt:lpstr>
      <vt:lpstr>Step 10a.</vt:lpstr>
      <vt:lpstr>Step 10a.</vt:lpstr>
      <vt:lpstr>Step 10a.</vt:lpstr>
      <vt:lpstr>Step 10a.</vt:lpstr>
      <vt:lpstr>Step 10a.</vt:lpstr>
      <vt:lpstr>Step 10b.</vt:lpstr>
      <vt:lpstr>Step 10b.</vt:lpstr>
      <vt:lpstr>Step 10b.</vt:lpstr>
      <vt:lpstr>Step 10b.</vt:lpstr>
      <vt:lpstr>Step 11.</vt:lpstr>
      <vt:lpstr>Step 11.</vt:lpstr>
      <vt:lpstr>Step 11.</vt:lpstr>
      <vt:lpstr>Step 11.</vt:lpstr>
      <vt:lpstr>Step 11.</vt:lpstr>
      <vt:lpstr>Step 11.</vt:lpstr>
      <vt:lpstr>Step 12.</vt:lpstr>
      <vt:lpstr>Step 12.</vt:lpstr>
      <vt:lpstr>Step 13.</vt:lpstr>
      <vt:lpstr>Step 13.</vt:lpstr>
      <vt:lpstr>Step 13.</vt:lpstr>
      <vt:lpstr>Step 13.</vt:lpstr>
      <vt:lpstr>Step 13.</vt:lpstr>
      <vt:lpstr>Step 14.</vt:lpstr>
      <vt:lpstr>Step 14.</vt:lpstr>
      <vt:lpstr>Step 14.</vt:lpstr>
      <vt:lpstr>Step 14.</vt:lpstr>
      <vt:lpstr>Step 14.</vt:lpstr>
      <vt:lpstr>Step 14.</vt:lpstr>
      <vt:lpstr>Step 15.</vt:lpstr>
      <vt:lpstr>Step 15.</vt:lpstr>
      <vt:lpstr>Step 15.</vt:lpstr>
      <vt:lpstr>Step 15.</vt:lpstr>
      <vt:lpstr>Step 16a. </vt:lpstr>
      <vt:lpstr>Step 16a. </vt:lpstr>
      <vt:lpstr>Step 16b. </vt:lpstr>
      <vt:lpstr>Step 16c.</vt:lpstr>
      <vt:lpstr>Step 16c.</vt:lpstr>
      <vt:lpstr>Step 16c.</vt:lpstr>
      <vt:lpstr>After Step 16.</vt:lpstr>
      <vt:lpstr>Step 17.</vt:lpstr>
      <vt:lpstr>Step 18. (Conditional)</vt:lpstr>
      <vt:lpstr>Step 19.</vt:lpstr>
      <vt:lpstr>Step 20.</vt:lpstr>
      <vt:lpstr>Step 20.</vt:lpstr>
      <vt:lpstr>Step 20.</vt:lpstr>
      <vt:lpstr>Step 20.</vt:lpstr>
      <vt:lpstr>Step 20.</vt:lpstr>
      <vt:lpstr>Step 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PDU Session Establishment</dc:title>
  <dc:creator>陳煜盛</dc:creator>
  <cp:lastModifiedBy>Yi Chen</cp:lastModifiedBy>
  <cp:revision>115</cp:revision>
  <dcterms:created xsi:type="dcterms:W3CDTF">2023-06-28T22:11:15Z</dcterms:created>
  <dcterms:modified xsi:type="dcterms:W3CDTF">2025-08-18T07:28:17Z</dcterms:modified>
</cp:coreProperties>
</file>