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6" r:id="rId2"/>
    <p:sldId id="263" r:id="rId3"/>
    <p:sldId id="258" r:id="rId4"/>
    <p:sldId id="259" r:id="rId5"/>
    <p:sldId id="260" r:id="rId6"/>
    <p:sldId id="261" r:id="rId7"/>
    <p:sldId id="262" r:id="rId8"/>
    <p:sldId id="257" r:id="rId9"/>
    <p:sldId id="264" r:id="rId10"/>
    <p:sldId id="267" r:id="rId11"/>
    <p:sldId id="265" r:id="rId12"/>
    <p:sldId id="266" r:id="rId13"/>
    <p:sldId id="268" r:id="rId14"/>
    <p:sldId id="270" r:id="rId15"/>
    <p:sldId id="271" r:id="rId16"/>
    <p:sldId id="269" r:id="rId17"/>
    <p:sldId id="272" r:id="rId18"/>
    <p:sldId id="273" r:id="rId19"/>
    <p:sldId id="274" r:id="rId20"/>
    <p:sldId id="275" r:id="rId21"/>
    <p:sldId id="276" r:id="rId22"/>
    <p:sldId id="278" r:id="rId23"/>
    <p:sldId id="279" r:id="rId24"/>
    <p:sldId id="280" r:id="rId25"/>
    <p:sldId id="281" r:id="rId26"/>
    <p:sldId id="283" r:id="rId27"/>
    <p:sldId id="289" r:id="rId28"/>
    <p:sldId id="284" r:id="rId29"/>
    <p:sldId id="285" r:id="rId30"/>
    <p:sldId id="287" r:id="rId31"/>
    <p:sldId id="288" r:id="rId32"/>
    <p:sldId id="290" r:id="rId33"/>
    <p:sldId id="286"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4" r:id="rId47"/>
    <p:sldId id="303" r:id="rId48"/>
    <p:sldId id="305" r:id="rId49"/>
    <p:sldId id="306" r:id="rId50"/>
    <p:sldId id="307" r:id="rId51"/>
    <p:sldId id="308" r:id="rId52"/>
    <p:sldId id="309" r:id="rId53"/>
    <p:sldId id="310" r:id="rId54"/>
    <p:sldId id="311" r:id="rId55"/>
    <p:sldId id="312" r:id="rId56"/>
    <p:sldId id="313" r:id="rId5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7" autoAdjust="0"/>
    <p:restoredTop sz="93537" autoAdjust="0"/>
  </p:normalViewPr>
  <p:slideViewPr>
    <p:cSldViewPr snapToGrid="0">
      <p:cViewPr varScale="1">
        <p:scale>
          <a:sx n="119" d="100"/>
          <a:sy n="119" d="100"/>
        </p:scale>
        <p:origin x="85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E9D6D7-7AAB-4B60-BD80-D1EE0D0B40F3}" type="datetimeFigureOut">
              <a:rPr lang="zh-TW" altLang="en-US" smtClean="0"/>
              <a:t>2025/8/18</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F34903-A059-46D4-BEE7-9D3ED9FCDF21}" type="slidenum">
              <a:rPr lang="zh-TW" altLang="en-US" smtClean="0"/>
              <a:t>‹#›</a:t>
            </a:fld>
            <a:endParaRPr lang="zh-TW" altLang="en-US"/>
          </a:p>
        </p:txBody>
      </p:sp>
    </p:spTree>
    <p:extLst>
      <p:ext uri="{BB962C8B-B14F-4D97-AF65-F5344CB8AC3E}">
        <p14:creationId xmlns:p14="http://schemas.microsoft.com/office/powerpoint/2010/main" val="159442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a:solidFill>
                  <a:schemeClr val="tx1"/>
                </a:solidFill>
                <a:effectLst/>
                <a:latin typeface="+mn-lt"/>
                <a:ea typeface="+mn-ea"/>
                <a:cs typeface="+mn-cs"/>
              </a:rPr>
              <a:t>Integrated access and backhaul (IAB) enables wireless in-band and out-of-band relaying of NR </a:t>
            </a:r>
            <a:r>
              <a:rPr lang="en-US" altLang="zh-TW" sz="1200" b="0" i="0" kern="1200" dirty="0" err="1">
                <a:solidFill>
                  <a:schemeClr val="tx1"/>
                </a:solidFill>
                <a:effectLst/>
                <a:latin typeface="+mn-lt"/>
                <a:ea typeface="+mn-ea"/>
                <a:cs typeface="+mn-cs"/>
              </a:rPr>
              <a:t>Uu</a:t>
            </a:r>
            <a:r>
              <a:rPr lang="en-US" altLang="zh-TW" sz="1200" b="0" i="0" kern="1200" dirty="0">
                <a:solidFill>
                  <a:schemeClr val="tx1"/>
                </a:solidFill>
                <a:effectLst/>
                <a:latin typeface="+mn-lt"/>
                <a:ea typeface="+mn-ea"/>
                <a:cs typeface="+mn-cs"/>
              </a:rPr>
              <a:t> access traffic via NR </a:t>
            </a:r>
            <a:r>
              <a:rPr lang="en-US" altLang="zh-TW" sz="1200" b="0" i="0" kern="1200" dirty="0" err="1">
                <a:solidFill>
                  <a:schemeClr val="tx1"/>
                </a:solidFill>
                <a:effectLst/>
                <a:latin typeface="+mn-lt"/>
                <a:ea typeface="+mn-ea"/>
                <a:cs typeface="+mn-cs"/>
              </a:rPr>
              <a:t>Uu</a:t>
            </a:r>
            <a:r>
              <a:rPr lang="en-US" altLang="zh-TW" sz="1200" b="0" i="0" kern="1200" dirty="0">
                <a:solidFill>
                  <a:schemeClr val="tx1"/>
                </a:solidFill>
                <a:effectLst/>
                <a:latin typeface="+mn-lt"/>
                <a:ea typeface="+mn-ea"/>
                <a:cs typeface="+mn-cs"/>
              </a:rPr>
              <a:t> backhaul links</a:t>
            </a:r>
            <a:endParaRPr lang="zh-TW" altLang="en-US" dirty="0"/>
          </a:p>
        </p:txBody>
      </p:sp>
      <p:sp>
        <p:nvSpPr>
          <p:cNvPr id="4" name="投影片編號版面配置區 3"/>
          <p:cNvSpPr>
            <a:spLocks noGrp="1"/>
          </p:cNvSpPr>
          <p:nvPr>
            <p:ph type="sldNum" sz="quarter" idx="5"/>
          </p:nvPr>
        </p:nvSpPr>
        <p:spPr/>
        <p:txBody>
          <a:bodyPr/>
          <a:lstStyle/>
          <a:p>
            <a:fld id="{65F34903-A059-46D4-BEE7-9D3ED9FCDF21}" type="slidenum">
              <a:rPr lang="zh-TW" altLang="en-US" smtClean="0"/>
              <a:t>18</a:t>
            </a:fld>
            <a:endParaRPr lang="zh-TW" altLang="en-US"/>
          </a:p>
        </p:txBody>
      </p:sp>
    </p:spTree>
    <p:extLst>
      <p:ext uri="{BB962C8B-B14F-4D97-AF65-F5344CB8AC3E}">
        <p14:creationId xmlns:p14="http://schemas.microsoft.com/office/powerpoint/2010/main" val="3957535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65F34903-A059-46D4-BEE7-9D3ED9FCDF21}" type="slidenum">
              <a:rPr lang="zh-TW" altLang="en-US" smtClean="0"/>
              <a:t>45</a:t>
            </a:fld>
            <a:endParaRPr lang="zh-TW" altLang="en-US"/>
          </a:p>
        </p:txBody>
      </p:sp>
    </p:spTree>
    <p:extLst>
      <p:ext uri="{BB962C8B-B14F-4D97-AF65-F5344CB8AC3E}">
        <p14:creationId xmlns:p14="http://schemas.microsoft.com/office/powerpoint/2010/main" val="68808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65F34903-A059-46D4-BEE7-9D3ED9FCDF21}" type="slidenum">
              <a:rPr lang="zh-TW" altLang="en-US" smtClean="0"/>
              <a:t>46</a:t>
            </a:fld>
            <a:endParaRPr lang="zh-TW" altLang="en-US"/>
          </a:p>
        </p:txBody>
      </p:sp>
    </p:spTree>
    <p:extLst>
      <p:ext uri="{BB962C8B-B14F-4D97-AF65-F5344CB8AC3E}">
        <p14:creationId xmlns:p14="http://schemas.microsoft.com/office/powerpoint/2010/main" val="339310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F876889-430B-47B2-AE71-50371FB4E326}"/>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DCD1190A-AC90-465D-8FFD-9BF7D95666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2AA3077F-B588-4DB3-86B0-4BB8777FFDF8}"/>
              </a:ext>
            </a:extLst>
          </p:cNvPr>
          <p:cNvSpPr>
            <a:spLocks noGrp="1"/>
          </p:cNvSpPr>
          <p:nvPr>
            <p:ph type="dt" sz="half" idx="10"/>
          </p:nvPr>
        </p:nvSpPr>
        <p:spPr/>
        <p:txBody>
          <a:bodyPr/>
          <a:lstStyle/>
          <a:p>
            <a:fld id="{A6E59443-13D3-4CED-80DD-51AA8F1B60AD}" type="datetimeFigureOut">
              <a:rPr lang="zh-TW" altLang="en-US" smtClean="0"/>
              <a:t>2025/8/18</a:t>
            </a:fld>
            <a:endParaRPr lang="zh-TW" altLang="en-US"/>
          </a:p>
        </p:txBody>
      </p:sp>
      <p:sp>
        <p:nvSpPr>
          <p:cNvPr id="5" name="頁尾版面配置區 4">
            <a:extLst>
              <a:ext uri="{FF2B5EF4-FFF2-40B4-BE49-F238E27FC236}">
                <a16:creationId xmlns:a16="http://schemas.microsoft.com/office/drawing/2014/main" id="{99F80DBF-CEB2-4760-BA44-041910230E6B}"/>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11C53E5-BEDE-4390-9FE8-D5E33E988F2D}"/>
              </a:ext>
            </a:extLst>
          </p:cNvPr>
          <p:cNvSpPr>
            <a:spLocks noGrp="1"/>
          </p:cNvSpPr>
          <p:nvPr>
            <p:ph type="sldNum" sz="quarter" idx="12"/>
          </p:nvPr>
        </p:nvSpPr>
        <p:spPr/>
        <p:txBody>
          <a:bodyPr/>
          <a:lstStyle/>
          <a:p>
            <a:fld id="{1566118C-C7BF-4788-B3BF-E4A770D3E43D}" type="slidenum">
              <a:rPr lang="zh-TW" altLang="en-US" smtClean="0"/>
              <a:t>‹#›</a:t>
            </a:fld>
            <a:endParaRPr lang="zh-TW" altLang="en-US"/>
          </a:p>
        </p:txBody>
      </p:sp>
    </p:spTree>
    <p:extLst>
      <p:ext uri="{BB962C8B-B14F-4D97-AF65-F5344CB8AC3E}">
        <p14:creationId xmlns:p14="http://schemas.microsoft.com/office/powerpoint/2010/main" val="1556026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9356BD-F35F-4738-BE4D-56A981EFE4AB}"/>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78C51FBD-52C0-48EC-837A-4D6D9685B43B}"/>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B5E67D81-D9CA-4A06-8D90-1992ED8CD5BC}"/>
              </a:ext>
            </a:extLst>
          </p:cNvPr>
          <p:cNvSpPr>
            <a:spLocks noGrp="1"/>
          </p:cNvSpPr>
          <p:nvPr>
            <p:ph type="dt" sz="half" idx="10"/>
          </p:nvPr>
        </p:nvSpPr>
        <p:spPr/>
        <p:txBody>
          <a:bodyPr/>
          <a:lstStyle/>
          <a:p>
            <a:fld id="{A6E59443-13D3-4CED-80DD-51AA8F1B60AD}" type="datetimeFigureOut">
              <a:rPr lang="zh-TW" altLang="en-US" smtClean="0"/>
              <a:t>2025/8/18</a:t>
            </a:fld>
            <a:endParaRPr lang="zh-TW" altLang="en-US"/>
          </a:p>
        </p:txBody>
      </p:sp>
      <p:sp>
        <p:nvSpPr>
          <p:cNvPr id="5" name="頁尾版面配置區 4">
            <a:extLst>
              <a:ext uri="{FF2B5EF4-FFF2-40B4-BE49-F238E27FC236}">
                <a16:creationId xmlns:a16="http://schemas.microsoft.com/office/drawing/2014/main" id="{C2C2291E-4855-43E5-A054-227EBDDCE24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F35F02D-5315-4352-A1CB-291E68FC249C}"/>
              </a:ext>
            </a:extLst>
          </p:cNvPr>
          <p:cNvSpPr>
            <a:spLocks noGrp="1"/>
          </p:cNvSpPr>
          <p:nvPr>
            <p:ph type="sldNum" sz="quarter" idx="12"/>
          </p:nvPr>
        </p:nvSpPr>
        <p:spPr/>
        <p:txBody>
          <a:bodyPr/>
          <a:lstStyle/>
          <a:p>
            <a:fld id="{1566118C-C7BF-4788-B3BF-E4A770D3E43D}" type="slidenum">
              <a:rPr lang="zh-TW" altLang="en-US" smtClean="0"/>
              <a:t>‹#›</a:t>
            </a:fld>
            <a:endParaRPr lang="zh-TW" altLang="en-US"/>
          </a:p>
        </p:txBody>
      </p:sp>
    </p:spTree>
    <p:extLst>
      <p:ext uri="{BB962C8B-B14F-4D97-AF65-F5344CB8AC3E}">
        <p14:creationId xmlns:p14="http://schemas.microsoft.com/office/powerpoint/2010/main" val="3077494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A1A5BFBF-1044-4E59-A218-F372CF817F71}"/>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5E6F4202-85B2-411D-9E65-6ED761D9F4D1}"/>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82F589E-53DC-47A0-AE09-5A8522D75A10}"/>
              </a:ext>
            </a:extLst>
          </p:cNvPr>
          <p:cNvSpPr>
            <a:spLocks noGrp="1"/>
          </p:cNvSpPr>
          <p:nvPr>
            <p:ph type="dt" sz="half" idx="10"/>
          </p:nvPr>
        </p:nvSpPr>
        <p:spPr/>
        <p:txBody>
          <a:bodyPr/>
          <a:lstStyle/>
          <a:p>
            <a:fld id="{A6E59443-13D3-4CED-80DD-51AA8F1B60AD}" type="datetimeFigureOut">
              <a:rPr lang="zh-TW" altLang="en-US" smtClean="0"/>
              <a:t>2025/8/18</a:t>
            </a:fld>
            <a:endParaRPr lang="zh-TW" altLang="en-US"/>
          </a:p>
        </p:txBody>
      </p:sp>
      <p:sp>
        <p:nvSpPr>
          <p:cNvPr id="5" name="頁尾版面配置區 4">
            <a:extLst>
              <a:ext uri="{FF2B5EF4-FFF2-40B4-BE49-F238E27FC236}">
                <a16:creationId xmlns:a16="http://schemas.microsoft.com/office/drawing/2014/main" id="{C147A9AE-5BDF-4BCF-A7E7-1C5895F7E82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83A86B4-C78A-44AA-83E2-C8CC1D97A133}"/>
              </a:ext>
            </a:extLst>
          </p:cNvPr>
          <p:cNvSpPr>
            <a:spLocks noGrp="1"/>
          </p:cNvSpPr>
          <p:nvPr>
            <p:ph type="sldNum" sz="quarter" idx="12"/>
          </p:nvPr>
        </p:nvSpPr>
        <p:spPr/>
        <p:txBody>
          <a:bodyPr/>
          <a:lstStyle/>
          <a:p>
            <a:fld id="{1566118C-C7BF-4788-B3BF-E4A770D3E43D}" type="slidenum">
              <a:rPr lang="zh-TW" altLang="en-US" smtClean="0"/>
              <a:t>‹#›</a:t>
            </a:fld>
            <a:endParaRPr lang="zh-TW" altLang="en-US"/>
          </a:p>
        </p:txBody>
      </p:sp>
    </p:spTree>
    <p:extLst>
      <p:ext uri="{BB962C8B-B14F-4D97-AF65-F5344CB8AC3E}">
        <p14:creationId xmlns:p14="http://schemas.microsoft.com/office/powerpoint/2010/main" val="888774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A3F8AD-C2CE-4627-AB28-DC4834993459}"/>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4AE37421-D5BC-4590-8D23-85D22221BF91}"/>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44775F67-B257-44BD-BA9B-A82DBD92B77C}"/>
              </a:ext>
            </a:extLst>
          </p:cNvPr>
          <p:cNvSpPr>
            <a:spLocks noGrp="1"/>
          </p:cNvSpPr>
          <p:nvPr>
            <p:ph type="dt" sz="half" idx="10"/>
          </p:nvPr>
        </p:nvSpPr>
        <p:spPr/>
        <p:txBody>
          <a:bodyPr/>
          <a:lstStyle/>
          <a:p>
            <a:fld id="{A6E59443-13D3-4CED-80DD-51AA8F1B60AD}" type="datetimeFigureOut">
              <a:rPr lang="zh-TW" altLang="en-US" smtClean="0"/>
              <a:t>2025/8/18</a:t>
            </a:fld>
            <a:endParaRPr lang="zh-TW" altLang="en-US"/>
          </a:p>
        </p:txBody>
      </p:sp>
      <p:sp>
        <p:nvSpPr>
          <p:cNvPr id="5" name="頁尾版面配置區 4">
            <a:extLst>
              <a:ext uri="{FF2B5EF4-FFF2-40B4-BE49-F238E27FC236}">
                <a16:creationId xmlns:a16="http://schemas.microsoft.com/office/drawing/2014/main" id="{8DBAB9F0-A580-425A-A1B9-22514106026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F1ABF6D-5943-47E5-BEBA-D87A991EB2BC}"/>
              </a:ext>
            </a:extLst>
          </p:cNvPr>
          <p:cNvSpPr>
            <a:spLocks noGrp="1"/>
          </p:cNvSpPr>
          <p:nvPr>
            <p:ph type="sldNum" sz="quarter" idx="12"/>
          </p:nvPr>
        </p:nvSpPr>
        <p:spPr/>
        <p:txBody>
          <a:bodyPr/>
          <a:lstStyle/>
          <a:p>
            <a:fld id="{1566118C-C7BF-4788-B3BF-E4A770D3E43D}" type="slidenum">
              <a:rPr lang="zh-TW" altLang="en-US" smtClean="0"/>
              <a:t>‹#›</a:t>
            </a:fld>
            <a:endParaRPr lang="zh-TW" altLang="en-US"/>
          </a:p>
        </p:txBody>
      </p:sp>
    </p:spTree>
    <p:extLst>
      <p:ext uri="{BB962C8B-B14F-4D97-AF65-F5344CB8AC3E}">
        <p14:creationId xmlns:p14="http://schemas.microsoft.com/office/powerpoint/2010/main" val="2982561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C83DF4E-5DF7-4B69-AB42-0102779E8555}"/>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CD57336B-DD52-4729-A473-C2042EAC96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812AC6A3-1612-4E62-BD6F-B35B493BD777}"/>
              </a:ext>
            </a:extLst>
          </p:cNvPr>
          <p:cNvSpPr>
            <a:spLocks noGrp="1"/>
          </p:cNvSpPr>
          <p:nvPr>
            <p:ph type="dt" sz="half" idx="10"/>
          </p:nvPr>
        </p:nvSpPr>
        <p:spPr/>
        <p:txBody>
          <a:bodyPr/>
          <a:lstStyle/>
          <a:p>
            <a:fld id="{A6E59443-13D3-4CED-80DD-51AA8F1B60AD}" type="datetimeFigureOut">
              <a:rPr lang="zh-TW" altLang="en-US" smtClean="0"/>
              <a:t>2025/8/18</a:t>
            </a:fld>
            <a:endParaRPr lang="zh-TW" altLang="en-US"/>
          </a:p>
        </p:txBody>
      </p:sp>
      <p:sp>
        <p:nvSpPr>
          <p:cNvPr id="5" name="頁尾版面配置區 4">
            <a:extLst>
              <a:ext uri="{FF2B5EF4-FFF2-40B4-BE49-F238E27FC236}">
                <a16:creationId xmlns:a16="http://schemas.microsoft.com/office/drawing/2014/main" id="{563EFBBB-5FB7-4116-88F0-509F05072B4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7FBA2BB-AEAC-42E0-8353-0D7C3647D5D7}"/>
              </a:ext>
            </a:extLst>
          </p:cNvPr>
          <p:cNvSpPr>
            <a:spLocks noGrp="1"/>
          </p:cNvSpPr>
          <p:nvPr>
            <p:ph type="sldNum" sz="quarter" idx="12"/>
          </p:nvPr>
        </p:nvSpPr>
        <p:spPr/>
        <p:txBody>
          <a:bodyPr/>
          <a:lstStyle/>
          <a:p>
            <a:fld id="{1566118C-C7BF-4788-B3BF-E4A770D3E43D}" type="slidenum">
              <a:rPr lang="zh-TW" altLang="en-US" smtClean="0"/>
              <a:t>‹#›</a:t>
            </a:fld>
            <a:endParaRPr lang="zh-TW" altLang="en-US"/>
          </a:p>
        </p:txBody>
      </p:sp>
    </p:spTree>
    <p:extLst>
      <p:ext uri="{BB962C8B-B14F-4D97-AF65-F5344CB8AC3E}">
        <p14:creationId xmlns:p14="http://schemas.microsoft.com/office/powerpoint/2010/main" val="4037965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99315E-3850-49C0-9919-643669B52119}"/>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D2D48D61-92AD-4525-83C8-C0626387B1D8}"/>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66E6EF85-DE24-4FA2-BF1B-84DECF4CF61D}"/>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07E3BE72-6D8B-4F87-BCFC-F4A4A6162765}"/>
              </a:ext>
            </a:extLst>
          </p:cNvPr>
          <p:cNvSpPr>
            <a:spLocks noGrp="1"/>
          </p:cNvSpPr>
          <p:nvPr>
            <p:ph type="dt" sz="half" idx="10"/>
          </p:nvPr>
        </p:nvSpPr>
        <p:spPr/>
        <p:txBody>
          <a:bodyPr/>
          <a:lstStyle/>
          <a:p>
            <a:fld id="{A6E59443-13D3-4CED-80DD-51AA8F1B60AD}" type="datetimeFigureOut">
              <a:rPr lang="zh-TW" altLang="en-US" smtClean="0"/>
              <a:t>2025/8/18</a:t>
            </a:fld>
            <a:endParaRPr lang="zh-TW" altLang="en-US"/>
          </a:p>
        </p:txBody>
      </p:sp>
      <p:sp>
        <p:nvSpPr>
          <p:cNvPr id="6" name="頁尾版面配置區 5">
            <a:extLst>
              <a:ext uri="{FF2B5EF4-FFF2-40B4-BE49-F238E27FC236}">
                <a16:creationId xmlns:a16="http://schemas.microsoft.com/office/drawing/2014/main" id="{6D359FD5-475C-441A-9A9F-3A1FEB1880C4}"/>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F0683A45-C22A-4520-9117-102CBEACBB4F}"/>
              </a:ext>
            </a:extLst>
          </p:cNvPr>
          <p:cNvSpPr>
            <a:spLocks noGrp="1"/>
          </p:cNvSpPr>
          <p:nvPr>
            <p:ph type="sldNum" sz="quarter" idx="12"/>
          </p:nvPr>
        </p:nvSpPr>
        <p:spPr/>
        <p:txBody>
          <a:bodyPr/>
          <a:lstStyle/>
          <a:p>
            <a:fld id="{1566118C-C7BF-4788-B3BF-E4A770D3E43D}" type="slidenum">
              <a:rPr lang="zh-TW" altLang="en-US" smtClean="0"/>
              <a:t>‹#›</a:t>
            </a:fld>
            <a:endParaRPr lang="zh-TW" altLang="en-US"/>
          </a:p>
        </p:txBody>
      </p:sp>
    </p:spTree>
    <p:extLst>
      <p:ext uri="{BB962C8B-B14F-4D97-AF65-F5344CB8AC3E}">
        <p14:creationId xmlns:p14="http://schemas.microsoft.com/office/powerpoint/2010/main" val="2890382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A9F8C96-E710-4A76-B0D5-5A3D97259641}"/>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65908897-F8AA-4969-80C1-30398B693C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42A9AFA4-393E-437C-BFEB-1DD328DBF18B}"/>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C43A81B1-011F-4ECF-9E8E-7623E3B482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379D7596-F288-46FB-92AF-D93642E8B7EC}"/>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6C48DD79-C6BE-4A5D-8925-1C3FFD5010DE}"/>
              </a:ext>
            </a:extLst>
          </p:cNvPr>
          <p:cNvSpPr>
            <a:spLocks noGrp="1"/>
          </p:cNvSpPr>
          <p:nvPr>
            <p:ph type="dt" sz="half" idx="10"/>
          </p:nvPr>
        </p:nvSpPr>
        <p:spPr/>
        <p:txBody>
          <a:bodyPr/>
          <a:lstStyle/>
          <a:p>
            <a:fld id="{A6E59443-13D3-4CED-80DD-51AA8F1B60AD}" type="datetimeFigureOut">
              <a:rPr lang="zh-TW" altLang="en-US" smtClean="0"/>
              <a:t>2025/8/18</a:t>
            </a:fld>
            <a:endParaRPr lang="zh-TW" altLang="en-US"/>
          </a:p>
        </p:txBody>
      </p:sp>
      <p:sp>
        <p:nvSpPr>
          <p:cNvPr id="8" name="頁尾版面配置區 7">
            <a:extLst>
              <a:ext uri="{FF2B5EF4-FFF2-40B4-BE49-F238E27FC236}">
                <a16:creationId xmlns:a16="http://schemas.microsoft.com/office/drawing/2014/main" id="{DFD8422E-9A31-4868-9D9C-BBA75E64281D}"/>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A4F30391-4617-4EA9-94B7-C3444A6A8DD6}"/>
              </a:ext>
            </a:extLst>
          </p:cNvPr>
          <p:cNvSpPr>
            <a:spLocks noGrp="1"/>
          </p:cNvSpPr>
          <p:nvPr>
            <p:ph type="sldNum" sz="quarter" idx="12"/>
          </p:nvPr>
        </p:nvSpPr>
        <p:spPr/>
        <p:txBody>
          <a:bodyPr/>
          <a:lstStyle/>
          <a:p>
            <a:fld id="{1566118C-C7BF-4788-B3BF-E4A770D3E43D}" type="slidenum">
              <a:rPr lang="zh-TW" altLang="en-US" smtClean="0"/>
              <a:t>‹#›</a:t>
            </a:fld>
            <a:endParaRPr lang="zh-TW" altLang="en-US"/>
          </a:p>
        </p:txBody>
      </p:sp>
    </p:spTree>
    <p:extLst>
      <p:ext uri="{BB962C8B-B14F-4D97-AF65-F5344CB8AC3E}">
        <p14:creationId xmlns:p14="http://schemas.microsoft.com/office/powerpoint/2010/main" val="3980101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B03DAE-695A-489E-ADEB-8C244BED4F62}"/>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B2187AE1-3AF4-4EC4-AA63-D0FF52A5C22D}"/>
              </a:ext>
            </a:extLst>
          </p:cNvPr>
          <p:cNvSpPr>
            <a:spLocks noGrp="1"/>
          </p:cNvSpPr>
          <p:nvPr>
            <p:ph type="dt" sz="half" idx="10"/>
          </p:nvPr>
        </p:nvSpPr>
        <p:spPr/>
        <p:txBody>
          <a:bodyPr/>
          <a:lstStyle/>
          <a:p>
            <a:fld id="{A6E59443-13D3-4CED-80DD-51AA8F1B60AD}" type="datetimeFigureOut">
              <a:rPr lang="zh-TW" altLang="en-US" smtClean="0"/>
              <a:t>2025/8/18</a:t>
            </a:fld>
            <a:endParaRPr lang="zh-TW" altLang="en-US"/>
          </a:p>
        </p:txBody>
      </p:sp>
      <p:sp>
        <p:nvSpPr>
          <p:cNvPr id="4" name="頁尾版面配置區 3">
            <a:extLst>
              <a:ext uri="{FF2B5EF4-FFF2-40B4-BE49-F238E27FC236}">
                <a16:creationId xmlns:a16="http://schemas.microsoft.com/office/drawing/2014/main" id="{24918A4A-56C7-43C4-94BF-507B8C5E4B92}"/>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12963BFF-3615-4DDC-8C42-E3F70FB7B496}"/>
              </a:ext>
            </a:extLst>
          </p:cNvPr>
          <p:cNvSpPr>
            <a:spLocks noGrp="1"/>
          </p:cNvSpPr>
          <p:nvPr>
            <p:ph type="sldNum" sz="quarter" idx="12"/>
          </p:nvPr>
        </p:nvSpPr>
        <p:spPr/>
        <p:txBody>
          <a:bodyPr/>
          <a:lstStyle/>
          <a:p>
            <a:fld id="{1566118C-C7BF-4788-B3BF-E4A770D3E43D}" type="slidenum">
              <a:rPr lang="zh-TW" altLang="en-US" smtClean="0"/>
              <a:t>‹#›</a:t>
            </a:fld>
            <a:endParaRPr lang="zh-TW" altLang="en-US"/>
          </a:p>
        </p:txBody>
      </p:sp>
    </p:spTree>
    <p:extLst>
      <p:ext uri="{BB962C8B-B14F-4D97-AF65-F5344CB8AC3E}">
        <p14:creationId xmlns:p14="http://schemas.microsoft.com/office/powerpoint/2010/main" val="4238524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12E705E7-7783-4E2B-984E-46659E384973}"/>
              </a:ext>
            </a:extLst>
          </p:cNvPr>
          <p:cNvSpPr>
            <a:spLocks noGrp="1"/>
          </p:cNvSpPr>
          <p:nvPr>
            <p:ph type="dt" sz="half" idx="10"/>
          </p:nvPr>
        </p:nvSpPr>
        <p:spPr/>
        <p:txBody>
          <a:bodyPr/>
          <a:lstStyle/>
          <a:p>
            <a:fld id="{A6E59443-13D3-4CED-80DD-51AA8F1B60AD}" type="datetimeFigureOut">
              <a:rPr lang="zh-TW" altLang="en-US" smtClean="0"/>
              <a:t>2025/8/18</a:t>
            </a:fld>
            <a:endParaRPr lang="zh-TW" altLang="en-US"/>
          </a:p>
        </p:txBody>
      </p:sp>
      <p:sp>
        <p:nvSpPr>
          <p:cNvPr id="3" name="頁尾版面配置區 2">
            <a:extLst>
              <a:ext uri="{FF2B5EF4-FFF2-40B4-BE49-F238E27FC236}">
                <a16:creationId xmlns:a16="http://schemas.microsoft.com/office/drawing/2014/main" id="{E3BA909F-DB04-47B5-8C95-7FFD8620DFD9}"/>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8817CAB5-EEFE-4D3D-9811-A8C19D3027C1}"/>
              </a:ext>
            </a:extLst>
          </p:cNvPr>
          <p:cNvSpPr>
            <a:spLocks noGrp="1"/>
          </p:cNvSpPr>
          <p:nvPr>
            <p:ph type="sldNum" sz="quarter" idx="12"/>
          </p:nvPr>
        </p:nvSpPr>
        <p:spPr/>
        <p:txBody>
          <a:bodyPr/>
          <a:lstStyle/>
          <a:p>
            <a:fld id="{1566118C-C7BF-4788-B3BF-E4A770D3E43D}" type="slidenum">
              <a:rPr lang="zh-TW" altLang="en-US" smtClean="0"/>
              <a:t>‹#›</a:t>
            </a:fld>
            <a:endParaRPr lang="zh-TW" altLang="en-US"/>
          </a:p>
        </p:txBody>
      </p:sp>
    </p:spTree>
    <p:extLst>
      <p:ext uri="{BB962C8B-B14F-4D97-AF65-F5344CB8AC3E}">
        <p14:creationId xmlns:p14="http://schemas.microsoft.com/office/powerpoint/2010/main" val="14659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B2ADFF1-4E69-449C-8205-810605501011}"/>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3B5417F3-A48E-4EDF-B236-FFD6999EB0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31761DEB-1C15-4425-9307-F9DEF0AAFD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F6CAEE34-9CF2-45B2-8EC4-716DD225C0A8}"/>
              </a:ext>
            </a:extLst>
          </p:cNvPr>
          <p:cNvSpPr>
            <a:spLocks noGrp="1"/>
          </p:cNvSpPr>
          <p:nvPr>
            <p:ph type="dt" sz="half" idx="10"/>
          </p:nvPr>
        </p:nvSpPr>
        <p:spPr/>
        <p:txBody>
          <a:bodyPr/>
          <a:lstStyle/>
          <a:p>
            <a:fld id="{A6E59443-13D3-4CED-80DD-51AA8F1B60AD}" type="datetimeFigureOut">
              <a:rPr lang="zh-TW" altLang="en-US" smtClean="0"/>
              <a:t>2025/8/18</a:t>
            </a:fld>
            <a:endParaRPr lang="zh-TW" altLang="en-US"/>
          </a:p>
        </p:txBody>
      </p:sp>
      <p:sp>
        <p:nvSpPr>
          <p:cNvPr id="6" name="頁尾版面配置區 5">
            <a:extLst>
              <a:ext uri="{FF2B5EF4-FFF2-40B4-BE49-F238E27FC236}">
                <a16:creationId xmlns:a16="http://schemas.microsoft.com/office/drawing/2014/main" id="{90CDB45E-7782-4A12-B263-8FB2F55095D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083A9792-DA40-4B85-8518-A625E56FB69C}"/>
              </a:ext>
            </a:extLst>
          </p:cNvPr>
          <p:cNvSpPr>
            <a:spLocks noGrp="1"/>
          </p:cNvSpPr>
          <p:nvPr>
            <p:ph type="sldNum" sz="quarter" idx="12"/>
          </p:nvPr>
        </p:nvSpPr>
        <p:spPr/>
        <p:txBody>
          <a:bodyPr/>
          <a:lstStyle/>
          <a:p>
            <a:fld id="{1566118C-C7BF-4788-B3BF-E4A770D3E43D}" type="slidenum">
              <a:rPr lang="zh-TW" altLang="en-US" smtClean="0"/>
              <a:t>‹#›</a:t>
            </a:fld>
            <a:endParaRPr lang="zh-TW" altLang="en-US"/>
          </a:p>
        </p:txBody>
      </p:sp>
    </p:spTree>
    <p:extLst>
      <p:ext uri="{BB962C8B-B14F-4D97-AF65-F5344CB8AC3E}">
        <p14:creationId xmlns:p14="http://schemas.microsoft.com/office/powerpoint/2010/main" val="340739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1FC8E15-466B-4385-80F4-68BA334A511E}"/>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868F540E-0ECF-4AE8-8BAE-D0C071FD16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BBF20B98-6AB3-4AA3-AE56-B767F3458B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86FDD74C-9C99-417C-8322-991BB9BE5766}"/>
              </a:ext>
            </a:extLst>
          </p:cNvPr>
          <p:cNvSpPr>
            <a:spLocks noGrp="1"/>
          </p:cNvSpPr>
          <p:nvPr>
            <p:ph type="dt" sz="half" idx="10"/>
          </p:nvPr>
        </p:nvSpPr>
        <p:spPr/>
        <p:txBody>
          <a:bodyPr/>
          <a:lstStyle/>
          <a:p>
            <a:fld id="{A6E59443-13D3-4CED-80DD-51AA8F1B60AD}" type="datetimeFigureOut">
              <a:rPr lang="zh-TW" altLang="en-US" smtClean="0"/>
              <a:t>2025/8/18</a:t>
            </a:fld>
            <a:endParaRPr lang="zh-TW" altLang="en-US"/>
          </a:p>
        </p:txBody>
      </p:sp>
      <p:sp>
        <p:nvSpPr>
          <p:cNvPr id="6" name="頁尾版面配置區 5">
            <a:extLst>
              <a:ext uri="{FF2B5EF4-FFF2-40B4-BE49-F238E27FC236}">
                <a16:creationId xmlns:a16="http://schemas.microsoft.com/office/drawing/2014/main" id="{B72AA113-8751-4501-877C-7B07B4CF459B}"/>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F42CA274-303B-47B3-9AE8-C0671C980059}"/>
              </a:ext>
            </a:extLst>
          </p:cNvPr>
          <p:cNvSpPr>
            <a:spLocks noGrp="1"/>
          </p:cNvSpPr>
          <p:nvPr>
            <p:ph type="sldNum" sz="quarter" idx="12"/>
          </p:nvPr>
        </p:nvSpPr>
        <p:spPr/>
        <p:txBody>
          <a:bodyPr/>
          <a:lstStyle/>
          <a:p>
            <a:fld id="{1566118C-C7BF-4788-B3BF-E4A770D3E43D}" type="slidenum">
              <a:rPr lang="zh-TW" altLang="en-US" smtClean="0"/>
              <a:t>‹#›</a:t>
            </a:fld>
            <a:endParaRPr lang="zh-TW" altLang="en-US"/>
          </a:p>
        </p:txBody>
      </p:sp>
    </p:spTree>
    <p:extLst>
      <p:ext uri="{BB962C8B-B14F-4D97-AF65-F5344CB8AC3E}">
        <p14:creationId xmlns:p14="http://schemas.microsoft.com/office/powerpoint/2010/main" val="3989248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C0D8FFFC-8D2E-485B-9767-51394F9FB6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4E11FE94-3AAC-4DF7-BDCD-DB7CF2D673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7722BF0-26CE-4000-B69C-6E13093FBC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E59443-13D3-4CED-80DD-51AA8F1B60AD}" type="datetimeFigureOut">
              <a:rPr lang="zh-TW" altLang="en-US" smtClean="0"/>
              <a:t>2025/8/18</a:t>
            </a:fld>
            <a:endParaRPr lang="zh-TW" altLang="en-US"/>
          </a:p>
        </p:txBody>
      </p:sp>
      <p:sp>
        <p:nvSpPr>
          <p:cNvPr id="5" name="頁尾版面配置區 4">
            <a:extLst>
              <a:ext uri="{FF2B5EF4-FFF2-40B4-BE49-F238E27FC236}">
                <a16:creationId xmlns:a16="http://schemas.microsoft.com/office/drawing/2014/main" id="{2F163822-6C90-44CF-AAF9-07EC9A4F3C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982EDC97-82BB-448F-93CD-66EDE09926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66118C-C7BF-4788-B3BF-E4A770D3E43D}" type="slidenum">
              <a:rPr lang="zh-TW" altLang="en-US" smtClean="0"/>
              <a:t>‹#›</a:t>
            </a:fld>
            <a:endParaRPr lang="zh-TW" altLang="en-US"/>
          </a:p>
        </p:txBody>
      </p:sp>
    </p:spTree>
    <p:extLst>
      <p:ext uri="{BB962C8B-B14F-4D97-AF65-F5344CB8AC3E}">
        <p14:creationId xmlns:p14="http://schemas.microsoft.com/office/powerpoint/2010/main" val="11081194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2.gif"/></Relationships>
</file>

<file path=ppt/slides/_rels/slide29.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4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F775CC-B8DF-4AA7-9324-19A67DA2B20E}"/>
              </a:ext>
            </a:extLst>
          </p:cNvPr>
          <p:cNvSpPr>
            <a:spLocks noGrp="1"/>
          </p:cNvSpPr>
          <p:nvPr>
            <p:ph type="ctrTitle"/>
          </p:nvPr>
        </p:nvSpPr>
        <p:spPr/>
        <p:txBody>
          <a:bodyPr/>
          <a:lstStyle/>
          <a:p>
            <a:r>
              <a:rPr lang="en-US" altLang="zh-TW" dirty="0"/>
              <a:t>Registration Procedures</a:t>
            </a:r>
            <a:endParaRPr lang="zh-TW" altLang="en-US" dirty="0"/>
          </a:p>
        </p:txBody>
      </p:sp>
      <p:sp>
        <p:nvSpPr>
          <p:cNvPr id="3" name="副標題 2">
            <a:extLst>
              <a:ext uri="{FF2B5EF4-FFF2-40B4-BE49-F238E27FC236}">
                <a16:creationId xmlns:a16="http://schemas.microsoft.com/office/drawing/2014/main" id="{469E8B15-CF4E-47C7-8F7A-D307722540C1}"/>
              </a:ext>
            </a:extLst>
          </p:cNvPr>
          <p:cNvSpPr>
            <a:spLocks noGrp="1"/>
          </p:cNvSpPr>
          <p:nvPr>
            <p:ph type="subTitle" idx="1"/>
          </p:nvPr>
        </p:nvSpPr>
        <p:spPr/>
        <p:txBody>
          <a:bodyPr/>
          <a:lstStyle/>
          <a:p>
            <a:r>
              <a:rPr lang="zh-TW" altLang="en-US" dirty="0"/>
              <a:t>陳毅</a:t>
            </a:r>
            <a:endParaRPr lang="en-US" altLang="zh-TW" dirty="0"/>
          </a:p>
          <a:p>
            <a:r>
              <a:rPr lang="en-US" altLang="zh-TW" dirty="0"/>
              <a:t>Credit</a:t>
            </a:r>
            <a:r>
              <a:rPr lang="zh-TW" altLang="en-US" dirty="0"/>
              <a:t>：陳煜盛</a:t>
            </a:r>
          </a:p>
        </p:txBody>
      </p:sp>
    </p:spTree>
    <p:extLst>
      <p:ext uri="{BB962C8B-B14F-4D97-AF65-F5344CB8AC3E}">
        <p14:creationId xmlns:p14="http://schemas.microsoft.com/office/powerpoint/2010/main" val="315747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5DD4CA-B8CE-464F-997E-5E38B2F5A30E}"/>
              </a:ext>
            </a:extLst>
          </p:cNvPr>
          <p:cNvSpPr>
            <a:spLocks noGrp="1"/>
          </p:cNvSpPr>
          <p:nvPr>
            <p:ph type="title"/>
          </p:nvPr>
        </p:nvSpPr>
        <p:spPr/>
        <p:txBody>
          <a:bodyPr/>
          <a:lstStyle/>
          <a:p>
            <a:r>
              <a:rPr lang="en-US" altLang="zh-TW" dirty="0"/>
              <a:t>Step 1 - Registration Request</a:t>
            </a:r>
            <a:endParaRPr lang="zh-TW" altLang="en-US" dirty="0"/>
          </a:p>
        </p:txBody>
      </p:sp>
      <p:sp>
        <p:nvSpPr>
          <p:cNvPr id="3" name="內容版面配置區 2">
            <a:extLst>
              <a:ext uri="{FF2B5EF4-FFF2-40B4-BE49-F238E27FC236}">
                <a16:creationId xmlns:a16="http://schemas.microsoft.com/office/drawing/2014/main" id="{5E308070-44A4-4421-AAAE-155BF16743A5}"/>
              </a:ext>
            </a:extLst>
          </p:cNvPr>
          <p:cNvSpPr>
            <a:spLocks noGrp="1"/>
          </p:cNvSpPr>
          <p:nvPr>
            <p:ph idx="1"/>
          </p:nvPr>
        </p:nvSpPr>
        <p:spPr>
          <a:xfrm>
            <a:off x="838199" y="1825625"/>
            <a:ext cx="7626293" cy="4351338"/>
          </a:xfrm>
        </p:spPr>
        <p:txBody>
          <a:bodyPr>
            <a:normAutofit/>
          </a:bodyPr>
          <a:lstStyle/>
          <a:p>
            <a:pPr marL="0" indent="0">
              <a:buNone/>
            </a:pPr>
            <a:r>
              <a:rPr lang="en-US" altLang="zh-TW" dirty="0"/>
              <a:t>If using </a:t>
            </a:r>
            <a:r>
              <a:rPr lang="en-US" altLang="zh-TW" b="1" dirty="0"/>
              <a:t>native 5G-GUTI,</a:t>
            </a:r>
          </a:p>
          <a:p>
            <a:r>
              <a:rPr lang="en-US" altLang="zh-TW" sz="2400" b="1" dirty="0"/>
              <a:t>GUAMI</a:t>
            </a:r>
            <a:r>
              <a:rPr lang="en-US" altLang="zh-TW" sz="2400" dirty="0"/>
              <a:t> shall be indicated in the </a:t>
            </a:r>
            <a:r>
              <a:rPr lang="en-US" altLang="zh-TW" sz="2400" b="1" dirty="0"/>
              <a:t>AN parameters</a:t>
            </a:r>
          </a:p>
          <a:p>
            <a:pPr marL="0" indent="0">
              <a:buNone/>
            </a:pPr>
            <a:r>
              <a:rPr lang="en-US" altLang="zh-TW" sz="2400" b="1" dirty="0"/>
              <a:t>Otherwise,</a:t>
            </a:r>
          </a:p>
          <a:p>
            <a:r>
              <a:rPr lang="en-US" altLang="zh-TW" sz="2400" b="1" dirty="0"/>
              <a:t>GUAMI</a:t>
            </a:r>
            <a:r>
              <a:rPr lang="en-US" altLang="zh-TW" sz="2400" dirty="0"/>
              <a:t> shall </a:t>
            </a:r>
            <a:r>
              <a:rPr lang="en-US" altLang="zh-TW" sz="2400" dirty="0">
                <a:solidFill>
                  <a:srgbClr val="FF0000"/>
                </a:solidFill>
              </a:rPr>
              <a:t>not</a:t>
            </a:r>
            <a:r>
              <a:rPr lang="en-US" altLang="zh-TW" sz="2400" dirty="0"/>
              <a:t> be indicated in the </a:t>
            </a:r>
            <a:r>
              <a:rPr lang="en-US" altLang="zh-TW" sz="2400" b="1" dirty="0"/>
              <a:t>AN parameters</a:t>
            </a:r>
          </a:p>
          <a:p>
            <a:pPr marL="0" indent="0">
              <a:buNone/>
            </a:pPr>
            <a:endParaRPr lang="en-US" altLang="zh-TW" sz="2400" b="1" dirty="0"/>
          </a:p>
          <a:p>
            <a:pPr marL="0" indent="0">
              <a:buNone/>
            </a:pPr>
            <a:r>
              <a:rPr lang="en-US" altLang="zh-TW" sz="2400" dirty="0"/>
              <a:t>In </a:t>
            </a:r>
            <a:r>
              <a:rPr lang="en-US" altLang="zh-TW" sz="2400" b="1" dirty="0"/>
              <a:t>Emergency Registration,</a:t>
            </a:r>
          </a:p>
          <a:p>
            <a:r>
              <a:rPr lang="en-US" altLang="zh-TW" sz="2400" b="1" dirty="0"/>
              <a:t>If no 5G-GUTI =&gt; SUCI</a:t>
            </a:r>
          </a:p>
          <a:p>
            <a:r>
              <a:rPr lang="en-US" altLang="zh-TW" sz="2400" b="1" dirty="0"/>
              <a:t>If no SUPI, and 5G-GUTI =&gt; PEI</a:t>
            </a:r>
          </a:p>
        </p:txBody>
      </p:sp>
      <p:pic>
        <p:nvPicPr>
          <p:cNvPr id="4" name="圖片 3">
            <a:extLst>
              <a:ext uri="{FF2B5EF4-FFF2-40B4-BE49-F238E27FC236}">
                <a16:creationId xmlns:a16="http://schemas.microsoft.com/office/drawing/2014/main" id="{0F99E74C-65E6-4ADD-801A-C8555ECD44AF}"/>
              </a:ext>
            </a:extLst>
          </p:cNvPr>
          <p:cNvPicPr>
            <a:picLocks noChangeAspect="1"/>
          </p:cNvPicPr>
          <p:nvPr/>
        </p:nvPicPr>
        <p:blipFill>
          <a:blip r:embed="rId2"/>
          <a:stretch>
            <a:fillRect/>
          </a:stretch>
        </p:blipFill>
        <p:spPr>
          <a:xfrm>
            <a:off x="8342789" y="1812022"/>
            <a:ext cx="3972969" cy="4777530"/>
          </a:xfrm>
          <a:prstGeom prst="rect">
            <a:avLst/>
          </a:prstGeom>
        </p:spPr>
      </p:pic>
      <p:sp>
        <p:nvSpPr>
          <p:cNvPr id="5" name="矩形 4">
            <a:extLst>
              <a:ext uri="{FF2B5EF4-FFF2-40B4-BE49-F238E27FC236}">
                <a16:creationId xmlns:a16="http://schemas.microsoft.com/office/drawing/2014/main" id="{EE07BAF0-B5F0-410E-9B87-A487FC0A1A52}"/>
              </a:ext>
            </a:extLst>
          </p:cNvPr>
          <p:cNvSpPr/>
          <p:nvPr/>
        </p:nvSpPr>
        <p:spPr>
          <a:xfrm>
            <a:off x="8623883" y="2701255"/>
            <a:ext cx="1375794" cy="1510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514374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4B1CD8-4E2D-46CB-9578-B38E0B803D3A}"/>
              </a:ext>
            </a:extLst>
          </p:cNvPr>
          <p:cNvSpPr>
            <a:spLocks noGrp="1"/>
          </p:cNvSpPr>
          <p:nvPr>
            <p:ph type="title"/>
          </p:nvPr>
        </p:nvSpPr>
        <p:spPr/>
        <p:txBody>
          <a:bodyPr/>
          <a:lstStyle/>
          <a:p>
            <a:r>
              <a:rPr lang="en-US" altLang="zh-TW" dirty="0"/>
              <a:t>Step 1 - Registration Request</a:t>
            </a:r>
            <a:endParaRPr lang="zh-TW" altLang="en-US" dirty="0"/>
          </a:p>
        </p:txBody>
      </p:sp>
      <p:sp>
        <p:nvSpPr>
          <p:cNvPr id="3" name="內容版面配置區 2">
            <a:extLst>
              <a:ext uri="{FF2B5EF4-FFF2-40B4-BE49-F238E27FC236}">
                <a16:creationId xmlns:a16="http://schemas.microsoft.com/office/drawing/2014/main" id="{27CFDD10-2D18-4C0C-8043-99C2A57299B1}"/>
              </a:ext>
            </a:extLst>
          </p:cNvPr>
          <p:cNvSpPr>
            <a:spLocks noGrp="1"/>
          </p:cNvSpPr>
          <p:nvPr>
            <p:ph idx="1"/>
          </p:nvPr>
        </p:nvSpPr>
        <p:spPr>
          <a:xfrm>
            <a:off x="838200" y="1825625"/>
            <a:ext cx="7374622" cy="4351338"/>
          </a:xfrm>
        </p:spPr>
        <p:txBody>
          <a:bodyPr/>
          <a:lstStyle/>
          <a:p>
            <a:r>
              <a:rPr lang="en-US" altLang="zh-TW" dirty="0"/>
              <a:t>The </a:t>
            </a:r>
            <a:r>
              <a:rPr lang="en-US" altLang="zh-TW" dirty="0">
                <a:solidFill>
                  <a:srgbClr val="FF0000"/>
                </a:solidFill>
              </a:rPr>
              <a:t>NAS message container </a:t>
            </a:r>
            <a:r>
              <a:rPr lang="en-US" altLang="zh-TW" dirty="0"/>
              <a:t>shall be included if the UE is sending a Registration Request message as an </a:t>
            </a:r>
            <a:r>
              <a:rPr lang="en-US" altLang="zh-TW" b="1" dirty="0"/>
              <a:t>Initial NAS message</a:t>
            </a:r>
            <a:r>
              <a:rPr lang="en-US" altLang="zh-TW" dirty="0"/>
              <a:t> and the UE has a </a:t>
            </a:r>
            <a:r>
              <a:rPr lang="en-US" altLang="zh-TW" b="1" dirty="0"/>
              <a:t>valid 5G NAS security context</a:t>
            </a:r>
            <a:r>
              <a:rPr lang="en-US" altLang="zh-TW" dirty="0"/>
              <a:t> and the UE needs to send non-cleartext IEs.</a:t>
            </a:r>
            <a:endParaRPr lang="zh-TW" altLang="en-US" dirty="0"/>
          </a:p>
        </p:txBody>
      </p:sp>
      <p:pic>
        <p:nvPicPr>
          <p:cNvPr id="4" name="圖片 3">
            <a:extLst>
              <a:ext uri="{FF2B5EF4-FFF2-40B4-BE49-F238E27FC236}">
                <a16:creationId xmlns:a16="http://schemas.microsoft.com/office/drawing/2014/main" id="{9B812E4C-2841-4732-82FB-19C7C9259575}"/>
              </a:ext>
            </a:extLst>
          </p:cNvPr>
          <p:cNvPicPr>
            <a:picLocks noChangeAspect="1"/>
          </p:cNvPicPr>
          <p:nvPr/>
        </p:nvPicPr>
        <p:blipFill>
          <a:blip r:embed="rId2"/>
          <a:stretch>
            <a:fillRect/>
          </a:stretch>
        </p:blipFill>
        <p:spPr>
          <a:xfrm>
            <a:off x="8342789" y="1812022"/>
            <a:ext cx="3972969" cy="4777530"/>
          </a:xfrm>
          <a:prstGeom prst="rect">
            <a:avLst/>
          </a:prstGeom>
        </p:spPr>
      </p:pic>
      <p:sp>
        <p:nvSpPr>
          <p:cNvPr id="5" name="矩形 4">
            <a:extLst>
              <a:ext uri="{FF2B5EF4-FFF2-40B4-BE49-F238E27FC236}">
                <a16:creationId xmlns:a16="http://schemas.microsoft.com/office/drawing/2014/main" id="{4949CA75-2161-4477-BBDB-559834035FFC}"/>
              </a:ext>
            </a:extLst>
          </p:cNvPr>
          <p:cNvSpPr/>
          <p:nvPr/>
        </p:nvSpPr>
        <p:spPr>
          <a:xfrm>
            <a:off x="8573549" y="5687736"/>
            <a:ext cx="1543574" cy="1761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35679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0EF85E4-4664-4361-A74A-2BAC6DC4A3A9}"/>
              </a:ext>
            </a:extLst>
          </p:cNvPr>
          <p:cNvSpPr>
            <a:spLocks noGrp="1"/>
          </p:cNvSpPr>
          <p:nvPr>
            <p:ph type="title"/>
          </p:nvPr>
        </p:nvSpPr>
        <p:spPr/>
        <p:txBody>
          <a:bodyPr/>
          <a:lstStyle/>
          <a:p>
            <a:r>
              <a:rPr lang="en-US" altLang="zh-TW" dirty="0"/>
              <a:t>Step 1 - Registration Request</a:t>
            </a:r>
            <a:endParaRPr lang="zh-TW" altLang="en-US" dirty="0"/>
          </a:p>
        </p:txBody>
      </p:sp>
      <p:sp>
        <p:nvSpPr>
          <p:cNvPr id="3" name="內容版面配置區 2">
            <a:extLst>
              <a:ext uri="{FF2B5EF4-FFF2-40B4-BE49-F238E27FC236}">
                <a16:creationId xmlns:a16="http://schemas.microsoft.com/office/drawing/2014/main" id="{96DDC565-443A-429D-AD84-00A93734A66D}"/>
              </a:ext>
            </a:extLst>
          </p:cNvPr>
          <p:cNvSpPr>
            <a:spLocks noGrp="1"/>
          </p:cNvSpPr>
          <p:nvPr>
            <p:ph idx="1"/>
          </p:nvPr>
        </p:nvSpPr>
        <p:spPr>
          <a:xfrm>
            <a:off x="838200" y="1825625"/>
            <a:ext cx="6971950" cy="4351338"/>
          </a:xfrm>
        </p:spPr>
        <p:txBody>
          <a:bodyPr/>
          <a:lstStyle/>
          <a:p>
            <a:r>
              <a:rPr lang="en-US" altLang="zh-TW" dirty="0"/>
              <a:t>Requested NSSAI</a:t>
            </a:r>
          </a:p>
          <a:p>
            <a:r>
              <a:rPr lang="en-US" altLang="zh-TW" dirty="0"/>
              <a:t>Mapping Of Requested NSSAI</a:t>
            </a:r>
          </a:p>
          <a:p>
            <a:pPr lvl="1"/>
            <a:r>
              <a:rPr lang="en-US" altLang="zh-TW" dirty="0"/>
              <a:t>the mapping of each S-NSSAI of the Requested NSSAI to the HPLMN S-NSSAIs</a:t>
            </a:r>
          </a:p>
          <a:p>
            <a:r>
              <a:rPr lang="en-US" altLang="zh-TW" dirty="0"/>
              <a:t>Default Configured NSSAI</a:t>
            </a:r>
          </a:p>
          <a:p>
            <a:endParaRPr lang="zh-TW" altLang="en-US" dirty="0"/>
          </a:p>
        </p:txBody>
      </p:sp>
      <p:pic>
        <p:nvPicPr>
          <p:cNvPr id="4" name="圖片 3">
            <a:extLst>
              <a:ext uri="{FF2B5EF4-FFF2-40B4-BE49-F238E27FC236}">
                <a16:creationId xmlns:a16="http://schemas.microsoft.com/office/drawing/2014/main" id="{190149EB-3F97-467A-B59A-D2CB2F026A33}"/>
              </a:ext>
            </a:extLst>
          </p:cNvPr>
          <p:cNvPicPr>
            <a:picLocks noChangeAspect="1"/>
          </p:cNvPicPr>
          <p:nvPr/>
        </p:nvPicPr>
        <p:blipFill>
          <a:blip r:embed="rId2"/>
          <a:stretch>
            <a:fillRect/>
          </a:stretch>
        </p:blipFill>
        <p:spPr>
          <a:xfrm>
            <a:off x="8342789" y="1812022"/>
            <a:ext cx="3972969" cy="4777530"/>
          </a:xfrm>
          <a:prstGeom prst="rect">
            <a:avLst/>
          </a:prstGeom>
        </p:spPr>
      </p:pic>
      <p:sp>
        <p:nvSpPr>
          <p:cNvPr id="5" name="矩形 4">
            <a:extLst>
              <a:ext uri="{FF2B5EF4-FFF2-40B4-BE49-F238E27FC236}">
                <a16:creationId xmlns:a16="http://schemas.microsoft.com/office/drawing/2014/main" id="{F657467B-EEF4-4876-B494-A7D484AF9F9B}"/>
              </a:ext>
            </a:extLst>
          </p:cNvPr>
          <p:cNvSpPr/>
          <p:nvPr/>
        </p:nvSpPr>
        <p:spPr>
          <a:xfrm>
            <a:off x="8623883" y="3204595"/>
            <a:ext cx="2189526" cy="5117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6" name="圖片 5">
            <a:extLst>
              <a:ext uri="{FF2B5EF4-FFF2-40B4-BE49-F238E27FC236}">
                <a16:creationId xmlns:a16="http://schemas.microsoft.com/office/drawing/2014/main" id="{132CDBFC-FCC7-44E9-98D0-8CF4E7DE0B49}"/>
              </a:ext>
            </a:extLst>
          </p:cNvPr>
          <p:cNvPicPr>
            <a:picLocks noChangeAspect="1"/>
          </p:cNvPicPr>
          <p:nvPr/>
        </p:nvPicPr>
        <p:blipFill>
          <a:blip r:embed="rId3"/>
          <a:stretch>
            <a:fillRect/>
          </a:stretch>
        </p:blipFill>
        <p:spPr>
          <a:xfrm>
            <a:off x="1951597" y="5281870"/>
            <a:ext cx="4144403" cy="895093"/>
          </a:xfrm>
          <a:prstGeom prst="rect">
            <a:avLst/>
          </a:prstGeom>
        </p:spPr>
      </p:pic>
    </p:spTree>
    <p:extLst>
      <p:ext uri="{BB962C8B-B14F-4D97-AF65-F5344CB8AC3E}">
        <p14:creationId xmlns:p14="http://schemas.microsoft.com/office/powerpoint/2010/main" val="3960038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946CC5B-9666-468C-87B8-0EE18CC5DF3F}"/>
              </a:ext>
            </a:extLst>
          </p:cNvPr>
          <p:cNvSpPr>
            <a:spLocks noGrp="1"/>
          </p:cNvSpPr>
          <p:nvPr>
            <p:ph type="title"/>
          </p:nvPr>
        </p:nvSpPr>
        <p:spPr/>
        <p:txBody>
          <a:bodyPr/>
          <a:lstStyle/>
          <a:p>
            <a:r>
              <a:rPr lang="en-US" altLang="zh-TW" dirty="0"/>
              <a:t>Step 1 - Registration Request</a:t>
            </a:r>
            <a:endParaRPr lang="zh-TW" altLang="en-US" dirty="0"/>
          </a:p>
        </p:txBody>
      </p:sp>
      <p:pic>
        <p:nvPicPr>
          <p:cNvPr id="4" name="Picture 2" descr="https://user-images.githubusercontent.com/42661015/179154292-c631635b-5bd9-4a8d-852a-0a5bdd5e4ca8.png">
            <a:extLst>
              <a:ext uri="{FF2B5EF4-FFF2-40B4-BE49-F238E27FC236}">
                <a16:creationId xmlns:a16="http://schemas.microsoft.com/office/drawing/2014/main" id="{CF748A7A-4855-46D3-81ED-9B53D744F0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4094" y="1503630"/>
            <a:ext cx="8121241" cy="4326021"/>
          </a:xfrm>
          <a:prstGeom prst="rect">
            <a:avLst/>
          </a:prstGeom>
          <a:noFill/>
          <a:extLst>
            <a:ext uri="{909E8E84-426E-40DD-AFC4-6F175D3DCCD1}">
              <a14:hiddenFill xmlns:a14="http://schemas.microsoft.com/office/drawing/2010/main">
                <a:solidFill>
                  <a:srgbClr val="FFFFFF"/>
                </a:solidFill>
              </a14:hiddenFill>
            </a:ext>
          </a:extLst>
        </p:spPr>
      </p:pic>
      <p:sp>
        <p:nvSpPr>
          <p:cNvPr id="5" name="文字方塊 4">
            <a:extLst>
              <a:ext uri="{FF2B5EF4-FFF2-40B4-BE49-F238E27FC236}">
                <a16:creationId xmlns:a16="http://schemas.microsoft.com/office/drawing/2014/main" id="{402F9769-AEBC-4F32-927E-65CD811AD1A7}"/>
              </a:ext>
            </a:extLst>
          </p:cNvPr>
          <p:cNvSpPr txBox="1"/>
          <p:nvPr/>
        </p:nvSpPr>
        <p:spPr>
          <a:xfrm>
            <a:off x="1317071" y="6042535"/>
            <a:ext cx="8192436" cy="369332"/>
          </a:xfrm>
          <a:prstGeom prst="rect">
            <a:avLst/>
          </a:prstGeom>
          <a:noFill/>
        </p:spPr>
        <p:txBody>
          <a:bodyPr wrap="none" rtlCol="0">
            <a:spAutoFit/>
          </a:bodyPr>
          <a:lstStyle/>
          <a:p>
            <a:r>
              <a:rPr lang="en-US" altLang="zh-TW" dirty="0"/>
              <a:t>Reference: On the Rollout of Network Slicing in Carrier Networks: A Technology Radar</a:t>
            </a:r>
            <a:endParaRPr lang="zh-TW" altLang="en-US" dirty="0"/>
          </a:p>
        </p:txBody>
      </p:sp>
    </p:spTree>
    <p:extLst>
      <p:ext uri="{BB962C8B-B14F-4D97-AF65-F5344CB8AC3E}">
        <p14:creationId xmlns:p14="http://schemas.microsoft.com/office/powerpoint/2010/main" val="631285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0EF85E4-4664-4361-A74A-2BAC6DC4A3A9}"/>
              </a:ext>
            </a:extLst>
          </p:cNvPr>
          <p:cNvSpPr>
            <a:spLocks noGrp="1"/>
          </p:cNvSpPr>
          <p:nvPr>
            <p:ph type="title"/>
          </p:nvPr>
        </p:nvSpPr>
        <p:spPr/>
        <p:txBody>
          <a:bodyPr/>
          <a:lstStyle/>
          <a:p>
            <a:r>
              <a:rPr lang="en-US" altLang="zh-TW" dirty="0"/>
              <a:t>Step 1 - Registration Request</a:t>
            </a:r>
            <a:endParaRPr lang="zh-TW" altLang="en-US" dirty="0"/>
          </a:p>
        </p:txBody>
      </p:sp>
      <p:sp>
        <p:nvSpPr>
          <p:cNvPr id="3" name="內容版面配置區 2">
            <a:extLst>
              <a:ext uri="{FF2B5EF4-FFF2-40B4-BE49-F238E27FC236}">
                <a16:creationId xmlns:a16="http://schemas.microsoft.com/office/drawing/2014/main" id="{96DDC565-443A-429D-AD84-00A93734A66D}"/>
              </a:ext>
            </a:extLst>
          </p:cNvPr>
          <p:cNvSpPr>
            <a:spLocks noGrp="1"/>
          </p:cNvSpPr>
          <p:nvPr>
            <p:ph idx="1"/>
          </p:nvPr>
        </p:nvSpPr>
        <p:spPr>
          <a:xfrm>
            <a:off x="838199" y="1825625"/>
            <a:ext cx="7181675" cy="4351338"/>
          </a:xfrm>
        </p:spPr>
        <p:txBody>
          <a:bodyPr/>
          <a:lstStyle/>
          <a:p>
            <a:r>
              <a:rPr lang="en-US" altLang="zh-TW" dirty="0"/>
              <a:t>In</a:t>
            </a:r>
            <a:r>
              <a:rPr lang="en-US" altLang="zh-TW" dirty="0">
                <a:solidFill>
                  <a:srgbClr val="FF0000"/>
                </a:solidFill>
              </a:rPr>
              <a:t> Mobility Registration Update</a:t>
            </a:r>
            <a:r>
              <a:rPr lang="en-US" altLang="zh-TW" dirty="0"/>
              <a:t> case, it includes</a:t>
            </a:r>
          </a:p>
          <a:p>
            <a:pPr lvl="1"/>
            <a:r>
              <a:rPr lang="en-US" altLang="zh-TW" dirty="0"/>
              <a:t>PDU Sessions for pending uplink data</a:t>
            </a:r>
          </a:p>
          <a:p>
            <a:pPr lvl="1"/>
            <a:r>
              <a:rPr lang="en-US" altLang="zh-TW" dirty="0"/>
              <a:t>always-on PDU Sessions</a:t>
            </a:r>
          </a:p>
          <a:p>
            <a:r>
              <a:rPr lang="en-US" altLang="zh-TW" dirty="0"/>
              <a:t>A </a:t>
            </a:r>
            <a:r>
              <a:rPr lang="en-US" altLang="zh-TW" b="1" dirty="0"/>
              <a:t>PDU Session </a:t>
            </a:r>
            <a:r>
              <a:rPr lang="en-US" altLang="zh-TW" dirty="0"/>
              <a:t>corresponding to a LADN is not included in the </a:t>
            </a:r>
            <a:r>
              <a:rPr lang="en-US" altLang="zh-TW" b="1" dirty="0"/>
              <a:t>List Of PDU Sessions To Be Activated</a:t>
            </a:r>
            <a:r>
              <a:rPr lang="en-US" altLang="zh-TW" dirty="0"/>
              <a:t> when the UE is outside the area of availability of the LADN.</a:t>
            </a:r>
            <a:endParaRPr lang="zh-TW" altLang="en-US" dirty="0"/>
          </a:p>
        </p:txBody>
      </p:sp>
      <p:pic>
        <p:nvPicPr>
          <p:cNvPr id="4" name="圖片 3">
            <a:extLst>
              <a:ext uri="{FF2B5EF4-FFF2-40B4-BE49-F238E27FC236}">
                <a16:creationId xmlns:a16="http://schemas.microsoft.com/office/drawing/2014/main" id="{190149EB-3F97-467A-B59A-D2CB2F026A33}"/>
              </a:ext>
            </a:extLst>
          </p:cNvPr>
          <p:cNvPicPr>
            <a:picLocks noChangeAspect="1"/>
          </p:cNvPicPr>
          <p:nvPr/>
        </p:nvPicPr>
        <p:blipFill>
          <a:blip r:embed="rId2"/>
          <a:stretch>
            <a:fillRect/>
          </a:stretch>
        </p:blipFill>
        <p:spPr>
          <a:xfrm>
            <a:off x="8342789" y="1812022"/>
            <a:ext cx="3972969" cy="4777530"/>
          </a:xfrm>
          <a:prstGeom prst="rect">
            <a:avLst/>
          </a:prstGeom>
        </p:spPr>
      </p:pic>
      <p:sp>
        <p:nvSpPr>
          <p:cNvPr id="5" name="矩形 4">
            <a:extLst>
              <a:ext uri="{FF2B5EF4-FFF2-40B4-BE49-F238E27FC236}">
                <a16:creationId xmlns:a16="http://schemas.microsoft.com/office/drawing/2014/main" id="{F657467B-EEF4-4876-B494-A7D484AF9F9B}"/>
              </a:ext>
            </a:extLst>
          </p:cNvPr>
          <p:cNvSpPr/>
          <p:nvPr/>
        </p:nvSpPr>
        <p:spPr>
          <a:xfrm>
            <a:off x="8640661" y="4278385"/>
            <a:ext cx="2189526" cy="1929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95072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0EF85E4-4664-4361-A74A-2BAC6DC4A3A9}"/>
              </a:ext>
            </a:extLst>
          </p:cNvPr>
          <p:cNvSpPr>
            <a:spLocks noGrp="1"/>
          </p:cNvSpPr>
          <p:nvPr>
            <p:ph type="title"/>
          </p:nvPr>
        </p:nvSpPr>
        <p:spPr/>
        <p:txBody>
          <a:bodyPr/>
          <a:lstStyle/>
          <a:p>
            <a:r>
              <a:rPr lang="en-US" altLang="zh-TW" dirty="0"/>
              <a:t>Step 1 - Registration Request</a:t>
            </a:r>
            <a:endParaRPr lang="zh-TW" altLang="en-US" dirty="0"/>
          </a:p>
        </p:txBody>
      </p:sp>
      <p:sp>
        <p:nvSpPr>
          <p:cNvPr id="3" name="內容版面配置區 2">
            <a:extLst>
              <a:ext uri="{FF2B5EF4-FFF2-40B4-BE49-F238E27FC236}">
                <a16:creationId xmlns:a16="http://schemas.microsoft.com/office/drawing/2014/main" id="{96DDC565-443A-429D-AD84-00A93734A66D}"/>
              </a:ext>
            </a:extLst>
          </p:cNvPr>
          <p:cNvSpPr>
            <a:spLocks noGrp="1"/>
          </p:cNvSpPr>
          <p:nvPr>
            <p:ph idx="1"/>
          </p:nvPr>
        </p:nvSpPr>
        <p:spPr>
          <a:xfrm>
            <a:off x="838199" y="1825625"/>
            <a:ext cx="7181675" cy="4351338"/>
          </a:xfrm>
        </p:spPr>
        <p:txBody>
          <a:bodyPr/>
          <a:lstStyle/>
          <a:p>
            <a:r>
              <a:rPr lang="en-US" altLang="zh-TW" b="1" dirty="0"/>
              <a:t>UE MM Core Network Capability </a:t>
            </a:r>
            <a:r>
              <a:rPr lang="en-US" altLang="zh-TW" dirty="0"/>
              <a:t>indicates if UE support:</a:t>
            </a:r>
          </a:p>
          <a:p>
            <a:pPr lvl="1"/>
            <a:r>
              <a:rPr lang="en-US" altLang="zh-TW" dirty="0"/>
              <a:t>Request Type flag “handover”</a:t>
            </a:r>
          </a:p>
          <a:p>
            <a:pPr lvl="1"/>
            <a:r>
              <a:rPr lang="en-US" altLang="zh-TW" dirty="0"/>
              <a:t>Strictly Periodic Registration Timer Indication</a:t>
            </a:r>
          </a:p>
          <a:p>
            <a:pPr lvl="1"/>
            <a:r>
              <a:rPr lang="en-US" altLang="zh-TW" dirty="0"/>
              <a:t>CAG</a:t>
            </a:r>
          </a:p>
          <a:p>
            <a:pPr lvl="1"/>
            <a:r>
              <a:rPr lang="en-US" altLang="zh-TW" dirty="0"/>
              <a:t>equivalent SNPNs</a:t>
            </a:r>
          </a:p>
          <a:p>
            <a:pPr lvl="1"/>
            <a:r>
              <a:rPr lang="en-US" altLang="zh-TW" dirty="0"/>
              <a:t>Unavailability Period Support</a:t>
            </a:r>
          </a:p>
          <a:p>
            <a:pPr lvl="1"/>
            <a:r>
              <a:rPr lang="en-US" altLang="zh-TW" dirty="0"/>
              <a:t>…</a:t>
            </a:r>
            <a:endParaRPr lang="zh-TW" altLang="en-US" dirty="0"/>
          </a:p>
        </p:txBody>
      </p:sp>
      <p:pic>
        <p:nvPicPr>
          <p:cNvPr id="4" name="圖片 3">
            <a:extLst>
              <a:ext uri="{FF2B5EF4-FFF2-40B4-BE49-F238E27FC236}">
                <a16:creationId xmlns:a16="http://schemas.microsoft.com/office/drawing/2014/main" id="{190149EB-3F97-467A-B59A-D2CB2F026A33}"/>
              </a:ext>
            </a:extLst>
          </p:cNvPr>
          <p:cNvPicPr>
            <a:picLocks noChangeAspect="1"/>
          </p:cNvPicPr>
          <p:nvPr/>
        </p:nvPicPr>
        <p:blipFill>
          <a:blip r:embed="rId2"/>
          <a:stretch>
            <a:fillRect/>
          </a:stretch>
        </p:blipFill>
        <p:spPr>
          <a:xfrm>
            <a:off x="8342789" y="1812022"/>
            <a:ext cx="3972969" cy="4777530"/>
          </a:xfrm>
          <a:prstGeom prst="rect">
            <a:avLst/>
          </a:prstGeom>
        </p:spPr>
      </p:pic>
      <p:sp>
        <p:nvSpPr>
          <p:cNvPr id="5" name="矩形 4">
            <a:extLst>
              <a:ext uri="{FF2B5EF4-FFF2-40B4-BE49-F238E27FC236}">
                <a16:creationId xmlns:a16="http://schemas.microsoft.com/office/drawing/2014/main" id="{F657467B-EEF4-4876-B494-A7D484AF9F9B}"/>
              </a:ext>
            </a:extLst>
          </p:cNvPr>
          <p:cNvSpPr/>
          <p:nvPr/>
        </p:nvSpPr>
        <p:spPr>
          <a:xfrm>
            <a:off x="8632272" y="3904820"/>
            <a:ext cx="2189526" cy="1929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21327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F3664B-D6A5-41D7-AEE2-DFC4E3CB1512}"/>
              </a:ext>
            </a:extLst>
          </p:cNvPr>
          <p:cNvSpPr>
            <a:spLocks noGrp="1"/>
          </p:cNvSpPr>
          <p:nvPr>
            <p:ph type="title"/>
          </p:nvPr>
        </p:nvSpPr>
        <p:spPr/>
        <p:txBody>
          <a:bodyPr/>
          <a:lstStyle/>
          <a:p>
            <a:r>
              <a:rPr lang="en-US" altLang="zh-TW" dirty="0"/>
              <a:t>Step 1 - Registration Request</a:t>
            </a:r>
            <a:endParaRPr lang="zh-TW" altLang="en-US" dirty="0"/>
          </a:p>
        </p:txBody>
      </p:sp>
      <p:sp>
        <p:nvSpPr>
          <p:cNvPr id="3" name="內容版面配置區 2">
            <a:extLst>
              <a:ext uri="{FF2B5EF4-FFF2-40B4-BE49-F238E27FC236}">
                <a16:creationId xmlns:a16="http://schemas.microsoft.com/office/drawing/2014/main" id="{107908C0-B072-4199-868A-99243767532F}"/>
              </a:ext>
            </a:extLst>
          </p:cNvPr>
          <p:cNvSpPr>
            <a:spLocks noGrp="1"/>
          </p:cNvSpPr>
          <p:nvPr>
            <p:ph idx="1"/>
          </p:nvPr>
        </p:nvSpPr>
        <p:spPr>
          <a:xfrm>
            <a:off x="838200" y="1825625"/>
            <a:ext cx="7181675" cy="4351338"/>
          </a:xfrm>
        </p:spPr>
        <p:txBody>
          <a:bodyPr/>
          <a:lstStyle/>
          <a:p>
            <a:r>
              <a:rPr lang="en-US" altLang="zh-TW" b="1" dirty="0"/>
              <a:t>Security parameters </a:t>
            </a:r>
            <a:r>
              <a:rPr lang="en-US" altLang="zh-TW" dirty="0"/>
              <a:t>are used for Authentication and integrity protection.</a:t>
            </a:r>
          </a:p>
          <a:p>
            <a:r>
              <a:rPr lang="en-US" altLang="zh-TW" b="1" dirty="0"/>
              <a:t>PDU Session status </a:t>
            </a:r>
            <a:r>
              <a:rPr lang="en-US" altLang="zh-TW" dirty="0"/>
              <a:t>indicates the previously established PDU Sessions in the UE.</a:t>
            </a:r>
            <a:endParaRPr lang="zh-TW" altLang="en-US" dirty="0"/>
          </a:p>
        </p:txBody>
      </p:sp>
      <p:pic>
        <p:nvPicPr>
          <p:cNvPr id="4" name="圖片 3">
            <a:extLst>
              <a:ext uri="{FF2B5EF4-FFF2-40B4-BE49-F238E27FC236}">
                <a16:creationId xmlns:a16="http://schemas.microsoft.com/office/drawing/2014/main" id="{E79AC3FB-AD01-4CC8-8456-C3281F0C89CB}"/>
              </a:ext>
            </a:extLst>
          </p:cNvPr>
          <p:cNvPicPr>
            <a:picLocks noChangeAspect="1"/>
          </p:cNvPicPr>
          <p:nvPr/>
        </p:nvPicPr>
        <p:blipFill>
          <a:blip r:embed="rId2"/>
          <a:stretch>
            <a:fillRect/>
          </a:stretch>
        </p:blipFill>
        <p:spPr>
          <a:xfrm>
            <a:off x="8342789" y="1812022"/>
            <a:ext cx="3972969" cy="4777530"/>
          </a:xfrm>
          <a:prstGeom prst="rect">
            <a:avLst/>
          </a:prstGeom>
        </p:spPr>
      </p:pic>
      <p:sp>
        <p:nvSpPr>
          <p:cNvPr id="5" name="矩形 4">
            <a:extLst>
              <a:ext uri="{FF2B5EF4-FFF2-40B4-BE49-F238E27FC236}">
                <a16:creationId xmlns:a16="http://schemas.microsoft.com/office/drawing/2014/main" id="{1582D782-83FF-4E20-B8F4-893EFF6BF0CD}"/>
              </a:ext>
            </a:extLst>
          </p:cNvPr>
          <p:cNvSpPr/>
          <p:nvPr/>
        </p:nvSpPr>
        <p:spPr>
          <a:xfrm>
            <a:off x="8632272" y="3036815"/>
            <a:ext cx="1233181" cy="15939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a:extLst>
              <a:ext uri="{FF2B5EF4-FFF2-40B4-BE49-F238E27FC236}">
                <a16:creationId xmlns:a16="http://schemas.microsoft.com/office/drawing/2014/main" id="{4D778728-C679-4DA1-B22F-A6D1B3853BA7}"/>
              </a:ext>
            </a:extLst>
          </p:cNvPr>
          <p:cNvSpPr/>
          <p:nvPr/>
        </p:nvSpPr>
        <p:spPr>
          <a:xfrm>
            <a:off x="8632272" y="4121091"/>
            <a:ext cx="1233181" cy="15939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1740623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C5D9E18-CD38-44F0-A0C3-0F248A860873}"/>
              </a:ext>
            </a:extLst>
          </p:cNvPr>
          <p:cNvSpPr>
            <a:spLocks noGrp="1"/>
          </p:cNvSpPr>
          <p:nvPr>
            <p:ph type="title"/>
          </p:nvPr>
        </p:nvSpPr>
        <p:spPr/>
        <p:txBody>
          <a:bodyPr/>
          <a:lstStyle/>
          <a:p>
            <a:r>
              <a:rPr lang="en-US" altLang="zh-TW" dirty="0"/>
              <a:t>Step 2 – AMF selection</a:t>
            </a:r>
            <a:endParaRPr lang="zh-TW" altLang="en-US" dirty="0"/>
          </a:p>
        </p:txBody>
      </p:sp>
      <p:sp>
        <p:nvSpPr>
          <p:cNvPr id="3" name="內容版面配置區 2">
            <a:extLst>
              <a:ext uri="{FF2B5EF4-FFF2-40B4-BE49-F238E27FC236}">
                <a16:creationId xmlns:a16="http://schemas.microsoft.com/office/drawing/2014/main" id="{E4180A09-40CF-4C35-AFF9-3C81F7FC3B18}"/>
              </a:ext>
            </a:extLst>
          </p:cNvPr>
          <p:cNvSpPr>
            <a:spLocks noGrp="1"/>
          </p:cNvSpPr>
          <p:nvPr>
            <p:ph idx="1"/>
          </p:nvPr>
        </p:nvSpPr>
        <p:spPr>
          <a:xfrm>
            <a:off x="838200" y="1825625"/>
            <a:ext cx="8565859" cy="4351338"/>
          </a:xfrm>
        </p:spPr>
        <p:txBody>
          <a:bodyPr/>
          <a:lstStyle/>
          <a:p>
            <a:r>
              <a:rPr lang="en-US" altLang="zh-TW" dirty="0"/>
              <a:t>If no </a:t>
            </a:r>
            <a:r>
              <a:rPr lang="en-US" altLang="zh-TW" b="1" dirty="0"/>
              <a:t>5G-S-TMSI</a:t>
            </a:r>
            <a:r>
              <a:rPr lang="en-US" altLang="zh-TW" dirty="0"/>
              <a:t> or </a:t>
            </a:r>
            <a:r>
              <a:rPr lang="en-US" altLang="zh-TW" b="1" dirty="0"/>
              <a:t>GUAMI</a:t>
            </a:r>
            <a:r>
              <a:rPr lang="en-US" altLang="zh-TW" dirty="0"/>
              <a:t>, base on:</a:t>
            </a:r>
          </a:p>
          <a:p>
            <a:pPr lvl="1"/>
            <a:r>
              <a:rPr lang="en-US" altLang="zh-TW" dirty="0"/>
              <a:t>(R)AT</a:t>
            </a:r>
          </a:p>
          <a:p>
            <a:pPr lvl="1"/>
            <a:r>
              <a:rPr lang="en-US" altLang="zh-TW" dirty="0"/>
              <a:t>Requested NSSAI</a:t>
            </a:r>
          </a:p>
          <a:p>
            <a:r>
              <a:rPr lang="en-US" altLang="zh-TW" dirty="0"/>
              <a:t> If UE is in </a:t>
            </a:r>
            <a:r>
              <a:rPr lang="en-US" altLang="zh-TW" b="1" dirty="0"/>
              <a:t>CM-CONNECTED</a:t>
            </a:r>
            <a:r>
              <a:rPr lang="en-US" altLang="zh-TW" dirty="0"/>
              <a:t> state, </a:t>
            </a:r>
          </a:p>
          <a:p>
            <a:pPr lvl="1"/>
            <a:r>
              <a:rPr lang="en-US" altLang="zh-TW" dirty="0"/>
              <a:t>the (R)AN can forward the Registration Request message to the AMF based on the N2 connection of the UE.</a:t>
            </a:r>
          </a:p>
          <a:p>
            <a:pPr lvl="1"/>
            <a:endParaRPr lang="zh-TW" altLang="en-US" dirty="0"/>
          </a:p>
        </p:txBody>
      </p:sp>
      <p:pic>
        <p:nvPicPr>
          <p:cNvPr id="4" name="內容版面配置區 3">
            <a:extLst>
              <a:ext uri="{FF2B5EF4-FFF2-40B4-BE49-F238E27FC236}">
                <a16:creationId xmlns:a16="http://schemas.microsoft.com/office/drawing/2014/main" id="{04B0C430-3A4D-4D57-807F-6D7FD3BE2256}"/>
              </a:ext>
            </a:extLst>
          </p:cNvPr>
          <p:cNvPicPr>
            <a:picLocks noChangeAspect="1"/>
          </p:cNvPicPr>
          <p:nvPr/>
        </p:nvPicPr>
        <p:blipFill rotWithShape="1">
          <a:blip r:embed="rId2"/>
          <a:srcRect l="797" t="839" r="73796" b="74697"/>
          <a:stretch/>
        </p:blipFill>
        <p:spPr>
          <a:xfrm>
            <a:off x="9197831" y="2014886"/>
            <a:ext cx="2155969" cy="1720553"/>
          </a:xfrm>
          <a:prstGeom prst="rect">
            <a:avLst/>
          </a:prstGeom>
        </p:spPr>
      </p:pic>
      <p:sp>
        <p:nvSpPr>
          <p:cNvPr id="5" name="矩形 4">
            <a:extLst>
              <a:ext uri="{FF2B5EF4-FFF2-40B4-BE49-F238E27FC236}">
                <a16:creationId xmlns:a16="http://schemas.microsoft.com/office/drawing/2014/main" id="{C55DF052-0B09-4D95-BC85-016BF44C5B3F}"/>
              </a:ext>
            </a:extLst>
          </p:cNvPr>
          <p:cNvSpPr/>
          <p:nvPr/>
        </p:nvSpPr>
        <p:spPr>
          <a:xfrm>
            <a:off x="9731229" y="3322040"/>
            <a:ext cx="1753299" cy="41339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085426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7E85750-DCCF-468E-AA98-F71A04BA08A8}"/>
              </a:ext>
            </a:extLst>
          </p:cNvPr>
          <p:cNvSpPr>
            <a:spLocks noGrp="1"/>
          </p:cNvSpPr>
          <p:nvPr>
            <p:ph type="title"/>
          </p:nvPr>
        </p:nvSpPr>
        <p:spPr/>
        <p:txBody>
          <a:bodyPr>
            <a:normAutofit/>
          </a:bodyPr>
          <a:lstStyle/>
          <a:p>
            <a:r>
              <a:rPr lang="en-US" altLang="zh-TW" sz="3200" dirty="0"/>
              <a:t>Step 3 - N2 message (N2 parameters, Registration Request)</a:t>
            </a:r>
            <a:endParaRPr lang="zh-TW" altLang="en-US" sz="3200" dirty="0"/>
          </a:p>
        </p:txBody>
      </p:sp>
      <p:sp>
        <p:nvSpPr>
          <p:cNvPr id="3" name="內容版面配置區 2">
            <a:extLst>
              <a:ext uri="{FF2B5EF4-FFF2-40B4-BE49-F238E27FC236}">
                <a16:creationId xmlns:a16="http://schemas.microsoft.com/office/drawing/2014/main" id="{6834C81B-A231-49A6-973B-DD5AE608B303}"/>
              </a:ext>
            </a:extLst>
          </p:cNvPr>
          <p:cNvSpPr>
            <a:spLocks noGrp="1"/>
          </p:cNvSpPr>
          <p:nvPr>
            <p:ph idx="1"/>
          </p:nvPr>
        </p:nvSpPr>
        <p:spPr>
          <a:xfrm>
            <a:off x="838200" y="1825625"/>
            <a:ext cx="6695114" cy="4351338"/>
          </a:xfrm>
        </p:spPr>
        <p:txBody>
          <a:bodyPr>
            <a:normAutofit fontScale="92500"/>
          </a:bodyPr>
          <a:lstStyle/>
          <a:p>
            <a:pPr marL="0" indent="0">
              <a:lnSpc>
                <a:spcPct val="150000"/>
              </a:lnSpc>
              <a:buNone/>
            </a:pPr>
            <a:r>
              <a:rPr lang="en-US" altLang="zh-TW" dirty="0"/>
              <a:t>N2 parameters</a:t>
            </a:r>
          </a:p>
          <a:p>
            <a:pPr lvl="1">
              <a:lnSpc>
                <a:spcPct val="150000"/>
              </a:lnSpc>
            </a:pPr>
            <a:r>
              <a:rPr lang="en-US" altLang="zh-TW" dirty="0"/>
              <a:t>Selected PLMN ID (or PLMN ID and NID)</a:t>
            </a:r>
          </a:p>
          <a:p>
            <a:pPr lvl="1">
              <a:lnSpc>
                <a:spcPct val="150000"/>
              </a:lnSpc>
            </a:pPr>
            <a:r>
              <a:rPr lang="en-US" altLang="zh-TW" dirty="0"/>
              <a:t>Location Information</a:t>
            </a:r>
          </a:p>
          <a:p>
            <a:pPr lvl="1">
              <a:lnSpc>
                <a:spcPct val="150000"/>
              </a:lnSpc>
            </a:pPr>
            <a:r>
              <a:rPr lang="en-US" altLang="zh-TW" dirty="0"/>
              <a:t>Cell Identity</a:t>
            </a:r>
          </a:p>
          <a:p>
            <a:pPr lvl="1">
              <a:lnSpc>
                <a:spcPct val="150000"/>
              </a:lnSpc>
            </a:pPr>
            <a:r>
              <a:rPr lang="en-US" altLang="zh-TW" dirty="0"/>
              <a:t>UE Context Request</a:t>
            </a:r>
            <a:r>
              <a:rPr lang="zh-TW" altLang="en-US" dirty="0"/>
              <a:t> </a:t>
            </a:r>
            <a:r>
              <a:rPr lang="en-US" altLang="zh-TW" dirty="0"/>
              <a:t>including security information</a:t>
            </a:r>
          </a:p>
          <a:p>
            <a:pPr lvl="1">
              <a:lnSpc>
                <a:spcPct val="150000"/>
              </a:lnSpc>
            </a:pPr>
            <a:r>
              <a:rPr lang="en-US" altLang="zh-TW" dirty="0"/>
              <a:t>Establishment Cause</a:t>
            </a:r>
          </a:p>
          <a:p>
            <a:pPr lvl="1">
              <a:lnSpc>
                <a:spcPct val="150000"/>
              </a:lnSpc>
            </a:pPr>
            <a:r>
              <a:rPr lang="en-US" altLang="zh-TW" dirty="0"/>
              <a:t>IAB-Indication (if AN parameter indicates it)</a:t>
            </a:r>
            <a:endParaRPr lang="zh-TW" altLang="en-US" dirty="0"/>
          </a:p>
        </p:txBody>
      </p:sp>
      <p:pic>
        <p:nvPicPr>
          <p:cNvPr id="4" name="圖片 3">
            <a:extLst>
              <a:ext uri="{FF2B5EF4-FFF2-40B4-BE49-F238E27FC236}">
                <a16:creationId xmlns:a16="http://schemas.microsoft.com/office/drawing/2014/main" id="{6216F926-EFD7-4FB5-A4C7-FB539B773717}"/>
              </a:ext>
            </a:extLst>
          </p:cNvPr>
          <p:cNvPicPr>
            <a:picLocks noChangeAspect="1"/>
          </p:cNvPicPr>
          <p:nvPr/>
        </p:nvPicPr>
        <p:blipFill>
          <a:blip r:embed="rId3"/>
          <a:stretch>
            <a:fillRect/>
          </a:stretch>
        </p:blipFill>
        <p:spPr>
          <a:xfrm>
            <a:off x="8499964" y="1544479"/>
            <a:ext cx="2591162" cy="2057687"/>
          </a:xfrm>
          <a:prstGeom prst="rect">
            <a:avLst/>
          </a:prstGeom>
        </p:spPr>
      </p:pic>
      <p:sp>
        <p:nvSpPr>
          <p:cNvPr id="5" name="矩形 4">
            <a:extLst>
              <a:ext uri="{FF2B5EF4-FFF2-40B4-BE49-F238E27FC236}">
                <a16:creationId xmlns:a16="http://schemas.microsoft.com/office/drawing/2014/main" id="{D792D13B-2B42-4C50-8009-0CEBE0005E71}"/>
              </a:ext>
            </a:extLst>
          </p:cNvPr>
          <p:cNvSpPr/>
          <p:nvPr/>
        </p:nvSpPr>
        <p:spPr>
          <a:xfrm>
            <a:off x="9597006" y="3246539"/>
            <a:ext cx="1494120" cy="3556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 name="圖片 6">
            <a:extLst>
              <a:ext uri="{FF2B5EF4-FFF2-40B4-BE49-F238E27FC236}">
                <a16:creationId xmlns:a16="http://schemas.microsoft.com/office/drawing/2014/main" id="{B6E1B42D-1747-43D4-A389-F818C5983E96}"/>
              </a:ext>
            </a:extLst>
          </p:cNvPr>
          <p:cNvPicPr>
            <a:picLocks noChangeAspect="1"/>
          </p:cNvPicPr>
          <p:nvPr/>
        </p:nvPicPr>
        <p:blipFill>
          <a:blip r:embed="rId4"/>
          <a:stretch>
            <a:fillRect/>
          </a:stretch>
        </p:blipFill>
        <p:spPr>
          <a:xfrm>
            <a:off x="7650274" y="4244960"/>
            <a:ext cx="4458322" cy="2591162"/>
          </a:xfrm>
          <a:prstGeom prst="rect">
            <a:avLst/>
          </a:prstGeom>
        </p:spPr>
      </p:pic>
    </p:spTree>
    <p:extLst>
      <p:ext uri="{BB962C8B-B14F-4D97-AF65-F5344CB8AC3E}">
        <p14:creationId xmlns:p14="http://schemas.microsoft.com/office/powerpoint/2010/main" val="1603963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1205EA3-73B2-4FF1-8C56-6F673BE83021}"/>
              </a:ext>
            </a:extLst>
          </p:cNvPr>
          <p:cNvSpPr>
            <a:spLocks noGrp="1"/>
          </p:cNvSpPr>
          <p:nvPr>
            <p:ph type="title"/>
          </p:nvPr>
        </p:nvSpPr>
        <p:spPr/>
        <p:txBody>
          <a:bodyPr>
            <a:normAutofit/>
          </a:bodyPr>
          <a:lstStyle/>
          <a:p>
            <a:r>
              <a:rPr lang="en-US" altLang="zh-TW" sz="3200" dirty="0"/>
              <a:t>Step 3 - N2 message (N2 parameters, Registration Request)</a:t>
            </a:r>
            <a:endParaRPr lang="zh-TW" altLang="en-US" sz="3200" dirty="0"/>
          </a:p>
        </p:txBody>
      </p:sp>
      <p:sp>
        <p:nvSpPr>
          <p:cNvPr id="3" name="內容版面配置區 2">
            <a:extLst>
              <a:ext uri="{FF2B5EF4-FFF2-40B4-BE49-F238E27FC236}">
                <a16:creationId xmlns:a16="http://schemas.microsoft.com/office/drawing/2014/main" id="{4D486331-3F31-4763-A297-46D01EF1B07E}"/>
              </a:ext>
            </a:extLst>
          </p:cNvPr>
          <p:cNvSpPr>
            <a:spLocks noGrp="1"/>
          </p:cNvSpPr>
          <p:nvPr>
            <p:ph idx="1"/>
          </p:nvPr>
        </p:nvSpPr>
        <p:spPr/>
        <p:txBody>
          <a:bodyPr/>
          <a:lstStyle/>
          <a:p>
            <a:r>
              <a:rPr lang="en-US" altLang="zh-TW" dirty="0"/>
              <a:t>If Registration type == </a:t>
            </a:r>
            <a:r>
              <a:rPr lang="en-US" altLang="zh-TW" b="1" dirty="0"/>
              <a:t>Periodic Registration Update</a:t>
            </a:r>
          </a:p>
          <a:p>
            <a:pPr lvl="1"/>
            <a:r>
              <a:rPr lang="en-US" altLang="zh-TW" dirty="0"/>
              <a:t>omit steps 4 ~ 19</a:t>
            </a:r>
          </a:p>
          <a:p>
            <a:r>
              <a:rPr lang="en-US" altLang="zh-TW" dirty="0"/>
              <a:t>(AMF) If Service Gap timer still running</a:t>
            </a:r>
          </a:p>
          <a:p>
            <a:pPr lvl="1"/>
            <a:r>
              <a:rPr lang="en-US" altLang="zh-TW" dirty="0"/>
              <a:t>ignore: Follow-on Request &amp; Uplink data status</a:t>
            </a:r>
          </a:p>
          <a:p>
            <a:endParaRPr lang="zh-TW" altLang="en-US" dirty="0"/>
          </a:p>
        </p:txBody>
      </p:sp>
    </p:spTree>
    <p:extLst>
      <p:ext uri="{BB962C8B-B14F-4D97-AF65-F5344CB8AC3E}">
        <p14:creationId xmlns:p14="http://schemas.microsoft.com/office/powerpoint/2010/main" val="388588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CE51256-E2D1-4B00-89A6-10A0FA5336CC}"/>
              </a:ext>
            </a:extLst>
          </p:cNvPr>
          <p:cNvSpPr>
            <a:spLocks noGrp="1"/>
          </p:cNvSpPr>
          <p:nvPr>
            <p:ph type="title"/>
          </p:nvPr>
        </p:nvSpPr>
        <p:spPr/>
        <p:txBody>
          <a:bodyPr/>
          <a:lstStyle/>
          <a:p>
            <a:r>
              <a:rPr lang="en-US" altLang="zh-TW" dirty="0"/>
              <a:t>States</a:t>
            </a:r>
            <a:endParaRPr lang="zh-TW" altLang="en-US" dirty="0"/>
          </a:p>
        </p:txBody>
      </p:sp>
      <p:pic>
        <p:nvPicPr>
          <p:cNvPr id="6" name="內容版面配置區 3">
            <a:extLst>
              <a:ext uri="{FF2B5EF4-FFF2-40B4-BE49-F238E27FC236}">
                <a16:creationId xmlns:a16="http://schemas.microsoft.com/office/drawing/2014/main" id="{3612F865-DD20-4E33-BDF1-1A487113D616}"/>
              </a:ext>
            </a:extLst>
          </p:cNvPr>
          <p:cNvPicPr>
            <a:picLocks noChangeAspect="1"/>
          </p:cNvPicPr>
          <p:nvPr/>
        </p:nvPicPr>
        <p:blipFill rotWithShape="1">
          <a:blip r:embed="rId2"/>
          <a:srcRect l="20345" t="6572" r="-20345" b="57956"/>
          <a:stretch/>
        </p:blipFill>
        <p:spPr>
          <a:xfrm>
            <a:off x="0" y="1690688"/>
            <a:ext cx="7628224" cy="1971413"/>
          </a:xfrm>
          <a:prstGeom prst="rect">
            <a:avLst/>
          </a:prstGeom>
        </p:spPr>
      </p:pic>
      <p:pic>
        <p:nvPicPr>
          <p:cNvPr id="7" name="內容版面配置區 3">
            <a:extLst>
              <a:ext uri="{FF2B5EF4-FFF2-40B4-BE49-F238E27FC236}">
                <a16:creationId xmlns:a16="http://schemas.microsoft.com/office/drawing/2014/main" id="{0A3493AE-697E-4EA6-9E0C-7866AF3F1E9B}"/>
              </a:ext>
            </a:extLst>
          </p:cNvPr>
          <p:cNvPicPr>
            <a:picLocks noChangeAspect="1"/>
          </p:cNvPicPr>
          <p:nvPr/>
        </p:nvPicPr>
        <p:blipFill rotWithShape="1">
          <a:blip r:embed="rId2"/>
          <a:srcRect l="36133" t="60351" r="7741" b="4178"/>
          <a:stretch/>
        </p:blipFill>
        <p:spPr>
          <a:xfrm>
            <a:off x="1179319" y="4051876"/>
            <a:ext cx="4281444" cy="1971414"/>
          </a:xfrm>
          <a:prstGeom prst="rect">
            <a:avLst/>
          </a:prstGeom>
        </p:spPr>
      </p:pic>
      <p:pic>
        <p:nvPicPr>
          <p:cNvPr id="8" name="圖片 7">
            <a:extLst>
              <a:ext uri="{FF2B5EF4-FFF2-40B4-BE49-F238E27FC236}">
                <a16:creationId xmlns:a16="http://schemas.microsoft.com/office/drawing/2014/main" id="{37368F2F-5C4D-4848-B755-D94D72DD2D57}"/>
              </a:ext>
            </a:extLst>
          </p:cNvPr>
          <p:cNvPicPr>
            <a:picLocks noChangeAspect="1"/>
          </p:cNvPicPr>
          <p:nvPr/>
        </p:nvPicPr>
        <p:blipFill>
          <a:blip r:embed="rId3"/>
          <a:stretch>
            <a:fillRect/>
          </a:stretch>
        </p:blipFill>
        <p:spPr>
          <a:xfrm>
            <a:off x="6438002" y="1853399"/>
            <a:ext cx="4563112" cy="1686160"/>
          </a:xfrm>
          <a:prstGeom prst="rect">
            <a:avLst/>
          </a:prstGeom>
        </p:spPr>
      </p:pic>
      <p:pic>
        <p:nvPicPr>
          <p:cNvPr id="9" name="圖片 8">
            <a:extLst>
              <a:ext uri="{FF2B5EF4-FFF2-40B4-BE49-F238E27FC236}">
                <a16:creationId xmlns:a16="http://schemas.microsoft.com/office/drawing/2014/main" id="{4D8631F0-0FD2-4D80-9067-8CF4D178F857}"/>
              </a:ext>
            </a:extLst>
          </p:cNvPr>
          <p:cNvPicPr>
            <a:picLocks noChangeAspect="1"/>
          </p:cNvPicPr>
          <p:nvPr/>
        </p:nvPicPr>
        <p:blipFill rotWithShape="1">
          <a:blip r:embed="rId4"/>
          <a:srcRect t="16814"/>
          <a:stretch/>
        </p:blipFill>
        <p:spPr>
          <a:xfrm>
            <a:off x="6438002" y="3933137"/>
            <a:ext cx="4820323" cy="1767178"/>
          </a:xfrm>
          <a:prstGeom prst="rect">
            <a:avLst/>
          </a:prstGeom>
        </p:spPr>
      </p:pic>
      <p:sp>
        <p:nvSpPr>
          <p:cNvPr id="10" name="文字方塊 9">
            <a:extLst>
              <a:ext uri="{FF2B5EF4-FFF2-40B4-BE49-F238E27FC236}">
                <a16:creationId xmlns:a16="http://schemas.microsoft.com/office/drawing/2014/main" id="{ECFC654A-51A4-42B8-B2C2-F43C23657797}"/>
              </a:ext>
            </a:extLst>
          </p:cNvPr>
          <p:cNvSpPr txBox="1"/>
          <p:nvPr/>
        </p:nvSpPr>
        <p:spPr>
          <a:xfrm>
            <a:off x="1535323" y="6228399"/>
            <a:ext cx="3237489" cy="369332"/>
          </a:xfrm>
          <a:prstGeom prst="rect">
            <a:avLst/>
          </a:prstGeom>
          <a:noFill/>
        </p:spPr>
        <p:txBody>
          <a:bodyPr wrap="none" rtlCol="0">
            <a:spAutoFit/>
          </a:bodyPr>
          <a:lstStyle/>
          <a:p>
            <a:r>
              <a:rPr lang="en-US" altLang="zh-TW" dirty="0"/>
              <a:t>Registration Management States</a:t>
            </a:r>
            <a:endParaRPr lang="zh-TW" altLang="en-US" dirty="0"/>
          </a:p>
        </p:txBody>
      </p:sp>
      <p:sp>
        <p:nvSpPr>
          <p:cNvPr id="11" name="文字方塊 10">
            <a:extLst>
              <a:ext uri="{FF2B5EF4-FFF2-40B4-BE49-F238E27FC236}">
                <a16:creationId xmlns:a16="http://schemas.microsoft.com/office/drawing/2014/main" id="{74993D3E-86DA-42F0-BAC4-0C389FC8C78C}"/>
              </a:ext>
            </a:extLst>
          </p:cNvPr>
          <p:cNvSpPr txBox="1"/>
          <p:nvPr/>
        </p:nvSpPr>
        <p:spPr>
          <a:xfrm>
            <a:off x="7122935" y="6228399"/>
            <a:ext cx="3193246" cy="369332"/>
          </a:xfrm>
          <a:prstGeom prst="rect">
            <a:avLst/>
          </a:prstGeom>
          <a:noFill/>
        </p:spPr>
        <p:txBody>
          <a:bodyPr wrap="none" rtlCol="0">
            <a:spAutoFit/>
          </a:bodyPr>
          <a:lstStyle/>
          <a:p>
            <a:r>
              <a:rPr lang="en-US" altLang="zh-TW" dirty="0"/>
              <a:t>Connection Management States</a:t>
            </a:r>
            <a:endParaRPr lang="zh-TW" altLang="en-US" dirty="0"/>
          </a:p>
        </p:txBody>
      </p:sp>
      <p:sp>
        <p:nvSpPr>
          <p:cNvPr id="12" name="文字方塊 11">
            <a:extLst>
              <a:ext uri="{FF2B5EF4-FFF2-40B4-BE49-F238E27FC236}">
                <a16:creationId xmlns:a16="http://schemas.microsoft.com/office/drawing/2014/main" id="{F25BB8E5-70DF-4586-8712-3E5D187AA4ED}"/>
              </a:ext>
            </a:extLst>
          </p:cNvPr>
          <p:cNvSpPr txBox="1"/>
          <p:nvPr/>
        </p:nvSpPr>
        <p:spPr>
          <a:xfrm>
            <a:off x="487109" y="2696479"/>
            <a:ext cx="444352" cy="369332"/>
          </a:xfrm>
          <a:prstGeom prst="rect">
            <a:avLst/>
          </a:prstGeom>
          <a:noFill/>
        </p:spPr>
        <p:txBody>
          <a:bodyPr wrap="none" rtlCol="0">
            <a:spAutoFit/>
          </a:bodyPr>
          <a:lstStyle/>
          <a:p>
            <a:r>
              <a:rPr lang="en-US" altLang="zh-TW" dirty="0"/>
              <a:t>UE</a:t>
            </a:r>
            <a:endParaRPr lang="zh-TW" altLang="en-US" dirty="0"/>
          </a:p>
        </p:txBody>
      </p:sp>
      <p:sp>
        <p:nvSpPr>
          <p:cNvPr id="13" name="文字方塊 12">
            <a:extLst>
              <a:ext uri="{FF2B5EF4-FFF2-40B4-BE49-F238E27FC236}">
                <a16:creationId xmlns:a16="http://schemas.microsoft.com/office/drawing/2014/main" id="{55327C9B-7340-40D8-BD35-29900F84F9A4}"/>
              </a:ext>
            </a:extLst>
          </p:cNvPr>
          <p:cNvSpPr txBox="1"/>
          <p:nvPr/>
        </p:nvSpPr>
        <p:spPr>
          <a:xfrm>
            <a:off x="398944" y="5139214"/>
            <a:ext cx="620683" cy="369332"/>
          </a:xfrm>
          <a:prstGeom prst="rect">
            <a:avLst/>
          </a:prstGeom>
          <a:noFill/>
        </p:spPr>
        <p:txBody>
          <a:bodyPr wrap="none" rtlCol="0">
            <a:spAutoFit/>
          </a:bodyPr>
          <a:lstStyle/>
          <a:p>
            <a:r>
              <a:rPr lang="en-US" altLang="zh-TW" dirty="0"/>
              <a:t>AMF</a:t>
            </a:r>
            <a:endParaRPr lang="zh-TW" altLang="en-US" dirty="0"/>
          </a:p>
        </p:txBody>
      </p:sp>
      <p:cxnSp>
        <p:nvCxnSpPr>
          <p:cNvPr id="15" name="直線接點 14">
            <a:extLst>
              <a:ext uri="{FF2B5EF4-FFF2-40B4-BE49-F238E27FC236}">
                <a16:creationId xmlns:a16="http://schemas.microsoft.com/office/drawing/2014/main" id="{065142B9-12E3-42E5-BAD7-95DF27E52F99}"/>
              </a:ext>
            </a:extLst>
          </p:cNvPr>
          <p:cNvCxnSpPr>
            <a:cxnSpLocks/>
          </p:cNvCxnSpPr>
          <p:nvPr/>
        </p:nvCxnSpPr>
        <p:spPr>
          <a:xfrm>
            <a:off x="709285" y="4051876"/>
            <a:ext cx="1093008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線接點 16">
            <a:extLst>
              <a:ext uri="{FF2B5EF4-FFF2-40B4-BE49-F238E27FC236}">
                <a16:creationId xmlns:a16="http://schemas.microsoft.com/office/drawing/2014/main" id="{5DB01A65-8CC5-4051-8815-2FD84F71CC9D}"/>
              </a:ext>
            </a:extLst>
          </p:cNvPr>
          <p:cNvCxnSpPr/>
          <p:nvPr/>
        </p:nvCxnSpPr>
        <p:spPr>
          <a:xfrm>
            <a:off x="5947873" y="1580972"/>
            <a:ext cx="0" cy="5016759"/>
          </a:xfrm>
          <a:prstGeom prst="line">
            <a:avLst/>
          </a:prstGeom>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AAD74A83-2ECB-4EDD-AD7D-9D6661B59911}"/>
              </a:ext>
            </a:extLst>
          </p:cNvPr>
          <p:cNvSpPr/>
          <p:nvPr/>
        </p:nvSpPr>
        <p:spPr>
          <a:xfrm>
            <a:off x="9400442" y="1007617"/>
            <a:ext cx="2198422" cy="954107"/>
          </a:xfrm>
          <a:prstGeom prst="rect">
            <a:avLst/>
          </a:prstGeom>
        </p:spPr>
        <p:txBody>
          <a:bodyPr wrap="none">
            <a:spAutoFit/>
          </a:bodyPr>
          <a:lstStyle/>
          <a:p>
            <a:r>
              <a:rPr lang="en-US" altLang="zh-TW" sz="1400" b="0" i="0" dirty="0">
                <a:solidFill>
                  <a:srgbClr val="FF0000"/>
                </a:solidFill>
                <a:effectLst/>
                <a:latin typeface="Noto Sans"/>
              </a:rPr>
              <a:t>AN signaling connection</a:t>
            </a:r>
          </a:p>
          <a:p>
            <a:pPr marL="285750" indent="-285750" algn="dist">
              <a:buFont typeface="Arial" panose="020B0604020202020204" pitchFamily="34" charset="0"/>
              <a:buChar char="•"/>
            </a:pPr>
            <a:r>
              <a:rPr lang="en-US" altLang="zh-TW" sz="1400" dirty="0">
                <a:solidFill>
                  <a:srgbClr val="FF0000"/>
                </a:solidFill>
                <a:latin typeface="Noto Sans"/>
              </a:rPr>
              <a:t>3GPP</a:t>
            </a:r>
            <a:r>
              <a:rPr lang="zh-TW" altLang="en-US" sz="1400" dirty="0">
                <a:solidFill>
                  <a:srgbClr val="FF0000"/>
                </a:solidFill>
                <a:latin typeface="Noto Sans"/>
              </a:rPr>
              <a:t> </a:t>
            </a:r>
            <a:r>
              <a:rPr lang="en-US" altLang="zh-TW" sz="1400" dirty="0">
                <a:solidFill>
                  <a:srgbClr val="FF0000"/>
                </a:solidFill>
                <a:latin typeface="Noto Sans"/>
              </a:rPr>
              <a:t>RRC_CONNECTED</a:t>
            </a:r>
          </a:p>
          <a:p>
            <a:pPr marL="285750" indent="-285750" algn="dist">
              <a:buFont typeface="Arial" panose="020B0604020202020204" pitchFamily="34" charset="0"/>
              <a:buChar char="•"/>
            </a:pPr>
            <a:r>
              <a:rPr lang="en-US" altLang="zh-TW" sz="1400" dirty="0">
                <a:solidFill>
                  <a:srgbClr val="FF0000"/>
                </a:solidFill>
              </a:rPr>
              <a:t>UE-N3IWF connectivity</a:t>
            </a:r>
          </a:p>
          <a:p>
            <a:pPr marL="285750" indent="-285750" algn="dist">
              <a:buFont typeface="Arial" panose="020B0604020202020204" pitchFamily="34" charset="0"/>
              <a:buChar char="•"/>
            </a:pPr>
            <a:r>
              <a:rPr lang="en-US" altLang="zh-TW" sz="1400" dirty="0">
                <a:solidFill>
                  <a:srgbClr val="FF0000"/>
                </a:solidFill>
              </a:rPr>
              <a:t>UE-TNGF connectivity </a:t>
            </a:r>
            <a:endParaRPr lang="zh-TW" altLang="en-US" sz="1400" dirty="0">
              <a:solidFill>
                <a:srgbClr val="FF0000"/>
              </a:solidFill>
            </a:endParaRPr>
          </a:p>
        </p:txBody>
      </p:sp>
    </p:spTree>
    <p:extLst>
      <p:ext uri="{BB962C8B-B14F-4D97-AF65-F5344CB8AC3E}">
        <p14:creationId xmlns:p14="http://schemas.microsoft.com/office/powerpoint/2010/main" val="8061618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0A63CFD-0E5E-47D8-AFA5-9DCE012ED6C5}"/>
              </a:ext>
            </a:extLst>
          </p:cNvPr>
          <p:cNvSpPr>
            <a:spLocks noGrp="1"/>
          </p:cNvSpPr>
          <p:nvPr>
            <p:ph type="title"/>
          </p:nvPr>
        </p:nvSpPr>
        <p:spPr/>
        <p:txBody>
          <a:bodyPr>
            <a:normAutofit/>
          </a:bodyPr>
          <a:lstStyle/>
          <a:p>
            <a:r>
              <a:rPr lang="en-US" altLang="zh-TW" sz="4000" dirty="0"/>
              <a:t>Step 4 (Conditional)</a:t>
            </a:r>
            <a:endParaRPr lang="zh-TW" altLang="en-US" sz="4000" dirty="0"/>
          </a:p>
        </p:txBody>
      </p:sp>
      <p:sp>
        <p:nvSpPr>
          <p:cNvPr id="3" name="內容版面配置區 2">
            <a:extLst>
              <a:ext uri="{FF2B5EF4-FFF2-40B4-BE49-F238E27FC236}">
                <a16:creationId xmlns:a16="http://schemas.microsoft.com/office/drawing/2014/main" id="{8413CD0D-093D-4382-BB5F-93DFB2C2A982}"/>
              </a:ext>
            </a:extLst>
          </p:cNvPr>
          <p:cNvSpPr>
            <a:spLocks noGrp="1"/>
          </p:cNvSpPr>
          <p:nvPr>
            <p:ph idx="1"/>
          </p:nvPr>
        </p:nvSpPr>
        <p:spPr>
          <a:xfrm>
            <a:off x="838200" y="1825625"/>
            <a:ext cx="8328505" cy="4351338"/>
          </a:xfrm>
        </p:spPr>
        <p:txBody>
          <a:bodyPr/>
          <a:lstStyle/>
          <a:p>
            <a:r>
              <a:rPr lang="en-US" altLang="zh-TW" dirty="0"/>
              <a:t>New AMF determines the old AMF using 5G-GUTI</a:t>
            </a:r>
          </a:p>
          <a:p>
            <a:r>
              <a:rPr lang="en-US" altLang="zh-TW" dirty="0"/>
              <a:t>To </a:t>
            </a:r>
            <a:r>
              <a:rPr lang="en-US" altLang="zh-TW" dirty="0" err="1"/>
              <a:t>retrives</a:t>
            </a:r>
            <a:r>
              <a:rPr lang="en-US" altLang="zh-TW" dirty="0"/>
              <a:t> SUPI and UE context</a:t>
            </a:r>
          </a:p>
          <a:p>
            <a:r>
              <a:rPr lang="en-US" altLang="zh-TW" dirty="0"/>
              <a:t>With UDSF,</a:t>
            </a:r>
          </a:p>
          <a:p>
            <a:pPr lvl="1"/>
            <a:r>
              <a:rPr lang="en-US" altLang="zh-TW" dirty="0" err="1">
                <a:solidFill>
                  <a:srgbClr val="FF0000"/>
                </a:solidFill>
              </a:rPr>
              <a:t>Nudsf_UnstructuredDataManagement_Query</a:t>
            </a:r>
            <a:endParaRPr lang="en-US" altLang="zh-TW" dirty="0">
              <a:solidFill>
                <a:srgbClr val="FF0000"/>
              </a:solidFill>
            </a:endParaRPr>
          </a:p>
          <a:p>
            <a:r>
              <a:rPr lang="en-US" altLang="zh-TW" dirty="0"/>
              <a:t>Without UDSF,</a:t>
            </a:r>
          </a:p>
          <a:p>
            <a:pPr lvl="1"/>
            <a:r>
              <a:rPr lang="en-US" altLang="zh-TW" dirty="0" err="1">
                <a:solidFill>
                  <a:srgbClr val="FF0000"/>
                </a:solidFill>
              </a:rPr>
              <a:t>Namf_Communication_UEContextTransfer</a:t>
            </a:r>
            <a:r>
              <a:rPr lang="en-US" altLang="zh-TW" dirty="0">
                <a:solidFill>
                  <a:srgbClr val="FF0000"/>
                </a:solidFill>
              </a:rPr>
              <a:t> </a:t>
            </a:r>
            <a:r>
              <a:rPr lang="en-US" altLang="zh-TW" dirty="0"/>
              <a:t>including</a:t>
            </a:r>
          </a:p>
          <a:p>
            <a:pPr lvl="2"/>
            <a:r>
              <a:rPr lang="en-US" altLang="zh-TW" dirty="0"/>
              <a:t>the complete Registration Request NAS message (may be integrity protected)</a:t>
            </a:r>
          </a:p>
          <a:p>
            <a:pPr lvl="2"/>
            <a:r>
              <a:rPr lang="en-US" altLang="zh-TW" dirty="0"/>
              <a:t>Access Type</a:t>
            </a:r>
            <a:endParaRPr lang="zh-TW" altLang="en-US" dirty="0"/>
          </a:p>
        </p:txBody>
      </p:sp>
      <p:pic>
        <p:nvPicPr>
          <p:cNvPr id="5" name="圖片 4">
            <a:extLst>
              <a:ext uri="{FF2B5EF4-FFF2-40B4-BE49-F238E27FC236}">
                <a16:creationId xmlns:a16="http://schemas.microsoft.com/office/drawing/2014/main" id="{B0E3FD41-E63D-41E7-815B-6BAAB045A9AE}"/>
              </a:ext>
            </a:extLst>
          </p:cNvPr>
          <p:cNvPicPr>
            <a:picLocks noChangeAspect="1"/>
          </p:cNvPicPr>
          <p:nvPr/>
        </p:nvPicPr>
        <p:blipFill>
          <a:blip r:embed="rId2"/>
          <a:stretch>
            <a:fillRect/>
          </a:stretch>
        </p:blipFill>
        <p:spPr>
          <a:xfrm>
            <a:off x="9166705" y="1537537"/>
            <a:ext cx="2957822" cy="2011006"/>
          </a:xfrm>
          <a:prstGeom prst="rect">
            <a:avLst/>
          </a:prstGeom>
        </p:spPr>
      </p:pic>
      <p:sp>
        <p:nvSpPr>
          <p:cNvPr id="6" name="矩形 5">
            <a:extLst>
              <a:ext uri="{FF2B5EF4-FFF2-40B4-BE49-F238E27FC236}">
                <a16:creationId xmlns:a16="http://schemas.microsoft.com/office/drawing/2014/main" id="{4D6F2B57-9021-4EBB-8D59-FE2C23DAA20F}"/>
              </a:ext>
            </a:extLst>
          </p:cNvPr>
          <p:cNvSpPr/>
          <p:nvPr/>
        </p:nvSpPr>
        <p:spPr>
          <a:xfrm>
            <a:off x="10872131" y="3196205"/>
            <a:ext cx="1203121" cy="3523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1120821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21A75BF-FA72-425A-A5F5-B9810FF14A24}"/>
              </a:ext>
            </a:extLst>
          </p:cNvPr>
          <p:cNvSpPr>
            <a:spLocks noGrp="1"/>
          </p:cNvSpPr>
          <p:nvPr>
            <p:ph type="title"/>
          </p:nvPr>
        </p:nvSpPr>
        <p:spPr/>
        <p:txBody>
          <a:bodyPr/>
          <a:lstStyle/>
          <a:p>
            <a:r>
              <a:rPr lang="en-US" altLang="zh-TW" dirty="0"/>
              <a:t>Step 5 (Conditional) </a:t>
            </a:r>
            <a:endParaRPr lang="zh-TW" altLang="en-US" dirty="0"/>
          </a:p>
        </p:txBody>
      </p:sp>
      <p:sp>
        <p:nvSpPr>
          <p:cNvPr id="3" name="內容版面配置區 2">
            <a:extLst>
              <a:ext uri="{FF2B5EF4-FFF2-40B4-BE49-F238E27FC236}">
                <a16:creationId xmlns:a16="http://schemas.microsoft.com/office/drawing/2014/main" id="{A6303D76-34ED-4397-9696-7DB1268121CE}"/>
              </a:ext>
            </a:extLst>
          </p:cNvPr>
          <p:cNvSpPr>
            <a:spLocks noGrp="1"/>
          </p:cNvSpPr>
          <p:nvPr>
            <p:ph idx="1"/>
          </p:nvPr>
        </p:nvSpPr>
        <p:spPr/>
        <p:txBody>
          <a:bodyPr/>
          <a:lstStyle/>
          <a:p>
            <a:r>
              <a:rPr lang="en-US" altLang="zh-TW" dirty="0"/>
              <a:t>UDSF response </a:t>
            </a:r>
          </a:p>
          <a:p>
            <a:pPr lvl="1"/>
            <a:r>
              <a:rPr lang="en-US" altLang="zh-TW" dirty="0"/>
              <a:t>established PDU Sessions</a:t>
            </a:r>
          </a:p>
          <a:p>
            <a:r>
              <a:rPr lang="en-US" altLang="zh-TW" dirty="0"/>
              <a:t>Old AMF response </a:t>
            </a:r>
          </a:p>
          <a:p>
            <a:pPr lvl="1"/>
            <a:r>
              <a:rPr lang="en-US" altLang="zh-TW" dirty="0"/>
              <a:t>SUPI</a:t>
            </a:r>
          </a:p>
          <a:p>
            <a:pPr lvl="1"/>
            <a:r>
              <a:rPr lang="en-US" altLang="zh-TW" dirty="0"/>
              <a:t>UE Context</a:t>
            </a:r>
          </a:p>
          <a:p>
            <a:pPr lvl="1"/>
            <a:r>
              <a:rPr lang="en-US" altLang="zh-TW" dirty="0"/>
              <a:t>SMF information </a:t>
            </a:r>
          </a:p>
          <a:p>
            <a:pPr lvl="1"/>
            <a:r>
              <a:rPr lang="en-US" altLang="zh-TW" dirty="0"/>
              <a:t>DNN</a:t>
            </a:r>
          </a:p>
          <a:p>
            <a:pPr lvl="1"/>
            <a:r>
              <a:rPr lang="en-US" altLang="zh-TW" dirty="0"/>
              <a:t>S-NSSAI(s)</a:t>
            </a:r>
          </a:p>
          <a:p>
            <a:pPr lvl="1"/>
            <a:r>
              <a:rPr lang="en-US" altLang="zh-TW" dirty="0"/>
              <a:t>PDU Session ID(s)</a:t>
            </a:r>
          </a:p>
          <a:p>
            <a:pPr lvl="1"/>
            <a:r>
              <a:rPr lang="en-US" altLang="zh-TW" dirty="0"/>
              <a:t>active NGAP UE-TNLA bindings to N3IWF/TNGF/W-AGF</a:t>
            </a:r>
            <a:endParaRPr lang="zh-TW" altLang="en-US" dirty="0"/>
          </a:p>
        </p:txBody>
      </p:sp>
      <p:pic>
        <p:nvPicPr>
          <p:cNvPr id="4" name="圖片 3">
            <a:extLst>
              <a:ext uri="{FF2B5EF4-FFF2-40B4-BE49-F238E27FC236}">
                <a16:creationId xmlns:a16="http://schemas.microsoft.com/office/drawing/2014/main" id="{A76A6BEF-9310-4641-8F14-27A7C28B8E12}"/>
              </a:ext>
            </a:extLst>
          </p:cNvPr>
          <p:cNvPicPr>
            <a:picLocks noChangeAspect="1"/>
          </p:cNvPicPr>
          <p:nvPr/>
        </p:nvPicPr>
        <p:blipFill>
          <a:blip r:embed="rId2"/>
          <a:stretch>
            <a:fillRect/>
          </a:stretch>
        </p:blipFill>
        <p:spPr>
          <a:xfrm>
            <a:off x="9528464" y="1825624"/>
            <a:ext cx="2295845" cy="905001"/>
          </a:xfrm>
          <a:prstGeom prst="rect">
            <a:avLst/>
          </a:prstGeom>
        </p:spPr>
      </p:pic>
      <p:sp>
        <p:nvSpPr>
          <p:cNvPr id="5" name="矩形 4">
            <a:extLst>
              <a:ext uri="{FF2B5EF4-FFF2-40B4-BE49-F238E27FC236}">
                <a16:creationId xmlns:a16="http://schemas.microsoft.com/office/drawing/2014/main" id="{7853DA54-8696-4C5D-8AB1-75CE71CD8CA0}"/>
              </a:ext>
            </a:extLst>
          </p:cNvPr>
          <p:cNvSpPr/>
          <p:nvPr/>
        </p:nvSpPr>
        <p:spPr>
          <a:xfrm>
            <a:off x="9655728" y="2278125"/>
            <a:ext cx="1698072" cy="4525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6" name="圖片 5">
            <a:extLst>
              <a:ext uri="{FF2B5EF4-FFF2-40B4-BE49-F238E27FC236}">
                <a16:creationId xmlns:a16="http://schemas.microsoft.com/office/drawing/2014/main" id="{36A59580-E5A4-48CA-888C-05FB5662B4BE}"/>
              </a:ext>
            </a:extLst>
          </p:cNvPr>
          <p:cNvPicPr>
            <a:picLocks noChangeAspect="1"/>
          </p:cNvPicPr>
          <p:nvPr/>
        </p:nvPicPr>
        <p:blipFill>
          <a:blip r:embed="rId3"/>
          <a:stretch>
            <a:fillRect/>
          </a:stretch>
        </p:blipFill>
        <p:spPr>
          <a:xfrm>
            <a:off x="10003489" y="882517"/>
            <a:ext cx="1581371" cy="628738"/>
          </a:xfrm>
          <a:prstGeom prst="rect">
            <a:avLst/>
          </a:prstGeom>
        </p:spPr>
      </p:pic>
    </p:spTree>
    <p:extLst>
      <p:ext uri="{BB962C8B-B14F-4D97-AF65-F5344CB8AC3E}">
        <p14:creationId xmlns:p14="http://schemas.microsoft.com/office/powerpoint/2010/main" val="36218227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21A75BF-FA72-425A-A5F5-B9810FF14A24}"/>
              </a:ext>
            </a:extLst>
          </p:cNvPr>
          <p:cNvSpPr>
            <a:spLocks noGrp="1"/>
          </p:cNvSpPr>
          <p:nvPr>
            <p:ph type="title"/>
          </p:nvPr>
        </p:nvSpPr>
        <p:spPr/>
        <p:txBody>
          <a:bodyPr/>
          <a:lstStyle/>
          <a:p>
            <a:r>
              <a:rPr lang="en-US" altLang="zh-TW" dirty="0"/>
              <a:t>Step 5 (Conditional)</a:t>
            </a:r>
            <a:endParaRPr lang="zh-TW" altLang="en-US" dirty="0"/>
          </a:p>
        </p:txBody>
      </p:sp>
      <p:sp>
        <p:nvSpPr>
          <p:cNvPr id="3" name="內容版面配置區 2">
            <a:extLst>
              <a:ext uri="{FF2B5EF4-FFF2-40B4-BE49-F238E27FC236}">
                <a16:creationId xmlns:a16="http://schemas.microsoft.com/office/drawing/2014/main" id="{A6303D76-34ED-4397-9696-7DB1268121CE}"/>
              </a:ext>
            </a:extLst>
          </p:cNvPr>
          <p:cNvSpPr>
            <a:spLocks noGrp="1"/>
          </p:cNvSpPr>
          <p:nvPr>
            <p:ph idx="1"/>
          </p:nvPr>
        </p:nvSpPr>
        <p:spPr>
          <a:xfrm>
            <a:off x="838200" y="1825625"/>
            <a:ext cx="8817528" cy="4351338"/>
          </a:xfrm>
        </p:spPr>
        <p:txBody>
          <a:bodyPr>
            <a:normAutofit fontScale="92500" lnSpcReduction="10000"/>
          </a:bodyPr>
          <a:lstStyle/>
          <a:p>
            <a:r>
              <a:rPr lang="en-US" altLang="zh-TW" dirty="0"/>
              <a:t>If old AMF fails the </a:t>
            </a:r>
            <a:r>
              <a:rPr lang="en-US" altLang="zh-TW" b="1" dirty="0"/>
              <a:t>integrity check</a:t>
            </a:r>
            <a:r>
              <a:rPr lang="en-US" altLang="zh-TW" dirty="0"/>
              <a:t> of the Registration Request NAS message, the old AMF shall indicate the integrity check failure.</a:t>
            </a:r>
          </a:p>
          <a:p>
            <a:r>
              <a:rPr lang="en-US" altLang="zh-TW" dirty="0"/>
              <a:t>If the new AMF is configured to allow emergency services for unauthenticated UE:</a:t>
            </a:r>
          </a:p>
          <a:p>
            <a:pPr lvl="1"/>
            <a:r>
              <a:rPr lang="en-US" altLang="zh-TW" dirty="0"/>
              <a:t>If the UE has </a:t>
            </a:r>
            <a:r>
              <a:rPr lang="en-US" altLang="zh-TW" b="1" dirty="0"/>
              <a:t>only an emergency PDU Session</a:t>
            </a:r>
            <a:r>
              <a:rPr lang="en-US" altLang="zh-TW" dirty="0"/>
              <a:t>, the AMF either skips the authentication and security procedure or accepts that the authentication may fail and continues the Mobility Registration Update procedure.</a:t>
            </a:r>
          </a:p>
          <a:p>
            <a:pPr lvl="1"/>
            <a:r>
              <a:rPr lang="en-US" altLang="zh-TW" dirty="0"/>
              <a:t>If the UE has </a:t>
            </a:r>
            <a:r>
              <a:rPr lang="en-US" altLang="zh-TW" b="1" dirty="0"/>
              <a:t>both emergency and non emergency PDU Sessions </a:t>
            </a:r>
            <a:r>
              <a:rPr lang="en-US" altLang="zh-TW" dirty="0"/>
              <a:t>and authentication fails, the AMF continues the Mobility Registration Update procedure and deactivates all the non-emergency PDU Sessions.</a:t>
            </a:r>
            <a:endParaRPr lang="zh-TW" altLang="en-US" dirty="0"/>
          </a:p>
        </p:txBody>
      </p:sp>
      <p:pic>
        <p:nvPicPr>
          <p:cNvPr id="4" name="圖片 3">
            <a:extLst>
              <a:ext uri="{FF2B5EF4-FFF2-40B4-BE49-F238E27FC236}">
                <a16:creationId xmlns:a16="http://schemas.microsoft.com/office/drawing/2014/main" id="{A76A6BEF-9310-4641-8F14-27A7C28B8E12}"/>
              </a:ext>
            </a:extLst>
          </p:cNvPr>
          <p:cNvPicPr>
            <a:picLocks noChangeAspect="1"/>
          </p:cNvPicPr>
          <p:nvPr/>
        </p:nvPicPr>
        <p:blipFill>
          <a:blip r:embed="rId2"/>
          <a:stretch>
            <a:fillRect/>
          </a:stretch>
        </p:blipFill>
        <p:spPr>
          <a:xfrm>
            <a:off x="9528464" y="1825624"/>
            <a:ext cx="2295845" cy="905001"/>
          </a:xfrm>
          <a:prstGeom prst="rect">
            <a:avLst/>
          </a:prstGeom>
        </p:spPr>
      </p:pic>
      <p:sp>
        <p:nvSpPr>
          <p:cNvPr id="5" name="矩形 4">
            <a:extLst>
              <a:ext uri="{FF2B5EF4-FFF2-40B4-BE49-F238E27FC236}">
                <a16:creationId xmlns:a16="http://schemas.microsoft.com/office/drawing/2014/main" id="{7853DA54-8696-4C5D-8AB1-75CE71CD8CA0}"/>
              </a:ext>
            </a:extLst>
          </p:cNvPr>
          <p:cNvSpPr/>
          <p:nvPr/>
        </p:nvSpPr>
        <p:spPr>
          <a:xfrm>
            <a:off x="9655728" y="2278125"/>
            <a:ext cx="1698072" cy="4525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6" name="圖片 5">
            <a:extLst>
              <a:ext uri="{FF2B5EF4-FFF2-40B4-BE49-F238E27FC236}">
                <a16:creationId xmlns:a16="http://schemas.microsoft.com/office/drawing/2014/main" id="{36A59580-E5A4-48CA-888C-05FB5662B4BE}"/>
              </a:ext>
            </a:extLst>
          </p:cNvPr>
          <p:cNvPicPr>
            <a:picLocks noChangeAspect="1"/>
          </p:cNvPicPr>
          <p:nvPr/>
        </p:nvPicPr>
        <p:blipFill>
          <a:blip r:embed="rId3"/>
          <a:stretch>
            <a:fillRect/>
          </a:stretch>
        </p:blipFill>
        <p:spPr>
          <a:xfrm>
            <a:off x="10003489" y="882517"/>
            <a:ext cx="1581371" cy="628738"/>
          </a:xfrm>
          <a:prstGeom prst="rect">
            <a:avLst/>
          </a:prstGeom>
        </p:spPr>
      </p:pic>
    </p:spTree>
    <p:extLst>
      <p:ext uri="{BB962C8B-B14F-4D97-AF65-F5344CB8AC3E}">
        <p14:creationId xmlns:p14="http://schemas.microsoft.com/office/powerpoint/2010/main" val="2048155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21A75BF-FA72-425A-A5F5-B9810FF14A24}"/>
              </a:ext>
            </a:extLst>
          </p:cNvPr>
          <p:cNvSpPr>
            <a:spLocks noGrp="1"/>
          </p:cNvSpPr>
          <p:nvPr>
            <p:ph type="title"/>
          </p:nvPr>
        </p:nvSpPr>
        <p:spPr/>
        <p:txBody>
          <a:bodyPr/>
          <a:lstStyle/>
          <a:p>
            <a:r>
              <a:rPr lang="en-US" altLang="zh-TW" dirty="0"/>
              <a:t>Step 5 (Conditional)</a:t>
            </a:r>
            <a:endParaRPr lang="zh-TW" altLang="en-US" dirty="0"/>
          </a:p>
        </p:txBody>
      </p:sp>
      <p:sp>
        <p:nvSpPr>
          <p:cNvPr id="3" name="內容版面配置區 2">
            <a:extLst>
              <a:ext uri="{FF2B5EF4-FFF2-40B4-BE49-F238E27FC236}">
                <a16:creationId xmlns:a16="http://schemas.microsoft.com/office/drawing/2014/main" id="{A6303D76-34ED-4397-9696-7DB1268121CE}"/>
              </a:ext>
            </a:extLst>
          </p:cNvPr>
          <p:cNvSpPr>
            <a:spLocks noGrp="1"/>
          </p:cNvSpPr>
          <p:nvPr>
            <p:ph idx="1"/>
          </p:nvPr>
        </p:nvSpPr>
        <p:spPr>
          <a:xfrm>
            <a:off x="838200" y="1825625"/>
            <a:ext cx="8817528" cy="4351338"/>
          </a:xfrm>
        </p:spPr>
        <p:txBody>
          <a:bodyPr>
            <a:normAutofit/>
          </a:bodyPr>
          <a:lstStyle/>
          <a:p>
            <a:r>
              <a:rPr lang="en-US" altLang="zh-TW" dirty="0"/>
              <a:t>Old AMF may includes (if available)</a:t>
            </a:r>
          </a:p>
          <a:p>
            <a:pPr lvl="1"/>
            <a:r>
              <a:rPr lang="en-US" altLang="zh-TW" dirty="0"/>
              <a:t>AM Policy Association</a:t>
            </a:r>
          </a:p>
          <a:p>
            <a:pPr lvl="1"/>
            <a:r>
              <a:rPr lang="en-US" altLang="zh-TW" dirty="0"/>
              <a:t>UE Policy Association</a:t>
            </a:r>
          </a:p>
          <a:p>
            <a:pPr lvl="1"/>
            <a:r>
              <a:rPr lang="en-US" altLang="zh-TW" dirty="0"/>
              <a:t>PCF ID</a:t>
            </a:r>
          </a:p>
          <a:p>
            <a:pPr lvl="2"/>
            <a:r>
              <a:rPr lang="en-US" altLang="zh-TW" dirty="0"/>
              <a:t>V-PCF ID (roaming case)</a:t>
            </a:r>
          </a:p>
          <a:p>
            <a:pPr lvl="2"/>
            <a:r>
              <a:rPr lang="en-US" altLang="zh-TW" dirty="0"/>
              <a:t>H-PCF ID (roaming case)</a:t>
            </a:r>
          </a:p>
        </p:txBody>
      </p:sp>
      <p:pic>
        <p:nvPicPr>
          <p:cNvPr id="4" name="圖片 3">
            <a:extLst>
              <a:ext uri="{FF2B5EF4-FFF2-40B4-BE49-F238E27FC236}">
                <a16:creationId xmlns:a16="http://schemas.microsoft.com/office/drawing/2014/main" id="{A76A6BEF-9310-4641-8F14-27A7C28B8E12}"/>
              </a:ext>
            </a:extLst>
          </p:cNvPr>
          <p:cNvPicPr>
            <a:picLocks noChangeAspect="1"/>
          </p:cNvPicPr>
          <p:nvPr/>
        </p:nvPicPr>
        <p:blipFill>
          <a:blip r:embed="rId2"/>
          <a:stretch>
            <a:fillRect/>
          </a:stretch>
        </p:blipFill>
        <p:spPr>
          <a:xfrm>
            <a:off x="9528464" y="1825624"/>
            <a:ext cx="2295845" cy="905001"/>
          </a:xfrm>
          <a:prstGeom prst="rect">
            <a:avLst/>
          </a:prstGeom>
        </p:spPr>
      </p:pic>
      <p:sp>
        <p:nvSpPr>
          <p:cNvPr id="5" name="矩形 4">
            <a:extLst>
              <a:ext uri="{FF2B5EF4-FFF2-40B4-BE49-F238E27FC236}">
                <a16:creationId xmlns:a16="http://schemas.microsoft.com/office/drawing/2014/main" id="{7853DA54-8696-4C5D-8AB1-75CE71CD8CA0}"/>
              </a:ext>
            </a:extLst>
          </p:cNvPr>
          <p:cNvSpPr/>
          <p:nvPr/>
        </p:nvSpPr>
        <p:spPr>
          <a:xfrm>
            <a:off x="9655728" y="2278125"/>
            <a:ext cx="1698072" cy="4525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6" name="圖片 5">
            <a:extLst>
              <a:ext uri="{FF2B5EF4-FFF2-40B4-BE49-F238E27FC236}">
                <a16:creationId xmlns:a16="http://schemas.microsoft.com/office/drawing/2014/main" id="{36A59580-E5A4-48CA-888C-05FB5662B4BE}"/>
              </a:ext>
            </a:extLst>
          </p:cNvPr>
          <p:cNvPicPr>
            <a:picLocks noChangeAspect="1"/>
          </p:cNvPicPr>
          <p:nvPr/>
        </p:nvPicPr>
        <p:blipFill>
          <a:blip r:embed="rId3"/>
          <a:stretch>
            <a:fillRect/>
          </a:stretch>
        </p:blipFill>
        <p:spPr>
          <a:xfrm>
            <a:off x="10003489" y="882517"/>
            <a:ext cx="1581371" cy="628738"/>
          </a:xfrm>
          <a:prstGeom prst="rect">
            <a:avLst/>
          </a:prstGeom>
        </p:spPr>
      </p:pic>
      <p:sp>
        <p:nvSpPr>
          <p:cNvPr id="7" name="文字方塊 6">
            <a:extLst>
              <a:ext uri="{FF2B5EF4-FFF2-40B4-BE49-F238E27FC236}">
                <a16:creationId xmlns:a16="http://schemas.microsoft.com/office/drawing/2014/main" id="{CF93E12A-3F48-4D1F-89ED-0D838C21EDE2}"/>
              </a:ext>
            </a:extLst>
          </p:cNvPr>
          <p:cNvSpPr txBox="1"/>
          <p:nvPr/>
        </p:nvSpPr>
        <p:spPr>
          <a:xfrm>
            <a:off x="10622492" y="1388824"/>
            <a:ext cx="343364" cy="369332"/>
          </a:xfrm>
          <a:prstGeom prst="rect">
            <a:avLst/>
          </a:prstGeom>
          <a:noFill/>
        </p:spPr>
        <p:txBody>
          <a:bodyPr wrap="none" rtlCol="0">
            <a:spAutoFit/>
          </a:bodyPr>
          <a:lstStyle/>
          <a:p>
            <a:r>
              <a:rPr lang="en-US" altLang="zh-TW" dirty="0"/>
              <a:t>…</a:t>
            </a:r>
            <a:endParaRPr lang="zh-TW" altLang="en-US" dirty="0"/>
          </a:p>
        </p:txBody>
      </p:sp>
    </p:spTree>
    <p:extLst>
      <p:ext uri="{BB962C8B-B14F-4D97-AF65-F5344CB8AC3E}">
        <p14:creationId xmlns:p14="http://schemas.microsoft.com/office/powerpoint/2010/main" val="20044439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0A0E39-0510-44CB-8C3B-527A8F931B30}"/>
              </a:ext>
            </a:extLst>
          </p:cNvPr>
          <p:cNvSpPr>
            <a:spLocks noGrp="1"/>
          </p:cNvSpPr>
          <p:nvPr>
            <p:ph type="title"/>
          </p:nvPr>
        </p:nvSpPr>
        <p:spPr/>
        <p:txBody>
          <a:bodyPr/>
          <a:lstStyle/>
          <a:p>
            <a:r>
              <a:rPr lang="en-US" altLang="zh-TW" dirty="0"/>
              <a:t>Step 6, 7 (Conditional)</a:t>
            </a:r>
            <a:endParaRPr lang="zh-TW" altLang="en-US" dirty="0"/>
          </a:p>
        </p:txBody>
      </p:sp>
      <p:sp>
        <p:nvSpPr>
          <p:cNvPr id="3" name="內容版面配置區 2">
            <a:extLst>
              <a:ext uri="{FF2B5EF4-FFF2-40B4-BE49-F238E27FC236}">
                <a16:creationId xmlns:a16="http://schemas.microsoft.com/office/drawing/2014/main" id="{3807A261-0508-404F-A488-69A146C99CCF}"/>
              </a:ext>
            </a:extLst>
          </p:cNvPr>
          <p:cNvSpPr>
            <a:spLocks noGrp="1"/>
          </p:cNvSpPr>
          <p:nvPr>
            <p:ph idx="1"/>
          </p:nvPr>
        </p:nvSpPr>
        <p:spPr>
          <a:xfrm>
            <a:off x="838200" y="1825625"/>
            <a:ext cx="10897998" cy="4351338"/>
          </a:xfrm>
        </p:spPr>
        <p:txBody>
          <a:bodyPr/>
          <a:lstStyle/>
          <a:p>
            <a:r>
              <a:rPr lang="en-US" altLang="zh-TW" dirty="0"/>
              <a:t>When </a:t>
            </a:r>
            <a:r>
              <a:rPr lang="en-US" altLang="zh-TW" b="1" dirty="0"/>
              <a:t>SUCI</a:t>
            </a:r>
            <a:r>
              <a:rPr lang="en-US" altLang="zh-TW" dirty="0"/>
              <a:t> is not</a:t>
            </a:r>
          </a:p>
          <a:p>
            <a:pPr lvl="1"/>
            <a:r>
              <a:rPr lang="en-US" altLang="zh-TW" dirty="0"/>
              <a:t>provided by UE</a:t>
            </a:r>
          </a:p>
          <a:p>
            <a:pPr lvl="1"/>
            <a:r>
              <a:rPr lang="en-US" altLang="zh-TW" dirty="0"/>
              <a:t>retrieved from the old AMF</a:t>
            </a:r>
          </a:p>
          <a:p>
            <a:r>
              <a:rPr lang="en-US" altLang="zh-TW" dirty="0"/>
              <a:t>AMF sending an </a:t>
            </a:r>
            <a:r>
              <a:rPr lang="en-US" altLang="zh-TW" b="1" dirty="0"/>
              <a:t>Identity Request</a:t>
            </a:r>
            <a:r>
              <a:rPr lang="en-US" altLang="zh-TW" dirty="0"/>
              <a:t> message to the UE requesting the </a:t>
            </a:r>
            <a:r>
              <a:rPr lang="en-US" altLang="zh-TW" b="1" dirty="0"/>
              <a:t>SUCI</a:t>
            </a:r>
            <a:r>
              <a:rPr lang="en-US" altLang="zh-TW" dirty="0"/>
              <a:t>.</a:t>
            </a:r>
          </a:p>
          <a:p>
            <a:r>
              <a:rPr lang="en-US" altLang="zh-TW" dirty="0"/>
              <a:t>The UE responds with an </a:t>
            </a:r>
            <a:r>
              <a:rPr lang="en-US" altLang="zh-TW" b="1" dirty="0"/>
              <a:t>Identity Response</a:t>
            </a:r>
            <a:r>
              <a:rPr lang="en-US" altLang="zh-TW" dirty="0"/>
              <a:t> message including the </a:t>
            </a:r>
            <a:r>
              <a:rPr lang="en-US" altLang="zh-TW" b="1" dirty="0"/>
              <a:t>SUCI</a:t>
            </a:r>
            <a:r>
              <a:rPr lang="en-US" altLang="zh-TW" dirty="0"/>
              <a:t>.</a:t>
            </a:r>
          </a:p>
          <a:p>
            <a:r>
              <a:rPr lang="en-US" altLang="zh-TW" dirty="0"/>
              <a:t>The UE derives the </a:t>
            </a:r>
            <a:r>
              <a:rPr lang="en-US" altLang="zh-TW" b="1" dirty="0"/>
              <a:t>SUCI</a:t>
            </a:r>
            <a:r>
              <a:rPr lang="en-US" altLang="zh-TW" dirty="0"/>
              <a:t> by using the provisioned public key of the HPLMN.</a:t>
            </a:r>
            <a:endParaRPr lang="zh-TW" altLang="en-US" dirty="0"/>
          </a:p>
        </p:txBody>
      </p:sp>
      <p:pic>
        <p:nvPicPr>
          <p:cNvPr id="4" name="內容版面配置區 3">
            <a:extLst>
              <a:ext uri="{FF2B5EF4-FFF2-40B4-BE49-F238E27FC236}">
                <a16:creationId xmlns:a16="http://schemas.microsoft.com/office/drawing/2014/main" id="{9EAFC35E-ACA9-4B9A-A0A3-7D196B88D435}"/>
              </a:ext>
            </a:extLst>
          </p:cNvPr>
          <p:cNvPicPr>
            <a:picLocks noChangeAspect="1"/>
          </p:cNvPicPr>
          <p:nvPr/>
        </p:nvPicPr>
        <p:blipFill rotWithShape="1">
          <a:blip r:embed="rId2"/>
          <a:srcRect l="1436" t="46793" r="52107" b="43454"/>
          <a:stretch/>
        </p:blipFill>
        <p:spPr>
          <a:xfrm>
            <a:off x="8881494" y="1144326"/>
            <a:ext cx="3036815" cy="528507"/>
          </a:xfrm>
          <a:prstGeom prst="rect">
            <a:avLst/>
          </a:prstGeom>
        </p:spPr>
      </p:pic>
      <p:sp>
        <p:nvSpPr>
          <p:cNvPr id="5" name="矩形 4">
            <a:extLst>
              <a:ext uri="{FF2B5EF4-FFF2-40B4-BE49-F238E27FC236}">
                <a16:creationId xmlns:a16="http://schemas.microsoft.com/office/drawing/2014/main" id="{91387011-2E34-4769-B862-CAF759E9D567}"/>
              </a:ext>
            </a:extLst>
          </p:cNvPr>
          <p:cNvSpPr/>
          <p:nvPr/>
        </p:nvSpPr>
        <p:spPr>
          <a:xfrm>
            <a:off x="8987056" y="1144326"/>
            <a:ext cx="1988191" cy="5285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6" name="圖片 5">
            <a:extLst>
              <a:ext uri="{FF2B5EF4-FFF2-40B4-BE49-F238E27FC236}">
                <a16:creationId xmlns:a16="http://schemas.microsoft.com/office/drawing/2014/main" id="{15A9818D-72B9-4AC7-8BE6-A9FA2E9A2D16}"/>
              </a:ext>
            </a:extLst>
          </p:cNvPr>
          <p:cNvPicPr>
            <a:picLocks noChangeAspect="1"/>
          </p:cNvPicPr>
          <p:nvPr/>
        </p:nvPicPr>
        <p:blipFill>
          <a:blip r:embed="rId3"/>
          <a:stretch>
            <a:fillRect/>
          </a:stretch>
        </p:blipFill>
        <p:spPr>
          <a:xfrm>
            <a:off x="223357" y="5317494"/>
            <a:ext cx="4289999" cy="859469"/>
          </a:xfrm>
          <a:prstGeom prst="rect">
            <a:avLst/>
          </a:prstGeom>
        </p:spPr>
      </p:pic>
      <p:pic>
        <p:nvPicPr>
          <p:cNvPr id="1026" name="Picture 2" descr="http://techplayon.com/wp-content/uploads/2019/11/SUCI.png">
            <a:extLst>
              <a:ext uri="{FF2B5EF4-FFF2-40B4-BE49-F238E27FC236}">
                <a16:creationId xmlns:a16="http://schemas.microsoft.com/office/drawing/2014/main" id="{174AF32E-1D6D-40B5-97A2-40D04E87B64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9883"/>
          <a:stretch/>
        </p:blipFill>
        <p:spPr bwMode="auto">
          <a:xfrm>
            <a:off x="5526160" y="5565280"/>
            <a:ext cx="6210038" cy="746620"/>
          </a:xfrm>
          <a:prstGeom prst="rect">
            <a:avLst/>
          </a:prstGeom>
          <a:noFill/>
          <a:extLst>
            <a:ext uri="{909E8E84-426E-40DD-AFC4-6F175D3DCCD1}">
              <a14:hiddenFill xmlns:a14="http://schemas.microsoft.com/office/drawing/2010/main">
                <a:solidFill>
                  <a:srgbClr val="FFFFFF"/>
                </a:solidFill>
              </a14:hiddenFill>
            </a:ext>
          </a:extLst>
        </p:spPr>
      </p:pic>
      <p:sp>
        <p:nvSpPr>
          <p:cNvPr id="7" name="文字方塊 6">
            <a:extLst>
              <a:ext uri="{FF2B5EF4-FFF2-40B4-BE49-F238E27FC236}">
                <a16:creationId xmlns:a16="http://schemas.microsoft.com/office/drawing/2014/main" id="{3AA43304-A5D2-4F5B-82B5-5650095D88C7}"/>
              </a:ext>
            </a:extLst>
          </p:cNvPr>
          <p:cNvSpPr txBox="1"/>
          <p:nvPr/>
        </p:nvSpPr>
        <p:spPr>
          <a:xfrm>
            <a:off x="1996580" y="6290112"/>
            <a:ext cx="614271" cy="369332"/>
          </a:xfrm>
          <a:prstGeom prst="rect">
            <a:avLst/>
          </a:prstGeom>
          <a:noFill/>
        </p:spPr>
        <p:txBody>
          <a:bodyPr wrap="none" rtlCol="0">
            <a:spAutoFit/>
          </a:bodyPr>
          <a:lstStyle/>
          <a:p>
            <a:r>
              <a:rPr lang="en-US" altLang="zh-TW" dirty="0"/>
              <a:t>SUPI</a:t>
            </a:r>
            <a:endParaRPr lang="zh-TW" altLang="en-US" dirty="0"/>
          </a:p>
        </p:txBody>
      </p:sp>
      <p:sp>
        <p:nvSpPr>
          <p:cNvPr id="9" name="文字方塊 8">
            <a:extLst>
              <a:ext uri="{FF2B5EF4-FFF2-40B4-BE49-F238E27FC236}">
                <a16:creationId xmlns:a16="http://schemas.microsoft.com/office/drawing/2014/main" id="{BD8572E1-8A02-492C-A14A-EB910E44C98E}"/>
              </a:ext>
            </a:extLst>
          </p:cNvPr>
          <p:cNvSpPr txBox="1"/>
          <p:nvPr/>
        </p:nvSpPr>
        <p:spPr>
          <a:xfrm>
            <a:off x="8478081" y="6290112"/>
            <a:ext cx="619080" cy="369332"/>
          </a:xfrm>
          <a:prstGeom prst="rect">
            <a:avLst/>
          </a:prstGeom>
          <a:noFill/>
        </p:spPr>
        <p:txBody>
          <a:bodyPr wrap="none" rtlCol="0">
            <a:spAutoFit/>
          </a:bodyPr>
          <a:lstStyle/>
          <a:p>
            <a:r>
              <a:rPr lang="en-US" altLang="zh-TW" dirty="0"/>
              <a:t>SUCI</a:t>
            </a:r>
            <a:endParaRPr lang="zh-TW" altLang="en-US" dirty="0"/>
          </a:p>
        </p:txBody>
      </p:sp>
      <p:pic>
        <p:nvPicPr>
          <p:cNvPr id="10" name="內容版面配置區 3">
            <a:extLst>
              <a:ext uri="{FF2B5EF4-FFF2-40B4-BE49-F238E27FC236}">
                <a16:creationId xmlns:a16="http://schemas.microsoft.com/office/drawing/2014/main" id="{C79B7C78-0B8F-4DB8-945B-07D11F28FD73}"/>
              </a:ext>
            </a:extLst>
          </p:cNvPr>
          <p:cNvPicPr>
            <a:picLocks noChangeAspect="1"/>
          </p:cNvPicPr>
          <p:nvPr/>
        </p:nvPicPr>
        <p:blipFill rotWithShape="1">
          <a:blip r:embed="rId2"/>
          <a:srcRect l="1436" t="-377" r="52107" b="88065"/>
          <a:stretch/>
        </p:blipFill>
        <p:spPr>
          <a:xfrm>
            <a:off x="8881494" y="31560"/>
            <a:ext cx="3036815" cy="667129"/>
          </a:xfrm>
          <a:prstGeom prst="rect">
            <a:avLst/>
          </a:prstGeom>
        </p:spPr>
      </p:pic>
      <p:sp>
        <p:nvSpPr>
          <p:cNvPr id="11" name="文字方塊 10">
            <a:extLst>
              <a:ext uri="{FF2B5EF4-FFF2-40B4-BE49-F238E27FC236}">
                <a16:creationId xmlns:a16="http://schemas.microsoft.com/office/drawing/2014/main" id="{671D9351-1C69-4D35-A3B4-9AA5692A3880}"/>
              </a:ext>
            </a:extLst>
          </p:cNvPr>
          <p:cNvSpPr txBox="1"/>
          <p:nvPr/>
        </p:nvSpPr>
        <p:spPr>
          <a:xfrm>
            <a:off x="10292884" y="707526"/>
            <a:ext cx="343364" cy="369332"/>
          </a:xfrm>
          <a:prstGeom prst="rect">
            <a:avLst/>
          </a:prstGeom>
          <a:noFill/>
        </p:spPr>
        <p:txBody>
          <a:bodyPr wrap="none" rtlCol="0">
            <a:spAutoFit/>
          </a:bodyPr>
          <a:lstStyle/>
          <a:p>
            <a:r>
              <a:rPr lang="en-US" altLang="zh-TW" dirty="0"/>
              <a:t>…</a:t>
            </a:r>
            <a:endParaRPr lang="zh-TW" altLang="en-US" dirty="0"/>
          </a:p>
        </p:txBody>
      </p:sp>
    </p:spTree>
    <p:extLst>
      <p:ext uri="{BB962C8B-B14F-4D97-AF65-F5344CB8AC3E}">
        <p14:creationId xmlns:p14="http://schemas.microsoft.com/office/powerpoint/2010/main" val="494596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97D890-BD22-47EE-8F68-C749E0975457}"/>
              </a:ext>
            </a:extLst>
          </p:cNvPr>
          <p:cNvSpPr>
            <a:spLocks noGrp="1"/>
          </p:cNvSpPr>
          <p:nvPr>
            <p:ph type="title"/>
          </p:nvPr>
        </p:nvSpPr>
        <p:spPr/>
        <p:txBody>
          <a:bodyPr/>
          <a:lstStyle/>
          <a:p>
            <a:r>
              <a:rPr lang="en-US" altLang="zh-TW" dirty="0"/>
              <a:t>Step 8</a:t>
            </a:r>
            <a:endParaRPr lang="zh-TW" altLang="en-US" dirty="0"/>
          </a:p>
        </p:txBody>
      </p:sp>
      <p:sp>
        <p:nvSpPr>
          <p:cNvPr id="3" name="內容版面配置區 2">
            <a:extLst>
              <a:ext uri="{FF2B5EF4-FFF2-40B4-BE49-F238E27FC236}">
                <a16:creationId xmlns:a16="http://schemas.microsoft.com/office/drawing/2014/main" id="{1EC5FBB2-FF81-4168-B32F-7C62EA688DBD}"/>
              </a:ext>
            </a:extLst>
          </p:cNvPr>
          <p:cNvSpPr>
            <a:spLocks noGrp="1"/>
          </p:cNvSpPr>
          <p:nvPr>
            <p:ph idx="1"/>
          </p:nvPr>
        </p:nvSpPr>
        <p:spPr>
          <a:xfrm>
            <a:off x="838200" y="1825625"/>
            <a:ext cx="10595994" cy="4351338"/>
          </a:xfrm>
        </p:spPr>
        <p:txBody>
          <a:bodyPr/>
          <a:lstStyle/>
          <a:p>
            <a:r>
              <a:rPr lang="en-US" altLang="zh-TW" dirty="0"/>
              <a:t>The AMF may decide to initiate UE authentication</a:t>
            </a:r>
          </a:p>
          <a:p>
            <a:r>
              <a:rPr lang="en-US" altLang="zh-TW" dirty="0"/>
              <a:t>AMF selects an AUSF based on </a:t>
            </a:r>
            <a:r>
              <a:rPr lang="en-US" altLang="zh-TW" b="1" dirty="0"/>
              <a:t>SUPI</a:t>
            </a:r>
            <a:r>
              <a:rPr lang="en-US" altLang="zh-TW" dirty="0"/>
              <a:t> or </a:t>
            </a:r>
            <a:r>
              <a:rPr lang="en-US" altLang="zh-TW" b="1" dirty="0"/>
              <a:t>SUCI.</a:t>
            </a:r>
          </a:p>
          <a:p>
            <a:r>
              <a:rPr lang="en-US" altLang="zh-TW" dirty="0"/>
              <a:t>AMF may skip authentication or accepts authentication failure if Registration type  == </a:t>
            </a:r>
            <a:r>
              <a:rPr lang="en-US" altLang="zh-TW" b="1" dirty="0"/>
              <a:t>Emergency Registration</a:t>
            </a:r>
            <a:endParaRPr lang="zh-TW" altLang="en-US" b="1" dirty="0"/>
          </a:p>
        </p:txBody>
      </p:sp>
      <p:pic>
        <p:nvPicPr>
          <p:cNvPr id="4" name="內容版面配置區 3">
            <a:extLst>
              <a:ext uri="{FF2B5EF4-FFF2-40B4-BE49-F238E27FC236}">
                <a16:creationId xmlns:a16="http://schemas.microsoft.com/office/drawing/2014/main" id="{0A441F83-B79C-46B6-AC0B-BDABA397C6E1}"/>
              </a:ext>
            </a:extLst>
          </p:cNvPr>
          <p:cNvPicPr>
            <a:picLocks noChangeAspect="1"/>
          </p:cNvPicPr>
          <p:nvPr/>
        </p:nvPicPr>
        <p:blipFill rotWithShape="1">
          <a:blip r:embed="rId2"/>
          <a:srcRect l="1137" t="56523" r="52405" b="37543"/>
          <a:stretch/>
        </p:blipFill>
        <p:spPr>
          <a:xfrm>
            <a:off x="9097160" y="1202804"/>
            <a:ext cx="3036816" cy="321564"/>
          </a:xfrm>
          <a:prstGeom prst="rect">
            <a:avLst/>
          </a:prstGeom>
        </p:spPr>
      </p:pic>
      <p:sp>
        <p:nvSpPr>
          <p:cNvPr id="5" name="矩形 4">
            <a:extLst>
              <a:ext uri="{FF2B5EF4-FFF2-40B4-BE49-F238E27FC236}">
                <a16:creationId xmlns:a16="http://schemas.microsoft.com/office/drawing/2014/main" id="{94F536B9-B300-4824-889F-12FCFA590066}"/>
              </a:ext>
            </a:extLst>
          </p:cNvPr>
          <p:cNvSpPr/>
          <p:nvPr/>
        </p:nvSpPr>
        <p:spPr>
          <a:xfrm>
            <a:off x="10385571" y="1202804"/>
            <a:ext cx="1266738" cy="3215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6" name="內容版面配置區 3">
            <a:extLst>
              <a:ext uri="{FF2B5EF4-FFF2-40B4-BE49-F238E27FC236}">
                <a16:creationId xmlns:a16="http://schemas.microsoft.com/office/drawing/2014/main" id="{1C760BA7-4AEA-4E9B-982B-C610FA3F93F2}"/>
              </a:ext>
            </a:extLst>
          </p:cNvPr>
          <p:cNvPicPr>
            <a:picLocks noChangeAspect="1"/>
          </p:cNvPicPr>
          <p:nvPr/>
        </p:nvPicPr>
        <p:blipFill rotWithShape="1">
          <a:blip r:embed="rId2"/>
          <a:srcRect l="1436" t="6" r="52107" b="86371"/>
          <a:stretch/>
        </p:blipFill>
        <p:spPr>
          <a:xfrm>
            <a:off x="9097161" y="67112"/>
            <a:ext cx="3036815" cy="738231"/>
          </a:xfrm>
          <a:prstGeom prst="rect">
            <a:avLst/>
          </a:prstGeom>
        </p:spPr>
      </p:pic>
      <p:sp>
        <p:nvSpPr>
          <p:cNvPr id="7" name="文字方塊 6">
            <a:extLst>
              <a:ext uri="{FF2B5EF4-FFF2-40B4-BE49-F238E27FC236}">
                <a16:creationId xmlns:a16="http://schemas.microsoft.com/office/drawing/2014/main" id="{E1DB57F2-7AFA-42E7-B4D6-843C99D2C3DE}"/>
              </a:ext>
            </a:extLst>
          </p:cNvPr>
          <p:cNvSpPr txBox="1"/>
          <p:nvPr/>
        </p:nvSpPr>
        <p:spPr>
          <a:xfrm>
            <a:off x="10443886" y="703837"/>
            <a:ext cx="343364" cy="369332"/>
          </a:xfrm>
          <a:prstGeom prst="rect">
            <a:avLst/>
          </a:prstGeom>
          <a:noFill/>
        </p:spPr>
        <p:txBody>
          <a:bodyPr wrap="none" rtlCol="0">
            <a:spAutoFit/>
          </a:bodyPr>
          <a:lstStyle/>
          <a:p>
            <a:r>
              <a:rPr lang="en-US" altLang="zh-TW" dirty="0"/>
              <a:t>…</a:t>
            </a:r>
            <a:endParaRPr lang="zh-TW" altLang="en-US" dirty="0"/>
          </a:p>
        </p:txBody>
      </p:sp>
    </p:spTree>
    <p:extLst>
      <p:ext uri="{BB962C8B-B14F-4D97-AF65-F5344CB8AC3E}">
        <p14:creationId xmlns:p14="http://schemas.microsoft.com/office/powerpoint/2010/main" val="6566362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BB9557E-B147-4D21-93A9-F088E6C0DC0F}"/>
              </a:ext>
            </a:extLst>
          </p:cNvPr>
          <p:cNvSpPr>
            <a:spLocks noGrp="1"/>
          </p:cNvSpPr>
          <p:nvPr>
            <p:ph type="title"/>
          </p:nvPr>
        </p:nvSpPr>
        <p:spPr/>
        <p:txBody>
          <a:bodyPr/>
          <a:lstStyle/>
          <a:p>
            <a:r>
              <a:rPr lang="en-US" altLang="zh-TW" dirty="0"/>
              <a:t>Step 9a</a:t>
            </a:r>
            <a:endParaRPr lang="zh-TW" altLang="en-US" dirty="0"/>
          </a:p>
        </p:txBody>
      </p:sp>
      <p:pic>
        <p:nvPicPr>
          <p:cNvPr id="4" name="內容版面配置區 3">
            <a:extLst>
              <a:ext uri="{FF2B5EF4-FFF2-40B4-BE49-F238E27FC236}">
                <a16:creationId xmlns:a16="http://schemas.microsoft.com/office/drawing/2014/main" id="{A326B810-7DDC-4B53-9027-BB0909D9AB56}"/>
              </a:ext>
            </a:extLst>
          </p:cNvPr>
          <p:cNvPicPr>
            <a:picLocks noGrp="1" noChangeAspect="1"/>
          </p:cNvPicPr>
          <p:nvPr>
            <p:ph idx="1"/>
          </p:nvPr>
        </p:nvPicPr>
        <p:blipFill rotWithShape="1">
          <a:blip r:embed="rId2"/>
          <a:srcRect b="88543"/>
          <a:stretch/>
        </p:blipFill>
        <p:spPr>
          <a:xfrm>
            <a:off x="5655361" y="0"/>
            <a:ext cx="6536639" cy="620785"/>
          </a:xfrm>
          <a:prstGeom prst="rect">
            <a:avLst/>
          </a:prstGeom>
        </p:spPr>
      </p:pic>
      <p:pic>
        <p:nvPicPr>
          <p:cNvPr id="5" name="內容版面配置區 3">
            <a:extLst>
              <a:ext uri="{FF2B5EF4-FFF2-40B4-BE49-F238E27FC236}">
                <a16:creationId xmlns:a16="http://schemas.microsoft.com/office/drawing/2014/main" id="{BE4DA90A-5B7A-44C7-85B4-71AEBF8D0BC6}"/>
              </a:ext>
            </a:extLst>
          </p:cNvPr>
          <p:cNvPicPr>
            <a:picLocks noChangeAspect="1"/>
          </p:cNvPicPr>
          <p:nvPr/>
        </p:nvPicPr>
        <p:blipFill rotWithShape="1">
          <a:blip r:embed="rId2"/>
          <a:srcRect t="63353" b="28442"/>
          <a:stretch/>
        </p:blipFill>
        <p:spPr>
          <a:xfrm>
            <a:off x="5655360" y="1114789"/>
            <a:ext cx="6536639" cy="444617"/>
          </a:xfrm>
          <a:prstGeom prst="rect">
            <a:avLst/>
          </a:prstGeom>
        </p:spPr>
      </p:pic>
      <p:sp>
        <p:nvSpPr>
          <p:cNvPr id="6" name="文字方塊 5">
            <a:extLst>
              <a:ext uri="{FF2B5EF4-FFF2-40B4-BE49-F238E27FC236}">
                <a16:creationId xmlns:a16="http://schemas.microsoft.com/office/drawing/2014/main" id="{9478FBA9-5860-4BD2-BFDB-2BF5A865A413}"/>
              </a:ext>
            </a:extLst>
          </p:cNvPr>
          <p:cNvSpPr txBox="1"/>
          <p:nvPr/>
        </p:nvSpPr>
        <p:spPr>
          <a:xfrm>
            <a:off x="8665420" y="614175"/>
            <a:ext cx="343364" cy="369332"/>
          </a:xfrm>
          <a:prstGeom prst="rect">
            <a:avLst/>
          </a:prstGeom>
          <a:noFill/>
        </p:spPr>
        <p:txBody>
          <a:bodyPr wrap="none" rtlCol="0">
            <a:spAutoFit/>
          </a:bodyPr>
          <a:lstStyle/>
          <a:p>
            <a:r>
              <a:rPr lang="en-US" altLang="zh-TW" dirty="0"/>
              <a:t>…</a:t>
            </a:r>
            <a:endParaRPr lang="zh-TW" altLang="en-US" dirty="0"/>
          </a:p>
        </p:txBody>
      </p:sp>
      <p:sp>
        <p:nvSpPr>
          <p:cNvPr id="7" name="內容版面配置區 2">
            <a:extLst>
              <a:ext uri="{FF2B5EF4-FFF2-40B4-BE49-F238E27FC236}">
                <a16:creationId xmlns:a16="http://schemas.microsoft.com/office/drawing/2014/main" id="{21BB494B-E2A1-40BD-95C8-CD2A0CC2E679}"/>
              </a:ext>
            </a:extLst>
          </p:cNvPr>
          <p:cNvSpPr txBox="1">
            <a:spLocks/>
          </p:cNvSpPr>
          <p:nvPr/>
        </p:nvSpPr>
        <p:spPr>
          <a:xfrm>
            <a:off x="838200" y="1825625"/>
            <a:ext cx="1059599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t>If authentication is required, AMF may include:</a:t>
            </a:r>
          </a:p>
          <a:p>
            <a:pPr lvl="1"/>
            <a:r>
              <a:rPr lang="en-US" altLang="zh-TW" dirty="0"/>
              <a:t>Tracing Requirements (if available)</a:t>
            </a:r>
          </a:p>
          <a:p>
            <a:pPr lvl="1"/>
            <a:r>
              <a:rPr lang="en-US" altLang="zh-TW" dirty="0">
                <a:solidFill>
                  <a:schemeClr val="bg1">
                    <a:lumMod val="75000"/>
                  </a:schemeClr>
                </a:solidFill>
              </a:rPr>
              <a:t>indication of Disaster Roaming service</a:t>
            </a:r>
          </a:p>
          <a:p>
            <a:r>
              <a:rPr lang="en-US" altLang="zh-TW" dirty="0"/>
              <a:t>AUSF selects a UDM to gets the </a:t>
            </a:r>
            <a:r>
              <a:rPr lang="en-US" altLang="zh-TW" b="1" dirty="0"/>
              <a:t>authentication data</a:t>
            </a:r>
          </a:p>
          <a:p>
            <a:r>
              <a:rPr lang="en-US" altLang="zh-TW" dirty="0"/>
              <a:t>Once the UE has been authenticated</a:t>
            </a:r>
          </a:p>
          <a:p>
            <a:pPr lvl="1"/>
            <a:r>
              <a:rPr lang="en-US" altLang="zh-TW" dirty="0"/>
              <a:t>AUSF provides relevant security information to the AMF</a:t>
            </a:r>
          </a:p>
          <a:p>
            <a:pPr lvl="2"/>
            <a:r>
              <a:rPr lang="en-US" altLang="zh-TW" b="1" dirty="0"/>
              <a:t>SUPI</a:t>
            </a:r>
          </a:p>
          <a:p>
            <a:r>
              <a:rPr lang="en-US" altLang="zh-TW" dirty="0"/>
              <a:t>After successful authentication in new AMF triggered by the integrity check failure in old AMF at step 5</a:t>
            </a:r>
          </a:p>
          <a:p>
            <a:pPr lvl="1"/>
            <a:r>
              <a:rPr lang="en-US" altLang="zh-TW" dirty="0"/>
              <a:t>new AMF invokes step 4 again</a:t>
            </a:r>
            <a:endParaRPr lang="zh-TW" altLang="en-US" b="1" dirty="0"/>
          </a:p>
        </p:txBody>
      </p:sp>
    </p:spTree>
    <p:extLst>
      <p:ext uri="{BB962C8B-B14F-4D97-AF65-F5344CB8AC3E}">
        <p14:creationId xmlns:p14="http://schemas.microsoft.com/office/powerpoint/2010/main" val="23419283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D3DB82D-B20A-4D32-891B-E9FB6A60321A}"/>
              </a:ext>
            </a:extLst>
          </p:cNvPr>
          <p:cNvSpPr>
            <a:spLocks noGrp="1"/>
          </p:cNvSpPr>
          <p:nvPr>
            <p:ph type="title"/>
          </p:nvPr>
        </p:nvSpPr>
        <p:spPr/>
        <p:txBody>
          <a:bodyPr/>
          <a:lstStyle/>
          <a:p>
            <a:r>
              <a:rPr lang="en-US" altLang="zh-TW" dirty="0"/>
              <a:t>Step 9b</a:t>
            </a:r>
            <a:endParaRPr lang="zh-TW" altLang="en-US" dirty="0"/>
          </a:p>
        </p:txBody>
      </p:sp>
      <p:sp>
        <p:nvSpPr>
          <p:cNvPr id="3" name="內容版面配置區 2">
            <a:extLst>
              <a:ext uri="{FF2B5EF4-FFF2-40B4-BE49-F238E27FC236}">
                <a16:creationId xmlns:a16="http://schemas.microsoft.com/office/drawing/2014/main" id="{FA41CAA7-5D21-4A87-877E-AA64C35574D2}"/>
              </a:ext>
            </a:extLst>
          </p:cNvPr>
          <p:cNvSpPr>
            <a:spLocks noGrp="1"/>
          </p:cNvSpPr>
          <p:nvPr>
            <p:ph idx="1"/>
          </p:nvPr>
        </p:nvSpPr>
        <p:spPr/>
        <p:txBody>
          <a:bodyPr/>
          <a:lstStyle/>
          <a:p>
            <a:r>
              <a:rPr lang="en-US" altLang="zh-TW" dirty="0"/>
              <a:t>If NAS security context does not exist, the NAS security initiation is performed.</a:t>
            </a:r>
          </a:p>
          <a:p>
            <a:r>
              <a:rPr lang="en-US" altLang="zh-TW" dirty="0"/>
              <a:t>If the UE had no NAS security context in step 1, the UE includes the full Registration Request message.</a:t>
            </a:r>
            <a:endParaRPr lang="zh-TW" altLang="en-US" dirty="0"/>
          </a:p>
        </p:txBody>
      </p:sp>
    </p:spTree>
    <p:extLst>
      <p:ext uri="{BB962C8B-B14F-4D97-AF65-F5344CB8AC3E}">
        <p14:creationId xmlns:p14="http://schemas.microsoft.com/office/powerpoint/2010/main" val="29885466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BB9557E-B147-4D21-93A9-F088E6C0DC0F}"/>
              </a:ext>
            </a:extLst>
          </p:cNvPr>
          <p:cNvSpPr>
            <a:spLocks noGrp="1"/>
          </p:cNvSpPr>
          <p:nvPr>
            <p:ph type="title"/>
          </p:nvPr>
        </p:nvSpPr>
        <p:spPr/>
        <p:txBody>
          <a:bodyPr/>
          <a:lstStyle/>
          <a:p>
            <a:r>
              <a:rPr lang="en-US" altLang="zh-TW" dirty="0"/>
              <a:t>Step 9b</a:t>
            </a:r>
            <a:endParaRPr lang="zh-TW" altLang="en-US" dirty="0"/>
          </a:p>
        </p:txBody>
      </p:sp>
      <p:pic>
        <p:nvPicPr>
          <p:cNvPr id="4" name="內容版面配置區 3">
            <a:extLst>
              <a:ext uri="{FF2B5EF4-FFF2-40B4-BE49-F238E27FC236}">
                <a16:creationId xmlns:a16="http://schemas.microsoft.com/office/drawing/2014/main" id="{A326B810-7DDC-4B53-9027-BB0909D9AB56}"/>
              </a:ext>
            </a:extLst>
          </p:cNvPr>
          <p:cNvPicPr>
            <a:picLocks noGrp="1" noChangeAspect="1"/>
          </p:cNvPicPr>
          <p:nvPr>
            <p:ph idx="1"/>
          </p:nvPr>
        </p:nvPicPr>
        <p:blipFill rotWithShape="1">
          <a:blip r:embed="rId2"/>
          <a:srcRect b="88543"/>
          <a:stretch/>
        </p:blipFill>
        <p:spPr>
          <a:xfrm>
            <a:off x="5655361" y="0"/>
            <a:ext cx="6536639" cy="620785"/>
          </a:xfrm>
          <a:prstGeom prst="rect">
            <a:avLst/>
          </a:prstGeom>
        </p:spPr>
      </p:pic>
      <p:pic>
        <p:nvPicPr>
          <p:cNvPr id="5" name="內容版面配置區 3">
            <a:extLst>
              <a:ext uri="{FF2B5EF4-FFF2-40B4-BE49-F238E27FC236}">
                <a16:creationId xmlns:a16="http://schemas.microsoft.com/office/drawing/2014/main" id="{BE4DA90A-5B7A-44C7-85B4-71AEBF8D0BC6}"/>
              </a:ext>
            </a:extLst>
          </p:cNvPr>
          <p:cNvPicPr>
            <a:picLocks noChangeAspect="1"/>
          </p:cNvPicPr>
          <p:nvPr/>
        </p:nvPicPr>
        <p:blipFill rotWithShape="1">
          <a:blip r:embed="rId2"/>
          <a:srcRect t="63353" b="28442"/>
          <a:stretch/>
        </p:blipFill>
        <p:spPr>
          <a:xfrm>
            <a:off x="5655360" y="1114789"/>
            <a:ext cx="6536639" cy="444617"/>
          </a:xfrm>
          <a:prstGeom prst="rect">
            <a:avLst/>
          </a:prstGeom>
        </p:spPr>
      </p:pic>
      <p:sp>
        <p:nvSpPr>
          <p:cNvPr id="6" name="文字方塊 5">
            <a:extLst>
              <a:ext uri="{FF2B5EF4-FFF2-40B4-BE49-F238E27FC236}">
                <a16:creationId xmlns:a16="http://schemas.microsoft.com/office/drawing/2014/main" id="{9478FBA9-5860-4BD2-BFDB-2BF5A865A413}"/>
              </a:ext>
            </a:extLst>
          </p:cNvPr>
          <p:cNvSpPr txBox="1"/>
          <p:nvPr/>
        </p:nvSpPr>
        <p:spPr>
          <a:xfrm>
            <a:off x="8665420" y="614175"/>
            <a:ext cx="343364" cy="369332"/>
          </a:xfrm>
          <a:prstGeom prst="rect">
            <a:avLst/>
          </a:prstGeom>
          <a:noFill/>
        </p:spPr>
        <p:txBody>
          <a:bodyPr wrap="none" rtlCol="0">
            <a:spAutoFit/>
          </a:bodyPr>
          <a:lstStyle/>
          <a:p>
            <a:r>
              <a:rPr lang="en-US" altLang="zh-TW" dirty="0"/>
              <a:t>…</a:t>
            </a:r>
            <a:endParaRPr lang="zh-TW" altLang="en-US" dirty="0"/>
          </a:p>
        </p:txBody>
      </p:sp>
      <p:sp>
        <p:nvSpPr>
          <p:cNvPr id="7" name="內容版面配置區 2">
            <a:extLst>
              <a:ext uri="{FF2B5EF4-FFF2-40B4-BE49-F238E27FC236}">
                <a16:creationId xmlns:a16="http://schemas.microsoft.com/office/drawing/2014/main" id="{21BB494B-E2A1-40BD-95C8-CD2A0CC2E679}"/>
              </a:ext>
            </a:extLst>
          </p:cNvPr>
          <p:cNvSpPr txBox="1">
            <a:spLocks/>
          </p:cNvSpPr>
          <p:nvPr/>
        </p:nvSpPr>
        <p:spPr>
          <a:xfrm>
            <a:off x="838200" y="1825625"/>
            <a:ext cx="1059599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TW" altLang="en-US" b="1" dirty="0"/>
          </a:p>
        </p:txBody>
      </p:sp>
      <p:pic>
        <p:nvPicPr>
          <p:cNvPr id="2050" name="Picture 2" descr="3GPP 33.501 5GS key hierarchy">
            <a:extLst>
              <a:ext uri="{FF2B5EF4-FFF2-40B4-BE49-F238E27FC236}">
                <a16:creationId xmlns:a16="http://schemas.microsoft.com/office/drawing/2014/main" id="{7D27DC71-38A1-49AC-A922-A01BEA3615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7209" y="2053410"/>
            <a:ext cx="3899564" cy="4635208"/>
          </a:xfrm>
          <a:prstGeom prst="rect">
            <a:avLst/>
          </a:prstGeom>
          <a:noFill/>
          <a:extLst>
            <a:ext uri="{909E8E84-426E-40DD-AFC4-6F175D3DCCD1}">
              <a14:hiddenFill xmlns:a14="http://schemas.microsoft.com/office/drawing/2010/main">
                <a:solidFill>
                  <a:srgbClr val="FFFFFF"/>
                </a:solidFill>
              </a14:hiddenFill>
            </a:ext>
          </a:extLst>
        </p:spPr>
      </p:pic>
      <p:sp>
        <p:nvSpPr>
          <p:cNvPr id="8" name="內容版面配置區 2">
            <a:extLst>
              <a:ext uri="{FF2B5EF4-FFF2-40B4-BE49-F238E27FC236}">
                <a16:creationId xmlns:a16="http://schemas.microsoft.com/office/drawing/2014/main" id="{EA27C967-AE2F-4530-9A39-5B561767B9FF}"/>
              </a:ext>
            </a:extLst>
          </p:cNvPr>
          <p:cNvSpPr txBox="1">
            <a:spLocks/>
          </p:cNvSpPr>
          <p:nvPr/>
        </p:nvSpPr>
        <p:spPr>
          <a:xfrm>
            <a:off x="990600" y="1978025"/>
            <a:ext cx="1059599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t>2 Authentication procedures in 5GC</a:t>
            </a:r>
          </a:p>
          <a:p>
            <a:pPr lvl="1"/>
            <a:r>
              <a:rPr lang="en-US" altLang="zh-TW" dirty="0"/>
              <a:t>EAP-AKA’</a:t>
            </a:r>
          </a:p>
          <a:p>
            <a:pPr lvl="1"/>
            <a:r>
              <a:rPr lang="en-US" altLang="zh-TW" dirty="0"/>
              <a:t>5G AKA</a:t>
            </a:r>
          </a:p>
        </p:txBody>
      </p:sp>
      <p:pic>
        <p:nvPicPr>
          <p:cNvPr id="9" name="Picture 4" descr="Reproduction of 3GPP TS 33.501, Fig. 6.1.2-1: Initiation of authentication procedure and selection of authentication method">
            <a:extLst>
              <a:ext uri="{FF2B5EF4-FFF2-40B4-BE49-F238E27FC236}">
                <a16:creationId xmlns:a16="http://schemas.microsoft.com/office/drawing/2014/main" id="{82308471-AD2E-4A4B-8F4D-6973CDFFF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9680" y="3428465"/>
            <a:ext cx="5200650" cy="293370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FC1E4D77-A37F-452F-8256-03C38FB7FE92}"/>
              </a:ext>
            </a:extLst>
          </p:cNvPr>
          <p:cNvSpPr/>
          <p:nvPr/>
        </p:nvSpPr>
        <p:spPr>
          <a:xfrm>
            <a:off x="1870840" y="6297097"/>
            <a:ext cx="3851632" cy="369332"/>
          </a:xfrm>
          <a:prstGeom prst="rect">
            <a:avLst/>
          </a:prstGeom>
        </p:spPr>
        <p:txBody>
          <a:bodyPr wrap="none">
            <a:spAutoFit/>
          </a:bodyPr>
          <a:lstStyle/>
          <a:p>
            <a:r>
              <a:rPr lang="en-US" altLang="zh-TW" dirty="0">
                <a:solidFill>
                  <a:srgbClr val="0A0E0F"/>
                </a:solidFill>
                <a:latin typeface="Noto Sans"/>
              </a:rPr>
              <a:t>Initiation of the primary authentication</a:t>
            </a:r>
            <a:endParaRPr lang="zh-TW" altLang="en-US" dirty="0"/>
          </a:p>
        </p:txBody>
      </p:sp>
    </p:spTree>
    <p:extLst>
      <p:ext uri="{BB962C8B-B14F-4D97-AF65-F5344CB8AC3E}">
        <p14:creationId xmlns:p14="http://schemas.microsoft.com/office/powerpoint/2010/main" val="39371619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內容版面配置區 2">
            <a:extLst>
              <a:ext uri="{FF2B5EF4-FFF2-40B4-BE49-F238E27FC236}">
                <a16:creationId xmlns:a16="http://schemas.microsoft.com/office/drawing/2014/main" id="{21BB494B-E2A1-40BD-95C8-CD2A0CC2E679}"/>
              </a:ext>
            </a:extLst>
          </p:cNvPr>
          <p:cNvSpPr txBox="1">
            <a:spLocks/>
          </p:cNvSpPr>
          <p:nvPr/>
        </p:nvSpPr>
        <p:spPr>
          <a:xfrm>
            <a:off x="838200" y="1825625"/>
            <a:ext cx="1059599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TW" altLang="en-US" b="1" dirty="0"/>
          </a:p>
        </p:txBody>
      </p:sp>
      <p:pic>
        <p:nvPicPr>
          <p:cNvPr id="6150" name="Picture 6" descr="Reproduction of 3GPP TS 33.501, Fig. 6.1.3.1-1: Authentication procedure for EAP-AKA'">
            <a:extLst>
              <a:ext uri="{FF2B5EF4-FFF2-40B4-BE49-F238E27FC236}">
                <a16:creationId xmlns:a16="http://schemas.microsoft.com/office/drawing/2014/main" id="{89C63384-2A19-4986-AE30-959BD4455D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694" y="408974"/>
            <a:ext cx="5040261" cy="5842122"/>
          </a:xfrm>
          <a:prstGeom prst="rect">
            <a:avLst/>
          </a:prstGeom>
          <a:noFill/>
          <a:extLst>
            <a:ext uri="{909E8E84-426E-40DD-AFC4-6F175D3DCCD1}">
              <a14:hiddenFill xmlns:a14="http://schemas.microsoft.com/office/drawing/2010/main">
                <a:solidFill>
                  <a:srgbClr val="FFFFFF"/>
                </a:solidFill>
              </a14:hiddenFill>
            </a:ext>
          </a:extLst>
        </p:spPr>
      </p:pic>
      <p:sp>
        <p:nvSpPr>
          <p:cNvPr id="10" name="文字方塊 9">
            <a:extLst>
              <a:ext uri="{FF2B5EF4-FFF2-40B4-BE49-F238E27FC236}">
                <a16:creationId xmlns:a16="http://schemas.microsoft.com/office/drawing/2014/main" id="{C072C451-CB6E-4FBD-A8F4-B0DE71BBD492}"/>
              </a:ext>
            </a:extLst>
          </p:cNvPr>
          <p:cNvSpPr txBox="1"/>
          <p:nvPr/>
        </p:nvSpPr>
        <p:spPr>
          <a:xfrm>
            <a:off x="966395" y="6347517"/>
            <a:ext cx="4488858" cy="369332"/>
          </a:xfrm>
          <a:prstGeom prst="rect">
            <a:avLst/>
          </a:prstGeom>
          <a:noFill/>
        </p:spPr>
        <p:txBody>
          <a:bodyPr wrap="none" rtlCol="0">
            <a:spAutoFit/>
          </a:bodyPr>
          <a:lstStyle/>
          <a:p>
            <a:r>
              <a:rPr lang="en-US" altLang="zh-TW" dirty="0"/>
              <a:t>EAP-AKA’ (Extensible Authentication Protocol)</a:t>
            </a:r>
            <a:endParaRPr lang="zh-TW" altLang="en-US" dirty="0"/>
          </a:p>
        </p:txBody>
      </p:sp>
      <p:sp>
        <p:nvSpPr>
          <p:cNvPr id="17" name="文字方塊 16">
            <a:extLst>
              <a:ext uri="{FF2B5EF4-FFF2-40B4-BE49-F238E27FC236}">
                <a16:creationId xmlns:a16="http://schemas.microsoft.com/office/drawing/2014/main" id="{572632BC-7DB9-42A2-AC34-ECA0E3F2E93C}"/>
              </a:ext>
            </a:extLst>
          </p:cNvPr>
          <p:cNvSpPr txBox="1"/>
          <p:nvPr/>
        </p:nvSpPr>
        <p:spPr>
          <a:xfrm>
            <a:off x="8500097" y="6347517"/>
            <a:ext cx="904415" cy="369332"/>
          </a:xfrm>
          <a:prstGeom prst="rect">
            <a:avLst/>
          </a:prstGeom>
          <a:noFill/>
        </p:spPr>
        <p:txBody>
          <a:bodyPr wrap="none" rtlCol="0">
            <a:spAutoFit/>
          </a:bodyPr>
          <a:lstStyle/>
          <a:p>
            <a:r>
              <a:rPr lang="en-US" altLang="zh-TW" dirty="0"/>
              <a:t>5G-AKA</a:t>
            </a:r>
            <a:endParaRPr lang="zh-TW" altLang="en-US" dirty="0"/>
          </a:p>
        </p:txBody>
      </p:sp>
      <p:pic>
        <p:nvPicPr>
          <p:cNvPr id="6152" name="Picture 8" descr="Reproduction of 3GPP TS 33.501, Fig. 6.1.3.2-1: Authentication procedure for 5G AKA">
            <a:extLst>
              <a:ext uri="{FF2B5EF4-FFF2-40B4-BE49-F238E27FC236}">
                <a16:creationId xmlns:a16="http://schemas.microsoft.com/office/drawing/2014/main" id="{AB8694FE-9A34-464D-8974-1955FA8763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046" y="408974"/>
            <a:ext cx="4546289" cy="5826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9851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BB9557E-B147-4D21-93A9-F088E6C0DC0F}"/>
              </a:ext>
            </a:extLst>
          </p:cNvPr>
          <p:cNvSpPr>
            <a:spLocks noGrp="1"/>
          </p:cNvSpPr>
          <p:nvPr>
            <p:ph type="title"/>
          </p:nvPr>
        </p:nvSpPr>
        <p:spPr/>
        <p:txBody>
          <a:bodyPr/>
          <a:lstStyle/>
          <a:p>
            <a:r>
              <a:rPr lang="en-US" altLang="zh-TW" dirty="0"/>
              <a:t>General Registration</a:t>
            </a:r>
            <a:endParaRPr lang="zh-TW" altLang="en-US" dirty="0"/>
          </a:p>
        </p:txBody>
      </p:sp>
      <p:pic>
        <p:nvPicPr>
          <p:cNvPr id="4" name="內容版面配置區 3">
            <a:extLst>
              <a:ext uri="{FF2B5EF4-FFF2-40B4-BE49-F238E27FC236}">
                <a16:creationId xmlns:a16="http://schemas.microsoft.com/office/drawing/2014/main" id="{A326B810-7DDC-4B53-9027-BB0909D9AB56}"/>
              </a:ext>
            </a:extLst>
          </p:cNvPr>
          <p:cNvPicPr>
            <a:picLocks noGrp="1" noChangeAspect="1"/>
          </p:cNvPicPr>
          <p:nvPr>
            <p:ph idx="1"/>
          </p:nvPr>
        </p:nvPicPr>
        <p:blipFill>
          <a:blip r:embed="rId2"/>
          <a:stretch>
            <a:fillRect/>
          </a:stretch>
        </p:blipFill>
        <p:spPr>
          <a:xfrm>
            <a:off x="3135867" y="1439379"/>
            <a:ext cx="6536639" cy="5418621"/>
          </a:xfrm>
          <a:prstGeom prst="rect">
            <a:avLst/>
          </a:prstGeom>
        </p:spPr>
      </p:pic>
    </p:spTree>
    <p:extLst>
      <p:ext uri="{BB962C8B-B14F-4D97-AF65-F5344CB8AC3E}">
        <p14:creationId xmlns:p14="http://schemas.microsoft.com/office/powerpoint/2010/main" val="29218428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2B20755-9282-4976-9635-1385E3276008}"/>
              </a:ext>
            </a:extLst>
          </p:cNvPr>
          <p:cNvSpPr>
            <a:spLocks noGrp="1"/>
          </p:cNvSpPr>
          <p:nvPr>
            <p:ph type="title"/>
          </p:nvPr>
        </p:nvSpPr>
        <p:spPr/>
        <p:txBody>
          <a:bodyPr/>
          <a:lstStyle/>
          <a:p>
            <a:r>
              <a:rPr lang="en-US" altLang="zh-TW" dirty="0"/>
              <a:t>NAS Protocols Stacks</a:t>
            </a:r>
            <a:endParaRPr lang="zh-TW" altLang="en-US" dirty="0"/>
          </a:p>
        </p:txBody>
      </p:sp>
      <p:sp>
        <p:nvSpPr>
          <p:cNvPr id="3" name="內容版面配置區 2">
            <a:extLst>
              <a:ext uri="{FF2B5EF4-FFF2-40B4-BE49-F238E27FC236}">
                <a16:creationId xmlns:a16="http://schemas.microsoft.com/office/drawing/2014/main" id="{EB915EC6-CCCE-472F-AF8E-19BD5D3E6A79}"/>
              </a:ext>
            </a:extLst>
          </p:cNvPr>
          <p:cNvSpPr>
            <a:spLocks noGrp="1"/>
          </p:cNvSpPr>
          <p:nvPr>
            <p:ph idx="1"/>
          </p:nvPr>
        </p:nvSpPr>
        <p:spPr/>
        <p:txBody>
          <a:bodyPr/>
          <a:lstStyle/>
          <a:p>
            <a:endParaRPr lang="zh-TW" altLang="en-US"/>
          </a:p>
        </p:txBody>
      </p:sp>
      <p:pic>
        <p:nvPicPr>
          <p:cNvPr id="4" name="圖片 3">
            <a:extLst>
              <a:ext uri="{FF2B5EF4-FFF2-40B4-BE49-F238E27FC236}">
                <a16:creationId xmlns:a16="http://schemas.microsoft.com/office/drawing/2014/main" id="{7DDE9238-6AEB-474B-9DDA-03C08341A41C}"/>
              </a:ext>
            </a:extLst>
          </p:cNvPr>
          <p:cNvPicPr>
            <a:picLocks noChangeAspect="1"/>
          </p:cNvPicPr>
          <p:nvPr/>
        </p:nvPicPr>
        <p:blipFill rotWithShape="1">
          <a:blip r:embed="rId2"/>
          <a:srcRect t="6871"/>
          <a:stretch/>
        </p:blipFill>
        <p:spPr>
          <a:xfrm>
            <a:off x="0" y="1892737"/>
            <a:ext cx="11993428" cy="4351338"/>
          </a:xfrm>
          <a:prstGeom prst="rect">
            <a:avLst/>
          </a:prstGeom>
        </p:spPr>
      </p:pic>
    </p:spTree>
    <p:extLst>
      <p:ext uri="{BB962C8B-B14F-4D97-AF65-F5344CB8AC3E}">
        <p14:creationId xmlns:p14="http://schemas.microsoft.com/office/powerpoint/2010/main" val="32464853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1835E5-2DBF-4E1D-A643-1D3CF098365F}"/>
              </a:ext>
            </a:extLst>
          </p:cNvPr>
          <p:cNvSpPr>
            <a:spLocks noGrp="1"/>
          </p:cNvSpPr>
          <p:nvPr>
            <p:ph type="title"/>
          </p:nvPr>
        </p:nvSpPr>
        <p:spPr/>
        <p:txBody>
          <a:bodyPr/>
          <a:lstStyle/>
          <a:p>
            <a:endParaRPr lang="zh-TW" altLang="en-US" dirty="0"/>
          </a:p>
        </p:txBody>
      </p:sp>
      <p:sp>
        <p:nvSpPr>
          <p:cNvPr id="3" name="內容版面配置區 2">
            <a:extLst>
              <a:ext uri="{FF2B5EF4-FFF2-40B4-BE49-F238E27FC236}">
                <a16:creationId xmlns:a16="http://schemas.microsoft.com/office/drawing/2014/main" id="{7C89B404-068D-4125-B377-2FB1DC36106C}"/>
              </a:ext>
            </a:extLst>
          </p:cNvPr>
          <p:cNvSpPr>
            <a:spLocks noGrp="1"/>
          </p:cNvSpPr>
          <p:nvPr>
            <p:ph idx="1"/>
          </p:nvPr>
        </p:nvSpPr>
        <p:spPr/>
        <p:txBody>
          <a:bodyPr/>
          <a:lstStyle/>
          <a:p>
            <a:endParaRPr lang="zh-TW" altLang="en-US" dirty="0"/>
          </a:p>
        </p:txBody>
      </p:sp>
      <p:pic>
        <p:nvPicPr>
          <p:cNvPr id="4" name="圖片 3">
            <a:extLst>
              <a:ext uri="{FF2B5EF4-FFF2-40B4-BE49-F238E27FC236}">
                <a16:creationId xmlns:a16="http://schemas.microsoft.com/office/drawing/2014/main" id="{234163FD-DC3A-4514-9D64-4DAD2B50FC77}"/>
              </a:ext>
            </a:extLst>
          </p:cNvPr>
          <p:cNvPicPr>
            <a:picLocks noChangeAspect="1"/>
          </p:cNvPicPr>
          <p:nvPr/>
        </p:nvPicPr>
        <p:blipFill>
          <a:blip r:embed="rId2"/>
          <a:stretch>
            <a:fillRect/>
          </a:stretch>
        </p:blipFill>
        <p:spPr>
          <a:xfrm>
            <a:off x="0" y="105787"/>
            <a:ext cx="12192000" cy="4217304"/>
          </a:xfrm>
          <a:prstGeom prst="rect">
            <a:avLst/>
          </a:prstGeom>
        </p:spPr>
      </p:pic>
      <p:pic>
        <p:nvPicPr>
          <p:cNvPr id="5" name="圖片 4">
            <a:extLst>
              <a:ext uri="{FF2B5EF4-FFF2-40B4-BE49-F238E27FC236}">
                <a16:creationId xmlns:a16="http://schemas.microsoft.com/office/drawing/2014/main" id="{86FD22EC-6369-41AB-BCE0-E945E3F95144}"/>
              </a:ext>
            </a:extLst>
          </p:cNvPr>
          <p:cNvPicPr>
            <a:picLocks noChangeAspect="1"/>
          </p:cNvPicPr>
          <p:nvPr/>
        </p:nvPicPr>
        <p:blipFill>
          <a:blip r:embed="rId3"/>
          <a:stretch>
            <a:fillRect/>
          </a:stretch>
        </p:blipFill>
        <p:spPr>
          <a:xfrm>
            <a:off x="5592208" y="4582429"/>
            <a:ext cx="5839640" cy="2076740"/>
          </a:xfrm>
          <a:prstGeom prst="rect">
            <a:avLst/>
          </a:prstGeom>
        </p:spPr>
      </p:pic>
      <p:sp>
        <p:nvSpPr>
          <p:cNvPr id="6" name="文字方塊 5">
            <a:extLst>
              <a:ext uri="{FF2B5EF4-FFF2-40B4-BE49-F238E27FC236}">
                <a16:creationId xmlns:a16="http://schemas.microsoft.com/office/drawing/2014/main" id="{F0654572-613C-4474-B120-0EB6789D3F7D}"/>
              </a:ext>
            </a:extLst>
          </p:cNvPr>
          <p:cNvSpPr txBox="1"/>
          <p:nvPr/>
        </p:nvSpPr>
        <p:spPr>
          <a:xfrm>
            <a:off x="3798821" y="5293453"/>
            <a:ext cx="1374287" cy="369332"/>
          </a:xfrm>
          <a:prstGeom prst="rect">
            <a:avLst/>
          </a:prstGeom>
          <a:noFill/>
        </p:spPr>
        <p:txBody>
          <a:bodyPr wrap="none" rtlCol="0">
            <a:spAutoFit/>
          </a:bodyPr>
          <a:lstStyle/>
          <a:p>
            <a:r>
              <a:rPr lang="en-US" altLang="zh-TW" dirty="0">
                <a:solidFill>
                  <a:srgbClr val="FF0000"/>
                </a:solidFill>
              </a:rPr>
              <a:t>In Wireshark</a:t>
            </a:r>
          </a:p>
        </p:txBody>
      </p:sp>
      <p:sp>
        <p:nvSpPr>
          <p:cNvPr id="7" name="矩形 6">
            <a:extLst>
              <a:ext uri="{FF2B5EF4-FFF2-40B4-BE49-F238E27FC236}">
                <a16:creationId xmlns:a16="http://schemas.microsoft.com/office/drawing/2014/main" id="{A62D5BE3-1C49-4EEA-B58C-B0734366BCF1}"/>
              </a:ext>
            </a:extLst>
          </p:cNvPr>
          <p:cNvSpPr/>
          <p:nvPr/>
        </p:nvSpPr>
        <p:spPr>
          <a:xfrm>
            <a:off x="5592208" y="5293453"/>
            <a:ext cx="5761592" cy="62078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5125362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089CBD6-A44A-46AB-9447-A4571DA981E9}"/>
              </a:ext>
            </a:extLst>
          </p:cNvPr>
          <p:cNvSpPr>
            <a:spLocks noGrp="1"/>
          </p:cNvSpPr>
          <p:nvPr>
            <p:ph type="title"/>
          </p:nvPr>
        </p:nvSpPr>
        <p:spPr/>
        <p:txBody>
          <a:bodyPr/>
          <a:lstStyle/>
          <a:p>
            <a:r>
              <a:rPr lang="en-US" altLang="zh-TW" dirty="0"/>
              <a:t>Step 9c, 9d</a:t>
            </a:r>
            <a:endParaRPr lang="zh-TW" altLang="en-US" dirty="0"/>
          </a:p>
        </p:txBody>
      </p:sp>
      <p:sp>
        <p:nvSpPr>
          <p:cNvPr id="3" name="內容版面配置區 2">
            <a:extLst>
              <a:ext uri="{FF2B5EF4-FFF2-40B4-BE49-F238E27FC236}">
                <a16:creationId xmlns:a16="http://schemas.microsoft.com/office/drawing/2014/main" id="{15E4D91B-1500-4259-9F8A-543F062F68BA}"/>
              </a:ext>
            </a:extLst>
          </p:cNvPr>
          <p:cNvSpPr>
            <a:spLocks noGrp="1"/>
          </p:cNvSpPr>
          <p:nvPr>
            <p:ph idx="1"/>
          </p:nvPr>
        </p:nvSpPr>
        <p:spPr/>
        <p:txBody>
          <a:bodyPr/>
          <a:lstStyle/>
          <a:p>
            <a:r>
              <a:rPr lang="en-US" altLang="zh-TW" dirty="0"/>
              <a:t>The AMF initiates NGAP procedure to provide the 5G-AN with security context if the 5G-AN had requested for UE Context.</a:t>
            </a:r>
          </a:p>
          <a:p>
            <a:r>
              <a:rPr lang="en-US" altLang="zh-TW" dirty="0"/>
              <a:t>The 5G-AN stores the security context and acknowledges to the AMF.</a:t>
            </a:r>
          </a:p>
          <a:p>
            <a:endParaRPr lang="zh-TW" altLang="en-US" dirty="0"/>
          </a:p>
        </p:txBody>
      </p:sp>
    </p:spTree>
    <p:extLst>
      <p:ext uri="{BB962C8B-B14F-4D97-AF65-F5344CB8AC3E}">
        <p14:creationId xmlns:p14="http://schemas.microsoft.com/office/powerpoint/2010/main" val="14621145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BB0BA27-CFB0-4ABF-9437-6C7C5E9C87FA}"/>
              </a:ext>
            </a:extLst>
          </p:cNvPr>
          <p:cNvSpPr>
            <a:spLocks noGrp="1"/>
          </p:cNvSpPr>
          <p:nvPr>
            <p:ph type="title"/>
          </p:nvPr>
        </p:nvSpPr>
        <p:spPr/>
        <p:txBody>
          <a:bodyPr/>
          <a:lstStyle/>
          <a:p>
            <a:r>
              <a:rPr lang="en-US" altLang="zh-TW" dirty="0"/>
              <a:t>Step 10 (Conditional)</a:t>
            </a:r>
            <a:endParaRPr lang="zh-TW" altLang="en-US" dirty="0"/>
          </a:p>
        </p:txBody>
      </p:sp>
      <p:sp>
        <p:nvSpPr>
          <p:cNvPr id="3" name="內容版面配置區 2">
            <a:extLst>
              <a:ext uri="{FF2B5EF4-FFF2-40B4-BE49-F238E27FC236}">
                <a16:creationId xmlns:a16="http://schemas.microsoft.com/office/drawing/2014/main" id="{945A89D9-524E-407C-B9A1-17BFCD1DCD40}"/>
              </a:ext>
            </a:extLst>
          </p:cNvPr>
          <p:cNvSpPr>
            <a:spLocks noGrp="1"/>
          </p:cNvSpPr>
          <p:nvPr>
            <p:ph idx="1"/>
          </p:nvPr>
        </p:nvSpPr>
        <p:spPr/>
        <p:txBody>
          <a:bodyPr/>
          <a:lstStyle/>
          <a:p>
            <a:r>
              <a:rPr lang="en-US" altLang="zh-TW" dirty="0" err="1">
                <a:solidFill>
                  <a:srgbClr val="FF0000"/>
                </a:solidFill>
              </a:rPr>
              <a:t>Namf_Communication_RegistrationStatusUpdate</a:t>
            </a:r>
            <a:r>
              <a:rPr lang="en-US" altLang="zh-TW" dirty="0">
                <a:solidFill>
                  <a:srgbClr val="FF0000"/>
                </a:solidFill>
              </a:rPr>
              <a:t> </a:t>
            </a:r>
            <a:r>
              <a:rPr lang="en-US" altLang="zh-TW" dirty="0"/>
              <a:t>(PDU Session ID(s) to be released e.g. due to slice not supported)</a:t>
            </a:r>
          </a:p>
          <a:p>
            <a:pPr lvl="1"/>
            <a:r>
              <a:rPr lang="en-US" altLang="zh-TW" dirty="0"/>
              <a:t>new AMF informs the old AMF that the registration of the UE in the new AMF is completed</a:t>
            </a:r>
          </a:p>
          <a:p>
            <a:r>
              <a:rPr lang="en-US" altLang="zh-TW" dirty="0"/>
              <a:t>New AMF determines the </a:t>
            </a:r>
            <a:r>
              <a:rPr lang="en-US" altLang="zh-TW" b="1" dirty="0"/>
              <a:t>PDU Session(s) </a:t>
            </a:r>
            <a:r>
              <a:rPr lang="en-US" altLang="zh-TW" dirty="0"/>
              <a:t>that cannot be supported in the new Registration Area in the cases below:</a:t>
            </a:r>
          </a:p>
          <a:p>
            <a:pPr lvl="1"/>
            <a:r>
              <a:rPr lang="en-US" altLang="zh-TW" dirty="0"/>
              <a:t>If one or more of the S-NSSAIs used in the old Registration Area cannot be served in the target Registration Area.</a:t>
            </a:r>
          </a:p>
          <a:p>
            <a:pPr lvl="1"/>
            <a:r>
              <a:rPr lang="en-US" altLang="zh-TW" dirty="0"/>
              <a:t>When continuity of the PDU Session(s) cannot be supported between networks (e.g. SNPN-SNPN mobility, inter-PLMN mobility where no HR agreement exists).</a:t>
            </a:r>
          </a:p>
          <a:p>
            <a:endParaRPr lang="zh-TW" altLang="en-US" dirty="0"/>
          </a:p>
        </p:txBody>
      </p:sp>
      <p:sp>
        <p:nvSpPr>
          <p:cNvPr id="4" name="AutoShape 2" descr="blob:https://saviah.atlassian.net/c4538b89-a9e9-4a1d-b1cd-f5f4b4cda0ed#media-blob-url=true&amp;id=b3676978-6469-4b14-bc80-d8f6b9efa28f&amp;contextId=786071602&amp;collection=contentId-786071602">
            <a:extLst>
              <a:ext uri="{FF2B5EF4-FFF2-40B4-BE49-F238E27FC236}">
                <a16:creationId xmlns:a16="http://schemas.microsoft.com/office/drawing/2014/main" id="{D5A1329F-0BD5-4593-B43E-3A58C4CFA57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pic>
        <p:nvPicPr>
          <p:cNvPr id="5" name="內容版面配置區 3">
            <a:extLst>
              <a:ext uri="{FF2B5EF4-FFF2-40B4-BE49-F238E27FC236}">
                <a16:creationId xmlns:a16="http://schemas.microsoft.com/office/drawing/2014/main" id="{1D7B7536-4D5E-4392-8C97-F48C5AE4F90E}"/>
              </a:ext>
            </a:extLst>
          </p:cNvPr>
          <p:cNvPicPr>
            <a:picLocks noChangeAspect="1"/>
          </p:cNvPicPr>
          <p:nvPr/>
        </p:nvPicPr>
        <p:blipFill rotWithShape="1">
          <a:blip r:embed="rId2"/>
          <a:srcRect l="28259" t="74216" r="48640" b="19282"/>
          <a:stretch/>
        </p:blipFill>
        <p:spPr>
          <a:xfrm>
            <a:off x="9773174" y="1338351"/>
            <a:ext cx="1510018" cy="352337"/>
          </a:xfrm>
          <a:prstGeom prst="rect">
            <a:avLst/>
          </a:prstGeom>
        </p:spPr>
      </p:pic>
      <p:pic>
        <p:nvPicPr>
          <p:cNvPr id="6" name="內容版面配置區 3">
            <a:extLst>
              <a:ext uri="{FF2B5EF4-FFF2-40B4-BE49-F238E27FC236}">
                <a16:creationId xmlns:a16="http://schemas.microsoft.com/office/drawing/2014/main" id="{86913D08-4339-4E93-9DDE-73426FF55133}"/>
              </a:ext>
            </a:extLst>
          </p:cNvPr>
          <p:cNvPicPr>
            <a:picLocks noChangeAspect="1"/>
          </p:cNvPicPr>
          <p:nvPr/>
        </p:nvPicPr>
        <p:blipFill rotWithShape="1">
          <a:blip r:embed="rId2"/>
          <a:srcRect l="25692" t="65" r="53389" b="88324"/>
          <a:stretch/>
        </p:blipFill>
        <p:spPr>
          <a:xfrm>
            <a:off x="9605395" y="366449"/>
            <a:ext cx="1367405" cy="629175"/>
          </a:xfrm>
          <a:prstGeom prst="rect">
            <a:avLst/>
          </a:prstGeom>
        </p:spPr>
      </p:pic>
      <p:sp>
        <p:nvSpPr>
          <p:cNvPr id="7" name="文字方塊 6">
            <a:extLst>
              <a:ext uri="{FF2B5EF4-FFF2-40B4-BE49-F238E27FC236}">
                <a16:creationId xmlns:a16="http://schemas.microsoft.com/office/drawing/2014/main" id="{EB744665-7FC6-4F5C-B388-529B30029491}"/>
              </a:ext>
            </a:extLst>
          </p:cNvPr>
          <p:cNvSpPr txBox="1"/>
          <p:nvPr/>
        </p:nvSpPr>
        <p:spPr>
          <a:xfrm>
            <a:off x="10117415" y="945895"/>
            <a:ext cx="343364" cy="369332"/>
          </a:xfrm>
          <a:prstGeom prst="rect">
            <a:avLst/>
          </a:prstGeom>
          <a:noFill/>
        </p:spPr>
        <p:txBody>
          <a:bodyPr wrap="none" rtlCol="0">
            <a:spAutoFit/>
          </a:bodyPr>
          <a:lstStyle/>
          <a:p>
            <a:r>
              <a:rPr lang="en-US" altLang="zh-TW" dirty="0"/>
              <a:t>…</a:t>
            </a:r>
            <a:endParaRPr lang="zh-TW" altLang="en-US" dirty="0"/>
          </a:p>
        </p:txBody>
      </p:sp>
    </p:spTree>
    <p:extLst>
      <p:ext uri="{BB962C8B-B14F-4D97-AF65-F5344CB8AC3E}">
        <p14:creationId xmlns:p14="http://schemas.microsoft.com/office/powerpoint/2010/main" val="32384771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BB0BA27-CFB0-4ABF-9437-6C7C5E9C87FA}"/>
              </a:ext>
            </a:extLst>
          </p:cNvPr>
          <p:cNvSpPr>
            <a:spLocks noGrp="1"/>
          </p:cNvSpPr>
          <p:nvPr>
            <p:ph type="title"/>
          </p:nvPr>
        </p:nvSpPr>
        <p:spPr/>
        <p:txBody>
          <a:bodyPr/>
          <a:lstStyle/>
          <a:p>
            <a:r>
              <a:rPr lang="en-US" altLang="zh-TW" dirty="0"/>
              <a:t>Step 10 (Conditional)</a:t>
            </a:r>
            <a:endParaRPr lang="zh-TW" altLang="en-US" dirty="0"/>
          </a:p>
        </p:txBody>
      </p:sp>
      <p:sp>
        <p:nvSpPr>
          <p:cNvPr id="3" name="內容版面配置區 2">
            <a:extLst>
              <a:ext uri="{FF2B5EF4-FFF2-40B4-BE49-F238E27FC236}">
                <a16:creationId xmlns:a16="http://schemas.microsoft.com/office/drawing/2014/main" id="{945A89D9-524E-407C-B9A1-17BFCD1DCD40}"/>
              </a:ext>
            </a:extLst>
          </p:cNvPr>
          <p:cNvSpPr>
            <a:spLocks noGrp="1"/>
          </p:cNvSpPr>
          <p:nvPr>
            <p:ph idx="1"/>
          </p:nvPr>
        </p:nvSpPr>
        <p:spPr/>
        <p:txBody>
          <a:bodyPr>
            <a:normAutofit lnSpcReduction="10000"/>
          </a:bodyPr>
          <a:lstStyle/>
          <a:p>
            <a:r>
              <a:rPr lang="en-US" altLang="zh-TW" dirty="0"/>
              <a:t>New AMF includes:</a:t>
            </a:r>
          </a:p>
          <a:p>
            <a:pPr lvl="1"/>
            <a:r>
              <a:rPr lang="en-US" altLang="zh-TW" dirty="0"/>
              <a:t>rejected PDU Session ID</a:t>
            </a:r>
          </a:p>
          <a:p>
            <a:r>
              <a:rPr lang="en-US" altLang="zh-TW" dirty="0"/>
              <a:t>old AMF informs the corresponding SMF(s) to locally release the UE's SM context by invoking the </a:t>
            </a:r>
            <a:r>
              <a:rPr lang="en-US" altLang="zh-TW" dirty="0" err="1">
                <a:solidFill>
                  <a:srgbClr val="FF0000"/>
                </a:solidFill>
              </a:rPr>
              <a:t>Nsmf_PDUSession_ReleaseSMContext</a:t>
            </a:r>
            <a:endParaRPr lang="en-US" altLang="zh-TW" dirty="0">
              <a:solidFill>
                <a:srgbClr val="FF0000"/>
              </a:solidFill>
            </a:endParaRPr>
          </a:p>
          <a:p>
            <a:r>
              <a:rPr lang="en-US" altLang="zh-TW" dirty="0"/>
              <a:t>If UE context transfer received in step 5 is no longer used, new AMF shall inform the old AMF that the information listed below is not used any longer: </a:t>
            </a:r>
          </a:p>
          <a:p>
            <a:pPr lvl="1"/>
            <a:r>
              <a:rPr lang="en-US" altLang="zh-TW" dirty="0"/>
              <a:t>AM Policy Association </a:t>
            </a:r>
          </a:p>
          <a:p>
            <a:pPr lvl="1"/>
            <a:r>
              <a:rPr lang="en-US" altLang="zh-TW" dirty="0"/>
              <a:t>UE Policy Association</a:t>
            </a:r>
          </a:p>
          <a:p>
            <a:pPr lvl="1"/>
            <a:r>
              <a:rPr lang="en-US" altLang="zh-TW" dirty="0"/>
              <a:t>PCF ID</a:t>
            </a:r>
          </a:p>
          <a:p>
            <a:r>
              <a:rPr lang="en-US" altLang="zh-TW" dirty="0"/>
              <a:t>And the new AMF will perform step 15.</a:t>
            </a:r>
            <a:endParaRPr lang="zh-TW" altLang="en-US" dirty="0"/>
          </a:p>
        </p:txBody>
      </p:sp>
      <p:sp>
        <p:nvSpPr>
          <p:cNvPr id="4" name="AutoShape 2" descr="blob:https://saviah.atlassian.net/c4538b89-a9e9-4a1d-b1cd-f5f4b4cda0ed#media-blob-url=true&amp;id=b3676978-6469-4b14-bc80-d8f6b9efa28f&amp;contextId=786071602&amp;collection=contentId-786071602">
            <a:extLst>
              <a:ext uri="{FF2B5EF4-FFF2-40B4-BE49-F238E27FC236}">
                <a16:creationId xmlns:a16="http://schemas.microsoft.com/office/drawing/2014/main" id="{D5A1329F-0BD5-4593-B43E-3A58C4CFA57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pic>
        <p:nvPicPr>
          <p:cNvPr id="5" name="內容版面配置區 3">
            <a:extLst>
              <a:ext uri="{FF2B5EF4-FFF2-40B4-BE49-F238E27FC236}">
                <a16:creationId xmlns:a16="http://schemas.microsoft.com/office/drawing/2014/main" id="{1D7B7536-4D5E-4392-8C97-F48C5AE4F90E}"/>
              </a:ext>
            </a:extLst>
          </p:cNvPr>
          <p:cNvPicPr>
            <a:picLocks noChangeAspect="1"/>
          </p:cNvPicPr>
          <p:nvPr/>
        </p:nvPicPr>
        <p:blipFill rotWithShape="1">
          <a:blip r:embed="rId2"/>
          <a:srcRect l="28259" t="74216" r="48640" b="19282"/>
          <a:stretch/>
        </p:blipFill>
        <p:spPr>
          <a:xfrm>
            <a:off x="9773174" y="1338351"/>
            <a:ext cx="1510018" cy="352337"/>
          </a:xfrm>
          <a:prstGeom prst="rect">
            <a:avLst/>
          </a:prstGeom>
        </p:spPr>
      </p:pic>
      <p:pic>
        <p:nvPicPr>
          <p:cNvPr id="6" name="內容版面配置區 3">
            <a:extLst>
              <a:ext uri="{FF2B5EF4-FFF2-40B4-BE49-F238E27FC236}">
                <a16:creationId xmlns:a16="http://schemas.microsoft.com/office/drawing/2014/main" id="{86913D08-4339-4E93-9DDE-73426FF55133}"/>
              </a:ext>
            </a:extLst>
          </p:cNvPr>
          <p:cNvPicPr>
            <a:picLocks noChangeAspect="1"/>
          </p:cNvPicPr>
          <p:nvPr/>
        </p:nvPicPr>
        <p:blipFill rotWithShape="1">
          <a:blip r:embed="rId2"/>
          <a:srcRect l="25692" t="65" r="53389" b="88324"/>
          <a:stretch/>
        </p:blipFill>
        <p:spPr>
          <a:xfrm>
            <a:off x="9605395" y="366449"/>
            <a:ext cx="1367405" cy="629175"/>
          </a:xfrm>
          <a:prstGeom prst="rect">
            <a:avLst/>
          </a:prstGeom>
        </p:spPr>
      </p:pic>
      <p:sp>
        <p:nvSpPr>
          <p:cNvPr id="7" name="文字方塊 6">
            <a:extLst>
              <a:ext uri="{FF2B5EF4-FFF2-40B4-BE49-F238E27FC236}">
                <a16:creationId xmlns:a16="http://schemas.microsoft.com/office/drawing/2014/main" id="{EB744665-7FC6-4F5C-B388-529B30029491}"/>
              </a:ext>
            </a:extLst>
          </p:cNvPr>
          <p:cNvSpPr txBox="1"/>
          <p:nvPr/>
        </p:nvSpPr>
        <p:spPr>
          <a:xfrm>
            <a:off x="10117415" y="945895"/>
            <a:ext cx="343364" cy="369332"/>
          </a:xfrm>
          <a:prstGeom prst="rect">
            <a:avLst/>
          </a:prstGeom>
          <a:noFill/>
        </p:spPr>
        <p:txBody>
          <a:bodyPr wrap="none" rtlCol="0">
            <a:spAutoFit/>
          </a:bodyPr>
          <a:lstStyle/>
          <a:p>
            <a:r>
              <a:rPr lang="en-US" altLang="zh-TW" dirty="0"/>
              <a:t>…</a:t>
            </a:r>
            <a:endParaRPr lang="zh-TW" altLang="en-US" dirty="0"/>
          </a:p>
        </p:txBody>
      </p:sp>
    </p:spTree>
    <p:extLst>
      <p:ext uri="{BB962C8B-B14F-4D97-AF65-F5344CB8AC3E}">
        <p14:creationId xmlns:p14="http://schemas.microsoft.com/office/powerpoint/2010/main" val="23219500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BB819E3-973D-4B67-957B-AE9FC0DB4E32}"/>
              </a:ext>
            </a:extLst>
          </p:cNvPr>
          <p:cNvSpPr>
            <a:spLocks noGrp="1"/>
          </p:cNvSpPr>
          <p:nvPr>
            <p:ph type="title"/>
          </p:nvPr>
        </p:nvSpPr>
        <p:spPr/>
        <p:txBody>
          <a:bodyPr/>
          <a:lstStyle/>
          <a:p>
            <a:r>
              <a:rPr lang="en-US" altLang="zh-TW" dirty="0"/>
              <a:t>Step 11 (Conditional)</a:t>
            </a:r>
            <a:endParaRPr lang="zh-TW" altLang="en-US" dirty="0"/>
          </a:p>
        </p:txBody>
      </p:sp>
      <p:sp>
        <p:nvSpPr>
          <p:cNvPr id="3" name="內容版面配置區 2">
            <a:extLst>
              <a:ext uri="{FF2B5EF4-FFF2-40B4-BE49-F238E27FC236}">
                <a16:creationId xmlns:a16="http://schemas.microsoft.com/office/drawing/2014/main" id="{30B9D4D4-E5AF-4C3C-8873-E2C567FA6414}"/>
              </a:ext>
            </a:extLst>
          </p:cNvPr>
          <p:cNvSpPr>
            <a:spLocks noGrp="1"/>
          </p:cNvSpPr>
          <p:nvPr>
            <p:ph idx="1"/>
          </p:nvPr>
        </p:nvSpPr>
        <p:spPr/>
        <p:txBody>
          <a:bodyPr/>
          <a:lstStyle/>
          <a:p>
            <a:r>
              <a:rPr lang="en-US" altLang="zh-TW" dirty="0"/>
              <a:t>Identity Request/Response </a:t>
            </a:r>
            <a:r>
              <a:rPr lang="en-US" altLang="zh-TW" b="1" dirty="0"/>
              <a:t>(PEI)</a:t>
            </a:r>
          </a:p>
          <a:p>
            <a:r>
              <a:rPr lang="en-US" altLang="zh-TW" dirty="0"/>
              <a:t>[Condition] If the </a:t>
            </a:r>
            <a:r>
              <a:rPr lang="en-US" altLang="zh-TW" b="1" dirty="0"/>
              <a:t>PEI</a:t>
            </a:r>
            <a:r>
              <a:rPr lang="en-US" altLang="zh-TW" dirty="0"/>
              <a:t> was not provided by the UE nor retrieved from the old AMF</a:t>
            </a:r>
          </a:p>
          <a:p>
            <a:r>
              <a:rPr lang="en-US" altLang="zh-TW" dirty="0"/>
              <a:t>The PEI shall be transferred </a:t>
            </a:r>
            <a:r>
              <a:rPr lang="en-US" altLang="zh-TW" b="1" dirty="0"/>
              <a:t>encrypted</a:t>
            </a:r>
            <a:r>
              <a:rPr lang="en-US" altLang="zh-TW" dirty="0"/>
              <a:t> unless UE performs Emergency Registration</a:t>
            </a:r>
            <a:endParaRPr lang="zh-TW" altLang="en-US" dirty="0">
              <a:solidFill>
                <a:srgbClr val="FF0000"/>
              </a:solidFill>
            </a:endParaRPr>
          </a:p>
        </p:txBody>
      </p:sp>
      <p:pic>
        <p:nvPicPr>
          <p:cNvPr id="4" name="內容版面配置區 3">
            <a:extLst>
              <a:ext uri="{FF2B5EF4-FFF2-40B4-BE49-F238E27FC236}">
                <a16:creationId xmlns:a16="http://schemas.microsoft.com/office/drawing/2014/main" id="{5C1F0F96-4D25-411D-8C28-363447E9E25A}"/>
              </a:ext>
            </a:extLst>
          </p:cNvPr>
          <p:cNvPicPr>
            <a:picLocks noChangeAspect="1"/>
          </p:cNvPicPr>
          <p:nvPr/>
        </p:nvPicPr>
        <p:blipFill rotWithShape="1">
          <a:blip r:embed="rId2"/>
          <a:srcRect r="65752" b="89937"/>
          <a:stretch/>
        </p:blipFill>
        <p:spPr>
          <a:xfrm>
            <a:off x="9480741" y="135753"/>
            <a:ext cx="2238679" cy="545284"/>
          </a:xfrm>
          <a:prstGeom prst="rect">
            <a:avLst/>
          </a:prstGeom>
        </p:spPr>
      </p:pic>
      <p:pic>
        <p:nvPicPr>
          <p:cNvPr id="5" name="內容版面配置區 3">
            <a:extLst>
              <a:ext uri="{FF2B5EF4-FFF2-40B4-BE49-F238E27FC236}">
                <a16:creationId xmlns:a16="http://schemas.microsoft.com/office/drawing/2014/main" id="{0D523CBD-0EF1-40B1-9331-7CB9A6E8B5CE}"/>
              </a:ext>
            </a:extLst>
          </p:cNvPr>
          <p:cNvPicPr>
            <a:picLocks noChangeAspect="1"/>
          </p:cNvPicPr>
          <p:nvPr/>
        </p:nvPicPr>
        <p:blipFill rotWithShape="1">
          <a:blip r:embed="rId2"/>
          <a:srcRect t="80725" r="68917" b="14630"/>
          <a:stretch/>
        </p:blipFill>
        <p:spPr>
          <a:xfrm>
            <a:off x="9504858" y="1127496"/>
            <a:ext cx="2031752" cy="251670"/>
          </a:xfrm>
          <a:prstGeom prst="rect">
            <a:avLst/>
          </a:prstGeom>
        </p:spPr>
      </p:pic>
      <p:sp>
        <p:nvSpPr>
          <p:cNvPr id="6" name="文字方塊 5">
            <a:extLst>
              <a:ext uri="{FF2B5EF4-FFF2-40B4-BE49-F238E27FC236}">
                <a16:creationId xmlns:a16="http://schemas.microsoft.com/office/drawing/2014/main" id="{0DB7BB18-0004-4AF9-8016-95AADF4D7A17}"/>
              </a:ext>
            </a:extLst>
          </p:cNvPr>
          <p:cNvSpPr txBox="1"/>
          <p:nvPr/>
        </p:nvSpPr>
        <p:spPr>
          <a:xfrm>
            <a:off x="10428398" y="658574"/>
            <a:ext cx="343364" cy="369332"/>
          </a:xfrm>
          <a:prstGeom prst="rect">
            <a:avLst/>
          </a:prstGeom>
          <a:noFill/>
        </p:spPr>
        <p:txBody>
          <a:bodyPr wrap="none" rtlCol="0">
            <a:spAutoFit/>
          </a:bodyPr>
          <a:lstStyle/>
          <a:p>
            <a:r>
              <a:rPr lang="en-US" altLang="zh-TW" dirty="0"/>
              <a:t>…</a:t>
            </a:r>
            <a:endParaRPr lang="zh-TW" altLang="en-US" dirty="0"/>
          </a:p>
        </p:txBody>
      </p:sp>
    </p:spTree>
    <p:extLst>
      <p:ext uri="{BB962C8B-B14F-4D97-AF65-F5344CB8AC3E}">
        <p14:creationId xmlns:p14="http://schemas.microsoft.com/office/powerpoint/2010/main" val="3575940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BA8AD98-3E04-4055-BF3F-8CEC6809DB33}"/>
              </a:ext>
            </a:extLst>
          </p:cNvPr>
          <p:cNvSpPr>
            <a:spLocks noGrp="1"/>
          </p:cNvSpPr>
          <p:nvPr>
            <p:ph type="title"/>
          </p:nvPr>
        </p:nvSpPr>
        <p:spPr/>
        <p:txBody>
          <a:bodyPr/>
          <a:lstStyle/>
          <a:p>
            <a:r>
              <a:rPr lang="en-US" altLang="zh-TW" dirty="0"/>
              <a:t>Step 12 (Optional)</a:t>
            </a:r>
            <a:endParaRPr lang="zh-TW" altLang="en-US" dirty="0"/>
          </a:p>
        </p:txBody>
      </p:sp>
      <p:sp>
        <p:nvSpPr>
          <p:cNvPr id="3" name="內容版面配置區 2">
            <a:extLst>
              <a:ext uri="{FF2B5EF4-FFF2-40B4-BE49-F238E27FC236}">
                <a16:creationId xmlns:a16="http://schemas.microsoft.com/office/drawing/2014/main" id="{CC920090-4627-4D0F-8E67-EBC67A25D59D}"/>
              </a:ext>
            </a:extLst>
          </p:cNvPr>
          <p:cNvSpPr>
            <a:spLocks noGrp="1"/>
          </p:cNvSpPr>
          <p:nvPr>
            <p:ph idx="1"/>
          </p:nvPr>
        </p:nvSpPr>
        <p:spPr/>
        <p:txBody>
          <a:bodyPr/>
          <a:lstStyle/>
          <a:p>
            <a:r>
              <a:rPr lang="en-US" altLang="zh-TW" dirty="0"/>
              <a:t>the new AMF initiates ME identity check by invoking the </a:t>
            </a:r>
            <a:r>
              <a:rPr lang="en-US" altLang="zh-TW" dirty="0">
                <a:solidFill>
                  <a:srgbClr val="FF0000"/>
                </a:solidFill>
              </a:rPr>
              <a:t>N5g-eir_EquipmentIdentityCheck_Get</a:t>
            </a:r>
          </a:p>
          <a:p>
            <a:r>
              <a:rPr lang="en-US" altLang="zh-TW" dirty="0"/>
              <a:t>For an </a:t>
            </a:r>
            <a:r>
              <a:rPr lang="en-US" altLang="zh-TW" b="1" dirty="0"/>
              <a:t>Emergency Registration</a:t>
            </a:r>
            <a:r>
              <a:rPr lang="en-US" altLang="zh-TW" dirty="0"/>
              <a:t>, if the PEI is blocked, operator policies determine whether the Emergency Registration procedure continues or is stopped.</a:t>
            </a:r>
            <a:endParaRPr lang="zh-TW" altLang="en-US" dirty="0">
              <a:solidFill>
                <a:srgbClr val="FF0000"/>
              </a:solidFill>
            </a:endParaRPr>
          </a:p>
        </p:txBody>
      </p:sp>
      <p:pic>
        <p:nvPicPr>
          <p:cNvPr id="4" name="內容版面配置區 3">
            <a:extLst>
              <a:ext uri="{FF2B5EF4-FFF2-40B4-BE49-F238E27FC236}">
                <a16:creationId xmlns:a16="http://schemas.microsoft.com/office/drawing/2014/main" id="{3B8AA3AE-4E11-4F34-B16D-BBCBD5DB8091}"/>
              </a:ext>
            </a:extLst>
          </p:cNvPr>
          <p:cNvPicPr>
            <a:picLocks noChangeAspect="1"/>
          </p:cNvPicPr>
          <p:nvPr/>
        </p:nvPicPr>
        <p:blipFill rotWithShape="1">
          <a:blip r:embed="rId2"/>
          <a:srcRect l="24623" r="64212" b="87431"/>
          <a:stretch/>
        </p:blipFill>
        <p:spPr>
          <a:xfrm>
            <a:off x="8632271" y="0"/>
            <a:ext cx="729842" cy="681037"/>
          </a:xfrm>
          <a:prstGeom prst="rect">
            <a:avLst/>
          </a:prstGeom>
        </p:spPr>
      </p:pic>
      <p:pic>
        <p:nvPicPr>
          <p:cNvPr id="5" name="內容版面配置區 3">
            <a:extLst>
              <a:ext uri="{FF2B5EF4-FFF2-40B4-BE49-F238E27FC236}">
                <a16:creationId xmlns:a16="http://schemas.microsoft.com/office/drawing/2014/main" id="{28957727-1355-4D0F-ABE6-F5AE7415A506}"/>
              </a:ext>
            </a:extLst>
          </p:cNvPr>
          <p:cNvPicPr>
            <a:picLocks noChangeAspect="1"/>
          </p:cNvPicPr>
          <p:nvPr/>
        </p:nvPicPr>
        <p:blipFill rotWithShape="1">
          <a:blip r:embed="rId2"/>
          <a:srcRect l="29884" t="81210" r="22502" b="5649"/>
          <a:stretch/>
        </p:blipFill>
        <p:spPr>
          <a:xfrm>
            <a:off x="8976220" y="1046161"/>
            <a:ext cx="3112315" cy="711995"/>
          </a:xfrm>
          <a:prstGeom prst="rect">
            <a:avLst/>
          </a:prstGeom>
        </p:spPr>
      </p:pic>
    </p:spTree>
    <p:extLst>
      <p:ext uri="{BB962C8B-B14F-4D97-AF65-F5344CB8AC3E}">
        <p14:creationId xmlns:p14="http://schemas.microsoft.com/office/powerpoint/2010/main" val="6846202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5AC8473-EA31-447C-AB94-A8D16B0C5234}"/>
              </a:ext>
            </a:extLst>
          </p:cNvPr>
          <p:cNvSpPr>
            <a:spLocks noGrp="1"/>
          </p:cNvSpPr>
          <p:nvPr>
            <p:ph type="title"/>
          </p:nvPr>
        </p:nvSpPr>
        <p:spPr/>
        <p:txBody>
          <a:bodyPr/>
          <a:lstStyle/>
          <a:p>
            <a:r>
              <a:rPr lang="en-US" altLang="zh-TW" dirty="0"/>
              <a:t>Step 13</a:t>
            </a:r>
            <a:endParaRPr lang="zh-TW" altLang="en-US" dirty="0"/>
          </a:p>
        </p:txBody>
      </p:sp>
      <p:sp>
        <p:nvSpPr>
          <p:cNvPr id="3" name="內容版面配置區 2">
            <a:extLst>
              <a:ext uri="{FF2B5EF4-FFF2-40B4-BE49-F238E27FC236}">
                <a16:creationId xmlns:a16="http://schemas.microsoft.com/office/drawing/2014/main" id="{880D1A90-7E72-4B99-84DB-F78A45D95659}"/>
              </a:ext>
            </a:extLst>
          </p:cNvPr>
          <p:cNvSpPr>
            <a:spLocks noGrp="1"/>
          </p:cNvSpPr>
          <p:nvPr>
            <p:ph idx="1"/>
          </p:nvPr>
        </p:nvSpPr>
        <p:spPr/>
        <p:txBody>
          <a:bodyPr/>
          <a:lstStyle/>
          <a:p>
            <a:r>
              <a:rPr lang="en-US" altLang="zh-TW" dirty="0"/>
              <a:t>If step 14 is to be performed, the new AMF, based on the </a:t>
            </a:r>
            <a:r>
              <a:rPr lang="en-US" altLang="zh-TW" b="1" dirty="0"/>
              <a:t>SUPI</a:t>
            </a:r>
            <a:r>
              <a:rPr lang="en-US" altLang="zh-TW" dirty="0"/>
              <a:t>, selects a UDM, then UDM may select a UDR instance</a:t>
            </a:r>
            <a:endParaRPr lang="zh-TW" altLang="en-US" dirty="0"/>
          </a:p>
        </p:txBody>
      </p:sp>
    </p:spTree>
    <p:extLst>
      <p:ext uri="{BB962C8B-B14F-4D97-AF65-F5344CB8AC3E}">
        <p14:creationId xmlns:p14="http://schemas.microsoft.com/office/powerpoint/2010/main" val="22078100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4DE02FB5-54FA-4152-91B5-A90D167C2F6F}"/>
              </a:ext>
            </a:extLst>
          </p:cNvPr>
          <p:cNvPicPr>
            <a:picLocks noChangeAspect="1"/>
          </p:cNvPicPr>
          <p:nvPr/>
        </p:nvPicPr>
        <p:blipFill rotWithShape="1">
          <a:blip r:embed="rId2"/>
          <a:srcRect l="27575" b="75684"/>
          <a:stretch/>
        </p:blipFill>
        <p:spPr>
          <a:xfrm>
            <a:off x="7231308" y="755942"/>
            <a:ext cx="5154056" cy="1246065"/>
          </a:xfrm>
          <a:prstGeom prst="rect">
            <a:avLst/>
          </a:prstGeom>
        </p:spPr>
      </p:pic>
      <p:sp>
        <p:nvSpPr>
          <p:cNvPr id="2" name="標題 1">
            <a:extLst>
              <a:ext uri="{FF2B5EF4-FFF2-40B4-BE49-F238E27FC236}">
                <a16:creationId xmlns:a16="http://schemas.microsoft.com/office/drawing/2014/main" id="{3713AD1B-F705-451F-9CBA-9BFF3C6E581D}"/>
              </a:ext>
            </a:extLst>
          </p:cNvPr>
          <p:cNvSpPr>
            <a:spLocks noGrp="1"/>
          </p:cNvSpPr>
          <p:nvPr>
            <p:ph type="title"/>
          </p:nvPr>
        </p:nvSpPr>
        <p:spPr/>
        <p:txBody>
          <a:bodyPr/>
          <a:lstStyle/>
          <a:p>
            <a:r>
              <a:rPr lang="en-US" altLang="zh-TW" dirty="0"/>
              <a:t>Step 14a-c</a:t>
            </a:r>
            <a:endParaRPr lang="zh-TW" altLang="en-US" dirty="0"/>
          </a:p>
        </p:txBody>
      </p:sp>
      <p:sp>
        <p:nvSpPr>
          <p:cNvPr id="3" name="內容版面配置區 2">
            <a:extLst>
              <a:ext uri="{FF2B5EF4-FFF2-40B4-BE49-F238E27FC236}">
                <a16:creationId xmlns:a16="http://schemas.microsoft.com/office/drawing/2014/main" id="{95E773AE-880D-4685-8BE9-E736DAC56B6D}"/>
              </a:ext>
            </a:extLst>
          </p:cNvPr>
          <p:cNvSpPr>
            <a:spLocks noGrp="1"/>
          </p:cNvSpPr>
          <p:nvPr>
            <p:ph idx="1"/>
          </p:nvPr>
        </p:nvSpPr>
        <p:spPr>
          <a:xfrm>
            <a:off x="655390" y="2093206"/>
            <a:ext cx="10881220" cy="4351338"/>
          </a:xfrm>
        </p:spPr>
        <p:txBody>
          <a:bodyPr>
            <a:normAutofit fontScale="85000" lnSpcReduction="10000"/>
          </a:bodyPr>
          <a:lstStyle/>
          <a:p>
            <a:r>
              <a:rPr lang="en-US" altLang="zh-TW" dirty="0"/>
              <a:t>New AMF registers with the UDM using </a:t>
            </a:r>
            <a:r>
              <a:rPr lang="en-US" altLang="zh-TW" dirty="0" err="1">
                <a:solidFill>
                  <a:srgbClr val="FF0000"/>
                </a:solidFill>
              </a:rPr>
              <a:t>Nudm_UECM_Registration</a:t>
            </a:r>
            <a:r>
              <a:rPr lang="en-US" altLang="zh-TW" dirty="0"/>
              <a:t> in any one condition:</a:t>
            </a:r>
          </a:p>
          <a:p>
            <a:pPr lvl="1"/>
            <a:r>
              <a:rPr lang="en-US" altLang="zh-TW" dirty="0"/>
              <a:t>AMF has changed</a:t>
            </a:r>
          </a:p>
          <a:p>
            <a:pPr lvl="1"/>
            <a:r>
              <a:rPr lang="en-US" altLang="zh-TW" dirty="0"/>
              <a:t>UE Registration type is </a:t>
            </a:r>
            <a:r>
              <a:rPr lang="en-US" altLang="zh-TW" b="1" dirty="0"/>
              <a:t>Initial Registration </a:t>
            </a:r>
            <a:r>
              <a:rPr lang="en-US" altLang="zh-TW" dirty="0"/>
              <a:t>or </a:t>
            </a:r>
            <a:r>
              <a:rPr lang="en-US" altLang="zh-TW" b="1" dirty="0"/>
              <a:t>Emergency Registration</a:t>
            </a:r>
          </a:p>
          <a:p>
            <a:pPr lvl="1"/>
            <a:r>
              <a:rPr lang="en-US" altLang="zh-TW" dirty="0"/>
              <a:t>UE provides a </a:t>
            </a:r>
            <a:r>
              <a:rPr lang="en-US" altLang="zh-TW" b="1" dirty="0"/>
              <a:t>SUPI</a:t>
            </a:r>
            <a:r>
              <a:rPr lang="en-US" altLang="zh-TW" dirty="0"/>
              <a:t> which does not refer to a valid context in the AMF</a:t>
            </a:r>
          </a:p>
          <a:p>
            <a:pPr lvl="1"/>
            <a:r>
              <a:rPr lang="en-US" altLang="zh-TW" dirty="0"/>
              <a:t>UE registers to the same AMF it has already registered to a non-3GPP access</a:t>
            </a:r>
          </a:p>
          <a:p>
            <a:r>
              <a:rPr lang="en-US" altLang="zh-TW" dirty="0"/>
              <a:t>If the AMF does not have subscription data for the UE, the AMF retrieve</a:t>
            </a:r>
            <a:r>
              <a:rPr lang="zh-TW" altLang="en-US" dirty="0"/>
              <a:t> </a:t>
            </a:r>
            <a:r>
              <a:rPr lang="en-US" altLang="zh-TW" dirty="0"/>
              <a:t>these data</a:t>
            </a:r>
            <a:r>
              <a:rPr lang="zh-TW" altLang="en-US" dirty="0"/>
              <a:t> </a:t>
            </a:r>
            <a:r>
              <a:rPr lang="en-US" altLang="zh-TW" dirty="0"/>
              <a:t>using </a:t>
            </a:r>
            <a:r>
              <a:rPr lang="en-US" altLang="zh-TW" dirty="0" err="1">
                <a:solidFill>
                  <a:srgbClr val="FF0000"/>
                </a:solidFill>
              </a:rPr>
              <a:t>Nudm_SDM_Get</a:t>
            </a:r>
            <a:endParaRPr lang="en-US" altLang="zh-TW" dirty="0">
              <a:solidFill>
                <a:srgbClr val="FF0000"/>
              </a:solidFill>
            </a:endParaRPr>
          </a:p>
          <a:p>
            <a:pPr lvl="1"/>
            <a:r>
              <a:rPr lang="en-US" altLang="zh-TW" dirty="0"/>
              <a:t>Access and Mobility Subscription data</a:t>
            </a:r>
          </a:p>
          <a:p>
            <a:pPr lvl="1"/>
            <a:r>
              <a:rPr lang="en-US" altLang="zh-TW" dirty="0"/>
              <a:t>SMF Selection Subscription data</a:t>
            </a:r>
          </a:p>
          <a:p>
            <a:pPr lvl="1"/>
            <a:r>
              <a:rPr lang="en-US" altLang="zh-TW" dirty="0"/>
              <a:t>UE context in SMF data </a:t>
            </a:r>
          </a:p>
          <a:p>
            <a:pPr lvl="1"/>
            <a:r>
              <a:rPr lang="en-US" altLang="zh-TW" dirty="0"/>
              <a:t>LCS mobile origination</a:t>
            </a:r>
          </a:p>
          <a:p>
            <a:r>
              <a:rPr lang="en-US" altLang="zh-TW" dirty="0"/>
              <a:t>This requires that UDM may retrieve this information from UDR by </a:t>
            </a:r>
            <a:r>
              <a:rPr lang="en-US" altLang="zh-TW" dirty="0" err="1">
                <a:solidFill>
                  <a:srgbClr val="FF0000"/>
                </a:solidFill>
              </a:rPr>
              <a:t>Nudr_DM_Query</a:t>
            </a:r>
            <a:endParaRPr lang="zh-TW" altLang="en-US" dirty="0">
              <a:solidFill>
                <a:srgbClr val="FF0000"/>
              </a:solidFill>
            </a:endParaRPr>
          </a:p>
        </p:txBody>
      </p:sp>
      <p:pic>
        <p:nvPicPr>
          <p:cNvPr id="8" name="圖片 7">
            <a:extLst>
              <a:ext uri="{FF2B5EF4-FFF2-40B4-BE49-F238E27FC236}">
                <a16:creationId xmlns:a16="http://schemas.microsoft.com/office/drawing/2014/main" id="{17FD012A-9241-4735-A968-AEBBC8D71D74}"/>
              </a:ext>
            </a:extLst>
          </p:cNvPr>
          <p:cNvPicPr>
            <a:picLocks noChangeAspect="1"/>
          </p:cNvPicPr>
          <p:nvPr/>
        </p:nvPicPr>
        <p:blipFill rotWithShape="1">
          <a:blip r:embed="rId3"/>
          <a:srcRect l="27101" t="825" r="51610"/>
          <a:stretch/>
        </p:blipFill>
        <p:spPr>
          <a:xfrm>
            <a:off x="7122745" y="-10814"/>
            <a:ext cx="1474324" cy="603596"/>
          </a:xfrm>
          <a:prstGeom prst="rect">
            <a:avLst/>
          </a:prstGeom>
        </p:spPr>
      </p:pic>
      <p:pic>
        <p:nvPicPr>
          <p:cNvPr id="9" name="圖片 8">
            <a:extLst>
              <a:ext uri="{FF2B5EF4-FFF2-40B4-BE49-F238E27FC236}">
                <a16:creationId xmlns:a16="http://schemas.microsoft.com/office/drawing/2014/main" id="{60F108B0-A1D2-4B5A-BA8A-848E3E9D6521}"/>
              </a:ext>
            </a:extLst>
          </p:cNvPr>
          <p:cNvPicPr>
            <a:picLocks noChangeAspect="1"/>
          </p:cNvPicPr>
          <p:nvPr/>
        </p:nvPicPr>
        <p:blipFill rotWithShape="1">
          <a:blip r:embed="rId3"/>
          <a:srcRect l="91343" t="13033"/>
          <a:stretch/>
        </p:blipFill>
        <p:spPr>
          <a:xfrm>
            <a:off x="11596431" y="-10814"/>
            <a:ext cx="683662" cy="603596"/>
          </a:xfrm>
          <a:prstGeom prst="rect">
            <a:avLst/>
          </a:prstGeom>
        </p:spPr>
      </p:pic>
    </p:spTree>
    <p:extLst>
      <p:ext uri="{BB962C8B-B14F-4D97-AF65-F5344CB8AC3E}">
        <p14:creationId xmlns:p14="http://schemas.microsoft.com/office/powerpoint/2010/main" val="2331705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7A790C7-F5CC-4812-82F1-F767C61E9BB4}"/>
              </a:ext>
            </a:extLst>
          </p:cNvPr>
          <p:cNvSpPr>
            <a:spLocks noGrp="1"/>
          </p:cNvSpPr>
          <p:nvPr>
            <p:ph type="title"/>
          </p:nvPr>
        </p:nvSpPr>
        <p:spPr/>
        <p:txBody>
          <a:bodyPr/>
          <a:lstStyle/>
          <a:p>
            <a:r>
              <a:rPr lang="en-US" altLang="zh-TW" dirty="0"/>
              <a:t>Step 14a-c</a:t>
            </a:r>
            <a:endParaRPr lang="zh-TW" altLang="en-US" dirty="0"/>
          </a:p>
        </p:txBody>
      </p:sp>
      <p:sp>
        <p:nvSpPr>
          <p:cNvPr id="3" name="內容版面配置區 2">
            <a:extLst>
              <a:ext uri="{FF2B5EF4-FFF2-40B4-BE49-F238E27FC236}">
                <a16:creationId xmlns:a16="http://schemas.microsoft.com/office/drawing/2014/main" id="{6288D686-36A5-4D32-9E94-AFDE594945C8}"/>
              </a:ext>
            </a:extLst>
          </p:cNvPr>
          <p:cNvSpPr>
            <a:spLocks noGrp="1"/>
          </p:cNvSpPr>
          <p:nvPr>
            <p:ph idx="1"/>
          </p:nvPr>
        </p:nvSpPr>
        <p:spPr>
          <a:xfrm>
            <a:off x="838200" y="2141537"/>
            <a:ext cx="10515600" cy="4351338"/>
          </a:xfrm>
        </p:spPr>
        <p:txBody>
          <a:bodyPr/>
          <a:lstStyle/>
          <a:p>
            <a:r>
              <a:rPr lang="en-US" altLang="zh-TW" dirty="0"/>
              <a:t>After a successful response is received</a:t>
            </a:r>
          </a:p>
          <a:p>
            <a:pPr lvl="1"/>
            <a:r>
              <a:rPr lang="en-US" altLang="zh-TW" dirty="0"/>
              <a:t>the AMF subscribes to be notified using </a:t>
            </a:r>
            <a:r>
              <a:rPr lang="en-US" altLang="zh-TW" dirty="0" err="1">
                <a:solidFill>
                  <a:srgbClr val="FF0000"/>
                </a:solidFill>
              </a:rPr>
              <a:t>Nudm_SDM_Subscribe</a:t>
            </a:r>
            <a:endParaRPr lang="en-US" altLang="zh-TW" dirty="0">
              <a:solidFill>
                <a:srgbClr val="FF0000"/>
              </a:solidFill>
            </a:endParaRPr>
          </a:p>
          <a:p>
            <a:pPr lvl="1"/>
            <a:r>
              <a:rPr lang="en-US" altLang="zh-TW" dirty="0">
                <a:solidFill>
                  <a:srgbClr val="FF0000"/>
                </a:solidFill>
              </a:rPr>
              <a:t> </a:t>
            </a:r>
            <a:r>
              <a:rPr lang="en-US" altLang="zh-TW" dirty="0"/>
              <a:t>UDM may subscribe to UDR by </a:t>
            </a:r>
            <a:r>
              <a:rPr lang="en-US" altLang="zh-TW" dirty="0" err="1">
                <a:solidFill>
                  <a:srgbClr val="FF0000"/>
                </a:solidFill>
              </a:rPr>
              <a:t>Nudr_DM_Subscribe</a:t>
            </a:r>
            <a:endParaRPr lang="en-US" altLang="zh-TW" dirty="0">
              <a:solidFill>
                <a:srgbClr val="FF0000"/>
              </a:solidFill>
            </a:endParaRPr>
          </a:p>
          <a:p>
            <a:endParaRPr lang="zh-TW" altLang="en-US" dirty="0">
              <a:solidFill>
                <a:srgbClr val="FF0000"/>
              </a:solidFill>
            </a:endParaRPr>
          </a:p>
        </p:txBody>
      </p:sp>
      <p:pic>
        <p:nvPicPr>
          <p:cNvPr id="9" name="圖片 8">
            <a:extLst>
              <a:ext uri="{FF2B5EF4-FFF2-40B4-BE49-F238E27FC236}">
                <a16:creationId xmlns:a16="http://schemas.microsoft.com/office/drawing/2014/main" id="{C6084C56-B39B-419F-87FF-81D25D0961F5}"/>
              </a:ext>
            </a:extLst>
          </p:cNvPr>
          <p:cNvPicPr>
            <a:picLocks noChangeAspect="1"/>
          </p:cNvPicPr>
          <p:nvPr/>
        </p:nvPicPr>
        <p:blipFill rotWithShape="1">
          <a:blip r:embed="rId2"/>
          <a:srcRect l="27575" b="75684"/>
          <a:stretch/>
        </p:blipFill>
        <p:spPr>
          <a:xfrm>
            <a:off x="7231308" y="755942"/>
            <a:ext cx="5154056" cy="1246065"/>
          </a:xfrm>
          <a:prstGeom prst="rect">
            <a:avLst/>
          </a:prstGeom>
        </p:spPr>
      </p:pic>
      <p:pic>
        <p:nvPicPr>
          <p:cNvPr id="10" name="圖片 9">
            <a:extLst>
              <a:ext uri="{FF2B5EF4-FFF2-40B4-BE49-F238E27FC236}">
                <a16:creationId xmlns:a16="http://schemas.microsoft.com/office/drawing/2014/main" id="{FCCF6D64-0E93-4857-97DD-3E83B8839645}"/>
              </a:ext>
            </a:extLst>
          </p:cNvPr>
          <p:cNvPicPr>
            <a:picLocks noChangeAspect="1"/>
          </p:cNvPicPr>
          <p:nvPr/>
        </p:nvPicPr>
        <p:blipFill rotWithShape="1">
          <a:blip r:embed="rId3"/>
          <a:srcRect l="27101" t="825" r="51610"/>
          <a:stretch/>
        </p:blipFill>
        <p:spPr>
          <a:xfrm>
            <a:off x="7122745" y="-10814"/>
            <a:ext cx="1474324" cy="603596"/>
          </a:xfrm>
          <a:prstGeom prst="rect">
            <a:avLst/>
          </a:prstGeom>
        </p:spPr>
      </p:pic>
      <p:pic>
        <p:nvPicPr>
          <p:cNvPr id="11" name="圖片 10">
            <a:extLst>
              <a:ext uri="{FF2B5EF4-FFF2-40B4-BE49-F238E27FC236}">
                <a16:creationId xmlns:a16="http://schemas.microsoft.com/office/drawing/2014/main" id="{6139E5C3-8C31-49C1-849E-4C8131B305EF}"/>
              </a:ext>
            </a:extLst>
          </p:cNvPr>
          <p:cNvPicPr>
            <a:picLocks noChangeAspect="1"/>
          </p:cNvPicPr>
          <p:nvPr/>
        </p:nvPicPr>
        <p:blipFill rotWithShape="1">
          <a:blip r:embed="rId3"/>
          <a:srcRect l="91343" t="13033"/>
          <a:stretch/>
        </p:blipFill>
        <p:spPr>
          <a:xfrm>
            <a:off x="11596431" y="-10814"/>
            <a:ext cx="683662" cy="603596"/>
          </a:xfrm>
          <a:prstGeom prst="rect">
            <a:avLst/>
          </a:prstGeom>
        </p:spPr>
      </p:pic>
    </p:spTree>
    <p:extLst>
      <p:ext uri="{BB962C8B-B14F-4D97-AF65-F5344CB8AC3E}">
        <p14:creationId xmlns:p14="http://schemas.microsoft.com/office/powerpoint/2010/main" val="3458496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EAE982E3-8321-4CB9-B5A4-B6CC9D9E6408}"/>
              </a:ext>
            </a:extLst>
          </p:cNvPr>
          <p:cNvPicPr>
            <a:picLocks noChangeAspect="1"/>
          </p:cNvPicPr>
          <p:nvPr/>
        </p:nvPicPr>
        <p:blipFill>
          <a:blip r:embed="rId2"/>
          <a:stretch>
            <a:fillRect/>
          </a:stretch>
        </p:blipFill>
        <p:spPr>
          <a:xfrm>
            <a:off x="3110432" y="1230489"/>
            <a:ext cx="6383566" cy="561017"/>
          </a:xfrm>
          <a:prstGeom prst="rect">
            <a:avLst/>
          </a:prstGeom>
        </p:spPr>
      </p:pic>
      <p:sp>
        <p:nvSpPr>
          <p:cNvPr id="2" name="標題 1">
            <a:extLst>
              <a:ext uri="{FF2B5EF4-FFF2-40B4-BE49-F238E27FC236}">
                <a16:creationId xmlns:a16="http://schemas.microsoft.com/office/drawing/2014/main" id="{9BB9557E-B147-4D21-93A9-F088E6C0DC0F}"/>
              </a:ext>
            </a:extLst>
          </p:cNvPr>
          <p:cNvSpPr>
            <a:spLocks noGrp="1"/>
          </p:cNvSpPr>
          <p:nvPr>
            <p:ph type="title"/>
          </p:nvPr>
        </p:nvSpPr>
        <p:spPr/>
        <p:txBody>
          <a:bodyPr/>
          <a:lstStyle/>
          <a:p>
            <a:r>
              <a:rPr lang="en-US" altLang="zh-TW" dirty="0"/>
              <a:t>General Registration</a:t>
            </a:r>
            <a:endParaRPr lang="zh-TW" altLang="en-US" dirty="0"/>
          </a:p>
        </p:txBody>
      </p:sp>
      <p:pic>
        <p:nvPicPr>
          <p:cNvPr id="7" name="圖片 6">
            <a:extLst>
              <a:ext uri="{FF2B5EF4-FFF2-40B4-BE49-F238E27FC236}">
                <a16:creationId xmlns:a16="http://schemas.microsoft.com/office/drawing/2014/main" id="{B4CBBB4C-128B-4BDD-A3F3-D4189653CF1F}"/>
              </a:ext>
            </a:extLst>
          </p:cNvPr>
          <p:cNvPicPr>
            <a:picLocks noChangeAspect="1"/>
          </p:cNvPicPr>
          <p:nvPr/>
        </p:nvPicPr>
        <p:blipFill>
          <a:blip r:embed="rId3"/>
          <a:stretch>
            <a:fillRect/>
          </a:stretch>
        </p:blipFill>
        <p:spPr>
          <a:xfrm>
            <a:off x="3110432" y="2096269"/>
            <a:ext cx="6525070" cy="4698609"/>
          </a:xfrm>
          <a:prstGeom prst="rect">
            <a:avLst/>
          </a:prstGeom>
        </p:spPr>
      </p:pic>
    </p:spTree>
    <p:extLst>
      <p:ext uri="{BB962C8B-B14F-4D97-AF65-F5344CB8AC3E}">
        <p14:creationId xmlns:p14="http://schemas.microsoft.com/office/powerpoint/2010/main" val="23573935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1D21D47-F451-4EFE-B2C4-AFED44B5E470}"/>
              </a:ext>
            </a:extLst>
          </p:cNvPr>
          <p:cNvSpPr>
            <a:spLocks noGrp="1"/>
          </p:cNvSpPr>
          <p:nvPr>
            <p:ph type="title"/>
          </p:nvPr>
        </p:nvSpPr>
        <p:spPr/>
        <p:txBody>
          <a:bodyPr/>
          <a:lstStyle/>
          <a:p>
            <a:r>
              <a:rPr lang="en-US" altLang="zh-TW" dirty="0"/>
              <a:t>Step 14d</a:t>
            </a:r>
            <a:endParaRPr lang="zh-TW" altLang="en-US" dirty="0"/>
          </a:p>
        </p:txBody>
      </p:sp>
      <p:sp>
        <p:nvSpPr>
          <p:cNvPr id="3" name="內容版面配置區 2">
            <a:extLst>
              <a:ext uri="{FF2B5EF4-FFF2-40B4-BE49-F238E27FC236}">
                <a16:creationId xmlns:a16="http://schemas.microsoft.com/office/drawing/2014/main" id="{77737584-661D-4A5E-9787-9BF45FAD103E}"/>
              </a:ext>
            </a:extLst>
          </p:cNvPr>
          <p:cNvSpPr>
            <a:spLocks noGrp="1"/>
          </p:cNvSpPr>
          <p:nvPr>
            <p:ph idx="1"/>
          </p:nvPr>
        </p:nvSpPr>
        <p:spPr/>
        <p:txBody>
          <a:bodyPr>
            <a:normAutofit/>
          </a:bodyPr>
          <a:lstStyle/>
          <a:p>
            <a:r>
              <a:rPr lang="en-US" altLang="zh-TW" dirty="0"/>
              <a:t>When the UDM stores the associated Access Type (e.g. 3GPP) together with the serving AMF, it will cause the UDM to initiate a </a:t>
            </a:r>
            <a:r>
              <a:rPr lang="en-US" altLang="zh-TW" dirty="0" err="1">
                <a:solidFill>
                  <a:srgbClr val="FF0000"/>
                </a:solidFill>
              </a:rPr>
              <a:t>Nudm_UECM_DeregistrationNotification</a:t>
            </a:r>
            <a:r>
              <a:rPr lang="en-US" altLang="zh-TW" dirty="0">
                <a:solidFill>
                  <a:srgbClr val="FF0000"/>
                </a:solidFill>
              </a:rPr>
              <a:t> </a:t>
            </a:r>
            <a:r>
              <a:rPr lang="en-US" altLang="zh-TW" dirty="0"/>
              <a:t>corresponding to the same (e.g. 3GPP) access.</a:t>
            </a:r>
          </a:p>
          <a:p>
            <a:r>
              <a:rPr lang="en-US" altLang="zh-TW" dirty="0"/>
              <a:t>Old AMF may remove the UE context for the same Access Type</a:t>
            </a:r>
          </a:p>
          <a:p>
            <a:r>
              <a:rPr lang="en-US" altLang="zh-TW" dirty="0"/>
              <a:t>If the serving NF removal reason indicated by the UDM is Initial Registration, the old AMF invokes the </a:t>
            </a:r>
            <a:r>
              <a:rPr lang="en-US" altLang="zh-TW" dirty="0" err="1">
                <a:solidFill>
                  <a:srgbClr val="FF0000"/>
                </a:solidFill>
              </a:rPr>
              <a:t>Nsmf_PDUSession_ReleaseSMContext</a:t>
            </a:r>
            <a:r>
              <a:rPr lang="en-US" altLang="zh-TW" dirty="0">
                <a:solidFill>
                  <a:srgbClr val="FF0000"/>
                </a:solidFill>
              </a:rPr>
              <a:t> </a:t>
            </a:r>
            <a:r>
              <a:rPr lang="en-US" altLang="zh-TW" dirty="0"/>
              <a:t>(SM Context ID) towards all the associated SMF(s)</a:t>
            </a:r>
          </a:p>
        </p:txBody>
      </p:sp>
      <p:pic>
        <p:nvPicPr>
          <p:cNvPr id="4" name="圖片 3">
            <a:extLst>
              <a:ext uri="{FF2B5EF4-FFF2-40B4-BE49-F238E27FC236}">
                <a16:creationId xmlns:a16="http://schemas.microsoft.com/office/drawing/2014/main" id="{044D2A77-5235-45D7-A9D4-AFC72FC69497}"/>
              </a:ext>
            </a:extLst>
          </p:cNvPr>
          <p:cNvPicPr>
            <a:picLocks noChangeAspect="1"/>
          </p:cNvPicPr>
          <p:nvPr/>
        </p:nvPicPr>
        <p:blipFill rotWithShape="1">
          <a:blip r:embed="rId2"/>
          <a:srcRect l="41539" t="23767" b="64696"/>
          <a:stretch/>
        </p:blipFill>
        <p:spPr>
          <a:xfrm>
            <a:off x="7503207" y="1182122"/>
            <a:ext cx="4218774" cy="599515"/>
          </a:xfrm>
          <a:prstGeom prst="rect">
            <a:avLst/>
          </a:prstGeom>
        </p:spPr>
      </p:pic>
      <p:pic>
        <p:nvPicPr>
          <p:cNvPr id="5" name="圖片 4">
            <a:extLst>
              <a:ext uri="{FF2B5EF4-FFF2-40B4-BE49-F238E27FC236}">
                <a16:creationId xmlns:a16="http://schemas.microsoft.com/office/drawing/2014/main" id="{AA2CCDAA-85B5-4AB3-999E-E88A7B67A99E}"/>
              </a:ext>
            </a:extLst>
          </p:cNvPr>
          <p:cNvPicPr>
            <a:picLocks noChangeAspect="1"/>
          </p:cNvPicPr>
          <p:nvPr/>
        </p:nvPicPr>
        <p:blipFill rotWithShape="1">
          <a:blip r:embed="rId3"/>
          <a:srcRect l="38765" t="825" r="51610"/>
          <a:stretch/>
        </p:blipFill>
        <p:spPr>
          <a:xfrm>
            <a:off x="7128153" y="120941"/>
            <a:ext cx="881436" cy="798237"/>
          </a:xfrm>
          <a:prstGeom prst="rect">
            <a:avLst/>
          </a:prstGeom>
        </p:spPr>
      </p:pic>
      <p:pic>
        <p:nvPicPr>
          <p:cNvPr id="6" name="圖片 5">
            <a:extLst>
              <a:ext uri="{FF2B5EF4-FFF2-40B4-BE49-F238E27FC236}">
                <a16:creationId xmlns:a16="http://schemas.microsoft.com/office/drawing/2014/main" id="{D89B32B8-F5CC-49B4-A020-6FAB2CE09B09}"/>
              </a:ext>
            </a:extLst>
          </p:cNvPr>
          <p:cNvPicPr>
            <a:picLocks noChangeAspect="1"/>
          </p:cNvPicPr>
          <p:nvPr/>
        </p:nvPicPr>
        <p:blipFill rotWithShape="1">
          <a:blip r:embed="rId3"/>
          <a:srcRect l="91343" t="13033"/>
          <a:stretch/>
        </p:blipFill>
        <p:spPr>
          <a:xfrm>
            <a:off x="10874876" y="262974"/>
            <a:ext cx="764496" cy="674964"/>
          </a:xfrm>
          <a:prstGeom prst="rect">
            <a:avLst/>
          </a:prstGeom>
        </p:spPr>
      </p:pic>
    </p:spTree>
    <p:extLst>
      <p:ext uri="{BB962C8B-B14F-4D97-AF65-F5344CB8AC3E}">
        <p14:creationId xmlns:p14="http://schemas.microsoft.com/office/powerpoint/2010/main" val="1832886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1D21D47-F451-4EFE-B2C4-AFED44B5E470}"/>
              </a:ext>
            </a:extLst>
          </p:cNvPr>
          <p:cNvSpPr>
            <a:spLocks noGrp="1"/>
          </p:cNvSpPr>
          <p:nvPr>
            <p:ph type="title"/>
          </p:nvPr>
        </p:nvSpPr>
        <p:spPr/>
        <p:txBody>
          <a:bodyPr/>
          <a:lstStyle/>
          <a:p>
            <a:r>
              <a:rPr lang="en-US" altLang="zh-TW" dirty="0"/>
              <a:t>Step 14d</a:t>
            </a:r>
            <a:endParaRPr lang="zh-TW" altLang="en-US" dirty="0"/>
          </a:p>
        </p:txBody>
      </p:sp>
      <p:sp>
        <p:nvSpPr>
          <p:cNvPr id="3" name="內容版面配置區 2">
            <a:extLst>
              <a:ext uri="{FF2B5EF4-FFF2-40B4-BE49-F238E27FC236}">
                <a16:creationId xmlns:a16="http://schemas.microsoft.com/office/drawing/2014/main" id="{77737584-661D-4A5E-9787-9BF45FAD103E}"/>
              </a:ext>
            </a:extLst>
          </p:cNvPr>
          <p:cNvSpPr>
            <a:spLocks noGrp="1"/>
          </p:cNvSpPr>
          <p:nvPr>
            <p:ph idx="1"/>
          </p:nvPr>
        </p:nvSpPr>
        <p:spPr/>
        <p:txBody>
          <a:bodyPr>
            <a:normAutofit/>
          </a:bodyPr>
          <a:lstStyle/>
          <a:p>
            <a:r>
              <a:rPr lang="en-US" altLang="zh-TW" dirty="0"/>
              <a:t>If PCF ID is not transferred or will not be used by New AMF, Old AMF performs</a:t>
            </a:r>
          </a:p>
          <a:p>
            <a:pPr lvl="1"/>
            <a:r>
              <a:rPr lang="en-US" altLang="zh-TW" b="1" dirty="0"/>
              <a:t>AMF-initiated Policy Association Termination procedure</a:t>
            </a:r>
          </a:p>
          <a:p>
            <a:pPr lvl="1"/>
            <a:r>
              <a:rPr lang="en-US" altLang="zh-TW" b="1" dirty="0"/>
              <a:t>AMF-initiated UE Policy Association Termination procedure</a:t>
            </a:r>
            <a:endParaRPr lang="en-US" altLang="zh-TW" dirty="0"/>
          </a:p>
          <a:p>
            <a:r>
              <a:rPr lang="en-US" altLang="zh-TW" dirty="0"/>
              <a:t>If the old AMF has an N2 connection for that UE, the old AMF shall perform </a:t>
            </a:r>
            <a:r>
              <a:rPr lang="en-US" altLang="zh-TW" b="1" dirty="0"/>
              <a:t>AN Release</a:t>
            </a:r>
            <a:endParaRPr lang="zh-TW" altLang="en-US" b="1" dirty="0">
              <a:solidFill>
                <a:srgbClr val="FF0000"/>
              </a:solidFill>
            </a:endParaRPr>
          </a:p>
        </p:txBody>
      </p:sp>
      <p:pic>
        <p:nvPicPr>
          <p:cNvPr id="4" name="圖片 3">
            <a:extLst>
              <a:ext uri="{FF2B5EF4-FFF2-40B4-BE49-F238E27FC236}">
                <a16:creationId xmlns:a16="http://schemas.microsoft.com/office/drawing/2014/main" id="{044D2A77-5235-45D7-A9D4-AFC72FC69497}"/>
              </a:ext>
            </a:extLst>
          </p:cNvPr>
          <p:cNvPicPr>
            <a:picLocks noChangeAspect="1"/>
          </p:cNvPicPr>
          <p:nvPr/>
        </p:nvPicPr>
        <p:blipFill rotWithShape="1">
          <a:blip r:embed="rId2"/>
          <a:srcRect l="41539" t="23767" b="64696"/>
          <a:stretch/>
        </p:blipFill>
        <p:spPr>
          <a:xfrm>
            <a:off x="7503207" y="1182122"/>
            <a:ext cx="4218774" cy="599515"/>
          </a:xfrm>
          <a:prstGeom prst="rect">
            <a:avLst/>
          </a:prstGeom>
        </p:spPr>
      </p:pic>
      <p:pic>
        <p:nvPicPr>
          <p:cNvPr id="5" name="圖片 4">
            <a:extLst>
              <a:ext uri="{FF2B5EF4-FFF2-40B4-BE49-F238E27FC236}">
                <a16:creationId xmlns:a16="http://schemas.microsoft.com/office/drawing/2014/main" id="{AA2CCDAA-85B5-4AB3-999E-E88A7B67A99E}"/>
              </a:ext>
            </a:extLst>
          </p:cNvPr>
          <p:cNvPicPr>
            <a:picLocks noChangeAspect="1"/>
          </p:cNvPicPr>
          <p:nvPr/>
        </p:nvPicPr>
        <p:blipFill rotWithShape="1">
          <a:blip r:embed="rId3"/>
          <a:srcRect l="38765" t="825" r="51610"/>
          <a:stretch/>
        </p:blipFill>
        <p:spPr>
          <a:xfrm>
            <a:off x="7128153" y="120941"/>
            <a:ext cx="881436" cy="798237"/>
          </a:xfrm>
          <a:prstGeom prst="rect">
            <a:avLst/>
          </a:prstGeom>
        </p:spPr>
      </p:pic>
      <p:pic>
        <p:nvPicPr>
          <p:cNvPr id="6" name="圖片 5">
            <a:extLst>
              <a:ext uri="{FF2B5EF4-FFF2-40B4-BE49-F238E27FC236}">
                <a16:creationId xmlns:a16="http://schemas.microsoft.com/office/drawing/2014/main" id="{D89B32B8-F5CC-49B4-A020-6FAB2CE09B09}"/>
              </a:ext>
            </a:extLst>
          </p:cNvPr>
          <p:cNvPicPr>
            <a:picLocks noChangeAspect="1"/>
          </p:cNvPicPr>
          <p:nvPr/>
        </p:nvPicPr>
        <p:blipFill rotWithShape="1">
          <a:blip r:embed="rId3"/>
          <a:srcRect l="91343" t="13033"/>
          <a:stretch/>
        </p:blipFill>
        <p:spPr>
          <a:xfrm>
            <a:off x="10874876" y="262974"/>
            <a:ext cx="764496" cy="674964"/>
          </a:xfrm>
          <a:prstGeom prst="rect">
            <a:avLst/>
          </a:prstGeom>
        </p:spPr>
      </p:pic>
    </p:spTree>
    <p:extLst>
      <p:ext uri="{BB962C8B-B14F-4D97-AF65-F5344CB8AC3E}">
        <p14:creationId xmlns:p14="http://schemas.microsoft.com/office/powerpoint/2010/main" val="34093424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B534500-BFE2-48E6-94E2-92B082C3523C}"/>
              </a:ext>
            </a:extLst>
          </p:cNvPr>
          <p:cNvSpPr>
            <a:spLocks noGrp="1"/>
          </p:cNvSpPr>
          <p:nvPr>
            <p:ph type="title"/>
          </p:nvPr>
        </p:nvSpPr>
        <p:spPr/>
        <p:txBody>
          <a:bodyPr/>
          <a:lstStyle/>
          <a:p>
            <a:r>
              <a:rPr lang="en-US" altLang="zh-TW" dirty="0"/>
              <a:t>Step 14e (Conditional)</a:t>
            </a:r>
            <a:endParaRPr lang="zh-TW" altLang="en-US" dirty="0"/>
          </a:p>
        </p:txBody>
      </p:sp>
      <p:sp>
        <p:nvSpPr>
          <p:cNvPr id="3" name="內容版面配置區 2">
            <a:extLst>
              <a:ext uri="{FF2B5EF4-FFF2-40B4-BE49-F238E27FC236}">
                <a16:creationId xmlns:a16="http://schemas.microsoft.com/office/drawing/2014/main" id="{BEED768D-392F-4069-AEA9-083D58BDE85D}"/>
              </a:ext>
            </a:extLst>
          </p:cNvPr>
          <p:cNvSpPr>
            <a:spLocks noGrp="1"/>
          </p:cNvSpPr>
          <p:nvPr>
            <p:ph idx="1"/>
          </p:nvPr>
        </p:nvSpPr>
        <p:spPr/>
        <p:txBody>
          <a:bodyPr/>
          <a:lstStyle/>
          <a:p>
            <a:r>
              <a:rPr lang="en-US" altLang="zh-TW" dirty="0"/>
              <a:t> If old AMF does not have UE context for another access type (i.e. non-3GPP access), the Old AMF unsubscribes with the UDM for subscription data using </a:t>
            </a:r>
            <a:r>
              <a:rPr lang="en-US" altLang="zh-TW" dirty="0" err="1">
                <a:solidFill>
                  <a:srgbClr val="FF0000"/>
                </a:solidFill>
              </a:rPr>
              <a:t>Nudm_SDM_unsubscribe</a:t>
            </a:r>
            <a:r>
              <a:rPr lang="en-US" altLang="zh-TW" dirty="0"/>
              <a:t>.</a:t>
            </a:r>
            <a:endParaRPr lang="zh-TW" altLang="en-US" dirty="0"/>
          </a:p>
        </p:txBody>
      </p:sp>
    </p:spTree>
    <p:extLst>
      <p:ext uri="{BB962C8B-B14F-4D97-AF65-F5344CB8AC3E}">
        <p14:creationId xmlns:p14="http://schemas.microsoft.com/office/powerpoint/2010/main" val="41211101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9D9026-D244-4430-BDEB-97EBD786B2A3}"/>
              </a:ext>
            </a:extLst>
          </p:cNvPr>
          <p:cNvSpPr>
            <a:spLocks noGrp="1"/>
          </p:cNvSpPr>
          <p:nvPr>
            <p:ph type="title"/>
          </p:nvPr>
        </p:nvSpPr>
        <p:spPr/>
        <p:txBody>
          <a:bodyPr/>
          <a:lstStyle/>
          <a:p>
            <a:r>
              <a:rPr lang="en-US" altLang="zh-TW" dirty="0"/>
              <a:t>Step 15</a:t>
            </a:r>
            <a:endParaRPr lang="zh-TW" altLang="en-US" dirty="0"/>
          </a:p>
        </p:txBody>
      </p:sp>
      <p:sp>
        <p:nvSpPr>
          <p:cNvPr id="3" name="內容版面配置區 2">
            <a:extLst>
              <a:ext uri="{FF2B5EF4-FFF2-40B4-BE49-F238E27FC236}">
                <a16:creationId xmlns:a16="http://schemas.microsoft.com/office/drawing/2014/main" id="{62CA6F06-FDA7-476B-A81C-614B65041E4C}"/>
              </a:ext>
            </a:extLst>
          </p:cNvPr>
          <p:cNvSpPr>
            <a:spLocks noGrp="1"/>
          </p:cNvSpPr>
          <p:nvPr>
            <p:ph idx="1"/>
          </p:nvPr>
        </p:nvSpPr>
        <p:spPr/>
        <p:txBody>
          <a:bodyPr/>
          <a:lstStyle/>
          <a:p>
            <a:r>
              <a:rPr lang="en-US" altLang="zh-TW" dirty="0"/>
              <a:t>If the new AMF decides to use the </a:t>
            </a:r>
            <a:r>
              <a:rPr lang="en-US" altLang="zh-TW" b="1" dirty="0"/>
              <a:t>(V-)PCF ID </a:t>
            </a:r>
            <a:r>
              <a:rPr lang="en-US" altLang="zh-TW" dirty="0"/>
              <a:t>included in UE context from the old AMF in step 5, the AMF contacts the (V-)PCF identified by the (V-)PCF ID to obtain policy.</a:t>
            </a:r>
            <a:endParaRPr lang="zh-TW" altLang="en-US" dirty="0"/>
          </a:p>
        </p:txBody>
      </p:sp>
      <p:pic>
        <p:nvPicPr>
          <p:cNvPr id="4" name="圖片 3">
            <a:extLst>
              <a:ext uri="{FF2B5EF4-FFF2-40B4-BE49-F238E27FC236}">
                <a16:creationId xmlns:a16="http://schemas.microsoft.com/office/drawing/2014/main" id="{9807E845-DA10-4634-9026-9EBA21D14EA2}"/>
              </a:ext>
            </a:extLst>
          </p:cNvPr>
          <p:cNvPicPr>
            <a:picLocks noChangeAspect="1"/>
          </p:cNvPicPr>
          <p:nvPr/>
        </p:nvPicPr>
        <p:blipFill rotWithShape="1">
          <a:blip r:embed="rId2"/>
          <a:srcRect l="18928" t="32758" r="58959" b="57958"/>
          <a:stretch/>
        </p:blipFill>
        <p:spPr>
          <a:xfrm>
            <a:off x="9578614" y="1027906"/>
            <a:ext cx="2387524" cy="721809"/>
          </a:xfrm>
          <a:prstGeom prst="rect">
            <a:avLst/>
          </a:prstGeom>
        </p:spPr>
      </p:pic>
      <p:pic>
        <p:nvPicPr>
          <p:cNvPr id="5" name="圖片 4">
            <a:extLst>
              <a:ext uri="{FF2B5EF4-FFF2-40B4-BE49-F238E27FC236}">
                <a16:creationId xmlns:a16="http://schemas.microsoft.com/office/drawing/2014/main" id="{F632412D-62AD-4941-B930-8E79E179ED02}"/>
              </a:ext>
            </a:extLst>
          </p:cNvPr>
          <p:cNvPicPr>
            <a:picLocks noChangeAspect="1"/>
          </p:cNvPicPr>
          <p:nvPr/>
        </p:nvPicPr>
        <p:blipFill rotWithShape="1">
          <a:blip r:embed="rId3"/>
          <a:srcRect l="26050" t="3471" r="63831" b="-6082"/>
          <a:stretch/>
        </p:blipFill>
        <p:spPr>
          <a:xfrm>
            <a:off x="10253172" y="-32447"/>
            <a:ext cx="1038407" cy="925416"/>
          </a:xfrm>
          <a:prstGeom prst="rect">
            <a:avLst/>
          </a:prstGeom>
        </p:spPr>
      </p:pic>
    </p:spTree>
    <p:extLst>
      <p:ext uri="{BB962C8B-B14F-4D97-AF65-F5344CB8AC3E}">
        <p14:creationId xmlns:p14="http://schemas.microsoft.com/office/powerpoint/2010/main" val="33898137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C1AFF5-59A3-49C5-A7E1-544CF96CD64E}"/>
              </a:ext>
            </a:extLst>
          </p:cNvPr>
          <p:cNvSpPr>
            <a:spLocks noGrp="1"/>
          </p:cNvSpPr>
          <p:nvPr>
            <p:ph type="title"/>
          </p:nvPr>
        </p:nvSpPr>
        <p:spPr/>
        <p:txBody>
          <a:bodyPr/>
          <a:lstStyle/>
          <a:p>
            <a:r>
              <a:rPr lang="en-US" altLang="zh-TW" dirty="0"/>
              <a:t>Step 16 (Optional)</a:t>
            </a:r>
            <a:endParaRPr lang="zh-TW" altLang="en-US" dirty="0"/>
          </a:p>
        </p:txBody>
      </p:sp>
      <p:sp>
        <p:nvSpPr>
          <p:cNvPr id="3" name="內容版面配置區 2">
            <a:extLst>
              <a:ext uri="{FF2B5EF4-FFF2-40B4-BE49-F238E27FC236}">
                <a16:creationId xmlns:a16="http://schemas.microsoft.com/office/drawing/2014/main" id="{4F0CB656-BE78-404C-A39A-966CBCCC35FC}"/>
              </a:ext>
            </a:extLst>
          </p:cNvPr>
          <p:cNvSpPr>
            <a:spLocks noGrp="1"/>
          </p:cNvSpPr>
          <p:nvPr>
            <p:ph idx="1"/>
          </p:nvPr>
        </p:nvSpPr>
        <p:spPr/>
        <p:txBody>
          <a:bodyPr/>
          <a:lstStyle/>
          <a:p>
            <a:r>
              <a:rPr lang="en-US" altLang="zh-TW" dirty="0"/>
              <a:t>For an </a:t>
            </a:r>
            <a:r>
              <a:rPr lang="en-US" altLang="zh-TW" b="1" dirty="0"/>
              <a:t>Emergency Registration</a:t>
            </a:r>
            <a:r>
              <a:rPr lang="en-US" altLang="zh-TW" dirty="0"/>
              <a:t>, this step is skipped.</a:t>
            </a:r>
          </a:p>
          <a:p>
            <a:r>
              <a:rPr lang="en-US" altLang="zh-TW" dirty="0"/>
              <a:t>PCF shall provide the </a:t>
            </a:r>
            <a:r>
              <a:rPr lang="en-US" altLang="zh-TW" b="1" dirty="0"/>
              <a:t>updated Mobility Restrictions </a:t>
            </a:r>
            <a:r>
              <a:rPr lang="en-US" altLang="zh-TW" dirty="0"/>
              <a:t>to the AMF, if</a:t>
            </a:r>
          </a:p>
          <a:p>
            <a:pPr lvl="1"/>
            <a:r>
              <a:rPr lang="en-US" altLang="zh-TW" dirty="0"/>
              <a:t>AMF notifies the </a:t>
            </a:r>
            <a:r>
              <a:rPr lang="en-US" altLang="zh-TW" b="1" dirty="0"/>
              <a:t>Mobility Restrictions</a:t>
            </a:r>
            <a:r>
              <a:rPr lang="en-US" altLang="zh-TW" dirty="0"/>
              <a:t> to the PCF for adjustment, or </a:t>
            </a:r>
          </a:p>
          <a:p>
            <a:pPr lvl="1"/>
            <a:r>
              <a:rPr lang="en-US" altLang="zh-TW" dirty="0"/>
              <a:t>PCF updates the </a:t>
            </a:r>
            <a:r>
              <a:rPr lang="en-US" altLang="zh-TW" b="1" dirty="0"/>
              <a:t>Mobility Restrictions</a:t>
            </a:r>
            <a:r>
              <a:rPr lang="en-US" altLang="zh-TW" dirty="0"/>
              <a:t> itself</a:t>
            </a:r>
          </a:p>
          <a:p>
            <a:r>
              <a:rPr lang="en-US" altLang="zh-TW" dirty="0"/>
              <a:t>If the AMF supports </a:t>
            </a:r>
            <a:r>
              <a:rPr lang="en-US" altLang="zh-TW" b="1" dirty="0"/>
              <a:t>DNN replacement</a:t>
            </a:r>
          </a:p>
          <a:p>
            <a:pPr lvl="1"/>
            <a:r>
              <a:rPr lang="en-US" altLang="zh-TW" dirty="0"/>
              <a:t>AMF provides the PCF with the </a:t>
            </a:r>
            <a:r>
              <a:rPr lang="en-US" altLang="zh-TW" b="1" dirty="0"/>
              <a:t>Allowed NSSAI</a:t>
            </a:r>
            <a:r>
              <a:rPr lang="en-US" altLang="zh-TW" dirty="0"/>
              <a:t> </a:t>
            </a:r>
          </a:p>
          <a:p>
            <a:pPr lvl="1"/>
            <a:r>
              <a:rPr lang="en-US" altLang="zh-TW" b="1" dirty="0"/>
              <a:t>Mapping Of Allowed NSSAI </a:t>
            </a:r>
            <a:r>
              <a:rPr lang="en-US" altLang="zh-TW" dirty="0"/>
              <a:t>(if available)</a:t>
            </a:r>
          </a:p>
          <a:p>
            <a:r>
              <a:rPr lang="en-US" altLang="zh-TW" dirty="0"/>
              <a:t>If the PCF supports </a:t>
            </a:r>
            <a:r>
              <a:rPr lang="en-US" altLang="zh-TW" b="1" dirty="0"/>
              <a:t>DNN replacement</a:t>
            </a:r>
            <a:r>
              <a:rPr lang="en-US" altLang="zh-TW" dirty="0"/>
              <a:t>,  the PCF provides the AMF with triggers for </a:t>
            </a:r>
            <a:r>
              <a:rPr lang="en-US" altLang="zh-TW" b="1" dirty="0"/>
              <a:t>DNN replacement</a:t>
            </a:r>
            <a:r>
              <a:rPr lang="en-US" altLang="zh-TW" dirty="0"/>
              <a:t>.</a:t>
            </a:r>
            <a:endParaRPr lang="zh-TW" altLang="en-US" dirty="0"/>
          </a:p>
        </p:txBody>
      </p:sp>
      <p:pic>
        <p:nvPicPr>
          <p:cNvPr id="4" name="圖片 3">
            <a:extLst>
              <a:ext uri="{FF2B5EF4-FFF2-40B4-BE49-F238E27FC236}">
                <a16:creationId xmlns:a16="http://schemas.microsoft.com/office/drawing/2014/main" id="{F5F848BF-0C4A-4ED6-8D58-0162EAC3C535}"/>
              </a:ext>
            </a:extLst>
          </p:cNvPr>
          <p:cNvPicPr>
            <a:picLocks noChangeAspect="1"/>
          </p:cNvPicPr>
          <p:nvPr/>
        </p:nvPicPr>
        <p:blipFill rotWithShape="1">
          <a:blip r:embed="rId2"/>
          <a:srcRect l="26127" t="10447" r="39555"/>
          <a:stretch/>
        </p:blipFill>
        <p:spPr>
          <a:xfrm>
            <a:off x="8674216" y="94114"/>
            <a:ext cx="3517784" cy="806748"/>
          </a:xfrm>
          <a:prstGeom prst="rect">
            <a:avLst/>
          </a:prstGeom>
        </p:spPr>
      </p:pic>
      <p:pic>
        <p:nvPicPr>
          <p:cNvPr id="5" name="圖片 4">
            <a:extLst>
              <a:ext uri="{FF2B5EF4-FFF2-40B4-BE49-F238E27FC236}">
                <a16:creationId xmlns:a16="http://schemas.microsoft.com/office/drawing/2014/main" id="{30FF19E9-6C9F-4CA4-BAB3-5BEE91464F6E}"/>
              </a:ext>
            </a:extLst>
          </p:cNvPr>
          <p:cNvPicPr>
            <a:picLocks noChangeAspect="1"/>
          </p:cNvPicPr>
          <p:nvPr/>
        </p:nvPicPr>
        <p:blipFill rotWithShape="1">
          <a:blip r:embed="rId3"/>
          <a:srcRect l="29289" t="41978" r="44355" b="47533"/>
          <a:stretch/>
        </p:blipFill>
        <p:spPr>
          <a:xfrm>
            <a:off x="9098720" y="1035799"/>
            <a:ext cx="2815038" cy="806748"/>
          </a:xfrm>
          <a:prstGeom prst="rect">
            <a:avLst/>
          </a:prstGeom>
        </p:spPr>
      </p:pic>
    </p:spTree>
    <p:extLst>
      <p:ext uri="{BB962C8B-B14F-4D97-AF65-F5344CB8AC3E}">
        <p14:creationId xmlns:p14="http://schemas.microsoft.com/office/powerpoint/2010/main" val="19881994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E26899-653A-458B-A1B2-CF7D05C17A2E}"/>
              </a:ext>
            </a:extLst>
          </p:cNvPr>
          <p:cNvSpPr>
            <a:spLocks noGrp="1"/>
          </p:cNvSpPr>
          <p:nvPr>
            <p:ph type="title"/>
          </p:nvPr>
        </p:nvSpPr>
        <p:spPr/>
        <p:txBody>
          <a:bodyPr/>
          <a:lstStyle/>
          <a:p>
            <a:r>
              <a:rPr lang="en-US" altLang="zh-TW" dirty="0"/>
              <a:t>Step 17 (Conditional)</a:t>
            </a:r>
            <a:endParaRPr lang="zh-TW" altLang="en-US" dirty="0"/>
          </a:p>
        </p:txBody>
      </p:sp>
      <p:sp>
        <p:nvSpPr>
          <p:cNvPr id="3" name="內容版面配置區 2">
            <a:extLst>
              <a:ext uri="{FF2B5EF4-FFF2-40B4-BE49-F238E27FC236}">
                <a16:creationId xmlns:a16="http://schemas.microsoft.com/office/drawing/2014/main" id="{9593B905-025F-4149-BD9C-F3ACBE66764A}"/>
              </a:ext>
            </a:extLst>
          </p:cNvPr>
          <p:cNvSpPr>
            <a:spLocks noGrp="1"/>
          </p:cNvSpPr>
          <p:nvPr>
            <p:ph idx="1"/>
          </p:nvPr>
        </p:nvSpPr>
        <p:spPr/>
        <p:txBody>
          <a:bodyPr/>
          <a:lstStyle/>
          <a:p>
            <a:r>
              <a:rPr lang="en-US" altLang="zh-TW" dirty="0"/>
              <a:t>The AMF invokes the </a:t>
            </a:r>
            <a:r>
              <a:rPr lang="en-US" altLang="zh-TW" dirty="0" err="1">
                <a:solidFill>
                  <a:srgbClr val="FF0000"/>
                </a:solidFill>
              </a:rPr>
              <a:t>Nsmf_PDUSession_UpdateSMContext</a:t>
            </a:r>
            <a:r>
              <a:rPr lang="en-US" altLang="zh-TW" dirty="0">
                <a:solidFill>
                  <a:srgbClr val="FF0000"/>
                </a:solidFill>
              </a:rPr>
              <a:t> </a:t>
            </a:r>
            <a:r>
              <a:rPr lang="en-US" altLang="zh-TW" dirty="0"/>
              <a:t>in the following scenarios:</a:t>
            </a:r>
          </a:p>
          <a:p>
            <a:pPr lvl="1"/>
            <a:r>
              <a:rPr lang="en-US" altLang="zh-TW" dirty="0"/>
              <a:t>If the </a:t>
            </a:r>
            <a:r>
              <a:rPr lang="en-US" altLang="zh-TW" b="1" dirty="0"/>
              <a:t>List Of PDU Sessions To Be Activated </a:t>
            </a:r>
            <a:r>
              <a:rPr lang="en-US" altLang="zh-TW" dirty="0"/>
              <a:t>is included in the Registration Request, AMF sends </a:t>
            </a:r>
            <a:r>
              <a:rPr lang="en-US" altLang="zh-TW" dirty="0" err="1">
                <a:solidFill>
                  <a:srgbClr val="FF0000"/>
                </a:solidFill>
              </a:rPr>
              <a:t>Nsmf_PDUSession_UpdateSMContext</a:t>
            </a:r>
            <a:r>
              <a:rPr lang="en-US" altLang="zh-TW" dirty="0">
                <a:solidFill>
                  <a:srgbClr val="FF0000"/>
                </a:solidFill>
              </a:rPr>
              <a:t> </a:t>
            </a:r>
            <a:r>
              <a:rPr lang="en-US" altLang="zh-TW" dirty="0"/>
              <a:t>Request to SMF(s) associated with the PDU Session(s) in order to activate User Plane connections.</a:t>
            </a:r>
          </a:p>
          <a:p>
            <a:pPr lvl="1"/>
            <a:r>
              <a:rPr lang="en-US" altLang="zh-TW" dirty="0"/>
              <a:t>If the AMF has determined in step 3 that the UE is performing </a:t>
            </a:r>
            <a:r>
              <a:rPr lang="en-US" altLang="zh-TW" b="1" dirty="0"/>
              <a:t>Inter-RAT mobility</a:t>
            </a:r>
            <a:r>
              <a:rPr lang="en-US" altLang="zh-TW" dirty="0"/>
              <a:t> to or from NB-IoT, the AMF sends </a:t>
            </a:r>
            <a:r>
              <a:rPr lang="en-US" altLang="zh-TW" dirty="0" err="1">
                <a:solidFill>
                  <a:srgbClr val="FF0000"/>
                </a:solidFill>
              </a:rPr>
              <a:t>Nsmf_PDUSession_UpdateSMContext</a:t>
            </a:r>
            <a:r>
              <a:rPr lang="en-US" altLang="zh-TW" dirty="0"/>
              <a:t> Request to SMF(s) associated with the UEs PDU Session(s), so the SMF(s) can update them according to the "</a:t>
            </a:r>
            <a:r>
              <a:rPr lang="en-US" altLang="zh-TW" b="1" dirty="0"/>
              <a:t>PDU Session continuity at inter RAT mobility</a:t>
            </a:r>
            <a:r>
              <a:rPr lang="en-US" altLang="zh-TW" dirty="0"/>
              <a:t>" subscription data.</a:t>
            </a:r>
            <a:endParaRPr lang="zh-TW" altLang="en-US" dirty="0"/>
          </a:p>
        </p:txBody>
      </p:sp>
      <p:pic>
        <p:nvPicPr>
          <p:cNvPr id="4" name="圖片 3">
            <a:extLst>
              <a:ext uri="{FF2B5EF4-FFF2-40B4-BE49-F238E27FC236}">
                <a16:creationId xmlns:a16="http://schemas.microsoft.com/office/drawing/2014/main" id="{428DD442-2288-4DB6-8452-AB1EEA3AD34C}"/>
              </a:ext>
            </a:extLst>
          </p:cNvPr>
          <p:cNvPicPr>
            <a:picLocks noChangeAspect="1"/>
          </p:cNvPicPr>
          <p:nvPr/>
        </p:nvPicPr>
        <p:blipFill rotWithShape="1">
          <a:blip r:embed="rId3"/>
          <a:srcRect l="26520" r="64923" b="-1624"/>
          <a:stretch/>
        </p:blipFill>
        <p:spPr>
          <a:xfrm>
            <a:off x="8290987" y="-11044"/>
            <a:ext cx="720812" cy="752338"/>
          </a:xfrm>
          <a:prstGeom prst="rect">
            <a:avLst/>
          </a:prstGeom>
        </p:spPr>
      </p:pic>
      <p:pic>
        <p:nvPicPr>
          <p:cNvPr id="5" name="圖片 4">
            <a:extLst>
              <a:ext uri="{FF2B5EF4-FFF2-40B4-BE49-F238E27FC236}">
                <a16:creationId xmlns:a16="http://schemas.microsoft.com/office/drawing/2014/main" id="{8E6B7C63-9F31-42DA-A460-511D707A0ED5}"/>
              </a:ext>
            </a:extLst>
          </p:cNvPr>
          <p:cNvPicPr>
            <a:picLocks noChangeAspect="1"/>
          </p:cNvPicPr>
          <p:nvPr/>
        </p:nvPicPr>
        <p:blipFill rotWithShape="1">
          <a:blip r:embed="rId4"/>
          <a:srcRect l="29096" t="56536" r="31803" b="36420"/>
          <a:stretch/>
        </p:blipFill>
        <p:spPr>
          <a:xfrm>
            <a:off x="8575296" y="950259"/>
            <a:ext cx="3422073" cy="443920"/>
          </a:xfrm>
          <a:prstGeom prst="rect">
            <a:avLst/>
          </a:prstGeom>
        </p:spPr>
      </p:pic>
      <p:pic>
        <p:nvPicPr>
          <p:cNvPr id="6" name="圖片 5">
            <a:extLst>
              <a:ext uri="{FF2B5EF4-FFF2-40B4-BE49-F238E27FC236}">
                <a16:creationId xmlns:a16="http://schemas.microsoft.com/office/drawing/2014/main" id="{6E75C671-5C57-4BC3-BDFA-625A56BDFA31}"/>
              </a:ext>
            </a:extLst>
          </p:cNvPr>
          <p:cNvPicPr>
            <a:picLocks noChangeAspect="1"/>
          </p:cNvPicPr>
          <p:nvPr/>
        </p:nvPicPr>
        <p:blipFill rotWithShape="1">
          <a:blip r:embed="rId3"/>
          <a:srcRect l="62879" r="27170" b="-1624"/>
          <a:stretch/>
        </p:blipFill>
        <p:spPr>
          <a:xfrm>
            <a:off x="11353801" y="-11044"/>
            <a:ext cx="838200" cy="752338"/>
          </a:xfrm>
          <a:prstGeom prst="rect">
            <a:avLst/>
          </a:prstGeom>
        </p:spPr>
      </p:pic>
    </p:spTree>
    <p:extLst>
      <p:ext uri="{BB962C8B-B14F-4D97-AF65-F5344CB8AC3E}">
        <p14:creationId xmlns:p14="http://schemas.microsoft.com/office/powerpoint/2010/main" val="13844147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E26899-653A-458B-A1B2-CF7D05C17A2E}"/>
              </a:ext>
            </a:extLst>
          </p:cNvPr>
          <p:cNvSpPr>
            <a:spLocks noGrp="1"/>
          </p:cNvSpPr>
          <p:nvPr>
            <p:ph type="title"/>
          </p:nvPr>
        </p:nvSpPr>
        <p:spPr/>
        <p:txBody>
          <a:bodyPr/>
          <a:lstStyle/>
          <a:p>
            <a:r>
              <a:rPr lang="en-US" altLang="zh-TW" dirty="0"/>
              <a:t>Step 17 (Conditional)</a:t>
            </a:r>
            <a:endParaRPr lang="zh-TW" altLang="en-US" dirty="0"/>
          </a:p>
        </p:txBody>
      </p:sp>
      <p:sp>
        <p:nvSpPr>
          <p:cNvPr id="3" name="內容版面配置區 2">
            <a:extLst>
              <a:ext uri="{FF2B5EF4-FFF2-40B4-BE49-F238E27FC236}">
                <a16:creationId xmlns:a16="http://schemas.microsoft.com/office/drawing/2014/main" id="{9593B905-025F-4149-BD9C-F3ACBE66764A}"/>
              </a:ext>
            </a:extLst>
          </p:cNvPr>
          <p:cNvSpPr>
            <a:spLocks noGrp="1"/>
          </p:cNvSpPr>
          <p:nvPr>
            <p:ph idx="1"/>
          </p:nvPr>
        </p:nvSpPr>
        <p:spPr/>
        <p:txBody>
          <a:bodyPr/>
          <a:lstStyle/>
          <a:p>
            <a:r>
              <a:rPr lang="en-US" altLang="zh-TW" dirty="0"/>
              <a:t>When the serving AMF has changed, the new serving AMF notifies the SMF for each PDU Session that it has taken over the responsibility of the signalling path towards the UE by  </a:t>
            </a:r>
            <a:r>
              <a:rPr lang="en-US" altLang="zh-TW" dirty="0" err="1">
                <a:solidFill>
                  <a:srgbClr val="FF0000"/>
                </a:solidFill>
              </a:rPr>
              <a:t>Nsmf_PDUSession_UpdateSMContext</a:t>
            </a:r>
            <a:r>
              <a:rPr lang="en-US" altLang="zh-TW" dirty="0"/>
              <a:t>. </a:t>
            </a:r>
          </a:p>
          <a:p>
            <a:pPr lvl="1"/>
            <a:r>
              <a:rPr lang="en-US" altLang="zh-TW" dirty="0"/>
              <a:t>It also indicates whether the PDU Session is to be re-activated.</a:t>
            </a:r>
          </a:p>
          <a:p>
            <a:r>
              <a:rPr lang="en-US" altLang="zh-TW" dirty="0"/>
              <a:t>If any </a:t>
            </a:r>
            <a:r>
              <a:rPr lang="en-US" altLang="zh-TW" b="1" dirty="0"/>
              <a:t>PDU Session status </a:t>
            </a:r>
            <a:r>
              <a:rPr lang="en-US" altLang="zh-TW" dirty="0"/>
              <a:t>indicates that it is released at the UE, the AMF invokes the </a:t>
            </a:r>
            <a:r>
              <a:rPr lang="en-US" altLang="zh-TW" dirty="0" err="1">
                <a:solidFill>
                  <a:srgbClr val="FF0000"/>
                </a:solidFill>
              </a:rPr>
              <a:t>Nsmf_PDUSession_ReleaseSMContext</a:t>
            </a:r>
            <a:endParaRPr lang="zh-TW" altLang="en-US" dirty="0">
              <a:solidFill>
                <a:srgbClr val="FF0000"/>
              </a:solidFill>
            </a:endParaRPr>
          </a:p>
          <a:p>
            <a:endParaRPr lang="zh-TW" altLang="en-US" dirty="0"/>
          </a:p>
        </p:txBody>
      </p:sp>
      <p:pic>
        <p:nvPicPr>
          <p:cNvPr id="4" name="圖片 3">
            <a:extLst>
              <a:ext uri="{FF2B5EF4-FFF2-40B4-BE49-F238E27FC236}">
                <a16:creationId xmlns:a16="http://schemas.microsoft.com/office/drawing/2014/main" id="{428DD442-2288-4DB6-8452-AB1EEA3AD34C}"/>
              </a:ext>
            </a:extLst>
          </p:cNvPr>
          <p:cNvPicPr>
            <a:picLocks noChangeAspect="1"/>
          </p:cNvPicPr>
          <p:nvPr/>
        </p:nvPicPr>
        <p:blipFill rotWithShape="1">
          <a:blip r:embed="rId3"/>
          <a:srcRect l="26520" r="64923" b="-1624"/>
          <a:stretch/>
        </p:blipFill>
        <p:spPr>
          <a:xfrm>
            <a:off x="8290987" y="-11044"/>
            <a:ext cx="720812" cy="752338"/>
          </a:xfrm>
          <a:prstGeom prst="rect">
            <a:avLst/>
          </a:prstGeom>
        </p:spPr>
      </p:pic>
      <p:pic>
        <p:nvPicPr>
          <p:cNvPr id="5" name="圖片 4">
            <a:extLst>
              <a:ext uri="{FF2B5EF4-FFF2-40B4-BE49-F238E27FC236}">
                <a16:creationId xmlns:a16="http://schemas.microsoft.com/office/drawing/2014/main" id="{8E6B7C63-9F31-42DA-A460-511D707A0ED5}"/>
              </a:ext>
            </a:extLst>
          </p:cNvPr>
          <p:cNvPicPr>
            <a:picLocks noChangeAspect="1"/>
          </p:cNvPicPr>
          <p:nvPr/>
        </p:nvPicPr>
        <p:blipFill rotWithShape="1">
          <a:blip r:embed="rId4"/>
          <a:srcRect l="29096" t="56536" r="31803" b="36420"/>
          <a:stretch/>
        </p:blipFill>
        <p:spPr>
          <a:xfrm>
            <a:off x="8575296" y="950259"/>
            <a:ext cx="3422073" cy="443920"/>
          </a:xfrm>
          <a:prstGeom prst="rect">
            <a:avLst/>
          </a:prstGeom>
        </p:spPr>
      </p:pic>
      <p:pic>
        <p:nvPicPr>
          <p:cNvPr id="6" name="圖片 5">
            <a:extLst>
              <a:ext uri="{FF2B5EF4-FFF2-40B4-BE49-F238E27FC236}">
                <a16:creationId xmlns:a16="http://schemas.microsoft.com/office/drawing/2014/main" id="{6E75C671-5C57-4BC3-BDFA-625A56BDFA31}"/>
              </a:ext>
            </a:extLst>
          </p:cNvPr>
          <p:cNvPicPr>
            <a:picLocks noChangeAspect="1"/>
          </p:cNvPicPr>
          <p:nvPr/>
        </p:nvPicPr>
        <p:blipFill rotWithShape="1">
          <a:blip r:embed="rId3"/>
          <a:srcRect l="62879" r="27170" b="-1624"/>
          <a:stretch/>
        </p:blipFill>
        <p:spPr>
          <a:xfrm>
            <a:off x="11353801" y="-11044"/>
            <a:ext cx="838200" cy="752338"/>
          </a:xfrm>
          <a:prstGeom prst="rect">
            <a:avLst/>
          </a:prstGeom>
        </p:spPr>
      </p:pic>
    </p:spTree>
    <p:extLst>
      <p:ext uri="{BB962C8B-B14F-4D97-AF65-F5344CB8AC3E}">
        <p14:creationId xmlns:p14="http://schemas.microsoft.com/office/powerpoint/2010/main" val="28481921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4B7EB82-48E4-4EE8-9FB1-E2E37A24B71B}"/>
              </a:ext>
            </a:extLst>
          </p:cNvPr>
          <p:cNvSpPr>
            <a:spLocks noGrp="1"/>
          </p:cNvSpPr>
          <p:nvPr>
            <p:ph type="title"/>
          </p:nvPr>
        </p:nvSpPr>
        <p:spPr/>
        <p:txBody>
          <a:bodyPr/>
          <a:lstStyle/>
          <a:p>
            <a:r>
              <a:rPr lang="en-US" altLang="zh-TW" dirty="0"/>
              <a:t>Step 18-19 (Conditional)</a:t>
            </a:r>
            <a:endParaRPr lang="zh-TW" altLang="en-US" dirty="0"/>
          </a:p>
        </p:txBody>
      </p:sp>
      <p:sp>
        <p:nvSpPr>
          <p:cNvPr id="3" name="內容版面配置區 2">
            <a:extLst>
              <a:ext uri="{FF2B5EF4-FFF2-40B4-BE49-F238E27FC236}">
                <a16:creationId xmlns:a16="http://schemas.microsoft.com/office/drawing/2014/main" id="{2B8BC5F8-CCA6-40AA-8842-30BB5135344C}"/>
              </a:ext>
            </a:extLst>
          </p:cNvPr>
          <p:cNvSpPr>
            <a:spLocks noGrp="1"/>
          </p:cNvSpPr>
          <p:nvPr>
            <p:ph idx="1"/>
          </p:nvPr>
        </p:nvSpPr>
        <p:spPr>
          <a:xfrm>
            <a:off x="838200" y="1825625"/>
            <a:ext cx="7938247" cy="4351338"/>
          </a:xfrm>
        </p:spPr>
        <p:txBody>
          <a:bodyPr/>
          <a:lstStyle/>
          <a:p>
            <a:r>
              <a:rPr lang="en-US" altLang="zh-TW" dirty="0"/>
              <a:t>skip</a:t>
            </a:r>
            <a:endParaRPr lang="zh-TW" altLang="en-US" dirty="0"/>
          </a:p>
        </p:txBody>
      </p:sp>
      <p:pic>
        <p:nvPicPr>
          <p:cNvPr id="4" name="圖片 3">
            <a:extLst>
              <a:ext uri="{FF2B5EF4-FFF2-40B4-BE49-F238E27FC236}">
                <a16:creationId xmlns:a16="http://schemas.microsoft.com/office/drawing/2014/main" id="{7D47F7B6-9839-4520-B11A-79CF11C8061D}"/>
              </a:ext>
            </a:extLst>
          </p:cNvPr>
          <p:cNvPicPr>
            <a:picLocks noChangeAspect="1"/>
          </p:cNvPicPr>
          <p:nvPr/>
        </p:nvPicPr>
        <p:blipFill rotWithShape="1">
          <a:blip r:embed="rId2"/>
          <a:srcRect l="25821" r="63787"/>
          <a:stretch/>
        </p:blipFill>
        <p:spPr>
          <a:xfrm>
            <a:off x="9565341" y="52165"/>
            <a:ext cx="663388" cy="561017"/>
          </a:xfrm>
          <a:prstGeom prst="rect">
            <a:avLst/>
          </a:prstGeom>
        </p:spPr>
      </p:pic>
      <p:pic>
        <p:nvPicPr>
          <p:cNvPr id="5" name="圖片 4">
            <a:extLst>
              <a:ext uri="{FF2B5EF4-FFF2-40B4-BE49-F238E27FC236}">
                <a16:creationId xmlns:a16="http://schemas.microsoft.com/office/drawing/2014/main" id="{E7B4F98F-F107-4A43-8B65-67AB94C12471}"/>
              </a:ext>
            </a:extLst>
          </p:cNvPr>
          <p:cNvPicPr>
            <a:picLocks noChangeAspect="1"/>
          </p:cNvPicPr>
          <p:nvPr/>
        </p:nvPicPr>
        <p:blipFill rotWithShape="1">
          <a:blip r:embed="rId3"/>
          <a:srcRect l="27458" t="63757" r="37370"/>
          <a:stretch/>
        </p:blipFill>
        <p:spPr>
          <a:xfrm>
            <a:off x="9735670" y="748119"/>
            <a:ext cx="2294965" cy="1702924"/>
          </a:xfrm>
          <a:prstGeom prst="rect">
            <a:avLst/>
          </a:prstGeom>
        </p:spPr>
      </p:pic>
    </p:spTree>
    <p:extLst>
      <p:ext uri="{BB962C8B-B14F-4D97-AF65-F5344CB8AC3E}">
        <p14:creationId xmlns:p14="http://schemas.microsoft.com/office/powerpoint/2010/main" val="29421876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3EC384-6199-4962-B854-EA9C98205666}"/>
              </a:ext>
            </a:extLst>
          </p:cNvPr>
          <p:cNvSpPr>
            <a:spLocks noGrp="1"/>
          </p:cNvSpPr>
          <p:nvPr>
            <p:ph type="title"/>
          </p:nvPr>
        </p:nvSpPr>
        <p:spPr/>
        <p:txBody>
          <a:bodyPr/>
          <a:lstStyle/>
          <a:p>
            <a:r>
              <a:rPr lang="en-US" altLang="zh-TW" dirty="0"/>
              <a:t>Step 21</a:t>
            </a:r>
            <a:endParaRPr lang="zh-TW" altLang="en-US" dirty="0"/>
          </a:p>
        </p:txBody>
      </p:sp>
      <p:sp>
        <p:nvSpPr>
          <p:cNvPr id="3" name="內容版面配置區 2">
            <a:extLst>
              <a:ext uri="{FF2B5EF4-FFF2-40B4-BE49-F238E27FC236}">
                <a16:creationId xmlns:a16="http://schemas.microsoft.com/office/drawing/2014/main" id="{56865E72-78F7-4103-BE8E-43B53E4FE90F}"/>
              </a:ext>
            </a:extLst>
          </p:cNvPr>
          <p:cNvSpPr>
            <a:spLocks noGrp="1"/>
          </p:cNvSpPr>
          <p:nvPr>
            <p:ph idx="1"/>
          </p:nvPr>
        </p:nvSpPr>
        <p:spPr/>
        <p:txBody>
          <a:bodyPr/>
          <a:lstStyle/>
          <a:p>
            <a:r>
              <a:rPr lang="en-US" altLang="zh-TW" dirty="0"/>
              <a:t>Registration Accept</a:t>
            </a:r>
            <a:endParaRPr lang="zh-TW" altLang="en-US" dirty="0"/>
          </a:p>
        </p:txBody>
      </p:sp>
      <p:pic>
        <p:nvPicPr>
          <p:cNvPr id="4" name="圖片 3">
            <a:extLst>
              <a:ext uri="{FF2B5EF4-FFF2-40B4-BE49-F238E27FC236}">
                <a16:creationId xmlns:a16="http://schemas.microsoft.com/office/drawing/2014/main" id="{B546B452-8C18-42F6-BDCD-BC891D2F80F1}"/>
              </a:ext>
            </a:extLst>
          </p:cNvPr>
          <p:cNvPicPr>
            <a:picLocks noChangeAspect="1"/>
          </p:cNvPicPr>
          <p:nvPr/>
        </p:nvPicPr>
        <p:blipFill rotWithShape="1">
          <a:blip r:embed="rId2"/>
          <a:srcRect r="65045"/>
          <a:stretch/>
        </p:blipFill>
        <p:spPr>
          <a:xfrm>
            <a:off x="9410792" y="12879"/>
            <a:ext cx="2386762" cy="600090"/>
          </a:xfrm>
          <a:prstGeom prst="rect">
            <a:avLst/>
          </a:prstGeom>
        </p:spPr>
      </p:pic>
      <p:pic>
        <p:nvPicPr>
          <p:cNvPr id="5" name="圖片 4">
            <a:extLst>
              <a:ext uri="{FF2B5EF4-FFF2-40B4-BE49-F238E27FC236}">
                <a16:creationId xmlns:a16="http://schemas.microsoft.com/office/drawing/2014/main" id="{CCC1093D-71A9-4CCB-8404-3C73B038EC63}"/>
              </a:ext>
            </a:extLst>
          </p:cNvPr>
          <p:cNvPicPr>
            <a:picLocks noChangeAspect="1"/>
          </p:cNvPicPr>
          <p:nvPr/>
        </p:nvPicPr>
        <p:blipFill rotWithShape="1">
          <a:blip r:embed="rId3"/>
          <a:srcRect l="3638" t="20906" r="69741" b="68759"/>
          <a:stretch/>
        </p:blipFill>
        <p:spPr>
          <a:xfrm>
            <a:off x="9699812" y="860612"/>
            <a:ext cx="1918448" cy="454168"/>
          </a:xfrm>
          <a:prstGeom prst="rect">
            <a:avLst/>
          </a:prstGeom>
        </p:spPr>
      </p:pic>
      <p:pic>
        <p:nvPicPr>
          <p:cNvPr id="6" name="圖片 5">
            <a:extLst>
              <a:ext uri="{FF2B5EF4-FFF2-40B4-BE49-F238E27FC236}">
                <a16:creationId xmlns:a16="http://schemas.microsoft.com/office/drawing/2014/main" id="{F68F162A-392E-404E-B0C0-1381A387FAF2}"/>
              </a:ext>
            </a:extLst>
          </p:cNvPr>
          <p:cNvPicPr>
            <a:picLocks noChangeAspect="1"/>
          </p:cNvPicPr>
          <p:nvPr/>
        </p:nvPicPr>
        <p:blipFill>
          <a:blip r:embed="rId4"/>
          <a:stretch>
            <a:fillRect/>
          </a:stretch>
        </p:blipFill>
        <p:spPr>
          <a:xfrm>
            <a:off x="5423048" y="860612"/>
            <a:ext cx="3926541" cy="5696962"/>
          </a:xfrm>
          <a:prstGeom prst="rect">
            <a:avLst/>
          </a:prstGeom>
        </p:spPr>
      </p:pic>
      <p:pic>
        <p:nvPicPr>
          <p:cNvPr id="7" name="圖片 6">
            <a:extLst>
              <a:ext uri="{FF2B5EF4-FFF2-40B4-BE49-F238E27FC236}">
                <a16:creationId xmlns:a16="http://schemas.microsoft.com/office/drawing/2014/main" id="{A817D191-1E9C-4644-96C3-FDDE020A13FA}"/>
              </a:ext>
            </a:extLst>
          </p:cNvPr>
          <p:cNvPicPr>
            <a:picLocks noChangeAspect="1"/>
          </p:cNvPicPr>
          <p:nvPr/>
        </p:nvPicPr>
        <p:blipFill>
          <a:blip r:embed="rId5"/>
          <a:stretch>
            <a:fillRect/>
          </a:stretch>
        </p:blipFill>
        <p:spPr>
          <a:xfrm>
            <a:off x="8520355" y="1933849"/>
            <a:ext cx="3097905" cy="2479613"/>
          </a:xfrm>
          <a:prstGeom prst="rect">
            <a:avLst/>
          </a:prstGeom>
        </p:spPr>
      </p:pic>
    </p:spTree>
    <p:extLst>
      <p:ext uri="{BB962C8B-B14F-4D97-AF65-F5344CB8AC3E}">
        <p14:creationId xmlns:p14="http://schemas.microsoft.com/office/powerpoint/2010/main" val="32305075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6EA6E5F-3372-40AC-972D-BFB1183B8F38}"/>
              </a:ext>
            </a:extLst>
          </p:cNvPr>
          <p:cNvSpPr>
            <a:spLocks noGrp="1"/>
          </p:cNvSpPr>
          <p:nvPr>
            <p:ph type="title"/>
          </p:nvPr>
        </p:nvSpPr>
        <p:spPr/>
        <p:txBody>
          <a:bodyPr/>
          <a:lstStyle/>
          <a:p>
            <a:r>
              <a:rPr lang="en-US" altLang="zh-TW" dirty="0"/>
              <a:t>Step 21b</a:t>
            </a:r>
            <a:r>
              <a:rPr lang="zh-TW" altLang="en-US" dirty="0"/>
              <a:t> </a:t>
            </a:r>
            <a:r>
              <a:rPr lang="en-US" altLang="zh-TW" dirty="0"/>
              <a:t>(Optional)</a:t>
            </a:r>
            <a:endParaRPr lang="zh-TW" altLang="en-US" dirty="0"/>
          </a:p>
        </p:txBody>
      </p:sp>
      <p:sp>
        <p:nvSpPr>
          <p:cNvPr id="3" name="內容版面配置區 2">
            <a:extLst>
              <a:ext uri="{FF2B5EF4-FFF2-40B4-BE49-F238E27FC236}">
                <a16:creationId xmlns:a16="http://schemas.microsoft.com/office/drawing/2014/main" id="{6A85D510-A764-4A6D-90FD-43522626DE89}"/>
              </a:ext>
            </a:extLst>
          </p:cNvPr>
          <p:cNvSpPr>
            <a:spLocks noGrp="1"/>
          </p:cNvSpPr>
          <p:nvPr>
            <p:ph idx="1"/>
          </p:nvPr>
        </p:nvSpPr>
        <p:spPr/>
        <p:txBody>
          <a:bodyPr/>
          <a:lstStyle/>
          <a:p>
            <a:r>
              <a:rPr lang="en-US" altLang="zh-TW" dirty="0"/>
              <a:t>The new AMF sends a </a:t>
            </a:r>
            <a:r>
              <a:rPr lang="en-US" altLang="zh-TW" dirty="0" err="1">
                <a:solidFill>
                  <a:srgbClr val="FF0000"/>
                </a:solidFill>
              </a:rPr>
              <a:t>Npcf_UEPolicyControl</a:t>
            </a:r>
            <a:r>
              <a:rPr lang="en-US" altLang="zh-TW" dirty="0">
                <a:solidFill>
                  <a:srgbClr val="FF0000"/>
                </a:solidFill>
              </a:rPr>
              <a:t> </a:t>
            </a:r>
            <a:r>
              <a:rPr lang="en-US" altLang="zh-TW" dirty="0"/>
              <a:t>Create Request to PCF. PCF sends a </a:t>
            </a:r>
            <a:r>
              <a:rPr lang="en-US" altLang="zh-TW" dirty="0" err="1">
                <a:solidFill>
                  <a:srgbClr val="FF0000"/>
                </a:solidFill>
              </a:rPr>
              <a:t>Npcf_UEPolicyControl</a:t>
            </a:r>
            <a:r>
              <a:rPr lang="en-US" altLang="zh-TW" dirty="0">
                <a:solidFill>
                  <a:srgbClr val="FF0000"/>
                </a:solidFill>
              </a:rPr>
              <a:t> </a:t>
            </a:r>
            <a:r>
              <a:rPr lang="en-US" altLang="zh-TW" dirty="0"/>
              <a:t>Create Response to the new AMF.</a:t>
            </a:r>
          </a:p>
          <a:p>
            <a:r>
              <a:rPr lang="en-US" altLang="zh-TW" dirty="0"/>
              <a:t>PCF triggers UE Configuration Update Procedure.</a:t>
            </a:r>
            <a:endParaRPr lang="zh-TW" altLang="en-US" dirty="0"/>
          </a:p>
        </p:txBody>
      </p:sp>
      <p:pic>
        <p:nvPicPr>
          <p:cNvPr id="4" name="圖片 3">
            <a:extLst>
              <a:ext uri="{FF2B5EF4-FFF2-40B4-BE49-F238E27FC236}">
                <a16:creationId xmlns:a16="http://schemas.microsoft.com/office/drawing/2014/main" id="{CAA6B612-32F1-4D66-A154-ABF345BB8F0B}"/>
              </a:ext>
            </a:extLst>
          </p:cNvPr>
          <p:cNvPicPr>
            <a:picLocks noChangeAspect="1"/>
          </p:cNvPicPr>
          <p:nvPr/>
        </p:nvPicPr>
        <p:blipFill rotWithShape="1">
          <a:blip r:embed="rId2"/>
          <a:srcRect l="26815" r="39444"/>
          <a:stretch/>
        </p:blipFill>
        <p:spPr>
          <a:xfrm>
            <a:off x="9820835" y="168004"/>
            <a:ext cx="2303930" cy="600090"/>
          </a:xfrm>
          <a:prstGeom prst="rect">
            <a:avLst/>
          </a:prstGeom>
        </p:spPr>
      </p:pic>
      <p:pic>
        <p:nvPicPr>
          <p:cNvPr id="5" name="圖片 4">
            <a:extLst>
              <a:ext uri="{FF2B5EF4-FFF2-40B4-BE49-F238E27FC236}">
                <a16:creationId xmlns:a16="http://schemas.microsoft.com/office/drawing/2014/main" id="{417A6151-BF71-44AB-AA52-0A8CA2ED2FE9}"/>
              </a:ext>
            </a:extLst>
          </p:cNvPr>
          <p:cNvPicPr>
            <a:picLocks noChangeAspect="1"/>
          </p:cNvPicPr>
          <p:nvPr/>
        </p:nvPicPr>
        <p:blipFill rotWithShape="1">
          <a:blip r:embed="rId3"/>
          <a:srcRect l="28517" t="27737" r="46604" b="56619"/>
          <a:stretch/>
        </p:blipFill>
        <p:spPr>
          <a:xfrm>
            <a:off x="10076330" y="1070769"/>
            <a:ext cx="1792941" cy="687387"/>
          </a:xfrm>
          <a:prstGeom prst="rect">
            <a:avLst/>
          </a:prstGeom>
        </p:spPr>
      </p:pic>
    </p:spTree>
    <p:extLst>
      <p:ext uri="{BB962C8B-B14F-4D97-AF65-F5344CB8AC3E}">
        <p14:creationId xmlns:p14="http://schemas.microsoft.com/office/powerpoint/2010/main" val="3199224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BB9557E-B147-4D21-93A9-F088E6C0DC0F}"/>
              </a:ext>
            </a:extLst>
          </p:cNvPr>
          <p:cNvSpPr>
            <a:spLocks noGrp="1"/>
          </p:cNvSpPr>
          <p:nvPr>
            <p:ph type="title"/>
          </p:nvPr>
        </p:nvSpPr>
        <p:spPr/>
        <p:txBody>
          <a:bodyPr/>
          <a:lstStyle/>
          <a:p>
            <a:r>
              <a:rPr lang="en-US" altLang="zh-TW" dirty="0"/>
              <a:t>General Registration</a:t>
            </a:r>
            <a:endParaRPr lang="zh-TW" altLang="en-US" dirty="0"/>
          </a:p>
        </p:txBody>
      </p:sp>
      <p:pic>
        <p:nvPicPr>
          <p:cNvPr id="6" name="圖片 5">
            <a:extLst>
              <a:ext uri="{FF2B5EF4-FFF2-40B4-BE49-F238E27FC236}">
                <a16:creationId xmlns:a16="http://schemas.microsoft.com/office/drawing/2014/main" id="{EAE982E3-8321-4CB9-B5A4-B6CC9D9E6408}"/>
              </a:ext>
            </a:extLst>
          </p:cNvPr>
          <p:cNvPicPr>
            <a:picLocks noChangeAspect="1"/>
          </p:cNvPicPr>
          <p:nvPr/>
        </p:nvPicPr>
        <p:blipFill>
          <a:blip r:embed="rId2"/>
          <a:stretch>
            <a:fillRect/>
          </a:stretch>
        </p:blipFill>
        <p:spPr>
          <a:xfrm>
            <a:off x="2651403" y="1390643"/>
            <a:ext cx="6828157" cy="600090"/>
          </a:xfrm>
          <a:prstGeom prst="rect">
            <a:avLst/>
          </a:prstGeom>
        </p:spPr>
      </p:pic>
      <p:pic>
        <p:nvPicPr>
          <p:cNvPr id="3" name="圖片 2">
            <a:extLst>
              <a:ext uri="{FF2B5EF4-FFF2-40B4-BE49-F238E27FC236}">
                <a16:creationId xmlns:a16="http://schemas.microsoft.com/office/drawing/2014/main" id="{0825E9CE-A206-483B-A55B-FCC68F23E132}"/>
              </a:ext>
            </a:extLst>
          </p:cNvPr>
          <p:cNvPicPr>
            <a:picLocks noChangeAspect="1"/>
          </p:cNvPicPr>
          <p:nvPr/>
        </p:nvPicPr>
        <p:blipFill>
          <a:blip r:embed="rId3"/>
          <a:stretch>
            <a:fillRect/>
          </a:stretch>
        </p:blipFill>
        <p:spPr>
          <a:xfrm>
            <a:off x="2651403" y="2227686"/>
            <a:ext cx="7206407" cy="4393969"/>
          </a:xfrm>
          <a:prstGeom prst="rect">
            <a:avLst/>
          </a:prstGeom>
        </p:spPr>
      </p:pic>
    </p:spTree>
    <p:extLst>
      <p:ext uri="{BB962C8B-B14F-4D97-AF65-F5344CB8AC3E}">
        <p14:creationId xmlns:p14="http://schemas.microsoft.com/office/powerpoint/2010/main" val="34769426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2EF18F1-8DFB-4D25-B335-817B4105B3DB}"/>
              </a:ext>
            </a:extLst>
          </p:cNvPr>
          <p:cNvSpPr>
            <a:spLocks noGrp="1"/>
          </p:cNvSpPr>
          <p:nvPr>
            <p:ph type="title"/>
          </p:nvPr>
        </p:nvSpPr>
        <p:spPr/>
        <p:txBody>
          <a:bodyPr/>
          <a:lstStyle/>
          <a:p>
            <a:r>
              <a:rPr lang="en-US" altLang="zh-TW" dirty="0"/>
              <a:t>Step 22</a:t>
            </a:r>
            <a:endParaRPr lang="zh-TW" altLang="en-US" dirty="0"/>
          </a:p>
        </p:txBody>
      </p:sp>
      <p:sp>
        <p:nvSpPr>
          <p:cNvPr id="3" name="內容版面配置區 2">
            <a:extLst>
              <a:ext uri="{FF2B5EF4-FFF2-40B4-BE49-F238E27FC236}">
                <a16:creationId xmlns:a16="http://schemas.microsoft.com/office/drawing/2014/main" id="{B40CFEEC-12CD-4594-83B5-659D80DE3961}"/>
              </a:ext>
            </a:extLst>
          </p:cNvPr>
          <p:cNvSpPr>
            <a:spLocks noGrp="1"/>
          </p:cNvSpPr>
          <p:nvPr>
            <p:ph idx="1"/>
          </p:nvPr>
        </p:nvSpPr>
        <p:spPr/>
        <p:txBody>
          <a:bodyPr>
            <a:normAutofit lnSpcReduction="10000"/>
          </a:bodyPr>
          <a:lstStyle/>
          <a:p>
            <a:r>
              <a:rPr lang="en-US" altLang="zh-TW" dirty="0"/>
              <a:t>The UE sends a </a:t>
            </a:r>
            <a:r>
              <a:rPr lang="en-US" altLang="zh-TW" b="1" dirty="0"/>
              <a:t>Registration Complete </a:t>
            </a:r>
            <a:r>
              <a:rPr lang="en-US" altLang="zh-TW" dirty="0"/>
              <a:t>message to the AMF to acknowledge if a new </a:t>
            </a:r>
            <a:r>
              <a:rPr lang="en-US" altLang="zh-TW" b="1" dirty="0"/>
              <a:t>5G-GUTI</a:t>
            </a:r>
            <a:r>
              <a:rPr lang="en-US" altLang="zh-TW" dirty="0"/>
              <a:t> was assigned.</a:t>
            </a:r>
          </a:p>
          <a:p>
            <a:r>
              <a:rPr lang="en-US" altLang="zh-TW" dirty="0"/>
              <a:t>AMF shall release the signalling connection with UE if</a:t>
            </a:r>
          </a:p>
          <a:p>
            <a:pPr lvl="1"/>
            <a:r>
              <a:rPr lang="en-US" altLang="zh-TW" dirty="0"/>
              <a:t>the </a:t>
            </a:r>
            <a:r>
              <a:rPr lang="en-US" altLang="zh-TW" b="1" dirty="0"/>
              <a:t>List Of PDU Sessions To Be Activated </a:t>
            </a:r>
            <a:r>
              <a:rPr lang="en-US" altLang="zh-TW" dirty="0"/>
              <a:t>is not included in the Registration Request and the Registration procedure was not initiated in CM-CONNECTED state.</a:t>
            </a:r>
          </a:p>
          <a:p>
            <a:pPr lvl="1"/>
            <a:r>
              <a:rPr lang="en-US" altLang="zh-TW" dirty="0"/>
              <a:t>the UE has provided Unavailability Period Duration in step 1</a:t>
            </a:r>
          </a:p>
          <a:p>
            <a:r>
              <a:rPr lang="en-US" altLang="zh-TW" dirty="0"/>
              <a:t>AMF shall </a:t>
            </a:r>
            <a:r>
              <a:rPr lang="en-US" altLang="zh-TW" dirty="0">
                <a:solidFill>
                  <a:srgbClr val="FF0000"/>
                </a:solidFill>
              </a:rPr>
              <a:t>not</a:t>
            </a:r>
            <a:r>
              <a:rPr lang="en-US" altLang="zh-TW" dirty="0"/>
              <a:t> release the signalling connection with UE if</a:t>
            </a:r>
          </a:p>
          <a:p>
            <a:pPr lvl="1"/>
            <a:r>
              <a:rPr lang="en-US" altLang="zh-TW" dirty="0"/>
              <a:t>the </a:t>
            </a:r>
            <a:r>
              <a:rPr lang="en-US" altLang="zh-TW" b="1" dirty="0"/>
              <a:t>Follow-on request </a:t>
            </a:r>
            <a:r>
              <a:rPr lang="en-US" altLang="zh-TW" dirty="0"/>
              <a:t>is included in the Registration Request; or</a:t>
            </a:r>
          </a:p>
          <a:p>
            <a:pPr lvl="1"/>
            <a:r>
              <a:rPr lang="en-US" altLang="zh-TW" dirty="0"/>
              <a:t>the AMF is aware that some signalling is pending in the AMF or between the UE and the 5GC.</a:t>
            </a:r>
            <a:endParaRPr lang="zh-TW" altLang="en-US" dirty="0"/>
          </a:p>
        </p:txBody>
      </p:sp>
      <p:pic>
        <p:nvPicPr>
          <p:cNvPr id="4" name="圖片 3">
            <a:extLst>
              <a:ext uri="{FF2B5EF4-FFF2-40B4-BE49-F238E27FC236}">
                <a16:creationId xmlns:a16="http://schemas.microsoft.com/office/drawing/2014/main" id="{22E152AA-4E9F-4EC8-A66C-F35D64978BAA}"/>
              </a:ext>
            </a:extLst>
          </p:cNvPr>
          <p:cNvPicPr>
            <a:picLocks noChangeAspect="1"/>
          </p:cNvPicPr>
          <p:nvPr/>
        </p:nvPicPr>
        <p:blipFill rotWithShape="1">
          <a:blip r:embed="rId2"/>
          <a:srcRect r="63732"/>
          <a:stretch/>
        </p:blipFill>
        <p:spPr>
          <a:xfrm>
            <a:off x="8208486" y="49071"/>
            <a:ext cx="3832446" cy="928689"/>
          </a:xfrm>
          <a:prstGeom prst="rect">
            <a:avLst/>
          </a:prstGeom>
        </p:spPr>
      </p:pic>
      <p:pic>
        <p:nvPicPr>
          <p:cNvPr id="5" name="圖片 4">
            <a:extLst>
              <a:ext uri="{FF2B5EF4-FFF2-40B4-BE49-F238E27FC236}">
                <a16:creationId xmlns:a16="http://schemas.microsoft.com/office/drawing/2014/main" id="{EC17CC53-D82D-49F3-98CE-EB7A3602C984}"/>
              </a:ext>
            </a:extLst>
          </p:cNvPr>
          <p:cNvPicPr>
            <a:picLocks noChangeAspect="1"/>
          </p:cNvPicPr>
          <p:nvPr/>
        </p:nvPicPr>
        <p:blipFill rotWithShape="1">
          <a:blip r:embed="rId3"/>
          <a:srcRect l="3265" t="40525" r="69616" b="49274"/>
          <a:stretch/>
        </p:blipFill>
        <p:spPr>
          <a:xfrm>
            <a:off x="8595003" y="1085804"/>
            <a:ext cx="3050150" cy="699575"/>
          </a:xfrm>
          <a:prstGeom prst="rect">
            <a:avLst/>
          </a:prstGeom>
        </p:spPr>
      </p:pic>
    </p:spTree>
    <p:extLst>
      <p:ext uri="{BB962C8B-B14F-4D97-AF65-F5344CB8AC3E}">
        <p14:creationId xmlns:p14="http://schemas.microsoft.com/office/powerpoint/2010/main" val="17374847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5471725-1426-4561-A47D-B273BB3BCA27}"/>
              </a:ext>
            </a:extLst>
          </p:cNvPr>
          <p:cNvSpPr>
            <a:spLocks noGrp="1"/>
          </p:cNvSpPr>
          <p:nvPr>
            <p:ph type="title"/>
          </p:nvPr>
        </p:nvSpPr>
        <p:spPr/>
        <p:txBody>
          <a:bodyPr/>
          <a:lstStyle/>
          <a:p>
            <a:r>
              <a:rPr lang="en-US" altLang="zh-TW" dirty="0"/>
              <a:t>Step 22</a:t>
            </a:r>
            <a:endParaRPr lang="zh-TW" altLang="en-US" dirty="0"/>
          </a:p>
        </p:txBody>
      </p:sp>
      <p:sp>
        <p:nvSpPr>
          <p:cNvPr id="3" name="內容版面配置區 2">
            <a:extLst>
              <a:ext uri="{FF2B5EF4-FFF2-40B4-BE49-F238E27FC236}">
                <a16:creationId xmlns:a16="http://schemas.microsoft.com/office/drawing/2014/main" id="{B94D947B-7F71-4F0D-908A-B22969B2FE31}"/>
              </a:ext>
            </a:extLst>
          </p:cNvPr>
          <p:cNvSpPr>
            <a:spLocks noGrp="1"/>
          </p:cNvSpPr>
          <p:nvPr>
            <p:ph idx="1"/>
          </p:nvPr>
        </p:nvSpPr>
        <p:spPr/>
        <p:txBody>
          <a:bodyPr/>
          <a:lstStyle/>
          <a:p>
            <a:r>
              <a:rPr lang="en-US" altLang="zh-TW" dirty="0"/>
              <a:t>If PLMN-assigned </a:t>
            </a:r>
            <a:r>
              <a:rPr lang="en-US" altLang="zh-TW" b="1" dirty="0"/>
              <a:t>UE Radio Capability ID </a:t>
            </a:r>
            <a:r>
              <a:rPr lang="en-US" altLang="zh-TW" dirty="0"/>
              <a:t>is included in step 21, the AMF stores it in UE context if receiving Registration Complete message.</a:t>
            </a:r>
          </a:p>
          <a:p>
            <a:r>
              <a:rPr lang="en-US" altLang="zh-TW" dirty="0"/>
              <a:t>If the UE receives PLMN-assigned </a:t>
            </a:r>
            <a:r>
              <a:rPr lang="en-US" altLang="zh-TW" b="1" dirty="0"/>
              <a:t>UE Radio Capability ID deletion indication</a:t>
            </a:r>
            <a:r>
              <a:rPr lang="en-US" altLang="zh-TW" dirty="0"/>
              <a:t> in step 21, the UE shall delete the PLMN-assigned UE Radio Capability ID(s) for this PLMN.</a:t>
            </a:r>
            <a:endParaRPr lang="zh-TW" altLang="en-US" dirty="0"/>
          </a:p>
        </p:txBody>
      </p:sp>
      <p:pic>
        <p:nvPicPr>
          <p:cNvPr id="4" name="圖片 3">
            <a:extLst>
              <a:ext uri="{FF2B5EF4-FFF2-40B4-BE49-F238E27FC236}">
                <a16:creationId xmlns:a16="http://schemas.microsoft.com/office/drawing/2014/main" id="{AB1C13F2-7AC4-4B9D-9F8B-072E1BFE4BCC}"/>
              </a:ext>
            </a:extLst>
          </p:cNvPr>
          <p:cNvPicPr>
            <a:picLocks noChangeAspect="1"/>
          </p:cNvPicPr>
          <p:nvPr/>
        </p:nvPicPr>
        <p:blipFill rotWithShape="1">
          <a:blip r:embed="rId2"/>
          <a:srcRect r="63732"/>
          <a:stretch/>
        </p:blipFill>
        <p:spPr>
          <a:xfrm>
            <a:off x="8208486" y="49071"/>
            <a:ext cx="3832446" cy="928689"/>
          </a:xfrm>
          <a:prstGeom prst="rect">
            <a:avLst/>
          </a:prstGeom>
        </p:spPr>
      </p:pic>
      <p:pic>
        <p:nvPicPr>
          <p:cNvPr id="5" name="圖片 4">
            <a:extLst>
              <a:ext uri="{FF2B5EF4-FFF2-40B4-BE49-F238E27FC236}">
                <a16:creationId xmlns:a16="http://schemas.microsoft.com/office/drawing/2014/main" id="{E4E68DB3-B41D-4185-9359-7B7C87B7F8C8}"/>
              </a:ext>
            </a:extLst>
          </p:cNvPr>
          <p:cNvPicPr>
            <a:picLocks noChangeAspect="1"/>
          </p:cNvPicPr>
          <p:nvPr/>
        </p:nvPicPr>
        <p:blipFill rotWithShape="1">
          <a:blip r:embed="rId3"/>
          <a:srcRect l="3265" t="40525" r="69616" b="49274"/>
          <a:stretch/>
        </p:blipFill>
        <p:spPr>
          <a:xfrm>
            <a:off x="8595003" y="1085804"/>
            <a:ext cx="3050150" cy="699575"/>
          </a:xfrm>
          <a:prstGeom prst="rect">
            <a:avLst/>
          </a:prstGeom>
        </p:spPr>
      </p:pic>
    </p:spTree>
    <p:extLst>
      <p:ext uri="{BB962C8B-B14F-4D97-AF65-F5344CB8AC3E}">
        <p14:creationId xmlns:p14="http://schemas.microsoft.com/office/powerpoint/2010/main" val="40715741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46C3538-D82B-42A6-BF89-83F48C843641}"/>
              </a:ext>
            </a:extLst>
          </p:cNvPr>
          <p:cNvSpPr>
            <a:spLocks noGrp="1"/>
          </p:cNvSpPr>
          <p:nvPr>
            <p:ph type="title"/>
          </p:nvPr>
        </p:nvSpPr>
        <p:spPr/>
        <p:txBody>
          <a:bodyPr/>
          <a:lstStyle/>
          <a:p>
            <a:r>
              <a:rPr lang="en-US" altLang="zh-TW" dirty="0"/>
              <a:t>Step 23 (Conditional)</a:t>
            </a:r>
            <a:endParaRPr lang="zh-TW" altLang="en-US" dirty="0"/>
          </a:p>
        </p:txBody>
      </p:sp>
      <p:pic>
        <p:nvPicPr>
          <p:cNvPr id="4" name="圖片 3">
            <a:extLst>
              <a:ext uri="{FF2B5EF4-FFF2-40B4-BE49-F238E27FC236}">
                <a16:creationId xmlns:a16="http://schemas.microsoft.com/office/drawing/2014/main" id="{3F087F1A-E358-4829-BF52-B43EA78F3204}"/>
              </a:ext>
            </a:extLst>
          </p:cNvPr>
          <p:cNvPicPr>
            <a:picLocks noChangeAspect="1"/>
          </p:cNvPicPr>
          <p:nvPr/>
        </p:nvPicPr>
        <p:blipFill rotWithShape="1">
          <a:blip r:embed="rId2"/>
          <a:srcRect l="91278" t="11765"/>
          <a:stretch/>
        </p:blipFill>
        <p:spPr>
          <a:xfrm>
            <a:off x="11447929" y="0"/>
            <a:ext cx="595537" cy="529486"/>
          </a:xfrm>
          <a:prstGeom prst="rect">
            <a:avLst/>
          </a:prstGeom>
        </p:spPr>
      </p:pic>
      <p:pic>
        <p:nvPicPr>
          <p:cNvPr id="5" name="圖片 4">
            <a:extLst>
              <a:ext uri="{FF2B5EF4-FFF2-40B4-BE49-F238E27FC236}">
                <a16:creationId xmlns:a16="http://schemas.microsoft.com/office/drawing/2014/main" id="{3A9B534A-EB74-43C9-A20E-979DB70FBA30}"/>
              </a:ext>
            </a:extLst>
          </p:cNvPr>
          <p:cNvPicPr>
            <a:picLocks noChangeAspect="1"/>
          </p:cNvPicPr>
          <p:nvPr/>
        </p:nvPicPr>
        <p:blipFill rotWithShape="1">
          <a:blip r:embed="rId3"/>
          <a:srcRect l="15329" t="53149" r="8841" b="22165"/>
          <a:stretch/>
        </p:blipFill>
        <p:spPr>
          <a:xfrm>
            <a:off x="6270196" y="777540"/>
            <a:ext cx="5545286" cy="1100746"/>
          </a:xfrm>
          <a:prstGeom prst="rect">
            <a:avLst/>
          </a:prstGeom>
        </p:spPr>
      </p:pic>
      <p:pic>
        <p:nvPicPr>
          <p:cNvPr id="6" name="內容版面配置區 5">
            <a:extLst>
              <a:ext uri="{FF2B5EF4-FFF2-40B4-BE49-F238E27FC236}">
                <a16:creationId xmlns:a16="http://schemas.microsoft.com/office/drawing/2014/main" id="{4FA0515D-0BB1-4C98-8947-E0D0E5477527}"/>
              </a:ext>
            </a:extLst>
          </p:cNvPr>
          <p:cNvPicPr>
            <a:picLocks noGrp="1" noChangeAspect="1"/>
          </p:cNvPicPr>
          <p:nvPr>
            <p:ph idx="1"/>
          </p:nvPr>
        </p:nvPicPr>
        <p:blipFill rotWithShape="1">
          <a:blip r:embed="rId2"/>
          <a:srcRect l="14075" t="4657" r="62110"/>
          <a:stretch/>
        </p:blipFill>
        <p:spPr>
          <a:xfrm>
            <a:off x="6096000" y="0"/>
            <a:ext cx="1658471" cy="600332"/>
          </a:xfrm>
          <a:prstGeom prst="rect">
            <a:avLst/>
          </a:prstGeom>
        </p:spPr>
      </p:pic>
      <p:sp>
        <p:nvSpPr>
          <p:cNvPr id="7" name="內容版面配置區 2">
            <a:extLst>
              <a:ext uri="{FF2B5EF4-FFF2-40B4-BE49-F238E27FC236}">
                <a16:creationId xmlns:a16="http://schemas.microsoft.com/office/drawing/2014/main" id="{F5C32AF0-EC31-40E4-9C7E-929C6921120A}"/>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TW" altLang="en-US" dirty="0"/>
          </a:p>
        </p:txBody>
      </p:sp>
      <p:sp>
        <p:nvSpPr>
          <p:cNvPr id="8" name="內容版面配置區 2">
            <a:extLst>
              <a:ext uri="{FF2B5EF4-FFF2-40B4-BE49-F238E27FC236}">
                <a16:creationId xmlns:a16="http://schemas.microsoft.com/office/drawing/2014/main" id="{D018D849-CF00-4C7C-B1A1-0F7B0DAF52C1}"/>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TW" altLang="en-US" dirty="0"/>
          </a:p>
        </p:txBody>
      </p:sp>
      <p:sp>
        <p:nvSpPr>
          <p:cNvPr id="11" name="內容版面配置區 2">
            <a:extLst>
              <a:ext uri="{FF2B5EF4-FFF2-40B4-BE49-F238E27FC236}">
                <a16:creationId xmlns:a16="http://schemas.microsoft.com/office/drawing/2014/main" id="{4C4A35D4-C9A4-4D3B-BE11-85DAD5B5A8CD}"/>
              </a:ext>
            </a:extLst>
          </p:cNvPr>
          <p:cNvSpPr txBox="1">
            <a:spLocks/>
          </p:cNvSpPr>
          <p:nvPr/>
        </p:nvSpPr>
        <p:spPr>
          <a:xfrm>
            <a:off x="914400" y="2141537"/>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t>If the </a:t>
            </a:r>
            <a:r>
              <a:rPr lang="en-US" altLang="zh-TW" b="1" dirty="0"/>
              <a:t>Access and Mobility Subscription data </a:t>
            </a:r>
            <a:r>
              <a:rPr lang="en-US" altLang="zh-TW" dirty="0"/>
              <a:t>provided by UDM to AMF in 14b includes </a:t>
            </a:r>
            <a:r>
              <a:rPr lang="en-US" altLang="zh-TW" b="1" dirty="0"/>
              <a:t>Steering of Roaming </a:t>
            </a:r>
            <a:r>
              <a:rPr lang="en-US" altLang="zh-TW" dirty="0"/>
              <a:t>information with an indication that the UDM requests an acknowledgement of the reception of this information from the UE, the AMF provides the UE acknowledgement to UDM using </a:t>
            </a:r>
            <a:r>
              <a:rPr lang="en-US" altLang="zh-TW" dirty="0" err="1">
                <a:solidFill>
                  <a:srgbClr val="FF0000"/>
                </a:solidFill>
              </a:rPr>
              <a:t>Nudm_SDM_Info</a:t>
            </a:r>
            <a:endParaRPr lang="zh-TW" altLang="en-US" dirty="0">
              <a:solidFill>
                <a:srgbClr val="FF0000"/>
              </a:solidFill>
            </a:endParaRPr>
          </a:p>
        </p:txBody>
      </p:sp>
    </p:spTree>
    <p:extLst>
      <p:ext uri="{BB962C8B-B14F-4D97-AF65-F5344CB8AC3E}">
        <p14:creationId xmlns:p14="http://schemas.microsoft.com/office/powerpoint/2010/main" val="42090115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46C3538-D82B-42A6-BF89-83F48C843641}"/>
              </a:ext>
            </a:extLst>
          </p:cNvPr>
          <p:cNvSpPr>
            <a:spLocks noGrp="1"/>
          </p:cNvSpPr>
          <p:nvPr>
            <p:ph type="title"/>
          </p:nvPr>
        </p:nvSpPr>
        <p:spPr/>
        <p:txBody>
          <a:bodyPr/>
          <a:lstStyle/>
          <a:p>
            <a:r>
              <a:rPr lang="en-US" altLang="zh-TW" dirty="0"/>
              <a:t>Step 23a</a:t>
            </a:r>
            <a:endParaRPr lang="zh-TW" altLang="en-US" dirty="0"/>
          </a:p>
        </p:txBody>
      </p:sp>
      <p:pic>
        <p:nvPicPr>
          <p:cNvPr id="4" name="圖片 3">
            <a:extLst>
              <a:ext uri="{FF2B5EF4-FFF2-40B4-BE49-F238E27FC236}">
                <a16:creationId xmlns:a16="http://schemas.microsoft.com/office/drawing/2014/main" id="{3F087F1A-E358-4829-BF52-B43EA78F3204}"/>
              </a:ext>
            </a:extLst>
          </p:cNvPr>
          <p:cNvPicPr>
            <a:picLocks noChangeAspect="1"/>
          </p:cNvPicPr>
          <p:nvPr/>
        </p:nvPicPr>
        <p:blipFill rotWithShape="1">
          <a:blip r:embed="rId2"/>
          <a:srcRect l="91278" t="11765"/>
          <a:stretch/>
        </p:blipFill>
        <p:spPr>
          <a:xfrm>
            <a:off x="11447929" y="0"/>
            <a:ext cx="595537" cy="529486"/>
          </a:xfrm>
          <a:prstGeom prst="rect">
            <a:avLst/>
          </a:prstGeom>
        </p:spPr>
      </p:pic>
      <p:pic>
        <p:nvPicPr>
          <p:cNvPr id="5" name="圖片 4">
            <a:extLst>
              <a:ext uri="{FF2B5EF4-FFF2-40B4-BE49-F238E27FC236}">
                <a16:creationId xmlns:a16="http://schemas.microsoft.com/office/drawing/2014/main" id="{3A9B534A-EB74-43C9-A20E-979DB70FBA30}"/>
              </a:ext>
            </a:extLst>
          </p:cNvPr>
          <p:cNvPicPr>
            <a:picLocks noChangeAspect="1"/>
          </p:cNvPicPr>
          <p:nvPr/>
        </p:nvPicPr>
        <p:blipFill rotWithShape="1">
          <a:blip r:embed="rId3"/>
          <a:srcRect l="15329" t="53149" r="8841" b="22165"/>
          <a:stretch/>
        </p:blipFill>
        <p:spPr>
          <a:xfrm>
            <a:off x="6270196" y="777540"/>
            <a:ext cx="5545286" cy="1100746"/>
          </a:xfrm>
          <a:prstGeom prst="rect">
            <a:avLst/>
          </a:prstGeom>
        </p:spPr>
      </p:pic>
      <p:pic>
        <p:nvPicPr>
          <p:cNvPr id="6" name="內容版面配置區 5">
            <a:extLst>
              <a:ext uri="{FF2B5EF4-FFF2-40B4-BE49-F238E27FC236}">
                <a16:creationId xmlns:a16="http://schemas.microsoft.com/office/drawing/2014/main" id="{4FA0515D-0BB1-4C98-8947-E0D0E5477527}"/>
              </a:ext>
            </a:extLst>
          </p:cNvPr>
          <p:cNvPicPr>
            <a:picLocks noGrp="1" noChangeAspect="1"/>
          </p:cNvPicPr>
          <p:nvPr>
            <p:ph idx="1"/>
          </p:nvPr>
        </p:nvPicPr>
        <p:blipFill rotWithShape="1">
          <a:blip r:embed="rId2"/>
          <a:srcRect l="14075" t="4657" r="62110"/>
          <a:stretch/>
        </p:blipFill>
        <p:spPr>
          <a:xfrm>
            <a:off x="6096000" y="0"/>
            <a:ext cx="1658471" cy="600332"/>
          </a:xfrm>
          <a:prstGeom prst="rect">
            <a:avLst/>
          </a:prstGeom>
        </p:spPr>
      </p:pic>
      <p:sp>
        <p:nvSpPr>
          <p:cNvPr id="7" name="內容版面配置區 2">
            <a:extLst>
              <a:ext uri="{FF2B5EF4-FFF2-40B4-BE49-F238E27FC236}">
                <a16:creationId xmlns:a16="http://schemas.microsoft.com/office/drawing/2014/main" id="{F5C32AF0-EC31-40E4-9C7E-929C6921120A}"/>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TW" altLang="en-US" dirty="0"/>
          </a:p>
        </p:txBody>
      </p:sp>
      <p:sp>
        <p:nvSpPr>
          <p:cNvPr id="8" name="內容版面配置區 2">
            <a:extLst>
              <a:ext uri="{FF2B5EF4-FFF2-40B4-BE49-F238E27FC236}">
                <a16:creationId xmlns:a16="http://schemas.microsoft.com/office/drawing/2014/main" id="{D018D849-CF00-4C7C-B1A1-0F7B0DAF52C1}"/>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TW" altLang="en-US" dirty="0"/>
          </a:p>
        </p:txBody>
      </p:sp>
      <p:sp>
        <p:nvSpPr>
          <p:cNvPr id="11" name="內容版面配置區 2">
            <a:extLst>
              <a:ext uri="{FF2B5EF4-FFF2-40B4-BE49-F238E27FC236}">
                <a16:creationId xmlns:a16="http://schemas.microsoft.com/office/drawing/2014/main" id="{4C4A35D4-C9A4-4D3B-BE11-85DAD5B5A8CD}"/>
              </a:ext>
            </a:extLst>
          </p:cNvPr>
          <p:cNvSpPr txBox="1">
            <a:spLocks/>
          </p:cNvSpPr>
          <p:nvPr/>
        </p:nvSpPr>
        <p:spPr>
          <a:xfrm>
            <a:off x="838200" y="21304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t>For Registration over 3GPP Access, if the AMF does not release the signalling connection, the AMF sends the </a:t>
            </a:r>
            <a:r>
              <a:rPr lang="en-US" altLang="zh-TW" b="1" dirty="0"/>
              <a:t>RRC Inactive Assistance Information</a:t>
            </a:r>
            <a:r>
              <a:rPr lang="en-US" altLang="zh-TW" dirty="0"/>
              <a:t> to the NG-RAN</a:t>
            </a:r>
            <a:endParaRPr lang="zh-TW" altLang="en-US" dirty="0">
              <a:solidFill>
                <a:srgbClr val="FF0000"/>
              </a:solidFill>
            </a:endParaRPr>
          </a:p>
        </p:txBody>
      </p:sp>
    </p:spTree>
    <p:extLst>
      <p:ext uri="{BB962C8B-B14F-4D97-AF65-F5344CB8AC3E}">
        <p14:creationId xmlns:p14="http://schemas.microsoft.com/office/powerpoint/2010/main" val="26705616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4AF40A7-1408-4E42-876A-9331D800A41D}"/>
              </a:ext>
            </a:extLst>
          </p:cNvPr>
          <p:cNvSpPr>
            <a:spLocks noGrp="1"/>
          </p:cNvSpPr>
          <p:nvPr>
            <p:ph type="title"/>
          </p:nvPr>
        </p:nvSpPr>
        <p:spPr/>
        <p:txBody>
          <a:bodyPr/>
          <a:lstStyle/>
          <a:p>
            <a:r>
              <a:rPr lang="en-US" altLang="zh-TW" dirty="0"/>
              <a:t>Step 24</a:t>
            </a:r>
            <a:endParaRPr lang="zh-TW" altLang="en-US" dirty="0"/>
          </a:p>
        </p:txBody>
      </p:sp>
      <p:sp>
        <p:nvSpPr>
          <p:cNvPr id="3" name="內容版面配置區 2">
            <a:extLst>
              <a:ext uri="{FF2B5EF4-FFF2-40B4-BE49-F238E27FC236}">
                <a16:creationId xmlns:a16="http://schemas.microsoft.com/office/drawing/2014/main" id="{7B1C462C-CE10-4965-8150-33F39376E853}"/>
              </a:ext>
            </a:extLst>
          </p:cNvPr>
          <p:cNvSpPr>
            <a:spLocks noGrp="1"/>
          </p:cNvSpPr>
          <p:nvPr>
            <p:ph idx="1"/>
          </p:nvPr>
        </p:nvSpPr>
        <p:spPr/>
        <p:txBody>
          <a:bodyPr/>
          <a:lstStyle/>
          <a:p>
            <a:r>
              <a:rPr lang="en-US" altLang="zh-TW" dirty="0"/>
              <a:t>After step 14a and in parallel to any of the preceding steps, the AMF shall send a "</a:t>
            </a:r>
            <a:r>
              <a:rPr lang="en-US" altLang="zh-TW" b="1" dirty="0"/>
              <a:t>Homogeneous Support of IMS Voice over PS Sessions</a:t>
            </a:r>
            <a:r>
              <a:rPr lang="en-US" altLang="zh-TW" dirty="0"/>
              <a:t>" indication to the UDM using </a:t>
            </a:r>
            <a:r>
              <a:rPr lang="en-US" altLang="zh-TW" dirty="0" err="1">
                <a:solidFill>
                  <a:srgbClr val="FF0000"/>
                </a:solidFill>
              </a:rPr>
              <a:t>Nudm_UECM_Update</a:t>
            </a:r>
            <a:endParaRPr lang="zh-TW" altLang="en-US" dirty="0">
              <a:solidFill>
                <a:srgbClr val="FF0000"/>
              </a:solidFill>
            </a:endParaRPr>
          </a:p>
        </p:txBody>
      </p:sp>
      <p:pic>
        <p:nvPicPr>
          <p:cNvPr id="4" name="圖片 3">
            <a:extLst>
              <a:ext uri="{FF2B5EF4-FFF2-40B4-BE49-F238E27FC236}">
                <a16:creationId xmlns:a16="http://schemas.microsoft.com/office/drawing/2014/main" id="{584F28D7-F5D8-4FD8-BA1F-6B700A1F8344}"/>
              </a:ext>
            </a:extLst>
          </p:cNvPr>
          <p:cNvPicPr>
            <a:picLocks noChangeAspect="1"/>
          </p:cNvPicPr>
          <p:nvPr/>
        </p:nvPicPr>
        <p:blipFill rotWithShape="1">
          <a:blip r:embed="rId2"/>
          <a:srcRect l="91278" t="11765"/>
          <a:stretch/>
        </p:blipFill>
        <p:spPr>
          <a:xfrm>
            <a:off x="11447929" y="0"/>
            <a:ext cx="595537" cy="529486"/>
          </a:xfrm>
          <a:prstGeom prst="rect">
            <a:avLst/>
          </a:prstGeom>
        </p:spPr>
      </p:pic>
      <p:pic>
        <p:nvPicPr>
          <p:cNvPr id="5" name="圖片 4">
            <a:extLst>
              <a:ext uri="{FF2B5EF4-FFF2-40B4-BE49-F238E27FC236}">
                <a16:creationId xmlns:a16="http://schemas.microsoft.com/office/drawing/2014/main" id="{C7AEF943-159D-40A8-B2F6-88E8962A4341}"/>
              </a:ext>
            </a:extLst>
          </p:cNvPr>
          <p:cNvPicPr>
            <a:picLocks noChangeAspect="1"/>
          </p:cNvPicPr>
          <p:nvPr/>
        </p:nvPicPr>
        <p:blipFill rotWithShape="1">
          <a:blip r:embed="rId3"/>
          <a:srcRect l="15329" t="53149" r="8841" b="22165"/>
          <a:stretch/>
        </p:blipFill>
        <p:spPr>
          <a:xfrm>
            <a:off x="6270196" y="777540"/>
            <a:ext cx="5545286" cy="1100746"/>
          </a:xfrm>
          <a:prstGeom prst="rect">
            <a:avLst/>
          </a:prstGeom>
        </p:spPr>
      </p:pic>
      <p:pic>
        <p:nvPicPr>
          <p:cNvPr id="6" name="內容版面配置區 5">
            <a:extLst>
              <a:ext uri="{FF2B5EF4-FFF2-40B4-BE49-F238E27FC236}">
                <a16:creationId xmlns:a16="http://schemas.microsoft.com/office/drawing/2014/main" id="{7A85C0BB-D41B-46BC-852D-3A9F2CCE8B9C}"/>
              </a:ext>
            </a:extLst>
          </p:cNvPr>
          <p:cNvPicPr>
            <a:picLocks noChangeAspect="1"/>
          </p:cNvPicPr>
          <p:nvPr/>
        </p:nvPicPr>
        <p:blipFill rotWithShape="1">
          <a:blip r:embed="rId2"/>
          <a:srcRect l="14075" t="4657" r="62110"/>
          <a:stretch/>
        </p:blipFill>
        <p:spPr>
          <a:xfrm>
            <a:off x="6096000" y="0"/>
            <a:ext cx="1658471" cy="600332"/>
          </a:xfrm>
          <a:prstGeom prst="rect">
            <a:avLst/>
          </a:prstGeom>
        </p:spPr>
      </p:pic>
    </p:spTree>
    <p:extLst>
      <p:ext uri="{BB962C8B-B14F-4D97-AF65-F5344CB8AC3E}">
        <p14:creationId xmlns:p14="http://schemas.microsoft.com/office/powerpoint/2010/main" val="14481957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7AA4DC-933F-4DA9-ABD9-F4428931FF8C}"/>
              </a:ext>
            </a:extLst>
          </p:cNvPr>
          <p:cNvSpPr>
            <a:spLocks noGrp="1"/>
          </p:cNvSpPr>
          <p:nvPr>
            <p:ph type="title"/>
          </p:nvPr>
        </p:nvSpPr>
        <p:spPr/>
        <p:txBody>
          <a:bodyPr/>
          <a:lstStyle/>
          <a:p>
            <a:r>
              <a:rPr lang="en-US" altLang="zh-TW" dirty="0"/>
              <a:t>Step 25 (Conditional)</a:t>
            </a:r>
            <a:endParaRPr lang="zh-TW" altLang="en-US" dirty="0"/>
          </a:p>
        </p:txBody>
      </p:sp>
      <p:sp>
        <p:nvSpPr>
          <p:cNvPr id="3" name="內容版面配置區 2">
            <a:extLst>
              <a:ext uri="{FF2B5EF4-FFF2-40B4-BE49-F238E27FC236}">
                <a16:creationId xmlns:a16="http://schemas.microsoft.com/office/drawing/2014/main" id="{305D015F-D9CD-49B9-AA03-2DD04606E4BE}"/>
              </a:ext>
            </a:extLst>
          </p:cNvPr>
          <p:cNvSpPr>
            <a:spLocks noGrp="1"/>
          </p:cNvSpPr>
          <p:nvPr>
            <p:ph idx="1"/>
          </p:nvPr>
        </p:nvSpPr>
        <p:spPr/>
        <p:txBody>
          <a:bodyPr>
            <a:normAutofit/>
          </a:bodyPr>
          <a:lstStyle/>
          <a:p>
            <a:r>
              <a:rPr lang="en-US" altLang="zh-TW" dirty="0"/>
              <a:t>Condition</a:t>
            </a:r>
          </a:p>
          <a:p>
            <a:pPr lvl="1"/>
            <a:r>
              <a:rPr lang="en-US" altLang="zh-TW" dirty="0"/>
              <a:t>the UE indicates its support for </a:t>
            </a:r>
            <a:r>
              <a:rPr lang="en-US" altLang="zh-TW" b="1" dirty="0"/>
              <a:t>Network Slice-Specific Authentication and Authorization procedure </a:t>
            </a:r>
            <a:r>
              <a:rPr lang="en-US" altLang="zh-TW" dirty="0"/>
              <a:t>in the </a:t>
            </a:r>
            <a:r>
              <a:rPr lang="en-US" altLang="zh-TW" b="1" dirty="0"/>
              <a:t>UE MM Core Network Capability </a:t>
            </a:r>
            <a:r>
              <a:rPr lang="en-US" altLang="zh-TW" dirty="0"/>
              <a:t>in Registration Request; and</a:t>
            </a:r>
          </a:p>
          <a:p>
            <a:pPr lvl="1"/>
            <a:r>
              <a:rPr lang="en-US" altLang="zh-TW" dirty="0"/>
              <a:t>any S-NSSAI of the HPLMN is subject to </a:t>
            </a:r>
            <a:r>
              <a:rPr lang="en-US" altLang="zh-TW" b="1" dirty="0"/>
              <a:t>Network Slice-Specific Authentication and Authorization</a:t>
            </a:r>
          </a:p>
        </p:txBody>
      </p:sp>
      <p:pic>
        <p:nvPicPr>
          <p:cNvPr id="4" name="圖片 3">
            <a:extLst>
              <a:ext uri="{FF2B5EF4-FFF2-40B4-BE49-F238E27FC236}">
                <a16:creationId xmlns:a16="http://schemas.microsoft.com/office/drawing/2014/main" id="{6613D6FC-BECA-476C-BDBC-3BFB0E050C90}"/>
              </a:ext>
            </a:extLst>
          </p:cNvPr>
          <p:cNvPicPr>
            <a:picLocks noChangeAspect="1"/>
          </p:cNvPicPr>
          <p:nvPr/>
        </p:nvPicPr>
        <p:blipFill rotWithShape="1">
          <a:blip r:embed="rId2"/>
          <a:srcRect r="64569"/>
          <a:stretch/>
        </p:blipFill>
        <p:spPr>
          <a:xfrm>
            <a:off x="8988334" y="158936"/>
            <a:ext cx="2419254" cy="600090"/>
          </a:xfrm>
          <a:prstGeom prst="rect">
            <a:avLst/>
          </a:prstGeom>
        </p:spPr>
      </p:pic>
      <p:pic>
        <p:nvPicPr>
          <p:cNvPr id="5" name="圖片 4">
            <a:extLst>
              <a:ext uri="{FF2B5EF4-FFF2-40B4-BE49-F238E27FC236}">
                <a16:creationId xmlns:a16="http://schemas.microsoft.com/office/drawing/2014/main" id="{60885E3E-A3B6-441F-AFAB-BCBD9D6B41A9}"/>
              </a:ext>
            </a:extLst>
          </p:cNvPr>
          <p:cNvPicPr>
            <a:picLocks noChangeAspect="1"/>
          </p:cNvPicPr>
          <p:nvPr/>
        </p:nvPicPr>
        <p:blipFill rotWithShape="1">
          <a:blip r:embed="rId3"/>
          <a:srcRect t="81385" r="67922"/>
          <a:stretch/>
        </p:blipFill>
        <p:spPr>
          <a:xfrm>
            <a:off x="8988334" y="1042194"/>
            <a:ext cx="2311678" cy="817949"/>
          </a:xfrm>
          <a:prstGeom prst="rect">
            <a:avLst/>
          </a:prstGeom>
        </p:spPr>
      </p:pic>
    </p:spTree>
    <p:extLst>
      <p:ext uri="{BB962C8B-B14F-4D97-AF65-F5344CB8AC3E}">
        <p14:creationId xmlns:p14="http://schemas.microsoft.com/office/powerpoint/2010/main" val="23880214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7AA4DC-933F-4DA9-ABD9-F4428931FF8C}"/>
              </a:ext>
            </a:extLst>
          </p:cNvPr>
          <p:cNvSpPr>
            <a:spLocks noGrp="1"/>
          </p:cNvSpPr>
          <p:nvPr>
            <p:ph type="title"/>
          </p:nvPr>
        </p:nvSpPr>
        <p:spPr/>
        <p:txBody>
          <a:bodyPr/>
          <a:lstStyle/>
          <a:p>
            <a:r>
              <a:rPr lang="en-US" altLang="zh-TW" dirty="0"/>
              <a:t>Step 25 (Conditional)</a:t>
            </a:r>
            <a:endParaRPr lang="zh-TW" altLang="en-US" dirty="0"/>
          </a:p>
        </p:txBody>
      </p:sp>
      <p:sp>
        <p:nvSpPr>
          <p:cNvPr id="3" name="內容版面配置區 2">
            <a:extLst>
              <a:ext uri="{FF2B5EF4-FFF2-40B4-BE49-F238E27FC236}">
                <a16:creationId xmlns:a16="http://schemas.microsoft.com/office/drawing/2014/main" id="{305D015F-D9CD-49B9-AA03-2DD04606E4BE}"/>
              </a:ext>
            </a:extLst>
          </p:cNvPr>
          <p:cNvSpPr>
            <a:spLocks noGrp="1"/>
          </p:cNvSpPr>
          <p:nvPr>
            <p:ph idx="1"/>
          </p:nvPr>
        </p:nvSpPr>
        <p:spPr/>
        <p:txBody>
          <a:bodyPr>
            <a:normAutofit/>
          </a:bodyPr>
          <a:lstStyle/>
          <a:p>
            <a:r>
              <a:rPr lang="en-US" altLang="zh-TW" dirty="0"/>
              <a:t>Once the </a:t>
            </a:r>
            <a:r>
              <a:rPr lang="en-US" altLang="zh-TW" b="1" dirty="0"/>
              <a:t>Network Slice-Specific Authentication and Authorization procedure </a:t>
            </a:r>
            <a:r>
              <a:rPr lang="en-US" altLang="zh-TW" dirty="0"/>
              <a:t>is completed for all S-NSSAIs, the AMF shall trigger a </a:t>
            </a:r>
            <a:r>
              <a:rPr lang="en-US" altLang="zh-TW" b="1" dirty="0"/>
              <a:t>UE Configuration Update procedure</a:t>
            </a:r>
            <a:r>
              <a:rPr lang="en-US" altLang="zh-TW" dirty="0"/>
              <a:t> to deliver an Allowed NSSAI containing also the S-NSSAIs for which the Network Slice-Specific Authentication and Authorization was successful, and include any rejected NSSAIs with an appropriate rejection cause value.</a:t>
            </a:r>
          </a:p>
          <a:p>
            <a:r>
              <a:rPr lang="en-US" altLang="zh-TW" dirty="0"/>
              <a:t>The AMF stores an indication in the UE context for any S-NSSAI of the HPLMN subject to </a:t>
            </a:r>
            <a:r>
              <a:rPr lang="en-US" altLang="zh-TW" b="1" dirty="0"/>
              <a:t>Network Slice-Specific Authentication and Authorization</a:t>
            </a:r>
            <a:r>
              <a:rPr lang="en-US" altLang="zh-TW" dirty="0"/>
              <a:t> for which the </a:t>
            </a:r>
            <a:r>
              <a:rPr lang="en-US" altLang="zh-TW" b="1" dirty="0"/>
              <a:t>Network Slice-Specific Authentication and Authorization</a:t>
            </a:r>
            <a:r>
              <a:rPr lang="en-US" altLang="zh-TW" dirty="0"/>
              <a:t> succeeds.</a:t>
            </a:r>
            <a:endParaRPr lang="zh-TW" altLang="en-US" b="1" dirty="0"/>
          </a:p>
        </p:txBody>
      </p:sp>
      <p:pic>
        <p:nvPicPr>
          <p:cNvPr id="4" name="圖片 3">
            <a:extLst>
              <a:ext uri="{FF2B5EF4-FFF2-40B4-BE49-F238E27FC236}">
                <a16:creationId xmlns:a16="http://schemas.microsoft.com/office/drawing/2014/main" id="{6613D6FC-BECA-476C-BDBC-3BFB0E050C90}"/>
              </a:ext>
            </a:extLst>
          </p:cNvPr>
          <p:cNvPicPr>
            <a:picLocks noChangeAspect="1"/>
          </p:cNvPicPr>
          <p:nvPr/>
        </p:nvPicPr>
        <p:blipFill rotWithShape="1">
          <a:blip r:embed="rId2"/>
          <a:srcRect r="64569"/>
          <a:stretch/>
        </p:blipFill>
        <p:spPr>
          <a:xfrm>
            <a:off x="8988334" y="158936"/>
            <a:ext cx="2419254" cy="600090"/>
          </a:xfrm>
          <a:prstGeom prst="rect">
            <a:avLst/>
          </a:prstGeom>
        </p:spPr>
      </p:pic>
      <p:pic>
        <p:nvPicPr>
          <p:cNvPr id="5" name="圖片 4">
            <a:extLst>
              <a:ext uri="{FF2B5EF4-FFF2-40B4-BE49-F238E27FC236}">
                <a16:creationId xmlns:a16="http://schemas.microsoft.com/office/drawing/2014/main" id="{60885E3E-A3B6-441F-AFAB-BCBD9D6B41A9}"/>
              </a:ext>
            </a:extLst>
          </p:cNvPr>
          <p:cNvPicPr>
            <a:picLocks noChangeAspect="1"/>
          </p:cNvPicPr>
          <p:nvPr/>
        </p:nvPicPr>
        <p:blipFill rotWithShape="1">
          <a:blip r:embed="rId3"/>
          <a:srcRect t="81385" r="67922"/>
          <a:stretch/>
        </p:blipFill>
        <p:spPr>
          <a:xfrm>
            <a:off x="8988334" y="1042194"/>
            <a:ext cx="2311678" cy="817949"/>
          </a:xfrm>
          <a:prstGeom prst="rect">
            <a:avLst/>
          </a:prstGeom>
        </p:spPr>
      </p:pic>
    </p:spTree>
    <p:extLst>
      <p:ext uri="{BB962C8B-B14F-4D97-AF65-F5344CB8AC3E}">
        <p14:creationId xmlns:p14="http://schemas.microsoft.com/office/powerpoint/2010/main" val="175425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E46551-E037-4593-A060-D217D45544E8}"/>
              </a:ext>
            </a:extLst>
          </p:cNvPr>
          <p:cNvSpPr>
            <a:spLocks noGrp="1"/>
          </p:cNvSpPr>
          <p:nvPr>
            <p:ph type="title"/>
          </p:nvPr>
        </p:nvSpPr>
        <p:spPr/>
        <p:txBody>
          <a:bodyPr/>
          <a:lstStyle/>
          <a:p>
            <a:r>
              <a:rPr lang="en-US" altLang="zh-TW" dirty="0"/>
              <a:t>Step 1 – Registration Request</a:t>
            </a:r>
            <a:endParaRPr lang="zh-TW" altLang="en-US" dirty="0"/>
          </a:p>
        </p:txBody>
      </p:sp>
      <p:pic>
        <p:nvPicPr>
          <p:cNvPr id="4" name="圖片 3">
            <a:extLst>
              <a:ext uri="{FF2B5EF4-FFF2-40B4-BE49-F238E27FC236}">
                <a16:creationId xmlns:a16="http://schemas.microsoft.com/office/drawing/2014/main" id="{21DD5313-1C53-4122-BFFF-3DEC16776D60}"/>
              </a:ext>
            </a:extLst>
          </p:cNvPr>
          <p:cNvPicPr>
            <a:picLocks noChangeAspect="1"/>
          </p:cNvPicPr>
          <p:nvPr/>
        </p:nvPicPr>
        <p:blipFill>
          <a:blip r:embed="rId2"/>
          <a:stretch>
            <a:fillRect/>
          </a:stretch>
        </p:blipFill>
        <p:spPr>
          <a:xfrm>
            <a:off x="838200" y="1366042"/>
            <a:ext cx="4555348" cy="5477846"/>
          </a:xfrm>
          <a:prstGeom prst="rect">
            <a:avLst/>
          </a:prstGeom>
        </p:spPr>
      </p:pic>
      <p:pic>
        <p:nvPicPr>
          <p:cNvPr id="5" name="圖片 4">
            <a:extLst>
              <a:ext uri="{FF2B5EF4-FFF2-40B4-BE49-F238E27FC236}">
                <a16:creationId xmlns:a16="http://schemas.microsoft.com/office/drawing/2014/main" id="{E9419A08-8A67-46DE-AC38-7B133ECC4CB1}"/>
              </a:ext>
            </a:extLst>
          </p:cNvPr>
          <p:cNvPicPr>
            <a:picLocks noChangeAspect="1"/>
          </p:cNvPicPr>
          <p:nvPr/>
        </p:nvPicPr>
        <p:blipFill>
          <a:blip r:embed="rId3"/>
          <a:stretch>
            <a:fillRect/>
          </a:stretch>
        </p:blipFill>
        <p:spPr>
          <a:xfrm>
            <a:off x="5510994" y="3310725"/>
            <a:ext cx="4773225" cy="3182150"/>
          </a:xfrm>
          <a:prstGeom prst="rect">
            <a:avLst/>
          </a:prstGeom>
        </p:spPr>
      </p:pic>
      <p:pic>
        <p:nvPicPr>
          <p:cNvPr id="6" name="圖片 5">
            <a:extLst>
              <a:ext uri="{FF2B5EF4-FFF2-40B4-BE49-F238E27FC236}">
                <a16:creationId xmlns:a16="http://schemas.microsoft.com/office/drawing/2014/main" id="{14470E6A-7542-4F5D-BAEC-A804632C4A26}"/>
              </a:ext>
            </a:extLst>
          </p:cNvPr>
          <p:cNvPicPr>
            <a:picLocks noChangeAspect="1"/>
          </p:cNvPicPr>
          <p:nvPr/>
        </p:nvPicPr>
        <p:blipFill>
          <a:blip r:embed="rId4"/>
          <a:stretch>
            <a:fillRect/>
          </a:stretch>
        </p:blipFill>
        <p:spPr>
          <a:xfrm>
            <a:off x="7799692" y="1027906"/>
            <a:ext cx="2552321" cy="1659009"/>
          </a:xfrm>
          <a:prstGeom prst="rect">
            <a:avLst/>
          </a:prstGeom>
        </p:spPr>
      </p:pic>
    </p:spTree>
    <p:extLst>
      <p:ext uri="{BB962C8B-B14F-4D97-AF65-F5344CB8AC3E}">
        <p14:creationId xmlns:p14="http://schemas.microsoft.com/office/powerpoint/2010/main" val="3948476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83FF79-8315-4671-B19C-C1D318F03C5C}"/>
              </a:ext>
            </a:extLst>
          </p:cNvPr>
          <p:cNvSpPr>
            <a:spLocks noGrp="1"/>
          </p:cNvSpPr>
          <p:nvPr>
            <p:ph type="title"/>
          </p:nvPr>
        </p:nvSpPr>
        <p:spPr/>
        <p:txBody>
          <a:bodyPr/>
          <a:lstStyle/>
          <a:p>
            <a:r>
              <a:rPr lang="en-US" altLang="zh-TW" dirty="0"/>
              <a:t>Step 1 – Registration Request</a:t>
            </a:r>
            <a:endParaRPr lang="zh-TW" altLang="en-US" dirty="0"/>
          </a:p>
        </p:txBody>
      </p:sp>
      <p:sp>
        <p:nvSpPr>
          <p:cNvPr id="3" name="內容版面配置區 2">
            <a:extLst>
              <a:ext uri="{FF2B5EF4-FFF2-40B4-BE49-F238E27FC236}">
                <a16:creationId xmlns:a16="http://schemas.microsoft.com/office/drawing/2014/main" id="{316C803D-CACB-414C-BF2A-42DF697B4415}"/>
              </a:ext>
            </a:extLst>
          </p:cNvPr>
          <p:cNvSpPr>
            <a:spLocks noGrp="1"/>
          </p:cNvSpPr>
          <p:nvPr>
            <p:ph idx="1"/>
          </p:nvPr>
        </p:nvSpPr>
        <p:spPr>
          <a:xfrm>
            <a:off x="838200" y="1825625"/>
            <a:ext cx="10515600" cy="4351338"/>
          </a:xfrm>
        </p:spPr>
        <p:txBody>
          <a:bodyPr/>
          <a:lstStyle/>
          <a:p>
            <a:pPr marL="0" indent="0">
              <a:buNone/>
            </a:pPr>
            <a:r>
              <a:rPr lang="en-US" altLang="zh-TW" sz="3200" dirty="0"/>
              <a:t>AN parameters:</a:t>
            </a:r>
          </a:p>
          <a:p>
            <a:pPr lvl="1">
              <a:lnSpc>
                <a:spcPct val="150000"/>
              </a:lnSpc>
            </a:pPr>
            <a:r>
              <a:rPr lang="en-US" altLang="zh-TW" sz="2800" dirty="0"/>
              <a:t>5G-S-TMSI </a:t>
            </a:r>
            <a:r>
              <a:rPr lang="en-US" altLang="zh-TW" sz="2000" dirty="0"/>
              <a:t>= &lt;AMF Set ID&gt;&lt;AMF Pointer&gt;&lt;5G-TMSI&gt;</a:t>
            </a:r>
          </a:p>
          <a:p>
            <a:pPr lvl="1">
              <a:lnSpc>
                <a:spcPct val="150000"/>
              </a:lnSpc>
            </a:pPr>
            <a:r>
              <a:rPr lang="en-US" altLang="zh-TW" sz="2800" dirty="0"/>
              <a:t>GUAMI </a:t>
            </a:r>
            <a:r>
              <a:rPr lang="en-US" altLang="zh-TW" sz="2000" dirty="0"/>
              <a:t>= &lt;AMF Region ID&gt; &lt;AMF Set ID&gt;&lt;AMF Pointer&gt;</a:t>
            </a:r>
          </a:p>
          <a:p>
            <a:pPr lvl="1">
              <a:lnSpc>
                <a:spcPct val="150000"/>
              </a:lnSpc>
            </a:pPr>
            <a:r>
              <a:rPr lang="en-US" altLang="zh-TW" sz="2800" dirty="0"/>
              <a:t>Selected PLMN ID (or PLMN ID and NID)</a:t>
            </a:r>
          </a:p>
          <a:p>
            <a:pPr lvl="1">
              <a:lnSpc>
                <a:spcPct val="150000"/>
              </a:lnSpc>
            </a:pPr>
            <a:r>
              <a:rPr lang="en-US" altLang="zh-TW" sz="2800" dirty="0"/>
              <a:t>Establishment cause</a:t>
            </a:r>
          </a:p>
          <a:p>
            <a:pPr lvl="1">
              <a:lnSpc>
                <a:spcPct val="150000"/>
              </a:lnSpc>
            </a:pPr>
            <a:r>
              <a:rPr lang="en-US" altLang="zh-TW" sz="2800" dirty="0"/>
              <a:t>NSSAI information</a:t>
            </a:r>
            <a:endParaRPr lang="zh-TW" altLang="en-US" sz="2000" dirty="0"/>
          </a:p>
        </p:txBody>
      </p:sp>
      <p:pic>
        <p:nvPicPr>
          <p:cNvPr id="2052" name="Picture 4" descr="https://1.bp.blogspot.com/-KvJJkH3obP8/YDISJBwPkAI/AAAAAAAACoo/vjdCJf1sPlUhFCtcO7-VPY36Qh8IzIXdQCLcBGAsYHQ/s866/guti.png">
            <a:extLst>
              <a:ext uri="{FF2B5EF4-FFF2-40B4-BE49-F238E27FC236}">
                <a16:creationId xmlns:a16="http://schemas.microsoft.com/office/drawing/2014/main" id="{BFE66E11-17D1-4174-91A4-C97E3B5C98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9160" y="5253738"/>
            <a:ext cx="6895487" cy="1409355"/>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1C1F97DB-10DE-4416-A22C-95BBF61A3D78}"/>
              </a:ext>
            </a:extLst>
          </p:cNvPr>
          <p:cNvSpPr/>
          <p:nvPr/>
        </p:nvSpPr>
        <p:spPr>
          <a:xfrm>
            <a:off x="7323589" y="5511566"/>
            <a:ext cx="4655890" cy="4278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a:extLst>
              <a:ext uri="{FF2B5EF4-FFF2-40B4-BE49-F238E27FC236}">
                <a16:creationId xmlns:a16="http://schemas.microsoft.com/office/drawing/2014/main" id="{C33AB83C-DA33-475E-A1C0-40B6DD3A5ECF}"/>
              </a:ext>
            </a:extLst>
          </p:cNvPr>
          <p:cNvSpPr txBox="1"/>
          <p:nvPr/>
        </p:nvSpPr>
        <p:spPr>
          <a:xfrm>
            <a:off x="10885845" y="5873518"/>
            <a:ext cx="1167307" cy="369332"/>
          </a:xfrm>
          <a:prstGeom prst="rect">
            <a:avLst/>
          </a:prstGeom>
          <a:noFill/>
        </p:spPr>
        <p:txBody>
          <a:bodyPr wrap="none" rtlCol="0">
            <a:spAutoFit/>
          </a:bodyPr>
          <a:lstStyle/>
          <a:p>
            <a:r>
              <a:rPr lang="en-US" altLang="zh-TW" dirty="0">
                <a:solidFill>
                  <a:srgbClr val="FF0000"/>
                </a:solidFill>
              </a:rPr>
              <a:t>5G-S-TMSI</a:t>
            </a:r>
            <a:endParaRPr lang="zh-TW" altLang="en-US" dirty="0">
              <a:solidFill>
                <a:srgbClr val="FF0000"/>
              </a:solidFill>
            </a:endParaRPr>
          </a:p>
        </p:txBody>
      </p:sp>
      <p:pic>
        <p:nvPicPr>
          <p:cNvPr id="7" name="圖片 6">
            <a:extLst>
              <a:ext uri="{FF2B5EF4-FFF2-40B4-BE49-F238E27FC236}">
                <a16:creationId xmlns:a16="http://schemas.microsoft.com/office/drawing/2014/main" id="{57227E08-DF44-482E-896E-90172D3649B2}"/>
              </a:ext>
            </a:extLst>
          </p:cNvPr>
          <p:cNvPicPr>
            <a:picLocks noChangeAspect="1"/>
          </p:cNvPicPr>
          <p:nvPr/>
        </p:nvPicPr>
        <p:blipFill>
          <a:blip r:embed="rId3"/>
          <a:stretch>
            <a:fillRect/>
          </a:stretch>
        </p:blipFill>
        <p:spPr>
          <a:xfrm>
            <a:off x="8198680" y="282690"/>
            <a:ext cx="3936346" cy="4733490"/>
          </a:xfrm>
          <a:prstGeom prst="rect">
            <a:avLst/>
          </a:prstGeom>
        </p:spPr>
      </p:pic>
      <p:sp>
        <p:nvSpPr>
          <p:cNvPr id="8" name="矩形 7">
            <a:extLst>
              <a:ext uri="{FF2B5EF4-FFF2-40B4-BE49-F238E27FC236}">
                <a16:creationId xmlns:a16="http://schemas.microsoft.com/office/drawing/2014/main" id="{993529B7-390D-4388-8385-33348F983B17}"/>
              </a:ext>
            </a:extLst>
          </p:cNvPr>
          <p:cNvSpPr/>
          <p:nvPr/>
        </p:nvSpPr>
        <p:spPr>
          <a:xfrm>
            <a:off x="8347046" y="584563"/>
            <a:ext cx="1124125" cy="1929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5370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5F02CB8-C3CF-45F7-8D31-AF8F64478D47}"/>
              </a:ext>
            </a:extLst>
          </p:cNvPr>
          <p:cNvSpPr>
            <a:spLocks noGrp="1"/>
          </p:cNvSpPr>
          <p:nvPr>
            <p:ph type="title"/>
          </p:nvPr>
        </p:nvSpPr>
        <p:spPr/>
        <p:txBody>
          <a:bodyPr/>
          <a:lstStyle/>
          <a:p>
            <a:r>
              <a:rPr lang="en-US" altLang="zh-TW" dirty="0"/>
              <a:t>Step 1 - Registration Request</a:t>
            </a:r>
            <a:endParaRPr lang="zh-TW" altLang="en-US" dirty="0"/>
          </a:p>
        </p:txBody>
      </p:sp>
      <p:sp>
        <p:nvSpPr>
          <p:cNvPr id="6" name="文字方塊 5">
            <a:extLst>
              <a:ext uri="{FF2B5EF4-FFF2-40B4-BE49-F238E27FC236}">
                <a16:creationId xmlns:a16="http://schemas.microsoft.com/office/drawing/2014/main" id="{572A58BA-FA83-451F-B78F-280B976AAD93}"/>
              </a:ext>
            </a:extLst>
          </p:cNvPr>
          <p:cNvSpPr txBox="1"/>
          <p:nvPr/>
        </p:nvSpPr>
        <p:spPr>
          <a:xfrm>
            <a:off x="838200" y="1560352"/>
            <a:ext cx="9136310" cy="4943020"/>
          </a:xfrm>
          <a:prstGeom prst="rect">
            <a:avLst/>
          </a:prstGeom>
          <a:noFill/>
        </p:spPr>
        <p:txBody>
          <a:bodyPr wrap="square" rtlCol="0">
            <a:spAutoFit/>
          </a:bodyPr>
          <a:lstStyle/>
          <a:p>
            <a:pPr>
              <a:lnSpc>
                <a:spcPct val="150000"/>
              </a:lnSpc>
            </a:pPr>
            <a:r>
              <a:rPr lang="en-US" altLang="zh-TW" sz="2800" dirty="0"/>
              <a:t>Registration Type:</a:t>
            </a:r>
          </a:p>
          <a:p>
            <a:pPr marL="342900" indent="-342900">
              <a:lnSpc>
                <a:spcPct val="150000"/>
              </a:lnSpc>
              <a:buFont typeface="+mj-lt"/>
              <a:buAutoNum type="arabicPeriod"/>
            </a:pPr>
            <a:r>
              <a:rPr lang="en-US" altLang="zh-TW" sz="2000" dirty="0"/>
              <a:t>Initial Registration</a:t>
            </a:r>
          </a:p>
          <a:p>
            <a:pPr marL="342900" indent="-342900">
              <a:lnSpc>
                <a:spcPct val="150000"/>
              </a:lnSpc>
              <a:buFont typeface="+mj-lt"/>
              <a:buAutoNum type="arabicPeriod"/>
            </a:pPr>
            <a:r>
              <a:rPr lang="en-US" altLang="zh-TW" sz="2000" dirty="0"/>
              <a:t>Mobility Registration Update</a:t>
            </a:r>
          </a:p>
          <a:p>
            <a:pPr marL="800100" lvl="1" indent="-342900">
              <a:lnSpc>
                <a:spcPct val="150000"/>
              </a:lnSpc>
              <a:buFont typeface="Arial" panose="020B0604020202020204" pitchFamily="34" charset="0"/>
              <a:buChar char="•"/>
            </a:pPr>
            <a:r>
              <a:rPr lang="en-US" altLang="zh-TW" dirty="0"/>
              <a:t>due to mobility</a:t>
            </a:r>
          </a:p>
          <a:p>
            <a:pPr marL="800100" lvl="1" indent="-342900">
              <a:lnSpc>
                <a:spcPct val="150000"/>
              </a:lnSpc>
              <a:buFont typeface="Arial" panose="020B0604020202020204" pitchFamily="34" charset="0"/>
              <a:buChar char="•"/>
            </a:pPr>
            <a:r>
              <a:rPr lang="en-US" altLang="zh-TW" sz="1600" dirty="0"/>
              <a:t>UE needs to update its capabilities or protocol parameters</a:t>
            </a:r>
          </a:p>
          <a:p>
            <a:pPr marL="800100" lvl="1" indent="-342900">
              <a:lnSpc>
                <a:spcPct val="150000"/>
              </a:lnSpc>
              <a:buFont typeface="Arial" panose="020B0604020202020204" pitchFamily="34" charset="0"/>
              <a:buChar char="•"/>
            </a:pPr>
            <a:r>
              <a:rPr lang="en-US" altLang="zh-TW" sz="1600" dirty="0"/>
              <a:t>to request a change of the set of network slices it is allowed to use</a:t>
            </a:r>
            <a:endParaRPr lang="en-US" altLang="zh-TW" sz="2000" dirty="0"/>
          </a:p>
          <a:p>
            <a:pPr marL="342900" indent="-342900">
              <a:lnSpc>
                <a:spcPct val="150000"/>
              </a:lnSpc>
              <a:buFont typeface="+mj-lt"/>
              <a:buAutoNum type="arabicPeriod"/>
            </a:pPr>
            <a:r>
              <a:rPr lang="en-US" altLang="zh-TW" sz="2000" dirty="0"/>
              <a:t>Periodic Registration Update</a:t>
            </a:r>
          </a:p>
          <a:p>
            <a:pPr marL="342900" indent="-342900">
              <a:lnSpc>
                <a:spcPct val="150000"/>
              </a:lnSpc>
              <a:buFont typeface="+mj-lt"/>
              <a:buAutoNum type="arabicPeriod"/>
            </a:pPr>
            <a:r>
              <a:rPr lang="en-US" altLang="zh-TW" sz="2000" dirty="0"/>
              <a:t>Emergency Registration</a:t>
            </a:r>
          </a:p>
          <a:p>
            <a:pPr marL="342900" indent="-342900">
              <a:lnSpc>
                <a:spcPct val="150000"/>
              </a:lnSpc>
              <a:buFont typeface="+mj-lt"/>
              <a:buAutoNum type="arabicPeriod"/>
            </a:pPr>
            <a:r>
              <a:rPr lang="en-US" altLang="zh-TW" sz="1600" dirty="0">
                <a:solidFill>
                  <a:schemeClr val="bg1">
                    <a:lumMod val="75000"/>
                  </a:schemeClr>
                </a:solidFill>
              </a:rPr>
              <a:t>Disaster Roaming Initial Registration</a:t>
            </a:r>
          </a:p>
          <a:p>
            <a:pPr marL="342900" indent="-342900">
              <a:lnSpc>
                <a:spcPct val="150000"/>
              </a:lnSpc>
              <a:buFont typeface="+mj-lt"/>
              <a:buAutoNum type="arabicPeriod"/>
            </a:pPr>
            <a:r>
              <a:rPr lang="en-US" altLang="zh-TW" sz="1600" dirty="0">
                <a:solidFill>
                  <a:schemeClr val="bg1">
                    <a:lumMod val="75000"/>
                  </a:schemeClr>
                </a:solidFill>
              </a:rPr>
              <a:t>Disaster Roaming Mobility Registration Update</a:t>
            </a:r>
          </a:p>
          <a:p>
            <a:pPr marL="342900" indent="-342900">
              <a:lnSpc>
                <a:spcPct val="150000"/>
              </a:lnSpc>
              <a:buFont typeface="+mj-lt"/>
              <a:buAutoNum type="arabicPeriod"/>
            </a:pPr>
            <a:r>
              <a:rPr lang="en-US" altLang="zh-TW" sz="1600" dirty="0">
                <a:solidFill>
                  <a:schemeClr val="bg1">
                    <a:lumMod val="75000"/>
                  </a:schemeClr>
                </a:solidFill>
              </a:rPr>
              <a:t>SNPN Onboarding Registration</a:t>
            </a:r>
            <a:endParaRPr lang="zh-TW" altLang="en-US" sz="2000" dirty="0">
              <a:solidFill>
                <a:schemeClr val="bg1">
                  <a:lumMod val="75000"/>
                </a:schemeClr>
              </a:solidFill>
            </a:endParaRPr>
          </a:p>
        </p:txBody>
      </p:sp>
      <p:pic>
        <p:nvPicPr>
          <p:cNvPr id="8" name="圖片 7">
            <a:extLst>
              <a:ext uri="{FF2B5EF4-FFF2-40B4-BE49-F238E27FC236}">
                <a16:creationId xmlns:a16="http://schemas.microsoft.com/office/drawing/2014/main" id="{1D8CD99D-9B1E-4CEF-B0FA-9280BAB97FB3}"/>
              </a:ext>
            </a:extLst>
          </p:cNvPr>
          <p:cNvPicPr>
            <a:picLocks noChangeAspect="1"/>
          </p:cNvPicPr>
          <p:nvPr/>
        </p:nvPicPr>
        <p:blipFill>
          <a:blip r:embed="rId2"/>
          <a:stretch>
            <a:fillRect/>
          </a:stretch>
        </p:blipFill>
        <p:spPr>
          <a:xfrm>
            <a:off x="8342789" y="1812022"/>
            <a:ext cx="3972969" cy="4777530"/>
          </a:xfrm>
          <a:prstGeom prst="rect">
            <a:avLst/>
          </a:prstGeom>
        </p:spPr>
      </p:pic>
      <p:sp>
        <p:nvSpPr>
          <p:cNvPr id="9" name="矩形 8">
            <a:extLst>
              <a:ext uri="{FF2B5EF4-FFF2-40B4-BE49-F238E27FC236}">
                <a16:creationId xmlns:a16="http://schemas.microsoft.com/office/drawing/2014/main" id="{9252273D-46E8-4C8F-8DE8-4494CB375CD3}"/>
              </a:ext>
            </a:extLst>
          </p:cNvPr>
          <p:cNvSpPr/>
          <p:nvPr/>
        </p:nvSpPr>
        <p:spPr>
          <a:xfrm>
            <a:off x="8581938" y="2491530"/>
            <a:ext cx="1124125" cy="1929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039789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5DD4CA-B8CE-464F-997E-5E38B2F5A30E}"/>
              </a:ext>
            </a:extLst>
          </p:cNvPr>
          <p:cNvSpPr>
            <a:spLocks noGrp="1"/>
          </p:cNvSpPr>
          <p:nvPr>
            <p:ph type="title"/>
          </p:nvPr>
        </p:nvSpPr>
        <p:spPr/>
        <p:txBody>
          <a:bodyPr/>
          <a:lstStyle/>
          <a:p>
            <a:r>
              <a:rPr lang="en-US" altLang="zh-TW" dirty="0"/>
              <a:t>Step 1 - Registration Request</a:t>
            </a:r>
            <a:endParaRPr lang="zh-TW" altLang="en-US" dirty="0"/>
          </a:p>
        </p:txBody>
      </p:sp>
      <p:sp>
        <p:nvSpPr>
          <p:cNvPr id="3" name="內容版面配置區 2">
            <a:extLst>
              <a:ext uri="{FF2B5EF4-FFF2-40B4-BE49-F238E27FC236}">
                <a16:creationId xmlns:a16="http://schemas.microsoft.com/office/drawing/2014/main" id="{5E308070-44A4-4421-AAAE-155BF16743A5}"/>
              </a:ext>
            </a:extLst>
          </p:cNvPr>
          <p:cNvSpPr>
            <a:spLocks noGrp="1"/>
          </p:cNvSpPr>
          <p:nvPr>
            <p:ph idx="1"/>
          </p:nvPr>
        </p:nvSpPr>
        <p:spPr>
          <a:xfrm>
            <a:off x="838200" y="1825625"/>
            <a:ext cx="5948494" cy="4351338"/>
          </a:xfrm>
        </p:spPr>
        <p:txBody>
          <a:bodyPr>
            <a:normAutofit fontScale="85000" lnSpcReduction="20000"/>
          </a:bodyPr>
          <a:lstStyle/>
          <a:p>
            <a:pPr marL="0" indent="0">
              <a:buNone/>
            </a:pPr>
            <a:r>
              <a:rPr lang="en-US" altLang="zh-TW" sz="3300" dirty="0"/>
              <a:t>UE identity preference:</a:t>
            </a:r>
          </a:p>
          <a:p>
            <a:pPr marL="514800" indent="-514350">
              <a:lnSpc>
                <a:spcPct val="150000"/>
              </a:lnSpc>
              <a:buFont typeface="+mj-lt"/>
              <a:buAutoNum type="arabicPeriod"/>
            </a:pPr>
            <a:r>
              <a:rPr lang="en-US" altLang="zh-TW" sz="2400" dirty="0"/>
              <a:t>a </a:t>
            </a:r>
            <a:r>
              <a:rPr lang="en-US" altLang="zh-TW" sz="2400" b="1" dirty="0"/>
              <a:t>5G-GUTI</a:t>
            </a:r>
            <a:r>
              <a:rPr lang="en-US" altLang="zh-TW" sz="2400" dirty="0"/>
              <a:t> mapped from an EPS GUTI</a:t>
            </a:r>
          </a:p>
          <a:p>
            <a:pPr marL="514800" indent="-514350">
              <a:lnSpc>
                <a:spcPct val="150000"/>
              </a:lnSpc>
              <a:buFont typeface="+mj-lt"/>
              <a:buAutoNum type="arabicPeriod"/>
            </a:pPr>
            <a:r>
              <a:rPr lang="en-US" altLang="zh-TW" sz="2400" dirty="0"/>
              <a:t>a </a:t>
            </a:r>
            <a:r>
              <a:rPr lang="en-US" altLang="zh-TW" sz="2400" b="1" dirty="0"/>
              <a:t>native 5G-GUTI </a:t>
            </a:r>
            <a:r>
              <a:rPr lang="en-US" altLang="zh-TW" sz="2400" dirty="0"/>
              <a:t>assigned by the PLMN to which the UE is attempting to register</a:t>
            </a:r>
          </a:p>
          <a:p>
            <a:pPr marL="514800" indent="-514350">
              <a:lnSpc>
                <a:spcPct val="150000"/>
              </a:lnSpc>
              <a:buFont typeface="+mj-lt"/>
              <a:buAutoNum type="arabicPeriod"/>
            </a:pPr>
            <a:r>
              <a:rPr lang="en-US" altLang="zh-TW" sz="2400" dirty="0"/>
              <a:t>a </a:t>
            </a:r>
            <a:r>
              <a:rPr lang="en-US" altLang="zh-TW" sz="2400" b="1" dirty="0"/>
              <a:t>native 5G-GUTI </a:t>
            </a:r>
            <a:r>
              <a:rPr lang="en-US" altLang="zh-TW" sz="2400" dirty="0"/>
              <a:t>assigned by an equivalent PLMN to the PLMN to which the UE is attempting to register</a:t>
            </a:r>
          </a:p>
          <a:p>
            <a:pPr marL="514800" indent="-514350">
              <a:lnSpc>
                <a:spcPct val="150000"/>
              </a:lnSpc>
              <a:buFont typeface="+mj-lt"/>
              <a:buAutoNum type="arabicPeriod"/>
            </a:pPr>
            <a:r>
              <a:rPr lang="en-US" altLang="zh-TW" sz="2400" dirty="0"/>
              <a:t>a native 5G-GUTI assigned by any other PLMN</a:t>
            </a:r>
          </a:p>
          <a:p>
            <a:pPr marL="514800" indent="-514350">
              <a:lnSpc>
                <a:spcPct val="150000"/>
              </a:lnSpc>
              <a:buFont typeface="+mj-lt"/>
              <a:buAutoNum type="arabicPeriod"/>
            </a:pPr>
            <a:r>
              <a:rPr lang="en-US" altLang="zh-TW" sz="2400" dirty="0"/>
              <a:t>otherwise, the UE shall include its </a:t>
            </a:r>
            <a:r>
              <a:rPr lang="en-US" altLang="zh-TW" sz="2400" b="1" dirty="0"/>
              <a:t>SUCI</a:t>
            </a:r>
          </a:p>
          <a:p>
            <a:pPr marL="0" indent="0">
              <a:buNone/>
            </a:pPr>
            <a:endParaRPr lang="zh-TW" altLang="en-US" dirty="0"/>
          </a:p>
        </p:txBody>
      </p:sp>
      <p:pic>
        <p:nvPicPr>
          <p:cNvPr id="4" name="圖片 3">
            <a:extLst>
              <a:ext uri="{FF2B5EF4-FFF2-40B4-BE49-F238E27FC236}">
                <a16:creationId xmlns:a16="http://schemas.microsoft.com/office/drawing/2014/main" id="{0F99E74C-65E6-4ADD-801A-C8555ECD44AF}"/>
              </a:ext>
            </a:extLst>
          </p:cNvPr>
          <p:cNvPicPr>
            <a:picLocks noChangeAspect="1"/>
          </p:cNvPicPr>
          <p:nvPr/>
        </p:nvPicPr>
        <p:blipFill>
          <a:blip r:embed="rId2"/>
          <a:stretch>
            <a:fillRect/>
          </a:stretch>
        </p:blipFill>
        <p:spPr>
          <a:xfrm>
            <a:off x="8342789" y="1812022"/>
            <a:ext cx="3972969" cy="4777530"/>
          </a:xfrm>
          <a:prstGeom prst="rect">
            <a:avLst/>
          </a:prstGeom>
        </p:spPr>
      </p:pic>
      <p:sp>
        <p:nvSpPr>
          <p:cNvPr id="5" name="矩形 4">
            <a:extLst>
              <a:ext uri="{FF2B5EF4-FFF2-40B4-BE49-F238E27FC236}">
                <a16:creationId xmlns:a16="http://schemas.microsoft.com/office/drawing/2014/main" id="{EE07BAF0-B5F0-410E-9B87-A487FC0A1A52}"/>
              </a:ext>
            </a:extLst>
          </p:cNvPr>
          <p:cNvSpPr/>
          <p:nvPr/>
        </p:nvSpPr>
        <p:spPr>
          <a:xfrm>
            <a:off x="8623883" y="2701255"/>
            <a:ext cx="1375794" cy="1510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021670429"/>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1098</TotalTime>
  <Words>2613</Words>
  <Application>Microsoft Macintosh PowerPoint</Application>
  <PresentationFormat>寬螢幕</PresentationFormat>
  <Paragraphs>279</Paragraphs>
  <Slides>56</Slides>
  <Notes>3</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56</vt:i4>
      </vt:variant>
    </vt:vector>
  </HeadingPairs>
  <TitlesOfParts>
    <vt:vector size="61" baseType="lpstr">
      <vt:lpstr>Arial</vt:lpstr>
      <vt:lpstr>Calibri</vt:lpstr>
      <vt:lpstr>Calibri Light</vt:lpstr>
      <vt:lpstr>Noto Sans</vt:lpstr>
      <vt:lpstr>Office 佈景主題</vt:lpstr>
      <vt:lpstr>Registration Procedures</vt:lpstr>
      <vt:lpstr>States</vt:lpstr>
      <vt:lpstr>General Registration</vt:lpstr>
      <vt:lpstr>General Registration</vt:lpstr>
      <vt:lpstr>General Registration</vt:lpstr>
      <vt:lpstr>Step 1 – Registration Request</vt:lpstr>
      <vt:lpstr>Step 1 – Registration Request</vt:lpstr>
      <vt:lpstr>Step 1 - Registration Request</vt:lpstr>
      <vt:lpstr>Step 1 - Registration Request</vt:lpstr>
      <vt:lpstr>Step 1 - Registration Request</vt:lpstr>
      <vt:lpstr>Step 1 - Registration Request</vt:lpstr>
      <vt:lpstr>Step 1 - Registration Request</vt:lpstr>
      <vt:lpstr>Step 1 - Registration Request</vt:lpstr>
      <vt:lpstr>Step 1 - Registration Request</vt:lpstr>
      <vt:lpstr>Step 1 - Registration Request</vt:lpstr>
      <vt:lpstr>Step 1 - Registration Request</vt:lpstr>
      <vt:lpstr>Step 2 – AMF selection</vt:lpstr>
      <vt:lpstr>Step 3 - N2 message (N2 parameters, Registration Request)</vt:lpstr>
      <vt:lpstr>Step 3 - N2 message (N2 parameters, Registration Request)</vt:lpstr>
      <vt:lpstr>Step 4 (Conditional)</vt:lpstr>
      <vt:lpstr>Step 5 (Conditional) </vt:lpstr>
      <vt:lpstr>Step 5 (Conditional)</vt:lpstr>
      <vt:lpstr>Step 5 (Conditional)</vt:lpstr>
      <vt:lpstr>Step 6, 7 (Conditional)</vt:lpstr>
      <vt:lpstr>Step 8</vt:lpstr>
      <vt:lpstr>Step 9a</vt:lpstr>
      <vt:lpstr>Step 9b</vt:lpstr>
      <vt:lpstr>Step 9b</vt:lpstr>
      <vt:lpstr>PowerPoint 簡報</vt:lpstr>
      <vt:lpstr>NAS Protocols Stacks</vt:lpstr>
      <vt:lpstr>PowerPoint 簡報</vt:lpstr>
      <vt:lpstr>Step 9c, 9d</vt:lpstr>
      <vt:lpstr>Step 10 (Conditional)</vt:lpstr>
      <vt:lpstr>Step 10 (Conditional)</vt:lpstr>
      <vt:lpstr>Step 11 (Conditional)</vt:lpstr>
      <vt:lpstr>Step 12 (Optional)</vt:lpstr>
      <vt:lpstr>Step 13</vt:lpstr>
      <vt:lpstr>Step 14a-c</vt:lpstr>
      <vt:lpstr>Step 14a-c</vt:lpstr>
      <vt:lpstr>Step 14d</vt:lpstr>
      <vt:lpstr>Step 14d</vt:lpstr>
      <vt:lpstr>Step 14e (Conditional)</vt:lpstr>
      <vt:lpstr>Step 15</vt:lpstr>
      <vt:lpstr>Step 16 (Optional)</vt:lpstr>
      <vt:lpstr>Step 17 (Conditional)</vt:lpstr>
      <vt:lpstr>Step 17 (Conditional)</vt:lpstr>
      <vt:lpstr>Step 18-19 (Conditional)</vt:lpstr>
      <vt:lpstr>Step 21</vt:lpstr>
      <vt:lpstr>Step 21b (Optional)</vt:lpstr>
      <vt:lpstr>Step 22</vt:lpstr>
      <vt:lpstr>Step 22</vt:lpstr>
      <vt:lpstr>Step 23 (Conditional)</vt:lpstr>
      <vt:lpstr>Step 23a</vt:lpstr>
      <vt:lpstr>Step 24</vt:lpstr>
      <vt:lpstr>Step 25 (Conditional)</vt:lpstr>
      <vt:lpstr>Step 25 (Conditional)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Registration Procedures</dc:title>
  <dc:creator>陳煜盛</dc:creator>
  <cp:lastModifiedBy>Yi Chen</cp:lastModifiedBy>
  <cp:revision>62</cp:revision>
  <dcterms:created xsi:type="dcterms:W3CDTF">2023-06-10T07:30:18Z</dcterms:created>
  <dcterms:modified xsi:type="dcterms:W3CDTF">2025-08-18T07:28:06Z</dcterms:modified>
</cp:coreProperties>
</file>