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71" r:id="rId15"/>
    <p:sldId id="269" r:id="rId16"/>
    <p:sldId id="272" r:id="rId17"/>
    <p:sldId id="275" r:id="rId18"/>
    <p:sldId id="277" r:id="rId19"/>
    <p:sldId id="273" r:id="rId20"/>
    <p:sldId id="276" r:id="rId21"/>
    <p:sldId id="274" r:id="rId22"/>
    <p:sldId id="280" r:id="rId23"/>
    <p:sldId id="281" r:id="rId24"/>
    <p:sldId id="328" r:id="rId25"/>
    <p:sldId id="282" r:id="rId26"/>
    <p:sldId id="283" r:id="rId27"/>
    <p:sldId id="284" r:id="rId28"/>
    <p:sldId id="286" r:id="rId29"/>
    <p:sldId id="285" r:id="rId30"/>
    <p:sldId id="288" r:id="rId31"/>
    <p:sldId id="290" r:id="rId32"/>
    <p:sldId id="278" r:id="rId33"/>
    <p:sldId id="291" r:id="rId34"/>
    <p:sldId id="293" r:id="rId35"/>
    <p:sldId id="294" r:id="rId36"/>
    <p:sldId id="292" r:id="rId37"/>
    <p:sldId id="296" r:id="rId38"/>
    <p:sldId id="297" r:id="rId39"/>
    <p:sldId id="298" r:id="rId40"/>
    <p:sldId id="299" r:id="rId41"/>
    <p:sldId id="300" r:id="rId42"/>
    <p:sldId id="295" r:id="rId43"/>
    <p:sldId id="301" r:id="rId44"/>
    <p:sldId id="302" r:id="rId45"/>
    <p:sldId id="303" r:id="rId46"/>
    <p:sldId id="304" r:id="rId47"/>
    <p:sldId id="307" r:id="rId48"/>
    <p:sldId id="309" r:id="rId49"/>
    <p:sldId id="305" r:id="rId50"/>
    <p:sldId id="306" r:id="rId51"/>
    <p:sldId id="308" r:id="rId52"/>
    <p:sldId id="310" r:id="rId53"/>
    <p:sldId id="311" r:id="rId54"/>
    <p:sldId id="312" r:id="rId55"/>
    <p:sldId id="313" r:id="rId56"/>
    <p:sldId id="314" r:id="rId57"/>
    <p:sldId id="315" r:id="rId58"/>
    <p:sldId id="317" r:id="rId59"/>
    <p:sldId id="318" r:id="rId60"/>
    <p:sldId id="316" r:id="rId61"/>
    <p:sldId id="319" r:id="rId62"/>
    <p:sldId id="320" r:id="rId63"/>
    <p:sldId id="321" r:id="rId64"/>
    <p:sldId id="323" r:id="rId65"/>
    <p:sldId id="324" r:id="rId66"/>
    <p:sldId id="325" r:id="rId67"/>
    <p:sldId id="326" r:id="rId68"/>
    <p:sldId id="327" r:id="rId69"/>
    <p:sldId id="329" r:id="rId70"/>
    <p:sldId id="330" r:id="rId71"/>
    <p:sldId id="331" r:id="rId72"/>
    <p:sldId id="334" r:id="rId73"/>
    <p:sldId id="332" r:id="rId74"/>
    <p:sldId id="333" r:id="rId75"/>
    <p:sldId id="335" r:id="rId76"/>
    <p:sldId id="336" r:id="rId77"/>
    <p:sldId id="337" r:id="rId78"/>
    <p:sldId id="338" r:id="rId79"/>
    <p:sldId id="340" r:id="rId80"/>
    <p:sldId id="339"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75646" autoAdjust="0"/>
  </p:normalViewPr>
  <p:slideViewPr>
    <p:cSldViewPr snapToGrid="0">
      <p:cViewPr varScale="1">
        <p:scale>
          <a:sx n="95" d="100"/>
          <a:sy n="95" d="100"/>
        </p:scale>
        <p:origin x="17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0E58A-A753-489D-83DD-8C547EB0615F}" type="datetimeFigureOut">
              <a:rPr lang="zh-TW" altLang="en-US" smtClean="0"/>
              <a:t>2025/8/18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191FF-6CAD-42E0-8C1A-E90EC47F0ADD}" type="slidenum">
              <a:rPr lang="zh-TW" altLang="en-US" smtClean="0"/>
              <a:t>‹#›</a:t>
            </a:fld>
            <a:endParaRPr lang="zh-TW" altLang="en-US"/>
          </a:p>
        </p:txBody>
      </p:sp>
    </p:spTree>
    <p:extLst>
      <p:ext uri="{BB962C8B-B14F-4D97-AF65-F5344CB8AC3E}">
        <p14:creationId xmlns:p14="http://schemas.microsoft.com/office/powerpoint/2010/main" val="3758920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www.tech-invite.com/3m23/toc/tinv-3gpp-23-502_p.html#e-4-3-5-2" TargetMode="External"/><Relationship Id="rId2" Type="http://schemas.openxmlformats.org/officeDocument/2006/relationships/slide" Target="../slides/slide66.xml"/><Relationship Id="rId1" Type="http://schemas.openxmlformats.org/officeDocument/2006/relationships/notesMaster" Target="../notesMasters/notesMaster1.xml"/><Relationship Id="rId4" Type="http://schemas.openxmlformats.org/officeDocument/2006/relationships/hyperlink" Target="https://www.tech-invite.com/3m23/toc/tinv-3gpp-23-502_p.html#e-4-3-5-3" TargetMode="Externa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1</a:t>
            </a:fld>
            <a:endParaRPr lang="zh-TW" altLang="en-US"/>
          </a:p>
        </p:txBody>
      </p:sp>
    </p:spTree>
    <p:extLst>
      <p:ext uri="{BB962C8B-B14F-4D97-AF65-F5344CB8AC3E}">
        <p14:creationId xmlns:p14="http://schemas.microsoft.com/office/powerpoint/2010/main" val="3574904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11</a:t>
            </a:fld>
            <a:endParaRPr lang="zh-TW" altLang="en-US"/>
          </a:p>
        </p:txBody>
      </p:sp>
    </p:spTree>
    <p:extLst>
      <p:ext uri="{BB962C8B-B14F-4D97-AF65-F5344CB8AC3E}">
        <p14:creationId xmlns:p14="http://schemas.microsoft.com/office/powerpoint/2010/main" val="266171820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若 </a:t>
            </a:r>
            <a:r>
              <a:rPr lang="en-US" altLang="zh-TW" dirty="0"/>
              <a:t>forwarding tunnel </a:t>
            </a:r>
            <a:r>
              <a:rPr lang="zh-TW" altLang="en-US" dirty="0"/>
              <a:t>在 </a:t>
            </a:r>
            <a:r>
              <a:rPr lang="en-US" altLang="zh-TW" dirty="0"/>
              <a:t>new I-UPF </a:t>
            </a:r>
            <a:r>
              <a:rPr lang="zh-TW" altLang="en-US" dirty="0"/>
              <a:t>有被建立起來，並且如果 </a:t>
            </a:r>
            <a:r>
              <a:rPr lang="en-US" altLang="zh-TW" dirty="0"/>
              <a:t>SMF </a:t>
            </a:r>
            <a:r>
              <a:rPr lang="zh-TW" altLang="en-US" dirty="0"/>
              <a:t>設定針對 </a:t>
            </a:r>
            <a:r>
              <a:rPr lang="en-US" altLang="zh-TW" dirty="0"/>
              <a:t>forwarding tunnel</a:t>
            </a:r>
            <a:r>
              <a:rPr lang="zh-TW" altLang="en-US" dirty="0"/>
              <a:t> 的 </a:t>
            </a:r>
            <a:r>
              <a:rPr lang="en-US" altLang="zh-TW" dirty="0"/>
              <a:t>timer</a:t>
            </a:r>
            <a:r>
              <a:rPr lang="zh-TW" altLang="en-US" dirty="0"/>
              <a:t> 歸零了，</a:t>
            </a:r>
            <a:r>
              <a:rPr lang="en-US" altLang="zh-TW" dirty="0"/>
              <a:t>SMF</a:t>
            </a:r>
            <a:r>
              <a:rPr lang="zh-TW" altLang="en-US" dirty="0"/>
              <a:t> 傳送</a:t>
            </a:r>
            <a:r>
              <a:rPr lang="en-US" altLang="zh-TW" dirty="0"/>
              <a:t> </a:t>
            </a:r>
            <a:r>
              <a:rPr lang="en-US" altLang="zh-TW" b="1" dirty="0"/>
              <a:t>N4 Session modification</a:t>
            </a:r>
            <a:r>
              <a:rPr lang="en-US" altLang="zh-TW" dirty="0"/>
              <a:t> request </a:t>
            </a:r>
            <a:r>
              <a:rPr lang="zh-TW" altLang="en-US" dirty="0"/>
              <a:t>給 </a:t>
            </a:r>
            <a:r>
              <a:rPr lang="en-US" altLang="zh-TW" dirty="0"/>
              <a:t>new I-UPF </a:t>
            </a:r>
            <a:r>
              <a:rPr lang="zh-TW" altLang="en-US" dirty="0"/>
              <a:t>的 </a:t>
            </a:r>
            <a:r>
              <a:rPr lang="en-US" altLang="zh-TW" dirty="0"/>
              <a:t>N3 termination point </a:t>
            </a:r>
            <a:r>
              <a:rPr lang="zh-TW" altLang="en-US" dirty="0"/>
              <a:t>來釋放 </a:t>
            </a:r>
            <a:r>
              <a:rPr lang="en-US" altLang="zh-TW" dirty="0"/>
              <a:t>forwarding tunnel</a:t>
            </a:r>
            <a:r>
              <a:rPr lang="zh-TW" altLang="en-US" dirty="0"/>
              <a:t>。</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104</a:t>
            </a:fld>
            <a:endParaRPr lang="zh-TW" altLang="en-US"/>
          </a:p>
        </p:txBody>
      </p:sp>
    </p:spTree>
    <p:extLst>
      <p:ext uri="{BB962C8B-B14F-4D97-AF65-F5344CB8AC3E}">
        <p14:creationId xmlns:p14="http://schemas.microsoft.com/office/powerpoint/2010/main" val="4614780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108</a:t>
            </a:fld>
            <a:endParaRPr lang="zh-TW" altLang="en-US"/>
          </a:p>
        </p:txBody>
      </p:sp>
    </p:spTree>
    <p:extLst>
      <p:ext uri="{BB962C8B-B14F-4D97-AF65-F5344CB8AC3E}">
        <p14:creationId xmlns:p14="http://schemas.microsoft.com/office/powerpoint/2010/main" val="3176155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UE</a:t>
            </a:r>
            <a:r>
              <a:rPr lang="zh-TW" altLang="en-US" dirty="0"/>
              <a:t> 傳送 </a:t>
            </a:r>
            <a:r>
              <a:rPr lang="en-US" altLang="zh-TW" dirty="0"/>
              <a:t>Service Request </a:t>
            </a:r>
            <a:r>
              <a:rPr lang="zh-TW" altLang="en-US" dirty="0"/>
              <a:t>當作是 </a:t>
            </a:r>
            <a:r>
              <a:rPr lang="en-US" altLang="zh-TW" dirty="0"/>
              <a:t>Initial NAS message</a:t>
            </a:r>
            <a:r>
              <a:rPr lang="zh-TW" altLang="en-US" dirty="0"/>
              <a:t>，並且 </a:t>
            </a:r>
            <a:r>
              <a:rPr lang="en-US" altLang="zh-TW" dirty="0"/>
              <a:t>UE</a:t>
            </a:r>
            <a:r>
              <a:rPr lang="zh-TW" altLang="en-US" dirty="0"/>
              <a:t> 需要傳送 </a:t>
            </a:r>
            <a:r>
              <a:rPr lang="en-US" altLang="zh-TW" dirty="0"/>
              <a:t>non-cleartext </a:t>
            </a:r>
            <a:r>
              <a:rPr lang="zh-TW" altLang="en-US" dirty="0"/>
              <a:t>的 </a:t>
            </a:r>
            <a:r>
              <a:rPr lang="en-US" altLang="zh-TW" dirty="0"/>
              <a:t>IE</a:t>
            </a:r>
            <a:r>
              <a:rPr lang="zh-TW" altLang="en-US" dirty="0"/>
              <a:t> 給 </a:t>
            </a:r>
            <a:r>
              <a:rPr lang="en-US" altLang="zh-TW" dirty="0"/>
              <a:t>AMF</a:t>
            </a:r>
            <a:r>
              <a:rPr lang="zh-TW" altLang="en-US" dirty="0"/>
              <a:t>，那就 </a:t>
            </a:r>
            <a:r>
              <a:rPr lang="en-US" altLang="zh-TW" dirty="0"/>
              <a:t>Service Request </a:t>
            </a:r>
            <a:r>
              <a:rPr lang="zh-TW" altLang="en-US" dirty="0"/>
              <a:t>必須要包含 </a:t>
            </a:r>
            <a:r>
              <a:rPr lang="en-US" altLang="zh-TW" b="1" dirty="0"/>
              <a:t>NAS message container </a:t>
            </a:r>
            <a:r>
              <a:rPr lang="zh-TW" altLang="en-US" dirty="0"/>
              <a:t> </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12</a:t>
            </a:fld>
            <a:endParaRPr lang="zh-TW" altLang="en-US"/>
          </a:p>
        </p:txBody>
      </p:sp>
    </p:spTree>
    <p:extLst>
      <p:ext uri="{BB962C8B-B14F-4D97-AF65-F5344CB8AC3E}">
        <p14:creationId xmlns:p14="http://schemas.microsoft.com/office/powerpoint/2010/main" val="3502887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Multi-USIM UE </a:t>
            </a:r>
            <a:r>
              <a:rPr lang="zh-TW" altLang="en-US" dirty="0"/>
              <a:t>想要離開 </a:t>
            </a:r>
            <a:r>
              <a:rPr lang="en-US" altLang="zh-TW" b="1" dirty="0"/>
              <a:t>CM-CONNECTED</a:t>
            </a:r>
            <a:r>
              <a:rPr lang="en-US" altLang="zh-TW" dirty="0"/>
              <a:t> state</a:t>
            </a:r>
            <a:r>
              <a:rPr lang="zh-TW" altLang="en-US" dirty="0"/>
              <a:t>，它可能包含 </a:t>
            </a:r>
            <a:r>
              <a:rPr lang="en-US" altLang="zh-TW" b="1" dirty="0"/>
              <a:t>Release Request indication</a:t>
            </a:r>
            <a:r>
              <a:rPr lang="zh-TW" altLang="en-US" dirty="0"/>
              <a:t>，或選擇性地放入 </a:t>
            </a:r>
            <a:r>
              <a:rPr lang="en-US" altLang="zh-TW" b="1" dirty="0"/>
              <a:t>Paging Restriction Information</a:t>
            </a:r>
            <a:r>
              <a:rPr lang="zh-TW" altLang="en-US" dirty="0"/>
              <a:t>。</a:t>
            </a:r>
            <a:endParaRPr lang="en-US" altLang="zh-TW" dirty="0"/>
          </a:p>
          <a:p>
            <a:r>
              <a:rPr lang="zh-TW" altLang="en-US" dirty="0"/>
              <a:t>如果 </a:t>
            </a:r>
            <a:r>
              <a:rPr lang="en-US" altLang="zh-TW" dirty="0"/>
              <a:t>Multi-USIM UE </a:t>
            </a:r>
            <a:r>
              <a:rPr lang="zh-TW" altLang="en-US" dirty="0"/>
              <a:t>在 </a:t>
            </a:r>
            <a:r>
              <a:rPr lang="en-US" altLang="zh-TW" dirty="0"/>
              <a:t>CM-IDLE</a:t>
            </a:r>
            <a:r>
              <a:rPr lang="zh-TW" altLang="en-US" dirty="0"/>
              <a:t> </a:t>
            </a:r>
            <a:r>
              <a:rPr lang="en-US" altLang="zh-TW" dirty="0"/>
              <a:t>state </a:t>
            </a:r>
            <a:r>
              <a:rPr lang="zh-TW" altLang="en-US" dirty="0"/>
              <a:t>意圖想要刪除 </a:t>
            </a:r>
            <a:r>
              <a:rPr lang="en-US" altLang="zh-TW" dirty="0"/>
              <a:t>Paging Restriction Information</a:t>
            </a:r>
            <a:r>
              <a:rPr lang="zh-TW" altLang="en-US" dirty="0"/>
              <a:t>，則</a:t>
            </a:r>
            <a:endParaRPr lang="en-US" altLang="zh-TW" dirty="0"/>
          </a:p>
          <a:p>
            <a:pPr marL="171450" indent="-171450">
              <a:buFontTx/>
              <a:buChar char="-"/>
            </a:pPr>
            <a:r>
              <a:rPr lang="en-US" altLang="zh-TW" b="1" dirty="0"/>
              <a:t>Release Request indication</a:t>
            </a:r>
            <a:r>
              <a:rPr lang="zh-TW" altLang="en-US" b="1" dirty="0"/>
              <a:t> </a:t>
            </a:r>
            <a:r>
              <a:rPr lang="zh-TW" altLang="en-US" b="0" dirty="0"/>
              <a:t>會被包含進去</a:t>
            </a:r>
            <a:endParaRPr lang="en-US" altLang="zh-TW" b="0" dirty="0"/>
          </a:p>
          <a:p>
            <a:pPr marL="171450" indent="-171450">
              <a:buFontTx/>
              <a:buChar char="-"/>
            </a:pPr>
            <a:r>
              <a:rPr lang="en-US" altLang="zh-TW" b="1" dirty="0"/>
              <a:t>Paging Restriction Information </a:t>
            </a:r>
            <a:r>
              <a:rPr lang="zh-TW" altLang="en-US" b="0" dirty="0"/>
              <a:t>不會被包含進去</a:t>
            </a:r>
            <a:endParaRPr lang="en-US" altLang="zh-TW"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13</a:t>
            </a:fld>
            <a:endParaRPr lang="zh-TW" altLang="en-US"/>
          </a:p>
        </p:txBody>
      </p:sp>
    </p:spTree>
    <p:extLst>
      <p:ext uri="{BB962C8B-B14F-4D97-AF65-F5344CB8AC3E}">
        <p14:creationId xmlns:p14="http://schemas.microsoft.com/office/powerpoint/2010/main" val="2398862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如果在 </a:t>
            </a:r>
            <a:r>
              <a:rPr lang="en-US" altLang="zh-TW" dirty="0"/>
              <a:t>CM-IDLE</a:t>
            </a:r>
            <a:r>
              <a:rPr lang="zh-TW" altLang="en-US" dirty="0"/>
              <a:t> 狀態的 </a:t>
            </a:r>
            <a:r>
              <a:rPr lang="en-US" altLang="zh-TW" dirty="0"/>
              <a:t>Multi-USIM UE</a:t>
            </a:r>
            <a:r>
              <a:rPr lang="zh-TW" altLang="en-US" dirty="0"/>
              <a:t> 決定拒絕收 </a:t>
            </a:r>
            <a:r>
              <a:rPr lang="en-US" altLang="zh-TW" dirty="0"/>
              <a:t>paging</a:t>
            </a:r>
            <a:r>
              <a:rPr lang="zh-TW" altLang="en-US" dirty="0"/>
              <a:t>，則必須 </a:t>
            </a:r>
            <a:r>
              <a:rPr lang="en-US" altLang="zh-TW" dirty="0"/>
              <a:t>Service Request </a:t>
            </a:r>
            <a:r>
              <a:rPr lang="zh-TW" altLang="en-US" dirty="0"/>
              <a:t>必須包含</a:t>
            </a:r>
            <a:r>
              <a:rPr lang="en-US" altLang="zh-TW" dirty="0"/>
              <a:t>:</a:t>
            </a:r>
          </a:p>
          <a:p>
            <a:r>
              <a:rPr lang="en-US" altLang="zh-TW" dirty="0"/>
              <a:t>- Reject </a:t>
            </a:r>
            <a:r>
              <a:rPr lang="en-US" altLang="zh-TW" b="1" dirty="0"/>
              <a:t>Paging Indication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TW" altLang="en-US" dirty="0"/>
              <a:t>選擇性的放入</a:t>
            </a:r>
            <a:r>
              <a:rPr lang="en-US" altLang="zh-TW" dirty="0"/>
              <a:t> </a:t>
            </a:r>
            <a:r>
              <a:rPr lang="en-US" altLang="zh-TW" b="1" dirty="0"/>
              <a:t>Paging Restriction Information</a:t>
            </a:r>
          </a:p>
          <a:p>
            <a:endParaRPr lang="en-US" altLang="zh-TW"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14</a:t>
            </a:fld>
            <a:endParaRPr lang="zh-TW" altLang="en-US"/>
          </a:p>
        </p:txBody>
      </p:sp>
    </p:spTree>
    <p:extLst>
      <p:ext uri="{BB962C8B-B14F-4D97-AF65-F5344CB8AC3E}">
        <p14:creationId xmlns:p14="http://schemas.microsoft.com/office/powerpoint/2010/main" val="429293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剛才的兩頁投影片，總結下來就是這張表</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15</a:t>
            </a:fld>
            <a:endParaRPr lang="zh-TW" altLang="en-US"/>
          </a:p>
        </p:txBody>
      </p:sp>
    </p:spTree>
    <p:extLst>
      <p:ext uri="{BB962C8B-B14F-4D97-AF65-F5344CB8AC3E}">
        <p14:creationId xmlns:p14="http://schemas.microsoft.com/office/powerpoint/2010/main" val="4156351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UE</a:t>
            </a:r>
            <a:r>
              <a:rPr lang="zh-TW" altLang="en-US" dirty="0"/>
              <a:t> 想要重新 </a:t>
            </a:r>
            <a:r>
              <a:rPr lang="en-US" altLang="zh-TW" dirty="0"/>
              <a:t>activate PDU Session</a:t>
            </a:r>
            <a:r>
              <a:rPr lang="zh-TW" altLang="en-US" dirty="0"/>
              <a:t>，它會提供 </a:t>
            </a:r>
            <a:r>
              <a:rPr lang="en-US" altLang="zh-TW" b="1" dirty="0"/>
              <a:t>List Of PDU Sessions To Be Activated</a:t>
            </a:r>
            <a:r>
              <a:rPr lang="zh-TW" altLang="en-US" b="1" dirty="0"/>
              <a:t>。</a:t>
            </a:r>
            <a:br>
              <a:rPr lang="en-US" altLang="zh-TW" b="1" dirty="0"/>
            </a:br>
            <a:br>
              <a:rPr lang="en-US" altLang="zh-TW" b="1" dirty="0"/>
            </a:br>
            <a:r>
              <a:rPr lang="zh-TW" altLang="en-US" b="0" dirty="0"/>
              <a:t>如果這個 </a:t>
            </a:r>
            <a:r>
              <a:rPr lang="en-US" altLang="zh-TW" b="0" dirty="0"/>
              <a:t>Service</a:t>
            </a:r>
            <a:r>
              <a:rPr lang="zh-TW" altLang="en-US" b="0" dirty="0"/>
              <a:t> </a:t>
            </a:r>
            <a:r>
              <a:rPr lang="en-US" altLang="zh-TW" b="0" dirty="0"/>
              <a:t>Request </a:t>
            </a:r>
            <a:r>
              <a:rPr lang="zh-TW" altLang="en-US" b="0" dirty="0"/>
              <a:t>是 </a:t>
            </a:r>
            <a:endParaRPr lang="en-US" altLang="zh-TW" b="0" dirty="0"/>
          </a:p>
          <a:p>
            <a:r>
              <a:rPr lang="en-US" altLang="zh-TW" b="0" dirty="0"/>
              <a:t>- Paging</a:t>
            </a:r>
            <a:r>
              <a:rPr lang="zh-TW" altLang="en-US" b="0" dirty="0"/>
              <a:t> 的</a:t>
            </a:r>
            <a:r>
              <a:rPr lang="en-US" altLang="zh-TW" b="0" dirty="0"/>
              <a:t> response; </a:t>
            </a:r>
            <a:r>
              <a:rPr lang="zh-TW" altLang="en-US" b="0" dirty="0"/>
              <a:t>或者</a:t>
            </a:r>
            <a:endParaRPr lang="en-US" altLang="zh-TW" b="0" dirty="0"/>
          </a:p>
          <a:p>
            <a:pPr marL="0" indent="0">
              <a:buNone/>
            </a:pPr>
            <a:r>
              <a:rPr lang="en-US" altLang="zh-TW" b="0" dirty="0"/>
              <a:t>- NAS</a:t>
            </a:r>
            <a:r>
              <a:rPr lang="zh-TW" altLang="en-US" b="0" dirty="0"/>
              <a:t> </a:t>
            </a:r>
            <a:r>
              <a:rPr lang="en-US" altLang="zh-TW" b="0" dirty="0"/>
              <a:t>Notification </a:t>
            </a:r>
            <a:r>
              <a:rPr lang="zh-TW" altLang="en-US" b="0" dirty="0"/>
              <a:t>的 </a:t>
            </a:r>
            <a:r>
              <a:rPr lang="en-US" altLang="zh-TW" b="0" dirty="0"/>
              <a:t>response</a:t>
            </a:r>
            <a:r>
              <a:rPr lang="zh-TW" altLang="en-US" b="0" dirty="0"/>
              <a:t> 告訴 </a:t>
            </a:r>
            <a:r>
              <a:rPr lang="en-US" altLang="zh-TW" b="0" dirty="0"/>
              <a:t>UE</a:t>
            </a:r>
            <a:r>
              <a:rPr lang="zh-TW" altLang="en-US" b="0" dirty="0"/>
              <a:t> 這個 </a:t>
            </a:r>
            <a:r>
              <a:rPr lang="en-US" altLang="zh-TW" b="0" dirty="0"/>
              <a:t>non-3GPP access</a:t>
            </a:r>
            <a:r>
              <a:rPr lang="zh-TW" altLang="en-US" b="0" dirty="0"/>
              <a:t> 的 </a:t>
            </a:r>
            <a:r>
              <a:rPr lang="en-US" altLang="zh-TW" b="0" dirty="0"/>
              <a:t>PDU</a:t>
            </a:r>
            <a:r>
              <a:rPr lang="zh-TW" altLang="en-US" b="0" dirty="0"/>
              <a:t> </a:t>
            </a:r>
            <a:r>
              <a:rPr lang="en-US" altLang="zh-TW" b="0" dirty="0"/>
              <a:t>Session</a:t>
            </a:r>
            <a:r>
              <a:rPr lang="zh-TW" altLang="en-US" b="0" dirty="0"/>
              <a:t> 可以被轉換為 </a:t>
            </a:r>
            <a:r>
              <a:rPr lang="en-US" altLang="zh-TW" b="0" dirty="0"/>
              <a:t>3GPP access</a:t>
            </a:r>
            <a:br>
              <a:rPr lang="en-US" altLang="zh-TW" b="0" dirty="0"/>
            </a:br>
            <a:endParaRPr lang="en-US" altLang="zh-TW" b="0" dirty="0"/>
          </a:p>
          <a:p>
            <a:pPr marL="0" indent="0">
              <a:buNone/>
            </a:pPr>
            <a:r>
              <a:rPr lang="zh-TW" altLang="en-US" b="0" dirty="0"/>
              <a:t>那這個 </a:t>
            </a:r>
            <a:r>
              <a:rPr lang="en-US" altLang="zh-TW" b="0" dirty="0"/>
              <a:t>Service Request </a:t>
            </a:r>
            <a:r>
              <a:rPr lang="zh-TW" altLang="en-US" b="0" dirty="0"/>
              <a:t>就會包含 </a:t>
            </a:r>
            <a:r>
              <a:rPr lang="en-US" altLang="zh-TW" b="0" dirty="0"/>
              <a:t>List Of Allowed PDU Sessions </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16</a:t>
            </a:fld>
            <a:endParaRPr lang="zh-TW" altLang="en-US"/>
          </a:p>
        </p:txBody>
      </p:sp>
    </p:spTree>
    <p:extLst>
      <p:ext uri="{BB962C8B-B14F-4D97-AF65-F5344CB8AC3E}">
        <p14:creationId xmlns:p14="http://schemas.microsoft.com/office/powerpoint/2010/main" val="348898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dirty="0"/>
              <a:t>UE</a:t>
            </a:r>
            <a:r>
              <a:rPr lang="zh-TW" altLang="en-US" b="0" dirty="0"/>
              <a:t> 只將最小數量的 </a:t>
            </a:r>
            <a:r>
              <a:rPr lang="en-US" altLang="zh-TW" b="0" dirty="0"/>
              <a:t>PDU</a:t>
            </a:r>
            <a:r>
              <a:rPr lang="zh-TW" altLang="en-US" b="0" dirty="0"/>
              <a:t> </a:t>
            </a:r>
            <a:r>
              <a:rPr lang="en-US" altLang="zh-TW" b="0" dirty="0"/>
              <a:t>Session(s)</a:t>
            </a:r>
            <a:r>
              <a:rPr lang="zh-TW" altLang="en-US" b="0" dirty="0"/>
              <a:t> 包含進 </a:t>
            </a:r>
            <a:r>
              <a:rPr lang="en-US" altLang="zh-TW" b="1" dirty="0"/>
              <a:t>List Of PDU Sessions To Be Activated</a:t>
            </a:r>
          </a:p>
          <a:p>
            <a:r>
              <a:rPr lang="en-US" altLang="zh-TW" b="0" dirty="0"/>
              <a:t>UE</a:t>
            </a:r>
            <a:r>
              <a:rPr lang="zh-TW" altLang="en-US" b="0" dirty="0"/>
              <a:t> 應該要包含 </a:t>
            </a:r>
            <a:r>
              <a:rPr lang="en-US" altLang="zh-TW" b="1" dirty="0"/>
              <a:t>always-on PDU Sessions</a:t>
            </a:r>
            <a:r>
              <a:rPr lang="zh-TW" altLang="en-US" b="0" dirty="0"/>
              <a:t>，即使是以下情況</a:t>
            </a:r>
            <a:r>
              <a:rPr lang="en-US" altLang="zh-TW" b="0" dirty="0"/>
              <a:t>:</a:t>
            </a:r>
          </a:p>
          <a:p>
            <a:pPr marL="171450" indent="-171450">
              <a:buFontTx/>
              <a:buChar char="-"/>
            </a:pPr>
            <a:r>
              <a:rPr lang="zh-TW" altLang="en-US" b="0" dirty="0"/>
              <a:t>沒有 </a:t>
            </a:r>
            <a:r>
              <a:rPr lang="en-US" altLang="zh-TW" b="0" dirty="0"/>
              <a:t>pending uplink data;</a:t>
            </a:r>
            <a:r>
              <a:rPr lang="zh-TW" altLang="en-US" b="0" dirty="0"/>
              <a:t> 或者</a:t>
            </a:r>
            <a:endParaRPr lang="en-US" altLang="zh-TW" b="0" dirty="0"/>
          </a:p>
          <a:p>
            <a:pPr marL="171450" indent="-171450">
              <a:buFontTx/>
              <a:buChar char="-"/>
            </a:pPr>
            <a:r>
              <a:rPr lang="en-US" altLang="zh-TW" b="0" dirty="0"/>
              <a:t>Service Request </a:t>
            </a:r>
            <a:r>
              <a:rPr lang="zh-TW" altLang="en-US" b="0" dirty="0"/>
              <a:t>只是為了 </a:t>
            </a:r>
            <a:r>
              <a:rPr lang="en-US" altLang="zh-TW" b="0" dirty="0"/>
              <a:t>signaling </a:t>
            </a:r>
            <a:r>
              <a:rPr lang="zh-TW" altLang="en-US" b="0" dirty="0"/>
              <a:t>而被觸發</a:t>
            </a:r>
            <a:r>
              <a:rPr lang="en-US" altLang="zh-TW" b="0" dirty="0"/>
              <a:t>; </a:t>
            </a:r>
            <a:r>
              <a:rPr lang="zh-TW" altLang="en-US" b="0" dirty="0"/>
              <a:t>或者</a:t>
            </a:r>
            <a:endParaRPr lang="en-US" altLang="zh-TW" b="0" dirty="0"/>
          </a:p>
          <a:p>
            <a:pPr marL="171450" indent="-171450">
              <a:buFontTx/>
              <a:buChar char="-"/>
            </a:pPr>
            <a:r>
              <a:rPr lang="en-US" altLang="zh-TW" b="0" dirty="0"/>
              <a:t>Service Request </a:t>
            </a:r>
            <a:r>
              <a:rPr lang="zh-TW" altLang="en-US" b="0" dirty="0"/>
              <a:t>是被 </a:t>
            </a:r>
            <a:r>
              <a:rPr lang="en-US" altLang="zh-TW" b="0" dirty="0"/>
              <a:t>paging </a:t>
            </a:r>
            <a:r>
              <a:rPr lang="zh-TW" altLang="en-US" b="0" dirty="0"/>
              <a:t>觸發</a:t>
            </a:r>
            <a:endParaRPr lang="en-US" altLang="zh-TW"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17</a:t>
            </a:fld>
            <a:endParaRPr lang="zh-TW" altLang="en-US"/>
          </a:p>
        </p:txBody>
      </p:sp>
    </p:spTree>
    <p:extLst>
      <p:ext uri="{BB962C8B-B14F-4D97-AF65-F5344CB8AC3E}">
        <p14:creationId xmlns:p14="http://schemas.microsoft.com/office/powerpoint/2010/main" val="1460726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若 </a:t>
            </a:r>
            <a:r>
              <a:rPr lang="en-US" altLang="zh-TW" b="0" dirty="0"/>
              <a:t>UE</a:t>
            </a:r>
            <a:r>
              <a:rPr lang="zh-TW" altLang="en-US" b="0" dirty="0"/>
              <a:t> 在 </a:t>
            </a:r>
            <a:r>
              <a:rPr lang="en-US" altLang="zh-TW" b="0" dirty="0"/>
              <a:t>CM-CONNECTED state</a:t>
            </a:r>
            <a:r>
              <a:rPr lang="zh-TW" altLang="en-US" b="0" dirty="0"/>
              <a:t>，只有</a:t>
            </a:r>
            <a:endParaRPr lang="en-US" altLang="zh-TW"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b="1" dirty="0"/>
              <a:t>List Of PDU Sessions To Be Activated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b="1" dirty="0"/>
              <a:t>List Of Allowed PDU Sessions </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會被包含在 </a:t>
            </a:r>
            <a:r>
              <a:rPr lang="en-US" altLang="zh-TW" b="0" dirty="0"/>
              <a:t>Service Request </a:t>
            </a:r>
            <a:r>
              <a:rPr lang="zh-TW" altLang="en-US" b="0" dirty="0"/>
              <a:t>之中</a:t>
            </a:r>
            <a:endParaRPr lang="en-US" altLang="zh-TW" b="1"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18</a:t>
            </a:fld>
            <a:endParaRPr lang="zh-TW" altLang="en-US"/>
          </a:p>
        </p:txBody>
      </p:sp>
    </p:spTree>
    <p:extLst>
      <p:ext uri="{BB962C8B-B14F-4D97-AF65-F5344CB8AC3E}">
        <p14:creationId xmlns:p14="http://schemas.microsoft.com/office/powerpoint/2010/main" val="2917289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dirty="0"/>
              <a:t>AN</a:t>
            </a:r>
            <a:r>
              <a:rPr lang="zh-TW" altLang="en-US" b="0" dirty="0"/>
              <a:t> </a:t>
            </a:r>
            <a:r>
              <a:rPr lang="en-US" altLang="zh-TW" b="0" dirty="0"/>
              <a:t>parameters</a:t>
            </a:r>
            <a:r>
              <a:rPr lang="zh-TW" altLang="en-US" b="0" dirty="0"/>
              <a:t> 包含</a:t>
            </a:r>
            <a:r>
              <a:rPr lang="en-US" altLang="zh-TW" b="0"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5G-S-TMSI</a:t>
            </a:r>
            <a:endParaRPr lang="en-US" altLang="zh-TW"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Selected PLMN ID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RRC Establishment cause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NSSAI information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TW"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19</a:t>
            </a:fld>
            <a:endParaRPr lang="zh-TW" altLang="en-US"/>
          </a:p>
        </p:txBody>
      </p:sp>
    </p:spTree>
    <p:extLst>
      <p:ext uri="{BB962C8B-B14F-4D97-AF65-F5344CB8AC3E}">
        <p14:creationId xmlns:p14="http://schemas.microsoft.com/office/powerpoint/2010/main" val="1503066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a:t>PDU Session status </a:t>
            </a:r>
            <a:r>
              <a:rPr lang="zh-TW" altLang="en-US" b="0" dirty="0"/>
              <a:t>顯示了 </a:t>
            </a:r>
            <a:r>
              <a:rPr lang="en-US" altLang="zh-TW" b="0" dirty="0"/>
              <a:t>PDU</a:t>
            </a:r>
            <a:r>
              <a:rPr lang="zh-TW" altLang="en-US" b="0" dirty="0"/>
              <a:t> </a:t>
            </a:r>
            <a:r>
              <a:rPr lang="en-US" altLang="zh-TW" b="0" dirty="0"/>
              <a:t>Sessions </a:t>
            </a:r>
            <a:r>
              <a:rPr lang="zh-TW" altLang="en-US" b="0" dirty="0"/>
              <a:t>在 </a:t>
            </a:r>
            <a:r>
              <a:rPr lang="en-US" altLang="zh-TW" b="0" dirty="0"/>
              <a:t>UE</a:t>
            </a:r>
            <a:r>
              <a:rPr lang="zh-TW" altLang="en-US" b="0" dirty="0"/>
              <a:t> 內的可用性</a:t>
            </a:r>
            <a:endParaRPr lang="en-US" altLang="zh-TW" b="0" dirty="0"/>
          </a:p>
          <a:p>
            <a:r>
              <a:rPr lang="zh-TW" altLang="en-US" b="0" dirty="0"/>
              <a:t>當 </a:t>
            </a:r>
            <a:r>
              <a:rPr lang="en-US" altLang="zh-TW" b="0" dirty="0"/>
              <a:t>UE</a:t>
            </a:r>
            <a:r>
              <a:rPr lang="zh-TW" altLang="en-US" b="0" dirty="0"/>
              <a:t> 位處在 </a:t>
            </a:r>
            <a:r>
              <a:rPr lang="en-US" altLang="zh-TW" b="0" dirty="0"/>
              <a:t>LADN</a:t>
            </a:r>
            <a:r>
              <a:rPr lang="zh-TW" altLang="en-US" b="0" dirty="0"/>
              <a:t> 的可用範圍之外時，</a:t>
            </a:r>
            <a:r>
              <a:rPr lang="en-US" altLang="zh-TW" b="0" dirty="0"/>
              <a:t>UE</a:t>
            </a:r>
            <a:r>
              <a:rPr lang="zh-TW" altLang="en-US" b="0" dirty="0"/>
              <a:t> 不應該把對應到此 </a:t>
            </a:r>
            <a:r>
              <a:rPr lang="en-US" altLang="zh-TW" b="0" dirty="0"/>
              <a:t>LADN</a:t>
            </a:r>
            <a:r>
              <a:rPr lang="zh-TW" altLang="en-US" b="0" dirty="0"/>
              <a:t> 的 </a:t>
            </a:r>
            <a:r>
              <a:rPr lang="en-US" altLang="zh-TW" b="0" dirty="0"/>
              <a:t>PDU</a:t>
            </a:r>
            <a:r>
              <a:rPr lang="zh-TW" altLang="en-US" b="0" dirty="0"/>
              <a:t> </a:t>
            </a:r>
            <a:r>
              <a:rPr lang="en-US" altLang="zh-TW" b="0" dirty="0"/>
              <a:t>Session</a:t>
            </a:r>
            <a:r>
              <a:rPr lang="zh-TW" altLang="en-US" b="0" dirty="0"/>
              <a:t> 包進 </a:t>
            </a:r>
            <a:r>
              <a:rPr lang="en-US" altLang="zh-TW" b="1" dirty="0"/>
              <a:t>List Of PDU Sessions To Be Activated</a:t>
            </a:r>
            <a:endParaRPr lang="en-US" altLang="zh-TW"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20</a:t>
            </a:fld>
            <a:endParaRPr lang="zh-TW" altLang="en-US"/>
          </a:p>
        </p:txBody>
      </p:sp>
    </p:spTree>
    <p:extLst>
      <p:ext uri="{BB962C8B-B14F-4D97-AF65-F5344CB8AC3E}">
        <p14:creationId xmlns:p14="http://schemas.microsoft.com/office/powerpoint/2010/main" val="34995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Service Request</a:t>
            </a:r>
            <a:r>
              <a:rPr lang="zh-TW" altLang="en-US" dirty="0"/>
              <a:t> 可分為</a:t>
            </a:r>
            <a:r>
              <a:rPr lang="en-US" altLang="zh-TW" dirty="0"/>
              <a:t>:</a:t>
            </a:r>
          </a:p>
          <a:p>
            <a:pPr marL="171450" indent="-171450">
              <a:buFontTx/>
              <a:buChar char="-"/>
            </a:pPr>
            <a:r>
              <a:rPr lang="en-US" altLang="zh-TW" dirty="0"/>
              <a:t>UE triggered Service Request</a:t>
            </a:r>
          </a:p>
          <a:p>
            <a:pPr marL="171450" indent="-171450">
              <a:buFontTx/>
              <a:buChar char="-"/>
            </a:pPr>
            <a:r>
              <a:rPr lang="en-US" altLang="zh-TW" dirty="0"/>
              <a:t>Network triggered Service Request</a:t>
            </a:r>
          </a:p>
          <a:p>
            <a:r>
              <a:rPr lang="en-US" altLang="zh-TW" dirty="0"/>
              <a:t>Service Request </a:t>
            </a:r>
            <a:r>
              <a:rPr lang="zh-TW" altLang="en-US" dirty="0"/>
              <a:t>目的是要激活 </a:t>
            </a:r>
            <a:r>
              <a:rPr lang="en-US" altLang="zh-TW" dirty="0"/>
              <a:t>established PDU Session </a:t>
            </a:r>
            <a:r>
              <a:rPr lang="zh-TW" altLang="en-US" dirty="0"/>
              <a:t>的</a:t>
            </a:r>
            <a:r>
              <a:rPr lang="en-US" altLang="zh-TW" dirty="0"/>
              <a:t> User Plane</a:t>
            </a:r>
            <a:r>
              <a:rPr lang="zh-TW" altLang="en-US" dirty="0"/>
              <a:t> 連線</a:t>
            </a:r>
            <a:endParaRPr lang="en-US" altLang="zh-TW" dirty="0"/>
          </a:p>
          <a:p>
            <a:r>
              <a:rPr lang="zh-TW" altLang="en-US" dirty="0"/>
              <a:t>如果有</a:t>
            </a:r>
            <a:r>
              <a:rPr lang="en-US" altLang="zh-TW" dirty="0"/>
              <a:t> ongoing Service Request procedure </a:t>
            </a:r>
            <a:r>
              <a:rPr lang="zh-TW" altLang="en-US" dirty="0"/>
              <a:t>則 </a:t>
            </a:r>
            <a:r>
              <a:rPr lang="en-US" altLang="zh-TW" dirty="0"/>
              <a:t>UE</a:t>
            </a:r>
            <a:r>
              <a:rPr lang="zh-TW" altLang="en-US" dirty="0"/>
              <a:t> 不應該發起 </a:t>
            </a:r>
            <a:r>
              <a:rPr lang="en-US" altLang="zh-TW" dirty="0"/>
              <a:t>Service Request</a:t>
            </a:r>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2</a:t>
            </a:fld>
            <a:endParaRPr lang="zh-TW" altLang="en-US"/>
          </a:p>
        </p:txBody>
      </p:sp>
    </p:spTree>
    <p:extLst>
      <p:ext uri="{BB962C8B-B14F-4D97-AF65-F5344CB8AC3E}">
        <p14:creationId xmlns:p14="http://schemas.microsoft.com/office/powerpoint/2010/main" val="1075533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N2 message</a:t>
            </a:r>
            <a:r>
              <a:rPr lang="zh-TW" altLang="en-US" dirty="0"/>
              <a:t> 包含了 </a:t>
            </a:r>
            <a:r>
              <a:rPr lang="pt-BR" altLang="zh-TW" dirty="0"/>
              <a:t>N2 parameters</a:t>
            </a:r>
            <a:r>
              <a:rPr lang="zh-TW" altLang="en-US" dirty="0"/>
              <a:t> 及</a:t>
            </a:r>
            <a:r>
              <a:rPr lang="pt-BR" altLang="zh-TW" dirty="0"/>
              <a:t> Service Request</a:t>
            </a:r>
          </a:p>
          <a:p>
            <a:r>
              <a:rPr lang="en-US" altLang="zh-TW" dirty="0"/>
              <a:t>N2 parameter</a:t>
            </a:r>
            <a:r>
              <a:rPr lang="zh-TW" altLang="en-US" dirty="0"/>
              <a:t> 包含了</a:t>
            </a:r>
            <a:r>
              <a:rPr lang="en-US" altLang="zh-TW" dirty="0"/>
              <a:t>:</a:t>
            </a:r>
          </a:p>
          <a:p>
            <a:r>
              <a:rPr lang="en-US" altLang="zh-TW" dirty="0"/>
              <a:t>- 5G-S-TMSI</a:t>
            </a:r>
          </a:p>
          <a:p>
            <a:r>
              <a:rPr lang="en-US" altLang="zh-TW" dirty="0"/>
              <a:t>- Selected PLMN ID</a:t>
            </a:r>
          </a:p>
          <a:p>
            <a:r>
              <a:rPr lang="en-US" altLang="zh-TW" dirty="0"/>
              <a:t>- Location information</a:t>
            </a:r>
          </a:p>
          <a:p>
            <a:r>
              <a:rPr lang="en-US" altLang="zh-TW" dirty="0"/>
              <a:t>- Establishment cause</a:t>
            </a:r>
          </a:p>
          <a:p>
            <a:r>
              <a:rPr lang="en-US" altLang="zh-TW" dirty="0"/>
              <a:t>- UE Context Request</a:t>
            </a:r>
          </a:p>
          <a:p>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21</a:t>
            </a:fld>
            <a:endParaRPr lang="zh-TW" altLang="en-US"/>
          </a:p>
        </p:txBody>
      </p:sp>
    </p:spTree>
    <p:extLst>
      <p:ext uri="{BB962C8B-B14F-4D97-AF65-F5344CB8AC3E}">
        <p14:creationId xmlns:p14="http://schemas.microsoft.com/office/powerpoint/2010/main" val="392208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UE</a:t>
            </a:r>
            <a:r>
              <a:rPr lang="zh-TW" altLang="en-US" dirty="0"/>
              <a:t> 在 </a:t>
            </a:r>
            <a:r>
              <a:rPr lang="en-US" altLang="zh-TW" dirty="0"/>
              <a:t>CM-IDLE state</a:t>
            </a:r>
            <a:r>
              <a:rPr lang="zh-TW" altLang="en-US" dirty="0"/>
              <a:t>，</a:t>
            </a:r>
            <a:r>
              <a:rPr lang="en-US" altLang="zh-TW" dirty="0"/>
              <a:t>NG-RAN</a:t>
            </a:r>
            <a:r>
              <a:rPr lang="zh-TW" altLang="en-US" dirty="0"/>
              <a:t> 會在 </a:t>
            </a:r>
            <a:r>
              <a:rPr lang="en-US" altLang="zh-TW" dirty="0"/>
              <a:t>RRC</a:t>
            </a:r>
            <a:r>
              <a:rPr lang="zh-TW" altLang="en-US" dirty="0"/>
              <a:t> </a:t>
            </a:r>
            <a:r>
              <a:rPr lang="en-US" altLang="zh-TW" dirty="0"/>
              <a:t>procedure</a:t>
            </a:r>
            <a:r>
              <a:rPr lang="zh-TW" altLang="en-US" dirty="0"/>
              <a:t> 階段獲得 </a:t>
            </a:r>
            <a:r>
              <a:rPr lang="en-US" altLang="zh-TW" dirty="0"/>
              <a:t>5G-S-TMSI</a:t>
            </a:r>
          </a:p>
          <a:p>
            <a:r>
              <a:rPr lang="en-US" altLang="zh-TW" dirty="0"/>
              <a:t>NG-RAN</a:t>
            </a:r>
            <a:r>
              <a:rPr lang="zh-TW" altLang="en-US" dirty="0"/>
              <a:t> 根據 </a:t>
            </a:r>
            <a:r>
              <a:rPr lang="en-US" altLang="zh-TW" dirty="0"/>
              <a:t>AMF</a:t>
            </a:r>
            <a:r>
              <a:rPr lang="zh-TW" altLang="en-US" dirty="0"/>
              <a:t> 選擇 </a:t>
            </a:r>
            <a:r>
              <a:rPr lang="en-US" altLang="zh-TW" dirty="0"/>
              <a:t>5G-S-TMSI</a:t>
            </a:r>
          </a:p>
          <a:p>
            <a:r>
              <a:rPr lang="en-US" altLang="zh-TW" dirty="0"/>
              <a:t>Location Information </a:t>
            </a:r>
            <a:r>
              <a:rPr lang="zh-TW" altLang="en-US" dirty="0"/>
              <a:t>顯示了 </a:t>
            </a:r>
            <a:r>
              <a:rPr lang="en-US" altLang="zh-TW" dirty="0"/>
              <a:t>UE</a:t>
            </a:r>
            <a:r>
              <a:rPr lang="zh-TW" altLang="en-US" dirty="0"/>
              <a:t> 目前位於的 </a:t>
            </a:r>
            <a:r>
              <a:rPr lang="en-US" altLang="zh-TW" dirty="0"/>
              <a:t>cell </a:t>
            </a:r>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22</a:t>
            </a:fld>
            <a:endParaRPr lang="zh-TW" altLang="en-US"/>
          </a:p>
        </p:txBody>
      </p:sp>
    </p:spTree>
    <p:extLst>
      <p:ext uri="{BB962C8B-B14F-4D97-AF65-F5344CB8AC3E}">
        <p14:creationId xmlns:p14="http://schemas.microsoft.com/office/powerpoint/2010/main" val="2619358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AMF </a:t>
            </a:r>
            <a:r>
              <a:rPr lang="zh-TW" altLang="en-US" dirty="0"/>
              <a:t>會基於 </a:t>
            </a:r>
            <a:r>
              <a:rPr lang="en-US" altLang="zh-TW" dirty="0"/>
              <a:t>PDU</a:t>
            </a:r>
            <a:r>
              <a:rPr lang="zh-TW" altLang="en-US" dirty="0"/>
              <a:t> </a:t>
            </a:r>
            <a:r>
              <a:rPr lang="en-US" altLang="zh-TW" dirty="0"/>
              <a:t>Session status </a:t>
            </a:r>
            <a:r>
              <a:rPr lang="zh-TW" altLang="en-US" dirty="0"/>
              <a:t>決定是否發起 </a:t>
            </a:r>
            <a:r>
              <a:rPr lang="en-US" altLang="zh-TW" b="1" dirty="0"/>
              <a:t>PDU Session Release procedure</a:t>
            </a:r>
          </a:p>
          <a:p>
            <a:endParaRPr lang="en-US" altLang="zh-TW" b="1" dirty="0"/>
          </a:p>
          <a:p>
            <a:r>
              <a:rPr lang="zh-TW" altLang="en-US" b="1" dirty="0"/>
              <a:t>當 </a:t>
            </a:r>
            <a:r>
              <a:rPr lang="en-US" altLang="zh-TW" dirty="0"/>
              <a:t>Establishment cause </a:t>
            </a:r>
            <a:r>
              <a:rPr lang="zh-TW" altLang="en-US" dirty="0"/>
              <a:t>是跟 </a:t>
            </a:r>
            <a:r>
              <a:rPr lang="en-US" altLang="zh-TW" dirty="0"/>
              <a:t>priority services </a:t>
            </a:r>
            <a:r>
              <a:rPr lang="zh-TW" altLang="en-US" dirty="0"/>
              <a:t>有關 </a:t>
            </a:r>
            <a:r>
              <a:rPr lang="en-US" altLang="zh-TW" dirty="0"/>
              <a:t>(</a:t>
            </a:r>
            <a:r>
              <a:rPr lang="zh-TW" altLang="en-US" dirty="0"/>
              <a:t>例如 </a:t>
            </a:r>
            <a:r>
              <a:rPr lang="en-US" altLang="zh-TW" dirty="0"/>
              <a:t>MPS,</a:t>
            </a:r>
            <a:r>
              <a:rPr lang="zh-TW" altLang="en-US" dirty="0"/>
              <a:t> </a:t>
            </a:r>
            <a:r>
              <a:rPr lang="en-US" altLang="zh-TW" dirty="0"/>
              <a:t>MCX)</a:t>
            </a:r>
            <a:r>
              <a:rPr lang="zh-TW" altLang="en-US" dirty="0"/>
              <a:t>，或者當 </a:t>
            </a:r>
            <a:r>
              <a:rPr lang="en-US" altLang="zh-TW" dirty="0"/>
              <a:t>AMF</a:t>
            </a:r>
            <a:r>
              <a:rPr lang="zh-TW" altLang="en-US" dirty="0"/>
              <a:t> 決定 </a:t>
            </a:r>
            <a:r>
              <a:rPr lang="en-US" altLang="zh-TW" dirty="0"/>
              <a:t>UE</a:t>
            </a:r>
            <a:r>
              <a:rPr lang="zh-TW" altLang="en-US" dirty="0"/>
              <a:t> 擁有優先的訂閱</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 AMF </a:t>
            </a:r>
            <a:r>
              <a:rPr lang="zh-TW" altLang="en-US" dirty="0"/>
              <a:t>會包含 </a:t>
            </a:r>
            <a:r>
              <a:rPr lang="en-US" altLang="zh-TW" b="1" dirty="0"/>
              <a:t>Message Priority header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 </a:t>
            </a:r>
            <a:r>
              <a:rPr lang="zh-TW" altLang="en-US" dirty="0"/>
              <a:t>其他的 </a:t>
            </a:r>
            <a:r>
              <a:rPr lang="en-US" altLang="zh-TW" dirty="0"/>
              <a:t>NF</a:t>
            </a:r>
            <a:r>
              <a:rPr lang="zh-TW" altLang="en-US" dirty="0"/>
              <a:t> 在</a:t>
            </a:r>
            <a:r>
              <a:rPr lang="en-US" altLang="zh-TW" dirty="0"/>
              <a:t> SBI</a:t>
            </a:r>
            <a:r>
              <a:rPr lang="zh-TW" altLang="en-US" dirty="0"/>
              <a:t> 內會透過 </a:t>
            </a:r>
            <a:r>
              <a:rPr lang="en-US" altLang="zh-TW" b="1" dirty="0"/>
              <a:t>Message Priority header</a:t>
            </a:r>
            <a:r>
              <a:rPr lang="en-US" altLang="zh-TW" dirty="0"/>
              <a:t> </a:t>
            </a:r>
            <a:r>
              <a:rPr lang="zh-TW" altLang="en-US" dirty="0"/>
              <a:t>傳送 </a:t>
            </a:r>
            <a:r>
              <a:rPr lang="en-US" altLang="zh-TW" dirty="0"/>
              <a:t>priority </a:t>
            </a:r>
            <a:r>
              <a:rPr lang="zh-TW" altLang="en-US" dirty="0"/>
              <a:t>的資訊</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AMF</a:t>
            </a:r>
            <a:r>
              <a:rPr lang="zh-TW" altLang="en-US" dirty="0"/>
              <a:t> 會在此步驟執行 </a:t>
            </a:r>
            <a:r>
              <a:rPr lang="en-US" altLang="zh-TW" b="1" dirty="0"/>
              <a:t>Mobility Restrictions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altLang="zh-TW" dirty="0"/>
            </a:br>
            <a:r>
              <a:rPr lang="en-US" altLang="zh-TW" dirty="0"/>
              <a:t>MPS (</a:t>
            </a:r>
            <a:r>
              <a:rPr lang="en-US" altLang="zh-TW" sz="1200" b="0" i="0" kern="1200" dirty="0">
                <a:solidFill>
                  <a:schemeClr val="tx1"/>
                </a:solidFill>
                <a:effectLst/>
                <a:latin typeface="+mn-lt"/>
                <a:ea typeface="+mn-ea"/>
                <a:cs typeface="+mn-cs"/>
              </a:rPr>
              <a:t>Multimedia Priority Services</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MCX (</a:t>
            </a:r>
            <a:r>
              <a:rPr lang="en-US" altLang="zh-TW" sz="1200" b="0" i="0" kern="1200" dirty="0">
                <a:solidFill>
                  <a:schemeClr val="tx1"/>
                </a:solidFill>
                <a:effectLst/>
                <a:latin typeface="+mn-lt"/>
                <a:ea typeface="+mn-ea"/>
                <a:cs typeface="+mn-cs"/>
              </a:rPr>
              <a:t>Mission Critical Services</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23</a:t>
            </a:fld>
            <a:endParaRPr lang="zh-TW" altLang="en-US"/>
          </a:p>
        </p:txBody>
      </p:sp>
    </p:spTree>
    <p:extLst>
      <p:ext uri="{BB962C8B-B14F-4D97-AF65-F5344CB8AC3E}">
        <p14:creationId xmlns:p14="http://schemas.microsoft.com/office/powerpoint/2010/main" val="69225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Mobility Restrictions </a:t>
            </a:r>
            <a:r>
              <a:rPr lang="zh-TW" altLang="en-US" sz="1200" b="0" i="0" kern="1200" dirty="0">
                <a:solidFill>
                  <a:schemeClr val="tx1"/>
                </a:solidFill>
                <a:effectLst/>
                <a:latin typeface="+mn-lt"/>
                <a:ea typeface="+mn-ea"/>
                <a:cs typeface="+mn-cs"/>
              </a:rPr>
              <a:t>包含了</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   RAT restriction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sz="1200" b="0" i="0" kern="1200" dirty="0">
                <a:solidFill>
                  <a:schemeClr val="tx1"/>
                </a:solidFill>
                <a:effectLst/>
                <a:latin typeface="+mn-lt"/>
                <a:ea typeface="+mn-ea"/>
                <a:cs typeface="+mn-cs"/>
              </a:rPr>
              <a:t>Forbidden Area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sz="1200" b="0" i="0" kern="1200" dirty="0">
                <a:solidFill>
                  <a:schemeClr val="tx1"/>
                </a:solidFill>
                <a:effectLst/>
                <a:latin typeface="+mn-lt"/>
                <a:ea typeface="+mn-ea"/>
                <a:cs typeface="+mn-cs"/>
              </a:rPr>
              <a:t>Service Area Restrictions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sz="1200" b="0" i="0" kern="1200" dirty="0">
                <a:solidFill>
                  <a:schemeClr val="tx1"/>
                </a:solidFill>
                <a:effectLst/>
                <a:latin typeface="+mn-lt"/>
                <a:ea typeface="+mn-ea"/>
                <a:cs typeface="+mn-cs"/>
              </a:rPr>
              <a:t>Core Network type restriction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sz="1200" b="0" i="0" kern="1200" dirty="0">
                <a:solidFill>
                  <a:schemeClr val="tx1"/>
                </a:solidFill>
                <a:effectLst/>
                <a:latin typeface="+mn-lt"/>
                <a:ea typeface="+mn-ea"/>
                <a:cs typeface="+mn-cs"/>
              </a:rPr>
              <a:t>Closed Access Group information</a:t>
            </a:r>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24</a:t>
            </a:fld>
            <a:endParaRPr lang="zh-TW" altLang="en-US"/>
          </a:p>
        </p:txBody>
      </p:sp>
    </p:spTree>
    <p:extLst>
      <p:ext uri="{BB962C8B-B14F-4D97-AF65-F5344CB8AC3E}">
        <p14:creationId xmlns:p14="http://schemas.microsoft.com/office/powerpoint/2010/main" val="2798922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AMF </a:t>
            </a:r>
            <a:r>
              <a:rPr lang="zh-TW" altLang="en-US" dirty="0"/>
              <a:t>在以下情況下會 </a:t>
            </a:r>
            <a:r>
              <a:rPr lang="en-US" altLang="zh-TW" dirty="0"/>
              <a:t>Reject Service Request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TW" altLang="en-US" dirty="0"/>
              <a:t>如果在 </a:t>
            </a:r>
            <a:r>
              <a:rPr lang="en-US" altLang="zh-TW" dirty="0"/>
              <a:t>AMF</a:t>
            </a:r>
            <a:r>
              <a:rPr lang="zh-TW" altLang="en-US" dirty="0"/>
              <a:t> 有一個 </a:t>
            </a:r>
            <a:r>
              <a:rPr lang="en-US" altLang="zh-TW" dirty="0"/>
              <a:t>Service Gap timer</a:t>
            </a:r>
            <a:r>
              <a:rPr lang="zh-TW" altLang="en-US" dirty="0"/>
              <a:t> 正在跑，且 </a:t>
            </a:r>
            <a:endParaRPr lang="en-US" altLang="zh-TW"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AMF</a:t>
            </a:r>
            <a:r>
              <a:rPr lang="zh-TW" altLang="en-US" dirty="0"/>
              <a:t> 沒有在等 </a:t>
            </a:r>
            <a:r>
              <a:rPr lang="en-US" altLang="zh-TW" dirty="0"/>
              <a:t>MT</a:t>
            </a:r>
            <a:r>
              <a:rPr lang="zh-TW" altLang="en-US" dirty="0"/>
              <a:t> </a:t>
            </a:r>
            <a:r>
              <a:rPr lang="en-US" altLang="zh-TW" dirty="0"/>
              <a:t>paging response</a:t>
            </a:r>
            <a:r>
              <a:rPr lang="zh-TW" altLang="en-US" dirty="0"/>
              <a:t>，且 </a:t>
            </a:r>
            <a:endParaRPr lang="en-US" altLang="zh-TW"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Service Request </a:t>
            </a:r>
            <a:r>
              <a:rPr lang="zh-TW" altLang="en-US" dirty="0"/>
              <a:t>不是用來 </a:t>
            </a:r>
            <a:r>
              <a:rPr lang="en-US" altLang="zh-TW" dirty="0"/>
              <a:t>regulatory prioritized services</a:t>
            </a:r>
            <a:r>
              <a:rPr lang="zh-TW" altLang="en-US" dirty="0"/>
              <a:t> </a:t>
            </a:r>
            <a:r>
              <a:rPr lang="en-US" altLang="zh-TW" dirty="0"/>
              <a:t>(</a:t>
            </a:r>
            <a:r>
              <a:rPr lang="zh-TW" altLang="en-US" dirty="0"/>
              <a:t>例如 </a:t>
            </a:r>
            <a:r>
              <a:rPr lang="en-US" altLang="zh-TW" dirty="0"/>
              <a:t>Emergency services)</a:t>
            </a:r>
            <a:r>
              <a:rPr lang="zh-TW" altLang="en-US" dirty="0"/>
              <a:t>，且</a:t>
            </a:r>
            <a:endParaRPr lang="en-US" altLang="zh-TW"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TW" altLang="en-US" dirty="0"/>
              <a:t>不是為了 </a:t>
            </a:r>
            <a:r>
              <a:rPr lang="en-US" altLang="zh-TW" b="0" dirty="0"/>
              <a:t>exception reporting</a:t>
            </a:r>
            <a:r>
              <a:rPr lang="zh-TW" altLang="en-US" b="0" dirty="0"/>
              <a:t> </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除此之外，</a:t>
            </a:r>
            <a:r>
              <a:rPr lang="en-US" altLang="zh-TW" b="0" dirty="0"/>
              <a:t>AMF</a:t>
            </a:r>
            <a:r>
              <a:rPr lang="zh-TW" altLang="en-US" b="0" dirty="0"/>
              <a:t> 也可能提供 </a:t>
            </a:r>
            <a:r>
              <a:rPr lang="en-US" altLang="zh-TW" b="0" dirty="0"/>
              <a:t>UE</a:t>
            </a:r>
            <a:r>
              <a:rPr lang="zh-TW" altLang="en-US" b="0" dirty="0"/>
              <a:t> 一個 </a:t>
            </a:r>
            <a:r>
              <a:rPr lang="en-US" altLang="zh-TW" b="1" dirty="0"/>
              <a:t>Mobility Management Back-off timer</a:t>
            </a:r>
            <a:r>
              <a:rPr lang="zh-TW" altLang="en-US" b="0" dirty="0"/>
              <a:t>，並將數值調整為剩餘的 </a:t>
            </a:r>
            <a:r>
              <a:rPr lang="en-US" altLang="zh-TW" b="1" dirty="0"/>
              <a:t>Service Gap timer</a:t>
            </a:r>
            <a:r>
              <a:rPr lang="zh-TW" altLang="en-US" b="1" dirty="0"/>
              <a:t> </a:t>
            </a:r>
            <a:r>
              <a:rPr lang="zh-TW" altLang="en-US" b="0" dirty="0"/>
              <a:t>的時間。</a:t>
            </a:r>
            <a:endParaRPr lang="en-US" altLang="zh-TW" b="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25</a:t>
            </a:fld>
            <a:endParaRPr lang="zh-TW" altLang="en-US"/>
          </a:p>
        </p:txBody>
      </p:sp>
    </p:spTree>
    <p:extLst>
      <p:ext uri="{BB962C8B-B14F-4D97-AF65-F5344CB8AC3E}">
        <p14:creationId xmlns:p14="http://schemas.microsoft.com/office/powerpoint/2010/main" val="3497918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如果 </a:t>
            </a:r>
            <a:r>
              <a:rPr lang="en-US" altLang="zh-TW" dirty="0"/>
              <a:t>AMF</a:t>
            </a:r>
            <a:r>
              <a:rPr lang="zh-TW" altLang="en-US" dirty="0"/>
              <a:t> 支援 </a:t>
            </a:r>
            <a:r>
              <a:rPr lang="en-US" altLang="zh-TW" b="1" dirty="0"/>
              <a:t>RACS</a:t>
            </a:r>
            <a:r>
              <a:rPr lang="zh-TW" altLang="en-US" dirty="0"/>
              <a:t> 並且 </a:t>
            </a:r>
            <a:r>
              <a:rPr lang="en-US" altLang="zh-TW" dirty="0"/>
              <a:t>AMF</a:t>
            </a:r>
            <a:r>
              <a:rPr lang="zh-TW" altLang="en-US" dirty="0"/>
              <a:t> 偵測到 </a:t>
            </a:r>
            <a:r>
              <a:rPr lang="en-US" altLang="zh-TW" dirty="0"/>
              <a:t>UE</a:t>
            </a:r>
            <a:r>
              <a:rPr lang="zh-TW" altLang="en-US" dirty="0"/>
              <a:t> 選擇的 </a:t>
            </a:r>
            <a:r>
              <a:rPr lang="en-US" altLang="zh-TW" dirty="0"/>
              <a:t>PLMN</a:t>
            </a:r>
            <a:r>
              <a:rPr lang="zh-TW" altLang="en-US" dirty="0"/>
              <a:t> 不同於目前註冊到的 </a:t>
            </a:r>
            <a:r>
              <a:rPr lang="en-US" altLang="zh-TW" dirty="0"/>
              <a:t>PLMN</a:t>
            </a:r>
            <a:r>
              <a:rPr lang="zh-TW" altLang="en-US" dirty="0"/>
              <a:t>，則 </a:t>
            </a:r>
            <a:r>
              <a:rPr lang="en-US" altLang="zh-TW" dirty="0"/>
              <a:t>AMF</a:t>
            </a:r>
            <a:r>
              <a:rPr lang="zh-TW" altLang="en-US" dirty="0"/>
              <a:t> 會決定給 </a:t>
            </a:r>
            <a:r>
              <a:rPr lang="en-US" altLang="zh-TW" dirty="0"/>
              <a:t>UE</a:t>
            </a:r>
            <a:r>
              <a:rPr lang="zh-TW" altLang="en-US" dirty="0"/>
              <a:t> 一個 </a:t>
            </a:r>
            <a:r>
              <a:rPr lang="en-US" altLang="zh-TW" b="1" dirty="0"/>
              <a:t>UE Radio Capability 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t>RACS</a:t>
            </a:r>
            <a:r>
              <a:rPr lang="zh-TW" altLang="en-US" b="1" dirty="0"/>
              <a:t> </a:t>
            </a:r>
            <a:r>
              <a:rPr lang="zh-TW" altLang="en-US" b="0" dirty="0"/>
              <a:t>是為了要支援額外的 </a:t>
            </a:r>
            <a:r>
              <a:rPr lang="en-US" altLang="zh-TW" b="0" dirty="0"/>
              <a:t>band</a:t>
            </a:r>
            <a:r>
              <a:rPr lang="zh-TW" altLang="en-US" b="0" dirty="0"/>
              <a:t> 或其他的 </a:t>
            </a:r>
            <a:r>
              <a:rPr lang="en-US" altLang="zh-TW" b="0" dirty="0"/>
              <a:t>features</a:t>
            </a:r>
            <a:r>
              <a:rPr lang="zh-TW" altLang="en-US" b="0" dirty="0"/>
              <a:t>，而在 </a:t>
            </a:r>
            <a:r>
              <a:rPr lang="en-US" altLang="zh-TW" b="0" dirty="0"/>
              <a:t>R16 </a:t>
            </a:r>
            <a:r>
              <a:rPr lang="zh-TW" altLang="en-US" b="0" dirty="0"/>
              <a:t>所發展的技術</a:t>
            </a:r>
            <a:endParaRPr lang="zh-TW" altLang="en-US" b="1"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26</a:t>
            </a:fld>
            <a:endParaRPr lang="zh-TW" altLang="en-US"/>
          </a:p>
        </p:txBody>
      </p:sp>
    </p:spTree>
    <p:extLst>
      <p:ext uri="{BB962C8B-B14F-4D97-AF65-F5344CB8AC3E}">
        <p14:creationId xmlns:p14="http://schemas.microsoft.com/office/powerpoint/2010/main" val="2718360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t>RACS</a:t>
            </a:r>
            <a:r>
              <a:rPr lang="zh-TW" altLang="en-US" dirty="0"/>
              <a:t> 有個很重要的 </a:t>
            </a:r>
            <a:r>
              <a:rPr lang="en-US" altLang="zh-TW" dirty="0"/>
              <a:t>ID</a:t>
            </a:r>
            <a:r>
              <a:rPr lang="zh-TW" altLang="en-US" dirty="0"/>
              <a:t> 就是 </a:t>
            </a:r>
            <a:r>
              <a:rPr lang="en-US" altLang="zh-TW" b="1" dirty="0"/>
              <a:t>UE Radio Capability ID</a:t>
            </a:r>
            <a:r>
              <a:rPr lang="zh-TW" altLang="en-US" b="1" dirty="0"/>
              <a:t>，包含了</a:t>
            </a:r>
            <a:endParaRPr lang="en-US" altLang="zh-TW"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b="1" dirty="0"/>
              <a:t>TF:</a:t>
            </a:r>
            <a:r>
              <a:rPr lang="zh-TW" altLang="en-US" b="1" dirty="0"/>
              <a:t> </a:t>
            </a:r>
            <a:r>
              <a:rPr lang="en-US" altLang="zh-TW" b="0" dirty="0"/>
              <a:t>0 </a:t>
            </a:r>
            <a:r>
              <a:rPr lang="zh-TW" altLang="en-US" b="0" dirty="0"/>
              <a:t>是 </a:t>
            </a:r>
            <a:r>
              <a:rPr lang="en-US" altLang="zh-TW" dirty="0"/>
              <a:t>manufacturer-assigned </a:t>
            </a:r>
            <a:r>
              <a:rPr lang="zh-TW" altLang="en-US" dirty="0"/>
              <a:t>的 </a:t>
            </a:r>
            <a:r>
              <a:rPr lang="en-US" altLang="zh-TW" dirty="0"/>
              <a:t>UE</a:t>
            </a:r>
            <a:r>
              <a:rPr lang="zh-TW" altLang="en-US" dirty="0"/>
              <a:t> </a:t>
            </a:r>
            <a:r>
              <a:rPr lang="en-US" altLang="zh-TW" dirty="0"/>
              <a:t>radio capability ID; 1 </a:t>
            </a:r>
            <a:r>
              <a:rPr lang="zh-TW" altLang="en-US" dirty="0"/>
              <a:t>則是 </a:t>
            </a:r>
            <a:r>
              <a:rPr lang="en-US" altLang="zh-TW" dirty="0"/>
              <a:t>network-assigned</a:t>
            </a:r>
            <a:r>
              <a:rPr lang="zh-TW" altLang="en-US" dirty="0"/>
              <a:t> 的</a:t>
            </a:r>
            <a:r>
              <a:rPr lang="en-US" altLang="zh-TW" dirty="0"/>
              <a:t> UE radio capability ID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zh-TW" altLang="en-US" b="0" dirty="0"/>
              <a:t>核網可以支援其中一種或是兩種都支援</a:t>
            </a:r>
            <a:endParaRPr lang="en-US" altLang="zh-TW"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b="1" dirty="0"/>
              <a:t>Vendor ID : </a:t>
            </a:r>
            <a:r>
              <a:rPr lang="en-US" altLang="zh-TW" b="0" dirty="0"/>
              <a:t>UE</a:t>
            </a:r>
            <a:r>
              <a:rPr lang="zh-TW" altLang="en-US" b="0" dirty="0"/>
              <a:t> 製造商的 </a:t>
            </a:r>
            <a:r>
              <a:rPr lang="en-US" altLang="zh-TW" b="0" dirty="0"/>
              <a:t>ID</a:t>
            </a:r>
            <a:r>
              <a:rPr lang="zh-TW" altLang="en-US" b="0" dirty="0"/>
              <a:t>，</a:t>
            </a:r>
            <a:r>
              <a:rPr lang="en-US" altLang="zh-TW" b="0" dirty="0"/>
              <a:t>TF = 0</a:t>
            </a:r>
            <a:r>
              <a:rPr lang="zh-TW" altLang="en-US" b="0" dirty="0"/>
              <a:t> 的時候才需要有內容</a:t>
            </a:r>
            <a:endParaRPr lang="en-US" altLang="zh-TW"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b="1" dirty="0"/>
              <a:t>Version ID : </a:t>
            </a:r>
            <a:r>
              <a:rPr lang="zh-TW" altLang="en-US" b="0" dirty="0"/>
              <a:t>此欄位是由 </a:t>
            </a:r>
            <a:r>
              <a:rPr lang="en-US" altLang="zh-TW" dirty="0"/>
              <a:t>UCMF</a:t>
            </a:r>
            <a:r>
              <a:rPr lang="zh-TW" altLang="en-US" dirty="0"/>
              <a:t> 所設定的 </a:t>
            </a:r>
            <a:r>
              <a:rPr lang="en-US" altLang="zh-TW" dirty="0"/>
              <a:t>(UCMF</a:t>
            </a:r>
            <a:r>
              <a:rPr lang="zh-TW" altLang="en-US" dirty="0"/>
              <a:t> 掌管 </a:t>
            </a:r>
            <a:r>
              <a:rPr lang="en-US" altLang="zh-TW" b="1" dirty="0"/>
              <a:t>RACS</a:t>
            </a:r>
            <a:r>
              <a:rPr lang="zh-TW" altLang="en-US" b="1" dirty="0"/>
              <a:t> </a:t>
            </a:r>
            <a:r>
              <a:rPr lang="en-US" altLang="zh-TW" b="1" dirty="0"/>
              <a:t>ID</a:t>
            </a:r>
            <a:r>
              <a:rPr lang="zh-TW" altLang="en-US" b="1" dirty="0"/>
              <a:t> </a:t>
            </a:r>
            <a:r>
              <a:rPr lang="zh-TW" altLang="en-US" dirty="0"/>
              <a:t>與 </a:t>
            </a:r>
            <a:r>
              <a:rPr lang="en-US" altLang="zh-TW" dirty="0"/>
              <a:t>UE</a:t>
            </a:r>
            <a:r>
              <a:rPr lang="zh-TW" altLang="en-US" dirty="0"/>
              <a:t> 之間的 </a:t>
            </a:r>
            <a:r>
              <a:rPr lang="en-US" altLang="zh-TW" dirty="0"/>
              <a:t>mapping)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b="1" dirty="0"/>
              <a:t>Radio Configuration Identifier (RCI):</a:t>
            </a:r>
            <a:r>
              <a:rPr lang="zh-TW" altLang="en-US" b="1" dirty="0"/>
              <a:t> </a:t>
            </a:r>
            <a:r>
              <a:rPr lang="zh-TW" altLang="en-US" b="0" dirty="0"/>
              <a:t>標示了 </a:t>
            </a:r>
            <a:r>
              <a:rPr lang="en-US" altLang="zh-TW" dirty="0"/>
              <a:t>UE radio configuration</a:t>
            </a:r>
            <a:endParaRPr lang="en-US" altLang="zh-TW"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27</a:t>
            </a:fld>
            <a:endParaRPr lang="zh-TW" altLang="en-US"/>
          </a:p>
        </p:txBody>
      </p:sp>
    </p:spTree>
    <p:extLst>
      <p:ext uri="{BB962C8B-B14F-4D97-AF65-F5344CB8AC3E}">
        <p14:creationId xmlns:p14="http://schemas.microsoft.com/office/powerpoint/2010/main" val="844258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此圖示範了 </a:t>
            </a:r>
            <a:r>
              <a:rPr lang="en-US" altLang="zh-TW" dirty="0"/>
              <a:t>network-assigned UE Radio Capability ID </a:t>
            </a:r>
            <a:r>
              <a:rPr lang="zh-TW" altLang="en-US" dirty="0"/>
              <a:t>的 </a:t>
            </a:r>
            <a:r>
              <a:rPr lang="en-US" altLang="zh-TW" dirty="0"/>
              <a:t>scenario</a:t>
            </a:r>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28</a:t>
            </a:fld>
            <a:endParaRPr lang="zh-TW" altLang="en-US"/>
          </a:p>
        </p:txBody>
      </p:sp>
    </p:spTree>
    <p:extLst>
      <p:ext uri="{BB962C8B-B14F-4D97-AF65-F5344CB8AC3E}">
        <p14:creationId xmlns:p14="http://schemas.microsoft.com/office/powerpoint/2010/main" val="23081305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29</a:t>
            </a:fld>
            <a:endParaRPr lang="zh-TW" altLang="en-US"/>
          </a:p>
        </p:txBody>
      </p:sp>
    </p:spTree>
    <p:extLst>
      <p:ext uri="{BB962C8B-B14F-4D97-AF65-F5344CB8AC3E}">
        <p14:creationId xmlns:p14="http://schemas.microsoft.com/office/powerpoint/2010/main" val="3608951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AMF </a:t>
            </a:r>
            <a:r>
              <a:rPr lang="zh-TW" altLang="en-US" dirty="0"/>
              <a:t>會傳送 </a:t>
            </a:r>
            <a:r>
              <a:rPr lang="en-US" altLang="zh-TW" dirty="0"/>
              <a:t>N2 Request</a:t>
            </a:r>
            <a:r>
              <a:rPr lang="zh-TW" altLang="en-US" dirty="0"/>
              <a:t> 給 </a:t>
            </a:r>
            <a:r>
              <a:rPr lang="en-US" altLang="zh-TW" dirty="0"/>
              <a:t>RAN</a:t>
            </a:r>
            <a:r>
              <a:rPr lang="zh-TW" altLang="en-US" dirty="0"/>
              <a:t>，包含了</a:t>
            </a:r>
            <a:r>
              <a:rPr lang="en-US" altLang="zh-TW" dirty="0"/>
              <a:t>:</a:t>
            </a:r>
          </a:p>
          <a:p>
            <a:pPr marL="171450" indent="-171450">
              <a:buFontTx/>
              <a:buChar char="-"/>
            </a:pPr>
            <a:r>
              <a:rPr lang="en-US" altLang="zh-TW" dirty="0"/>
              <a:t>Security Context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Mobility Restriction List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list of recommended cells / TAs / NG-RAN node identifiers</a:t>
            </a:r>
          </a:p>
          <a:p>
            <a:pPr marL="0" indent="0">
              <a:buFontTx/>
              <a:buNone/>
            </a:pPr>
            <a:r>
              <a:rPr lang="zh-TW" altLang="en-US" dirty="0"/>
              <a:t>如果 </a:t>
            </a:r>
            <a:r>
              <a:rPr lang="en-US" altLang="zh-TW" dirty="0"/>
              <a:t>5G-AN </a:t>
            </a:r>
            <a:r>
              <a:rPr lang="zh-TW" altLang="en-US" dirty="0"/>
              <a:t>已經請求 </a:t>
            </a:r>
            <a:r>
              <a:rPr lang="en-US" altLang="zh-TW" dirty="0"/>
              <a:t>UE</a:t>
            </a:r>
            <a:r>
              <a:rPr lang="zh-TW" altLang="en-US" dirty="0"/>
              <a:t> </a:t>
            </a:r>
            <a:r>
              <a:rPr lang="en-US" altLang="zh-TW" dirty="0"/>
              <a:t>Context</a:t>
            </a:r>
            <a:r>
              <a:rPr lang="zh-TW" altLang="en-US" dirty="0"/>
              <a:t>，或者有必要請 </a:t>
            </a:r>
            <a:r>
              <a:rPr lang="en-US" altLang="zh-TW" dirty="0"/>
              <a:t>AMF</a:t>
            </a:r>
            <a:r>
              <a:rPr lang="zh-TW" altLang="en-US" dirty="0"/>
              <a:t> 提供 </a:t>
            </a:r>
            <a:r>
              <a:rPr lang="en-US" altLang="zh-TW" dirty="0"/>
              <a:t>UE</a:t>
            </a:r>
            <a:r>
              <a:rPr lang="zh-TW" altLang="en-US" dirty="0"/>
              <a:t> </a:t>
            </a:r>
            <a:r>
              <a:rPr lang="en-US" altLang="zh-TW" dirty="0"/>
              <a:t>Context</a:t>
            </a:r>
          </a:p>
          <a:p>
            <a:pPr marL="0" indent="0">
              <a:buFontTx/>
              <a:buNone/>
            </a:pPr>
            <a:r>
              <a:rPr lang="en-US" altLang="zh-TW" dirty="0"/>
              <a:t>- AMF</a:t>
            </a:r>
            <a:r>
              <a:rPr lang="zh-TW" altLang="en-US" dirty="0"/>
              <a:t> 會發起 </a:t>
            </a:r>
            <a:r>
              <a:rPr lang="en-US" altLang="zh-TW" dirty="0"/>
              <a:t>NGAP</a:t>
            </a:r>
            <a:r>
              <a:rPr lang="zh-TW" altLang="en-US" dirty="0"/>
              <a:t> </a:t>
            </a:r>
            <a:r>
              <a:rPr lang="en-US" altLang="zh-TW" dirty="0"/>
              <a:t>procedure</a:t>
            </a:r>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30</a:t>
            </a:fld>
            <a:endParaRPr lang="zh-TW" altLang="en-US"/>
          </a:p>
        </p:txBody>
      </p:sp>
    </p:spTree>
    <p:extLst>
      <p:ext uri="{BB962C8B-B14F-4D97-AF65-F5344CB8AC3E}">
        <p14:creationId xmlns:p14="http://schemas.microsoft.com/office/powerpoint/2010/main" val="238464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UE</a:t>
            </a:r>
            <a:r>
              <a:rPr lang="zh-TW" altLang="en-US" dirty="0"/>
              <a:t> 在 </a:t>
            </a:r>
            <a:r>
              <a:rPr lang="en-US" altLang="zh-TW" dirty="0"/>
              <a:t>CM-IDLE </a:t>
            </a:r>
            <a:r>
              <a:rPr lang="zh-TW" altLang="en-US" dirty="0"/>
              <a:t>可能會為了以下情況而發起 </a:t>
            </a:r>
            <a:r>
              <a:rPr lang="en-US" altLang="zh-TW" dirty="0"/>
              <a:t>Service</a:t>
            </a:r>
            <a:r>
              <a:rPr lang="zh-TW" altLang="en-US" dirty="0"/>
              <a:t> </a:t>
            </a:r>
            <a:r>
              <a:rPr lang="en-US" altLang="zh-TW" dirty="0"/>
              <a:t>Request:</a:t>
            </a:r>
          </a:p>
          <a:p>
            <a:pPr marL="171450" indent="-171450">
              <a:buFontTx/>
              <a:buChar char="-"/>
            </a:pPr>
            <a:r>
              <a:rPr lang="zh-TW" altLang="en-US" dirty="0"/>
              <a:t>傳送</a:t>
            </a:r>
            <a:r>
              <a:rPr lang="en-US" altLang="zh-TW" dirty="0"/>
              <a:t> uplink </a:t>
            </a:r>
            <a:r>
              <a:rPr lang="en-US" altLang="zh-TW" dirty="0" err="1"/>
              <a:t>signalling</a:t>
            </a:r>
            <a:r>
              <a:rPr lang="en-US" altLang="zh-TW" dirty="0"/>
              <a:t> messages</a:t>
            </a:r>
          </a:p>
          <a:p>
            <a:pPr marL="171450" indent="-171450">
              <a:buFontTx/>
              <a:buChar char="-"/>
            </a:pPr>
            <a:r>
              <a:rPr lang="zh-TW" altLang="en-US" dirty="0"/>
              <a:t>傳送 </a:t>
            </a:r>
            <a:r>
              <a:rPr lang="en-US" altLang="zh-TW" dirty="0"/>
              <a:t>user data</a:t>
            </a:r>
          </a:p>
          <a:p>
            <a:pPr marL="171450" indent="-171450">
              <a:buFontTx/>
              <a:buChar char="-"/>
            </a:pPr>
            <a:r>
              <a:rPr lang="zh-TW" altLang="en-US" dirty="0"/>
              <a:t>請求 </a:t>
            </a:r>
            <a:r>
              <a:rPr lang="en-US" altLang="zh-TW" dirty="0"/>
              <a:t>emergency services fallback</a:t>
            </a:r>
          </a:p>
          <a:p>
            <a:pPr marL="171450" indent="-171450">
              <a:buFontTx/>
              <a:buChar char="-"/>
            </a:pPr>
            <a:r>
              <a:rPr lang="zh-TW" altLang="en-US" dirty="0"/>
              <a:t>回應 </a:t>
            </a:r>
            <a:r>
              <a:rPr lang="en-US" altLang="zh-TW" b="0" dirty="0"/>
              <a:t>network paging request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b="0" dirty="0"/>
              <a:t>(</a:t>
            </a:r>
            <a:r>
              <a:rPr lang="zh-TW" altLang="en-US" b="0" dirty="0"/>
              <a:t>選擇性地</a:t>
            </a:r>
            <a:r>
              <a:rPr lang="en-US" altLang="zh-TW" b="0" dirty="0"/>
              <a:t>)</a:t>
            </a:r>
            <a:r>
              <a:rPr lang="zh-TW" altLang="en-US" b="0" dirty="0"/>
              <a:t> 提供 </a:t>
            </a:r>
            <a:r>
              <a:rPr lang="en-US" altLang="zh-TW" b="0" dirty="0"/>
              <a:t>Paging Restriction Information</a:t>
            </a:r>
            <a:r>
              <a:rPr lang="zh-TW" altLang="en-US" b="0" dirty="0"/>
              <a:t> </a:t>
            </a:r>
            <a:r>
              <a:rPr lang="en-US" altLang="zh-TW" dirty="0"/>
              <a:t>(Multi-USIM UE)</a:t>
            </a:r>
            <a:endParaRPr lang="en-US" altLang="zh-TW"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TW" altLang="en-US" b="0" dirty="0"/>
              <a:t>請求移除 </a:t>
            </a:r>
            <a:r>
              <a:rPr lang="en-US" altLang="zh-TW" b="0" dirty="0"/>
              <a:t>Paging Restriction Information</a:t>
            </a:r>
            <a:r>
              <a:rPr lang="zh-TW" altLang="en-US" b="0" dirty="0"/>
              <a:t> </a:t>
            </a:r>
            <a:r>
              <a:rPr lang="en-US" altLang="zh-TW" dirty="0"/>
              <a:t>(Multi-USIM UE)</a:t>
            </a:r>
            <a:endParaRPr lang="en-US" altLang="zh-TW"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TW" altLang="en-US" b="0" dirty="0"/>
              <a:t>回應 </a:t>
            </a:r>
            <a:r>
              <a:rPr lang="en-US" altLang="zh-TW" b="0" dirty="0"/>
              <a:t>paging </a:t>
            </a:r>
            <a:r>
              <a:rPr lang="zh-TW" altLang="en-US" b="0" dirty="0"/>
              <a:t>並伴隨著 </a:t>
            </a:r>
            <a:r>
              <a:rPr lang="en-US" altLang="zh-TW" b="1" dirty="0"/>
              <a:t>Rej</a:t>
            </a:r>
            <a:r>
              <a:rPr lang="en-US" altLang="zh-TW" b="0" dirty="0"/>
              <a:t>ect Paging Indication</a:t>
            </a:r>
            <a:r>
              <a:rPr lang="zh-TW" altLang="en-US" b="0" dirty="0"/>
              <a:t> </a:t>
            </a:r>
            <a:r>
              <a:rPr lang="en-US" altLang="zh-TW" dirty="0"/>
              <a:t>(Multi-USIM UE)</a:t>
            </a:r>
            <a:endParaRPr lang="en-US" altLang="zh-TW"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TW" b="0" dirty="0"/>
          </a:p>
          <a:p>
            <a:r>
              <a:rPr lang="en-US" altLang="zh-TW" dirty="0"/>
              <a:t>Paging Restriction Information: </a:t>
            </a:r>
            <a:r>
              <a:rPr lang="zh-TW" altLang="en-US" dirty="0"/>
              <a:t>這適用在 </a:t>
            </a:r>
            <a:r>
              <a:rPr lang="en-US" altLang="zh-TW" dirty="0"/>
              <a:t>Multi-USIM</a:t>
            </a:r>
            <a:r>
              <a:rPr lang="zh-TW" altLang="en-US" dirty="0"/>
              <a:t> 的情況下，當 </a:t>
            </a:r>
            <a:r>
              <a:rPr lang="en-US" altLang="zh-TW" dirty="0"/>
              <a:t>USIM1</a:t>
            </a:r>
            <a:r>
              <a:rPr lang="zh-TW" altLang="en-US" dirty="0"/>
              <a:t>想要節省 </a:t>
            </a:r>
            <a:r>
              <a:rPr lang="en-US" altLang="zh-TW" dirty="0"/>
              <a:t>DL signaling</a:t>
            </a:r>
            <a:r>
              <a:rPr lang="zh-TW" altLang="en-US" dirty="0"/>
              <a:t> 的資源，讓資源集中給 </a:t>
            </a:r>
            <a:r>
              <a:rPr lang="en-US" altLang="zh-TW" dirty="0"/>
              <a:t>USIM2 </a:t>
            </a:r>
            <a:r>
              <a:rPr lang="zh-TW" altLang="en-US" dirty="0"/>
              <a:t>使用，</a:t>
            </a:r>
            <a:r>
              <a:rPr lang="en-US" altLang="zh-TW" dirty="0"/>
              <a:t>USIM1 </a:t>
            </a:r>
            <a:r>
              <a:rPr lang="zh-TW" altLang="en-US" dirty="0"/>
              <a:t>此時限制核網做 </a:t>
            </a:r>
            <a:r>
              <a:rPr lang="en-US" altLang="zh-TW" dirty="0"/>
              <a:t>Paging</a:t>
            </a:r>
            <a:r>
              <a:rPr lang="zh-TW" altLang="en-US" dirty="0"/>
              <a:t> 的動作，讓</a:t>
            </a:r>
            <a:r>
              <a:rPr lang="en-US" altLang="zh-TW" dirty="0"/>
              <a:t>UE</a:t>
            </a:r>
            <a:r>
              <a:rPr lang="zh-TW" altLang="en-US" dirty="0"/>
              <a:t>及</a:t>
            </a:r>
            <a:r>
              <a:rPr lang="en-US" altLang="zh-TW" dirty="0"/>
              <a:t>CN</a:t>
            </a:r>
            <a:r>
              <a:rPr lang="zh-TW" altLang="en-US" dirty="0"/>
              <a:t>端都可以節省能源。</a:t>
            </a:r>
            <a:br>
              <a:rPr lang="en-US" altLang="zh-TW" dirty="0"/>
            </a:br>
            <a:r>
              <a:rPr lang="en-US" altLang="zh-TW" dirty="0"/>
              <a:t>Reject Paging Indication :</a:t>
            </a:r>
            <a:r>
              <a:rPr lang="zh-TW" altLang="en-US" dirty="0"/>
              <a:t> </a:t>
            </a:r>
            <a:r>
              <a:rPr lang="en-US" altLang="zh-TW" dirty="0"/>
              <a:t>UE</a:t>
            </a:r>
            <a:r>
              <a:rPr lang="zh-TW" altLang="en-US" dirty="0"/>
              <a:t> 可能因為自身限制，沒辦法回應 </a:t>
            </a:r>
            <a:r>
              <a:rPr lang="en-US" altLang="zh-TW" dirty="0"/>
              <a:t>paging</a:t>
            </a:r>
            <a:r>
              <a:rPr lang="zh-TW" altLang="en-US" dirty="0"/>
              <a:t>，所以必須在 </a:t>
            </a:r>
            <a:r>
              <a:rPr lang="en-US" altLang="zh-TW" dirty="0"/>
              <a:t>Service Request </a:t>
            </a:r>
            <a:r>
              <a:rPr lang="zh-TW" altLang="en-US" dirty="0"/>
              <a:t>階段就要註明。</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3</a:t>
            </a:fld>
            <a:endParaRPr lang="zh-TW" altLang="en-US"/>
          </a:p>
        </p:txBody>
      </p:sp>
    </p:spTree>
    <p:extLst>
      <p:ext uri="{BB962C8B-B14F-4D97-AF65-F5344CB8AC3E}">
        <p14:creationId xmlns:p14="http://schemas.microsoft.com/office/powerpoint/2010/main" val="22867009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若 </a:t>
            </a:r>
            <a:r>
              <a:rPr lang="en-US" altLang="zh-TW" dirty="0"/>
              <a:t>UE</a:t>
            </a:r>
            <a:r>
              <a:rPr lang="zh-TW" altLang="en-US" dirty="0"/>
              <a:t> 在 </a:t>
            </a:r>
            <a:r>
              <a:rPr lang="en-US" altLang="zh-TW" dirty="0"/>
              <a:t>CM-IDLE state</a:t>
            </a:r>
            <a:r>
              <a:rPr lang="zh-TW" altLang="en-US" dirty="0"/>
              <a:t>，</a:t>
            </a:r>
            <a:r>
              <a:rPr lang="en-US" altLang="zh-TW" dirty="0"/>
              <a:t>5G-AN </a:t>
            </a:r>
            <a:r>
              <a:rPr lang="zh-TW" altLang="en-US" dirty="0"/>
              <a:t>會將 </a:t>
            </a:r>
            <a:r>
              <a:rPr lang="en-US" altLang="zh-TW" b="1" dirty="0"/>
              <a:t>Security Context </a:t>
            </a:r>
            <a:r>
              <a:rPr lang="zh-TW" altLang="en-US" dirty="0"/>
              <a:t>儲存進 </a:t>
            </a:r>
            <a:r>
              <a:rPr lang="en-US" altLang="zh-TW" dirty="0"/>
              <a:t>UE</a:t>
            </a:r>
            <a:r>
              <a:rPr lang="zh-TW" altLang="en-US" dirty="0"/>
              <a:t> </a:t>
            </a:r>
            <a:r>
              <a:rPr lang="en-US" altLang="zh-TW" dirty="0"/>
              <a:t>AN</a:t>
            </a:r>
            <a:r>
              <a:rPr lang="zh-TW" altLang="en-US" dirty="0"/>
              <a:t> </a:t>
            </a:r>
            <a:r>
              <a:rPr lang="en-US" altLang="zh-TW" dirty="0"/>
              <a:t>Context</a:t>
            </a:r>
          </a:p>
          <a:p>
            <a:r>
              <a:rPr lang="en-US" altLang="zh-TW" dirty="0"/>
              <a:t>- 5G-AN</a:t>
            </a:r>
            <a:r>
              <a:rPr lang="zh-TW" altLang="en-US" dirty="0"/>
              <a:t> 會使用 </a:t>
            </a:r>
            <a:r>
              <a:rPr lang="en-US" altLang="zh-TW" dirty="0"/>
              <a:t>Security Context </a:t>
            </a:r>
            <a:r>
              <a:rPr lang="zh-TW" altLang="en-US" dirty="0"/>
              <a:t>來保護與 </a:t>
            </a:r>
            <a:r>
              <a:rPr lang="en-US" altLang="zh-TW" dirty="0"/>
              <a:t>UE</a:t>
            </a:r>
            <a:r>
              <a:rPr lang="zh-TW" altLang="en-US" dirty="0"/>
              <a:t> 之間的訊息交換</a:t>
            </a:r>
            <a:endParaRPr lang="en-US" altLang="zh-TW" dirty="0"/>
          </a:p>
          <a:p>
            <a:endParaRPr lang="en-US" altLang="zh-TW" dirty="0"/>
          </a:p>
          <a:p>
            <a:r>
              <a:rPr lang="zh-TW" altLang="en-US" dirty="0"/>
              <a:t>如果 </a:t>
            </a:r>
            <a:r>
              <a:rPr lang="en-US" altLang="zh-TW" dirty="0"/>
              <a:t>NG-RAN node </a:t>
            </a:r>
            <a:r>
              <a:rPr lang="zh-TW" altLang="en-US" dirty="0"/>
              <a:t>已經提供了 </a:t>
            </a:r>
            <a:r>
              <a:rPr lang="en-US" altLang="zh-TW" b="1" dirty="0"/>
              <a:t>list of recommended cells / TAs / NG-RAN node identifiers</a:t>
            </a:r>
            <a:r>
              <a:rPr lang="zh-TW" altLang="en-US" b="0" dirty="0"/>
              <a:t>，則</a:t>
            </a:r>
            <a:endParaRPr lang="en-US" altLang="zh-TW" b="0" dirty="0"/>
          </a:p>
          <a:p>
            <a:pPr marL="171450" indent="-171450">
              <a:buFontTx/>
              <a:buChar char="-"/>
            </a:pPr>
            <a:r>
              <a:rPr lang="en-US" altLang="zh-TW" dirty="0"/>
              <a:t>AMF</a:t>
            </a:r>
            <a:r>
              <a:rPr lang="zh-TW" altLang="en-US" dirty="0"/>
              <a:t> 應該要將它包含進 </a:t>
            </a:r>
            <a:r>
              <a:rPr lang="en-US" altLang="zh-TW" b="1" dirty="0"/>
              <a:t>N2 Request</a:t>
            </a:r>
          </a:p>
          <a:p>
            <a:pPr marL="171450" indent="-171450">
              <a:buFontTx/>
              <a:buChar char="-"/>
            </a:pPr>
            <a:r>
              <a:rPr lang="zh-TW" altLang="en-US" b="0" dirty="0"/>
              <a:t>當 </a:t>
            </a:r>
            <a:r>
              <a:rPr lang="en-US" altLang="zh-TW" b="0" dirty="0"/>
              <a:t>RAN </a:t>
            </a:r>
            <a:r>
              <a:rPr lang="zh-TW" altLang="en-US" b="0" dirty="0"/>
              <a:t>決定要允許 </a:t>
            </a:r>
            <a:r>
              <a:rPr lang="en-US" altLang="zh-TW" b="0" dirty="0"/>
              <a:t>UE</a:t>
            </a:r>
            <a:r>
              <a:rPr lang="zh-TW" altLang="en-US" b="0" dirty="0"/>
              <a:t> 使用 </a:t>
            </a:r>
            <a:r>
              <a:rPr lang="en-US" altLang="zh-TW" b="0" dirty="0"/>
              <a:t>RRC-inactive</a:t>
            </a:r>
            <a:r>
              <a:rPr lang="zh-TW" altLang="en-US" b="0" dirty="0"/>
              <a:t> </a:t>
            </a:r>
            <a:r>
              <a:rPr lang="en-US" altLang="zh-TW" b="0" dirty="0"/>
              <a:t>state </a:t>
            </a:r>
            <a:r>
              <a:rPr lang="zh-TW" altLang="en-US" b="0" dirty="0"/>
              <a:t>，</a:t>
            </a:r>
            <a:r>
              <a:rPr lang="en-US" altLang="zh-TW" b="0" dirty="0"/>
              <a:t>RAN</a:t>
            </a:r>
            <a:r>
              <a:rPr lang="en-US" altLang="zh-TW" b="1" dirty="0"/>
              <a:t> </a:t>
            </a:r>
            <a:r>
              <a:rPr lang="zh-TW" altLang="en-US" b="0" dirty="0"/>
              <a:t>可能會用此資訊來分配 </a:t>
            </a:r>
            <a:r>
              <a:rPr lang="en-US" altLang="zh-TW" b="1" dirty="0"/>
              <a:t>RAN Notification Area </a:t>
            </a:r>
            <a:endParaRPr lang="zh-TW" altLang="en-US" b="1"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31</a:t>
            </a:fld>
            <a:endParaRPr lang="zh-TW" altLang="en-US"/>
          </a:p>
        </p:txBody>
      </p:sp>
    </p:spTree>
    <p:extLst>
      <p:ext uri="{BB962C8B-B14F-4D97-AF65-F5344CB8AC3E}">
        <p14:creationId xmlns:p14="http://schemas.microsoft.com/office/powerpoint/2010/main" val="3217831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這邊列出了所有 </a:t>
            </a:r>
            <a:r>
              <a:rPr lang="en-US" altLang="zh-TW" dirty="0"/>
              <a:t>NGAP</a:t>
            </a:r>
            <a:r>
              <a:rPr lang="zh-TW" altLang="en-US" dirty="0"/>
              <a:t> </a:t>
            </a:r>
            <a:r>
              <a:rPr lang="en-US" altLang="zh-TW" dirty="0"/>
              <a:t>Procedure</a:t>
            </a:r>
            <a:r>
              <a:rPr lang="zh-TW" altLang="en-US" dirty="0"/>
              <a:t> 供各位參考</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32</a:t>
            </a:fld>
            <a:endParaRPr lang="zh-TW" altLang="en-US"/>
          </a:p>
        </p:txBody>
      </p:sp>
    </p:spTree>
    <p:extLst>
      <p:ext uri="{BB962C8B-B14F-4D97-AF65-F5344CB8AC3E}">
        <p14:creationId xmlns:p14="http://schemas.microsoft.com/office/powerpoint/2010/main" val="4192881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Service Request </a:t>
            </a:r>
            <a:r>
              <a:rPr lang="zh-TW" altLang="en-US" dirty="0"/>
              <a:t>沒有以整合性保護，或者整合性保護失敗，則 </a:t>
            </a:r>
            <a:r>
              <a:rPr lang="en-US" altLang="zh-TW" dirty="0"/>
              <a:t>AMF </a:t>
            </a:r>
            <a:r>
              <a:rPr lang="zh-TW" altLang="en-US" dirty="0"/>
              <a:t>應該 </a:t>
            </a:r>
            <a:r>
              <a:rPr lang="en-US" altLang="zh-TW" dirty="0"/>
              <a:t>reject</a:t>
            </a:r>
            <a:r>
              <a:rPr lang="zh-TW" altLang="en-US" dirty="0"/>
              <a:t> </a:t>
            </a:r>
            <a:r>
              <a:rPr lang="en-US" altLang="zh-TW" dirty="0"/>
              <a:t>Service Request</a:t>
            </a:r>
          </a:p>
          <a:p>
            <a:r>
              <a:rPr lang="zh-TW" altLang="en-US" dirty="0"/>
              <a:t>如果 </a:t>
            </a:r>
            <a:r>
              <a:rPr lang="en-US" altLang="zh-TW" dirty="0"/>
              <a:t>UE</a:t>
            </a:r>
            <a:r>
              <a:rPr lang="zh-TW" altLang="en-US" dirty="0"/>
              <a:t> 在 </a:t>
            </a:r>
            <a:r>
              <a:rPr lang="en-US" altLang="zh-TW" dirty="0"/>
              <a:t>CM-IDLE state</a:t>
            </a:r>
            <a:r>
              <a:rPr lang="zh-TW" altLang="en-US" dirty="0"/>
              <a:t> 觸發 </a:t>
            </a:r>
            <a:r>
              <a:rPr lang="en-US" altLang="zh-TW" dirty="0"/>
              <a:t>Service Request </a:t>
            </a:r>
            <a:r>
              <a:rPr lang="zh-TW" altLang="en-US" dirty="0"/>
              <a:t>只為了建立 </a:t>
            </a:r>
            <a:r>
              <a:rPr lang="en-US" altLang="zh-TW" dirty="0"/>
              <a:t>signalling connect</a:t>
            </a:r>
            <a:r>
              <a:rPr lang="zh-TW" altLang="en-US" dirty="0"/>
              <a:t>，在成功建立 </a:t>
            </a:r>
            <a:r>
              <a:rPr lang="en-US" altLang="zh-TW" dirty="0"/>
              <a:t>signaling connection </a:t>
            </a:r>
            <a:r>
              <a:rPr lang="zh-TW" altLang="en-US" dirty="0"/>
              <a:t>之後， </a:t>
            </a:r>
            <a:r>
              <a:rPr lang="en-US" altLang="zh-TW" dirty="0"/>
              <a:t>UE</a:t>
            </a:r>
            <a:r>
              <a:rPr lang="zh-TW" altLang="en-US" dirty="0"/>
              <a:t> 及 </a:t>
            </a:r>
            <a:r>
              <a:rPr lang="en-US" altLang="zh-TW" dirty="0"/>
              <a:t>network </a:t>
            </a:r>
            <a:r>
              <a:rPr lang="zh-TW" altLang="en-US" dirty="0"/>
              <a:t>就可以交換 </a:t>
            </a:r>
            <a:r>
              <a:rPr lang="en-US" altLang="zh-TW" dirty="0"/>
              <a:t>NAS</a:t>
            </a:r>
            <a:r>
              <a:rPr lang="zh-TW" altLang="en-US" dirty="0"/>
              <a:t> </a:t>
            </a:r>
            <a:r>
              <a:rPr lang="en-US" altLang="zh-TW" dirty="0"/>
              <a:t>signaling </a:t>
            </a:r>
            <a:r>
              <a:rPr lang="zh-TW" altLang="en-US" dirty="0"/>
              <a:t>並且步驟 </a:t>
            </a:r>
            <a:r>
              <a:rPr lang="en-US" altLang="zh-TW" dirty="0"/>
              <a:t>4-11, 15-22 </a:t>
            </a:r>
            <a:r>
              <a:rPr lang="zh-TW" altLang="en-US" dirty="0"/>
              <a:t>可以跳過</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33</a:t>
            </a:fld>
            <a:endParaRPr lang="zh-TW" altLang="en-US"/>
          </a:p>
        </p:txBody>
      </p:sp>
    </p:spTree>
    <p:extLst>
      <p:ext uri="{BB962C8B-B14F-4D97-AF65-F5344CB8AC3E}">
        <p14:creationId xmlns:p14="http://schemas.microsoft.com/office/powerpoint/2010/main" val="36737492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Service Request message </a:t>
            </a:r>
            <a:r>
              <a:rPr lang="zh-TW" altLang="en-US" dirty="0"/>
              <a:t>是 </a:t>
            </a:r>
            <a:r>
              <a:rPr lang="en-US" altLang="zh-TW" dirty="0"/>
              <a:t>over 3GPP access </a:t>
            </a:r>
            <a:r>
              <a:rPr lang="zh-TW" altLang="en-US" dirty="0"/>
              <a:t>並且不帶有</a:t>
            </a:r>
            <a:endParaRPr lang="en-US" altLang="zh-TW" dirty="0"/>
          </a:p>
          <a:p>
            <a:r>
              <a:rPr lang="en-US" altLang="zh-TW" dirty="0"/>
              <a:t>-   Release Request indication</a:t>
            </a:r>
          </a:p>
          <a:p>
            <a:pPr marL="171450" indent="-171450">
              <a:buFontTx/>
              <a:buChar char="-"/>
            </a:pPr>
            <a:r>
              <a:rPr lang="en-US" altLang="zh-TW" dirty="0"/>
              <a:t>Reject Paging Indication</a:t>
            </a:r>
          </a:p>
          <a:p>
            <a:pPr marL="0" indent="0">
              <a:buFontTx/>
              <a:buNone/>
            </a:pPr>
            <a:r>
              <a:rPr lang="zh-TW" altLang="en-US" dirty="0"/>
              <a:t>則 </a:t>
            </a:r>
            <a:r>
              <a:rPr lang="en-US" altLang="zh-TW" dirty="0"/>
              <a:t>AMF</a:t>
            </a:r>
            <a:r>
              <a:rPr lang="zh-TW" altLang="en-US" dirty="0"/>
              <a:t> 應該要刪除任何 </a:t>
            </a:r>
            <a:r>
              <a:rPr lang="en-US" altLang="zh-TW" dirty="0"/>
              <a:t>stored Paging Restriction Information </a:t>
            </a:r>
            <a:r>
              <a:rPr lang="zh-TW" altLang="en-US" dirty="0"/>
              <a:t>並停止限制 </a:t>
            </a:r>
            <a:r>
              <a:rPr lang="en-US" altLang="zh-TW" dirty="0"/>
              <a:t>paging</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34</a:t>
            </a:fld>
            <a:endParaRPr lang="zh-TW" altLang="en-US"/>
          </a:p>
        </p:txBody>
      </p:sp>
    </p:spTree>
    <p:extLst>
      <p:ext uri="{BB962C8B-B14F-4D97-AF65-F5344CB8AC3E}">
        <p14:creationId xmlns:p14="http://schemas.microsoft.com/office/powerpoint/2010/main" val="22342258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Service Request message over 3GPP access </a:t>
            </a:r>
            <a:r>
              <a:rPr lang="zh-TW" altLang="en-US" dirty="0"/>
              <a:t>包含了 </a:t>
            </a:r>
            <a:r>
              <a:rPr lang="en-US" altLang="zh-TW" b="1" dirty="0"/>
              <a:t>Release Request indication </a:t>
            </a:r>
            <a:r>
              <a:rPr lang="zh-TW" altLang="en-US" b="0" dirty="0"/>
              <a:t>或</a:t>
            </a:r>
            <a:r>
              <a:rPr lang="en-US" altLang="zh-TW" dirty="0"/>
              <a:t> </a:t>
            </a:r>
            <a:r>
              <a:rPr lang="en-US" altLang="zh-TW" b="1" dirty="0"/>
              <a:t>Reject Paging Indication</a:t>
            </a:r>
            <a:r>
              <a:rPr lang="zh-TW" altLang="en-US" b="1" dirty="0"/>
              <a:t> 則</a:t>
            </a:r>
            <a:r>
              <a:rPr lang="en-US" altLang="zh-TW" b="1" dirty="0"/>
              <a:t>:</a:t>
            </a:r>
          </a:p>
          <a:p>
            <a:pPr marL="171450" indent="-171450">
              <a:buFontTx/>
              <a:buChar char="-"/>
            </a:pPr>
            <a:r>
              <a:rPr lang="en-US" altLang="zh-TW" b="0" dirty="0"/>
              <a:t>AMF</a:t>
            </a:r>
            <a:r>
              <a:rPr lang="zh-TW" altLang="en-US" b="0" dirty="0"/>
              <a:t> 可能會根據 </a:t>
            </a:r>
            <a:r>
              <a:rPr lang="en-US" altLang="zh-TW" b="0" dirty="0"/>
              <a:t>operator policy </a:t>
            </a:r>
            <a:r>
              <a:rPr lang="zh-TW" altLang="en-US" b="0" dirty="0"/>
              <a:t>接受或拒絕 </a:t>
            </a:r>
            <a:r>
              <a:rPr lang="en-US" altLang="zh-TW" b="1" dirty="0"/>
              <a:t>Paging Restriction Information</a:t>
            </a:r>
          </a:p>
          <a:p>
            <a:pPr marL="171450" indent="-171450">
              <a:buFontTx/>
              <a:buChar char="-"/>
            </a:pPr>
            <a:r>
              <a:rPr lang="zh-TW" altLang="en-US" b="0" dirty="0"/>
              <a:t>如果</a:t>
            </a:r>
            <a:r>
              <a:rPr lang="en-US" altLang="zh-TW" b="0" dirty="0"/>
              <a:t>Service Request </a:t>
            </a:r>
            <a:r>
              <a:rPr lang="zh-TW" altLang="en-US" b="0" dirty="0"/>
              <a:t>沒有提供 </a:t>
            </a:r>
            <a:r>
              <a:rPr lang="en-US" altLang="zh-TW" b="1" dirty="0"/>
              <a:t>Paging Restriction Information </a:t>
            </a:r>
            <a:r>
              <a:rPr lang="zh-TW" altLang="en-US" b="1" dirty="0"/>
              <a:t>，</a:t>
            </a:r>
            <a:r>
              <a:rPr lang="zh-TW" altLang="en-US" b="0" dirty="0"/>
              <a:t>則不會 </a:t>
            </a:r>
            <a:r>
              <a:rPr lang="en-US" altLang="zh-TW" b="0" dirty="0"/>
              <a:t>apply </a:t>
            </a:r>
            <a:r>
              <a:rPr lang="zh-TW" altLang="en-US" b="0" dirty="0"/>
              <a:t>任何 </a:t>
            </a:r>
            <a:r>
              <a:rPr lang="en-US" altLang="zh-TW" b="0" dirty="0" err="1"/>
              <a:t>pagin</a:t>
            </a:r>
            <a:r>
              <a:rPr lang="en-US" altLang="zh-TW" b="0" dirty="0"/>
              <a:t> restrictions </a:t>
            </a:r>
            <a:r>
              <a:rPr lang="zh-TW" altLang="en-US" b="0" dirty="0"/>
              <a:t>並且 </a:t>
            </a:r>
            <a:r>
              <a:rPr lang="en-US" altLang="zh-TW" b="0" dirty="0"/>
              <a:t>AMF</a:t>
            </a:r>
            <a:r>
              <a:rPr lang="zh-TW" altLang="en-US" b="0" dirty="0"/>
              <a:t> 會對 </a:t>
            </a:r>
            <a:r>
              <a:rPr lang="en-US" altLang="zh-TW" b="1" dirty="0"/>
              <a:t>UE</a:t>
            </a:r>
            <a:r>
              <a:rPr lang="zh-TW" altLang="en-US" b="1" dirty="0"/>
              <a:t> </a:t>
            </a:r>
            <a:r>
              <a:rPr lang="en-US" altLang="zh-TW" b="1" dirty="0"/>
              <a:t>context </a:t>
            </a:r>
            <a:r>
              <a:rPr lang="zh-TW" altLang="en-US" b="0" dirty="0"/>
              <a:t>移除任何 </a:t>
            </a:r>
            <a:r>
              <a:rPr lang="en-US" altLang="zh-TW" b="1" dirty="0"/>
              <a:t>stored Paging Restriction Information</a:t>
            </a:r>
          </a:p>
          <a:p>
            <a:pPr marL="171450" indent="-171450">
              <a:buFontTx/>
              <a:buChar char="-"/>
            </a:pPr>
            <a:r>
              <a:rPr lang="zh-TW" altLang="en-US" b="0" dirty="0"/>
              <a:t>沒有 </a:t>
            </a:r>
            <a:r>
              <a:rPr lang="en-US" altLang="zh-TW" b="0" dirty="0"/>
              <a:t>User Plane </a:t>
            </a:r>
            <a:r>
              <a:rPr lang="zh-TW" altLang="en-US" b="0" dirty="0"/>
              <a:t>資源會被建立並且 </a:t>
            </a:r>
            <a:r>
              <a:rPr lang="en-US" altLang="zh-TW" b="0" dirty="0"/>
              <a:t>AMF</a:t>
            </a:r>
            <a:r>
              <a:rPr lang="zh-TW" altLang="en-US" b="0" dirty="0"/>
              <a:t> 會觸發 </a:t>
            </a:r>
            <a:r>
              <a:rPr lang="en-US" altLang="zh-TW" b="1" dirty="0"/>
              <a:t>AN Release procedure</a:t>
            </a:r>
            <a:endParaRPr lang="zh-TW" altLang="en-US" b="1"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35</a:t>
            </a:fld>
            <a:endParaRPr lang="zh-TW" altLang="en-US"/>
          </a:p>
        </p:txBody>
      </p:sp>
    </p:spTree>
    <p:extLst>
      <p:ext uri="{BB962C8B-B14F-4D97-AF65-F5344CB8AC3E}">
        <p14:creationId xmlns:p14="http://schemas.microsoft.com/office/powerpoint/2010/main" val="4276809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AMF</a:t>
            </a:r>
            <a:r>
              <a:rPr lang="zh-TW" altLang="en-US" dirty="0"/>
              <a:t> 送給 </a:t>
            </a:r>
            <a:r>
              <a:rPr lang="en-US" altLang="zh-TW" dirty="0"/>
              <a:t>SMF</a:t>
            </a:r>
            <a:r>
              <a:rPr lang="zh-TW" altLang="en-US" dirty="0"/>
              <a:t> 的 </a:t>
            </a:r>
            <a:r>
              <a:rPr lang="en-US" altLang="zh-TW" b="1" dirty="0" err="1">
                <a:solidFill>
                  <a:srgbClr val="FF0000"/>
                </a:solidFill>
              </a:rPr>
              <a:t>Nsmf_PDUSession_UpdateSMContext</a:t>
            </a:r>
            <a:r>
              <a:rPr lang="en-US" altLang="zh-TW" b="1" dirty="0">
                <a:solidFill>
                  <a:srgbClr val="FF0000"/>
                </a:solidFill>
              </a:rPr>
              <a:t> </a:t>
            </a:r>
            <a:r>
              <a:rPr lang="en-US" altLang="zh-TW" dirty="0"/>
              <a:t>Request</a:t>
            </a:r>
            <a:r>
              <a:rPr lang="zh-TW" altLang="en-US" dirty="0"/>
              <a:t> 包含</a:t>
            </a:r>
            <a:r>
              <a:rPr lang="en-US" altLang="zh-TW" dirty="0"/>
              <a:t>:</a:t>
            </a:r>
          </a:p>
          <a:p>
            <a:pPr lvl="1"/>
            <a:r>
              <a:rPr lang="en-US" altLang="zh-TW" dirty="0"/>
              <a:t>- PDU Session ID(s)</a:t>
            </a:r>
          </a:p>
          <a:p>
            <a:pPr lvl="1"/>
            <a:r>
              <a:rPr lang="en-US" altLang="zh-TW" dirty="0"/>
              <a:t>- Operation Type</a:t>
            </a:r>
          </a:p>
          <a:p>
            <a:pPr marL="457200" lvl="1" indent="0">
              <a:buFontTx/>
              <a:buNone/>
            </a:pPr>
            <a:r>
              <a:rPr lang="en-US" altLang="zh-TW" dirty="0"/>
              <a:t>- UE location information</a:t>
            </a:r>
          </a:p>
          <a:p>
            <a:pPr lvl="1"/>
            <a:r>
              <a:rPr lang="en-US" altLang="zh-TW" dirty="0"/>
              <a:t>- Access Type</a:t>
            </a:r>
          </a:p>
          <a:p>
            <a:pPr lvl="1"/>
            <a:r>
              <a:rPr lang="en-US" altLang="zh-TW" dirty="0"/>
              <a:t>- RAT Type</a:t>
            </a:r>
          </a:p>
          <a:p>
            <a:pPr lvl="1"/>
            <a:r>
              <a:rPr lang="en-US" altLang="zh-TW" dirty="0"/>
              <a:t>- UE presence in LADN service area</a:t>
            </a:r>
          </a:p>
          <a:p>
            <a:pPr lvl="1"/>
            <a:r>
              <a:rPr lang="en-US" altLang="zh-TW" dirty="0"/>
              <a:t>- Indication of Access Type can be changed</a:t>
            </a:r>
          </a:p>
          <a:p>
            <a:pPr lvl="1"/>
            <a:r>
              <a:rPr lang="en-US" altLang="zh-TW" dirty="0"/>
              <a:t>- [MO Exception Data Counter]</a:t>
            </a:r>
          </a:p>
          <a:p>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36</a:t>
            </a:fld>
            <a:endParaRPr lang="zh-TW" altLang="en-US"/>
          </a:p>
        </p:txBody>
      </p:sp>
    </p:spTree>
    <p:extLst>
      <p:ext uri="{BB962C8B-B14F-4D97-AF65-F5344CB8AC3E}">
        <p14:creationId xmlns:p14="http://schemas.microsoft.com/office/powerpoint/2010/main" val="31459076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err="1">
                <a:solidFill>
                  <a:srgbClr val="FF0000"/>
                </a:solidFill>
              </a:rPr>
              <a:t>Nsmf_PDUSession_UpdateSMContext</a:t>
            </a:r>
            <a:r>
              <a:rPr lang="en-US" altLang="zh-TW" b="1" dirty="0">
                <a:solidFill>
                  <a:srgbClr val="FF0000"/>
                </a:solidFill>
              </a:rPr>
              <a:t> </a:t>
            </a:r>
            <a:r>
              <a:rPr lang="zh-TW" altLang="en-US" b="0" dirty="0">
                <a:solidFill>
                  <a:srgbClr val="FF0000"/>
                </a:solidFill>
              </a:rPr>
              <a:t>被觸發的條件如下</a:t>
            </a:r>
            <a:r>
              <a:rPr lang="en-US" altLang="zh-TW" b="0" dirty="0">
                <a:solidFill>
                  <a:srgbClr val="FF0000"/>
                </a:solidFill>
              </a:rPr>
              <a:t>:</a:t>
            </a:r>
          </a:p>
          <a:p>
            <a:pPr marL="171450" indent="-171450">
              <a:buFontTx/>
              <a:buChar char="-"/>
            </a:pPr>
            <a:r>
              <a:rPr lang="zh-TW" altLang="en-US" sz="1200" b="0" i="0" kern="1200" dirty="0">
                <a:solidFill>
                  <a:schemeClr val="tx1"/>
                </a:solidFill>
                <a:effectLst/>
                <a:latin typeface="+mn-lt"/>
                <a:ea typeface="+mn-ea"/>
                <a:cs typeface="+mn-cs"/>
              </a:rPr>
              <a:t>如果 </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 在服務請求消息中識別到要激活的 </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會話列表；或者 </a:t>
            </a:r>
            <a:endParaRPr lang="en-US" altLang="zh-TW" sz="1200" b="0" i="0" kern="1200" dirty="0">
              <a:solidFill>
                <a:schemeClr val="tx1"/>
              </a:solidFill>
              <a:effectLst/>
              <a:latin typeface="+mn-lt"/>
              <a:ea typeface="+mn-ea"/>
              <a:cs typeface="+mn-cs"/>
            </a:endParaRPr>
          </a:p>
          <a:p>
            <a:pPr marL="171450" indent="-171450">
              <a:buFontTx/>
              <a:buChar char="-"/>
            </a:pPr>
            <a:r>
              <a:rPr lang="zh-TW" altLang="en-US" sz="1200" b="0" i="0" kern="1200" dirty="0">
                <a:solidFill>
                  <a:schemeClr val="tx1"/>
                </a:solidFill>
                <a:effectLst/>
                <a:latin typeface="+mn-lt"/>
                <a:ea typeface="+mn-ea"/>
                <a:cs typeface="+mn-cs"/>
              </a:rPr>
              <a:t>如果此 </a:t>
            </a:r>
            <a:r>
              <a:rPr lang="en-US" altLang="zh-TW" sz="1200" b="0" i="0" kern="1200" dirty="0">
                <a:solidFill>
                  <a:schemeClr val="tx1"/>
                </a:solidFill>
                <a:effectLst/>
                <a:latin typeface="+mn-lt"/>
                <a:ea typeface="+mn-ea"/>
                <a:cs typeface="+mn-cs"/>
              </a:rPr>
              <a:t>Service Request</a:t>
            </a:r>
            <a:r>
              <a:rPr lang="zh-TW" altLang="en-US" sz="1200" b="0" i="0" kern="1200" dirty="0">
                <a:solidFill>
                  <a:schemeClr val="tx1"/>
                </a:solidFill>
                <a:effectLst/>
                <a:latin typeface="+mn-lt"/>
                <a:ea typeface="+mn-ea"/>
                <a:cs typeface="+mn-cs"/>
              </a:rPr>
              <a:t> 是被 </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所觸發， 為了回應 </a:t>
            </a:r>
            <a:r>
              <a:rPr lang="en-US" altLang="zh-TW" sz="1200" b="0" i="0" kern="1200" dirty="0">
                <a:solidFill>
                  <a:schemeClr val="tx1"/>
                </a:solidFill>
                <a:effectLst/>
                <a:latin typeface="+mn-lt"/>
                <a:ea typeface="+mn-ea"/>
                <a:cs typeface="+mn-cs"/>
              </a:rPr>
              <a:t>paging </a:t>
            </a:r>
            <a:r>
              <a:rPr lang="zh-TW" altLang="en-US" sz="1200" b="0" i="0" kern="1200" dirty="0">
                <a:solidFill>
                  <a:schemeClr val="tx1"/>
                </a:solidFill>
                <a:effectLst/>
                <a:latin typeface="+mn-lt"/>
                <a:ea typeface="+mn-ea"/>
                <a:cs typeface="+mn-cs"/>
              </a:rPr>
              <a:t>或</a:t>
            </a:r>
            <a:r>
              <a:rPr lang="zh-TW" altLang="en-US" dirty="0"/>
              <a:t>顯示為 </a:t>
            </a:r>
            <a:r>
              <a:rPr lang="en-US" altLang="zh-TW" dirty="0"/>
              <a:t>3GPP access</a:t>
            </a:r>
            <a:r>
              <a:rPr lang="zh-TW" altLang="en-US" dirty="0"/>
              <a:t> 的 </a:t>
            </a:r>
            <a:r>
              <a:rPr lang="en-US" altLang="zh-TW" b="1" dirty="0"/>
              <a:t>NAS notification</a:t>
            </a:r>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或者 </a:t>
            </a:r>
            <a:endParaRPr lang="en-US" altLang="zh-TW" sz="1200" b="0" i="0" kern="1200" dirty="0">
              <a:solidFill>
                <a:schemeClr val="tx1"/>
              </a:solidFill>
              <a:effectLst/>
              <a:latin typeface="+mn-lt"/>
              <a:ea typeface="+mn-ea"/>
              <a:cs typeface="+mn-cs"/>
            </a:endParaRPr>
          </a:p>
          <a:p>
            <a:pPr marL="171450" indent="-171450">
              <a:buFontTx/>
              <a:buChar char="-"/>
            </a:pPr>
            <a:r>
              <a:rPr lang="zh-TW" altLang="en-US" sz="1200" b="0" i="0" kern="1200" dirty="0">
                <a:solidFill>
                  <a:schemeClr val="tx1"/>
                </a:solidFill>
                <a:effectLst/>
                <a:latin typeface="+mn-lt"/>
                <a:ea typeface="+mn-ea"/>
                <a:cs typeface="+mn-cs"/>
              </a:rPr>
              <a:t>如果根據</a:t>
            </a:r>
            <a:r>
              <a:rPr lang="en-US" altLang="zh-TW" sz="1200" b="0" i="0" kern="1200" dirty="0">
                <a:solidFill>
                  <a:schemeClr val="tx1"/>
                </a:solidFill>
                <a:effectLst/>
                <a:latin typeface="+mn-lt"/>
                <a:ea typeface="+mn-ea"/>
                <a:cs typeface="+mn-cs"/>
              </a:rPr>
              <a:t>4.2.3.3</a:t>
            </a:r>
            <a:r>
              <a:rPr lang="zh-TW" altLang="en-US" sz="1200" b="0" i="0" kern="1200" dirty="0">
                <a:solidFill>
                  <a:schemeClr val="tx1"/>
                </a:solidFill>
                <a:effectLst/>
                <a:latin typeface="+mn-lt"/>
                <a:ea typeface="+mn-ea"/>
                <a:cs typeface="+mn-cs"/>
              </a:rPr>
              <a:t>條款的第</a:t>
            </a:r>
            <a:r>
              <a:rPr lang="en-US" altLang="zh-TW" sz="1200" b="0" i="0" kern="1200" dirty="0">
                <a:solidFill>
                  <a:schemeClr val="tx1"/>
                </a:solidFill>
                <a:effectLst/>
                <a:latin typeface="+mn-lt"/>
                <a:ea typeface="+mn-ea"/>
                <a:cs typeface="+mn-cs"/>
              </a:rPr>
              <a:t>4a</a:t>
            </a:r>
            <a:r>
              <a:rPr lang="zh-TW" altLang="en-US" sz="1200" b="0" i="0" kern="1200" dirty="0">
                <a:solidFill>
                  <a:schemeClr val="tx1"/>
                </a:solidFill>
                <a:effectLst/>
                <a:latin typeface="+mn-lt"/>
                <a:ea typeface="+mn-ea"/>
                <a:cs typeface="+mn-cs"/>
              </a:rPr>
              <a:t>步驟後，並且當前的</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位置為</a:t>
            </a:r>
            <a:endParaRPr lang="en-US" altLang="zh-TW" sz="1200" b="0" i="0" kern="1200" dirty="0">
              <a:solidFill>
                <a:schemeClr val="tx1"/>
              </a:solidFill>
              <a:effectLst/>
              <a:latin typeface="+mn-lt"/>
              <a:ea typeface="+mn-ea"/>
              <a:cs typeface="+mn-cs"/>
            </a:endParaRPr>
          </a:p>
          <a:p>
            <a:pPr marL="628650" lvl="1" indent="-171450">
              <a:buFontTx/>
              <a:buChar char="-"/>
            </a:pPr>
            <a:r>
              <a:rPr lang="zh-TW" altLang="en-US" sz="1200" b="0" i="0" kern="1200" dirty="0">
                <a:solidFill>
                  <a:schemeClr val="tx1"/>
                </a:solidFill>
                <a:effectLst/>
                <a:latin typeface="+mn-lt"/>
                <a:ea typeface="+mn-ea"/>
                <a:cs typeface="+mn-cs"/>
              </a:rPr>
              <a:t>超出</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提供的 </a:t>
            </a:r>
            <a:r>
              <a:rPr lang="en-US" altLang="zh-TW" b="1" dirty="0"/>
              <a:t>Area of validity for the N2 SM information</a:t>
            </a:r>
            <a:r>
              <a:rPr lang="zh-TW" altLang="en-US" sz="1200" b="0" i="0" kern="1200" dirty="0">
                <a:solidFill>
                  <a:schemeClr val="tx1"/>
                </a:solidFill>
                <a:effectLst/>
                <a:latin typeface="+mn-lt"/>
                <a:ea typeface="+mn-ea"/>
                <a:cs typeface="+mn-cs"/>
              </a:rPr>
              <a:t>”；或者 </a:t>
            </a:r>
            <a:endParaRPr lang="en-US" altLang="zh-TW" sz="1200" b="0" i="0" kern="1200" dirty="0">
              <a:solidFill>
                <a:schemeClr val="tx1"/>
              </a:solidFill>
              <a:effectLst/>
              <a:latin typeface="+mn-lt"/>
              <a:ea typeface="+mn-ea"/>
              <a:cs typeface="+mn-cs"/>
            </a:endParaRPr>
          </a:p>
          <a:p>
            <a:pPr marL="628650" lvl="1" indent="-171450">
              <a:buFontTx/>
              <a:buChar char="-"/>
            </a:pP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未提供 </a:t>
            </a:r>
            <a:r>
              <a:rPr lang="en-US" altLang="zh-TW" b="1" dirty="0"/>
              <a:t>Area of validity for the N2 SM information</a:t>
            </a:r>
            <a:r>
              <a:rPr lang="zh-TW" altLang="en-US" sz="1200" b="0" i="0" kern="1200" dirty="0">
                <a:solidFill>
                  <a:schemeClr val="tx1"/>
                </a:solidFill>
                <a:effectLst/>
                <a:latin typeface="+mn-lt"/>
                <a:ea typeface="+mn-ea"/>
                <a:cs typeface="+mn-cs"/>
              </a:rPr>
              <a:t>。 </a:t>
            </a:r>
            <a:endParaRPr lang="en-US" altLang="zh-TW" sz="1200" b="0" i="0" kern="1200" dirty="0">
              <a:solidFill>
                <a:schemeClr val="tx1"/>
              </a:solidFill>
              <a:effectLst/>
              <a:latin typeface="+mn-lt"/>
              <a:ea typeface="+mn-ea"/>
              <a:cs typeface="+mn-cs"/>
            </a:endParaRPr>
          </a:p>
          <a:p>
            <a:pPr marL="171450" lvl="0" indent="-171450">
              <a:buFontTx/>
              <a:buChar char="-"/>
            </a:pPr>
            <a:r>
              <a:rPr lang="zh-TW" altLang="en-US" sz="1200" b="0" i="0" kern="1200" dirty="0">
                <a:solidFill>
                  <a:schemeClr val="tx1"/>
                </a:solidFill>
                <a:effectLst/>
                <a:latin typeface="+mn-lt"/>
                <a:ea typeface="+mn-ea"/>
                <a:cs typeface="+mn-cs"/>
              </a:rPr>
              <a:t>如果此過程是由 </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觸發，為了回應 </a:t>
            </a:r>
            <a:r>
              <a:rPr lang="en-US" altLang="zh-TW" sz="1200" b="0" i="0" kern="1200" dirty="0">
                <a:solidFill>
                  <a:schemeClr val="tx1"/>
                </a:solidFill>
                <a:effectLst/>
                <a:latin typeface="+mn-lt"/>
                <a:ea typeface="+mn-ea"/>
                <a:cs typeface="+mn-cs"/>
              </a:rPr>
              <a:t>paging </a:t>
            </a:r>
            <a:r>
              <a:rPr lang="zh-TW" altLang="en-US" sz="1200" b="0" i="0" kern="1200" dirty="0">
                <a:solidFill>
                  <a:schemeClr val="tx1"/>
                </a:solidFill>
                <a:effectLst/>
                <a:latin typeface="+mn-lt"/>
                <a:ea typeface="+mn-ea"/>
                <a:cs typeface="+mn-cs"/>
              </a:rPr>
              <a:t>或</a:t>
            </a:r>
            <a:r>
              <a:rPr lang="zh-TW" altLang="en-US" dirty="0"/>
              <a:t>顯示為 </a:t>
            </a:r>
            <a:r>
              <a:rPr lang="en-US" altLang="zh-TW" dirty="0"/>
              <a:t>non-3GPP access </a:t>
            </a:r>
            <a:r>
              <a:rPr lang="en-US" altLang="zh-TW" b="1" dirty="0"/>
              <a:t>NAS notification</a:t>
            </a:r>
            <a:r>
              <a:rPr lang="zh-TW" altLang="en-US" b="1" dirty="0"/>
              <a:t> </a:t>
            </a:r>
            <a:r>
              <a:rPr lang="zh-TW" altLang="en-US" sz="1200" b="0" i="0" kern="1200" dirty="0">
                <a:solidFill>
                  <a:schemeClr val="tx1"/>
                </a:solidFill>
                <a:effectLst/>
                <a:latin typeface="+mn-lt"/>
                <a:ea typeface="+mn-ea"/>
                <a:cs typeface="+mn-cs"/>
              </a:rPr>
              <a:t>且 </a:t>
            </a:r>
            <a:r>
              <a:rPr lang="en-US" altLang="zh-TW" sz="1200" b="0" i="0" kern="1200" dirty="0">
                <a:solidFill>
                  <a:schemeClr val="tx1"/>
                </a:solidFill>
                <a:effectLst/>
                <a:latin typeface="+mn-lt"/>
                <a:ea typeface="+mn-ea"/>
                <a:cs typeface="+mn-cs"/>
              </a:rPr>
              <a:t>AMF</a:t>
            </a:r>
            <a:r>
              <a:rPr lang="zh-TW" altLang="en-US" sz="1200" b="0" i="0" kern="1200" dirty="0">
                <a:solidFill>
                  <a:schemeClr val="tx1"/>
                </a:solidFill>
                <a:effectLst/>
                <a:latin typeface="+mn-lt"/>
                <a:ea typeface="+mn-ea"/>
                <a:cs typeface="+mn-cs"/>
              </a:rPr>
              <a:t> </a:t>
            </a:r>
            <a:endParaRPr lang="en-US" altLang="zh-TW" sz="1200" b="0" i="0" kern="1200" dirty="0">
              <a:solidFill>
                <a:schemeClr val="tx1"/>
              </a:solidFill>
              <a:effectLst/>
              <a:latin typeface="+mn-lt"/>
              <a:ea typeface="+mn-ea"/>
              <a:cs typeface="+mn-cs"/>
            </a:endParaRPr>
          </a:p>
          <a:p>
            <a:pPr marL="628650" lvl="1" indent="-171450">
              <a:buFontTx/>
              <a:buChar char="-"/>
            </a:pPr>
            <a:r>
              <a:rPr lang="zh-TW" altLang="en-US" sz="1200" b="0" i="0" kern="1200" dirty="0">
                <a:solidFill>
                  <a:schemeClr val="tx1"/>
                </a:solidFill>
                <a:effectLst/>
                <a:latin typeface="+mn-lt"/>
                <a:ea typeface="+mn-ea"/>
                <a:cs typeface="+mn-cs"/>
              </a:rPr>
              <a:t>僅收到 </a:t>
            </a:r>
            <a:r>
              <a:rPr lang="en-US" altLang="zh-TW" sz="1200" b="0" i="0" kern="1200" dirty="0">
                <a:solidFill>
                  <a:schemeClr val="tx1"/>
                </a:solidFill>
                <a:effectLst/>
                <a:latin typeface="+mn-lt"/>
                <a:ea typeface="+mn-ea"/>
                <a:cs typeface="+mn-cs"/>
              </a:rPr>
              <a:t>N2 SM</a:t>
            </a:r>
            <a:r>
              <a:rPr lang="zh-TW" altLang="en-US" sz="1200" b="0" i="0" kern="1200" dirty="0">
                <a:solidFill>
                  <a:schemeClr val="tx1"/>
                </a:solidFill>
                <a:effectLst/>
                <a:latin typeface="+mn-lt"/>
                <a:ea typeface="+mn-ea"/>
                <a:cs typeface="+mn-cs"/>
              </a:rPr>
              <a:t> 信息；或者 </a:t>
            </a:r>
            <a:endParaRPr lang="en-US" altLang="zh-TW" sz="1200" b="0" i="0" kern="1200" dirty="0">
              <a:solidFill>
                <a:schemeClr val="tx1"/>
              </a:solidFill>
              <a:effectLst/>
              <a:latin typeface="+mn-lt"/>
              <a:ea typeface="+mn-ea"/>
              <a:cs typeface="+mn-cs"/>
            </a:endParaRPr>
          </a:p>
          <a:p>
            <a:pPr marL="628650" lvl="1" indent="-171450">
              <a:buFontTx/>
              <a:buChar char="-"/>
            </a:pPr>
            <a:r>
              <a:rPr lang="en-US" altLang="zh-TW" sz="1200" b="0" i="0" kern="1200" dirty="0">
                <a:solidFill>
                  <a:schemeClr val="tx1"/>
                </a:solidFill>
                <a:effectLst/>
                <a:latin typeface="+mn-lt"/>
                <a:ea typeface="+mn-ea"/>
                <a:cs typeface="+mn-cs"/>
              </a:rPr>
              <a:t>N1 SM Container </a:t>
            </a:r>
            <a:r>
              <a:rPr lang="zh-TW" altLang="en-US" sz="1200" b="0" i="0" kern="1200" dirty="0">
                <a:solidFill>
                  <a:schemeClr val="tx1"/>
                </a:solidFill>
                <a:effectLst/>
                <a:latin typeface="+mn-lt"/>
                <a:ea typeface="+mn-ea"/>
                <a:cs typeface="+mn-cs"/>
              </a:rPr>
              <a:t>及</a:t>
            </a:r>
            <a:r>
              <a:rPr lang="en-US" altLang="zh-TW" sz="1200" b="0" i="0" kern="1200" dirty="0">
                <a:solidFill>
                  <a:schemeClr val="tx1"/>
                </a:solidFill>
                <a:effectLst/>
                <a:latin typeface="+mn-lt"/>
                <a:ea typeface="+mn-ea"/>
                <a:cs typeface="+mn-cs"/>
              </a:rPr>
              <a:t> N2 SM Information</a:t>
            </a:r>
            <a:r>
              <a:rPr lang="zh-TW" altLang="en-US" sz="1200" b="0" i="0" kern="1200" dirty="0">
                <a:solidFill>
                  <a:schemeClr val="tx1"/>
                </a:solidFill>
                <a:effectLst/>
                <a:latin typeface="+mn-lt"/>
                <a:ea typeface="+mn-ea"/>
                <a:cs typeface="+mn-cs"/>
              </a:rPr>
              <a:t> 都有收到。</a:t>
            </a:r>
            <a:endParaRPr lang="zh-TW" altLang="en-US"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37</a:t>
            </a:fld>
            <a:endParaRPr lang="zh-TW" altLang="en-US"/>
          </a:p>
        </p:txBody>
      </p:sp>
    </p:spTree>
    <p:extLst>
      <p:ext uri="{BB962C8B-B14F-4D97-AF65-F5344CB8AC3E}">
        <p14:creationId xmlns:p14="http://schemas.microsoft.com/office/powerpoint/2010/main" val="2376468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DNN</a:t>
            </a:r>
            <a:r>
              <a:rPr lang="zh-TW" altLang="en-US" dirty="0"/>
              <a:t> 符合 </a:t>
            </a:r>
            <a:r>
              <a:rPr lang="en-US" altLang="zh-TW" dirty="0"/>
              <a:t>LADN</a:t>
            </a:r>
          </a:p>
          <a:p>
            <a:pPr marL="171450" indent="-171450">
              <a:buFontTx/>
              <a:buChar char="-"/>
            </a:pPr>
            <a:r>
              <a:rPr lang="en-US" altLang="zh-TW" b="1" dirty="0"/>
              <a:t>UE presence in LADN service area</a:t>
            </a:r>
            <a:r>
              <a:rPr lang="zh-TW" altLang="en-US" b="1" dirty="0"/>
              <a:t> 欄位，</a:t>
            </a:r>
            <a:r>
              <a:rPr lang="zh-TW" altLang="en-US" b="0" dirty="0"/>
              <a:t>顯示 </a:t>
            </a:r>
            <a:r>
              <a:rPr lang="en-US" altLang="zh-TW" b="0" dirty="0"/>
              <a:t>UE</a:t>
            </a:r>
            <a:r>
              <a:rPr lang="zh-TW" altLang="en-US" b="0" dirty="0"/>
              <a:t> 是在 </a:t>
            </a:r>
            <a:r>
              <a:rPr lang="en-US" altLang="zh-TW" b="1" dirty="0"/>
              <a:t>LADN service area</a:t>
            </a:r>
            <a:r>
              <a:rPr lang="zh-TW" altLang="en-US" b="1" dirty="0"/>
              <a:t> </a:t>
            </a:r>
            <a:r>
              <a:rPr lang="zh-TW" altLang="en-US" b="0" dirty="0"/>
              <a:t>裡面還是外面</a:t>
            </a:r>
            <a:endParaRPr lang="en-US" altLang="zh-TW" b="0" dirty="0"/>
          </a:p>
          <a:p>
            <a:pPr marL="0" indent="0">
              <a:buFontTx/>
              <a:buNone/>
            </a:pPr>
            <a:r>
              <a:rPr lang="zh-TW" altLang="en-US" b="0" dirty="0"/>
              <a:t>如果 </a:t>
            </a:r>
            <a:r>
              <a:rPr lang="en-US" altLang="zh-TW" b="0" dirty="0"/>
              <a:t>AMF</a:t>
            </a:r>
            <a:r>
              <a:rPr lang="zh-TW" altLang="en-US" b="0" dirty="0"/>
              <a:t> 沒有提供 </a:t>
            </a:r>
            <a:r>
              <a:rPr lang="en-US" altLang="zh-TW" b="1" dirty="0"/>
              <a:t>UE presence in LADN service area</a:t>
            </a:r>
            <a:r>
              <a:rPr lang="zh-TW" altLang="en-US" b="1" dirty="0"/>
              <a:t> </a:t>
            </a:r>
            <a:r>
              <a:rPr lang="zh-TW" altLang="en-US" b="0" dirty="0"/>
              <a:t>並且 </a:t>
            </a:r>
            <a:r>
              <a:rPr lang="en-US" altLang="zh-TW" b="0" dirty="0"/>
              <a:t>SMF</a:t>
            </a:r>
            <a:r>
              <a:rPr lang="zh-TW" altLang="en-US" b="0" dirty="0"/>
              <a:t> 斷定 </a:t>
            </a:r>
            <a:r>
              <a:rPr lang="en-US" altLang="zh-TW" b="0" dirty="0"/>
              <a:t>DNN</a:t>
            </a:r>
            <a:r>
              <a:rPr lang="zh-TW" altLang="en-US" b="0" dirty="0"/>
              <a:t> 符合 </a:t>
            </a:r>
            <a:r>
              <a:rPr lang="en-US" altLang="zh-TW" b="0" dirty="0"/>
              <a:t>LADN</a:t>
            </a:r>
          </a:p>
          <a:p>
            <a:pPr marL="0" indent="0">
              <a:buFontTx/>
              <a:buNone/>
            </a:pPr>
            <a:r>
              <a:rPr lang="en-US" altLang="zh-TW" b="0" dirty="0"/>
              <a:t>- SMF </a:t>
            </a:r>
            <a:r>
              <a:rPr lang="zh-TW" altLang="en-US" b="0" dirty="0"/>
              <a:t>會斷定 </a:t>
            </a:r>
            <a:r>
              <a:rPr lang="en-US" altLang="zh-TW" b="0" dirty="0"/>
              <a:t>UE</a:t>
            </a:r>
            <a:r>
              <a:rPr lang="zh-TW" altLang="en-US" b="0" dirty="0"/>
              <a:t> 是在 </a:t>
            </a:r>
            <a:r>
              <a:rPr lang="en-US" altLang="zh-TW" b="1" dirty="0"/>
              <a:t>LADN</a:t>
            </a:r>
            <a:r>
              <a:rPr lang="zh-TW" altLang="en-US" b="1" dirty="0"/>
              <a:t> </a:t>
            </a:r>
            <a:r>
              <a:rPr lang="en-US" altLang="zh-TW" b="1" dirty="0"/>
              <a:t>service area</a:t>
            </a:r>
            <a:r>
              <a:rPr lang="en-US" altLang="zh-TW" b="0" dirty="0"/>
              <a:t> </a:t>
            </a:r>
            <a:r>
              <a:rPr lang="zh-TW" altLang="en-US" b="0" dirty="0"/>
              <a:t>外面</a:t>
            </a:r>
            <a:endParaRPr lang="en-US" altLang="zh-TW"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38</a:t>
            </a:fld>
            <a:endParaRPr lang="zh-TW" altLang="en-US"/>
          </a:p>
        </p:txBody>
      </p:sp>
    </p:spTree>
    <p:extLst>
      <p:ext uri="{BB962C8B-B14F-4D97-AF65-F5344CB8AC3E}">
        <p14:creationId xmlns:p14="http://schemas.microsoft.com/office/powerpoint/2010/main" val="2771941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AMF</a:t>
            </a:r>
            <a:r>
              <a:rPr lang="zh-TW" altLang="en-US" dirty="0"/>
              <a:t> 決定某 </a:t>
            </a:r>
            <a:r>
              <a:rPr lang="en-US" altLang="zh-TW" dirty="0"/>
              <a:t>PDU</a:t>
            </a:r>
            <a:r>
              <a:rPr lang="zh-TW" altLang="en-US" dirty="0"/>
              <a:t> </a:t>
            </a:r>
            <a:r>
              <a:rPr lang="en-US" altLang="zh-TW" dirty="0"/>
              <a:t>Session(s) </a:t>
            </a:r>
            <a:r>
              <a:rPr lang="zh-TW" altLang="en-US" dirty="0"/>
              <a:t>的 </a:t>
            </a:r>
            <a:r>
              <a:rPr lang="en-US" altLang="zh-TW" dirty="0"/>
              <a:t>UP</a:t>
            </a:r>
            <a:r>
              <a:rPr lang="zh-TW" altLang="en-US" dirty="0"/>
              <a:t> </a:t>
            </a:r>
            <a:r>
              <a:rPr lang="en-US" altLang="zh-TW" dirty="0"/>
              <a:t>connection(s)</a:t>
            </a:r>
            <a:r>
              <a:rPr lang="zh-TW" altLang="en-US" dirty="0"/>
              <a:t> 應該要被 </a:t>
            </a:r>
            <a:r>
              <a:rPr lang="en-US" altLang="zh-TW" dirty="0"/>
              <a:t>activated </a:t>
            </a:r>
            <a:r>
              <a:rPr lang="zh-TW" altLang="en-US" dirty="0"/>
              <a:t>並且傳送一個 </a:t>
            </a:r>
            <a:r>
              <a:rPr lang="en-US" altLang="zh-TW" dirty="0"/>
              <a:t> </a:t>
            </a:r>
            <a:r>
              <a:rPr lang="en-US" altLang="zh-TW" b="1" dirty="0" err="1">
                <a:solidFill>
                  <a:srgbClr val="FF0000"/>
                </a:solidFill>
              </a:rPr>
              <a:t>Nsmf_PDUSession_UpdateSMContext</a:t>
            </a:r>
            <a:r>
              <a:rPr lang="en-US" altLang="zh-TW" b="1" dirty="0">
                <a:solidFill>
                  <a:srgbClr val="FF0000"/>
                </a:solidFill>
              </a:rPr>
              <a:t> </a:t>
            </a:r>
            <a:r>
              <a:rPr lang="en-US" altLang="zh-TW" dirty="0"/>
              <a:t>Request </a:t>
            </a:r>
            <a:r>
              <a:rPr lang="zh-TW" altLang="en-US" dirty="0"/>
              <a:t>給 </a:t>
            </a:r>
            <a:r>
              <a:rPr lang="en-US" altLang="zh-TW" dirty="0"/>
              <a:t>SMF(s)</a:t>
            </a:r>
            <a:r>
              <a:rPr lang="zh-TW" altLang="en-US" dirty="0"/>
              <a:t>，並且把 </a:t>
            </a:r>
            <a:r>
              <a:rPr lang="en-US" altLang="zh-TW" dirty="0"/>
              <a:t>Operation Type </a:t>
            </a:r>
            <a:r>
              <a:rPr lang="zh-TW" altLang="en-US" dirty="0"/>
              <a:t>設定為 </a:t>
            </a:r>
            <a:r>
              <a:rPr lang="en-US" altLang="zh-TW" dirty="0"/>
              <a:t>UP</a:t>
            </a:r>
            <a:r>
              <a:rPr lang="zh-TW" altLang="en-US" dirty="0"/>
              <a:t> </a:t>
            </a:r>
            <a:r>
              <a:rPr lang="en-US" altLang="zh-TW" dirty="0"/>
              <a:t>activate</a:t>
            </a:r>
            <a:r>
              <a:rPr lang="zh-TW" altLang="en-US" dirty="0"/>
              <a:t>。</a:t>
            </a:r>
            <a:endParaRPr lang="en-US" altLang="zh-TW" dirty="0"/>
          </a:p>
          <a:p>
            <a:r>
              <a:rPr lang="en-US" altLang="zh-TW" dirty="0"/>
              <a:t>AMF </a:t>
            </a:r>
            <a:r>
              <a:rPr lang="zh-TW" altLang="en-US" dirty="0"/>
              <a:t>會先決定 </a:t>
            </a:r>
            <a:endParaRPr lang="en-US" altLang="zh-TW" dirty="0"/>
          </a:p>
          <a:p>
            <a:pPr marL="171450" indent="-171450">
              <a:buFontTx/>
              <a:buChar char="-"/>
            </a:pPr>
            <a:r>
              <a:rPr lang="en-US" altLang="zh-TW" dirty="0"/>
              <a:t>Access Type</a:t>
            </a:r>
          </a:p>
          <a:p>
            <a:pPr marL="171450" indent="-171450">
              <a:buFontTx/>
              <a:buChar char="-"/>
            </a:pPr>
            <a:r>
              <a:rPr lang="en-US" altLang="zh-TW" dirty="0"/>
              <a:t>RAT Type</a:t>
            </a:r>
          </a:p>
          <a:p>
            <a:pPr marL="457200" lvl="1" indent="0">
              <a:buFontTx/>
              <a:buNone/>
            </a:pPr>
            <a:r>
              <a:rPr lang="en-US" altLang="zh-TW" dirty="0"/>
              <a:t>- </a:t>
            </a:r>
            <a:r>
              <a:rPr lang="zh-TW" altLang="en-US" dirty="0"/>
              <a:t>如果 </a:t>
            </a:r>
            <a:r>
              <a:rPr lang="en-US" altLang="zh-TW" dirty="0"/>
              <a:t>RAT</a:t>
            </a:r>
            <a:r>
              <a:rPr lang="zh-TW" altLang="en-US" dirty="0"/>
              <a:t> </a:t>
            </a:r>
            <a:r>
              <a:rPr lang="en-US" altLang="zh-TW" dirty="0"/>
              <a:t>type</a:t>
            </a:r>
            <a:r>
              <a:rPr lang="zh-TW" altLang="en-US" dirty="0"/>
              <a:t> 為 </a:t>
            </a:r>
            <a:r>
              <a:rPr lang="en-US" altLang="zh-TW" dirty="0"/>
              <a:t>NB-IoT</a:t>
            </a:r>
            <a:r>
              <a:rPr lang="zh-TW" altLang="en-US" dirty="0"/>
              <a:t>，</a:t>
            </a:r>
            <a:r>
              <a:rPr lang="en-US" altLang="zh-TW" dirty="0"/>
              <a:t>AMF</a:t>
            </a:r>
            <a:r>
              <a:rPr lang="zh-TW" altLang="en-US" dirty="0"/>
              <a:t> 應該要確保 </a:t>
            </a:r>
            <a:r>
              <a:rPr lang="en-US" altLang="zh-TW" dirty="0"/>
              <a:t>activated PDU session </a:t>
            </a:r>
            <a:r>
              <a:rPr lang="zh-TW" altLang="en-US" dirty="0"/>
              <a:t>的數量沒有超過 </a:t>
            </a:r>
            <a:r>
              <a:rPr lang="en-US" altLang="zh-TW" dirty="0"/>
              <a:t>UE</a:t>
            </a:r>
            <a:r>
              <a:rPr lang="zh-TW" altLang="en-US" dirty="0"/>
              <a:t> 支援的 </a:t>
            </a:r>
            <a:r>
              <a:rPr lang="en-US" altLang="zh-TW" dirty="0"/>
              <a:t>user plane resources </a:t>
            </a:r>
            <a:r>
              <a:rPr lang="zh-TW" altLang="en-US" dirty="0"/>
              <a:t>最大數量</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39</a:t>
            </a:fld>
            <a:endParaRPr lang="zh-TW" altLang="en-US"/>
          </a:p>
        </p:txBody>
      </p:sp>
    </p:spTree>
    <p:extLst>
      <p:ext uri="{BB962C8B-B14F-4D97-AF65-F5344CB8AC3E}">
        <p14:creationId xmlns:p14="http://schemas.microsoft.com/office/powerpoint/2010/main" val="39997619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err="1"/>
              <a:t>Serivce</a:t>
            </a:r>
            <a:r>
              <a:rPr lang="en-US" altLang="zh-TW" dirty="0"/>
              <a:t> request</a:t>
            </a:r>
            <a:r>
              <a:rPr lang="zh-TW" altLang="en-US" dirty="0"/>
              <a:t> 的 </a:t>
            </a:r>
            <a:r>
              <a:rPr lang="en-US" altLang="zh-TW" dirty="0"/>
              <a:t>procedure</a:t>
            </a:r>
            <a:r>
              <a:rPr lang="zh-TW" altLang="en-US" dirty="0"/>
              <a:t> 被觸發的原因是為了要回應 </a:t>
            </a:r>
            <a:r>
              <a:rPr lang="en-US" altLang="zh-TW" dirty="0"/>
              <a:t>Paging </a:t>
            </a:r>
            <a:r>
              <a:rPr lang="zh-TW" altLang="en-US" dirty="0"/>
              <a:t>或是回應顯示為 </a:t>
            </a:r>
            <a:r>
              <a:rPr lang="en-US" altLang="zh-TW" dirty="0">
                <a:solidFill>
                  <a:srgbClr val="00B050"/>
                </a:solidFill>
              </a:rPr>
              <a:t>non-3GPP</a:t>
            </a:r>
            <a:r>
              <a:rPr lang="en-US" altLang="zh-TW" dirty="0"/>
              <a:t> access</a:t>
            </a:r>
            <a:r>
              <a:rPr lang="zh-TW" altLang="en-US" dirty="0"/>
              <a:t> 的 </a:t>
            </a:r>
            <a:r>
              <a:rPr lang="en-US" altLang="zh-TW" dirty="0"/>
              <a:t>NAS</a:t>
            </a:r>
            <a:r>
              <a:rPr lang="zh-TW" altLang="en-US" dirty="0"/>
              <a:t> </a:t>
            </a:r>
            <a:r>
              <a:rPr lang="en-US" altLang="zh-TW" dirty="0"/>
              <a:t>Notification</a:t>
            </a:r>
            <a:r>
              <a:rPr lang="zh-TW" altLang="en-US" dirty="0"/>
              <a:t>，則 </a:t>
            </a:r>
            <a:r>
              <a:rPr lang="en-US" altLang="zh-TW" dirty="0"/>
              <a:t>PDU</a:t>
            </a:r>
            <a:r>
              <a:rPr lang="zh-TW" altLang="en-US" dirty="0"/>
              <a:t> </a:t>
            </a:r>
            <a:r>
              <a:rPr lang="en-US" altLang="zh-TW" dirty="0"/>
              <a:t>Session </a:t>
            </a:r>
            <a:r>
              <a:rPr lang="zh-TW" altLang="en-US" dirty="0"/>
              <a:t>的行為如下表</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40</a:t>
            </a:fld>
            <a:endParaRPr lang="zh-TW" altLang="en-US"/>
          </a:p>
        </p:txBody>
      </p:sp>
    </p:spTree>
    <p:extLst>
      <p:ext uri="{BB962C8B-B14F-4D97-AF65-F5344CB8AC3E}">
        <p14:creationId xmlns:p14="http://schemas.microsoft.com/office/powerpoint/2010/main" val="3493432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UE </a:t>
            </a:r>
            <a:r>
              <a:rPr lang="zh-TW" altLang="en-US" dirty="0"/>
              <a:t>在 </a:t>
            </a:r>
            <a:r>
              <a:rPr lang="en-US" altLang="zh-TW" dirty="0"/>
              <a:t>CM-CONNECTED state</a:t>
            </a:r>
            <a:r>
              <a:rPr lang="zh-TW" altLang="en-US" dirty="0"/>
              <a:t> 發起 </a:t>
            </a:r>
            <a:r>
              <a:rPr lang="en-US" altLang="zh-TW" dirty="0"/>
              <a:t>Service Request</a:t>
            </a:r>
            <a:r>
              <a:rPr lang="zh-TW" altLang="en-US" dirty="0"/>
              <a:t>，為了以下目標</a:t>
            </a:r>
            <a:r>
              <a:rPr lang="en-US" altLang="zh-TW" dirty="0"/>
              <a:t>:</a:t>
            </a:r>
          </a:p>
          <a:p>
            <a:pPr marL="171450" indent="-171450">
              <a:buFontTx/>
              <a:buChar char="-"/>
            </a:pPr>
            <a:r>
              <a:rPr lang="zh-TW" altLang="en-US" dirty="0"/>
              <a:t>請求激活 </a:t>
            </a:r>
            <a:r>
              <a:rPr lang="en-US" altLang="zh-TW" b="0" dirty="0"/>
              <a:t>User Plane connection for PDU Sessions</a:t>
            </a:r>
          </a:p>
          <a:p>
            <a:pPr marL="171450" indent="-171450">
              <a:buFontTx/>
              <a:buChar char="-"/>
            </a:pPr>
            <a:r>
              <a:rPr lang="zh-TW" altLang="en-US" b="0" dirty="0"/>
              <a:t>回應 </a:t>
            </a:r>
            <a:r>
              <a:rPr lang="en-US" altLang="zh-TW" b="0" dirty="0"/>
              <a:t>AMF</a:t>
            </a:r>
            <a:r>
              <a:rPr lang="zh-TW" altLang="en-US" b="0" dirty="0"/>
              <a:t> 的 </a:t>
            </a:r>
            <a:r>
              <a:rPr lang="en-US" altLang="zh-TW" b="0" dirty="0"/>
              <a:t>NAS Notification message </a:t>
            </a:r>
          </a:p>
          <a:p>
            <a:pPr marL="171450" indent="-171450">
              <a:buFontTx/>
              <a:buChar char="-"/>
            </a:pPr>
            <a:r>
              <a:rPr lang="zh-TW" altLang="en-US" b="0" dirty="0"/>
              <a:t>請求釋放 </a:t>
            </a:r>
            <a:r>
              <a:rPr lang="en-US" altLang="zh-TW" b="0" dirty="0"/>
              <a:t>UE connection </a:t>
            </a:r>
          </a:p>
          <a:p>
            <a:pPr marL="171450" indent="-171450">
              <a:buFontTx/>
              <a:buChar char="-"/>
            </a:pPr>
            <a:r>
              <a:rPr lang="zh-TW" altLang="en-US" b="0" dirty="0"/>
              <a:t>停止資料傳輸</a:t>
            </a:r>
            <a:endParaRPr lang="en-US" altLang="zh-TW" b="0" dirty="0"/>
          </a:p>
          <a:p>
            <a:pPr marL="171450" indent="-171450">
              <a:buFontTx/>
              <a:buChar char="-"/>
            </a:pPr>
            <a:r>
              <a:rPr lang="zh-TW" altLang="en-US" b="0" dirty="0"/>
              <a:t>丟棄任何 </a:t>
            </a:r>
            <a:r>
              <a:rPr lang="en-US" altLang="zh-TW" b="0" dirty="0"/>
              <a:t>pending data</a:t>
            </a:r>
          </a:p>
          <a:p>
            <a:pPr marL="171450" indent="-171450">
              <a:buFontTx/>
              <a:buChar char="-"/>
            </a:pPr>
            <a:r>
              <a:rPr lang="en-US" altLang="zh-TW" b="0" dirty="0"/>
              <a:t>(</a:t>
            </a:r>
            <a:r>
              <a:rPr lang="zh-TW" altLang="en-US" b="0" dirty="0"/>
              <a:t>選擇性地</a:t>
            </a:r>
            <a:r>
              <a:rPr lang="en-US" altLang="zh-TW" b="0" dirty="0"/>
              <a:t>)</a:t>
            </a:r>
            <a:r>
              <a:rPr lang="zh-TW" altLang="en-US" b="0" dirty="0"/>
              <a:t> 儲存 </a:t>
            </a:r>
            <a:r>
              <a:rPr lang="en-US" altLang="zh-TW" b="0" dirty="0"/>
              <a:t>Paging Restriction Information</a:t>
            </a:r>
            <a:endParaRPr lang="zh-TW" altLang="en-US"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4</a:t>
            </a:fld>
            <a:endParaRPr lang="zh-TW" altLang="en-US"/>
          </a:p>
        </p:txBody>
      </p:sp>
    </p:spTree>
    <p:extLst>
      <p:ext uri="{BB962C8B-B14F-4D97-AF65-F5344CB8AC3E}">
        <p14:creationId xmlns:p14="http://schemas.microsoft.com/office/powerpoint/2010/main" val="31801819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67ED859E-758A-4BD6-8B73-69943A7A5FF7}"/>
              </a:ext>
            </a:extLst>
          </p:cNvPr>
          <p:cNvSpPr>
            <a:spLocks noGrp="1"/>
          </p:cNvSpPr>
          <p:nvPr>
            <p:ph type="body" idx="1"/>
          </p:nvPr>
        </p:nvSpPr>
        <p:spPr/>
        <p:txBody>
          <a:bodyPr/>
          <a:lstStyle/>
          <a:p>
            <a:r>
              <a:rPr lang="zh-TW" altLang="en-US" dirty="0"/>
              <a:t>如果 </a:t>
            </a:r>
            <a:r>
              <a:rPr lang="en-US" altLang="zh-TW" dirty="0"/>
              <a:t>UE</a:t>
            </a:r>
            <a:r>
              <a:rPr lang="zh-TW" altLang="en-US" dirty="0"/>
              <a:t> 透過 </a:t>
            </a:r>
            <a:r>
              <a:rPr lang="en-US" altLang="zh-TW" dirty="0"/>
              <a:t>NB-IoT RAT</a:t>
            </a:r>
            <a:r>
              <a:rPr lang="zh-TW" altLang="en-US" dirty="0"/>
              <a:t> 來存取核網，則</a:t>
            </a:r>
            <a:r>
              <a:rPr lang="en-US" altLang="zh-TW" dirty="0"/>
              <a:t>:</a:t>
            </a:r>
          </a:p>
          <a:p>
            <a:pPr marL="171450" indent="-171450">
              <a:buFontTx/>
              <a:buChar char="-"/>
            </a:pPr>
            <a:r>
              <a:rPr lang="en-US" altLang="zh-TW" dirty="0"/>
              <a:t>AMF</a:t>
            </a:r>
            <a:r>
              <a:rPr lang="zh-TW" altLang="en-US" dirty="0"/>
              <a:t> 會通知所有的 </a:t>
            </a:r>
            <a:r>
              <a:rPr lang="en-US" altLang="zh-TW" dirty="0"/>
              <a:t>SMF</a:t>
            </a:r>
            <a:r>
              <a:rPr lang="zh-TW" altLang="en-US" dirty="0"/>
              <a:t>，</a:t>
            </a:r>
            <a:r>
              <a:rPr lang="en-US" altLang="zh-TW" dirty="0"/>
              <a:t>RRC establishment cause </a:t>
            </a:r>
            <a:r>
              <a:rPr lang="zh-TW" altLang="en-US" dirty="0"/>
              <a:t>是否被設定為 </a:t>
            </a:r>
            <a:r>
              <a:rPr lang="en-US" altLang="zh-TW" b="1" dirty="0"/>
              <a:t>MO exception data</a:t>
            </a:r>
          </a:p>
          <a:p>
            <a:pPr marL="171450" indent="-171450">
              <a:buFontTx/>
              <a:buChar char="-"/>
            </a:pPr>
            <a:r>
              <a:rPr lang="en-US" altLang="zh-TW" b="0" dirty="0"/>
              <a:t>AMF </a:t>
            </a:r>
            <a:r>
              <a:rPr lang="zh-TW" altLang="en-US" b="0" dirty="0"/>
              <a:t>會立即地傳送 </a:t>
            </a:r>
            <a:r>
              <a:rPr lang="en-US" altLang="zh-TW" b="1" dirty="0"/>
              <a:t>MO Exception Data Counter </a:t>
            </a:r>
            <a:r>
              <a:rPr lang="zh-TW" altLang="en-US" b="0" dirty="0"/>
              <a:t>給 </a:t>
            </a:r>
            <a:r>
              <a:rPr lang="en-US" altLang="zh-TW" b="0" dirty="0"/>
              <a:t>SMF</a:t>
            </a:r>
            <a:endParaRPr lang="zh-TW" altLang="en-US" b="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AMF </a:t>
            </a:r>
            <a:r>
              <a:rPr lang="zh-TW" altLang="en-US" dirty="0"/>
              <a:t>可能會從收到 </a:t>
            </a:r>
            <a:r>
              <a:rPr lang="en-US" altLang="zh-TW" dirty="0"/>
              <a:t>Service Request </a:t>
            </a:r>
            <a:r>
              <a:rPr lang="zh-TW" altLang="en-US" dirty="0"/>
              <a:t>請求新的 </a:t>
            </a:r>
            <a:r>
              <a:rPr lang="en-US" altLang="zh-TW" dirty="0"/>
              <a:t>NAS</a:t>
            </a:r>
            <a:r>
              <a:rPr lang="zh-TW" altLang="en-US" dirty="0"/>
              <a:t> </a:t>
            </a:r>
            <a:r>
              <a:rPr lang="en-US" altLang="zh-TW" dirty="0"/>
              <a:t>signalling connection</a:t>
            </a:r>
            <a:r>
              <a:rPr lang="zh-TW" altLang="en-US" dirty="0"/>
              <a:t> 透過新的 </a:t>
            </a:r>
            <a:r>
              <a:rPr lang="en-US" altLang="zh-TW" dirty="0"/>
              <a:t>NG</a:t>
            </a:r>
            <a:r>
              <a:rPr lang="zh-TW" altLang="en-US" dirty="0"/>
              <a:t> </a:t>
            </a:r>
            <a:r>
              <a:rPr lang="en-US" altLang="zh-TW" dirty="0"/>
              <a:t>–RAN</a:t>
            </a:r>
            <a:r>
              <a:rPr lang="zh-TW" altLang="en-US" dirty="0"/>
              <a:t>，但 </a:t>
            </a:r>
            <a:r>
              <a:rPr lang="en-US" altLang="zh-TW" dirty="0"/>
              <a:t>AMF</a:t>
            </a:r>
            <a:r>
              <a:rPr lang="zh-TW" altLang="en-US" dirty="0"/>
              <a:t> 仍然在維護舊的 </a:t>
            </a:r>
            <a:r>
              <a:rPr lang="en-US" altLang="zh-TW" dirty="0"/>
              <a:t>NAS signalling connection </a:t>
            </a:r>
            <a:r>
              <a:rPr lang="zh-TW" altLang="en-US" dirty="0"/>
              <a:t>透過舊的 </a:t>
            </a:r>
            <a:r>
              <a:rPr lang="en-US" altLang="zh-TW" dirty="0"/>
              <a:t>NG-RAN</a:t>
            </a:r>
            <a:r>
              <a:rPr lang="zh-TW" altLang="en-US" dirty="0"/>
              <a:t>，此時</a:t>
            </a:r>
            <a:r>
              <a:rPr lang="en-US" altLang="zh-TW" dirty="0"/>
              <a:t>:</a:t>
            </a:r>
          </a:p>
          <a:p>
            <a:pPr marL="171450" indent="-171450">
              <a:buFontTx/>
              <a:buChar char="-"/>
            </a:pPr>
            <a:r>
              <a:rPr lang="zh-TW" altLang="en-US" dirty="0"/>
              <a:t>新的 </a:t>
            </a:r>
            <a:r>
              <a:rPr lang="en-US" altLang="zh-TW" dirty="0"/>
              <a:t>NG-RAN </a:t>
            </a:r>
            <a:r>
              <a:rPr lang="zh-TW" altLang="en-US" dirty="0"/>
              <a:t>與舊的 </a:t>
            </a:r>
            <a:r>
              <a:rPr lang="en-US" altLang="zh-TW" dirty="0"/>
              <a:t>NG-RAN </a:t>
            </a:r>
            <a:r>
              <a:rPr lang="zh-TW" altLang="en-US" dirty="0"/>
              <a:t>可能相同</a:t>
            </a:r>
            <a:endParaRPr lang="en-US" altLang="zh-TW" dirty="0"/>
          </a:p>
          <a:p>
            <a:pPr marL="171450" indent="-171450">
              <a:buFontTx/>
              <a:buChar char="-"/>
            </a:pPr>
            <a:r>
              <a:rPr lang="en-US" altLang="zh-TW" dirty="0"/>
              <a:t>AMF</a:t>
            </a:r>
            <a:r>
              <a:rPr lang="zh-TW" altLang="en-US" dirty="0"/>
              <a:t> 應該要對舊的</a:t>
            </a:r>
            <a:r>
              <a:rPr lang="en-US" altLang="zh-TW" dirty="0"/>
              <a:t> NG-RAN </a:t>
            </a:r>
            <a:r>
              <a:rPr lang="zh-TW" altLang="en-US" dirty="0"/>
              <a:t>觸發 </a:t>
            </a:r>
            <a:r>
              <a:rPr lang="en-US" altLang="zh-TW" dirty="0"/>
              <a:t>AN</a:t>
            </a:r>
            <a:r>
              <a:rPr lang="zh-TW" altLang="en-US" dirty="0"/>
              <a:t> </a:t>
            </a:r>
            <a:r>
              <a:rPr lang="en-US" altLang="zh-TW" dirty="0"/>
              <a:t>Release procedure</a:t>
            </a:r>
          </a:p>
          <a:p>
            <a:pPr marL="171450" indent="-171450">
              <a:buFontTx/>
              <a:buChar char="-"/>
            </a:pPr>
            <a:r>
              <a:rPr lang="zh-TW" altLang="en-US" dirty="0"/>
              <a:t>針對在 </a:t>
            </a:r>
            <a:r>
              <a:rPr lang="en-US" altLang="zh-TW" b="1" dirty="0"/>
              <a:t>List Of PDU Sessions To Be Activated </a:t>
            </a:r>
            <a:r>
              <a:rPr lang="zh-TW" altLang="en-US" b="0" dirty="0"/>
              <a:t>裡面的 </a:t>
            </a:r>
            <a:r>
              <a:rPr lang="en-US" altLang="zh-TW" b="0" dirty="0"/>
              <a:t>PDU</a:t>
            </a:r>
            <a:r>
              <a:rPr lang="zh-TW" altLang="en-US" b="0" dirty="0"/>
              <a:t> </a:t>
            </a:r>
            <a:r>
              <a:rPr lang="en-US" altLang="zh-TW" b="0" dirty="0"/>
              <a:t>Sessions</a:t>
            </a:r>
            <a:r>
              <a:rPr lang="zh-TW" altLang="en-US" b="0" dirty="0"/>
              <a:t>，</a:t>
            </a:r>
            <a:r>
              <a:rPr lang="en-US" altLang="zh-TW" b="0" dirty="0"/>
              <a:t>AMF</a:t>
            </a:r>
            <a:r>
              <a:rPr lang="zh-TW" altLang="en-US" b="0" dirty="0"/>
              <a:t> 會請求 </a:t>
            </a:r>
            <a:r>
              <a:rPr lang="en-US" altLang="zh-TW" b="0" dirty="0"/>
              <a:t>SMF</a:t>
            </a:r>
            <a:r>
              <a:rPr lang="zh-TW" altLang="en-US" b="0" dirty="0"/>
              <a:t> 立即 </a:t>
            </a:r>
            <a:r>
              <a:rPr lang="en-US" altLang="zh-TW" b="0" dirty="0"/>
              <a:t>activate</a:t>
            </a:r>
            <a:r>
              <a:rPr lang="zh-TW" altLang="en-US" b="0" dirty="0"/>
              <a:t> 這些</a:t>
            </a:r>
            <a:r>
              <a:rPr lang="en-US" altLang="zh-TW" b="0" dirty="0"/>
              <a:t> PDU Sessions</a:t>
            </a:r>
            <a:endParaRPr lang="zh-TW" altLang="en-US"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42</a:t>
            </a:fld>
            <a:endParaRPr lang="zh-TW" altLang="en-US"/>
          </a:p>
        </p:txBody>
      </p:sp>
    </p:spTree>
    <p:extLst>
      <p:ext uri="{BB962C8B-B14F-4D97-AF65-F5344CB8AC3E}">
        <p14:creationId xmlns:p14="http://schemas.microsoft.com/office/powerpoint/2010/main" val="1149414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 </a:t>
            </a:r>
            <a:r>
              <a:rPr lang="en-US" altLang="zh-TW" sz="1200" b="0" i="0" kern="1200" dirty="0">
                <a:solidFill>
                  <a:schemeClr val="tx1"/>
                </a:solidFill>
                <a:effectLst/>
                <a:latin typeface="+mn-lt"/>
                <a:ea typeface="+mn-ea"/>
                <a:cs typeface="+mn-cs"/>
              </a:rPr>
              <a:t>AMF </a:t>
            </a:r>
            <a:r>
              <a:rPr lang="zh-TW" altLang="en-US" sz="1200" b="0" i="0" kern="1200" dirty="0">
                <a:solidFill>
                  <a:schemeClr val="tx1"/>
                </a:solidFill>
                <a:effectLst/>
                <a:latin typeface="+mn-lt"/>
                <a:ea typeface="+mn-ea"/>
                <a:cs typeface="+mn-cs"/>
              </a:rPr>
              <a:t>通知 </a:t>
            </a:r>
            <a:r>
              <a:rPr lang="en-US" altLang="zh-TW" sz="1200" b="0" i="0" kern="1200" dirty="0">
                <a:solidFill>
                  <a:schemeClr val="tx1"/>
                </a:solidFill>
                <a:effectLst/>
                <a:latin typeface="+mn-lt"/>
                <a:ea typeface="+mn-ea"/>
                <a:cs typeface="+mn-cs"/>
              </a:rPr>
              <a:t>SMF PDU session</a:t>
            </a:r>
            <a:r>
              <a:rPr lang="zh-TW" altLang="en-US" sz="1200" b="0" i="0" kern="1200" dirty="0">
                <a:solidFill>
                  <a:schemeClr val="tx1"/>
                </a:solidFill>
                <a:effectLst/>
                <a:latin typeface="+mn-lt"/>
                <a:ea typeface="+mn-ea"/>
                <a:cs typeface="+mn-cs"/>
              </a:rPr>
              <a:t> 的 </a:t>
            </a:r>
            <a:r>
              <a:rPr lang="en-US" altLang="zh-TW" sz="1200" b="0" i="0" kern="1200" dirty="0">
                <a:solidFill>
                  <a:schemeClr val="tx1"/>
                </a:solidFill>
                <a:effectLst/>
                <a:latin typeface="+mn-lt"/>
                <a:ea typeface="+mn-ea"/>
                <a:cs typeface="+mn-cs"/>
              </a:rPr>
              <a:t>access type</a:t>
            </a:r>
            <a:r>
              <a:rPr lang="zh-TW" altLang="en-US" sz="1200" b="0" i="0" kern="1200" dirty="0">
                <a:solidFill>
                  <a:schemeClr val="tx1"/>
                </a:solidFill>
                <a:effectLst/>
                <a:latin typeface="+mn-lt"/>
                <a:ea typeface="+mn-ea"/>
                <a:cs typeface="+mn-cs"/>
              </a:rPr>
              <a:t> 可以在步驟</a:t>
            </a:r>
            <a:r>
              <a:rPr lang="en-US" altLang="zh-TW" sz="1200" b="0" i="0" kern="1200" dirty="0">
                <a:solidFill>
                  <a:schemeClr val="tx1"/>
                </a:solidFill>
                <a:effectLst/>
                <a:latin typeface="+mn-lt"/>
                <a:ea typeface="+mn-ea"/>
                <a:cs typeface="+mn-cs"/>
              </a:rPr>
              <a:t>4</a:t>
            </a:r>
            <a:r>
              <a:rPr lang="zh-TW" altLang="en-US" sz="1200" b="0" i="0" kern="1200" dirty="0">
                <a:solidFill>
                  <a:schemeClr val="tx1"/>
                </a:solidFill>
                <a:effectLst/>
                <a:latin typeface="+mn-lt"/>
                <a:ea typeface="+mn-ea"/>
                <a:cs typeface="+mn-cs"/>
              </a:rPr>
              <a:t>更改，並且如果 </a:t>
            </a:r>
            <a:r>
              <a:rPr lang="en-US" altLang="zh-TW" sz="1200" b="0" i="0" kern="1200" dirty="0">
                <a:solidFill>
                  <a:schemeClr val="tx1"/>
                </a:solidFill>
                <a:effectLst/>
                <a:latin typeface="+mn-lt"/>
                <a:ea typeface="+mn-ea"/>
                <a:cs typeface="+mn-cs"/>
              </a:rPr>
              <a:t>PCC(policy and charging control) </a:t>
            </a:r>
            <a:r>
              <a:rPr lang="zh-TW" altLang="en-US" sz="1200" b="0" i="0" kern="1200" dirty="0">
                <a:solidFill>
                  <a:schemeClr val="tx1"/>
                </a:solidFill>
                <a:effectLst/>
                <a:latin typeface="+mn-lt"/>
                <a:ea typeface="+mn-ea"/>
                <a:cs typeface="+mn-cs"/>
              </a:rPr>
              <a:t>已經部署，則 </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發起</a:t>
            </a:r>
            <a:r>
              <a:rPr lang="en-US" altLang="zh-TW" sz="1200" b="0" i="0" kern="1200" dirty="0">
                <a:solidFill>
                  <a:schemeClr val="tx1"/>
                </a:solidFill>
                <a:effectLst/>
                <a:latin typeface="+mn-lt"/>
                <a:ea typeface="+mn-ea"/>
                <a:cs typeface="+mn-cs"/>
              </a:rPr>
              <a:t> SM Policy Association Modification</a:t>
            </a:r>
            <a:r>
              <a:rPr lang="zh-TW" altLang="en-US" sz="1200" b="0" i="0" kern="1200" dirty="0">
                <a:solidFill>
                  <a:schemeClr val="tx1"/>
                </a:solidFill>
                <a:effectLst/>
                <a:latin typeface="+mn-lt"/>
                <a:ea typeface="+mn-ea"/>
                <a:cs typeface="+mn-cs"/>
              </a:rPr>
              <a:t>流程</a:t>
            </a:r>
            <a:r>
              <a:rPr lang="en-US" altLang="zh-TW" sz="1200" b="0" i="0" kern="1200" dirty="0">
                <a:solidFill>
                  <a:schemeClr val="tx1"/>
                </a:solidFill>
                <a:effectLst/>
                <a:latin typeface="+mn-lt"/>
                <a:ea typeface="+mn-ea"/>
                <a:cs typeface="+mn-cs"/>
              </a:rPr>
              <a:t>(4.16.5.1)</a:t>
            </a:r>
            <a:br>
              <a:rPr lang="zh-TW" altLang="en-US" dirty="0"/>
            </a:br>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Policy Control Request</a:t>
            </a:r>
            <a:r>
              <a:rPr lang="zh-TW" altLang="en-US" sz="1200" b="0" i="0" kern="1200" dirty="0">
                <a:solidFill>
                  <a:schemeClr val="tx1"/>
                </a:solidFill>
                <a:effectLst/>
                <a:latin typeface="+mn-lt"/>
                <a:ea typeface="+mn-ea"/>
                <a:cs typeface="+mn-cs"/>
              </a:rPr>
              <a:t> 觸發條件已經滿足（例如</a:t>
            </a:r>
            <a:r>
              <a:rPr lang="en-US" altLang="zh-TW" sz="1200" b="0" i="0" kern="1200" dirty="0">
                <a:solidFill>
                  <a:schemeClr val="tx1"/>
                </a:solidFill>
                <a:effectLst/>
                <a:latin typeface="+mn-lt"/>
                <a:ea typeface="+mn-ea"/>
                <a:cs typeface="+mn-cs"/>
              </a:rPr>
              <a:t>change of Access Type</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PCF </a:t>
            </a:r>
            <a:r>
              <a:rPr lang="zh-TW" altLang="en-US" sz="1200" b="0" i="0" kern="1200" dirty="0">
                <a:solidFill>
                  <a:schemeClr val="tx1"/>
                </a:solidFill>
                <a:effectLst/>
                <a:latin typeface="+mn-lt"/>
                <a:ea typeface="+mn-ea"/>
                <a:cs typeface="+mn-cs"/>
              </a:rPr>
              <a:t>可提供 </a:t>
            </a:r>
            <a:r>
              <a:rPr lang="en-US" altLang="zh-TW" sz="1200" b="0" i="0" kern="1200" dirty="0">
                <a:solidFill>
                  <a:schemeClr val="tx1"/>
                </a:solidFill>
                <a:effectLst/>
                <a:latin typeface="+mn-lt"/>
                <a:ea typeface="+mn-ea"/>
                <a:cs typeface="+mn-cs"/>
              </a:rPr>
              <a:t>updated PCC Rule</a:t>
            </a:r>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43</a:t>
            </a:fld>
            <a:endParaRPr lang="zh-TW" altLang="en-US"/>
          </a:p>
        </p:txBody>
      </p:sp>
    </p:spTree>
    <p:extLst>
      <p:ext uri="{BB962C8B-B14F-4D97-AF65-F5344CB8AC3E}">
        <p14:creationId xmlns:p14="http://schemas.microsoft.com/office/powerpoint/2010/main" val="38790528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 </a:t>
            </a:r>
            <a:r>
              <a:rPr lang="en-US" altLang="zh-TW" sz="1200" b="0" i="0" kern="1200" dirty="0">
                <a:solidFill>
                  <a:schemeClr val="tx1"/>
                </a:solidFill>
                <a:effectLst/>
                <a:latin typeface="+mn-lt"/>
                <a:ea typeface="+mn-ea"/>
                <a:cs typeface="+mn-cs"/>
              </a:rPr>
              <a:t>PDU Session ID </a:t>
            </a:r>
            <a:r>
              <a:rPr lang="zh-TW" altLang="en-US" sz="1200" b="0" i="0" kern="1200" dirty="0">
                <a:solidFill>
                  <a:schemeClr val="tx1"/>
                </a:solidFill>
                <a:effectLst/>
                <a:latin typeface="+mn-lt"/>
                <a:ea typeface="+mn-ea"/>
                <a:cs typeface="+mn-cs"/>
              </a:rPr>
              <a:t>對應一個 </a:t>
            </a:r>
            <a:r>
              <a:rPr lang="en-US" altLang="zh-TW" sz="1200" b="0" i="0" kern="1200" dirty="0">
                <a:solidFill>
                  <a:schemeClr val="tx1"/>
                </a:solidFill>
                <a:effectLst/>
                <a:latin typeface="+mn-lt"/>
                <a:ea typeface="+mn-ea"/>
                <a:cs typeface="+mn-cs"/>
              </a:rPr>
              <a:t>LADN </a:t>
            </a:r>
            <a:r>
              <a:rPr lang="zh-TW" altLang="en-US" sz="1200" b="0" i="0" kern="1200" dirty="0">
                <a:solidFill>
                  <a:schemeClr val="tx1"/>
                </a:solidFill>
                <a:effectLst/>
                <a:latin typeface="+mn-lt"/>
                <a:ea typeface="+mn-ea"/>
                <a:cs typeface="+mn-cs"/>
              </a:rPr>
              <a:t>（本地數據網路），基於從</a:t>
            </a:r>
            <a:r>
              <a:rPr lang="en-US" altLang="zh-TW" sz="1200" b="0" i="0" kern="1200" dirty="0">
                <a:solidFill>
                  <a:schemeClr val="tx1"/>
                </a:solidFill>
                <a:effectLst/>
                <a:latin typeface="+mn-lt"/>
                <a:ea typeface="+mn-ea"/>
                <a:cs typeface="+mn-cs"/>
              </a:rPr>
              <a:t>AMF</a:t>
            </a:r>
            <a:r>
              <a:rPr lang="zh-TW" altLang="en-US" sz="1200" b="0" i="0" kern="1200" dirty="0">
                <a:solidFill>
                  <a:schemeClr val="tx1"/>
                </a:solidFill>
                <a:effectLst/>
                <a:latin typeface="+mn-lt"/>
                <a:ea typeface="+mn-ea"/>
                <a:cs typeface="+mn-cs"/>
              </a:rPr>
              <a:t>得到的</a:t>
            </a:r>
            <a:r>
              <a:rPr lang="en-US" altLang="zh-TW" sz="1200" b="0" i="0" kern="1200" dirty="0">
                <a:solidFill>
                  <a:schemeClr val="tx1"/>
                </a:solidFill>
                <a:effectLst/>
                <a:latin typeface="+mn-lt"/>
                <a:ea typeface="+mn-ea"/>
                <a:cs typeface="+mn-cs"/>
              </a:rPr>
              <a:t>“UE presence in LADN service area”</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判定</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在可用的</a:t>
            </a:r>
            <a:r>
              <a:rPr lang="en-US" altLang="zh-TW" sz="1200" b="0" i="0" kern="1200" dirty="0">
                <a:solidFill>
                  <a:schemeClr val="tx1"/>
                </a:solidFill>
                <a:effectLst/>
                <a:latin typeface="+mn-lt"/>
                <a:ea typeface="+mn-ea"/>
                <a:cs typeface="+mn-cs"/>
              </a:rPr>
              <a:t>LADN</a:t>
            </a:r>
            <a:r>
              <a:rPr lang="zh-TW" altLang="en-US" sz="1200" b="0" i="0" kern="1200" dirty="0">
                <a:solidFill>
                  <a:schemeClr val="tx1"/>
                </a:solidFill>
                <a:effectLst/>
                <a:latin typeface="+mn-lt"/>
                <a:ea typeface="+mn-ea"/>
                <a:cs typeface="+mn-cs"/>
              </a:rPr>
              <a:t>之外，則</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根據</a:t>
            </a:r>
            <a:r>
              <a:rPr lang="en-US" altLang="zh-TW" sz="1200" b="0" i="0" kern="1200" dirty="0">
                <a:solidFill>
                  <a:schemeClr val="tx1"/>
                </a:solidFill>
                <a:effectLst/>
                <a:latin typeface="+mn-lt"/>
                <a:ea typeface="+mn-ea"/>
                <a:cs typeface="+mn-cs"/>
              </a:rPr>
              <a:t>local</a:t>
            </a:r>
            <a:r>
              <a:rPr lang="zh-TW" altLang="en-US" sz="1200" b="0" i="0" kern="1200" dirty="0">
                <a:solidFill>
                  <a:schemeClr val="tx1"/>
                </a:solidFill>
                <a:effectLst/>
                <a:latin typeface="+mn-lt"/>
                <a:ea typeface="+mn-ea"/>
                <a:cs typeface="+mn-cs"/>
              </a:rPr>
              <a:t>政策有兩種做法</a:t>
            </a:r>
            <a:r>
              <a:rPr lang="en-US" altLang="zh-TW" sz="1200" b="0" i="0" kern="1200" dirty="0">
                <a:solidFill>
                  <a:schemeClr val="tx1"/>
                </a:solidFill>
                <a:effectLst/>
                <a:latin typeface="+mn-lt"/>
                <a:ea typeface="+mn-ea"/>
                <a:cs typeface="+mn-cs"/>
              </a:rPr>
              <a:t>:</a:t>
            </a:r>
          </a:p>
          <a:p>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保持</a:t>
            </a:r>
            <a:r>
              <a:rPr lang="en-US" altLang="zh-TW" sz="1200" b="0" i="0" kern="1200" dirty="0">
                <a:solidFill>
                  <a:schemeClr val="tx1"/>
                </a:solidFill>
                <a:effectLst/>
                <a:latin typeface="+mn-lt"/>
                <a:ea typeface="+mn-ea"/>
                <a:cs typeface="+mn-cs"/>
              </a:rPr>
              <a:t>PDU Session</a:t>
            </a:r>
            <a:r>
              <a:rPr lang="zh-TW" altLang="en-US" sz="1200" b="0" i="0" kern="1200" dirty="0">
                <a:solidFill>
                  <a:schemeClr val="tx1"/>
                </a:solidFill>
                <a:effectLst/>
                <a:latin typeface="+mn-lt"/>
                <a:ea typeface="+mn-ea"/>
                <a:cs typeface="+mn-cs"/>
              </a:rPr>
              <a:t>，但拒絕 </a:t>
            </a:r>
            <a:r>
              <a:rPr lang="en-US" altLang="zh-TW" sz="1200" b="0" i="0" kern="1200" dirty="0">
                <a:solidFill>
                  <a:schemeClr val="tx1"/>
                </a:solidFill>
                <a:effectLst/>
                <a:latin typeface="+mn-lt"/>
                <a:ea typeface="+mn-ea"/>
                <a:cs typeface="+mn-cs"/>
              </a:rPr>
              <a:t>the activation of User Plane connection for the PDU Session</a:t>
            </a:r>
            <a:r>
              <a:rPr lang="zh-TW" altLang="en-US" sz="1200" b="0" i="0" kern="1200" dirty="0">
                <a:solidFill>
                  <a:schemeClr val="tx1"/>
                </a:solidFill>
                <a:effectLst/>
                <a:latin typeface="+mn-lt"/>
                <a:ea typeface="+mn-ea"/>
                <a:cs typeface="+mn-cs"/>
              </a:rPr>
              <a:t>並通知 </a:t>
            </a:r>
            <a:r>
              <a:rPr lang="en-US" altLang="zh-TW" sz="1200" b="0" i="0" kern="1200" dirty="0">
                <a:solidFill>
                  <a:schemeClr val="tx1"/>
                </a:solidFill>
                <a:effectLst/>
                <a:latin typeface="+mn-lt"/>
                <a:ea typeface="+mn-ea"/>
                <a:cs typeface="+mn-cs"/>
              </a:rPr>
              <a:t>AMF</a:t>
            </a:r>
            <a:r>
              <a:rPr lang="zh-TW" altLang="en-US" sz="1200" b="0" i="0" kern="1200" dirty="0">
                <a:solidFill>
                  <a:schemeClr val="tx1"/>
                </a:solidFill>
                <a:effectLst/>
                <a:latin typeface="+mn-lt"/>
                <a:ea typeface="+mn-ea"/>
                <a:cs typeface="+mn-cs"/>
              </a:rPr>
              <a:t>。如果此流程由</a:t>
            </a:r>
            <a:r>
              <a:rPr lang="en-US" altLang="zh-TW" sz="1200" b="0" i="0" kern="1200" dirty="0">
                <a:solidFill>
                  <a:schemeClr val="tx1"/>
                </a:solidFill>
                <a:effectLst/>
                <a:latin typeface="+mn-lt"/>
                <a:ea typeface="+mn-ea"/>
                <a:cs typeface="+mn-cs"/>
              </a:rPr>
              <a:t>Network Triggered Service Request(4.2.3.3)</a:t>
            </a:r>
            <a:r>
              <a:rPr lang="zh-TW" altLang="en-US" sz="1200" b="0" i="0" kern="1200" dirty="0">
                <a:solidFill>
                  <a:schemeClr val="tx1"/>
                </a:solidFill>
                <a:effectLst/>
                <a:latin typeface="+mn-lt"/>
                <a:ea typeface="+mn-ea"/>
                <a:cs typeface="+mn-cs"/>
              </a:rPr>
              <a:t>觸發。 </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可以通知</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放棄</a:t>
            </a:r>
            <a:r>
              <a:rPr lang="en-US" altLang="zh-TW" sz="1200" b="0" i="0" kern="1200" dirty="0">
                <a:solidFill>
                  <a:schemeClr val="tx1"/>
                </a:solidFill>
                <a:effectLst/>
                <a:latin typeface="+mn-lt"/>
                <a:ea typeface="+mn-ea"/>
                <a:cs typeface="+mn-cs"/>
              </a:rPr>
              <a:t>PDU Session</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downlink data</a:t>
            </a:r>
            <a:r>
              <a:rPr lang="zh-TW" altLang="en-US" sz="1200" b="0" i="0" kern="1200" dirty="0">
                <a:solidFill>
                  <a:schemeClr val="tx1"/>
                </a:solidFill>
                <a:effectLst/>
                <a:latin typeface="+mn-lt"/>
                <a:ea typeface="+mn-ea"/>
                <a:cs typeface="+mn-cs"/>
              </a:rPr>
              <a:t>，或者不提供進一步的</a:t>
            </a:r>
            <a:r>
              <a:rPr lang="en-US" altLang="zh-TW" sz="1200" b="0" i="0" kern="1200" dirty="0">
                <a:solidFill>
                  <a:schemeClr val="tx1"/>
                </a:solidFill>
                <a:effectLst/>
                <a:latin typeface="+mn-lt"/>
                <a:ea typeface="+mn-ea"/>
                <a:cs typeface="+mn-cs"/>
              </a:rPr>
              <a:t>Data Notification messages</a:t>
            </a:r>
          </a:p>
          <a:p>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直接釋放</a:t>
            </a:r>
            <a:r>
              <a:rPr lang="en-US" altLang="zh-TW" sz="1200" b="0" i="0" kern="1200" dirty="0">
                <a:solidFill>
                  <a:schemeClr val="tx1"/>
                </a:solidFill>
                <a:effectLst/>
                <a:latin typeface="+mn-lt"/>
                <a:ea typeface="+mn-ea"/>
                <a:cs typeface="+mn-cs"/>
              </a:rPr>
              <a:t>PDU Session</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釋放</a:t>
            </a:r>
            <a:r>
              <a:rPr lang="en-US" altLang="zh-TW" sz="1200" b="0" i="0" kern="1200" dirty="0">
                <a:solidFill>
                  <a:schemeClr val="tx1"/>
                </a:solidFill>
                <a:effectLst/>
                <a:latin typeface="+mn-lt"/>
                <a:ea typeface="+mn-ea"/>
                <a:cs typeface="+mn-cs"/>
              </a:rPr>
              <a:t>PDU Session</a:t>
            </a:r>
            <a:r>
              <a:rPr lang="zh-TW" altLang="en-US" sz="1200" b="0" i="0" kern="1200" dirty="0">
                <a:solidFill>
                  <a:schemeClr val="tx1"/>
                </a:solidFill>
                <a:effectLst/>
                <a:latin typeface="+mn-lt"/>
                <a:ea typeface="+mn-ea"/>
                <a:cs typeface="+mn-cs"/>
              </a:rPr>
              <a:t>並通知</a:t>
            </a:r>
            <a:r>
              <a:rPr lang="en-US" altLang="zh-TW" sz="1200" b="0" i="0" kern="1200" dirty="0">
                <a:solidFill>
                  <a:schemeClr val="tx1"/>
                </a:solidFill>
                <a:effectLst/>
                <a:latin typeface="+mn-lt"/>
                <a:ea typeface="+mn-ea"/>
                <a:cs typeface="+mn-cs"/>
              </a:rPr>
              <a:t>AMF PDU Session</a:t>
            </a:r>
            <a:r>
              <a:rPr lang="zh-TW" altLang="en-US" sz="1200" b="0" i="0" kern="1200" dirty="0">
                <a:solidFill>
                  <a:schemeClr val="tx1"/>
                </a:solidFill>
                <a:effectLst/>
                <a:latin typeface="+mn-lt"/>
                <a:ea typeface="+mn-ea"/>
                <a:cs typeface="+mn-cs"/>
              </a:rPr>
              <a:t>已經釋放</a:t>
            </a:r>
          </a:p>
          <a:p>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44</a:t>
            </a:fld>
            <a:endParaRPr lang="zh-TW" altLang="en-US"/>
          </a:p>
        </p:txBody>
      </p:sp>
    </p:spTree>
    <p:extLst>
      <p:ext uri="{BB962C8B-B14F-4D97-AF65-F5344CB8AC3E}">
        <p14:creationId xmlns:p14="http://schemas.microsoft.com/office/powerpoint/2010/main" val="38269378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如果不是上面的狀況，基於從 </a:t>
            </a:r>
            <a:r>
              <a:rPr lang="en-US" altLang="zh-TW" sz="1200" b="0" i="0" kern="1200" dirty="0">
                <a:solidFill>
                  <a:schemeClr val="tx1"/>
                </a:solidFill>
                <a:effectLst/>
                <a:latin typeface="+mn-lt"/>
                <a:ea typeface="+mn-ea"/>
                <a:cs typeface="+mn-cs"/>
              </a:rPr>
              <a:t>AMF</a:t>
            </a:r>
            <a:r>
              <a:rPr lang="zh-TW" altLang="en-US" sz="1200" b="0" i="0" kern="1200" dirty="0">
                <a:solidFill>
                  <a:schemeClr val="tx1"/>
                </a:solidFill>
                <a:effectLst/>
                <a:latin typeface="+mn-lt"/>
                <a:ea typeface="+mn-ea"/>
                <a:cs typeface="+mn-cs"/>
              </a:rPr>
              <a:t> 接收到的 </a:t>
            </a:r>
            <a:r>
              <a:rPr lang="en-US" altLang="zh-TW" sz="1200" b="0" i="0" kern="1200" dirty="0">
                <a:solidFill>
                  <a:schemeClr val="tx1"/>
                </a:solidFill>
                <a:effectLst/>
                <a:latin typeface="+mn-lt"/>
                <a:ea typeface="+mn-ea"/>
                <a:cs typeface="+mn-cs"/>
              </a:rPr>
              <a:t>location info</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根據 </a:t>
            </a:r>
            <a:r>
              <a:rPr lang="en-US" altLang="zh-TW" sz="1200" b="0" i="0" kern="1200" dirty="0">
                <a:solidFill>
                  <a:schemeClr val="tx1"/>
                </a:solidFill>
                <a:effectLst/>
                <a:latin typeface="+mn-lt"/>
                <a:ea typeface="+mn-ea"/>
                <a:cs typeface="+mn-cs"/>
              </a:rPr>
              <a:t>UPF Selection</a:t>
            </a:r>
            <a:r>
              <a:rPr lang="zh-TW" altLang="en-US" sz="1200" b="0" i="0" kern="1200" dirty="0">
                <a:solidFill>
                  <a:schemeClr val="tx1"/>
                </a:solidFill>
                <a:effectLst/>
                <a:latin typeface="+mn-lt"/>
                <a:ea typeface="+mn-ea"/>
                <a:cs typeface="+mn-cs"/>
              </a:rPr>
              <a:t> 標準</a:t>
            </a:r>
            <a:r>
              <a:rPr lang="en-US" altLang="zh-TW" sz="1200" b="0" i="0" kern="1200" dirty="0">
                <a:solidFill>
                  <a:schemeClr val="tx1"/>
                </a:solidFill>
                <a:effectLst/>
                <a:latin typeface="+mn-lt"/>
                <a:ea typeface="+mn-ea"/>
                <a:cs typeface="+mn-cs"/>
              </a:rPr>
              <a:t>(23.501 6.3.3)</a:t>
            </a:r>
            <a:r>
              <a:rPr lang="zh-TW" altLang="en-US" sz="1200" b="0" i="0" kern="1200" dirty="0">
                <a:solidFill>
                  <a:schemeClr val="tx1"/>
                </a:solidFill>
                <a:effectLst/>
                <a:latin typeface="+mn-lt"/>
                <a:ea typeface="+mn-ea"/>
                <a:cs typeface="+mn-cs"/>
              </a:rPr>
              <a:t>，決定執行以下其一：</a:t>
            </a:r>
          </a:p>
          <a:p>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接受</a:t>
            </a:r>
            <a:r>
              <a:rPr lang="en-US" altLang="zh-TW" sz="1200" b="0" i="0" kern="1200" dirty="0">
                <a:solidFill>
                  <a:schemeClr val="tx1"/>
                </a:solidFill>
                <a:effectLst/>
                <a:latin typeface="+mn-lt"/>
                <a:ea typeface="+mn-ea"/>
                <a:cs typeface="+mn-cs"/>
              </a:rPr>
              <a:t> the activation of UP connection </a:t>
            </a:r>
            <a:r>
              <a:rPr lang="zh-TW" altLang="en-US" sz="1200" b="0" i="0" kern="1200" dirty="0">
                <a:solidFill>
                  <a:schemeClr val="tx1"/>
                </a:solidFill>
                <a:effectLst/>
                <a:latin typeface="+mn-lt"/>
                <a:ea typeface="+mn-ea"/>
                <a:cs typeface="+mn-cs"/>
              </a:rPr>
              <a:t>並且繼續使用目前的</a:t>
            </a:r>
            <a:r>
              <a:rPr lang="en-US" altLang="zh-TW" sz="1200" b="0" i="0" kern="1200" dirty="0">
                <a:solidFill>
                  <a:schemeClr val="tx1"/>
                </a:solidFill>
                <a:effectLst/>
                <a:latin typeface="+mn-lt"/>
                <a:ea typeface="+mn-ea"/>
                <a:cs typeface="+mn-cs"/>
              </a:rPr>
              <a:t> UPF(s)</a:t>
            </a:r>
          </a:p>
          <a:p>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接受 </a:t>
            </a:r>
            <a:r>
              <a:rPr lang="en-US" altLang="zh-TW" sz="1200" b="0" i="0" kern="1200" dirty="0">
                <a:solidFill>
                  <a:schemeClr val="tx1"/>
                </a:solidFill>
                <a:effectLst/>
                <a:latin typeface="+mn-lt"/>
                <a:ea typeface="+mn-ea"/>
                <a:cs typeface="+mn-cs"/>
              </a:rPr>
              <a:t>the</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activation of UP connection</a:t>
            </a:r>
            <a:r>
              <a:rPr lang="zh-TW" altLang="en-US" sz="1200" b="0" i="0" kern="1200" dirty="0">
                <a:solidFill>
                  <a:schemeClr val="tx1"/>
                </a:solidFill>
                <a:effectLst/>
                <a:latin typeface="+mn-lt"/>
                <a:ea typeface="+mn-ea"/>
                <a:cs typeface="+mn-cs"/>
              </a:rPr>
              <a:t>，並選擇一個新的 </a:t>
            </a:r>
            <a:r>
              <a:rPr lang="en-US" altLang="zh-TW" sz="1200" b="0" i="0" kern="1200" dirty="0">
                <a:solidFill>
                  <a:schemeClr val="tx1"/>
                </a:solidFill>
                <a:effectLst/>
                <a:latin typeface="+mn-lt"/>
                <a:ea typeface="+mn-ea"/>
                <a:cs typeface="+mn-cs"/>
              </a:rPr>
              <a:t>intermediate UPF</a:t>
            </a:r>
            <a:r>
              <a:rPr lang="zh-TW" altLang="en-US" sz="1200" b="0" i="0" kern="1200" dirty="0">
                <a:solidFill>
                  <a:schemeClr val="tx1"/>
                </a:solidFill>
                <a:effectLst/>
                <a:latin typeface="+mn-lt"/>
                <a:ea typeface="+mn-ea"/>
                <a:cs typeface="+mn-cs"/>
              </a:rPr>
              <a:t>（新增</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移除一個 </a:t>
            </a:r>
            <a:r>
              <a:rPr lang="en-US" altLang="zh-TW" sz="1200" b="0" i="0" kern="1200" dirty="0">
                <a:solidFill>
                  <a:schemeClr val="tx1"/>
                </a:solidFill>
                <a:effectLst/>
                <a:latin typeface="+mn-lt"/>
                <a:ea typeface="+mn-ea"/>
                <a:cs typeface="+mn-cs"/>
              </a:rPr>
              <a:t>intermediate UPF</a:t>
            </a:r>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已經不在先前連接到 </a:t>
            </a:r>
            <a:r>
              <a:rPr lang="en-US" altLang="zh-TW" sz="1200" b="0" i="0" kern="1200" dirty="0">
                <a:solidFill>
                  <a:schemeClr val="tx1"/>
                </a:solidFill>
                <a:effectLst/>
                <a:latin typeface="+mn-lt"/>
                <a:ea typeface="+mn-ea"/>
                <a:cs typeface="+mn-cs"/>
              </a:rPr>
              <a:t>AN</a:t>
            </a:r>
            <a:r>
              <a:rPr lang="zh-TW" altLang="en-US" sz="1200" b="0" i="0" kern="1200" dirty="0">
                <a:solidFill>
                  <a:schemeClr val="tx1"/>
                </a:solidFill>
                <a:effectLst/>
                <a:latin typeface="+mn-lt"/>
                <a:ea typeface="+mn-ea"/>
                <a:cs typeface="+mn-cs"/>
              </a:rPr>
              <a:t> 的 </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 服務區，則會維持此 </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作為 </a:t>
            </a:r>
            <a:r>
              <a:rPr lang="en-US" altLang="zh-TW" sz="1200" b="0" i="0" kern="1200" dirty="0">
                <a:solidFill>
                  <a:schemeClr val="tx1"/>
                </a:solidFill>
                <a:effectLst/>
                <a:latin typeface="+mn-lt"/>
                <a:ea typeface="+mn-ea"/>
                <a:cs typeface="+mn-cs"/>
              </a:rPr>
              <a:t>PDU Session Anchor</a:t>
            </a:r>
            <a:r>
              <a:rPr lang="zh-TW" altLang="en-US" sz="1200" b="0" i="0" kern="1200" dirty="0">
                <a:solidFill>
                  <a:schemeClr val="tx1"/>
                </a:solidFill>
                <a:effectLst/>
                <a:latin typeface="+mn-lt"/>
                <a:ea typeface="+mn-ea"/>
                <a:cs typeface="+mn-cs"/>
              </a:rPr>
              <a:t>。</a:t>
            </a:r>
          </a:p>
          <a:p>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拒絕 </a:t>
            </a:r>
            <a:r>
              <a:rPr lang="en-US" altLang="zh-TW" sz="1200" b="0" i="0" kern="1200" dirty="0">
                <a:solidFill>
                  <a:schemeClr val="tx1"/>
                </a:solidFill>
                <a:effectLst/>
                <a:latin typeface="+mn-lt"/>
                <a:ea typeface="+mn-ea"/>
                <a:cs typeface="+mn-cs"/>
              </a:rPr>
              <a:t>SSC mode 2 </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 PDU Session</a:t>
            </a:r>
            <a:r>
              <a:rPr lang="zh-TW" altLang="en-US" sz="1200" b="0" i="0" kern="1200" dirty="0">
                <a:solidFill>
                  <a:schemeClr val="tx1"/>
                </a:solidFill>
                <a:effectLst/>
                <a:latin typeface="+mn-lt"/>
                <a:ea typeface="+mn-ea"/>
                <a:cs typeface="+mn-cs"/>
              </a:rPr>
              <a:t> 的</a:t>
            </a:r>
            <a:r>
              <a:rPr lang="en-US" altLang="zh-TW" sz="1200" b="0" i="0" kern="1200" dirty="0">
                <a:solidFill>
                  <a:schemeClr val="tx1"/>
                </a:solidFill>
                <a:effectLst/>
                <a:latin typeface="+mn-lt"/>
                <a:ea typeface="+mn-ea"/>
                <a:cs typeface="+mn-cs"/>
              </a:rPr>
              <a:t> activation of UP connection</a:t>
            </a:r>
            <a:r>
              <a:rPr lang="zh-TW" altLang="en-US" sz="1200" b="0" i="0" kern="1200" dirty="0">
                <a:solidFill>
                  <a:schemeClr val="tx1"/>
                </a:solidFill>
                <a:effectLst/>
                <a:latin typeface="+mn-lt"/>
                <a:ea typeface="+mn-ea"/>
                <a:cs typeface="+mn-cs"/>
              </a:rPr>
              <a:t>，觸發重新建立 </a:t>
            </a:r>
            <a:r>
              <a:rPr lang="en-US" altLang="zh-TW" sz="1200" b="0" i="0" kern="1200" dirty="0">
                <a:solidFill>
                  <a:schemeClr val="tx1"/>
                </a:solidFill>
                <a:effectLst/>
                <a:latin typeface="+mn-lt"/>
                <a:ea typeface="+mn-ea"/>
                <a:cs typeface="+mn-cs"/>
              </a:rPr>
              <a:t>PDU Session</a:t>
            </a:r>
            <a:r>
              <a:rPr lang="zh-TW" altLang="en-US" sz="1200" b="0" i="0" kern="1200" dirty="0">
                <a:solidFill>
                  <a:schemeClr val="tx1"/>
                </a:solidFill>
                <a:effectLst/>
                <a:latin typeface="+mn-lt"/>
                <a:ea typeface="+mn-ea"/>
                <a:cs typeface="+mn-cs"/>
              </a:rPr>
              <a:t>，在 </a:t>
            </a:r>
            <a:r>
              <a:rPr lang="en-US" altLang="zh-TW" sz="1200" b="0" i="0" kern="1200" dirty="0">
                <a:solidFill>
                  <a:schemeClr val="tx1"/>
                </a:solidFill>
                <a:effectLst/>
                <a:latin typeface="+mn-lt"/>
                <a:ea typeface="+mn-ea"/>
                <a:cs typeface="+mn-cs"/>
              </a:rPr>
              <a:t>Service Request procedure</a:t>
            </a:r>
            <a:r>
              <a:rPr lang="zh-TW" altLang="en-US" sz="1200" b="0" i="0" kern="1200" dirty="0">
                <a:solidFill>
                  <a:schemeClr val="tx1"/>
                </a:solidFill>
                <a:effectLst/>
                <a:latin typeface="+mn-lt"/>
                <a:ea typeface="+mn-ea"/>
                <a:cs typeface="+mn-cs"/>
              </a:rPr>
              <a:t> 後分配一個新的 </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作為 </a:t>
            </a:r>
            <a:r>
              <a:rPr lang="en-US" altLang="zh-TW" sz="1200" b="0" i="0" kern="1200" dirty="0">
                <a:solidFill>
                  <a:schemeClr val="tx1"/>
                </a:solidFill>
                <a:effectLst/>
                <a:latin typeface="+mn-lt"/>
                <a:ea typeface="+mn-ea"/>
                <a:cs typeface="+mn-cs"/>
              </a:rPr>
              <a:t>PDU Session Anchor</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45</a:t>
            </a:fld>
            <a:endParaRPr lang="zh-TW" altLang="en-US"/>
          </a:p>
        </p:txBody>
      </p:sp>
    </p:spTree>
    <p:extLst>
      <p:ext uri="{BB962C8B-B14F-4D97-AF65-F5344CB8AC3E}">
        <p14:creationId xmlns:p14="http://schemas.microsoft.com/office/powerpoint/2010/main" val="34328299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在 </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找不到一個合適的 </a:t>
            </a:r>
            <a:r>
              <a:rPr lang="en-US" altLang="zh-TW" sz="1200" b="0" i="0" kern="1200" dirty="0">
                <a:solidFill>
                  <a:schemeClr val="tx1"/>
                </a:solidFill>
                <a:effectLst/>
                <a:latin typeface="+mn-lt"/>
                <a:ea typeface="+mn-ea"/>
                <a:cs typeface="+mn-cs"/>
              </a:rPr>
              <a:t>I-UPF </a:t>
            </a:r>
            <a:r>
              <a:rPr lang="zh-TW" altLang="en-US" sz="1200" b="0" i="0" kern="1200" dirty="0">
                <a:solidFill>
                  <a:schemeClr val="tx1"/>
                </a:solidFill>
                <a:effectLst/>
                <a:latin typeface="+mn-lt"/>
                <a:ea typeface="+mn-ea"/>
                <a:cs typeface="+mn-cs"/>
              </a:rPr>
              <a:t>的情況下，</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基於</a:t>
            </a:r>
            <a:r>
              <a:rPr lang="en-US" altLang="zh-TW" sz="1200" b="0" i="0" kern="1200" dirty="0">
                <a:solidFill>
                  <a:schemeClr val="tx1"/>
                </a:solidFill>
                <a:effectLst/>
                <a:latin typeface="+mn-lt"/>
                <a:ea typeface="+mn-ea"/>
                <a:cs typeface="+mn-cs"/>
              </a:rPr>
              <a:t>local</a:t>
            </a:r>
            <a:r>
              <a:rPr lang="zh-TW" altLang="en-US" sz="1200" b="0" i="0" kern="1200" dirty="0">
                <a:solidFill>
                  <a:schemeClr val="tx1"/>
                </a:solidFill>
                <a:effectLst/>
                <a:latin typeface="+mn-lt"/>
                <a:ea typeface="+mn-ea"/>
                <a:cs typeface="+mn-cs"/>
              </a:rPr>
              <a:t>政策決定做出以下其中一種行為</a:t>
            </a:r>
            <a:r>
              <a:rPr lang="en-US" altLang="zh-TW" sz="1200" b="0" i="0" kern="1200" dirty="0">
                <a:solidFill>
                  <a:schemeClr val="tx1"/>
                </a:solidFill>
                <a:effectLst/>
                <a:latin typeface="+mn-lt"/>
                <a:ea typeface="+mn-ea"/>
                <a:cs typeface="+mn-cs"/>
              </a:rPr>
              <a:t>:</a:t>
            </a:r>
          </a:p>
          <a:p>
            <a:pPr marL="171450" indent="-171450">
              <a:buFontTx/>
              <a:buChar char="-"/>
            </a:pPr>
            <a:r>
              <a:rPr lang="zh-TW" altLang="en-US" sz="1200" b="0" i="0" kern="1200" dirty="0">
                <a:solidFill>
                  <a:schemeClr val="tx1"/>
                </a:solidFill>
                <a:effectLst/>
                <a:latin typeface="+mn-lt"/>
                <a:ea typeface="+mn-ea"/>
                <a:cs typeface="+mn-cs"/>
              </a:rPr>
              <a:t>觸發 </a:t>
            </a:r>
            <a:r>
              <a:rPr lang="en-US" altLang="zh-TW" dirty="0"/>
              <a:t>re-establishment of PDU Session</a:t>
            </a:r>
            <a:r>
              <a:rPr lang="zh-TW" altLang="en-US" dirty="0"/>
              <a:t>。在 </a:t>
            </a:r>
            <a:r>
              <a:rPr lang="en-US" altLang="zh-TW" dirty="0"/>
              <a:t>Service Request Procedure</a:t>
            </a:r>
            <a:r>
              <a:rPr lang="zh-TW" altLang="en-US" dirty="0"/>
              <a:t> 之後 </a:t>
            </a:r>
            <a:r>
              <a:rPr lang="en-US" altLang="zh-TW" dirty="0"/>
              <a:t>SMF</a:t>
            </a:r>
            <a:r>
              <a:rPr lang="zh-TW" altLang="en-US" dirty="0"/>
              <a:t> 傳送 </a:t>
            </a:r>
            <a:r>
              <a:rPr lang="en-US" altLang="zh-TW" dirty="0"/>
              <a:t>N1 SM message</a:t>
            </a:r>
            <a:r>
              <a:rPr lang="zh-TW" altLang="en-US" dirty="0"/>
              <a:t> 給 </a:t>
            </a:r>
            <a:r>
              <a:rPr lang="en-US" altLang="zh-TW" dirty="0"/>
              <a:t>UE </a:t>
            </a:r>
            <a:r>
              <a:rPr lang="zh-TW" altLang="en-US" dirty="0"/>
              <a:t>經由 </a:t>
            </a:r>
            <a:r>
              <a:rPr lang="en-US" altLang="zh-TW" dirty="0"/>
              <a:t>AMF</a:t>
            </a:r>
            <a:r>
              <a:rPr lang="zh-TW" altLang="en-US" dirty="0"/>
              <a:t> 透過觸發 </a:t>
            </a:r>
            <a:r>
              <a:rPr lang="en-US" altLang="zh-TW" dirty="0">
                <a:solidFill>
                  <a:srgbClr val="FF0000"/>
                </a:solidFill>
              </a:rPr>
              <a:t>Namf_Communication_N1N2MessageTransfer </a:t>
            </a:r>
            <a:r>
              <a:rPr lang="zh-TW" altLang="en-US" dirty="0">
                <a:solidFill>
                  <a:srgbClr val="FF0000"/>
                </a:solidFill>
              </a:rPr>
              <a:t>包含了為何要 </a:t>
            </a:r>
            <a:r>
              <a:rPr lang="en-US" altLang="zh-TW" dirty="0"/>
              <a:t>PDU Session re-establishment </a:t>
            </a:r>
            <a:r>
              <a:rPr lang="zh-TW" altLang="en-US" dirty="0"/>
              <a:t>的原因給 </a:t>
            </a:r>
            <a:r>
              <a:rPr lang="en-US" altLang="zh-TW" dirty="0"/>
              <a:t>UE;</a:t>
            </a:r>
            <a:r>
              <a:rPr lang="zh-TW" altLang="en-US" dirty="0"/>
              <a:t> 或者</a:t>
            </a:r>
            <a:endParaRPr lang="en-US" altLang="zh-TW" dirty="0"/>
          </a:p>
          <a:p>
            <a:pPr marL="171450" indent="-171450">
              <a:buFontTx/>
              <a:buChar char="-"/>
            </a:pPr>
            <a:r>
              <a:rPr lang="zh-TW" altLang="en-US" dirty="0"/>
              <a:t>維持 </a:t>
            </a:r>
            <a:r>
              <a:rPr lang="en-US" altLang="zh-TW" dirty="0"/>
              <a:t>PDU</a:t>
            </a:r>
            <a:r>
              <a:rPr lang="zh-TW" altLang="en-US" dirty="0"/>
              <a:t> </a:t>
            </a:r>
            <a:r>
              <a:rPr lang="en-US" altLang="zh-TW" dirty="0"/>
              <a:t>Session</a:t>
            </a:r>
            <a:r>
              <a:rPr lang="zh-TW" altLang="en-US" dirty="0"/>
              <a:t>，但拒絕 </a:t>
            </a:r>
            <a:r>
              <a:rPr lang="en-US" altLang="zh-TW" dirty="0"/>
              <a:t>activate UP connection</a:t>
            </a:r>
            <a:r>
              <a:rPr lang="zh-TW" altLang="en-US" dirty="0"/>
              <a:t> 的請求並通知 </a:t>
            </a:r>
            <a:r>
              <a:rPr lang="en-US" altLang="zh-TW" dirty="0"/>
              <a:t>AMF; </a:t>
            </a:r>
            <a:r>
              <a:rPr lang="zh-TW" altLang="en-US" dirty="0"/>
              <a:t>或者</a:t>
            </a:r>
            <a:endParaRPr lang="en-US" altLang="zh-TW" dirty="0"/>
          </a:p>
          <a:p>
            <a:pPr marL="171450" indent="-171450">
              <a:buFontTx/>
              <a:buChar char="-"/>
            </a:pPr>
            <a:r>
              <a:rPr lang="zh-TW" altLang="en-US" dirty="0"/>
              <a:t>釋放 </a:t>
            </a:r>
            <a:r>
              <a:rPr lang="en-US" altLang="zh-TW" dirty="0"/>
              <a:t>PDU</a:t>
            </a:r>
            <a:r>
              <a:rPr lang="zh-TW" altLang="en-US" dirty="0"/>
              <a:t> </a:t>
            </a:r>
            <a:r>
              <a:rPr lang="en-US" altLang="zh-TW" dirty="0"/>
              <a:t>Session</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46</a:t>
            </a:fld>
            <a:endParaRPr lang="zh-TW" altLang="en-US"/>
          </a:p>
        </p:txBody>
      </p:sp>
    </p:spTree>
    <p:extLst>
      <p:ext uri="{BB962C8B-B14F-4D97-AF65-F5344CB8AC3E}">
        <p14:creationId xmlns:p14="http://schemas.microsoft.com/office/powerpoint/2010/main" val="20798485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此頁呈現了三種 </a:t>
            </a:r>
            <a:r>
              <a:rPr lang="en-US" altLang="zh-TW" dirty="0"/>
              <a:t>SSC</a:t>
            </a:r>
            <a:r>
              <a:rPr lang="zh-TW" altLang="en-US" dirty="0"/>
              <a:t> </a:t>
            </a:r>
            <a:r>
              <a:rPr lang="en-US" altLang="zh-TW" dirty="0"/>
              <a:t>mode:</a:t>
            </a:r>
          </a:p>
          <a:p>
            <a:pPr marL="171450" indent="-171450">
              <a:buFontTx/>
              <a:buChar char="-"/>
            </a:pPr>
            <a:r>
              <a:rPr lang="en-US" altLang="zh-TW" dirty="0"/>
              <a:t>Mode 1: </a:t>
            </a:r>
            <a:r>
              <a:rPr lang="zh-TW" altLang="en-US" dirty="0"/>
              <a:t>只有使用一個 </a:t>
            </a:r>
            <a:r>
              <a:rPr lang="en-US" altLang="zh-TW" dirty="0"/>
              <a:t>UPF</a:t>
            </a:r>
            <a:r>
              <a:rPr lang="zh-TW" altLang="en-US" dirty="0"/>
              <a:t> </a:t>
            </a:r>
            <a:r>
              <a:rPr lang="en-US" altLang="zh-TW" dirty="0"/>
              <a:t>(PSA)</a:t>
            </a:r>
            <a:r>
              <a:rPr lang="zh-TW" altLang="en-US" dirty="0"/>
              <a:t>，當我們換手到另一個</a:t>
            </a:r>
            <a:r>
              <a:rPr lang="en-US" altLang="zh-TW" dirty="0"/>
              <a:t> </a:t>
            </a:r>
            <a:r>
              <a:rPr lang="en-US" altLang="zh-TW" dirty="0" err="1"/>
              <a:t>gNB</a:t>
            </a:r>
            <a:r>
              <a:rPr lang="zh-TW" altLang="en-US" dirty="0"/>
              <a:t> 時，</a:t>
            </a:r>
            <a:r>
              <a:rPr lang="en-US" altLang="zh-TW" dirty="0"/>
              <a:t>IP</a:t>
            </a:r>
            <a:r>
              <a:rPr lang="zh-TW" altLang="en-US" dirty="0"/>
              <a:t> 不改變，</a:t>
            </a:r>
            <a:r>
              <a:rPr lang="en-US" altLang="zh-TW" dirty="0"/>
              <a:t>I-UPF</a:t>
            </a:r>
            <a:r>
              <a:rPr lang="zh-TW" altLang="en-US" dirty="0"/>
              <a:t> 可能會有所變動，但 </a:t>
            </a:r>
            <a:r>
              <a:rPr lang="en-US" altLang="zh-TW" dirty="0"/>
              <a:t>UPF</a:t>
            </a:r>
            <a:r>
              <a:rPr lang="zh-TW" altLang="en-US" dirty="0"/>
              <a:t> </a:t>
            </a:r>
            <a:r>
              <a:rPr lang="en-US" altLang="zh-TW" dirty="0"/>
              <a:t>(PSA)</a:t>
            </a:r>
            <a:r>
              <a:rPr lang="zh-TW" altLang="en-US" dirty="0"/>
              <a:t> 始終不變，直到 </a:t>
            </a:r>
            <a:r>
              <a:rPr lang="en-US" altLang="zh-TW" dirty="0"/>
              <a:t>UE</a:t>
            </a:r>
            <a:r>
              <a:rPr lang="zh-TW" altLang="en-US" dirty="0"/>
              <a:t> 釋放 </a:t>
            </a:r>
            <a:r>
              <a:rPr lang="en-US" altLang="zh-TW" dirty="0"/>
              <a:t>PDU</a:t>
            </a:r>
            <a:r>
              <a:rPr lang="zh-TW" altLang="en-US" dirty="0"/>
              <a:t> </a:t>
            </a:r>
            <a:r>
              <a:rPr lang="en-US" altLang="zh-TW" dirty="0"/>
              <a:t>Session</a:t>
            </a:r>
            <a:r>
              <a:rPr lang="zh-TW" altLang="en-US" dirty="0"/>
              <a:t>，確保 </a:t>
            </a:r>
            <a:r>
              <a:rPr lang="en-US" altLang="zh-TW" sz="1200" b="0" i="0" kern="1200" dirty="0">
                <a:solidFill>
                  <a:schemeClr val="tx1"/>
                </a:solidFill>
                <a:effectLst/>
                <a:latin typeface="+mn-lt"/>
                <a:ea typeface="+mn-ea"/>
                <a:cs typeface="+mn-cs"/>
              </a:rPr>
              <a:t>connectivity</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171450" indent="-171450">
              <a:buFontTx/>
              <a:buChar char="-"/>
            </a:pPr>
            <a:r>
              <a:rPr lang="en-US" altLang="zh-TW" sz="1200" b="0" i="0" kern="1200" dirty="0">
                <a:solidFill>
                  <a:schemeClr val="tx1"/>
                </a:solidFill>
                <a:effectLst/>
                <a:latin typeface="+mn-lt"/>
                <a:ea typeface="+mn-ea"/>
                <a:cs typeface="+mn-cs"/>
              </a:rPr>
              <a:t>Mode 2: </a:t>
            </a:r>
            <a:r>
              <a:rPr lang="zh-TW" altLang="en-US" sz="1200" b="0" i="0" kern="1200" dirty="0">
                <a:solidFill>
                  <a:schemeClr val="tx1"/>
                </a:solidFill>
                <a:effectLst/>
                <a:latin typeface="+mn-lt"/>
                <a:ea typeface="+mn-ea"/>
                <a:cs typeface="+mn-cs"/>
              </a:rPr>
              <a:t>有多個 </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，當要切換路徑的時候，</a:t>
            </a:r>
            <a:r>
              <a:rPr lang="en-US"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 會改變，並且順序是先釋放 </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 再重新建立一個，所以沒有確保 </a:t>
            </a:r>
            <a:r>
              <a:rPr lang="en-US" altLang="zh-TW" sz="1200" b="0" i="0" kern="1200" dirty="0">
                <a:solidFill>
                  <a:schemeClr val="tx1"/>
                </a:solidFill>
                <a:effectLst/>
                <a:latin typeface="+mn-lt"/>
                <a:ea typeface="+mn-ea"/>
                <a:cs typeface="+mn-cs"/>
              </a:rPr>
              <a:t>connectivity</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171450" indent="-171450">
              <a:buFontTx/>
              <a:buChar char="-"/>
            </a:pPr>
            <a:r>
              <a:rPr lang="en-US" altLang="zh-TW" dirty="0"/>
              <a:t>Mode 3:</a:t>
            </a:r>
            <a:r>
              <a:rPr lang="zh-TW" altLang="en-US" dirty="0"/>
              <a:t> </a:t>
            </a:r>
            <a:r>
              <a:rPr lang="zh-TW" altLang="en-US" sz="1200" b="0" i="0" kern="1200" dirty="0">
                <a:solidFill>
                  <a:schemeClr val="tx1"/>
                </a:solidFill>
                <a:effectLst/>
                <a:latin typeface="+mn-lt"/>
                <a:ea typeface="+mn-ea"/>
                <a:cs typeface="+mn-cs"/>
              </a:rPr>
              <a:t>有多個 </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，當要切換路徑的時候，</a:t>
            </a:r>
            <a:r>
              <a:rPr lang="en-US"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 會改變，但在釋放舊的 </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 之前會先建立 </a:t>
            </a:r>
            <a:r>
              <a:rPr lang="en-US" altLang="zh-TW" sz="1200" b="0" i="0" kern="1200" dirty="0">
                <a:solidFill>
                  <a:schemeClr val="tx1"/>
                </a:solidFill>
                <a:effectLst/>
                <a:latin typeface="+mn-lt"/>
                <a:ea typeface="+mn-ea"/>
                <a:cs typeface="+mn-cs"/>
              </a:rPr>
              <a:t>forwarding tunnel</a:t>
            </a:r>
            <a:r>
              <a:rPr lang="zh-TW" altLang="en-US" sz="1200" b="0" i="0" kern="1200" dirty="0">
                <a:solidFill>
                  <a:schemeClr val="tx1"/>
                </a:solidFill>
                <a:effectLst/>
                <a:latin typeface="+mn-lt"/>
                <a:ea typeface="+mn-ea"/>
                <a:cs typeface="+mn-cs"/>
              </a:rPr>
              <a:t>，確保 </a:t>
            </a:r>
            <a:r>
              <a:rPr lang="en-US" altLang="zh-TW" sz="1200" b="0" i="0" kern="1200" dirty="0">
                <a:solidFill>
                  <a:schemeClr val="tx1"/>
                </a:solidFill>
                <a:effectLst/>
                <a:latin typeface="+mn-lt"/>
                <a:ea typeface="+mn-ea"/>
                <a:cs typeface="+mn-cs"/>
              </a:rPr>
              <a:t>connectivity</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171450" indent="-171450">
              <a:buFontTx/>
              <a:buChar char="-"/>
            </a:pP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47</a:t>
            </a:fld>
            <a:endParaRPr lang="zh-TW" altLang="en-US"/>
          </a:p>
        </p:txBody>
      </p:sp>
    </p:spTree>
    <p:extLst>
      <p:ext uri="{BB962C8B-B14F-4D97-AF65-F5344CB8AC3E}">
        <p14:creationId xmlns:p14="http://schemas.microsoft.com/office/powerpoint/2010/main" val="15802295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PSA</a:t>
            </a:r>
            <a:r>
              <a:rPr lang="zh-TW" altLang="en-US" dirty="0"/>
              <a:t> </a:t>
            </a:r>
            <a:r>
              <a:rPr lang="en-US" altLang="zh-TW" dirty="0"/>
              <a:t>UPF:</a:t>
            </a:r>
            <a:r>
              <a:rPr lang="zh-TW" altLang="en-US" dirty="0"/>
              <a:t> 最接近 </a:t>
            </a:r>
            <a:r>
              <a:rPr lang="en-US" altLang="zh-TW" dirty="0"/>
              <a:t>DN</a:t>
            </a:r>
            <a:r>
              <a:rPr lang="zh-TW" altLang="en-US" dirty="0"/>
              <a:t> 的 </a:t>
            </a:r>
            <a:r>
              <a:rPr lang="en-US" altLang="zh-TW" dirty="0"/>
              <a:t>UPF</a:t>
            </a:r>
          </a:p>
          <a:p>
            <a:r>
              <a:rPr lang="en-US" altLang="zh-TW" dirty="0"/>
              <a:t>I-UPF: </a:t>
            </a:r>
            <a:r>
              <a:rPr lang="zh-TW" altLang="en-US" dirty="0"/>
              <a:t>介於 </a:t>
            </a:r>
            <a:r>
              <a:rPr lang="en-US" altLang="zh-TW" dirty="0" err="1"/>
              <a:t>gNB</a:t>
            </a:r>
            <a:r>
              <a:rPr lang="zh-TW" altLang="en-US" dirty="0"/>
              <a:t> 與 </a:t>
            </a:r>
            <a:r>
              <a:rPr lang="en-US" altLang="zh-TW" dirty="0"/>
              <a:t>UPF (PSA) </a:t>
            </a:r>
            <a:r>
              <a:rPr lang="zh-TW" altLang="en-US" dirty="0"/>
              <a:t>的 </a:t>
            </a:r>
            <a:r>
              <a:rPr lang="en-US" altLang="zh-TW" dirty="0"/>
              <a:t>UPF</a:t>
            </a:r>
          </a:p>
          <a:p>
            <a:r>
              <a:rPr lang="en-US" altLang="zh-TW" dirty="0"/>
              <a:t>ULCL UPF: UL classifier UPF</a:t>
            </a:r>
            <a:r>
              <a:rPr lang="zh-TW" altLang="en-US" dirty="0"/>
              <a:t>，負責上行的分流</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48</a:t>
            </a:fld>
            <a:endParaRPr lang="zh-TW" altLang="en-US"/>
          </a:p>
        </p:txBody>
      </p:sp>
    </p:spTree>
    <p:extLst>
      <p:ext uri="{BB962C8B-B14F-4D97-AF65-F5344CB8AC3E}">
        <p14:creationId xmlns:p14="http://schemas.microsoft.com/office/powerpoint/2010/main" val="20507601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取決於網絡部署，</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(PSA)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CN</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Tunnel Info</a:t>
            </a:r>
            <a:r>
              <a:rPr lang="zh-TW" altLang="en-US" sz="1200" b="0" i="0" kern="1200" dirty="0">
                <a:solidFill>
                  <a:schemeClr val="tx1"/>
                </a:solidFill>
                <a:effectLst/>
                <a:latin typeface="+mn-lt"/>
                <a:ea typeface="+mn-ea"/>
                <a:cs typeface="+mn-cs"/>
              </a:rPr>
              <a:t> 分配給 </a:t>
            </a:r>
            <a:r>
              <a:rPr lang="en-US" altLang="zh-TW" sz="1200" b="0" i="0" kern="1200" dirty="0">
                <a:solidFill>
                  <a:schemeClr val="tx1"/>
                </a:solidFill>
                <a:effectLst/>
                <a:latin typeface="+mn-lt"/>
                <a:ea typeface="+mn-ea"/>
                <a:cs typeface="+mn-cs"/>
              </a:rPr>
              <a:t>N3/N9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interface </a:t>
            </a:r>
            <a:r>
              <a:rPr lang="zh-TW" altLang="en-US" sz="1200" b="0" i="0" kern="1200" dirty="0">
                <a:solidFill>
                  <a:schemeClr val="tx1"/>
                </a:solidFill>
                <a:effectLst/>
                <a:latin typeface="+mn-lt"/>
                <a:ea typeface="+mn-ea"/>
                <a:cs typeface="+mn-cs"/>
              </a:rPr>
              <a:t>可能會在 </a:t>
            </a:r>
            <a:r>
              <a:rPr lang="en-US" altLang="zh-TW" sz="1200" b="0" i="0" kern="1200" dirty="0">
                <a:solidFill>
                  <a:schemeClr val="tx1"/>
                </a:solidFill>
                <a:effectLst/>
                <a:latin typeface="+mn-lt"/>
                <a:ea typeface="+mn-ea"/>
                <a:cs typeface="+mn-cs"/>
              </a:rPr>
              <a:t>service request </a:t>
            </a:r>
            <a:r>
              <a:rPr lang="zh-TW" altLang="en-US" sz="1200" b="0" i="0" kern="1200" dirty="0">
                <a:solidFill>
                  <a:schemeClr val="tx1"/>
                </a:solidFill>
                <a:effectLst/>
                <a:latin typeface="+mn-lt"/>
                <a:ea typeface="+mn-ea"/>
                <a:cs typeface="+mn-cs"/>
              </a:rPr>
              <a:t>期間有所改變</a:t>
            </a:r>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例如 </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 連接到不同的 </a:t>
            </a:r>
            <a:r>
              <a:rPr lang="en-US" altLang="zh-TW" sz="1200" b="0" i="0" kern="1200" dirty="0">
                <a:solidFill>
                  <a:schemeClr val="tx1"/>
                </a:solidFill>
                <a:effectLst/>
                <a:latin typeface="+mn-lt"/>
                <a:ea typeface="+mn-ea"/>
                <a:cs typeface="+mn-cs"/>
              </a:rPr>
              <a:t>IP domain</a:t>
            </a:r>
            <a:r>
              <a:rPr lang="zh-TW" altLang="en-US" sz="1200" b="0" i="0" kern="1200" dirty="0">
                <a:solidFill>
                  <a:schemeClr val="tx1"/>
                </a:solidFill>
                <a:effectLst/>
                <a:latin typeface="+mn-lt"/>
                <a:ea typeface="+mn-ea"/>
                <a:cs typeface="+mn-cs"/>
              </a:rPr>
              <a:t>。 </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如果需要使用不同的 </a:t>
            </a:r>
            <a:r>
              <a:rPr lang="en-US" altLang="zh-TW" sz="1200" b="0" i="0" kern="1200" dirty="0">
                <a:solidFill>
                  <a:schemeClr val="tx1"/>
                </a:solidFill>
                <a:effectLst/>
                <a:latin typeface="+mn-lt"/>
                <a:ea typeface="+mn-ea"/>
                <a:cs typeface="+mn-cs"/>
              </a:rPr>
              <a:t>CN Tunnel Info</a:t>
            </a:r>
            <a:r>
              <a:rPr lang="zh-TW" altLang="en-US" sz="1200" b="0" i="0" kern="1200" dirty="0">
                <a:solidFill>
                  <a:schemeClr val="tx1"/>
                </a:solidFill>
                <a:effectLst/>
                <a:latin typeface="+mn-lt"/>
                <a:ea typeface="+mn-ea"/>
                <a:cs typeface="+mn-cs"/>
              </a:rPr>
              <a:t>，則</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將 </a:t>
            </a:r>
            <a:r>
              <a:rPr lang="en-US" altLang="zh-TW" sz="1200" b="0" i="0" kern="1200" dirty="0">
                <a:solidFill>
                  <a:schemeClr val="tx1"/>
                </a:solidFill>
                <a:effectLst/>
                <a:latin typeface="+mn-lt"/>
                <a:ea typeface="+mn-ea"/>
                <a:cs typeface="+mn-cs"/>
              </a:rPr>
              <a:t>N4 Session Modification Request message</a:t>
            </a:r>
            <a:r>
              <a:rPr lang="zh-TW" altLang="en-US" sz="1200" b="0" i="0" kern="1200" dirty="0">
                <a:solidFill>
                  <a:schemeClr val="tx1"/>
                </a:solidFill>
                <a:effectLst/>
                <a:latin typeface="+mn-lt"/>
                <a:ea typeface="+mn-ea"/>
                <a:cs typeface="+mn-cs"/>
              </a:rPr>
              <a:t> 發送給</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(PSA)</a:t>
            </a:r>
            <a:r>
              <a:rPr lang="zh-TW" altLang="en-US" sz="1200" b="0" i="0" kern="1200" dirty="0">
                <a:solidFill>
                  <a:schemeClr val="tx1"/>
                </a:solidFill>
                <a:effectLst/>
                <a:latin typeface="+mn-lt"/>
                <a:ea typeface="+mn-ea"/>
                <a:cs typeface="+mn-cs"/>
              </a:rPr>
              <a:t>，並請求 </a:t>
            </a:r>
            <a:r>
              <a:rPr lang="en-US" altLang="zh-TW" sz="1200" b="0" i="0" kern="1200" dirty="0">
                <a:solidFill>
                  <a:schemeClr val="tx1"/>
                </a:solidFill>
                <a:effectLst/>
                <a:latin typeface="+mn-lt"/>
                <a:ea typeface="+mn-ea"/>
                <a:cs typeface="+mn-cs"/>
              </a:rPr>
              <a:t>CN</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Tunnel Info </a:t>
            </a:r>
            <a:r>
              <a:rPr lang="zh-TW" altLang="en-US" sz="1200" b="0" i="0" kern="1200" dirty="0">
                <a:solidFill>
                  <a:schemeClr val="tx1"/>
                </a:solidFill>
                <a:effectLst/>
                <a:latin typeface="+mn-lt"/>
                <a:ea typeface="+mn-ea"/>
                <a:cs typeface="+mn-cs"/>
              </a:rPr>
              <a:t>然後提供給目標的 </a:t>
            </a:r>
            <a:r>
              <a:rPr lang="en-US" altLang="zh-TW" sz="1200" b="0" i="0" kern="1200" dirty="0">
                <a:solidFill>
                  <a:schemeClr val="tx1"/>
                </a:solidFill>
                <a:effectLst/>
                <a:latin typeface="+mn-lt"/>
                <a:ea typeface="+mn-ea"/>
                <a:cs typeface="+mn-cs"/>
              </a:rPr>
              <a:t>Network Instance</a:t>
            </a:r>
            <a:r>
              <a:rPr lang="zh-TW" altLang="en-US" sz="1200" b="0" i="0" kern="1200" dirty="0">
                <a:solidFill>
                  <a:schemeClr val="tx1"/>
                </a:solidFill>
                <a:effectLst/>
                <a:latin typeface="+mn-lt"/>
                <a:ea typeface="+mn-ea"/>
                <a:cs typeface="+mn-cs"/>
              </a:rPr>
              <a:t>。</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49</a:t>
            </a:fld>
            <a:endParaRPr lang="zh-TW" altLang="en-US"/>
          </a:p>
        </p:txBody>
      </p:sp>
    </p:spTree>
    <p:extLst>
      <p:ext uri="{BB962C8B-B14F-4D97-AF65-F5344CB8AC3E}">
        <p14:creationId xmlns:p14="http://schemas.microsoft.com/office/powerpoint/2010/main" val="4828221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PSA</a:t>
            </a:r>
            <a:r>
              <a:rPr lang="zh-TW" altLang="en-US" sz="1200" b="0" i="0" kern="1200" dirty="0">
                <a:solidFill>
                  <a:schemeClr val="tx1"/>
                </a:solidFill>
                <a:effectLst/>
                <a:latin typeface="+mn-lt"/>
                <a:ea typeface="+mn-ea"/>
                <a:cs typeface="+mn-cs"/>
              </a:rPr>
              <a:t>）向 </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發送 </a:t>
            </a:r>
            <a:r>
              <a:rPr lang="en-US" altLang="zh-TW" sz="1200" b="0" i="0" kern="1200" dirty="0">
                <a:solidFill>
                  <a:schemeClr val="tx1"/>
                </a:solidFill>
                <a:effectLst/>
                <a:latin typeface="+mn-lt"/>
                <a:ea typeface="+mn-ea"/>
                <a:cs typeface="+mn-cs"/>
              </a:rPr>
              <a:t>N4 Session Modification Response message</a:t>
            </a:r>
            <a:r>
              <a:rPr lang="zh-TW" altLang="en-US" sz="1200" b="0" i="0" kern="1200" dirty="0">
                <a:solidFill>
                  <a:schemeClr val="tx1"/>
                </a:solidFill>
                <a:effectLst/>
                <a:latin typeface="+mn-lt"/>
                <a:ea typeface="+mn-ea"/>
                <a:cs typeface="+mn-cs"/>
              </a:rPr>
              <a:t>。 </a:t>
            </a:r>
            <a:endParaRPr lang="en-US" altLang="zh-TW" sz="1200" b="0" i="0" kern="1200" dirty="0">
              <a:solidFill>
                <a:schemeClr val="tx1"/>
              </a:solidFill>
              <a:effectLst/>
              <a:latin typeface="+mn-lt"/>
              <a:ea typeface="+mn-ea"/>
              <a:cs typeface="+mn-cs"/>
            </a:endParaRPr>
          </a:p>
          <a:p>
            <a:pPr marL="171450" indent="-171450">
              <a:buFontTx/>
              <a:buChar char="-"/>
            </a:pP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 提供 </a:t>
            </a:r>
            <a:r>
              <a:rPr lang="en-US" altLang="zh-TW" sz="1200" b="1" i="0" kern="1200" dirty="0">
                <a:solidFill>
                  <a:schemeClr val="tx1"/>
                </a:solidFill>
                <a:effectLst/>
                <a:latin typeface="+mn-lt"/>
                <a:ea typeface="+mn-ea"/>
                <a:cs typeface="+mn-cs"/>
              </a:rPr>
              <a:t>CN Tunnel Info</a:t>
            </a:r>
            <a:r>
              <a:rPr lang="zh-TW" altLang="en-US" sz="1200" b="1"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給 </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171450" indent="-171450">
              <a:buFontTx/>
              <a:buChar char="-"/>
            </a:pPr>
            <a:r>
              <a:rPr lang="en-US" altLang="zh-TW" sz="1200" b="0" i="0" kern="1200" dirty="0">
                <a:solidFill>
                  <a:schemeClr val="tx1"/>
                </a:solidFill>
                <a:effectLst/>
                <a:latin typeface="+mn-lt"/>
                <a:ea typeface="+mn-ea"/>
                <a:cs typeface="+mn-cs"/>
              </a:rPr>
              <a:t>UPF(PSA)</a:t>
            </a:r>
            <a:r>
              <a:rPr lang="zh-TW" altLang="en-US" sz="1200" b="0" i="0" kern="1200" dirty="0">
                <a:solidFill>
                  <a:schemeClr val="tx1"/>
                </a:solidFill>
                <a:effectLst/>
                <a:latin typeface="+mn-lt"/>
                <a:ea typeface="+mn-ea"/>
                <a:cs typeface="+mn-cs"/>
              </a:rPr>
              <a:t> 會將 </a:t>
            </a:r>
            <a:r>
              <a:rPr lang="en-US" altLang="zh-TW" sz="1200" b="1" i="0" kern="1200" dirty="0">
                <a:solidFill>
                  <a:schemeClr val="tx1"/>
                </a:solidFill>
                <a:effectLst/>
                <a:latin typeface="+mn-lt"/>
                <a:ea typeface="+mn-ea"/>
                <a:cs typeface="+mn-cs"/>
              </a:rPr>
              <a:t>CN Tunnel Info</a:t>
            </a:r>
            <a:r>
              <a:rPr lang="zh-TW" altLang="en-US" sz="1200" b="1"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與 </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提供的 </a:t>
            </a:r>
            <a:r>
              <a:rPr lang="en-US" altLang="zh-TW" sz="1200" b="1" i="0" kern="1200" dirty="0">
                <a:solidFill>
                  <a:schemeClr val="tx1"/>
                </a:solidFill>
                <a:effectLst/>
                <a:latin typeface="+mn-lt"/>
                <a:ea typeface="+mn-ea"/>
                <a:cs typeface="+mn-cs"/>
              </a:rPr>
              <a:t>UL Packet detection rules </a:t>
            </a:r>
            <a:r>
              <a:rPr lang="zh-TW" altLang="en-US" sz="1200" b="0" i="0" kern="1200" dirty="0">
                <a:solidFill>
                  <a:schemeClr val="tx1"/>
                </a:solidFill>
                <a:effectLst/>
                <a:latin typeface="+mn-lt"/>
                <a:ea typeface="+mn-ea"/>
                <a:cs typeface="+mn-cs"/>
              </a:rPr>
              <a:t>相關聯。</a:t>
            </a:r>
            <a:endParaRPr lang="en-US" altLang="zh-TW" sz="1200" b="0" i="0" kern="1200" dirty="0">
              <a:solidFill>
                <a:schemeClr val="tx1"/>
              </a:solidFill>
              <a:effectLst/>
              <a:latin typeface="+mn-lt"/>
              <a:ea typeface="+mn-ea"/>
              <a:cs typeface="+mn-cs"/>
            </a:endParaRPr>
          </a:p>
          <a:p>
            <a:pPr marL="171450" indent="-171450">
              <a:buFontTx/>
              <a:buChar char="-"/>
            </a:pPr>
            <a:endParaRPr lang="en-US" altLang="zh-TW" sz="1200" b="0" i="0" kern="1200" dirty="0">
              <a:solidFill>
                <a:schemeClr val="tx1"/>
              </a:solidFill>
              <a:effectLst/>
              <a:latin typeface="+mn-lt"/>
              <a:ea typeface="+mn-ea"/>
              <a:cs typeface="+mn-cs"/>
            </a:endParaRPr>
          </a:p>
          <a:p>
            <a:pPr marL="0" indent="0">
              <a:buFontTx/>
              <a:buNone/>
            </a:pPr>
            <a:r>
              <a:rPr lang="zh-TW" altLang="en-US" sz="1200" b="0" i="0" kern="1200" dirty="0">
                <a:solidFill>
                  <a:schemeClr val="tx1"/>
                </a:solidFill>
                <a:effectLst/>
                <a:latin typeface="+mn-lt"/>
                <a:ea typeface="+mn-ea"/>
                <a:cs typeface="+mn-cs"/>
              </a:rPr>
              <a:t>若為了</a:t>
            </a:r>
            <a:r>
              <a:rPr lang="zh-TW" altLang="en-US" b="0" dirty="0"/>
              <a:t>實現 </a:t>
            </a:r>
            <a:r>
              <a:rPr lang="en-US" altLang="zh-TW" sz="1200" b="0" i="0" kern="1200" dirty="0">
                <a:solidFill>
                  <a:schemeClr val="tx1"/>
                </a:solidFill>
                <a:effectLst/>
                <a:latin typeface="+mn-lt"/>
                <a:ea typeface="+mn-ea"/>
                <a:cs typeface="+mn-cs"/>
              </a:rPr>
              <a:t>URLLC</a:t>
            </a:r>
            <a:r>
              <a:rPr lang="zh-TW" altLang="en-US" sz="1200" b="0" i="0" kern="1200" dirty="0">
                <a:solidFill>
                  <a:schemeClr val="tx1"/>
                </a:solidFill>
                <a:effectLst/>
                <a:latin typeface="+mn-lt"/>
                <a:ea typeface="+mn-ea"/>
                <a:cs typeface="+mn-cs"/>
              </a:rPr>
              <a:t> 而使用 </a:t>
            </a:r>
            <a:r>
              <a:rPr lang="en-US" altLang="zh-TW" sz="1200" b="0" i="0" kern="1200" dirty="0">
                <a:solidFill>
                  <a:schemeClr val="tx1"/>
                </a:solidFill>
                <a:effectLst/>
                <a:latin typeface="+mn-lt"/>
                <a:ea typeface="+mn-ea"/>
                <a:cs typeface="+mn-cs"/>
              </a:rPr>
              <a:t>redundant I-UPF</a:t>
            </a:r>
            <a:r>
              <a:rPr lang="zh-TW" altLang="en-US" sz="1200" b="0" i="0" kern="1200" dirty="0">
                <a:solidFill>
                  <a:schemeClr val="tx1"/>
                </a:solidFill>
                <a:effectLst/>
                <a:latin typeface="+mn-lt"/>
                <a:ea typeface="+mn-ea"/>
                <a:cs typeface="+mn-cs"/>
              </a:rPr>
              <a:t>，則</a:t>
            </a:r>
            <a:endParaRPr lang="en-US" altLang="zh-TW" sz="1200" b="0" i="0" kern="1200" dirty="0">
              <a:solidFill>
                <a:schemeClr val="tx1"/>
              </a:solidFill>
              <a:effectLst/>
              <a:latin typeface="+mn-lt"/>
              <a:ea typeface="+mn-ea"/>
              <a:cs typeface="+mn-cs"/>
            </a:endParaRPr>
          </a:p>
          <a:p>
            <a:pPr marL="171450" indent="-171450">
              <a:buFontTx/>
              <a:buChar char="-"/>
            </a:pPr>
            <a:r>
              <a:rPr lang="zh-TW" altLang="en-US" sz="1200" b="0" i="0" kern="1200" dirty="0">
                <a:solidFill>
                  <a:schemeClr val="tx1"/>
                </a:solidFill>
                <a:effectLst/>
                <a:latin typeface="+mn-lt"/>
                <a:ea typeface="+mn-ea"/>
                <a:cs typeface="+mn-cs"/>
              </a:rPr>
              <a:t>每個 </a:t>
            </a:r>
            <a:r>
              <a:rPr lang="en-US" altLang="zh-TW" sz="1200" b="0" i="0" kern="1200" dirty="0">
                <a:solidFill>
                  <a:schemeClr val="tx1"/>
                </a:solidFill>
                <a:effectLst/>
                <a:latin typeface="+mn-lt"/>
                <a:ea typeface="+mn-ea"/>
                <a:cs typeface="+mn-cs"/>
              </a:rPr>
              <a:t>I-UPF </a:t>
            </a:r>
            <a:r>
              <a:rPr lang="zh-TW" altLang="en-US" sz="1200" b="0" i="0" kern="1200" dirty="0">
                <a:solidFill>
                  <a:schemeClr val="tx1"/>
                </a:solidFill>
                <a:effectLst/>
                <a:latin typeface="+mn-lt"/>
                <a:ea typeface="+mn-ea"/>
                <a:cs typeface="+mn-cs"/>
              </a:rPr>
              <a:t>提供了 </a:t>
            </a:r>
            <a:r>
              <a:rPr lang="en-US" altLang="zh-TW" sz="1200" b="0" i="0" kern="1200" dirty="0">
                <a:solidFill>
                  <a:schemeClr val="tx1"/>
                </a:solidFill>
                <a:effectLst/>
                <a:latin typeface="+mn-lt"/>
                <a:ea typeface="+mn-ea"/>
                <a:cs typeface="+mn-cs"/>
              </a:rPr>
              <a:t>N3 interface</a:t>
            </a:r>
            <a:r>
              <a:rPr lang="zh-TW" altLang="en-US" sz="1200" b="0" i="0" kern="1200" dirty="0">
                <a:solidFill>
                  <a:schemeClr val="tx1"/>
                </a:solidFill>
                <a:effectLst/>
                <a:latin typeface="+mn-lt"/>
                <a:ea typeface="+mn-ea"/>
                <a:cs typeface="+mn-cs"/>
              </a:rPr>
              <a:t> 的 </a:t>
            </a:r>
            <a:r>
              <a:rPr lang="en-US" altLang="zh-TW" b="1" dirty="0"/>
              <a:t>UL CN Tunnel Info </a:t>
            </a:r>
            <a:r>
              <a:rPr lang="zh-TW" altLang="en-US" b="0" dirty="0"/>
              <a:t>給 </a:t>
            </a:r>
            <a:r>
              <a:rPr lang="en-US" altLang="zh-TW" b="0" dirty="0"/>
              <a:t>SMF</a:t>
            </a:r>
          </a:p>
          <a:p>
            <a:pPr marL="0" indent="0">
              <a:buFontTx/>
              <a:buNone/>
            </a:pPr>
            <a:endParaRPr lang="en-US" altLang="zh-TW" b="0" dirty="0"/>
          </a:p>
          <a:p>
            <a:pPr marL="0" indent="0">
              <a:buFontTx/>
              <a:buNone/>
            </a:pPr>
            <a:r>
              <a:rPr lang="zh-TW" altLang="en-US" b="0" dirty="0"/>
              <a:t>如果為了實現 </a:t>
            </a:r>
            <a:r>
              <a:rPr lang="en-US" altLang="zh-TW" b="0" dirty="0"/>
              <a:t>URLLC</a:t>
            </a:r>
            <a:r>
              <a:rPr lang="zh-TW" altLang="en-US" b="0" dirty="0"/>
              <a:t> 而使用 </a:t>
            </a:r>
            <a:r>
              <a:rPr lang="en-US" altLang="zh-TW" b="0" dirty="0"/>
              <a:t>redundant N3 tunnels</a:t>
            </a:r>
            <a:r>
              <a:rPr lang="zh-TW" altLang="en-US" b="0" dirty="0"/>
              <a:t>，則</a:t>
            </a:r>
            <a:endParaRPr lang="en-US" altLang="zh-TW" b="0" dirty="0"/>
          </a:p>
          <a:p>
            <a:pPr marL="0" indent="0">
              <a:buFontTx/>
              <a:buNone/>
            </a:pPr>
            <a:r>
              <a:rPr lang="en-US" altLang="zh-TW" b="0" dirty="0"/>
              <a:t>- UPF (PSA) </a:t>
            </a:r>
            <a:r>
              <a:rPr lang="zh-TW" altLang="en-US" b="0" dirty="0"/>
              <a:t>會提供 </a:t>
            </a:r>
            <a:r>
              <a:rPr lang="en-US" altLang="zh-TW" b="0" dirty="0"/>
              <a:t>N3 interface</a:t>
            </a:r>
            <a:r>
              <a:rPr lang="zh-TW" altLang="en-US" b="0" dirty="0"/>
              <a:t> 的 </a:t>
            </a:r>
            <a:r>
              <a:rPr lang="en-US" altLang="zh-TW" b="1" dirty="0"/>
              <a:t>redundant</a:t>
            </a:r>
            <a:r>
              <a:rPr lang="en-US" altLang="zh-TW" b="0" dirty="0"/>
              <a:t> </a:t>
            </a:r>
            <a:r>
              <a:rPr lang="en-US" altLang="zh-TW" b="1" dirty="0"/>
              <a:t>UL CN Tunnel Info </a:t>
            </a:r>
            <a:r>
              <a:rPr lang="zh-TW" altLang="en-US" b="0" dirty="0"/>
              <a:t>給 </a:t>
            </a:r>
            <a:r>
              <a:rPr lang="en-US" altLang="zh-TW" b="0" dirty="0"/>
              <a:t>SMF</a:t>
            </a:r>
            <a:endParaRPr lang="zh-TW" altLang="en-US"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50</a:t>
            </a:fld>
            <a:endParaRPr lang="zh-TW" altLang="en-US"/>
          </a:p>
        </p:txBody>
      </p:sp>
    </p:spTree>
    <p:extLst>
      <p:ext uri="{BB962C8B-B14F-4D97-AF65-F5344CB8AC3E}">
        <p14:creationId xmlns:p14="http://schemas.microsoft.com/office/powerpoint/2010/main" val="3890133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RRC inactive </a:t>
            </a:r>
            <a:r>
              <a:rPr lang="zh-TW" altLang="en-US" dirty="0"/>
              <a:t>是 </a:t>
            </a:r>
            <a:r>
              <a:rPr lang="en-US" altLang="zh-TW" dirty="0"/>
              <a:t>R16</a:t>
            </a:r>
            <a:r>
              <a:rPr lang="zh-TW" altLang="en-US" dirty="0"/>
              <a:t> 增加的 </a:t>
            </a:r>
            <a:r>
              <a:rPr lang="en-US" altLang="zh-TW" dirty="0"/>
              <a:t>state</a:t>
            </a:r>
            <a:r>
              <a:rPr lang="zh-TW" altLang="en-US" dirty="0"/>
              <a:t>，目的是讓 </a:t>
            </a:r>
            <a:r>
              <a:rPr lang="en-US" altLang="zh-TW" dirty="0"/>
              <a:t>UE</a:t>
            </a:r>
            <a:r>
              <a:rPr lang="zh-TW" altLang="en-US" dirty="0"/>
              <a:t> 端節省能源</a:t>
            </a:r>
            <a:endParaRPr lang="en-US" altLang="zh-TW" dirty="0"/>
          </a:p>
          <a:p>
            <a:r>
              <a:rPr lang="zh-TW" altLang="en-US" dirty="0"/>
              <a:t>在此</a:t>
            </a:r>
            <a:r>
              <a:rPr lang="en-US" altLang="zh-TW" dirty="0"/>
              <a:t> state</a:t>
            </a:r>
            <a:r>
              <a:rPr lang="zh-TW" altLang="en-US" dirty="0"/>
              <a:t> 之下，核網仍然保有 </a:t>
            </a:r>
            <a:r>
              <a:rPr lang="en-US" altLang="zh-TW" dirty="0"/>
              <a:t>UE context</a:t>
            </a:r>
            <a:r>
              <a:rPr lang="zh-TW" altLang="en-US" dirty="0"/>
              <a:t>，並且會認為 </a:t>
            </a:r>
            <a:r>
              <a:rPr lang="en-US" altLang="zh-TW" dirty="0"/>
              <a:t>UE</a:t>
            </a:r>
            <a:r>
              <a:rPr lang="zh-TW" altLang="en-US" dirty="0"/>
              <a:t> 在 </a:t>
            </a:r>
            <a:r>
              <a:rPr lang="en-US" altLang="zh-TW" dirty="0"/>
              <a:t>RRC</a:t>
            </a:r>
            <a:r>
              <a:rPr lang="zh-TW" altLang="en-US" dirty="0"/>
              <a:t> </a:t>
            </a:r>
            <a:r>
              <a:rPr lang="en-US" altLang="zh-TW" dirty="0"/>
              <a:t>Connected</a:t>
            </a:r>
            <a:r>
              <a:rPr lang="zh-TW" altLang="en-US" dirty="0"/>
              <a:t> 的狀態</a:t>
            </a:r>
            <a:endParaRPr lang="en-US" altLang="zh-TW" dirty="0"/>
          </a:p>
          <a:p>
            <a:r>
              <a:rPr lang="en-US" altLang="zh-TW" dirty="0"/>
              <a:t>UE</a:t>
            </a:r>
            <a:r>
              <a:rPr lang="zh-TW" altLang="en-US" dirty="0"/>
              <a:t> 想從 </a:t>
            </a:r>
            <a:r>
              <a:rPr lang="en-US" altLang="zh-TW" dirty="0"/>
              <a:t>RRC</a:t>
            </a:r>
            <a:r>
              <a:rPr lang="zh-TW" altLang="en-US" dirty="0"/>
              <a:t> </a:t>
            </a:r>
            <a:r>
              <a:rPr lang="en-US" altLang="zh-TW" dirty="0"/>
              <a:t>Inactive </a:t>
            </a:r>
            <a:r>
              <a:rPr lang="zh-TW" altLang="en-US" dirty="0"/>
              <a:t>回到 </a:t>
            </a:r>
            <a:r>
              <a:rPr lang="en-US" altLang="zh-TW" dirty="0"/>
              <a:t>Connected </a:t>
            </a:r>
            <a:r>
              <a:rPr lang="zh-TW" altLang="en-US" dirty="0"/>
              <a:t>只需透過 </a:t>
            </a:r>
            <a:r>
              <a:rPr lang="en-US" altLang="zh-TW" dirty="0"/>
              <a:t>Random Access </a:t>
            </a:r>
            <a:r>
              <a:rPr lang="zh-TW" altLang="en-US" dirty="0"/>
              <a:t>步驟</a:t>
            </a:r>
            <a:endParaRPr lang="en-US" altLang="zh-TW" dirty="0"/>
          </a:p>
          <a:p>
            <a:endParaRPr lang="en-US" altLang="zh-TW" dirty="0"/>
          </a:p>
          <a:p>
            <a:r>
              <a:rPr lang="zh-TW" altLang="en-US" dirty="0"/>
              <a:t>在 </a:t>
            </a:r>
            <a:r>
              <a:rPr lang="en-US" altLang="zh-TW" dirty="0"/>
              <a:t>RRC-inactive</a:t>
            </a:r>
            <a:r>
              <a:rPr lang="zh-TW" altLang="en-US" dirty="0"/>
              <a:t> </a:t>
            </a:r>
            <a:r>
              <a:rPr lang="en-US" altLang="zh-TW" dirty="0"/>
              <a:t>state</a:t>
            </a:r>
            <a:r>
              <a:rPr lang="zh-TW" altLang="en-US" dirty="0"/>
              <a:t> 可以節省資源並減少延遲，這對 </a:t>
            </a:r>
            <a:r>
              <a:rPr lang="en-US" altLang="zh-TW" dirty="0"/>
              <a:t>URLLC</a:t>
            </a:r>
            <a:r>
              <a:rPr lang="zh-TW" altLang="en-US" dirty="0"/>
              <a:t> 很有幫助</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5</a:t>
            </a:fld>
            <a:endParaRPr lang="zh-TW" altLang="en-US"/>
          </a:p>
        </p:txBody>
      </p:sp>
    </p:spTree>
    <p:extLst>
      <p:ext uri="{BB962C8B-B14F-4D97-AF65-F5344CB8AC3E}">
        <p14:creationId xmlns:p14="http://schemas.microsoft.com/office/powerpoint/2010/main" val="10637710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在以下情況下會傳送 </a:t>
            </a:r>
            <a:r>
              <a:rPr lang="en-US" altLang="zh-TW" b="1" dirty="0"/>
              <a:t>N4 Session Establishment Request </a:t>
            </a:r>
            <a:r>
              <a:rPr lang="zh-TW" altLang="en-US" b="0" dirty="0"/>
              <a:t>給 </a:t>
            </a:r>
            <a:r>
              <a:rPr lang="en-US" altLang="zh-TW" b="0" dirty="0"/>
              <a:t>new I-UPF:</a:t>
            </a:r>
          </a:p>
          <a:p>
            <a:pPr marL="171450" indent="-171450">
              <a:buFontTx/>
              <a:buChar char="-"/>
            </a:pPr>
            <a:r>
              <a:rPr lang="zh-TW" altLang="en-US" b="0" dirty="0"/>
              <a:t>如果 </a:t>
            </a:r>
            <a:r>
              <a:rPr lang="en-US" altLang="zh-TW" b="0" dirty="0"/>
              <a:t>SMF</a:t>
            </a:r>
            <a:r>
              <a:rPr lang="zh-TW" altLang="en-US" b="0" dirty="0"/>
              <a:t> 選擇了 </a:t>
            </a:r>
            <a:r>
              <a:rPr lang="en-US" altLang="zh-TW" b="0" dirty="0"/>
              <a:t>new UPF</a:t>
            </a:r>
            <a:r>
              <a:rPr lang="zh-TW" altLang="en-US" b="0" dirty="0"/>
              <a:t> 當作是 </a:t>
            </a:r>
            <a:r>
              <a:rPr lang="en-US" altLang="zh-TW" b="0" dirty="0"/>
              <a:t>PDU Session </a:t>
            </a:r>
            <a:r>
              <a:rPr lang="zh-TW" altLang="en-US" b="0" dirty="0"/>
              <a:t>的 </a:t>
            </a:r>
            <a:r>
              <a:rPr lang="en-US" altLang="zh-TW" b="0" dirty="0"/>
              <a:t>I-UPF; </a:t>
            </a:r>
            <a:r>
              <a:rPr lang="zh-TW" altLang="en-US" b="0" dirty="0"/>
              <a:t>或者</a:t>
            </a:r>
            <a:endParaRPr lang="en-US" altLang="zh-TW" b="0" dirty="0"/>
          </a:p>
          <a:p>
            <a:pPr marL="171450" indent="-171450">
              <a:buFontTx/>
              <a:buChar char="-"/>
            </a:pPr>
            <a:r>
              <a:rPr lang="zh-TW" altLang="en-US" b="0" dirty="0"/>
              <a:t>如果 </a:t>
            </a:r>
            <a:r>
              <a:rPr lang="en-US" altLang="zh-TW" b="0" dirty="0"/>
              <a:t>SMF</a:t>
            </a:r>
            <a:r>
              <a:rPr lang="zh-TW" altLang="en-US" b="0" dirty="0"/>
              <a:t> 選擇插入一個 </a:t>
            </a:r>
            <a:r>
              <a:rPr lang="en-US" altLang="zh-TW" b="0" dirty="0"/>
              <a:t>I-UPF </a:t>
            </a:r>
            <a:r>
              <a:rPr lang="zh-TW" altLang="en-US" b="0" dirty="0"/>
              <a:t>到 </a:t>
            </a:r>
            <a:r>
              <a:rPr lang="en-US" altLang="zh-TW" b="0" dirty="0"/>
              <a:t>PDU Session</a:t>
            </a:r>
          </a:p>
          <a:p>
            <a:pPr marL="171450" indent="-171450">
              <a:buFontTx/>
              <a:buChar char="-"/>
            </a:pPr>
            <a:endParaRPr lang="en-US" altLang="zh-TW" b="0" dirty="0"/>
          </a:p>
          <a:p>
            <a:pPr marL="0" indent="0">
              <a:buFontTx/>
              <a:buNone/>
            </a:pPr>
            <a:r>
              <a:rPr lang="en-US" altLang="zh-TW" b="0" dirty="0"/>
              <a:t>N4 Session Establishment Request </a:t>
            </a:r>
            <a:r>
              <a:rPr lang="zh-TW" altLang="en-US" b="0" dirty="0"/>
              <a:t>提供了</a:t>
            </a:r>
            <a:endParaRPr lang="en-US" altLang="zh-TW" b="0" dirty="0"/>
          </a:p>
          <a:p>
            <a:pPr marL="171450" indent="-171450">
              <a:buFontTx/>
              <a:buChar char="-"/>
            </a:pPr>
            <a:r>
              <a:rPr lang="en-US" altLang="zh-TW" b="0" dirty="0"/>
              <a:t>Packet detection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Data forwarding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enforcement and reporting rules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PSA </a:t>
            </a:r>
            <a:r>
              <a:rPr lang="zh-TW" altLang="en-US" dirty="0"/>
              <a:t>在 </a:t>
            </a:r>
            <a:r>
              <a:rPr lang="en-US" altLang="zh-TW" dirty="0"/>
              <a:t>N9 </a:t>
            </a:r>
            <a:r>
              <a:rPr lang="zh-TW" altLang="en-US" dirty="0"/>
              <a:t>的 </a:t>
            </a:r>
            <a:r>
              <a:rPr lang="en-US" altLang="zh-TW" b="1" dirty="0"/>
              <a:t>CN Tunnel Info </a:t>
            </a:r>
            <a:r>
              <a:rPr lang="zh-TW" altLang="en-US" dirty="0"/>
              <a:t>也會被提供給 </a:t>
            </a:r>
            <a:r>
              <a:rPr lang="en-US" altLang="zh-TW" dirty="0"/>
              <a:t>I-UPF</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51</a:t>
            </a:fld>
            <a:endParaRPr lang="zh-TW" altLang="en-US"/>
          </a:p>
        </p:txBody>
      </p:sp>
    </p:spTree>
    <p:extLst>
      <p:ext uri="{BB962C8B-B14F-4D97-AF65-F5344CB8AC3E}">
        <p14:creationId xmlns:p14="http://schemas.microsoft.com/office/powerpoint/2010/main" val="35398988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如果新的 </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 被 </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用來取代舊的 </a:t>
            </a:r>
            <a:r>
              <a:rPr lang="en-US" altLang="zh-TW" sz="1200" b="0" i="0" kern="1200" dirty="0">
                <a:solidFill>
                  <a:schemeClr val="tx1"/>
                </a:solidFill>
                <a:effectLst/>
                <a:latin typeface="+mn-lt"/>
                <a:ea typeface="+mn-ea"/>
                <a:cs typeface="+mn-cs"/>
              </a:rPr>
              <a:t>UPF</a:t>
            </a:r>
          </a:p>
          <a:p>
            <a:pPr marL="171450" indent="-171450">
              <a:buFontTx/>
              <a:buChar char="-"/>
            </a:pP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可能會請求新的 </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 分配第二個 </a:t>
            </a:r>
            <a:r>
              <a:rPr lang="en-US" altLang="zh-TW" sz="1200" b="0" i="0" kern="1200" dirty="0">
                <a:solidFill>
                  <a:schemeClr val="tx1"/>
                </a:solidFill>
                <a:effectLst/>
                <a:latin typeface="+mn-lt"/>
                <a:ea typeface="+mn-ea"/>
                <a:cs typeface="+mn-cs"/>
              </a:rPr>
              <a:t>tunnel endpoint</a:t>
            </a:r>
            <a:r>
              <a:rPr lang="zh-TW" altLang="en-US" sz="1200" b="0" i="0" kern="1200" dirty="0">
                <a:solidFill>
                  <a:schemeClr val="tx1"/>
                </a:solidFill>
                <a:effectLst/>
                <a:latin typeface="+mn-lt"/>
                <a:ea typeface="+mn-ea"/>
                <a:cs typeface="+mn-cs"/>
              </a:rPr>
              <a:t>，目的是為了接收從 </a:t>
            </a:r>
            <a:r>
              <a:rPr lang="en-US" altLang="zh-TW" sz="1200" b="0" i="0" kern="1200" dirty="0">
                <a:solidFill>
                  <a:schemeClr val="tx1"/>
                </a:solidFill>
                <a:effectLst/>
                <a:latin typeface="+mn-lt"/>
                <a:ea typeface="+mn-ea"/>
                <a:cs typeface="+mn-cs"/>
              </a:rPr>
              <a:t>old</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I-UPF</a:t>
            </a:r>
            <a:r>
              <a:rPr lang="zh-TW" altLang="en-US" sz="1200" b="0" i="0" kern="1200" dirty="0">
                <a:solidFill>
                  <a:schemeClr val="tx1"/>
                </a:solidFill>
                <a:effectLst/>
                <a:latin typeface="+mn-lt"/>
                <a:ea typeface="+mn-ea"/>
                <a:cs typeface="+mn-cs"/>
              </a:rPr>
              <a:t> 過來的 </a:t>
            </a:r>
            <a:r>
              <a:rPr lang="en-US" altLang="zh-TW" sz="1200" b="0" i="0" kern="1200" dirty="0">
                <a:solidFill>
                  <a:schemeClr val="tx1"/>
                </a:solidFill>
                <a:effectLst/>
                <a:latin typeface="+mn-lt"/>
                <a:ea typeface="+mn-ea"/>
                <a:cs typeface="+mn-cs"/>
              </a:rPr>
              <a:t>buffered DL data</a:t>
            </a:r>
          </a:p>
          <a:p>
            <a:pPr marL="171450" indent="-171450">
              <a:buFontTx/>
              <a:buChar char="-"/>
            </a:pPr>
            <a:r>
              <a:rPr lang="zh-TW" altLang="en-US" sz="1200" b="0" i="0" kern="1200" dirty="0">
                <a:solidFill>
                  <a:schemeClr val="tx1"/>
                </a:solidFill>
                <a:effectLst/>
                <a:latin typeface="+mn-lt"/>
                <a:ea typeface="+mn-ea"/>
                <a:cs typeface="+mn-cs"/>
              </a:rPr>
              <a:t>並且在這第二條 </a:t>
            </a:r>
            <a:r>
              <a:rPr lang="en-US" altLang="zh-TW" sz="1200" b="0" i="0" kern="1200" dirty="0">
                <a:solidFill>
                  <a:schemeClr val="tx1"/>
                </a:solidFill>
                <a:effectLst/>
                <a:latin typeface="+mn-lt"/>
                <a:ea typeface="+mn-ea"/>
                <a:cs typeface="+mn-cs"/>
              </a:rPr>
              <a:t>tunnel</a:t>
            </a:r>
            <a:r>
              <a:rPr lang="zh-TW" altLang="en-US" sz="1200" b="0" i="0" kern="1200" dirty="0">
                <a:solidFill>
                  <a:schemeClr val="tx1"/>
                </a:solidFill>
                <a:effectLst/>
                <a:latin typeface="+mn-lt"/>
                <a:ea typeface="+mn-ea"/>
                <a:cs typeface="+mn-cs"/>
              </a:rPr>
              <a:t> 上利用 </a:t>
            </a:r>
            <a:r>
              <a:rPr lang="en-US" altLang="zh-TW" sz="1200" b="0" i="0" kern="1200" dirty="0">
                <a:solidFill>
                  <a:schemeClr val="tx1"/>
                </a:solidFill>
                <a:effectLst/>
                <a:latin typeface="+mn-lt"/>
                <a:ea typeface="+mn-ea"/>
                <a:cs typeface="+mn-cs"/>
              </a:rPr>
              <a:t>end marker reception </a:t>
            </a:r>
            <a:r>
              <a:rPr lang="zh-TW" altLang="en-US" sz="1200" b="0" i="0" kern="1200" dirty="0">
                <a:solidFill>
                  <a:schemeClr val="tx1"/>
                </a:solidFill>
                <a:effectLst/>
                <a:latin typeface="+mn-lt"/>
                <a:ea typeface="+mn-ea"/>
                <a:cs typeface="+mn-cs"/>
              </a:rPr>
              <a:t>判斷 </a:t>
            </a:r>
            <a:r>
              <a:rPr lang="en-US" altLang="zh-TW" sz="1200" b="0" i="0" kern="1200" dirty="0">
                <a:solidFill>
                  <a:schemeClr val="tx1"/>
                </a:solidFill>
                <a:effectLst/>
                <a:latin typeface="+mn-lt"/>
                <a:ea typeface="+mn-ea"/>
                <a:cs typeface="+mn-cs"/>
              </a:rPr>
              <a:t>DL data </a:t>
            </a:r>
            <a:r>
              <a:rPr lang="zh-TW" altLang="en-US" sz="1200" b="0" i="0" kern="1200" dirty="0">
                <a:solidFill>
                  <a:schemeClr val="tx1"/>
                </a:solidFill>
                <a:effectLst/>
                <a:latin typeface="+mn-lt"/>
                <a:ea typeface="+mn-ea"/>
                <a:cs typeface="+mn-cs"/>
              </a:rPr>
              <a:t>已經傳送完畢</a:t>
            </a:r>
            <a:endParaRPr lang="en-US" altLang="zh-TW" sz="1200" b="0" i="0" kern="1200" dirty="0">
              <a:solidFill>
                <a:schemeClr val="tx1"/>
              </a:solidFill>
              <a:effectLst/>
              <a:latin typeface="+mn-lt"/>
              <a:ea typeface="+mn-ea"/>
              <a:cs typeface="+mn-cs"/>
            </a:endParaRPr>
          </a:p>
          <a:p>
            <a:pPr marL="171450" indent="-171450">
              <a:buFontTx/>
              <a:buChar char="-"/>
            </a:pPr>
            <a:r>
              <a:rPr lang="zh-TW" altLang="en-US" sz="1200" b="0" i="0" kern="1200" dirty="0">
                <a:solidFill>
                  <a:schemeClr val="tx1"/>
                </a:solidFill>
                <a:effectLst/>
                <a:latin typeface="+mn-lt"/>
                <a:ea typeface="+mn-ea"/>
                <a:cs typeface="+mn-cs"/>
              </a:rPr>
              <a:t>在此同時，他也要根據 </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的指示把從 </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(PSA)</a:t>
            </a:r>
            <a:r>
              <a:rPr lang="zh-TW" altLang="en-US" sz="1200" b="0" i="0" kern="1200" dirty="0">
                <a:solidFill>
                  <a:schemeClr val="tx1"/>
                </a:solidFill>
                <a:effectLst/>
                <a:latin typeface="+mn-lt"/>
                <a:ea typeface="+mn-ea"/>
                <a:cs typeface="+mn-cs"/>
              </a:rPr>
              <a:t> 那裡收到的 </a:t>
            </a:r>
            <a:r>
              <a:rPr lang="en-US" altLang="zh-TW" sz="1200" b="0" i="0" kern="1200" dirty="0">
                <a:solidFill>
                  <a:schemeClr val="tx1"/>
                </a:solidFill>
                <a:effectLst/>
                <a:latin typeface="+mn-lt"/>
                <a:ea typeface="+mn-ea"/>
                <a:cs typeface="+mn-cs"/>
              </a:rPr>
              <a:t>DL</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data </a:t>
            </a:r>
            <a:r>
              <a:rPr lang="zh-TW" altLang="en-US" sz="1200" b="0" i="0" kern="1200" dirty="0">
                <a:solidFill>
                  <a:schemeClr val="tx1"/>
                </a:solidFill>
                <a:effectLst/>
                <a:latin typeface="+mn-lt"/>
                <a:ea typeface="+mn-ea"/>
                <a:cs typeface="+mn-cs"/>
              </a:rPr>
              <a:t>給暫存起來</a:t>
            </a:r>
            <a:endParaRPr lang="en-US" altLang="zh-TW" sz="1200" b="0" i="0" kern="1200" dirty="0">
              <a:solidFill>
                <a:schemeClr val="tx1"/>
              </a:solidFill>
              <a:effectLst/>
              <a:latin typeface="+mn-lt"/>
              <a:ea typeface="+mn-ea"/>
              <a:cs typeface="+mn-cs"/>
            </a:endParaRPr>
          </a:p>
          <a:p>
            <a:pPr marL="0" indent="0">
              <a:buFontTx/>
              <a:buNone/>
            </a:pPr>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52</a:t>
            </a:fld>
            <a:endParaRPr lang="zh-TW" altLang="en-US"/>
          </a:p>
        </p:txBody>
      </p:sp>
    </p:spTree>
    <p:extLst>
      <p:ext uri="{BB962C8B-B14F-4D97-AF65-F5344CB8AC3E}">
        <p14:creationId xmlns:p14="http://schemas.microsoft.com/office/powerpoint/2010/main" val="34505541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r>
              <a:rPr lang="en-US" altLang="zh-TW" dirty="0"/>
              <a:t>New I-UPF </a:t>
            </a:r>
            <a:r>
              <a:rPr lang="zh-TW" altLang="en-US" dirty="0"/>
              <a:t>回傳 </a:t>
            </a:r>
            <a:r>
              <a:rPr lang="en-US" altLang="zh-TW" dirty="0"/>
              <a:t>N4 Session Establishment Response</a:t>
            </a:r>
            <a:r>
              <a:rPr lang="zh-TW" altLang="en-US" dirty="0"/>
              <a:t> 給 </a:t>
            </a:r>
            <a:r>
              <a:rPr lang="en-US" altLang="zh-TW" dirty="0"/>
              <a:t>SMF</a:t>
            </a:r>
          </a:p>
          <a:p>
            <a:pPr marL="0" indent="0">
              <a:buFontTx/>
              <a:buNone/>
            </a:pPr>
            <a:r>
              <a:rPr lang="en-US" altLang="zh-TW" dirty="0"/>
              <a:t>- </a:t>
            </a:r>
            <a:r>
              <a:rPr lang="zh-TW" altLang="en-US" dirty="0"/>
              <a:t>提供 </a:t>
            </a:r>
            <a:r>
              <a:rPr lang="en-US" altLang="zh-TW" dirty="0"/>
              <a:t>DL</a:t>
            </a:r>
            <a:r>
              <a:rPr lang="zh-TW" altLang="en-US" dirty="0"/>
              <a:t> </a:t>
            </a:r>
            <a:r>
              <a:rPr lang="en-US" altLang="zh-TW" b="0" dirty="0"/>
              <a:t>CN Tunnel Info </a:t>
            </a:r>
            <a:r>
              <a:rPr lang="zh-TW" altLang="en-US" b="0" dirty="0"/>
              <a:t>給 </a:t>
            </a:r>
            <a:r>
              <a:rPr lang="en-US" altLang="zh-TW" b="0" dirty="0"/>
              <a:t>SMF</a:t>
            </a:r>
          </a:p>
          <a:p>
            <a:pPr marL="0" indent="0">
              <a:buFontTx/>
              <a:buNone/>
            </a:pPr>
            <a:r>
              <a:rPr lang="en-US" altLang="zh-TW" b="0" dirty="0"/>
              <a:t>SMF</a:t>
            </a:r>
            <a:r>
              <a:rPr lang="zh-TW" altLang="en-US" b="0" dirty="0"/>
              <a:t> 觸發一個 </a:t>
            </a:r>
            <a:r>
              <a:rPr lang="en-US" altLang="zh-TW" b="0" dirty="0"/>
              <a:t>timer</a:t>
            </a:r>
            <a:r>
              <a:rPr lang="zh-TW" altLang="en-US" b="0" dirty="0"/>
              <a:t>，等待歸零了就會釋放 </a:t>
            </a:r>
            <a:r>
              <a:rPr lang="en-US" altLang="zh-TW" b="0" dirty="0"/>
              <a:t>old I-UPF</a:t>
            </a:r>
            <a:r>
              <a:rPr lang="zh-TW" altLang="en-US" b="0" dirty="0"/>
              <a:t> 的所有資源</a:t>
            </a:r>
            <a:r>
              <a:rPr lang="en-US" altLang="zh-TW" b="0" dirty="0"/>
              <a:t> (</a:t>
            </a:r>
            <a:r>
              <a:rPr lang="zh-TW" altLang="en-US" b="0" dirty="0"/>
              <a:t>步驟 </a:t>
            </a:r>
            <a:r>
              <a:rPr lang="en-US" altLang="zh-TW" b="0" dirty="0"/>
              <a:t>22a)</a:t>
            </a:r>
            <a:endParaRPr lang="zh-TW" altLang="en-US"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53</a:t>
            </a:fld>
            <a:endParaRPr lang="zh-TW" altLang="en-US"/>
          </a:p>
        </p:txBody>
      </p:sp>
    </p:spTree>
    <p:extLst>
      <p:ext uri="{BB962C8B-B14F-4D97-AF65-F5344CB8AC3E}">
        <p14:creationId xmlns:p14="http://schemas.microsoft.com/office/powerpoint/2010/main" val="8153290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SMF</a:t>
            </a:r>
            <a:r>
              <a:rPr lang="zh-TW" altLang="en-US" dirty="0"/>
              <a:t> 傳送 </a:t>
            </a:r>
            <a:r>
              <a:rPr lang="en-US" altLang="zh-TW" b="0" dirty="0"/>
              <a:t>N4 Session Modification Request</a:t>
            </a:r>
            <a:r>
              <a:rPr lang="zh-TW" altLang="en-US" b="0" dirty="0"/>
              <a:t> 給 </a:t>
            </a:r>
            <a:r>
              <a:rPr lang="en-US" altLang="zh-TW" b="0" dirty="0"/>
              <a:t>UPF</a:t>
            </a:r>
            <a:r>
              <a:rPr lang="zh-TW" altLang="en-US" b="0" dirty="0"/>
              <a:t> </a:t>
            </a:r>
            <a:r>
              <a:rPr lang="en-US" altLang="zh-TW" b="0" dirty="0"/>
              <a:t>(PSA)</a:t>
            </a:r>
          </a:p>
          <a:p>
            <a:r>
              <a:rPr lang="zh-TW" altLang="en-US" b="0" dirty="0"/>
              <a:t>如果 </a:t>
            </a:r>
            <a:r>
              <a:rPr lang="en-US" altLang="zh-TW" b="0" dirty="0"/>
              <a:t>SMF</a:t>
            </a:r>
            <a:r>
              <a:rPr lang="zh-TW" altLang="en-US" b="0" dirty="0"/>
              <a:t> 選擇了新的 </a:t>
            </a:r>
            <a:r>
              <a:rPr lang="en-US" altLang="zh-TW" b="0" dirty="0"/>
              <a:t>UPF</a:t>
            </a:r>
            <a:r>
              <a:rPr lang="zh-TW" altLang="en-US" b="0" dirty="0"/>
              <a:t> 來當作 </a:t>
            </a:r>
            <a:r>
              <a:rPr lang="en-US" altLang="zh-TW" b="0" dirty="0"/>
              <a:t>I-UPF</a:t>
            </a:r>
            <a:r>
              <a:rPr lang="zh-TW" altLang="en-US" b="0" dirty="0"/>
              <a:t>，</a:t>
            </a:r>
            <a:r>
              <a:rPr lang="en-US" altLang="zh-TW" b="0" dirty="0"/>
              <a:t>SMF </a:t>
            </a:r>
            <a:r>
              <a:rPr lang="zh-TW" altLang="en-US" b="0" dirty="0"/>
              <a:t>會傳送 </a:t>
            </a:r>
            <a:r>
              <a:rPr lang="en-US" altLang="zh-TW" b="1" dirty="0"/>
              <a:t>N4 Session Modification Request</a:t>
            </a:r>
            <a:r>
              <a:rPr lang="zh-TW" altLang="en-US" b="1" dirty="0"/>
              <a:t> </a:t>
            </a:r>
            <a:r>
              <a:rPr lang="zh-TW" altLang="en-US" b="0" dirty="0"/>
              <a:t>給 </a:t>
            </a:r>
            <a:r>
              <a:rPr lang="en-US" altLang="zh-TW" b="0" dirty="0"/>
              <a:t>UPF</a:t>
            </a:r>
            <a:r>
              <a:rPr lang="zh-TW" altLang="en-US" b="0" dirty="0"/>
              <a:t> </a:t>
            </a:r>
            <a:r>
              <a:rPr lang="en-US" altLang="zh-TW" b="0" dirty="0"/>
              <a:t>(PSA)</a:t>
            </a:r>
            <a:r>
              <a:rPr lang="zh-TW" altLang="en-US" b="0" dirty="0"/>
              <a:t>，提供 </a:t>
            </a:r>
            <a:r>
              <a:rPr lang="en-US" altLang="zh-TW" b="0" dirty="0"/>
              <a:t>new I-UPF </a:t>
            </a:r>
            <a:r>
              <a:rPr lang="zh-TW" altLang="en-US" b="0" dirty="0"/>
              <a:t>的 </a:t>
            </a:r>
            <a:r>
              <a:rPr lang="en-US" altLang="zh-TW" b="0" dirty="0"/>
              <a:t>DL</a:t>
            </a:r>
            <a:r>
              <a:rPr lang="zh-TW" altLang="en-US" b="0" dirty="0"/>
              <a:t> </a:t>
            </a:r>
            <a:r>
              <a:rPr lang="en-US" altLang="zh-TW" b="0" dirty="0"/>
              <a:t>Tunnel Info</a:t>
            </a:r>
          </a:p>
          <a:p>
            <a:pPr marL="171450" indent="-171450">
              <a:buFontTx/>
              <a:buChar char="-"/>
            </a:pPr>
            <a:r>
              <a:rPr lang="en-US" altLang="zh-TW" b="0" dirty="0"/>
              <a:t>UPF</a:t>
            </a:r>
            <a:r>
              <a:rPr lang="zh-TW" altLang="en-US" b="0" dirty="0"/>
              <a:t> </a:t>
            </a:r>
            <a:r>
              <a:rPr lang="en-US" altLang="zh-TW" b="0" dirty="0"/>
              <a:t>(PSA)</a:t>
            </a:r>
            <a:r>
              <a:rPr lang="zh-TW" altLang="en-US" b="0" dirty="0"/>
              <a:t> 於是乎開始傳送 </a:t>
            </a:r>
            <a:r>
              <a:rPr lang="en-US" altLang="zh-TW" b="0" dirty="0"/>
              <a:t>DL data </a:t>
            </a:r>
            <a:r>
              <a:rPr lang="zh-TW" altLang="en-US" b="0" dirty="0"/>
              <a:t>給 </a:t>
            </a:r>
            <a:r>
              <a:rPr lang="en-US" altLang="zh-TW" b="0" dirty="0"/>
              <a:t>new I-UPF</a:t>
            </a:r>
          </a:p>
          <a:p>
            <a:pPr marL="171450" indent="-171450">
              <a:buFontTx/>
              <a:buChar char="-"/>
            </a:pPr>
            <a:r>
              <a:rPr lang="en-US" altLang="zh-TW" b="0" dirty="0"/>
              <a:t>UPF</a:t>
            </a:r>
            <a:r>
              <a:rPr lang="zh-TW" altLang="en-US" b="0" dirty="0"/>
              <a:t> </a:t>
            </a:r>
            <a:r>
              <a:rPr lang="en-US" altLang="zh-TW" b="0" dirty="0"/>
              <a:t>(PSA)</a:t>
            </a:r>
            <a:r>
              <a:rPr lang="zh-TW" altLang="en-US" b="0" dirty="0"/>
              <a:t> 在切換到新的 </a:t>
            </a:r>
            <a:r>
              <a:rPr lang="en-US" altLang="zh-TW" b="0" dirty="0"/>
              <a:t>I-UPF </a:t>
            </a:r>
            <a:r>
              <a:rPr lang="zh-TW" altLang="en-US" b="0" dirty="0"/>
              <a:t>後，立即利用 </a:t>
            </a:r>
            <a:r>
              <a:rPr lang="en-US" altLang="zh-TW" b="0" dirty="0"/>
              <a:t>N9 tunnel</a:t>
            </a:r>
            <a:r>
              <a:rPr lang="zh-TW" altLang="en-US" b="0" dirty="0"/>
              <a:t> 傳送 </a:t>
            </a:r>
            <a:r>
              <a:rPr lang="en-US" altLang="zh-TW" b="1" dirty="0"/>
              <a:t>end marker</a:t>
            </a:r>
            <a:r>
              <a:rPr lang="zh-TW" altLang="en-US" b="1" dirty="0"/>
              <a:t> </a:t>
            </a:r>
            <a:r>
              <a:rPr lang="zh-TW" altLang="en-US" b="0" dirty="0"/>
              <a:t>給每一個 </a:t>
            </a:r>
            <a:r>
              <a:rPr lang="en-US" altLang="zh-TW" b="0" dirty="0"/>
              <a:t>old I-UPF</a:t>
            </a:r>
            <a:endParaRPr lang="zh-TW" altLang="en-US" b="1"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54</a:t>
            </a:fld>
            <a:endParaRPr lang="zh-TW" altLang="en-US"/>
          </a:p>
        </p:txBody>
      </p:sp>
    </p:spTree>
    <p:extLst>
      <p:ext uri="{BB962C8B-B14F-4D97-AF65-F5344CB8AC3E}">
        <p14:creationId xmlns:p14="http://schemas.microsoft.com/office/powerpoint/2010/main" val="9559233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Service Request </a:t>
            </a:r>
            <a:r>
              <a:rPr lang="zh-TW" altLang="en-US" dirty="0"/>
              <a:t>是被 </a:t>
            </a:r>
            <a:r>
              <a:rPr lang="en-US" altLang="zh-TW" dirty="0"/>
              <a:t>network</a:t>
            </a:r>
            <a:r>
              <a:rPr lang="zh-TW" altLang="en-US" dirty="0"/>
              <a:t> </a:t>
            </a:r>
            <a:r>
              <a:rPr lang="en-US" altLang="zh-TW" dirty="0"/>
              <a:t>triggered</a:t>
            </a:r>
            <a:r>
              <a:rPr lang="zh-TW" altLang="en-US" dirty="0"/>
              <a:t>，並且 </a:t>
            </a:r>
            <a:r>
              <a:rPr lang="en-US" altLang="zh-TW" dirty="0"/>
              <a:t>SMF</a:t>
            </a:r>
            <a:r>
              <a:rPr lang="zh-TW" altLang="en-US" dirty="0"/>
              <a:t> 移除了舊的</a:t>
            </a:r>
            <a:r>
              <a:rPr lang="en-US" altLang="zh-TW" dirty="0"/>
              <a:t> I-UPF</a:t>
            </a:r>
            <a:r>
              <a:rPr lang="zh-TW" altLang="en-US" dirty="0"/>
              <a:t>，但是卻沒有用 </a:t>
            </a:r>
            <a:r>
              <a:rPr lang="en-US" altLang="zh-TW" dirty="0"/>
              <a:t>new</a:t>
            </a:r>
            <a:r>
              <a:rPr lang="zh-TW" altLang="en-US" dirty="0"/>
              <a:t> </a:t>
            </a:r>
            <a:r>
              <a:rPr lang="en-US" altLang="zh-TW" dirty="0"/>
              <a:t>I-UPF</a:t>
            </a:r>
            <a:r>
              <a:rPr lang="zh-TW" altLang="en-US" dirty="0"/>
              <a:t> 取代，則 </a:t>
            </a:r>
            <a:r>
              <a:rPr lang="en-US" altLang="zh-TW" dirty="0"/>
              <a:t>SMF</a:t>
            </a:r>
            <a:r>
              <a:rPr lang="zh-TW" altLang="en-US" dirty="0"/>
              <a:t> 可能也會做以下的動作</a:t>
            </a:r>
            <a:r>
              <a:rPr lang="en-US" altLang="zh-TW" dirty="0"/>
              <a:t>:</a:t>
            </a:r>
          </a:p>
          <a:p>
            <a:pPr marL="171450" indent="-171450">
              <a:buFontTx/>
              <a:buChar char="-"/>
            </a:pPr>
            <a:r>
              <a:rPr lang="zh-TW" altLang="en-US" dirty="0"/>
              <a:t>請求 </a:t>
            </a:r>
            <a:r>
              <a:rPr lang="en-US" altLang="zh-TW" dirty="0"/>
              <a:t>UPF</a:t>
            </a:r>
            <a:r>
              <a:rPr lang="zh-TW" altLang="en-US" dirty="0"/>
              <a:t> </a:t>
            </a:r>
            <a:r>
              <a:rPr lang="en-US" altLang="zh-TW" dirty="0"/>
              <a:t>(PSA)</a:t>
            </a:r>
            <a:r>
              <a:rPr lang="zh-TW" altLang="en-US" dirty="0"/>
              <a:t> 分配第二個 </a:t>
            </a:r>
            <a:r>
              <a:rPr lang="en-US" altLang="zh-TW" dirty="0"/>
              <a:t>tunnel endpoint</a:t>
            </a:r>
            <a:r>
              <a:rPr lang="zh-TW" altLang="en-US" dirty="0"/>
              <a:t> 給 </a:t>
            </a:r>
            <a:r>
              <a:rPr lang="en-US" altLang="zh-TW" dirty="0"/>
              <a:t>old I-UPF</a:t>
            </a:r>
            <a:r>
              <a:rPr lang="zh-TW" altLang="en-US" dirty="0"/>
              <a:t> 來進行 </a:t>
            </a:r>
            <a:r>
              <a:rPr lang="en-US" altLang="zh-TW" dirty="0"/>
              <a:t>buffered DL data forwarding</a:t>
            </a:r>
          </a:p>
          <a:p>
            <a:pPr marL="171450" indent="-171450">
              <a:buFontTx/>
              <a:buChar char="-"/>
            </a:pPr>
            <a:r>
              <a:rPr lang="zh-TW" altLang="en-US" dirty="0"/>
              <a:t>並且透過 </a:t>
            </a:r>
            <a:r>
              <a:rPr lang="en-US" altLang="zh-TW" dirty="0"/>
              <a:t>usage reporting</a:t>
            </a:r>
            <a:r>
              <a:rPr lang="zh-TW" altLang="en-US" dirty="0"/>
              <a:t> 來顯示 </a:t>
            </a:r>
            <a:r>
              <a:rPr lang="en-US" altLang="zh-TW" dirty="0"/>
              <a:t>end marker reception</a:t>
            </a:r>
            <a:r>
              <a:rPr lang="zh-TW" altLang="en-US" dirty="0"/>
              <a:t>  </a:t>
            </a:r>
            <a:endParaRPr lang="en-US" altLang="zh-TW" dirty="0"/>
          </a:p>
          <a:p>
            <a:pPr marL="0" indent="0">
              <a:buFontTx/>
              <a:buNone/>
            </a:pPr>
            <a:endParaRPr lang="en-US" altLang="zh-TW" dirty="0"/>
          </a:p>
          <a:p>
            <a:pPr marL="0" indent="0">
              <a:buFontTx/>
              <a:buNone/>
            </a:pPr>
            <a:r>
              <a:rPr lang="zh-TW" altLang="en-US" dirty="0"/>
              <a:t>在此種情況下，此時 </a:t>
            </a:r>
            <a:r>
              <a:rPr lang="en-US" altLang="zh-TW" dirty="0"/>
              <a:t>UPF</a:t>
            </a:r>
            <a:r>
              <a:rPr lang="zh-TW" altLang="en-US" dirty="0"/>
              <a:t> </a:t>
            </a:r>
            <a:r>
              <a:rPr lang="en-US" altLang="zh-TW" dirty="0"/>
              <a:t>(PSA)</a:t>
            </a:r>
            <a:r>
              <a:rPr lang="zh-TW" altLang="en-US" dirty="0"/>
              <a:t> 開始暫存從 </a:t>
            </a:r>
            <a:r>
              <a:rPr lang="en-US" altLang="zh-TW" dirty="0"/>
              <a:t>N6 interface </a:t>
            </a:r>
            <a:r>
              <a:rPr lang="zh-TW" altLang="en-US" dirty="0"/>
              <a:t>收到的</a:t>
            </a:r>
            <a:r>
              <a:rPr lang="en-US" altLang="zh-TW" dirty="0"/>
              <a:t> DL data</a:t>
            </a:r>
          </a:p>
          <a:p>
            <a:pPr marL="0" indent="0">
              <a:buFontTx/>
              <a:buNone/>
            </a:pPr>
            <a:endParaRPr lang="en-US" altLang="zh-TW" dirty="0"/>
          </a:p>
          <a:p>
            <a:pPr marL="0" indent="0">
              <a:buFontTx/>
              <a:buNone/>
            </a:pPr>
            <a:r>
              <a:rPr lang="zh-TW" altLang="en-US" dirty="0"/>
              <a:t>在切換路徑到 </a:t>
            </a:r>
            <a:r>
              <a:rPr lang="en-US" altLang="zh-TW" dirty="0"/>
              <a:t>RAN</a:t>
            </a:r>
            <a:r>
              <a:rPr lang="zh-TW" altLang="en-US" dirty="0"/>
              <a:t> 之後， </a:t>
            </a:r>
            <a:r>
              <a:rPr lang="en-US" altLang="zh-TW" dirty="0"/>
              <a:t>UPF</a:t>
            </a:r>
            <a:r>
              <a:rPr lang="zh-TW" altLang="en-US" dirty="0"/>
              <a:t> </a:t>
            </a:r>
            <a:r>
              <a:rPr lang="en-US" altLang="zh-TW" dirty="0"/>
              <a:t>(PSA)</a:t>
            </a:r>
            <a:r>
              <a:rPr lang="zh-TW" altLang="en-US" dirty="0"/>
              <a:t> 會立即傳送一個或多個 </a:t>
            </a:r>
            <a:r>
              <a:rPr lang="en-US" altLang="zh-TW" dirty="0"/>
              <a:t>end marker </a:t>
            </a:r>
            <a:r>
              <a:rPr lang="zh-TW" altLang="en-US" dirty="0"/>
              <a:t>給每一個 </a:t>
            </a:r>
            <a:r>
              <a:rPr lang="en-US" altLang="zh-TW" dirty="0"/>
              <a:t>N9 interface</a:t>
            </a:r>
            <a:r>
              <a:rPr lang="zh-TW" altLang="en-US" dirty="0"/>
              <a:t> 上的 </a:t>
            </a:r>
            <a:r>
              <a:rPr lang="en-US" altLang="zh-TW" dirty="0"/>
              <a:t>old I-UPF</a:t>
            </a:r>
            <a:r>
              <a:rPr lang="zh-TW" altLang="en-US" dirty="0"/>
              <a:t>。</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55</a:t>
            </a:fld>
            <a:endParaRPr lang="zh-TW" altLang="en-US"/>
          </a:p>
        </p:txBody>
      </p:sp>
    </p:spTree>
    <p:extLst>
      <p:ext uri="{BB962C8B-B14F-4D97-AF65-F5344CB8AC3E}">
        <p14:creationId xmlns:p14="http://schemas.microsoft.com/office/powerpoint/2010/main" val="10350016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r>
              <a:rPr lang="en-US" altLang="zh-TW" dirty="0"/>
              <a:t>UPF</a:t>
            </a:r>
            <a:r>
              <a:rPr lang="zh-TW" altLang="en-US" dirty="0"/>
              <a:t> </a:t>
            </a:r>
            <a:r>
              <a:rPr lang="en-US" altLang="zh-TW" dirty="0"/>
              <a:t>PSA </a:t>
            </a:r>
            <a:r>
              <a:rPr lang="zh-TW" altLang="en-US" dirty="0"/>
              <a:t>回傳 </a:t>
            </a:r>
            <a:r>
              <a:rPr lang="en-US" altLang="zh-TW" dirty="0"/>
              <a:t>N4 Session Establishment Response</a:t>
            </a:r>
            <a:r>
              <a:rPr lang="zh-TW" altLang="en-US" dirty="0"/>
              <a:t> 給 </a:t>
            </a:r>
            <a:r>
              <a:rPr lang="en-US" altLang="zh-TW" dirty="0"/>
              <a:t>SMF</a:t>
            </a:r>
          </a:p>
          <a:p>
            <a:pPr marL="0" indent="0">
              <a:buFontTx/>
              <a:buNone/>
            </a:pPr>
            <a:r>
              <a:rPr lang="en-US" altLang="zh-TW" dirty="0"/>
              <a:t>UPF</a:t>
            </a:r>
            <a:r>
              <a:rPr lang="zh-TW" altLang="en-US" dirty="0"/>
              <a:t> </a:t>
            </a:r>
            <a:r>
              <a:rPr lang="en-US" altLang="zh-TW" dirty="0"/>
              <a:t>PSA </a:t>
            </a:r>
            <a:r>
              <a:rPr lang="zh-TW" altLang="en-US" dirty="0"/>
              <a:t>提供 </a:t>
            </a:r>
            <a:r>
              <a:rPr lang="en-US" altLang="zh-TW" dirty="0"/>
              <a:t>DL</a:t>
            </a:r>
            <a:r>
              <a:rPr lang="zh-TW" altLang="en-US" dirty="0"/>
              <a:t> </a:t>
            </a:r>
            <a:r>
              <a:rPr lang="en-US" altLang="zh-TW" b="0" dirty="0"/>
              <a:t>CN Tunnel Info </a:t>
            </a:r>
            <a:r>
              <a:rPr lang="zh-TW" altLang="en-US" b="0" dirty="0"/>
              <a:t>回給 </a:t>
            </a:r>
            <a:r>
              <a:rPr lang="en-US" altLang="zh-TW" b="0" dirty="0"/>
              <a:t>SMF</a:t>
            </a:r>
          </a:p>
          <a:p>
            <a:pPr marL="0" indent="0">
              <a:buFontTx/>
              <a:buNone/>
            </a:pPr>
            <a:r>
              <a:rPr lang="en-US" altLang="zh-TW" b="0" dirty="0"/>
              <a:t>SMF</a:t>
            </a:r>
            <a:r>
              <a:rPr lang="zh-TW" altLang="en-US" b="0" dirty="0"/>
              <a:t> 開始一個</a:t>
            </a:r>
            <a:r>
              <a:rPr lang="en-US" altLang="zh-TW" b="0" dirty="0"/>
              <a:t>timer</a:t>
            </a:r>
            <a:r>
              <a:rPr lang="zh-TW" altLang="en-US" b="0" dirty="0"/>
              <a:t>，歸零時會釋放 </a:t>
            </a:r>
            <a:r>
              <a:rPr lang="en-US" altLang="zh-TW" b="0" dirty="0"/>
              <a:t>old I-UPF </a:t>
            </a:r>
            <a:r>
              <a:rPr lang="zh-TW" altLang="en-US" b="0" dirty="0"/>
              <a:t>的資源</a:t>
            </a:r>
            <a:r>
              <a:rPr lang="en-US" altLang="zh-TW" b="0" dirty="0"/>
              <a:t> (</a:t>
            </a:r>
            <a:r>
              <a:rPr lang="zh-TW" altLang="en-US" b="0" dirty="0"/>
              <a:t>步驟 </a:t>
            </a:r>
            <a:r>
              <a:rPr lang="en-US" altLang="zh-TW" b="0" dirty="0"/>
              <a:t>22a)</a:t>
            </a:r>
            <a:endParaRPr lang="zh-TW" altLang="en-US" b="0" dirty="0"/>
          </a:p>
          <a:p>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56</a:t>
            </a:fld>
            <a:endParaRPr lang="zh-TW" altLang="en-US"/>
          </a:p>
        </p:txBody>
      </p:sp>
    </p:spTree>
    <p:extLst>
      <p:ext uri="{BB962C8B-B14F-4D97-AF65-F5344CB8AC3E}">
        <p14:creationId xmlns:p14="http://schemas.microsoft.com/office/powerpoint/2010/main" val="16272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連接到 </a:t>
            </a:r>
            <a:r>
              <a:rPr lang="en-US" altLang="zh-TW" dirty="0"/>
              <a:t>RAN</a:t>
            </a:r>
            <a:r>
              <a:rPr lang="zh-TW" altLang="en-US" dirty="0"/>
              <a:t> 的 </a:t>
            </a:r>
            <a:r>
              <a:rPr lang="en-US" altLang="zh-TW" dirty="0"/>
              <a:t>UPF</a:t>
            </a:r>
            <a:r>
              <a:rPr lang="zh-TW" altLang="en-US" dirty="0"/>
              <a:t> 是 </a:t>
            </a:r>
            <a:r>
              <a:rPr lang="en-US" altLang="zh-TW" dirty="0"/>
              <a:t>UPF</a:t>
            </a:r>
            <a:r>
              <a:rPr lang="zh-TW" altLang="en-US" dirty="0"/>
              <a:t> </a:t>
            </a:r>
            <a:r>
              <a:rPr lang="en-US" altLang="zh-TW" dirty="0"/>
              <a:t>(PSA)</a:t>
            </a:r>
            <a:r>
              <a:rPr lang="zh-TW" altLang="en-US" dirty="0"/>
              <a:t> 並且 </a:t>
            </a:r>
            <a:r>
              <a:rPr lang="en-US" altLang="zh-TW" dirty="0"/>
              <a:t>SMF</a:t>
            </a:r>
            <a:r>
              <a:rPr lang="zh-TW" altLang="en-US" dirty="0"/>
              <a:t> 發現在 </a:t>
            </a:r>
            <a:r>
              <a:rPr lang="en-US" altLang="zh-TW" dirty="0"/>
              <a:t>step 4 </a:t>
            </a:r>
            <a:r>
              <a:rPr lang="zh-TW" altLang="en-US" dirty="0"/>
              <a:t>收到 </a:t>
            </a:r>
            <a:r>
              <a:rPr lang="en-US" altLang="zh-TW" dirty="0" err="1">
                <a:solidFill>
                  <a:srgbClr val="FF0000"/>
                </a:solidFill>
              </a:rPr>
              <a:t>Nsmf_PDUSession_UpdateSMContext</a:t>
            </a:r>
            <a:r>
              <a:rPr lang="en-US" altLang="zh-TW" dirty="0">
                <a:solidFill>
                  <a:srgbClr val="FF0000"/>
                </a:solidFill>
              </a:rPr>
              <a:t> </a:t>
            </a:r>
            <a:r>
              <a:rPr lang="en-US" altLang="zh-TW" dirty="0"/>
              <a:t>Request </a:t>
            </a:r>
            <a:r>
              <a:rPr lang="zh-TW" altLang="en-US" dirty="0"/>
              <a:t>時，</a:t>
            </a:r>
            <a:r>
              <a:rPr lang="en-US" altLang="zh-TW" dirty="0"/>
              <a:t>Operation Type </a:t>
            </a:r>
            <a:r>
              <a:rPr lang="zh-TW" altLang="en-US" dirty="0"/>
              <a:t>被設成 </a:t>
            </a:r>
            <a:r>
              <a:rPr lang="en-US" altLang="zh-TW" dirty="0"/>
              <a:t>UP</a:t>
            </a:r>
            <a:r>
              <a:rPr lang="zh-TW" altLang="en-US" dirty="0"/>
              <a:t> </a:t>
            </a:r>
            <a:r>
              <a:rPr lang="en-US" altLang="zh-TW" dirty="0"/>
              <a:t>activate</a:t>
            </a:r>
            <a:r>
              <a:rPr lang="zh-TW" altLang="en-US" dirty="0"/>
              <a:t>，也就是說 </a:t>
            </a:r>
            <a:r>
              <a:rPr lang="en-US" altLang="zh-TW" dirty="0"/>
              <a:t>PDU</a:t>
            </a:r>
            <a:r>
              <a:rPr lang="zh-TW" altLang="en-US" dirty="0"/>
              <a:t> </a:t>
            </a:r>
            <a:r>
              <a:rPr lang="en-US" altLang="zh-TW" dirty="0"/>
              <a:t>Session </a:t>
            </a:r>
            <a:r>
              <a:rPr lang="zh-TW" altLang="en-US" dirty="0"/>
              <a:t>被 </a:t>
            </a:r>
            <a:r>
              <a:rPr lang="en-US" altLang="zh-TW" dirty="0"/>
              <a:t>activated</a:t>
            </a:r>
            <a:r>
              <a:rPr lang="zh-TW" altLang="en-US" dirty="0"/>
              <a:t> 了，那 </a:t>
            </a:r>
            <a:r>
              <a:rPr lang="en-US" altLang="zh-TW" dirty="0"/>
              <a:t>SMF</a:t>
            </a:r>
            <a:r>
              <a:rPr lang="zh-TW" altLang="en-US" dirty="0"/>
              <a:t> 就會發起 </a:t>
            </a:r>
            <a:r>
              <a:rPr lang="en-US" altLang="zh-TW" b="1" dirty="0"/>
              <a:t>N4 Session Modification procedure</a:t>
            </a:r>
            <a:r>
              <a:rPr lang="en-US" altLang="zh-TW" dirty="0"/>
              <a:t> </a:t>
            </a:r>
            <a:r>
              <a:rPr lang="zh-TW" altLang="en-US" dirty="0"/>
              <a:t>來移除在 </a:t>
            </a:r>
            <a:r>
              <a:rPr lang="en-US" altLang="zh-TW" dirty="0"/>
              <a:t>UPF (PSA)</a:t>
            </a:r>
            <a:r>
              <a:rPr lang="zh-TW" altLang="en-US" dirty="0"/>
              <a:t> 裡面的 </a:t>
            </a:r>
            <a:r>
              <a:rPr lang="en-US" altLang="zh-TW" dirty="0"/>
              <a:t>AN</a:t>
            </a:r>
            <a:r>
              <a:rPr lang="zh-TW" altLang="en-US" dirty="0"/>
              <a:t> </a:t>
            </a:r>
            <a:r>
              <a:rPr lang="en-US" altLang="zh-TW" dirty="0"/>
              <a:t>Tunnel Info </a:t>
            </a:r>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57</a:t>
            </a:fld>
            <a:endParaRPr lang="zh-TW" altLang="en-US"/>
          </a:p>
        </p:txBody>
      </p:sp>
    </p:spTree>
    <p:extLst>
      <p:ext uri="{BB962C8B-B14F-4D97-AF65-F5344CB8AC3E}">
        <p14:creationId xmlns:p14="http://schemas.microsoft.com/office/powerpoint/2010/main" val="22244848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步驟 </a:t>
            </a:r>
            <a:r>
              <a:rPr lang="en-US" altLang="zh-TW" dirty="0"/>
              <a:t>8a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SMF</a:t>
            </a:r>
            <a:r>
              <a:rPr lang="zh-TW" altLang="en-US" dirty="0"/>
              <a:t> 傳送  </a:t>
            </a:r>
            <a:r>
              <a:rPr lang="en-US" altLang="zh-TW" dirty="0"/>
              <a:t>N4 Session Modification Request </a:t>
            </a:r>
            <a:r>
              <a:rPr lang="zh-TW" altLang="en-US" dirty="0"/>
              <a:t>給 </a:t>
            </a:r>
            <a:r>
              <a:rPr lang="en-US" altLang="zh-TW" dirty="0"/>
              <a:t>UPF</a:t>
            </a:r>
            <a:r>
              <a:rPr lang="zh-TW" altLang="en-US" dirty="0"/>
              <a:t>，裡面包含</a:t>
            </a:r>
            <a:r>
              <a:rPr lang="en-US" altLang="zh-TW"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New UPF address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New UPF DL Tunnel ID</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如果 </a:t>
            </a:r>
            <a:r>
              <a:rPr lang="en-US" altLang="zh-TW" dirty="0"/>
              <a:t>SMF</a:t>
            </a:r>
            <a:r>
              <a:rPr lang="zh-TW" altLang="en-US" dirty="0"/>
              <a:t> 分配了 </a:t>
            </a:r>
            <a:r>
              <a:rPr lang="en-US" altLang="zh-TW" dirty="0"/>
              <a:t>new I-UPF</a:t>
            </a:r>
            <a:r>
              <a:rPr lang="zh-TW" altLang="en-US" dirty="0"/>
              <a:t>，則 </a:t>
            </a:r>
            <a:r>
              <a:rPr lang="en-US" altLang="zh-TW" dirty="0"/>
              <a:t>DL</a:t>
            </a:r>
            <a:r>
              <a:rPr lang="zh-TW" altLang="en-US" dirty="0"/>
              <a:t> </a:t>
            </a:r>
            <a:r>
              <a:rPr lang="en-US" altLang="zh-TW" dirty="0"/>
              <a:t>Tunnel Info </a:t>
            </a:r>
            <a:r>
              <a:rPr lang="zh-TW" altLang="en-US" dirty="0"/>
              <a:t>是 </a:t>
            </a:r>
            <a:r>
              <a:rPr lang="en-US" altLang="zh-TW" dirty="0"/>
              <a:t>new I-UPF</a:t>
            </a:r>
            <a:r>
              <a:rPr lang="zh-TW" altLang="en-US" dirty="0"/>
              <a:t> 過來的並且當作是 </a:t>
            </a:r>
            <a:r>
              <a:rPr lang="en-US" altLang="zh-TW" dirty="0"/>
              <a:t> </a:t>
            </a:r>
            <a:r>
              <a:rPr lang="en-US" altLang="zh-TW" b="1" dirty="0"/>
              <a:t>N3 terminating point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如果 </a:t>
            </a:r>
            <a:r>
              <a:rPr lang="en-US" altLang="zh-TW" dirty="0"/>
              <a:t>SMF</a:t>
            </a:r>
            <a:r>
              <a:rPr lang="zh-TW" altLang="en-US" dirty="0"/>
              <a:t> 沒有分配 </a:t>
            </a:r>
            <a:r>
              <a:rPr lang="en-US" altLang="zh-TW" dirty="0"/>
              <a:t>new I-UPF</a:t>
            </a:r>
            <a:r>
              <a:rPr lang="zh-TW" altLang="en-US" dirty="0"/>
              <a:t>，則 </a:t>
            </a:r>
            <a:r>
              <a:rPr lang="en-US" altLang="zh-TW" dirty="0"/>
              <a:t>DL</a:t>
            </a:r>
            <a:r>
              <a:rPr lang="zh-TW" altLang="en-US" dirty="0"/>
              <a:t> </a:t>
            </a:r>
            <a:r>
              <a:rPr lang="en-US" altLang="zh-TW" dirty="0"/>
              <a:t>Tunnel Info </a:t>
            </a:r>
            <a:r>
              <a:rPr lang="zh-TW" altLang="en-US" dirty="0"/>
              <a:t>是 </a:t>
            </a:r>
            <a:r>
              <a:rPr lang="en-US" altLang="zh-TW" dirty="0"/>
              <a:t>UPF (PSA)</a:t>
            </a:r>
            <a:r>
              <a:rPr lang="zh-TW" altLang="en-US" dirty="0"/>
              <a:t> 過來的並且當作是 </a:t>
            </a:r>
            <a:r>
              <a:rPr lang="en-US" altLang="zh-TW" dirty="0"/>
              <a:t> </a:t>
            </a:r>
            <a:r>
              <a:rPr lang="en-US" altLang="zh-TW" b="1" dirty="0"/>
              <a:t>N3 terminating point</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58</a:t>
            </a:fld>
            <a:endParaRPr lang="zh-TW" altLang="en-US"/>
          </a:p>
        </p:txBody>
      </p:sp>
    </p:spTree>
    <p:extLst>
      <p:ext uri="{BB962C8B-B14F-4D97-AF65-F5344CB8AC3E}">
        <p14:creationId xmlns:p14="http://schemas.microsoft.com/office/powerpoint/2010/main" val="11013674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這是我自己畫的概念圖，在經過一系列 </a:t>
            </a:r>
            <a:r>
              <a:rPr lang="en-US" altLang="zh-TW" dirty="0"/>
              <a:t>N4 Modification/Establishment</a:t>
            </a:r>
            <a:r>
              <a:rPr lang="zh-TW" altLang="en-US" dirty="0"/>
              <a:t> 後，</a:t>
            </a:r>
            <a:r>
              <a:rPr lang="en-US" altLang="zh-TW" dirty="0"/>
              <a:t>DL</a:t>
            </a:r>
            <a:r>
              <a:rPr lang="zh-TW" altLang="en-US" dirty="0"/>
              <a:t> 的資料流就會類似這樣</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60</a:t>
            </a:fld>
            <a:endParaRPr lang="zh-TW" altLang="en-US"/>
          </a:p>
        </p:txBody>
      </p:sp>
    </p:spTree>
    <p:extLst>
      <p:ext uri="{BB962C8B-B14F-4D97-AF65-F5344CB8AC3E}">
        <p14:creationId xmlns:p14="http://schemas.microsoft.com/office/powerpoint/2010/main" val="1523851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在這個階段，舊的 </a:t>
            </a:r>
            <a:r>
              <a:rPr lang="en-US" altLang="zh-TW" dirty="0"/>
              <a:t>I-UPF</a:t>
            </a:r>
            <a:r>
              <a:rPr lang="zh-TW" altLang="en-US" dirty="0"/>
              <a:t> 會 </a:t>
            </a:r>
            <a:r>
              <a:rPr lang="en-US" altLang="zh-TW" dirty="0"/>
              <a:t>forward</a:t>
            </a:r>
            <a:r>
              <a:rPr lang="zh-TW" altLang="en-US" dirty="0"/>
              <a:t>  </a:t>
            </a:r>
            <a:r>
              <a:rPr lang="en-US" altLang="zh-TW" dirty="0"/>
              <a:t>DL buffered</a:t>
            </a:r>
            <a:r>
              <a:rPr lang="zh-TW" altLang="en-US" dirty="0"/>
              <a:t> </a:t>
            </a:r>
            <a:r>
              <a:rPr lang="en-US" altLang="zh-TW" dirty="0"/>
              <a:t>data</a:t>
            </a:r>
            <a:r>
              <a:rPr lang="zh-TW" altLang="en-US" dirty="0"/>
              <a:t> 給新的 </a:t>
            </a:r>
            <a:r>
              <a:rPr lang="en-US" altLang="zh-TW" dirty="0"/>
              <a:t>I-UPF</a:t>
            </a:r>
            <a:r>
              <a:rPr lang="zh-TW" altLang="en-US" dirty="0"/>
              <a:t>，新的 </a:t>
            </a:r>
            <a:r>
              <a:rPr lang="en-US" altLang="zh-TW" dirty="0"/>
              <a:t>I-UPF </a:t>
            </a:r>
            <a:r>
              <a:rPr lang="zh-TW" altLang="en-US" dirty="0"/>
              <a:t>的接點是 </a:t>
            </a:r>
            <a:r>
              <a:rPr lang="en-US" altLang="zh-TW" dirty="0"/>
              <a:t>N3 terminating point</a:t>
            </a:r>
          </a:p>
          <a:p>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61</a:t>
            </a:fld>
            <a:endParaRPr lang="zh-TW" altLang="en-US"/>
          </a:p>
        </p:txBody>
      </p:sp>
    </p:spTree>
    <p:extLst>
      <p:ext uri="{BB962C8B-B14F-4D97-AF65-F5344CB8AC3E}">
        <p14:creationId xmlns:p14="http://schemas.microsoft.com/office/powerpoint/2010/main" val="710823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7</a:t>
            </a:fld>
            <a:endParaRPr lang="zh-TW" altLang="en-US"/>
          </a:p>
        </p:txBody>
      </p:sp>
    </p:spTree>
    <p:extLst>
      <p:ext uri="{BB962C8B-B14F-4D97-AF65-F5344CB8AC3E}">
        <p14:creationId xmlns:p14="http://schemas.microsoft.com/office/powerpoint/2010/main" val="36670078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 </a:t>
            </a:r>
            <a:r>
              <a:rPr lang="en-US" altLang="zh-TW" dirty="0"/>
              <a:t>10</a:t>
            </a:r>
            <a:r>
              <a:rPr lang="zh-TW" altLang="en-US" dirty="0"/>
              <a:t> 步跟第 </a:t>
            </a:r>
            <a:r>
              <a:rPr lang="en-US" altLang="zh-TW" dirty="0"/>
              <a:t>9</a:t>
            </a:r>
            <a:r>
              <a:rPr lang="zh-TW" altLang="en-US" dirty="0"/>
              <a:t> 步差不多，只不過這是 </a:t>
            </a:r>
            <a:r>
              <a:rPr lang="en-US" altLang="zh-TW" dirty="0"/>
              <a:t>new I-UPF</a:t>
            </a:r>
            <a:r>
              <a:rPr lang="zh-TW" altLang="en-US" dirty="0"/>
              <a:t> 不存在的情況，</a:t>
            </a:r>
            <a:r>
              <a:rPr lang="en-US" altLang="zh-TW" dirty="0"/>
              <a:t>old I-UPF</a:t>
            </a:r>
            <a:r>
              <a:rPr lang="zh-TW" altLang="en-US" dirty="0"/>
              <a:t> 會把 </a:t>
            </a:r>
            <a:r>
              <a:rPr lang="en-US" altLang="zh-TW" dirty="0"/>
              <a:t>buffered</a:t>
            </a:r>
            <a:r>
              <a:rPr lang="zh-TW" altLang="en-US" dirty="0"/>
              <a:t> </a:t>
            </a:r>
            <a:r>
              <a:rPr lang="en-US" altLang="zh-TW" dirty="0"/>
              <a:t>DL data forward </a:t>
            </a:r>
            <a:r>
              <a:rPr lang="zh-TW" altLang="en-US" dirty="0"/>
              <a:t>到 </a:t>
            </a:r>
            <a:r>
              <a:rPr lang="en-US" altLang="zh-TW" dirty="0"/>
              <a:t>UPF (PSA) </a:t>
            </a:r>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62</a:t>
            </a:fld>
            <a:endParaRPr lang="zh-TW" altLang="en-US"/>
          </a:p>
        </p:txBody>
      </p:sp>
    </p:spTree>
    <p:extLst>
      <p:ext uri="{BB962C8B-B14F-4D97-AF65-F5344CB8AC3E}">
        <p14:creationId xmlns:p14="http://schemas.microsoft.com/office/powerpoint/2010/main" val="9589139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 </a:t>
            </a:r>
            <a:r>
              <a:rPr lang="en-US" altLang="zh-TW" dirty="0"/>
              <a:t>11</a:t>
            </a:r>
            <a:r>
              <a:rPr lang="zh-TW" altLang="en-US" dirty="0"/>
              <a:t> 步，</a:t>
            </a:r>
            <a:r>
              <a:rPr lang="en-US" altLang="zh-TW" dirty="0"/>
              <a:t>SMF</a:t>
            </a:r>
            <a:r>
              <a:rPr lang="zh-TW" altLang="en-US" dirty="0"/>
              <a:t> 回給 </a:t>
            </a:r>
            <a:r>
              <a:rPr lang="en-US" altLang="zh-TW" dirty="0"/>
              <a:t>AMF</a:t>
            </a:r>
            <a:r>
              <a:rPr lang="zh-TW" altLang="en-US" dirty="0"/>
              <a:t> </a:t>
            </a:r>
            <a:r>
              <a:rPr lang="en-US" altLang="zh-TW" dirty="0" err="1">
                <a:solidFill>
                  <a:srgbClr val="FF0000"/>
                </a:solidFill>
              </a:rPr>
              <a:t>Nsmf_PDUSession_UpdateSMContext</a:t>
            </a:r>
            <a:r>
              <a:rPr lang="en-US" altLang="zh-TW" dirty="0">
                <a:solidFill>
                  <a:srgbClr val="FF0000"/>
                </a:solidFill>
              </a:rPr>
              <a:t> </a:t>
            </a:r>
            <a:r>
              <a:rPr lang="en-US" altLang="zh-TW" dirty="0"/>
              <a:t>Response</a:t>
            </a:r>
            <a:r>
              <a:rPr lang="zh-TW" altLang="en-US" dirty="0"/>
              <a:t> 包含了以下資訊</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t>N2 SM information </a:t>
            </a:r>
            <a:r>
              <a:rPr lang="en-US" altLang="zh-TW" dirty="0"/>
              <a:t>(AMF </a:t>
            </a:r>
            <a:r>
              <a:rPr lang="zh-TW" altLang="en-US" dirty="0"/>
              <a:t>給 </a:t>
            </a:r>
            <a:r>
              <a:rPr lang="en-US" altLang="zh-TW" dirty="0"/>
              <a:t>NG-RAN)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dirty="0"/>
              <a:t>PDU Session ID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dirty="0"/>
              <a:t>QFI(s)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dirty="0"/>
              <a:t>QoS profile(s)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dirty="0"/>
              <a:t>CN N3 Tunnel Info</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dirty="0"/>
              <a:t>S-NSSAI</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dirty="0"/>
              <a:t>User Plane Security Enforcement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dirty="0"/>
              <a:t>UE Integrity Protection Maximum Data Rate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dirty="0"/>
              <a:t>RSN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dirty="0"/>
              <a:t>PDU Session Pair 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t>N1 SM Container </a:t>
            </a:r>
            <a:r>
              <a:rPr lang="en-US" altLang="zh-TW" dirty="0"/>
              <a:t>(AMF </a:t>
            </a:r>
            <a:r>
              <a:rPr lang="zh-TW" altLang="en-US" dirty="0"/>
              <a:t>給</a:t>
            </a:r>
            <a:r>
              <a:rPr lang="en-US" altLang="zh-TW" dirty="0"/>
              <a:t> 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Cause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63</a:t>
            </a:fld>
            <a:endParaRPr lang="zh-TW" altLang="en-US"/>
          </a:p>
        </p:txBody>
      </p:sp>
    </p:spTree>
    <p:extLst>
      <p:ext uri="{BB962C8B-B14F-4D97-AF65-F5344CB8AC3E}">
        <p14:creationId xmlns:p14="http://schemas.microsoft.com/office/powerpoint/2010/main" val="9420841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a:t>CN</a:t>
            </a:r>
            <a:r>
              <a:rPr lang="zh-TW" altLang="en-US" b="1" dirty="0"/>
              <a:t> </a:t>
            </a:r>
            <a:r>
              <a:rPr lang="en-US" altLang="zh-TW" b="1" dirty="0"/>
              <a:t>N3 Tunnel Info </a:t>
            </a:r>
            <a:r>
              <a:rPr lang="zh-TW" altLang="en-US" dirty="0"/>
              <a:t>有可能是</a:t>
            </a:r>
            <a:endParaRPr lang="en-US" altLang="zh-TW" dirty="0"/>
          </a:p>
          <a:p>
            <a:pPr marL="171450" indent="-171450">
              <a:buFontTx/>
              <a:buChar char="-"/>
            </a:pPr>
            <a:r>
              <a:rPr lang="en-US" altLang="zh-TW" dirty="0"/>
              <a:t>the </a:t>
            </a:r>
            <a:r>
              <a:rPr lang="en-US" altLang="zh-TW" b="1" dirty="0"/>
              <a:t>UL CN Tunnel Info </a:t>
            </a:r>
            <a:r>
              <a:rPr lang="en-US" altLang="zh-TW" dirty="0"/>
              <a:t>of the UPF (PSA); </a:t>
            </a:r>
            <a:r>
              <a:rPr lang="zh-TW" altLang="en-US" dirty="0"/>
              <a:t>或者</a:t>
            </a:r>
            <a:endParaRPr lang="en-US" altLang="zh-TW"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the </a:t>
            </a:r>
            <a:r>
              <a:rPr lang="en-US" altLang="zh-TW" b="1" dirty="0"/>
              <a:t>UL Tunnel Info </a:t>
            </a:r>
            <a:r>
              <a:rPr lang="en-US" altLang="zh-TW" dirty="0"/>
              <a:t>of the new I-UPF</a:t>
            </a:r>
          </a:p>
          <a:p>
            <a:pPr marL="0" indent="0">
              <a:buFontTx/>
              <a:buNone/>
            </a:pPr>
            <a:r>
              <a:rPr lang="zh-TW" altLang="en-US" dirty="0"/>
              <a:t>若 </a:t>
            </a:r>
            <a:r>
              <a:rPr lang="en-US" altLang="zh-TW" dirty="0"/>
              <a:t>PDU</a:t>
            </a:r>
            <a:r>
              <a:rPr lang="zh-TW" altLang="en-US" dirty="0"/>
              <a:t> </a:t>
            </a:r>
            <a:r>
              <a:rPr lang="en-US" altLang="zh-TW" dirty="0"/>
              <a:t>Session </a:t>
            </a:r>
            <a:r>
              <a:rPr lang="zh-TW" altLang="en-US" dirty="0"/>
              <a:t>擁有 </a:t>
            </a:r>
            <a:r>
              <a:rPr lang="en-US" altLang="zh-TW" dirty="0"/>
              <a:t>Redundant I-UPFs </a:t>
            </a:r>
            <a:r>
              <a:rPr lang="zh-TW" altLang="en-US" dirty="0"/>
              <a:t>或是為了 </a:t>
            </a:r>
            <a:r>
              <a:rPr lang="en-US" altLang="zh-TW" dirty="0"/>
              <a:t>URLLC</a:t>
            </a:r>
            <a:r>
              <a:rPr lang="zh-TW" altLang="en-US" dirty="0"/>
              <a:t> 而擁有 </a:t>
            </a:r>
            <a:r>
              <a:rPr lang="en-US" altLang="zh-TW" b="1" dirty="0"/>
              <a:t>redundant N3 tunnels</a:t>
            </a:r>
            <a:r>
              <a:rPr lang="zh-TW" altLang="en-US" b="0" dirty="0"/>
              <a:t>，則</a:t>
            </a:r>
            <a:endParaRPr lang="en-US" altLang="zh-TW"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b="0" dirty="0"/>
              <a:t>2</a:t>
            </a:r>
            <a:r>
              <a:rPr lang="zh-TW" altLang="en-US" b="0" dirty="0"/>
              <a:t> 個</a:t>
            </a:r>
            <a:r>
              <a:rPr lang="en-US" altLang="zh-TW" b="1" dirty="0"/>
              <a:t> UL N3 CN Tunnel </a:t>
            </a:r>
            <a:r>
              <a:rPr lang="en-US" altLang="zh-TW" b="1" dirty="0" err="1"/>
              <a:t>Infos</a:t>
            </a:r>
            <a:r>
              <a:rPr lang="en-US" altLang="zh-TW" b="1" dirty="0"/>
              <a:t> </a:t>
            </a:r>
            <a:r>
              <a:rPr lang="zh-TW" altLang="en-US" b="0" dirty="0"/>
              <a:t>會被包含進去</a:t>
            </a:r>
            <a:endParaRPr lang="en-US" altLang="zh-TW"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b="0" dirty="0"/>
              <a:t>SMF </a:t>
            </a:r>
            <a:r>
              <a:rPr lang="zh-TW" altLang="en-US" b="0" dirty="0"/>
              <a:t>會告訴 </a:t>
            </a:r>
            <a:r>
              <a:rPr lang="en-US" altLang="zh-TW" b="0" dirty="0"/>
              <a:t>NG-RAN</a:t>
            </a:r>
            <a:r>
              <a:rPr lang="zh-TW" altLang="en-US" b="0" dirty="0"/>
              <a:t>，其中一個 </a:t>
            </a:r>
            <a:r>
              <a:rPr lang="en-US" altLang="zh-TW" b="1" dirty="0"/>
              <a:t>CN</a:t>
            </a:r>
            <a:r>
              <a:rPr lang="zh-TW" altLang="en-US" b="1" dirty="0"/>
              <a:t> </a:t>
            </a:r>
            <a:r>
              <a:rPr lang="en-US" altLang="zh-TW" b="1" dirty="0"/>
              <a:t>Tunnel Info </a:t>
            </a:r>
            <a:r>
              <a:rPr lang="zh-TW" altLang="en-US" b="0" dirty="0"/>
              <a:t>是被拿來當成 </a:t>
            </a:r>
            <a:r>
              <a:rPr lang="en-US" altLang="zh-TW" b="0" dirty="0"/>
              <a:t>PDU</a:t>
            </a:r>
            <a:r>
              <a:rPr lang="zh-TW" altLang="en-US" b="0" dirty="0"/>
              <a:t> </a:t>
            </a:r>
            <a:r>
              <a:rPr lang="en-US" altLang="zh-TW" b="0" dirty="0"/>
              <a:t>Session </a:t>
            </a:r>
            <a:r>
              <a:rPr lang="zh-TW" altLang="en-US" b="0" dirty="0"/>
              <a:t>的 </a:t>
            </a:r>
            <a:r>
              <a:rPr lang="en-US" altLang="zh-TW" dirty="0"/>
              <a:t>redundancy tunnel</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indent="0">
              <a:buFontTx/>
              <a:buNone/>
            </a:pPr>
            <a:endParaRPr lang="en-US" altLang="zh-TW"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64</a:t>
            </a:fld>
            <a:endParaRPr lang="zh-TW" altLang="en-US"/>
          </a:p>
        </p:txBody>
      </p:sp>
    </p:spTree>
    <p:extLst>
      <p:ext uri="{BB962C8B-B14F-4D97-AF65-F5344CB8AC3E}">
        <p14:creationId xmlns:p14="http://schemas.microsoft.com/office/powerpoint/2010/main" val="23985645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a:t>
            </a:r>
            <a:r>
              <a:rPr lang="zh-TW" altLang="en-US" b="0" dirty="0"/>
              <a:t>當可以傳送的時候</a:t>
            </a:r>
            <a:r>
              <a:rPr lang="en-US" altLang="zh-TW" b="0" dirty="0"/>
              <a:t>)</a:t>
            </a:r>
            <a:r>
              <a:rPr lang="zh-TW" altLang="en-US" b="0" dirty="0"/>
              <a:t> </a:t>
            </a:r>
            <a:r>
              <a:rPr lang="en-US" altLang="zh-TW" dirty="0"/>
              <a:t>SMF</a:t>
            </a:r>
            <a:r>
              <a:rPr lang="zh-TW" altLang="en-US" dirty="0"/>
              <a:t> 必須傳送 </a:t>
            </a:r>
            <a:r>
              <a:rPr lang="en-US" altLang="zh-TW" b="1" dirty="0"/>
              <a:t>N1 SM Container</a:t>
            </a:r>
            <a:r>
              <a:rPr lang="zh-TW" altLang="en-US" b="1" dirty="0"/>
              <a:t> </a:t>
            </a:r>
            <a:r>
              <a:rPr lang="zh-TW" altLang="en-US" b="0" dirty="0"/>
              <a:t>以及 </a:t>
            </a:r>
            <a:r>
              <a:rPr lang="en-US" altLang="zh-TW" b="1" dirty="0"/>
              <a:t>N2 SM Information </a:t>
            </a:r>
            <a:r>
              <a:rPr lang="zh-TW" altLang="en-US" b="0" dirty="0"/>
              <a:t>給 </a:t>
            </a:r>
            <a:r>
              <a:rPr lang="en-US" altLang="zh-TW" b="0" dirty="0"/>
              <a:t>AMF </a:t>
            </a:r>
          </a:p>
          <a:p>
            <a:r>
              <a:rPr lang="zh-TW" altLang="en-US" b="0" dirty="0"/>
              <a:t>對於那些在步驟 </a:t>
            </a:r>
            <a:r>
              <a:rPr lang="en-US" altLang="zh-TW" b="0" dirty="0"/>
              <a:t>5a </a:t>
            </a:r>
            <a:r>
              <a:rPr lang="zh-TW" altLang="en-US" b="0" dirty="0"/>
              <a:t>或 </a:t>
            </a:r>
            <a:r>
              <a:rPr lang="en-US" altLang="zh-TW" b="0" dirty="0"/>
              <a:t>5b</a:t>
            </a:r>
            <a:r>
              <a:rPr lang="zh-TW" altLang="en-US" b="0" dirty="0"/>
              <a:t> 時，</a:t>
            </a:r>
            <a:r>
              <a:rPr lang="en-US" altLang="zh-TW" b="0" dirty="0"/>
              <a:t>SMF</a:t>
            </a:r>
            <a:r>
              <a:rPr lang="zh-TW" altLang="en-US" b="0" dirty="0"/>
              <a:t> 已經 </a:t>
            </a:r>
            <a:r>
              <a:rPr lang="en-US" altLang="zh-TW" b="0" dirty="0"/>
              <a:t>accept</a:t>
            </a:r>
            <a:r>
              <a:rPr lang="zh-TW" altLang="en-US" b="0" dirty="0"/>
              <a:t> 要</a:t>
            </a:r>
            <a:r>
              <a:rPr lang="en-US" altLang="zh-TW" b="0" dirty="0"/>
              <a:t> activate </a:t>
            </a:r>
            <a:r>
              <a:rPr lang="zh-TW" altLang="en-US" b="0" dirty="0"/>
              <a:t>的 </a:t>
            </a:r>
            <a:r>
              <a:rPr lang="en-US" altLang="zh-TW" b="0" dirty="0"/>
              <a:t>UP</a:t>
            </a:r>
            <a:r>
              <a:rPr lang="zh-TW" altLang="en-US" b="0" dirty="0"/>
              <a:t> </a:t>
            </a:r>
            <a:r>
              <a:rPr lang="en-US" altLang="zh-TW" b="0" dirty="0"/>
              <a:t>connection</a:t>
            </a:r>
            <a:r>
              <a:rPr lang="zh-TW" altLang="en-US" b="0" dirty="0"/>
              <a:t> 的 </a:t>
            </a:r>
            <a:r>
              <a:rPr lang="en-US" altLang="zh-TW" b="0" dirty="0"/>
              <a:t>PDU Session</a:t>
            </a:r>
            <a:r>
              <a:rPr lang="zh-TW" altLang="en-US" b="0" dirty="0"/>
              <a:t> 而言，</a:t>
            </a:r>
            <a:r>
              <a:rPr lang="en-US" altLang="zh-TW" b="0" dirty="0"/>
              <a:t>SMF</a:t>
            </a:r>
            <a:r>
              <a:rPr lang="zh-TW" altLang="en-US" b="0" dirty="0"/>
              <a:t> 只會產生 </a:t>
            </a:r>
            <a:r>
              <a:rPr lang="en-US" altLang="zh-TW" b="0" dirty="0"/>
              <a:t>N2 SM information </a:t>
            </a:r>
            <a:r>
              <a:rPr lang="zh-TW" altLang="en-US" b="0" dirty="0"/>
              <a:t>並傳送 </a:t>
            </a:r>
            <a:r>
              <a:rPr lang="en-US" altLang="zh-TW" dirty="0" err="1">
                <a:solidFill>
                  <a:srgbClr val="FF0000"/>
                </a:solidFill>
              </a:rPr>
              <a:t>Nsmf_PDUSession_UpdateSMContext</a:t>
            </a:r>
            <a:r>
              <a:rPr lang="en-US" altLang="zh-TW" dirty="0">
                <a:solidFill>
                  <a:srgbClr val="FF0000"/>
                </a:solidFill>
              </a:rPr>
              <a:t> Response </a:t>
            </a:r>
            <a:r>
              <a:rPr lang="zh-TW" altLang="en-US" dirty="0">
                <a:solidFill>
                  <a:srgbClr val="FF0000"/>
                </a:solidFill>
              </a:rPr>
              <a:t>給 </a:t>
            </a:r>
            <a:r>
              <a:rPr lang="en-US" altLang="zh-TW" dirty="0">
                <a:solidFill>
                  <a:srgbClr val="FF0000"/>
                </a:solidFill>
              </a:rPr>
              <a:t>AMF</a:t>
            </a:r>
            <a:r>
              <a:rPr lang="zh-TW" altLang="en-US" dirty="0">
                <a:solidFill>
                  <a:srgbClr val="FF0000"/>
                </a:solidFill>
              </a:rPr>
              <a:t> 來建立 </a:t>
            </a:r>
            <a:r>
              <a:rPr lang="en-US" altLang="zh-TW" dirty="0">
                <a:solidFill>
                  <a:srgbClr val="FF0000"/>
                </a:solidFill>
              </a:rPr>
              <a:t>User Plane(s)</a:t>
            </a:r>
          </a:p>
          <a:p>
            <a:r>
              <a:rPr lang="en-US" altLang="zh-TW" b="0" dirty="0">
                <a:solidFill>
                  <a:srgbClr val="FF0000"/>
                </a:solidFill>
              </a:rPr>
              <a:t>- SMF </a:t>
            </a:r>
            <a:r>
              <a:rPr lang="zh-TW" altLang="en-US" b="0" dirty="0">
                <a:solidFill>
                  <a:srgbClr val="FF0000"/>
                </a:solidFill>
              </a:rPr>
              <a:t>可能會顯示 </a:t>
            </a:r>
            <a:r>
              <a:rPr lang="en-US" altLang="zh-TW" b="1" dirty="0"/>
              <a:t>redundant transmission indicator </a:t>
            </a:r>
            <a:r>
              <a:rPr lang="zh-TW" altLang="en-US" b="0" dirty="0"/>
              <a:t> </a:t>
            </a:r>
            <a:r>
              <a:rPr lang="en-US" altLang="zh-TW" b="0" dirty="0"/>
              <a:t>for</a:t>
            </a:r>
            <a:r>
              <a:rPr lang="zh-TW" altLang="en-US" b="0" dirty="0"/>
              <a:t> </a:t>
            </a:r>
            <a:r>
              <a:rPr lang="en-US" altLang="zh-TW" b="0" dirty="0"/>
              <a:t>each</a:t>
            </a:r>
            <a:r>
              <a:rPr lang="zh-TW" altLang="en-US" b="0" dirty="0"/>
              <a:t> </a:t>
            </a:r>
            <a:r>
              <a:rPr lang="en-US" altLang="zh-TW" b="0" dirty="0"/>
              <a:t>QoS Flow </a:t>
            </a:r>
          </a:p>
          <a:p>
            <a:pPr marL="0" indent="0">
              <a:buFontTx/>
              <a:buNone/>
            </a:pPr>
            <a:endParaRPr lang="en-US" altLang="zh-TW"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65</a:t>
            </a:fld>
            <a:endParaRPr lang="zh-TW" altLang="en-US"/>
          </a:p>
        </p:txBody>
      </p:sp>
    </p:spTree>
    <p:extLst>
      <p:ext uri="{BB962C8B-B14F-4D97-AF65-F5344CB8AC3E}">
        <p14:creationId xmlns:p14="http://schemas.microsoft.com/office/powerpoint/2010/main" val="1923499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若 </a:t>
            </a:r>
            <a:r>
              <a:rPr lang="en-US" altLang="zh-TW" b="0" dirty="0"/>
              <a:t>SMF</a:t>
            </a:r>
            <a:r>
              <a:rPr lang="zh-TW" altLang="en-US" b="0" dirty="0"/>
              <a:t> 決定要改變 </a:t>
            </a:r>
            <a:r>
              <a:rPr lang="en-US" altLang="zh-TW" b="0" dirty="0"/>
              <a:t>UPF</a:t>
            </a:r>
            <a:r>
              <a:rPr lang="zh-TW" altLang="en-US" b="0" dirty="0"/>
              <a:t> </a:t>
            </a:r>
            <a:r>
              <a:rPr lang="en-US" altLang="zh-TW" b="0" dirty="0"/>
              <a:t>(PSA)</a:t>
            </a:r>
            <a:r>
              <a:rPr lang="zh-TW" altLang="en-US" b="0" dirty="0"/>
              <a:t> 針對</a:t>
            </a:r>
            <a:r>
              <a:rPr lang="en-US" altLang="zh-TW" b="0" dirty="0"/>
              <a:t> SSC mode 3</a:t>
            </a:r>
            <a:r>
              <a:rPr lang="zh-TW" altLang="en-US" b="0" dirty="0"/>
              <a:t> 的</a:t>
            </a:r>
            <a:r>
              <a:rPr lang="en-US" altLang="zh-TW" b="0" dirty="0"/>
              <a:t> PDU Session</a:t>
            </a:r>
            <a:r>
              <a:rPr lang="zh-TW" altLang="en-US" b="0" dirty="0"/>
              <a:t>，</a:t>
            </a:r>
            <a:r>
              <a:rPr lang="en-US" altLang="zh-TW" b="0" dirty="0"/>
              <a:t>SMF</a:t>
            </a:r>
            <a:r>
              <a:rPr lang="zh-TW" altLang="en-US" b="0" dirty="0"/>
              <a:t> 會在 </a:t>
            </a:r>
            <a:r>
              <a:rPr lang="en-US" altLang="zh-TW" b="0" dirty="0"/>
              <a:t>accept activation of UP of the PDU Session </a:t>
            </a:r>
            <a:r>
              <a:rPr lang="zh-TW" altLang="en-US" b="0" dirty="0"/>
              <a:t>之後，觸發獨立的 </a:t>
            </a:r>
            <a:r>
              <a:rPr lang="en-US" altLang="zh-TW" b="0" dirty="0"/>
              <a:t>procedure </a:t>
            </a:r>
            <a:r>
              <a:rPr lang="zh-TW" altLang="en-US" b="0" dirty="0"/>
              <a:t>，這個 </a:t>
            </a:r>
            <a:r>
              <a:rPr lang="en-US" altLang="zh-TW" b="0" dirty="0"/>
              <a:t>procedure </a:t>
            </a:r>
            <a:r>
              <a:rPr lang="zh-TW" altLang="en-US" b="0" dirty="0"/>
              <a:t>定義在 </a:t>
            </a:r>
            <a:r>
              <a:rPr lang="en-US" altLang="zh-TW" b="1" dirty="0">
                <a:hlinkClick r:id="rId3"/>
              </a:rPr>
              <a:t>clause 4.3.5.2</a:t>
            </a:r>
            <a:r>
              <a:rPr lang="en-US" altLang="zh-TW" dirty="0"/>
              <a:t> or </a:t>
            </a:r>
            <a:r>
              <a:rPr lang="en-US" altLang="zh-TW" b="1" dirty="0">
                <a:hlinkClick r:id="rId4"/>
              </a:rPr>
              <a:t>clause 4.3.5.3</a:t>
            </a:r>
            <a:endParaRPr lang="en-US" altLang="zh-TW" b="0" dirty="0"/>
          </a:p>
          <a:p>
            <a:pPr marL="0" indent="0">
              <a:buFontTx/>
              <a:buNone/>
            </a:pPr>
            <a:endParaRPr lang="en-US" altLang="zh-TW"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66</a:t>
            </a:fld>
            <a:endParaRPr lang="zh-TW" altLang="en-US"/>
          </a:p>
        </p:txBody>
      </p:sp>
    </p:spTree>
    <p:extLst>
      <p:ext uri="{BB962C8B-B14F-4D97-AF65-F5344CB8AC3E}">
        <p14:creationId xmlns:p14="http://schemas.microsoft.com/office/powerpoint/2010/main" val="19985880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dirty="0"/>
              <a:t>SMF</a:t>
            </a:r>
            <a:r>
              <a:rPr lang="zh-TW" altLang="en-US" b="0" dirty="0"/>
              <a:t> 也可能會 </a:t>
            </a:r>
            <a:r>
              <a:rPr lang="en-US" altLang="zh-TW" b="0" dirty="0"/>
              <a:t>Reject</a:t>
            </a:r>
            <a:r>
              <a:rPr lang="zh-TW" altLang="en-US" b="0" dirty="0"/>
              <a:t> </a:t>
            </a:r>
            <a:r>
              <a:rPr lang="en-US" altLang="zh-TW" dirty="0"/>
              <a:t>the </a:t>
            </a:r>
            <a:r>
              <a:rPr lang="en-US" altLang="zh-TW" b="1" dirty="0"/>
              <a:t>activation of UP of the PDU Session </a:t>
            </a:r>
            <a:r>
              <a:rPr lang="zh-TW" altLang="en-US" b="0" dirty="0"/>
              <a:t>透過包含 </a:t>
            </a:r>
            <a:r>
              <a:rPr lang="en-US" altLang="zh-TW" b="1" dirty="0"/>
              <a:t>Cause</a:t>
            </a:r>
            <a:r>
              <a:rPr lang="en-US" altLang="zh-TW" b="0" dirty="0"/>
              <a:t> </a:t>
            </a:r>
            <a:r>
              <a:rPr lang="zh-TW" altLang="en-US" b="0" dirty="0"/>
              <a:t>在 </a:t>
            </a:r>
            <a:r>
              <a:rPr lang="en-US" altLang="zh-TW" dirty="0" err="1">
                <a:solidFill>
                  <a:srgbClr val="FF0000"/>
                </a:solidFill>
              </a:rPr>
              <a:t>Nsmf_PDUSession_UpdateSMContext</a:t>
            </a:r>
            <a:r>
              <a:rPr lang="en-US" altLang="zh-TW" dirty="0">
                <a:solidFill>
                  <a:srgbClr val="FF0000"/>
                </a:solidFill>
              </a:rPr>
              <a:t> </a:t>
            </a:r>
            <a:r>
              <a:rPr lang="en-US" altLang="zh-TW" dirty="0"/>
              <a:t>Response</a:t>
            </a:r>
            <a:r>
              <a:rPr lang="zh-TW" altLang="en-US" dirty="0"/>
              <a:t>。以下是其中的一些 </a:t>
            </a:r>
            <a:r>
              <a:rPr lang="en-US" altLang="zh-TW" dirty="0"/>
              <a:t>cases:</a:t>
            </a:r>
          </a:p>
          <a:p>
            <a:r>
              <a:rPr lang="en-US" altLang="zh-TW" dirty="0"/>
              <a:t>-</a:t>
            </a:r>
            <a:r>
              <a:rPr lang="zh-TW" altLang="en-US" dirty="0"/>
              <a:t> </a:t>
            </a:r>
            <a:r>
              <a:rPr lang="zh-TW" altLang="en-US" sz="1200" b="0" i="0" kern="1200" dirty="0">
                <a:solidFill>
                  <a:schemeClr val="tx1"/>
                </a:solidFill>
                <a:effectLst/>
                <a:latin typeface="+mn-lt"/>
                <a:ea typeface="+mn-ea"/>
                <a:cs typeface="+mn-cs"/>
              </a:rPr>
              <a:t>如步驟 </a:t>
            </a:r>
            <a:r>
              <a:rPr lang="en-US" altLang="zh-TW" sz="1200" b="0" i="0" kern="1200" dirty="0">
                <a:solidFill>
                  <a:schemeClr val="tx1"/>
                </a:solidFill>
                <a:effectLst/>
                <a:latin typeface="+mn-lt"/>
                <a:ea typeface="+mn-ea"/>
                <a:cs typeface="+mn-cs"/>
              </a:rPr>
              <a:t>5b</a:t>
            </a:r>
            <a:r>
              <a:rPr lang="zh-TW" altLang="en-US" sz="1200" b="0" i="0" kern="1200" dirty="0">
                <a:solidFill>
                  <a:schemeClr val="tx1"/>
                </a:solidFill>
                <a:effectLst/>
                <a:latin typeface="+mn-lt"/>
                <a:ea typeface="+mn-ea"/>
                <a:cs typeface="+mn-cs"/>
              </a:rPr>
              <a:t> 中所述，</a:t>
            </a:r>
            <a:r>
              <a:rPr lang="en-US" altLang="zh-TW" sz="1200" b="0" i="0" kern="1200" dirty="0">
                <a:solidFill>
                  <a:schemeClr val="tx1"/>
                </a:solidFill>
                <a:effectLst/>
                <a:latin typeface="+mn-lt"/>
                <a:ea typeface="+mn-ea"/>
                <a:cs typeface="+mn-cs"/>
              </a:rPr>
              <a:t>PDU Session</a:t>
            </a:r>
            <a:r>
              <a:rPr lang="zh-TW" altLang="en-US" sz="1200" b="0" i="0" kern="1200" dirty="0">
                <a:solidFill>
                  <a:schemeClr val="tx1"/>
                </a:solidFill>
                <a:effectLst/>
                <a:latin typeface="+mn-lt"/>
                <a:ea typeface="+mn-ea"/>
                <a:cs typeface="+mn-cs"/>
              </a:rPr>
              <a:t> 對應於 </a:t>
            </a:r>
            <a:r>
              <a:rPr lang="en-US" altLang="zh-TW" sz="1200" b="0" i="0" kern="1200" dirty="0">
                <a:solidFill>
                  <a:schemeClr val="tx1"/>
                </a:solidFill>
                <a:effectLst/>
                <a:latin typeface="+mn-lt"/>
                <a:ea typeface="+mn-ea"/>
                <a:cs typeface="+mn-cs"/>
              </a:rPr>
              <a:t>LADN</a:t>
            </a:r>
            <a:r>
              <a:rPr lang="zh-TW" altLang="en-US" sz="1200" b="0" i="0" kern="1200" dirty="0">
                <a:solidFill>
                  <a:schemeClr val="tx1"/>
                </a:solidFill>
                <a:effectLst/>
                <a:latin typeface="+mn-lt"/>
                <a:ea typeface="+mn-ea"/>
                <a:cs typeface="+mn-cs"/>
              </a:rPr>
              <a:t> 並且 </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 在 </a:t>
            </a:r>
            <a:r>
              <a:rPr lang="en-US" altLang="zh-TW" sz="1200" b="0" i="0" kern="1200" dirty="0">
                <a:solidFill>
                  <a:schemeClr val="tx1"/>
                </a:solidFill>
                <a:effectLst/>
                <a:latin typeface="+mn-lt"/>
                <a:ea typeface="+mn-ea"/>
                <a:cs typeface="+mn-cs"/>
              </a:rPr>
              <a:t>LADN</a:t>
            </a:r>
            <a:r>
              <a:rPr lang="zh-TW" altLang="en-US" sz="1200" b="0" i="0" kern="1200" dirty="0">
                <a:solidFill>
                  <a:schemeClr val="tx1"/>
                </a:solidFill>
                <a:effectLst/>
                <a:latin typeface="+mn-lt"/>
                <a:ea typeface="+mn-ea"/>
                <a:cs typeface="+mn-cs"/>
              </a:rPr>
              <a:t> 的可用性範圍之外</a:t>
            </a:r>
          </a:p>
          <a:p>
            <a:r>
              <a:rPr lang="en-US" altLang="zh-TW" sz="1200" b="0" i="0" kern="1200" dirty="0">
                <a:solidFill>
                  <a:schemeClr val="tx1"/>
                </a:solidFill>
                <a:effectLst/>
                <a:latin typeface="+mn-lt"/>
                <a:ea typeface="+mn-ea"/>
                <a:cs typeface="+mn-cs"/>
              </a:rPr>
              <a:t>- AMF </a:t>
            </a:r>
            <a:r>
              <a:rPr lang="zh-TW" altLang="en-US" sz="1200" b="0" i="0" kern="1200" dirty="0">
                <a:solidFill>
                  <a:schemeClr val="tx1"/>
                </a:solidFill>
                <a:effectLst/>
                <a:latin typeface="+mn-lt"/>
                <a:ea typeface="+mn-ea"/>
                <a:cs typeface="+mn-cs"/>
              </a:rPr>
              <a:t>通知 </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該 </a:t>
            </a:r>
            <a:r>
              <a:rPr lang="en-US" altLang="zh-TW" sz="1200" b="0" i="0" kern="1200" dirty="0">
                <a:solidFill>
                  <a:schemeClr val="tx1"/>
                </a:solidFill>
                <a:effectLst/>
                <a:latin typeface="+mn-lt"/>
                <a:ea typeface="+mn-ea"/>
                <a:cs typeface="+mn-cs"/>
              </a:rPr>
              <a:t>UE </a:t>
            </a:r>
            <a:r>
              <a:rPr lang="zh-TW" altLang="en-US" sz="1200" b="0" i="0" kern="1200" dirty="0">
                <a:solidFill>
                  <a:schemeClr val="tx1"/>
                </a:solidFill>
                <a:effectLst/>
                <a:latin typeface="+mn-lt"/>
                <a:ea typeface="+mn-ea"/>
                <a:cs typeface="+mn-cs"/>
              </a:rPr>
              <a:t>僅可用於</a:t>
            </a:r>
            <a:r>
              <a:rPr lang="en-US" altLang="zh-TW" sz="1200" b="0" i="0" kern="1200" dirty="0">
                <a:solidFill>
                  <a:schemeClr val="tx1"/>
                </a:solidFill>
                <a:effectLst/>
                <a:latin typeface="+mn-lt"/>
                <a:ea typeface="+mn-ea"/>
                <a:cs typeface="+mn-cs"/>
              </a:rPr>
              <a:t>regulatory prioritized service</a:t>
            </a:r>
            <a:r>
              <a:rPr lang="zh-TW" altLang="en-US" sz="1200" b="0" i="0" kern="1200" dirty="0">
                <a:solidFill>
                  <a:schemeClr val="tx1"/>
                </a:solidFill>
                <a:effectLst/>
                <a:latin typeface="+mn-lt"/>
                <a:ea typeface="+mn-ea"/>
                <a:cs typeface="+mn-cs"/>
              </a:rPr>
              <a:t>，並且 </a:t>
            </a:r>
            <a:r>
              <a:rPr lang="en-US" altLang="zh-TW" sz="1200" b="0" i="0" kern="1200" dirty="0">
                <a:solidFill>
                  <a:schemeClr val="tx1"/>
                </a:solidFill>
                <a:effectLst/>
                <a:latin typeface="+mn-lt"/>
                <a:ea typeface="+mn-ea"/>
                <a:cs typeface="+mn-cs"/>
              </a:rPr>
              <a:t>PDU Session to be activated </a:t>
            </a:r>
            <a:r>
              <a:rPr lang="zh-TW" altLang="en-US" sz="1200" b="0" i="0" kern="1200" dirty="0">
                <a:solidFill>
                  <a:schemeClr val="tx1"/>
                </a:solidFill>
                <a:effectLst/>
                <a:latin typeface="+mn-lt"/>
                <a:ea typeface="+mn-ea"/>
                <a:cs typeface="+mn-cs"/>
              </a:rPr>
              <a:t>不用於 </a:t>
            </a:r>
            <a:r>
              <a:rPr lang="en-US" altLang="zh-TW" sz="1200" b="0" i="0" kern="1200" dirty="0">
                <a:solidFill>
                  <a:schemeClr val="tx1"/>
                </a:solidFill>
                <a:effectLst/>
                <a:latin typeface="+mn-lt"/>
                <a:ea typeface="+mn-ea"/>
                <a:cs typeface="+mn-cs"/>
              </a:rPr>
              <a:t>regulatory prioritized service</a:t>
            </a:r>
          </a:p>
          <a:p>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如步驟 </a:t>
            </a:r>
            <a:r>
              <a:rPr lang="en-US" altLang="zh-TW" sz="1200" b="0" i="0" kern="1200" dirty="0">
                <a:solidFill>
                  <a:schemeClr val="tx1"/>
                </a:solidFill>
                <a:effectLst/>
                <a:latin typeface="+mn-lt"/>
                <a:ea typeface="+mn-ea"/>
                <a:cs typeface="+mn-cs"/>
              </a:rPr>
              <a:t>5b</a:t>
            </a:r>
            <a:r>
              <a:rPr lang="zh-TW" altLang="en-US" sz="1200" b="0" i="0" kern="1200" dirty="0">
                <a:solidFill>
                  <a:schemeClr val="tx1"/>
                </a:solidFill>
                <a:effectLst/>
                <a:latin typeface="+mn-lt"/>
                <a:ea typeface="+mn-ea"/>
                <a:cs typeface="+mn-cs"/>
              </a:rPr>
              <a:t>中所述，</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決定為 </a:t>
            </a:r>
            <a:r>
              <a:rPr lang="en-US" altLang="zh-TW" sz="1200" b="0" i="0" kern="1200" dirty="0">
                <a:solidFill>
                  <a:schemeClr val="tx1"/>
                </a:solidFill>
                <a:effectLst/>
                <a:latin typeface="+mn-lt"/>
                <a:ea typeface="+mn-ea"/>
                <a:cs typeface="+mn-cs"/>
              </a:rPr>
              <a:t>requested PDU Session </a:t>
            </a:r>
            <a:r>
              <a:rPr lang="zh-TW" altLang="en-US" sz="1200" b="0" i="0" kern="1200" dirty="0">
                <a:solidFill>
                  <a:schemeClr val="tx1"/>
                </a:solidFill>
                <a:effectLst/>
                <a:latin typeface="+mn-lt"/>
                <a:ea typeface="+mn-ea"/>
                <a:cs typeface="+mn-cs"/>
              </a:rPr>
              <a:t>更改 </a:t>
            </a:r>
            <a:r>
              <a:rPr lang="en-US" altLang="zh-TW" sz="1200" b="0" i="0" kern="1200" dirty="0">
                <a:solidFill>
                  <a:schemeClr val="tx1"/>
                </a:solidFill>
                <a:effectLst/>
                <a:latin typeface="+mn-lt"/>
                <a:ea typeface="+mn-ea"/>
                <a:cs typeface="+mn-cs"/>
              </a:rPr>
              <a:t>PSA</a:t>
            </a:r>
            <a:r>
              <a:rPr lang="zh-TW" altLang="en-US" sz="1200" b="0" i="0" kern="1200" dirty="0">
                <a:solidFill>
                  <a:schemeClr val="tx1"/>
                </a:solidFill>
                <a:effectLst/>
                <a:latin typeface="+mn-lt"/>
                <a:ea typeface="+mn-ea"/>
                <a:cs typeface="+mn-cs"/>
              </a:rPr>
              <a:t>。在這種情況下，在發送 </a:t>
            </a:r>
            <a:r>
              <a:rPr lang="en-US" altLang="zh-TW" sz="1200" b="0" i="0" kern="1200" dirty="0" err="1">
                <a:solidFill>
                  <a:schemeClr val="tx1"/>
                </a:solidFill>
                <a:effectLst/>
                <a:latin typeface="+mn-lt"/>
                <a:ea typeface="+mn-ea"/>
                <a:cs typeface="+mn-cs"/>
              </a:rPr>
              <a:t>Nsmf_PDUSession_UpdateSMContext</a:t>
            </a:r>
            <a:r>
              <a:rPr lang="en-US" altLang="zh-TW" sz="1200" b="0" i="0" kern="1200" dirty="0">
                <a:solidFill>
                  <a:schemeClr val="tx1"/>
                </a:solidFill>
                <a:effectLst/>
                <a:latin typeface="+mn-lt"/>
                <a:ea typeface="+mn-ea"/>
                <a:cs typeface="+mn-cs"/>
              </a:rPr>
              <a:t> response </a:t>
            </a:r>
            <a:r>
              <a:rPr lang="zh-TW" altLang="en-US" sz="1200" b="0" i="0" kern="1200" dirty="0">
                <a:solidFill>
                  <a:schemeClr val="tx1"/>
                </a:solidFill>
                <a:effectLst/>
                <a:latin typeface="+mn-lt"/>
                <a:ea typeface="+mn-ea"/>
                <a:cs typeface="+mn-cs"/>
              </a:rPr>
              <a:t>之後，</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會觸發另一個過程以指示 </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 重新建立 </a:t>
            </a:r>
            <a:r>
              <a:rPr lang="en-US" altLang="zh-TW" sz="1200" b="0" i="0" kern="1200" dirty="0">
                <a:solidFill>
                  <a:schemeClr val="tx1"/>
                </a:solidFill>
                <a:effectLst/>
                <a:latin typeface="+mn-lt"/>
                <a:ea typeface="+mn-ea"/>
                <a:cs typeface="+mn-cs"/>
              </a:rPr>
              <a:t>PDU Session</a:t>
            </a:r>
            <a:r>
              <a:rPr lang="zh-TW" altLang="en-US" sz="1200" b="0" i="0" kern="1200" dirty="0">
                <a:solidFill>
                  <a:schemeClr val="tx1"/>
                </a:solidFill>
                <a:effectLst/>
                <a:latin typeface="+mn-lt"/>
                <a:ea typeface="+mn-ea"/>
                <a:cs typeface="+mn-cs"/>
              </a:rPr>
              <a:t>，如 </a:t>
            </a:r>
            <a:r>
              <a:rPr lang="en-US" altLang="zh-TW" sz="1200" b="0" i="0" kern="1200" dirty="0">
                <a:solidFill>
                  <a:schemeClr val="tx1"/>
                </a:solidFill>
                <a:effectLst/>
                <a:latin typeface="+mn-lt"/>
                <a:ea typeface="+mn-ea"/>
                <a:cs typeface="+mn-cs"/>
              </a:rPr>
              <a:t>4.3.5.1</a:t>
            </a:r>
            <a:r>
              <a:rPr lang="zh-TW" altLang="en-US" sz="1200" b="0" i="0" kern="1200" dirty="0">
                <a:solidFill>
                  <a:schemeClr val="tx1"/>
                </a:solidFill>
                <a:effectLst/>
                <a:latin typeface="+mn-lt"/>
                <a:ea typeface="+mn-ea"/>
                <a:cs typeface="+mn-cs"/>
              </a:rPr>
              <a:t> 節中針對 </a:t>
            </a:r>
            <a:r>
              <a:rPr lang="en-US" altLang="zh-TW" sz="1200" b="0" i="0" kern="1200" dirty="0">
                <a:solidFill>
                  <a:schemeClr val="tx1"/>
                </a:solidFill>
                <a:effectLst/>
                <a:latin typeface="+mn-lt"/>
                <a:ea typeface="+mn-ea"/>
                <a:cs typeface="+mn-cs"/>
              </a:rPr>
              <a:t>SSC mode 2</a:t>
            </a:r>
            <a:r>
              <a:rPr lang="zh-TW" altLang="en-US" sz="1200" b="0" i="0" kern="1200" dirty="0">
                <a:solidFill>
                  <a:schemeClr val="tx1"/>
                </a:solidFill>
                <a:effectLst/>
                <a:latin typeface="+mn-lt"/>
                <a:ea typeface="+mn-ea"/>
                <a:cs typeface="+mn-cs"/>
              </a:rPr>
              <a:t> 所述。</a:t>
            </a:r>
          </a:p>
          <a:p>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 資源不可用，</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在步驟 </a:t>
            </a:r>
            <a:r>
              <a:rPr lang="en-US" altLang="zh-TW" sz="1200" b="0" i="0" kern="1200" dirty="0">
                <a:solidFill>
                  <a:schemeClr val="tx1"/>
                </a:solidFill>
                <a:effectLst/>
                <a:latin typeface="+mn-lt"/>
                <a:ea typeface="+mn-ea"/>
                <a:cs typeface="+mn-cs"/>
              </a:rPr>
              <a:t>6b</a:t>
            </a:r>
            <a:r>
              <a:rPr lang="zh-TW" altLang="en-US" sz="1200" b="0" i="0" kern="1200" dirty="0">
                <a:solidFill>
                  <a:schemeClr val="tx1"/>
                </a:solidFill>
                <a:effectLst/>
                <a:latin typeface="+mn-lt"/>
                <a:ea typeface="+mn-ea"/>
                <a:cs typeface="+mn-cs"/>
              </a:rPr>
              <a:t> 中收到 </a:t>
            </a:r>
            <a:r>
              <a:rPr lang="en-US" altLang="zh-TW" sz="1200" b="0" i="0" kern="1200" dirty="0">
                <a:solidFill>
                  <a:schemeClr val="tx1"/>
                </a:solidFill>
                <a:effectLst/>
                <a:latin typeface="+mn-lt"/>
                <a:ea typeface="+mn-ea"/>
                <a:cs typeface="+mn-cs"/>
              </a:rPr>
              <a:t>negative response</a:t>
            </a:r>
            <a:r>
              <a:rPr lang="zh-TW" altLang="en-US" sz="1200" b="0" i="0" kern="1200" dirty="0">
                <a:solidFill>
                  <a:schemeClr val="tx1"/>
                </a:solidFill>
                <a:effectLst/>
                <a:latin typeface="+mn-lt"/>
                <a:ea typeface="+mn-ea"/>
                <a:cs typeface="+mn-cs"/>
              </a:rPr>
              <a:t>。</a:t>
            </a:r>
          </a:p>
          <a:p>
            <a:endParaRPr lang="en-US" altLang="zh-TW"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67</a:t>
            </a:fld>
            <a:endParaRPr lang="zh-TW" altLang="en-US"/>
          </a:p>
        </p:txBody>
      </p:sp>
    </p:spTree>
    <p:extLst>
      <p:ext uri="{BB962C8B-B14F-4D97-AF65-F5344CB8AC3E}">
        <p14:creationId xmlns:p14="http://schemas.microsoft.com/office/powerpoint/2010/main" val="22874829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PDU</a:t>
            </a:r>
            <a:r>
              <a:rPr lang="zh-TW" altLang="en-US" dirty="0"/>
              <a:t> </a:t>
            </a:r>
            <a:r>
              <a:rPr lang="en-US" altLang="zh-TW" dirty="0"/>
              <a:t>Session </a:t>
            </a:r>
            <a:r>
              <a:rPr lang="zh-TW" altLang="en-US" dirty="0"/>
              <a:t>被賦予了任何的 </a:t>
            </a:r>
            <a:r>
              <a:rPr lang="en-US" altLang="zh-TW" dirty="0"/>
              <a:t>EPS</a:t>
            </a:r>
            <a:r>
              <a:rPr lang="zh-TW" altLang="en-US" dirty="0"/>
              <a:t> </a:t>
            </a:r>
            <a:r>
              <a:rPr lang="en-US" altLang="zh-TW" dirty="0"/>
              <a:t>bearer ID</a:t>
            </a:r>
            <a:r>
              <a:rPr lang="zh-TW" altLang="en-US" dirty="0"/>
              <a:t>，</a:t>
            </a:r>
            <a:r>
              <a:rPr lang="en-US" altLang="zh-TW" dirty="0"/>
              <a:t>SMF</a:t>
            </a:r>
            <a:r>
              <a:rPr lang="zh-TW" altLang="en-US" dirty="0"/>
              <a:t> 也會把介於 </a:t>
            </a:r>
            <a:r>
              <a:rPr lang="en-US" altLang="zh-TW" sz="1200" b="0" i="0" kern="1200" dirty="0">
                <a:solidFill>
                  <a:schemeClr val="tx1"/>
                </a:solidFill>
                <a:effectLst/>
                <a:latin typeface="+mn-lt"/>
                <a:ea typeface="+mn-ea"/>
                <a:cs typeface="+mn-cs"/>
              </a:rPr>
              <a:t>EPS bearer ID(s) </a:t>
            </a:r>
            <a:r>
              <a:rPr lang="zh-TW" altLang="en-US" sz="1200" b="0" i="0" kern="1200" dirty="0">
                <a:solidFill>
                  <a:schemeClr val="tx1"/>
                </a:solidFill>
                <a:effectLst/>
                <a:latin typeface="+mn-lt"/>
                <a:ea typeface="+mn-ea"/>
                <a:cs typeface="+mn-cs"/>
              </a:rPr>
              <a:t>及</a:t>
            </a:r>
            <a:r>
              <a:rPr lang="en-US" altLang="zh-TW" sz="1200" b="0" i="0" kern="1200" dirty="0">
                <a:solidFill>
                  <a:schemeClr val="tx1"/>
                </a:solidFill>
                <a:effectLst/>
                <a:latin typeface="+mn-lt"/>
                <a:ea typeface="+mn-ea"/>
                <a:cs typeface="+mn-cs"/>
              </a:rPr>
              <a:t> QFI(s) </a:t>
            </a:r>
            <a:r>
              <a:rPr lang="zh-TW" altLang="en-US" sz="1200" b="0" i="0" kern="1200" dirty="0">
                <a:solidFill>
                  <a:schemeClr val="tx1"/>
                </a:solidFill>
                <a:effectLst/>
                <a:latin typeface="+mn-lt"/>
                <a:ea typeface="+mn-ea"/>
                <a:cs typeface="+mn-cs"/>
              </a:rPr>
              <a:t>之間的 </a:t>
            </a:r>
            <a:r>
              <a:rPr lang="en-US" altLang="zh-TW" sz="1200" b="0" i="0" kern="1200" dirty="0">
                <a:solidFill>
                  <a:schemeClr val="tx1"/>
                </a:solidFill>
                <a:effectLst/>
                <a:latin typeface="+mn-lt"/>
                <a:ea typeface="+mn-ea"/>
                <a:cs typeface="+mn-cs"/>
              </a:rPr>
              <a:t>mapping </a:t>
            </a:r>
            <a:r>
              <a:rPr lang="zh-TW" altLang="en-US" sz="1200" b="0" i="0" kern="1200" dirty="0">
                <a:solidFill>
                  <a:schemeClr val="tx1"/>
                </a:solidFill>
                <a:effectLst/>
                <a:latin typeface="+mn-lt"/>
                <a:ea typeface="+mn-ea"/>
                <a:cs typeface="+mn-cs"/>
              </a:rPr>
              <a:t>給包含進</a:t>
            </a:r>
            <a:r>
              <a:rPr lang="en-US" altLang="zh-TW" sz="1200" b="0" i="0" kern="1200" dirty="0">
                <a:solidFill>
                  <a:schemeClr val="tx1"/>
                </a:solidFill>
                <a:effectLst/>
                <a:latin typeface="+mn-lt"/>
                <a:ea typeface="+mn-ea"/>
                <a:cs typeface="+mn-cs"/>
              </a:rPr>
              <a:t> </a:t>
            </a:r>
            <a:r>
              <a:rPr lang="en-US" altLang="zh-TW" sz="1200" b="1" i="0" kern="1200" dirty="0">
                <a:solidFill>
                  <a:schemeClr val="tx1"/>
                </a:solidFill>
                <a:effectLst/>
                <a:latin typeface="+mn-lt"/>
                <a:ea typeface="+mn-ea"/>
                <a:cs typeface="+mn-cs"/>
              </a:rPr>
              <a:t>N2 SM information</a:t>
            </a:r>
            <a:r>
              <a:rPr lang="zh-TW" altLang="en-US" sz="1200" b="1"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裡面</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一旦 </a:t>
            </a:r>
            <a:r>
              <a:rPr lang="en-US" altLang="zh-TW" b="0" dirty="0"/>
              <a:t>PDU session </a:t>
            </a:r>
            <a:r>
              <a:rPr lang="zh-TW" altLang="en-US" b="0" dirty="0"/>
              <a:t>被建立，</a:t>
            </a:r>
            <a:r>
              <a:rPr lang="en-US" altLang="zh-TW" b="0" dirty="0"/>
              <a:t>SMF</a:t>
            </a:r>
            <a:r>
              <a:rPr lang="zh-TW" altLang="en-US" b="0" dirty="0"/>
              <a:t> 就會決定 </a:t>
            </a:r>
            <a:r>
              <a:rPr lang="en-US" altLang="zh-TW" b="1" dirty="0"/>
              <a:t>User Plane Security Enforcement information</a:t>
            </a:r>
            <a:r>
              <a:rPr lang="zh-TW" altLang="en-US" b="0" dirty="0"/>
              <a:t>，如果 </a:t>
            </a:r>
            <a:r>
              <a:rPr lang="en-US" altLang="zh-TW" b="1" dirty="0"/>
              <a:t>User Plane Security Enforcement information </a:t>
            </a:r>
            <a:r>
              <a:rPr lang="zh-TW" altLang="en-US" b="0" dirty="0"/>
              <a:t>顯示 </a:t>
            </a:r>
            <a:r>
              <a:rPr lang="en-US" altLang="zh-TW" b="1" dirty="0"/>
              <a:t>Integrity Protection </a:t>
            </a:r>
            <a:r>
              <a:rPr lang="zh-TW" altLang="en-US" b="0" dirty="0"/>
              <a:t>為 </a:t>
            </a:r>
            <a:r>
              <a:rPr lang="en-US" altLang="zh-TW" b="1" dirty="0"/>
              <a:t>Preferred</a:t>
            </a:r>
            <a:r>
              <a:rPr lang="en-US" altLang="zh-TW" dirty="0"/>
              <a:t> </a:t>
            </a:r>
            <a:r>
              <a:rPr lang="zh-TW" altLang="en-US" dirty="0"/>
              <a:t>或</a:t>
            </a:r>
            <a:r>
              <a:rPr lang="zh-TW" altLang="en-US" b="1" dirty="0"/>
              <a:t> </a:t>
            </a:r>
            <a:r>
              <a:rPr lang="en-US" altLang="zh-TW" b="1" dirty="0"/>
              <a:t>Required</a:t>
            </a:r>
            <a:r>
              <a:rPr lang="zh-TW" altLang="en-US" b="1" dirty="0"/>
              <a:t>，</a:t>
            </a:r>
            <a:r>
              <a:rPr lang="en-US" altLang="zh-TW" b="0" dirty="0"/>
              <a:t>SMF</a:t>
            </a:r>
            <a:r>
              <a:rPr lang="zh-TW" altLang="en-US" b="0" dirty="0"/>
              <a:t> 也必須要包含 </a:t>
            </a:r>
            <a:r>
              <a:rPr lang="en-US" altLang="zh-TW" b="1" dirty="0"/>
              <a:t>UE Integrity Protection Maximum Data Rate</a:t>
            </a:r>
            <a:endParaRPr lang="en-US" altLang="zh-TW"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68</a:t>
            </a:fld>
            <a:endParaRPr lang="zh-TW" altLang="en-US"/>
          </a:p>
        </p:txBody>
      </p:sp>
    </p:spTree>
    <p:extLst>
      <p:ext uri="{BB962C8B-B14F-4D97-AF65-F5344CB8AC3E}">
        <p14:creationId xmlns:p14="http://schemas.microsoft.com/office/powerpoint/2010/main" val="293587245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a:t>
            </a:r>
            <a:r>
              <a:rPr lang="en-US" altLang="zh-TW" dirty="0"/>
              <a:t>12</a:t>
            </a:r>
            <a:r>
              <a:rPr lang="zh-TW" altLang="en-US" dirty="0"/>
              <a:t>步，</a:t>
            </a:r>
            <a:r>
              <a:rPr lang="en-US" altLang="zh-TW" dirty="0"/>
              <a:t>RAN </a:t>
            </a:r>
            <a:r>
              <a:rPr lang="zh-TW" altLang="en-US" dirty="0"/>
              <a:t>傳送給 </a:t>
            </a:r>
            <a:r>
              <a:rPr lang="en-US" altLang="zh-TW" dirty="0"/>
              <a:t>AMF</a:t>
            </a:r>
            <a:r>
              <a:rPr lang="zh-TW" altLang="en-US" dirty="0"/>
              <a:t> 的 </a:t>
            </a:r>
            <a:r>
              <a:rPr lang="en-US" altLang="zh-TW" dirty="0"/>
              <a:t>N2 Request </a:t>
            </a:r>
            <a:r>
              <a:rPr lang="zh-TW" altLang="en-US" dirty="0"/>
              <a:t>包含以下資訊</a:t>
            </a:r>
            <a:r>
              <a:rPr lang="en-US" altLang="zh-TW" dirty="0"/>
              <a:t>:</a:t>
            </a:r>
          </a:p>
          <a:p>
            <a:pPr lvl="1"/>
            <a:r>
              <a:rPr lang="en-US" altLang="zh-TW" dirty="0"/>
              <a:t>N2 SM information received from SMF</a:t>
            </a:r>
          </a:p>
          <a:p>
            <a:pPr lvl="1"/>
            <a:r>
              <a:rPr lang="en-US" altLang="zh-TW" dirty="0"/>
              <a:t>security context</a:t>
            </a:r>
          </a:p>
          <a:p>
            <a:pPr lvl="1"/>
            <a:r>
              <a:rPr lang="en-US" altLang="zh-TW" dirty="0"/>
              <a:t>Mobility Restriction List</a:t>
            </a:r>
          </a:p>
          <a:p>
            <a:pPr lvl="1"/>
            <a:r>
              <a:rPr lang="en-US" altLang="zh-TW" dirty="0"/>
              <a:t>UE-AMBR</a:t>
            </a:r>
          </a:p>
          <a:p>
            <a:pPr lvl="1"/>
            <a:r>
              <a:rPr lang="en-US" altLang="zh-TW" dirty="0"/>
              <a:t>List of UE-Slice-MBR(s) (optional and for 3GPP access type only)</a:t>
            </a:r>
          </a:p>
          <a:p>
            <a:pPr lvl="1"/>
            <a:r>
              <a:rPr lang="en-US" altLang="zh-TW" dirty="0"/>
              <a:t>MM NAS Service Accept</a:t>
            </a:r>
          </a:p>
          <a:p>
            <a:pPr lvl="1"/>
            <a:r>
              <a:rPr lang="en-US" altLang="zh-TW" dirty="0"/>
              <a:t>list of recommended cells / TAs / NG-RAN node identifiers</a:t>
            </a:r>
          </a:p>
          <a:p>
            <a:pPr lvl="1"/>
            <a:r>
              <a:rPr lang="en-US" altLang="zh-TW" dirty="0"/>
              <a:t>UE Radio Capability</a:t>
            </a:r>
          </a:p>
          <a:p>
            <a:pPr lvl="1"/>
            <a:r>
              <a:rPr lang="en-US" altLang="zh-TW" dirty="0"/>
              <a:t>Core Network Assistance Information</a:t>
            </a:r>
          </a:p>
          <a:p>
            <a:pPr lvl="1"/>
            <a:r>
              <a:rPr lang="en-US" altLang="zh-TW" dirty="0"/>
              <a:t>Tracing Requirements</a:t>
            </a:r>
          </a:p>
          <a:p>
            <a:pPr lvl="1"/>
            <a:r>
              <a:rPr lang="en-US" altLang="zh-TW" dirty="0"/>
              <a:t>UE Radio Capability ID</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69</a:t>
            </a:fld>
            <a:endParaRPr lang="zh-TW" altLang="en-US"/>
          </a:p>
        </p:txBody>
      </p:sp>
    </p:spTree>
    <p:extLst>
      <p:ext uri="{BB962C8B-B14F-4D97-AF65-F5344CB8AC3E}">
        <p14:creationId xmlns:p14="http://schemas.microsoft.com/office/powerpoint/2010/main" val="33117317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如果訂閱資訊包含 </a:t>
            </a:r>
            <a:r>
              <a:rPr lang="en-US" altLang="zh-TW" dirty="0"/>
              <a:t>Tracing Requirements</a:t>
            </a:r>
            <a:r>
              <a:rPr lang="zh-TW" altLang="en-US" dirty="0"/>
              <a:t>，則 </a:t>
            </a:r>
            <a:r>
              <a:rPr lang="en-US" altLang="zh-TW" dirty="0"/>
              <a:t>AMF</a:t>
            </a:r>
            <a:r>
              <a:rPr lang="zh-TW" altLang="en-US" dirty="0"/>
              <a:t> 將它包含進 </a:t>
            </a:r>
            <a:r>
              <a:rPr lang="en-US" altLang="zh-TW" dirty="0"/>
              <a:t>N2 Request</a:t>
            </a:r>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70</a:t>
            </a:fld>
            <a:endParaRPr lang="zh-TW" altLang="en-US"/>
          </a:p>
        </p:txBody>
      </p:sp>
    </p:spTree>
    <p:extLst>
      <p:ext uri="{BB962C8B-B14F-4D97-AF65-F5344CB8AC3E}">
        <p14:creationId xmlns:p14="http://schemas.microsoft.com/office/powerpoint/2010/main" val="5561092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若是 </a:t>
            </a:r>
            <a:r>
              <a:rPr lang="en-US" altLang="zh-TW" dirty="0"/>
              <a:t>UE</a:t>
            </a:r>
            <a:r>
              <a:rPr lang="zh-TW" altLang="en-US" dirty="0"/>
              <a:t> </a:t>
            </a:r>
            <a:r>
              <a:rPr lang="en-US" altLang="zh-TW" dirty="0"/>
              <a:t>triggered </a:t>
            </a:r>
            <a:r>
              <a:rPr lang="zh-TW" altLang="en-US" dirty="0"/>
              <a:t>的 </a:t>
            </a:r>
            <a:r>
              <a:rPr lang="en-US" altLang="zh-TW" dirty="0"/>
              <a:t>Service Request</a:t>
            </a:r>
            <a:r>
              <a:rPr lang="zh-TW" altLang="en-US" dirty="0"/>
              <a:t> 且 </a:t>
            </a:r>
            <a:r>
              <a:rPr lang="en-US" altLang="zh-TW" dirty="0"/>
              <a:t>UE</a:t>
            </a:r>
            <a:r>
              <a:rPr lang="zh-TW" altLang="en-US" dirty="0"/>
              <a:t> 在 </a:t>
            </a:r>
            <a:r>
              <a:rPr lang="en-US" altLang="zh-TW" dirty="0"/>
              <a:t>CM-CONNECTED</a:t>
            </a:r>
            <a:r>
              <a:rPr lang="zh-TW" altLang="en-US" dirty="0"/>
              <a:t> </a:t>
            </a:r>
            <a:r>
              <a:rPr lang="en-US" altLang="zh-TW" dirty="0"/>
              <a:t>state</a:t>
            </a:r>
            <a:r>
              <a:rPr lang="zh-TW" altLang="en-US" dirty="0"/>
              <a:t>，只有從 </a:t>
            </a:r>
            <a:r>
              <a:rPr lang="en-US" altLang="zh-TW" dirty="0"/>
              <a:t>SMF</a:t>
            </a:r>
            <a:r>
              <a:rPr lang="zh-TW" altLang="en-US" dirty="0"/>
              <a:t> 那裡收到的 </a:t>
            </a:r>
            <a:r>
              <a:rPr lang="en-US" altLang="zh-TW" dirty="0"/>
              <a:t>N2 SM information</a:t>
            </a:r>
            <a:r>
              <a:rPr lang="zh-TW" altLang="en-US" dirty="0"/>
              <a:t> 及 </a:t>
            </a:r>
            <a:r>
              <a:rPr lang="en-US" altLang="zh-TW" dirty="0"/>
              <a:t>MM</a:t>
            </a:r>
            <a:r>
              <a:rPr lang="zh-TW" altLang="en-US" dirty="0"/>
              <a:t> </a:t>
            </a:r>
            <a:r>
              <a:rPr lang="en-US" altLang="zh-TW" dirty="0"/>
              <a:t>NAS</a:t>
            </a:r>
            <a:r>
              <a:rPr lang="zh-TW" altLang="en-US" dirty="0"/>
              <a:t> </a:t>
            </a:r>
            <a:r>
              <a:rPr lang="en-US" altLang="zh-TW" dirty="0"/>
              <a:t>Service Accept </a:t>
            </a:r>
            <a:r>
              <a:rPr lang="zh-TW" altLang="en-US" dirty="0"/>
              <a:t>會被包含進 </a:t>
            </a:r>
            <a:r>
              <a:rPr lang="en-US" altLang="zh-TW" dirty="0"/>
              <a:t>N2 Request</a:t>
            </a:r>
          </a:p>
          <a:p>
            <a:r>
              <a:rPr lang="zh-TW" altLang="en-US" dirty="0"/>
              <a:t>若是 </a:t>
            </a:r>
            <a:r>
              <a:rPr lang="en-US" altLang="zh-TW" dirty="0"/>
              <a:t>Network triggered </a:t>
            </a:r>
            <a:r>
              <a:rPr lang="zh-TW" altLang="en-US" dirty="0"/>
              <a:t>的 </a:t>
            </a:r>
            <a:r>
              <a:rPr lang="en-US" altLang="zh-TW" dirty="0"/>
              <a:t>Service Request </a:t>
            </a:r>
            <a:r>
              <a:rPr lang="zh-TW" altLang="en-US" dirty="0"/>
              <a:t>且 </a:t>
            </a:r>
            <a:r>
              <a:rPr lang="en-US" altLang="zh-TW" dirty="0"/>
              <a:t>UE</a:t>
            </a:r>
            <a:r>
              <a:rPr lang="zh-TW" altLang="en-US" dirty="0"/>
              <a:t> 在 </a:t>
            </a:r>
            <a:r>
              <a:rPr lang="en-US" altLang="zh-TW" dirty="0"/>
              <a:t>CM-CONNECTED</a:t>
            </a:r>
            <a:r>
              <a:rPr lang="zh-TW" altLang="en-US" dirty="0"/>
              <a:t> </a:t>
            </a:r>
            <a:r>
              <a:rPr lang="en-US" altLang="zh-TW" dirty="0"/>
              <a:t>state</a:t>
            </a:r>
            <a:r>
              <a:rPr lang="zh-TW" altLang="en-US" dirty="0"/>
              <a:t>，只有從 </a:t>
            </a:r>
            <a:r>
              <a:rPr lang="en-US" altLang="zh-TW" dirty="0"/>
              <a:t>SMF</a:t>
            </a:r>
            <a:r>
              <a:rPr lang="zh-TW" altLang="en-US" dirty="0"/>
              <a:t> 那裡收到的 </a:t>
            </a:r>
            <a:r>
              <a:rPr lang="en-US" altLang="zh-TW" dirty="0"/>
              <a:t>N2 SM information</a:t>
            </a:r>
            <a:r>
              <a:rPr lang="zh-TW" altLang="en-US" dirty="0"/>
              <a:t> 會被包含進 </a:t>
            </a:r>
            <a:r>
              <a:rPr lang="en-US" altLang="zh-TW" dirty="0"/>
              <a:t>N2 Request</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71</a:t>
            </a:fld>
            <a:endParaRPr lang="zh-TW" altLang="en-US"/>
          </a:p>
        </p:txBody>
      </p:sp>
    </p:spTree>
    <p:extLst>
      <p:ext uri="{BB962C8B-B14F-4D97-AF65-F5344CB8AC3E}">
        <p14:creationId xmlns:p14="http://schemas.microsoft.com/office/powerpoint/2010/main" val="1084781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8</a:t>
            </a:fld>
            <a:endParaRPr lang="zh-TW" altLang="en-US"/>
          </a:p>
        </p:txBody>
      </p:sp>
    </p:spTree>
    <p:extLst>
      <p:ext uri="{BB962C8B-B14F-4D97-AF65-F5344CB8AC3E}">
        <p14:creationId xmlns:p14="http://schemas.microsoft.com/office/powerpoint/2010/main" val="23381668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若是 </a:t>
            </a:r>
            <a:r>
              <a:rPr lang="en-US" altLang="zh-TW" dirty="0"/>
              <a:t>Network</a:t>
            </a:r>
            <a:r>
              <a:rPr lang="zh-TW" altLang="en-US" dirty="0"/>
              <a:t> </a:t>
            </a:r>
            <a:r>
              <a:rPr lang="en-US" altLang="zh-TW" dirty="0"/>
              <a:t>triggered </a:t>
            </a:r>
            <a:r>
              <a:rPr lang="zh-TW" altLang="en-US" dirty="0"/>
              <a:t>的 </a:t>
            </a:r>
            <a:r>
              <a:rPr lang="en-US" altLang="zh-TW" dirty="0"/>
              <a:t>Service Request</a:t>
            </a:r>
            <a:r>
              <a:rPr lang="zh-TW" altLang="en-US" dirty="0"/>
              <a:t> 且 </a:t>
            </a:r>
            <a:r>
              <a:rPr lang="en-US" altLang="zh-TW" dirty="0"/>
              <a:t>UE</a:t>
            </a:r>
            <a:r>
              <a:rPr lang="zh-TW" altLang="en-US" dirty="0"/>
              <a:t> 在 </a:t>
            </a:r>
            <a:r>
              <a:rPr lang="en-US" altLang="zh-TW" dirty="0"/>
              <a:t>CM-CONNECTED</a:t>
            </a:r>
            <a:r>
              <a:rPr lang="zh-TW" altLang="en-US" dirty="0"/>
              <a:t> </a:t>
            </a:r>
            <a:r>
              <a:rPr lang="en-US" altLang="zh-TW" dirty="0"/>
              <a:t>state</a:t>
            </a:r>
            <a:r>
              <a:rPr lang="zh-TW" altLang="en-US" dirty="0"/>
              <a:t>，只有從 </a:t>
            </a:r>
            <a:r>
              <a:rPr lang="en-US" altLang="zh-TW" dirty="0"/>
              <a:t>SMF</a:t>
            </a:r>
            <a:r>
              <a:rPr lang="zh-TW" altLang="en-US" dirty="0"/>
              <a:t> 那裡收到的 </a:t>
            </a:r>
            <a:r>
              <a:rPr lang="en-US" altLang="zh-TW" dirty="0"/>
              <a:t>N2 SM information</a:t>
            </a:r>
            <a:r>
              <a:rPr lang="zh-TW" altLang="en-US" dirty="0"/>
              <a:t> 會被包含進 </a:t>
            </a:r>
            <a:r>
              <a:rPr lang="en-US" altLang="zh-TW" dirty="0"/>
              <a:t>N2 Request</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72</a:t>
            </a:fld>
            <a:endParaRPr lang="zh-TW" altLang="en-US"/>
          </a:p>
        </p:txBody>
      </p:sp>
    </p:spTree>
    <p:extLst>
      <p:ext uri="{BB962C8B-B14F-4D97-AF65-F5344CB8AC3E}">
        <p14:creationId xmlns:p14="http://schemas.microsoft.com/office/powerpoint/2010/main" val="34034213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若是 </a:t>
            </a:r>
            <a:r>
              <a:rPr lang="en-US" altLang="zh-TW" dirty="0"/>
              <a:t>Network</a:t>
            </a:r>
            <a:r>
              <a:rPr lang="zh-TW" altLang="en-US" dirty="0"/>
              <a:t> </a:t>
            </a:r>
            <a:r>
              <a:rPr lang="en-US" altLang="zh-TW" dirty="0"/>
              <a:t>triggered </a:t>
            </a:r>
            <a:r>
              <a:rPr lang="zh-TW" altLang="en-US" dirty="0"/>
              <a:t>的 </a:t>
            </a:r>
            <a:r>
              <a:rPr lang="en-US" altLang="zh-TW" dirty="0"/>
              <a:t>Service Request</a:t>
            </a:r>
            <a:r>
              <a:rPr lang="zh-TW" altLang="en-US" dirty="0"/>
              <a:t> 且 </a:t>
            </a:r>
            <a:r>
              <a:rPr lang="en-US" altLang="zh-TW" dirty="0"/>
              <a:t>UE</a:t>
            </a:r>
            <a:r>
              <a:rPr lang="zh-TW" altLang="en-US" dirty="0"/>
              <a:t> 在 </a:t>
            </a:r>
            <a:r>
              <a:rPr lang="en-US" altLang="zh-TW" dirty="0"/>
              <a:t>CM-IDLE</a:t>
            </a:r>
            <a:r>
              <a:rPr lang="zh-TW" altLang="en-US" dirty="0"/>
              <a:t> </a:t>
            </a:r>
            <a:r>
              <a:rPr lang="en-US" altLang="zh-TW" dirty="0"/>
              <a:t>state</a:t>
            </a:r>
            <a:r>
              <a:rPr lang="zh-TW" altLang="en-US" dirty="0"/>
              <a:t>，只有從 </a:t>
            </a:r>
            <a:r>
              <a:rPr lang="en-US" altLang="zh-TW" dirty="0"/>
              <a:t>SMF</a:t>
            </a:r>
            <a:r>
              <a:rPr lang="zh-TW" altLang="en-US" dirty="0"/>
              <a:t> 那裡收到的 </a:t>
            </a:r>
            <a:r>
              <a:rPr lang="en-US" altLang="zh-TW" dirty="0"/>
              <a:t>N2 SM information</a:t>
            </a:r>
            <a:r>
              <a:rPr lang="zh-TW" altLang="en-US" dirty="0"/>
              <a:t> 及 </a:t>
            </a:r>
            <a:r>
              <a:rPr lang="en-US" altLang="zh-TW" dirty="0"/>
              <a:t>MM</a:t>
            </a:r>
            <a:r>
              <a:rPr lang="zh-TW" altLang="en-US" dirty="0"/>
              <a:t> </a:t>
            </a:r>
            <a:r>
              <a:rPr lang="en-US" altLang="zh-TW" dirty="0"/>
              <a:t>NAS</a:t>
            </a:r>
            <a:r>
              <a:rPr lang="zh-TW" altLang="en-US" dirty="0"/>
              <a:t> </a:t>
            </a:r>
            <a:r>
              <a:rPr lang="en-US" altLang="zh-TW" dirty="0"/>
              <a:t>Service Accept </a:t>
            </a:r>
            <a:r>
              <a:rPr lang="zh-TW" altLang="en-US" dirty="0"/>
              <a:t>會被包含進 </a:t>
            </a:r>
            <a:r>
              <a:rPr lang="en-US" altLang="zh-TW" dirty="0"/>
              <a:t>N2 Request</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73</a:t>
            </a:fld>
            <a:endParaRPr lang="zh-TW" altLang="en-US"/>
          </a:p>
        </p:txBody>
      </p:sp>
    </p:spTree>
    <p:extLst>
      <p:ext uri="{BB962C8B-B14F-4D97-AF65-F5344CB8AC3E}">
        <p14:creationId xmlns:p14="http://schemas.microsoft.com/office/powerpoint/2010/main" val="396248662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上面三張投影片整理成 </a:t>
            </a:r>
            <a:r>
              <a:rPr lang="en-US" altLang="zh-TW" dirty="0"/>
              <a:t>table</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74</a:t>
            </a:fld>
            <a:endParaRPr lang="zh-TW" altLang="en-US"/>
          </a:p>
        </p:txBody>
      </p:sp>
    </p:spTree>
    <p:extLst>
      <p:ext uri="{BB962C8B-B14F-4D97-AF65-F5344CB8AC3E}">
        <p14:creationId xmlns:p14="http://schemas.microsoft.com/office/powerpoint/2010/main" val="159668666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若 </a:t>
            </a:r>
            <a:r>
              <a:rPr lang="en-US" altLang="zh-TW" dirty="0"/>
              <a:t>UE</a:t>
            </a:r>
            <a:r>
              <a:rPr lang="zh-TW" altLang="en-US" dirty="0"/>
              <a:t> 在 </a:t>
            </a:r>
            <a:r>
              <a:rPr lang="en-US" altLang="zh-TW" dirty="0"/>
              <a:t>CM-IDLE</a:t>
            </a:r>
            <a:r>
              <a:rPr lang="zh-TW" altLang="en-US" dirty="0"/>
              <a:t> </a:t>
            </a:r>
            <a:r>
              <a:rPr lang="en-US" altLang="zh-TW" dirty="0"/>
              <a:t>state</a:t>
            </a:r>
            <a:r>
              <a:rPr lang="zh-TW" altLang="en-US" dirty="0"/>
              <a:t> 的情況下觸發 </a:t>
            </a:r>
            <a:r>
              <a:rPr lang="en-US" altLang="zh-TW" dirty="0"/>
              <a:t>Service Request</a:t>
            </a:r>
            <a:r>
              <a:rPr lang="zh-TW" altLang="en-US" dirty="0"/>
              <a:t>，則 </a:t>
            </a:r>
            <a:r>
              <a:rPr lang="en-US" altLang="zh-TW" dirty="0"/>
              <a:t>NG-RAN </a:t>
            </a:r>
            <a:r>
              <a:rPr lang="zh-TW" altLang="en-US" dirty="0"/>
              <a:t>會儲存 </a:t>
            </a:r>
            <a:r>
              <a:rPr lang="en-US" altLang="zh-TW" dirty="0"/>
              <a:t>Security Context</a:t>
            </a:r>
          </a:p>
          <a:p>
            <a:r>
              <a:rPr lang="zh-TW" altLang="en-US" dirty="0"/>
              <a:t>如果 </a:t>
            </a:r>
            <a:r>
              <a:rPr lang="en-US" altLang="zh-TW" dirty="0"/>
              <a:t>Service Request </a:t>
            </a:r>
            <a:r>
              <a:rPr lang="zh-TW" altLang="en-US" dirty="0"/>
              <a:t>不是只有被用作 </a:t>
            </a:r>
            <a:r>
              <a:rPr lang="en-US" altLang="zh-TW" dirty="0"/>
              <a:t>signaling connection only</a:t>
            </a:r>
            <a:r>
              <a:rPr lang="zh-TW" altLang="en-US" dirty="0"/>
              <a:t>，則 </a:t>
            </a:r>
            <a:r>
              <a:rPr lang="en-US" altLang="zh-TW" dirty="0"/>
              <a:t>RAN</a:t>
            </a:r>
            <a:r>
              <a:rPr lang="zh-TW" altLang="en-US" dirty="0"/>
              <a:t> 也會儲存 </a:t>
            </a:r>
            <a:r>
              <a:rPr lang="en-US" altLang="zh-TW" dirty="0"/>
              <a:t>QoS </a:t>
            </a:r>
            <a:r>
              <a:rPr lang="zh-TW" altLang="en-US" dirty="0"/>
              <a:t>資訊 </a:t>
            </a:r>
            <a:r>
              <a:rPr lang="en-US" altLang="zh-TW" dirty="0"/>
              <a:t>for the QoS flows </a:t>
            </a:r>
            <a:r>
              <a:rPr lang="zh-TW" altLang="en-US" dirty="0"/>
              <a:t>並放在 </a:t>
            </a:r>
            <a:r>
              <a:rPr lang="en-US" altLang="zh-TW" dirty="0"/>
              <a:t>UE</a:t>
            </a:r>
            <a:r>
              <a:rPr lang="zh-TW" altLang="en-US" dirty="0"/>
              <a:t> </a:t>
            </a:r>
            <a:r>
              <a:rPr lang="en-US" altLang="zh-TW" dirty="0"/>
              <a:t>RAN</a:t>
            </a:r>
            <a:r>
              <a:rPr lang="zh-TW" altLang="en-US" dirty="0"/>
              <a:t> </a:t>
            </a:r>
            <a:r>
              <a:rPr lang="en-US" altLang="zh-TW" dirty="0"/>
              <a:t>context</a:t>
            </a:r>
            <a:r>
              <a:rPr lang="zh-TW" altLang="en-US" dirty="0"/>
              <a:t>，以及儲存 </a:t>
            </a:r>
            <a:r>
              <a:rPr lang="en-US" altLang="zh-TW" b="0" dirty="0"/>
              <a:t>Mobility Restriction List</a:t>
            </a:r>
            <a:r>
              <a:rPr lang="zh-TW" altLang="en-US" b="0" dirty="0"/>
              <a:t>。</a:t>
            </a:r>
            <a:endParaRPr lang="en-US" altLang="zh-TW"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75</a:t>
            </a:fld>
            <a:endParaRPr lang="zh-TW" altLang="en-US"/>
          </a:p>
        </p:txBody>
      </p:sp>
    </p:spTree>
    <p:extLst>
      <p:ext uri="{BB962C8B-B14F-4D97-AF65-F5344CB8AC3E}">
        <p14:creationId xmlns:p14="http://schemas.microsoft.com/office/powerpoint/2010/main" val="163988680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a:t>MM NAS Service Accept </a:t>
            </a:r>
            <a:r>
              <a:rPr lang="zh-TW" altLang="en-US" b="0" dirty="0"/>
              <a:t>包含了 </a:t>
            </a:r>
            <a:r>
              <a:rPr lang="en-US" altLang="zh-TW" b="0" dirty="0"/>
              <a:t>AMF</a:t>
            </a:r>
            <a:r>
              <a:rPr lang="zh-TW" altLang="en-US" b="0" dirty="0"/>
              <a:t> 內的 </a:t>
            </a:r>
            <a:r>
              <a:rPr lang="en-US" altLang="zh-TW" b="0" dirty="0"/>
              <a:t>PDU</a:t>
            </a:r>
            <a:r>
              <a:rPr lang="zh-TW" altLang="en-US" b="0" dirty="0"/>
              <a:t> </a:t>
            </a:r>
            <a:r>
              <a:rPr lang="en-US" altLang="zh-TW" b="0" dirty="0"/>
              <a:t>Session </a:t>
            </a:r>
            <a:r>
              <a:rPr lang="zh-TW" altLang="en-US" b="0" dirty="0"/>
              <a:t>狀態。任何 </a:t>
            </a:r>
            <a:r>
              <a:rPr lang="en-US" altLang="zh-TW" b="0" dirty="0"/>
              <a:t>local</a:t>
            </a:r>
            <a:r>
              <a:rPr lang="zh-TW" altLang="en-US" b="0" dirty="0"/>
              <a:t> 的 在 </a:t>
            </a:r>
            <a:r>
              <a:rPr lang="en-US" altLang="zh-TW" b="0" dirty="0"/>
              <a:t>Session Request procedure </a:t>
            </a:r>
            <a:r>
              <a:rPr lang="zh-TW" altLang="en-US" b="0" dirty="0"/>
              <a:t>期間的 </a:t>
            </a:r>
            <a:r>
              <a:rPr lang="en-US" altLang="zh-TW" b="0" dirty="0"/>
              <a:t>PDU</a:t>
            </a:r>
            <a:r>
              <a:rPr lang="zh-TW" altLang="en-US" b="0" dirty="0"/>
              <a:t> </a:t>
            </a:r>
            <a:r>
              <a:rPr lang="en-US" altLang="zh-TW" b="0" dirty="0"/>
              <a:t>Session Release </a:t>
            </a:r>
            <a:r>
              <a:rPr lang="zh-TW" altLang="en-US" b="0" dirty="0"/>
              <a:t>都會被顯示給 </a:t>
            </a:r>
            <a:r>
              <a:rPr lang="en-US" altLang="zh-TW" b="0" dirty="0"/>
              <a:t>UE</a:t>
            </a:r>
            <a:r>
              <a:rPr lang="zh-TW" altLang="en-US" b="0" dirty="0"/>
              <a:t> 看，透過 </a:t>
            </a:r>
            <a:r>
              <a:rPr lang="en-US" altLang="zh-TW" b="0" dirty="0"/>
              <a:t>Session Status</a:t>
            </a:r>
            <a:r>
              <a:rPr lang="zh-TW" altLang="en-US" b="0" dirty="0"/>
              <a:t>。</a:t>
            </a:r>
            <a:endParaRPr lang="en-US" altLang="zh-TW" b="0" dirty="0"/>
          </a:p>
          <a:p>
            <a:endParaRPr lang="en-US" altLang="zh-TW" b="0" dirty="0"/>
          </a:p>
          <a:p>
            <a:r>
              <a:rPr lang="zh-TW" altLang="en-US" b="0" dirty="0"/>
              <a:t>針對在 </a:t>
            </a:r>
            <a:r>
              <a:rPr lang="en-US" altLang="zh-TW" b="1" dirty="0"/>
              <a:t>List Of PDU Sessions To Be Activated</a:t>
            </a:r>
            <a:r>
              <a:rPr lang="en-US" altLang="zh-TW" dirty="0"/>
              <a:t> </a:t>
            </a:r>
            <a:r>
              <a:rPr lang="zh-TW" altLang="en-US" dirty="0"/>
              <a:t>裡面導致 </a:t>
            </a:r>
            <a:r>
              <a:rPr lang="en-US" altLang="zh-TW" dirty="0"/>
              <a:t>paging</a:t>
            </a:r>
            <a:r>
              <a:rPr lang="zh-TW" altLang="en-US" dirty="0"/>
              <a:t> 或 </a:t>
            </a:r>
            <a:r>
              <a:rPr lang="en-US" altLang="zh-TW" dirty="0"/>
              <a:t>NAS</a:t>
            </a:r>
            <a:r>
              <a:rPr lang="zh-TW" altLang="en-US" dirty="0"/>
              <a:t> </a:t>
            </a:r>
            <a:r>
              <a:rPr lang="en-US" altLang="zh-TW" dirty="0"/>
              <a:t>notification </a:t>
            </a:r>
            <a:r>
              <a:rPr lang="zh-TW" altLang="en-US" dirty="0"/>
              <a:t>的</a:t>
            </a:r>
            <a:r>
              <a:rPr lang="zh-TW" altLang="en-US" b="0" dirty="0"/>
              <a:t> </a:t>
            </a:r>
            <a:r>
              <a:rPr lang="en-US" altLang="zh-TW" b="0" dirty="0"/>
              <a:t>PDU</a:t>
            </a:r>
            <a:r>
              <a:rPr lang="zh-TW" altLang="en-US" b="0" dirty="0"/>
              <a:t> </a:t>
            </a:r>
            <a:r>
              <a:rPr lang="en-US" altLang="zh-TW" b="0" dirty="0"/>
              <a:t>Sessions</a:t>
            </a:r>
            <a:r>
              <a:rPr lang="zh-TW" altLang="en-US" b="0" dirty="0"/>
              <a:t>，</a:t>
            </a:r>
            <a:r>
              <a:rPr lang="en-US" altLang="zh-TW" b="1" dirty="0"/>
              <a:t>PDU</a:t>
            </a:r>
            <a:r>
              <a:rPr lang="zh-TW" altLang="en-US" b="1" dirty="0"/>
              <a:t> </a:t>
            </a:r>
            <a:r>
              <a:rPr lang="en-US" altLang="zh-TW" b="1" dirty="0"/>
              <a:t>Session Reactivation Result </a:t>
            </a:r>
            <a:r>
              <a:rPr lang="zh-TW" altLang="en-US" b="0" dirty="0"/>
              <a:t>也會被包在 </a:t>
            </a:r>
            <a:r>
              <a:rPr lang="en-US" altLang="zh-TW" b="1" dirty="0"/>
              <a:t>Service Accept</a:t>
            </a:r>
            <a:r>
              <a:rPr lang="en-US" altLang="zh-TW" b="0" dirty="0"/>
              <a:t> </a:t>
            </a:r>
            <a:r>
              <a:rPr lang="zh-TW" altLang="en-US" b="0" dirty="0"/>
              <a:t>裡面。</a:t>
            </a:r>
            <a:endParaRPr lang="en-US" altLang="zh-TW" b="0" dirty="0"/>
          </a:p>
          <a:p>
            <a:endParaRPr lang="en-US" altLang="zh-TW" b="0" dirty="0"/>
          </a:p>
          <a:p>
            <a:r>
              <a:rPr lang="zh-TW" altLang="en-US" b="0" dirty="0"/>
              <a:t>如果對於某個 </a:t>
            </a:r>
            <a:r>
              <a:rPr lang="en-US" altLang="zh-TW" b="0" dirty="0"/>
              <a:t>PDU</a:t>
            </a:r>
            <a:r>
              <a:rPr lang="zh-TW" altLang="en-US" b="0" dirty="0"/>
              <a:t> </a:t>
            </a:r>
            <a:r>
              <a:rPr lang="en-US" altLang="zh-TW" b="0" dirty="0"/>
              <a:t>Session </a:t>
            </a:r>
            <a:r>
              <a:rPr lang="zh-TW" altLang="en-US" b="0" dirty="0"/>
              <a:t>的 </a:t>
            </a:r>
            <a:r>
              <a:rPr lang="en-US" altLang="zh-TW" b="1" dirty="0"/>
              <a:t>PDU Session Reactivation Result</a:t>
            </a:r>
            <a:r>
              <a:rPr lang="en-US" altLang="zh-TW" dirty="0"/>
              <a:t> </a:t>
            </a:r>
            <a:r>
              <a:rPr lang="zh-TW" altLang="en-US" dirty="0"/>
              <a:t>是顯示為失敗，則失敗的 </a:t>
            </a:r>
            <a:r>
              <a:rPr lang="en-US" altLang="zh-TW" dirty="0"/>
              <a:t>Cause </a:t>
            </a:r>
            <a:r>
              <a:rPr lang="zh-TW" altLang="en-US" dirty="0"/>
              <a:t>也會被提供出來。</a:t>
            </a:r>
            <a:endParaRPr lang="en-US" altLang="zh-TW"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76</a:t>
            </a:fld>
            <a:endParaRPr lang="zh-TW" altLang="en-US"/>
          </a:p>
        </p:txBody>
      </p:sp>
    </p:spTree>
    <p:extLst>
      <p:ext uri="{BB962C8B-B14F-4D97-AF65-F5344CB8AC3E}">
        <p14:creationId xmlns:p14="http://schemas.microsoft.com/office/powerpoint/2010/main" val="23858941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如果 </a:t>
            </a:r>
            <a:r>
              <a:rPr lang="en-US" altLang="zh-TW" b="0" dirty="0"/>
              <a:t>AMF</a:t>
            </a:r>
            <a:r>
              <a:rPr lang="zh-TW" altLang="en-US" b="0" dirty="0"/>
              <a:t> 接受了 </a:t>
            </a:r>
            <a:r>
              <a:rPr lang="en-US" altLang="zh-TW" b="0" dirty="0"/>
              <a:t>UE</a:t>
            </a:r>
            <a:r>
              <a:rPr lang="zh-TW" altLang="en-US" b="0" dirty="0"/>
              <a:t> 傳送過來的 </a:t>
            </a:r>
            <a:r>
              <a:rPr lang="en-US" altLang="zh-TW" b="1" dirty="0"/>
              <a:t>Paging Restriction Information</a:t>
            </a:r>
            <a:r>
              <a:rPr lang="zh-TW" altLang="en-US" b="1" dirty="0"/>
              <a:t>，</a:t>
            </a:r>
            <a:r>
              <a:rPr lang="en-US" altLang="zh-TW" b="1" dirty="0"/>
              <a:t>AMF</a:t>
            </a:r>
            <a:r>
              <a:rPr lang="zh-TW" altLang="en-US" b="1" dirty="0"/>
              <a:t> 會在 </a:t>
            </a:r>
            <a:r>
              <a:rPr lang="en-US" altLang="zh-TW" b="1" dirty="0"/>
              <a:t>MM NAS Service Accept</a:t>
            </a:r>
            <a:r>
              <a:rPr lang="en-US" altLang="zh-TW" dirty="0"/>
              <a:t> message</a:t>
            </a:r>
            <a:r>
              <a:rPr lang="zh-TW" altLang="en-US" dirty="0"/>
              <a:t> 內</a:t>
            </a:r>
            <a:r>
              <a:rPr lang="zh-TW" altLang="en-US" b="0" dirty="0"/>
              <a:t>通知 </a:t>
            </a:r>
            <a:r>
              <a:rPr lang="en-US" altLang="zh-TW" b="0" dirty="0"/>
              <a:t>UE</a:t>
            </a:r>
            <a:r>
              <a:rPr lang="zh-TW" altLang="en-US" b="0" dirty="0"/>
              <a:t> 關於 </a:t>
            </a:r>
            <a:r>
              <a:rPr lang="en-US" altLang="zh-TW" b="1" dirty="0"/>
              <a:t>requested Paging Restriction Information</a:t>
            </a:r>
            <a:r>
              <a:rPr lang="zh-TW" altLang="en-US" b="1" dirty="0"/>
              <a:t> </a:t>
            </a:r>
            <a:r>
              <a:rPr lang="zh-TW" altLang="en-US" b="0" dirty="0"/>
              <a:t>是接受還是拒絕。</a:t>
            </a:r>
            <a:endParaRPr lang="en-US" altLang="zh-TW"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77</a:t>
            </a:fld>
            <a:endParaRPr lang="zh-TW" altLang="en-US"/>
          </a:p>
        </p:txBody>
      </p:sp>
    </p:spTree>
    <p:extLst>
      <p:ext uri="{BB962C8B-B14F-4D97-AF65-F5344CB8AC3E}">
        <p14:creationId xmlns:p14="http://schemas.microsoft.com/office/powerpoint/2010/main" val="13053897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如果 </a:t>
            </a:r>
            <a:r>
              <a:rPr lang="en-US" altLang="zh-TW" b="0" dirty="0"/>
              <a:t>AMF</a:t>
            </a:r>
            <a:r>
              <a:rPr lang="zh-TW" altLang="en-US" b="0" dirty="0"/>
              <a:t> 在 </a:t>
            </a:r>
            <a:r>
              <a:rPr lang="en-US" altLang="zh-TW" b="0" dirty="0"/>
              <a:t>step 2 </a:t>
            </a:r>
            <a:r>
              <a:rPr lang="zh-TW" altLang="en-US" b="0" dirty="0"/>
              <a:t>從 </a:t>
            </a:r>
            <a:r>
              <a:rPr lang="en-US" altLang="zh-TW" b="0" dirty="0"/>
              <a:t>NG-RAN </a:t>
            </a:r>
            <a:r>
              <a:rPr lang="zh-TW" altLang="en-US" b="0" dirty="0"/>
              <a:t>那裡收到多個 </a:t>
            </a:r>
            <a:r>
              <a:rPr lang="en-US" altLang="zh-TW" b="0" dirty="0"/>
              <a:t>TAI</a:t>
            </a:r>
            <a:r>
              <a:rPr lang="zh-TW" altLang="en-US" b="0" dirty="0"/>
              <a:t>，但不是所有的 </a:t>
            </a:r>
            <a:r>
              <a:rPr lang="en-US" altLang="zh-TW" b="0" dirty="0"/>
              <a:t>TAI</a:t>
            </a:r>
            <a:r>
              <a:rPr lang="zh-TW" altLang="en-US" b="0" dirty="0"/>
              <a:t> 都被 </a:t>
            </a:r>
            <a:r>
              <a:rPr lang="en-US" altLang="zh-TW" b="0" dirty="0"/>
              <a:t>subscription </a:t>
            </a:r>
            <a:r>
              <a:rPr lang="zh-TW" altLang="en-US" b="0" dirty="0"/>
              <a:t>或 </a:t>
            </a:r>
            <a:r>
              <a:rPr lang="en-US" altLang="zh-TW" b="0" dirty="0"/>
              <a:t>operator policy</a:t>
            </a:r>
            <a:r>
              <a:rPr lang="zh-TW" altLang="en-US" b="0" dirty="0"/>
              <a:t> 禁止，則 </a:t>
            </a:r>
            <a:r>
              <a:rPr lang="en-US" altLang="zh-TW" b="0" dirty="0"/>
              <a:t>AMF</a:t>
            </a:r>
            <a:r>
              <a:rPr lang="zh-TW" altLang="en-US" b="0" dirty="0"/>
              <a:t> 應該要將 </a:t>
            </a:r>
            <a:r>
              <a:rPr lang="en-US" altLang="zh-TW" b="1" dirty="0"/>
              <a:t>forbidden TAI(s) </a:t>
            </a:r>
            <a:r>
              <a:rPr lang="zh-TW" altLang="en-US" b="0" dirty="0"/>
              <a:t>包在 </a:t>
            </a:r>
            <a:r>
              <a:rPr lang="en-US" altLang="zh-TW" b="1" dirty="0"/>
              <a:t>MM</a:t>
            </a:r>
            <a:r>
              <a:rPr lang="zh-TW" altLang="en-US" b="1" dirty="0"/>
              <a:t> </a:t>
            </a:r>
            <a:r>
              <a:rPr lang="en-US" altLang="zh-TW" b="1" dirty="0"/>
              <a:t>NAS</a:t>
            </a:r>
            <a:r>
              <a:rPr lang="zh-TW" altLang="en-US" b="1" dirty="0"/>
              <a:t> </a:t>
            </a:r>
            <a:r>
              <a:rPr lang="en-US" altLang="zh-TW" b="1" dirty="0"/>
              <a:t>Service Accept </a:t>
            </a:r>
            <a:r>
              <a:rPr lang="en-US" altLang="zh-TW" b="0" dirty="0"/>
              <a:t>message</a:t>
            </a:r>
            <a:r>
              <a:rPr lang="zh-TW" altLang="en-US" b="0" dirty="0"/>
              <a:t> 內。</a:t>
            </a:r>
            <a:endParaRPr lang="en-US" altLang="zh-TW" b="1"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78</a:t>
            </a:fld>
            <a:endParaRPr lang="zh-TW" altLang="en-US"/>
          </a:p>
        </p:txBody>
      </p:sp>
    </p:spTree>
    <p:extLst>
      <p:ext uri="{BB962C8B-B14F-4D97-AF65-F5344CB8AC3E}">
        <p14:creationId xmlns:p14="http://schemas.microsoft.com/office/powerpoint/2010/main" val="58385713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若有多個 </a:t>
            </a:r>
            <a:r>
              <a:rPr lang="en-US" altLang="zh-TW" b="0" dirty="0"/>
              <a:t>PDU</a:t>
            </a:r>
            <a:r>
              <a:rPr lang="zh-TW" altLang="en-US" b="0" dirty="0"/>
              <a:t> </a:t>
            </a:r>
            <a:r>
              <a:rPr lang="en-US" altLang="zh-TW" b="0" dirty="0"/>
              <a:t>Sessions </a:t>
            </a:r>
            <a:r>
              <a:rPr lang="zh-TW" altLang="en-US" b="0" dirty="0"/>
              <a:t>牽涉到多個 </a:t>
            </a:r>
            <a:r>
              <a:rPr lang="en-US" altLang="zh-TW" b="0" dirty="0"/>
              <a:t>SMFs</a:t>
            </a:r>
            <a:r>
              <a:rPr lang="zh-TW" altLang="en-US" b="0" dirty="0"/>
              <a:t>，</a:t>
            </a:r>
            <a:r>
              <a:rPr lang="en-US" altLang="zh-TW" b="0" dirty="0"/>
              <a:t>AMF</a:t>
            </a:r>
            <a:r>
              <a:rPr lang="zh-TW" altLang="en-US" b="0" dirty="0"/>
              <a:t> 沒必要等到所有的 </a:t>
            </a:r>
            <a:r>
              <a:rPr lang="en-US" altLang="zh-TW" b="0" dirty="0"/>
              <a:t>SMF</a:t>
            </a:r>
            <a:r>
              <a:rPr lang="zh-TW" altLang="en-US" b="0" dirty="0"/>
              <a:t> 都回應才傳送 </a:t>
            </a:r>
            <a:r>
              <a:rPr lang="en-US" altLang="zh-TW" b="1" dirty="0"/>
              <a:t>N2 SM information </a:t>
            </a:r>
            <a:r>
              <a:rPr lang="zh-TW" altLang="en-US" b="0" dirty="0"/>
              <a:t>給 </a:t>
            </a:r>
            <a:r>
              <a:rPr lang="en-US" altLang="zh-TW" b="0" dirty="0"/>
              <a:t>RAN</a:t>
            </a:r>
            <a:r>
              <a:rPr lang="zh-TW" altLang="en-US" b="0" dirty="0"/>
              <a:t>。</a:t>
            </a:r>
            <a:endParaRPr lang="en-US" altLang="zh-TW" b="0" dirty="0"/>
          </a:p>
          <a:p>
            <a:endParaRPr lang="en-US" altLang="zh-TW" b="0" dirty="0"/>
          </a:p>
          <a:p>
            <a:r>
              <a:rPr lang="zh-TW" altLang="en-US" b="0" dirty="0"/>
              <a:t>但是，</a:t>
            </a:r>
            <a:r>
              <a:rPr lang="en-US" altLang="zh-TW" b="0" dirty="0"/>
              <a:t>AMF</a:t>
            </a:r>
            <a:r>
              <a:rPr lang="zh-TW" altLang="en-US" b="0" dirty="0"/>
              <a:t> 必須要等到收到所有 </a:t>
            </a:r>
            <a:r>
              <a:rPr lang="en-US" altLang="zh-TW" b="0" dirty="0"/>
              <a:t>SMFs</a:t>
            </a:r>
            <a:r>
              <a:rPr lang="zh-TW" altLang="en-US" b="0" dirty="0"/>
              <a:t> 的回應，才能夠回 </a:t>
            </a:r>
            <a:r>
              <a:rPr lang="en-US" altLang="zh-TW" b="1" dirty="0"/>
              <a:t>MM NAS Service Accept</a:t>
            </a:r>
            <a:r>
              <a:rPr lang="zh-TW" altLang="en-US" b="1" dirty="0"/>
              <a:t> </a:t>
            </a:r>
            <a:r>
              <a:rPr lang="en-US" altLang="zh-TW" dirty="0"/>
              <a:t>message</a:t>
            </a:r>
            <a:r>
              <a:rPr lang="zh-TW" altLang="en-US" dirty="0"/>
              <a:t> 給 </a:t>
            </a:r>
            <a:r>
              <a:rPr lang="en-US" altLang="zh-TW" dirty="0"/>
              <a:t>UE</a:t>
            </a:r>
            <a:r>
              <a:rPr lang="zh-TW" altLang="en-US" dirty="0"/>
              <a:t>。</a:t>
            </a:r>
            <a:endParaRPr lang="en-US" altLang="zh-TW" b="1"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79</a:t>
            </a:fld>
            <a:endParaRPr lang="zh-TW" altLang="en-US"/>
          </a:p>
        </p:txBody>
      </p:sp>
    </p:spTree>
    <p:extLst>
      <p:ext uri="{BB962C8B-B14F-4D97-AF65-F5344CB8AC3E}">
        <p14:creationId xmlns:p14="http://schemas.microsoft.com/office/powerpoint/2010/main" val="429125341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若此步驟是為了觸發 </a:t>
            </a:r>
            <a:r>
              <a:rPr lang="en-US" altLang="zh-TW" b="0" dirty="0"/>
              <a:t>PDU</a:t>
            </a:r>
            <a:r>
              <a:rPr lang="zh-TW" altLang="en-US" b="0" dirty="0"/>
              <a:t> </a:t>
            </a:r>
            <a:r>
              <a:rPr lang="en-US" altLang="zh-TW" b="0" dirty="0"/>
              <a:t>Session User Plane activation</a:t>
            </a:r>
            <a:r>
              <a:rPr lang="zh-TW" altLang="en-US" b="0" dirty="0"/>
              <a:t>，則 </a:t>
            </a:r>
            <a:r>
              <a:rPr lang="en-US" altLang="zh-TW" b="0" dirty="0"/>
              <a:t>AMF</a:t>
            </a:r>
            <a:r>
              <a:rPr lang="zh-TW" altLang="en-US" b="0" dirty="0"/>
              <a:t> 應該要包含至少一個從 </a:t>
            </a:r>
            <a:r>
              <a:rPr lang="en-US" altLang="zh-TW" b="0" dirty="0"/>
              <a:t>SMF</a:t>
            </a:r>
            <a:r>
              <a:rPr lang="zh-TW" altLang="en-US" b="0" dirty="0"/>
              <a:t> 得到的 </a:t>
            </a:r>
            <a:r>
              <a:rPr lang="en-US" altLang="zh-TW" b="1" dirty="0"/>
              <a:t>N2 SM information</a:t>
            </a:r>
            <a:r>
              <a:rPr lang="zh-TW" altLang="en-US" b="1" dirty="0"/>
              <a:t>。</a:t>
            </a:r>
            <a:endParaRPr lang="en-US" altLang="zh-TW" b="1" dirty="0"/>
          </a:p>
          <a:p>
            <a:endParaRPr lang="en-US" altLang="zh-TW" b="0" dirty="0"/>
          </a:p>
          <a:p>
            <a:r>
              <a:rPr lang="en-US" altLang="zh-TW" b="0" dirty="0"/>
              <a:t>AMF</a:t>
            </a:r>
            <a:r>
              <a:rPr lang="zh-TW" altLang="en-US" b="0" dirty="0"/>
              <a:t> 可能會從 </a:t>
            </a:r>
            <a:r>
              <a:rPr lang="en-US" altLang="zh-TW" b="0" dirty="0"/>
              <a:t>SMFs </a:t>
            </a:r>
            <a:r>
              <a:rPr lang="zh-TW" altLang="en-US" b="0" dirty="0"/>
              <a:t>轉送額外的 </a:t>
            </a:r>
            <a:r>
              <a:rPr lang="en-US" altLang="zh-TW" b="1" dirty="0"/>
              <a:t>N2 SM information</a:t>
            </a:r>
            <a:r>
              <a:rPr lang="zh-TW" altLang="en-US" b="1" dirty="0"/>
              <a:t>，</a:t>
            </a:r>
            <a:r>
              <a:rPr lang="zh-TW" altLang="en-US" b="0" dirty="0"/>
              <a:t>例如 </a:t>
            </a:r>
            <a:r>
              <a:rPr lang="en-US" altLang="zh-TW" b="0" dirty="0"/>
              <a:t>N2</a:t>
            </a:r>
            <a:r>
              <a:rPr lang="zh-TW" altLang="en-US" b="0" dirty="0"/>
              <a:t> </a:t>
            </a:r>
            <a:r>
              <a:rPr lang="en-US" altLang="zh-TW" b="0" dirty="0"/>
              <a:t>tunnel setup request</a:t>
            </a:r>
            <a:r>
              <a:rPr lang="zh-TW" altLang="en-US" b="0" dirty="0"/>
              <a:t>，如果有的話。</a:t>
            </a:r>
            <a:endParaRPr lang="en-US" altLang="zh-TW" b="0" dirty="0"/>
          </a:p>
          <a:p>
            <a:endParaRPr lang="en-US" altLang="zh-TW" b="0" dirty="0"/>
          </a:p>
          <a:p>
            <a:r>
              <a:rPr lang="zh-TW" altLang="en-US" b="0" dirty="0"/>
              <a:t>或者，如果多個 </a:t>
            </a:r>
            <a:r>
              <a:rPr lang="en-US" altLang="zh-TW" b="0" dirty="0"/>
              <a:t>SMFs</a:t>
            </a:r>
            <a:r>
              <a:rPr lang="zh-TW" altLang="en-US" b="0" dirty="0"/>
              <a:t> 參與進來，</a:t>
            </a:r>
            <a:r>
              <a:rPr lang="en-US" altLang="zh-TW" b="0" dirty="0"/>
              <a:t>AMF</a:t>
            </a:r>
            <a:r>
              <a:rPr lang="zh-TW" altLang="en-US" b="0" dirty="0"/>
              <a:t> 可能會在收到所有的 </a:t>
            </a:r>
            <a:r>
              <a:rPr lang="en-US" altLang="zh-TW" dirty="0" err="1">
                <a:solidFill>
                  <a:srgbClr val="FF0000"/>
                </a:solidFill>
              </a:rPr>
              <a:t>Nsmf_PDUSession_UpdateSMContext</a:t>
            </a:r>
            <a:r>
              <a:rPr lang="en-US" altLang="zh-TW" dirty="0"/>
              <a:t> Response </a:t>
            </a:r>
            <a:r>
              <a:rPr lang="zh-TW" altLang="en-US" dirty="0"/>
              <a:t>之後</a:t>
            </a:r>
            <a:r>
              <a:rPr lang="zh-TW" altLang="en-US" b="0" dirty="0"/>
              <a:t>，傳送一個 </a:t>
            </a:r>
            <a:r>
              <a:rPr lang="en-US" altLang="zh-TW" b="1" dirty="0"/>
              <a:t>N2 Request </a:t>
            </a:r>
            <a:r>
              <a:rPr lang="zh-TW" altLang="en-US" b="0" dirty="0"/>
              <a:t> </a:t>
            </a:r>
            <a:r>
              <a:rPr lang="en-US" altLang="zh-TW" b="0" dirty="0"/>
              <a:t>message</a:t>
            </a:r>
            <a:r>
              <a:rPr lang="zh-TW" altLang="en-US" b="0" dirty="0"/>
              <a:t>。</a:t>
            </a:r>
            <a:endParaRPr lang="en-US" altLang="zh-TW"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80</a:t>
            </a:fld>
            <a:endParaRPr lang="zh-TW" altLang="en-US"/>
          </a:p>
        </p:txBody>
      </p:sp>
    </p:spTree>
    <p:extLst>
      <p:ext uri="{BB962C8B-B14F-4D97-AF65-F5344CB8AC3E}">
        <p14:creationId xmlns:p14="http://schemas.microsoft.com/office/powerpoint/2010/main" val="83813224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此頁同 </a:t>
            </a:r>
            <a:r>
              <a:rPr lang="en-US" altLang="zh-TW" b="0" dirty="0"/>
              <a:t>step 3a</a:t>
            </a:r>
            <a:r>
              <a:rPr lang="zh-TW" altLang="en-US" b="0" dirty="0"/>
              <a:t> </a:t>
            </a:r>
            <a:r>
              <a:rPr lang="en-US" altLang="zh-TW" b="0" dirty="0"/>
              <a:t>(</a:t>
            </a:r>
            <a:r>
              <a:rPr lang="zh-TW" altLang="en-US" b="0" dirty="0"/>
              <a:t>本投影片第</a:t>
            </a:r>
            <a:r>
              <a:rPr lang="en-US" altLang="zh-TW" b="0" dirty="0"/>
              <a:t>31</a:t>
            </a:r>
            <a:r>
              <a:rPr lang="zh-TW" altLang="en-US" b="0" dirty="0"/>
              <a:t>頁</a:t>
            </a:r>
            <a:r>
              <a:rPr lang="en-US" altLang="zh-TW" b="0" dirty="0"/>
              <a:t>)</a:t>
            </a:r>
            <a:r>
              <a:rPr lang="zh-TW" altLang="en-US" b="0" dirty="0"/>
              <a:t>，不多贅述。</a:t>
            </a:r>
            <a:endParaRPr lang="en-US" altLang="zh-TW"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81</a:t>
            </a:fld>
            <a:endParaRPr lang="zh-TW" altLang="en-US"/>
          </a:p>
        </p:txBody>
      </p:sp>
    </p:spTree>
    <p:extLst>
      <p:ext uri="{BB962C8B-B14F-4D97-AF65-F5344CB8AC3E}">
        <p14:creationId xmlns:p14="http://schemas.microsoft.com/office/powerpoint/2010/main" val="1518240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9</a:t>
            </a:fld>
            <a:endParaRPr lang="zh-TW" altLang="en-US"/>
          </a:p>
        </p:txBody>
      </p:sp>
    </p:spTree>
    <p:extLst>
      <p:ext uri="{BB962C8B-B14F-4D97-AF65-F5344CB8AC3E}">
        <p14:creationId xmlns:p14="http://schemas.microsoft.com/office/powerpoint/2010/main" val="9934852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dirty="0"/>
              <a:t>RACS </a:t>
            </a:r>
            <a:r>
              <a:rPr lang="zh-TW" altLang="en-US" b="0" dirty="0"/>
              <a:t>相關，不贅述。</a:t>
            </a:r>
            <a:endParaRPr lang="en-US" altLang="zh-TW"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82</a:t>
            </a:fld>
            <a:endParaRPr lang="zh-TW" altLang="en-US"/>
          </a:p>
        </p:txBody>
      </p:sp>
    </p:spTree>
    <p:extLst>
      <p:ext uri="{BB962C8B-B14F-4D97-AF65-F5344CB8AC3E}">
        <p14:creationId xmlns:p14="http://schemas.microsoft.com/office/powerpoint/2010/main" val="28057347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NG-RAN </a:t>
            </a:r>
            <a:r>
              <a:rPr lang="zh-TW" altLang="en-US" dirty="0"/>
              <a:t>執行 </a:t>
            </a:r>
            <a:r>
              <a:rPr lang="en-US" altLang="zh-TW" dirty="0"/>
              <a:t>RRC</a:t>
            </a:r>
            <a:r>
              <a:rPr lang="zh-TW" altLang="en-US" dirty="0"/>
              <a:t> </a:t>
            </a:r>
            <a:r>
              <a:rPr lang="en-US" altLang="zh-TW" dirty="0"/>
              <a:t>Connection Reconfiguration </a:t>
            </a:r>
            <a:r>
              <a:rPr lang="zh-TW" altLang="en-US" dirty="0"/>
              <a:t>依據被激活的所有的 </a:t>
            </a:r>
            <a:r>
              <a:rPr lang="en-US" altLang="zh-TW" dirty="0"/>
              <a:t>PDU Sessions</a:t>
            </a:r>
            <a:r>
              <a:rPr lang="zh-TW" altLang="en-US" dirty="0"/>
              <a:t> 的 </a:t>
            </a:r>
            <a:r>
              <a:rPr lang="en-US" altLang="zh-TW" b="1" dirty="0"/>
              <a:t>QoS Flows</a:t>
            </a:r>
            <a:r>
              <a:rPr lang="zh-TW" altLang="en-US" b="1" dirty="0"/>
              <a:t> </a:t>
            </a:r>
            <a:r>
              <a:rPr lang="zh-TW" altLang="en-US" b="0" dirty="0"/>
              <a:t>的</a:t>
            </a:r>
            <a:r>
              <a:rPr lang="zh-TW" altLang="en-US" dirty="0"/>
              <a:t> </a:t>
            </a:r>
            <a:r>
              <a:rPr lang="en-US" altLang="zh-TW" b="1" dirty="0"/>
              <a:t>QoS Information</a:t>
            </a:r>
            <a:r>
              <a:rPr lang="zh-TW" altLang="en-US" dirty="0"/>
              <a:t>，</a:t>
            </a:r>
            <a:endParaRPr lang="en-US" altLang="zh-TW" dirty="0"/>
          </a:p>
          <a:p>
            <a:endParaRPr lang="en-US" altLang="zh-TW" dirty="0"/>
          </a:p>
          <a:p>
            <a:r>
              <a:rPr lang="zh-TW" altLang="en-US" dirty="0"/>
              <a:t>針對在 </a:t>
            </a:r>
            <a:r>
              <a:rPr lang="en-US" altLang="zh-TW" dirty="0"/>
              <a:t>CM-IDLE</a:t>
            </a:r>
            <a:r>
              <a:rPr lang="zh-TW" altLang="en-US" dirty="0"/>
              <a:t> 狀態的 </a:t>
            </a:r>
            <a:r>
              <a:rPr lang="en-US" altLang="zh-TW" dirty="0"/>
              <a:t>UE:</a:t>
            </a:r>
          </a:p>
          <a:p>
            <a:pPr marL="171450" indent="-171450">
              <a:buFontTx/>
              <a:buChar char="-"/>
            </a:pPr>
            <a:r>
              <a:rPr lang="zh-TW" altLang="en-US" dirty="0"/>
              <a:t>如果 </a:t>
            </a:r>
            <a:r>
              <a:rPr lang="en-US" altLang="zh-TW" dirty="0"/>
              <a:t>Service Request </a:t>
            </a:r>
            <a:r>
              <a:rPr lang="zh-TW" altLang="en-US" dirty="0"/>
              <a:t>不是只有被 </a:t>
            </a:r>
            <a:r>
              <a:rPr lang="en-US" altLang="zh-TW" dirty="0"/>
              <a:t>UE</a:t>
            </a:r>
            <a:r>
              <a:rPr lang="zh-TW" altLang="en-US" dirty="0"/>
              <a:t> 拿來觸發 </a:t>
            </a:r>
            <a:r>
              <a:rPr lang="en-US" altLang="zh-TW" dirty="0" err="1"/>
              <a:t>signalling</a:t>
            </a:r>
            <a:r>
              <a:rPr lang="en-US" altLang="zh-TW" dirty="0"/>
              <a:t> connection</a:t>
            </a:r>
            <a:r>
              <a:rPr lang="zh-TW" altLang="en-US" dirty="0"/>
              <a:t>，則 </a:t>
            </a:r>
            <a:r>
              <a:rPr lang="en-US" altLang="zh-TW" dirty="0"/>
              <a:t>User Plane security</a:t>
            </a:r>
            <a:r>
              <a:rPr lang="zh-TW" altLang="en-US" dirty="0"/>
              <a:t> 會在此步驟被建立。</a:t>
            </a:r>
            <a:endParaRPr lang="en-US" altLang="zh-TW" dirty="0"/>
          </a:p>
          <a:p>
            <a:pPr marL="171450" indent="-171450">
              <a:buFontTx/>
              <a:buChar char="-"/>
            </a:pPr>
            <a:r>
              <a:rPr lang="zh-TW" altLang="en-US" dirty="0"/>
              <a:t>如果 </a:t>
            </a:r>
            <a:r>
              <a:rPr lang="en-US" altLang="zh-TW" dirty="0"/>
              <a:t>Service Request </a:t>
            </a:r>
            <a:r>
              <a:rPr lang="zh-TW" altLang="en-US" dirty="0"/>
              <a:t>是只有被 </a:t>
            </a:r>
            <a:r>
              <a:rPr lang="en-US" altLang="zh-TW" dirty="0"/>
              <a:t>UE</a:t>
            </a:r>
            <a:r>
              <a:rPr lang="zh-TW" altLang="en-US" dirty="0"/>
              <a:t> 拿來觸發 </a:t>
            </a:r>
            <a:r>
              <a:rPr lang="en-US" altLang="zh-TW" dirty="0" err="1"/>
              <a:t>signalling</a:t>
            </a:r>
            <a:r>
              <a:rPr lang="en-US" altLang="zh-TW" dirty="0"/>
              <a:t> connection</a:t>
            </a:r>
            <a:r>
              <a:rPr lang="zh-TW" altLang="en-US" dirty="0"/>
              <a:t>，則 </a:t>
            </a:r>
            <a:r>
              <a:rPr lang="en-US" altLang="zh-TW" dirty="0"/>
              <a:t>AS security context </a:t>
            </a:r>
            <a:r>
              <a:rPr lang="zh-TW" altLang="en-US" dirty="0"/>
              <a:t>會在此步驟被建立。</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83</a:t>
            </a:fld>
            <a:endParaRPr lang="zh-TW" altLang="en-US"/>
          </a:p>
        </p:txBody>
      </p:sp>
    </p:spTree>
    <p:extLst>
      <p:ext uri="{BB962C8B-B14F-4D97-AF65-F5344CB8AC3E}">
        <p14:creationId xmlns:p14="http://schemas.microsoft.com/office/powerpoint/2010/main" val="19792695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N2 Request </a:t>
            </a:r>
            <a:r>
              <a:rPr lang="zh-TW" altLang="en-US" dirty="0"/>
              <a:t>包含 </a:t>
            </a:r>
            <a:r>
              <a:rPr lang="en-US" altLang="zh-TW" dirty="0"/>
              <a:t>NAS</a:t>
            </a:r>
            <a:r>
              <a:rPr lang="zh-TW" altLang="en-US" dirty="0"/>
              <a:t> </a:t>
            </a:r>
            <a:r>
              <a:rPr lang="en-US" altLang="zh-TW" dirty="0"/>
              <a:t>message</a:t>
            </a:r>
            <a:r>
              <a:rPr lang="zh-TW" altLang="en-US" dirty="0"/>
              <a:t>，則</a:t>
            </a:r>
            <a:r>
              <a:rPr lang="en-US" altLang="zh-TW" dirty="0"/>
              <a:t>NG-RAN</a:t>
            </a:r>
            <a:r>
              <a:rPr lang="zh-TW" altLang="en-US" dirty="0"/>
              <a:t> 轉送 </a:t>
            </a:r>
            <a:r>
              <a:rPr lang="en-US" altLang="zh-TW" dirty="0"/>
              <a:t>NAS</a:t>
            </a:r>
            <a:r>
              <a:rPr lang="zh-TW" altLang="en-US" dirty="0"/>
              <a:t> </a:t>
            </a:r>
            <a:r>
              <a:rPr lang="en-US" altLang="zh-TW" dirty="0"/>
              <a:t>message </a:t>
            </a:r>
            <a:r>
              <a:rPr lang="zh-TW" altLang="en-US" dirty="0"/>
              <a:t>給 </a:t>
            </a:r>
            <a:r>
              <a:rPr lang="en-US" altLang="zh-TW" dirty="0"/>
              <a:t>UE</a:t>
            </a:r>
            <a:r>
              <a:rPr lang="zh-TW" altLang="en-US" dirty="0"/>
              <a:t>。</a:t>
            </a:r>
            <a:endParaRPr lang="en-US" altLang="zh-TW" dirty="0"/>
          </a:p>
          <a:p>
            <a:endParaRPr lang="en-US" altLang="zh-TW" dirty="0"/>
          </a:p>
          <a:p>
            <a:r>
              <a:rPr lang="zh-TW" altLang="en-US" dirty="0"/>
              <a:t>如果在 </a:t>
            </a:r>
            <a:r>
              <a:rPr lang="en-US" altLang="zh-TW" dirty="0"/>
              <a:t>5GC </a:t>
            </a:r>
            <a:r>
              <a:rPr lang="zh-TW" altLang="en-US" dirty="0"/>
              <a:t>不可用，</a:t>
            </a:r>
            <a:r>
              <a:rPr lang="en-US" altLang="zh-TW" dirty="0"/>
              <a:t>UE</a:t>
            </a:r>
            <a:r>
              <a:rPr lang="zh-TW" altLang="en-US" dirty="0"/>
              <a:t> 會自己刪除 </a:t>
            </a:r>
            <a:r>
              <a:rPr lang="en-US" altLang="zh-TW" dirty="0"/>
              <a:t>PDU</a:t>
            </a:r>
            <a:r>
              <a:rPr lang="zh-TW" altLang="en-US" dirty="0"/>
              <a:t> </a:t>
            </a:r>
            <a:r>
              <a:rPr lang="en-US" altLang="zh-TW" dirty="0"/>
              <a:t>Sessions</a:t>
            </a:r>
            <a:r>
              <a:rPr lang="zh-TW" altLang="en-US" dirty="0"/>
              <a:t> 的 </a:t>
            </a:r>
            <a:r>
              <a:rPr lang="en-US" altLang="zh-TW" dirty="0"/>
              <a:t>context</a:t>
            </a:r>
            <a:r>
              <a:rPr lang="zh-TW" altLang="en-US" dirty="0"/>
              <a:t>。</a:t>
            </a:r>
            <a:endParaRPr lang="en-US" altLang="zh-TW" dirty="0"/>
          </a:p>
          <a:p>
            <a:endParaRPr lang="en-US" altLang="zh-TW" dirty="0"/>
          </a:p>
          <a:p>
            <a:r>
              <a:rPr lang="zh-TW" altLang="en-US" dirty="0"/>
              <a:t>注意 </a:t>
            </a:r>
            <a:r>
              <a:rPr lang="en-US" altLang="zh-TW" dirty="0"/>
              <a:t>!!</a:t>
            </a:r>
            <a:r>
              <a:rPr lang="zh-TW" altLang="en-US" dirty="0"/>
              <a:t>  收到 </a:t>
            </a:r>
            <a:r>
              <a:rPr lang="en-US" altLang="zh-TW" dirty="0"/>
              <a:t>Service Accept </a:t>
            </a:r>
            <a:r>
              <a:rPr lang="zh-TW" altLang="en-US" dirty="0"/>
              <a:t>不代表成功激發 </a:t>
            </a:r>
            <a:r>
              <a:rPr lang="en-US" altLang="zh-TW" dirty="0"/>
              <a:t>User Plane radio resources</a:t>
            </a:r>
            <a:r>
              <a:rPr lang="zh-TW" altLang="en-US" dirty="0"/>
              <a:t>。</a:t>
            </a:r>
            <a:endParaRPr lang="en-US" altLang="zh-TW"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84</a:t>
            </a:fld>
            <a:endParaRPr lang="zh-TW" altLang="en-US"/>
          </a:p>
        </p:txBody>
      </p:sp>
    </p:spTree>
    <p:extLst>
      <p:ext uri="{BB962C8B-B14F-4D97-AF65-F5344CB8AC3E}">
        <p14:creationId xmlns:p14="http://schemas.microsoft.com/office/powerpoint/2010/main" val="567517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 </a:t>
            </a:r>
            <a:r>
              <a:rPr lang="en-US" altLang="zh-TW" dirty="0"/>
              <a:t>UP</a:t>
            </a:r>
            <a:r>
              <a:rPr lang="zh-TW" altLang="en-US" dirty="0"/>
              <a:t> </a:t>
            </a:r>
            <a:r>
              <a:rPr lang="en-US" altLang="zh-TW" dirty="0"/>
              <a:t>radio resource </a:t>
            </a:r>
            <a:r>
              <a:rPr lang="zh-TW" altLang="en-US" dirty="0"/>
              <a:t>被建立好後，</a:t>
            </a:r>
            <a:r>
              <a:rPr lang="en-US" altLang="zh-TW" dirty="0"/>
              <a:t>UL</a:t>
            </a:r>
            <a:r>
              <a:rPr lang="zh-TW" altLang="en-US" dirty="0"/>
              <a:t> </a:t>
            </a:r>
            <a:r>
              <a:rPr lang="en-US" altLang="zh-TW" dirty="0"/>
              <a:t>data</a:t>
            </a:r>
            <a:r>
              <a:rPr lang="zh-TW" altLang="en-US" dirty="0"/>
              <a:t> 就可以從 </a:t>
            </a:r>
            <a:r>
              <a:rPr lang="en-US" altLang="zh-TW" dirty="0"/>
              <a:t>UE</a:t>
            </a:r>
            <a:r>
              <a:rPr lang="zh-TW" altLang="en-US" dirty="0"/>
              <a:t> 被</a:t>
            </a:r>
            <a:r>
              <a:rPr lang="en-US" altLang="zh-TW" dirty="0"/>
              <a:t> forwarded </a:t>
            </a:r>
            <a:r>
              <a:rPr lang="zh-TW" altLang="en-US" dirty="0"/>
              <a:t>到 </a:t>
            </a:r>
            <a:r>
              <a:rPr lang="en-US" altLang="zh-TW" dirty="0"/>
              <a:t>NG-RAN</a:t>
            </a:r>
            <a:r>
              <a:rPr lang="zh-TW" altLang="en-US" dirty="0"/>
              <a:t>。</a:t>
            </a:r>
            <a:r>
              <a:rPr lang="en-US" altLang="zh-TW" dirty="0"/>
              <a:t>NG-RAN </a:t>
            </a:r>
            <a:r>
              <a:rPr lang="zh-TW" altLang="en-US" dirty="0"/>
              <a:t>傳送 </a:t>
            </a:r>
            <a:r>
              <a:rPr lang="en-US" altLang="zh-TW" dirty="0"/>
              <a:t>UL data</a:t>
            </a:r>
            <a:r>
              <a:rPr lang="zh-TW" altLang="en-US" dirty="0"/>
              <a:t> 到 </a:t>
            </a:r>
            <a:r>
              <a:rPr lang="en-US" altLang="zh-TW" dirty="0"/>
              <a:t>UPF</a:t>
            </a:r>
            <a:r>
              <a:rPr lang="zh-TW" altLang="en-US" dirty="0"/>
              <a:t> </a:t>
            </a:r>
            <a:r>
              <a:rPr lang="en-US" altLang="zh-TW" dirty="0"/>
              <a:t>address </a:t>
            </a:r>
            <a:r>
              <a:rPr lang="zh-TW" altLang="en-US" dirty="0"/>
              <a:t>以及步驟 </a:t>
            </a:r>
            <a:r>
              <a:rPr lang="en-US" altLang="zh-TW" dirty="0"/>
              <a:t>11</a:t>
            </a:r>
            <a:r>
              <a:rPr lang="zh-TW" altLang="en-US" dirty="0"/>
              <a:t> 提供的 </a:t>
            </a:r>
            <a:r>
              <a:rPr lang="en-US" altLang="zh-TW" dirty="0"/>
              <a:t>Tunnel ID</a:t>
            </a:r>
            <a:r>
              <a:rPr lang="zh-TW" altLang="en-US" dirty="0"/>
              <a:t>。</a:t>
            </a:r>
            <a:endParaRPr lang="en-US" altLang="zh-TW"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85</a:t>
            </a:fld>
            <a:endParaRPr lang="zh-TW" altLang="en-US"/>
          </a:p>
        </p:txBody>
      </p:sp>
    </p:spTree>
    <p:extLst>
      <p:ext uri="{BB962C8B-B14F-4D97-AF65-F5344CB8AC3E}">
        <p14:creationId xmlns:p14="http://schemas.microsoft.com/office/powerpoint/2010/main" val="32892329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 </a:t>
            </a:r>
            <a:r>
              <a:rPr lang="en-US" altLang="zh-TW" dirty="0"/>
              <a:t>UP</a:t>
            </a:r>
            <a:r>
              <a:rPr lang="zh-TW" altLang="en-US" dirty="0"/>
              <a:t> </a:t>
            </a:r>
            <a:r>
              <a:rPr lang="en-US" altLang="zh-TW" dirty="0"/>
              <a:t>radio resource </a:t>
            </a:r>
            <a:r>
              <a:rPr lang="zh-TW" altLang="en-US" dirty="0"/>
              <a:t>被建立好後，</a:t>
            </a:r>
            <a:r>
              <a:rPr lang="en-US" altLang="zh-TW" dirty="0"/>
              <a:t>UL</a:t>
            </a:r>
            <a:r>
              <a:rPr lang="zh-TW" altLang="en-US" dirty="0"/>
              <a:t> </a:t>
            </a:r>
            <a:r>
              <a:rPr lang="en-US" altLang="zh-TW" dirty="0"/>
              <a:t>data</a:t>
            </a:r>
            <a:r>
              <a:rPr lang="zh-TW" altLang="en-US" dirty="0"/>
              <a:t> 就可以從 </a:t>
            </a:r>
            <a:r>
              <a:rPr lang="en-US" altLang="zh-TW" dirty="0"/>
              <a:t>UE</a:t>
            </a:r>
            <a:r>
              <a:rPr lang="zh-TW" altLang="en-US" dirty="0"/>
              <a:t> 被</a:t>
            </a:r>
            <a:r>
              <a:rPr lang="en-US" altLang="zh-TW" dirty="0"/>
              <a:t> forwarded </a:t>
            </a:r>
            <a:r>
              <a:rPr lang="zh-TW" altLang="en-US" dirty="0"/>
              <a:t>到 </a:t>
            </a:r>
            <a:r>
              <a:rPr lang="en-US" altLang="zh-TW" dirty="0"/>
              <a:t>NG-RAN</a:t>
            </a:r>
            <a:r>
              <a:rPr lang="zh-TW" altLang="en-US" dirty="0"/>
              <a:t>。</a:t>
            </a:r>
            <a:r>
              <a:rPr lang="en-US" altLang="zh-TW" dirty="0"/>
              <a:t>NG-RAN </a:t>
            </a:r>
            <a:r>
              <a:rPr lang="zh-TW" altLang="en-US" dirty="0"/>
              <a:t>傳送 </a:t>
            </a:r>
            <a:r>
              <a:rPr lang="en-US" altLang="zh-TW" dirty="0"/>
              <a:t>UL data</a:t>
            </a:r>
            <a:r>
              <a:rPr lang="zh-TW" altLang="en-US" dirty="0"/>
              <a:t> 到 </a:t>
            </a:r>
            <a:r>
              <a:rPr lang="en-US" altLang="zh-TW" dirty="0"/>
              <a:t>UPF</a:t>
            </a:r>
            <a:r>
              <a:rPr lang="zh-TW" altLang="en-US" dirty="0"/>
              <a:t> </a:t>
            </a:r>
            <a:r>
              <a:rPr lang="en-US" altLang="zh-TW" dirty="0"/>
              <a:t>address </a:t>
            </a:r>
            <a:r>
              <a:rPr lang="zh-TW" altLang="en-US" dirty="0"/>
              <a:t>以及步驟 </a:t>
            </a:r>
            <a:r>
              <a:rPr lang="en-US" altLang="zh-TW" dirty="0"/>
              <a:t>11</a:t>
            </a:r>
            <a:r>
              <a:rPr lang="zh-TW" altLang="en-US" dirty="0"/>
              <a:t> 提供的 </a:t>
            </a:r>
            <a:r>
              <a:rPr lang="en-US" altLang="zh-TW" dirty="0"/>
              <a:t>Tunnel ID</a:t>
            </a:r>
            <a:r>
              <a:rPr lang="zh-TW" altLang="en-US" dirty="0"/>
              <a:t>。</a:t>
            </a:r>
            <a:endParaRPr lang="en-US" altLang="zh-TW"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86</a:t>
            </a:fld>
            <a:endParaRPr lang="zh-TW" altLang="en-US"/>
          </a:p>
        </p:txBody>
      </p:sp>
    </p:spTree>
    <p:extLst>
      <p:ext uri="{BB962C8B-B14F-4D97-AF65-F5344CB8AC3E}">
        <p14:creationId xmlns:p14="http://schemas.microsoft.com/office/powerpoint/2010/main" val="234807202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此 </a:t>
            </a:r>
            <a:r>
              <a:rPr lang="en-US" altLang="zh-TW" dirty="0"/>
              <a:t>message </a:t>
            </a:r>
            <a:r>
              <a:rPr lang="zh-TW" altLang="en-US" dirty="0"/>
              <a:t>包含了 </a:t>
            </a:r>
            <a:r>
              <a:rPr lang="en-US" altLang="zh-TW" dirty="0"/>
              <a:t>N2 SM </a:t>
            </a:r>
            <a:r>
              <a:rPr lang="zh-TW" altLang="en-US" dirty="0"/>
              <a:t>的資訊，例如 </a:t>
            </a:r>
            <a:r>
              <a:rPr lang="en-US" altLang="zh-TW" dirty="0"/>
              <a:t>AN</a:t>
            </a:r>
            <a:r>
              <a:rPr lang="zh-TW" altLang="en-US" dirty="0"/>
              <a:t> </a:t>
            </a:r>
            <a:r>
              <a:rPr lang="en-US" altLang="zh-TW" dirty="0"/>
              <a:t>Tunnel Info</a:t>
            </a:r>
          </a:p>
          <a:p>
            <a:endParaRPr lang="en-US" altLang="zh-TW" dirty="0"/>
          </a:p>
          <a:p>
            <a:r>
              <a:rPr lang="zh-TW" altLang="en-US" dirty="0"/>
              <a:t>如果 </a:t>
            </a:r>
            <a:r>
              <a:rPr lang="en-US" altLang="zh-TW" dirty="0"/>
              <a:t>AMF</a:t>
            </a:r>
            <a:r>
              <a:rPr lang="zh-TW" altLang="en-US" dirty="0"/>
              <a:t> 在第</a:t>
            </a:r>
            <a:r>
              <a:rPr lang="en-US" altLang="zh-TW" dirty="0"/>
              <a:t>11</a:t>
            </a:r>
            <a:r>
              <a:rPr lang="zh-TW" altLang="en-US" dirty="0"/>
              <a:t>部，傳送分離的 </a:t>
            </a:r>
            <a:r>
              <a:rPr lang="en-US" altLang="zh-TW" dirty="0"/>
              <a:t>N2 message</a:t>
            </a:r>
            <a:r>
              <a:rPr lang="zh-TW" altLang="en-US" dirty="0"/>
              <a:t>，</a:t>
            </a:r>
            <a:r>
              <a:rPr lang="en-US" altLang="zh-TW" dirty="0"/>
              <a:t>NG-RAN </a:t>
            </a:r>
            <a:r>
              <a:rPr lang="zh-TW" altLang="en-US" dirty="0"/>
              <a:t>根據不同的 </a:t>
            </a:r>
            <a:r>
              <a:rPr lang="en-US" altLang="zh-TW" dirty="0"/>
              <a:t>N2 message</a:t>
            </a:r>
            <a:r>
              <a:rPr lang="zh-TW" altLang="en-US" dirty="0"/>
              <a:t> 來做回應。</a:t>
            </a:r>
            <a:endParaRPr lang="en-US" altLang="zh-TW" dirty="0"/>
          </a:p>
          <a:p>
            <a:endParaRPr lang="en-US" altLang="zh-TW" dirty="0"/>
          </a:p>
          <a:p>
            <a:r>
              <a:rPr lang="zh-TW" altLang="en-US" dirty="0"/>
              <a:t>如果在步驟 </a:t>
            </a:r>
            <a:r>
              <a:rPr lang="en-US" altLang="zh-TW" dirty="0"/>
              <a:t>12 </a:t>
            </a:r>
            <a:r>
              <a:rPr lang="zh-TW" altLang="en-US" dirty="0"/>
              <a:t>有多個 </a:t>
            </a:r>
            <a:r>
              <a:rPr lang="en-US" altLang="zh-TW" dirty="0"/>
              <a:t>N2 SM </a:t>
            </a:r>
            <a:r>
              <a:rPr lang="zh-TW" altLang="en-US" dirty="0"/>
              <a:t>資訊被包在 </a:t>
            </a:r>
            <a:r>
              <a:rPr lang="en-US" altLang="zh-TW" dirty="0"/>
              <a:t>N2 Request </a:t>
            </a:r>
            <a:r>
              <a:rPr lang="zh-TW" altLang="en-US" dirty="0"/>
              <a:t>裡面，則</a:t>
            </a:r>
            <a:r>
              <a:rPr lang="en-US" altLang="zh-TW" dirty="0"/>
              <a:t> N2 Request Ack</a:t>
            </a:r>
            <a:r>
              <a:rPr lang="zh-TW" altLang="en-US" dirty="0"/>
              <a:t> 包含了複數個 </a:t>
            </a:r>
            <a:r>
              <a:rPr lang="en-US" altLang="zh-TW" dirty="0"/>
              <a:t>N2 SM</a:t>
            </a:r>
            <a:r>
              <a:rPr lang="zh-TW" altLang="en-US" dirty="0"/>
              <a:t> 資訊，並且附上能夠讓 </a:t>
            </a:r>
            <a:r>
              <a:rPr lang="en-US" altLang="zh-TW" dirty="0"/>
              <a:t>AMF</a:t>
            </a:r>
            <a:r>
              <a:rPr lang="zh-TW" altLang="en-US" dirty="0"/>
              <a:t> 關連到不同 </a:t>
            </a:r>
            <a:r>
              <a:rPr lang="en-US" altLang="zh-TW" dirty="0"/>
              <a:t>SMF</a:t>
            </a:r>
            <a:r>
              <a:rPr lang="zh-TW" altLang="en-US" dirty="0"/>
              <a:t> 的資訊。</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88</a:t>
            </a:fld>
            <a:endParaRPr lang="zh-TW" altLang="en-US"/>
          </a:p>
        </p:txBody>
      </p:sp>
    </p:spTree>
    <p:extLst>
      <p:ext uri="{BB962C8B-B14F-4D97-AF65-F5344CB8AC3E}">
        <p14:creationId xmlns:p14="http://schemas.microsoft.com/office/powerpoint/2010/main" val="32652483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kern="1200" dirty="0" err="1">
                <a:solidFill>
                  <a:schemeClr val="tx1"/>
                </a:solidFill>
                <a:effectLst/>
                <a:latin typeface="+mn-lt"/>
                <a:ea typeface="+mn-ea"/>
                <a:cs typeface="+mn-cs"/>
              </a:rPr>
              <a:t>Nsmf_PDUSession_UpdateSMContext</a:t>
            </a:r>
            <a:r>
              <a:rPr lang="en-US" altLang="zh-TW" sz="1200" b="0" i="0" kern="1200" dirty="0">
                <a:solidFill>
                  <a:schemeClr val="tx1"/>
                </a:solidFill>
                <a:effectLst/>
                <a:latin typeface="+mn-lt"/>
                <a:ea typeface="+mn-ea"/>
                <a:cs typeface="+mn-cs"/>
              </a:rPr>
              <a:t> Request </a:t>
            </a:r>
            <a:r>
              <a:rPr lang="zh-TW" altLang="en-US" sz="1200" b="0" i="0" kern="1200" dirty="0">
                <a:solidFill>
                  <a:schemeClr val="tx1"/>
                </a:solidFill>
                <a:effectLst/>
                <a:latin typeface="+mn-lt"/>
                <a:ea typeface="+mn-ea"/>
                <a:cs typeface="+mn-cs"/>
              </a:rPr>
              <a:t>包含了</a:t>
            </a:r>
            <a:r>
              <a:rPr lang="en-US" altLang="zh-TW" sz="1200" b="0" i="0" kern="1200" dirty="0">
                <a:solidFill>
                  <a:schemeClr val="tx1"/>
                </a:solidFill>
                <a:effectLst/>
                <a:latin typeface="+mn-lt"/>
                <a:ea typeface="+mn-ea"/>
                <a:cs typeface="+mn-cs"/>
              </a:rPr>
              <a:t>:</a:t>
            </a:r>
          </a:p>
          <a:p>
            <a:pPr lvl="1"/>
            <a:r>
              <a:rPr lang="en-US" altLang="zh-TW" dirty="0"/>
              <a:t>N2 SM information</a:t>
            </a:r>
          </a:p>
          <a:p>
            <a:pPr lvl="1"/>
            <a:r>
              <a:rPr lang="en-US" altLang="zh-TW" dirty="0"/>
              <a:t>RAT Type (</a:t>
            </a:r>
            <a:r>
              <a:rPr lang="zh-TW" altLang="en-US" dirty="0"/>
              <a:t>由 </a:t>
            </a:r>
            <a:r>
              <a:rPr lang="en-US" altLang="zh-TW" dirty="0"/>
              <a:t>AMF </a:t>
            </a:r>
            <a:r>
              <a:rPr lang="zh-TW" altLang="en-US" dirty="0"/>
              <a:t>決定</a:t>
            </a:r>
            <a:r>
              <a:rPr lang="en-US" altLang="zh-TW" dirty="0"/>
              <a:t>)</a:t>
            </a:r>
          </a:p>
          <a:p>
            <a:pPr lvl="1"/>
            <a:r>
              <a:rPr lang="en-US" altLang="zh-TW" dirty="0"/>
              <a:t>Access Type (</a:t>
            </a:r>
            <a:r>
              <a:rPr lang="zh-TW" altLang="en-US" dirty="0"/>
              <a:t>由 </a:t>
            </a:r>
            <a:r>
              <a:rPr lang="en-US" altLang="zh-TW" dirty="0"/>
              <a:t>AMF </a:t>
            </a:r>
            <a:r>
              <a:rPr lang="zh-TW" altLang="en-US" dirty="0"/>
              <a:t>決定</a:t>
            </a:r>
            <a:r>
              <a:rPr lang="en-US" altLang="zh-TW" dirty="0"/>
              <a:t>)</a:t>
            </a:r>
          </a:p>
          <a:p>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89</a:t>
            </a:fld>
            <a:endParaRPr lang="zh-TW" altLang="en-US"/>
          </a:p>
        </p:txBody>
      </p:sp>
    </p:spTree>
    <p:extLst>
      <p:ext uri="{BB962C8B-B14F-4D97-AF65-F5344CB8AC3E}">
        <p14:creationId xmlns:p14="http://schemas.microsoft.com/office/powerpoint/2010/main" val="425103772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AMF</a:t>
            </a:r>
            <a:r>
              <a:rPr lang="zh-TW" altLang="en-US" dirty="0"/>
              <a:t> 在第 </a:t>
            </a:r>
            <a:r>
              <a:rPr lang="en-US" altLang="zh-TW" dirty="0"/>
              <a:t>14 </a:t>
            </a:r>
            <a:r>
              <a:rPr lang="zh-TW" altLang="en-US" dirty="0"/>
              <a:t>步收到一個或多個 </a:t>
            </a:r>
            <a:r>
              <a:rPr lang="en-US" altLang="zh-TW" dirty="0"/>
              <a:t>N2 SM information</a:t>
            </a:r>
            <a:r>
              <a:rPr lang="zh-TW" altLang="en-US" dirty="0"/>
              <a:t>，</a:t>
            </a:r>
            <a:r>
              <a:rPr lang="en-US" altLang="zh-TW" dirty="0"/>
              <a:t>AMF</a:t>
            </a:r>
            <a:r>
              <a:rPr lang="zh-TW" altLang="en-US" dirty="0"/>
              <a:t> 應該要 </a:t>
            </a:r>
            <a:r>
              <a:rPr lang="en-US" altLang="zh-TW" dirty="0"/>
              <a:t>forward N2 SM information </a:t>
            </a:r>
            <a:r>
              <a:rPr lang="zh-TW" altLang="en-US" dirty="0"/>
              <a:t>給相對應的 </a:t>
            </a:r>
            <a:r>
              <a:rPr lang="en-US" altLang="zh-TW" dirty="0"/>
              <a:t>SMF</a:t>
            </a:r>
            <a:r>
              <a:rPr lang="zh-TW" altLang="en-US" dirty="0"/>
              <a:t> 針對每個 </a:t>
            </a:r>
            <a:r>
              <a:rPr lang="en-US" altLang="zh-TW" dirty="0"/>
              <a:t>PDU</a:t>
            </a:r>
            <a:r>
              <a:rPr lang="zh-TW" altLang="en-US" dirty="0"/>
              <a:t> </a:t>
            </a:r>
            <a:r>
              <a:rPr lang="en-US" altLang="zh-TW" dirty="0"/>
              <a:t>Session ID</a:t>
            </a:r>
            <a:r>
              <a:rPr lang="zh-TW" altLang="en-US" dirty="0"/>
              <a:t>。</a:t>
            </a:r>
            <a:endParaRPr lang="en-US" altLang="zh-TW" dirty="0"/>
          </a:p>
          <a:p>
            <a:endParaRPr lang="en-US" altLang="zh-TW" dirty="0"/>
          </a:p>
          <a:p>
            <a:r>
              <a:rPr lang="zh-TW" altLang="en-US" dirty="0"/>
              <a:t>如果 </a:t>
            </a:r>
            <a:r>
              <a:rPr lang="en-US" altLang="zh-TW" dirty="0"/>
              <a:t>UE</a:t>
            </a:r>
            <a:r>
              <a:rPr lang="zh-TW" altLang="en-US" dirty="0"/>
              <a:t> 的時區有變，</a:t>
            </a:r>
            <a:r>
              <a:rPr lang="en-US" altLang="zh-TW" dirty="0"/>
              <a:t>AMF</a:t>
            </a:r>
            <a:r>
              <a:rPr lang="zh-TW" altLang="en-US" dirty="0"/>
              <a:t> 應該要將 </a:t>
            </a:r>
            <a:r>
              <a:rPr lang="en-US" altLang="zh-TW" dirty="0"/>
              <a:t>UE</a:t>
            </a:r>
            <a:r>
              <a:rPr lang="zh-TW" altLang="en-US" dirty="0"/>
              <a:t> 的時區 </a:t>
            </a:r>
            <a:r>
              <a:rPr lang="en-US" altLang="zh-TW" dirty="0"/>
              <a:t>IE</a:t>
            </a:r>
            <a:r>
              <a:rPr lang="zh-TW" altLang="en-US" dirty="0"/>
              <a:t> 包進這個 </a:t>
            </a:r>
            <a:r>
              <a:rPr lang="en-US" altLang="zh-TW" dirty="0"/>
              <a:t>message</a:t>
            </a:r>
            <a:r>
              <a:rPr lang="zh-TW" altLang="en-US" dirty="0"/>
              <a:t> 裡。</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90</a:t>
            </a:fld>
            <a:endParaRPr lang="zh-TW" altLang="en-US"/>
          </a:p>
        </p:txBody>
      </p:sp>
    </p:spTree>
    <p:extLst>
      <p:ext uri="{BB962C8B-B14F-4D97-AF65-F5344CB8AC3E}">
        <p14:creationId xmlns:p14="http://schemas.microsoft.com/office/powerpoint/2010/main" val="398029636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若 </a:t>
            </a:r>
            <a:r>
              <a:rPr lang="en-US" altLang="zh-TW" dirty="0"/>
              <a:t>PDU</a:t>
            </a:r>
            <a:r>
              <a:rPr lang="zh-TW" altLang="en-US" dirty="0"/>
              <a:t> </a:t>
            </a:r>
            <a:r>
              <a:rPr lang="en-US" altLang="zh-TW" dirty="0"/>
              <a:t>Session </a:t>
            </a:r>
            <a:r>
              <a:rPr lang="zh-TW" altLang="en-US" dirty="0"/>
              <a:t>被從 </a:t>
            </a:r>
            <a:r>
              <a:rPr lang="en-US" altLang="zh-TW" dirty="0"/>
              <a:t>non-3GPP </a:t>
            </a:r>
            <a:r>
              <a:rPr lang="zh-TW" altLang="en-US" dirty="0"/>
              <a:t>移動到 </a:t>
            </a:r>
            <a:r>
              <a:rPr lang="en-US" altLang="zh-TW" dirty="0"/>
              <a:t>3GPP access</a:t>
            </a:r>
            <a:r>
              <a:rPr lang="zh-TW" altLang="en-US" dirty="0"/>
              <a:t>，也就是說 </a:t>
            </a:r>
            <a:r>
              <a:rPr lang="en-US" altLang="zh-TW" dirty="0"/>
              <a:t>N3 tunnel </a:t>
            </a:r>
            <a:r>
              <a:rPr lang="zh-TW" altLang="en-US" dirty="0"/>
              <a:t>成功被建立起來。</a:t>
            </a:r>
            <a:endParaRPr lang="en-US" altLang="zh-TW" dirty="0"/>
          </a:p>
          <a:p>
            <a:pPr marL="171450" indent="-171450">
              <a:buFontTx/>
              <a:buChar char="-"/>
            </a:pPr>
            <a:r>
              <a:rPr lang="en-US" altLang="zh-TW" dirty="0"/>
              <a:t>SMF </a:t>
            </a:r>
            <a:r>
              <a:rPr lang="zh-TW" altLang="en-US" dirty="0"/>
              <a:t>與 </a:t>
            </a:r>
            <a:r>
              <a:rPr lang="en-US" altLang="zh-TW" dirty="0"/>
              <a:t>AMF</a:t>
            </a:r>
            <a:r>
              <a:rPr lang="zh-TW" altLang="en-US" dirty="0"/>
              <a:t> 都要更新 </a:t>
            </a:r>
            <a:r>
              <a:rPr lang="en-US" altLang="zh-TW" dirty="0"/>
              <a:t>associated access</a:t>
            </a:r>
          </a:p>
          <a:p>
            <a:pPr marL="171450" indent="-171450">
              <a:buFontTx/>
              <a:buChar char="-"/>
            </a:pPr>
            <a:r>
              <a:rPr lang="zh-TW" altLang="en-US" dirty="0"/>
              <a:t>當 </a:t>
            </a:r>
            <a:r>
              <a:rPr lang="en-US" altLang="zh-TW" dirty="0"/>
              <a:t>user plane resource </a:t>
            </a:r>
            <a:r>
              <a:rPr lang="zh-TW" altLang="en-US" dirty="0"/>
              <a:t>被成功建立時，</a:t>
            </a:r>
            <a:r>
              <a:rPr lang="en-US" altLang="zh-TW" dirty="0"/>
              <a:t>UE </a:t>
            </a:r>
            <a:r>
              <a:rPr lang="zh-TW" altLang="en-US" dirty="0"/>
              <a:t>更新 </a:t>
            </a:r>
            <a:r>
              <a:rPr lang="en-US" altLang="zh-TW" dirty="0"/>
              <a:t>associated access</a:t>
            </a:r>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91</a:t>
            </a:fld>
            <a:endParaRPr lang="zh-TW" altLang="en-US"/>
          </a:p>
        </p:txBody>
      </p:sp>
    </p:spTree>
    <p:extLst>
      <p:ext uri="{BB962C8B-B14F-4D97-AF65-F5344CB8AC3E}">
        <p14:creationId xmlns:p14="http://schemas.microsoft.com/office/powerpoint/2010/main" val="333727809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若 </a:t>
            </a:r>
            <a:r>
              <a:rPr lang="en-US" altLang="zh-TW" dirty="0"/>
              <a:t>PDU</a:t>
            </a:r>
            <a:r>
              <a:rPr lang="zh-TW" altLang="en-US" dirty="0"/>
              <a:t> </a:t>
            </a:r>
            <a:r>
              <a:rPr lang="en-US" altLang="zh-TW" dirty="0"/>
              <a:t>Session </a:t>
            </a:r>
            <a:r>
              <a:rPr lang="zh-TW" altLang="en-US" dirty="0"/>
              <a:t>被 </a:t>
            </a:r>
            <a:r>
              <a:rPr lang="en-US" altLang="zh-TW" dirty="0"/>
              <a:t>serving NG-RAN </a:t>
            </a:r>
            <a:r>
              <a:rPr lang="zh-TW" altLang="en-US" dirty="0"/>
              <a:t>拒絕，原因是因為 </a:t>
            </a:r>
            <a:r>
              <a:rPr lang="en-US" altLang="zh-TW" b="1" dirty="0"/>
              <a:t>User Plane Security Enforcement</a:t>
            </a:r>
            <a:r>
              <a:rPr lang="zh-TW" altLang="en-US" b="1" dirty="0"/>
              <a:t> </a:t>
            </a:r>
            <a:r>
              <a:rPr lang="zh-TW" altLang="en-US" b="0" dirty="0"/>
              <a:t>不被支援，但 </a:t>
            </a:r>
            <a:r>
              <a:rPr lang="en-US" altLang="zh-TW" b="1" dirty="0"/>
              <a:t>User Plane Enforcement Policy</a:t>
            </a:r>
            <a:r>
              <a:rPr lang="en-US" altLang="zh-TW" dirty="0"/>
              <a:t> </a:t>
            </a:r>
            <a:r>
              <a:rPr lang="zh-TW" altLang="en-US" dirty="0"/>
              <a:t>顯示</a:t>
            </a:r>
            <a:r>
              <a:rPr lang="en-US" altLang="zh-TW" dirty="0"/>
              <a:t> </a:t>
            </a:r>
            <a:r>
              <a:rPr lang="en-US" altLang="zh-TW" b="1" dirty="0"/>
              <a:t>“Required”</a:t>
            </a:r>
            <a:r>
              <a:rPr lang="zh-TW" altLang="en-US" b="1" dirty="0"/>
              <a:t>， </a:t>
            </a:r>
            <a:r>
              <a:rPr lang="en-US" altLang="zh-TW" b="0" dirty="0"/>
              <a:t>SMF</a:t>
            </a:r>
            <a:r>
              <a:rPr lang="zh-TW" altLang="en-US" b="0" dirty="0"/>
              <a:t> 必須釋放此 </a:t>
            </a:r>
            <a:r>
              <a:rPr lang="en-US" altLang="zh-TW" b="0" dirty="0"/>
              <a:t>PDU</a:t>
            </a:r>
            <a:r>
              <a:rPr lang="zh-TW" altLang="en-US" b="0" dirty="0"/>
              <a:t> </a:t>
            </a:r>
            <a:r>
              <a:rPr lang="en-US" altLang="zh-TW" b="0" dirty="0"/>
              <a:t>Session</a:t>
            </a:r>
            <a:r>
              <a:rPr lang="zh-TW" altLang="en-US" b="0" dirty="0"/>
              <a:t>。</a:t>
            </a:r>
            <a:endParaRPr lang="en-US" altLang="zh-TW" b="0" dirty="0"/>
          </a:p>
          <a:p>
            <a:endParaRPr lang="en-US" altLang="zh-TW" b="0" dirty="0"/>
          </a:p>
          <a:p>
            <a:r>
              <a:rPr lang="zh-TW" altLang="en-US" b="0" dirty="0"/>
              <a:t>對於其他的 </a:t>
            </a:r>
            <a:r>
              <a:rPr lang="en-US" altLang="zh-TW" b="0" dirty="0"/>
              <a:t>PDU Session rejection</a:t>
            </a:r>
            <a:r>
              <a:rPr lang="zh-TW" altLang="en-US" b="0" dirty="0"/>
              <a:t> </a:t>
            </a:r>
            <a:r>
              <a:rPr lang="en-US" altLang="zh-TW" b="0" dirty="0"/>
              <a:t>cases</a:t>
            </a:r>
            <a:r>
              <a:rPr lang="zh-TW" altLang="en-US" b="0" dirty="0"/>
              <a:t>，</a:t>
            </a:r>
            <a:r>
              <a:rPr lang="en-US" altLang="zh-TW" b="0" dirty="0"/>
              <a:t>SMF</a:t>
            </a:r>
            <a:r>
              <a:rPr lang="zh-TW" altLang="en-US" b="0" dirty="0"/>
              <a:t> 可以自行決定是否要釋放 </a:t>
            </a:r>
            <a:r>
              <a:rPr lang="en-US" altLang="zh-TW" b="0" dirty="0"/>
              <a:t>PDU</a:t>
            </a:r>
            <a:r>
              <a:rPr lang="zh-TW" altLang="en-US" b="0" dirty="0"/>
              <a:t> </a:t>
            </a:r>
            <a:r>
              <a:rPr lang="en-US" altLang="zh-TW" b="0" dirty="0"/>
              <a:t>Session </a:t>
            </a:r>
            <a:r>
              <a:rPr lang="zh-TW" altLang="en-US" b="0" dirty="0"/>
              <a:t>或者 </a:t>
            </a:r>
            <a:r>
              <a:rPr lang="en-US" altLang="zh-TW" b="0" dirty="0"/>
              <a:t>deactivate UP connection</a:t>
            </a:r>
            <a:endParaRPr lang="zh-TW" altLang="en-US"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92</a:t>
            </a:fld>
            <a:endParaRPr lang="zh-TW" altLang="en-US"/>
          </a:p>
        </p:txBody>
      </p:sp>
    </p:spTree>
    <p:extLst>
      <p:ext uri="{BB962C8B-B14F-4D97-AF65-F5344CB8AC3E}">
        <p14:creationId xmlns:p14="http://schemas.microsoft.com/office/powerpoint/2010/main" val="3885008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10</a:t>
            </a:fld>
            <a:endParaRPr lang="zh-TW" altLang="en-US"/>
          </a:p>
        </p:txBody>
      </p:sp>
    </p:spTree>
    <p:extLst>
      <p:ext uri="{BB962C8B-B14F-4D97-AF65-F5344CB8AC3E}">
        <p14:creationId xmlns:p14="http://schemas.microsoft.com/office/powerpoint/2010/main" val="36997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若有些 </a:t>
            </a:r>
            <a:r>
              <a:rPr lang="en-US" altLang="zh-TW" b="0" dirty="0"/>
              <a:t>QoS Flows </a:t>
            </a:r>
            <a:r>
              <a:rPr lang="zh-TW" altLang="en-US" b="0" dirty="0"/>
              <a:t>沒有被 </a:t>
            </a:r>
            <a:r>
              <a:rPr lang="en-US" altLang="zh-TW" b="0" dirty="0"/>
              <a:t>serving NG-RAN </a:t>
            </a:r>
            <a:r>
              <a:rPr lang="zh-TW" altLang="en-US" b="0" dirty="0"/>
              <a:t>接受，</a:t>
            </a:r>
            <a:r>
              <a:rPr lang="en-US" altLang="zh-TW" b="0" dirty="0"/>
              <a:t>SMF</a:t>
            </a:r>
            <a:r>
              <a:rPr lang="zh-TW" altLang="en-US" b="0" dirty="0"/>
              <a:t> 應該要在這個 </a:t>
            </a:r>
            <a:r>
              <a:rPr lang="en-US" altLang="zh-TW" b="0" dirty="0"/>
              <a:t>procedure </a:t>
            </a:r>
            <a:r>
              <a:rPr lang="zh-TW" altLang="en-US" b="0" dirty="0"/>
              <a:t>之後發起 </a:t>
            </a:r>
            <a:r>
              <a:rPr lang="en-US" altLang="zh-TW" b="0" dirty="0"/>
              <a:t>PDU</a:t>
            </a:r>
            <a:r>
              <a:rPr lang="zh-TW" altLang="en-US" b="0" dirty="0"/>
              <a:t> </a:t>
            </a:r>
            <a:r>
              <a:rPr lang="en-US" altLang="zh-TW" b="0" dirty="0"/>
              <a:t>Session Modification procedure </a:t>
            </a:r>
            <a:r>
              <a:rPr lang="zh-TW" altLang="en-US" b="0" dirty="0"/>
              <a:t>來移除不被接受的 </a:t>
            </a:r>
            <a:r>
              <a:rPr lang="en-US" altLang="zh-TW" b="0" dirty="0"/>
              <a:t>QoS Flows</a:t>
            </a:r>
            <a:r>
              <a:rPr lang="zh-TW" altLang="en-US" b="0" dirty="0"/>
              <a:t>。</a:t>
            </a:r>
            <a:endParaRPr lang="en-US" altLang="zh-TW"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93</a:t>
            </a:fld>
            <a:endParaRPr lang="zh-TW" altLang="en-US"/>
          </a:p>
        </p:txBody>
      </p:sp>
    </p:spTree>
    <p:extLst>
      <p:ext uri="{BB962C8B-B14F-4D97-AF65-F5344CB8AC3E}">
        <p14:creationId xmlns:p14="http://schemas.microsoft.com/office/powerpoint/2010/main" val="171553346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若動態 </a:t>
            </a:r>
            <a:r>
              <a:rPr lang="en-US" altLang="zh-TW" dirty="0"/>
              <a:t>PCC</a:t>
            </a:r>
            <a:r>
              <a:rPr lang="zh-TW" altLang="en-US" dirty="0"/>
              <a:t> 被部屬且若 </a:t>
            </a:r>
            <a:r>
              <a:rPr lang="en-US" altLang="zh-TW" b="1" dirty="0"/>
              <a:t>Policy Control Request Trigger </a:t>
            </a:r>
            <a:r>
              <a:rPr lang="en-US" altLang="zh-TW" dirty="0"/>
              <a:t>condition(s)</a:t>
            </a:r>
            <a:r>
              <a:rPr lang="zh-TW" altLang="en-US" dirty="0"/>
              <a:t> 有符合 </a:t>
            </a:r>
            <a:r>
              <a:rPr lang="en-US" altLang="zh-TW" dirty="0"/>
              <a:t>(</a:t>
            </a:r>
            <a:r>
              <a:rPr lang="zh-TW" altLang="en-US" dirty="0"/>
              <a:t>例如</a:t>
            </a:r>
            <a:r>
              <a:rPr lang="en-US" altLang="zh-TW" dirty="0"/>
              <a:t>:</a:t>
            </a:r>
            <a:r>
              <a:rPr lang="zh-TW" altLang="en-US" dirty="0"/>
              <a:t> </a:t>
            </a:r>
            <a:r>
              <a:rPr lang="en-US" altLang="zh-TW" dirty="0"/>
              <a:t>Access Type </a:t>
            </a:r>
            <a:r>
              <a:rPr lang="zh-TW" altLang="en-US" dirty="0"/>
              <a:t>改變、</a:t>
            </a:r>
            <a:r>
              <a:rPr lang="en-US" altLang="zh-TW" dirty="0"/>
              <a:t>UE</a:t>
            </a:r>
            <a:r>
              <a:rPr lang="zh-TW" altLang="en-US" dirty="0"/>
              <a:t> </a:t>
            </a:r>
            <a:r>
              <a:rPr lang="en-US" altLang="zh-TW" dirty="0"/>
              <a:t>Location </a:t>
            </a:r>
            <a:r>
              <a:rPr lang="zh-TW" altLang="en-US" dirty="0"/>
              <a:t>改變</a:t>
            </a:r>
            <a:r>
              <a:rPr lang="en-US" altLang="zh-TW" dirty="0"/>
              <a:t>)</a:t>
            </a:r>
            <a:r>
              <a:rPr lang="zh-TW" altLang="en-US" dirty="0"/>
              <a:t>，</a:t>
            </a:r>
            <a:r>
              <a:rPr lang="en-US" altLang="zh-TW" dirty="0"/>
              <a:t>SMF</a:t>
            </a:r>
            <a:r>
              <a:rPr lang="zh-TW" altLang="en-US" dirty="0"/>
              <a:t> 會發起 </a:t>
            </a:r>
            <a:r>
              <a:rPr lang="en-US" altLang="zh-TW" b="1" dirty="0"/>
              <a:t>SM Policy Modification procedure</a:t>
            </a:r>
            <a:r>
              <a:rPr lang="zh-TW" altLang="en-US" b="1" dirty="0"/>
              <a:t>，</a:t>
            </a:r>
            <a:r>
              <a:rPr lang="en-US" altLang="zh-TW" b="0" dirty="0"/>
              <a:t>PCF </a:t>
            </a:r>
            <a:r>
              <a:rPr lang="zh-TW" altLang="en-US" b="0" dirty="0"/>
              <a:t>會提供更新過後的政策。</a:t>
            </a:r>
            <a:endParaRPr lang="zh-TW" altLang="en-US"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94</a:t>
            </a:fld>
            <a:endParaRPr lang="zh-TW" altLang="en-US"/>
          </a:p>
        </p:txBody>
      </p:sp>
    </p:spTree>
    <p:extLst>
      <p:ext uri="{BB962C8B-B14F-4D97-AF65-F5344CB8AC3E}">
        <p14:creationId xmlns:p14="http://schemas.microsoft.com/office/powerpoint/2010/main" val="174861737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N4 Session Modification Request</a:t>
            </a:r>
            <a:r>
              <a:rPr lang="zh-TW" altLang="en-US" dirty="0"/>
              <a:t> 包含了</a:t>
            </a:r>
            <a:r>
              <a:rPr lang="en-US" altLang="zh-TW"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AN Tunnel Info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List of accepted QFI(s)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如果 </a:t>
            </a:r>
            <a:r>
              <a:rPr lang="en-US" altLang="zh-TW" dirty="0"/>
              <a:t>SMF</a:t>
            </a:r>
            <a:r>
              <a:rPr lang="zh-TW" altLang="en-US" dirty="0"/>
              <a:t> 在 步驟</a:t>
            </a:r>
            <a:r>
              <a:rPr lang="en-US" altLang="zh-TW" dirty="0"/>
              <a:t>5b </a:t>
            </a:r>
            <a:r>
              <a:rPr lang="zh-TW" altLang="en-US" dirty="0"/>
              <a:t>選擇了新的 </a:t>
            </a:r>
            <a:r>
              <a:rPr lang="en-US" altLang="zh-TW" dirty="0"/>
              <a:t>I-UPF</a:t>
            </a:r>
            <a:r>
              <a:rPr lang="zh-TW" altLang="en-US" dirty="0"/>
              <a:t>，</a:t>
            </a:r>
            <a:r>
              <a:rPr lang="en-US" altLang="zh-TW" dirty="0"/>
              <a:t>SMF</a:t>
            </a:r>
            <a:r>
              <a:rPr lang="zh-TW" altLang="en-US" dirty="0"/>
              <a:t> 會對 </a:t>
            </a:r>
            <a:r>
              <a:rPr lang="en-US" altLang="zh-TW" dirty="0"/>
              <a:t>new I-UPF </a:t>
            </a:r>
            <a:r>
              <a:rPr lang="zh-TW" altLang="en-US" dirty="0"/>
              <a:t>發起 </a:t>
            </a:r>
            <a:r>
              <a:rPr lang="en-US" altLang="zh-TW" b="1" dirty="0"/>
              <a:t>N4 Session Modification</a:t>
            </a:r>
            <a:r>
              <a:rPr lang="en-US" altLang="zh-TW" dirty="0"/>
              <a:t> procedure </a:t>
            </a:r>
            <a:r>
              <a:rPr lang="zh-TW" altLang="en-US" dirty="0"/>
              <a:t>並提供 </a:t>
            </a:r>
            <a:r>
              <a:rPr lang="en-US" altLang="zh-TW" b="1" dirty="0"/>
              <a:t>AN Tunnel Info</a:t>
            </a:r>
            <a:r>
              <a:rPr lang="zh-TW" altLang="en-US" b="1" dirty="0"/>
              <a:t>。</a:t>
            </a:r>
            <a:endParaRPr lang="en-US" altLang="zh-TW"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於是 </a:t>
            </a:r>
            <a:r>
              <a:rPr lang="en-US" altLang="zh-TW" b="0" dirty="0"/>
              <a:t>DL</a:t>
            </a:r>
            <a:r>
              <a:rPr lang="zh-TW" altLang="en-US" b="0" dirty="0"/>
              <a:t> </a:t>
            </a:r>
            <a:r>
              <a:rPr lang="en-US" altLang="zh-TW" b="0" dirty="0"/>
              <a:t>data</a:t>
            </a:r>
            <a:r>
              <a:rPr lang="zh-TW" altLang="en-US" b="0" dirty="0"/>
              <a:t> 現在可以被 </a:t>
            </a:r>
            <a:r>
              <a:rPr lang="en-US" altLang="zh-TW" b="0" dirty="0"/>
              <a:t>forward </a:t>
            </a:r>
            <a:r>
              <a:rPr lang="zh-TW" altLang="en-US" b="0" dirty="0"/>
              <a:t>到 </a:t>
            </a:r>
            <a:r>
              <a:rPr lang="en-US" altLang="zh-TW" b="0" dirty="0"/>
              <a:t>NG-RAN</a:t>
            </a:r>
            <a:r>
              <a:rPr lang="zh-TW" altLang="en-US" b="0" dirty="0"/>
              <a:t> 及 </a:t>
            </a:r>
            <a:r>
              <a:rPr lang="en-US" altLang="zh-TW" b="0" dirty="0"/>
              <a:t>UE</a:t>
            </a:r>
            <a:r>
              <a:rPr lang="zh-TW" altLang="en-US" b="0" dirty="0"/>
              <a:t> 了。</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95</a:t>
            </a:fld>
            <a:endParaRPr lang="zh-TW" altLang="en-US"/>
          </a:p>
        </p:txBody>
      </p:sp>
    </p:spTree>
    <p:extLst>
      <p:ext uri="{BB962C8B-B14F-4D97-AF65-F5344CB8AC3E}">
        <p14:creationId xmlns:p14="http://schemas.microsoft.com/office/powerpoint/2010/main" val="11745316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96</a:t>
            </a:fld>
            <a:endParaRPr lang="zh-TW" altLang="en-US"/>
          </a:p>
        </p:txBody>
      </p:sp>
    </p:spTree>
    <p:extLst>
      <p:ext uri="{BB962C8B-B14F-4D97-AF65-F5344CB8AC3E}">
        <p14:creationId xmlns:p14="http://schemas.microsoft.com/office/powerpoint/2010/main" val="28799006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N4 Session Modification Request</a:t>
            </a:r>
            <a:r>
              <a:rPr lang="zh-TW" altLang="en-US" dirty="0"/>
              <a:t> 包含了</a:t>
            </a:r>
            <a:r>
              <a:rPr lang="en-US" altLang="zh-TW"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AN Tunnel Info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List of rejected QoS Flows</a:t>
            </a:r>
            <a:endParaRPr lang="zh-TW" alt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97</a:t>
            </a:fld>
            <a:endParaRPr lang="zh-TW" altLang="en-US"/>
          </a:p>
        </p:txBody>
      </p:sp>
    </p:spTree>
    <p:extLst>
      <p:ext uri="{BB962C8B-B14F-4D97-AF65-F5344CB8AC3E}">
        <p14:creationId xmlns:p14="http://schemas.microsoft.com/office/powerpoint/2010/main" val="257935860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若 </a:t>
            </a:r>
            <a:r>
              <a:rPr lang="en-US" altLang="zh-TW" dirty="0"/>
              <a:t>User Plane </a:t>
            </a:r>
            <a:r>
              <a:rPr lang="zh-TW" altLang="en-US" dirty="0"/>
              <a:t>將要被建立或修改，並且在這之後沒有 </a:t>
            </a:r>
            <a:r>
              <a:rPr lang="en-US" altLang="zh-TW" dirty="0"/>
              <a:t>I-UPF</a:t>
            </a:r>
            <a:r>
              <a:rPr lang="zh-TW" altLang="en-US" dirty="0"/>
              <a:t> 存在，則 </a:t>
            </a:r>
            <a:r>
              <a:rPr lang="en-US" altLang="zh-TW" dirty="0"/>
              <a:t>SMF</a:t>
            </a:r>
            <a:r>
              <a:rPr lang="zh-TW" altLang="en-US" dirty="0"/>
              <a:t> 會對 </a:t>
            </a:r>
            <a:r>
              <a:rPr lang="en-US" altLang="zh-TW" dirty="0"/>
              <a:t>UPF</a:t>
            </a:r>
            <a:r>
              <a:rPr lang="zh-TW" altLang="en-US" dirty="0"/>
              <a:t> </a:t>
            </a:r>
            <a:r>
              <a:rPr lang="en-US" altLang="zh-TW" dirty="0"/>
              <a:t>(PSA) </a:t>
            </a:r>
            <a:r>
              <a:rPr lang="zh-TW" altLang="en-US" dirty="0"/>
              <a:t>發起 </a:t>
            </a:r>
            <a:r>
              <a:rPr lang="en-US" altLang="zh-TW" b="1" dirty="0"/>
              <a:t>N4 Session Modification</a:t>
            </a:r>
            <a:r>
              <a:rPr lang="en-US" altLang="zh-TW" dirty="0"/>
              <a:t> procedure </a:t>
            </a:r>
            <a:r>
              <a:rPr lang="zh-TW" altLang="en-US" dirty="0"/>
              <a:t>並提供 </a:t>
            </a:r>
            <a:r>
              <a:rPr lang="en-US" altLang="zh-TW" b="1" dirty="0"/>
              <a:t>AN Tunnel Info</a:t>
            </a:r>
            <a:r>
              <a:rPr lang="zh-TW" altLang="en-US" b="1" dirty="0"/>
              <a:t>。</a:t>
            </a:r>
            <a:endParaRPr lang="en-US" altLang="zh-TW"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於是 </a:t>
            </a:r>
            <a:r>
              <a:rPr lang="en-US" altLang="zh-TW" b="0" dirty="0"/>
              <a:t>DL</a:t>
            </a:r>
            <a:r>
              <a:rPr lang="zh-TW" altLang="en-US" b="0" dirty="0"/>
              <a:t> </a:t>
            </a:r>
            <a:r>
              <a:rPr lang="en-US" altLang="zh-TW" b="0" dirty="0"/>
              <a:t>data</a:t>
            </a:r>
            <a:r>
              <a:rPr lang="zh-TW" altLang="en-US" b="0" dirty="0"/>
              <a:t> 現在可以被 </a:t>
            </a:r>
            <a:r>
              <a:rPr lang="en-US" altLang="zh-TW" b="0" dirty="0"/>
              <a:t>forward </a:t>
            </a:r>
            <a:r>
              <a:rPr lang="zh-TW" altLang="en-US" b="0" dirty="0"/>
              <a:t>到 </a:t>
            </a:r>
            <a:r>
              <a:rPr lang="en-US" altLang="zh-TW" b="0" dirty="0"/>
              <a:t>NG-RAN</a:t>
            </a:r>
            <a:r>
              <a:rPr lang="zh-TW" altLang="en-US" b="0" dirty="0"/>
              <a:t> 及 </a:t>
            </a:r>
            <a:r>
              <a:rPr lang="en-US" altLang="zh-TW" b="0" dirty="0"/>
              <a:t>UE</a:t>
            </a:r>
            <a:r>
              <a:rPr lang="zh-TW" altLang="en-US" b="0" dirty="0"/>
              <a:t> 了。</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98</a:t>
            </a:fld>
            <a:endParaRPr lang="zh-TW" altLang="en-US"/>
          </a:p>
        </p:txBody>
      </p:sp>
    </p:spTree>
    <p:extLst>
      <p:ext uri="{BB962C8B-B14F-4D97-AF65-F5344CB8AC3E}">
        <p14:creationId xmlns:p14="http://schemas.microsoft.com/office/powerpoint/2010/main" val="42286477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對於在 </a:t>
            </a:r>
            <a:r>
              <a:rPr lang="en-US" altLang="zh-TW" b="1" dirty="0"/>
              <a:t>List of rejected QoS Flows</a:t>
            </a:r>
            <a:r>
              <a:rPr lang="zh-TW" altLang="en-US" b="1" dirty="0"/>
              <a:t> </a:t>
            </a:r>
            <a:r>
              <a:rPr lang="zh-TW" altLang="en-US" b="0" dirty="0"/>
              <a:t>裡面的 </a:t>
            </a:r>
            <a:r>
              <a:rPr lang="en-US" altLang="zh-TW" b="0" dirty="0"/>
              <a:t>QoS Flows</a:t>
            </a:r>
            <a:r>
              <a:rPr lang="zh-TW" altLang="en-US" b="0" dirty="0"/>
              <a:t>，</a:t>
            </a:r>
            <a:r>
              <a:rPr lang="en-US" altLang="zh-TW" b="0" dirty="0"/>
              <a:t>SMF</a:t>
            </a:r>
            <a:r>
              <a:rPr lang="zh-TW" altLang="en-US" b="0" dirty="0"/>
              <a:t> 應該要去引導 </a:t>
            </a:r>
            <a:r>
              <a:rPr lang="en-US" altLang="zh-TW" b="0" dirty="0"/>
              <a:t>UPF</a:t>
            </a:r>
            <a:r>
              <a:rPr lang="zh-TW" altLang="en-US" b="0" dirty="0"/>
              <a:t> 移除與 </a:t>
            </a:r>
            <a:r>
              <a:rPr lang="en-US" altLang="zh-TW" b="0" dirty="0"/>
              <a:t>QoS Flows</a:t>
            </a:r>
            <a:r>
              <a:rPr lang="zh-TW" altLang="en-US" b="0" dirty="0"/>
              <a:t> 相關聯的 </a:t>
            </a:r>
            <a:r>
              <a:rPr lang="en-US" altLang="zh-TW" b="0" dirty="0"/>
              <a:t>rules (</a:t>
            </a:r>
            <a:r>
              <a:rPr lang="zh-TW" altLang="en-US" b="0" dirty="0"/>
              <a:t>例如</a:t>
            </a:r>
            <a:r>
              <a:rPr lang="en-US" altLang="zh-TW" b="0" dirty="0"/>
              <a:t>:</a:t>
            </a:r>
            <a:r>
              <a:rPr lang="zh-TW" altLang="en-US" b="0" dirty="0"/>
              <a:t> </a:t>
            </a:r>
            <a:r>
              <a:rPr lang="en-US" altLang="zh-TW" dirty="0"/>
              <a:t>Packet Detection Rules</a:t>
            </a:r>
            <a:r>
              <a:rPr lang="zh-TW" altLang="en-US" dirty="0"/>
              <a:t> 等</a:t>
            </a:r>
            <a:r>
              <a:rPr lang="en-US" altLang="zh-TW" b="0" dirty="0"/>
              <a:t>)</a:t>
            </a:r>
            <a:r>
              <a:rPr lang="zh-TW" altLang="en-US" b="0" dirty="0"/>
              <a:t> </a:t>
            </a:r>
            <a:endParaRPr lang="en-US" altLang="zh-TW"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99</a:t>
            </a:fld>
            <a:endParaRPr lang="zh-TW" altLang="en-US"/>
          </a:p>
        </p:txBody>
      </p:sp>
    </p:spTree>
    <p:extLst>
      <p:ext uri="{BB962C8B-B14F-4D97-AF65-F5344CB8AC3E}">
        <p14:creationId xmlns:p14="http://schemas.microsoft.com/office/powerpoint/2010/main" val="428209779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若 </a:t>
            </a:r>
            <a:r>
              <a:rPr lang="en-US" altLang="zh-TW" b="0" dirty="0"/>
              <a:t>SMF</a:t>
            </a:r>
            <a:r>
              <a:rPr lang="zh-TW" altLang="en-US" b="0" dirty="0"/>
              <a:t> 決定針對一個或多個 </a:t>
            </a:r>
            <a:r>
              <a:rPr lang="en-US" altLang="zh-TW" b="0" dirty="0"/>
              <a:t>QoS Flow </a:t>
            </a:r>
            <a:r>
              <a:rPr lang="zh-TW" altLang="en-US" b="0" dirty="0"/>
              <a:t>執行 </a:t>
            </a:r>
            <a:r>
              <a:rPr lang="en-US" altLang="zh-TW" b="1" dirty="0"/>
              <a:t>redundant transmission</a:t>
            </a:r>
            <a:r>
              <a:rPr lang="zh-TW" altLang="en-US" b="1" dirty="0"/>
              <a:t>，</a:t>
            </a:r>
            <a:r>
              <a:rPr lang="en-US" altLang="zh-TW" b="0" dirty="0"/>
              <a:t>SMF</a:t>
            </a:r>
            <a:r>
              <a:rPr lang="zh-TW" altLang="en-US" b="0" dirty="0"/>
              <a:t> 也要告訴 </a:t>
            </a:r>
            <a:r>
              <a:rPr lang="en-US" altLang="zh-TW" b="0" dirty="0"/>
              <a:t>UPF</a:t>
            </a:r>
            <a:r>
              <a:rPr lang="zh-TW" altLang="en-US" b="0" dirty="0"/>
              <a:t> </a:t>
            </a:r>
            <a:r>
              <a:rPr lang="en-US" altLang="zh-TW" b="0" dirty="0"/>
              <a:t>(PSA)</a:t>
            </a:r>
            <a:r>
              <a:rPr lang="zh-TW" altLang="en-US" b="0" dirty="0"/>
              <a:t> 執行 </a:t>
            </a:r>
            <a:r>
              <a:rPr lang="en-US" altLang="zh-TW" b="0" dirty="0"/>
              <a:t>packet duplication </a:t>
            </a:r>
            <a:r>
              <a:rPr lang="zh-TW" altLang="en-US" b="0" dirty="0"/>
              <a:t>針對該 </a:t>
            </a:r>
            <a:r>
              <a:rPr lang="en-US" altLang="zh-TW" b="0" dirty="0"/>
              <a:t>QoS Flow(s)</a:t>
            </a:r>
            <a:r>
              <a:rPr lang="zh-TW" altLang="en-US" b="0" dirty="0"/>
              <a:t> 的 </a:t>
            </a:r>
            <a:r>
              <a:rPr lang="en-US" altLang="zh-TW" b="0" dirty="0"/>
              <a:t>DL</a:t>
            </a:r>
            <a:r>
              <a:rPr lang="zh-TW" altLang="en-US" b="0" dirty="0"/>
              <a:t> 方向，利用 </a:t>
            </a:r>
            <a:r>
              <a:rPr lang="en-US" altLang="zh-TW" b="0" dirty="0"/>
              <a:t>forwarding rules</a:t>
            </a:r>
            <a:r>
              <a:rPr lang="zh-TW" altLang="en-US" b="0" dirty="0"/>
              <a:t>。</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若 </a:t>
            </a:r>
            <a:r>
              <a:rPr lang="en-US" altLang="zh-TW" b="0" dirty="0"/>
              <a:t>PCC rule(s)</a:t>
            </a:r>
            <a:r>
              <a:rPr lang="zh-TW" altLang="en-US" b="0" dirty="0"/>
              <a:t> 有在第</a:t>
            </a:r>
            <a:r>
              <a:rPr lang="en-US" altLang="zh-TW" b="0" dirty="0"/>
              <a:t>16</a:t>
            </a:r>
            <a:r>
              <a:rPr lang="zh-TW" altLang="en-US" b="0" dirty="0"/>
              <a:t>步被更新，</a:t>
            </a:r>
            <a:r>
              <a:rPr lang="en-US" altLang="zh-TW" b="0" dirty="0"/>
              <a:t>SMF</a:t>
            </a:r>
            <a:r>
              <a:rPr lang="zh-TW" altLang="en-US" b="0" dirty="0"/>
              <a:t> 會對 </a:t>
            </a:r>
            <a:r>
              <a:rPr lang="en-US" altLang="zh-TW" b="0" dirty="0"/>
              <a:t>UPF</a:t>
            </a:r>
            <a:r>
              <a:rPr lang="zh-TW" altLang="en-US" b="0" dirty="0"/>
              <a:t> </a:t>
            </a:r>
            <a:r>
              <a:rPr lang="en-US" altLang="zh-TW" b="0" dirty="0"/>
              <a:t>(PSA)</a:t>
            </a:r>
            <a:r>
              <a:rPr lang="zh-TW" altLang="en-US" b="0" dirty="0"/>
              <a:t> 發起 </a:t>
            </a:r>
            <a:r>
              <a:rPr lang="en-US" altLang="zh-TW" b="1" dirty="0"/>
              <a:t>N4 Session Modification</a:t>
            </a:r>
            <a:r>
              <a:rPr lang="en-US" altLang="zh-TW" dirty="0"/>
              <a:t> procedure</a:t>
            </a:r>
            <a:r>
              <a:rPr lang="zh-TW" altLang="en-US" dirty="0"/>
              <a:t> 基於更新過後的 </a:t>
            </a:r>
            <a:r>
              <a:rPr lang="en-US" altLang="zh-TW" dirty="0"/>
              <a:t>PCC</a:t>
            </a:r>
            <a:r>
              <a:rPr lang="zh-TW" altLang="en-US" dirty="0"/>
              <a:t> </a:t>
            </a:r>
            <a:r>
              <a:rPr lang="en-US" altLang="zh-TW" dirty="0"/>
              <a:t>rule(s)</a:t>
            </a:r>
            <a:r>
              <a:rPr lang="zh-TW" altLang="en-US" dirty="0"/>
              <a:t>。</a:t>
            </a:r>
            <a:endParaRPr lang="en-US" altLang="zh-TW"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100</a:t>
            </a:fld>
            <a:endParaRPr lang="zh-TW" altLang="en-US"/>
          </a:p>
        </p:txBody>
      </p:sp>
    </p:spTree>
    <p:extLst>
      <p:ext uri="{BB962C8B-B14F-4D97-AF65-F5344CB8AC3E}">
        <p14:creationId xmlns:p14="http://schemas.microsoft.com/office/powerpoint/2010/main" val="40036710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若 </a:t>
            </a:r>
            <a:r>
              <a:rPr lang="en-US" altLang="zh-TW" b="0" dirty="0"/>
              <a:t>SMF</a:t>
            </a:r>
            <a:r>
              <a:rPr lang="zh-TW" altLang="en-US" b="0" dirty="0"/>
              <a:t> 決定針對一個或多個 </a:t>
            </a:r>
            <a:r>
              <a:rPr lang="en-US" altLang="zh-TW" b="0" dirty="0"/>
              <a:t>QoS Flow </a:t>
            </a:r>
            <a:r>
              <a:rPr lang="zh-TW" altLang="en-US" b="0" dirty="0"/>
              <a:t>執行 </a:t>
            </a:r>
            <a:r>
              <a:rPr lang="en-US" altLang="zh-TW" b="1" dirty="0"/>
              <a:t>redundant transmission</a:t>
            </a:r>
            <a:r>
              <a:rPr lang="zh-TW" altLang="en-US" b="1" dirty="0"/>
              <a:t>，</a:t>
            </a:r>
            <a:r>
              <a:rPr lang="en-US" altLang="zh-TW" b="0" dirty="0"/>
              <a:t>SMF</a:t>
            </a:r>
            <a:r>
              <a:rPr lang="zh-TW" altLang="en-US" b="0" dirty="0"/>
              <a:t> 也要告訴 </a:t>
            </a:r>
            <a:r>
              <a:rPr lang="en-US" altLang="zh-TW" b="0" dirty="0"/>
              <a:t>UPF</a:t>
            </a:r>
            <a:r>
              <a:rPr lang="zh-TW" altLang="en-US" b="0" dirty="0"/>
              <a:t> </a:t>
            </a:r>
            <a:r>
              <a:rPr lang="en-US" altLang="zh-TW" b="0" dirty="0"/>
              <a:t>(PSA)</a:t>
            </a:r>
            <a:r>
              <a:rPr lang="zh-TW" altLang="en-US" b="0" dirty="0"/>
              <a:t> 執行 </a:t>
            </a:r>
            <a:r>
              <a:rPr lang="en-US" altLang="zh-TW" b="0" dirty="0"/>
              <a:t>packet duplication </a:t>
            </a:r>
            <a:r>
              <a:rPr lang="zh-TW" altLang="en-US" b="0" dirty="0"/>
              <a:t>針對該 </a:t>
            </a:r>
            <a:r>
              <a:rPr lang="en-US" altLang="zh-TW" b="0" dirty="0"/>
              <a:t>QoS Flow(s)</a:t>
            </a:r>
            <a:r>
              <a:rPr lang="zh-TW" altLang="en-US" b="0" dirty="0"/>
              <a:t> 的 </a:t>
            </a:r>
            <a:r>
              <a:rPr lang="en-US" altLang="zh-TW" b="0" dirty="0"/>
              <a:t>DL</a:t>
            </a:r>
            <a:r>
              <a:rPr lang="zh-TW" altLang="en-US" b="0" dirty="0"/>
              <a:t> 方向，利用 </a:t>
            </a:r>
            <a:r>
              <a:rPr lang="en-US" altLang="zh-TW" b="0" dirty="0"/>
              <a:t>forwarding rules</a:t>
            </a:r>
            <a:r>
              <a:rPr lang="zh-TW" altLang="en-US" b="0" dirty="0"/>
              <a:t>。</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若 </a:t>
            </a:r>
            <a:r>
              <a:rPr lang="en-US" altLang="zh-TW" b="0" dirty="0"/>
              <a:t>PCC rule(s)</a:t>
            </a:r>
            <a:r>
              <a:rPr lang="zh-TW" altLang="en-US" b="0" dirty="0"/>
              <a:t> 有在第</a:t>
            </a:r>
            <a:r>
              <a:rPr lang="en-US" altLang="zh-TW" b="0" dirty="0"/>
              <a:t>16</a:t>
            </a:r>
            <a:r>
              <a:rPr lang="zh-TW" altLang="en-US" b="0" dirty="0"/>
              <a:t>步被更新，</a:t>
            </a:r>
            <a:r>
              <a:rPr lang="en-US" altLang="zh-TW" b="0" dirty="0"/>
              <a:t>SMF</a:t>
            </a:r>
            <a:r>
              <a:rPr lang="zh-TW" altLang="en-US" b="0" dirty="0"/>
              <a:t> 會對 </a:t>
            </a:r>
            <a:r>
              <a:rPr lang="en-US" altLang="zh-TW" b="0" dirty="0"/>
              <a:t>UPF</a:t>
            </a:r>
            <a:r>
              <a:rPr lang="zh-TW" altLang="en-US" b="0" dirty="0"/>
              <a:t> </a:t>
            </a:r>
            <a:r>
              <a:rPr lang="en-US" altLang="zh-TW" b="0" dirty="0"/>
              <a:t>(PSA)</a:t>
            </a:r>
            <a:r>
              <a:rPr lang="zh-TW" altLang="en-US" b="0" dirty="0"/>
              <a:t> 發起 </a:t>
            </a:r>
            <a:r>
              <a:rPr lang="en-US" altLang="zh-TW" b="1" dirty="0"/>
              <a:t>N4 Session Modification</a:t>
            </a:r>
            <a:r>
              <a:rPr lang="en-US" altLang="zh-TW" dirty="0"/>
              <a:t> procedure</a:t>
            </a:r>
            <a:r>
              <a:rPr lang="zh-TW" altLang="en-US" dirty="0"/>
              <a:t> 基於更新過後的 </a:t>
            </a:r>
            <a:r>
              <a:rPr lang="en-US" altLang="zh-TW" dirty="0"/>
              <a:t>PCC</a:t>
            </a:r>
            <a:r>
              <a:rPr lang="zh-TW" altLang="en-US" dirty="0"/>
              <a:t> </a:t>
            </a:r>
            <a:r>
              <a:rPr lang="en-US" altLang="zh-TW" dirty="0"/>
              <a:t>rule(s)</a:t>
            </a:r>
            <a:r>
              <a:rPr lang="zh-TW" altLang="en-US" dirty="0"/>
              <a:t>。</a:t>
            </a:r>
            <a:endParaRPr lang="en-US" altLang="zh-TW" b="0" dirty="0"/>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101</a:t>
            </a:fld>
            <a:endParaRPr lang="zh-TW" altLang="en-US"/>
          </a:p>
        </p:txBody>
      </p:sp>
    </p:spTree>
    <p:extLst>
      <p:ext uri="{BB962C8B-B14F-4D97-AF65-F5344CB8AC3E}">
        <p14:creationId xmlns:p14="http://schemas.microsoft.com/office/powerpoint/2010/main" val="221369507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若 </a:t>
            </a:r>
            <a:r>
              <a:rPr lang="en-US" altLang="zh-TW" dirty="0"/>
              <a:t>forwarding tunnel </a:t>
            </a:r>
            <a:r>
              <a:rPr lang="zh-TW" altLang="en-US" dirty="0"/>
              <a:t>在 </a:t>
            </a:r>
            <a:r>
              <a:rPr lang="en-US" altLang="zh-TW" dirty="0"/>
              <a:t>new I-UPF </a:t>
            </a:r>
            <a:r>
              <a:rPr lang="zh-TW" altLang="en-US" dirty="0"/>
              <a:t>有被建立起來，並且如果 </a:t>
            </a:r>
            <a:r>
              <a:rPr lang="en-US" altLang="zh-TW" dirty="0"/>
              <a:t>SMF </a:t>
            </a:r>
            <a:r>
              <a:rPr lang="zh-TW" altLang="en-US" dirty="0"/>
              <a:t>設定針對 </a:t>
            </a:r>
            <a:r>
              <a:rPr lang="en-US" altLang="zh-TW" dirty="0"/>
              <a:t>forwarding tunnel</a:t>
            </a:r>
            <a:r>
              <a:rPr lang="zh-TW" altLang="en-US" dirty="0"/>
              <a:t> 的 </a:t>
            </a:r>
            <a:r>
              <a:rPr lang="en-US" altLang="zh-TW" dirty="0"/>
              <a:t>timer</a:t>
            </a:r>
            <a:r>
              <a:rPr lang="zh-TW" altLang="en-US" dirty="0"/>
              <a:t> 歸零了，</a:t>
            </a:r>
            <a:r>
              <a:rPr lang="en-US" altLang="zh-TW" dirty="0"/>
              <a:t>SMF</a:t>
            </a:r>
            <a:r>
              <a:rPr lang="zh-TW" altLang="en-US" dirty="0"/>
              <a:t> 傳送</a:t>
            </a:r>
            <a:r>
              <a:rPr lang="en-US" altLang="zh-TW" dirty="0"/>
              <a:t> </a:t>
            </a:r>
            <a:r>
              <a:rPr lang="en-US" altLang="zh-TW" b="1" dirty="0"/>
              <a:t>N4 Session modification</a:t>
            </a:r>
            <a:r>
              <a:rPr lang="en-US" altLang="zh-TW" dirty="0"/>
              <a:t> request </a:t>
            </a:r>
            <a:r>
              <a:rPr lang="zh-TW" altLang="en-US" dirty="0"/>
              <a:t>給 </a:t>
            </a:r>
            <a:r>
              <a:rPr lang="en-US" altLang="zh-TW" dirty="0"/>
              <a:t>new I-UPF </a:t>
            </a:r>
            <a:r>
              <a:rPr lang="zh-TW" altLang="en-US" dirty="0"/>
              <a:t>的 </a:t>
            </a:r>
            <a:r>
              <a:rPr lang="en-US" altLang="zh-TW" dirty="0"/>
              <a:t>N3 termination point </a:t>
            </a:r>
            <a:r>
              <a:rPr lang="zh-TW" altLang="en-US" dirty="0"/>
              <a:t>來釋放 </a:t>
            </a:r>
            <a:r>
              <a:rPr lang="en-US" altLang="zh-TW" dirty="0"/>
              <a:t>forwarding tunnel</a:t>
            </a:r>
            <a:r>
              <a:rPr lang="zh-TW" altLang="en-US" dirty="0"/>
              <a:t>。</a:t>
            </a:r>
          </a:p>
        </p:txBody>
      </p:sp>
      <p:sp>
        <p:nvSpPr>
          <p:cNvPr id="4" name="投影片編號版面配置區 3"/>
          <p:cNvSpPr>
            <a:spLocks noGrp="1"/>
          </p:cNvSpPr>
          <p:nvPr>
            <p:ph type="sldNum" sz="quarter" idx="5"/>
          </p:nvPr>
        </p:nvSpPr>
        <p:spPr/>
        <p:txBody>
          <a:bodyPr/>
          <a:lstStyle/>
          <a:p>
            <a:fld id="{41C191FF-6CAD-42E0-8C1A-E90EC47F0ADD}" type="slidenum">
              <a:rPr lang="zh-TW" altLang="en-US" smtClean="0"/>
              <a:t>103</a:t>
            </a:fld>
            <a:endParaRPr lang="zh-TW" altLang="en-US"/>
          </a:p>
        </p:txBody>
      </p:sp>
    </p:spTree>
    <p:extLst>
      <p:ext uri="{BB962C8B-B14F-4D97-AF65-F5344CB8AC3E}">
        <p14:creationId xmlns:p14="http://schemas.microsoft.com/office/powerpoint/2010/main" val="445563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61E34-CF56-412E-BA7C-4A9D0B38A21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A1C3E77-781F-4E05-BF62-7E3A3C680E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65BF977-1290-4A25-9060-5011EFA75B07}"/>
              </a:ext>
            </a:extLst>
          </p:cNvPr>
          <p:cNvSpPr>
            <a:spLocks noGrp="1"/>
          </p:cNvSpPr>
          <p:nvPr>
            <p:ph type="dt" sz="half" idx="10"/>
          </p:nvPr>
        </p:nvSpPr>
        <p:spPr/>
        <p:txBody>
          <a:bodyPr/>
          <a:lstStyle/>
          <a:p>
            <a:fld id="{3C3574A9-33CB-42E2-8F01-FBB8CA97D976}" type="datetime1">
              <a:rPr lang="zh-TW" altLang="en-US" smtClean="0"/>
              <a:t>2025/8/18</a:t>
            </a:fld>
            <a:endParaRPr lang="zh-TW" altLang="en-US"/>
          </a:p>
        </p:txBody>
      </p:sp>
      <p:sp>
        <p:nvSpPr>
          <p:cNvPr id="5" name="頁尾版面配置區 4">
            <a:extLst>
              <a:ext uri="{FF2B5EF4-FFF2-40B4-BE49-F238E27FC236}">
                <a16:creationId xmlns:a16="http://schemas.microsoft.com/office/drawing/2014/main" id="{84632101-2385-46BB-9675-47E28CED315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4F3CC8B-4B84-4FA9-A01A-622A41FD8991}"/>
              </a:ext>
            </a:extLst>
          </p:cNvPr>
          <p:cNvSpPr>
            <a:spLocks noGrp="1"/>
          </p:cNvSpPr>
          <p:nvPr>
            <p:ph type="sldNum" sz="quarter" idx="12"/>
          </p:nvPr>
        </p:nvSpPr>
        <p:spPr/>
        <p:txBody>
          <a:bodyPr/>
          <a:lstStyle/>
          <a:p>
            <a:fld id="{75BE308F-DE79-4928-90CB-2247FBDD67C9}" type="slidenum">
              <a:rPr lang="zh-TW" altLang="en-US" smtClean="0"/>
              <a:t>‹#›</a:t>
            </a:fld>
            <a:endParaRPr lang="zh-TW" altLang="en-US"/>
          </a:p>
        </p:txBody>
      </p:sp>
    </p:spTree>
    <p:extLst>
      <p:ext uri="{BB962C8B-B14F-4D97-AF65-F5344CB8AC3E}">
        <p14:creationId xmlns:p14="http://schemas.microsoft.com/office/powerpoint/2010/main" val="331712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6DF5C3-BF98-4F55-A6D2-155FCACB67D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DE50F60-286A-496C-91C2-020380109CD9}"/>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BCA7B7A-7E0E-4698-8F45-96AE03AC0F6D}"/>
              </a:ext>
            </a:extLst>
          </p:cNvPr>
          <p:cNvSpPr>
            <a:spLocks noGrp="1"/>
          </p:cNvSpPr>
          <p:nvPr>
            <p:ph type="dt" sz="half" idx="10"/>
          </p:nvPr>
        </p:nvSpPr>
        <p:spPr/>
        <p:txBody>
          <a:bodyPr/>
          <a:lstStyle/>
          <a:p>
            <a:fld id="{4F524C9E-F928-405A-BEC0-1CD10AACABA9}" type="datetime1">
              <a:rPr lang="zh-TW" altLang="en-US" smtClean="0"/>
              <a:t>2025/8/18</a:t>
            </a:fld>
            <a:endParaRPr lang="zh-TW" altLang="en-US"/>
          </a:p>
        </p:txBody>
      </p:sp>
      <p:sp>
        <p:nvSpPr>
          <p:cNvPr id="5" name="頁尾版面配置區 4">
            <a:extLst>
              <a:ext uri="{FF2B5EF4-FFF2-40B4-BE49-F238E27FC236}">
                <a16:creationId xmlns:a16="http://schemas.microsoft.com/office/drawing/2014/main" id="{A93788C8-E26D-44B2-9C08-390708AD33D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C785837-7038-478F-B1A3-F42880276D04}"/>
              </a:ext>
            </a:extLst>
          </p:cNvPr>
          <p:cNvSpPr>
            <a:spLocks noGrp="1"/>
          </p:cNvSpPr>
          <p:nvPr>
            <p:ph type="sldNum" sz="quarter" idx="12"/>
          </p:nvPr>
        </p:nvSpPr>
        <p:spPr/>
        <p:txBody>
          <a:bodyPr/>
          <a:lstStyle/>
          <a:p>
            <a:fld id="{75BE308F-DE79-4928-90CB-2247FBDD67C9}" type="slidenum">
              <a:rPr lang="zh-TW" altLang="en-US" smtClean="0"/>
              <a:t>‹#›</a:t>
            </a:fld>
            <a:endParaRPr lang="zh-TW" altLang="en-US"/>
          </a:p>
        </p:txBody>
      </p:sp>
    </p:spTree>
    <p:extLst>
      <p:ext uri="{BB962C8B-B14F-4D97-AF65-F5344CB8AC3E}">
        <p14:creationId xmlns:p14="http://schemas.microsoft.com/office/powerpoint/2010/main" val="237113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9C63C59-B2B2-4C12-A5A7-1E14855C09F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05E8F3D-AE75-4DDC-B8A2-D1391927581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AED9ACA-5743-4896-BBBF-BBA33B960C8C}"/>
              </a:ext>
            </a:extLst>
          </p:cNvPr>
          <p:cNvSpPr>
            <a:spLocks noGrp="1"/>
          </p:cNvSpPr>
          <p:nvPr>
            <p:ph type="dt" sz="half" idx="10"/>
          </p:nvPr>
        </p:nvSpPr>
        <p:spPr/>
        <p:txBody>
          <a:bodyPr/>
          <a:lstStyle/>
          <a:p>
            <a:fld id="{FE6F5F46-71D0-4AC8-A577-6B32E58A3F5D}" type="datetime1">
              <a:rPr lang="zh-TW" altLang="en-US" smtClean="0"/>
              <a:t>2025/8/18</a:t>
            </a:fld>
            <a:endParaRPr lang="zh-TW" altLang="en-US"/>
          </a:p>
        </p:txBody>
      </p:sp>
      <p:sp>
        <p:nvSpPr>
          <p:cNvPr id="5" name="頁尾版面配置區 4">
            <a:extLst>
              <a:ext uri="{FF2B5EF4-FFF2-40B4-BE49-F238E27FC236}">
                <a16:creationId xmlns:a16="http://schemas.microsoft.com/office/drawing/2014/main" id="{103EBADA-CA12-4EBE-A0C0-CBA86029339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20087FD-F220-4D74-B23D-97EB2B4AE297}"/>
              </a:ext>
            </a:extLst>
          </p:cNvPr>
          <p:cNvSpPr>
            <a:spLocks noGrp="1"/>
          </p:cNvSpPr>
          <p:nvPr>
            <p:ph type="sldNum" sz="quarter" idx="12"/>
          </p:nvPr>
        </p:nvSpPr>
        <p:spPr/>
        <p:txBody>
          <a:bodyPr/>
          <a:lstStyle/>
          <a:p>
            <a:fld id="{75BE308F-DE79-4928-90CB-2247FBDD67C9}" type="slidenum">
              <a:rPr lang="zh-TW" altLang="en-US" smtClean="0"/>
              <a:t>‹#›</a:t>
            </a:fld>
            <a:endParaRPr lang="zh-TW" altLang="en-US"/>
          </a:p>
        </p:txBody>
      </p:sp>
    </p:spTree>
    <p:extLst>
      <p:ext uri="{BB962C8B-B14F-4D97-AF65-F5344CB8AC3E}">
        <p14:creationId xmlns:p14="http://schemas.microsoft.com/office/powerpoint/2010/main" val="331693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BCF038-F1D3-4BB3-992E-0D4FF05564B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8C54571-6783-4C78-8290-C4C42D8CD16C}"/>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D61E2A9-48FD-4367-B4D8-91610DFE2651}"/>
              </a:ext>
            </a:extLst>
          </p:cNvPr>
          <p:cNvSpPr>
            <a:spLocks noGrp="1"/>
          </p:cNvSpPr>
          <p:nvPr>
            <p:ph type="dt" sz="half" idx="10"/>
          </p:nvPr>
        </p:nvSpPr>
        <p:spPr/>
        <p:txBody>
          <a:bodyPr/>
          <a:lstStyle/>
          <a:p>
            <a:fld id="{A0482A32-CCA6-4BAD-9E71-E5EFCD27445E}" type="datetime1">
              <a:rPr lang="zh-TW" altLang="en-US" smtClean="0"/>
              <a:t>2025/8/18</a:t>
            </a:fld>
            <a:endParaRPr lang="zh-TW" altLang="en-US"/>
          </a:p>
        </p:txBody>
      </p:sp>
      <p:sp>
        <p:nvSpPr>
          <p:cNvPr id="5" name="頁尾版面配置區 4">
            <a:extLst>
              <a:ext uri="{FF2B5EF4-FFF2-40B4-BE49-F238E27FC236}">
                <a16:creationId xmlns:a16="http://schemas.microsoft.com/office/drawing/2014/main" id="{40AC3478-35DF-46E6-83D9-6D416DCF529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A1DFCAE-7883-422A-B089-8BEAA8C223C8}"/>
              </a:ext>
            </a:extLst>
          </p:cNvPr>
          <p:cNvSpPr>
            <a:spLocks noGrp="1"/>
          </p:cNvSpPr>
          <p:nvPr>
            <p:ph type="sldNum" sz="quarter" idx="12"/>
          </p:nvPr>
        </p:nvSpPr>
        <p:spPr/>
        <p:txBody>
          <a:bodyPr/>
          <a:lstStyle/>
          <a:p>
            <a:fld id="{75BE308F-DE79-4928-90CB-2247FBDD67C9}" type="slidenum">
              <a:rPr lang="zh-TW" altLang="en-US" smtClean="0"/>
              <a:t>‹#›</a:t>
            </a:fld>
            <a:endParaRPr lang="zh-TW" altLang="en-US"/>
          </a:p>
        </p:txBody>
      </p:sp>
    </p:spTree>
    <p:extLst>
      <p:ext uri="{BB962C8B-B14F-4D97-AF65-F5344CB8AC3E}">
        <p14:creationId xmlns:p14="http://schemas.microsoft.com/office/powerpoint/2010/main" val="240715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7812F2-0608-4776-808D-0F5FF17BB66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1D069C1-F2BA-4F2B-8EB7-038C6AE81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ED0AC38C-49DD-4CAB-8FD2-6EA4E5877078}"/>
              </a:ext>
            </a:extLst>
          </p:cNvPr>
          <p:cNvSpPr>
            <a:spLocks noGrp="1"/>
          </p:cNvSpPr>
          <p:nvPr>
            <p:ph type="dt" sz="half" idx="10"/>
          </p:nvPr>
        </p:nvSpPr>
        <p:spPr/>
        <p:txBody>
          <a:bodyPr/>
          <a:lstStyle/>
          <a:p>
            <a:fld id="{314C4ECE-F4BF-40DF-ACB3-A4805D42A369}" type="datetime1">
              <a:rPr lang="zh-TW" altLang="en-US" smtClean="0"/>
              <a:t>2025/8/18</a:t>
            </a:fld>
            <a:endParaRPr lang="zh-TW" altLang="en-US"/>
          </a:p>
        </p:txBody>
      </p:sp>
      <p:sp>
        <p:nvSpPr>
          <p:cNvPr id="5" name="頁尾版面配置區 4">
            <a:extLst>
              <a:ext uri="{FF2B5EF4-FFF2-40B4-BE49-F238E27FC236}">
                <a16:creationId xmlns:a16="http://schemas.microsoft.com/office/drawing/2014/main" id="{5114AB45-2164-4C53-8658-626A7BC4212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266442F-C524-4C1F-BB5B-76476EEC1CA6}"/>
              </a:ext>
            </a:extLst>
          </p:cNvPr>
          <p:cNvSpPr>
            <a:spLocks noGrp="1"/>
          </p:cNvSpPr>
          <p:nvPr>
            <p:ph type="sldNum" sz="quarter" idx="12"/>
          </p:nvPr>
        </p:nvSpPr>
        <p:spPr/>
        <p:txBody>
          <a:bodyPr/>
          <a:lstStyle/>
          <a:p>
            <a:fld id="{75BE308F-DE79-4928-90CB-2247FBDD67C9}" type="slidenum">
              <a:rPr lang="zh-TW" altLang="en-US" smtClean="0"/>
              <a:t>‹#›</a:t>
            </a:fld>
            <a:endParaRPr lang="zh-TW" altLang="en-US"/>
          </a:p>
        </p:txBody>
      </p:sp>
    </p:spTree>
    <p:extLst>
      <p:ext uri="{BB962C8B-B14F-4D97-AF65-F5344CB8AC3E}">
        <p14:creationId xmlns:p14="http://schemas.microsoft.com/office/powerpoint/2010/main" val="9724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2D8BD2-6E87-46FA-A38D-12C76AC7CF1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99DAB02-8F97-48B2-A9A6-F073603FF50D}"/>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16824B4-5F70-4AD0-9189-934FC01FC405}"/>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49E411E-EBD0-4FA6-9CC5-CB25D7FAB5D4}"/>
              </a:ext>
            </a:extLst>
          </p:cNvPr>
          <p:cNvSpPr>
            <a:spLocks noGrp="1"/>
          </p:cNvSpPr>
          <p:nvPr>
            <p:ph type="dt" sz="half" idx="10"/>
          </p:nvPr>
        </p:nvSpPr>
        <p:spPr/>
        <p:txBody>
          <a:bodyPr/>
          <a:lstStyle/>
          <a:p>
            <a:fld id="{408F64A9-24A8-41C2-B909-796EF451188D}" type="datetime1">
              <a:rPr lang="zh-TW" altLang="en-US" smtClean="0"/>
              <a:t>2025/8/18</a:t>
            </a:fld>
            <a:endParaRPr lang="zh-TW" altLang="en-US"/>
          </a:p>
        </p:txBody>
      </p:sp>
      <p:sp>
        <p:nvSpPr>
          <p:cNvPr id="6" name="頁尾版面配置區 5">
            <a:extLst>
              <a:ext uri="{FF2B5EF4-FFF2-40B4-BE49-F238E27FC236}">
                <a16:creationId xmlns:a16="http://schemas.microsoft.com/office/drawing/2014/main" id="{8056551D-403F-42E5-A551-CCCAEA32290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117257F-1564-441C-ABC0-918267623150}"/>
              </a:ext>
            </a:extLst>
          </p:cNvPr>
          <p:cNvSpPr>
            <a:spLocks noGrp="1"/>
          </p:cNvSpPr>
          <p:nvPr>
            <p:ph type="sldNum" sz="quarter" idx="12"/>
          </p:nvPr>
        </p:nvSpPr>
        <p:spPr/>
        <p:txBody>
          <a:bodyPr/>
          <a:lstStyle/>
          <a:p>
            <a:fld id="{75BE308F-DE79-4928-90CB-2247FBDD67C9}" type="slidenum">
              <a:rPr lang="zh-TW" altLang="en-US" smtClean="0"/>
              <a:t>‹#›</a:t>
            </a:fld>
            <a:endParaRPr lang="zh-TW" altLang="en-US"/>
          </a:p>
        </p:txBody>
      </p:sp>
    </p:spTree>
    <p:extLst>
      <p:ext uri="{BB962C8B-B14F-4D97-AF65-F5344CB8AC3E}">
        <p14:creationId xmlns:p14="http://schemas.microsoft.com/office/powerpoint/2010/main" val="65747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037199-36BC-489E-B186-ED04EF9563A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ADECD4B-D924-4F29-BF35-219EE94ED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72A51435-EA05-45C1-A52A-78BEDD09376F}"/>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708E75B-A5BB-480C-88BD-A93C42E1C8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1014C7CD-36C4-4C7D-97BA-F81016656D9A}"/>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EDF0AB1-6061-4CAF-9A8C-008C80DB3F1A}"/>
              </a:ext>
            </a:extLst>
          </p:cNvPr>
          <p:cNvSpPr>
            <a:spLocks noGrp="1"/>
          </p:cNvSpPr>
          <p:nvPr>
            <p:ph type="dt" sz="half" idx="10"/>
          </p:nvPr>
        </p:nvSpPr>
        <p:spPr/>
        <p:txBody>
          <a:bodyPr/>
          <a:lstStyle/>
          <a:p>
            <a:fld id="{A6C66FE5-51A1-4846-8AA8-000B9BEE40F3}" type="datetime1">
              <a:rPr lang="zh-TW" altLang="en-US" smtClean="0"/>
              <a:t>2025/8/18</a:t>
            </a:fld>
            <a:endParaRPr lang="zh-TW" altLang="en-US"/>
          </a:p>
        </p:txBody>
      </p:sp>
      <p:sp>
        <p:nvSpPr>
          <p:cNvPr id="8" name="頁尾版面配置區 7">
            <a:extLst>
              <a:ext uri="{FF2B5EF4-FFF2-40B4-BE49-F238E27FC236}">
                <a16:creationId xmlns:a16="http://schemas.microsoft.com/office/drawing/2014/main" id="{4F8B4428-2533-4720-BC23-C774990882A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23F8D9A-B8C1-46C5-937E-908FF6BB49BC}"/>
              </a:ext>
            </a:extLst>
          </p:cNvPr>
          <p:cNvSpPr>
            <a:spLocks noGrp="1"/>
          </p:cNvSpPr>
          <p:nvPr>
            <p:ph type="sldNum" sz="quarter" idx="12"/>
          </p:nvPr>
        </p:nvSpPr>
        <p:spPr/>
        <p:txBody>
          <a:bodyPr/>
          <a:lstStyle/>
          <a:p>
            <a:fld id="{75BE308F-DE79-4928-90CB-2247FBDD67C9}" type="slidenum">
              <a:rPr lang="zh-TW" altLang="en-US" smtClean="0"/>
              <a:t>‹#›</a:t>
            </a:fld>
            <a:endParaRPr lang="zh-TW" altLang="en-US"/>
          </a:p>
        </p:txBody>
      </p:sp>
    </p:spTree>
    <p:extLst>
      <p:ext uri="{BB962C8B-B14F-4D97-AF65-F5344CB8AC3E}">
        <p14:creationId xmlns:p14="http://schemas.microsoft.com/office/powerpoint/2010/main" val="357390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2E066D-299D-44E5-B2CD-3A87C507BB2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9EBEF33-CCCB-46A6-9CD5-F5C62B270D0D}"/>
              </a:ext>
            </a:extLst>
          </p:cNvPr>
          <p:cNvSpPr>
            <a:spLocks noGrp="1"/>
          </p:cNvSpPr>
          <p:nvPr>
            <p:ph type="dt" sz="half" idx="10"/>
          </p:nvPr>
        </p:nvSpPr>
        <p:spPr/>
        <p:txBody>
          <a:bodyPr/>
          <a:lstStyle/>
          <a:p>
            <a:fld id="{A27D99CB-3A4B-4ED3-A796-D6FE74BA5CB1}" type="datetime1">
              <a:rPr lang="zh-TW" altLang="en-US" smtClean="0"/>
              <a:t>2025/8/18</a:t>
            </a:fld>
            <a:endParaRPr lang="zh-TW" altLang="en-US"/>
          </a:p>
        </p:txBody>
      </p:sp>
      <p:sp>
        <p:nvSpPr>
          <p:cNvPr id="4" name="頁尾版面配置區 3">
            <a:extLst>
              <a:ext uri="{FF2B5EF4-FFF2-40B4-BE49-F238E27FC236}">
                <a16:creationId xmlns:a16="http://schemas.microsoft.com/office/drawing/2014/main" id="{84A73039-1B3D-4557-A0E9-4D639F07991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A41B5D6-240B-4FC6-BBBB-2FB1802BA166}"/>
              </a:ext>
            </a:extLst>
          </p:cNvPr>
          <p:cNvSpPr>
            <a:spLocks noGrp="1"/>
          </p:cNvSpPr>
          <p:nvPr>
            <p:ph type="sldNum" sz="quarter" idx="12"/>
          </p:nvPr>
        </p:nvSpPr>
        <p:spPr/>
        <p:txBody>
          <a:bodyPr/>
          <a:lstStyle/>
          <a:p>
            <a:fld id="{75BE308F-DE79-4928-90CB-2247FBDD67C9}" type="slidenum">
              <a:rPr lang="zh-TW" altLang="en-US" smtClean="0"/>
              <a:t>‹#›</a:t>
            </a:fld>
            <a:endParaRPr lang="zh-TW" altLang="en-US"/>
          </a:p>
        </p:txBody>
      </p:sp>
    </p:spTree>
    <p:extLst>
      <p:ext uri="{BB962C8B-B14F-4D97-AF65-F5344CB8AC3E}">
        <p14:creationId xmlns:p14="http://schemas.microsoft.com/office/powerpoint/2010/main" val="102240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DC8F8AA-A3EB-4BB8-BD0C-3564B3036840}"/>
              </a:ext>
            </a:extLst>
          </p:cNvPr>
          <p:cNvSpPr>
            <a:spLocks noGrp="1"/>
          </p:cNvSpPr>
          <p:nvPr>
            <p:ph type="dt" sz="half" idx="10"/>
          </p:nvPr>
        </p:nvSpPr>
        <p:spPr/>
        <p:txBody>
          <a:bodyPr/>
          <a:lstStyle/>
          <a:p>
            <a:fld id="{CDA14D6D-48D2-40E1-96DE-B3FF47319B02}" type="datetime1">
              <a:rPr lang="zh-TW" altLang="en-US" smtClean="0"/>
              <a:t>2025/8/18</a:t>
            </a:fld>
            <a:endParaRPr lang="zh-TW" altLang="en-US"/>
          </a:p>
        </p:txBody>
      </p:sp>
      <p:sp>
        <p:nvSpPr>
          <p:cNvPr id="3" name="頁尾版面配置區 2">
            <a:extLst>
              <a:ext uri="{FF2B5EF4-FFF2-40B4-BE49-F238E27FC236}">
                <a16:creationId xmlns:a16="http://schemas.microsoft.com/office/drawing/2014/main" id="{A64DE6E2-F9F9-45A7-8CAE-50FF72038D6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37D5994-853A-4035-B884-6B302215C76D}"/>
              </a:ext>
            </a:extLst>
          </p:cNvPr>
          <p:cNvSpPr>
            <a:spLocks noGrp="1"/>
          </p:cNvSpPr>
          <p:nvPr>
            <p:ph type="sldNum" sz="quarter" idx="12"/>
          </p:nvPr>
        </p:nvSpPr>
        <p:spPr/>
        <p:txBody>
          <a:bodyPr/>
          <a:lstStyle/>
          <a:p>
            <a:fld id="{75BE308F-DE79-4928-90CB-2247FBDD67C9}" type="slidenum">
              <a:rPr lang="zh-TW" altLang="en-US" smtClean="0"/>
              <a:t>‹#›</a:t>
            </a:fld>
            <a:endParaRPr lang="zh-TW" altLang="en-US"/>
          </a:p>
        </p:txBody>
      </p:sp>
    </p:spTree>
    <p:extLst>
      <p:ext uri="{BB962C8B-B14F-4D97-AF65-F5344CB8AC3E}">
        <p14:creationId xmlns:p14="http://schemas.microsoft.com/office/powerpoint/2010/main" val="19847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B2EBB0-920F-45CF-9BF8-BDADCC6DF68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7E3E6AC-0881-4181-BFF9-0C85C56E8C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32297C6-2240-4752-BE30-32972D74E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9D41CA4-1DD8-4131-833F-9F2C8D98C71B}"/>
              </a:ext>
            </a:extLst>
          </p:cNvPr>
          <p:cNvSpPr>
            <a:spLocks noGrp="1"/>
          </p:cNvSpPr>
          <p:nvPr>
            <p:ph type="dt" sz="half" idx="10"/>
          </p:nvPr>
        </p:nvSpPr>
        <p:spPr/>
        <p:txBody>
          <a:bodyPr/>
          <a:lstStyle/>
          <a:p>
            <a:fld id="{C8BE1ABF-2E77-49CC-8B40-FD426D3721F0}" type="datetime1">
              <a:rPr lang="zh-TW" altLang="en-US" smtClean="0"/>
              <a:t>2025/8/18</a:t>
            </a:fld>
            <a:endParaRPr lang="zh-TW" altLang="en-US"/>
          </a:p>
        </p:txBody>
      </p:sp>
      <p:sp>
        <p:nvSpPr>
          <p:cNvPr id="6" name="頁尾版面配置區 5">
            <a:extLst>
              <a:ext uri="{FF2B5EF4-FFF2-40B4-BE49-F238E27FC236}">
                <a16:creationId xmlns:a16="http://schemas.microsoft.com/office/drawing/2014/main" id="{0E68561A-98F0-442F-A69F-970DD85AA06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6C4B57D-74AB-4017-BE2C-582D6E35C73D}"/>
              </a:ext>
            </a:extLst>
          </p:cNvPr>
          <p:cNvSpPr>
            <a:spLocks noGrp="1"/>
          </p:cNvSpPr>
          <p:nvPr>
            <p:ph type="sldNum" sz="quarter" idx="12"/>
          </p:nvPr>
        </p:nvSpPr>
        <p:spPr/>
        <p:txBody>
          <a:bodyPr/>
          <a:lstStyle/>
          <a:p>
            <a:fld id="{75BE308F-DE79-4928-90CB-2247FBDD67C9}" type="slidenum">
              <a:rPr lang="zh-TW" altLang="en-US" smtClean="0"/>
              <a:t>‹#›</a:t>
            </a:fld>
            <a:endParaRPr lang="zh-TW" altLang="en-US"/>
          </a:p>
        </p:txBody>
      </p:sp>
    </p:spTree>
    <p:extLst>
      <p:ext uri="{BB962C8B-B14F-4D97-AF65-F5344CB8AC3E}">
        <p14:creationId xmlns:p14="http://schemas.microsoft.com/office/powerpoint/2010/main" val="86424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D37A19-A978-42EB-AF8B-5AEDE65A495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3A80362-2DEC-4280-893B-F4CCC1123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78359DB-F53D-4F32-BCD3-83260ED4C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3E902EF-E287-46A8-BFCD-1591BD324227}"/>
              </a:ext>
            </a:extLst>
          </p:cNvPr>
          <p:cNvSpPr>
            <a:spLocks noGrp="1"/>
          </p:cNvSpPr>
          <p:nvPr>
            <p:ph type="dt" sz="half" idx="10"/>
          </p:nvPr>
        </p:nvSpPr>
        <p:spPr/>
        <p:txBody>
          <a:bodyPr/>
          <a:lstStyle/>
          <a:p>
            <a:fld id="{209989A5-BF03-437B-9723-E4C12A9504F7}" type="datetime1">
              <a:rPr lang="zh-TW" altLang="en-US" smtClean="0"/>
              <a:t>2025/8/18</a:t>
            </a:fld>
            <a:endParaRPr lang="zh-TW" altLang="en-US"/>
          </a:p>
        </p:txBody>
      </p:sp>
      <p:sp>
        <p:nvSpPr>
          <p:cNvPr id="6" name="頁尾版面配置區 5">
            <a:extLst>
              <a:ext uri="{FF2B5EF4-FFF2-40B4-BE49-F238E27FC236}">
                <a16:creationId xmlns:a16="http://schemas.microsoft.com/office/drawing/2014/main" id="{B7391AFE-E390-4332-B98E-061BA89FD14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8F041B9-C290-4069-A7BD-89553A44831B}"/>
              </a:ext>
            </a:extLst>
          </p:cNvPr>
          <p:cNvSpPr>
            <a:spLocks noGrp="1"/>
          </p:cNvSpPr>
          <p:nvPr>
            <p:ph type="sldNum" sz="quarter" idx="12"/>
          </p:nvPr>
        </p:nvSpPr>
        <p:spPr/>
        <p:txBody>
          <a:bodyPr/>
          <a:lstStyle/>
          <a:p>
            <a:fld id="{75BE308F-DE79-4928-90CB-2247FBDD67C9}" type="slidenum">
              <a:rPr lang="zh-TW" altLang="en-US" smtClean="0"/>
              <a:t>‹#›</a:t>
            </a:fld>
            <a:endParaRPr lang="zh-TW" altLang="en-US"/>
          </a:p>
        </p:txBody>
      </p:sp>
    </p:spTree>
    <p:extLst>
      <p:ext uri="{BB962C8B-B14F-4D97-AF65-F5344CB8AC3E}">
        <p14:creationId xmlns:p14="http://schemas.microsoft.com/office/powerpoint/2010/main" val="382028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543A86F-7451-4BC2-98FE-837DD99AF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D8A0C3F-3D9F-47C0-A56D-49593A374A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CB171C5-8778-4A58-A23D-1B13E85D3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FF597-4AD4-48F4-9A02-79ED40255190}" type="datetime1">
              <a:rPr lang="zh-TW" altLang="en-US" smtClean="0"/>
              <a:t>2025/8/18</a:t>
            </a:fld>
            <a:endParaRPr lang="zh-TW" altLang="en-US"/>
          </a:p>
        </p:txBody>
      </p:sp>
      <p:sp>
        <p:nvSpPr>
          <p:cNvPr id="5" name="頁尾版面配置區 4">
            <a:extLst>
              <a:ext uri="{FF2B5EF4-FFF2-40B4-BE49-F238E27FC236}">
                <a16:creationId xmlns:a16="http://schemas.microsoft.com/office/drawing/2014/main" id="{8F8A41E2-A849-4328-B841-751653B94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73E24AD-F749-4C4C-BA32-F62B447B81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E308F-DE79-4928-90CB-2247FBDD67C9}" type="slidenum">
              <a:rPr lang="zh-TW" altLang="en-US" smtClean="0"/>
              <a:t>‹#›</a:t>
            </a:fld>
            <a:endParaRPr lang="zh-TW" altLang="en-US"/>
          </a:p>
        </p:txBody>
      </p:sp>
    </p:spTree>
    <p:extLst>
      <p:ext uri="{BB962C8B-B14F-4D97-AF65-F5344CB8AC3E}">
        <p14:creationId xmlns:p14="http://schemas.microsoft.com/office/powerpoint/2010/main" val="2204811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tech-invite.com/3m23/toc/tinv-3gpp-23-501_t.html#e-5-3-4-1-1"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invite.com/3m38/tinv-3gpp-38-413.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tech-invite.com/3m23/toc/tinv-3gpp-23-502_e.html#e-4-2-3-3"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www.tech-invite.com/3m23/toc/tinv-3gpp-23-502_l.html#e-4-3-2-3"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tech-invite.com/3m23/toc/tinv-3gpp-23-502_p.html#e-4-3-5-2"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www.tech-invite.com/3m23/toc/tinv-3gpp-23-502_p.html#e-4-3-5-3"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www.tech-invite.com/3m23/toc/tinv-3gpp-23-502_o.html#e-4-3-5-1"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7.png"/></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7.png"/></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7.png"/></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7.png"/></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7.png"/></Relationships>
</file>

<file path=ppt/slides/_rels/slide81.xml.rels><?xml version="1.0" encoding="UTF-8" standalone="yes"?>
<Relationships xmlns="http://schemas.openxmlformats.org/package/2006/relationships"><Relationship Id="rId3" Type="http://schemas.openxmlformats.org/officeDocument/2006/relationships/hyperlink" Target="https://www.tech-invite.com/3m23/toc/tinv-3gpp-23-502_g.html#e-4-2-6"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7.png"/><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2.xml.rels><?xml version="1.0" encoding="UTF-8" standalone="yes"?>
<Relationships xmlns="http://schemas.openxmlformats.org/package/2006/relationships"><Relationship Id="rId3" Type="http://schemas.openxmlformats.org/officeDocument/2006/relationships/hyperlink" Target="https://www.tech-invite.com/3m23/toc/tinv-3gpp-23-501_zg.html#e-5-10-3"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4.xml.rels><?xml version="1.0" encoding="UTF-8" standalone="yes"?>
<Relationships xmlns="http://schemas.openxmlformats.org/package/2006/relationships"><Relationship Id="rId3" Type="http://schemas.openxmlformats.org/officeDocument/2006/relationships/hyperlink" Target="https://www.tech-invite.com/3m23/toc/tinv-3gpp-23-502_zt.html#e-4-16-5-1"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DAADD5-8D5B-4B5F-9A3B-947C3CA60BF2}"/>
              </a:ext>
            </a:extLst>
          </p:cNvPr>
          <p:cNvSpPr>
            <a:spLocks noGrp="1"/>
          </p:cNvSpPr>
          <p:nvPr>
            <p:ph type="ctrTitle"/>
          </p:nvPr>
        </p:nvSpPr>
        <p:spPr/>
        <p:txBody>
          <a:bodyPr/>
          <a:lstStyle/>
          <a:p>
            <a:r>
              <a:rPr lang="en-US" altLang="zh-TW" dirty="0"/>
              <a:t>UE</a:t>
            </a:r>
            <a:r>
              <a:rPr lang="zh-TW" altLang="en-US" dirty="0"/>
              <a:t> </a:t>
            </a:r>
            <a:r>
              <a:rPr lang="en-US" altLang="zh-TW" dirty="0"/>
              <a:t>Triggered Service Request</a:t>
            </a:r>
            <a:endParaRPr lang="zh-TW" altLang="en-US" dirty="0"/>
          </a:p>
        </p:txBody>
      </p:sp>
      <p:sp>
        <p:nvSpPr>
          <p:cNvPr id="3" name="副標題 2">
            <a:extLst>
              <a:ext uri="{FF2B5EF4-FFF2-40B4-BE49-F238E27FC236}">
                <a16:creationId xmlns:a16="http://schemas.microsoft.com/office/drawing/2014/main" id="{133F64AE-166C-4A6A-BEEF-B8634B031A6F}"/>
              </a:ext>
            </a:extLst>
          </p:cNvPr>
          <p:cNvSpPr>
            <a:spLocks noGrp="1"/>
          </p:cNvSpPr>
          <p:nvPr>
            <p:ph type="subTitle" idx="1"/>
          </p:nvPr>
        </p:nvSpPr>
        <p:spPr/>
        <p:txBody>
          <a:bodyPr/>
          <a:lstStyle/>
          <a:p>
            <a:r>
              <a:rPr lang="zh-TW" altLang="en-US" dirty="0"/>
              <a:t>陳毅</a:t>
            </a:r>
            <a:endParaRPr lang="en-US" altLang="zh-TW" dirty="0"/>
          </a:p>
          <a:p>
            <a:r>
              <a:rPr lang="en-US" altLang="zh-TW" dirty="0"/>
              <a:t>Credit</a:t>
            </a:r>
            <a:r>
              <a:rPr lang="zh-TW" altLang="en-US" dirty="0"/>
              <a:t>：陳煜盛</a:t>
            </a:r>
          </a:p>
        </p:txBody>
      </p:sp>
      <p:sp>
        <p:nvSpPr>
          <p:cNvPr id="4" name="投影片編號版面配置區 3">
            <a:extLst>
              <a:ext uri="{FF2B5EF4-FFF2-40B4-BE49-F238E27FC236}">
                <a16:creationId xmlns:a16="http://schemas.microsoft.com/office/drawing/2014/main" id="{37B3B6B7-0DD0-4B4C-8AF0-B6C105E6E086}"/>
              </a:ext>
            </a:extLst>
          </p:cNvPr>
          <p:cNvSpPr>
            <a:spLocks noGrp="1"/>
          </p:cNvSpPr>
          <p:nvPr>
            <p:ph type="sldNum" sz="quarter" idx="12"/>
          </p:nvPr>
        </p:nvSpPr>
        <p:spPr/>
        <p:txBody>
          <a:bodyPr/>
          <a:lstStyle/>
          <a:p>
            <a:fld id="{75BE308F-DE79-4928-90CB-2247FBDD67C9}" type="slidenum">
              <a:rPr lang="zh-TW" altLang="en-US" smtClean="0"/>
              <a:t>1</a:t>
            </a:fld>
            <a:endParaRPr lang="zh-TW" altLang="en-US"/>
          </a:p>
        </p:txBody>
      </p:sp>
    </p:spTree>
    <p:extLst>
      <p:ext uri="{BB962C8B-B14F-4D97-AF65-F5344CB8AC3E}">
        <p14:creationId xmlns:p14="http://schemas.microsoft.com/office/powerpoint/2010/main" val="1041203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67152FF-35DD-457E-BB9C-FD771FC29BA6}"/>
              </a:ext>
            </a:extLst>
          </p:cNvPr>
          <p:cNvSpPr>
            <a:spLocks noGrp="1"/>
          </p:cNvSpPr>
          <p:nvPr>
            <p:ph idx="1"/>
          </p:nvPr>
        </p:nvSpPr>
        <p:spPr/>
        <p:txBody>
          <a:bodyPr/>
          <a:lstStyle/>
          <a:p>
            <a:endParaRPr lang="zh-TW" altLang="en-US"/>
          </a:p>
        </p:txBody>
      </p:sp>
      <p:pic>
        <p:nvPicPr>
          <p:cNvPr id="7" name="圖片 6">
            <a:extLst>
              <a:ext uri="{FF2B5EF4-FFF2-40B4-BE49-F238E27FC236}">
                <a16:creationId xmlns:a16="http://schemas.microsoft.com/office/drawing/2014/main" id="{8A82AE5E-4949-412F-A017-75EA80E02E21}"/>
              </a:ext>
            </a:extLst>
          </p:cNvPr>
          <p:cNvPicPr>
            <a:picLocks noChangeAspect="1"/>
          </p:cNvPicPr>
          <p:nvPr/>
        </p:nvPicPr>
        <p:blipFill rotWithShape="1">
          <a:blip r:embed="rId3"/>
          <a:srcRect b="91682"/>
          <a:stretch/>
        </p:blipFill>
        <p:spPr>
          <a:xfrm>
            <a:off x="483197" y="257691"/>
            <a:ext cx="11479306" cy="850347"/>
          </a:xfrm>
          <a:prstGeom prst="rect">
            <a:avLst/>
          </a:prstGeom>
        </p:spPr>
      </p:pic>
      <p:pic>
        <p:nvPicPr>
          <p:cNvPr id="2" name="圖片 1">
            <a:extLst>
              <a:ext uri="{FF2B5EF4-FFF2-40B4-BE49-F238E27FC236}">
                <a16:creationId xmlns:a16="http://schemas.microsoft.com/office/drawing/2014/main" id="{24DC6BAE-D609-4FC4-A00E-14F015375DE3}"/>
              </a:ext>
            </a:extLst>
          </p:cNvPr>
          <p:cNvPicPr>
            <a:picLocks noChangeAspect="1"/>
          </p:cNvPicPr>
          <p:nvPr/>
        </p:nvPicPr>
        <p:blipFill>
          <a:blip r:embed="rId4"/>
          <a:stretch>
            <a:fillRect/>
          </a:stretch>
        </p:blipFill>
        <p:spPr>
          <a:xfrm>
            <a:off x="742277" y="1340908"/>
            <a:ext cx="10865224" cy="5156378"/>
          </a:xfrm>
          <a:prstGeom prst="rect">
            <a:avLst/>
          </a:prstGeom>
        </p:spPr>
      </p:pic>
      <p:sp>
        <p:nvSpPr>
          <p:cNvPr id="4" name="投影片編號版面配置區 3">
            <a:extLst>
              <a:ext uri="{FF2B5EF4-FFF2-40B4-BE49-F238E27FC236}">
                <a16:creationId xmlns:a16="http://schemas.microsoft.com/office/drawing/2014/main" id="{95200ED9-0BE5-4F54-97ED-32B6F688F698}"/>
              </a:ext>
            </a:extLst>
          </p:cNvPr>
          <p:cNvSpPr>
            <a:spLocks noGrp="1"/>
          </p:cNvSpPr>
          <p:nvPr>
            <p:ph type="sldNum" sz="quarter" idx="12"/>
          </p:nvPr>
        </p:nvSpPr>
        <p:spPr/>
        <p:txBody>
          <a:bodyPr/>
          <a:lstStyle/>
          <a:p>
            <a:fld id="{75BE308F-DE79-4928-90CB-2247FBDD67C9}" type="slidenum">
              <a:rPr lang="zh-TW" altLang="en-US" smtClean="0"/>
              <a:t>10</a:t>
            </a:fld>
            <a:endParaRPr lang="zh-TW" altLang="en-US"/>
          </a:p>
        </p:txBody>
      </p:sp>
    </p:spTree>
    <p:extLst>
      <p:ext uri="{BB962C8B-B14F-4D97-AF65-F5344CB8AC3E}">
        <p14:creationId xmlns:p14="http://schemas.microsoft.com/office/powerpoint/2010/main" val="4677508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BB4404-60E0-443D-98E9-2AC6575A4720}"/>
              </a:ext>
            </a:extLst>
          </p:cNvPr>
          <p:cNvSpPr>
            <a:spLocks noGrp="1"/>
          </p:cNvSpPr>
          <p:nvPr>
            <p:ph type="title"/>
          </p:nvPr>
        </p:nvSpPr>
        <p:spPr/>
        <p:txBody>
          <a:bodyPr/>
          <a:lstStyle/>
          <a:p>
            <a:r>
              <a:rPr lang="en-US" altLang="zh-TW" dirty="0"/>
              <a:t>Step 18a </a:t>
            </a:r>
            <a:br>
              <a:rPr lang="en-US" altLang="zh-TW" dirty="0"/>
            </a:br>
            <a:r>
              <a:rPr lang="en-US" altLang="zh-TW" dirty="0"/>
              <a:t>(Conditional)</a:t>
            </a:r>
            <a:endParaRPr lang="zh-TW" altLang="en-US" dirty="0"/>
          </a:p>
        </p:txBody>
      </p:sp>
      <p:sp>
        <p:nvSpPr>
          <p:cNvPr id="3" name="內容版面配置區 2">
            <a:extLst>
              <a:ext uri="{FF2B5EF4-FFF2-40B4-BE49-F238E27FC236}">
                <a16:creationId xmlns:a16="http://schemas.microsoft.com/office/drawing/2014/main" id="{6509D2A8-E44A-459A-98F5-45BFD3E24DA4}"/>
              </a:ext>
            </a:extLst>
          </p:cNvPr>
          <p:cNvSpPr>
            <a:spLocks noGrp="1"/>
          </p:cNvSpPr>
          <p:nvPr>
            <p:ph idx="1"/>
          </p:nvPr>
        </p:nvSpPr>
        <p:spPr>
          <a:xfrm>
            <a:off x="838200" y="3516906"/>
            <a:ext cx="10515600" cy="3112493"/>
          </a:xfrm>
        </p:spPr>
        <p:txBody>
          <a:bodyPr>
            <a:normAutofit lnSpcReduction="10000"/>
          </a:bodyPr>
          <a:lstStyle/>
          <a:p>
            <a:r>
              <a:rPr lang="en-US" altLang="zh-TW" dirty="0"/>
              <a:t>If SMF decides to perform </a:t>
            </a:r>
            <a:r>
              <a:rPr lang="en-US" altLang="zh-TW" b="1" dirty="0"/>
              <a:t>redundant transmission </a:t>
            </a:r>
            <a:r>
              <a:rPr lang="en-US" altLang="zh-TW" dirty="0"/>
              <a:t>for one or more QoS Flows of the PDU, the SMF also indicates the UPF (PSA) to perform </a:t>
            </a:r>
            <a:r>
              <a:rPr lang="en-US" altLang="zh-TW" b="1" dirty="0"/>
              <a:t>packet duplication </a:t>
            </a:r>
            <a:r>
              <a:rPr lang="en-US" altLang="zh-TW" dirty="0"/>
              <a:t>for the QoS Flow(s) in DL direction by forwarding rules.</a:t>
            </a:r>
          </a:p>
          <a:p>
            <a:r>
              <a:rPr lang="en-US" altLang="zh-TW" dirty="0"/>
              <a:t>If the PCC rule(s) are updated in step 16, the SMF may initiate a </a:t>
            </a:r>
            <a:r>
              <a:rPr lang="en-US" altLang="zh-TW" b="1" dirty="0"/>
              <a:t>N4 Session Modification</a:t>
            </a:r>
            <a:r>
              <a:rPr lang="en-US" altLang="zh-TW" dirty="0"/>
              <a:t> procedure to UPF (PSA) based on the updated PCC rule(s).</a:t>
            </a:r>
            <a:br>
              <a:rPr lang="en-US" altLang="zh-TW" dirty="0"/>
            </a:br>
            <a:endParaRPr lang="zh-TW" altLang="en-US" dirty="0"/>
          </a:p>
        </p:txBody>
      </p:sp>
      <p:sp>
        <p:nvSpPr>
          <p:cNvPr id="4" name="投影片編號版面配置區 3">
            <a:extLst>
              <a:ext uri="{FF2B5EF4-FFF2-40B4-BE49-F238E27FC236}">
                <a16:creationId xmlns:a16="http://schemas.microsoft.com/office/drawing/2014/main" id="{C95A60E1-F62B-4063-9E5E-D72C859D69C1}"/>
              </a:ext>
            </a:extLst>
          </p:cNvPr>
          <p:cNvSpPr>
            <a:spLocks noGrp="1"/>
          </p:cNvSpPr>
          <p:nvPr>
            <p:ph type="sldNum" sz="quarter" idx="12"/>
          </p:nvPr>
        </p:nvSpPr>
        <p:spPr/>
        <p:txBody>
          <a:bodyPr/>
          <a:lstStyle/>
          <a:p>
            <a:fld id="{75BE308F-DE79-4928-90CB-2247FBDD67C9}" type="slidenum">
              <a:rPr lang="zh-TW" altLang="en-US" smtClean="0"/>
              <a:t>100</a:t>
            </a:fld>
            <a:endParaRPr lang="zh-TW" altLang="en-US"/>
          </a:p>
        </p:txBody>
      </p:sp>
      <p:pic>
        <p:nvPicPr>
          <p:cNvPr id="11" name="圖片 10">
            <a:extLst>
              <a:ext uri="{FF2B5EF4-FFF2-40B4-BE49-F238E27FC236}">
                <a16:creationId xmlns:a16="http://schemas.microsoft.com/office/drawing/2014/main" id="{0009FE86-29A1-495B-8670-1FA1CC7C4F5A}"/>
              </a:ext>
            </a:extLst>
          </p:cNvPr>
          <p:cNvPicPr>
            <a:picLocks noChangeAspect="1"/>
          </p:cNvPicPr>
          <p:nvPr/>
        </p:nvPicPr>
        <p:blipFill rotWithShape="1">
          <a:blip r:embed="rId3"/>
          <a:srcRect l="11169" r="22561" b="91682"/>
          <a:stretch/>
        </p:blipFill>
        <p:spPr>
          <a:xfrm>
            <a:off x="4699000" y="-53661"/>
            <a:ext cx="7493000" cy="837571"/>
          </a:xfrm>
          <a:prstGeom prst="rect">
            <a:avLst/>
          </a:prstGeom>
        </p:spPr>
      </p:pic>
      <p:pic>
        <p:nvPicPr>
          <p:cNvPr id="12" name="圖片 11">
            <a:extLst>
              <a:ext uri="{FF2B5EF4-FFF2-40B4-BE49-F238E27FC236}">
                <a16:creationId xmlns:a16="http://schemas.microsoft.com/office/drawing/2014/main" id="{F0262499-7AE2-40C7-9E94-846F6648A8FC}"/>
              </a:ext>
            </a:extLst>
          </p:cNvPr>
          <p:cNvPicPr>
            <a:picLocks noChangeAspect="1"/>
          </p:cNvPicPr>
          <p:nvPr/>
        </p:nvPicPr>
        <p:blipFill rotWithShape="1">
          <a:blip r:embed="rId4"/>
          <a:srcRect l="9416" t="52071" r="18348" b="85"/>
          <a:stretch/>
        </p:blipFill>
        <p:spPr>
          <a:xfrm>
            <a:off x="4699000" y="922022"/>
            <a:ext cx="7696200" cy="2419072"/>
          </a:xfrm>
          <a:prstGeom prst="rect">
            <a:avLst/>
          </a:prstGeom>
        </p:spPr>
      </p:pic>
    </p:spTree>
    <p:extLst>
      <p:ext uri="{BB962C8B-B14F-4D97-AF65-F5344CB8AC3E}">
        <p14:creationId xmlns:p14="http://schemas.microsoft.com/office/powerpoint/2010/main" val="15014368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BB4404-60E0-443D-98E9-2AC6575A4720}"/>
              </a:ext>
            </a:extLst>
          </p:cNvPr>
          <p:cNvSpPr>
            <a:spLocks noGrp="1"/>
          </p:cNvSpPr>
          <p:nvPr>
            <p:ph type="title"/>
          </p:nvPr>
        </p:nvSpPr>
        <p:spPr/>
        <p:txBody>
          <a:bodyPr/>
          <a:lstStyle/>
          <a:p>
            <a:r>
              <a:rPr lang="en-US" altLang="zh-TW" dirty="0"/>
              <a:t>Step 18b </a:t>
            </a:r>
            <a:br>
              <a:rPr lang="en-US" altLang="zh-TW" dirty="0"/>
            </a:br>
            <a:r>
              <a:rPr lang="en-US" altLang="zh-TW" dirty="0"/>
              <a:t>(Conditional)</a:t>
            </a:r>
            <a:endParaRPr lang="zh-TW" altLang="en-US" dirty="0"/>
          </a:p>
        </p:txBody>
      </p:sp>
      <p:sp>
        <p:nvSpPr>
          <p:cNvPr id="3" name="內容版面配置區 2">
            <a:extLst>
              <a:ext uri="{FF2B5EF4-FFF2-40B4-BE49-F238E27FC236}">
                <a16:creationId xmlns:a16="http://schemas.microsoft.com/office/drawing/2014/main" id="{6509D2A8-E44A-459A-98F5-45BFD3E24DA4}"/>
              </a:ext>
            </a:extLst>
          </p:cNvPr>
          <p:cNvSpPr>
            <a:spLocks noGrp="1"/>
          </p:cNvSpPr>
          <p:nvPr>
            <p:ph idx="1"/>
          </p:nvPr>
        </p:nvSpPr>
        <p:spPr>
          <a:xfrm>
            <a:off x="838200" y="3516906"/>
            <a:ext cx="10515600" cy="3112493"/>
          </a:xfrm>
        </p:spPr>
        <p:txBody>
          <a:bodyPr>
            <a:normAutofit/>
          </a:bodyPr>
          <a:lstStyle/>
          <a:p>
            <a:r>
              <a:rPr lang="en-US" altLang="zh-TW" dirty="0"/>
              <a:t>N4 Session Modification Response</a:t>
            </a:r>
            <a:br>
              <a:rPr lang="en-US" altLang="zh-TW" dirty="0"/>
            </a:br>
            <a:endParaRPr lang="zh-TW" altLang="en-US" dirty="0"/>
          </a:p>
        </p:txBody>
      </p:sp>
      <p:sp>
        <p:nvSpPr>
          <p:cNvPr id="4" name="投影片編號版面配置區 3">
            <a:extLst>
              <a:ext uri="{FF2B5EF4-FFF2-40B4-BE49-F238E27FC236}">
                <a16:creationId xmlns:a16="http://schemas.microsoft.com/office/drawing/2014/main" id="{C95A60E1-F62B-4063-9E5E-D72C859D69C1}"/>
              </a:ext>
            </a:extLst>
          </p:cNvPr>
          <p:cNvSpPr>
            <a:spLocks noGrp="1"/>
          </p:cNvSpPr>
          <p:nvPr>
            <p:ph type="sldNum" sz="quarter" idx="12"/>
          </p:nvPr>
        </p:nvSpPr>
        <p:spPr/>
        <p:txBody>
          <a:bodyPr/>
          <a:lstStyle/>
          <a:p>
            <a:fld id="{75BE308F-DE79-4928-90CB-2247FBDD67C9}" type="slidenum">
              <a:rPr lang="zh-TW" altLang="en-US" smtClean="0"/>
              <a:t>101</a:t>
            </a:fld>
            <a:endParaRPr lang="zh-TW" altLang="en-US"/>
          </a:p>
        </p:txBody>
      </p:sp>
      <p:pic>
        <p:nvPicPr>
          <p:cNvPr id="11" name="圖片 10">
            <a:extLst>
              <a:ext uri="{FF2B5EF4-FFF2-40B4-BE49-F238E27FC236}">
                <a16:creationId xmlns:a16="http://schemas.microsoft.com/office/drawing/2014/main" id="{0009FE86-29A1-495B-8670-1FA1CC7C4F5A}"/>
              </a:ext>
            </a:extLst>
          </p:cNvPr>
          <p:cNvPicPr>
            <a:picLocks noChangeAspect="1"/>
          </p:cNvPicPr>
          <p:nvPr/>
        </p:nvPicPr>
        <p:blipFill rotWithShape="1">
          <a:blip r:embed="rId3"/>
          <a:srcRect l="11169" r="22561" b="91682"/>
          <a:stretch/>
        </p:blipFill>
        <p:spPr>
          <a:xfrm>
            <a:off x="4699000" y="-53661"/>
            <a:ext cx="7493000" cy="837571"/>
          </a:xfrm>
          <a:prstGeom prst="rect">
            <a:avLst/>
          </a:prstGeom>
        </p:spPr>
      </p:pic>
      <p:pic>
        <p:nvPicPr>
          <p:cNvPr id="12" name="圖片 11">
            <a:extLst>
              <a:ext uri="{FF2B5EF4-FFF2-40B4-BE49-F238E27FC236}">
                <a16:creationId xmlns:a16="http://schemas.microsoft.com/office/drawing/2014/main" id="{F0262499-7AE2-40C7-9E94-846F6648A8FC}"/>
              </a:ext>
            </a:extLst>
          </p:cNvPr>
          <p:cNvPicPr>
            <a:picLocks noChangeAspect="1"/>
          </p:cNvPicPr>
          <p:nvPr/>
        </p:nvPicPr>
        <p:blipFill rotWithShape="1">
          <a:blip r:embed="rId4"/>
          <a:srcRect l="9416" t="52071" r="18348" b="85"/>
          <a:stretch/>
        </p:blipFill>
        <p:spPr>
          <a:xfrm>
            <a:off x="4699000" y="922022"/>
            <a:ext cx="7696200" cy="2419072"/>
          </a:xfrm>
          <a:prstGeom prst="rect">
            <a:avLst/>
          </a:prstGeom>
        </p:spPr>
      </p:pic>
    </p:spTree>
    <p:extLst>
      <p:ext uri="{BB962C8B-B14F-4D97-AF65-F5344CB8AC3E}">
        <p14:creationId xmlns:p14="http://schemas.microsoft.com/office/powerpoint/2010/main" val="24949252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339F1C-BD0D-4F06-AD60-136ED866BEA5}"/>
              </a:ext>
            </a:extLst>
          </p:cNvPr>
          <p:cNvSpPr>
            <a:spLocks noGrp="1"/>
          </p:cNvSpPr>
          <p:nvPr>
            <p:ph type="title"/>
          </p:nvPr>
        </p:nvSpPr>
        <p:spPr/>
        <p:txBody>
          <a:bodyPr/>
          <a:lstStyle/>
          <a:p>
            <a:r>
              <a:rPr lang="en-US" altLang="zh-TW" dirty="0"/>
              <a:t>Step 19 (Conditional)</a:t>
            </a:r>
            <a:endParaRPr lang="zh-TW" altLang="en-US" dirty="0"/>
          </a:p>
        </p:txBody>
      </p:sp>
      <p:sp>
        <p:nvSpPr>
          <p:cNvPr id="3" name="內容版面配置區 2">
            <a:extLst>
              <a:ext uri="{FF2B5EF4-FFF2-40B4-BE49-F238E27FC236}">
                <a16:creationId xmlns:a16="http://schemas.microsoft.com/office/drawing/2014/main" id="{7078BCB8-A1EF-4AA2-AFDF-AA69C6D46D7D}"/>
              </a:ext>
            </a:extLst>
          </p:cNvPr>
          <p:cNvSpPr>
            <a:spLocks noGrp="1"/>
          </p:cNvSpPr>
          <p:nvPr>
            <p:ph idx="1"/>
          </p:nvPr>
        </p:nvSpPr>
        <p:spPr>
          <a:xfrm>
            <a:off x="838200" y="1866901"/>
            <a:ext cx="10515600" cy="4310062"/>
          </a:xfrm>
        </p:spPr>
        <p:txBody>
          <a:bodyPr/>
          <a:lstStyle/>
          <a:p>
            <a:r>
              <a:rPr lang="en-US" altLang="zh-TW" dirty="0" err="1">
                <a:solidFill>
                  <a:srgbClr val="FF0000"/>
                </a:solidFill>
              </a:rPr>
              <a:t>Nsmf_PDUSession_UpdateSMContext</a:t>
            </a:r>
            <a:r>
              <a:rPr lang="en-US" altLang="zh-TW" dirty="0">
                <a:solidFill>
                  <a:srgbClr val="FF0000"/>
                </a:solidFill>
              </a:rPr>
              <a:t> </a:t>
            </a:r>
            <a:r>
              <a:rPr lang="en-US" altLang="zh-TW" dirty="0"/>
              <a:t>Response</a:t>
            </a:r>
            <a:endParaRPr lang="zh-TW" altLang="en-US" dirty="0"/>
          </a:p>
        </p:txBody>
      </p:sp>
      <p:sp>
        <p:nvSpPr>
          <p:cNvPr id="4" name="投影片編號版面配置區 3">
            <a:extLst>
              <a:ext uri="{FF2B5EF4-FFF2-40B4-BE49-F238E27FC236}">
                <a16:creationId xmlns:a16="http://schemas.microsoft.com/office/drawing/2014/main" id="{ABE8C44B-F0BA-4F16-86B2-13A5584544C1}"/>
              </a:ext>
            </a:extLst>
          </p:cNvPr>
          <p:cNvSpPr>
            <a:spLocks noGrp="1"/>
          </p:cNvSpPr>
          <p:nvPr>
            <p:ph type="sldNum" sz="quarter" idx="12"/>
          </p:nvPr>
        </p:nvSpPr>
        <p:spPr/>
        <p:txBody>
          <a:bodyPr/>
          <a:lstStyle/>
          <a:p>
            <a:fld id="{75BE308F-DE79-4928-90CB-2247FBDD67C9}" type="slidenum">
              <a:rPr lang="zh-TW" altLang="en-US" smtClean="0"/>
              <a:t>102</a:t>
            </a:fld>
            <a:endParaRPr lang="zh-TW" altLang="en-US"/>
          </a:p>
        </p:txBody>
      </p:sp>
      <p:pic>
        <p:nvPicPr>
          <p:cNvPr id="5" name="圖片 4">
            <a:extLst>
              <a:ext uri="{FF2B5EF4-FFF2-40B4-BE49-F238E27FC236}">
                <a16:creationId xmlns:a16="http://schemas.microsoft.com/office/drawing/2014/main" id="{24655820-FD28-4DC1-8DF3-C2786FDE7306}"/>
              </a:ext>
            </a:extLst>
          </p:cNvPr>
          <p:cNvPicPr>
            <a:picLocks noChangeAspect="1"/>
          </p:cNvPicPr>
          <p:nvPr/>
        </p:nvPicPr>
        <p:blipFill rotWithShape="1">
          <a:blip r:embed="rId2"/>
          <a:srcRect l="22564" r="46237" b="91682"/>
          <a:stretch/>
        </p:blipFill>
        <p:spPr>
          <a:xfrm>
            <a:off x="8178800" y="136525"/>
            <a:ext cx="3581400" cy="850347"/>
          </a:xfrm>
          <a:prstGeom prst="rect">
            <a:avLst/>
          </a:prstGeom>
        </p:spPr>
      </p:pic>
      <p:pic>
        <p:nvPicPr>
          <p:cNvPr id="6" name="圖片 5">
            <a:extLst>
              <a:ext uri="{FF2B5EF4-FFF2-40B4-BE49-F238E27FC236}">
                <a16:creationId xmlns:a16="http://schemas.microsoft.com/office/drawing/2014/main" id="{5ACC1A78-B3A2-4BFC-928D-9568469712AD}"/>
              </a:ext>
            </a:extLst>
          </p:cNvPr>
          <p:cNvPicPr>
            <a:picLocks noChangeAspect="1"/>
          </p:cNvPicPr>
          <p:nvPr/>
        </p:nvPicPr>
        <p:blipFill rotWithShape="1">
          <a:blip r:embed="rId3"/>
          <a:srcRect l="25654" t="374" r="47670" b="86717"/>
          <a:stretch/>
        </p:blipFill>
        <p:spPr>
          <a:xfrm>
            <a:off x="8547099" y="1231900"/>
            <a:ext cx="2908301" cy="635000"/>
          </a:xfrm>
          <a:prstGeom prst="rect">
            <a:avLst/>
          </a:prstGeom>
        </p:spPr>
      </p:pic>
    </p:spTree>
    <p:extLst>
      <p:ext uri="{BB962C8B-B14F-4D97-AF65-F5344CB8AC3E}">
        <p14:creationId xmlns:p14="http://schemas.microsoft.com/office/powerpoint/2010/main" val="42697687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F3FF9C-36EE-492C-B8B1-25BC1065A108}"/>
              </a:ext>
            </a:extLst>
          </p:cNvPr>
          <p:cNvSpPr>
            <a:spLocks noGrp="1"/>
          </p:cNvSpPr>
          <p:nvPr>
            <p:ph type="title"/>
          </p:nvPr>
        </p:nvSpPr>
        <p:spPr/>
        <p:txBody>
          <a:bodyPr/>
          <a:lstStyle/>
          <a:p>
            <a:r>
              <a:rPr lang="en-US" altLang="zh-TW" dirty="0"/>
              <a:t>Step 20a (Conditional)</a:t>
            </a:r>
            <a:endParaRPr lang="zh-TW" altLang="en-US" dirty="0"/>
          </a:p>
        </p:txBody>
      </p:sp>
      <p:sp>
        <p:nvSpPr>
          <p:cNvPr id="3" name="內容版面配置區 2">
            <a:extLst>
              <a:ext uri="{FF2B5EF4-FFF2-40B4-BE49-F238E27FC236}">
                <a16:creationId xmlns:a16="http://schemas.microsoft.com/office/drawing/2014/main" id="{6D085D94-3F11-4AA2-BFD7-97A45077B3C5}"/>
              </a:ext>
            </a:extLst>
          </p:cNvPr>
          <p:cNvSpPr>
            <a:spLocks noGrp="1"/>
          </p:cNvSpPr>
          <p:nvPr>
            <p:ph idx="1"/>
          </p:nvPr>
        </p:nvSpPr>
        <p:spPr>
          <a:xfrm>
            <a:off x="838200" y="1803399"/>
            <a:ext cx="8191500" cy="4373563"/>
          </a:xfrm>
        </p:spPr>
        <p:txBody>
          <a:bodyPr/>
          <a:lstStyle/>
          <a:p>
            <a:r>
              <a:rPr lang="en-US" altLang="zh-TW" dirty="0"/>
              <a:t>If </a:t>
            </a:r>
            <a:r>
              <a:rPr lang="en-US" altLang="zh-TW" b="1" dirty="0"/>
              <a:t>forwarding tunnel </a:t>
            </a:r>
            <a:r>
              <a:rPr lang="en-US" altLang="zh-TW" dirty="0"/>
              <a:t>has been established to the new I-UPF and if the </a:t>
            </a:r>
            <a:r>
              <a:rPr lang="en-US" altLang="zh-TW" b="1" dirty="0"/>
              <a:t>timer</a:t>
            </a:r>
            <a:r>
              <a:rPr lang="en-US" altLang="zh-TW" dirty="0"/>
              <a:t> SMF set for forwarding tunnel at step 8a has expired, SMF sends </a:t>
            </a:r>
            <a:r>
              <a:rPr lang="en-US" altLang="zh-TW" b="1" dirty="0"/>
              <a:t>N4 Session modification</a:t>
            </a:r>
            <a:r>
              <a:rPr lang="en-US" altLang="zh-TW" dirty="0"/>
              <a:t> request to new I-UPF acting as </a:t>
            </a:r>
            <a:r>
              <a:rPr lang="en-US" altLang="zh-TW" b="1" dirty="0"/>
              <a:t>N3 terminating point</a:t>
            </a:r>
            <a:r>
              <a:rPr lang="en-US" altLang="zh-TW" dirty="0"/>
              <a:t> to release the forwarding tunnel.</a:t>
            </a:r>
            <a:endParaRPr lang="zh-TW" altLang="en-US" dirty="0"/>
          </a:p>
        </p:txBody>
      </p:sp>
      <p:sp>
        <p:nvSpPr>
          <p:cNvPr id="4" name="投影片編號版面配置區 3">
            <a:extLst>
              <a:ext uri="{FF2B5EF4-FFF2-40B4-BE49-F238E27FC236}">
                <a16:creationId xmlns:a16="http://schemas.microsoft.com/office/drawing/2014/main" id="{C9411D88-1F64-46C3-A92F-0812DF4FC98E}"/>
              </a:ext>
            </a:extLst>
          </p:cNvPr>
          <p:cNvSpPr>
            <a:spLocks noGrp="1"/>
          </p:cNvSpPr>
          <p:nvPr>
            <p:ph type="sldNum" sz="quarter" idx="12"/>
          </p:nvPr>
        </p:nvSpPr>
        <p:spPr/>
        <p:txBody>
          <a:bodyPr/>
          <a:lstStyle/>
          <a:p>
            <a:fld id="{75BE308F-DE79-4928-90CB-2247FBDD67C9}" type="slidenum">
              <a:rPr lang="zh-TW" altLang="en-US" smtClean="0"/>
              <a:t>103</a:t>
            </a:fld>
            <a:endParaRPr lang="zh-TW" altLang="en-US"/>
          </a:p>
        </p:txBody>
      </p:sp>
      <p:pic>
        <p:nvPicPr>
          <p:cNvPr id="7" name="圖片 6">
            <a:extLst>
              <a:ext uri="{FF2B5EF4-FFF2-40B4-BE49-F238E27FC236}">
                <a16:creationId xmlns:a16="http://schemas.microsoft.com/office/drawing/2014/main" id="{ED93F818-A101-44E4-AD7E-C0AFBB97AC36}"/>
              </a:ext>
            </a:extLst>
          </p:cNvPr>
          <p:cNvPicPr>
            <a:picLocks noChangeAspect="1"/>
          </p:cNvPicPr>
          <p:nvPr/>
        </p:nvPicPr>
        <p:blipFill rotWithShape="1">
          <a:blip r:embed="rId3"/>
          <a:srcRect l="31304" r="46348" b="91682"/>
          <a:stretch/>
        </p:blipFill>
        <p:spPr>
          <a:xfrm>
            <a:off x="9512300" y="0"/>
            <a:ext cx="2565400" cy="850347"/>
          </a:xfrm>
          <a:prstGeom prst="rect">
            <a:avLst/>
          </a:prstGeom>
        </p:spPr>
      </p:pic>
      <p:pic>
        <p:nvPicPr>
          <p:cNvPr id="8" name="圖片 7">
            <a:extLst>
              <a:ext uri="{FF2B5EF4-FFF2-40B4-BE49-F238E27FC236}">
                <a16:creationId xmlns:a16="http://schemas.microsoft.com/office/drawing/2014/main" id="{AB9DDBF0-19A4-430C-953D-2B76B102D11E}"/>
              </a:ext>
            </a:extLst>
          </p:cNvPr>
          <p:cNvPicPr>
            <a:picLocks noChangeAspect="1"/>
          </p:cNvPicPr>
          <p:nvPr/>
        </p:nvPicPr>
        <p:blipFill rotWithShape="1">
          <a:blip r:embed="rId4"/>
          <a:srcRect l="34740" t="14176" r="44990" b="59490"/>
          <a:stretch/>
        </p:blipFill>
        <p:spPr>
          <a:xfrm>
            <a:off x="9867900" y="985284"/>
            <a:ext cx="2209800" cy="1295400"/>
          </a:xfrm>
          <a:prstGeom prst="rect">
            <a:avLst/>
          </a:prstGeom>
        </p:spPr>
      </p:pic>
    </p:spTree>
    <p:extLst>
      <p:ext uri="{BB962C8B-B14F-4D97-AF65-F5344CB8AC3E}">
        <p14:creationId xmlns:p14="http://schemas.microsoft.com/office/powerpoint/2010/main" val="17631436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F3FF9C-36EE-492C-B8B1-25BC1065A108}"/>
              </a:ext>
            </a:extLst>
          </p:cNvPr>
          <p:cNvSpPr>
            <a:spLocks noGrp="1"/>
          </p:cNvSpPr>
          <p:nvPr>
            <p:ph type="title"/>
          </p:nvPr>
        </p:nvSpPr>
        <p:spPr/>
        <p:txBody>
          <a:bodyPr/>
          <a:lstStyle/>
          <a:p>
            <a:r>
              <a:rPr lang="en-US" altLang="zh-TW" dirty="0"/>
              <a:t>Step 20b (Conditional)</a:t>
            </a:r>
            <a:endParaRPr lang="zh-TW" altLang="en-US" dirty="0"/>
          </a:p>
        </p:txBody>
      </p:sp>
      <p:sp>
        <p:nvSpPr>
          <p:cNvPr id="3" name="內容版面配置區 2">
            <a:extLst>
              <a:ext uri="{FF2B5EF4-FFF2-40B4-BE49-F238E27FC236}">
                <a16:creationId xmlns:a16="http://schemas.microsoft.com/office/drawing/2014/main" id="{6D085D94-3F11-4AA2-BFD7-97A45077B3C5}"/>
              </a:ext>
            </a:extLst>
          </p:cNvPr>
          <p:cNvSpPr>
            <a:spLocks noGrp="1"/>
          </p:cNvSpPr>
          <p:nvPr>
            <p:ph idx="1"/>
          </p:nvPr>
        </p:nvSpPr>
        <p:spPr>
          <a:xfrm>
            <a:off x="838200" y="1825625"/>
            <a:ext cx="9029700" cy="4351338"/>
          </a:xfrm>
        </p:spPr>
        <p:txBody>
          <a:bodyPr/>
          <a:lstStyle/>
          <a:p>
            <a:r>
              <a:rPr lang="en-US" altLang="zh-TW" dirty="0"/>
              <a:t>New I-UPF acting as </a:t>
            </a:r>
            <a:r>
              <a:rPr lang="en-US" altLang="zh-TW" b="1" dirty="0"/>
              <a:t>N3 terminating point </a:t>
            </a:r>
            <a:r>
              <a:rPr lang="en-US" altLang="zh-TW" dirty="0"/>
              <a:t>sends </a:t>
            </a:r>
            <a:r>
              <a:rPr lang="en-US" altLang="zh-TW" b="1" dirty="0"/>
              <a:t>N4 Session Modification</a:t>
            </a:r>
            <a:r>
              <a:rPr lang="en-US" altLang="zh-TW" dirty="0"/>
              <a:t> response to SMF</a:t>
            </a:r>
            <a:endParaRPr lang="zh-TW" altLang="en-US" dirty="0"/>
          </a:p>
        </p:txBody>
      </p:sp>
      <p:sp>
        <p:nvSpPr>
          <p:cNvPr id="4" name="投影片編號版面配置區 3">
            <a:extLst>
              <a:ext uri="{FF2B5EF4-FFF2-40B4-BE49-F238E27FC236}">
                <a16:creationId xmlns:a16="http://schemas.microsoft.com/office/drawing/2014/main" id="{C9411D88-1F64-46C3-A92F-0812DF4FC98E}"/>
              </a:ext>
            </a:extLst>
          </p:cNvPr>
          <p:cNvSpPr>
            <a:spLocks noGrp="1"/>
          </p:cNvSpPr>
          <p:nvPr>
            <p:ph type="sldNum" sz="quarter" idx="12"/>
          </p:nvPr>
        </p:nvSpPr>
        <p:spPr/>
        <p:txBody>
          <a:bodyPr/>
          <a:lstStyle/>
          <a:p>
            <a:fld id="{75BE308F-DE79-4928-90CB-2247FBDD67C9}" type="slidenum">
              <a:rPr lang="zh-TW" altLang="en-US" smtClean="0"/>
              <a:t>104</a:t>
            </a:fld>
            <a:endParaRPr lang="zh-TW" altLang="en-US"/>
          </a:p>
        </p:txBody>
      </p:sp>
      <p:pic>
        <p:nvPicPr>
          <p:cNvPr id="7" name="圖片 6">
            <a:extLst>
              <a:ext uri="{FF2B5EF4-FFF2-40B4-BE49-F238E27FC236}">
                <a16:creationId xmlns:a16="http://schemas.microsoft.com/office/drawing/2014/main" id="{136C5AC2-3013-41AB-BA36-0F600AFA83FA}"/>
              </a:ext>
            </a:extLst>
          </p:cNvPr>
          <p:cNvPicPr>
            <a:picLocks noChangeAspect="1"/>
          </p:cNvPicPr>
          <p:nvPr/>
        </p:nvPicPr>
        <p:blipFill rotWithShape="1">
          <a:blip r:embed="rId3"/>
          <a:srcRect l="31304" r="46348" b="91682"/>
          <a:stretch/>
        </p:blipFill>
        <p:spPr>
          <a:xfrm>
            <a:off x="9512300" y="0"/>
            <a:ext cx="2565400" cy="850347"/>
          </a:xfrm>
          <a:prstGeom prst="rect">
            <a:avLst/>
          </a:prstGeom>
        </p:spPr>
      </p:pic>
      <p:pic>
        <p:nvPicPr>
          <p:cNvPr id="8" name="圖片 7">
            <a:extLst>
              <a:ext uri="{FF2B5EF4-FFF2-40B4-BE49-F238E27FC236}">
                <a16:creationId xmlns:a16="http://schemas.microsoft.com/office/drawing/2014/main" id="{A2E0E152-4577-41D0-9191-7C144A2663A3}"/>
              </a:ext>
            </a:extLst>
          </p:cNvPr>
          <p:cNvPicPr>
            <a:picLocks noChangeAspect="1"/>
          </p:cNvPicPr>
          <p:nvPr/>
        </p:nvPicPr>
        <p:blipFill rotWithShape="1">
          <a:blip r:embed="rId4"/>
          <a:srcRect l="34740" t="14176" r="44990" b="59490"/>
          <a:stretch/>
        </p:blipFill>
        <p:spPr>
          <a:xfrm>
            <a:off x="9867900" y="985284"/>
            <a:ext cx="2209800" cy="1295400"/>
          </a:xfrm>
          <a:prstGeom prst="rect">
            <a:avLst/>
          </a:prstGeom>
        </p:spPr>
      </p:pic>
    </p:spTree>
    <p:extLst>
      <p:ext uri="{BB962C8B-B14F-4D97-AF65-F5344CB8AC3E}">
        <p14:creationId xmlns:p14="http://schemas.microsoft.com/office/powerpoint/2010/main" val="31757267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8B4EAD-BE00-4089-9BD5-7DDFFFF93E04}"/>
              </a:ext>
            </a:extLst>
          </p:cNvPr>
          <p:cNvSpPr>
            <a:spLocks noGrp="1"/>
          </p:cNvSpPr>
          <p:nvPr>
            <p:ph type="title"/>
          </p:nvPr>
        </p:nvSpPr>
        <p:spPr/>
        <p:txBody>
          <a:bodyPr/>
          <a:lstStyle/>
          <a:p>
            <a:r>
              <a:rPr lang="en-US" altLang="zh-TW" dirty="0"/>
              <a:t>Step 21a (Conditional)</a:t>
            </a:r>
            <a:endParaRPr lang="zh-TW" altLang="en-US" dirty="0"/>
          </a:p>
        </p:txBody>
      </p:sp>
      <p:sp>
        <p:nvSpPr>
          <p:cNvPr id="3" name="內容版面配置區 2">
            <a:extLst>
              <a:ext uri="{FF2B5EF4-FFF2-40B4-BE49-F238E27FC236}">
                <a16:creationId xmlns:a16="http://schemas.microsoft.com/office/drawing/2014/main" id="{617A6607-9688-4B48-A32E-E81DB389BEC8}"/>
              </a:ext>
            </a:extLst>
          </p:cNvPr>
          <p:cNvSpPr>
            <a:spLocks noGrp="1"/>
          </p:cNvSpPr>
          <p:nvPr>
            <p:ph idx="1"/>
          </p:nvPr>
        </p:nvSpPr>
        <p:spPr>
          <a:xfrm>
            <a:off x="838200" y="1825625"/>
            <a:ext cx="7772400" cy="4351338"/>
          </a:xfrm>
        </p:spPr>
        <p:txBody>
          <a:bodyPr/>
          <a:lstStyle/>
          <a:p>
            <a:r>
              <a:rPr lang="en-US" altLang="zh-TW" dirty="0"/>
              <a:t>If </a:t>
            </a:r>
            <a:r>
              <a:rPr lang="en-US" altLang="zh-TW" b="1" dirty="0"/>
              <a:t>forwarding tunnel </a:t>
            </a:r>
            <a:r>
              <a:rPr lang="en-US" altLang="zh-TW" dirty="0"/>
              <a:t>has been established to the UPF (PSA) and if the </a:t>
            </a:r>
            <a:r>
              <a:rPr lang="en-US" altLang="zh-TW" b="1" dirty="0"/>
              <a:t>timer</a:t>
            </a:r>
            <a:r>
              <a:rPr lang="en-US" altLang="zh-TW" dirty="0"/>
              <a:t> SMF set for forwarding tunnel at step 7b has expired, SMF sends </a:t>
            </a:r>
            <a:r>
              <a:rPr lang="en-US" altLang="zh-TW" b="1" dirty="0"/>
              <a:t>N4 Session modification</a:t>
            </a:r>
            <a:r>
              <a:rPr lang="en-US" altLang="zh-TW" dirty="0"/>
              <a:t> request to UPF (PSA) acting as </a:t>
            </a:r>
            <a:r>
              <a:rPr lang="en-US" altLang="zh-TW" b="1" dirty="0"/>
              <a:t>N3 Terminating Point </a:t>
            </a:r>
            <a:r>
              <a:rPr lang="en-US" altLang="zh-TW" dirty="0"/>
              <a:t>to release the forwarding tunnel.</a:t>
            </a:r>
            <a:endParaRPr lang="zh-TW" altLang="en-US" dirty="0"/>
          </a:p>
        </p:txBody>
      </p:sp>
      <p:sp>
        <p:nvSpPr>
          <p:cNvPr id="4" name="投影片編號版面配置區 3">
            <a:extLst>
              <a:ext uri="{FF2B5EF4-FFF2-40B4-BE49-F238E27FC236}">
                <a16:creationId xmlns:a16="http://schemas.microsoft.com/office/drawing/2014/main" id="{2D3109E0-C20B-403F-8E86-9A5FBE42A235}"/>
              </a:ext>
            </a:extLst>
          </p:cNvPr>
          <p:cNvSpPr>
            <a:spLocks noGrp="1"/>
          </p:cNvSpPr>
          <p:nvPr>
            <p:ph type="sldNum" sz="quarter" idx="12"/>
          </p:nvPr>
        </p:nvSpPr>
        <p:spPr/>
        <p:txBody>
          <a:bodyPr/>
          <a:lstStyle/>
          <a:p>
            <a:fld id="{75BE308F-DE79-4928-90CB-2247FBDD67C9}" type="slidenum">
              <a:rPr lang="zh-TW" altLang="en-US" smtClean="0"/>
              <a:t>105</a:t>
            </a:fld>
            <a:endParaRPr lang="zh-TW" altLang="en-US"/>
          </a:p>
        </p:txBody>
      </p:sp>
      <p:pic>
        <p:nvPicPr>
          <p:cNvPr id="5" name="圖片 4">
            <a:extLst>
              <a:ext uri="{FF2B5EF4-FFF2-40B4-BE49-F238E27FC236}">
                <a16:creationId xmlns:a16="http://schemas.microsoft.com/office/drawing/2014/main" id="{F7E9E387-8E30-4716-AC6E-F91E87A545ED}"/>
              </a:ext>
            </a:extLst>
          </p:cNvPr>
          <p:cNvPicPr>
            <a:picLocks noChangeAspect="1"/>
          </p:cNvPicPr>
          <p:nvPr/>
        </p:nvPicPr>
        <p:blipFill rotWithShape="1">
          <a:blip r:embed="rId2"/>
          <a:srcRect l="46350" r="23889" b="91682"/>
          <a:stretch/>
        </p:blipFill>
        <p:spPr>
          <a:xfrm>
            <a:off x="8612001" y="0"/>
            <a:ext cx="3416300" cy="850347"/>
          </a:xfrm>
          <a:prstGeom prst="rect">
            <a:avLst/>
          </a:prstGeom>
        </p:spPr>
      </p:pic>
      <p:pic>
        <p:nvPicPr>
          <p:cNvPr id="6" name="圖片 5">
            <a:extLst>
              <a:ext uri="{FF2B5EF4-FFF2-40B4-BE49-F238E27FC236}">
                <a16:creationId xmlns:a16="http://schemas.microsoft.com/office/drawing/2014/main" id="{34DC482A-927A-4BCE-9CF7-B14774D046FF}"/>
              </a:ext>
            </a:extLst>
          </p:cNvPr>
          <p:cNvPicPr>
            <a:picLocks noChangeAspect="1"/>
          </p:cNvPicPr>
          <p:nvPr/>
        </p:nvPicPr>
        <p:blipFill rotWithShape="1">
          <a:blip r:embed="rId3"/>
          <a:srcRect l="50233" t="40391" r="23790" b="30694"/>
          <a:stretch/>
        </p:blipFill>
        <p:spPr>
          <a:xfrm>
            <a:off x="8904101" y="979488"/>
            <a:ext cx="2832100" cy="1422400"/>
          </a:xfrm>
          <a:prstGeom prst="rect">
            <a:avLst/>
          </a:prstGeom>
        </p:spPr>
      </p:pic>
    </p:spTree>
    <p:extLst>
      <p:ext uri="{BB962C8B-B14F-4D97-AF65-F5344CB8AC3E}">
        <p14:creationId xmlns:p14="http://schemas.microsoft.com/office/powerpoint/2010/main" val="41577696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8B4EAD-BE00-4089-9BD5-7DDFFFF93E04}"/>
              </a:ext>
            </a:extLst>
          </p:cNvPr>
          <p:cNvSpPr>
            <a:spLocks noGrp="1"/>
          </p:cNvSpPr>
          <p:nvPr>
            <p:ph type="title"/>
          </p:nvPr>
        </p:nvSpPr>
        <p:spPr/>
        <p:txBody>
          <a:bodyPr/>
          <a:lstStyle/>
          <a:p>
            <a:r>
              <a:rPr lang="en-US" altLang="zh-TW" dirty="0"/>
              <a:t>Step 21b (Conditional)</a:t>
            </a:r>
            <a:endParaRPr lang="zh-TW" altLang="en-US" dirty="0"/>
          </a:p>
        </p:txBody>
      </p:sp>
      <p:sp>
        <p:nvSpPr>
          <p:cNvPr id="3" name="內容版面配置區 2">
            <a:extLst>
              <a:ext uri="{FF2B5EF4-FFF2-40B4-BE49-F238E27FC236}">
                <a16:creationId xmlns:a16="http://schemas.microsoft.com/office/drawing/2014/main" id="{617A6607-9688-4B48-A32E-E81DB389BEC8}"/>
              </a:ext>
            </a:extLst>
          </p:cNvPr>
          <p:cNvSpPr>
            <a:spLocks noGrp="1"/>
          </p:cNvSpPr>
          <p:nvPr>
            <p:ph idx="1"/>
          </p:nvPr>
        </p:nvSpPr>
        <p:spPr>
          <a:xfrm>
            <a:off x="838200" y="1825625"/>
            <a:ext cx="7772400" cy="4351338"/>
          </a:xfrm>
        </p:spPr>
        <p:txBody>
          <a:bodyPr/>
          <a:lstStyle/>
          <a:p>
            <a:r>
              <a:rPr lang="en-US" altLang="zh-TW" dirty="0"/>
              <a:t>UPF (PSA) acting as </a:t>
            </a:r>
            <a:r>
              <a:rPr lang="en-US" altLang="zh-TW" b="1" dirty="0"/>
              <a:t>N3 Terminating Point </a:t>
            </a:r>
            <a:r>
              <a:rPr lang="en-US" altLang="zh-TW" dirty="0"/>
              <a:t>sends </a:t>
            </a:r>
            <a:r>
              <a:rPr lang="en-US" altLang="zh-TW" b="1" dirty="0"/>
              <a:t>N4 Session Modification</a:t>
            </a:r>
            <a:r>
              <a:rPr lang="en-US" altLang="zh-TW" dirty="0"/>
              <a:t> Response to SMF.</a:t>
            </a:r>
            <a:endParaRPr lang="zh-TW" altLang="en-US" dirty="0"/>
          </a:p>
        </p:txBody>
      </p:sp>
      <p:sp>
        <p:nvSpPr>
          <p:cNvPr id="4" name="投影片編號版面配置區 3">
            <a:extLst>
              <a:ext uri="{FF2B5EF4-FFF2-40B4-BE49-F238E27FC236}">
                <a16:creationId xmlns:a16="http://schemas.microsoft.com/office/drawing/2014/main" id="{2D3109E0-C20B-403F-8E86-9A5FBE42A235}"/>
              </a:ext>
            </a:extLst>
          </p:cNvPr>
          <p:cNvSpPr>
            <a:spLocks noGrp="1"/>
          </p:cNvSpPr>
          <p:nvPr>
            <p:ph type="sldNum" sz="quarter" idx="12"/>
          </p:nvPr>
        </p:nvSpPr>
        <p:spPr/>
        <p:txBody>
          <a:bodyPr/>
          <a:lstStyle/>
          <a:p>
            <a:fld id="{75BE308F-DE79-4928-90CB-2247FBDD67C9}" type="slidenum">
              <a:rPr lang="zh-TW" altLang="en-US" smtClean="0"/>
              <a:t>106</a:t>
            </a:fld>
            <a:endParaRPr lang="zh-TW" altLang="en-US"/>
          </a:p>
        </p:txBody>
      </p:sp>
      <p:pic>
        <p:nvPicPr>
          <p:cNvPr id="5" name="圖片 4">
            <a:extLst>
              <a:ext uri="{FF2B5EF4-FFF2-40B4-BE49-F238E27FC236}">
                <a16:creationId xmlns:a16="http://schemas.microsoft.com/office/drawing/2014/main" id="{F7E9E387-8E30-4716-AC6E-F91E87A545ED}"/>
              </a:ext>
            </a:extLst>
          </p:cNvPr>
          <p:cNvPicPr>
            <a:picLocks noChangeAspect="1"/>
          </p:cNvPicPr>
          <p:nvPr/>
        </p:nvPicPr>
        <p:blipFill rotWithShape="1">
          <a:blip r:embed="rId2"/>
          <a:srcRect l="46350" r="23889" b="91682"/>
          <a:stretch/>
        </p:blipFill>
        <p:spPr>
          <a:xfrm>
            <a:off x="8612001" y="0"/>
            <a:ext cx="3416300" cy="850347"/>
          </a:xfrm>
          <a:prstGeom prst="rect">
            <a:avLst/>
          </a:prstGeom>
        </p:spPr>
      </p:pic>
      <p:pic>
        <p:nvPicPr>
          <p:cNvPr id="6" name="圖片 5">
            <a:extLst>
              <a:ext uri="{FF2B5EF4-FFF2-40B4-BE49-F238E27FC236}">
                <a16:creationId xmlns:a16="http://schemas.microsoft.com/office/drawing/2014/main" id="{34DC482A-927A-4BCE-9CF7-B14774D046FF}"/>
              </a:ext>
            </a:extLst>
          </p:cNvPr>
          <p:cNvPicPr>
            <a:picLocks noChangeAspect="1"/>
          </p:cNvPicPr>
          <p:nvPr/>
        </p:nvPicPr>
        <p:blipFill rotWithShape="1">
          <a:blip r:embed="rId3"/>
          <a:srcRect l="50233" t="40391" r="23790" b="30694"/>
          <a:stretch/>
        </p:blipFill>
        <p:spPr>
          <a:xfrm>
            <a:off x="8904101" y="979488"/>
            <a:ext cx="2832100" cy="1422400"/>
          </a:xfrm>
          <a:prstGeom prst="rect">
            <a:avLst/>
          </a:prstGeom>
        </p:spPr>
      </p:pic>
    </p:spTree>
    <p:extLst>
      <p:ext uri="{BB962C8B-B14F-4D97-AF65-F5344CB8AC3E}">
        <p14:creationId xmlns:p14="http://schemas.microsoft.com/office/powerpoint/2010/main" val="25517227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642084-249D-4307-9DF3-870B14C2E87C}"/>
              </a:ext>
            </a:extLst>
          </p:cNvPr>
          <p:cNvSpPr>
            <a:spLocks noGrp="1"/>
          </p:cNvSpPr>
          <p:nvPr>
            <p:ph type="title"/>
          </p:nvPr>
        </p:nvSpPr>
        <p:spPr/>
        <p:txBody>
          <a:bodyPr/>
          <a:lstStyle/>
          <a:p>
            <a:r>
              <a:rPr lang="en-US" altLang="zh-TW" dirty="0"/>
              <a:t>Step 22a (Conditional)</a:t>
            </a:r>
            <a:endParaRPr lang="zh-TW" altLang="en-US" dirty="0"/>
          </a:p>
        </p:txBody>
      </p:sp>
      <p:sp>
        <p:nvSpPr>
          <p:cNvPr id="3" name="內容版面配置區 2">
            <a:extLst>
              <a:ext uri="{FF2B5EF4-FFF2-40B4-BE49-F238E27FC236}">
                <a16:creationId xmlns:a16="http://schemas.microsoft.com/office/drawing/2014/main" id="{9425CAA4-2AFE-40B4-9A33-A211E1EFE645}"/>
              </a:ext>
            </a:extLst>
          </p:cNvPr>
          <p:cNvSpPr>
            <a:spLocks noGrp="1"/>
          </p:cNvSpPr>
          <p:nvPr>
            <p:ph idx="1"/>
          </p:nvPr>
        </p:nvSpPr>
        <p:spPr>
          <a:xfrm>
            <a:off x="838200" y="2781299"/>
            <a:ext cx="10782300" cy="3395663"/>
          </a:xfrm>
        </p:spPr>
        <p:txBody>
          <a:bodyPr>
            <a:normAutofit/>
          </a:bodyPr>
          <a:lstStyle/>
          <a:p>
            <a:r>
              <a:rPr lang="en-US" altLang="zh-TW" dirty="0"/>
              <a:t>If the SMF decided to </a:t>
            </a:r>
            <a:r>
              <a:rPr lang="en-US" altLang="zh-TW" b="1" dirty="0"/>
              <a:t>continue using the old UPF</a:t>
            </a:r>
            <a:r>
              <a:rPr lang="en-US" altLang="zh-TW" dirty="0"/>
              <a:t> in step 5b, the SMF sends an </a:t>
            </a:r>
            <a:r>
              <a:rPr lang="en-US" altLang="zh-TW" b="1" dirty="0"/>
              <a:t>N4 Session Modification</a:t>
            </a:r>
            <a:r>
              <a:rPr lang="en-US" altLang="zh-TW" dirty="0"/>
              <a:t> Request, providing </a:t>
            </a:r>
            <a:r>
              <a:rPr lang="en-US" altLang="zh-TW" b="1" dirty="0"/>
              <a:t>AN Tunnel Info</a:t>
            </a:r>
            <a:r>
              <a:rPr lang="en-US" altLang="zh-TW" dirty="0"/>
              <a:t>.</a:t>
            </a:r>
          </a:p>
          <a:p>
            <a:r>
              <a:rPr lang="en-US" altLang="zh-TW" dirty="0"/>
              <a:t>If the SMF decided to select a new UPF to act as I-UPF in step 5b and the old UPF is not PSA UPF, the SMF initiates </a:t>
            </a:r>
            <a:r>
              <a:rPr lang="en-US" altLang="zh-TW" b="1" dirty="0"/>
              <a:t>resource release</a:t>
            </a:r>
            <a:r>
              <a:rPr lang="en-US" altLang="zh-TW" dirty="0"/>
              <a:t>, after </a:t>
            </a:r>
            <a:r>
              <a:rPr lang="en-US" altLang="zh-TW" b="1" dirty="0"/>
              <a:t>timer</a:t>
            </a:r>
            <a:r>
              <a:rPr lang="en-US" altLang="zh-TW" dirty="0"/>
              <a:t> in step 6b or 7b expires, by sending an </a:t>
            </a:r>
            <a:r>
              <a:rPr lang="en-US" altLang="zh-TW" b="1" dirty="0"/>
              <a:t>N4 Session Release Request</a:t>
            </a:r>
            <a:r>
              <a:rPr lang="en-US" altLang="zh-TW" dirty="0"/>
              <a:t> (Release Cause) to the old intermediate UPF.</a:t>
            </a:r>
            <a:endParaRPr lang="zh-TW" altLang="en-US" dirty="0"/>
          </a:p>
        </p:txBody>
      </p:sp>
      <p:sp>
        <p:nvSpPr>
          <p:cNvPr id="4" name="投影片編號版面配置區 3">
            <a:extLst>
              <a:ext uri="{FF2B5EF4-FFF2-40B4-BE49-F238E27FC236}">
                <a16:creationId xmlns:a16="http://schemas.microsoft.com/office/drawing/2014/main" id="{F231862F-6AB2-4EA0-9220-6C69FAA2A884}"/>
              </a:ext>
            </a:extLst>
          </p:cNvPr>
          <p:cNvSpPr>
            <a:spLocks noGrp="1"/>
          </p:cNvSpPr>
          <p:nvPr>
            <p:ph type="sldNum" sz="quarter" idx="12"/>
          </p:nvPr>
        </p:nvSpPr>
        <p:spPr/>
        <p:txBody>
          <a:bodyPr/>
          <a:lstStyle/>
          <a:p>
            <a:fld id="{75BE308F-DE79-4928-90CB-2247FBDD67C9}" type="slidenum">
              <a:rPr lang="zh-TW" altLang="en-US" smtClean="0"/>
              <a:t>107</a:t>
            </a:fld>
            <a:endParaRPr lang="zh-TW" altLang="en-US"/>
          </a:p>
        </p:txBody>
      </p:sp>
      <p:pic>
        <p:nvPicPr>
          <p:cNvPr id="5" name="圖片 4">
            <a:extLst>
              <a:ext uri="{FF2B5EF4-FFF2-40B4-BE49-F238E27FC236}">
                <a16:creationId xmlns:a16="http://schemas.microsoft.com/office/drawing/2014/main" id="{51FE0FAB-BE9E-48E8-9A74-7D36AA95E5A4}"/>
              </a:ext>
            </a:extLst>
          </p:cNvPr>
          <p:cNvPicPr>
            <a:picLocks noChangeAspect="1"/>
          </p:cNvPicPr>
          <p:nvPr/>
        </p:nvPicPr>
        <p:blipFill rotWithShape="1">
          <a:blip r:embed="rId2"/>
          <a:srcRect l="31746" r="23890" b="91682"/>
          <a:stretch/>
        </p:blipFill>
        <p:spPr>
          <a:xfrm>
            <a:off x="6794500" y="7857"/>
            <a:ext cx="5092700" cy="850347"/>
          </a:xfrm>
          <a:prstGeom prst="rect">
            <a:avLst/>
          </a:prstGeom>
        </p:spPr>
      </p:pic>
      <p:pic>
        <p:nvPicPr>
          <p:cNvPr id="6" name="圖片 5">
            <a:extLst>
              <a:ext uri="{FF2B5EF4-FFF2-40B4-BE49-F238E27FC236}">
                <a16:creationId xmlns:a16="http://schemas.microsoft.com/office/drawing/2014/main" id="{8E8B5E94-63CF-4422-BFC4-19712A641391}"/>
              </a:ext>
            </a:extLst>
          </p:cNvPr>
          <p:cNvPicPr>
            <a:picLocks noChangeAspect="1"/>
          </p:cNvPicPr>
          <p:nvPr/>
        </p:nvPicPr>
        <p:blipFill rotWithShape="1">
          <a:blip r:embed="rId3"/>
          <a:srcRect l="34623" t="70716" r="23091" b="-1180"/>
          <a:stretch/>
        </p:blipFill>
        <p:spPr>
          <a:xfrm>
            <a:off x="7124699" y="993141"/>
            <a:ext cx="4610101" cy="1498600"/>
          </a:xfrm>
          <a:prstGeom prst="rect">
            <a:avLst/>
          </a:prstGeom>
        </p:spPr>
      </p:pic>
    </p:spTree>
    <p:extLst>
      <p:ext uri="{BB962C8B-B14F-4D97-AF65-F5344CB8AC3E}">
        <p14:creationId xmlns:p14="http://schemas.microsoft.com/office/powerpoint/2010/main" val="36191758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642084-249D-4307-9DF3-870B14C2E87C}"/>
              </a:ext>
            </a:extLst>
          </p:cNvPr>
          <p:cNvSpPr>
            <a:spLocks noGrp="1"/>
          </p:cNvSpPr>
          <p:nvPr>
            <p:ph type="title"/>
          </p:nvPr>
        </p:nvSpPr>
        <p:spPr/>
        <p:txBody>
          <a:bodyPr/>
          <a:lstStyle/>
          <a:p>
            <a:r>
              <a:rPr lang="en-US" altLang="zh-TW" dirty="0"/>
              <a:t>Step 22b (Conditional)</a:t>
            </a:r>
            <a:endParaRPr lang="zh-TW" altLang="en-US" dirty="0"/>
          </a:p>
        </p:txBody>
      </p:sp>
      <p:sp>
        <p:nvSpPr>
          <p:cNvPr id="3" name="內容版面配置區 2">
            <a:extLst>
              <a:ext uri="{FF2B5EF4-FFF2-40B4-BE49-F238E27FC236}">
                <a16:creationId xmlns:a16="http://schemas.microsoft.com/office/drawing/2014/main" id="{9425CAA4-2AFE-40B4-9A33-A211E1EFE645}"/>
              </a:ext>
            </a:extLst>
          </p:cNvPr>
          <p:cNvSpPr>
            <a:spLocks noGrp="1"/>
          </p:cNvSpPr>
          <p:nvPr>
            <p:ph idx="1"/>
          </p:nvPr>
        </p:nvSpPr>
        <p:spPr>
          <a:xfrm>
            <a:off x="838200" y="2781299"/>
            <a:ext cx="10782300" cy="3395663"/>
          </a:xfrm>
        </p:spPr>
        <p:txBody>
          <a:bodyPr>
            <a:normAutofit/>
          </a:bodyPr>
          <a:lstStyle/>
          <a:p>
            <a:r>
              <a:rPr lang="en-US" altLang="zh-TW" dirty="0"/>
              <a:t>The old UPF acknowledges with an </a:t>
            </a:r>
            <a:r>
              <a:rPr lang="en-US" altLang="zh-TW" b="1" dirty="0"/>
              <a:t>N4 Session Modification Response </a:t>
            </a:r>
            <a:r>
              <a:rPr lang="en-US" altLang="zh-TW" dirty="0"/>
              <a:t>or </a:t>
            </a:r>
            <a:r>
              <a:rPr lang="en-US" altLang="zh-TW" b="1" dirty="0"/>
              <a:t>N4 Session Release Response </a:t>
            </a:r>
            <a:r>
              <a:rPr lang="en-US" altLang="zh-TW" dirty="0"/>
              <a:t>message to confirm the modification or release of resources.</a:t>
            </a:r>
          </a:p>
          <a:p>
            <a:pPr marL="0" indent="0">
              <a:buNone/>
            </a:pPr>
            <a:endParaRPr lang="zh-TW" altLang="en-US" dirty="0"/>
          </a:p>
        </p:txBody>
      </p:sp>
      <p:sp>
        <p:nvSpPr>
          <p:cNvPr id="4" name="投影片編號版面配置區 3">
            <a:extLst>
              <a:ext uri="{FF2B5EF4-FFF2-40B4-BE49-F238E27FC236}">
                <a16:creationId xmlns:a16="http://schemas.microsoft.com/office/drawing/2014/main" id="{F231862F-6AB2-4EA0-9220-6C69FAA2A884}"/>
              </a:ext>
            </a:extLst>
          </p:cNvPr>
          <p:cNvSpPr>
            <a:spLocks noGrp="1"/>
          </p:cNvSpPr>
          <p:nvPr>
            <p:ph type="sldNum" sz="quarter" idx="12"/>
          </p:nvPr>
        </p:nvSpPr>
        <p:spPr/>
        <p:txBody>
          <a:bodyPr/>
          <a:lstStyle/>
          <a:p>
            <a:fld id="{75BE308F-DE79-4928-90CB-2247FBDD67C9}" type="slidenum">
              <a:rPr lang="zh-TW" altLang="en-US" smtClean="0"/>
              <a:t>108</a:t>
            </a:fld>
            <a:endParaRPr lang="zh-TW" altLang="en-US"/>
          </a:p>
        </p:txBody>
      </p:sp>
      <p:pic>
        <p:nvPicPr>
          <p:cNvPr id="5" name="圖片 4">
            <a:extLst>
              <a:ext uri="{FF2B5EF4-FFF2-40B4-BE49-F238E27FC236}">
                <a16:creationId xmlns:a16="http://schemas.microsoft.com/office/drawing/2014/main" id="{51FE0FAB-BE9E-48E8-9A74-7D36AA95E5A4}"/>
              </a:ext>
            </a:extLst>
          </p:cNvPr>
          <p:cNvPicPr>
            <a:picLocks noChangeAspect="1"/>
          </p:cNvPicPr>
          <p:nvPr/>
        </p:nvPicPr>
        <p:blipFill rotWithShape="1">
          <a:blip r:embed="rId3"/>
          <a:srcRect l="31746" r="23890" b="91682"/>
          <a:stretch/>
        </p:blipFill>
        <p:spPr>
          <a:xfrm>
            <a:off x="6794500" y="7857"/>
            <a:ext cx="5092700" cy="850347"/>
          </a:xfrm>
          <a:prstGeom prst="rect">
            <a:avLst/>
          </a:prstGeom>
        </p:spPr>
      </p:pic>
      <p:pic>
        <p:nvPicPr>
          <p:cNvPr id="6" name="圖片 5">
            <a:extLst>
              <a:ext uri="{FF2B5EF4-FFF2-40B4-BE49-F238E27FC236}">
                <a16:creationId xmlns:a16="http://schemas.microsoft.com/office/drawing/2014/main" id="{8E8B5E94-63CF-4422-BFC4-19712A641391}"/>
              </a:ext>
            </a:extLst>
          </p:cNvPr>
          <p:cNvPicPr>
            <a:picLocks noChangeAspect="1"/>
          </p:cNvPicPr>
          <p:nvPr/>
        </p:nvPicPr>
        <p:blipFill rotWithShape="1">
          <a:blip r:embed="rId4"/>
          <a:srcRect l="34623" t="70716" r="23091" b="-1180"/>
          <a:stretch/>
        </p:blipFill>
        <p:spPr>
          <a:xfrm>
            <a:off x="7124699" y="993141"/>
            <a:ext cx="4610101" cy="1498600"/>
          </a:xfrm>
          <a:prstGeom prst="rect">
            <a:avLst/>
          </a:prstGeom>
        </p:spPr>
      </p:pic>
    </p:spTree>
    <p:extLst>
      <p:ext uri="{BB962C8B-B14F-4D97-AF65-F5344CB8AC3E}">
        <p14:creationId xmlns:p14="http://schemas.microsoft.com/office/powerpoint/2010/main" val="4044535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67152FF-35DD-457E-BB9C-FD771FC29BA6}"/>
              </a:ext>
            </a:extLst>
          </p:cNvPr>
          <p:cNvSpPr>
            <a:spLocks noGrp="1"/>
          </p:cNvSpPr>
          <p:nvPr>
            <p:ph idx="1"/>
          </p:nvPr>
        </p:nvSpPr>
        <p:spPr/>
        <p:txBody>
          <a:bodyPr/>
          <a:lstStyle/>
          <a:p>
            <a:endParaRPr lang="zh-TW" altLang="en-US"/>
          </a:p>
        </p:txBody>
      </p:sp>
      <p:pic>
        <p:nvPicPr>
          <p:cNvPr id="7" name="圖片 6">
            <a:extLst>
              <a:ext uri="{FF2B5EF4-FFF2-40B4-BE49-F238E27FC236}">
                <a16:creationId xmlns:a16="http://schemas.microsoft.com/office/drawing/2014/main" id="{8A82AE5E-4949-412F-A017-75EA80E02E21}"/>
              </a:ext>
            </a:extLst>
          </p:cNvPr>
          <p:cNvPicPr>
            <a:picLocks noChangeAspect="1"/>
          </p:cNvPicPr>
          <p:nvPr/>
        </p:nvPicPr>
        <p:blipFill rotWithShape="1">
          <a:blip r:embed="rId3"/>
          <a:srcRect b="91682"/>
          <a:stretch/>
        </p:blipFill>
        <p:spPr>
          <a:xfrm>
            <a:off x="483197" y="257691"/>
            <a:ext cx="11479306" cy="850347"/>
          </a:xfrm>
          <a:prstGeom prst="rect">
            <a:avLst/>
          </a:prstGeom>
        </p:spPr>
      </p:pic>
      <p:pic>
        <p:nvPicPr>
          <p:cNvPr id="4" name="圖片 3">
            <a:extLst>
              <a:ext uri="{FF2B5EF4-FFF2-40B4-BE49-F238E27FC236}">
                <a16:creationId xmlns:a16="http://schemas.microsoft.com/office/drawing/2014/main" id="{A1A34AFB-74B5-4A61-8A0F-1466B5EE38E7}"/>
              </a:ext>
            </a:extLst>
          </p:cNvPr>
          <p:cNvPicPr>
            <a:picLocks noChangeAspect="1"/>
          </p:cNvPicPr>
          <p:nvPr/>
        </p:nvPicPr>
        <p:blipFill>
          <a:blip r:embed="rId4"/>
          <a:stretch>
            <a:fillRect/>
          </a:stretch>
        </p:blipFill>
        <p:spPr>
          <a:xfrm>
            <a:off x="644898" y="1334638"/>
            <a:ext cx="10902203" cy="4919190"/>
          </a:xfrm>
          <a:prstGeom prst="rect">
            <a:avLst/>
          </a:prstGeom>
        </p:spPr>
      </p:pic>
      <p:sp>
        <p:nvSpPr>
          <p:cNvPr id="2" name="投影片編號版面配置區 1">
            <a:extLst>
              <a:ext uri="{FF2B5EF4-FFF2-40B4-BE49-F238E27FC236}">
                <a16:creationId xmlns:a16="http://schemas.microsoft.com/office/drawing/2014/main" id="{F05268AE-5061-481F-A047-E20741E031B1}"/>
              </a:ext>
            </a:extLst>
          </p:cNvPr>
          <p:cNvSpPr>
            <a:spLocks noGrp="1"/>
          </p:cNvSpPr>
          <p:nvPr>
            <p:ph type="sldNum" sz="quarter" idx="12"/>
          </p:nvPr>
        </p:nvSpPr>
        <p:spPr/>
        <p:txBody>
          <a:bodyPr/>
          <a:lstStyle/>
          <a:p>
            <a:fld id="{75BE308F-DE79-4928-90CB-2247FBDD67C9}" type="slidenum">
              <a:rPr lang="zh-TW" altLang="en-US" smtClean="0"/>
              <a:t>11</a:t>
            </a:fld>
            <a:endParaRPr lang="zh-TW" altLang="en-US"/>
          </a:p>
        </p:txBody>
      </p:sp>
    </p:spTree>
    <p:extLst>
      <p:ext uri="{BB962C8B-B14F-4D97-AF65-F5344CB8AC3E}">
        <p14:creationId xmlns:p14="http://schemas.microsoft.com/office/powerpoint/2010/main" val="1671520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40DA8E-FE8A-4553-B175-0151487E1B6A}"/>
              </a:ext>
            </a:extLst>
          </p:cNvPr>
          <p:cNvSpPr>
            <a:spLocks noGrp="1"/>
          </p:cNvSpPr>
          <p:nvPr>
            <p:ph type="title"/>
          </p:nvPr>
        </p:nvSpPr>
        <p:spPr/>
        <p:txBody>
          <a:bodyPr/>
          <a:lstStyle/>
          <a:p>
            <a:r>
              <a:rPr lang="en-US" altLang="zh-TW" dirty="0"/>
              <a:t>Step 1</a:t>
            </a:r>
            <a:endParaRPr lang="zh-TW" altLang="en-US" dirty="0"/>
          </a:p>
        </p:txBody>
      </p:sp>
      <p:sp>
        <p:nvSpPr>
          <p:cNvPr id="3" name="內容版面配置區 2">
            <a:extLst>
              <a:ext uri="{FF2B5EF4-FFF2-40B4-BE49-F238E27FC236}">
                <a16:creationId xmlns:a16="http://schemas.microsoft.com/office/drawing/2014/main" id="{C704572E-89A3-4B3F-80D4-E3371B466859}"/>
              </a:ext>
            </a:extLst>
          </p:cNvPr>
          <p:cNvSpPr>
            <a:spLocks noGrp="1"/>
          </p:cNvSpPr>
          <p:nvPr>
            <p:ph idx="1"/>
          </p:nvPr>
        </p:nvSpPr>
        <p:spPr>
          <a:xfrm>
            <a:off x="838200" y="1825625"/>
            <a:ext cx="7197762" cy="4351338"/>
          </a:xfrm>
        </p:spPr>
        <p:txBody>
          <a:bodyPr/>
          <a:lstStyle/>
          <a:p>
            <a:r>
              <a:rPr lang="en-US" altLang="zh-TW" b="1" dirty="0"/>
              <a:t>NAS message container </a:t>
            </a:r>
            <a:r>
              <a:rPr lang="en-US" altLang="zh-TW" dirty="0"/>
              <a:t>shall be included if</a:t>
            </a:r>
          </a:p>
          <a:p>
            <a:pPr lvl="1"/>
            <a:r>
              <a:rPr lang="en-US" altLang="zh-TW" dirty="0"/>
              <a:t>UE is sending a Service Request message as an </a:t>
            </a:r>
            <a:r>
              <a:rPr lang="en-US" altLang="zh-TW" b="1" dirty="0"/>
              <a:t>Initial NAS message</a:t>
            </a:r>
            <a:r>
              <a:rPr lang="en-US" altLang="zh-TW" dirty="0"/>
              <a:t>; and</a:t>
            </a:r>
          </a:p>
          <a:p>
            <a:pPr lvl="1"/>
            <a:r>
              <a:rPr lang="en-US" altLang="zh-TW" dirty="0"/>
              <a:t>UE needs to send non-cleartext IEs</a:t>
            </a:r>
            <a:endParaRPr lang="en-US" altLang="zh-TW" b="1" dirty="0"/>
          </a:p>
          <a:p>
            <a:pPr lvl="1"/>
            <a:endParaRPr lang="zh-TW" altLang="en-US" b="1" dirty="0"/>
          </a:p>
        </p:txBody>
      </p:sp>
      <p:pic>
        <p:nvPicPr>
          <p:cNvPr id="4" name="圖片 3">
            <a:extLst>
              <a:ext uri="{FF2B5EF4-FFF2-40B4-BE49-F238E27FC236}">
                <a16:creationId xmlns:a16="http://schemas.microsoft.com/office/drawing/2014/main" id="{11C45ABF-0E6B-4260-B6E7-88CD52BABB58}"/>
              </a:ext>
            </a:extLst>
          </p:cNvPr>
          <p:cNvPicPr>
            <a:picLocks noChangeAspect="1"/>
          </p:cNvPicPr>
          <p:nvPr/>
        </p:nvPicPr>
        <p:blipFill>
          <a:blip r:embed="rId3"/>
          <a:stretch>
            <a:fillRect/>
          </a:stretch>
        </p:blipFill>
        <p:spPr>
          <a:xfrm>
            <a:off x="9429481" y="230188"/>
            <a:ext cx="1924319" cy="1333686"/>
          </a:xfrm>
          <a:prstGeom prst="rect">
            <a:avLst/>
          </a:prstGeom>
        </p:spPr>
      </p:pic>
      <p:pic>
        <p:nvPicPr>
          <p:cNvPr id="6" name="圖片 5">
            <a:extLst>
              <a:ext uri="{FF2B5EF4-FFF2-40B4-BE49-F238E27FC236}">
                <a16:creationId xmlns:a16="http://schemas.microsoft.com/office/drawing/2014/main" id="{35D5A6BE-9DFA-49DF-87CF-58B1795B3405}"/>
              </a:ext>
            </a:extLst>
          </p:cNvPr>
          <p:cNvPicPr>
            <a:picLocks noChangeAspect="1"/>
          </p:cNvPicPr>
          <p:nvPr/>
        </p:nvPicPr>
        <p:blipFill rotWithShape="1">
          <a:blip r:embed="rId4"/>
          <a:srcRect r="10083"/>
          <a:stretch/>
        </p:blipFill>
        <p:spPr>
          <a:xfrm>
            <a:off x="8136527" y="1854390"/>
            <a:ext cx="4055473" cy="4773422"/>
          </a:xfrm>
          <a:prstGeom prst="rect">
            <a:avLst/>
          </a:prstGeom>
        </p:spPr>
      </p:pic>
      <p:sp>
        <p:nvSpPr>
          <p:cNvPr id="7" name="矩形 6">
            <a:extLst>
              <a:ext uri="{FF2B5EF4-FFF2-40B4-BE49-F238E27FC236}">
                <a16:creationId xmlns:a16="http://schemas.microsoft.com/office/drawing/2014/main" id="{7C884423-DBF9-4A50-985F-4E685384ACCD}"/>
              </a:ext>
            </a:extLst>
          </p:cNvPr>
          <p:cNvSpPr/>
          <p:nvPr/>
        </p:nvSpPr>
        <p:spPr>
          <a:xfrm>
            <a:off x="8670664" y="4507454"/>
            <a:ext cx="2495774" cy="2581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投影片編號版面配置區 4">
            <a:extLst>
              <a:ext uri="{FF2B5EF4-FFF2-40B4-BE49-F238E27FC236}">
                <a16:creationId xmlns:a16="http://schemas.microsoft.com/office/drawing/2014/main" id="{D998AB51-8C6B-4C40-8F90-950B08383E6E}"/>
              </a:ext>
            </a:extLst>
          </p:cNvPr>
          <p:cNvSpPr>
            <a:spLocks noGrp="1"/>
          </p:cNvSpPr>
          <p:nvPr>
            <p:ph type="sldNum" sz="quarter" idx="12"/>
          </p:nvPr>
        </p:nvSpPr>
        <p:spPr/>
        <p:txBody>
          <a:bodyPr/>
          <a:lstStyle/>
          <a:p>
            <a:fld id="{75BE308F-DE79-4928-90CB-2247FBDD67C9}" type="slidenum">
              <a:rPr lang="zh-TW" altLang="en-US" smtClean="0"/>
              <a:t>12</a:t>
            </a:fld>
            <a:endParaRPr lang="zh-TW" altLang="en-US"/>
          </a:p>
        </p:txBody>
      </p:sp>
    </p:spTree>
    <p:extLst>
      <p:ext uri="{BB962C8B-B14F-4D97-AF65-F5344CB8AC3E}">
        <p14:creationId xmlns:p14="http://schemas.microsoft.com/office/powerpoint/2010/main" val="780558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40DA8E-FE8A-4553-B175-0151487E1B6A}"/>
              </a:ext>
            </a:extLst>
          </p:cNvPr>
          <p:cNvSpPr>
            <a:spLocks noGrp="1"/>
          </p:cNvSpPr>
          <p:nvPr>
            <p:ph type="title"/>
          </p:nvPr>
        </p:nvSpPr>
        <p:spPr/>
        <p:txBody>
          <a:bodyPr/>
          <a:lstStyle/>
          <a:p>
            <a:r>
              <a:rPr lang="en-US" altLang="zh-TW" dirty="0"/>
              <a:t>Step 1</a:t>
            </a:r>
            <a:endParaRPr lang="zh-TW" altLang="en-US" dirty="0"/>
          </a:p>
        </p:txBody>
      </p:sp>
      <p:sp>
        <p:nvSpPr>
          <p:cNvPr id="3" name="內容版面配置區 2">
            <a:extLst>
              <a:ext uri="{FF2B5EF4-FFF2-40B4-BE49-F238E27FC236}">
                <a16:creationId xmlns:a16="http://schemas.microsoft.com/office/drawing/2014/main" id="{C704572E-89A3-4B3F-80D4-E3371B466859}"/>
              </a:ext>
            </a:extLst>
          </p:cNvPr>
          <p:cNvSpPr>
            <a:spLocks noGrp="1"/>
          </p:cNvSpPr>
          <p:nvPr>
            <p:ph idx="1"/>
          </p:nvPr>
        </p:nvSpPr>
        <p:spPr>
          <a:xfrm>
            <a:off x="838200" y="1825625"/>
            <a:ext cx="7455946" cy="4351338"/>
          </a:xfrm>
        </p:spPr>
        <p:txBody>
          <a:bodyPr>
            <a:normAutofit/>
          </a:bodyPr>
          <a:lstStyle/>
          <a:p>
            <a:r>
              <a:rPr lang="en-US" altLang="zh-TW" dirty="0"/>
              <a:t>If the </a:t>
            </a:r>
            <a:r>
              <a:rPr lang="en-US" altLang="zh-TW" b="1" dirty="0"/>
              <a:t>Multi-USIM UE </a:t>
            </a:r>
            <a:r>
              <a:rPr lang="en-US" altLang="zh-TW" dirty="0"/>
              <a:t>intends to leave</a:t>
            </a:r>
            <a:r>
              <a:rPr lang="en-US" altLang="zh-TW" b="1" dirty="0"/>
              <a:t> CM-CONNECTED state</a:t>
            </a:r>
            <a:r>
              <a:rPr lang="en-US" altLang="zh-TW" dirty="0"/>
              <a:t>, it may include:</a:t>
            </a:r>
          </a:p>
          <a:p>
            <a:pPr lvl="1"/>
            <a:r>
              <a:rPr lang="en-US" altLang="zh-TW" b="1" dirty="0"/>
              <a:t>Release Request indication</a:t>
            </a:r>
            <a:r>
              <a:rPr lang="zh-TW" altLang="en-US" b="1" dirty="0"/>
              <a:t> </a:t>
            </a:r>
            <a:r>
              <a:rPr lang="en-US" altLang="zh-TW" dirty="0"/>
              <a:t>is included</a:t>
            </a:r>
          </a:p>
          <a:p>
            <a:pPr lvl="1"/>
            <a:r>
              <a:rPr lang="en-US" altLang="zh-TW" b="1" dirty="0"/>
              <a:t>Paging Restriction Information </a:t>
            </a:r>
            <a:r>
              <a:rPr lang="en-US" altLang="zh-TW" dirty="0"/>
              <a:t>is included</a:t>
            </a:r>
          </a:p>
          <a:p>
            <a:pPr marL="457200" lvl="1" indent="0">
              <a:buNone/>
            </a:pPr>
            <a:endParaRPr lang="en-US" altLang="zh-TW" dirty="0"/>
          </a:p>
          <a:p>
            <a:r>
              <a:rPr lang="en-US" altLang="zh-TW" dirty="0"/>
              <a:t>If the </a:t>
            </a:r>
            <a:r>
              <a:rPr lang="en-US" altLang="zh-TW" b="1" dirty="0"/>
              <a:t>Multi-USIM UE</a:t>
            </a:r>
            <a:r>
              <a:rPr lang="en-US" altLang="zh-TW" dirty="0"/>
              <a:t> </a:t>
            </a:r>
            <a:r>
              <a:rPr lang="en-US" altLang="zh-TW" b="1" dirty="0"/>
              <a:t>in CM-IDLE </a:t>
            </a:r>
            <a:r>
              <a:rPr lang="en-US" altLang="zh-TW" dirty="0"/>
              <a:t>state intends to delete the </a:t>
            </a:r>
            <a:r>
              <a:rPr lang="en-US" altLang="zh-TW" b="1" dirty="0"/>
              <a:t>Paging Restriction Information</a:t>
            </a:r>
          </a:p>
          <a:p>
            <a:pPr lvl="1"/>
            <a:r>
              <a:rPr lang="en-US" altLang="zh-TW" b="1" dirty="0"/>
              <a:t>Release Request indication</a:t>
            </a:r>
            <a:r>
              <a:rPr lang="zh-TW" altLang="en-US" b="1" dirty="0"/>
              <a:t> </a:t>
            </a:r>
            <a:r>
              <a:rPr lang="en-US" altLang="zh-TW" dirty="0"/>
              <a:t>is included</a:t>
            </a:r>
          </a:p>
          <a:p>
            <a:pPr lvl="1"/>
            <a:r>
              <a:rPr lang="en-US" altLang="zh-TW" b="1" dirty="0"/>
              <a:t>Paging Restriction Information </a:t>
            </a:r>
            <a:r>
              <a:rPr lang="en-US" altLang="zh-TW" dirty="0"/>
              <a:t>is </a:t>
            </a:r>
            <a:r>
              <a:rPr lang="en-US" altLang="zh-TW" dirty="0">
                <a:solidFill>
                  <a:srgbClr val="FF0000"/>
                </a:solidFill>
              </a:rPr>
              <a:t>not included</a:t>
            </a:r>
          </a:p>
          <a:p>
            <a:pPr lvl="1"/>
            <a:endParaRPr lang="en-US" altLang="zh-TW" dirty="0"/>
          </a:p>
          <a:p>
            <a:pPr lvl="1"/>
            <a:endParaRPr lang="en-US" altLang="zh-TW" b="1" dirty="0"/>
          </a:p>
          <a:p>
            <a:pPr lvl="1"/>
            <a:endParaRPr lang="zh-TW" altLang="en-US" b="1" dirty="0"/>
          </a:p>
        </p:txBody>
      </p:sp>
      <p:pic>
        <p:nvPicPr>
          <p:cNvPr id="4" name="圖片 3">
            <a:extLst>
              <a:ext uri="{FF2B5EF4-FFF2-40B4-BE49-F238E27FC236}">
                <a16:creationId xmlns:a16="http://schemas.microsoft.com/office/drawing/2014/main" id="{11C45ABF-0E6B-4260-B6E7-88CD52BABB58}"/>
              </a:ext>
            </a:extLst>
          </p:cNvPr>
          <p:cNvPicPr>
            <a:picLocks noChangeAspect="1"/>
          </p:cNvPicPr>
          <p:nvPr/>
        </p:nvPicPr>
        <p:blipFill>
          <a:blip r:embed="rId3"/>
          <a:stretch>
            <a:fillRect/>
          </a:stretch>
        </p:blipFill>
        <p:spPr>
          <a:xfrm>
            <a:off x="9429481" y="230188"/>
            <a:ext cx="1924319" cy="1333686"/>
          </a:xfrm>
          <a:prstGeom prst="rect">
            <a:avLst/>
          </a:prstGeom>
        </p:spPr>
      </p:pic>
      <p:pic>
        <p:nvPicPr>
          <p:cNvPr id="6" name="圖片 5">
            <a:extLst>
              <a:ext uri="{FF2B5EF4-FFF2-40B4-BE49-F238E27FC236}">
                <a16:creationId xmlns:a16="http://schemas.microsoft.com/office/drawing/2014/main" id="{35D5A6BE-9DFA-49DF-87CF-58B1795B3405}"/>
              </a:ext>
            </a:extLst>
          </p:cNvPr>
          <p:cNvPicPr>
            <a:picLocks noChangeAspect="1"/>
          </p:cNvPicPr>
          <p:nvPr/>
        </p:nvPicPr>
        <p:blipFill rotWithShape="1">
          <a:blip r:embed="rId4"/>
          <a:srcRect r="10083"/>
          <a:stretch/>
        </p:blipFill>
        <p:spPr>
          <a:xfrm>
            <a:off x="8136527" y="1854390"/>
            <a:ext cx="4055473" cy="4773422"/>
          </a:xfrm>
          <a:prstGeom prst="rect">
            <a:avLst/>
          </a:prstGeom>
        </p:spPr>
      </p:pic>
      <p:sp>
        <p:nvSpPr>
          <p:cNvPr id="7" name="矩形 6">
            <a:extLst>
              <a:ext uri="{FF2B5EF4-FFF2-40B4-BE49-F238E27FC236}">
                <a16:creationId xmlns:a16="http://schemas.microsoft.com/office/drawing/2014/main" id="{7C884423-DBF9-4A50-985F-4E685384ACCD}"/>
              </a:ext>
            </a:extLst>
          </p:cNvPr>
          <p:cNvSpPr/>
          <p:nvPr/>
        </p:nvSpPr>
        <p:spPr>
          <a:xfrm>
            <a:off x="8659906" y="5077608"/>
            <a:ext cx="3227294" cy="9789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投影片編號版面配置區 4">
            <a:extLst>
              <a:ext uri="{FF2B5EF4-FFF2-40B4-BE49-F238E27FC236}">
                <a16:creationId xmlns:a16="http://schemas.microsoft.com/office/drawing/2014/main" id="{5AA81E1F-42BD-4E59-A8DB-4471DA36AA1E}"/>
              </a:ext>
            </a:extLst>
          </p:cNvPr>
          <p:cNvSpPr>
            <a:spLocks noGrp="1"/>
          </p:cNvSpPr>
          <p:nvPr>
            <p:ph type="sldNum" sz="quarter" idx="12"/>
          </p:nvPr>
        </p:nvSpPr>
        <p:spPr/>
        <p:txBody>
          <a:bodyPr/>
          <a:lstStyle/>
          <a:p>
            <a:fld id="{75BE308F-DE79-4928-90CB-2247FBDD67C9}" type="slidenum">
              <a:rPr lang="zh-TW" altLang="en-US" smtClean="0"/>
              <a:t>13</a:t>
            </a:fld>
            <a:endParaRPr lang="zh-TW" altLang="en-US"/>
          </a:p>
        </p:txBody>
      </p:sp>
    </p:spTree>
    <p:extLst>
      <p:ext uri="{BB962C8B-B14F-4D97-AF65-F5344CB8AC3E}">
        <p14:creationId xmlns:p14="http://schemas.microsoft.com/office/powerpoint/2010/main" val="1040222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40DA8E-FE8A-4553-B175-0151487E1B6A}"/>
              </a:ext>
            </a:extLst>
          </p:cNvPr>
          <p:cNvSpPr>
            <a:spLocks noGrp="1"/>
          </p:cNvSpPr>
          <p:nvPr>
            <p:ph type="title"/>
          </p:nvPr>
        </p:nvSpPr>
        <p:spPr/>
        <p:txBody>
          <a:bodyPr/>
          <a:lstStyle/>
          <a:p>
            <a:r>
              <a:rPr lang="en-US" altLang="zh-TW" dirty="0"/>
              <a:t>Step 1</a:t>
            </a:r>
            <a:endParaRPr lang="zh-TW" altLang="en-US" dirty="0"/>
          </a:p>
        </p:txBody>
      </p:sp>
      <p:sp>
        <p:nvSpPr>
          <p:cNvPr id="3" name="內容版面配置區 2">
            <a:extLst>
              <a:ext uri="{FF2B5EF4-FFF2-40B4-BE49-F238E27FC236}">
                <a16:creationId xmlns:a16="http://schemas.microsoft.com/office/drawing/2014/main" id="{C704572E-89A3-4B3F-80D4-E3371B466859}"/>
              </a:ext>
            </a:extLst>
          </p:cNvPr>
          <p:cNvSpPr>
            <a:spLocks noGrp="1"/>
          </p:cNvSpPr>
          <p:nvPr>
            <p:ph idx="1"/>
          </p:nvPr>
        </p:nvSpPr>
        <p:spPr>
          <a:xfrm>
            <a:off x="838200" y="1825625"/>
            <a:ext cx="7455946" cy="4351338"/>
          </a:xfrm>
        </p:spPr>
        <p:txBody>
          <a:bodyPr>
            <a:normAutofit/>
          </a:bodyPr>
          <a:lstStyle/>
          <a:p>
            <a:r>
              <a:rPr lang="en-US" altLang="zh-TW" dirty="0"/>
              <a:t>If the </a:t>
            </a:r>
            <a:r>
              <a:rPr lang="en-US" altLang="zh-TW" b="1" dirty="0"/>
              <a:t>Multi-USIM UE in CM-IDLE </a:t>
            </a:r>
            <a:r>
              <a:rPr lang="en-US" altLang="zh-TW" dirty="0"/>
              <a:t>state decides not to accept the paging:</a:t>
            </a:r>
          </a:p>
          <a:p>
            <a:pPr lvl="1"/>
            <a:r>
              <a:rPr lang="en-US" altLang="zh-TW" b="1" dirty="0"/>
              <a:t>Reject Paging Indication </a:t>
            </a:r>
            <a:r>
              <a:rPr lang="en-US" altLang="zh-TW" dirty="0"/>
              <a:t>is included</a:t>
            </a:r>
          </a:p>
          <a:p>
            <a:pPr lvl="1"/>
            <a:r>
              <a:rPr lang="en-US" altLang="zh-TW" dirty="0"/>
              <a:t>(optionally) </a:t>
            </a:r>
            <a:r>
              <a:rPr lang="en-US" altLang="zh-TW" b="1" dirty="0"/>
              <a:t>Paging Restriction Information</a:t>
            </a:r>
          </a:p>
          <a:p>
            <a:pPr lvl="1"/>
            <a:endParaRPr lang="en-US" altLang="zh-TW" b="1" dirty="0"/>
          </a:p>
          <a:p>
            <a:pPr lvl="1"/>
            <a:endParaRPr lang="zh-TW" altLang="en-US" b="1" dirty="0"/>
          </a:p>
        </p:txBody>
      </p:sp>
      <p:pic>
        <p:nvPicPr>
          <p:cNvPr id="4" name="圖片 3">
            <a:extLst>
              <a:ext uri="{FF2B5EF4-FFF2-40B4-BE49-F238E27FC236}">
                <a16:creationId xmlns:a16="http://schemas.microsoft.com/office/drawing/2014/main" id="{11C45ABF-0E6B-4260-B6E7-88CD52BABB58}"/>
              </a:ext>
            </a:extLst>
          </p:cNvPr>
          <p:cNvPicPr>
            <a:picLocks noChangeAspect="1"/>
          </p:cNvPicPr>
          <p:nvPr/>
        </p:nvPicPr>
        <p:blipFill>
          <a:blip r:embed="rId3"/>
          <a:stretch>
            <a:fillRect/>
          </a:stretch>
        </p:blipFill>
        <p:spPr>
          <a:xfrm>
            <a:off x="9429481" y="230188"/>
            <a:ext cx="1924319" cy="1333686"/>
          </a:xfrm>
          <a:prstGeom prst="rect">
            <a:avLst/>
          </a:prstGeom>
        </p:spPr>
      </p:pic>
      <p:pic>
        <p:nvPicPr>
          <p:cNvPr id="6" name="圖片 5">
            <a:extLst>
              <a:ext uri="{FF2B5EF4-FFF2-40B4-BE49-F238E27FC236}">
                <a16:creationId xmlns:a16="http://schemas.microsoft.com/office/drawing/2014/main" id="{35D5A6BE-9DFA-49DF-87CF-58B1795B3405}"/>
              </a:ext>
            </a:extLst>
          </p:cNvPr>
          <p:cNvPicPr>
            <a:picLocks noChangeAspect="1"/>
          </p:cNvPicPr>
          <p:nvPr/>
        </p:nvPicPr>
        <p:blipFill rotWithShape="1">
          <a:blip r:embed="rId4"/>
          <a:srcRect r="10083"/>
          <a:stretch/>
        </p:blipFill>
        <p:spPr>
          <a:xfrm>
            <a:off x="8136527" y="1854390"/>
            <a:ext cx="4055473" cy="4773422"/>
          </a:xfrm>
          <a:prstGeom prst="rect">
            <a:avLst/>
          </a:prstGeom>
        </p:spPr>
      </p:pic>
      <p:sp>
        <p:nvSpPr>
          <p:cNvPr id="7" name="矩形 6">
            <a:extLst>
              <a:ext uri="{FF2B5EF4-FFF2-40B4-BE49-F238E27FC236}">
                <a16:creationId xmlns:a16="http://schemas.microsoft.com/office/drawing/2014/main" id="{7C884423-DBF9-4A50-985F-4E685384ACCD}"/>
              </a:ext>
            </a:extLst>
          </p:cNvPr>
          <p:cNvSpPr/>
          <p:nvPr/>
        </p:nvSpPr>
        <p:spPr>
          <a:xfrm>
            <a:off x="8659906" y="5077608"/>
            <a:ext cx="3227294" cy="9789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投影片編號版面配置區 4">
            <a:extLst>
              <a:ext uri="{FF2B5EF4-FFF2-40B4-BE49-F238E27FC236}">
                <a16:creationId xmlns:a16="http://schemas.microsoft.com/office/drawing/2014/main" id="{779365B0-94AF-4823-86FD-0FD9650AB432}"/>
              </a:ext>
            </a:extLst>
          </p:cNvPr>
          <p:cNvSpPr>
            <a:spLocks noGrp="1"/>
          </p:cNvSpPr>
          <p:nvPr>
            <p:ph type="sldNum" sz="quarter" idx="12"/>
          </p:nvPr>
        </p:nvSpPr>
        <p:spPr/>
        <p:txBody>
          <a:bodyPr/>
          <a:lstStyle/>
          <a:p>
            <a:fld id="{75BE308F-DE79-4928-90CB-2247FBDD67C9}" type="slidenum">
              <a:rPr lang="zh-TW" altLang="en-US" smtClean="0"/>
              <a:t>14</a:t>
            </a:fld>
            <a:endParaRPr lang="zh-TW" altLang="en-US"/>
          </a:p>
        </p:txBody>
      </p:sp>
    </p:spTree>
    <p:extLst>
      <p:ext uri="{BB962C8B-B14F-4D97-AF65-F5344CB8AC3E}">
        <p14:creationId xmlns:p14="http://schemas.microsoft.com/office/powerpoint/2010/main" val="3826132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FEE2BD-5D54-427C-B01C-DAF4E1160F00}"/>
              </a:ext>
            </a:extLst>
          </p:cNvPr>
          <p:cNvSpPr>
            <a:spLocks noGrp="1"/>
          </p:cNvSpPr>
          <p:nvPr>
            <p:ph type="title"/>
          </p:nvPr>
        </p:nvSpPr>
        <p:spPr/>
        <p:txBody>
          <a:bodyPr/>
          <a:lstStyle/>
          <a:p>
            <a:r>
              <a:rPr lang="en-US" altLang="zh-TW" dirty="0"/>
              <a:t>Step 1</a:t>
            </a:r>
            <a:endParaRPr lang="zh-TW" altLang="en-US" dirty="0"/>
          </a:p>
        </p:txBody>
      </p:sp>
      <p:graphicFrame>
        <p:nvGraphicFramePr>
          <p:cNvPr id="6" name="內容版面配置區 5">
            <a:extLst>
              <a:ext uri="{FF2B5EF4-FFF2-40B4-BE49-F238E27FC236}">
                <a16:creationId xmlns:a16="http://schemas.microsoft.com/office/drawing/2014/main" id="{36295BBC-017E-4977-9AEB-98F4684B0249}"/>
              </a:ext>
            </a:extLst>
          </p:cNvPr>
          <p:cNvGraphicFramePr>
            <a:graphicFrameLocks noGrp="1"/>
          </p:cNvGraphicFramePr>
          <p:nvPr>
            <p:ph idx="1"/>
            <p:extLst>
              <p:ext uri="{D42A27DB-BD31-4B8C-83A1-F6EECF244321}">
                <p14:modId xmlns:p14="http://schemas.microsoft.com/office/powerpoint/2010/main" val="3576879479"/>
              </p:ext>
            </p:extLst>
          </p:nvPr>
        </p:nvGraphicFramePr>
        <p:xfrm>
          <a:off x="0" y="1936376"/>
          <a:ext cx="12156141" cy="3108960"/>
        </p:xfrm>
        <a:graphic>
          <a:graphicData uri="http://schemas.openxmlformats.org/drawingml/2006/table">
            <a:tbl>
              <a:tblPr firstRow="1" bandRow="1">
                <a:tableStyleId>{5C22544A-7EE6-4342-B048-85BDC9FD1C3A}</a:tableStyleId>
              </a:tblPr>
              <a:tblGrid>
                <a:gridCol w="2878803">
                  <a:extLst>
                    <a:ext uri="{9D8B030D-6E8A-4147-A177-3AD203B41FA5}">
                      <a16:colId xmlns:a16="http://schemas.microsoft.com/office/drawing/2014/main" val="172557260"/>
                    </a:ext>
                  </a:extLst>
                </a:gridCol>
                <a:gridCol w="3208219">
                  <a:extLst>
                    <a:ext uri="{9D8B030D-6E8A-4147-A177-3AD203B41FA5}">
                      <a16:colId xmlns:a16="http://schemas.microsoft.com/office/drawing/2014/main" val="1679437993"/>
                    </a:ext>
                  </a:extLst>
                </a:gridCol>
                <a:gridCol w="3222541">
                  <a:extLst>
                    <a:ext uri="{9D8B030D-6E8A-4147-A177-3AD203B41FA5}">
                      <a16:colId xmlns:a16="http://schemas.microsoft.com/office/drawing/2014/main" val="787317151"/>
                    </a:ext>
                  </a:extLst>
                </a:gridCol>
                <a:gridCol w="2846578">
                  <a:extLst>
                    <a:ext uri="{9D8B030D-6E8A-4147-A177-3AD203B41FA5}">
                      <a16:colId xmlns:a16="http://schemas.microsoft.com/office/drawing/2014/main" val="1039234805"/>
                    </a:ext>
                  </a:extLst>
                </a:gridCol>
              </a:tblGrid>
              <a:tr h="340305">
                <a:tc>
                  <a:txBody>
                    <a:bodyPr/>
                    <a:lstStyle/>
                    <a:p>
                      <a:pPr algn="ctr"/>
                      <a:r>
                        <a:rPr lang="en-US" altLang="zh-TW" b="1" dirty="0">
                          <a:solidFill>
                            <a:srgbClr val="92D050"/>
                          </a:solidFill>
                        </a:rPr>
                        <a:t>Multi-USIM UE </a:t>
                      </a:r>
                      <a:endParaRPr lang="zh-TW" altLang="en-US" dirty="0">
                        <a:solidFill>
                          <a:srgbClr val="92D050"/>
                        </a:solidFill>
                      </a:endParaRPr>
                    </a:p>
                  </a:txBody>
                  <a:tcPr/>
                </a:tc>
                <a:tc>
                  <a:txBody>
                    <a:bodyPr/>
                    <a:lstStyle/>
                    <a:p>
                      <a:pPr algn="ctr"/>
                      <a:r>
                        <a:rPr lang="en-US" altLang="zh-TW" b="1" dirty="0"/>
                        <a:t>Release Request indication</a:t>
                      </a:r>
                      <a:r>
                        <a:rPr lang="zh-TW" altLang="en-US" b="1" dirty="0"/>
                        <a:t> </a:t>
                      </a:r>
                      <a:endParaRPr lang="zh-TW" altLang="en-US" dirty="0"/>
                    </a:p>
                  </a:txBody>
                  <a:tcPr/>
                </a:tc>
                <a:tc>
                  <a:txBody>
                    <a:bodyPr/>
                    <a:lstStyle/>
                    <a:p>
                      <a:pPr algn="ctr"/>
                      <a:r>
                        <a:rPr lang="en-US" altLang="zh-TW" b="1" dirty="0"/>
                        <a:t>Paging Restriction Information</a:t>
                      </a:r>
                      <a:endParaRPr lang="zh-TW" altLang="en-US" dirty="0"/>
                    </a:p>
                  </a:txBody>
                  <a:tcPr/>
                </a:tc>
                <a:tc>
                  <a:txBody>
                    <a:bodyPr/>
                    <a:lstStyle/>
                    <a:p>
                      <a:pPr algn="ctr"/>
                      <a:r>
                        <a:rPr lang="en-US" altLang="zh-TW" b="1" dirty="0"/>
                        <a:t>Reject Paging Indication </a:t>
                      </a:r>
                      <a:endParaRPr lang="zh-TW" altLang="en-US" dirty="0"/>
                    </a:p>
                  </a:txBody>
                  <a:tcPr/>
                </a:tc>
                <a:extLst>
                  <a:ext uri="{0D108BD9-81ED-4DB2-BD59-A6C34878D82A}">
                    <a16:rowId xmlns:a16="http://schemas.microsoft.com/office/drawing/2014/main" val="1399689619"/>
                  </a:ext>
                </a:extLst>
              </a:tr>
              <a:tr h="370840">
                <a:tc>
                  <a:txBody>
                    <a:bodyPr/>
                    <a:lstStyle/>
                    <a:p>
                      <a:pPr algn="l"/>
                      <a:r>
                        <a:rPr lang="en-US" altLang="zh-TW" b="1" dirty="0"/>
                        <a:t>In CM-CONNECTED</a:t>
                      </a:r>
                      <a:br>
                        <a:rPr lang="en-US" altLang="zh-TW" dirty="0"/>
                      </a:br>
                      <a:r>
                        <a:rPr lang="en-US" altLang="zh-TW" dirty="0"/>
                        <a:t>intends to leave</a:t>
                      </a:r>
                      <a:r>
                        <a:rPr lang="en-US" altLang="zh-TW" b="1" dirty="0"/>
                        <a:t> CM-CONNECTED state</a:t>
                      </a:r>
                      <a:endParaRPr lang="zh-TW" altLang="en-US" dirty="0"/>
                    </a:p>
                  </a:txBody>
                  <a:tcPr anchor="ctr"/>
                </a:tc>
                <a:tc>
                  <a:txBody>
                    <a:bodyPr/>
                    <a:lstStyle/>
                    <a:p>
                      <a:pPr algn="ctr"/>
                      <a:r>
                        <a:rPr lang="en-US" altLang="zh-TW" dirty="0"/>
                        <a:t>v</a:t>
                      </a:r>
                      <a:endParaRPr lang="zh-TW" altLang="en-US" dirty="0"/>
                    </a:p>
                  </a:txBody>
                  <a:tcPr anchor="ctr"/>
                </a:tc>
                <a:tc>
                  <a:txBody>
                    <a:bodyPr/>
                    <a:lstStyle/>
                    <a:p>
                      <a:pPr algn="ctr"/>
                      <a:r>
                        <a:rPr lang="en-US" altLang="zh-TW" dirty="0"/>
                        <a:t>v</a:t>
                      </a:r>
                      <a:endParaRPr lang="zh-TW" altLang="en-US" dirty="0"/>
                    </a:p>
                  </a:txBody>
                  <a:tcPr anchor="ctr"/>
                </a:tc>
                <a:tc>
                  <a:txBody>
                    <a:bodyPr/>
                    <a:lstStyle/>
                    <a:p>
                      <a:pPr algn="ctr"/>
                      <a:endParaRPr lang="zh-TW" altLang="en-US" dirty="0"/>
                    </a:p>
                  </a:txBody>
                  <a:tcPr anchor="ctr"/>
                </a:tc>
                <a:extLst>
                  <a:ext uri="{0D108BD9-81ED-4DB2-BD59-A6C34878D82A}">
                    <a16:rowId xmlns:a16="http://schemas.microsoft.com/office/drawing/2014/main" val="2177494214"/>
                  </a:ext>
                </a:extLst>
              </a:tr>
              <a:tr h="370840">
                <a:tc>
                  <a:txBody>
                    <a:bodyPr/>
                    <a:lstStyle/>
                    <a:p>
                      <a:pPr algn="l"/>
                      <a:r>
                        <a:rPr lang="en-US" altLang="zh-TW" b="1" dirty="0"/>
                        <a:t>in CM-IDLE</a:t>
                      </a:r>
                      <a:r>
                        <a:rPr lang="en-US" altLang="zh-TW" dirty="0"/>
                        <a:t> </a:t>
                      </a:r>
                      <a:br>
                        <a:rPr lang="en-US" altLang="zh-TW" dirty="0"/>
                      </a:br>
                      <a:r>
                        <a:rPr lang="en-US" altLang="zh-TW" dirty="0"/>
                        <a:t>intends to delete the </a:t>
                      </a:r>
                      <a:r>
                        <a:rPr lang="en-US" altLang="zh-TW" b="1" dirty="0"/>
                        <a:t>Paging Restriction Information</a:t>
                      </a:r>
                      <a:endParaRPr lang="zh-TW" altLang="en-US" dirty="0"/>
                    </a:p>
                  </a:txBody>
                  <a:tcPr anchor="ctr"/>
                </a:tc>
                <a:tc>
                  <a:txBody>
                    <a:bodyPr/>
                    <a:lstStyle/>
                    <a:p>
                      <a:pPr algn="ctr"/>
                      <a:r>
                        <a:rPr lang="en-US" altLang="zh-TW" dirty="0"/>
                        <a:t>v</a:t>
                      </a:r>
                      <a:endParaRPr lang="zh-TW" altLang="en-US" dirty="0"/>
                    </a:p>
                  </a:txBody>
                  <a:tcPr anchor="ctr"/>
                </a:tc>
                <a:tc>
                  <a:txBody>
                    <a:bodyPr/>
                    <a:lstStyle/>
                    <a:p>
                      <a:pPr algn="ctr"/>
                      <a:endParaRPr lang="zh-TW" altLang="en-US" dirty="0"/>
                    </a:p>
                  </a:txBody>
                  <a:tcPr anchor="ctr"/>
                </a:tc>
                <a:tc>
                  <a:txBody>
                    <a:bodyPr/>
                    <a:lstStyle/>
                    <a:p>
                      <a:pPr algn="ctr"/>
                      <a:endParaRPr lang="zh-TW" altLang="en-US" dirty="0"/>
                    </a:p>
                  </a:txBody>
                  <a:tcPr anchor="ctr"/>
                </a:tc>
                <a:extLst>
                  <a:ext uri="{0D108BD9-81ED-4DB2-BD59-A6C34878D82A}">
                    <a16:rowId xmlns:a16="http://schemas.microsoft.com/office/drawing/2014/main" val="2016339904"/>
                  </a:ext>
                </a:extLst>
              </a:tr>
              <a:tr h="370840">
                <a:tc>
                  <a:txBody>
                    <a:bodyPr/>
                    <a:lstStyle/>
                    <a:p>
                      <a:pPr algn="l"/>
                      <a:r>
                        <a:rPr lang="en-US" altLang="zh-TW" b="1" dirty="0"/>
                        <a:t>in CM-IDLE </a:t>
                      </a:r>
                      <a:br>
                        <a:rPr lang="en-US" altLang="zh-TW" b="1" dirty="0"/>
                      </a:br>
                      <a:r>
                        <a:rPr lang="en-US" altLang="zh-TW" dirty="0"/>
                        <a:t>decides not to accept the paging</a:t>
                      </a:r>
                      <a:endParaRPr lang="zh-TW" altLang="en-US" dirty="0"/>
                    </a:p>
                  </a:txBody>
                  <a:tcPr anchor="ctr"/>
                </a:tc>
                <a:tc>
                  <a:txBody>
                    <a:bodyPr/>
                    <a:lstStyle/>
                    <a:p>
                      <a:pPr algn="ctr"/>
                      <a:endParaRPr lang="zh-TW" altLang="en-US" dirty="0"/>
                    </a:p>
                  </a:txBody>
                  <a:tcPr anchor="ctr"/>
                </a:tc>
                <a:tc>
                  <a:txBody>
                    <a:bodyPr/>
                    <a:lstStyle/>
                    <a:p>
                      <a:pPr algn="ctr"/>
                      <a:r>
                        <a:rPr lang="en-US" altLang="zh-TW" dirty="0"/>
                        <a:t>optional</a:t>
                      </a:r>
                      <a:endParaRPr lang="zh-TW" altLang="en-US" dirty="0"/>
                    </a:p>
                  </a:txBody>
                  <a:tcPr anchor="ctr"/>
                </a:tc>
                <a:tc>
                  <a:txBody>
                    <a:bodyPr/>
                    <a:lstStyle/>
                    <a:p>
                      <a:pPr algn="ctr"/>
                      <a:r>
                        <a:rPr lang="en-US" altLang="zh-TW" dirty="0"/>
                        <a:t>v</a:t>
                      </a:r>
                      <a:endParaRPr lang="zh-TW" altLang="en-US" dirty="0"/>
                    </a:p>
                  </a:txBody>
                  <a:tcPr anchor="ctr"/>
                </a:tc>
                <a:extLst>
                  <a:ext uri="{0D108BD9-81ED-4DB2-BD59-A6C34878D82A}">
                    <a16:rowId xmlns:a16="http://schemas.microsoft.com/office/drawing/2014/main" val="3124674049"/>
                  </a:ext>
                </a:extLst>
              </a:tr>
            </a:tbl>
          </a:graphicData>
        </a:graphic>
      </p:graphicFrame>
      <p:sp>
        <p:nvSpPr>
          <p:cNvPr id="3" name="投影片編號版面配置區 2">
            <a:extLst>
              <a:ext uri="{FF2B5EF4-FFF2-40B4-BE49-F238E27FC236}">
                <a16:creationId xmlns:a16="http://schemas.microsoft.com/office/drawing/2014/main" id="{EB9D9C6B-8DC8-4D71-A894-66C4138A835D}"/>
              </a:ext>
            </a:extLst>
          </p:cNvPr>
          <p:cNvSpPr>
            <a:spLocks noGrp="1"/>
          </p:cNvSpPr>
          <p:nvPr>
            <p:ph type="sldNum" sz="quarter" idx="12"/>
          </p:nvPr>
        </p:nvSpPr>
        <p:spPr/>
        <p:txBody>
          <a:bodyPr/>
          <a:lstStyle/>
          <a:p>
            <a:fld id="{75BE308F-DE79-4928-90CB-2247FBDD67C9}" type="slidenum">
              <a:rPr lang="zh-TW" altLang="en-US" smtClean="0"/>
              <a:t>15</a:t>
            </a:fld>
            <a:endParaRPr lang="zh-TW" altLang="en-US"/>
          </a:p>
        </p:txBody>
      </p:sp>
    </p:spTree>
    <p:extLst>
      <p:ext uri="{BB962C8B-B14F-4D97-AF65-F5344CB8AC3E}">
        <p14:creationId xmlns:p14="http://schemas.microsoft.com/office/powerpoint/2010/main" val="389430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58527B-0C89-4790-B487-D3D36510B738}"/>
              </a:ext>
            </a:extLst>
          </p:cNvPr>
          <p:cNvSpPr>
            <a:spLocks noGrp="1"/>
          </p:cNvSpPr>
          <p:nvPr>
            <p:ph type="title"/>
          </p:nvPr>
        </p:nvSpPr>
        <p:spPr/>
        <p:txBody>
          <a:bodyPr/>
          <a:lstStyle/>
          <a:p>
            <a:r>
              <a:rPr lang="en-US" altLang="zh-TW" dirty="0"/>
              <a:t>Step 1</a:t>
            </a:r>
            <a:endParaRPr lang="zh-TW" altLang="en-US" dirty="0"/>
          </a:p>
        </p:txBody>
      </p:sp>
      <p:sp>
        <p:nvSpPr>
          <p:cNvPr id="3" name="內容版面配置區 2">
            <a:extLst>
              <a:ext uri="{FF2B5EF4-FFF2-40B4-BE49-F238E27FC236}">
                <a16:creationId xmlns:a16="http://schemas.microsoft.com/office/drawing/2014/main" id="{55FF260B-2C4A-469D-9279-C35A29056A49}"/>
              </a:ext>
            </a:extLst>
          </p:cNvPr>
          <p:cNvSpPr>
            <a:spLocks noGrp="1"/>
          </p:cNvSpPr>
          <p:nvPr>
            <p:ph idx="1"/>
          </p:nvPr>
        </p:nvSpPr>
        <p:spPr>
          <a:xfrm>
            <a:off x="838200" y="1825625"/>
            <a:ext cx="7298327" cy="4351338"/>
          </a:xfrm>
        </p:spPr>
        <p:txBody>
          <a:bodyPr/>
          <a:lstStyle/>
          <a:p>
            <a:r>
              <a:rPr lang="en-US" altLang="zh-TW" dirty="0"/>
              <a:t>If UE wants to re-activate the PDU Session(s)</a:t>
            </a:r>
          </a:p>
          <a:p>
            <a:pPr lvl="1"/>
            <a:r>
              <a:rPr lang="en-US" altLang="zh-TW" dirty="0"/>
              <a:t>UE provides </a:t>
            </a:r>
            <a:r>
              <a:rPr lang="en-US" altLang="zh-TW" b="1" dirty="0"/>
              <a:t>List Of PDU Sessions To Be Activated</a:t>
            </a:r>
          </a:p>
          <a:p>
            <a:endParaRPr lang="en-US" altLang="zh-TW" b="1" dirty="0"/>
          </a:p>
          <a:p>
            <a:r>
              <a:rPr lang="en-US" altLang="zh-TW" dirty="0"/>
              <a:t>The </a:t>
            </a:r>
            <a:r>
              <a:rPr lang="en-US" altLang="zh-TW" b="1" dirty="0"/>
              <a:t>List Of Allowed PDU Sessions </a:t>
            </a:r>
            <a:r>
              <a:rPr lang="en-US" altLang="zh-TW" dirty="0"/>
              <a:t>is provided when the Service Request is a response of </a:t>
            </a:r>
          </a:p>
          <a:p>
            <a:pPr lvl="1"/>
            <a:r>
              <a:rPr lang="en-US" altLang="zh-TW" dirty="0"/>
              <a:t>a Paging; or</a:t>
            </a:r>
          </a:p>
          <a:p>
            <a:pPr lvl="1"/>
            <a:r>
              <a:rPr lang="en-US" altLang="zh-TW" dirty="0"/>
              <a:t>a </a:t>
            </a:r>
            <a:r>
              <a:rPr lang="en-US" altLang="zh-TW" b="1" dirty="0"/>
              <a:t>NAS Notification</a:t>
            </a:r>
            <a:r>
              <a:rPr lang="en-US" altLang="zh-TW" dirty="0"/>
              <a:t> for a PDU Session associated with non-3GPP access and identifies the </a:t>
            </a:r>
            <a:r>
              <a:rPr lang="en-US" altLang="zh-TW" b="1" dirty="0"/>
              <a:t>PDU Sessions</a:t>
            </a:r>
            <a:r>
              <a:rPr lang="en-US" altLang="zh-TW" dirty="0"/>
              <a:t> that can be transferred to 3GPP access.</a:t>
            </a:r>
            <a:endParaRPr lang="en-US" altLang="zh-TW" b="1" dirty="0"/>
          </a:p>
          <a:p>
            <a:endParaRPr lang="zh-TW" altLang="en-US" b="1" dirty="0"/>
          </a:p>
        </p:txBody>
      </p:sp>
      <p:pic>
        <p:nvPicPr>
          <p:cNvPr id="4" name="圖片 3">
            <a:extLst>
              <a:ext uri="{FF2B5EF4-FFF2-40B4-BE49-F238E27FC236}">
                <a16:creationId xmlns:a16="http://schemas.microsoft.com/office/drawing/2014/main" id="{0F8F6387-A32F-4A65-8601-8BEE11CE9996}"/>
              </a:ext>
            </a:extLst>
          </p:cNvPr>
          <p:cNvPicPr>
            <a:picLocks noChangeAspect="1"/>
          </p:cNvPicPr>
          <p:nvPr/>
        </p:nvPicPr>
        <p:blipFill>
          <a:blip r:embed="rId3"/>
          <a:stretch>
            <a:fillRect/>
          </a:stretch>
        </p:blipFill>
        <p:spPr>
          <a:xfrm>
            <a:off x="9429481" y="230188"/>
            <a:ext cx="1924319" cy="1333686"/>
          </a:xfrm>
          <a:prstGeom prst="rect">
            <a:avLst/>
          </a:prstGeom>
        </p:spPr>
      </p:pic>
      <p:pic>
        <p:nvPicPr>
          <p:cNvPr id="5" name="圖片 4">
            <a:extLst>
              <a:ext uri="{FF2B5EF4-FFF2-40B4-BE49-F238E27FC236}">
                <a16:creationId xmlns:a16="http://schemas.microsoft.com/office/drawing/2014/main" id="{7B7FD366-F6C5-452B-B731-4090AA602861}"/>
              </a:ext>
            </a:extLst>
          </p:cNvPr>
          <p:cNvPicPr>
            <a:picLocks noChangeAspect="1"/>
          </p:cNvPicPr>
          <p:nvPr/>
        </p:nvPicPr>
        <p:blipFill rotWithShape="1">
          <a:blip r:embed="rId4"/>
          <a:srcRect r="10083"/>
          <a:stretch/>
        </p:blipFill>
        <p:spPr>
          <a:xfrm>
            <a:off x="8136527" y="1854390"/>
            <a:ext cx="4055473" cy="4773422"/>
          </a:xfrm>
          <a:prstGeom prst="rect">
            <a:avLst/>
          </a:prstGeom>
        </p:spPr>
      </p:pic>
      <p:sp>
        <p:nvSpPr>
          <p:cNvPr id="6" name="矩形 5">
            <a:extLst>
              <a:ext uri="{FF2B5EF4-FFF2-40B4-BE49-F238E27FC236}">
                <a16:creationId xmlns:a16="http://schemas.microsoft.com/office/drawing/2014/main" id="{B0921A12-707D-47EB-B24E-2C2C1CCF834A}"/>
              </a:ext>
            </a:extLst>
          </p:cNvPr>
          <p:cNvSpPr/>
          <p:nvPr/>
        </p:nvSpPr>
        <p:spPr>
          <a:xfrm>
            <a:off x="8649148" y="3012141"/>
            <a:ext cx="3542852" cy="5701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a:extLst>
              <a:ext uri="{FF2B5EF4-FFF2-40B4-BE49-F238E27FC236}">
                <a16:creationId xmlns:a16="http://schemas.microsoft.com/office/drawing/2014/main" id="{A5EA0B3E-611A-4282-8A9F-73121FF26C5B}"/>
              </a:ext>
            </a:extLst>
          </p:cNvPr>
          <p:cNvSpPr>
            <a:spLocks noGrp="1"/>
          </p:cNvSpPr>
          <p:nvPr>
            <p:ph type="sldNum" sz="quarter" idx="12"/>
          </p:nvPr>
        </p:nvSpPr>
        <p:spPr/>
        <p:txBody>
          <a:bodyPr/>
          <a:lstStyle/>
          <a:p>
            <a:fld id="{75BE308F-DE79-4928-90CB-2247FBDD67C9}" type="slidenum">
              <a:rPr lang="zh-TW" altLang="en-US" smtClean="0"/>
              <a:t>16</a:t>
            </a:fld>
            <a:endParaRPr lang="zh-TW" altLang="en-US"/>
          </a:p>
        </p:txBody>
      </p:sp>
    </p:spTree>
    <p:extLst>
      <p:ext uri="{BB962C8B-B14F-4D97-AF65-F5344CB8AC3E}">
        <p14:creationId xmlns:p14="http://schemas.microsoft.com/office/powerpoint/2010/main" val="1081003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58527B-0C89-4790-B487-D3D36510B738}"/>
              </a:ext>
            </a:extLst>
          </p:cNvPr>
          <p:cNvSpPr>
            <a:spLocks noGrp="1"/>
          </p:cNvSpPr>
          <p:nvPr>
            <p:ph type="title"/>
          </p:nvPr>
        </p:nvSpPr>
        <p:spPr/>
        <p:txBody>
          <a:bodyPr/>
          <a:lstStyle/>
          <a:p>
            <a:r>
              <a:rPr lang="en-US" altLang="zh-TW" dirty="0"/>
              <a:t>Step 1</a:t>
            </a:r>
            <a:endParaRPr lang="zh-TW" altLang="en-US" dirty="0"/>
          </a:p>
        </p:txBody>
      </p:sp>
      <p:sp>
        <p:nvSpPr>
          <p:cNvPr id="3" name="內容版面配置區 2">
            <a:extLst>
              <a:ext uri="{FF2B5EF4-FFF2-40B4-BE49-F238E27FC236}">
                <a16:creationId xmlns:a16="http://schemas.microsoft.com/office/drawing/2014/main" id="{55FF260B-2C4A-469D-9279-C35A29056A49}"/>
              </a:ext>
            </a:extLst>
          </p:cNvPr>
          <p:cNvSpPr>
            <a:spLocks noGrp="1"/>
          </p:cNvSpPr>
          <p:nvPr>
            <p:ph idx="1"/>
          </p:nvPr>
        </p:nvSpPr>
        <p:spPr>
          <a:xfrm>
            <a:off x="838200" y="1825625"/>
            <a:ext cx="7477461" cy="4351338"/>
          </a:xfrm>
        </p:spPr>
        <p:txBody>
          <a:bodyPr>
            <a:normAutofit/>
          </a:bodyPr>
          <a:lstStyle/>
          <a:p>
            <a:r>
              <a:rPr lang="en-US" altLang="zh-TW" dirty="0"/>
              <a:t>UE</a:t>
            </a:r>
            <a:r>
              <a:rPr lang="zh-TW" altLang="en-US" dirty="0"/>
              <a:t> </a:t>
            </a:r>
            <a:r>
              <a:rPr lang="en-US" altLang="zh-TW" dirty="0"/>
              <a:t>only includes minimum number of PDU Session(s) in </a:t>
            </a:r>
            <a:r>
              <a:rPr lang="en-US" altLang="zh-TW" b="1" dirty="0"/>
              <a:t>List Of PDU Sessions To Be Activated</a:t>
            </a:r>
          </a:p>
          <a:p>
            <a:r>
              <a:rPr lang="en-US" altLang="zh-TW" dirty="0"/>
              <a:t>UE shall include </a:t>
            </a:r>
            <a:r>
              <a:rPr lang="en-US" altLang="zh-TW" b="1" dirty="0"/>
              <a:t>always-on PDU Sessions </a:t>
            </a:r>
            <a:r>
              <a:rPr lang="en-US" altLang="zh-TW" dirty="0"/>
              <a:t>even if</a:t>
            </a:r>
          </a:p>
          <a:p>
            <a:pPr lvl="1"/>
            <a:r>
              <a:rPr lang="en-US" altLang="zh-TW" dirty="0"/>
              <a:t>there are no pending uplink data; or</a:t>
            </a:r>
          </a:p>
          <a:p>
            <a:pPr lvl="1"/>
            <a:r>
              <a:rPr lang="en-US" altLang="zh-TW" dirty="0"/>
              <a:t>when the Service Request is triggered for signalling only; or</a:t>
            </a:r>
          </a:p>
          <a:p>
            <a:pPr lvl="1"/>
            <a:r>
              <a:rPr lang="en-US" altLang="zh-TW" dirty="0"/>
              <a:t>when the Service Request is triggered for paging response</a:t>
            </a:r>
          </a:p>
          <a:p>
            <a:pPr lvl="1"/>
            <a:endParaRPr lang="en-US" altLang="zh-TW" dirty="0"/>
          </a:p>
          <a:p>
            <a:endParaRPr lang="en-US" altLang="zh-TW" dirty="0"/>
          </a:p>
          <a:p>
            <a:pPr lvl="1"/>
            <a:endParaRPr lang="en-US" altLang="zh-TW" dirty="0"/>
          </a:p>
          <a:p>
            <a:pPr marL="0" indent="0">
              <a:buNone/>
            </a:pPr>
            <a:endParaRPr lang="en-US" altLang="zh-TW" b="1" dirty="0"/>
          </a:p>
        </p:txBody>
      </p:sp>
      <p:pic>
        <p:nvPicPr>
          <p:cNvPr id="4" name="圖片 3">
            <a:extLst>
              <a:ext uri="{FF2B5EF4-FFF2-40B4-BE49-F238E27FC236}">
                <a16:creationId xmlns:a16="http://schemas.microsoft.com/office/drawing/2014/main" id="{0F8F6387-A32F-4A65-8601-8BEE11CE9996}"/>
              </a:ext>
            </a:extLst>
          </p:cNvPr>
          <p:cNvPicPr>
            <a:picLocks noChangeAspect="1"/>
          </p:cNvPicPr>
          <p:nvPr/>
        </p:nvPicPr>
        <p:blipFill>
          <a:blip r:embed="rId3"/>
          <a:stretch>
            <a:fillRect/>
          </a:stretch>
        </p:blipFill>
        <p:spPr>
          <a:xfrm>
            <a:off x="9429481" y="230188"/>
            <a:ext cx="1924319" cy="1333686"/>
          </a:xfrm>
          <a:prstGeom prst="rect">
            <a:avLst/>
          </a:prstGeom>
        </p:spPr>
      </p:pic>
      <p:pic>
        <p:nvPicPr>
          <p:cNvPr id="5" name="圖片 4">
            <a:extLst>
              <a:ext uri="{FF2B5EF4-FFF2-40B4-BE49-F238E27FC236}">
                <a16:creationId xmlns:a16="http://schemas.microsoft.com/office/drawing/2014/main" id="{7B7FD366-F6C5-452B-B731-4090AA602861}"/>
              </a:ext>
            </a:extLst>
          </p:cNvPr>
          <p:cNvPicPr>
            <a:picLocks noChangeAspect="1"/>
          </p:cNvPicPr>
          <p:nvPr/>
        </p:nvPicPr>
        <p:blipFill rotWithShape="1">
          <a:blip r:embed="rId4"/>
          <a:srcRect r="10083"/>
          <a:stretch/>
        </p:blipFill>
        <p:spPr>
          <a:xfrm>
            <a:off x="8136527" y="1854390"/>
            <a:ext cx="4055473" cy="4773422"/>
          </a:xfrm>
          <a:prstGeom prst="rect">
            <a:avLst/>
          </a:prstGeom>
        </p:spPr>
      </p:pic>
      <p:sp>
        <p:nvSpPr>
          <p:cNvPr id="6" name="矩形 5">
            <a:extLst>
              <a:ext uri="{FF2B5EF4-FFF2-40B4-BE49-F238E27FC236}">
                <a16:creationId xmlns:a16="http://schemas.microsoft.com/office/drawing/2014/main" id="{B0921A12-707D-47EB-B24E-2C2C1CCF834A}"/>
              </a:ext>
            </a:extLst>
          </p:cNvPr>
          <p:cNvSpPr/>
          <p:nvPr/>
        </p:nvSpPr>
        <p:spPr>
          <a:xfrm>
            <a:off x="8649148" y="3012141"/>
            <a:ext cx="3542852" cy="5701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a:extLst>
              <a:ext uri="{FF2B5EF4-FFF2-40B4-BE49-F238E27FC236}">
                <a16:creationId xmlns:a16="http://schemas.microsoft.com/office/drawing/2014/main" id="{CFDBAD66-1837-4368-84A7-CEBCB53F31FB}"/>
              </a:ext>
            </a:extLst>
          </p:cNvPr>
          <p:cNvSpPr>
            <a:spLocks noGrp="1"/>
          </p:cNvSpPr>
          <p:nvPr>
            <p:ph type="sldNum" sz="quarter" idx="12"/>
          </p:nvPr>
        </p:nvSpPr>
        <p:spPr/>
        <p:txBody>
          <a:bodyPr/>
          <a:lstStyle/>
          <a:p>
            <a:fld id="{75BE308F-DE79-4928-90CB-2247FBDD67C9}" type="slidenum">
              <a:rPr lang="zh-TW" altLang="en-US" smtClean="0"/>
              <a:t>17</a:t>
            </a:fld>
            <a:endParaRPr lang="zh-TW" altLang="en-US"/>
          </a:p>
        </p:txBody>
      </p:sp>
    </p:spTree>
    <p:extLst>
      <p:ext uri="{BB962C8B-B14F-4D97-AF65-F5344CB8AC3E}">
        <p14:creationId xmlns:p14="http://schemas.microsoft.com/office/powerpoint/2010/main" val="2096074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58527B-0C89-4790-B487-D3D36510B738}"/>
              </a:ext>
            </a:extLst>
          </p:cNvPr>
          <p:cNvSpPr>
            <a:spLocks noGrp="1"/>
          </p:cNvSpPr>
          <p:nvPr>
            <p:ph type="title"/>
          </p:nvPr>
        </p:nvSpPr>
        <p:spPr/>
        <p:txBody>
          <a:bodyPr/>
          <a:lstStyle/>
          <a:p>
            <a:r>
              <a:rPr lang="en-US" altLang="zh-TW" dirty="0"/>
              <a:t>Step 1</a:t>
            </a:r>
            <a:endParaRPr lang="zh-TW" altLang="en-US" dirty="0"/>
          </a:p>
        </p:txBody>
      </p:sp>
      <p:sp>
        <p:nvSpPr>
          <p:cNvPr id="3" name="內容版面配置區 2">
            <a:extLst>
              <a:ext uri="{FF2B5EF4-FFF2-40B4-BE49-F238E27FC236}">
                <a16:creationId xmlns:a16="http://schemas.microsoft.com/office/drawing/2014/main" id="{55FF260B-2C4A-469D-9279-C35A29056A49}"/>
              </a:ext>
            </a:extLst>
          </p:cNvPr>
          <p:cNvSpPr>
            <a:spLocks noGrp="1"/>
          </p:cNvSpPr>
          <p:nvPr>
            <p:ph idx="1"/>
          </p:nvPr>
        </p:nvSpPr>
        <p:spPr>
          <a:xfrm>
            <a:off x="838200" y="1825625"/>
            <a:ext cx="7298327" cy="4351338"/>
          </a:xfrm>
        </p:spPr>
        <p:txBody>
          <a:bodyPr/>
          <a:lstStyle/>
          <a:p>
            <a:r>
              <a:rPr lang="en-US" altLang="zh-TW" dirty="0"/>
              <a:t>For </a:t>
            </a:r>
            <a:r>
              <a:rPr lang="en-US" altLang="zh-TW" b="1" dirty="0"/>
              <a:t>UE in CM-CONNECTED</a:t>
            </a:r>
            <a:r>
              <a:rPr lang="en-US" altLang="zh-TW" dirty="0"/>
              <a:t> state, only </a:t>
            </a:r>
          </a:p>
          <a:p>
            <a:pPr lvl="1"/>
            <a:r>
              <a:rPr lang="en-US" altLang="zh-TW" dirty="0"/>
              <a:t>the </a:t>
            </a:r>
            <a:r>
              <a:rPr lang="en-US" altLang="zh-TW" b="1" dirty="0"/>
              <a:t>List Of PDU Sessions To Be Activated</a:t>
            </a:r>
            <a:endParaRPr lang="en-US" altLang="zh-TW" dirty="0"/>
          </a:p>
          <a:p>
            <a:pPr lvl="1"/>
            <a:r>
              <a:rPr lang="en-US" altLang="zh-TW" b="1" dirty="0"/>
              <a:t>List Of Allowed PDU Sessions </a:t>
            </a:r>
          </a:p>
          <a:p>
            <a:pPr marL="457200" lvl="1" indent="0">
              <a:buNone/>
            </a:pPr>
            <a:r>
              <a:rPr lang="en-US" altLang="zh-TW" sz="2800" dirty="0"/>
              <a:t>need to be included in the Service Request.</a:t>
            </a:r>
            <a:endParaRPr lang="zh-TW" altLang="en-US" sz="2800" dirty="0"/>
          </a:p>
        </p:txBody>
      </p:sp>
      <p:pic>
        <p:nvPicPr>
          <p:cNvPr id="4" name="圖片 3">
            <a:extLst>
              <a:ext uri="{FF2B5EF4-FFF2-40B4-BE49-F238E27FC236}">
                <a16:creationId xmlns:a16="http://schemas.microsoft.com/office/drawing/2014/main" id="{0F8F6387-A32F-4A65-8601-8BEE11CE9996}"/>
              </a:ext>
            </a:extLst>
          </p:cNvPr>
          <p:cNvPicPr>
            <a:picLocks noChangeAspect="1"/>
          </p:cNvPicPr>
          <p:nvPr/>
        </p:nvPicPr>
        <p:blipFill>
          <a:blip r:embed="rId3"/>
          <a:stretch>
            <a:fillRect/>
          </a:stretch>
        </p:blipFill>
        <p:spPr>
          <a:xfrm>
            <a:off x="9429481" y="230188"/>
            <a:ext cx="1924319" cy="1333686"/>
          </a:xfrm>
          <a:prstGeom prst="rect">
            <a:avLst/>
          </a:prstGeom>
        </p:spPr>
      </p:pic>
      <p:pic>
        <p:nvPicPr>
          <p:cNvPr id="5" name="圖片 4">
            <a:extLst>
              <a:ext uri="{FF2B5EF4-FFF2-40B4-BE49-F238E27FC236}">
                <a16:creationId xmlns:a16="http://schemas.microsoft.com/office/drawing/2014/main" id="{7B7FD366-F6C5-452B-B731-4090AA602861}"/>
              </a:ext>
            </a:extLst>
          </p:cNvPr>
          <p:cNvPicPr>
            <a:picLocks noChangeAspect="1"/>
          </p:cNvPicPr>
          <p:nvPr/>
        </p:nvPicPr>
        <p:blipFill rotWithShape="1">
          <a:blip r:embed="rId4"/>
          <a:srcRect r="10083"/>
          <a:stretch/>
        </p:blipFill>
        <p:spPr>
          <a:xfrm>
            <a:off x="8136527" y="1854390"/>
            <a:ext cx="4055473" cy="4773422"/>
          </a:xfrm>
          <a:prstGeom prst="rect">
            <a:avLst/>
          </a:prstGeom>
        </p:spPr>
      </p:pic>
      <p:sp>
        <p:nvSpPr>
          <p:cNvPr id="6" name="矩形 5">
            <a:extLst>
              <a:ext uri="{FF2B5EF4-FFF2-40B4-BE49-F238E27FC236}">
                <a16:creationId xmlns:a16="http://schemas.microsoft.com/office/drawing/2014/main" id="{B0921A12-707D-47EB-B24E-2C2C1CCF834A}"/>
              </a:ext>
            </a:extLst>
          </p:cNvPr>
          <p:cNvSpPr/>
          <p:nvPr/>
        </p:nvSpPr>
        <p:spPr>
          <a:xfrm>
            <a:off x="8703338" y="3006211"/>
            <a:ext cx="3488662" cy="5653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a:extLst>
              <a:ext uri="{FF2B5EF4-FFF2-40B4-BE49-F238E27FC236}">
                <a16:creationId xmlns:a16="http://schemas.microsoft.com/office/drawing/2014/main" id="{C46A5A27-DD35-4357-AB38-4A770B4B8AAE}"/>
              </a:ext>
            </a:extLst>
          </p:cNvPr>
          <p:cNvSpPr>
            <a:spLocks noGrp="1"/>
          </p:cNvSpPr>
          <p:nvPr>
            <p:ph type="sldNum" sz="quarter" idx="12"/>
          </p:nvPr>
        </p:nvSpPr>
        <p:spPr/>
        <p:txBody>
          <a:bodyPr/>
          <a:lstStyle/>
          <a:p>
            <a:fld id="{75BE308F-DE79-4928-90CB-2247FBDD67C9}" type="slidenum">
              <a:rPr lang="zh-TW" altLang="en-US" smtClean="0"/>
              <a:t>18</a:t>
            </a:fld>
            <a:endParaRPr lang="zh-TW" altLang="en-US"/>
          </a:p>
        </p:txBody>
      </p:sp>
    </p:spTree>
    <p:extLst>
      <p:ext uri="{BB962C8B-B14F-4D97-AF65-F5344CB8AC3E}">
        <p14:creationId xmlns:p14="http://schemas.microsoft.com/office/powerpoint/2010/main" val="3593814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58527B-0C89-4790-B487-D3D36510B738}"/>
              </a:ext>
            </a:extLst>
          </p:cNvPr>
          <p:cNvSpPr>
            <a:spLocks noGrp="1"/>
          </p:cNvSpPr>
          <p:nvPr>
            <p:ph type="title"/>
          </p:nvPr>
        </p:nvSpPr>
        <p:spPr/>
        <p:txBody>
          <a:bodyPr/>
          <a:lstStyle/>
          <a:p>
            <a:r>
              <a:rPr lang="en-US" altLang="zh-TW" dirty="0"/>
              <a:t>Step 1</a:t>
            </a:r>
            <a:endParaRPr lang="zh-TW" altLang="en-US" dirty="0"/>
          </a:p>
        </p:txBody>
      </p:sp>
      <p:sp>
        <p:nvSpPr>
          <p:cNvPr id="3" name="內容版面配置區 2">
            <a:extLst>
              <a:ext uri="{FF2B5EF4-FFF2-40B4-BE49-F238E27FC236}">
                <a16:creationId xmlns:a16="http://schemas.microsoft.com/office/drawing/2014/main" id="{55FF260B-2C4A-469D-9279-C35A29056A49}"/>
              </a:ext>
            </a:extLst>
          </p:cNvPr>
          <p:cNvSpPr>
            <a:spLocks noGrp="1"/>
          </p:cNvSpPr>
          <p:nvPr>
            <p:ph idx="1"/>
          </p:nvPr>
        </p:nvSpPr>
        <p:spPr>
          <a:xfrm>
            <a:off x="838200" y="1825625"/>
            <a:ext cx="7298327" cy="4351338"/>
          </a:xfrm>
        </p:spPr>
        <p:txBody>
          <a:bodyPr/>
          <a:lstStyle/>
          <a:p>
            <a:r>
              <a:rPr lang="en-US" altLang="zh-TW" dirty="0"/>
              <a:t>AN parameters</a:t>
            </a:r>
          </a:p>
          <a:p>
            <a:pPr lvl="1"/>
            <a:r>
              <a:rPr lang="en-US" altLang="zh-TW" dirty="0"/>
              <a:t>5G-S-TMSI</a:t>
            </a:r>
          </a:p>
          <a:p>
            <a:pPr lvl="1"/>
            <a:r>
              <a:rPr lang="en-US" altLang="zh-TW" dirty="0"/>
              <a:t>Selected PLMN ID</a:t>
            </a:r>
          </a:p>
          <a:p>
            <a:pPr lvl="1"/>
            <a:r>
              <a:rPr lang="en-US" altLang="zh-TW" dirty="0"/>
              <a:t>Establishment cause</a:t>
            </a:r>
          </a:p>
          <a:p>
            <a:pPr lvl="1"/>
            <a:r>
              <a:rPr lang="en-US" altLang="zh-TW" dirty="0"/>
              <a:t>NSSAI information</a:t>
            </a:r>
            <a:endParaRPr lang="zh-TW" altLang="en-US" dirty="0"/>
          </a:p>
        </p:txBody>
      </p:sp>
      <p:pic>
        <p:nvPicPr>
          <p:cNvPr id="4" name="圖片 3">
            <a:extLst>
              <a:ext uri="{FF2B5EF4-FFF2-40B4-BE49-F238E27FC236}">
                <a16:creationId xmlns:a16="http://schemas.microsoft.com/office/drawing/2014/main" id="{0F8F6387-A32F-4A65-8601-8BEE11CE9996}"/>
              </a:ext>
            </a:extLst>
          </p:cNvPr>
          <p:cNvPicPr>
            <a:picLocks noChangeAspect="1"/>
          </p:cNvPicPr>
          <p:nvPr/>
        </p:nvPicPr>
        <p:blipFill>
          <a:blip r:embed="rId3"/>
          <a:stretch>
            <a:fillRect/>
          </a:stretch>
        </p:blipFill>
        <p:spPr>
          <a:xfrm>
            <a:off x="9429481" y="230188"/>
            <a:ext cx="1924319" cy="1333686"/>
          </a:xfrm>
          <a:prstGeom prst="rect">
            <a:avLst/>
          </a:prstGeom>
        </p:spPr>
      </p:pic>
      <p:pic>
        <p:nvPicPr>
          <p:cNvPr id="5" name="圖片 4">
            <a:extLst>
              <a:ext uri="{FF2B5EF4-FFF2-40B4-BE49-F238E27FC236}">
                <a16:creationId xmlns:a16="http://schemas.microsoft.com/office/drawing/2014/main" id="{7B7FD366-F6C5-452B-B731-4090AA602861}"/>
              </a:ext>
            </a:extLst>
          </p:cNvPr>
          <p:cNvPicPr>
            <a:picLocks noChangeAspect="1"/>
          </p:cNvPicPr>
          <p:nvPr/>
        </p:nvPicPr>
        <p:blipFill rotWithShape="1">
          <a:blip r:embed="rId4"/>
          <a:srcRect r="10083"/>
          <a:stretch/>
        </p:blipFill>
        <p:spPr>
          <a:xfrm>
            <a:off x="8136527" y="1854390"/>
            <a:ext cx="4055473" cy="4773422"/>
          </a:xfrm>
          <a:prstGeom prst="rect">
            <a:avLst/>
          </a:prstGeom>
        </p:spPr>
      </p:pic>
      <p:sp>
        <p:nvSpPr>
          <p:cNvPr id="6" name="矩形 5">
            <a:extLst>
              <a:ext uri="{FF2B5EF4-FFF2-40B4-BE49-F238E27FC236}">
                <a16:creationId xmlns:a16="http://schemas.microsoft.com/office/drawing/2014/main" id="{B0921A12-707D-47EB-B24E-2C2C1CCF834A}"/>
              </a:ext>
            </a:extLst>
          </p:cNvPr>
          <p:cNvSpPr/>
          <p:nvPr/>
        </p:nvSpPr>
        <p:spPr>
          <a:xfrm>
            <a:off x="8520056" y="2431229"/>
            <a:ext cx="1559859" cy="2689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a:extLst>
              <a:ext uri="{FF2B5EF4-FFF2-40B4-BE49-F238E27FC236}">
                <a16:creationId xmlns:a16="http://schemas.microsoft.com/office/drawing/2014/main" id="{9D2E645F-CEA3-4545-8052-CF2C5977AE8F}"/>
              </a:ext>
            </a:extLst>
          </p:cNvPr>
          <p:cNvSpPr>
            <a:spLocks noGrp="1"/>
          </p:cNvSpPr>
          <p:nvPr>
            <p:ph type="sldNum" sz="quarter" idx="12"/>
          </p:nvPr>
        </p:nvSpPr>
        <p:spPr/>
        <p:txBody>
          <a:bodyPr/>
          <a:lstStyle/>
          <a:p>
            <a:fld id="{75BE308F-DE79-4928-90CB-2247FBDD67C9}" type="slidenum">
              <a:rPr lang="zh-TW" altLang="en-US" smtClean="0"/>
              <a:t>19</a:t>
            </a:fld>
            <a:endParaRPr lang="zh-TW" altLang="en-US"/>
          </a:p>
        </p:txBody>
      </p:sp>
    </p:spTree>
    <p:extLst>
      <p:ext uri="{BB962C8B-B14F-4D97-AF65-F5344CB8AC3E}">
        <p14:creationId xmlns:p14="http://schemas.microsoft.com/office/powerpoint/2010/main" val="1045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9D6942-CDC6-4747-9C2C-668707490156}"/>
              </a:ext>
            </a:extLst>
          </p:cNvPr>
          <p:cNvSpPr>
            <a:spLocks noGrp="1"/>
          </p:cNvSpPr>
          <p:nvPr>
            <p:ph type="title"/>
          </p:nvPr>
        </p:nvSpPr>
        <p:spPr/>
        <p:txBody>
          <a:bodyPr/>
          <a:lstStyle/>
          <a:p>
            <a:r>
              <a:rPr lang="en-US" altLang="zh-TW" dirty="0"/>
              <a:t>General</a:t>
            </a:r>
            <a:endParaRPr lang="zh-TW" altLang="en-US" dirty="0"/>
          </a:p>
        </p:txBody>
      </p:sp>
      <p:sp>
        <p:nvSpPr>
          <p:cNvPr id="3" name="內容版面配置區 2">
            <a:extLst>
              <a:ext uri="{FF2B5EF4-FFF2-40B4-BE49-F238E27FC236}">
                <a16:creationId xmlns:a16="http://schemas.microsoft.com/office/drawing/2014/main" id="{B9724F1C-BA23-4F6C-973A-038F5992C1AA}"/>
              </a:ext>
            </a:extLst>
          </p:cNvPr>
          <p:cNvSpPr>
            <a:spLocks noGrp="1"/>
          </p:cNvSpPr>
          <p:nvPr>
            <p:ph idx="1"/>
          </p:nvPr>
        </p:nvSpPr>
        <p:spPr/>
        <p:txBody>
          <a:bodyPr/>
          <a:lstStyle/>
          <a:p>
            <a:r>
              <a:rPr lang="en-US" altLang="zh-TW" dirty="0"/>
              <a:t>Service Request is triggered by</a:t>
            </a:r>
          </a:p>
          <a:p>
            <a:pPr lvl="1"/>
            <a:r>
              <a:rPr lang="en-US" altLang="zh-TW" b="1" dirty="0"/>
              <a:t>UE</a:t>
            </a:r>
            <a:r>
              <a:rPr lang="en-US" altLang="zh-TW" dirty="0"/>
              <a:t> </a:t>
            </a:r>
          </a:p>
          <a:p>
            <a:pPr lvl="1"/>
            <a:r>
              <a:rPr lang="en-US" altLang="zh-TW" b="1" dirty="0"/>
              <a:t>5GC</a:t>
            </a:r>
            <a:endParaRPr lang="en-US" altLang="zh-TW" dirty="0"/>
          </a:p>
          <a:p>
            <a:r>
              <a:rPr lang="en-US" altLang="zh-TW" dirty="0"/>
              <a:t>Service Request is used to</a:t>
            </a:r>
          </a:p>
          <a:p>
            <a:pPr lvl="1"/>
            <a:r>
              <a:rPr lang="en-US" altLang="zh-TW" b="1" dirty="0"/>
              <a:t>activate a User Plane connection </a:t>
            </a:r>
            <a:r>
              <a:rPr lang="en-US" altLang="zh-TW" dirty="0"/>
              <a:t>for an </a:t>
            </a:r>
            <a:r>
              <a:rPr lang="en-US" altLang="zh-TW" b="1" dirty="0"/>
              <a:t>established PDU Session</a:t>
            </a:r>
          </a:p>
          <a:p>
            <a:pPr lvl="1"/>
            <a:r>
              <a:rPr lang="en-US" altLang="zh-TW" b="1" dirty="0"/>
              <a:t>release the connection</a:t>
            </a:r>
            <a:r>
              <a:rPr lang="en-US" altLang="zh-TW" dirty="0"/>
              <a:t> to an AMF</a:t>
            </a:r>
          </a:p>
          <a:p>
            <a:r>
              <a:rPr lang="en-US" altLang="zh-TW" dirty="0"/>
              <a:t>The UE shall not initiate a Service Request procedure if there is an </a:t>
            </a:r>
            <a:r>
              <a:rPr lang="en-US" altLang="zh-TW" b="1" dirty="0"/>
              <a:t>ongoing Service Request procedure</a:t>
            </a:r>
            <a:r>
              <a:rPr lang="en-US" altLang="zh-TW" dirty="0"/>
              <a:t>.</a:t>
            </a:r>
          </a:p>
          <a:p>
            <a:pPr marL="0" indent="0">
              <a:buNone/>
            </a:pPr>
            <a:endParaRPr lang="en-US" altLang="zh-TW" dirty="0"/>
          </a:p>
          <a:p>
            <a:pPr marL="0" indent="0">
              <a:buNone/>
            </a:pPr>
            <a:endParaRPr lang="en-US" altLang="zh-TW" dirty="0"/>
          </a:p>
          <a:p>
            <a:pPr lvl="1"/>
            <a:endParaRPr lang="zh-TW" altLang="en-US" dirty="0"/>
          </a:p>
        </p:txBody>
      </p:sp>
      <p:sp>
        <p:nvSpPr>
          <p:cNvPr id="4" name="投影片編號版面配置區 3">
            <a:extLst>
              <a:ext uri="{FF2B5EF4-FFF2-40B4-BE49-F238E27FC236}">
                <a16:creationId xmlns:a16="http://schemas.microsoft.com/office/drawing/2014/main" id="{671C6A53-6C7B-4D44-93A2-093E0AF748CC}"/>
              </a:ext>
            </a:extLst>
          </p:cNvPr>
          <p:cNvSpPr>
            <a:spLocks noGrp="1"/>
          </p:cNvSpPr>
          <p:nvPr>
            <p:ph type="sldNum" sz="quarter" idx="12"/>
          </p:nvPr>
        </p:nvSpPr>
        <p:spPr/>
        <p:txBody>
          <a:bodyPr/>
          <a:lstStyle/>
          <a:p>
            <a:fld id="{75BE308F-DE79-4928-90CB-2247FBDD67C9}" type="slidenum">
              <a:rPr lang="zh-TW" altLang="en-US" smtClean="0"/>
              <a:t>2</a:t>
            </a:fld>
            <a:endParaRPr lang="zh-TW" altLang="en-US"/>
          </a:p>
        </p:txBody>
      </p:sp>
    </p:spTree>
    <p:extLst>
      <p:ext uri="{BB962C8B-B14F-4D97-AF65-F5344CB8AC3E}">
        <p14:creationId xmlns:p14="http://schemas.microsoft.com/office/powerpoint/2010/main" val="990070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58527B-0C89-4790-B487-D3D36510B738}"/>
              </a:ext>
            </a:extLst>
          </p:cNvPr>
          <p:cNvSpPr>
            <a:spLocks noGrp="1"/>
          </p:cNvSpPr>
          <p:nvPr>
            <p:ph type="title"/>
          </p:nvPr>
        </p:nvSpPr>
        <p:spPr/>
        <p:txBody>
          <a:bodyPr/>
          <a:lstStyle/>
          <a:p>
            <a:r>
              <a:rPr lang="en-US" altLang="zh-TW" dirty="0"/>
              <a:t>Step 1</a:t>
            </a:r>
            <a:endParaRPr lang="zh-TW" altLang="en-US" dirty="0"/>
          </a:p>
        </p:txBody>
      </p:sp>
      <p:sp>
        <p:nvSpPr>
          <p:cNvPr id="3" name="內容版面配置區 2">
            <a:extLst>
              <a:ext uri="{FF2B5EF4-FFF2-40B4-BE49-F238E27FC236}">
                <a16:creationId xmlns:a16="http://schemas.microsoft.com/office/drawing/2014/main" id="{55FF260B-2C4A-469D-9279-C35A29056A49}"/>
              </a:ext>
            </a:extLst>
          </p:cNvPr>
          <p:cNvSpPr>
            <a:spLocks noGrp="1"/>
          </p:cNvSpPr>
          <p:nvPr>
            <p:ph idx="1"/>
          </p:nvPr>
        </p:nvSpPr>
        <p:spPr>
          <a:xfrm>
            <a:off x="838200" y="1825625"/>
            <a:ext cx="7298327" cy="4351338"/>
          </a:xfrm>
        </p:spPr>
        <p:txBody>
          <a:bodyPr/>
          <a:lstStyle/>
          <a:p>
            <a:r>
              <a:rPr lang="en-US" altLang="zh-TW" dirty="0"/>
              <a:t>PDU Session status</a:t>
            </a:r>
          </a:p>
          <a:p>
            <a:pPr lvl="1"/>
            <a:r>
              <a:rPr lang="en-US" altLang="zh-TW" dirty="0"/>
              <a:t>indicates the PDU Sessions available in the UE</a:t>
            </a:r>
          </a:p>
          <a:p>
            <a:r>
              <a:rPr lang="en-US" altLang="zh-TW" dirty="0"/>
              <a:t>A PDU Session corresponding to a LADN is not included in the </a:t>
            </a:r>
            <a:r>
              <a:rPr lang="en-US" altLang="zh-TW" b="1" dirty="0"/>
              <a:t>List Of PDU Sessions To Be Activated</a:t>
            </a:r>
            <a:r>
              <a:rPr lang="en-US" altLang="zh-TW" dirty="0"/>
              <a:t> when the UE is </a:t>
            </a:r>
            <a:r>
              <a:rPr lang="en-US" altLang="zh-TW" b="1" dirty="0"/>
              <a:t>outside the area </a:t>
            </a:r>
            <a:r>
              <a:rPr lang="en-US" altLang="zh-TW" dirty="0"/>
              <a:t>of availability of the </a:t>
            </a:r>
            <a:r>
              <a:rPr lang="en-US" altLang="zh-TW" b="1" dirty="0"/>
              <a:t>LADN</a:t>
            </a:r>
            <a:r>
              <a:rPr lang="en-US" altLang="zh-TW" dirty="0"/>
              <a:t>.</a:t>
            </a:r>
            <a:endParaRPr lang="zh-TW" altLang="en-US" dirty="0"/>
          </a:p>
        </p:txBody>
      </p:sp>
      <p:pic>
        <p:nvPicPr>
          <p:cNvPr id="4" name="圖片 3">
            <a:extLst>
              <a:ext uri="{FF2B5EF4-FFF2-40B4-BE49-F238E27FC236}">
                <a16:creationId xmlns:a16="http://schemas.microsoft.com/office/drawing/2014/main" id="{0F8F6387-A32F-4A65-8601-8BEE11CE9996}"/>
              </a:ext>
            </a:extLst>
          </p:cNvPr>
          <p:cNvPicPr>
            <a:picLocks noChangeAspect="1"/>
          </p:cNvPicPr>
          <p:nvPr/>
        </p:nvPicPr>
        <p:blipFill>
          <a:blip r:embed="rId3"/>
          <a:stretch>
            <a:fillRect/>
          </a:stretch>
        </p:blipFill>
        <p:spPr>
          <a:xfrm>
            <a:off x="9429481" y="230188"/>
            <a:ext cx="1924319" cy="1333686"/>
          </a:xfrm>
          <a:prstGeom prst="rect">
            <a:avLst/>
          </a:prstGeom>
        </p:spPr>
      </p:pic>
      <p:pic>
        <p:nvPicPr>
          <p:cNvPr id="5" name="圖片 4">
            <a:extLst>
              <a:ext uri="{FF2B5EF4-FFF2-40B4-BE49-F238E27FC236}">
                <a16:creationId xmlns:a16="http://schemas.microsoft.com/office/drawing/2014/main" id="{7B7FD366-F6C5-452B-B731-4090AA602861}"/>
              </a:ext>
            </a:extLst>
          </p:cNvPr>
          <p:cNvPicPr>
            <a:picLocks noChangeAspect="1"/>
          </p:cNvPicPr>
          <p:nvPr/>
        </p:nvPicPr>
        <p:blipFill rotWithShape="1">
          <a:blip r:embed="rId4"/>
          <a:srcRect r="10083"/>
          <a:stretch/>
        </p:blipFill>
        <p:spPr>
          <a:xfrm>
            <a:off x="8136527" y="1854390"/>
            <a:ext cx="4055473" cy="4773422"/>
          </a:xfrm>
          <a:prstGeom prst="rect">
            <a:avLst/>
          </a:prstGeom>
        </p:spPr>
      </p:pic>
      <p:sp>
        <p:nvSpPr>
          <p:cNvPr id="6" name="矩形 5">
            <a:extLst>
              <a:ext uri="{FF2B5EF4-FFF2-40B4-BE49-F238E27FC236}">
                <a16:creationId xmlns:a16="http://schemas.microsoft.com/office/drawing/2014/main" id="{B0921A12-707D-47EB-B24E-2C2C1CCF834A}"/>
              </a:ext>
            </a:extLst>
          </p:cNvPr>
          <p:cNvSpPr/>
          <p:nvPr/>
        </p:nvSpPr>
        <p:spPr>
          <a:xfrm>
            <a:off x="8703338" y="3866823"/>
            <a:ext cx="1892943" cy="2689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a:extLst>
              <a:ext uri="{FF2B5EF4-FFF2-40B4-BE49-F238E27FC236}">
                <a16:creationId xmlns:a16="http://schemas.microsoft.com/office/drawing/2014/main" id="{C6E57BE1-019A-4ED3-93D1-6857DBC9B7FC}"/>
              </a:ext>
            </a:extLst>
          </p:cNvPr>
          <p:cNvSpPr>
            <a:spLocks noGrp="1"/>
          </p:cNvSpPr>
          <p:nvPr>
            <p:ph type="sldNum" sz="quarter" idx="12"/>
          </p:nvPr>
        </p:nvSpPr>
        <p:spPr/>
        <p:txBody>
          <a:bodyPr/>
          <a:lstStyle/>
          <a:p>
            <a:fld id="{75BE308F-DE79-4928-90CB-2247FBDD67C9}" type="slidenum">
              <a:rPr lang="zh-TW" altLang="en-US" smtClean="0"/>
              <a:t>20</a:t>
            </a:fld>
            <a:endParaRPr lang="zh-TW" altLang="en-US"/>
          </a:p>
        </p:txBody>
      </p:sp>
    </p:spTree>
    <p:extLst>
      <p:ext uri="{BB962C8B-B14F-4D97-AF65-F5344CB8AC3E}">
        <p14:creationId xmlns:p14="http://schemas.microsoft.com/office/powerpoint/2010/main" val="1001624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56DACF-071F-41A9-B230-59DB76BE2B2B}"/>
              </a:ext>
            </a:extLst>
          </p:cNvPr>
          <p:cNvSpPr>
            <a:spLocks noGrp="1"/>
          </p:cNvSpPr>
          <p:nvPr>
            <p:ph type="title"/>
          </p:nvPr>
        </p:nvSpPr>
        <p:spPr/>
        <p:txBody>
          <a:bodyPr/>
          <a:lstStyle/>
          <a:p>
            <a:r>
              <a:rPr lang="en-US" altLang="zh-TW" dirty="0"/>
              <a:t>Step 2</a:t>
            </a:r>
            <a:endParaRPr lang="zh-TW" altLang="en-US" dirty="0"/>
          </a:p>
        </p:txBody>
      </p:sp>
      <p:sp>
        <p:nvSpPr>
          <p:cNvPr id="3" name="內容版面配置區 2">
            <a:extLst>
              <a:ext uri="{FF2B5EF4-FFF2-40B4-BE49-F238E27FC236}">
                <a16:creationId xmlns:a16="http://schemas.microsoft.com/office/drawing/2014/main" id="{55695AD6-0CD2-40D4-BBF5-5422F25CF530}"/>
              </a:ext>
            </a:extLst>
          </p:cNvPr>
          <p:cNvSpPr>
            <a:spLocks noGrp="1"/>
          </p:cNvSpPr>
          <p:nvPr>
            <p:ph idx="1"/>
          </p:nvPr>
        </p:nvSpPr>
        <p:spPr/>
        <p:txBody>
          <a:bodyPr/>
          <a:lstStyle/>
          <a:p>
            <a:r>
              <a:rPr lang="pt-BR" altLang="zh-TW" dirty="0"/>
              <a:t>N2 Message (N2 parameters, Service Request)</a:t>
            </a:r>
          </a:p>
          <a:p>
            <a:r>
              <a:rPr lang="pt-BR" altLang="zh-TW" dirty="0"/>
              <a:t>N2 </a:t>
            </a:r>
            <a:r>
              <a:rPr lang="en-US" altLang="zh-TW" dirty="0"/>
              <a:t>parameters</a:t>
            </a:r>
          </a:p>
          <a:p>
            <a:pPr lvl="1"/>
            <a:r>
              <a:rPr lang="en-US" altLang="zh-TW" dirty="0"/>
              <a:t>5G-S-TMSI</a:t>
            </a:r>
          </a:p>
          <a:p>
            <a:pPr lvl="1"/>
            <a:r>
              <a:rPr lang="en-US" altLang="zh-TW" dirty="0"/>
              <a:t>Selected PLMN ID</a:t>
            </a:r>
          </a:p>
          <a:p>
            <a:pPr lvl="1"/>
            <a:r>
              <a:rPr lang="en-US" altLang="zh-TW" dirty="0"/>
              <a:t>Location information</a:t>
            </a:r>
          </a:p>
          <a:p>
            <a:pPr lvl="1"/>
            <a:r>
              <a:rPr lang="en-US" altLang="zh-TW" dirty="0"/>
              <a:t>Establishment cause</a:t>
            </a:r>
          </a:p>
          <a:p>
            <a:pPr lvl="1"/>
            <a:r>
              <a:rPr lang="en-US" altLang="zh-TW" dirty="0"/>
              <a:t>UE Context Request</a:t>
            </a:r>
            <a:endParaRPr lang="zh-TW" altLang="en-US" dirty="0"/>
          </a:p>
        </p:txBody>
      </p:sp>
      <p:pic>
        <p:nvPicPr>
          <p:cNvPr id="4" name="圖片 3">
            <a:extLst>
              <a:ext uri="{FF2B5EF4-FFF2-40B4-BE49-F238E27FC236}">
                <a16:creationId xmlns:a16="http://schemas.microsoft.com/office/drawing/2014/main" id="{ECDEEF16-1385-456B-A6AF-CA5BD31FEE55}"/>
              </a:ext>
            </a:extLst>
          </p:cNvPr>
          <p:cNvPicPr>
            <a:picLocks noChangeAspect="1"/>
          </p:cNvPicPr>
          <p:nvPr/>
        </p:nvPicPr>
        <p:blipFill>
          <a:blip r:embed="rId3"/>
          <a:stretch>
            <a:fillRect/>
          </a:stretch>
        </p:blipFill>
        <p:spPr>
          <a:xfrm>
            <a:off x="8958606" y="32404"/>
            <a:ext cx="3096057" cy="1991003"/>
          </a:xfrm>
          <a:prstGeom prst="rect">
            <a:avLst/>
          </a:prstGeom>
        </p:spPr>
      </p:pic>
      <p:sp>
        <p:nvSpPr>
          <p:cNvPr id="5" name="矩形 4">
            <a:extLst>
              <a:ext uri="{FF2B5EF4-FFF2-40B4-BE49-F238E27FC236}">
                <a16:creationId xmlns:a16="http://schemas.microsoft.com/office/drawing/2014/main" id="{FBBC1D32-E79B-4681-82E8-57AB00595E1A}"/>
              </a:ext>
            </a:extLst>
          </p:cNvPr>
          <p:cNvSpPr/>
          <p:nvPr/>
        </p:nvSpPr>
        <p:spPr>
          <a:xfrm>
            <a:off x="10230522" y="1376979"/>
            <a:ext cx="1824141" cy="5701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a:extLst>
              <a:ext uri="{FF2B5EF4-FFF2-40B4-BE49-F238E27FC236}">
                <a16:creationId xmlns:a16="http://schemas.microsoft.com/office/drawing/2014/main" id="{8E7E1292-33EC-4549-8AC9-88889A77E77C}"/>
              </a:ext>
            </a:extLst>
          </p:cNvPr>
          <p:cNvPicPr>
            <a:picLocks noChangeAspect="1"/>
          </p:cNvPicPr>
          <p:nvPr/>
        </p:nvPicPr>
        <p:blipFill>
          <a:blip r:embed="rId4"/>
          <a:stretch>
            <a:fillRect/>
          </a:stretch>
        </p:blipFill>
        <p:spPr>
          <a:xfrm>
            <a:off x="7306723" y="4568535"/>
            <a:ext cx="4747940" cy="2068934"/>
          </a:xfrm>
          <a:prstGeom prst="rect">
            <a:avLst/>
          </a:prstGeom>
        </p:spPr>
      </p:pic>
      <p:sp>
        <p:nvSpPr>
          <p:cNvPr id="8" name="文字方塊 7">
            <a:extLst>
              <a:ext uri="{FF2B5EF4-FFF2-40B4-BE49-F238E27FC236}">
                <a16:creationId xmlns:a16="http://schemas.microsoft.com/office/drawing/2014/main" id="{B33EF2DF-C491-4871-9984-C6DBFC31E7DD}"/>
              </a:ext>
            </a:extLst>
          </p:cNvPr>
          <p:cNvSpPr txBox="1"/>
          <p:nvPr/>
        </p:nvSpPr>
        <p:spPr>
          <a:xfrm>
            <a:off x="9414984" y="4001294"/>
            <a:ext cx="1141851" cy="369332"/>
          </a:xfrm>
          <a:prstGeom prst="rect">
            <a:avLst/>
          </a:prstGeom>
          <a:noFill/>
        </p:spPr>
        <p:txBody>
          <a:bodyPr wrap="none" rtlCol="0">
            <a:spAutoFit/>
          </a:bodyPr>
          <a:lstStyle/>
          <a:p>
            <a:r>
              <a:rPr lang="en-US" altLang="zh-TW" dirty="0">
                <a:solidFill>
                  <a:srgbClr val="0070C0"/>
                </a:solidFill>
              </a:rPr>
              <a:t>Wireshark</a:t>
            </a:r>
            <a:endParaRPr lang="zh-TW" altLang="en-US" dirty="0">
              <a:solidFill>
                <a:srgbClr val="0070C0"/>
              </a:solidFill>
            </a:endParaRPr>
          </a:p>
        </p:txBody>
      </p:sp>
      <p:sp>
        <p:nvSpPr>
          <p:cNvPr id="6" name="投影片編號版面配置區 5">
            <a:extLst>
              <a:ext uri="{FF2B5EF4-FFF2-40B4-BE49-F238E27FC236}">
                <a16:creationId xmlns:a16="http://schemas.microsoft.com/office/drawing/2014/main" id="{A9949FCF-219B-42E7-BC4E-B78E904DD42B}"/>
              </a:ext>
            </a:extLst>
          </p:cNvPr>
          <p:cNvSpPr>
            <a:spLocks noGrp="1"/>
          </p:cNvSpPr>
          <p:nvPr>
            <p:ph type="sldNum" sz="quarter" idx="12"/>
          </p:nvPr>
        </p:nvSpPr>
        <p:spPr/>
        <p:txBody>
          <a:bodyPr/>
          <a:lstStyle/>
          <a:p>
            <a:fld id="{75BE308F-DE79-4928-90CB-2247FBDD67C9}" type="slidenum">
              <a:rPr lang="zh-TW" altLang="en-US" smtClean="0"/>
              <a:t>21</a:t>
            </a:fld>
            <a:endParaRPr lang="zh-TW" altLang="en-US"/>
          </a:p>
        </p:txBody>
      </p:sp>
    </p:spTree>
    <p:extLst>
      <p:ext uri="{BB962C8B-B14F-4D97-AF65-F5344CB8AC3E}">
        <p14:creationId xmlns:p14="http://schemas.microsoft.com/office/powerpoint/2010/main" val="292303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ECDEEF16-1385-456B-A6AF-CA5BD31FEE55}"/>
              </a:ext>
            </a:extLst>
          </p:cNvPr>
          <p:cNvPicPr>
            <a:picLocks noChangeAspect="1"/>
          </p:cNvPicPr>
          <p:nvPr/>
        </p:nvPicPr>
        <p:blipFill>
          <a:blip r:embed="rId3"/>
          <a:stretch>
            <a:fillRect/>
          </a:stretch>
        </p:blipFill>
        <p:spPr>
          <a:xfrm>
            <a:off x="8958606" y="32404"/>
            <a:ext cx="3096057" cy="1991003"/>
          </a:xfrm>
          <a:prstGeom prst="rect">
            <a:avLst/>
          </a:prstGeom>
        </p:spPr>
      </p:pic>
      <p:sp>
        <p:nvSpPr>
          <p:cNvPr id="2" name="標題 1">
            <a:extLst>
              <a:ext uri="{FF2B5EF4-FFF2-40B4-BE49-F238E27FC236}">
                <a16:creationId xmlns:a16="http://schemas.microsoft.com/office/drawing/2014/main" id="{8156DACF-071F-41A9-B230-59DB76BE2B2B}"/>
              </a:ext>
            </a:extLst>
          </p:cNvPr>
          <p:cNvSpPr>
            <a:spLocks noGrp="1"/>
          </p:cNvSpPr>
          <p:nvPr>
            <p:ph type="title"/>
          </p:nvPr>
        </p:nvSpPr>
        <p:spPr/>
        <p:txBody>
          <a:bodyPr/>
          <a:lstStyle/>
          <a:p>
            <a:r>
              <a:rPr lang="en-US" altLang="zh-TW" dirty="0"/>
              <a:t>Step 2</a:t>
            </a:r>
            <a:endParaRPr lang="zh-TW" altLang="en-US" dirty="0"/>
          </a:p>
        </p:txBody>
      </p:sp>
      <p:sp>
        <p:nvSpPr>
          <p:cNvPr id="3" name="內容版面配置區 2">
            <a:extLst>
              <a:ext uri="{FF2B5EF4-FFF2-40B4-BE49-F238E27FC236}">
                <a16:creationId xmlns:a16="http://schemas.microsoft.com/office/drawing/2014/main" id="{55695AD6-0CD2-40D4-BBF5-5422F25CF530}"/>
              </a:ext>
            </a:extLst>
          </p:cNvPr>
          <p:cNvSpPr>
            <a:spLocks noGrp="1"/>
          </p:cNvSpPr>
          <p:nvPr>
            <p:ph idx="1"/>
          </p:nvPr>
        </p:nvSpPr>
        <p:spPr/>
        <p:txBody>
          <a:bodyPr/>
          <a:lstStyle/>
          <a:p>
            <a:r>
              <a:rPr lang="en-US" altLang="zh-TW" dirty="0"/>
              <a:t>If the </a:t>
            </a:r>
            <a:r>
              <a:rPr lang="en-US" altLang="zh-TW" b="1" dirty="0"/>
              <a:t>UE is in CM-IDLE state</a:t>
            </a:r>
            <a:r>
              <a:rPr lang="en-US" altLang="zh-TW" dirty="0"/>
              <a:t>, the NG-RAN obtains the </a:t>
            </a:r>
            <a:r>
              <a:rPr lang="en-US" altLang="zh-TW" b="1" dirty="0"/>
              <a:t>5G-S-TMSI</a:t>
            </a:r>
            <a:r>
              <a:rPr lang="en-US" altLang="zh-TW" dirty="0"/>
              <a:t> in RRC procedure.</a:t>
            </a:r>
          </a:p>
          <a:p>
            <a:r>
              <a:rPr lang="en-US" altLang="zh-TW" dirty="0"/>
              <a:t>NG-RAN selects the AMF according to </a:t>
            </a:r>
            <a:r>
              <a:rPr lang="en-US" altLang="zh-TW" b="1" dirty="0"/>
              <a:t>5G-S-TMSI.</a:t>
            </a:r>
          </a:p>
          <a:p>
            <a:r>
              <a:rPr lang="en-US" altLang="zh-TW" dirty="0"/>
              <a:t>The </a:t>
            </a:r>
            <a:r>
              <a:rPr lang="en-US" altLang="zh-TW" b="1" dirty="0"/>
              <a:t>Location Information </a:t>
            </a:r>
            <a:r>
              <a:rPr lang="en-US" altLang="zh-TW" dirty="0"/>
              <a:t>relates to the cell in which the UE is camping.</a:t>
            </a:r>
          </a:p>
        </p:txBody>
      </p:sp>
      <p:sp>
        <p:nvSpPr>
          <p:cNvPr id="5" name="矩形 4">
            <a:extLst>
              <a:ext uri="{FF2B5EF4-FFF2-40B4-BE49-F238E27FC236}">
                <a16:creationId xmlns:a16="http://schemas.microsoft.com/office/drawing/2014/main" id="{FBBC1D32-E79B-4681-82E8-57AB00595E1A}"/>
              </a:ext>
            </a:extLst>
          </p:cNvPr>
          <p:cNvSpPr/>
          <p:nvPr/>
        </p:nvSpPr>
        <p:spPr>
          <a:xfrm>
            <a:off x="10230522" y="1376979"/>
            <a:ext cx="1824141" cy="5593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投影片編號版面配置區 5">
            <a:extLst>
              <a:ext uri="{FF2B5EF4-FFF2-40B4-BE49-F238E27FC236}">
                <a16:creationId xmlns:a16="http://schemas.microsoft.com/office/drawing/2014/main" id="{2922413F-E826-499F-8599-5C89B15830B5}"/>
              </a:ext>
            </a:extLst>
          </p:cNvPr>
          <p:cNvSpPr>
            <a:spLocks noGrp="1"/>
          </p:cNvSpPr>
          <p:nvPr>
            <p:ph type="sldNum" sz="quarter" idx="12"/>
          </p:nvPr>
        </p:nvSpPr>
        <p:spPr/>
        <p:txBody>
          <a:bodyPr/>
          <a:lstStyle/>
          <a:p>
            <a:fld id="{75BE308F-DE79-4928-90CB-2247FBDD67C9}" type="slidenum">
              <a:rPr lang="zh-TW" altLang="en-US" smtClean="0"/>
              <a:t>22</a:t>
            </a:fld>
            <a:endParaRPr lang="zh-TW" altLang="en-US"/>
          </a:p>
        </p:txBody>
      </p:sp>
    </p:spTree>
    <p:extLst>
      <p:ext uri="{BB962C8B-B14F-4D97-AF65-F5344CB8AC3E}">
        <p14:creationId xmlns:p14="http://schemas.microsoft.com/office/powerpoint/2010/main" val="1077546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ECDEEF16-1385-456B-A6AF-CA5BD31FEE55}"/>
              </a:ext>
            </a:extLst>
          </p:cNvPr>
          <p:cNvPicPr>
            <a:picLocks noChangeAspect="1"/>
          </p:cNvPicPr>
          <p:nvPr/>
        </p:nvPicPr>
        <p:blipFill>
          <a:blip r:embed="rId3"/>
          <a:stretch>
            <a:fillRect/>
          </a:stretch>
        </p:blipFill>
        <p:spPr>
          <a:xfrm>
            <a:off x="8958606" y="32404"/>
            <a:ext cx="3096057" cy="1991003"/>
          </a:xfrm>
          <a:prstGeom prst="rect">
            <a:avLst/>
          </a:prstGeom>
        </p:spPr>
      </p:pic>
      <p:sp>
        <p:nvSpPr>
          <p:cNvPr id="2" name="標題 1">
            <a:extLst>
              <a:ext uri="{FF2B5EF4-FFF2-40B4-BE49-F238E27FC236}">
                <a16:creationId xmlns:a16="http://schemas.microsoft.com/office/drawing/2014/main" id="{8156DACF-071F-41A9-B230-59DB76BE2B2B}"/>
              </a:ext>
            </a:extLst>
          </p:cNvPr>
          <p:cNvSpPr>
            <a:spLocks noGrp="1"/>
          </p:cNvSpPr>
          <p:nvPr>
            <p:ph type="title"/>
          </p:nvPr>
        </p:nvSpPr>
        <p:spPr/>
        <p:txBody>
          <a:bodyPr/>
          <a:lstStyle/>
          <a:p>
            <a:r>
              <a:rPr lang="en-US" altLang="zh-TW" dirty="0"/>
              <a:t>Step 2</a:t>
            </a:r>
            <a:endParaRPr lang="zh-TW" altLang="en-US" dirty="0"/>
          </a:p>
        </p:txBody>
      </p:sp>
      <p:sp>
        <p:nvSpPr>
          <p:cNvPr id="3" name="內容版面配置區 2">
            <a:extLst>
              <a:ext uri="{FF2B5EF4-FFF2-40B4-BE49-F238E27FC236}">
                <a16:creationId xmlns:a16="http://schemas.microsoft.com/office/drawing/2014/main" id="{55695AD6-0CD2-40D4-BBF5-5422F25CF530}"/>
              </a:ext>
            </a:extLst>
          </p:cNvPr>
          <p:cNvSpPr>
            <a:spLocks noGrp="1"/>
          </p:cNvSpPr>
          <p:nvPr>
            <p:ph idx="1"/>
          </p:nvPr>
        </p:nvSpPr>
        <p:spPr/>
        <p:txBody>
          <a:bodyPr/>
          <a:lstStyle/>
          <a:p>
            <a:r>
              <a:rPr lang="en-US" altLang="zh-TW" dirty="0"/>
              <a:t>AMF may initiate </a:t>
            </a:r>
            <a:r>
              <a:rPr lang="en-US" altLang="zh-TW" b="1" dirty="0"/>
              <a:t>PDU Session Release procedure</a:t>
            </a:r>
            <a:r>
              <a:rPr lang="en-US" altLang="zh-TW" dirty="0"/>
              <a:t>, based on the </a:t>
            </a:r>
            <a:r>
              <a:rPr lang="en-US" altLang="zh-TW" b="1" dirty="0"/>
              <a:t>PDU Session status</a:t>
            </a:r>
          </a:p>
          <a:p>
            <a:r>
              <a:rPr lang="en-US" altLang="zh-TW" dirty="0"/>
              <a:t>When the Establishment cause is associated with priority services (MPS, MCX, …), or when the AMF determines that the UE has priority subscription</a:t>
            </a:r>
          </a:p>
          <a:p>
            <a:pPr lvl="1"/>
            <a:r>
              <a:rPr lang="en-US" altLang="zh-TW" dirty="0"/>
              <a:t>AMF includes a </a:t>
            </a:r>
            <a:r>
              <a:rPr lang="en-US" altLang="zh-TW" b="1" dirty="0"/>
              <a:t>Message Priority header</a:t>
            </a:r>
          </a:p>
          <a:p>
            <a:pPr lvl="1"/>
            <a:r>
              <a:rPr lang="en-US" altLang="zh-TW" dirty="0"/>
              <a:t>Other NFs relay the priority information by including the </a:t>
            </a:r>
            <a:r>
              <a:rPr lang="en-US" altLang="zh-TW" b="1" dirty="0"/>
              <a:t>Message Priority header</a:t>
            </a:r>
            <a:r>
              <a:rPr lang="en-US" altLang="zh-TW" dirty="0"/>
              <a:t> in service-based interfaces</a:t>
            </a:r>
          </a:p>
          <a:p>
            <a:r>
              <a:rPr lang="en-US" altLang="zh-TW" dirty="0"/>
              <a:t>The AMF enforces the </a:t>
            </a:r>
            <a:r>
              <a:rPr lang="en-US" altLang="zh-TW" b="1" dirty="0"/>
              <a:t>Mobility Restrictions </a:t>
            </a:r>
            <a:r>
              <a:rPr lang="en-US" altLang="zh-TW" dirty="0"/>
              <a:t>in this step (</a:t>
            </a:r>
            <a:r>
              <a:rPr lang="en-US" altLang="zh-TW" b="1" dirty="0">
                <a:hlinkClick r:id="rId4"/>
              </a:rPr>
              <a:t>clause 5.3.4.1.1 of TS 23.501</a:t>
            </a:r>
            <a:r>
              <a:rPr lang="en-US" altLang="zh-TW" dirty="0"/>
              <a:t>)</a:t>
            </a:r>
          </a:p>
        </p:txBody>
      </p:sp>
      <p:sp>
        <p:nvSpPr>
          <p:cNvPr id="5" name="矩形 4">
            <a:extLst>
              <a:ext uri="{FF2B5EF4-FFF2-40B4-BE49-F238E27FC236}">
                <a16:creationId xmlns:a16="http://schemas.microsoft.com/office/drawing/2014/main" id="{FBBC1D32-E79B-4681-82E8-57AB00595E1A}"/>
              </a:ext>
            </a:extLst>
          </p:cNvPr>
          <p:cNvSpPr/>
          <p:nvPr/>
        </p:nvSpPr>
        <p:spPr>
          <a:xfrm>
            <a:off x="10230522" y="1376979"/>
            <a:ext cx="1824141" cy="5593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投影片編號版面配置區 5">
            <a:extLst>
              <a:ext uri="{FF2B5EF4-FFF2-40B4-BE49-F238E27FC236}">
                <a16:creationId xmlns:a16="http://schemas.microsoft.com/office/drawing/2014/main" id="{EDC23171-4BAD-457C-B726-6ED724FF9EBF}"/>
              </a:ext>
            </a:extLst>
          </p:cNvPr>
          <p:cNvSpPr>
            <a:spLocks noGrp="1"/>
          </p:cNvSpPr>
          <p:nvPr>
            <p:ph type="sldNum" sz="quarter" idx="12"/>
          </p:nvPr>
        </p:nvSpPr>
        <p:spPr/>
        <p:txBody>
          <a:bodyPr/>
          <a:lstStyle/>
          <a:p>
            <a:fld id="{75BE308F-DE79-4928-90CB-2247FBDD67C9}" type="slidenum">
              <a:rPr lang="zh-TW" altLang="en-US" smtClean="0"/>
              <a:t>23</a:t>
            </a:fld>
            <a:endParaRPr lang="zh-TW" altLang="en-US"/>
          </a:p>
        </p:txBody>
      </p:sp>
    </p:spTree>
    <p:extLst>
      <p:ext uri="{BB962C8B-B14F-4D97-AF65-F5344CB8AC3E}">
        <p14:creationId xmlns:p14="http://schemas.microsoft.com/office/powerpoint/2010/main" val="3564417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ECDEEF16-1385-456B-A6AF-CA5BD31FEE55}"/>
              </a:ext>
            </a:extLst>
          </p:cNvPr>
          <p:cNvPicPr>
            <a:picLocks noChangeAspect="1"/>
          </p:cNvPicPr>
          <p:nvPr/>
        </p:nvPicPr>
        <p:blipFill>
          <a:blip r:embed="rId3"/>
          <a:stretch>
            <a:fillRect/>
          </a:stretch>
        </p:blipFill>
        <p:spPr>
          <a:xfrm>
            <a:off x="8958606" y="32404"/>
            <a:ext cx="3096057" cy="1991003"/>
          </a:xfrm>
          <a:prstGeom prst="rect">
            <a:avLst/>
          </a:prstGeom>
        </p:spPr>
      </p:pic>
      <p:sp>
        <p:nvSpPr>
          <p:cNvPr id="2" name="標題 1">
            <a:extLst>
              <a:ext uri="{FF2B5EF4-FFF2-40B4-BE49-F238E27FC236}">
                <a16:creationId xmlns:a16="http://schemas.microsoft.com/office/drawing/2014/main" id="{8156DACF-071F-41A9-B230-59DB76BE2B2B}"/>
              </a:ext>
            </a:extLst>
          </p:cNvPr>
          <p:cNvSpPr>
            <a:spLocks noGrp="1"/>
          </p:cNvSpPr>
          <p:nvPr>
            <p:ph type="title"/>
          </p:nvPr>
        </p:nvSpPr>
        <p:spPr/>
        <p:txBody>
          <a:bodyPr/>
          <a:lstStyle/>
          <a:p>
            <a:r>
              <a:rPr lang="en-US" altLang="zh-TW" dirty="0"/>
              <a:t>Step 2</a:t>
            </a:r>
            <a:endParaRPr lang="zh-TW" altLang="en-US" dirty="0"/>
          </a:p>
        </p:txBody>
      </p:sp>
      <p:sp>
        <p:nvSpPr>
          <p:cNvPr id="3" name="內容版面配置區 2">
            <a:extLst>
              <a:ext uri="{FF2B5EF4-FFF2-40B4-BE49-F238E27FC236}">
                <a16:creationId xmlns:a16="http://schemas.microsoft.com/office/drawing/2014/main" id="{55695AD6-0CD2-40D4-BBF5-5422F25CF530}"/>
              </a:ext>
            </a:extLst>
          </p:cNvPr>
          <p:cNvSpPr>
            <a:spLocks noGrp="1"/>
          </p:cNvSpPr>
          <p:nvPr>
            <p:ph idx="1"/>
          </p:nvPr>
        </p:nvSpPr>
        <p:spPr/>
        <p:txBody>
          <a:bodyPr/>
          <a:lstStyle/>
          <a:p>
            <a:r>
              <a:rPr lang="en-US" altLang="zh-TW" b="1" dirty="0"/>
              <a:t>Mobility Restrictions </a:t>
            </a:r>
            <a:r>
              <a:rPr lang="en-US" altLang="zh-TW" dirty="0"/>
              <a:t>consist of:</a:t>
            </a:r>
          </a:p>
          <a:p>
            <a:pPr lvl="1">
              <a:lnSpc>
                <a:spcPct val="100000"/>
              </a:lnSpc>
              <a:spcBef>
                <a:spcPts val="0"/>
              </a:spcBef>
              <a:defRPr/>
            </a:pPr>
            <a:r>
              <a:rPr lang="en-US" altLang="zh-TW" dirty="0"/>
              <a:t>RAT restriction</a:t>
            </a:r>
          </a:p>
          <a:p>
            <a:pPr lvl="1">
              <a:lnSpc>
                <a:spcPct val="100000"/>
              </a:lnSpc>
              <a:spcBef>
                <a:spcPts val="0"/>
              </a:spcBef>
              <a:defRPr/>
            </a:pPr>
            <a:r>
              <a:rPr lang="en-US" altLang="zh-TW" dirty="0"/>
              <a:t>Forbidden Area</a:t>
            </a:r>
          </a:p>
          <a:p>
            <a:pPr lvl="1">
              <a:lnSpc>
                <a:spcPct val="100000"/>
              </a:lnSpc>
              <a:spcBef>
                <a:spcPts val="0"/>
              </a:spcBef>
              <a:defRPr/>
            </a:pPr>
            <a:r>
              <a:rPr lang="en-US" altLang="zh-TW" dirty="0"/>
              <a:t>Service Area Restrictions</a:t>
            </a:r>
          </a:p>
          <a:p>
            <a:pPr lvl="1">
              <a:lnSpc>
                <a:spcPct val="100000"/>
              </a:lnSpc>
              <a:spcBef>
                <a:spcPts val="0"/>
              </a:spcBef>
              <a:defRPr/>
            </a:pPr>
            <a:r>
              <a:rPr lang="en-US" altLang="zh-TW" dirty="0"/>
              <a:t>Core Network type restriction </a:t>
            </a:r>
          </a:p>
          <a:p>
            <a:pPr lvl="1">
              <a:lnSpc>
                <a:spcPct val="100000"/>
              </a:lnSpc>
              <a:spcBef>
                <a:spcPts val="0"/>
              </a:spcBef>
              <a:defRPr/>
            </a:pPr>
            <a:r>
              <a:rPr lang="en-US" altLang="zh-TW" dirty="0"/>
              <a:t>Closed Access Group information</a:t>
            </a:r>
            <a:endParaRPr lang="zh-TW" altLang="en-US" dirty="0"/>
          </a:p>
          <a:p>
            <a:endParaRPr lang="en-US" altLang="zh-TW" dirty="0"/>
          </a:p>
        </p:txBody>
      </p:sp>
      <p:sp>
        <p:nvSpPr>
          <p:cNvPr id="5" name="矩形 4">
            <a:extLst>
              <a:ext uri="{FF2B5EF4-FFF2-40B4-BE49-F238E27FC236}">
                <a16:creationId xmlns:a16="http://schemas.microsoft.com/office/drawing/2014/main" id="{FBBC1D32-E79B-4681-82E8-57AB00595E1A}"/>
              </a:ext>
            </a:extLst>
          </p:cNvPr>
          <p:cNvSpPr/>
          <p:nvPr/>
        </p:nvSpPr>
        <p:spPr>
          <a:xfrm>
            <a:off x="10230522" y="1376979"/>
            <a:ext cx="1824141" cy="5593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投影片編號版面配置區 5">
            <a:extLst>
              <a:ext uri="{FF2B5EF4-FFF2-40B4-BE49-F238E27FC236}">
                <a16:creationId xmlns:a16="http://schemas.microsoft.com/office/drawing/2014/main" id="{17315ED3-060E-4A1A-8196-83F0351D3BDA}"/>
              </a:ext>
            </a:extLst>
          </p:cNvPr>
          <p:cNvSpPr>
            <a:spLocks noGrp="1"/>
          </p:cNvSpPr>
          <p:nvPr>
            <p:ph type="sldNum" sz="quarter" idx="12"/>
          </p:nvPr>
        </p:nvSpPr>
        <p:spPr/>
        <p:txBody>
          <a:bodyPr/>
          <a:lstStyle/>
          <a:p>
            <a:fld id="{75BE308F-DE79-4928-90CB-2247FBDD67C9}" type="slidenum">
              <a:rPr lang="zh-TW" altLang="en-US" smtClean="0"/>
              <a:t>24</a:t>
            </a:fld>
            <a:endParaRPr lang="zh-TW" altLang="en-US"/>
          </a:p>
        </p:txBody>
      </p:sp>
    </p:spTree>
    <p:extLst>
      <p:ext uri="{BB962C8B-B14F-4D97-AF65-F5344CB8AC3E}">
        <p14:creationId xmlns:p14="http://schemas.microsoft.com/office/powerpoint/2010/main" val="2945334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ECDEEF16-1385-456B-A6AF-CA5BD31FEE55}"/>
              </a:ext>
            </a:extLst>
          </p:cNvPr>
          <p:cNvPicPr>
            <a:picLocks noChangeAspect="1"/>
          </p:cNvPicPr>
          <p:nvPr/>
        </p:nvPicPr>
        <p:blipFill>
          <a:blip r:embed="rId3"/>
          <a:stretch>
            <a:fillRect/>
          </a:stretch>
        </p:blipFill>
        <p:spPr>
          <a:xfrm>
            <a:off x="8958606" y="32404"/>
            <a:ext cx="3096057" cy="1991003"/>
          </a:xfrm>
          <a:prstGeom prst="rect">
            <a:avLst/>
          </a:prstGeom>
        </p:spPr>
      </p:pic>
      <p:sp>
        <p:nvSpPr>
          <p:cNvPr id="2" name="標題 1">
            <a:extLst>
              <a:ext uri="{FF2B5EF4-FFF2-40B4-BE49-F238E27FC236}">
                <a16:creationId xmlns:a16="http://schemas.microsoft.com/office/drawing/2014/main" id="{8156DACF-071F-41A9-B230-59DB76BE2B2B}"/>
              </a:ext>
            </a:extLst>
          </p:cNvPr>
          <p:cNvSpPr>
            <a:spLocks noGrp="1"/>
          </p:cNvSpPr>
          <p:nvPr>
            <p:ph type="title"/>
          </p:nvPr>
        </p:nvSpPr>
        <p:spPr/>
        <p:txBody>
          <a:bodyPr/>
          <a:lstStyle/>
          <a:p>
            <a:r>
              <a:rPr lang="en-US" altLang="zh-TW" dirty="0"/>
              <a:t>Step 2</a:t>
            </a:r>
            <a:endParaRPr lang="zh-TW" altLang="en-US" dirty="0"/>
          </a:p>
        </p:txBody>
      </p:sp>
      <p:sp>
        <p:nvSpPr>
          <p:cNvPr id="3" name="內容版面配置區 2">
            <a:extLst>
              <a:ext uri="{FF2B5EF4-FFF2-40B4-BE49-F238E27FC236}">
                <a16:creationId xmlns:a16="http://schemas.microsoft.com/office/drawing/2014/main" id="{55695AD6-0CD2-40D4-BBF5-5422F25CF530}"/>
              </a:ext>
            </a:extLst>
          </p:cNvPr>
          <p:cNvSpPr>
            <a:spLocks noGrp="1"/>
          </p:cNvSpPr>
          <p:nvPr>
            <p:ph idx="1"/>
          </p:nvPr>
        </p:nvSpPr>
        <p:spPr/>
        <p:txBody>
          <a:bodyPr/>
          <a:lstStyle/>
          <a:p>
            <a:r>
              <a:rPr lang="en-US" altLang="zh-TW" dirty="0"/>
              <a:t>AMF rejects the Service Request if</a:t>
            </a:r>
          </a:p>
          <a:p>
            <a:pPr lvl="1"/>
            <a:r>
              <a:rPr lang="en-US" altLang="zh-TW" dirty="0"/>
              <a:t>there is a </a:t>
            </a:r>
            <a:r>
              <a:rPr lang="en-US" altLang="zh-TW" b="1" dirty="0"/>
              <a:t>Service Gap timer</a:t>
            </a:r>
            <a:r>
              <a:rPr lang="en-US" altLang="zh-TW" dirty="0"/>
              <a:t> running &amp;&amp; </a:t>
            </a:r>
          </a:p>
          <a:p>
            <a:pPr lvl="1"/>
            <a:r>
              <a:rPr lang="en-US" altLang="zh-TW" dirty="0"/>
              <a:t>the AMF is not waiting for a </a:t>
            </a:r>
            <a:r>
              <a:rPr lang="en-US" altLang="zh-TW" b="1" dirty="0"/>
              <a:t>MT paging response</a:t>
            </a:r>
            <a:r>
              <a:rPr lang="en-US" altLang="zh-TW" dirty="0"/>
              <a:t> &amp;&amp; </a:t>
            </a:r>
          </a:p>
          <a:p>
            <a:pPr lvl="1"/>
            <a:r>
              <a:rPr lang="en-US" altLang="zh-TW" dirty="0"/>
              <a:t>the Service Request is not for </a:t>
            </a:r>
            <a:r>
              <a:rPr lang="en-US" altLang="zh-TW" b="1" dirty="0"/>
              <a:t>regulatory prioritized services </a:t>
            </a:r>
            <a:r>
              <a:rPr lang="en-US" altLang="zh-TW" dirty="0"/>
              <a:t>(e.g. Emergency services)</a:t>
            </a:r>
            <a:r>
              <a:rPr lang="en-US" altLang="zh-TW" b="1" dirty="0"/>
              <a:t> </a:t>
            </a:r>
            <a:r>
              <a:rPr lang="en-US" altLang="zh-TW" dirty="0"/>
              <a:t>&amp;&amp;</a:t>
            </a:r>
            <a:r>
              <a:rPr lang="en-US" altLang="zh-TW" b="1" dirty="0"/>
              <a:t> </a:t>
            </a:r>
          </a:p>
          <a:p>
            <a:pPr lvl="1"/>
            <a:r>
              <a:rPr lang="en-US" altLang="zh-TW" dirty="0"/>
              <a:t>not for </a:t>
            </a:r>
            <a:r>
              <a:rPr lang="en-US" altLang="zh-TW" b="1" dirty="0"/>
              <a:t>exception reporting</a:t>
            </a:r>
          </a:p>
          <a:p>
            <a:r>
              <a:rPr lang="en-US" altLang="zh-TW" dirty="0"/>
              <a:t>In addition, AMF may also provide a UE with a </a:t>
            </a:r>
            <a:r>
              <a:rPr lang="en-US" altLang="zh-TW" b="1" dirty="0"/>
              <a:t>Mobility Management Back-off timer</a:t>
            </a:r>
            <a:r>
              <a:rPr lang="en-US" altLang="zh-TW" dirty="0"/>
              <a:t> set to the remaining value of the </a:t>
            </a:r>
            <a:r>
              <a:rPr lang="en-US" altLang="zh-TW" b="1" dirty="0"/>
              <a:t>Service Gap timer</a:t>
            </a:r>
            <a:r>
              <a:rPr lang="en-US" altLang="zh-TW" dirty="0"/>
              <a:t>.</a:t>
            </a:r>
          </a:p>
          <a:p>
            <a:pPr lvl="1"/>
            <a:endParaRPr lang="en-US" altLang="zh-TW" dirty="0"/>
          </a:p>
        </p:txBody>
      </p:sp>
      <p:sp>
        <p:nvSpPr>
          <p:cNvPr id="5" name="矩形 4">
            <a:extLst>
              <a:ext uri="{FF2B5EF4-FFF2-40B4-BE49-F238E27FC236}">
                <a16:creationId xmlns:a16="http://schemas.microsoft.com/office/drawing/2014/main" id="{FBBC1D32-E79B-4681-82E8-57AB00595E1A}"/>
              </a:ext>
            </a:extLst>
          </p:cNvPr>
          <p:cNvSpPr/>
          <p:nvPr/>
        </p:nvSpPr>
        <p:spPr>
          <a:xfrm>
            <a:off x="10230522" y="1376979"/>
            <a:ext cx="1824141" cy="5593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投影片編號版面配置區 5">
            <a:extLst>
              <a:ext uri="{FF2B5EF4-FFF2-40B4-BE49-F238E27FC236}">
                <a16:creationId xmlns:a16="http://schemas.microsoft.com/office/drawing/2014/main" id="{B15B70F6-6E81-4874-AFBD-DAEDDA88AAB1}"/>
              </a:ext>
            </a:extLst>
          </p:cNvPr>
          <p:cNvSpPr>
            <a:spLocks noGrp="1"/>
          </p:cNvSpPr>
          <p:nvPr>
            <p:ph type="sldNum" sz="quarter" idx="12"/>
          </p:nvPr>
        </p:nvSpPr>
        <p:spPr/>
        <p:txBody>
          <a:bodyPr/>
          <a:lstStyle/>
          <a:p>
            <a:fld id="{75BE308F-DE79-4928-90CB-2247FBDD67C9}" type="slidenum">
              <a:rPr lang="zh-TW" altLang="en-US" smtClean="0"/>
              <a:t>25</a:t>
            </a:fld>
            <a:endParaRPr lang="zh-TW" altLang="en-US"/>
          </a:p>
        </p:txBody>
      </p:sp>
    </p:spTree>
    <p:extLst>
      <p:ext uri="{BB962C8B-B14F-4D97-AF65-F5344CB8AC3E}">
        <p14:creationId xmlns:p14="http://schemas.microsoft.com/office/powerpoint/2010/main" val="841750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ECDEEF16-1385-456B-A6AF-CA5BD31FEE55}"/>
              </a:ext>
            </a:extLst>
          </p:cNvPr>
          <p:cNvPicPr>
            <a:picLocks noChangeAspect="1"/>
          </p:cNvPicPr>
          <p:nvPr/>
        </p:nvPicPr>
        <p:blipFill>
          <a:blip r:embed="rId3"/>
          <a:stretch>
            <a:fillRect/>
          </a:stretch>
        </p:blipFill>
        <p:spPr>
          <a:xfrm>
            <a:off x="8958606" y="32404"/>
            <a:ext cx="3096057" cy="1991003"/>
          </a:xfrm>
          <a:prstGeom prst="rect">
            <a:avLst/>
          </a:prstGeom>
        </p:spPr>
      </p:pic>
      <p:sp>
        <p:nvSpPr>
          <p:cNvPr id="2" name="標題 1">
            <a:extLst>
              <a:ext uri="{FF2B5EF4-FFF2-40B4-BE49-F238E27FC236}">
                <a16:creationId xmlns:a16="http://schemas.microsoft.com/office/drawing/2014/main" id="{8156DACF-071F-41A9-B230-59DB76BE2B2B}"/>
              </a:ext>
            </a:extLst>
          </p:cNvPr>
          <p:cNvSpPr>
            <a:spLocks noGrp="1"/>
          </p:cNvSpPr>
          <p:nvPr>
            <p:ph type="title"/>
          </p:nvPr>
        </p:nvSpPr>
        <p:spPr/>
        <p:txBody>
          <a:bodyPr/>
          <a:lstStyle/>
          <a:p>
            <a:r>
              <a:rPr lang="en-US" altLang="zh-TW" dirty="0"/>
              <a:t>Step 2</a:t>
            </a:r>
            <a:endParaRPr lang="zh-TW" altLang="en-US" dirty="0"/>
          </a:p>
        </p:txBody>
      </p:sp>
      <p:sp>
        <p:nvSpPr>
          <p:cNvPr id="3" name="內容版面配置區 2">
            <a:extLst>
              <a:ext uri="{FF2B5EF4-FFF2-40B4-BE49-F238E27FC236}">
                <a16:creationId xmlns:a16="http://schemas.microsoft.com/office/drawing/2014/main" id="{55695AD6-0CD2-40D4-BBF5-5422F25CF530}"/>
              </a:ext>
            </a:extLst>
          </p:cNvPr>
          <p:cNvSpPr>
            <a:spLocks noGrp="1"/>
          </p:cNvSpPr>
          <p:nvPr>
            <p:ph idx="1"/>
          </p:nvPr>
        </p:nvSpPr>
        <p:spPr/>
        <p:txBody>
          <a:bodyPr>
            <a:normAutofit/>
          </a:bodyPr>
          <a:lstStyle/>
          <a:p>
            <a:r>
              <a:rPr lang="en-US" altLang="zh-TW" dirty="0"/>
              <a:t>If the AMF supports </a:t>
            </a:r>
            <a:r>
              <a:rPr lang="en-US" altLang="zh-TW" b="1" dirty="0"/>
              <a:t>RACS</a:t>
            </a:r>
            <a:r>
              <a:rPr lang="en-US" altLang="zh-TW" dirty="0"/>
              <a:t> and the AMF detects that the selected PLMN is different from the currently registered PLMN </a:t>
            </a:r>
          </a:p>
          <a:p>
            <a:pPr lvl="1"/>
            <a:r>
              <a:rPr lang="en-US" altLang="zh-TW" dirty="0"/>
              <a:t>AMF determines the </a:t>
            </a:r>
            <a:r>
              <a:rPr lang="en-US" altLang="zh-TW" b="1" dirty="0"/>
              <a:t>UE Radio Capability ID </a:t>
            </a:r>
            <a:r>
              <a:rPr lang="en-US" altLang="zh-TW" dirty="0"/>
              <a:t>of the newly selected PLMN to the gNB</a:t>
            </a:r>
          </a:p>
          <a:p>
            <a:pPr marL="0" indent="0">
              <a:buNone/>
            </a:pPr>
            <a:endParaRPr lang="en-US" altLang="zh-TW" b="1" dirty="0"/>
          </a:p>
          <a:p>
            <a:endParaRPr lang="en-US" altLang="zh-TW" b="1" dirty="0"/>
          </a:p>
          <a:p>
            <a:r>
              <a:rPr lang="en-US" altLang="zh-TW" dirty="0"/>
              <a:t>RACS: Radio Capability Signaling Optimization (R16)</a:t>
            </a:r>
          </a:p>
          <a:p>
            <a:pPr lvl="1"/>
            <a:r>
              <a:rPr lang="en-US" altLang="zh-TW" dirty="0"/>
              <a:t>due to additional supported bands and other features</a:t>
            </a:r>
          </a:p>
          <a:p>
            <a:pPr marL="0" indent="0">
              <a:buNone/>
            </a:pPr>
            <a:endParaRPr lang="en-US" altLang="zh-TW" dirty="0"/>
          </a:p>
          <a:p>
            <a:pPr lvl="1"/>
            <a:endParaRPr lang="en-US" altLang="zh-TW" dirty="0"/>
          </a:p>
        </p:txBody>
      </p:sp>
      <p:sp>
        <p:nvSpPr>
          <p:cNvPr id="5" name="矩形 4">
            <a:extLst>
              <a:ext uri="{FF2B5EF4-FFF2-40B4-BE49-F238E27FC236}">
                <a16:creationId xmlns:a16="http://schemas.microsoft.com/office/drawing/2014/main" id="{FBBC1D32-E79B-4681-82E8-57AB00595E1A}"/>
              </a:ext>
            </a:extLst>
          </p:cNvPr>
          <p:cNvSpPr/>
          <p:nvPr/>
        </p:nvSpPr>
        <p:spPr>
          <a:xfrm>
            <a:off x="10230522" y="1376979"/>
            <a:ext cx="1824141" cy="5593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投影片編號版面配置區 5">
            <a:extLst>
              <a:ext uri="{FF2B5EF4-FFF2-40B4-BE49-F238E27FC236}">
                <a16:creationId xmlns:a16="http://schemas.microsoft.com/office/drawing/2014/main" id="{8F3795E1-A199-4728-8505-9FEE074F938B}"/>
              </a:ext>
            </a:extLst>
          </p:cNvPr>
          <p:cNvSpPr>
            <a:spLocks noGrp="1"/>
          </p:cNvSpPr>
          <p:nvPr>
            <p:ph type="sldNum" sz="quarter" idx="12"/>
          </p:nvPr>
        </p:nvSpPr>
        <p:spPr/>
        <p:txBody>
          <a:bodyPr/>
          <a:lstStyle/>
          <a:p>
            <a:fld id="{75BE308F-DE79-4928-90CB-2247FBDD67C9}" type="slidenum">
              <a:rPr lang="zh-TW" altLang="en-US" smtClean="0"/>
              <a:t>26</a:t>
            </a:fld>
            <a:endParaRPr lang="zh-TW" altLang="en-US"/>
          </a:p>
        </p:txBody>
      </p:sp>
    </p:spTree>
    <p:extLst>
      <p:ext uri="{BB962C8B-B14F-4D97-AF65-F5344CB8AC3E}">
        <p14:creationId xmlns:p14="http://schemas.microsoft.com/office/powerpoint/2010/main" val="49370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56DACF-071F-41A9-B230-59DB76BE2B2B}"/>
              </a:ext>
            </a:extLst>
          </p:cNvPr>
          <p:cNvSpPr>
            <a:spLocks noGrp="1"/>
          </p:cNvSpPr>
          <p:nvPr>
            <p:ph type="title"/>
          </p:nvPr>
        </p:nvSpPr>
        <p:spPr/>
        <p:txBody>
          <a:bodyPr/>
          <a:lstStyle/>
          <a:p>
            <a:r>
              <a:rPr lang="en-US" altLang="zh-TW" dirty="0"/>
              <a:t>RACS: Radio Capability Signaling Optimization</a:t>
            </a:r>
            <a:endParaRPr lang="zh-TW" altLang="en-US" dirty="0"/>
          </a:p>
        </p:txBody>
      </p:sp>
      <p:sp>
        <p:nvSpPr>
          <p:cNvPr id="3" name="內容版面配置區 2">
            <a:extLst>
              <a:ext uri="{FF2B5EF4-FFF2-40B4-BE49-F238E27FC236}">
                <a16:creationId xmlns:a16="http://schemas.microsoft.com/office/drawing/2014/main" id="{55695AD6-0CD2-40D4-BBF5-5422F25CF530}"/>
              </a:ext>
            </a:extLst>
          </p:cNvPr>
          <p:cNvSpPr>
            <a:spLocks noGrp="1"/>
          </p:cNvSpPr>
          <p:nvPr>
            <p:ph idx="1"/>
          </p:nvPr>
        </p:nvSpPr>
        <p:spPr>
          <a:xfrm>
            <a:off x="838200" y="1825625"/>
            <a:ext cx="10515600" cy="4351338"/>
          </a:xfrm>
        </p:spPr>
        <p:txBody>
          <a:bodyPr/>
          <a:lstStyle/>
          <a:p>
            <a:r>
              <a:rPr lang="en-US" altLang="zh-TW" b="1" dirty="0"/>
              <a:t>UE Radio Capability ID </a:t>
            </a:r>
            <a:r>
              <a:rPr lang="en-US" altLang="zh-TW" dirty="0"/>
              <a:t>(3GPP 23.003)</a:t>
            </a:r>
            <a:endParaRPr lang="en-US" altLang="zh-TW" b="1" dirty="0"/>
          </a:p>
          <a:p>
            <a:pPr lvl="1"/>
            <a:r>
              <a:rPr lang="en-US" altLang="zh-TW" b="1" dirty="0"/>
              <a:t>TF</a:t>
            </a:r>
            <a:r>
              <a:rPr lang="en-US" altLang="zh-TW" dirty="0"/>
              <a:t> - Type Field: identifies the type of UE radio capability ID</a:t>
            </a:r>
          </a:p>
          <a:p>
            <a:pPr lvl="2"/>
            <a:r>
              <a:rPr lang="en-US" altLang="zh-TW" dirty="0"/>
              <a:t>0: manufacturer-assigned UE radio capability ID</a:t>
            </a:r>
          </a:p>
          <a:p>
            <a:pPr lvl="2"/>
            <a:r>
              <a:rPr lang="en-US" altLang="zh-TW" dirty="0"/>
              <a:t>1: network-assigned UE radio capability ID</a:t>
            </a:r>
          </a:p>
          <a:p>
            <a:pPr lvl="1"/>
            <a:r>
              <a:rPr lang="en-US" altLang="zh-TW" b="1" dirty="0"/>
              <a:t>Vendor ID</a:t>
            </a:r>
            <a:r>
              <a:rPr lang="en-US" altLang="zh-TW" dirty="0"/>
              <a:t>: identifier of UE manufacturer and only present if TF = 0</a:t>
            </a:r>
          </a:p>
          <a:p>
            <a:pPr lvl="1"/>
            <a:r>
              <a:rPr lang="en-US" altLang="zh-TW" b="1" dirty="0"/>
              <a:t>Version ID</a:t>
            </a:r>
            <a:r>
              <a:rPr lang="en-US" altLang="zh-TW" dirty="0"/>
              <a:t>: configured by the UE Capability Management Function (UCMF) that is part of the EPS/5GC</a:t>
            </a:r>
          </a:p>
          <a:p>
            <a:pPr lvl="1"/>
            <a:r>
              <a:rPr lang="en-US" altLang="zh-TW" b="1" dirty="0"/>
              <a:t>Radio Configuration Identifier </a:t>
            </a:r>
            <a:r>
              <a:rPr lang="en-US" altLang="zh-TW" dirty="0"/>
              <a:t>(RCI) identifies the UE radio configuration</a:t>
            </a:r>
          </a:p>
          <a:p>
            <a:pPr lvl="1"/>
            <a:endParaRPr lang="en-US" altLang="zh-TW" dirty="0"/>
          </a:p>
        </p:txBody>
      </p:sp>
      <p:pic>
        <p:nvPicPr>
          <p:cNvPr id="1026" name="Picture 2" descr="UE Radio Capability ID">
            <a:extLst>
              <a:ext uri="{FF2B5EF4-FFF2-40B4-BE49-F238E27FC236}">
                <a16:creationId xmlns:a16="http://schemas.microsoft.com/office/drawing/2014/main" id="{1B76973F-7EDD-4DEF-A3BA-B017284B21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14" t="13845" r="28132" b="7657"/>
          <a:stretch/>
        </p:blipFill>
        <p:spPr bwMode="auto">
          <a:xfrm>
            <a:off x="6105314" y="5300215"/>
            <a:ext cx="5706583" cy="1557785"/>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64419261-1C99-461E-A82F-0C33F35012BE}"/>
              </a:ext>
            </a:extLst>
          </p:cNvPr>
          <p:cNvSpPr>
            <a:spLocks noGrp="1"/>
          </p:cNvSpPr>
          <p:nvPr>
            <p:ph type="sldNum" sz="quarter" idx="12"/>
          </p:nvPr>
        </p:nvSpPr>
        <p:spPr/>
        <p:txBody>
          <a:bodyPr/>
          <a:lstStyle/>
          <a:p>
            <a:fld id="{75BE308F-DE79-4928-90CB-2247FBDD67C9}" type="slidenum">
              <a:rPr lang="zh-TW" altLang="en-US" smtClean="0"/>
              <a:t>27</a:t>
            </a:fld>
            <a:endParaRPr lang="zh-TW" altLang="en-US"/>
          </a:p>
        </p:txBody>
      </p:sp>
    </p:spTree>
    <p:extLst>
      <p:ext uri="{BB962C8B-B14F-4D97-AF65-F5344CB8AC3E}">
        <p14:creationId xmlns:p14="http://schemas.microsoft.com/office/powerpoint/2010/main" val="1031883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56DACF-071F-41A9-B230-59DB76BE2B2B}"/>
              </a:ext>
            </a:extLst>
          </p:cNvPr>
          <p:cNvSpPr>
            <a:spLocks noGrp="1"/>
          </p:cNvSpPr>
          <p:nvPr>
            <p:ph type="title"/>
          </p:nvPr>
        </p:nvSpPr>
        <p:spPr/>
        <p:txBody>
          <a:bodyPr/>
          <a:lstStyle/>
          <a:p>
            <a:r>
              <a:rPr lang="en-US" altLang="zh-TW" dirty="0"/>
              <a:t>RACS: Radio Capability Signaling Optimization</a:t>
            </a:r>
          </a:p>
        </p:txBody>
      </p:sp>
      <p:sp>
        <p:nvSpPr>
          <p:cNvPr id="3" name="內容版面配置區 2">
            <a:extLst>
              <a:ext uri="{FF2B5EF4-FFF2-40B4-BE49-F238E27FC236}">
                <a16:creationId xmlns:a16="http://schemas.microsoft.com/office/drawing/2014/main" id="{55695AD6-0CD2-40D4-BBF5-5422F25CF530}"/>
              </a:ext>
            </a:extLst>
          </p:cNvPr>
          <p:cNvSpPr>
            <a:spLocks noGrp="1"/>
          </p:cNvSpPr>
          <p:nvPr>
            <p:ph idx="1"/>
          </p:nvPr>
        </p:nvSpPr>
        <p:spPr/>
        <p:txBody>
          <a:bodyPr/>
          <a:lstStyle/>
          <a:p>
            <a:pPr marL="0" indent="0">
              <a:buNone/>
            </a:pPr>
            <a:endParaRPr lang="en-US" altLang="zh-TW" dirty="0"/>
          </a:p>
          <a:p>
            <a:pPr lvl="1"/>
            <a:endParaRPr lang="en-US" altLang="zh-TW" dirty="0"/>
          </a:p>
        </p:txBody>
      </p:sp>
      <p:pic>
        <p:nvPicPr>
          <p:cNvPr id="3074" name="Picture 2" descr="https://1.bp.blogspot.com/-FWzSzUv6Fh8/YAGqKXYElcI/AAAAAAAAC6k/Pm6-N8mU5p0Mt9wEdZTpzLeOmxXIM7EmgCLcBGAsYHQ/s990/RACS_02.PNG">
            <a:extLst>
              <a:ext uri="{FF2B5EF4-FFF2-40B4-BE49-F238E27FC236}">
                <a16:creationId xmlns:a16="http://schemas.microsoft.com/office/drawing/2014/main" id="{2B172C80-3DEB-48DF-BA82-1A330DC61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87" y="1825625"/>
            <a:ext cx="11812026" cy="4187900"/>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23440B5C-8375-4051-9E3D-F1FB5F4AA638}"/>
              </a:ext>
            </a:extLst>
          </p:cNvPr>
          <p:cNvSpPr>
            <a:spLocks noGrp="1"/>
          </p:cNvSpPr>
          <p:nvPr>
            <p:ph type="sldNum" sz="quarter" idx="12"/>
          </p:nvPr>
        </p:nvSpPr>
        <p:spPr/>
        <p:txBody>
          <a:bodyPr/>
          <a:lstStyle/>
          <a:p>
            <a:fld id="{75BE308F-DE79-4928-90CB-2247FBDD67C9}" type="slidenum">
              <a:rPr lang="zh-TW" altLang="en-US" smtClean="0"/>
              <a:t>28</a:t>
            </a:fld>
            <a:endParaRPr lang="zh-TW" altLang="en-US"/>
          </a:p>
        </p:txBody>
      </p:sp>
    </p:spTree>
    <p:extLst>
      <p:ext uri="{BB962C8B-B14F-4D97-AF65-F5344CB8AC3E}">
        <p14:creationId xmlns:p14="http://schemas.microsoft.com/office/powerpoint/2010/main" val="3401795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56DACF-071F-41A9-B230-59DB76BE2B2B}"/>
              </a:ext>
            </a:extLst>
          </p:cNvPr>
          <p:cNvSpPr>
            <a:spLocks noGrp="1"/>
          </p:cNvSpPr>
          <p:nvPr>
            <p:ph type="title"/>
          </p:nvPr>
        </p:nvSpPr>
        <p:spPr/>
        <p:txBody>
          <a:bodyPr/>
          <a:lstStyle/>
          <a:p>
            <a:r>
              <a:rPr lang="en-US" altLang="zh-TW" dirty="0"/>
              <a:t>RACS: Radio Capability Signaling Optimization</a:t>
            </a:r>
          </a:p>
        </p:txBody>
      </p:sp>
      <p:sp>
        <p:nvSpPr>
          <p:cNvPr id="3" name="內容版面配置區 2">
            <a:extLst>
              <a:ext uri="{FF2B5EF4-FFF2-40B4-BE49-F238E27FC236}">
                <a16:creationId xmlns:a16="http://schemas.microsoft.com/office/drawing/2014/main" id="{55695AD6-0CD2-40D4-BBF5-5422F25CF530}"/>
              </a:ext>
            </a:extLst>
          </p:cNvPr>
          <p:cNvSpPr>
            <a:spLocks noGrp="1"/>
          </p:cNvSpPr>
          <p:nvPr>
            <p:ph idx="1"/>
          </p:nvPr>
        </p:nvSpPr>
        <p:spPr/>
        <p:txBody>
          <a:bodyPr/>
          <a:lstStyle/>
          <a:p>
            <a:pPr marL="0" indent="0">
              <a:buNone/>
            </a:pPr>
            <a:endParaRPr lang="en-US" altLang="zh-TW" dirty="0"/>
          </a:p>
          <a:p>
            <a:pPr lvl="1"/>
            <a:endParaRPr lang="en-US" altLang="zh-TW" dirty="0"/>
          </a:p>
        </p:txBody>
      </p:sp>
      <p:pic>
        <p:nvPicPr>
          <p:cNvPr id="2050" name="Picture 2" descr="https://1.bp.blogspot.com/-uNtoAAtcxuk/YAGrmbfjXPI/AAAAAAAAC68/Z2V681LGmZgJvvqyLM4WZwwd4c8NyP6fwCLcBGAsYHQ/s1052/RACS_03.PNG">
            <a:extLst>
              <a:ext uri="{FF2B5EF4-FFF2-40B4-BE49-F238E27FC236}">
                <a16:creationId xmlns:a16="http://schemas.microsoft.com/office/drawing/2014/main" id="{2647718E-AD32-4F90-AEF5-21B447AA7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4" y="2191870"/>
            <a:ext cx="12179086" cy="444559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圓角 5">
            <a:extLst>
              <a:ext uri="{FF2B5EF4-FFF2-40B4-BE49-F238E27FC236}">
                <a16:creationId xmlns:a16="http://schemas.microsoft.com/office/drawing/2014/main" id="{6ED2A6FD-B29B-448B-AAB2-7B58C472B059}"/>
              </a:ext>
            </a:extLst>
          </p:cNvPr>
          <p:cNvSpPr/>
          <p:nvPr/>
        </p:nvSpPr>
        <p:spPr>
          <a:xfrm>
            <a:off x="2581835" y="3840480"/>
            <a:ext cx="849854" cy="40879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圓角 7">
            <a:extLst>
              <a:ext uri="{FF2B5EF4-FFF2-40B4-BE49-F238E27FC236}">
                <a16:creationId xmlns:a16="http://schemas.microsoft.com/office/drawing/2014/main" id="{7BEA34AD-9693-4AC8-B385-CFA2D3D44DB6}"/>
              </a:ext>
            </a:extLst>
          </p:cNvPr>
          <p:cNvSpPr/>
          <p:nvPr/>
        </p:nvSpPr>
        <p:spPr>
          <a:xfrm>
            <a:off x="9414735" y="2486810"/>
            <a:ext cx="1622612" cy="82654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80CC9C4-2F23-4BBC-ABCB-4695FD3B14B9}"/>
              </a:ext>
            </a:extLst>
          </p:cNvPr>
          <p:cNvSpPr/>
          <p:nvPr/>
        </p:nvSpPr>
        <p:spPr>
          <a:xfrm>
            <a:off x="857065" y="1679960"/>
            <a:ext cx="5238935" cy="369332"/>
          </a:xfrm>
          <a:prstGeom prst="rect">
            <a:avLst/>
          </a:prstGeom>
        </p:spPr>
        <p:txBody>
          <a:bodyPr wrap="none">
            <a:spAutoFit/>
          </a:bodyPr>
          <a:lstStyle/>
          <a:p>
            <a:r>
              <a:rPr lang="en-US" altLang="zh-TW" dirty="0">
                <a:solidFill>
                  <a:srgbClr val="000000"/>
                </a:solidFill>
                <a:latin typeface="Trebuchet MS" panose="020B0603020202020204" pitchFamily="34" charset="0"/>
              </a:rPr>
              <a:t>UCMF: UE radio Capability Management Function</a:t>
            </a:r>
            <a:endParaRPr lang="zh-TW" altLang="en-US" dirty="0"/>
          </a:p>
        </p:txBody>
      </p:sp>
      <p:sp>
        <p:nvSpPr>
          <p:cNvPr id="4" name="投影片編號版面配置區 3">
            <a:extLst>
              <a:ext uri="{FF2B5EF4-FFF2-40B4-BE49-F238E27FC236}">
                <a16:creationId xmlns:a16="http://schemas.microsoft.com/office/drawing/2014/main" id="{E9A0AD50-51C4-4E38-8268-6B710546A459}"/>
              </a:ext>
            </a:extLst>
          </p:cNvPr>
          <p:cNvSpPr>
            <a:spLocks noGrp="1"/>
          </p:cNvSpPr>
          <p:nvPr>
            <p:ph type="sldNum" sz="quarter" idx="12"/>
          </p:nvPr>
        </p:nvSpPr>
        <p:spPr/>
        <p:txBody>
          <a:bodyPr/>
          <a:lstStyle/>
          <a:p>
            <a:fld id="{75BE308F-DE79-4928-90CB-2247FBDD67C9}" type="slidenum">
              <a:rPr lang="zh-TW" altLang="en-US" smtClean="0"/>
              <a:t>29</a:t>
            </a:fld>
            <a:endParaRPr lang="zh-TW" altLang="en-US"/>
          </a:p>
        </p:txBody>
      </p:sp>
    </p:spTree>
    <p:extLst>
      <p:ext uri="{BB962C8B-B14F-4D97-AF65-F5344CB8AC3E}">
        <p14:creationId xmlns:p14="http://schemas.microsoft.com/office/powerpoint/2010/main" val="53905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92979D-33DC-44A7-B36D-BD82B3D192B1}"/>
              </a:ext>
            </a:extLst>
          </p:cNvPr>
          <p:cNvSpPr>
            <a:spLocks noGrp="1"/>
          </p:cNvSpPr>
          <p:nvPr>
            <p:ph type="title"/>
          </p:nvPr>
        </p:nvSpPr>
        <p:spPr/>
        <p:txBody>
          <a:bodyPr/>
          <a:lstStyle/>
          <a:p>
            <a:r>
              <a:rPr lang="en-US" altLang="zh-TW" dirty="0"/>
              <a:t>General</a:t>
            </a:r>
            <a:endParaRPr lang="zh-TW" altLang="en-US" dirty="0"/>
          </a:p>
        </p:txBody>
      </p:sp>
      <p:sp>
        <p:nvSpPr>
          <p:cNvPr id="3" name="內容版面配置區 2">
            <a:extLst>
              <a:ext uri="{FF2B5EF4-FFF2-40B4-BE49-F238E27FC236}">
                <a16:creationId xmlns:a16="http://schemas.microsoft.com/office/drawing/2014/main" id="{617040E6-92C8-4FA3-BCFD-0953567C5E8E}"/>
              </a:ext>
            </a:extLst>
          </p:cNvPr>
          <p:cNvSpPr>
            <a:spLocks noGrp="1"/>
          </p:cNvSpPr>
          <p:nvPr>
            <p:ph idx="1"/>
          </p:nvPr>
        </p:nvSpPr>
        <p:spPr/>
        <p:txBody>
          <a:bodyPr/>
          <a:lstStyle/>
          <a:p>
            <a:r>
              <a:rPr lang="en-US" altLang="zh-TW" b="1" dirty="0"/>
              <a:t>UE in CM-IDLE</a:t>
            </a:r>
            <a:r>
              <a:rPr lang="en-US" altLang="zh-TW" dirty="0"/>
              <a:t> state initiates the </a:t>
            </a:r>
            <a:r>
              <a:rPr lang="en-US" altLang="zh-TW" b="1" dirty="0"/>
              <a:t>Service Request</a:t>
            </a:r>
            <a:r>
              <a:rPr lang="zh-TW" altLang="en-US" b="1" dirty="0"/>
              <a:t> </a:t>
            </a:r>
            <a:r>
              <a:rPr lang="en-US" altLang="zh-TW" dirty="0"/>
              <a:t>in order to</a:t>
            </a:r>
          </a:p>
          <a:p>
            <a:pPr lvl="1"/>
            <a:r>
              <a:rPr lang="en-US" altLang="zh-TW" dirty="0"/>
              <a:t>send uplink signalling messages</a:t>
            </a:r>
          </a:p>
          <a:p>
            <a:pPr lvl="1"/>
            <a:r>
              <a:rPr lang="en-US" altLang="zh-TW" dirty="0"/>
              <a:t>send user data</a:t>
            </a:r>
          </a:p>
          <a:p>
            <a:pPr lvl="1"/>
            <a:r>
              <a:rPr lang="en-US" altLang="zh-TW" dirty="0"/>
              <a:t>request emergency services fallback</a:t>
            </a:r>
          </a:p>
          <a:p>
            <a:pPr lvl="1"/>
            <a:r>
              <a:rPr lang="en-US" altLang="zh-TW" dirty="0"/>
              <a:t>response to a </a:t>
            </a:r>
            <a:r>
              <a:rPr lang="en-US" altLang="zh-TW" b="1" dirty="0"/>
              <a:t>network paging request</a:t>
            </a:r>
          </a:p>
          <a:p>
            <a:pPr lvl="1"/>
            <a:r>
              <a:rPr lang="en-US" altLang="zh-TW" dirty="0"/>
              <a:t>(optional) provides the </a:t>
            </a:r>
            <a:r>
              <a:rPr lang="en-US" altLang="zh-TW" b="1" dirty="0"/>
              <a:t>Paging Restriction Information</a:t>
            </a:r>
            <a:r>
              <a:rPr lang="zh-TW" altLang="en-US" b="1" dirty="0"/>
              <a:t> </a:t>
            </a:r>
            <a:r>
              <a:rPr lang="en-US" altLang="zh-TW" dirty="0"/>
              <a:t>(Multi-USIM UE)</a:t>
            </a:r>
            <a:endParaRPr lang="en-US" altLang="zh-TW" b="1" dirty="0"/>
          </a:p>
          <a:p>
            <a:pPr lvl="1"/>
            <a:r>
              <a:rPr lang="en-US" altLang="zh-TW" dirty="0"/>
              <a:t>request removal of </a:t>
            </a:r>
            <a:r>
              <a:rPr lang="en-US" altLang="zh-TW" b="1" dirty="0"/>
              <a:t>Paging Restriction Information</a:t>
            </a:r>
            <a:r>
              <a:rPr lang="zh-TW" altLang="en-US" b="1" dirty="0"/>
              <a:t> </a:t>
            </a:r>
            <a:r>
              <a:rPr lang="en-US" altLang="zh-TW" dirty="0"/>
              <a:t>(Multi-USIM UE)</a:t>
            </a:r>
          </a:p>
          <a:p>
            <a:pPr lvl="1"/>
            <a:r>
              <a:rPr lang="en-US" altLang="zh-TW" dirty="0"/>
              <a:t>respond to paging with a </a:t>
            </a:r>
            <a:r>
              <a:rPr lang="en-US" altLang="zh-TW" b="1" dirty="0"/>
              <a:t>Reject Paging Indication</a:t>
            </a:r>
            <a:r>
              <a:rPr lang="zh-TW" altLang="en-US" b="1" dirty="0"/>
              <a:t> </a:t>
            </a:r>
            <a:r>
              <a:rPr lang="en-US" altLang="zh-TW" dirty="0"/>
              <a:t>(Multi-USIM UE)</a:t>
            </a:r>
            <a:endParaRPr lang="en-US" altLang="zh-TW" b="1" dirty="0"/>
          </a:p>
          <a:p>
            <a:pPr lvl="2"/>
            <a:r>
              <a:rPr lang="en-US" altLang="zh-TW" dirty="0"/>
              <a:t>N1 connection shall be released</a:t>
            </a:r>
          </a:p>
          <a:p>
            <a:pPr lvl="2"/>
            <a:r>
              <a:rPr lang="en-US" altLang="zh-TW" dirty="0"/>
              <a:t>no user plane connection shall be established</a:t>
            </a:r>
            <a:endParaRPr lang="zh-TW" altLang="en-US" b="1" dirty="0"/>
          </a:p>
        </p:txBody>
      </p:sp>
      <p:pic>
        <p:nvPicPr>
          <p:cNvPr id="4" name="圖片 3">
            <a:extLst>
              <a:ext uri="{FF2B5EF4-FFF2-40B4-BE49-F238E27FC236}">
                <a16:creationId xmlns:a16="http://schemas.microsoft.com/office/drawing/2014/main" id="{37368F2F-5C4D-4848-B755-D94D72DD2D57}"/>
              </a:ext>
            </a:extLst>
          </p:cNvPr>
          <p:cNvPicPr>
            <a:picLocks noChangeAspect="1"/>
          </p:cNvPicPr>
          <p:nvPr/>
        </p:nvPicPr>
        <p:blipFill>
          <a:blip r:embed="rId3"/>
          <a:stretch>
            <a:fillRect/>
          </a:stretch>
        </p:blipFill>
        <p:spPr>
          <a:xfrm>
            <a:off x="8059532" y="5330972"/>
            <a:ext cx="4132467" cy="1527028"/>
          </a:xfrm>
          <a:prstGeom prst="rect">
            <a:avLst/>
          </a:prstGeom>
        </p:spPr>
      </p:pic>
      <p:pic>
        <p:nvPicPr>
          <p:cNvPr id="6" name="圖形 5" descr="箭號 (右旋)">
            <a:extLst>
              <a:ext uri="{FF2B5EF4-FFF2-40B4-BE49-F238E27FC236}">
                <a16:creationId xmlns:a16="http://schemas.microsoft.com/office/drawing/2014/main" id="{B32A99E5-D9DF-48FC-83C5-0E798AF44F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44432" y="5066852"/>
            <a:ext cx="639460" cy="639460"/>
          </a:xfrm>
          <a:prstGeom prst="rect">
            <a:avLst/>
          </a:prstGeom>
        </p:spPr>
      </p:pic>
      <p:sp>
        <p:nvSpPr>
          <p:cNvPr id="5" name="投影片編號版面配置區 4">
            <a:extLst>
              <a:ext uri="{FF2B5EF4-FFF2-40B4-BE49-F238E27FC236}">
                <a16:creationId xmlns:a16="http://schemas.microsoft.com/office/drawing/2014/main" id="{2EB7D54B-7900-4CEE-AA7B-6BA43CEA5FCE}"/>
              </a:ext>
            </a:extLst>
          </p:cNvPr>
          <p:cNvSpPr>
            <a:spLocks noGrp="1"/>
          </p:cNvSpPr>
          <p:nvPr>
            <p:ph type="sldNum" sz="quarter" idx="12"/>
          </p:nvPr>
        </p:nvSpPr>
        <p:spPr/>
        <p:txBody>
          <a:bodyPr/>
          <a:lstStyle/>
          <a:p>
            <a:fld id="{75BE308F-DE79-4928-90CB-2247FBDD67C9}" type="slidenum">
              <a:rPr lang="zh-TW" altLang="en-US" smtClean="0"/>
              <a:t>3</a:t>
            </a:fld>
            <a:endParaRPr lang="zh-TW" altLang="en-US"/>
          </a:p>
        </p:txBody>
      </p:sp>
    </p:spTree>
    <p:extLst>
      <p:ext uri="{BB962C8B-B14F-4D97-AF65-F5344CB8AC3E}">
        <p14:creationId xmlns:p14="http://schemas.microsoft.com/office/powerpoint/2010/main" val="3416126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F13E2E-AC3A-4401-84D0-69FED6620BC2}"/>
              </a:ext>
            </a:extLst>
          </p:cNvPr>
          <p:cNvSpPr>
            <a:spLocks noGrp="1"/>
          </p:cNvSpPr>
          <p:nvPr>
            <p:ph type="title"/>
          </p:nvPr>
        </p:nvSpPr>
        <p:spPr/>
        <p:txBody>
          <a:bodyPr/>
          <a:lstStyle/>
          <a:p>
            <a:r>
              <a:rPr lang="en-US" altLang="zh-TW" dirty="0"/>
              <a:t>Step 3a</a:t>
            </a:r>
            <a:endParaRPr lang="zh-TW" altLang="en-US" dirty="0"/>
          </a:p>
        </p:txBody>
      </p:sp>
      <p:pic>
        <p:nvPicPr>
          <p:cNvPr id="5" name="圖片 4">
            <a:extLst>
              <a:ext uri="{FF2B5EF4-FFF2-40B4-BE49-F238E27FC236}">
                <a16:creationId xmlns:a16="http://schemas.microsoft.com/office/drawing/2014/main" id="{4795AB1E-E2EC-44C8-B8C8-56C8F3963B46}"/>
              </a:ext>
            </a:extLst>
          </p:cNvPr>
          <p:cNvPicPr>
            <a:picLocks noChangeAspect="1"/>
          </p:cNvPicPr>
          <p:nvPr/>
        </p:nvPicPr>
        <p:blipFill rotWithShape="1">
          <a:blip r:embed="rId3"/>
          <a:srcRect b="91217"/>
          <a:stretch/>
        </p:blipFill>
        <p:spPr>
          <a:xfrm>
            <a:off x="5315223" y="0"/>
            <a:ext cx="6876777" cy="537882"/>
          </a:xfrm>
          <a:prstGeom prst="rect">
            <a:avLst/>
          </a:prstGeom>
        </p:spPr>
      </p:pic>
      <p:pic>
        <p:nvPicPr>
          <p:cNvPr id="6" name="內容版面配置區 5">
            <a:extLst>
              <a:ext uri="{FF2B5EF4-FFF2-40B4-BE49-F238E27FC236}">
                <a16:creationId xmlns:a16="http://schemas.microsoft.com/office/drawing/2014/main" id="{3FA1D62B-C9D4-4014-BDF4-DE55246546AB}"/>
              </a:ext>
            </a:extLst>
          </p:cNvPr>
          <p:cNvPicPr>
            <a:picLocks noGrp="1" noChangeAspect="1"/>
          </p:cNvPicPr>
          <p:nvPr>
            <p:ph idx="1"/>
          </p:nvPr>
        </p:nvPicPr>
        <p:blipFill rotWithShape="1">
          <a:blip r:embed="rId3"/>
          <a:srcRect t="22733" b="71796"/>
          <a:stretch/>
        </p:blipFill>
        <p:spPr>
          <a:xfrm>
            <a:off x="5315223" y="733435"/>
            <a:ext cx="6876777" cy="335021"/>
          </a:xfrm>
          <a:prstGeom prst="rect">
            <a:avLst/>
          </a:prstGeom>
        </p:spPr>
      </p:pic>
      <p:sp>
        <p:nvSpPr>
          <p:cNvPr id="7" name="內容版面配置區 2">
            <a:extLst>
              <a:ext uri="{FF2B5EF4-FFF2-40B4-BE49-F238E27FC236}">
                <a16:creationId xmlns:a16="http://schemas.microsoft.com/office/drawing/2014/main" id="{306F0DAF-26BE-4000-9C9A-93F716A7A54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AMF to (R)AN: </a:t>
            </a:r>
            <a:r>
              <a:rPr lang="en-US" altLang="zh-TW" b="1" dirty="0"/>
              <a:t>N2 Request </a:t>
            </a:r>
          </a:p>
          <a:p>
            <a:pPr lvl="1"/>
            <a:r>
              <a:rPr lang="en-US" altLang="zh-TW" dirty="0"/>
              <a:t>Security Context</a:t>
            </a:r>
          </a:p>
          <a:p>
            <a:pPr lvl="1"/>
            <a:r>
              <a:rPr lang="en-US" altLang="zh-TW" dirty="0"/>
              <a:t>Mobility Restriction List</a:t>
            </a:r>
          </a:p>
          <a:p>
            <a:pPr lvl="1"/>
            <a:r>
              <a:rPr lang="en-US" altLang="zh-TW" dirty="0"/>
              <a:t>list of recommended cells / TAs / NG-RAN node identifiers</a:t>
            </a:r>
          </a:p>
          <a:p>
            <a:r>
              <a:rPr lang="en-US" altLang="zh-TW" dirty="0"/>
              <a:t>If the 5G-AN had requested for </a:t>
            </a:r>
            <a:r>
              <a:rPr lang="en-US" altLang="zh-TW" b="1" dirty="0"/>
              <a:t>UE Context </a:t>
            </a:r>
            <a:r>
              <a:rPr lang="en-US" altLang="zh-TW" dirty="0"/>
              <a:t>or there is a requirement for AMF to provide </a:t>
            </a:r>
            <a:r>
              <a:rPr lang="en-US" altLang="zh-TW" b="1" dirty="0"/>
              <a:t>UE Context </a:t>
            </a:r>
          </a:p>
          <a:p>
            <a:pPr lvl="1"/>
            <a:r>
              <a:rPr lang="en-US" altLang="zh-TW" dirty="0"/>
              <a:t>AMF initiates </a:t>
            </a:r>
            <a:r>
              <a:rPr lang="en-US" altLang="zh-TW" b="1" dirty="0"/>
              <a:t>NGAP procedure</a:t>
            </a:r>
          </a:p>
          <a:p>
            <a:endParaRPr lang="zh-TW" altLang="en-US" b="1" dirty="0"/>
          </a:p>
        </p:txBody>
      </p:sp>
      <p:pic>
        <p:nvPicPr>
          <p:cNvPr id="9" name="圖片 8">
            <a:extLst>
              <a:ext uri="{FF2B5EF4-FFF2-40B4-BE49-F238E27FC236}">
                <a16:creationId xmlns:a16="http://schemas.microsoft.com/office/drawing/2014/main" id="{C11C297E-45FF-4256-A8C2-216D94AE50B1}"/>
              </a:ext>
            </a:extLst>
          </p:cNvPr>
          <p:cNvPicPr>
            <a:picLocks noChangeAspect="1"/>
          </p:cNvPicPr>
          <p:nvPr/>
        </p:nvPicPr>
        <p:blipFill>
          <a:blip r:embed="rId4"/>
          <a:stretch>
            <a:fillRect/>
          </a:stretch>
        </p:blipFill>
        <p:spPr>
          <a:xfrm>
            <a:off x="613952" y="5880363"/>
            <a:ext cx="11294946" cy="631124"/>
          </a:xfrm>
          <a:prstGeom prst="rect">
            <a:avLst/>
          </a:prstGeom>
        </p:spPr>
      </p:pic>
      <p:sp>
        <p:nvSpPr>
          <p:cNvPr id="10" name="文字方塊 9">
            <a:extLst>
              <a:ext uri="{FF2B5EF4-FFF2-40B4-BE49-F238E27FC236}">
                <a16:creationId xmlns:a16="http://schemas.microsoft.com/office/drawing/2014/main" id="{75BDA8F9-A5E4-490C-B372-12E70E996B1A}"/>
              </a:ext>
            </a:extLst>
          </p:cNvPr>
          <p:cNvSpPr txBox="1"/>
          <p:nvPr/>
        </p:nvSpPr>
        <p:spPr>
          <a:xfrm>
            <a:off x="1896972" y="6049612"/>
            <a:ext cx="524503" cy="307777"/>
          </a:xfrm>
          <a:prstGeom prst="rect">
            <a:avLst/>
          </a:prstGeom>
          <a:noFill/>
        </p:spPr>
        <p:txBody>
          <a:bodyPr wrap="none" rtlCol="0">
            <a:spAutoFit/>
          </a:bodyPr>
          <a:lstStyle/>
          <a:p>
            <a:r>
              <a:rPr lang="en-US" altLang="zh-TW" sz="1400" dirty="0">
                <a:solidFill>
                  <a:srgbClr val="FF0000"/>
                </a:solidFill>
              </a:rPr>
              <a:t>AMF</a:t>
            </a:r>
            <a:endParaRPr lang="zh-TW" altLang="en-US" dirty="0">
              <a:solidFill>
                <a:srgbClr val="FF0000"/>
              </a:solidFill>
            </a:endParaRPr>
          </a:p>
        </p:txBody>
      </p:sp>
      <p:sp>
        <p:nvSpPr>
          <p:cNvPr id="11" name="文字方塊 10">
            <a:extLst>
              <a:ext uri="{FF2B5EF4-FFF2-40B4-BE49-F238E27FC236}">
                <a16:creationId xmlns:a16="http://schemas.microsoft.com/office/drawing/2014/main" id="{1EABA5A9-32EA-4043-A0C5-CF9BBE6588F4}"/>
              </a:ext>
            </a:extLst>
          </p:cNvPr>
          <p:cNvSpPr txBox="1"/>
          <p:nvPr/>
        </p:nvSpPr>
        <p:spPr>
          <a:xfrm>
            <a:off x="3698120" y="5847362"/>
            <a:ext cx="524503" cy="307777"/>
          </a:xfrm>
          <a:prstGeom prst="rect">
            <a:avLst/>
          </a:prstGeom>
          <a:noFill/>
        </p:spPr>
        <p:txBody>
          <a:bodyPr wrap="none" rtlCol="0">
            <a:spAutoFit/>
          </a:bodyPr>
          <a:lstStyle/>
          <a:p>
            <a:r>
              <a:rPr lang="en-US" altLang="zh-TW" sz="1400" dirty="0">
                <a:solidFill>
                  <a:srgbClr val="FF0000"/>
                </a:solidFill>
              </a:rPr>
              <a:t>AMF</a:t>
            </a:r>
            <a:endParaRPr lang="zh-TW" altLang="en-US" dirty="0">
              <a:solidFill>
                <a:srgbClr val="FF0000"/>
              </a:solidFill>
            </a:endParaRPr>
          </a:p>
        </p:txBody>
      </p:sp>
      <p:sp>
        <p:nvSpPr>
          <p:cNvPr id="12" name="文字方塊 11">
            <a:extLst>
              <a:ext uri="{FF2B5EF4-FFF2-40B4-BE49-F238E27FC236}">
                <a16:creationId xmlns:a16="http://schemas.microsoft.com/office/drawing/2014/main" id="{DE366AF6-6167-4151-9CD6-F8E71BBA5187}"/>
              </a:ext>
            </a:extLst>
          </p:cNvPr>
          <p:cNvSpPr txBox="1"/>
          <p:nvPr/>
        </p:nvSpPr>
        <p:spPr>
          <a:xfrm>
            <a:off x="3698120" y="6254829"/>
            <a:ext cx="524503" cy="307777"/>
          </a:xfrm>
          <a:prstGeom prst="rect">
            <a:avLst/>
          </a:prstGeom>
          <a:noFill/>
        </p:spPr>
        <p:txBody>
          <a:bodyPr wrap="none" rtlCol="0">
            <a:spAutoFit/>
          </a:bodyPr>
          <a:lstStyle/>
          <a:p>
            <a:r>
              <a:rPr lang="en-US" altLang="zh-TW" sz="1400" dirty="0">
                <a:solidFill>
                  <a:srgbClr val="FF0000"/>
                </a:solidFill>
              </a:rPr>
              <a:t>AMF</a:t>
            </a:r>
            <a:endParaRPr lang="zh-TW" altLang="en-US" dirty="0">
              <a:solidFill>
                <a:srgbClr val="FF0000"/>
              </a:solidFill>
            </a:endParaRPr>
          </a:p>
        </p:txBody>
      </p:sp>
      <p:sp>
        <p:nvSpPr>
          <p:cNvPr id="13" name="文字方塊 12">
            <a:extLst>
              <a:ext uri="{FF2B5EF4-FFF2-40B4-BE49-F238E27FC236}">
                <a16:creationId xmlns:a16="http://schemas.microsoft.com/office/drawing/2014/main" id="{353ECEC6-3322-4981-8592-773D356CC144}"/>
              </a:ext>
            </a:extLst>
          </p:cNvPr>
          <p:cNvSpPr txBox="1"/>
          <p:nvPr/>
        </p:nvSpPr>
        <p:spPr>
          <a:xfrm>
            <a:off x="1787304" y="5829275"/>
            <a:ext cx="482824" cy="307777"/>
          </a:xfrm>
          <a:prstGeom prst="rect">
            <a:avLst/>
          </a:prstGeom>
          <a:noFill/>
        </p:spPr>
        <p:txBody>
          <a:bodyPr wrap="none" rtlCol="0">
            <a:spAutoFit/>
          </a:bodyPr>
          <a:lstStyle/>
          <a:p>
            <a:r>
              <a:rPr lang="en-US" altLang="zh-TW" sz="1400" dirty="0">
                <a:solidFill>
                  <a:srgbClr val="0070C0"/>
                </a:solidFill>
              </a:rPr>
              <a:t>gNB</a:t>
            </a:r>
            <a:endParaRPr lang="zh-TW" altLang="en-US" dirty="0">
              <a:solidFill>
                <a:srgbClr val="0070C0"/>
              </a:solidFill>
            </a:endParaRPr>
          </a:p>
        </p:txBody>
      </p:sp>
      <p:sp>
        <p:nvSpPr>
          <p:cNvPr id="14" name="文字方塊 13">
            <a:extLst>
              <a:ext uri="{FF2B5EF4-FFF2-40B4-BE49-F238E27FC236}">
                <a16:creationId xmlns:a16="http://schemas.microsoft.com/office/drawing/2014/main" id="{AE26B3B0-F869-4927-A66F-45D80D7F51C2}"/>
              </a:ext>
            </a:extLst>
          </p:cNvPr>
          <p:cNvSpPr txBox="1"/>
          <p:nvPr/>
        </p:nvSpPr>
        <p:spPr>
          <a:xfrm>
            <a:off x="3630131" y="6042036"/>
            <a:ext cx="482824" cy="307777"/>
          </a:xfrm>
          <a:prstGeom prst="rect">
            <a:avLst/>
          </a:prstGeom>
          <a:noFill/>
        </p:spPr>
        <p:txBody>
          <a:bodyPr wrap="none" rtlCol="0">
            <a:spAutoFit/>
          </a:bodyPr>
          <a:lstStyle/>
          <a:p>
            <a:r>
              <a:rPr lang="en-US" altLang="zh-TW" sz="1400" dirty="0">
                <a:solidFill>
                  <a:srgbClr val="0070C0"/>
                </a:solidFill>
              </a:rPr>
              <a:t>gNB</a:t>
            </a:r>
            <a:endParaRPr lang="zh-TW" altLang="en-US" dirty="0">
              <a:solidFill>
                <a:srgbClr val="0070C0"/>
              </a:solidFill>
            </a:endParaRPr>
          </a:p>
        </p:txBody>
      </p:sp>
      <p:sp>
        <p:nvSpPr>
          <p:cNvPr id="15" name="文字方塊 14">
            <a:extLst>
              <a:ext uri="{FF2B5EF4-FFF2-40B4-BE49-F238E27FC236}">
                <a16:creationId xmlns:a16="http://schemas.microsoft.com/office/drawing/2014/main" id="{CD8480C3-FB60-48C0-BA47-B493F43554FB}"/>
              </a:ext>
            </a:extLst>
          </p:cNvPr>
          <p:cNvSpPr txBox="1"/>
          <p:nvPr/>
        </p:nvSpPr>
        <p:spPr>
          <a:xfrm>
            <a:off x="1823893" y="6254830"/>
            <a:ext cx="482824" cy="307777"/>
          </a:xfrm>
          <a:prstGeom prst="rect">
            <a:avLst/>
          </a:prstGeom>
          <a:noFill/>
        </p:spPr>
        <p:txBody>
          <a:bodyPr wrap="none" rtlCol="0">
            <a:spAutoFit/>
          </a:bodyPr>
          <a:lstStyle/>
          <a:p>
            <a:r>
              <a:rPr lang="en-US" altLang="zh-TW" sz="1400" dirty="0">
                <a:solidFill>
                  <a:srgbClr val="0070C0"/>
                </a:solidFill>
              </a:rPr>
              <a:t>gNB</a:t>
            </a:r>
            <a:endParaRPr lang="zh-TW" altLang="en-US" dirty="0">
              <a:solidFill>
                <a:srgbClr val="0070C0"/>
              </a:solidFill>
            </a:endParaRPr>
          </a:p>
        </p:txBody>
      </p:sp>
      <p:sp>
        <p:nvSpPr>
          <p:cNvPr id="16" name="文字方塊 15">
            <a:extLst>
              <a:ext uri="{FF2B5EF4-FFF2-40B4-BE49-F238E27FC236}">
                <a16:creationId xmlns:a16="http://schemas.microsoft.com/office/drawing/2014/main" id="{A25BB41B-5AD7-4D25-9DD2-49E7518CED2E}"/>
              </a:ext>
            </a:extLst>
          </p:cNvPr>
          <p:cNvSpPr txBox="1"/>
          <p:nvPr/>
        </p:nvSpPr>
        <p:spPr>
          <a:xfrm>
            <a:off x="3630131" y="6455806"/>
            <a:ext cx="4382866" cy="369332"/>
          </a:xfrm>
          <a:prstGeom prst="rect">
            <a:avLst/>
          </a:prstGeom>
          <a:noFill/>
        </p:spPr>
        <p:txBody>
          <a:bodyPr wrap="none" rtlCol="0">
            <a:spAutoFit/>
          </a:bodyPr>
          <a:lstStyle/>
          <a:p>
            <a:r>
              <a:rPr lang="en-US" altLang="zh-TW" dirty="0">
                <a:solidFill>
                  <a:srgbClr val="0070C0"/>
                </a:solidFill>
              </a:rPr>
              <a:t>Wireshark (idle mode uplink service request)</a:t>
            </a:r>
            <a:endParaRPr lang="zh-TW" altLang="en-US" dirty="0">
              <a:solidFill>
                <a:srgbClr val="0070C0"/>
              </a:solidFill>
            </a:endParaRPr>
          </a:p>
        </p:txBody>
      </p:sp>
      <p:pic>
        <p:nvPicPr>
          <p:cNvPr id="17" name="圖片 16">
            <a:extLst>
              <a:ext uri="{FF2B5EF4-FFF2-40B4-BE49-F238E27FC236}">
                <a16:creationId xmlns:a16="http://schemas.microsoft.com/office/drawing/2014/main" id="{0775D694-0202-4602-9CD5-11B677201A25}"/>
              </a:ext>
            </a:extLst>
          </p:cNvPr>
          <p:cNvPicPr>
            <a:picLocks noChangeAspect="1"/>
          </p:cNvPicPr>
          <p:nvPr/>
        </p:nvPicPr>
        <p:blipFill>
          <a:blip r:embed="rId5"/>
          <a:stretch>
            <a:fillRect/>
          </a:stretch>
        </p:blipFill>
        <p:spPr>
          <a:xfrm>
            <a:off x="613952" y="5628244"/>
            <a:ext cx="6737526" cy="223098"/>
          </a:xfrm>
          <a:prstGeom prst="rect">
            <a:avLst/>
          </a:prstGeom>
        </p:spPr>
      </p:pic>
      <p:sp>
        <p:nvSpPr>
          <p:cNvPr id="3" name="矩形 2">
            <a:extLst>
              <a:ext uri="{FF2B5EF4-FFF2-40B4-BE49-F238E27FC236}">
                <a16:creationId xmlns:a16="http://schemas.microsoft.com/office/drawing/2014/main" id="{A0C965DC-E53C-4D5A-A12C-6C49895F4F26}"/>
              </a:ext>
            </a:extLst>
          </p:cNvPr>
          <p:cNvSpPr/>
          <p:nvPr/>
        </p:nvSpPr>
        <p:spPr>
          <a:xfrm>
            <a:off x="457200" y="6070460"/>
            <a:ext cx="11451698" cy="470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6C3FDE77-D0A4-4CDA-AD3A-C139E117B472}"/>
              </a:ext>
            </a:extLst>
          </p:cNvPr>
          <p:cNvSpPr>
            <a:spLocks noGrp="1"/>
          </p:cNvSpPr>
          <p:nvPr>
            <p:ph type="sldNum" sz="quarter" idx="12"/>
          </p:nvPr>
        </p:nvSpPr>
        <p:spPr/>
        <p:txBody>
          <a:bodyPr/>
          <a:lstStyle/>
          <a:p>
            <a:fld id="{75BE308F-DE79-4928-90CB-2247FBDD67C9}" type="slidenum">
              <a:rPr lang="zh-TW" altLang="en-US" smtClean="0"/>
              <a:t>30</a:t>
            </a:fld>
            <a:endParaRPr lang="zh-TW" altLang="en-US"/>
          </a:p>
        </p:txBody>
      </p:sp>
    </p:spTree>
    <p:extLst>
      <p:ext uri="{BB962C8B-B14F-4D97-AF65-F5344CB8AC3E}">
        <p14:creationId xmlns:p14="http://schemas.microsoft.com/office/powerpoint/2010/main" val="2486623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F13E2E-AC3A-4401-84D0-69FED6620BC2}"/>
              </a:ext>
            </a:extLst>
          </p:cNvPr>
          <p:cNvSpPr>
            <a:spLocks noGrp="1"/>
          </p:cNvSpPr>
          <p:nvPr>
            <p:ph type="title"/>
          </p:nvPr>
        </p:nvSpPr>
        <p:spPr/>
        <p:txBody>
          <a:bodyPr/>
          <a:lstStyle/>
          <a:p>
            <a:r>
              <a:rPr lang="en-US" altLang="zh-TW" dirty="0"/>
              <a:t>Step 3a</a:t>
            </a:r>
            <a:endParaRPr lang="zh-TW" altLang="en-US" dirty="0"/>
          </a:p>
        </p:txBody>
      </p:sp>
      <p:pic>
        <p:nvPicPr>
          <p:cNvPr id="5" name="圖片 4">
            <a:extLst>
              <a:ext uri="{FF2B5EF4-FFF2-40B4-BE49-F238E27FC236}">
                <a16:creationId xmlns:a16="http://schemas.microsoft.com/office/drawing/2014/main" id="{4795AB1E-E2EC-44C8-B8C8-56C8F3963B46}"/>
              </a:ext>
            </a:extLst>
          </p:cNvPr>
          <p:cNvPicPr>
            <a:picLocks noChangeAspect="1"/>
          </p:cNvPicPr>
          <p:nvPr/>
        </p:nvPicPr>
        <p:blipFill rotWithShape="1">
          <a:blip r:embed="rId3"/>
          <a:srcRect b="91217"/>
          <a:stretch/>
        </p:blipFill>
        <p:spPr>
          <a:xfrm>
            <a:off x="5315223" y="0"/>
            <a:ext cx="6876777" cy="537882"/>
          </a:xfrm>
          <a:prstGeom prst="rect">
            <a:avLst/>
          </a:prstGeom>
        </p:spPr>
      </p:pic>
      <p:pic>
        <p:nvPicPr>
          <p:cNvPr id="6" name="內容版面配置區 5">
            <a:extLst>
              <a:ext uri="{FF2B5EF4-FFF2-40B4-BE49-F238E27FC236}">
                <a16:creationId xmlns:a16="http://schemas.microsoft.com/office/drawing/2014/main" id="{3FA1D62B-C9D4-4014-BDF4-DE55246546AB}"/>
              </a:ext>
            </a:extLst>
          </p:cNvPr>
          <p:cNvPicPr>
            <a:picLocks noGrp="1" noChangeAspect="1"/>
          </p:cNvPicPr>
          <p:nvPr>
            <p:ph idx="1"/>
          </p:nvPr>
        </p:nvPicPr>
        <p:blipFill rotWithShape="1">
          <a:blip r:embed="rId3"/>
          <a:srcRect t="22733" b="71796"/>
          <a:stretch/>
        </p:blipFill>
        <p:spPr>
          <a:xfrm>
            <a:off x="5315223" y="733435"/>
            <a:ext cx="6876777" cy="335021"/>
          </a:xfrm>
          <a:prstGeom prst="rect">
            <a:avLst/>
          </a:prstGeom>
        </p:spPr>
      </p:pic>
      <p:sp>
        <p:nvSpPr>
          <p:cNvPr id="7" name="內容版面配置區 2">
            <a:extLst>
              <a:ext uri="{FF2B5EF4-FFF2-40B4-BE49-F238E27FC236}">
                <a16:creationId xmlns:a16="http://schemas.microsoft.com/office/drawing/2014/main" id="{306F0DAF-26BE-4000-9C9A-93F716A7A54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b="1" dirty="0"/>
          </a:p>
        </p:txBody>
      </p:sp>
      <p:sp>
        <p:nvSpPr>
          <p:cNvPr id="19" name="內容版面配置區 2">
            <a:extLst>
              <a:ext uri="{FF2B5EF4-FFF2-40B4-BE49-F238E27FC236}">
                <a16:creationId xmlns:a16="http://schemas.microsoft.com/office/drawing/2014/main" id="{91F41BD9-A308-4529-BC78-A018F2110C3F}"/>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For </a:t>
            </a:r>
            <a:r>
              <a:rPr lang="en-US" altLang="zh-TW" b="1" dirty="0"/>
              <a:t>UE in CM-IDLE state</a:t>
            </a:r>
            <a:r>
              <a:rPr lang="en-US" altLang="zh-TW" dirty="0"/>
              <a:t>, 5G-AN stores the </a:t>
            </a:r>
            <a:r>
              <a:rPr lang="en-US" altLang="zh-TW" b="1" dirty="0"/>
              <a:t>Security Context</a:t>
            </a:r>
            <a:r>
              <a:rPr lang="en-US" altLang="zh-TW" dirty="0"/>
              <a:t> in the </a:t>
            </a:r>
            <a:r>
              <a:rPr lang="en-US" altLang="zh-TW" b="1" dirty="0"/>
              <a:t>UE AN Context</a:t>
            </a:r>
          </a:p>
          <a:p>
            <a:pPr lvl="1"/>
            <a:r>
              <a:rPr lang="en-US" altLang="zh-TW" dirty="0"/>
              <a:t>The 5G-AN uses the Security Context to protect the messages exchanged with the UE</a:t>
            </a:r>
          </a:p>
          <a:p>
            <a:r>
              <a:rPr lang="en-US" altLang="zh-TW" dirty="0"/>
              <a:t>If the NG-RAN node had provided the</a:t>
            </a:r>
            <a:r>
              <a:rPr lang="en-US" altLang="zh-TW" b="1" dirty="0"/>
              <a:t> list of recommended cells / TAs / NG-RAN node identifiers</a:t>
            </a:r>
            <a:r>
              <a:rPr lang="en-US" altLang="zh-TW" dirty="0"/>
              <a:t> during the AN Release procedure</a:t>
            </a:r>
          </a:p>
          <a:p>
            <a:pPr lvl="1"/>
            <a:r>
              <a:rPr lang="en-US" altLang="zh-TW" dirty="0"/>
              <a:t>the AMF shall include it in the N2 Request</a:t>
            </a:r>
          </a:p>
          <a:p>
            <a:pPr lvl="1"/>
            <a:r>
              <a:rPr lang="en-US" altLang="zh-TW" dirty="0"/>
              <a:t>RAN may use this information to allocate the </a:t>
            </a:r>
            <a:r>
              <a:rPr lang="en-US" altLang="zh-TW" b="1" dirty="0"/>
              <a:t>RAN Notification Area </a:t>
            </a:r>
            <a:r>
              <a:rPr lang="en-US" altLang="zh-TW" dirty="0"/>
              <a:t>when the RAN decides to enable </a:t>
            </a:r>
            <a:r>
              <a:rPr lang="en-US" altLang="zh-TW" b="1" dirty="0"/>
              <a:t>RRC_INACTIVE state </a:t>
            </a:r>
            <a:r>
              <a:rPr lang="en-US" altLang="zh-TW" dirty="0"/>
              <a:t>for the UE.</a:t>
            </a:r>
            <a:endParaRPr lang="zh-TW" altLang="en-US" b="1" dirty="0"/>
          </a:p>
        </p:txBody>
      </p:sp>
      <p:sp>
        <p:nvSpPr>
          <p:cNvPr id="3" name="投影片編號版面配置區 2">
            <a:extLst>
              <a:ext uri="{FF2B5EF4-FFF2-40B4-BE49-F238E27FC236}">
                <a16:creationId xmlns:a16="http://schemas.microsoft.com/office/drawing/2014/main" id="{32A515D8-4605-4B80-B046-474DC813ADB6}"/>
              </a:ext>
            </a:extLst>
          </p:cNvPr>
          <p:cNvSpPr>
            <a:spLocks noGrp="1"/>
          </p:cNvSpPr>
          <p:nvPr>
            <p:ph type="sldNum" sz="quarter" idx="12"/>
          </p:nvPr>
        </p:nvSpPr>
        <p:spPr/>
        <p:txBody>
          <a:bodyPr/>
          <a:lstStyle/>
          <a:p>
            <a:fld id="{75BE308F-DE79-4928-90CB-2247FBDD67C9}" type="slidenum">
              <a:rPr lang="zh-TW" altLang="en-US" smtClean="0"/>
              <a:t>31</a:t>
            </a:fld>
            <a:endParaRPr lang="zh-TW" altLang="en-US"/>
          </a:p>
        </p:txBody>
      </p:sp>
    </p:spTree>
    <p:extLst>
      <p:ext uri="{BB962C8B-B14F-4D97-AF65-F5344CB8AC3E}">
        <p14:creationId xmlns:p14="http://schemas.microsoft.com/office/powerpoint/2010/main" val="3663012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56DACF-071F-41A9-B230-59DB76BE2B2B}"/>
              </a:ext>
            </a:extLst>
          </p:cNvPr>
          <p:cNvSpPr>
            <a:spLocks noGrp="1"/>
          </p:cNvSpPr>
          <p:nvPr>
            <p:ph type="title"/>
          </p:nvPr>
        </p:nvSpPr>
        <p:spPr/>
        <p:txBody>
          <a:bodyPr/>
          <a:lstStyle/>
          <a:p>
            <a:r>
              <a:rPr lang="en-US" altLang="zh-TW" dirty="0"/>
              <a:t>NGAP</a:t>
            </a:r>
            <a:r>
              <a:rPr lang="zh-TW" altLang="en-US" dirty="0"/>
              <a:t> </a:t>
            </a:r>
            <a:r>
              <a:rPr lang="en-US" altLang="zh-TW" dirty="0"/>
              <a:t>Procedures </a:t>
            </a:r>
            <a:r>
              <a:rPr lang="en-US" altLang="zh-TW" b="1" dirty="0">
                <a:hlinkClick r:id="rId3"/>
              </a:rPr>
              <a:t>TS 38.413</a:t>
            </a:r>
            <a:endParaRPr lang="en-US" altLang="zh-TW" dirty="0"/>
          </a:p>
        </p:txBody>
      </p:sp>
      <p:sp>
        <p:nvSpPr>
          <p:cNvPr id="3" name="內容版面配置區 2">
            <a:extLst>
              <a:ext uri="{FF2B5EF4-FFF2-40B4-BE49-F238E27FC236}">
                <a16:creationId xmlns:a16="http://schemas.microsoft.com/office/drawing/2014/main" id="{55695AD6-0CD2-40D4-BBF5-5422F25CF530}"/>
              </a:ext>
            </a:extLst>
          </p:cNvPr>
          <p:cNvSpPr>
            <a:spLocks noGrp="1"/>
          </p:cNvSpPr>
          <p:nvPr>
            <p:ph idx="1"/>
          </p:nvPr>
        </p:nvSpPr>
        <p:spPr>
          <a:xfrm>
            <a:off x="752138" y="1690688"/>
            <a:ext cx="3784451" cy="5167311"/>
          </a:xfrm>
        </p:spPr>
        <p:txBody>
          <a:bodyPr>
            <a:normAutofit/>
          </a:bodyPr>
          <a:lstStyle/>
          <a:p>
            <a:pPr lvl="1"/>
            <a:r>
              <a:rPr lang="en-US" altLang="zh-TW" sz="1800" dirty="0"/>
              <a:t>AMF Configuration Update</a:t>
            </a:r>
          </a:p>
          <a:p>
            <a:pPr lvl="1"/>
            <a:r>
              <a:rPr lang="en-US" altLang="zh-TW" sz="1800" dirty="0"/>
              <a:t>RAN Configuration Update</a:t>
            </a:r>
          </a:p>
          <a:p>
            <a:pPr lvl="1"/>
            <a:r>
              <a:rPr lang="en-US" altLang="zh-TW" sz="1800" dirty="0"/>
              <a:t>Handover</a:t>
            </a:r>
          </a:p>
          <a:p>
            <a:pPr lvl="2"/>
            <a:r>
              <a:rPr lang="en-US" altLang="zh-TW" sz="1600" dirty="0"/>
              <a:t>Cancellation</a:t>
            </a:r>
          </a:p>
          <a:p>
            <a:pPr lvl="2"/>
            <a:r>
              <a:rPr lang="en-US" altLang="zh-TW" sz="1600" dirty="0"/>
              <a:t>Preparation</a:t>
            </a:r>
          </a:p>
          <a:p>
            <a:pPr lvl="2"/>
            <a:r>
              <a:rPr lang="en-US" altLang="zh-TW" sz="1600" dirty="0"/>
              <a:t>Resource Allocation</a:t>
            </a:r>
          </a:p>
          <a:p>
            <a:pPr lvl="1"/>
            <a:r>
              <a:rPr lang="en-US" altLang="zh-TW" sz="1800" b="1" dirty="0"/>
              <a:t>Initial Context Setup</a:t>
            </a:r>
          </a:p>
          <a:p>
            <a:pPr lvl="1"/>
            <a:r>
              <a:rPr lang="en-US" altLang="zh-TW" sz="1800" dirty="0"/>
              <a:t>NG Reset</a:t>
            </a:r>
          </a:p>
          <a:p>
            <a:pPr lvl="1"/>
            <a:r>
              <a:rPr lang="en-US" altLang="zh-TW" sz="1800" dirty="0"/>
              <a:t>NG Setup</a:t>
            </a:r>
          </a:p>
          <a:p>
            <a:pPr lvl="1"/>
            <a:r>
              <a:rPr lang="en-US" altLang="zh-TW" sz="1800" dirty="0"/>
              <a:t>Path Switch Request</a:t>
            </a:r>
          </a:p>
          <a:p>
            <a:pPr lvl="1"/>
            <a:r>
              <a:rPr lang="en-US" altLang="zh-TW" sz="1800" dirty="0"/>
              <a:t>PDU Session Resource</a:t>
            </a:r>
          </a:p>
          <a:p>
            <a:pPr lvl="2"/>
            <a:r>
              <a:rPr lang="en-US" altLang="zh-TW" sz="1600" dirty="0"/>
              <a:t>Modify</a:t>
            </a:r>
          </a:p>
          <a:p>
            <a:pPr lvl="2"/>
            <a:r>
              <a:rPr lang="fr-FR" altLang="zh-TW" sz="1600" dirty="0"/>
              <a:t>Modify Indication</a:t>
            </a:r>
          </a:p>
          <a:p>
            <a:pPr lvl="2"/>
            <a:r>
              <a:rPr lang="en-US" altLang="zh-TW" sz="1600" dirty="0"/>
              <a:t>Release</a:t>
            </a:r>
          </a:p>
          <a:p>
            <a:pPr lvl="2"/>
            <a:r>
              <a:rPr lang="en-US" altLang="zh-TW" sz="1600" dirty="0"/>
              <a:t>Setup</a:t>
            </a:r>
          </a:p>
        </p:txBody>
      </p:sp>
      <p:pic>
        <p:nvPicPr>
          <p:cNvPr id="6" name="圖片 5">
            <a:extLst>
              <a:ext uri="{FF2B5EF4-FFF2-40B4-BE49-F238E27FC236}">
                <a16:creationId xmlns:a16="http://schemas.microsoft.com/office/drawing/2014/main" id="{0686B148-FC6A-4F49-A317-11DC1F7F602B}"/>
              </a:ext>
            </a:extLst>
          </p:cNvPr>
          <p:cNvPicPr>
            <a:picLocks noChangeAspect="1"/>
          </p:cNvPicPr>
          <p:nvPr/>
        </p:nvPicPr>
        <p:blipFill>
          <a:blip r:embed="rId4"/>
          <a:stretch>
            <a:fillRect/>
          </a:stretch>
        </p:blipFill>
        <p:spPr>
          <a:xfrm>
            <a:off x="8517814" y="4142996"/>
            <a:ext cx="3562847" cy="2715004"/>
          </a:xfrm>
          <a:prstGeom prst="rect">
            <a:avLst/>
          </a:prstGeom>
        </p:spPr>
      </p:pic>
      <p:sp>
        <p:nvSpPr>
          <p:cNvPr id="7" name="矩形 6">
            <a:extLst>
              <a:ext uri="{FF2B5EF4-FFF2-40B4-BE49-F238E27FC236}">
                <a16:creationId xmlns:a16="http://schemas.microsoft.com/office/drawing/2014/main" id="{632280D5-2F37-43A8-8B66-BFCB61691EA0}"/>
              </a:ext>
            </a:extLst>
          </p:cNvPr>
          <p:cNvSpPr/>
          <p:nvPr/>
        </p:nvSpPr>
        <p:spPr>
          <a:xfrm>
            <a:off x="4536590" y="1690688"/>
            <a:ext cx="2692550" cy="4031873"/>
          </a:xfrm>
          <a:prstGeom prst="rect">
            <a:avLst/>
          </a:prstGeom>
        </p:spPr>
        <p:txBody>
          <a:bodyPr wrap="square">
            <a:spAutoFit/>
          </a:bodyPr>
          <a:lstStyle/>
          <a:p>
            <a:pPr marL="285750" indent="-285750">
              <a:buFont typeface="Arial" panose="020B0604020202020204" pitchFamily="34" charset="0"/>
              <a:buChar char="•"/>
            </a:pPr>
            <a:r>
              <a:rPr lang="en-US" altLang="zh-TW" b="1" dirty="0"/>
              <a:t>UE Context</a:t>
            </a:r>
          </a:p>
          <a:p>
            <a:pPr marL="742950" lvl="1" indent="-285750">
              <a:buFont typeface="Arial" panose="020B0604020202020204" pitchFamily="34" charset="0"/>
              <a:buChar char="•"/>
            </a:pPr>
            <a:r>
              <a:rPr lang="en-US" altLang="zh-TW" sz="1600" dirty="0"/>
              <a:t>Modification</a:t>
            </a:r>
          </a:p>
          <a:p>
            <a:pPr marL="742950" lvl="1" indent="-285750">
              <a:buFont typeface="Arial" panose="020B0604020202020204" pitchFamily="34" charset="0"/>
              <a:buChar char="•"/>
            </a:pPr>
            <a:r>
              <a:rPr lang="en-US" altLang="zh-TW" sz="1600" dirty="0"/>
              <a:t>Release</a:t>
            </a:r>
          </a:p>
          <a:p>
            <a:pPr marL="742950" lvl="1" indent="-285750">
              <a:buFont typeface="Arial" panose="020B0604020202020204" pitchFamily="34" charset="0"/>
              <a:buChar char="•"/>
            </a:pPr>
            <a:r>
              <a:rPr lang="en-US" altLang="zh-TW" sz="1600" dirty="0"/>
              <a:t>Suspend</a:t>
            </a:r>
          </a:p>
          <a:p>
            <a:pPr marL="742950" lvl="1" indent="-285750">
              <a:buFont typeface="Arial" panose="020B0604020202020204" pitchFamily="34" charset="0"/>
              <a:buChar char="•"/>
            </a:pPr>
            <a:r>
              <a:rPr lang="en-US" altLang="zh-TW" sz="1600" dirty="0"/>
              <a:t>Resume</a:t>
            </a:r>
          </a:p>
          <a:p>
            <a:pPr marL="285750" indent="-285750">
              <a:buFont typeface="Arial" panose="020B0604020202020204" pitchFamily="34" charset="0"/>
              <a:buChar char="•"/>
            </a:pPr>
            <a:r>
              <a:rPr lang="en-US" altLang="zh-TW" dirty="0"/>
              <a:t>Write-Replace Warning</a:t>
            </a:r>
          </a:p>
          <a:p>
            <a:pPr marL="285750" indent="-285750">
              <a:buFont typeface="Arial" panose="020B0604020202020204" pitchFamily="34" charset="0"/>
              <a:buChar char="•"/>
            </a:pPr>
            <a:r>
              <a:rPr lang="en-US" altLang="zh-TW" dirty="0"/>
              <a:t>PWS Cancel</a:t>
            </a:r>
          </a:p>
          <a:p>
            <a:pPr marL="285750" indent="-285750">
              <a:buFont typeface="Arial" panose="020B0604020202020204" pitchFamily="34" charset="0"/>
              <a:buChar char="•"/>
            </a:pPr>
            <a:r>
              <a:rPr lang="en-US" altLang="zh-TW" dirty="0"/>
              <a:t>UE Radio Capability </a:t>
            </a:r>
          </a:p>
          <a:p>
            <a:pPr marL="742950" lvl="1" indent="-285750">
              <a:buFont typeface="Arial" panose="020B0604020202020204" pitchFamily="34" charset="0"/>
              <a:buChar char="•"/>
            </a:pPr>
            <a:r>
              <a:rPr lang="en-US" altLang="zh-TW" sz="1600" dirty="0"/>
              <a:t>Check</a:t>
            </a:r>
          </a:p>
          <a:p>
            <a:pPr marL="742950" lvl="1" indent="-285750">
              <a:buFont typeface="Arial" panose="020B0604020202020204" pitchFamily="34" charset="0"/>
              <a:buChar char="•"/>
            </a:pPr>
            <a:r>
              <a:rPr lang="en-US" altLang="zh-TW" sz="1600" dirty="0"/>
              <a:t>ID Mapping</a:t>
            </a:r>
          </a:p>
          <a:p>
            <a:pPr marL="285750" indent="-285750">
              <a:buFont typeface="Arial" panose="020B0604020202020204" pitchFamily="34" charset="0"/>
              <a:buChar char="•"/>
            </a:pPr>
            <a:r>
              <a:rPr lang="en-US" altLang="zh-TW" dirty="0"/>
              <a:t>Broadcast Session </a:t>
            </a:r>
          </a:p>
          <a:p>
            <a:pPr marL="742950" lvl="1" indent="-285750">
              <a:buFont typeface="Arial" panose="020B0604020202020204" pitchFamily="34" charset="0"/>
              <a:buChar char="•"/>
            </a:pPr>
            <a:r>
              <a:rPr lang="en-US" altLang="zh-TW" dirty="0"/>
              <a:t>Setup</a:t>
            </a:r>
          </a:p>
          <a:p>
            <a:pPr marL="742950" lvl="1" indent="-285750">
              <a:buFont typeface="Arial" panose="020B0604020202020204" pitchFamily="34" charset="0"/>
              <a:buChar char="•"/>
            </a:pPr>
            <a:r>
              <a:rPr lang="en-US" altLang="zh-TW" dirty="0"/>
              <a:t>Modification</a:t>
            </a:r>
          </a:p>
          <a:p>
            <a:pPr marL="742950" lvl="1" indent="-285750">
              <a:buFont typeface="Arial" panose="020B0604020202020204" pitchFamily="34" charset="0"/>
              <a:buChar char="•"/>
            </a:pPr>
            <a:r>
              <a:rPr lang="en-US" altLang="zh-TW" dirty="0"/>
              <a:t>Release</a:t>
            </a:r>
          </a:p>
          <a:p>
            <a:pPr marL="285750" indent="-285750">
              <a:buFont typeface="Arial" panose="020B0604020202020204" pitchFamily="34" charset="0"/>
              <a:buChar char="•"/>
            </a:pPr>
            <a:endParaRPr lang="zh-TW" altLang="en-US" sz="1600" dirty="0"/>
          </a:p>
        </p:txBody>
      </p:sp>
      <p:sp>
        <p:nvSpPr>
          <p:cNvPr id="8" name="矩形 7">
            <a:extLst>
              <a:ext uri="{FF2B5EF4-FFF2-40B4-BE49-F238E27FC236}">
                <a16:creationId xmlns:a16="http://schemas.microsoft.com/office/drawing/2014/main" id="{BF371853-0971-413F-9AB2-F6F28C481302}"/>
              </a:ext>
            </a:extLst>
          </p:cNvPr>
          <p:cNvSpPr/>
          <p:nvPr/>
        </p:nvSpPr>
        <p:spPr>
          <a:xfrm>
            <a:off x="7314906" y="1735456"/>
            <a:ext cx="2811333" cy="2031325"/>
          </a:xfrm>
          <a:prstGeom prst="rect">
            <a:avLst/>
          </a:prstGeom>
        </p:spPr>
        <p:txBody>
          <a:bodyPr wrap="square">
            <a:spAutoFit/>
          </a:bodyPr>
          <a:lstStyle/>
          <a:p>
            <a:pPr marL="285750" indent="-285750">
              <a:buFont typeface="Arial" panose="020B0604020202020204" pitchFamily="34" charset="0"/>
              <a:buChar char="•"/>
            </a:pPr>
            <a:r>
              <a:rPr lang="en-US" altLang="zh-TW" dirty="0"/>
              <a:t>Distribution </a:t>
            </a:r>
          </a:p>
          <a:p>
            <a:pPr marL="742950" lvl="1" indent="-285750">
              <a:buFont typeface="Arial" panose="020B0604020202020204" pitchFamily="34" charset="0"/>
              <a:buChar char="•"/>
            </a:pPr>
            <a:r>
              <a:rPr lang="en-US" altLang="zh-TW" dirty="0"/>
              <a:t>Setup</a:t>
            </a:r>
          </a:p>
          <a:p>
            <a:pPr marL="742950" lvl="1" indent="-285750">
              <a:buFont typeface="Arial" panose="020B0604020202020204" pitchFamily="34" charset="0"/>
              <a:buChar char="•"/>
            </a:pPr>
            <a:r>
              <a:rPr lang="en-US" altLang="zh-TW" dirty="0"/>
              <a:t>Release</a:t>
            </a:r>
          </a:p>
          <a:p>
            <a:pPr marL="285750" indent="-285750">
              <a:buFont typeface="Arial" panose="020B0604020202020204" pitchFamily="34" charset="0"/>
              <a:buChar char="•"/>
            </a:pPr>
            <a:r>
              <a:rPr lang="en-US" altLang="zh-TW" dirty="0"/>
              <a:t>Multicast Session </a:t>
            </a:r>
          </a:p>
          <a:p>
            <a:pPr marL="742950" lvl="1" indent="-285750">
              <a:buFont typeface="Arial" panose="020B0604020202020204" pitchFamily="34" charset="0"/>
              <a:buChar char="•"/>
            </a:pPr>
            <a:r>
              <a:rPr lang="en-US" altLang="zh-TW" dirty="0"/>
              <a:t>Activation</a:t>
            </a:r>
          </a:p>
          <a:p>
            <a:pPr marL="742950" lvl="1" indent="-285750">
              <a:buFont typeface="Arial" panose="020B0604020202020204" pitchFamily="34" charset="0"/>
              <a:buChar char="•"/>
            </a:pPr>
            <a:r>
              <a:rPr lang="en-US" altLang="zh-TW" dirty="0"/>
              <a:t>Deactivation</a:t>
            </a:r>
          </a:p>
          <a:p>
            <a:pPr marL="742950" lvl="1" indent="-285750">
              <a:buFont typeface="Arial" panose="020B0604020202020204" pitchFamily="34" charset="0"/>
              <a:buChar char="•"/>
            </a:pPr>
            <a:r>
              <a:rPr lang="en-US" altLang="zh-TW" dirty="0"/>
              <a:t>Update</a:t>
            </a:r>
            <a:endParaRPr lang="zh-TW" altLang="en-US" dirty="0"/>
          </a:p>
        </p:txBody>
      </p:sp>
      <p:sp>
        <p:nvSpPr>
          <p:cNvPr id="4" name="投影片編號版面配置區 3">
            <a:extLst>
              <a:ext uri="{FF2B5EF4-FFF2-40B4-BE49-F238E27FC236}">
                <a16:creationId xmlns:a16="http://schemas.microsoft.com/office/drawing/2014/main" id="{DA30D3F4-4E20-4EDD-AA36-F10B164AACBD}"/>
              </a:ext>
            </a:extLst>
          </p:cNvPr>
          <p:cNvSpPr>
            <a:spLocks noGrp="1"/>
          </p:cNvSpPr>
          <p:nvPr>
            <p:ph type="sldNum" sz="quarter" idx="12"/>
          </p:nvPr>
        </p:nvSpPr>
        <p:spPr/>
        <p:txBody>
          <a:bodyPr/>
          <a:lstStyle/>
          <a:p>
            <a:fld id="{75BE308F-DE79-4928-90CB-2247FBDD67C9}" type="slidenum">
              <a:rPr lang="zh-TW" altLang="en-US" smtClean="0"/>
              <a:t>32</a:t>
            </a:fld>
            <a:endParaRPr lang="zh-TW" altLang="en-US"/>
          </a:p>
        </p:txBody>
      </p:sp>
    </p:spTree>
    <p:extLst>
      <p:ext uri="{BB962C8B-B14F-4D97-AF65-F5344CB8AC3E}">
        <p14:creationId xmlns:p14="http://schemas.microsoft.com/office/powerpoint/2010/main" val="167374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F2AB6A-22F5-4623-936B-CDBB2F0311F8}"/>
              </a:ext>
            </a:extLst>
          </p:cNvPr>
          <p:cNvSpPr>
            <a:spLocks noGrp="1"/>
          </p:cNvSpPr>
          <p:nvPr>
            <p:ph type="title"/>
          </p:nvPr>
        </p:nvSpPr>
        <p:spPr/>
        <p:txBody>
          <a:bodyPr/>
          <a:lstStyle/>
          <a:p>
            <a:r>
              <a:rPr lang="en-US" altLang="zh-TW" dirty="0"/>
              <a:t>Step 3</a:t>
            </a:r>
            <a:endParaRPr lang="zh-TW" altLang="en-US" dirty="0"/>
          </a:p>
        </p:txBody>
      </p:sp>
      <p:sp>
        <p:nvSpPr>
          <p:cNvPr id="3" name="內容版面配置區 2">
            <a:extLst>
              <a:ext uri="{FF2B5EF4-FFF2-40B4-BE49-F238E27FC236}">
                <a16:creationId xmlns:a16="http://schemas.microsoft.com/office/drawing/2014/main" id="{021DC960-859E-427D-AEEA-06C61C7C117B}"/>
              </a:ext>
            </a:extLst>
          </p:cNvPr>
          <p:cNvSpPr>
            <a:spLocks noGrp="1"/>
          </p:cNvSpPr>
          <p:nvPr>
            <p:ph idx="1"/>
          </p:nvPr>
        </p:nvSpPr>
        <p:spPr/>
        <p:txBody>
          <a:bodyPr/>
          <a:lstStyle/>
          <a:p>
            <a:r>
              <a:rPr lang="en-US" altLang="zh-TW" dirty="0"/>
              <a:t>If the Service Request was not sent integrity protected or integrity protection verification failed, the AMF shall reject the Service Request.</a:t>
            </a:r>
          </a:p>
          <a:p>
            <a:r>
              <a:rPr lang="en-US" altLang="zh-TW" dirty="0"/>
              <a:t>If the </a:t>
            </a:r>
            <a:r>
              <a:rPr lang="en-US" altLang="zh-TW" b="1" dirty="0"/>
              <a:t>UE in CM-IDLE</a:t>
            </a:r>
            <a:r>
              <a:rPr lang="en-US" altLang="zh-TW" dirty="0"/>
              <a:t> state triggered the Service Request to establish a signalling connection only, after successful establishment of the signalling connection the UE and the network can exchange NAS signalling and steps 4~11 and 15~22 are skipped.</a:t>
            </a:r>
            <a:endParaRPr lang="zh-TW" altLang="en-US" dirty="0"/>
          </a:p>
        </p:txBody>
      </p:sp>
      <p:pic>
        <p:nvPicPr>
          <p:cNvPr id="4" name="圖片 3">
            <a:extLst>
              <a:ext uri="{FF2B5EF4-FFF2-40B4-BE49-F238E27FC236}">
                <a16:creationId xmlns:a16="http://schemas.microsoft.com/office/drawing/2014/main" id="{5FE3F308-B9FA-4C69-8DF8-2F13D1C908A2}"/>
              </a:ext>
            </a:extLst>
          </p:cNvPr>
          <p:cNvPicPr>
            <a:picLocks noChangeAspect="1"/>
          </p:cNvPicPr>
          <p:nvPr/>
        </p:nvPicPr>
        <p:blipFill rotWithShape="1">
          <a:blip r:embed="rId3"/>
          <a:srcRect b="91217"/>
          <a:stretch/>
        </p:blipFill>
        <p:spPr>
          <a:xfrm>
            <a:off x="5315223" y="0"/>
            <a:ext cx="6876777" cy="537882"/>
          </a:xfrm>
          <a:prstGeom prst="rect">
            <a:avLst/>
          </a:prstGeom>
        </p:spPr>
      </p:pic>
      <p:pic>
        <p:nvPicPr>
          <p:cNvPr id="5" name="內容版面配置區 5">
            <a:extLst>
              <a:ext uri="{FF2B5EF4-FFF2-40B4-BE49-F238E27FC236}">
                <a16:creationId xmlns:a16="http://schemas.microsoft.com/office/drawing/2014/main" id="{A6A9131F-8992-42C6-ABFC-AE291306C991}"/>
              </a:ext>
            </a:extLst>
          </p:cNvPr>
          <p:cNvPicPr>
            <a:picLocks noChangeAspect="1"/>
          </p:cNvPicPr>
          <p:nvPr/>
        </p:nvPicPr>
        <p:blipFill rotWithShape="1">
          <a:blip r:embed="rId3"/>
          <a:srcRect t="22733" b="71796"/>
          <a:stretch/>
        </p:blipFill>
        <p:spPr>
          <a:xfrm>
            <a:off x="5315223" y="733435"/>
            <a:ext cx="6876777" cy="335021"/>
          </a:xfrm>
          <a:prstGeom prst="rect">
            <a:avLst/>
          </a:prstGeom>
        </p:spPr>
      </p:pic>
      <p:sp>
        <p:nvSpPr>
          <p:cNvPr id="6" name="投影片編號版面配置區 5">
            <a:extLst>
              <a:ext uri="{FF2B5EF4-FFF2-40B4-BE49-F238E27FC236}">
                <a16:creationId xmlns:a16="http://schemas.microsoft.com/office/drawing/2014/main" id="{955D4895-0153-4A23-8886-135699C6F6D8}"/>
              </a:ext>
            </a:extLst>
          </p:cNvPr>
          <p:cNvSpPr>
            <a:spLocks noGrp="1"/>
          </p:cNvSpPr>
          <p:nvPr>
            <p:ph type="sldNum" sz="quarter" idx="12"/>
          </p:nvPr>
        </p:nvSpPr>
        <p:spPr/>
        <p:txBody>
          <a:bodyPr/>
          <a:lstStyle/>
          <a:p>
            <a:fld id="{75BE308F-DE79-4928-90CB-2247FBDD67C9}" type="slidenum">
              <a:rPr lang="zh-TW" altLang="en-US" smtClean="0"/>
              <a:t>33</a:t>
            </a:fld>
            <a:endParaRPr lang="zh-TW" altLang="en-US"/>
          </a:p>
        </p:txBody>
      </p:sp>
    </p:spTree>
    <p:extLst>
      <p:ext uri="{BB962C8B-B14F-4D97-AF65-F5344CB8AC3E}">
        <p14:creationId xmlns:p14="http://schemas.microsoft.com/office/powerpoint/2010/main" val="1550588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F2AB6A-22F5-4623-936B-CDBB2F0311F8}"/>
              </a:ext>
            </a:extLst>
          </p:cNvPr>
          <p:cNvSpPr>
            <a:spLocks noGrp="1"/>
          </p:cNvSpPr>
          <p:nvPr>
            <p:ph type="title"/>
          </p:nvPr>
        </p:nvSpPr>
        <p:spPr/>
        <p:txBody>
          <a:bodyPr/>
          <a:lstStyle/>
          <a:p>
            <a:r>
              <a:rPr lang="en-US" altLang="zh-TW" dirty="0"/>
              <a:t>Step 3</a:t>
            </a:r>
            <a:endParaRPr lang="zh-TW" altLang="en-US" dirty="0"/>
          </a:p>
        </p:txBody>
      </p:sp>
      <p:sp>
        <p:nvSpPr>
          <p:cNvPr id="3" name="內容版面配置區 2">
            <a:extLst>
              <a:ext uri="{FF2B5EF4-FFF2-40B4-BE49-F238E27FC236}">
                <a16:creationId xmlns:a16="http://schemas.microsoft.com/office/drawing/2014/main" id="{021DC960-859E-427D-AEEA-06C61C7C117B}"/>
              </a:ext>
            </a:extLst>
          </p:cNvPr>
          <p:cNvSpPr>
            <a:spLocks noGrp="1"/>
          </p:cNvSpPr>
          <p:nvPr>
            <p:ph idx="1"/>
          </p:nvPr>
        </p:nvSpPr>
        <p:spPr/>
        <p:txBody>
          <a:bodyPr>
            <a:normAutofit/>
          </a:bodyPr>
          <a:lstStyle/>
          <a:p>
            <a:r>
              <a:rPr lang="en-US" altLang="zh-TW" dirty="0"/>
              <a:t>If the Service Request message is received over 3GPP access without</a:t>
            </a:r>
          </a:p>
          <a:p>
            <a:pPr lvl="2"/>
            <a:r>
              <a:rPr lang="en-US" altLang="zh-TW" dirty="0"/>
              <a:t>Release Request indication</a:t>
            </a:r>
          </a:p>
          <a:p>
            <a:pPr lvl="2"/>
            <a:r>
              <a:rPr lang="en-US" altLang="zh-TW" dirty="0"/>
              <a:t>Reject Paging Indication</a:t>
            </a:r>
          </a:p>
          <a:p>
            <a:pPr marL="457200" lvl="1" indent="0">
              <a:buNone/>
            </a:pPr>
            <a:r>
              <a:rPr lang="en-US" altLang="zh-TW" dirty="0"/>
              <a:t>=&gt; the AMF shall delete any stored Paging Restriction Information for this UE and stop restricting paging accordingly.</a:t>
            </a:r>
            <a:endParaRPr lang="zh-TW" altLang="en-US" dirty="0"/>
          </a:p>
        </p:txBody>
      </p:sp>
      <p:pic>
        <p:nvPicPr>
          <p:cNvPr id="4" name="圖片 3">
            <a:extLst>
              <a:ext uri="{FF2B5EF4-FFF2-40B4-BE49-F238E27FC236}">
                <a16:creationId xmlns:a16="http://schemas.microsoft.com/office/drawing/2014/main" id="{5FE3F308-B9FA-4C69-8DF8-2F13D1C908A2}"/>
              </a:ext>
            </a:extLst>
          </p:cNvPr>
          <p:cNvPicPr>
            <a:picLocks noChangeAspect="1"/>
          </p:cNvPicPr>
          <p:nvPr/>
        </p:nvPicPr>
        <p:blipFill rotWithShape="1">
          <a:blip r:embed="rId3"/>
          <a:srcRect b="91217"/>
          <a:stretch/>
        </p:blipFill>
        <p:spPr>
          <a:xfrm>
            <a:off x="5315223" y="0"/>
            <a:ext cx="6876777" cy="537882"/>
          </a:xfrm>
          <a:prstGeom prst="rect">
            <a:avLst/>
          </a:prstGeom>
        </p:spPr>
      </p:pic>
      <p:pic>
        <p:nvPicPr>
          <p:cNvPr id="5" name="內容版面配置區 5">
            <a:extLst>
              <a:ext uri="{FF2B5EF4-FFF2-40B4-BE49-F238E27FC236}">
                <a16:creationId xmlns:a16="http://schemas.microsoft.com/office/drawing/2014/main" id="{A6A9131F-8992-42C6-ABFC-AE291306C991}"/>
              </a:ext>
            </a:extLst>
          </p:cNvPr>
          <p:cNvPicPr>
            <a:picLocks noChangeAspect="1"/>
          </p:cNvPicPr>
          <p:nvPr/>
        </p:nvPicPr>
        <p:blipFill rotWithShape="1">
          <a:blip r:embed="rId3"/>
          <a:srcRect t="22733" b="71796"/>
          <a:stretch/>
        </p:blipFill>
        <p:spPr>
          <a:xfrm>
            <a:off x="5315223" y="733435"/>
            <a:ext cx="6876777" cy="335021"/>
          </a:xfrm>
          <a:prstGeom prst="rect">
            <a:avLst/>
          </a:prstGeom>
        </p:spPr>
      </p:pic>
      <p:sp>
        <p:nvSpPr>
          <p:cNvPr id="6" name="投影片編號版面配置區 5">
            <a:extLst>
              <a:ext uri="{FF2B5EF4-FFF2-40B4-BE49-F238E27FC236}">
                <a16:creationId xmlns:a16="http://schemas.microsoft.com/office/drawing/2014/main" id="{A849A6E9-8B47-4D2D-A283-F6A91E017453}"/>
              </a:ext>
            </a:extLst>
          </p:cNvPr>
          <p:cNvSpPr>
            <a:spLocks noGrp="1"/>
          </p:cNvSpPr>
          <p:nvPr>
            <p:ph type="sldNum" sz="quarter" idx="12"/>
          </p:nvPr>
        </p:nvSpPr>
        <p:spPr/>
        <p:txBody>
          <a:bodyPr/>
          <a:lstStyle/>
          <a:p>
            <a:fld id="{75BE308F-DE79-4928-90CB-2247FBDD67C9}" type="slidenum">
              <a:rPr lang="zh-TW" altLang="en-US" smtClean="0"/>
              <a:t>34</a:t>
            </a:fld>
            <a:endParaRPr lang="zh-TW" altLang="en-US"/>
          </a:p>
        </p:txBody>
      </p:sp>
    </p:spTree>
    <p:extLst>
      <p:ext uri="{BB962C8B-B14F-4D97-AF65-F5344CB8AC3E}">
        <p14:creationId xmlns:p14="http://schemas.microsoft.com/office/powerpoint/2010/main" val="968730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F2AB6A-22F5-4623-936B-CDBB2F0311F8}"/>
              </a:ext>
            </a:extLst>
          </p:cNvPr>
          <p:cNvSpPr>
            <a:spLocks noGrp="1"/>
          </p:cNvSpPr>
          <p:nvPr>
            <p:ph type="title"/>
          </p:nvPr>
        </p:nvSpPr>
        <p:spPr/>
        <p:txBody>
          <a:bodyPr/>
          <a:lstStyle/>
          <a:p>
            <a:r>
              <a:rPr lang="en-US" altLang="zh-TW" dirty="0"/>
              <a:t>Step 3</a:t>
            </a:r>
            <a:endParaRPr lang="zh-TW" altLang="en-US" dirty="0"/>
          </a:p>
        </p:txBody>
      </p:sp>
      <p:sp>
        <p:nvSpPr>
          <p:cNvPr id="3" name="內容版面配置區 2">
            <a:extLst>
              <a:ext uri="{FF2B5EF4-FFF2-40B4-BE49-F238E27FC236}">
                <a16:creationId xmlns:a16="http://schemas.microsoft.com/office/drawing/2014/main" id="{021DC960-859E-427D-AEEA-06C61C7C117B}"/>
              </a:ext>
            </a:extLst>
          </p:cNvPr>
          <p:cNvSpPr>
            <a:spLocks noGrp="1"/>
          </p:cNvSpPr>
          <p:nvPr>
            <p:ph idx="1"/>
          </p:nvPr>
        </p:nvSpPr>
        <p:spPr/>
        <p:txBody>
          <a:bodyPr/>
          <a:lstStyle/>
          <a:p>
            <a:r>
              <a:rPr lang="en-US" altLang="zh-TW" dirty="0"/>
              <a:t>If the Service Request message over 3GPP access includes a </a:t>
            </a:r>
            <a:r>
              <a:rPr lang="en-US" altLang="zh-TW" b="1" dirty="0"/>
              <a:t>Release Request indication</a:t>
            </a:r>
            <a:r>
              <a:rPr lang="en-US" altLang="zh-TW" dirty="0"/>
              <a:t> or a </a:t>
            </a:r>
            <a:r>
              <a:rPr lang="en-US" altLang="zh-TW" b="1" dirty="0"/>
              <a:t>Reject Paging Indication</a:t>
            </a:r>
            <a:r>
              <a:rPr lang="en-US" altLang="zh-TW" dirty="0"/>
              <a:t>, then:</a:t>
            </a:r>
          </a:p>
          <a:p>
            <a:pPr lvl="1"/>
            <a:r>
              <a:rPr lang="en-US" altLang="zh-TW" dirty="0"/>
              <a:t>the AMF may accept or reject the received </a:t>
            </a:r>
            <a:r>
              <a:rPr lang="en-US" altLang="zh-TW" b="1" dirty="0"/>
              <a:t>Paging Restriction Information </a:t>
            </a:r>
            <a:r>
              <a:rPr lang="en-US" altLang="zh-TW" dirty="0"/>
              <a:t>requested by the UE based on operator policy.</a:t>
            </a:r>
          </a:p>
          <a:p>
            <a:pPr lvl="1"/>
            <a:r>
              <a:rPr lang="en-US" altLang="zh-TW" dirty="0"/>
              <a:t>If no </a:t>
            </a:r>
            <a:r>
              <a:rPr lang="en-US" altLang="zh-TW" b="1" dirty="0"/>
              <a:t>Paging Restriction Information </a:t>
            </a:r>
            <a:r>
              <a:rPr lang="en-US" altLang="zh-TW" dirty="0"/>
              <a:t>is provided, no paging restrictions apply and the AMF removes any </a:t>
            </a:r>
            <a:r>
              <a:rPr lang="en-US" altLang="zh-TW" b="1" dirty="0"/>
              <a:t>stored Paging Restriction Information</a:t>
            </a:r>
            <a:r>
              <a:rPr lang="en-US" altLang="zh-TW" dirty="0"/>
              <a:t> from the UE context.</a:t>
            </a:r>
          </a:p>
          <a:p>
            <a:pPr lvl="1"/>
            <a:r>
              <a:rPr lang="en-US" altLang="zh-TW" dirty="0"/>
              <a:t>no User Plane resources are established and instead the AMF triggers the </a:t>
            </a:r>
            <a:r>
              <a:rPr lang="en-US" altLang="zh-TW" b="1" dirty="0"/>
              <a:t>AN Release procedure</a:t>
            </a:r>
            <a:endParaRPr lang="zh-TW" altLang="en-US" b="1" dirty="0"/>
          </a:p>
        </p:txBody>
      </p:sp>
      <p:pic>
        <p:nvPicPr>
          <p:cNvPr id="4" name="圖片 3">
            <a:extLst>
              <a:ext uri="{FF2B5EF4-FFF2-40B4-BE49-F238E27FC236}">
                <a16:creationId xmlns:a16="http://schemas.microsoft.com/office/drawing/2014/main" id="{5FE3F308-B9FA-4C69-8DF8-2F13D1C908A2}"/>
              </a:ext>
            </a:extLst>
          </p:cNvPr>
          <p:cNvPicPr>
            <a:picLocks noChangeAspect="1"/>
          </p:cNvPicPr>
          <p:nvPr/>
        </p:nvPicPr>
        <p:blipFill rotWithShape="1">
          <a:blip r:embed="rId3"/>
          <a:srcRect b="91217"/>
          <a:stretch/>
        </p:blipFill>
        <p:spPr>
          <a:xfrm>
            <a:off x="5315223" y="0"/>
            <a:ext cx="6876777" cy="537882"/>
          </a:xfrm>
          <a:prstGeom prst="rect">
            <a:avLst/>
          </a:prstGeom>
        </p:spPr>
      </p:pic>
      <p:pic>
        <p:nvPicPr>
          <p:cNvPr id="5" name="內容版面配置區 5">
            <a:extLst>
              <a:ext uri="{FF2B5EF4-FFF2-40B4-BE49-F238E27FC236}">
                <a16:creationId xmlns:a16="http://schemas.microsoft.com/office/drawing/2014/main" id="{A6A9131F-8992-42C6-ABFC-AE291306C991}"/>
              </a:ext>
            </a:extLst>
          </p:cNvPr>
          <p:cNvPicPr>
            <a:picLocks noChangeAspect="1"/>
          </p:cNvPicPr>
          <p:nvPr/>
        </p:nvPicPr>
        <p:blipFill rotWithShape="1">
          <a:blip r:embed="rId3"/>
          <a:srcRect t="22733" b="71796"/>
          <a:stretch/>
        </p:blipFill>
        <p:spPr>
          <a:xfrm>
            <a:off x="5315223" y="733435"/>
            <a:ext cx="6876777" cy="335021"/>
          </a:xfrm>
          <a:prstGeom prst="rect">
            <a:avLst/>
          </a:prstGeom>
        </p:spPr>
      </p:pic>
      <p:sp>
        <p:nvSpPr>
          <p:cNvPr id="6" name="投影片編號版面配置區 5">
            <a:extLst>
              <a:ext uri="{FF2B5EF4-FFF2-40B4-BE49-F238E27FC236}">
                <a16:creationId xmlns:a16="http://schemas.microsoft.com/office/drawing/2014/main" id="{FAA71290-886A-46AD-BF39-2999EA39D389}"/>
              </a:ext>
            </a:extLst>
          </p:cNvPr>
          <p:cNvSpPr>
            <a:spLocks noGrp="1"/>
          </p:cNvSpPr>
          <p:nvPr>
            <p:ph type="sldNum" sz="quarter" idx="12"/>
          </p:nvPr>
        </p:nvSpPr>
        <p:spPr/>
        <p:txBody>
          <a:bodyPr/>
          <a:lstStyle/>
          <a:p>
            <a:fld id="{75BE308F-DE79-4928-90CB-2247FBDD67C9}" type="slidenum">
              <a:rPr lang="zh-TW" altLang="en-US" smtClean="0"/>
              <a:t>35</a:t>
            </a:fld>
            <a:endParaRPr lang="zh-TW" altLang="en-US"/>
          </a:p>
        </p:txBody>
      </p:sp>
    </p:spTree>
    <p:extLst>
      <p:ext uri="{BB962C8B-B14F-4D97-AF65-F5344CB8AC3E}">
        <p14:creationId xmlns:p14="http://schemas.microsoft.com/office/powerpoint/2010/main" val="784819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85797D-7361-4CDD-8F7E-8C8CDBD3F17D}"/>
              </a:ext>
            </a:extLst>
          </p:cNvPr>
          <p:cNvSpPr>
            <a:spLocks noGrp="1"/>
          </p:cNvSpPr>
          <p:nvPr>
            <p:ph type="title"/>
          </p:nvPr>
        </p:nvSpPr>
        <p:spPr/>
        <p:txBody>
          <a:bodyPr/>
          <a:lstStyle/>
          <a:p>
            <a:r>
              <a:rPr lang="en-US" altLang="zh-TW" dirty="0"/>
              <a:t>Step 4</a:t>
            </a:r>
            <a:endParaRPr lang="zh-TW" altLang="en-US" dirty="0"/>
          </a:p>
        </p:txBody>
      </p:sp>
      <p:sp>
        <p:nvSpPr>
          <p:cNvPr id="3" name="內容版面配置區 2">
            <a:extLst>
              <a:ext uri="{FF2B5EF4-FFF2-40B4-BE49-F238E27FC236}">
                <a16:creationId xmlns:a16="http://schemas.microsoft.com/office/drawing/2014/main" id="{9A7C6F63-CC27-4FC1-B5C4-FB323D8437D3}"/>
              </a:ext>
            </a:extLst>
          </p:cNvPr>
          <p:cNvSpPr>
            <a:spLocks noGrp="1"/>
          </p:cNvSpPr>
          <p:nvPr>
            <p:ph idx="1"/>
          </p:nvPr>
        </p:nvSpPr>
        <p:spPr/>
        <p:txBody>
          <a:bodyPr/>
          <a:lstStyle/>
          <a:p>
            <a:r>
              <a:rPr lang="en-US" altLang="zh-TW" b="1" dirty="0" err="1">
                <a:solidFill>
                  <a:srgbClr val="FF0000"/>
                </a:solidFill>
              </a:rPr>
              <a:t>Nsmf_PDUSession_UpdateSMContext</a:t>
            </a:r>
            <a:r>
              <a:rPr lang="en-US" altLang="zh-TW" b="1" dirty="0">
                <a:solidFill>
                  <a:srgbClr val="FF0000"/>
                </a:solidFill>
              </a:rPr>
              <a:t> </a:t>
            </a:r>
            <a:r>
              <a:rPr lang="en-US" altLang="zh-TW" dirty="0"/>
              <a:t>Request</a:t>
            </a:r>
          </a:p>
          <a:p>
            <a:pPr lvl="1"/>
            <a:r>
              <a:rPr lang="en-US" altLang="zh-TW" dirty="0"/>
              <a:t>PDU Session ID(s)</a:t>
            </a:r>
          </a:p>
          <a:p>
            <a:pPr lvl="1"/>
            <a:r>
              <a:rPr lang="en-US" altLang="zh-TW" dirty="0"/>
              <a:t>Operation Type</a:t>
            </a:r>
          </a:p>
          <a:p>
            <a:pPr lvl="1"/>
            <a:r>
              <a:rPr lang="en-US" altLang="zh-TW" dirty="0"/>
              <a:t>UE location information</a:t>
            </a:r>
          </a:p>
          <a:p>
            <a:pPr lvl="1"/>
            <a:r>
              <a:rPr lang="en-US" altLang="zh-TW" dirty="0"/>
              <a:t>Access Type</a:t>
            </a:r>
          </a:p>
          <a:p>
            <a:pPr lvl="1"/>
            <a:r>
              <a:rPr lang="en-US" altLang="zh-TW" dirty="0"/>
              <a:t>RAT Type</a:t>
            </a:r>
          </a:p>
          <a:p>
            <a:pPr lvl="1"/>
            <a:r>
              <a:rPr lang="en-US" altLang="zh-TW" dirty="0"/>
              <a:t>UE presence in LADN service area</a:t>
            </a:r>
          </a:p>
          <a:p>
            <a:pPr lvl="1"/>
            <a:r>
              <a:rPr lang="en-US" altLang="zh-TW" dirty="0"/>
              <a:t>Indication of Access Type can be changed</a:t>
            </a:r>
          </a:p>
          <a:p>
            <a:pPr lvl="1"/>
            <a:r>
              <a:rPr lang="en-US" altLang="zh-TW" dirty="0"/>
              <a:t>[MO Exception Data Counter]</a:t>
            </a:r>
            <a:endParaRPr lang="zh-TW" altLang="en-US" dirty="0"/>
          </a:p>
        </p:txBody>
      </p:sp>
      <p:pic>
        <p:nvPicPr>
          <p:cNvPr id="4" name="圖片 3">
            <a:extLst>
              <a:ext uri="{FF2B5EF4-FFF2-40B4-BE49-F238E27FC236}">
                <a16:creationId xmlns:a16="http://schemas.microsoft.com/office/drawing/2014/main" id="{EBF8DFA2-A34C-412C-AABD-23C849BFBCC0}"/>
              </a:ext>
            </a:extLst>
          </p:cNvPr>
          <p:cNvPicPr>
            <a:picLocks noChangeAspect="1"/>
          </p:cNvPicPr>
          <p:nvPr/>
        </p:nvPicPr>
        <p:blipFill rotWithShape="1">
          <a:blip r:embed="rId3"/>
          <a:srcRect l="22311" t="-1" r="46669" b="90519"/>
          <a:stretch/>
        </p:blipFill>
        <p:spPr>
          <a:xfrm>
            <a:off x="8509299" y="-11794"/>
            <a:ext cx="3560782" cy="969225"/>
          </a:xfrm>
          <a:prstGeom prst="rect">
            <a:avLst/>
          </a:prstGeom>
        </p:spPr>
      </p:pic>
      <p:pic>
        <p:nvPicPr>
          <p:cNvPr id="5" name="圖片 4">
            <a:extLst>
              <a:ext uri="{FF2B5EF4-FFF2-40B4-BE49-F238E27FC236}">
                <a16:creationId xmlns:a16="http://schemas.microsoft.com/office/drawing/2014/main" id="{224A66E8-9A21-4582-8357-BF4F16BF9280}"/>
              </a:ext>
            </a:extLst>
          </p:cNvPr>
          <p:cNvPicPr>
            <a:picLocks noChangeAspect="1"/>
          </p:cNvPicPr>
          <p:nvPr/>
        </p:nvPicPr>
        <p:blipFill rotWithShape="1">
          <a:blip r:embed="rId3"/>
          <a:srcRect l="22311" t="29035" r="46669" b="65371"/>
          <a:stretch/>
        </p:blipFill>
        <p:spPr>
          <a:xfrm>
            <a:off x="8509299" y="1253759"/>
            <a:ext cx="3560782" cy="571866"/>
          </a:xfrm>
          <a:prstGeom prst="rect">
            <a:avLst/>
          </a:prstGeom>
        </p:spPr>
      </p:pic>
      <p:sp>
        <p:nvSpPr>
          <p:cNvPr id="6" name="投影片編號版面配置區 5">
            <a:extLst>
              <a:ext uri="{FF2B5EF4-FFF2-40B4-BE49-F238E27FC236}">
                <a16:creationId xmlns:a16="http://schemas.microsoft.com/office/drawing/2014/main" id="{A92B5ACC-14AB-4433-9062-428F5A650833}"/>
              </a:ext>
            </a:extLst>
          </p:cNvPr>
          <p:cNvSpPr>
            <a:spLocks noGrp="1"/>
          </p:cNvSpPr>
          <p:nvPr>
            <p:ph type="sldNum" sz="quarter" idx="12"/>
          </p:nvPr>
        </p:nvSpPr>
        <p:spPr/>
        <p:txBody>
          <a:bodyPr/>
          <a:lstStyle/>
          <a:p>
            <a:fld id="{75BE308F-DE79-4928-90CB-2247FBDD67C9}" type="slidenum">
              <a:rPr lang="zh-TW" altLang="en-US" smtClean="0"/>
              <a:t>36</a:t>
            </a:fld>
            <a:endParaRPr lang="zh-TW" altLang="en-US"/>
          </a:p>
        </p:txBody>
      </p:sp>
    </p:spTree>
    <p:extLst>
      <p:ext uri="{BB962C8B-B14F-4D97-AF65-F5344CB8AC3E}">
        <p14:creationId xmlns:p14="http://schemas.microsoft.com/office/powerpoint/2010/main" val="1161147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85797D-7361-4CDD-8F7E-8C8CDBD3F17D}"/>
              </a:ext>
            </a:extLst>
          </p:cNvPr>
          <p:cNvSpPr>
            <a:spLocks noGrp="1"/>
          </p:cNvSpPr>
          <p:nvPr>
            <p:ph type="title"/>
          </p:nvPr>
        </p:nvSpPr>
        <p:spPr/>
        <p:txBody>
          <a:bodyPr/>
          <a:lstStyle/>
          <a:p>
            <a:r>
              <a:rPr lang="en-US" altLang="zh-TW" dirty="0"/>
              <a:t>Step 4</a:t>
            </a:r>
            <a:endParaRPr lang="zh-TW" altLang="en-US" dirty="0"/>
          </a:p>
        </p:txBody>
      </p:sp>
      <p:sp>
        <p:nvSpPr>
          <p:cNvPr id="3" name="內容版面配置區 2">
            <a:extLst>
              <a:ext uri="{FF2B5EF4-FFF2-40B4-BE49-F238E27FC236}">
                <a16:creationId xmlns:a16="http://schemas.microsoft.com/office/drawing/2014/main" id="{9A7C6F63-CC27-4FC1-B5C4-FB323D8437D3}"/>
              </a:ext>
            </a:extLst>
          </p:cNvPr>
          <p:cNvSpPr>
            <a:spLocks noGrp="1"/>
          </p:cNvSpPr>
          <p:nvPr>
            <p:ph idx="1"/>
          </p:nvPr>
        </p:nvSpPr>
        <p:spPr/>
        <p:txBody>
          <a:bodyPr>
            <a:normAutofit lnSpcReduction="10000"/>
          </a:bodyPr>
          <a:lstStyle/>
          <a:p>
            <a:r>
              <a:rPr lang="en-US" altLang="zh-TW" b="1" dirty="0" err="1">
                <a:solidFill>
                  <a:srgbClr val="FF0000"/>
                </a:solidFill>
              </a:rPr>
              <a:t>Nsmf_PDUSession_UpdateSMContext</a:t>
            </a:r>
            <a:r>
              <a:rPr lang="en-US" altLang="zh-TW" b="1" dirty="0">
                <a:solidFill>
                  <a:srgbClr val="FF0000"/>
                </a:solidFill>
              </a:rPr>
              <a:t> </a:t>
            </a:r>
            <a:r>
              <a:rPr lang="en-US" altLang="zh-TW" dirty="0"/>
              <a:t>is invoked:</a:t>
            </a:r>
          </a:p>
          <a:p>
            <a:pPr lvl="1"/>
            <a:r>
              <a:rPr lang="en-US" altLang="zh-TW" dirty="0"/>
              <a:t>If the UE identifies </a:t>
            </a:r>
            <a:r>
              <a:rPr lang="en-US" altLang="zh-TW" b="1" dirty="0"/>
              <a:t>List Of PDU Sessions To Be Activated </a:t>
            </a:r>
            <a:r>
              <a:rPr lang="en-US" altLang="zh-TW" dirty="0"/>
              <a:t>in the Service Request message; or</a:t>
            </a:r>
          </a:p>
          <a:p>
            <a:pPr lvl="1"/>
            <a:r>
              <a:rPr lang="en-US" altLang="zh-TW" dirty="0"/>
              <a:t>If this procedure is triggered by the SMF in response to </a:t>
            </a:r>
            <a:r>
              <a:rPr lang="en-US" altLang="zh-TW" b="1" dirty="0"/>
              <a:t>paging</a:t>
            </a:r>
            <a:r>
              <a:rPr lang="en-US" altLang="zh-TW" dirty="0"/>
              <a:t> or </a:t>
            </a:r>
            <a:r>
              <a:rPr lang="en-US" altLang="zh-TW" b="1" dirty="0"/>
              <a:t>NAS notification</a:t>
            </a:r>
            <a:r>
              <a:rPr lang="en-US" altLang="zh-TW" dirty="0"/>
              <a:t> indicating 3GPP access; or</a:t>
            </a:r>
          </a:p>
          <a:p>
            <a:pPr lvl="1"/>
            <a:r>
              <a:rPr lang="en-US" altLang="zh-TW" dirty="0"/>
              <a:t>If this step onwards is invoked following step 4a of </a:t>
            </a:r>
            <a:r>
              <a:rPr lang="en-US" altLang="zh-TW" b="1" dirty="0">
                <a:hlinkClick r:id="rId3"/>
              </a:rPr>
              <a:t>clause 4.2.3.3</a:t>
            </a:r>
            <a:r>
              <a:rPr lang="en-US" altLang="zh-TW" b="1" dirty="0"/>
              <a:t> </a:t>
            </a:r>
            <a:r>
              <a:rPr lang="en-US" altLang="zh-TW" dirty="0"/>
              <a:t>and the current UE location</a:t>
            </a:r>
          </a:p>
          <a:p>
            <a:pPr lvl="2"/>
            <a:r>
              <a:rPr lang="en-US" altLang="zh-TW" dirty="0"/>
              <a:t>is outside the </a:t>
            </a:r>
            <a:r>
              <a:rPr lang="en-US" altLang="zh-TW" b="1" dirty="0"/>
              <a:t>"Area of validity for the N2 SM information"</a:t>
            </a:r>
            <a:r>
              <a:rPr lang="en-US" altLang="zh-TW" dirty="0"/>
              <a:t> provided by the SMF; or</a:t>
            </a:r>
          </a:p>
          <a:p>
            <a:pPr lvl="2"/>
            <a:r>
              <a:rPr lang="en-US" altLang="zh-TW" dirty="0"/>
              <a:t>the </a:t>
            </a:r>
            <a:r>
              <a:rPr lang="en-US" altLang="zh-TW" b="1" dirty="0"/>
              <a:t>"Area of validity for the N2 SM information"</a:t>
            </a:r>
            <a:r>
              <a:rPr lang="en-US" altLang="zh-TW" dirty="0"/>
              <a:t> was not provided by the SMF</a:t>
            </a:r>
          </a:p>
          <a:p>
            <a:pPr lvl="1"/>
            <a:r>
              <a:rPr lang="en-US" altLang="zh-TW" dirty="0"/>
              <a:t>If this procedure is triggered by the SMF in response to </a:t>
            </a:r>
            <a:r>
              <a:rPr lang="en-US" altLang="zh-TW" b="1" dirty="0"/>
              <a:t>paging</a:t>
            </a:r>
            <a:r>
              <a:rPr lang="en-US" altLang="zh-TW" dirty="0"/>
              <a:t> or </a:t>
            </a:r>
            <a:r>
              <a:rPr lang="en-US" altLang="zh-TW" b="1" dirty="0"/>
              <a:t>NAS notification</a:t>
            </a:r>
            <a:r>
              <a:rPr lang="en-US" altLang="zh-TW" dirty="0"/>
              <a:t> indicating </a:t>
            </a:r>
            <a:r>
              <a:rPr lang="en-US" altLang="zh-TW" dirty="0">
                <a:solidFill>
                  <a:srgbClr val="00B050"/>
                </a:solidFill>
              </a:rPr>
              <a:t>non-3GPP</a:t>
            </a:r>
            <a:r>
              <a:rPr lang="en-US" altLang="zh-TW" dirty="0"/>
              <a:t> access and the AMF </a:t>
            </a:r>
          </a:p>
          <a:p>
            <a:pPr lvl="2"/>
            <a:r>
              <a:rPr lang="en-US" altLang="zh-TW" dirty="0"/>
              <a:t>received </a:t>
            </a:r>
            <a:r>
              <a:rPr lang="en-US" altLang="zh-TW" b="1" dirty="0"/>
              <a:t>N2 SM Information only</a:t>
            </a:r>
            <a:r>
              <a:rPr lang="en-US" altLang="zh-TW" dirty="0"/>
              <a:t>; or </a:t>
            </a:r>
          </a:p>
          <a:p>
            <a:pPr lvl="2"/>
            <a:r>
              <a:rPr lang="en-US" altLang="zh-TW" dirty="0"/>
              <a:t>both </a:t>
            </a:r>
            <a:r>
              <a:rPr lang="en-US" altLang="zh-TW" b="1" dirty="0"/>
              <a:t>N1 SM Container </a:t>
            </a:r>
            <a:r>
              <a:rPr lang="en-US" altLang="zh-TW" dirty="0"/>
              <a:t>and </a:t>
            </a:r>
            <a:r>
              <a:rPr lang="en-US" altLang="zh-TW" b="1" dirty="0"/>
              <a:t>N2 SM Information</a:t>
            </a:r>
          </a:p>
          <a:p>
            <a:pPr lvl="1"/>
            <a:endParaRPr lang="en-US" altLang="zh-TW" dirty="0"/>
          </a:p>
        </p:txBody>
      </p:sp>
      <p:pic>
        <p:nvPicPr>
          <p:cNvPr id="4" name="圖片 3">
            <a:extLst>
              <a:ext uri="{FF2B5EF4-FFF2-40B4-BE49-F238E27FC236}">
                <a16:creationId xmlns:a16="http://schemas.microsoft.com/office/drawing/2014/main" id="{EBF8DFA2-A34C-412C-AABD-23C849BFBCC0}"/>
              </a:ext>
            </a:extLst>
          </p:cNvPr>
          <p:cNvPicPr>
            <a:picLocks noChangeAspect="1"/>
          </p:cNvPicPr>
          <p:nvPr/>
        </p:nvPicPr>
        <p:blipFill rotWithShape="1">
          <a:blip r:embed="rId4"/>
          <a:srcRect l="22311" t="-1" r="46669" b="90519"/>
          <a:stretch/>
        </p:blipFill>
        <p:spPr>
          <a:xfrm>
            <a:off x="8509299" y="-11794"/>
            <a:ext cx="3560782" cy="969225"/>
          </a:xfrm>
          <a:prstGeom prst="rect">
            <a:avLst/>
          </a:prstGeom>
        </p:spPr>
      </p:pic>
      <p:pic>
        <p:nvPicPr>
          <p:cNvPr id="5" name="圖片 4">
            <a:extLst>
              <a:ext uri="{FF2B5EF4-FFF2-40B4-BE49-F238E27FC236}">
                <a16:creationId xmlns:a16="http://schemas.microsoft.com/office/drawing/2014/main" id="{224A66E8-9A21-4582-8357-BF4F16BF9280}"/>
              </a:ext>
            </a:extLst>
          </p:cNvPr>
          <p:cNvPicPr>
            <a:picLocks noChangeAspect="1"/>
          </p:cNvPicPr>
          <p:nvPr/>
        </p:nvPicPr>
        <p:blipFill rotWithShape="1">
          <a:blip r:embed="rId4"/>
          <a:srcRect l="22311" t="29035" r="46669" b="65371"/>
          <a:stretch/>
        </p:blipFill>
        <p:spPr>
          <a:xfrm>
            <a:off x="8509299" y="1253759"/>
            <a:ext cx="3560782" cy="571866"/>
          </a:xfrm>
          <a:prstGeom prst="rect">
            <a:avLst/>
          </a:prstGeom>
        </p:spPr>
      </p:pic>
      <p:sp>
        <p:nvSpPr>
          <p:cNvPr id="6" name="投影片編號版面配置區 5">
            <a:extLst>
              <a:ext uri="{FF2B5EF4-FFF2-40B4-BE49-F238E27FC236}">
                <a16:creationId xmlns:a16="http://schemas.microsoft.com/office/drawing/2014/main" id="{74B5F8A5-A525-49BF-9811-AF1D527A0151}"/>
              </a:ext>
            </a:extLst>
          </p:cNvPr>
          <p:cNvSpPr>
            <a:spLocks noGrp="1"/>
          </p:cNvSpPr>
          <p:nvPr>
            <p:ph type="sldNum" sz="quarter" idx="12"/>
          </p:nvPr>
        </p:nvSpPr>
        <p:spPr/>
        <p:txBody>
          <a:bodyPr/>
          <a:lstStyle/>
          <a:p>
            <a:fld id="{75BE308F-DE79-4928-90CB-2247FBDD67C9}" type="slidenum">
              <a:rPr lang="zh-TW" altLang="en-US" smtClean="0"/>
              <a:t>37</a:t>
            </a:fld>
            <a:endParaRPr lang="zh-TW" altLang="en-US"/>
          </a:p>
        </p:txBody>
      </p:sp>
    </p:spTree>
    <p:extLst>
      <p:ext uri="{BB962C8B-B14F-4D97-AF65-F5344CB8AC3E}">
        <p14:creationId xmlns:p14="http://schemas.microsoft.com/office/powerpoint/2010/main" val="2786540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85797D-7361-4CDD-8F7E-8C8CDBD3F17D}"/>
              </a:ext>
            </a:extLst>
          </p:cNvPr>
          <p:cNvSpPr>
            <a:spLocks noGrp="1"/>
          </p:cNvSpPr>
          <p:nvPr>
            <p:ph type="title"/>
          </p:nvPr>
        </p:nvSpPr>
        <p:spPr/>
        <p:txBody>
          <a:bodyPr/>
          <a:lstStyle/>
          <a:p>
            <a:r>
              <a:rPr lang="en-US" altLang="zh-TW" dirty="0"/>
              <a:t>Step 4</a:t>
            </a:r>
            <a:endParaRPr lang="zh-TW" altLang="en-US" dirty="0"/>
          </a:p>
        </p:txBody>
      </p:sp>
      <p:sp>
        <p:nvSpPr>
          <p:cNvPr id="3" name="內容版面配置區 2">
            <a:extLst>
              <a:ext uri="{FF2B5EF4-FFF2-40B4-BE49-F238E27FC236}">
                <a16:creationId xmlns:a16="http://schemas.microsoft.com/office/drawing/2014/main" id="{9A7C6F63-CC27-4FC1-B5C4-FB323D8437D3}"/>
              </a:ext>
            </a:extLst>
          </p:cNvPr>
          <p:cNvSpPr>
            <a:spLocks noGrp="1"/>
          </p:cNvSpPr>
          <p:nvPr>
            <p:ph idx="1"/>
          </p:nvPr>
        </p:nvSpPr>
        <p:spPr/>
        <p:txBody>
          <a:bodyPr>
            <a:normAutofit/>
          </a:bodyPr>
          <a:lstStyle/>
          <a:p>
            <a:r>
              <a:rPr lang="en-US" altLang="zh-TW" dirty="0"/>
              <a:t>If the DNN corresponds to an LADN</a:t>
            </a:r>
          </a:p>
          <a:p>
            <a:pPr lvl="1"/>
            <a:r>
              <a:rPr lang="en-US" altLang="zh-TW" dirty="0"/>
              <a:t>the </a:t>
            </a:r>
            <a:r>
              <a:rPr lang="en-US" altLang="zh-TW" b="1" dirty="0"/>
              <a:t>"UE presence in LADN service area"</a:t>
            </a:r>
            <a:r>
              <a:rPr lang="en-US" altLang="zh-TW" dirty="0"/>
              <a:t> indicates if the UE is </a:t>
            </a:r>
            <a:r>
              <a:rPr lang="en-US" altLang="zh-TW" b="1" dirty="0"/>
              <a:t>IN or OUT </a:t>
            </a:r>
            <a:r>
              <a:rPr lang="en-US" altLang="zh-TW" dirty="0"/>
              <a:t>of the </a:t>
            </a:r>
            <a:r>
              <a:rPr lang="en-US" altLang="zh-TW" b="1" dirty="0"/>
              <a:t>LADN service area</a:t>
            </a:r>
            <a:r>
              <a:rPr lang="en-US" altLang="zh-TW" dirty="0"/>
              <a:t>.</a:t>
            </a:r>
          </a:p>
          <a:p>
            <a:r>
              <a:rPr lang="en-US" altLang="zh-TW" dirty="0"/>
              <a:t>If the AMF does not provide the </a:t>
            </a:r>
            <a:r>
              <a:rPr lang="en-US" altLang="zh-TW" b="1" dirty="0"/>
              <a:t>"UE presence in LADN service area"</a:t>
            </a:r>
            <a:r>
              <a:rPr lang="en-US" altLang="zh-TW" dirty="0"/>
              <a:t> indication and the SMF determines that the DNN corresponds to a LADN</a:t>
            </a:r>
          </a:p>
          <a:p>
            <a:pPr lvl="1"/>
            <a:r>
              <a:rPr lang="en-US" altLang="zh-TW" dirty="0"/>
              <a:t>SMF considers that the UE is </a:t>
            </a:r>
            <a:r>
              <a:rPr lang="en-US" altLang="zh-TW" b="1" dirty="0"/>
              <a:t>OUT</a:t>
            </a:r>
            <a:r>
              <a:rPr lang="en-US" altLang="zh-TW" dirty="0"/>
              <a:t> of the </a:t>
            </a:r>
            <a:r>
              <a:rPr lang="en-US" altLang="zh-TW" b="1" dirty="0"/>
              <a:t>LADN service area</a:t>
            </a:r>
            <a:r>
              <a:rPr lang="en-US" altLang="zh-TW" dirty="0"/>
              <a:t>.</a:t>
            </a:r>
          </a:p>
          <a:p>
            <a:pPr lvl="1"/>
            <a:endParaRPr lang="en-US" altLang="zh-TW" dirty="0"/>
          </a:p>
        </p:txBody>
      </p:sp>
      <p:pic>
        <p:nvPicPr>
          <p:cNvPr id="4" name="圖片 3">
            <a:extLst>
              <a:ext uri="{FF2B5EF4-FFF2-40B4-BE49-F238E27FC236}">
                <a16:creationId xmlns:a16="http://schemas.microsoft.com/office/drawing/2014/main" id="{EBF8DFA2-A34C-412C-AABD-23C849BFBCC0}"/>
              </a:ext>
            </a:extLst>
          </p:cNvPr>
          <p:cNvPicPr>
            <a:picLocks noChangeAspect="1"/>
          </p:cNvPicPr>
          <p:nvPr/>
        </p:nvPicPr>
        <p:blipFill rotWithShape="1">
          <a:blip r:embed="rId3"/>
          <a:srcRect l="22311" t="-1" r="46669" b="90519"/>
          <a:stretch/>
        </p:blipFill>
        <p:spPr>
          <a:xfrm>
            <a:off x="8509299" y="-11794"/>
            <a:ext cx="3560782" cy="969225"/>
          </a:xfrm>
          <a:prstGeom prst="rect">
            <a:avLst/>
          </a:prstGeom>
        </p:spPr>
      </p:pic>
      <p:pic>
        <p:nvPicPr>
          <p:cNvPr id="5" name="圖片 4">
            <a:extLst>
              <a:ext uri="{FF2B5EF4-FFF2-40B4-BE49-F238E27FC236}">
                <a16:creationId xmlns:a16="http://schemas.microsoft.com/office/drawing/2014/main" id="{224A66E8-9A21-4582-8357-BF4F16BF9280}"/>
              </a:ext>
            </a:extLst>
          </p:cNvPr>
          <p:cNvPicPr>
            <a:picLocks noChangeAspect="1"/>
          </p:cNvPicPr>
          <p:nvPr/>
        </p:nvPicPr>
        <p:blipFill rotWithShape="1">
          <a:blip r:embed="rId3"/>
          <a:srcRect l="22311" t="29035" r="46669" b="65371"/>
          <a:stretch/>
        </p:blipFill>
        <p:spPr>
          <a:xfrm>
            <a:off x="8509299" y="1253759"/>
            <a:ext cx="3560782" cy="571866"/>
          </a:xfrm>
          <a:prstGeom prst="rect">
            <a:avLst/>
          </a:prstGeom>
        </p:spPr>
      </p:pic>
      <p:sp>
        <p:nvSpPr>
          <p:cNvPr id="6" name="投影片編號版面配置區 5">
            <a:extLst>
              <a:ext uri="{FF2B5EF4-FFF2-40B4-BE49-F238E27FC236}">
                <a16:creationId xmlns:a16="http://schemas.microsoft.com/office/drawing/2014/main" id="{2A7EB68E-A027-4505-9689-649A2A6EF589}"/>
              </a:ext>
            </a:extLst>
          </p:cNvPr>
          <p:cNvSpPr>
            <a:spLocks noGrp="1"/>
          </p:cNvSpPr>
          <p:nvPr>
            <p:ph type="sldNum" sz="quarter" idx="12"/>
          </p:nvPr>
        </p:nvSpPr>
        <p:spPr/>
        <p:txBody>
          <a:bodyPr/>
          <a:lstStyle/>
          <a:p>
            <a:fld id="{75BE308F-DE79-4928-90CB-2247FBDD67C9}" type="slidenum">
              <a:rPr lang="zh-TW" altLang="en-US" smtClean="0"/>
              <a:t>38</a:t>
            </a:fld>
            <a:endParaRPr lang="zh-TW" altLang="en-US"/>
          </a:p>
        </p:txBody>
      </p:sp>
    </p:spTree>
    <p:extLst>
      <p:ext uri="{BB962C8B-B14F-4D97-AF65-F5344CB8AC3E}">
        <p14:creationId xmlns:p14="http://schemas.microsoft.com/office/powerpoint/2010/main" val="1253968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85797D-7361-4CDD-8F7E-8C8CDBD3F17D}"/>
              </a:ext>
            </a:extLst>
          </p:cNvPr>
          <p:cNvSpPr>
            <a:spLocks noGrp="1"/>
          </p:cNvSpPr>
          <p:nvPr>
            <p:ph type="title"/>
          </p:nvPr>
        </p:nvSpPr>
        <p:spPr/>
        <p:txBody>
          <a:bodyPr/>
          <a:lstStyle/>
          <a:p>
            <a:r>
              <a:rPr lang="en-US" altLang="zh-TW" dirty="0"/>
              <a:t>Step 4</a:t>
            </a:r>
            <a:endParaRPr lang="zh-TW" altLang="en-US" dirty="0"/>
          </a:p>
        </p:txBody>
      </p:sp>
      <p:sp>
        <p:nvSpPr>
          <p:cNvPr id="3" name="內容版面配置區 2">
            <a:extLst>
              <a:ext uri="{FF2B5EF4-FFF2-40B4-BE49-F238E27FC236}">
                <a16:creationId xmlns:a16="http://schemas.microsoft.com/office/drawing/2014/main" id="{9A7C6F63-CC27-4FC1-B5C4-FB323D8437D3}"/>
              </a:ext>
            </a:extLst>
          </p:cNvPr>
          <p:cNvSpPr>
            <a:spLocks noGrp="1"/>
          </p:cNvSpPr>
          <p:nvPr>
            <p:ph idx="1"/>
          </p:nvPr>
        </p:nvSpPr>
        <p:spPr/>
        <p:txBody>
          <a:bodyPr>
            <a:normAutofit/>
          </a:bodyPr>
          <a:lstStyle/>
          <a:p>
            <a:r>
              <a:rPr lang="en-US" altLang="zh-TW" dirty="0"/>
              <a:t>The AMF determines the PDU Session(s) for which the UP connection(s) shall be activated and sends an </a:t>
            </a:r>
            <a:r>
              <a:rPr lang="en-US" altLang="zh-TW" b="1" dirty="0" err="1">
                <a:solidFill>
                  <a:srgbClr val="FF0000"/>
                </a:solidFill>
              </a:rPr>
              <a:t>Nsmf_PDUSession_UpdateSMContext</a:t>
            </a:r>
            <a:r>
              <a:rPr lang="en-US" altLang="zh-TW" b="1" dirty="0">
                <a:solidFill>
                  <a:srgbClr val="FF0000"/>
                </a:solidFill>
              </a:rPr>
              <a:t> </a:t>
            </a:r>
            <a:r>
              <a:rPr lang="en-US" altLang="zh-TW" dirty="0"/>
              <a:t>Request to SMF(s) associated with the PDU Session(s)</a:t>
            </a:r>
          </a:p>
          <a:p>
            <a:pPr lvl="1"/>
            <a:r>
              <a:rPr lang="en-US" altLang="zh-TW" dirty="0"/>
              <a:t>set </a:t>
            </a:r>
            <a:r>
              <a:rPr lang="en-US" altLang="zh-TW" b="1" dirty="0"/>
              <a:t>Operation Type </a:t>
            </a:r>
            <a:r>
              <a:rPr lang="en-US" altLang="zh-TW" dirty="0"/>
              <a:t>= </a:t>
            </a:r>
            <a:r>
              <a:rPr lang="en-US" altLang="zh-TW" b="1" dirty="0"/>
              <a:t>"UP activate"</a:t>
            </a:r>
          </a:p>
          <a:p>
            <a:r>
              <a:rPr lang="en-US" altLang="zh-TW" dirty="0"/>
              <a:t>AMF determines</a:t>
            </a:r>
          </a:p>
          <a:p>
            <a:pPr lvl="1"/>
            <a:r>
              <a:rPr lang="en-US" altLang="zh-TW" b="1" dirty="0"/>
              <a:t>Access Type</a:t>
            </a:r>
          </a:p>
          <a:p>
            <a:pPr lvl="1"/>
            <a:r>
              <a:rPr lang="en-US" altLang="zh-TW" b="1" dirty="0"/>
              <a:t>RAT Type</a:t>
            </a:r>
          </a:p>
          <a:p>
            <a:pPr lvl="2"/>
            <a:r>
              <a:rPr lang="en-US" altLang="zh-TW" dirty="0"/>
              <a:t>If the RAT type == NB-IoT, AMF shall ensure that the number of activated PDU session(s) are not exceed UE's maximum number of supported user plane resources</a:t>
            </a:r>
            <a:endParaRPr lang="en-US" altLang="zh-TW" b="1" dirty="0"/>
          </a:p>
        </p:txBody>
      </p:sp>
      <p:pic>
        <p:nvPicPr>
          <p:cNvPr id="4" name="圖片 3">
            <a:extLst>
              <a:ext uri="{FF2B5EF4-FFF2-40B4-BE49-F238E27FC236}">
                <a16:creationId xmlns:a16="http://schemas.microsoft.com/office/drawing/2014/main" id="{EBF8DFA2-A34C-412C-AABD-23C849BFBCC0}"/>
              </a:ext>
            </a:extLst>
          </p:cNvPr>
          <p:cNvPicPr>
            <a:picLocks noChangeAspect="1"/>
          </p:cNvPicPr>
          <p:nvPr/>
        </p:nvPicPr>
        <p:blipFill rotWithShape="1">
          <a:blip r:embed="rId3"/>
          <a:srcRect l="22311" t="-1" r="46669" b="90519"/>
          <a:stretch/>
        </p:blipFill>
        <p:spPr>
          <a:xfrm>
            <a:off x="8509299" y="-11794"/>
            <a:ext cx="3560782" cy="969225"/>
          </a:xfrm>
          <a:prstGeom prst="rect">
            <a:avLst/>
          </a:prstGeom>
        </p:spPr>
      </p:pic>
      <p:pic>
        <p:nvPicPr>
          <p:cNvPr id="5" name="圖片 4">
            <a:extLst>
              <a:ext uri="{FF2B5EF4-FFF2-40B4-BE49-F238E27FC236}">
                <a16:creationId xmlns:a16="http://schemas.microsoft.com/office/drawing/2014/main" id="{224A66E8-9A21-4582-8357-BF4F16BF9280}"/>
              </a:ext>
            </a:extLst>
          </p:cNvPr>
          <p:cNvPicPr>
            <a:picLocks noChangeAspect="1"/>
          </p:cNvPicPr>
          <p:nvPr/>
        </p:nvPicPr>
        <p:blipFill rotWithShape="1">
          <a:blip r:embed="rId3"/>
          <a:srcRect l="22311" t="29035" r="46669" b="65371"/>
          <a:stretch/>
        </p:blipFill>
        <p:spPr>
          <a:xfrm>
            <a:off x="8509299" y="1253759"/>
            <a:ext cx="3560782" cy="571866"/>
          </a:xfrm>
          <a:prstGeom prst="rect">
            <a:avLst/>
          </a:prstGeom>
        </p:spPr>
      </p:pic>
      <p:sp>
        <p:nvSpPr>
          <p:cNvPr id="6" name="投影片編號版面配置區 5">
            <a:extLst>
              <a:ext uri="{FF2B5EF4-FFF2-40B4-BE49-F238E27FC236}">
                <a16:creationId xmlns:a16="http://schemas.microsoft.com/office/drawing/2014/main" id="{31BD7406-3EA8-4151-8668-EA873CA190A3}"/>
              </a:ext>
            </a:extLst>
          </p:cNvPr>
          <p:cNvSpPr>
            <a:spLocks noGrp="1"/>
          </p:cNvSpPr>
          <p:nvPr>
            <p:ph type="sldNum" sz="quarter" idx="12"/>
          </p:nvPr>
        </p:nvSpPr>
        <p:spPr/>
        <p:txBody>
          <a:bodyPr/>
          <a:lstStyle/>
          <a:p>
            <a:fld id="{75BE308F-DE79-4928-90CB-2247FBDD67C9}" type="slidenum">
              <a:rPr lang="zh-TW" altLang="en-US" smtClean="0"/>
              <a:t>39</a:t>
            </a:fld>
            <a:endParaRPr lang="zh-TW" altLang="en-US"/>
          </a:p>
        </p:txBody>
      </p:sp>
    </p:spTree>
    <p:extLst>
      <p:ext uri="{BB962C8B-B14F-4D97-AF65-F5344CB8AC3E}">
        <p14:creationId xmlns:p14="http://schemas.microsoft.com/office/powerpoint/2010/main" val="138148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965F1A-9F87-4F7B-B2BC-CFB0D44A1AB0}"/>
              </a:ext>
            </a:extLst>
          </p:cNvPr>
          <p:cNvSpPr>
            <a:spLocks noGrp="1"/>
          </p:cNvSpPr>
          <p:nvPr>
            <p:ph type="title"/>
          </p:nvPr>
        </p:nvSpPr>
        <p:spPr/>
        <p:txBody>
          <a:bodyPr/>
          <a:lstStyle/>
          <a:p>
            <a:r>
              <a:rPr lang="en-US" altLang="zh-TW" dirty="0"/>
              <a:t>General</a:t>
            </a:r>
            <a:endParaRPr lang="zh-TW" altLang="en-US" dirty="0"/>
          </a:p>
        </p:txBody>
      </p:sp>
      <p:sp>
        <p:nvSpPr>
          <p:cNvPr id="3" name="內容版面配置區 2">
            <a:extLst>
              <a:ext uri="{FF2B5EF4-FFF2-40B4-BE49-F238E27FC236}">
                <a16:creationId xmlns:a16="http://schemas.microsoft.com/office/drawing/2014/main" id="{5ED8B91E-266A-4B92-A64D-0EBBF53F7C87}"/>
              </a:ext>
            </a:extLst>
          </p:cNvPr>
          <p:cNvSpPr>
            <a:spLocks noGrp="1"/>
          </p:cNvSpPr>
          <p:nvPr>
            <p:ph idx="1"/>
          </p:nvPr>
        </p:nvSpPr>
        <p:spPr/>
        <p:txBody>
          <a:bodyPr/>
          <a:lstStyle/>
          <a:p>
            <a:r>
              <a:rPr lang="en-US" altLang="zh-TW" b="1" dirty="0"/>
              <a:t>UE</a:t>
            </a:r>
            <a:r>
              <a:rPr lang="zh-TW" altLang="en-US" b="1" dirty="0"/>
              <a:t> </a:t>
            </a:r>
            <a:r>
              <a:rPr lang="en-US" altLang="zh-TW" b="1" dirty="0"/>
              <a:t>in</a:t>
            </a:r>
            <a:r>
              <a:rPr lang="zh-TW" altLang="en-US" b="1" dirty="0"/>
              <a:t> </a:t>
            </a:r>
            <a:r>
              <a:rPr lang="en-US" altLang="zh-TW" b="1" dirty="0"/>
              <a:t>CM-CONNECTED </a:t>
            </a:r>
            <a:r>
              <a:rPr lang="en-US" altLang="zh-TW" dirty="0"/>
              <a:t>initiates the Service Request</a:t>
            </a:r>
            <a:r>
              <a:rPr lang="zh-TW" altLang="en-US" dirty="0"/>
              <a:t> </a:t>
            </a:r>
            <a:r>
              <a:rPr lang="en-US" altLang="zh-TW" dirty="0"/>
              <a:t>in order to</a:t>
            </a:r>
          </a:p>
          <a:p>
            <a:pPr lvl="1"/>
            <a:r>
              <a:rPr lang="en-US" altLang="zh-TW" dirty="0"/>
              <a:t>request activation of a </a:t>
            </a:r>
            <a:r>
              <a:rPr lang="en-US" altLang="zh-TW" b="1" dirty="0"/>
              <a:t>User Plane connection for PDU Sessions</a:t>
            </a:r>
          </a:p>
          <a:p>
            <a:pPr lvl="1"/>
            <a:r>
              <a:rPr lang="en-US" altLang="zh-TW" dirty="0"/>
              <a:t>respond to a </a:t>
            </a:r>
            <a:r>
              <a:rPr lang="en-US" altLang="zh-TW" b="1" dirty="0"/>
              <a:t>NAS Notification message</a:t>
            </a:r>
            <a:r>
              <a:rPr lang="en-US" altLang="zh-TW" dirty="0"/>
              <a:t> from the AMF</a:t>
            </a:r>
          </a:p>
          <a:p>
            <a:pPr lvl="1"/>
            <a:r>
              <a:rPr lang="en-US" altLang="zh-TW" dirty="0"/>
              <a:t>request </a:t>
            </a:r>
            <a:r>
              <a:rPr lang="en-US" altLang="zh-TW" b="1" dirty="0"/>
              <a:t>release of the UE connection </a:t>
            </a:r>
          </a:p>
          <a:p>
            <a:pPr lvl="1"/>
            <a:r>
              <a:rPr lang="en-US" altLang="zh-TW" dirty="0"/>
              <a:t>stop data transmission</a:t>
            </a:r>
          </a:p>
          <a:p>
            <a:pPr lvl="1"/>
            <a:r>
              <a:rPr lang="en-US" altLang="zh-TW" dirty="0"/>
              <a:t>discard of any pending data</a:t>
            </a:r>
          </a:p>
          <a:p>
            <a:pPr lvl="1"/>
            <a:r>
              <a:rPr lang="en-US" altLang="zh-TW" dirty="0"/>
              <a:t>(optional) store </a:t>
            </a:r>
            <a:r>
              <a:rPr lang="en-US" altLang="zh-TW" b="1" dirty="0"/>
              <a:t>Paging Restriction Information</a:t>
            </a:r>
            <a:endParaRPr lang="zh-TW" altLang="en-US" b="1" dirty="0"/>
          </a:p>
        </p:txBody>
      </p:sp>
      <p:pic>
        <p:nvPicPr>
          <p:cNvPr id="4" name="圖片 3">
            <a:extLst>
              <a:ext uri="{FF2B5EF4-FFF2-40B4-BE49-F238E27FC236}">
                <a16:creationId xmlns:a16="http://schemas.microsoft.com/office/drawing/2014/main" id="{8821332B-5B5A-44ED-A110-C15A2D0847D6}"/>
              </a:ext>
            </a:extLst>
          </p:cNvPr>
          <p:cNvPicPr>
            <a:picLocks noChangeAspect="1"/>
          </p:cNvPicPr>
          <p:nvPr/>
        </p:nvPicPr>
        <p:blipFill>
          <a:blip r:embed="rId3"/>
          <a:stretch>
            <a:fillRect/>
          </a:stretch>
        </p:blipFill>
        <p:spPr>
          <a:xfrm>
            <a:off x="7896112" y="5054376"/>
            <a:ext cx="4295887" cy="1587415"/>
          </a:xfrm>
          <a:prstGeom prst="rect">
            <a:avLst/>
          </a:prstGeom>
        </p:spPr>
      </p:pic>
      <p:pic>
        <p:nvPicPr>
          <p:cNvPr id="5" name="圖形 4" descr="箭號 (右旋)">
            <a:extLst>
              <a:ext uri="{FF2B5EF4-FFF2-40B4-BE49-F238E27FC236}">
                <a16:creationId xmlns:a16="http://schemas.microsoft.com/office/drawing/2014/main" id="{AEF56C56-3CC5-47F9-81FB-B2E9377AB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22723" y="4723299"/>
            <a:ext cx="662153" cy="662153"/>
          </a:xfrm>
          <a:prstGeom prst="rect">
            <a:avLst/>
          </a:prstGeom>
        </p:spPr>
      </p:pic>
      <p:sp>
        <p:nvSpPr>
          <p:cNvPr id="6" name="投影片編號版面配置區 5">
            <a:extLst>
              <a:ext uri="{FF2B5EF4-FFF2-40B4-BE49-F238E27FC236}">
                <a16:creationId xmlns:a16="http://schemas.microsoft.com/office/drawing/2014/main" id="{523AC9CE-4524-41CD-AED8-F93E57692724}"/>
              </a:ext>
            </a:extLst>
          </p:cNvPr>
          <p:cNvSpPr>
            <a:spLocks noGrp="1"/>
          </p:cNvSpPr>
          <p:nvPr>
            <p:ph type="sldNum" sz="quarter" idx="12"/>
          </p:nvPr>
        </p:nvSpPr>
        <p:spPr/>
        <p:txBody>
          <a:bodyPr/>
          <a:lstStyle/>
          <a:p>
            <a:fld id="{75BE308F-DE79-4928-90CB-2247FBDD67C9}" type="slidenum">
              <a:rPr lang="zh-TW" altLang="en-US" smtClean="0"/>
              <a:t>4</a:t>
            </a:fld>
            <a:endParaRPr lang="zh-TW" altLang="en-US"/>
          </a:p>
        </p:txBody>
      </p:sp>
    </p:spTree>
    <p:extLst>
      <p:ext uri="{BB962C8B-B14F-4D97-AF65-F5344CB8AC3E}">
        <p14:creationId xmlns:p14="http://schemas.microsoft.com/office/powerpoint/2010/main" val="2813185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85797D-7361-4CDD-8F7E-8C8CDBD3F17D}"/>
              </a:ext>
            </a:extLst>
          </p:cNvPr>
          <p:cNvSpPr>
            <a:spLocks noGrp="1"/>
          </p:cNvSpPr>
          <p:nvPr>
            <p:ph type="title"/>
          </p:nvPr>
        </p:nvSpPr>
        <p:spPr/>
        <p:txBody>
          <a:bodyPr/>
          <a:lstStyle/>
          <a:p>
            <a:r>
              <a:rPr lang="en-US" altLang="zh-TW" dirty="0"/>
              <a:t>Step 4</a:t>
            </a:r>
            <a:endParaRPr lang="zh-TW" altLang="en-US" dirty="0"/>
          </a:p>
        </p:txBody>
      </p:sp>
      <p:sp>
        <p:nvSpPr>
          <p:cNvPr id="3" name="內容版面配置區 2">
            <a:extLst>
              <a:ext uri="{FF2B5EF4-FFF2-40B4-BE49-F238E27FC236}">
                <a16:creationId xmlns:a16="http://schemas.microsoft.com/office/drawing/2014/main" id="{9A7C6F63-CC27-4FC1-B5C4-FB323D8437D3}"/>
              </a:ext>
            </a:extLst>
          </p:cNvPr>
          <p:cNvSpPr>
            <a:spLocks noGrp="1"/>
          </p:cNvSpPr>
          <p:nvPr>
            <p:ph idx="1"/>
          </p:nvPr>
        </p:nvSpPr>
        <p:spPr/>
        <p:txBody>
          <a:bodyPr>
            <a:normAutofit/>
          </a:bodyPr>
          <a:lstStyle/>
          <a:p>
            <a:r>
              <a:rPr lang="en-US" altLang="zh-TW" dirty="0"/>
              <a:t>If the procedure was triggered in response to </a:t>
            </a:r>
            <a:r>
              <a:rPr lang="en-US" altLang="zh-TW" b="1" dirty="0"/>
              <a:t>paging</a:t>
            </a:r>
            <a:r>
              <a:rPr lang="en-US" altLang="zh-TW" dirty="0"/>
              <a:t> or </a:t>
            </a:r>
            <a:r>
              <a:rPr lang="en-US" altLang="zh-TW" b="1" dirty="0"/>
              <a:t>NAS Notification</a:t>
            </a:r>
            <a:r>
              <a:rPr lang="en-US" altLang="zh-TW" dirty="0"/>
              <a:t> indicating </a:t>
            </a:r>
            <a:r>
              <a:rPr lang="en-US" altLang="zh-TW" dirty="0">
                <a:solidFill>
                  <a:srgbClr val="00B050"/>
                </a:solidFill>
              </a:rPr>
              <a:t>non-3GPP</a:t>
            </a:r>
            <a:r>
              <a:rPr lang="en-US" altLang="zh-TW" dirty="0"/>
              <a:t> access, the behavior of PDU Session:</a:t>
            </a:r>
          </a:p>
        </p:txBody>
      </p:sp>
      <p:pic>
        <p:nvPicPr>
          <p:cNvPr id="4" name="圖片 3">
            <a:extLst>
              <a:ext uri="{FF2B5EF4-FFF2-40B4-BE49-F238E27FC236}">
                <a16:creationId xmlns:a16="http://schemas.microsoft.com/office/drawing/2014/main" id="{EBF8DFA2-A34C-412C-AABD-23C849BFBCC0}"/>
              </a:ext>
            </a:extLst>
          </p:cNvPr>
          <p:cNvPicPr>
            <a:picLocks noChangeAspect="1"/>
          </p:cNvPicPr>
          <p:nvPr/>
        </p:nvPicPr>
        <p:blipFill rotWithShape="1">
          <a:blip r:embed="rId3"/>
          <a:srcRect l="22311" t="-1" r="46669" b="90519"/>
          <a:stretch/>
        </p:blipFill>
        <p:spPr>
          <a:xfrm>
            <a:off x="8509299" y="-11794"/>
            <a:ext cx="3560782" cy="969225"/>
          </a:xfrm>
          <a:prstGeom prst="rect">
            <a:avLst/>
          </a:prstGeom>
        </p:spPr>
      </p:pic>
      <p:pic>
        <p:nvPicPr>
          <p:cNvPr id="5" name="圖片 4">
            <a:extLst>
              <a:ext uri="{FF2B5EF4-FFF2-40B4-BE49-F238E27FC236}">
                <a16:creationId xmlns:a16="http://schemas.microsoft.com/office/drawing/2014/main" id="{224A66E8-9A21-4582-8357-BF4F16BF9280}"/>
              </a:ext>
            </a:extLst>
          </p:cNvPr>
          <p:cNvPicPr>
            <a:picLocks noChangeAspect="1"/>
          </p:cNvPicPr>
          <p:nvPr/>
        </p:nvPicPr>
        <p:blipFill rotWithShape="1">
          <a:blip r:embed="rId3"/>
          <a:srcRect l="22311" t="29035" r="46669" b="65371"/>
          <a:stretch/>
        </p:blipFill>
        <p:spPr>
          <a:xfrm>
            <a:off x="8509299" y="1253759"/>
            <a:ext cx="3560782" cy="571866"/>
          </a:xfrm>
          <a:prstGeom prst="rect">
            <a:avLst/>
          </a:prstGeom>
        </p:spPr>
      </p:pic>
      <p:graphicFrame>
        <p:nvGraphicFramePr>
          <p:cNvPr id="6" name="表格 5">
            <a:extLst>
              <a:ext uri="{FF2B5EF4-FFF2-40B4-BE49-F238E27FC236}">
                <a16:creationId xmlns:a16="http://schemas.microsoft.com/office/drawing/2014/main" id="{2795B50C-FCB1-4D32-ACE1-720675EC0F39}"/>
              </a:ext>
            </a:extLst>
          </p:cNvPr>
          <p:cNvGraphicFramePr>
            <a:graphicFrameLocks noGrp="1"/>
          </p:cNvGraphicFramePr>
          <p:nvPr>
            <p:extLst>
              <p:ext uri="{D42A27DB-BD31-4B8C-83A1-F6EECF244321}">
                <p14:modId xmlns:p14="http://schemas.microsoft.com/office/powerpoint/2010/main" val="2531924546"/>
              </p:ext>
            </p:extLst>
          </p:nvPr>
        </p:nvGraphicFramePr>
        <p:xfrm>
          <a:off x="0" y="3381376"/>
          <a:ext cx="11779623" cy="1651000"/>
        </p:xfrm>
        <a:graphic>
          <a:graphicData uri="http://schemas.openxmlformats.org/drawingml/2006/table">
            <a:tbl>
              <a:tblPr firstRow="1" bandRow="1">
                <a:tableStyleId>{5C22544A-7EE6-4342-B048-85BDC9FD1C3A}</a:tableStyleId>
              </a:tblPr>
              <a:tblGrid>
                <a:gridCol w="3614569">
                  <a:extLst>
                    <a:ext uri="{9D8B030D-6E8A-4147-A177-3AD203B41FA5}">
                      <a16:colId xmlns:a16="http://schemas.microsoft.com/office/drawing/2014/main" val="3719929697"/>
                    </a:ext>
                  </a:extLst>
                </a:gridCol>
                <a:gridCol w="4238513">
                  <a:extLst>
                    <a:ext uri="{9D8B030D-6E8A-4147-A177-3AD203B41FA5}">
                      <a16:colId xmlns:a16="http://schemas.microsoft.com/office/drawing/2014/main" val="2376977222"/>
                    </a:ext>
                  </a:extLst>
                </a:gridCol>
                <a:gridCol w="3926541">
                  <a:extLst>
                    <a:ext uri="{9D8B030D-6E8A-4147-A177-3AD203B41FA5}">
                      <a16:colId xmlns:a16="http://schemas.microsoft.com/office/drawing/2014/main" val="1102578519"/>
                    </a:ext>
                  </a:extLst>
                </a:gridCol>
              </a:tblGrid>
              <a:tr h="370840">
                <a:tc>
                  <a:txBody>
                    <a:bodyPr/>
                    <a:lstStyle/>
                    <a:p>
                      <a:pPr algn="ctr"/>
                      <a:r>
                        <a:rPr lang="en-US" altLang="zh-TW" dirty="0">
                          <a:solidFill>
                            <a:srgbClr val="00B050"/>
                          </a:solidFill>
                        </a:rPr>
                        <a:t>PDU Session</a:t>
                      </a:r>
                      <a:endParaRPr lang="zh-TW" altLang="en-US" dirty="0">
                        <a:solidFill>
                          <a:srgbClr val="00B050"/>
                        </a:solidFill>
                      </a:endParaRPr>
                    </a:p>
                  </a:txBody>
                  <a:tcPr/>
                </a:tc>
                <a:tc>
                  <a:txBody>
                    <a:bodyPr/>
                    <a:lstStyle/>
                    <a:p>
                      <a:pPr algn="ctr"/>
                      <a:r>
                        <a:rPr lang="en-US" altLang="zh-TW" b="0" dirty="0"/>
                        <a:t>Not in </a:t>
                      </a:r>
                      <a:r>
                        <a:rPr lang="en-US" altLang="zh-TW" sz="1800" b="1" i="0" kern="1200" dirty="0">
                          <a:solidFill>
                            <a:schemeClr val="lt1"/>
                          </a:solidFill>
                          <a:effectLst/>
                          <a:latin typeface="+mn-lt"/>
                          <a:ea typeface="+mn-ea"/>
                          <a:cs typeface="+mn-cs"/>
                        </a:rPr>
                        <a:t>List Of PDU Sessions To Be Activated</a:t>
                      </a:r>
                      <a:endParaRPr lang="zh-TW" altLang="en-US" b="1" dirty="0"/>
                    </a:p>
                  </a:txBody>
                  <a:tcPr/>
                </a:tc>
                <a:tc>
                  <a:txBody>
                    <a:bodyPr/>
                    <a:lstStyle/>
                    <a:p>
                      <a:pPr algn="ctr"/>
                      <a:r>
                        <a:rPr lang="en-US" altLang="zh-TW" b="0" dirty="0"/>
                        <a:t>In</a:t>
                      </a:r>
                      <a:r>
                        <a:rPr lang="en-US" altLang="zh-TW" dirty="0"/>
                        <a:t> </a:t>
                      </a:r>
                      <a:r>
                        <a:rPr lang="en-US" altLang="zh-TW" sz="1800" b="1" i="0" kern="1200" dirty="0">
                          <a:solidFill>
                            <a:schemeClr val="lt1"/>
                          </a:solidFill>
                          <a:effectLst/>
                          <a:latin typeface="+mn-lt"/>
                          <a:ea typeface="+mn-ea"/>
                          <a:cs typeface="+mn-cs"/>
                        </a:rPr>
                        <a:t>List Of PDU Sessions To Be Activated</a:t>
                      </a:r>
                      <a:endParaRPr lang="zh-TW" altLang="en-US" b="1" dirty="0"/>
                    </a:p>
                  </a:txBody>
                  <a:tcPr/>
                </a:tc>
                <a:extLst>
                  <a:ext uri="{0D108BD9-81ED-4DB2-BD59-A6C34878D82A}">
                    <a16:rowId xmlns:a16="http://schemas.microsoft.com/office/drawing/2014/main" val="41545868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Not in</a:t>
                      </a:r>
                      <a:r>
                        <a:rPr lang="en-US" altLang="zh-TW" b="1" dirty="0"/>
                        <a:t> List Of Allowed PDU Sessions</a:t>
                      </a:r>
                    </a:p>
                    <a:p>
                      <a:endParaRPr lang="zh-TW" altLang="en-US" dirty="0"/>
                    </a:p>
                  </a:txBody>
                  <a:tcPr/>
                </a:tc>
                <a:tc>
                  <a:txBody>
                    <a:bodyPr/>
                    <a:lstStyle/>
                    <a:p>
                      <a:r>
                        <a:rPr lang="en-US" altLang="zh-TW" sz="1800" b="0" i="0" kern="1200" dirty="0">
                          <a:solidFill>
                            <a:schemeClr val="dk1"/>
                          </a:solidFill>
                          <a:effectLst/>
                          <a:latin typeface="+mn-lt"/>
                          <a:ea typeface="+mn-ea"/>
                          <a:cs typeface="+mn-cs"/>
                        </a:rPr>
                        <a:t>AMF notifies the SMF that the UE is not reachable.</a:t>
                      </a:r>
                      <a:endParaRPr lang="zh-TW" altLang="en-US" dirty="0"/>
                    </a:p>
                  </a:txBody>
                  <a:tcPr/>
                </a:tc>
                <a:tc>
                  <a:txBody>
                    <a:bodyPr/>
                    <a:lstStyle/>
                    <a:p>
                      <a:endParaRPr lang="zh-TW" altLang="en-US" dirty="0"/>
                    </a:p>
                  </a:txBody>
                  <a:tcPr/>
                </a:tc>
                <a:extLst>
                  <a:ext uri="{0D108BD9-81ED-4DB2-BD59-A6C34878D82A}">
                    <a16:rowId xmlns:a16="http://schemas.microsoft.com/office/drawing/2014/main" val="26799916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In</a:t>
                      </a:r>
                      <a:r>
                        <a:rPr lang="en-US" altLang="zh-TW" b="1" dirty="0"/>
                        <a:t> List Of Allowed PDU Sessions</a:t>
                      </a:r>
                    </a:p>
                    <a:p>
                      <a:endParaRPr lang="zh-TW" altLang="en-US" dirty="0"/>
                    </a:p>
                  </a:txBody>
                  <a:tcPr/>
                </a:tc>
                <a:tc>
                  <a:txBody>
                    <a:bodyPr/>
                    <a:lstStyle/>
                    <a:p>
                      <a:r>
                        <a:rPr lang="en-US" altLang="zh-TW" sz="1800" b="0" i="0" kern="1200" dirty="0">
                          <a:solidFill>
                            <a:schemeClr val="dk1"/>
                          </a:solidFill>
                          <a:effectLst/>
                          <a:latin typeface="+mn-lt"/>
                          <a:ea typeface="+mn-ea"/>
                          <a:cs typeface="+mn-cs"/>
                        </a:rPr>
                        <a:t>Service Request Procedure succeeds </a:t>
                      </a:r>
                      <a:r>
                        <a:rPr lang="en-US" altLang="zh-TW" sz="1800" b="1" i="0" kern="1200" dirty="0">
                          <a:solidFill>
                            <a:schemeClr val="dk1"/>
                          </a:solidFill>
                          <a:effectLst/>
                          <a:latin typeface="+mn-lt"/>
                          <a:ea typeface="+mn-ea"/>
                          <a:cs typeface="+mn-cs"/>
                        </a:rPr>
                        <a:t>without re-activating </a:t>
                      </a:r>
                      <a:r>
                        <a:rPr lang="en-US" altLang="zh-TW" sz="1800" b="0" i="0" kern="1200" dirty="0">
                          <a:solidFill>
                            <a:schemeClr val="dk1"/>
                          </a:solidFill>
                          <a:effectLst/>
                          <a:latin typeface="+mn-lt"/>
                          <a:ea typeface="+mn-ea"/>
                          <a:cs typeface="+mn-cs"/>
                        </a:rPr>
                        <a:t>the User Plane</a:t>
                      </a:r>
                      <a:endParaRPr lang="zh-TW" altLang="en-US" dirty="0"/>
                    </a:p>
                  </a:txBody>
                  <a:tcPr/>
                </a:tc>
                <a:tc>
                  <a:txBody>
                    <a:bodyPr/>
                    <a:lstStyle/>
                    <a:p>
                      <a:r>
                        <a:rPr lang="en-US" altLang="zh-TW" sz="1800" b="0" i="0" kern="1200" dirty="0">
                          <a:solidFill>
                            <a:schemeClr val="dk1"/>
                          </a:solidFill>
                          <a:effectLst/>
                          <a:latin typeface="+mn-lt"/>
                          <a:ea typeface="+mn-ea"/>
                          <a:cs typeface="+mn-cs"/>
                        </a:rPr>
                        <a:t>Service Request Procedure succeeds </a:t>
                      </a:r>
                      <a:r>
                        <a:rPr lang="en-US" altLang="zh-TW" sz="1800" b="1" i="0" kern="1200" dirty="0">
                          <a:solidFill>
                            <a:schemeClr val="dk1"/>
                          </a:solidFill>
                          <a:effectLst/>
                          <a:latin typeface="+mn-lt"/>
                          <a:ea typeface="+mn-ea"/>
                          <a:cs typeface="+mn-cs"/>
                        </a:rPr>
                        <a:t>with re-activating </a:t>
                      </a:r>
                      <a:r>
                        <a:rPr lang="en-US" altLang="zh-TW" sz="1800" b="0" i="0" kern="1200" dirty="0">
                          <a:solidFill>
                            <a:schemeClr val="dk1"/>
                          </a:solidFill>
                          <a:effectLst/>
                          <a:latin typeface="+mn-lt"/>
                          <a:ea typeface="+mn-ea"/>
                          <a:cs typeface="+mn-cs"/>
                        </a:rPr>
                        <a:t>the User Plane</a:t>
                      </a:r>
                      <a:endParaRPr lang="zh-TW" altLang="en-US" dirty="0"/>
                    </a:p>
                  </a:txBody>
                  <a:tcPr/>
                </a:tc>
                <a:extLst>
                  <a:ext uri="{0D108BD9-81ED-4DB2-BD59-A6C34878D82A}">
                    <a16:rowId xmlns:a16="http://schemas.microsoft.com/office/drawing/2014/main" val="6844150"/>
                  </a:ext>
                </a:extLst>
              </a:tr>
            </a:tbl>
          </a:graphicData>
        </a:graphic>
      </p:graphicFrame>
      <p:sp>
        <p:nvSpPr>
          <p:cNvPr id="7" name="投影片編號版面配置區 6">
            <a:extLst>
              <a:ext uri="{FF2B5EF4-FFF2-40B4-BE49-F238E27FC236}">
                <a16:creationId xmlns:a16="http://schemas.microsoft.com/office/drawing/2014/main" id="{8319AEF3-F472-4A5C-B254-F00BCC3398C3}"/>
              </a:ext>
            </a:extLst>
          </p:cNvPr>
          <p:cNvSpPr>
            <a:spLocks noGrp="1"/>
          </p:cNvSpPr>
          <p:nvPr>
            <p:ph type="sldNum" sz="quarter" idx="12"/>
          </p:nvPr>
        </p:nvSpPr>
        <p:spPr/>
        <p:txBody>
          <a:bodyPr/>
          <a:lstStyle/>
          <a:p>
            <a:fld id="{75BE308F-DE79-4928-90CB-2247FBDD67C9}" type="slidenum">
              <a:rPr lang="zh-TW" altLang="en-US" smtClean="0"/>
              <a:t>40</a:t>
            </a:fld>
            <a:endParaRPr lang="zh-TW" altLang="en-US"/>
          </a:p>
        </p:txBody>
      </p:sp>
    </p:spTree>
    <p:extLst>
      <p:ext uri="{BB962C8B-B14F-4D97-AF65-F5344CB8AC3E}">
        <p14:creationId xmlns:p14="http://schemas.microsoft.com/office/powerpoint/2010/main" val="2831744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85797D-7361-4CDD-8F7E-8C8CDBD3F17D}"/>
              </a:ext>
            </a:extLst>
          </p:cNvPr>
          <p:cNvSpPr>
            <a:spLocks noGrp="1"/>
          </p:cNvSpPr>
          <p:nvPr>
            <p:ph type="title"/>
          </p:nvPr>
        </p:nvSpPr>
        <p:spPr/>
        <p:txBody>
          <a:bodyPr/>
          <a:lstStyle/>
          <a:p>
            <a:r>
              <a:rPr lang="en-US" altLang="zh-TW" dirty="0"/>
              <a:t>Step 4</a:t>
            </a:r>
            <a:endParaRPr lang="zh-TW" altLang="en-US" dirty="0"/>
          </a:p>
        </p:txBody>
      </p:sp>
      <p:sp>
        <p:nvSpPr>
          <p:cNvPr id="3" name="內容版面配置區 2">
            <a:extLst>
              <a:ext uri="{FF2B5EF4-FFF2-40B4-BE49-F238E27FC236}">
                <a16:creationId xmlns:a16="http://schemas.microsoft.com/office/drawing/2014/main" id="{9A7C6F63-CC27-4FC1-B5C4-FB323D8437D3}"/>
              </a:ext>
            </a:extLst>
          </p:cNvPr>
          <p:cNvSpPr>
            <a:spLocks noGrp="1"/>
          </p:cNvSpPr>
          <p:nvPr>
            <p:ph idx="1"/>
          </p:nvPr>
        </p:nvSpPr>
        <p:spPr/>
        <p:txBody>
          <a:bodyPr>
            <a:normAutofit/>
          </a:bodyPr>
          <a:lstStyle/>
          <a:p>
            <a:r>
              <a:rPr lang="en-US" altLang="zh-TW" dirty="0"/>
              <a:t>If the UE is accessing via the </a:t>
            </a:r>
            <a:r>
              <a:rPr lang="en-US" altLang="zh-TW" b="1" dirty="0"/>
              <a:t>NB-IoT RAT,</a:t>
            </a:r>
          </a:p>
          <a:p>
            <a:pPr lvl="1"/>
            <a:r>
              <a:rPr lang="en-US" altLang="zh-TW" dirty="0"/>
              <a:t>the AMF may inform all (H-)SMFs whether the RRC establishment cause is set to </a:t>
            </a:r>
            <a:r>
              <a:rPr lang="en-US" altLang="zh-TW" b="1" dirty="0"/>
              <a:t>"MO exception data“.</a:t>
            </a:r>
          </a:p>
          <a:p>
            <a:pPr lvl="1"/>
            <a:r>
              <a:rPr lang="en-US" altLang="zh-TW" dirty="0"/>
              <a:t>The AMF may immediately send the </a:t>
            </a:r>
            <a:r>
              <a:rPr lang="en-US" altLang="zh-TW" b="1" dirty="0"/>
              <a:t>MO Exception Data Counter </a:t>
            </a:r>
            <a:r>
              <a:rPr lang="en-US" altLang="zh-TW" dirty="0"/>
              <a:t>to the (H-)SMF.</a:t>
            </a:r>
            <a:endParaRPr lang="en-US" altLang="zh-TW" b="1" dirty="0"/>
          </a:p>
        </p:txBody>
      </p:sp>
      <p:pic>
        <p:nvPicPr>
          <p:cNvPr id="4" name="圖片 3">
            <a:extLst>
              <a:ext uri="{FF2B5EF4-FFF2-40B4-BE49-F238E27FC236}">
                <a16:creationId xmlns:a16="http://schemas.microsoft.com/office/drawing/2014/main" id="{EBF8DFA2-A34C-412C-AABD-23C849BFBCC0}"/>
              </a:ext>
            </a:extLst>
          </p:cNvPr>
          <p:cNvPicPr>
            <a:picLocks noChangeAspect="1"/>
          </p:cNvPicPr>
          <p:nvPr/>
        </p:nvPicPr>
        <p:blipFill rotWithShape="1">
          <a:blip r:embed="rId3"/>
          <a:srcRect l="22311" t="-1" r="46669" b="90519"/>
          <a:stretch/>
        </p:blipFill>
        <p:spPr>
          <a:xfrm>
            <a:off x="8509299" y="-11794"/>
            <a:ext cx="3560782" cy="969225"/>
          </a:xfrm>
          <a:prstGeom prst="rect">
            <a:avLst/>
          </a:prstGeom>
        </p:spPr>
      </p:pic>
      <p:pic>
        <p:nvPicPr>
          <p:cNvPr id="5" name="圖片 4">
            <a:extLst>
              <a:ext uri="{FF2B5EF4-FFF2-40B4-BE49-F238E27FC236}">
                <a16:creationId xmlns:a16="http://schemas.microsoft.com/office/drawing/2014/main" id="{224A66E8-9A21-4582-8357-BF4F16BF9280}"/>
              </a:ext>
            </a:extLst>
          </p:cNvPr>
          <p:cNvPicPr>
            <a:picLocks noChangeAspect="1"/>
          </p:cNvPicPr>
          <p:nvPr/>
        </p:nvPicPr>
        <p:blipFill rotWithShape="1">
          <a:blip r:embed="rId3"/>
          <a:srcRect l="22311" t="29035" r="46669" b="65371"/>
          <a:stretch/>
        </p:blipFill>
        <p:spPr>
          <a:xfrm>
            <a:off x="8509299" y="1253759"/>
            <a:ext cx="3560782" cy="571866"/>
          </a:xfrm>
          <a:prstGeom prst="rect">
            <a:avLst/>
          </a:prstGeom>
        </p:spPr>
      </p:pic>
      <p:sp>
        <p:nvSpPr>
          <p:cNvPr id="6" name="投影片編號版面配置區 5">
            <a:extLst>
              <a:ext uri="{FF2B5EF4-FFF2-40B4-BE49-F238E27FC236}">
                <a16:creationId xmlns:a16="http://schemas.microsoft.com/office/drawing/2014/main" id="{7C9348BB-D838-4C79-BFBA-FC469F047B8C}"/>
              </a:ext>
            </a:extLst>
          </p:cNvPr>
          <p:cNvSpPr>
            <a:spLocks noGrp="1"/>
          </p:cNvSpPr>
          <p:nvPr>
            <p:ph type="sldNum" sz="quarter" idx="12"/>
          </p:nvPr>
        </p:nvSpPr>
        <p:spPr/>
        <p:txBody>
          <a:bodyPr/>
          <a:lstStyle/>
          <a:p>
            <a:fld id="{75BE308F-DE79-4928-90CB-2247FBDD67C9}" type="slidenum">
              <a:rPr lang="zh-TW" altLang="en-US" smtClean="0"/>
              <a:t>41</a:t>
            </a:fld>
            <a:endParaRPr lang="zh-TW" altLang="en-US"/>
          </a:p>
        </p:txBody>
      </p:sp>
    </p:spTree>
    <p:extLst>
      <p:ext uri="{BB962C8B-B14F-4D97-AF65-F5344CB8AC3E}">
        <p14:creationId xmlns:p14="http://schemas.microsoft.com/office/powerpoint/2010/main" val="3454494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BBEB13-3DE3-49EB-9CFB-0E0A93D042BA}"/>
              </a:ext>
            </a:extLst>
          </p:cNvPr>
          <p:cNvSpPr>
            <a:spLocks noGrp="1"/>
          </p:cNvSpPr>
          <p:nvPr>
            <p:ph type="title"/>
          </p:nvPr>
        </p:nvSpPr>
        <p:spPr/>
        <p:txBody>
          <a:bodyPr/>
          <a:lstStyle/>
          <a:p>
            <a:r>
              <a:rPr lang="en-US" altLang="zh-TW" dirty="0"/>
              <a:t>Step 4</a:t>
            </a:r>
            <a:endParaRPr lang="zh-TW" altLang="en-US" dirty="0"/>
          </a:p>
        </p:txBody>
      </p:sp>
      <p:sp>
        <p:nvSpPr>
          <p:cNvPr id="3" name="內容版面配置區 2">
            <a:extLst>
              <a:ext uri="{FF2B5EF4-FFF2-40B4-BE49-F238E27FC236}">
                <a16:creationId xmlns:a16="http://schemas.microsoft.com/office/drawing/2014/main" id="{2DAD659F-A11F-47EC-BB55-DA6936A3889F}"/>
              </a:ext>
            </a:extLst>
          </p:cNvPr>
          <p:cNvSpPr>
            <a:spLocks noGrp="1"/>
          </p:cNvSpPr>
          <p:nvPr>
            <p:ph idx="1"/>
          </p:nvPr>
        </p:nvSpPr>
        <p:spPr/>
        <p:txBody>
          <a:bodyPr>
            <a:normAutofit lnSpcReduction="10000"/>
          </a:bodyPr>
          <a:lstStyle/>
          <a:p>
            <a:r>
              <a:rPr lang="en-US" altLang="zh-TW" dirty="0"/>
              <a:t>The AMF may receive a Service Request to establish another NAS signalling connection via a new NG-RAN while it has maintained an old NAS signalling connection for UE still via an old NG-RAN.</a:t>
            </a:r>
          </a:p>
          <a:p>
            <a:pPr lvl="1"/>
            <a:r>
              <a:rPr lang="en-US" altLang="zh-TW" dirty="0"/>
              <a:t>The new NG-RAN and the old NG-RAN can be the same NG-RAN node.</a:t>
            </a:r>
          </a:p>
          <a:p>
            <a:pPr lvl="1"/>
            <a:r>
              <a:rPr lang="en-US" altLang="zh-TW" dirty="0"/>
              <a:t>AMF shall trigger the </a:t>
            </a:r>
            <a:r>
              <a:rPr lang="en-US" altLang="zh-TW" b="1" dirty="0"/>
              <a:t>AN Release </a:t>
            </a:r>
            <a:r>
              <a:rPr lang="en-US" altLang="zh-TW" dirty="0"/>
              <a:t>procedure toward the old NG-RAN</a:t>
            </a:r>
          </a:p>
          <a:p>
            <a:pPr lvl="1"/>
            <a:r>
              <a:rPr lang="en-US" altLang="zh-TW" dirty="0"/>
              <a:t>For the PDU Sessions indicated by the UE in the </a:t>
            </a:r>
            <a:r>
              <a:rPr lang="en-US" altLang="zh-TW" b="1" dirty="0"/>
              <a:t>List Of PDU Sessions To Be Activated</a:t>
            </a:r>
            <a:r>
              <a:rPr lang="en-US" altLang="zh-TW" dirty="0"/>
              <a:t>, the AMF requests the SMF to activate the PDU Session(s) immediately by performing this step 4; and</a:t>
            </a:r>
          </a:p>
          <a:p>
            <a:pPr lvl="1"/>
            <a:r>
              <a:rPr lang="en-US" altLang="zh-TW" dirty="0"/>
              <a:t>For the PDU Sessions indicated by the old NG-RAN in the </a:t>
            </a:r>
            <a:r>
              <a:rPr lang="en-US" altLang="zh-TW" b="1" dirty="0"/>
              <a:t>"List of PDU Session ID(s) with active N3 user plane"</a:t>
            </a:r>
            <a:r>
              <a:rPr lang="en-US" altLang="zh-TW" dirty="0"/>
              <a:t> but not in the </a:t>
            </a:r>
            <a:r>
              <a:rPr lang="en-US" altLang="zh-TW" b="1" dirty="0"/>
              <a:t>List Of PDU Sessions To Be Activated</a:t>
            </a:r>
            <a:r>
              <a:rPr lang="en-US" altLang="zh-TW" dirty="0"/>
              <a:t> sent by the UE, the AMF requests the SMF to deactivate the PDU Session(s).</a:t>
            </a:r>
            <a:endParaRPr lang="zh-TW" altLang="en-US" dirty="0"/>
          </a:p>
        </p:txBody>
      </p:sp>
      <p:pic>
        <p:nvPicPr>
          <p:cNvPr id="4" name="圖片 3">
            <a:extLst>
              <a:ext uri="{FF2B5EF4-FFF2-40B4-BE49-F238E27FC236}">
                <a16:creationId xmlns:a16="http://schemas.microsoft.com/office/drawing/2014/main" id="{48F8D541-D456-4322-8958-5EBDDBA358A0}"/>
              </a:ext>
            </a:extLst>
          </p:cNvPr>
          <p:cNvPicPr>
            <a:picLocks noChangeAspect="1"/>
          </p:cNvPicPr>
          <p:nvPr/>
        </p:nvPicPr>
        <p:blipFill rotWithShape="1">
          <a:blip r:embed="rId3"/>
          <a:srcRect l="22311" t="-1" r="46669" b="90519"/>
          <a:stretch/>
        </p:blipFill>
        <p:spPr>
          <a:xfrm>
            <a:off x="8509299" y="-11794"/>
            <a:ext cx="3560782" cy="969225"/>
          </a:xfrm>
          <a:prstGeom prst="rect">
            <a:avLst/>
          </a:prstGeom>
        </p:spPr>
      </p:pic>
      <p:pic>
        <p:nvPicPr>
          <p:cNvPr id="5" name="圖片 4">
            <a:extLst>
              <a:ext uri="{FF2B5EF4-FFF2-40B4-BE49-F238E27FC236}">
                <a16:creationId xmlns:a16="http://schemas.microsoft.com/office/drawing/2014/main" id="{84721E3D-5C4B-4F56-97D0-70254680A772}"/>
              </a:ext>
            </a:extLst>
          </p:cNvPr>
          <p:cNvPicPr>
            <a:picLocks noChangeAspect="1"/>
          </p:cNvPicPr>
          <p:nvPr/>
        </p:nvPicPr>
        <p:blipFill rotWithShape="1">
          <a:blip r:embed="rId3"/>
          <a:srcRect l="22311" t="29035" r="46669" b="65371"/>
          <a:stretch/>
        </p:blipFill>
        <p:spPr>
          <a:xfrm>
            <a:off x="8509299" y="1253759"/>
            <a:ext cx="3560782" cy="571866"/>
          </a:xfrm>
          <a:prstGeom prst="rect">
            <a:avLst/>
          </a:prstGeom>
        </p:spPr>
      </p:pic>
      <p:sp>
        <p:nvSpPr>
          <p:cNvPr id="6" name="投影片編號版面配置區 5">
            <a:extLst>
              <a:ext uri="{FF2B5EF4-FFF2-40B4-BE49-F238E27FC236}">
                <a16:creationId xmlns:a16="http://schemas.microsoft.com/office/drawing/2014/main" id="{70CF93BB-D311-407E-8B7A-41893535F68C}"/>
              </a:ext>
            </a:extLst>
          </p:cNvPr>
          <p:cNvSpPr>
            <a:spLocks noGrp="1"/>
          </p:cNvSpPr>
          <p:nvPr>
            <p:ph type="sldNum" sz="quarter" idx="12"/>
          </p:nvPr>
        </p:nvSpPr>
        <p:spPr/>
        <p:txBody>
          <a:bodyPr/>
          <a:lstStyle/>
          <a:p>
            <a:fld id="{75BE308F-DE79-4928-90CB-2247FBDD67C9}" type="slidenum">
              <a:rPr lang="zh-TW" altLang="en-US" smtClean="0"/>
              <a:t>42</a:t>
            </a:fld>
            <a:endParaRPr lang="zh-TW" altLang="en-US"/>
          </a:p>
        </p:txBody>
      </p:sp>
    </p:spTree>
    <p:extLst>
      <p:ext uri="{BB962C8B-B14F-4D97-AF65-F5344CB8AC3E}">
        <p14:creationId xmlns:p14="http://schemas.microsoft.com/office/powerpoint/2010/main" val="2285960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8D4DF1-5B85-4840-B56A-C80E708628B1}"/>
              </a:ext>
            </a:extLst>
          </p:cNvPr>
          <p:cNvSpPr>
            <a:spLocks noGrp="1"/>
          </p:cNvSpPr>
          <p:nvPr>
            <p:ph type="title"/>
          </p:nvPr>
        </p:nvSpPr>
        <p:spPr/>
        <p:txBody>
          <a:bodyPr/>
          <a:lstStyle/>
          <a:p>
            <a:r>
              <a:rPr lang="en-US" altLang="zh-TW" dirty="0"/>
              <a:t>Step 5a (conditional)</a:t>
            </a:r>
            <a:endParaRPr lang="zh-TW" altLang="en-US" dirty="0"/>
          </a:p>
        </p:txBody>
      </p:sp>
      <p:sp>
        <p:nvSpPr>
          <p:cNvPr id="6" name="內容版面配置區 2">
            <a:extLst>
              <a:ext uri="{FF2B5EF4-FFF2-40B4-BE49-F238E27FC236}">
                <a16:creationId xmlns:a16="http://schemas.microsoft.com/office/drawing/2014/main" id="{26C2A19D-31DB-426A-B25F-66DA54EB74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SMF -&gt; PCF</a:t>
            </a:r>
          </a:p>
          <a:p>
            <a:r>
              <a:rPr lang="en-US" altLang="zh-TW" dirty="0"/>
              <a:t>If the AMF notified the SMF that the access type of the PDU session can be changed in step 4, and if PCC is deployed</a:t>
            </a:r>
          </a:p>
          <a:p>
            <a:pPr lvl="1"/>
            <a:r>
              <a:rPr lang="en-US" altLang="zh-TW" dirty="0"/>
              <a:t>the SMF perform an SMF initiated </a:t>
            </a:r>
            <a:r>
              <a:rPr lang="en-US" altLang="zh-TW" b="1" dirty="0"/>
              <a:t>SM Policy Association Modification procedure</a:t>
            </a:r>
          </a:p>
          <a:p>
            <a:pPr lvl="1"/>
            <a:r>
              <a:rPr lang="en-US" altLang="zh-TW" dirty="0"/>
              <a:t>if Policy Control Request Trigger condition(s) have been met (i.e. change of Access Type). The PCF may provide updated PCC Rule(s).</a:t>
            </a:r>
            <a:endParaRPr lang="zh-TW" altLang="en-US" b="1" dirty="0"/>
          </a:p>
        </p:txBody>
      </p:sp>
      <p:sp>
        <p:nvSpPr>
          <p:cNvPr id="9" name="投影片編號版面配置區 8">
            <a:extLst>
              <a:ext uri="{FF2B5EF4-FFF2-40B4-BE49-F238E27FC236}">
                <a16:creationId xmlns:a16="http://schemas.microsoft.com/office/drawing/2014/main" id="{DB323533-4B7A-4921-85FE-F2C8F33447E6}"/>
              </a:ext>
            </a:extLst>
          </p:cNvPr>
          <p:cNvSpPr>
            <a:spLocks noGrp="1"/>
          </p:cNvSpPr>
          <p:nvPr>
            <p:ph type="sldNum" sz="quarter" idx="12"/>
          </p:nvPr>
        </p:nvSpPr>
        <p:spPr/>
        <p:txBody>
          <a:bodyPr/>
          <a:lstStyle/>
          <a:p>
            <a:fld id="{75BE308F-DE79-4928-90CB-2247FBDD67C9}" type="slidenum">
              <a:rPr lang="zh-TW" altLang="en-US" smtClean="0"/>
              <a:t>43</a:t>
            </a:fld>
            <a:endParaRPr lang="zh-TW" altLang="en-US"/>
          </a:p>
        </p:txBody>
      </p:sp>
    </p:spTree>
    <p:extLst>
      <p:ext uri="{BB962C8B-B14F-4D97-AF65-F5344CB8AC3E}">
        <p14:creationId xmlns:p14="http://schemas.microsoft.com/office/powerpoint/2010/main" val="2881539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8D4DF1-5B85-4840-B56A-C80E708628B1}"/>
              </a:ext>
            </a:extLst>
          </p:cNvPr>
          <p:cNvSpPr>
            <a:spLocks noGrp="1"/>
          </p:cNvSpPr>
          <p:nvPr>
            <p:ph type="title"/>
          </p:nvPr>
        </p:nvSpPr>
        <p:spPr/>
        <p:txBody>
          <a:bodyPr/>
          <a:lstStyle/>
          <a:p>
            <a:r>
              <a:rPr lang="en-US" altLang="zh-TW" dirty="0"/>
              <a:t>Step 5b </a:t>
            </a:r>
            <a:endParaRPr lang="zh-TW" altLang="en-US" dirty="0"/>
          </a:p>
        </p:txBody>
      </p:sp>
      <p:pic>
        <p:nvPicPr>
          <p:cNvPr id="4" name="內容版面配置區 3">
            <a:extLst>
              <a:ext uri="{FF2B5EF4-FFF2-40B4-BE49-F238E27FC236}">
                <a16:creationId xmlns:a16="http://schemas.microsoft.com/office/drawing/2014/main" id="{80169BCE-DE03-43AC-9D5C-742AD9FE56EE}"/>
              </a:ext>
            </a:extLst>
          </p:cNvPr>
          <p:cNvPicPr>
            <a:picLocks noGrp="1" noChangeAspect="1"/>
          </p:cNvPicPr>
          <p:nvPr>
            <p:ph idx="1"/>
          </p:nvPr>
        </p:nvPicPr>
        <p:blipFill rotWithShape="1">
          <a:blip r:embed="rId3"/>
          <a:srcRect l="44709" t="1" r="45706" b="91478"/>
          <a:stretch/>
        </p:blipFill>
        <p:spPr>
          <a:xfrm>
            <a:off x="9853732" y="0"/>
            <a:ext cx="1018296" cy="806153"/>
          </a:xfrm>
          <a:prstGeom prst="rect">
            <a:avLst/>
          </a:prstGeom>
        </p:spPr>
      </p:pic>
      <p:pic>
        <p:nvPicPr>
          <p:cNvPr id="5" name="圖片 4">
            <a:extLst>
              <a:ext uri="{FF2B5EF4-FFF2-40B4-BE49-F238E27FC236}">
                <a16:creationId xmlns:a16="http://schemas.microsoft.com/office/drawing/2014/main" id="{40C09435-F9DF-4CDF-89AE-48060B31FC95}"/>
              </a:ext>
            </a:extLst>
          </p:cNvPr>
          <p:cNvPicPr>
            <a:picLocks noChangeAspect="1"/>
          </p:cNvPicPr>
          <p:nvPr/>
        </p:nvPicPr>
        <p:blipFill rotWithShape="1">
          <a:blip r:embed="rId3"/>
          <a:srcRect l="39019" t="36097" r="40484" b="59430"/>
          <a:stretch/>
        </p:blipFill>
        <p:spPr>
          <a:xfrm>
            <a:off x="8870794" y="1027906"/>
            <a:ext cx="2984173" cy="579863"/>
          </a:xfrm>
          <a:prstGeom prst="rect">
            <a:avLst/>
          </a:prstGeom>
        </p:spPr>
      </p:pic>
      <p:sp>
        <p:nvSpPr>
          <p:cNvPr id="6" name="內容版面配置區 2">
            <a:extLst>
              <a:ext uri="{FF2B5EF4-FFF2-40B4-BE49-F238E27FC236}">
                <a16:creationId xmlns:a16="http://schemas.microsoft.com/office/drawing/2014/main" id="{26C2A19D-31DB-426A-B25F-66DA54EB74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b="1" dirty="0"/>
          </a:p>
        </p:txBody>
      </p:sp>
      <p:sp>
        <p:nvSpPr>
          <p:cNvPr id="7" name="內容版面配置區 2">
            <a:extLst>
              <a:ext uri="{FF2B5EF4-FFF2-40B4-BE49-F238E27FC236}">
                <a16:creationId xmlns:a16="http://schemas.microsoft.com/office/drawing/2014/main" id="{38CCCB7B-F79C-4173-8387-03DC97C9783B}"/>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b="1" dirty="0"/>
          </a:p>
        </p:txBody>
      </p:sp>
      <p:sp>
        <p:nvSpPr>
          <p:cNvPr id="8" name="內容版面配置區 2">
            <a:extLst>
              <a:ext uri="{FF2B5EF4-FFF2-40B4-BE49-F238E27FC236}">
                <a16:creationId xmlns:a16="http://schemas.microsoft.com/office/drawing/2014/main" id="{9B46033B-1B6F-4F66-A368-235580FBF892}"/>
              </a:ext>
            </a:extLst>
          </p:cNvPr>
          <p:cNvSpPr txBox="1">
            <a:spLocks/>
          </p:cNvSpPr>
          <p:nvPr/>
        </p:nvSpPr>
        <p:spPr>
          <a:xfrm>
            <a:off x="1143000" y="21304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If the PDU Session ID corresponds to a LADN and the SMF determines that the UE is outside the area of availability of the LADN based on the </a:t>
            </a:r>
            <a:r>
              <a:rPr lang="en-US" altLang="zh-TW" b="1" dirty="0"/>
              <a:t>"UE presence in LADN service area"</a:t>
            </a:r>
            <a:r>
              <a:rPr lang="en-US" altLang="zh-TW" dirty="0"/>
              <a:t> from the AMF, the SMF decides to (based on local policies) either:</a:t>
            </a:r>
          </a:p>
          <a:p>
            <a:pPr lvl="1"/>
            <a:r>
              <a:rPr lang="en-US" altLang="zh-TW" dirty="0"/>
              <a:t>keep the PDU Session, but reject the activation of User Plane connection for the PDU Session and inform the AMF about it. If the procedure has been triggered by a Network Triggered Service Request as described in </a:t>
            </a:r>
            <a:r>
              <a:rPr lang="en-US" altLang="zh-TW" b="1" dirty="0">
                <a:hlinkClick r:id="rId4"/>
              </a:rPr>
              <a:t>clause 4.3.2.3</a:t>
            </a:r>
            <a:r>
              <a:rPr lang="en-US" altLang="zh-TW" dirty="0"/>
              <a:t>, the SMF may notify the UPF that originated the Data Notification to discard downlink data for the PDU Sessions and/or to not provide further Data Notification messages; or</a:t>
            </a:r>
          </a:p>
          <a:p>
            <a:pPr lvl="1"/>
            <a:r>
              <a:rPr lang="en-US" altLang="zh-TW" dirty="0"/>
              <a:t>to release the PDU Session: the SMF releases the PDU Session and informs the AMF that the PDU Session is released.</a:t>
            </a:r>
          </a:p>
          <a:p>
            <a:pPr lvl="1"/>
            <a:endParaRPr lang="zh-TW" altLang="en-US" b="1" dirty="0"/>
          </a:p>
        </p:txBody>
      </p:sp>
      <p:sp>
        <p:nvSpPr>
          <p:cNvPr id="3" name="投影片編號版面配置區 2">
            <a:extLst>
              <a:ext uri="{FF2B5EF4-FFF2-40B4-BE49-F238E27FC236}">
                <a16:creationId xmlns:a16="http://schemas.microsoft.com/office/drawing/2014/main" id="{7024C8B4-72FC-4CF4-B2AF-525232B6E200}"/>
              </a:ext>
            </a:extLst>
          </p:cNvPr>
          <p:cNvSpPr>
            <a:spLocks noGrp="1"/>
          </p:cNvSpPr>
          <p:nvPr>
            <p:ph type="sldNum" sz="quarter" idx="12"/>
          </p:nvPr>
        </p:nvSpPr>
        <p:spPr/>
        <p:txBody>
          <a:bodyPr/>
          <a:lstStyle/>
          <a:p>
            <a:fld id="{75BE308F-DE79-4928-90CB-2247FBDD67C9}" type="slidenum">
              <a:rPr lang="zh-TW" altLang="en-US" smtClean="0"/>
              <a:t>44</a:t>
            </a:fld>
            <a:endParaRPr lang="zh-TW" altLang="en-US"/>
          </a:p>
        </p:txBody>
      </p:sp>
    </p:spTree>
    <p:extLst>
      <p:ext uri="{BB962C8B-B14F-4D97-AF65-F5344CB8AC3E}">
        <p14:creationId xmlns:p14="http://schemas.microsoft.com/office/powerpoint/2010/main" val="3860985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8D4DF1-5B85-4840-B56A-C80E708628B1}"/>
              </a:ext>
            </a:extLst>
          </p:cNvPr>
          <p:cNvSpPr>
            <a:spLocks noGrp="1"/>
          </p:cNvSpPr>
          <p:nvPr>
            <p:ph type="title"/>
          </p:nvPr>
        </p:nvSpPr>
        <p:spPr/>
        <p:txBody>
          <a:bodyPr/>
          <a:lstStyle/>
          <a:p>
            <a:r>
              <a:rPr lang="en-US" altLang="zh-TW" dirty="0"/>
              <a:t>Step 5b </a:t>
            </a:r>
            <a:endParaRPr lang="zh-TW" altLang="en-US" dirty="0"/>
          </a:p>
        </p:txBody>
      </p:sp>
      <p:pic>
        <p:nvPicPr>
          <p:cNvPr id="4" name="內容版面配置區 3">
            <a:extLst>
              <a:ext uri="{FF2B5EF4-FFF2-40B4-BE49-F238E27FC236}">
                <a16:creationId xmlns:a16="http://schemas.microsoft.com/office/drawing/2014/main" id="{80169BCE-DE03-43AC-9D5C-742AD9FE56EE}"/>
              </a:ext>
            </a:extLst>
          </p:cNvPr>
          <p:cNvPicPr>
            <a:picLocks noGrp="1" noChangeAspect="1"/>
          </p:cNvPicPr>
          <p:nvPr>
            <p:ph idx="1"/>
          </p:nvPr>
        </p:nvPicPr>
        <p:blipFill rotWithShape="1">
          <a:blip r:embed="rId3"/>
          <a:srcRect l="44709" t="1" r="45706" b="91478"/>
          <a:stretch/>
        </p:blipFill>
        <p:spPr>
          <a:xfrm>
            <a:off x="9853732" y="0"/>
            <a:ext cx="1018296" cy="806153"/>
          </a:xfrm>
          <a:prstGeom prst="rect">
            <a:avLst/>
          </a:prstGeom>
        </p:spPr>
      </p:pic>
      <p:pic>
        <p:nvPicPr>
          <p:cNvPr id="5" name="圖片 4">
            <a:extLst>
              <a:ext uri="{FF2B5EF4-FFF2-40B4-BE49-F238E27FC236}">
                <a16:creationId xmlns:a16="http://schemas.microsoft.com/office/drawing/2014/main" id="{40C09435-F9DF-4CDF-89AE-48060B31FC95}"/>
              </a:ext>
            </a:extLst>
          </p:cNvPr>
          <p:cNvPicPr>
            <a:picLocks noChangeAspect="1"/>
          </p:cNvPicPr>
          <p:nvPr/>
        </p:nvPicPr>
        <p:blipFill rotWithShape="1">
          <a:blip r:embed="rId3"/>
          <a:srcRect l="39019" t="36097" r="40484" b="59430"/>
          <a:stretch/>
        </p:blipFill>
        <p:spPr>
          <a:xfrm>
            <a:off x="8870794" y="1027906"/>
            <a:ext cx="2984173" cy="579863"/>
          </a:xfrm>
          <a:prstGeom prst="rect">
            <a:avLst/>
          </a:prstGeom>
        </p:spPr>
      </p:pic>
      <p:sp>
        <p:nvSpPr>
          <p:cNvPr id="6" name="內容版面配置區 2">
            <a:extLst>
              <a:ext uri="{FF2B5EF4-FFF2-40B4-BE49-F238E27FC236}">
                <a16:creationId xmlns:a16="http://schemas.microsoft.com/office/drawing/2014/main" id="{26C2A19D-31DB-426A-B25F-66DA54EB74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b="1" dirty="0"/>
          </a:p>
        </p:txBody>
      </p:sp>
      <p:sp>
        <p:nvSpPr>
          <p:cNvPr id="7" name="內容版面配置區 2">
            <a:extLst>
              <a:ext uri="{FF2B5EF4-FFF2-40B4-BE49-F238E27FC236}">
                <a16:creationId xmlns:a16="http://schemas.microsoft.com/office/drawing/2014/main" id="{38CCCB7B-F79C-4173-8387-03DC97C9783B}"/>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b="1" dirty="0"/>
          </a:p>
        </p:txBody>
      </p:sp>
      <p:sp>
        <p:nvSpPr>
          <p:cNvPr id="8" name="內容版面配置區 2">
            <a:extLst>
              <a:ext uri="{FF2B5EF4-FFF2-40B4-BE49-F238E27FC236}">
                <a16:creationId xmlns:a16="http://schemas.microsoft.com/office/drawing/2014/main" id="{9B46033B-1B6F-4F66-A368-235580FBF892}"/>
              </a:ext>
            </a:extLst>
          </p:cNvPr>
          <p:cNvSpPr txBox="1">
            <a:spLocks/>
          </p:cNvSpPr>
          <p:nvPr/>
        </p:nvSpPr>
        <p:spPr>
          <a:xfrm>
            <a:off x="1143000" y="21304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Otherwise, based on the location info received from the AMF, the SMF checks the UPF Selection Criteria</a:t>
            </a:r>
            <a:r>
              <a:rPr lang="zh-TW" altLang="en-US" dirty="0"/>
              <a:t> </a:t>
            </a:r>
            <a:r>
              <a:rPr lang="en-US" altLang="zh-TW" dirty="0"/>
              <a:t>and determines to perform one of the following:</a:t>
            </a:r>
          </a:p>
          <a:p>
            <a:pPr lvl="1"/>
            <a:r>
              <a:rPr lang="en-US" altLang="zh-TW" dirty="0"/>
              <a:t>accepts the activation of UP connection and continue using the current UPF(s)</a:t>
            </a:r>
          </a:p>
          <a:p>
            <a:pPr lvl="1"/>
            <a:r>
              <a:rPr lang="en-US" altLang="zh-TW" dirty="0"/>
              <a:t>accepts the activation of UP connection and selects a new intermediate UPF (or add/remove an intermediate UPF), if the UE has moved out of the service area of the UPF that was previously connecting to the AN, while maintaining the UPF(s) acting as PDU Session Anchor; or</a:t>
            </a:r>
          </a:p>
          <a:p>
            <a:pPr lvl="1"/>
            <a:r>
              <a:rPr lang="en-US" altLang="zh-TW" dirty="0"/>
              <a:t>rejects the activation of UP connection of a PDU Session of </a:t>
            </a:r>
            <a:r>
              <a:rPr lang="en-US" altLang="zh-TW" b="1" dirty="0"/>
              <a:t>SSC mode 2</a:t>
            </a:r>
            <a:r>
              <a:rPr lang="en-US" altLang="zh-TW" dirty="0"/>
              <a:t> and trigger re-establishment of the PDU Session after Service Request procedure to perform the allocation of a new UPF to act as PDU Session Anchor.</a:t>
            </a:r>
            <a:br>
              <a:rPr lang="en-US" altLang="zh-TW" dirty="0"/>
            </a:br>
            <a:endParaRPr lang="zh-TW" altLang="en-US" b="1" dirty="0"/>
          </a:p>
        </p:txBody>
      </p:sp>
      <p:sp>
        <p:nvSpPr>
          <p:cNvPr id="3" name="投影片編號版面配置區 2">
            <a:extLst>
              <a:ext uri="{FF2B5EF4-FFF2-40B4-BE49-F238E27FC236}">
                <a16:creationId xmlns:a16="http://schemas.microsoft.com/office/drawing/2014/main" id="{5D80B171-FEC3-4070-8DEA-470776A39949}"/>
              </a:ext>
            </a:extLst>
          </p:cNvPr>
          <p:cNvSpPr>
            <a:spLocks noGrp="1"/>
          </p:cNvSpPr>
          <p:nvPr>
            <p:ph type="sldNum" sz="quarter" idx="12"/>
          </p:nvPr>
        </p:nvSpPr>
        <p:spPr/>
        <p:txBody>
          <a:bodyPr/>
          <a:lstStyle/>
          <a:p>
            <a:fld id="{75BE308F-DE79-4928-90CB-2247FBDD67C9}" type="slidenum">
              <a:rPr lang="zh-TW" altLang="en-US" smtClean="0"/>
              <a:t>45</a:t>
            </a:fld>
            <a:endParaRPr lang="zh-TW" altLang="en-US"/>
          </a:p>
        </p:txBody>
      </p:sp>
    </p:spTree>
    <p:extLst>
      <p:ext uri="{BB962C8B-B14F-4D97-AF65-F5344CB8AC3E}">
        <p14:creationId xmlns:p14="http://schemas.microsoft.com/office/powerpoint/2010/main" val="850299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8D4DF1-5B85-4840-B56A-C80E708628B1}"/>
              </a:ext>
            </a:extLst>
          </p:cNvPr>
          <p:cNvSpPr>
            <a:spLocks noGrp="1"/>
          </p:cNvSpPr>
          <p:nvPr>
            <p:ph type="title"/>
          </p:nvPr>
        </p:nvSpPr>
        <p:spPr/>
        <p:txBody>
          <a:bodyPr/>
          <a:lstStyle/>
          <a:p>
            <a:r>
              <a:rPr lang="en-US" altLang="zh-TW" dirty="0"/>
              <a:t>Step 5b </a:t>
            </a:r>
            <a:endParaRPr lang="zh-TW" altLang="en-US" dirty="0"/>
          </a:p>
        </p:txBody>
      </p:sp>
      <p:pic>
        <p:nvPicPr>
          <p:cNvPr id="4" name="內容版面配置區 3">
            <a:extLst>
              <a:ext uri="{FF2B5EF4-FFF2-40B4-BE49-F238E27FC236}">
                <a16:creationId xmlns:a16="http://schemas.microsoft.com/office/drawing/2014/main" id="{80169BCE-DE03-43AC-9D5C-742AD9FE56EE}"/>
              </a:ext>
            </a:extLst>
          </p:cNvPr>
          <p:cNvPicPr>
            <a:picLocks noGrp="1" noChangeAspect="1"/>
          </p:cNvPicPr>
          <p:nvPr>
            <p:ph idx="1"/>
          </p:nvPr>
        </p:nvPicPr>
        <p:blipFill rotWithShape="1">
          <a:blip r:embed="rId3"/>
          <a:srcRect l="44709" t="1" r="45706" b="91478"/>
          <a:stretch/>
        </p:blipFill>
        <p:spPr>
          <a:xfrm>
            <a:off x="9853732" y="0"/>
            <a:ext cx="1018296" cy="806153"/>
          </a:xfrm>
          <a:prstGeom prst="rect">
            <a:avLst/>
          </a:prstGeom>
        </p:spPr>
      </p:pic>
      <p:pic>
        <p:nvPicPr>
          <p:cNvPr id="5" name="圖片 4">
            <a:extLst>
              <a:ext uri="{FF2B5EF4-FFF2-40B4-BE49-F238E27FC236}">
                <a16:creationId xmlns:a16="http://schemas.microsoft.com/office/drawing/2014/main" id="{40C09435-F9DF-4CDF-89AE-48060B31FC95}"/>
              </a:ext>
            </a:extLst>
          </p:cNvPr>
          <p:cNvPicPr>
            <a:picLocks noChangeAspect="1"/>
          </p:cNvPicPr>
          <p:nvPr/>
        </p:nvPicPr>
        <p:blipFill rotWithShape="1">
          <a:blip r:embed="rId3"/>
          <a:srcRect l="39019" t="36097" r="40484" b="59430"/>
          <a:stretch/>
        </p:blipFill>
        <p:spPr>
          <a:xfrm>
            <a:off x="8870794" y="1027906"/>
            <a:ext cx="2984173" cy="579863"/>
          </a:xfrm>
          <a:prstGeom prst="rect">
            <a:avLst/>
          </a:prstGeom>
        </p:spPr>
      </p:pic>
      <p:sp>
        <p:nvSpPr>
          <p:cNvPr id="6" name="內容版面配置區 2">
            <a:extLst>
              <a:ext uri="{FF2B5EF4-FFF2-40B4-BE49-F238E27FC236}">
                <a16:creationId xmlns:a16="http://schemas.microsoft.com/office/drawing/2014/main" id="{26C2A19D-31DB-426A-B25F-66DA54EB747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b="1" dirty="0"/>
          </a:p>
        </p:txBody>
      </p:sp>
      <p:sp>
        <p:nvSpPr>
          <p:cNvPr id="7" name="內容版面配置區 2">
            <a:extLst>
              <a:ext uri="{FF2B5EF4-FFF2-40B4-BE49-F238E27FC236}">
                <a16:creationId xmlns:a16="http://schemas.microsoft.com/office/drawing/2014/main" id="{38CCCB7B-F79C-4173-8387-03DC97C9783B}"/>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b="1" dirty="0"/>
          </a:p>
        </p:txBody>
      </p:sp>
      <p:sp>
        <p:nvSpPr>
          <p:cNvPr id="8" name="內容版面配置區 2">
            <a:extLst>
              <a:ext uri="{FF2B5EF4-FFF2-40B4-BE49-F238E27FC236}">
                <a16:creationId xmlns:a16="http://schemas.microsoft.com/office/drawing/2014/main" id="{9B46033B-1B6F-4F66-A368-235580FBF892}"/>
              </a:ext>
            </a:extLst>
          </p:cNvPr>
          <p:cNvSpPr txBox="1">
            <a:spLocks/>
          </p:cNvSpPr>
          <p:nvPr/>
        </p:nvSpPr>
        <p:spPr>
          <a:xfrm>
            <a:off x="1143000" y="21304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In the case that the SMF fails to find suitable I-UPF, the SMF decides to (based on local policies) either:</a:t>
            </a:r>
          </a:p>
          <a:p>
            <a:pPr lvl="1"/>
            <a:r>
              <a:rPr lang="en-US" altLang="zh-TW" dirty="0"/>
              <a:t>trigger re-establishment of PDU Session. After Service Request procedure, SMF sends N1 SM message to the UE via the AMF by invoking </a:t>
            </a:r>
            <a:r>
              <a:rPr lang="en-US" altLang="zh-TW" dirty="0">
                <a:solidFill>
                  <a:srgbClr val="FF0000"/>
                </a:solidFill>
              </a:rPr>
              <a:t>Namf_Communication_N1N2MessageTransfer </a:t>
            </a:r>
            <a:r>
              <a:rPr lang="en-US" altLang="zh-TW" dirty="0"/>
              <a:t>containing the cause indicating PDU Session re-establishment is required for the UE; or</a:t>
            </a:r>
          </a:p>
          <a:p>
            <a:pPr lvl="1"/>
            <a:r>
              <a:rPr lang="en-US" altLang="zh-TW" dirty="0"/>
              <a:t>keep the PDU Session, but reject the activation request of User Plane connection for the PDU Session and inform the AMF about it; or</a:t>
            </a:r>
          </a:p>
          <a:p>
            <a:pPr lvl="1"/>
            <a:r>
              <a:rPr lang="en-US" altLang="zh-TW" dirty="0"/>
              <a:t>release the PDU Session after Service Request procedure.</a:t>
            </a:r>
          </a:p>
          <a:p>
            <a:pPr marL="457200" lvl="1" indent="0">
              <a:buNone/>
            </a:pPr>
            <a:br>
              <a:rPr lang="en-US" altLang="zh-TW" dirty="0"/>
            </a:br>
            <a:endParaRPr lang="zh-TW" altLang="en-US" b="1" dirty="0"/>
          </a:p>
        </p:txBody>
      </p:sp>
      <p:sp>
        <p:nvSpPr>
          <p:cNvPr id="9" name="投影片編號版面配置區 8">
            <a:extLst>
              <a:ext uri="{FF2B5EF4-FFF2-40B4-BE49-F238E27FC236}">
                <a16:creationId xmlns:a16="http://schemas.microsoft.com/office/drawing/2014/main" id="{2A7CA32C-9202-4BAE-84C0-D3379649BFEC}"/>
              </a:ext>
            </a:extLst>
          </p:cNvPr>
          <p:cNvSpPr>
            <a:spLocks noGrp="1"/>
          </p:cNvSpPr>
          <p:nvPr>
            <p:ph type="sldNum" sz="quarter" idx="12"/>
          </p:nvPr>
        </p:nvSpPr>
        <p:spPr/>
        <p:txBody>
          <a:bodyPr/>
          <a:lstStyle/>
          <a:p>
            <a:fld id="{75BE308F-DE79-4928-90CB-2247FBDD67C9}" type="slidenum">
              <a:rPr lang="zh-TW" altLang="en-US" smtClean="0"/>
              <a:t>46</a:t>
            </a:fld>
            <a:endParaRPr lang="zh-TW" altLang="en-US"/>
          </a:p>
        </p:txBody>
      </p:sp>
    </p:spTree>
    <p:extLst>
      <p:ext uri="{BB962C8B-B14F-4D97-AF65-F5344CB8AC3E}">
        <p14:creationId xmlns:p14="http://schemas.microsoft.com/office/powerpoint/2010/main" val="3975804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12F263-8D5F-4F66-A107-62ECBC5D404B}"/>
              </a:ext>
            </a:extLst>
          </p:cNvPr>
          <p:cNvSpPr>
            <a:spLocks noGrp="1"/>
          </p:cNvSpPr>
          <p:nvPr>
            <p:ph type="title"/>
          </p:nvPr>
        </p:nvSpPr>
        <p:spPr/>
        <p:txBody>
          <a:bodyPr/>
          <a:lstStyle/>
          <a:p>
            <a:r>
              <a:rPr lang="en-US" altLang="zh-TW" dirty="0"/>
              <a:t>SSC</a:t>
            </a:r>
            <a:r>
              <a:rPr lang="zh-TW" altLang="en-US" dirty="0"/>
              <a:t> </a:t>
            </a:r>
            <a:r>
              <a:rPr lang="en-US" altLang="zh-TW" dirty="0"/>
              <a:t>(Session and Service Continuity) mode</a:t>
            </a:r>
            <a:endParaRPr lang="zh-TW" altLang="en-US" dirty="0"/>
          </a:p>
        </p:txBody>
      </p:sp>
      <p:sp>
        <p:nvSpPr>
          <p:cNvPr id="3" name="內容版面配置區 2">
            <a:extLst>
              <a:ext uri="{FF2B5EF4-FFF2-40B4-BE49-F238E27FC236}">
                <a16:creationId xmlns:a16="http://schemas.microsoft.com/office/drawing/2014/main" id="{F2ADE241-6E75-4100-8F46-1E6825F9120B}"/>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1798C8E3-21C3-4EFE-8452-FE450B7306CF}"/>
              </a:ext>
            </a:extLst>
          </p:cNvPr>
          <p:cNvPicPr>
            <a:picLocks noChangeAspect="1"/>
          </p:cNvPicPr>
          <p:nvPr/>
        </p:nvPicPr>
        <p:blipFill>
          <a:blip r:embed="rId3"/>
          <a:stretch>
            <a:fillRect/>
          </a:stretch>
        </p:blipFill>
        <p:spPr>
          <a:xfrm>
            <a:off x="970101" y="1424868"/>
            <a:ext cx="10383699" cy="5068007"/>
          </a:xfrm>
          <a:prstGeom prst="rect">
            <a:avLst/>
          </a:prstGeom>
        </p:spPr>
      </p:pic>
      <p:sp>
        <p:nvSpPr>
          <p:cNvPr id="5" name="投影片編號版面配置區 4">
            <a:extLst>
              <a:ext uri="{FF2B5EF4-FFF2-40B4-BE49-F238E27FC236}">
                <a16:creationId xmlns:a16="http://schemas.microsoft.com/office/drawing/2014/main" id="{6B8BB68B-0D9B-4756-8CA1-9F250C7DF0C3}"/>
              </a:ext>
            </a:extLst>
          </p:cNvPr>
          <p:cNvSpPr>
            <a:spLocks noGrp="1"/>
          </p:cNvSpPr>
          <p:nvPr>
            <p:ph type="sldNum" sz="quarter" idx="12"/>
          </p:nvPr>
        </p:nvSpPr>
        <p:spPr/>
        <p:txBody>
          <a:bodyPr/>
          <a:lstStyle/>
          <a:p>
            <a:fld id="{75BE308F-DE79-4928-90CB-2247FBDD67C9}" type="slidenum">
              <a:rPr lang="zh-TW" altLang="en-US" smtClean="0"/>
              <a:t>47</a:t>
            </a:fld>
            <a:endParaRPr lang="zh-TW" altLang="en-US"/>
          </a:p>
        </p:txBody>
      </p:sp>
    </p:spTree>
    <p:extLst>
      <p:ext uri="{BB962C8B-B14F-4D97-AF65-F5344CB8AC3E}">
        <p14:creationId xmlns:p14="http://schemas.microsoft.com/office/powerpoint/2010/main" val="8663499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29F4C8-1882-43A0-8F4F-0063F674BDB7}"/>
              </a:ext>
            </a:extLst>
          </p:cNvPr>
          <p:cNvSpPr>
            <a:spLocks noGrp="1"/>
          </p:cNvSpPr>
          <p:nvPr>
            <p:ph type="title"/>
          </p:nvPr>
        </p:nvSpPr>
        <p:spPr>
          <a:xfrm>
            <a:off x="838200" y="365125"/>
            <a:ext cx="10515600" cy="1325563"/>
          </a:xfrm>
        </p:spPr>
        <p:txBody>
          <a:bodyPr/>
          <a:lstStyle/>
          <a:p>
            <a:r>
              <a:rPr lang="en-US" altLang="zh-TW" dirty="0"/>
              <a:t>I-UPF, UPF-PSA, ULCL/BP UPF</a:t>
            </a:r>
            <a:endParaRPr lang="zh-TW" altLang="en-US" dirty="0"/>
          </a:p>
        </p:txBody>
      </p:sp>
      <p:sp>
        <p:nvSpPr>
          <p:cNvPr id="3" name="內容版面配置區 2">
            <a:extLst>
              <a:ext uri="{FF2B5EF4-FFF2-40B4-BE49-F238E27FC236}">
                <a16:creationId xmlns:a16="http://schemas.microsoft.com/office/drawing/2014/main" id="{C49FF9A6-C2D2-4ADD-A1B9-8078D2B71265}"/>
              </a:ext>
            </a:extLst>
          </p:cNvPr>
          <p:cNvSpPr>
            <a:spLocks noGrp="1"/>
          </p:cNvSpPr>
          <p:nvPr>
            <p:ph idx="1"/>
          </p:nvPr>
        </p:nvSpPr>
        <p:spPr/>
        <p:txBody>
          <a:bodyPr/>
          <a:lstStyle/>
          <a:p>
            <a:endParaRPr lang="zh-TW" altLang="en-US"/>
          </a:p>
        </p:txBody>
      </p:sp>
      <p:pic>
        <p:nvPicPr>
          <p:cNvPr id="2050" name="Picture 2" descr="https://forum.huawei.com/enterprise/api/file/v1/thread/580936134354145280.png?appid=esc_zh">
            <a:extLst>
              <a:ext uri="{FF2B5EF4-FFF2-40B4-BE49-F238E27FC236}">
                <a16:creationId xmlns:a16="http://schemas.microsoft.com/office/drawing/2014/main" id="{9FB411F5-1F4B-4149-BB76-FC673CB5E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1690688"/>
            <a:ext cx="9486900" cy="4968563"/>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EFA6DC8B-8DE7-44A6-93EC-CB021AF39B8A}"/>
              </a:ext>
            </a:extLst>
          </p:cNvPr>
          <p:cNvSpPr>
            <a:spLocks noGrp="1"/>
          </p:cNvSpPr>
          <p:nvPr>
            <p:ph type="sldNum" sz="quarter" idx="12"/>
          </p:nvPr>
        </p:nvSpPr>
        <p:spPr/>
        <p:txBody>
          <a:bodyPr/>
          <a:lstStyle/>
          <a:p>
            <a:fld id="{75BE308F-DE79-4928-90CB-2247FBDD67C9}" type="slidenum">
              <a:rPr lang="zh-TW" altLang="en-US" smtClean="0"/>
              <a:t>48</a:t>
            </a:fld>
            <a:endParaRPr lang="zh-TW" altLang="en-US"/>
          </a:p>
        </p:txBody>
      </p:sp>
    </p:spTree>
    <p:extLst>
      <p:ext uri="{BB962C8B-B14F-4D97-AF65-F5344CB8AC3E}">
        <p14:creationId xmlns:p14="http://schemas.microsoft.com/office/powerpoint/2010/main" val="2561864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54ABE6-C10A-4F21-BC07-BC47D6A7FB08}"/>
              </a:ext>
            </a:extLst>
          </p:cNvPr>
          <p:cNvSpPr>
            <a:spLocks noGrp="1"/>
          </p:cNvSpPr>
          <p:nvPr>
            <p:ph type="title"/>
          </p:nvPr>
        </p:nvSpPr>
        <p:spPr/>
        <p:txBody>
          <a:bodyPr/>
          <a:lstStyle/>
          <a:p>
            <a:r>
              <a:rPr lang="en-US" altLang="zh-TW" dirty="0"/>
              <a:t>Step 6a (conditional)</a:t>
            </a:r>
            <a:endParaRPr lang="zh-TW" altLang="en-US" dirty="0"/>
          </a:p>
        </p:txBody>
      </p:sp>
      <p:sp>
        <p:nvSpPr>
          <p:cNvPr id="3" name="內容版面配置區 2">
            <a:extLst>
              <a:ext uri="{FF2B5EF4-FFF2-40B4-BE49-F238E27FC236}">
                <a16:creationId xmlns:a16="http://schemas.microsoft.com/office/drawing/2014/main" id="{03E5C90E-806E-4D9D-8B11-549812D71C4C}"/>
              </a:ext>
            </a:extLst>
          </p:cNvPr>
          <p:cNvSpPr>
            <a:spLocks noGrp="1"/>
          </p:cNvSpPr>
          <p:nvPr>
            <p:ph idx="1"/>
          </p:nvPr>
        </p:nvSpPr>
        <p:spPr/>
        <p:txBody>
          <a:bodyPr/>
          <a:lstStyle/>
          <a:p>
            <a:r>
              <a:rPr lang="en-US" altLang="zh-TW" b="1" dirty="0"/>
              <a:t>N4 Session Modification Request</a:t>
            </a:r>
          </a:p>
          <a:p>
            <a:r>
              <a:rPr lang="en-US" altLang="zh-TW" dirty="0"/>
              <a:t>Depending on the network deployment, the </a:t>
            </a:r>
            <a:r>
              <a:rPr lang="en-US" altLang="zh-TW" b="1" dirty="0"/>
              <a:t>CN Tunnel Info </a:t>
            </a:r>
            <a:r>
              <a:rPr lang="en-US" altLang="zh-TW" dirty="0"/>
              <a:t>of UPF (PSA) allocated for N3 or N9 interface may be changed during the Service Request procedure, e.g. UPF connected to different IP domains.</a:t>
            </a:r>
          </a:p>
          <a:p>
            <a:r>
              <a:rPr lang="en-US" altLang="zh-TW" dirty="0"/>
              <a:t>If different </a:t>
            </a:r>
            <a:r>
              <a:rPr lang="en-US" altLang="zh-TW" b="1" dirty="0"/>
              <a:t>CN Tunnel Info </a:t>
            </a:r>
            <a:r>
              <a:rPr lang="en-US" altLang="zh-TW" dirty="0"/>
              <a:t>need be used, the SMF sends </a:t>
            </a:r>
            <a:r>
              <a:rPr lang="en-US" altLang="zh-TW" b="1" dirty="0"/>
              <a:t>N4 Session Modification Request</a:t>
            </a:r>
            <a:r>
              <a:rPr lang="en-US" altLang="zh-TW" dirty="0"/>
              <a:t> message to UPF (PSA) and requests </a:t>
            </a:r>
            <a:r>
              <a:rPr lang="en-US" altLang="zh-TW" b="1" dirty="0"/>
              <a:t>CN Tunnel Info</a:t>
            </a:r>
            <a:r>
              <a:rPr lang="en-US" altLang="zh-TW" dirty="0"/>
              <a:t> providing the target Network Instance.</a:t>
            </a:r>
            <a:endParaRPr lang="zh-TW" altLang="en-US" dirty="0"/>
          </a:p>
        </p:txBody>
      </p:sp>
      <p:pic>
        <p:nvPicPr>
          <p:cNvPr id="4" name="圖片 3">
            <a:extLst>
              <a:ext uri="{FF2B5EF4-FFF2-40B4-BE49-F238E27FC236}">
                <a16:creationId xmlns:a16="http://schemas.microsoft.com/office/drawing/2014/main" id="{7393ECE3-2D2F-48E6-991E-8582A04D6D6C}"/>
              </a:ext>
            </a:extLst>
          </p:cNvPr>
          <p:cNvPicPr>
            <a:picLocks noChangeAspect="1"/>
          </p:cNvPicPr>
          <p:nvPr/>
        </p:nvPicPr>
        <p:blipFill rotWithShape="1">
          <a:blip r:embed="rId3"/>
          <a:srcRect l="47568" t="41879" r="25233" b="45881"/>
          <a:stretch/>
        </p:blipFill>
        <p:spPr>
          <a:xfrm>
            <a:off x="8846634" y="1065117"/>
            <a:ext cx="3122341" cy="1251142"/>
          </a:xfrm>
          <a:prstGeom prst="rect">
            <a:avLst/>
          </a:prstGeom>
        </p:spPr>
      </p:pic>
      <p:pic>
        <p:nvPicPr>
          <p:cNvPr id="5" name="圖片 4">
            <a:extLst>
              <a:ext uri="{FF2B5EF4-FFF2-40B4-BE49-F238E27FC236}">
                <a16:creationId xmlns:a16="http://schemas.microsoft.com/office/drawing/2014/main" id="{DD4107AC-07BA-4B8C-9B87-A81181BB4F69}"/>
              </a:ext>
            </a:extLst>
          </p:cNvPr>
          <p:cNvPicPr>
            <a:picLocks noChangeAspect="1"/>
          </p:cNvPicPr>
          <p:nvPr/>
        </p:nvPicPr>
        <p:blipFill rotWithShape="1">
          <a:blip r:embed="rId3"/>
          <a:srcRect l="45722" t="206" r="23193" b="91285"/>
          <a:stretch/>
        </p:blipFill>
        <p:spPr>
          <a:xfrm>
            <a:off x="8623610" y="0"/>
            <a:ext cx="3568390" cy="869796"/>
          </a:xfrm>
          <a:prstGeom prst="rect">
            <a:avLst/>
          </a:prstGeom>
        </p:spPr>
      </p:pic>
      <p:sp>
        <p:nvSpPr>
          <p:cNvPr id="6" name="投影片編號版面配置區 5">
            <a:extLst>
              <a:ext uri="{FF2B5EF4-FFF2-40B4-BE49-F238E27FC236}">
                <a16:creationId xmlns:a16="http://schemas.microsoft.com/office/drawing/2014/main" id="{03235915-BB8F-4E66-9238-C01E0196316B}"/>
              </a:ext>
            </a:extLst>
          </p:cNvPr>
          <p:cNvSpPr>
            <a:spLocks noGrp="1"/>
          </p:cNvSpPr>
          <p:nvPr>
            <p:ph type="sldNum" sz="quarter" idx="12"/>
          </p:nvPr>
        </p:nvSpPr>
        <p:spPr/>
        <p:txBody>
          <a:bodyPr/>
          <a:lstStyle/>
          <a:p>
            <a:fld id="{75BE308F-DE79-4928-90CB-2247FBDD67C9}" type="slidenum">
              <a:rPr lang="zh-TW" altLang="en-US" smtClean="0"/>
              <a:t>49</a:t>
            </a:fld>
            <a:endParaRPr lang="zh-TW" altLang="en-US"/>
          </a:p>
        </p:txBody>
      </p:sp>
    </p:spTree>
    <p:extLst>
      <p:ext uri="{BB962C8B-B14F-4D97-AF65-F5344CB8AC3E}">
        <p14:creationId xmlns:p14="http://schemas.microsoft.com/office/powerpoint/2010/main" val="259311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F973B1-C6C6-40C4-AEFF-E3709C27CAF4}"/>
              </a:ext>
            </a:extLst>
          </p:cNvPr>
          <p:cNvSpPr>
            <a:spLocks noGrp="1"/>
          </p:cNvSpPr>
          <p:nvPr>
            <p:ph type="title"/>
          </p:nvPr>
        </p:nvSpPr>
        <p:spPr/>
        <p:txBody>
          <a:bodyPr/>
          <a:lstStyle/>
          <a:p>
            <a:r>
              <a:rPr lang="en-US" altLang="zh-TW" dirty="0"/>
              <a:t>RRC &amp; CM state</a:t>
            </a:r>
            <a:endParaRPr lang="zh-TW" altLang="en-US" dirty="0"/>
          </a:p>
        </p:txBody>
      </p:sp>
      <p:sp>
        <p:nvSpPr>
          <p:cNvPr id="3" name="內容版面配置區 2">
            <a:extLst>
              <a:ext uri="{FF2B5EF4-FFF2-40B4-BE49-F238E27FC236}">
                <a16:creationId xmlns:a16="http://schemas.microsoft.com/office/drawing/2014/main" id="{B0626522-CF92-42EE-A49B-DB2599E7D340}"/>
              </a:ext>
            </a:extLst>
          </p:cNvPr>
          <p:cNvSpPr>
            <a:spLocks noGrp="1"/>
          </p:cNvSpPr>
          <p:nvPr>
            <p:ph idx="1"/>
          </p:nvPr>
        </p:nvSpPr>
        <p:spPr/>
        <p:txBody>
          <a:bodyPr/>
          <a:lstStyle/>
          <a:p>
            <a:r>
              <a:rPr lang="en-US" altLang="zh-TW" b="1" dirty="0"/>
              <a:t>RRC_INACTIVE </a:t>
            </a:r>
            <a:r>
              <a:rPr lang="en-US" altLang="zh-TW" dirty="0"/>
              <a:t>is introduced in R16</a:t>
            </a:r>
          </a:p>
          <a:p>
            <a:pPr lvl="1"/>
            <a:r>
              <a:rPr lang="en-US" altLang="zh-TW" dirty="0"/>
              <a:t>Especially, for Multi-USIM design</a:t>
            </a:r>
          </a:p>
          <a:p>
            <a:r>
              <a:rPr lang="en-US" altLang="zh-TW" b="1" dirty="0"/>
              <a:t>RRC_INACTIVE </a:t>
            </a:r>
            <a:r>
              <a:rPr lang="en-US" altLang="zh-TW" dirty="0"/>
              <a:t>state can reduce</a:t>
            </a:r>
          </a:p>
          <a:p>
            <a:pPr lvl="1"/>
            <a:r>
              <a:rPr lang="en-US" altLang="zh-TW" dirty="0"/>
              <a:t>energy consumption</a:t>
            </a:r>
          </a:p>
          <a:p>
            <a:pPr lvl="1"/>
            <a:r>
              <a:rPr lang="en-US" altLang="zh-TW" dirty="0"/>
              <a:t>latency</a:t>
            </a:r>
            <a:endParaRPr lang="zh-TW" altLang="en-US" dirty="0"/>
          </a:p>
        </p:txBody>
      </p:sp>
      <p:pic>
        <p:nvPicPr>
          <p:cNvPr id="4" name="圖片 3">
            <a:extLst>
              <a:ext uri="{FF2B5EF4-FFF2-40B4-BE49-F238E27FC236}">
                <a16:creationId xmlns:a16="http://schemas.microsoft.com/office/drawing/2014/main" id="{583526AF-B2B6-40A0-A17E-169317B1EA66}"/>
              </a:ext>
            </a:extLst>
          </p:cNvPr>
          <p:cNvPicPr>
            <a:picLocks noChangeAspect="1"/>
          </p:cNvPicPr>
          <p:nvPr/>
        </p:nvPicPr>
        <p:blipFill rotWithShape="1">
          <a:blip r:embed="rId3"/>
          <a:srcRect l="7319"/>
          <a:stretch/>
        </p:blipFill>
        <p:spPr>
          <a:xfrm>
            <a:off x="6293224" y="2479043"/>
            <a:ext cx="5898776" cy="3539351"/>
          </a:xfrm>
          <a:prstGeom prst="rect">
            <a:avLst/>
          </a:prstGeom>
        </p:spPr>
      </p:pic>
      <p:pic>
        <p:nvPicPr>
          <p:cNvPr id="5" name="圖片 4">
            <a:extLst>
              <a:ext uri="{FF2B5EF4-FFF2-40B4-BE49-F238E27FC236}">
                <a16:creationId xmlns:a16="http://schemas.microsoft.com/office/drawing/2014/main" id="{37368F2F-5C4D-4848-B755-D94D72DD2D57}"/>
              </a:ext>
            </a:extLst>
          </p:cNvPr>
          <p:cNvPicPr>
            <a:picLocks noChangeAspect="1"/>
          </p:cNvPicPr>
          <p:nvPr/>
        </p:nvPicPr>
        <p:blipFill>
          <a:blip r:embed="rId4"/>
          <a:stretch>
            <a:fillRect/>
          </a:stretch>
        </p:blipFill>
        <p:spPr>
          <a:xfrm>
            <a:off x="779887" y="4420369"/>
            <a:ext cx="5118890" cy="1891531"/>
          </a:xfrm>
          <a:prstGeom prst="rect">
            <a:avLst/>
          </a:prstGeom>
        </p:spPr>
      </p:pic>
      <p:sp>
        <p:nvSpPr>
          <p:cNvPr id="6" name="投影片編號版面配置區 5">
            <a:extLst>
              <a:ext uri="{FF2B5EF4-FFF2-40B4-BE49-F238E27FC236}">
                <a16:creationId xmlns:a16="http://schemas.microsoft.com/office/drawing/2014/main" id="{2F729F32-61F1-4293-ABB0-B76549258FA8}"/>
              </a:ext>
            </a:extLst>
          </p:cNvPr>
          <p:cNvSpPr>
            <a:spLocks noGrp="1"/>
          </p:cNvSpPr>
          <p:nvPr>
            <p:ph type="sldNum" sz="quarter" idx="12"/>
          </p:nvPr>
        </p:nvSpPr>
        <p:spPr/>
        <p:txBody>
          <a:bodyPr/>
          <a:lstStyle/>
          <a:p>
            <a:fld id="{75BE308F-DE79-4928-90CB-2247FBDD67C9}" type="slidenum">
              <a:rPr lang="zh-TW" altLang="en-US" smtClean="0"/>
              <a:t>5</a:t>
            </a:fld>
            <a:endParaRPr lang="zh-TW" altLang="en-US"/>
          </a:p>
        </p:txBody>
      </p:sp>
    </p:spTree>
    <p:extLst>
      <p:ext uri="{BB962C8B-B14F-4D97-AF65-F5344CB8AC3E}">
        <p14:creationId xmlns:p14="http://schemas.microsoft.com/office/powerpoint/2010/main" val="2704579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54ABE6-C10A-4F21-BC07-BC47D6A7FB08}"/>
              </a:ext>
            </a:extLst>
          </p:cNvPr>
          <p:cNvSpPr>
            <a:spLocks noGrp="1"/>
          </p:cNvSpPr>
          <p:nvPr>
            <p:ph type="title"/>
          </p:nvPr>
        </p:nvSpPr>
        <p:spPr/>
        <p:txBody>
          <a:bodyPr/>
          <a:lstStyle/>
          <a:p>
            <a:r>
              <a:rPr lang="en-US" altLang="zh-TW" dirty="0"/>
              <a:t>Step 6b (conditional)</a:t>
            </a:r>
            <a:endParaRPr lang="zh-TW" altLang="en-US" dirty="0"/>
          </a:p>
        </p:txBody>
      </p:sp>
      <p:pic>
        <p:nvPicPr>
          <p:cNvPr id="4" name="圖片 3">
            <a:extLst>
              <a:ext uri="{FF2B5EF4-FFF2-40B4-BE49-F238E27FC236}">
                <a16:creationId xmlns:a16="http://schemas.microsoft.com/office/drawing/2014/main" id="{7393ECE3-2D2F-48E6-991E-8582A04D6D6C}"/>
              </a:ext>
            </a:extLst>
          </p:cNvPr>
          <p:cNvPicPr>
            <a:picLocks noChangeAspect="1"/>
          </p:cNvPicPr>
          <p:nvPr/>
        </p:nvPicPr>
        <p:blipFill rotWithShape="1">
          <a:blip r:embed="rId3"/>
          <a:srcRect l="47568" t="41879" r="25233" b="45881"/>
          <a:stretch/>
        </p:blipFill>
        <p:spPr>
          <a:xfrm>
            <a:off x="8846634" y="1065117"/>
            <a:ext cx="3122341" cy="1251142"/>
          </a:xfrm>
          <a:prstGeom prst="rect">
            <a:avLst/>
          </a:prstGeom>
        </p:spPr>
      </p:pic>
      <p:pic>
        <p:nvPicPr>
          <p:cNvPr id="5" name="圖片 4">
            <a:extLst>
              <a:ext uri="{FF2B5EF4-FFF2-40B4-BE49-F238E27FC236}">
                <a16:creationId xmlns:a16="http://schemas.microsoft.com/office/drawing/2014/main" id="{DD4107AC-07BA-4B8C-9B87-A81181BB4F69}"/>
              </a:ext>
            </a:extLst>
          </p:cNvPr>
          <p:cNvPicPr>
            <a:picLocks noChangeAspect="1"/>
          </p:cNvPicPr>
          <p:nvPr/>
        </p:nvPicPr>
        <p:blipFill rotWithShape="1">
          <a:blip r:embed="rId3"/>
          <a:srcRect l="45722" t="206" r="23193" b="91285"/>
          <a:stretch/>
        </p:blipFill>
        <p:spPr>
          <a:xfrm>
            <a:off x="8623610" y="0"/>
            <a:ext cx="3568390" cy="869796"/>
          </a:xfrm>
          <a:prstGeom prst="rect">
            <a:avLst/>
          </a:prstGeom>
        </p:spPr>
      </p:pic>
      <p:sp>
        <p:nvSpPr>
          <p:cNvPr id="3" name="內容版面配置區 2">
            <a:extLst>
              <a:ext uri="{FF2B5EF4-FFF2-40B4-BE49-F238E27FC236}">
                <a16:creationId xmlns:a16="http://schemas.microsoft.com/office/drawing/2014/main" id="{03E5C90E-806E-4D9D-8B11-549812D71C4C}"/>
              </a:ext>
            </a:extLst>
          </p:cNvPr>
          <p:cNvSpPr>
            <a:spLocks noGrp="1"/>
          </p:cNvSpPr>
          <p:nvPr>
            <p:ph idx="1"/>
          </p:nvPr>
        </p:nvSpPr>
        <p:spPr/>
        <p:txBody>
          <a:bodyPr/>
          <a:lstStyle/>
          <a:p>
            <a:r>
              <a:rPr lang="en-US" altLang="zh-TW" b="1" dirty="0"/>
              <a:t>N4 Session Modification Response</a:t>
            </a:r>
          </a:p>
          <a:p>
            <a:pPr lvl="1"/>
            <a:r>
              <a:rPr lang="en-US" altLang="zh-TW" dirty="0"/>
              <a:t>The UPF (PSA) provides </a:t>
            </a:r>
            <a:r>
              <a:rPr lang="en-US" altLang="zh-TW" b="1" dirty="0"/>
              <a:t>CN Tunnel Info </a:t>
            </a:r>
            <a:r>
              <a:rPr lang="en-US" altLang="zh-TW" dirty="0"/>
              <a:t>to the SMF.</a:t>
            </a:r>
          </a:p>
          <a:p>
            <a:pPr lvl="1"/>
            <a:r>
              <a:rPr lang="en-US" altLang="zh-TW" dirty="0"/>
              <a:t>The UPF (PSA) associate the </a:t>
            </a:r>
            <a:r>
              <a:rPr lang="en-US" altLang="zh-TW" b="1" dirty="0"/>
              <a:t>CN Tunnel Info </a:t>
            </a:r>
            <a:r>
              <a:rPr lang="en-US" altLang="zh-TW" dirty="0"/>
              <a:t>with </a:t>
            </a:r>
            <a:r>
              <a:rPr lang="en-US" altLang="zh-TW" b="1" dirty="0"/>
              <a:t>UL Packet detection rules </a:t>
            </a:r>
            <a:r>
              <a:rPr lang="en-US" altLang="zh-TW" dirty="0"/>
              <a:t>provided by the SMF</a:t>
            </a:r>
          </a:p>
          <a:p>
            <a:r>
              <a:rPr lang="en-US" altLang="zh-TW" dirty="0"/>
              <a:t>If the redundant I-UPFs are used for </a:t>
            </a:r>
            <a:r>
              <a:rPr lang="en-US" altLang="zh-TW" b="1" dirty="0"/>
              <a:t>URLLC</a:t>
            </a:r>
            <a:r>
              <a:rPr lang="en-US" altLang="zh-TW" dirty="0"/>
              <a:t>,</a:t>
            </a:r>
          </a:p>
          <a:p>
            <a:pPr lvl="1"/>
            <a:r>
              <a:rPr lang="en-US" altLang="zh-TW" dirty="0"/>
              <a:t>each I-UPF provides </a:t>
            </a:r>
            <a:r>
              <a:rPr lang="en-US" altLang="zh-TW" b="1" dirty="0"/>
              <a:t>UL CN Tunnel Info </a:t>
            </a:r>
            <a:r>
              <a:rPr lang="en-US" altLang="zh-TW" dirty="0"/>
              <a:t>for N3 interface to the SMF</a:t>
            </a:r>
          </a:p>
          <a:p>
            <a:r>
              <a:rPr lang="en-US" altLang="zh-TW" dirty="0"/>
              <a:t>If the redundant N3 tunnels are used for </a:t>
            </a:r>
            <a:r>
              <a:rPr lang="en-US" altLang="zh-TW" b="1" dirty="0"/>
              <a:t>URLLC</a:t>
            </a:r>
            <a:r>
              <a:rPr lang="en-US" altLang="zh-TW" dirty="0"/>
              <a:t>,</a:t>
            </a:r>
          </a:p>
          <a:p>
            <a:pPr lvl="1"/>
            <a:r>
              <a:rPr lang="en-US" altLang="zh-TW" dirty="0"/>
              <a:t>the UPF (PSA) provides </a:t>
            </a:r>
            <a:r>
              <a:rPr lang="en-US" altLang="zh-TW" b="1" dirty="0"/>
              <a:t>redundant</a:t>
            </a:r>
            <a:r>
              <a:rPr lang="en-US" altLang="zh-TW" dirty="0"/>
              <a:t> </a:t>
            </a:r>
            <a:r>
              <a:rPr lang="en-US" altLang="zh-TW" b="1" dirty="0"/>
              <a:t>UL CN Tunnel Info </a:t>
            </a:r>
            <a:r>
              <a:rPr lang="en-US" altLang="zh-TW" dirty="0"/>
              <a:t>for N3 interface to the SMF</a:t>
            </a:r>
          </a:p>
          <a:p>
            <a:endParaRPr lang="zh-TW" altLang="en-US" dirty="0"/>
          </a:p>
        </p:txBody>
      </p:sp>
      <p:sp>
        <p:nvSpPr>
          <p:cNvPr id="6" name="投影片編號版面配置區 5">
            <a:extLst>
              <a:ext uri="{FF2B5EF4-FFF2-40B4-BE49-F238E27FC236}">
                <a16:creationId xmlns:a16="http://schemas.microsoft.com/office/drawing/2014/main" id="{90D25A5A-EAB0-40DC-9167-7EE4E310D678}"/>
              </a:ext>
            </a:extLst>
          </p:cNvPr>
          <p:cNvSpPr>
            <a:spLocks noGrp="1"/>
          </p:cNvSpPr>
          <p:nvPr>
            <p:ph type="sldNum" sz="quarter" idx="12"/>
          </p:nvPr>
        </p:nvSpPr>
        <p:spPr/>
        <p:txBody>
          <a:bodyPr/>
          <a:lstStyle/>
          <a:p>
            <a:fld id="{75BE308F-DE79-4928-90CB-2247FBDD67C9}" type="slidenum">
              <a:rPr lang="zh-TW" altLang="en-US" smtClean="0"/>
              <a:t>50</a:t>
            </a:fld>
            <a:endParaRPr lang="zh-TW" altLang="en-US"/>
          </a:p>
        </p:txBody>
      </p:sp>
    </p:spTree>
    <p:extLst>
      <p:ext uri="{BB962C8B-B14F-4D97-AF65-F5344CB8AC3E}">
        <p14:creationId xmlns:p14="http://schemas.microsoft.com/office/powerpoint/2010/main" val="1873609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54ABE6-C10A-4F21-BC07-BC47D6A7FB08}"/>
              </a:ext>
            </a:extLst>
          </p:cNvPr>
          <p:cNvSpPr>
            <a:spLocks noGrp="1"/>
          </p:cNvSpPr>
          <p:nvPr>
            <p:ph type="title"/>
          </p:nvPr>
        </p:nvSpPr>
        <p:spPr/>
        <p:txBody>
          <a:bodyPr/>
          <a:lstStyle/>
          <a:p>
            <a:r>
              <a:rPr lang="en-US" altLang="zh-TW" dirty="0"/>
              <a:t>Step 6c (conditional)</a:t>
            </a:r>
            <a:endParaRPr lang="zh-TW" altLang="en-US" dirty="0"/>
          </a:p>
        </p:txBody>
      </p:sp>
      <p:pic>
        <p:nvPicPr>
          <p:cNvPr id="6" name="圖片 5">
            <a:extLst>
              <a:ext uri="{FF2B5EF4-FFF2-40B4-BE49-F238E27FC236}">
                <a16:creationId xmlns:a16="http://schemas.microsoft.com/office/drawing/2014/main" id="{D3A37AC4-00B1-47D8-85ED-D450704A5377}"/>
              </a:ext>
            </a:extLst>
          </p:cNvPr>
          <p:cNvPicPr>
            <a:picLocks noChangeAspect="1"/>
          </p:cNvPicPr>
          <p:nvPr/>
        </p:nvPicPr>
        <p:blipFill rotWithShape="1">
          <a:blip r:embed="rId3"/>
          <a:srcRect l="30038" t="2268" r="41440" b="79897"/>
          <a:stretch/>
        </p:blipFill>
        <p:spPr>
          <a:xfrm>
            <a:off x="8921905" y="823292"/>
            <a:ext cx="3270095" cy="1325563"/>
          </a:xfrm>
          <a:prstGeom prst="rect">
            <a:avLst/>
          </a:prstGeom>
        </p:spPr>
      </p:pic>
      <p:pic>
        <p:nvPicPr>
          <p:cNvPr id="7" name="圖片 6">
            <a:extLst>
              <a:ext uri="{FF2B5EF4-FFF2-40B4-BE49-F238E27FC236}">
                <a16:creationId xmlns:a16="http://schemas.microsoft.com/office/drawing/2014/main" id="{5042FDE8-B001-4A6E-B9AF-8493512012BD}"/>
              </a:ext>
            </a:extLst>
          </p:cNvPr>
          <p:cNvPicPr>
            <a:picLocks noChangeAspect="1"/>
          </p:cNvPicPr>
          <p:nvPr/>
        </p:nvPicPr>
        <p:blipFill rotWithShape="1">
          <a:blip r:embed="rId4"/>
          <a:srcRect l="31443" t="1567" r="46441" b="91700"/>
          <a:stretch/>
        </p:blipFill>
        <p:spPr>
          <a:xfrm>
            <a:off x="9117982" y="0"/>
            <a:ext cx="2538760" cy="688355"/>
          </a:xfrm>
          <a:prstGeom prst="rect">
            <a:avLst/>
          </a:prstGeom>
        </p:spPr>
      </p:pic>
      <p:sp>
        <p:nvSpPr>
          <p:cNvPr id="3" name="內容版面配置區 2">
            <a:extLst>
              <a:ext uri="{FF2B5EF4-FFF2-40B4-BE49-F238E27FC236}">
                <a16:creationId xmlns:a16="http://schemas.microsoft.com/office/drawing/2014/main" id="{03E5C90E-806E-4D9D-8B11-549812D71C4C}"/>
              </a:ext>
            </a:extLst>
          </p:cNvPr>
          <p:cNvSpPr>
            <a:spLocks noGrp="1"/>
          </p:cNvSpPr>
          <p:nvPr>
            <p:ph idx="1"/>
          </p:nvPr>
        </p:nvSpPr>
        <p:spPr>
          <a:xfrm>
            <a:off x="838200" y="2055813"/>
            <a:ext cx="10515600" cy="4351338"/>
          </a:xfrm>
        </p:spPr>
        <p:txBody>
          <a:bodyPr>
            <a:normAutofit lnSpcReduction="10000"/>
          </a:bodyPr>
          <a:lstStyle/>
          <a:p>
            <a:r>
              <a:rPr lang="en-US" altLang="zh-TW" dirty="0"/>
              <a:t>SMF to new I-UPF: </a:t>
            </a:r>
            <a:r>
              <a:rPr lang="en-US" altLang="zh-TW" b="1" dirty="0"/>
              <a:t>N4 Session Establishment Request </a:t>
            </a:r>
            <a:r>
              <a:rPr lang="en-US" altLang="zh-TW" dirty="0"/>
              <a:t>is sent</a:t>
            </a:r>
          </a:p>
          <a:p>
            <a:pPr lvl="1"/>
            <a:r>
              <a:rPr lang="en-US" altLang="zh-TW" dirty="0"/>
              <a:t>if the SMF selects a new UPF to act as intermediate UPF for the PDU Session; or</a:t>
            </a:r>
          </a:p>
          <a:p>
            <a:pPr lvl="1"/>
            <a:r>
              <a:rPr lang="en-US" altLang="zh-TW" dirty="0"/>
              <a:t>if the SMF selects to insert an intermediate UPF for a PDU Session which did not have an intermediate UPF</a:t>
            </a:r>
          </a:p>
          <a:p>
            <a:r>
              <a:rPr lang="en-US" altLang="zh-TW" b="1" dirty="0"/>
              <a:t>N4 Session Establishment Request </a:t>
            </a:r>
            <a:r>
              <a:rPr lang="en-US" altLang="zh-TW" dirty="0"/>
              <a:t>provides</a:t>
            </a:r>
          </a:p>
          <a:p>
            <a:pPr lvl="1"/>
            <a:r>
              <a:rPr lang="en-US" altLang="zh-TW" dirty="0"/>
              <a:t>Packet detection</a:t>
            </a:r>
          </a:p>
          <a:p>
            <a:pPr lvl="1"/>
            <a:r>
              <a:rPr lang="en-US" altLang="zh-TW" dirty="0"/>
              <a:t>Data forwarding</a:t>
            </a:r>
          </a:p>
          <a:p>
            <a:pPr lvl="1"/>
            <a:r>
              <a:rPr lang="en-US" altLang="zh-TW" dirty="0"/>
              <a:t>enforcement and reporting rules</a:t>
            </a:r>
          </a:p>
          <a:p>
            <a:r>
              <a:rPr lang="en-US" altLang="zh-TW" dirty="0"/>
              <a:t>The </a:t>
            </a:r>
            <a:r>
              <a:rPr lang="en-US" altLang="zh-TW" b="1" dirty="0"/>
              <a:t>CN Tunnel Info</a:t>
            </a:r>
            <a:r>
              <a:rPr lang="en-US" altLang="zh-TW" dirty="0"/>
              <a:t> (on N9) of PSA is also provided to the intermediate UPF</a:t>
            </a:r>
            <a:endParaRPr lang="zh-TW" altLang="en-US" dirty="0"/>
          </a:p>
        </p:txBody>
      </p:sp>
      <p:sp>
        <p:nvSpPr>
          <p:cNvPr id="8" name="投影片編號版面配置區 7">
            <a:extLst>
              <a:ext uri="{FF2B5EF4-FFF2-40B4-BE49-F238E27FC236}">
                <a16:creationId xmlns:a16="http://schemas.microsoft.com/office/drawing/2014/main" id="{9A57F275-4DF4-46CA-995E-7C23BD3E3F5B}"/>
              </a:ext>
            </a:extLst>
          </p:cNvPr>
          <p:cNvSpPr>
            <a:spLocks noGrp="1"/>
          </p:cNvSpPr>
          <p:nvPr>
            <p:ph type="sldNum" sz="quarter" idx="12"/>
          </p:nvPr>
        </p:nvSpPr>
        <p:spPr/>
        <p:txBody>
          <a:bodyPr/>
          <a:lstStyle/>
          <a:p>
            <a:fld id="{75BE308F-DE79-4928-90CB-2247FBDD67C9}" type="slidenum">
              <a:rPr lang="zh-TW" altLang="en-US" smtClean="0"/>
              <a:t>51</a:t>
            </a:fld>
            <a:endParaRPr lang="zh-TW" altLang="en-US"/>
          </a:p>
        </p:txBody>
      </p:sp>
    </p:spTree>
    <p:extLst>
      <p:ext uri="{BB962C8B-B14F-4D97-AF65-F5344CB8AC3E}">
        <p14:creationId xmlns:p14="http://schemas.microsoft.com/office/powerpoint/2010/main" val="20826328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54ABE6-C10A-4F21-BC07-BC47D6A7FB08}"/>
              </a:ext>
            </a:extLst>
          </p:cNvPr>
          <p:cNvSpPr>
            <a:spLocks noGrp="1"/>
          </p:cNvSpPr>
          <p:nvPr>
            <p:ph type="title"/>
          </p:nvPr>
        </p:nvSpPr>
        <p:spPr/>
        <p:txBody>
          <a:bodyPr/>
          <a:lstStyle/>
          <a:p>
            <a:r>
              <a:rPr lang="en-US" altLang="zh-TW" dirty="0"/>
              <a:t>Step 6c (conditional)</a:t>
            </a:r>
            <a:endParaRPr lang="zh-TW" altLang="en-US" dirty="0"/>
          </a:p>
        </p:txBody>
      </p:sp>
      <p:pic>
        <p:nvPicPr>
          <p:cNvPr id="6" name="圖片 5">
            <a:extLst>
              <a:ext uri="{FF2B5EF4-FFF2-40B4-BE49-F238E27FC236}">
                <a16:creationId xmlns:a16="http://schemas.microsoft.com/office/drawing/2014/main" id="{D3A37AC4-00B1-47D8-85ED-D450704A5377}"/>
              </a:ext>
            </a:extLst>
          </p:cNvPr>
          <p:cNvPicPr>
            <a:picLocks noChangeAspect="1"/>
          </p:cNvPicPr>
          <p:nvPr/>
        </p:nvPicPr>
        <p:blipFill rotWithShape="1">
          <a:blip r:embed="rId3"/>
          <a:srcRect l="30038" t="2268" r="41440" b="79897"/>
          <a:stretch/>
        </p:blipFill>
        <p:spPr>
          <a:xfrm>
            <a:off x="8921905" y="823292"/>
            <a:ext cx="3270095" cy="1325563"/>
          </a:xfrm>
          <a:prstGeom prst="rect">
            <a:avLst/>
          </a:prstGeom>
        </p:spPr>
      </p:pic>
      <p:pic>
        <p:nvPicPr>
          <p:cNvPr id="7" name="圖片 6">
            <a:extLst>
              <a:ext uri="{FF2B5EF4-FFF2-40B4-BE49-F238E27FC236}">
                <a16:creationId xmlns:a16="http://schemas.microsoft.com/office/drawing/2014/main" id="{5042FDE8-B001-4A6E-B9AF-8493512012BD}"/>
              </a:ext>
            </a:extLst>
          </p:cNvPr>
          <p:cNvPicPr>
            <a:picLocks noChangeAspect="1"/>
          </p:cNvPicPr>
          <p:nvPr/>
        </p:nvPicPr>
        <p:blipFill rotWithShape="1">
          <a:blip r:embed="rId4"/>
          <a:srcRect l="31443" t="1567" r="46441" b="91700"/>
          <a:stretch/>
        </p:blipFill>
        <p:spPr>
          <a:xfrm>
            <a:off x="9117982" y="0"/>
            <a:ext cx="2538760" cy="688355"/>
          </a:xfrm>
          <a:prstGeom prst="rect">
            <a:avLst/>
          </a:prstGeom>
        </p:spPr>
      </p:pic>
      <p:sp>
        <p:nvSpPr>
          <p:cNvPr id="3" name="內容版面配置區 2">
            <a:extLst>
              <a:ext uri="{FF2B5EF4-FFF2-40B4-BE49-F238E27FC236}">
                <a16:creationId xmlns:a16="http://schemas.microsoft.com/office/drawing/2014/main" id="{03E5C90E-806E-4D9D-8B11-549812D71C4C}"/>
              </a:ext>
            </a:extLst>
          </p:cNvPr>
          <p:cNvSpPr>
            <a:spLocks noGrp="1"/>
          </p:cNvSpPr>
          <p:nvPr>
            <p:ph idx="1"/>
          </p:nvPr>
        </p:nvSpPr>
        <p:spPr>
          <a:xfrm>
            <a:off x="838200" y="2055813"/>
            <a:ext cx="10515600" cy="4351338"/>
          </a:xfrm>
        </p:spPr>
        <p:txBody>
          <a:bodyPr>
            <a:normAutofit/>
          </a:bodyPr>
          <a:lstStyle/>
          <a:p>
            <a:r>
              <a:rPr lang="en-US" altLang="zh-TW" dirty="0"/>
              <a:t>If a new UPF is selected by the SMF to replace the old (intermediate) UPF</a:t>
            </a:r>
          </a:p>
          <a:p>
            <a:pPr lvl="1"/>
            <a:r>
              <a:rPr lang="en-US" altLang="zh-TW" dirty="0"/>
              <a:t>the SMF may also include a request for the new UPF to allocate a second tunnel endpoint for </a:t>
            </a:r>
            <a:r>
              <a:rPr lang="en-US" altLang="zh-TW" b="1" dirty="0"/>
              <a:t>buffered DL data </a:t>
            </a:r>
            <a:r>
              <a:rPr lang="en-US" altLang="zh-TW" dirty="0"/>
              <a:t>from the old I-UPF</a:t>
            </a:r>
          </a:p>
          <a:p>
            <a:pPr lvl="1"/>
            <a:r>
              <a:rPr lang="en-US" altLang="zh-TW" dirty="0"/>
              <a:t>and to indicate via </a:t>
            </a:r>
            <a:r>
              <a:rPr lang="en-US" altLang="zh-TW" b="1" dirty="0"/>
              <a:t>usage reporting end marker reception </a:t>
            </a:r>
            <a:r>
              <a:rPr lang="en-US" altLang="zh-TW" dirty="0"/>
              <a:t>on this second tunnel</a:t>
            </a:r>
          </a:p>
          <a:p>
            <a:pPr lvl="1"/>
            <a:r>
              <a:rPr lang="en-US" altLang="zh-TW" dirty="0"/>
              <a:t>the UPF is instructed by the SMF to buffer the DL data it may receive at the same time from the UPF (PSA)</a:t>
            </a:r>
            <a:endParaRPr lang="zh-TW" altLang="en-US" dirty="0"/>
          </a:p>
        </p:txBody>
      </p:sp>
      <p:sp>
        <p:nvSpPr>
          <p:cNvPr id="4" name="投影片編號版面配置區 3">
            <a:extLst>
              <a:ext uri="{FF2B5EF4-FFF2-40B4-BE49-F238E27FC236}">
                <a16:creationId xmlns:a16="http://schemas.microsoft.com/office/drawing/2014/main" id="{4773B7D5-253C-4727-BD49-E71411D564D4}"/>
              </a:ext>
            </a:extLst>
          </p:cNvPr>
          <p:cNvSpPr>
            <a:spLocks noGrp="1"/>
          </p:cNvSpPr>
          <p:nvPr>
            <p:ph type="sldNum" sz="quarter" idx="12"/>
          </p:nvPr>
        </p:nvSpPr>
        <p:spPr/>
        <p:txBody>
          <a:bodyPr/>
          <a:lstStyle/>
          <a:p>
            <a:fld id="{75BE308F-DE79-4928-90CB-2247FBDD67C9}" type="slidenum">
              <a:rPr lang="zh-TW" altLang="en-US" smtClean="0"/>
              <a:t>52</a:t>
            </a:fld>
            <a:endParaRPr lang="zh-TW" altLang="en-US"/>
          </a:p>
        </p:txBody>
      </p:sp>
    </p:spTree>
    <p:extLst>
      <p:ext uri="{BB962C8B-B14F-4D97-AF65-F5344CB8AC3E}">
        <p14:creationId xmlns:p14="http://schemas.microsoft.com/office/powerpoint/2010/main" val="3476947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54ABE6-C10A-4F21-BC07-BC47D6A7FB08}"/>
              </a:ext>
            </a:extLst>
          </p:cNvPr>
          <p:cNvSpPr>
            <a:spLocks noGrp="1"/>
          </p:cNvSpPr>
          <p:nvPr>
            <p:ph type="title"/>
          </p:nvPr>
        </p:nvSpPr>
        <p:spPr/>
        <p:txBody>
          <a:bodyPr/>
          <a:lstStyle/>
          <a:p>
            <a:r>
              <a:rPr lang="en-US" altLang="zh-TW" dirty="0"/>
              <a:t>Step 6d (conditional)</a:t>
            </a:r>
            <a:endParaRPr lang="zh-TW" altLang="en-US" dirty="0"/>
          </a:p>
        </p:txBody>
      </p:sp>
      <p:pic>
        <p:nvPicPr>
          <p:cNvPr id="6" name="圖片 5">
            <a:extLst>
              <a:ext uri="{FF2B5EF4-FFF2-40B4-BE49-F238E27FC236}">
                <a16:creationId xmlns:a16="http://schemas.microsoft.com/office/drawing/2014/main" id="{D3A37AC4-00B1-47D8-85ED-D450704A5377}"/>
              </a:ext>
            </a:extLst>
          </p:cNvPr>
          <p:cNvPicPr>
            <a:picLocks noChangeAspect="1"/>
          </p:cNvPicPr>
          <p:nvPr/>
        </p:nvPicPr>
        <p:blipFill rotWithShape="1">
          <a:blip r:embed="rId3"/>
          <a:srcRect l="30038" t="2268" r="41440" b="79897"/>
          <a:stretch/>
        </p:blipFill>
        <p:spPr>
          <a:xfrm>
            <a:off x="8921905" y="823292"/>
            <a:ext cx="3270095" cy="1325563"/>
          </a:xfrm>
          <a:prstGeom prst="rect">
            <a:avLst/>
          </a:prstGeom>
        </p:spPr>
      </p:pic>
      <p:pic>
        <p:nvPicPr>
          <p:cNvPr id="7" name="圖片 6">
            <a:extLst>
              <a:ext uri="{FF2B5EF4-FFF2-40B4-BE49-F238E27FC236}">
                <a16:creationId xmlns:a16="http://schemas.microsoft.com/office/drawing/2014/main" id="{5042FDE8-B001-4A6E-B9AF-8493512012BD}"/>
              </a:ext>
            </a:extLst>
          </p:cNvPr>
          <p:cNvPicPr>
            <a:picLocks noChangeAspect="1"/>
          </p:cNvPicPr>
          <p:nvPr/>
        </p:nvPicPr>
        <p:blipFill rotWithShape="1">
          <a:blip r:embed="rId4"/>
          <a:srcRect l="31443" t="1567" r="46441" b="91700"/>
          <a:stretch/>
        </p:blipFill>
        <p:spPr>
          <a:xfrm>
            <a:off x="9117982" y="0"/>
            <a:ext cx="2538760" cy="688355"/>
          </a:xfrm>
          <a:prstGeom prst="rect">
            <a:avLst/>
          </a:prstGeom>
        </p:spPr>
      </p:pic>
      <p:sp>
        <p:nvSpPr>
          <p:cNvPr id="3" name="內容版面配置區 2">
            <a:extLst>
              <a:ext uri="{FF2B5EF4-FFF2-40B4-BE49-F238E27FC236}">
                <a16:creationId xmlns:a16="http://schemas.microsoft.com/office/drawing/2014/main" id="{03E5C90E-806E-4D9D-8B11-549812D71C4C}"/>
              </a:ext>
            </a:extLst>
          </p:cNvPr>
          <p:cNvSpPr>
            <a:spLocks noGrp="1"/>
          </p:cNvSpPr>
          <p:nvPr>
            <p:ph idx="1"/>
          </p:nvPr>
        </p:nvSpPr>
        <p:spPr>
          <a:xfrm>
            <a:off x="838200" y="2055813"/>
            <a:ext cx="10515600" cy="4351338"/>
          </a:xfrm>
        </p:spPr>
        <p:txBody>
          <a:bodyPr>
            <a:normAutofit/>
          </a:bodyPr>
          <a:lstStyle/>
          <a:p>
            <a:r>
              <a:rPr lang="en-US" altLang="zh-TW" dirty="0"/>
              <a:t>New I-UPF to SMF: </a:t>
            </a:r>
            <a:r>
              <a:rPr lang="en-US" altLang="zh-TW" b="1" dirty="0"/>
              <a:t>N4 Session Establishment Response</a:t>
            </a:r>
          </a:p>
          <a:p>
            <a:pPr lvl="1"/>
            <a:r>
              <a:rPr lang="en-US" altLang="zh-TW" dirty="0"/>
              <a:t>provides </a:t>
            </a:r>
            <a:r>
              <a:rPr lang="en-US" altLang="zh-TW" b="1" dirty="0"/>
              <a:t>DL CN Tunnel Info </a:t>
            </a:r>
            <a:r>
              <a:rPr lang="en-US" altLang="zh-TW" dirty="0"/>
              <a:t>as requested by SMF</a:t>
            </a:r>
          </a:p>
          <a:p>
            <a:pPr lvl="1"/>
            <a:r>
              <a:rPr lang="en-US" altLang="zh-TW" dirty="0"/>
              <a:t>The SMF starts a timer, to be used in step 22a to release the resource in old intermediate UPF if there is one</a:t>
            </a:r>
          </a:p>
        </p:txBody>
      </p:sp>
      <p:sp>
        <p:nvSpPr>
          <p:cNvPr id="4" name="投影片編號版面配置區 3">
            <a:extLst>
              <a:ext uri="{FF2B5EF4-FFF2-40B4-BE49-F238E27FC236}">
                <a16:creationId xmlns:a16="http://schemas.microsoft.com/office/drawing/2014/main" id="{C83756C5-E44B-4574-90CE-DED32B0FA111}"/>
              </a:ext>
            </a:extLst>
          </p:cNvPr>
          <p:cNvSpPr>
            <a:spLocks noGrp="1"/>
          </p:cNvSpPr>
          <p:nvPr>
            <p:ph type="sldNum" sz="quarter" idx="12"/>
          </p:nvPr>
        </p:nvSpPr>
        <p:spPr/>
        <p:txBody>
          <a:bodyPr/>
          <a:lstStyle/>
          <a:p>
            <a:fld id="{75BE308F-DE79-4928-90CB-2247FBDD67C9}" type="slidenum">
              <a:rPr lang="zh-TW" altLang="en-US" smtClean="0"/>
              <a:t>53</a:t>
            </a:fld>
            <a:endParaRPr lang="zh-TW" altLang="en-US"/>
          </a:p>
        </p:txBody>
      </p:sp>
    </p:spTree>
    <p:extLst>
      <p:ext uri="{BB962C8B-B14F-4D97-AF65-F5344CB8AC3E}">
        <p14:creationId xmlns:p14="http://schemas.microsoft.com/office/powerpoint/2010/main" val="23335511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C5A47-8555-49E8-9D93-191FA68F9586}"/>
              </a:ext>
            </a:extLst>
          </p:cNvPr>
          <p:cNvSpPr>
            <a:spLocks noGrp="1"/>
          </p:cNvSpPr>
          <p:nvPr>
            <p:ph type="title"/>
          </p:nvPr>
        </p:nvSpPr>
        <p:spPr/>
        <p:txBody>
          <a:bodyPr/>
          <a:lstStyle/>
          <a:p>
            <a:r>
              <a:rPr lang="en-US" altLang="zh-TW" dirty="0"/>
              <a:t>Step 7a (Conditional)</a:t>
            </a:r>
            <a:endParaRPr lang="zh-TW" altLang="en-US" dirty="0"/>
          </a:p>
        </p:txBody>
      </p:sp>
      <p:sp>
        <p:nvSpPr>
          <p:cNvPr id="3" name="內容版面配置區 2">
            <a:extLst>
              <a:ext uri="{FF2B5EF4-FFF2-40B4-BE49-F238E27FC236}">
                <a16:creationId xmlns:a16="http://schemas.microsoft.com/office/drawing/2014/main" id="{A0D6D241-580D-4AD8-9974-B844776DFC11}"/>
              </a:ext>
            </a:extLst>
          </p:cNvPr>
          <p:cNvSpPr>
            <a:spLocks noGrp="1"/>
          </p:cNvSpPr>
          <p:nvPr>
            <p:ph idx="1"/>
          </p:nvPr>
        </p:nvSpPr>
        <p:spPr/>
        <p:txBody>
          <a:bodyPr/>
          <a:lstStyle/>
          <a:p>
            <a:r>
              <a:rPr lang="en-US" altLang="zh-TW" dirty="0"/>
              <a:t>SMF to UPF (PSA): </a:t>
            </a:r>
            <a:r>
              <a:rPr lang="en-US" altLang="zh-TW" b="1" dirty="0"/>
              <a:t>N4 Session Modification Request</a:t>
            </a:r>
          </a:p>
          <a:p>
            <a:r>
              <a:rPr lang="en-US" altLang="zh-TW" dirty="0"/>
              <a:t>If the SMF selects a new UPF to act as intermediate UPF for the PDU Session, the SMF sends </a:t>
            </a:r>
            <a:r>
              <a:rPr lang="en-US" altLang="zh-TW" b="1" dirty="0"/>
              <a:t>N4 Session Modification Request message </a:t>
            </a:r>
            <a:r>
              <a:rPr lang="en-US" altLang="zh-TW" dirty="0"/>
              <a:t>to  UPF</a:t>
            </a:r>
            <a:r>
              <a:rPr lang="zh-TW" altLang="en-US" dirty="0"/>
              <a:t> </a:t>
            </a:r>
            <a:r>
              <a:rPr lang="en-US" altLang="zh-TW" dirty="0"/>
              <a:t>(PSA), providing </a:t>
            </a:r>
            <a:r>
              <a:rPr lang="en-US" altLang="zh-TW" b="1" dirty="0"/>
              <a:t>DL Tunnel Info </a:t>
            </a:r>
            <a:r>
              <a:rPr lang="en-US" altLang="zh-TW" dirty="0"/>
              <a:t>from new intermediate UPF.</a:t>
            </a:r>
          </a:p>
          <a:p>
            <a:pPr lvl="1"/>
            <a:r>
              <a:rPr lang="en-US" altLang="zh-TW" dirty="0"/>
              <a:t>UPF (PSA) begins to send the DL data to the new I-UPF</a:t>
            </a:r>
          </a:p>
          <a:p>
            <a:pPr lvl="1"/>
            <a:r>
              <a:rPr lang="en-US" altLang="zh-TW" dirty="0"/>
              <a:t>UPF (PSA) sends one or more </a:t>
            </a:r>
            <a:r>
              <a:rPr lang="en-US" altLang="zh-TW" b="1" dirty="0"/>
              <a:t>"end marker"</a:t>
            </a:r>
            <a:r>
              <a:rPr lang="en-US" altLang="zh-TW" dirty="0"/>
              <a:t> packets for each N9 tunnel to the old I-UPF immediately after switching the path to new I-UPF</a:t>
            </a:r>
            <a:endParaRPr lang="zh-TW" altLang="en-US" dirty="0"/>
          </a:p>
        </p:txBody>
      </p:sp>
      <p:pic>
        <p:nvPicPr>
          <p:cNvPr id="6" name="圖片 5">
            <a:extLst>
              <a:ext uri="{FF2B5EF4-FFF2-40B4-BE49-F238E27FC236}">
                <a16:creationId xmlns:a16="http://schemas.microsoft.com/office/drawing/2014/main" id="{1FC58A53-53BE-402B-A4C7-E6AFADB33DE8}"/>
              </a:ext>
            </a:extLst>
          </p:cNvPr>
          <p:cNvPicPr>
            <a:picLocks noChangeAspect="1"/>
          </p:cNvPicPr>
          <p:nvPr/>
        </p:nvPicPr>
        <p:blipFill rotWithShape="1">
          <a:blip r:embed="rId3"/>
          <a:srcRect l="48907" t="20272" r="26097" b="62173"/>
          <a:stretch/>
        </p:blipFill>
        <p:spPr>
          <a:xfrm>
            <a:off x="9505895" y="791217"/>
            <a:ext cx="2470926" cy="1124896"/>
          </a:xfrm>
          <a:prstGeom prst="rect">
            <a:avLst/>
          </a:prstGeom>
        </p:spPr>
      </p:pic>
      <p:pic>
        <p:nvPicPr>
          <p:cNvPr id="7" name="圖片 6">
            <a:extLst>
              <a:ext uri="{FF2B5EF4-FFF2-40B4-BE49-F238E27FC236}">
                <a16:creationId xmlns:a16="http://schemas.microsoft.com/office/drawing/2014/main" id="{F5B9C336-CDF3-4149-979B-9A20A2B8E1D1}"/>
              </a:ext>
            </a:extLst>
          </p:cNvPr>
          <p:cNvPicPr>
            <a:picLocks noChangeAspect="1"/>
          </p:cNvPicPr>
          <p:nvPr/>
        </p:nvPicPr>
        <p:blipFill rotWithShape="1">
          <a:blip r:embed="rId4"/>
          <a:srcRect l="46013" r="23873" b="91682"/>
          <a:stretch/>
        </p:blipFill>
        <p:spPr>
          <a:xfrm>
            <a:off x="9290717" y="-85724"/>
            <a:ext cx="2901283" cy="713678"/>
          </a:xfrm>
          <a:prstGeom prst="rect">
            <a:avLst/>
          </a:prstGeom>
        </p:spPr>
      </p:pic>
      <p:sp>
        <p:nvSpPr>
          <p:cNvPr id="8" name="投影片編號版面配置區 7">
            <a:extLst>
              <a:ext uri="{FF2B5EF4-FFF2-40B4-BE49-F238E27FC236}">
                <a16:creationId xmlns:a16="http://schemas.microsoft.com/office/drawing/2014/main" id="{E4101D49-623B-4B82-A913-D8A26220177A}"/>
              </a:ext>
            </a:extLst>
          </p:cNvPr>
          <p:cNvSpPr>
            <a:spLocks noGrp="1"/>
          </p:cNvSpPr>
          <p:nvPr>
            <p:ph type="sldNum" sz="quarter" idx="12"/>
          </p:nvPr>
        </p:nvSpPr>
        <p:spPr/>
        <p:txBody>
          <a:bodyPr/>
          <a:lstStyle/>
          <a:p>
            <a:fld id="{75BE308F-DE79-4928-90CB-2247FBDD67C9}" type="slidenum">
              <a:rPr lang="zh-TW" altLang="en-US" smtClean="0"/>
              <a:t>54</a:t>
            </a:fld>
            <a:endParaRPr lang="zh-TW" altLang="en-US"/>
          </a:p>
        </p:txBody>
      </p:sp>
    </p:spTree>
    <p:extLst>
      <p:ext uri="{BB962C8B-B14F-4D97-AF65-F5344CB8AC3E}">
        <p14:creationId xmlns:p14="http://schemas.microsoft.com/office/powerpoint/2010/main" val="2075542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C5A47-8555-49E8-9D93-191FA68F9586}"/>
              </a:ext>
            </a:extLst>
          </p:cNvPr>
          <p:cNvSpPr>
            <a:spLocks noGrp="1"/>
          </p:cNvSpPr>
          <p:nvPr>
            <p:ph type="title"/>
          </p:nvPr>
        </p:nvSpPr>
        <p:spPr/>
        <p:txBody>
          <a:bodyPr/>
          <a:lstStyle/>
          <a:p>
            <a:r>
              <a:rPr lang="en-US" altLang="zh-TW" dirty="0"/>
              <a:t>Step 7a (Conditional)</a:t>
            </a:r>
            <a:endParaRPr lang="zh-TW" altLang="en-US" dirty="0"/>
          </a:p>
        </p:txBody>
      </p:sp>
      <p:pic>
        <p:nvPicPr>
          <p:cNvPr id="4" name="圖片 3">
            <a:extLst>
              <a:ext uri="{FF2B5EF4-FFF2-40B4-BE49-F238E27FC236}">
                <a16:creationId xmlns:a16="http://schemas.microsoft.com/office/drawing/2014/main" id="{53E61B16-C39E-47C7-9EC0-707A33817CD5}"/>
              </a:ext>
            </a:extLst>
          </p:cNvPr>
          <p:cNvPicPr>
            <a:picLocks noChangeAspect="1"/>
          </p:cNvPicPr>
          <p:nvPr/>
        </p:nvPicPr>
        <p:blipFill rotWithShape="1">
          <a:blip r:embed="rId3"/>
          <a:srcRect l="48907" t="20272" r="26097" b="62173"/>
          <a:stretch/>
        </p:blipFill>
        <p:spPr>
          <a:xfrm>
            <a:off x="9505895" y="791217"/>
            <a:ext cx="2470926" cy="1124896"/>
          </a:xfrm>
          <a:prstGeom prst="rect">
            <a:avLst/>
          </a:prstGeom>
        </p:spPr>
      </p:pic>
      <p:pic>
        <p:nvPicPr>
          <p:cNvPr id="5" name="圖片 4">
            <a:extLst>
              <a:ext uri="{FF2B5EF4-FFF2-40B4-BE49-F238E27FC236}">
                <a16:creationId xmlns:a16="http://schemas.microsoft.com/office/drawing/2014/main" id="{0C13F41C-9CE0-4D7E-9C75-3AFAB600B490}"/>
              </a:ext>
            </a:extLst>
          </p:cNvPr>
          <p:cNvPicPr>
            <a:picLocks noChangeAspect="1"/>
          </p:cNvPicPr>
          <p:nvPr/>
        </p:nvPicPr>
        <p:blipFill rotWithShape="1">
          <a:blip r:embed="rId4"/>
          <a:srcRect l="46013" r="23873" b="91682"/>
          <a:stretch/>
        </p:blipFill>
        <p:spPr>
          <a:xfrm>
            <a:off x="9290717" y="-85724"/>
            <a:ext cx="2901283" cy="713678"/>
          </a:xfrm>
          <a:prstGeom prst="rect">
            <a:avLst/>
          </a:prstGeom>
        </p:spPr>
      </p:pic>
      <p:sp>
        <p:nvSpPr>
          <p:cNvPr id="3" name="內容版面配置區 2">
            <a:extLst>
              <a:ext uri="{FF2B5EF4-FFF2-40B4-BE49-F238E27FC236}">
                <a16:creationId xmlns:a16="http://schemas.microsoft.com/office/drawing/2014/main" id="{A0D6D241-580D-4AD8-9974-B844776DFC11}"/>
              </a:ext>
            </a:extLst>
          </p:cNvPr>
          <p:cNvSpPr>
            <a:spLocks noGrp="1"/>
          </p:cNvSpPr>
          <p:nvPr>
            <p:ph idx="1"/>
          </p:nvPr>
        </p:nvSpPr>
        <p:spPr>
          <a:xfrm>
            <a:off x="838200" y="2141537"/>
            <a:ext cx="10515600" cy="4351338"/>
          </a:xfrm>
        </p:spPr>
        <p:txBody>
          <a:bodyPr>
            <a:normAutofit lnSpcReduction="10000"/>
          </a:bodyPr>
          <a:lstStyle/>
          <a:p>
            <a:r>
              <a:rPr lang="en-US" altLang="zh-TW" dirty="0"/>
              <a:t>If the Service Request is triggered by the network and the SMF removes the old I-UPF but does not replace it with a new I-UPF, the SMF may also:</a:t>
            </a:r>
          </a:p>
          <a:p>
            <a:pPr lvl="1"/>
            <a:r>
              <a:rPr lang="en-US" altLang="zh-TW" dirty="0"/>
              <a:t>include a request for the UPF (PSA) to allocate a second tunnel endpoint for buffered DL data from the old I-UPF</a:t>
            </a:r>
          </a:p>
          <a:p>
            <a:pPr lvl="1"/>
            <a:r>
              <a:rPr lang="en-US" altLang="zh-TW" dirty="0"/>
              <a:t>and to indicate end marker reception on this second tunnel via usage reporting</a:t>
            </a:r>
          </a:p>
          <a:p>
            <a:r>
              <a:rPr lang="en-US" altLang="zh-TW" dirty="0"/>
              <a:t>In this case, the UPF (PSA) begins to buffer the DL data it may receive at the same time from the N6 interface</a:t>
            </a:r>
          </a:p>
          <a:p>
            <a:r>
              <a:rPr lang="en-US" altLang="zh-TW" dirty="0"/>
              <a:t>The UPF (PSA) sends one or more </a:t>
            </a:r>
            <a:r>
              <a:rPr lang="en-US" altLang="zh-TW" b="1" dirty="0"/>
              <a:t>"end marker"</a:t>
            </a:r>
            <a:r>
              <a:rPr lang="en-US" altLang="zh-TW" dirty="0"/>
              <a:t> packets for each N9 tunnel to the old I-UPF immediately after switching the path to (R)AN.</a:t>
            </a:r>
          </a:p>
          <a:p>
            <a:pPr lvl="1"/>
            <a:endParaRPr lang="zh-TW" altLang="en-US" dirty="0"/>
          </a:p>
        </p:txBody>
      </p:sp>
      <p:sp>
        <p:nvSpPr>
          <p:cNvPr id="6" name="投影片編號版面配置區 5">
            <a:extLst>
              <a:ext uri="{FF2B5EF4-FFF2-40B4-BE49-F238E27FC236}">
                <a16:creationId xmlns:a16="http://schemas.microsoft.com/office/drawing/2014/main" id="{DD43EEA8-3999-4995-BCF7-E148FD013CCD}"/>
              </a:ext>
            </a:extLst>
          </p:cNvPr>
          <p:cNvSpPr>
            <a:spLocks noGrp="1"/>
          </p:cNvSpPr>
          <p:nvPr>
            <p:ph type="sldNum" sz="quarter" idx="12"/>
          </p:nvPr>
        </p:nvSpPr>
        <p:spPr/>
        <p:txBody>
          <a:bodyPr/>
          <a:lstStyle/>
          <a:p>
            <a:fld id="{75BE308F-DE79-4928-90CB-2247FBDD67C9}" type="slidenum">
              <a:rPr lang="zh-TW" altLang="en-US" smtClean="0"/>
              <a:t>55</a:t>
            </a:fld>
            <a:endParaRPr lang="zh-TW" altLang="en-US"/>
          </a:p>
        </p:txBody>
      </p:sp>
    </p:spTree>
    <p:extLst>
      <p:ext uri="{BB962C8B-B14F-4D97-AF65-F5344CB8AC3E}">
        <p14:creationId xmlns:p14="http://schemas.microsoft.com/office/powerpoint/2010/main" val="27547875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946A39-5A3A-414C-9490-3A933663EA53}"/>
              </a:ext>
            </a:extLst>
          </p:cNvPr>
          <p:cNvSpPr>
            <a:spLocks noGrp="1"/>
          </p:cNvSpPr>
          <p:nvPr>
            <p:ph type="title"/>
          </p:nvPr>
        </p:nvSpPr>
        <p:spPr/>
        <p:txBody>
          <a:bodyPr/>
          <a:lstStyle/>
          <a:p>
            <a:r>
              <a:rPr lang="en-US" altLang="zh-TW" dirty="0"/>
              <a:t>Step 7b</a:t>
            </a:r>
            <a:endParaRPr lang="zh-TW" altLang="en-US" dirty="0"/>
          </a:p>
        </p:txBody>
      </p:sp>
      <p:sp>
        <p:nvSpPr>
          <p:cNvPr id="3" name="內容版面配置區 2">
            <a:extLst>
              <a:ext uri="{FF2B5EF4-FFF2-40B4-BE49-F238E27FC236}">
                <a16:creationId xmlns:a16="http://schemas.microsoft.com/office/drawing/2014/main" id="{8637B4C1-DAD3-4B93-915D-3D919E759F44}"/>
              </a:ext>
            </a:extLst>
          </p:cNvPr>
          <p:cNvSpPr>
            <a:spLocks noGrp="1"/>
          </p:cNvSpPr>
          <p:nvPr>
            <p:ph idx="1"/>
          </p:nvPr>
        </p:nvSpPr>
        <p:spPr>
          <a:xfrm>
            <a:off x="838200" y="2153064"/>
            <a:ext cx="10515600" cy="4351338"/>
          </a:xfrm>
        </p:spPr>
        <p:txBody>
          <a:bodyPr/>
          <a:lstStyle/>
          <a:p>
            <a:r>
              <a:rPr lang="en-US" altLang="zh-TW" dirty="0"/>
              <a:t>The UPF (PSA) sends </a:t>
            </a:r>
            <a:r>
              <a:rPr lang="en-US" altLang="zh-TW" b="1" dirty="0"/>
              <a:t>N4 Session Modification Response </a:t>
            </a:r>
            <a:r>
              <a:rPr lang="en-US" altLang="zh-TW" dirty="0"/>
              <a:t>message to SMF</a:t>
            </a:r>
          </a:p>
          <a:p>
            <a:r>
              <a:rPr lang="en-US" altLang="zh-TW" dirty="0"/>
              <a:t>The UPF (PSA) sends </a:t>
            </a:r>
            <a:r>
              <a:rPr lang="en-US" altLang="zh-TW" b="1" dirty="0"/>
              <a:t>DL CN tunnel info </a:t>
            </a:r>
            <a:r>
              <a:rPr lang="en-US" altLang="zh-TW" dirty="0"/>
              <a:t>for the old I-UPF to the SMF.</a:t>
            </a:r>
          </a:p>
          <a:p>
            <a:r>
              <a:rPr lang="en-US" altLang="zh-TW" dirty="0"/>
              <a:t>The SMF starts a timer, to be used in step 22a to release the resource in old intermediate UPF if there is one.</a:t>
            </a:r>
            <a:endParaRPr lang="zh-TW" altLang="en-US" dirty="0"/>
          </a:p>
        </p:txBody>
      </p:sp>
      <p:pic>
        <p:nvPicPr>
          <p:cNvPr id="6" name="圖片 5">
            <a:extLst>
              <a:ext uri="{FF2B5EF4-FFF2-40B4-BE49-F238E27FC236}">
                <a16:creationId xmlns:a16="http://schemas.microsoft.com/office/drawing/2014/main" id="{DC74F36D-7F94-4E4B-9CA5-A7F4ECDEFCC1}"/>
              </a:ext>
            </a:extLst>
          </p:cNvPr>
          <p:cNvPicPr>
            <a:picLocks noChangeAspect="1"/>
          </p:cNvPicPr>
          <p:nvPr/>
        </p:nvPicPr>
        <p:blipFill rotWithShape="1">
          <a:blip r:embed="rId3"/>
          <a:srcRect l="48907" t="20272" r="26097" b="62173"/>
          <a:stretch/>
        </p:blipFill>
        <p:spPr>
          <a:xfrm>
            <a:off x="9505895" y="791217"/>
            <a:ext cx="2470926" cy="1124896"/>
          </a:xfrm>
          <a:prstGeom prst="rect">
            <a:avLst/>
          </a:prstGeom>
        </p:spPr>
      </p:pic>
      <p:pic>
        <p:nvPicPr>
          <p:cNvPr id="7" name="圖片 6">
            <a:extLst>
              <a:ext uri="{FF2B5EF4-FFF2-40B4-BE49-F238E27FC236}">
                <a16:creationId xmlns:a16="http://schemas.microsoft.com/office/drawing/2014/main" id="{81277CE0-FFCE-4752-A969-F868347DFF38}"/>
              </a:ext>
            </a:extLst>
          </p:cNvPr>
          <p:cNvPicPr>
            <a:picLocks noChangeAspect="1"/>
          </p:cNvPicPr>
          <p:nvPr/>
        </p:nvPicPr>
        <p:blipFill rotWithShape="1">
          <a:blip r:embed="rId4"/>
          <a:srcRect l="46013" r="23873" b="91682"/>
          <a:stretch/>
        </p:blipFill>
        <p:spPr>
          <a:xfrm>
            <a:off x="9290717" y="-85724"/>
            <a:ext cx="2901283" cy="713678"/>
          </a:xfrm>
          <a:prstGeom prst="rect">
            <a:avLst/>
          </a:prstGeom>
        </p:spPr>
      </p:pic>
      <p:sp>
        <p:nvSpPr>
          <p:cNvPr id="8" name="投影片編號版面配置區 7">
            <a:extLst>
              <a:ext uri="{FF2B5EF4-FFF2-40B4-BE49-F238E27FC236}">
                <a16:creationId xmlns:a16="http://schemas.microsoft.com/office/drawing/2014/main" id="{A3BAC674-DF25-4ED1-879E-D95662453892}"/>
              </a:ext>
            </a:extLst>
          </p:cNvPr>
          <p:cNvSpPr>
            <a:spLocks noGrp="1"/>
          </p:cNvSpPr>
          <p:nvPr>
            <p:ph type="sldNum" sz="quarter" idx="12"/>
          </p:nvPr>
        </p:nvSpPr>
        <p:spPr/>
        <p:txBody>
          <a:bodyPr/>
          <a:lstStyle/>
          <a:p>
            <a:fld id="{75BE308F-DE79-4928-90CB-2247FBDD67C9}" type="slidenum">
              <a:rPr lang="zh-TW" altLang="en-US" smtClean="0"/>
              <a:t>56</a:t>
            </a:fld>
            <a:endParaRPr lang="zh-TW" altLang="en-US"/>
          </a:p>
        </p:txBody>
      </p:sp>
    </p:spTree>
    <p:extLst>
      <p:ext uri="{BB962C8B-B14F-4D97-AF65-F5344CB8AC3E}">
        <p14:creationId xmlns:p14="http://schemas.microsoft.com/office/powerpoint/2010/main" val="2840680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946A39-5A3A-414C-9490-3A933663EA53}"/>
              </a:ext>
            </a:extLst>
          </p:cNvPr>
          <p:cNvSpPr>
            <a:spLocks noGrp="1"/>
          </p:cNvSpPr>
          <p:nvPr>
            <p:ph type="title"/>
          </p:nvPr>
        </p:nvSpPr>
        <p:spPr/>
        <p:txBody>
          <a:bodyPr/>
          <a:lstStyle/>
          <a:p>
            <a:r>
              <a:rPr lang="en-US" altLang="zh-TW" dirty="0"/>
              <a:t>Step 7b</a:t>
            </a:r>
            <a:endParaRPr lang="zh-TW" altLang="en-US" dirty="0"/>
          </a:p>
        </p:txBody>
      </p:sp>
      <p:sp>
        <p:nvSpPr>
          <p:cNvPr id="3" name="內容版面配置區 2">
            <a:extLst>
              <a:ext uri="{FF2B5EF4-FFF2-40B4-BE49-F238E27FC236}">
                <a16:creationId xmlns:a16="http://schemas.microsoft.com/office/drawing/2014/main" id="{8637B4C1-DAD3-4B93-915D-3D919E759F44}"/>
              </a:ext>
            </a:extLst>
          </p:cNvPr>
          <p:cNvSpPr>
            <a:spLocks noGrp="1"/>
          </p:cNvSpPr>
          <p:nvPr>
            <p:ph idx="1"/>
          </p:nvPr>
        </p:nvSpPr>
        <p:spPr>
          <a:xfrm>
            <a:off x="838200" y="2153064"/>
            <a:ext cx="10515600" cy="4351338"/>
          </a:xfrm>
        </p:spPr>
        <p:txBody>
          <a:bodyPr/>
          <a:lstStyle/>
          <a:p>
            <a:r>
              <a:rPr lang="en-US" altLang="zh-TW" dirty="0"/>
              <a:t>If the </a:t>
            </a:r>
            <a:r>
              <a:rPr lang="en-US" altLang="zh-TW" b="1" dirty="0"/>
              <a:t>UPF that connects to RAN is the UPF (PSA) </a:t>
            </a:r>
            <a:r>
              <a:rPr lang="en-US" altLang="zh-TW" dirty="0"/>
              <a:t>and if the SMF finds that the PDU Session is activated when receiving the </a:t>
            </a:r>
            <a:r>
              <a:rPr lang="en-US" altLang="zh-TW" dirty="0" err="1">
                <a:solidFill>
                  <a:srgbClr val="FF0000"/>
                </a:solidFill>
              </a:rPr>
              <a:t>Nsmf_PDUSession_UpdateSMContext</a:t>
            </a:r>
            <a:r>
              <a:rPr lang="en-US" altLang="zh-TW" dirty="0">
                <a:solidFill>
                  <a:srgbClr val="FF0000"/>
                </a:solidFill>
              </a:rPr>
              <a:t> </a:t>
            </a:r>
            <a:r>
              <a:rPr lang="en-US" altLang="zh-TW" dirty="0"/>
              <a:t>Request in step 4 with </a:t>
            </a:r>
            <a:r>
              <a:rPr lang="en-US" altLang="zh-TW" b="1" dirty="0"/>
              <a:t>Operation Type </a:t>
            </a:r>
            <a:r>
              <a:rPr lang="en-US" altLang="zh-TW" dirty="0"/>
              <a:t>set to "</a:t>
            </a:r>
            <a:r>
              <a:rPr lang="en-US" altLang="zh-TW" b="1" dirty="0"/>
              <a:t>UP activate</a:t>
            </a:r>
            <a:r>
              <a:rPr lang="en-US" altLang="zh-TW" dirty="0"/>
              <a:t>" to indicate establishment of User Plane resources for the PDU Session(s), it deletes the </a:t>
            </a:r>
            <a:r>
              <a:rPr lang="en-US" altLang="zh-TW" b="1" dirty="0"/>
              <a:t>AN Tunnel Info </a:t>
            </a:r>
            <a:r>
              <a:rPr lang="en-US" altLang="zh-TW" dirty="0"/>
              <a:t>and initiates an </a:t>
            </a:r>
            <a:r>
              <a:rPr lang="en-US" altLang="zh-TW" b="1" dirty="0"/>
              <a:t>N4 Session Modification procedure</a:t>
            </a:r>
            <a:r>
              <a:rPr lang="en-US" altLang="zh-TW" dirty="0"/>
              <a:t> to remove </a:t>
            </a:r>
            <a:r>
              <a:rPr lang="en-US" altLang="zh-TW" b="1" dirty="0"/>
              <a:t>Tunnel Info of AN</a:t>
            </a:r>
            <a:r>
              <a:rPr lang="en-US" altLang="zh-TW" dirty="0"/>
              <a:t> in the UPF.</a:t>
            </a:r>
            <a:endParaRPr lang="zh-TW" altLang="en-US" dirty="0"/>
          </a:p>
        </p:txBody>
      </p:sp>
      <p:pic>
        <p:nvPicPr>
          <p:cNvPr id="6" name="圖片 5">
            <a:extLst>
              <a:ext uri="{FF2B5EF4-FFF2-40B4-BE49-F238E27FC236}">
                <a16:creationId xmlns:a16="http://schemas.microsoft.com/office/drawing/2014/main" id="{DC74F36D-7F94-4E4B-9CA5-A7F4ECDEFCC1}"/>
              </a:ext>
            </a:extLst>
          </p:cNvPr>
          <p:cNvPicPr>
            <a:picLocks noChangeAspect="1"/>
          </p:cNvPicPr>
          <p:nvPr/>
        </p:nvPicPr>
        <p:blipFill rotWithShape="1">
          <a:blip r:embed="rId3"/>
          <a:srcRect l="48907" t="20272" r="26097" b="62173"/>
          <a:stretch/>
        </p:blipFill>
        <p:spPr>
          <a:xfrm>
            <a:off x="9505895" y="791217"/>
            <a:ext cx="2470926" cy="1124896"/>
          </a:xfrm>
          <a:prstGeom prst="rect">
            <a:avLst/>
          </a:prstGeom>
        </p:spPr>
      </p:pic>
      <p:pic>
        <p:nvPicPr>
          <p:cNvPr id="7" name="圖片 6">
            <a:extLst>
              <a:ext uri="{FF2B5EF4-FFF2-40B4-BE49-F238E27FC236}">
                <a16:creationId xmlns:a16="http://schemas.microsoft.com/office/drawing/2014/main" id="{81277CE0-FFCE-4752-A969-F868347DFF38}"/>
              </a:ext>
            </a:extLst>
          </p:cNvPr>
          <p:cNvPicPr>
            <a:picLocks noChangeAspect="1"/>
          </p:cNvPicPr>
          <p:nvPr/>
        </p:nvPicPr>
        <p:blipFill rotWithShape="1">
          <a:blip r:embed="rId4"/>
          <a:srcRect l="46013" r="23873" b="91682"/>
          <a:stretch/>
        </p:blipFill>
        <p:spPr>
          <a:xfrm>
            <a:off x="9290717" y="-85724"/>
            <a:ext cx="2901283" cy="713678"/>
          </a:xfrm>
          <a:prstGeom prst="rect">
            <a:avLst/>
          </a:prstGeom>
        </p:spPr>
      </p:pic>
      <p:sp>
        <p:nvSpPr>
          <p:cNvPr id="5" name="投影片編號版面配置區 4">
            <a:extLst>
              <a:ext uri="{FF2B5EF4-FFF2-40B4-BE49-F238E27FC236}">
                <a16:creationId xmlns:a16="http://schemas.microsoft.com/office/drawing/2014/main" id="{EE038B2E-755B-4CE3-8759-B10D575C5993}"/>
              </a:ext>
            </a:extLst>
          </p:cNvPr>
          <p:cNvSpPr>
            <a:spLocks noGrp="1"/>
          </p:cNvSpPr>
          <p:nvPr>
            <p:ph type="sldNum" sz="quarter" idx="12"/>
          </p:nvPr>
        </p:nvSpPr>
        <p:spPr/>
        <p:txBody>
          <a:bodyPr/>
          <a:lstStyle/>
          <a:p>
            <a:fld id="{75BE308F-DE79-4928-90CB-2247FBDD67C9}" type="slidenum">
              <a:rPr lang="zh-TW" altLang="en-US" smtClean="0"/>
              <a:t>57</a:t>
            </a:fld>
            <a:endParaRPr lang="zh-TW" altLang="en-US"/>
          </a:p>
        </p:txBody>
      </p:sp>
    </p:spTree>
    <p:extLst>
      <p:ext uri="{BB962C8B-B14F-4D97-AF65-F5344CB8AC3E}">
        <p14:creationId xmlns:p14="http://schemas.microsoft.com/office/powerpoint/2010/main" val="20722767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2E7DEC-F4D1-432A-86C0-6813D86BAF55}"/>
              </a:ext>
            </a:extLst>
          </p:cNvPr>
          <p:cNvSpPr>
            <a:spLocks noGrp="1"/>
          </p:cNvSpPr>
          <p:nvPr>
            <p:ph type="title"/>
          </p:nvPr>
        </p:nvSpPr>
        <p:spPr/>
        <p:txBody>
          <a:bodyPr/>
          <a:lstStyle/>
          <a:p>
            <a:r>
              <a:rPr lang="en-US" altLang="zh-TW" dirty="0"/>
              <a:t>Step 8a (Conditional)</a:t>
            </a:r>
            <a:endParaRPr lang="zh-TW" altLang="en-US" dirty="0"/>
          </a:p>
        </p:txBody>
      </p:sp>
      <p:sp>
        <p:nvSpPr>
          <p:cNvPr id="3" name="內容版面配置區 2">
            <a:extLst>
              <a:ext uri="{FF2B5EF4-FFF2-40B4-BE49-F238E27FC236}">
                <a16:creationId xmlns:a16="http://schemas.microsoft.com/office/drawing/2014/main" id="{4FF61A26-619E-4475-AEFC-2E695FE44755}"/>
              </a:ext>
            </a:extLst>
          </p:cNvPr>
          <p:cNvSpPr>
            <a:spLocks noGrp="1"/>
          </p:cNvSpPr>
          <p:nvPr>
            <p:ph idx="1"/>
          </p:nvPr>
        </p:nvSpPr>
        <p:spPr/>
        <p:txBody>
          <a:bodyPr/>
          <a:lstStyle/>
          <a:p>
            <a:r>
              <a:rPr lang="en-US" altLang="zh-TW" dirty="0"/>
              <a:t>SMF to old UPF (intermediate):</a:t>
            </a:r>
          </a:p>
          <a:p>
            <a:r>
              <a:rPr lang="en-US" altLang="zh-TW" dirty="0"/>
              <a:t>N4 Session Modification Request </a:t>
            </a:r>
          </a:p>
          <a:p>
            <a:pPr lvl="1"/>
            <a:r>
              <a:rPr lang="en-US" altLang="zh-TW" dirty="0"/>
              <a:t>New UPF address</a:t>
            </a:r>
          </a:p>
          <a:p>
            <a:pPr lvl="1"/>
            <a:r>
              <a:rPr lang="en-US" altLang="zh-TW" dirty="0"/>
              <a:t>New UPF </a:t>
            </a:r>
            <a:r>
              <a:rPr lang="en-US" altLang="zh-TW" b="1" dirty="0"/>
              <a:t>DL Tunnel ID</a:t>
            </a:r>
          </a:p>
          <a:p>
            <a:r>
              <a:rPr lang="en-US" altLang="zh-TW" dirty="0"/>
              <a:t>If the SMF allocated new I-UPF, the </a:t>
            </a:r>
            <a:r>
              <a:rPr lang="en-US" altLang="zh-TW" b="1" dirty="0"/>
              <a:t>DL Tunnel Info </a:t>
            </a:r>
            <a:r>
              <a:rPr lang="en-US" altLang="zh-TW" dirty="0"/>
              <a:t>is from the new I-UPF acting as </a:t>
            </a:r>
            <a:r>
              <a:rPr lang="en-US" altLang="zh-TW" b="1" dirty="0"/>
              <a:t>N3 terminating point</a:t>
            </a:r>
            <a:r>
              <a:rPr lang="en-US" altLang="zh-TW" dirty="0"/>
              <a:t>.</a:t>
            </a:r>
          </a:p>
          <a:p>
            <a:r>
              <a:rPr lang="en-US" altLang="zh-TW" dirty="0"/>
              <a:t>If the SMF </a:t>
            </a:r>
            <a:r>
              <a:rPr lang="en-US" altLang="zh-TW" dirty="0">
                <a:solidFill>
                  <a:srgbClr val="00B050"/>
                </a:solidFill>
              </a:rPr>
              <a:t>did not </a:t>
            </a:r>
            <a:r>
              <a:rPr lang="en-US" altLang="zh-TW" dirty="0"/>
              <a:t>allocate a new I-UPF,  the </a:t>
            </a:r>
            <a:r>
              <a:rPr lang="en-US" altLang="zh-TW" b="1" dirty="0"/>
              <a:t>DL Tunnel Info </a:t>
            </a:r>
            <a:r>
              <a:rPr lang="en-US" altLang="zh-TW" dirty="0"/>
              <a:t>is from the new UPF (PSA) acting as </a:t>
            </a:r>
            <a:r>
              <a:rPr lang="en-US" altLang="zh-TW" b="1" dirty="0"/>
              <a:t>N3 terminating point.</a:t>
            </a:r>
            <a:endParaRPr lang="zh-TW" altLang="en-US" b="1" dirty="0"/>
          </a:p>
        </p:txBody>
      </p:sp>
      <p:pic>
        <p:nvPicPr>
          <p:cNvPr id="5" name="圖片 4">
            <a:extLst>
              <a:ext uri="{FF2B5EF4-FFF2-40B4-BE49-F238E27FC236}">
                <a16:creationId xmlns:a16="http://schemas.microsoft.com/office/drawing/2014/main" id="{FEF5CE61-C510-4CC3-B954-C929738EFDC5}"/>
              </a:ext>
            </a:extLst>
          </p:cNvPr>
          <p:cNvPicPr>
            <a:picLocks noChangeAspect="1"/>
          </p:cNvPicPr>
          <p:nvPr/>
        </p:nvPicPr>
        <p:blipFill>
          <a:blip r:embed="rId3"/>
          <a:stretch>
            <a:fillRect/>
          </a:stretch>
        </p:blipFill>
        <p:spPr>
          <a:xfrm>
            <a:off x="8383370" y="815974"/>
            <a:ext cx="3677163" cy="1505160"/>
          </a:xfrm>
          <a:prstGeom prst="rect">
            <a:avLst/>
          </a:prstGeom>
        </p:spPr>
      </p:pic>
      <p:pic>
        <p:nvPicPr>
          <p:cNvPr id="6" name="圖片 5">
            <a:extLst>
              <a:ext uri="{FF2B5EF4-FFF2-40B4-BE49-F238E27FC236}">
                <a16:creationId xmlns:a16="http://schemas.microsoft.com/office/drawing/2014/main" id="{5226E399-84E1-4B4C-B72A-66F8726BEF19}"/>
              </a:ext>
            </a:extLst>
          </p:cNvPr>
          <p:cNvPicPr>
            <a:picLocks noChangeAspect="1"/>
          </p:cNvPicPr>
          <p:nvPr/>
        </p:nvPicPr>
        <p:blipFill>
          <a:blip r:embed="rId4"/>
          <a:stretch>
            <a:fillRect/>
          </a:stretch>
        </p:blipFill>
        <p:spPr>
          <a:xfrm>
            <a:off x="7881166" y="-23911"/>
            <a:ext cx="4391638" cy="704948"/>
          </a:xfrm>
          <a:prstGeom prst="rect">
            <a:avLst/>
          </a:prstGeom>
        </p:spPr>
      </p:pic>
      <p:sp>
        <p:nvSpPr>
          <p:cNvPr id="7" name="投影片編號版面配置區 6">
            <a:extLst>
              <a:ext uri="{FF2B5EF4-FFF2-40B4-BE49-F238E27FC236}">
                <a16:creationId xmlns:a16="http://schemas.microsoft.com/office/drawing/2014/main" id="{AB22D5E5-2415-4D21-AC99-D83E938BFF1C}"/>
              </a:ext>
            </a:extLst>
          </p:cNvPr>
          <p:cNvSpPr>
            <a:spLocks noGrp="1"/>
          </p:cNvSpPr>
          <p:nvPr>
            <p:ph type="sldNum" sz="quarter" idx="12"/>
          </p:nvPr>
        </p:nvSpPr>
        <p:spPr/>
        <p:txBody>
          <a:bodyPr/>
          <a:lstStyle/>
          <a:p>
            <a:fld id="{75BE308F-DE79-4928-90CB-2247FBDD67C9}" type="slidenum">
              <a:rPr lang="zh-TW" altLang="en-US" smtClean="0"/>
              <a:t>58</a:t>
            </a:fld>
            <a:endParaRPr lang="zh-TW" altLang="en-US"/>
          </a:p>
        </p:txBody>
      </p:sp>
    </p:spTree>
    <p:extLst>
      <p:ext uri="{BB962C8B-B14F-4D97-AF65-F5344CB8AC3E}">
        <p14:creationId xmlns:p14="http://schemas.microsoft.com/office/powerpoint/2010/main" val="8915021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322F61-1BFD-4727-ADF2-485C07445C6C}"/>
              </a:ext>
            </a:extLst>
          </p:cNvPr>
          <p:cNvSpPr>
            <a:spLocks noGrp="1"/>
          </p:cNvSpPr>
          <p:nvPr>
            <p:ph type="title"/>
          </p:nvPr>
        </p:nvSpPr>
        <p:spPr/>
        <p:txBody>
          <a:bodyPr/>
          <a:lstStyle/>
          <a:p>
            <a:r>
              <a:rPr lang="en-US" altLang="zh-TW" dirty="0"/>
              <a:t>Step 8b</a:t>
            </a:r>
            <a:endParaRPr lang="zh-TW" altLang="en-US" dirty="0"/>
          </a:p>
        </p:txBody>
      </p:sp>
      <p:sp>
        <p:nvSpPr>
          <p:cNvPr id="3" name="內容版面配置區 2">
            <a:extLst>
              <a:ext uri="{FF2B5EF4-FFF2-40B4-BE49-F238E27FC236}">
                <a16:creationId xmlns:a16="http://schemas.microsoft.com/office/drawing/2014/main" id="{2FBB9FCD-1697-4FD4-AC7F-708B662DE10E}"/>
              </a:ext>
            </a:extLst>
          </p:cNvPr>
          <p:cNvSpPr>
            <a:spLocks noGrp="1"/>
          </p:cNvSpPr>
          <p:nvPr>
            <p:ph idx="1"/>
          </p:nvPr>
        </p:nvSpPr>
        <p:spPr>
          <a:xfrm>
            <a:off x="838200" y="2321134"/>
            <a:ext cx="10515600" cy="4351338"/>
          </a:xfrm>
        </p:spPr>
        <p:txBody>
          <a:bodyPr/>
          <a:lstStyle/>
          <a:p>
            <a:r>
              <a:rPr lang="en-US" altLang="zh-TW" dirty="0"/>
              <a:t>old UPF (intermediate) to SMF: N4 Session Modification Response</a:t>
            </a:r>
            <a:endParaRPr lang="zh-TW" altLang="en-US" dirty="0"/>
          </a:p>
        </p:txBody>
      </p:sp>
      <p:pic>
        <p:nvPicPr>
          <p:cNvPr id="4" name="圖片 3">
            <a:extLst>
              <a:ext uri="{FF2B5EF4-FFF2-40B4-BE49-F238E27FC236}">
                <a16:creationId xmlns:a16="http://schemas.microsoft.com/office/drawing/2014/main" id="{E9B84C5D-CD9B-4F09-8E8A-9E020BBD638C}"/>
              </a:ext>
            </a:extLst>
          </p:cNvPr>
          <p:cNvPicPr>
            <a:picLocks noChangeAspect="1"/>
          </p:cNvPicPr>
          <p:nvPr/>
        </p:nvPicPr>
        <p:blipFill>
          <a:blip r:embed="rId2"/>
          <a:stretch>
            <a:fillRect/>
          </a:stretch>
        </p:blipFill>
        <p:spPr>
          <a:xfrm>
            <a:off x="8383370" y="815974"/>
            <a:ext cx="3677163" cy="1505160"/>
          </a:xfrm>
          <a:prstGeom prst="rect">
            <a:avLst/>
          </a:prstGeom>
        </p:spPr>
      </p:pic>
      <p:pic>
        <p:nvPicPr>
          <p:cNvPr id="5" name="圖片 4">
            <a:extLst>
              <a:ext uri="{FF2B5EF4-FFF2-40B4-BE49-F238E27FC236}">
                <a16:creationId xmlns:a16="http://schemas.microsoft.com/office/drawing/2014/main" id="{E73C2C97-AA72-4388-966E-62921A7D14AA}"/>
              </a:ext>
            </a:extLst>
          </p:cNvPr>
          <p:cNvPicPr>
            <a:picLocks noChangeAspect="1"/>
          </p:cNvPicPr>
          <p:nvPr/>
        </p:nvPicPr>
        <p:blipFill>
          <a:blip r:embed="rId3"/>
          <a:stretch>
            <a:fillRect/>
          </a:stretch>
        </p:blipFill>
        <p:spPr>
          <a:xfrm>
            <a:off x="7881166" y="-23911"/>
            <a:ext cx="4391638" cy="704948"/>
          </a:xfrm>
          <a:prstGeom prst="rect">
            <a:avLst/>
          </a:prstGeom>
        </p:spPr>
      </p:pic>
      <p:sp>
        <p:nvSpPr>
          <p:cNvPr id="6" name="投影片編號版面配置區 5">
            <a:extLst>
              <a:ext uri="{FF2B5EF4-FFF2-40B4-BE49-F238E27FC236}">
                <a16:creationId xmlns:a16="http://schemas.microsoft.com/office/drawing/2014/main" id="{53AF391E-7627-4B9F-88D8-C87E037640F7}"/>
              </a:ext>
            </a:extLst>
          </p:cNvPr>
          <p:cNvSpPr>
            <a:spLocks noGrp="1"/>
          </p:cNvSpPr>
          <p:nvPr>
            <p:ph type="sldNum" sz="quarter" idx="12"/>
          </p:nvPr>
        </p:nvSpPr>
        <p:spPr/>
        <p:txBody>
          <a:bodyPr/>
          <a:lstStyle/>
          <a:p>
            <a:fld id="{75BE308F-DE79-4928-90CB-2247FBDD67C9}" type="slidenum">
              <a:rPr lang="zh-TW" altLang="en-US" smtClean="0"/>
              <a:t>59</a:t>
            </a:fld>
            <a:endParaRPr lang="zh-TW" altLang="en-US"/>
          </a:p>
        </p:txBody>
      </p:sp>
    </p:spTree>
    <p:extLst>
      <p:ext uri="{BB962C8B-B14F-4D97-AF65-F5344CB8AC3E}">
        <p14:creationId xmlns:p14="http://schemas.microsoft.com/office/powerpoint/2010/main" val="374748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CA9269-D6A5-4B7F-B3F2-5FDFAB8B4DC1}"/>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D67152FF-35DD-457E-BB9C-FD771FC29BA6}"/>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988EE260-1CF4-4FC8-A212-99A7D117B9F3}"/>
              </a:ext>
            </a:extLst>
          </p:cNvPr>
          <p:cNvPicPr>
            <a:picLocks noChangeAspect="1"/>
          </p:cNvPicPr>
          <p:nvPr/>
        </p:nvPicPr>
        <p:blipFill rotWithShape="1">
          <a:blip r:embed="rId2"/>
          <a:srcRect b="45882"/>
          <a:stretch/>
        </p:blipFill>
        <p:spPr>
          <a:xfrm>
            <a:off x="483197" y="257691"/>
            <a:ext cx="11479306" cy="5531997"/>
          </a:xfrm>
          <a:prstGeom prst="rect">
            <a:avLst/>
          </a:prstGeom>
        </p:spPr>
      </p:pic>
      <p:sp>
        <p:nvSpPr>
          <p:cNvPr id="5" name="投影片編號版面配置區 4">
            <a:extLst>
              <a:ext uri="{FF2B5EF4-FFF2-40B4-BE49-F238E27FC236}">
                <a16:creationId xmlns:a16="http://schemas.microsoft.com/office/drawing/2014/main" id="{46782B76-2CAD-488B-B616-9BBBEC9CB554}"/>
              </a:ext>
            </a:extLst>
          </p:cNvPr>
          <p:cNvSpPr>
            <a:spLocks noGrp="1"/>
          </p:cNvSpPr>
          <p:nvPr>
            <p:ph type="sldNum" sz="quarter" idx="12"/>
          </p:nvPr>
        </p:nvSpPr>
        <p:spPr/>
        <p:txBody>
          <a:bodyPr/>
          <a:lstStyle/>
          <a:p>
            <a:fld id="{75BE308F-DE79-4928-90CB-2247FBDD67C9}" type="slidenum">
              <a:rPr lang="zh-TW" altLang="en-US" smtClean="0"/>
              <a:t>6</a:t>
            </a:fld>
            <a:endParaRPr lang="zh-TW" altLang="en-US"/>
          </a:p>
        </p:txBody>
      </p:sp>
    </p:spTree>
    <p:extLst>
      <p:ext uri="{BB962C8B-B14F-4D97-AF65-F5344CB8AC3E}">
        <p14:creationId xmlns:p14="http://schemas.microsoft.com/office/powerpoint/2010/main" val="33559291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E071A56E-444E-42E2-BACB-2CD4F871F112}"/>
              </a:ext>
            </a:extLst>
          </p:cNvPr>
          <p:cNvSpPr txBox="1"/>
          <p:nvPr/>
        </p:nvSpPr>
        <p:spPr>
          <a:xfrm>
            <a:off x="3434982" y="3811735"/>
            <a:ext cx="1137424" cy="369332"/>
          </a:xfrm>
          <a:prstGeom prst="rect">
            <a:avLst/>
          </a:prstGeom>
          <a:noFill/>
          <a:ln>
            <a:solidFill>
              <a:schemeClr val="tx1"/>
            </a:solidFill>
          </a:ln>
        </p:spPr>
        <p:txBody>
          <a:bodyPr wrap="square" rtlCol="0">
            <a:spAutoFit/>
          </a:bodyPr>
          <a:lstStyle/>
          <a:p>
            <a:pPr algn="ctr"/>
            <a:r>
              <a:rPr lang="en-US" altLang="zh-TW" dirty="0"/>
              <a:t>UPF (PSA)</a:t>
            </a:r>
            <a:endParaRPr lang="zh-TW" altLang="en-US" dirty="0"/>
          </a:p>
        </p:txBody>
      </p:sp>
      <p:sp>
        <p:nvSpPr>
          <p:cNvPr id="8" name="文字方塊 7">
            <a:extLst>
              <a:ext uri="{FF2B5EF4-FFF2-40B4-BE49-F238E27FC236}">
                <a16:creationId xmlns:a16="http://schemas.microsoft.com/office/drawing/2014/main" id="{5A20C028-A2B5-4AF6-930A-1420518A4C98}"/>
              </a:ext>
            </a:extLst>
          </p:cNvPr>
          <p:cNvSpPr txBox="1"/>
          <p:nvPr/>
        </p:nvSpPr>
        <p:spPr>
          <a:xfrm>
            <a:off x="1643259" y="3811735"/>
            <a:ext cx="1221948" cy="369332"/>
          </a:xfrm>
          <a:prstGeom prst="rect">
            <a:avLst/>
          </a:prstGeom>
          <a:noFill/>
          <a:ln>
            <a:solidFill>
              <a:schemeClr val="tx1"/>
            </a:solidFill>
          </a:ln>
        </p:spPr>
        <p:txBody>
          <a:bodyPr wrap="square" rtlCol="0">
            <a:spAutoFit/>
          </a:bodyPr>
          <a:lstStyle/>
          <a:p>
            <a:pPr algn="ctr"/>
            <a:r>
              <a:rPr lang="en-US" altLang="zh-TW" dirty="0"/>
              <a:t>Old I-UPF</a:t>
            </a:r>
            <a:endParaRPr lang="zh-TW" altLang="en-US" dirty="0"/>
          </a:p>
        </p:txBody>
      </p:sp>
      <p:sp>
        <p:nvSpPr>
          <p:cNvPr id="10" name="文字方塊 9">
            <a:extLst>
              <a:ext uri="{FF2B5EF4-FFF2-40B4-BE49-F238E27FC236}">
                <a16:creationId xmlns:a16="http://schemas.microsoft.com/office/drawing/2014/main" id="{2A029B89-AE93-412C-A814-155FEEEAE621}"/>
              </a:ext>
            </a:extLst>
          </p:cNvPr>
          <p:cNvSpPr txBox="1"/>
          <p:nvPr/>
        </p:nvSpPr>
        <p:spPr>
          <a:xfrm>
            <a:off x="86713" y="3811735"/>
            <a:ext cx="761108" cy="369332"/>
          </a:xfrm>
          <a:prstGeom prst="rect">
            <a:avLst/>
          </a:prstGeom>
          <a:noFill/>
          <a:ln>
            <a:solidFill>
              <a:schemeClr val="tx1"/>
            </a:solidFill>
          </a:ln>
        </p:spPr>
        <p:txBody>
          <a:bodyPr wrap="square" rtlCol="0">
            <a:spAutoFit/>
          </a:bodyPr>
          <a:lstStyle/>
          <a:p>
            <a:pPr algn="ctr"/>
            <a:r>
              <a:rPr lang="en-US" altLang="zh-TW" dirty="0" err="1"/>
              <a:t>gNB</a:t>
            </a:r>
            <a:endParaRPr lang="zh-TW" altLang="en-US" dirty="0"/>
          </a:p>
        </p:txBody>
      </p:sp>
      <p:cxnSp>
        <p:nvCxnSpPr>
          <p:cNvPr id="12" name="直線接點 11">
            <a:extLst>
              <a:ext uri="{FF2B5EF4-FFF2-40B4-BE49-F238E27FC236}">
                <a16:creationId xmlns:a16="http://schemas.microsoft.com/office/drawing/2014/main" id="{AADD73CC-76B2-4405-96FE-EACFACED7009}"/>
              </a:ext>
            </a:extLst>
          </p:cNvPr>
          <p:cNvCxnSpPr>
            <a:stCxn id="10" idx="3"/>
            <a:endCxn id="8" idx="1"/>
          </p:cNvCxnSpPr>
          <p:nvPr/>
        </p:nvCxnSpPr>
        <p:spPr>
          <a:xfrm>
            <a:off x="847821" y="3996401"/>
            <a:ext cx="795438"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1C1A491-76F4-4AAF-943D-75CF3DCD518C}"/>
              </a:ext>
            </a:extLst>
          </p:cNvPr>
          <p:cNvCxnSpPr>
            <a:stCxn id="8" idx="3"/>
            <a:endCxn id="7" idx="1"/>
          </p:cNvCxnSpPr>
          <p:nvPr/>
        </p:nvCxnSpPr>
        <p:spPr>
          <a:xfrm>
            <a:off x="2865207" y="3996401"/>
            <a:ext cx="56977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83EFAA22-366E-434F-8911-0B22F5FDA108}"/>
              </a:ext>
            </a:extLst>
          </p:cNvPr>
          <p:cNvSpPr txBox="1"/>
          <p:nvPr/>
        </p:nvSpPr>
        <p:spPr>
          <a:xfrm>
            <a:off x="5097637" y="3811735"/>
            <a:ext cx="757161" cy="369332"/>
          </a:xfrm>
          <a:prstGeom prst="rect">
            <a:avLst/>
          </a:prstGeom>
          <a:noFill/>
          <a:ln>
            <a:solidFill>
              <a:schemeClr val="tx1"/>
            </a:solidFill>
          </a:ln>
        </p:spPr>
        <p:txBody>
          <a:bodyPr wrap="square" rtlCol="0">
            <a:spAutoFit/>
          </a:bodyPr>
          <a:lstStyle/>
          <a:p>
            <a:pPr algn="ctr"/>
            <a:r>
              <a:rPr lang="en-US" altLang="zh-TW" dirty="0"/>
              <a:t>DN</a:t>
            </a:r>
            <a:endParaRPr lang="zh-TW" altLang="en-US" dirty="0"/>
          </a:p>
        </p:txBody>
      </p:sp>
      <p:sp>
        <p:nvSpPr>
          <p:cNvPr id="27" name="文字方塊 26">
            <a:extLst>
              <a:ext uri="{FF2B5EF4-FFF2-40B4-BE49-F238E27FC236}">
                <a16:creationId xmlns:a16="http://schemas.microsoft.com/office/drawing/2014/main" id="{E5DBA6D8-BC1E-4318-80B7-CACAFE99F3A8}"/>
              </a:ext>
            </a:extLst>
          </p:cNvPr>
          <p:cNvSpPr txBox="1"/>
          <p:nvPr/>
        </p:nvSpPr>
        <p:spPr>
          <a:xfrm>
            <a:off x="4621316" y="3627069"/>
            <a:ext cx="450764" cy="369332"/>
          </a:xfrm>
          <a:prstGeom prst="rect">
            <a:avLst/>
          </a:prstGeom>
          <a:noFill/>
        </p:spPr>
        <p:txBody>
          <a:bodyPr wrap="none" rtlCol="0">
            <a:spAutoFit/>
          </a:bodyPr>
          <a:lstStyle/>
          <a:p>
            <a:r>
              <a:rPr lang="en-US" altLang="zh-TW" dirty="0"/>
              <a:t>N6</a:t>
            </a:r>
            <a:endParaRPr lang="zh-TW" altLang="en-US" dirty="0"/>
          </a:p>
        </p:txBody>
      </p:sp>
      <p:cxnSp>
        <p:nvCxnSpPr>
          <p:cNvPr id="28" name="直線接點 27">
            <a:extLst>
              <a:ext uri="{FF2B5EF4-FFF2-40B4-BE49-F238E27FC236}">
                <a16:creationId xmlns:a16="http://schemas.microsoft.com/office/drawing/2014/main" id="{6AEDD072-2937-4E0F-BAFA-876BC16657CB}"/>
              </a:ext>
            </a:extLst>
          </p:cNvPr>
          <p:cNvCxnSpPr>
            <a:cxnSpLocks/>
            <a:stCxn id="7" idx="3"/>
            <a:endCxn id="26" idx="1"/>
          </p:cNvCxnSpPr>
          <p:nvPr/>
        </p:nvCxnSpPr>
        <p:spPr>
          <a:xfrm>
            <a:off x="4572406" y="3996401"/>
            <a:ext cx="525231"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id="{D9D00279-536B-4C55-B406-79D37C226792}"/>
              </a:ext>
            </a:extLst>
          </p:cNvPr>
          <p:cNvSpPr txBox="1"/>
          <p:nvPr/>
        </p:nvSpPr>
        <p:spPr>
          <a:xfrm>
            <a:off x="3091180" y="3456870"/>
            <a:ext cx="450764" cy="369332"/>
          </a:xfrm>
          <a:prstGeom prst="rect">
            <a:avLst/>
          </a:prstGeom>
          <a:noFill/>
        </p:spPr>
        <p:txBody>
          <a:bodyPr wrap="none" rtlCol="0">
            <a:spAutoFit/>
          </a:bodyPr>
          <a:lstStyle/>
          <a:p>
            <a:r>
              <a:rPr lang="en-US" altLang="zh-TW" dirty="0"/>
              <a:t>N9</a:t>
            </a:r>
            <a:endParaRPr lang="zh-TW" altLang="en-US" dirty="0"/>
          </a:p>
        </p:txBody>
      </p:sp>
      <p:sp>
        <p:nvSpPr>
          <p:cNvPr id="33" name="文字方塊 32">
            <a:extLst>
              <a:ext uri="{FF2B5EF4-FFF2-40B4-BE49-F238E27FC236}">
                <a16:creationId xmlns:a16="http://schemas.microsoft.com/office/drawing/2014/main" id="{63D58E42-06AF-4028-9F44-B411C8D4E516}"/>
              </a:ext>
            </a:extLst>
          </p:cNvPr>
          <p:cNvSpPr txBox="1"/>
          <p:nvPr/>
        </p:nvSpPr>
        <p:spPr>
          <a:xfrm>
            <a:off x="2912293" y="2483445"/>
            <a:ext cx="593432" cy="369332"/>
          </a:xfrm>
          <a:prstGeom prst="rect">
            <a:avLst/>
          </a:prstGeom>
          <a:noFill/>
          <a:ln>
            <a:solidFill>
              <a:schemeClr val="tx1"/>
            </a:solidFill>
          </a:ln>
        </p:spPr>
        <p:txBody>
          <a:bodyPr wrap="none" rtlCol="0">
            <a:spAutoFit/>
          </a:bodyPr>
          <a:lstStyle/>
          <a:p>
            <a:r>
              <a:rPr lang="en-US" altLang="zh-TW" dirty="0"/>
              <a:t>SMF</a:t>
            </a:r>
            <a:endParaRPr lang="zh-TW" altLang="en-US" dirty="0"/>
          </a:p>
        </p:txBody>
      </p:sp>
      <p:cxnSp>
        <p:nvCxnSpPr>
          <p:cNvPr id="35" name="直線接點 34">
            <a:extLst>
              <a:ext uri="{FF2B5EF4-FFF2-40B4-BE49-F238E27FC236}">
                <a16:creationId xmlns:a16="http://schemas.microsoft.com/office/drawing/2014/main" id="{F352C917-77CA-4CA9-89E1-0366B3EECA1B}"/>
              </a:ext>
            </a:extLst>
          </p:cNvPr>
          <p:cNvCxnSpPr>
            <a:cxnSpLocks/>
            <a:stCxn id="33" idx="2"/>
            <a:endCxn id="8" idx="0"/>
          </p:cNvCxnSpPr>
          <p:nvPr/>
        </p:nvCxnSpPr>
        <p:spPr>
          <a:xfrm flipH="1">
            <a:off x="2254233" y="2852777"/>
            <a:ext cx="954776" cy="958958"/>
          </a:xfrm>
          <a:prstGeom prst="line">
            <a:avLst/>
          </a:prstGeom>
        </p:spPr>
        <p:style>
          <a:lnRef idx="1">
            <a:schemeClr val="accent4"/>
          </a:lnRef>
          <a:fillRef idx="0">
            <a:schemeClr val="accent4"/>
          </a:fillRef>
          <a:effectRef idx="0">
            <a:schemeClr val="accent4"/>
          </a:effectRef>
          <a:fontRef idx="minor">
            <a:schemeClr val="tx1"/>
          </a:fontRef>
        </p:style>
      </p:cxnSp>
      <p:cxnSp>
        <p:nvCxnSpPr>
          <p:cNvPr id="40" name="直線接點 39">
            <a:extLst>
              <a:ext uri="{FF2B5EF4-FFF2-40B4-BE49-F238E27FC236}">
                <a16:creationId xmlns:a16="http://schemas.microsoft.com/office/drawing/2014/main" id="{5AFFA5D7-44C2-4C4A-B25B-2C48EE6A300F}"/>
              </a:ext>
            </a:extLst>
          </p:cNvPr>
          <p:cNvCxnSpPr>
            <a:cxnSpLocks/>
            <a:stCxn id="33" idx="2"/>
            <a:endCxn id="7" idx="0"/>
          </p:cNvCxnSpPr>
          <p:nvPr/>
        </p:nvCxnSpPr>
        <p:spPr>
          <a:xfrm>
            <a:off x="3209009" y="2852777"/>
            <a:ext cx="794685" cy="958958"/>
          </a:xfrm>
          <a:prstGeom prst="line">
            <a:avLst/>
          </a:prstGeom>
        </p:spPr>
        <p:style>
          <a:lnRef idx="1">
            <a:schemeClr val="accent4"/>
          </a:lnRef>
          <a:fillRef idx="0">
            <a:schemeClr val="accent4"/>
          </a:fillRef>
          <a:effectRef idx="0">
            <a:schemeClr val="accent4"/>
          </a:effectRef>
          <a:fontRef idx="minor">
            <a:schemeClr val="tx1"/>
          </a:fontRef>
        </p:style>
      </p:cxnSp>
      <p:sp>
        <p:nvSpPr>
          <p:cNvPr id="44" name="文字方塊 43">
            <a:extLst>
              <a:ext uri="{FF2B5EF4-FFF2-40B4-BE49-F238E27FC236}">
                <a16:creationId xmlns:a16="http://schemas.microsoft.com/office/drawing/2014/main" id="{6749E10D-50BC-42D9-8DD0-5BD067F18FC8}"/>
              </a:ext>
            </a:extLst>
          </p:cNvPr>
          <p:cNvSpPr txBox="1"/>
          <p:nvPr/>
        </p:nvSpPr>
        <p:spPr>
          <a:xfrm>
            <a:off x="3552930" y="3087538"/>
            <a:ext cx="450764" cy="369332"/>
          </a:xfrm>
          <a:prstGeom prst="rect">
            <a:avLst/>
          </a:prstGeom>
          <a:noFill/>
        </p:spPr>
        <p:txBody>
          <a:bodyPr wrap="none" rtlCol="0">
            <a:spAutoFit/>
          </a:bodyPr>
          <a:lstStyle/>
          <a:p>
            <a:r>
              <a:rPr lang="en-US" altLang="zh-TW" dirty="0"/>
              <a:t>N4</a:t>
            </a:r>
            <a:endParaRPr lang="zh-TW" altLang="en-US" dirty="0"/>
          </a:p>
        </p:txBody>
      </p:sp>
      <p:sp>
        <p:nvSpPr>
          <p:cNvPr id="45" name="文字方塊 44">
            <a:extLst>
              <a:ext uri="{FF2B5EF4-FFF2-40B4-BE49-F238E27FC236}">
                <a16:creationId xmlns:a16="http://schemas.microsoft.com/office/drawing/2014/main" id="{914BB30B-814A-4B91-8519-C3F5049A4B7F}"/>
              </a:ext>
            </a:extLst>
          </p:cNvPr>
          <p:cNvSpPr txBox="1"/>
          <p:nvPr/>
        </p:nvSpPr>
        <p:spPr>
          <a:xfrm>
            <a:off x="2374620" y="2941620"/>
            <a:ext cx="450764" cy="369332"/>
          </a:xfrm>
          <a:prstGeom prst="rect">
            <a:avLst/>
          </a:prstGeom>
          <a:noFill/>
        </p:spPr>
        <p:txBody>
          <a:bodyPr wrap="none" rtlCol="0">
            <a:spAutoFit/>
          </a:bodyPr>
          <a:lstStyle/>
          <a:p>
            <a:r>
              <a:rPr lang="en-US" altLang="zh-TW" dirty="0"/>
              <a:t>N4</a:t>
            </a:r>
            <a:endParaRPr lang="zh-TW" altLang="en-US" dirty="0"/>
          </a:p>
        </p:txBody>
      </p:sp>
      <p:sp>
        <p:nvSpPr>
          <p:cNvPr id="46" name="文字方塊 45">
            <a:extLst>
              <a:ext uri="{FF2B5EF4-FFF2-40B4-BE49-F238E27FC236}">
                <a16:creationId xmlns:a16="http://schemas.microsoft.com/office/drawing/2014/main" id="{B809A360-6EFF-4D00-BD22-884FA3332191}"/>
              </a:ext>
            </a:extLst>
          </p:cNvPr>
          <p:cNvSpPr txBox="1"/>
          <p:nvPr/>
        </p:nvSpPr>
        <p:spPr>
          <a:xfrm>
            <a:off x="988774" y="3598494"/>
            <a:ext cx="450764" cy="369332"/>
          </a:xfrm>
          <a:prstGeom prst="rect">
            <a:avLst/>
          </a:prstGeom>
          <a:noFill/>
        </p:spPr>
        <p:txBody>
          <a:bodyPr wrap="none" rtlCol="0">
            <a:spAutoFit/>
          </a:bodyPr>
          <a:lstStyle/>
          <a:p>
            <a:r>
              <a:rPr lang="en-US" altLang="zh-TW" dirty="0"/>
              <a:t>N3</a:t>
            </a:r>
            <a:endParaRPr lang="zh-TW" altLang="en-US" dirty="0"/>
          </a:p>
        </p:txBody>
      </p:sp>
      <p:sp>
        <p:nvSpPr>
          <p:cNvPr id="47" name="文字方塊 46">
            <a:extLst>
              <a:ext uri="{FF2B5EF4-FFF2-40B4-BE49-F238E27FC236}">
                <a16:creationId xmlns:a16="http://schemas.microsoft.com/office/drawing/2014/main" id="{ACAA393A-27B3-4BC1-8937-1C065F17EE13}"/>
              </a:ext>
            </a:extLst>
          </p:cNvPr>
          <p:cNvSpPr txBox="1"/>
          <p:nvPr/>
        </p:nvSpPr>
        <p:spPr>
          <a:xfrm>
            <a:off x="9772163" y="1890427"/>
            <a:ext cx="1137424" cy="369332"/>
          </a:xfrm>
          <a:prstGeom prst="rect">
            <a:avLst/>
          </a:prstGeom>
          <a:noFill/>
          <a:ln>
            <a:solidFill>
              <a:schemeClr val="tx1"/>
            </a:solidFill>
          </a:ln>
        </p:spPr>
        <p:txBody>
          <a:bodyPr wrap="square" rtlCol="0">
            <a:spAutoFit/>
          </a:bodyPr>
          <a:lstStyle/>
          <a:p>
            <a:pPr algn="ctr"/>
            <a:r>
              <a:rPr lang="en-US" altLang="zh-TW" dirty="0"/>
              <a:t>UPF (PSA)</a:t>
            </a:r>
            <a:endParaRPr lang="zh-TW" altLang="en-US" dirty="0"/>
          </a:p>
        </p:txBody>
      </p:sp>
      <p:sp>
        <p:nvSpPr>
          <p:cNvPr id="48" name="文字方塊 47">
            <a:extLst>
              <a:ext uri="{FF2B5EF4-FFF2-40B4-BE49-F238E27FC236}">
                <a16:creationId xmlns:a16="http://schemas.microsoft.com/office/drawing/2014/main" id="{0AA22D16-4D25-43C4-850E-2B0E35E3291E}"/>
              </a:ext>
            </a:extLst>
          </p:cNvPr>
          <p:cNvSpPr txBox="1"/>
          <p:nvPr/>
        </p:nvSpPr>
        <p:spPr>
          <a:xfrm>
            <a:off x="8014879" y="1463946"/>
            <a:ext cx="1221948" cy="369332"/>
          </a:xfrm>
          <a:prstGeom prst="rect">
            <a:avLst/>
          </a:prstGeom>
          <a:noFill/>
          <a:ln>
            <a:solidFill>
              <a:schemeClr val="tx1"/>
            </a:solidFill>
          </a:ln>
        </p:spPr>
        <p:txBody>
          <a:bodyPr wrap="square" rtlCol="0">
            <a:spAutoFit/>
          </a:bodyPr>
          <a:lstStyle/>
          <a:p>
            <a:pPr algn="ctr"/>
            <a:r>
              <a:rPr lang="en-US" altLang="zh-TW" dirty="0"/>
              <a:t>Old I-UPF</a:t>
            </a:r>
            <a:endParaRPr lang="zh-TW" altLang="en-US" dirty="0"/>
          </a:p>
        </p:txBody>
      </p:sp>
      <p:sp>
        <p:nvSpPr>
          <p:cNvPr id="49" name="文字方塊 48">
            <a:extLst>
              <a:ext uri="{FF2B5EF4-FFF2-40B4-BE49-F238E27FC236}">
                <a16:creationId xmlns:a16="http://schemas.microsoft.com/office/drawing/2014/main" id="{FDC96ACE-FEC4-42EC-8637-EE65FB3072D1}"/>
              </a:ext>
            </a:extLst>
          </p:cNvPr>
          <p:cNvSpPr txBox="1"/>
          <p:nvPr/>
        </p:nvSpPr>
        <p:spPr>
          <a:xfrm>
            <a:off x="8014879" y="2593030"/>
            <a:ext cx="1221949" cy="369332"/>
          </a:xfrm>
          <a:prstGeom prst="rect">
            <a:avLst/>
          </a:prstGeom>
          <a:noFill/>
          <a:ln>
            <a:solidFill>
              <a:schemeClr val="tx1"/>
            </a:solidFill>
          </a:ln>
        </p:spPr>
        <p:txBody>
          <a:bodyPr wrap="square" rtlCol="0">
            <a:spAutoFit/>
          </a:bodyPr>
          <a:lstStyle/>
          <a:p>
            <a:pPr algn="ctr"/>
            <a:r>
              <a:rPr lang="en-US" altLang="zh-TW" dirty="0"/>
              <a:t>New I-UPF</a:t>
            </a:r>
            <a:endParaRPr lang="zh-TW" altLang="en-US" dirty="0"/>
          </a:p>
        </p:txBody>
      </p:sp>
      <p:sp>
        <p:nvSpPr>
          <p:cNvPr id="50" name="文字方塊 49">
            <a:extLst>
              <a:ext uri="{FF2B5EF4-FFF2-40B4-BE49-F238E27FC236}">
                <a16:creationId xmlns:a16="http://schemas.microsoft.com/office/drawing/2014/main" id="{84F4D926-9E76-4EF6-B41B-0D4C688FBD44}"/>
              </a:ext>
            </a:extLst>
          </p:cNvPr>
          <p:cNvSpPr txBox="1"/>
          <p:nvPr/>
        </p:nvSpPr>
        <p:spPr>
          <a:xfrm>
            <a:off x="6423894" y="1890427"/>
            <a:ext cx="761108" cy="369332"/>
          </a:xfrm>
          <a:prstGeom prst="rect">
            <a:avLst/>
          </a:prstGeom>
          <a:noFill/>
          <a:ln>
            <a:solidFill>
              <a:schemeClr val="tx1"/>
            </a:solidFill>
          </a:ln>
        </p:spPr>
        <p:txBody>
          <a:bodyPr wrap="square" rtlCol="0">
            <a:spAutoFit/>
          </a:bodyPr>
          <a:lstStyle/>
          <a:p>
            <a:pPr algn="ctr"/>
            <a:r>
              <a:rPr lang="en-US" altLang="zh-TW" dirty="0" err="1"/>
              <a:t>gNB</a:t>
            </a:r>
            <a:endParaRPr lang="zh-TW" altLang="en-US" dirty="0"/>
          </a:p>
        </p:txBody>
      </p:sp>
      <p:cxnSp>
        <p:nvCxnSpPr>
          <p:cNvPr id="51" name="直線接點 50">
            <a:extLst>
              <a:ext uri="{FF2B5EF4-FFF2-40B4-BE49-F238E27FC236}">
                <a16:creationId xmlns:a16="http://schemas.microsoft.com/office/drawing/2014/main" id="{99592FF4-762C-472C-BD5F-B55C41CAB85D}"/>
              </a:ext>
            </a:extLst>
          </p:cNvPr>
          <p:cNvCxnSpPr>
            <a:cxnSpLocks/>
            <a:stCxn id="50" idx="3"/>
            <a:endCxn id="49" idx="1"/>
          </p:cNvCxnSpPr>
          <p:nvPr/>
        </p:nvCxnSpPr>
        <p:spPr>
          <a:xfrm>
            <a:off x="7185002" y="2075093"/>
            <a:ext cx="829877" cy="70260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8CA1AAD2-F0EA-4DAC-BCE6-D592C5C0F449}"/>
              </a:ext>
            </a:extLst>
          </p:cNvPr>
          <p:cNvCxnSpPr>
            <a:cxnSpLocks/>
            <a:stCxn id="49" idx="3"/>
            <a:endCxn id="47" idx="1"/>
          </p:cNvCxnSpPr>
          <p:nvPr/>
        </p:nvCxnSpPr>
        <p:spPr>
          <a:xfrm flipV="1">
            <a:off x="9236828" y="2075093"/>
            <a:ext cx="535335" cy="702603"/>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3" name="文字方塊 52">
            <a:extLst>
              <a:ext uri="{FF2B5EF4-FFF2-40B4-BE49-F238E27FC236}">
                <a16:creationId xmlns:a16="http://schemas.microsoft.com/office/drawing/2014/main" id="{FC9D2036-6408-446A-AA79-89D7E060603F}"/>
              </a:ext>
            </a:extLst>
          </p:cNvPr>
          <p:cNvSpPr txBox="1"/>
          <p:nvPr/>
        </p:nvSpPr>
        <p:spPr>
          <a:xfrm>
            <a:off x="11434818" y="1890427"/>
            <a:ext cx="757161" cy="369332"/>
          </a:xfrm>
          <a:prstGeom prst="rect">
            <a:avLst/>
          </a:prstGeom>
          <a:noFill/>
          <a:ln>
            <a:solidFill>
              <a:schemeClr val="tx1"/>
            </a:solidFill>
          </a:ln>
        </p:spPr>
        <p:txBody>
          <a:bodyPr wrap="square" rtlCol="0">
            <a:spAutoFit/>
          </a:bodyPr>
          <a:lstStyle/>
          <a:p>
            <a:pPr algn="ctr"/>
            <a:r>
              <a:rPr lang="en-US" altLang="zh-TW" dirty="0"/>
              <a:t>DN</a:t>
            </a:r>
            <a:endParaRPr lang="zh-TW" altLang="en-US" dirty="0"/>
          </a:p>
        </p:txBody>
      </p:sp>
      <p:sp>
        <p:nvSpPr>
          <p:cNvPr id="54" name="文字方塊 53">
            <a:extLst>
              <a:ext uri="{FF2B5EF4-FFF2-40B4-BE49-F238E27FC236}">
                <a16:creationId xmlns:a16="http://schemas.microsoft.com/office/drawing/2014/main" id="{98A5466D-D41A-4B12-A512-258C347B2109}"/>
              </a:ext>
            </a:extLst>
          </p:cNvPr>
          <p:cNvSpPr txBox="1"/>
          <p:nvPr/>
        </p:nvSpPr>
        <p:spPr>
          <a:xfrm>
            <a:off x="10958497" y="1705761"/>
            <a:ext cx="450764" cy="369332"/>
          </a:xfrm>
          <a:prstGeom prst="rect">
            <a:avLst/>
          </a:prstGeom>
          <a:noFill/>
        </p:spPr>
        <p:txBody>
          <a:bodyPr wrap="none" rtlCol="0">
            <a:spAutoFit/>
          </a:bodyPr>
          <a:lstStyle/>
          <a:p>
            <a:r>
              <a:rPr lang="en-US" altLang="zh-TW" dirty="0"/>
              <a:t>N6</a:t>
            </a:r>
            <a:endParaRPr lang="zh-TW" altLang="en-US" dirty="0"/>
          </a:p>
        </p:txBody>
      </p:sp>
      <p:cxnSp>
        <p:nvCxnSpPr>
          <p:cNvPr id="55" name="直線接點 54">
            <a:extLst>
              <a:ext uri="{FF2B5EF4-FFF2-40B4-BE49-F238E27FC236}">
                <a16:creationId xmlns:a16="http://schemas.microsoft.com/office/drawing/2014/main" id="{25935CC1-44B0-45E2-9941-E3D8D20D42F7}"/>
              </a:ext>
            </a:extLst>
          </p:cNvPr>
          <p:cNvCxnSpPr>
            <a:cxnSpLocks/>
            <a:stCxn id="47" idx="3"/>
            <a:endCxn id="53" idx="1"/>
          </p:cNvCxnSpPr>
          <p:nvPr/>
        </p:nvCxnSpPr>
        <p:spPr>
          <a:xfrm>
            <a:off x="10909587" y="2075093"/>
            <a:ext cx="525231"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6" name="文字方塊 55">
            <a:extLst>
              <a:ext uri="{FF2B5EF4-FFF2-40B4-BE49-F238E27FC236}">
                <a16:creationId xmlns:a16="http://schemas.microsoft.com/office/drawing/2014/main" id="{DBAFF807-E8B7-43A8-B466-39F2EEB98AB2}"/>
              </a:ext>
            </a:extLst>
          </p:cNvPr>
          <p:cNvSpPr txBox="1"/>
          <p:nvPr/>
        </p:nvSpPr>
        <p:spPr>
          <a:xfrm>
            <a:off x="9419708" y="2316031"/>
            <a:ext cx="450764" cy="369332"/>
          </a:xfrm>
          <a:prstGeom prst="rect">
            <a:avLst/>
          </a:prstGeom>
          <a:noFill/>
        </p:spPr>
        <p:txBody>
          <a:bodyPr wrap="none" rtlCol="0">
            <a:spAutoFit/>
          </a:bodyPr>
          <a:lstStyle/>
          <a:p>
            <a:r>
              <a:rPr lang="en-US" altLang="zh-TW" dirty="0"/>
              <a:t>N9</a:t>
            </a:r>
            <a:endParaRPr lang="zh-TW" altLang="en-US" dirty="0"/>
          </a:p>
        </p:txBody>
      </p:sp>
      <p:sp>
        <p:nvSpPr>
          <p:cNvPr id="57" name="文字方塊 56">
            <a:extLst>
              <a:ext uri="{FF2B5EF4-FFF2-40B4-BE49-F238E27FC236}">
                <a16:creationId xmlns:a16="http://schemas.microsoft.com/office/drawing/2014/main" id="{A85E8A9B-1095-43B3-8906-EF1ABFB471B3}"/>
              </a:ext>
            </a:extLst>
          </p:cNvPr>
          <p:cNvSpPr txBox="1"/>
          <p:nvPr/>
        </p:nvSpPr>
        <p:spPr>
          <a:xfrm>
            <a:off x="9249474" y="562137"/>
            <a:ext cx="593432" cy="369332"/>
          </a:xfrm>
          <a:prstGeom prst="rect">
            <a:avLst/>
          </a:prstGeom>
          <a:noFill/>
          <a:ln>
            <a:solidFill>
              <a:schemeClr val="tx1"/>
            </a:solidFill>
          </a:ln>
        </p:spPr>
        <p:txBody>
          <a:bodyPr wrap="none" rtlCol="0">
            <a:spAutoFit/>
          </a:bodyPr>
          <a:lstStyle/>
          <a:p>
            <a:r>
              <a:rPr lang="en-US" altLang="zh-TW" dirty="0"/>
              <a:t>SMF</a:t>
            </a:r>
            <a:endParaRPr lang="zh-TW" altLang="en-US" dirty="0"/>
          </a:p>
        </p:txBody>
      </p:sp>
      <p:cxnSp>
        <p:nvCxnSpPr>
          <p:cNvPr id="58" name="直線接點 57">
            <a:extLst>
              <a:ext uri="{FF2B5EF4-FFF2-40B4-BE49-F238E27FC236}">
                <a16:creationId xmlns:a16="http://schemas.microsoft.com/office/drawing/2014/main" id="{02686266-77F5-4FC1-81F6-6C6AF253EDFE}"/>
              </a:ext>
            </a:extLst>
          </p:cNvPr>
          <p:cNvCxnSpPr>
            <a:cxnSpLocks/>
            <a:endCxn id="48" idx="0"/>
          </p:cNvCxnSpPr>
          <p:nvPr/>
        </p:nvCxnSpPr>
        <p:spPr>
          <a:xfrm flipH="1">
            <a:off x="8625853" y="931469"/>
            <a:ext cx="802508" cy="532477"/>
          </a:xfrm>
          <a:prstGeom prst="line">
            <a:avLst/>
          </a:prstGeom>
        </p:spPr>
        <p:style>
          <a:lnRef idx="1">
            <a:schemeClr val="accent4"/>
          </a:lnRef>
          <a:fillRef idx="0">
            <a:schemeClr val="accent4"/>
          </a:fillRef>
          <a:effectRef idx="0">
            <a:schemeClr val="accent4"/>
          </a:effectRef>
          <a:fontRef idx="minor">
            <a:schemeClr val="tx1"/>
          </a:fontRef>
        </p:style>
      </p:cxnSp>
      <p:cxnSp>
        <p:nvCxnSpPr>
          <p:cNvPr id="59" name="直線接點 58">
            <a:extLst>
              <a:ext uri="{FF2B5EF4-FFF2-40B4-BE49-F238E27FC236}">
                <a16:creationId xmlns:a16="http://schemas.microsoft.com/office/drawing/2014/main" id="{0440CD27-6D5E-4CCE-93E6-9164DEA10FEE}"/>
              </a:ext>
            </a:extLst>
          </p:cNvPr>
          <p:cNvCxnSpPr>
            <a:cxnSpLocks/>
            <a:stCxn id="57" idx="2"/>
            <a:endCxn id="49" idx="0"/>
          </p:cNvCxnSpPr>
          <p:nvPr/>
        </p:nvCxnSpPr>
        <p:spPr>
          <a:xfrm flipH="1">
            <a:off x="8625854" y="931469"/>
            <a:ext cx="920336" cy="1661561"/>
          </a:xfrm>
          <a:prstGeom prst="line">
            <a:avLst/>
          </a:prstGeom>
        </p:spPr>
        <p:style>
          <a:lnRef idx="1">
            <a:schemeClr val="accent4"/>
          </a:lnRef>
          <a:fillRef idx="0">
            <a:schemeClr val="accent4"/>
          </a:fillRef>
          <a:effectRef idx="0">
            <a:schemeClr val="accent4"/>
          </a:effectRef>
          <a:fontRef idx="minor">
            <a:schemeClr val="tx1"/>
          </a:fontRef>
        </p:style>
      </p:cxnSp>
      <p:cxnSp>
        <p:nvCxnSpPr>
          <p:cNvPr id="60" name="直線接點 59">
            <a:extLst>
              <a:ext uri="{FF2B5EF4-FFF2-40B4-BE49-F238E27FC236}">
                <a16:creationId xmlns:a16="http://schemas.microsoft.com/office/drawing/2014/main" id="{521E214A-7C35-488C-A2D8-F2ECE2519D8F}"/>
              </a:ext>
            </a:extLst>
          </p:cNvPr>
          <p:cNvCxnSpPr>
            <a:cxnSpLocks/>
            <a:endCxn id="47" idx="0"/>
          </p:cNvCxnSpPr>
          <p:nvPr/>
        </p:nvCxnSpPr>
        <p:spPr>
          <a:xfrm>
            <a:off x="9720974" y="931469"/>
            <a:ext cx="619901" cy="958958"/>
          </a:xfrm>
          <a:prstGeom prst="line">
            <a:avLst/>
          </a:prstGeom>
        </p:spPr>
        <p:style>
          <a:lnRef idx="1">
            <a:schemeClr val="accent4"/>
          </a:lnRef>
          <a:fillRef idx="0">
            <a:schemeClr val="accent4"/>
          </a:fillRef>
          <a:effectRef idx="0">
            <a:schemeClr val="accent4"/>
          </a:effectRef>
          <a:fontRef idx="minor">
            <a:schemeClr val="tx1"/>
          </a:fontRef>
        </p:style>
      </p:cxnSp>
      <p:sp>
        <p:nvSpPr>
          <p:cNvPr id="61" name="文字方塊 60">
            <a:extLst>
              <a:ext uri="{FF2B5EF4-FFF2-40B4-BE49-F238E27FC236}">
                <a16:creationId xmlns:a16="http://schemas.microsoft.com/office/drawing/2014/main" id="{D1633E1B-308C-446F-8E90-A8698F59FC1C}"/>
              </a:ext>
            </a:extLst>
          </p:cNvPr>
          <p:cNvSpPr txBox="1"/>
          <p:nvPr/>
        </p:nvSpPr>
        <p:spPr>
          <a:xfrm>
            <a:off x="8687164" y="1992756"/>
            <a:ext cx="450764" cy="369332"/>
          </a:xfrm>
          <a:prstGeom prst="rect">
            <a:avLst/>
          </a:prstGeom>
          <a:noFill/>
        </p:spPr>
        <p:txBody>
          <a:bodyPr wrap="none" rtlCol="0">
            <a:spAutoFit/>
          </a:bodyPr>
          <a:lstStyle/>
          <a:p>
            <a:r>
              <a:rPr lang="en-US" altLang="zh-TW" dirty="0"/>
              <a:t>N3</a:t>
            </a:r>
            <a:endParaRPr lang="zh-TW" altLang="en-US" dirty="0"/>
          </a:p>
        </p:txBody>
      </p:sp>
      <p:sp>
        <p:nvSpPr>
          <p:cNvPr id="62" name="文字方塊 61">
            <a:extLst>
              <a:ext uri="{FF2B5EF4-FFF2-40B4-BE49-F238E27FC236}">
                <a16:creationId xmlns:a16="http://schemas.microsoft.com/office/drawing/2014/main" id="{426A8CD1-C56F-4709-98AC-51B45E2D9F47}"/>
              </a:ext>
            </a:extLst>
          </p:cNvPr>
          <p:cNvSpPr txBox="1"/>
          <p:nvPr/>
        </p:nvSpPr>
        <p:spPr>
          <a:xfrm>
            <a:off x="9890111" y="1166230"/>
            <a:ext cx="450764" cy="369332"/>
          </a:xfrm>
          <a:prstGeom prst="rect">
            <a:avLst/>
          </a:prstGeom>
          <a:noFill/>
        </p:spPr>
        <p:txBody>
          <a:bodyPr wrap="none" rtlCol="0">
            <a:spAutoFit/>
          </a:bodyPr>
          <a:lstStyle/>
          <a:p>
            <a:r>
              <a:rPr lang="en-US" altLang="zh-TW" dirty="0"/>
              <a:t>N4</a:t>
            </a:r>
            <a:endParaRPr lang="zh-TW" altLang="en-US" dirty="0"/>
          </a:p>
        </p:txBody>
      </p:sp>
      <p:sp>
        <p:nvSpPr>
          <p:cNvPr id="63" name="文字方塊 62">
            <a:extLst>
              <a:ext uri="{FF2B5EF4-FFF2-40B4-BE49-F238E27FC236}">
                <a16:creationId xmlns:a16="http://schemas.microsoft.com/office/drawing/2014/main" id="{5191B7D3-5D34-40B7-98D1-B949933E714E}"/>
              </a:ext>
            </a:extLst>
          </p:cNvPr>
          <p:cNvSpPr txBox="1"/>
          <p:nvPr/>
        </p:nvSpPr>
        <p:spPr>
          <a:xfrm>
            <a:off x="8711801" y="1020312"/>
            <a:ext cx="450764" cy="369332"/>
          </a:xfrm>
          <a:prstGeom prst="rect">
            <a:avLst/>
          </a:prstGeom>
          <a:noFill/>
        </p:spPr>
        <p:txBody>
          <a:bodyPr wrap="none" rtlCol="0">
            <a:spAutoFit/>
          </a:bodyPr>
          <a:lstStyle/>
          <a:p>
            <a:r>
              <a:rPr lang="en-US" altLang="zh-TW" dirty="0"/>
              <a:t>N4</a:t>
            </a:r>
            <a:endParaRPr lang="zh-TW" altLang="en-US" dirty="0"/>
          </a:p>
        </p:txBody>
      </p:sp>
      <p:sp>
        <p:nvSpPr>
          <p:cNvPr id="64" name="文字方塊 63">
            <a:extLst>
              <a:ext uri="{FF2B5EF4-FFF2-40B4-BE49-F238E27FC236}">
                <a16:creationId xmlns:a16="http://schemas.microsoft.com/office/drawing/2014/main" id="{B8BA62F1-7F1F-4982-9AD2-1F122352184A}"/>
              </a:ext>
            </a:extLst>
          </p:cNvPr>
          <p:cNvSpPr txBox="1"/>
          <p:nvPr/>
        </p:nvSpPr>
        <p:spPr>
          <a:xfrm>
            <a:off x="7451720" y="2098878"/>
            <a:ext cx="450764" cy="369332"/>
          </a:xfrm>
          <a:prstGeom prst="rect">
            <a:avLst/>
          </a:prstGeom>
          <a:noFill/>
        </p:spPr>
        <p:txBody>
          <a:bodyPr wrap="none" rtlCol="0">
            <a:spAutoFit/>
          </a:bodyPr>
          <a:lstStyle/>
          <a:p>
            <a:r>
              <a:rPr lang="en-US" altLang="zh-TW" dirty="0"/>
              <a:t>N3</a:t>
            </a:r>
            <a:endParaRPr lang="zh-TW" altLang="en-US" dirty="0"/>
          </a:p>
        </p:txBody>
      </p:sp>
      <p:cxnSp>
        <p:nvCxnSpPr>
          <p:cNvPr id="70" name="直線接點 69">
            <a:extLst>
              <a:ext uri="{FF2B5EF4-FFF2-40B4-BE49-F238E27FC236}">
                <a16:creationId xmlns:a16="http://schemas.microsoft.com/office/drawing/2014/main" id="{F313B499-4C18-4D8C-9CA6-EA5AB440DCE0}"/>
              </a:ext>
            </a:extLst>
          </p:cNvPr>
          <p:cNvCxnSpPr>
            <a:cxnSpLocks/>
          </p:cNvCxnSpPr>
          <p:nvPr/>
        </p:nvCxnSpPr>
        <p:spPr>
          <a:xfrm>
            <a:off x="281791" y="6305054"/>
            <a:ext cx="59706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345AD2B5-21CE-478E-B4BF-7BDC3228D9E7}"/>
              </a:ext>
            </a:extLst>
          </p:cNvPr>
          <p:cNvSpPr txBox="1"/>
          <p:nvPr/>
        </p:nvSpPr>
        <p:spPr>
          <a:xfrm>
            <a:off x="1046850" y="6120388"/>
            <a:ext cx="425116" cy="369332"/>
          </a:xfrm>
          <a:prstGeom prst="rect">
            <a:avLst/>
          </a:prstGeom>
          <a:noFill/>
        </p:spPr>
        <p:txBody>
          <a:bodyPr wrap="none" rtlCol="0">
            <a:spAutoFit/>
          </a:bodyPr>
          <a:lstStyle/>
          <a:p>
            <a:r>
              <a:rPr lang="en-US" altLang="zh-TW" dirty="0"/>
              <a:t>DL</a:t>
            </a:r>
            <a:endParaRPr lang="zh-TW" altLang="en-US" dirty="0"/>
          </a:p>
        </p:txBody>
      </p:sp>
      <p:cxnSp>
        <p:nvCxnSpPr>
          <p:cNvPr id="73" name="直線接點 72">
            <a:extLst>
              <a:ext uri="{FF2B5EF4-FFF2-40B4-BE49-F238E27FC236}">
                <a16:creationId xmlns:a16="http://schemas.microsoft.com/office/drawing/2014/main" id="{9A92D01A-A238-4874-AD08-9D462A46197A}"/>
              </a:ext>
            </a:extLst>
          </p:cNvPr>
          <p:cNvCxnSpPr>
            <a:cxnSpLocks/>
            <a:endCxn id="47" idx="1"/>
          </p:cNvCxnSpPr>
          <p:nvPr/>
        </p:nvCxnSpPr>
        <p:spPr>
          <a:xfrm>
            <a:off x="9219168" y="1650799"/>
            <a:ext cx="552995" cy="424294"/>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直線接點 74">
            <a:extLst>
              <a:ext uri="{FF2B5EF4-FFF2-40B4-BE49-F238E27FC236}">
                <a16:creationId xmlns:a16="http://schemas.microsoft.com/office/drawing/2014/main" id="{F65523E3-1B98-4F42-B034-999DD483CAEE}"/>
              </a:ext>
            </a:extLst>
          </p:cNvPr>
          <p:cNvCxnSpPr>
            <a:cxnSpLocks/>
            <a:stCxn id="48" idx="2"/>
            <a:endCxn id="49" idx="0"/>
          </p:cNvCxnSpPr>
          <p:nvPr/>
        </p:nvCxnSpPr>
        <p:spPr>
          <a:xfrm>
            <a:off x="8625853" y="1833278"/>
            <a:ext cx="1" cy="759752"/>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9" name="直線接點 78">
            <a:extLst>
              <a:ext uri="{FF2B5EF4-FFF2-40B4-BE49-F238E27FC236}">
                <a16:creationId xmlns:a16="http://schemas.microsoft.com/office/drawing/2014/main" id="{4F0D69B9-2489-47A6-A256-77C2E4A7C36C}"/>
              </a:ext>
            </a:extLst>
          </p:cNvPr>
          <p:cNvCxnSpPr>
            <a:cxnSpLocks/>
          </p:cNvCxnSpPr>
          <p:nvPr/>
        </p:nvCxnSpPr>
        <p:spPr>
          <a:xfrm>
            <a:off x="281791" y="6616122"/>
            <a:ext cx="597063" cy="0"/>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4" name="文字方塊 83">
            <a:extLst>
              <a:ext uri="{FF2B5EF4-FFF2-40B4-BE49-F238E27FC236}">
                <a16:creationId xmlns:a16="http://schemas.microsoft.com/office/drawing/2014/main" id="{9605E190-6496-4B45-A4A5-8015339C64BD}"/>
              </a:ext>
            </a:extLst>
          </p:cNvPr>
          <p:cNvSpPr txBox="1"/>
          <p:nvPr/>
        </p:nvSpPr>
        <p:spPr>
          <a:xfrm>
            <a:off x="1046850" y="6431456"/>
            <a:ext cx="1755673" cy="369332"/>
          </a:xfrm>
          <a:prstGeom prst="rect">
            <a:avLst/>
          </a:prstGeom>
          <a:noFill/>
        </p:spPr>
        <p:txBody>
          <a:bodyPr wrap="none" rtlCol="0">
            <a:spAutoFit/>
          </a:bodyPr>
          <a:lstStyle/>
          <a:p>
            <a:r>
              <a:rPr lang="en-US" altLang="zh-TW" dirty="0"/>
              <a:t>Buffered DL data</a:t>
            </a:r>
            <a:endParaRPr lang="zh-TW" altLang="en-US" dirty="0"/>
          </a:p>
        </p:txBody>
      </p:sp>
      <p:sp>
        <p:nvSpPr>
          <p:cNvPr id="85" name="文字方塊 84">
            <a:extLst>
              <a:ext uri="{FF2B5EF4-FFF2-40B4-BE49-F238E27FC236}">
                <a16:creationId xmlns:a16="http://schemas.microsoft.com/office/drawing/2014/main" id="{65778CEF-2839-4A5F-87D4-789E61C3C699}"/>
              </a:ext>
            </a:extLst>
          </p:cNvPr>
          <p:cNvSpPr txBox="1"/>
          <p:nvPr/>
        </p:nvSpPr>
        <p:spPr>
          <a:xfrm>
            <a:off x="9741857" y="5492989"/>
            <a:ext cx="1137424" cy="369332"/>
          </a:xfrm>
          <a:prstGeom prst="rect">
            <a:avLst/>
          </a:prstGeom>
          <a:noFill/>
          <a:ln>
            <a:solidFill>
              <a:schemeClr val="tx1"/>
            </a:solidFill>
          </a:ln>
        </p:spPr>
        <p:txBody>
          <a:bodyPr wrap="square" rtlCol="0">
            <a:spAutoFit/>
          </a:bodyPr>
          <a:lstStyle/>
          <a:p>
            <a:pPr algn="ctr"/>
            <a:r>
              <a:rPr lang="en-US" altLang="zh-TW" dirty="0"/>
              <a:t>UPF (PSA)</a:t>
            </a:r>
            <a:endParaRPr lang="zh-TW" altLang="en-US" dirty="0"/>
          </a:p>
        </p:txBody>
      </p:sp>
      <p:sp>
        <p:nvSpPr>
          <p:cNvPr id="86" name="文字方塊 85">
            <a:extLst>
              <a:ext uri="{FF2B5EF4-FFF2-40B4-BE49-F238E27FC236}">
                <a16:creationId xmlns:a16="http://schemas.microsoft.com/office/drawing/2014/main" id="{66ABDBFE-C6B9-4D31-BC97-FB9588164BE8}"/>
              </a:ext>
            </a:extLst>
          </p:cNvPr>
          <p:cNvSpPr txBox="1"/>
          <p:nvPr/>
        </p:nvSpPr>
        <p:spPr>
          <a:xfrm>
            <a:off x="7984573" y="5066508"/>
            <a:ext cx="1221948" cy="369332"/>
          </a:xfrm>
          <a:prstGeom prst="rect">
            <a:avLst/>
          </a:prstGeom>
          <a:noFill/>
          <a:ln>
            <a:solidFill>
              <a:schemeClr val="tx1"/>
            </a:solidFill>
          </a:ln>
        </p:spPr>
        <p:txBody>
          <a:bodyPr wrap="square" rtlCol="0">
            <a:spAutoFit/>
          </a:bodyPr>
          <a:lstStyle/>
          <a:p>
            <a:pPr algn="ctr"/>
            <a:r>
              <a:rPr lang="en-US" altLang="zh-TW" dirty="0"/>
              <a:t>Old I-UPF</a:t>
            </a:r>
            <a:endParaRPr lang="zh-TW" altLang="en-US" dirty="0"/>
          </a:p>
        </p:txBody>
      </p:sp>
      <p:sp>
        <p:nvSpPr>
          <p:cNvPr id="88" name="文字方塊 87">
            <a:extLst>
              <a:ext uri="{FF2B5EF4-FFF2-40B4-BE49-F238E27FC236}">
                <a16:creationId xmlns:a16="http://schemas.microsoft.com/office/drawing/2014/main" id="{D45F4C38-8328-46A3-9224-CD10AE4CF2DE}"/>
              </a:ext>
            </a:extLst>
          </p:cNvPr>
          <p:cNvSpPr txBox="1"/>
          <p:nvPr/>
        </p:nvSpPr>
        <p:spPr>
          <a:xfrm>
            <a:off x="6393588" y="5492989"/>
            <a:ext cx="761108" cy="369332"/>
          </a:xfrm>
          <a:prstGeom prst="rect">
            <a:avLst/>
          </a:prstGeom>
          <a:noFill/>
          <a:ln>
            <a:solidFill>
              <a:schemeClr val="tx1"/>
            </a:solidFill>
          </a:ln>
        </p:spPr>
        <p:txBody>
          <a:bodyPr wrap="square" rtlCol="0">
            <a:spAutoFit/>
          </a:bodyPr>
          <a:lstStyle/>
          <a:p>
            <a:pPr algn="ctr"/>
            <a:r>
              <a:rPr lang="en-US" altLang="zh-TW" dirty="0" err="1"/>
              <a:t>gNB</a:t>
            </a:r>
            <a:endParaRPr lang="zh-TW" altLang="en-US" dirty="0"/>
          </a:p>
        </p:txBody>
      </p:sp>
      <p:cxnSp>
        <p:nvCxnSpPr>
          <p:cNvPr id="89" name="直線接點 88">
            <a:extLst>
              <a:ext uri="{FF2B5EF4-FFF2-40B4-BE49-F238E27FC236}">
                <a16:creationId xmlns:a16="http://schemas.microsoft.com/office/drawing/2014/main" id="{65842ABF-D88F-43E9-9AA4-8987D73CB431}"/>
              </a:ext>
            </a:extLst>
          </p:cNvPr>
          <p:cNvCxnSpPr>
            <a:cxnSpLocks/>
            <a:stCxn id="88" idx="3"/>
            <a:endCxn id="85" idx="1"/>
          </p:cNvCxnSpPr>
          <p:nvPr/>
        </p:nvCxnSpPr>
        <p:spPr>
          <a:xfrm>
            <a:off x="7154696" y="5677655"/>
            <a:ext cx="2587161"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1" name="文字方塊 90">
            <a:extLst>
              <a:ext uri="{FF2B5EF4-FFF2-40B4-BE49-F238E27FC236}">
                <a16:creationId xmlns:a16="http://schemas.microsoft.com/office/drawing/2014/main" id="{C34A3D63-49EA-4511-B8F1-150945DB1B64}"/>
              </a:ext>
            </a:extLst>
          </p:cNvPr>
          <p:cNvSpPr txBox="1"/>
          <p:nvPr/>
        </p:nvSpPr>
        <p:spPr>
          <a:xfrm>
            <a:off x="11404512" y="5492989"/>
            <a:ext cx="757161" cy="369332"/>
          </a:xfrm>
          <a:prstGeom prst="rect">
            <a:avLst/>
          </a:prstGeom>
          <a:noFill/>
          <a:ln>
            <a:solidFill>
              <a:schemeClr val="tx1"/>
            </a:solidFill>
          </a:ln>
        </p:spPr>
        <p:txBody>
          <a:bodyPr wrap="square" rtlCol="0">
            <a:spAutoFit/>
          </a:bodyPr>
          <a:lstStyle/>
          <a:p>
            <a:pPr algn="ctr"/>
            <a:r>
              <a:rPr lang="en-US" altLang="zh-TW" dirty="0"/>
              <a:t>DN</a:t>
            </a:r>
            <a:endParaRPr lang="zh-TW" altLang="en-US" dirty="0"/>
          </a:p>
        </p:txBody>
      </p:sp>
      <p:sp>
        <p:nvSpPr>
          <p:cNvPr id="92" name="文字方塊 91">
            <a:extLst>
              <a:ext uri="{FF2B5EF4-FFF2-40B4-BE49-F238E27FC236}">
                <a16:creationId xmlns:a16="http://schemas.microsoft.com/office/drawing/2014/main" id="{3243C4FD-875B-460C-9B9D-35B15781BC86}"/>
              </a:ext>
            </a:extLst>
          </p:cNvPr>
          <p:cNvSpPr txBox="1"/>
          <p:nvPr/>
        </p:nvSpPr>
        <p:spPr>
          <a:xfrm>
            <a:off x="10928191" y="5308323"/>
            <a:ext cx="450764" cy="369332"/>
          </a:xfrm>
          <a:prstGeom prst="rect">
            <a:avLst/>
          </a:prstGeom>
          <a:noFill/>
        </p:spPr>
        <p:txBody>
          <a:bodyPr wrap="none" rtlCol="0">
            <a:spAutoFit/>
          </a:bodyPr>
          <a:lstStyle/>
          <a:p>
            <a:r>
              <a:rPr lang="en-US" altLang="zh-TW" dirty="0"/>
              <a:t>N6</a:t>
            </a:r>
            <a:endParaRPr lang="zh-TW" altLang="en-US" dirty="0"/>
          </a:p>
        </p:txBody>
      </p:sp>
      <p:cxnSp>
        <p:nvCxnSpPr>
          <p:cNvPr id="93" name="直線接點 92">
            <a:extLst>
              <a:ext uri="{FF2B5EF4-FFF2-40B4-BE49-F238E27FC236}">
                <a16:creationId xmlns:a16="http://schemas.microsoft.com/office/drawing/2014/main" id="{42284919-1F40-4C78-B0B9-5363172A1D7C}"/>
              </a:ext>
            </a:extLst>
          </p:cNvPr>
          <p:cNvCxnSpPr>
            <a:cxnSpLocks/>
            <a:stCxn id="85" idx="3"/>
            <a:endCxn id="91" idx="1"/>
          </p:cNvCxnSpPr>
          <p:nvPr/>
        </p:nvCxnSpPr>
        <p:spPr>
          <a:xfrm>
            <a:off x="10879281" y="5677655"/>
            <a:ext cx="525231"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5" name="文字方塊 94">
            <a:extLst>
              <a:ext uri="{FF2B5EF4-FFF2-40B4-BE49-F238E27FC236}">
                <a16:creationId xmlns:a16="http://schemas.microsoft.com/office/drawing/2014/main" id="{83AEC1CF-26DF-4007-B189-4C2E7BB0D112}"/>
              </a:ext>
            </a:extLst>
          </p:cNvPr>
          <p:cNvSpPr txBox="1"/>
          <p:nvPr/>
        </p:nvSpPr>
        <p:spPr>
          <a:xfrm>
            <a:off x="9219168" y="4164699"/>
            <a:ext cx="593432" cy="369332"/>
          </a:xfrm>
          <a:prstGeom prst="rect">
            <a:avLst/>
          </a:prstGeom>
          <a:noFill/>
          <a:ln>
            <a:solidFill>
              <a:schemeClr val="tx1"/>
            </a:solidFill>
          </a:ln>
        </p:spPr>
        <p:txBody>
          <a:bodyPr wrap="none" rtlCol="0">
            <a:spAutoFit/>
          </a:bodyPr>
          <a:lstStyle/>
          <a:p>
            <a:r>
              <a:rPr lang="en-US" altLang="zh-TW" dirty="0"/>
              <a:t>SMF</a:t>
            </a:r>
            <a:endParaRPr lang="zh-TW" altLang="en-US" dirty="0"/>
          </a:p>
        </p:txBody>
      </p:sp>
      <p:cxnSp>
        <p:nvCxnSpPr>
          <p:cNvPr id="96" name="直線接點 95">
            <a:extLst>
              <a:ext uri="{FF2B5EF4-FFF2-40B4-BE49-F238E27FC236}">
                <a16:creationId xmlns:a16="http://schemas.microsoft.com/office/drawing/2014/main" id="{E83FEC34-48D2-49BC-A9E7-5B35BF9E6B62}"/>
              </a:ext>
            </a:extLst>
          </p:cNvPr>
          <p:cNvCxnSpPr>
            <a:cxnSpLocks/>
            <a:endCxn id="86" idx="0"/>
          </p:cNvCxnSpPr>
          <p:nvPr/>
        </p:nvCxnSpPr>
        <p:spPr>
          <a:xfrm flipH="1">
            <a:off x="8595547" y="4534031"/>
            <a:ext cx="802508" cy="532477"/>
          </a:xfrm>
          <a:prstGeom prst="line">
            <a:avLst/>
          </a:prstGeom>
        </p:spPr>
        <p:style>
          <a:lnRef idx="1">
            <a:schemeClr val="accent4"/>
          </a:lnRef>
          <a:fillRef idx="0">
            <a:schemeClr val="accent4"/>
          </a:fillRef>
          <a:effectRef idx="0">
            <a:schemeClr val="accent4"/>
          </a:effectRef>
          <a:fontRef idx="minor">
            <a:schemeClr val="tx1"/>
          </a:fontRef>
        </p:style>
      </p:cxnSp>
      <p:cxnSp>
        <p:nvCxnSpPr>
          <p:cNvPr id="98" name="直線接點 97">
            <a:extLst>
              <a:ext uri="{FF2B5EF4-FFF2-40B4-BE49-F238E27FC236}">
                <a16:creationId xmlns:a16="http://schemas.microsoft.com/office/drawing/2014/main" id="{09A5EE03-F38C-4502-A329-D9F20B63CB46}"/>
              </a:ext>
            </a:extLst>
          </p:cNvPr>
          <p:cNvCxnSpPr>
            <a:cxnSpLocks/>
            <a:endCxn id="85" idx="0"/>
          </p:cNvCxnSpPr>
          <p:nvPr/>
        </p:nvCxnSpPr>
        <p:spPr>
          <a:xfrm>
            <a:off x="9690668" y="4534031"/>
            <a:ext cx="619901" cy="958958"/>
          </a:xfrm>
          <a:prstGeom prst="line">
            <a:avLst/>
          </a:prstGeom>
        </p:spPr>
        <p:style>
          <a:lnRef idx="1">
            <a:schemeClr val="accent4"/>
          </a:lnRef>
          <a:fillRef idx="0">
            <a:schemeClr val="accent4"/>
          </a:fillRef>
          <a:effectRef idx="0">
            <a:schemeClr val="accent4"/>
          </a:effectRef>
          <a:fontRef idx="minor">
            <a:schemeClr val="tx1"/>
          </a:fontRef>
        </p:style>
      </p:cxnSp>
      <p:sp>
        <p:nvSpPr>
          <p:cNvPr id="100" name="文字方塊 99">
            <a:extLst>
              <a:ext uri="{FF2B5EF4-FFF2-40B4-BE49-F238E27FC236}">
                <a16:creationId xmlns:a16="http://schemas.microsoft.com/office/drawing/2014/main" id="{4C831C7F-EEA7-4419-8D8E-8C03FD76F9C2}"/>
              </a:ext>
            </a:extLst>
          </p:cNvPr>
          <p:cNvSpPr txBox="1"/>
          <p:nvPr/>
        </p:nvSpPr>
        <p:spPr>
          <a:xfrm>
            <a:off x="9859805" y="4768792"/>
            <a:ext cx="450764" cy="369332"/>
          </a:xfrm>
          <a:prstGeom prst="rect">
            <a:avLst/>
          </a:prstGeom>
          <a:noFill/>
        </p:spPr>
        <p:txBody>
          <a:bodyPr wrap="none" rtlCol="0">
            <a:spAutoFit/>
          </a:bodyPr>
          <a:lstStyle/>
          <a:p>
            <a:r>
              <a:rPr lang="en-US" altLang="zh-TW" dirty="0"/>
              <a:t>N4</a:t>
            </a:r>
            <a:endParaRPr lang="zh-TW" altLang="en-US" dirty="0"/>
          </a:p>
        </p:txBody>
      </p:sp>
      <p:sp>
        <p:nvSpPr>
          <p:cNvPr id="101" name="文字方塊 100">
            <a:extLst>
              <a:ext uri="{FF2B5EF4-FFF2-40B4-BE49-F238E27FC236}">
                <a16:creationId xmlns:a16="http://schemas.microsoft.com/office/drawing/2014/main" id="{DBAE4D52-8ACA-4B30-9BDD-27D4C964528A}"/>
              </a:ext>
            </a:extLst>
          </p:cNvPr>
          <p:cNvSpPr txBox="1"/>
          <p:nvPr/>
        </p:nvSpPr>
        <p:spPr>
          <a:xfrm>
            <a:off x="8681495" y="4622874"/>
            <a:ext cx="450764" cy="369332"/>
          </a:xfrm>
          <a:prstGeom prst="rect">
            <a:avLst/>
          </a:prstGeom>
          <a:noFill/>
        </p:spPr>
        <p:txBody>
          <a:bodyPr wrap="none" rtlCol="0">
            <a:spAutoFit/>
          </a:bodyPr>
          <a:lstStyle/>
          <a:p>
            <a:r>
              <a:rPr lang="en-US" altLang="zh-TW" dirty="0"/>
              <a:t>N4</a:t>
            </a:r>
            <a:endParaRPr lang="zh-TW" altLang="en-US" dirty="0"/>
          </a:p>
        </p:txBody>
      </p:sp>
      <p:sp>
        <p:nvSpPr>
          <p:cNvPr id="102" name="文字方塊 101">
            <a:extLst>
              <a:ext uri="{FF2B5EF4-FFF2-40B4-BE49-F238E27FC236}">
                <a16:creationId xmlns:a16="http://schemas.microsoft.com/office/drawing/2014/main" id="{C32E7C18-7867-4D1A-9D82-670AA7D516A8}"/>
              </a:ext>
            </a:extLst>
          </p:cNvPr>
          <p:cNvSpPr txBox="1"/>
          <p:nvPr/>
        </p:nvSpPr>
        <p:spPr>
          <a:xfrm>
            <a:off x="8174192" y="5677655"/>
            <a:ext cx="450764" cy="369332"/>
          </a:xfrm>
          <a:prstGeom prst="rect">
            <a:avLst/>
          </a:prstGeom>
          <a:noFill/>
        </p:spPr>
        <p:txBody>
          <a:bodyPr wrap="none" rtlCol="0">
            <a:spAutoFit/>
          </a:bodyPr>
          <a:lstStyle/>
          <a:p>
            <a:r>
              <a:rPr lang="en-US" altLang="zh-TW" dirty="0"/>
              <a:t>N3</a:t>
            </a:r>
            <a:endParaRPr lang="zh-TW" altLang="en-US" dirty="0"/>
          </a:p>
        </p:txBody>
      </p:sp>
      <p:cxnSp>
        <p:nvCxnSpPr>
          <p:cNvPr id="104" name="直線接點 103">
            <a:extLst>
              <a:ext uri="{FF2B5EF4-FFF2-40B4-BE49-F238E27FC236}">
                <a16:creationId xmlns:a16="http://schemas.microsoft.com/office/drawing/2014/main" id="{65742933-3FE9-41F4-9D35-29B9E452734A}"/>
              </a:ext>
            </a:extLst>
          </p:cNvPr>
          <p:cNvCxnSpPr>
            <a:cxnSpLocks/>
          </p:cNvCxnSpPr>
          <p:nvPr/>
        </p:nvCxnSpPr>
        <p:spPr>
          <a:xfrm>
            <a:off x="9188862" y="5253361"/>
            <a:ext cx="681610" cy="256781"/>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1" name="箭號: 向右 110">
            <a:extLst>
              <a:ext uri="{FF2B5EF4-FFF2-40B4-BE49-F238E27FC236}">
                <a16:creationId xmlns:a16="http://schemas.microsoft.com/office/drawing/2014/main" id="{A732F444-BE28-4C8E-AB2A-5462FDEB1AC7}"/>
              </a:ext>
            </a:extLst>
          </p:cNvPr>
          <p:cNvSpPr/>
          <p:nvPr/>
        </p:nvSpPr>
        <p:spPr>
          <a:xfrm rot="19324819">
            <a:off x="5563969" y="3112068"/>
            <a:ext cx="632770" cy="22724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2" name="箭號: 向右 111">
            <a:extLst>
              <a:ext uri="{FF2B5EF4-FFF2-40B4-BE49-F238E27FC236}">
                <a16:creationId xmlns:a16="http://schemas.microsoft.com/office/drawing/2014/main" id="{85A8547D-BE2F-45B9-829C-F61EC06302F9}"/>
              </a:ext>
            </a:extLst>
          </p:cNvPr>
          <p:cNvSpPr/>
          <p:nvPr/>
        </p:nvSpPr>
        <p:spPr>
          <a:xfrm rot="2361932">
            <a:off x="5566716" y="4611377"/>
            <a:ext cx="632770" cy="22724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14" name="直線接點 113">
            <a:extLst>
              <a:ext uri="{FF2B5EF4-FFF2-40B4-BE49-F238E27FC236}">
                <a16:creationId xmlns:a16="http://schemas.microsoft.com/office/drawing/2014/main" id="{EFDE8488-B8C1-476F-A679-363D36BBC819}"/>
              </a:ext>
            </a:extLst>
          </p:cNvPr>
          <p:cNvCxnSpPr/>
          <p:nvPr/>
        </p:nvCxnSpPr>
        <p:spPr>
          <a:xfrm>
            <a:off x="5854798" y="0"/>
            <a:ext cx="25557" cy="6969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接點 115">
            <a:extLst>
              <a:ext uri="{FF2B5EF4-FFF2-40B4-BE49-F238E27FC236}">
                <a16:creationId xmlns:a16="http://schemas.microsoft.com/office/drawing/2014/main" id="{91868649-6089-47E9-8496-072A33110CBE}"/>
              </a:ext>
            </a:extLst>
          </p:cNvPr>
          <p:cNvCxnSpPr/>
          <p:nvPr/>
        </p:nvCxnSpPr>
        <p:spPr>
          <a:xfrm>
            <a:off x="5880354" y="3641536"/>
            <a:ext cx="6311646" cy="0"/>
          </a:xfrm>
          <a:prstGeom prst="line">
            <a:avLst/>
          </a:prstGeom>
        </p:spPr>
        <p:style>
          <a:lnRef idx="1">
            <a:schemeClr val="accent1"/>
          </a:lnRef>
          <a:fillRef idx="0">
            <a:schemeClr val="accent1"/>
          </a:fillRef>
          <a:effectRef idx="0">
            <a:schemeClr val="accent1"/>
          </a:effectRef>
          <a:fontRef idx="minor">
            <a:schemeClr val="tx1"/>
          </a:fontRef>
        </p:style>
      </p:cxnSp>
      <p:sp>
        <p:nvSpPr>
          <p:cNvPr id="118" name="文字方塊 117">
            <a:extLst>
              <a:ext uri="{FF2B5EF4-FFF2-40B4-BE49-F238E27FC236}">
                <a16:creationId xmlns:a16="http://schemas.microsoft.com/office/drawing/2014/main" id="{1121924F-C7C8-4894-AFFB-3CE63AD27D66}"/>
              </a:ext>
            </a:extLst>
          </p:cNvPr>
          <p:cNvSpPr txBox="1"/>
          <p:nvPr/>
        </p:nvSpPr>
        <p:spPr>
          <a:xfrm>
            <a:off x="9346956" y="1576277"/>
            <a:ext cx="450764" cy="369332"/>
          </a:xfrm>
          <a:prstGeom prst="rect">
            <a:avLst/>
          </a:prstGeom>
          <a:noFill/>
        </p:spPr>
        <p:txBody>
          <a:bodyPr wrap="none" rtlCol="0">
            <a:spAutoFit/>
          </a:bodyPr>
          <a:lstStyle/>
          <a:p>
            <a:r>
              <a:rPr lang="en-US" altLang="zh-TW" dirty="0"/>
              <a:t>N9</a:t>
            </a:r>
            <a:endParaRPr lang="zh-TW" altLang="en-US" dirty="0"/>
          </a:p>
        </p:txBody>
      </p:sp>
      <p:sp>
        <p:nvSpPr>
          <p:cNvPr id="119" name="文字方塊 118">
            <a:extLst>
              <a:ext uri="{FF2B5EF4-FFF2-40B4-BE49-F238E27FC236}">
                <a16:creationId xmlns:a16="http://schemas.microsoft.com/office/drawing/2014/main" id="{8021EB0C-B029-48C3-BA40-4B9539B15F88}"/>
              </a:ext>
            </a:extLst>
          </p:cNvPr>
          <p:cNvSpPr txBox="1"/>
          <p:nvPr/>
        </p:nvSpPr>
        <p:spPr>
          <a:xfrm>
            <a:off x="9354896" y="5130891"/>
            <a:ext cx="450764" cy="369332"/>
          </a:xfrm>
          <a:prstGeom prst="rect">
            <a:avLst/>
          </a:prstGeom>
          <a:noFill/>
        </p:spPr>
        <p:txBody>
          <a:bodyPr wrap="square" rtlCol="0">
            <a:spAutoFit/>
          </a:bodyPr>
          <a:lstStyle/>
          <a:p>
            <a:r>
              <a:rPr lang="en-US" altLang="zh-TW" dirty="0"/>
              <a:t>N3</a:t>
            </a:r>
            <a:endParaRPr lang="zh-TW" altLang="en-US" dirty="0"/>
          </a:p>
        </p:txBody>
      </p:sp>
      <p:sp>
        <p:nvSpPr>
          <p:cNvPr id="125" name="投影片編號版面配置區 124">
            <a:extLst>
              <a:ext uri="{FF2B5EF4-FFF2-40B4-BE49-F238E27FC236}">
                <a16:creationId xmlns:a16="http://schemas.microsoft.com/office/drawing/2014/main" id="{4376EEBF-DA72-4C93-89B8-90A73F4D00BD}"/>
              </a:ext>
            </a:extLst>
          </p:cNvPr>
          <p:cNvSpPr>
            <a:spLocks noGrp="1"/>
          </p:cNvSpPr>
          <p:nvPr>
            <p:ph type="sldNum" sz="quarter" idx="12"/>
          </p:nvPr>
        </p:nvSpPr>
        <p:spPr/>
        <p:txBody>
          <a:bodyPr/>
          <a:lstStyle/>
          <a:p>
            <a:fld id="{75BE308F-DE79-4928-90CB-2247FBDD67C9}" type="slidenum">
              <a:rPr lang="zh-TW" altLang="en-US" smtClean="0"/>
              <a:t>60</a:t>
            </a:fld>
            <a:endParaRPr lang="zh-TW" altLang="en-US"/>
          </a:p>
        </p:txBody>
      </p:sp>
    </p:spTree>
    <p:extLst>
      <p:ext uri="{BB962C8B-B14F-4D97-AF65-F5344CB8AC3E}">
        <p14:creationId xmlns:p14="http://schemas.microsoft.com/office/powerpoint/2010/main" val="40708764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397010-9246-4932-B66E-667FB0B02614}"/>
              </a:ext>
            </a:extLst>
          </p:cNvPr>
          <p:cNvSpPr>
            <a:spLocks noGrp="1"/>
          </p:cNvSpPr>
          <p:nvPr>
            <p:ph type="title"/>
          </p:nvPr>
        </p:nvSpPr>
        <p:spPr/>
        <p:txBody>
          <a:bodyPr/>
          <a:lstStyle/>
          <a:p>
            <a:r>
              <a:rPr lang="en-US" altLang="zh-TW" dirty="0"/>
              <a:t>Step 9 (conditional)</a:t>
            </a:r>
            <a:endParaRPr lang="zh-TW" altLang="en-US" dirty="0"/>
          </a:p>
        </p:txBody>
      </p:sp>
      <p:sp>
        <p:nvSpPr>
          <p:cNvPr id="3" name="內容版面配置區 2">
            <a:extLst>
              <a:ext uri="{FF2B5EF4-FFF2-40B4-BE49-F238E27FC236}">
                <a16:creationId xmlns:a16="http://schemas.microsoft.com/office/drawing/2014/main" id="{884F7B0E-34F8-42BE-A515-7BC612A285EB}"/>
              </a:ext>
            </a:extLst>
          </p:cNvPr>
          <p:cNvSpPr>
            <a:spLocks noGrp="1"/>
          </p:cNvSpPr>
          <p:nvPr>
            <p:ph idx="1"/>
          </p:nvPr>
        </p:nvSpPr>
        <p:spPr/>
        <p:txBody>
          <a:bodyPr/>
          <a:lstStyle/>
          <a:p>
            <a:r>
              <a:rPr lang="en-US" altLang="zh-TW" dirty="0"/>
              <a:t>old I-UPF to new I-UPF: buffered downlink data forwarding.</a:t>
            </a:r>
          </a:p>
          <a:p>
            <a:r>
              <a:rPr lang="en-US" altLang="zh-TW" dirty="0"/>
              <a:t>If the I-UPF is changed and </a:t>
            </a:r>
            <a:r>
              <a:rPr lang="en-US" altLang="zh-TW" b="1" dirty="0"/>
              <a:t>forwarding tunnel </a:t>
            </a:r>
            <a:r>
              <a:rPr lang="en-US" altLang="zh-TW" dirty="0"/>
              <a:t>was established to the new I-UPF, the old I-UPF forwards its buffered data to the new (intermediate) UPF acting as </a:t>
            </a:r>
            <a:r>
              <a:rPr lang="en-US" altLang="zh-TW" b="1" dirty="0"/>
              <a:t>N3 terminating point</a:t>
            </a:r>
            <a:r>
              <a:rPr lang="en-US" altLang="zh-TW" dirty="0"/>
              <a:t>.</a:t>
            </a:r>
            <a:endParaRPr lang="zh-TW" altLang="en-US" dirty="0"/>
          </a:p>
        </p:txBody>
      </p:sp>
      <p:pic>
        <p:nvPicPr>
          <p:cNvPr id="4" name="圖片 3">
            <a:extLst>
              <a:ext uri="{FF2B5EF4-FFF2-40B4-BE49-F238E27FC236}">
                <a16:creationId xmlns:a16="http://schemas.microsoft.com/office/drawing/2014/main" id="{6AA48E31-2438-48A0-BBDC-AFE0F9277905}"/>
              </a:ext>
            </a:extLst>
          </p:cNvPr>
          <p:cNvPicPr>
            <a:picLocks noChangeAspect="1"/>
          </p:cNvPicPr>
          <p:nvPr/>
        </p:nvPicPr>
        <p:blipFill rotWithShape="1">
          <a:blip r:embed="rId3"/>
          <a:srcRect l="32024" t="1504" r="33085" b="91682"/>
          <a:stretch/>
        </p:blipFill>
        <p:spPr>
          <a:xfrm>
            <a:off x="7783551" y="0"/>
            <a:ext cx="4005146" cy="696555"/>
          </a:xfrm>
          <a:prstGeom prst="rect">
            <a:avLst/>
          </a:prstGeom>
        </p:spPr>
      </p:pic>
      <p:pic>
        <p:nvPicPr>
          <p:cNvPr id="5" name="圖片 4">
            <a:extLst>
              <a:ext uri="{FF2B5EF4-FFF2-40B4-BE49-F238E27FC236}">
                <a16:creationId xmlns:a16="http://schemas.microsoft.com/office/drawing/2014/main" id="{D4598A73-1834-4D4A-A101-43404AE1198C}"/>
              </a:ext>
            </a:extLst>
          </p:cNvPr>
          <p:cNvPicPr>
            <a:picLocks noChangeAspect="1"/>
          </p:cNvPicPr>
          <p:nvPr/>
        </p:nvPicPr>
        <p:blipFill rotWithShape="1">
          <a:blip r:embed="rId4"/>
          <a:srcRect l="29274" r="37131" b="81303"/>
          <a:stretch/>
        </p:blipFill>
        <p:spPr>
          <a:xfrm>
            <a:off x="7372814" y="696555"/>
            <a:ext cx="4181707" cy="1088843"/>
          </a:xfrm>
          <a:prstGeom prst="rect">
            <a:avLst/>
          </a:prstGeom>
        </p:spPr>
      </p:pic>
      <p:sp>
        <p:nvSpPr>
          <p:cNvPr id="6" name="投影片編號版面配置區 5">
            <a:extLst>
              <a:ext uri="{FF2B5EF4-FFF2-40B4-BE49-F238E27FC236}">
                <a16:creationId xmlns:a16="http://schemas.microsoft.com/office/drawing/2014/main" id="{441F1016-90C0-4493-B40D-6E78E3349B16}"/>
              </a:ext>
            </a:extLst>
          </p:cNvPr>
          <p:cNvSpPr>
            <a:spLocks noGrp="1"/>
          </p:cNvSpPr>
          <p:nvPr>
            <p:ph type="sldNum" sz="quarter" idx="12"/>
          </p:nvPr>
        </p:nvSpPr>
        <p:spPr/>
        <p:txBody>
          <a:bodyPr/>
          <a:lstStyle/>
          <a:p>
            <a:fld id="{75BE308F-DE79-4928-90CB-2247FBDD67C9}" type="slidenum">
              <a:rPr lang="zh-TW" altLang="en-US" smtClean="0"/>
              <a:t>61</a:t>
            </a:fld>
            <a:endParaRPr lang="zh-TW" altLang="en-US"/>
          </a:p>
        </p:txBody>
      </p:sp>
    </p:spTree>
    <p:extLst>
      <p:ext uri="{BB962C8B-B14F-4D97-AF65-F5344CB8AC3E}">
        <p14:creationId xmlns:p14="http://schemas.microsoft.com/office/powerpoint/2010/main" val="35747470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B68CF1-DCA5-4AD3-A701-D3A3E14B4731}"/>
              </a:ext>
            </a:extLst>
          </p:cNvPr>
          <p:cNvSpPr>
            <a:spLocks noGrp="1"/>
          </p:cNvSpPr>
          <p:nvPr>
            <p:ph type="title"/>
          </p:nvPr>
        </p:nvSpPr>
        <p:spPr/>
        <p:txBody>
          <a:bodyPr/>
          <a:lstStyle/>
          <a:p>
            <a:r>
              <a:rPr lang="en-US" altLang="zh-TW" dirty="0"/>
              <a:t>Step 10 (conditional)</a:t>
            </a:r>
            <a:endParaRPr lang="zh-TW" altLang="en-US" dirty="0"/>
          </a:p>
        </p:txBody>
      </p:sp>
      <p:pic>
        <p:nvPicPr>
          <p:cNvPr id="4" name="圖片 3">
            <a:extLst>
              <a:ext uri="{FF2B5EF4-FFF2-40B4-BE49-F238E27FC236}">
                <a16:creationId xmlns:a16="http://schemas.microsoft.com/office/drawing/2014/main" id="{55CC7817-2EC0-47E0-8405-406022AA2A88}"/>
              </a:ext>
            </a:extLst>
          </p:cNvPr>
          <p:cNvPicPr>
            <a:picLocks noChangeAspect="1"/>
          </p:cNvPicPr>
          <p:nvPr/>
        </p:nvPicPr>
        <p:blipFill rotWithShape="1">
          <a:blip r:embed="rId3"/>
          <a:srcRect l="5493" b="73099"/>
          <a:stretch/>
        </p:blipFill>
        <p:spPr>
          <a:xfrm>
            <a:off x="8474927" y="0"/>
            <a:ext cx="3520211" cy="825190"/>
          </a:xfrm>
          <a:prstGeom prst="rect">
            <a:avLst/>
          </a:prstGeom>
        </p:spPr>
      </p:pic>
      <p:pic>
        <p:nvPicPr>
          <p:cNvPr id="5" name="圖片 4">
            <a:extLst>
              <a:ext uri="{FF2B5EF4-FFF2-40B4-BE49-F238E27FC236}">
                <a16:creationId xmlns:a16="http://schemas.microsoft.com/office/drawing/2014/main" id="{42CDCD7A-2A0E-4FF9-85DB-591AA5274023}"/>
              </a:ext>
            </a:extLst>
          </p:cNvPr>
          <p:cNvPicPr>
            <a:picLocks noChangeAspect="1"/>
          </p:cNvPicPr>
          <p:nvPr/>
        </p:nvPicPr>
        <p:blipFill rotWithShape="1">
          <a:blip r:embed="rId3"/>
          <a:srcRect l="1600" t="62527"/>
          <a:stretch/>
        </p:blipFill>
        <p:spPr>
          <a:xfrm>
            <a:off x="8329961" y="906345"/>
            <a:ext cx="3665177" cy="1149468"/>
          </a:xfrm>
          <a:prstGeom prst="rect">
            <a:avLst/>
          </a:prstGeom>
        </p:spPr>
      </p:pic>
      <p:sp>
        <p:nvSpPr>
          <p:cNvPr id="3" name="內容版面配置區 2">
            <a:extLst>
              <a:ext uri="{FF2B5EF4-FFF2-40B4-BE49-F238E27FC236}">
                <a16:creationId xmlns:a16="http://schemas.microsoft.com/office/drawing/2014/main" id="{EC3900F0-8473-41BE-A709-24549DF30F34}"/>
              </a:ext>
            </a:extLst>
          </p:cNvPr>
          <p:cNvSpPr>
            <a:spLocks noGrp="1"/>
          </p:cNvSpPr>
          <p:nvPr>
            <p:ph idx="1"/>
          </p:nvPr>
        </p:nvSpPr>
        <p:spPr/>
        <p:txBody>
          <a:bodyPr/>
          <a:lstStyle/>
          <a:p>
            <a:r>
              <a:rPr lang="en-US" altLang="zh-TW" dirty="0"/>
              <a:t>old UPF (intermediate) to UPF (PSA): buffered downlink data forwarding</a:t>
            </a:r>
          </a:p>
          <a:p>
            <a:r>
              <a:rPr lang="en-US" altLang="zh-TW" dirty="0"/>
              <a:t>If the old I-UPF is removed and no new I-UPF is assigned for the PDU Session and forwarding tunnel was established to the UPF (PSA), the old (intermediate) UPF forwards its buffered data to the UPF (PSA) acting as N3 Terminating Point.</a:t>
            </a:r>
            <a:endParaRPr lang="zh-TW" altLang="en-US" dirty="0"/>
          </a:p>
        </p:txBody>
      </p:sp>
      <p:sp>
        <p:nvSpPr>
          <p:cNvPr id="6" name="投影片編號版面配置區 5">
            <a:extLst>
              <a:ext uri="{FF2B5EF4-FFF2-40B4-BE49-F238E27FC236}">
                <a16:creationId xmlns:a16="http://schemas.microsoft.com/office/drawing/2014/main" id="{3953C0BB-C41C-4831-A624-F20FF2911534}"/>
              </a:ext>
            </a:extLst>
          </p:cNvPr>
          <p:cNvSpPr>
            <a:spLocks noGrp="1"/>
          </p:cNvSpPr>
          <p:nvPr>
            <p:ph type="sldNum" sz="quarter" idx="12"/>
          </p:nvPr>
        </p:nvSpPr>
        <p:spPr/>
        <p:txBody>
          <a:bodyPr/>
          <a:lstStyle/>
          <a:p>
            <a:fld id="{75BE308F-DE79-4928-90CB-2247FBDD67C9}" type="slidenum">
              <a:rPr lang="zh-TW" altLang="en-US" smtClean="0"/>
              <a:t>62</a:t>
            </a:fld>
            <a:endParaRPr lang="zh-TW" altLang="en-US"/>
          </a:p>
        </p:txBody>
      </p:sp>
    </p:spTree>
    <p:extLst>
      <p:ext uri="{BB962C8B-B14F-4D97-AF65-F5344CB8AC3E}">
        <p14:creationId xmlns:p14="http://schemas.microsoft.com/office/powerpoint/2010/main" val="28990152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2379F7-0ED4-4940-91A2-C10BFBA8AA02}"/>
              </a:ext>
            </a:extLst>
          </p:cNvPr>
          <p:cNvSpPr>
            <a:spLocks noGrp="1"/>
          </p:cNvSpPr>
          <p:nvPr>
            <p:ph type="title"/>
          </p:nvPr>
        </p:nvSpPr>
        <p:spPr/>
        <p:txBody>
          <a:bodyPr/>
          <a:lstStyle/>
          <a:p>
            <a:r>
              <a:rPr lang="en-US" altLang="zh-TW" dirty="0"/>
              <a:t>Step 11 (Conditional)</a:t>
            </a:r>
            <a:endParaRPr lang="zh-TW" altLang="en-US" dirty="0"/>
          </a:p>
        </p:txBody>
      </p:sp>
      <p:sp>
        <p:nvSpPr>
          <p:cNvPr id="3" name="內容版面配置區 2">
            <a:extLst>
              <a:ext uri="{FF2B5EF4-FFF2-40B4-BE49-F238E27FC236}">
                <a16:creationId xmlns:a16="http://schemas.microsoft.com/office/drawing/2014/main" id="{12A10E7D-C660-4314-9D9C-2F0A9B31BC80}"/>
              </a:ext>
            </a:extLst>
          </p:cNvPr>
          <p:cNvSpPr>
            <a:spLocks noGrp="1"/>
          </p:cNvSpPr>
          <p:nvPr>
            <p:ph idx="1"/>
          </p:nvPr>
        </p:nvSpPr>
        <p:spPr>
          <a:xfrm>
            <a:off x="838200" y="1825624"/>
            <a:ext cx="10515600" cy="5155039"/>
          </a:xfrm>
        </p:spPr>
        <p:txBody>
          <a:bodyPr>
            <a:normAutofit/>
          </a:bodyPr>
          <a:lstStyle/>
          <a:p>
            <a:r>
              <a:rPr lang="en-US" altLang="zh-TW" dirty="0" err="1">
                <a:solidFill>
                  <a:srgbClr val="FF0000"/>
                </a:solidFill>
              </a:rPr>
              <a:t>Nsmf_PDUSession_UpdateSMContext</a:t>
            </a:r>
            <a:r>
              <a:rPr lang="en-US" altLang="zh-TW" dirty="0">
                <a:solidFill>
                  <a:srgbClr val="FF0000"/>
                </a:solidFill>
              </a:rPr>
              <a:t> </a:t>
            </a:r>
            <a:r>
              <a:rPr lang="en-US" altLang="zh-TW" dirty="0"/>
              <a:t>Response</a:t>
            </a:r>
          </a:p>
          <a:p>
            <a:pPr lvl="1"/>
            <a:r>
              <a:rPr lang="en-US" altLang="zh-TW" b="1" dirty="0"/>
              <a:t>N2 SM information</a:t>
            </a:r>
            <a:r>
              <a:rPr lang="zh-TW" altLang="en-US" b="1" dirty="0"/>
              <a:t> </a:t>
            </a:r>
            <a:r>
              <a:rPr lang="en-US" altLang="zh-TW" dirty="0"/>
              <a:t>(AMF -&gt; NG-RAN)</a:t>
            </a:r>
          </a:p>
          <a:p>
            <a:pPr lvl="2"/>
            <a:r>
              <a:rPr lang="en-US" altLang="zh-TW" dirty="0"/>
              <a:t>PDU Session ID</a:t>
            </a:r>
          </a:p>
          <a:p>
            <a:pPr lvl="2"/>
            <a:r>
              <a:rPr lang="en-US" altLang="zh-TW" dirty="0"/>
              <a:t>QFI(s)</a:t>
            </a:r>
          </a:p>
          <a:p>
            <a:pPr lvl="2"/>
            <a:r>
              <a:rPr lang="en-US" altLang="zh-TW" dirty="0"/>
              <a:t>QoS profile(s)</a:t>
            </a:r>
          </a:p>
          <a:p>
            <a:pPr lvl="2"/>
            <a:r>
              <a:rPr lang="en-US" altLang="zh-TW" dirty="0"/>
              <a:t>CN N3 Tunnel Info</a:t>
            </a:r>
          </a:p>
          <a:p>
            <a:pPr lvl="2"/>
            <a:r>
              <a:rPr lang="en-US" altLang="zh-TW" dirty="0"/>
              <a:t>S-NSSAI</a:t>
            </a:r>
          </a:p>
          <a:p>
            <a:pPr lvl="2"/>
            <a:r>
              <a:rPr lang="en-US" altLang="zh-TW" dirty="0"/>
              <a:t>User Plane Security Enforcement</a:t>
            </a:r>
          </a:p>
          <a:p>
            <a:pPr lvl="2"/>
            <a:r>
              <a:rPr lang="en-US" altLang="zh-TW" dirty="0"/>
              <a:t>UE Integrity Protection Maximum Data Rate</a:t>
            </a:r>
          </a:p>
          <a:p>
            <a:pPr lvl="2"/>
            <a:r>
              <a:rPr lang="en-US" altLang="zh-TW" dirty="0"/>
              <a:t>RSN</a:t>
            </a:r>
          </a:p>
          <a:p>
            <a:pPr lvl="2"/>
            <a:r>
              <a:rPr lang="en-US" altLang="zh-TW" dirty="0"/>
              <a:t>PDU Session Pair ID</a:t>
            </a:r>
          </a:p>
          <a:p>
            <a:pPr lvl="1"/>
            <a:r>
              <a:rPr lang="en-US" altLang="zh-TW" b="1" dirty="0"/>
              <a:t>N1 SM Container </a:t>
            </a:r>
            <a:r>
              <a:rPr lang="en-US" altLang="zh-TW" dirty="0"/>
              <a:t>(AMF -&gt; UE)</a:t>
            </a:r>
          </a:p>
          <a:p>
            <a:pPr lvl="1"/>
            <a:r>
              <a:rPr lang="en-US" altLang="zh-TW" dirty="0"/>
              <a:t>Cause</a:t>
            </a:r>
          </a:p>
          <a:p>
            <a:pPr lvl="1"/>
            <a:endParaRPr lang="zh-TW" altLang="en-US" dirty="0"/>
          </a:p>
        </p:txBody>
      </p:sp>
      <p:pic>
        <p:nvPicPr>
          <p:cNvPr id="4" name="圖片 3">
            <a:extLst>
              <a:ext uri="{FF2B5EF4-FFF2-40B4-BE49-F238E27FC236}">
                <a16:creationId xmlns:a16="http://schemas.microsoft.com/office/drawing/2014/main" id="{07A8738A-EFB6-4535-BF8C-8418D08CD858}"/>
              </a:ext>
            </a:extLst>
          </p:cNvPr>
          <p:cNvPicPr>
            <a:picLocks noChangeAspect="1"/>
          </p:cNvPicPr>
          <p:nvPr/>
        </p:nvPicPr>
        <p:blipFill rotWithShape="1">
          <a:blip r:embed="rId3"/>
          <a:srcRect b="78783"/>
          <a:stretch/>
        </p:blipFill>
        <p:spPr>
          <a:xfrm>
            <a:off x="8880921" y="48965"/>
            <a:ext cx="3038899" cy="753924"/>
          </a:xfrm>
          <a:prstGeom prst="rect">
            <a:avLst/>
          </a:prstGeom>
        </p:spPr>
      </p:pic>
      <p:pic>
        <p:nvPicPr>
          <p:cNvPr id="5" name="圖片 4">
            <a:extLst>
              <a:ext uri="{FF2B5EF4-FFF2-40B4-BE49-F238E27FC236}">
                <a16:creationId xmlns:a16="http://schemas.microsoft.com/office/drawing/2014/main" id="{8A5F56B0-2DFF-4F6B-B3E4-E0FE1523B92E}"/>
              </a:ext>
            </a:extLst>
          </p:cNvPr>
          <p:cNvPicPr>
            <a:picLocks noChangeAspect="1"/>
          </p:cNvPicPr>
          <p:nvPr/>
        </p:nvPicPr>
        <p:blipFill rotWithShape="1">
          <a:blip r:embed="rId3"/>
          <a:srcRect t="82167"/>
          <a:stretch/>
        </p:blipFill>
        <p:spPr>
          <a:xfrm>
            <a:off x="8880921" y="1057028"/>
            <a:ext cx="3038899" cy="633660"/>
          </a:xfrm>
          <a:prstGeom prst="rect">
            <a:avLst/>
          </a:prstGeom>
        </p:spPr>
      </p:pic>
      <p:sp>
        <p:nvSpPr>
          <p:cNvPr id="7" name="投影片編號版面配置區 6">
            <a:extLst>
              <a:ext uri="{FF2B5EF4-FFF2-40B4-BE49-F238E27FC236}">
                <a16:creationId xmlns:a16="http://schemas.microsoft.com/office/drawing/2014/main" id="{77FCFD0F-3102-4A55-BC6E-8CFDBEAD90E4}"/>
              </a:ext>
            </a:extLst>
          </p:cNvPr>
          <p:cNvSpPr>
            <a:spLocks noGrp="1"/>
          </p:cNvSpPr>
          <p:nvPr>
            <p:ph type="sldNum" sz="quarter" idx="12"/>
          </p:nvPr>
        </p:nvSpPr>
        <p:spPr/>
        <p:txBody>
          <a:bodyPr/>
          <a:lstStyle/>
          <a:p>
            <a:fld id="{75BE308F-DE79-4928-90CB-2247FBDD67C9}" type="slidenum">
              <a:rPr lang="zh-TW" altLang="en-US" smtClean="0"/>
              <a:t>63</a:t>
            </a:fld>
            <a:endParaRPr lang="zh-TW" altLang="en-US"/>
          </a:p>
        </p:txBody>
      </p:sp>
    </p:spTree>
    <p:extLst>
      <p:ext uri="{BB962C8B-B14F-4D97-AF65-F5344CB8AC3E}">
        <p14:creationId xmlns:p14="http://schemas.microsoft.com/office/powerpoint/2010/main" val="15598951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2379F7-0ED4-4940-91A2-C10BFBA8AA02}"/>
              </a:ext>
            </a:extLst>
          </p:cNvPr>
          <p:cNvSpPr>
            <a:spLocks noGrp="1"/>
          </p:cNvSpPr>
          <p:nvPr>
            <p:ph type="title"/>
          </p:nvPr>
        </p:nvSpPr>
        <p:spPr/>
        <p:txBody>
          <a:bodyPr/>
          <a:lstStyle/>
          <a:p>
            <a:r>
              <a:rPr lang="en-US" altLang="zh-TW" dirty="0"/>
              <a:t>Step 11 (Conditional)</a:t>
            </a:r>
            <a:endParaRPr lang="zh-TW" altLang="en-US" dirty="0"/>
          </a:p>
        </p:txBody>
      </p:sp>
      <p:sp>
        <p:nvSpPr>
          <p:cNvPr id="3" name="內容版面配置區 2">
            <a:extLst>
              <a:ext uri="{FF2B5EF4-FFF2-40B4-BE49-F238E27FC236}">
                <a16:creationId xmlns:a16="http://schemas.microsoft.com/office/drawing/2014/main" id="{12A10E7D-C660-4314-9D9C-2F0A9B31BC80}"/>
              </a:ext>
            </a:extLst>
          </p:cNvPr>
          <p:cNvSpPr>
            <a:spLocks noGrp="1"/>
          </p:cNvSpPr>
          <p:nvPr>
            <p:ph idx="1"/>
          </p:nvPr>
        </p:nvSpPr>
        <p:spPr>
          <a:xfrm>
            <a:off x="838200" y="1825624"/>
            <a:ext cx="10515600" cy="5155039"/>
          </a:xfrm>
        </p:spPr>
        <p:txBody>
          <a:bodyPr>
            <a:normAutofit/>
          </a:bodyPr>
          <a:lstStyle/>
          <a:p>
            <a:r>
              <a:rPr lang="en-US" altLang="zh-TW" b="1" dirty="0"/>
              <a:t>CN N3 Tunnel Info </a:t>
            </a:r>
            <a:r>
              <a:rPr lang="en-US" altLang="zh-TW" dirty="0"/>
              <a:t>is</a:t>
            </a:r>
          </a:p>
          <a:p>
            <a:pPr lvl="1"/>
            <a:r>
              <a:rPr lang="en-US" altLang="zh-TW" dirty="0"/>
              <a:t>the </a:t>
            </a:r>
            <a:r>
              <a:rPr lang="en-US" altLang="zh-TW" b="1" dirty="0"/>
              <a:t>UL CN Tunnel Info </a:t>
            </a:r>
            <a:r>
              <a:rPr lang="en-US" altLang="zh-TW" dirty="0"/>
              <a:t>of the UPF (PSA); or</a:t>
            </a:r>
          </a:p>
          <a:p>
            <a:pPr lvl="1"/>
            <a:r>
              <a:rPr lang="en-US" altLang="zh-TW" dirty="0"/>
              <a:t>the </a:t>
            </a:r>
            <a:r>
              <a:rPr lang="en-US" altLang="zh-TW" b="1" dirty="0"/>
              <a:t>UL Tunnel Info </a:t>
            </a:r>
            <a:r>
              <a:rPr lang="en-US" altLang="zh-TW" dirty="0"/>
              <a:t>of the new I-UPF</a:t>
            </a:r>
          </a:p>
          <a:p>
            <a:r>
              <a:rPr lang="en-US" altLang="zh-TW" dirty="0"/>
              <a:t>For the PDU Session with </a:t>
            </a:r>
            <a:r>
              <a:rPr lang="en-US" altLang="zh-TW" b="1" dirty="0"/>
              <a:t>redundant I-UPFs </a:t>
            </a:r>
            <a:r>
              <a:rPr lang="en-US" altLang="zh-TW" dirty="0"/>
              <a:t>or with </a:t>
            </a:r>
            <a:r>
              <a:rPr lang="en-US" altLang="zh-TW" b="1" dirty="0"/>
              <a:t>redundant N3 tunnels for URLLC</a:t>
            </a:r>
          </a:p>
          <a:p>
            <a:pPr lvl="1"/>
            <a:r>
              <a:rPr lang="en-US" altLang="zh-TW" b="1" dirty="0"/>
              <a:t>two UL N3 CN Tunnel Info </a:t>
            </a:r>
            <a:r>
              <a:rPr lang="en-US" altLang="zh-TW" dirty="0"/>
              <a:t>are included</a:t>
            </a:r>
          </a:p>
          <a:p>
            <a:pPr lvl="1"/>
            <a:r>
              <a:rPr lang="en-US" altLang="zh-TW" dirty="0"/>
              <a:t>SMF also indicates the NG-RAN that one of the </a:t>
            </a:r>
            <a:r>
              <a:rPr lang="en-US" altLang="zh-TW" b="1" dirty="0"/>
              <a:t>CN Tunnel Info </a:t>
            </a:r>
            <a:r>
              <a:rPr lang="en-US" altLang="zh-TW" dirty="0"/>
              <a:t>is used as the redundancy tunnel of the PDU session</a:t>
            </a:r>
            <a:endParaRPr lang="zh-TW" altLang="en-US" b="1" dirty="0"/>
          </a:p>
        </p:txBody>
      </p:sp>
      <p:pic>
        <p:nvPicPr>
          <p:cNvPr id="4" name="圖片 3">
            <a:extLst>
              <a:ext uri="{FF2B5EF4-FFF2-40B4-BE49-F238E27FC236}">
                <a16:creationId xmlns:a16="http://schemas.microsoft.com/office/drawing/2014/main" id="{07A8738A-EFB6-4535-BF8C-8418D08CD858}"/>
              </a:ext>
            </a:extLst>
          </p:cNvPr>
          <p:cNvPicPr>
            <a:picLocks noChangeAspect="1"/>
          </p:cNvPicPr>
          <p:nvPr/>
        </p:nvPicPr>
        <p:blipFill rotWithShape="1">
          <a:blip r:embed="rId3"/>
          <a:srcRect b="78783"/>
          <a:stretch/>
        </p:blipFill>
        <p:spPr>
          <a:xfrm>
            <a:off x="8880921" y="48965"/>
            <a:ext cx="3038899" cy="753924"/>
          </a:xfrm>
          <a:prstGeom prst="rect">
            <a:avLst/>
          </a:prstGeom>
        </p:spPr>
      </p:pic>
      <p:pic>
        <p:nvPicPr>
          <p:cNvPr id="5" name="圖片 4">
            <a:extLst>
              <a:ext uri="{FF2B5EF4-FFF2-40B4-BE49-F238E27FC236}">
                <a16:creationId xmlns:a16="http://schemas.microsoft.com/office/drawing/2014/main" id="{8A5F56B0-2DFF-4F6B-B3E4-E0FE1523B92E}"/>
              </a:ext>
            </a:extLst>
          </p:cNvPr>
          <p:cNvPicPr>
            <a:picLocks noChangeAspect="1"/>
          </p:cNvPicPr>
          <p:nvPr/>
        </p:nvPicPr>
        <p:blipFill rotWithShape="1">
          <a:blip r:embed="rId3"/>
          <a:srcRect t="82167"/>
          <a:stretch/>
        </p:blipFill>
        <p:spPr>
          <a:xfrm>
            <a:off x="8880921" y="1057028"/>
            <a:ext cx="3038899" cy="633660"/>
          </a:xfrm>
          <a:prstGeom prst="rect">
            <a:avLst/>
          </a:prstGeom>
        </p:spPr>
      </p:pic>
      <p:sp>
        <p:nvSpPr>
          <p:cNvPr id="6" name="投影片編號版面配置區 5">
            <a:extLst>
              <a:ext uri="{FF2B5EF4-FFF2-40B4-BE49-F238E27FC236}">
                <a16:creationId xmlns:a16="http://schemas.microsoft.com/office/drawing/2014/main" id="{B48C0F65-CA70-47A8-A42E-B2F824BD5A51}"/>
              </a:ext>
            </a:extLst>
          </p:cNvPr>
          <p:cNvSpPr>
            <a:spLocks noGrp="1"/>
          </p:cNvSpPr>
          <p:nvPr>
            <p:ph type="sldNum" sz="quarter" idx="12"/>
          </p:nvPr>
        </p:nvSpPr>
        <p:spPr/>
        <p:txBody>
          <a:bodyPr/>
          <a:lstStyle/>
          <a:p>
            <a:fld id="{75BE308F-DE79-4928-90CB-2247FBDD67C9}" type="slidenum">
              <a:rPr lang="zh-TW" altLang="en-US" smtClean="0"/>
              <a:t>64</a:t>
            </a:fld>
            <a:endParaRPr lang="zh-TW" altLang="en-US"/>
          </a:p>
        </p:txBody>
      </p:sp>
    </p:spTree>
    <p:extLst>
      <p:ext uri="{BB962C8B-B14F-4D97-AF65-F5344CB8AC3E}">
        <p14:creationId xmlns:p14="http://schemas.microsoft.com/office/powerpoint/2010/main" val="32704457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2379F7-0ED4-4940-91A2-C10BFBA8AA02}"/>
              </a:ext>
            </a:extLst>
          </p:cNvPr>
          <p:cNvSpPr>
            <a:spLocks noGrp="1"/>
          </p:cNvSpPr>
          <p:nvPr>
            <p:ph type="title"/>
          </p:nvPr>
        </p:nvSpPr>
        <p:spPr/>
        <p:txBody>
          <a:bodyPr/>
          <a:lstStyle/>
          <a:p>
            <a:r>
              <a:rPr lang="en-US" altLang="zh-TW" dirty="0"/>
              <a:t>Step 11 (Conditional)</a:t>
            </a:r>
            <a:endParaRPr lang="zh-TW" altLang="en-US" dirty="0"/>
          </a:p>
        </p:txBody>
      </p:sp>
      <p:sp>
        <p:nvSpPr>
          <p:cNvPr id="3" name="內容版面配置區 2">
            <a:extLst>
              <a:ext uri="{FF2B5EF4-FFF2-40B4-BE49-F238E27FC236}">
                <a16:creationId xmlns:a16="http://schemas.microsoft.com/office/drawing/2014/main" id="{12A10E7D-C660-4314-9D9C-2F0A9B31BC80}"/>
              </a:ext>
            </a:extLst>
          </p:cNvPr>
          <p:cNvSpPr>
            <a:spLocks noGrp="1"/>
          </p:cNvSpPr>
          <p:nvPr>
            <p:ph idx="1"/>
          </p:nvPr>
        </p:nvSpPr>
        <p:spPr>
          <a:xfrm>
            <a:off x="838200" y="1825624"/>
            <a:ext cx="10515600" cy="5155039"/>
          </a:xfrm>
        </p:spPr>
        <p:txBody>
          <a:bodyPr>
            <a:normAutofit/>
          </a:bodyPr>
          <a:lstStyle/>
          <a:p>
            <a:r>
              <a:rPr lang="en-US" altLang="zh-TW" dirty="0"/>
              <a:t>The SMF shall send </a:t>
            </a:r>
            <a:r>
              <a:rPr lang="en-US" altLang="zh-TW" b="1" dirty="0"/>
              <a:t>N1 SM Container </a:t>
            </a:r>
            <a:r>
              <a:rPr lang="en-US" altLang="zh-TW" dirty="0"/>
              <a:t>and/or </a:t>
            </a:r>
            <a:r>
              <a:rPr lang="en-US" altLang="zh-TW" b="1" dirty="0"/>
              <a:t>N2 SM Information </a:t>
            </a:r>
            <a:r>
              <a:rPr lang="en-US" altLang="zh-TW" dirty="0"/>
              <a:t>to the AMF when applicable.</a:t>
            </a:r>
          </a:p>
          <a:p>
            <a:r>
              <a:rPr lang="en-US" altLang="zh-TW" dirty="0"/>
              <a:t>For a PDU Session that the SMF has determined to accept the activation of UP connection in step 5a or 5b, the SMF generates </a:t>
            </a:r>
            <a:r>
              <a:rPr lang="en-US" altLang="zh-TW" b="1" dirty="0"/>
              <a:t>only N2 SM information</a:t>
            </a:r>
            <a:r>
              <a:rPr lang="en-US" altLang="zh-TW" dirty="0"/>
              <a:t> and sends</a:t>
            </a:r>
            <a:r>
              <a:rPr lang="zh-TW" altLang="en-US" dirty="0"/>
              <a:t> </a:t>
            </a:r>
            <a:r>
              <a:rPr lang="en-US" altLang="zh-TW" dirty="0" err="1">
                <a:solidFill>
                  <a:srgbClr val="FF0000"/>
                </a:solidFill>
              </a:rPr>
              <a:t>Nsmf_PDUSession_UpdateSMContext</a:t>
            </a:r>
            <a:r>
              <a:rPr lang="en-US" altLang="zh-TW" dirty="0">
                <a:solidFill>
                  <a:srgbClr val="FF0000"/>
                </a:solidFill>
              </a:rPr>
              <a:t> </a:t>
            </a:r>
            <a:r>
              <a:rPr lang="en-US" altLang="zh-TW" dirty="0"/>
              <a:t>Response to the AMF to establish the User Plane(s).</a:t>
            </a:r>
          </a:p>
          <a:p>
            <a:pPr lvl="1"/>
            <a:r>
              <a:rPr lang="en-US" altLang="zh-TW" dirty="0"/>
              <a:t>SMF may indicate </a:t>
            </a:r>
            <a:r>
              <a:rPr lang="en-US" altLang="zh-TW" b="1" dirty="0"/>
              <a:t>redundant transmission indicator </a:t>
            </a:r>
            <a:r>
              <a:rPr lang="en-US" altLang="zh-TW" dirty="0"/>
              <a:t>for each QoS Flow </a:t>
            </a:r>
            <a:endParaRPr lang="zh-TW" altLang="en-US" dirty="0"/>
          </a:p>
        </p:txBody>
      </p:sp>
      <p:pic>
        <p:nvPicPr>
          <p:cNvPr id="4" name="圖片 3">
            <a:extLst>
              <a:ext uri="{FF2B5EF4-FFF2-40B4-BE49-F238E27FC236}">
                <a16:creationId xmlns:a16="http://schemas.microsoft.com/office/drawing/2014/main" id="{07A8738A-EFB6-4535-BF8C-8418D08CD858}"/>
              </a:ext>
            </a:extLst>
          </p:cNvPr>
          <p:cNvPicPr>
            <a:picLocks noChangeAspect="1"/>
          </p:cNvPicPr>
          <p:nvPr/>
        </p:nvPicPr>
        <p:blipFill rotWithShape="1">
          <a:blip r:embed="rId3"/>
          <a:srcRect b="78783"/>
          <a:stretch/>
        </p:blipFill>
        <p:spPr>
          <a:xfrm>
            <a:off x="8880921" y="48965"/>
            <a:ext cx="3038899" cy="753924"/>
          </a:xfrm>
          <a:prstGeom prst="rect">
            <a:avLst/>
          </a:prstGeom>
        </p:spPr>
      </p:pic>
      <p:pic>
        <p:nvPicPr>
          <p:cNvPr id="5" name="圖片 4">
            <a:extLst>
              <a:ext uri="{FF2B5EF4-FFF2-40B4-BE49-F238E27FC236}">
                <a16:creationId xmlns:a16="http://schemas.microsoft.com/office/drawing/2014/main" id="{8A5F56B0-2DFF-4F6B-B3E4-E0FE1523B92E}"/>
              </a:ext>
            </a:extLst>
          </p:cNvPr>
          <p:cNvPicPr>
            <a:picLocks noChangeAspect="1"/>
          </p:cNvPicPr>
          <p:nvPr/>
        </p:nvPicPr>
        <p:blipFill rotWithShape="1">
          <a:blip r:embed="rId3"/>
          <a:srcRect t="82167"/>
          <a:stretch/>
        </p:blipFill>
        <p:spPr>
          <a:xfrm>
            <a:off x="8880921" y="1057028"/>
            <a:ext cx="3038899" cy="633660"/>
          </a:xfrm>
          <a:prstGeom prst="rect">
            <a:avLst/>
          </a:prstGeom>
        </p:spPr>
      </p:pic>
      <p:sp>
        <p:nvSpPr>
          <p:cNvPr id="6" name="投影片編號版面配置區 5">
            <a:extLst>
              <a:ext uri="{FF2B5EF4-FFF2-40B4-BE49-F238E27FC236}">
                <a16:creationId xmlns:a16="http://schemas.microsoft.com/office/drawing/2014/main" id="{77C336FA-05CA-46BE-A742-07A78C4E605E}"/>
              </a:ext>
            </a:extLst>
          </p:cNvPr>
          <p:cNvSpPr>
            <a:spLocks noGrp="1"/>
          </p:cNvSpPr>
          <p:nvPr>
            <p:ph type="sldNum" sz="quarter" idx="12"/>
          </p:nvPr>
        </p:nvSpPr>
        <p:spPr/>
        <p:txBody>
          <a:bodyPr/>
          <a:lstStyle/>
          <a:p>
            <a:fld id="{75BE308F-DE79-4928-90CB-2247FBDD67C9}" type="slidenum">
              <a:rPr lang="zh-TW" altLang="en-US" smtClean="0"/>
              <a:t>65</a:t>
            </a:fld>
            <a:endParaRPr lang="zh-TW" altLang="en-US"/>
          </a:p>
        </p:txBody>
      </p:sp>
    </p:spTree>
    <p:extLst>
      <p:ext uri="{BB962C8B-B14F-4D97-AF65-F5344CB8AC3E}">
        <p14:creationId xmlns:p14="http://schemas.microsoft.com/office/powerpoint/2010/main" val="16563839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2379F7-0ED4-4940-91A2-C10BFBA8AA02}"/>
              </a:ext>
            </a:extLst>
          </p:cNvPr>
          <p:cNvSpPr>
            <a:spLocks noGrp="1"/>
          </p:cNvSpPr>
          <p:nvPr>
            <p:ph type="title"/>
          </p:nvPr>
        </p:nvSpPr>
        <p:spPr/>
        <p:txBody>
          <a:bodyPr/>
          <a:lstStyle/>
          <a:p>
            <a:r>
              <a:rPr lang="en-US" altLang="zh-TW" dirty="0"/>
              <a:t>Step 11 (Conditional)</a:t>
            </a:r>
            <a:endParaRPr lang="zh-TW" altLang="en-US" dirty="0"/>
          </a:p>
        </p:txBody>
      </p:sp>
      <p:sp>
        <p:nvSpPr>
          <p:cNvPr id="3" name="內容版面配置區 2">
            <a:extLst>
              <a:ext uri="{FF2B5EF4-FFF2-40B4-BE49-F238E27FC236}">
                <a16:creationId xmlns:a16="http://schemas.microsoft.com/office/drawing/2014/main" id="{12A10E7D-C660-4314-9D9C-2F0A9B31BC80}"/>
              </a:ext>
            </a:extLst>
          </p:cNvPr>
          <p:cNvSpPr>
            <a:spLocks noGrp="1"/>
          </p:cNvSpPr>
          <p:nvPr>
            <p:ph idx="1"/>
          </p:nvPr>
        </p:nvSpPr>
        <p:spPr>
          <a:xfrm>
            <a:off x="838200" y="1825624"/>
            <a:ext cx="10515600" cy="5155039"/>
          </a:xfrm>
        </p:spPr>
        <p:txBody>
          <a:bodyPr>
            <a:normAutofit/>
          </a:bodyPr>
          <a:lstStyle/>
          <a:p>
            <a:r>
              <a:rPr lang="en-US" altLang="zh-TW" dirty="0"/>
              <a:t>If the SMF decided to change the PSA UPF for the SSC mode 3 PDU Session, the SMF triggers an independent procedure</a:t>
            </a:r>
            <a:r>
              <a:rPr lang="zh-TW" altLang="en-US" dirty="0"/>
              <a:t> </a:t>
            </a:r>
            <a:r>
              <a:rPr lang="en-US" altLang="zh-TW" dirty="0"/>
              <a:t>(described in </a:t>
            </a:r>
            <a:r>
              <a:rPr lang="en-US" altLang="zh-TW" b="1" dirty="0">
                <a:hlinkClick r:id="rId3"/>
              </a:rPr>
              <a:t>clause 4.3.5.2</a:t>
            </a:r>
            <a:r>
              <a:rPr lang="en-US" altLang="zh-TW" dirty="0"/>
              <a:t> or </a:t>
            </a:r>
            <a:r>
              <a:rPr lang="en-US" altLang="zh-TW" b="1" dirty="0">
                <a:hlinkClick r:id="rId4"/>
              </a:rPr>
              <a:t>clause 4.3.5.3</a:t>
            </a:r>
            <a:r>
              <a:rPr lang="en-US" altLang="zh-TW" dirty="0"/>
              <a:t>) after accepting the activation of UP of the PDU Session.</a:t>
            </a:r>
            <a:endParaRPr lang="zh-TW" altLang="en-US" dirty="0"/>
          </a:p>
        </p:txBody>
      </p:sp>
      <p:pic>
        <p:nvPicPr>
          <p:cNvPr id="4" name="圖片 3">
            <a:extLst>
              <a:ext uri="{FF2B5EF4-FFF2-40B4-BE49-F238E27FC236}">
                <a16:creationId xmlns:a16="http://schemas.microsoft.com/office/drawing/2014/main" id="{07A8738A-EFB6-4535-BF8C-8418D08CD858}"/>
              </a:ext>
            </a:extLst>
          </p:cNvPr>
          <p:cNvPicPr>
            <a:picLocks noChangeAspect="1"/>
          </p:cNvPicPr>
          <p:nvPr/>
        </p:nvPicPr>
        <p:blipFill rotWithShape="1">
          <a:blip r:embed="rId5"/>
          <a:srcRect b="78783"/>
          <a:stretch/>
        </p:blipFill>
        <p:spPr>
          <a:xfrm>
            <a:off x="8880921" y="48965"/>
            <a:ext cx="3038899" cy="753924"/>
          </a:xfrm>
          <a:prstGeom prst="rect">
            <a:avLst/>
          </a:prstGeom>
        </p:spPr>
      </p:pic>
      <p:pic>
        <p:nvPicPr>
          <p:cNvPr id="5" name="圖片 4">
            <a:extLst>
              <a:ext uri="{FF2B5EF4-FFF2-40B4-BE49-F238E27FC236}">
                <a16:creationId xmlns:a16="http://schemas.microsoft.com/office/drawing/2014/main" id="{8A5F56B0-2DFF-4F6B-B3E4-E0FE1523B92E}"/>
              </a:ext>
            </a:extLst>
          </p:cNvPr>
          <p:cNvPicPr>
            <a:picLocks noChangeAspect="1"/>
          </p:cNvPicPr>
          <p:nvPr/>
        </p:nvPicPr>
        <p:blipFill rotWithShape="1">
          <a:blip r:embed="rId5"/>
          <a:srcRect t="82167"/>
          <a:stretch/>
        </p:blipFill>
        <p:spPr>
          <a:xfrm>
            <a:off x="8880921" y="1057028"/>
            <a:ext cx="3038899" cy="633660"/>
          </a:xfrm>
          <a:prstGeom prst="rect">
            <a:avLst/>
          </a:prstGeom>
        </p:spPr>
      </p:pic>
      <p:sp>
        <p:nvSpPr>
          <p:cNvPr id="6" name="投影片編號版面配置區 5">
            <a:extLst>
              <a:ext uri="{FF2B5EF4-FFF2-40B4-BE49-F238E27FC236}">
                <a16:creationId xmlns:a16="http://schemas.microsoft.com/office/drawing/2014/main" id="{CD5B4059-DDC3-478A-AE62-00715E957950}"/>
              </a:ext>
            </a:extLst>
          </p:cNvPr>
          <p:cNvSpPr>
            <a:spLocks noGrp="1"/>
          </p:cNvSpPr>
          <p:nvPr>
            <p:ph type="sldNum" sz="quarter" idx="12"/>
          </p:nvPr>
        </p:nvSpPr>
        <p:spPr/>
        <p:txBody>
          <a:bodyPr/>
          <a:lstStyle/>
          <a:p>
            <a:fld id="{75BE308F-DE79-4928-90CB-2247FBDD67C9}" type="slidenum">
              <a:rPr lang="zh-TW" altLang="en-US" smtClean="0"/>
              <a:t>66</a:t>
            </a:fld>
            <a:endParaRPr lang="zh-TW" altLang="en-US"/>
          </a:p>
        </p:txBody>
      </p:sp>
    </p:spTree>
    <p:extLst>
      <p:ext uri="{BB962C8B-B14F-4D97-AF65-F5344CB8AC3E}">
        <p14:creationId xmlns:p14="http://schemas.microsoft.com/office/powerpoint/2010/main" val="1815965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2379F7-0ED4-4940-91A2-C10BFBA8AA02}"/>
              </a:ext>
            </a:extLst>
          </p:cNvPr>
          <p:cNvSpPr>
            <a:spLocks noGrp="1"/>
          </p:cNvSpPr>
          <p:nvPr>
            <p:ph type="title"/>
          </p:nvPr>
        </p:nvSpPr>
        <p:spPr/>
        <p:txBody>
          <a:bodyPr/>
          <a:lstStyle/>
          <a:p>
            <a:r>
              <a:rPr lang="en-US" altLang="zh-TW" dirty="0"/>
              <a:t>Step 11 (Conditional)</a:t>
            </a:r>
            <a:endParaRPr lang="zh-TW" altLang="en-US" dirty="0"/>
          </a:p>
        </p:txBody>
      </p:sp>
      <p:sp>
        <p:nvSpPr>
          <p:cNvPr id="3" name="內容版面配置區 2">
            <a:extLst>
              <a:ext uri="{FF2B5EF4-FFF2-40B4-BE49-F238E27FC236}">
                <a16:creationId xmlns:a16="http://schemas.microsoft.com/office/drawing/2014/main" id="{12A10E7D-C660-4314-9D9C-2F0A9B31BC80}"/>
              </a:ext>
            </a:extLst>
          </p:cNvPr>
          <p:cNvSpPr>
            <a:spLocks noGrp="1"/>
          </p:cNvSpPr>
          <p:nvPr>
            <p:ph idx="1"/>
          </p:nvPr>
        </p:nvSpPr>
        <p:spPr>
          <a:xfrm>
            <a:off x="838200" y="1825624"/>
            <a:ext cx="10515600" cy="5155039"/>
          </a:xfrm>
        </p:spPr>
        <p:txBody>
          <a:bodyPr>
            <a:normAutofit lnSpcReduction="10000"/>
          </a:bodyPr>
          <a:lstStyle/>
          <a:p>
            <a:r>
              <a:rPr lang="en-US" altLang="zh-TW" dirty="0"/>
              <a:t>The SMF can reject the </a:t>
            </a:r>
            <a:r>
              <a:rPr lang="en-US" altLang="zh-TW" b="1" dirty="0"/>
              <a:t>activation of UP of the PDU Session </a:t>
            </a:r>
            <a:r>
              <a:rPr lang="en-US" altLang="zh-TW" dirty="0"/>
              <a:t>by including a </a:t>
            </a:r>
            <a:r>
              <a:rPr lang="en-US" altLang="zh-TW" b="1" dirty="0"/>
              <a:t>Cause</a:t>
            </a:r>
            <a:r>
              <a:rPr lang="en-US" altLang="zh-TW" dirty="0"/>
              <a:t> in the </a:t>
            </a:r>
            <a:r>
              <a:rPr lang="en-US" altLang="zh-TW" dirty="0" err="1">
                <a:solidFill>
                  <a:srgbClr val="FF0000"/>
                </a:solidFill>
              </a:rPr>
              <a:t>Nsmf_PDUSession_UpdateSMContext</a:t>
            </a:r>
            <a:r>
              <a:rPr lang="en-US" altLang="zh-TW" dirty="0">
                <a:solidFill>
                  <a:srgbClr val="FF0000"/>
                </a:solidFill>
              </a:rPr>
              <a:t> </a:t>
            </a:r>
            <a:r>
              <a:rPr lang="en-US" altLang="zh-TW" dirty="0"/>
              <a:t>Response.</a:t>
            </a:r>
            <a:r>
              <a:rPr lang="zh-TW" altLang="en-US" dirty="0"/>
              <a:t> </a:t>
            </a:r>
            <a:r>
              <a:rPr lang="en-US" altLang="zh-TW" dirty="0"/>
              <a:t>Following are some of the cases:</a:t>
            </a:r>
          </a:p>
          <a:p>
            <a:pPr lvl="1"/>
            <a:r>
              <a:rPr lang="en-US" altLang="zh-TW" dirty="0"/>
              <a:t>If the PDU Session corresponds to a LADN and the UE is outside the area of availability of the LADN as described in step 5b;</a:t>
            </a:r>
          </a:p>
          <a:p>
            <a:pPr lvl="1"/>
            <a:r>
              <a:rPr lang="en-US" altLang="zh-TW" dirty="0"/>
              <a:t>If the AMF notified the SMF that the UE is reachable only for </a:t>
            </a:r>
            <a:r>
              <a:rPr lang="en-US" altLang="zh-TW" b="1" dirty="0"/>
              <a:t>regulatory prioritized service</a:t>
            </a:r>
            <a:r>
              <a:rPr lang="en-US" altLang="zh-TW" dirty="0"/>
              <a:t> and the </a:t>
            </a:r>
            <a:r>
              <a:rPr lang="en-US" altLang="zh-TW" b="1" dirty="0"/>
              <a:t>PDU Session to be activated </a:t>
            </a:r>
            <a:r>
              <a:rPr lang="en-US" altLang="zh-TW" dirty="0"/>
              <a:t>is not for a </a:t>
            </a:r>
            <a:r>
              <a:rPr lang="en-US" altLang="zh-TW" b="1" dirty="0"/>
              <a:t>regulatory prioritized service</a:t>
            </a:r>
            <a:r>
              <a:rPr lang="en-US" altLang="zh-TW" dirty="0"/>
              <a:t>; or</a:t>
            </a:r>
          </a:p>
          <a:p>
            <a:pPr lvl="1"/>
            <a:r>
              <a:rPr lang="en-US" altLang="zh-TW" dirty="0"/>
              <a:t>If the SMF decided to change the PSA UPF for the requested PDU Session as described in step 5b. In this case, after sending </a:t>
            </a:r>
            <a:r>
              <a:rPr lang="en-US" altLang="zh-TW" dirty="0" err="1">
                <a:solidFill>
                  <a:srgbClr val="FF0000"/>
                </a:solidFill>
              </a:rPr>
              <a:t>Nsmf_PDUSession_UpdateSMContext</a:t>
            </a:r>
            <a:r>
              <a:rPr lang="en-US" altLang="zh-TW" dirty="0"/>
              <a:t> Response, the SMF triggers another procedure to instruct UE to re-establish the PDU Session as described in </a:t>
            </a:r>
            <a:r>
              <a:rPr lang="en-US" altLang="zh-TW" b="1" dirty="0">
                <a:hlinkClick r:id="rId3"/>
              </a:rPr>
              <a:t>clause 4.3.5.1</a:t>
            </a:r>
            <a:r>
              <a:rPr lang="en-US" altLang="zh-TW" dirty="0"/>
              <a:t> for </a:t>
            </a:r>
            <a:r>
              <a:rPr lang="en-US" altLang="zh-TW" b="1" dirty="0"/>
              <a:t>SSC mode 2</a:t>
            </a:r>
            <a:r>
              <a:rPr lang="en-US" altLang="zh-TW" dirty="0"/>
              <a:t>. </a:t>
            </a:r>
          </a:p>
          <a:p>
            <a:pPr lvl="1"/>
            <a:r>
              <a:rPr lang="en-US" altLang="zh-TW" dirty="0"/>
              <a:t>If the SMF received negative response in Step 6b due to UPF resource unavailability.</a:t>
            </a:r>
          </a:p>
          <a:p>
            <a:pPr marL="457200" lvl="1" indent="0">
              <a:buNone/>
            </a:pPr>
            <a:endParaRPr lang="zh-TW" altLang="en-US" dirty="0"/>
          </a:p>
        </p:txBody>
      </p:sp>
      <p:pic>
        <p:nvPicPr>
          <p:cNvPr id="4" name="圖片 3">
            <a:extLst>
              <a:ext uri="{FF2B5EF4-FFF2-40B4-BE49-F238E27FC236}">
                <a16:creationId xmlns:a16="http://schemas.microsoft.com/office/drawing/2014/main" id="{07A8738A-EFB6-4535-BF8C-8418D08CD858}"/>
              </a:ext>
            </a:extLst>
          </p:cNvPr>
          <p:cNvPicPr>
            <a:picLocks noChangeAspect="1"/>
          </p:cNvPicPr>
          <p:nvPr/>
        </p:nvPicPr>
        <p:blipFill rotWithShape="1">
          <a:blip r:embed="rId4"/>
          <a:srcRect b="78783"/>
          <a:stretch/>
        </p:blipFill>
        <p:spPr>
          <a:xfrm>
            <a:off x="8880921" y="48965"/>
            <a:ext cx="3038899" cy="753924"/>
          </a:xfrm>
          <a:prstGeom prst="rect">
            <a:avLst/>
          </a:prstGeom>
        </p:spPr>
      </p:pic>
      <p:pic>
        <p:nvPicPr>
          <p:cNvPr id="5" name="圖片 4">
            <a:extLst>
              <a:ext uri="{FF2B5EF4-FFF2-40B4-BE49-F238E27FC236}">
                <a16:creationId xmlns:a16="http://schemas.microsoft.com/office/drawing/2014/main" id="{8A5F56B0-2DFF-4F6B-B3E4-E0FE1523B92E}"/>
              </a:ext>
            </a:extLst>
          </p:cNvPr>
          <p:cNvPicPr>
            <a:picLocks noChangeAspect="1"/>
          </p:cNvPicPr>
          <p:nvPr/>
        </p:nvPicPr>
        <p:blipFill rotWithShape="1">
          <a:blip r:embed="rId4"/>
          <a:srcRect t="82167"/>
          <a:stretch/>
        </p:blipFill>
        <p:spPr>
          <a:xfrm>
            <a:off x="8880921" y="1057028"/>
            <a:ext cx="3038899" cy="633660"/>
          </a:xfrm>
          <a:prstGeom prst="rect">
            <a:avLst/>
          </a:prstGeom>
        </p:spPr>
      </p:pic>
      <p:sp>
        <p:nvSpPr>
          <p:cNvPr id="7" name="投影片編號版面配置區 6">
            <a:extLst>
              <a:ext uri="{FF2B5EF4-FFF2-40B4-BE49-F238E27FC236}">
                <a16:creationId xmlns:a16="http://schemas.microsoft.com/office/drawing/2014/main" id="{F73369C3-3654-4A1A-BD7E-74EF2CA88FD4}"/>
              </a:ext>
            </a:extLst>
          </p:cNvPr>
          <p:cNvSpPr>
            <a:spLocks noGrp="1"/>
          </p:cNvSpPr>
          <p:nvPr>
            <p:ph type="sldNum" sz="quarter" idx="12"/>
          </p:nvPr>
        </p:nvSpPr>
        <p:spPr/>
        <p:txBody>
          <a:bodyPr/>
          <a:lstStyle/>
          <a:p>
            <a:fld id="{75BE308F-DE79-4928-90CB-2247FBDD67C9}" type="slidenum">
              <a:rPr lang="zh-TW" altLang="en-US" smtClean="0"/>
              <a:t>67</a:t>
            </a:fld>
            <a:endParaRPr lang="zh-TW" altLang="en-US"/>
          </a:p>
        </p:txBody>
      </p:sp>
    </p:spTree>
    <p:extLst>
      <p:ext uri="{BB962C8B-B14F-4D97-AF65-F5344CB8AC3E}">
        <p14:creationId xmlns:p14="http://schemas.microsoft.com/office/powerpoint/2010/main" val="5564582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2379F7-0ED4-4940-91A2-C10BFBA8AA02}"/>
              </a:ext>
            </a:extLst>
          </p:cNvPr>
          <p:cNvSpPr>
            <a:spLocks noGrp="1"/>
          </p:cNvSpPr>
          <p:nvPr>
            <p:ph type="title"/>
          </p:nvPr>
        </p:nvSpPr>
        <p:spPr/>
        <p:txBody>
          <a:bodyPr/>
          <a:lstStyle/>
          <a:p>
            <a:r>
              <a:rPr lang="en-US" altLang="zh-TW" dirty="0"/>
              <a:t>Step 11 (Conditional)</a:t>
            </a:r>
            <a:endParaRPr lang="zh-TW" altLang="en-US" dirty="0"/>
          </a:p>
        </p:txBody>
      </p:sp>
      <p:sp>
        <p:nvSpPr>
          <p:cNvPr id="3" name="內容版面配置區 2">
            <a:extLst>
              <a:ext uri="{FF2B5EF4-FFF2-40B4-BE49-F238E27FC236}">
                <a16:creationId xmlns:a16="http://schemas.microsoft.com/office/drawing/2014/main" id="{12A10E7D-C660-4314-9D9C-2F0A9B31BC80}"/>
              </a:ext>
            </a:extLst>
          </p:cNvPr>
          <p:cNvSpPr>
            <a:spLocks noGrp="1"/>
          </p:cNvSpPr>
          <p:nvPr>
            <p:ph idx="1"/>
          </p:nvPr>
        </p:nvSpPr>
        <p:spPr>
          <a:xfrm>
            <a:off x="838200" y="1825624"/>
            <a:ext cx="10515600" cy="5155039"/>
          </a:xfrm>
        </p:spPr>
        <p:txBody>
          <a:bodyPr>
            <a:normAutofit/>
          </a:bodyPr>
          <a:lstStyle/>
          <a:p>
            <a:r>
              <a:rPr lang="en-US" altLang="zh-TW" dirty="0"/>
              <a:t>If the PDU Session has been assigned any </a:t>
            </a:r>
            <a:r>
              <a:rPr lang="en-US" altLang="zh-TW" b="1" dirty="0"/>
              <a:t>EPS bearer ID</a:t>
            </a:r>
            <a:r>
              <a:rPr lang="en-US" altLang="zh-TW" dirty="0"/>
              <a:t>,</a:t>
            </a:r>
            <a:r>
              <a:rPr lang="zh-TW" altLang="en-US" dirty="0"/>
              <a:t> </a:t>
            </a:r>
            <a:r>
              <a:rPr lang="en-US" altLang="zh-TW" dirty="0"/>
              <a:t>the SMF also includes the mapping between the SMF also includes the mapping between EPS bearer ID(s) and QFI(s) into the N2 SM information into the N2 SM information</a:t>
            </a:r>
          </a:p>
          <a:p>
            <a:r>
              <a:rPr lang="en-US" altLang="zh-TW" dirty="0"/>
              <a:t>The </a:t>
            </a:r>
            <a:r>
              <a:rPr lang="en-US" altLang="zh-TW" b="1" dirty="0"/>
              <a:t>User Plane Security Enforcement information </a:t>
            </a:r>
            <a:r>
              <a:rPr lang="en-US" altLang="zh-TW" dirty="0"/>
              <a:t>is determined by the SMF upon </a:t>
            </a:r>
            <a:r>
              <a:rPr lang="en-US" altLang="zh-TW" b="1" dirty="0"/>
              <a:t>PDU session establishment.</a:t>
            </a:r>
            <a:r>
              <a:rPr lang="en-US" altLang="zh-TW" dirty="0"/>
              <a:t> If the </a:t>
            </a:r>
            <a:r>
              <a:rPr lang="en-US" altLang="zh-TW" b="1" dirty="0"/>
              <a:t>User Plane Security Enforcement information</a:t>
            </a:r>
            <a:r>
              <a:rPr lang="en-US" altLang="zh-TW" dirty="0"/>
              <a:t> indicates that Integrity Protection is </a:t>
            </a:r>
            <a:r>
              <a:rPr lang="en-US" altLang="zh-TW" b="1" dirty="0"/>
              <a:t>"Preferred"</a:t>
            </a:r>
            <a:r>
              <a:rPr lang="en-US" altLang="zh-TW" dirty="0"/>
              <a:t> or </a:t>
            </a:r>
            <a:r>
              <a:rPr lang="en-US" altLang="zh-TW" b="1" dirty="0"/>
              <a:t>"Required"</a:t>
            </a:r>
            <a:r>
              <a:rPr lang="en-US" altLang="zh-TW" dirty="0"/>
              <a:t>, the SMF also includes the </a:t>
            </a:r>
            <a:r>
              <a:rPr lang="en-US" altLang="zh-TW" b="1" dirty="0"/>
              <a:t>UE Integrity Protection Maximum Data Rate</a:t>
            </a:r>
            <a:endParaRPr lang="zh-TW" altLang="en-US" b="1" dirty="0"/>
          </a:p>
        </p:txBody>
      </p:sp>
      <p:pic>
        <p:nvPicPr>
          <p:cNvPr id="4" name="圖片 3">
            <a:extLst>
              <a:ext uri="{FF2B5EF4-FFF2-40B4-BE49-F238E27FC236}">
                <a16:creationId xmlns:a16="http://schemas.microsoft.com/office/drawing/2014/main" id="{07A8738A-EFB6-4535-BF8C-8418D08CD858}"/>
              </a:ext>
            </a:extLst>
          </p:cNvPr>
          <p:cNvPicPr>
            <a:picLocks noChangeAspect="1"/>
          </p:cNvPicPr>
          <p:nvPr/>
        </p:nvPicPr>
        <p:blipFill rotWithShape="1">
          <a:blip r:embed="rId3"/>
          <a:srcRect b="78783"/>
          <a:stretch/>
        </p:blipFill>
        <p:spPr>
          <a:xfrm>
            <a:off x="8880921" y="48965"/>
            <a:ext cx="3038899" cy="753924"/>
          </a:xfrm>
          <a:prstGeom prst="rect">
            <a:avLst/>
          </a:prstGeom>
        </p:spPr>
      </p:pic>
      <p:pic>
        <p:nvPicPr>
          <p:cNvPr id="5" name="圖片 4">
            <a:extLst>
              <a:ext uri="{FF2B5EF4-FFF2-40B4-BE49-F238E27FC236}">
                <a16:creationId xmlns:a16="http://schemas.microsoft.com/office/drawing/2014/main" id="{8A5F56B0-2DFF-4F6B-B3E4-E0FE1523B92E}"/>
              </a:ext>
            </a:extLst>
          </p:cNvPr>
          <p:cNvPicPr>
            <a:picLocks noChangeAspect="1"/>
          </p:cNvPicPr>
          <p:nvPr/>
        </p:nvPicPr>
        <p:blipFill rotWithShape="1">
          <a:blip r:embed="rId3"/>
          <a:srcRect t="82167"/>
          <a:stretch/>
        </p:blipFill>
        <p:spPr>
          <a:xfrm>
            <a:off x="8880921" y="1057028"/>
            <a:ext cx="3038899" cy="633660"/>
          </a:xfrm>
          <a:prstGeom prst="rect">
            <a:avLst/>
          </a:prstGeom>
        </p:spPr>
      </p:pic>
      <p:sp>
        <p:nvSpPr>
          <p:cNvPr id="6" name="投影片編號版面配置區 5">
            <a:extLst>
              <a:ext uri="{FF2B5EF4-FFF2-40B4-BE49-F238E27FC236}">
                <a16:creationId xmlns:a16="http://schemas.microsoft.com/office/drawing/2014/main" id="{D9B3AC21-4381-45FD-A248-6A30A3216D45}"/>
              </a:ext>
            </a:extLst>
          </p:cNvPr>
          <p:cNvSpPr>
            <a:spLocks noGrp="1"/>
          </p:cNvSpPr>
          <p:nvPr>
            <p:ph type="sldNum" sz="quarter" idx="12"/>
          </p:nvPr>
        </p:nvSpPr>
        <p:spPr/>
        <p:txBody>
          <a:bodyPr/>
          <a:lstStyle/>
          <a:p>
            <a:fld id="{75BE308F-DE79-4928-90CB-2247FBDD67C9}" type="slidenum">
              <a:rPr lang="zh-TW" altLang="en-US" smtClean="0"/>
              <a:t>68</a:t>
            </a:fld>
            <a:endParaRPr lang="zh-TW" altLang="en-US"/>
          </a:p>
        </p:txBody>
      </p:sp>
    </p:spTree>
    <p:extLst>
      <p:ext uri="{BB962C8B-B14F-4D97-AF65-F5344CB8AC3E}">
        <p14:creationId xmlns:p14="http://schemas.microsoft.com/office/powerpoint/2010/main" val="1906029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6571A-91F9-46FF-98BB-F84115F8AB1E}"/>
              </a:ext>
            </a:extLst>
          </p:cNvPr>
          <p:cNvSpPr>
            <a:spLocks noGrp="1"/>
          </p:cNvSpPr>
          <p:nvPr>
            <p:ph type="title"/>
          </p:nvPr>
        </p:nvSpPr>
        <p:spPr/>
        <p:txBody>
          <a:bodyPr/>
          <a:lstStyle/>
          <a:p>
            <a:r>
              <a:rPr lang="en-US" altLang="zh-TW" dirty="0"/>
              <a:t>Step 12</a:t>
            </a:r>
            <a:endParaRPr lang="zh-TW" altLang="en-US" dirty="0"/>
          </a:p>
        </p:txBody>
      </p:sp>
      <p:sp>
        <p:nvSpPr>
          <p:cNvPr id="3" name="內容版面配置區 2">
            <a:extLst>
              <a:ext uri="{FF2B5EF4-FFF2-40B4-BE49-F238E27FC236}">
                <a16:creationId xmlns:a16="http://schemas.microsoft.com/office/drawing/2014/main" id="{9D63FB78-840B-4BBE-812A-E2850E1AD466}"/>
              </a:ext>
            </a:extLst>
          </p:cNvPr>
          <p:cNvSpPr>
            <a:spLocks noGrp="1"/>
          </p:cNvSpPr>
          <p:nvPr>
            <p:ph idx="1"/>
          </p:nvPr>
        </p:nvSpPr>
        <p:spPr/>
        <p:txBody>
          <a:bodyPr>
            <a:normAutofit fontScale="92500" lnSpcReduction="10000"/>
          </a:bodyPr>
          <a:lstStyle/>
          <a:p>
            <a:r>
              <a:rPr lang="en-US" altLang="zh-TW" dirty="0"/>
              <a:t>N2 Request</a:t>
            </a:r>
          </a:p>
          <a:p>
            <a:pPr lvl="1"/>
            <a:r>
              <a:rPr lang="en-US" altLang="zh-TW" dirty="0"/>
              <a:t>N2 SM information received from SMF</a:t>
            </a:r>
          </a:p>
          <a:p>
            <a:pPr lvl="1"/>
            <a:r>
              <a:rPr lang="en-US" altLang="zh-TW" dirty="0"/>
              <a:t>security context</a:t>
            </a:r>
          </a:p>
          <a:p>
            <a:pPr lvl="1"/>
            <a:r>
              <a:rPr lang="en-US" altLang="zh-TW" dirty="0"/>
              <a:t>Mobility Restriction List</a:t>
            </a:r>
          </a:p>
          <a:p>
            <a:pPr lvl="1"/>
            <a:r>
              <a:rPr lang="en-US" altLang="zh-TW" dirty="0"/>
              <a:t>UE-AMBR</a:t>
            </a:r>
          </a:p>
          <a:p>
            <a:pPr lvl="1"/>
            <a:r>
              <a:rPr lang="en-US" altLang="zh-TW" dirty="0"/>
              <a:t>List of UE-Slice-MBR(s) (optional and for 3GPP access type only)</a:t>
            </a:r>
          </a:p>
          <a:p>
            <a:pPr lvl="1"/>
            <a:r>
              <a:rPr lang="en-US" altLang="zh-TW" dirty="0"/>
              <a:t>MM NAS Service Accept</a:t>
            </a:r>
          </a:p>
          <a:p>
            <a:pPr lvl="1"/>
            <a:r>
              <a:rPr lang="en-US" altLang="zh-TW" dirty="0"/>
              <a:t>list of recommended cells / TAs / NG-RAN node identifiers</a:t>
            </a:r>
          </a:p>
          <a:p>
            <a:pPr lvl="1"/>
            <a:r>
              <a:rPr lang="en-US" altLang="zh-TW" dirty="0"/>
              <a:t>UE Radio Capability</a:t>
            </a:r>
          </a:p>
          <a:p>
            <a:pPr lvl="1"/>
            <a:r>
              <a:rPr lang="en-US" altLang="zh-TW" dirty="0"/>
              <a:t>Core Network Assistance Information</a:t>
            </a:r>
          </a:p>
          <a:p>
            <a:pPr lvl="1"/>
            <a:r>
              <a:rPr lang="en-US" altLang="zh-TW" dirty="0"/>
              <a:t>Tracing Requirements</a:t>
            </a:r>
          </a:p>
          <a:p>
            <a:pPr lvl="1"/>
            <a:r>
              <a:rPr lang="en-US" altLang="zh-TW" dirty="0"/>
              <a:t>UE Radio Capability ID</a:t>
            </a:r>
            <a:endParaRPr lang="zh-TW" altLang="en-US" dirty="0"/>
          </a:p>
        </p:txBody>
      </p:sp>
      <p:pic>
        <p:nvPicPr>
          <p:cNvPr id="4" name="圖片 3">
            <a:extLst>
              <a:ext uri="{FF2B5EF4-FFF2-40B4-BE49-F238E27FC236}">
                <a16:creationId xmlns:a16="http://schemas.microsoft.com/office/drawing/2014/main" id="{C759CA5B-3692-4946-8925-3328466A64EA}"/>
              </a:ext>
            </a:extLst>
          </p:cNvPr>
          <p:cNvPicPr>
            <a:picLocks noChangeAspect="1"/>
          </p:cNvPicPr>
          <p:nvPr/>
        </p:nvPicPr>
        <p:blipFill rotWithShape="1">
          <a:blip r:embed="rId3"/>
          <a:srcRect l="11819" r="69626" b="91682"/>
          <a:stretch/>
        </p:blipFill>
        <p:spPr>
          <a:xfrm>
            <a:off x="9881839" y="-20876"/>
            <a:ext cx="2129883" cy="850347"/>
          </a:xfrm>
          <a:prstGeom prst="rect">
            <a:avLst/>
          </a:prstGeom>
        </p:spPr>
      </p:pic>
      <p:pic>
        <p:nvPicPr>
          <p:cNvPr id="5" name="圖片 4">
            <a:extLst>
              <a:ext uri="{FF2B5EF4-FFF2-40B4-BE49-F238E27FC236}">
                <a16:creationId xmlns:a16="http://schemas.microsoft.com/office/drawing/2014/main" id="{B760CA3B-3850-4532-ADE4-2927D37A2C0D}"/>
              </a:ext>
            </a:extLst>
          </p:cNvPr>
          <p:cNvPicPr>
            <a:picLocks noChangeAspect="1"/>
          </p:cNvPicPr>
          <p:nvPr/>
        </p:nvPicPr>
        <p:blipFill rotWithShape="1">
          <a:blip r:embed="rId4"/>
          <a:srcRect l="16014" t="48932" r="72160" b="39579"/>
          <a:stretch/>
        </p:blipFill>
        <p:spPr>
          <a:xfrm>
            <a:off x="10210799" y="964408"/>
            <a:ext cx="1471961" cy="669073"/>
          </a:xfrm>
          <a:prstGeom prst="rect">
            <a:avLst/>
          </a:prstGeom>
        </p:spPr>
      </p:pic>
      <p:sp>
        <p:nvSpPr>
          <p:cNvPr id="6" name="投影片編號版面配置區 5">
            <a:extLst>
              <a:ext uri="{FF2B5EF4-FFF2-40B4-BE49-F238E27FC236}">
                <a16:creationId xmlns:a16="http://schemas.microsoft.com/office/drawing/2014/main" id="{9A760BE8-C1F2-48D9-9ACA-E74FFD32F8E4}"/>
              </a:ext>
            </a:extLst>
          </p:cNvPr>
          <p:cNvSpPr>
            <a:spLocks noGrp="1"/>
          </p:cNvSpPr>
          <p:nvPr>
            <p:ph type="sldNum" sz="quarter" idx="12"/>
          </p:nvPr>
        </p:nvSpPr>
        <p:spPr/>
        <p:txBody>
          <a:bodyPr/>
          <a:lstStyle/>
          <a:p>
            <a:fld id="{75BE308F-DE79-4928-90CB-2247FBDD67C9}" type="slidenum">
              <a:rPr lang="zh-TW" altLang="en-US" smtClean="0"/>
              <a:t>69</a:t>
            </a:fld>
            <a:endParaRPr lang="zh-TW" altLang="en-US"/>
          </a:p>
        </p:txBody>
      </p:sp>
    </p:spTree>
    <p:extLst>
      <p:ext uri="{BB962C8B-B14F-4D97-AF65-F5344CB8AC3E}">
        <p14:creationId xmlns:p14="http://schemas.microsoft.com/office/powerpoint/2010/main" val="1902320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F1B4B19A-753F-44A7-9425-F93C1CEF6B23}"/>
              </a:ext>
            </a:extLst>
          </p:cNvPr>
          <p:cNvPicPr>
            <a:picLocks noChangeAspect="1"/>
          </p:cNvPicPr>
          <p:nvPr/>
        </p:nvPicPr>
        <p:blipFill rotWithShape="1">
          <a:blip r:embed="rId3"/>
          <a:srcRect l="3687" r="3603" b="35150"/>
          <a:stretch/>
        </p:blipFill>
        <p:spPr>
          <a:xfrm>
            <a:off x="781274" y="1303428"/>
            <a:ext cx="10629452" cy="4819747"/>
          </a:xfrm>
          <a:prstGeom prst="rect">
            <a:avLst/>
          </a:prstGeom>
        </p:spPr>
      </p:pic>
      <p:pic>
        <p:nvPicPr>
          <p:cNvPr id="6" name="圖片 5">
            <a:extLst>
              <a:ext uri="{FF2B5EF4-FFF2-40B4-BE49-F238E27FC236}">
                <a16:creationId xmlns:a16="http://schemas.microsoft.com/office/drawing/2014/main" id="{AF6E7C80-1E17-4E82-8D34-8AEB35BF3F22}"/>
              </a:ext>
            </a:extLst>
          </p:cNvPr>
          <p:cNvPicPr>
            <a:picLocks noChangeAspect="1"/>
          </p:cNvPicPr>
          <p:nvPr/>
        </p:nvPicPr>
        <p:blipFill rotWithShape="1">
          <a:blip r:embed="rId4"/>
          <a:srcRect b="91682"/>
          <a:stretch/>
        </p:blipFill>
        <p:spPr>
          <a:xfrm>
            <a:off x="483197" y="257691"/>
            <a:ext cx="11479306" cy="850347"/>
          </a:xfrm>
          <a:prstGeom prst="rect">
            <a:avLst/>
          </a:prstGeom>
        </p:spPr>
      </p:pic>
      <p:sp>
        <p:nvSpPr>
          <p:cNvPr id="2" name="投影片編號版面配置區 1">
            <a:extLst>
              <a:ext uri="{FF2B5EF4-FFF2-40B4-BE49-F238E27FC236}">
                <a16:creationId xmlns:a16="http://schemas.microsoft.com/office/drawing/2014/main" id="{39554F7E-72E7-4E57-B620-C48A688E7D8D}"/>
              </a:ext>
            </a:extLst>
          </p:cNvPr>
          <p:cNvSpPr>
            <a:spLocks noGrp="1"/>
          </p:cNvSpPr>
          <p:nvPr>
            <p:ph type="sldNum" sz="quarter" idx="12"/>
          </p:nvPr>
        </p:nvSpPr>
        <p:spPr/>
        <p:txBody>
          <a:bodyPr/>
          <a:lstStyle/>
          <a:p>
            <a:fld id="{75BE308F-DE79-4928-90CB-2247FBDD67C9}" type="slidenum">
              <a:rPr lang="zh-TW" altLang="en-US" smtClean="0"/>
              <a:t>7</a:t>
            </a:fld>
            <a:endParaRPr lang="zh-TW" altLang="en-US"/>
          </a:p>
        </p:txBody>
      </p:sp>
    </p:spTree>
    <p:extLst>
      <p:ext uri="{BB962C8B-B14F-4D97-AF65-F5344CB8AC3E}">
        <p14:creationId xmlns:p14="http://schemas.microsoft.com/office/powerpoint/2010/main" val="26271462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6571A-91F9-46FF-98BB-F84115F8AB1E}"/>
              </a:ext>
            </a:extLst>
          </p:cNvPr>
          <p:cNvSpPr>
            <a:spLocks noGrp="1"/>
          </p:cNvSpPr>
          <p:nvPr>
            <p:ph type="title"/>
          </p:nvPr>
        </p:nvSpPr>
        <p:spPr/>
        <p:txBody>
          <a:bodyPr/>
          <a:lstStyle/>
          <a:p>
            <a:r>
              <a:rPr lang="en-US" altLang="zh-TW" dirty="0"/>
              <a:t>Step 12</a:t>
            </a:r>
            <a:endParaRPr lang="zh-TW" altLang="en-US" dirty="0"/>
          </a:p>
        </p:txBody>
      </p:sp>
      <p:sp>
        <p:nvSpPr>
          <p:cNvPr id="3" name="內容版面配置區 2">
            <a:extLst>
              <a:ext uri="{FF2B5EF4-FFF2-40B4-BE49-F238E27FC236}">
                <a16:creationId xmlns:a16="http://schemas.microsoft.com/office/drawing/2014/main" id="{9D63FB78-840B-4BBE-812A-E2850E1AD466}"/>
              </a:ext>
            </a:extLst>
          </p:cNvPr>
          <p:cNvSpPr>
            <a:spLocks noGrp="1"/>
          </p:cNvSpPr>
          <p:nvPr>
            <p:ph idx="1"/>
          </p:nvPr>
        </p:nvSpPr>
        <p:spPr>
          <a:xfrm>
            <a:off x="838200" y="1825625"/>
            <a:ext cx="7134922" cy="4351338"/>
          </a:xfrm>
        </p:spPr>
        <p:txBody>
          <a:bodyPr>
            <a:normAutofit/>
          </a:bodyPr>
          <a:lstStyle/>
          <a:p>
            <a:r>
              <a:rPr lang="en-US" altLang="zh-TW" dirty="0"/>
              <a:t>If the </a:t>
            </a:r>
            <a:r>
              <a:rPr lang="en-US" altLang="zh-TW" b="1" dirty="0"/>
              <a:t>subscription information</a:t>
            </a:r>
            <a:r>
              <a:rPr lang="en-US" altLang="zh-TW" dirty="0"/>
              <a:t> includes </a:t>
            </a:r>
            <a:r>
              <a:rPr lang="en-US" altLang="zh-TW" b="1" dirty="0"/>
              <a:t>Tracing Requirements</a:t>
            </a:r>
            <a:r>
              <a:rPr lang="en-US" altLang="zh-TW" dirty="0"/>
              <a:t>, the AMF includes it in the N2 Request.</a:t>
            </a:r>
          </a:p>
        </p:txBody>
      </p:sp>
      <p:pic>
        <p:nvPicPr>
          <p:cNvPr id="4" name="圖片 3">
            <a:extLst>
              <a:ext uri="{FF2B5EF4-FFF2-40B4-BE49-F238E27FC236}">
                <a16:creationId xmlns:a16="http://schemas.microsoft.com/office/drawing/2014/main" id="{C759CA5B-3692-4946-8925-3328466A64EA}"/>
              </a:ext>
            </a:extLst>
          </p:cNvPr>
          <p:cNvPicPr>
            <a:picLocks noChangeAspect="1"/>
          </p:cNvPicPr>
          <p:nvPr/>
        </p:nvPicPr>
        <p:blipFill rotWithShape="1">
          <a:blip r:embed="rId3"/>
          <a:srcRect l="11819" r="69626" b="91682"/>
          <a:stretch/>
        </p:blipFill>
        <p:spPr>
          <a:xfrm>
            <a:off x="9881839" y="-20876"/>
            <a:ext cx="2129883" cy="850347"/>
          </a:xfrm>
          <a:prstGeom prst="rect">
            <a:avLst/>
          </a:prstGeom>
        </p:spPr>
      </p:pic>
      <p:pic>
        <p:nvPicPr>
          <p:cNvPr id="5" name="圖片 4">
            <a:extLst>
              <a:ext uri="{FF2B5EF4-FFF2-40B4-BE49-F238E27FC236}">
                <a16:creationId xmlns:a16="http://schemas.microsoft.com/office/drawing/2014/main" id="{B760CA3B-3850-4532-ADE4-2927D37A2C0D}"/>
              </a:ext>
            </a:extLst>
          </p:cNvPr>
          <p:cNvPicPr>
            <a:picLocks noChangeAspect="1"/>
          </p:cNvPicPr>
          <p:nvPr/>
        </p:nvPicPr>
        <p:blipFill rotWithShape="1">
          <a:blip r:embed="rId4"/>
          <a:srcRect l="16014" t="48932" r="72160" b="39579"/>
          <a:stretch/>
        </p:blipFill>
        <p:spPr>
          <a:xfrm>
            <a:off x="10210799" y="964408"/>
            <a:ext cx="1471961" cy="669073"/>
          </a:xfrm>
          <a:prstGeom prst="rect">
            <a:avLst/>
          </a:prstGeom>
        </p:spPr>
      </p:pic>
      <p:pic>
        <p:nvPicPr>
          <p:cNvPr id="6" name="圖片 5">
            <a:extLst>
              <a:ext uri="{FF2B5EF4-FFF2-40B4-BE49-F238E27FC236}">
                <a16:creationId xmlns:a16="http://schemas.microsoft.com/office/drawing/2014/main" id="{6C025376-BC0C-47F3-9FE5-85A29EFEF842}"/>
              </a:ext>
            </a:extLst>
          </p:cNvPr>
          <p:cNvPicPr>
            <a:picLocks noChangeAspect="1"/>
          </p:cNvPicPr>
          <p:nvPr/>
        </p:nvPicPr>
        <p:blipFill>
          <a:blip r:embed="rId5"/>
          <a:stretch>
            <a:fillRect/>
          </a:stretch>
        </p:blipFill>
        <p:spPr>
          <a:xfrm>
            <a:off x="8152573" y="2788291"/>
            <a:ext cx="5588411" cy="3545116"/>
          </a:xfrm>
          <a:prstGeom prst="rect">
            <a:avLst/>
          </a:prstGeom>
        </p:spPr>
      </p:pic>
      <p:sp>
        <p:nvSpPr>
          <p:cNvPr id="7" name="矩形 6">
            <a:extLst>
              <a:ext uri="{FF2B5EF4-FFF2-40B4-BE49-F238E27FC236}">
                <a16:creationId xmlns:a16="http://schemas.microsoft.com/office/drawing/2014/main" id="{BA76D452-1FC7-434C-BBCB-A565D282A32C}"/>
              </a:ext>
            </a:extLst>
          </p:cNvPr>
          <p:cNvSpPr/>
          <p:nvPr/>
        </p:nvSpPr>
        <p:spPr>
          <a:xfrm>
            <a:off x="8396868" y="5531005"/>
            <a:ext cx="2141034" cy="2676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投影片編號版面配置區 7">
            <a:extLst>
              <a:ext uri="{FF2B5EF4-FFF2-40B4-BE49-F238E27FC236}">
                <a16:creationId xmlns:a16="http://schemas.microsoft.com/office/drawing/2014/main" id="{F8FF2D9B-43B2-4BB4-BE40-D020A8B1D866}"/>
              </a:ext>
            </a:extLst>
          </p:cNvPr>
          <p:cNvSpPr>
            <a:spLocks noGrp="1"/>
          </p:cNvSpPr>
          <p:nvPr>
            <p:ph type="sldNum" sz="quarter" idx="12"/>
          </p:nvPr>
        </p:nvSpPr>
        <p:spPr/>
        <p:txBody>
          <a:bodyPr/>
          <a:lstStyle/>
          <a:p>
            <a:fld id="{75BE308F-DE79-4928-90CB-2247FBDD67C9}" type="slidenum">
              <a:rPr lang="zh-TW" altLang="en-US" smtClean="0"/>
              <a:t>70</a:t>
            </a:fld>
            <a:endParaRPr lang="zh-TW" altLang="en-US"/>
          </a:p>
        </p:txBody>
      </p:sp>
    </p:spTree>
    <p:extLst>
      <p:ext uri="{BB962C8B-B14F-4D97-AF65-F5344CB8AC3E}">
        <p14:creationId xmlns:p14="http://schemas.microsoft.com/office/powerpoint/2010/main" val="40794524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6571A-91F9-46FF-98BB-F84115F8AB1E}"/>
              </a:ext>
            </a:extLst>
          </p:cNvPr>
          <p:cNvSpPr>
            <a:spLocks noGrp="1"/>
          </p:cNvSpPr>
          <p:nvPr>
            <p:ph type="title"/>
          </p:nvPr>
        </p:nvSpPr>
        <p:spPr/>
        <p:txBody>
          <a:bodyPr/>
          <a:lstStyle/>
          <a:p>
            <a:r>
              <a:rPr lang="en-US" altLang="zh-TW" dirty="0"/>
              <a:t>Step 12</a:t>
            </a:r>
            <a:endParaRPr lang="zh-TW" altLang="en-US" dirty="0"/>
          </a:p>
        </p:txBody>
      </p:sp>
      <p:sp>
        <p:nvSpPr>
          <p:cNvPr id="3" name="內容版面配置區 2">
            <a:extLst>
              <a:ext uri="{FF2B5EF4-FFF2-40B4-BE49-F238E27FC236}">
                <a16:creationId xmlns:a16="http://schemas.microsoft.com/office/drawing/2014/main" id="{9D63FB78-840B-4BBE-812A-E2850E1AD466}"/>
              </a:ext>
            </a:extLst>
          </p:cNvPr>
          <p:cNvSpPr>
            <a:spLocks noGrp="1"/>
          </p:cNvSpPr>
          <p:nvPr>
            <p:ph idx="1"/>
          </p:nvPr>
        </p:nvSpPr>
        <p:spPr>
          <a:xfrm>
            <a:off x="838200" y="1825625"/>
            <a:ext cx="7134922" cy="4351338"/>
          </a:xfrm>
        </p:spPr>
        <p:txBody>
          <a:bodyPr>
            <a:normAutofit/>
          </a:bodyPr>
          <a:lstStyle/>
          <a:p>
            <a:r>
              <a:rPr lang="en-US" altLang="zh-TW" dirty="0"/>
              <a:t>If the </a:t>
            </a:r>
            <a:r>
              <a:rPr lang="en-US" altLang="zh-TW" b="1" dirty="0"/>
              <a:t>UE triggered </a:t>
            </a:r>
            <a:r>
              <a:rPr lang="en-US" altLang="zh-TW" dirty="0"/>
              <a:t>the Service Request while in </a:t>
            </a:r>
            <a:r>
              <a:rPr lang="en-US" altLang="zh-TW" b="1" dirty="0"/>
              <a:t>CM-CONNECTED</a:t>
            </a:r>
            <a:r>
              <a:rPr lang="en-US" altLang="zh-TW" dirty="0"/>
              <a:t> state, only </a:t>
            </a:r>
            <a:r>
              <a:rPr lang="en-US" altLang="zh-TW" b="1" dirty="0"/>
              <a:t>N2 SM information</a:t>
            </a:r>
            <a:r>
              <a:rPr lang="en-US" altLang="zh-TW" dirty="0"/>
              <a:t> received from SMF and </a:t>
            </a:r>
            <a:r>
              <a:rPr lang="en-US" altLang="zh-TW" b="1" dirty="0"/>
              <a:t>MM NAS Service Accept</a:t>
            </a:r>
            <a:r>
              <a:rPr lang="en-US" altLang="zh-TW" dirty="0"/>
              <a:t> are included in the N2 Request.</a:t>
            </a:r>
          </a:p>
          <a:p>
            <a:pPr marL="0" indent="0">
              <a:buNone/>
            </a:pPr>
            <a:br>
              <a:rPr lang="en-US" altLang="zh-TW" dirty="0"/>
            </a:br>
            <a:endParaRPr lang="en-US" altLang="zh-TW" dirty="0"/>
          </a:p>
        </p:txBody>
      </p:sp>
      <p:pic>
        <p:nvPicPr>
          <p:cNvPr id="4" name="圖片 3">
            <a:extLst>
              <a:ext uri="{FF2B5EF4-FFF2-40B4-BE49-F238E27FC236}">
                <a16:creationId xmlns:a16="http://schemas.microsoft.com/office/drawing/2014/main" id="{C759CA5B-3692-4946-8925-3328466A64EA}"/>
              </a:ext>
            </a:extLst>
          </p:cNvPr>
          <p:cNvPicPr>
            <a:picLocks noChangeAspect="1"/>
          </p:cNvPicPr>
          <p:nvPr/>
        </p:nvPicPr>
        <p:blipFill rotWithShape="1">
          <a:blip r:embed="rId3"/>
          <a:srcRect l="11819" r="69626" b="91682"/>
          <a:stretch/>
        </p:blipFill>
        <p:spPr>
          <a:xfrm>
            <a:off x="9881839" y="-20876"/>
            <a:ext cx="2129883" cy="850347"/>
          </a:xfrm>
          <a:prstGeom prst="rect">
            <a:avLst/>
          </a:prstGeom>
        </p:spPr>
      </p:pic>
      <p:pic>
        <p:nvPicPr>
          <p:cNvPr id="5" name="圖片 4">
            <a:extLst>
              <a:ext uri="{FF2B5EF4-FFF2-40B4-BE49-F238E27FC236}">
                <a16:creationId xmlns:a16="http://schemas.microsoft.com/office/drawing/2014/main" id="{B760CA3B-3850-4532-ADE4-2927D37A2C0D}"/>
              </a:ext>
            </a:extLst>
          </p:cNvPr>
          <p:cNvPicPr>
            <a:picLocks noChangeAspect="1"/>
          </p:cNvPicPr>
          <p:nvPr/>
        </p:nvPicPr>
        <p:blipFill rotWithShape="1">
          <a:blip r:embed="rId4"/>
          <a:srcRect l="16014" t="48932" r="72160" b="39579"/>
          <a:stretch/>
        </p:blipFill>
        <p:spPr>
          <a:xfrm>
            <a:off x="10210799" y="964408"/>
            <a:ext cx="1471961" cy="669073"/>
          </a:xfrm>
          <a:prstGeom prst="rect">
            <a:avLst/>
          </a:prstGeom>
        </p:spPr>
      </p:pic>
      <p:pic>
        <p:nvPicPr>
          <p:cNvPr id="6" name="圖片 5">
            <a:extLst>
              <a:ext uri="{FF2B5EF4-FFF2-40B4-BE49-F238E27FC236}">
                <a16:creationId xmlns:a16="http://schemas.microsoft.com/office/drawing/2014/main" id="{6C025376-BC0C-47F3-9FE5-85A29EFEF842}"/>
              </a:ext>
            </a:extLst>
          </p:cNvPr>
          <p:cNvPicPr>
            <a:picLocks noChangeAspect="1"/>
          </p:cNvPicPr>
          <p:nvPr/>
        </p:nvPicPr>
        <p:blipFill>
          <a:blip r:embed="rId5"/>
          <a:stretch>
            <a:fillRect/>
          </a:stretch>
        </p:blipFill>
        <p:spPr>
          <a:xfrm>
            <a:off x="8067082" y="2844047"/>
            <a:ext cx="5588411" cy="3545116"/>
          </a:xfrm>
          <a:prstGeom prst="rect">
            <a:avLst/>
          </a:prstGeom>
        </p:spPr>
      </p:pic>
      <p:sp>
        <p:nvSpPr>
          <p:cNvPr id="7" name="矩形 6">
            <a:extLst>
              <a:ext uri="{FF2B5EF4-FFF2-40B4-BE49-F238E27FC236}">
                <a16:creationId xmlns:a16="http://schemas.microsoft.com/office/drawing/2014/main" id="{BA76D452-1FC7-434C-BBCB-A565D282A32C}"/>
              </a:ext>
            </a:extLst>
          </p:cNvPr>
          <p:cNvSpPr/>
          <p:nvPr/>
        </p:nvSpPr>
        <p:spPr>
          <a:xfrm>
            <a:off x="8307657" y="3295185"/>
            <a:ext cx="3114723" cy="2938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5AA1F1C8-1021-4EB8-95AC-B7DB94A9E2EA}"/>
              </a:ext>
            </a:extLst>
          </p:cNvPr>
          <p:cNvSpPr/>
          <p:nvPr/>
        </p:nvSpPr>
        <p:spPr>
          <a:xfrm>
            <a:off x="8270488" y="4616604"/>
            <a:ext cx="2144752" cy="2199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投影片編號版面配置區 8">
            <a:extLst>
              <a:ext uri="{FF2B5EF4-FFF2-40B4-BE49-F238E27FC236}">
                <a16:creationId xmlns:a16="http://schemas.microsoft.com/office/drawing/2014/main" id="{DA9244DE-D104-45AF-B705-0D1D9D27512A}"/>
              </a:ext>
            </a:extLst>
          </p:cNvPr>
          <p:cNvSpPr>
            <a:spLocks noGrp="1"/>
          </p:cNvSpPr>
          <p:nvPr>
            <p:ph type="sldNum" sz="quarter" idx="12"/>
          </p:nvPr>
        </p:nvSpPr>
        <p:spPr/>
        <p:txBody>
          <a:bodyPr/>
          <a:lstStyle/>
          <a:p>
            <a:fld id="{75BE308F-DE79-4928-90CB-2247FBDD67C9}" type="slidenum">
              <a:rPr lang="zh-TW" altLang="en-US" smtClean="0"/>
              <a:t>71</a:t>
            </a:fld>
            <a:endParaRPr lang="zh-TW" altLang="en-US"/>
          </a:p>
        </p:txBody>
      </p:sp>
    </p:spTree>
    <p:extLst>
      <p:ext uri="{BB962C8B-B14F-4D97-AF65-F5344CB8AC3E}">
        <p14:creationId xmlns:p14="http://schemas.microsoft.com/office/powerpoint/2010/main" val="29802088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6571A-91F9-46FF-98BB-F84115F8AB1E}"/>
              </a:ext>
            </a:extLst>
          </p:cNvPr>
          <p:cNvSpPr>
            <a:spLocks noGrp="1"/>
          </p:cNvSpPr>
          <p:nvPr>
            <p:ph type="title"/>
          </p:nvPr>
        </p:nvSpPr>
        <p:spPr/>
        <p:txBody>
          <a:bodyPr/>
          <a:lstStyle/>
          <a:p>
            <a:r>
              <a:rPr lang="en-US" altLang="zh-TW" dirty="0"/>
              <a:t>Step 12</a:t>
            </a:r>
            <a:endParaRPr lang="zh-TW" altLang="en-US" dirty="0"/>
          </a:p>
        </p:txBody>
      </p:sp>
      <p:sp>
        <p:nvSpPr>
          <p:cNvPr id="3" name="內容版面配置區 2">
            <a:extLst>
              <a:ext uri="{FF2B5EF4-FFF2-40B4-BE49-F238E27FC236}">
                <a16:creationId xmlns:a16="http://schemas.microsoft.com/office/drawing/2014/main" id="{9D63FB78-840B-4BBE-812A-E2850E1AD466}"/>
              </a:ext>
            </a:extLst>
          </p:cNvPr>
          <p:cNvSpPr>
            <a:spLocks noGrp="1"/>
          </p:cNvSpPr>
          <p:nvPr>
            <p:ph idx="1"/>
          </p:nvPr>
        </p:nvSpPr>
        <p:spPr>
          <a:xfrm>
            <a:off x="838200" y="1825625"/>
            <a:ext cx="7134922" cy="4351338"/>
          </a:xfrm>
        </p:spPr>
        <p:txBody>
          <a:bodyPr>
            <a:normAutofit/>
          </a:bodyPr>
          <a:lstStyle/>
          <a:p>
            <a:r>
              <a:rPr lang="en-US" altLang="zh-TW" dirty="0"/>
              <a:t>If the Service Request procedure is </a:t>
            </a:r>
            <a:r>
              <a:rPr lang="en-US" altLang="zh-TW" b="1" dirty="0"/>
              <a:t>triggered by the Network</a:t>
            </a:r>
            <a:r>
              <a:rPr lang="en-US" altLang="zh-TW" dirty="0"/>
              <a:t> while the UE is in </a:t>
            </a:r>
            <a:r>
              <a:rPr lang="en-US" altLang="zh-TW" b="1" dirty="0"/>
              <a:t>CM-CONNECTED</a:t>
            </a:r>
            <a:r>
              <a:rPr lang="en-US" altLang="zh-TW" dirty="0"/>
              <a:t> state, only </a:t>
            </a:r>
            <a:r>
              <a:rPr lang="en-US" altLang="zh-TW" b="1" dirty="0"/>
              <a:t>N2 SM information </a:t>
            </a:r>
            <a:r>
              <a:rPr lang="en-US" altLang="zh-TW" dirty="0"/>
              <a:t>received from SMF is included in the N2 Request.</a:t>
            </a:r>
            <a:br>
              <a:rPr lang="en-US" altLang="zh-TW" dirty="0"/>
            </a:br>
            <a:endParaRPr lang="en-US" altLang="zh-TW" dirty="0"/>
          </a:p>
        </p:txBody>
      </p:sp>
      <p:pic>
        <p:nvPicPr>
          <p:cNvPr id="4" name="圖片 3">
            <a:extLst>
              <a:ext uri="{FF2B5EF4-FFF2-40B4-BE49-F238E27FC236}">
                <a16:creationId xmlns:a16="http://schemas.microsoft.com/office/drawing/2014/main" id="{C759CA5B-3692-4946-8925-3328466A64EA}"/>
              </a:ext>
            </a:extLst>
          </p:cNvPr>
          <p:cNvPicPr>
            <a:picLocks noChangeAspect="1"/>
          </p:cNvPicPr>
          <p:nvPr/>
        </p:nvPicPr>
        <p:blipFill rotWithShape="1">
          <a:blip r:embed="rId3"/>
          <a:srcRect l="11819" r="69626" b="91682"/>
          <a:stretch/>
        </p:blipFill>
        <p:spPr>
          <a:xfrm>
            <a:off x="9881839" y="-20876"/>
            <a:ext cx="2129883" cy="850347"/>
          </a:xfrm>
          <a:prstGeom prst="rect">
            <a:avLst/>
          </a:prstGeom>
        </p:spPr>
      </p:pic>
      <p:pic>
        <p:nvPicPr>
          <p:cNvPr id="5" name="圖片 4">
            <a:extLst>
              <a:ext uri="{FF2B5EF4-FFF2-40B4-BE49-F238E27FC236}">
                <a16:creationId xmlns:a16="http://schemas.microsoft.com/office/drawing/2014/main" id="{B760CA3B-3850-4532-ADE4-2927D37A2C0D}"/>
              </a:ext>
            </a:extLst>
          </p:cNvPr>
          <p:cNvPicPr>
            <a:picLocks noChangeAspect="1"/>
          </p:cNvPicPr>
          <p:nvPr/>
        </p:nvPicPr>
        <p:blipFill rotWithShape="1">
          <a:blip r:embed="rId4"/>
          <a:srcRect l="16014" t="48932" r="72160" b="39579"/>
          <a:stretch/>
        </p:blipFill>
        <p:spPr>
          <a:xfrm>
            <a:off x="10210799" y="964408"/>
            <a:ext cx="1471961" cy="669073"/>
          </a:xfrm>
          <a:prstGeom prst="rect">
            <a:avLst/>
          </a:prstGeom>
        </p:spPr>
      </p:pic>
      <p:pic>
        <p:nvPicPr>
          <p:cNvPr id="6" name="圖片 5">
            <a:extLst>
              <a:ext uri="{FF2B5EF4-FFF2-40B4-BE49-F238E27FC236}">
                <a16:creationId xmlns:a16="http://schemas.microsoft.com/office/drawing/2014/main" id="{6C025376-BC0C-47F3-9FE5-85A29EFEF842}"/>
              </a:ext>
            </a:extLst>
          </p:cNvPr>
          <p:cNvPicPr>
            <a:picLocks noChangeAspect="1"/>
          </p:cNvPicPr>
          <p:nvPr/>
        </p:nvPicPr>
        <p:blipFill>
          <a:blip r:embed="rId5"/>
          <a:stretch>
            <a:fillRect/>
          </a:stretch>
        </p:blipFill>
        <p:spPr>
          <a:xfrm>
            <a:off x="8067082" y="2844047"/>
            <a:ext cx="5588411" cy="3545116"/>
          </a:xfrm>
          <a:prstGeom prst="rect">
            <a:avLst/>
          </a:prstGeom>
        </p:spPr>
      </p:pic>
      <p:sp>
        <p:nvSpPr>
          <p:cNvPr id="7" name="矩形 6">
            <a:extLst>
              <a:ext uri="{FF2B5EF4-FFF2-40B4-BE49-F238E27FC236}">
                <a16:creationId xmlns:a16="http://schemas.microsoft.com/office/drawing/2014/main" id="{BA76D452-1FC7-434C-BBCB-A565D282A32C}"/>
              </a:ext>
            </a:extLst>
          </p:cNvPr>
          <p:cNvSpPr/>
          <p:nvPr/>
        </p:nvSpPr>
        <p:spPr>
          <a:xfrm>
            <a:off x="8307657" y="3295185"/>
            <a:ext cx="3114723" cy="2938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投影片編號版面配置區 8">
            <a:extLst>
              <a:ext uri="{FF2B5EF4-FFF2-40B4-BE49-F238E27FC236}">
                <a16:creationId xmlns:a16="http://schemas.microsoft.com/office/drawing/2014/main" id="{8EF5299D-4183-43E8-B6B8-828D38C93340}"/>
              </a:ext>
            </a:extLst>
          </p:cNvPr>
          <p:cNvSpPr>
            <a:spLocks noGrp="1"/>
          </p:cNvSpPr>
          <p:nvPr>
            <p:ph type="sldNum" sz="quarter" idx="12"/>
          </p:nvPr>
        </p:nvSpPr>
        <p:spPr/>
        <p:txBody>
          <a:bodyPr/>
          <a:lstStyle/>
          <a:p>
            <a:fld id="{75BE308F-DE79-4928-90CB-2247FBDD67C9}" type="slidenum">
              <a:rPr lang="zh-TW" altLang="en-US" smtClean="0"/>
              <a:t>72</a:t>
            </a:fld>
            <a:endParaRPr lang="zh-TW" altLang="en-US"/>
          </a:p>
        </p:txBody>
      </p:sp>
    </p:spTree>
    <p:extLst>
      <p:ext uri="{BB962C8B-B14F-4D97-AF65-F5344CB8AC3E}">
        <p14:creationId xmlns:p14="http://schemas.microsoft.com/office/powerpoint/2010/main" val="5651692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6571A-91F9-46FF-98BB-F84115F8AB1E}"/>
              </a:ext>
            </a:extLst>
          </p:cNvPr>
          <p:cNvSpPr>
            <a:spLocks noGrp="1"/>
          </p:cNvSpPr>
          <p:nvPr>
            <p:ph type="title"/>
          </p:nvPr>
        </p:nvSpPr>
        <p:spPr/>
        <p:txBody>
          <a:bodyPr/>
          <a:lstStyle/>
          <a:p>
            <a:r>
              <a:rPr lang="en-US" altLang="zh-TW" dirty="0"/>
              <a:t>Step 12</a:t>
            </a:r>
            <a:endParaRPr lang="zh-TW" altLang="en-US" dirty="0"/>
          </a:p>
        </p:txBody>
      </p:sp>
      <p:sp>
        <p:nvSpPr>
          <p:cNvPr id="3" name="內容版面配置區 2">
            <a:extLst>
              <a:ext uri="{FF2B5EF4-FFF2-40B4-BE49-F238E27FC236}">
                <a16:creationId xmlns:a16="http://schemas.microsoft.com/office/drawing/2014/main" id="{9D63FB78-840B-4BBE-812A-E2850E1AD466}"/>
              </a:ext>
            </a:extLst>
          </p:cNvPr>
          <p:cNvSpPr>
            <a:spLocks noGrp="1"/>
          </p:cNvSpPr>
          <p:nvPr>
            <p:ph idx="1"/>
          </p:nvPr>
        </p:nvSpPr>
        <p:spPr>
          <a:xfrm>
            <a:off x="838200" y="1825625"/>
            <a:ext cx="7134922" cy="4351338"/>
          </a:xfrm>
        </p:spPr>
        <p:txBody>
          <a:bodyPr>
            <a:normAutofit/>
          </a:bodyPr>
          <a:lstStyle/>
          <a:p>
            <a:r>
              <a:rPr lang="en-US" altLang="zh-TW" dirty="0"/>
              <a:t>If the Service Request procedure is </a:t>
            </a:r>
            <a:r>
              <a:rPr lang="en-US" altLang="zh-TW" b="1" dirty="0"/>
              <a:t>triggered by the Network</a:t>
            </a:r>
            <a:r>
              <a:rPr lang="en-US" altLang="zh-TW" dirty="0"/>
              <a:t> while the UE is in </a:t>
            </a:r>
            <a:r>
              <a:rPr lang="en-US" altLang="zh-TW" b="1" dirty="0"/>
              <a:t>CM-IDLE </a:t>
            </a:r>
            <a:r>
              <a:rPr lang="en-US" altLang="zh-TW" dirty="0"/>
              <a:t>state, only </a:t>
            </a:r>
            <a:r>
              <a:rPr lang="en-US" altLang="zh-TW" b="1" dirty="0"/>
              <a:t>N2 SM information</a:t>
            </a:r>
            <a:r>
              <a:rPr lang="en-US" altLang="zh-TW" dirty="0"/>
              <a:t> received from SMF and </a:t>
            </a:r>
            <a:r>
              <a:rPr lang="en-US" altLang="zh-TW" b="1" dirty="0"/>
              <a:t>MM NAS Service Accept</a:t>
            </a:r>
            <a:r>
              <a:rPr lang="en-US" altLang="zh-TW" dirty="0"/>
              <a:t> is included in the N2 Request.</a:t>
            </a:r>
            <a:br>
              <a:rPr lang="en-US" altLang="zh-TW" dirty="0"/>
            </a:br>
            <a:endParaRPr lang="en-US" altLang="zh-TW" dirty="0"/>
          </a:p>
        </p:txBody>
      </p:sp>
      <p:pic>
        <p:nvPicPr>
          <p:cNvPr id="4" name="圖片 3">
            <a:extLst>
              <a:ext uri="{FF2B5EF4-FFF2-40B4-BE49-F238E27FC236}">
                <a16:creationId xmlns:a16="http://schemas.microsoft.com/office/drawing/2014/main" id="{C759CA5B-3692-4946-8925-3328466A64EA}"/>
              </a:ext>
            </a:extLst>
          </p:cNvPr>
          <p:cNvPicPr>
            <a:picLocks noChangeAspect="1"/>
          </p:cNvPicPr>
          <p:nvPr/>
        </p:nvPicPr>
        <p:blipFill rotWithShape="1">
          <a:blip r:embed="rId3"/>
          <a:srcRect l="11819" r="69626" b="91682"/>
          <a:stretch/>
        </p:blipFill>
        <p:spPr>
          <a:xfrm>
            <a:off x="9881839" y="-20876"/>
            <a:ext cx="2129883" cy="850347"/>
          </a:xfrm>
          <a:prstGeom prst="rect">
            <a:avLst/>
          </a:prstGeom>
        </p:spPr>
      </p:pic>
      <p:pic>
        <p:nvPicPr>
          <p:cNvPr id="5" name="圖片 4">
            <a:extLst>
              <a:ext uri="{FF2B5EF4-FFF2-40B4-BE49-F238E27FC236}">
                <a16:creationId xmlns:a16="http://schemas.microsoft.com/office/drawing/2014/main" id="{B760CA3B-3850-4532-ADE4-2927D37A2C0D}"/>
              </a:ext>
            </a:extLst>
          </p:cNvPr>
          <p:cNvPicPr>
            <a:picLocks noChangeAspect="1"/>
          </p:cNvPicPr>
          <p:nvPr/>
        </p:nvPicPr>
        <p:blipFill rotWithShape="1">
          <a:blip r:embed="rId4"/>
          <a:srcRect l="16014" t="48932" r="72160" b="39579"/>
          <a:stretch/>
        </p:blipFill>
        <p:spPr>
          <a:xfrm>
            <a:off x="10210799" y="964408"/>
            <a:ext cx="1471961" cy="669073"/>
          </a:xfrm>
          <a:prstGeom prst="rect">
            <a:avLst/>
          </a:prstGeom>
        </p:spPr>
      </p:pic>
      <p:pic>
        <p:nvPicPr>
          <p:cNvPr id="6" name="圖片 5">
            <a:extLst>
              <a:ext uri="{FF2B5EF4-FFF2-40B4-BE49-F238E27FC236}">
                <a16:creationId xmlns:a16="http://schemas.microsoft.com/office/drawing/2014/main" id="{6C025376-BC0C-47F3-9FE5-85A29EFEF842}"/>
              </a:ext>
            </a:extLst>
          </p:cNvPr>
          <p:cNvPicPr>
            <a:picLocks noChangeAspect="1"/>
          </p:cNvPicPr>
          <p:nvPr/>
        </p:nvPicPr>
        <p:blipFill>
          <a:blip r:embed="rId5"/>
          <a:stretch>
            <a:fillRect/>
          </a:stretch>
        </p:blipFill>
        <p:spPr>
          <a:xfrm>
            <a:off x="8067082" y="2844047"/>
            <a:ext cx="5588411" cy="3545116"/>
          </a:xfrm>
          <a:prstGeom prst="rect">
            <a:avLst/>
          </a:prstGeom>
        </p:spPr>
      </p:pic>
      <p:sp>
        <p:nvSpPr>
          <p:cNvPr id="7" name="矩形 6">
            <a:extLst>
              <a:ext uri="{FF2B5EF4-FFF2-40B4-BE49-F238E27FC236}">
                <a16:creationId xmlns:a16="http://schemas.microsoft.com/office/drawing/2014/main" id="{BA76D452-1FC7-434C-BBCB-A565D282A32C}"/>
              </a:ext>
            </a:extLst>
          </p:cNvPr>
          <p:cNvSpPr/>
          <p:nvPr/>
        </p:nvSpPr>
        <p:spPr>
          <a:xfrm>
            <a:off x="8307657" y="3295185"/>
            <a:ext cx="3114723" cy="2938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5AA1F1C8-1021-4EB8-95AC-B7DB94A9E2EA}"/>
              </a:ext>
            </a:extLst>
          </p:cNvPr>
          <p:cNvSpPr/>
          <p:nvPr/>
        </p:nvSpPr>
        <p:spPr>
          <a:xfrm>
            <a:off x="8270488" y="4616604"/>
            <a:ext cx="2144752" cy="2199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投影片編號版面配置區 8">
            <a:extLst>
              <a:ext uri="{FF2B5EF4-FFF2-40B4-BE49-F238E27FC236}">
                <a16:creationId xmlns:a16="http://schemas.microsoft.com/office/drawing/2014/main" id="{4F4EE4C4-4054-4919-B56F-EA765A21EA2A}"/>
              </a:ext>
            </a:extLst>
          </p:cNvPr>
          <p:cNvSpPr>
            <a:spLocks noGrp="1"/>
          </p:cNvSpPr>
          <p:nvPr>
            <p:ph type="sldNum" sz="quarter" idx="12"/>
          </p:nvPr>
        </p:nvSpPr>
        <p:spPr/>
        <p:txBody>
          <a:bodyPr/>
          <a:lstStyle/>
          <a:p>
            <a:fld id="{75BE308F-DE79-4928-90CB-2247FBDD67C9}" type="slidenum">
              <a:rPr lang="zh-TW" altLang="en-US" smtClean="0"/>
              <a:t>73</a:t>
            </a:fld>
            <a:endParaRPr lang="zh-TW" altLang="en-US"/>
          </a:p>
        </p:txBody>
      </p:sp>
    </p:spTree>
    <p:extLst>
      <p:ext uri="{BB962C8B-B14F-4D97-AF65-F5344CB8AC3E}">
        <p14:creationId xmlns:p14="http://schemas.microsoft.com/office/powerpoint/2010/main" val="32570870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6571A-91F9-46FF-98BB-F84115F8AB1E}"/>
              </a:ext>
            </a:extLst>
          </p:cNvPr>
          <p:cNvSpPr>
            <a:spLocks noGrp="1"/>
          </p:cNvSpPr>
          <p:nvPr>
            <p:ph type="title"/>
          </p:nvPr>
        </p:nvSpPr>
        <p:spPr/>
        <p:txBody>
          <a:bodyPr/>
          <a:lstStyle/>
          <a:p>
            <a:r>
              <a:rPr lang="en-US" altLang="zh-TW" dirty="0"/>
              <a:t>Step 12</a:t>
            </a:r>
            <a:endParaRPr lang="zh-TW" altLang="en-US" dirty="0"/>
          </a:p>
        </p:txBody>
      </p:sp>
      <p:pic>
        <p:nvPicPr>
          <p:cNvPr id="4" name="圖片 3">
            <a:extLst>
              <a:ext uri="{FF2B5EF4-FFF2-40B4-BE49-F238E27FC236}">
                <a16:creationId xmlns:a16="http://schemas.microsoft.com/office/drawing/2014/main" id="{C759CA5B-3692-4946-8925-3328466A64EA}"/>
              </a:ext>
            </a:extLst>
          </p:cNvPr>
          <p:cNvPicPr>
            <a:picLocks noChangeAspect="1"/>
          </p:cNvPicPr>
          <p:nvPr/>
        </p:nvPicPr>
        <p:blipFill rotWithShape="1">
          <a:blip r:embed="rId3"/>
          <a:srcRect l="11819" r="69626" b="91682"/>
          <a:stretch/>
        </p:blipFill>
        <p:spPr>
          <a:xfrm>
            <a:off x="9881839" y="-20876"/>
            <a:ext cx="2129883" cy="850347"/>
          </a:xfrm>
          <a:prstGeom prst="rect">
            <a:avLst/>
          </a:prstGeom>
        </p:spPr>
      </p:pic>
      <p:pic>
        <p:nvPicPr>
          <p:cNvPr id="5" name="圖片 4">
            <a:extLst>
              <a:ext uri="{FF2B5EF4-FFF2-40B4-BE49-F238E27FC236}">
                <a16:creationId xmlns:a16="http://schemas.microsoft.com/office/drawing/2014/main" id="{B760CA3B-3850-4532-ADE4-2927D37A2C0D}"/>
              </a:ext>
            </a:extLst>
          </p:cNvPr>
          <p:cNvPicPr>
            <a:picLocks noChangeAspect="1"/>
          </p:cNvPicPr>
          <p:nvPr/>
        </p:nvPicPr>
        <p:blipFill rotWithShape="1">
          <a:blip r:embed="rId4"/>
          <a:srcRect l="16014" t="48932" r="72160" b="39579"/>
          <a:stretch/>
        </p:blipFill>
        <p:spPr>
          <a:xfrm>
            <a:off x="10210799" y="964408"/>
            <a:ext cx="1471961" cy="669073"/>
          </a:xfrm>
          <a:prstGeom prst="rect">
            <a:avLst/>
          </a:prstGeom>
        </p:spPr>
      </p:pic>
      <p:graphicFrame>
        <p:nvGraphicFramePr>
          <p:cNvPr id="11" name="內容版面配置區 10">
            <a:extLst>
              <a:ext uri="{FF2B5EF4-FFF2-40B4-BE49-F238E27FC236}">
                <a16:creationId xmlns:a16="http://schemas.microsoft.com/office/drawing/2014/main" id="{34072D73-354C-4D9B-87E7-02F60C0B9864}"/>
              </a:ext>
            </a:extLst>
          </p:cNvPr>
          <p:cNvGraphicFramePr>
            <a:graphicFrameLocks noGrp="1"/>
          </p:cNvGraphicFramePr>
          <p:nvPr>
            <p:ph idx="1"/>
            <p:extLst>
              <p:ext uri="{D42A27DB-BD31-4B8C-83A1-F6EECF244321}">
                <p14:modId xmlns:p14="http://schemas.microsoft.com/office/powerpoint/2010/main" val="2826705538"/>
              </p:ext>
            </p:extLst>
          </p:nvPr>
        </p:nvGraphicFramePr>
        <p:xfrm>
          <a:off x="520700" y="2872740"/>
          <a:ext cx="11491023" cy="1965960"/>
        </p:xfrm>
        <a:graphic>
          <a:graphicData uri="http://schemas.openxmlformats.org/drawingml/2006/table">
            <a:tbl>
              <a:tblPr firstRow="1" bandRow="1">
                <a:tableStyleId>{5C22544A-7EE6-4342-B048-85BDC9FD1C3A}</a:tableStyleId>
              </a:tblPr>
              <a:tblGrid>
                <a:gridCol w="3830341">
                  <a:extLst>
                    <a:ext uri="{9D8B030D-6E8A-4147-A177-3AD203B41FA5}">
                      <a16:colId xmlns:a16="http://schemas.microsoft.com/office/drawing/2014/main" val="610513984"/>
                    </a:ext>
                  </a:extLst>
                </a:gridCol>
                <a:gridCol w="3830341">
                  <a:extLst>
                    <a:ext uri="{9D8B030D-6E8A-4147-A177-3AD203B41FA5}">
                      <a16:colId xmlns:a16="http://schemas.microsoft.com/office/drawing/2014/main" val="918729279"/>
                    </a:ext>
                  </a:extLst>
                </a:gridCol>
                <a:gridCol w="3830341">
                  <a:extLst>
                    <a:ext uri="{9D8B030D-6E8A-4147-A177-3AD203B41FA5}">
                      <a16:colId xmlns:a16="http://schemas.microsoft.com/office/drawing/2014/main" val="891355346"/>
                    </a:ext>
                  </a:extLst>
                </a:gridCol>
              </a:tblGrid>
              <a:tr h="655320">
                <a:tc>
                  <a:txBody>
                    <a:bodyPr/>
                    <a:lstStyle/>
                    <a:p>
                      <a:pPr algn="ctr"/>
                      <a:r>
                        <a:rPr lang="en-US" altLang="zh-TW" dirty="0"/>
                        <a:t>Service Request</a:t>
                      </a:r>
                      <a:endParaRPr lang="zh-TW" altLang="en-US" dirty="0"/>
                    </a:p>
                  </a:txBody>
                  <a:tcPr/>
                </a:tc>
                <a:tc>
                  <a:txBody>
                    <a:bodyPr/>
                    <a:lstStyle/>
                    <a:p>
                      <a:pPr algn="ctr"/>
                      <a:r>
                        <a:rPr lang="en-US" altLang="zh-TW" dirty="0"/>
                        <a:t>CM-IDLE</a:t>
                      </a:r>
                      <a:endParaRPr lang="zh-TW" altLang="en-US" dirty="0"/>
                    </a:p>
                  </a:txBody>
                  <a:tcPr/>
                </a:tc>
                <a:tc>
                  <a:txBody>
                    <a:bodyPr/>
                    <a:lstStyle/>
                    <a:p>
                      <a:pPr algn="ctr"/>
                      <a:r>
                        <a:rPr lang="en-US" altLang="zh-TW" dirty="0"/>
                        <a:t>CM-CONNECTED</a:t>
                      </a:r>
                      <a:endParaRPr lang="zh-TW" altLang="en-US" dirty="0"/>
                    </a:p>
                  </a:txBody>
                  <a:tcPr/>
                </a:tc>
                <a:extLst>
                  <a:ext uri="{0D108BD9-81ED-4DB2-BD59-A6C34878D82A}">
                    <a16:rowId xmlns:a16="http://schemas.microsoft.com/office/drawing/2014/main" val="1866644903"/>
                  </a:ext>
                </a:extLst>
              </a:tr>
              <a:tr h="655320">
                <a:tc>
                  <a:txBody>
                    <a:bodyPr/>
                    <a:lstStyle/>
                    <a:p>
                      <a:pPr algn="ctr"/>
                      <a:r>
                        <a:rPr lang="en-US" altLang="zh-TW" dirty="0"/>
                        <a:t>UE triggered</a:t>
                      </a:r>
                      <a:endParaRPr lang="zh-TW" altLang="en-US" dirty="0"/>
                    </a:p>
                  </a:txBody>
                  <a:tcPr/>
                </a:tc>
                <a:tc>
                  <a:txBody>
                    <a:bodyPr/>
                    <a:lstStyle/>
                    <a:p>
                      <a:endParaRPr lang="zh-TW" altLang="en-US" dirty="0"/>
                    </a:p>
                  </a:txBody>
                  <a:tcPr/>
                </a:tc>
                <a:tc>
                  <a:txBody>
                    <a:bodyPr/>
                    <a:lstStyle/>
                    <a:p>
                      <a:r>
                        <a:rPr lang="en-US" altLang="zh-TW" sz="1800" b="1" i="0" kern="1200" dirty="0">
                          <a:solidFill>
                            <a:schemeClr val="dk1"/>
                          </a:solidFill>
                          <a:effectLst/>
                          <a:latin typeface="+mn-lt"/>
                          <a:ea typeface="+mn-ea"/>
                          <a:cs typeface="+mn-cs"/>
                        </a:rPr>
                        <a:t>N2 SM information</a:t>
                      </a:r>
                    </a:p>
                    <a:p>
                      <a:r>
                        <a:rPr lang="en-US" altLang="zh-TW" b="1" dirty="0"/>
                        <a:t>MM NAS Service Accept</a:t>
                      </a:r>
                      <a:endParaRPr lang="zh-TW" altLang="en-US" b="1" dirty="0"/>
                    </a:p>
                  </a:txBody>
                  <a:tcPr/>
                </a:tc>
                <a:extLst>
                  <a:ext uri="{0D108BD9-81ED-4DB2-BD59-A6C34878D82A}">
                    <a16:rowId xmlns:a16="http://schemas.microsoft.com/office/drawing/2014/main" val="663028396"/>
                  </a:ext>
                </a:extLst>
              </a:tr>
              <a:tr h="655320">
                <a:tc>
                  <a:txBody>
                    <a:bodyPr/>
                    <a:lstStyle/>
                    <a:p>
                      <a:pPr algn="ctr"/>
                      <a:r>
                        <a:rPr lang="en-US" altLang="zh-TW" dirty="0"/>
                        <a:t>Network triggered</a:t>
                      </a:r>
                      <a:endParaRPr lang="zh-TW" altLang="en-US" dirty="0"/>
                    </a:p>
                  </a:txBody>
                  <a:tcPr/>
                </a:tc>
                <a:tc>
                  <a:txBody>
                    <a:bodyPr/>
                    <a:lstStyle/>
                    <a:p>
                      <a:r>
                        <a:rPr lang="en-US" altLang="zh-TW" sz="1800" b="1" i="0" kern="1200" dirty="0">
                          <a:solidFill>
                            <a:schemeClr val="dk1"/>
                          </a:solidFill>
                          <a:effectLst/>
                          <a:latin typeface="+mn-lt"/>
                          <a:ea typeface="+mn-ea"/>
                          <a:cs typeface="+mn-cs"/>
                        </a:rPr>
                        <a:t>N2 SM information</a:t>
                      </a:r>
                    </a:p>
                    <a:p>
                      <a:r>
                        <a:rPr lang="en-US" altLang="zh-TW" b="1" dirty="0"/>
                        <a:t>MM NAS Service Accept</a:t>
                      </a:r>
                      <a:endParaRPr lang="zh-TW" altLang="en-US" b="1" dirty="0"/>
                    </a:p>
                  </a:txBody>
                  <a:tcPr/>
                </a:tc>
                <a:tc>
                  <a:txBody>
                    <a:bodyPr/>
                    <a:lstStyle/>
                    <a:p>
                      <a:r>
                        <a:rPr lang="en-US" altLang="zh-TW" b="1" dirty="0"/>
                        <a:t>N2 SM information </a:t>
                      </a:r>
                      <a:endParaRPr lang="zh-TW" altLang="en-US" dirty="0"/>
                    </a:p>
                  </a:txBody>
                  <a:tcPr/>
                </a:tc>
                <a:extLst>
                  <a:ext uri="{0D108BD9-81ED-4DB2-BD59-A6C34878D82A}">
                    <a16:rowId xmlns:a16="http://schemas.microsoft.com/office/drawing/2014/main" val="2333269333"/>
                  </a:ext>
                </a:extLst>
              </a:tr>
            </a:tbl>
          </a:graphicData>
        </a:graphic>
      </p:graphicFrame>
      <p:sp>
        <p:nvSpPr>
          <p:cNvPr id="12" name="投影片編號版面配置區 11">
            <a:extLst>
              <a:ext uri="{FF2B5EF4-FFF2-40B4-BE49-F238E27FC236}">
                <a16:creationId xmlns:a16="http://schemas.microsoft.com/office/drawing/2014/main" id="{BD446C17-A602-49A7-BD4B-3BA538899BBC}"/>
              </a:ext>
            </a:extLst>
          </p:cNvPr>
          <p:cNvSpPr>
            <a:spLocks noGrp="1"/>
          </p:cNvSpPr>
          <p:nvPr>
            <p:ph type="sldNum" sz="quarter" idx="12"/>
          </p:nvPr>
        </p:nvSpPr>
        <p:spPr/>
        <p:txBody>
          <a:bodyPr/>
          <a:lstStyle/>
          <a:p>
            <a:fld id="{75BE308F-DE79-4928-90CB-2247FBDD67C9}" type="slidenum">
              <a:rPr lang="zh-TW" altLang="en-US" smtClean="0"/>
              <a:t>74</a:t>
            </a:fld>
            <a:endParaRPr lang="zh-TW" altLang="en-US"/>
          </a:p>
        </p:txBody>
      </p:sp>
    </p:spTree>
    <p:extLst>
      <p:ext uri="{BB962C8B-B14F-4D97-AF65-F5344CB8AC3E}">
        <p14:creationId xmlns:p14="http://schemas.microsoft.com/office/powerpoint/2010/main" val="23245830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6571A-91F9-46FF-98BB-F84115F8AB1E}"/>
              </a:ext>
            </a:extLst>
          </p:cNvPr>
          <p:cNvSpPr>
            <a:spLocks noGrp="1"/>
          </p:cNvSpPr>
          <p:nvPr>
            <p:ph type="title"/>
          </p:nvPr>
        </p:nvSpPr>
        <p:spPr/>
        <p:txBody>
          <a:bodyPr/>
          <a:lstStyle/>
          <a:p>
            <a:r>
              <a:rPr lang="en-US" altLang="zh-TW" dirty="0"/>
              <a:t>Step 12</a:t>
            </a:r>
            <a:endParaRPr lang="zh-TW" altLang="en-US" dirty="0"/>
          </a:p>
        </p:txBody>
      </p:sp>
      <p:sp>
        <p:nvSpPr>
          <p:cNvPr id="3" name="內容版面配置區 2">
            <a:extLst>
              <a:ext uri="{FF2B5EF4-FFF2-40B4-BE49-F238E27FC236}">
                <a16:creationId xmlns:a16="http://schemas.microsoft.com/office/drawing/2014/main" id="{9D63FB78-840B-4BBE-812A-E2850E1AD466}"/>
              </a:ext>
            </a:extLst>
          </p:cNvPr>
          <p:cNvSpPr>
            <a:spLocks noGrp="1"/>
          </p:cNvSpPr>
          <p:nvPr>
            <p:ph idx="1"/>
          </p:nvPr>
        </p:nvSpPr>
        <p:spPr>
          <a:xfrm>
            <a:off x="838200" y="1825625"/>
            <a:ext cx="7134922" cy="4351338"/>
          </a:xfrm>
        </p:spPr>
        <p:txBody>
          <a:bodyPr>
            <a:normAutofit/>
          </a:bodyPr>
          <a:lstStyle/>
          <a:p>
            <a:r>
              <a:rPr lang="en-US" altLang="zh-TW" dirty="0"/>
              <a:t>For a UE that was in </a:t>
            </a:r>
            <a:r>
              <a:rPr lang="en-US" altLang="zh-TW" b="1" dirty="0"/>
              <a:t>CM-IDLE state </a:t>
            </a:r>
            <a:r>
              <a:rPr lang="en-US" altLang="zh-TW" dirty="0"/>
              <a:t>when the Service Request was triggered, the NG-RAN stores the </a:t>
            </a:r>
            <a:r>
              <a:rPr lang="en-US" altLang="zh-TW" b="1" dirty="0"/>
              <a:t>Security Context</a:t>
            </a:r>
            <a:r>
              <a:rPr lang="en-US" altLang="zh-TW" dirty="0"/>
              <a:t>. </a:t>
            </a:r>
          </a:p>
          <a:p>
            <a:r>
              <a:rPr lang="en-US" altLang="zh-TW" dirty="0"/>
              <a:t>If the Service Request is </a:t>
            </a:r>
            <a:r>
              <a:rPr lang="en-US" altLang="zh-TW" b="1" dirty="0"/>
              <a:t>not triggered by UE </a:t>
            </a:r>
            <a:r>
              <a:rPr lang="en-US" altLang="zh-TW" dirty="0"/>
              <a:t>for a </a:t>
            </a:r>
            <a:r>
              <a:rPr lang="en-US" altLang="zh-TW" b="1" dirty="0" err="1"/>
              <a:t>signalling</a:t>
            </a:r>
            <a:r>
              <a:rPr lang="en-US" altLang="zh-TW" b="1" dirty="0"/>
              <a:t> connection only</a:t>
            </a:r>
            <a:r>
              <a:rPr lang="en-US" altLang="zh-TW" dirty="0"/>
              <a:t>, RAN also stores </a:t>
            </a:r>
            <a:r>
              <a:rPr lang="en-US" altLang="zh-TW" b="1" dirty="0"/>
              <a:t>QoS Information </a:t>
            </a:r>
            <a:r>
              <a:rPr lang="en-US" altLang="zh-TW" dirty="0"/>
              <a:t>for the </a:t>
            </a:r>
            <a:r>
              <a:rPr lang="en-US" altLang="zh-TW" b="1" dirty="0"/>
              <a:t>QoS Flows </a:t>
            </a:r>
            <a:r>
              <a:rPr lang="en-US" altLang="zh-TW" dirty="0"/>
              <a:t>of the PDU Sessions that are activated and </a:t>
            </a:r>
            <a:r>
              <a:rPr lang="en-US" altLang="zh-TW" b="1" dirty="0"/>
              <a:t>N3 Tunnel IDs</a:t>
            </a:r>
            <a:r>
              <a:rPr lang="en-US" altLang="zh-TW" dirty="0"/>
              <a:t> in the </a:t>
            </a:r>
            <a:r>
              <a:rPr lang="en-US" altLang="zh-TW" b="1" dirty="0"/>
              <a:t>UE RAN context </a:t>
            </a:r>
            <a:r>
              <a:rPr lang="en-US" altLang="zh-TW" dirty="0"/>
              <a:t>and </a:t>
            </a:r>
            <a:r>
              <a:rPr lang="en-US" altLang="zh-TW" b="1" dirty="0"/>
              <a:t>Mobility Restriction List</a:t>
            </a:r>
            <a:br>
              <a:rPr lang="en-US" altLang="zh-TW" dirty="0"/>
            </a:br>
            <a:endParaRPr lang="en-US" altLang="zh-TW" dirty="0"/>
          </a:p>
        </p:txBody>
      </p:sp>
      <p:pic>
        <p:nvPicPr>
          <p:cNvPr id="4" name="圖片 3">
            <a:extLst>
              <a:ext uri="{FF2B5EF4-FFF2-40B4-BE49-F238E27FC236}">
                <a16:creationId xmlns:a16="http://schemas.microsoft.com/office/drawing/2014/main" id="{C759CA5B-3692-4946-8925-3328466A64EA}"/>
              </a:ext>
            </a:extLst>
          </p:cNvPr>
          <p:cNvPicPr>
            <a:picLocks noChangeAspect="1"/>
          </p:cNvPicPr>
          <p:nvPr/>
        </p:nvPicPr>
        <p:blipFill rotWithShape="1">
          <a:blip r:embed="rId3"/>
          <a:srcRect l="11819" r="69626" b="91682"/>
          <a:stretch/>
        </p:blipFill>
        <p:spPr>
          <a:xfrm>
            <a:off x="9881839" y="-20876"/>
            <a:ext cx="2129883" cy="850347"/>
          </a:xfrm>
          <a:prstGeom prst="rect">
            <a:avLst/>
          </a:prstGeom>
        </p:spPr>
      </p:pic>
      <p:pic>
        <p:nvPicPr>
          <p:cNvPr id="5" name="圖片 4">
            <a:extLst>
              <a:ext uri="{FF2B5EF4-FFF2-40B4-BE49-F238E27FC236}">
                <a16:creationId xmlns:a16="http://schemas.microsoft.com/office/drawing/2014/main" id="{B760CA3B-3850-4532-ADE4-2927D37A2C0D}"/>
              </a:ext>
            </a:extLst>
          </p:cNvPr>
          <p:cNvPicPr>
            <a:picLocks noChangeAspect="1"/>
          </p:cNvPicPr>
          <p:nvPr/>
        </p:nvPicPr>
        <p:blipFill rotWithShape="1">
          <a:blip r:embed="rId4"/>
          <a:srcRect l="16014" t="48932" r="72160" b="39579"/>
          <a:stretch/>
        </p:blipFill>
        <p:spPr>
          <a:xfrm>
            <a:off x="10210799" y="964408"/>
            <a:ext cx="1471961" cy="669073"/>
          </a:xfrm>
          <a:prstGeom prst="rect">
            <a:avLst/>
          </a:prstGeom>
        </p:spPr>
      </p:pic>
      <p:pic>
        <p:nvPicPr>
          <p:cNvPr id="6" name="圖片 5">
            <a:extLst>
              <a:ext uri="{FF2B5EF4-FFF2-40B4-BE49-F238E27FC236}">
                <a16:creationId xmlns:a16="http://schemas.microsoft.com/office/drawing/2014/main" id="{6C025376-BC0C-47F3-9FE5-85A29EFEF842}"/>
              </a:ext>
            </a:extLst>
          </p:cNvPr>
          <p:cNvPicPr>
            <a:picLocks noChangeAspect="1"/>
          </p:cNvPicPr>
          <p:nvPr/>
        </p:nvPicPr>
        <p:blipFill>
          <a:blip r:embed="rId5"/>
          <a:stretch>
            <a:fillRect/>
          </a:stretch>
        </p:blipFill>
        <p:spPr>
          <a:xfrm>
            <a:off x="8067082" y="2844047"/>
            <a:ext cx="5588411" cy="3545116"/>
          </a:xfrm>
          <a:prstGeom prst="rect">
            <a:avLst/>
          </a:prstGeom>
        </p:spPr>
      </p:pic>
      <p:sp>
        <p:nvSpPr>
          <p:cNvPr id="9" name="矩形 8">
            <a:extLst>
              <a:ext uri="{FF2B5EF4-FFF2-40B4-BE49-F238E27FC236}">
                <a16:creationId xmlns:a16="http://schemas.microsoft.com/office/drawing/2014/main" id="{FA746280-0D90-4062-A2BF-DF89AC96D85B}"/>
              </a:ext>
            </a:extLst>
          </p:cNvPr>
          <p:cNvSpPr/>
          <p:nvPr/>
        </p:nvSpPr>
        <p:spPr>
          <a:xfrm>
            <a:off x="8356600" y="3556001"/>
            <a:ext cx="2082800" cy="774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投影片編號版面配置區 10">
            <a:extLst>
              <a:ext uri="{FF2B5EF4-FFF2-40B4-BE49-F238E27FC236}">
                <a16:creationId xmlns:a16="http://schemas.microsoft.com/office/drawing/2014/main" id="{FA5FAC27-CBBC-4556-B047-4CEA534021BF}"/>
              </a:ext>
            </a:extLst>
          </p:cNvPr>
          <p:cNvSpPr>
            <a:spLocks noGrp="1"/>
          </p:cNvSpPr>
          <p:nvPr>
            <p:ph type="sldNum" sz="quarter" idx="12"/>
          </p:nvPr>
        </p:nvSpPr>
        <p:spPr/>
        <p:txBody>
          <a:bodyPr/>
          <a:lstStyle/>
          <a:p>
            <a:fld id="{75BE308F-DE79-4928-90CB-2247FBDD67C9}" type="slidenum">
              <a:rPr lang="zh-TW" altLang="en-US" smtClean="0"/>
              <a:t>75</a:t>
            </a:fld>
            <a:endParaRPr lang="zh-TW" altLang="en-US"/>
          </a:p>
        </p:txBody>
      </p:sp>
    </p:spTree>
    <p:extLst>
      <p:ext uri="{BB962C8B-B14F-4D97-AF65-F5344CB8AC3E}">
        <p14:creationId xmlns:p14="http://schemas.microsoft.com/office/powerpoint/2010/main" val="20699852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6571A-91F9-46FF-98BB-F84115F8AB1E}"/>
              </a:ext>
            </a:extLst>
          </p:cNvPr>
          <p:cNvSpPr>
            <a:spLocks noGrp="1"/>
          </p:cNvSpPr>
          <p:nvPr>
            <p:ph type="title"/>
          </p:nvPr>
        </p:nvSpPr>
        <p:spPr/>
        <p:txBody>
          <a:bodyPr/>
          <a:lstStyle/>
          <a:p>
            <a:r>
              <a:rPr lang="en-US" altLang="zh-TW" dirty="0"/>
              <a:t>Step 12</a:t>
            </a:r>
            <a:endParaRPr lang="zh-TW" altLang="en-US" dirty="0"/>
          </a:p>
        </p:txBody>
      </p:sp>
      <p:sp>
        <p:nvSpPr>
          <p:cNvPr id="3" name="內容版面配置區 2">
            <a:extLst>
              <a:ext uri="{FF2B5EF4-FFF2-40B4-BE49-F238E27FC236}">
                <a16:creationId xmlns:a16="http://schemas.microsoft.com/office/drawing/2014/main" id="{9D63FB78-840B-4BBE-812A-E2850E1AD466}"/>
              </a:ext>
            </a:extLst>
          </p:cNvPr>
          <p:cNvSpPr>
            <a:spLocks noGrp="1"/>
          </p:cNvSpPr>
          <p:nvPr>
            <p:ph idx="1"/>
          </p:nvPr>
        </p:nvSpPr>
        <p:spPr>
          <a:xfrm>
            <a:off x="838200" y="1825624"/>
            <a:ext cx="7134922" cy="5032376"/>
          </a:xfrm>
        </p:spPr>
        <p:txBody>
          <a:bodyPr>
            <a:normAutofit fontScale="92500"/>
          </a:bodyPr>
          <a:lstStyle/>
          <a:p>
            <a:r>
              <a:rPr lang="en-US" altLang="zh-TW" b="1" dirty="0"/>
              <a:t>MM NAS Service Accept </a:t>
            </a:r>
            <a:r>
              <a:rPr lang="en-US" altLang="zh-TW" dirty="0"/>
              <a:t>includes </a:t>
            </a:r>
            <a:r>
              <a:rPr lang="en-US" altLang="zh-TW" b="1" dirty="0"/>
              <a:t>PDU Session status</a:t>
            </a:r>
            <a:r>
              <a:rPr lang="en-US" altLang="zh-TW" dirty="0"/>
              <a:t> in AMF. Any local </a:t>
            </a:r>
            <a:r>
              <a:rPr lang="en-US" altLang="zh-TW" b="1" dirty="0"/>
              <a:t>PDU Session Release</a:t>
            </a:r>
            <a:r>
              <a:rPr lang="en-US" altLang="zh-TW" dirty="0"/>
              <a:t> during the </a:t>
            </a:r>
            <a:r>
              <a:rPr lang="en-US" altLang="zh-TW" b="1" dirty="0"/>
              <a:t>Session Request </a:t>
            </a:r>
            <a:r>
              <a:rPr lang="en-US" altLang="zh-TW" dirty="0"/>
              <a:t>procedure is indicated to the UE via the </a:t>
            </a:r>
            <a:r>
              <a:rPr lang="en-US" altLang="zh-TW" b="1" dirty="0"/>
              <a:t>Session Status</a:t>
            </a:r>
            <a:r>
              <a:rPr lang="en-US" altLang="zh-TW" dirty="0"/>
              <a:t>. </a:t>
            </a:r>
          </a:p>
          <a:p>
            <a:r>
              <a:rPr lang="en-US" altLang="zh-TW" b="1" dirty="0"/>
              <a:t>PDU Session Reactivation Result</a:t>
            </a:r>
            <a:r>
              <a:rPr lang="en-US" altLang="zh-TW" dirty="0"/>
              <a:t> is provided in </a:t>
            </a:r>
            <a:r>
              <a:rPr lang="en-US" altLang="zh-TW" b="1" dirty="0"/>
              <a:t>Service Accept </a:t>
            </a:r>
            <a:r>
              <a:rPr lang="en-US" altLang="zh-TW" dirty="0"/>
              <a:t>for the PDU sessions in the </a:t>
            </a:r>
            <a:r>
              <a:rPr lang="en-US" altLang="zh-TW" b="1" dirty="0"/>
              <a:t>List Of PDU Sessions To Be Activated</a:t>
            </a:r>
            <a:r>
              <a:rPr lang="en-US" altLang="zh-TW" dirty="0"/>
              <a:t> and the PDU Session in the </a:t>
            </a:r>
            <a:r>
              <a:rPr lang="en-US" altLang="zh-TW" b="1" dirty="0"/>
              <a:t>List of Allowed PDU Sessions </a:t>
            </a:r>
            <a:r>
              <a:rPr lang="en-US" altLang="zh-TW" dirty="0"/>
              <a:t>which has caused </a:t>
            </a:r>
            <a:r>
              <a:rPr lang="en-US" altLang="zh-TW" b="1" dirty="0"/>
              <a:t>paging</a:t>
            </a:r>
            <a:r>
              <a:rPr lang="en-US" altLang="zh-TW" dirty="0"/>
              <a:t> or </a:t>
            </a:r>
            <a:r>
              <a:rPr lang="en-US" altLang="zh-TW" b="1" dirty="0"/>
              <a:t>NAS notification</a:t>
            </a:r>
            <a:r>
              <a:rPr lang="en-US" altLang="zh-TW" dirty="0"/>
              <a:t>. </a:t>
            </a:r>
          </a:p>
          <a:p>
            <a:r>
              <a:rPr lang="en-US" altLang="zh-TW" dirty="0"/>
              <a:t>If the </a:t>
            </a:r>
            <a:r>
              <a:rPr lang="en-US" altLang="zh-TW" b="1" dirty="0"/>
              <a:t>PDU Session Reactivation Result</a:t>
            </a:r>
            <a:r>
              <a:rPr lang="en-US" altLang="zh-TW" dirty="0"/>
              <a:t> of a PDU Session is failure, the cause of the failure is also provided.</a:t>
            </a:r>
            <a:br>
              <a:rPr lang="en-US" altLang="zh-TW" dirty="0"/>
            </a:br>
            <a:endParaRPr lang="en-US" altLang="zh-TW" dirty="0"/>
          </a:p>
        </p:txBody>
      </p:sp>
      <p:pic>
        <p:nvPicPr>
          <p:cNvPr id="4" name="圖片 3">
            <a:extLst>
              <a:ext uri="{FF2B5EF4-FFF2-40B4-BE49-F238E27FC236}">
                <a16:creationId xmlns:a16="http://schemas.microsoft.com/office/drawing/2014/main" id="{C759CA5B-3692-4946-8925-3328466A64EA}"/>
              </a:ext>
            </a:extLst>
          </p:cNvPr>
          <p:cNvPicPr>
            <a:picLocks noChangeAspect="1"/>
          </p:cNvPicPr>
          <p:nvPr/>
        </p:nvPicPr>
        <p:blipFill rotWithShape="1">
          <a:blip r:embed="rId3"/>
          <a:srcRect l="11819" r="69626" b="91682"/>
          <a:stretch/>
        </p:blipFill>
        <p:spPr>
          <a:xfrm>
            <a:off x="9881839" y="-20876"/>
            <a:ext cx="2129883" cy="850347"/>
          </a:xfrm>
          <a:prstGeom prst="rect">
            <a:avLst/>
          </a:prstGeom>
        </p:spPr>
      </p:pic>
      <p:pic>
        <p:nvPicPr>
          <p:cNvPr id="5" name="圖片 4">
            <a:extLst>
              <a:ext uri="{FF2B5EF4-FFF2-40B4-BE49-F238E27FC236}">
                <a16:creationId xmlns:a16="http://schemas.microsoft.com/office/drawing/2014/main" id="{B760CA3B-3850-4532-ADE4-2927D37A2C0D}"/>
              </a:ext>
            </a:extLst>
          </p:cNvPr>
          <p:cNvPicPr>
            <a:picLocks noChangeAspect="1"/>
          </p:cNvPicPr>
          <p:nvPr/>
        </p:nvPicPr>
        <p:blipFill rotWithShape="1">
          <a:blip r:embed="rId4"/>
          <a:srcRect l="16014" t="48932" r="72160" b="39579"/>
          <a:stretch/>
        </p:blipFill>
        <p:spPr>
          <a:xfrm>
            <a:off x="10210799" y="964408"/>
            <a:ext cx="1471961" cy="669073"/>
          </a:xfrm>
          <a:prstGeom prst="rect">
            <a:avLst/>
          </a:prstGeom>
        </p:spPr>
      </p:pic>
      <p:pic>
        <p:nvPicPr>
          <p:cNvPr id="6" name="圖片 5">
            <a:extLst>
              <a:ext uri="{FF2B5EF4-FFF2-40B4-BE49-F238E27FC236}">
                <a16:creationId xmlns:a16="http://schemas.microsoft.com/office/drawing/2014/main" id="{6C025376-BC0C-47F3-9FE5-85A29EFEF842}"/>
              </a:ext>
            </a:extLst>
          </p:cNvPr>
          <p:cNvPicPr>
            <a:picLocks noChangeAspect="1"/>
          </p:cNvPicPr>
          <p:nvPr/>
        </p:nvPicPr>
        <p:blipFill>
          <a:blip r:embed="rId5"/>
          <a:stretch>
            <a:fillRect/>
          </a:stretch>
        </p:blipFill>
        <p:spPr>
          <a:xfrm>
            <a:off x="8067082" y="2844047"/>
            <a:ext cx="5588411" cy="3545116"/>
          </a:xfrm>
          <a:prstGeom prst="rect">
            <a:avLst/>
          </a:prstGeom>
        </p:spPr>
      </p:pic>
      <p:sp>
        <p:nvSpPr>
          <p:cNvPr id="9" name="矩形 8">
            <a:extLst>
              <a:ext uri="{FF2B5EF4-FFF2-40B4-BE49-F238E27FC236}">
                <a16:creationId xmlns:a16="http://schemas.microsoft.com/office/drawing/2014/main" id="{FA746280-0D90-4062-A2BF-DF89AC96D85B}"/>
              </a:ext>
            </a:extLst>
          </p:cNvPr>
          <p:cNvSpPr/>
          <p:nvPr/>
        </p:nvSpPr>
        <p:spPr>
          <a:xfrm>
            <a:off x="8394700" y="4616605"/>
            <a:ext cx="1993900" cy="2474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a:extLst>
              <a:ext uri="{FF2B5EF4-FFF2-40B4-BE49-F238E27FC236}">
                <a16:creationId xmlns:a16="http://schemas.microsoft.com/office/drawing/2014/main" id="{36CBCEAA-623F-4393-B5F5-283148307820}"/>
              </a:ext>
            </a:extLst>
          </p:cNvPr>
          <p:cNvSpPr>
            <a:spLocks noGrp="1"/>
          </p:cNvSpPr>
          <p:nvPr>
            <p:ph type="sldNum" sz="quarter" idx="12"/>
          </p:nvPr>
        </p:nvSpPr>
        <p:spPr/>
        <p:txBody>
          <a:bodyPr/>
          <a:lstStyle/>
          <a:p>
            <a:fld id="{75BE308F-DE79-4928-90CB-2247FBDD67C9}" type="slidenum">
              <a:rPr lang="zh-TW" altLang="en-US" smtClean="0"/>
              <a:t>76</a:t>
            </a:fld>
            <a:endParaRPr lang="zh-TW" altLang="en-US"/>
          </a:p>
        </p:txBody>
      </p:sp>
    </p:spTree>
    <p:extLst>
      <p:ext uri="{BB962C8B-B14F-4D97-AF65-F5344CB8AC3E}">
        <p14:creationId xmlns:p14="http://schemas.microsoft.com/office/powerpoint/2010/main" val="37267441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6571A-91F9-46FF-98BB-F84115F8AB1E}"/>
              </a:ext>
            </a:extLst>
          </p:cNvPr>
          <p:cNvSpPr>
            <a:spLocks noGrp="1"/>
          </p:cNvSpPr>
          <p:nvPr>
            <p:ph type="title"/>
          </p:nvPr>
        </p:nvSpPr>
        <p:spPr/>
        <p:txBody>
          <a:bodyPr/>
          <a:lstStyle/>
          <a:p>
            <a:r>
              <a:rPr lang="en-US" altLang="zh-TW" dirty="0"/>
              <a:t>Step 12</a:t>
            </a:r>
            <a:endParaRPr lang="zh-TW" altLang="en-US" dirty="0"/>
          </a:p>
        </p:txBody>
      </p:sp>
      <p:sp>
        <p:nvSpPr>
          <p:cNvPr id="3" name="內容版面配置區 2">
            <a:extLst>
              <a:ext uri="{FF2B5EF4-FFF2-40B4-BE49-F238E27FC236}">
                <a16:creationId xmlns:a16="http://schemas.microsoft.com/office/drawing/2014/main" id="{9D63FB78-840B-4BBE-812A-E2850E1AD466}"/>
              </a:ext>
            </a:extLst>
          </p:cNvPr>
          <p:cNvSpPr>
            <a:spLocks noGrp="1"/>
          </p:cNvSpPr>
          <p:nvPr>
            <p:ph idx="1"/>
          </p:nvPr>
        </p:nvSpPr>
        <p:spPr>
          <a:xfrm>
            <a:off x="838200" y="1825624"/>
            <a:ext cx="7134922" cy="5032376"/>
          </a:xfrm>
        </p:spPr>
        <p:txBody>
          <a:bodyPr>
            <a:normAutofit/>
          </a:bodyPr>
          <a:lstStyle/>
          <a:p>
            <a:r>
              <a:rPr lang="en-US" altLang="zh-TW" dirty="0"/>
              <a:t>If the AMF accepts the </a:t>
            </a:r>
            <a:r>
              <a:rPr lang="en-US" altLang="zh-TW" b="1" dirty="0"/>
              <a:t>Paging Restriction Information</a:t>
            </a:r>
            <a:r>
              <a:rPr lang="en-US" altLang="zh-TW" dirty="0"/>
              <a:t> sent from the UE, the AMF informs the UE about the acceptance/rejection of the </a:t>
            </a:r>
            <a:r>
              <a:rPr lang="en-US" altLang="zh-TW" b="1" dirty="0"/>
              <a:t>requested Paging Restriction Information</a:t>
            </a:r>
            <a:r>
              <a:rPr lang="en-US" altLang="zh-TW" dirty="0"/>
              <a:t> in the </a:t>
            </a:r>
            <a:r>
              <a:rPr lang="en-US" altLang="zh-TW" b="1" dirty="0"/>
              <a:t>MM NAS Service Accept</a:t>
            </a:r>
            <a:r>
              <a:rPr lang="en-US" altLang="zh-TW" dirty="0"/>
              <a:t> message.</a:t>
            </a:r>
            <a:br>
              <a:rPr lang="en-US" altLang="zh-TW" dirty="0"/>
            </a:br>
            <a:endParaRPr lang="en-US" altLang="zh-TW" dirty="0"/>
          </a:p>
        </p:txBody>
      </p:sp>
      <p:pic>
        <p:nvPicPr>
          <p:cNvPr id="4" name="圖片 3">
            <a:extLst>
              <a:ext uri="{FF2B5EF4-FFF2-40B4-BE49-F238E27FC236}">
                <a16:creationId xmlns:a16="http://schemas.microsoft.com/office/drawing/2014/main" id="{C759CA5B-3692-4946-8925-3328466A64EA}"/>
              </a:ext>
            </a:extLst>
          </p:cNvPr>
          <p:cNvPicPr>
            <a:picLocks noChangeAspect="1"/>
          </p:cNvPicPr>
          <p:nvPr/>
        </p:nvPicPr>
        <p:blipFill rotWithShape="1">
          <a:blip r:embed="rId3"/>
          <a:srcRect l="11819" r="69626" b="91682"/>
          <a:stretch/>
        </p:blipFill>
        <p:spPr>
          <a:xfrm>
            <a:off x="9881839" y="-20876"/>
            <a:ext cx="2129883" cy="850347"/>
          </a:xfrm>
          <a:prstGeom prst="rect">
            <a:avLst/>
          </a:prstGeom>
        </p:spPr>
      </p:pic>
      <p:pic>
        <p:nvPicPr>
          <p:cNvPr id="5" name="圖片 4">
            <a:extLst>
              <a:ext uri="{FF2B5EF4-FFF2-40B4-BE49-F238E27FC236}">
                <a16:creationId xmlns:a16="http://schemas.microsoft.com/office/drawing/2014/main" id="{B760CA3B-3850-4532-ADE4-2927D37A2C0D}"/>
              </a:ext>
            </a:extLst>
          </p:cNvPr>
          <p:cNvPicPr>
            <a:picLocks noChangeAspect="1"/>
          </p:cNvPicPr>
          <p:nvPr/>
        </p:nvPicPr>
        <p:blipFill rotWithShape="1">
          <a:blip r:embed="rId4"/>
          <a:srcRect l="16014" t="48932" r="72160" b="39579"/>
          <a:stretch/>
        </p:blipFill>
        <p:spPr>
          <a:xfrm>
            <a:off x="10210799" y="964408"/>
            <a:ext cx="1471961" cy="669073"/>
          </a:xfrm>
          <a:prstGeom prst="rect">
            <a:avLst/>
          </a:prstGeom>
        </p:spPr>
      </p:pic>
      <p:pic>
        <p:nvPicPr>
          <p:cNvPr id="6" name="圖片 5">
            <a:extLst>
              <a:ext uri="{FF2B5EF4-FFF2-40B4-BE49-F238E27FC236}">
                <a16:creationId xmlns:a16="http://schemas.microsoft.com/office/drawing/2014/main" id="{6C025376-BC0C-47F3-9FE5-85A29EFEF842}"/>
              </a:ext>
            </a:extLst>
          </p:cNvPr>
          <p:cNvPicPr>
            <a:picLocks noChangeAspect="1"/>
          </p:cNvPicPr>
          <p:nvPr/>
        </p:nvPicPr>
        <p:blipFill>
          <a:blip r:embed="rId5"/>
          <a:stretch>
            <a:fillRect/>
          </a:stretch>
        </p:blipFill>
        <p:spPr>
          <a:xfrm>
            <a:off x="8067082" y="2844047"/>
            <a:ext cx="5588411" cy="3545116"/>
          </a:xfrm>
          <a:prstGeom prst="rect">
            <a:avLst/>
          </a:prstGeom>
        </p:spPr>
      </p:pic>
      <p:sp>
        <p:nvSpPr>
          <p:cNvPr id="9" name="矩形 8">
            <a:extLst>
              <a:ext uri="{FF2B5EF4-FFF2-40B4-BE49-F238E27FC236}">
                <a16:creationId xmlns:a16="http://schemas.microsoft.com/office/drawing/2014/main" id="{FA746280-0D90-4062-A2BF-DF89AC96D85B}"/>
              </a:ext>
            </a:extLst>
          </p:cNvPr>
          <p:cNvSpPr/>
          <p:nvPr/>
        </p:nvSpPr>
        <p:spPr>
          <a:xfrm>
            <a:off x="8394700" y="4616605"/>
            <a:ext cx="1993900" cy="2474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a:extLst>
              <a:ext uri="{FF2B5EF4-FFF2-40B4-BE49-F238E27FC236}">
                <a16:creationId xmlns:a16="http://schemas.microsoft.com/office/drawing/2014/main" id="{2BF8904C-2290-4CE6-B849-BBB18820CCCB}"/>
              </a:ext>
            </a:extLst>
          </p:cNvPr>
          <p:cNvSpPr>
            <a:spLocks noGrp="1"/>
          </p:cNvSpPr>
          <p:nvPr>
            <p:ph type="sldNum" sz="quarter" idx="12"/>
          </p:nvPr>
        </p:nvSpPr>
        <p:spPr/>
        <p:txBody>
          <a:bodyPr/>
          <a:lstStyle/>
          <a:p>
            <a:fld id="{75BE308F-DE79-4928-90CB-2247FBDD67C9}" type="slidenum">
              <a:rPr lang="zh-TW" altLang="en-US" smtClean="0"/>
              <a:t>77</a:t>
            </a:fld>
            <a:endParaRPr lang="zh-TW" altLang="en-US"/>
          </a:p>
        </p:txBody>
      </p:sp>
    </p:spTree>
    <p:extLst>
      <p:ext uri="{BB962C8B-B14F-4D97-AF65-F5344CB8AC3E}">
        <p14:creationId xmlns:p14="http://schemas.microsoft.com/office/powerpoint/2010/main" val="30274101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6571A-91F9-46FF-98BB-F84115F8AB1E}"/>
              </a:ext>
            </a:extLst>
          </p:cNvPr>
          <p:cNvSpPr>
            <a:spLocks noGrp="1"/>
          </p:cNvSpPr>
          <p:nvPr>
            <p:ph type="title"/>
          </p:nvPr>
        </p:nvSpPr>
        <p:spPr/>
        <p:txBody>
          <a:bodyPr/>
          <a:lstStyle/>
          <a:p>
            <a:r>
              <a:rPr lang="en-US" altLang="zh-TW" dirty="0"/>
              <a:t>Step 12</a:t>
            </a:r>
            <a:endParaRPr lang="zh-TW" altLang="en-US" dirty="0"/>
          </a:p>
        </p:txBody>
      </p:sp>
      <p:sp>
        <p:nvSpPr>
          <p:cNvPr id="3" name="內容版面配置區 2">
            <a:extLst>
              <a:ext uri="{FF2B5EF4-FFF2-40B4-BE49-F238E27FC236}">
                <a16:creationId xmlns:a16="http://schemas.microsoft.com/office/drawing/2014/main" id="{9D63FB78-840B-4BBE-812A-E2850E1AD466}"/>
              </a:ext>
            </a:extLst>
          </p:cNvPr>
          <p:cNvSpPr>
            <a:spLocks noGrp="1"/>
          </p:cNvSpPr>
          <p:nvPr>
            <p:ph idx="1"/>
          </p:nvPr>
        </p:nvSpPr>
        <p:spPr>
          <a:xfrm>
            <a:off x="838200" y="1825624"/>
            <a:ext cx="7134922" cy="5032376"/>
          </a:xfrm>
        </p:spPr>
        <p:txBody>
          <a:bodyPr>
            <a:normAutofit/>
          </a:bodyPr>
          <a:lstStyle/>
          <a:p>
            <a:r>
              <a:rPr lang="en-US" altLang="zh-TW" dirty="0"/>
              <a:t>If AMF receives multiple TAIs from the NG-RAN in step 2 and determines that some, but not all of them are forbidden by subscription or by operator policy, the AMF shall include the </a:t>
            </a:r>
            <a:r>
              <a:rPr lang="en-US" altLang="zh-TW" b="1" dirty="0"/>
              <a:t>forbidden TAI(s) </a:t>
            </a:r>
            <a:r>
              <a:rPr lang="en-US" altLang="zh-TW" dirty="0"/>
              <a:t>in the </a:t>
            </a:r>
            <a:r>
              <a:rPr lang="en-US" altLang="zh-TW" b="1" dirty="0"/>
              <a:t>MM NAS Service Accept</a:t>
            </a:r>
            <a:r>
              <a:rPr lang="en-US" altLang="zh-TW" dirty="0"/>
              <a:t> message.</a:t>
            </a:r>
            <a:br>
              <a:rPr lang="en-US" altLang="zh-TW" dirty="0"/>
            </a:br>
            <a:endParaRPr lang="en-US" altLang="zh-TW" dirty="0"/>
          </a:p>
        </p:txBody>
      </p:sp>
      <p:pic>
        <p:nvPicPr>
          <p:cNvPr id="4" name="圖片 3">
            <a:extLst>
              <a:ext uri="{FF2B5EF4-FFF2-40B4-BE49-F238E27FC236}">
                <a16:creationId xmlns:a16="http://schemas.microsoft.com/office/drawing/2014/main" id="{C759CA5B-3692-4946-8925-3328466A64EA}"/>
              </a:ext>
            </a:extLst>
          </p:cNvPr>
          <p:cNvPicPr>
            <a:picLocks noChangeAspect="1"/>
          </p:cNvPicPr>
          <p:nvPr/>
        </p:nvPicPr>
        <p:blipFill rotWithShape="1">
          <a:blip r:embed="rId3"/>
          <a:srcRect l="11819" r="69626" b="91682"/>
          <a:stretch/>
        </p:blipFill>
        <p:spPr>
          <a:xfrm>
            <a:off x="9881839" y="-20876"/>
            <a:ext cx="2129883" cy="850347"/>
          </a:xfrm>
          <a:prstGeom prst="rect">
            <a:avLst/>
          </a:prstGeom>
        </p:spPr>
      </p:pic>
      <p:pic>
        <p:nvPicPr>
          <p:cNvPr id="5" name="圖片 4">
            <a:extLst>
              <a:ext uri="{FF2B5EF4-FFF2-40B4-BE49-F238E27FC236}">
                <a16:creationId xmlns:a16="http://schemas.microsoft.com/office/drawing/2014/main" id="{B760CA3B-3850-4532-ADE4-2927D37A2C0D}"/>
              </a:ext>
            </a:extLst>
          </p:cNvPr>
          <p:cNvPicPr>
            <a:picLocks noChangeAspect="1"/>
          </p:cNvPicPr>
          <p:nvPr/>
        </p:nvPicPr>
        <p:blipFill rotWithShape="1">
          <a:blip r:embed="rId4"/>
          <a:srcRect l="16014" t="48932" r="72160" b="39579"/>
          <a:stretch/>
        </p:blipFill>
        <p:spPr>
          <a:xfrm>
            <a:off x="10210799" y="964408"/>
            <a:ext cx="1471961" cy="669073"/>
          </a:xfrm>
          <a:prstGeom prst="rect">
            <a:avLst/>
          </a:prstGeom>
        </p:spPr>
      </p:pic>
      <p:pic>
        <p:nvPicPr>
          <p:cNvPr id="6" name="圖片 5">
            <a:extLst>
              <a:ext uri="{FF2B5EF4-FFF2-40B4-BE49-F238E27FC236}">
                <a16:creationId xmlns:a16="http://schemas.microsoft.com/office/drawing/2014/main" id="{6C025376-BC0C-47F3-9FE5-85A29EFEF842}"/>
              </a:ext>
            </a:extLst>
          </p:cNvPr>
          <p:cNvPicPr>
            <a:picLocks noChangeAspect="1"/>
          </p:cNvPicPr>
          <p:nvPr/>
        </p:nvPicPr>
        <p:blipFill>
          <a:blip r:embed="rId5"/>
          <a:stretch>
            <a:fillRect/>
          </a:stretch>
        </p:blipFill>
        <p:spPr>
          <a:xfrm>
            <a:off x="8067082" y="2844047"/>
            <a:ext cx="5588411" cy="3545116"/>
          </a:xfrm>
          <a:prstGeom prst="rect">
            <a:avLst/>
          </a:prstGeom>
        </p:spPr>
      </p:pic>
      <p:sp>
        <p:nvSpPr>
          <p:cNvPr id="9" name="矩形 8">
            <a:extLst>
              <a:ext uri="{FF2B5EF4-FFF2-40B4-BE49-F238E27FC236}">
                <a16:creationId xmlns:a16="http://schemas.microsoft.com/office/drawing/2014/main" id="{FA746280-0D90-4062-A2BF-DF89AC96D85B}"/>
              </a:ext>
            </a:extLst>
          </p:cNvPr>
          <p:cNvSpPr/>
          <p:nvPr/>
        </p:nvSpPr>
        <p:spPr>
          <a:xfrm>
            <a:off x="8394700" y="4616605"/>
            <a:ext cx="1993900" cy="2474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a:extLst>
              <a:ext uri="{FF2B5EF4-FFF2-40B4-BE49-F238E27FC236}">
                <a16:creationId xmlns:a16="http://schemas.microsoft.com/office/drawing/2014/main" id="{5E467200-3B6F-43D2-A77A-FD24B8D7A235}"/>
              </a:ext>
            </a:extLst>
          </p:cNvPr>
          <p:cNvSpPr>
            <a:spLocks noGrp="1"/>
          </p:cNvSpPr>
          <p:nvPr>
            <p:ph type="sldNum" sz="quarter" idx="12"/>
          </p:nvPr>
        </p:nvSpPr>
        <p:spPr/>
        <p:txBody>
          <a:bodyPr/>
          <a:lstStyle/>
          <a:p>
            <a:fld id="{75BE308F-DE79-4928-90CB-2247FBDD67C9}" type="slidenum">
              <a:rPr lang="zh-TW" altLang="en-US" smtClean="0"/>
              <a:t>78</a:t>
            </a:fld>
            <a:endParaRPr lang="zh-TW" altLang="en-US"/>
          </a:p>
        </p:txBody>
      </p:sp>
    </p:spTree>
    <p:extLst>
      <p:ext uri="{BB962C8B-B14F-4D97-AF65-F5344CB8AC3E}">
        <p14:creationId xmlns:p14="http://schemas.microsoft.com/office/powerpoint/2010/main" val="39838411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6571A-91F9-46FF-98BB-F84115F8AB1E}"/>
              </a:ext>
            </a:extLst>
          </p:cNvPr>
          <p:cNvSpPr>
            <a:spLocks noGrp="1"/>
          </p:cNvSpPr>
          <p:nvPr>
            <p:ph type="title"/>
          </p:nvPr>
        </p:nvSpPr>
        <p:spPr/>
        <p:txBody>
          <a:bodyPr/>
          <a:lstStyle/>
          <a:p>
            <a:r>
              <a:rPr lang="en-US" altLang="zh-TW" dirty="0"/>
              <a:t>Step 12</a:t>
            </a:r>
            <a:endParaRPr lang="zh-TW" altLang="en-US" dirty="0"/>
          </a:p>
        </p:txBody>
      </p:sp>
      <p:sp>
        <p:nvSpPr>
          <p:cNvPr id="3" name="內容版面配置區 2">
            <a:extLst>
              <a:ext uri="{FF2B5EF4-FFF2-40B4-BE49-F238E27FC236}">
                <a16:creationId xmlns:a16="http://schemas.microsoft.com/office/drawing/2014/main" id="{9D63FB78-840B-4BBE-812A-E2850E1AD466}"/>
              </a:ext>
            </a:extLst>
          </p:cNvPr>
          <p:cNvSpPr>
            <a:spLocks noGrp="1"/>
          </p:cNvSpPr>
          <p:nvPr>
            <p:ph idx="1"/>
          </p:nvPr>
        </p:nvSpPr>
        <p:spPr>
          <a:xfrm>
            <a:off x="838200" y="1825624"/>
            <a:ext cx="7134922" cy="5032376"/>
          </a:xfrm>
        </p:spPr>
        <p:txBody>
          <a:bodyPr>
            <a:normAutofit/>
          </a:bodyPr>
          <a:lstStyle/>
          <a:p>
            <a:r>
              <a:rPr lang="en-US" altLang="zh-TW" dirty="0"/>
              <a:t>If there are multiple PDU Sessions that involves multiple SMFs, AMF does not need to wait for responses from all SMFs in step 11 before it sends </a:t>
            </a:r>
            <a:r>
              <a:rPr lang="en-US" altLang="zh-TW" b="1" dirty="0"/>
              <a:t>N2 SM information </a:t>
            </a:r>
            <a:r>
              <a:rPr lang="en-US" altLang="zh-TW" dirty="0"/>
              <a:t>to the RAN. </a:t>
            </a:r>
          </a:p>
          <a:p>
            <a:r>
              <a:rPr lang="en-US" altLang="zh-TW" dirty="0"/>
              <a:t>However, the AMF shall wait for all responses from the SMFs before it sends </a:t>
            </a:r>
            <a:r>
              <a:rPr lang="en-US" altLang="zh-TW" b="1" dirty="0"/>
              <a:t>MM NAS Service Accept</a:t>
            </a:r>
            <a:r>
              <a:rPr lang="en-US" altLang="zh-TW" dirty="0"/>
              <a:t> message to the UE.</a:t>
            </a:r>
            <a:br>
              <a:rPr lang="en-US" altLang="zh-TW" dirty="0"/>
            </a:br>
            <a:endParaRPr lang="en-US" altLang="zh-TW" dirty="0"/>
          </a:p>
        </p:txBody>
      </p:sp>
      <p:pic>
        <p:nvPicPr>
          <p:cNvPr id="4" name="圖片 3">
            <a:extLst>
              <a:ext uri="{FF2B5EF4-FFF2-40B4-BE49-F238E27FC236}">
                <a16:creationId xmlns:a16="http://schemas.microsoft.com/office/drawing/2014/main" id="{C759CA5B-3692-4946-8925-3328466A64EA}"/>
              </a:ext>
            </a:extLst>
          </p:cNvPr>
          <p:cNvPicPr>
            <a:picLocks noChangeAspect="1"/>
          </p:cNvPicPr>
          <p:nvPr/>
        </p:nvPicPr>
        <p:blipFill rotWithShape="1">
          <a:blip r:embed="rId3"/>
          <a:srcRect l="11819" r="69626" b="91682"/>
          <a:stretch/>
        </p:blipFill>
        <p:spPr>
          <a:xfrm>
            <a:off x="9881839" y="-20876"/>
            <a:ext cx="2129883" cy="850347"/>
          </a:xfrm>
          <a:prstGeom prst="rect">
            <a:avLst/>
          </a:prstGeom>
        </p:spPr>
      </p:pic>
      <p:pic>
        <p:nvPicPr>
          <p:cNvPr id="5" name="圖片 4">
            <a:extLst>
              <a:ext uri="{FF2B5EF4-FFF2-40B4-BE49-F238E27FC236}">
                <a16:creationId xmlns:a16="http://schemas.microsoft.com/office/drawing/2014/main" id="{B760CA3B-3850-4532-ADE4-2927D37A2C0D}"/>
              </a:ext>
            </a:extLst>
          </p:cNvPr>
          <p:cNvPicPr>
            <a:picLocks noChangeAspect="1"/>
          </p:cNvPicPr>
          <p:nvPr/>
        </p:nvPicPr>
        <p:blipFill rotWithShape="1">
          <a:blip r:embed="rId4"/>
          <a:srcRect l="16014" t="48932" r="72160" b="39579"/>
          <a:stretch/>
        </p:blipFill>
        <p:spPr>
          <a:xfrm>
            <a:off x="10210799" y="964408"/>
            <a:ext cx="1471961" cy="669073"/>
          </a:xfrm>
          <a:prstGeom prst="rect">
            <a:avLst/>
          </a:prstGeom>
        </p:spPr>
      </p:pic>
      <p:pic>
        <p:nvPicPr>
          <p:cNvPr id="6" name="圖片 5">
            <a:extLst>
              <a:ext uri="{FF2B5EF4-FFF2-40B4-BE49-F238E27FC236}">
                <a16:creationId xmlns:a16="http://schemas.microsoft.com/office/drawing/2014/main" id="{6C025376-BC0C-47F3-9FE5-85A29EFEF842}"/>
              </a:ext>
            </a:extLst>
          </p:cNvPr>
          <p:cNvPicPr>
            <a:picLocks noChangeAspect="1"/>
          </p:cNvPicPr>
          <p:nvPr/>
        </p:nvPicPr>
        <p:blipFill>
          <a:blip r:embed="rId5"/>
          <a:stretch>
            <a:fillRect/>
          </a:stretch>
        </p:blipFill>
        <p:spPr>
          <a:xfrm>
            <a:off x="8067082" y="2844047"/>
            <a:ext cx="5588411" cy="3545116"/>
          </a:xfrm>
          <a:prstGeom prst="rect">
            <a:avLst/>
          </a:prstGeom>
        </p:spPr>
      </p:pic>
      <p:sp>
        <p:nvSpPr>
          <p:cNvPr id="9" name="矩形 8">
            <a:extLst>
              <a:ext uri="{FF2B5EF4-FFF2-40B4-BE49-F238E27FC236}">
                <a16:creationId xmlns:a16="http://schemas.microsoft.com/office/drawing/2014/main" id="{FA746280-0D90-4062-A2BF-DF89AC96D85B}"/>
              </a:ext>
            </a:extLst>
          </p:cNvPr>
          <p:cNvSpPr/>
          <p:nvPr/>
        </p:nvSpPr>
        <p:spPr>
          <a:xfrm>
            <a:off x="8394700" y="4616605"/>
            <a:ext cx="1993900" cy="2474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a:extLst>
              <a:ext uri="{FF2B5EF4-FFF2-40B4-BE49-F238E27FC236}">
                <a16:creationId xmlns:a16="http://schemas.microsoft.com/office/drawing/2014/main" id="{BD2ED47D-CCFD-442F-A19F-62B315492C67}"/>
              </a:ext>
            </a:extLst>
          </p:cNvPr>
          <p:cNvSpPr>
            <a:spLocks noGrp="1"/>
          </p:cNvSpPr>
          <p:nvPr>
            <p:ph type="sldNum" sz="quarter" idx="12"/>
          </p:nvPr>
        </p:nvSpPr>
        <p:spPr/>
        <p:txBody>
          <a:bodyPr/>
          <a:lstStyle/>
          <a:p>
            <a:fld id="{75BE308F-DE79-4928-90CB-2247FBDD67C9}" type="slidenum">
              <a:rPr lang="zh-TW" altLang="en-US" smtClean="0"/>
              <a:t>79</a:t>
            </a:fld>
            <a:endParaRPr lang="zh-TW" altLang="en-US"/>
          </a:p>
        </p:txBody>
      </p:sp>
    </p:spTree>
    <p:extLst>
      <p:ext uri="{BB962C8B-B14F-4D97-AF65-F5344CB8AC3E}">
        <p14:creationId xmlns:p14="http://schemas.microsoft.com/office/powerpoint/2010/main" val="11366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67152FF-35DD-457E-BB9C-FD771FC29BA6}"/>
              </a:ext>
            </a:extLst>
          </p:cNvPr>
          <p:cNvSpPr>
            <a:spLocks noGrp="1"/>
          </p:cNvSpPr>
          <p:nvPr>
            <p:ph idx="1"/>
          </p:nvPr>
        </p:nvSpPr>
        <p:spPr/>
        <p:txBody>
          <a:bodyPr/>
          <a:lstStyle/>
          <a:p>
            <a:endParaRPr lang="zh-TW" altLang="en-US"/>
          </a:p>
        </p:txBody>
      </p:sp>
      <p:pic>
        <p:nvPicPr>
          <p:cNvPr id="7" name="圖片 6">
            <a:extLst>
              <a:ext uri="{FF2B5EF4-FFF2-40B4-BE49-F238E27FC236}">
                <a16:creationId xmlns:a16="http://schemas.microsoft.com/office/drawing/2014/main" id="{8A82AE5E-4949-412F-A017-75EA80E02E21}"/>
              </a:ext>
            </a:extLst>
          </p:cNvPr>
          <p:cNvPicPr>
            <a:picLocks noChangeAspect="1"/>
          </p:cNvPicPr>
          <p:nvPr/>
        </p:nvPicPr>
        <p:blipFill rotWithShape="1">
          <a:blip r:embed="rId3"/>
          <a:srcRect b="91682"/>
          <a:stretch/>
        </p:blipFill>
        <p:spPr>
          <a:xfrm>
            <a:off x="483197" y="257691"/>
            <a:ext cx="11479306" cy="850347"/>
          </a:xfrm>
          <a:prstGeom prst="rect">
            <a:avLst/>
          </a:prstGeom>
        </p:spPr>
      </p:pic>
      <p:pic>
        <p:nvPicPr>
          <p:cNvPr id="8" name="圖片 7">
            <a:extLst>
              <a:ext uri="{FF2B5EF4-FFF2-40B4-BE49-F238E27FC236}">
                <a16:creationId xmlns:a16="http://schemas.microsoft.com/office/drawing/2014/main" id="{A7BBF199-4F95-4D6D-939D-13BF93C84BC6}"/>
              </a:ext>
            </a:extLst>
          </p:cNvPr>
          <p:cNvPicPr>
            <a:picLocks noChangeAspect="1"/>
          </p:cNvPicPr>
          <p:nvPr/>
        </p:nvPicPr>
        <p:blipFill rotWithShape="1">
          <a:blip r:embed="rId4"/>
          <a:srcRect l="4520" r="7234" b="25127"/>
          <a:stretch/>
        </p:blipFill>
        <p:spPr>
          <a:xfrm>
            <a:off x="688041" y="1242975"/>
            <a:ext cx="10984006" cy="4360187"/>
          </a:xfrm>
          <a:prstGeom prst="rect">
            <a:avLst/>
          </a:prstGeom>
        </p:spPr>
      </p:pic>
      <p:sp>
        <p:nvSpPr>
          <p:cNvPr id="2" name="投影片編號版面配置區 1">
            <a:extLst>
              <a:ext uri="{FF2B5EF4-FFF2-40B4-BE49-F238E27FC236}">
                <a16:creationId xmlns:a16="http://schemas.microsoft.com/office/drawing/2014/main" id="{54560208-FBF6-41E8-89DA-ED92D7D8F0AB}"/>
              </a:ext>
            </a:extLst>
          </p:cNvPr>
          <p:cNvSpPr>
            <a:spLocks noGrp="1"/>
          </p:cNvSpPr>
          <p:nvPr>
            <p:ph type="sldNum" sz="quarter" idx="12"/>
          </p:nvPr>
        </p:nvSpPr>
        <p:spPr/>
        <p:txBody>
          <a:bodyPr/>
          <a:lstStyle/>
          <a:p>
            <a:fld id="{75BE308F-DE79-4928-90CB-2247FBDD67C9}" type="slidenum">
              <a:rPr lang="zh-TW" altLang="en-US" smtClean="0"/>
              <a:t>8</a:t>
            </a:fld>
            <a:endParaRPr lang="zh-TW" altLang="en-US"/>
          </a:p>
        </p:txBody>
      </p:sp>
    </p:spTree>
    <p:extLst>
      <p:ext uri="{BB962C8B-B14F-4D97-AF65-F5344CB8AC3E}">
        <p14:creationId xmlns:p14="http://schemas.microsoft.com/office/powerpoint/2010/main" val="41999608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6571A-91F9-46FF-98BB-F84115F8AB1E}"/>
              </a:ext>
            </a:extLst>
          </p:cNvPr>
          <p:cNvSpPr>
            <a:spLocks noGrp="1"/>
          </p:cNvSpPr>
          <p:nvPr>
            <p:ph type="title"/>
          </p:nvPr>
        </p:nvSpPr>
        <p:spPr/>
        <p:txBody>
          <a:bodyPr/>
          <a:lstStyle/>
          <a:p>
            <a:r>
              <a:rPr lang="en-US" altLang="zh-TW" dirty="0"/>
              <a:t>Step 12</a:t>
            </a:r>
            <a:endParaRPr lang="zh-TW" altLang="en-US" dirty="0"/>
          </a:p>
        </p:txBody>
      </p:sp>
      <p:sp>
        <p:nvSpPr>
          <p:cNvPr id="3" name="內容版面配置區 2">
            <a:extLst>
              <a:ext uri="{FF2B5EF4-FFF2-40B4-BE49-F238E27FC236}">
                <a16:creationId xmlns:a16="http://schemas.microsoft.com/office/drawing/2014/main" id="{9D63FB78-840B-4BBE-812A-E2850E1AD466}"/>
              </a:ext>
            </a:extLst>
          </p:cNvPr>
          <p:cNvSpPr>
            <a:spLocks noGrp="1"/>
          </p:cNvSpPr>
          <p:nvPr>
            <p:ph idx="1"/>
          </p:nvPr>
        </p:nvSpPr>
        <p:spPr>
          <a:xfrm>
            <a:off x="838200" y="1825624"/>
            <a:ext cx="7134922" cy="5032376"/>
          </a:xfrm>
        </p:spPr>
        <p:txBody>
          <a:bodyPr>
            <a:normAutofit lnSpcReduction="10000"/>
          </a:bodyPr>
          <a:lstStyle/>
          <a:p>
            <a:r>
              <a:rPr lang="en-US" altLang="zh-TW" dirty="0"/>
              <a:t>AMF shall include at least one </a:t>
            </a:r>
            <a:r>
              <a:rPr lang="en-US" altLang="zh-TW" b="1" dirty="0"/>
              <a:t>N2 SM information</a:t>
            </a:r>
            <a:r>
              <a:rPr lang="en-US" altLang="zh-TW" dirty="0"/>
              <a:t> from SMF if this step is triggered for PDU Session User Plane activation. </a:t>
            </a:r>
          </a:p>
          <a:p>
            <a:r>
              <a:rPr lang="en-US" altLang="zh-TW" dirty="0"/>
              <a:t>AMF may send additional </a:t>
            </a:r>
            <a:r>
              <a:rPr lang="en-US" altLang="zh-TW" b="1" dirty="0"/>
              <a:t>N2 SM information</a:t>
            </a:r>
            <a:r>
              <a:rPr lang="en-US" altLang="zh-TW" dirty="0"/>
              <a:t> from SMFs in separate </a:t>
            </a:r>
            <a:r>
              <a:rPr lang="en-US" altLang="zh-TW" b="1" dirty="0"/>
              <a:t>N2 message(s) </a:t>
            </a:r>
            <a:r>
              <a:rPr lang="en-US" altLang="zh-TW" dirty="0"/>
              <a:t>(e.g. N2 tunnel setup request), if there is any. </a:t>
            </a:r>
          </a:p>
          <a:p>
            <a:r>
              <a:rPr lang="en-US" altLang="zh-TW" dirty="0"/>
              <a:t>Alternatively, if multiple SMFs are involved, the AMF may send </a:t>
            </a:r>
            <a:r>
              <a:rPr lang="en-US" altLang="zh-TW" b="1" dirty="0"/>
              <a:t>one N2 Request </a:t>
            </a:r>
            <a:r>
              <a:rPr lang="en-US" altLang="zh-TW" dirty="0"/>
              <a:t>message to (R)AN after all the </a:t>
            </a:r>
            <a:r>
              <a:rPr lang="en-US" altLang="zh-TW" dirty="0" err="1">
                <a:solidFill>
                  <a:srgbClr val="FF0000"/>
                </a:solidFill>
              </a:rPr>
              <a:t>Nsmf_PDUSession_UpdateSMContext</a:t>
            </a:r>
            <a:r>
              <a:rPr lang="en-US" altLang="zh-TW" dirty="0"/>
              <a:t> Response service operations from all the SMFs associated with the UE are received.</a:t>
            </a:r>
            <a:br>
              <a:rPr lang="en-US" altLang="zh-TW" dirty="0"/>
            </a:br>
            <a:endParaRPr lang="en-US" altLang="zh-TW" dirty="0"/>
          </a:p>
        </p:txBody>
      </p:sp>
      <p:pic>
        <p:nvPicPr>
          <p:cNvPr id="4" name="圖片 3">
            <a:extLst>
              <a:ext uri="{FF2B5EF4-FFF2-40B4-BE49-F238E27FC236}">
                <a16:creationId xmlns:a16="http://schemas.microsoft.com/office/drawing/2014/main" id="{C759CA5B-3692-4946-8925-3328466A64EA}"/>
              </a:ext>
            </a:extLst>
          </p:cNvPr>
          <p:cNvPicPr>
            <a:picLocks noChangeAspect="1"/>
          </p:cNvPicPr>
          <p:nvPr/>
        </p:nvPicPr>
        <p:blipFill rotWithShape="1">
          <a:blip r:embed="rId3"/>
          <a:srcRect l="11819" r="69626" b="91682"/>
          <a:stretch/>
        </p:blipFill>
        <p:spPr>
          <a:xfrm>
            <a:off x="9881839" y="-20876"/>
            <a:ext cx="2129883" cy="850347"/>
          </a:xfrm>
          <a:prstGeom prst="rect">
            <a:avLst/>
          </a:prstGeom>
        </p:spPr>
      </p:pic>
      <p:pic>
        <p:nvPicPr>
          <p:cNvPr id="5" name="圖片 4">
            <a:extLst>
              <a:ext uri="{FF2B5EF4-FFF2-40B4-BE49-F238E27FC236}">
                <a16:creationId xmlns:a16="http://schemas.microsoft.com/office/drawing/2014/main" id="{B760CA3B-3850-4532-ADE4-2927D37A2C0D}"/>
              </a:ext>
            </a:extLst>
          </p:cNvPr>
          <p:cNvPicPr>
            <a:picLocks noChangeAspect="1"/>
          </p:cNvPicPr>
          <p:nvPr/>
        </p:nvPicPr>
        <p:blipFill rotWithShape="1">
          <a:blip r:embed="rId4"/>
          <a:srcRect l="16014" t="48932" r="72160" b="39579"/>
          <a:stretch/>
        </p:blipFill>
        <p:spPr>
          <a:xfrm>
            <a:off x="10210799" y="964408"/>
            <a:ext cx="1471961" cy="669073"/>
          </a:xfrm>
          <a:prstGeom prst="rect">
            <a:avLst/>
          </a:prstGeom>
        </p:spPr>
      </p:pic>
      <p:pic>
        <p:nvPicPr>
          <p:cNvPr id="6" name="圖片 5">
            <a:extLst>
              <a:ext uri="{FF2B5EF4-FFF2-40B4-BE49-F238E27FC236}">
                <a16:creationId xmlns:a16="http://schemas.microsoft.com/office/drawing/2014/main" id="{6C025376-BC0C-47F3-9FE5-85A29EFEF842}"/>
              </a:ext>
            </a:extLst>
          </p:cNvPr>
          <p:cNvPicPr>
            <a:picLocks noChangeAspect="1"/>
          </p:cNvPicPr>
          <p:nvPr/>
        </p:nvPicPr>
        <p:blipFill>
          <a:blip r:embed="rId5"/>
          <a:stretch>
            <a:fillRect/>
          </a:stretch>
        </p:blipFill>
        <p:spPr>
          <a:xfrm>
            <a:off x="8067082" y="2844047"/>
            <a:ext cx="5588411" cy="3545116"/>
          </a:xfrm>
          <a:prstGeom prst="rect">
            <a:avLst/>
          </a:prstGeom>
        </p:spPr>
      </p:pic>
      <p:sp>
        <p:nvSpPr>
          <p:cNvPr id="9" name="矩形 8">
            <a:extLst>
              <a:ext uri="{FF2B5EF4-FFF2-40B4-BE49-F238E27FC236}">
                <a16:creationId xmlns:a16="http://schemas.microsoft.com/office/drawing/2014/main" id="{FA746280-0D90-4062-A2BF-DF89AC96D85B}"/>
              </a:ext>
            </a:extLst>
          </p:cNvPr>
          <p:cNvSpPr/>
          <p:nvPr/>
        </p:nvSpPr>
        <p:spPr>
          <a:xfrm>
            <a:off x="8394700" y="4616605"/>
            <a:ext cx="1993900" cy="2474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投影片編號版面配置區 7">
            <a:extLst>
              <a:ext uri="{FF2B5EF4-FFF2-40B4-BE49-F238E27FC236}">
                <a16:creationId xmlns:a16="http://schemas.microsoft.com/office/drawing/2014/main" id="{36D353B8-2E93-495D-8C2A-53D82E20E0B6}"/>
              </a:ext>
            </a:extLst>
          </p:cNvPr>
          <p:cNvSpPr>
            <a:spLocks noGrp="1"/>
          </p:cNvSpPr>
          <p:nvPr>
            <p:ph type="sldNum" sz="quarter" idx="12"/>
          </p:nvPr>
        </p:nvSpPr>
        <p:spPr/>
        <p:txBody>
          <a:bodyPr/>
          <a:lstStyle/>
          <a:p>
            <a:fld id="{75BE308F-DE79-4928-90CB-2247FBDD67C9}" type="slidenum">
              <a:rPr lang="zh-TW" altLang="en-US" smtClean="0"/>
              <a:t>80</a:t>
            </a:fld>
            <a:endParaRPr lang="zh-TW" altLang="en-US"/>
          </a:p>
        </p:txBody>
      </p:sp>
    </p:spTree>
    <p:extLst>
      <p:ext uri="{BB962C8B-B14F-4D97-AF65-F5344CB8AC3E}">
        <p14:creationId xmlns:p14="http://schemas.microsoft.com/office/powerpoint/2010/main" val="26173810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6571A-91F9-46FF-98BB-F84115F8AB1E}"/>
              </a:ext>
            </a:extLst>
          </p:cNvPr>
          <p:cNvSpPr>
            <a:spLocks noGrp="1"/>
          </p:cNvSpPr>
          <p:nvPr>
            <p:ph type="title"/>
          </p:nvPr>
        </p:nvSpPr>
        <p:spPr/>
        <p:txBody>
          <a:bodyPr/>
          <a:lstStyle/>
          <a:p>
            <a:r>
              <a:rPr lang="en-US" altLang="zh-TW" dirty="0"/>
              <a:t>Step 12</a:t>
            </a:r>
            <a:endParaRPr lang="zh-TW" altLang="en-US" dirty="0"/>
          </a:p>
        </p:txBody>
      </p:sp>
      <p:sp>
        <p:nvSpPr>
          <p:cNvPr id="3" name="內容版面配置區 2">
            <a:extLst>
              <a:ext uri="{FF2B5EF4-FFF2-40B4-BE49-F238E27FC236}">
                <a16:creationId xmlns:a16="http://schemas.microsoft.com/office/drawing/2014/main" id="{9D63FB78-840B-4BBE-812A-E2850E1AD466}"/>
              </a:ext>
            </a:extLst>
          </p:cNvPr>
          <p:cNvSpPr>
            <a:spLocks noGrp="1"/>
          </p:cNvSpPr>
          <p:nvPr>
            <p:ph idx="1"/>
          </p:nvPr>
        </p:nvSpPr>
        <p:spPr>
          <a:xfrm>
            <a:off x="838200" y="1825624"/>
            <a:ext cx="7134922" cy="5032376"/>
          </a:xfrm>
        </p:spPr>
        <p:txBody>
          <a:bodyPr>
            <a:normAutofit/>
          </a:bodyPr>
          <a:lstStyle/>
          <a:p>
            <a:r>
              <a:rPr lang="en-US" altLang="zh-TW" dirty="0"/>
              <a:t>If the NG-RAN node had provided the </a:t>
            </a:r>
            <a:r>
              <a:rPr lang="en-US" altLang="zh-TW" b="1" dirty="0"/>
              <a:t>list of recommended cells / TAs / NG-RAN</a:t>
            </a:r>
            <a:r>
              <a:rPr lang="en-US" altLang="zh-TW" dirty="0"/>
              <a:t> node identifiers during the </a:t>
            </a:r>
            <a:r>
              <a:rPr lang="en-US" altLang="zh-TW" b="1" dirty="0"/>
              <a:t>AN Release procedure </a:t>
            </a:r>
            <a:r>
              <a:rPr lang="en-US" altLang="zh-TW" dirty="0"/>
              <a:t>(see </a:t>
            </a:r>
            <a:r>
              <a:rPr lang="en-US" altLang="zh-TW" b="1" dirty="0">
                <a:hlinkClick r:id="rId3"/>
              </a:rPr>
              <a:t>clause 4.2.6</a:t>
            </a:r>
            <a:r>
              <a:rPr lang="en-US" altLang="zh-TW" dirty="0"/>
              <a:t>), the AMF shall include it in the </a:t>
            </a:r>
            <a:r>
              <a:rPr lang="en-US" altLang="zh-TW" b="1" dirty="0"/>
              <a:t>N2 Request</a:t>
            </a:r>
            <a:r>
              <a:rPr lang="en-US" altLang="zh-TW" dirty="0"/>
              <a:t>. The NG-RAN may use this information to allocate the </a:t>
            </a:r>
            <a:r>
              <a:rPr lang="en-US" altLang="zh-TW" b="1" dirty="0"/>
              <a:t>RAN Notification Area</a:t>
            </a:r>
            <a:r>
              <a:rPr lang="en-US" altLang="zh-TW" dirty="0"/>
              <a:t> when the NG-RAN decides to enable </a:t>
            </a:r>
            <a:r>
              <a:rPr lang="en-US" altLang="zh-TW" b="1" dirty="0"/>
              <a:t>RRC_INACTIVE </a:t>
            </a:r>
            <a:r>
              <a:rPr lang="en-US" altLang="zh-TW" dirty="0"/>
              <a:t>state for the UE.</a:t>
            </a:r>
            <a:br>
              <a:rPr lang="en-US" altLang="zh-TW" dirty="0"/>
            </a:br>
            <a:endParaRPr lang="en-US" altLang="zh-TW" dirty="0"/>
          </a:p>
        </p:txBody>
      </p:sp>
      <p:pic>
        <p:nvPicPr>
          <p:cNvPr id="4" name="圖片 3">
            <a:extLst>
              <a:ext uri="{FF2B5EF4-FFF2-40B4-BE49-F238E27FC236}">
                <a16:creationId xmlns:a16="http://schemas.microsoft.com/office/drawing/2014/main" id="{C759CA5B-3692-4946-8925-3328466A64EA}"/>
              </a:ext>
            </a:extLst>
          </p:cNvPr>
          <p:cNvPicPr>
            <a:picLocks noChangeAspect="1"/>
          </p:cNvPicPr>
          <p:nvPr/>
        </p:nvPicPr>
        <p:blipFill rotWithShape="1">
          <a:blip r:embed="rId4"/>
          <a:srcRect l="11819" r="69626" b="91682"/>
          <a:stretch/>
        </p:blipFill>
        <p:spPr>
          <a:xfrm>
            <a:off x="9881839" y="-20876"/>
            <a:ext cx="2129883" cy="850347"/>
          </a:xfrm>
          <a:prstGeom prst="rect">
            <a:avLst/>
          </a:prstGeom>
        </p:spPr>
      </p:pic>
      <p:pic>
        <p:nvPicPr>
          <p:cNvPr id="5" name="圖片 4">
            <a:extLst>
              <a:ext uri="{FF2B5EF4-FFF2-40B4-BE49-F238E27FC236}">
                <a16:creationId xmlns:a16="http://schemas.microsoft.com/office/drawing/2014/main" id="{B760CA3B-3850-4532-ADE4-2927D37A2C0D}"/>
              </a:ext>
            </a:extLst>
          </p:cNvPr>
          <p:cNvPicPr>
            <a:picLocks noChangeAspect="1"/>
          </p:cNvPicPr>
          <p:nvPr/>
        </p:nvPicPr>
        <p:blipFill rotWithShape="1">
          <a:blip r:embed="rId5"/>
          <a:srcRect l="16014" t="48932" r="72160" b="39579"/>
          <a:stretch/>
        </p:blipFill>
        <p:spPr>
          <a:xfrm>
            <a:off x="10210799" y="964408"/>
            <a:ext cx="1471961" cy="669073"/>
          </a:xfrm>
          <a:prstGeom prst="rect">
            <a:avLst/>
          </a:prstGeom>
        </p:spPr>
      </p:pic>
      <p:pic>
        <p:nvPicPr>
          <p:cNvPr id="6" name="圖片 5">
            <a:extLst>
              <a:ext uri="{FF2B5EF4-FFF2-40B4-BE49-F238E27FC236}">
                <a16:creationId xmlns:a16="http://schemas.microsoft.com/office/drawing/2014/main" id="{6C025376-BC0C-47F3-9FE5-85A29EFEF842}"/>
              </a:ext>
            </a:extLst>
          </p:cNvPr>
          <p:cNvPicPr>
            <a:picLocks noChangeAspect="1"/>
          </p:cNvPicPr>
          <p:nvPr/>
        </p:nvPicPr>
        <p:blipFill>
          <a:blip r:embed="rId6"/>
          <a:stretch>
            <a:fillRect/>
          </a:stretch>
        </p:blipFill>
        <p:spPr>
          <a:xfrm>
            <a:off x="8067082" y="2844047"/>
            <a:ext cx="5588411" cy="3545116"/>
          </a:xfrm>
          <a:prstGeom prst="rect">
            <a:avLst/>
          </a:prstGeom>
        </p:spPr>
      </p:pic>
      <p:sp>
        <p:nvSpPr>
          <p:cNvPr id="9" name="矩形 8">
            <a:extLst>
              <a:ext uri="{FF2B5EF4-FFF2-40B4-BE49-F238E27FC236}">
                <a16:creationId xmlns:a16="http://schemas.microsoft.com/office/drawing/2014/main" id="{FA746280-0D90-4062-A2BF-DF89AC96D85B}"/>
              </a:ext>
            </a:extLst>
          </p:cNvPr>
          <p:cNvSpPr/>
          <p:nvPr/>
        </p:nvSpPr>
        <p:spPr>
          <a:xfrm>
            <a:off x="8394700" y="4616605"/>
            <a:ext cx="1993900" cy="2474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投影片編號版面配置區 6">
            <a:extLst>
              <a:ext uri="{FF2B5EF4-FFF2-40B4-BE49-F238E27FC236}">
                <a16:creationId xmlns:a16="http://schemas.microsoft.com/office/drawing/2014/main" id="{9DEB7115-2DDC-4004-A8EB-4164356EAE2C}"/>
              </a:ext>
            </a:extLst>
          </p:cNvPr>
          <p:cNvSpPr>
            <a:spLocks noGrp="1"/>
          </p:cNvSpPr>
          <p:nvPr>
            <p:ph type="sldNum" sz="quarter" idx="12"/>
          </p:nvPr>
        </p:nvSpPr>
        <p:spPr/>
        <p:txBody>
          <a:bodyPr/>
          <a:lstStyle/>
          <a:p>
            <a:fld id="{75BE308F-DE79-4928-90CB-2247FBDD67C9}" type="slidenum">
              <a:rPr lang="zh-TW" altLang="en-US" smtClean="0"/>
              <a:t>81</a:t>
            </a:fld>
            <a:endParaRPr lang="zh-TW" altLang="en-US"/>
          </a:p>
        </p:txBody>
      </p:sp>
    </p:spTree>
    <p:extLst>
      <p:ext uri="{BB962C8B-B14F-4D97-AF65-F5344CB8AC3E}">
        <p14:creationId xmlns:p14="http://schemas.microsoft.com/office/powerpoint/2010/main" val="23241364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6571A-91F9-46FF-98BB-F84115F8AB1E}"/>
              </a:ext>
            </a:extLst>
          </p:cNvPr>
          <p:cNvSpPr>
            <a:spLocks noGrp="1"/>
          </p:cNvSpPr>
          <p:nvPr>
            <p:ph type="title"/>
          </p:nvPr>
        </p:nvSpPr>
        <p:spPr/>
        <p:txBody>
          <a:bodyPr/>
          <a:lstStyle/>
          <a:p>
            <a:r>
              <a:rPr lang="en-US" altLang="zh-TW" dirty="0"/>
              <a:t>Step 12</a:t>
            </a:r>
            <a:endParaRPr lang="zh-TW" altLang="en-US" dirty="0"/>
          </a:p>
        </p:txBody>
      </p:sp>
      <p:sp>
        <p:nvSpPr>
          <p:cNvPr id="3" name="內容版面配置區 2">
            <a:extLst>
              <a:ext uri="{FF2B5EF4-FFF2-40B4-BE49-F238E27FC236}">
                <a16:creationId xmlns:a16="http://schemas.microsoft.com/office/drawing/2014/main" id="{9D63FB78-840B-4BBE-812A-E2850E1AD466}"/>
              </a:ext>
            </a:extLst>
          </p:cNvPr>
          <p:cNvSpPr>
            <a:spLocks noGrp="1"/>
          </p:cNvSpPr>
          <p:nvPr>
            <p:ph idx="1"/>
          </p:nvPr>
        </p:nvSpPr>
        <p:spPr>
          <a:xfrm>
            <a:off x="838200" y="1825624"/>
            <a:ext cx="7134922" cy="5032376"/>
          </a:xfrm>
        </p:spPr>
        <p:txBody>
          <a:bodyPr>
            <a:normAutofit/>
          </a:bodyPr>
          <a:lstStyle/>
          <a:p>
            <a:r>
              <a:rPr lang="en-US" altLang="zh-TW" dirty="0"/>
              <a:t>Skipped</a:t>
            </a:r>
          </a:p>
          <a:p>
            <a:pPr lvl="1"/>
            <a:r>
              <a:rPr lang="en-US" altLang="zh-TW" dirty="0"/>
              <a:t>RACS</a:t>
            </a:r>
          </a:p>
          <a:p>
            <a:pPr lvl="1"/>
            <a:r>
              <a:rPr lang="en-US" altLang="zh-TW" dirty="0"/>
              <a:t>Core Network Assistance Information</a:t>
            </a:r>
          </a:p>
          <a:p>
            <a:pPr lvl="1"/>
            <a:r>
              <a:rPr lang="en-US" altLang="zh-TW" dirty="0"/>
              <a:t>Enhanced Coverage Restricted information</a:t>
            </a:r>
          </a:p>
          <a:p>
            <a:pPr lvl="1"/>
            <a:r>
              <a:rPr lang="en-US" altLang="zh-TW" dirty="0"/>
              <a:t>MICO mode</a:t>
            </a:r>
          </a:p>
          <a:p>
            <a:endParaRPr lang="en-US" altLang="zh-TW" dirty="0"/>
          </a:p>
        </p:txBody>
      </p:sp>
      <p:pic>
        <p:nvPicPr>
          <p:cNvPr id="4" name="圖片 3">
            <a:extLst>
              <a:ext uri="{FF2B5EF4-FFF2-40B4-BE49-F238E27FC236}">
                <a16:creationId xmlns:a16="http://schemas.microsoft.com/office/drawing/2014/main" id="{C759CA5B-3692-4946-8925-3328466A64EA}"/>
              </a:ext>
            </a:extLst>
          </p:cNvPr>
          <p:cNvPicPr>
            <a:picLocks noChangeAspect="1"/>
          </p:cNvPicPr>
          <p:nvPr/>
        </p:nvPicPr>
        <p:blipFill rotWithShape="1">
          <a:blip r:embed="rId3"/>
          <a:srcRect l="11819" r="69626" b="91682"/>
          <a:stretch/>
        </p:blipFill>
        <p:spPr>
          <a:xfrm>
            <a:off x="9881839" y="-20876"/>
            <a:ext cx="2129883" cy="850347"/>
          </a:xfrm>
          <a:prstGeom prst="rect">
            <a:avLst/>
          </a:prstGeom>
        </p:spPr>
      </p:pic>
      <p:pic>
        <p:nvPicPr>
          <p:cNvPr id="5" name="圖片 4">
            <a:extLst>
              <a:ext uri="{FF2B5EF4-FFF2-40B4-BE49-F238E27FC236}">
                <a16:creationId xmlns:a16="http://schemas.microsoft.com/office/drawing/2014/main" id="{B760CA3B-3850-4532-ADE4-2927D37A2C0D}"/>
              </a:ext>
            </a:extLst>
          </p:cNvPr>
          <p:cNvPicPr>
            <a:picLocks noChangeAspect="1"/>
          </p:cNvPicPr>
          <p:nvPr/>
        </p:nvPicPr>
        <p:blipFill rotWithShape="1">
          <a:blip r:embed="rId4"/>
          <a:srcRect l="16014" t="48932" r="72160" b="39579"/>
          <a:stretch/>
        </p:blipFill>
        <p:spPr>
          <a:xfrm>
            <a:off x="10210799" y="964408"/>
            <a:ext cx="1471961" cy="669073"/>
          </a:xfrm>
          <a:prstGeom prst="rect">
            <a:avLst/>
          </a:prstGeom>
        </p:spPr>
      </p:pic>
      <p:sp>
        <p:nvSpPr>
          <p:cNvPr id="7" name="投影片編號版面配置區 6">
            <a:extLst>
              <a:ext uri="{FF2B5EF4-FFF2-40B4-BE49-F238E27FC236}">
                <a16:creationId xmlns:a16="http://schemas.microsoft.com/office/drawing/2014/main" id="{9DEB7115-2DDC-4004-A8EB-4164356EAE2C}"/>
              </a:ext>
            </a:extLst>
          </p:cNvPr>
          <p:cNvSpPr>
            <a:spLocks noGrp="1"/>
          </p:cNvSpPr>
          <p:nvPr>
            <p:ph type="sldNum" sz="quarter" idx="12"/>
          </p:nvPr>
        </p:nvSpPr>
        <p:spPr/>
        <p:txBody>
          <a:bodyPr/>
          <a:lstStyle/>
          <a:p>
            <a:fld id="{75BE308F-DE79-4928-90CB-2247FBDD67C9}" type="slidenum">
              <a:rPr lang="zh-TW" altLang="en-US" smtClean="0"/>
              <a:t>82</a:t>
            </a:fld>
            <a:endParaRPr lang="zh-TW" altLang="en-US"/>
          </a:p>
        </p:txBody>
      </p:sp>
    </p:spTree>
    <p:extLst>
      <p:ext uri="{BB962C8B-B14F-4D97-AF65-F5344CB8AC3E}">
        <p14:creationId xmlns:p14="http://schemas.microsoft.com/office/powerpoint/2010/main" val="33180801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B696C0-FBE0-43CA-8B72-8F78037A08B6}"/>
              </a:ext>
            </a:extLst>
          </p:cNvPr>
          <p:cNvSpPr>
            <a:spLocks noGrp="1"/>
          </p:cNvSpPr>
          <p:nvPr>
            <p:ph type="title"/>
          </p:nvPr>
        </p:nvSpPr>
        <p:spPr/>
        <p:txBody>
          <a:bodyPr/>
          <a:lstStyle/>
          <a:p>
            <a:r>
              <a:rPr lang="en-US" altLang="zh-TW" dirty="0"/>
              <a:t>Step 13 </a:t>
            </a:r>
            <a:endParaRPr lang="zh-TW" altLang="en-US" dirty="0"/>
          </a:p>
        </p:txBody>
      </p:sp>
      <p:sp>
        <p:nvSpPr>
          <p:cNvPr id="3" name="內容版面配置區 2">
            <a:extLst>
              <a:ext uri="{FF2B5EF4-FFF2-40B4-BE49-F238E27FC236}">
                <a16:creationId xmlns:a16="http://schemas.microsoft.com/office/drawing/2014/main" id="{01E316DB-C33B-4FE2-BFB9-903BBA1797E7}"/>
              </a:ext>
            </a:extLst>
          </p:cNvPr>
          <p:cNvSpPr>
            <a:spLocks noGrp="1"/>
          </p:cNvSpPr>
          <p:nvPr>
            <p:ph idx="1"/>
          </p:nvPr>
        </p:nvSpPr>
        <p:spPr/>
        <p:txBody>
          <a:bodyPr/>
          <a:lstStyle/>
          <a:p>
            <a:r>
              <a:rPr lang="en-US" altLang="zh-TW" dirty="0"/>
              <a:t>The NG-RAN performs </a:t>
            </a:r>
            <a:r>
              <a:rPr lang="en-US" altLang="zh-TW" b="1" dirty="0"/>
              <a:t>RRC Connection Reconfiguration </a:t>
            </a:r>
            <a:r>
              <a:rPr lang="en-US" altLang="zh-TW" dirty="0"/>
              <a:t>with the UE depending on the </a:t>
            </a:r>
            <a:r>
              <a:rPr lang="en-US" altLang="zh-TW" b="1" dirty="0"/>
              <a:t>QoS Information </a:t>
            </a:r>
            <a:r>
              <a:rPr lang="en-US" altLang="zh-TW" dirty="0"/>
              <a:t>for all the </a:t>
            </a:r>
            <a:r>
              <a:rPr lang="en-US" altLang="zh-TW" b="1" dirty="0"/>
              <a:t>QoS Flows </a:t>
            </a:r>
            <a:r>
              <a:rPr lang="en-US" altLang="zh-TW" dirty="0"/>
              <a:t>of the PDU Sessions whose UP connections are activated and </a:t>
            </a:r>
            <a:r>
              <a:rPr lang="en-US" altLang="zh-TW" b="1" dirty="0"/>
              <a:t>Data Radio Bearers</a:t>
            </a:r>
            <a:r>
              <a:rPr lang="en-US" altLang="zh-TW" dirty="0"/>
              <a:t>.</a:t>
            </a:r>
          </a:p>
          <a:p>
            <a:r>
              <a:rPr lang="en-US" altLang="zh-TW" dirty="0"/>
              <a:t>For a UE that was in </a:t>
            </a:r>
            <a:r>
              <a:rPr lang="en-US" altLang="zh-TW" b="1" dirty="0"/>
              <a:t>CM-IDLE state</a:t>
            </a:r>
            <a:r>
              <a:rPr lang="en-US" altLang="zh-TW" dirty="0"/>
              <a:t>, </a:t>
            </a:r>
          </a:p>
          <a:p>
            <a:pPr lvl="1"/>
            <a:r>
              <a:rPr lang="en-US" altLang="zh-TW" dirty="0"/>
              <a:t>if the Service Request is not triggered by UE for a </a:t>
            </a:r>
            <a:r>
              <a:rPr lang="en-US" altLang="zh-TW" dirty="0" err="1"/>
              <a:t>signalling</a:t>
            </a:r>
            <a:r>
              <a:rPr lang="en-US" altLang="zh-TW" dirty="0"/>
              <a:t> connection only,  the User Plane security is established at this step</a:t>
            </a:r>
          </a:p>
          <a:p>
            <a:pPr lvl="1"/>
            <a:r>
              <a:rPr lang="en-US" altLang="zh-TW" dirty="0"/>
              <a:t>if the Service Request is triggered by UE for a </a:t>
            </a:r>
            <a:r>
              <a:rPr lang="en-US" altLang="zh-TW" dirty="0" err="1"/>
              <a:t>signalling</a:t>
            </a:r>
            <a:r>
              <a:rPr lang="en-US" altLang="zh-TW" dirty="0"/>
              <a:t> connection only, AS security context may be established in this step</a:t>
            </a:r>
            <a:endParaRPr lang="zh-TW" altLang="en-US" dirty="0"/>
          </a:p>
        </p:txBody>
      </p:sp>
      <p:sp>
        <p:nvSpPr>
          <p:cNvPr id="4" name="投影片編號版面配置區 3">
            <a:extLst>
              <a:ext uri="{FF2B5EF4-FFF2-40B4-BE49-F238E27FC236}">
                <a16:creationId xmlns:a16="http://schemas.microsoft.com/office/drawing/2014/main" id="{6D7D988E-F895-4E93-A0AF-1496AEEF8DD5}"/>
              </a:ext>
            </a:extLst>
          </p:cNvPr>
          <p:cNvSpPr>
            <a:spLocks noGrp="1"/>
          </p:cNvSpPr>
          <p:nvPr>
            <p:ph type="sldNum" sz="quarter" idx="12"/>
          </p:nvPr>
        </p:nvSpPr>
        <p:spPr/>
        <p:txBody>
          <a:bodyPr/>
          <a:lstStyle/>
          <a:p>
            <a:fld id="{75BE308F-DE79-4928-90CB-2247FBDD67C9}" type="slidenum">
              <a:rPr lang="zh-TW" altLang="en-US" smtClean="0"/>
              <a:t>83</a:t>
            </a:fld>
            <a:endParaRPr lang="zh-TW" altLang="en-US"/>
          </a:p>
        </p:txBody>
      </p:sp>
      <p:pic>
        <p:nvPicPr>
          <p:cNvPr id="5" name="圖片 4">
            <a:extLst>
              <a:ext uri="{FF2B5EF4-FFF2-40B4-BE49-F238E27FC236}">
                <a16:creationId xmlns:a16="http://schemas.microsoft.com/office/drawing/2014/main" id="{58BE6580-D64C-40C2-A2D8-B1CFE5289FDB}"/>
              </a:ext>
            </a:extLst>
          </p:cNvPr>
          <p:cNvPicPr>
            <a:picLocks noChangeAspect="1"/>
          </p:cNvPicPr>
          <p:nvPr/>
        </p:nvPicPr>
        <p:blipFill rotWithShape="1">
          <a:blip r:embed="rId3"/>
          <a:srcRect l="774" t="512" r="80755" b="92376"/>
          <a:stretch/>
        </p:blipFill>
        <p:spPr>
          <a:xfrm>
            <a:off x="10071697" y="-46037"/>
            <a:ext cx="2120303" cy="727074"/>
          </a:xfrm>
          <a:prstGeom prst="rect">
            <a:avLst/>
          </a:prstGeom>
        </p:spPr>
      </p:pic>
      <p:pic>
        <p:nvPicPr>
          <p:cNvPr id="6" name="圖片 5">
            <a:extLst>
              <a:ext uri="{FF2B5EF4-FFF2-40B4-BE49-F238E27FC236}">
                <a16:creationId xmlns:a16="http://schemas.microsoft.com/office/drawing/2014/main" id="{C9494EDD-FAD1-48DF-8999-412DAD890C54}"/>
              </a:ext>
            </a:extLst>
          </p:cNvPr>
          <p:cNvPicPr>
            <a:picLocks noChangeAspect="1"/>
          </p:cNvPicPr>
          <p:nvPr/>
        </p:nvPicPr>
        <p:blipFill rotWithShape="1">
          <a:blip r:embed="rId4"/>
          <a:srcRect l="4520" t="55756" r="83050" b="25127"/>
          <a:stretch/>
        </p:blipFill>
        <p:spPr>
          <a:xfrm>
            <a:off x="10225741" y="756782"/>
            <a:ext cx="1547159" cy="1113293"/>
          </a:xfrm>
          <a:prstGeom prst="rect">
            <a:avLst/>
          </a:prstGeom>
        </p:spPr>
      </p:pic>
    </p:spTree>
    <p:extLst>
      <p:ext uri="{BB962C8B-B14F-4D97-AF65-F5344CB8AC3E}">
        <p14:creationId xmlns:p14="http://schemas.microsoft.com/office/powerpoint/2010/main" val="21738081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B696C0-FBE0-43CA-8B72-8F78037A08B6}"/>
              </a:ext>
            </a:extLst>
          </p:cNvPr>
          <p:cNvSpPr>
            <a:spLocks noGrp="1"/>
          </p:cNvSpPr>
          <p:nvPr>
            <p:ph type="title"/>
          </p:nvPr>
        </p:nvSpPr>
        <p:spPr/>
        <p:txBody>
          <a:bodyPr/>
          <a:lstStyle/>
          <a:p>
            <a:r>
              <a:rPr lang="en-US" altLang="zh-TW" dirty="0"/>
              <a:t>Step 13 </a:t>
            </a:r>
            <a:endParaRPr lang="zh-TW" altLang="en-US" dirty="0"/>
          </a:p>
        </p:txBody>
      </p:sp>
      <p:sp>
        <p:nvSpPr>
          <p:cNvPr id="3" name="內容版面配置區 2">
            <a:extLst>
              <a:ext uri="{FF2B5EF4-FFF2-40B4-BE49-F238E27FC236}">
                <a16:creationId xmlns:a16="http://schemas.microsoft.com/office/drawing/2014/main" id="{01E316DB-C33B-4FE2-BFB9-903BBA1797E7}"/>
              </a:ext>
            </a:extLst>
          </p:cNvPr>
          <p:cNvSpPr>
            <a:spLocks noGrp="1"/>
          </p:cNvSpPr>
          <p:nvPr>
            <p:ph idx="1"/>
          </p:nvPr>
        </p:nvSpPr>
        <p:spPr/>
        <p:txBody>
          <a:bodyPr/>
          <a:lstStyle/>
          <a:p>
            <a:r>
              <a:rPr lang="en-US" altLang="zh-TW" dirty="0"/>
              <a:t>If the N2 Request includes a </a:t>
            </a:r>
            <a:r>
              <a:rPr lang="en-US" altLang="zh-TW" b="1" dirty="0"/>
              <a:t>NAS message</a:t>
            </a:r>
            <a:r>
              <a:rPr lang="en-US" altLang="zh-TW" dirty="0"/>
              <a:t>, the NG-RAN forwards the </a:t>
            </a:r>
            <a:r>
              <a:rPr lang="en-US" altLang="zh-TW" b="1" dirty="0"/>
              <a:t>NAS message </a:t>
            </a:r>
            <a:r>
              <a:rPr lang="en-US" altLang="zh-TW" dirty="0"/>
              <a:t>to the UE. </a:t>
            </a:r>
          </a:p>
          <a:p>
            <a:r>
              <a:rPr lang="en-US" altLang="zh-TW" dirty="0"/>
              <a:t>The UE locally deletes context of PDU Sessions that are not available in 5GC.</a:t>
            </a:r>
          </a:p>
          <a:p>
            <a:endParaRPr lang="en-US" altLang="zh-TW" dirty="0"/>
          </a:p>
          <a:p>
            <a:r>
              <a:rPr lang="en-US" altLang="zh-TW" dirty="0"/>
              <a:t>NOTE:</a:t>
            </a:r>
            <a:r>
              <a:rPr lang="zh-TW" altLang="en-US" dirty="0"/>
              <a:t> </a:t>
            </a:r>
            <a:r>
              <a:rPr lang="en-US" altLang="zh-TW" dirty="0"/>
              <a:t>The reception of the </a:t>
            </a:r>
            <a:r>
              <a:rPr lang="en-US" altLang="zh-TW" b="1" dirty="0"/>
              <a:t>Service Accept</a:t>
            </a:r>
            <a:r>
              <a:rPr lang="en-US" altLang="zh-TW" dirty="0"/>
              <a:t> message does not imply the successful activation of the User Plane radio resources.</a:t>
            </a:r>
            <a:br>
              <a:rPr lang="en-US" altLang="zh-TW" dirty="0"/>
            </a:br>
            <a:endParaRPr lang="zh-TW" altLang="en-US" dirty="0"/>
          </a:p>
        </p:txBody>
      </p:sp>
      <p:sp>
        <p:nvSpPr>
          <p:cNvPr id="4" name="投影片編號版面配置區 3">
            <a:extLst>
              <a:ext uri="{FF2B5EF4-FFF2-40B4-BE49-F238E27FC236}">
                <a16:creationId xmlns:a16="http://schemas.microsoft.com/office/drawing/2014/main" id="{6D7D988E-F895-4E93-A0AF-1496AEEF8DD5}"/>
              </a:ext>
            </a:extLst>
          </p:cNvPr>
          <p:cNvSpPr>
            <a:spLocks noGrp="1"/>
          </p:cNvSpPr>
          <p:nvPr>
            <p:ph type="sldNum" sz="quarter" idx="12"/>
          </p:nvPr>
        </p:nvSpPr>
        <p:spPr/>
        <p:txBody>
          <a:bodyPr/>
          <a:lstStyle/>
          <a:p>
            <a:fld id="{75BE308F-DE79-4928-90CB-2247FBDD67C9}" type="slidenum">
              <a:rPr lang="zh-TW" altLang="en-US" smtClean="0"/>
              <a:t>84</a:t>
            </a:fld>
            <a:endParaRPr lang="zh-TW" altLang="en-US"/>
          </a:p>
        </p:txBody>
      </p:sp>
      <p:pic>
        <p:nvPicPr>
          <p:cNvPr id="5" name="圖片 4">
            <a:extLst>
              <a:ext uri="{FF2B5EF4-FFF2-40B4-BE49-F238E27FC236}">
                <a16:creationId xmlns:a16="http://schemas.microsoft.com/office/drawing/2014/main" id="{58BE6580-D64C-40C2-A2D8-B1CFE5289FDB}"/>
              </a:ext>
            </a:extLst>
          </p:cNvPr>
          <p:cNvPicPr>
            <a:picLocks noChangeAspect="1"/>
          </p:cNvPicPr>
          <p:nvPr/>
        </p:nvPicPr>
        <p:blipFill rotWithShape="1">
          <a:blip r:embed="rId3"/>
          <a:srcRect l="774" t="512" r="80755" b="92376"/>
          <a:stretch/>
        </p:blipFill>
        <p:spPr>
          <a:xfrm>
            <a:off x="10071697" y="-46037"/>
            <a:ext cx="2120303" cy="727074"/>
          </a:xfrm>
          <a:prstGeom prst="rect">
            <a:avLst/>
          </a:prstGeom>
        </p:spPr>
      </p:pic>
      <p:pic>
        <p:nvPicPr>
          <p:cNvPr id="6" name="圖片 5">
            <a:extLst>
              <a:ext uri="{FF2B5EF4-FFF2-40B4-BE49-F238E27FC236}">
                <a16:creationId xmlns:a16="http://schemas.microsoft.com/office/drawing/2014/main" id="{C9494EDD-FAD1-48DF-8999-412DAD890C54}"/>
              </a:ext>
            </a:extLst>
          </p:cNvPr>
          <p:cNvPicPr>
            <a:picLocks noChangeAspect="1"/>
          </p:cNvPicPr>
          <p:nvPr/>
        </p:nvPicPr>
        <p:blipFill rotWithShape="1">
          <a:blip r:embed="rId4"/>
          <a:srcRect l="4520" t="55756" r="83050" b="25127"/>
          <a:stretch/>
        </p:blipFill>
        <p:spPr>
          <a:xfrm>
            <a:off x="10225741" y="756782"/>
            <a:ext cx="1547159" cy="1113293"/>
          </a:xfrm>
          <a:prstGeom prst="rect">
            <a:avLst/>
          </a:prstGeom>
        </p:spPr>
      </p:pic>
    </p:spTree>
    <p:extLst>
      <p:ext uri="{BB962C8B-B14F-4D97-AF65-F5344CB8AC3E}">
        <p14:creationId xmlns:p14="http://schemas.microsoft.com/office/powerpoint/2010/main" val="16259001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B696C0-FBE0-43CA-8B72-8F78037A08B6}"/>
              </a:ext>
            </a:extLst>
          </p:cNvPr>
          <p:cNvSpPr>
            <a:spLocks noGrp="1"/>
          </p:cNvSpPr>
          <p:nvPr>
            <p:ph type="title"/>
          </p:nvPr>
        </p:nvSpPr>
        <p:spPr/>
        <p:txBody>
          <a:bodyPr/>
          <a:lstStyle/>
          <a:p>
            <a:r>
              <a:rPr lang="en-US" altLang="zh-TW" dirty="0"/>
              <a:t>Step 13 </a:t>
            </a:r>
            <a:endParaRPr lang="zh-TW" altLang="en-US" dirty="0"/>
          </a:p>
        </p:txBody>
      </p:sp>
      <p:sp>
        <p:nvSpPr>
          <p:cNvPr id="3" name="內容版面配置區 2">
            <a:extLst>
              <a:ext uri="{FF2B5EF4-FFF2-40B4-BE49-F238E27FC236}">
                <a16:creationId xmlns:a16="http://schemas.microsoft.com/office/drawing/2014/main" id="{01E316DB-C33B-4FE2-BFB9-903BBA1797E7}"/>
              </a:ext>
            </a:extLst>
          </p:cNvPr>
          <p:cNvSpPr>
            <a:spLocks noGrp="1"/>
          </p:cNvSpPr>
          <p:nvPr>
            <p:ph idx="1"/>
          </p:nvPr>
        </p:nvSpPr>
        <p:spPr/>
        <p:txBody>
          <a:bodyPr/>
          <a:lstStyle/>
          <a:p>
            <a:r>
              <a:rPr lang="en-US" altLang="zh-TW" dirty="0"/>
              <a:t>After the User Plane radio resources are setup, the UL data from the UE can now be forwarded to NG-RAN. The NG-RAN sends the uplink data to the UPF address and </a:t>
            </a:r>
            <a:r>
              <a:rPr lang="en-US" altLang="zh-TW" b="1" dirty="0"/>
              <a:t>Tunnel ID </a:t>
            </a:r>
            <a:r>
              <a:rPr lang="en-US" altLang="zh-TW" dirty="0"/>
              <a:t>provided in the step 11.</a:t>
            </a:r>
            <a:br>
              <a:rPr lang="en-US" altLang="zh-TW" dirty="0"/>
            </a:br>
            <a:endParaRPr lang="zh-TW" altLang="en-US" dirty="0"/>
          </a:p>
        </p:txBody>
      </p:sp>
      <p:sp>
        <p:nvSpPr>
          <p:cNvPr id="4" name="投影片編號版面配置區 3">
            <a:extLst>
              <a:ext uri="{FF2B5EF4-FFF2-40B4-BE49-F238E27FC236}">
                <a16:creationId xmlns:a16="http://schemas.microsoft.com/office/drawing/2014/main" id="{6D7D988E-F895-4E93-A0AF-1496AEEF8DD5}"/>
              </a:ext>
            </a:extLst>
          </p:cNvPr>
          <p:cNvSpPr>
            <a:spLocks noGrp="1"/>
          </p:cNvSpPr>
          <p:nvPr>
            <p:ph type="sldNum" sz="quarter" idx="12"/>
          </p:nvPr>
        </p:nvSpPr>
        <p:spPr/>
        <p:txBody>
          <a:bodyPr/>
          <a:lstStyle/>
          <a:p>
            <a:fld id="{75BE308F-DE79-4928-90CB-2247FBDD67C9}" type="slidenum">
              <a:rPr lang="zh-TW" altLang="en-US" smtClean="0"/>
              <a:t>85</a:t>
            </a:fld>
            <a:endParaRPr lang="zh-TW" altLang="en-US"/>
          </a:p>
        </p:txBody>
      </p:sp>
      <p:pic>
        <p:nvPicPr>
          <p:cNvPr id="5" name="圖片 4">
            <a:extLst>
              <a:ext uri="{FF2B5EF4-FFF2-40B4-BE49-F238E27FC236}">
                <a16:creationId xmlns:a16="http://schemas.microsoft.com/office/drawing/2014/main" id="{58BE6580-D64C-40C2-A2D8-B1CFE5289FDB}"/>
              </a:ext>
            </a:extLst>
          </p:cNvPr>
          <p:cNvPicPr>
            <a:picLocks noChangeAspect="1"/>
          </p:cNvPicPr>
          <p:nvPr/>
        </p:nvPicPr>
        <p:blipFill rotWithShape="1">
          <a:blip r:embed="rId3"/>
          <a:srcRect l="774" t="512" r="80755" b="92376"/>
          <a:stretch/>
        </p:blipFill>
        <p:spPr>
          <a:xfrm>
            <a:off x="10071697" y="-46037"/>
            <a:ext cx="2120303" cy="727074"/>
          </a:xfrm>
          <a:prstGeom prst="rect">
            <a:avLst/>
          </a:prstGeom>
        </p:spPr>
      </p:pic>
      <p:pic>
        <p:nvPicPr>
          <p:cNvPr id="6" name="圖片 5">
            <a:extLst>
              <a:ext uri="{FF2B5EF4-FFF2-40B4-BE49-F238E27FC236}">
                <a16:creationId xmlns:a16="http://schemas.microsoft.com/office/drawing/2014/main" id="{C9494EDD-FAD1-48DF-8999-412DAD890C54}"/>
              </a:ext>
            </a:extLst>
          </p:cNvPr>
          <p:cNvPicPr>
            <a:picLocks noChangeAspect="1"/>
          </p:cNvPicPr>
          <p:nvPr/>
        </p:nvPicPr>
        <p:blipFill rotWithShape="1">
          <a:blip r:embed="rId4"/>
          <a:srcRect l="4520" t="55756" r="83050" b="25127"/>
          <a:stretch/>
        </p:blipFill>
        <p:spPr>
          <a:xfrm>
            <a:off x="10225741" y="756782"/>
            <a:ext cx="1547159" cy="1113293"/>
          </a:xfrm>
          <a:prstGeom prst="rect">
            <a:avLst/>
          </a:prstGeom>
        </p:spPr>
      </p:pic>
    </p:spTree>
    <p:extLst>
      <p:ext uri="{BB962C8B-B14F-4D97-AF65-F5344CB8AC3E}">
        <p14:creationId xmlns:p14="http://schemas.microsoft.com/office/powerpoint/2010/main" val="14299868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B696C0-FBE0-43CA-8B72-8F78037A08B6}"/>
              </a:ext>
            </a:extLst>
          </p:cNvPr>
          <p:cNvSpPr>
            <a:spLocks noGrp="1"/>
          </p:cNvSpPr>
          <p:nvPr>
            <p:ph type="title"/>
          </p:nvPr>
        </p:nvSpPr>
        <p:spPr/>
        <p:txBody>
          <a:bodyPr/>
          <a:lstStyle/>
          <a:p>
            <a:r>
              <a:rPr lang="en-US" altLang="zh-TW" dirty="0"/>
              <a:t>Step 13 </a:t>
            </a:r>
            <a:endParaRPr lang="zh-TW" altLang="en-US" dirty="0"/>
          </a:p>
        </p:txBody>
      </p:sp>
      <p:sp>
        <p:nvSpPr>
          <p:cNvPr id="3" name="內容版面配置區 2">
            <a:extLst>
              <a:ext uri="{FF2B5EF4-FFF2-40B4-BE49-F238E27FC236}">
                <a16:creationId xmlns:a16="http://schemas.microsoft.com/office/drawing/2014/main" id="{01E316DB-C33B-4FE2-BFB9-903BBA1797E7}"/>
              </a:ext>
            </a:extLst>
          </p:cNvPr>
          <p:cNvSpPr>
            <a:spLocks noGrp="1"/>
          </p:cNvSpPr>
          <p:nvPr>
            <p:ph idx="1"/>
          </p:nvPr>
        </p:nvSpPr>
        <p:spPr/>
        <p:txBody>
          <a:bodyPr/>
          <a:lstStyle/>
          <a:p>
            <a:r>
              <a:rPr lang="en-US" altLang="zh-TW" dirty="0"/>
              <a:t>After the User Plane radio resources are setup, the UL data from the UE can now be forwarded to NG-RAN. The NG-RAN sends the uplink data to the UPF address and </a:t>
            </a:r>
            <a:r>
              <a:rPr lang="en-US" altLang="zh-TW" b="1" dirty="0"/>
              <a:t>Tunnel ID </a:t>
            </a:r>
            <a:r>
              <a:rPr lang="en-US" altLang="zh-TW" dirty="0"/>
              <a:t>provided in the step 11.</a:t>
            </a:r>
            <a:br>
              <a:rPr lang="en-US" altLang="zh-TW" dirty="0"/>
            </a:br>
            <a:endParaRPr lang="zh-TW" altLang="en-US" dirty="0"/>
          </a:p>
        </p:txBody>
      </p:sp>
      <p:sp>
        <p:nvSpPr>
          <p:cNvPr id="4" name="投影片編號版面配置區 3">
            <a:extLst>
              <a:ext uri="{FF2B5EF4-FFF2-40B4-BE49-F238E27FC236}">
                <a16:creationId xmlns:a16="http://schemas.microsoft.com/office/drawing/2014/main" id="{6D7D988E-F895-4E93-A0AF-1496AEEF8DD5}"/>
              </a:ext>
            </a:extLst>
          </p:cNvPr>
          <p:cNvSpPr>
            <a:spLocks noGrp="1"/>
          </p:cNvSpPr>
          <p:nvPr>
            <p:ph type="sldNum" sz="quarter" idx="12"/>
          </p:nvPr>
        </p:nvSpPr>
        <p:spPr/>
        <p:txBody>
          <a:bodyPr/>
          <a:lstStyle/>
          <a:p>
            <a:fld id="{75BE308F-DE79-4928-90CB-2247FBDD67C9}" type="slidenum">
              <a:rPr lang="zh-TW" altLang="en-US" smtClean="0"/>
              <a:t>86</a:t>
            </a:fld>
            <a:endParaRPr lang="zh-TW" altLang="en-US"/>
          </a:p>
        </p:txBody>
      </p:sp>
      <p:pic>
        <p:nvPicPr>
          <p:cNvPr id="5" name="圖片 4">
            <a:extLst>
              <a:ext uri="{FF2B5EF4-FFF2-40B4-BE49-F238E27FC236}">
                <a16:creationId xmlns:a16="http://schemas.microsoft.com/office/drawing/2014/main" id="{58BE6580-D64C-40C2-A2D8-B1CFE5289FDB}"/>
              </a:ext>
            </a:extLst>
          </p:cNvPr>
          <p:cNvPicPr>
            <a:picLocks noChangeAspect="1"/>
          </p:cNvPicPr>
          <p:nvPr/>
        </p:nvPicPr>
        <p:blipFill rotWithShape="1">
          <a:blip r:embed="rId3"/>
          <a:srcRect l="774" t="512" r="80755" b="92376"/>
          <a:stretch/>
        </p:blipFill>
        <p:spPr>
          <a:xfrm>
            <a:off x="10071697" y="-46037"/>
            <a:ext cx="2120303" cy="727074"/>
          </a:xfrm>
          <a:prstGeom prst="rect">
            <a:avLst/>
          </a:prstGeom>
        </p:spPr>
      </p:pic>
      <p:pic>
        <p:nvPicPr>
          <p:cNvPr id="6" name="圖片 5">
            <a:extLst>
              <a:ext uri="{FF2B5EF4-FFF2-40B4-BE49-F238E27FC236}">
                <a16:creationId xmlns:a16="http://schemas.microsoft.com/office/drawing/2014/main" id="{C9494EDD-FAD1-48DF-8999-412DAD890C54}"/>
              </a:ext>
            </a:extLst>
          </p:cNvPr>
          <p:cNvPicPr>
            <a:picLocks noChangeAspect="1"/>
          </p:cNvPicPr>
          <p:nvPr/>
        </p:nvPicPr>
        <p:blipFill rotWithShape="1">
          <a:blip r:embed="rId4"/>
          <a:srcRect l="4520" t="55756" r="83050" b="25127"/>
          <a:stretch/>
        </p:blipFill>
        <p:spPr>
          <a:xfrm>
            <a:off x="10225741" y="756782"/>
            <a:ext cx="1547159" cy="1113293"/>
          </a:xfrm>
          <a:prstGeom prst="rect">
            <a:avLst/>
          </a:prstGeom>
        </p:spPr>
      </p:pic>
    </p:spTree>
    <p:extLst>
      <p:ext uri="{BB962C8B-B14F-4D97-AF65-F5344CB8AC3E}">
        <p14:creationId xmlns:p14="http://schemas.microsoft.com/office/powerpoint/2010/main" val="22698927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7003BA-A1B3-412D-8289-3BD245333B46}"/>
              </a:ext>
            </a:extLst>
          </p:cNvPr>
          <p:cNvSpPr>
            <a:spLocks noGrp="1"/>
          </p:cNvSpPr>
          <p:nvPr>
            <p:ph type="title"/>
          </p:nvPr>
        </p:nvSpPr>
        <p:spPr/>
        <p:txBody>
          <a:bodyPr/>
          <a:lstStyle/>
          <a:p>
            <a:r>
              <a:rPr lang="en-US" altLang="zh-TW" dirty="0"/>
              <a:t>Step 14 (Conditional)</a:t>
            </a:r>
            <a:endParaRPr lang="zh-TW" altLang="en-US" dirty="0"/>
          </a:p>
        </p:txBody>
      </p:sp>
      <p:sp>
        <p:nvSpPr>
          <p:cNvPr id="3" name="內容版面配置區 2">
            <a:extLst>
              <a:ext uri="{FF2B5EF4-FFF2-40B4-BE49-F238E27FC236}">
                <a16:creationId xmlns:a16="http://schemas.microsoft.com/office/drawing/2014/main" id="{94CA146D-367B-49BE-9618-E4FA194B8906}"/>
              </a:ext>
            </a:extLst>
          </p:cNvPr>
          <p:cNvSpPr>
            <a:spLocks noGrp="1"/>
          </p:cNvSpPr>
          <p:nvPr>
            <p:ph idx="1"/>
          </p:nvPr>
        </p:nvSpPr>
        <p:spPr/>
        <p:txBody>
          <a:bodyPr/>
          <a:lstStyle/>
          <a:p>
            <a:r>
              <a:rPr lang="en-US" altLang="zh-TW" dirty="0"/>
              <a:t>N2 Request Ack</a:t>
            </a:r>
          </a:p>
          <a:p>
            <a:pPr lvl="1"/>
            <a:r>
              <a:rPr lang="en-US" altLang="zh-TW" dirty="0"/>
              <a:t>List of PDU Sessions To Be Established with N2 SM information</a:t>
            </a:r>
          </a:p>
          <a:p>
            <a:pPr lvl="2"/>
            <a:r>
              <a:rPr lang="en-US" altLang="zh-TW" dirty="0"/>
              <a:t>AN Tunnel Info</a:t>
            </a:r>
          </a:p>
          <a:p>
            <a:pPr lvl="2"/>
            <a:r>
              <a:rPr lang="en-US" altLang="zh-TW" dirty="0"/>
              <a:t>List of accepted QoS Flows for the PDU Sessions whose UP connections are activated</a:t>
            </a:r>
          </a:p>
          <a:p>
            <a:pPr lvl="2"/>
            <a:r>
              <a:rPr lang="en-US" altLang="zh-TW" dirty="0"/>
              <a:t>List of rejected QoS Flows for the PDU Sessions whose UP connections are activated</a:t>
            </a:r>
          </a:p>
          <a:p>
            <a:pPr lvl="1"/>
            <a:r>
              <a:rPr lang="en-US" altLang="zh-TW" dirty="0"/>
              <a:t>List of PDU Sessions that failed to be established with the failure cause given in the N2 SM information element</a:t>
            </a:r>
          </a:p>
          <a:p>
            <a:pPr marL="457200" lvl="1" indent="0">
              <a:buNone/>
            </a:pPr>
            <a:endParaRPr lang="zh-TW" altLang="en-US" dirty="0"/>
          </a:p>
        </p:txBody>
      </p:sp>
      <p:sp>
        <p:nvSpPr>
          <p:cNvPr id="4" name="投影片編號版面配置區 3">
            <a:extLst>
              <a:ext uri="{FF2B5EF4-FFF2-40B4-BE49-F238E27FC236}">
                <a16:creationId xmlns:a16="http://schemas.microsoft.com/office/drawing/2014/main" id="{B8D48A10-5D35-424F-86E3-03B1611D96BC}"/>
              </a:ext>
            </a:extLst>
          </p:cNvPr>
          <p:cNvSpPr>
            <a:spLocks noGrp="1"/>
          </p:cNvSpPr>
          <p:nvPr>
            <p:ph type="sldNum" sz="quarter" idx="12"/>
          </p:nvPr>
        </p:nvSpPr>
        <p:spPr/>
        <p:txBody>
          <a:bodyPr/>
          <a:lstStyle/>
          <a:p>
            <a:fld id="{75BE308F-DE79-4928-90CB-2247FBDD67C9}" type="slidenum">
              <a:rPr lang="zh-TW" altLang="en-US" smtClean="0"/>
              <a:t>87</a:t>
            </a:fld>
            <a:endParaRPr lang="zh-TW" altLang="en-US"/>
          </a:p>
        </p:txBody>
      </p:sp>
      <p:pic>
        <p:nvPicPr>
          <p:cNvPr id="5" name="圖片 4">
            <a:extLst>
              <a:ext uri="{FF2B5EF4-FFF2-40B4-BE49-F238E27FC236}">
                <a16:creationId xmlns:a16="http://schemas.microsoft.com/office/drawing/2014/main" id="{F356D05B-6A27-4D5E-BBC2-BCA8ED6C3F8C}"/>
              </a:ext>
            </a:extLst>
          </p:cNvPr>
          <p:cNvPicPr>
            <a:picLocks noChangeAspect="1"/>
          </p:cNvPicPr>
          <p:nvPr/>
        </p:nvPicPr>
        <p:blipFill rotWithShape="1">
          <a:blip r:embed="rId2"/>
          <a:srcRect l="10173" r="68585" b="91682"/>
          <a:stretch/>
        </p:blipFill>
        <p:spPr>
          <a:xfrm>
            <a:off x="9105900" y="136525"/>
            <a:ext cx="2438400" cy="850347"/>
          </a:xfrm>
          <a:prstGeom prst="rect">
            <a:avLst/>
          </a:prstGeom>
        </p:spPr>
      </p:pic>
      <p:pic>
        <p:nvPicPr>
          <p:cNvPr id="6" name="圖片 5">
            <a:extLst>
              <a:ext uri="{FF2B5EF4-FFF2-40B4-BE49-F238E27FC236}">
                <a16:creationId xmlns:a16="http://schemas.microsoft.com/office/drawing/2014/main" id="{F0A24BCF-8A98-4D92-95D7-FEFE0736E24F}"/>
              </a:ext>
            </a:extLst>
          </p:cNvPr>
          <p:cNvPicPr>
            <a:picLocks noChangeAspect="1"/>
          </p:cNvPicPr>
          <p:nvPr/>
        </p:nvPicPr>
        <p:blipFill rotWithShape="1">
          <a:blip r:embed="rId3"/>
          <a:srcRect l="11108" t="38741" r="70288" b="46354"/>
          <a:stretch/>
        </p:blipFill>
        <p:spPr>
          <a:xfrm>
            <a:off x="9385300" y="1068868"/>
            <a:ext cx="2032000" cy="495300"/>
          </a:xfrm>
          <a:prstGeom prst="rect">
            <a:avLst/>
          </a:prstGeom>
        </p:spPr>
      </p:pic>
    </p:spTree>
    <p:extLst>
      <p:ext uri="{BB962C8B-B14F-4D97-AF65-F5344CB8AC3E}">
        <p14:creationId xmlns:p14="http://schemas.microsoft.com/office/powerpoint/2010/main" val="25080253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7003BA-A1B3-412D-8289-3BD245333B46}"/>
              </a:ext>
            </a:extLst>
          </p:cNvPr>
          <p:cNvSpPr>
            <a:spLocks noGrp="1"/>
          </p:cNvSpPr>
          <p:nvPr>
            <p:ph type="title"/>
          </p:nvPr>
        </p:nvSpPr>
        <p:spPr/>
        <p:txBody>
          <a:bodyPr/>
          <a:lstStyle/>
          <a:p>
            <a:r>
              <a:rPr lang="en-US" altLang="zh-TW" dirty="0"/>
              <a:t>Step 14 (Conditional)</a:t>
            </a:r>
            <a:endParaRPr lang="zh-TW" altLang="en-US" dirty="0"/>
          </a:p>
        </p:txBody>
      </p:sp>
      <p:sp>
        <p:nvSpPr>
          <p:cNvPr id="3" name="內容版面配置區 2">
            <a:extLst>
              <a:ext uri="{FF2B5EF4-FFF2-40B4-BE49-F238E27FC236}">
                <a16:creationId xmlns:a16="http://schemas.microsoft.com/office/drawing/2014/main" id="{94CA146D-367B-49BE-9618-E4FA194B8906}"/>
              </a:ext>
            </a:extLst>
          </p:cNvPr>
          <p:cNvSpPr>
            <a:spLocks noGrp="1"/>
          </p:cNvSpPr>
          <p:nvPr>
            <p:ph idx="1"/>
          </p:nvPr>
        </p:nvSpPr>
        <p:spPr/>
        <p:txBody>
          <a:bodyPr/>
          <a:lstStyle/>
          <a:p>
            <a:r>
              <a:rPr lang="en-US" altLang="zh-TW" dirty="0"/>
              <a:t>The message may include </a:t>
            </a:r>
            <a:r>
              <a:rPr lang="en-US" altLang="zh-TW" b="1" dirty="0"/>
              <a:t>N2 SM information</a:t>
            </a:r>
            <a:r>
              <a:rPr lang="en-US" altLang="zh-TW" dirty="0"/>
              <a:t>(s)</a:t>
            </a:r>
          </a:p>
          <a:p>
            <a:pPr lvl="1"/>
            <a:r>
              <a:rPr lang="en-US" altLang="zh-TW" dirty="0"/>
              <a:t>e.g. AN Tunnel Info</a:t>
            </a:r>
          </a:p>
          <a:p>
            <a:r>
              <a:rPr lang="en-US" altLang="zh-TW" dirty="0"/>
              <a:t>NG-RAN may respond </a:t>
            </a:r>
            <a:r>
              <a:rPr lang="en-US" altLang="zh-TW" b="1" dirty="0"/>
              <a:t>N2 SM information </a:t>
            </a:r>
            <a:r>
              <a:rPr lang="en-US" altLang="zh-TW" dirty="0"/>
              <a:t>with separate N2 message (e.g. N2 tunnel setup response) if AMF sends separate N2 message in step 11.</a:t>
            </a:r>
          </a:p>
          <a:p>
            <a:r>
              <a:rPr lang="en-US" altLang="zh-TW" dirty="0"/>
              <a:t>If </a:t>
            </a:r>
            <a:r>
              <a:rPr lang="en-US" altLang="zh-TW" b="1" dirty="0"/>
              <a:t>multiple N2 SM information </a:t>
            </a:r>
            <a:r>
              <a:rPr lang="en-US" altLang="zh-TW" dirty="0"/>
              <a:t>are included in the </a:t>
            </a:r>
            <a:r>
              <a:rPr lang="en-US" altLang="zh-TW" b="1" dirty="0"/>
              <a:t>N2 Request </a:t>
            </a:r>
            <a:r>
              <a:rPr lang="en-US" altLang="zh-TW" dirty="0"/>
              <a:t>message in step 12, the </a:t>
            </a:r>
            <a:r>
              <a:rPr lang="en-US" altLang="zh-TW" b="1" dirty="0"/>
              <a:t>N2 Request Ack </a:t>
            </a:r>
            <a:r>
              <a:rPr lang="en-US" altLang="zh-TW" dirty="0"/>
              <a:t>includes multiple N2 SM information and information to enable the AMF to associate the responses to relevant SMF.</a:t>
            </a:r>
            <a:endParaRPr lang="zh-TW" altLang="en-US" dirty="0"/>
          </a:p>
        </p:txBody>
      </p:sp>
      <p:sp>
        <p:nvSpPr>
          <p:cNvPr id="4" name="投影片編號版面配置區 3">
            <a:extLst>
              <a:ext uri="{FF2B5EF4-FFF2-40B4-BE49-F238E27FC236}">
                <a16:creationId xmlns:a16="http://schemas.microsoft.com/office/drawing/2014/main" id="{B8D48A10-5D35-424F-86E3-03B1611D96BC}"/>
              </a:ext>
            </a:extLst>
          </p:cNvPr>
          <p:cNvSpPr>
            <a:spLocks noGrp="1"/>
          </p:cNvSpPr>
          <p:nvPr>
            <p:ph type="sldNum" sz="quarter" idx="12"/>
          </p:nvPr>
        </p:nvSpPr>
        <p:spPr/>
        <p:txBody>
          <a:bodyPr/>
          <a:lstStyle/>
          <a:p>
            <a:fld id="{75BE308F-DE79-4928-90CB-2247FBDD67C9}" type="slidenum">
              <a:rPr lang="zh-TW" altLang="en-US" smtClean="0"/>
              <a:t>88</a:t>
            </a:fld>
            <a:endParaRPr lang="zh-TW" altLang="en-US"/>
          </a:p>
        </p:txBody>
      </p:sp>
      <p:pic>
        <p:nvPicPr>
          <p:cNvPr id="5" name="圖片 4">
            <a:extLst>
              <a:ext uri="{FF2B5EF4-FFF2-40B4-BE49-F238E27FC236}">
                <a16:creationId xmlns:a16="http://schemas.microsoft.com/office/drawing/2014/main" id="{F356D05B-6A27-4D5E-BBC2-BCA8ED6C3F8C}"/>
              </a:ext>
            </a:extLst>
          </p:cNvPr>
          <p:cNvPicPr>
            <a:picLocks noChangeAspect="1"/>
          </p:cNvPicPr>
          <p:nvPr/>
        </p:nvPicPr>
        <p:blipFill rotWithShape="1">
          <a:blip r:embed="rId3"/>
          <a:srcRect l="10173" r="68585" b="91682"/>
          <a:stretch/>
        </p:blipFill>
        <p:spPr>
          <a:xfrm>
            <a:off x="9105900" y="136525"/>
            <a:ext cx="2438400" cy="850347"/>
          </a:xfrm>
          <a:prstGeom prst="rect">
            <a:avLst/>
          </a:prstGeom>
        </p:spPr>
      </p:pic>
      <p:pic>
        <p:nvPicPr>
          <p:cNvPr id="6" name="圖片 5">
            <a:extLst>
              <a:ext uri="{FF2B5EF4-FFF2-40B4-BE49-F238E27FC236}">
                <a16:creationId xmlns:a16="http://schemas.microsoft.com/office/drawing/2014/main" id="{F0A24BCF-8A98-4D92-95D7-FEFE0736E24F}"/>
              </a:ext>
            </a:extLst>
          </p:cNvPr>
          <p:cNvPicPr>
            <a:picLocks noChangeAspect="1"/>
          </p:cNvPicPr>
          <p:nvPr/>
        </p:nvPicPr>
        <p:blipFill rotWithShape="1">
          <a:blip r:embed="rId4"/>
          <a:srcRect l="11108" t="38741" r="70288" b="46354"/>
          <a:stretch/>
        </p:blipFill>
        <p:spPr>
          <a:xfrm>
            <a:off x="9385300" y="1068868"/>
            <a:ext cx="2032000" cy="495300"/>
          </a:xfrm>
          <a:prstGeom prst="rect">
            <a:avLst/>
          </a:prstGeom>
        </p:spPr>
      </p:pic>
    </p:spTree>
    <p:extLst>
      <p:ext uri="{BB962C8B-B14F-4D97-AF65-F5344CB8AC3E}">
        <p14:creationId xmlns:p14="http://schemas.microsoft.com/office/powerpoint/2010/main" val="12799788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7003BA-A1B3-412D-8289-3BD245333B46}"/>
              </a:ext>
            </a:extLst>
          </p:cNvPr>
          <p:cNvSpPr>
            <a:spLocks noGrp="1"/>
          </p:cNvSpPr>
          <p:nvPr>
            <p:ph type="title"/>
          </p:nvPr>
        </p:nvSpPr>
        <p:spPr/>
        <p:txBody>
          <a:bodyPr/>
          <a:lstStyle/>
          <a:p>
            <a:r>
              <a:rPr lang="en-US" altLang="zh-TW" dirty="0"/>
              <a:t>Step 15 (Conditional)</a:t>
            </a:r>
            <a:endParaRPr lang="zh-TW" altLang="en-US" dirty="0"/>
          </a:p>
        </p:txBody>
      </p:sp>
      <p:sp>
        <p:nvSpPr>
          <p:cNvPr id="3" name="內容版面配置區 2">
            <a:extLst>
              <a:ext uri="{FF2B5EF4-FFF2-40B4-BE49-F238E27FC236}">
                <a16:creationId xmlns:a16="http://schemas.microsoft.com/office/drawing/2014/main" id="{94CA146D-367B-49BE-9618-E4FA194B8906}"/>
              </a:ext>
            </a:extLst>
          </p:cNvPr>
          <p:cNvSpPr>
            <a:spLocks noGrp="1"/>
          </p:cNvSpPr>
          <p:nvPr>
            <p:ph idx="1"/>
          </p:nvPr>
        </p:nvSpPr>
        <p:spPr/>
        <p:txBody>
          <a:bodyPr/>
          <a:lstStyle/>
          <a:p>
            <a:r>
              <a:rPr lang="en-US" altLang="zh-TW" dirty="0" err="1">
                <a:solidFill>
                  <a:srgbClr val="FF0000"/>
                </a:solidFill>
              </a:rPr>
              <a:t>Nsmf_PDUSession_UpdateSMContext</a:t>
            </a:r>
            <a:r>
              <a:rPr lang="en-US" altLang="zh-TW" dirty="0">
                <a:solidFill>
                  <a:srgbClr val="FF0000"/>
                </a:solidFill>
              </a:rPr>
              <a:t> </a:t>
            </a:r>
            <a:r>
              <a:rPr lang="en-US" altLang="zh-TW" dirty="0"/>
              <a:t>Request per PDU Session to the SMF</a:t>
            </a:r>
          </a:p>
          <a:p>
            <a:pPr lvl="1"/>
            <a:r>
              <a:rPr lang="en-US" altLang="zh-TW" dirty="0"/>
              <a:t>N2 SM information</a:t>
            </a:r>
          </a:p>
          <a:p>
            <a:pPr lvl="1"/>
            <a:r>
              <a:rPr lang="en-US" altLang="zh-TW" dirty="0"/>
              <a:t>RAT Type (AMF determine)</a:t>
            </a:r>
          </a:p>
          <a:p>
            <a:pPr lvl="1"/>
            <a:r>
              <a:rPr lang="en-US" altLang="zh-TW" dirty="0"/>
              <a:t>Access Type (AMF determine)</a:t>
            </a:r>
          </a:p>
          <a:p>
            <a:pPr marL="0" indent="0">
              <a:buNone/>
            </a:pPr>
            <a:r>
              <a:rPr lang="en-US" altLang="zh-TW" dirty="0"/>
              <a:t>	</a:t>
            </a:r>
            <a:endParaRPr lang="zh-TW" altLang="en-US" dirty="0"/>
          </a:p>
        </p:txBody>
      </p:sp>
      <p:sp>
        <p:nvSpPr>
          <p:cNvPr id="4" name="投影片編號版面配置區 3">
            <a:extLst>
              <a:ext uri="{FF2B5EF4-FFF2-40B4-BE49-F238E27FC236}">
                <a16:creationId xmlns:a16="http://schemas.microsoft.com/office/drawing/2014/main" id="{B8D48A10-5D35-424F-86E3-03B1611D96BC}"/>
              </a:ext>
            </a:extLst>
          </p:cNvPr>
          <p:cNvSpPr>
            <a:spLocks noGrp="1"/>
          </p:cNvSpPr>
          <p:nvPr>
            <p:ph type="sldNum" sz="quarter" idx="12"/>
          </p:nvPr>
        </p:nvSpPr>
        <p:spPr/>
        <p:txBody>
          <a:bodyPr/>
          <a:lstStyle/>
          <a:p>
            <a:fld id="{75BE308F-DE79-4928-90CB-2247FBDD67C9}" type="slidenum">
              <a:rPr lang="zh-TW" altLang="en-US" smtClean="0"/>
              <a:t>89</a:t>
            </a:fld>
            <a:endParaRPr lang="zh-TW" altLang="en-US"/>
          </a:p>
        </p:txBody>
      </p:sp>
      <p:pic>
        <p:nvPicPr>
          <p:cNvPr id="7" name="圖片 6">
            <a:extLst>
              <a:ext uri="{FF2B5EF4-FFF2-40B4-BE49-F238E27FC236}">
                <a16:creationId xmlns:a16="http://schemas.microsoft.com/office/drawing/2014/main" id="{C14A8785-E6F1-41CC-9253-AAA7639FC8D8}"/>
              </a:ext>
            </a:extLst>
          </p:cNvPr>
          <p:cNvPicPr>
            <a:picLocks noChangeAspect="1"/>
          </p:cNvPicPr>
          <p:nvPr/>
        </p:nvPicPr>
        <p:blipFill rotWithShape="1">
          <a:blip r:embed="rId3"/>
          <a:srcRect l="22454" r="46126" b="91682"/>
          <a:stretch/>
        </p:blipFill>
        <p:spPr>
          <a:xfrm>
            <a:off x="8610600" y="0"/>
            <a:ext cx="3606800" cy="850347"/>
          </a:xfrm>
          <a:prstGeom prst="rect">
            <a:avLst/>
          </a:prstGeom>
        </p:spPr>
      </p:pic>
      <p:pic>
        <p:nvPicPr>
          <p:cNvPr id="8" name="圖片 7">
            <a:extLst>
              <a:ext uri="{FF2B5EF4-FFF2-40B4-BE49-F238E27FC236}">
                <a16:creationId xmlns:a16="http://schemas.microsoft.com/office/drawing/2014/main" id="{B9291229-01A0-439A-A8FC-07E64FCB345A}"/>
              </a:ext>
            </a:extLst>
          </p:cNvPr>
          <p:cNvPicPr>
            <a:picLocks noChangeAspect="1"/>
          </p:cNvPicPr>
          <p:nvPr/>
        </p:nvPicPr>
        <p:blipFill rotWithShape="1">
          <a:blip r:embed="rId4"/>
          <a:srcRect l="25060" t="52348" r="49825" b="27016"/>
          <a:stretch/>
        </p:blipFill>
        <p:spPr>
          <a:xfrm>
            <a:off x="9042400" y="995086"/>
            <a:ext cx="2743200" cy="685800"/>
          </a:xfrm>
          <a:prstGeom prst="rect">
            <a:avLst/>
          </a:prstGeom>
        </p:spPr>
      </p:pic>
    </p:spTree>
    <p:extLst>
      <p:ext uri="{BB962C8B-B14F-4D97-AF65-F5344CB8AC3E}">
        <p14:creationId xmlns:p14="http://schemas.microsoft.com/office/powerpoint/2010/main" val="282645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D67152FF-35DD-457E-BB9C-FD771FC29BA6}"/>
              </a:ext>
            </a:extLst>
          </p:cNvPr>
          <p:cNvSpPr>
            <a:spLocks noGrp="1"/>
          </p:cNvSpPr>
          <p:nvPr>
            <p:ph idx="1"/>
          </p:nvPr>
        </p:nvSpPr>
        <p:spPr/>
        <p:txBody>
          <a:bodyPr/>
          <a:lstStyle/>
          <a:p>
            <a:endParaRPr lang="zh-TW" altLang="en-US"/>
          </a:p>
        </p:txBody>
      </p:sp>
      <p:pic>
        <p:nvPicPr>
          <p:cNvPr id="7" name="圖片 6">
            <a:extLst>
              <a:ext uri="{FF2B5EF4-FFF2-40B4-BE49-F238E27FC236}">
                <a16:creationId xmlns:a16="http://schemas.microsoft.com/office/drawing/2014/main" id="{8A82AE5E-4949-412F-A017-75EA80E02E21}"/>
              </a:ext>
            </a:extLst>
          </p:cNvPr>
          <p:cNvPicPr>
            <a:picLocks noChangeAspect="1"/>
          </p:cNvPicPr>
          <p:nvPr/>
        </p:nvPicPr>
        <p:blipFill rotWithShape="1">
          <a:blip r:embed="rId3"/>
          <a:srcRect b="91682"/>
          <a:stretch/>
        </p:blipFill>
        <p:spPr>
          <a:xfrm>
            <a:off x="483197" y="257691"/>
            <a:ext cx="11479306" cy="850347"/>
          </a:xfrm>
          <a:prstGeom prst="rect">
            <a:avLst/>
          </a:prstGeom>
        </p:spPr>
      </p:pic>
      <p:pic>
        <p:nvPicPr>
          <p:cNvPr id="4" name="圖片 3">
            <a:extLst>
              <a:ext uri="{FF2B5EF4-FFF2-40B4-BE49-F238E27FC236}">
                <a16:creationId xmlns:a16="http://schemas.microsoft.com/office/drawing/2014/main" id="{92F881A0-8960-41ED-81D1-2A6E93EA1FB0}"/>
              </a:ext>
            </a:extLst>
          </p:cNvPr>
          <p:cNvPicPr>
            <a:picLocks noChangeAspect="1"/>
          </p:cNvPicPr>
          <p:nvPr/>
        </p:nvPicPr>
        <p:blipFill>
          <a:blip r:embed="rId4"/>
          <a:stretch>
            <a:fillRect/>
          </a:stretch>
        </p:blipFill>
        <p:spPr>
          <a:xfrm>
            <a:off x="717175" y="1294579"/>
            <a:ext cx="10922599" cy="3323225"/>
          </a:xfrm>
          <a:prstGeom prst="rect">
            <a:avLst/>
          </a:prstGeom>
        </p:spPr>
      </p:pic>
      <p:sp>
        <p:nvSpPr>
          <p:cNvPr id="2" name="投影片編號版面配置區 1">
            <a:extLst>
              <a:ext uri="{FF2B5EF4-FFF2-40B4-BE49-F238E27FC236}">
                <a16:creationId xmlns:a16="http://schemas.microsoft.com/office/drawing/2014/main" id="{1C00F745-BBBF-4F96-9095-3BAE16CF3CAA}"/>
              </a:ext>
            </a:extLst>
          </p:cNvPr>
          <p:cNvSpPr>
            <a:spLocks noGrp="1"/>
          </p:cNvSpPr>
          <p:nvPr>
            <p:ph type="sldNum" sz="quarter" idx="12"/>
          </p:nvPr>
        </p:nvSpPr>
        <p:spPr/>
        <p:txBody>
          <a:bodyPr/>
          <a:lstStyle/>
          <a:p>
            <a:fld id="{75BE308F-DE79-4928-90CB-2247FBDD67C9}" type="slidenum">
              <a:rPr lang="zh-TW" altLang="en-US" smtClean="0"/>
              <a:t>9</a:t>
            </a:fld>
            <a:endParaRPr lang="zh-TW" altLang="en-US"/>
          </a:p>
        </p:txBody>
      </p:sp>
    </p:spTree>
    <p:extLst>
      <p:ext uri="{BB962C8B-B14F-4D97-AF65-F5344CB8AC3E}">
        <p14:creationId xmlns:p14="http://schemas.microsoft.com/office/powerpoint/2010/main" val="32117955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7003BA-A1B3-412D-8289-3BD245333B46}"/>
              </a:ext>
            </a:extLst>
          </p:cNvPr>
          <p:cNvSpPr>
            <a:spLocks noGrp="1"/>
          </p:cNvSpPr>
          <p:nvPr>
            <p:ph type="title"/>
          </p:nvPr>
        </p:nvSpPr>
        <p:spPr/>
        <p:txBody>
          <a:bodyPr/>
          <a:lstStyle/>
          <a:p>
            <a:r>
              <a:rPr lang="en-US" altLang="zh-TW" dirty="0"/>
              <a:t>Step 15 (Conditional)</a:t>
            </a:r>
            <a:endParaRPr lang="zh-TW" altLang="en-US" dirty="0"/>
          </a:p>
        </p:txBody>
      </p:sp>
      <p:sp>
        <p:nvSpPr>
          <p:cNvPr id="3" name="內容版面配置區 2">
            <a:extLst>
              <a:ext uri="{FF2B5EF4-FFF2-40B4-BE49-F238E27FC236}">
                <a16:creationId xmlns:a16="http://schemas.microsoft.com/office/drawing/2014/main" id="{94CA146D-367B-49BE-9618-E4FA194B8906}"/>
              </a:ext>
            </a:extLst>
          </p:cNvPr>
          <p:cNvSpPr>
            <a:spLocks noGrp="1"/>
          </p:cNvSpPr>
          <p:nvPr>
            <p:ph idx="1"/>
          </p:nvPr>
        </p:nvSpPr>
        <p:spPr/>
        <p:txBody>
          <a:bodyPr/>
          <a:lstStyle/>
          <a:p>
            <a:r>
              <a:rPr lang="en-US" altLang="zh-TW" dirty="0"/>
              <a:t>If the AMF received N2 SM information (one or multiple) in step 14, then the AMF shall forward the N2 SM information to the relevant SMF per PDU Session ID. </a:t>
            </a:r>
          </a:p>
          <a:p>
            <a:r>
              <a:rPr lang="en-US" altLang="zh-TW" dirty="0"/>
              <a:t>If the UE Time Zone has changed compared to the last reported UE Time Zone then the AMF shall include the UE Time Zone IE in this message.	</a:t>
            </a:r>
            <a:endParaRPr lang="zh-TW" altLang="en-US" dirty="0"/>
          </a:p>
        </p:txBody>
      </p:sp>
      <p:sp>
        <p:nvSpPr>
          <p:cNvPr id="4" name="投影片編號版面配置區 3">
            <a:extLst>
              <a:ext uri="{FF2B5EF4-FFF2-40B4-BE49-F238E27FC236}">
                <a16:creationId xmlns:a16="http://schemas.microsoft.com/office/drawing/2014/main" id="{B8D48A10-5D35-424F-86E3-03B1611D96BC}"/>
              </a:ext>
            </a:extLst>
          </p:cNvPr>
          <p:cNvSpPr>
            <a:spLocks noGrp="1"/>
          </p:cNvSpPr>
          <p:nvPr>
            <p:ph type="sldNum" sz="quarter" idx="12"/>
          </p:nvPr>
        </p:nvSpPr>
        <p:spPr/>
        <p:txBody>
          <a:bodyPr/>
          <a:lstStyle/>
          <a:p>
            <a:fld id="{75BE308F-DE79-4928-90CB-2247FBDD67C9}" type="slidenum">
              <a:rPr lang="zh-TW" altLang="en-US" smtClean="0"/>
              <a:t>90</a:t>
            </a:fld>
            <a:endParaRPr lang="zh-TW" altLang="en-US"/>
          </a:p>
        </p:txBody>
      </p:sp>
      <p:pic>
        <p:nvPicPr>
          <p:cNvPr id="7" name="圖片 6">
            <a:extLst>
              <a:ext uri="{FF2B5EF4-FFF2-40B4-BE49-F238E27FC236}">
                <a16:creationId xmlns:a16="http://schemas.microsoft.com/office/drawing/2014/main" id="{C14A8785-E6F1-41CC-9253-AAA7639FC8D8}"/>
              </a:ext>
            </a:extLst>
          </p:cNvPr>
          <p:cNvPicPr>
            <a:picLocks noChangeAspect="1"/>
          </p:cNvPicPr>
          <p:nvPr/>
        </p:nvPicPr>
        <p:blipFill rotWithShape="1">
          <a:blip r:embed="rId3"/>
          <a:srcRect l="22454" r="46126" b="91682"/>
          <a:stretch/>
        </p:blipFill>
        <p:spPr>
          <a:xfrm>
            <a:off x="8610600" y="0"/>
            <a:ext cx="3606800" cy="850347"/>
          </a:xfrm>
          <a:prstGeom prst="rect">
            <a:avLst/>
          </a:prstGeom>
        </p:spPr>
      </p:pic>
      <p:pic>
        <p:nvPicPr>
          <p:cNvPr id="8" name="圖片 7">
            <a:extLst>
              <a:ext uri="{FF2B5EF4-FFF2-40B4-BE49-F238E27FC236}">
                <a16:creationId xmlns:a16="http://schemas.microsoft.com/office/drawing/2014/main" id="{B9291229-01A0-439A-A8FC-07E64FCB345A}"/>
              </a:ext>
            </a:extLst>
          </p:cNvPr>
          <p:cNvPicPr>
            <a:picLocks noChangeAspect="1"/>
          </p:cNvPicPr>
          <p:nvPr/>
        </p:nvPicPr>
        <p:blipFill rotWithShape="1">
          <a:blip r:embed="rId4"/>
          <a:srcRect l="25060" t="52348" r="49825" b="27016"/>
          <a:stretch/>
        </p:blipFill>
        <p:spPr>
          <a:xfrm>
            <a:off x="9042400" y="995086"/>
            <a:ext cx="2743200" cy="685800"/>
          </a:xfrm>
          <a:prstGeom prst="rect">
            <a:avLst/>
          </a:prstGeom>
        </p:spPr>
      </p:pic>
    </p:spTree>
    <p:extLst>
      <p:ext uri="{BB962C8B-B14F-4D97-AF65-F5344CB8AC3E}">
        <p14:creationId xmlns:p14="http://schemas.microsoft.com/office/powerpoint/2010/main" val="19544717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7003BA-A1B3-412D-8289-3BD245333B46}"/>
              </a:ext>
            </a:extLst>
          </p:cNvPr>
          <p:cNvSpPr>
            <a:spLocks noGrp="1"/>
          </p:cNvSpPr>
          <p:nvPr>
            <p:ph type="title"/>
          </p:nvPr>
        </p:nvSpPr>
        <p:spPr/>
        <p:txBody>
          <a:bodyPr/>
          <a:lstStyle/>
          <a:p>
            <a:r>
              <a:rPr lang="en-US" altLang="zh-TW" dirty="0"/>
              <a:t>Step 15 (Conditional)</a:t>
            </a:r>
            <a:endParaRPr lang="zh-TW" altLang="en-US" dirty="0"/>
          </a:p>
        </p:txBody>
      </p:sp>
      <p:sp>
        <p:nvSpPr>
          <p:cNvPr id="3" name="內容版面配置區 2">
            <a:extLst>
              <a:ext uri="{FF2B5EF4-FFF2-40B4-BE49-F238E27FC236}">
                <a16:creationId xmlns:a16="http://schemas.microsoft.com/office/drawing/2014/main" id="{94CA146D-367B-49BE-9618-E4FA194B8906}"/>
              </a:ext>
            </a:extLst>
          </p:cNvPr>
          <p:cNvSpPr>
            <a:spLocks noGrp="1"/>
          </p:cNvSpPr>
          <p:nvPr>
            <p:ph idx="1"/>
          </p:nvPr>
        </p:nvSpPr>
        <p:spPr/>
        <p:txBody>
          <a:bodyPr/>
          <a:lstStyle/>
          <a:p>
            <a:r>
              <a:rPr lang="en-US" altLang="zh-TW" dirty="0"/>
              <a:t>If the PDU Session is moved from the non-3GPP access to 3GPP access</a:t>
            </a:r>
            <a:r>
              <a:rPr lang="zh-TW" altLang="en-US" dirty="0"/>
              <a:t> </a:t>
            </a:r>
            <a:r>
              <a:rPr lang="en-US" altLang="zh-TW" dirty="0"/>
              <a:t>(i.e. N3 tunnel for the PDU Session is established successfully)</a:t>
            </a:r>
          </a:p>
          <a:p>
            <a:pPr lvl="1"/>
            <a:r>
              <a:rPr lang="en-US" altLang="zh-TW" dirty="0"/>
              <a:t>the SMF and AMF update associated access of the PDU Session</a:t>
            </a:r>
          </a:p>
          <a:p>
            <a:pPr lvl="1"/>
            <a:r>
              <a:rPr lang="en-US" altLang="zh-TW" dirty="0"/>
              <a:t>the UE updates associated access of the PDU Session when the user plane resource for the PDU Session is successfully established</a:t>
            </a:r>
            <a:endParaRPr lang="zh-TW" altLang="en-US" dirty="0"/>
          </a:p>
        </p:txBody>
      </p:sp>
      <p:sp>
        <p:nvSpPr>
          <p:cNvPr id="4" name="投影片編號版面配置區 3">
            <a:extLst>
              <a:ext uri="{FF2B5EF4-FFF2-40B4-BE49-F238E27FC236}">
                <a16:creationId xmlns:a16="http://schemas.microsoft.com/office/drawing/2014/main" id="{B8D48A10-5D35-424F-86E3-03B1611D96BC}"/>
              </a:ext>
            </a:extLst>
          </p:cNvPr>
          <p:cNvSpPr>
            <a:spLocks noGrp="1"/>
          </p:cNvSpPr>
          <p:nvPr>
            <p:ph type="sldNum" sz="quarter" idx="12"/>
          </p:nvPr>
        </p:nvSpPr>
        <p:spPr/>
        <p:txBody>
          <a:bodyPr/>
          <a:lstStyle/>
          <a:p>
            <a:fld id="{75BE308F-DE79-4928-90CB-2247FBDD67C9}" type="slidenum">
              <a:rPr lang="zh-TW" altLang="en-US" smtClean="0"/>
              <a:t>91</a:t>
            </a:fld>
            <a:endParaRPr lang="zh-TW" altLang="en-US"/>
          </a:p>
        </p:txBody>
      </p:sp>
      <p:pic>
        <p:nvPicPr>
          <p:cNvPr id="7" name="圖片 6">
            <a:extLst>
              <a:ext uri="{FF2B5EF4-FFF2-40B4-BE49-F238E27FC236}">
                <a16:creationId xmlns:a16="http://schemas.microsoft.com/office/drawing/2014/main" id="{C14A8785-E6F1-41CC-9253-AAA7639FC8D8}"/>
              </a:ext>
            </a:extLst>
          </p:cNvPr>
          <p:cNvPicPr>
            <a:picLocks noChangeAspect="1"/>
          </p:cNvPicPr>
          <p:nvPr/>
        </p:nvPicPr>
        <p:blipFill rotWithShape="1">
          <a:blip r:embed="rId3"/>
          <a:srcRect l="22454" r="46126" b="91682"/>
          <a:stretch/>
        </p:blipFill>
        <p:spPr>
          <a:xfrm>
            <a:off x="8610600" y="0"/>
            <a:ext cx="3606800" cy="850347"/>
          </a:xfrm>
          <a:prstGeom prst="rect">
            <a:avLst/>
          </a:prstGeom>
        </p:spPr>
      </p:pic>
      <p:pic>
        <p:nvPicPr>
          <p:cNvPr id="8" name="圖片 7">
            <a:extLst>
              <a:ext uri="{FF2B5EF4-FFF2-40B4-BE49-F238E27FC236}">
                <a16:creationId xmlns:a16="http://schemas.microsoft.com/office/drawing/2014/main" id="{B9291229-01A0-439A-A8FC-07E64FCB345A}"/>
              </a:ext>
            </a:extLst>
          </p:cNvPr>
          <p:cNvPicPr>
            <a:picLocks noChangeAspect="1"/>
          </p:cNvPicPr>
          <p:nvPr/>
        </p:nvPicPr>
        <p:blipFill rotWithShape="1">
          <a:blip r:embed="rId4"/>
          <a:srcRect l="25060" t="52348" r="49825" b="27016"/>
          <a:stretch/>
        </p:blipFill>
        <p:spPr>
          <a:xfrm>
            <a:off x="9042400" y="995086"/>
            <a:ext cx="2743200" cy="685800"/>
          </a:xfrm>
          <a:prstGeom prst="rect">
            <a:avLst/>
          </a:prstGeom>
        </p:spPr>
      </p:pic>
    </p:spTree>
    <p:extLst>
      <p:ext uri="{BB962C8B-B14F-4D97-AF65-F5344CB8AC3E}">
        <p14:creationId xmlns:p14="http://schemas.microsoft.com/office/powerpoint/2010/main" val="7248841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7003BA-A1B3-412D-8289-3BD245333B46}"/>
              </a:ext>
            </a:extLst>
          </p:cNvPr>
          <p:cNvSpPr>
            <a:spLocks noGrp="1"/>
          </p:cNvSpPr>
          <p:nvPr>
            <p:ph type="title"/>
          </p:nvPr>
        </p:nvSpPr>
        <p:spPr/>
        <p:txBody>
          <a:bodyPr/>
          <a:lstStyle/>
          <a:p>
            <a:r>
              <a:rPr lang="en-US" altLang="zh-TW" dirty="0"/>
              <a:t>Step 15 (Conditional)</a:t>
            </a:r>
            <a:endParaRPr lang="zh-TW" altLang="en-US" dirty="0"/>
          </a:p>
        </p:txBody>
      </p:sp>
      <p:sp>
        <p:nvSpPr>
          <p:cNvPr id="3" name="內容版面配置區 2">
            <a:extLst>
              <a:ext uri="{FF2B5EF4-FFF2-40B4-BE49-F238E27FC236}">
                <a16:creationId xmlns:a16="http://schemas.microsoft.com/office/drawing/2014/main" id="{94CA146D-367B-49BE-9618-E4FA194B8906}"/>
              </a:ext>
            </a:extLst>
          </p:cNvPr>
          <p:cNvSpPr>
            <a:spLocks noGrp="1"/>
          </p:cNvSpPr>
          <p:nvPr>
            <p:ph idx="1"/>
          </p:nvPr>
        </p:nvSpPr>
        <p:spPr/>
        <p:txBody>
          <a:bodyPr/>
          <a:lstStyle/>
          <a:p>
            <a:r>
              <a:rPr lang="en-US" altLang="zh-TW" dirty="0"/>
              <a:t>If a PDU Session is rejected by the serving NG-RAN with an indication that the PDU Session was rejected because </a:t>
            </a:r>
            <a:r>
              <a:rPr lang="en-US" altLang="zh-TW" b="1" dirty="0"/>
              <a:t>User Plane Security Enforcement</a:t>
            </a:r>
            <a:r>
              <a:rPr lang="en-US" altLang="zh-TW" dirty="0"/>
              <a:t> is not supported in the serving NG-RAN and the </a:t>
            </a:r>
            <a:r>
              <a:rPr lang="en-US" altLang="zh-TW" b="1" dirty="0"/>
              <a:t>User Plane Enforcement Policy</a:t>
            </a:r>
            <a:r>
              <a:rPr lang="en-US" altLang="zh-TW" dirty="0"/>
              <a:t> indicates </a:t>
            </a:r>
            <a:r>
              <a:rPr lang="en-US" altLang="zh-TW" b="1" dirty="0"/>
              <a:t>"Required"</a:t>
            </a:r>
            <a:r>
              <a:rPr lang="en-US" altLang="zh-TW" dirty="0"/>
              <a:t> as described in </a:t>
            </a:r>
            <a:r>
              <a:rPr lang="en-US" altLang="zh-TW" b="1" dirty="0">
                <a:hlinkClick r:id="rId3"/>
              </a:rPr>
              <a:t>clause 5.10.3 of TS 23.501</a:t>
            </a:r>
            <a:r>
              <a:rPr lang="en-US" altLang="zh-TW" dirty="0"/>
              <a:t>, the SMF shall trigger the release of this PDU Session. </a:t>
            </a:r>
          </a:p>
          <a:p>
            <a:r>
              <a:rPr lang="en-US" altLang="zh-TW" dirty="0"/>
              <a:t>In all other cases of PDU Session rejection, the SMF can decide whether to release the PDU Session or to deactivate the UP connection of this PDU Session.</a:t>
            </a:r>
            <a:endParaRPr lang="zh-TW" altLang="en-US" dirty="0"/>
          </a:p>
        </p:txBody>
      </p:sp>
      <p:sp>
        <p:nvSpPr>
          <p:cNvPr id="4" name="投影片編號版面配置區 3">
            <a:extLst>
              <a:ext uri="{FF2B5EF4-FFF2-40B4-BE49-F238E27FC236}">
                <a16:creationId xmlns:a16="http://schemas.microsoft.com/office/drawing/2014/main" id="{B8D48A10-5D35-424F-86E3-03B1611D96BC}"/>
              </a:ext>
            </a:extLst>
          </p:cNvPr>
          <p:cNvSpPr>
            <a:spLocks noGrp="1"/>
          </p:cNvSpPr>
          <p:nvPr>
            <p:ph type="sldNum" sz="quarter" idx="12"/>
          </p:nvPr>
        </p:nvSpPr>
        <p:spPr/>
        <p:txBody>
          <a:bodyPr/>
          <a:lstStyle/>
          <a:p>
            <a:fld id="{75BE308F-DE79-4928-90CB-2247FBDD67C9}" type="slidenum">
              <a:rPr lang="zh-TW" altLang="en-US" smtClean="0"/>
              <a:t>92</a:t>
            </a:fld>
            <a:endParaRPr lang="zh-TW" altLang="en-US"/>
          </a:p>
        </p:txBody>
      </p:sp>
      <p:pic>
        <p:nvPicPr>
          <p:cNvPr id="7" name="圖片 6">
            <a:extLst>
              <a:ext uri="{FF2B5EF4-FFF2-40B4-BE49-F238E27FC236}">
                <a16:creationId xmlns:a16="http://schemas.microsoft.com/office/drawing/2014/main" id="{C14A8785-E6F1-41CC-9253-AAA7639FC8D8}"/>
              </a:ext>
            </a:extLst>
          </p:cNvPr>
          <p:cNvPicPr>
            <a:picLocks noChangeAspect="1"/>
          </p:cNvPicPr>
          <p:nvPr/>
        </p:nvPicPr>
        <p:blipFill rotWithShape="1">
          <a:blip r:embed="rId4"/>
          <a:srcRect l="22454" r="46126" b="91682"/>
          <a:stretch/>
        </p:blipFill>
        <p:spPr>
          <a:xfrm>
            <a:off x="8610600" y="0"/>
            <a:ext cx="3606800" cy="850347"/>
          </a:xfrm>
          <a:prstGeom prst="rect">
            <a:avLst/>
          </a:prstGeom>
        </p:spPr>
      </p:pic>
      <p:pic>
        <p:nvPicPr>
          <p:cNvPr id="8" name="圖片 7">
            <a:extLst>
              <a:ext uri="{FF2B5EF4-FFF2-40B4-BE49-F238E27FC236}">
                <a16:creationId xmlns:a16="http://schemas.microsoft.com/office/drawing/2014/main" id="{B9291229-01A0-439A-A8FC-07E64FCB345A}"/>
              </a:ext>
            </a:extLst>
          </p:cNvPr>
          <p:cNvPicPr>
            <a:picLocks noChangeAspect="1"/>
          </p:cNvPicPr>
          <p:nvPr/>
        </p:nvPicPr>
        <p:blipFill rotWithShape="1">
          <a:blip r:embed="rId5"/>
          <a:srcRect l="25060" t="52348" r="49825" b="27016"/>
          <a:stretch/>
        </p:blipFill>
        <p:spPr>
          <a:xfrm>
            <a:off x="9042400" y="995086"/>
            <a:ext cx="2743200" cy="685800"/>
          </a:xfrm>
          <a:prstGeom prst="rect">
            <a:avLst/>
          </a:prstGeom>
        </p:spPr>
      </p:pic>
    </p:spTree>
    <p:extLst>
      <p:ext uri="{BB962C8B-B14F-4D97-AF65-F5344CB8AC3E}">
        <p14:creationId xmlns:p14="http://schemas.microsoft.com/office/powerpoint/2010/main" val="32650657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7003BA-A1B3-412D-8289-3BD245333B46}"/>
              </a:ext>
            </a:extLst>
          </p:cNvPr>
          <p:cNvSpPr>
            <a:spLocks noGrp="1"/>
          </p:cNvSpPr>
          <p:nvPr>
            <p:ph type="title"/>
          </p:nvPr>
        </p:nvSpPr>
        <p:spPr/>
        <p:txBody>
          <a:bodyPr/>
          <a:lstStyle/>
          <a:p>
            <a:r>
              <a:rPr lang="en-US" altLang="zh-TW" dirty="0"/>
              <a:t>Step 15 (Conditional)</a:t>
            </a:r>
            <a:endParaRPr lang="zh-TW" altLang="en-US" dirty="0"/>
          </a:p>
        </p:txBody>
      </p:sp>
      <p:sp>
        <p:nvSpPr>
          <p:cNvPr id="3" name="內容版面配置區 2">
            <a:extLst>
              <a:ext uri="{FF2B5EF4-FFF2-40B4-BE49-F238E27FC236}">
                <a16:creationId xmlns:a16="http://schemas.microsoft.com/office/drawing/2014/main" id="{94CA146D-367B-49BE-9618-E4FA194B8906}"/>
              </a:ext>
            </a:extLst>
          </p:cNvPr>
          <p:cNvSpPr>
            <a:spLocks noGrp="1"/>
          </p:cNvSpPr>
          <p:nvPr>
            <p:ph idx="1"/>
          </p:nvPr>
        </p:nvSpPr>
        <p:spPr/>
        <p:txBody>
          <a:bodyPr/>
          <a:lstStyle/>
          <a:p>
            <a:r>
              <a:rPr lang="en-US" altLang="zh-TW" dirty="0"/>
              <a:t>If some of the </a:t>
            </a:r>
            <a:r>
              <a:rPr lang="en-US" altLang="zh-TW" b="1" dirty="0"/>
              <a:t>QoS Flows </a:t>
            </a:r>
            <a:r>
              <a:rPr lang="en-US" altLang="zh-TW" dirty="0"/>
              <a:t>of a PDU Session are not accepted by the serving NG-RAN, the SMF shall initiate the </a:t>
            </a:r>
            <a:r>
              <a:rPr lang="en-US" altLang="zh-TW" b="1" dirty="0"/>
              <a:t>PDU Session Modification procedure</a:t>
            </a:r>
            <a:r>
              <a:rPr lang="en-US" altLang="zh-TW" dirty="0"/>
              <a:t> to remove the non-accepted QoS Flows from the PDU Session after this procedure is completed.</a:t>
            </a:r>
            <a:endParaRPr lang="zh-TW" altLang="en-US" dirty="0"/>
          </a:p>
        </p:txBody>
      </p:sp>
      <p:sp>
        <p:nvSpPr>
          <p:cNvPr id="4" name="投影片編號版面配置區 3">
            <a:extLst>
              <a:ext uri="{FF2B5EF4-FFF2-40B4-BE49-F238E27FC236}">
                <a16:creationId xmlns:a16="http://schemas.microsoft.com/office/drawing/2014/main" id="{B8D48A10-5D35-424F-86E3-03B1611D96BC}"/>
              </a:ext>
            </a:extLst>
          </p:cNvPr>
          <p:cNvSpPr>
            <a:spLocks noGrp="1"/>
          </p:cNvSpPr>
          <p:nvPr>
            <p:ph type="sldNum" sz="quarter" idx="12"/>
          </p:nvPr>
        </p:nvSpPr>
        <p:spPr/>
        <p:txBody>
          <a:bodyPr/>
          <a:lstStyle/>
          <a:p>
            <a:fld id="{75BE308F-DE79-4928-90CB-2247FBDD67C9}" type="slidenum">
              <a:rPr lang="zh-TW" altLang="en-US" smtClean="0"/>
              <a:t>93</a:t>
            </a:fld>
            <a:endParaRPr lang="zh-TW" altLang="en-US"/>
          </a:p>
        </p:txBody>
      </p:sp>
      <p:pic>
        <p:nvPicPr>
          <p:cNvPr id="7" name="圖片 6">
            <a:extLst>
              <a:ext uri="{FF2B5EF4-FFF2-40B4-BE49-F238E27FC236}">
                <a16:creationId xmlns:a16="http://schemas.microsoft.com/office/drawing/2014/main" id="{C14A8785-E6F1-41CC-9253-AAA7639FC8D8}"/>
              </a:ext>
            </a:extLst>
          </p:cNvPr>
          <p:cNvPicPr>
            <a:picLocks noChangeAspect="1"/>
          </p:cNvPicPr>
          <p:nvPr/>
        </p:nvPicPr>
        <p:blipFill rotWithShape="1">
          <a:blip r:embed="rId3"/>
          <a:srcRect l="22454" r="46126" b="91682"/>
          <a:stretch/>
        </p:blipFill>
        <p:spPr>
          <a:xfrm>
            <a:off x="8610600" y="0"/>
            <a:ext cx="3606800" cy="850347"/>
          </a:xfrm>
          <a:prstGeom prst="rect">
            <a:avLst/>
          </a:prstGeom>
        </p:spPr>
      </p:pic>
      <p:pic>
        <p:nvPicPr>
          <p:cNvPr id="8" name="圖片 7">
            <a:extLst>
              <a:ext uri="{FF2B5EF4-FFF2-40B4-BE49-F238E27FC236}">
                <a16:creationId xmlns:a16="http://schemas.microsoft.com/office/drawing/2014/main" id="{B9291229-01A0-439A-A8FC-07E64FCB345A}"/>
              </a:ext>
            </a:extLst>
          </p:cNvPr>
          <p:cNvPicPr>
            <a:picLocks noChangeAspect="1"/>
          </p:cNvPicPr>
          <p:nvPr/>
        </p:nvPicPr>
        <p:blipFill rotWithShape="1">
          <a:blip r:embed="rId4"/>
          <a:srcRect l="25060" t="52348" r="49825" b="27016"/>
          <a:stretch/>
        </p:blipFill>
        <p:spPr>
          <a:xfrm>
            <a:off x="9042400" y="995086"/>
            <a:ext cx="2743200" cy="685800"/>
          </a:xfrm>
          <a:prstGeom prst="rect">
            <a:avLst/>
          </a:prstGeom>
        </p:spPr>
      </p:pic>
    </p:spTree>
    <p:extLst>
      <p:ext uri="{BB962C8B-B14F-4D97-AF65-F5344CB8AC3E}">
        <p14:creationId xmlns:p14="http://schemas.microsoft.com/office/powerpoint/2010/main" val="4512199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BB4404-60E0-443D-98E9-2AC6575A4720}"/>
              </a:ext>
            </a:extLst>
          </p:cNvPr>
          <p:cNvSpPr>
            <a:spLocks noGrp="1"/>
          </p:cNvSpPr>
          <p:nvPr>
            <p:ph type="title"/>
          </p:nvPr>
        </p:nvSpPr>
        <p:spPr/>
        <p:txBody>
          <a:bodyPr/>
          <a:lstStyle/>
          <a:p>
            <a:r>
              <a:rPr lang="en-US" altLang="zh-TW" dirty="0"/>
              <a:t>Step 16 (Conditional)</a:t>
            </a:r>
            <a:endParaRPr lang="zh-TW" altLang="en-US" dirty="0"/>
          </a:p>
        </p:txBody>
      </p:sp>
      <p:sp>
        <p:nvSpPr>
          <p:cNvPr id="3" name="內容版面配置區 2">
            <a:extLst>
              <a:ext uri="{FF2B5EF4-FFF2-40B4-BE49-F238E27FC236}">
                <a16:creationId xmlns:a16="http://schemas.microsoft.com/office/drawing/2014/main" id="{6509D2A8-E44A-459A-98F5-45BFD3E24DA4}"/>
              </a:ext>
            </a:extLst>
          </p:cNvPr>
          <p:cNvSpPr>
            <a:spLocks noGrp="1"/>
          </p:cNvSpPr>
          <p:nvPr>
            <p:ph idx="1"/>
          </p:nvPr>
        </p:nvSpPr>
        <p:spPr/>
        <p:txBody>
          <a:bodyPr/>
          <a:lstStyle/>
          <a:p>
            <a:r>
              <a:rPr lang="en-US" altLang="zh-TW" dirty="0"/>
              <a:t>If </a:t>
            </a:r>
            <a:r>
              <a:rPr lang="en-US" altLang="zh-TW" b="1" dirty="0"/>
              <a:t>dynamic PCC </a:t>
            </a:r>
            <a:r>
              <a:rPr lang="en-US" altLang="zh-TW" dirty="0"/>
              <a:t>is deployed and if </a:t>
            </a:r>
            <a:r>
              <a:rPr lang="en-US" altLang="zh-TW" b="1" dirty="0"/>
              <a:t>Policy Control Request Trigger </a:t>
            </a:r>
            <a:r>
              <a:rPr lang="en-US" altLang="zh-TW" dirty="0"/>
              <a:t>condition(s) have been met (e.g. change of Access Type, change of UE location), performs SMF initiated </a:t>
            </a:r>
            <a:r>
              <a:rPr lang="en-US" altLang="zh-TW" b="1" dirty="0"/>
              <a:t>SM Policy Modification procedure</a:t>
            </a:r>
            <a:r>
              <a:rPr lang="en-US" altLang="zh-TW" dirty="0"/>
              <a:t> as defined in </a:t>
            </a:r>
            <a:r>
              <a:rPr lang="en-US" altLang="zh-TW" b="1" dirty="0">
                <a:hlinkClick r:id="rId3"/>
              </a:rPr>
              <a:t>clause 4.16.5.1</a:t>
            </a:r>
            <a:r>
              <a:rPr lang="en-US" altLang="zh-TW" dirty="0"/>
              <a:t>. The PCF may provide updated policies.</a:t>
            </a:r>
            <a:endParaRPr lang="zh-TW" altLang="en-US" dirty="0"/>
          </a:p>
        </p:txBody>
      </p:sp>
      <p:sp>
        <p:nvSpPr>
          <p:cNvPr id="4" name="投影片編號版面配置區 3">
            <a:extLst>
              <a:ext uri="{FF2B5EF4-FFF2-40B4-BE49-F238E27FC236}">
                <a16:creationId xmlns:a16="http://schemas.microsoft.com/office/drawing/2014/main" id="{C95A60E1-F62B-4063-9E5E-D72C859D69C1}"/>
              </a:ext>
            </a:extLst>
          </p:cNvPr>
          <p:cNvSpPr>
            <a:spLocks noGrp="1"/>
          </p:cNvSpPr>
          <p:nvPr>
            <p:ph type="sldNum" sz="quarter" idx="12"/>
          </p:nvPr>
        </p:nvSpPr>
        <p:spPr/>
        <p:txBody>
          <a:bodyPr/>
          <a:lstStyle/>
          <a:p>
            <a:fld id="{75BE308F-DE79-4928-90CB-2247FBDD67C9}" type="slidenum">
              <a:rPr lang="zh-TW" altLang="en-US" smtClean="0"/>
              <a:t>94</a:t>
            </a:fld>
            <a:endParaRPr lang="zh-TW" altLang="en-US"/>
          </a:p>
        </p:txBody>
      </p:sp>
      <p:pic>
        <p:nvPicPr>
          <p:cNvPr id="5" name="圖片 4">
            <a:extLst>
              <a:ext uri="{FF2B5EF4-FFF2-40B4-BE49-F238E27FC236}">
                <a16:creationId xmlns:a16="http://schemas.microsoft.com/office/drawing/2014/main" id="{13714CA9-FEC2-4028-BC4C-F36A8A479F50}"/>
              </a:ext>
            </a:extLst>
          </p:cNvPr>
          <p:cNvPicPr>
            <a:picLocks noChangeAspect="1"/>
          </p:cNvPicPr>
          <p:nvPr/>
        </p:nvPicPr>
        <p:blipFill rotWithShape="1">
          <a:blip r:embed="rId4"/>
          <a:srcRect l="45687" r="10945" b="91682"/>
          <a:stretch/>
        </p:blipFill>
        <p:spPr>
          <a:xfrm>
            <a:off x="7213600" y="0"/>
            <a:ext cx="4978400" cy="850347"/>
          </a:xfrm>
          <a:prstGeom prst="rect">
            <a:avLst/>
          </a:prstGeom>
        </p:spPr>
      </p:pic>
      <p:pic>
        <p:nvPicPr>
          <p:cNvPr id="6" name="圖片 5">
            <a:extLst>
              <a:ext uri="{FF2B5EF4-FFF2-40B4-BE49-F238E27FC236}">
                <a16:creationId xmlns:a16="http://schemas.microsoft.com/office/drawing/2014/main" id="{820503B9-FE06-41D4-9D14-C3135C14E72E}"/>
              </a:ext>
            </a:extLst>
          </p:cNvPr>
          <p:cNvPicPr>
            <a:picLocks noChangeAspect="1"/>
          </p:cNvPicPr>
          <p:nvPr/>
        </p:nvPicPr>
        <p:blipFill rotWithShape="1">
          <a:blip r:embed="rId5"/>
          <a:srcRect l="49183" t="72638" r="12447" b="2140"/>
          <a:stretch/>
        </p:blipFill>
        <p:spPr>
          <a:xfrm>
            <a:off x="7581899" y="987425"/>
            <a:ext cx="4191001" cy="838200"/>
          </a:xfrm>
          <a:prstGeom prst="rect">
            <a:avLst/>
          </a:prstGeom>
        </p:spPr>
      </p:pic>
    </p:spTree>
    <p:extLst>
      <p:ext uri="{BB962C8B-B14F-4D97-AF65-F5344CB8AC3E}">
        <p14:creationId xmlns:p14="http://schemas.microsoft.com/office/powerpoint/2010/main" val="40555453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BB4404-60E0-443D-98E9-2AC6575A4720}"/>
              </a:ext>
            </a:extLst>
          </p:cNvPr>
          <p:cNvSpPr>
            <a:spLocks noGrp="1"/>
          </p:cNvSpPr>
          <p:nvPr>
            <p:ph type="title"/>
          </p:nvPr>
        </p:nvSpPr>
        <p:spPr/>
        <p:txBody>
          <a:bodyPr/>
          <a:lstStyle/>
          <a:p>
            <a:r>
              <a:rPr lang="en-US" altLang="zh-TW" dirty="0"/>
              <a:t>Step 17a (Conditional)</a:t>
            </a:r>
            <a:endParaRPr lang="zh-TW" altLang="en-US" dirty="0"/>
          </a:p>
        </p:txBody>
      </p:sp>
      <p:sp>
        <p:nvSpPr>
          <p:cNvPr id="3" name="內容版面配置區 2">
            <a:extLst>
              <a:ext uri="{FF2B5EF4-FFF2-40B4-BE49-F238E27FC236}">
                <a16:creationId xmlns:a16="http://schemas.microsoft.com/office/drawing/2014/main" id="{6509D2A8-E44A-459A-98F5-45BFD3E24DA4}"/>
              </a:ext>
            </a:extLst>
          </p:cNvPr>
          <p:cNvSpPr>
            <a:spLocks noGrp="1"/>
          </p:cNvSpPr>
          <p:nvPr>
            <p:ph idx="1"/>
          </p:nvPr>
        </p:nvSpPr>
        <p:spPr/>
        <p:txBody>
          <a:bodyPr/>
          <a:lstStyle/>
          <a:p>
            <a:r>
              <a:rPr lang="en-US" altLang="zh-TW" dirty="0"/>
              <a:t>N4 Session Modification Request</a:t>
            </a:r>
          </a:p>
          <a:p>
            <a:pPr lvl="1"/>
            <a:r>
              <a:rPr lang="en-US" altLang="zh-TW" dirty="0"/>
              <a:t>AN Tunnel Info</a:t>
            </a:r>
          </a:p>
          <a:p>
            <a:pPr lvl="1"/>
            <a:r>
              <a:rPr lang="en-US" altLang="zh-TW" dirty="0"/>
              <a:t>List of accepted QFI(s)</a:t>
            </a:r>
          </a:p>
          <a:p>
            <a:pPr lvl="1"/>
            <a:endParaRPr lang="en-US" altLang="zh-TW" dirty="0"/>
          </a:p>
          <a:p>
            <a:r>
              <a:rPr lang="en-US" altLang="zh-TW" dirty="0"/>
              <a:t>If the SMF selected a new I-UPF for the PDU Session in step 5b, the SMF initiates a </a:t>
            </a:r>
            <a:r>
              <a:rPr lang="en-US" altLang="zh-TW" b="1" dirty="0"/>
              <a:t>N4 Session Modification</a:t>
            </a:r>
            <a:r>
              <a:rPr lang="en-US" altLang="zh-TW" dirty="0"/>
              <a:t> procedure to the new I-UPF and provides </a:t>
            </a:r>
            <a:r>
              <a:rPr lang="en-US" altLang="zh-TW" b="1" dirty="0"/>
              <a:t>AN Tunnel Info</a:t>
            </a:r>
            <a:r>
              <a:rPr lang="en-US" altLang="zh-TW" dirty="0"/>
              <a:t>. </a:t>
            </a:r>
          </a:p>
          <a:p>
            <a:r>
              <a:rPr lang="en-US" altLang="zh-TW" dirty="0"/>
              <a:t>The DL Data from the new I-UPF can now be forwarded to NG-RAN and UE.</a:t>
            </a:r>
            <a:endParaRPr lang="zh-TW" altLang="en-US" dirty="0"/>
          </a:p>
        </p:txBody>
      </p:sp>
      <p:sp>
        <p:nvSpPr>
          <p:cNvPr id="4" name="投影片編號版面配置區 3">
            <a:extLst>
              <a:ext uri="{FF2B5EF4-FFF2-40B4-BE49-F238E27FC236}">
                <a16:creationId xmlns:a16="http://schemas.microsoft.com/office/drawing/2014/main" id="{C95A60E1-F62B-4063-9E5E-D72C859D69C1}"/>
              </a:ext>
            </a:extLst>
          </p:cNvPr>
          <p:cNvSpPr>
            <a:spLocks noGrp="1"/>
          </p:cNvSpPr>
          <p:nvPr>
            <p:ph type="sldNum" sz="quarter" idx="12"/>
          </p:nvPr>
        </p:nvSpPr>
        <p:spPr/>
        <p:txBody>
          <a:bodyPr/>
          <a:lstStyle/>
          <a:p>
            <a:fld id="{75BE308F-DE79-4928-90CB-2247FBDD67C9}" type="slidenum">
              <a:rPr lang="zh-TW" altLang="en-US" smtClean="0"/>
              <a:t>95</a:t>
            </a:fld>
            <a:endParaRPr lang="zh-TW" altLang="en-US"/>
          </a:p>
        </p:txBody>
      </p:sp>
      <p:pic>
        <p:nvPicPr>
          <p:cNvPr id="7" name="圖片 6">
            <a:extLst>
              <a:ext uri="{FF2B5EF4-FFF2-40B4-BE49-F238E27FC236}">
                <a16:creationId xmlns:a16="http://schemas.microsoft.com/office/drawing/2014/main" id="{EC5E6699-A48D-4550-99E1-0DDA455757FE}"/>
              </a:ext>
            </a:extLst>
          </p:cNvPr>
          <p:cNvPicPr>
            <a:picLocks noChangeAspect="1"/>
          </p:cNvPicPr>
          <p:nvPr/>
        </p:nvPicPr>
        <p:blipFill rotWithShape="1">
          <a:blip r:embed="rId3"/>
          <a:srcRect l="11169" r="46901" b="91682"/>
          <a:stretch/>
        </p:blipFill>
        <p:spPr>
          <a:xfrm>
            <a:off x="6985000" y="0"/>
            <a:ext cx="4813300" cy="850347"/>
          </a:xfrm>
          <a:prstGeom prst="rect">
            <a:avLst/>
          </a:prstGeom>
        </p:spPr>
      </p:pic>
      <p:pic>
        <p:nvPicPr>
          <p:cNvPr id="8" name="圖片 7">
            <a:extLst>
              <a:ext uri="{FF2B5EF4-FFF2-40B4-BE49-F238E27FC236}">
                <a16:creationId xmlns:a16="http://schemas.microsoft.com/office/drawing/2014/main" id="{73382F62-6115-413C-A733-0FE76062F5E1}"/>
              </a:ext>
            </a:extLst>
          </p:cNvPr>
          <p:cNvPicPr>
            <a:picLocks noChangeAspect="1"/>
          </p:cNvPicPr>
          <p:nvPr/>
        </p:nvPicPr>
        <p:blipFill rotWithShape="1">
          <a:blip r:embed="rId4"/>
          <a:srcRect l="9532" t="1088" r="42544" b="50392"/>
          <a:stretch/>
        </p:blipFill>
        <p:spPr>
          <a:xfrm>
            <a:off x="6985000" y="927100"/>
            <a:ext cx="5207000" cy="2501900"/>
          </a:xfrm>
          <a:prstGeom prst="rect">
            <a:avLst/>
          </a:prstGeom>
        </p:spPr>
      </p:pic>
    </p:spTree>
    <p:extLst>
      <p:ext uri="{BB962C8B-B14F-4D97-AF65-F5344CB8AC3E}">
        <p14:creationId xmlns:p14="http://schemas.microsoft.com/office/powerpoint/2010/main" val="26886856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BB4404-60E0-443D-98E9-2AC6575A4720}"/>
              </a:ext>
            </a:extLst>
          </p:cNvPr>
          <p:cNvSpPr>
            <a:spLocks noGrp="1"/>
          </p:cNvSpPr>
          <p:nvPr>
            <p:ph type="title"/>
          </p:nvPr>
        </p:nvSpPr>
        <p:spPr/>
        <p:txBody>
          <a:bodyPr/>
          <a:lstStyle/>
          <a:p>
            <a:r>
              <a:rPr lang="en-US" altLang="zh-TW" dirty="0"/>
              <a:t>Step 17b (Conditional)</a:t>
            </a:r>
            <a:endParaRPr lang="zh-TW" altLang="en-US" dirty="0"/>
          </a:p>
        </p:txBody>
      </p:sp>
      <p:sp>
        <p:nvSpPr>
          <p:cNvPr id="3" name="內容版面配置區 2">
            <a:extLst>
              <a:ext uri="{FF2B5EF4-FFF2-40B4-BE49-F238E27FC236}">
                <a16:creationId xmlns:a16="http://schemas.microsoft.com/office/drawing/2014/main" id="{6509D2A8-E44A-459A-98F5-45BFD3E24DA4}"/>
              </a:ext>
            </a:extLst>
          </p:cNvPr>
          <p:cNvSpPr>
            <a:spLocks noGrp="1"/>
          </p:cNvSpPr>
          <p:nvPr>
            <p:ph idx="1"/>
          </p:nvPr>
        </p:nvSpPr>
        <p:spPr/>
        <p:txBody>
          <a:bodyPr/>
          <a:lstStyle/>
          <a:p>
            <a:r>
              <a:rPr lang="en-US" altLang="zh-TW" dirty="0"/>
              <a:t>N4 Session Modification Response</a:t>
            </a:r>
            <a:endParaRPr lang="zh-TW" altLang="en-US" dirty="0"/>
          </a:p>
        </p:txBody>
      </p:sp>
      <p:sp>
        <p:nvSpPr>
          <p:cNvPr id="4" name="投影片編號版面配置區 3">
            <a:extLst>
              <a:ext uri="{FF2B5EF4-FFF2-40B4-BE49-F238E27FC236}">
                <a16:creationId xmlns:a16="http://schemas.microsoft.com/office/drawing/2014/main" id="{C95A60E1-F62B-4063-9E5E-D72C859D69C1}"/>
              </a:ext>
            </a:extLst>
          </p:cNvPr>
          <p:cNvSpPr>
            <a:spLocks noGrp="1"/>
          </p:cNvSpPr>
          <p:nvPr>
            <p:ph type="sldNum" sz="quarter" idx="12"/>
          </p:nvPr>
        </p:nvSpPr>
        <p:spPr/>
        <p:txBody>
          <a:bodyPr/>
          <a:lstStyle/>
          <a:p>
            <a:fld id="{75BE308F-DE79-4928-90CB-2247FBDD67C9}" type="slidenum">
              <a:rPr lang="zh-TW" altLang="en-US" smtClean="0"/>
              <a:t>96</a:t>
            </a:fld>
            <a:endParaRPr lang="zh-TW" altLang="en-US"/>
          </a:p>
        </p:txBody>
      </p:sp>
      <p:pic>
        <p:nvPicPr>
          <p:cNvPr id="7" name="圖片 6">
            <a:extLst>
              <a:ext uri="{FF2B5EF4-FFF2-40B4-BE49-F238E27FC236}">
                <a16:creationId xmlns:a16="http://schemas.microsoft.com/office/drawing/2014/main" id="{EC5E6699-A48D-4550-99E1-0DDA455757FE}"/>
              </a:ext>
            </a:extLst>
          </p:cNvPr>
          <p:cNvPicPr>
            <a:picLocks noChangeAspect="1"/>
          </p:cNvPicPr>
          <p:nvPr/>
        </p:nvPicPr>
        <p:blipFill rotWithShape="1">
          <a:blip r:embed="rId3"/>
          <a:srcRect l="11169" r="46901" b="91682"/>
          <a:stretch/>
        </p:blipFill>
        <p:spPr>
          <a:xfrm>
            <a:off x="6985000" y="0"/>
            <a:ext cx="4813300" cy="850347"/>
          </a:xfrm>
          <a:prstGeom prst="rect">
            <a:avLst/>
          </a:prstGeom>
        </p:spPr>
      </p:pic>
      <p:pic>
        <p:nvPicPr>
          <p:cNvPr id="8" name="圖片 7">
            <a:extLst>
              <a:ext uri="{FF2B5EF4-FFF2-40B4-BE49-F238E27FC236}">
                <a16:creationId xmlns:a16="http://schemas.microsoft.com/office/drawing/2014/main" id="{73382F62-6115-413C-A733-0FE76062F5E1}"/>
              </a:ext>
            </a:extLst>
          </p:cNvPr>
          <p:cNvPicPr>
            <a:picLocks noChangeAspect="1"/>
          </p:cNvPicPr>
          <p:nvPr/>
        </p:nvPicPr>
        <p:blipFill rotWithShape="1">
          <a:blip r:embed="rId4"/>
          <a:srcRect l="9532" t="1088" r="42544" b="50392"/>
          <a:stretch/>
        </p:blipFill>
        <p:spPr>
          <a:xfrm>
            <a:off x="6985000" y="927100"/>
            <a:ext cx="5207000" cy="2501900"/>
          </a:xfrm>
          <a:prstGeom prst="rect">
            <a:avLst/>
          </a:prstGeom>
        </p:spPr>
      </p:pic>
    </p:spTree>
    <p:extLst>
      <p:ext uri="{BB962C8B-B14F-4D97-AF65-F5344CB8AC3E}">
        <p14:creationId xmlns:p14="http://schemas.microsoft.com/office/powerpoint/2010/main" val="32303711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BB4404-60E0-443D-98E9-2AC6575A4720}"/>
              </a:ext>
            </a:extLst>
          </p:cNvPr>
          <p:cNvSpPr>
            <a:spLocks noGrp="1"/>
          </p:cNvSpPr>
          <p:nvPr>
            <p:ph type="title"/>
          </p:nvPr>
        </p:nvSpPr>
        <p:spPr/>
        <p:txBody>
          <a:bodyPr/>
          <a:lstStyle/>
          <a:p>
            <a:r>
              <a:rPr lang="en-US" altLang="zh-TW" dirty="0"/>
              <a:t>Step 18a </a:t>
            </a:r>
            <a:br>
              <a:rPr lang="en-US" altLang="zh-TW" dirty="0"/>
            </a:br>
            <a:r>
              <a:rPr lang="en-US" altLang="zh-TW" dirty="0"/>
              <a:t>(Conditional)</a:t>
            </a:r>
            <a:endParaRPr lang="zh-TW" altLang="en-US" dirty="0"/>
          </a:p>
        </p:txBody>
      </p:sp>
      <p:sp>
        <p:nvSpPr>
          <p:cNvPr id="3" name="內容版面配置區 2">
            <a:extLst>
              <a:ext uri="{FF2B5EF4-FFF2-40B4-BE49-F238E27FC236}">
                <a16:creationId xmlns:a16="http://schemas.microsoft.com/office/drawing/2014/main" id="{6509D2A8-E44A-459A-98F5-45BFD3E24DA4}"/>
              </a:ext>
            </a:extLst>
          </p:cNvPr>
          <p:cNvSpPr>
            <a:spLocks noGrp="1"/>
          </p:cNvSpPr>
          <p:nvPr>
            <p:ph idx="1"/>
          </p:nvPr>
        </p:nvSpPr>
        <p:spPr>
          <a:xfrm>
            <a:off x="838200" y="3516907"/>
            <a:ext cx="10515600" cy="2660056"/>
          </a:xfrm>
        </p:spPr>
        <p:txBody>
          <a:bodyPr/>
          <a:lstStyle/>
          <a:p>
            <a:r>
              <a:rPr lang="en-US" altLang="zh-TW" dirty="0"/>
              <a:t>N4 Session Modification Request</a:t>
            </a:r>
          </a:p>
          <a:p>
            <a:pPr lvl="1"/>
            <a:r>
              <a:rPr lang="en-US" altLang="zh-TW" dirty="0"/>
              <a:t>AN Tunnel Info</a:t>
            </a:r>
          </a:p>
          <a:p>
            <a:pPr lvl="1"/>
            <a:r>
              <a:rPr lang="en-US" altLang="zh-TW" dirty="0"/>
              <a:t>List of rejected QoS Flows</a:t>
            </a:r>
            <a:endParaRPr lang="zh-TW" altLang="en-US" dirty="0"/>
          </a:p>
        </p:txBody>
      </p:sp>
      <p:sp>
        <p:nvSpPr>
          <p:cNvPr id="4" name="投影片編號版面配置區 3">
            <a:extLst>
              <a:ext uri="{FF2B5EF4-FFF2-40B4-BE49-F238E27FC236}">
                <a16:creationId xmlns:a16="http://schemas.microsoft.com/office/drawing/2014/main" id="{C95A60E1-F62B-4063-9E5E-D72C859D69C1}"/>
              </a:ext>
            </a:extLst>
          </p:cNvPr>
          <p:cNvSpPr>
            <a:spLocks noGrp="1"/>
          </p:cNvSpPr>
          <p:nvPr>
            <p:ph type="sldNum" sz="quarter" idx="12"/>
          </p:nvPr>
        </p:nvSpPr>
        <p:spPr/>
        <p:txBody>
          <a:bodyPr/>
          <a:lstStyle/>
          <a:p>
            <a:fld id="{75BE308F-DE79-4928-90CB-2247FBDD67C9}" type="slidenum">
              <a:rPr lang="zh-TW" altLang="en-US" smtClean="0"/>
              <a:t>97</a:t>
            </a:fld>
            <a:endParaRPr lang="zh-TW" altLang="en-US"/>
          </a:p>
        </p:txBody>
      </p:sp>
      <p:pic>
        <p:nvPicPr>
          <p:cNvPr id="11" name="圖片 10">
            <a:extLst>
              <a:ext uri="{FF2B5EF4-FFF2-40B4-BE49-F238E27FC236}">
                <a16:creationId xmlns:a16="http://schemas.microsoft.com/office/drawing/2014/main" id="{0009FE86-29A1-495B-8670-1FA1CC7C4F5A}"/>
              </a:ext>
            </a:extLst>
          </p:cNvPr>
          <p:cNvPicPr>
            <a:picLocks noChangeAspect="1"/>
          </p:cNvPicPr>
          <p:nvPr/>
        </p:nvPicPr>
        <p:blipFill rotWithShape="1">
          <a:blip r:embed="rId3"/>
          <a:srcRect l="11169" r="22561" b="91682"/>
          <a:stretch/>
        </p:blipFill>
        <p:spPr>
          <a:xfrm>
            <a:off x="4699000" y="-53661"/>
            <a:ext cx="7493000" cy="837571"/>
          </a:xfrm>
          <a:prstGeom prst="rect">
            <a:avLst/>
          </a:prstGeom>
        </p:spPr>
      </p:pic>
      <p:pic>
        <p:nvPicPr>
          <p:cNvPr id="12" name="圖片 11">
            <a:extLst>
              <a:ext uri="{FF2B5EF4-FFF2-40B4-BE49-F238E27FC236}">
                <a16:creationId xmlns:a16="http://schemas.microsoft.com/office/drawing/2014/main" id="{F0262499-7AE2-40C7-9E94-846F6648A8FC}"/>
              </a:ext>
            </a:extLst>
          </p:cNvPr>
          <p:cNvPicPr>
            <a:picLocks noChangeAspect="1"/>
          </p:cNvPicPr>
          <p:nvPr/>
        </p:nvPicPr>
        <p:blipFill rotWithShape="1">
          <a:blip r:embed="rId4"/>
          <a:srcRect l="9416" t="52071" r="18348" b="85"/>
          <a:stretch/>
        </p:blipFill>
        <p:spPr>
          <a:xfrm>
            <a:off x="4699000" y="922022"/>
            <a:ext cx="7696200" cy="2419072"/>
          </a:xfrm>
          <a:prstGeom prst="rect">
            <a:avLst/>
          </a:prstGeom>
        </p:spPr>
      </p:pic>
    </p:spTree>
    <p:extLst>
      <p:ext uri="{BB962C8B-B14F-4D97-AF65-F5344CB8AC3E}">
        <p14:creationId xmlns:p14="http://schemas.microsoft.com/office/powerpoint/2010/main" val="17942480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BB4404-60E0-443D-98E9-2AC6575A4720}"/>
              </a:ext>
            </a:extLst>
          </p:cNvPr>
          <p:cNvSpPr>
            <a:spLocks noGrp="1"/>
          </p:cNvSpPr>
          <p:nvPr>
            <p:ph type="title"/>
          </p:nvPr>
        </p:nvSpPr>
        <p:spPr/>
        <p:txBody>
          <a:bodyPr/>
          <a:lstStyle/>
          <a:p>
            <a:r>
              <a:rPr lang="en-US" altLang="zh-TW" dirty="0"/>
              <a:t>Step 18a </a:t>
            </a:r>
            <a:br>
              <a:rPr lang="en-US" altLang="zh-TW" dirty="0"/>
            </a:br>
            <a:r>
              <a:rPr lang="en-US" altLang="zh-TW" dirty="0"/>
              <a:t>(Conditional)</a:t>
            </a:r>
            <a:endParaRPr lang="zh-TW" altLang="en-US" dirty="0"/>
          </a:p>
        </p:txBody>
      </p:sp>
      <p:sp>
        <p:nvSpPr>
          <p:cNvPr id="3" name="內容版面配置區 2">
            <a:extLst>
              <a:ext uri="{FF2B5EF4-FFF2-40B4-BE49-F238E27FC236}">
                <a16:creationId xmlns:a16="http://schemas.microsoft.com/office/drawing/2014/main" id="{6509D2A8-E44A-459A-98F5-45BFD3E24DA4}"/>
              </a:ext>
            </a:extLst>
          </p:cNvPr>
          <p:cNvSpPr>
            <a:spLocks noGrp="1"/>
          </p:cNvSpPr>
          <p:nvPr>
            <p:ph idx="1"/>
          </p:nvPr>
        </p:nvSpPr>
        <p:spPr>
          <a:xfrm>
            <a:off x="838200" y="3516907"/>
            <a:ext cx="10515600" cy="2660056"/>
          </a:xfrm>
        </p:spPr>
        <p:txBody>
          <a:bodyPr/>
          <a:lstStyle/>
          <a:p>
            <a:r>
              <a:rPr lang="en-US" altLang="zh-TW" dirty="0"/>
              <a:t>If a User Plane is to be setup or modified and after the modification there is no I-UPF, the SMF initiates a </a:t>
            </a:r>
            <a:r>
              <a:rPr lang="en-US" altLang="zh-TW" b="1" dirty="0"/>
              <a:t>N4 Session Modification</a:t>
            </a:r>
            <a:r>
              <a:rPr lang="en-US" altLang="zh-TW" dirty="0"/>
              <a:t> procedure to UPF (PSA) and provides </a:t>
            </a:r>
            <a:r>
              <a:rPr lang="en-US" altLang="zh-TW" b="1" dirty="0"/>
              <a:t>AN Tunnel Info</a:t>
            </a:r>
            <a:r>
              <a:rPr lang="en-US" altLang="zh-TW" dirty="0"/>
              <a:t>.</a:t>
            </a:r>
          </a:p>
          <a:p>
            <a:r>
              <a:rPr lang="en-US" altLang="zh-TW" dirty="0"/>
              <a:t>The DL Data from the UPF (PSA) can now be forwarded to NG-RAN and UE.</a:t>
            </a:r>
            <a:br>
              <a:rPr lang="en-US" altLang="zh-TW" dirty="0"/>
            </a:br>
            <a:endParaRPr lang="zh-TW" altLang="en-US" dirty="0"/>
          </a:p>
        </p:txBody>
      </p:sp>
      <p:sp>
        <p:nvSpPr>
          <p:cNvPr id="4" name="投影片編號版面配置區 3">
            <a:extLst>
              <a:ext uri="{FF2B5EF4-FFF2-40B4-BE49-F238E27FC236}">
                <a16:creationId xmlns:a16="http://schemas.microsoft.com/office/drawing/2014/main" id="{C95A60E1-F62B-4063-9E5E-D72C859D69C1}"/>
              </a:ext>
            </a:extLst>
          </p:cNvPr>
          <p:cNvSpPr>
            <a:spLocks noGrp="1"/>
          </p:cNvSpPr>
          <p:nvPr>
            <p:ph type="sldNum" sz="quarter" idx="12"/>
          </p:nvPr>
        </p:nvSpPr>
        <p:spPr/>
        <p:txBody>
          <a:bodyPr/>
          <a:lstStyle/>
          <a:p>
            <a:fld id="{75BE308F-DE79-4928-90CB-2247FBDD67C9}" type="slidenum">
              <a:rPr lang="zh-TW" altLang="en-US" smtClean="0"/>
              <a:t>98</a:t>
            </a:fld>
            <a:endParaRPr lang="zh-TW" altLang="en-US"/>
          </a:p>
        </p:txBody>
      </p:sp>
      <p:pic>
        <p:nvPicPr>
          <p:cNvPr id="11" name="圖片 10">
            <a:extLst>
              <a:ext uri="{FF2B5EF4-FFF2-40B4-BE49-F238E27FC236}">
                <a16:creationId xmlns:a16="http://schemas.microsoft.com/office/drawing/2014/main" id="{0009FE86-29A1-495B-8670-1FA1CC7C4F5A}"/>
              </a:ext>
            </a:extLst>
          </p:cNvPr>
          <p:cNvPicPr>
            <a:picLocks noChangeAspect="1"/>
          </p:cNvPicPr>
          <p:nvPr/>
        </p:nvPicPr>
        <p:blipFill rotWithShape="1">
          <a:blip r:embed="rId3"/>
          <a:srcRect l="11169" r="22561" b="91682"/>
          <a:stretch/>
        </p:blipFill>
        <p:spPr>
          <a:xfrm>
            <a:off x="4699000" y="-53661"/>
            <a:ext cx="7493000" cy="837571"/>
          </a:xfrm>
          <a:prstGeom prst="rect">
            <a:avLst/>
          </a:prstGeom>
        </p:spPr>
      </p:pic>
      <p:pic>
        <p:nvPicPr>
          <p:cNvPr id="12" name="圖片 11">
            <a:extLst>
              <a:ext uri="{FF2B5EF4-FFF2-40B4-BE49-F238E27FC236}">
                <a16:creationId xmlns:a16="http://schemas.microsoft.com/office/drawing/2014/main" id="{F0262499-7AE2-40C7-9E94-846F6648A8FC}"/>
              </a:ext>
            </a:extLst>
          </p:cNvPr>
          <p:cNvPicPr>
            <a:picLocks noChangeAspect="1"/>
          </p:cNvPicPr>
          <p:nvPr/>
        </p:nvPicPr>
        <p:blipFill rotWithShape="1">
          <a:blip r:embed="rId4"/>
          <a:srcRect l="9416" t="52071" r="18348" b="85"/>
          <a:stretch/>
        </p:blipFill>
        <p:spPr>
          <a:xfrm>
            <a:off x="4699000" y="922022"/>
            <a:ext cx="7696200" cy="2419072"/>
          </a:xfrm>
          <a:prstGeom prst="rect">
            <a:avLst/>
          </a:prstGeom>
        </p:spPr>
      </p:pic>
    </p:spTree>
    <p:extLst>
      <p:ext uri="{BB962C8B-B14F-4D97-AF65-F5344CB8AC3E}">
        <p14:creationId xmlns:p14="http://schemas.microsoft.com/office/powerpoint/2010/main" val="35588581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BB4404-60E0-443D-98E9-2AC6575A4720}"/>
              </a:ext>
            </a:extLst>
          </p:cNvPr>
          <p:cNvSpPr>
            <a:spLocks noGrp="1"/>
          </p:cNvSpPr>
          <p:nvPr>
            <p:ph type="title"/>
          </p:nvPr>
        </p:nvSpPr>
        <p:spPr/>
        <p:txBody>
          <a:bodyPr/>
          <a:lstStyle/>
          <a:p>
            <a:r>
              <a:rPr lang="en-US" altLang="zh-TW" dirty="0"/>
              <a:t>Step 18a </a:t>
            </a:r>
            <a:br>
              <a:rPr lang="en-US" altLang="zh-TW" dirty="0"/>
            </a:br>
            <a:r>
              <a:rPr lang="en-US" altLang="zh-TW" dirty="0"/>
              <a:t>(Conditional)</a:t>
            </a:r>
            <a:endParaRPr lang="zh-TW" altLang="en-US" dirty="0"/>
          </a:p>
        </p:txBody>
      </p:sp>
      <p:sp>
        <p:nvSpPr>
          <p:cNvPr id="3" name="內容版面配置區 2">
            <a:extLst>
              <a:ext uri="{FF2B5EF4-FFF2-40B4-BE49-F238E27FC236}">
                <a16:creationId xmlns:a16="http://schemas.microsoft.com/office/drawing/2014/main" id="{6509D2A8-E44A-459A-98F5-45BFD3E24DA4}"/>
              </a:ext>
            </a:extLst>
          </p:cNvPr>
          <p:cNvSpPr>
            <a:spLocks noGrp="1"/>
          </p:cNvSpPr>
          <p:nvPr>
            <p:ph idx="1"/>
          </p:nvPr>
        </p:nvSpPr>
        <p:spPr>
          <a:xfrm>
            <a:off x="838200" y="3516907"/>
            <a:ext cx="10515600" cy="2660056"/>
          </a:xfrm>
        </p:spPr>
        <p:txBody>
          <a:bodyPr/>
          <a:lstStyle/>
          <a:p>
            <a:r>
              <a:rPr lang="en-US" altLang="zh-TW" dirty="0"/>
              <a:t>For QoS Flows in the </a:t>
            </a:r>
            <a:r>
              <a:rPr lang="en-US" altLang="zh-TW" b="1" dirty="0"/>
              <a:t>List of rejected QoS Flows</a:t>
            </a:r>
            <a:r>
              <a:rPr lang="en-US" altLang="zh-TW" dirty="0"/>
              <a:t>, the SMF shall instruct the UPF to remove the rules (e.g. Packet Detection Rules etc.) which are associated with the QoS Flows.</a:t>
            </a:r>
            <a:br>
              <a:rPr lang="en-US" altLang="zh-TW" dirty="0"/>
            </a:br>
            <a:endParaRPr lang="zh-TW" altLang="en-US" dirty="0"/>
          </a:p>
        </p:txBody>
      </p:sp>
      <p:sp>
        <p:nvSpPr>
          <p:cNvPr id="4" name="投影片編號版面配置區 3">
            <a:extLst>
              <a:ext uri="{FF2B5EF4-FFF2-40B4-BE49-F238E27FC236}">
                <a16:creationId xmlns:a16="http://schemas.microsoft.com/office/drawing/2014/main" id="{C95A60E1-F62B-4063-9E5E-D72C859D69C1}"/>
              </a:ext>
            </a:extLst>
          </p:cNvPr>
          <p:cNvSpPr>
            <a:spLocks noGrp="1"/>
          </p:cNvSpPr>
          <p:nvPr>
            <p:ph type="sldNum" sz="quarter" idx="12"/>
          </p:nvPr>
        </p:nvSpPr>
        <p:spPr/>
        <p:txBody>
          <a:bodyPr/>
          <a:lstStyle/>
          <a:p>
            <a:fld id="{75BE308F-DE79-4928-90CB-2247FBDD67C9}" type="slidenum">
              <a:rPr lang="zh-TW" altLang="en-US" smtClean="0"/>
              <a:t>99</a:t>
            </a:fld>
            <a:endParaRPr lang="zh-TW" altLang="en-US"/>
          </a:p>
        </p:txBody>
      </p:sp>
      <p:pic>
        <p:nvPicPr>
          <p:cNvPr id="11" name="圖片 10">
            <a:extLst>
              <a:ext uri="{FF2B5EF4-FFF2-40B4-BE49-F238E27FC236}">
                <a16:creationId xmlns:a16="http://schemas.microsoft.com/office/drawing/2014/main" id="{0009FE86-29A1-495B-8670-1FA1CC7C4F5A}"/>
              </a:ext>
            </a:extLst>
          </p:cNvPr>
          <p:cNvPicPr>
            <a:picLocks noChangeAspect="1"/>
          </p:cNvPicPr>
          <p:nvPr/>
        </p:nvPicPr>
        <p:blipFill rotWithShape="1">
          <a:blip r:embed="rId3"/>
          <a:srcRect l="11169" r="22561" b="91682"/>
          <a:stretch/>
        </p:blipFill>
        <p:spPr>
          <a:xfrm>
            <a:off x="4699000" y="-53661"/>
            <a:ext cx="7493000" cy="837571"/>
          </a:xfrm>
          <a:prstGeom prst="rect">
            <a:avLst/>
          </a:prstGeom>
        </p:spPr>
      </p:pic>
      <p:pic>
        <p:nvPicPr>
          <p:cNvPr id="12" name="圖片 11">
            <a:extLst>
              <a:ext uri="{FF2B5EF4-FFF2-40B4-BE49-F238E27FC236}">
                <a16:creationId xmlns:a16="http://schemas.microsoft.com/office/drawing/2014/main" id="{F0262499-7AE2-40C7-9E94-846F6648A8FC}"/>
              </a:ext>
            </a:extLst>
          </p:cNvPr>
          <p:cNvPicPr>
            <a:picLocks noChangeAspect="1"/>
          </p:cNvPicPr>
          <p:nvPr/>
        </p:nvPicPr>
        <p:blipFill rotWithShape="1">
          <a:blip r:embed="rId4"/>
          <a:srcRect l="9416" t="52071" r="18348" b="85"/>
          <a:stretch/>
        </p:blipFill>
        <p:spPr>
          <a:xfrm>
            <a:off x="4699000" y="922022"/>
            <a:ext cx="7696200" cy="2419072"/>
          </a:xfrm>
          <a:prstGeom prst="rect">
            <a:avLst/>
          </a:prstGeom>
        </p:spPr>
      </p:pic>
    </p:spTree>
    <p:extLst>
      <p:ext uri="{BB962C8B-B14F-4D97-AF65-F5344CB8AC3E}">
        <p14:creationId xmlns:p14="http://schemas.microsoft.com/office/powerpoint/2010/main" val="262581444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3286</TotalTime>
  <Words>11449</Words>
  <Application>Microsoft Macintosh PowerPoint</Application>
  <PresentationFormat>寬螢幕</PresentationFormat>
  <Paragraphs>1129</Paragraphs>
  <Slides>108</Slides>
  <Notes>101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108</vt:i4>
      </vt:variant>
    </vt:vector>
  </HeadingPairs>
  <TitlesOfParts>
    <vt:vector size="113" baseType="lpstr">
      <vt:lpstr>Arial</vt:lpstr>
      <vt:lpstr>Calibri</vt:lpstr>
      <vt:lpstr>Calibri Light</vt:lpstr>
      <vt:lpstr>Trebuchet MS</vt:lpstr>
      <vt:lpstr>Office 佈景主題</vt:lpstr>
      <vt:lpstr>UE Triggered Service Request</vt:lpstr>
      <vt:lpstr>General</vt:lpstr>
      <vt:lpstr>General</vt:lpstr>
      <vt:lpstr>General</vt:lpstr>
      <vt:lpstr>RRC &amp; CM state</vt:lpstr>
      <vt:lpstr>PowerPoint 簡報</vt:lpstr>
      <vt:lpstr>PowerPoint 簡報</vt:lpstr>
      <vt:lpstr>PowerPoint 簡報</vt:lpstr>
      <vt:lpstr>PowerPoint 簡報</vt:lpstr>
      <vt:lpstr>PowerPoint 簡報</vt:lpstr>
      <vt:lpstr>PowerPoint 簡報</vt:lpstr>
      <vt:lpstr>Step 1</vt:lpstr>
      <vt:lpstr>Step 1</vt:lpstr>
      <vt:lpstr>Step 1</vt:lpstr>
      <vt:lpstr>Step 1</vt:lpstr>
      <vt:lpstr>Step 1</vt:lpstr>
      <vt:lpstr>Step 1</vt:lpstr>
      <vt:lpstr>Step 1</vt:lpstr>
      <vt:lpstr>Step 1</vt:lpstr>
      <vt:lpstr>Step 1</vt:lpstr>
      <vt:lpstr>Step 2</vt:lpstr>
      <vt:lpstr>Step 2</vt:lpstr>
      <vt:lpstr>Step 2</vt:lpstr>
      <vt:lpstr>Step 2</vt:lpstr>
      <vt:lpstr>Step 2</vt:lpstr>
      <vt:lpstr>Step 2</vt:lpstr>
      <vt:lpstr>RACS: Radio Capability Signaling Optimization</vt:lpstr>
      <vt:lpstr>RACS: Radio Capability Signaling Optimization</vt:lpstr>
      <vt:lpstr>RACS: Radio Capability Signaling Optimization</vt:lpstr>
      <vt:lpstr>Step 3a</vt:lpstr>
      <vt:lpstr>Step 3a</vt:lpstr>
      <vt:lpstr>NGAP Procedures TS 38.413</vt:lpstr>
      <vt:lpstr>Step 3</vt:lpstr>
      <vt:lpstr>Step 3</vt:lpstr>
      <vt:lpstr>Step 3</vt:lpstr>
      <vt:lpstr>Step 4</vt:lpstr>
      <vt:lpstr>Step 4</vt:lpstr>
      <vt:lpstr>Step 4</vt:lpstr>
      <vt:lpstr>Step 4</vt:lpstr>
      <vt:lpstr>Step 4</vt:lpstr>
      <vt:lpstr>Step 4</vt:lpstr>
      <vt:lpstr>Step 4</vt:lpstr>
      <vt:lpstr>Step 5a (conditional)</vt:lpstr>
      <vt:lpstr>Step 5b </vt:lpstr>
      <vt:lpstr>Step 5b </vt:lpstr>
      <vt:lpstr>Step 5b </vt:lpstr>
      <vt:lpstr>SSC (Session and Service Continuity) mode</vt:lpstr>
      <vt:lpstr>I-UPF, UPF-PSA, ULCL/BP UPF</vt:lpstr>
      <vt:lpstr>Step 6a (conditional)</vt:lpstr>
      <vt:lpstr>Step 6b (conditional)</vt:lpstr>
      <vt:lpstr>Step 6c (conditional)</vt:lpstr>
      <vt:lpstr>Step 6c (conditional)</vt:lpstr>
      <vt:lpstr>Step 6d (conditional)</vt:lpstr>
      <vt:lpstr>Step 7a (Conditional)</vt:lpstr>
      <vt:lpstr>Step 7a (Conditional)</vt:lpstr>
      <vt:lpstr>Step 7b</vt:lpstr>
      <vt:lpstr>Step 7b</vt:lpstr>
      <vt:lpstr>Step 8a (Conditional)</vt:lpstr>
      <vt:lpstr>Step 8b</vt:lpstr>
      <vt:lpstr>PowerPoint 簡報</vt:lpstr>
      <vt:lpstr>Step 9 (conditional)</vt:lpstr>
      <vt:lpstr>Step 10 (conditional)</vt:lpstr>
      <vt:lpstr>Step 11 (Conditional)</vt:lpstr>
      <vt:lpstr>Step 11 (Conditional)</vt:lpstr>
      <vt:lpstr>Step 11 (Conditional)</vt:lpstr>
      <vt:lpstr>Step 11 (Conditional)</vt:lpstr>
      <vt:lpstr>Step 11 (Conditional)</vt:lpstr>
      <vt:lpstr>Step 11 (Conditional)</vt:lpstr>
      <vt:lpstr>Step 12</vt:lpstr>
      <vt:lpstr>Step 12</vt:lpstr>
      <vt:lpstr>Step 12</vt:lpstr>
      <vt:lpstr>Step 12</vt:lpstr>
      <vt:lpstr>Step 12</vt:lpstr>
      <vt:lpstr>Step 12</vt:lpstr>
      <vt:lpstr>Step 12</vt:lpstr>
      <vt:lpstr>Step 12</vt:lpstr>
      <vt:lpstr>Step 12</vt:lpstr>
      <vt:lpstr>Step 12</vt:lpstr>
      <vt:lpstr>Step 12</vt:lpstr>
      <vt:lpstr>Step 12</vt:lpstr>
      <vt:lpstr>Step 12</vt:lpstr>
      <vt:lpstr>Step 12</vt:lpstr>
      <vt:lpstr>Step 13 </vt:lpstr>
      <vt:lpstr>Step 13 </vt:lpstr>
      <vt:lpstr>Step 13 </vt:lpstr>
      <vt:lpstr>Step 13 </vt:lpstr>
      <vt:lpstr>Step 14 (Conditional)</vt:lpstr>
      <vt:lpstr>Step 14 (Conditional)</vt:lpstr>
      <vt:lpstr>Step 15 (Conditional)</vt:lpstr>
      <vt:lpstr>Step 15 (Conditional)</vt:lpstr>
      <vt:lpstr>Step 15 (Conditional)</vt:lpstr>
      <vt:lpstr>Step 15 (Conditional)</vt:lpstr>
      <vt:lpstr>Step 15 (Conditional)</vt:lpstr>
      <vt:lpstr>Step 16 (Conditional)</vt:lpstr>
      <vt:lpstr>Step 17a (Conditional)</vt:lpstr>
      <vt:lpstr>Step 17b (Conditional)</vt:lpstr>
      <vt:lpstr>Step 18a  (Conditional)</vt:lpstr>
      <vt:lpstr>Step 18a  (Conditional)</vt:lpstr>
      <vt:lpstr>Step 18a  (Conditional)</vt:lpstr>
      <vt:lpstr>Step 18a  (Conditional)</vt:lpstr>
      <vt:lpstr>Step 18b  (Conditional)</vt:lpstr>
      <vt:lpstr>Step 19 (Conditional)</vt:lpstr>
      <vt:lpstr>Step 20a (Conditional)</vt:lpstr>
      <vt:lpstr>Step 20b (Conditional)</vt:lpstr>
      <vt:lpstr>Step 21a (Conditional)</vt:lpstr>
      <vt:lpstr>Step 21b (Conditional)</vt:lpstr>
      <vt:lpstr>Step 22a (Conditional)</vt:lpstr>
      <vt:lpstr>Step 22b (Conditional)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Request</dc:title>
  <dc:creator>陳煜盛</dc:creator>
  <cp:lastModifiedBy>Yi Chen</cp:lastModifiedBy>
  <cp:revision>126</cp:revision>
  <dcterms:created xsi:type="dcterms:W3CDTF">2023-06-14T03:12:07Z</dcterms:created>
  <dcterms:modified xsi:type="dcterms:W3CDTF">2025-08-18T07:28:22Z</dcterms:modified>
</cp:coreProperties>
</file>