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89" r:id="rId5"/>
    <p:sldId id="390" r:id="rId6"/>
    <p:sldId id="391" r:id="rId7"/>
    <p:sldId id="398" r:id="rId8"/>
    <p:sldId id="399" r:id="rId9"/>
    <p:sldId id="400" r:id="rId10"/>
    <p:sldId id="401" r:id="rId11"/>
    <p:sldId id="402" r:id="rId12"/>
    <p:sldId id="392" r:id="rId13"/>
    <p:sldId id="393" r:id="rId14"/>
    <p:sldId id="394" r:id="rId1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前work" id="{6DB94806-1582-774D-8CEE-FF72F1C9D04E}">
          <p14:sldIdLst>
            <p14:sldId id="389"/>
            <p14:sldId id="390"/>
            <p14:sldId id="391"/>
            <p14:sldId id="398"/>
            <p14:sldId id="399"/>
            <p14:sldId id="400"/>
            <p14:sldId id="401"/>
            <p14:sldId id="402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CFD5EA"/>
    <a:srgbClr val="E9EBF5"/>
    <a:srgbClr val="A8309E"/>
    <a:srgbClr val="FF66FF"/>
    <a:srgbClr val="FCE0E1"/>
    <a:srgbClr val="F2F4C1"/>
    <a:srgbClr val="FFE2BB"/>
    <a:srgbClr val="5D8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CA620-0711-4FF4-AA98-244FC0C9C79D}" v="1371" dt="2024-08-24T06:43:3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2"/>
    <p:restoredTop sz="76791"/>
  </p:normalViewPr>
  <p:slideViewPr>
    <p:cSldViewPr snapToGrid="0">
      <p:cViewPr varScale="1">
        <p:scale>
          <a:sx n="95" d="100"/>
          <a:sy n="95" d="100"/>
        </p:scale>
        <p:origin x="1576" y="18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ACC7-09FA-FB28-27FE-18958699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C0FAAD-C042-9B4C-A296-D1370A6A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90216F6-1E6D-54A7-2D9A-459CD01B2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DD48BB-B8EE-04D2-7BFB-91502BEDB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EE11-CE4F-882D-A9FE-5471E9CE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F1A3E09-1943-CAB4-6B97-A57300DF4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AAA766-02A3-6029-6743-DBBC06C16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0A265-3611-AFFC-DE78-AFF8480DA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79D1A-EB44-9324-48CB-BC4F5B5A2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B8B1A-8929-5992-7981-78ED233A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DAEF45-15DF-B91B-B2E7-4BA345B10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544CED-FFB8-D8DB-C392-C72137976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BB2336-EF83-9B19-A55B-4F5EFFC17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2F8D38-2624-ACA9-40B4-AACB307AE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D0C2-9771-3643-9C2F-82E576970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1355B-CF52-BB10-CC32-43EF5458E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C119E3-C01C-71C2-3D7D-661F3AA2A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B76583-BE53-B288-23E9-2BD6746D3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vlabs.github.io/sionna/index.html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eveloper.nvidia.com/sionn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87315teve/sionna_introduction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hyperlink" Target="https://github.com/NVlabs/sionn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E5282E5-A479-7540-8EB1-0B10072B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1" t="65317" r="25268" b="19662"/>
          <a:stretch/>
        </p:blipFill>
        <p:spPr>
          <a:xfrm>
            <a:off x="3877519" y="757763"/>
            <a:ext cx="4606724" cy="94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4099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NVIDIA Sionna: An Open-Source Library </a:t>
            </a:r>
            <a:b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for 6G Physical-Layer Research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988204" y="4335419"/>
            <a:ext cx="6385354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2025/3/14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Presenter</a:t>
            </a:r>
            <a:r>
              <a:rPr lang="zh-TW" altLang="en-US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：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Chia-Chuan Chiu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 err="1">
                <a:solidFill>
                  <a:srgbClr val="1F4E79"/>
                </a:solidFill>
                <a:latin typeface="Tw Cen MT" panose="020B0602020104020603" pitchFamily="34" charset="77"/>
              </a:rPr>
              <a:t>Adviser：Li-Chun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 Wang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A7931-80FD-14B0-5296-6B24CE9EE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42" y="450113"/>
            <a:ext cx="1716877" cy="1710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00D766-0123-A060-A577-065EAF7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43" y="450113"/>
            <a:ext cx="1949400" cy="17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80FB62-AB4B-F25C-18B2-AEBBFCD1BAD4}"/>
              </a:ext>
            </a:extLst>
          </p:cNvPr>
          <p:cNvSpPr txBox="1"/>
          <p:nvPr/>
        </p:nvSpPr>
        <p:spPr>
          <a:xfrm>
            <a:off x="2263587" y="5587044"/>
            <a:ext cx="7664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Class GitHub: </a:t>
            </a:r>
            <a:r>
              <a:rPr kumimoji="1" lang="en-US" altLang="zh-TW" dirty="0">
                <a:hlinkClick r:id="rId6"/>
              </a:rPr>
              <a:t>https://github.com/s87315teve/sionna_introduction</a:t>
            </a:r>
            <a:endParaRPr kumimoji="1" lang="en-US" altLang="zh-TW" dirty="0"/>
          </a:p>
          <a:p>
            <a:r>
              <a:rPr kumimoji="1" lang="en-US" altLang="zh-TW" dirty="0"/>
              <a:t>NVIDIA website: </a:t>
            </a:r>
            <a:r>
              <a:rPr kumimoji="1" lang="en-US" altLang="zh-TW" dirty="0">
                <a:hlinkClick r:id="rId7"/>
              </a:rPr>
              <a:t>https://developer.nvidia.com/sionna</a:t>
            </a:r>
            <a:endParaRPr kumimoji="1" lang="en-US" altLang="zh-TW" dirty="0"/>
          </a:p>
          <a:p>
            <a:r>
              <a:rPr kumimoji="1" lang="en-US" altLang="zh-TW" dirty="0"/>
              <a:t>Sionna</a:t>
            </a:r>
            <a:r>
              <a:rPr kumimoji="1" lang="zh-TW" altLang="en-US" dirty="0"/>
              <a:t> </a:t>
            </a:r>
            <a:r>
              <a:rPr kumimoji="1" lang="en-US" altLang="zh-TW" dirty="0"/>
              <a:t>official tutorial: </a:t>
            </a:r>
            <a:r>
              <a:rPr kumimoji="1" lang="en-US" altLang="zh-TW" dirty="0">
                <a:hlinkClick r:id="rId8"/>
              </a:rPr>
              <a:t>https://nvlabs.github.io/sionna/index.html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GitHub: </a:t>
            </a:r>
            <a:r>
              <a:rPr kumimoji="1" lang="en-US" altLang="zh-TW" dirty="0">
                <a:hlinkClick r:id="rId9"/>
              </a:rPr>
              <a:t>https://github.com/NVlabs/sionna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5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AE8-668B-AA2A-6903-29B81E8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2 : Ray tracing</a:t>
            </a:r>
            <a:endParaRPr kumimoji="1" lang="zh-TW" altLang="en-US" dirty="0"/>
          </a:p>
        </p:txBody>
      </p:sp>
      <p:pic>
        <p:nvPicPr>
          <p:cNvPr id="6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DD4B069D-95F7-DA5E-115C-638A14DD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3" y="2201069"/>
            <a:ext cx="4876800" cy="36449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F58E0-6320-6E7D-F0ED-813BDC9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BA0BE0A2-4BD3-401D-EB2C-3B07C02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3" y="1975555"/>
            <a:ext cx="5394844" cy="38704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B0DD11B-3132-C815-A039-E6DF4C0C6C23}"/>
              </a:ext>
            </a:extLst>
          </p:cNvPr>
          <p:cNvSpPr txBox="1"/>
          <p:nvPr/>
        </p:nvSpPr>
        <p:spPr>
          <a:xfrm>
            <a:off x="3092823" y="1602289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Ray tracing simulation in NYCU campus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423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05F7-0F6A-A199-0A5D-64270F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3 : Neural receiver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D54A4-42ED-6770-C762-A6FB791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8A983-1747-D791-FD91-D8280E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EEC80-4D67-9FFB-902C-D9B3852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Sionna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BEA0-DB97-2455-D79A-D15EC86F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Open-source</a:t>
            </a:r>
            <a:r>
              <a:rPr lang="en-US" altLang="zh-TW" sz="2400" dirty="0"/>
              <a:t> Wireless Communication Simulation Framework</a:t>
            </a:r>
          </a:p>
          <a:p>
            <a:r>
              <a:rPr lang="en-US" altLang="zh-TW" sz="2400" dirty="0"/>
              <a:t>Built upon </a:t>
            </a:r>
            <a:r>
              <a:rPr lang="en-US" altLang="zh-TW" sz="2400" b="1" dirty="0">
                <a:solidFill>
                  <a:schemeClr val="accent1"/>
                </a:solidFill>
              </a:rPr>
              <a:t>TensorFlow</a:t>
            </a:r>
            <a:r>
              <a:rPr lang="en-US" altLang="zh-TW" sz="2400" dirty="0"/>
              <a:t>, designed for developing, analyzing, and validating wireless communication algorithms</a:t>
            </a:r>
          </a:p>
          <a:p>
            <a:r>
              <a:rPr lang="en-US" altLang="zh-TW" sz="2400" dirty="0"/>
              <a:t>Particularly suited for research and development in modern wireless standards such as </a:t>
            </a:r>
            <a:r>
              <a:rPr lang="en-US" altLang="zh-TW" sz="2400" b="1" dirty="0"/>
              <a:t>5G/6G</a:t>
            </a:r>
            <a:endParaRPr lang="en-US" altLang="zh-TW" sz="2400" dirty="0"/>
          </a:p>
          <a:p>
            <a:endParaRPr kumimoji="1" lang="en-US" altLang="zh-TW" sz="2400" dirty="0"/>
          </a:p>
          <a:p>
            <a:endParaRPr kumimoji="1" lang="zh-TW" altLang="en-US" sz="2400" dirty="0"/>
          </a:p>
        </p:txBody>
      </p:sp>
      <p:pic>
        <p:nvPicPr>
          <p:cNvPr id="5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EC1F2992-017F-01CF-60FA-730647F5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0" r="9324" b="-2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086CB5-D74B-4F3C-4D75-19B8030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C117D-83F2-EB4A-AF21-EDA51D737CA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C9F4-D57B-9FC4-7736-78E96CF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E8459-DBDA-4893-933D-4195111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138C1-6352-74D3-3ECA-3250A38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E86B-95C8-13C2-7775-FF57E994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3E2-4A7C-8C76-CD9C-5CE977B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80E8C-ABF4-C662-EFE3-31487E97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5DA66-470E-842C-EC8B-8E9142E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8F1BABD-83DB-ACBA-F8D0-DCD60457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332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51A1-DFA2-C311-81E5-3443EC5A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1E0F3-1D9A-0893-CCFF-C288D03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AF8A5-87FB-203B-D5E3-99887916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A3B2A-4D98-B620-68EC-5164E9D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6E87BFD2-E12B-AECF-026A-DE8CF938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8AA2-499F-1A38-C6AB-03173F11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69E5-4936-EFC8-0DC2-5CC3881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20A70-4214-7342-6A12-AC4725A1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5EAE2-A409-9EE7-57DD-08910D1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6446712-2823-85BF-5684-0244FC47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1D0C38-59A1-0EA3-2B03-3471E91058FD}"/>
              </a:ext>
            </a:extLst>
          </p:cNvPr>
          <p:cNvSpPr/>
          <p:nvPr/>
        </p:nvSpPr>
        <p:spPr>
          <a:xfrm>
            <a:off x="7360355" y="5611635"/>
            <a:ext cx="1625600" cy="813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 model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344765-E607-477C-1E76-398CD360350D}"/>
              </a:ext>
            </a:extLst>
          </p:cNvPr>
          <p:cNvSpPr txBox="1"/>
          <p:nvPr/>
        </p:nvSpPr>
        <p:spPr>
          <a:xfrm>
            <a:off x="8310281" y="5130635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Change to AI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E07A-3A97-4ED2-BE9E-4F01EF8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D8CE3-FFDB-6EA7-97D3-45DEC497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E52E9-5650-7E73-7AB5-97C01540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Machine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Users can easily implement machine learning models.</a:t>
            </a:r>
          </a:p>
          <a:p>
            <a:r>
              <a:rPr lang="en-US" altLang="zh-TW" b="1" dirty="0"/>
              <a:t>High Computational Efficiency</a:t>
            </a:r>
          </a:p>
          <a:p>
            <a:pPr lvl="1"/>
            <a:r>
              <a:rPr kumimoji="1" lang="en-US" altLang="zh-TW" dirty="0"/>
              <a:t>Accelerated by GPU computing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1F53B-C93C-520F-AC58-2A95220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95BC5-ABAA-A15D-55EF-97CF0DE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usage of S</a:t>
            </a:r>
            <a:r>
              <a:rPr kumimoji="1" lang="en-US" altLang="zh-TW"/>
              <a:t>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3F102-6983-75C1-B4AE-4458F550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4C456D-8426-6FD4-ADE9-1669950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2E115-B904-3FCE-D4E1-ABBE3C0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1 : Link-level simulation</a:t>
            </a:r>
            <a:endParaRPr kumimoji="1" lang="zh-TW" altLang="en-US" dirty="0"/>
          </a:p>
        </p:txBody>
      </p:sp>
      <p:pic>
        <p:nvPicPr>
          <p:cNvPr id="5" name="圖片 4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C931A319-4522-F6DF-D965-7C9B3018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5" y="2737453"/>
            <a:ext cx="5495364" cy="3618898"/>
          </a:xfrm>
          <a:prstGeom prst="rect">
            <a:avLst/>
          </a:prstGeom>
        </p:spPr>
      </p:pic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1F8033A-229A-0E09-2C4E-78ED83B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11" y="1690688"/>
            <a:ext cx="6685514" cy="267420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C55A-2866-A132-CBA5-1503D7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9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322ADB-EEA7-3BFF-CE62-6AFB5B603A04}"/>
              </a:ext>
            </a:extLst>
          </p:cNvPr>
          <p:cNvSpPr txBox="1"/>
          <p:nvPr/>
        </p:nvSpPr>
        <p:spPr>
          <a:xfrm>
            <a:off x="7002759" y="233734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Channel coding comparison: LDPC vs Polar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93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4" ma:contentTypeDescription="Create a new document." ma:contentTypeScope="" ma:versionID="ad98fc97ed7b2a8c6eef0fdd14d3f662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8f89de777f722e7ebced96c90cb90eb7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50c31e-dd39-4a8d-9533-e3e1267260b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9EF1C5-9B96-4874-AA56-B821F7CAD573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5F7A92-F93C-407C-9CB7-379FAC061172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A8B674-F4D5-44F8-8225-4A7307300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16426</TotalTime>
  <Words>402</Words>
  <Application>Microsoft Macintosh PowerPoint</Application>
  <PresentationFormat>寬螢幕</PresentationFormat>
  <Paragraphs>79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NVIDIA Sionna: An Open-Source Library  for 6G Physical-Layer Research</vt:lpstr>
      <vt:lpstr>What is Sionna?</vt:lpstr>
      <vt:lpstr>Key Features of Sionna</vt:lpstr>
      <vt:lpstr>Key Features of Sionna</vt:lpstr>
      <vt:lpstr>Key Features of Sionna</vt:lpstr>
      <vt:lpstr>Key Features of Sionna</vt:lpstr>
      <vt:lpstr>Key Features of Sionna</vt:lpstr>
      <vt:lpstr>Basic usage of Sionna</vt:lpstr>
      <vt:lpstr>Case 1 : Link-level simulation</vt:lpstr>
      <vt:lpstr>Case 2 : Ray tracing</vt:lpstr>
      <vt:lpstr>Case 3 : Neural 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邱佳詮</cp:lastModifiedBy>
  <cp:revision>79</cp:revision>
  <cp:lastPrinted>2019-06-12T11:39:17Z</cp:lastPrinted>
  <dcterms:created xsi:type="dcterms:W3CDTF">2018-12-03T01:16:24Z</dcterms:created>
  <dcterms:modified xsi:type="dcterms:W3CDTF">2025-03-14T09:01:01Z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