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89" r:id="rId5"/>
    <p:sldId id="390" r:id="rId6"/>
    <p:sldId id="391" r:id="rId7"/>
    <p:sldId id="398" r:id="rId8"/>
    <p:sldId id="399" r:id="rId9"/>
    <p:sldId id="400" r:id="rId10"/>
    <p:sldId id="401" r:id="rId11"/>
    <p:sldId id="392" r:id="rId12"/>
    <p:sldId id="393" r:id="rId13"/>
    <p:sldId id="394" r:id="rId14"/>
  </p:sldIdLst>
  <p:sldSz cx="12192000" cy="6858000"/>
  <p:notesSz cx="6797675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目前work" id="{6DB94806-1582-774D-8CEE-FF72F1C9D04E}">
          <p14:sldIdLst>
            <p14:sldId id="389"/>
            <p14:sldId id="390"/>
            <p14:sldId id="391"/>
            <p14:sldId id="398"/>
            <p14:sldId id="399"/>
            <p14:sldId id="400"/>
            <p14:sldId id="401"/>
            <p14:sldId id="392"/>
            <p14:sldId id="393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CFD5EA"/>
    <a:srgbClr val="E9EBF5"/>
    <a:srgbClr val="A8309E"/>
    <a:srgbClr val="FF66FF"/>
    <a:srgbClr val="FCE0E1"/>
    <a:srgbClr val="F2F4C1"/>
    <a:srgbClr val="FFE2BB"/>
    <a:srgbClr val="5D8E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CA620-0711-4FF4-AA98-244FC0C9C79D}" v="1371" dt="2024-08-24T06:43:35.3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48"/>
    <p:restoredTop sz="76791"/>
  </p:normalViewPr>
  <p:slideViewPr>
    <p:cSldViewPr snapToGrid="0">
      <p:cViewPr varScale="1">
        <p:scale>
          <a:sx n="67" d="100"/>
          <a:sy n="67" d="100"/>
        </p:scale>
        <p:origin x="1722" y="78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94478-0358-49DB-A022-D9720AEA750F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8067-848D-4A6C-879A-8741820ECF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470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F565A-ED91-614C-9488-5A36ACA24F05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8723"/>
            <a:ext cx="5438140" cy="3909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1601"/>
            <a:ext cx="2945659" cy="4982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86CBC-ED87-4B45-AD59-949EFEA1A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36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1ACC7-09FA-FB28-27FE-18958699F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EC0FAAD-C042-9B4C-A296-D1370A6AC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90216F6-1E6D-54A7-2D9A-459CD01B2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DD48BB-B8EE-04D2-7BFB-91502BEDB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09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1EE11-CE4F-882D-A9FE-5471E9CE9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F1A3E09-1943-CAB4-6B97-A57300DF4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4AAA766-02A3-6029-6743-DBBC06C16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80A265-3611-AFFC-DE78-AFF8480DA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86CBC-ED87-4B45-AD59-949EFEA1A6B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8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A272-F979-DB43-B4A4-A333E88F2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FEB41-6603-A942-BC6C-376F410AB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7625D-ECA1-A240-8151-D03C990BE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3DE47-1FA0-6945-9A11-362819D8D67B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FF396-ED33-F54E-B754-380C57DDC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508D5-10EE-F24F-9FFF-C3174CBA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1E0F-AD61-CE41-A2CA-8BD714B5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B29AD-17F4-504C-A867-0151C19F8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FFF2-A77A-7D4C-9E3E-A1411C5B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F0193-2123-F14F-A649-EACDA8655AD5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93E7-791D-C243-B911-D395E465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1B5C4-483A-6140-8F39-76E90B08F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7B79D1A-EB44-9324-48CB-BC4F5B5A22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0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B62009-8E94-EB49-BA85-25E3DFE24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18E8-A01A-924E-8680-5D498C187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529FA-65A8-C34F-9C15-F6216A7C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12C6-F80E-6A40-B426-E539A898473B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60FE-FF5C-BB49-B56B-B8BB95AA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01512-72B5-DF4A-B928-0F6BACDDA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D4B8B1A-8929-5992-7981-78ED233A5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07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5CF50-05A1-7F42-BC70-862F92BD9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0A6-DC09-B041-92AE-D572AE4A3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BEC1-A6F2-1448-AB6D-8C9BBE0F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9A972-FC5E-0C48-A4D4-13A5F2CB5FB6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AE213-4087-FF40-A7F7-F8D4236F4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C3897-DAD8-F046-B0F3-1B275329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EDAEF45-15DF-B91B-B2E7-4BA345B101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6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BC26-3878-8347-98BA-6661A2E5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8026F-3ECF-6742-ADA3-32DDF50D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589A-B512-F748-A79F-99B0016EA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9A4AC-3B68-A048-BD5C-B1A03F8B7E31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9C8D1-91B1-5044-B612-2C5746EB8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F866-2828-D24B-83AA-61FD17A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544CED-FFB8-D8DB-C392-C72137976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9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1A49-791F-D149-A524-DC3CD49F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B47D4-BCB4-2E48-AED2-C570ED5DF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F3ECD-CE9B-C940-981F-6FD8A5A1D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4BF7C-4D33-EA48-8D72-096EC45F3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485C3-9F1B-9D4B-8BDC-69692507CF36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7DCF-AA4D-564E-855D-3AE60D1CA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88A9-93D2-F043-BFDF-0E2262F9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8BB2336-EF83-9B19-A55B-4F5EFFC178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7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EC78-99F2-A144-949C-E9302443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55323-CA5E-ED4A-AB20-7D416E390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511E4-B978-9442-81CB-B0A03F94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AD0C-3C0B-A346-A2F2-C637AB3B8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9FFAF-CA13-4D41-B29A-5E6BA18E3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18FC0-E663-074E-9027-2D8C7491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EE40-8FF1-5E49-99BC-178D99558DB4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5BD9-380B-B648-9724-32169DC3D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51863-EC40-3A4D-80A8-204BD9A3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D2F8D38-2624-ACA9-40B4-AACB307AED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A5CD-3965-AF46-8D5A-97182BF0A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569CF-E665-A941-8D45-FAD4EAB86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24EA-4AEC-BC43-8BC5-5C733292AAC5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987E8-6181-7E4F-ABFD-7B22A1E5C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A54F6-2890-CD49-B66D-17CD9658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903D0C2-9771-3643-9C2F-82E576970F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102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0CB8C-2984-4B40-8393-A7F4A53AA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4519-E67B-6C4A-A013-A3893424126E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47BC4-469D-2C4E-A0DB-CD052994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BBFE6-B51E-3A45-A740-5726F1DF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621355B-CF52-BB10-CC32-43EF5458E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7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1277-CC63-AC4A-AA19-6684B679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A4790-6953-4D47-8B79-9157875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E2BF7-60DA-CD45-A298-5464FE831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972C3-A739-544C-B4B4-7874EB4A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28B83-DF1D-FC4A-B4D3-292870CA6B9A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0FCE2-EC3D-004E-979D-4EC6A372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5948-6DC2-7347-9179-590614A6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AC119E3-C01C-71C2-3D7D-661F3AA2A7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2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4267-1852-2F46-8D6C-D5E7095F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C8A-D2F9-8A4A-AFF0-0D6BC869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BD6D8-6D97-7C4C-8D62-0312963F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F852F-D469-6F4A-80C1-2B336ED9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BE846-DE9B-8A49-8269-348126CDA0C3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BA76-0F8B-4A43-81D9-B653BA94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F4B4F-3BDC-D04D-9BE9-6FEB392D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BB76583-BE53-B288-23E9-2BD6746D3D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9840" y="102959"/>
            <a:ext cx="2792160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185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9FA98-722C-0C45-8D7F-FCEE1116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BD814-E9BF-804D-ADC1-BF67197E0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1CBC8-88CD-DE47-B5DA-0F3E457E4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02E27-D44F-7340-8330-13703F478D55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DA13-1DCB-B64A-8FDA-8D1ECDACAE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0F5B-6118-7844-8C9D-02D5D2A17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117D-83F2-EB4A-AF21-EDA51D737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4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vlabs.github.io/sionna/index.html" TargetMode="External"/><Relationship Id="rId3" Type="http://schemas.openxmlformats.org/officeDocument/2006/relationships/image" Target="../media/image3.jpeg"/><Relationship Id="rId7" Type="http://schemas.openxmlformats.org/officeDocument/2006/relationships/hyperlink" Target="https://developer.nvidia.com/sionn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87315teve/sionna_introduction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hyperlink" Target="https://github.com/NVlabs/sionna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E5282E5-A479-7540-8EB1-0B10072B51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081" t="65317" r="25268" b="19662"/>
          <a:stretch/>
        </p:blipFill>
        <p:spPr>
          <a:xfrm>
            <a:off x="3877519" y="757763"/>
            <a:ext cx="4606724" cy="94687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E62391A-CE57-F04B-B080-151D4EB43D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44099"/>
            <a:ext cx="12191999" cy="1907834"/>
          </a:xfrm>
          <a:solidFill>
            <a:schemeClr val="accent1">
              <a:lumMod val="75000"/>
            </a:schemeClr>
          </a:solidFill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  <a:t>NVIDIA Sionna: An Open-Source Library </a:t>
            </a:r>
            <a:b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</a:br>
            <a:r>
              <a:rPr lang="en-US" altLang="zh-TW" sz="3200" b="1" dirty="0">
                <a:solidFill>
                  <a:schemeClr val="bg1"/>
                </a:solidFill>
                <a:latin typeface="Tw Cen MT" panose="020B0602020104020603" pitchFamily="34" charset="77"/>
              </a:rPr>
              <a:t>for 6G Physical-Layer Research</a:t>
            </a:r>
          </a:p>
        </p:txBody>
      </p:sp>
      <p:sp>
        <p:nvSpPr>
          <p:cNvPr id="2" name="文字方塊 1"/>
          <p:cNvSpPr txBox="1"/>
          <p:nvPr/>
        </p:nvSpPr>
        <p:spPr>
          <a:xfrm>
            <a:off x="2988204" y="4335419"/>
            <a:ext cx="6385354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2025/3/14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Presenter</a:t>
            </a:r>
            <a:r>
              <a:rPr lang="zh-TW" altLang="en-US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：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Chia-Chuan Chiu</a:t>
            </a: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lang="en-US" altLang="zh-TW" sz="2400" b="1" dirty="0" err="1">
                <a:solidFill>
                  <a:srgbClr val="1F4E79"/>
                </a:solidFill>
                <a:latin typeface="Tw Cen MT" panose="020B0602020104020603" pitchFamily="34" charset="77"/>
              </a:rPr>
              <a:t>Adviser：Li-Chun</a:t>
            </a:r>
            <a:r>
              <a:rPr lang="en-US" altLang="zh-TW" sz="2400" b="1" dirty="0">
                <a:solidFill>
                  <a:srgbClr val="1F4E79"/>
                </a:solidFill>
                <a:latin typeface="Tw Cen MT" panose="020B0602020104020603" pitchFamily="34" charset="77"/>
              </a:rPr>
              <a:t> Wang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1FA7931-80FD-14B0-5296-6B24CE9EE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642" y="450113"/>
            <a:ext cx="1716877" cy="171000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700D766-0123-A060-A577-065EAF773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243" y="450113"/>
            <a:ext cx="1949400" cy="17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580FB62-AB4B-F25C-18B2-AEBBFCD1BAD4}"/>
              </a:ext>
            </a:extLst>
          </p:cNvPr>
          <p:cNvSpPr txBox="1"/>
          <p:nvPr/>
        </p:nvSpPr>
        <p:spPr>
          <a:xfrm>
            <a:off x="2263587" y="5587044"/>
            <a:ext cx="76648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Class GitHub: </a:t>
            </a:r>
            <a:r>
              <a:rPr kumimoji="1" lang="en-US" altLang="zh-TW" dirty="0">
                <a:hlinkClick r:id="rId6"/>
              </a:rPr>
              <a:t>https://github.com/s87315teve/sionna_introduction</a:t>
            </a:r>
            <a:endParaRPr kumimoji="1" lang="en-US" altLang="zh-TW" dirty="0"/>
          </a:p>
          <a:p>
            <a:r>
              <a:rPr kumimoji="1" lang="en-US" altLang="zh-TW" dirty="0"/>
              <a:t>NVIDIA website: </a:t>
            </a:r>
            <a:r>
              <a:rPr kumimoji="1" lang="en-US" altLang="zh-TW" dirty="0">
                <a:hlinkClick r:id="rId7"/>
              </a:rPr>
              <a:t>https://developer.nvidia.com/sionna</a:t>
            </a:r>
            <a:endParaRPr kumimoji="1" lang="en-US" altLang="zh-TW" dirty="0"/>
          </a:p>
          <a:p>
            <a:r>
              <a:rPr kumimoji="1" lang="en-US" altLang="zh-TW" dirty="0"/>
              <a:t>Sionna</a:t>
            </a:r>
            <a:r>
              <a:rPr kumimoji="1" lang="zh-TW" altLang="en-US" dirty="0"/>
              <a:t> </a:t>
            </a:r>
            <a:r>
              <a:rPr kumimoji="1" lang="en-US" altLang="zh-TW" dirty="0"/>
              <a:t>official tutorial: </a:t>
            </a:r>
            <a:r>
              <a:rPr kumimoji="1" lang="en-US" altLang="zh-TW" dirty="0">
                <a:hlinkClick r:id="rId8"/>
              </a:rPr>
              <a:t>https://nvlabs.github.io/sionna/index.html</a:t>
            </a:r>
            <a:endParaRPr kumimoji="1" lang="en-US" altLang="zh-TW" dirty="0"/>
          </a:p>
          <a:p>
            <a:r>
              <a:rPr kumimoji="1" lang="en-US" altLang="zh-TW" dirty="0" err="1"/>
              <a:t>Sionna</a:t>
            </a:r>
            <a:r>
              <a:rPr kumimoji="1" lang="en-US" altLang="zh-TW" dirty="0"/>
              <a:t> GitHub: </a:t>
            </a:r>
            <a:r>
              <a:rPr kumimoji="1" lang="en-US" altLang="zh-TW" dirty="0">
                <a:hlinkClick r:id="rId9"/>
              </a:rPr>
              <a:t>https://github.com/NVlabs/sionna</a:t>
            </a:r>
            <a:endParaRPr kumimoji="1" lang="en-US" altLang="zh-TW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55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305F7-0F6A-A199-0A5D-64270FA0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3 : Neural receiver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1D54A4-42ED-6770-C762-A6FB791D7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98A983-1747-D791-FD91-D8280EAC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CEEC80-4D67-9FFB-902C-D9B3852B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 is </a:t>
            </a:r>
            <a:r>
              <a:rPr kumimoji="1" lang="en-US" altLang="zh-TW" dirty="0" err="1"/>
              <a:t>Sionna</a:t>
            </a:r>
            <a:r>
              <a:rPr kumimoji="1" lang="en-US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06BEA0-DB97-2455-D79A-D15EC86F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Open-source Wireless Communication Simulation Framework</a:t>
            </a:r>
          </a:p>
          <a:p>
            <a:r>
              <a:rPr lang="en-US" altLang="zh-TW" dirty="0"/>
              <a:t>Built upon </a:t>
            </a:r>
            <a:r>
              <a:rPr lang="en-US" altLang="zh-TW" b="1" dirty="0"/>
              <a:t>TensorFlow</a:t>
            </a:r>
            <a:r>
              <a:rPr lang="en-US" altLang="zh-TW" dirty="0"/>
              <a:t>, designed for developing, analyzing, and validating wireless communication algorithms</a:t>
            </a:r>
          </a:p>
          <a:p>
            <a:r>
              <a:rPr kumimoji="1" lang="en-US" altLang="zh-TW" dirty="0"/>
              <a:t>Includes extensive modules covering essential parts of communication systems: channel models, coding schemes, MIMO, OFDM, and more</a:t>
            </a:r>
          </a:p>
          <a:p>
            <a:r>
              <a:rPr lang="en-US" altLang="zh-TW" dirty="0"/>
              <a:t>Particularly suited for research and development in modern wireless standards such as </a:t>
            </a:r>
            <a:r>
              <a:rPr lang="en-US" altLang="zh-TW" b="1" dirty="0"/>
              <a:t>5G/6G</a:t>
            </a:r>
            <a:r>
              <a:rPr lang="en-US" altLang="zh-TW" dirty="0"/>
              <a:t>.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086CB5-D74B-4F3C-4D75-19B8030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0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5C9F4-D57B-9FC4-7736-78E96CF5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1E8459-DBDA-4893-933D-41951111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Modular &amp; Flexible Design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Modular architecture </a:t>
            </a:r>
            <a:r>
              <a:rPr lang="en-US" altLang="zh-TW" dirty="0"/>
              <a:t>that can be easily customized or extended.</a:t>
            </a:r>
          </a:p>
          <a:p>
            <a:pPr lvl="1"/>
            <a:r>
              <a:rPr lang="en-US" altLang="zh-TW" dirty="0"/>
              <a:t>Allows </a:t>
            </a:r>
            <a:r>
              <a:rPr lang="en-US" altLang="zh-TW" dirty="0">
                <a:solidFill>
                  <a:srgbClr val="FF0000"/>
                </a:solidFill>
              </a:rPr>
              <a:t>quick prototyping </a:t>
            </a:r>
            <a:r>
              <a:rPr lang="en-US" altLang="zh-TW" dirty="0"/>
              <a:t>of complex communication systems.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Deep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E138C1-6352-74D3-3ECA-3250A3815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2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E86B-95C8-13C2-7775-FF57E994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D003E2-4A7C-8C76-CD9C-5CE977BF5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80E8C-ABF4-C662-EFE3-31487E97F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Modular &amp; Flexible Design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Modular architecture </a:t>
            </a:r>
            <a:r>
              <a:rPr lang="en-US" altLang="zh-TW" dirty="0"/>
              <a:t>that can be easily customized or extended.</a:t>
            </a:r>
          </a:p>
          <a:p>
            <a:pPr lvl="1"/>
            <a:r>
              <a:rPr lang="en-US" altLang="zh-TW" dirty="0"/>
              <a:t>Allows </a:t>
            </a:r>
            <a:r>
              <a:rPr lang="en-US" altLang="zh-TW" dirty="0">
                <a:solidFill>
                  <a:srgbClr val="FF0000"/>
                </a:solidFill>
              </a:rPr>
              <a:t>quick prototyping </a:t>
            </a:r>
            <a:r>
              <a:rPr lang="en-US" altLang="zh-TW" dirty="0"/>
              <a:t>of complex communication systems.</a:t>
            </a:r>
            <a:endParaRPr lang="en-US" altLang="zh-TW" b="1" dirty="0"/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Deep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D5DA66-470E-842C-EC8B-8E9142E9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4</a:t>
            </a:fld>
            <a:endParaRPr lang="en-US"/>
          </a:p>
        </p:txBody>
      </p:sp>
      <p:pic>
        <p:nvPicPr>
          <p:cNvPr id="6" name="圖片 5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38F1BABD-83DB-ACBA-F8D0-DCD60457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0332"/>
            <a:ext cx="10219717" cy="1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5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51A1-DFA2-C311-81E5-3443EC5AA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1E0F3-1D9A-0893-CCFF-C288D039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6AF8A5-87FB-203B-D5E3-998879167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/>
              <a:t>Integration with Machine Learning</a:t>
            </a:r>
          </a:p>
          <a:p>
            <a:pPr lvl="1"/>
            <a:r>
              <a:rPr lang="en-US" altLang="zh-TW" dirty="0"/>
              <a:t>Parameters are constructed using </a:t>
            </a:r>
            <a:r>
              <a:rPr lang="en-US" altLang="zh-TW" dirty="0">
                <a:solidFill>
                  <a:srgbClr val="FF0000"/>
                </a:solidFill>
              </a:rPr>
              <a:t>TensorFlow</a:t>
            </a:r>
          </a:p>
          <a:p>
            <a:pPr lvl="1"/>
            <a:r>
              <a:rPr lang="en-US" altLang="zh-TW" dirty="0"/>
              <a:t>Users can easily implement machine learning models.</a:t>
            </a: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8A3B2A-4D98-B620-68EC-5164E9D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5</a:t>
            </a:fld>
            <a:endParaRPr lang="en-US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6E87BFD2-E12B-AECF-026A-DE8CF9383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815"/>
            <a:ext cx="10219717" cy="189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D8AA2-499F-1A38-C6AB-03173F11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FB69E5-4936-EFC8-0DC2-5CC3881E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C20A70-4214-7342-6A12-AC4725A1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/>
              <a:t>Integration with Machine Learning</a:t>
            </a:r>
          </a:p>
          <a:p>
            <a:pPr lvl="1"/>
            <a:r>
              <a:rPr lang="en-US" altLang="zh-TW" dirty="0"/>
              <a:t>Parameters are constructed using </a:t>
            </a:r>
            <a:r>
              <a:rPr lang="en-US" altLang="zh-TW" dirty="0">
                <a:solidFill>
                  <a:srgbClr val="FF0000"/>
                </a:solidFill>
              </a:rPr>
              <a:t>TensorFlow</a:t>
            </a:r>
          </a:p>
          <a:p>
            <a:pPr lvl="1"/>
            <a:r>
              <a:rPr lang="en-US" altLang="zh-TW" dirty="0"/>
              <a:t>Users can easily implement machine learning models.</a:t>
            </a:r>
          </a:p>
          <a:p>
            <a:r>
              <a:rPr lang="en-US" altLang="zh-TW" b="1" dirty="0">
                <a:solidFill>
                  <a:schemeClr val="bg2"/>
                </a:solidFill>
              </a:rPr>
              <a:t>High Computational Efficiency</a:t>
            </a:r>
          </a:p>
          <a:p>
            <a:pPr lvl="1"/>
            <a:r>
              <a:rPr kumimoji="1" lang="en-US" altLang="zh-TW" dirty="0">
                <a:solidFill>
                  <a:schemeClr val="bg2"/>
                </a:solidFill>
              </a:rPr>
              <a:t>Accelerated by GPU computing</a:t>
            </a:r>
            <a:endParaRPr kumimoji="1" lang="zh-TW" altLang="en-US" dirty="0">
              <a:solidFill>
                <a:schemeClr val="bg2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5EAE2-A409-9EE7-57DD-08910D1E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6</a:t>
            </a:fld>
            <a:endParaRPr lang="en-US"/>
          </a:p>
        </p:txBody>
      </p:sp>
      <p:pic>
        <p:nvPicPr>
          <p:cNvPr id="5" name="圖片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6446712-2823-85BF-5684-0244FC472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62815"/>
            <a:ext cx="10219717" cy="1893535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E41D0C38-59A1-0EA3-2B03-3471E91058FD}"/>
              </a:ext>
            </a:extLst>
          </p:cNvPr>
          <p:cNvSpPr/>
          <p:nvPr/>
        </p:nvSpPr>
        <p:spPr>
          <a:xfrm>
            <a:off x="7360355" y="5611635"/>
            <a:ext cx="1625600" cy="813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523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DE07A-3A97-4ED2-BE9E-4F01EF82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D8CE3-FFDB-6EA7-97D3-45DEC497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Key Features of Sionna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E52E9-5650-7E73-7AB5-97C015404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Modular &amp; Flexible Design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Modular architecture that can be easily customized or extended.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Allows quick prototyping of complex communication systems.</a:t>
            </a:r>
            <a:endParaRPr lang="en-US" altLang="zh-TW" b="1" dirty="0">
              <a:solidFill>
                <a:schemeClr val="bg2"/>
              </a:solidFill>
            </a:endParaRPr>
          </a:p>
          <a:p>
            <a:r>
              <a:rPr lang="en-US" altLang="zh-TW" b="1" dirty="0">
                <a:solidFill>
                  <a:schemeClr val="bg2"/>
                </a:solidFill>
              </a:rPr>
              <a:t>Integration with Machine Learning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Parameters are constructed using TensorFlow</a:t>
            </a:r>
          </a:p>
          <a:p>
            <a:pPr lvl="1"/>
            <a:r>
              <a:rPr lang="en-US" altLang="zh-TW" dirty="0">
                <a:solidFill>
                  <a:schemeClr val="bg2"/>
                </a:solidFill>
              </a:rPr>
              <a:t>Users can easily implement machine learning models.</a:t>
            </a:r>
          </a:p>
          <a:p>
            <a:r>
              <a:rPr lang="en-US" altLang="zh-TW" b="1" dirty="0"/>
              <a:t>High Computational Efficiency</a:t>
            </a:r>
          </a:p>
          <a:p>
            <a:pPr lvl="1"/>
            <a:r>
              <a:rPr kumimoji="1" lang="en-US" altLang="zh-TW" dirty="0"/>
              <a:t>Accelerated by GPU computing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51F53B-C93C-520F-AC58-2A952201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57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E2E115-B904-3FCE-D4E1-ABBE3C00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1 : Link-level simulation</a:t>
            </a:r>
            <a:endParaRPr kumimoji="1" lang="zh-TW" altLang="en-US" dirty="0"/>
          </a:p>
        </p:txBody>
      </p:sp>
      <p:pic>
        <p:nvPicPr>
          <p:cNvPr id="6" name="內容版面配置區 5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E1F8033A-229A-0E09-2C4E-78ED83B73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488" y="2327238"/>
            <a:ext cx="5508811" cy="2203524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FAC55A-2866-A132-CBA5-1503D756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8</a:t>
            </a:fld>
            <a:endParaRPr lang="en-US"/>
          </a:p>
        </p:txBody>
      </p:sp>
      <p:pic>
        <p:nvPicPr>
          <p:cNvPr id="8" name="圖片 7" descr="一張含有 文字, 行, 繪圖, 圖表 的圖片&#10;&#10;自動產生的描述">
            <a:extLst>
              <a:ext uri="{FF2B5EF4-FFF2-40B4-BE49-F238E27FC236}">
                <a16:creationId xmlns:a16="http://schemas.microsoft.com/office/drawing/2014/main" id="{77F6E2A8-6C6C-FE11-A2CB-8321D21F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956" y="2952669"/>
            <a:ext cx="4901867" cy="322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37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5BAE8-668B-AA2A-6903-29B81E83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Case 2 : Ray tracing</a:t>
            </a:r>
            <a:endParaRPr kumimoji="1" lang="zh-TW" altLang="en-US" dirty="0"/>
          </a:p>
        </p:txBody>
      </p:sp>
      <p:pic>
        <p:nvPicPr>
          <p:cNvPr id="6" name="內容版面配置區 5" descr="一張含有 鮮豔, 圖表, 螢幕擷取畫面, 行 的圖片&#10;&#10;自動產生的描述">
            <a:extLst>
              <a:ext uri="{FF2B5EF4-FFF2-40B4-BE49-F238E27FC236}">
                <a16:creationId xmlns:a16="http://schemas.microsoft.com/office/drawing/2014/main" id="{DD4B069D-95F7-DA5E-115C-638A14DD16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4423" y="2201069"/>
            <a:ext cx="4876800" cy="3644900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F58E0-6320-6E7D-F0ED-813BDC95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117D-83F2-EB4A-AF21-EDA51D737CAD}" type="slidenum">
              <a:rPr lang="en-US" smtClean="0"/>
              <a:t>9</a:t>
            </a:fld>
            <a:endParaRPr lang="en-US"/>
          </a:p>
        </p:txBody>
      </p:sp>
      <p:pic>
        <p:nvPicPr>
          <p:cNvPr id="8" name="圖片 7" descr="一張含有 螢幕擷取畫面, 像素 的圖片&#10;&#10;自動產生的描述">
            <a:extLst>
              <a:ext uri="{FF2B5EF4-FFF2-40B4-BE49-F238E27FC236}">
                <a16:creationId xmlns:a16="http://schemas.microsoft.com/office/drawing/2014/main" id="{BA0BE0A2-4BD3-401D-EB2C-3B07C028A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733" y="1975555"/>
            <a:ext cx="5394844" cy="387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237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3F6022A005840BCFF10AFE4C8BD76" ma:contentTypeVersion="4" ma:contentTypeDescription="Create a new document." ma:contentTypeScope="" ma:versionID="ad98fc97ed7b2a8c6eef0fdd14d3f662">
  <xsd:schema xmlns:xsd="http://www.w3.org/2001/XMLSchema" xmlns:xs="http://www.w3.org/2001/XMLSchema" xmlns:p="http://schemas.microsoft.com/office/2006/metadata/properties" xmlns:ns3="6d50c31e-dd39-4a8d-9533-e3e1267260b8" targetNamespace="http://schemas.microsoft.com/office/2006/metadata/properties" ma:root="true" ma:fieldsID="8f89de777f722e7ebced96c90cb90eb7" ns3:_="">
    <xsd:import namespace="6d50c31e-dd39-4a8d-9533-e3e1267260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50c31e-dd39-4a8d-9533-e3e1267260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d50c31e-dd39-4a8d-9533-e3e1267260b8" xsi:nil="true"/>
  </documentManagement>
</p:properties>
</file>

<file path=customXml/itemProps1.xml><?xml version="1.0" encoding="utf-8"?>
<ds:datastoreItem xmlns:ds="http://schemas.openxmlformats.org/officeDocument/2006/customXml" ds:itemID="{6B9EF1C5-9B96-4874-AA56-B821F7CAD573}">
  <ds:schemaRefs>
    <ds:schemaRef ds:uri="6d50c31e-dd39-4a8d-9533-e3e1267260b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EA8B674-F4D5-44F8-8225-4A7307300C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5F7A92-F93C-407C-9CB7-379FAC061172}">
  <ds:schemaRefs>
    <ds:schemaRef ds:uri="6d50c31e-dd39-4a8d-9533-e3e1267260b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16355</TotalTime>
  <Words>403</Words>
  <Application>Microsoft Office PowerPoint</Application>
  <PresentationFormat>寬螢幕</PresentationFormat>
  <Paragraphs>75</Paragraphs>
  <Slides>10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Office Theme</vt:lpstr>
      <vt:lpstr>NVIDIA Sionna: An Open-Source Library  for 6G Physical-Layer Research</vt:lpstr>
      <vt:lpstr>What is Sionna?</vt:lpstr>
      <vt:lpstr>Key Features of Sionna</vt:lpstr>
      <vt:lpstr>Key Features of Sionna</vt:lpstr>
      <vt:lpstr>Key Features of Sionna</vt:lpstr>
      <vt:lpstr>Key Features of Sionna</vt:lpstr>
      <vt:lpstr>Key Features of Sionna</vt:lpstr>
      <vt:lpstr>Case 1 : Link-level simulation</vt:lpstr>
      <vt:lpstr>Case 2 : Ray tracing</vt:lpstr>
      <vt:lpstr>Case 3 : Neural receiver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ARNAB: Transparent Service Continuity across Orchestrated Edge Networks</dc:title>
  <dc:creator>Osamah Ibrahiem</dc:creator>
  <cp:lastModifiedBy>邱佳詮</cp:lastModifiedBy>
  <cp:revision>76</cp:revision>
  <cp:lastPrinted>2019-06-12T11:39:17Z</cp:lastPrinted>
  <dcterms:created xsi:type="dcterms:W3CDTF">2018-12-03T01:16:24Z</dcterms:created>
  <dcterms:modified xsi:type="dcterms:W3CDTF">2025-03-14T07:28:28Z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0x0101008323F6022A005840BCFF10AFE4C8BD76</vt:lpwstr>
  </property>
</Properties>
</file>