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301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4" r:id="rId26"/>
    <p:sldId id="306" r:id="rId27"/>
    <p:sldId id="302" r:id="rId28"/>
    <p:sldId id="303" r:id="rId29"/>
    <p:sldId id="305" r:id="rId30"/>
    <p:sldId id="307" r:id="rId31"/>
    <p:sldId id="30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98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68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45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68241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055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20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8145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70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689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951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915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51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4903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494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186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126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6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213E-EBDA-48FA-B285-166E73EDC28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BA6A-C42D-4891-ADC3-394B9D6F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2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ata-science-bowl-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 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DataDawgs</a:t>
            </a:r>
            <a:r>
              <a:rPr lang="en-US" dirty="0"/>
              <a:t> Presentation by Jonathan Waring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90" y="2879408"/>
            <a:ext cx="3209671" cy="2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914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decision tree uses a tree structure to represent a number of possible decision paths and an outcome for each path</a:t>
            </a:r>
          </a:p>
          <a:p>
            <a:r>
              <a:rPr lang="en-US" dirty="0"/>
              <a:t>Decision trees are very easy to understand and interpret, and also has the advantage of handling both numeric and categorical attributes (which isn’t true for other algorithms will discuss)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04" y="2418126"/>
            <a:ext cx="4875213" cy="29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69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822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Strategy: top down learning using recursive divide-and-conquer process</a:t>
            </a:r>
          </a:p>
          <a:p>
            <a:pPr lvl="1"/>
            <a:r>
              <a:rPr lang="en-US" dirty="0"/>
              <a:t>First: select attribute for root node</a:t>
            </a:r>
            <a:br>
              <a:rPr lang="en-US" dirty="0"/>
            </a:br>
            <a:r>
              <a:rPr lang="en-US" dirty="0"/>
              <a:t>Create branch for each possible attribute value</a:t>
            </a:r>
          </a:p>
          <a:p>
            <a:pPr lvl="1"/>
            <a:r>
              <a:rPr lang="en-US" dirty="0"/>
              <a:t>Then: split instances into subsets</a:t>
            </a:r>
            <a:br>
              <a:rPr lang="en-US" dirty="0"/>
            </a:br>
            <a:r>
              <a:rPr lang="en-US" dirty="0"/>
              <a:t>One for each branch extending from the node</a:t>
            </a:r>
          </a:p>
          <a:p>
            <a:pPr lvl="1"/>
            <a:r>
              <a:rPr lang="en-US" dirty="0"/>
              <a:t>Finally: repeat recursively for each branch, using only instances that reach the branch</a:t>
            </a:r>
          </a:p>
          <a:p>
            <a:r>
              <a:rPr lang="en-US" dirty="0"/>
              <a:t>Stop if all instances have the same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9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 to select?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97099"/>
            <a:ext cx="4850260" cy="4597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51" y="1797099"/>
            <a:ext cx="4852915" cy="459790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80738" y="1935734"/>
            <a:ext cx="4841962" cy="4290760"/>
            <a:chOff x="1447560" y="1142640"/>
            <a:chExt cx="6019919" cy="5181480"/>
          </a:xfrm>
        </p:grpSpPr>
        <p:grpSp>
          <p:nvGrpSpPr>
            <p:cNvPr id="9" name="Group 8"/>
            <p:cNvGrpSpPr/>
            <p:nvPr/>
          </p:nvGrpSpPr>
          <p:grpSpPr>
            <a:xfrm>
              <a:off x="5105160" y="1142640"/>
              <a:ext cx="2362319" cy="2438279"/>
              <a:chOff x="5105160" y="1142640"/>
              <a:chExt cx="2362319" cy="2438279"/>
            </a:xfrm>
          </p:grpSpPr>
          <p:sp>
            <p:nvSpPr>
              <p:cNvPr id="16" name="Straight Connector 15"/>
              <p:cNvSpPr/>
              <p:nvPr/>
            </p:nvSpPr>
            <p:spPr>
              <a:xfrm flipV="1">
                <a:off x="510552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7" name="Straight Connector 16"/>
              <p:cNvSpPr/>
              <p:nvPr/>
            </p:nvSpPr>
            <p:spPr>
              <a:xfrm flipH="1" flipV="1">
                <a:off x="510516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05160" y="3885839"/>
              <a:ext cx="2362319" cy="2438281"/>
              <a:chOff x="5105160" y="3885839"/>
              <a:chExt cx="2362319" cy="2438281"/>
            </a:xfrm>
          </p:grpSpPr>
          <p:sp>
            <p:nvSpPr>
              <p:cNvPr id="14" name="Straight Connector 13"/>
              <p:cNvSpPr/>
              <p:nvPr/>
            </p:nvSpPr>
            <p:spPr>
              <a:xfrm flipV="1">
                <a:off x="510552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5" name="Straight Connector 14"/>
              <p:cNvSpPr/>
              <p:nvPr/>
            </p:nvSpPr>
            <p:spPr>
              <a:xfrm flipH="1" flipV="1">
                <a:off x="510516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47560" y="3885839"/>
              <a:ext cx="2362320" cy="2438281"/>
              <a:chOff x="1447560" y="3885839"/>
              <a:chExt cx="2362320" cy="2438281"/>
            </a:xfrm>
          </p:grpSpPr>
          <p:sp>
            <p:nvSpPr>
              <p:cNvPr id="12" name="Straight Connector 11"/>
              <p:cNvSpPr/>
              <p:nvPr/>
            </p:nvSpPr>
            <p:spPr>
              <a:xfrm flipV="1">
                <a:off x="1447919" y="3885839"/>
                <a:ext cx="2361961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3" name="Straight Connector 12"/>
              <p:cNvSpPr/>
              <p:nvPr/>
            </p:nvSpPr>
            <p:spPr>
              <a:xfrm flipH="1" flipV="1">
                <a:off x="1447560" y="3885839"/>
                <a:ext cx="2361960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5773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9723"/>
            <a:ext cx="9905999" cy="44208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is the best attribute?</a:t>
            </a:r>
          </a:p>
          <a:p>
            <a:pPr lvl="1"/>
            <a:r>
              <a:rPr lang="en-US" dirty="0"/>
              <a:t>Want to get the smallest tree</a:t>
            </a:r>
          </a:p>
          <a:p>
            <a:pPr lvl="1"/>
            <a:r>
              <a:rPr lang="en-US" dirty="0"/>
              <a:t>Heuristic: choose the attribute that produces the “purest” nodes</a:t>
            </a:r>
          </a:p>
          <a:p>
            <a:r>
              <a:rPr lang="en-US" dirty="0"/>
              <a:t>Popular selection criterion: information gain</a:t>
            </a:r>
          </a:p>
          <a:p>
            <a:pPr lvl="1"/>
            <a:r>
              <a:rPr lang="en-US" dirty="0"/>
              <a:t>Information gain increases with the average purity of the subsets</a:t>
            </a:r>
          </a:p>
          <a:p>
            <a:r>
              <a:rPr lang="en-US" dirty="0"/>
              <a:t>Strategy: amongst attributes available for splitting, choose attribute that gives greatest information gain</a:t>
            </a:r>
          </a:p>
          <a:p>
            <a:r>
              <a:rPr lang="en-US" dirty="0"/>
              <a:t>Information gain requires measure of impurity</a:t>
            </a:r>
          </a:p>
          <a:p>
            <a:r>
              <a:rPr lang="en-US" dirty="0"/>
              <a:t>Impurity measure that it uses is the entropy of the class distribution, which is a measure from information theory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53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7473"/>
            <a:ext cx="9905999" cy="4440072"/>
          </a:xfrm>
        </p:spPr>
        <p:txBody>
          <a:bodyPr>
            <a:normAutofit/>
          </a:bodyPr>
          <a:lstStyle/>
          <a:p>
            <a:r>
              <a:rPr lang="en-US" dirty="0"/>
              <a:t>We have a probability distribution: the class distribution in a subset of instances</a:t>
            </a:r>
          </a:p>
          <a:p>
            <a:r>
              <a:rPr lang="en-US" dirty="0"/>
              <a:t>The expected information required to determine an outcome (i.e., class value), is the distribution’s entropy</a:t>
            </a:r>
          </a:p>
          <a:p>
            <a:r>
              <a:rPr lang="en-US" dirty="0"/>
              <a:t>Formula for computing the entropy:</a:t>
            </a:r>
          </a:p>
          <a:p>
            <a:endParaRPr lang="en-US" dirty="0"/>
          </a:p>
          <a:p>
            <a:r>
              <a:rPr lang="en-US" dirty="0"/>
              <a:t>Entropy is maximal when all classes are equally likely and minimal when one of the classes has probability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62" y="4411644"/>
            <a:ext cx="6743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714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gain: information before splitting – information after splitting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gain for attributes from weather data: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397363" y="2884596"/>
            <a:ext cx="7807680" cy="1025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G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ain(</a:t>
            </a:r>
            <a:r>
              <a:rPr lang="en-US" sz="20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Outlook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	= Info([9,5]) </a:t>
            </a:r>
            <a:r>
              <a:rPr lang="en-US" sz="20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– info([2,3],[4,0],[3,2])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		= 0.940 – 0.693</a:t>
            </a:r>
            <a:br>
              <a:rPr lang="en-US" sz="20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	=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0.247 bits</a:t>
            </a:r>
          </a:p>
        </p:txBody>
      </p:sp>
      <p:sp>
        <p:nvSpPr>
          <p:cNvPr id="5" name="Freeform 4"/>
          <p:cNvSpPr/>
          <p:nvPr/>
        </p:nvSpPr>
        <p:spPr>
          <a:xfrm>
            <a:off x="1620000" y="4320000"/>
            <a:ext cx="5161680" cy="1460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G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ain(</a:t>
            </a:r>
            <a:r>
              <a:rPr lang="en-US" sz="20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Outlook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	      = 0.247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G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ain(</a:t>
            </a:r>
            <a:r>
              <a:rPr lang="en-US" sz="20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Temperature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	      = 0.029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G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ain(</a:t>
            </a:r>
            <a:r>
              <a:rPr lang="en-US" sz="20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Humidity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	      = 0.152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G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ain(</a:t>
            </a:r>
            <a:r>
              <a:rPr lang="en-US" sz="20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Windy </a:t>
            </a: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	      = 0.048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57936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26" y="1710933"/>
            <a:ext cx="5492972" cy="3444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4412" y="5357369"/>
            <a:ext cx="8460000" cy="1055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Note: not all leaves need to be pure; sometimes identical instances have different classes</a:t>
            </a:r>
          </a:p>
          <a:p>
            <a:pPr marL="1028519" lvl="0" indent="-457200" hangingPunct="0">
              <a:lnSpc>
                <a:spcPct val="90000"/>
              </a:lnSpc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028519" algn="l"/>
                <a:tab pos="1942919" algn="l"/>
                <a:tab pos="2857319" algn="l"/>
                <a:tab pos="3771718" algn="l"/>
                <a:tab pos="4686119" algn="l"/>
                <a:tab pos="5600519" algn="l"/>
                <a:tab pos="6514918" algn="l"/>
                <a:tab pos="7429318" algn="l"/>
                <a:tab pos="8343719" algn="l"/>
                <a:tab pos="9258119" algn="l"/>
                <a:tab pos="10172519" algn="l"/>
                <a:tab pos="11086919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Splitting stops when data cannot be split any further</a:t>
            </a:r>
          </a:p>
        </p:txBody>
      </p:sp>
    </p:spTree>
    <p:extLst>
      <p:ext uri="{BB962C8B-B14F-4D97-AF65-F5344CB8AC3E}">
        <p14:creationId xmlns:p14="http://schemas.microsoft.com/office/powerpoint/2010/main" val="33828678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7099"/>
            <a:ext cx="9905999" cy="44111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Decision trees often can </a:t>
            </a:r>
            <a:r>
              <a:rPr lang="en-US" dirty="0" err="1"/>
              <a:t>overfit</a:t>
            </a:r>
            <a:r>
              <a:rPr lang="en-US" dirty="0"/>
              <a:t> the training data using the algorithm we just discussed </a:t>
            </a:r>
          </a:p>
          <a:p>
            <a:r>
              <a:rPr lang="en-US" dirty="0"/>
              <a:t>Most decision tree algorithms today use a slightly different measure of node purity that attempts to combat this (it is known as the gain ratio for those wanting to look it up)</a:t>
            </a:r>
          </a:p>
          <a:p>
            <a:r>
              <a:rPr lang="en-US" dirty="0"/>
              <a:t>However, random forests is another algorithm that does well at handling this problem</a:t>
            </a:r>
          </a:p>
          <a:p>
            <a:r>
              <a:rPr lang="en-US" dirty="0"/>
              <a:t>It works by building multiple decision trees and lets each tree vote on how to classify inputs </a:t>
            </a:r>
          </a:p>
          <a:p>
            <a:r>
              <a:rPr lang="en-US" dirty="0"/>
              <a:t>The final decision is made by the majority vote</a:t>
            </a:r>
          </a:p>
          <a:p>
            <a:r>
              <a:rPr lang="en-US" dirty="0"/>
              <a:t>Again, we will not go into too much detail of this algorithm today, but it is something to know</a:t>
            </a:r>
          </a:p>
        </p:txBody>
      </p:sp>
    </p:spTree>
    <p:extLst>
      <p:ext uri="{BB962C8B-B14F-4D97-AF65-F5344CB8AC3E}">
        <p14:creationId xmlns:p14="http://schemas.microsoft.com/office/powerpoint/2010/main" val="279469338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7098"/>
            <a:ext cx="9905999" cy="4661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Naïve Bayes classifiers are a family of simple probabilistic classifiers based on applying Bayes' theorem with strong (naive) independence assumptions between the features</a:t>
            </a:r>
          </a:p>
          <a:p>
            <a:r>
              <a:rPr lang="en-US" dirty="0"/>
              <a:t>Independence assumption is almost never correct! But this scheme often works surprisingly well in practice</a:t>
            </a:r>
          </a:p>
          <a:p>
            <a:r>
              <a:rPr lang="en-US" dirty="0" err="1"/>
              <a:t>Baye’s</a:t>
            </a:r>
            <a:r>
              <a:rPr lang="en-US" dirty="0"/>
              <a:t> rule is stated as probability of an event, H, given evidence, E: </a:t>
            </a:r>
          </a:p>
          <a:p>
            <a:pPr lvl="1"/>
            <a:r>
              <a:rPr lang="en-US" dirty="0"/>
              <a:t>P(H | E) = P(E | H)P(H) / P(E) (we usually drop the P(E) term)</a:t>
            </a:r>
          </a:p>
          <a:p>
            <a:pPr marL="342900" lvl="0" indent="-342900" hangingPunct="0">
              <a:lnSpc>
                <a:spcPct val="10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ea typeface="Gothic" pitchFamily="2"/>
                <a:cs typeface="Lucidasans" pitchFamily="2"/>
              </a:rPr>
              <a:t>A priori</a:t>
            </a:r>
            <a:r>
              <a:rPr lang="en-US" dirty="0">
                <a:ea typeface="Gothic" pitchFamily="2"/>
                <a:cs typeface="Lucidasans" pitchFamily="2"/>
              </a:rPr>
              <a:t> probability of H</a:t>
            </a:r>
            <a:r>
              <a:rPr lang="en-US" i="1" dirty="0">
                <a:ea typeface="Gothic" pitchFamily="2"/>
                <a:cs typeface="Lucidasans" pitchFamily="2"/>
              </a:rPr>
              <a:t> </a:t>
            </a:r>
            <a:r>
              <a:rPr lang="en-US" dirty="0">
                <a:ea typeface="Gothic" pitchFamily="2"/>
                <a:cs typeface="Lucidasans" pitchFamily="2"/>
              </a:rPr>
              <a:t>: P(H)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Probability of event </a:t>
            </a:r>
            <a:r>
              <a:rPr lang="en-US" sz="2000" i="1" dirty="0">
                <a:ea typeface="Gothic" pitchFamily="2"/>
                <a:cs typeface="Lucidasans" pitchFamily="2"/>
              </a:rPr>
              <a:t>before</a:t>
            </a:r>
            <a:r>
              <a:rPr lang="en-US" sz="2000" dirty="0">
                <a:ea typeface="Gothic" pitchFamily="2"/>
                <a:cs typeface="Lucidasans" pitchFamily="2"/>
              </a:rPr>
              <a:t> evidence is seen</a:t>
            </a:r>
          </a:p>
          <a:p>
            <a:pPr marL="342900" lvl="0" indent="-342900" hangingPunct="0">
              <a:lnSpc>
                <a:spcPct val="10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ea typeface="Gothic" pitchFamily="2"/>
                <a:cs typeface="Lucidasans" pitchFamily="2"/>
              </a:rPr>
              <a:t>A posteriori </a:t>
            </a:r>
            <a:r>
              <a:rPr lang="en-US" dirty="0">
                <a:ea typeface="Gothic" pitchFamily="2"/>
                <a:cs typeface="Lucidasans" pitchFamily="2"/>
              </a:rPr>
              <a:t>probability of</a:t>
            </a:r>
            <a:r>
              <a:rPr lang="en-US" i="1" dirty="0">
                <a:ea typeface="Gothic" pitchFamily="2"/>
                <a:cs typeface="Lucidasans" pitchFamily="2"/>
              </a:rPr>
              <a:t> H </a:t>
            </a:r>
            <a:r>
              <a:rPr lang="en-US" dirty="0">
                <a:ea typeface="Gothic" pitchFamily="2"/>
                <a:cs typeface="Lucidasans" pitchFamily="2"/>
              </a:rPr>
              <a:t>: P(H | E)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ea typeface="Gothic" pitchFamily="2"/>
                <a:cs typeface="Lucidasans" pitchFamily="2"/>
              </a:rPr>
              <a:t>Probability of event </a:t>
            </a:r>
            <a:r>
              <a:rPr lang="en-US" sz="2000" i="1" dirty="0">
                <a:ea typeface="Gothic" pitchFamily="2"/>
                <a:cs typeface="Lucidasans" pitchFamily="2"/>
              </a:rPr>
              <a:t>after</a:t>
            </a:r>
            <a:r>
              <a:rPr lang="en-US" sz="2000" dirty="0">
                <a:ea typeface="Gothic" pitchFamily="2"/>
                <a:cs typeface="Lucidasans" pitchFamily="2"/>
              </a:rPr>
              <a:t> evidence is seen</a:t>
            </a:r>
          </a:p>
          <a:p>
            <a:pPr marL="342900" lvl="0" indent="-342900" hangingPunct="0">
              <a:lnSpc>
                <a:spcPct val="10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ea typeface="Gothic" pitchFamily="2"/>
                <a:cs typeface="Lucidasans" pitchFamily="2"/>
              </a:rPr>
              <a:t>Likelihood </a:t>
            </a:r>
            <a:r>
              <a:rPr lang="en-US" dirty="0">
                <a:ea typeface="Gothic" pitchFamily="2"/>
                <a:cs typeface="Lucidasans" pitchFamily="2"/>
              </a:rPr>
              <a:t>of</a:t>
            </a:r>
            <a:r>
              <a:rPr lang="en-US" i="1" dirty="0">
                <a:ea typeface="Gothic" pitchFamily="2"/>
                <a:cs typeface="Lucidasans" pitchFamily="2"/>
              </a:rPr>
              <a:t> H </a:t>
            </a:r>
            <a:r>
              <a:rPr lang="en-US" dirty="0">
                <a:ea typeface="Gothic" pitchFamily="2"/>
                <a:cs typeface="Lucidasans" pitchFamily="2"/>
              </a:rPr>
              <a:t>: P(E | H)</a:t>
            </a:r>
            <a:endParaRPr lang="en-US" sz="2000" dirty="0"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/>
          </a:p>
          <a:p>
            <a:pPr marL="457200" lvl="2" indent="0" hangingPunct="0">
              <a:spcBef>
                <a:spcPts val="598"/>
              </a:spcBef>
              <a:buClr>
                <a:schemeClr val="tx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6567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</a:t>
            </a:r>
            <a:r>
              <a:rPr lang="en-US" dirty="0" err="1"/>
              <a:t>Classificatoin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8598"/>
            <a:ext cx="9905999" cy="4353443"/>
          </a:xfrm>
        </p:spPr>
        <p:txBody>
          <a:bodyPr>
            <a:normAutofit/>
          </a:bodyPr>
          <a:lstStyle/>
          <a:p>
            <a:r>
              <a:rPr lang="en-US" dirty="0"/>
              <a:t>Classification learning: what is the probability of the class given an instance?</a:t>
            </a:r>
          </a:p>
          <a:p>
            <a:pPr lvl="1"/>
            <a:r>
              <a:rPr lang="en-US" dirty="0"/>
              <a:t>Evidence E = instance’s non-class attribute values</a:t>
            </a:r>
          </a:p>
          <a:p>
            <a:pPr lvl="1"/>
            <a:r>
              <a:rPr lang="en-US" dirty="0"/>
              <a:t>Event H = class value of instance</a:t>
            </a:r>
          </a:p>
          <a:p>
            <a:r>
              <a:rPr lang="en-US" dirty="0"/>
              <a:t>Naïve assumption: evidence splits into parts (i.e., attributes) that are conditionally independent</a:t>
            </a:r>
          </a:p>
          <a:p>
            <a:r>
              <a:rPr lang="en-US" dirty="0"/>
              <a:t>This means, given n attributes, we can write Bayes’ rule using a product of per-attribute probabilities: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61" y="5300431"/>
            <a:ext cx="5936963" cy="5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35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Data Science bowl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1618"/>
            <a:ext cx="9905999" cy="4389852"/>
          </a:xfrm>
        </p:spPr>
        <p:txBody>
          <a:bodyPr>
            <a:normAutofit/>
          </a:bodyPr>
          <a:lstStyle/>
          <a:p>
            <a:r>
              <a:rPr lang="en-US" dirty="0"/>
              <a:t>We are looking for interested members who would like to participate in </a:t>
            </a:r>
            <a:r>
              <a:rPr lang="en-US" dirty="0" err="1">
                <a:hlinkClick r:id="rId2"/>
              </a:rPr>
              <a:t>Kaggle’s</a:t>
            </a:r>
            <a:r>
              <a:rPr lang="en-US" dirty="0">
                <a:hlinkClick r:id="rId2"/>
              </a:rPr>
              <a:t> 2018 Data Science Bowl </a:t>
            </a:r>
            <a:endParaRPr lang="en-US" dirty="0"/>
          </a:p>
          <a:p>
            <a:r>
              <a:rPr lang="en-US" dirty="0"/>
              <a:t>The contest is being sponsored by Booz Allen </a:t>
            </a:r>
            <a:r>
              <a:rPr lang="en-US" dirty="0" err="1"/>
              <a:t>Hamiliton</a:t>
            </a:r>
            <a:r>
              <a:rPr lang="en-US" dirty="0"/>
              <a:t> and there are cash prizes available to the top 5 placing teams (submission deadline: April 9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The competition is to create an algorithm to automate nucleus detection, which could help unlock cures for disease more quickly </a:t>
            </a:r>
          </a:p>
          <a:p>
            <a:r>
              <a:rPr lang="en-US" dirty="0"/>
              <a:t>Teams will create a computer model that can identify a range of nuclei across varied conditions</a:t>
            </a:r>
          </a:p>
        </p:txBody>
      </p:sp>
    </p:spTree>
    <p:extLst>
      <p:ext uri="{BB962C8B-B14F-4D97-AF65-F5344CB8AC3E}">
        <p14:creationId xmlns:p14="http://schemas.microsoft.com/office/powerpoint/2010/main" val="74362030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for Weather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77284"/>
            <a:ext cx="9169179" cy="253005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217291" y="4248412"/>
            <a:ext cx="4114800" cy="609480"/>
            <a:chOff x="3186360" y="3634560"/>
            <a:chExt cx="4114800" cy="609480"/>
          </a:xfrm>
        </p:grpSpPr>
        <p:sp>
          <p:nvSpPr>
            <p:cNvPr id="6" name="Freeform 5"/>
            <p:cNvSpPr/>
            <p:nvPr/>
          </p:nvSpPr>
          <p:spPr>
            <a:xfrm>
              <a:off x="6724800" y="3939480"/>
              <a:ext cx="5763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985000" y="3939480"/>
              <a:ext cx="7397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996080" y="3939480"/>
              <a:ext cx="988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173840" y="3939480"/>
              <a:ext cx="82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186360" y="3939480"/>
              <a:ext cx="9874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724800" y="3634560"/>
              <a:ext cx="5763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85000" y="3634560"/>
              <a:ext cx="7397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96080" y="3634560"/>
              <a:ext cx="988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73840" y="3634560"/>
              <a:ext cx="82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Temp.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86360" y="3634560"/>
              <a:ext cx="9874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3186360" y="424404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186360" y="3634560"/>
              <a:ext cx="0" cy="6094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7301160" y="3634560"/>
              <a:ext cx="0" cy="6094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3186360" y="393948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3186360" y="363456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28" y="4952379"/>
            <a:ext cx="4812694" cy="19056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32275" y="4857892"/>
            <a:ext cx="347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Prediction of a new day</a:t>
            </a:r>
          </a:p>
        </p:txBody>
      </p:sp>
    </p:spTree>
    <p:extLst>
      <p:ext uri="{BB962C8B-B14F-4D97-AF65-F5344CB8AC3E}">
        <p14:creationId xmlns:p14="http://schemas.microsoft.com/office/powerpoint/2010/main" val="196654267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Zero-Frequency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850"/>
            <a:ext cx="9905999" cy="4555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an attribute value does not occur with every class value? (e.g., “Humidity = high” for class “yes”)</a:t>
            </a:r>
          </a:p>
          <a:p>
            <a:pPr lvl="1"/>
            <a:r>
              <a:rPr lang="en-US" dirty="0"/>
              <a:t>Probability will be zero: </a:t>
            </a:r>
          </a:p>
          <a:p>
            <a:pPr lvl="1"/>
            <a:r>
              <a:rPr lang="en-US" dirty="0"/>
              <a:t>A posteriori probability will also be zero:</a:t>
            </a:r>
            <a:br>
              <a:rPr lang="en-US" dirty="0"/>
            </a:br>
            <a:r>
              <a:rPr lang="en-US" dirty="0"/>
              <a:t>(Regardless of how likely the other values are!)</a:t>
            </a:r>
          </a:p>
          <a:p>
            <a:r>
              <a:rPr lang="en-US" dirty="0"/>
              <a:t>Remedy: add 1 to the count for every attribute value-class combination (Laplace estimator)</a:t>
            </a:r>
          </a:p>
          <a:p>
            <a:r>
              <a:rPr lang="en-US" dirty="0"/>
              <a:t>Result: probabilities will never be zero</a:t>
            </a:r>
          </a:p>
          <a:p>
            <a:endParaRPr lang="en-US" dirty="0"/>
          </a:p>
          <a:p>
            <a:r>
              <a:rPr lang="en-US" dirty="0"/>
              <a:t>Note: Naïve Bayes can handle numeric attributes using Gaussian probability distribution estimates, but we will not cover that today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26881"/>
              </p:ext>
            </p:extLst>
          </p:nvPr>
        </p:nvGraphicFramePr>
        <p:xfrm>
          <a:off x="4316412" y="2537593"/>
          <a:ext cx="355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778000" imgH="203200" progId="Equation.3">
                  <p:embed/>
                </p:oleObj>
              </mc:Choice>
              <mc:Fallback>
                <p:oleObj name="Equation" r:id="rId3" imgW="17780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412" y="2537593"/>
                        <a:ext cx="355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444" y="3013915"/>
            <a:ext cx="1499400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82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1643092"/>
            <a:ext cx="4878389" cy="48635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Logistic regression is a mathematical model used in statistics to estimate (guess) the probability of an event occurring having been given some previous data</a:t>
            </a:r>
          </a:p>
          <a:p>
            <a:r>
              <a:rPr lang="en-US" dirty="0"/>
              <a:t>Logistic Regression works with binary data, where either the event happens (1) or the event does not happen (0). So given some feature x it tries to find out whether some event y happens or not. </a:t>
            </a:r>
          </a:p>
          <a:p>
            <a:r>
              <a:rPr lang="en-US" dirty="0"/>
              <a:t>Logistic Regression uses the logistic function to find a model that fits with the data points. The function gives an 'S' shaped curve to model the data.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2538" y="1846635"/>
            <a:ext cx="5379200" cy="40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405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0471"/>
            <a:ext cx="9905999" cy="4555575"/>
          </a:xfrm>
        </p:spPr>
        <p:txBody>
          <a:bodyPr>
            <a:normAutofit/>
          </a:bodyPr>
          <a:lstStyle/>
          <a:p>
            <a:r>
              <a:rPr lang="en-US" dirty="0"/>
              <a:t>Logistic regression uses the concept of odds ratios to calculate the probability. This is defined as the ratio of the odds of an event happening to its not happening. </a:t>
            </a:r>
          </a:p>
          <a:p>
            <a:pPr lvl="1"/>
            <a:r>
              <a:rPr lang="en-US" dirty="0"/>
              <a:t>For example, the probability of a sports team to win a certain match might be 0.75. </a:t>
            </a:r>
          </a:p>
          <a:p>
            <a:pPr lvl="1"/>
            <a:r>
              <a:rPr lang="en-US" dirty="0"/>
              <a:t>The probability for that team to lose would be 1 – 0.75 = 0.25. </a:t>
            </a:r>
          </a:p>
          <a:p>
            <a:pPr lvl="1"/>
            <a:r>
              <a:rPr lang="en-US" dirty="0"/>
              <a:t>The odds for that team winning would be 0.75/0.25 = 3. This can be said as the odds of the team winning are 3 to 1</a:t>
            </a:r>
          </a:p>
          <a:p>
            <a:r>
              <a:rPr lang="en-US" dirty="0"/>
              <a:t>The odds can be defined as:</a:t>
            </a:r>
          </a:p>
          <a:p>
            <a:pPr lvl="1"/>
            <a:r>
              <a:rPr lang="en-US" i="1" dirty="0"/>
              <a:t>Odds = </a:t>
            </a:r>
            <a:r>
              <a:rPr lang="en-US" dirty="0"/>
              <a:t>P(y = 1 | x) / 1 - P(y = 1| x)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78813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4102"/>
            <a:ext cx="9905999" cy="46518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natural logarithm of the odds ratio is then taken in order to create the logistic equation. The new equation is know as the logit:</a:t>
            </a:r>
          </a:p>
          <a:p>
            <a:pPr lvl="1"/>
            <a:r>
              <a:rPr lang="en-US" i="1" dirty="0"/>
              <a:t>Logit(P(x)) = </a:t>
            </a:r>
            <a:r>
              <a:rPr lang="en-US" dirty="0"/>
              <a:t>ln(P(y = 1 | x) / 1 - P(y = 1| x))</a:t>
            </a:r>
          </a:p>
          <a:p>
            <a:r>
              <a:rPr lang="en-US" dirty="0"/>
              <a:t>In Logistic regression the Logit of the probability is said to be linear with respect to x, so the logit becomes:</a:t>
            </a:r>
          </a:p>
          <a:p>
            <a:pPr lvl="1"/>
            <a:r>
              <a:rPr lang="en-US" i="1" dirty="0"/>
              <a:t>Logit(P(x)) = </a:t>
            </a:r>
            <a:r>
              <a:rPr lang="en-US" dirty="0"/>
              <a:t>a + </a:t>
            </a:r>
            <a:r>
              <a:rPr lang="en-US" dirty="0" err="1"/>
              <a:t>bx</a:t>
            </a:r>
            <a:endParaRPr lang="en-US" dirty="0"/>
          </a:p>
          <a:p>
            <a:r>
              <a:rPr lang="en-US" dirty="0"/>
              <a:t>Using the two equations together then gives the following:</a:t>
            </a:r>
          </a:p>
          <a:p>
            <a:pPr lvl="1"/>
            <a:r>
              <a:rPr lang="en-US" dirty="0"/>
              <a:t>P(y = 1 | x) / 1 - P(y = 1| x) </a:t>
            </a:r>
            <a:r>
              <a:rPr lang="en-US" i="1" dirty="0"/>
              <a:t>= </a:t>
            </a:r>
            <a:r>
              <a:rPr lang="en-US" i="1" dirty="0" err="1"/>
              <a:t>e</a:t>
            </a:r>
            <a:r>
              <a:rPr lang="en-US" i="1" baseline="30000" dirty="0" err="1"/>
              <a:t>a</a:t>
            </a:r>
            <a:r>
              <a:rPr lang="en-US" i="1" baseline="30000" dirty="0"/>
              <a:t> +</a:t>
            </a:r>
            <a:r>
              <a:rPr lang="en-US" baseline="30000" dirty="0"/>
              <a:t> </a:t>
            </a:r>
            <a:r>
              <a:rPr lang="en-US" baseline="30000" dirty="0" err="1"/>
              <a:t>bx</a:t>
            </a:r>
            <a:endParaRPr lang="en-US" baseline="30000" dirty="0"/>
          </a:p>
          <a:p>
            <a:r>
              <a:rPr lang="en-US" dirty="0"/>
              <a:t>This then leads to the probability:</a:t>
            </a:r>
          </a:p>
          <a:p>
            <a:pPr lvl="1"/>
            <a:r>
              <a:rPr lang="en-US" i="1" dirty="0"/>
              <a:t>P(Y = 1 | x) = </a:t>
            </a:r>
            <a:r>
              <a:rPr lang="en-US" i="1" dirty="0" err="1"/>
              <a:t>e</a:t>
            </a:r>
            <a:r>
              <a:rPr lang="en-US" i="1" baseline="30000" dirty="0" err="1"/>
              <a:t>a</a:t>
            </a:r>
            <a:r>
              <a:rPr lang="en-US" i="1" baseline="30000" dirty="0"/>
              <a:t> +</a:t>
            </a:r>
            <a:r>
              <a:rPr lang="en-US" baseline="30000" dirty="0"/>
              <a:t> </a:t>
            </a:r>
            <a:r>
              <a:rPr lang="en-US" baseline="30000" dirty="0" err="1"/>
              <a:t>bx</a:t>
            </a:r>
            <a:r>
              <a:rPr lang="en-US" baseline="30000" dirty="0"/>
              <a:t> </a:t>
            </a:r>
            <a:r>
              <a:rPr lang="en-US" dirty="0"/>
              <a:t>/ 1 + </a:t>
            </a:r>
            <a:r>
              <a:rPr lang="en-US" i="1" dirty="0" err="1"/>
              <a:t>e</a:t>
            </a:r>
            <a:r>
              <a:rPr lang="en-US" i="1" baseline="30000" dirty="0" err="1"/>
              <a:t>a</a:t>
            </a:r>
            <a:r>
              <a:rPr lang="en-US" i="1" baseline="30000" dirty="0"/>
              <a:t> +</a:t>
            </a:r>
            <a:r>
              <a:rPr lang="en-US" baseline="30000" dirty="0"/>
              <a:t> </a:t>
            </a:r>
            <a:r>
              <a:rPr lang="en-US" baseline="30000" dirty="0" err="1"/>
              <a:t>bx</a:t>
            </a:r>
            <a:r>
              <a:rPr lang="en-US" baseline="30000" dirty="0"/>
              <a:t> </a:t>
            </a:r>
            <a:r>
              <a:rPr lang="en-US" dirty="0"/>
              <a:t>= 1 / 1 + </a:t>
            </a:r>
            <a:r>
              <a:rPr lang="en-US" i="1" dirty="0"/>
              <a:t>e</a:t>
            </a:r>
            <a:r>
              <a:rPr lang="en-US" i="1" baseline="30000" dirty="0"/>
              <a:t>-(a +</a:t>
            </a:r>
            <a:r>
              <a:rPr lang="en-US" baseline="30000" dirty="0"/>
              <a:t> </a:t>
            </a:r>
            <a:r>
              <a:rPr lang="en-US" baseline="30000" dirty="0" err="1"/>
              <a:t>bx</a:t>
            </a:r>
            <a:r>
              <a:rPr lang="en-US" baseline="30000" dirty="0"/>
              <a:t>)</a:t>
            </a:r>
          </a:p>
          <a:p>
            <a:pPr lvl="1"/>
            <a:endParaRPr lang="en-US" baseline="30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787847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1720097"/>
            <a:ext cx="9905999" cy="4719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K-nearest neighbors algorithm (k-NN) is a non-parametric method used for classification and regression</a:t>
            </a:r>
          </a:p>
          <a:p>
            <a:r>
              <a:rPr lang="en-US" dirty="0"/>
              <a:t>In both cases, the input consists of the k closest training examples in the feature space. The output depends on whether k-NN is used for classification or regression:</a:t>
            </a:r>
          </a:p>
          <a:p>
            <a:pPr lvl="1"/>
            <a:r>
              <a:rPr lang="en-US" dirty="0"/>
              <a:t>In k-NN classification, the output is a class membership. An object is classified by a majority vote of its neighbors, with the object being assigned to the class most common among its k nearest neighbors (k is a positive integer, typically small). If k = 1, then the object is simply assigned to the class of that single nearest neighbor.</a:t>
            </a:r>
          </a:p>
          <a:p>
            <a:pPr lvl="1"/>
            <a:r>
              <a:rPr lang="en-US" dirty="0"/>
              <a:t>In k-NN regression, the output is the property value for the object. This value is the average of the values of its k 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108946296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048" y="1621071"/>
            <a:ext cx="4875211" cy="4577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k-NN classification:</a:t>
            </a:r>
          </a:p>
          <a:p>
            <a:pPr lvl="1"/>
            <a:r>
              <a:rPr lang="en-US" dirty="0"/>
              <a:t>The test sample (green circle) should be classified either to the first class of blue squares or to the second class of red triangles. </a:t>
            </a:r>
          </a:p>
          <a:p>
            <a:pPr lvl="1"/>
            <a:r>
              <a:rPr lang="en-US" dirty="0"/>
              <a:t>If k = 3 (solid line circle) it is assigned to the second class because there are 2 triangles and only 1 square inside the inner circle. </a:t>
            </a:r>
          </a:p>
          <a:p>
            <a:pPr lvl="1"/>
            <a:r>
              <a:rPr lang="en-US" dirty="0"/>
              <a:t>If k = 5 (dashed line circle) it is assigned to the first class (3 squares vs. 2 triangles inside the outer circle).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994483" cy="3607920"/>
          </a:xfrm>
        </p:spPr>
      </p:pic>
    </p:spTree>
    <p:extLst>
      <p:ext uri="{BB962C8B-B14F-4D97-AF65-F5344CB8AC3E}">
        <p14:creationId xmlns:p14="http://schemas.microsoft.com/office/powerpoint/2010/main" val="259227686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2008855"/>
            <a:ext cx="9905999" cy="4045436"/>
          </a:xfrm>
        </p:spPr>
        <p:txBody>
          <a:bodyPr>
            <a:normAutofit/>
          </a:bodyPr>
          <a:lstStyle/>
          <a:p>
            <a:r>
              <a:rPr lang="en-US" dirty="0"/>
              <a:t>Linear regression is a special case of regression analysis, which tries to explain the relationship between a dependent variable and one or more explanatory variables</a:t>
            </a:r>
          </a:p>
          <a:p>
            <a:r>
              <a:rPr lang="en-US" dirty="0"/>
              <a:t>Linear regression assumes that the output variable, Y, can be expressed as a linear combination of its input variables, X</a:t>
            </a:r>
          </a:p>
          <a:p>
            <a:r>
              <a:rPr lang="en-US" dirty="0"/>
              <a:t>Y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lvl="1"/>
            <a:r>
              <a:rPr lang="en-US" dirty="0"/>
              <a:t>Each input variable is given a “weight” in determining how important it is to the prediction (be careful, this is not always a correct interpretation)</a:t>
            </a:r>
          </a:p>
        </p:txBody>
      </p:sp>
    </p:spTree>
    <p:extLst>
      <p:ext uri="{BB962C8B-B14F-4D97-AF65-F5344CB8AC3E}">
        <p14:creationId xmlns:p14="http://schemas.microsoft.com/office/powerpoint/2010/main" val="132773595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idea is to find the red curve, the blue points are actual samples. </a:t>
            </a:r>
          </a:p>
          <a:p>
            <a:r>
              <a:rPr lang="en-US" dirty="0"/>
              <a:t>With linear regression all points can be connected using a single, straight line. </a:t>
            </a:r>
          </a:p>
          <a:p>
            <a:r>
              <a:rPr lang="en-US" dirty="0"/>
              <a:t>This example uses simple linear regression, where the square of the distance between the red line and each sample point is minimized.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078" y="2407460"/>
            <a:ext cx="4875213" cy="32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31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723"/>
            <a:ext cx="9905999" cy="3541714"/>
          </a:xfrm>
        </p:spPr>
        <p:txBody>
          <a:bodyPr/>
          <a:lstStyle/>
          <a:p>
            <a:r>
              <a:rPr lang="en-US" dirty="0"/>
              <a:t>K-means is a clustering algorithm that aims to partition n observations into k clusters in which each observation belongs to the cluster with the nearest mean, serving as a prototype of the cluster (this prototype is called the centroid).</a:t>
            </a:r>
          </a:p>
          <a:p>
            <a:r>
              <a:rPr lang="en-US" dirty="0"/>
              <a:t>This is the most commonly used unsupervised machine learning method</a:t>
            </a:r>
          </a:p>
          <a:p>
            <a:r>
              <a:rPr lang="en-US" dirty="0"/>
              <a:t>It is hard to determine what to make k be, but there have been methods used overtime to best choose (often guess and check)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9460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4568"/>
          </a:xfrm>
        </p:spPr>
        <p:txBody>
          <a:bodyPr>
            <a:normAutofit/>
          </a:bodyPr>
          <a:lstStyle/>
          <a:p>
            <a:r>
              <a:rPr lang="en-US" dirty="0"/>
              <a:t>Representation: language for patterns/models, expressive power</a:t>
            </a:r>
          </a:p>
          <a:p>
            <a:r>
              <a:rPr lang="en-US" dirty="0"/>
              <a:t>Evaluation: scoring methods for deciding what is a good fit of model to data</a:t>
            </a:r>
          </a:p>
          <a:p>
            <a:pPr lvl="1"/>
            <a:r>
              <a:rPr lang="en-US" dirty="0"/>
              <a:t>Beware of overfitting </a:t>
            </a:r>
            <a:r>
              <a:rPr lang="en-US" dirty="0">
                <a:sym typeface="Wingdings" panose="05000000000000000000" pitchFamily="2" charset="2"/>
              </a:rPr>
              <a:t> your model may be “too good” with your training data, but may not generalize well during testing</a:t>
            </a:r>
            <a:endParaRPr lang="en-US" dirty="0"/>
          </a:p>
          <a:p>
            <a:r>
              <a:rPr lang="en-US" dirty="0"/>
              <a:t>Search: method for enumerating patterns/models</a:t>
            </a:r>
          </a:p>
          <a:p>
            <a:pPr lvl="1"/>
            <a:r>
              <a:rPr lang="en-US" dirty="0"/>
              <a:t>Optimization techniques </a:t>
            </a:r>
            <a:r>
              <a:rPr lang="en-US" dirty="0">
                <a:sym typeface="Wingdings" panose="05000000000000000000" pitchFamily="2" charset="2"/>
              </a:rPr>
              <a:t> most commonly used optimizer is gradient descent, which iteratively searches for the minimization of some error function (will not go into detail of how this works today)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936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8175" y="1684422"/>
            <a:ext cx="5461134" cy="47562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run a k-means algorithm, you have to randomly initialize k points to be centroids </a:t>
            </a:r>
          </a:p>
          <a:p>
            <a:r>
              <a:rPr lang="en-US" dirty="0"/>
              <a:t>Iteratively repeat the following until convergence:</a:t>
            </a:r>
          </a:p>
          <a:p>
            <a:r>
              <a:rPr lang="en-US" dirty="0"/>
              <a:t>Cluster assignment </a:t>
            </a:r>
          </a:p>
          <a:p>
            <a:pPr lvl="1"/>
            <a:r>
              <a:rPr lang="en-US" dirty="0"/>
              <a:t>Go through each of the data points and depending on which centroid is closer, it assigns the data points to one of the k cluster centroids.</a:t>
            </a:r>
          </a:p>
          <a:p>
            <a:r>
              <a:rPr lang="en-US" dirty="0"/>
              <a:t>Move centroids</a:t>
            </a:r>
          </a:p>
          <a:p>
            <a:pPr lvl="1"/>
            <a:r>
              <a:rPr lang="en-US" dirty="0"/>
              <a:t>Calculate the average of all the points in a cluster and moves the centroid to that average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6" y="1684422"/>
            <a:ext cx="4604351" cy="44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4807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look at using some of these machine learning algorithms using Python and the </a:t>
            </a:r>
            <a:r>
              <a:rPr lang="en-US" dirty="0" err="1"/>
              <a:t>Sklearn</a:t>
            </a:r>
            <a:r>
              <a:rPr lang="en-US" dirty="0"/>
              <a:t> library </a:t>
            </a:r>
          </a:p>
        </p:txBody>
      </p:sp>
    </p:spTree>
    <p:extLst>
      <p:ext uri="{BB962C8B-B14F-4D97-AF65-F5344CB8AC3E}">
        <p14:creationId xmlns:p14="http://schemas.microsoft.com/office/powerpoint/2010/main" val="41999067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5601"/>
            <a:ext cx="9905999" cy="3541714"/>
          </a:xfrm>
        </p:spPr>
        <p:txBody>
          <a:bodyPr/>
          <a:lstStyle/>
          <a:p>
            <a:r>
              <a:rPr lang="en-US" dirty="0"/>
              <a:t>Some material was taken from Dr. Rasheed’s CSCI 4380 lecture material </a:t>
            </a:r>
          </a:p>
        </p:txBody>
      </p:sp>
    </p:spTree>
    <p:extLst>
      <p:ext uri="{BB962C8B-B14F-4D97-AF65-F5344CB8AC3E}">
        <p14:creationId xmlns:p14="http://schemas.microsoft.com/office/powerpoint/2010/main" val="17547164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5976"/>
            <a:ext cx="9905999" cy="3541714"/>
          </a:xfrm>
        </p:spPr>
        <p:txBody>
          <a:bodyPr/>
          <a:lstStyle/>
          <a:p>
            <a:r>
              <a:rPr lang="en-US" dirty="0"/>
              <a:t>Association rule learning is a rule-based machine learning method for discovering interesting relations between variables in large databases</a:t>
            </a:r>
          </a:p>
          <a:p>
            <a:r>
              <a:rPr lang="en-US" dirty="0"/>
              <a:t>Such information can be used as the basis for decisions about marketing activities, Web usage mining, intrusion detection, continuous production, and bioinformatics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9835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5975"/>
            <a:ext cx="9905999" cy="4112811"/>
          </a:xfrm>
        </p:spPr>
        <p:txBody>
          <a:bodyPr>
            <a:normAutofit/>
          </a:bodyPr>
          <a:lstStyle/>
          <a:p>
            <a:r>
              <a:rPr lang="en-US" dirty="0"/>
              <a:t>The problem of association rule mining is:</a:t>
            </a:r>
          </a:p>
          <a:p>
            <a:pPr lvl="1"/>
            <a:r>
              <a:rPr lang="en-US" dirty="0"/>
              <a:t>Let I = {i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…, i</a:t>
            </a:r>
            <a:r>
              <a:rPr lang="en-US" baseline="-25000" dirty="0"/>
              <a:t>n</a:t>
            </a:r>
            <a:r>
              <a:rPr lang="en-US" dirty="0"/>
              <a:t>} be a set of n attributes called items </a:t>
            </a:r>
          </a:p>
          <a:p>
            <a:pPr lvl="1"/>
            <a:r>
              <a:rPr lang="en-US" dirty="0"/>
              <a:t>Let D = {t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m</a:t>
            </a:r>
            <a:r>
              <a:rPr lang="en-US" dirty="0"/>
              <a:t>} be a set of transactions called the database </a:t>
            </a:r>
          </a:p>
          <a:p>
            <a:pPr lvl="1"/>
            <a:r>
              <a:rPr lang="en-US" dirty="0"/>
              <a:t>Each transaction D has a unique transaction ID and contains a subset of the items in I</a:t>
            </a:r>
          </a:p>
          <a:p>
            <a:pPr lvl="1"/>
            <a:r>
              <a:rPr lang="en-US" dirty="0"/>
              <a:t>A rule is defined as an implication of the form: If X then Y where X and Y are subsets of I</a:t>
            </a:r>
          </a:p>
          <a:p>
            <a:pPr lvl="1"/>
            <a:r>
              <a:rPr lang="en-US" dirty="0"/>
              <a:t> Every rule is composed by two different sets of items, also known as </a:t>
            </a:r>
            <a:r>
              <a:rPr lang="en-US" dirty="0" err="1"/>
              <a:t>itemsets</a:t>
            </a:r>
            <a:r>
              <a:rPr lang="en-US" dirty="0"/>
              <a:t>, X and Y, where X is called antecedent or left-hand-side (LHS) and Y consequent or right-hand-side (RHS).</a:t>
            </a:r>
          </a:p>
          <a:p>
            <a:r>
              <a:rPr lang="en-US" dirty="0"/>
              <a:t>Example association rule: If A and not B, then 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5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847"/>
            <a:ext cx="9905999" cy="4767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 is defined as the minimum percentage of transactions in the DB containing A and B. </a:t>
            </a:r>
          </a:p>
          <a:p>
            <a:r>
              <a:rPr lang="en-US" dirty="0"/>
              <a:t>Confidence is defined as the minimum percentage of those transactions containing A that also contain B.</a:t>
            </a:r>
          </a:p>
          <a:p>
            <a:pPr lvl="1"/>
            <a:r>
              <a:rPr lang="en-US" dirty="0"/>
              <a:t>Ex. Suppose the DB contains 1 million transactions and that 10,000 of those transactions contain both A and B.</a:t>
            </a:r>
          </a:p>
          <a:p>
            <a:pPr lvl="1"/>
            <a:r>
              <a:rPr lang="en-US" dirty="0"/>
              <a:t>We can then say that the support of the association if A then B is:</a:t>
            </a:r>
          </a:p>
          <a:p>
            <a:pPr lvl="1"/>
            <a:r>
              <a:rPr lang="en-US" dirty="0"/>
              <a:t>S= 10,000/1,000,000 = 1%. </a:t>
            </a:r>
          </a:p>
          <a:p>
            <a:pPr lvl="1"/>
            <a:r>
              <a:rPr lang="en-US" dirty="0"/>
              <a:t>Likewise, if 50,000 of the transactions contain A and 10,000 out of those 50,000 also contain B then the association rule if A then B has a confidence 10,000/50,000 = 20%.</a:t>
            </a:r>
          </a:p>
          <a:p>
            <a:pPr lvl="1"/>
            <a:r>
              <a:rPr lang="en-US" dirty="0"/>
              <a:t>Confidence is just the conditional probability of B given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85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 algorithms typically employ some sort of method to efficiently find rules that exceed a pre-defined support or confidence level</a:t>
            </a:r>
          </a:p>
          <a:p>
            <a:r>
              <a:rPr lang="en-US" dirty="0"/>
              <a:t>They do so by finding all </a:t>
            </a:r>
            <a:r>
              <a:rPr lang="en-US" dirty="0" err="1"/>
              <a:t>itemsets</a:t>
            </a:r>
            <a:r>
              <a:rPr lang="en-US" dirty="0"/>
              <a:t> with the given minimum support and generating rules from them!</a:t>
            </a:r>
          </a:p>
          <a:p>
            <a:r>
              <a:rPr lang="en-US" dirty="0"/>
              <a:t>Let’s look at an example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7007205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806724"/>
            <a:ext cx="4383488" cy="44203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6441" y="2097088"/>
            <a:ext cx="5812626" cy="1911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1036" y="4206240"/>
            <a:ext cx="5881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of item sets with a minimum support of at least two instances: 12 one-item sets, 47 two-item sets, 39 three-item sets, 6 four-item sets and 0 five-item sets</a:t>
            </a:r>
          </a:p>
        </p:txBody>
      </p:sp>
    </p:spTree>
    <p:extLst>
      <p:ext uri="{BB962C8B-B14F-4D97-AF65-F5344CB8AC3E}">
        <p14:creationId xmlns:p14="http://schemas.microsoft.com/office/powerpoint/2010/main" val="13328818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Rules from </a:t>
            </a:r>
            <a:r>
              <a:rPr lang="en-US" dirty="0" err="1"/>
              <a:t>ItemSet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35" y="1613473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all item sets with the required minimum support have been generated, we can turn them into rules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Example 4-item set with a support of 4 instances: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Seven (2</a:t>
            </a:r>
            <a:r>
              <a:rPr lang="en-US" baseline="30000" dirty="0"/>
              <a:t>N</a:t>
            </a:r>
            <a:r>
              <a:rPr lang="en-US" dirty="0"/>
              <a:t>-1) potential rules: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83496" y="3177820"/>
            <a:ext cx="6789420" cy="448317"/>
            <a:chOff x="1491390" y="2791683"/>
            <a:chExt cx="6789420" cy="448317"/>
          </a:xfrm>
        </p:grpSpPr>
        <p:sp>
          <p:nvSpPr>
            <p:cNvPr id="7" name="Freeform 6"/>
            <p:cNvSpPr/>
            <p:nvPr/>
          </p:nvSpPr>
          <p:spPr>
            <a:xfrm>
              <a:off x="1800000" y="2791683"/>
              <a:ext cx="6172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Normal, Windy = False, Play = Yes (4)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91390" y="2905200"/>
              <a:ext cx="67894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800000" y="3240000"/>
              <a:ext cx="6172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800000" y="29052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7972200" y="29052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9986" y="4186751"/>
            <a:ext cx="7696440" cy="2341440"/>
            <a:chOff x="763560" y="3958560"/>
            <a:chExt cx="7696440" cy="2341440"/>
          </a:xfrm>
        </p:grpSpPr>
        <p:sp>
          <p:nvSpPr>
            <p:cNvPr id="13" name="Freeform 12"/>
            <p:cNvSpPr/>
            <p:nvPr/>
          </p:nvSpPr>
          <p:spPr>
            <a:xfrm>
              <a:off x="7774200" y="3958560"/>
              <a:ext cx="685799" cy="234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4/8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4/9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b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4/12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63560" y="3958560"/>
              <a:ext cx="7010640" cy="234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Humidity = Normal and Windy = False 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Humidity = Normal and Play = Yes then Windy = False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Windy = False and Play = Yes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Humidity = Normal then Windy = False and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Windy = False then Humidity = Normal and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Play = Yes then Humidity = Normal and Windy = False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If True then Humidity = Normal and Windy = False </a:t>
              </a:r>
              <a:b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 dirty="0">
                  <a:ln>
                    <a:noFill/>
                  </a:ln>
                  <a:latin typeface="Courier New" pitchFamily="18"/>
                  <a:ea typeface="Gothic" pitchFamily="2"/>
                  <a:cs typeface="Lucidasans" pitchFamily="2"/>
                </a:rPr>
                <a:t>and Play = Yes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63560" y="3958560"/>
              <a:ext cx="769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63560" y="6300000"/>
              <a:ext cx="769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763560" y="3958560"/>
              <a:ext cx="0" cy="2341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460000" y="3958560"/>
              <a:ext cx="0" cy="2341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98526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722</TotalTime>
  <Words>2291</Words>
  <Application>Microsoft Office PowerPoint</Application>
  <PresentationFormat>Widescreen</PresentationFormat>
  <Paragraphs>201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Courier New</vt:lpstr>
      <vt:lpstr>Gothic</vt:lpstr>
      <vt:lpstr>Lucidasans</vt:lpstr>
      <vt:lpstr>Tahoma</vt:lpstr>
      <vt:lpstr>Trebuchet MS</vt:lpstr>
      <vt:lpstr>Tw Cen MT</vt:lpstr>
      <vt:lpstr>Utopia</vt:lpstr>
      <vt:lpstr>Wingdings</vt:lpstr>
      <vt:lpstr>Circuit</vt:lpstr>
      <vt:lpstr>Equation</vt:lpstr>
      <vt:lpstr>Introduction To Machine Learning Algorithms </vt:lpstr>
      <vt:lpstr>Kaggle Data Science bowl</vt:lpstr>
      <vt:lpstr>Machine Learning Algorithms</vt:lpstr>
      <vt:lpstr>Association Rule Learning</vt:lpstr>
      <vt:lpstr>Association Rule Learning</vt:lpstr>
      <vt:lpstr>Support and confidence</vt:lpstr>
      <vt:lpstr>Association Rule Algorithms</vt:lpstr>
      <vt:lpstr>Weather Data</vt:lpstr>
      <vt:lpstr>Generating Rules from ItemSet</vt:lpstr>
      <vt:lpstr>Decision Tree Classification</vt:lpstr>
      <vt:lpstr>Constructing a Decision Tree</vt:lpstr>
      <vt:lpstr>Which attribute to select?</vt:lpstr>
      <vt:lpstr>Criteria for attribute selection</vt:lpstr>
      <vt:lpstr>Computing Information</vt:lpstr>
      <vt:lpstr>Computing information gain</vt:lpstr>
      <vt:lpstr>Final decision Tree</vt:lpstr>
      <vt:lpstr>Random Forest Trees</vt:lpstr>
      <vt:lpstr>Naïve bayes classification </vt:lpstr>
      <vt:lpstr>Naïve Bayes Classificatoin</vt:lpstr>
      <vt:lpstr>Probabilities for Weather Data</vt:lpstr>
      <vt:lpstr>Zero-Frequency Problem</vt:lpstr>
      <vt:lpstr>Logistic Regression for Classification</vt:lpstr>
      <vt:lpstr>Odds</vt:lpstr>
      <vt:lpstr>Logit Transformation</vt:lpstr>
      <vt:lpstr>K-nn</vt:lpstr>
      <vt:lpstr>K-nn example</vt:lpstr>
      <vt:lpstr>Linear Regression</vt:lpstr>
      <vt:lpstr>Linear regression picture</vt:lpstr>
      <vt:lpstr>K-means</vt:lpstr>
      <vt:lpstr>The algorithm</vt:lpstr>
      <vt:lpstr>Sklearn Tutorial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Machine Learning</dc:title>
  <dc:creator>Jonathan Waring</dc:creator>
  <cp:lastModifiedBy>Jonathan Waring</cp:lastModifiedBy>
  <cp:revision>75</cp:revision>
  <dcterms:created xsi:type="dcterms:W3CDTF">2017-10-23T17:03:34Z</dcterms:created>
  <dcterms:modified xsi:type="dcterms:W3CDTF">2018-01-22T19:50:06Z</dcterms:modified>
</cp:coreProperties>
</file>