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E435-AAEE-4B2E-95B8-EF01E550D3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FF3F-67C0-4486-98B0-9FBC8098A5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oogle Cardboard: Your affordable entry into virtual reality"/>
          <p:cNvPicPr>
            <a:picLocks noChangeAspect="1" noChangeArrowheads="1"/>
          </p:cNvPicPr>
          <p:nvPr/>
        </p:nvPicPr>
        <p:blipFill rotWithShape="1"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0" r="-1" b="25076"/>
          <a:stretch>
            <a:fillRect/>
          </a:stretch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492" y="1092862"/>
            <a:ext cx="10571967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Input and I</a:t>
            </a:r>
            <a:r>
              <a:rPr lang="en-US" altLang="zh-CN" sz="6600" dirty="0">
                <a:solidFill>
                  <a:schemeClr val="bg1"/>
                </a:solidFill>
              </a:rPr>
              <a:t>nteraction Methods of Google Cardboard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Fall 2023 VR/AR Research Project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33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ifferent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Devices</a:t>
            </a:r>
            <a:endParaRPr lang="en-US" dirty="0"/>
          </a:p>
          <a:p>
            <a:pPr lvl="1"/>
            <a:r>
              <a:rPr lang="en-US" dirty="0"/>
              <a:t>Another Phone</a:t>
            </a:r>
            <a:endParaRPr lang="en-US" dirty="0"/>
          </a:p>
          <a:p>
            <a:pPr lvl="1"/>
            <a:r>
              <a:rPr lang="en-US" dirty="0"/>
              <a:t>PS5 Controller</a:t>
            </a:r>
            <a:endParaRPr lang="en-US" dirty="0"/>
          </a:p>
          <a:p>
            <a:pPr lvl="1"/>
            <a:r>
              <a:rPr lang="en-US" dirty="0"/>
              <a:t>Mouse and Keyboard</a:t>
            </a:r>
            <a:endParaRPr lang="en-US" dirty="0"/>
          </a:p>
          <a:p>
            <a:pPr lvl="1"/>
            <a:r>
              <a:rPr lang="en-US" dirty="0"/>
              <a:t>Sensors</a:t>
            </a:r>
            <a:endParaRPr lang="en-US" dirty="0"/>
          </a:p>
          <a:p>
            <a:r>
              <a:rPr lang="en-US" dirty="0"/>
              <a:t>Non-Physical Devices</a:t>
            </a:r>
            <a:endParaRPr lang="en-US" dirty="0"/>
          </a:p>
          <a:p>
            <a:pPr lvl="1"/>
            <a:r>
              <a:rPr lang="en-US" dirty="0"/>
              <a:t>Voice Control</a:t>
            </a:r>
            <a:endParaRPr lang="en-US" dirty="0"/>
          </a:p>
          <a:p>
            <a:pPr lvl="1"/>
            <a:r>
              <a:rPr lang="en-US" dirty="0"/>
              <a:t>Gesture Control</a:t>
            </a:r>
            <a:endParaRPr lang="en-US" dirty="0"/>
          </a:p>
          <a:p>
            <a:pPr lvl="1"/>
            <a:r>
              <a:rPr lang="en-US" dirty="0"/>
              <a:t>Eye Gaze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on the Input Methods of Cardboard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GestOnHMD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943597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C0C0C0"/>
                </a:highlight>
              </a:rPr>
              <a:t>Step1: Gesture Detection</a:t>
            </a:r>
            <a:br>
              <a:rPr lang="en-US" dirty="0"/>
            </a:br>
            <a:r>
              <a:rPr lang="en-US" dirty="0"/>
              <a:t>Detect whether a gesture has been performed by the user on the surface</a:t>
            </a:r>
            <a:endParaRPr lang="en-US" dirty="0"/>
          </a:p>
          <a:p>
            <a:pPr lvl="1"/>
            <a:r>
              <a:rPr lang="en-US" dirty="0"/>
              <a:t>Sliding-window algorithm</a:t>
            </a:r>
            <a:endParaRPr lang="en-US" dirty="0"/>
          </a:p>
          <a:p>
            <a:pPr lvl="1"/>
            <a:r>
              <a:rPr lang="en-US" dirty="0"/>
              <a:t>Applied a 350ms sliding window with 80 steps on a down-sampled audio sample with a sample rate of 11050Hz</a:t>
            </a:r>
            <a:endParaRPr lang="en-US" dirty="0"/>
          </a:p>
          <a:p>
            <a:pPr lvl="1"/>
            <a:r>
              <a:rPr lang="en-US" dirty="0"/>
              <a:t>For each window, extract 20 MFCC features using a </a:t>
            </a:r>
            <a:r>
              <a:rPr lang="en-US" dirty="0" err="1"/>
              <a:t>Hanning</a:t>
            </a:r>
            <a:r>
              <a:rPr lang="en-US" dirty="0"/>
              <a:t> window in the hop size of 40ms</a:t>
            </a:r>
            <a:endParaRPr lang="en-US" dirty="0"/>
          </a:p>
          <a:p>
            <a:pPr lvl="1"/>
            <a:r>
              <a:rPr lang="en-US" dirty="0"/>
              <a:t>For each extracted MFCC feature, calculate its mean and standard deviation to form a 40-dimensional feature vector</a:t>
            </a:r>
            <a:endParaRPr lang="en-US" dirty="0"/>
          </a:p>
          <a:p>
            <a:pPr lvl="1"/>
            <a:r>
              <a:rPr lang="en-US" dirty="0"/>
              <a:t>For valid result, form a 1.5s audio segment for future classification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6291" y="675676"/>
            <a:ext cx="2963015" cy="2030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756" y="2987371"/>
            <a:ext cx="4458086" cy="3505504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9067799" y="2705700"/>
            <a:ext cx="0" cy="28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943811" y="4001294"/>
            <a:ext cx="2113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0: background noise</a:t>
            </a:r>
            <a:endParaRPr lang="en-US" sz="1200" dirty="0"/>
          </a:p>
          <a:p>
            <a:pPr algn="r"/>
            <a:r>
              <a:rPr lang="en-US" sz="1200" dirty="0"/>
              <a:t>1: gesture performing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GestOnHMD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083485"/>
            <a:ext cx="10372595" cy="2409389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Step2: Surface Recognition</a:t>
            </a:r>
            <a:endParaRPr lang="en-US" dirty="0">
              <a:highlight>
                <a:srgbClr val="C0C0C0"/>
              </a:highlight>
            </a:endParaRPr>
          </a:p>
          <a:p>
            <a:pPr lvl="1"/>
            <a:r>
              <a:rPr lang="en-US" dirty="0"/>
              <a:t>Extract the </a:t>
            </a:r>
            <a:r>
              <a:rPr lang="en-US" dirty="0" err="1"/>
              <a:t>mel</a:t>
            </a:r>
            <a:r>
              <a:rPr lang="en-US" dirty="0"/>
              <a:t>-spectrograms for both the left and the right channels separately, and concatenated them vertically into one image</a:t>
            </a:r>
            <a:endParaRPr lang="en-US" dirty="0"/>
          </a:p>
          <a:p>
            <a:pPr lvl="1"/>
            <a:r>
              <a:rPr lang="en-US" dirty="0"/>
              <a:t>Reshape the image to 32×32 </a:t>
            </a:r>
            <a:endParaRPr lang="en-US" dirty="0"/>
          </a:p>
          <a:p>
            <a:pPr lvl="1"/>
            <a:r>
              <a:rPr lang="en-US" dirty="0"/>
              <a:t>F</a:t>
            </a:r>
            <a:r>
              <a:rPr lang="en-US" altLang="zh-CN" dirty="0"/>
              <a:t>eeding into CNN do surface recognition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2157" y="1330240"/>
            <a:ext cx="6627685" cy="26980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GestOnHMD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1" y="4382748"/>
            <a:ext cx="9570720" cy="240667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372595" cy="4802186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C0C0C0"/>
                </a:highlight>
              </a:rPr>
              <a:t>Step3: Gesture Classification</a:t>
            </a:r>
            <a:endParaRPr lang="en-US" sz="2000" dirty="0">
              <a:highlight>
                <a:srgbClr val="C0C0C0"/>
              </a:highlight>
            </a:endParaRPr>
          </a:p>
          <a:p>
            <a:pPr lvl="1"/>
            <a:r>
              <a:rPr lang="en-US" sz="1800" dirty="0"/>
              <a:t>Data Augmentation</a:t>
            </a:r>
            <a:endParaRPr lang="en-US" sz="1800" dirty="0"/>
          </a:p>
          <a:p>
            <a:pPr lvl="2"/>
            <a:r>
              <a:rPr lang="en-US" sz="1600" dirty="0"/>
              <a:t>Noise Augmentation</a:t>
            </a:r>
            <a:endParaRPr lang="en-US" sz="1600" dirty="0"/>
          </a:p>
          <a:p>
            <a:pPr lvl="2"/>
            <a:r>
              <a:rPr lang="en-US" sz="1600" dirty="0"/>
              <a:t>Time Warping</a:t>
            </a:r>
            <a:endParaRPr lang="en-US" sz="1600" dirty="0"/>
          </a:p>
          <a:p>
            <a:pPr lvl="2"/>
            <a:r>
              <a:rPr lang="en-US" sz="1600" dirty="0"/>
              <a:t>Frequency Mask</a:t>
            </a:r>
            <a:endParaRPr lang="en-US" sz="1600" dirty="0"/>
          </a:p>
          <a:p>
            <a:pPr lvl="1"/>
            <a:r>
              <a:rPr lang="en-US" sz="1800" dirty="0"/>
              <a:t>Classification</a:t>
            </a:r>
            <a:endParaRPr lang="en-US" sz="1800" dirty="0"/>
          </a:p>
          <a:p>
            <a:pPr lvl="2"/>
            <a:r>
              <a:rPr lang="en-US" sz="1600" dirty="0"/>
              <a:t>Training: training on three surfaces as three different classification problems</a:t>
            </a:r>
            <a:endParaRPr lang="en-US" sz="1600" dirty="0"/>
          </a:p>
          <a:p>
            <a:pPr lvl="2"/>
            <a:r>
              <a:rPr lang="en-US" sz="1600" dirty="0"/>
              <a:t>Mono-channel acoustic signal for left-right surface (average data of two channel)</a:t>
            </a:r>
            <a:endParaRPr lang="en-US" sz="1600" dirty="0"/>
          </a:p>
          <a:p>
            <a:pPr lvl="2"/>
            <a:r>
              <a:rPr lang="en-US" sz="1600" dirty="0"/>
              <a:t>Multi-channel acoustic signal for front surface</a:t>
            </a:r>
            <a:endParaRPr lang="en-US" sz="1600" dirty="0"/>
          </a:p>
          <a:p>
            <a:pPr lvl="1"/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699260" y="5167311"/>
            <a:ext cx="10744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224×224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396" y="311836"/>
            <a:ext cx="4460231" cy="31171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VlM2VlYzVlZTZjMDQ5ZmQwYjUxNzA5ZWM1YzMwZT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WPS 演示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等线 Light</vt:lpstr>
      <vt:lpstr>Office Theme</vt:lpstr>
      <vt:lpstr>Input and Interaction Methods of Google Cardboard</vt:lpstr>
      <vt:lpstr>Different Inputs</vt:lpstr>
      <vt:lpstr>Research on the Input Methods of Cardboard</vt:lpstr>
      <vt:lpstr>GestOnHMD</vt:lpstr>
      <vt:lpstr>GestOnHMD</vt:lpstr>
      <vt:lpstr>GestOnHMD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VR/AR Research Project</dc:title>
  <dc:creator>Yuhe Nie</dc:creator>
  <cp:lastModifiedBy>NYH</cp:lastModifiedBy>
  <cp:revision>15</cp:revision>
  <dcterms:created xsi:type="dcterms:W3CDTF">2023-10-31T20:49:00Z</dcterms:created>
  <dcterms:modified xsi:type="dcterms:W3CDTF">2023-11-01T18:05:44Z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0A49D41BF057482E84616DA170D217DF_12</vt:lpwstr>
  </property>
  <property fmtid="{D5CDD505-2E9C-101B-9397-08002B2CF9AE}" pid="3" name="KSOProductBuildVer">
    <vt:lpwstr>2052-12.1.0.15712</vt:lpwstr>
  </property>
</Properties>
</file>