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28"/>
    <p:sldMasterId id="2147483825" r:id="rId29"/>
    <p:sldMasterId id="2147483848" r:id="rId30"/>
    <p:sldMasterId id="2147483867" r:id="rId31"/>
  </p:sldMasterIdLst>
  <p:notesMasterIdLst>
    <p:notesMasterId r:id="rId66"/>
  </p:notesMasterIdLst>
  <p:handoutMasterIdLst>
    <p:handoutMasterId r:id="rId67"/>
  </p:handoutMasterIdLst>
  <p:sldIdLst>
    <p:sldId id="257" r:id="rId32"/>
    <p:sldId id="302" r:id="rId33"/>
    <p:sldId id="303" r:id="rId34"/>
    <p:sldId id="276" r:id="rId35"/>
    <p:sldId id="277" r:id="rId36"/>
    <p:sldId id="278" r:id="rId37"/>
    <p:sldId id="279" r:id="rId38"/>
    <p:sldId id="280" r:id="rId39"/>
    <p:sldId id="281" r:id="rId40"/>
    <p:sldId id="30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309" r:id="rId56"/>
    <p:sldId id="296" r:id="rId57"/>
    <p:sldId id="297" r:id="rId58"/>
    <p:sldId id="298" r:id="rId59"/>
    <p:sldId id="299" r:id="rId60"/>
    <p:sldId id="304" r:id="rId61"/>
    <p:sldId id="305" r:id="rId62"/>
    <p:sldId id="306" r:id="rId63"/>
    <p:sldId id="307" r:id="rId64"/>
    <p:sldId id="270" r:id="rId65"/>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342" autoAdjust="0"/>
  </p:normalViewPr>
  <p:slideViewPr>
    <p:cSldViewPr snapToGrid="0" snapToObjects="1">
      <p:cViewPr varScale="1">
        <p:scale>
          <a:sx n="71" d="100"/>
          <a:sy n="71" d="100"/>
        </p:scale>
        <p:origin x="4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1842" y="-258"/>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11.xml"/><Relationship Id="rId47" Type="http://schemas.openxmlformats.org/officeDocument/2006/relationships/slide" Target="slides/slide16.xml"/><Relationship Id="rId63" Type="http://schemas.openxmlformats.org/officeDocument/2006/relationships/slide" Target="slides/slide32.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2.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notesMaster" Target="notesMasters/notesMaster1.xml"/><Relationship Id="rId5" Type="http://schemas.openxmlformats.org/officeDocument/2006/relationships/customXml" Target="../customXml/item5.xml"/><Relationship Id="rId61" Type="http://schemas.openxmlformats.org/officeDocument/2006/relationships/slide" Target="slides/slide30.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3.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slide" Target="slides/slide33.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0.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slide" Target="slides/slide31.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1.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10" Type="http://schemas.openxmlformats.org/officeDocument/2006/relationships/customXml" Target="../customXml/item10.xml"/><Relationship Id="rId31" Type="http://schemas.openxmlformats.org/officeDocument/2006/relationships/slideMaster" Target="slideMasters/slideMaster4.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slide" Target="slides/slide34.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8.xml"/><Relationship Id="rId34" Type="http://schemas.openxmlformats.org/officeDocument/2006/relationships/slide" Target="slides/slide3.xml"/><Relationship Id="rId50" Type="http://schemas.openxmlformats.org/officeDocument/2006/relationships/slide" Target="slides/slide19.xml"/><Relationship Id="rId55"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5/5/2022</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10156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697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899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035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8192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4955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7288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499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5776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865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3326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8062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2276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2028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9679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719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94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4648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2753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094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sz="1100" kern="1200" dirty="0" smtClean="0">
                <a:solidFill>
                  <a:schemeClr val="tx1"/>
                </a:solidFill>
                <a:effectLst/>
                <a:latin typeface="+mn-lt"/>
                <a:ea typeface="+mn-ea"/>
                <a:cs typeface="+mn-cs"/>
              </a:rPr>
              <a:t>(1) </a:t>
            </a:r>
            <a:r>
              <a:rPr lang="zh-CN" altLang="zh-CN" sz="1100" kern="1200" dirty="0" smtClean="0">
                <a:solidFill>
                  <a:schemeClr val="tx1"/>
                </a:solidFill>
                <a:effectLst/>
                <a:latin typeface="+mn-lt"/>
                <a:ea typeface="+mn-ea"/>
                <a:cs typeface="+mn-cs"/>
              </a:rPr>
              <a:t>根节点</a:t>
            </a:r>
            <a:r>
              <a:rPr lang="en-US" altLang="zh-CN" sz="1100" kern="1200" dirty="0" smtClean="0">
                <a:solidFill>
                  <a:schemeClr val="tx1"/>
                </a:solidFill>
                <a:effectLst/>
                <a:latin typeface="+mn-lt"/>
                <a:ea typeface="+mn-ea"/>
                <a:cs typeface="+mn-cs"/>
              </a:rPr>
              <a:t>11</a:t>
            </a:r>
            <a:r>
              <a:rPr lang="zh-CN" altLang="zh-CN" sz="1100" kern="1200" dirty="0" smtClean="0">
                <a:solidFill>
                  <a:schemeClr val="tx1"/>
                </a:solidFill>
                <a:effectLst/>
                <a:latin typeface="+mn-lt"/>
                <a:ea typeface="+mn-ea"/>
                <a:cs typeface="+mn-cs"/>
              </a:rPr>
              <a:t>代表一个</a:t>
            </a:r>
            <a:r>
              <a:rPr lang="en-US" altLang="zh-CN" sz="1100" kern="1200" dirty="0" smtClean="0">
                <a:solidFill>
                  <a:schemeClr val="tx1"/>
                </a:solidFill>
                <a:effectLst/>
                <a:latin typeface="+mn-lt"/>
                <a:ea typeface="+mn-ea"/>
                <a:cs typeface="+mn-cs"/>
              </a:rPr>
              <a:t>AND</a:t>
            </a:r>
            <a:r>
              <a:rPr lang="zh-CN" altLang="zh-CN" sz="1100" kern="1200" dirty="0" smtClean="0">
                <a:solidFill>
                  <a:schemeClr val="tx1"/>
                </a:solidFill>
                <a:effectLst/>
                <a:latin typeface="+mn-lt"/>
                <a:ea typeface="+mn-ea"/>
                <a:cs typeface="+mn-cs"/>
              </a:rPr>
              <a:t>操作符，</a:t>
            </a:r>
            <a:r>
              <a:rPr lang="en-US" altLang="zh-CN" sz="1100" kern="1200" dirty="0" smtClean="0">
                <a:solidFill>
                  <a:schemeClr val="tx1"/>
                </a:solidFill>
                <a:effectLst/>
                <a:latin typeface="+mn-lt"/>
                <a:ea typeface="+mn-ea"/>
                <a:cs typeface="+mn-cs"/>
              </a:rPr>
              <a:t>AND</a:t>
            </a:r>
            <a:r>
              <a:rPr lang="zh-CN" altLang="zh-CN" sz="1100" kern="1200" dirty="0" smtClean="0">
                <a:solidFill>
                  <a:schemeClr val="tx1"/>
                </a:solidFill>
                <a:effectLst/>
                <a:latin typeface="+mn-lt"/>
                <a:ea typeface="+mn-ea"/>
                <a:cs typeface="+mn-cs"/>
              </a:rPr>
              <a:t>逻辑是只要有一个子树的结果为</a:t>
            </a:r>
            <a:r>
              <a:rPr lang="en-US" altLang="zh-CN" sz="1100" kern="1200" dirty="0" smtClean="0">
                <a:solidFill>
                  <a:schemeClr val="tx1"/>
                </a:solidFill>
                <a:effectLst/>
                <a:latin typeface="+mn-lt"/>
                <a:ea typeface="+mn-ea"/>
                <a:cs typeface="+mn-cs"/>
              </a:rPr>
              <a:t>false,</a:t>
            </a:r>
            <a:r>
              <a:rPr lang="zh-CN" altLang="zh-CN" sz="1100" kern="1200" dirty="0" smtClean="0">
                <a:solidFill>
                  <a:schemeClr val="tx1"/>
                </a:solidFill>
                <a:effectLst/>
                <a:latin typeface="+mn-lt"/>
                <a:ea typeface="+mn-ea"/>
                <a:cs typeface="+mn-cs"/>
              </a:rPr>
              <a:t>则提前终止运算，否则进行下一个子树运算，下面有两个子表达式，我们先处理节点</a:t>
            </a:r>
            <a:r>
              <a:rPr lang="en-US" altLang="zh-CN" sz="1100" kern="1200" dirty="0" smtClean="0">
                <a:solidFill>
                  <a:schemeClr val="tx1"/>
                </a:solidFill>
                <a:effectLst/>
                <a:latin typeface="+mn-lt"/>
                <a:ea typeface="+mn-ea"/>
                <a:cs typeface="+mn-cs"/>
              </a:rPr>
              <a:t>9, </a:t>
            </a:r>
            <a:r>
              <a:rPr lang="zh-CN" altLang="zh-CN" sz="1100" kern="1200" dirty="0" smtClean="0">
                <a:solidFill>
                  <a:schemeClr val="tx1"/>
                </a:solidFill>
                <a:effectLst/>
                <a:latin typeface="+mn-lt"/>
                <a:ea typeface="+mn-ea"/>
                <a:cs typeface="+mn-cs"/>
              </a:rPr>
              <a:t>首先递归遍历到其子节点</a:t>
            </a:r>
            <a:r>
              <a:rPr lang="en-US" altLang="zh-CN" sz="1100" kern="1200" dirty="0" smtClean="0">
                <a:solidFill>
                  <a:schemeClr val="tx1"/>
                </a:solidFill>
                <a:effectLst/>
                <a:latin typeface="+mn-lt"/>
                <a:ea typeface="+mn-ea"/>
                <a:cs typeface="+mn-cs"/>
              </a:rPr>
              <a:t>3</a:t>
            </a:r>
            <a:r>
              <a:rPr lang="zh-CN" altLang="zh-CN" sz="1100" kern="1200" dirty="0" smtClean="0">
                <a:solidFill>
                  <a:schemeClr val="tx1"/>
                </a:solidFill>
                <a:effectLst/>
                <a:latin typeface="+mn-lt"/>
                <a:ea typeface="+mn-ea"/>
                <a:cs typeface="+mn-cs"/>
              </a:rPr>
              <a:t>。</a:t>
            </a:r>
          </a:p>
          <a:p>
            <a:r>
              <a:rPr lang="en-US" altLang="zh-CN" sz="1100" kern="1200" dirty="0" smtClean="0">
                <a:solidFill>
                  <a:schemeClr val="tx1"/>
                </a:solidFill>
                <a:effectLst/>
                <a:latin typeface="+mn-lt"/>
                <a:ea typeface="+mn-ea"/>
                <a:cs typeface="+mn-cs"/>
              </a:rPr>
              <a:t>(2) </a:t>
            </a:r>
            <a:r>
              <a:rPr lang="zh-CN" altLang="zh-CN" sz="1100" kern="1200" dirty="0" smtClean="0">
                <a:solidFill>
                  <a:schemeClr val="tx1"/>
                </a:solidFill>
                <a:effectLst/>
                <a:latin typeface="+mn-lt"/>
                <a:ea typeface="+mn-ea"/>
                <a:cs typeface="+mn-cs"/>
              </a:rPr>
              <a:t>节点</a:t>
            </a:r>
            <a:r>
              <a:rPr lang="en-US" altLang="zh-CN" sz="1100" kern="1200" dirty="0" smtClean="0">
                <a:solidFill>
                  <a:schemeClr val="tx1"/>
                </a:solidFill>
                <a:effectLst/>
                <a:latin typeface="+mn-lt"/>
                <a:ea typeface="+mn-ea"/>
                <a:cs typeface="+mn-cs"/>
              </a:rPr>
              <a:t>3</a:t>
            </a:r>
            <a:r>
              <a:rPr lang="zh-CN" altLang="zh-CN" sz="1100" kern="1200" dirty="0" smtClean="0">
                <a:solidFill>
                  <a:schemeClr val="tx1"/>
                </a:solidFill>
                <a:effectLst/>
                <a:latin typeface="+mn-lt"/>
                <a:ea typeface="+mn-ea"/>
                <a:cs typeface="+mn-cs"/>
              </a:rPr>
              <a:t>代表了一个乘法，其有两个子节点</a:t>
            </a:r>
            <a:r>
              <a:rPr lang="en-US" altLang="zh-CN" sz="1100" kern="1200" dirty="0" smtClean="0">
                <a:solidFill>
                  <a:schemeClr val="tx1"/>
                </a:solidFill>
                <a:effectLst/>
                <a:latin typeface="+mn-lt"/>
                <a:ea typeface="+mn-ea"/>
                <a:cs typeface="+mn-cs"/>
              </a:rPr>
              <a:t>1</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2</a:t>
            </a:r>
            <a:r>
              <a:rPr lang="zh-CN" altLang="zh-CN" sz="1100" kern="1200" dirty="0" smtClean="0">
                <a:solidFill>
                  <a:schemeClr val="tx1"/>
                </a:solidFill>
                <a:effectLst/>
                <a:latin typeface="+mn-lt"/>
                <a:ea typeface="+mn-ea"/>
                <a:cs typeface="+mn-cs"/>
              </a:rPr>
              <a:t>，从节点</a:t>
            </a:r>
            <a:r>
              <a:rPr lang="en-US" altLang="zh-CN" sz="1100" kern="1200" dirty="0" smtClean="0">
                <a:solidFill>
                  <a:schemeClr val="tx1"/>
                </a:solidFill>
                <a:effectLst/>
                <a:latin typeface="+mn-lt"/>
                <a:ea typeface="+mn-ea"/>
                <a:cs typeface="+mn-cs"/>
              </a:rPr>
              <a:t>1</a:t>
            </a:r>
            <a:r>
              <a:rPr lang="zh-CN" altLang="zh-CN" sz="1100" kern="1200" dirty="0" smtClean="0">
                <a:solidFill>
                  <a:schemeClr val="tx1"/>
                </a:solidFill>
                <a:effectLst/>
                <a:latin typeface="+mn-lt"/>
                <a:ea typeface="+mn-ea"/>
                <a:cs typeface="+mn-cs"/>
              </a:rPr>
              <a:t>列中取得</a:t>
            </a:r>
            <a:r>
              <a:rPr lang="en-US" altLang="zh-CN" sz="1100" kern="1200" dirty="0" err="1" smtClean="0">
                <a:solidFill>
                  <a:schemeClr val="tx1"/>
                </a:solidFill>
                <a:effectLst/>
                <a:latin typeface="+mn-lt"/>
                <a:ea typeface="+mn-ea"/>
                <a:cs typeface="+mn-cs"/>
              </a:rPr>
              <a:t>w_tax</a:t>
            </a:r>
            <a:r>
              <a:rPr lang="zh-CN" altLang="zh-CN" sz="1100" kern="1200" dirty="0" smtClean="0">
                <a:solidFill>
                  <a:schemeClr val="tx1"/>
                </a:solidFill>
                <a:effectLst/>
                <a:latin typeface="+mn-lt"/>
                <a:ea typeface="+mn-ea"/>
                <a:cs typeface="+mn-cs"/>
              </a:rPr>
              <a:t>的值，从节点</a:t>
            </a:r>
            <a:r>
              <a:rPr lang="en-US" altLang="zh-CN" sz="1100" kern="1200" dirty="0" smtClean="0">
                <a:solidFill>
                  <a:schemeClr val="tx1"/>
                </a:solidFill>
                <a:effectLst/>
                <a:latin typeface="+mn-lt"/>
                <a:ea typeface="+mn-ea"/>
                <a:cs typeface="+mn-cs"/>
              </a:rPr>
              <a:t>2</a:t>
            </a:r>
            <a:r>
              <a:rPr lang="zh-CN" altLang="zh-CN" sz="1100" kern="1200" dirty="0" smtClean="0">
                <a:solidFill>
                  <a:schemeClr val="tx1"/>
                </a:solidFill>
                <a:effectLst/>
                <a:latin typeface="+mn-lt"/>
                <a:ea typeface="+mn-ea"/>
                <a:cs typeface="+mn-cs"/>
              </a:rPr>
              <a:t>中取得定值</a:t>
            </a:r>
            <a:r>
              <a:rPr lang="en-US" altLang="zh-CN" sz="1100" kern="1200" dirty="0" smtClean="0">
                <a:solidFill>
                  <a:schemeClr val="tx1"/>
                </a:solidFill>
                <a:effectLst/>
                <a:latin typeface="+mn-lt"/>
                <a:ea typeface="+mn-ea"/>
                <a:cs typeface="+mn-cs"/>
              </a:rPr>
              <a:t>2</a:t>
            </a:r>
            <a:r>
              <a:rPr lang="zh-CN" altLang="zh-CN" sz="1100" kern="1200" dirty="0" smtClean="0">
                <a:solidFill>
                  <a:schemeClr val="tx1"/>
                </a:solidFill>
                <a:effectLst/>
                <a:latin typeface="+mn-lt"/>
                <a:ea typeface="+mn-ea"/>
                <a:cs typeface="+mn-cs"/>
              </a:rPr>
              <a:t>，然后进行乘法运算，计算数据存储到节点</a:t>
            </a:r>
            <a:r>
              <a:rPr lang="en-US" altLang="zh-CN" sz="1100" kern="1200" dirty="0" smtClean="0">
                <a:solidFill>
                  <a:schemeClr val="tx1"/>
                </a:solidFill>
                <a:effectLst/>
                <a:latin typeface="+mn-lt"/>
                <a:ea typeface="+mn-ea"/>
                <a:cs typeface="+mn-cs"/>
              </a:rPr>
              <a:t>3</a:t>
            </a:r>
            <a:r>
              <a:rPr lang="zh-CN" altLang="zh-CN" sz="1100" kern="1200" dirty="0" smtClean="0">
                <a:solidFill>
                  <a:schemeClr val="tx1"/>
                </a:solidFill>
                <a:effectLst/>
                <a:latin typeface="+mn-lt"/>
                <a:ea typeface="+mn-ea"/>
                <a:cs typeface="+mn-cs"/>
              </a:rPr>
              <a:t>引擎的一处暂存空间</a:t>
            </a:r>
          </a:p>
          <a:p>
            <a:r>
              <a:rPr lang="en-US" altLang="zh-CN" sz="1100" kern="1200" dirty="0" smtClean="0">
                <a:solidFill>
                  <a:schemeClr val="tx1"/>
                </a:solidFill>
                <a:effectLst/>
                <a:latin typeface="+mn-lt"/>
                <a:ea typeface="+mn-ea"/>
                <a:cs typeface="+mn-cs"/>
              </a:rPr>
              <a:t>(3) </a:t>
            </a:r>
            <a:r>
              <a:rPr lang="zh-CN" altLang="zh-CN" sz="1100" kern="1200" dirty="0" smtClean="0">
                <a:solidFill>
                  <a:schemeClr val="tx1"/>
                </a:solidFill>
                <a:effectLst/>
                <a:latin typeface="+mn-lt"/>
                <a:ea typeface="+mn-ea"/>
                <a:cs typeface="+mn-cs"/>
              </a:rPr>
              <a:t>节点</a:t>
            </a:r>
            <a:r>
              <a:rPr lang="en-US" altLang="zh-CN" sz="1100" kern="1200" dirty="0" smtClean="0">
                <a:solidFill>
                  <a:schemeClr val="tx1"/>
                </a:solidFill>
                <a:effectLst/>
                <a:latin typeface="+mn-lt"/>
                <a:ea typeface="+mn-ea"/>
                <a:cs typeface="+mn-cs"/>
              </a:rPr>
              <a:t>5</a:t>
            </a:r>
            <a:r>
              <a:rPr lang="zh-CN" altLang="zh-CN" sz="1100" kern="1200" dirty="0" smtClean="0">
                <a:solidFill>
                  <a:schemeClr val="tx1"/>
                </a:solidFill>
                <a:effectLst/>
                <a:latin typeface="+mn-lt"/>
                <a:ea typeface="+mn-ea"/>
                <a:cs typeface="+mn-cs"/>
              </a:rPr>
              <a:t>代表一个加法运算，其有两个子节点</a:t>
            </a:r>
            <a:r>
              <a:rPr lang="en-US" altLang="zh-CN" sz="1100" kern="1200" dirty="0" smtClean="0">
                <a:solidFill>
                  <a:schemeClr val="tx1"/>
                </a:solidFill>
                <a:effectLst/>
                <a:latin typeface="+mn-lt"/>
                <a:ea typeface="+mn-ea"/>
                <a:cs typeface="+mn-cs"/>
              </a:rPr>
              <a:t>3</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4</a:t>
            </a:r>
            <a:r>
              <a:rPr lang="zh-CN" altLang="zh-CN" sz="1100" kern="1200" dirty="0" smtClean="0">
                <a:solidFill>
                  <a:schemeClr val="tx1"/>
                </a:solidFill>
                <a:effectLst/>
                <a:latin typeface="+mn-lt"/>
                <a:ea typeface="+mn-ea"/>
                <a:cs typeface="+mn-cs"/>
              </a:rPr>
              <a:t>，因此从表达式树节点</a:t>
            </a:r>
            <a:r>
              <a:rPr lang="en-US" altLang="zh-CN" sz="1100" kern="1200" dirty="0" smtClean="0">
                <a:solidFill>
                  <a:schemeClr val="tx1"/>
                </a:solidFill>
                <a:effectLst/>
                <a:latin typeface="+mn-lt"/>
                <a:ea typeface="+mn-ea"/>
                <a:cs typeface="+mn-cs"/>
              </a:rPr>
              <a:t>4</a:t>
            </a:r>
            <a:r>
              <a:rPr lang="zh-CN" altLang="zh-CN" sz="1100" kern="1200" dirty="0" smtClean="0">
                <a:solidFill>
                  <a:schemeClr val="tx1"/>
                </a:solidFill>
                <a:effectLst/>
                <a:latin typeface="+mn-lt"/>
                <a:ea typeface="+mn-ea"/>
                <a:cs typeface="+mn-cs"/>
              </a:rPr>
              <a:t>上取定值</a:t>
            </a:r>
            <a:r>
              <a:rPr lang="en-US" altLang="zh-CN" sz="1100" kern="1200" dirty="0" smtClean="0">
                <a:solidFill>
                  <a:schemeClr val="tx1"/>
                </a:solidFill>
                <a:effectLst/>
                <a:latin typeface="+mn-lt"/>
                <a:ea typeface="+mn-ea"/>
                <a:cs typeface="+mn-cs"/>
              </a:rPr>
              <a:t>9</a:t>
            </a:r>
            <a:r>
              <a:rPr lang="zh-CN" altLang="zh-CN" sz="1100" kern="1200" dirty="0" smtClean="0">
                <a:solidFill>
                  <a:schemeClr val="tx1"/>
                </a:solidFill>
                <a:effectLst/>
                <a:latin typeface="+mn-lt"/>
                <a:ea typeface="+mn-ea"/>
                <a:cs typeface="+mn-cs"/>
              </a:rPr>
              <a:t>，表达式</a:t>
            </a:r>
            <a:r>
              <a:rPr lang="en-US" altLang="zh-CN" sz="1100" kern="1200" dirty="0" smtClean="0">
                <a:solidFill>
                  <a:schemeClr val="tx1"/>
                </a:solidFill>
                <a:effectLst/>
                <a:latin typeface="+mn-lt"/>
                <a:ea typeface="+mn-ea"/>
                <a:cs typeface="+mn-cs"/>
              </a:rPr>
              <a:t>3</a:t>
            </a:r>
            <a:r>
              <a:rPr lang="zh-CN" altLang="zh-CN" sz="1100" kern="1200" dirty="0" smtClean="0">
                <a:solidFill>
                  <a:schemeClr val="tx1"/>
                </a:solidFill>
                <a:effectLst/>
                <a:latin typeface="+mn-lt"/>
                <a:ea typeface="+mn-ea"/>
                <a:cs typeface="+mn-cs"/>
              </a:rPr>
              <a:t>的结果刚才在第二步已经计算了，我们只需要读取出来，运算结果集存储到节点</a:t>
            </a:r>
            <a:r>
              <a:rPr lang="en-US" altLang="zh-CN" sz="1100" kern="1200" dirty="0" smtClean="0">
                <a:solidFill>
                  <a:schemeClr val="tx1"/>
                </a:solidFill>
                <a:effectLst/>
                <a:latin typeface="+mn-lt"/>
                <a:ea typeface="+mn-ea"/>
                <a:cs typeface="+mn-cs"/>
              </a:rPr>
              <a:t>5</a:t>
            </a:r>
            <a:r>
              <a:rPr lang="zh-CN" altLang="zh-CN" sz="1100" kern="1200" dirty="0" smtClean="0">
                <a:solidFill>
                  <a:schemeClr val="tx1"/>
                </a:solidFill>
                <a:effectLst/>
                <a:latin typeface="+mn-lt"/>
                <a:ea typeface="+mn-ea"/>
                <a:cs typeface="+mn-cs"/>
              </a:rPr>
              <a:t>暂存空间里。</a:t>
            </a:r>
          </a:p>
          <a:p>
            <a:r>
              <a:rPr lang="en-US" altLang="zh-CN" sz="1100" kern="1200" dirty="0" smtClean="0">
                <a:solidFill>
                  <a:schemeClr val="tx1"/>
                </a:solidFill>
                <a:effectLst/>
                <a:latin typeface="+mn-lt"/>
                <a:ea typeface="+mn-ea"/>
                <a:cs typeface="+mn-cs"/>
              </a:rPr>
              <a:t>(4) </a:t>
            </a:r>
            <a:r>
              <a:rPr lang="zh-CN" altLang="zh-CN" sz="1100" kern="1200" dirty="0" smtClean="0">
                <a:solidFill>
                  <a:schemeClr val="tx1"/>
                </a:solidFill>
                <a:effectLst/>
                <a:latin typeface="+mn-lt"/>
                <a:ea typeface="+mn-ea"/>
                <a:cs typeface="+mn-cs"/>
              </a:rPr>
              <a:t>节点</a:t>
            </a:r>
            <a:r>
              <a:rPr lang="en-US" altLang="zh-CN" sz="1100" kern="1200" dirty="0" smtClean="0">
                <a:solidFill>
                  <a:schemeClr val="tx1"/>
                </a:solidFill>
                <a:effectLst/>
                <a:latin typeface="+mn-lt"/>
                <a:ea typeface="+mn-ea"/>
                <a:cs typeface="+mn-cs"/>
              </a:rPr>
              <a:t>9</a:t>
            </a:r>
            <a:r>
              <a:rPr lang="zh-CN" altLang="zh-CN" sz="1100" kern="1200" dirty="0" smtClean="0">
                <a:solidFill>
                  <a:schemeClr val="tx1"/>
                </a:solidFill>
                <a:effectLst/>
                <a:latin typeface="+mn-lt"/>
                <a:ea typeface="+mn-ea"/>
                <a:cs typeface="+mn-cs"/>
              </a:rPr>
              <a:t>代表一个比较运算，其有两个子节点</a:t>
            </a:r>
            <a:r>
              <a:rPr lang="en-US" altLang="zh-CN" sz="1100" kern="1200" dirty="0" smtClean="0">
                <a:solidFill>
                  <a:schemeClr val="tx1"/>
                </a:solidFill>
                <a:effectLst/>
                <a:latin typeface="+mn-lt"/>
                <a:ea typeface="+mn-ea"/>
                <a:cs typeface="+mn-cs"/>
              </a:rPr>
              <a:t>5, 6</a:t>
            </a:r>
            <a:r>
              <a:rPr lang="zh-CN" altLang="zh-CN" sz="1100" kern="1200" dirty="0" smtClean="0">
                <a:solidFill>
                  <a:schemeClr val="tx1"/>
                </a:solidFill>
                <a:effectLst/>
                <a:latin typeface="+mn-lt"/>
                <a:ea typeface="+mn-ea"/>
                <a:cs typeface="+mn-cs"/>
              </a:rPr>
              <a:t>，因此将表达式树节点</a:t>
            </a:r>
            <a:r>
              <a:rPr lang="en-US" altLang="zh-CN" sz="1100" kern="1200" dirty="0" smtClean="0">
                <a:solidFill>
                  <a:schemeClr val="tx1"/>
                </a:solidFill>
                <a:effectLst/>
                <a:latin typeface="+mn-lt"/>
                <a:ea typeface="+mn-ea"/>
                <a:cs typeface="+mn-cs"/>
              </a:rPr>
              <a:t>5</a:t>
            </a:r>
            <a:r>
              <a:rPr lang="zh-CN" altLang="zh-CN" sz="1100" kern="1200" dirty="0" smtClean="0">
                <a:solidFill>
                  <a:schemeClr val="tx1"/>
                </a:solidFill>
                <a:effectLst/>
                <a:latin typeface="+mn-lt"/>
                <a:ea typeface="+mn-ea"/>
                <a:cs typeface="+mn-cs"/>
              </a:rPr>
              <a:t>存储的数据和树节点</a:t>
            </a:r>
            <a:r>
              <a:rPr lang="en-US" altLang="zh-CN" sz="1100" kern="1200" dirty="0" smtClean="0">
                <a:solidFill>
                  <a:schemeClr val="tx1"/>
                </a:solidFill>
                <a:effectLst/>
                <a:latin typeface="+mn-lt"/>
                <a:ea typeface="+mn-ea"/>
                <a:cs typeface="+mn-cs"/>
              </a:rPr>
              <a:t>6</a:t>
            </a:r>
            <a:r>
              <a:rPr lang="zh-CN" altLang="zh-CN" sz="1100" kern="1200" dirty="0" smtClean="0">
                <a:solidFill>
                  <a:schemeClr val="tx1"/>
                </a:solidFill>
                <a:effectLst/>
                <a:latin typeface="+mn-lt"/>
                <a:ea typeface="+mn-ea"/>
                <a:cs typeface="+mn-cs"/>
              </a:rPr>
              <a:t>上的数据定值</a:t>
            </a:r>
            <a:r>
              <a:rPr lang="en-US" altLang="zh-CN" sz="1100" kern="1200" dirty="0" smtClean="0">
                <a:solidFill>
                  <a:schemeClr val="tx1"/>
                </a:solidFill>
                <a:effectLst/>
                <a:latin typeface="+mn-lt"/>
                <a:ea typeface="+mn-ea"/>
                <a:cs typeface="+mn-cs"/>
              </a:rPr>
              <a:t>1</a:t>
            </a:r>
            <a:r>
              <a:rPr lang="zh-CN" altLang="zh-CN" sz="1100" kern="1200" dirty="0" smtClean="0">
                <a:solidFill>
                  <a:schemeClr val="tx1"/>
                </a:solidFill>
                <a:effectLst/>
                <a:latin typeface="+mn-lt"/>
                <a:ea typeface="+mn-ea"/>
                <a:cs typeface="+mn-cs"/>
              </a:rPr>
              <a:t>进行大于比较，如果结果为</a:t>
            </a:r>
            <a:r>
              <a:rPr lang="en-US" altLang="zh-CN" sz="1100" kern="1200" dirty="0" smtClean="0">
                <a:solidFill>
                  <a:schemeClr val="tx1"/>
                </a:solidFill>
                <a:effectLst/>
                <a:latin typeface="+mn-lt"/>
                <a:ea typeface="+mn-ea"/>
                <a:cs typeface="+mn-cs"/>
              </a:rPr>
              <a:t>false</a:t>
            </a:r>
            <a:r>
              <a:rPr lang="zh-CN" altLang="zh-CN" sz="1100" kern="1200" dirty="0" smtClean="0">
                <a:solidFill>
                  <a:schemeClr val="tx1"/>
                </a:solidFill>
                <a:effectLst/>
                <a:latin typeface="+mn-lt"/>
                <a:ea typeface="+mn-ea"/>
                <a:cs typeface="+mn-cs"/>
              </a:rPr>
              <a:t>，则提前终止当前的表达式运算，跳入下一行，重新从</a:t>
            </a:r>
            <a:r>
              <a:rPr lang="en-US" altLang="zh-CN" sz="1100" kern="1200" dirty="0" smtClean="0">
                <a:solidFill>
                  <a:schemeClr val="tx1"/>
                </a:solidFill>
                <a:effectLst/>
                <a:latin typeface="+mn-lt"/>
                <a:ea typeface="+mn-ea"/>
                <a:cs typeface="+mn-cs"/>
              </a:rPr>
              <a:t>(1)</a:t>
            </a:r>
            <a:r>
              <a:rPr lang="zh-CN" altLang="zh-CN" sz="1100" kern="1200" dirty="0" smtClean="0">
                <a:solidFill>
                  <a:schemeClr val="tx1"/>
                </a:solidFill>
                <a:effectLst/>
                <a:latin typeface="+mn-lt"/>
                <a:ea typeface="+mn-ea"/>
                <a:cs typeface="+mn-cs"/>
              </a:rPr>
              <a:t>开始计算，如果为</a:t>
            </a:r>
            <a:r>
              <a:rPr lang="en-US" altLang="zh-CN" sz="1100" kern="1200" dirty="0" smtClean="0">
                <a:solidFill>
                  <a:schemeClr val="tx1"/>
                </a:solidFill>
                <a:effectLst/>
                <a:latin typeface="+mn-lt"/>
                <a:ea typeface="+mn-ea"/>
                <a:cs typeface="+mn-cs"/>
              </a:rPr>
              <a:t>true</a:t>
            </a:r>
            <a:r>
              <a:rPr lang="zh-CN" altLang="zh-CN" sz="1100" kern="1200" dirty="0" smtClean="0">
                <a:solidFill>
                  <a:schemeClr val="tx1"/>
                </a:solidFill>
                <a:effectLst/>
                <a:latin typeface="+mn-lt"/>
                <a:ea typeface="+mn-ea"/>
                <a:cs typeface="+mn-cs"/>
              </a:rPr>
              <a:t>，则进行下一个子表达式的计算。</a:t>
            </a:r>
          </a:p>
          <a:p>
            <a:r>
              <a:rPr lang="en-US" altLang="zh-CN" sz="1100" kern="1200" dirty="0" smtClean="0">
                <a:solidFill>
                  <a:schemeClr val="tx1"/>
                </a:solidFill>
                <a:effectLst/>
                <a:latin typeface="+mn-lt"/>
                <a:ea typeface="+mn-ea"/>
                <a:cs typeface="+mn-cs"/>
              </a:rPr>
              <a:t>(5) </a:t>
            </a:r>
            <a:r>
              <a:rPr lang="zh-CN" altLang="zh-CN" sz="1100" kern="1200" dirty="0" smtClean="0">
                <a:solidFill>
                  <a:schemeClr val="tx1"/>
                </a:solidFill>
                <a:effectLst/>
                <a:latin typeface="+mn-lt"/>
                <a:ea typeface="+mn-ea"/>
                <a:cs typeface="+mn-cs"/>
              </a:rPr>
              <a:t>节点</a:t>
            </a:r>
            <a:r>
              <a:rPr lang="en-US" altLang="zh-CN" sz="1100" kern="1200" dirty="0" smtClean="0">
                <a:solidFill>
                  <a:schemeClr val="tx1"/>
                </a:solidFill>
                <a:effectLst/>
                <a:latin typeface="+mn-lt"/>
                <a:ea typeface="+mn-ea"/>
                <a:cs typeface="+mn-cs"/>
              </a:rPr>
              <a:t>9</a:t>
            </a:r>
            <a:r>
              <a:rPr lang="zh-CN" altLang="zh-CN" sz="1100" kern="1200" dirty="0" smtClean="0">
                <a:solidFill>
                  <a:schemeClr val="tx1"/>
                </a:solidFill>
                <a:effectLst/>
                <a:latin typeface="+mn-lt"/>
                <a:ea typeface="+mn-ea"/>
                <a:cs typeface="+mn-cs"/>
              </a:rPr>
              <a:t>已经处理完毕，我们接着处理节点</a:t>
            </a:r>
            <a:r>
              <a:rPr lang="en-US" altLang="zh-CN" sz="1100" kern="1200" dirty="0" smtClean="0">
                <a:solidFill>
                  <a:schemeClr val="tx1"/>
                </a:solidFill>
                <a:effectLst/>
                <a:latin typeface="+mn-lt"/>
                <a:ea typeface="+mn-ea"/>
                <a:cs typeface="+mn-cs"/>
              </a:rPr>
              <a:t>10</a:t>
            </a:r>
            <a:r>
              <a:rPr lang="zh-CN" altLang="zh-CN" sz="1100" kern="1200" dirty="0" smtClean="0">
                <a:solidFill>
                  <a:schemeClr val="tx1"/>
                </a:solidFill>
                <a:effectLst/>
                <a:latin typeface="+mn-lt"/>
                <a:ea typeface="+mn-ea"/>
                <a:cs typeface="+mn-cs"/>
              </a:rPr>
              <a:t>。</a:t>
            </a:r>
          </a:p>
          <a:p>
            <a:r>
              <a:rPr lang="en-US" altLang="zh-CN" sz="1100" kern="1200" dirty="0" smtClean="0">
                <a:solidFill>
                  <a:schemeClr val="tx1"/>
                </a:solidFill>
                <a:effectLst/>
                <a:latin typeface="+mn-lt"/>
                <a:ea typeface="+mn-ea"/>
                <a:cs typeface="+mn-cs"/>
              </a:rPr>
              <a:t>(6) </a:t>
            </a:r>
            <a:r>
              <a:rPr lang="zh-CN" altLang="zh-CN" sz="1100" kern="1200" dirty="0" smtClean="0">
                <a:solidFill>
                  <a:schemeClr val="tx1"/>
                </a:solidFill>
                <a:effectLst/>
                <a:latin typeface="+mn-lt"/>
                <a:ea typeface="+mn-ea"/>
                <a:cs typeface="+mn-cs"/>
              </a:rPr>
              <a:t>节点</a:t>
            </a:r>
            <a:r>
              <a:rPr lang="en-US" altLang="zh-CN" sz="1100" kern="1200" dirty="0" smtClean="0">
                <a:solidFill>
                  <a:schemeClr val="tx1"/>
                </a:solidFill>
                <a:effectLst/>
                <a:latin typeface="+mn-lt"/>
                <a:ea typeface="+mn-ea"/>
                <a:cs typeface="+mn-cs"/>
              </a:rPr>
              <a:t>10</a:t>
            </a:r>
            <a:r>
              <a:rPr lang="zh-CN" altLang="zh-CN" sz="1100" kern="1200" dirty="0" smtClean="0">
                <a:solidFill>
                  <a:schemeClr val="tx1"/>
                </a:solidFill>
                <a:effectLst/>
                <a:latin typeface="+mn-lt"/>
                <a:ea typeface="+mn-ea"/>
                <a:cs typeface="+mn-cs"/>
              </a:rPr>
              <a:t>代表字符串不等于比较运算，其有两个子节点</a:t>
            </a:r>
            <a:r>
              <a:rPr lang="en-US" altLang="zh-CN" sz="1100" kern="1200" dirty="0" smtClean="0">
                <a:solidFill>
                  <a:schemeClr val="tx1"/>
                </a:solidFill>
                <a:effectLst/>
                <a:latin typeface="+mn-lt"/>
                <a:ea typeface="+mn-ea"/>
                <a:cs typeface="+mn-cs"/>
              </a:rPr>
              <a:t>7,8</a:t>
            </a:r>
            <a:r>
              <a:rPr lang="zh-CN" altLang="zh-CN" sz="1100" kern="1200" dirty="0" smtClean="0">
                <a:solidFill>
                  <a:schemeClr val="tx1"/>
                </a:solidFill>
                <a:effectLst/>
                <a:latin typeface="+mn-lt"/>
                <a:ea typeface="+mn-ea"/>
                <a:cs typeface="+mn-cs"/>
              </a:rPr>
              <a:t>，从节点</a:t>
            </a:r>
            <a:r>
              <a:rPr lang="en-US" altLang="zh-CN" sz="1100" kern="1200" dirty="0" smtClean="0">
                <a:solidFill>
                  <a:schemeClr val="tx1"/>
                </a:solidFill>
                <a:effectLst/>
                <a:latin typeface="+mn-lt"/>
                <a:ea typeface="+mn-ea"/>
                <a:cs typeface="+mn-cs"/>
              </a:rPr>
              <a:t>7</a:t>
            </a:r>
            <a:r>
              <a:rPr lang="zh-CN" altLang="zh-CN" sz="1100" kern="1200" dirty="0" smtClean="0">
                <a:solidFill>
                  <a:schemeClr val="tx1"/>
                </a:solidFill>
                <a:effectLst/>
                <a:latin typeface="+mn-lt"/>
                <a:ea typeface="+mn-ea"/>
                <a:cs typeface="+mn-cs"/>
              </a:rPr>
              <a:t>中进行取得</a:t>
            </a:r>
            <a:r>
              <a:rPr lang="en-US" altLang="zh-CN" sz="1100" kern="1200" dirty="0" err="1" smtClean="0">
                <a:solidFill>
                  <a:schemeClr val="tx1"/>
                </a:solidFill>
                <a:effectLst/>
                <a:latin typeface="+mn-lt"/>
                <a:ea typeface="+mn-ea"/>
                <a:cs typeface="+mn-cs"/>
              </a:rPr>
              <a:t>w_city</a:t>
            </a:r>
            <a:r>
              <a:rPr lang="zh-CN" altLang="zh-CN" sz="1100" kern="1200" dirty="0" smtClean="0">
                <a:solidFill>
                  <a:schemeClr val="tx1"/>
                </a:solidFill>
                <a:effectLst/>
                <a:latin typeface="+mn-lt"/>
                <a:ea typeface="+mn-ea"/>
                <a:cs typeface="+mn-cs"/>
              </a:rPr>
              <a:t>值，同时从节点</a:t>
            </a:r>
            <a:r>
              <a:rPr lang="en-US" altLang="zh-CN" sz="1100" kern="1200" dirty="0" smtClean="0">
                <a:solidFill>
                  <a:schemeClr val="tx1"/>
                </a:solidFill>
                <a:effectLst/>
                <a:latin typeface="+mn-lt"/>
                <a:ea typeface="+mn-ea"/>
                <a:cs typeface="+mn-cs"/>
              </a:rPr>
              <a:t>8</a:t>
            </a:r>
            <a:r>
              <a:rPr lang="zh-CN" altLang="zh-CN" sz="1100" kern="1200" dirty="0" smtClean="0">
                <a:solidFill>
                  <a:schemeClr val="tx1"/>
                </a:solidFill>
                <a:effectLst/>
                <a:latin typeface="+mn-lt"/>
                <a:ea typeface="+mn-ea"/>
                <a:cs typeface="+mn-cs"/>
              </a:rPr>
              <a:t>中取得定值字符串“</a:t>
            </a:r>
            <a:r>
              <a:rPr lang="en-US" altLang="zh-CN" sz="1100" kern="1200" dirty="0" smtClean="0">
                <a:solidFill>
                  <a:schemeClr val="tx1"/>
                </a:solidFill>
                <a:effectLst/>
                <a:latin typeface="+mn-lt"/>
                <a:ea typeface="+mn-ea"/>
                <a:cs typeface="+mn-cs"/>
              </a:rPr>
              <a:t>Beijing</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 </a:t>
            </a:r>
            <a:r>
              <a:rPr lang="zh-CN" altLang="zh-CN" sz="1100" kern="1200" dirty="0" smtClean="0">
                <a:solidFill>
                  <a:schemeClr val="tx1"/>
                </a:solidFill>
                <a:effectLst/>
                <a:latin typeface="+mn-lt"/>
                <a:ea typeface="+mn-ea"/>
                <a:cs typeface="+mn-cs"/>
              </a:rPr>
              <a:t>然后进行不等于字符串比较运算，如果为</a:t>
            </a:r>
            <a:r>
              <a:rPr lang="en-US" altLang="zh-CN" sz="1100" kern="1200" dirty="0" smtClean="0">
                <a:solidFill>
                  <a:schemeClr val="tx1"/>
                </a:solidFill>
                <a:effectLst/>
                <a:latin typeface="+mn-lt"/>
                <a:ea typeface="+mn-ea"/>
                <a:cs typeface="+mn-cs"/>
              </a:rPr>
              <a:t>true</a:t>
            </a:r>
            <a:r>
              <a:rPr lang="zh-CN" altLang="zh-CN" sz="1100" kern="1200" dirty="0" smtClean="0">
                <a:solidFill>
                  <a:schemeClr val="tx1"/>
                </a:solidFill>
                <a:effectLst/>
                <a:latin typeface="+mn-lt"/>
                <a:ea typeface="+mn-ea"/>
                <a:cs typeface="+mn-cs"/>
              </a:rPr>
              <a:t>，输出</a:t>
            </a:r>
            <a:r>
              <a:rPr lang="en-US" altLang="zh-CN" sz="1100" kern="1200" dirty="0" smtClean="0">
                <a:solidFill>
                  <a:schemeClr val="tx1"/>
                </a:solidFill>
                <a:effectLst/>
                <a:latin typeface="+mn-lt"/>
                <a:ea typeface="+mn-ea"/>
                <a:cs typeface="+mn-cs"/>
              </a:rPr>
              <a:t>tuple, </a:t>
            </a:r>
            <a:r>
              <a:rPr lang="zh-CN" altLang="zh-CN" sz="1100" kern="1200" dirty="0" smtClean="0">
                <a:solidFill>
                  <a:schemeClr val="tx1"/>
                </a:solidFill>
                <a:effectLst/>
                <a:latin typeface="+mn-lt"/>
                <a:ea typeface="+mn-ea"/>
                <a:cs typeface="+mn-cs"/>
              </a:rPr>
              <a:t>否则重新从（</a:t>
            </a:r>
            <a:r>
              <a:rPr lang="en-US" altLang="zh-CN" sz="1100" kern="1200" dirty="0" smtClean="0">
                <a:solidFill>
                  <a:schemeClr val="tx1"/>
                </a:solidFill>
                <a:effectLst/>
                <a:latin typeface="+mn-lt"/>
                <a:ea typeface="+mn-ea"/>
                <a:cs typeface="+mn-cs"/>
              </a:rPr>
              <a:t>1</a:t>
            </a:r>
            <a:r>
              <a:rPr lang="zh-CN" altLang="zh-CN" sz="1100" kern="1200" dirty="0" smtClean="0">
                <a:solidFill>
                  <a:schemeClr val="tx1"/>
                </a:solidFill>
                <a:effectLst/>
                <a:latin typeface="+mn-lt"/>
                <a:ea typeface="+mn-ea"/>
                <a:cs typeface="+mn-cs"/>
              </a:rPr>
              <a:t>）开始计算。</a:t>
            </a:r>
          </a:p>
          <a:p>
            <a:endParaRPr lang="zh-CN" altLang="en-US" dirty="0"/>
          </a:p>
        </p:txBody>
      </p:sp>
    </p:spTree>
    <p:extLst>
      <p:ext uri="{BB962C8B-B14F-4D97-AF65-F5344CB8AC3E}">
        <p14:creationId xmlns:p14="http://schemas.microsoft.com/office/powerpoint/2010/main" val="370025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93193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sz="1100" dirty="0" smtClean="0">
                <a:latin typeface="+mn-lt"/>
                <a:ea typeface="+mn-ea"/>
              </a:rPr>
              <a:t>答案：</a:t>
            </a:r>
            <a:r>
              <a:rPr lang="en-US" altLang="zh-CN" sz="1100" dirty="0" smtClean="0">
                <a:latin typeface="+mn-lt"/>
                <a:ea typeface="+mn-ea"/>
              </a:rPr>
              <a:t>ABCD</a:t>
            </a:r>
            <a:endParaRPr lang="zh-CN" altLang="en-US" sz="1100" dirty="0">
              <a:latin typeface="+mn-lt"/>
              <a:ea typeface="+mn-ea"/>
            </a:endParaRPr>
          </a:p>
        </p:txBody>
      </p:sp>
    </p:spTree>
    <p:extLst>
      <p:ext uri="{BB962C8B-B14F-4D97-AF65-F5344CB8AC3E}">
        <p14:creationId xmlns:p14="http://schemas.microsoft.com/office/powerpoint/2010/main" val="1512778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8997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4139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1767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633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279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936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504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2287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7960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43242974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Copyright©2022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customXml" Target="../../customXml/item1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customXml" Target="../../customXml/item26.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customXml" Target="../../customXml/item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xml"/><Relationship Id="rId1" Type="http://schemas.openxmlformats.org/officeDocument/2006/relationships/customXml" Target="../../customXml/item2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xml"/><Relationship Id="rId1" Type="http://schemas.openxmlformats.org/officeDocument/2006/relationships/customXml" Target="../../customXml/item1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customXml" Target="../../customXml/item19.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customXml" Target="../../customXml/item2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customXml" Target="../../customXml/item16.xml"/><Relationship Id="rId5" Type="http://schemas.openxmlformats.org/officeDocument/2006/relationships/image" Target="../media/image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customXml" Target="../../customXml/item25.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customXml" Target="../../customXml/item2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customXml" Target="../../customXml/item1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xml"/><Relationship Id="rId1" Type="http://schemas.openxmlformats.org/officeDocument/2006/relationships/customXml" Target="../../customXml/item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7.xml"/><Relationship Id="rId1" Type="http://schemas.openxmlformats.org/officeDocument/2006/relationships/customXml" Target="../../customXml/item10.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xml"/><Relationship Id="rId1" Type="http://schemas.openxmlformats.org/officeDocument/2006/relationships/customXml" Target="../../customXml/item1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9.xml"/><Relationship Id="rId1" Type="http://schemas.openxmlformats.org/officeDocument/2006/relationships/customXml" Target="../../customXml/item8.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0.xml"/><Relationship Id="rId1" Type="http://schemas.openxmlformats.org/officeDocument/2006/relationships/customXml" Target="../../customXml/item1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1.xml"/><Relationship Id="rId1" Type="http://schemas.openxmlformats.org/officeDocument/2006/relationships/customXml" Target="../../customXml/item2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2.xml"/><Relationship Id="rId1" Type="http://schemas.openxmlformats.org/officeDocument/2006/relationships/customXml" Target="../../customXml/item14.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3.xml"/><Relationship Id="rId1" Type="http://schemas.openxmlformats.org/officeDocument/2006/relationships/customXml" Target="../../customXml/item5.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customXml" Target="../../customXml/item1.xml"/><Relationship Id="rId5" Type="http://schemas.openxmlformats.org/officeDocument/2006/relationships/image" Target="../media/image5.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png"/><Relationship Id="rId7" Type="http://schemas.openxmlformats.org/officeDocument/2006/relationships/image" Target="../media/image10.tmp"/><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9.tmp"/><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8" Type="http://schemas.openxmlformats.org/officeDocument/2006/relationships/image" Target="../media/image14.tmp"/><Relationship Id="rId3" Type="http://schemas.openxmlformats.org/officeDocument/2006/relationships/hyperlink" Target="https://opengauss.org/zh/" TargetMode="External"/><Relationship Id="rId7"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hyperlink" Target="http://learning.huawei.com/cn/" TargetMode="External"/><Relationship Id="rId4" Type="http://schemas.openxmlformats.org/officeDocument/2006/relationships/hyperlink" Target="http://support.huawei.com/enterprise/" TargetMode="External"/><Relationship Id="rId9" Type="http://schemas.openxmlformats.org/officeDocument/2006/relationships/image" Target="../media/image15.tm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customXml" Target="../../customXml/item2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customXml" Target="../../customXml/item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xml"/><Relationship Id="rId1" Type="http://schemas.openxmlformats.org/officeDocument/2006/relationships/customXml" Target="../../customXml/item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customXml" Target="../../customXml/item2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3600" dirty="0" err="1" smtClean="0">
                <a:sym typeface="Huawei Sans" panose="020C0503030203020204" pitchFamily="34" charset="0"/>
              </a:rPr>
              <a:t>openGauss</a:t>
            </a:r>
            <a:r>
              <a:rPr lang="zh-CN" altLang="en-US" sz="3600" dirty="0" smtClean="0">
                <a:sym typeface="Huawei Sans" panose="020C0503030203020204" pitchFamily="34" charset="0"/>
              </a:rPr>
              <a:t>执行引擎实现</a:t>
            </a:r>
            <a:r>
              <a:rPr lang="en-US" altLang="zh-CN" dirty="0" smtClean="0">
                <a:sym typeface="Huawei Sans" panose="020C0503030203020204" pitchFamily="34" charset="0"/>
              </a:rPr>
              <a:t/>
            </a:r>
            <a:br>
              <a:rPr lang="en-US" altLang="zh-CN" dirty="0" smtClean="0">
                <a:sym typeface="Huawei Sans" panose="020C0503030203020204" pitchFamily="34" charset="0"/>
              </a:rPr>
            </a:b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208028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算子概览（</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关系数据库本身是对关系集合</a:t>
            </a:r>
            <a:r>
              <a:rPr lang="en-US" altLang="zh-CN" dirty="0" smtClean="0">
                <a:sym typeface="Huawei Sans" panose="020C0503030203020204" pitchFamily="34" charset="0"/>
              </a:rPr>
              <a:t>Relation</a:t>
            </a:r>
            <a:r>
              <a:rPr lang="zh-CN" altLang="en-US" dirty="0" smtClean="0">
                <a:sym typeface="Huawei Sans" panose="020C0503030203020204" pitchFamily="34" charset="0"/>
              </a:rPr>
              <a:t>的运算操作，执行引擎作为运算的控制逻辑主体也是仪围绕着关系运算来实现的，在传统数据库实现理论中，算子的分类可以分成以下几类：</a:t>
            </a:r>
            <a:endParaRPr lang="en-US" altLang="zh-CN" dirty="0" smtClean="0">
              <a:sym typeface="Huawei Sans" panose="020C0503030203020204" pitchFamily="34" charset="0"/>
            </a:endParaRPr>
          </a:p>
          <a:p>
            <a:r>
              <a:rPr lang="zh-CN" altLang="en-US" dirty="0" smtClean="0">
                <a:sym typeface="Huawei Sans" panose="020C0503030203020204" pitchFamily="34" charset="0"/>
              </a:rPr>
              <a:t>扫描算子（</a:t>
            </a:r>
            <a:r>
              <a:rPr lang="en-US" altLang="zh-CN" dirty="0" smtClean="0">
                <a:sym typeface="Huawei Sans" panose="020C0503030203020204" pitchFamily="34" charset="0"/>
              </a:rPr>
              <a:t>Scan Plan Node</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zh-CN" dirty="0" smtClean="0">
                <a:sym typeface="Huawei Sans" panose="020C0503030203020204" pitchFamily="34" charset="0"/>
              </a:rPr>
              <a:t>扫描节点负责从底层数据来源抽取数据，数据来源可能是来自文件系统，也可能来自网络（分布式查询）</a:t>
            </a:r>
            <a:r>
              <a:rPr lang="zh-CN" altLang="en-US" dirty="0" smtClean="0">
                <a:sym typeface="Huawei Sans" panose="020C0503030203020204" pitchFamily="34" charset="0"/>
              </a:rPr>
              <a:t>，一般而言</a:t>
            </a:r>
            <a:r>
              <a:rPr lang="zh-CN" altLang="zh-CN" dirty="0" smtClean="0">
                <a:sym typeface="Huawei Sans" panose="020C0503030203020204" pitchFamily="34" charset="0"/>
              </a:rPr>
              <a:t>扫描节点都位于执行树的叶子节点，作为执行</a:t>
            </a:r>
            <a:r>
              <a:rPr lang="zh-CN" altLang="en-US" dirty="0" smtClean="0">
                <a:sym typeface="Huawei Sans" panose="020C0503030203020204" pitchFamily="34" charset="0"/>
              </a:rPr>
              <a:t>树</a:t>
            </a:r>
            <a:r>
              <a:rPr lang="en-US" altLang="zh-CN" dirty="0" err="1" smtClean="0">
                <a:sym typeface="Huawei Sans" panose="020C0503030203020204" pitchFamily="34" charset="0"/>
              </a:rPr>
              <a:t>PlanTree</a:t>
            </a:r>
            <a:r>
              <a:rPr lang="zh-CN" altLang="zh-CN" dirty="0" smtClean="0">
                <a:sym typeface="Huawei Sans" panose="020C0503030203020204" pitchFamily="34" charset="0"/>
              </a:rPr>
              <a:t>的数据输入来源</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关键特征：输入数据、叶子节点、表达式过滤。</a:t>
            </a:r>
            <a:endParaRPr lang="en-US" altLang="zh-CN" dirty="0" smtClean="0">
              <a:sym typeface="Huawei Sans" panose="020C0503030203020204" pitchFamily="34" charset="0"/>
            </a:endParaRPr>
          </a:p>
          <a:p>
            <a:pPr marL="302279" lvl="1" indent="-302279" algn="just">
              <a:spcBef>
                <a:spcPts val="792"/>
              </a:spcBef>
              <a:buFont typeface="Wingdings" panose="05000000000000000000" pitchFamily="2" charset="2"/>
              <a:buChar char="l"/>
            </a:pPr>
            <a:r>
              <a:rPr lang="zh-CN" altLang="en-US" sz="2199" dirty="0">
                <a:cs typeface="Huawei Sans" panose="020C0503030203020204" pitchFamily="34" charset="0"/>
                <a:sym typeface="Huawei Sans" panose="020C0503030203020204" pitchFamily="34" charset="0"/>
              </a:rPr>
              <a:t>控制算子（</a:t>
            </a:r>
            <a:r>
              <a:rPr lang="en-US" altLang="zh-CN" sz="2199" dirty="0">
                <a:cs typeface="Huawei Sans" panose="020C0503030203020204" pitchFamily="34" charset="0"/>
                <a:sym typeface="Huawei Sans" panose="020C0503030203020204" pitchFamily="34" charset="0"/>
              </a:rPr>
              <a:t>Control Plan Node</a:t>
            </a:r>
            <a:r>
              <a:rPr lang="zh-CN" altLang="en-US" sz="2199" dirty="0">
                <a:cs typeface="Huawei Sans" panose="020C0503030203020204" pitchFamily="34" charset="0"/>
                <a:sym typeface="Huawei Sans" panose="020C0503030203020204" pitchFamily="34" charset="0"/>
              </a:rPr>
              <a:t>）</a:t>
            </a:r>
            <a:endParaRPr lang="en-US" altLang="zh-CN" sz="2199" dirty="0">
              <a:cs typeface="Huawei Sans" panose="020C0503030203020204" pitchFamily="34" charset="0"/>
              <a:sym typeface="Huawei Sans" panose="020C0503030203020204" pitchFamily="34" charset="0"/>
            </a:endParaRPr>
          </a:p>
          <a:p>
            <a:pPr lvl="1"/>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291531086"/>
      </p:ext>
    </p:extLst>
  </p:cSld>
  <p:clrMapOvr>
    <a:masterClrMapping/>
  </p:clrMapOvr>
  <mc:AlternateContent xmlns:mc="http://schemas.openxmlformats.org/markup-compatibility/2006" xmlns:p14="http://schemas.microsoft.com/office/powerpoint/2010/main">
    <mc:Choice Requires="p14">
      <p:transition spd="slow" p14:dur="2000" advTm="1389"/>
    </mc:Choice>
    <mc:Fallback xmlns="">
      <p:transition spd="slow" advTm="138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算子概览（</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pPr lvl="1"/>
            <a:r>
              <a:rPr lang="zh-CN" altLang="en-US" dirty="0" smtClean="0">
                <a:sym typeface="Huawei Sans" panose="020C0503030203020204" pitchFamily="34" charset="0"/>
              </a:rPr>
              <a:t>控制算子一般</a:t>
            </a:r>
            <a:r>
              <a:rPr lang="zh-CN" altLang="zh-CN" dirty="0" smtClean="0">
                <a:sym typeface="Huawei Sans" panose="020C0503030203020204" pitchFamily="34" charset="0"/>
              </a:rPr>
              <a:t>不映射代数运算符，</a:t>
            </a:r>
            <a:r>
              <a:rPr lang="zh-CN" altLang="en-US" dirty="0" smtClean="0">
                <a:sym typeface="Huawei Sans" panose="020C0503030203020204" pitchFamily="34" charset="0"/>
              </a:rPr>
              <a:t>通常</a:t>
            </a:r>
            <a:r>
              <a:rPr lang="zh-CN" altLang="zh-CN" dirty="0" smtClean="0">
                <a:sym typeface="Huawei Sans" panose="020C0503030203020204" pitchFamily="34" charset="0"/>
              </a:rPr>
              <a:t>是为了执行器完成一些特殊的流程引入的算子</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关键特征：用于控制数据流程。</a:t>
            </a:r>
            <a:endParaRPr lang="en-US" altLang="zh-CN" dirty="0" smtClean="0">
              <a:sym typeface="Huawei Sans" panose="020C0503030203020204" pitchFamily="34" charset="0"/>
            </a:endParaRPr>
          </a:p>
          <a:p>
            <a:r>
              <a:rPr lang="zh-CN" altLang="en-US" dirty="0" smtClean="0">
                <a:sym typeface="Huawei Sans" panose="020C0503030203020204" pitchFamily="34" charset="0"/>
              </a:rPr>
              <a:t>物化算子（</a:t>
            </a:r>
            <a:r>
              <a:rPr lang="en-US" altLang="zh-CN" dirty="0" smtClean="0">
                <a:sym typeface="Huawei Sans" panose="020C0503030203020204" pitchFamily="34" charset="0"/>
              </a:rPr>
              <a:t>Materialize Plan Node</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物化算子一般指</a:t>
            </a:r>
            <a:r>
              <a:rPr lang="zh-CN" altLang="zh-CN" dirty="0" smtClean="0">
                <a:sym typeface="Huawei Sans" panose="020C0503030203020204" pitchFamily="34" charset="0"/>
              </a:rPr>
              <a:t>算法要求，在做算子逻辑处理的时候，要求把下层的数据进行缓存处理，因为对于下层算子返回的数据量不可提前预知，因此需要在算法上考虑数据无法全部放置到内存的情况</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关键特征：需要扫描所有数据之后才返回。</a:t>
            </a:r>
            <a:endParaRPr lang="en-US" altLang="zh-CN" dirty="0" smtClean="0">
              <a:sym typeface="Huawei Sans" panose="020C0503030203020204" pitchFamily="34" charset="0"/>
            </a:endParaRPr>
          </a:p>
          <a:p>
            <a:r>
              <a:rPr lang="zh-CN" altLang="en-US" dirty="0" smtClean="0">
                <a:sym typeface="Huawei Sans" panose="020C0503030203020204" pitchFamily="34" charset="0"/>
              </a:rPr>
              <a:t>连接算子（</a:t>
            </a:r>
            <a:r>
              <a:rPr lang="en-US" altLang="zh-CN" dirty="0" smtClean="0">
                <a:sym typeface="Huawei Sans" panose="020C0503030203020204" pitchFamily="34" charset="0"/>
              </a:rPr>
              <a:t>Join Plan Node</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zh-CN" dirty="0" smtClean="0">
                <a:sym typeface="Huawei Sans" panose="020C0503030203020204" pitchFamily="34" charset="0"/>
              </a:rPr>
              <a:t>这类算子是为了应对数据库中最常见的</a:t>
            </a:r>
            <a:r>
              <a:rPr lang="zh-CN" altLang="en-US" dirty="0" smtClean="0">
                <a:sym typeface="Huawei Sans" panose="020C0503030203020204" pitchFamily="34" charset="0"/>
              </a:rPr>
              <a:t>关联</a:t>
            </a:r>
            <a:r>
              <a:rPr lang="zh-CN" altLang="zh-CN" dirty="0" smtClean="0">
                <a:sym typeface="Huawei Sans" panose="020C0503030203020204" pitchFamily="34" charset="0"/>
              </a:rPr>
              <a:t>操作</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关键特征：多个输入。</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352792858"/>
      </p:ext>
    </p:extLst>
  </p:cSld>
  <p:clrMapOvr>
    <a:masterClrMapping/>
  </p:clrMapOvr>
  <mc:AlternateContent xmlns:mc="http://schemas.openxmlformats.org/markup-compatibility/2006" xmlns:p14="http://schemas.microsoft.com/office/powerpoint/2010/main">
    <mc:Choice Requires="p14">
      <p:transition spd="slow" p14:dur="2000" advTm="1389"/>
    </mc:Choice>
    <mc:Fallback xmlns="">
      <p:transition spd="slow" advTm="138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常见算子：扫描算子</a:t>
            </a:r>
            <a:r>
              <a:rPr lang="en-US" altLang="zh-CN" dirty="0" smtClean="0">
                <a:sym typeface="Huawei Sans" panose="020C0503030203020204" pitchFamily="34" charset="0"/>
              </a:rPr>
              <a:t>Scan Node</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891081477"/>
              </p:ext>
            </p:extLst>
          </p:nvPr>
        </p:nvGraphicFramePr>
        <p:xfrm>
          <a:off x="809388" y="1304245"/>
          <a:ext cx="9709171" cy="4678507"/>
        </p:xfrm>
        <a:graphic>
          <a:graphicData uri="http://schemas.openxmlformats.org/drawingml/2006/table">
            <a:tbl>
              <a:tblPr firstRow="1" firstCol="1" bandRow="1">
                <a:tableStyleId>{5C22544A-7EE6-4342-B048-85BDC9FD1C3A}</a:tableStyleId>
              </a:tblPr>
              <a:tblGrid>
                <a:gridCol w="1572996"/>
                <a:gridCol w="1846424"/>
                <a:gridCol w="6289751"/>
              </a:tblGrid>
              <a:tr h="304572">
                <a:tc>
                  <a:txBody>
                    <a:bodyPr/>
                    <a:lstStyle/>
                    <a:p>
                      <a:pPr algn="ctr">
                        <a:lnSpc>
                          <a:spcPct val="110000"/>
                        </a:lnSpc>
                        <a:spcBef>
                          <a:spcPts val="300"/>
                        </a:spcBef>
                        <a:spcAft>
                          <a:spcPts val="300"/>
                        </a:spcAft>
                        <a:tabLst>
                          <a:tab pos="5076825" algn="l"/>
                        </a:tabLst>
                      </a:pPr>
                      <a:r>
                        <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算子类型</a:t>
                      </a: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出现场景描述</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71631">
                <a:tc>
                  <a:txBody>
                    <a:bodyPr/>
                    <a:lstStyle/>
                    <a:p>
                      <a:pPr>
                        <a:lnSpc>
                          <a:spcPct val="110000"/>
                        </a:lnSpc>
                        <a:spcBef>
                          <a:spcPts val="300"/>
                        </a:spcBef>
                        <a:spcAft>
                          <a:spcPts val="300"/>
                        </a:spcAft>
                        <a:tabLst>
                          <a:tab pos="5076825" algn="l"/>
                        </a:tabLst>
                      </a:pPr>
                      <a:r>
                        <a:rPr 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Seq</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a:t>
                      </a:r>
                      <a:r>
                        <a:rPr 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can </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顺序扫描行存储引擎</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基本的扫描算子，用于扫描普通物理行存表（没有索引辅助的顺序扫描）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CstoreScan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300"/>
                        </a:spcBef>
                        <a:spcAft>
                          <a:spcPts val="300"/>
                        </a:spcAft>
                        <a:buClrTx/>
                        <a:buSzTx/>
                        <a:buFontTx/>
                        <a:buNone/>
                        <a:tabLst>
                          <a:tab pos="5076825" algn="l"/>
                        </a:tabLst>
                        <a:defRPr/>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扫描列存储引擎</a:t>
                      </a:r>
                      <a:endParaRPr lang="zh-CN"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基本的列引擎扫描算子，用于扫描普通列存表</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DfsScan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顺序扫描</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HDFS</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存储引擎</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顺序扫描</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HDFS</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类似的文件系统</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9094">
                <a:tc>
                  <a:txBody>
                    <a:bodyPr/>
                    <a:lstStyle/>
                    <a:p>
                      <a:pPr>
                        <a:lnSpc>
                          <a:spcPct val="100000"/>
                        </a:lnSpc>
                        <a:spcBef>
                          <a:spcPts val="0"/>
                        </a:spcBef>
                        <a:spcAft>
                          <a:spcPts val="0"/>
                        </a:spcAft>
                        <a:tabLst>
                          <a:tab pos="5076825" algn="l"/>
                        </a:tabLst>
                      </a:pPr>
                      <a:r>
                        <a:rPr 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BitmapHeapScan</a:t>
                      </a:r>
                    </a:p>
                    <a:p>
                      <a:pPr>
                        <a:lnSpc>
                          <a:spcPct val="100000"/>
                        </a:lnSpc>
                        <a:spcBef>
                          <a:spcPts val="0"/>
                        </a:spcBef>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BitmapIndexScan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利用</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bitmap</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获取元组</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Bitmap</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利用属性上的索引进行扫描，返回结果集为一个位图（标记了满足条件的元组在页面中的偏移量）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017">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TidScan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通过</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Tid</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获取元组</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通过对表</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table.ctid</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字段进行过滤和查找，例如</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where</a:t>
                      </a:r>
                      <a:r>
                        <a:rPr lang="en-US" altLang="zh-CN" sz="120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table.ctid = </a:t>
                      </a:r>
                      <a:r>
                        <a:rPr lang="en-US" altLang="zh-CN" sz="1200" kern="100" baseline="0" dirty="0" err="1"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tid</a:t>
                      </a:r>
                      <a:r>
                        <a:rPr lang="en-US" altLang="zh-CN" sz="120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OR table.ctid IN (tid1,tid2,tid3,…)</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IndexScan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索引扫描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选择条件涉及的属性上建立了索引，并且用索引进行查询的快速定位</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IndexOnlyScan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直接从索引返回元组</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索引列完全覆盖查询的</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TargetList</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，在该场景下可以直接冲</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Index</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返回结果无需再次访问基表</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ForgeinScan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外部表扫描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查询基于外部数据源的外部表（</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FDW</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），外部数据源可以是</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HDFS</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GDS</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OBS..</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9094">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WorkTableScan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扫描中间结果集</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扫描查询过程中</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spillout</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的中间结果集，例如</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RecursiveUnion</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算子中每次迭代产生的中间结果集</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ValueScan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扫描</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Value</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列表</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VALUES()</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子句中给出的元祖集合进行扫描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SubQueryScan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子查询扫描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以另一个子查询的结果集作为当前查询的输入</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9094">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CteScan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扫描</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CommTableExpr</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300"/>
                        </a:spcBef>
                        <a:spcAft>
                          <a:spcPts val="300"/>
                        </a:spcAft>
                        <a:buClrTx/>
                        <a:buSzTx/>
                        <a:buFontTx/>
                        <a:buNone/>
                        <a:tabLst>
                          <a:tab pos="5076825" algn="l"/>
                        </a:tabLst>
                        <a:defRPr/>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CTE</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的输出看成是一个集合，进行后续的关系运算。例如扫描</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SELECT</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查询中用</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with</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子句定义的</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CTE</a:t>
                      </a: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子查询</a:t>
                      </a:r>
                      <a:endParaRPr lang="zh-CN"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1631">
                <a:tc>
                  <a:txBody>
                    <a:bodyPr/>
                    <a:lstStyle/>
                    <a:p>
                      <a:pPr>
                        <a:lnSpc>
                          <a:spcPct val="110000"/>
                        </a:lnSpc>
                        <a:spcBef>
                          <a:spcPts val="300"/>
                        </a:spcBef>
                        <a:spcAft>
                          <a:spcPts val="30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FunctionScan</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函数扫描</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将函数的输出看成是一个集合，进行后续的关系运算</a:t>
                      </a:r>
                      <a:r>
                        <a:rPr lang="en-US" altLang="zh-CN" sz="12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FROM function_name</a:t>
                      </a:r>
                      <a:endParaRPr lang="zh-CN" sz="12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右大括号 2"/>
          <p:cNvSpPr/>
          <p:nvPr/>
        </p:nvSpPr>
        <p:spPr>
          <a:xfrm>
            <a:off x="10518559" y="1623645"/>
            <a:ext cx="141149" cy="254681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a:xfrm>
            <a:off x="10714940" y="2686757"/>
            <a:ext cx="784797" cy="523220"/>
          </a:xfrm>
          <a:prstGeom prst="rect">
            <a:avLst/>
          </a:prstGeom>
          <a:noFill/>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扫描用户数据</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右大括号 8"/>
          <p:cNvSpPr/>
          <p:nvPr/>
        </p:nvSpPr>
        <p:spPr>
          <a:xfrm>
            <a:off x="10518559" y="4244754"/>
            <a:ext cx="196381" cy="172204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10727642" y="4844165"/>
            <a:ext cx="772096" cy="738664"/>
          </a:xfrm>
          <a:prstGeom prst="rect">
            <a:avLst/>
          </a:prstGeom>
          <a:noFill/>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扫描查询中间结果集</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56518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常见算子：控制算子</a:t>
            </a:r>
            <a:r>
              <a:rPr lang="en-US" altLang="zh-CN" dirty="0" smtClean="0">
                <a:sym typeface="Huawei Sans" panose="020C0503030203020204" pitchFamily="34" charset="0"/>
              </a:rPr>
              <a:t>Control Node</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757162569"/>
              </p:ext>
            </p:extLst>
          </p:nvPr>
        </p:nvGraphicFramePr>
        <p:xfrm>
          <a:off x="888569" y="1470546"/>
          <a:ext cx="10414861" cy="2807544"/>
        </p:xfrm>
        <a:graphic>
          <a:graphicData uri="http://schemas.openxmlformats.org/drawingml/2006/table">
            <a:tbl>
              <a:tblPr firstRow="1" firstCol="1" bandRow="1">
                <a:tableStyleId>{5C22544A-7EE6-4342-B048-85BDC9FD1C3A}</a:tableStyleId>
              </a:tblPr>
              <a:tblGrid>
                <a:gridCol w="1315537"/>
                <a:gridCol w="2697557"/>
                <a:gridCol w="6401767"/>
              </a:tblGrid>
              <a:tr h="326409">
                <a:tc>
                  <a:txBody>
                    <a:bodyPr/>
                    <a:lstStyle/>
                    <a:p>
                      <a:pPr algn="ctr">
                        <a:lnSpc>
                          <a:spcPct val="110000"/>
                        </a:lnSpc>
                        <a:spcBef>
                          <a:spcPts val="300"/>
                        </a:spcBef>
                        <a:spcAft>
                          <a:spcPts val="300"/>
                        </a:spcAft>
                        <a:tabLst>
                          <a:tab pos="5076825" algn="l"/>
                        </a:tabLst>
                      </a:pPr>
                      <a:r>
                        <a:rPr lang="zh-CN" sz="18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算子类型</a:t>
                      </a: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8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sz="18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8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出现场景描述</a:t>
                      </a:r>
                      <a:endParaRPr lang="zh-CN" sz="18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26409">
                <a:tc>
                  <a:txBody>
                    <a:bodyPr/>
                    <a:lstStyle/>
                    <a:p>
                      <a:pPr marL="0" algn="l" defTabSz="914400" rtl="0" eaLnBrk="1" latinLnBrk="0" hangingPunct="1">
                        <a:lnSpc>
                          <a:spcPct val="110000"/>
                        </a:lnSpc>
                        <a:spcBef>
                          <a:spcPts val="300"/>
                        </a:spcBef>
                        <a:spcAft>
                          <a:spcPts val="300"/>
                        </a:spcAft>
                        <a:tabLst>
                          <a:tab pos="5076825" algn="l"/>
                        </a:tabLst>
                      </a:pPr>
                      <a:r>
                        <a:rPr lang="en-US"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Result</a:t>
                      </a:r>
                      <a:endParaRPr lang="zh-CN"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顺序扫描行存储引擎</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处理仅需要一次计算的条件表达式或</a:t>
                      </a:r>
                      <a:r>
                        <a:rPr lang="en-US"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insert</a:t>
                      </a:r>
                      <a:r>
                        <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中的</a:t>
                      </a:r>
                      <a:r>
                        <a:rPr lang="en-US"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value</a:t>
                      </a:r>
                      <a:r>
                        <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6409">
                <a:tc>
                  <a:txBody>
                    <a:bodyPr/>
                    <a:lstStyle/>
                    <a:p>
                      <a:pPr marL="0" algn="l" defTabSz="914400" rtl="0" eaLnBrk="1" latinLnBrk="0" hangingPunct="1">
                        <a:lnSpc>
                          <a:spcPct val="110000"/>
                        </a:lnSpc>
                        <a:spcBef>
                          <a:spcPts val="300"/>
                        </a:spcBef>
                        <a:spcAft>
                          <a:spcPts val="300"/>
                        </a:spcAft>
                        <a:tabLst>
                          <a:tab pos="5076825" algn="l"/>
                        </a:tabLst>
                      </a:pPr>
                      <a:r>
                        <a:rPr lang="en-US" altLang="zh-CN" sz="1600" b="0" kern="1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ModifyTable</a:t>
                      </a:r>
                      <a:endParaRPr lang="zh-CN"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en-US"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INSERT/UPDATE/DELETE</a:t>
                      </a: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操作的算子</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查询进行插入、更新、删除</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6409">
                <a:tc>
                  <a:txBody>
                    <a:bodyPr/>
                    <a:lstStyle/>
                    <a:p>
                      <a:pPr marL="0" algn="l" defTabSz="914400" rtl="0" eaLnBrk="1" latinLnBrk="0" hangingPunct="1">
                        <a:lnSpc>
                          <a:spcPct val="110000"/>
                        </a:lnSpc>
                        <a:spcBef>
                          <a:spcPts val="300"/>
                        </a:spcBef>
                        <a:spcAft>
                          <a:spcPts val="300"/>
                        </a:spcAft>
                        <a:tabLst>
                          <a:tab pos="5076825" algn="l"/>
                        </a:tabLst>
                      </a:pPr>
                      <a:r>
                        <a:rPr lang="en-US"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Append</a:t>
                      </a:r>
                      <a:endParaRPr lang="zh-CN"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300"/>
                        </a:spcBef>
                        <a:spcAft>
                          <a:spcPts val="300"/>
                        </a:spcAft>
                        <a:buClrTx/>
                        <a:buSzTx/>
                        <a:buFontTx/>
                        <a:buNone/>
                        <a:tabLst>
                          <a:tab pos="5076825" algn="l"/>
                        </a:tabLst>
                        <a:defRPr/>
                      </a:pP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多个关系集合的追加操作</a:t>
                      </a:r>
                      <a:endParaRPr lang="zh-CN"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UNION</a:t>
                      </a: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UNION-ALL</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6409">
                <a:tc>
                  <a:txBody>
                    <a:bodyPr/>
                    <a:lstStyle/>
                    <a:p>
                      <a:pPr marL="0" algn="l" defTabSz="914400" rtl="0" eaLnBrk="1" latinLnBrk="0" hangingPunct="1">
                        <a:lnSpc>
                          <a:spcPct val="110000"/>
                        </a:lnSpc>
                        <a:spcBef>
                          <a:spcPts val="300"/>
                        </a:spcBef>
                        <a:spcAft>
                          <a:spcPts val="300"/>
                        </a:spcAft>
                        <a:tabLst>
                          <a:tab pos="5076825" algn="l"/>
                        </a:tabLst>
                      </a:pPr>
                      <a:r>
                        <a:rPr lang="en-US" altLang="zh-CN" sz="1600" b="0" kern="1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MergeAppend</a:t>
                      </a:r>
                      <a:endParaRPr lang="zh-CN"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0000"/>
                        </a:lnSpc>
                        <a:spcBef>
                          <a:spcPts val="300"/>
                        </a:spcBef>
                        <a:spcAft>
                          <a:spcPts val="300"/>
                        </a:spcAft>
                        <a:buClrTx/>
                        <a:buSzTx/>
                        <a:buFontTx/>
                        <a:buNone/>
                        <a:tabLst>
                          <a:tab pos="5076825" algn="l"/>
                        </a:tabLst>
                        <a:defRPr/>
                      </a:pP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多个有序关系集合的追加操作</a:t>
                      </a:r>
                      <a:endParaRPr lang="zh-CN"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UNION</a:t>
                      </a: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、继承表</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6409">
                <a:tc>
                  <a:txBody>
                    <a:bodyPr/>
                    <a:lstStyle/>
                    <a:p>
                      <a:pPr marL="0" algn="l" defTabSz="914400" rtl="0" eaLnBrk="1" latinLnBrk="0" hangingPunct="1">
                        <a:lnSpc>
                          <a:spcPct val="110000"/>
                        </a:lnSpc>
                        <a:spcBef>
                          <a:spcPts val="300"/>
                        </a:spcBef>
                        <a:spcAft>
                          <a:spcPts val="300"/>
                        </a:spcAft>
                        <a:tabLst>
                          <a:tab pos="5076825" algn="l"/>
                        </a:tabLst>
                      </a:pPr>
                      <a:r>
                        <a:rPr lang="en-US"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RecursiveUnion</a:t>
                      </a:r>
                      <a:endParaRPr lang="zh-CN" sz="1600" b="0" kern="100" dirty="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执行</a:t>
                      </a:r>
                      <a:r>
                        <a:rPr lang="en-US" altLang="zh-CN" sz="160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Recursive</a:t>
                      </a:r>
                      <a:r>
                        <a:rPr lang="zh-CN" altLang="en-US" sz="160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subquery</a:t>
                      </a:r>
                      <a:endPar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用于处理</a:t>
                      </a:r>
                      <a:r>
                        <a:rPr lang="en-US"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with recursive</a:t>
                      </a:r>
                      <a:r>
                        <a:rPr lang="zh-CN" sz="160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递归查询</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66586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常见算子：物化算子</a:t>
            </a:r>
            <a:r>
              <a:rPr lang="en-US" altLang="zh-CN" dirty="0" smtClean="0">
                <a:sym typeface="Huawei Sans" panose="020C0503030203020204" pitchFamily="34" charset="0"/>
              </a:rPr>
              <a:t>Materialize Node</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285503381"/>
              </p:ext>
            </p:extLst>
          </p:nvPr>
        </p:nvGraphicFramePr>
        <p:xfrm>
          <a:off x="867906" y="1264499"/>
          <a:ext cx="10445857" cy="4259388"/>
        </p:xfrm>
        <a:graphic>
          <a:graphicData uri="http://schemas.openxmlformats.org/drawingml/2006/table">
            <a:tbl>
              <a:tblPr firstRow="1" firstCol="1" bandRow="1">
                <a:tableStyleId>{5C22544A-7EE6-4342-B048-85BDC9FD1C3A}</a:tableStyleId>
              </a:tblPr>
              <a:tblGrid>
                <a:gridCol w="1319452"/>
                <a:gridCol w="2705586"/>
                <a:gridCol w="6420819"/>
              </a:tblGrid>
              <a:tr h="357987">
                <a:tc>
                  <a:txBody>
                    <a:bodyPr/>
                    <a:lstStyle/>
                    <a:p>
                      <a:pPr algn="ctr">
                        <a:lnSpc>
                          <a:spcPct val="110000"/>
                        </a:lnSpc>
                        <a:spcBef>
                          <a:spcPts val="300"/>
                        </a:spcBef>
                        <a:spcAft>
                          <a:spcPts val="300"/>
                        </a:spcAft>
                        <a:tabLst>
                          <a:tab pos="5076825" algn="l"/>
                        </a:tabLst>
                      </a:pPr>
                      <a:r>
                        <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算子类型</a:t>
                      </a: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出现场景描述</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7987">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Materialize</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物化</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缓存节点结果集以方便后续能够重复扫描</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493">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Sort</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对下层数据进行排序</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ORDER-BY</a:t>
                      </a:r>
                      <a:r>
                        <a:rPr lang="zh-CN" altLang="en-US"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a:t>
                      </a:r>
                      <a:r>
                        <a:rPr lang="en-US" altLang="zh-CN"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MergeJoin</a:t>
                      </a:r>
                      <a:r>
                        <a:rPr lang="zh-CN" altLang="en-US"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链接操作、</a:t>
                      </a:r>
                      <a:r>
                        <a:rPr lang="en-US" altLang="zh-CN"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SortAgg</a:t>
                      </a:r>
                      <a:r>
                        <a:rPr lang="zh-CN" altLang="en-US"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分组操作、</a:t>
                      </a:r>
                      <a:r>
                        <a:rPr lang="en-US" altLang="zh-CN"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MregeAppend</a:t>
                      </a:r>
                      <a:r>
                        <a:rPr lang="zh-CN" altLang="en-US"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集合操作、配合</a:t>
                      </a:r>
                      <a:r>
                        <a:rPr lang="en-US" altLang="zh-CN"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Unique</a:t>
                      </a:r>
                      <a:r>
                        <a:rPr lang="zh-CN" altLang="en-US" sz="12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去重</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987">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Group</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对下层已经排序的数据进行分组</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处理</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Group-By</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分组操作</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987">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Agg</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对下层数据进行分组（无序）</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COUNT/SUM/AVG/MAX/MIN</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等聚合函数；</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DISTINCT</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UNION</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去重；</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GROUP-BY</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987">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Unique</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对下层数据进行去重操作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DISTINCT</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子句、</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UNION</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去重</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493">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Hash</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对下层数据进行缓存，存储到一个</a:t>
                      </a: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hash</a:t>
                      </a: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表里</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构造</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HashTable</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、配合</a:t>
                      </a:r>
                      <a:r>
                        <a:rPr lang="en-US" altLang="zh-CN" sz="1200" b="0" kern="100" dirty="0" err="1"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HashJoin</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493">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SetOp</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对下层数据进行缓存，用于处理</a:t>
                      </a:r>
                      <a:r>
                        <a:rPr lang="en-US"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intersect</a:t>
                      </a:r>
                      <a:r>
                        <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等集合操作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INSERTECT/INTERSECT-ALL</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EXCEPT/EXCEPT-All</a:t>
                      </a: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操作</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987">
                <a:tc>
                  <a:txBody>
                    <a:bodyPr/>
                    <a:lstStyle/>
                    <a:p>
                      <a:pPr>
                        <a:lnSpc>
                          <a:spcPts val="1400"/>
                        </a:lnSpc>
                        <a:spcAft>
                          <a:spcPts val="0"/>
                        </a:spcAft>
                        <a:tabLst>
                          <a:tab pos="5076825" algn="l"/>
                        </a:tabLst>
                      </a:pPr>
                      <a:r>
                        <a:rPr lang="en-US" altLang="zh-CN" sz="1200" b="0" kern="100" dirty="0" err="1"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WindowAgg</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窗口函数</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包含窗口函数的语句</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987">
                <a:tc>
                  <a:txBody>
                    <a:bodyPr/>
                    <a:lstStyle/>
                    <a:p>
                      <a:pPr>
                        <a:lnSpc>
                          <a:spcPts val="1400"/>
                        </a:lnSpc>
                        <a:spcAft>
                          <a:spcPts val="0"/>
                        </a:spcAft>
                        <a:tabLst>
                          <a:tab pos="5076825" algn="l"/>
                        </a:tabLst>
                      </a:pPr>
                      <a:r>
                        <a:rPr lang="en-US" altLang="zh-CN" sz="1200" b="0" kern="100" dirty="0" err="1"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LockRows</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10000"/>
                        </a:lnSpc>
                        <a:spcBef>
                          <a:spcPts val="300"/>
                        </a:spcBef>
                        <a:spcAft>
                          <a:spcPts val="300"/>
                        </a:spcAft>
                        <a:tabLst>
                          <a:tab pos="5076825" algn="l"/>
                        </a:tabLst>
                      </a:pPr>
                      <a:r>
                        <a:rPr lang="zh-CN" altLang="en-US"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处理行级锁</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2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SELECT …. FOR SHARE/UPDATE</a:t>
                      </a:r>
                      <a:endParaRPr lang="zh-CN" sz="12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261922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常见算子：关联算子</a:t>
            </a:r>
            <a:r>
              <a:rPr lang="en-US" altLang="zh-CN" dirty="0" smtClean="0">
                <a:sym typeface="Huawei Sans" panose="020C0503030203020204" pitchFamily="34" charset="0"/>
              </a:rPr>
              <a:t>Join Node</a:t>
            </a:r>
            <a:r>
              <a:rPr lang="zh-CN" altLang="en-US" dirty="0" smtClean="0">
                <a:sym typeface="Huawei Sans" panose="020C0503030203020204" pitchFamily="34" charset="0"/>
              </a:rPr>
              <a:t>（</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r>
              <a:rPr lang="zh-CN" altLang="en-US" dirty="0" smtClean="0">
                <a:sym typeface="Huawei Sans" panose="020C0503030203020204" pitchFamily="34" charset="0"/>
              </a:rPr>
              <a:t>关联算子又分按照实现方式和按照连接类型两类。</a:t>
            </a:r>
          </a:p>
          <a:p>
            <a:pPr lvl="1"/>
            <a:r>
              <a:rPr lang="zh-CN" altLang="en-US" dirty="0" smtClean="0">
                <a:sym typeface="Huawei Sans" panose="020C0503030203020204" pitchFamily="34" charset="0"/>
              </a:rPr>
              <a:t>按照实现方式有</a:t>
            </a:r>
            <a:r>
              <a:rPr lang="en-US" altLang="zh-CN" dirty="0" smtClean="0">
                <a:sym typeface="Huawei Sans" panose="020C0503030203020204" pitchFamily="34" charset="0"/>
              </a:rPr>
              <a:t>3</a:t>
            </a:r>
            <a:r>
              <a:rPr lang="zh-CN" altLang="en-US" dirty="0" smtClean="0">
                <a:sym typeface="Huawei Sans" panose="020C0503030203020204" pitchFamily="34" charset="0"/>
              </a:rPr>
              <a:t>种关联算子。</a:t>
            </a:r>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951774554"/>
              </p:ext>
            </p:extLst>
          </p:nvPr>
        </p:nvGraphicFramePr>
        <p:xfrm>
          <a:off x="893736" y="2583352"/>
          <a:ext cx="10566427" cy="1709851"/>
        </p:xfrm>
        <a:graphic>
          <a:graphicData uri="http://schemas.openxmlformats.org/drawingml/2006/table">
            <a:tbl>
              <a:tblPr firstRow="1" firstCol="1" bandRow="1">
                <a:tableStyleId>{5C22544A-7EE6-4342-B048-85BDC9FD1C3A}</a:tableStyleId>
              </a:tblPr>
              <a:tblGrid>
                <a:gridCol w="1028054"/>
                <a:gridCol w="3456122"/>
                <a:gridCol w="6082251"/>
              </a:tblGrid>
              <a:tr h="436329">
                <a:tc>
                  <a:txBody>
                    <a:bodyPr/>
                    <a:lstStyle/>
                    <a:p>
                      <a:pPr algn="ctr">
                        <a:lnSpc>
                          <a:spcPct val="110000"/>
                        </a:lnSpc>
                        <a:spcBef>
                          <a:spcPts val="300"/>
                        </a:spcBef>
                        <a:spcAft>
                          <a:spcPts val="300"/>
                        </a:spcAft>
                        <a:tabLst>
                          <a:tab pos="5076825" algn="l"/>
                        </a:tabLst>
                      </a:pPr>
                      <a:r>
                        <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算子类型</a:t>
                      </a: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出现场景描述</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18322">
                <a:tc>
                  <a:txBody>
                    <a:bodyPr/>
                    <a:lstStyle/>
                    <a:p>
                      <a:pPr>
                        <a:lnSpc>
                          <a:spcPts val="1400"/>
                        </a:lnSpc>
                        <a:spcAft>
                          <a:spcPts val="0"/>
                        </a:spcAft>
                        <a:tabLst>
                          <a:tab pos="5076825" algn="l"/>
                        </a:tabLst>
                      </a:pPr>
                      <a:r>
                        <a:rPr lang="en-US" sz="14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Nestloop</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对下层两股数据流实现循环嵌套连接操作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Inner</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Left-Outer</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Semi-Join</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Anti-Join</a:t>
                      </a:r>
                      <a:endPar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322">
                <a:tc>
                  <a:txBody>
                    <a:bodyPr/>
                    <a:lstStyle/>
                    <a:p>
                      <a:pPr>
                        <a:lnSpc>
                          <a:spcPts val="1400"/>
                        </a:lnSpc>
                        <a:spcAft>
                          <a:spcPts val="0"/>
                        </a:spcAft>
                        <a:tabLst>
                          <a:tab pos="5076825" algn="l"/>
                        </a:tabLst>
                      </a:pPr>
                      <a:r>
                        <a:rPr lang="en-US" sz="14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MergeJoin</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对下层两股排序数据流实现归并连接操作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Inner</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Left-Outer-Join</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Right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-Outer-Join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Full-Outer-Join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Semi-Join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Anti-Join</a:t>
                      </a:r>
                      <a:endPar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322">
                <a:tc>
                  <a:txBody>
                    <a:bodyPr/>
                    <a:lstStyle/>
                    <a:p>
                      <a:pPr>
                        <a:lnSpc>
                          <a:spcPts val="1400"/>
                        </a:lnSpc>
                        <a:spcAft>
                          <a:spcPts val="0"/>
                        </a:spcAft>
                        <a:tabLst>
                          <a:tab pos="5076825" algn="l"/>
                        </a:tabLst>
                      </a:pPr>
                      <a:r>
                        <a:rPr lang="en-US" sz="1400" b="0" kern="100" dirty="0" err="1">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HashJoin</a:t>
                      </a:r>
                      <a:endParaRPr lang="zh-CN" sz="14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对下层两股数据流实现哈希连接操作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Inner</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Left-Outer-Join</a:t>
                      </a:r>
                      <a:r>
                        <a:rPr lang="zh-CN" altLang="en-US"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Right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-Outer-Join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Full-Outer-Join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Semi-Join</a:t>
                      </a:r>
                      <a:r>
                        <a:rPr lang="zh-CN" altLang="en-US"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r>
                        <a:rPr lang="en-US" altLang="zh-CN" sz="14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Anti-Join</a:t>
                      </a:r>
                      <a:endParaRPr 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63843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常见算子：关联算子</a:t>
            </a:r>
            <a:r>
              <a:rPr lang="en-US" altLang="zh-CN" dirty="0" smtClean="0">
                <a:sym typeface="Huawei Sans" panose="020C0503030203020204" pitchFamily="34" charset="0"/>
              </a:rPr>
              <a:t>Join Node</a:t>
            </a:r>
            <a:r>
              <a:rPr lang="zh-CN" altLang="en-US" dirty="0" smtClean="0">
                <a:sym typeface="Huawei Sans" panose="020C0503030203020204" pitchFamily="34" charset="0"/>
              </a:rPr>
              <a:t>（</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mtClean="0">
                <a:sym typeface="Huawei Sans" panose="020C0503030203020204" pitchFamily="34" charset="0"/>
              </a:rPr>
              <a:t>关联算子又分按照实现方式和按照连接类型两类。</a:t>
            </a:r>
            <a:endParaRPr lang="en-US" altLang="zh-CN" smtClean="0">
              <a:sym typeface="Huawei Sans" panose="020C0503030203020204" pitchFamily="34" charset="0"/>
            </a:endParaRPr>
          </a:p>
          <a:p>
            <a:pPr lvl="1"/>
            <a:r>
              <a:rPr lang="zh-CN" altLang="en-US" smtClean="0">
                <a:sym typeface="Huawei Sans" panose="020C0503030203020204" pitchFamily="34" charset="0"/>
              </a:rPr>
              <a:t>按照连接类型有</a:t>
            </a:r>
            <a:r>
              <a:rPr lang="en-US" altLang="zh-CN" smtClean="0">
                <a:sym typeface="Huawei Sans" panose="020C0503030203020204" pitchFamily="34" charset="0"/>
              </a:rPr>
              <a:t>6</a:t>
            </a:r>
            <a:r>
              <a:rPr lang="zh-CN" altLang="en-US" smtClean="0">
                <a:sym typeface="Huawei Sans" panose="020C0503030203020204" pitchFamily="34" charset="0"/>
              </a:rPr>
              <a:t>种关联算子。</a:t>
            </a:r>
          </a:p>
          <a:p>
            <a:endParaRPr lang="en-US" altLang="zh-CN" smtClean="0">
              <a:sym typeface="Huawei Sans" panose="020C0503030203020204" pitchFamily="34" charset="0"/>
            </a:endParaRPr>
          </a:p>
          <a:p>
            <a:endParaRPr lang="zh-CN" altLang="en-US"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33312043"/>
              </p:ext>
            </p:extLst>
          </p:nvPr>
        </p:nvGraphicFramePr>
        <p:xfrm>
          <a:off x="852407" y="2402021"/>
          <a:ext cx="10430359" cy="3384366"/>
        </p:xfrm>
        <a:graphic>
          <a:graphicData uri="http://schemas.openxmlformats.org/drawingml/2006/table">
            <a:tbl>
              <a:tblPr firstRow="1" firstCol="1" bandRow="1">
                <a:tableStyleId>{5C22544A-7EE6-4342-B048-85BDC9FD1C3A}</a:tableStyleId>
              </a:tblPr>
              <a:tblGrid>
                <a:gridCol w="1317495"/>
                <a:gridCol w="3203574"/>
                <a:gridCol w="5909290"/>
              </a:tblGrid>
              <a:tr h="295403">
                <a:tc>
                  <a:txBody>
                    <a:bodyPr/>
                    <a:lstStyle/>
                    <a:p>
                      <a:pPr algn="ctr">
                        <a:lnSpc>
                          <a:spcPct val="110000"/>
                        </a:lnSpc>
                        <a:spcBef>
                          <a:spcPts val="300"/>
                        </a:spcBef>
                        <a:spcAft>
                          <a:spcPts val="300"/>
                        </a:spcAft>
                        <a:tabLst>
                          <a:tab pos="5076825" algn="l"/>
                        </a:tabLst>
                      </a:pPr>
                      <a:r>
                        <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算子类型</a:t>
                      </a: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含义</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0000"/>
                        </a:lnSpc>
                        <a:spcBef>
                          <a:spcPts val="300"/>
                        </a:spcBef>
                        <a:spcAft>
                          <a:spcPts val="300"/>
                        </a:spcAft>
                        <a:tabLst>
                          <a:tab pos="5076825" algn="l"/>
                        </a:tabLst>
                      </a:pPr>
                      <a:r>
                        <a:rPr lang="zh-CN" altLang="en-US" sz="14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出现场景描述</a:t>
                      </a:r>
                      <a:endParaRPr lang="zh-CN" sz="14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Inner Join</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内连接，对于</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和</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上满足条件的数据进行连接操作。</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s1 JOIN s2 ON</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s1.c1 = s2.c1</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Left Join</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左连接，对于</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没有匹配</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的数据，进行补空输出。</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s1 LEFT OUTER JOIN s2 ON</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s1.c1 = s2.c1</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Right Join</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右连接，对于</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没有匹配</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的数据，进行补空输出。</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s1 RIGHT OUTER JOIN s2 ON</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s1.c1 = s2.c1</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Full Join </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全连接，除了</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Inner Join</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的输出部分，对于</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没有匹配的部分，进行各自补空输出</a:t>
                      </a: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s1 FULL OUTER JOIN s2 ON</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s1.c1 = s2.c1</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Semi Join</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半连接，当</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能够在</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中找到一个匹配的，单独输出</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endPar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1. SELECT * FROM s1 WHERE s1.c1 IN (SELECT</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s2.c1 FROM WHERE xxx </a:t>
                      </a: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a:p>
                      <a:pPr>
                        <a:lnSpc>
                          <a:spcPct val="110000"/>
                        </a:lnSpc>
                        <a:spcAft>
                          <a:spcPts val="0"/>
                        </a:spcAft>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2. SELECT * FROM s1 WHERE EXIST (SELECT</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s2.c1 FROM WHERE s1.c1 = s2.c1 </a:t>
                      </a: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2945">
                <a:tc>
                  <a:txBody>
                    <a:bodyPr/>
                    <a:lstStyle/>
                    <a:p>
                      <a:pPr>
                        <a:lnSpc>
                          <a:spcPts val="1400"/>
                        </a:lnSpc>
                        <a:spcAft>
                          <a:spcPts val="0"/>
                        </a:spcAft>
                        <a:tabLst>
                          <a:tab pos="5076825" algn="l"/>
                        </a:tabLst>
                      </a:pPr>
                      <a:r>
                        <a:rPr lang="en-US"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Anti Join</a:t>
                      </a:r>
                      <a:endParaRPr lang="zh-CN" sz="1200" b="0" kern="10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10000"/>
                        </a:lnSpc>
                        <a:spcAft>
                          <a:spcPts val="0"/>
                        </a:spcAft>
                        <a:tabLst>
                          <a:tab pos="5076825" algn="l"/>
                        </a:tabLst>
                      </a:pP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反连接，当</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能够在</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S2</a:t>
                      </a:r>
                      <a:r>
                        <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rPr>
                        <a:t>中找不到一个匹配的，单独输出</a:t>
                      </a:r>
                      <a:r>
                        <a:rPr lang="en-US" sz="1200" kern="100" dirty="0">
                          <a:effectLst/>
                          <a:latin typeface="Huawei Sans" panose="020C0503030203020204" pitchFamily="34" charset="0"/>
                          <a:ea typeface="方正兰亭黑简体" panose="02000000000000000000" pitchFamily="2" charset="-122"/>
                          <a:sym typeface="Huawei Sans" panose="020C0503030203020204" pitchFamily="34" charset="0"/>
                        </a:rPr>
                        <a:t>S1</a:t>
                      </a:r>
                      <a:endParaRPr lang="zh-CN" sz="120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nSpc>
                          <a:spcPct val="110000"/>
                        </a:lnSpc>
                        <a:spcAft>
                          <a:spcPts val="0"/>
                        </a:spcAft>
                        <a:buNone/>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1. SELECT * FROM s1 where s1.c1 NOT IN (SELECT</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s2.c1 FROM WHERE xxx </a:t>
                      </a: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a:p>
                      <a:pPr marL="0" indent="0">
                        <a:lnSpc>
                          <a:spcPct val="110000"/>
                        </a:lnSpc>
                        <a:spcAft>
                          <a:spcPts val="0"/>
                        </a:spcAft>
                        <a:buNone/>
                        <a:tabLst>
                          <a:tab pos="5076825" algn="l"/>
                        </a:tabLst>
                      </a:pPr>
                      <a:r>
                        <a:rPr lang="en-US" altLang="zh-CN" sz="1200" kern="10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2. SELECT</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zh-CN" altLang="en-US"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en-US" altLang="zh-CN" sz="1200" kern="100" baseline="0" dirty="0" smtClean="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FROM s1 LEFT OUTER JOIN s2 ON s1.c1 = s2.c1 WHERE s2.c1 IS NULL</a:t>
                      </a:r>
                      <a:endParaRPr lang="zh-CN" sz="12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txBody>
                  <a:tcPr marL="68580" marR="6858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255511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a:t>
            </a:r>
            <a:r>
              <a:rPr lang="en-US" altLang="zh-CN" dirty="0" err="1" smtClean="0">
                <a:sym typeface="Huawei Sans" panose="020C0503030203020204" pitchFamily="34" charset="0"/>
              </a:rPr>
              <a:t>HashJoin</a:t>
            </a:r>
            <a:r>
              <a:rPr lang="zh-CN" altLang="en-US" dirty="0" smtClean="0">
                <a:sym typeface="Huawei Sans" panose="020C0503030203020204" pitchFamily="34" charset="0"/>
              </a:rPr>
              <a:t>（</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mtClean="0">
                <a:sym typeface="Huawei Sans" panose="020C0503030203020204" pitchFamily="34" charset="0"/>
              </a:rPr>
              <a:t>HashJoin</a:t>
            </a:r>
            <a:r>
              <a:rPr lang="zh-CN" altLang="zh-CN" smtClean="0">
                <a:sym typeface="Huawei Sans" panose="020C0503030203020204" pitchFamily="34" charset="0"/>
              </a:rPr>
              <a:t>顾名思义就是利用</a:t>
            </a:r>
            <a:r>
              <a:rPr lang="en-US" altLang="zh-CN" smtClean="0">
                <a:sym typeface="Huawei Sans" panose="020C0503030203020204" pitchFamily="34" charset="0"/>
              </a:rPr>
              <a:t>Hash</a:t>
            </a:r>
            <a:r>
              <a:rPr lang="zh-CN" altLang="zh-CN" smtClean="0">
                <a:sym typeface="Huawei Sans" panose="020C0503030203020204" pitchFamily="34" charset="0"/>
              </a:rPr>
              <a:t>表来进行</a:t>
            </a:r>
            <a:r>
              <a:rPr lang="en-US" altLang="zh-CN" smtClean="0">
                <a:sym typeface="Huawei Sans" panose="020C0503030203020204" pitchFamily="34" charset="0"/>
              </a:rPr>
              <a:t>Join</a:t>
            </a:r>
            <a:r>
              <a:rPr lang="zh-CN" altLang="zh-CN" smtClean="0">
                <a:sym typeface="Huawei Sans" panose="020C0503030203020204" pitchFamily="34" charset="0"/>
              </a:rPr>
              <a:t>查询</a:t>
            </a:r>
            <a:r>
              <a:rPr lang="zh-CN" altLang="en-US" smtClean="0">
                <a:sym typeface="Huawei Sans" panose="020C0503030203020204" pitchFamily="34" charset="0"/>
              </a:rPr>
              <a:t>。</a:t>
            </a:r>
            <a:endParaRPr lang="en-US" altLang="zh-CN" dirty="0">
              <a:sym typeface="Huawei Sans" panose="020C0503030203020204" pitchFamily="34" charset="0"/>
            </a:endParaRPr>
          </a:p>
        </p:txBody>
      </p:sp>
      <p:pic>
        <p:nvPicPr>
          <p:cNvPr id="8" name="图片 7"/>
          <p:cNvPicPr/>
          <p:nvPr/>
        </p:nvPicPr>
        <p:blipFill>
          <a:blip r:embed="rId5"/>
          <a:stretch>
            <a:fillRect/>
          </a:stretch>
        </p:blipFill>
        <p:spPr>
          <a:xfrm>
            <a:off x="898903" y="2538553"/>
            <a:ext cx="2588366" cy="2647540"/>
          </a:xfrm>
          <a:prstGeom prst="rect">
            <a:avLst/>
          </a:prstGeom>
        </p:spPr>
      </p:pic>
      <p:sp>
        <p:nvSpPr>
          <p:cNvPr id="2" name="矩形 1"/>
          <p:cNvSpPr/>
          <p:nvPr/>
        </p:nvSpPr>
        <p:spPr>
          <a:xfrm>
            <a:off x="3654334" y="1738665"/>
            <a:ext cx="754951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表根据</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值分成多个桶，相同的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键值的元组用链表的方式串联在一起，因为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算法的高效和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表的唯一指向性，</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hashjoin</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的匹配效率非常高，但是</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hashjoin</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只能支持等值</a:t>
            </a:r>
            <a:r>
              <a:rPr lang="zh-CN" altLang="zh-CN" dirty="0" smtClean="0">
                <a:latin typeface="Huawei Sans" panose="020C0503030203020204" pitchFamily="34" charset="0"/>
                <a:ea typeface="方正兰亭黑简体" panose="02000000000000000000" pitchFamily="2" charset="-122"/>
                <a:sym typeface="Huawei Sans" panose="020C0503030203020204" pitchFamily="34" charset="0"/>
              </a:rPr>
              <a:t>查询</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50000"/>
              </a:lnSpc>
              <a:buFont typeface="Arial" panose="020B0604020202020204" pitchFamily="34" charset="0"/>
              <a:buChar char="•"/>
            </a:pP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Hashjoin</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节点有两颗子树，一颗我们称之为外表，另外一颗我们称之为内表，内表输出的数据用于生成</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表，而外表生成的数据则在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表上进行探查并返回</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join</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结果。</a:t>
            </a:r>
          </a:p>
          <a:p>
            <a:pPr marL="285750" indent="-285750">
              <a:lnSpc>
                <a:spcPct val="150000"/>
              </a:lnSpc>
              <a:buFont typeface="Arial" panose="020B0604020202020204" pitchFamily="34" charset="0"/>
              <a:buChar char="•"/>
            </a:pP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在内外表的选择上，优化器一般根据这两个子树的代价进行分析选择。因为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Hash</a:t>
            </a:r>
            <a:r>
              <a:rPr lang="zh-CN" altLang="zh-CN" dirty="0">
                <a:latin typeface="Huawei Sans" panose="020C0503030203020204" pitchFamily="34" charset="0"/>
                <a:ea typeface="方正兰亭黑简体" panose="02000000000000000000" pitchFamily="2" charset="-122"/>
                <a:sym typeface="Huawei Sans" panose="020C0503030203020204" pitchFamily="34" charset="0"/>
              </a:rPr>
              <a:t>表需要申请内存进行存放，因此优化器倾向于输出行数少的子树作为内表，这样数据能够被内存存放的概率比较大，如果存放不下，则需要进行下盘</a:t>
            </a:r>
            <a:r>
              <a:rPr lang="zh-CN" altLang="zh-CN" dirty="0" smtClean="0">
                <a:latin typeface="Huawei Sans" panose="020C0503030203020204" pitchFamily="34" charset="0"/>
                <a:ea typeface="方正兰亭黑简体" panose="02000000000000000000" pitchFamily="2" charset="-122"/>
                <a:sym typeface="Huawei Sans" panose="020C0503030203020204" pitchFamily="34" charset="0"/>
              </a:rPr>
              <a:t>操作</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26554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a:t>
            </a:r>
            <a:r>
              <a:rPr lang="en-US" altLang="zh-CN" dirty="0" err="1" smtClean="0">
                <a:sym typeface="Huawei Sans" panose="020C0503030203020204" pitchFamily="34" charset="0"/>
              </a:rPr>
              <a:t>HashJoin</a:t>
            </a:r>
            <a:r>
              <a:rPr lang="zh-CN" altLang="en-US" dirty="0" smtClean="0">
                <a:sym typeface="Huawei Sans" panose="020C0503030203020204" pitchFamily="34" charset="0"/>
              </a:rPr>
              <a:t>（</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err="1" smtClean="0">
                <a:sym typeface="Huawei Sans" panose="020C0503030203020204" pitchFamily="34" charset="0"/>
              </a:rPr>
              <a:t>HashJoin</a:t>
            </a:r>
            <a:r>
              <a:rPr lang="zh-CN" altLang="zh-CN" dirty="0" smtClean="0">
                <a:sym typeface="Huawei Sans" panose="020C0503030203020204" pitchFamily="34" charset="0"/>
              </a:rPr>
              <a:t>主要执行流程</a:t>
            </a:r>
            <a:r>
              <a:rPr lang="en-US" altLang="zh-CN" dirty="0" smtClean="0">
                <a:sym typeface="Huawei Sans" panose="020C0503030203020204" pitchFamily="34" charset="0"/>
              </a:rPr>
              <a:t>:</a:t>
            </a:r>
          </a:p>
          <a:p>
            <a:pPr lvl="1"/>
            <a:r>
              <a:rPr lang="zh-CN" altLang="zh-CN" dirty="0" smtClean="0">
                <a:sym typeface="Huawei Sans" panose="020C0503030203020204" pitchFamily="34" charset="0"/>
              </a:rPr>
              <a:t>扫描内表元组，根据连接键计算</a:t>
            </a:r>
            <a:r>
              <a:rPr lang="en-US" altLang="zh-CN" dirty="0" smtClean="0">
                <a:sym typeface="Huawei Sans" panose="020C0503030203020204" pitchFamily="34" charset="0"/>
              </a:rPr>
              <a:t>hash</a:t>
            </a:r>
            <a:r>
              <a:rPr lang="zh-CN" altLang="zh-CN" dirty="0" smtClean="0">
                <a:sym typeface="Huawei Sans" panose="020C0503030203020204" pitchFamily="34" charset="0"/>
              </a:rPr>
              <a:t>值，并插入到</a:t>
            </a:r>
            <a:r>
              <a:rPr lang="en-US" altLang="zh-CN" dirty="0" smtClean="0">
                <a:sym typeface="Huawei Sans" panose="020C0503030203020204" pitchFamily="34" charset="0"/>
              </a:rPr>
              <a:t>hash</a:t>
            </a:r>
            <a:r>
              <a:rPr lang="zh-CN" altLang="zh-CN" dirty="0" smtClean="0">
                <a:sym typeface="Huawei Sans" panose="020C0503030203020204" pitchFamily="34" charset="0"/>
              </a:rPr>
              <a:t>表中的根据</a:t>
            </a:r>
            <a:r>
              <a:rPr lang="en-US" altLang="zh-CN" dirty="0" smtClean="0">
                <a:sym typeface="Huawei Sans" panose="020C0503030203020204" pitchFamily="34" charset="0"/>
              </a:rPr>
              <a:t>hash</a:t>
            </a:r>
            <a:r>
              <a:rPr lang="zh-CN" altLang="zh-CN" dirty="0" smtClean="0">
                <a:sym typeface="Huawei Sans" panose="020C0503030203020204" pitchFamily="34" charset="0"/>
              </a:rPr>
              <a:t>值计算出来的槽位上。这个步骤中，会反复读取内表元组直到把内表读取完全，并将</a:t>
            </a:r>
            <a:r>
              <a:rPr lang="en-US" altLang="zh-CN" dirty="0" smtClean="0">
                <a:sym typeface="Huawei Sans" panose="020C0503030203020204" pitchFamily="34" charset="0"/>
              </a:rPr>
              <a:t>hash</a:t>
            </a:r>
            <a:r>
              <a:rPr lang="zh-CN" altLang="zh-CN" dirty="0" smtClean="0">
                <a:sym typeface="Huawei Sans" panose="020C0503030203020204" pitchFamily="34" charset="0"/>
              </a:rPr>
              <a:t>表构建出来。</a:t>
            </a:r>
          </a:p>
          <a:p>
            <a:pPr lvl="1"/>
            <a:r>
              <a:rPr lang="zh-CN" altLang="zh-CN" dirty="0" smtClean="0">
                <a:sym typeface="Huawei Sans" panose="020C0503030203020204" pitchFamily="34" charset="0"/>
              </a:rPr>
              <a:t>扫描外表元组，根据连接键计算</a:t>
            </a:r>
            <a:r>
              <a:rPr lang="en-US" altLang="zh-CN" dirty="0" smtClean="0">
                <a:sym typeface="Huawei Sans" panose="020C0503030203020204" pitchFamily="34" charset="0"/>
              </a:rPr>
              <a:t>hash</a:t>
            </a:r>
            <a:r>
              <a:rPr lang="zh-CN" altLang="zh-CN" dirty="0" smtClean="0">
                <a:sym typeface="Huawei Sans" panose="020C0503030203020204" pitchFamily="34" charset="0"/>
              </a:rPr>
              <a:t>值，直接查找</a:t>
            </a:r>
            <a:r>
              <a:rPr lang="en-US" altLang="zh-CN" dirty="0" smtClean="0">
                <a:sym typeface="Huawei Sans" panose="020C0503030203020204" pitchFamily="34" charset="0"/>
              </a:rPr>
              <a:t>hash</a:t>
            </a:r>
            <a:r>
              <a:rPr lang="zh-CN" altLang="zh-CN" dirty="0" smtClean="0">
                <a:sym typeface="Huawei Sans" panose="020C0503030203020204" pitchFamily="34" charset="0"/>
              </a:rPr>
              <a:t>表进行连接操作，并将结果输出，在这个步骤中，会反复读取外表直到外表读取完毕，这个时候</a:t>
            </a:r>
            <a:r>
              <a:rPr lang="en-US" altLang="zh-CN" dirty="0" smtClean="0">
                <a:sym typeface="Huawei Sans" panose="020C0503030203020204" pitchFamily="34" charset="0"/>
              </a:rPr>
              <a:t>join</a:t>
            </a:r>
            <a:r>
              <a:rPr lang="zh-CN" altLang="zh-CN" dirty="0" smtClean="0">
                <a:sym typeface="Huawei Sans" panose="020C0503030203020204" pitchFamily="34" charset="0"/>
              </a:rPr>
              <a:t>的结果也将全部输出。</a:t>
            </a:r>
          </a:p>
        </p:txBody>
      </p:sp>
    </p:spTree>
    <p:custDataLst>
      <p:custData r:id="rId1"/>
      <p:tags r:id="rId2"/>
    </p:custDataLst>
    <p:extLst>
      <p:ext uri="{BB962C8B-B14F-4D97-AF65-F5344CB8AC3E}">
        <p14:creationId xmlns:p14="http://schemas.microsoft.com/office/powerpoint/2010/main" val="256547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a:t>
            </a:r>
            <a:r>
              <a:rPr lang="en-US" altLang="zh-CN" dirty="0" err="1" smtClean="0">
                <a:sym typeface="Huawei Sans" panose="020C0503030203020204" pitchFamily="34" charset="0"/>
              </a:rPr>
              <a:t>HashJoin</a:t>
            </a:r>
            <a:r>
              <a:rPr lang="zh-CN" altLang="en-US" dirty="0" smtClean="0">
                <a:sym typeface="Huawei Sans" panose="020C0503030203020204" pitchFamily="34" charset="0"/>
              </a:rPr>
              <a:t>（</a:t>
            </a:r>
            <a:r>
              <a:rPr lang="en-US" altLang="zh-CN" dirty="0" smtClean="0">
                <a:sym typeface="Huawei Sans" panose="020C0503030203020204" pitchFamily="34" charset="0"/>
              </a:rPr>
              <a:t>3</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标准</a:t>
            </a:r>
            <a:r>
              <a:rPr lang="en-US" altLang="zh-CN" dirty="0" err="1" smtClean="0">
                <a:sym typeface="Huawei Sans" panose="020C0503030203020204" pitchFamily="34" charset="0"/>
              </a:rPr>
              <a:t>HashJoin</a:t>
            </a:r>
            <a:r>
              <a:rPr lang="zh-CN" altLang="en-US" dirty="0" smtClean="0">
                <a:sym typeface="Huawei Sans" panose="020C0503030203020204" pitchFamily="34" charset="0"/>
              </a:rPr>
              <a:t>算法实现原理。</a:t>
            </a:r>
            <a:endParaRPr lang="zh-CN" altLang="en-US" dirty="0">
              <a:sym typeface="Huawei Sans" panose="020C0503030203020204" pitchFamily="34" charset="0"/>
            </a:endParaRPr>
          </a:p>
        </p:txBody>
      </p:sp>
      <p:grpSp>
        <p:nvGrpSpPr>
          <p:cNvPr id="3" name="组合 2"/>
          <p:cNvGrpSpPr/>
          <p:nvPr/>
        </p:nvGrpSpPr>
        <p:grpSpPr>
          <a:xfrm>
            <a:off x="2993232" y="1242313"/>
            <a:ext cx="7931434" cy="4725512"/>
            <a:chOff x="2993232" y="1242313"/>
            <a:chExt cx="7931434" cy="4725512"/>
          </a:xfrm>
        </p:grpSpPr>
        <p:sp>
          <p:nvSpPr>
            <p:cNvPr id="5" name="矩形 4"/>
            <p:cNvSpPr/>
            <p:nvPr/>
          </p:nvSpPr>
          <p:spPr>
            <a:xfrm>
              <a:off x="3412690" y="2826791"/>
              <a:ext cx="839070" cy="2781300"/>
            </a:xfrm>
            <a:prstGeom prst="rect">
              <a:avLst/>
            </a:prstGeom>
            <a:gradFill flip="none" rotWithShape="1">
              <a:gsLst>
                <a:gs pos="0">
                  <a:schemeClr val="accent1">
                    <a:lumMod val="0"/>
                    <a:lumOff val="100000"/>
                  </a:schemeClr>
                </a:gs>
                <a:gs pos="4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p:txBody>
        </p:sp>
        <p:sp>
          <p:nvSpPr>
            <p:cNvPr id="6" name="下箭头 5"/>
            <p:cNvSpPr/>
            <p:nvPr/>
          </p:nvSpPr>
          <p:spPr>
            <a:xfrm>
              <a:off x="2993232" y="2907660"/>
              <a:ext cx="368300" cy="2619561"/>
            </a:xfrm>
            <a:prstGeom prst="downArrow">
              <a:avLst/>
            </a:prstGeom>
            <a:gradFill flip="none" rotWithShape="1">
              <a:gsLst>
                <a:gs pos="0">
                  <a:schemeClr val="accent1">
                    <a:lumMod val="0"/>
                    <a:lumOff val="100000"/>
                  </a:schemeClr>
                </a:gs>
                <a:gs pos="4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3077135" y="2328131"/>
              <a:ext cx="1194670" cy="35973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Build table</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4362931" y="2039504"/>
              <a:ext cx="1194670" cy="967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t1.c1 = t2.c1</a:t>
              </a:r>
            </a:p>
            <a:p>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小表根据</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 condition </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生成</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 map</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右箭头 8"/>
            <p:cNvSpPr/>
            <p:nvPr/>
          </p:nvSpPr>
          <p:spPr>
            <a:xfrm>
              <a:off x="4271805" y="2943748"/>
              <a:ext cx="1297850" cy="222363"/>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5628339" y="1242313"/>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bucket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5628338" y="1563949"/>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bucket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5628339" y="1885585"/>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5628338" y="2207221"/>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5628338" y="2528857"/>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5628337" y="2850493"/>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右箭头 15"/>
            <p:cNvSpPr/>
            <p:nvPr/>
          </p:nvSpPr>
          <p:spPr>
            <a:xfrm>
              <a:off x="6450629" y="1352393"/>
              <a:ext cx="381714" cy="150219"/>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6832343" y="1242313"/>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右箭头 17"/>
            <p:cNvSpPr/>
            <p:nvPr/>
          </p:nvSpPr>
          <p:spPr>
            <a:xfrm>
              <a:off x="7654633" y="1352393"/>
              <a:ext cx="381714" cy="150219"/>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8031168" y="1245130"/>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右箭头 19"/>
            <p:cNvSpPr/>
            <p:nvPr/>
          </p:nvSpPr>
          <p:spPr>
            <a:xfrm>
              <a:off x="6452057" y="1964395"/>
              <a:ext cx="381714" cy="150219"/>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6833771" y="1854315"/>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右箭头 21"/>
            <p:cNvSpPr/>
            <p:nvPr/>
          </p:nvSpPr>
          <p:spPr>
            <a:xfrm>
              <a:off x="6450629" y="2638937"/>
              <a:ext cx="381714" cy="150219"/>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6832343" y="2528857"/>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下箭头 23"/>
            <p:cNvSpPr/>
            <p:nvPr/>
          </p:nvSpPr>
          <p:spPr>
            <a:xfrm>
              <a:off x="5816738" y="3233466"/>
              <a:ext cx="440308" cy="581935"/>
            </a:xfrm>
            <a:prstGeom prst="down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5260961" y="3815400"/>
              <a:ext cx="1671651" cy="133112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t1.c1 = </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t2.c1</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t1.c2 </a:t>
              </a:r>
              <a:r>
                <a:rPr lang="en-US" altLang="zh-CN"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t2.c2</a:t>
              </a:r>
            </a:p>
            <a:p>
              <a:pPr algn="ct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行数据经过</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a:t>
              </a: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条件和</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filter</a:t>
              </a:r>
              <a:r>
                <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的过滤得出最终的结果集</a:t>
              </a:r>
              <a:endParaRPr lang="en-US" altLang="zh-CN"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右箭头 25"/>
            <p:cNvSpPr/>
            <p:nvPr/>
          </p:nvSpPr>
          <p:spPr>
            <a:xfrm rot="10800000">
              <a:off x="6495730" y="2963631"/>
              <a:ext cx="3152077" cy="267017"/>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7023966" y="3166111"/>
              <a:ext cx="2335789" cy="78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探测表根据</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 condition</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生成</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 key</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去</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 map</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中映射出对应的行数据</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9659862" y="2687865"/>
              <a:ext cx="839070" cy="2781300"/>
            </a:xfrm>
            <a:prstGeom prst="rect">
              <a:avLst/>
            </a:prstGeom>
            <a:gradFill flip="none" rotWithShape="1">
              <a:gsLst>
                <a:gs pos="0">
                  <a:schemeClr val="accent1">
                    <a:lumMod val="0"/>
                    <a:lumOff val="100000"/>
                  </a:schemeClr>
                </a:gs>
                <a:gs pos="4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Row</a:t>
              </a:r>
            </a:p>
          </p:txBody>
        </p:sp>
        <p:sp>
          <p:nvSpPr>
            <p:cNvPr id="29" name="下箭头 28"/>
            <p:cNvSpPr/>
            <p:nvPr/>
          </p:nvSpPr>
          <p:spPr>
            <a:xfrm>
              <a:off x="10556366" y="2768734"/>
              <a:ext cx="368300" cy="2619561"/>
            </a:xfrm>
            <a:prstGeom prst="downArrow">
              <a:avLst/>
            </a:prstGeom>
            <a:gradFill flip="none" rotWithShape="1">
              <a:gsLst>
                <a:gs pos="0">
                  <a:schemeClr val="accent1">
                    <a:lumMod val="0"/>
                    <a:lumOff val="100000"/>
                  </a:schemeClr>
                </a:gs>
                <a:gs pos="4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1400" b="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9659862" y="5608091"/>
              <a:ext cx="1194670" cy="35973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Proble</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table</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15760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本章主要讲述</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的执行引擎实现，包括数据库执行引擎概览、数据库执行</a:t>
            </a:r>
            <a:r>
              <a:rPr lang="zh-CN" altLang="en-US" dirty="0" smtClean="0">
                <a:sym typeface="Huawei Sans" panose="020C0503030203020204" pitchFamily="34" charset="0"/>
              </a:rPr>
              <a:t>算子两方面</a:t>
            </a:r>
            <a:r>
              <a:rPr lang="zh-CN" altLang="en-US" dirty="0" smtClean="0">
                <a:sym typeface="Huawei Sans" panose="020C0503030203020204" pitchFamily="34" charset="0"/>
              </a:rPr>
              <a:t>。 </a:t>
            </a:r>
            <a:endParaRPr lang="zh-CN" altLang="en-US" dirty="0">
              <a:sym typeface="Huawei Sans" panose="020C0503030203020204" pitchFamily="34" charset="0"/>
            </a:endParaRPr>
          </a:p>
        </p:txBody>
      </p:sp>
      <p:sp>
        <p:nvSpPr>
          <p:cNvPr id="2" name="标题 1"/>
          <p:cNvSpPr>
            <a:spLocks noGrp="1"/>
          </p:cNvSpPr>
          <p:nvPr>
            <p:ph type="ctrTitle" idx="4294967295"/>
          </p:nvPr>
        </p:nvSpPr>
        <p:spPr>
          <a:xfrm>
            <a:off x="0" y="906463"/>
            <a:ext cx="8126413" cy="690562"/>
          </a:xfrm>
          <a:prstGeom prst="rect">
            <a:avLst/>
          </a:prstGeom>
        </p:spPr>
        <p:txBody>
          <a:bodyPr/>
          <a:lstStyle/>
          <a:p>
            <a:r>
              <a:rPr lang="en-US" altLang="zh-CN" dirty="0" smtClean="0">
                <a:sym typeface="Huawei Sans" panose="020C0503030203020204" pitchFamily="34" charset="0"/>
              </a:rPr>
              <a:t>                 </a:t>
            </a:r>
            <a:endParaRPr lang="zh-CN" altLang="en-US" dirty="0">
              <a:sym typeface="Huawei Sans" panose="020C0503030203020204" pitchFamily="34" charset="0"/>
            </a:endParaRPr>
          </a:p>
        </p:txBody>
      </p:sp>
    </p:spTree>
    <p:extLst>
      <p:ext uri="{BB962C8B-B14F-4D97-AF65-F5344CB8AC3E}">
        <p14:creationId xmlns:p14="http://schemas.microsoft.com/office/powerpoint/2010/main" val="690409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a:t>
            </a:r>
            <a:r>
              <a:rPr lang="en-US" altLang="zh-CN" dirty="0" err="1" smtClean="0">
                <a:sym typeface="Huawei Sans" panose="020C0503030203020204" pitchFamily="34" charset="0"/>
              </a:rPr>
              <a:t>MergeJoin</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5235009" cy="4879805"/>
          </a:xfrm>
        </p:spPr>
        <p:txBody>
          <a:bodyPr/>
          <a:lstStyle/>
          <a:p>
            <a:r>
              <a:rPr lang="zh-CN" altLang="en-US" dirty="0" smtClean="0">
                <a:sym typeface="Huawei Sans" panose="020C0503030203020204" pitchFamily="34" charset="0"/>
              </a:rPr>
              <a:t>标准</a:t>
            </a:r>
            <a:r>
              <a:rPr lang="en-US" altLang="zh-CN" dirty="0" err="1" smtClean="0">
                <a:sym typeface="Huawei Sans" panose="020C0503030203020204" pitchFamily="34" charset="0"/>
              </a:rPr>
              <a:t>MergeJoin</a:t>
            </a:r>
            <a:r>
              <a:rPr lang="zh-CN" altLang="en-US" dirty="0" smtClean="0">
                <a:sym typeface="Huawei Sans" panose="020C0503030203020204" pitchFamily="34" charset="0"/>
              </a:rPr>
              <a:t>算法实现原理。</a:t>
            </a:r>
          </a:p>
          <a:p>
            <a:pPr lvl="1"/>
            <a:r>
              <a:rPr lang="zh-CN" altLang="zh-CN" dirty="0" smtClean="0">
                <a:sym typeface="Huawei Sans" panose="020C0503030203020204" pitchFamily="34" charset="0"/>
              </a:rPr>
              <a:t>在</a:t>
            </a:r>
            <a:r>
              <a:rPr lang="en-US" altLang="zh-CN" dirty="0" smtClean="0">
                <a:sym typeface="Huawei Sans" panose="020C0503030203020204" pitchFamily="34" charset="0"/>
              </a:rPr>
              <a:t>join</a:t>
            </a:r>
            <a:r>
              <a:rPr lang="zh-CN" altLang="zh-CN" dirty="0" smtClean="0">
                <a:sym typeface="Huawei Sans" panose="020C0503030203020204" pitchFamily="34" charset="0"/>
              </a:rPr>
              <a:t>开始前，先对每个表按照连接属性</a:t>
            </a:r>
            <a:r>
              <a:rPr lang="en-US" altLang="zh-CN" dirty="0" smtClean="0">
                <a:sym typeface="Huawei Sans" panose="020C0503030203020204" pitchFamily="34" charset="0"/>
              </a:rPr>
              <a:t>(join attributes)</a:t>
            </a:r>
            <a:r>
              <a:rPr lang="zh-CN" altLang="zh-CN" dirty="0" smtClean="0">
                <a:sym typeface="Huawei Sans" panose="020C0503030203020204" pitchFamily="34" charset="0"/>
              </a:rPr>
              <a:t>进行排序</a:t>
            </a:r>
            <a:r>
              <a:rPr lang="zh-CN" altLang="en-US" dirty="0" smtClean="0">
                <a:sym typeface="Huawei Sans" panose="020C0503030203020204" pitchFamily="34" charset="0"/>
              </a:rPr>
              <a:t>，</a:t>
            </a:r>
            <a:r>
              <a:rPr lang="zh-CN" altLang="zh-CN" dirty="0" smtClean="0">
                <a:sym typeface="Huawei Sans" panose="020C0503030203020204" pitchFamily="34" charset="0"/>
              </a:rPr>
              <a:t>然后并行扫描两个表，组合匹配的行形成</a:t>
            </a:r>
            <a:r>
              <a:rPr lang="en-US" altLang="zh-CN" dirty="0" smtClean="0">
                <a:sym typeface="Huawei Sans" panose="020C0503030203020204" pitchFamily="34" charset="0"/>
              </a:rPr>
              <a:t>join</a:t>
            </a:r>
            <a:r>
              <a:rPr lang="zh-CN" altLang="zh-CN" dirty="0" smtClean="0">
                <a:sym typeface="Huawei Sans" panose="020C0503030203020204" pitchFamily="34" charset="0"/>
              </a:rPr>
              <a:t>行。</a:t>
            </a:r>
            <a:endParaRPr lang="en-US" altLang="zh-CN" dirty="0" smtClean="0">
              <a:sym typeface="Huawei Sans" panose="020C0503030203020204" pitchFamily="34" charset="0"/>
            </a:endParaRPr>
          </a:p>
          <a:p>
            <a:pPr lvl="1"/>
            <a:r>
              <a:rPr lang="en-US" altLang="zh-CN" dirty="0" err="1">
                <a:sym typeface="Huawei Sans" panose="020C0503030203020204" pitchFamily="34" charset="0"/>
              </a:rPr>
              <a:t>MergeJoin</a:t>
            </a:r>
            <a:r>
              <a:rPr lang="zh-CN" altLang="zh-CN" dirty="0">
                <a:sym typeface="Huawei Sans" panose="020C0503030203020204" pitchFamily="34" charset="0"/>
              </a:rPr>
              <a:t>只需扫描一次表</a:t>
            </a:r>
            <a:r>
              <a:rPr lang="zh-CN" altLang="en-US" dirty="0">
                <a:sym typeface="Huawei Sans" panose="020C0503030203020204" pitchFamily="34" charset="0"/>
              </a:rPr>
              <a:t>，</a:t>
            </a:r>
            <a:r>
              <a:rPr lang="zh-CN" altLang="zh-CN" dirty="0">
                <a:sym typeface="Huawei Sans" panose="020C0503030203020204" pitchFamily="34" charset="0"/>
              </a:rPr>
              <a:t>排序可以通过排序算法或使用连接键上的索引来实现</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grpSp>
        <p:nvGrpSpPr>
          <p:cNvPr id="26" name="组合 25"/>
          <p:cNvGrpSpPr/>
          <p:nvPr/>
        </p:nvGrpSpPr>
        <p:grpSpPr>
          <a:xfrm>
            <a:off x="6230312" y="2118920"/>
            <a:ext cx="4951903" cy="2826365"/>
            <a:chOff x="6230312" y="2118920"/>
            <a:chExt cx="4951903" cy="2826365"/>
          </a:xfrm>
        </p:grpSpPr>
        <p:sp>
          <p:nvSpPr>
            <p:cNvPr id="5" name="矩形 4"/>
            <p:cNvSpPr/>
            <p:nvPr/>
          </p:nvSpPr>
          <p:spPr>
            <a:xfrm>
              <a:off x="7253525" y="2693833"/>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aaa</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7253524" y="3015469"/>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aab</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7253525" y="3337105"/>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aac</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7253523" y="3658741"/>
              <a:ext cx="817111" cy="32163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aad</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9234725" y="2693833"/>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aaa</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9234724" y="3015469"/>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aab</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9234725" y="3337105"/>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aab</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9234723" y="3658741"/>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aac</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9234722" y="3980377"/>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aab</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9234723" y="4302013"/>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aab</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9234721" y="4623649"/>
              <a:ext cx="817111" cy="32163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aac</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箭头连接符 15"/>
            <p:cNvCxnSpPr>
              <a:stCxn id="5" idx="3"/>
              <a:endCxn id="9" idx="1"/>
            </p:cNvCxnSpPr>
            <p:nvPr/>
          </p:nvCxnSpPr>
          <p:spPr>
            <a:xfrm>
              <a:off x="8070636" y="2854651"/>
              <a:ext cx="1164089"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070632" y="3172151"/>
              <a:ext cx="1164089"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1" idx="1"/>
            </p:cNvCxnSpPr>
            <p:nvPr/>
          </p:nvCxnSpPr>
          <p:spPr>
            <a:xfrm>
              <a:off x="8070632" y="3172151"/>
              <a:ext cx="1164093" cy="3257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070631" y="3522023"/>
              <a:ext cx="1164093" cy="32577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097323" y="3015469"/>
              <a:ext cx="0" cy="83232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30312" y="3218815"/>
              <a:ext cx="817111" cy="32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Sorted</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 name="直接箭头连接符 21"/>
            <p:cNvCxnSpPr/>
            <p:nvPr/>
          </p:nvCxnSpPr>
          <p:spPr>
            <a:xfrm>
              <a:off x="10241515" y="3081760"/>
              <a:ext cx="6216" cy="154188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365104" y="3268746"/>
              <a:ext cx="817111" cy="32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Sorted</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7253520" y="2118920"/>
              <a:ext cx="817111" cy="32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Outer</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9231843" y="2145088"/>
              <a:ext cx="817111" cy="32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Inner</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363720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分组</a:t>
            </a:r>
            <a:r>
              <a:rPr lang="en-US" altLang="zh-CN" dirty="0" smtClean="0">
                <a:sym typeface="Huawei Sans" panose="020C0503030203020204" pitchFamily="34" charset="0"/>
              </a:rPr>
              <a:t>Grouping</a:t>
            </a:r>
            <a:r>
              <a:rPr lang="zh-CN" altLang="en-US" dirty="0" smtClean="0">
                <a:sym typeface="Huawei Sans" panose="020C0503030203020204" pitchFamily="34" charset="0"/>
              </a:rPr>
              <a:t>、聚合</a:t>
            </a:r>
            <a:r>
              <a:rPr lang="en-US" altLang="zh-CN" dirty="0" smtClean="0">
                <a:sym typeface="Huawei Sans" panose="020C0503030203020204" pitchFamily="34" charset="0"/>
              </a:rPr>
              <a:t>Aggregation</a:t>
            </a:r>
            <a:r>
              <a:rPr lang="zh-CN" altLang="en-US" dirty="0" smtClean="0">
                <a:sym typeface="Huawei Sans" panose="020C0503030203020204" pitchFamily="34" charset="0"/>
              </a:rPr>
              <a:t>对应不同的概念：</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分组操作</a:t>
            </a:r>
            <a:r>
              <a:rPr lang="en-US" altLang="zh-CN" dirty="0" smtClean="0">
                <a:sym typeface="Huawei Sans" panose="020C0503030203020204" pitchFamily="34" charset="0"/>
              </a:rPr>
              <a:t>Group-By</a:t>
            </a:r>
            <a:r>
              <a:rPr lang="zh-CN" altLang="en-US" dirty="0" smtClean="0">
                <a:sym typeface="Huawei Sans" panose="020C0503030203020204" pitchFamily="34" charset="0"/>
              </a:rPr>
              <a:t>：对一个输入集合序列，按照一定的规则，例如按值</a:t>
            </a:r>
            <a:r>
              <a:rPr lang="en-US" altLang="zh-CN" dirty="0" smtClean="0">
                <a:sym typeface="Huawei Sans" panose="020C0503030203020204" pitchFamily="34" charset="0"/>
              </a:rPr>
              <a:t>by-value</a:t>
            </a:r>
            <a:r>
              <a:rPr lang="zh-CN" altLang="en-US" dirty="0" smtClean="0">
                <a:sym typeface="Huawei Sans" panose="020C0503030203020204" pitchFamily="34" charset="0"/>
              </a:rPr>
              <a:t>、按表达式</a:t>
            </a:r>
            <a:r>
              <a:rPr lang="en-US" altLang="zh-CN" dirty="0" smtClean="0">
                <a:sym typeface="Huawei Sans" panose="020C0503030203020204" pitchFamily="34" charset="0"/>
              </a:rPr>
              <a:t>by-expr/</a:t>
            </a:r>
            <a:r>
              <a:rPr lang="en-US" altLang="zh-CN" dirty="0" err="1" smtClean="0">
                <a:sym typeface="Huawei Sans" panose="020C0503030203020204" pitchFamily="34" charset="0"/>
              </a:rPr>
              <a:t>func</a:t>
            </a:r>
            <a:r>
              <a:rPr lang="zh-CN" altLang="en-US" dirty="0" smtClean="0">
                <a:sym typeface="Huawei Sans" panose="020C0503030203020204" pitchFamily="34" charset="0"/>
              </a:rPr>
              <a:t>等。</a:t>
            </a:r>
            <a:endParaRPr lang="en-US" altLang="zh-CN" dirty="0" smtClean="0">
              <a:sym typeface="Huawei Sans" panose="020C0503030203020204" pitchFamily="34" charset="0"/>
            </a:endParaRPr>
          </a:p>
          <a:p>
            <a:pPr lvl="2"/>
            <a:r>
              <a:rPr lang="en-US" altLang="zh-CN" dirty="0" smtClean="0">
                <a:sym typeface="Huawei Sans" panose="020C0503030203020204" pitchFamily="34" charset="0"/>
              </a:rPr>
              <a:t>GROUP BY t1.c1                                      GROUP BY t1.c1, t1.c2..</a:t>
            </a:r>
          </a:p>
          <a:p>
            <a:pPr lvl="2"/>
            <a:r>
              <a:rPr lang="en-US" altLang="zh-CN" dirty="0" smtClean="0">
                <a:sym typeface="Huawei Sans" panose="020C0503030203020204" pitchFamily="34" charset="0"/>
              </a:rPr>
              <a:t>GROUP BY t1.c1 + t2.c2                           GROUP BY HASH(t.c1)</a:t>
            </a:r>
          </a:p>
          <a:p>
            <a:pPr lvl="2"/>
            <a:r>
              <a:rPr lang="zh-CN" altLang="en-US" dirty="0" smtClean="0">
                <a:sym typeface="Huawei Sans" panose="020C0503030203020204" pitchFamily="34" charset="0"/>
              </a:rPr>
              <a:t>注：一般而言使用分组操作为的是对结果集按照一定的业务语义进行逻辑划分，因此基于表达式</a:t>
            </a:r>
            <a:r>
              <a:rPr lang="en-US" altLang="zh-CN" dirty="0" smtClean="0">
                <a:sym typeface="Huawei Sans" panose="020C0503030203020204" pitchFamily="34" charset="0"/>
              </a:rPr>
              <a:t>by-expr</a:t>
            </a:r>
            <a:r>
              <a:rPr lang="zh-CN" altLang="en-US" dirty="0" smtClean="0">
                <a:sym typeface="Huawei Sans" panose="020C0503030203020204" pitchFamily="34" charset="0"/>
              </a:rPr>
              <a:t>、函数</a:t>
            </a:r>
            <a:r>
              <a:rPr lang="en-US" altLang="zh-CN" dirty="0" smtClean="0">
                <a:sym typeface="Huawei Sans" panose="020C0503030203020204" pitchFamily="34" charset="0"/>
              </a:rPr>
              <a:t>by-</a:t>
            </a:r>
            <a:r>
              <a:rPr lang="en-US" altLang="zh-CN" dirty="0" err="1" smtClean="0">
                <a:sym typeface="Huawei Sans" panose="020C0503030203020204" pitchFamily="34" charset="0"/>
              </a:rPr>
              <a:t>func</a:t>
            </a:r>
            <a:r>
              <a:rPr lang="zh-CN" altLang="en-US" dirty="0" smtClean="0">
                <a:sym typeface="Huawei Sans" panose="020C0503030203020204" pitchFamily="34" charset="0"/>
              </a:rPr>
              <a:t>在实际使用场景中较少。</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聚合操作</a:t>
            </a:r>
            <a:r>
              <a:rPr lang="en-US" altLang="zh-CN" dirty="0" smtClean="0">
                <a:sym typeface="Huawei Sans" panose="020C0503030203020204" pitchFamily="34" charset="0"/>
              </a:rPr>
              <a:t>Aggregate</a:t>
            </a:r>
            <a:r>
              <a:rPr lang="zh-CN" altLang="en-US" dirty="0" smtClean="0">
                <a:sym typeface="Huawei Sans" panose="020C0503030203020204" pitchFamily="34" charset="0"/>
              </a:rPr>
              <a:t>：给定集合中的每个元组进行聚合运算，例如求合</a:t>
            </a:r>
            <a:r>
              <a:rPr lang="en-US" altLang="zh-CN" dirty="0" smtClean="0">
                <a:sym typeface="Huawei Sans" panose="020C0503030203020204" pitchFamily="34" charset="0"/>
              </a:rPr>
              <a:t>SUM</a:t>
            </a:r>
            <a:r>
              <a:rPr lang="zh-CN" altLang="en-US" dirty="0" smtClean="0">
                <a:sym typeface="Huawei Sans" panose="020C0503030203020204" pitchFamily="34" charset="0"/>
              </a:rPr>
              <a:t>、求平均值</a:t>
            </a:r>
            <a:r>
              <a:rPr lang="en-US" altLang="zh-CN" dirty="0" smtClean="0">
                <a:sym typeface="Huawei Sans" panose="020C0503030203020204" pitchFamily="34" charset="0"/>
              </a:rPr>
              <a:t>AVG</a:t>
            </a:r>
            <a:r>
              <a:rPr lang="zh-CN" altLang="en-US" dirty="0" smtClean="0">
                <a:sym typeface="Huawei Sans" panose="020C0503030203020204" pitchFamily="34" charset="0"/>
              </a:rPr>
              <a:t>等。</a:t>
            </a:r>
            <a:endParaRPr lang="en-US" altLang="zh-CN" dirty="0" smtClean="0">
              <a:sym typeface="Huawei Sans" panose="020C0503030203020204" pitchFamily="34" charset="0"/>
            </a:endParaRPr>
          </a:p>
          <a:p>
            <a:pPr lvl="2"/>
            <a:r>
              <a:rPr lang="en-US" altLang="zh-CN" dirty="0" smtClean="0">
                <a:sym typeface="Huawei Sans" panose="020C0503030203020204" pitchFamily="34" charset="0"/>
              </a:rPr>
              <a:t>SELECT SUM(t1.c1)</a:t>
            </a:r>
          </a:p>
          <a:p>
            <a:pPr lvl="2"/>
            <a:r>
              <a:rPr lang="en-US" altLang="zh-CN" dirty="0" smtClean="0">
                <a:sym typeface="Huawei Sans" panose="020C0503030203020204" pitchFamily="34" charset="0"/>
              </a:rPr>
              <a:t>SELECT AVG(t2.c1)</a:t>
            </a: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51749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r>
              <a:rPr lang="zh-CN" altLang="en-US" dirty="0" smtClean="0">
                <a:sym typeface="Huawei Sans" panose="020C0503030203020204" pitchFamily="34" charset="0"/>
              </a:rPr>
              <a:t>分组和聚合操作常一起使用通常联合优化。</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对于一个给定的输入集合序列按照某一特定的规则进行分组，然后对于已经分好的组实施</a:t>
            </a:r>
            <a:r>
              <a:rPr lang="en-US" altLang="zh-CN" dirty="0" smtClean="0">
                <a:sym typeface="Huawei Sans" panose="020C0503030203020204" pitchFamily="34" charset="0"/>
              </a:rPr>
              <a:t>SUM</a:t>
            </a:r>
            <a:r>
              <a:rPr lang="zh-CN" altLang="en-US" dirty="0" smtClean="0">
                <a:sym typeface="Huawei Sans" panose="020C0503030203020204" pitchFamily="34" charset="0"/>
              </a:rPr>
              <a:t>、</a:t>
            </a:r>
            <a:r>
              <a:rPr lang="en-US" altLang="zh-CN" dirty="0" smtClean="0">
                <a:sym typeface="Huawei Sans" panose="020C0503030203020204" pitchFamily="34" charset="0"/>
              </a:rPr>
              <a:t>AVG</a:t>
            </a:r>
            <a:r>
              <a:rPr lang="zh-CN" altLang="en-US" dirty="0" smtClean="0">
                <a:sym typeface="Huawei Sans" panose="020C0503030203020204" pitchFamily="34" charset="0"/>
              </a:rPr>
              <a:t>、</a:t>
            </a:r>
            <a:r>
              <a:rPr lang="en-US" altLang="zh-CN" dirty="0" smtClean="0">
                <a:sym typeface="Huawei Sans" panose="020C0503030203020204" pitchFamily="34" charset="0"/>
              </a:rPr>
              <a:t>COUNT</a:t>
            </a:r>
            <a:r>
              <a:rPr lang="zh-CN" altLang="en-US" dirty="0" smtClean="0">
                <a:sym typeface="Huawei Sans" panose="020C0503030203020204" pitchFamily="34" charset="0"/>
              </a:rPr>
              <a:t>等聚合性质的计算，例如：</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基于排序的分组聚合</a:t>
            </a:r>
            <a:r>
              <a:rPr lang="en-US" altLang="zh-CN" dirty="0" err="1" smtClean="0">
                <a:sym typeface="Huawei Sans" panose="020C0503030203020204" pitchFamily="34" charset="0"/>
              </a:rPr>
              <a:t>GroupAgg</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基于哈希的分组聚合</a:t>
            </a:r>
            <a:r>
              <a:rPr lang="en-US" altLang="zh-CN" dirty="0" err="1" smtClean="0">
                <a:sym typeface="Huawei Sans" panose="020C0503030203020204" pitchFamily="34" charset="0"/>
              </a:rPr>
              <a:t>HashAgg</a:t>
            </a:r>
            <a:r>
              <a:rPr lang="zh-CN" altLang="en-US" dirty="0" smtClean="0">
                <a:sym typeface="Huawei Sans" panose="020C0503030203020204" pitchFamily="34" charset="0"/>
              </a:rPr>
              <a:t>。</a:t>
            </a:r>
          </a:p>
          <a:p>
            <a:r>
              <a:rPr lang="en-US" altLang="zh-CN" dirty="0" smtClean="0">
                <a:sym typeface="Huawei Sans" panose="020C0503030203020204" pitchFamily="34" charset="0"/>
              </a:rPr>
              <a:t>An example to illustrate  GROUP/AGGREGATE</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8" name="文本框 7"/>
          <p:cNvSpPr txBox="1"/>
          <p:nvPr/>
        </p:nvSpPr>
        <p:spPr>
          <a:xfrm>
            <a:off x="6856651" y="4767975"/>
            <a:ext cx="4366260" cy="523220"/>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Value with same color indicates same group then make each values in one group SUM()-ed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5" name="组合 44"/>
          <p:cNvGrpSpPr/>
          <p:nvPr/>
        </p:nvGrpSpPr>
        <p:grpSpPr>
          <a:xfrm>
            <a:off x="1425075" y="4440453"/>
            <a:ext cx="5173584" cy="1468658"/>
            <a:chOff x="1425075" y="4440453"/>
            <a:chExt cx="5173584" cy="1468658"/>
          </a:xfrm>
        </p:grpSpPr>
        <p:grpSp>
          <p:nvGrpSpPr>
            <p:cNvPr id="43" name="组合 42"/>
            <p:cNvGrpSpPr/>
            <p:nvPr/>
          </p:nvGrpSpPr>
          <p:grpSpPr>
            <a:xfrm>
              <a:off x="1425075" y="4440453"/>
              <a:ext cx="5173584" cy="1434418"/>
              <a:chOff x="920579" y="4314325"/>
              <a:chExt cx="5173584" cy="1434418"/>
            </a:xfrm>
          </p:grpSpPr>
          <p:sp>
            <p:nvSpPr>
              <p:cNvPr id="6" name="流程图: 联系 5"/>
              <p:cNvSpPr/>
              <p:nvPr/>
            </p:nvSpPr>
            <p:spPr>
              <a:xfrm>
                <a:off x="933279" y="4314325"/>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流程图: 联系 6"/>
              <p:cNvSpPr/>
              <p:nvPr/>
            </p:nvSpPr>
            <p:spPr>
              <a:xfrm>
                <a:off x="1222663" y="4327383"/>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流程图: 联系 8"/>
              <p:cNvSpPr/>
              <p:nvPr/>
            </p:nvSpPr>
            <p:spPr>
              <a:xfrm>
                <a:off x="1512047" y="4327383"/>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流程图: 联系 9"/>
              <p:cNvSpPr/>
              <p:nvPr/>
            </p:nvSpPr>
            <p:spPr>
              <a:xfrm>
                <a:off x="933279" y="4595399"/>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流程图: 联系 10"/>
              <p:cNvSpPr/>
              <p:nvPr/>
            </p:nvSpPr>
            <p:spPr>
              <a:xfrm>
                <a:off x="1222663" y="4608457"/>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流程图: 联系 11"/>
              <p:cNvSpPr/>
              <p:nvPr/>
            </p:nvSpPr>
            <p:spPr>
              <a:xfrm>
                <a:off x="1512047" y="4608457"/>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流程图: 联系 12"/>
              <p:cNvSpPr/>
              <p:nvPr/>
            </p:nvSpPr>
            <p:spPr>
              <a:xfrm>
                <a:off x="933279" y="4886275"/>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流程图: 联系 13"/>
              <p:cNvSpPr/>
              <p:nvPr/>
            </p:nvSpPr>
            <p:spPr>
              <a:xfrm>
                <a:off x="1222663" y="4899333"/>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流程图: 联系 14"/>
              <p:cNvSpPr/>
              <p:nvPr/>
            </p:nvSpPr>
            <p:spPr>
              <a:xfrm>
                <a:off x="1512047" y="4899333"/>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流程图: 联系 15"/>
              <p:cNvSpPr/>
              <p:nvPr/>
            </p:nvSpPr>
            <p:spPr>
              <a:xfrm>
                <a:off x="933279" y="5164093"/>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流程图: 联系 16"/>
              <p:cNvSpPr/>
              <p:nvPr/>
            </p:nvSpPr>
            <p:spPr>
              <a:xfrm>
                <a:off x="1222663" y="5177151"/>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流程图: 联系 17"/>
              <p:cNvSpPr/>
              <p:nvPr/>
            </p:nvSpPr>
            <p:spPr>
              <a:xfrm>
                <a:off x="1512047" y="5177151"/>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流程图: 联系 18"/>
              <p:cNvSpPr/>
              <p:nvPr/>
            </p:nvSpPr>
            <p:spPr>
              <a:xfrm>
                <a:off x="920579" y="5457867"/>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流程图: 联系 19"/>
              <p:cNvSpPr/>
              <p:nvPr/>
            </p:nvSpPr>
            <p:spPr>
              <a:xfrm>
                <a:off x="1209963" y="5470925"/>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流程图: 联系 20"/>
              <p:cNvSpPr/>
              <p:nvPr/>
            </p:nvSpPr>
            <p:spPr>
              <a:xfrm>
                <a:off x="1499347" y="5470925"/>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右箭头 21"/>
              <p:cNvSpPr/>
              <p:nvPr/>
            </p:nvSpPr>
            <p:spPr>
              <a:xfrm>
                <a:off x="2002272" y="4873217"/>
                <a:ext cx="723900" cy="4408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流程图: 联系 22"/>
              <p:cNvSpPr/>
              <p:nvPr/>
            </p:nvSpPr>
            <p:spPr>
              <a:xfrm>
                <a:off x="2897375" y="460657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流程图: 联系 23"/>
              <p:cNvSpPr/>
              <p:nvPr/>
            </p:nvSpPr>
            <p:spPr>
              <a:xfrm>
                <a:off x="2886033" y="4982069"/>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流程图: 联系 24"/>
              <p:cNvSpPr/>
              <p:nvPr/>
            </p:nvSpPr>
            <p:spPr>
              <a:xfrm>
                <a:off x="2886033" y="5349034"/>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流程图: 联系 25"/>
              <p:cNvSpPr/>
              <p:nvPr/>
            </p:nvSpPr>
            <p:spPr>
              <a:xfrm>
                <a:off x="3169657" y="460657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流程图: 联系 26"/>
              <p:cNvSpPr/>
              <p:nvPr/>
            </p:nvSpPr>
            <p:spPr>
              <a:xfrm>
                <a:off x="3158315" y="4982069"/>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流程图: 联系 27"/>
              <p:cNvSpPr/>
              <p:nvPr/>
            </p:nvSpPr>
            <p:spPr>
              <a:xfrm>
                <a:off x="3158315" y="5349034"/>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流程图: 联系 28"/>
              <p:cNvSpPr/>
              <p:nvPr/>
            </p:nvSpPr>
            <p:spPr>
              <a:xfrm>
                <a:off x="3439411" y="4606930"/>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流程图: 联系 29"/>
              <p:cNvSpPr/>
              <p:nvPr/>
            </p:nvSpPr>
            <p:spPr>
              <a:xfrm>
                <a:off x="3428069" y="4982427"/>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流程图: 联系 30"/>
              <p:cNvSpPr/>
              <p:nvPr/>
            </p:nvSpPr>
            <p:spPr>
              <a:xfrm>
                <a:off x="3428069" y="5349392"/>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流程图: 联系 31"/>
              <p:cNvSpPr/>
              <p:nvPr/>
            </p:nvSpPr>
            <p:spPr>
              <a:xfrm>
                <a:off x="3718645" y="460657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流程图: 联系 32"/>
              <p:cNvSpPr/>
              <p:nvPr/>
            </p:nvSpPr>
            <p:spPr>
              <a:xfrm>
                <a:off x="3707303" y="4982069"/>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流程图: 联系 33"/>
              <p:cNvSpPr/>
              <p:nvPr/>
            </p:nvSpPr>
            <p:spPr>
              <a:xfrm>
                <a:off x="3707303" y="5349034"/>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流程图: 联系 34"/>
              <p:cNvSpPr/>
              <p:nvPr/>
            </p:nvSpPr>
            <p:spPr>
              <a:xfrm>
                <a:off x="4006672" y="460657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流程图: 联系 35"/>
              <p:cNvSpPr/>
              <p:nvPr/>
            </p:nvSpPr>
            <p:spPr>
              <a:xfrm>
                <a:off x="4278954" y="460657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流程图: 联系 36"/>
              <p:cNvSpPr/>
              <p:nvPr/>
            </p:nvSpPr>
            <p:spPr>
              <a:xfrm>
                <a:off x="4548708" y="4606930"/>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右箭头 37"/>
              <p:cNvSpPr/>
              <p:nvPr/>
            </p:nvSpPr>
            <p:spPr>
              <a:xfrm>
                <a:off x="4935389" y="4694343"/>
                <a:ext cx="601213" cy="17887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右箭头 38"/>
              <p:cNvSpPr/>
              <p:nvPr/>
            </p:nvSpPr>
            <p:spPr>
              <a:xfrm>
                <a:off x="4936961" y="5074656"/>
                <a:ext cx="601213" cy="17887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右箭头 39"/>
              <p:cNvSpPr/>
              <p:nvPr/>
            </p:nvSpPr>
            <p:spPr>
              <a:xfrm>
                <a:off x="4933366" y="5441911"/>
                <a:ext cx="601213" cy="17887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流程图: 联系 40"/>
              <p:cNvSpPr/>
              <p:nvPr/>
            </p:nvSpPr>
            <p:spPr>
              <a:xfrm>
                <a:off x="5655797" y="4532533"/>
                <a:ext cx="438366" cy="366800"/>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15</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流程图: 联系 41"/>
              <p:cNvSpPr/>
              <p:nvPr/>
            </p:nvSpPr>
            <p:spPr>
              <a:xfrm>
                <a:off x="5667236" y="4954169"/>
                <a:ext cx="402249" cy="366965"/>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流程图: 联系 43"/>
            <p:cNvSpPr/>
            <p:nvPr/>
          </p:nvSpPr>
          <p:spPr>
            <a:xfrm>
              <a:off x="6171732" y="5487195"/>
              <a:ext cx="386920" cy="421916"/>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a:t>
              </a:r>
              <a:endPar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58650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3</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endParaRPr lang="en-US" altLang="zh-CN" dirty="0" smtClean="0">
              <a:sym typeface="Huawei Sans" panose="020C0503030203020204" pitchFamily="34" charset="0"/>
            </a:endParaRPr>
          </a:p>
          <a:p>
            <a:endParaRPr lang="en-US" altLang="zh-CN" dirty="0">
              <a:sym typeface="Huawei Sans" panose="020C0503030203020204" pitchFamily="34" charset="0"/>
            </a:endParaRPr>
          </a:p>
          <a:p>
            <a:r>
              <a:rPr lang="zh-CN" altLang="en-US" dirty="0" smtClean="0">
                <a:sym typeface="Huawei Sans" panose="020C0503030203020204" pitchFamily="34" charset="0"/>
              </a:rPr>
              <a:t>函数聚合的实现。</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在执行的过程中集合函数对每一条输入的元组进行处理，</a:t>
            </a:r>
            <a:endParaRPr lang="en-US" altLang="zh-CN" dirty="0" smtClean="0">
              <a:sym typeface="Huawei Sans" panose="020C0503030203020204" pitchFamily="34" charset="0"/>
            </a:endParaRPr>
          </a:p>
          <a:p>
            <a:pPr marL="403039" lvl="1" indent="0">
              <a:buNone/>
            </a:pPr>
            <a:r>
              <a:rPr lang="zh-CN" altLang="en-US" dirty="0" smtClean="0">
                <a:sym typeface="Huawei Sans" panose="020C0503030203020204" pitchFamily="34" charset="0"/>
              </a:rPr>
              <a:t>在实现的方式中看成是对输入值处理并完成状态转移的过程。</a:t>
            </a:r>
            <a:endParaRPr lang="en-US" altLang="zh-CN" dirty="0" smtClean="0">
              <a:sym typeface="Huawei Sans" panose="020C0503030203020204" pitchFamily="34" charset="0"/>
            </a:endParaRPr>
          </a:p>
          <a:p>
            <a:r>
              <a:rPr lang="zh-CN" altLang="en-US" dirty="0" smtClean="0">
                <a:sym typeface="Huawei Sans" panose="020C0503030203020204" pitchFamily="34" charset="0"/>
              </a:rPr>
              <a:t>聚合函数的实现一般由以下</a:t>
            </a:r>
            <a:r>
              <a:rPr lang="en-US" altLang="zh-CN" dirty="0" smtClean="0">
                <a:sym typeface="Huawei Sans" panose="020C0503030203020204" pitchFamily="34" charset="0"/>
              </a:rPr>
              <a:t>3</a:t>
            </a:r>
            <a:r>
              <a:rPr lang="zh-CN" altLang="en-US" dirty="0" smtClean="0">
                <a:sym typeface="Huawei Sans" panose="020C0503030203020204" pitchFamily="34" charset="0"/>
              </a:rPr>
              <a:t>个部分协同工作完成：</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初始状态值</a:t>
            </a:r>
            <a:r>
              <a:rPr lang="en-US" altLang="zh-CN" dirty="0" smtClean="0">
                <a:sym typeface="Huawei Sans" panose="020C0503030203020204" pitchFamily="34" charset="0"/>
              </a:rPr>
              <a:t>INITCOND</a:t>
            </a:r>
            <a:r>
              <a:rPr lang="zh-CN" altLang="en-US" dirty="0" smtClean="0">
                <a:sym typeface="Huawei Sans" panose="020C0503030203020204" pitchFamily="34" charset="0"/>
              </a:rPr>
              <a:t>：初始状态的具体值。</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状态转移函数</a:t>
            </a:r>
            <a:r>
              <a:rPr lang="en-US" altLang="zh-CN" dirty="0" smtClean="0">
                <a:sym typeface="Huawei Sans" panose="020C0503030203020204" pitchFamily="34" charset="0"/>
              </a:rPr>
              <a:t>SFUNC</a:t>
            </a:r>
            <a:r>
              <a:rPr lang="zh-CN" altLang="en-US" dirty="0" smtClean="0">
                <a:sym typeface="Huawei Sans" panose="020C0503030203020204" pitchFamily="34" charset="0"/>
              </a:rPr>
              <a:t>：根据当前输入值</a:t>
            </a:r>
            <a:r>
              <a:rPr lang="en-US" altLang="zh-CN" dirty="0" err="1" smtClean="0">
                <a:sym typeface="Huawei Sans" panose="020C0503030203020204" pitchFamily="34" charset="0"/>
              </a:rPr>
              <a:t>cur_input</a:t>
            </a:r>
            <a:r>
              <a:rPr lang="zh-CN" altLang="en-US" dirty="0" smtClean="0">
                <a:sym typeface="Huawei Sans" panose="020C0503030203020204" pitchFamily="34" charset="0"/>
              </a:rPr>
              <a:t>、状态</a:t>
            </a:r>
            <a:r>
              <a:rPr lang="en-US" altLang="zh-CN" dirty="0" err="1" smtClean="0">
                <a:sym typeface="Huawei Sans" panose="020C0503030203020204" pitchFamily="34" charset="0"/>
              </a:rPr>
              <a:t>cur_state</a:t>
            </a:r>
            <a:r>
              <a:rPr lang="zh-CN" altLang="en-US" dirty="0" smtClean="0">
                <a:sym typeface="Huawei Sans" panose="020C0503030203020204" pitchFamily="34" charset="0"/>
              </a:rPr>
              <a:t>决定下一次状态的值。</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结束收尾函数</a:t>
            </a:r>
            <a:r>
              <a:rPr lang="en-US" altLang="zh-CN" dirty="0" smtClean="0">
                <a:sym typeface="Huawei Sans" panose="020C0503030203020204" pitchFamily="34" charset="0"/>
              </a:rPr>
              <a:t>FINALFUNC</a:t>
            </a:r>
            <a:r>
              <a:rPr lang="zh-CN" altLang="en-US" dirty="0" smtClean="0">
                <a:sym typeface="Huawei Sans" panose="020C0503030203020204" pitchFamily="34" charset="0"/>
              </a:rPr>
              <a:t>：处理最后一步的状态转换。</a:t>
            </a:r>
          </a:p>
          <a:p>
            <a:pPr lvl="1"/>
            <a:endParaRPr lang="zh-CN" altLang="en-US" dirty="0">
              <a:sym typeface="Huawei Sans" panose="020C0503030203020204" pitchFamily="34" charset="0"/>
            </a:endParaRPr>
          </a:p>
        </p:txBody>
      </p:sp>
      <p:grpSp>
        <p:nvGrpSpPr>
          <p:cNvPr id="30" name="组合 29"/>
          <p:cNvGrpSpPr/>
          <p:nvPr/>
        </p:nvGrpSpPr>
        <p:grpSpPr>
          <a:xfrm>
            <a:off x="3725757" y="1155601"/>
            <a:ext cx="7674068" cy="3510992"/>
            <a:chOff x="3269246" y="2800500"/>
            <a:chExt cx="7593521" cy="3206529"/>
          </a:xfrm>
        </p:grpSpPr>
        <p:sp>
          <p:nvSpPr>
            <p:cNvPr id="5" name="矩形 4"/>
            <p:cNvSpPr/>
            <p:nvPr/>
          </p:nvSpPr>
          <p:spPr>
            <a:xfrm>
              <a:off x="3269246" y="3649357"/>
              <a:ext cx="1025834" cy="2413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INITCOND</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箭头连接符 6"/>
            <p:cNvCxnSpPr>
              <a:stCxn id="5" idx="3"/>
            </p:cNvCxnSpPr>
            <p:nvPr/>
          </p:nvCxnSpPr>
          <p:spPr>
            <a:xfrm>
              <a:off x="4295080" y="3770007"/>
              <a:ext cx="28416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流程图: 联系 7"/>
            <p:cNvSpPr/>
            <p:nvPr/>
          </p:nvSpPr>
          <p:spPr>
            <a:xfrm>
              <a:off x="4622124" y="3357257"/>
              <a:ext cx="965200" cy="87630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SFUNC</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 name="直接箭头连接符 8"/>
            <p:cNvCxnSpPr/>
            <p:nvPr/>
          </p:nvCxnSpPr>
          <p:spPr>
            <a:xfrm flipV="1">
              <a:off x="5600024" y="3789057"/>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854024" y="3662057"/>
              <a:ext cx="590710" cy="2413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p:nvPr/>
          </p:nvCxnSpPr>
          <p:spPr>
            <a:xfrm>
              <a:off x="6459824" y="3770007"/>
              <a:ext cx="15859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流程图: 联系 11"/>
            <p:cNvSpPr/>
            <p:nvPr/>
          </p:nvSpPr>
          <p:spPr>
            <a:xfrm>
              <a:off x="6618414" y="3363607"/>
              <a:ext cx="965200" cy="87630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SFUNC</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箭头连接符 12"/>
            <p:cNvCxnSpPr/>
            <p:nvPr/>
          </p:nvCxnSpPr>
          <p:spPr>
            <a:xfrm flipV="1">
              <a:off x="7570914" y="3789057"/>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824914" y="3681107"/>
              <a:ext cx="538180" cy="2222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箭头连接符 14"/>
            <p:cNvCxnSpPr/>
            <p:nvPr/>
          </p:nvCxnSpPr>
          <p:spPr>
            <a:xfrm flipV="1">
              <a:off x="8350394" y="3770007"/>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流程图: 联系 15"/>
            <p:cNvSpPr/>
            <p:nvPr/>
          </p:nvSpPr>
          <p:spPr>
            <a:xfrm>
              <a:off x="8604394" y="3363607"/>
              <a:ext cx="965200" cy="87630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SFUNC</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 name="直接箭头连接符 16"/>
            <p:cNvCxnSpPr/>
            <p:nvPr/>
          </p:nvCxnSpPr>
          <p:spPr>
            <a:xfrm flipV="1">
              <a:off x="9556894" y="3789057"/>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10893" y="3662057"/>
              <a:ext cx="618869" cy="2603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箭头连接符 18"/>
            <p:cNvCxnSpPr/>
            <p:nvPr/>
          </p:nvCxnSpPr>
          <p:spPr>
            <a:xfrm>
              <a:off x="10072439" y="3928831"/>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9282110" y="4246331"/>
              <a:ext cx="1580657" cy="1197812"/>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FINALFUNC</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 name="直接箭头连接符 20"/>
            <p:cNvCxnSpPr/>
            <p:nvPr/>
          </p:nvCxnSpPr>
          <p:spPr>
            <a:xfrm>
              <a:off x="10072439" y="5444143"/>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758524" y="5768067"/>
              <a:ext cx="627830" cy="23896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Result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3" name="直接箭头连接符 22"/>
            <p:cNvCxnSpPr/>
            <p:nvPr/>
          </p:nvCxnSpPr>
          <p:spPr>
            <a:xfrm>
              <a:off x="5111894" y="3046181"/>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723724" y="2804955"/>
              <a:ext cx="1130300" cy="24122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Input data</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箭头连接符 24"/>
            <p:cNvCxnSpPr/>
            <p:nvPr/>
          </p:nvCxnSpPr>
          <p:spPr>
            <a:xfrm>
              <a:off x="7095484" y="3050414"/>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707314" y="2800500"/>
              <a:ext cx="1002024" cy="24568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Input data</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箭头连接符 26"/>
            <p:cNvCxnSpPr/>
            <p:nvPr/>
          </p:nvCxnSpPr>
          <p:spPr>
            <a:xfrm>
              <a:off x="9081464" y="3054869"/>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693294" y="2804955"/>
              <a:ext cx="1065230" cy="23472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Input data</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67387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4</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9" name="矩形 8"/>
          <p:cNvSpPr/>
          <p:nvPr/>
        </p:nvSpPr>
        <p:spPr>
          <a:xfrm>
            <a:off x="2781970" y="4801134"/>
            <a:ext cx="5904833" cy="584775"/>
          </a:xfrm>
          <a:prstGeom prst="rect">
            <a:avLst/>
          </a:prstGeom>
          <a:solidFill>
            <a:schemeClr val="bg1">
              <a:lumMod val="85000"/>
            </a:schemeClr>
          </a:solidFill>
        </p:spPr>
        <p:txBody>
          <a:bodyPr wrap="square">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SELECT </a:t>
            </a:r>
            <a:r>
              <a:rPr lang="zh-CN" altLang="en-US" sz="16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SUM(t1.c1)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 AVG(t1.c2)</a:t>
            </a: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FROM (VALUES(2), (3), (7));</a:t>
            </a:r>
          </a:p>
        </p:txBody>
      </p:sp>
      <p:sp>
        <p:nvSpPr>
          <p:cNvPr id="17" name="文本框 16"/>
          <p:cNvSpPr txBox="1"/>
          <p:nvPr/>
        </p:nvSpPr>
        <p:spPr>
          <a:xfrm>
            <a:off x="5339861" y="1479406"/>
            <a:ext cx="1462260" cy="338554"/>
          </a:xfrm>
          <a:prstGeom prst="rect">
            <a:avLst/>
          </a:prstGeom>
          <a:noFill/>
        </p:spPr>
        <p:txBody>
          <a:bodyPr wrap="non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SUM</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聚合运算</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1786498" y="2107917"/>
            <a:ext cx="8182811" cy="2527145"/>
            <a:chOff x="1181166" y="1788021"/>
            <a:chExt cx="8353779" cy="2820472"/>
          </a:xfrm>
        </p:grpSpPr>
        <p:sp>
          <p:nvSpPr>
            <p:cNvPr id="13" name="矩形 12"/>
            <p:cNvSpPr/>
            <p:nvPr/>
          </p:nvSpPr>
          <p:spPr>
            <a:xfrm>
              <a:off x="1181166" y="2916367"/>
              <a:ext cx="886185" cy="284123"/>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state=0</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p:cNvCxnSpPr/>
            <p:nvPr/>
          </p:nvCxnSpPr>
          <p:spPr>
            <a:xfrm>
              <a:off x="2099541" y="3058428"/>
              <a:ext cx="253998" cy="236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2356418" y="2335939"/>
              <a:ext cx="1580917" cy="1466222"/>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p:nvPr/>
          </p:nvCxnSpPr>
          <p:spPr>
            <a:xfrm flipV="1">
              <a:off x="3923175" y="3068678"/>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77175" y="2941678"/>
              <a:ext cx="366786" cy="2413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 name="直接箭头连接符 21"/>
            <p:cNvCxnSpPr/>
            <p:nvPr/>
          </p:nvCxnSpPr>
          <p:spPr>
            <a:xfrm flipV="1">
              <a:off x="4569361" y="3049628"/>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295412" y="3055606"/>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49412" y="2947656"/>
              <a:ext cx="329656" cy="2222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箭头连接符 24"/>
            <p:cNvCxnSpPr/>
            <p:nvPr/>
          </p:nvCxnSpPr>
          <p:spPr>
            <a:xfrm flipV="1">
              <a:off x="6879068" y="3049628"/>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8600578" y="3068678"/>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872968" y="2934467"/>
              <a:ext cx="523090" cy="2413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箭头连接符 27"/>
            <p:cNvCxnSpPr/>
            <p:nvPr/>
          </p:nvCxnSpPr>
          <p:spPr>
            <a:xfrm>
              <a:off x="9134513" y="3182191"/>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联系 28"/>
            <p:cNvSpPr/>
            <p:nvPr/>
          </p:nvSpPr>
          <p:spPr>
            <a:xfrm>
              <a:off x="8898806" y="3493267"/>
              <a:ext cx="471414" cy="415128"/>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a:off x="9158287" y="3926999"/>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781629" y="4256679"/>
              <a:ext cx="753316" cy="3518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um=12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直接箭头连接符 31"/>
            <p:cNvCxnSpPr/>
            <p:nvPr/>
          </p:nvCxnSpPr>
          <p:spPr>
            <a:xfrm>
              <a:off x="3209475" y="2037935"/>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984836" y="1788021"/>
              <a:ext cx="444499" cy="2499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p:nvPr/>
          </p:nvCxnSpPr>
          <p:spPr>
            <a:xfrm>
              <a:off x="5561362" y="2049802"/>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339112" y="1799888"/>
              <a:ext cx="444500" cy="24568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p:nvPr/>
          </p:nvCxnSpPr>
          <p:spPr>
            <a:xfrm>
              <a:off x="7876018" y="2063871"/>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653768" y="1813957"/>
              <a:ext cx="468202" cy="24122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流程图: 联系 37"/>
            <p:cNvSpPr/>
            <p:nvPr/>
          </p:nvSpPr>
          <p:spPr>
            <a:xfrm>
              <a:off x="4818411" y="2348267"/>
              <a:ext cx="1571707" cy="1466222"/>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流程图: 联系 38"/>
            <p:cNvSpPr/>
            <p:nvPr/>
          </p:nvSpPr>
          <p:spPr>
            <a:xfrm>
              <a:off x="7133068" y="2360878"/>
              <a:ext cx="1530032" cy="1466222"/>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35665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5</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11" name="矩形 10"/>
          <p:cNvSpPr/>
          <p:nvPr/>
        </p:nvSpPr>
        <p:spPr>
          <a:xfrm>
            <a:off x="3247698" y="4568834"/>
            <a:ext cx="4757324" cy="523220"/>
          </a:xfrm>
          <a:prstGeom prst="rect">
            <a:avLst/>
          </a:prstGeom>
          <a:solidFill>
            <a:schemeClr val="bg1">
              <a:lumMod val="85000"/>
            </a:schemeClr>
          </a:solidFill>
        </p:spPr>
        <p:txBody>
          <a:bodyPr wrap="squar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SELECT SUM(t1.c1), </a:t>
            </a:r>
            <a:r>
              <a:rPr lang="zh-CN" altLang="en-US" sz="1400" b="1"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AVG(t1.c2)</a:t>
            </a:r>
          </a:p>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FROM (VALUES(2), (3), (7));</a:t>
            </a:r>
          </a:p>
        </p:txBody>
      </p:sp>
      <p:sp>
        <p:nvSpPr>
          <p:cNvPr id="18" name="文本框 17"/>
          <p:cNvSpPr txBox="1"/>
          <p:nvPr/>
        </p:nvSpPr>
        <p:spPr>
          <a:xfrm>
            <a:off x="5384908" y="1382443"/>
            <a:ext cx="1422184" cy="338554"/>
          </a:xfrm>
          <a:prstGeom prst="rect">
            <a:avLst/>
          </a:prstGeom>
          <a:noFill/>
        </p:spPr>
        <p:txBody>
          <a:bodyPr wrap="non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AVG</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聚合运算</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851339" y="2158877"/>
            <a:ext cx="10279116" cy="3429216"/>
            <a:chOff x="1628489" y="2305101"/>
            <a:chExt cx="8959087" cy="3282991"/>
          </a:xfrm>
        </p:grpSpPr>
        <p:sp>
          <p:nvSpPr>
            <p:cNvPr id="41" name="矩形 40"/>
            <p:cNvSpPr/>
            <p:nvPr/>
          </p:nvSpPr>
          <p:spPr>
            <a:xfrm>
              <a:off x="1628489" y="3351727"/>
              <a:ext cx="711200" cy="4152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a:t>
              </a: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um=0</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p:cNvCxnSpPr>
              <a:stCxn id="41" idx="3"/>
            </p:cNvCxnSpPr>
            <p:nvPr/>
          </p:nvCxnSpPr>
          <p:spPr>
            <a:xfrm flipV="1">
              <a:off x="2339689" y="3543082"/>
              <a:ext cx="294588" cy="1624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流程图: 联系 42"/>
            <p:cNvSpPr/>
            <p:nvPr/>
          </p:nvSpPr>
          <p:spPr>
            <a:xfrm>
              <a:off x="2612864" y="2861934"/>
              <a:ext cx="1439781" cy="139851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p:cNvCxnSpPr/>
            <p:nvPr/>
          </p:nvCxnSpPr>
          <p:spPr>
            <a:xfrm flipV="1">
              <a:off x="4058714" y="3548489"/>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309077" y="3351727"/>
              <a:ext cx="656215" cy="36387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6" name="直接箭头连接符 45"/>
            <p:cNvCxnSpPr>
              <a:stCxn id="45" idx="3"/>
            </p:cNvCxnSpPr>
            <p:nvPr/>
          </p:nvCxnSpPr>
          <p:spPr>
            <a:xfrm>
              <a:off x="4965292" y="3533666"/>
              <a:ext cx="293516" cy="2117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60" idx="1"/>
            </p:cNvCxnSpPr>
            <p:nvPr/>
          </p:nvCxnSpPr>
          <p:spPr>
            <a:xfrm flipV="1">
              <a:off x="6728681" y="3508186"/>
              <a:ext cx="249393" cy="1922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7596370" y="3504250"/>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9305527" y="3463073"/>
              <a:ext cx="254000" cy="127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0061178" y="3669128"/>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联系 50"/>
            <p:cNvSpPr/>
            <p:nvPr/>
          </p:nvSpPr>
          <p:spPr>
            <a:xfrm>
              <a:off x="9559527" y="3960690"/>
              <a:ext cx="1028049" cy="979806"/>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a:t>
              </a: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p:cNvCxnSpPr>
              <a:stCxn id="51" idx="4"/>
            </p:cNvCxnSpPr>
            <p:nvPr/>
          </p:nvCxnSpPr>
          <p:spPr>
            <a:xfrm flipH="1">
              <a:off x="10073551" y="4940496"/>
              <a:ext cx="1" cy="3175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9559527" y="5257996"/>
              <a:ext cx="1028049" cy="33009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a:t>
              </a: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vg</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4" name="直接箭头连接符 53"/>
            <p:cNvCxnSpPr/>
            <p:nvPr/>
          </p:nvCxnSpPr>
          <p:spPr>
            <a:xfrm>
              <a:off x="3356635" y="2559406"/>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131996" y="2309492"/>
              <a:ext cx="444499" cy="2499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箭头连接符 55"/>
            <p:cNvCxnSpPr/>
            <p:nvPr/>
          </p:nvCxnSpPr>
          <p:spPr>
            <a:xfrm>
              <a:off x="6001402" y="2594552"/>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779152" y="2344638"/>
              <a:ext cx="444500" cy="24568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p:cNvCxnSpPr/>
            <p:nvPr/>
          </p:nvCxnSpPr>
          <p:spPr>
            <a:xfrm>
              <a:off x="8520476" y="2555015"/>
              <a:ext cx="0" cy="311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298226" y="2305101"/>
              <a:ext cx="468202" cy="24122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矩形 59"/>
            <p:cNvSpPr/>
            <p:nvPr/>
          </p:nvSpPr>
          <p:spPr>
            <a:xfrm>
              <a:off x="6978075" y="3347244"/>
              <a:ext cx="656215" cy="32188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sum=5</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矩形 60"/>
            <p:cNvSpPr/>
            <p:nvPr/>
          </p:nvSpPr>
          <p:spPr>
            <a:xfrm>
              <a:off x="9616397" y="3347244"/>
              <a:ext cx="817455" cy="30882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sum=12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流程图: 联系 61"/>
            <p:cNvSpPr/>
            <p:nvPr/>
          </p:nvSpPr>
          <p:spPr>
            <a:xfrm>
              <a:off x="5254096" y="2877920"/>
              <a:ext cx="1439781" cy="139851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流程图: 联系 62"/>
            <p:cNvSpPr/>
            <p:nvPr/>
          </p:nvSpPr>
          <p:spPr>
            <a:xfrm>
              <a:off x="7843974" y="2849234"/>
              <a:ext cx="1439781" cy="1398510"/>
            </a:xfrm>
            <a:prstGeom prst="flowChartConnector">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cnt</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sum+=input</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341781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6</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10" name="文本框 9"/>
          <p:cNvSpPr txBox="1"/>
          <p:nvPr/>
        </p:nvSpPr>
        <p:spPr>
          <a:xfrm>
            <a:off x="853324" y="1096817"/>
            <a:ext cx="2584362" cy="338554"/>
          </a:xfrm>
          <a:prstGeom prst="rect">
            <a:avLst/>
          </a:prstGeom>
          <a:noFill/>
        </p:spPr>
        <p:txBody>
          <a:bodyPr wrap="none" rtlCol="0">
            <a:spAutoFit/>
          </a:bodyPr>
          <a:lstStyle/>
          <a:p>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基于分组的聚合</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GroupAgg</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6265956" y="1096817"/>
            <a:ext cx="2480166" cy="338554"/>
          </a:xfrm>
          <a:prstGeom prst="rect">
            <a:avLst/>
          </a:prstGeom>
          <a:noFill/>
        </p:spPr>
        <p:txBody>
          <a:bodyPr wrap="none" rtlCol="0">
            <a:spAutoFit/>
          </a:bodyPr>
          <a:lstStyle/>
          <a:p>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基于</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哈</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希的聚合</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HashAgg</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808345" y="1527355"/>
            <a:ext cx="5184688" cy="2467427"/>
            <a:chOff x="431801" y="1821272"/>
            <a:chExt cx="5184688" cy="2467427"/>
          </a:xfrm>
        </p:grpSpPr>
        <p:sp>
          <p:nvSpPr>
            <p:cNvPr id="11" name="矩形 10"/>
            <p:cNvSpPr/>
            <p:nvPr/>
          </p:nvSpPr>
          <p:spPr>
            <a:xfrm>
              <a:off x="431801" y="1821272"/>
              <a:ext cx="3107926" cy="210046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436018" y="3644742"/>
              <a:ext cx="1588897"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Grouped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Input 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流程图: 联系 14"/>
            <p:cNvSpPr/>
            <p:nvPr/>
          </p:nvSpPr>
          <p:spPr>
            <a:xfrm>
              <a:off x="573011" y="195376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流程图: 联系 15"/>
            <p:cNvSpPr/>
            <p:nvPr/>
          </p:nvSpPr>
          <p:spPr>
            <a:xfrm>
              <a:off x="845293" y="195376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流程图: 联系 16"/>
            <p:cNvSpPr/>
            <p:nvPr/>
          </p:nvSpPr>
          <p:spPr>
            <a:xfrm>
              <a:off x="1115047" y="1954120"/>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流程图: 联系 17"/>
            <p:cNvSpPr/>
            <p:nvPr/>
          </p:nvSpPr>
          <p:spPr>
            <a:xfrm>
              <a:off x="1399092" y="1959498"/>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流程图: 联系 21"/>
            <p:cNvSpPr/>
            <p:nvPr/>
          </p:nvSpPr>
          <p:spPr>
            <a:xfrm>
              <a:off x="1671374" y="1959498"/>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流程图: 联系 22"/>
            <p:cNvSpPr/>
            <p:nvPr/>
          </p:nvSpPr>
          <p:spPr>
            <a:xfrm>
              <a:off x="1941128" y="1959856"/>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流程图: 联系 23"/>
            <p:cNvSpPr/>
            <p:nvPr/>
          </p:nvSpPr>
          <p:spPr>
            <a:xfrm>
              <a:off x="2220362" y="1959498"/>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流程图: 联系 24"/>
            <p:cNvSpPr/>
            <p:nvPr/>
          </p:nvSpPr>
          <p:spPr>
            <a:xfrm>
              <a:off x="2509762" y="1945627"/>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流程图: 联系 25"/>
            <p:cNvSpPr/>
            <p:nvPr/>
          </p:nvSpPr>
          <p:spPr>
            <a:xfrm>
              <a:off x="2782044" y="1945627"/>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流程图: 联系 26"/>
            <p:cNvSpPr/>
            <p:nvPr/>
          </p:nvSpPr>
          <p:spPr>
            <a:xfrm>
              <a:off x="3051798" y="1945985"/>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箭头连接符 27"/>
            <p:cNvCxnSpPr/>
            <p:nvPr/>
          </p:nvCxnSpPr>
          <p:spPr>
            <a:xfrm>
              <a:off x="3328482" y="2095061"/>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769005" y="1953762"/>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0</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流程图: 联系 29"/>
            <p:cNvSpPr/>
            <p:nvPr/>
          </p:nvSpPr>
          <p:spPr>
            <a:xfrm>
              <a:off x="1121530" y="2462866"/>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流程图: 联系 30"/>
            <p:cNvSpPr/>
            <p:nvPr/>
          </p:nvSpPr>
          <p:spPr>
            <a:xfrm>
              <a:off x="1393812" y="2462866"/>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流程图: 联系 31"/>
            <p:cNvSpPr/>
            <p:nvPr/>
          </p:nvSpPr>
          <p:spPr>
            <a:xfrm>
              <a:off x="1663566" y="2463224"/>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流程图: 联系 32"/>
            <p:cNvSpPr/>
            <p:nvPr/>
          </p:nvSpPr>
          <p:spPr>
            <a:xfrm>
              <a:off x="1947611" y="246860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流程图: 联系 33"/>
            <p:cNvSpPr/>
            <p:nvPr/>
          </p:nvSpPr>
          <p:spPr>
            <a:xfrm>
              <a:off x="2219893" y="246860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流程图: 联系 34"/>
            <p:cNvSpPr/>
            <p:nvPr/>
          </p:nvSpPr>
          <p:spPr>
            <a:xfrm>
              <a:off x="2489647" y="2468960"/>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流程图: 联系 35"/>
            <p:cNvSpPr/>
            <p:nvPr/>
          </p:nvSpPr>
          <p:spPr>
            <a:xfrm>
              <a:off x="2768881" y="246860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流程图: 联系 36"/>
            <p:cNvSpPr/>
            <p:nvPr/>
          </p:nvSpPr>
          <p:spPr>
            <a:xfrm>
              <a:off x="3058281" y="2454731"/>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箭头连接符 37"/>
            <p:cNvCxnSpPr/>
            <p:nvPr/>
          </p:nvCxnSpPr>
          <p:spPr>
            <a:xfrm>
              <a:off x="3356301" y="2604165"/>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796824" y="2462866"/>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流程图: 联系 39"/>
            <p:cNvSpPr/>
            <p:nvPr/>
          </p:nvSpPr>
          <p:spPr>
            <a:xfrm>
              <a:off x="1960604" y="2996738"/>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流程图: 联系 40"/>
            <p:cNvSpPr/>
            <p:nvPr/>
          </p:nvSpPr>
          <p:spPr>
            <a:xfrm>
              <a:off x="2232886" y="2996738"/>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流程图: 联系 41"/>
            <p:cNvSpPr/>
            <p:nvPr/>
          </p:nvSpPr>
          <p:spPr>
            <a:xfrm>
              <a:off x="2502640" y="2997096"/>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流程图: 联系 42"/>
            <p:cNvSpPr/>
            <p:nvPr/>
          </p:nvSpPr>
          <p:spPr>
            <a:xfrm>
              <a:off x="2786685" y="3002474"/>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流程图: 联系 43"/>
            <p:cNvSpPr/>
            <p:nvPr/>
          </p:nvSpPr>
          <p:spPr>
            <a:xfrm>
              <a:off x="3058967" y="3002474"/>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a:off x="3357175" y="3138037"/>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97698" y="2996738"/>
              <a:ext cx="983783" cy="27781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箭头连接符 46"/>
            <p:cNvCxnSpPr/>
            <p:nvPr/>
          </p:nvCxnSpPr>
          <p:spPr>
            <a:xfrm>
              <a:off x="4779720" y="3150737"/>
              <a:ext cx="2524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流程图: 联系 47"/>
            <p:cNvSpPr/>
            <p:nvPr/>
          </p:nvSpPr>
          <p:spPr>
            <a:xfrm>
              <a:off x="5052238" y="3011828"/>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流程图: 联系 48"/>
            <p:cNvSpPr/>
            <p:nvPr/>
          </p:nvSpPr>
          <p:spPr>
            <a:xfrm>
              <a:off x="2518945" y="3494098"/>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流程图: 联系 49"/>
            <p:cNvSpPr/>
            <p:nvPr/>
          </p:nvSpPr>
          <p:spPr>
            <a:xfrm>
              <a:off x="2791227" y="3494098"/>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流程图: 联系 50"/>
            <p:cNvSpPr/>
            <p:nvPr/>
          </p:nvSpPr>
          <p:spPr>
            <a:xfrm>
              <a:off x="3060981" y="3494456"/>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p:cNvCxnSpPr/>
            <p:nvPr/>
          </p:nvCxnSpPr>
          <p:spPr>
            <a:xfrm>
              <a:off x="3356716" y="3635397"/>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3797239" y="3494098"/>
              <a:ext cx="983783" cy="277818"/>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4" name="直接箭头连接符 53"/>
            <p:cNvCxnSpPr/>
            <p:nvPr/>
          </p:nvCxnSpPr>
          <p:spPr>
            <a:xfrm>
              <a:off x="4779261" y="3648097"/>
              <a:ext cx="2524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流程图: 联系 54"/>
            <p:cNvSpPr/>
            <p:nvPr/>
          </p:nvSpPr>
          <p:spPr>
            <a:xfrm>
              <a:off x="5051779" y="3509188"/>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流程图: 联系 55"/>
            <p:cNvSpPr/>
            <p:nvPr/>
          </p:nvSpPr>
          <p:spPr>
            <a:xfrm>
              <a:off x="5339805" y="3509188"/>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流程图: 联系 56"/>
            <p:cNvSpPr/>
            <p:nvPr/>
          </p:nvSpPr>
          <p:spPr>
            <a:xfrm>
              <a:off x="5031975" y="4010881"/>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流程图: 联系 57"/>
            <p:cNvSpPr/>
            <p:nvPr/>
          </p:nvSpPr>
          <p:spPr>
            <a:xfrm>
              <a:off x="5320001" y="4010881"/>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流程图: 联系 58"/>
            <p:cNvSpPr/>
            <p:nvPr/>
          </p:nvSpPr>
          <p:spPr>
            <a:xfrm>
              <a:off x="4747945" y="4008939"/>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 name="组合 4"/>
          <p:cNvGrpSpPr/>
          <p:nvPr/>
        </p:nvGrpSpPr>
        <p:grpSpPr>
          <a:xfrm>
            <a:off x="6209281" y="1496913"/>
            <a:ext cx="5062734" cy="4119831"/>
            <a:chOff x="6257240" y="1852184"/>
            <a:chExt cx="5062734" cy="4119831"/>
          </a:xfrm>
        </p:grpSpPr>
        <p:sp>
          <p:nvSpPr>
            <p:cNvPr id="60" name="矩形 59"/>
            <p:cNvSpPr/>
            <p:nvPr/>
          </p:nvSpPr>
          <p:spPr>
            <a:xfrm>
              <a:off x="6270419" y="1852184"/>
              <a:ext cx="2974434" cy="223256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6257240" y="3739151"/>
              <a:ext cx="1851789" cy="276999"/>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Un-Grouped Input Data</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流程图: 联系 61"/>
            <p:cNvSpPr/>
            <p:nvPr/>
          </p:nvSpPr>
          <p:spPr>
            <a:xfrm>
              <a:off x="6345029" y="1974147"/>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流程图: 联系 62"/>
            <p:cNvSpPr/>
            <p:nvPr/>
          </p:nvSpPr>
          <p:spPr>
            <a:xfrm>
              <a:off x="6617311" y="1974147"/>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流程图: 联系 63"/>
            <p:cNvSpPr/>
            <p:nvPr/>
          </p:nvSpPr>
          <p:spPr>
            <a:xfrm>
              <a:off x="6887065" y="1974505"/>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流程图: 联系 64"/>
            <p:cNvSpPr/>
            <p:nvPr/>
          </p:nvSpPr>
          <p:spPr>
            <a:xfrm>
              <a:off x="7171110" y="1979883"/>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流程图: 联系 65"/>
            <p:cNvSpPr/>
            <p:nvPr/>
          </p:nvSpPr>
          <p:spPr>
            <a:xfrm>
              <a:off x="7443392" y="1979883"/>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流程图: 联系 66"/>
            <p:cNvSpPr/>
            <p:nvPr/>
          </p:nvSpPr>
          <p:spPr>
            <a:xfrm>
              <a:off x="7713146" y="1980241"/>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流程图: 联系 67"/>
            <p:cNvSpPr/>
            <p:nvPr/>
          </p:nvSpPr>
          <p:spPr>
            <a:xfrm>
              <a:off x="7992380" y="1979883"/>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流程图: 联系 68"/>
            <p:cNvSpPr/>
            <p:nvPr/>
          </p:nvSpPr>
          <p:spPr>
            <a:xfrm>
              <a:off x="8281780" y="196601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流程图: 联系 69"/>
            <p:cNvSpPr/>
            <p:nvPr/>
          </p:nvSpPr>
          <p:spPr>
            <a:xfrm>
              <a:off x="8554062" y="196601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流程图: 联系 70"/>
            <p:cNvSpPr/>
            <p:nvPr/>
          </p:nvSpPr>
          <p:spPr>
            <a:xfrm>
              <a:off x="8823816" y="1966370"/>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2" name="直接箭头连接符 71"/>
            <p:cNvCxnSpPr/>
            <p:nvPr/>
          </p:nvCxnSpPr>
          <p:spPr>
            <a:xfrm>
              <a:off x="9100500" y="2115446"/>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9541023" y="1974147"/>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0</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箭头连接符 73"/>
            <p:cNvCxnSpPr/>
            <p:nvPr/>
          </p:nvCxnSpPr>
          <p:spPr>
            <a:xfrm>
              <a:off x="9128319" y="2624550"/>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568842" y="2483251"/>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a:xfrm>
              <a:off x="9128319" y="3119596"/>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554901" y="3258248"/>
              <a:ext cx="983783" cy="27781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箭头连接符 77"/>
            <p:cNvCxnSpPr>
              <a:stCxn id="101" idx="5"/>
              <a:endCxn id="79" idx="1"/>
            </p:cNvCxnSpPr>
            <p:nvPr/>
          </p:nvCxnSpPr>
          <p:spPr>
            <a:xfrm>
              <a:off x="9023197" y="3975822"/>
              <a:ext cx="523845" cy="5604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9547042" y="4397368"/>
              <a:ext cx="983783" cy="277818"/>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流程图: 联系 79"/>
            <p:cNvSpPr/>
            <p:nvPr/>
          </p:nvSpPr>
          <p:spPr>
            <a:xfrm>
              <a:off x="6610820" y="2469516"/>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流程图: 联系 80"/>
            <p:cNvSpPr/>
            <p:nvPr/>
          </p:nvSpPr>
          <p:spPr>
            <a:xfrm>
              <a:off x="6883102" y="2469516"/>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流程图: 联系 81"/>
            <p:cNvSpPr/>
            <p:nvPr/>
          </p:nvSpPr>
          <p:spPr>
            <a:xfrm>
              <a:off x="7152856" y="2469874"/>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流程图: 联系 82"/>
            <p:cNvSpPr/>
            <p:nvPr/>
          </p:nvSpPr>
          <p:spPr>
            <a:xfrm>
              <a:off x="7436901" y="247525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流程图: 联系 83"/>
            <p:cNvSpPr/>
            <p:nvPr/>
          </p:nvSpPr>
          <p:spPr>
            <a:xfrm>
              <a:off x="7709183" y="2475252"/>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流程图: 联系 84"/>
            <p:cNvSpPr/>
            <p:nvPr/>
          </p:nvSpPr>
          <p:spPr>
            <a:xfrm>
              <a:off x="7978937" y="2475610"/>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流程图: 联系 85"/>
            <p:cNvSpPr/>
            <p:nvPr/>
          </p:nvSpPr>
          <p:spPr>
            <a:xfrm>
              <a:off x="8258171" y="2475252"/>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流程图: 联系 86"/>
            <p:cNvSpPr/>
            <p:nvPr/>
          </p:nvSpPr>
          <p:spPr>
            <a:xfrm>
              <a:off x="8547571" y="2461381"/>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流程图: 联系 87"/>
            <p:cNvSpPr/>
            <p:nvPr/>
          </p:nvSpPr>
          <p:spPr>
            <a:xfrm>
              <a:off x="8819853" y="2461381"/>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流程图: 联系 88"/>
            <p:cNvSpPr/>
            <p:nvPr/>
          </p:nvSpPr>
          <p:spPr>
            <a:xfrm>
              <a:off x="6879607" y="2988565"/>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流程图: 联系 89"/>
            <p:cNvSpPr/>
            <p:nvPr/>
          </p:nvSpPr>
          <p:spPr>
            <a:xfrm>
              <a:off x="7151889" y="2988565"/>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流程图: 联系 90"/>
            <p:cNvSpPr/>
            <p:nvPr/>
          </p:nvSpPr>
          <p:spPr>
            <a:xfrm>
              <a:off x="7421643" y="2988923"/>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流程图: 联系 91"/>
            <p:cNvSpPr/>
            <p:nvPr/>
          </p:nvSpPr>
          <p:spPr>
            <a:xfrm>
              <a:off x="7705688" y="2994301"/>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流程图: 联系 92"/>
            <p:cNvSpPr/>
            <p:nvPr/>
          </p:nvSpPr>
          <p:spPr>
            <a:xfrm>
              <a:off x="7977970" y="2994301"/>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流程图: 联系 93"/>
            <p:cNvSpPr/>
            <p:nvPr/>
          </p:nvSpPr>
          <p:spPr>
            <a:xfrm>
              <a:off x="8247724" y="2994659"/>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流程图: 联系 94"/>
            <p:cNvSpPr/>
            <p:nvPr/>
          </p:nvSpPr>
          <p:spPr>
            <a:xfrm>
              <a:off x="8526958" y="2994301"/>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流程图: 联系 95"/>
            <p:cNvSpPr/>
            <p:nvPr/>
          </p:nvSpPr>
          <p:spPr>
            <a:xfrm>
              <a:off x="8816358" y="2980430"/>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9554901" y="2889750"/>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8" name="直接箭头连接符 97"/>
            <p:cNvCxnSpPr/>
            <p:nvPr/>
          </p:nvCxnSpPr>
          <p:spPr>
            <a:xfrm>
              <a:off x="9116367" y="3228960"/>
              <a:ext cx="438534" cy="1516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流程图: 联系 98"/>
            <p:cNvSpPr/>
            <p:nvPr/>
          </p:nvSpPr>
          <p:spPr>
            <a:xfrm>
              <a:off x="8244996" y="3738332"/>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流程图: 联系 99"/>
            <p:cNvSpPr/>
            <p:nvPr/>
          </p:nvSpPr>
          <p:spPr>
            <a:xfrm>
              <a:off x="8517278" y="3738332"/>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流程图: 联系 100"/>
            <p:cNvSpPr/>
            <p:nvPr/>
          </p:nvSpPr>
          <p:spPr>
            <a:xfrm>
              <a:off x="8787032" y="3738690"/>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矩形 101"/>
            <p:cNvSpPr/>
            <p:nvPr/>
          </p:nvSpPr>
          <p:spPr>
            <a:xfrm>
              <a:off x="9537911" y="4027286"/>
              <a:ext cx="983783" cy="27781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矩形 102"/>
            <p:cNvSpPr/>
            <p:nvPr/>
          </p:nvSpPr>
          <p:spPr>
            <a:xfrm>
              <a:off x="9537911" y="3658788"/>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4" name="直接箭头连接符 103"/>
            <p:cNvCxnSpPr/>
            <p:nvPr/>
          </p:nvCxnSpPr>
          <p:spPr>
            <a:xfrm>
              <a:off x="9101214" y="3823770"/>
              <a:ext cx="386889" cy="12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9089262" y="3933134"/>
              <a:ext cx="438534" cy="1516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9557265" y="5694197"/>
              <a:ext cx="983783" cy="277818"/>
            </a:xfrm>
            <a:prstGeom prst="rect">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矩形 106"/>
            <p:cNvSpPr/>
            <p:nvPr/>
          </p:nvSpPr>
          <p:spPr>
            <a:xfrm>
              <a:off x="9548134" y="5324115"/>
              <a:ext cx="983783" cy="27781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a:t>
              </a: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9548134" y="4955617"/>
              <a:ext cx="983783" cy="277818"/>
            </a:xfrm>
            <a:prstGeom prst="rect">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state: 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9" name="直接箭头连接符 108"/>
            <p:cNvCxnSpPr/>
            <p:nvPr/>
          </p:nvCxnSpPr>
          <p:spPr>
            <a:xfrm>
              <a:off x="10552625" y="5463024"/>
              <a:ext cx="1769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流程图: 联系 109"/>
            <p:cNvSpPr/>
            <p:nvPr/>
          </p:nvSpPr>
          <p:spPr>
            <a:xfrm>
              <a:off x="10755264" y="5336815"/>
              <a:ext cx="276684" cy="27781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流程图: 联系 110"/>
            <p:cNvSpPr/>
            <p:nvPr/>
          </p:nvSpPr>
          <p:spPr>
            <a:xfrm>
              <a:off x="11043290" y="5336815"/>
              <a:ext cx="276684" cy="277818"/>
            </a:xfrm>
            <a:prstGeom prst="flowChartConnector">
              <a:avLst/>
            </a:prstGeom>
            <a:solidFill>
              <a:srgbClr val="7339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流程图: 联系 111"/>
            <p:cNvSpPr/>
            <p:nvPr/>
          </p:nvSpPr>
          <p:spPr>
            <a:xfrm>
              <a:off x="10971564" y="5694197"/>
              <a:ext cx="276684" cy="277818"/>
            </a:xfrm>
            <a:prstGeom prst="flowChartConnector">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3" name="直接箭头连接符 112"/>
          <p:cNvCxnSpPr/>
          <p:nvPr/>
        </p:nvCxnSpPr>
        <p:spPr>
          <a:xfrm>
            <a:off x="10483958" y="4707723"/>
            <a:ext cx="649715" cy="2422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6" idx="3"/>
            <a:endCxn id="112" idx="2"/>
          </p:cNvCxnSpPr>
          <p:nvPr/>
        </p:nvCxnSpPr>
        <p:spPr>
          <a:xfrm>
            <a:off x="10493089" y="5477835"/>
            <a:ext cx="43051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custData r:id="rId1"/>
      <p:tags r:id="rId2"/>
    </p:custDataLst>
    <p:extLst>
      <p:ext uri="{BB962C8B-B14F-4D97-AF65-F5344CB8AC3E}">
        <p14:creationId xmlns:p14="http://schemas.microsoft.com/office/powerpoint/2010/main" val="28822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重要算子：分组聚合</a:t>
            </a:r>
            <a:r>
              <a:rPr lang="en-US" altLang="zh-CN" dirty="0" smtClean="0">
                <a:sym typeface="Huawei Sans" panose="020C0503030203020204" pitchFamily="34" charset="0"/>
              </a:rPr>
              <a:t>Group/</a:t>
            </a:r>
            <a:r>
              <a:rPr lang="en-US" altLang="zh-CN" dirty="0" err="1" smtClean="0">
                <a:sym typeface="Huawei Sans" panose="020C0503030203020204" pitchFamily="34" charset="0"/>
              </a:rPr>
              <a:t>Agg</a:t>
            </a:r>
            <a:r>
              <a:rPr lang="zh-CN" altLang="en-US" dirty="0" smtClean="0">
                <a:sym typeface="Huawei Sans" panose="020C0503030203020204" pitchFamily="34" charset="0"/>
              </a:rPr>
              <a:t>的实现（</a:t>
            </a:r>
            <a:r>
              <a:rPr lang="en-US" altLang="zh-CN" dirty="0" smtClean="0">
                <a:sym typeface="Huawei Sans" panose="020C0503030203020204" pitchFamily="34" charset="0"/>
              </a:rPr>
              <a:t>7</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zh-CN" altLang="en-US" dirty="0" smtClean="0">
                <a:sym typeface="Huawei Sans" panose="020C0503030203020204" pitchFamily="34" charset="0"/>
              </a:rPr>
              <a:t>两种分组聚合的对比总结：</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r>
              <a:rPr lang="zh-CN" altLang="en-US" dirty="0" smtClean="0">
                <a:sym typeface="Huawei Sans" panose="020C0503030203020204" pitchFamily="34" charset="0"/>
              </a:rPr>
              <a:t>尽管</a:t>
            </a:r>
            <a:r>
              <a:rPr lang="en-US" altLang="zh-CN" dirty="0" err="1" smtClean="0">
                <a:sym typeface="Huawei Sans" panose="020C0503030203020204" pitchFamily="34" charset="0"/>
              </a:rPr>
              <a:t>GroupAgg</a:t>
            </a:r>
            <a:r>
              <a:rPr lang="zh-CN" altLang="en-US" dirty="0" smtClean="0">
                <a:sym typeface="Huawei Sans" panose="020C0503030203020204" pitchFamily="34" charset="0"/>
              </a:rPr>
              <a:t>在灵活性、内存需求上较</a:t>
            </a:r>
            <a:r>
              <a:rPr lang="en-US" altLang="zh-CN" dirty="0" err="1" smtClean="0">
                <a:sym typeface="Huawei Sans" panose="020C0503030203020204" pitchFamily="34" charset="0"/>
              </a:rPr>
              <a:t>HashAgg</a:t>
            </a:r>
            <a:r>
              <a:rPr lang="zh-CN" altLang="en-US" dirty="0" smtClean="0">
                <a:sym typeface="Huawei Sans" panose="020C0503030203020204" pitchFamily="34" charset="0"/>
              </a:rPr>
              <a:t>有优势，但是实际</a:t>
            </a:r>
            <a:r>
              <a:rPr lang="en-US" altLang="zh-CN" dirty="0" smtClean="0">
                <a:sym typeface="Huawei Sans" panose="020C0503030203020204" pitchFamily="34" charset="0"/>
              </a:rPr>
              <a:t>OLAP</a:t>
            </a:r>
            <a:r>
              <a:rPr lang="zh-CN" altLang="en-US" dirty="0" smtClean="0">
                <a:sym typeface="Huawei Sans" panose="020C0503030203020204" pitchFamily="34" charset="0"/>
              </a:rPr>
              <a:t>业务场景中初始集合数据量往往很大而且多数场景下聚合函数都有较好的缩减比，</a:t>
            </a:r>
            <a:r>
              <a:rPr lang="zh-CN" altLang="en-US" dirty="0" smtClean="0">
                <a:solidFill>
                  <a:srgbClr val="C7000B"/>
                </a:solidFill>
                <a:sym typeface="Huawei Sans" panose="020C0503030203020204" pitchFamily="34" charset="0"/>
              </a:rPr>
              <a:t>因此</a:t>
            </a:r>
            <a:r>
              <a:rPr lang="en-US" altLang="zh-CN" dirty="0" err="1" smtClean="0">
                <a:solidFill>
                  <a:srgbClr val="C7000B"/>
                </a:solidFill>
                <a:sym typeface="Huawei Sans" panose="020C0503030203020204" pitchFamily="34" charset="0"/>
              </a:rPr>
              <a:t>HashAgg</a:t>
            </a:r>
            <a:r>
              <a:rPr lang="zh-CN" altLang="en-US" dirty="0" smtClean="0">
                <a:solidFill>
                  <a:srgbClr val="C7000B"/>
                </a:solidFill>
                <a:sym typeface="Huawei Sans" panose="020C0503030203020204" pitchFamily="34" charset="0"/>
              </a:rPr>
              <a:t>使用得较为广泛一些</a:t>
            </a:r>
            <a:r>
              <a:rPr lang="zh-CN" altLang="en-US" dirty="0" smtClean="0">
                <a:sym typeface="Huawei Sans" panose="020C0503030203020204" pitchFamily="34" charset="0"/>
              </a:rPr>
              <a:t>。</a:t>
            </a:r>
          </a:p>
          <a:p>
            <a:endParaRPr lang="zh-CN" altLang="en-US" dirty="0">
              <a:sym typeface="Huawei Sans" panose="020C0503030203020204" pitchFamily="34" charset="0"/>
            </a:endParaRPr>
          </a:p>
        </p:txBody>
      </p:sp>
      <p:graphicFrame>
        <p:nvGraphicFramePr>
          <p:cNvPr id="22" name="表格 21"/>
          <p:cNvGraphicFramePr>
            <a:graphicFrameLocks noGrp="1"/>
          </p:cNvGraphicFramePr>
          <p:nvPr>
            <p:extLst>
              <p:ext uri="{D42A27DB-BD31-4B8C-83A1-F6EECF244321}">
                <p14:modId xmlns:p14="http://schemas.microsoft.com/office/powerpoint/2010/main" val="1087935075"/>
              </p:ext>
            </p:extLst>
          </p:nvPr>
        </p:nvGraphicFramePr>
        <p:xfrm>
          <a:off x="1497724" y="1607242"/>
          <a:ext cx="9569667" cy="2987603"/>
        </p:xfrm>
        <a:graphic>
          <a:graphicData uri="http://schemas.openxmlformats.org/drawingml/2006/table">
            <a:tbl>
              <a:tblPr firstRow="1" bandRow="1">
                <a:tableStyleId>{5C22544A-7EE6-4342-B048-85BDC9FD1C3A}</a:tableStyleId>
              </a:tblPr>
              <a:tblGrid>
                <a:gridCol w="4603531"/>
                <a:gridCol w="4966136"/>
              </a:tblGrid>
              <a:tr h="610163">
                <a:tc>
                  <a:txBody>
                    <a:bodyPr/>
                    <a:lstStyle/>
                    <a:p>
                      <a:pPr algn="ct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基于分组的聚合</a:t>
                      </a:r>
                      <a:r>
                        <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GroupAgg</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基于哈希的聚合</a:t>
                      </a:r>
                      <a:r>
                        <a:rPr lang="en-US" altLang="zh-CN" sz="20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HashAgg</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10301">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需要输入集合为已分组好或者按分组键排序好的</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能够处理无排序、分组特性的输入集合</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4138">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堆内存需求较小</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堆内存消耗有要求（</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in-memory hashtable</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373">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返回具备分组、排序特征的结果集</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返回的结果集无分组、排序特征</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3733">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不严格要求物化，可在未处理完所有数据时返回</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要求物化，必须在所有的数据处理完成之后才能返回</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2151">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灵活性较好，由于输入集合已经分组，因此具备更支持其他</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AGG</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的能力，如</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agg(distinct)</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等</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500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灵活性较差，由于输入集合未分组，只能支持优先的基础聚合函数例如</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SUM</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AVG</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等</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93806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表达式计算（</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zh-CN" smtClean="0">
                <a:sym typeface="Huawei Sans" panose="020C0503030203020204" pitchFamily="34" charset="0"/>
              </a:rPr>
              <a:t>除了算子，为了代数运算符的完备性，我们还需要表达式计算。</a:t>
            </a:r>
            <a:endParaRPr lang="en-US" altLang="zh-CN" smtClean="0">
              <a:sym typeface="Huawei Sans" panose="020C0503030203020204" pitchFamily="34" charset="0"/>
            </a:endParaRPr>
          </a:p>
          <a:p>
            <a:r>
              <a:rPr lang="zh-CN" altLang="zh-CN" smtClean="0">
                <a:sym typeface="Huawei Sans" panose="020C0503030203020204" pitchFamily="34" charset="0"/>
              </a:rPr>
              <a:t>根据</a:t>
            </a:r>
            <a:r>
              <a:rPr lang="en-US" altLang="zh-CN" smtClean="0">
                <a:sym typeface="Huawei Sans" panose="020C0503030203020204" pitchFamily="34" charset="0"/>
              </a:rPr>
              <a:t>SQL</a:t>
            </a:r>
            <a:r>
              <a:rPr lang="zh-CN" altLang="zh-CN" smtClean="0">
                <a:sym typeface="Huawei Sans" panose="020C0503030203020204" pitchFamily="34" charset="0"/>
              </a:rPr>
              <a:t>语句的不同，表达式计算可能产生在每个算子上，用于进一步处理算子上的数据流，主要有以下两个功能：</a:t>
            </a:r>
          </a:p>
          <a:p>
            <a:pPr lvl="1"/>
            <a:r>
              <a:rPr lang="zh-CN" altLang="zh-CN" smtClean="0">
                <a:sym typeface="Huawei Sans" panose="020C0503030203020204" pitchFamily="34" charset="0"/>
              </a:rPr>
              <a:t>过滤：根据表达式的逻辑，过滤掉不符合规则的数据。</a:t>
            </a:r>
          </a:p>
          <a:p>
            <a:pPr lvl="1"/>
            <a:r>
              <a:rPr lang="zh-CN" altLang="zh-CN" smtClean="0">
                <a:sym typeface="Huawei Sans" panose="020C0503030203020204" pitchFamily="34" charset="0"/>
              </a:rPr>
              <a:t>投影：根据表达式的逻辑，对数据流进行表达式变换，产生新的数据。</a:t>
            </a:r>
          </a:p>
          <a:p>
            <a:r>
              <a:rPr lang="zh-CN" altLang="zh-CN" smtClean="0">
                <a:sym typeface="Huawei Sans" panose="020C0503030203020204" pitchFamily="34" charset="0"/>
              </a:rPr>
              <a:t>表达式计算的核心是对于表达式树的遍历和计算</a:t>
            </a:r>
            <a:r>
              <a:rPr lang="zh-CN" altLang="en-US" smtClean="0">
                <a:sym typeface="Huawei Sans" panose="020C0503030203020204" pitchFamily="34" charset="0"/>
              </a:rPr>
              <a:t>，</a:t>
            </a:r>
            <a:r>
              <a:rPr lang="zh-CN" altLang="zh-CN" smtClean="0">
                <a:sym typeface="Huawei Sans" panose="020C0503030203020204" pitchFamily="34" charset="0"/>
              </a:rPr>
              <a:t>算子也是用树来表达执行计划</a:t>
            </a:r>
            <a:r>
              <a:rPr lang="zh-CN" altLang="en-US" smtClean="0">
                <a:sym typeface="Huawei Sans" panose="020C0503030203020204" pitchFamily="34" charset="0"/>
              </a:rPr>
              <a:t>。</a:t>
            </a:r>
            <a:endParaRPr lang="zh-CN" altLang="zh-CN" dirty="0" smtClean="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42804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表达式计算（</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7" name="文本占位符 6"/>
          <p:cNvSpPr>
            <a:spLocks noGrp="1"/>
          </p:cNvSpPr>
          <p:nvPr>
            <p:ph type="body" sz="quarter" idx="10"/>
          </p:nvPr>
        </p:nvSpPr>
        <p:spPr>
          <a:xfrm>
            <a:off x="731838" y="1047750"/>
            <a:ext cx="5364162" cy="4879805"/>
          </a:xfrm>
        </p:spPr>
        <p:txBody>
          <a:bodyPr/>
          <a:lstStyle/>
          <a:p>
            <a:r>
              <a:rPr lang="en-US" altLang="zh-CN" sz="1600" dirty="0" smtClean="0">
                <a:sym typeface="Huawei Sans" panose="020C0503030203020204" pitchFamily="34" charset="0"/>
              </a:rPr>
              <a:t>select </a:t>
            </a:r>
            <a:r>
              <a:rPr lang="en-US" altLang="zh-CN" sz="1600" dirty="0" err="1" smtClean="0">
                <a:sym typeface="Huawei Sans" panose="020C0503030203020204" pitchFamily="34" charset="0"/>
              </a:rPr>
              <a:t>w_id</a:t>
            </a:r>
            <a:r>
              <a:rPr lang="en-US" altLang="zh-CN" sz="1600" dirty="0" smtClean="0">
                <a:sym typeface="Huawei Sans" panose="020C0503030203020204" pitchFamily="34" charset="0"/>
              </a:rPr>
              <a:t> from warehouse where 2*</a:t>
            </a:r>
            <a:r>
              <a:rPr lang="en-US" altLang="zh-CN" sz="1600" dirty="0" err="1" smtClean="0">
                <a:sym typeface="Huawei Sans" panose="020C0503030203020204" pitchFamily="34" charset="0"/>
              </a:rPr>
              <a:t>w_tax</a:t>
            </a:r>
            <a:r>
              <a:rPr lang="en-US" altLang="zh-CN" sz="1600" dirty="0" smtClean="0">
                <a:sym typeface="Huawei Sans" panose="020C0503030203020204" pitchFamily="34" charset="0"/>
              </a:rPr>
              <a:t> + 0.9 &gt; 1 and </a:t>
            </a:r>
            <a:r>
              <a:rPr lang="en-US" altLang="zh-CN" sz="1600" dirty="0" err="1" smtClean="0">
                <a:sym typeface="Huawei Sans" panose="020C0503030203020204" pitchFamily="34" charset="0"/>
              </a:rPr>
              <a:t>w_city</a:t>
            </a:r>
            <a:r>
              <a:rPr lang="en-US" altLang="zh-CN" sz="1600" dirty="0" smtClean="0">
                <a:sym typeface="Huawei Sans" panose="020C0503030203020204" pitchFamily="34" charset="0"/>
              </a:rPr>
              <a:t> != ‘Beijing’;</a:t>
            </a:r>
          </a:p>
          <a:p>
            <a:r>
              <a:rPr lang="en-US" altLang="zh-CN" sz="1600" dirty="0" smtClean="0">
                <a:sym typeface="Huawei Sans" panose="020C0503030203020204" pitchFamily="34" charset="0"/>
              </a:rPr>
              <a:t>SQL</a:t>
            </a:r>
            <a:r>
              <a:rPr lang="zh-CN" altLang="zh-CN" sz="1600" dirty="0" smtClean="0">
                <a:sym typeface="Huawei Sans" panose="020C0503030203020204" pitchFamily="34" charset="0"/>
              </a:rPr>
              <a:t>语句</a:t>
            </a:r>
            <a:r>
              <a:rPr lang="en-US" altLang="zh-CN" sz="1600" dirty="0" smtClean="0">
                <a:sym typeface="Huawei Sans" panose="020C0503030203020204" pitchFamily="34" charset="0"/>
              </a:rPr>
              <a:t>where</a:t>
            </a:r>
            <a:r>
              <a:rPr lang="zh-CN" altLang="zh-CN" sz="1600" dirty="0" smtClean="0">
                <a:sym typeface="Huawei Sans" panose="020C0503030203020204" pitchFamily="34" charset="0"/>
              </a:rPr>
              <a:t>条件后面的就是</a:t>
            </a:r>
            <a:r>
              <a:rPr lang="en-US" altLang="zh-CN" sz="1600" dirty="0" smtClean="0">
                <a:sym typeface="Huawei Sans" panose="020C0503030203020204" pitchFamily="34" charset="0"/>
              </a:rPr>
              <a:t>SQL</a:t>
            </a:r>
            <a:r>
              <a:rPr lang="zh-CN" altLang="zh-CN" sz="1600" dirty="0" smtClean="0">
                <a:sym typeface="Huawei Sans" panose="020C0503030203020204" pitchFamily="34" charset="0"/>
              </a:rPr>
              <a:t>表达式</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r>
              <a:rPr lang="zh-CN" altLang="zh-CN" sz="1600" dirty="0" smtClean="0">
                <a:sym typeface="Huawei Sans" panose="020C0503030203020204" pitchFamily="34" charset="0"/>
              </a:rPr>
              <a:t>表达式计算对算子上的数据流进行计算，通过遍历表达式计算树完成整体的表达式计算</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标注</a:t>
            </a:r>
            <a:r>
              <a:rPr lang="en-US" altLang="zh-CN" sz="1600" dirty="0" err="1" smtClean="0">
                <a:sym typeface="Huawei Sans" panose="020C0503030203020204" pitchFamily="34" charset="0"/>
              </a:rPr>
              <a:t>Const</a:t>
            </a:r>
            <a:r>
              <a:rPr lang="zh-CN" altLang="en-US" sz="1600" dirty="0" smtClean="0">
                <a:sym typeface="Huawei Sans" panose="020C0503030203020204" pitchFamily="34" charset="0"/>
              </a:rPr>
              <a:t>，</a:t>
            </a:r>
            <a:r>
              <a:rPr lang="zh-CN" altLang="zh-CN" sz="1600" dirty="0" smtClean="0">
                <a:sym typeface="Huawei Sans" panose="020C0503030203020204" pitchFamily="34" charset="0"/>
              </a:rPr>
              <a:t>代表这个节点是一个定值节点</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zh-CN" altLang="zh-CN" sz="1600" dirty="0" smtClean="0">
                <a:sym typeface="Huawei Sans" panose="020C0503030203020204" pitchFamily="34" charset="0"/>
              </a:rPr>
              <a:t>标注</a:t>
            </a:r>
            <a:r>
              <a:rPr lang="en-US" altLang="zh-CN" sz="1600" dirty="0" err="1" smtClean="0">
                <a:sym typeface="Huawei Sans" panose="020C0503030203020204" pitchFamily="34" charset="0"/>
              </a:rPr>
              <a:t>ExpOp</a:t>
            </a:r>
            <a:r>
              <a:rPr lang="zh-CN" altLang="en-US" sz="1600" dirty="0" smtClean="0">
                <a:sym typeface="Huawei Sans" panose="020C0503030203020204" pitchFamily="34" charset="0"/>
              </a:rPr>
              <a:t>，</a:t>
            </a:r>
            <a:r>
              <a:rPr lang="zh-CN" altLang="zh-CN" sz="1600" dirty="0" smtClean="0">
                <a:sym typeface="Huawei Sans" panose="020C0503030203020204" pitchFamily="34" charset="0"/>
              </a:rPr>
              <a:t>代表这个节点是一个计算节点</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zh-CN" altLang="zh-CN" sz="1600" dirty="0" smtClean="0">
                <a:sym typeface="Huawei Sans" panose="020C0503030203020204" pitchFamily="34" charset="0"/>
              </a:rPr>
              <a:t>标注</a:t>
            </a:r>
            <a:r>
              <a:rPr lang="en-US" altLang="zh-CN" sz="1600" dirty="0" smtClean="0">
                <a:sym typeface="Huawei Sans" panose="020C0503030203020204" pitchFamily="34" charset="0"/>
              </a:rPr>
              <a:t>Col, </a:t>
            </a:r>
            <a:r>
              <a:rPr lang="zh-CN" altLang="zh-CN" sz="1600" dirty="0" smtClean="0">
                <a:sym typeface="Huawei Sans" panose="020C0503030203020204" pitchFamily="34" charset="0"/>
              </a:rPr>
              <a:t>代表从表中的某个列中读取数据</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r>
              <a:rPr lang="zh-CN" altLang="zh-CN" sz="1600" dirty="0" smtClean="0">
                <a:sym typeface="Huawei Sans" panose="020C0503030203020204" pitchFamily="34" charset="0"/>
              </a:rPr>
              <a:t>表达式计算树叶子节点都来自数据流中的数据或者定值，而非叶子节点都是计算函数</a:t>
            </a:r>
            <a:r>
              <a:rPr lang="zh-CN" altLang="en-US" sz="1600" dirty="0" smtClean="0">
                <a:sym typeface="Huawei Sans" panose="020C0503030203020204" pitchFamily="34" charset="0"/>
              </a:rPr>
              <a:t>。</a:t>
            </a:r>
          </a:p>
          <a:p>
            <a:endParaRPr lang="zh-CN" altLang="en-US" dirty="0" smtClean="0">
              <a:sym typeface="Huawei Sans" panose="020C0503030203020204" pitchFamily="34" charset="0"/>
            </a:endParaRPr>
          </a:p>
          <a:p>
            <a:endParaRPr lang="zh-CN" altLang="en-US" dirty="0">
              <a:sym typeface="Huawei Sans" panose="020C0503030203020204" pitchFamily="34" charset="0"/>
            </a:endParaRPr>
          </a:p>
        </p:txBody>
      </p:sp>
      <p:pic>
        <p:nvPicPr>
          <p:cNvPr id="5" name="图片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0233" y="1734207"/>
            <a:ext cx="5364163" cy="3642002"/>
          </a:xfrm>
          <a:prstGeom prst="rect">
            <a:avLst/>
          </a:prstGeom>
          <a:ln w="12700">
            <a:solidFill>
              <a:schemeClr val="bg1">
                <a:lumMod val="85000"/>
              </a:schemeClr>
            </a:solidFill>
          </a:ln>
        </p:spPr>
      </p:pic>
      <p:sp>
        <p:nvSpPr>
          <p:cNvPr id="3" name="矩形 2"/>
          <p:cNvSpPr/>
          <p:nvPr/>
        </p:nvSpPr>
        <p:spPr>
          <a:xfrm>
            <a:off x="7669693" y="5568724"/>
            <a:ext cx="2572179" cy="297517"/>
          </a:xfrm>
          <a:prstGeom prst="rect">
            <a:avLst/>
          </a:prstGeom>
        </p:spPr>
        <p:txBody>
          <a:bodyPr wrap="none">
            <a:spAutoFit/>
          </a:bodyPr>
          <a:lstStyle/>
          <a:p>
            <a:pPr marL="540385" algn="ctr">
              <a:lnSpc>
                <a:spcPts val="1570"/>
              </a:lnSpc>
              <a:spcAft>
                <a:spcPts val="600"/>
              </a:spcAft>
              <a:tabLst>
                <a:tab pos="5076825" algn="l"/>
              </a:tabLst>
            </a:pPr>
            <a:r>
              <a:rPr lang="en-US" altLang="zh-CN" sz="1400" kern="1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SQL</a:t>
            </a:r>
            <a:r>
              <a:rPr lang="zh-CN" altLang="zh-CN" sz="1400" kern="1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语句树的表达形式</a:t>
            </a:r>
            <a:endParaRPr lang="zh-CN" altLang="zh-CN" sz="1400"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05261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学完本章内容以后，你将能够了解</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的执行引擎实现原理，能够掌握数据库执行引擎、数据库执行算子（扫描算子、控制算子、物化算子等）。</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3543904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（选择题）在传统</a:t>
            </a:r>
            <a:r>
              <a:rPr lang="zh-CN" altLang="en-US" dirty="0">
                <a:sym typeface="Huawei Sans" panose="020C0503030203020204" pitchFamily="34" charset="0"/>
              </a:rPr>
              <a:t>数据库实现理论中，算子的分类可以分成</a:t>
            </a:r>
            <a:r>
              <a:rPr lang="zh-CN" altLang="en-US" dirty="0" smtClean="0">
                <a:sym typeface="Huawei Sans" panose="020C0503030203020204" pitchFamily="34" charset="0"/>
              </a:rPr>
              <a:t>以下哪几</a:t>
            </a:r>
            <a:r>
              <a:rPr lang="zh-CN" altLang="en-US" dirty="0">
                <a:sym typeface="Huawei Sans" panose="020C0503030203020204" pitchFamily="34" charset="0"/>
              </a:rPr>
              <a:t>类</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a:sym typeface="Huawei Sans" panose="020C0503030203020204" pitchFamily="34" charset="0"/>
              </a:rPr>
              <a:t>扫描</a:t>
            </a:r>
            <a:r>
              <a:rPr lang="zh-CN" altLang="en-US" dirty="0" smtClean="0">
                <a:sym typeface="Huawei Sans" panose="020C0503030203020204" pitchFamily="34" charset="0"/>
              </a:rPr>
              <a:t>算子</a:t>
            </a:r>
            <a:endParaRPr lang="en-US" altLang="zh-CN" dirty="0" smtClean="0">
              <a:sym typeface="Huawei Sans" panose="020C0503030203020204" pitchFamily="34" charset="0"/>
            </a:endParaRPr>
          </a:p>
          <a:p>
            <a:pPr lvl="1"/>
            <a:r>
              <a:rPr lang="zh-CN" altLang="en-US" dirty="0">
                <a:sym typeface="Huawei Sans" panose="020C0503030203020204" pitchFamily="34" charset="0"/>
              </a:rPr>
              <a:t>控制</a:t>
            </a:r>
            <a:r>
              <a:rPr lang="zh-CN" altLang="en-US" dirty="0" smtClean="0">
                <a:sym typeface="Huawei Sans" panose="020C0503030203020204" pitchFamily="34" charset="0"/>
              </a:rPr>
              <a:t>算子</a:t>
            </a:r>
            <a:endParaRPr lang="en-US" altLang="zh-CN" dirty="0" smtClean="0">
              <a:sym typeface="Huawei Sans" panose="020C0503030203020204" pitchFamily="34" charset="0"/>
            </a:endParaRPr>
          </a:p>
          <a:p>
            <a:pPr lvl="1"/>
            <a:r>
              <a:rPr lang="zh-CN" altLang="en-US" dirty="0">
                <a:sym typeface="Huawei Sans" panose="020C0503030203020204" pitchFamily="34" charset="0"/>
              </a:rPr>
              <a:t>物化</a:t>
            </a:r>
            <a:r>
              <a:rPr lang="zh-CN" altLang="en-US" dirty="0" smtClean="0">
                <a:sym typeface="Huawei Sans" panose="020C0503030203020204" pitchFamily="34" charset="0"/>
              </a:rPr>
              <a:t>算子</a:t>
            </a:r>
            <a:endParaRPr lang="en-US" altLang="zh-CN" dirty="0" smtClean="0">
              <a:sym typeface="Huawei Sans" panose="020C0503030203020204" pitchFamily="34" charset="0"/>
            </a:endParaRPr>
          </a:p>
          <a:p>
            <a:pPr lvl="1"/>
            <a:r>
              <a:rPr lang="zh-CN" altLang="en-US" dirty="0">
                <a:sym typeface="Huawei Sans" panose="020C0503030203020204" pitchFamily="34" charset="0"/>
              </a:rPr>
              <a:t>连接算子</a:t>
            </a:r>
            <a:endParaRPr lang="en-US" altLang="zh-CN" dirty="0">
              <a:sym typeface="Huawei Sans" panose="020C0503030203020204" pitchFamily="34" charset="0"/>
            </a:endParaRPr>
          </a:p>
          <a:p>
            <a:pPr lvl="1"/>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3898479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sym typeface="Huawei Sans" panose="020C0503030203020204" pitchFamily="34" charset="0"/>
              </a:rPr>
              <a:t>本章</a:t>
            </a:r>
            <a:r>
              <a:rPr lang="zh-CN" altLang="en-US" dirty="0">
                <a:sym typeface="Huawei Sans" panose="020C0503030203020204" pitchFamily="34" charset="0"/>
              </a:rPr>
              <a:t>内容主要</a:t>
            </a:r>
            <a:r>
              <a:rPr lang="zh-CN" altLang="en-US" dirty="0" smtClean="0">
                <a:sym typeface="Huawei Sans" panose="020C0503030203020204" pitchFamily="34" charset="0"/>
              </a:rPr>
              <a:t>讲述了</a:t>
            </a:r>
            <a:r>
              <a:rPr lang="en-US" altLang="zh-CN" dirty="0" err="1" smtClean="0">
                <a:sym typeface="Huawei Sans" panose="020C0503030203020204" pitchFamily="34" charset="0"/>
              </a:rPr>
              <a:t>openGauss</a:t>
            </a:r>
            <a:r>
              <a:rPr lang="zh-CN" altLang="en-US" dirty="0">
                <a:sym typeface="Huawei Sans" panose="020C0503030203020204" pitchFamily="34" charset="0"/>
              </a:rPr>
              <a:t>的执行引擎实现，包括数据库执行引擎概览、数据库执行</a:t>
            </a:r>
            <a:r>
              <a:rPr lang="zh-CN" altLang="en-US" dirty="0" smtClean="0">
                <a:sym typeface="Huawei Sans" panose="020C0503030203020204" pitchFamily="34" charset="0"/>
              </a:rPr>
              <a:t>算子等。</a:t>
            </a:r>
            <a:endParaRPr lang="zh-CN" altLang="en-US" dirty="0">
              <a:sym typeface="Huawei Sans" panose="020C0503030203020204" pitchFamily="34" charset="0"/>
            </a:endParaRPr>
          </a:p>
        </p:txBody>
      </p:sp>
    </p:spTree>
    <p:extLst>
      <p:ext uri="{BB962C8B-B14F-4D97-AF65-F5344CB8AC3E}">
        <p14:creationId xmlns:p14="http://schemas.microsoft.com/office/powerpoint/2010/main" val="2194251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2C3E1400-CBB3-4C18-9B3A-F07CE69B01B7}"/>
              </a:ext>
            </a:extLst>
          </p:cNvPr>
          <p:cNvGrpSpPr/>
          <p:nvPr/>
        </p:nvGrpSpPr>
        <p:grpSpPr>
          <a:xfrm>
            <a:off x="2288382" y="2456338"/>
            <a:ext cx="7839869" cy="2520000"/>
            <a:chOff x="764381" y="1948181"/>
            <a:chExt cx="7839869" cy="2520000"/>
          </a:xfrm>
        </p:grpSpPr>
        <p:pic>
          <p:nvPicPr>
            <p:cNvPr id="7" name="图片 6">
              <a:extLst>
                <a:ext uri="{FF2B5EF4-FFF2-40B4-BE49-F238E27FC236}">
                  <a16:creationId xmlns="" xmlns:a16="http://schemas.microsoft.com/office/drawing/2014/main" id="{DF4B60EC-ABCD-45B8-AA88-F6672D743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1" y="1948181"/>
              <a:ext cx="2520000" cy="2520000"/>
            </a:xfrm>
            <a:prstGeom prst="rect">
              <a:avLst/>
            </a:prstGeom>
          </p:spPr>
        </p:pic>
        <p:pic>
          <p:nvPicPr>
            <p:cNvPr id="8" name="图片 7">
              <a:extLst>
                <a:ext uri="{FF2B5EF4-FFF2-40B4-BE49-F238E27FC236}">
                  <a16:creationId xmlns="" xmlns:a16="http://schemas.microsoft.com/office/drawing/2014/main" id="{5AA13BF6-30FC-4CE7-92A8-F7EDBB270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015" y="1948181"/>
              <a:ext cx="2520000" cy="2520000"/>
            </a:xfrm>
            <a:prstGeom prst="rect">
              <a:avLst/>
            </a:prstGeom>
          </p:spPr>
        </p:pic>
        <p:pic>
          <p:nvPicPr>
            <p:cNvPr id="9" name="图片 8">
              <a:extLst>
                <a:ext uri="{FF2B5EF4-FFF2-40B4-BE49-F238E27FC236}">
                  <a16:creationId xmlns="" xmlns:a16="http://schemas.microsoft.com/office/drawing/2014/main" id="{E1BB73AF-7917-463E-9DE8-FD69630FB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250" y="1948181"/>
              <a:ext cx="2520000" cy="2520000"/>
            </a:xfrm>
            <a:prstGeom prst="rect">
              <a:avLst/>
            </a:prstGeom>
          </p:spPr>
        </p:pic>
        <p:sp>
          <p:nvSpPr>
            <p:cNvPr id="10" name="矩形 9">
              <a:extLst>
                <a:ext uri="{FF2B5EF4-FFF2-40B4-BE49-F238E27FC236}">
                  <a16:creationId xmlns="" xmlns:a16="http://schemas.microsoft.com/office/drawing/2014/main" id="{9BABD157-ECCC-4194-ADE5-234A95F2A814}"/>
                </a:ext>
              </a:extLst>
            </p:cNvPr>
            <p:cNvSpPr/>
            <p:nvPr/>
          </p:nvSpPr>
          <p:spPr>
            <a:xfrm>
              <a:off x="6631555"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华为企业业务</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1" name="矩形 10">
              <a:extLst>
                <a:ext uri="{FF2B5EF4-FFF2-40B4-BE49-F238E27FC236}">
                  <a16:creationId xmlns="" xmlns:a16="http://schemas.microsoft.com/office/drawing/2014/main" id="{67A1AE1E-23DA-48D1-87C9-D26402CBE0DC}"/>
                </a:ext>
              </a:extLst>
            </p:cNvPr>
            <p:cNvSpPr/>
            <p:nvPr/>
          </p:nvSpPr>
          <p:spPr>
            <a:xfrm>
              <a:off x="3974320"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企业技术支持</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2" name="矩形 11">
              <a:extLst>
                <a:ext uri="{FF2B5EF4-FFF2-40B4-BE49-F238E27FC236}">
                  <a16:creationId xmlns="" xmlns:a16="http://schemas.microsoft.com/office/drawing/2014/main" id="{6416203A-5552-47ED-A990-490B340BAC4C}"/>
                </a:ext>
              </a:extLst>
            </p:cNvPr>
            <p:cNvSpPr/>
            <p:nvPr/>
          </p:nvSpPr>
          <p:spPr>
            <a:xfrm>
              <a:off x="1465574" y="4149080"/>
              <a:ext cx="1117614"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华为培训</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pic>
          <p:nvPicPr>
            <p:cNvPr id="13" name="图片 12" descr="屏幕剪辑">
              <a:extLst>
                <a:ext uri="{FF2B5EF4-FFF2-40B4-BE49-F238E27FC236}">
                  <a16:creationId xmlns="" xmlns:a16="http://schemas.microsoft.com/office/drawing/2014/main" id="{99663D9E-8033-4D43-B82B-DEC202A23FBD}"/>
                </a:ext>
              </a:extLst>
            </p:cNvPr>
            <p:cNvPicPr/>
            <p:nvPr/>
          </p:nvPicPr>
          <p:blipFill>
            <a:blip r:embed="rId6">
              <a:extLst>
                <a:ext uri="{28A0092B-C50C-407E-A947-70E740481C1C}">
                  <a14:useLocalDpi xmlns:a14="http://schemas.microsoft.com/office/drawing/2010/main" val="0"/>
                </a:ext>
              </a:extLst>
            </a:blip>
            <a:stretch>
              <a:fillRect/>
            </a:stretch>
          </p:blipFill>
          <p:spPr>
            <a:xfrm>
              <a:off x="1160381" y="2326181"/>
              <a:ext cx="1764000" cy="1764000"/>
            </a:xfrm>
            <a:prstGeom prst="rect">
              <a:avLst/>
            </a:prstGeom>
          </p:spPr>
        </p:pic>
        <p:pic>
          <p:nvPicPr>
            <p:cNvPr id="14" name="图片 13" descr="屏幕剪辑">
              <a:extLst>
                <a:ext uri="{FF2B5EF4-FFF2-40B4-BE49-F238E27FC236}">
                  <a16:creationId xmlns="" xmlns:a16="http://schemas.microsoft.com/office/drawing/2014/main" id="{94EF2E64-506C-4AE2-B3EF-9ED9B3DC0D23}"/>
                </a:ext>
              </a:extLst>
            </p:cNvPr>
            <p:cNvPicPr/>
            <p:nvPr/>
          </p:nvPicPr>
          <p:blipFill>
            <a:blip r:embed="rId7">
              <a:extLst>
                <a:ext uri="{28A0092B-C50C-407E-A947-70E740481C1C}">
                  <a14:useLocalDpi xmlns:a14="http://schemas.microsoft.com/office/drawing/2010/main" val="0"/>
                </a:ext>
              </a:extLst>
            </a:blip>
            <a:stretch>
              <a:fillRect/>
            </a:stretch>
          </p:blipFill>
          <p:spPr>
            <a:xfrm>
              <a:off x="6480333" y="2326181"/>
              <a:ext cx="1764000" cy="1764000"/>
            </a:xfrm>
            <a:prstGeom prst="rect">
              <a:avLst/>
            </a:prstGeom>
          </p:spPr>
        </p:pic>
        <p:pic>
          <p:nvPicPr>
            <p:cNvPr id="15" name="图片 14" descr="屏幕剪辑">
              <a:extLst>
                <a:ext uri="{FF2B5EF4-FFF2-40B4-BE49-F238E27FC236}">
                  <a16:creationId xmlns="" xmlns:a16="http://schemas.microsoft.com/office/drawing/2014/main" id="{A89346DD-A6D1-4AE8-8F9F-E314DE086161}"/>
                </a:ext>
              </a:extLst>
            </p:cNvPr>
            <p:cNvPicPr/>
            <p:nvPr/>
          </p:nvPicPr>
          <p:blipFill>
            <a:blip r:embed="rId8">
              <a:extLst>
                <a:ext uri="{28A0092B-C50C-407E-A947-70E740481C1C}">
                  <a14:useLocalDpi xmlns:a14="http://schemas.microsoft.com/office/drawing/2010/main" val="0"/>
                </a:ext>
              </a:extLst>
            </a:blip>
            <a:stretch>
              <a:fillRect/>
            </a:stretch>
          </p:blipFill>
          <p:spPr>
            <a:xfrm>
              <a:off x="3805015" y="2326181"/>
              <a:ext cx="1764000" cy="1764000"/>
            </a:xfrm>
            <a:prstGeom prst="rect">
              <a:avLst/>
            </a:prstGeom>
          </p:spPr>
        </p:pic>
      </p:grpSp>
    </p:spTree>
    <p:extLst>
      <p:ext uri="{BB962C8B-B14F-4D97-AF65-F5344CB8AC3E}">
        <p14:creationId xmlns:p14="http://schemas.microsoft.com/office/powerpoint/2010/main" val="3729038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844675"/>
            <a:ext cx="10153650" cy="4356100"/>
          </a:xfrm>
        </p:spPr>
        <p:txBody>
          <a:bodyPr/>
          <a:lstStyle/>
          <a:p>
            <a:r>
              <a:rPr lang="zh-CN" altLang="en-US" sz="1800" dirty="0" smtClean="0">
                <a:sym typeface="Huawei Sans" panose="020C0503030203020204" pitchFamily="34" charset="0"/>
              </a:rPr>
              <a:t>华为官方网站</a:t>
            </a:r>
            <a:endParaRPr lang="en-US" altLang="zh-CN" sz="1800" dirty="0" smtClean="0">
              <a:sym typeface="Huawei Sans" panose="020C0503030203020204" pitchFamily="34" charset="0"/>
            </a:endParaRPr>
          </a:p>
          <a:p>
            <a:pPr lvl="1"/>
            <a:r>
              <a:rPr lang="en-US" altLang="zh-CN" sz="1800" dirty="0" err="1" smtClean="0">
                <a:sym typeface="Huawei Sans" panose="020C0503030203020204" pitchFamily="34" charset="0"/>
              </a:rPr>
              <a:t>openGauss</a:t>
            </a:r>
            <a:r>
              <a:rPr lang="zh-CN" altLang="en-US" sz="1800" dirty="0" smtClean="0">
                <a:sym typeface="Huawei Sans" panose="020C0503030203020204" pitchFamily="34" charset="0"/>
              </a:rPr>
              <a:t>官网：</a:t>
            </a:r>
            <a:r>
              <a:rPr lang="en-US" altLang="zh-CN" sz="1800" dirty="0" smtClean="0">
                <a:sym typeface="Huawei Sans" panose="020C0503030203020204" pitchFamily="34" charset="0"/>
                <a:hlinkClick r:id="rId3"/>
              </a:rPr>
              <a:t>https://opengauss.org/zh/</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技术支持：</a:t>
            </a:r>
            <a:r>
              <a:rPr lang="en-US" altLang="zh-CN" sz="1800" dirty="0" smtClean="0">
                <a:sym typeface="Huawei Sans" panose="020C0503030203020204" pitchFamily="34" charset="0"/>
                <a:hlinkClick r:id="rId4"/>
              </a:rPr>
              <a:t>http://support.huawei.com/enterprise/</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在线学习：</a:t>
            </a:r>
            <a:r>
              <a:rPr lang="en-US" altLang="zh-CN" sz="1800" dirty="0" smtClean="0">
                <a:sym typeface="Huawei Sans" panose="020C0503030203020204" pitchFamily="34" charset="0"/>
                <a:hlinkClick r:id="rId5"/>
              </a:rPr>
              <a:t>http://learning.huawei.com/cn/</a:t>
            </a:r>
            <a:endParaRPr lang="en-US" altLang="zh-CN" sz="1800" dirty="0" smtClean="0">
              <a:sym typeface="Huawei Sans" panose="020C0503030203020204" pitchFamily="34" charset="0"/>
            </a:endParaRPr>
          </a:p>
          <a:p>
            <a:r>
              <a:rPr lang="zh-CN" altLang="en-US" sz="1800" dirty="0" smtClean="0">
                <a:sym typeface="Huawei Sans" panose="020C0503030203020204" pitchFamily="34" charset="0"/>
              </a:rPr>
              <a:t>热门工具</a:t>
            </a:r>
            <a:endParaRPr lang="en-US" altLang="zh-CN" sz="1800" dirty="0" smtClean="0">
              <a:sym typeface="Huawei Sans" panose="020C0503030203020204" pitchFamily="34" charset="0"/>
            </a:endParaRPr>
          </a:p>
          <a:p>
            <a:pPr lvl="1"/>
            <a:r>
              <a:rPr lang="en-US" altLang="zh-CN" sz="1800" dirty="0" err="1" smtClean="0">
                <a:sym typeface="Huawei Sans" panose="020C0503030203020204" pitchFamily="34" charset="0"/>
              </a:rPr>
              <a:t>HedEx</a:t>
            </a:r>
            <a:r>
              <a:rPr lang="en-US" altLang="zh-CN" sz="1800" dirty="0" smtClean="0">
                <a:sym typeface="Huawei Sans" panose="020C0503030203020204" pitchFamily="34" charset="0"/>
              </a:rPr>
              <a:t> Lite</a:t>
            </a:r>
            <a:endParaRPr lang="zh-CN" altLang="en-US" sz="1800" dirty="0" smtClean="0">
              <a:sym typeface="Huawei Sans" panose="020C0503030203020204" pitchFamily="34" charset="0"/>
            </a:endParaRPr>
          </a:p>
          <a:p>
            <a:pPr lvl="1"/>
            <a:r>
              <a:rPr lang="en-US" altLang="zh-CN" sz="1800" dirty="0" err="1" smtClean="0">
                <a:sym typeface="Huawei Sans" panose="020C0503030203020204" pitchFamily="34" charset="0"/>
              </a:rPr>
              <a:t>eNSP</a:t>
            </a:r>
            <a:endParaRPr lang="zh-CN" altLang="en-US" sz="1800" dirty="0" smtClean="0">
              <a:sym typeface="Huawei Sans" panose="020C0503030203020204" pitchFamily="34" charset="0"/>
            </a:endParaRPr>
          </a:p>
          <a:p>
            <a:pPr lvl="1"/>
            <a:r>
              <a:rPr lang="zh-CN" altLang="en-US" sz="1800" dirty="0" smtClean="0">
                <a:sym typeface="Huawei Sans" panose="020C0503030203020204" pitchFamily="34" charset="0"/>
              </a:rPr>
              <a:t>网络资料工具中心</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信息查询助手</a:t>
            </a:r>
            <a:endParaRPr lang="en-US" altLang="zh-CN" sz="1800" dirty="0" smtClean="0">
              <a:sym typeface="Huawei Sans" panose="020C0503030203020204" pitchFamily="34" charset="0"/>
            </a:endParaRPr>
          </a:p>
          <a:p>
            <a:endParaRPr lang="zh-CN" altLang="en-US" dirty="0">
              <a:sym typeface="Huawei Sans" panose="020C0503030203020204" pitchFamily="34" charset="0"/>
            </a:endParaRPr>
          </a:p>
        </p:txBody>
      </p:sp>
      <p:grpSp>
        <p:nvGrpSpPr>
          <p:cNvPr id="5" name="组合 4">
            <a:extLst>
              <a:ext uri="{FF2B5EF4-FFF2-40B4-BE49-F238E27FC236}">
                <a16:creationId xmlns="" xmlns:a16="http://schemas.microsoft.com/office/drawing/2014/main" id="{83F91931-180B-4236-AD33-35A849652E5B}"/>
              </a:ext>
            </a:extLst>
          </p:cNvPr>
          <p:cNvGrpSpPr/>
          <p:nvPr/>
        </p:nvGrpSpPr>
        <p:grpSpPr>
          <a:xfrm>
            <a:off x="6646651" y="4157392"/>
            <a:ext cx="3932189" cy="1951766"/>
            <a:chOff x="4716250" y="3981255"/>
            <a:chExt cx="3932189" cy="1951766"/>
          </a:xfrm>
        </p:grpSpPr>
        <p:pic>
          <p:nvPicPr>
            <p:cNvPr id="6" name="图片 5">
              <a:extLst>
                <a:ext uri="{FF2B5EF4-FFF2-40B4-BE49-F238E27FC236}">
                  <a16:creationId xmlns="" xmlns:a16="http://schemas.microsoft.com/office/drawing/2014/main" id="{C31C79E5-356B-486A-A06C-79CBC65DB1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6250" y="3981255"/>
              <a:ext cx="1944000" cy="1944000"/>
            </a:xfrm>
            <a:prstGeom prst="rect">
              <a:avLst/>
            </a:prstGeom>
          </p:spPr>
        </p:pic>
        <p:pic>
          <p:nvPicPr>
            <p:cNvPr id="7" name="图片 6">
              <a:extLst>
                <a:ext uri="{FF2B5EF4-FFF2-40B4-BE49-F238E27FC236}">
                  <a16:creationId xmlns="" xmlns:a16="http://schemas.microsoft.com/office/drawing/2014/main" id="{D6EE5A41-3B9D-4CD4-97FB-9B05DF878C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4439" y="3981255"/>
              <a:ext cx="1944000" cy="1944000"/>
            </a:xfrm>
            <a:prstGeom prst="rect">
              <a:avLst/>
            </a:prstGeom>
          </p:spPr>
        </p:pic>
        <p:sp>
          <p:nvSpPr>
            <p:cNvPr id="8" name="矩形 7">
              <a:extLst>
                <a:ext uri="{FF2B5EF4-FFF2-40B4-BE49-F238E27FC236}">
                  <a16:creationId xmlns="" xmlns:a16="http://schemas.microsoft.com/office/drawing/2014/main" id="{D4014635-1BE6-47BD-9315-EB3D51863A68}"/>
                </a:ext>
              </a:extLst>
            </p:cNvPr>
            <p:cNvSpPr/>
            <p:nvPr/>
          </p:nvSpPr>
          <p:spPr>
            <a:xfrm>
              <a:off x="7225034"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热门工具</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a:extLst>
                <a:ext uri="{FF2B5EF4-FFF2-40B4-BE49-F238E27FC236}">
                  <a16:creationId xmlns="" xmlns:a16="http://schemas.microsoft.com/office/drawing/2014/main" id="{F0C0DE57-B92C-4D21-8E4E-12F0C1781314}"/>
                </a:ext>
              </a:extLst>
            </p:cNvPr>
            <p:cNvSpPr/>
            <p:nvPr/>
          </p:nvSpPr>
          <p:spPr>
            <a:xfrm>
              <a:off x="5236845"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技术支持</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descr="屏幕剪辑">
              <a:extLst>
                <a:ext uri="{FF2B5EF4-FFF2-40B4-BE49-F238E27FC236}">
                  <a16:creationId xmlns="" xmlns:a16="http://schemas.microsoft.com/office/drawing/2014/main" id="{8ADE64A2-3505-4D98-A267-C2BC72C0782D}"/>
                </a:ext>
              </a:extLst>
            </p:cNvPr>
            <p:cNvPicPr/>
            <p:nvPr/>
          </p:nvPicPr>
          <p:blipFill>
            <a:blip r:embed="rId8">
              <a:extLst>
                <a:ext uri="{28A0092B-C50C-407E-A947-70E740481C1C}">
                  <a14:useLocalDpi xmlns:a14="http://schemas.microsoft.com/office/drawing/2010/main" val="0"/>
                </a:ext>
              </a:extLst>
            </a:blip>
            <a:stretch>
              <a:fillRect/>
            </a:stretch>
          </p:blipFill>
          <p:spPr>
            <a:xfrm>
              <a:off x="5004250" y="4269255"/>
              <a:ext cx="1368000" cy="1368000"/>
            </a:xfrm>
            <a:prstGeom prst="rect">
              <a:avLst/>
            </a:prstGeom>
          </p:spPr>
        </p:pic>
        <p:pic>
          <p:nvPicPr>
            <p:cNvPr id="11" name="图片 10" descr="屏幕剪辑">
              <a:extLst>
                <a:ext uri="{FF2B5EF4-FFF2-40B4-BE49-F238E27FC236}">
                  <a16:creationId xmlns="" xmlns:a16="http://schemas.microsoft.com/office/drawing/2014/main" id="{0748FCF0-A092-4999-A891-A8FB6592BDB5}"/>
                </a:ext>
              </a:extLst>
            </p:cNvPr>
            <p:cNvPicPr/>
            <p:nvPr/>
          </p:nvPicPr>
          <p:blipFill>
            <a:blip r:embed="rId9">
              <a:extLst>
                <a:ext uri="{28A0092B-C50C-407E-A947-70E740481C1C}">
                  <a14:useLocalDpi xmlns:a14="http://schemas.microsoft.com/office/drawing/2010/main" val="0"/>
                </a:ext>
              </a:extLst>
            </a:blip>
            <a:stretch>
              <a:fillRect/>
            </a:stretch>
          </p:blipFill>
          <p:spPr>
            <a:xfrm>
              <a:off x="6992439" y="4269255"/>
              <a:ext cx="1368000" cy="1368000"/>
            </a:xfrm>
            <a:prstGeom prst="rect">
              <a:avLst/>
            </a:prstGeom>
          </p:spPr>
        </p:pic>
        <p:pic>
          <p:nvPicPr>
            <p:cNvPr id="12" name="图片 11">
              <a:extLst>
                <a:ext uri="{FF2B5EF4-FFF2-40B4-BE49-F238E27FC236}">
                  <a16:creationId xmlns="" xmlns:a16="http://schemas.microsoft.com/office/drawing/2014/main" id="{AFCA7D09-9808-4602-A580-616FAED56F1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5508230" y="4773235"/>
              <a:ext cx="360040" cy="360040"/>
            </a:xfrm>
            <a:prstGeom prst="rect">
              <a:avLst/>
            </a:prstGeom>
          </p:spPr>
        </p:pic>
        <p:pic>
          <p:nvPicPr>
            <p:cNvPr id="13" name="图片 12">
              <a:extLst>
                <a:ext uri="{FF2B5EF4-FFF2-40B4-BE49-F238E27FC236}">
                  <a16:creationId xmlns="" xmlns:a16="http://schemas.microsoft.com/office/drawing/2014/main" id="{464A7EA6-CF2D-42AD-98D5-1A176F468D6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7496419" y="4773235"/>
              <a:ext cx="360040" cy="360040"/>
            </a:xfrm>
            <a:prstGeom prst="rect">
              <a:avLst/>
            </a:prstGeom>
          </p:spPr>
        </p:pic>
      </p:grpSp>
    </p:spTree>
    <p:extLst>
      <p:ext uri="{BB962C8B-B14F-4D97-AF65-F5344CB8AC3E}">
        <p14:creationId xmlns:p14="http://schemas.microsoft.com/office/powerpoint/2010/main" val="793147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b="1" dirty="0">
                <a:sym typeface="Huawei Sans" panose="020C0503030203020204" pitchFamily="34" charset="0"/>
              </a:rPr>
              <a:t>数据库执行引擎概览</a:t>
            </a:r>
          </a:p>
          <a:p>
            <a:r>
              <a:rPr lang="zh-CN" altLang="en-US" dirty="0" smtClean="0">
                <a:solidFill>
                  <a:srgbClr val="8F8F8F"/>
                </a:solidFill>
                <a:sym typeface="Huawei Sans" panose="020C0503030203020204" pitchFamily="34" charset="0"/>
              </a:rPr>
              <a:t>数据库</a:t>
            </a:r>
            <a:r>
              <a:rPr lang="zh-CN" altLang="en-US" dirty="0">
                <a:solidFill>
                  <a:srgbClr val="8F8F8F"/>
                </a:solidFill>
                <a:sym typeface="Huawei Sans" panose="020C0503030203020204" pitchFamily="34" charset="0"/>
              </a:rPr>
              <a:t>执行</a:t>
            </a:r>
            <a:r>
              <a:rPr lang="zh-CN" altLang="en-US" dirty="0" smtClean="0">
                <a:solidFill>
                  <a:srgbClr val="8F8F8F"/>
                </a:solidFill>
                <a:sym typeface="Huawei Sans" panose="020C0503030203020204" pitchFamily="34" charset="0"/>
              </a:rPr>
              <a:t>算子</a:t>
            </a:r>
            <a:endParaRPr lang="zh-CN" altLang="en-US" dirty="0">
              <a:solidFill>
                <a:srgbClr val="8F8F8F"/>
              </a:solidFill>
              <a:sym typeface="Huawei Sans" panose="020C0503030203020204" pitchFamily="34" charset="0"/>
            </a:endParaRPr>
          </a:p>
        </p:txBody>
      </p:sp>
    </p:spTree>
    <p:extLst>
      <p:ext uri="{BB962C8B-B14F-4D97-AF65-F5344CB8AC3E}">
        <p14:creationId xmlns:p14="http://schemas.microsoft.com/office/powerpoint/2010/main" val="201083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6244903" y="4247918"/>
            <a:ext cx="2694001" cy="437907"/>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标题 3"/>
          <p:cNvSpPr>
            <a:spLocks noGrp="1"/>
          </p:cNvSpPr>
          <p:nvPr>
            <p:ph type="title"/>
          </p:nvPr>
        </p:nvSpPr>
        <p:spPr/>
        <p:txBody>
          <a:bodyPr>
            <a:normAutofit fontScale="90000"/>
          </a:bodyPr>
          <a:lstStyle/>
          <a:p>
            <a:r>
              <a:rPr lang="zh-CN" altLang="en-US" sz="3600" dirty="0" smtClean="0">
                <a:sym typeface="Huawei Sans" panose="020C0503030203020204" pitchFamily="34" charset="0"/>
              </a:rPr>
              <a:t>什么是数据库</a:t>
            </a:r>
            <a:r>
              <a:rPr lang="zh-CN" altLang="zh-CN" sz="3600" dirty="0" smtClean="0">
                <a:sym typeface="Huawei Sans" panose="020C0503030203020204" pitchFamily="34" charset="0"/>
              </a:rPr>
              <a:t>执行</a:t>
            </a:r>
            <a:r>
              <a:rPr lang="zh-CN" altLang="en-US" sz="3600" dirty="0" smtClean="0">
                <a:sym typeface="Huawei Sans" panose="020C0503030203020204" pitchFamily="34" charset="0"/>
              </a:rPr>
              <a:t>引擎？</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11" name="文本占位符 10"/>
          <p:cNvSpPr>
            <a:spLocks noGrp="1"/>
          </p:cNvSpPr>
          <p:nvPr>
            <p:ph type="body" sz="quarter" idx="10"/>
          </p:nvPr>
        </p:nvSpPr>
        <p:spPr>
          <a:xfrm>
            <a:off x="731838" y="1047750"/>
            <a:ext cx="5364162" cy="4879805"/>
          </a:xfrm>
        </p:spPr>
        <p:txBody>
          <a:bodyPr/>
          <a:lstStyle/>
          <a:p>
            <a:r>
              <a:rPr lang="zh-CN" altLang="en-US" smtClean="0">
                <a:sym typeface="Huawei Sans" panose="020C0503030203020204" pitchFamily="34" charset="0"/>
              </a:rPr>
              <a:t>执行引擎一般负责查询的执行。</a:t>
            </a:r>
            <a:endParaRPr lang="en-US" altLang="zh-CN" smtClean="0">
              <a:sym typeface="Huawei Sans" panose="020C0503030203020204" pitchFamily="34" charset="0"/>
            </a:endParaRPr>
          </a:p>
          <a:p>
            <a:r>
              <a:rPr lang="zh-CN" altLang="en-US" smtClean="0">
                <a:sym typeface="Huawei Sans" panose="020C0503030203020204" pitchFamily="34" charset="0"/>
              </a:rPr>
              <a:t>执行引擎</a:t>
            </a:r>
            <a:r>
              <a:rPr lang="zh-CN" altLang="zh-CN" smtClean="0">
                <a:sym typeface="Huawei Sans" panose="020C0503030203020204" pitchFamily="34" charset="0"/>
              </a:rPr>
              <a:t>在</a:t>
            </a:r>
            <a:r>
              <a:rPr lang="en-US" altLang="zh-CN" smtClean="0">
                <a:sym typeface="Huawei Sans" panose="020C0503030203020204" pitchFamily="34" charset="0"/>
              </a:rPr>
              <a:t>SQL</a:t>
            </a:r>
            <a:r>
              <a:rPr lang="zh-CN" altLang="en-US" smtClean="0">
                <a:sym typeface="Huawei Sans" panose="020C0503030203020204" pitchFamily="34" charset="0"/>
              </a:rPr>
              <a:t>执行栈中</a:t>
            </a:r>
            <a:r>
              <a:rPr lang="zh-CN" altLang="zh-CN" smtClean="0">
                <a:sym typeface="Huawei Sans" panose="020C0503030203020204" pitchFamily="34" charset="0"/>
              </a:rPr>
              <a:t>起到</a:t>
            </a:r>
            <a:r>
              <a:rPr lang="zh-CN" altLang="en-US" smtClean="0">
                <a:sym typeface="Huawei Sans" panose="020C0503030203020204" pitchFamily="34" charset="0"/>
              </a:rPr>
              <a:t>接受优化器生成的执行计划</a:t>
            </a:r>
            <a:r>
              <a:rPr lang="en-US" altLang="zh-CN" smtClean="0">
                <a:sym typeface="Huawei Sans" panose="020C0503030203020204" pitchFamily="34" charset="0"/>
              </a:rPr>
              <a:t>Plan</a:t>
            </a:r>
            <a:r>
              <a:rPr lang="zh-CN" altLang="en-US" smtClean="0">
                <a:sym typeface="Huawei Sans" panose="020C0503030203020204" pitchFamily="34" charset="0"/>
              </a:rPr>
              <a:t>、并对通过存储引擎提供的数据读写接口，实现对数据进行计算得到查询的结果集。</a:t>
            </a:r>
            <a:endParaRPr lang="en-US" altLang="zh-CN" dirty="0" smtClean="0">
              <a:sym typeface="Huawei Sans" panose="020C0503030203020204" pitchFamily="34" charset="0"/>
            </a:endParaRPr>
          </a:p>
        </p:txBody>
      </p:sp>
      <p:grpSp>
        <p:nvGrpSpPr>
          <p:cNvPr id="45" name="组合 44"/>
          <p:cNvGrpSpPr/>
          <p:nvPr/>
        </p:nvGrpSpPr>
        <p:grpSpPr>
          <a:xfrm>
            <a:off x="6244903" y="1026149"/>
            <a:ext cx="4740259" cy="5051310"/>
            <a:chOff x="365772" y="1219252"/>
            <a:chExt cx="4740259" cy="5111870"/>
          </a:xfrm>
        </p:grpSpPr>
        <p:sp>
          <p:nvSpPr>
            <p:cNvPr id="3" name="圆角矩形 2"/>
            <p:cNvSpPr/>
            <p:nvPr/>
          </p:nvSpPr>
          <p:spPr>
            <a:xfrm>
              <a:off x="1146483" y="1876694"/>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查询解析</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a:xfrm>
              <a:off x="1146483" y="2599505"/>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495962" y="3476885"/>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代价估算</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a:xfrm>
              <a:off x="1752174" y="3476885"/>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路径生成</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1147360" y="4524094"/>
              <a:ext cx="1170432" cy="352702"/>
            </a:xfrm>
            <a:prstGeom prst="roundRect">
              <a:avLst/>
            </a:prstGeom>
            <a:solidFill>
              <a:srgbClr val="47C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查询执行</a:t>
              </a:r>
              <a:endPar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1147360" y="5427608"/>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数据读取</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365772" y="3254817"/>
              <a:ext cx="2694001" cy="7946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下箭头 23"/>
            <p:cNvSpPr/>
            <p:nvPr/>
          </p:nvSpPr>
          <p:spPr>
            <a:xfrm>
              <a:off x="1639395" y="2276198"/>
              <a:ext cx="182875" cy="27650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下箭头 24"/>
            <p:cNvSpPr/>
            <p:nvPr/>
          </p:nvSpPr>
          <p:spPr>
            <a:xfrm>
              <a:off x="1639395" y="3000964"/>
              <a:ext cx="182875" cy="27650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下箭头 25"/>
            <p:cNvSpPr/>
            <p:nvPr/>
          </p:nvSpPr>
          <p:spPr>
            <a:xfrm>
              <a:off x="1639394" y="4090848"/>
              <a:ext cx="182875" cy="35052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下箭头 26"/>
            <p:cNvSpPr/>
            <p:nvPr/>
          </p:nvSpPr>
          <p:spPr>
            <a:xfrm>
              <a:off x="1639393" y="4977398"/>
              <a:ext cx="182875" cy="43783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68212" y="1219252"/>
              <a:ext cx="1537600" cy="373760"/>
            </a:xfrm>
            <a:prstGeom prst="rect">
              <a:avLst/>
            </a:prstGeom>
            <a:noFill/>
          </p:spPr>
          <p:txBody>
            <a:bodyPr wrap="none" rtlCol="0">
              <a:spAutoFit/>
            </a:bodyPr>
            <a:lstStyle/>
            <a:p>
              <a:r>
                <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处理流程</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3430310" y="4466428"/>
              <a:ext cx="1571610" cy="467200"/>
            </a:xfrm>
            <a:prstGeom prst="rect">
              <a:avLst/>
            </a:prstGeom>
            <a:noFill/>
          </p:spPr>
          <p:txBody>
            <a:bodyPr wrap="square" rtlCol="0">
              <a:spAutoFit/>
            </a:bodyPr>
            <a:lstStyle/>
            <a:p>
              <a:r>
                <a:rPr lang="zh-CN" alt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数据库执行引擎</a:t>
              </a:r>
              <a:endParaRPr lang="en-US" altLang="zh-CN"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执行器</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3430310" y="5610486"/>
              <a:ext cx="1441420" cy="467200"/>
            </a:xfrm>
            <a:prstGeom prst="rect">
              <a:avLst/>
            </a:prstGeom>
            <a:noFill/>
          </p:spPr>
          <p:txBody>
            <a:bodyPr wrap="square" rtlCol="0">
              <a:spAutoFit/>
            </a:bodyPr>
            <a:lstStyle/>
            <a:p>
              <a:r>
                <a:rPr lang="zh-CN" alt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数据库存储引擎</a:t>
              </a:r>
              <a:endParaRPr lang="en-US" altLang="zh-CN"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存储</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3451122" y="3107848"/>
              <a:ext cx="1420607" cy="467200"/>
            </a:xfrm>
            <a:prstGeom prst="rect">
              <a:avLst/>
            </a:prstGeom>
            <a:noFill/>
          </p:spPr>
          <p:txBody>
            <a:bodyPr wrap="square" rtlCol="0">
              <a:spAutoFit/>
            </a:bodyPr>
            <a:lstStyle/>
            <a:p>
              <a:r>
                <a:rPr lang="zh-CN" alt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数据库优化引擎</a:t>
              </a:r>
              <a:endParaRPr lang="en-US" altLang="zh-CN"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优化器</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3382482" y="1876694"/>
              <a:ext cx="1723549" cy="467200"/>
            </a:xfrm>
            <a:prstGeom prst="rect">
              <a:avLst/>
            </a:prstGeom>
            <a:noFill/>
          </p:spPr>
          <p:txBody>
            <a:bodyPr wrap="none" rtlCol="0">
              <a:spAutoFit/>
            </a:bodyPr>
            <a:lstStyle/>
            <a:p>
              <a:r>
                <a:rPr lang="zh-CN" alt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查询解析器</a:t>
              </a:r>
              <a:endParaRPr lang="en-US" altLang="zh-CN"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-Parser</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词法</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语法</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语义</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连接符 33"/>
            <p:cNvCxnSpPr/>
            <p:nvPr/>
          </p:nvCxnSpPr>
          <p:spPr>
            <a:xfrm>
              <a:off x="3189963" y="1518523"/>
              <a:ext cx="0" cy="47901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608759"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高可用</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a:xfrm>
              <a:off x="1433429"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日志</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圆角矩形 36"/>
            <p:cNvSpPr/>
            <p:nvPr/>
          </p:nvSpPr>
          <p:spPr>
            <a:xfrm>
              <a:off x="2304262"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事务</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右大括号 37"/>
            <p:cNvSpPr/>
            <p:nvPr/>
          </p:nvSpPr>
          <p:spPr>
            <a:xfrm>
              <a:off x="3227186" y="1770380"/>
              <a:ext cx="138721" cy="60378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右大括号 38"/>
            <p:cNvSpPr/>
            <p:nvPr/>
          </p:nvSpPr>
          <p:spPr>
            <a:xfrm>
              <a:off x="3226622" y="2542705"/>
              <a:ext cx="139285" cy="150677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右大括号 39"/>
            <p:cNvSpPr/>
            <p:nvPr/>
          </p:nvSpPr>
          <p:spPr>
            <a:xfrm>
              <a:off x="3230043" y="4172795"/>
              <a:ext cx="139285" cy="98050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右大括号 40"/>
            <p:cNvSpPr/>
            <p:nvPr/>
          </p:nvSpPr>
          <p:spPr>
            <a:xfrm>
              <a:off x="3239960" y="5290057"/>
              <a:ext cx="139285" cy="98050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2001484" y="2305593"/>
              <a:ext cx="800219" cy="280320"/>
            </a:xfrm>
            <a:prstGeom prst="rect">
              <a:avLst/>
            </a:prstGeom>
            <a:noFill/>
          </p:spPr>
          <p:txBody>
            <a:bodyPr wrap="non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逻辑优化</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984706" y="3000126"/>
              <a:ext cx="800219" cy="280320"/>
            </a:xfrm>
            <a:prstGeom prst="rect">
              <a:avLst/>
            </a:prstGeom>
            <a:noFill/>
          </p:spPr>
          <p:txBody>
            <a:bodyPr wrap="non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物理优化</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342888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传统执行器模型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8179687" cy="5153025"/>
          </a:xfrm>
        </p:spPr>
        <p:txBody>
          <a:bodyPr/>
          <a:lstStyle/>
          <a:p>
            <a:r>
              <a:rPr lang="zh-CN" altLang="en-US" dirty="0" smtClean="0">
                <a:sym typeface="Huawei Sans" panose="020C0503030203020204" pitchFamily="34" charset="0"/>
              </a:rPr>
              <a:t>经典的执行模型：</a:t>
            </a:r>
            <a:r>
              <a:rPr lang="en-US" altLang="zh-CN" dirty="0" smtClean="0">
                <a:sym typeface="Huawei Sans" panose="020C0503030203020204" pitchFamily="34" charset="0"/>
              </a:rPr>
              <a:t>Tuple-At-A-Time</a:t>
            </a:r>
            <a:r>
              <a:rPr lang="zh-CN" altLang="en-US" dirty="0" smtClean="0">
                <a:sym typeface="Huawei Sans" panose="020C0503030203020204" pitchFamily="34" charset="0"/>
              </a:rPr>
              <a:t>模型（</a:t>
            </a:r>
            <a:r>
              <a:rPr lang="en-US" altLang="zh-CN" dirty="0" smtClean="0">
                <a:sym typeface="Huawei Sans" panose="020C0503030203020204" pitchFamily="34" charset="0"/>
              </a:rPr>
              <a:t>Volcano-Model</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数据库的执行以算子迭代的方式进行驱动执行，每个算子抽象成为</a:t>
            </a:r>
            <a:r>
              <a:rPr lang="en-US" altLang="zh-CN" dirty="0" smtClean="0">
                <a:sym typeface="Huawei Sans" panose="020C0503030203020204" pitchFamily="34" charset="0"/>
              </a:rPr>
              <a:t>open()/next()/close()</a:t>
            </a:r>
            <a:r>
              <a:rPr lang="zh-CN" altLang="en-US" dirty="0" smtClean="0">
                <a:sym typeface="Huawei Sans" panose="020C0503030203020204" pitchFamily="34" charset="0"/>
              </a:rPr>
              <a:t>三种类型操作，上层算子通过嵌套调用下层的</a:t>
            </a:r>
            <a:r>
              <a:rPr lang="en-US" altLang="zh-CN" dirty="0" smtClean="0">
                <a:sym typeface="Huawei Sans" panose="020C0503030203020204" pitchFamily="34" charset="0"/>
              </a:rPr>
              <a:t>next()</a:t>
            </a:r>
            <a:r>
              <a:rPr lang="zh-CN" altLang="en-US" dirty="0" smtClean="0">
                <a:sym typeface="Huawei Sans" panose="020C0503030203020204" pitchFamily="34" charset="0"/>
              </a:rPr>
              <a:t>进行处理数据的返回，同样初始化的过程和结束过程也通过</a:t>
            </a:r>
            <a:r>
              <a:rPr lang="en-US" altLang="zh-CN" dirty="0" smtClean="0">
                <a:sym typeface="Huawei Sans" panose="020C0503030203020204" pitchFamily="34" charset="0"/>
              </a:rPr>
              <a:t>open()/close()</a:t>
            </a:r>
            <a:r>
              <a:rPr lang="zh-CN" altLang="en-US" dirty="0" smtClean="0">
                <a:sym typeface="Huawei Sans" panose="020C0503030203020204" pitchFamily="34" charset="0"/>
              </a:rPr>
              <a:t>嵌套调用，火山模型也是大多数传统数据库实现的执行模型。</a:t>
            </a:r>
            <a:endParaRPr lang="en-US" altLang="zh-CN" dirty="0" smtClean="0">
              <a:sym typeface="Huawei Sans" panose="020C0503030203020204" pitchFamily="34" charset="0"/>
            </a:endParaRPr>
          </a:p>
          <a:p>
            <a:r>
              <a:rPr lang="zh-CN" altLang="en-US" dirty="0" smtClean="0">
                <a:sym typeface="Huawei Sans" panose="020C0503030203020204" pitchFamily="34" charset="0"/>
              </a:rPr>
              <a:t>传统执行模型的优缺点：</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优点：逻辑清晰，可读性可维护性较好。</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缺点：由于存在大量的</a:t>
            </a:r>
            <a:r>
              <a:rPr lang="en-US" altLang="zh-CN" dirty="0" smtClean="0">
                <a:sym typeface="Huawei Sans" panose="020C0503030203020204" pitchFamily="34" charset="0"/>
              </a:rPr>
              <a:t>function call, instruction cache missing</a:t>
            </a:r>
            <a:r>
              <a:rPr lang="zh-CN" altLang="en-US" dirty="0" smtClean="0">
                <a:sym typeface="Huawei Sans" panose="020C0503030203020204" pitchFamily="34" charset="0"/>
              </a:rPr>
              <a:t>因此运行效率低。</a:t>
            </a:r>
            <a:endParaRPr lang="en-US" altLang="zh-CN" dirty="0">
              <a:sym typeface="Huawei Sans" panose="020C0503030203020204" pitchFamily="34" charset="0"/>
            </a:endParaRPr>
          </a:p>
        </p:txBody>
      </p:sp>
      <p:grpSp>
        <p:nvGrpSpPr>
          <p:cNvPr id="19" name="组合 18"/>
          <p:cNvGrpSpPr/>
          <p:nvPr/>
        </p:nvGrpSpPr>
        <p:grpSpPr>
          <a:xfrm>
            <a:off x="9167628" y="1261132"/>
            <a:ext cx="2044700" cy="4521199"/>
            <a:chOff x="9167628" y="1261132"/>
            <a:chExt cx="2044700" cy="4521199"/>
          </a:xfrm>
        </p:grpSpPr>
        <p:sp>
          <p:nvSpPr>
            <p:cNvPr id="5" name="矩形 4"/>
            <p:cNvSpPr/>
            <p:nvPr/>
          </p:nvSpPr>
          <p:spPr>
            <a:xfrm>
              <a:off x="9167628" y="1261132"/>
              <a:ext cx="2032000" cy="6604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AGGREGATION</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p:cNvCxnSpPr/>
            <p:nvPr/>
          </p:nvCxnSpPr>
          <p:spPr>
            <a:xfrm>
              <a:off x="9637528" y="1921532"/>
              <a:ext cx="12700" cy="635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10640828" y="1921533"/>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180328" y="2556532"/>
              <a:ext cx="2032000" cy="6604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FILTER </a:t>
              </a:r>
            </a:p>
            <a:p>
              <a:pPr algn="ctr"/>
              <a:r>
                <a:rPr lang="en-US" altLang="zh-CN"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 name="直接箭头连接符 8"/>
            <p:cNvCxnSpPr/>
            <p:nvPr/>
          </p:nvCxnSpPr>
          <p:spPr>
            <a:xfrm flipH="1">
              <a:off x="9637528" y="3216932"/>
              <a:ext cx="12700" cy="635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10653528" y="3216933"/>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167628" y="3877332"/>
              <a:ext cx="2032000" cy="6604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SCAN</a:t>
              </a:r>
            </a:p>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p:nvPr/>
          </p:nvCxnSpPr>
          <p:spPr>
            <a:xfrm flipH="1" flipV="1">
              <a:off x="10170928" y="4537732"/>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圆柱形 12"/>
            <p:cNvSpPr/>
            <p:nvPr/>
          </p:nvSpPr>
          <p:spPr>
            <a:xfrm>
              <a:off x="9466964" y="5172731"/>
              <a:ext cx="1433328" cy="6096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9231128" y="2078104"/>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9209272" y="3373504"/>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9597656" y="4726438"/>
              <a:ext cx="1333500"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Input Batch</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10239006" y="2064599"/>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10264406" y="3373504"/>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068543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传统执行模型</a:t>
            </a:r>
            <a:endParaRPr lang="zh-CN" altLang="en-US" dirty="0">
              <a:sym typeface="Huawei Sans" panose="020C0503030203020204" pitchFamily="34" charset="0"/>
            </a:endParaRPr>
          </a:p>
        </p:txBody>
      </p:sp>
      <p:sp>
        <p:nvSpPr>
          <p:cNvPr id="8" name="文本框 7"/>
          <p:cNvSpPr txBox="1"/>
          <p:nvPr/>
        </p:nvSpPr>
        <p:spPr>
          <a:xfrm>
            <a:off x="731838" y="1348573"/>
            <a:ext cx="3167380" cy="338554"/>
          </a:xfrm>
          <a:prstGeom prst="rect">
            <a:avLst/>
          </a:prstGeom>
          <a:noFill/>
        </p:spPr>
        <p:txBody>
          <a:bodyPr wrap="square" rtlCol="0">
            <a:spAutoFit/>
          </a:bodyPr>
          <a:lstStyle/>
          <a:p>
            <a:pPr>
              <a:spcAft>
                <a:spcPts val="300"/>
              </a:spcAft>
            </a:pP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Volcano</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模型算子调用示意图</a:t>
            </a:r>
            <a:endPar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3411220" y="2255336"/>
            <a:ext cx="2684780" cy="2031325"/>
          </a:xfrm>
          <a:prstGeom prst="rect">
            <a:avLst/>
          </a:prstGeom>
          <a:solidFill>
            <a:schemeClr val="bg2"/>
          </a:solidFill>
        </p:spPr>
        <p:txBody>
          <a:bodyPr wrap="square">
            <a:spAutoFit/>
          </a:bodyPr>
          <a:lstStyle/>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typedef struct Plan</a:t>
            </a:r>
          </a:p>
          <a:p>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NodeTag</a:t>
            </a:r>
            <a:endPar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 input plan tree(s) */</a:t>
            </a: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struct Plan *lefttree;</a:t>
            </a: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struct Plan *righttree;</a:t>
            </a: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Plan;</a:t>
            </a:r>
          </a:p>
        </p:txBody>
      </p:sp>
      <p:sp>
        <p:nvSpPr>
          <p:cNvPr id="7" name="矩形 6"/>
          <p:cNvSpPr/>
          <p:nvPr/>
        </p:nvSpPr>
        <p:spPr>
          <a:xfrm>
            <a:off x="6214822" y="1440497"/>
            <a:ext cx="5052448" cy="4760278"/>
          </a:xfrm>
          <a:prstGeom prst="rect">
            <a:avLst/>
          </a:prstGeom>
          <a:solidFill>
            <a:schemeClr val="bg2"/>
          </a:solidFill>
        </p:spPr>
        <p:txBody>
          <a:bodyPr wrap="square">
            <a:spAutoFit/>
          </a:bodyPr>
          <a:lstStyle/>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operator open 初始化操作 */</a:t>
            </a:r>
          </a:p>
          <a:p>
            <a:pPr>
              <a:lnSpc>
                <a:spcPts val="1400"/>
              </a:lnSpc>
            </a:pPr>
            <a:r>
              <a:rPr lang="en-US" altLang="zh-CN"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State </a:t>
            </a: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*ExecInitNode</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(plan)</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switch(nodeTag(plan))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a:p>
            <a:pPr>
              <a:lnSpc>
                <a:spcPts val="1400"/>
              </a:lnSpc>
            </a:pPr>
            <a:endPar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operator next 执行操作 */</a:t>
            </a:r>
          </a:p>
          <a:p>
            <a:pPr>
              <a:lnSpc>
                <a:spcPts val="1400"/>
              </a:lnSpc>
            </a:pPr>
            <a:r>
              <a:rPr lang="en-US" altLang="zh-CN"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Tuple </a:t>
            </a: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*ExecProcNode</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(plan)</a:t>
            </a:r>
          </a:p>
          <a:p>
            <a:pPr>
              <a:lnSpc>
                <a:spcPts val="1400"/>
              </a:lnSpc>
            </a:pP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switch</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(nodeTag(plan))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case Scan:  ExecScan();</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case Join:  ExecJoin(); // process plan-&gt;left &amp; righttree</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ExecProNode(plan-&gt;lefttree);</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ExecProNode(plan-&gt;righttree);</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case Agg:   ExecAgg();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pPr>
              <a:lnSpc>
                <a:spcPts val="1400"/>
              </a:lnSpc>
            </a:pP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operator close 结束操作 */</a:t>
            </a:r>
          </a:p>
          <a:p>
            <a:pPr>
              <a:lnSpc>
                <a:spcPts val="1400"/>
              </a:lnSpc>
            </a:pPr>
            <a:r>
              <a:rPr lang="en-US" altLang="zh-CN"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Void </a:t>
            </a: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ExecEndNode</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(plan)</a:t>
            </a:r>
          </a:p>
          <a:p>
            <a:pPr>
              <a:lnSpc>
                <a:spcPts val="1400"/>
              </a:lnSpc>
            </a:pPr>
            <a:r>
              <a:rPr lang="zh-CN" altLang="en-US" sz="1400" dirty="0" smtClean="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{switch</a:t>
            </a: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(nodeTag(plan))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p>
          <a:p>
            <a:pPr>
              <a:lnSpc>
                <a:spcPts val="1400"/>
              </a:lnSpc>
            </a:pPr>
            <a:r>
              <a:rPr lang="zh-CN" altLang="en-US" sz="14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a:t>
            </a:r>
          </a:p>
        </p:txBody>
      </p:sp>
      <p:sp>
        <p:nvSpPr>
          <p:cNvPr id="12" name="文本框 11"/>
          <p:cNvSpPr txBox="1"/>
          <p:nvPr/>
        </p:nvSpPr>
        <p:spPr>
          <a:xfrm>
            <a:off x="3863541" y="1745361"/>
            <a:ext cx="2026920" cy="338554"/>
          </a:xfrm>
          <a:prstGeom prst="rect">
            <a:avLst/>
          </a:prstGeom>
          <a:noFill/>
        </p:spPr>
        <p:txBody>
          <a:bodyPr wrap="square" rtlCol="0">
            <a:spAutoFit/>
          </a:bodyPr>
          <a:lstStyle/>
          <a:p>
            <a:pPr>
              <a:spcAft>
                <a:spcPts val="300"/>
              </a:spcAft>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计划节点</a:t>
            </a:r>
            <a:endPar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6555697" y="1053949"/>
            <a:ext cx="2026920" cy="338554"/>
          </a:xfrm>
          <a:prstGeom prst="rect">
            <a:avLst/>
          </a:prstGeom>
          <a:noFill/>
        </p:spPr>
        <p:txBody>
          <a:bodyPr wrap="square" rtlCol="0">
            <a:spAutoFit/>
          </a:bodyPr>
          <a:lstStyle/>
          <a:p>
            <a:pPr>
              <a:spcAft>
                <a:spcPts val="300"/>
              </a:spcAft>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计划节点迭代执行</a:t>
            </a:r>
            <a:endPar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1034581" y="5659812"/>
            <a:ext cx="3906839" cy="338554"/>
          </a:xfrm>
          <a:prstGeom prst="rect">
            <a:avLst/>
          </a:prstGeom>
          <a:noFill/>
        </p:spPr>
        <p:txBody>
          <a:bodyPr wrap="none" rtlCol="0">
            <a:spAutoFit/>
          </a:bodyPr>
          <a:lstStyle/>
          <a:p>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每层逻辑运算均涉及到函数的嵌套递调用</a:t>
            </a:r>
            <a:endPar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772843" y="1883419"/>
            <a:ext cx="2411545" cy="3451312"/>
            <a:chOff x="772843" y="1883419"/>
            <a:chExt cx="2411545" cy="3451312"/>
          </a:xfrm>
        </p:grpSpPr>
        <p:sp>
          <p:nvSpPr>
            <p:cNvPr id="10" name="矩形 9"/>
            <p:cNvSpPr/>
            <p:nvPr/>
          </p:nvSpPr>
          <p:spPr>
            <a:xfrm>
              <a:off x="1005068" y="1883419"/>
              <a:ext cx="2032000" cy="443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 1</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p:nvPr/>
          </p:nvCxnSpPr>
          <p:spPr>
            <a:xfrm>
              <a:off x="1601690" y="2327033"/>
              <a:ext cx="12700" cy="635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2325366" y="2327034"/>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588990" y="3379507"/>
              <a:ext cx="12700" cy="635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325366" y="3379508"/>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72843" y="2435014"/>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2380744" y="2445830"/>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1005068" y="2936015"/>
              <a:ext cx="2032000" cy="443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 2</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772843" y="3523325"/>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2380744" y="3534141"/>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2" name="直接箭头连接符 21"/>
            <p:cNvCxnSpPr/>
            <p:nvPr/>
          </p:nvCxnSpPr>
          <p:spPr>
            <a:xfrm flipH="1">
              <a:off x="1588990" y="4400043"/>
              <a:ext cx="12700" cy="635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2325366" y="4400044"/>
              <a:ext cx="12700" cy="6349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05068" y="3956551"/>
              <a:ext cx="2032000" cy="443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Operator 3</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772843" y="4543861"/>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2380744" y="4554677"/>
              <a:ext cx="803644" cy="3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Tuple</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924732" y="4891117"/>
              <a:ext cx="2032000" cy="443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3681257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31838" y="975559"/>
            <a:ext cx="10728325" cy="5208117"/>
            <a:chOff x="731838" y="975559"/>
            <a:chExt cx="10728325" cy="5208117"/>
          </a:xfrm>
        </p:grpSpPr>
        <p:sp>
          <p:nvSpPr>
            <p:cNvPr id="131" name="矩形 130"/>
            <p:cNvSpPr/>
            <p:nvPr/>
          </p:nvSpPr>
          <p:spPr>
            <a:xfrm>
              <a:off x="731838" y="2886849"/>
              <a:ext cx="10723660" cy="3296827"/>
            </a:xfrm>
            <a:prstGeom prst="rect">
              <a:avLst/>
            </a:prstGeom>
            <a:solidFill>
              <a:schemeClr val="accent1">
                <a:lumMod val="20000"/>
                <a:lumOff val="8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803501" y="975559"/>
              <a:ext cx="3764043" cy="4881016"/>
              <a:chOff x="575867" y="820045"/>
              <a:chExt cx="4452873" cy="5162084"/>
            </a:xfrm>
          </p:grpSpPr>
          <p:sp>
            <p:nvSpPr>
              <p:cNvPr id="33" name="圆角矩形 32"/>
              <p:cNvSpPr/>
              <p:nvPr/>
            </p:nvSpPr>
            <p:spPr>
              <a:xfrm>
                <a:off x="575867" y="820045"/>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xec_simple_query()</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583487" y="2223677"/>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planner()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p:nvPr/>
            </p:nvSpPr>
            <p:spPr>
              <a:xfrm>
                <a:off x="580347" y="1481394"/>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parse_analyze()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45"/>
              <p:cNvSpPr/>
              <p:nvPr/>
            </p:nvSpPr>
            <p:spPr>
              <a:xfrm>
                <a:off x="583487" y="3217410"/>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ExecutorStart()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46"/>
              <p:cNvSpPr/>
              <p:nvPr/>
            </p:nvSpPr>
            <p:spPr>
              <a:xfrm>
                <a:off x="583487" y="4397879"/>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ExecutorRun()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47"/>
              <p:cNvSpPr/>
              <p:nvPr/>
            </p:nvSpPr>
            <p:spPr>
              <a:xfrm>
                <a:off x="583487" y="5629427"/>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ExecutorEnd()</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3116016" y="3217410"/>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ExecInitNode()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49"/>
              <p:cNvSpPr/>
              <p:nvPr/>
            </p:nvSpPr>
            <p:spPr>
              <a:xfrm>
                <a:off x="3116016" y="4397879"/>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ExecProcNode()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50"/>
              <p:cNvSpPr/>
              <p:nvPr/>
            </p:nvSpPr>
            <p:spPr>
              <a:xfrm>
                <a:off x="3116016" y="5629427"/>
                <a:ext cx="1912724" cy="352702"/>
              </a:xfrm>
              <a:prstGeom prst="round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ExecEndNode()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7" name="直接连接符 106"/>
              <p:cNvCxnSpPr>
                <a:stCxn id="33" idx="2"/>
                <a:endCxn id="45" idx="0"/>
              </p:cNvCxnSpPr>
              <p:nvPr/>
            </p:nvCxnSpPr>
            <p:spPr>
              <a:xfrm>
                <a:off x="1532229" y="1172747"/>
                <a:ext cx="4480" cy="308647"/>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2"/>
                <a:endCxn id="44" idx="0"/>
              </p:cNvCxnSpPr>
              <p:nvPr/>
            </p:nvCxnSpPr>
            <p:spPr>
              <a:xfrm>
                <a:off x="1536709" y="1834096"/>
                <a:ext cx="3140" cy="389581"/>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44" idx="2"/>
                <a:endCxn id="46" idx="0"/>
              </p:cNvCxnSpPr>
              <p:nvPr/>
            </p:nvCxnSpPr>
            <p:spPr>
              <a:xfrm>
                <a:off x="1539849" y="2576379"/>
                <a:ext cx="0" cy="641031"/>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46" idx="3"/>
                <a:endCxn id="49" idx="1"/>
              </p:cNvCxnSpPr>
              <p:nvPr/>
            </p:nvCxnSpPr>
            <p:spPr>
              <a:xfrm>
                <a:off x="2496210" y="3393761"/>
                <a:ext cx="619805" cy="0"/>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46" idx="2"/>
                <a:endCxn id="47" idx="0"/>
              </p:cNvCxnSpPr>
              <p:nvPr/>
            </p:nvCxnSpPr>
            <p:spPr>
              <a:xfrm>
                <a:off x="1539849" y="3570112"/>
                <a:ext cx="0" cy="827767"/>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7" idx="3"/>
                <a:endCxn id="50" idx="1"/>
              </p:cNvCxnSpPr>
              <p:nvPr/>
            </p:nvCxnSpPr>
            <p:spPr>
              <a:xfrm>
                <a:off x="2496210" y="4574230"/>
                <a:ext cx="619806" cy="0"/>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48" idx="3"/>
                <a:endCxn id="51" idx="1"/>
              </p:cNvCxnSpPr>
              <p:nvPr/>
            </p:nvCxnSpPr>
            <p:spPr>
              <a:xfrm>
                <a:off x="2496210" y="5805778"/>
                <a:ext cx="619806" cy="0"/>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47" idx="2"/>
                <a:endCxn id="48" idx="0"/>
              </p:cNvCxnSpPr>
              <p:nvPr/>
            </p:nvCxnSpPr>
            <p:spPr>
              <a:xfrm>
                <a:off x="1539849" y="4750581"/>
                <a:ext cx="0" cy="878846"/>
              </a:xfrm>
              <a:prstGeom prst="line">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2523106" y="2869784"/>
                <a:ext cx="1475764" cy="292950"/>
              </a:xfrm>
              <a:prstGeom prst="rect">
                <a:avLst/>
              </a:prstGeom>
              <a:noFill/>
            </p:spPr>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查询执行引擎</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 name="组合 2"/>
            <p:cNvGrpSpPr/>
            <p:nvPr/>
          </p:nvGrpSpPr>
          <p:grpSpPr>
            <a:xfrm>
              <a:off x="4762581" y="2886848"/>
              <a:ext cx="6697582" cy="3296828"/>
              <a:chOff x="5200609" y="2956467"/>
              <a:chExt cx="6432555" cy="3503176"/>
            </a:xfrm>
          </p:grpSpPr>
          <p:sp>
            <p:nvSpPr>
              <p:cNvPr id="24" name="矩形 23"/>
              <p:cNvSpPr/>
              <p:nvPr/>
            </p:nvSpPr>
            <p:spPr>
              <a:xfrm>
                <a:off x="5297164" y="2956467"/>
                <a:ext cx="6336000" cy="1095937"/>
              </a:xfrm>
              <a:prstGeom prst="rect">
                <a:avLst/>
              </a:prstGeom>
              <a:solidFill>
                <a:schemeClr val="accent1">
                  <a:lumMod val="40000"/>
                  <a:lumOff val="60000"/>
                  <a:alpha val="84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a:xfrm>
                <a:off x="5525763" y="3010178"/>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ExecInitAgg</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5525763" y="3362026"/>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ExecInitJoin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圆角矩形 26"/>
              <p:cNvSpPr/>
              <p:nvPr/>
            </p:nvSpPr>
            <p:spPr>
              <a:xfrm>
                <a:off x="5525763" y="3713874"/>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ExecInitScan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8502081" y="2975227"/>
                <a:ext cx="3096000" cy="1201613"/>
              </a:xfrm>
              <a:prstGeom prst="rect">
                <a:avLst/>
              </a:prstGeom>
              <a:noFill/>
            </p:spPr>
            <p:txBody>
              <a:bodyPr wrap="square" rtlCol="0">
                <a:spAutoFit/>
              </a:bodyPr>
              <a:lstStyle/>
              <a:p>
                <a:pPr>
                  <a:lnSpc>
                    <a:spcPct val="110000"/>
                  </a:lnSpc>
                </a:pPr>
                <a:r>
                  <a:rPr lang="zh-CN" alt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初始化</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操作，初始化执行器算子的内存数据结构等操作，执行过程中以迭代的方式遍历整个查询查询计划树</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PlanTree</a:t>
                </a:r>
              </a:p>
              <a:p>
                <a:pPr>
                  <a:lnSpc>
                    <a:spcPct val="11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 Scan -&gt; ScanState</a:t>
                </a:r>
              </a:p>
              <a:p>
                <a:pPr>
                  <a:lnSpc>
                    <a:spcPct val="11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 Agg -&gt; AggState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a:off x="6726735" y="3256400"/>
                <a:ext cx="2005044" cy="594269"/>
                <a:chOff x="7039535" y="1593626"/>
                <a:chExt cx="2005044" cy="594269"/>
              </a:xfrm>
            </p:grpSpPr>
            <p:sp>
              <p:nvSpPr>
                <p:cNvPr id="30" name="左大括号 29"/>
                <p:cNvSpPr/>
                <p:nvPr/>
              </p:nvSpPr>
              <p:spPr>
                <a:xfrm>
                  <a:off x="7039535" y="1707776"/>
                  <a:ext cx="107577" cy="308771"/>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7133664" y="1593626"/>
                  <a:ext cx="1818541"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ExecInitNode(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lefttree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7133664" y="1893558"/>
                  <a:ext cx="1910915"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ExecInitNode(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righttree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4" name="组合 33"/>
              <p:cNvGrpSpPr/>
              <p:nvPr/>
            </p:nvGrpSpPr>
            <p:grpSpPr>
              <a:xfrm>
                <a:off x="6712239" y="3033671"/>
                <a:ext cx="1996373" cy="294337"/>
                <a:chOff x="7039535" y="1818420"/>
                <a:chExt cx="1996373" cy="294337"/>
              </a:xfrm>
            </p:grpSpPr>
            <p:sp>
              <p:nvSpPr>
                <p:cNvPr id="35" name="左大括号 34"/>
                <p:cNvSpPr/>
                <p:nvPr/>
              </p:nvSpPr>
              <p:spPr>
                <a:xfrm>
                  <a:off x="7039535" y="1850455"/>
                  <a:ext cx="107577" cy="16609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7140388" y="1818420"/>
                  <a:ext cx="1895520"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ExecInitNode(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sub_tree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7" name="矩形 36"/>
              <p:cNvSpPr/>
              <p:nvPr/>
            </p:nvSpPr>
            <p:spPr>
              <a:xfrm>
                <a:off x="5297164" y="4153253"/>
                <a:ext cx="6336000" cy="1095937"/>
              </a:xfrm>
              <a:prstGeom prst="rect">
                <a:avLst/>
              </a:prstGeom>
              <a:solidFill>
                <a:schemeClr val="accent1">
                  <a:lumMod val="40000"/>
                  <a:lumOff val="60000"/>
                  <a:alpha val="84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p:cNvSpPr/>
              <p:nvPr/>
            </p:nvSpPr>
            <p:spPr>
              <a:xfrm>
                <a:off x="5525763" y="4206964"/>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ExecAgg</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38"/>
              <p:cNvSpPr/>
              <p:nvPr/>
            </p:nvSpPr>
            <p:spPr>
              <a:xfrm>
                <a:off x="5525763" y="4558812"/>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a:xfrm>
                <a:off x="5525763" y="4937555"/>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8486705" y="4172013"/>
                <a:ext cx="3141978" cy="1421908"/>
              </a:xfrm>
              <a:prstGeom prst="rect">
                <a:avLst/>
              </a:prstGeom>
              <a:noFill/>
            </p:spPr>
            <p:txBody>
              <a:bodyPr wrap="square" rtlCol="0">
                <a:spAutoFit/>
              </a:bodyPr>
              <a:lstStyle/>
              <a:p>
                <a:pPr>
                  <a:lnSpc>
                    <a:spcPct val="110000"/>
                  </a:lnSpc>
                </a:pPr>
                <a:r>
                  <a:rPr lang="zh-CN" altLang="en-US" sz="12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具体执行</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操作，将下层算子返回的值进行下一步处理例如将下层左树</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lefttree</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和右树</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righttree</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的返回值进行关联操作</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Scan-&gt;Join-&gt;Agg</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 name="组合 41"/>
              <p:cNvGrpSpPr/>
              <p:nvPr/>
            </p:nvGrpSpPr>
            <p:grpSpPr>
              <a:xfrm>
                <a:off x="6731216" y="4453186"/>
                <a:ext cx="1786426" cy="594269"/>
                <a:chOff x="7039535" y="1593626"/>
                <a:chExt cx="1786426" cy="594269"/>
              </a:xfrm>
            </p:grpSpPr>
            <p:sp>
              <p:nvSpPr>
                <p:cNvPr id="43" name="左大括号 42"/>
                <p:cNvSpPr/>
                <p:nvPr/>
              </p:nvSpPr>
              <p:spPr>
                <a:xfrm>
                  <a:off x="7039535" y="1707776"/>
                  <a:ext cx="107577" cy="308771"/>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7133664" y="1593626"/>
                  <a:ext cx="1599923"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lefttree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7133664" y="1893558"/>
                  <a:ext cx="1692297"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righttree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4" name="组合 53"/>
              <p:cNvGrpSpPr/>
              <p:nvPr/>
            </p:nvGrpSpPr>
            <p:grpSpPr>
              <a:xfrm>
                <a:off x="6716720" y="4230457"/>
                <a:ext cx="1683841" cy="294337"/>
                <a:chOff x="7039535" y="1818420"/>
                <a:chExt cx="1683841" cy="294337"/>
              </a:xfrm>
            </p:grpSpPr>
            <p:sp>
              <p:nvSpPr>
                <p:cNvPr id="55" name="左大括号 54"/>
                <p:cNvSpPr/>
                <p:nvPr/>
              </p:nvSpPr>
              <p:spPr>
                <a:xfrm>
                  <a:off x="7039535" y="1850455"/>
                  <a:ext cx="107577" cy="16609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7140388" y="1818420"/>
                  <a:ext cx="1582988"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ExecAgg(</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sub_tree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7" name="矩形 56"/>
              <p:cNvSpPr/>
              <p:nvPr/>
            </p:nvSpPr>
            <p:spPr>
              <a:xfrm>
                <a:off x="5292683" y="5363706"/>
                <a:ext cx="6336000" cy="1095937"/>
              </a:xfrm>
              <a:prstGeom prst="rect">
                <a:avLst/>
              </a:prstGeom>
              <a:solidFill>
                <a:schemeClr val="accent1">
                  <a:lumMod val="40000"/>
                  <a:lumOff val="60000"/>
                  <a:alpha val="84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圆角矩形 57"/>
              <p:cNvSpPr/>
              <p:nvPr/>
            </p:nvSpPr>
            <p:spPr>
              <a:xfrm>
                <a:off x="5525763" y="5417417"/>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ExecEndAgg</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58"/>
              <p:cNvSpPr/>
              <p:nvPr/>
            </p:nvSpPr>
            <p:spPr>
              <a:xfrm>
                <a:off x="5525763" y="5769265"/>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ExecEndJoin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圆角矩形 59"/>
              <p:cNvSpPr/>
              <p:nvPr/>
            </p:nvSpPr>
            <p:spPr>
              <a:xfrm>
                <a:off x="5525763" y="6121113"/>
                <a:ext cx="1152000" cy="288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ExecEndScan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8518765" y="5382466"/>
                <a:ext cx="3109918" cy="961498"/>
              </a:xfrm>
              <a:prstGeom prst="rect">
                <a:avLst/>
              </a:prstGeom>
              <a:noFill/>
              <a:ln>
                <a:noFill/>
              </a:ln>
            </p:spPr>
            <p:txBody>
              <a:bodyPr wrap="square" rtlCol="0">
                <a:spAutoFit/>
              </a:bodyPr>
              <a:lstStyle/>
              <a:p>
                <a:pPr>
                  <a:lnSpc>
                    <a:spcPct val="110000"/>
                  </a:lnSpc>
                </a:pPr>
                <a:r>
                  <a:rPr lang="zh-CN" altLang="en-US" sz="12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析构</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操作，按照</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PlanTree</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树的遍历，以此进行对应节点内数据结构的结束化处理例如析构内存、释放锁、资源等</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10000"/>
                  </a:lnSpc>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ScanState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-&gt; </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pfree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(state)</a:t>
                </a:r>
              </a:p>
            </p:txBody>
          </p:sp>
          <p:grpSp>
            <p:nvGrpSpPr>
              <p:cNvPr id="62" name="组合 61"/>
              <p:cNvGrpSpPr/>
              <p:nvPr/>
            </p:nvGrpSpPr>
            <p:grpSpPr>
              <a:xfrm>
                <a:off x="6726735" y="5663639"/>
                <a:ext cx="2038915" cy="594269"/>
                <a:chOff x="7039535" y="1593626"/>
                <a:chExt cx="2038915" cy="594269"/>
              </a:xfrm>
            </p:grpSpPr>
            <p:sp>
              <p:nvSpPr>
                <p:cNvPr id="63" name="左大括号 62"/>
                <p:cNvSpPr/>
                <p:nvPr/>
              </p:nvSpPr>
              <p:spPr>
                <a:xfrm>
                  <a:off x="7039535" y="1707776"/>
                  <a:ext cx="107577" cy="308771"/>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7133664" y="1593626"/>
                  <a:ext cx="1852412"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ExecEndNode(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lefttree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7133664" y="1893558"/>
                  <a:ext cx="1944786"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ExecEndNode(</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righttree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6" name="组合 65"/>
              <p:cNvGrpSpPr/>
              <p:nvPr/>
            </p:nvGrpSpPr>
            <p:grpSpPr>
              <a:xfrm>
                <a:off x="6712239" y="5440910"/>
                <a:ext cx="1943055" cy="294337"/>
                <a:chOff x="7039535" y="1818420"/>
                <a:chExt cx="1943055" cy="294337"/>
              </a:xfrm>
            </p:grpSpPr>
            <p:sp>
              <p:nvSpPr>
                <p:cNvPr id="67" name="左大括号 66"/>
                <p:cNvSpPr/>
                <p:nvPr/>
              </p:nvSpPr>
              <p:spPr>
                <a:xfrm>
                  <a:off x="7039535" y="1850455"/>
                  <a:ext cx="107577" cy="16609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7147112" y="1818420"/>
                  <a:ext cx="1835478" cy="294337"/>
                </a:xfrm>
                <a:prstGeom prst="rect">
                  <a:avLst/>
                </a:prstGeom>
                <a:noFill/>
              </p:spPr>
              <p:txBody>
                <a:bodyPr wrap="non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ExecEndAgg(</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sub_tree</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9" name="左大括号 68"/>
              <p:cNvSpPr/>
              <p:nvPr/>
            </p:nvSpPr>
            <p:spPr>
              <a:xfrm>
                <a:off x="5208642" y="3065706"/>
                <a:ext cx="271253" cy="8709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左大括号 69"/>
              <p:cNvSpPr/>
              <p:nvPr/>
            </p:nvSpPr>
            <p:spPr>
              <a:xfrm>
                <a:off x="5200609" y="4263945"/>
                <a:ext cx="271253" cy="8709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左大括号 70"/>
              <p:cNvSpPr/>
              <p:nvPr/>
            </p:nvSpPr>
            <p:spPr>
              <a:xfrm>
                <a:off x="5217662" y="5496712"/>
                <a:ext cx="271253" cy="8709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76" name="标题 3"/>
          <p:cNvSpPr>
            <a:spLocks noGrp="1"/>
          </p:cNvSpPr>
          <p:nvPr>
            <p:ph type="title"/>
          </p:nvPr>
        </p:nvSpPr>
        <p:spPr>
          <a:xfrm>
            <a:off x="731838" y="447468"/>
            <a:ext cx="10691796" cy="497095"/>
          </a:xfrm>
        </p:spPr>
        <p:txBody>
          <a:bodyPr/>
          <a:lstStyle/>
          <a:p>
            <a:r>
              <a:rPr lang="en-US" altLang="zh-CN" dirty="0" smtClean="0">
                <a:sym typeface="Huawei Sans" panose="020C0503030203020204" pitchFamily="34" charset="0"/>
              </a:rPr>
              <a:t>openGauss</a:t>
            </a:r>
            <a:r>
              <a:rPr lang="zh-CN" altLang="en-US" dirty="0" smtClean="0">
                <a:sym typeface="Huawei Sans" panose="020C0503030203020204" pitchFamily="34" charset="0"/>
              </a:rPr>
              <a:t>执行器</a:t>
            </a:r>
            <a:r>
              <a:rPr lang="zh-CN" altLang="en-US" dirty="0">
                <a:sym typeface="Huawei Sans" panose="020C0503030203020204" pitchFamily="34" charset="0"/>
              </a:rPr>
              <a:t>主要执行</a:t>
            </a:r>
            <a:r>
              <a:rPr lang="zh-CN" altLang="en-US" dirty="0" smtClean="0">
                <a:sym typeface="Huawei Sans" panose="020C0503030203020204" pitchFamily="34" charset="0"/>
              </a:rPr>
              <a:t>过程</a:t>
            </a:r>
            <a:endParaRPr lang="zh-CN" altLang="en-US" dirty="0">
              <a:sym typeface="Huawei Sans" panose="020C0503030203020204" pitchFamily="34" charset="0"/>
            </a:endParaRPr>
          </a:p>
        </p:txBody>
      </p:sp>
      <p:sp>
        <p:nvSpPr>
          <p:cNvPr id="78" name="文本框 77"/>
          <p:cNvSpPr txBox="1"/>
          <p:nvPr/>
        </p:nvSpPr>
        <p:spPr>
          <a:xfrm>
            <a:off x="8001832" y="998376"/>
            <a:ext cx="1928741" cy="276999"/>
          </a:xfrm>
          <a:prstGeom prst="rect">
            <a:avLst/>
          </a:prstGeom>
          <a:noFill/>
        </p:spPr>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查询计划树的逻辑结构</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5755315" y="999760"/>
            <a:ext cx="1562650" cy="276999"/>
          </a:xfrm>
          <a:prstGeom prst="rect">
            <a:avLst/>
          </a:prstGeom>
          <a:noFill/>
        </p:spPr>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查询词法语法分析</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2631631" y="2457683"/>
            <a:ext cx="2904962" cy="276999"/>
          </a:xfrm>
          <a:prstGeom prst="rect">
            <a:avLst/>
          </a:prstGeom>
          <a:noFill/>
        </p:spPr>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查询优化引擎（生成计划树</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文本框 81"/>
          <p:cNvSpPr txBox="1"/>
          <p:nvPr/>
        </p:nvSpPr>
        <p:spPr>
          <a:xfrm>
            <a:off x="2631631" y="1590304"/>
            <a:ext cx="2521904" cy="830997"/>
          </a:xfrm>
          <a:prstGeom prst="rect">
            <a:avLst/>
          </a:prstGeom>
          <a:noFill/>
        </p:spPr>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查询</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解析</a:t>
            </a: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器</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词法分析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lexical analysis</a:t>
            </a:r>
          </a:p>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语法分析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syntax analysis</a:t>
            </a:r>
          </a:p>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语义分析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semantic analysis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p:cNvGrpSpPr/>
          <p:nvPr/>
        </p:nvGrpSpPr>
        <p:grpSpPr>
          <a:xfrm>
            <a:off x="4979548" y="1304945"/>
            <a:ext cx="3616251" cy="1209326"/>
            <a:chOff x="4749712" y="1271543"/>
            <a:chExt cx="3846087" cy="1244085"/>
          </a:xfrm>
        </p:grpSpPr>
        <p:sp>
          <p:nvSpPr>
            <p:cNvPr id="72" name="椭圆 71"/>
            <p:cNvSpPr/>
            <p:nvPr/>
          </p:nvSpPr>
          <p:spPr>
            <a:xfrm>
              <a:off x="4749712" y="1580596"/>
              <a:ext cx="841967" cy="467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Input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直接箭头连接符 72"/>
            <p:cNvCxnSpPr/>
            <p:nvPr/>
          </p:nvCxnSpPr>
          <p:spPr>
            <a:xfrm>
              <a:off x="5591679" y="1795658"/>
              <a:ext cx="642660" cy="15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5569080" y="1932025"/>
              <a:ext cx="642232" cy="15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7088831" y="1763819"/>
              <a:ext cx="642660" cy="15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231182" y="1605591"/>
              <a:ext cx="845124" cy="490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Lexical</a:t>
              </a: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Analyzer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7750675" y="1607628"/>
              <a:ext cx="845124" cy="490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Syntax</a:t>
              </a: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Analyzer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5" name="直接箭头连接符 84"/>
            <p:cNvCxnSpPr/>
            <p:nvPr/>
          </p:nvCxnSpPr>
          <p:spPr>
            <a:xfrm flipH="1" flipV="1">
              <a:off x="7095490" y="1953977"/>
              <a:ext cx="620320" cy="18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205994" y="1271543"/>
              <a:ext cx="1180026" cy="335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Read</a:t>
              </a: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Characters</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矩形 86"/>
            <p:cNvSpPr/>
            <p:nvPr/>
          </p:nvSpPr>
          <p:spPr>
            <a:xfrm>
              <a:off x="5291858" y="2078080"/>
              <a:ext cx="1076972" cy="43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Push Back extra Characters</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6947159" y="1467823"/>
              <a:ext cx="926004" cy="34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Token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6948494" y="2035395"/>
              <a:ext cx="926004" cy="34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Ask for token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3" name="组合 12"/>
          <p:cNvGrpSpPr/>
          <p:nvPr/>
        </p:nvGrpSpPr>
        <p:grpSpPr>
          <a:xfrm>
            <a:off x="8092015" y="1000526"/>
            <a:ext cx="3331619" cy="1818461"/>
            <a:chOff x="8532812" y="524125"/>
            <a:chExt cx="3503673" cy="2121043"/>
          </a:xfrm>
        </p:grpSpPr>
        <p:sp>
          <p:nvSpPr>
            <p:cNvPr id="118" name="流程图: 终止 117"/>
            <p:cNvSpPr/>
            <p:nvPr/>
          </p:nvSpPr>
          <p:spPr>
            <a:xfrm>
              <a:off x="11071285" y="881153"/>
              <a:ext cx="9652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 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p:cNvGrpSpPr/>
            <p:nvPr/>
          </p:nvGrpSpPr>
          <p:grpSpPr>
            <a:xfrm>
              <a:off x="8532812" y="524125"/>
              <a:ext cx="3234881" cy="2121043"/>
              <a:chOff x="8611104" y="524125"/>
              <a:chExt cx="3234881" cy="2121043"/>
            </a:xfrm>
          </p:grpSpPr>
          <p:sp>
            <p:nvSpPr>
              <p:cNvPr id="116" name="流程图: 终止 115"/>
              <p:cNvSpPr/>
              <p:nvPr/>
            </p:nvSpPr>
            <p:spPr>
              <a:xfrm>
                <a:off x="10690285" y="524125"/>
                <a:ext cx="5080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流程图: 终止 116"/>
              <p:cNvSpPr/>
              <p:nvPr/>
            </p:nvSpPr>
            <p:spPr>
              <a:xfrm>
                <a:off x="10099735" y="885401"/>
                <a:ext cx="5080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流程图: 终止 118"/>
              <p:cNvSpPr/>
              <p:nvPr/>
            </p:nvSpPr>
            <p:spPr>
              <a:xfrm>
                <a:off x="10080685" y="1308530"/>
                <a:ext cx="5080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流程图: 终止 119"/>
              <p:cNvSpPr/>
              <p:nvPr/>
            </p:nvSpPr>
            <p:spPr>
              <a:xfrm>
                <a:off x="9521885" y="1685189"/>
                <a:ext cx="5080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流程图: 终止 120"/>
              <p:cNvSpPr/>
              <p:nvPr/>
            </p:nvSpPr>
            <p:spPr>
              <a:xfrm>
                <a:off x="10544235" y="1660471"/>
                <a:ext cx="9652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 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流程图: 终止 121"/>
              <p:cNvSpPr/>
              <p:nvPr/>
            </p:nvSpPr>
            <p:spPr>
              <a:xfrm>
                <a:off x="8611104" y="2047735"/>
                <a:ext cx="9652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 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流程图: 终止 122"/>
              <p:cNvSpPr/>
              <p:nvPr/>
            </p:nvSpPr>
            <p:spPr>
              <a:xfrm>
                <a:off x="9344085" y="2454668"/>
                <a:ext cx="9652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 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流程图: 终止 123"/>
              <p:cNvSpPr/>
              <p:nvPr/>
            </p:nvSpPr>
            <p:spPr>
              <a:xfrm>
                <a:off x="10673966" y="2438626"/>
                <a:ext cx="9652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Scan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流程图: 终止 124"/>
              <p:cNvSpPr/>
              <p:nvPr/>
            </p:nvSpPr>
            <p:spPr>
              <a:xfrm>
                <a:off x="10099735" y="2063876"/>
                <a:ext cx="508000" cy="190500"/>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流程图: 终止 126"/>
              <p:cNvSpPr/>
              <p:nvPr/>
            </p:nvSpPr>
            <p:spPr>
              <a:xfrm>
                <a:off x="11172885" y="1071653"/>
                <a:ext cx="673100" cy="24309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on: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t.c</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流程图: 终止 128"/>
              <p:cNvSpPr/>
              <p:nvPr/>
            </p:nvSpPr>
            <p:spPr>
              <a:xfrm>
                <a:off x="8728135" y="2198142"/>
                <a:ext cx="673100" cy="24309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on: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流程图: 终止 132"/>
              <p:cNvSpPr/>
              <p:nvPr/>
            </p:nvSpPr>
            <p:spPr>
              <a:xfrm>
                <a:off x="10690285" y="1808272"/>
                <a:ext cx="673100" cy="24309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on: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4" name="直接箭头连接符 133"/>
              <p:cNvCxnSpPr>
                <a:stCxn id="117" idx="0"/>
              </p:cNvCxnSpPr>
              <p:nvPr/>
            </p:nvCxnSpPr>
            <p:spPr>
              <a:xfrm flipV="1">
                <a:off x="10353735" y="714625"/>
                <a:ext cx="381000" cy="170776"/>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9826685" y="2267812"/>
                <a:ext cx="381000" cy="170776"/>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9185335" y="1856942"/>
                <a:ext cx="381000" cy="170776"/>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9791760" y="1514413"/>
                <a:ext cx="381000" cy="170776"/>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19" idx="0"/>
                <a:endCxn id="117" idx="2"/>
              </p:cNvCxnSpPr>
              <p:nvPr/>
            </p:nvCxnSpPr>
            <p:spPr>
              <a:xfrm flipV="1">
                <a:off x="10334685" y="1075901"/>
                <a:ext cx="19050" cy="232629"/>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H="1" flipV="1">
                <a:off x="11121196" y="717169"/>
                <a:ext cx="352869" cy="141810"/>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flipV="1">
                <a:off x="10544236" y="1467588"/>
                <a:ext cx="400049" cy="173159"/>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H="1" flipV="1">
                <a:off x="10604117" y="2238236"/>
                <a:ext cx="422718" cy="191813"/>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25" idx="0"/>
              </p:cNvCxnSpPr>
              <p:nvPr/>
            </p:nvCxnSpPr>
            <p:spPr>
              <a:xfrm flipH="1" flipV="1">
                <a:off x="10000867" y="1859647"/>
                <a:ext cx="352868" cy="204229"/>
              </a:xfrm>
              <a:prstGeom prst="straightConnector1">
                <a:avLst/>
              </a:prstGeom>
              <a:ln w="127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custData r:id="rId1"/>
      <p:tags r:id="rId2"/>
    </p:custDataLst>
    <p:extLst>
      <p:ext uri="{BB962C8B-B14F-4D97-AF65-F5344CB8AC3E}">
        <p14:creationId xmlns:p14="http://schemas.microsoft.com/office/powerpoint/2010/main" val="78071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solidFill>
                  <a:srgbClr val="8F8F8F"/>
                </a:solidFill>
                <a:sym typeface="Huawei Sans" panose="020C0503030203020204" pitchFamily="34" charset="0"/>
              </a:rPr>
              <a:t>数据库执行引擎概览</a:t>
            </a:r>
          </a:p>
          <a:p>
            <a:r>
              <a:rPr lang="zh-CN" altLang="en-US" b="1" dirty="0">
                <a:sym typeface="Huawei Sans" panose="020C0503030203020204" pitchFamily="34" charset="0"/>
              </a:rPr>
              <a:t>数据库执行</a:t>
            </a:r>
            <a:r>
              <a:rPr lang="zh-CN" altLang="en-US" b="1" dirty="0" smtClean="0">
                <a:sym typeface="Huawei Sans" panose="020C0503030203020204" pitchFamily="34" charset="0"/>
              </a:rPr>
              <a:t>算子</a:t>
            </a:r>
            <a:endParaRPr lang="en-US" altLang="zh-CN" b="1" dirty="0">
              <a:sym typeface="Huawei Sans" panose="020C0503030203020204" pitchFamily="34" charset="0"/>
            </a:endParaRPr>
          </a:p>
        </p:txBody>
      </p:sp>
    </p:spTree>
    <p:extLst>
      <p:ext uri="{BB962C8B-B14F-4D97-AF65-F5344CB8AC3E}">
        <p14:creationId xmlns:p14="http://schemas.microsoft.com/office/powerpoint/2010/main" val="57578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35BAB211-0C6F-4A24-AE01-842A1B579D40}"/>
  <p:tag name="ATHENA.CUSTOMXMLCONTENT" val="&lt;?xml version=&quot;1.0&quot;?&gt;&lt;athena xmlns=&quot;http://schemas.microsoft.com/edu/athena&quot; version=&quot;0.1.3517.0&quot;&gt;&lt;timings duration=&quot;84454&quot;/&gt;&lt;/athena&gt;"/>
</p:tagLst>
</file>

<file path=ppt/tags/tag10.xml><?xml version="1.0" encoding="utf-8"?>
<p:tagLst xmlns:a="http://schemas.openxmlformats.org/drawingml/2006/main" xmlns:r="http://schemas.openxmlformats.org/officeDocument/2006/relationships" xmlns:p="http://schemas.openxmlformats.org/presentationml/2006/main">
  <p:tag name="ATHENA.CUSTOMXMLID" val="{87EBCB73-156F-4C92-BB6F-C5DFAAF68A4E}"/>
  <p:tag name="ATHENA.CUSTOMXMLCONTENT" val="&lt;?xml version=&quot;1.0&quot;?&gt;&lt;athena xmlns=&quot;http://schemas.microsoft.com/edu/athena&quot; version=&quot;0.1.3517.0&quot;&gt;&lt;timings duration=&quot;101560&quot;/&gt;&lt;/athena&gt;"/>
</p:tagLst>
</file>

<file path=ppt/tags/tag11.xml><?xml version="1.0" encoding="utf-8"?>
<p:tagLst xmlns:a="http://schemas.openxmlformats.org/drawingml/2006/main" xmlns:r="http://schemas.openxmlformats.org/officeDocument/2006/relationships" xmlns:p="http://schemas.openxmlformats.org/presentationml/2006/main">
  <p:tag name="ATHENA.CUSTOMXMLID" val="{50B4C154-9AE2-4E4B-8F7F-C1B3CDA9C849}"/>
  <p:tag name="ATHENA.CUSTOMXMLCONTENT" val="&lt;?xml version=&quot;1.0&quot;?&gt;&lt;athena xmlns=&quot;http://schemas.microsoft.com/edu/athena&quot; version=&quot;0.1.3517.0&quot;&gt;&lt;timings duration=&quot;101574&quot;/&gt;&lt;/athena&gt;"/>
</p:tagLst>
</file>

<file path=ppt/tags/tag12.xml><?xml version="1.0" encoding="utf-8"?>
<p:tagLst xmlns:a="http://schemas.openxmlformats.org/drawingml/2006/main" xmlns:r="http://schemas.openxmlformats.org/officeDocument/2006/relationships" xmlns:p="http://schemas.openxmlformats.org/presentationml/2006/main">
  <p:tag name="ATHENA.CUSTOMXMLID" val="{419A58BA-7DE1-4B01-B592-1FF53CEA2948}"/>
  <p:tag name="ATHENA.CUSTOMXMLCONTENT" val="&lt;?xml version=&quot;1.0&quot;?&gt;&lt;athena xmlns=&quot;http://schemas.microsoft.com/edu/athena&quot; version=&quot;0.1.3517.0&quot;&gt;&lt;timings duration=&quot;87582&quot;/&gt;&lt;/athena&gt;"/>
</p:tagLst>
</file>

<file path=ppt/tags/tag13.xml><?xml version="1.0" encoding="utf-8"?>
<p:tagLst xmlns:a="http://schemas.openxmlformats.org/drawingml/2006/main" xmlns:r="http://schemas.openxmlformats.org/officeDocument/2006/relationships" xmlns:p="http://schemas.openxmlformats.org/presentationml/2006/main">
  <p:tag name="ATHENA.CUSTOMXMLID" val="{419A58BA-7DE1-4B01-B592-1FF53CEA2948}"/>
  <p:tag name="ATHENA.CUSTOMXMLCONTENT" val="&lt;?xml version=&quot;1.0&quot;?&gt;&lt;athena xmlns=&quot;http://schemas.microsoft.com/edu/athena&quot; version=&quot;0.1.3517.0&quot;&gt;&lt;timings duration=&quot;87582&quot;/&gt;&lt;/athena&gt;"/>
</p:tagLst>
</file>

<file path=ppt/tags/tag14.xml><?xml version="1.0" encoding="utf-8"?>
<p:tagLst xmlns:a="http://schemas.openxmlformats.org/drawingml/2006/main" xmlns:r="http://schemas.openxmlformats.org/officeDocument/2006/relationships" xmlns:p="http://schemas.openxmlformats.org/presentationml/2006/main">
  <p:tag name="ATHENA.CUSTOMXMLID" val="{CD318834-C15A-48B5-A930-50E9097ED28F}"/>
  <p:tag name="ATHENA.CUSTOMXMLCONTENT" val="&lt;?xml version=&quot;1.0&quot;?&gt;&lt;athena xmlns=&quot;http://schemas.microsoft.com/edu/athena&quot; version=&quot;0.1.3517.0&quot;&gt;&lt;timings duration=&quot;92050&quot;/&gt;&lt;/athena&gt;"/>
</p:tagLst>
</file>

<file path=ppt/tags/tag15.xml><?xml version="1.0" encoding="utf-8"?>
<p:tagLst xmlns:a="http://schemas.openxmlformats.org/drawingml/2006/main" xmlns:r="http://schemas.openxmlformats.org/officeDocument/2006/relationships" xmlns:p="http://schemas.openxmlformats.org/presentationml/2006/main">
  <p:tag name="ATHENA.CUSTOMXMLID" val="{78A9F47B-9979-4914-B17E-04B06D3B60CB}"/>
  <p:tag name="ATHENA.CUSTOMXMLCONTENT" val="&lt;?xml version=&quot;1.0&quot;?&gt;&lt;athena xmlns=&quot;http://schemas.microsoft.com/edu/athena&quot; version=&quot;0.1.3517.0&quot;&gt;&lt;timings duration=&quot;75391&quot;/&gt;&lt;/athena&gt;"/>
</p:tagLst>
</file>

<file path=ppt/tags/tag16.xml><?xml version="1.0" encoding="utf-8"?>
<p:tagLst xmlns:a="http://schemas.openxmlformats.org/drawingml/2006/main" xmlns:r="http://schemas.openxmlformats.org/officeDocument/2006/relationships" xmlns:p="http://schemas.openxmlformats.org/presentationml/2006/main">
  <p:tag name="ATHENA.CUSTOMXMLID" val="{4DF00D9E-85CE-43A2-9111-87F8EA4FC696}"/>
  <p:tag name="ATHENA.CUSTOMXMLCONTENT" val="&lt;?xml version=&quot;1.0&quot;?&gt;&lt;athena xmlns=&quot;http://schemas.microsoft.com/edu/athena&quot; version=&quot;0.1.3517.0&quot;&gt;&lt;timings duration=&quot;107336&quot;/&gt;&lt;/athena&gt;"/>
</p:tagLst>
</file>

<file path=ppt/tags/tag17.xml><?xml version="1.0" encoding="utf-8"?>
<p:tagLst xmlns:a="http://schemas.openxmlformats.org/drawingml/2006/main" xmlns:r="http://schemas.openxmlformats.org/officeDocument/2006/relationships" xmlns:p="http://schemas.openxmlformats.org/presentationml/2006/main">
  <p:tag name="ATHENA.CUSTOMXMLID" val="{B88C2A21-DEA4-4FF7-8FF9-B13FC8F82CEB}"/>
  <p:tag name="ATHENA.CUSTOMXMLCONTENT" val="&lt;?xml version=&quot;1.0&quot;?&gt;&lt;athena xmlns=&quot;http://schemas.microsoft.com/edu/athena&quot; version=&quot;0.1.3517.0&quot;&gt;&lt;timings duration=&quot;57273&quot;/&gt;&lt;/athena&gt;"/>
</p:tagLst>
</file>

<file path=ppt/tags/tag18.xml><?xml version="1.0" encoding="utf-8"?>
<p:tagLst xmlns:a="http://schemas.openxmlformats.org/drawingml/2006/main" xmlns:r="http://schemas.openxmlformats.org/officeDocument/2006/relationships" xmlns:p="http://schemas.openxmlformats.org/presentationml/2006/main">
  <p:tag name="ATHENA.CUSTOMXMLID" val="{84CAA37D-C423-4009-ABBA-395C96D5A41E}"/>
  <p:tag name="ATHENA.CUSTOMXMLCONTENT" val="&lt;?xml version=&quot;1.0&quot;?&gt;&lt;athena xmlns=&quot;http://schemas.microsoft.com/edu/athena&quot; version=&quot;0.1.3517.0&quot;&gt;&lt;timings duration=&quot;104824&quot;/&gt;&lt;/athena&gt;"/>
</p:tagLst>
</file>

<file path=ppt/tags/tag19.xml><?xml version="1.0" encoding="utf-8"?>
<p:tagLst xmlns:a="http://schemas.openxmlformats.org/drawingml/2006/main" xmlns:r="http://schemas.openxmlformats.org/officeDocument/2006/relationships" xmlns:p="http://schemas.openxmlformats.org/presentationml/2006/main">
  <p:tag name="ATHENA.CUSTOMXMLID" val="{B06AB660-4703-40BA-86AE-1E95AB425723}"/>
  <p:tag name="ATHENA.CUSTOMXMLCONTENT" val="&lt;?xml version=&quot;1.0&quot;?&gt;&lt;athena xmlns=&quot;http://schemas.microsoft.com/edu/athena&quot; version=&quot;0.1.3517.0&quot;&gt;&lt;timings duration=&quot;24763&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68746D83-8EE6-48B0-AACC-94F8CAF26C56}"/>
  <p:tag name="ATHENA.CUSTOMXMLCONTENT" val="&lt;?xml version=&quot;1.0&quot;?&gt;&lt;athena xmlns=&quot;http://schemas.microsoft.com/edu/athena&quot; version=&quot;0.1.3517.0&quot;&gt;&lt;timings duration=&quot;67982&quot;/&gt;&lt;/athena&gt;"/>
</p:tagLst>
</file>

<file path=ppt/tags/tag20.xml><?xml version="1.0" encoding="utf-8"?>
<p:tagLst xmlns:a="http://schemas.openxmlformats.org/drawingml/2006/main" xmlns:r="http://schemas.openxmlformats.org/officeDocument/2006/relationships" xmlns:p="http://schemas.openxmlformats.org/presentationml/2006/main">
  <p:tag name="ATHENA.CUSTOMXMLID" val="{B06AB660-4703-40BA-86AE-1E95AB425723}"/>
  <p:tag name="ATHENA.CUSTOMXMLCONTENT" val="&lt;?xml version=&quot;1.0&quot;?&gt;&lt;athena xmlns=&quot;http://schemas.microsoft.com/edu/athena&quot; version=&quot;0.1.3517.0&quot;&gt;&lt;timings duration=&quot;24763&quot;/&gt;&lt;/athena&gt;"/>
</p:tagLst>
</file>

<file path=ppt/tags/tag21.xml><?xml version="1.0" encoding="utf-8"?>
<p:tagLst xmlns:a="http://schemas.openxmlformats.org/drawingml/2006/main" xmlns:r="http://schemas.openxmlformats.org/officeDocument/2006/relationships" xmlns:p="http://schemas.openxmlformats.org/presentationml/2006/main">
  <p:tag name="ATHENA.CUSTOMXMLID" val="{2053C7DC-2241-467A-9FB6-A07A6FEDC56C}"/>
  <p:tag name="ATHENA.CUSTOMXMLCONTENT" val="&lt;?xml version=&quot;1.0&quot;?&gt;&lt;athena xmlns=&quot;http://schemas.microsoft.com/edu/athena&quot; version=&quot;0.1.3517.0&quot;&gt;&lt;timings duration=&quot;73510&quot;/&gt;&lt;/athena&gt;"/>
</p:tagLst>
</file>

<file path=ppt/tags/tag22.xml><?xml version="1.0" encoding="utf-8"?>
<p:tagLst xmlns:a="http://schemas.openxmlformats.org/drawingml/2006/main" xmlns:r="http://schemas.openxmlformats.org/officeDocument/2006/relationships" xmlns:p="http://schemas.openxmlformats.org/presentationml/2006/main">
  <p:tag name="ATHENA.CUSTOMXMLID" val="{40F35BB0-67C7-4CD7-A82E-33A241A27F3B}"/>
  <p:tag name="ATHENA.CUSTOMXMLCONTENT" val="&lt;?xml version=&quot;1.0&quot;?&gt;&lt;athena xmlns=&quot;http://schemas.microsoft.com/edu/athena&quot; version=&quot;0.1.3517.0&quot;&gt;&lt;timings duration=&quot;148229&quot;&gt;&lt;event time=&quot;121182&quot; type=&quot;OnNext&quot; clickIndex=&quot;1&quot; wacClickIndex=&quot;1&quot;/&gt;&lt;/timings&gt;&lt;/athena&gt;"/>
</p:tagLst>
</file>

<file path=ppt/tags/tag23.xml><?xml version="1.0" encoding="utf-8"?>
<p:tagLst xmlns:a="http://schemas.openxmlformats.org/drawingml/2006/main" xmlns:r="http://schemas.openxmlformats.org/officeDocument/2006/relationships" xmlns:p="http://schemas.openxmlformats.org/presentationml/2006/main">
  <p:tag name="ATHENA.CUSTOMXMLID" val="{419A58BA-7DE1-4B01-B592-1FF53CEA2948}"/>
  <p:tag name="ATHENA.CUSTOMXMLCONTENT" val="&lt;?xml version=&quot;1.0&quot;?&gt;&lt;athena xmlns=&quot;http://schemas.microsoft.com/edu/athena&quot; version=&quot;0.1.3517.0&quot;&gt;&lt;timings duration=&quot;87582&quot;/&gt;&lt;/athena&gt;"/>
</p:tagLst>
</file>

<file path=ppt/tags/tag24.xml><?xml version="1.0" encoding="utf-8"?>
<p:tagLst xmlns:a="http://schemas.openxmlformats.org/drawingml/2006/main" xmlns:r="http://schemas.openxmlformats.org/officeDocument/2006/relationships" xmlns:p="http://schemas.openxmlformats.org/presentationml/2006/main">
  <p:tag name="ATHENA.CUSTOMXMLID" val="{419A58BA-7DE1-4B01-B592-1FF53CEA2948}"/>
  <p:tag name="ATHENA.CUSTOMXMLCONTENT" val="&lt;?xml version=&quot;1.0&quot;?&gt;&lt;athena xmlns=&quot;http://schemas.microsoft.com/edu/athena&quot; version=&quot;0.1.3517.0&quot;&gt;&lt;timings duration=&quot;87582&quot;/&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70A4008A-E2AB-413F-A66C-45EFC17D8541}"/>
  <p:tag name="ATHENA.CUSTOMXMLCONTENT" val="&lt;?xml version=&quot;1.0&quot;?&gt;&lt;athena xmlns=&quot;http://schemas.microsoft.com/edu/athena&quot; version=&quot;0.1.3517.0&quot;&gt;&lt;timings duration=&quot;47323&quot;&gt;&lt;event time=&quot;921&quot; type=&quot;OnNext&quot; clickIndex=&quot;1&quot; wacClickIndex=&quot;1&quot;/&gt;&lt;event time=&quot;2764&quot; type=&quot;OnNext&quot; clickIndex=&quot;2&quot; wacClickIndex=&quot;2&quot;/&gt;&lt;event time=&quot;3908&quot; type=&quot;OnNext&quot; clickIndex=&quot;3&quot; wacClickIndex=&quot;3&quot;/&gt;&lt;/timings&gt;&lt;/athena&gt;"/>
  <p:tag name="TIMING" val="|1.8|0.5|0.5"/>
</p:tagLst>
</file>

<file path=ppt/tags/tag4.xml><?xml version="1.0" encoding="utf-8"?>
<p:tagLst xmlns:a="http://schemas.openxmlformats.org/drawingml/2006/main" xmlns:r="http://schemas.openxmlformats.org/officeDocument/2006/relationships" xmlns:p="http://schemas.openxmlformats.org/presentationml/2006/main">
  <p:tag name="ATHENA.CUSTOMXMLID" val="{6259079D-64B8-43D8-A76A-8BEA15BD6225}"/>
  <p:tag name="ATHENA.CUSTOMXMLCONTENT" val="&lt;?xml version=&quot;1.0&quot;?&gt;&lt;athena xmlns=&quot;http://schemas.microsoft.com/edu/athena&quot; version=&quot;0.1.3517.0&quot;&gt;&lt;timings duration=&quot;112014&quot;&gt;&lt;event time=&quot;2219&quot; type=&quot;OnNext&quot; clickIndex=&quot;1&quot; wacClickIndex=&quot;1&quot;/&gt;&lt;event time=&quot;2733&quot; type=&quot;OnNext&quot; clickIndex=&quot;2&quot; wacClickIndex=&quot;2&quot;/&gt;&lt;event time=&quot;3216&quot; type=&quot;OnNext&quot; clickIndex=&quot;3&quot; wacClickIndex=&quot;3&quot;/&gt;&lt;/timings&gt;&lt;/athena&gt;"/>
  <p:tag name="TIMING" val="|0.6|1|0.8"/>
</p:tagLst>
</file>

<file path=ppt/tags/tag5.xml><?xml version="1.0" encoding="utf-8"?>
<p:tagLst xmlns:a="http://schemas.openxmlformats.org/drawingml/2006/main" xmlns:r="http://schemas.openxmlformats.org/officeDocument/2006/relationships" xmlns:p="http://schemas.openxmlformats.org/presentationml/2006/main">
  <p:tag name="ATHENA.CUSTOMXMLID" val="{96656C5F-C8C9-40E6-A5EC-F44FD70C9ACE}"/>
  <p:tag name="ATHENA.CUSTOMXMLCONTENT" val="&lt;?xml version=&quot;1.0&quot;?&gt;&lt;athena xmlns=&quot;http://schemas.microsoft.com/edu/athena&quot; version=&quot;0.1.3517.0&quot;&gt;&lt;timings duration=&quot;176988&quot;&gt;&lt;event time=&quot;22647&quot; type=&quot;OnNext&quot; clickIndex=&quot;1&quot; wacClickIndex=&quot;1&quot;/&gt;&lt;event time=&quot;23083&quot; type=&quot;OnNext&quot; clickIndex=&quot;2&quot; wacClickIndex=&quot;2&quot;/&gt;&lt;event time=&quot;23426&quot; type=&quot;OnNext&quot; clickIndex=&quot;3&quot; wacClickIndex=&quot;3&quot;/&gt;&lt;event time=&quot;23790&quot; type=&quot;OnNext&quot; clickIndex=&quot;4&quot; wacClickIndex=&quot;4&quot;/&gt;&lt;/timings&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96656C5F-C8C9-40E6-A5EC-F44FD70C9ACE}"/>
  <p:tag name="ATHENA.CUSTOMXMLCONTENT" val="&lt;?xml version=&quot;1.0&quot;?&gt;&lt;athena xmlns=&quot;http://schemas.microsoft.com/edu/athena&quot; version=&quot;0.1.3517.0&quot;&gt;&lt;timings duration=&quot;176988&quot;&gt;&lt;event time=&quot;22647&quot; type=&quot;OnNext&quot; clickIndex=&quot;1&quot; wacClickIndex=&quot;1&quot;/&gt;&lt;event time=&quot;23083&quot; type=&quot;OnNext&quot; clickIndex=&quot;2&quot; wacClickIndex=&quot;2&quot;/&gt;&lt;event time=&quot;23426&quot; type=&quot;OnNext&quot; clickIndex=&quot;3&quot; wacClickIndex=&quot;3&quot;/&gt;&lt;event time=&quot;23790&quot; type=&quot;OnNext&quot; clickIndex=&quot;4&quot; wacClickIndex=&quot;4&quot;/&gt;&lt;/timings&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A4DECB3A-71C5-4730-92E7-828AE57E4B4B}"/>
  <p:tag name="ATHENA.CUSTOMXMLCONTENT" val="&lt;?xml version=&quot;1.0&quot;?&gt;&lt;athena xmlns=&quot;http://schemas.microsoft.com/edu/athena&quot; version=&quot;0.1.3517.0&quot;&gt;&lt;timings duration=&quot;103449&quot;/&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AD333926-D4D2-4E21-AE8C-C844B06541BF}"/>
  <p:tag name="ATHENA.CUSTOMXMLCONTENT" val="&lt;?xml version=&quot;1.0&quot;?&gt;&lt;athena xmlns=&quot;http://schemas.microsoft.com/edu/athena&quot; version=&quot;0.1.3517.0&quot;&gt;&lt;timings duration=&quot;23598&quot;/&gt;&lt;/athena&gt;"/>
</p:tagLst>
</file>

<file path=ppt/tags/tag9.xml><?xml version="1.0" encoding="utf-8"?>
<p:tagLst xmlns:a="http://schemas.openxmlformats.org/drawingml/2006/main" xmlns:r="http://schemas.openxmlformats.org/officeDocument/2006/relationships" xmlns:p="http://schemas.openxmlformats.org/presentationml/2006/main">
  <p:tag name="ATHENA.CUSTOMXMLID" val="{37FB1E9E-656E-4829-93DC-5261C2309C1F}"/>
  <p:tag name="ATHENA.CUSTOMXMLCONTENT" val="&lt;?xml version=&quot;1.0&quot;?&gt;&lt;athena xmlns=&quot;http://schemas.microsoft.com/edu/athena&quot; version=&quot;0.1.3517.0&quot;&gt;&lt;timings duration=&quot;63334&quot;/&gt;&lt;/athena&gt;"/>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thena xmlns="http://schemas.microsoft.com/edu/athena" version="0.1.3517.0">
  <timings duration="87582"/>
</athena>
</file>

<file path=customXml/item10.xml><?xml version="1.0" encoding="utf-8"?>
<athena xmlns="http://schemas.microsoft.com/edu/athena" version="0.1.3517.0">
  <timings duration="57273"/>
</athena>
</file>

<file path=customXml/item11.xml><?xml version="1.0" encoding="utf-8"?>
<athena xmlns="http://schemas.microsoft.com/edu/athena" version="0.1.3517.0">
  <timings duration="63334"/>
</athena>
</file>

<file path=customXml/item1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athena xmlns="http://schemas.microsoft.com/edu/athena" version="0.1.3517.0">
  <timings duration="75391"/>
</athena>
</file>

<file path=customXml/item14.xml><?xml version="1.0" encoding="utf-8"?>
<athena xmlns="http://schemas.microsoft.com/edu/athena" version="0.1.3517.0">
  <timings duration="148229">
    <event time="121182" type="OnNext" clickIndex="1" wacClickIndex="1"/>
  </timings>
</athena>
</file>

<file path=customXml/item15.xml><?xml version="1.0" encoding="utf-8"?>
<athena xmlns="http://schemas.microsoft.com/edu/athena" version="0.1.3517.0">
  <timings duration="176988">
    <event time="22647" type="OnNext" clickIndex="1" wacClickIndex="1"/>
    <event time="23083" type="OnNext" clickIndex="2" wacClickIndex="2"/>
    <event time="23426" type="OnNext" clickIndex="3" wacClickIndex="3"/>
    <event time="23790" type="OnNext" clickIndex="4" wacClickIndex="4"/>
  </timings>
</athena>
</file>

<file path=customXml/item16.xml><?xml version="1.0" encoding="utf-8"?>
<athena xmlns="http://schemas.microsoft.com/edu/athena" version="0.1.3517.0">
  <timings duration="87582"/>
</athena>
</file>

<file path=customXml/item17.xml><?xml version="1.0" encoding="utf-8"?>
<athena xmlns="http://schemas.microsoft.com/edu/athena" version="0.1.3517.0">
  <timings duration="104824"/>
</athena>
</file>

<file path=customXml/item18.xml><?xml version="1.0" encoding="utf-8"?>
<athena xmlns="http://schemas.microsoft.com/edu/athena" version="0.1.3517.0">
  <timings duration="24763"/>
</athena>
</file>

<file path=customXml/item19.xml><?xml version="1.0" encoding="utf-8"?>
<athena xmlns="http://schemas.microsoft.com/edu/athena" version="0.1.3517.0">
  <timings duration="101560"/>
</athena>
</file>

<file path=customXml/item2.xml><?xml version="1.0" encoding="utf-8"?>
<athena xmlns="http://schemas.microsoft.com/edu/athena" version="0.1.3517.0">
  <timings duration="67982"/>
</athena>
</file>

<file path=customXml/item20.xml><?xml version="1.0" encoding="utf-8"?>
<athena xmlns="http://schemas.microsoft.com/edu/athena" version="0.1.3517.0">
  <timings duration="84454"/>
</athena>
</file>

<file path=customXml/item21.xml><?xml version="1.0" encoding="utf-8"?>
<athena xmlns="http://schemas.microsoft.com/edu/athena" version="0.1.3517.0">
  <timings duration="73510"/>
</athena>
</file>

<file path=customXml/item22.xml><?xml version="1.0" encoding="utf-8"?>
<athena xmlns="http://schemas.microsoft.com/edu/athena" version="0.1.3517.0">
  <timings duration="23598"/>
</athena>
</file>

<file path=customXml/item23.xml><?xml version="1.0" encoding="utf-8"?>
<athena xmlns="http://schemas.microsoft.com/edu/athena" version="0.1.3517.0">
  <timings duration="92050"/>
</athena>
</file>

<file path=customXml/item24.xml><?xml version="1.0" encoding="utf-8"?>
<athena xmlns="http://schemas.microsoft.com/edu/athena" version="0.1.3517.0">
  <timings duration="112014">
    <event time="2219" type="OnNext" clickIndex="1" wacClickIndex="1"/>
    <event time="2733" type="OnNext" clickIndex="2" wacClickIndex="2"/>
    <event time="3216" type="OnNext" clickIndex="3" wacClickIndex="3"/>
  </timings>
</athena>
</file>

<file path=customXml/item25.xml><?xml version="1.0" encoding="utf-8"?>
<athena xmlns="http://schemas.microsoft.com/edu/athena" version="0.1.3517.0">
  <timings duration="87582"/>
</athena>
</file>

<file path=customXml/item26.xml><?xml version="1.0" encoding="utf-8"?>
<athena xmlns="http://schemas.microsoft.com/edu/athena" version="0.1.3517.0">
  <timings duration="176988">
    <event time="22647" type="OnNext" clickIndex="1" wacClickIndex="1"/>
    <event time="23083" type="OnNext" clickIndex="2" wacClickIndex="2"/>
    <event time="23426" type="OnNext" clickIndex="3" wacClickIndex="3"/>
    <event time="23790" type="OnNext" clickIndex="4" wacClickIndex="4"/>
  </timings>
</athena>
</file>

<file path=customXml/item27.xml><?xml version="1.0" encoding="utf-8"?>
<athena xmlns="http://schemas.microsoft.com/edu/athena" version="0.1.3517.0">
  <timings duration="101574"/>
</athena>
</file>

<file path=customXml/item3.xml><?xml version="1.0" encoding="utf-8"?>
<athena xmlns="http://schemas.microsoft.com/edu/athena" version="0.1.3517.0">
  <timings duration="107336"/>
</athena>
</file>

<file path=customXml/item4.xml><?xml version="1.0" encoding="utf-8"?>
<athena xmlns="http://schemas.microsoft.com/edu/athena" version="0.1.3517.0">
  <timings duration="103449"/>
</athena>
</file>

<file path=customXml/item5.xml><?xml version="1.0" encoding="utf-8"?>
<athena xmlns="http://schemas.microsoft.com/edu/athena" version="0.1.3517.0">
  <timings duration="87582"/>
</athena>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athena xmlns="http://schemas.microsoft.com/edu/athena" version="0.1.3517.0">
  <timings duration="24763"/>
</athena>
</file>

<file path=customXml/item9.xml><?xml version="1.0" encoding="utf-8"?>
<athena xmlns="http://schemas.microsoft.com/edu/athena" version="0.1.3517.0">
  <timings duration="47323">
    <event time="921" type="OnNext" clickIndex="1" wacClickIndex="1"/>
    <event time="2764" type="OnNext" clickIndex="2" wacClickIndex="2"/>
    <event time="3908" type="OnNext" clickIndex="3" wacClickIndex="3"/>
  </timings>
</athena>
</file>

<file path=customXml/itemProps1.xml><?xml version="1.0" encoding="utf-8"?>
<ds:datastoreItem xmlns:ds="http://schemas.openxmlformats.org/officeDocument/2006/customXml" ds:itemID="{38701687-3766-4DC2-943E-B82395CA2DF9}">
  <ds:schemaRefs>
    <ds:schemaRef ds:uri="http://schemas.microsoft.com/edu/athena"/>
  </ds:schemaRefs>
</ds:datastoreItem>
</file>

<file path=customXml/itemProps10.xml><?xml version="1.0" encoding="utf-8"?>
<ds:datastoreItem xmlns:ds="http://schemas.openxmlformats.org/officeDocument/2006/customXml" ds:itemID="{A6B0370F-141B-413B-8410-B197B1AC3E36}">
  <ds:schemaRefs>
    <ds:schemaRef ds:uri="http://schemas.microsoft.com/edu/athena"/>
  </ds:schemaRefs>
</ds:datastoreItem>
</file>

<file path=customXml/itemProps11.xml><?xml version="1.0" encoding="utf-8"?>
<ds:datastoreItem xmlns:ds="http://schemas.openxmlformats.org/officeDocument/2006/customXml" ds:itemID="{1639BC57-5A49-446E-B6DB-B687E788AA55}">
  <ds:schemaRefs>
    <ds:schemaRef ds:uri="http://schemas.microsoft.com/edu/athena"/>
  </ds:schemaRefs>
</ds:datastoreItem>
</file>

<file path=customXml/itemProps1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13.xml><?xml version="1.0" encoding="utf-8"?>
<ds:datastoreItem xmlns:ds="http://schemas.openxmlformats.org/officeDocument/2006/customXml" ds:itemID="{1F08F255-AB85-4CF1-914F-D1262BB5000A}">
  <ds:schemaRefs>
    <ds:schemaRef ds:uri="http://schemas.microsoft.com/edu/athena"/>
  </ds:schemaRefs>
</ds:datastoreItem>
</file>

<file path=customXml/itemProps14.xml><?xml version="1.0" encoding="utf-8"?>
<ds:datastoreItem xmlns:ds="http://schemas.openxmlformats.org/officeDocument/2006/customXml" ds:itemID="{EA08E268-3230-4962-B10E-AAD5538C4224}">
  <ds:schemaRefs>
    <ds:schemaRef ds:uri="http://schemas.microsoft.com/edu/athena"/>
  </ds:schemaRefs>
</ds:datastoreItem>
</file>

<file path=customXml/itemProps15.xml><?xml version="1.0" encoding="utf-8"?>
<ds:datastoreItem xmlns:ds="http://schemas.openxmlformats.org/officeDocument/2006/customXml" ds:itemID="{9360BF8A-A679-4F8F-B940-07F6F46F81F0}">
  <ds:schemaRefs>
    <ds:schemaRef ds:uri="http://schemas.microsoft.com/edu/athena"/>
  </ds:schemaRefs>
</ds:datastoreItem>
</file>

<file path=customXml/itemProps16.xml><?xml version="1.0" encoding="utf-8"?>
<ds:datastoreItem xmlns:ds="http://schemas.openxmlformats.org/officeDocument/2006/customXml" ds:itemID="{6F89C66A-2862-46B9-9BAD-5FA2E3460C0E}">
  <ds:schemaRefs>
    <ds:schemaRef ds:uri="http://schemas.microsoft.com/edu/athena"/>
  </ds:schemaRefs>
</ds:datastoreItem>
</file>

<file path=customXml/itemProps17.xml><?xml version="1.0" encoding="utf-8"?>
<ds:datastoreItem xmlns:ds="http://schemas.openxmlformats.org/officeDocument/2006/customXml" ds:itemID="{59F00E4F-C08A-4999-BE94-3A50EDF23EE8}">
  <ds:schemaRefs>
    <ds:schemaRef ds:uri="http://schemas.microsoft.com/edu/athena"/>
  </ds:schemaRefs>
</ds:datastoreItem>
</file>

<file path=customXml/itemProps18.xml><?xml version="1.0" encoding="utf-8"?>
<ds:datastoreItem xmlns:ds="http://schemas.openxmlformats.org/officeDocument/2006/customXml" ds:itemID="{2BAE2C92-A7D9-4A97-9881-BF7089ECA82C}">
  <ds:schemaRefs>
    <ds:schemaRef ds:uri="http://schemas.microsoft.com/edu/athena"/>
  </ds:schemaRefs>
</ds:datastoreItem>
</file>

<file path=customXml/itemProps19.xml><?xml version="1.0" encoding="utf-8"?>
<ds:datastoreItem xmlns:ds="http://schemas.openxmlformats.org/officeDocument/2006/customXml" ds:itemID="{4F0F528F-6550-44DE-A6DA-F18D0C7BBB33}">
  <ds:schemaRefs>
    <ds:schemaRef ds:uri="http://schemas.microsoft.com/edu/athena"/>
  </ds:schemaRefs>
</ds:datastoreItem>
</file>

<file path=customXml/itemProps2.xml><?xml version="1.0" encoding="utf-8"?>
<ds:datastoreItem xmlns:ds="http://schemas.openxmlformats.org/officeDocument/2006/customXml" ds:itemID="{35F7DCEB-BD08-4A5F-80B0-668E7ABC624E}">
  <ds:schemaRefs>
    <ds:schemaRef ds:uri="http://schemas.microsoft.com/edu/athena"/>
  </ds:schemaRefs>
</ds:datastoreItem>
</file>

<file path=customXml/itemProps20.xml><?xml version="1.0" encoding="utf-8"?>
<ds:datastoreItem xmlns:ds="http://schemas.openxmlformats.org/officeDocument/2006/customXml" ds:itemID="{F0B2C4F6-8032-45CD-95E4-C43713FD16E6}">
  <ds:schemaRefs>
    <ds:schemaRef ds:uri="http://schemas.microsoft.com/edu/athena"/>
  </ds:schemaRefs>
</ds:datastoreItem>
</file>

<file path=customXml/itemProps21.xml><?xml version="1.0" encoding="utf-8"?>
<ds:datastoreItem xmlns:ds="http://schemas.openxmlformats.org/officeDocument/2006/customXml" ds:itemID="{5BB019EF-BF30-45A5-B16A-4FA2833CEC1E}">
  <ds:schemaRefs>
    <ds:schemaRef ds:uri="http://schemas.microsoft.com/edu/athena"/>
  </ds:schemaRefs>
</ds:datastoreItem>
</file>

<file path=customXml/itemProps22.xml><?xml version="1.0" encoding="utf-8"?>
<ds:datastoreItem xmlns:ds="http://schemas.openxmlformats.org/officeDocument/2006/customXml" ds:itemID="{C6581751-7AF7-4E14-9A17-02C351D5BB67}">
  <ds:schemaRefs>
    <ds:schemaRef ds:uri="http://schemas.microsoft.com/edu/athena"/>
  </ds:schemaRefs>
</ds:datastoreItem>
</file>

<file path=customXml/itemProps23.xml><?xml version="1.0" encoding="utf-8"?>
<ds:datastoreItem xmlns:ds="http://schemas.openxmlformats.org/officeDocument/2006/customXml" ds:itemID="{9AC606FA-967A-4718-B631-708CEE44D113}">
  <ds:schemaRefs>
    <ds:schemaRef ds:uri="http://schemas.microsoft.com/edu/athena"/>
  </ds:schemaRefs>
</ds:datastoreItem>
</file>

<file path=customXml/itemProps24.xml><?xml version="1.0" encoding="utf-8"?>
<ds:datastoreItem xmlns:ds="http://schemas.openxmlformats.org/officeDocument/2006/customXml" ds:itemID="{94F52D5E-1143-4E83-A445-F8FBB024661A}">
  <ds:schemaRefs>
    <ds:schemaRef ds:uri="http://schemas.microsoft.com/edu/athena"/>
  </ds:schemaRefs>
</ds:datastoreItem>
</file>

<file path=customXml/itemProps25.xml><?xml version="1.0" encoding="utf-8"?>
<ds:datastoreItem xmlns:ds="http://schemas.openxmlformats.org/officeDocument/2006/customXml" ds:itemID="{10C74659-5115-4BC2-A439-696F1FD77BD7}">
  <ds:schemaRefs>
    <ds:schemaRef ds:uri="http://schemas.microsoft.com/edu/athena"/>
  </ds:schemaRefs>
</ds:datastoreItem>
</file>

<file path=customXml/itemProps26.xml><?xml version="1.0" encoding="utf-8"?>
<ds:datastoreItem xmlns:ds="http://schemas.openxmlformats.org/officeDocument/2006/customXml" ds:itemID="{31CA8ACA-CE30-465A-9413-04935F1DF316}">
  <ds:schemaRefs>
    <ds:schemaRef ds:uri="http://schemas.microsoft.com/edu/athena"/>
  </ds:schemaRefs>
</ds:datastoreItem>
</file>

<file path=customXml/itemProps27.xml><?xml version="1.0" encoding="utf-8"?>
<ds:datastoreItem xmlns:ds="http://schemas.openxmlformats.org/officeDocument/2006/customXml" ds:itemID="{99B47724-FA0D-4884-94DD-7C0538EDC5B2}">
  <ds:schemaRefs>
    <ds:schemaRef ds:uri="http://schemas.microsoft.com/edu/athena"/>
  </ds:schemaRefs>
</ds:datastoreItem>
</file>

<file path=customXml/itemProps3.xml><?xml version="1.0" encoding="utf-8"?>
<ds:datastoreItem xmlns:ds="http://schemas.openxmlformats.org/officeDocument/2006/customXml" ds:itemID="{A35CB393-A402-42A6-AD7A-7C1C52523D58}">
  <ds:schemaRefs>
    <ds:schemaRef ds:uri="http://schemas.microsoft.com/edu/athena"/>
  </ds:schemaRefs>
</ds:datastoreItem>
</file>

<file path=customXml/itemProps4.xml><?xml version="1.0" encoding="utf-8"?>
<ds:datastoreItem xmlns:ds="http://schemas.openxmlformats.org/officeDocument/2006/customXml" ds:itemID="{5139ADFF-9CCA-4934-9CDE-F0C4173185D5}">
  <ds:schemaRefs>
    <ds:schemaRef ds:uri="http://schemas.microsoft.com/edu/athena"/>
  </ds:schemaRefs>
</ds:datastoreItem>
</file>

<file path=customXml/itemProps5.xml><?xml version="1.0" encoding="utf-8"?>
<ds:datastoreItem xmlns:ds="http://schemas.openxmlformats.org/officeDocument/2006/customXml" ds:itemID="{BCD98F2E-7C54-4196-85C8-B44E65145D50}">
  <ds:schemaRefs>
    <ds:schemaRef ds:uri="http://schemas.microsoft.com/edu/athena"/>
  </ds:schemaRefs>
</ds:datastoreItem>
</file>

<file path=customXml/itemProps6.xml><?xml version="1.0" encoding="utf-8"?>
<ds:datastoreItem xmlns:ds="http://schemas.openxmlformats.org/officeDocument/2006/customXml" ds:itemID="{A1A4E927-2E19-40DA-AC21-D3EBC432130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www.w3.org/XML/1998/namespace"/>
    <ds:schemaRef ds:uri="http://purl.org/dc/terms/"/>
  </ds:schemaRefs>
</ds:datastoreItem>
</file>

<file path=customXml/itemProps7.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8.xml><?xml version="1.0" encoding="utf-8"?>
<ds:datastoreItem xmlns:ds="http://schemas.openxmlformats.org/officeDocument/2006/customXml" ds:itemID="{BFB4DA70-F030-4BDC-86D7-F46C2967BB86}">
  <ds:schemaRefs>
    <ds:schemaRef ds:uri="http://schemas.microsoft.com/edu/athena"/>
  </ds:schemaRefs>
</ds:datastoreItem>
</file>

<file path=customXml/itemProps9.xml><?xml version="1.0" encoding="utf-8"?>
<ds:datastoreItem xmlns:ds="http://schemas.openxmlformats.org/officeDocument/2006/customXml" ds:itemID="{06927C8B-8BE1-4F6F-8BDD-0DD1EECDF829}">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1967</TotalTime>
  <Words>3908</Words>
  <Application>Microsoft Office PowerPoint</Application>
  <PresentationFormat>宽屏</PresentationFormat>
  <Paragraphs>645</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34</vt:i4>
      </vt:variant>
    </vt:vector>
  </HeadingPairs>
  <TitlesOfParts>
    <vt:vector size="45" baseType="lpstr">
      <vt:lpstr>方正兰亭黑简体</vt:lpstr>
      <vt:lpstr>Microsoft YaHei</vt:lpstr>
      <vt:lpstr>Microsoft YaHei</vt:lpstr>
      <vt:lpstr>Arial</vt:lpstr>
      <vt:lpstr>Huawei Sans</vt:lpstr>
      <vt:lpstr>Times New Roman</vt:lpstr>
      <vt:lpstr>Wingdings</vt:lpstr>
      <vt:lpstr>1_标题页模板</vt:lpstr>
      <vt:lpstr>2_功能页模板</vt:lpstr>
      <vt:lpstr>3_内容页模板</vt:lpstr>
      <vt:lpstr>4_感谢页模板</vt:lpstr>
      <vt:lpstr>openGauss执行引擎实现  </vt:lpstr>
      <vt:lpstr>                 </vt:lpstr>
      <vt:lpstr>PowerPoint 演示文稿</vt:lpstr>
      <vt:lpstr>PowerPoint 演示文稿</vt:lpstr>
      <vt:lpstr>什么是数据库执行引擎？ </vt:lpstr>
      <vt:lpstr>传统执行器模型</vt:lpstr>
      <vt:lpstr>传统执行模型</vt:lpstr>
      <vt:lpstr>openGauss执行器主要执行过程</vt:lpstr>
      <vt:lpstr>PowerPoint 演示文稿</vt:lpstr>
      <vt:lpstr>算子概览（1）</vt:lpstr>
      <vt:lpstr>算子概览（2）</vt:lpstr>
      <vt:lpstr>常见算子：扫描算子Scan Node</vt:lpstr>
      <vt:lpstr>常见算子：控制算子Control Node</vt:lpstr>
      <vt:lpstr>常见算子：物化算子Materialize Node</vt:lpstr>
      <vt:lpstr>常见算子：关联算子Join Node（1）</vt:lpstr>
      <vt:lpstr>常见算子：关联算子Join Node（2）</vt:lpstr>
      <vt:lpstr>重要算子：HashJoin（1）</vt:lpstr>
      <vt:lpstr>重要算子：HashJoin（2）</vt:lpstr>
      <vt:lpstr>重要算子：HashJoin（3）</vt:lpstr>
      <vt:lpstr>重要算子：MergeJoin</vt:lpstr>
      <vt:lpstr>重要算子：分组聚合Group/Agg的实现（1）</vt:lpstr>
      <vt:lpstr>重要算子：分组聚合Group/Agg的实现（2）</vt:lpstr>
      <vt:lpstr>重要算子：分组聚合Group/Agg的实现（3）</vt:lpstr>
      <vt:lpstr>重要算子：分组聚合Group/Agg的实现（4）</vt:lpstr>
      <vt:lpstr>重要算子：分组聚合Group/Agg的实现（5）</vt:lpstr>
      <vt:lpstr>重要算子：分组聚合Group/Agg的实现（6）</vt:lpstr>
      <vt:lpstr>重要算子：分组聚合Group/Agg的实现（7）</vt:lpstr>
      <vt:lpstr>表达式计算（1）</vt:lpstr>
      <vt:lpstr>表达式计算（2）</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xizhiping</cp:lastModifiedBy>
  <cp:revision>288</cp:revision>
  <cp:lastPrinted>2020-07-31T09:33:18Z</cp:lastPrinted>
  <dcterms:created xsi:type="dcterms:W3CDTF">2018-11-29T10:16:29Z</dcterms:created>
  <dcterms:modified xsi:type="dcterms:W3CDTF">2022-05-05T09:00:53Z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(3)gCRFgblkuHSriXjt54rt/Wz8J6teYrnie8yo94ar9QWe+o+/1wWuRu81P7WL/mW32GPk/RCC
xuuitAQXGvfoB5uvJODh6J9RlgL8+9ZHDfBkulf0o8GZwyNVhnnwGTUYdvUK0B0ERY6Nsi1o
PZWVTJbk7im7QRVvRVfRdRpi1kIgx5KvKzsnLFBkoVLoV0PUEIlPWzeQpOTHgC45dMaf2137
FqXVcxLJISertuMYCy</vt:lpwstr>
  </property>
  <property fmtid="{D5CDD505-2E9C-101B-9397-08002B2CF9AE}" pid="3" name="_2015_ms_pID_7253431">
    <vt:lpwstr>lb8VH9t73K3hGbT0Kase0IeXZOqKsZ6clkBlSac34HP0lEK5Bis/gW
ccdktVoFGtsqLvnRnNpRqOUq5GwoLm54jDF0GVGKa8KXExV52DqincCGI4T7Yylp7+oT64Ri
xLQ5ZTxueHcgnAMt3H5gD0so+Z0/2F3rNcP8tG/VdgZJaoc0Myj1yjwSnmlUNwqPX4MTbcre
VjpC7Kp7NegJA4K0tsqof7U3xBjc8skX+1uy</vt:lpwstr>
  </property>
  <property fmtid="{D5CDD505-2E9C-101B-9397-08002B2CF9AE}" pid="4" name="_2015_ms_pID_7253432">
    <vt:lpwstr>1Q==</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1651741145</vt:lpwstr>
  </property>
</Properties>
</file>