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4" r:id="rId3"/>
    <p:sldId id="425" r:id="rId4"/>
    <p:sldId id="426" r:id="rId5"/>
    <p:sldId id="427" r:id="rId6"/>
    <p:sldId id="409" r:id="rId7"/>
    <p:sldId id="416" r:id="rId8"/>
    <p:sldId id="413" r:id="rId9"/>
    <p:sldId id="414" r:id="rId10"/>
    <p:sldId id="410" r:id="rId11"/>
    <p:sldId id="411" r:id="rId12"/>
    <p:sldId id="415" r:id="rId13"/>
    <p:sldId id="412" r:id="rId14"/>
    <p:sldId id="417" r:id="rId15"/>
    <p:sldId id="428" r:id="rId16"/>
    <p:sldId id="429" r:id="rId17"/>
    <p:sldId id="43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hyperlink" Target="https://www.postgresql.org/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hyperlink" Target="https://www.postgresqltutorial.com/install-postgresql-macos/" TargetMode="External"/><Relationship Id="rId2" Type="http://schemas.openxmlformats.org/officeDocument/2006/relationships/hyperlink" Target="https://www.postgresqltutorial.com/install-postgresql-linux/" TargetMode="External"/><Relationship Id="rId1" Type="http://schemas.openxmlformats.org/officeDocument/2006/relationships/hyperlink" Target="https://www.postgresqltutorial.com/install-postgresq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hyperlink" Target="https://www.jetbrains.com/zh-cn/community/education/#studen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hyperlink" Target="https://www.jetbrains.com/datagrip/download/#section=linu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hyperlink" Target="https://www.postgresql.org/docs/13/sql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Course 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download Postgres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3110" y="1235710"/>
            <a:ext cx="9640570" cy="5089525"/>
          </a:xfrm>
          <a:prstGeom prst="rect">
            <a:avLst/>
          </a:prstGeom>
        </p:spPr>
      </p:pic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608330" y="6414135"/>
            <a:ext cx="1125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action="ppaction://hlinkfile"/>
              </a:rPr>
              <a:t>https://www.postgresql.org/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install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hlinkClick r:id="rId1" action="ppaction://hlinkfile"/>
              </a:rPr>
              <a:t>Install on Windows</a:t>
            </a:r>
            <a:endParaRPr lang="en-US" altLang="zh-CN" sz="2800"/>
          </a:p>
          <a:p>
            <a:r>
              <a:rPr lang="en-US" altLang="zh-CN" sz="2800">
                <a:hlinkClick r:id="rId2" action="ppaction://hlinkfile"/>
              </a:rPr>
              <a:t>Install on Linux</a:t>
            </a:r>
            <a:endParaRPr lang="en-US" altLang="zh-CN" sz="2800"/>
          </a:p>
          <a:p>
            <a:r>
              <a:rPr lang="en-US" altLang="zh-CN" sz="2800">
                <a:hlinkClick r:id="rId3" action="ppaction://hlinkfile"/>
              </a:rPr>
              <a:t>Install on Mac</a:t>
            </a:r>
            <a:endParaRPr lang="en-US" altLang="zh-CN" sz="2800">
              <a:hlinkClick r:id="rId3" action="ppaction://hlinkfile"/>
            </a:endParaRPr>
          </a:p>
          <a:p>
            <a:r>
              <a:rPr lang="en-US" altLang="zh-CN" sz="2800"/>
              <a:t>T</a:t>
            </a:r>
            <a:r>
              <a:rPr lang="en-US" altLang="zh-CN" sz="2800"/>
              <a:t>utorial by Zhu Yueming</a:t>
            </a:r>
            <a:endParaRPr lang="en-US" altLang="zh-CN" sz="2800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759325"/>
          </a:xfrm>
        </p:spPr>
        <p:txBody>
          <a:bodyPr/>
          <a:p>
            <a:r>
              <a:rPr lang="en-US" altLang="zh-CN" sz="2800"/>
              <a:t>Cross-Platform</a:t>
            </a:r>
            <a:endParaRPr lang="en-US" altLang="zh-CN" sz="2800"/>
          </a:p>
          <a:p>
            <a:r>
              <a:rPr lang="en-US" altLang="zh-CN" sz="2800"/>
              <a:t>JetBrain:</a:t>
            </a:r>
            <a:r>
              <a:rPr lang="en-US" altLang="zh-CN">
                <a:solidFill>
                  <a:srgbClr val="00B0F0"/>
                </a:solidFill>
                <a:hlinkClick r:id="rId1" action="ppaction://hlinkfile"/>
              </a:rPr>
              <a:t>https://www.jetbrains.com/zh-cn/community/education/#students</a:t>
            </a:r>
            <a:endParaRPr lang="en-US" altLang="zh-CN" sz="2800"/>
          </a:p>
          <a:p>
            <a:r>
              <a:rPr lang="en-US" altLang="zh-CN" sz="2800"/>
              <a:t>Copyright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608013" y="4048760"/>
            <a:ext cx="1064450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400" b="1">
                <a:solidFill>
                  <a:schemeClr val="accent4"/>
                </a:solidFill>
                <a:effectLst/>
              </a:rPr>
              <a:t>Intergreated Development Environment</a:t>
            </a:r>
            <a:endParaRPr lang="zh-CN" altLang="en-US" sz="44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download&amp;install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Refer to </a:t>
            </a:r>
            <a:r>
              <a:rPr lang="en-US" altLang="zh-CN" sz="2800">
                <a:sym typeface="+mn-ea"/>
                <a:hlinkClick r:id="rId1" action="ppaction://hlinkfile"/>
              </a:rPr>
              <a:t>DataGrip Official Web</a:t>
            </a:r>
            <a:endParaRPr lang="en-US" altLang="zh-CN" sz="2800">
              <a:sym typeface="+mn-ea"/>
              <a:hlinkClick r:id="rId1" action="ppaction://hlinkfile"/>
            </a:endParaRPr>
          </a:p>
          <a:p>
            <a:r>
              <a:rPr lang="en-US" altLang="zh-CN" sz="2800"/>
              <a:t>Read System requirment and Installation Instructions first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use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Brief direction in Part IV of </a:t>
            </a:r>
            <a:r>
              <a:rPr lang="en-US" altLang="zh-CN" sz="2800">
                <a:sym typeface="+mn-ea"/>
              </a:rPr>
              <a:t>Tutorial by Zhu Yueming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Conection Modes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55185" y="3202305"/>
            <a:ext cx="2875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DBMS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3080" y="2096135"/>
            <a:ext cx="2054225" cy="1106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IDE</a:t>
            </a:r>
            <a:endParaRPr lang="en-US" altLang="zh-CN" sz="4000"/>
          </a:p>
        </p:txBody>
      </p:sp>
      <p:sp>
        <p:nvSpPr>
          <p:cNvPr id="7" name="圆角矩形 6"/>
          <p:cNvSpPr/>
          <p:nvPr/>
        </p:nvSpPr>
        <p:spPr>
          <a:xfrm>
            <a:off x="1783080" y="4895850"/>
            <a:ext cx="2054225" cy="110617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Script</a:t>
            </a:r>
            <a:endParaRPr lang="en-US" altLang="zh-CN" sz="4000"/>
          </a:p>
        </p:txBody>
      </p:sp>
      <p:sp>
        <p:nvSpPr>
          <p:cNvPr id="8" name="圆角矩形 7"/>
          <p:cNvSpPr/>
          <p:nvPr/>
        </p:nvSpPr>
        <p:spPr>
          <a:xfrm>
            <a:off x="8284845" y="2186305"/>
            <a:ext cx="2392045" cy="11061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Program</a:t>
            </a:r>
            <a:endParaRPr lang="en-US" altLang="zh-CN" sz="4000"/>
          </a:p>
        </p:txBody>
      </p:sp>
      <p:cxnSp>
        <p:nvCxnSpPr>
          <p:cNvPr id="9" name="直接箭头连接符 8"/>
          <p:cNvCxnSpPr>
            <a:stCxn id="6" idx="3"/>
            <a:endCxn id="4" idx="1"/>
          </p:cNvCxnSpPr>
          <p:nvPr/>
        </p:nvCxnSpPr>
        <p:spPr>
          <a:xfrm>
            <a:off x="3837305" y="2649220"/>
            <a:ext cx="817880" cy="115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2"/>
          </p:cNvCxnSpPr>
          <p:nvPr/>
        </p:nvCxnSpPr>
        <p:spPr>
          <a:xfrm flipV="1">
            <a:off x="3905250" y="4401185"/>
            <a:ext cx="2187575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4" idx="0"/>
          </p:cNvCxnSpPr>
          <p:nvPr/>
        </p:nvCxnSpPr>
        <p:spPr>
          <a:xfrm flipH="1">
            <a:off x="6092825" y="2739390"/>
            <a:ext cx="2192020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02675" y="3981450"/>
            <a:ext cx="1974215" cy="17532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lgDashDot"/>
          </a:ln>
        </p:spPr>
        <p:txBody>
          <a:bodyPr wrap="square" rtlCol="0">
            <a:spAutoFit/>
          </a:bodyPr>
          <a:p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Port</a:t>
            </a:r>
            <a:endParaRPr lang="en-US" altLang="zh-CN"/>
          </a:p>
          <a:p>
            <a:r>
              <a:rPr lang="en-US" altLang="zh-CN"/>
              <a:t>User</a:t>
            </a:r>
            <a:endParaRPr lang="en-US" altLang="zh-CN"/>
          </a:p>
          <a:p>
            <a:r>
              <a:rPr lang="en-US" altLang="zh-CN"/>
              <a:t>Password</a:t>
            </a:r>
            <a:endParaRPr lang="en-US" altLang="zh-CN"/>
          </a:p>
          <a:p>
            <a:r>
              <a:rPr lang="en-US" altLang="zh-CN"/>
              <a:t>Database</a:t>
            </a:r>
            <a:endParaRPr lang="en-US" altLang="zh-CN"/>
          </a:p>
          <a:p>
            <a:r>
              <a:rPr lang="en-US" altLang="zh-CN"/>
              <a:t>Driver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134475" y="140716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13280" y="139573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8365" y="425196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6020" y="4401185"/>
            <a:ext cx="16084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 Structure</a:t>
            </a:r>
            <a:endParaRPr lang="en-US" altLang="zh-CN"/>
          </a:p>
        </p:txBody>
      </p:sp>
      <p:pic>
        <p:nvPicPr>
          <p:cNvPr id="4" name="图片 3" descr="postgresSt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4594860" cy="4259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3543" y="1313815"/>
            <a:ext cx="32340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Database</a:t>
            </a:r>
            <a:endParaRPr lang="en-US" altLang="zh-CN" sz="5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5723" y="2284730"/>
            <a:ext cx="28136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Schema</a:t>
            </a:r>
            <a:endParaRPr lang="en-US" altLang="zh-CN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6156" y="3409315"/>
            <a:ext cx="23050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Tables</a:t>
            </a:r>
            <a:endParaRPr lang="en-US" altLang="zh-CN" sz="54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3934" y="4538345"/>
            <a:ext cx="20516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曲线连接符 8"/>
          <p:cNvCxnSpPr>
            <a:endCxn id="6" idx="1"/>
          </p:cNvCxnSpPr>
          <p:nvPr/>
        </p:nvCxnSpPr>
        <p:spPr>
          <a:xfrm>
            <a:off x="5654675" y="2174875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>
            <a:off x="6720205" y="3335020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7842885" y="4418965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214610" y="2851785"/>
            <a:ext cx="15608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4800" b="1">
                <a:solidFill>
                  <a:schemeClr val="accent4"/>
                </a:solidFill>
                <a:effectLst/>
              </a:rPr>
              <a:t>View</a:t>
            </a:r>
            <a:endParaRPr lang="en-US" altLang="zh-CN" sz="4800" b="1">
              <a:solidFill>
                <a:schemeClr val="accent4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09163" y="5749925"/>
            <a:ext cx="2214245" cy="101473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lgDashDot"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 i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Logic</a:t>
            </a:r>
            <a:endParaRPr lang="en-US" altLang="zh-CN" sz="6000" b="1" i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 &amp; 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SAs</a:t>
            </a:r>
            <a:endParaRPr lang="zh-CN" altLang="en-US"/>
          </a:p>
          <a:p>
            <a:r>
              <a:rPr lang="zh-CN" altLang="en-US"/>
              <a:t>邱逸伦12013006@mail.sustech.edu.cn</a:t>
            </a:r>
            <a:endParaRPr lang="zh-CN" altLang="en-US"/>
          </a:p>
          <a:p>
            <a:r>
              <a:rPr lang="zh-CN" altLang="en-US"/>
              <a:t>牛景萱12010641@mail.sustech.edu.cn</a:t>
            </a:r>
            <a:endParaRPr lang="zh-CN" altLang="en-US"/>
          </a:p>
          <a:p>
            <a:r>
              <a:rPr lang="zh-CN" altLang="en-US"/>
              <a:t>戴郭轶12011211@mail.sustech.edu.cn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i="1"/>
              <a:t>You can send message to SAs by Email or ask for contact privately.</a:t>
            </a:r>
            <a:endParaRPr lang="en-US" altLang="zh-CN" i="1"/>
          </a:p>
          <a:p>
            <a:pPr marL="0" indent="0">
              <a:buNone/>
            </a:pPr>
            <a:endParaRPr lang="en-US" altLang="zh-CN" i="1"/>
          </a:p>
          <a:p>
            <a:r>
              <a:rPr lang="en-US" altLang="zh-CN"/>
              <a:t>Lab Teacher </a:t>
            </a:r>
            <a:r>
              <a:t>王维语</a:t>
            </a:r>
          </a:p>
          <a:p>
            <a:pPr marL="0" indent="0">
              <a:buNone/>
            </a:pPr>
            <a:r>
              <a:rPr lang="en-US" altLang="zh-CN"/>
              <a:t>wangwy@mail.sustech.edu.cn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Office 110, South Tower, CoE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Office Hour: Thur 9:00~11:00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Course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 sz="2800"/>
              <a:t>Homework</a:t>
            </a:r>
            <a:r>
              <a:rPr sz="2800"/>
              <a:t>：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35% maybe</a:t>
            </a:r>
            <a:endParaRPr lang="en-US" altLang="zh-CN" sz="28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sz="280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OJ &amp; Sakai. Pdf is only welcom format submitted on sakai</a:t>
            </a:r>
            <a:r>
              <a:rPr sz="280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2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/>
              <a:t>Project</a:t>
            </a:r>
            <a:r>
              <a:rPr sz="2800"/>
              <a:t>：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olidFill>
                  <a:srgbClr val="0070C0"/>
                </a:solidFill>
              </a:rPr>
              <a:t>15% maybe 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/>
              <a:t>Final Exam</a:t>
            </a:r>
            <a:r>
              <a:rPr sz="2800"/>
              <a:t>：</a:t>
            </a:r>
            <a:endParaRPr sz="2800"/>
          </a:p>
          <a:p>
            <a:pPr marL="0" indent="0">
              <a:buNone/>
            </a:pPr>
            <a:r>
              <a:rPr lang="en-US" altLang="zh-CN" sz="2800">
                <a:solidFill>
                  <a:srgbClr val="0070C0"/>
                </a:solidFill>
              </a:rPr>
              <a:t>40%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/>
              <a:t>Attendance</a:t>
            </a:r>
            <a:r>
              <a:rPr sz="2800"/>
              <a:t>：</a:t>
            </a:r>
            <a:r>
              <a:rPr lang="en-US" altLang="zh-CN" sz="2800">
                <a:solidFill>
                  <a:srgbClr val="0070C0"/>
                </a:solidFill>
              </a:rPr>
              <a:t>10%</a:t>
            </a:r>
            <a:endParaRPr lang="en-US" altLang="zh-CN" sz="280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6285" y="5730240"/>
            <a:ext cx="589534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 NOT PLAGIARIZE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Syllabus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501640" cy="52216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1. Software Installing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</a:t>
            </a:r>
            <a:r>
              <a:rPr lang="en-US" altLang="zh-CN"/>
              <a:t>Constraint &amp; DML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</a:t>
            </a:r>
            <a:r>
              <a:rPr lang="en-US" altLang="zh-CN"/>
              <a:t>Simple Query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Complex Query 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 Complex Query II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 Database Design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 Database and File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8. Combining Queries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9. Window Function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10. Function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80810" y="1490345"/>
            <a:ext cx="5501640" cy="52216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1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. </a:t>
            </a:r>
            <a:r>
              <a:rPr lang="en-US" altLang="zh-CN">
                <a:sym typeface="+mn-ea"/>
              </a:rPr>
              <a:t>Trigger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12. Transaction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13</a:t>
            </a:r>
            <a:r>
              <a:rPr lang="zh-CN" altLang="en-US"/>
              <a:t>. </a:t>
            </a:r>
            <a:r>
              <a:rPr lang="en-US" altLang="zh-CN"/>
              <a:t>Index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4</a:t>
            </a:r>
            <a:r>
              <a:rPr lang="zh-CN" altLang="en-US"/>
              <a:t>. </a:t>
            </a:r>
            <a:r>
              <a:rPr lang="en-US" altLang="zh-CN"/>
              <a:t>Connectiong Pool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5</a:t>
            </a:r>
            <a:r>
              <a:rPr lang="zh-CN" altLang="en-US"/>
              <a:t>. </a:t>
            </a:r>
            <a:r>
              <a:rPr lang="en-US" altLang="zh-CN"/>
              <a:t>Information schema and PG Catalog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6</a:t>
            </a:r>
            <a:r>
              <a:rPr lang="zh-CN" altLang="en-US"/>
              <a:t>. </a:t>
            </a:r>
            <a:r>
              <a:rPr lang="en-US" altLang="zh-CN"/>
              <a:t>Project Presentation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Softwares</a:t>
            </a:r>
            <a:r>
              <a:rPr lang="en-US" altLang="zh-CN"/>
              <a:t> Installation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5930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CS213</a:t>
            </a:r>
            <a:endParaRPr lang="en-US" altLang="zh-CN">
              <a:sym typeface="+mn-ea"/>
            </a:endParaRPr>
          </a:p>
          <a:p>
            <a:r>
              <a:rPr lang="en-US" altLang="zh-CN"/>
              <a:t>by wwy 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53870" y="2032000"/>
            <a:ext cx="5467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PostgreSQL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7015" y="3950970"/>
            <a:ext cx="4044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DataGrip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501830"/>
            <a:ext cx="10969200" cy="4759200"/>
          </a:xfrm>
        </p:spPr>
        <p:txBody>
          <a:bodyPr/>
          <a:p>
            <a:r>
              <a:rPr lang="en-US" altLang="zh-CN" sz="2800"/>
              <a:t>ORDBMS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899218" y="1604645"/>
            <a:ext cx="73996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Object-relational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013" y="2907030"/>
            <a:ext cx="4148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database</a:t>
            </a:r>
            <a:endParaRPr lang="en-US" altLang="zh-CN" sz="7200" b="1">
              <a:solidFill>
                <a:schemeClr val="accent4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0981" y="4187825"/>
            <a:ext cx="9230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7200" b="1">
                <a:solidFill>
                  <a:schemeClr val="accent3"/>
                </a:solidFill>
                <a:effectLst/>
              </a:rPr>
              <a:t>management system</a:t>
            </a:r>
            <a:endParaRPr lang="en-US" altLang="zh-CN" sz="72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4" grpId="1"/>
      <p:bldP spid="5" grpId="1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Postgres(</a:t>
            </a:r>
            <a:r>
              <a:rPr lang="en-US" altLang="zh-CN">
                <a:sym typeface="+mn-ea"/>
              </a:rPr>
              <a:t>S</a:t>
            </a:r>
            <a:r>
              <a:rPr lang="en-US" altLang="zh-CN"/>
              <a:t>QL)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SQL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829118" y="2366645"/>
            <a:ext cx="925512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Structured Query Language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35" y="6087110"/>
            <a:ext cx="1125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https://www.postgresql.org/docs/13/sql.html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choose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The World's Most Advanced Open Source Relational Database</a:t>
            </a:r>
            <a:endParaRPr lang="zh-CN" altLang="en-US" sz="2800"/>
          </a:p>
          <a:p>
            <a:r>
              <a:rPr lang="en-US" altLang="zh-CN" sz="2800"/>
              <a:t>Free</a:t>
            </a:r>
            <a:endParaRPr lang="en-US" altLang="zh-CN" sz="2800"/>
          </a:p>
          <a:p>
            <a:r>
              <a:rPr lang="en-US" altLang="zh-CN" sz="2800"/>
              <a:t>Stability</a:t>
            </a:r>
            <a:endParaRPr lang="en-US" altLang="zh-CN" sz="2800"/>
          </a:p>
          <a:p>
            <a:r>
              <a:rPr lang="en-US" altLang="zh-CN" sz="2800"/>
              <a:t>Widely used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UNIT_PLACING_PICTURE_USER_VIEWPORT" val="{&quot;height&quot;:7495,&quot;width&quot;:14198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PP_MARK_KEY" val="4394541f-e669-4d56-b869-ac7c08cb7406"/>
  <p:tag name="COMMONDATA" val="eyJoZGlkIjoiMmFlOTUxZDJmMTBmNTk5OGJhNmI5N2UyYmQyOTQ0YjA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WPS 演示</Application>
  <PresentationFormat>宽屏</PresentationFormat>
  <Paragraphs>156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Course Introduction</vt:lpstr>
      <vt:lpstr>TAs &amp; Me</vt:lpstr>
      <vt:lpstr>Course Intro</vt:lpstr>
      <vt:lpstr>Lab Syllabus</vt:lpstr>
      <vt:lpstr>Softwares Installation</vt:lpstr>
      <vt:lpstr>PowerPoint 演示文稿</vt:lpstr>
      <vt:lpstr>What is Postgres</vt:lpstr>
      <vt:lpstr>Postgres(SQL)</vt:lpstr>
      <vt:lpstr>Why choose Postgres</vt:lpstr>
      <vt:lpstr>How to download Postgres</vt:lpstr>
      <vt:lpstr>How to install Postgres</vt:lpstr>
      <vt:lpstr>Why DataGrip</vt:lpstr>
      <vt:lpstr>How to download&amp;install DataGrip</vt:lpstr>
      <vt:lpstr>How to use DataGrip</vt:lpstr>
      <vt:lpstr>Conection Modes</vt:lpstr>
      <vt:lpstr>Postgres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183</cp:revision>
  <dcterms:created xsi:type="dcterms:W3CDTF">2019-06-19T02:08:00Z</dcterms:created>
  <dcterms:modified xsi:type="dcterms:W3CDTF">2022-07-04T02:37:00Z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0C918804B0BF40639BDFF8E4D8809CF3</vt:lpwstr>
  </property>
</Properties>
</file>