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41" r:id="rId4"/>
    <p:sldMasterId id="2147483825" r:id="rId5"/>
    <p:sldMasterId id="2147483848" r:id="rId6"/>
    <p:sldMasterId id="2147483867" r:id="rId7"/>
  </p:sldMasterIdLst>
  <p:notesMasterIdLst>
    <p:notesMasterId r:id="rId20"/>
  </p:notesMasterIdLst>
  <p:handoutMasterIdLst>
    <p:handoutMasterId r:id="rId21"/>
  </p:handoutMasterIdLst>
  <p:sldIdLst>
    <p:sldId id="257" r:id="rId8"/>
    <p:sldId id="276" r:id="rId9"/>
    <p:sldId id="277" r:id="rId10"/>
    <p:sldId id="278" r:id="rId11"/>
    <p:sldId id="273" r:id="rId12"/>
    <p:sldId id="274" r:id="rId13"/>
    <p:sldId id="275" r:id="rId14"/>
    <p:sldId id="279" r:id="rId15"/>
    <p:sldId id="280" r:id="rId16"/>
    <p:sldId id="281" r:id="rId17"/>
    <p:sldId id="282" r:id="rId18"/>
    <p:sldId id="270" r:id="rId19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BEBEB"/>
    <a:srgbClr val="151515"/>
    <a:srgbClr val="C7000B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64" autoAdjust="0"/>
  </p:normalViewPr>
  <p:slideViewPr>
    <p:cSldViewPr snapToGrid="0" snapToObjects="1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00" d="100"/>
          <a:sy n="100" d="100"/>
        </p:scale>
        <p:origin x="1842" y="-792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4/24/2022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6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18" name="备注占位符 1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977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57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11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6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1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7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100" dirty="0" smtClean="0">
                <a:latin typeface="+mn-lt"/>
                <a:ea typeface="+mn-ea"/>
              </a:rPr>
              <a:t>openGauss</a:t>
            </a:r>
            <a:r>
              <a:rPr lang="zh-CN" altLang="en-US" sz="1100" dirty="0" smtClean="0">
                <a:latin typeface="+mn-lt"/>
                <a:ea typeface="+mn-ea"/>
              </a:rPr>
              <a:t>是单机系统，在这样的系统架构中，业务数据存储在单个物理节点上，数据访问任务被推送到服务节点执行，通过服务器的高并发，实现对数据处理的快速响应。同时通过日志复制可以把数据复制到备机，提供数据的高可靠和读扩展。</a:t>
            </a:r>
            <a:endParaRPr lang="en-US" altLang="zh-CN" sz="1100" dirty="0" smtClean="0">
              <a:latin typeface="+mn-lt"/>
              <a:ea typeface="+mn-ea"/>
            </a:endParaRPr>
          </a:p>
          <a:p>
            <a:r>
              <a:rPr lang="en-US" altLang="zh-CN" sz="1100" dirty="0" smtClean="0">
                <a:latin typeface="+mn-lt"/>
                <a:ea typeface="+mn-ea"/>
              </a:rPr>
              <a:t>openGauss</a:t>
            </a:r>
            <a:r>
              <a:rPr lang="zh-CN" altLang="en-US" sz="1100" dirty="0" smtClean="0">
                <a:latin typeface="+mn-lt"/>
                <a:ea typeface="+mn-ea"/>
              </a:rPr>
              <a:t>实例包含主、备两种类型，支持一主多备。建议将主、备</a:t>
            </a:r>
            <a:r>
              <a:rPr lang="en-US" altLang="zh-CN" sz="1100" dirty="0" smtClean="0">
                <a:latin typeface="+mn-lt"/>
                <a:ea typeface="+mn-ea"/>
              </a:rPr>
              <a:t>openGauss</a:t>
            </a:r>
            <a:r>
              <a:rPr lang="zh-CN" altLang="en-US" sz="1100" dirty="0" smtClean="0">
                <a:latin typeface="+mn-lt"/>
                <a:ea typeface="+mn-ea"/>
              </a:rPr>
              <a:t>实例分散部署在不同的物理节点中。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3347069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4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</p:spTree>
    <p:extLst>
      <p:ext uri="{BB962C8B-B14F-4D97-AF65-F5344CB8AC3E}">
        <p14:creationId xmlns:p14="http://schemas.microsoft.com/office/powerpoint/2010/main" val="4213906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dirty="0" smtClean="0">
                <a:latin typeface="+mn-lt"/>
                <a:ea typeface="+mn-ea"/>
              </a:rPr>
              <a:t>答案：</a:t>
            </a:r>
            <a:r>
              <a:rPr lang="en-US" altLang="zh-CN" sz="1100" dirty="0" smtClean="0">
                <a:latin typeface="+mn-lt"/>
                <a:ea typeface="+mn-ea"/>
              </a:rPr>
              <a:t>B</a:t>
            </a:r>
            <a:r>
              <a:rPr lang="zh-CN" altLang="en-US" sz="1100" dirty="0" smtClean="0">
                <a:latin typeface="+mn-lt"/>
                <a:ea typeface="+mn-ea"/>
              </a:rPr>
              <a:t>，</a:t>
            </a:r>
            <a:r>
              <a:rPr lang="en-US" altLang="zh-CN" sz="1100" dirty="0" err="1" smtClean="0">
                <a:latin typeface="+mn-lt"/>
                <a:ea typeface="+mn-ea"/>
              </a:rPr>
              <a:t>openGauss</a:t>
            </a:r>
            <a:r>
              <a:rPr lang="zh-CN" altLang="zh-CN" sz="1100" dirty="0" smtClean="0">
                <a:latin typeface="+mn-lt"/>
                <a:ea typeface="+mn-ea"/>
              </a:rPr>
              <a:t>如果按照主备模式部署，并打开备机可读功能后，备机将能够提供读操作，</a:t>
            </a:r>
            <a:r>
              <a:rPr lang="zh-CN" altLang="en-US" sz="1100" dirty="0" smtClean="0">
                <a:latin typeface="+mn-lt"/>
                <a:ea typeface="+mn-ea"/>
              </a:rPr>
              <a:t>不能提供写操作。</a:t>
            </a:r>
            <a:endParaRPr lang="zh-CN" altLang="en-US" sz="11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532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80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745381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xmlns="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  <p:sldLayoutId id="2147483872" r:id="rId11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Copyright©2022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image" Target="../media/image4.png"/><Relationship Id="rId7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tm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hyperlink" Target="https://opengauss.org/zh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hyperlink" Target="http://learning.huawei.com/cn/" TargetMode="External"/><Relationship Id="rId4" Type="http://schemas.openxmlformats.org/officeDocument/2006/relationships/hyperlink" Target="http://support.huawei.com/enterprise/" TargetMode="External"/><Relationship Id="rId9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sz="3600" dirty="0" smtClean="0">
                <a:sym typeface="Huawei Sans" panose="020C0503030203020204" pitchFamily="34" charset="0"/>
              </a:rPr>
              <a:t>架构</a:t>
            </a:r>
            <a:r>
              <a:rPr lang="en-US" altLang="zh-CN" dirty="0" smtClean="0">
                <a:sym typeface="Huawei Sans" panose="020C0503030203020204" pitchFamily="34" charset="0"/>
              </a:rPr>
              <a:t/>
            </a:r>
            <a:br>
              <a:rPr lang="en-US" altLang="zh-CN" dirty="0" smtClean="0">
                <a:sym typeface="Huawei Sans" panose="020C0503030203020204" pitchFamily="34" charset="0"/>
              </a:rPr>
            </a:b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2C3E1400-CBB3-4C18-9B3A-F07CE69B01B7}"/>
              </a:ext>
            </a:extLst>
          </p:cNvPr>
          <p:cNvGrpSpPr/>
          <p:nvPr/>
        </p:nvGrpSpPr>
        <p:grpSpPr>
          <a:xfrm>
            <a:off x="2288382" y="2456338"/>
            <a:ext cx="7839869" cy="2520000"/>
            <a:chOff x="764381" y="1948181"/>
            <a:chExt cx="7839869" cy="2520000"/>
          </a:xfrm>
        </p:grpSpPr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DF4B60EC-ABCD-45B8-AA88-F6672D743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81" y="1948181"/>
              <a:ext cx="2520000" cy="252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5AA13BF6-30FC-4CE7-92A8-F7EDBB270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7015" y="1948181"/>
              <a:ext cx="2520000" cy="25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E1BB73AF-7917-463E-9DE8-FD69630FB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250" y="1948181"/>
              <a:ext cx="2520000" cy="2520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9BABD157-ECCC-4194-ADE5-234A95F2A814}"/>
                </a:ext>
              </a:extLst>
            </p:cNvPr>
            <p:cNvSpPr/>
            <p:nvPr/>
          </p:nvSpPr>
          <p:spPr>
            <a:xfrm>
              <a:off x="6631555" y="4149080"/>
              <a:ext cx="1425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华为企业业务</a:t>
              </a: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APP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67A1AE1E-23DA-48D1-87C9-D26402CBE0DC}"/>
                </a:ext>
              </a:extLst>
            </p:cNvPr>
            <p:cNvSpPr/>
            <p:nvPr/>
          </p:nvSpPr>
          <p:spPr>
            <a:xfrm>
              <a:off x="3974320" y="4149080"/>
              <a:ext cx="1425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企业技术支持</a:t>
              </a: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APP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6416203A-5552-47ED-A990-490B340BAC4C}"/>
                </a:ext>
              </a:extLst>
            </p:cNvPr>
            <p:cNvSpPr/>
            <p:nvPr/>
          </p:nvSpPr>
          <p:spPr>
            <a:xfrm>
              <a:off x="1465574" y="4149080"/>
              <a:ext cx="11176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华为培训</a:t>
              </a: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APP</a:t>
              </a:r>
            </a:p>
          </p:txBody>
        </p:sp>
        <p:pic>
          <p:nvPicPr>
            <p:cNvPr id="13" name="图片 12" descr="屏幕剪辑">
              <a:extLst>
                <a:ext uri="{FF2B5EF4-FFF2-40B4-BE49-F238E27FC236}">
                  <a16:creationId xmlns="" xmlns:a16="http://schemas.microsoft.com/office/drawing/2014/main" id="{99663D9E-8033-4D43-B82B-DEC202A23FBD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381" y="2326181"/>
              <a:ext cx="1764000" cy="1764000"/>
            </a:xfrm>
            <a:prstGeom prst="rect">
              <a:avLst/>
            </a:prstGeom>
          </p:spPr>
        </p:pic>
        <p:pic>
          <p:nvPicPr>
            <p:cNvPr id="14" name="图片 13" descr="屏幕剪辑">
              <a:extLst>
                <a:ext uri="{FF2B5EF4-FFF2-40B4-BE49-F238E27FC236}">
                  <a16:creationId xmlns="" xmlns:a16="http://schemas.microsoft.com/office/drawing/2014/main" id="{94EF2E64-506C-4AE2-B3EF-9ED9B3DC0D23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333" y="2326181"/>
              <a:ext cx="1764000" cy="1764000"/>
            </a:xfrm>
            <a:prstGeom prst="rect">
              <a:avLst/>
            </a:prstGeom>
          </p:spPr>
        </p:pic>
        <p:pic>
          <p:nvPicPr>
            <p:cNvPr id="15" name="图片 14" descr="屏幕剪辑">
              <a:extLst>
                <a:ext uri="{FF2B5EF4-FFF2-40B4-BE49-F238E27FC236}">
                  <a16:creationId xmlns="" xmlns:a16="http://schemas.microsoft.com/office/drawing/2014/main" id="{A89346DD-A6D1-4AE8-8F9F-E314DE086161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015" y="2326181"/>
              <a:ext cx="1764000" cy="17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91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356100"/>
          </a:xfrm>
        </p:spPr>
        <p:txBody>
          <a:bodyPr/>
          <a:lstStyle/>
          <a:p>
            <a:r>
              <a:rPr lang="zh-CN" altLang="en-US" sz="2000" dirty="0">
                <a:sym typeface="Huawei Sans" panose="020C0503030203020204" pitchFamily="34" charset="0"/>
              </a:rPr>
              <a:t>华为官方网站</a:t>
            </a:r>
            <a:endParaRPr lang="en-US" altLang="zh-CN" sz="2000" dirty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sz="1800" dirty="0" smtClean="0">
                <a:sym typeface="Huawei Sans" panose="020C0503030203020204" pitchFamily="34" charset="0"/>
              </a:rPr>
              <a:t>官</a:t>
            </a:r>
            <a:r>
              <a:rPr lang="zh-CN" altLang="en-US" sz="1800" dirty="0">
                <a:sym typeface="Huawei Sans" panose="020C0503030203020204" pitchFamily="34" charset="0"/>
              </a:rPr>
              <a:t>网</a:t>
            </a:r>
            <a:r>
              <a:rPr lang="zh-CN" altLang="en-US" sz="1800" dirty="0" smtClean="0">
                <a:sym typeface="Huawei Sans" panose="020C0503030203020204" pitchFamily="34" charset="0"/>
              </a:rPr>
              <a:t>：</a:t>
            </a:r>
            <a:r>
              <a:rPr lang="en-US" altLang="zh-CN" sz="1800" dirty="0">
                <a:sym typeface="Huawei Sans" panose="020C0503030203020204" pitchFamily="34" charset="0"/>
                <a:hlinkClick r:id="rId3"/>
              </a:rPr>
              <a:t>https://opengauss.org/zh</a:t>
            </a:r>
            <a:r>
              <a:rPr lang="en-US" altLang="zh-CN" sz="1800" dirty="0" smtClean="0">
                <a:sym typeface="Huawei Sans" panose="020C0503030203020204" pitchFamily="34" charset="0"/>
                <a:hlinkClick r:id="rId3"/>
              </a:rPr>
              <a:t>/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pPr lvl="1"/>
            <a:r>
              <a:rPr lang="zh-CN" altLang="en-US" sz="1800" dirty="0" smtClean="0">
                <a:sym typeface="Huawei Sans" panose="020C0503030203020204" pitchFamily="34" charset="0"/>
              </a:rPr>
              <a:t>技术</a:t>
            </a:r>
            <a:r>
              <a:rPr lang="zh-CN" altLang="en-US" sz="1800" dirty="0">
                <a:sym typeface="Huawei Sans" panose="020C0503030203020204" pitchFamily="34" charset="0"/>
              </a:rPr>
              <a:t>支持</a:t>
            </a:r>
            <a:r>
              <a:rPr lang="zh-CN" altLang="en-US" sz="1800" dirty="0" smtClean="0">
                <a:sym typeface="Huawei Sans" panose="020C0503030203020204" pitchFamily="34" charset="0"/>
              </a:rPr>
              <a:t>：</a:t>
            </a:r>
            <a:r>
              <a:rPr lang="en-US" altLang="zh-CN" sz="1800" dirty="0" smtClean="0">
                <a:sym typeface="Huawei Sans" panose="020C0503030203020204" pitchFamily="34" charset="0"/>
                <a:hlinkClick r:id="rId4"/>
              </a:rPr>
              <a:t>http://support.huawei.com/enterprise/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sz="1800" dirty="0" smtClean="0">
                <a:sym typeface="Huawei Sans" panose="020C0503030203020204" pitchFamily="34" charset="0"/>
              </a:rPr>
              <a:t>在线</a:t>
            </a:r>
            <a:r>
              <a:rPr lang="zh-CN" altLang="en-US" sz="1800" dirty="0">
                <a:sym typeface="Huawei Sans" panose="020C0503030203020204" pitchFamily="34" charset="0"/>
              </a:rPr>
              <a:t>学习：</a:t>
            </a:r>
            <a:r>
              <a:rPr lang="en-US" altLang="zh-CN" sz="1800" dirty="0">
                <a:sym typeface="Huawei Sans" panose="020C0503030203020204" pitchFamily="34" charset="0"/>
                <a:hlinkClick r:id="rId5"/>
              </a:rPr>
              <a:t>http://learning.huawei.com/cn</a:t>
            </a:r>
            <a:r>
              <a:rPr lang="en-US" altLang="zh-CN" sz="1800" dirty="0" smtClean="0">
                <a:sym typeface="Huawei Sans" panose="020C0503030203020204" pitchFamily="34" charset="0"/>
                <a:hlinkClick r:id="rId5"/>
              </a:rPr>
              <a:t>/</a:t>
            </a:r>
            <a:endParaRPr lang="en-US" altLang="zh-CN" sz="1800" dirty="0" smtClean="0">
              <a:sym typeface="Huawei Sans" panose="020C0503030203020204" pitchFamily="34" charset="0"/>
            </a:endParaRPr>
          </a:p>
          <a:p>
            <a:r>
              <a:rPr lang="zh-CN" altLang="en-US" sz="2000" dirty="0" smtClean="0">
                <a:sym typeface="Huawei Sans" panose="020C0503030203020204" pitchFamily="34" charset="0"/>
              </a:rPr>
              <a:t>热门</a:t>
            </a:r>
            <a:r>
              <a:rPr lang="zh-CN" altLang="en-US" sz="2000" dirty="0">
                <a:sym typeface="Huawei Sans" panose="020C0503030203020204" pitchFamily="34" charset="0"/>
              </a:rPr>
              <a:t>工具</a:t>
            </a:r>
            <a:endParaRPr lang="en-US" altLang="zh-CN" sz="2000" dirty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err="1">
                <a:sym typeface="Huawei Sans" panose="020C0503030203020204" pitchFamily="34" charset="0"/>
              </a:rPr>
              <a:t>HedEx</a:t>
            </a:r>
            <a:r>
              <a:rPr lang="en-US" altLang="zh-CN" sz="1800" dirty="0">
                <a:sym typeface="Huawei Sans" panose="020C0503030203020204" pitchFamily="34" charset="0"/>
              </a:rPr>
              <a:t> Lite</a:t>
            </a:r>
            <a:endParaRPr lang="zh-CN" altLang="en-US" sz="1800" dirty="0">
              <a:sym typeface="Huawei Sans" panose="020C0503030203020204" pitchFamily="34" charset="0"/>
            </a:endParaRPr>
          </a:p>
          <a:p>
            <a:pPr lvl="1"/>
            <a:r>
              <a:rPr lang="en-US" altLang="zh-CN" sz="1800" dirty="0" err="1">
                <a:sym typeface="Huawei Sans" panose="020C0503030203020204" pitchFamily="34" charset="0"/>
              </a:rPr>
              <a:t>eNSP</a:t>
            </a:r>
            <a:endParaRPr lang="zh-CN" altLang="en-US" sz="1800" dirty="0">
              <a:sym typeface="Huawei Sans" panose="020C0503030203020204" pitchFamily="34" charset="0"/>
            </a:endParaRPr>
          </a:p>
          <a:p>
            <a:pPr lvl="1"/>
            <a:r>
              <a:rPr lang="zh-CN" altLang="en-US" sz="1800" dirty="0">
                <a:sym typeface="Huawei Sans" panose="020C0503030203020204" pitchFamily="34" charset="0"/>
              </a:rPr>
              <a:t>网络资料工具中心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pPr lvl="1"/>
            <a:r>
              <a:rPr lang="zh-CN" altLang="en-US" sz="1800" dirty="0">
                <a:sym typeface="Huawei Sans" panose="020C0503030203020204" pitchFamily="34" charset="0"/>
              </a:rPr>
              <a:t>信息查询助手</a:t>
            </a:r>
            <a:endParaRPr lang="en-US" altLang="zh-CN" sz="1800" dirty="0">
              <a:sym typeface="Huawei Sans" panose="020C0503030203020204" pitchFamily="34" charset="0"/>
            </a:endParaRPr>
          </a:p>
          <a:p>
            <a:endParaRPr lang="zh-CN" altLang="en-US" sz="2000" dirty="0">
              <a:sym typeface="Huawei Sans" panose="020C0503030203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83F91931-180B-4236-AD33-35A849652E5B}"/>
              </a:ext>
            </a:extLst>
          </p:cNvPr>
          <p:cNvGrpSpPr/>
          <p:nvPr/>
        </p:nvGrpSpPr>
        <p:grpSpPr>
          <a:xfrm>
            <a:off x="6646651" y="4157392"/>
            <a:ext cx="3932189" cy="1951766"/>
            <a:chOff x="4716250" y="3981255"/>
            <a:chExt cx="3932189" cy="1951766"/>
          </a:xfrm>
        </p:grpSpPr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C31C79E5-356B-486A-A06C-79CBC65D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250" y="3981255"/>
              <a:ext cx="1944000" cy="1944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="" xmlns:a16="http://schemas.microsoft.com/office/drawing/2014/main" id="{D6EE5A41-3B9D-4CD4-97FB-9B05DF878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4439" y="3981255"/>
              <a:ext cx="1944000" cy="1944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D4014635-1BE6-47BD-9315-EB3D51863A68}"/>
                </a:ext>
              </a:extLst>
            </p:cNvPr>
            <p:cNvSpPr/>
            <p:nvPr/>
          </p:nvSpPr>
          <p:spPr>
            <a:xfrm>
              <a:off x="7225034" y="5625244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热门工具</a:t>
              </a:r>
              <a:endPara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F0C0DE57-B92C-4D21-8E4E-12F0C1781314}"/>
                </a:ext>
              </a:extLst>
            </p:cNvPr>
            <p:cNvSpPr/>
            <p:nvPr/>
          </p:nvSpPr>
          <p:spPr>
            <a:xfrm>
              <a:off x="5236845" y="5625244"/>
              <a:ext cx="9028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技术支持</a:t>
              </a:r>
              <a:endPara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10" name="图片 9" descr="屏幕剪辑">
              <a:extLst>
                <a:ext uri="{FF2B5EF4-FFF2-40B4-BE49-F238E27FC236}">
                  <a16:creationId xmlns="" xmlns:a16="http://schemas.microsoft.com/office/drawing/2014/main" id="{8ADE64A2-3505-4D98-A267-C2BC72C0782D}"/>
                </a:ext>
              </a:extLst>
            </p:cNvPr>
            <p:cNvPicPr/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250" y="4269255"/>
              <a:ext cx="1368000" cy="1368000"/>
            </a:xfrm>
            <a:prstGeom prst="rect">
              <a:avLst/>
            </a:prstGeom>
          </p:spPr>
        </p:pic>
        <p:pic>
          <p:nvPicPr>
            <p:cNvPr id="11" name="图片 10" descr="屏幕剪辑">
              <a:extLst>
                <a:ext uri="{FF2B5EF4-FFF2-40B4-BE49-F238E27FC236}">
                  <a16:creationId xmlns="" xmlns:a16="http://schemas.microsoft.com/office/drawing/2014/main" id="{0748FCF0-A092-4999-A891-A8FB6592BDB5}"/>
                </a:ext>
              </a:extLst>
            </p:cNvPr>
            <p:cNvPicPr/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439" y="4269255"/>
              <a:ext cx="1368000" cy="1368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AFCA7D09-9808-4602-A580-616FAED56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6" t="40987" r="40734" b="40492"/>
            <a:stretch/>
          </p:blipFill>
          <p:spPr>
            <a:xfrm>
              <a:off x="5508230" y="4773235"/>
              <a:ext cx="360040" cy="36004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464A7EA6-CF2D-42AD-98D5-1A176F468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6" t="40987" r="40734" b="40492"/>
            <a:stretch/>
          </p:blipFill>
          <p:spPr>
            <a:xfrm>
              <a:off x="7496419" y="4773235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7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6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本章主要讲述</a:t>
            </a:r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的架构，包括</a:t>
            </a:r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系统架构、体系架构、功能</a:t>
            </a:r>
            <a:r>
              <a:rPr lang="zh-CN" altLang="en-US" dirty="0">
                <a:sym typeface="Huawei Sans" panose="020C0503030203020204" pitchFamily="34" charset="0"/>
              </a:rPr>
              <a:t>架构</a:t>
            </a:r>
            <a:r>
              <a:rPr lang="zh-CN" altLang="en-US" dirty="0" smtClean="0">
                <a:sym typeface="Huawei Sans" panose="020C0503030203020204" pitchFamily="34" charset="0"/>
              </a:rPr>
              <a:t>三方面</a:t>
            </a:r>
            <a:r>
              <a:rPr lang="zh-CN" altLang="en-US" dirty="0">
                <a:sym typeface="Huawei Sans" panose="020C0503030203020204" pitchFamily="34" charset="0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906463"/>
            <a:ext cx="8126413" cy="69056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sym typeface="Huawei Sans" panose="020C0503030203020204" pitchFamily="34" charset="0"/>
              </a:rPr>
              <a:t>                 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学完本章内容以后，你将能够了解</a:t>
            </a:r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的整体架构</a:t>
            </a:r>
            <a:r>
              <a:rPr lang="zh-CN" altLang="en-US" dirty="0">
                <a:sym typeface="Huawei Sans" panose="020C0503030203020204" pitchFamily="34" charset="0"/>
              </a:rPr>
              <a:t>，</a:t>
            </a:r>
            <a:r>
              <a:rPr lang="zh-CN" altLang="en-US" dirty="0" smtClean="0">
                <a:sym typeface="Huawei Sans" panose="020C0503030203020204" pitchFamily="34" charset="0"/>
              </a:rPr>
              <a:t>能够掌握</a:t>
            </a:r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的系统架构、</a:t>
            </a:r>
            <a:r>
              <a:rPr lang="en-US" altLang="zh-CN" dirty="0" smtClean="0">
                <a:sym typeface="Huawei Sans" panose="020C0503030203020204" pitchFamily="34" charset="0"/>
              </a:rPr>
              <a:t> </a:t>
            </a:r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的体系架构、</a:t>
            </a:r>
            <a:r>
              <a:rPr lang="en-US" altLang="zh-CN" dirty="0" smtClean="0">
                <a:sym typeface="Huawei Sans" panose="020C0503030203020204" pitchFamily="34" charset="0"/>
              </a:rPr>
              <a:t> </a:t>
            </a:r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的功能架构。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 smtClean="0">
                <a:sym typeface="Huawei Sans" panose="020C0503030203020204" pitchFamily="34" charset="0"/>
              </a:rPr>
              <a:t>openGauss</a:t>
            </a:r>
            <a:r>
              <a:rPr lang="en-US" altLang="zh-CN" b="1" dirty="0" smtClean="0">
                <a:sym typeface="Huawei Sans" panose="020C0503030203020204" pitchFamily="34" charset="0"/>
              </a:rPr>
              <a:t> </a:t>
            </a:r>
            <a:r>
              <a:rPr lang="zh-CN" altLang="en-US" b="1" dirty="0" smtClean="0">
                <a:sym typeface="Huawei Sans" panose="020C0503030203020204" pitchFamily="34" charset="0"/>
              </a:rPr>
              <a:t>架构</a:t>
            </a:r>
            <a:endParaRPr lang="en-US" altLang="zh-CN" b="1" dirty="0" smtClean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zh-CN" dirty="0" smtClean="0">
                <a:sym typeface="Huawei Sans" panose="020C0503030203020204" pitchFamily="34" charset="0"/>
              </a:rPr>
              <a:t>系统架构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6588" y="1734400"/>
            <a:ext cx="6219579" cy="3777464"/>
            <a:chOff x="3122225" y="1500030"/>
            <a:chExt cx="5952355" cy="373014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014653" y="2628321"/>
              <a:ext cx="0" cy="5657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568519" y="3366619"/>
              <a:ext cx="0" cy="14747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464169" y="3350030"/>
              <a:ext cx="0" cy="134592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6976848" y="1852234"/>
              <a:ext cx="15368" cy="12063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圆角矩形 10"/>
            <p:cNvSpPr/>
            <p:nvPr/>
          </p:nvSpPr>
          <p:spPr>
            <a:xfrm>
              <a:off x="4840687" y="1500030"/>
              <a:ext cx="4039082" cy="352204"/>
            </a:xfrm>
            <a:prstGeom prst="roundRect">
              <a:avLst/>
            </a:prstGeom>
            <a:ln>
              <a:solidFill>
                <a:srgbClr val="23181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业务应用</a:t>
              </a:r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22225" y="2113491"/>
              <a:ext cx="5952355" cy="3116681"/>
            </a:xfrm>
            <a:prstGeom prst="rect">
              <a:avLst/>
            </a:prstGeom>
            <a:noFill/>
            <a:ln>
              <a:solidFill>
                <a:srgbClr val="23181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342300" y="2274856"/>
              <a:ext cx="1344706" cy="353465"/>
            </a:xfrm>
            <a:prstGeom prst="roundRect">
              <a:avLst/>
            </a:prstGeom>
            <a:solidFill>
              <a:srgbClr val="30B5C5"/>
            </a:solidFill>
            <a:ln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OM</a:t>
              </a:r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329667" y="2974733"/>
              <a:ext cx="5537469" cy="391886"/>
            </a:xfrm>
            <a:prstGeom prst="roundRect">
              <a:avLst/>
            </a:prstGeom>
            <a:solidFill>
              <a:srgbClr val="888888"/>
            </a:solidFill>
            <a:ln>
              <a:solidFill>
                <a:srgbClr val="2318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网络通道</a:t>
              </a:r>
              <a:r>
                <a:rPr lang="en-US" altLang="zh-CN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10 GE</a:t>
              </a:r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329667" y="3750821"/>
              <a:ext cx="2594469" cy="522514"/>
            </a:xfrm>
            <a:prstGeom prst="roundRect">
              <a:avLst/>
            </a:prstGeom>
            <a:solidFill>
              <a:srgbClr val="30B5C5"/>
            </a:solidFill>
            <a:ln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</a:t>
              </a:r>
              <a:r>
                <a:rPr lang="en-US" altLang="zh-CN" dirty="0" err="1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penGauss</a:t>
              </a:r>
              <a:r>
                <a:rPr lang="en-US" altLang="zh-CN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</a:t>
              </a:r>
              <a:r>
                <a:rPr lang="zh-CN" altLang="en-US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主</a:t>
              </a:r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367090" y="3750821"/>
              <a:ext cx="2584555" cy="522514"/>
            </a:xfrm>
            <a:prstGeom prst="roundRect">
              <a:avLst/>
            </a:prstGeom>
            <a:solidFill>
              <a:srgbClr val="30B5C5"/>
            </a:solidFill>
            <a:ln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o</a:t>
              </a:r>
              <a:r>
                <a:rPr lang="en-US" altLang="zh-CN" dirty="0" err="1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penGauss</a:t>
              </a:r>
              <a:r>
                <a:rPr lang="en-US" altLang="zh-CN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 </a:t>
              </a:r>
              <a:r>
                <a:rPr lang="zh-CN" altLang="en-US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备</a:t>
              </a:r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7" name="流程图: 磁盘 16"/>
            <p:cNvSpPr/>
            <p:nvPr/>
          </p:nvSpPr>
          <p:spPr>
            <a:xfrm>
              <a:off x="3787974" y="4672841"/>
              <a:ext cx="1413863" cy="39893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Storage</a:t>
              </a:r>
              <a:endParaRPr lang="zh-CN" altLang="en-US" dirty="0">
                <a:solidFill>
                  <a:sysClr val="windowText" lastClr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8" name="流程图: 磁盘 17"/>
            <p:cNvSpPr/>
            <p:nvPr/>
          </p:nvSpPr>
          <p:spPr>
            <a:xfrm>
              <a:off x="6914015" y="4652650"/>
              <a:ext cx="1413863" cy="40382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ysClr val="windowText" lastClr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Storage</a:t>
              </a:r>
              <a:endParaRPr lang="zh-CN" altLang="en-US" dirty="0">
                <a:solidFill>
                  <a:sysClr val="windowText" lastClr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840687" y="2274856"/>
              <a:ext cx="4039082" cy="353465"/>
            </a:xfrm>
            <a:prstGeom prst="roundRect">
              <a:avLst/>
            </a:prstGeom>
            <a:solidFill>
              <a:srgbClr val="30B5C5"/>
            </a:solidFill>
            <a:ln>
              <a:solidFill>
                <a:srgbClr val="30B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客户端驱动</a:t>
              </a:r>
              <a:endPara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20" name="直接连接符 19"/>
            <p:cNvCxnSpPr>
              <a:stCxn id="13" idx="2"/>
            </p:cNvCxnSpPr>
            <p:nvPr/>
          </p:nvCxnSpPr>
          <p:spPr>
            <a:xfrm>
              <a:off x="4014653" y="2628321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圆角矩形 39"/>
          <p:cNvSpPr/>
          <p:nvPr/>
        </p:nvSpPr>
        <p:spPr>
          <a:xfrm>
            <a:off x="7240699" y="1472502"/>
            <a:ext cx="3934237" cy="4270736"/>
          </a:xfrm>
          <a:prstGeom prst="roundRect">
            <a:avLst>
              <a:gd name="adj" fmla="val 7277"/>
            </a:avLst>
          </a:prstGeom>
          <a:solidFill>
            <a:srgbClr val="BEE9EE">
              <a:alpha val="10000"/>
            </a:srgbClr>
          </a:solidFill>
          <a:ln>
            <a:solidFill>
              <a:srgbClr val="30B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12818" y="1485622"/>
            <a:ext cx="38930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OM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：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运维管理模块（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Operation Manager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）。提供集群日常运维、配置管理的管理接口、工具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</a:p>
          <a:p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客户端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驱动（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Client 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Driver</a:t>
            </a:r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: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负责接收来自应用的访问请求，并向应用返回执行结果；负责与</a:t>
            </a:r>
            <a:r>
              <a:rPr lang="en-US" altLang="zh-CN" sz="16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实例的通信，下发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在</a:t>
            </a:r>
            <a:r>
              <a:rPr lang="en-US" altLang="zh-CN" sz="16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实例上执行，并接收命令执行结果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</a:p>
          <a:p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en-US" altLang="zh-CN" sz="1600" dirty="0" err="1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openGauss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主备（</a:t>
            </a:r>
            <a:r>
              <a:rPr lang="en-US" altLang="zh-CN" sz="1600" dirty="0" err="1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Datanode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）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：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负责存储业务数据（支持行存、列存、内存表存储）、执行数据查询任务以及向客户端驱动返回执行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结果</a:t>
            </a:r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。</a:t>
            </a:r>
          </a:p>
          <a:p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  <a:p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Storage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：</a:t>
            </a:r>
            <a:r>
              <a:rPr lang="zh-CN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服务器的本地存储资源，持久化存储</a:t>
            </a:r>
            <a:r>
              <a:rPr lang="zh-CN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。</a:t>
            </a:r>
            <a:endParaRPr lang="en-US" altLang="zh-CN" sz="1600" dirty="0" smtClean="0">
              <a:latin typeface="Huawei Sans" panose="020C0503030203020204" pitchFamily="34" charset="0"/>
              <a:ea typeface="方正兰亭黑简体" panose="02000000000000000000" pitchFamily="2" charset="-122"/>
              <a:cs typeface="+mn-ea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1129550" y="5463452"/>
            <a:ext cx="9609461" cy="6214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zh-CN" altLang="en-US" sz="16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119810" y="1074426"/>
            <a:ext cx="9609461" cy="828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zh-CN" altLang="en-US" sz="16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体系架构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27668" y="2002294"/>
            <a:ext cx="9609461" cy="33123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zh-CN" altLang="en-US" sz="1600" dirty="0" smtClean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流程图: 磁盘 48"/>
          <p:cNvSpPr/>
          <p:nvPr/>
        </p:nvSpPr>
        <p:spPr bwMode="auto">
          <a:xfrm>
            <a:off x="5903950" y="5605657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143595" y="570604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控制文件</a:t>
            </a:r>
          </a:p>
        </p:txBody>
      </p:sp>
      <p:sp>
        <p:nvSpPr>
          <p:cNvPr id="51" name="圆角矩形 50"/>
          <p:cNvSpPr/>
          <p:nvPr/>
        </p:nvSpPr>
        <p:spPr bwMode="auto">
          <a:xfrm>
            <a:off x="1542606" y="4879086"/>
            <a:ext cx="1502500" cy="382023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86778" y="4898904"/>
            <a:ext cx="1451530" cy="338554"/>
          </a:xfrm>
          <a:prstGeom prst="rect">
            <a:avLst/>
          </a:prstGeom>
          <a:solidFill>
            <a:srgbClr val="30B5C5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系统</a:t>
            </a:r>
            <a:r>
              <a:rPr lang="zh-CN" altLang="en-US" sz="16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守护</a:t>
            </a:r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线程</a:t>
            </a:r>
          </a:p>
        </p:txBody>
      </p:sp>
      <p:sp>
        <p:nvSpPr>
          <p:cNvPr id="55" name="圆角矩形 54"/>
          <p:cNvSpPr/>
          <p:nvPr/>
        </p:nvSpPr>
        <p:spPr bwMode="auto">
          <a:xfrm>
            <a:off x="1542605" y="1509374"/>
            <a:ext cx="8675773" cy="338554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798308" y="1511203"/>
            <a:ext cx="5575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客户端工具及驱动：</a:t>
            </a:r>
            <a:r>
              <a:rPr lang="en-US" altLang="zh-CN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GSQL</a:t>
            </a:r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JDBC</a:t>
            </a:r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ODBC</a:t>
            </a:r>
            <a:endParaRPr lang="zh-CN" altLang="en-US" sz="16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1542605" y="1153497"/>
            <a:ext cx="8675774" cy="338554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82108" y="1148233"/>
            <a:ext cx="2736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业务应用进程</a:t>
            </a:r>
          </a:p>
        </p:txBody>
      </p:sp>
      <p:sp>
        <p:nvSpPr>
          <p:cNvPr id="59" name="圆角矩形 58"/>
          <p:cNvSpPr/>
          <p:nvPr/>
        </p:nvSpPr>
        <p:spPr bwMode="auto">
          <a:xfrm>
            <a:off x="7100631" y="4879084"/>
            <a:ext cx="1392917" cy="410569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169111" y="4912039"/>
            <a:ext cx="1220742" cy="338554"/>
          </a:xfrm>
          <a:prstGeom prst="rect">
            <a:avLst/>
          </a:prstGeom>
          <a:solidFill>
            <a:srgbClr val="30B5C5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日志写线程</a:t>
            </a:r>
          </a:p>
        </p:txBody>
      </p:sp>
      <p:sp>
        <p:nvSpPr>
          <p:cNvPr id="61" name="流程图: 磁盘 60"/>
          <p:cNvSpPr/>
          <p:nvPr/>
        </p:nvSpPr>
        <p:spPr bwMode="auto">
          <a:xfrm>
            <a:off x="7453517" y="5609672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429896" y="5715430"/>
            <a:ext cx="158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Redo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日志文件</a:t>
            </a: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5627804" y="1838211"/>
            <a:ext cx="0" cy="2377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9" name="流程图: 磁盘 68"/>
          <p:cNvSpPr/>
          <p:nvPr/>
        </p:nvSpPr>
        <p:spPr bwMode="auto">
          <a:xfrm>
            <a:off x="4413683" y="5597334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580934" y="570811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数据文件</a:t>
            </a:r>
          </a:p>
        </p:txBody>
      </p:sp>
      <p:sp>
        <p:nvSpPr>
          <p:cNvPr id="71" name="流程图: 磁盘 70"/>
          <p:cNvSpPr/>
          <p:nvPr/>
        </p:nvSpPr>
        <p:spPr bwMode="auto">
          <a:xfrm>
            <a:off x="1329823" y="5570622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545847" y="569387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配置文件</a:t>
            </a:r>
          </a:p>
        </p:txBody>
      </p:sp>
      <p:sp>
        <p:nvSpPr>
          <p:cNvPr id="73" name="流程图: 磁盘 72"/>
          <p:cNvSpPr/>
          <p:nvPr/>
        </p:nvSpPr>
        <p:spPr bwMode="auto">
          <a:xfrm>
            <a:off x="9113121" y="5587911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111501" y="5706041"/>
            <a:ext cx="146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日志文件</a:t>
            </a:r>
          </a:p>
        </p:txBody>
      </p:sp>
      <p:sp>
        <p:nvSpPr>
          <p:cNvPr id="76" name="圆角矩形 75"/>
          <p:cNvSpPr/>
          <p:nvPr/>
        </p:nvSpPr>
        <p:spPr bwMode="auto">
          <a:xfrm>
            <a:off x="3250428" y="4879086"/>
            <a:ext cx="1658701" cy="383591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458086" y="4909899"/>
            <a:ext cx="1245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检查点线程</a:t>
            </a:r>
          </a:p>
        </p:txBody>
      </p:sp>
      <p:sp>
        <p:nvSpPr>
          <p:cNvPr id="78" name="圆角矩形 77"/>
          <p:cNvSpPr/>
          <p:nvPr/>
        </p:nvSpPr>
        <p:spPr bwMode="auto">
          <a:xfrm>
            <a:off x="5203346" y="4879085"/>
            <a:ext cx="1658701" cy="394587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417204" y="4902041"/>
            <a:ext cx="1689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后台写线程</a:t>
            </a:r>
          </a:p>
        </p:txBody>
      </p:sp>
      <p:sp>
        <p:nvSpPr>
          <p:cNvPr id="80" name="圆角矩形 79"/>
          <p:cNvSpPr/>
          <p:nvPr/>
        </p:nvSpPr>
        <p:spPr bwMode="auto">
          <a:xfrm>
            <a:off x="8821669" y="4879084"/>
            <a:ext cx="1396710" cy="393022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001855" y="4901662"/>
            <a:ext cx="135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归档线程</a:t>
            </a:r>
          </a:p>
        </p:txBody>
      </p:sp>
      <p:sp>
        <p:nvSpPr>
          <p:cNvPr id="82" name="圆角矩形 81"/>
          <p:cNvSpPr/>
          <p:nvPr/>
        </p:nvSpPr>
        <p:spPr bwMode="auto">
          <a:xfrm>
            <a:off x="4336970" y="2084565"/>
            <a:ext cx="2882561" cy="375338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917675" y="2112235"/>
            <a:ext cx="176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业务处理线程</a:t>
            </a:r>
          </a:p>
        </p:txBody>
      </p:sp>
      <p:sp>
        <p:nvSpPr>
          <p:cNvPr id="84" name="圆角矩形 83"/>
          <p:cNvSpPr/>
          <p:nvPr/>
        </p:nvSpPr>
        <p:spPr bwMode="auto">
          <a:xfrm>
            <a:off x="7494309" y="4297906"/>
            <a:ext cx="2724069" cy="482570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126645" y="4386507"/>
            <a:ext cx="1835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Redo</a:t>
            </a:r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日志缓冲区</a:t>
            </a:r>
          </a:p>
        </p:txBody>
      </p:sp>
      <p:sp>
        <p:nvSpPr>
          <p:cNvPr id="86" name="圆角矩形 85"/>
          <p:cNvSpPr/>
          <p:nvPr/>
        </p:nvSpPr>
        <p:spPr bwMode="auto">
          <a:xfrm>
            <a:off x="4374681" y="4289626"/>
            <a:ext cx="2844851" cy="482570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209893" y="4388076"/>
            <a:ext cx="11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数据缓冲区</a:t>
            </a:r>
          </a:p>
        </p:txBody>
      </p:sp>
      <p:sp>
        <p:nvSpPr>
          <p:cNvPr id="88" name="圆角矩形 87"/>
          <p:cNvSpPr/>
          <p:nvPr/>
        </p:nvSpPr>
        <p:spPr bwMode="auto">
          <a:xfrm>
            <a:off x="1542605" y="4321609"/>
            <a:ext cx="2487615" cy="442728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2024782" y="4399071"/>
            <a:ext cx="174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数据字典缓冲区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39978" y="5315171"/>
            <a:ext cx="4321" cy="271085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 bwMode="auto">
          <a:xfrm>
            <a:off x="4336971" y="2615724"/>
            <a:ext cx="2882560" cy="391296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007725" y="2670601"/>
            <a:ext cx="1878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词法</a:t>
            </a:r>
            <a:r>
              <a:rPr lang="en-US" altLang="zh-CN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语法解析</a:t>
            </a:r>
          </a:p>
        </p:txBody>
      </p:sp>
      <p:sp>
        <p:nvSpPr>
          <p:cNvPr id="93" name="圆角矩形 92"/>
          <p:cNvSpPr/>
          <p:nvPr/>
        </p:nvSpPr>
        <p:spPr bwMode="auto">
          <a:xfrm>
            <a:off x="4341420" y="3727559"/>
            <a:ext cx="2878112" cy="434719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4336970" y="3169243"/>
            <a:ext cx="2882561" cy="419495"/>
          </a:xfrm>
          <a:prstGeom prst="roundRect">
            <a:avLst/>
          </a:prstGeom>
          <a:solidFill>
            <a:srgbClr val="30B5C5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274186" y="3780082"/>
            <a:ext cx="1092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查询执行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195657" y="3212397"/>
            <a:ext cx="1092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查询优化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8153581" y="5327909"/>
            <a:ext cx="4321" cy="271085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646650" y="2462417"/>
            <a:ext cx="0" cy="14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648224" y="3010745"/>
            <a:ext cx="0" cy="14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687500" y="3596776"/>
            <a:ext cx="0" cy="14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689075" y="4173378"/>
            <a:ext cx="0" cy="14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030220" y="4173378"/>
            <a:ext cx="878643" cy="14219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7202078" y="3531250"/>
            <a:ext cx="1310887" cy="609340"/>
          </a:xfrm>
          <a:custGeom>
            <a:avLst/>
            <a:gdLst>
              <a:gd name="connsiteX0" fmla="*/ 0 w 1310887"/>
              <a:gd name="connsiteY0" fmla="*/ 458308 h 609340"/>
              <a:gd name="connsiteX1" fmla="*/ 461914 w 1310887"/>
              <a:gd name="connsiteY1" fmla="*/ 609137 h 609340"/>
              <a:gd name="connsiteX2" fmla="*/ 848413 w 1310887"/>
              <a:gd name="connsiteY2" fmla="*/ 430028 h 609340"/>
              <a:gd name="connsiteX3" fmla="*/ 1310326 w 1310887"/>
              <a:gd name="connsiteY3" fmla="*/ 458308 h 609340"/>
              <a:gd name="connsiteX4" fmla="*/ 942681 w 1310887"/>
              <a:gd name="connsiteY4" fmla="*/ 43529 h 609340"/>
              <a:gd name="connsiteX5" fmla="*/ 923827 w 1310887"/>
              <a:gd name="connsiteY5" fmla="*/ 52955 h 60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0887" h="609340">
                <a:moveTo>
                  <a:pt x="0" y="458308"/>
                </a:moveTo>
                <a:cubicBezTo>
                  <a:pt x="160256" y="536079"/>
                  <a:pt x="320512" y="613850"/>
                  <a:pt x="461914" y="609137"/>
                </a:cubicBezTo>
                <a:cubicBezTo>
                  <a:pt x="603316" y="604424"/>
                  <a:pt x="707011" y="455166"/>
                  <a:pt x="848413" y="430028"/>
                </a:cubicBezTo>
                <a:cubicBezTo>
                  <a:pt x="989815" y="404890"/>
                  <a:pt x="1294615" y="522725"/>
                  <a:pt x="1310326" y="458308"/>
                </a:cubicBezTo>
                <a:cubicBezTo>
                  <a:pt x="1326037" y="393891"/>
                  <a:pt x="1007097" y="111088"/>
                  <a:pt x="942681" y="43529"/>
                </a:cubicBezTo>
                <a:cubicBezTo>
                  <a:pt x="878265" y="-24030"/>
                  <a:pt x="914400" y="-6748"/>
                  <a:pt x="923827" y="5295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409075" y="4173378"/>
            <a:ext cx="1085234" cy="14219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00978" y="5721799"/>
            <a:ext cx="1509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错误日志文件</a:t>
            </a:r>
          </a:p>
        </p:txBody>
      </p:sp>
      <p:sp>
        <p:nvSpPr>
          <p:cNvPr id="66" name="流程图: 磁盘 65"/>
          <p:cNvSpPr/>
          <p:nvPr/>
        </p:nvSpPr>
        <p:spPr bwMode="auto">
          <a:xfrm>
            <a:off x="2897531" y="5589009"/>
            <a:ext cx="1368152" cy="432048"/>
          </a:xfrm>
          <a:prstGeom prst="flowChartMagneticDisk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Arial" pitchFamily="34" charset="0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功能架构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0346" y="926636"/>
            <a:ext cx="8054160" cy="52427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62857" y="3277646"/>
            <a:ext cx="5227198" cy="1865280"/>
          </a:xfrm>
          <a:prstGeom prst="rect">
            <a:avLst/>
          </a:prstGeom>
          <a:solidFill>
            <a:srgbClr val="EEB3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FDD35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1096" y="1525757"/>
            <a:ext cx="1192953" cy="4125362"/>
          </a:xfrm>
          <a:prstGeom prst="rect">
            <a:avLst/>
          </a:prstGeom>
          <a:solidFill>
            <a:srgbClr val="EEB3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FDD35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52319" y="1595419"/>
            <a:ext cx="82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36"/>
            <a:r>
              <a:rPr lang="zh-CN" altLang="en-US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线程管理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1096027" y="1889390"/>
            <a:ext cx="1037763" cy="3675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业务处理线程池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62333" y="1046188"/>
            <a:ext cx="7740704" cy="408863"/>
          </a:xfrm>
          <a:prstGeom prst="rect">
            <a:avLst/>
          </a:prstGeom>
          <a:solidFill>
            <a:srgbClr val="FCC8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39823" y="1134597"/>
            <a:ext cx="123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36"/>
            <a:r>
              <a:rPr lang="zh-CN" altLang="en-US" sz="1200" b="1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客户端驱动</a:t>
            </a:r>
            <a:endParaRPr lang="zh-CN" altLang="en-US" sz="12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73789" y="1116893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CLI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83898" y="1134597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JDBC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94550" y="1116893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ODBC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106187" y="2319499"/>
            <a:ext cx="1029343" cy="3965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日志写线程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114310" y="2743089"/>
            <a:ext cx="1019481" cy="3837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数据页写线程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93518" y="3191966"/>
            <a:ext cx="1040273" cy="2911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检查点线程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3518" y="3524709"/>
            <a:ext cx="1040271" cy="2601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统计线程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06187" y="3857478"/>
            <a:ext cx="1027601" cy="378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日志发送线程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96028" y="4262508"/>
            <a:ext cx="1037760" cy="395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日志接收线程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93558" y="4701809"/>
            <a:ext cx="1040229" cy="2258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清理线程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96027" y="5313379"/>
            <a:ext cx="1037759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管理线程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19121" y="1541117"/>
            <a:ext cx="1050004" cy="2481088"/>
          </a:xfrm>
          <a:prstGeom prst="rect">
            <a:avLst/>
          </a:prstGeom>
          <a:solidFill>
            <a:srgbClr val="EEB3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FDD35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875047" y="1648418"/>
            <a:ext cx="927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36"/>
            <a:r>
              <a:rPr lang="zh-CN" altLang="en-US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安全管理</a:t>
            </a:r>
          </a:p>
        </p:txBody>
      </p:sp>
      <p:sp>
        <p:nvSpPr>
          <p:cNvPr id="57" name="矩形 56"/>
          <p:cNvSpPr/>
          <p:nvPr/>
        </p:nvSpPr>
        <p:spPr>
          <a:xfrm>
            <a:off x="7875047" y="1906139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身份管理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887016" y="2244485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访问控制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87016" y="2580301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通信加密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87016" y="2894480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审计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096027" y="5010623"/>
            <a:ext cx="1045549" cy="2585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归档线程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13343" y="4095015"/>
            <a:ext cx="1043364" cy="1765728"/>
          </a:xfrm>
          <a:prstGeom prst="rect">
            <a:avLst/>
          </a:prstGeom>
          <a:solidFill>
            <a:srgbClr val="FCC8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875048" y="4158415"/>
            <a:ext cx="81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36"/>
            <a:r>
              <a:rPr lang="zh-CN" altLang="en-US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通用组件</a:t>
            </a:r>
          </a:p>
        </p:txBody>
      </p:sp>
      <p:sp>
        <p:nvSpPr>
          <p:cNvPr id="64" name="矩形 63"/>
          <p:cNvSpPr/>
          <p:nvPr/>
        </p:nvSpPr>
        <p:spPr>
          <a:xfrm>
            <a:off x="7875047" y="4450904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数据字典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64703" y="4819204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内存管理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64703" y="5189419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数据类型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854728" y="5558130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内置函数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383249" y="1541120"/>
            <a:ext cx="5227198" cy="501652"/>
          </a:xfrm>
          <a:prstGeom prst="rect">
            <a:avLst/>
          </a:prstGeom>
          <a:solidFill>
            <a:srgbClr val="EEB3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FDD35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733388" y="1689123"/>
            <a:ext cx="1520078" cy="27814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控制命令信号处理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499892" y="1684447"/>
            <a:ext cx="1116852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通信协议处理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62620" y="1612391"/>
            <a:ext cx="93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36"/>
            <a:r>
              <a:rPr lang="zh-CN" altLang="en-US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通信管理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367987" y="2121102"/>
            <a:ext cx="5242460" cy="1057257"/>
            <a:chOff x="2445478" y="2482555"/>
            <a:chExt cx="5242460" cy="1057257"/>
          </a:xfrm>
        </p:grpSpPr>
        <p:sp>
          <p:nvSpPr>
            <p:cNvPr id="29" name="矩形 28"/>
            <p:cNvSpPr/>
            <p:nvPr/>
          </p:nvSpPr>
          <p:spPr>
            <a:xfrm>
              <a:off x="2445478" y="2482555"/>
              <a:ext cx="5242460" cy="1057257"/>
            </a:xfrm>
            <a:prstGeom prst="rect">
              <a:avLst/>
            </a:prstGeom>
            <a:solidFill>
              <a:srgbClr val="EEB3C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1218536"/>
              <a:endParaRPr lang="en-US" altLang="zh-CN" sz="1200" dirty="0">
                <a:solidFill>
                  <a:srgbClr val="FDD35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551688" y="2836076"/>
              <a:ext cx="947229" cy="265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en-US" altLang="zh-CN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SQL</a:t>
              </a:r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执行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727304" y="2844507"/>
              <a:ext cx="990462" cy="265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SQL</a:t>
              </a:r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解析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99799" y="2830259"/>
              <a:ext cx="1098975" cy="2793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SQL</a:t>
              </a:r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查询重写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72298" y="2844507"/>
              <a:ext cx="998444" cy="265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SQL</a:t>
              </a:r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优化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524612" y="2553260"/>
              <a:ext cx="941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36"/>
              <a:r>
                <a:rPr lang="en-US" altLang="zh-CN" sz="1200" b="1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SQL</a:t>
              </a:r>
              <a:r>
                <a:rPr lang="zh-CN" altLang="en-US" sz="1200" b="1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引擎</a:t>
              </a: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2725982" y="3176147"/>
              <a:ext cx="4767720" cy="283809"/>
              <a:chOff x="2480395" y="3061833"/>
              <a:chExt cx="2788326" cy="270884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2480395" y="3062779"/>
                <a:ext cx="1232775" cy="2699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36"/>
                <a:r>
                  <a:rPr lang="en-US" altLang="zh-CN" sz="120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DDL</a:t>
                </a:r>
                <a:r>
                  <a:rPr lang="zh-CN" altLang="en-US" sz="120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命令处理</a:t>
                </a:r>
                <a:endParaRPr 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4035946" y="3061833"/>
                <a:ext cx="1232775" cy="26993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536"/>
                <a:r>
                  <a:rPr lang="zh-CN" altLang="en-US" sz="1200" dirty="0">
                    <a:solidFill>
                      <a:srgbClr val="000000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存储过程解析</a:t>
                </a:r>
                <a:endParaRPr 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423462" y="3310858"/>
            <a:ext cx="5115783" cy="1774942"/>
            <a:chOff x="2182324" y="3427549"/>
            <a:chExt cx="5115783" cy="1744732"/>
          </a:xfrm>
        </p:grpSpPr>
        <p:sp>
          <p:nvSpPr>
            <p:cNvPr id="20" name="矩形 19"/>
            <p:cNvSpPr/>
            <p:nvPr/>
          </p:nvSpPr>
          <p:spPr>
            <a:xfrm>
              <a:off x="4820880" y="3709280"/>
              <a:ext cx="1212169" cy="3896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大内存缓冲区管理</a:t>
              </a:r>
              <a:endParaRPr lang="en-US" altLang="zh-CN" sz="1200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832485" y="4926798"/>
              <a:ext cx="2465622" cy="241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en-US" altLang="zh-CN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NUMA</a:t>
              </a:r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化数据结构</a:t>
              </a:r>
              <a:endPara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32827" y="4931271"/>
              <a:ext cx="2429311" cy="2410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内存表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832485" y="4191490"/>
              <a:ext cx="1147642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索引管理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158385" y="4126789"/>
              <a:ext cx="1128118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并行日志回放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51859" y="4586265"/>
              <a:ext cx="1199875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锁管理器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22421" y="4586159"/>
              <a:ext cx="1020839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列存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431261" y="4172698"/>
              <a:ext cx="1147642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空闲空间管理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58385" y="3708619"/>
              <a:ext cx="1128117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日志管理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162760" y="4586159"/>
              <a:ext cx="1128117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增量检查点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447483" y="3708619"/>
              <a:ext cx="1178345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en-US" altLang="zh-CN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CSN</a:t>
              </a:r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快照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218047" y="3709281"/>
              <a:ext cx="1078679" cy="389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行存（本地更新）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182324" y="3427549"/>
              <a:ext cx="1060936" cy="27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536"/>
              <a:r>
                <a:rPr lang="zh-CN" altLang="en-US" sz="1200" b="1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存储引擎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2232164" y="4135481"/>
              <a:ext cx="1020839" cy="3803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行存（回滚段更新）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825256" y="4586265"/>
              <a:ext cx="1142453" cy="241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36"/>
              <a:r>
                <a:rPr lang="zh-CN" altLang="en-US" sz="1200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存储管理适配</a:t>
              </a:r>
              <a:endParaRPr 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9115187" y="979650"/>
            <a:ext cx="1084404" cy="5027669"/>
          </a:xfrm>
          <a:prstGeom prst="rect">
            <a:avLst/>
          </a:prstGeom>
          <a:solidFill>
            <a:srgbClr val="94DAE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287478" y="1028485"/>
            <a:ext cx="544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36"/>
            <a:r>
              <a:rPr lang="zh-CN" altLang="en-US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工具</a:t>
            </a:r>
          </a:p>
        </p:txBody>
      </p:sp>
      <p:sp>
        <p:nvSpPr>
          <p:cNvPr id="77" name="矩形 76"/>
          <p:cNvSpPr/>
          <p:nvPr/>
        </p:nvSpPr>
        <p:spPr>
          <a:xfrm>
            <a:off x="9154156" y="1417414"/>
            <a:ext cx="964754" cy="4065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客户端命令行工具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154155" y="2036047"/>
            <a:ext cx="964755" cy="497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数据库实例控制工具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154156" y="2743088"/>
            <a:ext cx="964754" cy="4419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物理备份</a:t>
            </a:r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恢复工具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9154156" y="3450130"/>
            <a:ext cx="964754" cy="4949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逻辑导入导出工具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161914" y="4104172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OM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安装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9161914" y="4740510"/>
            <a:ext cx="811006" cy="2651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CM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监控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015374" y="5737188"/>
            <a:ext cx="6717288" cy="3814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098177" y="5797424"/>
            <a:ext cx="112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36"/>
            <a:r>
              <a:rPr lang="zh-CN" altLang="en-US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硬件</a:t>
            </a:r>
            <a:r>
              <a:rPr lang="en-US" altLang="zh-CN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&amp;OS</a:t>
            </a:r>
            <a:r>
              <a:rPr lang="zh-CN" altLang="en-US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平台</a:t>
            </a:r>
          </a:p>
        </p:txBody>
      </p:sp>
      <p:sp>
        <p:nvSpPr>
          <p:cNvPr id="85" name="矩形 84"/>
          <p:cNvSpPr/>
          <p:nvPr/>
        </p:nvSpPr>
        <p:spPr>
          <a:xfrm>
            <a:off x="2388174" y="5810772"/>
            <a:ext cx="2058242" cy="264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en-US" altLang="zh-CN" sz="1200" dirty="0" err="1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ARM+OpenEuler</a:t>
            </a:r>
            <a:r>
              <a:rPr lang="en-US" altLang="zh-CN" sz="1200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203933" y="5821472"/>
            <a:ext cx="1254699" cy="26214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en-US" altLang="zh-CN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X86+CentOS</a:t>
            </a:r>
          </a:p>
        </p:txBody>
      </p:sp>
      <p:sp>
        <p:nvSpPr>
          <p:cNvPr id="90" name="矩形 89"/>
          <p:cNvSpPr/>
          <p:nvPr/>
        </p:nvSpPr>
        <p:spPr>
          <a:xfrm>
            <a:off x="10254279" y="3703982"/>
            <a:ext cx="1136072" cy="337639"/>
          </a:xfrm>
          <a:prstGeom prst="rect">
            <a:avLst/>
          </a:prstGeom>
          <a:solidFill>
            <a:srgbClr val="EEB3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b="1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内核</a:t>
            </a:r>
            <a:endParaRPr lang="en-US" altLang="zh-CN" sz="12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0254279" y="4375042"/>
            <a:ext cx="1136072" cy="337639"/>
          </a:xfrm>
          <a:prstGeom prst="rect">
            <a:avLst/>
          </a:prstGeom>
          <a:solidFill>
            <a:srgbClr val="FCC8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b="1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公共能力</a:t>
            </a:r>
            <a:endParaRPr lang="en-US" altLang="zh-CN" sz="12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0254279" y="5046102"/>
            <a:ext cx="1136072" cy="337639"/>
          </a:xfrm>
          <a:prstGeom prst="rect">
            <a:avLst/>
          </a:prstGeom>
          <a:solidFill>
            <a:srgbClr val="94DAE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en-US" altLang="zh-CN" sz="1200" b="1" dirty="0" smtClean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OM &amp; CM</a:t>
            </a:r>
            <a:endParaRPr lang="en-US" altLang="zh-CN" sz="1200" b="1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344206" y="5215971"/>
            <a:ext cx="5227198" cy="435148"/>
          </a:xfrm>
          <a:prstGeom prst="rect">
            <a:avLst/>
          </a:prstGeom>
          <a:solidFill>
            <a:srgbClr val="EEB3C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8536"/>
            <a:endParaRPr lang="en-US" altLang="zh-CN" sz="1200" dirty="0">
              <a:solidFill>
                <a:srgbClr val="FDD35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35511" y="5294220"/>
            <a:ext cx="1120030" cy="2701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慢</a:t>
            </a:r>
            <a:r>
              <a:rPr lang="en-US" altLang="zh-CN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SQL</a:t>
            </a:r>
            <a:r>
              <a:rPr lang="zh-CN" altLang="en-US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诊断</a:t>
            </a:r>
            <a:endParaRPr lang="en-US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555542" y="5294220"/>
            <a:ext cx="908330" cy="27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趋势预测</a:t>
            </a:r>
            <a:endParaRPr lang="en-US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362857" y="5235889"/>
            <a:ext cx="461301" cy="27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536"/>
            <a:r>
              <a:rPr lang="en-US" altLang="zh-CN" sz="12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endParaRPr lang="zh-CN" altLang="en-US" sz="1200" b="1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530120" y="5299693"/>
            <a:ext cx="916448" cy="2616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参数推荐</a:t>
            </a:r>
            <a:endParaRPr lang="en-US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89023" y="5294341"/>
            <a:ext cx="812542" cy="2700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索引推荐</a:t>
            </a:r>
            <a:endParaRPr lang="en-US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875047" y="3193445"/>
            <a:ext cx="822976" cy="3764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全密态</a:t>
            </a:r>
            <a:r>
              <a:rPr lang="zh-CN" altLang="en-US" sz="1200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数据库</a:t>
            </a:r>
            <a:endParaRPr lang="en-US" sz="1200" dirty="0">
              <a:solidFill>
                <a:srgbClr val="000000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864703" y="3596443"/>
            <a:ext cx="833320" cy="3881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账本数据库</a:t>
            </a:r>
            <a:endParaRPr lang="en-US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458763" y="5297879"/>
            <a:ext cx="1028713" cy="27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536"/>
            <a:r>
              <a:rPr lang="zh-CN" altLang="en-US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库内</a:t>
            </a:r>
            <a:r>
              <a:rPr lang="en-US" altLang="zh-CN" sz="120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引擎</a:t>
            </a:r>
            <a:endParaRPr lang="en-US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（判断）</a:t>
            </a:r>
            <a:r>
              <a:rPr lang="en-US" altLang="zh-CN" dirty="0" err="1" smtClean="0">
                <a:sym typeface="Huawei Sans" panose="020C0503030203020204" pitchFamily="34" charset="0"/>
              </a:rPr>
              <a:t>openGauss</a:t>
            </a:r>
            <a:r>
              <a:rPr lang="zh-CN" altLang="zh-CN" dirty="0" smtClean="0">
                <a:sym typeface="Huawei Sans" panose="020C0503030203020204" pitchFamily="34" charset="0"/>
              </a:rPr>
              <a:t>如果按照主备模式部署，并打开备机可读功能后，备机将能够提供读</a:t>
            </a:r>
            <a:r>
              <a:rPr lang="zh-CN" altLang="en-US" dirty="0" smtClean="0">
                <a:sym typeface="Huawei Sans" panose="020C0503030203020204" pitchFamily="34" charset="0"/>
              </a:rPr>
              <a:t>写</a:t>
            </a:r>
            <a:r>
              <a:rPr lang="zh-CN" altLang="zh-CN" dirty="0" smtClean="0">
                <a:sym typeface="Huawei Sans" panose="020C0503030203020204" pitchFamily="34" charset="0"/>
              </a:rPr>
              <a:t>操作，从而缓解主机上的压力</a:t>
            </a:r>
            <a:r>
              <a:rPr lang="en-US" altLang="zh-CN" dirty="0" smtClean="0">
                <a:sym typeface="Huawei Sans" panose="020C0503030203020204" pitchFamily="34" charset="0"/>
              </a:rPr>
              <a:t> </a:t>
            </a:r>
            <a:r>
              <a:rPr lang="zh-CN" altLang="en-US" dirty="0">
                <a:sym typeface="Huawei Sans" panose="020C0503030203020204" pitchFamily="34" charset="0"/>
              </a:rPr>
              <a:t>（）</a:t>
            </a:r>
            <a:r>
              <a:rPr lang="zh-CN" altLang="en-US" dirty="0" smtClean="0">
                <a:sym typeface="Huawei Sans" panose="020C0503030203020204" pitchFamily="34" charset="0"/>
              </a:rPr>
              <a:t>？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正确</a:t>
            </a:r>
            <a:endParaRPr lang="en-US" altLang="zh-CN" dirty="0" smtClean="0">
              <a:sym typeface="Huawei Sans" panose="020C0503030203020204" pitchFamily="34" charset="0"/>
            </a:endParaRPr>
          </a:p>
          <a:p>
            <a:pPr lvl="1"/>
            <a:r>
              <a:rPr lang="zh-CN" altLang="en-US" dirty="0" smtClean="0">
                <a:sym typeface="Huawei Sans" panose="020C0503030203020204" pitchFamily="34" charset="0"/>
              </a:rPr>
              <a:t>错误</a:t>
            </a:r>
            <a:endParaRPr lang="zh-CN" altLang="zh-CN" dirty="0" smtClean="0">
              <a:sym typeface="Huawei Sans" panose="020C0503030203020204" pitchFamily="34" charset="0"/>
            </a:endParaRPr>
          </a:p>
          <a:p>
            <a:endParaRPr lang="en-US" altLang="zh-CN" dirty="0" smtClean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Huawei Sans" panose="020C0503030203020204" pitchFamily="34" charset="0"/>
              </a:rPr>
              <a:t>本章内容主要讲解</a:t>
            </a:r>
            <a:r>
              <a:rPr lang="en-US" altLang="zh-CN" smtClean="0">
                <a:sym typeface="Huawei Sans" panose="020C0503030203020204" pitchFamily="34" charset="0"/>
              </a:rPr>
              <a:t>openGauss</a:t>
            </a:r>
            <a:r>
              <a:rPr lang="zh-CN" altLang="en-US" dirty="0" smtClean="0">
                <a:sym typeface="Huawei Sans" panose="020C0503030203020204" pitchFamily="34" charset="0"/>
              </a:rPr>
              <a:t>架构，包括系统架构、体系架构、功能架构。</a:t>
            </a:r>
            <a:endParaRPr lang="zh-CN" altLang="en-US" dirty="0"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A4E927-2E19-40DA-AC21-D3EBC4321306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667</Words>
  <Application>Microsoft Office PowerPoint</Application>
  <PresentationFormat>宽屏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方正兰亭黑简体</vt:lpstr>
      <vt:lpstr>Microsoft YaHei</vt:lpstr>
      <vt:lpstr>Microsoft YaHei</vt:lpstr>
      <vt:lpstr>Arial</vt:lpstr>
      <vt:lpstr>Huawei Sans</vt:lpstr>
      <vt:lpstr>Wingdings</vt:lpstr>
      <vt:lpstr>1_标题页模板</vt:lpstr>
      <vt:lpstr>2_功能页模板</vt:lpstr>
      <vt:lpstr>3_内容页模板</vt:lpstr>
      <vt:lpstr>4_感谢页模板</vt:lpstr>
      <vt:lpstr>openGauss架构 </vt:lpstr>
      <vt:lpstr>                 </vt:lpstr>
      <vt:lpstr>PowerPoint 演示文稿</vt:lpstr>
      <vt:lpstr>PowerPoint 演示文稿</vt:lpstr>
      <vt:lpstr>openGauss系统架构</vt:lpstr>
      <vt:lpstr>openGauss体系架构</vt:lpstr>
      <vt:lpstr>openGauss功能架构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xizhiping</cp:lastModifiedBy>
  <cp:revision>190</cp:revision>
  <cp:lastPrinted>2020-07-31T09:33:18Z</cp:lastPrinted>
  <dcterms:created xsi:type="dcterms:W3CDTF">2018-11-29T10:16:29Z</dcterms:created>
  <dcterms:modified xsi:type="dcterms:W3CDTF">2022-04-24T07:44:50Z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(3)/QaFsOuC7gPGaWSnLxPBsb4HuKo3YaFYzoNHbb29+HBQPBAkEH7U1mme/vIxIREuiqBrOHdf
BmKfeq9MXkdtqAvnpFWaC27e0GSEv3qbhnqz4OsqYqRe41WA7J0KegE6z5sXsInPmBEb0PSp
78BhzPxS1A+d+KkcvRNtQHX7QVEERp2KZF5J9DTxQykk7ZmzbyIobNS9CkWtgcUTbrR+YCMJ
Z8mdk8V8LfaHwTLWWT</vt:lpwstr>
  </property>
  <property fmtid="{D5CDD505-2E9C-101B-9397-08002B2CF9AE}" pid="3" name="_2015_ms_pID_7253431">
    <vt:lpwstr>g6H4DPxDEmHvw0sL1amXjFJpYLUnD4R/9XeortQSa32OWY1xDoKWXp
joeCY7nSR+xa0w9hnyQmLfkTgUF0YbP9SLmCIfDhbKSkhgxOwAVjrP6QW0QneoH7/JgqH5wd
7px0h4UgcTF8H+ox8rirLOUxwwMJVPr6K2jCs8sqpCwoxAIMUEj4RefiLw8hwOG3tz+rykO4
1MldIGdKI8yjWO4DdDag1W6K1FG14eTop+du</vt:lpwstr>
  </property>
  <property fmtid="{D5CDD505-2E9C-101B-9397-08002B2CF9AE}" pid="4" name="_2015_ms_pID_7253432">
    <vt:lpwstr>2g==</vt:lpwstr>
  </property>
  <property fmtid="{D5CDD505-2E9C-101B-9397-08002B2CF9AE}" pid="5" name="ContentTypeId">
    <vt:lpwstr>0x010100CC226774B8D87F4D92D9D1F6859ED44E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1650786263</vt:lpwstr>
  </property>
</Properties>
</file>