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tags/tag28.xml" ContentType="application/vnd.openxmlformats-officedocument.presentationml.tags+xml"/>
  <Override PartName="/ppt/notesSlides/notesSlide34.xml" ContentType="application/vnd.openxmlformats-officedocument.presentationml.notesSlide+xml"/>
  <Override PartName="/ppt/tags/tag29.xml" ContentType="application/vnd.openxmlformats-officedocument.presentationml.tags+xml"/>
  <Override PartName="/ppt/notesSlides/notesSlide35.xml" ContentType="application/vnd.openxmlformats-officedocument.presentationml.notesSlide+xml"/>
  <Override PartName="/ppt/tags/tag30.xml" ContentType="application/vnd.openxmlformats-officedocument.presentationml.tags+xml"/>
  <Override PartName="/ppt/notesSlides/notesSlide36.xml" ContentType="application/vnd.openxmlformats-officedocument.presentationml.notesSlide+xml"/>
  <Override PartName="/ppt/tags/tag31.xml" ContentType="application/vnd.openxmlformats-officedocument.presentationml.tags+xml"/>
  <Override PartName="/ppt/notesSlides/notesSlide37.xml" ContentType="application/vnd.openxmlformats-officedocument.presentationml.notesSlide+xml"/>
  <Override PartName="/ppt/tags/tag32.xml" ContentType="application/vnd.openxmlformats-officedocument.presentationml.tags+xml"/>
  <Override PartName="/ppt/notesSlides/notesSlide38.xml" ContentType="application/vnd.openxmlformats-officedocument.presentationml.notesSlide+xml"/>
  <Override PartName="/ppt/tags/tag33.xml" ContentType="application/vnd.openxmlformats-officedocument.presentationml.tags+xml"/>
  <Override PartName="/ppt/notesSlides/notesSlide39.xml" ContentType="application/vnd.openxmlformats-officedocument.presentationml.notesSlide+xml"/>
  <Override PartName="/ppt/tags/tag34.xml" ContentType="application/vnd.openxmlformats-officedocument.presentationml.tags+xml"/>
  <Override PartName="/ppt/notesSlides/notesSlide40.xml" ContentType="application/vnd.openxmlformats-officedocument.presentationml.notesSlide+xml"/>
  <Override PartName="/ppt/tags/tag35.xml" ContentType="application/vnd.openxmlformats-officedocument.presentationml.tags+xml"/>
  <Override PartName="/ppt/notesSlides/notesSlide41.xml" ContentType="application/vnd.openxmlformats-officedocument.presentationml.notesSlide+xml"/>
  <Override PartName="/ppt/tags/tag36.xml" ContentType="application/vnd.openxmlformats-officedocument.presentationml.tags+xml"/>
  <Override PartName="/ppt/notesSlides/notesSlide42.xml" ContentType="application/vnd.openxmlformats-officedocument.presentationml.notesSlide+xml"/>
  <Override PartName="/ppt/tags/tag37.xml" ContentType="application/vnd.openxmlformats-officedocument.presentationml.tags+xml"/>
  <Override PartName="/ppt/notesSlides/notesSlide43.xml" ContentType="application/vnd.openxmlformats-officedocument.presentationml.notesSlide+xml"/>
  <Override PartName="/ppt/tags/tag38.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9.xml" ContentType="application/vnd.openxmlformats-officedocument.presentationml.tags+xml"/>
  <Override PartName="/ppt/notesSlides/notesSlide46.xml" ContentType="application/vnd.openxmlformats-officedocument.presentationml.notesSlide+xml"/>
  <Override PartName="/ppt/tags/tag40.xml" ContentType="application/vnd.openxmlformats-officedocument.presentationml.tags+xml"/>
  <Override PartName="/ppt/notesSlides/notesSlide47.xml" ContentType="application/vnd.openxmlformats-officedocument.presentationml.notesSlide+xml"/>
  <Override PartName="/ppt/tags/tag41.xml" ContentType="application/vnd.openxmlformats-officedocument.presentationml.tags+xml"/>
  <Override PartName="/ppt/notesSlides/notesSlide48.xml" ContentType="application/vnd.openxmlformats-officedocument.presentationml.notesSlide+xml"/>
  <Override PartName="/ppt/tags/tag42.xml" ContentType="application/vnd.openxmlformats-officedocument.presentationml.tags+xml"/>
  <Override PartName="/ppt/notesSlides/notesSlide49.xml" ContentType="application/vnd.openxmlformats-officedocument.presentationml.notesSlide+xml"/>
  <Override PartName="/ppt/tags/tag43.xml" ContentType="application/vnd.openxmlformats-officedocument.presentationml.tags+xml"/>
  <Override PartName="/ppt/notesSlides/notesSlide50.xml" ContentType="application/vnd.openxmlformats-officedocument.presentationml.notesSlide+xml"/>
  <Override PartName="/ppt/tags/tag44.xml" ContentType="application/vnd.openxmlformats-officedocument.presentationml.tags+xml"/>
  <Override PartName="/ppt/notesSlides/notesSlide51.xml" ContentType="application/vnd.openxmlformats-officedocument.presentationml.notesSlide+xml"/>
  <Override PartName="/ppt/tags/tag45.xml" ContentType="application/vnd.openxmlformats-officedocument.presentationml.tags+xml"/>
  <Override PartName="/ppt/notesSlides/notesSlide52.xml" ContentType="application/vnd.openxmlformats-officedocument.presentationml.notesSlide+xml"/>
  <Override PartName="/ppt/tags/tag46.xml" ContentType="application/vnd.openxmlformats-officedocument.presentationml.tags+xml"/>
  <Override PartName="/ppt/notesSlides/notesSlide53.xml" ContentType="application/vnd.openxmlformats-officedocument.presentationml.notesSlide+xml"/>
  <Override PartName="/ppt/tags/tag47.xml" ContentType="application/vnd.openxmlformats-officedocument.presentationml.tags+xml"/>
  <Override PartName="/ppt/notesSlides/notesSlide54.xml" ContentType="application/vnd.openxmlformats-officedocument.presentationml.notesSlide+xml"/>
  <Override PartName="/ppt/tags/tag48.xml" ContentType="application/vnd.openxmlformats-officedocument.presentationml.tags+xml"/>
  <Override PartName="/ppt/notesSlides/notesSlide55.xml" ContentType="application/vnd.openxmlformats-officedocument.presentationml.notesSlide+xml"/>
  <Override PartName="/ppt/tags/tag49.xml" ContentType="application/vnd.openxmlformats-officedocument.presentationml.tags+xml"/>
  <Override PartName="/ppt/notesSlides/notesSlide56.xml" ContentType="application/vnd.openxmlformats-officedocument.presentationml.notesSlide+xml"/>
  <Override PartName="/ppt/tags/tag50.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55"/>
    <p:sldMasterId id="2147483825" r:id="rId56"/>
    <p:sldMasterId id="2147483848" r:id="rId57"/>
    <p:sldMasterId id="2147483867" r:id="rId58"/>
  </p:sldMasterIdLst>
  <p:notesMasterIdLst>
    <p:notesMasterId r:id="rId121"/>
  </p:notesMasterIdLst>
  <p:handoutMasterIdLst>
    <p:handoutMasterId r:id="rId122"/>
  </p:handoutMasterIdLst>
  <p:sldIdLst>
    <p:sldId id="257" r:id="rId59"/>
    <p:sldId id="328" r:id="rId60"/>
    <p:sldId id="329" r:id="rId61"/>
    <p:sldId id="271" r:id="rId62"/>
    <p:sldId id="272" r:id="rId63"/>
    <p:sldId id="273" r:id="rId64"/>
    <p:sldId id="274" r:id="rId65"/>
    <p:sldId id="275" r:id="rId66"/>
    <p:sldId id="276" r:id="rId67"/>
    <p:sldId id="277" r:id="rId68"/>
    <p:sldId id="278" r:id="rId69"/>
    <p:sldId id="336" r:id="rId70"/>
    <p:sldId id="280" r:id="rId71"/>
    <p:sldId id="281" r:id="rId72"/>
    <p:sldId id="282" r:id="rId73"/>
    <p:sldId id="283" r:id="rId74"/>
    <p:sldId id="284" r:id="rId75"/>
    <p:sldId id="285" r:id="rId76"/>
    <p:sldId id="286" r:id="rId77"/>
    <p:sldId id="287" r:id="rId78"/>
    <p:sldId id="288" r:id="rId79"/>
    <p:sldId id="289" r:id="rId80"/>
    <p:sldId id="290" r:id="rId81"/>
    <p:sldId id="291" r:id="rId82"/>
    <p:sldId id="292" r:id="rId83"/>
    <p:sldId id="293" r:id="rId84"/>
    <p:sldId id="294" r:id="rId85"/>
    <p:sldId id="295" r:id="rId86"/>
    <p:sldId id="297" r:id="rId87"/>
    <p:sldId id="298" r:id="rId88"/>
    <p:sldId id="299" r:id="rId89"/>
    <p:sldId id="300" r:id="rId90"/>
    <p:sldId id="301" r:id="rId91"/>
    <p:sldId id="302" r:id="rId92"/>
    <p:sldId id="303" r:id="rId93"/>
    <p:sldId id="304" r:id="rId94"/>
    <p:sldId id="305" r:id="rId95"/>
    <p:sldId id="306" r:id="rId96"/>
    <p:sldId id="307" r:id="rId97"/>
    <p:sldId id="308" r:id="rId98"/>
    <p:sldId id="309" r:id="rId99"/>
    <p:sldId id="310" r:id="rId100"/>
    <p:sldId id="311" r:id="rId101"/>
    <p:sldId id="312" r:id="rId102"/>
    <p:sldId id="313" r:id="rId103"/>
    <p:sldId id="314" r:id="rId104"/>
    <p:sldId id="315" r:id="rId105"/>
    <p:sldId id="316" r:id="rId106"/>
    <p:sldId id="317" r:id="rId107"/>
    <p:sldId id="318" r:id="rId108"/>
    <p:sldId id="319" r:id="rId109"/>
    <p:sldId id="320" r:id="rId110"/>
    <p:sldId id="321" r:id="rId111"/>
    <p:sldId id="322" r:id="rId112"/>
    <p:sldId id="323" r:id="rId113"/>
    <p:sldId id="326" r:id="rId114"/>
    <p:sldId id="324" r:id="rId115"/>
    <p:sldId id="330" r:id="rId116"/>
    <p:sldId id="331" r:id="rId117"/>
    <p:sldId id="332" r:id="rId118"/>
    <p:sldId id="333" r:id="rId119"/>
    <p:sldId id="270" r:id="rId120"/>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chaoqian" initials="R" lastIdx="11" clrIdx="0">
    <p:extLst>
      <p:ext uri="{19B8F6BF-5375-455C-9EA6-DF929625EA0E}">
        <p15:presenceInfo xmlns:p15="http://schemas.microsoft.com/office/powerpoint/2012/main" userId="S-1-5-21-147214757-305610072-1517763936-16327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404040"/>
    <a:srgbClr val="EBEBEB"/>
    <a:srgbClr val="151515"/>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33" autoAdjust="0"/>
  </p:normalViewPr>
  <p:slideViewPr>
    <p:cSldViewPr snapToGrid="0" snapToObjects="1">
      <p:cViewPr varScale="1">
        <p:scale>
          <a:sx n="69" d="100"/>
          <a:sy n="69" d="100"/>
        </p:scale>
        <p:origin x="60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100" d="100"/>
          <a:sy n="100" d="100"/>
        </p:scale>
        <p:origin x="1842" y="-124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59.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5.xml"/><Relationship Id="rId68" Type="http://schemas.openxmlformats.org/officeDocument/2006/relationships/slide" Target="slides/slide10.xml"/><Relationship Id="rId84" Type="http://schemas.openxmlformats.org/officeDocument/2006/relationships/slide" Target="slides/slide26.xml"/><Relationship Id="rId89" Type="http://schemas.openxmlformats.org/officeDocument/2006/relationships/slide" Target="slides/slide31.xml"/><Relationship Id="rId112" Type="http://schemas.openxmlformats.org/officeDocument/2006/relationships/slide" Target="slides/slide54.xml"/><Relationship Id="rId16" Type="http://schemas.openxmlformats.org/officeDocument/2006/relationships/customXml" Target="../customXml/item16.xml"/><Relationship Id="rId107" Type="http://schemas.openxmlformats.org/officeDocument/2006/relationships/slide" Target="slides/slide49.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slideMaster" Target="slideMasters/slideMaster4.xml"/><Relationship Id="rId74" Type="http://schemas.openxmlformats.org/officeDocument/2006/relationships/slide" Target="slides/slide16.xml"/><Relationship Id="rId79" Type="http://schemas.openxmlformats.org/officeDocument/2006/relationships/slide" Target="slides/slide21.xml"/><Relationship Id="rId102" Type="http://schemas.openxmlformats.org/officeDocument/2006/relationships/slide" Target="slides/slide44.xml"/><Relationship Id="rId123" Type="http://schemas.openxmlformats.org/officeDocument/2006/relationships/commentAuthors" Target="commentAuthors.xml"/><Relationship Id="rId5" Type="http://schemas.openxmlformats.org/officeDocument/2006/relationships/customXml" Target="../customXml/item5.xml"/><Relationship Id="rId90" Type="http://schemas.openxmlformats.org/officeDocument/2006/relationships/slide" Target="slides/slide32.xml"/><Relationship Id="rId95" Type="http://schemas.openxmlformats.org/officeDocument/2006/relationships/slide" Target="slides/slide37.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slide" Target="slides/slide6.xml"/><Relationship Id="rId69" Type="http://schemas.openxmlformats.org/officeDocument/2006/relationships/slide" Target="slides/slide11.xml"/><Relationship Id="rId113" Type="http://schemas.openxmlformats.org/officeDocument/2006/relationships/slide" Target="slides/slide55.xml"/><Relationship Id="rId118" Type="http://schemas.openxmlformats.org/officeDocument/2006/relationships/slide" Target="slides/slide60.xml"/><Relationship Id="rId80" Type="http://schemas.openxmlformats.org/officeDocument/2006/relationships/slide" Target="slides/slide22.xml"/><Relationship Id="rId85" Type="http://schemas.openxmlformats.org/officeDocument/2006/relationships/slide" Target="slides/slide27.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slide" Target="slides/slide1.xml"/><Relationship Id="rId103" Type="http://schemas.openxmlformats.org/officeDocument/2006/relationships/slide" Target="slides/slide45.xml"/><Relationship Id="rId108" Type="http://schemas.openxmlformats.org/officeDocument/2006/relationships/slide" Target="slides/slide50.xml"/><Relationship Id="rId124" Type="http://schemas.openxmlformats.org/officeDocument/2006/relationships/presProps" Target="presProps.xml"/><Relationship Id="rId54" Type="http://schemas.openxmlformats.org/officeDocument/2006/relationships/customXml" Target="../customXml/item54.xml"/><Relationship Id="rId70" Type="http://schemas.openxmlformats.org/officeDocument/2006/relationships/slide" Target="slides/slide12.xml"/><Relationship Id="rId75" Type="http://schemas.openxmlformats.org/officeDocument/2006/relationships/slide" Target="slides/slide17.xml"/><Relationship Id="rId91" Type="http://schemas.openxmlformats.org/officeDocument/2006/relationships/slide" Target="slides/slide33.xml"/><Relationship Id="rId96"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56.xml"/><Relationship Id="rId119" Type="http://schemas.openxmlformats.org/officeDocument/2006/relationships/slide" Target="slides/slide61.xml"/><Relationship Id="rId44" Type="http://schemas.openxmlformats.org/officeDocument/2006/relationships/customXml" Target="../customXml/item44.xml"/><Relationship Id="rId60" Type="http://schemas.openxmlformats.org/officeDocument/2006/relationships/slide" Target="slides/slide2.xml"/><Relationship Id="rId65" Type="http://schemas.openxmlformats.org/officeDocument/2006/relationships/slide" Target="slides/slide7.xml"/><Relationship Id="rId81" Type="http://schemas.openxmlformats.org/officeDocument/2006/relationships/slide" Target="slides/slide23.xml"/><Relationship Id="rId86" Type="http://schemas.openxmlformats.org/officeDocument/2006/relationships/slide" Target="slides/slide28.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51.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Master" Target="slideMasters/slideMaster1.xml"/><Relationship Id="rId76" Type="http://schemas.openxmlformats.org/officeDocument/2006/relationships/slide" Target="slides/slide18.xml"/><Relationship Id="rId97" Type="http://schemas.openxmlformats.org/officeDocument/2006/relationships/slide" Target="slides/slide39.xml"/><Relationship Id="rId104" Type="http://schemas.openxmlformats.org/officeDocument/2006/relationships/slide" Target="slides/slide46.xml"/><Relationship Id="rId120" Type="http://schemas.openxmlformats.org/officeDocument/2006/relationships/slide" Target="slides/slide62.xml"/><Relationship Id="rId125"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13.xml"/><Relationship Id="rId92" Type="http://schemas.openxmlformats.org/officeDocument/2006/relationships/slide" Target="slides/slide34.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8.xml"/><Relationship Id="rId87" Type="http://schemas.openxmlformats.org/officeDocument/2006/relationships/slide" Target="slides/slide29.xml"/><Relationship Id="rId110" Type="http://schemas.openxmlformats.org/officeDocument/2006/relationships/slide" Target="slides/slide52.xml"/><Relationship Id="rId115" Type="http://schemas.openxmlformats.org/officeDocument/2006/relationships/slide" Target="slides/slide57.xml"/><Relationship Id="rId61" Type="http://schemas.openxmlformats.org/officeDocument/2006/relationships/slide" Target="slides/slide3.xml"/><Relationship Id="rId82" Type="http://schemas.openxmlformats.org/officeDocument/2006/relationships/slide" Target="slides/slide24.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Master" Target="slideMasters/slideMaster2.xml"/><Relationship Id="rId77" Type="http://schemas.openxmlformats.org/officeDocument/2006/relationships/slide" Target="slides/slide19.xml"/><Relationship Id="rId100" Type="http://schemas.openxmlformats.org/officeDocument/2006/relationships/slide" Target="slides/slide42.xml"/><Relationship Id="rId105" Type="http://schemas.openxmlformats.org/officeDocument/2006/relationships/slide" Target="slides/slide47.xml"/><Relationship Id="rId126"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slide" Target="slides/slide14.xml"/><Relationship Id="rId93" Type="http://schemas.openxmlformats.org/officeDocument/2006/relationships/slide" Target="slides/slide35.xml"/><Relationship Id="rId98" Type="http://schemas.openxmlformats.org/officeDocument/2006/relationships/slide" Target="slides/slide40.xml"/><Relationship Id="rId121"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slide" Target="slides/slide9.xml"/><Relationship Id="rId116" Type="http://schemas.openxmlformats.org/officeDocument/2006/relationships/slide" Target="slides/slide5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slide" Target="slides/slide4.xml"/><Relationship Id="rId83" Type="http://schemas.openxmlformats.org/officeDocument/2006/relationships/slide" Target="slides/slide25.xml"/><Relationship Id="rId88" Type="http://schemas.openxmlformats.org/officeDocument/2006/relationships/slide" Target="slides/slide30.xml"/><Relationship Id="rId111" Type="http://schemas.openxmlformats.org/officeDocument/2006/relationships/slide" Target="slides/slide53.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slideMaster" Target="slideMasters/slideMaster3.xml"/><Relationship Id="rId106" Type="http://schemas.openxmlformats.org/officeDocument/2006/relationships/slide" Target="slides/slide48.xml"/><Relationship Id="rId127"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slide" Target="slides/slide15.xml"/><Relationship Id="rId78" Type="http://schemas.openxmlformats.org/officeDocument/2006/relationships/slide" Target="slides/slide20.xml"/><Relationship Id="rId94" Type="http://schemas.openxmlformats.org/officeDocument/2006/relationships/slide" Target="slides/slide36.xml"/><Relationship Id="rId99" Type="http://schemas.openxmlformats.org/officeDocument/2006/relationships/slide" Target="slides/slide41.xml"/><Relationship Id="rId101" Type="http://schemas.openxmlformats.org/officeDocument/2006/relationships/slide" Target="slides/slide43.xml"/><Relationship Id="rId12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5/5/2022</a:t>
            </a:fld>
            <a:endParaRPr lang="en-US" dirty="0">
              <a:latin typeface="Huawei Sans" panose="020C0503030203020204" pitchFamily="34" charset="0"/>
            </a:endParaRPr>
          </a:p>
        </p:txBody>
      </p:sp>
      <p:sp>
        <p:nvSpPr>
          <p:cNvPr id="4" name="Footer Placeholder 3">
            <a:extLst>
              <a:ext uri="{FF2B5EF4-FFF2-40B4-BE49-F238E27FC236}">
                <a16:creationId xmlns=""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is.temple.edu/~vasilis/Courses/CIS9616/Papers/system-R.pdf"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www2.cs.duke.edu/courses/compsci516/cps216/spring03/papers/selinger-etal-1979.pdf" TargetMode="External"/><Relationship Id="rId4" Type="http://schemas.openxmlformats.org/officeDocument/2006/relationships/hyperlink" Target="https://dl.acm.org/doi/10.1145/582095.582099"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691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5214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8787"/>
          </a:xfrm>
          <a:prstGeom prst="rect">
            <a:avLst/>
          </a:prstGeom>
        </p:spPr>
        <p:txBody>
          <a:bodyPr/>
          <a:lstStyle/>
          <a:p>
            <a:fld id="{DE11A6BF-B02B-4178-B152-462194CF591A}" type="slidenum">
              <a:rPr lang="zh-CN" altLang="en-US" smtClean="0"/>
              <a:t>11</a:t>
            </a:fld>
            <a:endParaRPr lang="zh-CN" altLang="en-US"/>
          </a:p>
        </p:txBody>
      </p:sp>
    </p:spTree>
    <p:extLst>
      <p:ext uri="{BB962C8B-B14F-4D97-AF65-F5344CB8AC3E}">
        <p14:creationId xmlns:p14="http://schemas.microsoft.com/office/powerpoint/2010/main" val="3740604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2063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78410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92312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4519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2558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2339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25306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518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9521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lnSpc>
                <a:spcPct val="150000"/>
              </a:lnSpc>
            </a:pPr>
            <a:r>
              <a:rPr lang="en-US" altLang="zh-CN" sz="1100" b="1" dirty="0" smtClean="0">
                <a:solidFill>
                  <a:schemeClr val="tx1">
                    <a:lumMod val="50000"/>
                    <a:lumOff val="50000"/>
                  </a:schemeClr>
                </a:solidFill>
                <a:latin typeface="+mn-lt"/>
                <a:ea typeface="+mn-ea"/>
                <a:sym typeface="Huawei Sans" panose="020C0503030203020204" pitchFamily="34" charset="0"/>
              </a:rPr>
              <a:t>System-R</a:t>
            </a:r>
            <a:r>
              <a:rPr lang="zh-CN" altLang="en-US" sz="1100" b="1" dirty="0" smtClean="0">
                <a:solidFill>
                  <a:schemeClr val="tx1">
                    <a:lumMod val="50000"/>
                    <a:lumOff val="50000"/>
                  </a:schemeClr>
                </a:solidFill>
                <a:latin typeface="+mn-lt"/>
                <a:ea typeface="+mn-ea"/>
                <a:sym typeface="Huawei Sans" panose="020C0503030203020204" pitchFamily="34" charset="0"/>
              </a:rPr>
              <a:t>介绍论文</a:t>
            </a:r>
            <a:endParaRPr lang="en-US" altLang="zh-CN" sz="1100" b="1" dirty="0" smtClean="0">
              <a:solidFill>
                <a:schemeClr val="tx1">
                  <a:lumMod val="50000"/>
                  <a:lumOff val="50000"/>
                </a:schemeClr>
              </a:solidFill>
              <a:latin typeface="+mn-lt"/>
              <a:ea typeface="+mn-ea"/>
              <a:sym typeface="Huawei Sans" panose="020C0503030203020204" pitchFamily="34" charset="0"/>
            </a:endParaRPr>
          </a:p>
          <a:p>
            <a:pPr marL="171450" indent="-171450">
              <a:lnSpc>
                <a:spcPct val="150000"/>
              </a:lnSpc>
              <a:buFont typeface="Arial" panose="020B0604020202020204" pitchFamily="34" charset="0"/>
              <a:buChar char="•"/>
            </a:pPr>
            <a:r>
              <a:rPr lang="en-US" altLang="zh-CN" sz="1100" dirty="0" smtClean="0">
                <a:solidFill>
                  <a:schemeClr val="tx1">
                    <a:lumMod val="50000"/>
                    <a:lumOff val="50000"/>
                  </a:schemeClr>
                </a:solidFill>
                <a:latin typeface="+mn-lt"/>
                <a:ea typeface="+mn-ea"/>
                <a:sym typeface="Huawei Sans" panose="020C0503030203020204" pitchFamily="34" charset="0"/>
                <a:hlinkClick r:id="rId3"/>
              </a:rPr>
              <a:t>https://cis.temple.edu/~vasilis/Courses/CIS9616/Papers/system-R.pdf</a:t>
            </a:r>
            <a:endParaRPr lang="en-US" altLang="zh-CN" sz="1100" dirty="0" smtClean="0">
              <a:solidFill>
                <a:schemeClr val="tx1">
                  <a:lumMod val="50000"/>
                  <a:lumOff val="50000"/>
                </a:schemeClr>
              </a:solidFill>
              <a:latin typeface="+mn-lt"/>
              <a:ea typeface="+mn-ea"/>
              <a:sym typeface="Huawei Sans" panose="020C0503030203020204" pitchFamily="34" charset="0"/>
              <a:hlinkClick r:id="rId4"/>
            </a:endParaRPr>
          </a:p>
          <a:p>
            <a:pPr marL="171450" indent="-171450">
              <a:lnSpc>
                <a:spcPct val="150000"/>
              </a:lnSpc>
              <a:buFont typeface="Arial" panose="020B0604020202020204" pitchFamily="34" charset="0"/>
              <a:buChar char="•"/>
            </a:pPr>
            <a:r>
              <a:rPr lang="en-US" altLang="zh-CN" sz="1100" dirty="0" smtClean="0">
                <a:solidFill>
                  <a:schemeClr val="tx1">
                    <a:lumMod val="50000"/>
                    <a:lumOff val="50000"/>
                  </a:schemeClr>
                </a:solidFill>
                <a:latin typeface="+mn-lt"/>
                <a:ea typeface="+mn-ea"/>
                <a:sym typeface="Huawei Sans" panose="020C0503030203020204" pitchFamily="34" charset="0"/>
                <a:hlinkClick r:id="rId5"/>
              </a:rPr>
              <a:t>https://www2.cs.duke.edu/courses/compsci516/cps216/spring03/papers/selinger-etal-1979.pdf</a:t>
            </a:r>
            <a:endParaRPr lang="zh-CN" altLang="en-US" sz="1100" dirty="0" smtClean="0">
              <a:solidFill>
                <a:schemeClr val="tx1">
                  <a:lumMod val="50000"/>
                  <a:lumOff val="50000"/>
                </a:schemeClr>
              </a:solidFill>
              <a:latin typeface="+mn-lt"/>
              <a:ea typeface="+mn-ea"/>
              <a:sym typeface="Huawei Sans" panose="020C0503030203020204" pitchFamily="34" charset="0"/>
            </a:endParaRPr>
          </a:p>
        </p:txBody>
      </p:sp>
    </p:spTree>
    <p:extLst>
      <p:ext uri="{BB962C8B-B14F-4D97-AF65-F5344CB8AC3E}">
        <p14:creationId xmlns:p14="http://schemas.microsoft.com/office/powerpoint/2010/main" val="544069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18633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3747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48625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52032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7657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0193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60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2589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32090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054833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74623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lnSpc>
                <a:spcPts val="2000"/>
              </a:lnSpc>
              <a:spcAft>
                <a:spcPts val="600"/>
              </a:spcAft>
            </a:pP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lnSpc>
                <a:spcPts val="2000"/>
              </a:lnSpc>
              <a:spcAft>
                <a:spcPts val="600"/>
              </a:spcAft>
            </a:pPr>
            <a:r>
              <a:rPr lang="zh-CN" altLang="en-US" sz="1100" dirty="0" smtClean="0">
                <a:latin typeface="+mn-lt"/>
                <a:ea typeface="+mn-ea"/>
                <a:sym typeface="Huawei Sans" panose="020C0503030203020204" pitchFamily="34" charset="0"/>
              </a:rPr>
              <a:t>查询在优化前需要事先将中间结果集</a:t>
            </a:r>
            <a:r>
              <a:rPr lang="en-US" altLang="zh-CN" sz="1100" dirty="0" smtClean="0">
                <a:latin typeface="+mn-lt"/>
                <a:ea typeface="+mn-ea"/>
                <a:sym typeface="Huawei Sans" panose="020C0503030203020204" pitchFamily="34" charset="0"/>
              </a:rPr>
              <a:t>v</a:t>
            </a:r>
            <a:r>
              <a:rPr lang="zh-CN" altLang="en-US" sz="1100" dirty="0" smtClean="0">
                <a:latin typeface="+mn-lt"/>
                <a:ea typeface="+mn-ea"/>
                <a:sym typeface="Huawei Sans" panose="020C0503030203020204" pitchFamily="34" charset="0"/>
              </a:rPr>
              <a:t>计算出。</a:t>
            </a:r>
            <a:endParaRPr lang="en-US" altLang="zh-CN" sz="1100" dirty="0" smtClean="0">
              <a:latin typeface="+mn-lt"/>
              <a:ea typeface="+mn-ea"/>
              <a:sym typeface="Huawei Sans" panose="020C0503030203020204" pitchFamily="34" charset="0"/>
            </a:endParaRPr>
          </a:p>
          <a:p>
            <a:pPr lvl="1">
              <a:lnSpc>
                <a:spcPts val="2000"/>
              </a:lnSpc>
              <a:spcAft>
                <a:spcPts val="600"/>
              </a:spcAft>
            </a:pPr>
            <a:r>
              <a:rPr lang="zh-CN" altLang="en-US" sz="1100" dirty="0" smtClean="0">
                <a:latin typeface="+mn-lt"/>
                <a:ea typeface="+mn-ea"/>
                <a:sym typeface="Huawei Sans" panose="020C0503030203020204" pitchFamily="34" charset="0"/>
              </a:rPr>
              <a:t>在计算的过程中需要对</a:t>
            </a:r>
            <a:r>
              <a:rPr lang="en-US" altLang="zh-CN" sz="1100" dirty="0" smtClean="0">
                <a:latin typeface="+mn-lt"/>
                <a:ea typeface="+mn-ea"/>
                <a:sym typeface="Huawei Sans" panose="020C0503030203020204" pitchFamily="34" charset="0"/>
              </a:rPr>
              <a:t>sales</a:t>
            </a:r>
            <a:r>
              <a:rPr lang="zh-CN" altLang="en-US" sz="1100" dirty="0" smtClean="0">
                <a:latin typeface="+mn-lt"/>
                <a:ea typeface="+mn-ea"/>
                <a:sym typeface="Huawei Sans" panose="020C0503030203020204" pitchFamily="34" charset="0"/>
              </a:rPr>
              <a:t>、</a:t>
            </a:r>
            <a:r>
              <a:rPr lang="en-US" altLang="zh-CN" sz="1100" dirty="0" smtClean="0">
                <a:latin typeface="+mn-lt"/>
                <a:ea typeface="+mn-ea"/>
                <a:sym typeface="Huawei Sans" panose="020C0503030203020204" pitchFamily="34" charset="0"/>
              </a:rPr>
              <a:t>product</a:t>
            </a:r>
            <a:r>
              <a:rPr lang="zh-CN" altLang="en-US" sz="1100" dirty="0" smtClean="0">
                <a:latin typeface="+mn-lt"/>
                <a:ea typeface="+mn-ea"/>
                <a:sym typeface="Huawei Sans" panose="020C0503030203020204" pitchFamily="34" charset="0"/>
              </a:rPr>
              <a:t>两张表的全量数据进行读取进行，然后对结果集进行</a:t>
            </a:r>
            <a:r>
              <a:rPr lang="en-US" altLang="zh-CN" sz="1100" dirty="0" smtClean="0">
                <a:latin typeface="+mn-lt"/>
                <a:ea typeface="+mn-ea"/>
                <a:sym typeface="Huawei Sans" panose="020C0503030203020204" pitchFamily="34" charset="0"/>
              </a:rPr>
              <a:t>Group</a:t>
            </a:r>
            <a:r>
              <a:rPr lang="zh-CN" altLang="en-US" sz="1100" dirty="0" smtClean="0">
                <a:latin typeface="+mn-lt"/>
                <a:ea typeface="+mn-ea"/>
                <a:sym typeface="Huawei Sans" panose="020C0503030203020204" pitchFamily="34" charset="0"/>
              </a:rPr>
              <a:t>分组、</a:t>
            </a:r>
            <a:r>
              <a:rPr lang="en-US" altLang="zh-CN" sz="1100" dirty="0" smtClean="0">
                <a:latin typeface="+mn-lt"/>
                <a:ea typeface="+mn-ea"/>
                <a:sym typeface="Huawei Sans" panose="020C0503030203020204" pitchFamily="34" charset="0"/>
              </a:rPr>
              <a:t>Aggregation</a:t>
            </a:r>
            <a:r>
              <a:rPr lang="zh-CN" altLang="en-US" sz="1100" dirty="0" smtClean="0">
                <a:latin typeface="+mn-lt"/>
                <a:ea typeface="+mn-ea"/>
                <a:sym typeface="Huawei Sans" panose="020C0503030203020204" pitchFamily="34" charset="0"/>
              </a:rPr>
              <a:t>聚合操作，但是最终的结果集只要求输出</a:t>
            </a:r>
            <a:r>
              <a:rPr lang="en-US" altLang="zh-CN" sz="1100" dirty="0" err="1" smtClean="0">
                <a:latin typeface="+mn-lt"/>
                <a:ea typeface="+mn-ea"/>
                <a:sym typeface="Huawei Sans" panose="020C0503030203020204" pitchFamily="34" charset="0"/>
              </a:rPr>
              <a:t>product_key</a:t>
            </a:r>
            <a:r>
              <a:rPr lang="zh-CN" altLang="en-US" sz="1100" dirty="0" smtClean="0">
                <a:latin typeface="+mn-lt"/>
                <a:ea typeface="+mn-ea"/>
                <a:sym typeface="Huawei Sans" panose="020C0503030203020204" pitchFamily="34" charset="0"/>
              </a:rPr>
              <a:t>的值为</a:t>
            </a:r>
            <a:r>
              <a:rPr lang="en-US" altLang="zh-CN" sz="1100" dirty="0" smtClean="0">
                <a:latin typeface="+mn-lt"/>
                <a:ea typeface="+mn-ea"/>
                <a:sym typeface="Huawei Sans" panose="020C0503030203020204" pitchFamily="34" charset="0"/>
              </a:rPr>
              <a:t>10,20,30</a:t>
            </a:r>
            <a:r>
              <a:rPr lang="zh-CN" altLang="en-US" sz="1100" dirty="0" smtClean="0">
                <a:latin typeface="+mn-lt"/>
                <a:ea typeface="+mn-ea"/>
                <a:sym typeface="Huawei Sans" panose="020C0503030203020204" pitchFamily="34" charset="0"/>
              </a:rPr>
              <a:t>的结果集。</a:t>
            </a:r>
            <a:endParaRPr lang="en-US" altLang="zh-CN" sz="1100" dirty="0" smtClean="0">
              <a:latin typeface="+mn-lt"/>
              <a:ea typeface="+mn-ea"/>
              <a:sym typeface="Huawei Sans" panose="020C0503030203020204" pitchFamily="34" charset="0"/>
            </a:endParaRPr>
          </a:p>
          <a:p>
            <a:pPr lvl="1">
              <a:lnSpc>
                <a:spcPts val="2000"/>
              </a:lnSpc>
              <a:spcAft>
                <a:spcPts val="600"/>
              </a:spcAft>
            </a:pPr>
            <a:r>
              <a:rPr lang="zh-CN" altLang="en-US" sz="1100" dirty="0" smtClean="0">
                <a:latin typeface="+mn-lt"/>
                <a:ea typeface="+mn-ea"/>
                <a:sym typeface="Huawei Sans" panose="020C0503030203020204" pitchFamily="34" charset="0"/>
              </a:rPr>
              <a:t>利用谓词下推规则可以让</a:t>
            </a:r>
            <a:r>
              <a:rPr lang="en-US" altLang="zh-CN" sz="1100" dirty="0" err="1" smtClean="0">
                <a:latin typeface="+mn-lt"/>
                <a:ea typeface="+mn-ea"/>
                <a:sym typeface="Huawei Sans" panose="020C0503030203020204" pitchFamily="34" charset="0"/>
              </a:rPr>
              <a:t>product_key</a:t>
            </a:r>
            <a:r>
              <a:rPr lang="en-US" altLang="zh-CN" sz="1100" dirty="0" smtClean="0">
                <a:latin typeface="+mn-lt"/>
                <a:ea typeface="+mn-ea"/>
                <a:sym typeface="Huawei Sans" panose="020C0503030203020204" pitchFamily="34" charset="0"/>
              </a:rPr>
              <a:t> in(10,20,30)</a:t>
            </a:r>
            <a:r>
              <a:rPr lang="zh-CN" altLang="en-US" sz="1100" dirty="0" smtClean="0">
                <a:latin typeface="+mn-lt"/>
                <a:ea typeface="+mn-ea"/>
                <a:sym typeface="Huawei Sans" panose="020C0503030203020204" pitchFamily="34" charset="0"/>
              </a:rPr>
              <a:t>过滤操作在</a:t>
            </a:r>
            <a:r>
              <a:rPr lang="en-US" altLang="zh-CN" sz="1100" dirty="0" smtClean="0">
                <a:latin typeface="+mn-lt"/>
                <a:ea typeface="+mn-ea"/>
                <a:sym typeface="Huawei Sans" panose="020C0503030203020204" pitchFamily="34" charset="0"/>
              </a:rPr>
              <a:t>Join</a:t>
            </a:r>
            <a:r>
              <a:rPr lang="zh-CN" altLang="en-US" sz="1100" dirty="0" smtClean="0">
                <a:latin typeface="+mn-lt"/>
                <a:ea typeface="+mn-ea"/>
                <a:sym typeface="Huawei Sans" panose="020C0503030203020204" pitchFamily="34" charset="0"/>
              </a:rPr>
              <a:t>之前完成，如果查询条件</a:t>
            </a:r>
            <a:r>
              <a:rPr lang="en-US" altLang="zh-CN" sz="1100" dirty="0" err="1" smtClean="0">
                <a:latin typeface="+mn-lt"/>
                <a:ea typeface="+mn-ea"/>
                <a:sym typeface="Huawei Sans" panose="020C0503030203020204" pitchFamily="34" charset="0"/>
              </a:rPr>
              <a:t>product_key</a:t>
            </a:r>
            <a:r>
              <a:rPr lang="en-US" altLang="zh-CN" sz="1100" dirty="0" smtClean="0">
                <a:latin typeface="+mn-lt"/>
                <a:ea typeface="+mn-ea"/>
                <a:sym typeface="Huawei Sans" panose="020C0503030203020204" pitchFamily="34" charset="0"/>
              </a:rPr>
              <a:t> in(10,20,30)</a:t>
            </a:r>
            <a:r>
              <a:rPr lang="zh-CN" altLang="en-US" sz="1100" dirty="0" smtClean="0">
                <a:latin typeface="+mn-lt"/>
                <a:ea typeface="+mn-ea"/>
                <a:sym typeface="Huawei Sans" panose="020C0503030203020204" pitchFamily="34" charset="0"/>
              </a:rPr>
              <a:t>的选择率较低则可以减少</a:t>
            </a:r>
            <a:r>
              <a:rPr lang="en-US" altLang="zh-CN" sz="1100" dirty="0" smtClean="0">
                <a:latin typeface="+mn-lt"/>
                <a:ea typeface="+mn-ea"/>
                <a:sym typeface="Huawei Sans" panose="020C0503030203020204" pitchFamily="34" charset="0"/>
              </a:rPr>
              <a:t>Join</a:t>
            </a:r>
            <a:r>
              <a:rPr lang="zh-CN" altLang="en-US" sz="1100" dirty="0" smtClean="0">
                <a:latin typeface="+mn-lt"/>
                <a:ea typeface="+mn-ea"/>
                <a:sym typeface="Huawei Sans" panose="020C0503030203020204" pitchFamily="34" charset="0"/>
              </a:rPr>
              <a:t>、</a:t>
            </a:r>
            <a:r>
              <a:rPr lang="en-US" altLang="zh-CN" sz="1100" dirty="0" smtClean="0">
                <a:latin typeface="+mn-lt"/>
                <a:ea typeface="+mn-ea"/>
                <a:sym typeface="Huawei Sans" panose="020C0503030203020204" pitchFamily="34" charset="0"/>
              </a:rPr>
              <a:t>Aggregation</a:t>
            </a:r>
            <a:r>
              <a:rPr lang="zh-CN" altLang="en-US" sz="1100" dirty="0" smtClean="0">
                <a:latin typeface="+mn-lt"/>
                <a:ea typeface="+mn-ea"/>
                <a:sym typeface="Huawei Sans" panose="020C0503030203020204" pitchFamily="34" charset="0"/>
              </a:rPr>
              <a:t>、</a:t>
            </a:r>
            <a:r>
              <a:rPr lang="en-US" altLang="zh-CN" sz="1100" dirty="0" smtClean="0">
                <a:latin typeface="+mn-lt"/>
                <a:ea typeface="+mn-ea"/>
                <a:sym typeface="Huawei Sans" panose="020C0503030203020204" pitchFamily="34" charset="0"/>
              </a:rPr>
              <a:t>Group</a:t>
            </a:r>
            <a:r>
              <a:rPr lang="zh-CN" altLang="en-US" sz="1100" dirty="0" smtClean="0">
                <a:latin typeface="+mn-lt"/>
                <a:ea typeface="+mn-ea"/>
                <a:sym typeface="Huawei Sans" panose="020C0503030203020204" pitchFamily="34" charset="0"/>
              </a:rPr>
              <a:t>三个操作处理的数据量，从而提升性能。</a:t>
            </a:r>
            <a:endParaRPr lang="en-US" altLang="zh-CN" sz="1100" dirty="0" smtClean="0">
              <a:latin typeface="+mn-lt"/>
              <a:ea typeface="+mn-ea"/>
              <a:sym typeface="Huawei Sans" panose="020C0503030203020204" pitchFamily="34" charset="0"/>
            </a:endParaRPr>
          </a:p>
          <a:p>
            <a:pPr marL="0" indent="0">
              <a:buNone/>
            </a:pPr>
            <a:endParaRPr lang="zh-CN" altLang="en-US" dirty="0"/>
          </a:p>
        </p:txBody>
      </p:sp>
    </p:spTree>
    <p:extLst>
      <p:ext uri="{BB962C8B-B14F-4D97-AF65-F5344CB8AC3E}">
        <p14:creationId xmlns:p14="http://schemas.microsoft.com/office/powerpoint/2010/main" val="1659488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lnSpc>
                <a:spcPct val="110000"/>
              </a:lnSpc>
              <a:spcAft>
                <a:spcPts val="300"/>
              </a:spcAft>
            </a:pP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lnSpc>
                <a:spcPct val="110000"/>
              </a:lnSpc>
              <a:spcAft>
                <a:spcPts val="300"/>
              </a:spcAft>
            </a:pPr>
            <a:r>
              <a:rPr lang="zh-CN" altLang="en-US" dirty="0" smtClean="0">
                <a:latin typeface="+mn-lt"/>
                <a:ea typeface="+mn-ea"/>
                <a:sym typeface="Huawei Sans" panose="020C0503030203020204" pitchFamily="34" charset="0"/>
              </a:rPr>
              <a:t>原查询</a:t>
            </a:r>
            <a:r>
              <a:rPr lang="en-US" altLang="zh-CN" dirty="0" smtClean="0">
                <a:latin typeface="+mn-lt"/>
                <a:ea typeface="+mn-ea"/>
                <a:sym typeface="Huawei Sans" panose="020C0503030203020204" pitchFamily="34" charset="0"/>
              </a:rPr>
              <a:t>“</a:t>
            </a:r>
            <a:r>
              <a:rPr lang="en-US" altLang="zh-CN" dirty="0" err="1" smtClean="0">
                <a:latin typeface="+mn-lt"/>
                <a:ea typeface="+mn-ea"/>
                <a:sym typeface="Huawei Sans" panose="020C0503030203020204" pitchFamily="34" charset="0"/>
              </a:rPr>
              <a:t>complex_func</a:t>
            </a:r>
            <a:r>
              <a:rPr lang="en-US" altLang="zh-CN" dirty="0" smtClean="0">
                <a:latin typeface="+mn-lt"/>
                <a:ea typeface="+mn-ea"/>
                <a:sym typeface="Huawei Sans" panose="020C0503030203020204" pitchFamily="34" charset="0"/>
              </a:rPr>
              <a:t>(t2.c2) = 3”</a:t>
            </a:r>
            <a:r>
              <a:rPr lang="zh-CN" altLang="en-US" dirty="0" smtClean="0">
                <a:latin typeface="+mn-lt"/>
                <a:ea typeface="+mn-ea"/>
                <a:sym typeface="Huawei Sans" panose="020C0503030203020204" pitchFamily="34" charset="0"/>
              </a:rPr>
              <a:t>查询条件在子查询中，如果该条件在子查询</a:t>
            </a:r>
            <a:r>
              <a:rPr lang="en-US" altLang="zh-CN" dirty="0" smtClean="0">
                <a:latin typeface="+mn-lt"/>
                <a:ea typeface="+mn-ea"/>
                <a:sym typeface="Huawei Sans" panose="020C0503030203020204" pitchFamily="34" charset="0"/>
              </a:rPr>
              <a:t>DT</a:t>
            </a:r>
            <a:r>
              <a:rPr lang="zh-CN" altLang="en-US" dirty="0" smtClean="0">
                <a:latin typeface="+mn-lt"/>
                <a:ea typeface="+mn-ea"/>
                <a:sym typeface="Huawei Sans" panose="020C0503030203020204" pitchFamily="34" charset="0"/>
              </a:rPr>
              <a:t>中被计算则会导致</a:t>
            </a:r>
            <a:r>
              <a:rPr lang="en-US" altLang="zh-CN" dirty="0" smtClean="0">
                <a:latin typeface="+mn-lt"/>
                <a:ea typeface="+mn-ea"/>
                <a:sym typeface="Huawei Sans" panose="020C0503030203020204" pitchFamily="34" charset="0"/>
              </a:rPr>
              <a:t>t2</a:t>
            </a:r>
            <a:r>
              <a:rPr lang="zh-CN" altLang="en-US" dirty="0" smtClean="0">
                <a:latin typeface="+mn-lt"/>
                <a:ea typeface="+mn-ea"/>
                <a:sym typeface="Huawei Sans" panose="020C0503030203020204" pitchFamily="34" charset="0"/>
              </a:rPr>
              <a:t>表中的全量数据被计算开销较大。</a:t>
            </a:r>
            <a:endParaRPr lang="en-US" altLang="zh-CN" dirty="0" smtClean="0">
              <a:latin typeface="+mn-lt"/>
              <a:ea typeface="+mn-ea"/>
              <a:sym typeface="Huawei Sans" panose="020C0503030203020204" pitchFamily="34" charset="0"/>
            </a:endParaRPr>
          </a:p>
          <a:p>
            <a:pPr lvl="1">
              <a:lnSpc>
                <a:spcPct val="110000"/>
              </a:lnSpc>
              <a:spcAft>
                <a:spcPts val="300"/>
              </a:spcAft>
            </a:pPr>
            <a:r>
              <a:rPr lang="zh-CN" altLang="en-US" dirty="0" smtClean="0">
                <a:latin typeface="+mn-lt"/>
                <a:ea typeface="+mn-ea"/>
                <a:sym typeface="Huawei Sans" panose="020C0503030203020204" pitchFamily="34" charset="0"/>
              </a:rPr>
              <a:t>通过谓词</a:t>
            </a:r>
            <a:r>
              <a:rPr lang="en-US" altLang="zh-CN" dirty="0" err="1" smtClean="0">
                <a:latin typeface="+mn-lt"/>
                <a:ea typeface="+mn-ea"/>
                <a:sym typeface="Huawei Sans" panose="020C0503030203020204" pitchFamily="34" charset="0"/>
              </a:rPr>
              <a:t>pullup</a:t>
            </a:r>
            <a:r>
              <a:rPr lang="zh-CN" altLang="en-US" dirty="0" smtClean="0">
                <a:latin typeface="+mn-lt"/>
                <a:ea typeface="+mn-ea"/>
                <a:sym typeface="Huawei Sans" panose="020C0503030203020204" pitchFamily="34" charset="0"/>
              </a:rPr>
              <a:t>上移到最外层让</a:t>
            </a:r>
            <a:r>
              <a:rPr lang="en-US" altLang="zh-CN" dirty="0" smtClean="0">
                <a:latin typeface="+mn-lt"/>
                <a:ea typeface="+mn-ea"/>
                <a:sym typeface="Huawei Sans" panose="020C0503030203020204" pitchFamily="34" charset="0"/>
              </a:rPr>
              <a:t>t2</a:t>
            </a:r>
            <a:r>
              <a:rPr lang="zh-CN" altLang="en-US" dirty="0" smtClean="0">
                <a:latin typeface="+mn-lt"/>
                <a:ea typeface="+mn-ea"/>
                <a:sym typeface="Huawei Sans" panose="020C0503030203020204" pitchFamily="34" charset="0"/>
              </a:rPr>
              <a:t>先和</a:t>
            </a:r>
            <a:r>
              <a:rPr lang="en-US" altLang="zh-CN" dirty="0" smtClean="0">
                <a:latin typeface="+mn-lt"/>
                <a:ea typeface="+mn-ea"/>
                <a:sym typeface="Huawei Sans" panose="020C0503030203020204" pitchFamily="34" charset="0"/>
              </a:rPr>
              <a:t>t1</a:t>
            </a:r>
            <a:r>
              <a:rPr lang="zh-CN" altLang="en-US" dirty="0" smtClean="0">
                <a:latin typeface="+mn-lt"/>
                <a:ea typeface="+mn-ea"/>
                <a:sym typeface="Huawei Sans" panose="020C0503030203020204" pitchFamily="34" charset="0"/>
              </a:rPr>
              <a:t>做关联和过滤，则能够有效减少</a:t>
            </a:r>
            <a:r>
              <a:rPr lang="en-US" altLang="zh-CN" dirty="0" err="1" smtClean="0">
                <a:latin typeface="+mn-lt"/>
                <a:ea typeface="+mn-ea"/>
                <a:sym typeface="Huawei Sans" panose="020C0503030203020204" pitchFamily="34" charset="0"/>
              </a:rPr>
              <a:t>complex_func</a:t>
            </a:r>
            <a:r>
              <a:rPr lang="zh-CN" altLang="en-US" dirty="0" smtClean="0">
                <a:latin typeface="+mn-lt"/>
                <a:ea typeface="+mn-ea"/>
                <a:sym typeface="Huawei Sans" panose="020C0503030203020204" pitchFamily="34" charset="0"/>
              </a:rPr>
              <a:t>被调用的次数，从而达到性能提升的目的。</a:t>
            </a:r>
            <a:endParaRPr lang="en-US" altLang="zh-CN" dirty="0" smtClean="0">
              <a:latin typeface="+mn-lt"/>
              <a:ea typeface="+mn-ea"/>
              <a:sym typeface="Huawei Sans" panose="020C0503030203020204" pitchFamily="34" charset="0"/>
            </a:endParaRPr>
          </a:p>
          <a:p>
            <a:pPr marL="0" indent="0">
              <a:buNone/>
            </a:pPr>
            <a:endParaRPr lang="zh-CN" altLang="en-US" dirty="0"/>
          </a:p>
        </p:txBody>
      </p:sp>
    </p:spTree>
    <p:extLst>
      <p:ext uri="{BB962C8B-B14F-4D97-AF65-F5344CB8AC3E}">
        <p14:creationId xmlns:p14="http://schemas.microsoft.com/office/powerpoint/2010/main" val="3895266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lnSpc>
                <a:spcPct val="120000"/>
              </a:lnSpc>
            </a:pPr>
            <a:r>
              <a:rPr lang="en-US" altLang="zh-CN" sz="1100" dirty="0" smtClean="0">
                <a:latin typeface="+mn-lt"/>
                <a:ea typeface="+mn-ea"/>
                <a:sym typeface="Huawei Sans" panose="020C0503030203020204" pitchFamily="34" charset="0"/>
              </a:rPr>
              <a:t>Example</a:t>
            </a: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lnSpc>
                <a:spcPct val="120000"/>
              </a:lnSpc>
            </a:pPr>
            <a:r>
              <a:rPr lang="zh-CN" altLang="en-US" sz="1100" dirty="0" smtClean="0">
                <a:latin typeface="+mn-lt"/>
                <a:ea typeface="+mn-ea"/>
                <a:sym typeface="Huawei Sans" panose="020C0503030203020204" pitchFamily="34" charset="0"/>
              </a:rPr>
              <a:t>原查询的</a:t>
            </a:r>
            <a:r>
              <a:rPr lang="en-US" altLang="zh-CN" sz="1100" dirty="0" smtClean="0">
                <a:latin typeface="+mn-lt"/>
                <a:ea typeface="+mn-ea"/>
                <a:sym typeface="Huawei Sans" panose="020C0503030203020204" pitchFamily="34" charset="0"/>
              </a:rPr>
              <a:t>WHERE</a:t>
            </a:r>
            <a:r>
              <a:rPr lang="zh-CN" altLang="en-US" sz="1100" dirty="0" smtClean="0">
                <a:latin typeface="+mn-lt"/>
                <a:ea typeface="+mn-ea"/>
                <a:sym typeface="Huawei Sans" panose="020C0503030203020204" pitchFamily="34" charset="0"/>
              </a:rPr>
              <a:t>语句</a:t>
            </a:r>
            <a:r>
              <a:rPr lang="en-US" altLang="zh-CN" sz="1100" dirty="0" smtClean="0">
                <a:latin typeface="+mn-lt"/>
                <a:ea typeface="+mn-ea"/>
                <a:sym typeface="Huawei Sans" panose="020C0503030203020204" pitchFamily="34" charset="0"/>
              </a:rPr>
              <a:t>C1=1 OR (C2=2 AND c1&lt;&gt;1)</a:t>
            </a:r>
            <a:r>
              <a:rPr lang="zh-CN" altLang="en-US" sz="1100" dirty="0" smtClean="0">
                <a:latin typeface="+mn-lt"/>
                <a:ea typeface="+mn-ea"/>
                <a:sym typeface="Huawei Sans" panose="020C0503030203020204" pitchFamily="34" charset="0"/>
              </a:rPr>
              <a:t>，根据</a:t>
            </a:r>
            <a:r>
              <a:rPr lang="en-US" altLang="zh-CN" sz="1100" dirty="0" smtClean="0">
                <a:latin typeface="+mn-lt"/>
                <a:ea typeface="+mn-ea"/>
                <a:sym typeface="Huawei Sans" panose="020C0503030203020204" pitchFamily="34" charset="0"/>
              </a:rPr>
              <a:t>A+CD =&gt; (A+C)(A+D)</a:t>
            </a:r>
            <a:r>
              <a:rPr lang="zh-CN" altLang="en-US" sz="1100" dirty="0" smtClean="0">
                <a:latin typeface="+mn-lt"/>
                <a:ea typeface="+mn-ea"/>
                <a:sym typeface="Huawei Sans" panose="020C0503030203020204" pitchFamily="34" charset="0"/>
              </a:rPr>
              <a:t>规则可以将</a:t>
            </a:r>
            <a:r>
              <a:rPr lang="en-US" altLang="zh-CN" sz="1100" dirty="0" smtClean="0">
                <a:latin typeface="+mn-lt"/>
                <a:ea typeface="+mn-ea"/>
                <a:sym typeface="Huawei Sans" panose="020C0503030203020204" pitchFamily="34" charset="0"/>
              </a:rPr>
              <a:t>where</a:t>
            </a:r>
            <a:r>
              <a:rPr lang="zh-CN" altLang="en-US" sz="1100" dirty="0" smtClean="0">
                <a:latin typeface="+mn-lt"/>
                <a:ea typeface="+mn-ea"/>
                <a:sym typeface="Huawei Sans" panose="020C0503030203020204" pitchFamily="34" charset="0"/>
              </a:rPr>
              <a:t>条件化简为</a:t>
            </a:r>
            <a:r>
              <a:rPr lang="en-US" altLang="zh-CN" sz="1100" dirty="0" smtClean="0">
                <a:latin typeface="+mn-lt"/>
                <a:ea typeface="+mn-ea"/>
                <a:sym typeface="Huawei Sans" panose="020C0503030203020204" pitchFamily="34" charset="0"/>
              </a:rPr>
              <a:t>c1=1 OR c2=2</a:t>
            </a:r>
            <a:r>
              <a:rPr lang="zh-CN" altLang="en-US" sz="1100" dirty="0" smtClean="0">
                <a:latin typeface="+mn-lt"/>
                <a:ea typeface="+mn-ea"/>
                <a:sym typeface="Huawei Sans" panose="020C0503030203020204" pitchFamily="34" charset="0"/>
              </a:rPr>
              <a:t>省略计算条件</a:t>
            </a:r>
            <a:r>
              <a:rPr lang="en-US" altLang="zh-CN" sz="1100" dirty="0" smtClean="0">
                <a:latin typeface="+mn-lt"/>
                <a:ea typeface="+mn-ea"/>
                <a:sym typeface="Huawei Sans" panose="020C0503030203020204" pitchFamily="34" charset="0"/>
              </a:rPr>
              <a:t>C1&lt;&gt;1</a:t>
            </a:r>
            <a:r>
              <a:rPr lang="zh-CN" altLang="en-US" sz="1100" dirty="0" smtClean="0">
                <a:latin typeface="+mn-lt"/>
                <a:ea typeface="+mn-ea"/>
                <a:sym typeface="Huawei Sans" panose="020C0503030203020204" pitchFamily="34" charset="0"/>
              </a:rPr>
              <a:t>从而达到性能提升的目的。</a:t>
            </a:r>
            <a:endParaRPr lang="en-US" altLang="zh-CN" sz="1100" dirty="0" smtClean="0">
              <a:latin typeface="+mn-lt"/>
              <a:ea typeface="+mn-ea"/>
              <a:sym typeface="Huawei Sans" panose="020C0503030203020204" pitchFamily="34" charset="0"/>
            </a:endParaRPr>
          </a:p>
          <a:p>
            <a:endParaRPr lang="zh-CN" altLang="en-US" dirty="0"/>
          </a:p>
        </p:txBody>
      </p:sp>
    </p:spTree>
    <p:extLst>
      <p:ext uri="{BB962C8B-B14F-4D97-AF65-F5344CB8AC3E}">
        <p14:creationId xmlns:p14="http://schemas.microsoft.com/office/powerpoint/2010/main" val="2798935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lnSpc>
                <a:spcPct val="150000"/>
              </a:lnSpc>
            </a:pP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lnSpc>
                <a:spcPct val="150000"/>
              </a:lnSpc>
            </a:pPr>
            <a:r>
              <a:rPr lang="zh-CN" altLang="en-US" dirty="0" smtClean="0">
                <a:latin typeface="+mn-lt"/>
                <a:ea typeface="+mn-ea"/>
                <a:sym typeface="Huawei Sans" panose="020C0503030203020204" pitchFamily="34" charset="0"/>
              </a:rPr>
              <a:t>上述例子中对聚合结果的例子过滤查询，可以讲视图物化转变为替换成子查询，同时将谓词条件推入</a:t>
            </a:r>
            <a:r>
              <a:rPr lang="en-US" altLang="zh-CN" dirty="0" smtClean="0">
                <a:latin typeface="+mn-lt"/>
                <a:ea typeface="+mn-ea"/>
                <a:sym typeface="Huawei Sans" panose="020C0503030203020204" pitchFamily="34" charset="0"/>
              </a:rPr>
              <a:t>JOIN</a:t>
            </a:r>
            <a:r>
              <a:rPr lang="zh-CN" altLang="en-US" dirty="0" smtClean="0">
                <a:latin typeface="+mn-lt"/>
                <a:ea typeface="+mn-ea"/>
                <a:sym typeface="Huawei Sans" panose="020C0503030203020204" pitchFamily="34" charset="0"/>
              </a:rPr>
              <a:t>操作之前，一方面减少了</a:t>
            </a:r>
            <a:r>
              <a:rPr lang="en-US" altLang="zh-CN" dirty="0" smtClean="0">
                <a:latin typeface="+mn-lt"/>
                <a:ea typeface="+mn-ea"/>
                <a:sym typeface="Huawei Sans" panose="020C0503030203020204" pitchFamily="34" charset="0"/>
              </a:rPr>
              <a:t>JOIN</a:t>
            </a:r>
            <a:r>
              <a:rPr lang="zh-CN" altLang="en-US" dirty="0" smtClean="0">
                <a:latin typeface="+mn-lt"/>
                <a:ea typeface="+mn-ea"/>
                <a:sym typeface="Huawei Sans" panose="020C0503030203020204" pitchFamily="34" charset="0"/>
              </a:rPr>
              <a:t>操作处理的数据量，另一方面避免了视图物化，从而提升了查询的性能。</a:t>
            </a:r>
            <a:endParaRPr lang="en-US" altLang="zh-CN" dirty="0" smtClean="0">
              <a:latin typeface="+mn-lt"/>
              <a:ea typeface="+mn-ea"/>
              <a:sym typeface="Huawei Sans" panose="020C0503030203020204" pitchFamily="34" charset="0"/>
            </a:endParaRPr>
          </a:p>
          <a:p>
            <a:pPr marL="0" indent="0">
              <a:buNone/>
            </a:pPr>
            <a:endParaRPr lang="zh-CN" altLang="en-US" sz="1100" dirty="0">
              <a:latin typeface="+mn-lt"/>
              <a:ea typeface="+mn-ea"/>
            </a:endParaRPr>
          </a:p>
        </p:txBody>
      </p:sp>
    </p:spTree>
    <p:extLst>
      <p:ext uri="{BB962C8B-B14F-4D97-AF65-F5344CB8AC3E}">
        <p14:creationId xmlns:p14="http://schemas.microsoft.com/office/powerpoint/2010/main" val="3591404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spcAft>
                <a:spcPts val="600"/>
              </a:spcAft>
            </a:pPr>
            <a:r>
              <a:rPr lang="en-US" altLang="zh-CN" sz="1100" dirty="0" smtClean="0">
                <a:latin typeface="+mn-lt"/>
                <a:ea typeface="+mn-ea"/>
                <a:sym typeface="Huawei Sans" panose="020C0503030203020204" pitchFamily="34" charset="0"/>
              </a:rPr>
              <a:t>Example</a:t>
            </a: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spcAft>
                <a:spcPts val="600"/>
              </a:spcAft>
            </a:pPr>
            <a:r>
              <a:rPr lang="en-US" altLang="zh-CN" sz="1100" dirty="0" smtClean="0">
                <a:latin typeface="+mn-lt"/>
                <a:ea typeface="+mn-ea"/>
                <a:sym typeface="Huawei Sans" panose="020C0503030203020204" pitchFamily="34" charset="0"/>
              </a:rPr>
              <a:t>Example1</a:t>
            </a:r>
            <a:r>
              <a:rPr lang="zh-CN" altLang="en-US" sz="1100" dirty="0" smtClean="0">
                <a:latin typeface="+mn-lt"/>
                <a:ea typeface="+mn-ea"/>
                <a:sym typeface="Huawei Sans" panose="020C0503030203020204" pitchFamily="34" charset="0"/>
              </a:rPr>
              <a:t>中，返回列中</a:t>
            </a:r>
            <a:r>
              <a:rPr lang="en-US" altLang="zh-CN" sz="1100" dirty="0" smtClean="0">
                <a:latin typeface="+mn-lt"/>
                <a:ea typeface="+mn-ea"/>
                <a:sym typeface="Huawei Sans" panose="020C0503030203020204" pitchFamily="34" charset="0"/>
              </a:rPr>
              <a:t>nation</a:t>
            </a:r>
            <a:r>
              <a:rPr lang="zh-CN" altLang="en-US" sz="1100" dirty="0" smtClean="0">
                <a:latin typeface="+mn-lt"/>
                <a:ea typeface="+mn-ea"/>
                <a:sym typeface="Huawei Sans" panose="020C0503030203020204" pitchFamily="34" charset="0"/>
              </a:rPr>
              <a:t>表只有</a:t>
            </a:r>
            <a:r>
              <a:rPr lang="en-US" altLang="zh-CN" sz="1100" dirty="0" err="1" smtClean="0">
                <a:latin typeface="+mn-lt"/>
                <a:ea typeface="+mn-ea"/>
                <a:sym typeface="Huawei Sans" panose="020C0503030203020204" pitchFamily="34" charset="0"/>
              </a:rPr>
              <a:t>n.nation_key</a:t>
            </a:r>
            <a:r>
              <a:rPr lang="zh-CN" altLang="en-US" sz="1100" dirty="0" smtClean="0">
                <a:latin typeface="+mn-lt"/>
                <a:ea typeface="+mn-ea"/>
                <a:sym typeface="Huawei Sans" panose="020C0503030203020204" pitchFamily="34" charset="0"/>
              </a:rPr>
              <a:t>，在数值上他和</a:t>
            </a:r>
            <a:r>
              <a:rPr lang="en-US" altLang="zh-CN" sz="1100" dirty="0" err="1" smtClean="0">
                <a:latin typeface="+mn-lt"/>
                <a:ea typeface="+mn-ea"/>
                <a:sym typeface="Huawei Sans" panose="020C0503030203020204" pitchFamily="34" charset="0"/>
              </a:rPr>
              <a:t>s.nation_key</a:t>
            </a:r>
            <a:r>
              <a:rPr lang="zh-CN" altLang="en-US" sz="1100" dirty="0" smtClean="0">
                <a:latin typeface="+mn-lt"/>
                <a:ea typeface="+mn-ea"/>
                <a:sym typeface="Huawei Sans" panose="020C0503030203020204" pitchFamily="34" charset="0"/>
              </a:rPr>
              <a:t>相同，同时由于</a:t>
            </a:r>
            <a:r>
              <a:rPr lang="en-US" altLang="zh-CN" sz="1100" dirty="0" err="1" smtClean="0">
                <a:latin typeface="+mn-lt"/>
                <a:ea typeface="+mn-ea"/>
                <a:sym typeface="Huawei Sans" panose="020C0503030203020204" pitchFamily="34" charset="0"/>
              </a:rPr>
              <a:t>nation_key</a:t>
            </a:r>
            <a:r>
              <a:rPr lang="zh-CN" altLang="en-US" sz="1100" dirty="0" smtClean="0">
                <a:latin typeface="+mn-lt"/>
                <a:ea typeface="+mn-ea"/>
                <a:sym typeface="Huawei Sans" panose="020C0503030203020204" pitchFamily="34" charset="0"/>
              </a:rPr>
              <a:t>的值满足</a:t>
            </a:r>
            <a:r>
              <a:rPr lang="en-US" altLang="zh-CN" sz="1100" dirty="0" smtClean="0">
                <a:latin typeface="+mn-lt"/>
                <a:ea typeface="+mn-ea"/>
                <a:sym typeface="Huawei Sans" panose="020C0503030203020204" pitchFamily="34" charset="0"/>
              </a:rPr>
              <a:t>unique</a:t>
            </a:r>
            <a:r>
              <a:rPr lang="zh-CN" altLang="en-US" sz="1100" dirty="0" smtClean="0">
                <a:latin typeface="+mn-lt"/>
                <a:ea typeface="+mn-ea"/>
                <a:sym typeface="Huawei Sans" panose="020C0503030203020204" pitchFamily="34" charset="0"/>
              </a:rPr>
              <a:t>，查询的结果对</a:t>
            </a:r>
            <a:r>
              <a:rPr lang="en-US" altLang="zh-CN" sz="1100" dirty="0" smtClean="0">
                <a:latin typeface="+mn-lt"/>
                <a:ea typeface="+mn-ea"/>
                <a:sym typeface="Huawei Sans" panose="020C0503030203020204" pitchFamily="34" charset="0"/>
              </a:rPr>
              <a:t>supplier</a:t>
            </a:r>
            <a:r>
              <a:rPr lang="zh-CN" altLang="en-US" sz="1100" dirty="0" smtClean="0">
                <a:latin typeface="+mn-lt"/>
                <a:ea typeface="+mn-ea"/>
                <a:sym typeface="Huawei Sans" panose="020C0503030203020204" pitchFamily="34" charset="0"/>
              </a:rPr>
              <a:t>没有变化，因此可以讲查询等价变换成对</a:t>
            </a:r>
            <a:r>
              <a:rPr lang="en-US" altLang="zh-CN" sz="1100" dirty="0" smtClean="0">
                <a:latin typeface="+mn-lt"/>
                <a:ea typeface="+mn-ea"/>
                <a:sym typeface="Huawei Sans" panose="020C0503030203020204" pitchFamily="34" charset="0"/>
              </a:rPr>
              <a:t>supplier</a:t>
            </a:r>
            <a:r>
              <a:rPr lang="zh-CN" altLang="en-US" sz="1100" dirty="0" smtClean="0">
                <a:latin typeface="+mn-lt"/>
                <a:ea typeface="+mn-ea"/>
                <a:sym typeface="Huawei Sans" panose="020C0503030203020204" pitchFamily="34" charset="0"/>
              </a:rPr>
              <a:t>的单表扫描。</a:t>
            </a:r>
            <a:endParaRPr lang="en-US" altLang="zh-CN" sz="1100" dirty="0" smtClean="0">
              <a:latin typeface="+mn-lt"/>
              <a:ea typeface="+mn-ea"/>
              <a:sym typeface="Huawei Sans" panose="020C0503030203020204" pitchFamily="34" charset="0"/>
            </a:endParaRPr>
          </a:p>
          <a:p>
            <a:pPr lvl="1">
              <a:spcAft>
                <a:spcPts val="600"/>
              </a:spcAft>
            </a:pPr>
            <a:r>
              <a:rPr lang="en-US" altLang="zh-CN" sz="1100" dirty="0" smtClean="0">
                <a:latin typeface="+mn-lt"/>
                <a:ea typeface="+mn-ea"/>
                <a:sym typeface="Huawei Sans" panose="020C0503030203020204" pitchFamily="34" charset="0"/>
              </a:rPr>
              <a:t>Example2</a:t>
            </a:r>
            <a:r>
              <a:rPr lang="zh-CN" altLang="en-US" sz="1100" dirty="0" smtClean="0">
                <a:latin typeface="+mn-lt"/>
                <a:ea typeface="+mn-ea"/>
                <a:sym typeface="Huawei Sans" panose="020C0503030203020204" pitchFamily="34" charset="0"/>
              </a:rPr>
              <a:t>中，</a:t>
            </a:r>
            <a:r>
              <a:rPr lang="en-US" altLang="zh-CN" sz="1100" dirty="0" err="1" smtClean="0">
                <a:latin typeface="+mn-lt"/>
                <a:ea typeface="+mn-ea"/>
                <a:sym typeface="Huawei Sans" panose="020C0503030203020204" pitchFamily="34" charset="0"/>
              </a:rPr>
              <a:t>product_key</a:t>
            </a:r>
            <a:r>
              <a:rPr lang="zh-CN" altLang="en-US" sz="1100" dirty="0" smtClean="0">
                <a:latin typeface="+mn-lt"/>
                <a:ea typeface="+mn-ea"/>
                <a:sym typeface="Huawei Sans" panose="020C0503030203020204" pitchFamily="34" charset="0"/>
              </a:rPr>
              <a:t>是</a:t>
            </a:r>
            <a:r>
              <a:rPr lang="en-US" altLang="zh-CN" sz="1100" dirty="0" smtClean="0">
                <a:latin typeface="+mn-lt"/>
                <a:ea typeface="+mn-ea"/>
                <a:sym typeface="Huawei Sans" panose="020C0503030203020204" pitchFamily="34" charset="0"/>
              </a:rPr>
              <a:t>unique</a:t>
            </a:r>
            <a:r>
              <a:rPr lang="zh-CN" altLang="en-US" sz="1100" dirty="0" smtClean="0">
                <a:latin typeface="+mn-lt"/>
                <a:ea typeface="+mn-ea"/>
                <a:sym typeface="Huawei Sans" panose="020C0503030203020204" pitchFamily="34" charset="0"/>
              </a:rPr>
              <a:t>，查询的结果对</a:t>
            </a:r>
            <a:r>
              <a:rPr lang="en-US" altLang="zh-CN" sz="1100" dirty="0" smtClean="0">
                <a:latin typeface="+mn-lt"/>
                <a:ea typeface="+mn-ea"/>
                <a:sym typeface="Huawei Sans" panose="020C0503030203020204" pitchFamily="34" charset="0"/>
              </a:rPr>
              <a:t>sales1</a:t>
            </a:r>
            <a:r>
              <a:rPr lang="zh-CN" altLang="en-US" sz="1100" dirty="0" smtClean="0">
                <a:latin typeface="+mn-lt"/>
                <a:ea typeface="+mn-ea"/>
                <a:sym typeface="Huawei Sans" panose="020C0503030203020204" pitchFamily="34" charset="0"/>
              </a:rPr>
              <a:t>没有变化，因此可以讲查询等价变换成对</a:t>
            </a:r>
            <a:r>
              <a:rPr lang="en-US" altLang="zh-CN" sz="1100" dirty="0" smtClean="0">
                <a:latin typeface="+mn-lt"/>
                <a:ea typeface="+mn-ea"/>
                <a:sym typeface="Huawei Sans" panose="020C0503030203020204" pitchFamily="34" charset="0"/>
              </a:rPr>
              <a:t>sales1</a:t>
            </a:r>
            <a:r>
              <a:rPr lang="zh-CN" altLang="en-US" sz="1100" dirty="0" smtClean="0">
                <a:latin typeface="+mn-lt"/>
                <a:ea typeface="+mn-ea"/>
                <a:sym typeface="Huawei Sans" panose="020C0503030203020204" pitchFamily="34" charset="0"/>
              </a:rPr>
              <a:t>的单表扫描。</a:t>
            </a:r>
            <a:endParaRPr lang="en-US" altLang="zh-CN" sz="1100" dirty="0" smtClean="0">
              <a:latin typeface="+mn-lt"/>
              <a:ea typeface="+mn-ea"/>
              <a:sym typeface="Huawei Sans" panose="020C0503030203020204" pitchFamily="34" charset="0"/>
            </a:endParaRPr>
          </a:p>
          <a:p>
            <a:endParaRPr lang="zh-CN" altLang="en-US" sz="1100" dirty="0">
              <a:latin typeface="+mn-lt"/>
              <a:ea typeface="+mn-ea"/>
            </a:endParaRPr>
          </a:p>
        </p:txBody>
      </p:sp>
    </p:spTree>
    <p:extLst>
      <p:ext uri="{BB962C8B-B14F-4D97-AF65-F5344CB8AC3E}">
        <p14:creationId xmlns:p14="http://schemas.microsoft.com/office/powerpoint/2010/main" val="618861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lnSpc>
                <a:spcPct val="150000"/>
              </a:lnSpc>
            </a:pPr>
            <a:r>
              <a:rPr lang="en-US" altLang="zh-CN" sz="1100" dirty="0" smtClean="0">
                <a:latin typeface="+mn-lt"/>
                <a:ea typeface="+mn-ea"/>
                <a:sym typeface="Huawei Sans" panose="020C0503030203020204" pitchFamily="34" charset="0"/>
              </a:rPr>
              <a:t>Example</a:t>
            </a: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lnSpc>
                <a:spcPct val="150000"/>
              </a:lnSpc>
            </a:pPr>
            <a:r>
              <a:rPr lang="zh-CN" altLang="en-US" sz="1100" dirty="0" smtClean="0">
                <a:latin typeface="+mn-lt"/>
                <a:ea typeface="+mn-ea"/>
                <a:sym typeface="Huawei Sans" panose="020C0503030203020204" pitchFamily="34" charset="0"/>
              </a:rPr>
              <a:t>上述例子中，查询条件中包含</a:t>
            </a:r>
            <a:r>
              <a:rPr lang="en-US" altLang="zh-CN" sz="1100" dirty="0" smtClean="0">
                <a:latin typeface="+mn-lt"/>
                <a:ea typeface="+mn-ea"/>
                <a:sym typeface="Huawei Sans" panose="020C0503030203020204" pitchFamily="34" charset="0"/>
              </a:rPr>
              <a:t>where </a:t>
            </a:r>
            <a:r>
              <a:rPr lang="en-US" altLang="zh-CN" sz="1100" dirty="0" err="1" smtClean="0">
                <a:latin typeface="+mn-lt"/>
                <a:ea typeface="+mn-ea"/>
                <a:sym typeface="Huawei Sans" panose="020C0503030203020204" pitchFamily="34" charset="0"/>
              </a:rPr>
              <a:t>s.quantity</a:t>
            </a:r>
            <a:r>
              <a:rPr lang="en-US" altLang="zh-CN" sz="1100" dirty="0" smtClean="0">
                <a:latin typeface="+mn-lt"/>
                <a:ea typeface="+mn-ea"/>
                <a:sym typeface="Huawei Sans" panose="020C0503030203020204" pitchFamily="34" charset="0"/>
              </a:rPr>
              <a:t> &gt; 0</a:t>
            </a:r>
            <a:r>
              <a:rPr lang="zh-CN" altLang="en-US" sz="1100" dirty="0" smtClean="0">
                <a:latin typeface="+mn-lt"/>
                <a:ea typeface="+mn-ea"/>
                <a:sym typeface="Huawei Sans" panose="020C0503030203020204" pitchFamily="34" charset="0"/>
              </a:rPr>
              <a:t>这个条件能够满足</a:t>
            </a:r>
            <a:r>
              <a:rPr lang="en-US" altLang="zh-CN" sz="1100" dirty="0" smtClean="0">
                <a:latin typeface="+mn-lt"/>
                <a:ea typeface="+mn-ea"/>
                <a:sym typeface="Huawei Sans" panose="020C0503030203020204" pitchFamily="34" charset="0"/>
              </a:rPr>
              <a:t>sales</a:t>
            </a:r>
            <a:r>
              <a:rPr lang="zh-CN" altLang="en-US" sz="1100" dirty="0" smtClean="0">
                <a:latin typeface="+mn-lt"/>
                <a:ea typeface="+mn-ea"/>
                <a:sym typeface="Huawei Sans" panose="020C0503030203020204" pitchFamily="34" charset="0"/>
              </a:rPr>
              <a:t>表作为内表的所有不匹配元组均被过滤掉，因此可以进行查询转换</a:t>
            </a:r>
            <a:r>
              <a:rPr lang="en-US" altLang="zh-CN" sz="1100" dirty="0" smtClean="0">
                <a:latin typeface="+mn-lt"/>
                <a:ea typeface="+mn-ea"/>
                <a:sym typeface="Huawei Sans" panose="020C0503030203020204" pitchFamily="34" charset="0"/>
              </a:rPr>
              <a:t>left-outer =&gt; inner join</a:t>
            </a:r>
            <a:r>
              <a:rPr lang="zh-CN" altLang="en-US" sz="1100" dirty="0" smtClean="0">
                <a:latin typeface="+mn-lt"/>
                <a:ea typeface="+mn-ea"/>
                <a:sym typeface="Huawei Sans" panose="020C0503030203020204" pitchFamily="34" charset="0"/>
              </a:rPr>
              <a:t>，能够有效减小</a:t>
            </a:r>
            <a:r>
              <a:rPr lang="en-US" altLang="zh-CN" sz="1100" dirty="0" smtClean="0">
                <a:latin typeface="+mn-lt"/>
                <a:ea typeface="+mn-ea"/>
                <a:sym typeface="Huawei Sans" panose="020C0503030203020204" pitchFamily="34" charset="0"/>
              </a:rPr>
              <a:t>project</a:t>
            </a:r>
            <a:r>
              <a:rPr lang="zh-CN" altLang="en-US" sz="1100" dirty="0" smtClean="0">
                <a:latin typeface="+mn-lt"/>
                <a:ea typeface="+mn-ea"/>
                <a:sym typeface="Huawei Sans" panose="020C0503030203020204" pitchFamily="34" charset="0"/>
              </a:rPr>
              <a:t>和</a:t>
            </a:r>
            <a:r>
              <a:rPr lang="en-US" altLang="zh-CN" sz="1100" dirty="0" smtClean="0">
                <a:latin typeface="+mn-lt"/>
                <a:ea typeface="+mn-ea"/>
                <a:sym typeface="Huawei Sans" panose="020C0503030203020204" pitchFamily="34" charset="0"/>
              </a:rPr>
              <a:t>sales</a:t>
            </a:r>
            <a:r>
              <a:rPr lang="zh-CN" altLang="en-US" sz="1100" dirty="0" smtClean="0">
                <a:latin typeface="+mn-lt"/>
                <a:ea typeface="+mn-ea"/>
                <a:sym typeface="Huawei Sans" panose="020C0503030203020204" pitchFamily="34" charset="0"/>
              </a:rPr>
              <a:t>关联产生的结果集，达到性能提升的目的。</a:t>
            </a:r>
            <a:endParaRPr lang="en-US" altLang="zh-CN" sz="1100" dirty="0" smtClean="0">
              <a:latin typeface="+mn-lt"/>
              <a:ea typeface="+mn-ea"/>
              <a:sym typeface="Huawei Sans" panose="020C0503030203020204" pitchFamily="34" charset="0"/>
            </a:endParaRPr>
          </a:p>
          <a:p>
            <a:endParaRPr lang="zh-CN" altLang="en-US" dirty="0"/>
          </a:p>
        </p:txBody>
      </p:sp>
    </p:spTree>
    <p:extLst>
      <p:ext uri="{BB962C8B-B14F-4D97-AF65-F5344CB8AC3E}">
        <p14:creationId xmlns:p14="http://schemas.microsoft.com/office/powerpoint/2010/main" val="1776620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7961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6791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26205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spcAft>
                <a:spcPts val="600"/>
              </a:spcAft>
            </a:pPr>
            <a:r>
              <a:rPr lang="en-US" altLang="zh-CN" sz="1100" dirty="0" smtClean="0">
                <a:latin typeface="+mn-lt"/>
                <a:ea typeface="+mn-ea"/>
                <a:sym typeface="Huawei Sans" panose="020C0503030203020204" pitchFamily="34" charset="0"/>
              </a:rPr>
              <a:t>Example</a:t>
            </a: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spcAft>
                <a:spcPts val="600"/>
              </a:spcAft>
            </a:pPr>
            <a:r>
              <a:rPr lang="zh-CN" altLang="en-US" dirty="0" smtClean="0">
                <a:latin typeface="+mn-lt"/>
                <a:ea typeface="+mn-ea"/>
                <a:sym typeface="Huawei Sans" panose="020C0503030203020204" pitchFamily="34" charset="0"/>
              </a:rPr>
              <a:t>上述例子中</a:t>
            </a:r>
            <a:r>
              <a:rPr lang="en-US" altLang="zh-CN" dirty="0" smtClean="0">
                <a:latin typeface="+mn-lt"/>
                <a:ea typeface="+mn-ea"/>
                <a:sym typeface="Huawei Sans" panose="020C0503030203020204" pitchFamily="34" charset="0"/>
              </a:rPr>
              <a:t>sales2</a:t>
            </a:r>
            <a:r>
              <a:rPr lang="zh-CN" altLang="en-US" dirty="0" smtClean="0">
                <a:latin typeface="+mn-lt"/>
                <a:ea typeface="+mn-ea"/>
                <a:sym typeface="Huawei Sans" panose="020C0503030203020204" pitchFamily="34" charset="0"/>
              </a:rPr>
              <a:t>的</a:t>
            </a:r>
            <a:r>
              <a:rPr lang="en-US" altLang="zh-CN" dirty="0" err="1" smtClean="0">
                <a:latin typeface="+mn-lt"/>
                <a:ea typeface="+mn-ea"/>
                <a:sym typeface="Huawei Sans" panose="020C0503030203020204" pitchFamily="34" charset="0"/>
              </a:rPr>
              <a:t>sales_date</a:t>
            </a:r>
            <a:r>
              <a:rPr lang="zh-CN" altLang="en-US" dirty="0" smtClean="0">
                <a:latin typeface="+mn-lt"/>
                <a:ea typeface="+mn-ea"/>
                <a:sym typeface="Huawei Sans" panose="020C0503030203020204" pitchFamily="34" charset="0"/>
              </a:rPr>
              <a:t>具有</a:t>
            </a:r>
            <a:r>
              <a:rPr lang="en-US" altLang="zh-CN" dirty="0" smtClean="0">
                <a:latin typeface="+mn-lt"/>
                <a:ea typeface="+mn-ea"/>
                <a:sym typeface="Huawei Sans" panose="020C0503030203020204" pitchFamily="34" charset="0"/>
              </a:rPr>
              <a:t>check-constraint</a:t>
            </a:r>
            <a:r>
              <a:rPr lang="zh-CN" altLang="en-US" dirty="0" smtClean="0">
                <a:latin typeface="+mn-lt"/>
                <a:ea typeface="+mn-ea"/>
                <a:sym typeface="Huawei Sans" panose="020C0503030203020204" pitchFamily="34" charset="0"/>
              </a:rPr>
              <a:t>，因此对于查询条件</a:t>
            </a:r>
            <a:r>
              <a:rPr lang="en-US" altLang="zh-CN" dirty="0" smtClean="0">
                <a:latin typeface="+mn-lt"/>
                <a:ea typeface="+mn-ea"/>
                <a:sym typeface="Huawei Sans" panose="020C0503030203020204" pitchFamily="34" charset="0"/>
              </a:rPr>
              <a:t>WHERE EXTRACT(MONTH FROM </a:t>
            </a:r>
            <a:r>
              <a:rPr lang="en-US" altLang="zh-CN" dirty="0" err="1" smtClean="0">
                <a:latin typeface="+mn-lt"/>
                <a:ea typeface="+mn-ea"/>
                <a:sym typeface="Huawei Sans" panose="020C0503030203020204" pitchFamily="34" charset="0"/>
              </a:rPr>
              <a:t>sales_date</a:t>
            </a:r>
            <a:r>
              <a:rPr lang="en-US" altLang="zh-CN" dirty="0" smtClean="0">
                <a:latin typeface="+mn-lt"/>
                <a:ea typeface="+mn-ea"/>
                <a:sym typeface="Huawei Sans" panose="020C0503030203020204" pitchFamily="34" charset="0"/>
              </a:rPr>
              <a:t>) = 1</a:t>
            </a:r>
            <a:r>
              <a:rPr lang="zh-CN" altLang="en-US" dirty="0" smtClean="0">
                <a:latin typeface="+mn-lt"/>
                <a:ea typeface="+mn-ea"/>
                <a:sym typeface="Huawei Sans" panose="020C0503030203020204" pitchFamily="34" charset="0"/>
              </a:rPr>
              <a:t>无法满足，根据</a:t>
            </a:r>
            <a:r>
              <a:rPr lang="en-US" altLang="zh-CN" dirty="0" smtClean="0">
                <a:latin typeface="+mn-lt"/>
                <a:ea typeface="+mn-ea"/>
                <a:sym typeface="Huawei Sans" panose="020C0503030203020204" pitchFamily="34" charset="0"/>
              </a:rPr>
              <a:t>SAT</a:t>
            </a:r>
            <a:r>
              <a:rPr lang="zh-CN" altLang="en-US" dirty="0" smtClean="0">
                <a:latin typeface="+mn-lt"/>
                <a:ea typeface="+mn-ea"/>
                <a:sym typeface="Huawei Sans" panose="020C0503030203020204" pitchFamily="34" charset="0"/>
              </a:rPr>
              <a:t>原则该分支不会有任何元组返回，因此可以进行分支移除。</a:t>
            </a:r>
            <a:endParaRPr lang="en-US" altLang="zh-CN" dirty="0" smtClean="0">
              <a:latin typeface="+mn-lt"/>
              <a:ea typeface="+mn-ea"/>
              <a:sym typeface="Huawei Sans" panose="020C0503030203020204" pitchFamily="34" charset="0"/>
            </a:endParaRPr>
          </a:p>
          <a:p>
            <a:pPr lvl="1">
              <a:spcAft>
                <a:spcPts val="600"/>
              </a:spcAft>
            </a:pPr>
            <a:r>
              <a:rPr lang="zh-CN" altLang="en-US" dirty="0" smtClean="0">
                <a:latin typeface="+mn-lt"/>
                <a:ea typeface="+mn-ea"/>
                <a:sym typeface="Huawei Sans" panose="020C0503030203020204" pitchFamily="34" charset="0"/>
              </a:rPr>
              <a:t>注意，如果是</a:t>
            </a:r>
            <a:r>
              <a:rPr lang="en-US" altLang="zh-CN" dirty="0" smtClean="0">
                <a:latin typeface="+mn-lt"/>
                <a:ea typeface="+mn-ea"/>
                <a:sym typeface="Huawei Sans" panose="020C0503030203020204" pitchFamily="34" charset="0"/>
              </a:rPr>
              <a:t>UNION</a:t>
            </a:r>
            <a:r>
              <a:rPr lang="zh-CN" altLang="en-US" dirty="0" smtClean="0">
                <a:latin typeface="+mn-lt"/>
                <a:ea typeface="+mn-ea"/>
                <a:sym typeface="Huawei Sans" panose="020C0503030203020204" pitchFamily="34" charset="0"/>
              </a:rPr>
              <a:t>场景，分之间需要保证去重的语义，因此在上述例子中需要对</a:t>
            </a:r>
            <a:r>
              <a:rPr lang="en-US" altLang="zh-CN" dirty="0" smtClean="0">
                <a:latin typeface="+mn-lt"/>
                <a:ea typeface="+mn-ea"/>
                <a:sym typeface="Huawei Sans" panose="020C0503030203020204" pitchFamily="34" charset="0"/>
              </a:rPr>
              <a:t>branch1</a:t>
            </a:r>
            <a:r>
              <a:rPr lang="zh-CN" altLang="en-US" dirty="0" smtClean="0">
                <a:latin typeface="+mn-lt"/>
                <a:ea typeface="+mn-ea"/>
                <a:sym typeface="Huawei Sans" panose="020C0503030203020204" pitchFamily="34" charset="0"/>
              </a:rPr>
              <a:t>的返回列中加上</a:t>
            </a:r>
            <a:r>
              <a:rPr lang="en-US" altLang="zh-CN" dirty="0" smtClean="0">
                <a:latin typeface="+mn-lt"/>
                <a:ea typeface="+mn-ea"/>
                <a:sym typeface="Huawei Sans" panose="020C0503030203020204" pitchFamily="34" charset="0"/>
              </a:rPr>
              <a:t>DISTINCT</a:t>
            </a:r>
            <a:r>
              <a:rPr lang="zh-CN" altLang="en-US" dirty="0" smtClean="0">
                <a:latin typeface="+mn-lt"/>
                <a:ea typeface="+mn-ea"/>
                <a:sym typeface="Huawei Sans" panose="020C0503030203020204" pitchFamily="34" charset="0"/>
              </a:rPr>
              <a:t>属性。</a:t>
            </a:r>
            <a:endParaRPr lang="en-US" altLang="zh-CN" dirty="0" smtClean="0">
              <a:latin typeface="+mn-lt"/>
              <a:ea typeface="+mn-ea"/>
              <a:sym typeface="Huawei Sans" panose="020C0503030203020204" pitchFamily="34" charset="0"/>
            </a:endParaRPr>
          </a:p>
        </p:txBody>
      </p:sp>
    </p:spTree>
    <p:extLst>
      <p:ext uri="{BB962C8B-B14F-4D97-AF65-F5344CB8AC3E}">
        <p14:creationId xmlns:p14="http://schemas.microsoft.com/office/powerpoint/2010/main" val="3321044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spcAft>
                <a:spcPts val="600"/>
              </a:spcAft>
            </a:pPr>
            <a:r>
              <a:rPr lang="en-US" altLang="zh-CN" sz="1100" dirty="0" smtClean="0">
                <a:latin typeface="+mn-lt"/>
                <a:ea typeface="+mj-ea"/>
                <a:sym typeface="Huawei Sans" panose="020C0503030203020204" pitchFamily="34" charset="0"/>
              </a:rPr>
              <a:t>Example</a:t>
            </a:r>
            <a:r>
              <a:rPr lang="zh-CN" altLang="en-US" sz="1100" dirty="0" smtClean="0">
                <a:latin typeface="+mn-lt"/>
                <a:ea typeface="+mj-ea"/>
                <a:sym typeface="Huawei Sans" panose="020C0503030203020204" pitchFamily="34" charset="0"/>
              </a:rPr>
              <a:t>说明：</a:t>
            </a:r>
            <a:endParaRPr lang="en-US" altLang="zh-CN" sz="1100" dirty="0" smtClean="0">
              <a:latin typeface="+mn-lt"/>
              <a:ea typeface="+mj-ea"/>
              <a:sym typeface="Huawei Sans" panose="020C0503030203020204" pitchFamily="34" charset="0"/>
            </a:endParaRPr>
          </a:p>
          <a:p>
            <a:pPr lvl="1">
              <a:spcAft>
                <a:spcPts val="600"/>
              </a:spcAft>
            </a:pPr>
            <a:r>
              <a:rPr lang="zh-CN" altLang="en-US" sz="1100" dirty="0" smtClean="0">
                <a:latin typeface="+mn-lt"/>
                <a:ea typeface="+mj-ea"/>
                <a:sym typeface="Huawei Sans" panose="020C0503030203020204" pitchFamily="34" charset="0"/>
              </a:rPr>
              <a:t>优化前</a:t>
            </a:r>
            <a:r>
              <a:rPr lang="en-US" altLang="zh-CN" sz="1100" dirty="0" smtClean="0">
                <a:latin typeface="+mn-lt"/>
                <a:ea typeface="+mj-ea"/>
                <a:sym typeface="Huawei Sans" panose="020C0503030203020204" pitchFamily="34" charset="0"/>
              </a:rPr>
              <a:t>department, locations</a:t>
            </a:r>
            <a:r>
              <a:rPr lang="zh-CN" altLang="en-US" sz="1100" dirty="0" smtClean="0">
                <a:latin typeface="+mn-lt"/>
                <a:ea typeface="+mj-ea"/>
                <a:sym typeface="Huawei Sans" panose="020C0503030203020204" pitchFamily="34" charset="0"/>
              </a:rPr>
              <a:t>都在</a:t>
            </a:r>
            <a:r>
              <a:rPr lang="en-US" altLang="zh-CN" sz="1100" dirty="0" smtClean="0">
                <a:latin typeface="+mn-lt"/>
                <a:ea typeface="+mj-ea"/>
                <a:sym typeface="Huawei Sans" panose="020C0503030203020204" pitchFamily="34" charset="0"/>
              </a:rPr>
              <a:t>UNION-ALL</a:t>
            </a:r>
            <a:r>
              <a:rPr lang="zh-CN" altLang="en-US" sz="1100" dirty="0" smtClean="0">
                <a:latin typeface="+mn-lt"/>
                <a:ea typeface="+mj-ea"/>
                <a:sym typeface="Huawei Sans" panose="020C0503030203020204" pitchFamily="34" charset="0"/>
              </a:rPr>
              <a:t>的每个分支中，如果按照标准</a:t>
            </a:r>
            <a:r>
              <a:rPr lang="en-US" altLang="zh-CN" sz="1100" dirty="0" smtClean="0">
                <a:latin typeface="+mn-lt"/>
                <a:ea typeface="+mj-ea"/>
                <a:sym typeface="Huawei Sans" panose="020C0503030203020204" pitchFamily="34" charset="0"/>
              </a:rPr>
              <a:t>UNION-ALL</a:t>
            </a:r>
            <a:r>
              <a:rPr lang="zh-CN" altLang="en-US" sz="1100" dirty="0" smtClean="0">
                <a:latin typeface="+mn-lt"/>
                <a:ea typeface="+mj-ea"/>
                <a:sym typeface="Huawei Sans" panose="020C0503030203020204" pitchFamily="34" charset="0"/>
              </a:rPr>
              <a:t>处理流程需要计算每个</a:t>
            </a:r>
            <a:r>
              <a:rPr lang="en-US" altLang="zh-CN" sz="1100" dirty="0" smtClean="0">
                <a:latin typeface="+mn-lt"/>
                <a:ea typeface="+mj-ea"/>
                <a:sym typeface="Huawei Sans" panose="020C0503030203020204" pitchFamily="34" charset="0"/>
              </a:rPr>
              <a:t>Set-Operation</a:t>
            </a:r>
            <a:r>
              <a:rPr lang="zh-CN" altLang="en-US" sz="1100" dirty="0" smtClean="0">
                <a:latin typeface="+mn-lt"/>
                <a:ea typeface="+mj-ea"/>
                <a:sym typeface="Huawei Sans" panose="020C0503030203020204" pitchFamily="34" charset="0"/>
              </a:rPr>
              <a:t>分支的表关联，因此这量表的关联会被计算多次，因此可以将这部分作为公共因子提出，</a:t>
            </a:r>
            <a:r>
              <a:rPr lang="en-US" altLang="zh-CN" sz="1100" dirty="0" smtClean="0">
                <a:latin typeface="+mn-lt"/>
                <a:ea typeface="+mj-ea"/>
                <a:sym typeface="Huawei Sans" panose="020C0503030203020204" pitchFamily="34" charset="0"/>
              </a:rPr>
              <a:t>department</a:t>
            </a:r>
            <a:r>
              <a:rPr lang="zh-CN" altLang="en-US" sz="1100" dirty="0" smtClean="0">
                <a:latin typeface="+mn-lt"/>
                <a:ea typeface="+mj-ea"/>
                <a:sym typeface="Huawei Sans" panose="020C0503030203020204" pitchFamily="34" charset="0"/>
              </a:rPr>
              <a:t>和</a:t>
            </a:r>
            <a:r>
              <a:rPr lang="en-US" altLang="zh-CN" sz="1100" dirty="0" smtClean="0">
                <a:latin typeface="+mn-lt"/>
                <a:ea typeface="+mj-ea"/>
                <a:sym typeface="Huawei Sans" panose="020C0503030203020204" pitchFamily="34" charset="0"/>
              </a:rPr>
              <a:t>locations</a:t>
            </a:r>
            <a:r>
              <a:rPr lang="zh-CN" altLang="en-US" sz="1100" dirty="0" smtClean="0">
                <a:latin typeface="+mn-lt"/>
                <a:ea typeface="+mj-ea"/>
                <a:sym typeface="Huawei Sans" panose="020C0503030203020204" pitchFamily="34" charset="0"/>
              </a:rPr>
              <a:t>只进行一次性计算。</a:t>
            </a:r>
          </a:p>
          <a:p>
            <a:endParaRPr lang="zh-CN" altLang="en-US" dirty="0"/>
          </a:p>
        </p:txBody>
      </p:sp>
    </p:spTree>
    <p:extLst>
      <p:ext uri="{BB962C8B-B14F-4D97-AF65-F5344CB8AC3E}">
        <p14:creationId xmlns:p14="http://schemas.microsoft.com/office/powerpoint/2010/main" val="3694083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lnSpc>
                <a:spcPct val="150000"/>
              </a:lnSpc>
            </a:pPr>
            <a:r>
              <a:rPr lang="en-US" altLang="zh-CN" sz="1100" dirty="0" smtClean="0">
                <a:latin typeface="+mn-lt"/>
                <a:ea typeface="+mn-ea"/>
                <a:sym typeface="Huawei Sans" panose="020C0503030203020204" pitchFamily="34" charset="0"/>
              </a:rPr>
              <a:t>Example</a:t>
            </a: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a:lnSpc>
                <a:spcPct val="150000"/>
              </a:lnSpc>
            </a:pPr>
            <a:r>
              <a:rPr lang="zh-CN" altLang="en-US" sz="1100" dirty="0" smtClean="0">
                <a:latin typeface="+mn-lt"/>
                <a:ea typeface="+mn-ea"/>
                <a:sym typeface="Huawei Sans" panose="020C0503030203020204" pitchFamily="34" charset="0"/>
              </a:rPr>
              <a:t>查询中</a:t>
            </a:r>
            <a:r>
              <a:rPr lang="en-US" altLang="zh-CN" sz="1100" dirty="0" err="1" smtClean="0">
                <a:latin typeface="+mn-lt"/>
                <a:ea typeface="+mn-ea"/>
                <a:sym typeface="Huawei Sans" panose="020C0503030203020204" pitchFamily="34" charset="0"/>
              </a:rPr>
              <a:t>a.payor_cust_nbr</a:t>
            </a:r>
            <a:r>
              <a:rPr lang="zh-CN" altLang="en-US" sz="1100" dirty="0" smtClean="0">
                <a:latin typeface="+mn-lt"/>
                <a:ea typeface="+mn-ea"/>
                <a:sym typeface="Huawei Sans" panose="020C0503030203020204" pitchFamily="34" charset="0"/>
              </a:rPr>
              <a:t>中的列表元素有多个，对于优化器来说这里会为表</a:t>
            </a:r>
            <a:r>
              <a:rPr lang="en-US" altLang="zh-CN" sz="1100" dirty="0" err="1" smtClean="0">
                <a:latin typeface="+mn-lt"/>
                <a:ea typeface="+mn-ea"/>
                <a:sym typeface="Huawei Sans" panose="020C0503030203020204" pitchFamily="34" charset="0"/>
              </a:rPr>
              <a:t>fxf_ship_rev_credit_comp</a:t>
            </a:r>
            <a:r>
              <a:rPr lang="zh-CN" altLang="en-US" sz="1100" dirty="0" smtClean="0">
                <a:latin typeface="+mn-lt"/>
                <a:ea typeface="+mn-ea"/>
                <a:sym typeface="Huawei Sans" panose="020C0503030203020204" pitchFamily="34" charset="0"/>
              </a:rPr>
              <a:t>生成两个访问路劲：</a:t>
            </a:r>
            <a:endParaRPr lang="en-US" altLang="zh-CN" sz="1100" dirty="0" smtClean="0">
              <a:latin typeface="+mn-lt"/>
              <a:ea typeface="+mn-ea"/>
              <a:sym typeface="Huawei Sans" panose="020C0503030203020204" pitchFamily="34" charset="0"/>
            </a:endParaRPr>
          </a:p>
          <a:p>
            <a:pPr lvl="1">
              <a:lnSpc>
                <a:spcPct val="150000"/>
              </a:lnSpc>
            </a:pPr>
            <a:r>
              <a:rPr lang="en-US" altLang="zh-CN" dirty="0" smtClean="0">
                <a:latin typeface="+mn-lt"/>
                <a:ea typeface="+mn-ea"/>
                <a:sym typeface="Huawei Sans" panose="020C0503030203020204" pitchFamily="34" charset="0"/>
              </a:rPr>
              <a:t>PATH1: </a:t>
            </a:r>
            <a:r>
              <a:rPr lang="zh-CN" altLang="en-US" dirty="0" smtClean="0">
                <a:latin typeface="+mn-lt"/>
                <a:ea typeface="+mn-ea"/>
                <a:sym typeface="Huawei Sans" panose="020C0503030203020204" pitchFamily="34" charset="0"/>
              </a:rPr>
              <a:t>按照原</a:t>
            </a:r>
            <a:r>
              <a:rPr lang="en-US" altLang="zh-CN" dirty="0" smtClean="0">
                <a:latin typeface="+mn-lt"/>
                <a:ea typeface="+mn-ea"/>
                <a:sym typeface="Huawei Sans" panose="020C0503030203020204" pitchFamily="34" charset="0"/>
              </a:rPr>
              <a:t>IN</a:t>
            </a:r>
            <a:r>
              <a:rPr lang="zh-CN" altLang="en-US" dirty="0" smtClean="0">
                <a:latin typeface="+mn-lt"/>
                <a:ea typeface="+mn-ea"/>
                <a:sym typeface="Huawei Sans" panose="020C0503030203020204" pitchFamily="34" charset="0"/>
              </a:rPr>
              <a:t>逻辑进行</a:t>
            </a:r>
            <a:r>
              <a:rPr lang="en-US" altLang="zh-CN" dirty="0" smtClean="0">
                <a:latin typeface="+mn-lt"/>
                <a:ea typeface="+mn-ea"/>
                <a:sym typeface="Huawei Sans" panose="020C0503030203020204" pitchFamily="34" charset="0"/>
              </a:rPr>
              <a:t>x=v OR x=v OR x=v</a:t>
            </a:r>
            <a:r>
              <a:rPr lang="zh-CN" altLang="en-US" dirty="0" smtClean="0">
                <a:latin typeface="+mn-lt"/>
                <a:ea typeface="+mn-ea"/>
                <a:sym typeface="Huawei Sans" panose="020C0503030203020204" pitchFamily="34" charset="0"/>
              </a:rPr>
              <a:t>进行处理。</a:t>
            </a:r>
            <a:endParaRPr lang="en-US" altLang="zh-CN" dirty="0" smtClean="0">
              <a:latin typeface="+mn-lt"/>
              <a:ea typeface="+mn-ea"/>
              <a:sym typeface="Huawei Sans" panose="020C0503030203020204" pitchFamily="34" charset="0"/>
            </a:endParaRPr>
          </a:p>
          <a:p>
            <a:pPr lvl="1">
              <a:lnSpc>
                <a:spcPct val="150000"/>
              </a:lnSpc>
            </a:pPr>
            <a:r>
              <a:rPr lang="en-US" altLang="zh-CN" dirty="0" smtClean="0">
                <a:latin typeface="+mn-lt"/>
                <a:ea typeface="+mn-ea"/>
                <a:sym typeface="Huawei Sans" panose="020C0503030203020204" pitchFamily="34" charset="0"/>
              </a:rPr>
              <a:t>PATH2: </a:t>
            </a:r>
            <a:r>
              <a:rPr lang="zh-CN" altLang="en-US" dirty="0" smtClean="0">
                <a:latin typeface="+mn-lt"/>
                <a:ea typeface="+mn-ea"/>
                <a:sym typeface="Huawei Sans" panose="020C0503030203020204" pitchFamily="34" charset="0"/>
              </a:rPr>
              <a:t>按照</a:t>
            </a:r>
            <a:r>
              <a:rPr lang="en-US" altLang="zh-CN" dirty="0" smtClean="0">
                <a:latin typeface="+mn-lt"/>
                <a:ea typeface="+mn-ea"/>
                <a:sym typeface="Huawei Sans" panose="020C0503030203020204" pitchFamily="34" charset="0"/>
              </a:rPr>
              <a:t>join</a:t>
            </a:r>
            <a:r>
              <a:rPr lang="zh-CN" altLang="en-US" dirty="0" smtClean="0">
                <a:latin typeface="+mn-lt"/>
                <a:ea typeface="+mn-ea"/>
                <a:sym typeface="Huawei Sans" panose="020C0503030203020204" pitchFamily="34" charset="0"/>
              </a:rPr>
              <a:t>进行处理。</a:t>
            </a:r>
            <a:endParaRPr lang="en-US" altLang="zh-CN" dirty="0" smtClean="0">
              <a:latin typeface="+mn-lt"/>
              <a:ea typeface="+mn-ea"/>
              <a:sym typeface="Huawei Sans" panose="020C0503030203020204" pitchFamily="34" charset="0"/>
            </a:endParaRPr>
          </a:p>
          <a:p>
            <a:pPr>
              <a:lnSpc>
                <a:spcPct val="150000"/>
              </a:lnSpc>
            </a:pPr>
            <a:r>
              <a:rPr lang="zh-CN" altLang="en-US" sz="1100" dirty="0" smtClean="0">
                <a:latin typeface="+mn-lt"/>
                <a:ea typeface="+mn-ea"/>
                <a:sym typeface="Huawei Sans" panose="020C0503030203020204" pitchFamily="34" charset="0"/>
              </a:rPr>
              <a:t>在计划生成的过程中会将两种的代价进行评估择优选择。</a:t>
            </a:r>
            <a:endParaRPr lang="en-US" altLang="zh-CN" sz="1100" dirty="0" smtClean="0">
              <a:latin typeface="+mn-lt"/>
              <a:ea typeface="+mn-ea"/>
              <a:sym typeface="Huawei Sans" panose="020C0503030203020204" pitchFamily="34" charset="0"/>
            </a:endParaRPr>
          </a:p>
          <a:p>
            <a:endParaRPr lang="zh-CN" altLang="en-US" dirty="0"/>
          </a:p>
        </p:txBody>
      </p:sp>
    </p:spTree>
    <p:extLst>
      <p:ext uri="{BB962C8B-B14F-4D97-AF65-F5344CB8AC3E}">
        <p14:creationId xmlns:p14="http://schemas.microsoft.com/office/powerpoint/2010/main" val="36656479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spcAft>
                <a:spcPts val="600"/>
              </a:spcAft>
            </a:pPr>
            <a:r>
              <a:rPr lang="en-US" altLang="zh-CN" sz="1100" dirty="0" smtClean="0">
                <a:latin typeface="+mn-lt"/>
                <a:ea typeface="+mn-ea"/>
                <a:sym typeface="Huawei Sans" panose="020C0503030203020204" pitchFamily="34" charset="0"/>
              </a:rPr>
              <a:t>Example</a:t>
            </a: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spcAft>
                <a:spcPts val="600"/>
              </a:spcAft>
            </a:pPr>
            <a:r>
              <a:rPr lang="zh-CN" altLang="en-US" sz="1100" dirty="0" smtClean="0">
                <a:latin typeface="+mn-lt"/>
                <a:ea typeface="+mn-ea"/>
                <a:sym typeface="Huawei Sans" panose="020C0503030203020204" pitchFamily="34" charset="0"/>
              </a:rPr>
              <a:t>如果</a:t>
            </a:r>
            <a:r>
              <a:rPr lang="en-US" altLang="zh-CN" sz="1100" dirty="0" smtClean="0">
                <a:latin typeface="+mn-lt"/>
                <a:ea typeface="+mn-ea"/>
                <a:sym typeface="Huawei Sans" panose="020C0503030203020204" pitchFamily="34" charset="0"/>
              </a:rPr>
              <a:t>t1</a:t>
            </a:r>
            <a:r>
              <a:rPr lang="zh-CN" altLang="en-US" sz="1100" dirty="0" smtClean="0">
                <a:latin typeface="+mn-lt"/>
                <a:ea typeface="+mn-ea"/>
                <a:sym typeface="Huawei Sans" panose="020C0503030203020204" pitchFamily="34" charset="0"/>
              </a:rPr>
              <a:t>下沉到</a:t>
            </a:r>
            <a:r>
              <a:rPr lang="en-US" altLang="zh-CN" sz="1100" dirty="0" smtClean="0">
                <a:latin typeface="+mn-lt"/>
                <a:ea typeface="+mn-ea"/>
                <a:sym typeface="Huawei Sans" panose="020C0503030203020204" pitchFamily="34" charset="0"/>
              </a:rPr>
              <a:t>UNION</a:t>
            </a:r>
            <a:r>
              <a:rPr lang="zh-CN" altLang="en-US" sz="1100" dirty="0" smtClean="0">
                <a:latin typeface="+mn-lt"/>
                <a:ea typeface="+mn-ea"/>
                <a:sym typeface="Huawei Sans" panose="020C0503030203020204" pitchFamily="34" charset="0"/>
              </a:rPr>
              <a:t>的分支中能够让</a:t>
            </a:r>
            <a:r>
              <a:rPr lang="en-US" altLang="zh-CN" sz="1100" dirty="0" smtClean="0">
                <a:latin typeface="+mn-lt"/>
                <a:ea typeface="+mn-ea"/>
                <a:sym typeface="Huawei Sans" panose="020C0503030203020204" pitchFamily="34" charset="0"/>
              </a:rPr>
              <a:t>t2,t3,..</a:t>
            </a:r>
            <a:r>
              <a:rPr lang="zh-CN" altLang="en-US" sz="1100" dirty="0" smtClean="0">
                <a:latin typeface="+mn-lt"/>
                <a:ea typeface="+mn-ea"/>
                <a:sym typeface="Huawei Sans" panose="020C0503030203020204" pitchFamily="34" charset="0"/>
              </a:rPr>
              <a:t>所在分支的计算量减小，这里需要基于成本考虑，即分支中个表的关联是否能够有效的减少每个分支输出的数量，在一般</a:t>
            </a:r>
            <a:r>
              <a:rPr lang="en-US" altLang="zh-CN" sz="1100" dirty="0" smtClean="0">
                <a:latin typeface="+mn-lt"/>
                <a:ea typeface="+mn-ea"/>
                <a:sym typeface="Huawei Sans" panose="020C0503030203020204" pitchFamily="34" charset="0"/>
              </a:rPr>
              <a:t>Start-Join</a:t>
            </a:r>
            <a:r>
              <a:rPr lang="zh-CN" altLang="en-US" sz="1100" dirty="0" smtClean="0">
                <a:latin typeface="+mn-lt"/>
                <a:ea typeface="+mn-ea"/>
                <a:sym typeface="Huawei Sans" panose="020C0503030203020204" pitchFamily="34" charset="0"/>
              </a:rPr>
              <a:t>查询模式中，</a:t>
            </a:r>
            <a:r>
              <a:rPr lang="en-US" altLang="zh-CN" sz="1100" dirty="0" smtClean="0">
                <a:latin typeface="+mn-lt"/>
                <a:ea typeface="+mn-ea"/>
                <a:sym typeface="Huawei Sans" panose="020C0503030203020204" pitchFamily="34" charset="0"/>
              </a:rPr>
              <a:t>t1</a:t>
            </a:r>
            <a:r>
              <a:rPr lang="zh-CN" altLang="en-US" sz="1100" dirty="0" smtClean="0">
                <a:latin typeface="+mn-lt"/>
                <a:ea typeface="+mn-ea"/>
                <a:sym typeface="Huawei Sans" panose="020C0503030203020204" pitchFamily="34" charset="0"/>
              </a:rPr>
              <a:t>往往是</a:t>
            </a:r>
            <a:r>
              <a:rPr lang="en-US" altLang="zh-CN" sz="1100" dirty="0" err="1" smtClean="0">
                <a:latin typeface="+mn-lt"/>
                <a:ea typeface="+mn-ea"/>
                <a:sym typeface="Huawei Sans" panose="020C0503030203020204" pitchFamily="34" charset="0"/>
              </a:rPr>
              <a:t>demention</a:t>
            </a:r>
            <a:r>
              <a:rPr lang="zh-CN" altLang="en-US" sz="1100" dirty="0" smtClean="0">
                <a:latin typeface="+mn-lt"/>
                <a:ea typeface="+mn-ea"/>
                <a:sym typeface="Huawei Sans" panose="020C0503030203020204" pitchFamily="34" charset="0"/>
              </a:rPr>
              <a:t>表能够对</a:t>
            </a:r>
            <a:r>
              <a:rPr lang="en-US" altLang="zh-CN" sz="1100" dirty="0" smtClean="0">
                <a:latin typeface="+mn-lt"/>
                <a:ea typeface="+mn-ea"/>
                <a:sym typeface="Huawei Sans" panose="020C0503030203020204" pitchFamily="34" charset="0"/>
              </a:rPr>
              <a:t>UNION-ALL</a:t>
            </a:r>
            <a:r>
              <a:rPr lang="zh-CN" altLang="en-US" sz="1100" dirty="0" smtClean="0">
                <a:latin typeface="+mn-lt"/>
                <a:ea typeface="+mn-ea"/>
                <a:sym typeface="Huawei Sans" panose="020C0503030203020204" pitchFamily="34" charset="0"/>
              </a:rPr>
              <a:t>中的</a:t>
            </a:r>
            <a:r>
              <a:rPr lang="en-US" altLang="zh-CN" sz="1100" dirty="0" smtClean="0">
                <a:latin typeface="+mn-lt"/>
                <a:ea typeface="+mn-ea"/>
                <a:sym typeface="Huawei Sans" panose="020C0503030203020204" pitchFamily="34" charset="0"/>
              </a:rPr>
              <a:t>fact</a:t>
            </a:r>
            <a:r>
              <a:rPr lang="zh-CN" altLang="en-US" sz="1100" dirty="0" smtClean="0">
                <a:latin typeface="+mn-lt"/>
                <a:ea typeface="+mn-ea"/>
                <a:sym typeface="Huawei Sans" panose="020C0503030203020204" pitchFamily="34" charset="0"/>
              </a:rPr>
              <a:t>表做一个</a:t>
            </a:r>
            <a:r>
              <a:rPr lang="en-US" altLang="zh-CN" sz="1100" dirty="0" smtClean="0">
                <a:latin typeface="+mn-lt"/>
                <a:ea typeface="+mn-ea"/>
                <a:sym typeface="Huawei Sans" panose="020C0503030203020204" pitchFamily="34" charset="0"/>
              </a:rPr>
              <a:t>join-filter</a:t>
            </a:r>
            <a:r>
              <a:rPr lang="zh-CN" altLang="en-US" sz="1100" dirty="0" smtClean="0">
                <a:latin typeface="+mn-lt"/>
                <a:ea typeface="+mn-ea"/>
                <a:sym typeface="Huawei Sans" panose="020C0503030203020204" pitchFamily="34" charset="0"/>
              </a:rPr>
              <a:t>的作用。</a:t>
            </a:r>
            <a:endParaRPr lang="en-US" altLang="zh-CN" sz="1100" dirty="0" smtClean="0">
              <a:latin typeface="+mn-lt"/>
              <a:ea typeface="+mn-ea"/>
              <a:sym typeface="Huawei Sans" panose="020C0503030203020204" pitchFamily="34" charset="0"/>
            </a:endParaRPr>
          </a:p>
        </p:txBody>
      </p:sp>
    </p:spTree>
    <p:extLst>
      <p:ext uri="{BB962C8B-B14F-4D97-AF65-F5344CB8AC3E}">
        <p14:creationId xmlns:p14="http://schemas.microsoft.com/office/powerpoint/2010/main" val="2468082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a:spcAft>
                <a:spcPts val="600"/>
              </a:spcAft>
            </a:pPr>
            <a:r>
              <a:rPr lang="en-US" altLang="zh-CN" sz="1100" dirty="0" smtClean="0">
                <a:latin typeface="+mn-lt"/>
                <a:ea typeface="+mn-ea"/>
                <a:sym typeface="Huawei Sans" panose="020C0503030203020204" pitchFamily="34" charset="0"/>
              </a:rPr>
              <a:t>Example</a:t>
            </a:r>
            <a:r>
              <a:rPr lang="zh-CN" altLang="en-US" sz="1100" dirty="0" smtClean="0">
                <a:latin typeface="+mn-lt"/>
                <a:ea typeface="+mn-ea"/>
                <a:sym typeface="Huawei Sans" panose="020C0503030203020204" pitchFamily="34" charset="0"/>
              </a:rPr>
              <a:t>说明：</a:t>
            </a:r>
            <a:endParaRPr lang="en-US" altLang="zh-CN" sz="1100" dirty="0" smtClean="0">
              <a:latin typeface="+mn-lt"/>
              <a:ea typeface="+mn-ea"/>
              <a:sym typeface="Huawei Sans" panose="020C0503030203020204" pitchFamily="34" charset="0"/>
            </a:endParaRPr>
          </a:p>
          <a:p>
            <a:pPr lvl="1">
              <a:spcAft>
                <a:spcPts val="600"/>
              </a:spcAft>
            </a:pPr>
            <a:r>
              <a:rPr lang="en-US" altLang="zh-CN" dirty="0" smtClean="0">
                <a:latin typeface="+mn-lt"/>
                <a:ea typeface="+mn-ea"/>
                <a:sym typeface="Huawei Sans" panose="020C0503030203020204" pitchFamily="34" charset="0"/>
              </a:rPr>
              <a:t>Lazy AGG</a:t>
            </a:r>
            <a:r>
              <a:rPr lang="zh-CN" altLang="en-US" dirty="0" smtClean="0">
                <a:latin typeface="+mn-lt"/>
                <a:ea typeface="+mn-ea"/>
                <a:sym typeface="Huawei Sans" panose="020C0503030203020204" pitchFamily="34" charset="0"/>
              </a:rPr>
              <a:t>示例中：由于</a:t>
            </a:r>
            <a:r>
              <a:rPr lang="en-US" altLang="zh-CN" dirty="0" smtClean="0">
                <a:latin typeface="+mn-lt"/>
                <a:ea typeface="+mn-ea"/>
                <a:sym typeface="Huawei Sans" panose="020C0503030203020204" pitchFamily="34" charset="0"/>
              </a:rPr>
              <a:t>GROUP-BY C2</a:t>
            </a:r>
            <a:r>
              <a:rPr lang="zh-CN" altLang="en-US" dirty="0" smtClean="0">
                <a:latin typeface="+mn-lt"/>
                <a:ea typeface="+mn-ea"/>
                <a:sym typeface="Huawei Sans" panose="020C0503030203020204" pitchFamily="34" charset="0"/>
              </a:rPr>
              <a:t>并未对 </a:t>
            </a:r>
            <a:r>
              <a:rPr lang="en-US" altLang="zh-CN" dirty="0" smtClean="0">
                <a:latin typeface="+mn-lt"/>
                <a:ea typeface="+mn-ea"/>
                <a:sym typeface="Huawei Sans" panose="020C0503030203020204" pitchFamily="34" charset="0"/>
              </a:rPr>
              <a:t>sum(t1)</a:t>
            </a:r>
            <a:r>
              <a:rPr lang="zh-CN" altLang="en-US" dirty="0" smtClean="0">
                <a:latin typeface="+mn-lt"/>
                <a:ea typeface="+mn-ea"/>
                <a:sym typeface="Huawei Sans" panose="020C0503030203020204" pitchFamily="34" charset="0"/>
              </a:rPr>
              <a:t>的结果集产生有效的缩减作用，导致</a:t>
            </a:r>
            <a:r>
              <a:rPr lang="en-US" altLang="zh-CN" dirty="0" smtClean="0">
                <a:latin typeface="+mn-lt"/>
                <a:ea typeface="+mn-ea"/>
                <a:sym typeface="Huawei Sans" panose="020C0503030203020204" pitchFamily="34" charset="0"/>
              </a:rPr>
              <a:t>t1.c1</a:t>
            </a:r>
            <a:r>
              <a:rPr lang="zh-CN" altLang="en-US" dirty="0" smtClean="0">
                <a:latin typeface="+mn-lt"/>
                <a:ea typeface="+mn-ea"/>
                <a:sym typeface="Huawei Sans" panose="020C0503030203020204" pitchFamily="34" charset="0"/>
              </a:rPr>
              <a:t>的求合操作需要倍计算两次，因此将</a:t>
            </a:r>
            <a:r>
              <a:rPr lang="en-US" altLang="zh-CN" dirty="0" smtClean="0">
                <a:latin typeface="+mn-lt"/>
                <a:ea typeface="+mn-ea"/>
                <a:sym typeface="Huawei Sans" panose="020C0503030203020204" pitchFamily="34" charset="0"/>
              </a:rPr>
              <a:t>sum(t1.c1)</a:t>
            </a:r>
            <a:r>
              <a:rPr lang="zh-CN" altLang="en-US" dirty="0" smtClean="0">
                <a:latin typeface="+mn-lt"/>
                <a:ea typeface="+mn-ea"/>
                <a:sym typeface="Huawei Sans" panose="020C0503030203020204" pitchFamily="34" charset="0"/>
              </a:rPr>
              <a:t>的操作推迟到</a:t>
            </a:r>
            <a:r>
              <a:rPr lang="en-US" altLang="zh-CN" dirty="0" smtClean="0">
                <a:latin typeface="+mn-lt"/>
                <a:ea typeface="+mn-ea"/>
                <a:sym typeface="Huawei Sans" panose="020C0503030203020204" pitchFamily="34" charset="0"/>
              </a:rPr>
              <a:t>t1,t2</a:t>
            </a:r>
            <a:r>
              <a:rPr lang="zh-CN" altLang="en-US" dirty="0" smtClean="0">
                <a:latin typeface="+mn-lt"/>
                <a:ea typeface="+mn-ea"/>
                <a:sym typeface="Huawei Sans" panose="020C0503030203020204" pitchFamily="34" charset="0"/>
              </a:rPr>
              <a:t>完成以后。</a:t>
            </a:r>
            <a:endParaRPr lang="en-US" altLang="zh-CN" dirty="0" smtClean="0">
              <a:latin typeface="+mn-lt"/>
              <a:ea typeface="+mn-ea"/>
              <a:sym typeface="Huawei Sans" panose="020C0503030203020204" pitchFamily="34" charset="0"/>
            </a:endParaRPr>
          </a:p>
          <a:p>
            <a:pPr lvl="1">
              <a:spcAft>
                <a:spcPts val="600"/>
              </a:spcAft>
            </a:pPr>
            <a:r>
              <a:rPr lang="en-US" altLang="zh-CN" dirty="0" smtClean="0">
                <a:latin typeface="+mn-lt"/>
                <a:ea typeface="+mn-ea"/>
                <a:sym typeface="Huawei Sans" panose="020C0503030203020204" pitchFamily="34" charset="0"/>
              </a:rPr>
              <a:t>Eager AGG</a:t>
            </a:r>
            <a:r>
              <a:rPr lang="zh-CN" altLang="en-US" dirty="0" smtClean="0">
                <a:latin typeface="+mn-lt"/>
                <a:ea typeface="+mn-ea"/>
                <a:sym typeface="Huawei Sans" panose="020C0503030203020204" pitchFamily="34" charset="0"/>
              </a:rPr>
              <a:t>示例中：由于</a:t>
            </a:r>
            <a:r>
              <a:rPr lang="en-US" altLang="zh-CN" dirty="0" smtClean="0">
                <a:latin typeface="+mn-lt"/>
                <a:ea typeface="+mn-ea"/>
                <a:sym typeface="Huawei Sans" panose="020C0503030203020204" pitchFamily="34" charset="0"/>
              </a:rPr>
              <a:t>GROUP-BY C2</a:t>
            </a:r>
            <a:r>
              <a:rPr lang="zh-CN" altLang="en-US" dirty="0" smtClean="0">
                <a:latin typeface="+mn-lt"/>
                <a:ea typeface="+mn-ea"/>
                <a:sym typeface="Huawei Sans" panose="020C0503030203020204" pitchFamily="34" charset="0"/>
              </a:rPr>
              <a:t>对</a:t>
            </a:r>
            <a:r>
              <a:rPr lang="en-US" altLang="zh-CN" dirty="0" smtClean="0">
                <a:latin typeface="+mn-lt"/>
                <a:ea typeface="+mn-ea"/>
                <a:sym typeface="Huawei Sans" panose="020C0503030203020204" pitchFamily="34" charset="0"/>
              </a:rPr>
              <a:t>sum(t1)</a:t>
            </a:r>
            <a:r>
              <a:rPr lang="zh-CN" altLang="en-US" dirty="0" smtClean="0">
                <a:latin typeface="+mn-lt"/>
                <a:ea typeface="+mn-ea"/>
                <a:sym typeface="Huawei Sans" panose="020C0503030203020204" pitchFamily="34" charset="0"/>
              </a:rPr>
              <a:t>产生的结果集数量有比较明显的缩减组作用，可以把原来的</a:t>
            </a:r>
            <a:r>
              <a:rPr lang="en-US" altLang="zh-CN" dirty="0" smtClean="0">
                <a:latin typeface="+mn-lt"/>
                <a:ea typeface="+mn-ea"/>
                <a:sym typeface="Huawei Sans" panose="020C0503030203020204" pitchFamily="34" charset="0"/>
              </a:rPr>
              <a:t>AGG</a:t>
            </a:r>
            <a:r>
              <a:rPr lang="zh-CN" altLang="en-US" dirty="0" smtClean="0">
                <a:latin typeface="+mn-lt"/>
                <a:ea typeface="+mn-ea"/>
                <a:sym typeface="Huawei Sans" panose="020C0503030203020204" pitchFamily="34" charset="0"/>
              </a:rPr>
              <a:t>操作拆分成</a:t>
            </a:r>
            <a:r>
              <a:rPr lang="en-US" altLang="zh-CN" dirty="0" smtClean="0">
                <a:latin typeface="+mn-lt"/>
                <a:ea typeface="+mn-ea"/>
                <a:sym typeface="Huawei Sans" panose="020C0503030203020204" pitchFamily="34" charset="0"/>
              </a:rPr>
              <a:t>2</a:t>
            </a:r>
            <a:r>
              <a:rPr lang="zh-CN" altLang="en-US" dirty="0" smtClean="0">
                <a:latin typeface="+mn-lt"/>
                <a:ea typeface="+mn-ea"/>
                <a:sym typeface="Huawei Sans" panose="020C0503030203020204" pitchFamily="34" charset="0"/>
              </a:rPr>
              <a:t>次，一次在</a:t>
            </a:r>
            <a:r>
              <a:rPr lang="en-US" altLang="zh-CN" dirty="0" smtClean="0">
                <a:latin typeface="+mn-lt"/>
                <a:ea typeface="+mn-ea"/>
                <a:sym typeface="Huawei Sans" panose="020C0503030203020204" pitchFamily="34" charset="0"/>
              </a:rPr>
              <a:t>JOIN</a:t>
            </a:r>
            <a:r>
              <a:rPr lang="zh-CN" altLang="en-US" dirty="0" smtClean="0">
                <a:latin typeface="+mn-lt"/>
                <a:ea typeface="+mn-ea"/>
                <a:sym typeface="Huawei Sans" panose="020C0503030203020204" pitchFamily="34" charset="0"/>
              </a:rPr>
              <a:t>之前另一次在</a:t>
            </a:r>
            <a:r>
              <a:rPr lang="en-US" altLang="zh-CN" dirty="0" smtClean="0">
                <a:latin typeface="+mn-lt"/>
                <a:ea typeface="+mn-ea"/>
                <a:sym typeface="Huawei Sans" panose="020C0503030203020204" pitchFamily="34" charset="0"/>
              </a:rPr>
              <a:t>JOIN</a:t>
            </a:r>
            <a:r>
              <a:rPr lang="zh-CN" altLang="en-US" dirty="0" smtClean="0">
                <a:latin typeface="+mn-lt"/>
                <a:ea typeface="+mn-ea"/>
                <a:sym typeface="Huawei Sans" panose="020C0503030203020204" pitchFamily="34" charset="0"/>
              </a:rPr>
              <a:t>之后，这样可以让第一次</a:t>
            </a:r>
            <a:r>
              <a:rPr lang="en-US" altLang="zh-CN" dirty="0" smtClean="0">
                <a:latin typeface="+mn-lt"/>
                <a:ea typeface="+mn-ea"/>
                <a:sym typeface="Huawei Sans" panose="020C0503030203020204" pitchFamily="34" charset="0"/>
              </a:rPr>
              <a:t>AGG</a:t>
            </a:r>
            <a:r>
              <a:rPr lang="zh-CN" altLang="en-US" dirty="0" smtClean="0">
                <a:latin typeface="+mn-lt"/>
                <a:ea typeface="+mn-ea"/>
                <a:sym typeface="Huawei Sans" panose="020C0503030203020204" pitchFamily="34" charset="0"/>
              </a:rPr>
              <a:t>操作进行大量元组数的缩减。</a:t>
            </a:r>
            <a:endParaRPr lang="en-US" altLang="zh-CN" dirty="0" smtClean="0">
              <a:latin typeface="+mn-lt"/>
              <a:ea typeface="+mn-ea"/>
              <a:sym typeface="Huawei Sans" panose="020C0503030203020204" pitchFamily="34" charset="0"/>
            </a:endParaRPr>
          </a:p>
          <a:p>
            <a:pPr lvl="1">
              <a:spcAft>
                <a:spcPts val="600"/>
              </a:spcAft>
            </a:pPr>
            <a:r>
              <a:rPr lang="en-US" altLang="zh-CN" dirty="0" smtClean="0">
                <a:latin typeface="+mn-lt"/>
                <a:ea typeface="+mn-ea"/>
                <a:sym typeface="Huawei Sans" panose="020C0503030203020204" pitchFamily="34" charset="0"/>
              </a:rPr>
              <a:t>Lazy/Eager-AGG</a:t>
            </a:r>
            <a:r>
              <a:rPr lang="zh-CN" altLang="en-US" dirty="0" smtClean="0">
                <a:latin typeface="+mn-lt"/>
                <a:ea typeface="+mn-ea"/>
                <a:sym typeface="Huawei Sans" panose="020C0503030203020204" pitchFamily="34" charset="0"/>
              </a:rPr>
              <a:t>具体采用何种策略主要思路是如何对中间结果集进行有效的缩减，避免大量的元组出现在</a:t>
            </a:r>
            <a:r>
              <a:rPr lang="en-US" altLang="zh-CN" dirty="0" smtClean="0">
                <a:latin typeface="+mn-lt"/>
                <a:ea typeface="+mn-ea"/>
                <a:sym typeface="Huawei Sans" panose="020C0503030203020204" pitchFamily="34" charset="0"/>
              </a:rPr>
              <a:t>JOIN/STREAM</a:t>
            </a:r>
            <a:r>
              <a:rPr lang="zh-CN" altLang="en-US" dirty="0" smtClean="0">
                <a:latin typeface="+mn-lt"/>
                <a:ea typeface="+mn-ea"/>
                <a:sym typeface="Huawei Sans" panose="020C0503030203020204" pitchFamily="34" charset="0"/>
              </a:rPr>
              <a:t>算子上从而达到简化计算的目的，因此对基表做</a:t>
            </a:r>
            <a:r>
              <a:rPr lang="en-US" altLang="zh-CN" dirty="0" smtClean="0">
                <a:latin typeface="+mn-lt"/>
                <a:ea typeface="+mn-ea"/>
                <a:sym typeface="Huawei Sans" panose="020C0503030203020204" pitchFamily="34" charset="0"/>
              </a:rPr>
              <a:t>AGG</a:t>
            </a:r>
            <a:r>
              <a:rPr lang="zh-CN" altLang="en-US" dirty="0" smtClean="0">
                <a:latin typeface="+mn-lt"/>
                <a:ea typeface="+mn-ea"/>
                <a:sym typeface="Huawei Sans" panose="020C0503030203020204" pitchFamily="34" charset="0"/>
              </a:rPr>
              <a:t>之后的缩减比上是优化策略实施的关键。</a:t>
            </a:r>
            <a:endParaRPr lang="en-US" altLang="zh-CN" dirty="0" smtClean="0">
              <a:latin typeface="+mn-lt"/>
              <a:ea typeface="+mn-ea"/>
              <a:sym typeface="Huawei Sans" panose="020C0503030203020204" pitchFamily="34" charset="0"/>
            </a:endParaRPr>
          </a:p>
          <a:p>
            <a:pPr marL="0" indent="0">
              <a:buNone/>
            </a:pPr>
            <a:endParaRPr lang="zh-CN" altLang="en-US" dirty="0"/>
          </a:p>
        </p:txBody>
      </p:sp>
    </p:spTree>
    <p:extLst>
      <p:ext uri="{BB962C8B-B14F-4D97-AF65-F5344CB8AC3E}">
        <p14:creationId xmlns:p14="http://schemas.microsoft.com/office/powerpoint/2010/main" val="3567318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90056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99413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48206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6087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306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222530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sz="1100" dirty="0" smtClean="0">
                <a:latin typeface="+mn-lt"/>
                <a:ea typeface="+mn-ea"/>
              </a:rPr>
              <a:t>其他重要概念：</a:t>
            </a:r>
          </a:p>
          <a:p>
            <a:pPr lvl="1"/>
            <a:r>
              <a:rPr lang="zh-CN" altLang="en-US" dirty="0" smtClean="0">
                <a:latin typeface="+mn-lt"/>
                <a:ea typeface="+mn-ea"/>
              </a:rPr>
              <a:t>基数</a:t>
            </a:r>
            <a:r>
              <a:rPr lang="en-US" altLang="zh-CN" dirty="0" smtClean="0">
                <a:latin typeface="+mn-lt"/>
                <a:ea typeface="+mn-ea"/>
              </a:rPr>
              <a:t>Cardinality</a:t>
            </a:r>
            <a:r>
              <a:rPr lang="zh-CN" altLang="en-US" dirty="0" smtClean="0">
                <a:latin typeface="+mn-lt"/>
                <a:ea typeface="+mn-ea"/>
              </a:rPr>
              <a:t>：指一个集合中元素的数量，可以理解成集合中的行数。</a:t>
            </a:r>
          </a:p>
          <a:p>
            <a:pPr lvl="1"/>
            <a:r>
              <a:rPr lang="zh-CN" altLang="en-US" dirty="0" smtClean="0">
                <a:latin typeface="+mn-lt"/>
                <a:ea typeface="+mn-ea"/>
              </a:rPr>
              <a:t>选择率</a:t>
            </a:r>
            <a:r>
              <a:rPr lang="en-US" altLang="zh-CN" dirty="0" smtClean="0">
                <a:latin typeface="+mn-lt"/>
                <a:ea typeface="+mn-ea"/>
              </a:rPr>
              <a:t>Selectivity</a:t>
            </a:r>
            <a:r>
              <a:rPr lang="zh-CN" altLang="en-US" dirty="0" smtClean="0">
                <a:latin typeface="+mn-lt"/>
                <a:ea typeface="+mn-ea"/>
              </a:rPr>
              <a:t>：对于给定的一个谓词条件能返回的元组比率，可以用公式，一般有：</a:t>
            </a:r>
          </a:p>
          <a:p>
            <a:pPr lvl="2"/>
            <a:r>
              <a:rPr lang="zh-CN" altLang="en-US" dirty="0" smtClean="0">
                <a:latin typeface="+mn-lt"/>
                <a:ea typeface="+mn-ea"/>
              </a:rPr>
              <a:t>两个不同谓词</a:t>
            </a:r>
            <a:r>
              <a:rPr lang="en-US" altLang="zh-CN" dirty="0" smtClean="0">
                <a:latin typeface="+mn-lt"/>
                <a:ea typeface="+mn-ea"/>
              </a:rPr>
              <a:t>A&amp;B</a:t>
            </a:r>
            <a:r>
              <a:rPr lang="zh-CN" altLang="en-US" dirty="0" smtClean="0">
                <a:latin typeface="+mn-lt"/>
                <a:ea typeface="+mn-ea"/>
              </a:rPr>
              <a:t>在相与的场景：</a:t>
            </a:r>
            <a:r>
              <a:rPr lang="en-US" altLang="zh-CN" dirty="0" smtClean="0">
                <a:latin typeface="+mn-lt"/>
                <a:ea typeface="+mn-ea"/>
              </a:rPr>
              <a:t>P(AB)=P(A)*P(B)</a:t>
            </a:r>
          </a:p>
          <a:p>
            <a:pPr lvl="2"/>
            <a:r>
              <a:rPr lang="zh-CN" altLang="en-US" dirty="0" smtClean="0">
                <a:latin typeface="+mn-lt"/>
                <a:ea typeface="+mn-ea"/>
              </a:rPr>
              <a:t>两个不同谓词</a:t>
            </a:r>
            <a:r>
              <a:rPr lang="en-US" altLang="zh-CN" dirty="0" smtClean="0">
                <a:latin typeface="+mn-lt"/>
                <a:ea typeface="+mn-ea"/>
              </a:rPr>
              <a:t>A&amp;B</a:t>
            </a:r>
            <a:r>
              <a:rPr lang="zh-CN" altLang="en-US" dirty="0" smtClean="0">
                <a:latin typeface="+mn-lt"/>
                <a:ea typeface="+mn-ea"/>
              </a:rPr>
              <a:t>在相或的场景：</a:t>
            </a:r>
            <a:r>
              <a:rPr lang="en-US" altLang="zh-CN" dirty="0" smtClean="0">
                <a:latin typeface="+mn-lt"/>
                <a:ea typeface="+mn-ea"/>
              </a:rPr>
              <a:t>P(A+B)=P(A) + P(B) – P(AB)</a:t>
            </a:r>
            <a:endParaRPr lang="zh-CN" altLang="en-US" dirty="0">
              <a:latin typeface="+mn-lt"/>
              <a:ea typeface="+mn-ea"/>
            </a:endParaRPr>
          </a:p>
        </p:txBody>
      </p:sp>
    </p:spTree>
    <p:extLst>
      <p:ext uri="{BB962C8B-B14F-4D97-AF65-F5344CB8AC3E}">
        <p14:creationId xmlns:p14="http://schemas.microsoft.com/office/powerpoint/2010/main" val="28055889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6264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lvl="1"/>
            <a:r>
              <a:rPr lang="zh-CN" altLang="en-US" sz="1100" dirty="0" smtClean="0">
                <a:latin typeface="+mn-ea"/>
                <a:ea typeface="+mn-ea"/>
                <a:sym typeface="Huawei Sans" panose="020C0503030203020204" pitchFamily="34" charset="0"/>
              </a:rPr>
              <a:t>其他扩展统计信息（用于补充）</a:t>
            </a:r>
            <a:endParaRPr lang="en-US" altLang="zh-CN" sz="1100" dirty="0" smtClean="0">
              <a:latin typeface="+mn-ea"/>
              <a:ea typeface="+mn-ea"/>
              <a:sym typeface="Huawei Sans" panose="020C0503030203020204" pitchFamily="34" charset="0"/>
            </a:endParaRPr>
          </a:p>
          <a:p>
            <a:pPr lvl="2"/>
            <a:r>
              <a:rPr lang="zh-CN" altLang="en-US" sz="1100" dirty="0" smtClean="0">
                <a:latin typeface="+mn-ea"/>
                <a:ea typeface="+mn-ea"/>
                <a:sym typeface="Huawei Sans" panose="020C0503030203020204" pitchFamily="34" charset="0"/>
              </a:rPr>
              <a:t>多列统计信息</a:t>
            </a:r>
            <a:endParaRPr lang="en-US" altLang="zh-CN" sz="1100" dirty="0" smtClean="0">
              <a:latin typeface="+mn-ea"/>
              <a:ea typeface="+mn-ea"/>
              <a:sym typeface="Huawei Sans" panose="020C0503030203020204" pitchFamily="34" charset="0"/>
            </a:endParaRPr>
          </a:p>
          <a:p>
            <a:pPr lvl="2"/>
            <a:r>
              <a:rPr lang="zh-CN" altLang="en-US" sz="1100" dirty="0" smtClean="0">
                <a:latin typeface="+mn-ea"/>
                <a:ea typeface="+mn-ea"/>
                <a:sym typeface="Huawei Sans" panose="020C0503030203020204" pitchFamily="34" charset="0"/>
              </a:rPr>
              <a:t>表达式统计信息</a:t>
            </a:r>
            <a:endParaRPr lang="en-US" altLang="zh-CN" sz="1100" dirty="0" smtClean="0">
              <a:latin typeface="+mn-ea"/>
              <a:ea typeface="+mn-ea"/>
              <a:sym typeface="Huawei Sans" panose="020C0503030203020204" pitchFamily="34" charset="0"/>
            </a:endParaRPr>
          </a:p>
          <a:p>
            <a:pPr lvl="2"/>
            <a:r>
              <a:rPr lang="zh-CN" altLang="en-US" sz="1100" dirty="0" smtClean="0">
                <a:latin typeface="+mn-ea"/>
                <a:ea typeface="+mn-ea"/>
                <a:sym typeface="Huawei Sans" panose="020C0503030203020204" pitchFamily="34" charset="0"/>
              </a:rPr>
              <a:t>物化视图统计信息</a:t>
            </a:r>
            <a:endParaRPr lang="en-US" altLang="zh-CN" sz="1100" dirty="0" smtClean="0">
              <a:latin typeface="+mn-ea"/>
              <a:ea typeface="+mn-ea"/>
              <a:sym typeface="Huawei Sans" panose="020C0503030203020204" pitchFamily="34" charset="0"/>
            </a:endParaRPr>
          </a:p>
          <a:p>
            <a:pPr marL="0" indent="0">
              <a:buNone/>
            </a:pPr>
            <a:endParaRPr lang="zh-CN" altLang="en-US" dirty="0"/>
          </a:p>
        </p:txBody>
      </p:sp>
    </p:spTree>
    <p:extLst>
      <p:ext uri="{BB962C8B-B14F-4D97-AF65-F5344CB8AC3E}">
        <p14:creationId xmlns:p14="http://schemas.microsoft.com/office/powerpoint/2010/main" val="37156433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38427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402776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934968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656745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475911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sz="1100" dirty="0" smtClean="0">
                <a:latin typeface="+mn-lt"/>
                <a:ea typeface="+mn-ea"/>
              </a:rPr>
              <a:t>答案：</a:t>
            </a:r>
            <a:r>
              <a:rPr lang="en-US" altLang="zh-CN" sz="1100" dirty="0" smtClean="0">
                <a:latin typeface="+mn-lt"/>
                <a:ea typeface="+mn-ea"/>
              </a:rPr>
              <a:t>ABC</a:t>
            </a:r>
            <a:endParaRPr lang="zh-CN" altLang="en-US" sz="1100" dirty="0">
              <a:latin typeface="+mn-lt"/>
              <a:ea typeface="+mn-ea"/>
            </a:endParaRPr>
          </a:p>
        </p:txBody>
      </p:sp>
    </p:spTree>
    <p:extLst>
      <p:ext uri="{BB962C8B-B14F-4D97-AF65-F5344CB8AC3E}">
        <p14:creationId xmlns:p14="http://schemas.microsoft.com/office/powerpoint/2010/main" val="29346895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5986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94075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3129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59936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502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5121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251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xmlns=""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xmlns=""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421134634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4" name="标题 1"/>
          <p:cNvSpPr>
            <a:spLocks noGrp="1"/>
          </p:cNvSpPr>
          <p:nvPr>
            <p:ph type="title"/>
          </p:nvPr>
        </p:nvSpPr>
        <p:spPr>
          <a:xfrm>
            <a:off x="514927" y="280845"/>
            <a:ext cx="10515600" cy="590218"/>
          </a:xfrm>
          <a:prstGeom prst="rect">
            <a:avLst/>
          </a:prstGeom>
        </p:spPr>
        <p:txBody>
          <a:bodyPr/>
          <a:lstStyle>
            <a:lvl1pPr>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内容占位符 2"/>
          <p:cNvSpPr>
            <a:spLocks noGrp="1"/>
          </p:cNvSpPr>
          <p:nvPr>
            <p:ph idx="1"/>
          </p:nvPr>
        </p:nvSpPr>
        <p:spPr>
          <a:xfrm>
            <a:off x="838200" y="1361601"/>
            <a:ext cx="10515600" cy="4351338"/>
          </a:xfrm>
          <a:prstGeom prst="rect">
            <a:avLst/>
          </a:prstGeom>
        </p:spPr>
        <p:txBody>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2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a:t>
            </a:r>
            <a:r>
              <a:rPr lang="zh-CN" altLang="en-US" dirty="0" smtClean="0"/>
              <a:t>级</a:t>
            </a:r>
            <a:endParaRPr lang="zh-CN" altLang="en-US" dirty="0"/>
          </a:p>
        </p:txBody>
      </p:sp>
    </p:spTree>
    <p:extLst>
      <p:ext uri="{BB962C8B-B14F-4D97-AF65-F5344CB8AC3E}">
        <p14:creationId xmlns:p14="http://schemas.microsoft.com/office/powerpoint/2010/main" val="12554176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xmlns=""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84624">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xmlns="" val="20000"/>
                    </a:ext>
                  </a:extLst>
                </a:gridCol>
                <a:gridCol w="1967450">
                  <a:extLst>
                    <a:ext uri="{9D8B030D-6E8A-4147-A177-3AD203B41FA5}">
                      <a16:colId xmlns:a16="http://schemas.microsoft.com/office/drawing/2014/main" xmlns="" val="20001"/>
                    </a:ext>
                  </a:extLst>
                </a:gridCol>
                <a:gridCol w="3023155">
                  <a:extLst>
                    <a:ext uri="{9D8B030D-6E8A-4147-A177-3AD203B41FA5}">
                      <a16:colId xmlns:a16="http://schemas.microsoft.com/office/drawing/2014/main" xmlns="" val="20002"/>
                    </a:ext>
                  </a:extLst>
                </a:gridCol>
                <a:gridCol w="2067692">
                  <a:extLst>
                    <a:ext uri="{9D8B030D-6E8A-4147-A177-3AD203B41FA5}">
                      <a16:colId xmlns:a16="http://schemas.microsoft.com/office/drawing/2014/main" xmlns=""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xmlns=""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xmlns=""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xmlns=""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xmlns=""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xmlns=""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xmlns=""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73" r:id="rId5"/>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xmlns=""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xmlns=""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xmlns=""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xmlns=""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xmlns=""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xmlns=""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xmlns=""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xmlns=""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xmlns=""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xmlns=""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xmlns=""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xmlns=""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xmlns=""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xmlns=""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xmlns=""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xmlns=""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xmlns=""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xmlns=""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xmlns=""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xmlns=""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xmlns=""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xmlns=""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xmlns=""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xmlns=""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xmlns=""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xmlns=""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xmlns=""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xmlns=""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xmlns=""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xmlns=""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xmlns=""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xmlns=""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xmlns=""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xmlns=""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xmlns=""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xmlns=""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xmlns=""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xmlns=""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xmlns=""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xmlns=""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xmlns=""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xmlns=""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Copyright©2022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xmlns=""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xmlns=""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timing>
    <p:tnLst>
      <p:par>
        <p:cTn id="1" dur="indefinite" restart="never" nodeType="tmRoot"/>
      </p:par>
    </p:tnLst>
  </p:timing>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6.xml"/><Relationship Id="rId1" Type="http://schemas.openxmlformats.org/officeDocument/2006/relationships/customXml" Target="../../customXml/item35.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7.xml"/><Relationship Id="rId1" Type="http://schemas.openxmlformats.org/officeDocument/2006/relationships/customXml" Target="../../customXml/item5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xml"/><Relationship Id="rId1" Type="http://schemas.openxmlformats.org/officeDocument/2006/relationships/customXml" Target="../../customXml/item36.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xml"/><Relationship Id="rId1" Type="http://schemas.openxmlformats.org/officeDocument/2006/relationships/customXml" Target="../../customXml/item7.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customXml" Target="../../customXml/item9.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customXml" Target="../../customXml/item4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customXml" Target="../../customXml/item37.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3.xml"/><Relationship Id="rId1" Type="http://schemas.openxmlformats.org/officeDocument/2006/relationships/customXml" Target="../../customXml/item10.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hyperlink" Target="https://15721.courses.cs.cmu.edu/spring2018/papers/15-optimizer1/graefe-ieee1995.pdf" TargetMode="External"/><Relationship Id="rId2" Type="http://schemas.openxmlformats.org/officeDocument/2006/relationships/tags" Target="../tags/tag14.xml"/><Relationship Id="rId1" Type="http://schemas.openxmlformats.org/officeDocument/2006/relationships/customXml" Target="../../customXml/item39.xml"/><Relationship Id="rId6" Type="http://schemas.openxmlformats.org/officeDocument/2006/relationships/hyperlink" Target="https://cs.uwaterloo.ca/~david/cs848/volcano.pdf" TargetMode="External"/><Relationship Id="rId5" Type="http://schemas.openxmlformats.org/officeDocument/2006/relationships/hyperlink" Target="https://dl.acm.org/doi/10.1145/582095.582099" TargetMode="Externa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5.xml"/><Relationship Id="rId1" Type="http://schemas.openxmlformats.org/officeDocument/2006/relationships/customXml" Target="../../customXml/item17.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6.xml"/><Relationship Id="rId1" Type="http://schemas.openxmlformats.org/officeDocument/2006/relationships/customXml" Target="../../customXml/item45.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7.xml"/><Relationship Id="rId1" Type="http://schemas.openxmlformats.org/officeDocument/2006/relationships/customXml" Target="../../customXml/item15.xml"/><Relationship Id="rId5" Type="http://schemas.openxmlformats.org/officeDocument/2006/relationships/image" Target="../media/image4.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xml"/><Relationship Id="rId1" Type="http://schemas.openxmlformats.org/officeDocument/2006/relationships/customXml" Target="../../customXml/item13.xml"/><Relationship Id="rId6" Type="http://schemas.openxmlformats.org/officeDocument/2006/relationships/hyperlink" Target="https://15721.courses.cs.cmu.edu/spring2018/papers/15-optimizer1/graefe-ieee1995.pdf" TargetMode="External"/><Relationship Id="rId5" Type="http://schemas.openxmlformats.org/officeDocument/2006/relationships/hyperlink" Target="https://cs.uwaterloo.ca/~david/cs848/volcano.pdf" TargetMode="Externa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9.xml"/><Relationship Id="rId1" Type="http://schemas.openxmlformats.org/officeDocument/2006/relationships/customXml" Target="../../customXml/item19.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0.xml"/><Relationship Id="rId1" Type="http://schemas.openxmlformats.org/officeDocument/2006/relationships/customXml" Target="../../customXml/item46.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1.xml"/><Relationship Id="rId1" Type="http://schemas.openxmlformats.org/officeDocument/2006/relationships/customXml" Target="../../customXml/item47.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2.xml"/><Relationship Id="rId1" Type="http://schemas.openxmlformats.org/officeDocument/2006/relationships/customXml" Target="../../customXml/item20.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3.xml"/><Relationship Id="rId1" Type="http://schemas.openxmlformats.org/officeDocument/2006/relationships/customXml" Target="../../customXml/item31.xml"/><Relationship Id="rId5" Type="http://schemas.openxmlformats.org/officeDocument/2006/relationships/image" Target="../media/image6.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4.xml"/><Relationship Id="rId1" Type="http://schemas.openxmlformats.org/officeDocument/2006/relationships/customXml" Target="../../customXml/item14.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5.xml"/><Relationship Id="rId1" Type="http://schemas.openxmlformats.org/officeDocument/2006/relationships/customXml" Target="../../customXml/item22.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6.xml"/><Relationship Id="rId1" Type="http://schemas.openxmlformats.org/officeDocument/2006/relationships/customXml" Target="../../customXml/item18.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7.xml"/><Relationship Id="rId1" Type="http://schemas.openxmlformats.org/officeDocument/2006/relationships/customXml" Target="../../customXml/item43.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8.xml"/><Relationship Id="rId1" Type="http://schemas.openxmlformats.org/officeDocument/2006/relationships/customXml" Target="../../customXml/item2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9.xml"/><Relationship Id="rId1" Type="http://schemas.openxmlformats.org/officeDocument/2006/relationships/customXml" Target="../../customXml/item23.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0.xml"/><Relationship Id="rId1" Type="http://schemas.openxmlformats.org/officeDocument/2006/relationships/customXml" Target="../../customXml/item28.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1.xml"/><Relationship Id="rId1" Type="http://schemas.openxmlformats.org/officeDocument/2006/relationships/customXml" Target="../../customXml/item32.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2.xml"/><Relationship Id="rId1" Type="http://schemas.openxmlformats.org/officeDocument/2006/relationships/customXml" Target="../../customXml/item50.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3.xml"/><Relationship Id="rId1" Type="http://schemas.openxmlformats.org/officeDocument/2006/relationships/customXml" Target="../../customXml/item38.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4.xml"/><Relationship Id="rId1" Type="http://schemas.openxmlformats.org/officeDocument/2006/relationships/customXml" Target="../../customXml/item25.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5.xml"/><Relationship Id="rId1" Type="http://schemas.openxmlformats.org/officeDocument/2006/relationships/customXml" Target="../../customXml/item27.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6.xml"/><Relationship Id="rId1" Type="http://schemas.openxmlformats.org/officeDocument/2006/relationships/customXml" Target="../../customXml/item5.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7.xml"/><Relationship Id="rId1" Type="http://schemas.openxmlformats.org/officeDocument/2006/relationships/customXml" Target="../../customXml/item3.xml"/><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8.xml"/><Relationship Id="rId1" Type="http://schemas.openxmlformats.org/officeDocument/2006/relationships/customXml" Target="../../customXml/item40.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9.xml"/><Relationship Id="rId1" Type="http://schemas.openxmlformats.org/officeDocument/2006/relationships/customXml" Target="../../customXml/item12.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0.xml"/><Relationship Id="rId1" Type="http://schemas.openxmlformats.org/officeDocument/2006/relationships/customXml" Target="../../customXml/item2.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1.xml"/><Relationship Id="rId1" Type="http://schemas.openxmlformats.org/officeDocument/2006/relationships/customXml" Target="../../customXml/item8.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2.xml"/><Relationship Id="rId1" Type="http://schemas.openxmlformats.org/officeDocument/2006/relationships/customXml" Target="../../customXml/item26.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xml"/><Relationship Id="rId1" Type="http://schemas.openxmlformats.org/officeDocument/2006/relationships/customXml" Target="../../customXml/item1.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3.xml"/><Relationship Id="rId1" Type="http://schemas.openxmlformats.org/officeDocument/2006/relationships/customXml" Target="../../customXml/item16.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4.xml"/><Relationship Id="rId1" Type="http://schemas.openxmlformats.org/officeDocument/2006/relationships/customXml" Target="../../customXml/item29.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5.xml"/><Relationship Id="rId1" Type="http://schemas.openxmlformats.org/officeDocument/2006/relationships/customXml" Target="../../customXml/item34.xml"/><Relationship Id="rId5" Type="http://schemas.openxmlformats.org/officeDocument/2006/relationships/image" Target="../media/image7.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6.xml"/><Relationship Id="rId1" Type="http://schemas.openxmlformats.org/officeDocument/2006/relationships/customXml" Target="../../customXml/item53.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7.xml"/><Relationship Id="rId1" Type="http://schemas.openxmlformats.org/officeDocument/2006/relationships/customXml" Target="../../customXml/item30.xml"/><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8.xml"/><Relationship Id="rId1" Type="http://schemas.openxmlformats.org/officeDocument/2006/relationships/customXml" Target="../../customXml/item6.xml"/><Relationship Id="rId5" Type="http://schemas.openxmlformats.org/officeDocument/2006/relationships/image" Target="../media/image8.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9.xml"/><Relationship Id="rId1" Type="http://schemas.openxmlformats.org/officeDocument/2006/relationships/customXml" Target="../../customXml/item42.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0.xml"/><Relationship Id="rId1" Type="http://schemas.openxmlformats.org/officeDocument/2006/relationships/customXml" Target="../../customXml/item48.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2.xml"/><Relationship Id="rId1" Type="http://schemas.openxmlformats.org/officeDocument/2006/relationships/customXml" Target="../../customXml/item44.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8" Type="http://schemas.openxmlformats.org/officeDocument/2006/relationships/image" Target="../media/image14.tmp"/><Relationship Id="rId3" Type="http://schemas.openxmlformats.org/officeDocument/2006/relationships/image" Target="../media/image9.png"/><Relationship Id="rId7" Type="http://schemas.openxmlformats.org/officeDocument/2006/relationships/image" Target="../media/image13.tmp"/><Relationship Id="rId2" Type="http://schemas.openxmlformats.org/officeDocument/2006/relationships/notesSlide" Target="../notesSlides/notesSlide60.xml"/><Relationship Id="rId1" Type="http://schemas.openxmlformats.org/officeDocument/2006/relationships/slideLayout" Target="../slideLayouts/slideLayout10.xml"/><Relationship Id="rId6" Type="http://schemas.openxmlformats.org/officeDocument/2006/relationships/image" Target="../media/image12.tmp"/><Relationship Id="rId5" Type="http://schemas.openxmlformats.org/officeDocument/2006/relationships/image" Target="../media/image11.png"/><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8" Type="http://schemas.openxmlformats.org/officeDocument/2006/relationships/image" Target="../media/image17.tmp"/><Relationship Id="rId3" Type="http://schemas.openxmlformats.org/officeDocument/2006/relationships/hyperlink" Target="https://opengauss.org/zh/" TargetMode="External"/><Relationship Id="rId7"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hyperlink" Target="http://learning.huawei.com/cn/" TargetMode="External"/><Relationship Id="rId4" Type="http://schemas.openxmlformats.org/officeDocument/2006/relationships/hyperlink" Target="http://support.huawei.com/enterprise/" TargetMode="External"/><Relationship Id="rId9" Type="http://schemas.openxmlformats.org/officeDocument/2006/relationships/image" Target="../media/image18.tm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xml"/><Relationship Id="rId1" Type="http://schemas.openxmlformats.org/officeDocument/2006/relationships/customXml" Target="../../customXml/item5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4.xml"/><Relationship Id="rId1" Type="http://schemas.openxmlformats.org/officeDocument/2006/relationships/customXml" Target="../../customXml/item4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xml"/><Relationship Id="rId1" Type="http://schemas.openxmlformats.org/officeDocument/2006/relationships/customXml" Target="../../customXml/item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sz="3600" dirty="0" err="1" smtClean="0">
                <a:sym typeface="Huawei Sans" panose="020C0503030203020204" pitchFamily="34" charset="0"/>
              </a:rPr>
              <a:t>openGauss</a:t>
            </a:r>
            <a:r>
              <a:rPr lang="en-US" altLang="zh-CN" sz="3600" dirty="0" smtClean="0">
                <a:sym typeface="Huawei Sans" panose="020C0503030203020204" pitchFamily="34" charset="0"/>
              </a:rPr>
              <a:t> SQL</a:t>
            </a:r>
            <a:r>
              <a:rPr lang="zh-CN" altLang="en-US" sz="3600" dirty="0" smtClean="0">
                <a:sym typeface="Huawei Sans" panose="020C0503030203020204" pitchFamily="34" charset="0"/>
              </a:rPr>
              <a:t>引擎实现</a:t>
            </a:r>
            <a:r>
              <a:rPr lang="en-US" altLang="zh-CN" dirty="0" smtClean="0">
                <a:sym typeface="Huawei Sans" panose="020C0503030203020204" pitchFamily="34" charset="0"/>
              </a:rPr>
              <a:t/>
            </a:r>
            <a:br>
              <a:rPr lang="en-US" altLang="zh-CN" dirty="0" smtClean="0">
                <a:sym typeface="Huawei Sans" panose="020C0503030203020204" pitchFamily="34" charset="0"/>
              </a:rPr>
            </a:b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Tree>
    <p:extLst>
      <p:ext uri="{BB962C8B-B14F-4D97-AF65-F5344CB8AC3E}">
        <p14:creationId xmlns:p14="http://schemas.microsoft.com/office/powerpoint/2010/main" val="208028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bwMode="auto">
          <a:xfrm>
            <a:off x="1300869" y="3033024"/>
            <a:ext cx="1222808" cy="643626"/>
          </a:xfrm>
          <a:prstGeom prst="ellipse">
            <a:avLst/>
          </a:prstGeom>
          <a:solidFill>
            <a:schemeClr val="bg1">
              <a:lumMod val="9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1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椭圆 4"/>
          <p:cNvSpPr/>
          <p:nvPr/>
        </p:nvSpPr>
        <p:spPr bwMode="auto">
          <a:xfrm>
            <a:off x="3408392" y="3033024"/>
            <a:ext cx="1162455" cy="643626"/>
          </a:xfrm>
          <a:prstGeom prst="ellipse">
            <a:avLst/>
          </a:prstGeom>
          <a:solidFill>
            <a:schemeClr val="bg1">
              <a:lumMod val="9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2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椭圆 5"/>
          <p:cNvSpPr/>
          <p:nvPr/>
        </p:nvSpPr>
        <p:spPr bwMode="auto">
          <a:xfrm>
            <a:off x="5411836" y="3032528"/>
            <a:ext cx="1160537" cy="643626"/>
          </a:xfrm>
          <a:prstGeom prst="ellipse">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2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椭圆 6"/>
          <p:cNvSpPr/>
          <p:nvPr/>
        </p:nvSpPr>
        <p:spPr bwMode="auto">
          <a:xfrm>
            <a:off x="7509836" y="3033044"/>
            <a:ext cx="1372906" cy="643626"/>
          </a:xfrm>
          <a:prstGeom prst="ellipse">
            <a:avLst/>
          </a:prstGeom>
          <a:gradFill>
            <a:gsLst>
              <a:gs pos="0">
                <a:schemeClr val="accent4">
                  <a:lumMod val="0"/>
                  <a:lumOff val="10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2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 name="直接箭头连接符 7"/>
          <p:cNvCxnSpPr/>
          <p:nvPr/>
        </p:nvCxnSpPr>
        <p:spPr bwMode="auto">
          <a:xfrm>
            <a:off x="2551872" y="3356104"/>
            <a:ext cx="824363"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390740" y="3147616"/>
            <a:ext cx="1073105" cy="461665"/>
          </a:xfrm>
          <a:prstGeom prst="rect">
            <a:avLst/>
          </a:prstGeom>
          <a:noFill/>
        </p:spPr>
        <p:txBody>
          <a:bodyPr wrap="square" rtlCol="0">
            <a:spAutoFit/>
          </a:bodyPr>
          <a:lstStyle/>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query_</a:t>
            </a:r>
          </a:p>
          <a:p>
            <a:pPr algn="ct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string</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箭头连接符 11"/>
          <p:cNvCxnSpPr/>
          <p:nvPr/>
        </p:nvCxnSpPr>
        <p:spPr bwMode="auto">
          <a:xfrm flipV="1">
            <a:off x="6583343" y="3356561"/>
            <a:ext cx="884110" cy="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3418618" y="3103765"/>
            <a:ext cx="1167424" cy="461665"/>
          </a:xfrm>
          <a:prstGeom prst="rect">
            <a:avLst/>
          </a:prstGeom>
          <a:noFill/>
        </p:spPr>
        <p:txBody>
          <a:bodyPr wrap="square" rtlCol="0">
            <a:spAutoFit/>
          </a:bodyPr>
          <a:lstStyle/>
          <a:p>
            <a:pPr algn="ct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Token, keyw</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or</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d</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5484491" y="3171630"/>
            <a:ext cx="1177009" cy="276999"/>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arseTree</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7597823" y="3139816"/>
            <a:ext cx="1081197" cy="276999"/>
          </a:xfrm>
          <a:prstGeom prst="rect">
            <a:avLst/>
          </a:prstGeom>
          <a:noFill/>
        </p:spPr>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QueryTree</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下箭头 21"/>
          <p:cNvSpPr/>
          <p:nvPr/>
        </p:nvSpPr>
        <p:spPr bwMode="auto">
          <a:xfrm>
            <a:off x="5825936" y="3700457"/>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下箭头 23"/>
          <p:cNvSpPr/>
          <p:nvPr/>
        </p:nvSpPr>
        <p:spPr bwMode="auto">
          <a:xfrm>
            <a:off x="7982561" y="3700457"/>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7509836" y="3991312"/>
            <a:ext cx="2372734" cy="212365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truct </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Query</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Tree</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NodeTag  type=</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T_Query</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CmdType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 CMD_UTILITY;</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QuerySource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QSRC_ORIGINAL;</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uint32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queryid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0;</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utilityStmt = CreateStmt;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7" name="文本框 26"/>
          <p:cNvSpPr txBox="1"/>
          <p:nvPr/>
        </p:nvSpPr>
        <p:spPr>
          <a:xfrm>
            <a:off x="6391439" y="2146237"/>
            <a:ext cx="1423166" cy="646331"/>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语义转换：</a:t>
            </a:r>
            <a:endPar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transformStmt</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b="1" dirty="0" err="1" smtClean="0">
                <a:latin typeface="Huawei Sans" panose="020C0503030203020204" pitchFamily="34" charset="0"/>
                <a:ea typeface="方正兰亭黑简体" panose="02000000000000000000" pitchFamily="2" charset="-122"/>
                <a:sym typeface="Huawei Sans" panose="020C0503030203020204" pitchFamily="34" charset="0"/>
              </a:rPr>
              <a:t>transformXXX</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下箭头 29"/>
          <p:cNvSpPr/>
          <p:nvPr/>
        </p:nvSpPr>
        <p:spPr bwMode="auto">
          <a:xfrm rot="10800000">
            <a:off x="6852792" y="2796164"/>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p:nvPr/>
        </p:nvSpPr>
        <p:spPr bwMode="auto">
          <a:xfrm>
            <a:off x="9741780" y="3032528"/>
            <a:ext cx="1440361" cy="643626"/>
          </a:xfrm>
          <a:prstGeom prst="ellipse">
            <a:avLst/>
          </a:prstGeom>
          <a:solidFill>
            <a:schemeClr val="bg1">
              <a:lumMod val="9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pPr>
            <a:endParaRPr lang="en-US" sz="200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p:nvPr/>
        </p:nvCxnSpPr>
        <p:spPr bwMode="auto">
          <a:xfrm flipV="1">
            <a:off x="8882742" y="3356045"/>
            <a:ext cx="884110" cy="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10002112" y="3200343"/>
            <a:ext cx="988112" cy="276999"/>
          </a:xfrm>
          <a:prstGeom prst="rect">
            <a:avLst/>
          </a:prstGeom>
          <a:noFill/>
        </p:spPr>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PlanTree</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4871250" y="3996479"/>
            <a:ext cx="2514344" cy="193899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truct </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CreateStmt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NodeTag</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type  = T_CreateStmt;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RangeVar</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*relation = {struct(t)};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List *tableElts = List(c1, c2, c3);</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List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inhRelations</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NULL;</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32" name="下箭头 31"/>
          <p:cNvSpPr/>
          <p:nvPr/>
        </p:nvSpPr>
        <p:spPr bwMode="auto">
          <a:xfrm rot="10800000">
            <a:off x="4757051" y="2797299"/>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3797527" y="990654"/>
            <a:ext cx="2311165" cy="1754326"/>
          </a:xfrm>
          <a:prstGeom prst="rect">
            <a:avLst/>
          </a:prstGeom>
          <a:solidFill>
            <a:schemeClr val="bg1">
              <a:lumMod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语法分析器：</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gram.y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CreateStmt: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OptTemp TABLE qualified_name </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OptTableElementList ')‘ OptInherit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OptWith </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OnCommitOption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OptCompress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863264" y="3999730"/>
            <a:ext cx="2075068" cy="21236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&lt;Query1&gt;: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create table 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c1 int not null default 4,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c2 double,</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c3 varchar(20)</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w</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ith (orientation=row)</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istribute by hash(c1)</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p</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artition by range(c3)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下箭头 38"/>
          <p:cNvSpPr/>
          <p:nvPr/>
        </p:nvSpPr>
        <p:spPr bwMode="auto">
          <a:xfrm rot="10800000">
            <a:off x="1732273" y="3700457"/>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文本框 39"/>
          <p:cNvSpPr txBox="1"/>
          <p:nvPr/>
        </p:nvSpPr>
        <p:spPr>
          <a:xfrm>
            <a:off x="3052531" y="3999730"/>
            <a:ext cx="1704520" cy="1754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Token</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t, (, c1, int, not, null, default, 4, ,, …</a:t>
            </a:r>
          </a:p>
          <a:p>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Keyword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int, double, with, …</a:t>
            </a:r>
          </a:p>
          <a:p>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String</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abc</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def</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下箭头 40"/>
          <p:cNvSpPr/>
          <p:nvPr/>
        </p:nvSpPr>
        <p:spPr bwMode="auto">
          <a:xfrm>
            <a:off x="3779444" y="3700457"/>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文本框 41"/>
          <p:cNvSpPr txBox="1"/>
          <p:nvPr/>
        </p:nvSpPr>
        <p:spPr>
          <a:xfrm>
            <a:off x="2306151" y="2112399"/>
            <a:ext cx="1208629"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词法分析器：</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scan.l</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k</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wlist.h</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下箭头 42"/>
          <p:cNvSpPr/>
          <p:nvPr/>
        </p:nvSpPr>
        <p:spPr bwMode="auto">
          <a:xfrm rot="10800000">
            <a:off x="2730467" y="2794719"/>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箭头连接符 10"/>
          <p:cNvCxnSpPr/>
          <p:nvPr/>
        </p:nvCxnSpPr>
        <p:spPr bwMode="auto">
          <a:xfrm flipV="1">
            <a:off x="4596267" y="3378449"/>
            <a:ext cx="824363" cy="496"/>
          </a:xfrm>
          <a:prstGeom prst="straightConnector1">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4720626" y="3099869"/>
            <a:ext cx="540000" cy="432000"/>
          </a:xfrm>
          <a:prstGeom prst="rect">
            <a:avLst/>
          </a:prstGeom>
          <a:solidFill>
            <a:schemeClr val="bg1">
              <a:lumMod val="85000"/>
            </a:schemeClr>
          </a:solidFill>
          <a:ln>
            <a:noFill/>
          </a:ln>
        </p:spPr>
        <p:txBody>
          <a:bodyPr wrap="square" rtlCol="0">
            <a:noAutofit/>
          </a:bodyPr>
          <a:lstStyle/>
          <a:p>
            <a:pPr algn="ctr"/>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语法分析</a:t>
            </a:r>
            <a:endParaRPr 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6722638" y="3099869"/>
            <a:ext cx="540000" cy="432000"/>
          </a:xfrm>
          <a:prstGeom prst="rect">
            <a:avLst/>
          </a:prstGeom>
          <a:solidFill>
            <a:srgbClr val="00B0F0"/>
          </a:solidFill>
          <a:ln>
            <a:noFill/>
          </a:ln>
        </p:spPr>
        <p:txBody>
          <a:bodyPr wrap="square" rtlCol="0">
            <a:noAutofit/>
          </a:bodyPr>
          <a:lstStyle/>
          <a:p>
            <a:pPr algn="ctr"/>
            <a:r>
              <a:rPr lang="zh-CN" alt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语义</a:t>
            </a:r>
            <a:r>
              <a:rPr lang="zh-CN" altLang="en-US" sz="12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分析</a:t>
            </a:r>
            <a:endParaRPr 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2663874" y="3103765"/>
            <a:ext cx="540000" cy="432000"/>
          </a:xfrm>
          <a:prstGeom prst="rect">
            <a:avLst/>
          </a:prstGeom>
          <a:solidFill>
            <a:schemeClr val="bg1">
              <a:lumMod val="85000"/>
            </a:schemeClr>
          </a:solidFill>
          <a:ln>
            <a:noFill/>
          </a:ln>
        </p:spPr>
        <p:txBody>
          <a:bodyPr wrap="square" rtlCol="0">
            <a:no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词法</a:t>
            </a:r>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分析</a:t>
            </a:r>
            <a:endParaRPr 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8964746" y="3099869"/>
            <a:ext cx="540000" cy="432000"/>
          </a:xfrm>
          <a:prstGeom prst="rect">
            <a:avLst/>
          </a:prstGeom>
          <a:solidFill>
            <a:schemeClr val="bg1">
              <a:lumMod val="85000"/>
            </a:schemeClr>
          </a:solidFill>
          <a:ln>
            <a:noFill/>
          </a:ln>
        </p:spPr>
        <p:txBody>
          <a:bodyPr wrap="square" rtlCol="0">
            <a:noAutofit/>
          </a:bodyPr>
          <a:lstStyle>
            <a:defPPr>
              <a:defRPr lang="zh-CN"/>
            </a:defPPr>
            <a:lvl1pPr algn="ctr">
              <a:defRPr sz="1200" b="1">
                <a:latin typeface="微软雅黑" panose="020B0503020204020204" pitchFamily="34" charset="-122"/>
                <a:ea typeface="微软雅黑" panose="020B0503020204020204" pitchFamily="34" charset="-122"/>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优化器</a:t>
            </a: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dirty="0" smtClean="0">
                <a:sym typeface="Huawei Sans" panose="020C0503030203020204" pitchFamily="34" charset="0"/>
              </a:rPr>
              <a:t>语义分析</a:t>
            </a:r>
            <a:r>
              <a:rPr lang="en-US" altLang="zh-CN" dirty="0" smtClean="0">
                <a:sym typeface="Huawei Sans" panose="020C0503030203020204" pitchFamily="34" charset="0"/>
              </a:rPr>
              <a:t>Semantic Analysis</a:t>
            </a:r>
            <a:r>
              <a:rPr lang="zh-CN" altLang="en-US" dirty="0" smtClean="0">
                <a:sym typeface="Huawei Sans" panose="020C0503030203020204" pitchFamily="34" charset="0"/>
              </a:rPr>
              <a:t> </a:t>
            </a:r>
            <a:r>
              <a:rPr lang="en-US" altLang="zh-CN" dirty="0" smtClean="0">
                <a:sym typeface="Huawei Sans" panose="020C0503030203020204" pitchFamily="34" charset="0"/>
              </a:rPr>
              <a:t>: </a:t>
            </a:r>
            <a:r>
              <a:rPr lang="zh-CN" altLang="en-US" dirty="0" smtClean="0">
                <a:sym typeface="Huawei Sans" panose="020C0503030203020204" pitchFamily="34" charset="0"/>
              </a:rPr>
              <a:t>上下文检测二义性文法检查</a:t>
            </a:r>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602101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bwMode="auto">
          <a:xfrm>
            <a:off x="1300869" y="2850144"/>
            <a:ext cx="1222808" cy="643626"/>
          </a:xfrm>
          <a:prstGeom prst="ellipse">
            <a:avLst/>
          </a:prstGeom>
          <a:gradFill>
            <a:gsLst>
              <a:gs pos="0">
                <a:schemeClr val="accent4">
                  <a:lumMod val="0"/>
                  <a:lumOff val="10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椭圆 4"/>
          <p:cNvSpPr/>
          <p:nvPr/>
        </p:nvSpPr>
        <p:spPr bwMode="auto">
          <a:xfrm>
            <a:off x="3348040" y="2850144"/>
            <a:ext cx="1222808" cy="643626"/>
          </a:xfrm>
          <a:prstGeom prst="ellipse">
            <a:avLst/>
          </a:prstGeom>
          <a:gradFill>
            <a:gsLst>
              <a:gs pos="0">
                <a:schemeClr val="accent4">
                  <a:lumMod val="0"/>
                  <a:lumOff val="10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椭圆 5"/>
          <p:cNvSpPr/>
          <p:nvPr/>
        </p:nvSpPr>
        <p:spPr bwMode="auto">
          <a:xfrm>
            <a:off x="5395211" y="2849648"/>
            <a:ext cx="1186404" cy="643626"/>
          </a:xfrm>
          <a:prstGeom prst="ellipse">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椭圆 6"/>
          <p:cNvSpPr/>
          <p:nvPr/>
        </p:nvSpPr>
        <p:spPr bwMode="auto">
          <a:xfrm>
            <a:off x="7522098" y="2850164"/>
            <a:ext cx="1288864" cy="643626"/>
          </a:xfrm>
          <a:prstGeom prst="ellipse">
            <a:avLst/>
          </a:prstGeom>
          <a:gradFill>
            <a:gsLst>
              <a:gs pos="0">
                <a:schemeClr val="accent4">
                  <a:lumMod val="0"/>
                  <a:lumOff val="10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 name="直接箭头连接符 7"/>
          <p:cNvCxnSpPr>
            <a:stCxn id="3" idx="6"/>
            <a:endCxn id="5" idx="2"/>
          </p:cNvCxnSpPr>
          <p:nvPr/>
        </p:nvCxnSpPr>
        <p:spPr bwMode="auto">
          <a:xfrm>
            <a:off x="2523677" y="3171957"/>
            <a:ext cx="824363"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373597" y="3034688"/>
            <a:ext cx="1073105" cy="276999"/>
          </a:xfrm>
          <a:prstGeom prst="rect">
            <a:avLst/>
          </a:prstGeom>
          <a:noFill/>
        </p:spPr>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query_string</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箭头连接符 10"/>
          <p:cNvCxnSpPr>
            <a:stCxn id="5" idx="6"/>
            <a:endCxn id="6" idx="2"/>
          </p:cNvCxnSpPr>
          <p:nvPr/>
        </p:nvCxnSpPr>
        <p:spPr bwMode="auto">
          <a:xfrm flipV="1">
            <a:off x="4570848" y="3171461"/>
            <a:ext cx="824363" cy="496"/>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bwMode="auto">
          <a:xfrm flipV="1">
            <a:off x="6583343" y="3173681"/>
            <a:ext cx="884110" cy="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3424450" y="2946400"/>
            <a:ext cx="1021783" cy="461665"/>
          </a:xfrm>
          <a:prstGeom prst="rect">
            <a:avLst/>
          </a:prstGeom>
          <a:noFill/>
        </p:spPr>
        <p:txBody>
          <a:bodyPr wrap="square" rtlCol="0">
            <a:spAutoFit/>
          </a:bodyPr>
          <a:lstStyle/>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Token, keyw</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or</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d</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5569369" y="3034688"/>
            <a:ext cx="889359" cy="276999"/>
          </a:xfrm>
          <a:prstGeom prst="rect">
            <a:avLst/>
          </a:prstGeom>
          <a:noFill/>
        </p:spPr>
        <p:txBody>
          <a:bodyPr wrap="square" rtlCol="0">
            <a:spAutoFit/>
          </a:bodyPr>
          <a:lstStyle/>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P</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arseTree</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7609628" y="3038869"/>
            <a:ext cx="988112" cy="276999"/>
          </a:xfrm>
          <a:prstGeom prst="rect">
            <a:avLst/>
          </a:prstGeom>
          <a:noFill/>
        </p:spPr>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QueryTree</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827357" y="3804717"/>
            <a:ext cx="2075068" cy="2308324"/>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&lt;Query1&gt;: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create table 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c1 int not null default 4,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c2 double,</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c3 varchar(20)</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w</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ith (orientation=row)</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istribute by hash(c1)</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p</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artition by range(c3)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partition p1 values less than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abc</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下箭头 17"/>
          <p:cNvSpPr/>
          <p:nvPr/>
        </p:nvSpPr>
        <p:spPr bwMode="auto">
          <a:xfrm rot="10800000">
            <a:off x="1730149" y="3523354"/>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2998529" y="3804717"/>
            <a:ext cx="1704520" cy="1754326"/>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Token</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t, (, c1, int, not, null, default, 4, ,, …</a:t>
            </a:r>
          </a:p>
          <a:p>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Keyword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int, double, with, …</a:t>
            </a:r>
          </a:p>
          <a:p>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String</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abc</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def</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下箭头 19"/>
          <p:cNvSpPr/>
          <p:nvPr/>
        </p:nvSpPr>
        <p:spPr bwMode="auto">
          <a:xfrm>
            <a:off x="3764462" y="3513814"/>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4810313" y="3804717"/>
            <a:ext cx="2366562" cy="23083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truct </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CreateStmt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NodeTag    type  = T_CreateStmt;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RangeVar</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*relation = {struct(t)};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List *tableElts = List(c1, c2, c3); PartitionState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partTableState</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{struct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PartitionState</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2" name="下箭头 21"/>
          <p:cNvSpPr/>
          <p:nvPr/>
        </p:nvSpPr>
        <p:spPr bwMode="auto">
          <a:xfrm>
            <a:off x="5798775" y="3523355"/>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下箭头 22"/>
          <p:cNvSpPr/>
          <p:nvPr/>
        </p:nvSpPr>
        <p:spPr bwMode="auto">
          <a:xfrm rot="10800000">
            <a:off x="4781627" y="2612402"/>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下箭头 23"/>
          <p:cNvSpPr/>
          <p:nvPr/>
        </p:nvSpPr>
        <p:spPr bwMode="auto">
          <a:xfrm>
            <a:off x="7982561" y="3510921"/>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7266216" y="3804717"/>
            <a:ext cx="2282396" cy="212365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truct </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Query</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NodeTag  type=</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T_Query</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CmdType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 CMD_UTILITY;</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QuerySource</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QSRC_ORIGINAL;</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uint32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queryid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0;</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utilityStmt = CreateStmt;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6" name="文本框 25"/>
          <p:cNvSpPr txBox="1"/>
          <p:nvPr/>
        </p:nvSpPr>
        <p:spPr>
          <a:xfrm>
            <a:off x="3503729" y="999541"/>
            <a:ext cx="3079614" cy="156966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分析器：</a:t>
            </a:r>
            <a:r>
              <a:rPr lang="en-US" sz="1200" b="1" dirty="0" err="1" smtClean="0">
                <a:latin typeface="Huawei Sans" panose="020C0503030203020204" pitchFamily="34" charset="0"/>
                <a:ea typeface="方正兰亭黑简体" panose="02000000000000000000" pitchFamily="2" charset="-122"/>
                <a:sym typeface="Huawei Sans" panose="020C0503030203020204" pitchFamily="34" charset="0"/>
              </a:rPr>
              <a:t>gram.y</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CreateStmt: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OptTemp TABLE qualified_name </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OptTableElementList ')‘ OptInherit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OptWith </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文本框 26"/>
          <p:cNvSpPr txBox="1"/>
          <p:nvPr/>
        </p:nvSpPr>
        <p:spPr>
          <a:xfrm>
            <a:off x="6662622" y="1712380"/>
            <a:ext cx="1423166" cy="83099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语义转换：</a:t>
            </a:r>
            <a:endPar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transformStmt</a:t>
            </a:r>
            <a:endPar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b="1" dirty="0" err="1" smtClean="0">
                <a:latin typeface="Huawei Sans" panose="020C0503030203020204" pitchFamily="34" charset="0"/>
                <a:ea typeface="方正兰亭黑简体" panose="02000000000000000000" pitchFamily="2" charset="-122"/>
                <a:sym typeface="Huawei Sans" panose="020C0503030203020204" pitchFamily="34" charset="0"/>
              </a:rPr>
              <a:t>transformXXX</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2350392" y="1923686"/>
            <a:ext cx="1074058" cy="646331"/>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词法分析器：</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scan.l</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k</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wlist.h</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下箭头 28"/>
          <p:cNvSpPr/>
          <p:nvPr/>
        </p:nvSpPr>
        <p:spPr bwMode="auto">
          <a:xfrm rot="10800000">
            <a:off x="2736928" y="2627899"/>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下箭头 29"/>
          <p:cNvSpPr/>
          <p:nvPr/>
        </p:nvSpPr>
        <p:spPr bwMode="auto">
          <a:xfrm rot="10800000">
            <a:off x="6816875" y="2615684"/>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8729648" y="1505222"/>
            <a:ext cx="1259863" cy="1200329"/>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核心文件：</a:t>
            </a:r>
            <a:endPar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Gram.y</a:t>
            </a:r>
          </a:p>
          <a:p>
            <a:r>
              <a:rPr lang="en-US" sz="1200" b="1" dirty="0" err="1" smtClean="0">
                <a:latin typeface="Huawei Sans" panose="020C0503030203020204" pitchFamily="34" charset="0"/>
                <a:ea typeface="方正兰亭黑简体" panose="02000000000000000000" pitchFamily="2" charset="-122"/>
                <a:sym typeface="Huawei Sans" panose="020C0503030203020204" pitchFamily="34" charset="0"/>
              </a:rPr>
              <a:t>Scan.l</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err="1" smtClean="0">
                <a:latin typeface="Huawei Sans" panose="020C0503030203020204" pitchFamily="34" charset="0"/>
                <a:ea typeface="方正兰亭黑简体" panose="02000000000000000000" pitchFamily="2" charset="-122"/>
                <a:sym typeface="Huawei Sans" panose="020C0503030203020204" pitchFamily="34" charset="0"/>
              </a:rPr>
              <a:t>Kwlist.h</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Check_keywords.pl</a:t>
            </a:r>
            <a:endParaRPr 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p:nvPr/>
        </p:nvSpPr>
        <p:spPr bwMode="auto">
          <a:xfrm>
            <a:off x="9741780" y="2849648"/>
            <a:ext cx="1440361" cy="643626"/>
          </a:xfrm>
          <a:prstGeom prst="ellipse">
            <a:avLst/>
          </a:prstGeom>
          <a:solidFill>
            <a:schemeClr val="bg1">
              <a:lumMod val="8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a:stCxn id="7" idx="6"/>
          </p:cNvCxnSpPr>
          <p:nvPr/>
        </p:nvCxnSpPr>
        <p:spPr bwMode="auto">
          <a:xfrm>
            <a:off x="8810962" y="3171977"/>
            <a:ext cx="955890" cy="118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10002112" y="3017463"/>
            <a:ext cx="988112" cy="276999"/>
          </a:xfrm>
          <a:prstGeom prst="rect">
            <a:avLst/>
          </a:prstGeom>
          <a:noFill/>
        </p:spPr>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PlanTree</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4663294" y="2912975"/>
            <a:ext cx="540000" cy="432000"/>
          </a:xfrm>
          <a:prstGeom prst="rect">
            <a:avLst/>
          </a:prstGeom>
          <a:solidFill>
            <a:srgbClr val="00B0F0"/>
          </a:solidFill>
          <a:ln>
            <a:noFill/>
          </a:ln>
        </p:spPr>
        <p:txBody>
          <a:bodyPr wrap="square" rtlCol="0">
            <a:noAutofit/>
          </a:bodyPr>
          <a:lstStyle/>
          <a:p>
            <a:r>
              <a:rPr lang="zh-CN" altLang="en-US"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语法分析</a:t>
            </a:r>
            <a:endPar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6721766" y="2915341"/>
            <a:ext cx="540000" cy="432000"/>
          </a:xfrm>
          <a:prstGeom prst="rect">
            <a:avLst/>
          </a:prstGeom>
          <a:solidFill>
            <a:srgbClr val="00B0F0"/>
          </a:solidFill>
          <a:ln>
            <a:noFill/>
          </a:ln>
        </p:spPr>
        <p:txBody>
          <a:bodyPr wrap="square" rtlCol="0">
            <a:noAutofit/>
          </a:bodyPr>
          <a:lstStyle/>
          <a:p>
            <a:r>
              <a:rPr lang="zh-CN" alt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语义</a:t>
            </a:r>
            <a:r>
              <a:rPr lang="zh-CN" altLang="en-US" sz="1200" b="1"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分析</a:t>
            </a:r>
            <a:endParaRPr lang="en-US" sz="12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2617421" y="2910721"/>
            <a:ext cx="540000" cy="432000"/>
          </a:xfrm>
          <a:prstGeom prst="rect">
            <a:avLst/>
          </a:prstGeom>
          <a:solidFill>
            <a:srgbClr val="00B0F0"/>
          </a:solidFill>
          <a:ln>
            <a:noFill/>
          </a:ln>
        </p:spPr>
        <p:txBody>
          <a:bodyPr wrap="square" rtlCol="0">
            <a:noAutofit/>
          </a:bodyPr>
          <a:lstStyle/>
          <a:p>
            <a:r>
              <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词法</a:t>
            </a:r>
            <a:r>
              <a:rPr lang="zh-CN" altLang="en-US"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分析</a:t>
            </a:r>
            <a:endPar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9002879" y="2910721"/>
            <a:ext cx="540000" cy="432000"/>
          </a:xfrm>
          <a:prstGeom prst="rect">
            <a:avLst/>
          </a:prstGeom>
          <a:solidFill>
            <a:schemeClr val="bg1">
              <a:lumMod val="85000"/>
            </a:schemeClr>
          </a:solidFill>
          <a:ln>
            <a:noFill/>
          </a:ln>
        </p:spPr>
        <p:txBody>
          <a:bodyPr wrap="square" rtlCol="0">
            <a:noAutofit/>
          </a:bodyPr>
          <a:lstStyle/>
          <a:p>
            <a:pPr algn="ctr"/>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优化器</a:t>
            </a:r>
            <a:endParaRPr 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noAutofit/>
          </a:bodyPr>
          <a:lstStyle/>
          <a:p>
            <a:r>
              <a:rPr lang="en-US" altLang="zh-CN" dirty="0" smtClean="0">
                <a:sym typeface="Huawei Sans" panose="020C0503030203020204" pitchFamily="34" charset="0"/>
              </a:rPr>
              <a:t>SQL</a:t>
            </a:r>
            <a:r>
              <a:rPr lang="zh-CN" altLang="en-US" dirty="0" smtClean="0">
                <a:sym typeface="Huawei Sans" panose="020C0503030203020204" pitchFamily="34" charset="0"/>
              </a:rPr>
              <a:t>引擎实现：词法</a:t>
            </a:r>
            <a:r>
              <a:rPr lang="en-US" altLang="zh-CN" dirty="0" smtClean="0">
                <a:sym typeface="Huawei Sans" panose="020C0503030203020204" pitchFamily="34" charset="0"/>
              </a:rPr>
              <a:t>Lexical-</a:t>
            </a:r>
            <a:r>
              <a:rPr lang="zh-CN" altLang="en-US" dirty="0" smtClean="0">
                <a:sym typeface="Huawei Sans" panose="020C0503030203020204" pitchFamily="34" charset="0"/>
              </a:rPr>
              <a:t>语法</a:t>
            </a:r>
            <a:r>
              <a:rPr lang="en-US" altLang="zh-CN" dirty="0" smtClean="0">
                <a:sym typeface="Huawei Sans" panose="020C0503030203020204" pitchFamily="34" charset="0"/>
              </a:rPr>
              <a:t>Syntax-</a:t>
            </a:r>
            <a:r>
              <a:rPr lang="zh-CN" altLang="en-US" dirty="0" smtClean="0">
                <a:sym typeface="Huawei Sans" panose="020C0503030203020204" pitchFamily="34" charset="0"/>
              </a:rPr>
              <a:t>语义</a:t>
            </a:r>
            <a:r>
              <a:rPr lang="en-US" altLang="zh-CN" dirty="0" smtClean="0">
                <a:sym typeface="Huawei Sans" panose="020C0503030203020204" pitchFamily="34" charset="0"/>
              </a:rPr>
              <a:t>Semantic</a:t>
            </a:r>
            <a:r>
              <a:rPr lang="zh-CN" altLang="en-US" dirty="0" smtClean="0">
                <a:sym typeface="Huawei Sans" panose="020C0503030203020204" pitchFamily="34" charset="0"/>
              </a:rPr>
              <a:t>全过程</a:t>
            </a:r>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22273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查询解析语义分析</a:t>
            </a:r>
            <a:r>
              <a:rPr lang="en-US" altLang="zh-CN" dirty="0" smtClean="0">
                <a:sym typeface="Huawei Sans" panose="020C0503030203020204" pitchFamily="34" charset="0"/>
              </a:rPr>
              <a:t>Semantic Analysis</a:t>
            </a:r>
            <a:r>
              <a:rPr lang="zh-CN" altLang="en-US" dirty="0" smtClean="0">
                <a:sym typeface="Huawei Sans" panose="020C0503030203020204" pitchFamily="34" charset="0"/>
              </a:rPr>
              <a:t>案例</a:t>
            </a:r>
            <a:endParaRPr lang="zh-CN" altLang="en-US" dirty="0">
              <a:sym typeface="Huawei Sans" panose="020C0503030203020204" pitchFamily="34" charset="0"/>
            </a:endParaRPr>
          </a:p>
        </p:txBody>
      </p:sp>
      <p:sp>
        <p:nvSpPr>
          <p:cNvPr id="8" name="文本占位符 7"/>
          <p:cNvSpPr>
            <a:spLocks noGrp="1"/>
          </p:cNvSpPr>
          <p:nvPr>
            <p:ph type="body" sz="quarter" idx="10"/>
          </p:nvPr>
        </p:nvSpPr>
        <p:spPr>
          <a:xfrm>
            <a:off x="731838" y="1047750"/>
            <a:ext cx="10728326" cy="5153025"/>
          </a:xfrm>
        </p:spPr>
        <p:txBody>
          <a:bodyPr/>
          <a:lstStyle/>
          <a:p>
            <a:r>
              <a:rPr lang="zh-CN" altLang="en-US" sz="1200" dirty="0" smtClean="0">
                <a:sym typeface="Huawei Sans" panose="020C0503030203020204" pitchFamily="34" charset="0"/>
              </a:rPr>
              <a:t>什么是</a:t>
            </a:r>
            <a:r>
              <a:rPr lang="en-US" altLang="zh-CN" sz="1200" dirty="0" err="1" smtClean="0">
                <a:sym typeface="Huawei Sans" panose="020C0503030203020204" pitchFamily="34" charset="0"/>
              </a:rPr>
              <a:t>ParseTree</a:t>
            </a:r>
            <a:r>
              <a:rPr lang="zh-CN" altLang="en-US" sz="1200" dirty="0" smtClean="0">
                <a:sym typeface="Huawei Sans" panose="020C0503030203020204" pitchFamily="34" charset="0"/>
              </a:rPr>
              <a:t>：</a:t>
            </a:r>
            <a:r>
              <a:rPr lang="en-US" altLang="zh-CN" sz="1200" dirty="0" err="1" smtClean="0">
                <a:sym typeface="Huawei Sans" panose="020C0503030203020204" pitchFamily="34" charset="0"/>
              </a:rPr>
              <a:t>ParseTree</a:t>
            </a:r>
            <a:r>
              <a:rPr lang="zh-CN" altLang="en-US" sz="1200" dirty="0" smtClean="0">
                <a:sym typeface="Huawei Sans" panose="020C0503030203020204" pitchFamily="34" charset="0"/>
              </a:rPr>
              <a:t>是由词法</a:t>
            </a:r>
            <a:r>
              <a:rPr lang="en-US" altLang="zh-CN" sz="1200" dirty="0" smtClean="0">
                <a:sym typeface="Huawei Sans" panose="020C0503030203020204" pitchFamily="34" charset="0"/>
              </a:rPr>
              <a:t>&amp;</a:t>
            </a:r>
            <a:r>
              <a:rPr lang="zh-CN" altLang="en-US" sz="1200" dirty="0" smtClean="0">
                <a:sym typeface="Huawei Sans" panose="020C0503030203020204" pitchFamily="34" charset="0"/>
              </a:rPr>
              <a:t>语法分析的输出而来，</a:t>
            </a:r>
            <a:r>
              <a:rPr lang="en-US" altLang="zh-CN" sz="1200" dirty="0" smtClean="0">
                <a:sym typeface="Huawei Sans" panose="020C0503030203020204" pitchFamily="34" charset="0"/>
              </a:rPr>
              <a:t>SQL</a:t>
            </a:r>
            <a:r>
              <a:rPr lang="zh-CN" altLang="en-US" sz="1200" dirty="0" smtClean="0">
                <a:sym typeface="Huawei Sans" panose="020C0503030203020204" pitchFamily="34" charset="0"/>
              </a:rPr>
              <a:t>字符串已经转换成一棵</a:t>
            </a:r>
            <a:r>
              <a:rPr lang="en-US" altLang="zh-CN" sz="1200" dirty="0" smtClean="0">
                <a:sym typeface="Huawei Sans" panose="020C0503030203020204" pitchFamily="34" charset="0"/>
              </a:rPr>
              <a:t>SQL</a:t>
            </a:r>
            <a:r>
              <a:rPr lang="zh-CN" altLang="en-US" sz="1200" dirty="0" smtClean="0">
                <a:sym typeface="Huawei Sans" panose="020C0503030203020204" pitchFamily="34" charset="0"/>
              </a:rPr>
              <a:t>语法树，只保证关键字、标识的正确性。</a:t>
            </a:r>
            <a:endParaRPr lang="en-US" altLang="zh-CN" sz="1200" dirty="0" smtClean="0">
              <a:sym typeface="Huawei Sans" panose="020C0503030203020204" pitchFamily="34" charset="0"/>
            </a:endParaRPr>
          </a:p>
          <a:p>
            <a:r>
              <a:rPr lang="zh-CN" altLang="en-US" sz="1200" dirty="0" smtClean="0">
                <a:sym typeface="Huawei Sans" panose="020C0503030203020204" pitchFamily="34" charset="0"/>
              </a:rPr>
              <a:t>什么是</a:t>
            </a:r>
            <a:r>
              <a:rPr lang="en-US" altLang="zh-CN" sz="1200" dirty="0" err="1" smtClean="0">
                <a:sym typeface="Huawei Sans" panose="020C0503030203020204" pitchFamily="34" charset="0"/>
              </a:rPr>
              <a:t>QueryTree</a:t>
            </a:r>
            <a:r>
              <a:rPr lang="zh-CN" altLang="en-US" sz="1200" dirty="0" smtClean="0">
                <a:sym typeface="Huawei Sans" panose="020C0503030203020204" pitchFamily="34" charset="0"/>
              </a:rPr>
              <a:t>：</a:t>
            </a:r>
            <a:r>
              <a:rPr lang="en-US" altLang="zh-CN" sz="1200" dirty="0" err="1" smtClean="0">
                <a:sym typeface="Huawei Sans" panose="020C0503030203020204" pitchFamily="34" charset="0"/>
              </a:rPr>
              <a:t>QueryTree</a:t>
            </a:r>
            <a:r>
              <a:rPr lang="zh-CN" altLang="en-US" sz="1200" dirty="0" smtClean="0">
                <a:sym typeface="Huawei Sans" panose="020C0503030203020204" pitchFamily="34" charset="0"/>
              </a:rPr>
              <a:t>由语义分析器转换</a:t>
            </a:r>
            <a:r>
              <a:rPr lang="en-US" altLang="zh-CN" sz="1200" dirty="0" err="1" smtClean="0">
                <a:sym typeface="Huawei Sans" panose="020C0503030203020204" pitchFamily="34" charset="0"/>
              </a:rPr>
              <a:t>ParseTree</a:t>
            </a:r>
            <a:r>
              <a:rPr lang="zh-CN" altLang="en-US" sz="1200" dirty="0" smtClean="0">
                <a:sym typeface="Huawei Sans" panose="020C0503030203020204" pitchFamily="34" charset="0"/>
              </a:rPr>
              <a:t>而来，</a:t>
            </a:r>
            <a:r>
              <a:rPr lang="en-US" altLang="zh-CN" sz="1200" dirty="0" err="1" smtClean="0">
                <a:sym typeface="Huawei Sans" panose="020C0503030203020204" pitchFamily="34" charset="0"/>
              </a:rPr>
              <a:t>QueryTree</a:t>
            </a:r>
            <a:r>
              <a:rPr lang="zh-CN" altLang="en-US" sz="1200" dirty="0" smtClean="0">
                <a:sym typeface="Huawei Sans" panose="020C0503030203020204" pitchFamily="34" charset="0"/>
              </a:rPr>
              <a:t>中已经查询中涉及到的对象作了具体实例化处理，</a:t>
            </a:r>
            <a:r>
              <a:rPr lang="en-US" altLang="zh-CN" sz="1200" dirty="0" smtClean="0">
                <a:sym typeface="Huawei Sans" panose="020C0503030203020204" pitchFamily="34" charset="0"/>
              </a:rPr>
              <a:t>e.g. </a:t>
            </a:r>
            <a:r>
              <a:rPr lang="en-US" altLang="zh-CN" sz="1200" dirty="0" err="1" smtClean="0">
                <a:sym typeface="Huawei Sans" panose="020C0503030203020204" pitchFamily="34" charset="0"/>
              </a:rPr>
              <a:t>tablename</a:t>
            </a:r>
            <a:r>
              <a:rPr lang="en-US" altLang="zh-CN" sz="1200" dirty="0" smtClean="0">
                <a:sym typeface="Huawei Sans" panose="020C0503030203020204" pitchFamily="34" charset="0"/>
              </a:rPr>
              <a:t>-&gt;</a:t>
            </a:r>
            <a:r>
              <a:rPr lang="en-US" altLang="zh-CN" sz="1200" dirty="0" err="1" smtClean="0">
                <a:sym typeface="Huawei Sans" panose="020C0503030203020204" pitchFamily="34" charset="0"/>
              </a:rPr>
              <a:t>tableoid</a:t>
            </a:r>
            <a:r>
              <a:rPr lang="zh-CN" altLang="en-US" sz="1200" dirty="0" smtClean="0">
                <a:sym typeface="Huawei Sans" panose="020C0503030203020204" pitchFamily="34" charset="0"/>
              </a:rPr>
              <a:t>。</a:t>
            </a:r>
          </a:p>
          <a:p>
            <a:endParaRPr lang="zh-CN" altLang="en-US" sz="1200" dirty="0">
              <a:sym typeface="Huawei Sans" panose="020C0503030203020204" pitchFamily="34" charset="0"/>
            </a:endParaRPr>
          </a:p>
        </p:txBody>
      </p:sp>
      <p:sp>
        <p:nvSpPr>
          <p:cNvPr id="17" name="文本框 16"/>
          <p:cNvSpPr txBox="1"/>
          <p:nvPr/>
        </p:nvSpPr>
        <p:spPr>
          <a:xfrm>
            <a:off x="3523308" y="1818471"/>
            <a:ext cx="870751" cy="276999"/>
          </a:xfrm>
          <a:prstGeom prst="rect">
            <a:avLst/>
          </a:prstGeom>
          <a:noFill/>
        </p:spPr>
        <p:txBody>
          <a:bodyPr wrap="none" rtlCol="0">
            <a:spAutoFit/>
          </a:bodyPr>
          <a:lstStyle/>
          <a:p>
            <a:r>
              <a:rPr lang="en-US" altLang="zh-CN" sz="1200" b="1"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ParseTree</a:t>
            </a:r>
            <a:endParaRPr lang="zh-CN" altLang="en-US" sz="1200" b="1"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文本框 31"/>
          <p:cNvSpPr txBox="1"/>
          <p:nvPr/>
        </p:nvSpPr>
        <p:spPr>
          <a:xfrm>
            <a:off x="8341235" y="1835484"/>
            <a:ext cx="918841" cy="276999"/>
          </a:xfrm>
          <a:prstGeom prst="rect">
            <a:avLst/>
          </a:prstGeom>
          <a:noFill/>
        </p:spPr>
        <p:txBody>
          <a:bodyPr wrap="none" rtlCol="0">
            <a:spAutoFit/>
          </a:bodyPr>
          <a:lstStyle/>
          <a:p>
            <a:r>
              <a:rPr lang="en-US" altLang="zh-CN" sz="1200" b="1"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QueryTree</a:t>
            </a:r>
            <a:endParaRPr lang="zh-CN" altLang="en-US" sz="1200" b="1"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直接箭头连接符 36"/>
          <p:cNvCxnSpPr/>
          <p:nvPr/>
        </p:nvCxnSpPr>
        <p:spPr bwMode="auto">
          <a:xfrm>
            <a:off x="6142315" y="3461754"/>
            <a:ext cx="424272"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6142315" y="2463439"/>
            <a:ext cx="356706" cy="880771"/>
          </a:xfrm>
          <a:prstGeom prst="rect">
            <a:avLst/>
          </a:prstGeom>
          <a:solidFill>
            <a:srgbClr val="00B0F0"/>
          </a:solidFill>
          <a:ln>
            <a:noFill/>
          </a:ln>
        </p:spPr>
        <p:txBody>
          <a:bodyPr wrap="square" rtlCol="0">
            <a:noAutofit/>
          </a:bodyPr>
          <a:lstStyle>
            <a:defPPr>
              <a:defRPr lang="zh-CN"/>
            </a:defPPr>
            <a:lvl1pPr algn="ctr">
              <a:defRPr sz="12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语</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义</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分</a:t>
            </a:r>
            <a:endPar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析</a:t>
            </a: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p:cNvSpPr txBox="1"/>
          <p:nvPr/>
        </p:nvSpPr>
        <p:spPr>
          <a:xfrm>
            <a:off x="1012919" y="1835484"/>
            <a:ext cx="862737" cy="276999"/>
          </a:xfrm>
          <a:prstGeom prst="rect">
            <a:avLst/>
          </a:prstGeom>
          <a:noFill/>
        </p:spPr>
        <p:txBody>
          <a:bodyPr wrap="none" rtlCol="0">
            <a:spAutoFit/>
          </a:bodyPr>
          <a:lstStyle/>
          <a:p>
            <a:r>
              <a:rPr lang="en-US" altLang="zh-CN" sz="1200" b="1" dirty="0" smtClean="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rPr>
              <a:t>SQL  Text</a:t>
            </a:r>
            <a:endParaRPr lang="zh-CN" altLang="en-US" sz="1200" b="1" dirty="0">
              <a:solidFill>
                <a:srgbClr val="0070C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2"/>
          <p:cNvSpPr/>
          <p:nvPr/>
        </p:nvSpPr>
        <p:spPr>
          <a:xfrm>
            <a:off x="791602" y="2136666"/>
            <a:ext cx="1428571" cy="2112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文本框 4"/>
          <p:cNvSpPr txBox="1"/>
          <p:nvPr/>
        </p:nvSpPr>
        <p:spPr>
          <a:xfrm>
            <a:off x="797776" y="2217943"/>
            <a:ext cx="1401719" cy="2031325"/>
          </a:xfrm>
          <a:prstGeom prst="rect">
            <a:avLst/>
          </a:prstGeom>
          <a:noFill/>
        </p:spPr>
        <p:txBody>
          <a:bodyPr wrap="square" rtlCol="0">
            <a:spAutoFit/>
          </a:bodyPr>
          <a:lstStyle/>
          <a:p>
            <a:pPr>
              <a:lnSpc>
                <a:spcPct val="150000"/>
              </a:lnSpc>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SELECT id,    </a:t>
            </a:r>
            <a:r>
              <a:rPr lang="en-US" altLang="zh-CN" sz="1200" b="1" dirty="0" smtClean="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1)</a:t>
            </a:r>
          </a:p>
          <a:p>
            <a:pPr>
              <a:lnSpc>
                <a:spcPct val="150000"/>
              </a:lnSpc>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data   </a:t>
            </a:r>
            <a:r>
              <a:rPr lang="en-US" altLang="zh-CN" sz="1200" b="1" dirty="0" smtClean="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(2)</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  </a:t>
            </a:r>
          </a:p>
          <a:p>
            <a:pPr>
              <a:lnSpc>
                <a:spcPct val="150000"/>
              </a:lnSpc>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FROM </a:t>
            </a:r>
            <a:r>
              <a:rPr lang="en-US" altLang="zh-CN" sz="1200" b="1" dirty="0" err="1" smtClean="0">
                <a:latin typeface="Huawei Sans" panose="020C0503030203020204" pitchFamily="34" charset="0"/>
                <a:ea typeface="方正兰亭黑简体" panose="02000000000000000000" pitchFamily="2" charset="-122"/>
                <a:sym typeface="Huawei Sans" panose="020C0503030203020204" pitchFamily="34" charset="0"/>
              </a:rPr>
              <a:t>tbl_a</a:t>
            </a: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b="1" dirty="0" smtClean="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(3)</a:t>
            </a:r>
          </a:p>
          <a:p>
            <a:pPr>
              <a:lnSpc>
                <a:spcPct val="150000"/>
              </a:lnSpc>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WHERE id &lt; 300  </a:t>
            </a:r>
            <a:r>
              <a:rPr lang="en-US" altLang="zh-CN" sz="1200" b="1" dirty="0" smtClean="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(4)</a:t>
            </a:r>
          </a:p>
          <a:p>
            <a:pPr>
              <a:lnSpc>
                <a:spcPct val="150000"/>
              </a:lnSpc>
            </a:pPr>
            <a:r>
              <a:rPr lang="en-US" altLang="zh-CN" sz="1200" b="1" dirty="0" smtClean="0">
                <a:latin typeface="Huawei Sans" panose="020C0503030203020204" pitchFamily="34" charset="0"/>
                <a:ea typeface="方正兰亭黑简体" panose="02000000000000000000" pitchFamily="2" charset="-122"/>
                <a:sym typeface="Huawei Sans" panose="020C0503030203020204" pitchFamily="34" charset="0"/>
              </a:rPr>
              <a:t>ORDER BY data  </a:t>
            </a:r>
            <a:r>
              <a:rPr lang="en-US" altLang="zh-CN"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2291947" y="2131854"/>
            <a:ext cx="3777681" cy="35117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矩形 5"/>
          <p:cNvSpPr/>
          <p:nvPr/>
        </p:nvSpPr>
        <p:spPr>
          <a:xfrm>
            <a:off x="2331360" y="2167250"/>
            <a:ext cx="3676225" cy="6305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SelectStmt</a:t>
            </a:r>
            <a:endPar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矩形 6"/>
          <p:cNvSpPr/>
          <p:nvPr/>
        </p:nvSpPr>
        <p:spPr>
          <a:xfrm>
            <a:off x="2354174" y="2361829"/>
            <a:ext cx="862826" cy="357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List</a:t>
            </a: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targetList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3155912" y="2302486"/>
            <a:ext cx="886548" cy="500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List</a:t>
            </a: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fromClause</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4130290" y="2426348"/>
            <a:ext cx="935898" cy="357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Node</a:t>
            </a: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whereClause</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5099256" y="2377319"/>
            <a:ext cx="824995" cy="378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List</a:t>
            </a: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sortClause</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2316728" y="3180980"/>
            <a:ext cx="767744" cy="2807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ResTarget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2324995" y="3763316"/>
            <a:ext cx="1064595" cy="3663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ColumnRel</a:t>
            </a:r>
          </a:p>
          <a:p>
            <a:pP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tbl_a</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2349464" y="4459852"/>
            <a:ext cx="701400" cy="2180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“d”</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 name="直接箭头连接符 8"/>
          <p:cNvCxnSpPr>
            <a:stCxn id="21" idx="2"/>
            <a:endCxn id="22" idx="0"/>
          </p:cNvCxnSpPr>
          <p:nvPr/>
        </p:nvCxnSpPr>
        <p:spPr>
          <a:xfrm>
            <a:off x="2700600" y="3461754"/>
            <a:ext cx="156693" cy="301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2459162" y="3548773"/>
            <a:ext cx="241004" cy="157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val</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箭头连接符 34"/>
          <p:cNvCxnSpPr/>
          <p:nvPr/>
        </p:nvCxnSpPr>
        <p:spPr>
          <a:xfrm flipH="1">
            <a:off x="2708997" y="4152521"/>
            <a:ext cx="435" cy="301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670222" y="4191333"/>
            <a:ext cx="592860" cy="199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fields</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矩形 38"/>
          <p:cNvSpPr/>
          <p:nvPr/>
        </p:nvSpPr>
        <p:spPr>
          <a:xfrm>
            <a:off x="2346512" y="4960881"/>
            <a:ext cx="701400" cy="2244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“data”</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0" name="直接箭头连接符 39"/>
          <p:cNvCxnSpPr/>
          <p:nvPr/>
        </p:nvCxnSpPr>
        <p:spPr>
          <a:xfrm flipH="1">
            <a:off x="2697212" y="4668600"/>
            <a:ext cx="435" cy="301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113221" y="4492253"/>
            <a:ext cx="241004" cy="157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b="1" dirty="0" smtClean="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矩形 43"/>
          <p:cNvSpPr/>
          <p:nvPr/>
        </p:nvSpPr>
        <p:spPr>
          <a:xfrm>
            <a:off x="3099032" y="5018461"/>
            <a:ext cx="241004" cy="157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矩形 44"/>
          <p:cNvSpPr/>
          <p:nvPr/>
        </p:nvSpPr>
        <p:spPr>
          <a:xfrm>
            <a:off x="3194225" y="3105077"/>
            <a:ext cx="805487" cy="378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25000"/>
              </a:lnSpc>
            </a:pP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RangeVar</a:t>
            </a:r>
          </a:p>
          <a:p>
            <a:pPr algn="ct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tbl_a</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矩形 50"/>
          <p:cNvSpPr/>
          <p:nvPr/>
        </p:nvSpPr>
        <p:spPr>
          <a:xfrm>
            <a:off x="4087425" y="3116796"/>
            <a:ext cx="876102" cy="378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A_Expr</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矩形 51"/>
          <p:cNvSpPr/>
          <p:nvPr/>
        </p:nvSpPr>
        <p:spPr>
          <a:xfrm>
            <a:off x="3427404" y="4457199"/>
            <a:ext cx="887679" cy="378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ColumnRef</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tbl_a</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矩形 52"/>
          <p:cNvSpPr/>
          <p:nvPr/>
        </p:nvSpPr>
        <p:spPr>
          <a:xfrm>
            <a:off x="4240871" y="4021498"/>
            <a:ext cx="787230" cy="378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A_CONST</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“300”</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矩形 53"/>
          <p:cNvSpPr/>
          <p:nvPr/>
        </p:nvSpPr>
        <p:spPr>
          <a:xfrm>
            <a:off x="3445190" y="5136141"/>
            <a:ext cx="701400" cy="2180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“d”</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5" name="直接箭头连接符 54"/>
          <p:cNvCxnSpPr/>
          <p:nvPr/>
        </p:nvCxnSpPr>
        <p:spPr>
          <a:xfrm flipH="1">
            <a:off x="3795890" y="4838962"/>
            <a:ext cx="435" cy="301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1" idx="2"/>
            <a:endCxn id="52" idx="0"/>
          </p:cNvCxnSpPr>
          <p:nvPr/>
        </p:nvCxnSpPr>
        <p:spPr>
          <a:xfrm flipH="1">
            <a:off x="3871244" y="3495347"/>
            <a:ext cx="654232" cy="961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1" idx="2"/>
            <a:endCxn id="53" idx="0"/>
          </p:cNvCxnSpPr>
          <p:nvPr/>
        </p:nvCxnSpPr>
        <p:spPr>
          <a:xfrm>
            <a:off x="4525476" y="3495347"/>
            <a:ext cx="109010" cy="526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3788094" y="3573310"/>
            <a:ext cx="565152" cy="3467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lexpr</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矩形 65"/>
          <p:cNvSpPr/>
          <p:nvPr/>
        </p:nvSpPr>
        <p:spPr>
          <a:xfrm>
            <a:off x="4619841" y="3592217"/>
            <a:ext cx="395071" cy="1939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expr</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7" name="矩形 66"/>
          <p:cNvSpPr/>
          <p:nvPr/>
        </p:nvSpPr>
        <p:spPr>
          <a:xfrm>
            <a:off x="5167608" y="3168682"/>
            <a:ext cx="767744" cy="2807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SortBy</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8" name="矩形 67"/>
          <p:cNvSpPr/>
          <p:nvPr/>
        </p:nvSpPr>
        <p:spPr>
          <a:xfrm>
            <a:off x="5133638" y="3751017"/>
            <a:ext cx="907016" cy="730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ColumnRel</a:t>
            </a:r>
          </a:p>
          <a:p>
            <a:pP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tbl_a</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9" name="矩形 68"/>
          <p:cNvSpPr/>
          <p:nvPr/>
        </p:nvSpPr>
        <p:spPr>
          <a:xfrm>
            <a:off x="5084985" y="4891121"/>
            <a:ext cx="701400" cy="2180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“data”</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70" name="直接箭头连接符 69"/>
          <p:cNvCxnSpPr>
            <a:stCxn id="67" idx="2"/>
            <a:endCxn id="68" idx="0"/>
          </p:cNvCxnSpPr>
          <p:nvPr/>
        </p:nvCxnSpPr>
        <p:spPr>
          <a:xfrm>
            <a:off x="5551480" y="3449456"/>
            <a:ext cx="35666" cy="301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8" idx="2"/>
          </p:cNvCxnSpPr>
          <p:nvPr/>
        </p:nvCxnSpPr>
        <p:spPr>
          <a:xfrm flipH="1">
            <a:off x="5435686" y="4481902"/>
            <a:ext cx="151460" cy="413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823547" y="4565131"/>
            <a:ext cx="699462" cy="227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fields</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矩形 73"/>
          <p:cNvSpPr/>
          <p:nvPr/>
        </p:nvSpPr>
        <p:spPr>
          <a:xfrm>
            <a:off x="3657600" y="2928935"/>
            <a:ext cx="232304" cy="124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5" name="矩形 74"/>
          <p:cNvSpPr/>
          <p:nvPr/>
        </p:nvSpPr>
        <p:spPr>
          <a:xfrm>
            <a:off x="4575560" y="2903621"/>
            <a:ext cx="241004" cy="157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矩形 75"/>
          <p:cNvSpPr/>
          <p:nvPr/>
        </p:nvSpPr>
        <p:spPr>
          <a:xfrm>
            <a:off x="5772242" y="3007247"/>
            <a:ext cx="241004" cy="157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b="1" dirty="0">
              <a:solidFill>
                <a:schemeClr val="accent5">
                  <a:lumMod val="7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3" name="直接箭头连接符 82"/>
          <p:cNvCxnSpPr>
            <a:endCxn id="21" idx="0"/>
          </p:cNvCxnSpPr>
          <p:nvPr/>
        </p:nvCxnSpPr>
        <p:spPr>
          <a:xfrm flipH="1">
            <a:off x="2700600" y="2777407"/>
            <a:ext cx="369758" cy="403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45" idx="0"/>
          </p:cNvCxnSpPr>
          <p:nvPr/>
        </p:nvCxnSpPr>
        <p:spPr>
          <a:xfrm flipH="1">
            <a:off x="3596969" y="2746093"/>
            <a:ext cx="33310" cy="358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51" idx="0"/>
          </p:cNvCxnSpPr>
          <p:nvPr/>
        </p:nvCxnSpPr>
        <p:spPr>
          <a:xfrm>
            <a:off x="4524091" y="2748417"/>
            <a:ext cx="1385" cy="368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endCxn id="67" idx="0"/>
          </p:cNvCxnSpPr>
          <p:nvPr/>
        </p:nvCxnSpPr>
        <p:spPr>
          <a:xfrm>
            <a:off x="5325195" y="2771593"/>
            <a:ext cx="226285" cy="3970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6560665" y="2131853"/>
            <a:ext cx="4899498" cy="40689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矩形 95"/>
          <p:cNvSpPr/>
          <p:nvPr/>
        </p:nvSpPr>
        <p:spPr>
          <a:xfrm>
            <a:off x="6778729" y="2191878"/>
            <a:ext cx="4452362" cy="6006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Query</a:t>
            </a:r>
          </a:p>
          <a:p>
            <a:pPr algn="ct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矩形 96"/>
          <p:cNvSpPr/>
          <p:nvPr/>
        </p:nvSpPr>
        <p:spPr>
          <a:xfrm>
            <a:off x="7011471" y="2357430"/>
            <a:ext cx="1120815" cy="357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List</a:t>
            </a: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targetList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矩形 97"/>
          <p:cNvSpPr/>
          <p:nvPr/>
        </p:nvSpPr>
        <p:spPr>
          <a:xfrm>
            <a:off x="7970771" y="2369304"/>
            <a:ext cx="981867" cy="385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List</a:t>
            </a: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rtable</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矩形 98"/>
          <p:cNvSpPr/>
          <p:nvPr/>
        </p:nvSpPr>
        <p:spPr>
          <a:xfrm>
            <a:off x="8848161" y="2435376"/>
            <a:ext cx="980674" cy="357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FromExpr</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jointree</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矩形 99"/>
          <p:cNvSpPr/>
          <p:nvPr/>
        </p:nvSpPr>
        <p:spPr>
          <a:xfrm>
            <a:off x="10144680" y="2391282"/>
            <a:ext cx="986730" cy="357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List</a:t>
            </a: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sortClause</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矩形 113"/>
          <p:cNvSpPr/>
          <p:nvPr/>
        </p:nvSpPr>
        <p:spPr>
          <a:xfrm>
            <a:off x="10121108" y="5226851"/>
            <a:ext cx="704725" cy="378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VarExpr</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矩形 114"/>
          <p:cNvSpPr/>
          <p:nvPr/>
        </p:nvSpPr>
        <p:spPr>
          <a:xfrm>
            <a:off x="10580184" y="4519700"/>
            <a:ext cx="839316" cy="378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OpeExpr</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矩形 115"/>
          <p:cNvSpPr/>
          <p:nvPr/>
        </p:nvSpPr>
        <p:spPr>
          <a:xfrm>
            <a:off x="9350337" y="4218644"/>
            <a:ext cx="1210687" cy="2385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RangeTableRef</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8" name="直接箭头连接符 117"/>
          <p:cNvCxnSpPr>
            <a:stCxn id="159" idx="2"/>
            <a:endCxn id="116" idx="0"/>
          </p:cNvCxnSpPr>
          <p:nvPr/>
        </p:nvCxnSpPr>
        <p:spPr>
          <a:xfrm>
            <a:off x="9788778" y="3325784"/>
            <a:ext cx="166903" cy="8928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159" idx="2"/>
            <a:endCxn id="115" idx="0"/>
          </p:cNvCxnSpPr>
          <p:nvPr/>
        </p:nvCxnSpPr>
        <p:spPr>
          <a:xfrm>
            <a:off x="9788778" y="3325784"/>
            <a:ext cx="1211064" cy="119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9224735" y="3490297"/>
            <a:ext cx="601145" cy="1521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fromlist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矩形 120"/>
          <p:cNvSpPr/>
          <p:nvPr/>
        </p:nvSpPr>
        <p:spPr>
          <a:xfrm>
            <a:off x="10606225" y="3926360"/>
            <a:ext cx="376296" cy="1959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quals</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矩形 121"/>
          <p:cNvSpPr/>
          <p:nvPr/>
        </p:nvSpPr>
        <p:spPr>
          <a:xfrm>
            <a:off x="10150933" y="3365859"/>
            <a:ext cx="1285987" cy="2468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SortGroupClause</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1" name="直接箭头连接符 130"/>
          <p:cNvCxnSpPr/>
          <p:nvPr/>
        </p:nvCxnSpPr>
        <p:spPr>
          <a:xfrm flipH="1">
            <a:off x="7121904" y="2797772"/>
            <a:ext cx="128853" cy="2971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a:off x="8301009" y="2797772"/>
            <a:ext cx="28304" cy="3310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99" idx="2"/>
            <a:endCxn id="159" idx="0"/>
          </p:cNvCxnSpPr>
          <p:nvPr/>
        </p:nvCxnSpPr>
        <p:spPr>
          <a:xfrm>
            <a:off x="9338498" y="2792511"/>
            <a:ext cx="450280" cy="277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endCxn id="122" idx="0"/>
          </p:cNvCxnSpPr>
          <p:nvPr/>
        </p:nvCxnSpPr>
        <p:spPr>
          <a:xfrm>
            <a:off x="10582130" y="2793653"/>
            <a:ext cx="211797" cy="5722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6626724" y="5009003"/>
            <a:ext cx="1269652" cy="103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TargetEntry</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resno:   2</a:t>
            </a:r>
          </a:p>
          <a:p>
            <a:pP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resname</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“data”</a:t>
            </a:r>
          </a:p>
          <a:p>
            <a:pPr>
              <a:lnSpc>
                <a:spcPct val="125000"/>
              </a:lnSpc>
            </a:pP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esorigtbl</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tbl_a</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cxnSp>
        <p:nvCxnSpPr>
          <p:cNvPr id="154" name="直接箭头连接符 153"/>
          <p:cNvCxnSpPr/>
          <p:nvPr/>
        </p:nvCxnSpPr>
        <p:spPr>
          <a:xfrm>
            <a:off x="6726964" y="4316171"/>
            <a:ext cx="20802" cy="673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7" name="矩形 156"/>
          <p:cNvSpPr/>
          <p:nvPr/>
        </p:nvSpPr>
        <p:spPr>
          <a:xfrm>
            <a:off x="7899069" y="3106936"/>
            <a:ext cx="1304695" cy="1084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RangeTableEntry</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rtekind</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RTE_RELATION</a:t>
            </a:r>
          </a:p>
          <a:p>
            <a:pP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relid</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16892</a:t>
            </a:r>
          </a:p>
          <a:p>
            <a:pP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subquery: NULL</a:t>
            </a:r>
          </a:p>
        </p:txBody>
      </p:sp>
      <p:sp>
        <p:nvSpPr>
          <p:cNvPr id="159" name="矩形 158"/>
          <p:cNvSpPr/>
          <p:nvPr/>
        </p:nvSpPr>
        <p:spPr>
          <a:xfrm>
            <a:off x="9379565" y="3070475"/>
            <a:ext cx="818426" cy="2553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FromExpr</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7" name="直接箭头连接符 186"/>
          <p:cNvCxnSpPr/>
          <p:nvPr/>
        </p:nvCxnSpPr>
        <p:spPr>
          <a:xfrm flipH="1">
            <a:off x="10561025" y="4910428"/>
            <a:ext cx="393895" cy="31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a:off x="10954920" y="4910428"/>
            <a:ext cx="240747" cy="817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矩形 188"/>
          <p:cNvSpPr/>
          <p:nvPr/>
        </p:nvSpPr>
        <p:spPr>
          <a:xfrm>
            <a:off x="10706225" y="5727681"/>
            <a:ext cx="676513" cy="3785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const</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300</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76" name="肘形连接符 1075"/>
          <p:cNvCxnSpPr/>
          <p:nvPr/>
        </p:nvCxnSpPr>
        <p:spPr>
          <a:xfrm>
            <a:off x="9187432" y="3784420"/>
            <a:ext cx="95707" cy="85545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矩形 200"/>
          <p:cNvSpPr/>
          <p:nvPr/>
        </p:nvSpPr>
        <p:spPr>
          <a:xfrm>
            <a:off x="8533638" y="4647539"/>
            <a:ext cx="1514090" cy="8110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ALIAS</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aliasname</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tbl_a</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pP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colnames</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(id, data)</a:t>
            </a:r>
          </a:p>
        </p:txBody>
      </p:sp>
      <p:cxnSp>
        <p:nvCxnSpPr>
          <p:cNvPr id="203" name="肘形连接符 202"/>
          <p:cNvCxnSpPr/>
          <p:nvPr/>
        </p:nvCxnSpPr>
        <p:spPr>
          <a:xfrm rot="16200000" flipH="1">
            <a:off x="7184791" y="3769180"/>
            <a:ext cx="1116557" cy="145180"/>
          </a:xfrm>
          <a:prstGeom prst="bentConnector3">
            <a:avLst>
              <a:gd name="adj1" fmla="val 6663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矩形 203"/>
          <p:cNvSpPr/>
          <p:nvPr/>
        </p:nvSpPr>
        <p:spPr>
          <a:xfrm>
            <a:off x="6983124" y="4381153"/>
            <a:ext cx="1358111" cy="571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VAR</a:t>
            </a:r>
          </a:p>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varno</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1</a:t>
            </a:r>
          </a:p>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Vartype:INTEGER</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5" name="肘形连接符 204"/>
          <p:cNvCxnSpPr/>
          <p:nvPr/>
        </p:nvCxnSpPr>
        <p:spPr>
          <a:xfrm>
            <a:off x="7899070" y="5417817"/>
            <a:ext cx="532306" cy="17160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7996849" y="5589345"/>
            <a:ext cx="1343142" cy="571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VAR</a:t>
            </a:r>
          </a:p>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varno</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2</a:t>
            </a:r>
          </a:p>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Vartype:INTEGER</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4" name="矩形 213"/>
          <p:cNvSpPr/>
          <p:nvPr/>
        </p:nvSpPr>
        <p:spPr>
          <a:xfrm>
            <a:off x="9311894" y="3974088"/>
            <a:ext cx="317955" cy="132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eref</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矩形 102"/>
          <p:cNvSpPr/>
          <p:nvPr/>
        </p:nvSpPr>
        <p:spPr>
          <a:xfrm>
            <a:off x="6560665" y="3117825"/>
            <a:ext cx="1172523" cy="11984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TargetEntry</a:t>
            </a:r>
            <a:endPar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25000"/>
              </a:lnSpc>
            </a:pP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resno:  1</a:t>
            </a:r>
          </a:p>
          <a:p>
            <a:pPr>
              <a:lnSpc>
                <a:spcPct val="125000"/>
              </a:lnSpc>
            </a:pP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resname</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“id”</a:t>
            </a:r>
          </a:p>
          <a:p>
            <a:pPr>
              <a:lnSpc>
                <a:spcPct val="125000"/>
              </a:lnSpc>
            </a:pP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esorigtbl</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tbl_a</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Tree>
    <p:custDataLst>
      <p:custData r:id="rId1"/>
      <p:tags r:id="rId2"/>
    </p:custDataLst>
    <p:extLst>
      <p:ext uri="{BB962C8B-B14F-4D97-AF65-F5344CB8AC3E}">
        <p14:creationId xmlns:p14="http://schemas.microsoft.com/office/powerpoint/2010/main" val="22851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2" grpId="0"/>
      <p:bldP spid="38" grpId="0" animBg="1"/>
      <p:bldP spid="11" grpId="0"/>
      <p:bldP spid="3" grpId="0" animBg="1"/>
      <p:bldP spid="15" grpId="0" animBg="1"/>
      <p:bldP spid="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smtClean="0">
                <a:sym typeface="Huawei Sans" panose="020C0503030203020204" pitchFamily="34" charset="0"/>
              </a:rPr>
              <a:t>查询优化阶段：查询优化阶段的定义</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7140718" cy="4879805"/>
          </a:xfrm>
        </p:spPr>
        <p:txBody>
          <a:bodyPr/>
          <a:lstStyle/>
          <a:p>
            <a:r>
              <a:rPr lang="zh-CN" altLang="en-US" dirty="0" smtClean="0">
                <a:sym typeface="Huawei Sans" panose="020C0503030203020204" pitchFamily="34" charset="0"/>
              </a:rPr>
              <a:t>什么是查询优化阶段？</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查询优化阶段主要是</a:t>
            </a:r>
            <a:r>
              <a:rPr lang="en-US" altLang="zh-CN" dirty="0" smtClean="0">
                <a:sym typeface="Huawei Sans" panose="020C0503030203020204" pitchFamily="34" charset="0"/>
              </a:rPr>
              <a:t>SQL</a:t>
            </a:r>
            <a:r>
              <a:rPr lang="zh-CN" altLang="en-US" dirty="0" smtClean="0">
                <a:sym typeface="Huawei Sans" panose="020C0503030203020204" pitchFamily="34" charset="0"/>
              </a:rPr>
              <a:t>执行过程中在优化器</a:t>
            </a:r>
            <a:r>
              <a:rPr lang="en-US" altLang="zh-CN" dirty="0" smtClean="0">
                <a:sym typeface="Huawei Sans" panose="020C0503030203020204" pitchFamily="34" charset="0"/>
              </a:rPr>
              <a:t>SQL Optimizer</a:t>
            </a:r>
            <a:r>
              <a:rPr lang="zh-CN" altLang="en-US" dirty="0" smtClean="0">
                <a:sym typeface="Huawei Sans" panose="020C0503030203020204" pitchFamily="34" charset="0"/>
              </a:rPr>
              <a:t>中的部分，优化器作为数据库的大脑是</a:t>
            </a:r>
            <a:r>
              <a:rPr lang="en-US" altLang="zh-CN" dirty="0" smtClean="0">
                <a:sym typeface="Huawei Sans" panose="020C0503030203020204" pitchFamily="34" charset="0"/>
              </a:rPr>
              <a:t>SQL</a:t>
            </a:r>
            <a:r>
              <a:rPr lang="zh-CN" altLang="en-US" dirty="0" smtClean="0">
                <a:sym typeface="Huawei Sans" panose="020C0503030203020204" pitchFamily="34" charset="0"/>
              </a:rPr>
              <a:t>执行路径决策者，从全局视角出发提升查询的性能，降低普通用户使用数据库调优的门槛。</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
        <p:nvSpPr>
          <p:cNvPr id="77" name="矩形 76"/>
          <p:cNvSpPr/>
          <p:nvPr/>
        </p:nvSpPr>
        <p:spPr>
          <a:xfrm>
            <a:off x="8019907" y="1338326"/>
            <a:ext cx="3383163" cy="42056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9025310" y="4082729"/>
            <a:ext cx="2135777" cy="1254039"/>
          </a:xfrm>
          <a:prstGeom prst="rect">
            <a:avLst/>
          </a:prstGeom>
          <a:solidFill>
            <a:schemeClr val="bg1"/>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矩形 79"/>
          <p:cNvSpPr/>
          <p:nvPr/>
        </p:nvSpPr>
        <p:spPr>
          <a:xfrm>
            <a:off x="9025310" y="1976028"/>
            <a:ext cx="2135777" cy="2037470"/>
          </a:xfrm>
          <a:prstGeom prst="rect">
            <a:avLst/>
          </a:prstGeom>
          <a:solidFill>
            <a:schemeClr val="bg1"/>
          </a:solid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圆角矩形 80"/>
          <p:cNvSpPr/>
          <p:nvPr/>
        </p:nvSpPr>
        <p:spPr>
          <a:xfrm>
            <a:off x="9284204" y="2149797"/>
            <a:ext cx="1615625"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词法分析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圆角矩形 81"/>
          <p:cNvSpPr/>
          <p:nvPr/>
        </p:nvSpPr>
        <p:spPr>
          <a:xfrm>
            <a:off x="9284204" y="2817908"/>
            <a:ext cx="1615625"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语法分析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圆角矩形 82"/>
          <p:cNvSpPr/>
          <p:nvPr/>
        </p:nvSpPr>
        <p:spPr>
          <a:xfrm>
            <a:off x="9284204" y="3455475"/>
            <a:ext cx="1615625"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语义分析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圆角矩形 83"/>
          <p:cNvSpPr/>
          <p:nvPr/>
        </p:nvSpPr>
        <p:spPr>
          <a:xfrm>
            <a:off x="9284204" y="4180804"/>
            <a:ext cx="1615625" cy="35270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查询重写</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5" name="圆角矩形 84"/>
          <p:cNvSpPr/>
          <p:nvPr/>
        </p:nvSpPr>
        <p:spPr>
          <a:xfrm>
            <a:off x="9284204" y="4810000"/>
            <a:ext cx="1615625" cy="35270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路径、计划</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6" name="直接箭头连接符 85"/>
          <p:cNvCxnSpPr>
            <a:stCxn id="81" idx="2"/>
            <a:endCxn id="82" idx="0"/>
          </p:cNvCxnSpPr>
          <p:nvPr/>
        </p:nvCxnSpPr>
        <p:spPr>
          <a:xfrm>
            <a:off x="10092017" y="2502499"/>
            <a:ext cx="0" cy="315409"/>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82" idx="2"/>
            <a:endCxn id="83" idx="0"/>
          </p:cNvCxnSpPr>
          <p:nvPr/>
        </p:nvCxnSpPr>
        <p:spPr>
          <a:xfrm>
            <a:off x="10092017" y="3170610"/>
            <a:ext cx="0" cy="284865"/>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3" idx="2"/>
            <a:endCxn id="84" idx="0"/>
          </p:cNvCxnSpPr>
          <p:nvPr/>
        </p:nvCxnSpPr>
        <p:spPr>
          <a:xfrm>
            <a:off x="10092017" y="3808177"/>
            <a:ext cx="0" cy="372627"/>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4" idx="2"/>
            <a:endCxn id="85" idx="0"/>
          </p:cNvCxnSpPr>
          <p:nvPr/>
        </p:nvCxnSpPr>
        <p:spPr>
          <a:xfrm>
            <a:off x="10092017" y="4533506"/>
            <a:ext cx="0" cy="276494"/>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sp>
        <p:nvSpPr>
          <p:cNvPr id="90" name="下箭头 89"/>
          <p:cNvSpPr/>
          <p:nvPr/>
        </p:nvSpPr>
        <p:spPr>
          <a:xfrm>
            <a:off x="9907083" y="1658838"/>
            <a:ext cx="369863" cy="271629"/>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文本框 90"/>
          <p:cNvSpPr txBox="1"/>
          <p:nvPr/>
        </p:nvSpPr>
        <p:spPr>
          <a:xfrm>
            <a:off x="9598932" y="1328862"/>
            <a:ext cx="973343" cy="338554"/>
          </a:xfrm>
          <a:prstGeom prst="rect">
            <a:avLst/>
          </a:prstGeom>
          <a:noFill/>
        </p:spPr>
        <p:txBody>
          <a:bodyPr wrap="none" rtlCol="0">
            <a:spAutoFit/>
          </a:bodyPr>
          <a:lstStyle/>
          <a:p>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语句</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2" name="文本框 91"/>
          <p:cNvSpPr txBox="1"/>
          <p:nvPr/>
        </p:nvSpPr>
        <p:spPr>
          <a:xfrm>
            <a:off x="8019907" y="2656209"/>
            <a:ext cx="1005403" cy="338554"/>
          </a:xfrm>
          <a:prstGeom prst="rect">
            <a:avLst/>
          </a:prstGeom>
          <a:noFill/>
        </p:spPr>
        <p:txBody>
          <a:bodyPr wrap="none" rtlCol="0">
            <a:spAutoFit/>
          </a:bodyPr>
          <a:lstStyle/>
          <a:p>
            <a:r>
              <a:rPr lang="zh-CN" altLang="en-US" sz="1600" b="1" dirty="0" smtClean="0">
                <a:solidFill>
                  <a:schemeClr val="tx1">
                    <a:lumMod val="65000"/>
                    <a:lumOff val="35000"/>
                  </a:schemeClr>
                </a:solidFill>
                <a:latin typeface="Huawei Sans" panose="020C0503030203020204" pitchFamily="34" charset="0"/>
                <a:ea typeface="方正兰亭黑简体" panose="02000000000000000000" pitchFamily="2" charset="-122"/>
                <a:sym typeface="Huawei Sans" panose="020C0503030203020204" pitchFamily="34" charset="0"/>
              </a:rPr>
              <a:t>查询解析</a:t>
            </a:r>
            <a:endParaRPr lang="zh-CN" altLang="en-US" sz="1600" b="1" dirty="0">
              <a:solidFill>
                <a:schemeClr val="tx1">
                  <a:lumMod val="65000"/>
                  <a:lumOff val="3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3" name="文本框 92"/>
          <p:cNvSpPr txBox="1"/>
          <p:nvPr/>
        </p:nvSpPr>
        <p:spPr>
          <a:xfrm>
            <a:off x="8019907" y="4595562"/>
            <a:ext cx="1005403" cy="338554"/>
          </a:xfrm>
          <a:prstGeom prst="rect">
            <a:avLst/>
          </a:prstGeom>
          <a:noFill/>
        </p:spPr>
        <p:txBody>
          <a:bodyPr wrap="none" rtlCol="0">
            <a:spAutoFit/>
          </a:bodyPr>
          <a:lstStyle/>
          <a:p>
            <a:r>
              <a:rPr lang="zh-CN" alt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查询优化</a:t>
            </a:r>
            <a:endPar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11" name="组合 10"/>
          <p:cNvGrpSpPr/>
          <p:nvPr/>
        </p:nvGrpSpPr>
        <p:grpSpPr>
          <a:xfrm>
            <a:off x="773505" y="3521833"/>
            <a:ext cx="7099051" cy="2497503"/>
            <a:chOff x="773505" y="3521833"/>
            <a:chExt cx="7099051" cy="2497503"/>
          </a:xfrm>
        </p:grpSpPr>
        <p:sp>
          <p:nvSpPr>
            <p:cNvPr id="22" name="圆柱形 21"/>
            <p:cNvSpPr/>
            <p:nvPr/>
          </p:nvSpPr>
          <p:spPr>
            <a:xfrm>
              <a:off x="4042833" y="3521833"/>
              <a:ext cx="1014948" cy="770495"/>
            </a:xfrm>
            <a:prstGeom prst="ca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Metadata</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2011064" y="4790825"/>
              <a:ext cx="964571" cy="47624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Parser</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矩形 23"/>
            <p:cNvSpPr/>
            <p:nvPr/>
          </p:nvSpPr>
          <p:spPr>
            <a:xfrm>
              <a:off x="3914100" y="4790825"/>
              <a:ext cx="1091700" cy="476240"/>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Optimizer</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5944265" y="4801490"/>
              <a:ext cx="1541270" cy="53723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Execution Engine</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6634997" y="5667328"/>
              <a:ext cx="1237559" cy="3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Query Result</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矩形 26"/>
            <p:cNvSpPr/>
            <p:nvPr/>
          </p:nvSpPr>
          <p:spPr>
            <a:xfrm>
              <a:off x="773505" y="4213679"/>
              <a:ext cx="1237559" cy="3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SQL Statement</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8" name="直接箭头连接符 27"/>
            <p:cNvCxnSpPr/>
            <p:nvPr/>
          </p:nvCxnSpPr>
          <p:spPr>
            <a:xfrm>
              <a:off x="6911184" y="5336768"/>
              <a:ext cx="342592" cy="33056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01740" y="4440804"/>
              <a:ext cx="1087908" cy="461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Relational</a:t>
              </a:r>
            </a:p>
            <a:p>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Expression</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0" name="直接箭头连接符 29"/>
            <p:cNvCxnSpPr/>
            <p:nvPr/>
          </p:nvCxnSpPr>
          <p:spPr>
            <a:xfrm>
              <a:off x="4481174" y="4292412"/>
              <a:ext cx="3792" cy="49841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041237" y="4647107"/>
              <a:ext cx="876923" cy="3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Execution</a:t>
              </a:r>
            </a:p>
            <a:p>
              <a:r>
                <a:rPr lang="en-US" altLang="zh-CN" sz="1200" dirty="0" smtClean="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rPr>
                <a:t>Plan</a:t>
              </a:r>
              <a:endParaRPr lang="zh-CN" altLang="en-US" sz="1200" dirty="0">
                <a:ln>
                  <a:solidFill>
                    <a:schemeClr val="tx1"/>
                  </a:solidFill>
                </a:ln>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a:stCxn id="27" idx="2"/>
            </p:cNvCxnSpPr>
            <p:nvPr/>
          </p:nvCxnSpPr>
          <p:spPr>
            <a:xfrm>
              <a:off x="1392285" y="4565687"/>
              <a:ext cx="592674" cy="46325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2999473" y="5051178"/>
              <a:ext cx="902810" cy="764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5023228" y="5109812"/>
              <a:ext cx="902810" cy="764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4430355" y="4292328"/>
            <a:ext cx="934211" cy="352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n>
                  <a:solidFill>
                    <a:schemeClr val="tx1"/>
                  </a:solidFill>
                </a:ln>
                <a:solidFill>
                  <a:schemeClr val="bg1">
                    <a:alpha val="28000"/>
                  </a:schemeClr>
                </a:solidFill>
              </a:rPr>
              <a:t>Statistics</a:t>
            </a:r>
            <a:endParaRPr lang="zh-CN" altLang="en-US" sz="1200" dirty="0">
              <a:ln>
                <a:solidFill>
                  <a:schemeClr val="tx1"/>
                </a:solidFill>
              </a:ln>
              <a:solidFill>
                <a:schemeClr val="bg1">
                  <a:alpha val="28000"/>
                </a:schemeClr>
              </a:solidFill>
            </a:endParaRPr>
          </a:p>
        </p:txBody>
      </p:sp>
    </p:spTree>
    <p:custDataLst>
      <p:custData r:id="rId1"/>
      <p:tags r:id="rId2"/>
    </p:custDataLst>
    <p:extLst>
      <p:ext uri="{BB962C8B-B14F-4D97-AF65-F5344CB8AC3E}">
        <p14:creationId xmlns:p14="http://schemas.microsoft.com/office/powerpoint/2010/main" val="3508546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P spid="82" grpId="0" animBg="1"/>
      <p:bldP spid="83" grpId="0" animBg="1"/>
      <p:bldP spid="84" grpId="0" animBg="1"/>
      <p:bldP spid="85" grpId="0" animBg="1"/>
      <p:bldP spid="90" grpId="0" animBg="1"/>
      <p:bldP spid="91" grpId="0"/>
      <p:bldP spid="92" grpId="0"/>
      <p:bldP spid="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smtClean="0">
                <a:sym typeface="Huawei Sans" panose="020C0503030203020204" pitchFamily="34" charset="0"/>
              </a:rPr>
              <a:t>查询优化阶段：优化策略划分</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49"/>
            <a:ext cx="10728326" cy="3587003"/>
          </a:xfrm>
        </p:spPr>
        <p:txBody>
          <a:bodyPr/>
          <a:lstStyle/>
          <a:p>
            <a:r>
              <a:rPr lang="zh-CN" altLang="en-US" dirty="0" smtClean="0">
                <a:sym typeface="Huawei Sans" panose="020C0503030203020204" pitchFamily="34" charset="0"/>
              </a:rPr>
              <a:t>基于规则的逻辑优化（</a:t>
            </a:r>
            <a:r>
              <a:rPr lang="en-US" altLang="zh-CN" dirty="0" smtClean="0">
                <a:sym typeface="Huawei Sans" panose="020C0503030203020204" pitchFamily="34" charset="0"/>
              </a:rPr>
              <a:t>Rule-Base</a:t>
            </a:r>
            <a:r>
              <a:rPr lang="zh-CN" altLang="en-US" dirty="0" smtClean="0">
                <a:sym typeface="Huawei Sans" panose="020C0503030203020204" pitchFamily="34" charset="0"/>
              </a:rPr>
              <a:t>）：根据等价逻辑的变换让查询的计算复杂度降低，从而达到提升查询性能的作用。</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r>
              <a:rPr lang="zh-CN" altLang="en-US" dirty="0" smtClean="0">
                <a:sym typeface="Huawei Sans" panose="020C0503030203020204" pitchFamily="34" charset="0"/>
              </a:rPr>
              <a:t>基于代价的物理优化（</a:t>
            </a:r>
            <a:r>
              <a:rPr lang="en-US" altLang="zh-CN" dirty="0" smtClean="0">
                <a:sym typeface="Huawei Sans" panose="020C0503030203020204" pitchFamily="34" charset="0"/>
              </a:rPr>
              <a:t>Cost-Base</a:t>
            </a:r>
            <a:r>
              <a:rPr lang="zh-CN" altLang="en-US" dirty="0" smtClean="0">
                <a:sym typeface="Huawei Sans" panose="020C0503030203020204" pitchFamily="34" charset="0"/>
              </a:rPr>
              <a:t>）：根据数据的分布（统计信息）情况来对查询执行路径进行评估，从可选的路径中选择一个执行代价最小的路劲进行执行，例如是否选择索引</a:t>
            </a:r>
            <a:r>
              <a:rPr lang="en-US" altLang="zh-CN" dirty="0" err="1" smtClean="0">
                <a:sym typeface="Huawei Sans" panose="020C0503030203020204" pitchFamily="34" charset="0"/>
              </a:rPr>
              <a:t>SeqScan</a:t>
            </a:r>
            <a:r>
              <a:rPr lang="en-US" altLang="zh-CN" dirty="0" smtClean="0">
                <a:sym typeface="Huawei Sans" panose="020C0503030203020204" pitchFamily="34" charset="0"/>
              </a:rPr>
              <a:t> vs. </a:t>
            </a:r>
            <a:r>
              <a:rPr lang="en-US" altLang="zh-CN" dirty="0" err="1" smtClean="0">
                <a:sym typeface="Huawei Sans" panose="020C0503030203020204" pitchFamily="34" charset="0"/>
              </a:rPr>
              <a:t>IndexScan</a:t>
            </a:r>
            <a:r>
              <a:rPr lang="zh-CN" altLang="en-US" dirty="0" smtClean="0">
                <a:sym typeface="Huawei Sans" panose="020C0503030203020204" pitchFamily="34" charset="0"/>
              </a:rPr>
              <a:t>、选择哪个索引，两表关联选择什么样的连接顺序，选择怎样的具体算法等，</a:t>
            </a:r>
            <a:r>
              <a:rPr lang="en-US" altLang="zh-CN" dirty="0" smtClean="0">
                <a:sym typeface="Huawei Sans" panose="020C0503030203020204" pitchFamily="34" charset="0"/>
              </a:rPr>
              <a:t>Example</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en-US" altLang="zh-CN" dirty="0">
              <a:sym typeface="Huawei Sans" panose="020C0503030203020204" pitchFamily="34" charset="0"/>
            </a:endParaRPr>
          </a:p>
        </p:txBody>
      </p:sp>
      <p:sp>
        <p:nvSpPr>
          <p:cNvPr id="5" name="圆角矩形 4"/>
          <p:cNvSpPr/>
          <p:nvPr/>
        </p:nvSpPr>
        <p:spPr bwMode="auto">
          <a:xfrm>
            <a:off x="6619637" y="4758626"/>
            <a:ext cx="2112883" cy="1269042"/>
          </a:xfrm>
          <a:prstGeom prst="round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1438" tIns="45719" rIns="91438" bIns="45719"/>
          <a:lstStyle/>
          <a:p>
            <a:pPr eaLnBrk="1" fontAlgn="t" hangingPunct="1">
              <a:defRPr/>
            </a:pPr>
            <a:endParaRPr lang="zh-CN" alt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bwMode="auto">
          <a:xfrm>
            <a:off x="3155080" y="4758626"/>
            <a:ext cx="2085122" cy="1269042"/>
          </a:xfrm>
          <a:prstGeom prst="round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lIns="91438" tIns="45719" rIns="91438" bIns="45719"/>
          <a:lstStyle/>
          <a:p>
            <a:pPr eaLnBrk="1" fontAlgn="t" hangingPunct="1">
              <a:defRPr/>
            </a:pP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TextBox 53"/>
          <p:cNvSpPr txBox="1"/>
          <p:nvPr/>
        </p:nvSpPr>
        <p:spPr>
          <a:xfrm>
            <a:off x="5748764" y="5218706"/>
            <a:ext cx="647700" cy="400108"/>
          </a:xfrm>
          <a:prstGeom prst="rect">
            <a:avLst/>
          </a:prstGeom>
          <a:noFill/>
        </p:spPr>
        <p:txBody>
          <a:bodyPr lIns="91438" tIns="45719" rIns="91438" bIns="45719">
            <a:spAutoFit/>
          </a:bodyPr>
          <a:lstStyle/>
          <a:p>
            <a:pPr algn="ctr">
              <a:defRPr/>
            </a:pPr>
            <a:r>
              <a:rPr lang="en-US" altLang="zh-CN" sz="2000" b="1" dirty="0" smtClean="0">
                <a:latin typeface="Huawei Sans" panose="020C0503030203020204" pitchFamily="34" charset="0"/>
                <a:ea typeface="方正兰亭黑简体" panose="02000000000000000000" pitchFamily="2" charset="-122"/>
                <a:sym typeface="Huawei Sans" panose="020C0503030203020204" pitchFamily="34" charset="0"/>
              </a:rPr>
              <a:t>VS</a:t>
            </a:r>
            <a:endParaRPr lang="zh-CN" altLang="en-US" sz="20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27" name="组合 62"/>
          <p:cNvGrpSpPr>
            <a:grpSpLocks/>
          </p:cNvGrpSpPr>
          <p:nvPr/>
        </p:nvGrpSpPr>
        <p:grpSpPr bwMode="auto">
          <a:xfrm>
            <a:off x="3212334" y="4781448"/>
            <a:ext cx="1891685" cy="1183424"/>
            <a:chOff x="1763688" y="4509747"/>
            <a:chExt cx="1892236" cy="1577935"/>
          </a:xfrm>
        </p:grpSpPr>
        <p:sp>
          <p:nvSpPr>
            <p:cNvPr id="28" name="TextBox 56"/>
            <p:cNvSpPr txBox="1"/>
            <p:nvPr/>
          </p:nvSpPr>
          <p:spPr>
            <a:xfrm>
              <a:off x="1763688" y="5677302"/>
              <a:ext cx="360468" cy="410379"/>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TextBox 57"/>
            <p:cNvSpPr txBox="1"/>
            <p:nvPr/>
          </p:nvSpPr>
          <p:spPr>
            <a:xfrm>
              <a:off x="2195614" y="5677303"/>
              <a:ext cx="431926" cy="410379"/>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30" name="TextBox 58"/>
            <p:cNvSpPr txBox="1"/>
            <p:nvPr/>
          </p:nvSpPr>
          <p:spPr>
            <a:xfrm>
              <a:off x="2700586" y="5328043"/>
              <a:ext cx="431926" cy="410379"/>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a:t>
              </a:r>
            </a:p>
          </p:txBody>
        </p:sp>
        <p:sp>
          <p:nvSpPr>
            <p:cNvPr id="31" name="TextBox 59"/>
            <p:cNvSpPr txBox="1"/>
            <p:nvPr/>
          </p:nvSpPr>
          <p:spPr>
            <a:xfrm>
              <a:off x="3132511" y="4966086"/>
              <a:ext cx="431926" cy="410379"/>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
              </a:r>
            </a:p>
          </p:txBody>
        </p:sp>
        <p:sp>
          <p:nvSpPr>
            <p:cNvPr id="32" name="TextBox 60"/>
            <p:cNvSpPr txBox="1"/>
            <p:nvPr/>
          </p:nvSpPr>
          <p:spPr>
            <a:xfrm>
              <a:off x="1895230" y="5283547"/>
              <a:ext cx="936898" cy="410379"/>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Join A-B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TextBox 61"/>
            <p:cNvSpPr txBox="1"/>
            <p:nvPr/>
          </p:nvSpPr>
          <p:spPr>
            <a:xfrm>
              <a:off x="2287100" y="4887582"/>
              <a:ext cx="936898" cy="410379"/>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Join B-C</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62"/>
            <p:cNvSpPr txBox="1"/>
            <p:nvPr/>
          </p:nvSpPr>
          <p:spPr>
            <a:xfrm>
              <a:off x="2720614" y="4509747"/>
              <a:ext cx="935310" cy="410379"/>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Join C-D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 name="直接连接符 34"/>
            <p:cNvCxnSpPr/>
            <p:nvPr/>
          </p:nvCxnSpPr>
          <p:spPr bwMode="auto">
            <a:xfrm flipH="1">
              <a:off x="1979651" y="5575700"/>
              <a:ext cx="144505" cy="1635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bwMode="auto">
            <a:xfrm>
              <a:off x="2195614" y="5575700"/>
              <a:ext cx="144505" cy="1635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bwMode="auto">
            <a:xfrm>
              <a:off x="2627539" y="5210566"/>
              <a:ext cx="144505" cy="16192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bwMode="auto">
            <a:xfrm>
              <a:off x="3059465" y="4831145"/>
              <a:ext cx="144505" cy="16192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bwMode="auto">
            <a:xfrm flipH="1">
              <a:off x="2411577" y="5210566"/>
              <a:ext cx="144505" cy="16192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bwMode="auto">
            <a:xfrm flipH="1">
              <a:off x="2843502" y="4831145"/>
              <a:ext cx="144505" cy="16192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grpSp>
        <p:nvGrpSpPr>
          <p:cNvPr id="41" name="组合 63"/>
          <p:cNvGrpSpPr>
            <a:grpSpLocks/>
          </p:cNvGrpSpPr>
          <p:nvPr/>
        </p:nvGrpSpPr>
        <p:grpSpPr bwMode="auto">
          <a:xfrm>
            <a:off x="6735298" y="4846122"/>
            <a:ext cx="1997222" cy="1098068"/>
            <a:chOff x="5292080" y="4776832"/>
            <a:chExt cx="1833570" cy="1269799"/>
          </a:xfrm>
        </p:grpSpPr>
        <p:sp>
          <p:nvSpPr>
            <p:cNvPr id="42" name="TextBox 63"/>
            <p:cNvSpPr txBox="1"/>
            <p:nvPr/>
          </p:nvSpPr>
          <p:spPr>
            <a:xfrm>
              <a:off x="5292080" y="5670993"/>
              <a:ext cx="360357" cy="369292"/>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A</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TextBox 64"/>
            <p:cNvSpPr txBox="1"/>
            <p:nvPr/>
          </p:nvSpPr>
          <p:spPr>
            <a:xfrm>
              <a:off x="5723874" y="5670991"/>
              <a:ext cx="431794" cy="369292"/>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B</a:t>
              </a:r>
            </a:p>
          </p:txBody>
        </p:sp>
        <p:sp>
          <p:nvSpPr>
            <p:cNvPr id="44" name="TextBox 65"/>
            <p:cNvSpPr txBox="1"/>
            <p:nvPr/>
          </p:nvSpPr>
          <p:spPr>
            <a:xfrm>
              <a:off x="6084231" y="5677339"/>
              <a:ext cx="431794" cy="369292"/>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a:t>
              </a:r>
            </a:p>
          </p:txBody>
        </p:sp>
        <p:sp>
          <p:nvSpPr>
            <p:cNvPr id="45" name="TextBox 66"/>
            <p:cNvSpPr txBox="1"/>
            <p:nvPr/>
          </p:nvSpPr>
          <p:spPr>
            <a:xfrm>
              <a:off x="6587462" y="5677335"/>
              <a:ext cx="433381" cy="369292"/>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D</a:t>
              </a:r>
            </a:p>
          </p:txBody>
        </p:sp>
        <p:sp>
          <p:nvSpPr>
            <p:cNvPr id="46" name="TextBox 67"/>
            <p:cNvSpPr txBox="1"/>
            <p:nvPr/>
          </p:nvSpPr>
          <p:spPr>
            <a:xfrm>
              <a:off x="5396886" y="5202974"/>
              <a:ext cx="936612" cy="369291"/>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Join A-B</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TextBox 68"/>
            <p:cNvSpPr txBox="1"/>
            <p:nvPr/>
          </p:nvSpPr>
          <p:spPr>
            <a:xfrm>
              <a:off x="5839735" y="4776832"/>
              <a:ext cx="935024" cy="369291"/>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Join B-C</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TextBox 69"/>
            <p:cNvSpPr txBox="1"/>
            <p:nvPr/>
          </p:nvSpPr>
          <p:spPr>
            <a:xfrm>
              <a:off x="6189038" y="5194079"/>
              <a:ext cx="936612" cy="369291"/>
            </a:xfrm>
            <a:prstGeom prst="rect">
              <a:avLst/>
            </a:prstGeom>
            <a:noFill/>
          </p:spPr>
          <p:txBody>
            <a:bodyPr>
              <a:spAutoFit/>
            </a:bodyPr>
            <a:lstStyle/>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Join C-D</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9" name="直接连接符 48"/>
            <p:cNvCxnSpPr/>
            <p:nvPr/>
          </p:nvCxnSpPr>
          <p:spPr bwMode="auto">
            <a:xfrm>
              <a:off x="5723874" y="5515435"/>
              <a:ext cx="144460" cy="16190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bwMode="auto">
            <a:xfrm>
              <a:off x="6516025" y="5515435"/>
              <a:ext cx="144461" cy="16190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6155668" y="5112254"/>
              <a:ext cx="144460" cy="16190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flipH="1">
              <a:off x="5507977" y="5515435"/>
              <a:ext cx="144460" cy="16190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flipH="1">
              <a:off x="5939771" y="5112254"/>
              <a:ext cx="144460" cy="16190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bwMode="auto">
            <a:xfrm flipH="1">
              <a:off x="6300128" y="5515435"/>
              <a:ext cx="144461" cy="161907"/>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55" name="TextBox 54"/>
          <p:cNvSpPr txBox="1"/>
          <p:nvPr/>
        </p:nvSpPr>
        <p:spPr>
          <a:xfrm>
            <a:off x="1131820" y="4987395"/>
            <a:ext cx="1243013" cy="954105"/>
          </a:xfrm>
          <a:prstGeom prst="rect">
            <a:avLst/>
          </a:prstGeom>
          <a:noFill/>
        </p:spPr>
        <p:txBody>
          <a:bodyPr lIns="91438" tIns="45719" rIns="91438" bIns="45719">
            <a:spAutoFit/>
          </a:bodyPr>
          <a:lstStyle/>
          <a:p>
            <a:pPr>
              <a:defRPr/>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Plan A</a:t>
            </a:r>
          </a:p>
          <a:p>
            <a:pPr>
              <a:defRP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Cost:100</a:t>
            </a:r>
          </a:p>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RunTime:1s</a:t>
            </a:r>
          </a:p>
        </p:txBody>
      </p:sp>
      <p:sp>
        <p:nvSpPr>
          <p:cNvPr id="56" name="TextBox 43"/>
          <p:cNvSpPr txBox="1"/>
          <p:nvPr/>
        </p:nvSpPr>
        <p:spPr>
          <a:xfrm>
            <a:off x="9725039" y="4986391"/>
            <a:ext cx="1301750" cy="954105"/>
          </a:xfrm>
          <a:prstGeom prst="rect">
            <a:avLst/>
          </a:prstGeom>
          <a:noFill/>
        </p:spPr>
        <p:txBody>
          <a:bodyPr lIns="91438" tIns="45719" rIns="91438" bIns="45719">
            <a:spAutoFit/>
          </a:bodyPr>
          <a:lstStyle/>
          <a:p>
            <a:pPr>
              <a:defRPr/>
            </a:pPr>
            <a:r>
              <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rPr>
              <a:t>Plan B</a:t>
            </a:r>
          </a:p>
          <a:p>
            <a:pPr>
              <a:defRPr/>
            </a:pP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Cost: 1000</a:t>
            </a:r>
          </a:p>
          <a:p>
            <a:pPr>
              <a:defRPr/>
            </a:pPr>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RunTime:10s</a:t>
            </a:r>
          </a:p>
        </p:txBody>
      </p:sp>
      <p:sp>
        <p:nvSpPr>
          <p:cNvPr id="57" name="文本框 69"/>
          <p:cNvSpPr txBox="1">
            <a:spLocks noChangeArrowheads="1"/>
          </p:cNvSpPr>
          <p:nvPr/>
        </p:nvSpPr>
        <p:spPr bwMode="auto">
          <a:xfrm>
            <a:off x="2439838" y="5128443"/>
            <a:ext cx="409026" cy="58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10" tIns="45705" rIns="91410" bIns="45705">
            <a:spAutoFit/>
          </a:bodyPr>
          <a:lstStyle>
            <a:lvl1pPr defTabSz="784225">
              <a:defRPr sz="1000">
                <a:solidFill>
                  <a:schemeClr val="tx1"/>
                </a:solidFill>
                <a:latin typeface="FrutigerNext LT Regular" panose="020B0803040504020204" pitchFamily="34" charset="0"/>
                <a:ea typeface="宋体" panose="02010600030101010101" pitchFamily="2" charset="-122"/>
              </a:defRPr>
            </a:lvl1pPr>
            <a:lvl2pPr marL="742950" indent="-285750" defTabSz="784225">
              <a:defRPr sz="1000">
                <a:solidFill>
                  <a:schemeClr val="tx1"/>
                </a:solidFill>
                <a:latin typeface="FrutigerNext LT Regular" panose="020B0803040504020204" pitchFamily="34" charset="0"/>
                <a:ea typeface="宋体" panose="02010600030101010101" pitchFamily="2" charset="-122"/>
              </a:defRPr>
            </a:lvl2pPr>
            <a:lvl3pPr marL="1143000" indent="-228600" defTabSz="784225">
              <a:defRPr sz="1000">
                <a:solidFill>
                  <a:schemeClr val="tx1"/>
                </a:solidFill>
                <a:latin typeface="FrutigerNext LT Regular" panose="020B0803040504020204" pitchFamily="34" charset="0"/>
                <a:ea typeface="宋体" panose="02010600030101010101" pitchFamily="2" charset="-122"/>
              </a:defRPr>
            </a:lvl3pPr>
            <a:lvl4pPr marL="1600200" indent="-228600" defTabSz="784225">
              <a:defRPr sz="1000">
                <a:solidFill>
                  <a:schemeClr val="tx1"/>
                </a:solidFill>
                <a:latin typeface="FrutigerNext LT Regular" panose="020B0803040504020204" pitchFamily="34" charset="0"/>
                <a:ea typeface="宋体" panose="02010600030101010101" pitchFamily="2" charset="-122"/>
              </a:defRPr>
            </a:lvl4pPr>
            <a:lvl5pPr marL="2057400" indent="-228600" defTabSz="784225">
              <a:defRPr sz="1000">
                <a:solidFill>
                  <a:schemeClr val="tx1"/>
                </a:solidFill>
                <a:latin typeface="FrutigerNext LT Regular" panose="020B0803040504020204" pitchFamily="34" charset="0"/>
                <a:ea typeface="宋体" panose="02010600030101010101" pitchFamily="2" charset="-122"/>
              </a:defRPr>
            </a:lvl5pPr>
            <a:lvl6pPr marL="25146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6pPr>
            <a:lvl7pPr marL="29718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7pPr>
            <a:lvl8pPr marL="34290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8pPr>
            <a:lvl9pPr marL="38862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9pPr>
          </a:lstStyle>
          <a:p>
            <a:pPr algn="ctr">
              <a:spcBef>
                <a:spcPct val="50000"/>
              </a:spcBef>
            </a:pPr>
            <a:r>
              <a:rPr lang="zh-CN" altLang="en-US" sz="3200" b="1" dirty="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a:t>
            </a:r>
          </a:p>
        </p:txBody>
      </p:sp>
      <p:sp>
        <p:nvSpPr>
          <p:cNvPr id="58" name="文本框 70"/>
          <p:cNvSpPr txBox="1">
            <a:spLocks noChangeArrowheads="1"/>
          </p:cNvSpPr>
          <p:nvPr/>
        </p:nvSpPr>
        <p:spPr bwMode="auto">
          <a:xfrm>
            <a:off x="8948445" y="5089786"/>
            <a:ext cx="699170"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10" tIns="45705" rIns="91410" bIns="45705">
            <a:spAutoFit/>
          </a:bodyPr>
          <a:lstStyle>
            <a:lvl1pPr defTabSz="784225">
              <a:defRPr sz="1000">
                <a:solidFill>
                  <a:schemeClr val="tx1"/>
                </a:solidFill>
                <a:latin typeface="FrutigerNext LT Regular" panose="020B0803040504020204" pitchFamily="34" charset="0"/>
                <a:ea typeface="宋体" panose="02010600030101010101" pitchFamily="2" charset="-122"/>
              </a:defRPr>
            </a:lvl1pPr>
            <a:lvl2pPr marL="742950" indent="-285750" defTabSz="784225">
              <a:defRPr sz="1000">
                <a:solidFill>
                  <a:schemeClr val="tx1"/>
                </a:solidFill>
                <a:latin typeface="FrutigerNext LT Regular" panose="020B0803040504020204" pitchFamily="34" charset="0"/>
                <a:ea typeface="宋体" panose="02010600030101010101" pitchFamily="2" charset="-122"/>
              </a:defRPr>
            </a:lvl2pPr>
            <a:lvl3pPr marL="1143000" indent="-228600" defTabSz="784225">
              <a:defRPr sz="1000">
                <a:solidFill>
                  <a:schemeClr val="tx1"/>
                </a:solidFill>
                <a:latin typeface="FrutigerNext LT Regular" panose="020B0803040504020204" pitchFamily="34" charset="0"/>
                <a:ea typeface="宋体" panose="02010600030101010101" pitchFamily="2" charset="-122"/>
              </a:defRPr>
            </a:lvl3pPr>
            <a:lvl4pPr marL="1600200" indent="-228600" defTabSz="784225">
              <a:defRPr sz="1000">
                <a:solidFill>
                  <a:schemeClr val="tx1"/>
                </a:solidFill>
                <a:latin typeface="FrutigerNext LT Regular" panose="020B0803040504020204" pitchFamily="34" charset="0"/>
                <a:ea typeface="宋体" panose="02010600030101010101" pitchFamily="2" charset="-122"/>
              </a:defRPr>
            </a:lvl4pPr>
            <a:lvl5pPr marL="2057400" indent="-228600" defTabSz="784225">
              <a:defRPr sz="1000">
                <a:solidFill>
                  <a:schemeClr val="tx1"/>
                </a:solidFill>
                <a:latin typeface="FrutigerNext LT Regular" panose="020B0803040504020204" pitchFamily="34" charset="0"/>
                <a:ea typeface="宋体" panose="02010600030101010101" pitchFamily="2" charset="-122"/>
              </a:defRPr>
            </a:lvl5pPr>
            <a:lvl6pPr marL="25146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6pPr>
            <a:lvl7pPr marL="29718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7pPr>
            <a:lvl8pPr marL="34290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8pPr>
            <a:lvl9pPr marL="3886200" indent="-228600" defTabSz="784225" eaLnBrk="0" fontAlgn="base" hangingPunct="0">
              <a:spcBef>
                <a:spcPct val="0"/>
              </a:spcBef>
              <a:spcAft>
                <a:spcPct val="0"/>
              </a:spcAft>
              <a:defRPr sz="1000">
                <a:solidFill>
                  <a:schemeClr val="tx1"/>
                </a:solidFill>
                <a:latin typeface="FrutigerNext LT Regular" panose="020B0803040504020204" pitchFamily="34" charset="0"/>
                <a:ea typeface="宋体" panose="02010600030101010101" pitchFamily="2" charset="-122"/>
              </a:defRPr>
            </a:lvl9pPr>
          </a:lstStyle>
          <a:p>
            <a:pPr algn="ctr">
              <a:spcBef>
                <a:spcPct val="50000"/>
              </a:spcBef>
            </a:pPr>
            <a:r>
              <a:rPr lang="en-US" altLang="zh-CN" sz="40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40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4" name="文本框 73"/>
          <p:cNvSpPr txBox="1"/>
          <p:nvPr/>
        </p:nvSpPr>
        <p:spPr>
          <a:xfrm>
            <a:off x="1054330" y="2132545"/>
            <a:ext cx="4825360" cy="523220"/>
          </a:xfrm>
          <a:prstGeom prst="rect">
            <a:avLst/>
          </a:prstGeom>
          <a:solidFill>
            <a:schemeClr val="bg1">
              <a:lumMod val="85000"/>
            </a:schemeClr>
          </a:solidFill>
        </p:spPr>
        <p:txBody>
          <a:bodyPr wrap="non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SELECT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FROM t1 </a:t>
            </a:r>
            <a:r>
              <a:rPr lang="en-US" altLang="zh-CN" sz="1400" b="1" dirty="0" smtClean="0">
                <a:solidFill>
                  <a:srgbClr val="2186C9"/>
                </a:solidFill>
                <a:latin typeface="Huawei Sans" panose="020C0503030203020204" pitchFamily="34" charset="0"/>
                <a:ea typeface="方正兰亭黑简体" panose="02000000000000000000" pitchFamily="2" charset="-122"/>
                <a:sym typeface="Huawei Sans" panose="020C0503030203020204" pitchFamily="34" charset="0"/>
              </a:rPr>
              <a:t>LEFT OUTER JOIN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t2 ON t1.c1 = t2.c1</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WHERE t2.c2 &gt;1;</a:t>
            </a:r>
          </a:p>
        </p:txBody>
      </p:sp>
      <p:sp>
        <p:nvSpPr>
          <p:cNvPr id="75" name="文本框 74"/>
          <p:cNvSpPr txBox="1"/>
          <p:nvPr/>
        </p:nvSpPr>
        <p:spPr>
          <a:xfrm>
            <a:off x="6731534" y="2132545"/>
            <a:ext cx="4338047" cy="523220"/>
          </a:xfrm>
          <a:prstGeom prst="rect">
            <a:avLst/>
          </a:prstGeom>
          <a:solidFill>
            <a:schemeClr val="bg1">
              <a:lumMod val="85000"/>
            </a:schemeClr>
          </a:solidFill>
        </p:spPr>
        <p:txBody>
          <a:bodyPr wrap="non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SELECT </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FROM t1 </a:t>
            </a:r>
            <a:r>
              <a:rPr lang="en-US" altLang="zh-CN" sz="1400" b="1" dirty="0" smtClean="0">
                <a:solidFill>
                  <a:srgbClr val="2186C9"/>
                </a:solidFill>
                <a:latin typeface="Huawei Sans" panose="020C0503030203020204" pitchFamily="34" charset="0"/>
                <a:ea typeface="方正兰亭黑简体" panose="02000000000000000000" pitchFamily="2" charset="-122"/>
                <a:sym typeface="Huawei Sans" panose="020C0503030203020204" pitchFamily="34" charset="0"/>
              </a:rPr>
              <a:t>INNER JOIN </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t2 ON t1.c1 = t2.c1</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WHERE t2.c2 &gt; 1;</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右箭头 75"/>
          <p:cNvSpPr/>
          <p:nvPr/>
        </p:nvSpPr>
        <p:spPr bwMode="auto">
          <a:xfrm>
            <a:off x="6096000" y="2168617"/>
            <a:ext cx="448235" cy="450200"/>
          </a:xfrm>
          <a:prstGeom prst="rightArrow">
            <a:avLst>
              <a:gd name="adj1" fmla="val 50000"/>
              <a:gd name="adj2" fmla="val 43510"/>
            </a:avLst>
          </a:prstGeom>
          <a:no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zh-CN" altLang="en-US" sz="3200" dirty="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矩形 1"/>
          <p:cNvSpPr/>
          <p:nvPr/>
        </p:nvSpPr>
        <p:spPr>
          <a:xfrm>
            <a:off x="997736" y="4621847"/>
            <a:ext cx="4608000" cy="154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矩形 78"/>
          <p:cNvSpPr/>
          <p:nvPr/>
        </p:nvSpPr>
        <p:spPr>
          <a:xfrm>
            <a:off x="6517875" y="4596472"/>
            <a:ext cx="4608000" cy="1542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21731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6" grpId="0"/>
      <p:bldP spid="55" grpId="0"/>
      <p:bldP spid="56" grpId="0"/>
      <p:bldP spid="57" grpId="0"/>
      <p:bldP spid="58" grpId="0"/>
      <p:bldP spid="74" grpId="0" animBg="1"/>
      <p:bldP spid="75" grpId="0" animBg="1"/>
      <p:bldP spid="76" grpId="0" animBg="1"/>
      <p:bldP spid="2" grpId="0" animBg="1"/>
      <p:bldP spid="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rgbClr val="8F8F8F"/>
                </a:solidFill>
                <a:sym typeface="Huawei Sans" panose="020C0503030203020204" pitchFamily="34" charset="0"/>
              </a:rPr>
              <a:t>SQL</a:t>
            </a:r>
            <a:r>
              <a:rPr lang="zh-CN" altLang="en-US" dirty="0">
                <a:solidFill>
                  <a:srgbClr val="8F8F8F"/>
                </a:solidFill>
                <a:sym typeface="Huawei Sans" panose="020C0503030203020204" pitchFamily="34" charset="0"/>
              </a:rPr>
              <a:t>引擎的主要流程</a:t>
            </a:r>
          </a:p>
          <a:p>
            <a:r>
              <a:rPr lang="zh-CN" altLang="en-US" b="1" dirty="0">
                <a:sym typeface="Huawei Sans" panose="020C0503030203020204" pitchFamily="34" charset="0"/>
              </a:rPr>
              <a:t>优化器的主要框架</a:t>
            </a:r>
          </a:p>
          <a:p>
            <a:r>
              <a:rPr lang="zh-CN" altLang="en-US" dirty="0">
                <a:solidFill>
                  <a:srgbClr val="8F8F8F"/>
                </a:solidFill>
                <a:sym typeface="Huawei Sans" panose="020C0503030203020204" pitchFamily="34" charset="0"/>
              </a:rPr>
              <a:t>逻辑优化</a:t>
            </a:r>
            <a:r>
              <a:rPr lang="en-US" altLang="zh-CN" dirty="0">
                <a:solidFill>
                  <a:srgbClr val="8F8F8F"/>
                </a:solidFill>
                <a:sym typeface="Huawei Sans" panose="020C0503030203020204" pitchFamily="34" charset="0"/>
              </a:rPr>
              <a:t>-</a:t>
            </a:r>
            <a:r>
              <a:rPr lang="zh-CN" altLang="en-US" dirty="0">
                <a:solidFill>
                  <a:srgbClr val="8F8F8F"/>
                </a:solidFill>
                <a:sym typeface="Huawei Sans" panose="020C0503030203020204" pitchFamily="34" charset="0"/>
              </a:rPr>
              <a:t>查询重写技术</a:t>
            </a:r>
          </a:p>
          <a:p>
            <a:r>
              <a:rPr lang="zh-CN" altLang="en-US" dirty="0">
                <a:solidFill>
                  <a:srgbClr val="8F8F8F"/>
                </a:solidFill>
                <a:sym typeface="Huawei Sans" panose="020C0503030203020204" pitchFamily="34" charset="0"/>
              </a:rPr>
              <a:t>物理优化</a:t>
            </a:r>
            <a:r>
              <a:rPr lang="en-US" altLang="zh-CN" dirty="0">
                <a:solidFill>
                  <a:srgbClr val="8F8F8F"/>
                </a:solidFill>
                <a:sym typeface="Huawei Sans" panose="020C0503030203020204" pitchFamily="34" charset="0"/>
              </a:rPr>
              <a:t>-</a:t>
            </a:r>
            <a:r>
              <a:rPr lang="zh-CN" altLang="en-US" dirty="0">
                <a:solidFill>
                  <a:srgbClr val="8F8F8F"/>
                </a:solidFill>
                <a:sym typeface="Huawei Sans" panose="020C0503030203020204" pitchFamily="34" charset="0"/>
              </a:rPr>
              <a:t>路径计划生成</a:t>
            </a:r>
          </a:p>
          <a:p>
            <a:pPr marL="0" indent="0">
              <a:buNone/>
            </a:pPr>
            <a:endParaRPr lang="en-US" altLang="zh-CN" dirty="0" smtClean="0">
              <a:solidFill>
                <a:srgbClr val="8F8F8F"/>
              </a:solidFill>
              <a:sym typeface="Huawei Sans" panose="020C0503030203020204" pitchFamily="34" charset="0"/>
            </a:endParaRPr>
          </a:p>
        </p:txBody>
      </p:sp>
    </p:spTree>
    <p:extLst>
      <p:ext uri="{BB962C8B-B14F-4D97-AF65-F5344CB8AC3E}">
        <p14:creationId xmlns:p14="http://schemas.microsoft.com/office/powerpoint/2010/main" val="2014541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优化器主体框架：优化器的定义</a:t>
            </a:r>
            <a:endParaRPr lang="zh-CN" altLang="en-US" dirty="0">
              <a:sym typeface="Huawei Sans" panose="020C0503030203020204" pitchFamily="34" charset="0"/>
            </a:endParaRPr>
          </a:p>
        </p:txBody>
      </p:sp>
      <p:sp>
        <p:nvSpPr>
          <p:cNvPr id="7" name="内容占位符 2"/>
          <p:cNvSpPr>
            <a:spLocks noGrp="1"/>
          </p:cNvSpPr>
          <p:nvPr>
            <p:ph type="body" sz="quarter" idx="10"/>
          </p:nvPr>
        </p:nvSpPr>
        <p:spPr/>
        <p:txBody>
          <a:bodyPr/>
          <a:lstStyle/>
          <a:p>
            <a:r>
              <a:rPr lang="zh-CN" altLang="en-US" dirty="0" smtClean="0">
                <a:sym typeface="Huawei Sans" panose="020C0503030203020204" pitchFamily="34" charset="0"/>
              </a:rPr>
              <a:t>什么是</a:t>
            </a:r>
            <a:r>
              <a:rPr lang="en-US" altLang="zh-CN" dirty="0" smtClean="0">
                <a:sym typeface="Huawei Sans" panose="020C0503030203020204" pitchFamily="34" charset="0"/>
              </a:rPr>
              <a:t>SQL-Optimizer </a:t>
            </a:r>
            <a:r>
              <a:rPr lang="zh-CN" altLang="en-US" dirty="0" smtClean="0">
                <a:sym typeface="Huawei Sans" panose="020C0503030203020204" pitchFamily="34" charset="0"/>
              </a:rPr>
              <a:t>优化器？</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对于数据库的使用来说，查询语言是</a:t>
            </a:r>
            <a:r>
              <a:rPr lang="en-US" altLang="zh-CN" dirty="0" smtClean="0">
                <a:sym typeface="Huawei Sans" panose="020C0503030203020204" pitchFamily="34" charset="0"/>
              </a:rPr>
              <a:t>SQL</a:t>
            </a:r>
            <a:r>
              <a:rPr lang="zh-CN" altLang="en-US" dirty="0" smtClean="0">
                <a:sym typeface="Huawei Sans" panose="020C0503030203020204" pitchFamily="34" charset="0"/>
              </a:rPr>
              <a:t>语言（</a:t>
            </a:r>
            <a:r>
              <a:rPr lang="en-US" altLang="zh-CN" dirty="0" smtClean="0">
                <a:sym typeface="Huawei Sans" panose="020C0503030203020204" pitchFamily="34" charset="0"/>
              </a:rPr>
              <a:t>Structured Query Language</a:t>
            </a:r>
            <a:r>
              <a:rPr lang="zh-CN" altLang="en-US" dirty="0" smtClean="0">
                <a:sym typeface="Huawei Sans" panose="020C0503030203020204" pitchFamily="34" charset="0"/>
              </a:rPr>
              <a:t>）是一种基于声明式的编程语言</a:t>
            </a:r>
            <a:r>
              <a:rPr lang="en-US" altLang="zh-CN" dirty="0" smtClean="0">
                <a:sym typeface="Huawei Sans" panose="020C0503030203020204" pitchFamily="34" charset="0"/>
              </a:rPr>
              <a:t>Declarative Programming Language</a:t>
            </a:r>
            <a:r>
              <a:rPr lang="zh-CN" altLang="en-US" dirty="0" smtClean="0">
                <a:sym typeface="Huawei Sans" panose="020C0503030203020204" pitchFamily="34" charset="0"/>
              </a:rPr>
              <a:t>。使用过程中你只需要指定你要达到什么目的，而并没有指明要怎样达到目的。因此这个“怎么做”的问题就成为了优化器的主要工作。</a:t>
            </a:r>
            <a:endParaRPr lang="en-US" altLang="zh-CN" dirty="0" smtClean="0">
              <a:sym typeface="Huawei Sans" panose="020C0503030203020204" pitchFamily="34" charset="0"/>
            </a:endParaRPr>
          </a:p>
          <a:p>
            <a:r>
              <a:rPr lang="zh-CN" altLang="en-US" dirty="0" smtClean="0">
                <a:sym typeface="Huawei Sans" panose="020C0503030203020204" pitchFamily="34" charset="0"/>
              </a:rPr>
              <a:t>优化器作为数据库系统的大脑，其实现好坏可以说是数据库决定因素，是所有数据库引擎中最重要的组件之一。</a:t>
            </a:r>
            <a:endParaRPr lang="en-US" altLang="zh-CN"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469394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优化器主体框架：传统优化器的工作步骤</a:t>
            </a:r>
            <a:endParaRPr lang="zh-CN" altLang="en-US" dirty="0">
              <a:sym typeface="Huawei Sans" panose="020C0503030203020204" pitchFamily="34" charset="0"/>
            </a:endParaRPr>
          </a:p>
        </p:txBody>
      </p:sp>
      <p:sp>
        <p:nvSpPr>
          <p:cNvPr id="9" name="文本占位符 8"/>
          <p:cNvSpPr>
            <a:spLocks noGrp="1"/>
          </p:cNvSpPr>
          <p:nvPr>
            <p:ph type="body" sz="quarter" idx="10"/>
          </p:nvPr>
        </p:nvSpPr>
        <p:spPr>
          <a:xfrm>
            <a:off x="731838" y="1047750"/>
            <a:ext cx="10728326" cy="5158885"/>
          </a:xfrm>
        </p:spPr>
        <p:txBody>
          <a:bodyPr/>
          <a:lstStyle/>
          <a:p>
            <a:r>
              <a:rPr lang="zh-CN" altLang="en-US" dirty="0" smtClean="0">
                <a:sym typeface="Huawei Sans" panose="020C0503030203020204" pitchFamily="34" charset="0"/>
              </a:rPr>
              <a:t>传统优化器的工作可以直观的理解为以下</a:t>
            </a:r>
            <a:r>
              <a:rPr lang="en-US" altLang="zh-CN" dirty="0" smtClean="0">
                <a:sym typeface="Huawei Sans" panose="020C0503030203020204" pitchFamily="34" charset="0"/>
              </a:rPr>
              <a:t>5</a:t>
            </a:r>
            <a:r>
              <a:rPr lang="zh-CN" altLang="en-US" dirty="0" smtClean="0">
                <a:sym typeface="Huawei Sans" panose="020C0503030203020204" pitchFamily="34" charset="0"/>
              </a:rPr>
              <a:t>个步骤：</a:t>
            </a:r>
          </a:p>
          <a:p>
            <a:pPr lvl="1"/>
            <a:r>
              <a:rPr lang="zh-CN" altLang="en-US" sz="1600" dirty="0">
                <a:sym typeface="Huawei Sans" panose="020C0503030203020204" pitchFamily="34" charset="0"/>
              </a:rPr>
              <a:t>接收</a:t>
            </a:r>
            <a:r>
              <a:rPr lang="en-US" altLang="zh-CN" sz="1600" dirty="0">
                <a:sym typeface="Huawei Sans" panose="020C0503030203020204" pitchFamily="34" charset="0"/>
              </a:rPr>
              <a:t>Parser</a:t>
            </a:r>
            <a:r>
              <a:rPr lang="zh-CN" altLang="en-US" sz="1600" dirty="0">
                <a:sym typeface="Huawei Sans" panose="020C0503030203020204" pitchFamily="34" charset="0"/>
              </a:rPr>
              <a:t>传来的</a:t>
            </a:r>
            <a:r>
              <a:rPr lang="en-US" altLang="zh-CN" sz="1600" dirty="0" err="1" smtClean="0">
                <a:sym typeface="Huawei Sans" panose="020C0503030203020204" pitchFamily="34" charset="0"/>
              </a:rPr>
              <a:t>QueryTree</a:t>
            </a:r>
            <a:r>
              <a:rPr lang="zh-CN" altLang="en-US" sz="1600" dirty="0" smtClean="0">
                <a:sym typeface="Huawei Sans" panose="020C0503030203020204" pitchFamily="34" charset="0"/>
              </a:rPr>
              <a:t>。</a:t>
            </a:r>
            <a:endParaRPr lang="en-US" altLang="zh-CN" sz="1600" dirty="0">
              <a:sym typeface="Huawei Sans" panose="020C0503030203020204" pitchFamily="34" charset="0"/>
            </a:endParaRPr>
          </a:p>
          <a:p>
            <a:pPr lvl="1"/>
            <a:r>
              <a:rPr lang="zh-CN" altLang="en-US" sz="1600" dirty="0">
                <a:sym typeface="Huawei Sans" panose="020C0503030203020204" pitchFamily="34" charset="0"/>
              </a:rPr>
              <a:t>对</a:t>
            </a:r>
            <a:r>
              <a:rPr lang="en-US" altLang="zh-CN" sz="1600" dirty="0" err="1">
                <a:sym typeface="Huawei Sans" panose="020C0503030203020204" pitchFamily="34" charset="0"/>
              </a:rPr>
              <a:t>QueryTree</a:t>
            </a:r>
            <a:r>
              <a:rPr lang="zh-CN" altLang="en-US" sz="1600" dirty="0">
                <a:sym typeface="Huawei Sans" panose="020C0503030203020204" pitchFamily="34" charset="0"/>
              </a:rPr>
              <a:t>进行等逻辑优化（查询重写），通过逻辑等价变换优化查询的的执行过程，最后生成</a:t>
            </a:r>
            <a:r>
              <a:rPr lang="en-US" altLang="zh-CN" sz="1600" dirty="0" err="1">
                <a:sym typeface="Huawei Sans" panose="020C0503030203020204" pitchFamily="34" charset="0"/>
              </a:rPr>
              <a:t>QueryTree</a:t>
            </a:r>
            <a:r>
              <a:rPr lang="en-US" altLang="zh-CN" sz="1600" dirty="0" smtClean="0">
                <a:sym typeface="Huawei Sans" panose="020C0503030203020204" pitchFamily="34" charset="0"/>
              </a:rPr>
              <a:t>’</a:t>
            </a:r>
            <a:r>
              <a:rPr lang="zh-CN" altLang="en-US" sz="1600" dirty="0" smtClean="0">
                <a:sym typeface="Huawei Sans" panose="020C0503030203020204" pitchFamily="34" charset="0"/>
              </a:rPr>
              <a:t>。</a:t>
            </a:r>
            <a:endParaRPr lang="zh-CN" altLang="en-US" sz="1600" dirty="0">
              <a:sym typeface="Huawei Sans" panose="020C0503030203020204" pitchFamily="34" charset="0"/>
            </a:endParaRPr>
          </a:p>
          <a:p>
            <a:pPr lvl="1"/>
            <a:r>
              <a:rPr lang="zh-CN" altLang="en-US" sz="1600" dirty="0">
                <a:sym typeface="Huawei Sans" panose="020C0503030203020204" pitchFamily="34" charset="0"/>
              </a:rPr>
              <a:t>对</a:t>
            </a:r>
            <a:r>
              <a:rPr lang="en-US" altLang="zh-CN" sz="1600" dirty="0" err="1">
                <a:sym typeface="Huawei Sans" panose="020C0503030203020204" pitchFamily="34" charset="0"/>
              </a:rPr>
              <a:t>QueryTree</a:t>
            </a:r>
            <a:r>
              <a:rPr lang="en-US" altLang="zh-CN" sz="1600" dirty="0">
                <a:sym typeface="Huawei Sans" panose="020C0503030203020204" pitchFamily="34" charset="0"/>
              </a:rPr>
              <a:t>’</a:t>
            </a:r>
            <a:r>
              <a:rPr lang="zh-CN" altLang="en-US" sz="1600" dirty="0">
                <a:sym typeface="Huawei Sans" panose="020C0503030203020204" pitchFamily="34" charset="0"/>
              </a:rPr>
              <a:t>进行物理优化（路径生成），通过对统计信息、表访问路径的搜索遍历，最后生成最优访问</a:t>
            </a:r>
            <a:r>
              <a:rPr lang="zh-CN" altLang="en-US" sz="1600" dirty="0" smtClean="0">
                <a:sym typeface="Huawei Sans" panose="020C0503030203020204" pitchFamily="34" charset="0"/>
              </a:rPr>
              <a:t>路径</a:t>
            </a:r>
            <a:r>
              <a:rPr lang="en-US" altLang="zh-CN" sz="1600" dirty="0" smtClean="0">
                <a:sym typeface="Huawei Sans" panose="020C0503030203020204" pitchFamily="34" charset="0"/>
              </a:rPr>
              <a:t>Path</a:t>
            </a:r>
            <a:r>
              <a:rPr lang="zh-CN" altLang="en-US" sz="1600" dirty="0" smtClean="0">
                <a:sym typeface="Huawei Sans" panose="020C0503030203020204" pitchFamily="34" charset="0"/>
              </a:rPr>
              <a:t>。</a:t>
            </a:r>
            <a:endParaRPr lang="zh-CN" altLang="en-US" sz="1600" dirty="0">
              <a:sym typeface="Huawei Sans" panose="020C0503030203020204" pitchFamily="34" charset="0"/>
            </a:endParaRPr>
          </a:p>
          <a:p>
            <a:pPr lvl="1"/>
            <a:r>
              <a:rPr lang="zh-CN" altLang="en-US" sz="1600" dirty="0">
                <a:sym typeface="Huawei Sans" panose="020C0503030203020204" pitchFamily="34" charset="0"/>
              </a:rPr>
              <a:t>将生成的路径</a:t>
            </a:r>
            <a:r>
              <a:rPr lang="en-US" altLang="zh-CN" sz="1600" dirty="0">
                <a:sym typeface="Huawei Sans" panose="020C0503030203020204" pitchFamily="34" charset="0"/>
              </a:rPr>
              <a:t>Path</a:t>
            </a:r>
            <a:r>
              <a:rPr lang="zh-CN" altLang="en-US" sz="1600" dirty="0">
                <a:sym typeface="Huawei Sans" panose="020C0503030203020204" pitchFamily="34" charset="0"/>
              </a:rPr>
              <a:t>转换成为执行引擎能够处理的</a:t>
            </a:r>
            <a:r>
              <a:rPr lang="en-US" altLang="zh-CN" sz="1600" dirty="0" err="1">
                <a:sym typeface="Huawei Sans" panose="020C0503030203020204" pitchFamily="34" charset="0"/>
              </a:rPr>
              <a:t>PlanTree</a:t>
            </a:r>
            <a:r>
              <a:rPr lang="zh-CN" altLang="en-US" sz="1600" dirty="0">
                <a:sym typeface="Huawei Sans" panose="020C0503030203020204" pitchFamily="34" charset="0"/>
              </a:rPr>
              <a:t>（</a:t>
            </a:r>
            <a:r>
              <a:rPr lang="en-US" altLang="zh-CN" sz="1600" dirty="0">
                <a:sym typeface="Huawei Sans" panose="020C0503030203020204" pitchFamily="34" charset="0"/>
              </a:rPr>
              <a:t>Path-&gt;Plan</a:t>
            </a:r>
            <a:r>
              <a:rPr lang="zh-CN" altLang="en-US" sz="1600" dirty="0" smtClean="0">
                <a:sym typeface="Huawei Sans" panose="020C0503030203020204" pitchFamily="34" charset="0"/>
              </a:rPr>
              <a:t>）。</a:t>
            </a:r>
            <a:endParaRPr lang="zh-CN" altLang="en-US" sz="1600" dirty="0">
              <a:sym typeface="Huawei Sans" panose="020C0503030203020204" pitchFamily="34" charset="0"/>
            </a:endParaRPr>
          </a:p>
          <a:p>
            <a:pPr lvl="1"/>
            <a:r>
              <a:rPr lang="zh-CN" altLang="en-US" sz="1600" dirty="0">
                <a:sym typeface="Huawei Sans" panose="020C0503030203020204" pitchFamily="34" charset="0"/>
              </a:rPr>
              <a:t>将生成的执行计划</a:t>
            </a:r>
            <a:r>
              <a:rPr lang="en-US" altLang="zh-CN" sz="1600" dirty="0" err="1">
                <a:sym typeface="Huawei Sans" panose="020C0503030203020204" pitchFamily="34" charset="0"/>
              </a:rPr>
              <a:t>PlanTree</a:t>
            </a:r>
            <a:r>
              <a:rPr lang="zh-CN" altLang="en-US" sz="1600" dirty="0">
                <a:sym typeface="Huawei Sans" panose="020C0503030203020204" pitchFamily="34" charset="0"/>
              </a:rPr>
              <a:t>发给</a:t>
            </a:r>
            <a:r>
              <a:rPr lang="zh-CN" altLang="en-US" sz="1600" dirty="0" smtClean="0">
                <a:sym typeface="Huawei Sans" panose="020C0503030203020204" pitchFamily="34" charset="0"/>
              </a:rPr>
              <a:t>执行器。</a:t>
            </a:r>
            <a:endParaRPr lang="en-US" altLang="zh-CN" sz="1600" dirty="0">
              <a:sym typeface="Huawei Sans" panose="020C0503030203020204" pitchFamily="34" charset="0"/>
            </a:endParaRPr>
          </a:p>
          <a:p>
            <a:endParaRPr lang="zh-CN" altLang="en-US" dirty="0">
              <a:sym typeface="Huawei Sans" panose="020C0503030203020204" pitchFamily="34" charset="0"/>
            </a:endParaRPr>
          </a:p>
        </p:txBody>
      </p:sp>
      <p:sp>
        <p:nvSpPr>
          <p:cNvPr id="29" name="圆角矩形 28"/>
          <p:cNvSpPr/>
          <p:nvPr/>
        </p:nvSpPr>
        <p:spPr>
          <a:xfrm>
            <a:off x="878009" y="4914390"/>
            <a:ext cx="1008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词法分析</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Lexical </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圆角矩形 29"/>
          <p:cNvSpPr/>
          <p:nvPr/>
        </p:nvSpPr>
        <p:spPr>
          <a:xfrm>
            <a:off x="2447729" y="4914390"/>
            <a:ext cx="1008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语法分析</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Syntax </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圆角矩形 30"/>
          <p:cNvSpPr/>
          <p:nvPr/>
        </p:nvSpPr>
        <p:spPr>
          <a:xfrm>
            <a:off x="3991755" y="4914390"/>
            <a:ext cx="1008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语义</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分析</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Semantic</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圆角矩形 31"/>
          <p:cNvSpPr/>
          <p:nvPr/>
        </p:nvSpPr>
        <p:spPr>
          <a:xfrm>
            <a:off x="5551598" y="4914390"/>
            <a:ext cx="1008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查询重写</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Query</a:t>
            </a: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Rewrite</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圆角矩形 32"/>
          <p:cNvSpPr/>
          <p:nvPr/>
        </p:nvSpPr>
        <p:spPr>
          <a:xfrm>
            <a:off x="7092037" y="4897842"/>
            <a:ext cx="1008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路径生成</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PathGen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圆角矩形 33"/>
          <p:cNvSpPr/>
          <p:nvPr/>
        </p:nvSpPr>
        <p:spPr>
          <a:xfrm>
            <a:off x="8619589" y="4914390"/>
            <a:ext cx="1008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计划生成</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PlanGen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34"/>
          <p:cNvSpPr/>
          <p:nvPr/>
        </p:nvSpPr>
        <p:spPr>
          <a:xfrm>
            <a:off x="10152460" y="4914390"/>
            <a:ext cx="1008000" cy="57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执行引擎</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Execution</a:t>
            </a:r>
          </a:p>
        </p:txBody>
      </p:sp>
      <p:cxnSp>
        <p:nvCxnSpPr>
          <p:cNvPr id="36" name="直接箭头连接符 35"/>
          <p:cNvCxnSpPr>
            <a:stCxn id="29" idx="3"/>
            <a:endCxn id="30" idx="1"/>
          </p:cNvCxnSpPr>
          <p:nvPr/>
        </p:nvCxnSpPr>
        <p:spPr>
          <a:xfrm>
            <a:off x="1886009" y="5202390"/>
            <a:ext cx="561720"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3"/>
          </p:cNvCxnSpPr>
          <p:nvPr/>
        </p:nvCxnSpPr>
        <p:spPr>
          <a:xfrm>
            <a:off x="3455729" y="5202390"/>
            <a:ext cx="540000"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1" idx="3"/>
          </p:cNvCxnSpPr>
          <p:nvPr/>
        </p:nvCxnSpPr>
        <p:spPr>
          <a:xfrm>
            <a:off x="4999755" y="5202390"/>
            <a:ext cx="540000"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 idx="3"/>
          </p:cNvCxnSpPr>
          <p:nvPr/>
        </p:nvCxnSpPr>
        <p:spPr>
          <a:xfrm>
            <a:off x="6559598" y="5202390"/>
            <a:ext cx="540000"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3" idx="3"/>
          </p:cNvCxnSpPr>
          <p:nvPr/>
        </p:nvCxnSpPr>
        <p:spPr>
          <a:xfrm>
            <a:off x="8100037" y="5185842"/>
            <a:ext cx="540000"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4" idx="3"/>
          </p:cNvCxnSpPr>
          <p:nvPr/>
        </p:nvCxnSpPr>
        <p:spPr>
          <a:xfrm>
            <a:off x="9627589" y="5202390"/>
            <a:ext cx="540000" cy="0"/>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sp>
        <p:nvSpPr>
          <p:cNvPr id="42" name="下箭头 41"/>
          <p:cNvSpPr/>
          <p:nvPr/>
        </p:nvSpPr>
        <p:spPr>
          <a:xfrm rot="10800000">
            <a:off x="1112009" y="5498660"/>
            <a:ext cx="540000" cy="288000"/>
          </a:xfrm>
          <a:prstGeom prst="downArrow">
            <a:avLst/>
          </a:prstGeom>
          <a:solidFill>
            <a:srgbClr val="21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文本框 42"/>
          <p:cNvSpPr txBox="1"/>
          <p:nvPr/>
        </p:nvSpPr>
        <p:spPr>
          <a:xfrm>
            <a:off x="983502" y="5830933"/>
            <a:ext cx="872355" cy="307777"/>
          </a:xfrm>
          <a:prstGeom prst="rect">
            <a:avLst/>
          </a:prstGeom>
          <a:noFill/>
        </p:spPr>
        <p:txBody>
          <a:bodyPr wrap="none" rtlCol="0">
            <a:spAutoFit/>
          </a:bodyPr>
          <a:lstStyle/>
          <a:p>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语句</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文本框 43"/>
          <p:cNvSpPr txBox="1"/>
          <p:nvPr/>
        </p:nvSpPr>
        <p:spPr>
          <a:xfrm>
            <a:off x="1888086" y="4424422"/>
            <a:ext cx="603050" cy="360000"/>
          </a:xfrm>
          <a:prstGeom prst="rect">
            <a:avLst/>
          </a:prstGeom>
        </p:spPr>
        <p:style>
          <a:lnRef idx="1">
            <a:schemeClr val="accent5"/>
          </a:lnRef>
          <a:fillRef idx="3">
            <a:schemeClr val="accent5"/>
          </a:fillRef>
          <a:effectRef idx="2">
            <a:schemeClr val="accent5"/>
          </a:effectRef>
          <a:fontRef idx="minor">
            <a:schemeClr val="lt1"/>
          </a:fontRef>
        </p:style>
        <p:txBody>
          <a:bodyPr wrap="none" rtlCol="0" anchor="ctr">
            <a:noAutofit/>
          </a:bodyPr>
          <a:lstStyle/>
          <a:p>
            <a:pPr algn="ct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Token</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5" name="文本框 44"/>
          <p:cNvSpPr txBox="1"/>
          <p:nvPr/>
        </p:nvSpPr>
        <p:spPr>
          <a:xfrm>
            <a:off x="3239729" y="4424422"/>
            <a:ext cx="972000" cy="360000"/>
          </a:xfrm>
          <a:prstGeom prst="rect">
            <a:avLst/>
          </a:prstGeom>
        </p:spPr>
        <p:style>
          <a:lnRef idx="1">
            <a:schemeClr val="accent5"/>
          </a:lnRef>
          <a:fillRef idx="3">
            <a:schemeClr val="accent5"/>
          </a:fillRef>
          <a:effectRef idx="2">
            <a:schemeClr val="accent5"/>
          </a:effectRef>
          <a:fontRef idx="minor">
            <a:schemeClr val="lt1"/>
          </a:fontRef>
        </p:style>
        <p:txBody>
          <a:bodyPr wrap="none" rtlCol="0" anchor="ctr">
            <a:noAutofit/>
          </a:bodyPr>
          <a:lstStyle/>
          <a:p>
            <a:pPr algn="ct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ParseTree</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文本框 45"/>
          <p:cNvSpPr txBox="1"/>
          <p:nvPr/>
        </p:nvSpPr>
        <p:spPr>
          <a:xfrm>
            <a:off x="4853079" y="4424422"/>
            <a:ext cx="972000" cy="360000"/>
          </a:xfrm>
          <a:prstGeom prst="rect">
            <a:avLst/>
          </a:prstGeom>
        </p:spPr>
        <p:style>
          <a:lnRef idx="1">
            <a:schemeClr val="accent5"/>
          </a:lnRef>
          <a:fillRef idx="3">
            <a:schemeClr val="accent5"/>
          </a:fillRef>
          <a:effectRef idx="2">
            <a:schemeClr val="accent5"/>
          </a:effectRef>
          <a:fontRef idx="minor">
            <a:schemeClr val="lt1"/>
          </a:fontRef>
        </p:style>
        <p:txBody>
          <a:bodyPr wrap="none" rtlCol="0" anchor="ctr">
            <a:noAutofit/>
          </a:bodyPr>
          <a:lstStyle/>
          <a:p>
            <a:pPr algn="ct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QueryTree</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文本框 46"/>
          <p:cNvSpPr txBox="1"/>
          <p:nvPr/>
        </p:nvSpPr>
        <p:spPr>
          <a:xfrm>
            <a:off x="6277757" y="4424422"/>
            <a:ext cx="1152000" cy="360000"/>
          </a:xfrm>
          <a:prstGeom prst="rect">
            <a:avLst/>
          </a:prstGeom>
        </p:spPr>
        <p:style>
          <a:lnRef idx="1">
            <a:schemeClr val="accent5"/>
          </a:lnRef>
          <a:fillRef idx="3">
            <a:schemeClr val="accent5"/>
          </a:fillRef>
          <a:effectRef idx="2">
            <a:schemeClr val="accent5"/>
          </a:effectRef>
          <a:fontRef idx="minor">
            <a:schemeClr val="lt1"/>
          </a:fontRef>
        </p:style>
        <p:txBody>
          <a:bodyPr wrap="none" rtlCol="0" anchor="ctr">
            <a:noAutofit/>
          </a:bodyPr>
          <a:lstStyle/>
          <a:p>
            <a:pPr algn="ctr"/>
            <a:r>
              <a:rPr lang="en-US" altLang="zh-CN" sz="1400" b="1" dirty="0" err="1" smtClean="0">
                <a:latin typeface="Huawei Sans" panose="020C0503030203020204" pitchFamily="34" charset="0"/>
                <a:ea typeface="方正兰亭黑简体" panose="02000000000000000000" pitchFamily="2" charset="-122"/>
                <a:sym typeface="Huawei Sans" panose="020C0503030203020204" pitchFamily="34" charset="0"/>
              </a:rPr>
              <a:t>QueryTree</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8" name="文本框 47"/>
          <p:cNvSpPr txBox="1"/>
          <p:nvPr/>
        </p:nvSpPr>
        <p:spPr>
          <a:xfrm>
            <a:off x="7891107" y="4424422"/>
            <a:ext cx="784014" cy="360000"/>
          </a:xfrm>
          <a:prstGeom prst="rect">
            <a:avLst/>
          </a:prstGeom>
        </p:spPr>
        <p:style>
          <a:lnRef idx="1">
            <a:schemeClr val="accent5"/>
          </a:lnRef>
          <a:fillRef idx="3">
            <a:schemeClr val="accent5"/>
          </a:fillRef>
          <a:effectRef idx="2">
            <a:schemeClr val="accent5"/>
          </a:effectRef>
          <a:fontRef idx="minor">
            <a:schemeClr val="lt1"/>
          </a:fontRef>
        </p:style>
        <p:txBody>
          <a:bodyPr wrap="none" rtlCol="0" anchor="ctr">
            <a:noAutofit/>
          </a:bodyPr>
          <a:lstStyle/>
          <a:p>
            <a:pPr algn="ct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Path</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9" name="文本框 48"/>
          <p:cNvSpPr txBox="1"/>
          <p:nvPr/>
        </p:nvSpPr>
        <p:spPr>
          <a:xfrm>
            <a:off x="9421534" y="4424422"/>
            <a:ext cx="777777" cy="360000"/>
          </a:xfrm>
          <a:prstGeom prst="rect">
            <a:avLst/>
          </a:prstGeom>
        </p:spPr>
        <p:style>
          <a:lnRef idx="1">
            <a:schemeClr val="accent5"/>
          </a:lnRef>
          <a:fillRef idx="3">
            <a:schemeClr val="accent5"/>
          </a:fillRef>
          <a:effectRef idx="2">
            <a:schemeClr val="accent5"/>
          </a:effectRef>
          <a:fontRef idx="minor">
            <a:schemeClr val="lt1"/>
          </a:fontRef>
        </p:style>
        <p:txBody>
          <a:bodyPr wrap="none" rtlCol="0" anchor="ctr">
            <a:noAutofit/>
          </a:bodyPr>
          <a:lstStyle/>
          <a:p>
            <a:pPr algn="ct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PlanTree</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文本框 50"/>
          <p:cNvSpPr txBox="1"/>
          <p:nvPr/>
        </p:nvSpPr>
        <p:spPr>
          <a:xfrm>
            <a:off x="4577694" y="5768876"/>
            <a:ext cx="2852063" cy="338554"/>
          </a:xfrm>
          <a:prstGeom prst="rect">
            <a:avLst/>
          </a:prstGeom>
          <a:noFill/>
        </p:spPr>
        <p:txBody>
          <a:bodyPr wrap="none" rtlCol="0">
            <a:spAutoFit/>
          </a:bodyPr>
          <a:lstStyle/>
          <a:p>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经典优化器各阶段的输出内容</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2" name="下箭头 51"/>
          <p:cNvSpPr/>
          <p:nvPr/>
        </p:nvSpPr>
        <p:spPr>
          <a:xfrm rot="10800000">
            <a:off x="9607141" y="5392036"/>
            <a:ext cx="540000" cy="288000"/>
          </a:xfrm>
          <a:prstGeom prst="downArrow">
            <a:avLst/>
          </a:prstGeom>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文本框 52"/>
          <p:cNvSpPr txBox="1"/>
          <p:nvPr/>
        </p:nvSpPr>
        <p:spPr>
          <a:xfrm>
            <a:off x="8675121" y="5683416"/>
            <a:ext cx="2485339" cy="523220"/>
          </a:xfrm>
          <a:prstGeom prst="rect">
            <a:avLst/>
          </a:prstGeom>
          <a:noFill/>
        </p:spPr>
        <p:txBody>
          <a:bodyPr wrap="square" rtlCol="0">
            <a:spAutoFit/>
          </a:bodyPr>
          <a:lstStyle/>
          <a:p>
            <a:pPr algn="ct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执行计划树</a:t>
            </a:r>
            <a:endPar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PlanTree</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179275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优化器主体框架：优化器的搜索策略</a:t>
            </a:r>
            <a:r>
              <a:rPr lang="en-US" altLang="zh-CN" dirty="0" smtClean="0">
                <a:sym typeface="Huawei Sans" panose="020C0503030203020204" pitchFamily="34" charset="0"/>
              </a:rPr>
              <a:t>- </a:t>
            </a:r>
            <a:r>
              <a:rPr lang="zh-CN" altLang="en-US" dirty="0" smtClean="0">
                <a:sym typeface="Huawei Sans" panose="020C0503030203020204" pitchFamily="34" charset="0"/>
              </a:rPr>
              <a:t>查询重写</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dirty="0" smtClean="0">
                <a:sym typeface="Huawei Sans" panose="020C0503030203020204" pitchFamily="34" charset="0"/>
              </a:rPr>
              <a:t>查询重写（逻辑优化）</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查询重写是基于查询树</a:t>
            </a:r>
            <a:r>
              <a:rPr lang="en-US" altLang="zh-CN" dirty="0" err="1" smtClean="0">
                <a:sym typeface="Huawei Sans" panose="020C0503030203020204" pitchFamily="34" charset="0"/>
              </a:rPr>
              <a:t>QueryTree</a:t>
            </a:r>
            <a:r>
              <a:rPr lang="zh-CN" altLang="en-US" dirty="0" smtClean="0">
                <a:sym typeface="Huawei Sans" panose="020C0503030203020204" pitchFamily="34" charset="0"/>
              </a:rPr>
              <a:t>的等价逻辑变换，其本质上并未渗透到数据库的物理实现，大多数主流商用开源数据库如</a:t>
            </a:r>
            <a:r>
              <a:rPr lang="en-US" altLang="zh-CN" dirty="0" smtClean="0">
                <a:sym typeface="Huawei Sans" panose="020C0503030203020204" pitchFamily="34" charset="0"/>
              </a:rPr>
              <a:t>Oracle</a:t>
            </a:r>
            <a:r>
              <a:rPr lang="zh-CN" altLang="en-US" dirty="0" smtClean="0">
                <a:sym typeface="Huawei Sans" panose="020C0503030203020204" pitchFamily="34" charset="0"/>
              </a:rPr>
              <a:t>、</a:t>
            </a:r>
            <a:r>
              <a:rPr lang="en-US" altLang="zh-CN" dirty="0" smtClean="0">
                <a:sym typeface="Huawei Sans" panose="020C0503030203020204" pitchFamily="34" charset="0"/>
              </a:rPr>
              <a:t>DB2</a:t>
            </a:r>
            <a:r>
              <a:rPr lang="zh-CN" altLang="en-US" dirty="0" smtClean="0">
                <a:sym typeface="Huawei Sans" panose="020C0503030203020204" pitchFamily="34" charset="0"/>
              </a:rPr>
              <a:t>、</a:t>
            </a:r>
            <a:r>
              <a:rPr lang="en-US" altLang="zh-CN" dirty="0" smtClean="0">
                <a:sym typeface="Huawei Sans" panose="020C0503030203020204" pitchFamily="34" charset="0"/>
              </a:rPr>
              <a:t>Teradata</a:t>
            </a:r>
            <a:r>
              <a:rPr lang="zh-CN" altLang="en-US" dirty="0" smtClean="0">
                <a:sym typeface="Huawei Sans" panose="020C0503030203020204" pitchFamily="34" charset="0"/>
              </a:rPr>
              <a:t>、</a:t>
            </a:r>
            <a:r>
              <a:rPr lang="en-US" altLang="zh-CN" dirty="0" err="1" smtClean="0">
                <a:sym typeface="Huawei Sans" panose="020C0503030203020204" pitchFamily="34" charset="0"/>
              </a:rPr>
              <a:t>PostgreSQL</a:t>
            </a:r>
            <a:r>
              <a:rPr lang="zh-CN" altLang="en-US" dirty="0" smtClean="0">
                <a:sym typeface="Huawei Sans" panose="020C0503030203020204" pitchFamily="34" charset="0"/>
              </a:rPr>
              <a:t>都有相对成熟的实现和理论基础，主要包括：</a:t>
            </a:r>
            <a:endParaRPr lang="en-US" altLang="zh-CN" dirty="0" smtClean="0">
              <a:sym typeface="Huawei Sans" panose="020C0503030203020204" pitchFamily="34" charset="0"/>
            </a:endParaRPr>
          </a:p>
          <a:p>
            <a:pPr lvl="2"/>
            <a:r>
              <a:rPr lang="en-US" altLang="zh-CN" dirty="0" err="1" smtClean="0">
                <a:sym typeface="Huawei Sans" panose="020C0503030203020204" pitchFamily="34" charset="0"/>
              </a:rPr>
              <a:t>SubQuery</a:t>
            </a:r>
            <a:r>
              <a:rPr lang="en-US" altLang="zh-CN" dirty="0" smtClean="0">
                <a:sym typeface="Huawei Sans" panose="020C0503030203020204" pitchFamily="34" charset="0"/>
              </a:rPr>
              <a:t> Class</a:t>
            </a:r>
            <a:r>
              <a:rPr lang="zh-CN" altLang="en-US" dirty="0" smtClean="0">
                <a:sym typeface="Huawei Sans" panose="020C0503030203020204" pitchFamily="34" charset="0"/>
              </a:rPr>
              <a:t>子查询相关：</a:t>
            </a:r>
            <a:r>
              <a:rPr lang="en-US" altLang="zh-CN" dirty="0" err="1" smtClean="0">
                <a:sym typeface="Huawei Sans" panose="020C0503030203020204" pitchFamily="34" charset="0"/>
              </a:rPr>
              <a:t>Pullup-SubQuery</a:t>
            </a:r>
            <a:r>
              <a:rPr lang="en-US" altLang="zh-CN" dirty="0" smtClean="0">
                <a:sym typeface="Huawei Sans" panose="020C0503030203020204" pitchFamily="34" charset="0"/>
              </a:rPr>
              <a:t>, Release-</a:t>
            </a:r>
            <a:r>
              <a:rPr lang="en-US" altLang="zh-CN" dirty="0" err="1" smtClean="0">
                <a:sym typeface="Huawei Sans" panose="020C0503030203020204" pitchFamily="34" charset="0"/>
              </a:rPr>
              <a:t>Subquery</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2"/>
            <a:r>
              <a:rPr lang="en-US" altLang="zh-CN" dirty="0" smtClean="0">
                <a:sym typeface="Huawei Sans" panose="020C0503030203020204" pitchFamily="34" charset="0"/>
              </a:rPr>
              <a:t>Join Processing</a:t>
            </a:r>
            <a:r>
              <a:rPr lang="zh-CN" altLang="en-US" dirty="0" smtClean="0">
                <a:sym typeface="Huawei Sans" panose="020C0503030203020204" pitchFamily="34" charset="0"/>
              </a:rPr>
              <a:t>表关联相关：</a:t>
            </a:r>
            <a:r>
              <a:rPr lang="en-US" altLang="zh-CN" dirty="0" smtClean="0">
                <a:sym typeface="Huawei Sans" panose="020C0503030203020204" pitchFamily="34" charset="0"/>
              </a:rPr>
              <a:t>Outer2Inner</a:t>
            </a:r>
            <a:r>
              <a:rPr lang="zh-CN" altLang="en-US" dirty="0" smtClean="0">
                <a:sym typeface="Huawei Sans" panose="020C0503030203020204" pitchFamily="34" charset="0"/>
              </a:rPr>
              <a:t>、</a:t>
            </a:r>
            <a:r>
              <a:rPr lang="en-US" altLang="zh-CN" dirty="0" smtClean="0">
                <a:sym typeface="Huawei Sans" panose="020C0503030203020204" pitchFamily="34" charset="0"/>
              </a:rPr>
              <a:t>FullOuter2Outer</a:t>
            </a:r>
            <a:r>
              <a:rPr lang="zh-CN" altLang="en-US" dirty="0" smtClean="0">
                <a:sym typeface="Huawei Sans" panose="020C0503030203020204" pitchFamily="34" charset="0"/>
              </a:rPr>
              <a:t>、</a:t>
            </a:r>
            <a:r>
              <a:rPr lang="en-US" altLang="zh-CN" dirty="0" smtClean="0">
                <a:sym typeface="Huawei Sans" panose="020C0503030203020204" pitchFamily="34" charset="0"/>
              </a:rPr>
              <a:t>Join-Elimination</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2"/>
            <a:r>
              <a:rPr lang="en-US" altLang="zh-CN" dirty="0" smtClean="0">
                <a:sym typeface="Huawei Sans" panose="020C0503030203020204" pitchFamily="34" charset="0"/>
              </a:rPr>
              <a:t>Predicate</a:t>
            </a:r>
            <a:r>
              <a:rPr lang="zh-CN" altLang="en-US" dirty="0" smtClean="0">
                <a:sym typeface="Huawei Sans" panose="020C0503030203020204" pitchFamily="34" charset="0"/>
              </a:rPr>
              <a:t>谓词相关：</a:t>
            </a:r>
            <a:r>
              <a:rPr lang="en-US" altLang="zh-CN" dirty="0" smtClean="0">
                <a:sym typeface="Huawei Sans" panose="020C0503030203020204" pitchFamily="34" charset="0"/>
              </a:rPr>
              <a:t>SATTC</a:t>
            </a:r>
            <a:r>
              <a:rPr lang="zh-CN" altLang="en-US" dirty="0" smtClean="0">
                <a:sym typeface="Huawei Sans" panose="020C0503030203020204" pitchFamily="34" charset="0"/>
              </a:rPr>
              <a:t>、</a:t>
            </a:r>
            <a:r>
              <a:rPr lang="en-US" altLang="zh-CN" dirty="0" smtClean="0">
                <a:sym typeface="Huawei Sans" panose="020C0503030203020204" pitchFamily="34" charset="0"/>
              </a:rPr>
              <a:t>Predicate-push down</a:t>
            </a:r>
            <a:r>
              <a:rPr lang="zh-CN" altLang="en-US" dirty="0" smtClean="0">
                <a:sym typeface="Huawei Sans" panose="020C0503030203020204" pitchFamily="34" charset="0"/>
              </a:rPr>
              <a:t>、 </a:t>
            </a:r>
            <a:r>
              <a:rPr lang="en-US" altLang="zh-CN" dirty="0" smtClean="0">
                <a:sym typeface="Huawei Sans" panose="020C0503030203020204" pitchFamily="34" charset="0"/>
              </a:rPr>
              <a:t>predicate-pops-up</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2"/>
            <a:r>
              <a:rPr lang="zh-CN" altLang="en-US" dirty="0" smtClean="0">
                <a:sym typeface="Huawei Sans" panose="020C0503030203020204" pitchFamily="34" charset="0"/>
              </a:rPr>
              <a:t>集合操作相关：</a:t>
            </a:r>
            <a:r>
              <a:rPr lang="en-US" altLang="zh-CN" dirty="0" smtClean="0">
                <a:sym typeface="Huawei Sans" panose="020C0503030203020204" pitchFamily="34" charset="0"/>
              </a:rPr>
              <a:t>push-Join2Union</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562200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优化器主体框架：优化器的搜索策略</a:t>
            </a:r>
            <a:r>
              <a:rPr lang="en-US" altLang="zh-CN" dirty="0" smtClean="0">
                <a:sym typeface="Huawei Sans" panose="020C0503030203020204" pitchFamily="34" charset="0"/>
              </a:rPr>
              <a:t>- </a:t>
            </a:r>
            <a:r>
              <a:rPr lang="zh-CN" altLang="en-US" dirty="0" smtClean="0">
                <a:sym typeface="Huawei Sans" panose="020C0503030203020204" pitchFamily="34" charset="0"/>
              </a:rPr>
              <a:t>路径搜索</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路径搜索（物理优化）</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关系数据库的优化器历经</a:t>
            </a:r>
            <a:r>
              <a:rPr lang="en-US" altLang="zh-CN" dirty="0" smtClean="0">
                <a:sym typeface="Huawei Sans" panose="020C0503030203020204" pitchFamily="34" charset="0"/>
              </a:rPr>
              <a:t>30</a:t>
            </a:r>
            <a:r>
              <a:rPr lang="zh-CN" altLang="en-US" dirty="0" smtClean="0">
                <a:sym typeface="Huawei Sans" panose="020C0503030203020204" pitchFamily="34" charset="0"/>
              </a:rPr>
              <a:t>余年的，以下是几个比较主流的路径搜索模型</a:t>
            </a:r>
            <a:r>
              <a:rPr lang="zh-CN" altLang="en-US" dirty="0">
                <a:sym typeface="Huawei Sans" panose="020C0503030203020204" pitchFamily="34" charset="0"/>
              </a:rPr>
              <a:t>。</a:t>
            </a:r>
          </a:p>
        </p:txBody>
      </p:sp>
      <p:graphicFrame>
        <p:nvGraphicFramePr>
          <p:cNvPr id="9" name="表格 8"/>
          <p:cNvGraphicFramePr>
            <a:graphicFrameLocks noGrp="1"/>
          </p:cNvGraphicFramePr>
          <p:nvPr>
            <p:extLst>
              <p:ext uri="{D42A27DB-BD31-4B8C-83A1-F6EECF244321}">
                <p14:modId xmlns:p14="http://schemas.microsoft.com/office/powerpoint/2010/main" val="3738426089"/>
              </p:ext>
            </p:extLst>
          </p:nvPr>
        </p:nvGraphicFramePr>
        <p:xfrm>
          <a:off x="800842" y="2165191"/>
          <a:ext cx="10590316" cy="3717969"/>
        </p:xfrm>
        <a:graphic>
          <a:graphicData uri="http://schemas.openxmlformats.org/drawingml/2006/table">
            <a:tbl>
              <a:tblPr firstRow="1" bandRow="1">
                <a:tableStyleId>{5C22544A-7EE6-4342-B048-85BDC9FD1C3A}</a:tableStyleId>
              </a:tblPr>
              <a:tblGrid>
                <a:gridCol w="3112189"/>
                <a:gridCol w="7478127"/>
              </a:tblGrid>
              <a:tr h="288235">
                <a:tc>
                  <a:txBody>
                    <a:bodyPr/>
                    <a:lstStyle/>
                    <a:p>
                      <a:pPr marL="0" algn="ctr" defTabSz="914034" rtl="0" eaLnBrk="1" latinLnBrk="0" hangingPunct="1"/>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路径搜索模型</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描述</a:t>
                      </a:r>
                    </a:p>
                  </a:txBody>
                  <a:tcPr marL="91437" marR="91437"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Heuristic</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b="0" dirty="0" smtClean="0">
                          <a:latin typeface="Huawei Sans" panose="020C0503030203020204" pitchFamily="34" charset="0"/>
                          <a:ea typeface="方正兰亭黑简体" panose="02000000000000000000" pitchFamily="2" charset="-122"/>
                          <a:sym typeface="Huawei Sans" panose="020C0503030203020204" pitchFamily="34" charset="0"/>
                        </a:rPr>
                        <a:t>基于启发式规则的路径搜索，</a:t>
                      </a:r>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e.g. INGRES</a:t>
                      </a:r>
                      <a:r>
                        <a:rPr lang="zh-CN" altLang="en-US" sz="1400" b="0" dirty="0" smtClean="0">
                          <a:latin typeface="Huawei Sans" panose="020C0503030203020204" pitchFamily="34" charset="0"/>
                          <a:ea typeface="方正兰亭黑简体" panose="02000000000000000000" pitchFamily="2" charset="-122"/>
                          <a:sym typeface="Huawei Sans" panose="020C0503030203020204" pitchFamily="34" charset="0"/>
                        </a:rPr>
                        <a:t>，早起的</a:t>
                      </a:r>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Oracle</a:t>
                      </a:r>
                      <a:r>
                        <a:rPr lang="zh-CN" altLang="en-US" sz="1400" b="0" dirty="0" smtClean="0">
                          <a:latin typeface="Huawei Sans" panose="020C0503030203020204" pitchFamily="34" charset="0"/>
                          <a:ea typeface="方正兰亭黑简体" panose="02000000000000000000" pitchFamily="2" charset="-122"/>
                          <a:sym typeface="Huawei Sans" panose="020C0503030203020204" pitchFamily="34" charset="0"/>
                        </a:rPr>
                        <a:t>优化器（</a:t>
                      </a:r>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90</a:t>
                      </a:r>
                      <a:r>
                        <a:rPr lang="zh-CN" altLang="en-US" sz="1400" b="0" dirty="0" smtClean="0">
                          <a:latin typeface="Huawei Sans" panose="020C0503030203020204" pitchFamily="34" charset="0"/>
                          <a:ea typeface="方正兰亭黑简体" panose="02000000000000000000" pitchFamily="2" charset="-122"/>
                          <a:sym typeface="Huawei Sans" panose="020C0503030203020204" pitchFamily="34" charset="0"/>
                        </a:rPr>
                        <a:t>年代以前）</a:t>
                      </a:r>
                      <a:endParaRPr lang="zh-CN" altLang="en-US" sz="1400" b="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0013">
                <a:tc>
                  <a:txBody>
                    <a:bodyPr/>
                    <a:lstStyle/>
                    <a:p>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Randomized Search</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e.g. </a:t>
                      </a:r>
                      <a:r>
                        <a:rPr lang="en-US" altLang="zh-CN" sz="1400" b="0" i="0" kern="1200" dirty="0" err="1"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PostgreSQL</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中当表的数量大于</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5</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时采用的遗传基因算法</a:t>
                      </a:r>
                      <a:endParaRPr lang="zh-CN" altLang="en-US" sz="1400" b="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0013">
                <a:tc>
                  <a:txBody>
                    <a:bodyPr/>
                    <a:lstStyle/>
                    <a:p>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System-R</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（主流模型）</a:t>
                      </a:r>
                      <a:endPar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自底向上</a:t>
                      </a:r>
                      <a:endPar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将优化过程分为逻辑、物理优化</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2</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各阶段，物理优化中使用静态规则执行初始优化，然后使用动态规划来确定表格的最佳连接顺序通常找到一个合理的计划，而不必执行详尽的搜索，大部分开源的</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DBMS</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使用该路径搜索模型</a:t>
                      </a:r>
                      <a:endPar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e.g. </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早期</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IBM DB2</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，早期的</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Oracle</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400" b="0" i="0" kern="1200" dirty="0" err="1"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PostgreSQL</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中的</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DP</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动态规划算法部分、</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MySQL</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400" b="0" i="0" kern="1200" dirty="0" err="1"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SQLlite</a:t>
                      </a:r>
                      <a:r>
                        <a:rPr lang="zh-CN" altLang="en-US" sz="1400" b="0" i="0" kern="1200" baseline="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hlinkClick r:id="rId5"/>
                        </a:rPr>
                        <a:t>https://dl.acm.org/doi/10.1145/582095.582099</a:t>
                      </a:r>
                      <a:endParaRPr lang="zh-CN" altLang="en-US" sz="1400" b="0" dirty="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60013">
                <a:tc>
                  <a:txBody>
                    <a:bodyPr/>
                    <a:lstStyle/>
                    <a:p>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Cascade</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（主流模型）</a:t>
                      </a:r>
                      <a:endPar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自顶向下</a:t>
                      </a:r>
                      <a:endPar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使用唯一的一个搜索空间，统一逻辑</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逻辑和逻辑</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物理转换的概念。 不需要单独的阶段，因为一切都是转换</a:t>
                      </a:r>
                      <a:endPar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e.g. </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微软</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MSSQL</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Pivotal Orca</a:t>
                      </a:r>
                      <a:r>
                        <a:rPr lang="zh-CN" altLang="en-US"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400" b="0" i="0" kern="1200" dirty="0" err="1"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TiDB</a:t>
                      </a:r>
                      <a:endParaRPr lang="en-US" altLang="zh-CN" sz="1400" b="0" i="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hlinkClick r:id="rId6"/>
                        </a:rPr>
                        <a:t>https://cs.uwaterloo.ca/~david/cs848/volcano.pdf</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hlinkClick r:id="rId7"/>
                        </a:rPr>
                        <a:t>https://15721.courses.cs.cmu.edu/spring2018/papers/15-optimizer1/graefe-ieee1995.pdf</a:t>
                      </a:r>
                      <a:endParaRPr lang="zh-CN" altLang="en-US" sz="1400" b="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850818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本章主要讲述</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的</a:t>
            </a:r>
            <a:r>
              <a:rPr lang="en-US" altLang="zh-CN" dirty="0" smtClean="0">
                <a:sym typeface="Huawei Sans" panose="020C0503030203020204" pitchFamily="34" charset="0"/>
              </a:rPr>
              <a:t>SQL</a:t>
            </a:r>
            <a:r>
              <a:rPr lang="zh-CN" altLang="en-US" dirty="0" smtClean="0">
                <a:sym typeface="Huawei Sans" panose="020C0503030203020204" pitchFamily="34" charset="0"/>
              </a:rPr>
              <a:t>引擎实现，包括</a:t>
            </a:r>
            <a:r>
              <a:rPr lang="en-US" altLang="zh-CN" dirty="0" smtClean="0">
                <a:sym typeface="Huawei Sans" panose="020C0503030203020204" pitchFamily="34" charset="0"/>
              </a:rPr>
              <a:t>SQL</a:t>
            </a:r>
            <a:r>
              <a:rPr lang="zh-CN" altLang="en-US" dirty="0" smtClean="0">
                <a:sym typeface="Huawei Sans" panose="020C0503030203020204" pitchFamily="34" charset="0"/>
              </a:rPr>
              <a:t>引擎的主要流程、优化器的主要框架、逻辑优化、物理优化等。</a:t>
            </a:r>
          </a:p>
          <a:p>
            <a:endParaRPr lang="zh-CN" altLang="en-US" dirty="0">
              <a:sym typeface="Huawei Sans" panose="020C0503030203020204" pitchFamily="34" charset="0"/>
            </a:endParaRPr>
          </a:p>
        </p:txBody>
      </p:sp>
      <p:sp>
        <p:nvSpPr>
          <p:cNvPr id="2" name="标题 1"/>
          <p:cNvSpPr>
            <a:spLocks noGrp="1"/>
          </p:cNvSpPr>
          <p:nvPr>
            <p:ph type="ctrTitle" idx="4294967295"/>
          </p:nvPr>
        </p:nvSpPr>
        <p:spPr>
          <a:xfrm>
            <a:off x="0" y="906463"/>
            <a:ext cx="8126413" cy="690562"/>
          </a:xfrm>
          <a:prstGeom prst="rect">
            <a:avLst/>
          </a:prstGeom>
        </p:spPr>
        <p:txBody>
          <a:bodyPr/>
          <a:lstStyle/>
          <a:p>
            <a:r>
              <a:rPr lang="en-US" altLang="zh-CN" dirty="0" smtClean="0">
                <a:sym typeface="Huawei Sans" panose="020C0503030203020204" pitchFamily="34" charset="0"/>
              </a:rPr>
              <a:t>                 </a:t>
            </a:r>
            <a:endParaRPr lang="zh-CN" altLang="en-US" dirty="0">
              <a:sym typeface="Huawei Sans" panose="020C0503030203020204" pitchFamily="34" charset="0"/>
            </a:endParaRPr>
          </a:p>
        </p:txBody>
      </p:sp>
    </p:spTree>
    <p:extLst>
      <p:ext uri="{BB962C8B-B14F-4D97-AF65-F5344CB8AC3E}">
        <p14:creationId xmlns:p14="http://schemas.microsoft.com/office/powerpoint/2010/main" val="118986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经典优化器框架</a:t>
            </a:r>
            <a:r>
              <a:rPr lang="en-US" altLang="zh-CN" dirty="0" smtClean="0">
                <a:sym typeface="Huawei Sans" panose="020C0503030203020204" pitchFamily="34" charset="0"/>
              </a:rPr>
              <a:t>1</a:t>
            </a:r>
            <a:r>
              <a:rPr lang="zh-CN" altLang="en-US" dirty="0" smtClean="0">
                <a:sym typeface="Huawei Sans" panose="020C0503030203020204" pitchFamily="34" charset="0"/>
              </a:rPr>
              <a:t>：</a:t>
            </a:r>
            <a:r>
              <a:rPr lang="en-US" altLang="zh-CN" dirty="0" smtClean="0">
                <a:sym typeface="Huawei Sans" panose="020C0503030203020204" pitchFamily="34" charset="0"/>
              </a:rPr>
              <a:t>System R</a:t>
            </a:r>
            <a:r>
              <a:rPr lang="zh-CN" altLang="en-US" dirty="0" smtClean="0">
                <a:sym typeface="Huawei Sans" panose="020C0503030203020204" pitchFamily="34" charset="0"/>
              </a:rPr>
              <a:t>模型</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10728326" cy="5153025"/>
          </a:xfrm>
        </p:spPr>
        <p:txBody>
          <a:bodyPr/>
          <a:lstStyle/>
          <a:p>
            <a:r>
              <a:rPr lang="zh-CN" altLang="en-US" dirty="0" smtClean="0">
                <a:sym typeface="Huawei Sans" panose="020C0503030203020204" pitchFamily="34" charset="0"/>
              </a:rPr>
              <a:t>什么是</a:t>
            </a:r>
            <a:r>
              <a:rPr lang="en-US" altLang="zh-CN" dirty="0" smtClean="0">
                <a:sym typeface="Huawei Sans" panose="020C0503030203020204" pitchFamily="34" charset="0"/>
              </a:rPr>
              <a:t>System R</a:t>
            </a:r>
            <a:r>
              <a:rPr lang="zh-CN" altLang="en-US" dirty="0" smtClean="0">
                <a:sym typeface="Huawei Sans" panose="020C0503030203020204" pitchFamily="34" charset="0"/>
              </a:rPr>
              <a:t>模型？</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System-R</a:t>
            </a:r>
            <a:r>
              <a:rPr lang="zh-CN" altLang="en-US" dirty="0" smtClean="0">
                <a:sym typeface="Huawei Sans" panose="020C0503030203020204" pitchFamily="34" charset="0"/>
              </a:rPr>
              <a:t>优化器模型是经典优化器框架， 起源于</a:t>
            </a:r>
            <a:r>
              <a:rPr lang="en-US" altLang="zh-CN" dirty="0" smtClean="0">
                <a:sym typeface="Huawei Sans" panose="020C0503030203020204" pitchFamily="34" charset="0"/>
              </a:rPr>
              <a:t>1970</a:t>
            </a:r>
            <a:r>
              <a:rPr lang="zh-CN" altLang="en-US" dirty="0" smtClean="0">
                <a:sym typeface="Huawei Sans" panose="020C0503030203020204" pitchFamily="34" charset="0"/>
              </a:rPr>
              <a:t>年代</a:t>
            </a:r>
            <a:r>
              <a:rPr lang="en-US" altLang="zh-CN" dirty="0" smtClean="0">
                <a:sym typeface="Huawei Sans" panose="020C0503030203020204" pitchFamily="34" charset="0"/>
              </a:rPr>
              <a:t>IBM System R</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IBM System R</a:t>
            </a:r>
            <a:r>
              <a:rPr lang="zh-CN" altLang="en-US" dirty="0" smtClean="0">
                <a:sym typeface="Huawei Sans" panose="020C0503030203020204" pitchFamily="34" charset="0"/>
              </a:rPr>
              <a:t>是从</a:t>
            </a:r>
            <a:r>
              <a:rPr lang="en-US" altLang="zh-CN" dirty="0" smtClean="0">
                <a:sym typeface="Huawei Sans" panose="020C0503030203020204" pitchFamily="34" charset="0"/>
              </a:rPr>
              <a:t>1974</a:t>
            </a:r>
            <a:r>
              <a:rPr lang="zh-CN" altLang="en-US" dirty="0" smtClean="0">
                <a:sym typeface="Huawei Sans" panose="020C0503030203020204" pitchFamily="34" charset="0"/>
              </a:rPr>
              <a:t>年开始作为</a:t>
            </a:r>
            <a:r>
              <a:rPr lang="en-US" altLang="zh-CN" dirty="0" smtClean="0">
                <a:sym typeface="Huawei Sans" panose="020C0503030203020204" pitchFamily="34" charset="0"/>
              </a:rPr>
              <a:t>IBM</a:t>
            </a:r>
            <a:r>
              <a:rPr lang="zh-CN" altLang="en-US" dirty="0" smtClean="0">
                <a:sym typeface="Huawei Sans" panose="020C0503030203020204" pitchFamily="34" charset="0"/>
              </a:rPr>
              <a:t>圣何塞研究实验室的研究项目构建的数据库系统。</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System R</a:t>
            </a:r>
            <a:r>
              <a:rPr lang="zh-CN" altLang="en-US" dirty="0" smtClean="0">
                <a:sym typeface="Huawei Sans" panose="020C0503030203020204" pitchFamily="34" charset="0"/>
              </a:rPr>
              <a:t>是一个开创性的项目：它是</a:t>
            </a:r>
            <a:r>
              <a:rPr lang="en-US" altLang="zh-CN" dirty="0" smtClean="0">
                <a:sym typeface="Huawei Sans" panose="020C0503030203020204" pitchFamily="34" charset="0"/>
              </a:rPr>
              <a:t>SQL</a:t>
            </a:r>
            <a:r>
              <a:rPr lang="zh-CN" altLang="en-US" dirty="0" smtClean="0">
                <a:sym typeface="Huawei Sans" panose="020C0503030203020204" pitchFamily="34" charset="0"/>
              </a:rPr>
              <a:t>的第一个工程化实现，同时也是第一个证明关系数据库管理系统可以提供良好的事务处理性能的系统。</a:t>
            </a:r>
            <a:endParaRPr lang="en-US" altLang="zh-CN" dirty="0" smtClean="0">
              <a:sym typeface="Huawei Sans" panose="020C0503030203020204" pitchFamily="34" charset="0"/>
            </a:endParaRPr>
          </a:p>
          <a:p>
            <a:r>
              <a:rPr lang="en-US" altLang="zh-CN" dirty="0" smtClean="0">
                <a:sym typeface="Huawei Sans" panose="020C0503030203020204" pitchFamily="34" charset="0"/>
              </a:rPr>
              <a:t>System R</a:t>
            </a:r>
            <a:r>
              <a:rPr lang="zh-CN" altLang="en-US" dirty="0" smtClean="0">
                <a:sym typeface="Huawei Sans" panose="020C0503030203020204" pitchFamily="34" charset="0"/>
              </a:rPr>
              <a:t>的出现也为标准优化器框架来处理越来越多的复杂 </a:t>
            </a:r>
            <a:r>
              <a:rPr lang="en-US" altLang="zh-CN" dirty="0" smtClean="0">
                <a:sym typeface="Huawei Sans" panose="020C0503030203020204" pitchFamily="34" charset="0"/>
              </a:rPr>
              <a:t>SQL </a:t>
            </a:r>
            <a:r>
              <a:rPr lang="zh-CN" altLang="en-US" dirty="0" smtClean="0">
                <a:sym typeface="Huawei Sans" panose="020C0503030203020204" pitchFamily="34" charset="0"/>
              </a:rPr>
              <a:t>查询的标准实现方案，其核心思想是查询优化严格的划分为逻辑优化、物理优化两个阶段：</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逻辑优化根据规则对执行计划做等价变换。</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物理优化则使用自底向上动态规划算法，根据统计信息和代价计算将逻辑执行计划转化为能更快执行的物理计划。</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
        <p:nvSpPr>
          <p:cNvPr id="5" name="矩形 4"/>
          <p:cNvSpPr/>
          <p:nvPr/>
        </p:nvSpPr>
        <p:spPr>
          <a:xfrm>
            <a:off x="906248" y="1105108"/>
            <a:ext cx="10308014" cy="1200329"/>
          </a:xfrm>
          <a:prstGeom prst="rect">
            <a:avLst/>
          </a:prstGeom>
        </p:spPr>
        <p:txBody>
          <a:bodyPr wrap="square">
            <a:spAutoFit/>
          </a:bodyPr>
          <a:lstStyle/>
          <a:p>
            <a:pPr>
              <a:lnSpc>
                <a:spcPct val="150000"/>
              </a:lnSpc>
            </a:pPr>
            <a:endParaRPr lang="en-US" altLang="zh-CN" sz="16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endParaRPr lang="en-US" altLang="zh-CN" sz="16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a:p>
            <a:pPr>
              <a:lnSpc>
                <a:spcPct val="150000"/>
              </a:lnSpc>
            </a:pPr>
            <a:endParaRPr lang="en-US" altLang="zh-CN" sz="16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 name="矩形 2"/>
          <p:cNvSpPr/>
          <p:nvPr/>
        </p:nvSpPr>
        <p:spPr>
          <a:xfrm>
            <a:off x="540488" y="5909157"/>
            <a:ext cx="184731" cy="369332"/>
          </a:xfrm>
          <a:prstGeom prst="rect">
            <a:avLst/>
          </a:prstGeom>
        </p:spPr>
        <p:txBody>
          <a:bodyPr wrap="none">
            <a:spAutoFi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64287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Huawei Sans" panose="020C0503030203020204" pitchFamily="34" charset="0"/>
              </a:rPr>
              <a:t>System R</a:t>
            </a:r>
            <a:r>
              <a:rPr lang="zh-CN" altLang="en-US" dirty="0" smtClean="0">
                <a:sym typeface="Huawei Sans" panose="020C0503030203020204" pitchFamily="34" charset="0"/>
              </a:rPr>
              <a:t>模型的关键特点</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10712536" cy="4879805"/>
          </a:xfrm>
        </p:spPr>
        <p:txBody>
          <a:bodyPr/>
          <a:lstStyle/>
          <a:p>
            <a:r>
              <a:rPr lang="en-US" altLang="zh-CN" dirty="0" smtClean="0">
                <a:sym typeface="Huawei Sans" panose="020C0503030203020204" pitchFamily="34" charset="0"/>
              </a:rPr>
              <a:t>System R</a:t>
            </a:r>
            <a:r>
              <a:rPr lang="zh-CN" altLang="en-US" dirty="0" smtClean="0">
                <a:sym typeface="Huawei Sans" panose="020C0503030203020204" pitchFamily="34" charset="0"/>
              </a:rPr>
              <a:t>模型有以下</a:t>
            </a:r>
            <a:r>
              <a:rPr lang="en-US" altLang="zh-CN" dirty="0" smtClean="0">
                <a:sym typeface="Huawei Sans" panose="020C0503030203020204" pitchFamily="34" charset="0"/>
              </a:rPr>
              <a:t>3</a:t>
            </a:r>
            <a:r>
              <a:rPr lang="zh-CN" altLang="en-US" dirty="0" smtClean="0">
                <a:sym typeface="Huawei Sans" panose="020C0503030203020204" pitchFamily="34" charset="0"/>
              </a:rPr>
              <a:t>个关键特点：</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严格区分逻辑优化、物理优化两个阶段，路径搜索阶段按照自底向上</a:t>
            </a:r>
            <a:r>
              <a:rPr lang="en-US" altLang="zh-CN" dirty="0" smtClean="0">
                <a:sym typeface="Huawei Sans" panose="020C0503030203020204" pitchFamily="34" charset="0"/>
              </a:rPr>
              <a:t>DP</a:t>
            </a:r>
            <a:r>
              <a:rPr lang="zh-CN" altLang="en-US" dirty="0" smtClean="0">
                <a:sym typeface="Huawei Sans" panose="020C0503030203020204" pitchFamily="34" charset="0"/>
              </a:rPr>
              <a:t>方式进行搜索。</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优化规则之间强耦合，新规则添加需要和老的规则之间的关系、影响以及合理的方案。</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搜索空间扩展能力有限：一方面因为新增优化规则困难导致发展缓慢，另一方自底向上的</a:t>
            </a:r>
            <a:r>
              <a:rPr lang="en-US" altLang="zh-CN" dirty="0" smtClean="0">
                <a:sym typeface="Huawei Sans" panose="020C0503030203020204" pitchFamily="34" charset="0"/>
              </a:rPr>
              <a:t>DP</a:t>
            </a:r>
            <a:r>
              <a:rPr lang="zh-CN" altLang="en-US" dirty="0" smtClean="0">
                <a:sym typeface="Huawei Sans" panose="020C0503030203020204" pitchFamily="34" charset="0"/>
              </a:rPr>
              <a:t>搜索缺乏全局最优视角，最后的解往往是基于局部最优组合而来，而非全局最优。</a:t>
            </a:r>
            <a:endParaRPr lang="en-US" altLang="zh-CN" dirty="0">
              <a:sym typeface="Huawei Sans" panose="020C0503030203020204" pitchFamily="34" charset="0"/>
            </a:endParaRPr>
          </a:p>
        </p:txBody>
      </p:sp>
      <p:sp>
        <p:nvSpPr>
          <p:cNvPr id="3" name="矩形 2"/>
          <p:cNvSpPr/>
          <p:nvPr/>
        </p:nvSpPr>
        <p:spPr>
          <a:xfrm>
            <a:off x="540488" y="5909157"/>
            <a:ext cx="184731" cy="369332"/>
          </a:xfrm>
          <a:prstGeom prst="rect">
            <a:avLst/>
          </a:prstGeom>
        </p:spPr>
        <p:txBody>
          <a:bodyPr wrap="none">
            <a:spAutoFi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9" name="直接连接符 18"/>
          <p:cNvCxnSpPr/>
          <p:nvPr/>
        </p:nvCxnSpPr>
        <p:spPr>
          <a:xfrm flipH="1">
            <a:off x="1704267" y="5434646"/>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1939706" y="5033158"/>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166222" y="5415287"/>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725636" y="5036748"/>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482243" y="5415287"/>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171879" y="5036748"/>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984364" y="4607715"/>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724129" y="4611336"/>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853210" y="3935071"/>
            <a:ext cx="3570208" cy="276999"/>
          </a:xfrm>
          <a:prstGeom prst="rect">
            <a:avLst/>
          </a:prstGeom>
          <a:noFill/>
        </p:spPr>
        <p:txBody>
          <a:bodyPr wrap="non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使用自底向上的方式求解叶子到顶点的最小值图示</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831772" y="3778178"/>
            <a:ext cx="10583943" cy="2324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椭圆 28"/>
          <p:cNvSpPr/>
          <p:nvPr/>
        </p:nvSpPr>
        <p:spPr>
          <a:xfrm>
            <a:off x="1771673" y="4365404"/>
            <a:ext cx="276726" cy="288758"/>
          </a:xfrm>
          <a:prstGeom prst="ellipse">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椭圆 29"/>
          <p:cNvSpPr/>
          <p:nvPr/>
        </p:nvSpPr>
        <p:spPr>
          <a:xfrm>
            <a:off x="1535942" y="4770931"/>
            <a:ext cx="276726" cy="288758"/>
          </a:xfrm>
          <a:prstGeom prst="ellipse">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椭圆 30"/>
          <p:cNvSpPr/>
          <p:nvPr/>
        </p:nvSpPr>
        <p:spPr>
          <a:xfrm>
            <a:off x="2001896" y="4770931"/>
            <a:ext cx="276726" cy="288758"/>
          </a:xfrm>
          <a:prstGeom prst="ellipse">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椭圆 31"/>
          <p:cNvSpPr/>
          <p:nvPr/>
        </p:nvSpPr>
        <p:spPr>
          <a:xfrm>
            <a:off x="1286634" y="5166895"/>
            <a:ext cx="276726" cy="288758"/>
          </a:xfrm>
          <a:prstGeom prst="ellipse">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p:nvPr/>
        </p:nvSpPr>
        <p:spPr>
          <a:xfrm>
            <a:off x="1750595" y="5174856"/>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椭圆 33"/>
          <p:cNvSpPr/>
          <p:nvPr/>
        </p:nvSpPr>
        <p:spPr>
          <a:xfrm>
            <a:off x="2213689" y="5178665"/>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椭圆 34"/>
          <p:cNvSpPr/>
          <p:nvPr/>
        </p:nvSpPr>
        <p:spPr>
          <a:xfrm>
            <a:off x="1032351" y="5575804"/>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椭圆 35"/>
          <p:cNvSpPr/>
          <p:nvPr/>
        </p:nvSpPr>
        <p:spPr>
          <a:xfrm>
            <a:off x="1539296" y="5570147"/>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椭圆 36"/>
          <p:cNvSpPr/>
          <p:nvPr/>
        </p:nvSpPr>
        <p:spPr>
          <a:xfrm>
            <a:off x="2036367" y="5570147"/>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椭圆 37"/>
          <p:cNvSpPr/>
          <p:nvPr/>
        </p:nvSpPr>
        <p:spPr>
          <a:xfrm>
            <a:off x="2502016" y="5578503"/>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9" name="直接连接符 38"/>
          <p:cNvCxnSpPr>
            <a:stCxn id="30" idx="3"/>
          </p:cNvCxnSpPr>
          <p:nvPr/>
        </p:nvCxnSpPr>
        <p:spPr>
          <a:xfrm flipH="1">
            <a:off x="1443259" y="5017401"/>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209806" y="5446338"/>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449052" y="5432836"/>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002829" y="5433834"/>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右箭头 42"/>
          <p:cNvSpPr/>
          <p:nvPr/>
        </p:nvSpPr>
        <p:spPr>
          <a:xfrm>
            <a:off x="2888829" y="4841247"/>
            <a:ext cx="267982" cy="503170"/>
          </a:xfrm>
          <a:prstGeom prst="rightArrow">
            <a:avLst/>
          </a:prstGeom>
          <a:solidFill>
            <a:srgbClr val="21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4" name="直接连接符 43"/>
          <p:cNvCxnSpPr/>
          <p:nvPr/>
        </p:nvCxnSpPr>
        <p:spPr>
          <a:xfrm flipH="1">
            <a:off x="3822787" y="5459828"/>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4058226" y="5058340"/>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284742" y="5440469"/>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844156" y="5061930"/>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600763" y="5440469"/>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290399" y="5061930"/>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102884" y="4632897"/>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3842649" y="4636518"/>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3890193" y="4390586"/>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3" name="椭圆 52"/>
          <p:cNvSpPr/>
          <p:nvPr/>
        </p:nvSpPr>
        <p:spPr>
          <a:xfrm>
            <a:off x="3654462" y="4796113"/>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椭圆 53"/>
          <p:cNvSpPr/>
          <p:nvPr/>
        </p:nvSpPr>
        <p:spPr>
          <a:xfrm>
            <a:off x="4120416" y="4796113"/>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5" name="椭圆 54"/>
          <p:cNvSpPr/>
          <p:nvPr/>
        </p:nvSpPr>
        <p:spPr>
          <a:xfrm>
            <a:off x="3405154" y="5192077"/>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p:cNvSpPr/>
          <p:nvPr/>
        </p:nvSpPr>
        <p:spPr>
          <a:xfrm>
            <a:off x="3869115" y="5200038"/>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椭圆 56"/>
          <p:cNvSpPr/>
          <p:nvPr/>
        </p:nvSpPr>
        <p:spPr>
          <a:xfrm>
            <a:off x="4332209" y="5203847"/>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8" name="椭圆 57"/>
          <p:cNvSpPr/>
          <p:nvPr/>
        </p:nvSpPr>
        <p:spPr>
          <a:xfrm>
            <a:off x="3150871" y="5600986"/>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9" name="椭圆 58"/>
          <p:cNvSpPr/>
          <p:nvPr/>
        </p:nvSpPr>
        <p:spPr>
          <a:xfrm>
            <a:off x="3657816" y="5595329"/>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0" name="椭圆 59"/>
          <p:cNvSpPr/>
          <p:nvPr/>
        </p:nvSpPr>
        <p:spPr>
          <a:xfrm>
            <a:off x="4154887" y="5595329"/>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1" name="椭圆 60"/>
          <p:cNvSpPr/>
          <p:nvPr/>
        </p:nvSpPr>
        <p:spPr>
          <a:xfrm>
            <a:off x="4620536" y="5603685"/>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2" name="直接连接符 61"/>
          <p:cNvCxnSpPr>
            <a:stCxn id="53" idx="3"/>
          </p:cNvCxnSpPr>
          <p:nvPr/>
        </p:nvCxnSpPr>
        <p:spPr>
          <a:xfrm flipH="1">
            <a:off x="3561779" y="5042583"/>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328326" y="5471520"/>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567572" y="5458018"/>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121349" y="5459016"/>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右箭头 65"/>
          <p:cNvSpPr/>
          <p:nvPr/>
        </p:nvSpPr>
        <p:spPr>
          <a:xfrm>
            <a:off x="4932956" y="4851499"/>
            <a:ext cx="267982" cy="503170"/>
          </a:xfrm>
          <a:prstGeom prst="rightArrow">
            <a:avLst/>
          </a:prstGeom>
          <a:solidFill>
            <a:srgbClr val="21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7" name="直接连接符 66"/>
          <p:cNvCxnSpPr/>
          <p:nvPr/>
        </p:nvCxnSpPr>
        <p:spPr>
          <a:xfrm flipH="1">
            <a:off x="5866914" y="5470080"/>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6102353" y="5068592"/>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328869" y="5450721"/>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888283" y="5072182"/>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644890" y="5450721"/>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334526" y="5072182"/>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147011" y="4643149"/>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886776" y="4646770"/>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5934320" y="4400838"/>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6" name="椭圆 75"/>
          <p:cNvSpPr/>
          <p:nvPr/>
        </p:nvSpPr>
        <p:spPr>
          <a:xfrm>
            <a:off x="5698589" y="4806365"/>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7" name="椭圆 76"/>
          <p:cNvSpPr/>
          <p:nvPr/>
        </p:nvSpPr>
        <p:spPr>
          <a:xfrm>
            <a:off x="6164543" y="4806365"/>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8" name="椭圆 77"/>
          <p:cNvSpPr/>
          <p:nvPr/>
        </p:nvSpPr>
        <p:spPr>
          <a:xfrm>
            <a:off x="5449281" y="5202329"/>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9" name="椭圆 78"/>
          <p:cNvSpPr/>
          <p:nvPr/>
        </p:nvSpPr>
        <p:spPr>
          <a:xfrm>
            <a:off x="5913242" y="5210290"/>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0" name="椭圆 79"/>
          <p:cNvSpPr/>
          <p:nvPr/>
        </p:nvSpPr>
        <p:spPr>
          <a:xfrm>
            <a:off x="6376336" y="5214099"/>
            <a:ext cx="276726" cy="28875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椭圆 80"/>
          <p:cNvSpPr/>
          <p:nvPr/>
        </p:nvSpPr>
        <p:spPr>
          <a:xfrm>
            <a:off x="5194998" y="5611238"/>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椭圆 81"/>
          <p:cNvSpPr/>
          <p:nvPr/>
        </p:nvSpPr>
        <p:spPr>
          <a:xfrm>
            <a:off x="5701943" y="5605581"/>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椭圆 82"/>
          <p:cNvSpPr/>
          <p:nvPr/>
        </p:nvSpPr>
        <p:spPr>
          <a:xfrm>
            <a:off x="6199014" y="5605581"/>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椭圆 83"/>
          <p:cNvSpPr/>
          <p:nvPr/>
        </p:nvSpPr>
        <p:spPr>
          <a:xfrm>
            <a:off x="6664663" y="5613937"/>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5" name="直接连接符 84"/>
          <p:cNvCxnSpPr>
            <a:stCxn id="76" idx="3"/>
          </p:cNvCxnSpPr>
          <p:nvPr/>
        </p:nvCxnSpPr>
        <p:spPr>
          <a:xfrm flipH="1">
            <a:off x="5605906" y="5052835"/>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5372453" y="5481772"/>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6611699" y="5468270"/>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165476" y="5469268"/>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右箭头 88"/>
          <p:cNvSpPr/>
          <p:nvPr/>
        </p:nvSpPr>
        <p:spPr>
          <a:xfrm>
            <a:off x="7082120" y="4846902"/>
            <a:ext cx="267982" cy="503170"/>
          </a:xfrm>
          <a:prstGeom prst="rightArrow">
            <a:avLst/>
          </a:prstGeom>
          <a:solidFill>
            <a:srgbClr val="21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0" name="直接连接符 89"/>
          <p:cNvCxnSpPr/>
          <p:nvPr/>
        </p:nvCxnSpPr>
        <p:spPr>
          <a:xfrm flipH="1">
            <a:off x="8016078" y="5465483"/>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8251517" y="5063995"/>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8478033" y="5446124"/>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8037447" y="5067585"/>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794054" y="5446124"/>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8483690" y="5067585"/>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296175" y="4638552"/>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8035940" y="4642173"/>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8083484" y="4396241"/>
            <a:ext cx="276726" cy="2887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9" name="椭圆 98"/>
          <p:cNvSpPr/>
          <p:nvPr/>
        </p:nvSpPr>
        <p:spPr>
          <a:xfrm>
            <a:off x="7847753" y="4801768"/>
            <a:ext cx="276726" cy="288758"/>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9</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0" name="椭圆 99"/>
          <p:cNvSpPr/>
          <p:nvPr/>
        </p:nvSpPr>
        <p:spPr>
          <a:xfrm>
            <a:off x="8313707" y="4801768"/>
            <a:ext cx="276726" cy="288758"/>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1" name="椭圆 100"/>
          <p:cNvSpPr/>
          <p:nvPr/>
        </p:nvSpPr>
        <p:spPr>
          <a:xfrm>
            <a:off x="7598445" y="5197732"/>
            <a:ext cx="276726" cy="288758"/>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2" name="椭圆 101"/>
          <p:cNvSpPr/>
          <p:nvPr/>
        </p:nvSpPr>
        <p:spPr>
          <a:xfrm>
            <a:off x="8062406" y="5205693"/>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3" name="椭圆 102"/>
          <p:cNvSpPr/>
          <p:nvPr/>
        </p:nvSpPr>
        <p:spPr>
          <a:xfrm>
            <a:off x="8525500" y="5209502"/>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10</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4" name="椭圆 103"/>
          <p:cNvSpPr/>
          <p:nvPr/>
        </p:nvSpPr>
        <p:spPr>
          <a:xfrm>
            <a:off x="7344162" y="5606641"/>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5" name="椭圆 104"/>
          <p:cNvSpPr/>
          <p:nvPr/>
        </p:nvSpPr>
        <p:spPr>
          <a:xfrm>
            <a:off x="7851107" y="5600984"/>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6" name="椭圆 105"/>
          <p:cNvSpPr/>
          <p:nvPr/>
        </p:nvSpPr>
        <p:spPr>
          <a:xfrm>
            <a:off x="8348178" y="5600984"/>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7" name="椭圆 106"/>
          <p:cNvSpPr/>
          <p:nvPr/>
        </p:nvSpPr>
        <p:spPr>
          <a:xfrm>
            <a:off x="8813827" y="5609340"/>
            <a:ext cx="276726" cy="288758"/>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08" name="直接连接符 107"/>
          <p:cNvCxnSpPr>
            <a:stCxn id="99" idx="3"/>
          </p:cNvCxnSpPr>
          <p:nvPr/>
        </p:nvCxnSpPr>
        <p:spPr>
          <a:xfrm flipH="1">
            <a:off x="7755070" y="5048238"/>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7521617" y="5477175"/>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8760863" y="5463673"/>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8314640" y="5464671"/>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右箭头 111"/>
          <p:cNvSpPr/>
          <p:nvPr/>
        </p:nvSpPr>
        <p:spPr>
          <a:xfrm>
            <a:off x="9183545" y="4851499"/>
            <a:ext cx="267982" cy="503170"/>
          </a:xfrm>
          <a:prstGeom prst="rightArrow">
            <a:avLst/>
          </a:prstGeom>
          <a:solidFill>
            <a:srgbClr val="21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3" name="直接连接符 112"/>
          <p:cNvCxnSpPr/>
          <p:nvPr/>
        </p:nvCxnSpPr>
        <p:spPr>
          <a:xfrm flipH="1">
            <a:off x="10117503" y="5470080"/>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10352942" y="5068592"/>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10579458" y="5450721"/>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0138872" y="5072182"/>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9895479" y="5450721"/>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0585115" y="5072182"/>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397600" y="4643149"/>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10137365" y="4646770"/>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椭圆 120"/>
          <p:cNvSpPr/>
          <p:nvPr/>
        </p:nvSpPr>
        <p:spPr>
          <a:xfrm>
            <a:off x="10184909" y="4400838"/>
            <a:ext cx="276726" cy="288758"/>
          </a:xfrm>
          <a:prstGeom prst="ellipse">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2" name="椭圆 121"/>
          <p:cNvSpPr/>
          <p:nvPr/>
        </p:nvSpPr>
        <p:spPr>
          <a:xfrm>
            <a:off x="9949178" y="4806365"/>
            <a:ext cx="276726" cy="288758"/>
          </a:xfrm>
          <a:prstGeom prst="ellipse">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3" name="椭圆 122"/>
          <p:cNvSpPr/>
          <p:nvPr/>
        </p:nvSpPr>
        <p:spPr>
          <a:xfrm>
            <a:off x="10415132" y="4806365"/>
            <a:ext cx="276726" cy="288758"/>
          </a:xfrm>
          <a:prstGeom prst="ellipse">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4" name="椭圆 123"/>
          <p:cNvSpPr/>
          <p:nvPr/>
        </p:nvSpPr>
        <p:spPr>
          <a:xfrm>
            <a:off x="9699870" y="5202329"/>
            <a:ext cx="276726" cy="288758"/>
          </a:xfrm>
          <a:prstGeom prst="ellipse">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6</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椭圆 124"/>
          <p:cNvSpPr/>
          <p:nvPr/>
        </p:nvSpPr>
        <p:spPr>
          <a:xfrm>
            <a:off x="10163831" y="5210290"/>
            <a:ext cx="276726" cy="288758"/>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椭圆 125"/>
          <p:cNvSpPr/>
          <p:nvPr/>
        </p:nvSpPr>
        <p:spPr>
          <a:xfrm>
            <a:off x="10626925" y="5214099"/>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7</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7" name="椭圆 126"/>
          <p:cNvSpPr/>
          <p:nvPr/>
        </p:nvSpPr>
        <p:spPr>
          <a:xfrm>
            <a:off x="9445587" y="5611238"/>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8" name="椭圆 127"/>
          <p:cNvSpPr/>
          <p:nvPr/>
        </p:nvSpPr>
        <p:spPr>
          <a:xfrm>
            <a:off x="9952532" y="5605581"/>
            <a:ext cx="276726" cy="288758"/>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椭圆 128"/>
          <p:cNvSpPr/>
          <p:nvPr/>
        </p:nvSpPr>
        <p:spPr>
          <a:xfrm>
            <a:off x="10449603" y="5605581"/>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8</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0" name="椭圆 129"/>
          <p:cNvSpPr/>
          <p:nvPr/>
        </p:nvSpPr>
        <p:spPr>
          <a:xfrm>
            <a:off x="10915252" y="5613937"/>
            <a:ext cx="276726" cy="288758"/>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1" name="直接连接符 130"/>
          <p:cNvCxnSpPr>
            <a:stCxn id="122" idx="3"/>
          </p:cNvCxnSpPr>
          <p:nvPr/>
        </p:nvCxnSpPr>
        <p:spPr>
          <a:xfrm flipH="1">
            <a:off x="9856495" y="5052835"/>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9623042" y="5481772"/>
            <a:ext cx="133209" cy="1595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10862288" y="5468270"/>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10416065" y="5469268"/>
            <a:ext cx="143863" cy="16321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custDataLst>
      <p:custData r:id="rId1"/>
      <p:tags r:id="rId2"/>
    </p:custDataLst>
    <p:extLst>
      <p:ext uri="{BB962C8B-B14F-4D97-AF65-F5344CB8AC3E}">
        <p14:creationId xmlns:p14="http://schemas.microsoft.com/office/powerpoint/2010/main" val="270312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经典优化器框架</a:t>
            </a:r>
            <a:r>
              <a:rPr lang="en-US" altLang="zh-CN" dirty="0" smtClean="0">
                <a:sym typeface="Huawei Sans" panose="020C0503030203020204" pitchFamily="34" charset="0"/>
              </a:rPr>
              <a:t>2</a:t>
            </a:r>
            <a:r>
              <a:rPr lang="zh-CN" altLang="en-US" dirty="0" smtClean="0">
                <a:sym typeface="Huawei Sans" panose="020C0503030203020204" pitchFamily="34" charset="0"/>
              </a:rPr>
              <a:t>：经典框架</a:t>
            </a:r>
            <a:r>
              <a:rPr lang="en-US" altLang="zh-CN" dirty="0" smtClean="0">
                <a:sym typeface="Huawei Sans" panose="020C0503030203020204" pitchFamily="34" charset="0"/>
              </a:rPr>
              <a:t>Cascade/Volcano</a:t>
            </a:r>
            <a:r>
              <a:rPr lang="zh-CN" altLang="en-US" dirty="0" smtClean="0">
                <a:sym typeface="Huawei Sans" panose="020C0503030203020204" pitchFamily="34" charset="0"/>
              </a:rPr>
              <a:t>模型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10728326" cy="5153025"/>
          </a:xfrm>
        </p:spPr>
        <p:txBody>
          <a:bodyPr/>
          <a:lstStyle/>
          <a:p>
            <a:r>
              <a:rPr lang="zh-CN" altLang="en-US" sz="1800" dirty="0" smtClean="0">
                <a:sym typeface="Huawei Sans" panose="020C0503030203020204" pitchFamily="34" charset="0"/>
              </a:rPr>
              <a:t>什么是</a:t>
            </a:r>
            <a:r>
              <a:rPr lang="en-US" altLang="zh-CN" sz="1800" dirty="0" smtClean="0">
                <a:sym typeface="Huawei Sans" panose="020C0503030203020204" pitchFamily="34" charset="0"/>
              </a:rPr>
              <a:t>Cascade/Volcano</a:t>
            </a:r>
            <a:r>
              <a:rPr lang="zh-CN" altLang="en-US" sz="1800" dirty="0" smtClean="0">
                <a:sym typeface="Huawei Sans" panose="020C0503030203020204" pitchFamily="34" charset="0"/>
              </a:rPr>
              <a:t>模型？</a:t>
            </a:r>
            <a:endParaRPr lang="en-US" altLang="zh-CN" sz="1800" dirty="0" smtClean="0">
              <a:sym typeface="Huawei Sans" panose="020C0503030203020204" pitchFamily="34" charset="0"/>
            </a:endParaRPr>
          </a:p>
          <a:p>
            <a:pPr lvl="1"/>
            <a:r>
              <a:rPr lang="en-US" altLang="zh-CN" sz="1600" dirty="0" smtClean="0">
                <a:sym typeface="Huawei Sans" panose="020C0503030203020204" pitchFamily="34" charset="0"/>
              </a:rPr>
              <a:t>Cascade</a:t>
            </a:r>
            <a:r>
              <a:rPr lang="zh-CN" altLang="en-US" sz="1600" dirty="0" smtClean="0">
                <a:sym typeface="Huawei Sans" panose="020C0503030203020204" pitchFamily="34" charset="0"/>
              </a:rPr>
              <a:t>优化器模型起源于</a:t>
            </a:r>
            <a:r>
              <a:rPr lang="en-US" altLang="zh-CN" sz="1600" dirty="0" smtClean="0">
                <a:sym typeface="Huawei Sans" panose="020C0503030203020204" pitchFamily="34" charset="0"/>
              </a:rPr>
              <a:t>1990</a:t>
            </a:r>
            <a:r>
              <a:rPr lang="zh-CN" altLang="en-US" sz="1600" dirty="0" smtClean="0">
                <a:sym typeface="Huawei Sans" panose="020C0503030203020204" pitchFamily="34" charset="0"/>
              </a:rPr>
              <a:t>年代。</a:t>
            </a:r>
            <a:endParaRPr lang="en-US" altLang="zh-CN" sz="1600" dirty="0" smtClean="0">
              <a:sym typeface="Huawei Sans" panose="020C0503030203020204" pitchFamily="34" charset="0"/>
            </a:endParaRPr>
          </a:p>
          <a:p>
            <a:pPr lvl="1"/>
            <a:r>
              <a:rPr lang="zh-CN" altLang="en-US" sz="1600" dirty="0" smtClean="0">
                <a:sym typeface="Huawei Sans" panose="020C0503030203020204" pitchFamily="34" charset="0"/>
              </a:rPr>
              <a:t>实现方式上与</a:t>
            </a:r>
            <a:r>
              <a:rPr lang="en-US" altLang="zh-CN" sz="1600" dirty="0" smtClean="0">
                <a:sym typeface="Huawei Sans" panose="020C0503030203020204" pitchFamily="34" charset="0"/>
              </a:rPr>
              <a:t>System-R</a:t>
            </a:r>
            <a:r>
              <a:rPr lang="zh-CN" altLang="en-US" sz="1600" dirty="0" smtClean="0">
                <a:sym typeface="Huawei Sans" panose="020C0503030203020204" pitchFamily="34" charset="0"/>
              </a:rPr>
              <a:t>最大的不同是</a:t>
            </a:r>
            <a:r>
              <a:rPr lang="en-US" altLang="zh-CN" sz="1600" dirty="0" smtClean="0">
                <a:sym typeface="Huawei Sans" panose="020C0503030203020204" pitchFamily="34" charset="0"/>
              </a:rPr>
              <a:t>Cascade</a:t>
            </a:r>
            <a:r>
              <a:rPr lang="zh-CN" altLang="en-US" sz="1600" dirty="0" smtClean="0">
                <a:sym typeface="Huawei Sans" panose="020C0503030203020204" pitchFamily="34" charset="0"/>
              </a:rPr>
              <a:t>模型采用自顶向下的路径搜索模型，同时不严格区分逻辑优化节点和物理优化阶段，而采用一种更抽象的方式将所有的优化点（包含逻辑、物理）归一化成</a:t>
            </a:r>
            <a:r>
              <a:rPr lang="en-US" altLang="zh-CN" sz="1600" dirty="0" smtClean="0">
                <a:sym typeface="Huawei Sans" panose="020C0503030203020204" pitchFamily="34" charset="0"/>
              </a:rPr>
              <a:t>Rule</a:t>
            </a:r>
            <a:r>
              <a:rPr lang="zh-CN" altLang="en-US" sz="1600" dirty="0" smtClean="0">
                <a:sym typeface="Huawei Sans" panose="020C0503030203020204" pitchFamily="34" charset="0"/>
              </a:rPr>
              <a:t>规则系统，通过自顶向下用</a:t>
            </a:r>
            <a:r>
              <a:rPr lang="en-US" altLang="zh-CN" sz="1600" dirty="0" smtClean="0">
                <a:sym typeface="Huawei Sans" panose="020C0503030203020204" pitchFamily="34" charset="0"/>
              </a:rPr>
              <a:t>DP</a:t>
            </a:r>
            <a:r>
              <a:rPr lang="zh-CN" altLang="en-US" sz="1600" dirty="0" smtClean="0">
                <a:sym typeface="Huawei Sans" panose="020C0503030203020204" pitchFamily="34" charset="0"/>
              </a:rPr>
              <a:t>方式尝试不同的优化规则进行路径的生成。</a:t>
            </a:r>
            <a:endParaRPr lang="en-US" altLang="zh-CN" sz="1600" dirty="0" smtClean="0">
              <a:sym typeface="Huawei Sans" panose="020C0503030203020204" pitchFamily="34" charset="0"/>
            </a:endParaRPr>
          </a:p>
          <a:p>
            <a:r>
              <a:rPr lang="en-US" altLang="zh-CN" sz="1800" dirty="0" smtClean="0">
                <a:sym typeface="Huawei Sans" panose="020C0503030203020204" pitchFamily="34" charset="0"/>
              </a:rPr>
              <a:t>Cascade</a:t>
            </a:r>
            <a:r>
              <a:rPr lang="zh-CN" altLang="en-US" sz="1800" dirty="0" smtClean="0">
                <a:sym typeface="Huawei Sans" panose="020C0503030203020204" pitchFamily="34" charset="0"/>
              </a:rPr>
              <a:t>优化器实现，是把一个查询语法树从逻辑上看成以下几个元素组成，通过规则系统驱动查询计划树的生成：</a:t>
            </a:r>
            <a:endParaRPr lang="en-US" altLang="zh-CN" sz="1800" dirty="0" smtClean="0">
              <a:sym typeface="Huawei Sans" panose="020C0503030203020204" pitchFamily="34" charset="0"/>
            </a:endParaRPr>
          </a:p>
          <a:p>
            <a:pPr lvl="1"/>
            <a:r>
              <a:rPr lang="en-US" altLang="zh-CN" sz="1600" dirty="0" smtClean="0">
                <a:sym typeface="Huawei Sans" panose="020C0503030203020204" pitchFamily="34" charset="0"/>
              </a:rPr>
              <a:t>Expression</a:t>
            </a:r>
            <a:r>
              <a:rPr lang="zh-CN" altLang="en-US" sz="1600" dirty="0" smtClean="0">
                <a:sym typeface="Huawei Sans" panose="020C0503030203020204" pitchFamily="34" charset="0"/>
              </a:rPr>
              <a:t>：</a:t>
            </a:r>
            <a:r>
              <a:rPr lang="en-US" altLang="zh-CN" sz="1600" dirty="0" smtClean="0">
                <a:sym typeface="Huawei Sans" panose="020C0503030203020204" pitchFamily="34" charset="0"/>
              </a:rPr>
              <a:t>n</a:t>
            </a:r>
            <a:r>
              <a:rPr lang="zh-CN" altLang="en-US" sz="1600" dirty="0" smtClean="0">
                <a:sym typeface="Huawei Sans" panose="020C0503030203020204" pitchFamily="34" charset="0"/>
              </a:rPr>
              <a:t>用来指代包括 </a:t>
            </a:r>
            <a:r>
              <a:rPr lang="en-US" altLang="zh-CN" sz="1600" dirty="0" smtClean="0">
                <a:sym typeface="Huawei Sans" panose="020C0503030203020204" pitchFamily="34" charset="0"/>
              </a:rPr>
              <a:t>Plan </a:t>
            </a:r>
            <a:r>
              <a:rPr lang="zh-CN" altLang="en-US" sz="1600" dirty="0" smtClean="0">
                <a:sym typeface="Huawei Sans" panose="020C0503030203020204" pitchFamily="34" charset="0"/>
              </a:rPr>
              <a:t>节点以及所属各种函数表达式，</a:t>
            </a:r>
            <a:r>
              <a:rPr lang="en-US" altLang="zh-CN" sz="1600" dirty="0" smtClean="0">
                <a:sym typeface="Huawei Sans" panose="020C0503030203020204" pitchFamily="34" charset="0"/>
              </a:rPr>
              <a:t>Expression </a:t>
            </a:r>
            <a:r>
              <a:rPr lang="zh-CN" altLang="en-US" sz="1600" dirty="0" smtClean="0">
                <a:sym typeface="Huawei Sans" panose="020C0503030203020204" pitchFamily="34" charset="0"/>
              </a:rPr>
              <a:t>大多会包含子节点。</a:t>
            </a:r>
          </a:p>
          <a:p>
            <a:pPr lvl="1"/>
            <a:r>
              <a:rPr lang="en-US" altLang="zh-CN" sz="1600" dirty="0" smtClean="0">
                <a:sym typeface="Huawei Sans" panose="020C0503030203020204" pitchFamily="34" charset="0"/>
              </a:rPr>
              <a:t>Group</a:t>
            </a:r>
            <a:r>
              <a:rPr lang="zh-CN" altLang="en-US" sz="1600" dirty="0" smtClean="0">
                <a:sym typeface="Huawei Sans" panose="020C0503030203020204" pitchFamily="34" charset="0"/>
              </a:rPr>
              <a:t>：描述等价 </a:t>
            </a:r>
            <a:r>
              <a:rPr lang="en-US" altLang="zh-CN" sz="1600" dirty="0" smtClean="0">
                <a:sym typeface="Huawei Sans" panose="020C0503030203020204" pitchFamily="34" charset="0"/>
              </a:rPr>
              <a:t>Expression </a:t>
            </a:r>
            <a:r>
              <a:rPr lang="zh-CN" altLang="en-US" sz="1600" dirty="0" smtClean="0">
                <a:sym typeface="Huawei Sans" panose="020C0503030203020204" pitchFamily="34" charset="0"/>
              </a:rPr>
              <a:t>的集合，即同一个 </a:t>
            </a:r>
            <a:r>
              <a:rPr lang="en-US" altLang="zh-CN" sz="1600" dirty="0" smtClean="0">
                <a:sym typeface="Huawei Sans" panose="020C0503030203020204" pitchFamily="34" charset="0"/>
              </a:rPr>
              <a:t>Group </a:t>
            </a:r>
            <a:r>
              <a:rPr lang="zh-CN" altLang="en-US" sz="1600" dirty="0" smtClean="0">
                <a:sym typeface="Huawei Sans" panose="020C0503030203020204" pitchFamily="34" charset="0"/>
              </a:rPr>
              <a:t>中的 </a:t>
            </a:r>
            <a:r>
              <a:rPr lang="en-US" altLang="zh-CN" sz="1600" dirty="0" smtClean="0">
                <a:sym typeface="Huawei Sans" panose="020C0503030203020204" pitchFamily="34" charset="0"/>
              </a:rPr>
              <a:t>Expression </a:t>
            </a:r>
            <a:r>
              <a:rPr lang="zh-CN" altLang="en-US" sz="1600" dirty="0" smtClean="0">
                <a:sym typeface="Huawei Sans" panose="020C0503030203020204" pitchFamily="34" charset="0"/>
              </a:rPr>
              <a:t>在逻辑上等价。</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Transformation Rule</a:t>
            </a:r>
            <a:r>
              <a:rPr lang="zh-CN" altLang="en-US" sz="1600" dirty="0" smtClean="0">
                <a:sym typeface="Huawei Sans" panose="020C0503030203020204" pitchFamily="34" charset="0"/>
              </a:rPr>
              <a:t>：作用于 </a:t>
            </a:r>
            <a:r>
              <a:rPr lang="en-US" altLang="zh-CN" sz="1600" dirty="0" smtClean="0">
                <a:sym typeface="Huawei Sans" panose="020C0503030203020204" pitchFamily="34" charset="0"/>
              </a:rPr>
              <a:t>Expression </a:t>
            </a:r>
            <a:r>
              <a:rPr lang="zh-CN" altLang="en-US" sz="1600" dirty="0" smtClean="0">
                <a:sym typeface="Huawei Sans" panose="020C0503030203020204" pitchFamily="34" charset="0"/>
              </a:rPr>
              <a:t>和 </a:t>
            </a:r>
            <a:r>
              <a:rPr lang="en-US" altLang="zh-CN" sz="1600" dirty="0" smtClean="0">
                <a:sym typeface="Huawei Sans" panose="020C0503030203020204" pitchFamily="34" charset="0"/>
              </a:rPr>
              <a:t>Group </a:t>
            </a:r>
            <a:r>
              <a:rPr lang="zh-CN" altLang="en-US" sz="1600" dirty="0" smtClean="0">
                <a:sym typeface="Huawei Sans" panose="020C0503030203020204" pitchFamily="34" charset="0"/>
              </a:rPr>
              <a:t>上的等价变化规则。</a:t>
            </a:r>
          </a:p>
          <a:p>
            <a:pPr lvl="1"/>
            <a:r>
              <a:rPr lang="en-US" altLang="zh-CN" sz="1600" dirty="0" smtClean="0">
                <a:sym typeface="Huawei Sans" panose="020C0503030203020204" pitchFamily="34" charset="0"/>
              </a:rPr>
              <a:t>Pattern</a:t>
            </a:r>
            <a:r>
              <a:rPr lang="zh-CN" altLang="en-US" sz="1600" dirty="0" smtClean="0">
                <a:sym typeface="Huawei Sans" panose="020C0503030203020204" pitchFamily="34" charset="0"/>
              </a:rPr>
              <a:t>：描述一个执行计划的片段，作为抽象能够</a:t>
            </a:r>
            <a:r>
              <a:rPr lang="en-US" altLang="zh-CN" sz="1600" dirty="0" smtClean="0">
                <a:sym typeface="Huawei Sans" panose="020C0503030203020204" pitchFamily="34" charset="0"/>
              </a:rPr>
              <a:t>Match</a:t>
            </a:r>
            <a:r>
              <a:rPr lang="zh-CN" altLang="en-US" sz="1600" dirty="0" smtClean="0">
                <a:sym typeface="Huawei Sans" panose="020C0503030203020204" pitchFamily="34" charset="0"/>
              </a:rPr>
              <a:t>一个查询片段。</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Implementation Rule</a:t>
            </a:r>
            <a:r>
              <a:rPr lang="zh-CN" altLang="en-US" sz="1600" dirty="0" smtClean="0">
                <a:sym typeface="Huawei Sans" panose="020C0503030203020204" pitchFamily="34" charset="0"/>
              </a:rPr>
              <a:t>：描述将一个逻辑算子转换成物理算子的规则。</a:t>
            </a:r>
            <a:endParaRPr lang="en-US" altLang="zh-CN" sz="1600" dirty="0" smtClean="0">
              <a:sym typeface="Huawei Sans" panose="020C0503030203020204" pitchFamily="34" charset="0"/>
            </a:endParaRPr>
          </a:p>
          <a:p>
            <a:endParaRPr lang="zh-CN" altLang="en-US" dirty="0">
              <a:sym typeface="Huawei Sans" panose="020C0503030203020204" pitchFamily="34" charset="0"/>
            </a:endParaRPr>
          </a:p>
        </p:txBody>
      </p:sp>
      <p:pic>
        <p:nvPicPr>
          <p:cNvPr id="9" name="图片 8"/>
          <p:cNvPicPr>
            <a:picLocks noChangeAspect="1"/>
          </p:cNvPicPr>
          <p:nvPr/>
        </p:nvPicPr>
        <p:blipFill>
          <a:blip r:embed="rId5"/>
          <a:stretch>
            <a:fillRect/>
          </a:stretch>
        </p:blipFill>
        <p:spPr>
          <a:xfrm>
            <a:off x="8183104" y="4762663"/>
            <a:ext cx="2541721" cy="1423364"/>
          </a:xfrm>
          <a:prstGeom prst="rect">
            <a:avLst/>
          </a:prstGeom>
          <a:ln w="12700">
            <a:solidFill>
              <a:schemeClr val="bg1">
                <a:lumMod val="85000"/>
              </a:schemeClr>
            </a:solidFill>
          </a:ln>
        </p:spPr>
      </p:pic>
    </p:spTree>
    <p:custDataLst>
      <p:custData r:id="rId1"/>
      <p:tags r:id="rId2"/>
    </p:custDataLst>
    <p:extLst>
      <p:ext uri="{BB962C8B-B14F-4D97-AF65-F5344CB8AC3E}">
        <p14:creationId xmlns:p14="http://schemas.microsoft.com/office/powerpoint/2010/main" val="28548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Huawei Sans" panose="020C0503030203020204" pitchFamily="34" charset="0"/>
              </a:rPr>
              <a:t>Cascade/Volcano</a:t>
            </a:r>
            <a:r>
              <a:rPr lang="zh-CN" altLang="en-US" dirty="0" smtClean="0">
                <a:sym typeface="Huawei Sans" panose="020C0503030203020204" pitchFamily="34" charset="0"/>
              </a:rPr>
              <a:t>模型的关键特点</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smtClean="0">
                <a:sym typeface="Huawei Sans" panose="020C0503030203020204" pitchFamily="34" charset="0"/>
              </a:rPr>
              <a:t>Cascade/Volcano</a:t>
            </a:r>
            <a:r>
              <a:rPr lang="zh-CN" altLang="en-US" smtClean="0">
                <a:sym typeface="Huawei Sans" panose="020C0503030203020204" pitchFamily="34" charset="0"/>
              </a:rPr>
              <a:t>模型关键特点：</a:t>
            </a:r>
            <a:endParaRPr lang="en-US" altLang="zh-CN" smtClean="0">
              <a:sym typeface="Huawei Sans" panose="020C0503030203020204" pitchFamily="34" charset="0"/>
            </a:endParaRPr>
          </a:p>
          <a:p>
            <a:pPr lvl="1"/>
            <a:r>
              <a:rPr lang="zh-CN" altLang="en-US" smtClean="0">
                <a:sym typeface="Huawei Sans" panose="020C0503030203020204" pitchFamily="34" charset="0"/>
              </a:rPr>
              <a:t>采用自顶向下</a:t>
            </a:r>
            <a:r>
              <a:rPr lang="en-US" altLang="zh-CN" smtClean="0">
                <a:sym typeface="Huawei Sans" panose="020C0503030203020204" pitchFamily="34" charset="0"/>
              </a:rPr>
              <a:t>Top-Down</a:t>
            </a:r>
            <a:r>
              <a:rPr lang="zh-CN" altLang="en-US" smtClean="0">
                <a:sym typeface="Huawei Sans" panose="020C0503030203020204" pitchFamily="34" charset="0"/>
              </a:rPr>
              <a:t>的路径搜索方式。</a:t>
            </a:r>
            <a:endParaRPr lang="en-US" altLang="zh-CN" smtClean="0">
              <a:sym typeface="Huawei Sans" panose="020C0503030203020204" pitchFamily="34" charset="0"/>
            </a:endParaRPr>
          </a:p>
          <a:p>
            <a:pPr lvl="1"/>
            <a:r>
              <a:rPr lang="zh-CN" altLang="en-US" smtClean="0">
                <a:sym typeface="Huawei Sans" panose="020C0503030203020204" pitchFamily="34" charset="0"/>
              </a:rPr>
              <a:t>不严格区分逻辑优化</a:t>
            </a:r>
            <a:r>
              <a:rPr lang="en-US" altLang="zh-CN" smtClean="0">
                <a:sym typeface="Huawei Sans" panose="020C0503030203020204" pitchFamily="34" charset="0"/>
              </a:rPr>
              <a:t>&amp;</a:t>
            </a:r>
            <a:r>
              <a:rPr lang="zh-CN" altLang="en-US" smtClean="0">
                <a:sym typeface="Huawei Sans" panose="020C0503030203020204" pitchFamily="34" charset="0"/>
              </a:rPr>
              <a:t>物理优化两个阶段，使用统一的规则系统进行处理。</a:t>
            </a:r>
            <a:endParaRPr lang="en-US" altLang="zh-CN" smtClean="0">
              <a:sym typeface="Huawei Sans" panose="020C0503030203020204" pitchFamily="34" charset="0"/>
            </a:endParaRPr>
          </a:p>
          <a:p>
            <a:pPr lvl="1"/>
            <a:r>
              <a:rPr lang="zh-CN" altLang="en-US" smtClean="0">
                <a:sym typeface="Huawei Sans" panose="020C0503030203020204" pitchFamily="34" charset="0"/>
              </a:rPr>
              <a:t>优化规则之间弱耦合，新增规格容易。</a:t>
            </a:r>
            <a:endParaRPr lang="en-US" altLang="zh-CN" smtClean="0">
              <a:sym typeface="Huawei Sans" panose="020C0503030203020204" pitchFamily="34" charset="0"/>
            </a:endParaRPr>
          </a:p>
          <a:p>
            <a:pPr lvl="1"/>
            <a:r>
              <a:rPr lang="zh-CN" altLang="en-US" smtClean="0">
                <a:sym typeface="Huawei Sans" panose="020C0503030203020204" pitchFamily="34" charset="0"/>
              </a:rPr>
              <a:t>搜索空间能力较为高效，以结果为导向出发自顶向下进行路径搜索，可以较早的排除无用的路径分支，提高检索的效率。</a:t>
            </a:r>
            <a:endParaRPr lang="en-US" altLang="zh-CN" smtClean="0">
              <a:sym typeface="Huawei Sans" panose="020C0503030203020204" pitchFamily="34" charset="0"/>
            </a:endParaRPr>
          </a:p>
          <a:p>
            <a:r>
              <a:rPr lang="en-US" altLang="zh-CN" smtClean="0">
                <a:sym typeface="Huawei Sans" panose="020C0503030203020204" pitchFamily="34" charset="0"/>
              </a:rPr>
              <a:t>Cascade/Volcano</a:t>
            </a:r>
            <a:r>
              <a:rPr lang="zh-CN" altLang="en-US" smtClean="0">
                <a:sym typeface="Huawei Sans" panose="020C0503030203020204" pitchFamily="34" charset="0"/>
              </a:rPr>
              <a:t>介绍论文：</a:t>
            </a:r>
            <a:endParaRPr lang="en-US" altLang="zh-CN" smtClean="0">
              <a:sym typeface="Huawei Sans" panose="020C0503030203020204" pitchFamily="34" charset="0"/>
            </a:endParaRPr>
          </a:p>
          <a:p>
            <a:pPr lvl="1"/>
            <a:r>
              <a:rPr lang="en-US" altLang="zh-CN" smtClean="0">
                <a:sym typeface="Huawei Sans" panose="020C0503030203020204" pitchFamily="34" charset="0"/>
                <a:hlinkClick r:id="rId5"/>
              </a:rPr>
              <a:t>https://cs.uwaterloo.ca/~david/cs848/volcano.pdf</a:t>
            </a:r>
            <a:endParaRPr lang="en-US" altLang="zh-CN" smtClean="0">
              <a:sym typeface="Huawei Sans" panose="020C0503030203020204" pitchFamily="34" charset="0"/>
            </a:endParaRPr>
          </a:p>
          <a:p>
            <a:pPr lvl="1"/>
            <a:r>
              <a:rPr lang="en-US" altLang="zh-CN" smtClean="0">
                <a:sym typeface="Huawei Sans" panose="020C0503030203020204" pitchFamily="34" charset="0"/>
                <a:hlinkClick r:id="rId6"/>
              </a:rPr>
              <a:t>https://15721.courses.cs.cmu.edu/spring2018/papers/15-optimizer1/graefe-ieee1995.pdf</a:t>
            </a:r>
            <a:endParaRPr lang="zh-CN" altLang="en-US" smtClean="0">
              <a:sym typeface="Huawei Sans" panose="020C0503030203020204" pitchFamily="34" charset="0"/>
            </a:endParaRPr>
          </a:p>
          <a:p>
            <a:pPr lvl="1"/>
            <a:endParaRPr lang="en-US" altLang="zh-CN" smtClean="0">
              <a:sym typeface="Huawei Sans" panose="020C0503030203020204" pitchFamily="34" charset="0"/>
            </a:endParaRP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558596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sz="3600" dirty="0" smtClean="0">
                <a:sym typeface="Huawei Sans" panose="020C0503030203020204" pitchFamily="34" charset="0"/>
              </a:rPr>
              <a:t>Cascade</a:t>
            </a:r>
            <a:r>
              <a:rPr lang="zh-CN" altLang="en-US" sz="3600" dirty="0" smtClean="0">
                <a:sym typeface="Huawei Sans" panose="020C0503030203020204" pitchFamily="34" charset="0"/>
              </a:rPr>
              <a:t>优化器模型中各个对象的含义（</a:t>
            </a:r>
            <a:r>
              <a:rPr lang="en-US" altLang="zh-CN" sz="3600" dirty="0" smtClean="0">
                <a:sym typeface="Huawei Sans" panose="020C0503030203020204" pitchFamily="34" charset="0"/>
              </a:rPr>
              <a:t>1</a:t>
            </a:r>
            <a:r>
              <a:rPr lang="zh-CN" altLang="en-US" sz="3600" dirty="0" smtClean="0">
                <a:sym typeface="Huawei Sans" panose="020C0503030203020204" pitchFamily="34" charset="0"/>
              </a:rPr>
              <a:t>）</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3370268372"/>
              </p:ext>
            </p:extLst>
          </p:nvPr>
        </p:nvGraphicFramePr>
        <p:xfrm>
          <a:off x="852824" y="998118"/>
          <a:ext cx="10445440" cy="5136960"/>
        </p:xfrm>
        <a:graphic>
          <a:graphicData uri="http://schemas.openxmlformats.org/drawingml/2006/table">
            <a:tbl>
              <a:tblPr firstRow="1" bandRow="1">
                <a:tableStyleId>{5C22544A-7EE6-4342-B048-85BDC9FD1C3A}</a:tableStyleId>
              </a:tblPr>
              <a:tblGrid>
                <a:gridCol w="2107995"/>
                <a:gridCol w="1807206"/>
                <a:gridCol w="2976574"/>
                <a:gridCol w="3553665"/>
              </a:tblGrid>
              <a:tr h="296771">
                <a:tc>
                  <a:txBody>
                    <a:bodyP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Cascade</a:t>
                      </a: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对象</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说明举例</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dirty="0"/>
                    </a:p>
                  </a:txBody>
                  <a:tcPr/>
                </a:tc>
              </a:tr>
              <a:tr h="411329">
                <a:tc>
                  <a:txBody>
                    <a:bodyPr/>
                    <a:lstStyle/>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语句</a:t>
                      </a:r>
                      <a:endParaRPr lang="zh-CN" alt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SELECT * FROM A  JOIN B ON A.id = B.id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                              JOIN C ON C.id = A.id;</a:t>
                      </a:r>
                      <a:endParaRPr lang="zh-CN" altLang="en-US"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tr>
              <a:tr h="411329">
                <a:tc>
                  <a:txBody>
                    <a:bodyPr/>
                    <a:lstStyle/>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Expression</a:t>
                      </a:r>
                      <a:endParaRPr lang="zh-CN" alt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Logical Expression: </a:t>
                      </a:r>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(A ⨝ B) ⨝ C</a:t>
                      </a:r>
                    </a:p>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Physical Expression: </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B</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C</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endParaRPr lang="zh-CN" altLang="en-US"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smtClean="0"/>
                    </a:p>
                  </a:txBody>
                  <a:tcPr/>
                </a:tc>
                <a:tc hMerge="1">
                  <a:txBody>
                    <a:bodyPr/>
                    <a:lstStyle/>
                    <a:p>
                      <a:endParaRPr lang="zh-CN" altLang="en-US" dirty="0" smtClean="0"/>
                    </a:p>
                  </a:txBody>
                  <a:tcPr/>
                </a:tc>
              </a:tr>
              <a:tr h="926844">
                <a:tc>
                  <a:txBody>
                    <a:bodyPr/>
                    <a:lstStyle/>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Group</a:t>
                      </a:r>
                      <a:endParaRPr lang="zh-CN" alt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Output:</a:t>
                      </a: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[ABC]</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Logical Expression</a:t>
                      </a: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1.(A ⨝ B) ⨝ C</a:t>
                      </a: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2.(B ⨝ C) ⨝ A</a:t>
                      </a: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3.(A ⨝ C) ⨝ B</a:t>
                      </a: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4.A ⨝ (B ⨝ C)</a:t>
                      </a:r>
                      <a:endParaRPr lang="zh-CN" altLang="en-US" sz="1200" b="0" dirty="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Physical Expression</a:t>
                      </a:r>
                    </a:p>
                    <a:p>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1. (A</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B</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C</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p>
                    <a:p>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2. (B</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 </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C</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p>
                    <a:p>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3. (A</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 </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C</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B</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p>
                    <a:p>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4. A</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 </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(C</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 </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B</a:t>
                      </a:r>
                      <a:r>
                        <a:rPr lang="en-US" altLang="zh-CN" sz="11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1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zh-CN" altLang="en-US" sz="1100" b="0" dirty="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83168">
                <a:tc>
                  <a:txBody>
                    <a:bodyPr/>
                    <a:lstStyle/>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Transformation Rule</a:t>
                      </a:r>
                      <a:endParaRPr lang="zh-CN" alt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作用于 </a:t>
                      </a: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Expression </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和 </a:t>
                      </a: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Group </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上的等价变化规则</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逻辑</a:t>
                      </a:r>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Expr</a:t>
                      </a:r>
                      <a:r>
                        <a:rPr lang="zh-CN" altLang="en-US"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场景：</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(A⨝B)⨝C =&gt; (B ⨝C)⨝A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物理</a:t>
                      </a:r>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Expr</a:t>
                      </a:r>
                      <a:r>
                        <a:rPr lang="zh-CN" altLang="en-US"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场景：</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B</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C</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 </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=&gt; A</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 </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(C</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 </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B</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sz="12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2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42359">
                <a:tc>
                  <a:txBody>
                    <a:bodyPr/>
                    <a:lstStyle/>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Pattern</a:t>
                      </a:r>
                      <a:endParaRPr lang="zh-CN" alt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描述一个执行计划的片段，作为抽象能够</a:t>
                      </a:r>
                      <a:r>
                        <a:rPr lang="en-US" altLang="zh-CN"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Match</a:t>
                      </a:r>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一个查询片段</a:t>
                      </a:r>
                      <a:endPar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EQJOIN(</a:t>
                      </a:r>
                    </a:p>
                    <a:p>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        EQJOIN(</a:t>
                      </a:r>
                    </a:p>
                    <a:p>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                GROUP[1],</a:t>
                      </a:r>
                    </a:p>
                    <a:p>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                GROUP[2]</a:t>
                      </a:r>
                    </a:p>
                    <a:p>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       GROUP[3]</a:t>
                      </a:r>
                    </a:p>
                    <a:p>
                      <a:r>
                        <a:rPr lang="en-US" altLang="zh-CN" sz="1200" b="0" dirty="0" smtClean="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b="0" dirty="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sz="10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0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24763">
                <a:tc>
                  <a:txBody>
                    <a:bodyPr/>
                    <a:lstStyle/>
                    <a:p>
                      <a:r>
                        <a:rPr lang="en-US" altLang="zh-CN" sz="12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Implementation</a:t>
                      </a:r>
                      <a:endParaRPr lang="zh-CN" altLang="en-US" sz="12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3">
                  <a:txBody>
                    <a:bodyPr/>
                    <a:lstStyle/>
                    <a:p>
                      <a:r>
                        <a:rPr lang="zh-CN" altLang="en-US" sz="1200" dirty="0" smtClean="0">
                          <a:solidFill>
                            <a:srgbClr val="000000"/>
                          </a:solidFill>
                          <a:latin typeface="Huawei Sans" panose="020C0503030203020204" pitchFamily="34" charset="0"/>
                          <a:ea typeface="方正兰亭黑简体" panose="02000000000000000000" pitchFamily="2" charset="-122"/>
                          <a:sym typeface="Huawei Sans" panose="020C0503030203020204" pitchFamily="34" charset="0"/>
                        </a:rPr>
                        <a:t>描述将一个逻辑算子转换成物理算子的规则</a:t>
                      </a:r>
                      <a:endPar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GET(A) =&gt; </a:t>
                      </a:r>
                      <a:r>
                        <a:rPr lang="en-US" altLang="zh-CN" sz="1200" b="0" i="0" u="none" strike="noStrike" kern="1200" baseline="0" dirty="0" err="1"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a:t>
                      </a:r>
                      <a:r>
                        <a:rPr lang="en-US" altLang="zh-CN" sz="1200" b="0" i="0" u="none" strike="noStrike" kern="1200" baseline="-25000" dirty="0" err="1"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endPar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GET(B) =&gt; B</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IndexScan</a:t>
                      </a:r>
                    </a:p>
                    <a:p>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A ⨝ C =&gt; A</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NL </a:t>
                      </a:r>
                      <a:r>
                        <a:rPr lang="en-US" altLang="zh-CN" sz="1200" b="0" i="0" u="none" strike="noStrike" kern="1200" baseline="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C</a:t>
                      </a:r>
                      <a:r>
                        <a:rPr lang="en-US" altLang="zh-CN" sz="1200" b="0" i="0" u="none" strike="noStrike" kern="1200" baseline="-25000" dirty="0" smtClean="0">
                          <a:solidFill>
                            <a:srgbClr val="0066FF"/>
                          </a:solidFill>
                          <a:latin typeface="Huawei Sans" panose="020C0503030203020204" pitchFamily="34" charset="0"/>
                          <a:ea typeface="方正兰亭黑简体" panose="02000000000000000000" pitchFamily="2" charset="-122"/>
                          <a:cs typeface="+mn-cs"/>
                          <a:sym typeface="Huawei Sans" panose="020C0503030203020204" pitchFamily="34" charset="0"/>
                        </a:rPr>
                        <a:t>seq</a:t>
                      </a:r>
                      <a:endParaRPr lang="zh-CN" altLang="en-US" sz="1200" b="0" dirty="0">
                        <a:solidFill>
                          <a:srgbClr val="0066FF"/>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sz="10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sz="10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209137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sz="3600" dirty="0" smtClean="0">
                <a:sym typeface="Huawei Sans" panose="020C0503030203020204" pitchFamily="34" charset="0"/>
              </a:rPr>
              <a:t>Cascade</a:t>
            </a:r>
            <a:r>
              <a:rPr lang="zh-CN" altLang="en-US" sz="3600" dirty="0">
                <a:sym typeface="Huawei Sans" panose="020C0503030203020204" pitchFamily="34" charset="0"/>
              </a:rPr>
              <a:t>优化器模型中各个对象的含义</a:t>
            </a:r>
            <a:r>
              <a:rPr lang="zh-CN" altLang="en-US" sz="3600" dirty="0" smtClean="0">
                <a:sym typeface="Huawei Sans" panose="020C0503030203020204" pitchFamily="34" charset="0"/>
              </a:rPr>
              <a:t>（</a:t>
            </a:r>
            <a:r>
              <a:rPr lang="en-US" altLang="zh-CN" sz="3600" dirty="0" smtClean="0">
                <a:sym typeface="Huawei Sans" panose="020C0503030203020204" pitchFamily="34" charset="0"/>
              </a:rPr>
              <a:t>2</a:t>
            </a:r>
            <a:r>
              <a:rPr lang="zh-CN" altLang="en-US" sz="3600" dirty="0" smtClean="0">
                <a:sym typeface="Huawei Sans" panose="020C0503030203020204" pitchFamily="34" charset="0"/>
              </a:rPr>
              <a:t>）</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pic>
        <p:nvPicPr>
          <p:cNvPr id="11" name="图片 10"/>
          <p:cNvPicPr>
            <a:picLocks noChangeAspect="1"/>
          </p:cNvPicPr>
          <p:nvPr/>
        </p:nvPicPr>
        <p:blipFill>
          <a:blip r:embed="rId5"/>
          <a:stretch>
            <a:fillRect/>
          </a:stretch>
        </p:blipFill>
        <p:spPr>
          <a:xfrm>
            <a:off x="2638129" y="955644"/>
            <a:ext cx="7265287" cy="3113696"/>
          </a:xfrm>
          <a:prstGeom prst="rect">
            <a:avLst/>
          </a:prstGeom>
          <a:ln w="12700">
            <a:solidFill>
              <a:schemeClr val="bg1">
                <a:lumMod val="85000"/>
              </a:schemeClr>
            </a:solidFill>
          </a:ln>
        </p:spPr>
      </p:pic>
      <p:pic>
        <p:nvPicPr>
          <p:cNvPr id="14" name="图片 13"/>
          <p:cNvPicPr>
            <a:picLocks noChangeAspect="1"/>
          </p:cNvPicPr>
          <p:nvPr/>
        </p:nvPicPr>
        <p:blipFill rotWithShape="1">
          <a:blip r:embed="rId6"/>
          <a:srcRect l="14314"/>
          <a:stretch/>
        </p:blipFill>
        <p:spPr>
          <a:xfrm>
            <a:off x="4482402" y="4102590"/>
            <a:ext cx="3227196" cy="2109133"/>
          </a:xfrm>
          <a:prstGeom prst="rect">
            <a:avLst/>
          </a:prstGeom>
          <a:ln w="12700">
            <a:solidFill>
              <a:schemeClr val="bg1">
                <a:lumMod val="85000"/>
              </a:schemeClr>
            </a:solidFill>
          </a:ln>
        </p:spPr>
      </p:pic>
    </p:spTree>
    <p:custDataLst>
      <p:custData r:id="rId1"/>
      <p:tags r:id="rId2"/>
    </p:custDataLst>
    <p:extLst>
      <p:ext uri="{BB962C8B-B14F-4D97-AF65-F5344CB8AC3E}">
        <p14:creationId xmlns:p14="http://schemas.microsoft.com/office/powerpoint/2010/main" val="26424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两种优化器模型的总结</a:t>
            </a:r>
            <a:endParaRPr lang="zh-CN" altLang="en-US" dirty="0">
              <a:sym typeface="Huawei Sans" panose="020C0503030203020204" pitchFamily="34" charset="0"/>
            </a:endParaRPr>
          </a:p>
        </p:txBody>
      </p:sp>
      <p:sp>
        <p:nvSpPr>
          <p:cNvPr id="8" name="文本占位符 7"/>
          <p:cNvSpPr>
            <a:spLocks noGrp="1"/>
          </p:cNvSpPr>
          <p:nvPr>
            <p:ph type="body" sz="quarter" idx="10"/>
          </p:nvPr>
        </p:nvSpPr>
        <p:spPr>
          <a:xfrm>
            <a:off x="735256" y="1052513"/>
            <a:ext cx="6615038" cy="5148262"/>
          </a:xfrm>
        </p:spPr>
        <p:txBody>
          <a:bodyPr/>
          <a:lstStyle/>
          <a:p>
            <a:pPr>
              <a:spcAft>
                <a:spcPts val="600"/>
              </a:spcAft>
            </a:pPr>
            <a:r>
              <a:rPr lang="en-US" altLang="zh-CN" sz="1600" b="1" dirty="0">
                <a:sym typeface="Huawei Sans" panose="020C0503030203020204" pitchFamily="34" charset="0"/>
              </a:rPr>
              <a:t>Bottom-Up</a:t>
            </a:r>
            <a:r>
              <a:rPr lang="zh-CN" altLang="en-US" sz="1600" b="1" dirty="0">
                <a:sym typeface="Huawei Sans" panose="020C0503030203020204" pitchFamily="34" charset="0"/>
              </a:rPr>
              <a:t>优化器模型（</a:t>
            </a:r>
            <a:r>
              <a:rPr lang="en-US" altLang="zh-CN" sz="1600" b="1" dirty="0">
                <a:sym typeface="Huawei Sans" panose="020C0503030203020204" pitchFamily="34" charset="0"/>
              </a:rPr>
              <a:t>System-R</a:t>
            </a:r>
            <a:r>
              <a:rPr lang="zh-CN" altLang="en-US" sz="1600" b="1" dirty="0">
                <a:sym typeface="Huawei Sans" panose="020C0503030203020204" pitchFamily="34" charset="0"/>
              </a:rPr>
              <a:t>）</a:t>
            </a:r>
            <a:endParaRPr lang="en-US" altLang="zh-CN" sz="1600" b="1" dirty="0">
              <a:sym typeface="Huawei Sans" panose="020C0503030203020204" pitchFamily="34" charset="0"/>
            </a:endParaRPr>
          </a:p>
          <a:p>
            <a:pPr marL="638409" lvl="1" indent="-285750">
              <a:spcAft>
                <a:spcPts val="600"/>
              </a:spcAft>
              <a:defRPr/>
            </a:pPr>
            <a:r>
              <a:rPr lang="zh-CN" altLang="en-US" sz="1600" dirty="0">
                <a:sym typeface="Huawei Sans" panose="020C0503030203020204" pitchFamily="34" charset="0"/>
              </a:rPr>
              <a:t>从一无所有开始，然后制定计划以达到您想要的最终结果</a:t>
            </a:r>
            <a:r>
              <a:rPr lang="en-US" altLang="zh-CN" sz="1600" dirty="0">
                <a:sym typeface="Huawei Sans" panose="020C0503030203020204" pitchFamily="34" charset="0"/>
              </a:rPr>
              <a:t>-</a:t>
            </a:r>
            <a:r>
              <a:rPr lang="zh-CN" altLang="en-US" sz="1600" dirty="0">
                <a:sym typeface="Huawei Sans" panose="020C0503030203020204" pitchFamily="34" charset="0"/>
              </a:rPr>
              <a:t>以目标结果为导向。</a:t>
            </a:r>
            <a:endParaRPr lang="en-US" altLang="zh-CN" sz="1600" dirty="0">
              <a:sym typeface="Huawei Sans" panose="020C0503030203020204" pitchFamily="34" charset="0"/>
            </a:endParaRPr>
          </a:p>
          <a:p>
            <a:pPr marL="638409" lvl="1" indent="-285750">
              <a:spcAft>
                <a:spcPts val="600"/>
              </a:spcAft>
              <a:defRPr/>
            </a:pPr>
            <a:r>
              <a:rPr lang="zh-CN" altLang="en-US" sz="1600" dirty="0">
                <a:sym typeface="Huawei Sans" panose="020C0503030203020204" pitchFamily="34" charset="0"/>
              </a:rPr>
              <a:t>算法实现比较直观：当我们试图计算节点 </a:t>
            </a:r>
            <a:r>
              <a:rPr lang="en-US" altLang="zh-CN" sz="1600" dirty="0">
                <a:sym typeface="Huawei Sans" panose="020C0503030203020204" pitchFamily="34" charset="0"/>
              </a:rPr>
              <a:t>A </a:t>
            </a:r>
            <a:r>
              <a:rPr lang="zh-CN" altLang="en-US" sz="1600" dirty="0">
                <a:sym typeface="Huawei Sans" panose="020C0503030203020204" pitchFamily="34" charset="0"/>
              </a:rPr>
              <a:t>的最优方案时， 其子树上每个节点对应的等价集合和最优方案都已经计算完成了，我们只需要在 </a:t>
            </a:r>
            <a:r>
              <a:rPr lang="en-US" altLang="zh-CN" sz="1600" dirty="0">
                <a:sym typeface="Huawei Sans" panose="020C0503030203020204" pitchFamily="34" charset="0"/>
              </a:rPr>
              <a:t>A </a:t>
            </a:r>
            <a:r>
              <a:rPr lang="zh-CN" altLang="en-US" sz="1600" dirty="0">
                <a:sym typeface="Huawei Sans" panose="020C0503030203020204" pitchFamily="34" charset="0"/>
              </a:rPr>
              <a:t>节点上不断寻找可以应用的规则，并利用已经计算好的子树成本计算出母树的成本，就可以得到最优方案。</a:t>
            </a:r>
            <a:endParaRPr lang="en-US" altLang="zh-CN" sz="1600" dirty="0">
              <a:sym typeface="Huawei Sans" panose="020C0503030203020204" pitchFamily="34" charset="0"/>
            </a:endParaRPr>
          </a:p>
          <a:p>
            <a:pPr marL="638409" lvl="1" indent="-285750">
              <a:spcAft>
                <a:spcPts val="600"/>
              </a:spcAft>
              <a:defRPr/>
            </a:pPr>
            <a:r>
              <a:rPr lang="zh-CN" altLang="en-US" sz="1600" dirty="0">
                <a:sym typeface="Huawei Sans" panose="020C0503030203020204" pitchFamily="34" charset="0"/>
              </a:rPr>
              <a:t>不方便应用剪枝技巧，在查询中可能会遇到在父亲节点的某一种方案成本很高，后续完全无需考虑的情况， 尽管如此，需要被利用的子计算都已经完成了，这部分计算因此不可避免。</a:t>
            </a:r>
            <a:endParaRPr lang="en-US" altLang="zh-CN" sz="1600" dirty="0">
              <a:sym typeface="Huawei Sans" panose="020C0503030203020204" pitchFamily="34" charset="0"/>
            </a:endParaRPr>
          </a:p>
          <a:p>
            <a:pPr marL="638409" lvl="1" indent="-285750">
              <a:spcAft>
                <a:spcPts val="600"/>
              </a:spcAft>
              <a:defRPr/>
            </a:pPr>
            <a:r>
              <a:rPr lang="zh-CN" altLang="en-US" sz="1600" dirty="0">
                <a:sym typeface="Huawei Sans" panose="020C0503030203020204" pitchFamily="34" charset="0"/>
              </a:rPr>
              <a:t>难以实现启发式计算和限制计算层数。由于程序要不断递归到最后才能得到比较好的方案， 因此即使计算量比较大也无法提前得到一个可行的方案并停止运行。</a:t>
            </a:r>
            <a:endParaRPr lang="en-US" altLang="zh-CN" sz="1600" dirty="0">
              <a:sym typeface="Huawei Sans" panose="020C0503030203020204" pitchFamily="34" charset="0"/>
            </a:endParaRPr>
          </a:p>
          <a:p>
            <a:pPr marL="0" indent="0">
              <a:buNone/>
            </a:pPr>
            <a:endParaRPr lang="zh-CN" altLang="en-US" dirty="0">
              <a:sym typeface="Huawei Sans" panose="020C0503030203020204" pitchFamily="34" charset="0"/>
            </a:endParaRPr>
          </a:p>
        </p:txBody>
      </p:sp>
      <p:sp>
        <p:nvSpPr>
          <p:cNvPr id="6" name="文本框 5"/>
          <p:cNvSpPr txBox="1"/>
          <p:nvPr/>
        </p:nvSpPr>
        <p:spPr>
          <a:xfrm>
            <a:off x="8151413" y="1633938"/>
            <a:ext cx="2504212" cy="338554"/>
          </a:xfrm>
          <a:prstGeom prst="rect">
            <a:avLst/>
          </a:prstGeom>
          <a:noFill/>
        </p:spPr>
        <p:txBody>
          <a:bodyPr wrap="none" rtlCol="0">
            <a:spAutoFit/>
          </a:bodyPr>
          <a:lstStyle/>
          <a:p>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System-R</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优化器自底向上</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3" name="组合 2"/>
          <p:cNvGrpSpPr/>
          <p:nvPr/>
        </p:nvGrpSpPr>
        <p:grpSpPr>
          <a:xfrm>
            <a:off x="7674081" y="2366120"/>
            <a:ext cx="3525227" cy="2113642"/>
            <a:chOff x="7674081" y="2366120"/>
            <a:chExt cx="3525227" cy="2113642"/>
          </a:xfrm>
        </p:grpSpPr>
        <p:sp>
          <p:nvSpPr>
            <p:cNvPr id="7" name="矩形 6"/>
            <p:cNvSpPr/>
            <p:nvPr/>
          </p:nvSpPr>
          <p:spPr>
            <a:xfrm>
              <a:off x="7857380" y="4005985"/>
              <a:ext cx="431742" cy="28236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8631633" y="4029123"/>
              <a:ext cx="431742" cy="25922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9405074" y="4029123"/>
              <a:ext cx="431742" cy="25922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t3</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10176569" y="4029123"/>
              <a:ext cx="431742" cy="25922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圆角矩形 11"/>
            <p:cNvSpPr/>
            <p:nvPr/>
          </p:nvSpPr>
          <p:spPr>
            <a:xfrm>
              <a:off x="7674081" y="3974435"/>
              <a:ext cx="3128210" cy="50532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7929429" y="3497020"/>
              <a:ext cx="719386" cy="2860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13"/>
            <p:cNvSpPr/>
            <p:nvPr/>
          </p:nvSpPr>
          <p:spPr>
            <a:xfrm>
              <a:off x="7857380" y="3427543"/>
              <a:ext cx="2750931" cy="50532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8720864" y="3506295"/>
              <a:ext cx="758772" cy="27672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(t2,t3)</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9781069" y="3504829"/>
              <a:ext cx="779002" cy="26296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(t3,t4)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9414289" y="3598908"/>
              <a:ext cx="452357" cy="292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圆角矩形 17"/>
            <p:cNvSpPr/>
            <p:nvPr/>
          </p:nvSpPr>
          <p:spPr>
            <a:xfrm>
              <a:off x="8121681" y="2890869"/>
              <a:ext cx="2237874" cy="50532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8208566" y="2996598"/>
              <a:ext cx="891213" cy="27104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(t1,t2,t3)</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9375283" y="3018618"/>
              <a:ext cx="923065" cy="24902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(t2,t3,t4)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9027279" y="3076086"/>
              <a:ext cx="452357" cy="292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21"/>
            <p:cNvSpPr/>
            <p:nvPr/>
          </p:nvSpPr>
          <p:spPr>
            <a:xfrm>
              <a:off x="8410438" y="2366120"/>
              <a:ext cx="1636296" cy="50532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8631634" y="2478694"/>
              <a:ext cx="1195182" cy="27618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(t1,t2,t3,t4)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左弧形箭头 23"/>
            <p:cNvSpPr/>
            <p:nvPr/>
          </p:nvSpPr>
          <p:spPr>
            <a:xfrm rot="10616552">
              <a:off x="10854852" y="3645823"/>
              <a:ext cx="344456" cy="592276"/>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左弧形箭头 24"/>
            <p:cNvSpPr/>
            <p:nvPr/>
          </p:nvSpPr>
          <p:spPr>
            <a:xfrm rot="10616552">
              <a:off x="10676539" y="3081212"/>
              <a:ext cx="344456" cy="592276"/>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左弧形箭头 25"/>
            <p:cNvSpPr/>
            <p:nvPr/>
          </p:nvSpPr>
          <p:spPr>
            <a:xfrm rot="10616552">
              <a:off x="10436083" y="2507338"/>
              <a:ext cx="344456" cy="592276"/>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1805163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两种优化器模型的总结</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a:xfrm>
            <a:off x="731838" y="1052513"/>
            <a:ext cx="6614359" cy="5148262"/>
          </a:xfrm>
        </p:spPr>
        <p:txBody>
          <a:bodyPr/>
          <a:lstStyle/>
          <a:p>
            <a:pPr>
              <a:spcAft>
                <a:spcPts val="600"/>
              </a:spcAft>
            </a:pPr>
            <a:r>
              <a:rPr lang="en-US" altLang="zh-CN" sz="1600" b="1" dirty="0">
                <a:sym typeface="Huawei Sans" panose="020C0503030203020204" pitchFamily="34" charset="0"/>
              </a:rPr>
              <a:t>Top-Down</a:t>
            </a:r>
            <a:r>
              <a:rPr lang="zh-CN" altLang="en-US" sz="1600" b="1" dirty="0">
                <a:sym typeface="Huawei Sans" panose="020C0503030203020204" pitchFamily="34" charset="0"/>
              </a:rPr>
              <a:t>优化器模型</a:t>
            </a:r>
            <a:r>
              <a:rPr lang="en-US" altLang="zh-CN" sz="1600" b="1" dirty="0">
                <a:sym typeface="Huawei Sans" panose="020C0503030203020204" pitchFamily="34" charset="0"/>
              </a:rPr>
              <a:t>(Cascade/Volcano)</a:t>
            </a:r>
          </a:p>
          <a:p>
            <a:pPr marL="638409" lvl="1" indent="-285750">
              <a:spcAft>
                <a:spcPts val="600"/>
              </a:spcAft>
              <a:defRPr/>
            </a:pPr>
            <a:r>
              <a:rPr lang="zh-CN" altLang="en-US" sz="1600" dirty="0">
                <a:sym typeface="Huawei Sans" panose="020C0503030203020204" pitchFamily="34" charset="0"/>
              </a:rPr>
              <a:t>从你想要的最终结果开始，然后在树上寻找最适合你的目标。</a:t>
            </a:r>
            <a:endParaRPr lang="en-US" altLang="zh-CN" sz="1600" dirty="0">
              <a:sym typeface="Huawei Sans" panose="020C0503030203020204" pitchFamily="34" charset="0"/>
            </a:endParaRPr>
          </a:p>
          <a:p>
            <a:pPr marL="638409" lvl="1" indent="-285750">
              <a:spcAft>
                <a:spcPts val="600"/>
              </a:spcAft>
              <a:defRPr/>
            </a:pPr>
            <a:r>
              <a:rPr lang="zh-CN" altLang="en-US" sz="1600" dirty="0">
                <a:sym typeface="Huawei Sans" panose="020C0503030203020204" pitchFamily="34" charset="0"/>
              </a:rPr>
              <a:t>自顶向下的计算方法，在计算开始， 每棵子树先按照原先的样子计算成本并作为初始结果。在不断应用规则的过程中，如果出现一种新的结构被加入到当前的等价集合中， 且这种等价集合具有更优的成本，这时需要向上冒泡到所有依赖这一子集合的父亲等价集合， 更新集合里每个元素的成本并得到新的最优成本和方案。</a:t>
            </a:r>
            <a:endParaRPr lang="en-US" altLang="zh-CN" sz="1600" dirty="0">
              <a:sym typeface="Huawei Sans" panose="020C0503030203020204" pitchFamily="34" charset="0"/>
            </a:endParaRPr>
          </a:p>
          <a:p>
            <a:pPr marL="638409" lvl="1" indent="-285750">
              <a:spcAft>
                <a:spcPts val="600"/>
              </a:spcAft>
              <a:defRPr/>
            </a:pPr>
            <a:r>
              <a:rPr lang="zh-CN" altLang="en-US" sz="1600" dirty="0">
                <a:sym typeface="Huawei Sans" panose="020C0503030203020204" pitchFamily="34" charset="0"/>
              </a:rPr>
              <a:t>在向上冒泡的过程中需要遍历父亲集合内的每一个方案，需要</a:t>
            </a:r>
            <a:r>
              <a:rPr lang="en-US" altLang="zh-CN" sz="1600" dirty="0">
                <a:sym typeface="Huawei Sans" panose="020C0503030203020204" pitchFamily="34" charset="0"/>
              </a:rPr>
              <a:t>Memo</a:t>
            </a:r>
            <a:r>
              <a:rPr lang="zh-CN" altLang="en-US" sz="1600" dirty="0">
                <a:sym typeface="Huawei Sans" panose="020C0503030203020204" pitchFamily="34" charset="0"/>
              </a:rPr>
              <a:t>机制来记录已经遍历过的</a:t>
            </a:r>
            <a:r>
              <a:rPr lang="en-US" altLang="zh-CN" sz="1600" dirty="0">
                <a:sym typeface="Huawei Sans" panose="020C0503030203020204" pitchFamily="34" charset="0"/>
              </a:rPr>
              <a:t>pattern</a:t>
            </a:r>
            <a:r>
              <a:rPr lang="zh-CN" altLang="en-US" sz="1600" dirty="0">
                <a:sym typeface="Huawei Sans" panose="020C0503030203020204" pitchFamily="34" charset="0"/>
              </a:rPr>
              <a:t>的状态。</a:t>
            </a:r>
            <a:endParaRPr lang="en-US" altLang="zh-CN" sz="1600" dirty="0">
              <a:sym typeface="Huawei Sans" panose="020C0503030203020204" pitchFamily="34" charset="0"/>
            </a:endParaRPr>
          </a:p>
          <a:p>
            <a:pPr marL="638409" lvl="1" indent="-285750">
              <a:spcAft>
                <a:spcPts val="600"/>
              </a:spcAft>
              <a:defRPr/>
            </a:pPr>
            <a:r>
              <a:rPr lang="zh-CN" altLang="en-US" sz="1600" dirty="0">
                <a:sym typeface="Huawei Sans" panose="020C0503030203020204" pitchFamily="34" charset="0"/>
              </a:rPr>
              <a:t>带来了对关系代数节点操作十分繁琐、 要不断维护父子等价集合的关系等问题，实现相对比较复杂</a:t>
            </a:r>
            <a:r>
              <a:rPr lang="zh-CN" altLang="en-US" sz="1600" dirty="0" smtClean="0">
                <a:sym typeface="Huawei Sans" panose="020C0503030203020204" pitchFamily="34" charset="0"/>
              </a:rPr>
              <a:t>。</a:t>
            </a:r>
            <a:endParaRPr lang="en-US" altLang="zh-CN" sz="1600" dirty="0">
              <a:sym typeface="Huawei Sans" panose="020C0503030203020204" pitchFamily="34" charset="0"/>
            </a:endParaRPr>
          </a:p>
        </p:txBody>
      </p:sp>
      <p:sp>
        <p:nvSpPr>
          <p:cNvPr id="10" name="文本框 9"/>
          <p:cNvSpPr txBox="1"/>
          <p:nvPr/>
        </p:nvSpPr>
        <p:spPr>
          <a:xfrm flipH="1">
            <a:off x="8425675" y="1429306"/>
            <a:ext cx="2508201" cy="338554"/>
          </a:xfrm>
          <a:prstGeom prst="rect">
            <a:avLst/>
          </a:prstGeom>
          <a:noFill/>
        </p:spPr>
        <p:txBody>
          <a:bodyPr wrap="square" rtlCol="0">
            <a:spAutoFit/>
          </a:bodyPr>
          <a:lstStyle/>
          <a:p>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Cascade</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优化器自定</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向下</a:t>
            </a:r>
          </a:p>
        </p:txBody>
      </p:sp>
      <p:grpSp>
        <p:nvGrpSpPr>
          <p:cNvPr id="2" name="组合 1"/>
          <p:cNvGrpSpPr/>
          <p:nvPr/>
        </p:nvGrpSpPr>
        <p:grpSpPr>
          <a:xfrm>
            <a:off x="7603313" y="2061935"/>
            <a:ext cx="3749330" cy="1835838"/>
            <a:chOff x="7603313" y="2061935"/>
            <a:chExt cx="3749330" cy="1835838"/>
          </a:xfrm>
        </p:grpSpPr>
        <p:sp>
          <p:nvSpPr>
            <p:cNvPr id="7" name="十字形 6"/>
            <p:cNvSpPr/>
            <p:nvPr/>
          </p:nvSpPr>
          <p:spPr>
            <a:xfrm rot="2614447">
              <a:off x="10608001" y="2678278"/>
              <a:ext cx="480598" cy="496148"/>
            </a:xfrm>
            <a:prstGeom prst="plus">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左弧形箭头 7"/>
            <p:cNvSpPr/>
            <p:nvPr/>
          </p:nvSpPr>
          <p:spPr>
            <a:xfrm rot="21307613">
              <a:off x="8056685" y="2154952"/>
              <a:ext cx="344456" cy="592276"/>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左弧形箭头 8"/>
            <p:cNvSpPr/>
            <p:nvPr/>
          </p:nvSpPr>
          <p:spPr>
            <a:xfrm rot="21307613">
              <a:off x="7812218" y="2694011"/>
              <a:ext cx="344456" cy="592276"/>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左弧形箭头 10"/>
            <p:cNvSpPr/>
            <p:nvPr/>
          </p:nvSpPr>
          <p:spPr>
            <a:xfrm rot="21307613">
              <a:off x="7603313" y="3264308"/>
              <a:ext cx="344456" cy="592276"/>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8255858" y="3585192"/>
              <a:ext cx="431742" cy="3125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9030111" y="3601570"/>
              <a:ext cx="431742" cy="2962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9803552" y="3601568"/>
              <a:ext cx="431742" cy="2962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t3</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10575047" y="3601568"/>
              <a:ext cx="431742" cy="2962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8327907" y="3083671"/>
              <a:ext cx="719386" cy="3087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10343959" y="2760790"/>
              <a:ext cx="1008684" cy="3240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(t2,t3,t4)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9235674" y="3100049"/>
              <a:ext cx="452357" cy="292397"/>
            </a:xfrm>
            <a:prstGeom prst="rect">
              <a:avLst/>
            </a:prstGeom>
            <a:no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矩形 18"/>
            <p:cNvSpPr/>
            <p:nvPr/>
          </p:nvSpPr>
          <p:spPr>
            <a:xfrm>
              <a:off x="8471957" y="2570901"/>
              <a:ext cx="891213" cy="3200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(t1,t2,t3)</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矩形 19"/>
            <p:cNvSpPr/>
            <p:nvPr/>
          </p:nvSpPr>
          <p:spPr>
            <a:xfrm>
              <a:off x="9478384" y="2580991"/>
              <a:ext cx="791416" cy="30993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9030112" y="2061935"/>
              <a:ext cx="1205182" cy="3162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(t1,t2,t3,t4)</a:t>
              </a:r>
              <a:endParaRPr lang="zh-CN" altLang="en-US" sz="14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custDataLst>
      <p:custData r:id="rId1"/>
      <p:tags r:id="rId2"/>
    </p:custDataLst>
    <p:extLst>
      <p:ext uri="{BB962C8B-B14F-4D97-AF65-F5344CB8AC3E}">
        <p14:creationId xmlns:p14="http://schemas.microsoft.com/office/powerpoint/2010/main" val="38456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rgbClr val="8F8F8F"/>
                </a:solidFill>
                <a:sym typeface="Huawei Sans" panose="020C0503030203020204" pitchFamily="34" charset="0"/>
              </a:rPr>
              <a:t>SQL</a:t>
            </a:r>
            <a:r>
              <a:rPr lang="zh-CN" altLang="en-US" dirty="0">
                <a:solidFill>
                  <a:srgbClr val="8F8F8F"/>
                </a:solidFill>
                <a:sym typeface="Huawei Sans" panose="020C0503030203020204" pitchFamily="34" charset="0"/>
              </a:rPr>
              <a:t>引擎的主要流程</a:t>
            </a:r>
          </a:p>
          <a:p>
            <a:r>
              <a:rPr lang="zh-CN" altLang="en-US" dirty="0">
                <a:solidFill>
                  <a:srgbClr val="8F8F8F"/>
                </a:solidFill>
                <a:sym typeface="Huawei Sans" panose="020C0503030203020204" pitchFamily="34" charset="0"/>
              </a:rPr>
              <a:t>优化器的主要框架</a:t>
            </a:r>
          </a:p>
          <a:p>
            <a:r>
              <a:rPr lang="zh-CN" altLang="en-US" b="1" dirty="0">
                <a:sym typeface="Huawei Sans" panose="020C0503030203020204" pitchFamily="34" charset="0"/>
              </a:rPr>
              <a:t>逻辑优化</a:t>
            </a:r>
            <a:r>
              <a:rPr lang="en-US" altLang="zh-CN" b="1" dirty="0">
                <a:sym typeface="Huawei Sans" panose="020C0503030203020204" pitchFamily="34" charset="0"/>
              </a:rPr>
              <a:t>-</a:t>
            </a:r>
            <a:r>
              <a:rPr lang="zh-CN" altLang="en-US" b="1" dirty="0">
                <a:sym typeface="Huawei Sans" panose="020C0503030203020204" pitchFamily="34" charset="0"/>
              </a:rPr>
              <a:t>查询重写技术</a:t>
            </a:r>
          </a:p>
          <a:p>
            <a:r>
              <a:rPr lang="zh-CN" altLang="en-US" dirty="0">
                <a:solidFill>
                  <a:srgbClr val="8F8F8F"/>
                </a:solidFill>
                <a:sym typeface="Huawei Sans" panose="020C0503030203020204" pitchFamily="34" charset="0"/>
              </a:rPr>
              <a:t>物理优化</a:t>
            </a:r>
            <a:r>
              <a:rPr lang="en-US" altLang="zh-CN" dirty="0">
                <a:solidFill>
                  <a:srgbClr val="8F8F8F"/>
                </a:solidFill>
                <a:sym typeface="Huawei Sans" panose="020C0503030203020204" pitchFamily="34" charset="0"/>
              </a:rPr>
              <a:t>-</a:t>
            </a:r>
            <a:r>
              <a:rPr lang="zh-CN" altLang="en-US" dirty="0">
                <a:solidFill>
                  <a:srgbClr val="8F8F8F"/>
                </a:solidFill>
                <a:sym typeface="Huawei Sans" panose="020C0503030203020204" pitchFamily="34" charset="0"/>
              </a:rPr>
              <a:t>路径计划生成</a:t>
            </a:r>
          </a:p>
          <a:p>
            <a:pPr marL="0" indent="0">
              <a:buNone/>
            </a:pPr>
            <a:endParaRPr lang="en-US" altLang="zh-CN" dirty="0" smtClean="0">
              <a:solidFill>
                <a:srgbClr val="8F8F8F"/>
              </a:solidFill>
              <a:sym typeface="Huawei Sans" panose="020C0503030203020204" pitchFamily="34" charset="0"/>
            </a:endParaRPr>
          </a:p>
        </p:txBody>
      </p:sp>
    </p:spTree>
    <p:extLst>
      <p:ext uri="{BB962C8B-B14F-4D97-AF65-F5344CB8AC3E}">
        <p14:creationId xmlns:p14="http://schemas.microsoft.com/office/powerpoint/2010/main" val="3856075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逻辑优化：查询重写技术</a:t>
            </a:r>
            <a:endParaRPr lang="zh-CN" altLang="en-US" dirty="0">
              <a:sym typeface="Huawei Sans" panose="020C0503030203020204" pitchFamily="34" charset="0"/>
            </a:endParaRPr>
          </a:p>
        </p:txBody>
      </p:sp>
      <p:pic>
        <p:nvPicPr>
          <p:cNvPr id="7" name="图片 6"/>
          <p:cNvPicPr>
            <a:picLocks noChangeAspect="1"/>
          </p:cNvPicPr>
          <p:nvPr/>
        </p:nvPicPr>
        <p:blipFill>
          <a:blip r:embed="rId5"/>
          <a:stretch>
            <a:fillRect/>
          </a:stretch>
        </p:blipFill>
        <p:spPr>
          <a:xfrm>
            <a:off x="1311505" y="912122"/>
            <a:ext cx="9283446" cy="5288653"/>
          </a:xfrm>
          <a:prstGeom prst="rect">
            <a:avLst/>
          </a:prstGeom>
          <a:ln w="12700">
            <a:solidFill>
              <a:schemeClr val="bg1">
                <a:lumMod val="85000"/>
              </a:schemeClr>
            </a:solidFill>
          </a:ln>
        </p:spPr>
      </p:pic>
    </p:spTree>
    <p:custDataLst>
      <p:custData r:id="rId1"/>
      <p:tags r:id="rId2"/>
    </p:custDataLst>
    <p:extLst>
      <p:ext uri="{BB962C8B-B14F-4D97-AF65-F5344CB8AC3E}">
        <p14:creationId xmlns:p14="http://schemas.microsoft.com/office/powerpoint/2010/main" val="227073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学完本章内容以后，你将能够了解</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的</a:t>
            </a:r>
            <a:r>
              <a:rPr lang="en-US" altLang="zh-CN" dirty="0" smtClean="0">
                <a:sym typeface="Huawei Sans" panose="020C0503030203020204" pitchFamily="34" charset="0"/>
              </a:rPr>
              <a:t>SQL</a:t>
            </a:r>
            <a:r>
              <a:rPr lang="zh-CN" altLang="en-US" dirty="0" smtClean="0">
                <a:sym typeface="Huawei Sans" panose="020C0503030203020204" pitchFamily="34" charset="0"/>
              </a:rPr>
              <a:t>引擎实现原理，能够掌握</a:t>
            </a:r>
            <a:r>
              <a:rPr lang="en-US" altLang="zh-CN" dirty="0" err="1" smtClean="0">
                <a:sym typeface="Huawei Sans" panose="020C0503030203020204" pitchFamily="34" charset="0"/>
              </a:rPr>
              <a:t>openGauss</a:t>
            </a:r>
            <a:r>
              <a:rPr lang="zh-CN" altLang="en-US" dirty="0" smtClean="0">
                <a:sym typeface="Huawei Sans" panose="020C0503030203020204" pitchFamily="34" charset="0"/>
              </a:rPr>
              <a:t>中</a:t>
            </a:r>
            <a:r>
              <a:rPr lang="en-US" altLang="zh-CN" dirty="0" smtClean="0">
                <a:sym typeface="Huawei Sans" panose="020C0503030203020204" pitchFamily="34" charset="0"/>
              </a:rPr>
              <a:t>SQL</a:t>
            </a:r>
            <a:r>
              <a:rPr lang="zh-CN" altLang="en-US" dirty="0" smtClean="0">
                <a:sym typeface="Huawei Sans" panose="020C0503030203020204" pitchFamily="34" charset="0"/>
              </a:rPr>
              <a:t>引擎的主要流程、优化器的主要框架、逻辑优化</a:t>
            </a:r>
            <a:r>
              <a:rPr lang="en-US" altLang="zh-CN" dirty="0" smtClean="0">
                <a:sym typeface="Huawei Sans" panose="020C0503030203020204" pitchFamily="34" charset="0"/>
              </a:rPr>
              <a:t>-</a:t>
            </a:r>
            <a:r>
              <a:rPr lang="zh-CN" altLang="en-US" dirty="0" smtClean="0">
                <a:sym typeface="Huawei Sans" panose="020C0503030203020204" pitchFamily="34" charset="0"/>
              </a:rPr>
              <a:t>查询重写技术、物理优化</a:t>
            </a:r>
            <a:r>
              <a:rPr lang="en-US" altLang="zh-CN" dirty="0" smtClean="0">
                <a:sym typeface="Huawei Sans" panose="020C0503030203020204" pitchFamily="34" charset="0"/>
              </a:rPr>
              <a:t>-</a:t>
            </a:r>
            <a:r>
              <a:rPr lang="zh-CN" altLang="en-US" dirty="0" smtClean="0">
                <a:sym typeface="Huawei Sans" panose="020C0503030203020204" pitchFamily="34" charset="0"/>
              </a:rPr>
              <a:t>路径计划生成。</a:t>
            </a:r>
            <a:endParaRPr lang="zh-CN" altLang="en-US" dirty="0">
              <a:sym typeface="Huawei Sans" panose="020C0503030203020204" pitchFamily="34" charset="0"/>
            </a:endParaRPr>
          </a:p>
        </p:txBody>
      </p:sp>
    </p:spTree>
    <p:extLst>
      <p:ext uri="{BB962C8B-B14F-4D97-AF65-F5344CB8AC3E}">
        <p14:creationId xmlns:p14="http://schemas.microsoft.com/office/powerpoint/2010/main" val="2073767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谓词</a:t>
            </a:r>
            <a:r>
              <a:rPr lang="en-US" altLang="zh-CN" dirty="0" smtClean="0">
                <a:sym typeface="Huawei Sans" panose="020C0503030203020204" pitchFamily="34" charset="0"/>
              </a:rPr>
              <a:t>Predicate</a:t>
            </a:r>
            <a:r>
              <a:rPr lang="zh-CN" altLang="en-US" dirty="0" smtClean="0">
                <a:sym typeface="Huawei Sans" panose="020C0503030203020204" pitchFamily="34" charset="0"/>
              </a:rPr>
              <a:t>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谓词化简优化</a:t>
            </a:r>
            <a:r>
              <a:rPr lang="en-US" altLang="zh-CN" dirty="0" smtClean="0">
                <a:sym typeface="Huawei Sans" panose="020C0503030203020204" pitchFamily="34" charset="0"/>
              </a:rPr>
              <a:t>Predicate Simplification</a:t>
            </a:r>
            <a:r>
              <a:rPr lang="zh-CN" altLang="en-US" dirty="0" smtClean="0">
                <a:sym typeface="Huawei Sans" panose="020C0503030203020204" pitchFamily="34" charset="0"/>
              </a:rPr>
              <a:t>：使用谓词查询条件的可满足性</a:t>
            </a:r>
            <a:r>
              <a:rPr lang="en-US" altLang="zh-CN" dirty="0" err="1" smtClean="0">
                <a:sym typeface="Huawei Sans" panose="020C0503030203020204" pitchFamily="34" charset="0"/>
              </a:rPr>
              <a:t>Satisfiability</a:t>
            </a:r>
            <a:r>
              <a:rPr lang="en-US" altLang="zh-CN" dirty="0" smtClean="0">
                <a:sym typeface="Huawei Sans" panose="020C0503030203020204" pitchFamily="34" charset="0"/>
              </a:rPr>
              <a:t> (SAT)&amp;</a:t>
            </a:r>
            <a:r>
              <a:rPr lang="zh-CN" altLang="en-US" dirty="0" smtClean="0">
                <a:sym typeface="Huawei Sans" panose="020C0503030203020204" pitchFamily="34" charset="0"/>
              </a:rPr>
              <a:t>可传递性</a:t>
            </a:r>
            <a:r>
              <a:rPr lang="en-US" altLang="zh-CN" dirty="0" smtClean="0">
                <a:sym typeface="Huawei Sans" panose="020C0503030203020204" pitchFamily="34" charset="0"/>
              </a:rPr>
              <a:t>Transitive Closure(TC)</a:t>
            </a:r>
            <a:r>
              <a:rPr lang="zh-CN" altLang="en-US" dirty="0" smtClean="0">
                <a:sym typeface="Huawei Sans" panose="020C0503030203020204" pitchFamily="34" charset="0"/>
              </a:rPr>
              <a:t>对查询进行化简，</a:t>
            </a:r>
            <a:r>
              <a:rPr lang="en-US" altLang="zh-CN" dirty="0" err="1" smtClean="0">
                <a:sym typeface="Huawei Sans" panose="020C0503030203020204" pitchFamily="34" charset="0"/>
              </a:rPr>
              <a:t>a.w.k</a:t>
            </a:r>
            <a:r>
              <a:rPr lang="en-US" altLang="zh-CN" dirty="0" smtClean="0">
                <a:sym typeface="Huawei Sans" panose="020C0503030203020204" pitchFamily="34" charset="0"/>
              </a:rPr>
              <a:t> SAT-TC</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举例：假设有</a:t>
            </a:r>
            <a:r>
              <a:rPr lang="en-US" altLang="zh-CN" dirty="0" smtClean="0">
                <a:sym typeface="Huawei Sans" panose="020C0503030203020204" pitchFamily="34" charset="0"/>
              </a:rPr>
              <a:t>t1,t2</a:t>
            </a:r>
            <a:r>
              <a:rPr lang="zh-CN" altLang="en-US" dirty="0" smtClean="0">
                <a:sym typeface="Huawei Sans" panose="020C0503030203020204" pitchFamily="34" charset="0"/>
              </a:rPr>
              <a:t>表</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T1(c1 </a:t>
            </a:r>
            <a:r>
              <a:rPr lang="en-US" altLang="zh-CN" dirty="0" err="1" smtClean="0">
                <a:sym typeface="Huawei Sans" panose="020C0503030203020204" pitchFamily="34" charset="0"/>
              </a:rPr>
              <a:t>int</a:t>
            </a:r>
            <a:r>
              <a:rPr lang="en-US" altLang="zh-CN" dirty="0" smtClean="0">
                <a:sym typeface="Huawei Sans" panose="020C0503030203020204" pitchFamily="34" charset="0"/>
              </a:rPr>
              <a:t>, c2 </a:t>
            </a:r>
            <a:r>
              <a:rPr lang="en-US" altLang="zh-CN" dirty="0" err="1" smtClean="0">
                <a:sym typeface="Huawei Sans" panose="020C0503030203020204" pitchFamily="34" charset="0"/>
              </a:rPr>
              <a:t>int</a:t>
            </a:r>
            <a:r>
              <a:rPr lang="en-US" altLang="zh-CN" dirty="0" smtClean="0">
                <a:sym typeface="Huawei Sans" panose="020C0503030203020204" pitchFamily="34" charset="0"/>
              </a:rPr>
              <a:t>)</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T2(c1 </a:t>
            </a:r>
            <a:r>
              <a:rPr lang="en-US" altLang="zh-CN" dirty="0" err="1" smtClean="0">
                <a:sym typeface="Huawei Sans" panose="020C0503030203020204" pitchFamily="34" charset="0"/>
              </a:rPr>
              <a:t>int</a:t>
            </a:r>
            <a:r>
              <a:rPr lang="en-US" altLang="zh-CN" dirty="0" smtClean="0">
                <a:sym typeface="Huawei Sans" panose="020C0503030203020204" pitchFamily="34" charset="0"/>
              </a:rPr>
              <a:t>, c2 </a:t>
            </a:r>
            <a:r>
              <a:rPr lang="en-US" altLang="zh-CN" dirty="0" err="1" smtClean="0">
                <a:sym typeface="Huawei Sans" panose="020C0503030203020204" pitchFamily="34" charset="0"/>
              </a:rPr>
              <a:t>int</a:t>
            </a:r>
            <a:r>
              <a:rPr lang="en-US" altLang="zh-CN" dirty="0" smtClean="0">
                <a:sym typeface="Huawei Sans" panose="020C0503030203020204" pitchFamily="34" charset="0"/>
              </a:rPr>
              <a:t> check (c2 &lt; 30))</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392209653"/>
              </p:ext>
            </p:extLst>
          </p:nvPr>
        </p:nvGraphicFramePr>
        <p:xfrm>
          <a:off x="800842" y="4290223"/>
          <a:ext cx="10590316" cy="1280156"/>
        </p:xfrm>
        <a:graphic>
          <a:graphicData uri="http://schemas.openxmlformats.org/drawingml/2006/table">
            <a:tbl>
              <a:tblPr firstRow="1" bandRow="1">
                <a:tableStyleId>{5C22544A-7EE6-4342-B048-85BDC9FD1C3A}</a:tableStyleId>
              </a:tblPr>
              <a:tblGrid>
                <a:gridCol w="4453083"/>
                <a:gridCol w="6137233"/>
              </a:tblGrid>
              <a:tr h="288235">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a:t>
                      </a:r>
                      <a:r>
                        <a:rPr lang="en-US" altLang="zh-CN" sz="140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t1.c1,t1.c2, t2.c1, t2.c2</a:t>
                      </a:r>
                    </a:p>
                    <a:p>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t1 JOIN t2 ON t1.c2 = t2.c2</a:t>
                      </a:r>
                    </a:p>
                    <a:p>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t1.c2 &gt; 20</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SELECT dt1.c1,dt1.c2,</a:t>
                      </a:r>
                      <a:r>
                        <a:rPr lang="en-US" altLang="zh-CN" sz="1400" baseline="0" dirty="0" smtClean="0">
                          <a:latin typeface="Huawei Sans" panose="020C0503030203020204" pitchFamily="34" charset="0"/>
                          <a:ea typeface="方正兰亭黑简体" panose="02000000000000000000" pitchFamily="2" charset="-122"/>
                          <a:sym typeface="Huawei Sans" panose="020C0503030203020204" pitchFamily="34" charset="0"/>
                        </a:rPr>
                        <a:t> dt2.c1, dt2.c2</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FROM</a:t>
                      </a:r>
                      <a:r>
                        <a:rPr lang="en-US" altLang="zh-CN" sz="1400" baseline="0" dirty="0" smtClean="0">
                          <a:latin typeface="Huawei Sans" panose="020C0503030203020204" pitchFamily="34" charset="0"/>
                          <a:ea typeface="方正兰亭黑简体" panose="02000000000000000000" pitchFamily="2" charset="-122"/>
                          <a:sym typeface="Huawei Sans" panose="020C0503030203020204" pitchFamily="34" charset="0"/>
                        </a:rPr>
                        <a:t> (select c1,c2 from t1 where t1.c2 </a:t>
                      </a:r>
                      <a:r>
                        <a:rPr lang="en-US" altLang="zh-CN" sz="1400" b="1" baseline="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between 20 and 30</a:t>
                      </a:r>
                      <a:r>
                        <a:rPr lang="en-US" altLang="zh-CN" sz="1400" baseline="0" dirty="0" smtClean="0">
                          <a:latin typeface="Huawei Sans" panose="020C0503030203020204" pitchFamily="34" charset="0"/>
                          <a:ea typeface="方正兰亭黑简体" panose="02000000000000000000" pitchFamily="2" charset="-122"/>
                          <a:sym typeface="Huawei Sans" panose="020C0503030203020204" pitchFamily="34" charset="0"/>
                        </a:rPr>
                        <a:t>) as dt1,</a:t>
                      </a:r>
                    </a:p>
                    <a:p>
                      <a:r>
                        <a:rPr lang="en-US" altLang="zh-CN" sz="1400" baseline="0" dirty="0" smtClean="0">
                          <a:latin typeface="Huawei Sans" panose="020C0503030203020204" pitchFamily="34" charset="0"/>
                          <a:ea typeface="方正兰亭黑简体" panose="02000000000000000000" pitchFamily="2" charset="-122"/>
                          <a:sym typeface="Huawei Sans" panose="020C0503030203020204" pitchFamily="34" charset="0"/>
                        </a:rPr>
                        <a:t>     (select c1,c2 from t2 where t2.c2 </a:t>
                      </a:r>
                      <a:r>
                        <a:rPr lang="en-US" altLang="zh-CN" sz="1400" b="1" baseline="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between 20 and 30</a:t>
                      </a:r>
                      <a:r>
                        <a:rPr lang="en-US" altLang="zh-CN" sz="1400" baseline="0" dirty="0" smtClean="0">
                          <a:latin typeface="Huawei Sans" panose="020C0503030203020204" pitchFamily="34" charset="0"/>
                          <a:ea typeface="方正兰亭黑简体" panose="02000000000000000000" pitchFamily="2" charset="-122"/>
                          <a:sym typeface="Huawei Sans" panose="020C0503030203020204" pitchFamily="34" charset="0"/>
                        </a:rPr>
                        <a:t>) as dt2</a:t>
                      </a:r>
                    </a:p>
                    <a:p>
                      <a:r>
                        <a:rPr lang="en-US" altLang="zh-CN" sz="1400" baseline="0" dirty="0" smtClean="0">
                          <a:latin typeface="Huawei Sans" panose="020C0503030203020204" pitchFamily="34" charset="0"/>
                          <a:ea typeface="方正兰亭黑简体" panose="02000000000000000000" pitchFamily="2" charset="-122"/>
                          <a:sym typeface="Huawei Sans" panose="020C0503030203020204" pitchFamily="34" charset="0"/>
                        </a:rPr>
                        <a:t>WHERE dt1.c2 = dt2.c2;</a:t>
                      </a: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2261681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谓词</a:t>
            </a:r>
            <a:r>
              <a:rPr lang="en-US" altLang="zh-CN" dirty="0" smtClean="0">
                <a:sym typeface="Huawei Sans" panose="020C0503030203020204" pitchFamily="34" charset="0"/>
              </a:rPr>
              <a:t>Predicate</a:t>
            </a:r>
            <a:r>
              <a:rPr lang="zh-CN" altLang="en-US" dirty="0" smtClean="0">
                <a:sym typeface="Huawei Sans" panose="020C0503030203020204" pitchFamily="34" charset="0"/>
              </a:rPr>
              <a:t>重写优化示例</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10728326" cy="5153025"/>
          </a:xfrm>
        </p:spPr>
        <p:txBody>
          <a:bodyPr/>
          <a:lstStyle/>
          <a:p>
            <a:r>
              <a:rPr lang="en-US" altLang="zh-CN" sz="1600" dirty="0" smtClean="0">
                <a:sym typeface="Huawei Sans" panose="020C0503030203020204" pitchFamily="34" charset="0"/>
              </a:rPr>
              <a:t>Example</a:t>
            </a:r>
            <a:r>
              <a:rPr lang="zh-CN" altLang="en-US" sz="1600" dirty="0" smtClean="0">
                <a:sym typeface="Huawei Sans" panose="020C0503030203020204" pitchFamily="34" charset="0"/>
              </a:rPr>
              <a:t>说明：通过谓词逻辑可以发现当前查询中可以一次实施</a:t>
            </a:r>
            <a:r>
              <a:rPr lang="en-US" altLang="zh-CN" sz="1600" dirty="0" smtClean="0">
                <a:sym typeface="Huawei Sans" panose="020C0503030203020204" pitchFamily="34" charset="0"/>
              </a:rPr>
              <a:t>TC-&gt;SAT-&gt;TC</a:t>
            </a:r>
            <a:r>
              <a:rPr lang="zh-CN" altLang="en-US" sz="1600" dirty="0" smtClean="0">
                <a:sym typeface="Huawei Sans" panose="020C0503030203020204" pitchFamily="34" charset="0"/>
              </a:rPr>
              <a:t>优化策略。</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step1: TC</a:t>
            </a:r>
            <a:r>
              <a:rPr lang="zh-CN" altLang="en-US" sz="1600" dirty="0" smtClean="0">
                <a:sym typeface="Huawei Sans" panose="020C0503030203020204" pitchFamily="34" charset="0"/>
              </a:rPr>
              <a:t>优化：内连接关联条件</a:t>
            </a:r>
            <a:r>
              <a:rPr lang="en-US" altLang="zh-CN" sz="1600" dirty="0" smtClean="0">
                <a:sym typeface="Huawei Sans" panose="020C0503030203020204" pitchFamily="34" charset="0"/>
              </a:rPr>
              <a:t>t1.c2 = t2.c2 &amp;&amp; t1.c2 &gt; 20</a:t>
            </a:r>
            <a:r>
              <a:rPr lang="zh-CN" altLang="en-US" sz="1600" dirty="0" smtClean="0">
                <a:sym typeface="Huawei Sans" panose="020C0503030203020204" pitchFamily="34" charset="0"/>
              </a:rPr>
              <a:t>可以得出</a:t>
            </a:r>
            <a:r>
              <a:rPr lang="en-US" altLang="zh-CN" sz="1600" dirty="0" smtClean="0">
                <a:sym typeface="Huawei Sans" panose="020C0503030203020204" pitchFamily="34" charset="0"/>
              </a:rPr>
              <a:t>t2.c2 &gt; 20</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Step2: SAT</a:t>
            </a:r>
            <a:r>
              <a:rPr lang="zh-CN" altLang="en-US" sz="1600" dirty="0" smtClean="0">
                <a:sym typeface="Huawei Sans" panose="020C0503030203020204" pitchFamily="34" charset="0"/>
              </a:rPr>
              <a:t>优化：</a:t>
            </a:r>
            <a:r>
              <a:rPr lang="en-US" altLang="zh-CN" sz="1600" dirty="0" smtClean="0">
                <a:sym typeface="Huawei Sans" panose="020C0503030203020204" pitchFamily="34" charset="0"/>
              </a:rPr>
              <a:t>t2.c2</a:t>
            </a:r>
            <a:r>
              <a:rPr lang="zh-CN" altLang="en-US" sz="1600" dirty="0" smtClean="0">
                <a:sym typeface="Huawei Sans" panose="020C0503030203020204" pitchFamily="34" charset="0"/>
              </a:rPr>
              <a:t>列上创建有</a:t>
            </a:r>
            <a:r>
              <a:rPr lang="en-US" altLang="zh-CN" sz="1600" dirty="0" smtClean="0">
                <a:sym typeface="Huawei Sans" panose="020C0503030203020204" pitchFamily="34" charset="0"/>
              </a:rPr>
              <a:t>check-constraint</a:t>
            </a:r>
            <a:r>
              <a:rPr lang="zh-CN" altLang="en-US" sz="1600" dirty="0" smtClean="0">
                <a:sym typeface="Huawei Sans" panose="020C0503030203020204" pitchFamily="34" charset="0"/>
              </a:rPr>
              <a:t>可以得出</a:t>
            </a:r>
            <a:r>
              <a:rPr lang="en-US" altLang="zh-CN" sz="1600" dirty="0" smtClean="0">
                <a:sym typeface="Huawei Sans" panose="020C0503030203020204" pitchFamily="34" charset="0"/>
              </a:rPr>
              <a:t>t2.c2 BETWEEN 20 AND 30</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Step3: TC</a:t>
            </a:r>
            <a:r>
              <a:rPr lang="zh-CN" altLang="en-US" sz="1600" dirty="0" smtClean="0">
                <a:sym typeface="Huawei Sans" panose="020C0503030203020204" pitchFamily="34" charset="0"/>
              </a:rPr>
              <a:t>优化：同理得出</a:t>
            </a:r>
            <a:r>
              <a:rPr lang="en-US" altLang="zh-CN" sz="1600" dirty="0" smtClean="0">
                <a:sym typeface="Huawei Sans" panose="020C0503030203020204" pitchFamily="34" charset="0"/>
              </a:rPr>
              <a:t>t1.c2 BETWEEN 20 AND 30</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r>
              <a:rPr lang="zh-CN" altLang="en-US" sz="1600" dirty="0" smtClean="0">
                <a:sym typeface="Huawei Sans" panose="020C0503030203020204" pitchFamily="34" charset="0"/>
              </a:rPr>
              <a:t>到此</a:t>
            </a:r>
            <a:r>
              <a:rPr lang="en-US" altLang="zh-CN" sz="1600" dirty="0" smtClean="0">
                <a:sym typeface="Huawei Sans" panose="020C0503030203020204" pitchFamily="34" charset="0"/>
              </a:rPr>
              <a:t>t1,t2</a:t>
            </a:r>
            <a:r>
              <a:rPr lang="zh-CN" altLang="en-US" sz="1600" dirty="0" smtClean="0">
                <a:sym typeface="Huawei Sans" panose="020C0503030203020204" pitchFamily="34" charset="0"/>
              </a:rPr>
              <a:t>在关联之前就可以最大限度减小处理的元组数，达到提升性能的目的，以下是其他</a:t>
            </a:r>
            <a:r>
              <a:rPr lang="en-US" altLang="zh-CN" sz="1600" dirty="0" smtClean="0">
                <a:sym typeface="Huawei Sans" panose="020C0503030203020204" pitchFamily="34" charset="0"/>
              </a:rPr>
              <a:t>SATTC</a:t>
            </a:r>
            <a:r>
              <a:rPr lang="zh-CN" altLang="en-US" sz="1600" dirty="0" smtClean="0">
                <a:sym typeface="Huawei Sans" panose="020C0503030203020204" pitchFamily="34" charset="0"/>
              </a:rPr>
              <a:t>例子：</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A=B AND A=C --&gt; B=C</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A=5 AND A=B --&gt; B=5</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A=5 AND A IS NULL --&gt; FALSE</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A=5 AND A IS NOT NULL --&gt; A=5</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altLang="zh-CN" sz="1600" dirty="0" smtClean="0">
                <a:sym typeface="Huawei Sans" panose="020C0503030203020204" pitchFamily="34" charset="0"/>
              </a:rPr>
              <a:t>X &gt; 1 AND Y &gt; X --&gt; Y &gt;= 3</a:t>
            </a:r>
            <a:r>
              <a:rPr lang="zh-CN" altLang="en-US" sz="1600" dirty="0" smtClean="0">
                <a:sym typeface="Huawei Sans" panose="020C0503030203020204" pitchFamily="34" charset="0"/>
              </a:rPr>
              <a:t>。</a:t>
            </a:r>
            <a:endParaRPr lang="en-US" altLang="zh-CN" sz="1600" dirty="0" smtClean="0">
              <a:sym typeface="Huawei Sans" panose="020C0503030203020204" pitchFamily="34" charset="0"/>
            </a:endParaRPr>
          </a:p>
          <a:p>
            <a:pPr lvl="1"/>
            <a:r>
              <a:rPr lang="en-US" altLang="zh-CN" dirty="0" smtClean="0">
                <a:sym typeface="Huawei Sans" panose="020C0503030203020204" pitchFamily="34" charset="0"/>
              </a:rPr>
              <a:t>X IN (1,2,3) AND Y=X --&gt; Y IN (1,2,3)</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163632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谓词</a:t>
            </a:r>
            <a:r>
              <a:rPr lang="en-US" altLang="zh-CN" dirty="0" smtClean="0">
                <a:sym typeface="Huawei Sans" panose="020C0503030203020204" pitchFamily="34" charset="0"/>
              </a:rPr>
              <a:t>Predicate</a:t>
            </a:r>
            <a:r>
              <a:rPr lang="zh-CN" altLang="en-US" dirty="0" smtClean="0">
                <a:sym typeface="Huawei Sans" panose="020C0503030203020204" pitchFamily="34" charset="0"/>
              </a:rPr>
              <a:t>重写优化</a:t>
            </a:r>
            <a:endParaRPr lang="zh-CN" altLang="en-US" dirty="0">
              <a:sym typeface="Huawei Sans" panose="020C0503030203020204" pitchFamily="34" charset="0"/>
            </a:endParaRPr>
          </a:p>
        </p:txBody>
      </p:sp>
      <p:sp>
        <p:nvSpPr>
          <p:cNvPr id="6" name="文本占位符 5"/>
          <p:cNvSpPr>
            <a:spLocks noGrp="1"/>
          </p:cNvSpPr>
          <p:nvPr>
            <p:ph type="body" sz="quarter" idx="10"/>
          </p:nvPr>
        </p:nvSpPr>
        <p:spPr/>
        <p:txBody>
          <a:bodyPr/>
          <a:lstStyle/>
          <a:p>
            <a:r>
              <a:rPr lang="zh-CN" altLang="en-US" dirty="0" smtClean="0">
                <a:sym typeface="Huawei Sans" panose="020C0503030203020204" pitchFamily="34" charset="0"/>
              </a:rPr>
              <a:t>谓词下推优化</a:t>
            </a:r>
            <a:r>
              <a:rPr lang="en-US" altLang="zh-CN" dirty="0" smtClean="0">
                <a:sym typeface="Huawei Sans" panose="020C0503030203020204" pitchFamily="34" charset="0"/>
              </a:rPr>
              <a:t>Predicate Push Down</a:t>
            </a:r>
            <a:r>
              <a:rPr lang="zh-CN" altLang="en-US" dirty="0" smtClean="0">
                <a:sym typeface="Huawei Sans" panose="020C0503030203020204" pitchFamily="34" charset="0"/>
              </a:rPr>
              <a:t>：将谓词查询条件下沉到中间结果集的最底层提前过滤，可以有效减少读入到内存中数据的数量，减少计算层的代价。</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a:sym typeface="Huawei Sans" panose="020C0503030203020204"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1380719436"/>
              </p:ext>
            </p:extLst>
          </p:nvPr>
        </p:nvGraphicFramePr>
        <p:xfrm>
          <a:off x="800842" y="3307299"/>
          <a:ext cx="10590316" cy="2346956"/>
        </p:xfrm>
        <a:graphic>
          <a:graphicData uri="http://schemas.openxmlformats.org/drawingml/2006/table">
            <a:tbl>
              <a:tblPr firstRow="1" bandRow="1">
                <a:tableStyleId>{5C22544A-7EE6-4342-B048-85BDC9FD1C3A}</a:tableStyleId>
              </a:tblPr>
              <a:tblGrid>
                <a:gridCol w="3926141"/>
                <a:gridCol w="6664175"/>
              </a:tblGrid>
              <a:tr h="288235">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MAX(total)</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product_name</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SUM(quantity*amount) AS total</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FROM Sales, Product</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WHERE </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sales_product_key</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product_key</a:t>
                      </a:r>
                      <a:endPar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GROUP BY </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product_name</a:t>
                      </a:r>
                      <a:endPar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AS v</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a:t>
                      </a:r>
                      <a:r>
                        <a:rPr lang="en-US" altLang="zh-CN" sz="1400" b="1"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IN (10, 20, 30);</a:t>
                      </a:r>
                      <a:endPar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SELECT MAX(total)</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FROM (</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SELECT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product_name</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SUM(quantity*amount) AS total</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FROM Sales, Product</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WHERE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sales_product_key</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AND </a:t>
                      </a:r>
                      <a:r>
                        <a:rPr lang="en-US" altLang="zh-CN" sz="1400" b="1" dirty="0" err="1"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 IN (10, 20, 30)</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GROUP BY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product_name</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AS v</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WHERE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product_key</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IN (10, 20, 30);</a:t>
                      </a:r>
                      <a:endPar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16213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谓词</a:t>
            </a:r>
            <a:r>
              <a:rPr lang="en-US" altLang="zh-CN" dirty="0" smtClean="0">
                <a:sym typeface="Huawei Sans" panose="020C0503030203020204" pitchFamily="34" charset="0"/>
              </a:rPr>
              <a:t>Predicate</a:t>
            </a:r>
            <a:r>
              <a:rPr lang="zh-CN" altLang="en-US" dirty="0" smtClean="0">
                <a:sym typeface="Huawei Sans" panose="020C0503030203020204" pitchFamily="34" charset="0"/>
              </a:rPr>
              <a:t>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谓词上移优化</a:t>
            </a:r>
            <a:r>
              <a:rPr lang="en-US" altLang="zh-CN" dirty="0" smtClean="0">
                <a:sym typeface="Huawei Sans" panose="020C0503030203020204" pitchFamily="34" charset="0"/>
              </a:rPr>
              <a:t>Predicate </a:t>
            </a:r>
            <a:r>
              <a:rPr lang="en-US" altLang="zh-CN" dirty="0" err="1" smtClean="0">
                <a:sym typeface="Huawei Sans" panose="020C0503030203020204" pitchFamily="34" charset="0"/>
              </a:rPr>
              <a:t>Pullup</a:t>
            </a:r>
            <a:r>
              <a:rPr lang="zh-CN" altLang="en-US" dirty="0" smtClean="0">
                <a:sym typeface="Huawei Sans" panose="020C0503030203020204" pitchFamily="34" charset="0"/>
              </a:rPr>
              <a:t>：将谓词查询条件中比较繁重的函数计算放到最后，期望减小繁重计算的次数达到提升性能的目的。</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4255912662"/>
              </p:ext>
            </p:extLst>
          </p:nvPr>
        </p:nvGraphicFramePr>
        <p:xfrm>
          <a:off x="814570" y="2770718"/>
          <a:ext cx="10590316" cy="1706876"/>
        </p:xfrm>
        <a:graphic>
          <a:graphicData uri="http://schemas.openxmlformats.org/drawingml/2006/table">
            <a:tbl>
              <a:tblPr firstRow="1" bandRow="1">
                <a:tableStyleId>{5C22544A-7EE6-4342-B048-85BDC9FD1C3A}</a:tableStyleId>
              </a:tblPr>
              <a:tblGrid>
                <a:gridCol w="3926141"/>
                <a:gridCol w="6664175"/>
              </a:tblGrid>
              <a:tr h="288235">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t1, </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 FROM t2</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WHERE </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complex_func</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(t2.c2) = 3) AS </a:t>
                      </a:r>
                      <a:r>
                        <a:rPr lang="en-US" altLang="zh-CN" sz="14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dt</a:t>
                      </a:r>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(c1,c2,c3)</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t1.c1 = t2.c1 AND t1.c2 &gt; 30</a:t>
                      </a:r>
                      <a:endPar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SELECT *</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FROM t1, </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    (SELECT * FROM t2) AS </a:t>
                      </a: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dt</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(c1,c2,c3)</a:t>
                      </a:r>
                    </a:p>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WHERE t1.c1 = t2.c1 AND t1.c2 &gt; 30 AND </a:t>
                      </a:r>
                      <a:r>
                        <a:rPr lang="en-US" altLang="zh-CN" sz="1400" b="1" dirty="0" err="1"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complex_func</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(t2.c2) = 3</a:t>
                      </a:r>
                      <a:endParaRPr lang="zh-CN" altLang="en-US"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90106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谓词</a:t>
            </a:r>
            <a:r>
              <a:rPr lang="en-US" altLang="zh-CN" dirty="0" smtClean="0">
                <a:sym typeface="Huawei Sans" panose="020C0503030203020204" pitchFamily="34" charset="0"/>
              </a:rPr>
              <a:t>Predicate</a:t>
            </a:r>
            <a:r>
              <a:rPr lang="zh-CN" altLang="en-US" dirty="0" smtClean="0">
                <a:sym typeface="Huawei Sans" panose="020C0503030203020204" pitchFamily="34" charset="0"/>
              </a:rPr>
              <a:t>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谓词正则化</a:t>
            </a:r>
            <a:r>
              <a:rPr lang="en-US" altLang="zh-CN" dirty="0" smtClean="0">
                <a:sym typeface="Huawei Sans" panose="020C0503030203020204" pitchFamily="34" charset="0"/>
              </a:rPr>
              <a:t>Predicate Marshaling</a:t>
            </a:r>
            <a:r>
              <a:rPr lang="zh-CN" altLang="en-US" dirty="0" smtClean="0">
                <a:sym typeface="Huawei Sans" panose="020C0503030203020204" pitchFamily="34" charset="0"/>
              </a:rPr>
              <a:t>：将用户输入的条件表达式进行</a:t>
            </a:r>
            <a:r>
              <a:rPr lang="en-US" altLang="zh-CN" dirty="0" smtClean="0">
                <a:sym typeface="Huawei Sans" panose="020C0503030203020204" pitchFamily="34" charset="0"/>
              </a:rPr>
              <a:t>CNF</a:t>
            </a:r>
            <a:r>
              <a:rPr lang="zh-CN" altLang="en-US" dirty="0" smtClean="0">
                <a:sym typeface="Huawei Sans" panose="020C0503030203020204" pitchFamily="34" charset="0"/>
              </a:rPr>
              <a:t>正则化处理（析取范式</a:t>
            </a:r>
            <a:r>
              <a:rPr lang="en-US" altLang="zh-CN" dirty="0" err="1" smtClean="0">
                <a:sym typeface="Huawei Sans" panose="020C0503030203020204" pitchFamily="34" charset="0"/>
              </a:rPr>
              <a:t>ANDed</a:t>
            </a:r>
            <a:r>
              <a:rPr lang="zh-CN" altLang="en-US" dirty="0" smtClean="0">
                <a:sym typeface="Huawei Sans" panose="020C0503030203020204" pitchFamily="34" charset="0"/>
              </a:rPr>
              <a:t>），这样便于在逐一推理条件可满足性时做提前短路、或者化简处理，如：</a:t>
            </a:r>
            <a:endParaRPr lang="en-US" altLang="zh-CN" dirty="0" smtClean="0">
              <a:sym typeface="Huawei Sans" panose="020C0503030203020204" pitchFamily="34" charset="0"/>
            </a:endParaRPr>
          </a:p>
          <a:p>
            <a:pPr lvl="1"/>
            <a:r>
              <a:rPr lang="pt-BR" altLang="zh-CN" dirty="0" smtClean="0">
                <a:sym typeface="Huawei Sans" panose="020C0503030203020204" pitchFamily="34" charset="0"/>
              </a:rPr>
              <a:t>A + CD =&gt; (A+C) (A+D)</a:t>
            </a:r>
            <a:r>
              <a:rPr lang="zh-CN" altLang="en-US" dirty="0" smtClean="0">
                <a:sym typeface="Huawei Sans" panose="020C0503030203020204" pitchFamily="34" charset="0"/>
              </a:rPr>
              <a:t>。</a:t>
            </a:r>
            <a:endParaRPr lang="pt-BR" altLang="zh-CN" dirty="0" smtClean="0">
              <a:sym typeface="Huawei Sans" panose="020C0503030203020204" pitchFamily="34" charset="0"/>
            </a:endParaRPr>
          </a:p>
          <a:p>
            <a:pPr lvl="1"/>
            <a:r>
              <a:rPr lang="pt-BR" altLang="zh-CN" dirty="0" smtClean="0">
                <a:sym typeface="Huawei Sans" panose="020C0503030203020204" pitchFamily="34" charset="0"/>
              </a:rPr>
              <a:t>AB + CD  =&gt; (A+C) (A+D) (B+C) (B+D)</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48379639"/>
              </p:ext>
            </p:extLst>
          </p:nvPr>
        </p:nvGraphicFramePr>
        <p:xfrm>
          <a:off x="779022" y="4210464"/>
          <a:ext cx="10590316" cy="1920236"/>
        </p:xfrm>
        <a:graphic>
          <a:graphicData uri="http://schemas.openxmlformats.org/drawingml/2006/table">
            <a:tbl>
              <a:tblPr firstRow="1" bandRow="1">
                <a:tableStyleId>{5C22544A-7EE6-4342-B048-85BDC9FD1C3A}</a:tableStyleId>
              </a:tblPr>
              <a:tblGrid>
                <a:gridCol w="3926141"/>
                <a:gridCol w="6664175"/>
              </a:tblGrid>
              <a:tr h="288235">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a:t>
                      </a:r>
                      <a:r>
                        <a:rPr lang="en-US" altLang="zh-CN" sz="140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p>
                    <a:p>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t1</a:t>
                      </a:r>
                    </a:p>
                    <a:p>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c1 = 1 OR (c2 = 2 AND c1 &lt;&gt; 1)</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a:t>
                      </a:r>
                      <a:r>
                        <a:rPr lang="en-US" altLang="zh-CN" sz="140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c1</a:t>
                      </a:r>
                    </a:p>
                    <a:p>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t1</a:t>
                      </a:r>
                    </a:p>
                    <a:p>
                      <a:r>
                        <a:rPr lang="en-US" altLang="zh-CN" sz="1400" b="1" baseline="0" dirty="0" smtClean="0">
                          <a:solidFill>
                            <a:srgbClr val="0000FF"/>
                          </a:solidFill>
                          <a:latin typeface="Huawei Sans" panose="020C0503030203020204" pitchFamily="34" charset="0"/>
                          <a:ea typeface="方正兰亭黑简体" panose="02000000000000000000" pitchFamily="2" charset="-122"/>
                          <a:sym typeface="Huawei Sans" panose="020C0503030203020204" pitchFamily="34" charset="0"/>
                        </a:rPr>
                        <a:t>WHERE (c1 = 1 OR c2 = 2) AND (c1 = 1 OR c1 &lt;&gt; 1)</a:t>
                      </a:r>
                    </a:p>
                    <a:p>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=&gt;</a:t>
                      </a:r>
                    </a:p>
                    <a:p>
                      <a:r>
                        <a:rPr lang="en-US" altLang="zh-CN" sz="14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a:t>
                      </a:r>
                      <a:r>
                        <a:rPr lang="en-US" altLang="zh-CN" sz="140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40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40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t1</a:t>
                      </a:r>
                    </a:p>
                    <a:p>
                      <a:r>
                        <a:rPr lang="en-US" altLang="zh-CN" sz="1400" b="1" baseline="0" dirty="0" smtClean="0">
                          <a:solidFill>
                            <a:srgbClr val="0000FF"/>
                          </a:solidFill>
                          <a:latin typeface="Huawei Sans" panose="020C0503030203020204" pitchFamily="34" charset="0"/>
                          <a:ea typeface="方正兰亭黑简体" panose="02000000000000000000" pitchFamily="2" charset="-122"/>
                          <a:sym typeface="Huawei Sans" panose="020C0503030203020204" pitchFamily="34" charset="0"/>
                        </a:rPr>
                        <a:t>WHERE c1 = 1 OR c2 = 2</a:t>
                      </a: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198250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视图</a:t>
            </a:r>
            <a:r>
              <a:rPr lang="en-US" altLang="zh-CN" dirty="0" smtClean="0">
                <a:sym typeface="Huawei Sans" panose="020C0503030203020204" pitchFamily="34" charset="0"/>
              </a:rPr>
              <a:t>View</a:t>
            </a:r>
            <a:r>
              <a:rPr lang="zh-CN" altLang="en-US" dirty="0" smtClean="0">
                <a:sym typeface="Huawei Sans" panose="020C0503030203020204" pitchFamily="34" charset="0"/>
              </a:rPr>
              <a:t>相关重写优化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视图展开</a:t>
            </a:r>
            <a:r>
              <a:rPr lang="en-US" altLang="zh-CN" dirty="0" smtClean="0">
                <a:sym typeface="Huawei Sans" panose="020C0503030203020204" pitchFamily="34" charset="0"/>
              </a:rPr>
              <a:t>View Folding</a:t>
            </a:r>
            <a:r>
              <a:rPr lang="zh-CN" altLang="en-US" dirty="0" smtClean="0">
                <a:sym typeface="Huawei Sans" panose="020C0503030203020204" pitchFamily="34" charset="0"/>
              </a:rPr>
              <a:t>：视图展开</a:t>
            </a:r>
            <a:r>
              <a:rPr lang="en-US" altLang="zh-CN" dirty="0" smtClean="0">
                <a:sym typeface="Huawei Sans" panose="020C0503030203020204" pitchFamily="34" charset="0"/>
              </a:rPr>
              <a:t>View Folding</a:t>
            </a:r>
            <a:r>
              <a:rPr lang="zh-CN" altLang="en-US" dirty="0" smtClean="0">
                <a:sym typeface="Huawei Sans" panose="020C0503030203020204" pitchFamily="34" charset="0"/>
              </a:rPr>
              <a:t>在查询中对</a:t>
            </a:r>
            <a:r>
              <a:rPr lang="en-US" altLang="zh-CN" dirty="0" smtClean="0">
                <a:sym typeface="Huawei Sans" panose="020C0503030203020204" pitchFamily="34" charset="0"/>
              </a:rPr>
              <a:t>View</a:t>
            </a:r>
            <a:r>
              <a:rPr lang="zh-CN" altLang="en-US" dirty="0" smtClean="0">
                <a:sym typeface="Huawei Sans" panose="020C0503030203020204" pitchFamily="34" charset="0"/>
              </a:rPr>
              <a:t>不做物化而作视图定义的替换，这样可以将查询中的表关联选项、为此条件等通过为此下推等优化手段实施更多优化选项。</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217031100"/>
              </p:ext>
            </p:extLst>
          </p:nvPr>
        </p:nvGraphicFramePr>
        <p:xfrm>
          <a:off x="838852" y="3105009"/>
          <a:ext cx="10590316" cy="3017516"/>
        </p:xfrm>
        <a:graphic>
          <a:graphicData uri="http://schemas.openxmlformats.org/drawingml/2006/table">
            <a:tbl>
              <a:tblPr firstRow="1" bandRow="1">
                <a:tableStyleId>{5C22544A-7EE6-4342-B048-85BDC9FD1C3A}</a:tableStyleId>
              </a:tblPr>
              <a:tblGrid>
                <a:gridCol w="3926141"/>
                <a:gridCol w="6664175"/>
              </a:tblGrid>
              <a:tr h="288235">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zh-CN" altLang="en-US"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视图定义</a:t>
                      </a:r>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CREATE VIEW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sales_by_product</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AS</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product_name</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SUM(quantity*amount) AS total</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sales, product</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sales_product_key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product_key</a:t>
                      </a:r>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GROUP BY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product_name</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p>
                    <a:p>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zh-CN" altLang="en-US"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查询</a:t>
                      </a:r>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product_name</a:t>
                      </a:r>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sales_by_product</a:t>
                      </a:r>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total &gt; 50000 AND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IN (1001,1002,1003);</a:t>
                      </a:r>
                      <a:endParaRPr lang="zh-CN" alt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product.product_name</a:t>
                      </a:r>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sales, product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sales_product_key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1" i="0" u="none" strike="noStrike" kern="1200" baseline="0" dirty="0" err="1"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product_key</a:t>
                      </a:r>
                      <a:r>
                        <a:rPr lang="en-US" altLang="zh-CN" sz="12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 IN (1001,1002,1003)</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zh-CN" alt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GROUP BY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product.product_name</a:t>
                      </a:r>
                      <a:endPar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HAVING (SUM(quantity * amount))&gt;50000</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244594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关联</a:t>
            </a:r>
            <a:r>
              <a:rPr lang="en-US" altLang="zh-CN" dirty="0" smtClean="0">
                <a:sym typeface="Huawei Sans" panose="020C0503030203020204" pitchFamily="34" charset="0"/>
              </a:rPr>
              <a:t>Join</a:t>
            </a:r>
            <a:r>
              <a:rPr lang="zh-CN" altLang="en-US" dirty="0" smtClean="0">
                <a:sym typeface="Huawei Sans" panose="020C0503030203020204" pitchFamily="34" charset="0"/>
              </a:rPr>
              <a:t>相关重写优化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en-US" altLang="zh-CN" dirty="0" smtClean="0">
                <a:sym typeface="Huawei Sans" panose="020C0503030203020204" pitchFamily="34" charset="0"/>
              </a:rPr>
              <a:t>Eliminate Join</a:t>
            </a:r>
            <a:r>
              <a:rPr lang="zh-CN" altLang="en-US" dirty="0" smtClean="0">
                <a:sym typeface="Huawei Sans" panose="020C0503030203020204" pitchFamily="34" charset="0"/>
              </a:rPr>
              <a:t>消除冗余连接：在查询满足一定条件时可以把两表关联优化成单表扫描从而避免由于表关联操作的带来的工作量，一般而言有两种场景：</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A join B</a:t>
            </a:r>
            <a:r>
              <a:rPr lang="zh-CN" altLang="en-US" dirty="0" smtClean="0">
                <a:sym typeface="Huawei Sans" panose="020C0503030203020204" pitchFamily="34" charset="0"/>
              </a:rPr>
              <a:t>时采用</a:t>
            </a:r>
            <a:r>
              <a:rPr lang="en-US" altLang="zh-CN" dirty="0" smtClean="0">
                <a:sym typeface="Huawei Sans" panose="020C0503030203020204" pitchFamily="34" charset="0"/>
              </a:rPr>
              <a:t>PK-FK</a:t>
            </a:r>
            <a:r>
              <a:rPr lang="zh-CN" altLang="en-US" dirty="0" smtClean="0">
                <a:sym typeface="Huawei Sans" panose="020C0503030203020204" pitchFamily="34" charset="0"/>
              </a:rPr>
              <a:t>键关联，同时在返回列表中主表除了</a:t>
            </a:r>
            <a:r>
              <a:rPr lang="en-US" altLang="zh-CN" dirty="0" smtClean="0">
                <a:sym typeface="Huawei Sans" panose="020C0503030203020204" pitchFamily="34" charset="0"/>
              </a:rPr>
              <a:t>PK</a:t>
            </a:r>
            <a:r>
              <a:rPr lang="zh-CN" altLang="en-US" dirty="0" smtClean="0">
                <a:sym typeface="Huawei Sans" panose="020C0503030203020204" pitchFamily="34" charset="0"/>
              </a:rPr>
              <a:t>列没有其他列返回。</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A left join B</a:t>
            </a:r>
            <a:r>
              <a:rPr lang="zh-CN" altLang="en-US" dirty="0" smtClean="0">
                <a:sym typeface="Huawei Sans" panose="020C0503030203020204" pitchFamily="34" charset="0"/>
              </a:rPr>
              <a:t>时</a:t>
            </a:r>
            <a:r>
              <a:rPr lang="en-US" altLang="zh-CN" dirty="0" smtClean="0">
                <a:sym typeface="Huawei Sans" panose="020C0503030203020204" pitchFamily="34" charset="0"/>
              </a:rPr>
              <a:t>B</a:t>
            </a:r>
            <a:r>
              <a:rPr lang="zh-CN" altLang="en-US" dirty="0" smtClean="0">
                <a:sym typeface="Huawei Sans" panose="020C0503030203020204" pitchFamily="34" charset="0"/>
              </a:rPr>
              <a:t>表的关联列为</a:t>
            </a:r>
            <a:r>
              <a:rPr lang="en-US" altLang="zh-CN" dirty="0" smtClean="0">
                <a:sym typeface="Huawei Sans" panose="020C0503030203020204" pitchFamily="34" charset="0"/>
              </a:rPr>
              <a:t>unique</a:t>
            </a:r>
            <a:r>
              <a:rPr lang="zh-CN" altLang="en-US" dirty="0" smtClean="0">
                <a:sym typeface="Huawei Sans" panose="020C0503030203020204" pitchFamily="34" charset="0"/>
              </a:rPr>
              <a:t>，同时查询的返回列表中不包含</a:t>
            </a:r>
            <a:r>
              <a:rPr lang="en-US" altLang="zh-CN" dirty="0" smtClean="0">
                <a:sym typeface="Huawei Sans" panose="020C0503030203020204" pitchFamily="34" charset="0"/>
              </a:rPr>
              <a:t>B</a:t>
            </a:r>
            <a:r>
              <a:rPr lang="zh-CN" altLang="en-US" dirty="0" smtClean="0">
                <a:sym typeface="Huawei Sans" panose="020C0503030203020204" pitchFamily="34" charset="0"/>
              </a:rPr>
              <a:t>的其他列。</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289942144"/>
              </p:ext>
            </p:extLst>
          </p:nvPr>
        </p:nvGraphicFramePr>
        <p:xfrm>
          <a:off x="883403" y="3688597"/>
          <a:ext cx="10374838" cy="2475205"/>
        </p:xfrm>
        <a:graphic>
          <a:graphicData uri="http://schemas.openxmlformats.org/drawingml/2006/table">
            <a:tbl>
              <a:tblPr firstRow="1" bandRow="1">
                <a:tableStyleId>{5C22544A-7EE6-4342-B048-85BDC9FD1C3A}</a:tableStyleId>
              </a:tblPr>
              <a:tblGrid>
                <a:gridCol w="5176434"/>
                <a:gridCol w="5198404"/>
              </a:tblGrid>
              <a:tr h="357197">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1148304">
                <a:tc>
                  <a:txBody>
                    <a:bodyPr/>
                    <a:lstStyle/>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FOREIGN KEY (nation_key) REFERENCES nation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nation_key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s.suppkey, s.address, n.nationkey</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supplier AS s, nation AS n</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s.nation_key=n.nation_key</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ORDER BY n.nation_key;</a:t>
                      </a:r>
                      <a:endParaRPr lang="zh-CN" alt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s.supp_key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s.address</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en-US" altLang="zh-CN" sz="1200" b="1" i="0" u="none" strike="noStrike" kern="1200" baseline="0" dirty="0" err="1"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s.nation_key</a:t>
                      </a:r>
                      <a:endParaRPr lang="en-US" altLang="zh-CN" sz="12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2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FROM supplier</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ORDER BY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s.nation_key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69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FOREIGN KEY (sales_product_key) REFERENCES nation (</a:t>
                      </a:r>
                      <a:r>
                        <a:rPr lang="en-US" altLang="zh-CN" sz="12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product_key</a:t>
                      </a:r>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sales1.*</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sales1 LEFT OUTER JOIN product</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ON sales_product_key=product_key;</a:t>
                      </a:r>
                      <a:endParaRPr lang="zh-CN" alt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SELECT *</a:t>
                      </a:r>
                    </a:p>
                    <a:p>
                      <a:r>
                        <a:rPr lang="en-US" altLang="zh-CN" sz="12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FROM</a:t>
                      </a:r>
                      <a:r>
                        <a:rPr lang="en-US" altLang="zh-CN" sz="1200" b="1" baseline="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 sales1;</a:t>
                      </a:r>
                      <a:endParaRPr lang="en-US" altLang="zh-CN" sz="12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19302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p:txBody>
          <a:bodyPr/>
          <a:lstStyle/>
          <a:p>
            <a:r>
              <a:rPr lang="zh-CN" altLang="en-US" dirty="0" smtClean="0">
                <a:sym typeface="Huawei Sans" panose="020C0503030203020204" pitchFamily="34" charset="0"/>
              </a:rPr>
              <a:t>关联</a:t>
            </a:r>
            <a:r>
              <a:rPr lang="en-US" altLang="zh-CN" dirty="0" smtClean="0">
                <a:sym typeface="Huawei Sans" panose="020C0503030203020204" pitchFamily="34" charset="0"/>
              </a:rPr>
              <a:t>Join</a:t>
            </a:r>
            <a:r>
              <a:rPr lang="zh-CN" altLang="en-US" dirty="0" smtClean="0">
                <a:sym typeface="Huawei Sans" panose="020C0503030203020204" pitchFamily="34" charset="0"/>
              </a:rPr>
              <a:t>相关重写优化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查询重写规则 </a:t>
            </a:r>
            <a:r>
              <a:rPr lang="en-US" altLang="zh-CN" dirty="0" smtClean="0">
                <a:sym typeface="Huawei Sans" panose="020C0503030203020204" pitchFamily="34" charset="0"/>
              </a:rPr>
              <a:t>- Outer2Inner</a:t>
            </a:r>
            <a:r>
              <a:rPr lang="zh-CN" altLang="en-US" dirty="0" smtClean="0">
                <a:sym typeface="Huawei Sans" panose="020C0503030203020204" pitchFamily="34" charset="0"/>
              </a:rPr>
              <a:t>外链接转内连接：当</a:t>
            </a:r>
            <a:r>
              <a:rPr lang="en-US" altLang="zh-CN" dirty="0" smtClean="0">
                <a:sym typeface="Huawei Sans" panose="020C0503030203020204" pitchFamily="34" charset="0"/>
              </a:rPr>
              <a:t>left-outer</a:t>
            </a:r>
            <a:r>
              <a:rPr lang="zh-CN" altLang="en-US" dirty="0" smtClean="0">
                <a:sym typeface="Huawei Sans" panose="020C0503030203020204" pitchFamily="34" charset="0"/>
              </a:rPr>
              <a:t>或者</a:t>
            </a:r>
            <a:r>
              <a:rPr lang="en-US" altLang="zh-CN" dirty="0" smtClean="0">
                <a:sym typeface="Huawei Sans" panose="020C0503030203020204" pitchFamily="34" charset="0"/>
              </a:rPr>
              <a:t>right-outer</a:t>
            </a:r>
            <a:r>
              <a:rPr lang="zh-CN" altLang="en-US" dirty="0" smtClean="0">
                <a:sym typeface="Huawei Sans" panose="020C0503030203020204" pitchFamily="34" charset="0"/>
              </a:rPr>
              <a:t>关联过程中，如果</a:t>
            </a:r>
            <a:r>
              <a:rPr lang="en-US" altLang="zh-CN" dirty="0" smtClean="0">
                <a:sym typeface="Huawei Sans" panose="020C0503030203020204" pitchFamily="34" charset="0"/>
              </a:rPr>
              <a:t>inner</a:t>
            </a:r>
            <a:r>
              <a:rPr lang="zh-CN" altLang="en-US" dirty="0" smtClean="0">
                <a:sym typeface="Huawei Sans" panose="020C0503030203020204" pitchFamily="34" charset="0"/>
              </a:rPr>
              <a:t>表在查询条件中存在逻辑上能够包含</a:t>
            </a:r>
            <a:r>
              <a:rPr lang="en-US" altLang="zh-CN" dirty="0" smtClean="0">
                <a:sym typeface="Huawei Sans" panose="020C0503030203020204" pitchFamily="34" charset="0"/>
              </a:rPr>
              <a:t>IS NOT NULL</a:t>
            </a:r>
            <a:r>
              <a:rPr lang="zh-CN" altLang="en-US" dirty="0" smtClean="0">
                <a:sym typeface="Huawei Sans" panose="020C0503030203020204" pitchFamily="34" charset="0"/>
              </a:rPr>
              <a:t>的例如</a:t>
            </a:r>
            <a:r>
              <a:rPr lang="en-US" altLang="zh-CN" dirty="0" smtClean="0">
                <a:sym typeface="Huawei Sans" panose="020C0503030203020204" pitchFamily="34" charset="0"/>
              </a:rPr>
              <a:t>c1 &gt; 0</a:t>
            </a:r>
            <a:r>
              <a:rPr lang="zh-CN" altLang="en-US" dirty="0" smtClean="0">
                <a:sym typeface="Huawei Sans" panose="020C0503030203020204" pitchFamily="34" charset="0"/>
              </a:rPr>
              <a:t>可以将查询转换成</a:t>
            </a:r>
            <a:r>
              <a:rPr lang="en-US" altLang="zh-CN" dirty="0" smtClean="0">
                <a:sym typeface="Huawei Sans" panose="020C0503030203020204" pitchFamily="34" charset="0"/>
              </a:rPr>
              <a:t>INNER JOIN</a:t>
            </a:r>
            <a:r>
              <a:rPr lang="zh-CN" altLang="en-US" dirty="0" smtClean="0">
                <a:sym typeface="Huawei Sans" panose="020C0503030203020204" pitchFamily="34" charset="0"/>
              </a:rPr>
              <a:t>，从而减少关联处理产生的中间结果集。</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583143652"/>
              </p:ext>
            </p:extLst>
          </p:nvPr>
        </p:nvGraphicFramePr>
        <p:xfrm>
          <a:off x="1038387" y="3678447"/>
          <a:ext cx="9733306" cy="1706876"/>
        </p:xfrm>
        <a:graphic>
          <a:graphicData uri="http://schemas.openxmlformats.org/drawingml/2006/table">
            <a:tbl>
              <a:tblPr firstRow="1" bandRow="1">
                <a:tableStyleId>{5C22544A-7EE6-4342-B048-85BDC9FD1C3A}</a:tableStyleId>
              </a:tblPr>
              <a:tblGrid>
                <a:gridCol w="3608422"/>
                <a:gridCol w="6124884"/>
              </a:tblGrid>
              <a:tr h="288235">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a:t>
                      </a:r>
                      <a:r>
                        <a:rPr lang="zh-CN" altLang="en-US"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视图定义</a:t>
                      </a:r>
                      <a:endPar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DISTINCT </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product_name</a:t>
                      </a:r>
                      <a:endPar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product p </a:t>
                      </a:r>
                      <a:r>
                        <a:rPr lang="en-US" altLang="zh-CN" sz="1400" b="1" i="0" u="none" strike="noStrike" kern="1200" baseline="0" dirty="0" smtClean="0">
                          <a:solidFill>
                            <a:srgbClr val="FF0000"/>
                          </a:solidFill>
                          <a:latin typeface="Huawei Sans" panose="020C0503030203020204" pitchFamily="34" charset="0"/>
                          <a:ea typeface="方正兰亭黑简体" panose="02000000000000000000" pitchFamily="2" charset="-122"/>
                          <a:cs typeface="+mn-cs"/>
                          <a:sym typeface="Huawei Sans" panose="020C0503030203020204" pitchFamily="34" charset="0"/>
                        </a:rPr>
                        <a:t>LEFT JOIN </a:t>
                      </a:r>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sales s ON </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p.product_key</a:t>
                      </a:r>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s.sales_product_key</a:t>
                      </a:r>
                      <a:endPar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s.quantity</a:t>
                      </a:r>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 &gt; 10 ;</a:t>
                      </a:r>
                      <a:endPar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product.product_name</a:t>
                      </a:r>
                      <a:endPar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DISTINCT </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product_name</a:t>
                      </a:r>
                      <a:endPar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product p </a:t>
                      </a:r>
                      <a:r>
                        <a:rPr lang="en-US" altLang="zh-CN" sz="14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INNER JOIN </a:t>
                      </a:r>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sales s ON </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p.product_key</a:t>
                      </a:r>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r>
                        <a:rPr lang="en-US" altLang="zh-CN" sz="1400" b="0" i="0" u="none" strike="noStrike" kern="1200" baseline="0" dirty="0" err="1"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s.sales_product_key</a:t>
                      </a:r>
                      <a:endPar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p>
                      <a:r>
                        <a:rPr lang="en-US" altLang="zh-CN" sz="14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WHERE </a:t>
                      </a:r>
                      <a:r>
                        <a:rPr lang="en-US" altLang="zh-CN" sz="1400" b="1" i="0" u="none" strike="noStrike" kern="1200" baseline="0" dirty="0" err="1"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s.quantity</a:t>
                      </a:r>
                      <a:r>
                        <a:rPr lang="en-US" altLang="zh-CN" sz="1400" b="1" i="0" u="none" strike="noStrike" kern="1200" baseline="0" dirty="0" smtClean="0">
                          <a:solidFill>
                            <a:srgbClr val="00B050"/>
                          </a:solidFill>
                          <a:latin typeface="Huawei Sans" panose="020C0503030203020204" pitchFamily="34" charset="0"/>
                          <a:ea typeface="方正兰亭黑简体" panose="02000000000000000000" pitchFamily="2" charset="-122"/>
                          <a:cs typeface="+mn-cs"/>
                          <a:sym typeface="Huawei Sans" panose="020C0503030203020204" pitchFamily="34" charset="0"/>
                        </a:rPr>
                        <a:t> &gt; 10 </a:t>
                      </a:r>
                      <a:r>
                        <a:rPr lang="en-US" altLang="zh-CN" sz="14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91437" marR="91437" marT="45719" marB="45719"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1835655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相关子查询提升重写优化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10728326" cy="5153025"/>
          </a:xfrm>
        </p:spPr>
        <p:txBody>
          <a:bodyPr/>
          <a:lstStyle/>
          <a:p>
            <a:r>
              <a:rPr lang="zh-CN" altLang="en-US" dirty="0" smtClean="0">
                <a:sym typeface="Huawei Sans" panose="020C0503030203020204" pitchFamily="34" charset="0"/>
              </a:rPr>
              <a:t>查询重写规则 </a:t>
            </a:r>
            <a:r>
              <a:rPr lang="en-US" altLang="zh-CN" dirty="0" smtClean="0">
                <a:sym typeface="Huawei Sans" panose="020C0503030203020204" pitchFamily="34" charset="0"/>
              </a:rPr>
              <a:t>- </a:t>
            </a:r>
            <a:r>
              <a:rPr lang="zh-CN" altLang="en-US" dirty="0" smtClean="0">
                <a:sym typeface="Huawei Sans" panose="020C0503030203020204" pitchFamily="34" charset="0"/>
              </a:rPr>
              <a:t>相关子查询</a:t>
            </a:r>
            <a:r>
              <a:rPr lang="en-US" altLang="zh-CN" dirty="0" smtClean="0">
                <a:sym typeface="Huawei Sans" panose="020C0503030203020204" pitchFamily="34" charset="0"/>
              </a:rPr>
              <a:t>/</a:t>
            </a:r>
            <a:r>
              <a:rPr lang="zh-CN" altLang="en-US" dirty="0" smtClean="0">
                <a:sym typeface="Huawei Sans" panose="020C0503030203020204" pitchFamily="34" charset="0"/>
              </a:rPr>
              <a:t>子链接提升优化</a:t>
            </a:r>
            <a:r>
              <a:rPr lang="en-US" altLang="zh-CN" dirty="0" err="1" smtClean="0">
                <a:sym typeface="Huawei Sans" panose="020C0503030203020204" pitchFamily="34" charset="0"/>
              </a:rPr>
              <a:t>Subquery-Pullup</a:t>
            </a:r>
            <a:r>
              <a:rPr lang="en-US" altLang="zh-CN" dirty="0" smtClean="0">
                <a:sym typeface="Huawei Sans" panose="020C0503030203020204" pitchFamily="34" charset="0"/>
              </a:rPr>
              <a:t>/</a:t>
            </a:r>
            <a:r>
              <a:rPr lang="en-US" altLang="zh-CN" dirty="0" err="1" smtClean="0">
                <a:sym typeface="Huawei Sans" panose="020C0503030203020204" pitchFamily="34" charset="0"/>
              </a:rPr>
              <a:t>Decorrelation</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相关子查询的执行依赖于外部查询，多数情况下是子查询的</a:t>
            </a:r>
            <a:r>
              <a:rPr lang="en-US" altLang="zh-CN" dirty="0" smtClean="0">
                <a:sym typeface="Huawei Sans" panose="020C0503030203020204" pitchFamily="34" charset="0"/>
              </a:rPr>
              <a:t>WHERE</a:t>
            </a:r>
            <a:r>
              <a:rPr lang="zh-CN" altLang="en-US" dirty="0" smtClean="0">
                <a:sym typeface="Huawei Sans" panose="020C0503030203020204" pitchFamily="34" charset="0"/>
              </a:rPr>
              <a:t>子句中引用了外部查询的表，具体执行过程可以描述为：</a:t>
            </a:r>
            <a:endParaRPr lang="en-US" altLang="zh-CN" dirty="0" smtClean="0">
              <a:sym typeface="Huawei Sans" panose="020C0503030203020204" pitchFamily="34" charset="0"/>
            </a:endParaRPr>
          </a:p>
          <a:p>
            <a:pPr lvl="2"/>
            <a:r>
              <a:rPr lang="zh-CN" altLang="en-US" sz="1599" dirty="0" smtClean="0">
                <a:sym typeface="Huawei Sans" panose="020C0503030203020204" pitchFamily="34" charset="0"/>
              </a:rPr>
              <a:t>从</a:t>
            </a:r>
            <a:r>
              <a:rPr lang="zh-CN" altLang="en-US" sz="1599" dirty="0">
                <a:sym typeface="Huawei Sans" panose="020C0503030203020204" pitchFamily="34" charset="0"/>
              </a:rPr>
              <a:t>外层查询中取出一个元组，将元组相关列的值传给内层查询</a:t>
            </a:r>
            <a:r>
              <a:rPr lang="zh-CN" altLang="en-US" sz="1599" dirty="0" smtClean="0">
                <a:sym typeface="Huawei Sans" panose="020C0503030203020204" pitchFamily="34" charset="0"/>
              </a:rPr>
              <a:t>。</a:t>
            </a:r>
            <a:endParaRPr lang="en-US" altLang="zh-CN" sz="1599" dirty="0" smtClean="0">
              <a:sym typeface="Huawei Sans" panose="020C0503030203020204" pitchFamily="34" charset="0"/>
            </a:endParaRPr>
          </a:p>
          <a:p>
            <a:pPr lvl="2"/>
            <a:r>
              <a:rPr lang="zh-CN" altLang="en-US" sz="1599" dirty="0" smtClean="0">
                <a:sym typeface="Huawei Sans" panose="020C0503030203020204" pitchFamily="34" charset="0"/>
              </a:rPr>
              <a:t>执行</a:t>
            </a:r>
            <a:r>
              <a:rPr lang="zh-CN" altLang="en-US" sz="1599" dirty="0">
                <a:sym typeface="Huawei Sans" panose="020C0503030203020204" pitchFamily="34" charset="0"/>
              </a:rPr>
              <a:t>内层查询，得到子查询操作的值</a:t>
            </a:r>
            <a:r>
              <a:rPr lang="zh-CN" altLang="en-US" sz="1599" dirty="0" smtClean="0">
                <a:sym typeface="Huawei Sans" panose="020C0503030203020204" pitchFamily="34" charset="0"/>
              </a:rPr>
              <a:t>。</a:t>
            </a:r>
            <a:endParaRPr lang="en-US" altLang="zh-CN" sz="1599" dirty="0" smtClean="0">
              <a:sym typeface="Huawei Sans" panose="020C0503030203020204" pitchFamily="34" charset="0"/>
            </a:endParaRPr>
          </a:p>
          <a:p>
            <a:pPr lvl="2"/>
            <a:r>
              <a:rPr lang="zh-CN" altLang="en-US" sz="1599" dirty="0" smtClean="0">
                <a:sym typeface="Huawei Sans" panose="020C0503030203020204" pitchFamily="34" charset="0"/>
              </a:rPr>
              <a:t>外</a:t>
            </a:r>
            <a:r>
              <a:rPr lang="zh-CN" altLang="en-US" sz="1599" dirty="0">
                <a:sym typeface="Huawei Sans" panose="020C0503030203020204" pitchFamily="34" charset="0"/>
              </a:rPr>
              <a:t>查询根据子查询返回的结果或结果集得到满足条件的行</a:t>
            </a:r>
            <a:r>
              <a:rPr lang="zh-CN" altLang="en-US" sz="1599" dirty="0" smtClean="0">
                <a:sym typeface="Huawei Sans" panose="020C0503030203020204" pitchFamily="34" charset="0"/>
              </a:rPr>
              <a:t>。</a:t>
            </a:r>
            <a:endParaRPr lang="en-US" altLang="zh-CN" sz="1599" dirty="0" smtClean="0">
              <a:sym typeface="Huawei Sans" panose="020C0503030203020204" pitchFamily="34" charset="0"/>
            </a:endParaRPr>
          </a:p>
          <a:p>
            <a:pPr lvl="2"/>
            <a:r>
              <a:rPr lang="zh-CN" altLang="en-US" sz="1599" dirty="0" smtClean="0">
                <a:sym typeface="Huawei Sans" panose="020C0503030203020204" pitchFamily="34" charset="0"/>
              </a:rPr>
              <a:t>然后</a:t>
            </a:r>
            <a:r>
              <a:rPr lang="zh-CN" altLang="en-US" sz="1599" dirty="0">
                <a:sym typeface="Huawei Sans" panose="020C0503030203020204" pitchFamily="34" charset="0"/>
              </a:rPr>
              <a:t>外层查询取出下一个元组重复做步骤</a:t>
            </a:r>
            <a:r>
              <a:rPr lang="en-US" altLang="zh-CN" sz="1599" dirty="0">
                <a:sym typeface="Huawei Sans" panose="020C0503030203020204" pitchFamily="34" charset="0"/>
              </a:rPr>
              <a:t>1-3</a:t>
            </a:r>
            <a:r>
              <a:rPr lang="zh-CN" altLang="en-US" sz="1599" dirty="0">
                <a:sym typeface="Huawei Sans" panose="020C0503030203020204" pitchFamily="34" charset="0"/>
              </a:rPr>
              <a:t>，直到外层的元组全部处理完毕。 </a:t>
            </a:r>
            <a:r>
              <a:rPr lang="zh-CN" altLang="en-US" dirty="0" smtClean="0">
                <a:sym typeface="Huawei Sans" panose="020C0503030203020204" pitchFamily="34" charset="0"/>
              </a:rPr>
              <a:t>　</a:t>
            </a:r>
            <a:endParaRPr lang="en-US" altLang="zh-CN" dirty="0" smtClean="0">
              <a:sym typeface="Huawei Sans" panose="020C0503030203020204" pitchFamily="34" charset="0"/>
            </a:endParaRPr>
          </a:p>
          <a:p>
            <a:r>
              <a:rPr lang="zh-CN" altLang="zh-CN" dirty="0" smtClean="0">
                <a:sym typeface="Huawei Sans" panose="020C0503030203020204" pitchFamily="34" charset="0"/>
              </a:rPr>
              <a:t>针对</a:t>
            </a:r>
            <a:r>
              <a:rPr lang="zh-CN" altLang="en-US" dirty="0" smtClean="0">
                <a:sym typeface="Huawei Sans" panose="020C0503030203020204" pitchFamily="34" charset="0"/>
              </a:rPr>
              <a:t>相关子查询</a:t>
            </a:r>
            <a:r>
              <a:rPr lang="zh-CN" altLang="zh-CN" dirty="0" smtClean="0">
                <a:sym typeface="Huawei Sans" panose="020C0503030203020204" pitchFamily="34" charset="0"/>
              </a:rPr>
              <a:t>的优化策略主要是让内层的子查询提升能够和外表直接做关联查询，从而避免</a:t>
            </a:r>
            <a:r>
              <a:rPr lang="zh-CN" altLang="en-US" dirty="0" smtClean="0">
                <a:sym typeface="Huawei Sans" panose="020C0503030203020204" pitchFamily="34" charset="0"/>
              </a:rPr>
              <a:t>每一条外表记录代入子查询反复</a:t>
            </a:r>
            <a:r>
              <a:rPr lang="zh-CN" altLang="zh-CN" dirty="0" smtClean="0">
                <a:sym typeface="Huawei Sans" panose="020C0503030203020204" pitchFamily="34" charset="0"/>
              </a:rPr>
              <a:t>执行</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643382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相关子查询提升重写优化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10728326" cy="5153025"/>
          </a:xfrm>
        </p:spPr>
        <p:txBody>
          <a:bodyPr/>
          <a:lstStyle/>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说明：</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优化前</a:t>
            </a:r>
            <a:r>
              <a:rPr lang="en-US" altLang="zh-CN" dirty="0" smtClean="0">
                <a:sym typeface="Huawei Sans" panose="020C0503030203020204" pitchFamily="34" charset="0"/>
              </a:rPr>
              <a:t>t1</a:t>
            </a:r>
            <a:r>
              <a:rPr lang="zh-CN" altLang="en-US" dirty="0" smtClean="0">
                <a:sym typeface="Huawei Sans" panose="020C0503030203020204" pitchFamily="34" charset="0"/>
              </a:rPr>
              <a:t>表的每条元组都会将</a:t>
            </a:r>
            <a:r>
              <a:rPr lang="en-US" altLang="zh-CN" dirty="0" smtClean="0">
                <a:sym typeface="Huawei Sans" panose="020C0503030203020204" pitchFamily="34" charset="0"/>
              </a:rPr>
              <a:t>t1.c1</a:t>
            </a:r>
            <a:r>
              <a:rPr lang="zh-CN" altLang="en-US" dirty="0" smtClean="0">
                <a:sym typeface="Huawei Sans" panose="020C0503030203020204" pitchFamily="34" charset="0"/>
              </a:rPr>
              <a:t>带入子查询中进行计算，导致子查询部分被重复计算执行并且执行的次数为</a:t>
            </a:r>
            <a:r>
              <a:rPr lang="en-US" altLang="zh-CN" dirty="0" smtClean="0">
                <a:sym typeface="Huawei Sans" panose="020C0503030203020204" pitchFamily="34" charset="0"/>
              </a:rPr>
              <a:t>t1</a:t>
            </a:r>
            <a:r>
              <a:rPr lang="zh-CN" altLang="en-US" dirty="0" smtClean="0">
                <a:sym typeface="Huawei Sans" panose="020C0503030203020204" pitchFamily="34" charset="0"/>
              </a:rPr>
              <a:t>的元组数，事实上对于子查询中的</a:t>
            </a:r>
            <a:r>
              <a:rPr lang="en-US" altLang="zh-CN" dirty="0" smtClean="0">
                <a:sym typeface="Huawei Sans" panose="020C0503030203020204" pitchFamily="34" charset="0"/>
              </a:rPr>
              <a:t>max(t2.c2)</a:t>
            </a:r>
            <a:r>
              <a:rPr lang="zh-CN" altLang="en-US" dirty="0" smtClean="0">
                <a:sym typeface="Huawei Sans" panose="020C0503030203020204" pitchFamily="34" charset="0"/>
              </a:rPr>
              <a:t>在</a:t>
            </a:r>
            <a:r>
              <a:rPr lang="en-US" altLang="zh-CN" dirty="0" smtClean="0">
                <a:sym typeface="Huawei Sans" panose="020C0503030203020204" pitchFamily="34" charset="0"/>
              </a:rPr>
              <a:t>t2.c1=t1.c1</a:t>
            </a:r>
            <a:r>
              <a:rPr lang="zh-CN" altLang="en-US" dirty="0" smtClean="0">
                <a:sym typeface="Huawei Sans" panose="020C0503030203020204" pitchFamily="34" charset="0"/>
              </a:rPr>
              <a:t>的语义下，可以将</a:t>
            </a:r>
            <a:r>
              <a:rPr lang="en-US" altLang="zh-CN" dirty="0" smtClean="0">
                <a:sym typeface="Huawei Sans" panose="020C0503030203020204" pitchFamily="34" charset="0"/>
              </a:rPr>
              <a:t>t2</a:t>
            </a:r>
            <a:r>
              <a:rPr lang="zh-CN" altLang="en-US" dirty="0" smtClean="0">
                <a:sym typeface="Huawei Sans" panose="020C0503030203020204" pitchFamily="34" charset="0"/>
              </a:rPr>
              <a:t>中的元组按照</a:t>
            </a:r>
            <a:r>
              <a:rPr lang="en-US" altLang="zh-CN" dirty="0" smtClean="0">
                <a:sym typeface="Huawei Sans" panose="020C0503030203020204" pitchFamily="34" charset="0"/>
              </a:rPr>
              <a:t>Group(t2.c1)</a:t>
            </a:r>
            <a:r>
              <a:rPr lang="zh-CN" altLang="en-US" dirty="0" smtClean="0">
                <a:sym typeface="Huawei Sans" panose="020C0503030203020204" pitchFamily="34" charset="0"/>
              </a:rPr>
              <a:t>进行分组并在分组中计算出</a:t>
            </a:r>
            <a:r>
              <a:rPr lang="en-US" altLang="zh-CN" dirty="0" smtClean="0">
                <a:sym typeface="Huawei Sans" panose="020C0503030203020204" pitchFamily="34" charset="0"/>
              </a:rPr>
              <a:t>max(t2.c2)</a:t>
            </a:r>
            <a:r>
              <a:rPr lang="zh-CN" altLang="en-US" dirty="0" smtClean="0">
                <a:sym typeface="Huawei Sans" panose="020C0503030203020204" pitchFamily="34" charset="0"/>
              </a:rPr>
              <a:t>，以此作为中间结果集和外部做关联操作，此时子查询的聚合计算只需要计算</a:t>
            </a:r>
            <a:r>
              <a:rPr lang="en-US" altLang="zh-CN" dirty="0" smtClean="0">
                <a:sym typeface="Huawei Sans" panose="020C0503030203020204" pitchFamily="34" charset="0"/>
              </a:rPr>
              <a:t>1</a:t>
            </a:r>
            <a:r>
              <a:rPr lang="zh-CN" altLang="en-US" dirty="0" smtClean="0">
                <a:sym typeface="Huawei Sans" panose="020C0503030203020204" pitchFamily="34" charset="0"/>
              </a:rPr>
              <a:t>次，在</a:t>
            </a:r>
            <a:r>
              <a:rPr lang="en-US" altLang="zh-CN" dirty="0" smtClean="0">
                <a:sym typeface="Huawei Sans" panose="020C0503030203020204" pitchFamily="34" charset="0"/>
              </a:rPr>
              <a:t>t2</a:t>
            </a:r>
            <a:r>
              <a:rPr lang="zh-CN" altLang="en-US" dirty="0" smtClean="0">
                <a:sym typeface="Huawei Sans" panose="020C0503030203020204" pitchFamily="34" charset="0"/>
              </a:rPr>
              <a:t>表较大的场景下能够获得明显的性能提升。</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678446957"/>
              </p:ext>
            </p:extLst>
          </p:nvPr>
        </p:nvGraphicFramePr>
        <p:xfrm>
          <a:off x="825296" y="1594226"/>
          <a:ext cx="10590316" cy="1900798"/>
        </p:xfrm>
        <a:graphic>
          <a:graphicData uri="http://schemas.openxmlformats.org/drawingml/2006/table">
            <a:tbl>
              <a:tblPr firstRow="1" bandRow="1">
                <a:tableStyleId>{5C22544A-7EE6-4342-B048-85BDC9FD1C3A}</a:tableStyleId>
              </a:tblPr>
              <a:tblGrid>
                <a:gridCol w="3926141"/>
                <a:gridCol w="6664175"/>
              </a:tblGrid>
              <a:tr h="288235">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6202">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t1 </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c1 &gt; (</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max(t2.c2)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from t2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where </a:t>
                      </a:r>
                      <a:r>
                        <a:rPr lang="en-US" altLang="zh-CN" sz="14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t2.c1 = t1.c1 /* correlating term */</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select *</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from t1 </a:t>
                      </a:r>
                      <a:r>
                        <a:rPr lang="en-US" altLang="zh-CN" sz="1400" b="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join (</a:t>
                      </a:r>
                    </a:p>
                    <a:p>
                      <a:r>
                        <a:rPr lang="en-US" altLang="zh-CN" sz="1400" b="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    select max(t2.c2) as col1, t2.c1 as col2</a:t>
                      </a:r>
                    </a:p>
                    <a:p>
                      <a:r>
                        <a:rPr lang="en-US" altLang="zh-CN" sz="1400" b="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    from t2</a:t>
                      </a:r>
                    </a:p>
                    <a:p>
                      <a:r>
                        <a:rPr lang="en-US" altLang="zh-CN" sz="1400" b="0" baseline="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    group by t2.c1</a:t>
                      </a:r>
                      <a:endParaRPr lang="en-US" altLang="zh-CN" sz="1400" b="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 as dt2.col2 on t1.t1</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where c1 &gt; dt2.col1;</a:t>
                      </a: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29882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b="1" dirty="0">
                <a:sym typeface="Huawei Sans" panose="020C0503030203020204" pitchFamily="34" charset="0"/>
              </a:rPr>
              <a:t>SQL</a:t>
            </a:r>
            <a:r>
              <a:rPr lang="zh-CN" altLang="en-US" b="1" dirty="0">
                <a:sym typeface="Huawei Sans" panose="020C0503030203020204" pitchFamily="34" charset="0"/>
              </a:rPr>
              <a:t>引擎的主要流程</a:t>
            </a:r>
          </a:p>
          <a:p>
            <a:r>
              <a:rPr lang="zh-CN" altLang="en-US" dirty="0" smtClean="0">
                <a:solidFill>
                  <a:srgbClr val="8F8F8F"/>
                </a:solidFill>
                <a:sym typeface="Huawei Sans" panose="020C0503030203020204" pitchFamily="34" charset="0"/>
              </a:rPr>
              <a:t>优化</a:t>
            </a:r>
            <a:r>
              <a:rPr lang="zh-CN" altLang="en-US" dirty="0">
                <a:solidFill>
                  <a:srgbClr val="8F8F8F"/>
                </a:solidFill>
                <a:sym typeface="Huawei Sans" panose="020C0503030203020204" pitchFamily="34" charset="0"/>
              </a:rPr>
              <a:t>器的主要框架</a:t>
            </a:r>
          </a:p>
          <a:p>
            <a:r>
              <a:rPr lang="zh-CN" altLang="en-US" dirty="0">
                <a:solidFill>
                  <a:srgbClr val="8F8F8F"/>
                </a:solidFill>
                <a:sym typeface="Huawei Sans" panose="020C0503030203020204" pitchFamily="34" charset="0"/>
              </a:rPr>
              <a:t>逻辑优化</a:t>
            </a:r>
            <a:r>
              <a:rPr lang="en-US" altLang="zh-CN" dirty="0">
                <a:solidFill>
                  <a:srgbClr val="8F8F8F"/>
                </a:solidFill>
                <a:sym typeface="Huawei Sans" panose="020C0503030203020204" pitchFamily="34" charset="0"/>
              </a:rPr>
              <a:t>-</a:t>
            </a:r>
            <a:r>
              <a:rPr lang="zh-CN" altLang="en-US" dirty="0">
                <a:solidFill>
                  <a:srgbClr val="8F8F8F"/>
                </a:solidFill>
                <a:sym typeface="Huawei Sans" panose="020C0503030203020204" pitchFamily="34" charset="0"/>
              </a:rPr>
              <a:t>查询重写技术</a:t>
            </a:r>
          </a:p>
          <a:p>
            <a:r>
              <a:rPr lang="zh-CN" altLang="en-US" dirty="0">
                <a:solidFill>
                  <a:srgbClr val="8F8F8F"/>
                </a:solidFill>
                <a:sym typeface="Huawei Sans" panose="020C0503030203020204" pitchFamily="34" charset="0"/>
              </a:rPr>
              <a:t>物理优化</a:t>
            </a:r>
            <a:r>
              <a:rPr lang="en-US" altLang="zh-CN" dirty="0">
                <a:solidFill>
                  <a:srgbClr val="8F8F8F"/>
                </a:solidFill>
                <a:sym typeface="Huawei Sans" panose="020C0503030203020204" pitchFamily="34" charset="0"/>
              </a:rPr>
              <a:t>-</a:t>
            </a:r>
            <a:r>
              <a:rPr lang="zh-CN" altLang="en-US" dirty="0">
                <a:solidFill>
                  <a:srgbClr val="8F8F8F"/>
                </a:solidFill>
                <a:sym typeface="Huawei Sans" panose="020C0503030203020204" pitchFamily="34" charset="0"/>
              </a:rPr>
              <a:t>路径计划生成</a:t>
            </a:r>
          </a:p>
          <a:p>
            <a:pPr marL="0" indent="0">
              <a:buNone/>
            </a:pPr>
            <a:endParaRPr lang="en-US" altLang="zh-CN" dirty="0" smtClean="0">
              <a:solidFill>
                <a:srgbClr val="8F8F8F"/>
              </a:solidFill>
              <a:sym typeface="Huawei Sans" panose="020C0503030203020204" pitchFamily="34" charset="0"/>
            </a:endParaRPr>
          </a:p>
        </p:txBody>
      </p:sp>
    </p:spTree>
    <p:extLst>
      <p:ext uri="{BB962C8B-B14F-4D97-AF65-F5344CB8AC3E}">
        <p14:creationId xmlns:p14="http://schemas.microsoft.com/office/powerpoint/2010/main" val="34043976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ym typeface="Huawei Sans" panose="020C0503030203020204" pitchFamily="34" charset="0"/>
              </a:rPr>
              <a:t>集合操作</a:t>
            </a:r>
            <a:r>
              <a:rPr lang="en-US" altLang="zh-CN" dirty="0" smtClean="0">
                <a:sym typeface="Huawei Sans" panose="020C0503030203020204" pitchFamily="34" charset="0"/>
              </a:rPr>
              <a:t>UNION</a:t>
            </a:r>
            <a:r>
              <a:rPr lang="zh-CN" altLang="en-US" dirty="0" smtClean="0">
                <a:sym typeface="Huawei Sans" panose="020C0503030203020204" pitchFamily="34" charset="0"/>
              </a:rPr>
              <a:t>相关重写优化</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a:xfrm>
            <a:off x="731838" y="1047750"/>
            <a:ext cx="10728326" cy="5153025"/>
          </a:xfrm>
        </p:spPr>
        <p:txBody>
          <a:bodyPr/>
          <a:lstStyle/>
          <a:p>
            <a:r>
              <a:rPr lang="zh-CN" altLang="en-US" dirty="0" smtClean="0">
                <a:sym typeface="Huawei Sans" panose="020C0503030203020204" pitchFamily="34" charset="0"/>
              </a:rPr>
              <a:t>查询重写规则 </a:t>
            </a:r>
            <a:r>
              <a:rPr lang="en-US" altLang="zh-CN" dirty="0" smtClean="0">
                <a:sym typeface="Huawei Sans" panose="020C0503030203020204" pitchFamily="34" charset="0"/>
              </a:rPr>
              <a:t>- Eliminate Set Operation Branches</a:t>
            </a:r>
            <a:r>
              <a:rPr lang="zh-CN" altLang="en-US" dirty="0" smtClean="0">
                <a:sym typeface="Huawei Sans" panose="020C0503030203020204" pitchFamily="34" charset="0"/>
              </a:rPr>
              <a:t>消除冗余集合操作分支：</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 在</a:t>
            </a:r>
            <a:r>
              <a:rPr lang="en-US" altLang="zh-CN" dirty="0" smtClean="0">
                <a:sym typeface="Huawei Sans" panose="020C0503030203020204" pitchFamily="34" charset="0"/>
              </a:rPr>
              <a:t>UNION-ALL</a:t>
            </a:r>
            <a:r>
              <a:rPr lang="zh-CN" altLang="en-US" dirty="0" smtClean="0">
                <a:sym typeface="Huawei Sans" panose="020C0503030203020204" pitchFamily="34" charset="0"/>
              </a:rPr>
              <a:t>的场景中如果某一分支的查询结果可以根据</a:t>
            </a:r>
            <a:r>
              <a:rPr lang="en-US" altLang="zh-CN" dirty="0" smtClean="0">
                <a:sym typeface="Huawei Sans" panose="020C0503030203020204" pitchFamily="34" charset="0"/>
              </a:rPr>
              <a:t>SAT-TC</a:t>
            </a:r>
            <a:r>
              <a:rPr lang="zh-CN" altLang="en-US" dirty="0" smtClean="0">
                <a:sym typeface="Huawei Sans" panose="020C0503030203020204" pitchFamily="34" charset="0"/>
              </a:rPr>
              <a:t>等重写条件忽略掉，则可以从</a:t>
            </a:r>
            <a:r>
              <a:rPr lang="en-US" altLang="zh-CN" dirty="0" smtClean="0">
                <a:sym typeface="Huawei Sans" panose="020C0503030203020204" pitchFamily="34" charset="0"/>
              </a:rPr>
              <a:t>Set Operation</a:t>
            </a:r>
            <a:r>
              <a:rPr lang="zh-CN" altLang="en-US" dirty="0" smtClean="0">
                <a:sym typeface="Huawei Sans" panose="020C0503030203020204" pitchFamily="34" charset="0"/>
              </a:rPr>
              <a:t>的处理分支处理逻辑中移除，避免无效的分支处理。</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r>
              <a:rPr lang="en-US" altLang="zh-CN" sz="1800" dirty="0" smtClean="0">
                <a:sym typeface="Huawei Sans" panose="020C0503030203020204" pitchFamily="34" charset="0"/>
              </a:rPr>
              <a:t>CREATE TABLE sales2 (…</a:t>
            </a:r>
          </a:p>
          <a:p>
            <a:pPr marL="403039" lvl="1" indent="0">
              <a:buNone/>
            </a:pPr>
            <a:r>
              <a:rPr lang="en-US" altLang="zh-CN" sz="1800" dirty="0">
                <a:sym typeface="Huawei Sans" panose="020C0503030203020204" pitchFamily="34" charset="0"/>
              </a:rPr>
              <a:t> </a:t>
            </a:r>
            <a:r>
              <a:rPr lang="en-US" altLang="zh-CN" sz="1800" dirty="0" smtClean="0">
                <a:sym typeface="Huawei Sans" panose="020C0503030203020204" pitchFamily="34" charset="0"/>
              </a:rPr>
              <a:t>                        </a:t>
            </a:r>
            <a:r>
              <a:rPr lang="en-US" altLang="zh-CN" sz="1800" dirty="0" err="1" smtClean="0">
                <a:sym typeface="Huawei Sans" panose="020C0503030203020204" pitchFamily="34" charset="0"/>
              </a:rPr>
              <a:t>sales_date</a:t>
            </a:r>
            <a:r>
              <a:rPr lang="en-US" altLang="zh-CN" sz="1800" dirty="0" smtClean="0">
                <a:sym typeface="Huawei Sans" panose="020C0503030203020204" pitchFamily="34" charset="0"/>
              </a:rPr>
              <a:t> DATE  …)</a:t>
            </a:r>
          </a:p>
          <a:p>
            <a:pPr marL="403039" lvl="1" indent="0">
              <a:buNone/>
            </a:pPr>
            <a:r>
              <a:rPr lang="en-US" altLang="zh-CN" sz="1800" dirty="0">
                <a:sym typeface="Huawei Sans" panose="020C0503030203020204" pitchFamily="34" charset="0"/>
              </a:rPr>
              <a:t> </a:t>
            </a:r>
            <a:r>
              <a:rPr lang="en-US" altLang="zh-CN" sz="1800" dirty="0" smtClean="0">
                <a:sym typeface="Huawei Sans" panose="020C0503030203020204" pitchFamily="34" charset="0"/>
              </a:rPr>
              <a:t>                        CONSTRAINT </a:t>
            </a:r>
            <a:r>
              <a:rPr lang="en-US" altLang="zh-CN" sz="1800" dirty="0" err="1" smtClean="0">
                <a:sym typeface="Huawei Sans" panose="020C0503030203020204" pitchFamily="34" charset="0"/>
              </a:rPr>
              <a:t>feb_only</a:t>
            </a:r>
            <a:r>
              <a:rPr lang="en-US" altLang="zh-CN" sz="1800" dirty="0" smtClean="0">
                <a:sym typeface="Huawei Sans" panose="020C0503030203020204" pitchFamily="34" charset="0"/>
              </a:rPr>
              <a:t> CHECK (EXTRACT(MONTH FROM </a:t>
            </a:r>
            <a:r>
              <a:rPr lang="en-US" altLang="zh-CN" sz="1800" dirty="0" err="1" smtClean="0">
                <a:sym typeface="Huawei Sans" panose="020C0503030203020204" pitchFamily="34" charset="0"/>
              </a:rPr>
              <a:t>sales_date</a:t>
            </a:r>
            <a:r>
              <a:rPr lang="en-US" altLang="zh-CN" sz="1800" dirty="0" smtClean="0">
                <a:sym typeface="Huawei Sans" panose="020C0503030203020204" pitchFamily="34" charset="0"/>
              </a:rPr>
              <a:t>=2));</a:t>
            </a:r>
          </a:p>
          <a:p>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317694048"/>
              </p:ext>
            </p:extLst>
          </p:nvPr>
        </p:nvGraphicFramePr>
        <p:xfrm>
          <a:off x="848665" y="4367857"/>
          <a:ext cx="10539781" cy="1687438"/>
        </p:xfrm>
        <a:graphic>
          <a:graphicData uri="http://schemas.openxmlformats.org/drawingml/2006/table">
            <a:tbl>
              <a:tblPr firstRow="1" bandRow="1">
                <a:tableStyleId>{5C22544A-7EE6-4342-B048-85BDC9FD1C3A}</a:tableStyleId>
              </a:tblPr>
              <a:tblGrid>
                <a:gridCol w="5247335"/>
                <a:gridCol w="5292446"/>
              </a:tblGrid>
              <a:tr h="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sales1</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EXTRACT(MONTH FROM sales_date)=1</a:t>
                      </a:r>
                    </a:p>
                    <a:p>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UNION ALL</a:t>
                      </a:r>
                    </a:p>
                    <a:p>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p>
                    <a:p>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FROM sales2</a:t>
                      </a:r>
                    </a:p>
                    <a:p>
                      <a:r>
                        <a:rPr lang="en-US" altLang="zh-CN" sz="1200" b="0" i="0" u="none" strike="noStrike" kern="1200" baseline="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EXTRACT(MONTH FROM sales_date)=1;</a:t>
                      </a:r>
                      <a:endParaRPr lang="zh-CN" altLang="en-US" sz="12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SELECT *</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FROM sales1</a:t>
                      </a:r>
                    </a:p>
                    <a:p>
                      <a:r>
                        <a:rPr lang="en-US" altLang="zh-CN" sz="1200" b="0" i="0" u="none" strike="noStrike" kern="1200" baseline="0" dirty="0" smtClean="0">
                          <a:solidFill>
                            <a:schemeClr val="dk1"/>
                          </a:solidFill>
                          <a:latin typeface="Huawei Sans" panose="020C0503030203020204" pitchFamily="34" charset="0"/>
                          <a:ea typeface="方正兰亭黑简体" panose="02000000000000000000" pitchFamily="2" charset="-122"/>
                          <a:cs typeface="+mn-cs"/>
                          <a:sym typeface="Huawei Sans" panose="020C0503030203020204" pitchFamily="34" charset="0"/>
                        </a:rPr>
                        <a:t>WHERE EXTRACT(MONTH FROM sales_date)=1;</a:t>
                      </a:r>
                      <a:endPar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2284124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p:cNvSpPr>
            <a:spLocks noGrp="1"/>
          </p:cNvSpPr>
          <p:nvPr>
            <p:ph type="title"/>
          </p:nvPr>
        </p:nvSpPr>
        <p:spPr/>
        <p:txBody>
          <a:bodyPr/>
          <a:lstStyle/>
          <a:p>
            <a:r>
              <a:rPr lang="zh-CN" altLang="en-US" dirty="0" smtClean="0">
                <a:sym typeface="Huawei Sans" panose="020C0503030203020204" pitchFamily="34" charset="0"/>
              </a:rPr>
              <a:t>集合操作</a:t>
            </a:r>
            <a:r>
              <a:rPr lang="en-US" altLang="zh-CN" dirty="0" smtClean="0">
                <a:sym typeface="Huawei Sans" panose="020C0503030203020204" pitchFamily="34" charset="0"/>
              </a:rPr>
              <a:t>UNION</a:t>
            </a:r>
            <a:r>
              <a:rPr lang="zh-CN" altLang="en-US" dirty="0" smtClean="0">
                <a:sym typeface="Huawei Sans" panose="020C0503030203020204" pitchFamily="34" charset="0"/>
              </a:rPr>
              <a:t>相关重写优化</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dirty="0" smtClean="0">
                <a:sym typeface="Huawei Sans" panose="020C0503030203020204" pitchFamily="34" charset="0"/>
              </a:rPr>
              <a:t>重写规则 </a:t>
            </a:r>
            <a:r>
              <a:rPr lang="en-US" altLang="zh-CN" dirty="0" smtClean="0">
                <a:sym typeface="Huawei Sans" panose="020C0503030203020204" pitchFamily="34" charset="0"/>
              </a:rPr>
              <a:t>- Join Factorization Set Operation</a:t>
            </a:r>
            <a:r>
              <a:rPr lang="zh-CN" altLang="en-US" dirty="0" smtClean="0">
                <a:sym typeface="Huawei Sans" panose="020C0503030203020204" pitchFamily="34" charset="0"/>
              </a:rPr>
              <a:t>： </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在</a:t>
            </a:r>
            <a:r>
              <a:rPr lang="en-US" altLang="zh-CN" dirty="0" smtClean="0">
                <a:sym typeface="Huawei Sans" panose="020C0503030203020204" pitchFamily="34" charset="0"/>
              </a:rPr>
              <a:t>UNION-ALL</a:t>
            </a:r>
            <a:r>
              <a:rPr lang="zh-CN" altLang="en-US" dirty="0" smtClean="0">
                <a:sym typeface="Huawei Sans" panose="020C0503030203020204" pitchFamily="34" charset="0"/>
              </a:rPr>
              <a:t>场景尝试提取公共的表关联部分。</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035074372"/>
              </p:ext>
            </p:extLst>
          </p:nvPr>
        </p:nvGraphicFramePr>
        <p:xfrm>
          <a:off x="809536" y="2756122"/>
          <a:ext cx="10539781" cy="3180958"/>
        </p:xfrm>
        <a:graphic>
          <a:graphicData uri="http://schemas.openxmlformats.org/drawingml/2006/table">
            <a:tbl>
              <a:tblPr firstRow="1" bandRow="1">
                <a:tableStyleId>{5C22544A-7EE6-4342-B048-85BDC9FD1C3A}</a:tableStyleId>
              </a:tblPr>
              <a:tblGrid>
                <a:gridCol w="5247335"/>
                <a:gridCol w="5292446"/>
              </a:tblGrid>
              <a:tr h="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SELECT e.first_name, e.last_name, job_id, d.department_name, l.city</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marL="0" algn="l" defTabSz="914034" rtl="0" eaLnBrk="1" latinLnBrk="0" hangingPunct="1">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FROM employees e,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departments d,</a:t>
                      </a:r>
                      <a:r>
                        <a:rPr lang="en-US"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locations l</a:t>
                      </a:r>
                      <a:endParaRPr lang="en-US"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WHERE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e.dept_id = d.dept_id </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and</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solidFill>
                            <a:schemeClr val="accent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d.location_id = l.location_id</a:t>
                      </a:r>
                      <a:endParaRPr lang="en-US"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1"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UNION ALL</a:t>
                      </a:r>
                      <a:endParaRPr lang="en-US" altLang="zh-CN" sz="1400" b="1"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SELECT e.first_name, e.last_name, j.job_id, </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0" baseline="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d.department_name, l.city</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FROM employees e,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departments d, locations l</a:t>
                      </a:r>
                      <a:r>
                        <a:rPr lang="en-US"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job_history j, </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WHERE  e.emp_id = j.emp_id and</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0" baseline="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j.dept_id = d.dept_id </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and</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d.location_id = l.location_id</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SELECT </a:t>
                      </a:r>
                      <a:r>
                        <a:rPr lang="en-GB" altLang="zh-CN" sz="1400" b="0" baseline="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0" kern="1200" dirty="0" smtClean="0">
                          <a:solidFill>
                            <a:schemeClr val="dk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V.first_name, V.last_name, V.job_id, </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d.department_name, </a:t>
                      </a:r>
                      <a:r>
                        <a:rPr lang="en-GB" altLang="zh-CN" sz="1400" b="0" dirty="0" err="1"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l.city</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marL="0" algn="l" defTabSz="914034" rtl="0" eaLnBrk="1" latinLnBrk="0" hangingPunct="1">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FROM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departments d, locations l,</a:t>
                      </a:r>
                      <a:endParaRPr lang="en-US"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(SELECT e.first_name, e.last_name, </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e.job_id, e.dept_id</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FROM employees e</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1"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UNION ALL</a:t>
                      </a:r>
                      <a:endParaRPr lang="en-US" altLang="zh-CN" sz="1400" b="1"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SELECT e.first_name, e.last_name, </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j.job_id, j.dept_id</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FROM employees e, job_history j</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WHERE </a:t>
                      </a:r>
                      <a:r>
                        <a:rPr lang="en-GB" altLang="zh-CN" sz="1400" b="0" dirty="0" smtClean="0">
                          <a:solidFill>
                            <a:schemeClr val="tx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e.emp_id = j.emp_id) V </a:t>
                      </a:r>
                      <a:endParaRPr lang="en-US" altLang="zh-CN" sz="1400" b="0" dirty="0" smtClean="0">
                        <a:solidFill>
                          <a:schemeClr val="tx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WHERE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d.dept_id = V.dept_id </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and </a:t>
                      </a:r>
                      <a:endParaRPr lang="en-US"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a:p>
                      <a:pPr>
                        <a:buFontTx/>
                        <a:buNone/>
                      </a:pPr>
                      <a:r>
                        <a:rPr lang="en-GB" altLang="zh-CN" sz="1400" b="0" dirty="0" smtClean="0">
                          <a:solidFill>
                            <a:schemeClr val="accent1"/>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      </a:t>
                      </a:r>
                      <a:r>
                        <a:rPr lang="en-GB" altLang="zh-CN" sz="1400" b="1" kern="1200" dirty="0" smtClean="0">
                          <a:solidFill>
                            <a:srgbClr val="339933"/>
                          </a:solidFill>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d.location_id = l.location_id</a:t>
                      </a:r>
                      <a:r>
                        <a:rPr lang="en-GB" altLang="zh-CN" sz="1400" b="0" dirty="0" smtClean="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rPr>
                        <a:t>;</a:t>
                      </a:r>
                      <a:endPar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2132837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Huawei Sans" panose="020C0503030203020204" pitchFamily="34" charset="0"/>
              </a:rPr>
              <a:t>Inlist2Join</a:t>
            </a:r>
            <a:r>
              <a:rPr lang="zh-CN" altLang="en-US" dirty="0" smtClean="0">
                <a:sym typeface="Huawei Sans" panose="020C0503030203020204" pitchFamily="34" charset="0"/>
              </a:rPr>
              <a:t>重写优化</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dirty="0" smtClean="0">
                <a:sym typeface="Huawei Sans" panose="020C0503030203020204" pitchFamily="34" charset="0"/>
              </a:rPr>
              <a:t>重写规则 </a:t>
            </a:r>
            <a:r>
              <a:rPr lang="en-US" altLang="zh-CN" dirty="0" smtClean="0">
                <a:sym typeface="Huawei Sans" panose="020C0503030203020204" pitchFamily="34" charset="0"/>
              </a:rPr>
              <a:t>- Inlist2Join</a:t>
            </a:r>
            <a:r>
              <a:rPr lang="zh-CN" altLang="en-US" dirty="0" smtClean="0">
                <a:sym typeface="Huawei Sans" panose="020C0503030203020204" pitchFamily="34" charset="0"/>
              </a:rPr>
              <a:t>重写： </a:t>
            </a:r>
            <a:endParaRPr lang="en-US" altLang="zh-CN" dirty="0" smtClean="0">
              <a:sym typeface="Huawei Sans" panose="020C0503030203020204" pitchFamily="34" charset="0"/>
            </a:endParaRPr>
          </a:p>
          <a:p>
            <a:pPr lvl="1"/>
            <a:r>
              <a:rPr lang="en-US" altLang="zh-CN" dirty="0" err="1" smtClean="0">
                <a:sym typeface="Huawei Sans" panose="020C0503030203020204" pitchFamily="34" charset="0"/>
              </a:rPr>
              <a:t>Inlist</a:t>
            </a:r>
            <a:r>
              <a:rPr lang="zh-CN" altLang="en-US" dirty="0" smtClean="0">
                <a:sym typeface="Huawei Sans" panose="020C0503030203020204" pitchFamily="34" charset="0"/>
              </a:rPr>
              <a:t>的语义可以理解为里面所有元素的</a:t>
            </a:r>
            <a:r>
              <a:rPr lang="en-US" altLang="zh-CN" dirty="0" smtClean="0">
                <a:sym typeface="Huawei Sans" panose="020C0503030203020204" pitchFamily="34" charset="0"/>
              </a:rPr>
              <a:t>OR</a:t>
            </a:r>
            <a:r>
              <a:rPr lang="zh-CN" altLang="en-US" dirty="0" smtClean="0">
                <a:sym typeface="Huawei Sans" panose="020C0503030203020204" pitchFamily="34" charset="0"/>
              </a:rPr>
              <a:t>操作，当查询条件出现</a:t>
            </a:r>
            <a:r>
              <a:rPr lang="en-US" altLang="zh-CN" dirty="0" err="1" smtClean="0">
                <a:sym typeface="Huawei Sans" panose="020C0503030203020204" pitchFamily="34" charset="0"/>
              </a:rPr>
              <a:t>Inlist</a:t>
            </a:r>
            <a:r>
              <a:rPr lang="zh-CN" altLang="en-US" dirty="0" smtClean="0">
                <a:sym typeface="Huawei Sans" panose="020C0503030203020204" pitchFamily="34" charset="0"/>
              </a:rPr>
              <a:t>谓词同时列表中的元素较多时，可以将列表中的元素较多时可以把这部分看成是</a:t>
            </a:r>
            <a:r>
              <a:rPr lang="en-US" altLang="zh-CN" dirty="0" smtClean="0">
                <a:sym typeface="Huawei Sans" panose="020C0503030203020204" pitchFamily="34" charset="0"/>
              </a:rPr>
              <a:t>Join</a:t>
            </a:r>
            <a:r>
              <a:rPr lang="zh-CN" altLang="en-US" dirty="0" smtClean="0">
                <a:sym typeface="Huawei Sans" panose="020C0503030203020204" pitchFamily="34" charset="0"/>
              </a:rPr>
              <a:t>操作，避免大量的</a:t>
            </a:r>
            <a:r>
              <a:rPr lang="en-US" altLang="zh-CN" dirty="0" smtClean="0">
                <a:sym typeface="Huawei Sans" panose="020C0503030203020204" pitchFamily="34" charset="0"/>
              </a:rPr>
              <a:t>OR</a:t>
            </a:r>
            <a:r>
              <a:rPr lang="zh-CN" altLang="en-US" dirty="0" smtClean="0">
                <a:sym typeface="Huawei Sans" panose="020C0503030203020204" pitchFamily="34" charset="0"/>
              </a:rPr>
              <a:t>操作。由于优化的效果是当</a:t>
            </a:r>
            <a:r>
              <a:rPr lang="en-US" altLang="zh-CN" dirty="0" err="1" smtClean="0">
                <a:sym typeface="Huawei Sans" panose="020C0503030203020204" pitchFamily="34" charset="0"/>
              </a:rPr>
              <a:t>Inlist</a:t>
            </a:r>
            <a:r>
              <a:rPr lang="zh-CN" altLang="en-US" dirty="0" smtClean="0">
                <a:sym typeface="Huawei Sans" panose="020C0503030203020204" pitchFamily="34" charset="0"/>
              </a:rPr>
              <a:t>元素较多时才触发，因此是</a:t>
            </a:r>
            <a:r>
              <a:rPr lang="en-US" altLang="zh-CN" dirty="0" smtClean="0">
                <a:sym typeface="Huawei Sans" panose="020C0503030203020204" pitchFamily="34" charset="0"/>
              </a:rPr>
              <a:t>CBO</a:t>
            </a:r>
            <a:r>
              <a:rPr lang="zh-CN" altLang="en-US" dirty="0" smtClean="0">
                <a:sym typeface="Huawei Sans" panose="020C0503030203020204" pitchFamily="34" charset="0"/>
              </a:rPr>
              <a:t>重写策略。</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695916550"/>
              </p:ext>
            </p:extLst>
          </p:nvPr>
        </p:nvGraphicFramePr>
        <p:xfrm>
          <a:off x="840400" y="3919622"/>
          <a:ext cx="10539781" cy="1626478"/>
        </p:xfrm>
        <a:graphic>
          <a:graphicData uri="http://schemas.openxmlformats.org/drawingml/2006/table">
            <a:tbl>
              <a:tblPr firstRow="1" bandRow="1">
                <a:tableStyleId>{5C22544A-7EE6-4342-B048-85BDC9FD1C3A}</a:tableStyleId>
              </a:tblPr>
              <a:tblGrid>
                <a:gridCol w="5247335"/>
                <a:gridCol w="5292446"/>
              </a:tblGrid>
              <a:tr h="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lang="en-US" altLang="zh-CN" sz="1600" b="0" dirty="0" smtClean="0">
                          <a:latin typeface="Huawei Sans" panose="020C0503030203020204" pitchFamily="34" charset="0"/>
                          <a:ea typeface="方正兰亭黑简体" panose="02000000000000000000" pitchFamily="2" charset="-122"/>
                          <a:sym typeface="Huawei Sans" panose="020C0503030203020204" pitchFamily="34" charset="0"/>
                        </a:rPr>
                        <a:t>SELECT SUM(</a:t>
                      </a:r>
                      <a:r>
                        <a:rPr lang="en-US" altLang="zh-CN" sz="1600" b="0" dirty="0" err="1" smtClean="0">
                          <a:latin typeface="Huawei Sans" panose="020C0503030203020204" pitchFamily="34" charset="0"/>
                          <a:ea typeface="方正兰亭黑简体" panose="02000000000000000000" pitchFamily="2" charset="-122"/>
                          <a:sym typeface="Huawei Sans" panose="020C0503030203020204" pitchFamily="34" charset="0"/>
                        </a:rPr>
                        <a:t>net_rev_amt</a:t>
                      </a:r>
                      <a:r>
                        <a:rPr lang="en-US" altLang="zh-CN" sz="1600" b="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600" b="0" dirty="0" smtClean="0">
                          <a:latin typeface="Huawei Sans" panose="020C0503030203020204" pitchFamily="34" charset="0"/>
                          <a:ea typeface="方正兰亭黑简体" panose="02000000000000000000" pitchFamily="2" charset="-122"/>
                          <a:sym typeface="Huawei Sans" panose="020C0503030203020204" pitchFamily="34" charset="0"/>
                        </a:rPr>
                        <a:t>FROM prod_db.fxf_ship_rev_credit_comp a</a:t>
                      </a:r>
                    </a:p>
                    <a:p>
                      <a:r>
                        <a:rPr lang="en-US" altLang="zh-CN" sz="1600" b="0" dirty="0" smtClean="0">
                          <a:latin typeface="Huawei Sans" panose="020C0503030203020204" pitchFamily="34" charset="0"/>
                          <a:ea typeface="方正兰亭黑简体" panose="02000000000000000000" pitchFamily="2" charset="-122"/>
                          <a:sym typeface="Huawei Sans" panose="020C0503030203020204" pitchFamily="34" charset="0"/>
                        </a:rPr>
                        <a:t>WHERE a.payor_cust_nbr </a:t>
                      </a:r>
                      <a:r>
                        <a:rPr lang="en-US" altLang="zh-CN" sz="1600" b="0" kern="1200" dirty="0" smtClean="0">
                          <a:solidFill>
                            <a:schemeClr val="dk1"/>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IN ('14390630' ,'15449611','15454443',…)</a:t>
                      </a:r>
                      <a:r>
                        <a:rPr lang="en-US" altLang="zh-CN" sz="1600" b="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6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SELECT SUM(</a:t>
                      </a:r>
                      <a:r>
                        <a:rPr lang="en-US" altLang="zh-CN" sz="1600" dirty="0" err="1" smtClean="0">
                          <a:latin typeface="Huawei Sans" panose="020C0503030203020204" pitchFamily="34" charset="0"/>
                          <a:ea typeface="方正兰亭黑简体" panose="02000000000000000000" pitchFamily="2" charset="-122"/>
                          <a:sym typeface="Huawei Sans" panose="020C0503030203020204" pitchFamily="34" charset="0"/>
                        </a:rPr>
                        <a:t>prod_db.a.net_rev_amt</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FROM prod_db.fxf_ship_rev_credit_comp a</a:t>
                      </a: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WHERE a.payor_cust_nbr </a:t>
                      </a:r>
                      <a:r>
                        <a:rPr lang="en-US" altLang="zh-CN" sz="1600" b="1" kern="1200" dirty="0" smtClean="0">
                          <a:solidFill>
                            <a:srgbClr val="00B050"/>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IN (</a:t>
                      </a:r>
                    </a:p>
                    <a:p>
                      <a:r>
                        <a:rPr lang="en-US" altLang="zh-CN" sz="1600" b="1" kern="1200" dirty="0" smtClean="0">
                          <a:solidFill>
                            <a:srgbClr val="00B050"/>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SELECT InListSpool_1.payor_cust_nbr</a:t>
                      </a:r>
                    </a:p>
                    <a:p>
                      <a:r>
                        <a:rPr lang="en-US" altLang="zh-CN" sz="1600" b="1" kern="1200" dirty="0" smtClean="0">
                          <a:solidFill>
                            <a:srgbClr val="00B050"/>
                          </a:solidFill>
                          <a:effectLst/>
                          <a:latin typeface="Huawei Sans" panose="020C0503030203020204" pitchFamily="34" charset="0"/>
                          <a:ea typeface="方正兰亭黑简体" panose="02000000000000000000" pitchFamily="2" charset="-122"/>
                          <a:cs typeface="+mn-cs"/>
                          <a:sym typeface="Huawei Sans" panose="020C0503030203020204" pitchFamily="34" charset="0"/>
                        </a:rPr>
                        <a:t>    FROM InListSpool_1)</a:t>
                      </a:r>
                      <a:r>
                        <a:rPr lang="en-US" altLang="zh-CN" sz="160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a:t>
                      </a: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2420817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Huawei Sans" panose="020C0503030203020204" pitchFamily="34" charset="0"/>
              </a:rPr>
              <a:t>Push Join Into Union</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重写规则 </a:t>
            </a:r>
            <a:r>
              <a:rPr lang="en-US" altLang="zh-CN" dirty="0" smtClean="0">
                <a:sym typeface="Huawei Sans" panose="020C0503030203020204" pitchFamily="34" charset="0"/>
              </a:rPr>
              <a:t>- Push Join Into Union-ALL</a:t>
            </a:r>
            <a:r>
              <a:rPr lang="zh-CN" altLang="en-US" dirty="0" smtClean="0">
                <a:sym typeface="Huawei Sans" panose="020C0503030203020204" pitchFamily="34" charset="0"/>
              </a:rPr>
              <a:t>连接下推集合操作： </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将关联操作下沉到</a:t>
            </a:r>
            <a:r>
              <a:rPr lang="en-US" altLang="zh-CN" dirty="0" smtClean="0">
                <a:sym typeface="Huawei Sans" panose="020C0503030203020204" pitchFamily="34" charset="0"/>
              </a:rPr>
              <a:t>UNION-ALL</a:t>
            </a:r>
            <a:r>
              <a:rPr lang="zh-CN" altLang="en-US" dirty="0" smtClean="0">
                <a:sym typeface="Huawei Sans" panose="020C0503030203020204" pitchFamily="34" charset="0"/>
              </a:rPr>
              <a:t>的每一个分支。</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741767634"/>
              </p:ext>
            </p:extLst>
          </p:nvPr>
        </p:nvGraphicFramePr>
        <p:xfrm>
          <a:off x="844038" y="2780596"/>
          <a:ext cx="10539781" cy="3394318"/>
        </p:xfrm>
        <a:graphic>
          <a:graphicData uri="http://schemas.openxmlformats.org/drawingml/2006/table">
            <a:tbl>
              <a:tblPr firstRow="1" bandRow="1">
                <a:tableStyleId>{5C22544A-7EE6-4342-B048-85BDC9FD1C3A}</a:tableStyleId>
              </a:tblPr>
              <a:tblGrid>
                <a:gridCol w="5247335"/>
                <a:gridCol w="5292446"/>
              </a:tblGrid>
              <a:tr h="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t1.c1,c1.c2 from t1,t10,</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c1 from t2 where func(c1) =x</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c1 from t3 where func(c1) =x</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c1 from t4 where func(c1) =x</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c1 from t5 where func(c1) =x</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select c1 from t6 where func(c1) =x</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as unionall_table</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t1.c1 = unionall_table.c1 AND t10.c1 = unionall_table.c1;</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select t1.c1,c1.c2 from</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select c1 from t2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join t1 on t1.c1 = t2.c1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func(c1) =x</a:t>
                      </a:r>
                      <a:endPar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select c1 from t3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join t1 on t1.c1 = t3.c1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func(c1) =x</a:t>
                      </a:r>
                      <a:endPar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select c1 from t4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join t1 on t1.c1 = t4.c1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func(c1) =x</a:t>
                      </a:r>
                      <a:endPar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select c1 from t5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join t1 on t1.c1 = t5.c1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func(c1) =x</a:t>
                      </a:r>
                      <a:endPar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union all</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select c1 from t6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join t1 on t1.c1 = t6.c1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where func(c1) =x</a:t>
                      </a:r>
                      <a:endPar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 as unionall_table</a:t>
                      </a:r>
                    </a:p>
                    <a:p>
                      <a:r>
                        <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rPr>
                        <a:t>WHERE</a:t>
                      </a:r>
                      <a:r>
                        <a:rPr lang="en-US" altLang="zh-CN" sz="1400" b="0" baseline="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t10.c1 = unionall_table.c1;</a:t>
                      </a:r>
                    </a:p>
                    <a:p>
                      <a:endPar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3681985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Huawei Sans" panose="020C0503030203020204" pitchFamily="34" charset="0"/>
              </a:rPr>
              <a:t>Lazy/Eager Aggregation</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重写规则 </a:t>
            </a:r>
            <a:r>
              <a:rPr lang="en-US" altLang="zh-CN" dirty="0" smtClean="0">
                <a:sym typeface="Huawei Sans" panose="020C0503030203020204" pitchFamily="34" charset="0"/>
              </a:rPr>
              <a:t>- </a:t>
            </a:r>
            <a:r>
              <a:rPr lang="zh-CN" altLang="en-US" dirty="0" smtClean="0">
                <a:sym typeface="Huawei Sans" panose="020C0503030203020204" pitchFamily="34" charset="0"/>
              </a:rPr>
              <a:t> </a:t>
            </a:r>
            <a:r>
              <a:rPr lang="en-US" altLang="zh-CN" dirty="0" smtClean="0">
                <a:sym typeface="Huawei Sans" panose="020C0503030203020204" pitchFamily="34" charset="0"/>
              </a:rPr>
              <a:t>Lazy/Eager Aggregation</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 在保证语义正确的前提下将</a:t>
            </a:r>
            <a:r>
              <a:rPr lang="en-US" altLang="zh-CN" dirty="0" smtClean="0">
                <a:sym typeface="Huawei Sans" panose="020C0503030203020204" pitchFamily="34" charset="0"/>
              </a:rPr>
              <a:t>AGG</a:t>
            </a:r>
            <a:r>
              <a:rPr lang="zh-CN" altLang="en-US" dirty="0" smtClean="0">
                <a:sym typeface="Huawei Sans" panose="020C0503030203020204" pitchFamily="34" charset="0"/>
              </a:rPr>
              <a:t>聚合计算前移（</a:t>
            </a:r>
            <a:r>
              <a:rPr lang="en-US" altLang="zh-CN" dirty="0" smtClean="0">
                <a:sym typeface="Huawei Sans" panose="020C0503030203020204" pitchFamily="34" charset="0"/>
              </a:rPr>
              <a:t>Eager</a:t>
            </a:r>
            <a:r>
              <a:rPr lang="zh-CN" altLang="en-US" dirty="0" smtClean="0">
                <a:sym typeface="Huawei Sans" panose="020C0503030203020204" pitchFamily="34" charset="0"/>
              </a:rPr>
              <a:t>）、后移（</a:t>
            </a:r>
            <a:r>
              <a:rPr lang="en-US" altLang="zh-CN" dirty="0" smtClean="0">
                <a:sym typeface="Huawei Sans" panose="020C0503030203020204" pitchFamily="34" charset="0"/>
              </a:rPr>
              <a:t>Lazy</a:t>
            </a:r>
            <a:r>
              <a:rPr lang="zh-CN" altLang="en-US" dirty="0" smtClean="0">
                <a:sym typeface="Huawei Sans" panose="020C0503030203020204" pitchFamily="34" charset="0"/>
              </a:rPr>
              <a:t>）到某个对数据量敏感的操作符，避免大量的元组发生在这类算子上，例如</a:t>
            </a:r>
            <a:r>
              <a:rPr lang="en-US" altLang="zh-CN" dirty="0" smtClean="0">
                <a:sym typeface="Huawei Sans" panose="020C0503030203020204" pitchFamily="34" charset="0"/>
              </a:rPr>
              <a:t>JOIN</a:t>
            </a:r>
            <a:r>
              <a:rPr lang="zh-CN" altLang="en-US" dirty="0" smtClean="0">
                <a:sym typeface="Huawei Sans" panose="020C0503030203020204" pitchFamily="34" charset="0"/>
              </a:rPr>
              <a:t>，</a:t>
            </a:r>
            <a:r>
              <a:rPr lang="en-US" altLang="zh-CN" dirty="0" smtClean="0">
                <a:sym typeface="Huawei Sans" panose="020C0503030203020204" pitchFamily="34" charset="0"/>
              </a:rPr>
              <a:t>STREAM</a:t>
            </a:r>
            <a:r>
              <a:rPr lang="zh-CN" altLang="en-US" dirty="0" smtClean="0">
                <a:sym typeface="Huawei Sans" panose="020C0503030203020204" pitchFamily="34" charset="0"/>
              </a:rPr>
              <a:t>算子。</a:t>
            </a:r>
            <a:endParaRPr lang="en-US" altLang="zh-CN" dirty="0" smtClean="0">
              <a:sym typeface="Huawei Sans" panose="020C0503030203020204" pitchFamily="34" charset="0"/>
            </a:endParaRPr>
          </a:p>
          <a:p>
            <a:r>
              <a:rPr lang="en-US" altLang="zh-CN" dirty="0" smtClean="0">
                <a:sym typeface="Huawei Sans" panose="020C0503030203020204" pitchFamily="34" charset="0"/>
              </a:rPr>
              <a:t>Example</a:t>
            </a:r>
            <a:r>
              <a:rPr lang="zh-CN" altLang="en-US" dirty="0" smtClean="0">
                <a:sym typeface="Huawei Sans" panose="020C0503030203020204" pitchFamily="34" charset="0"/>
              </a:rPr>
              <a:t>举例：</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730243610"/>
              </p:ext>
            </p:extLst>
          </p:nvPr>
        </p:nvGraphicFramePr>
        <p:xfrm>
          <a:off x="826110" y="3496500"/>
          <a:ext cx="10539780" cy="2399518"/>
        </p:xfrm>
        <a:graphic>
          <a:graphicData uri="http://schemas.openxmlformats.org/drawingml/2006/table">
            <a:tbl>
              <a:tblPr firstRow="1" bandRow="1">
                <a:tableStyleId>{5C22544A-7EE6-4342-B048-85BDC9FD1C3A}</a:tableStyleId>
              </a:tblPr>
              <a:tblGrid>
                <a:gridCol w="1477959"/>
                <a:gridCol w="5528483"/>
                <a:gridCol w="3533338"/>
              </a:tblGrid>
              <a:tr h="0">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重写规则</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优化前</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zh-CN" altLang="en-US" sz="1600" b="1" kern="1200" dirty="0" smtClean="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rPr>
                        <a:t>优化后</a:t>
                      </a:r>
                      <a:endParaRPr lang="zh-CN" altLang="en-US" sz="1600" b="1" kern="1200" dirty="0">
                        <a:solidFill>
                          <a:schemeClr val="tx1"/>
                        </a:solidFill>
                        <a:latin typeface="Huawei Sans" panose="020C0503030203020204" pitchFamily="34" charset="0"/>
                        <a:ea typeface="方正兰亭黑简体" panose="02000000000000000000" pitchFamily="2" charset="-122"/>
                        <a:cs typeface="+mn-cs"/>
                        <a:sym typeface="Huawei Sans" panose="020C0503030203020204" pitchFamily="34" charset="0"/>
                      </a:endParaRPr>
                    </a:p>
                  </a:txBody>
                  <a:tcPr marL="91437" marR="91437" marT="45719" marB="45719">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endPar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Lazy AGG</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SUM(dt1.c1), dt.c2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(SELECT</a:t>
                      </a:r>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SUM(c1), c2 FROM t1 GROUP BY c2</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dt1 JOIN</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t2 ON t1.c2 = t2.c2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GROUP BY t1.c2;</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SUM(t1.c1)</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t1 JOIN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 ON t1.c2 = t2.c2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GROUP</a:t>
                      </a:r>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BY c2;</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endParaRPr lang="en-US" altLang="zh-CN" sz="1400" b="1"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Eager AGG</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sum(t1.c1),</a:t>
                      </a:r>
                      <a:r>
                        <a:rPr lang="en-US" altLang="zh-CN" sz="1400" b="0" baseline="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t1 join t2 on t1.c2 = t2.c2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group by c2;</a:t>
                      </a:r>
                      <a:endPar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SELECT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SUM(dt1.c1), dt1.c2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FROM </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(SELECT</a:t>
                      </a:r>
                      <a:r>
                        <a:rPr lang="en-US" altLang="zh-CN" sz="1400" b="1" baseline="0"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 SUM(c1), c2 FROM t1 GROUP BY c2</a:t>
                      </a:r>
                      <a:r>
                        <a:rPr lang="en-US" altLang="zh-CN" sz="1400" b="1" dirty="0" smtClean="0">
                          <a:solidFill>
                            <a:srgbClr val="00B050"/>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dt1 JOIN</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t2 ON t1.c2 = t2.c2</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GROUP BY c2;</a:t>
                      </a:r>
                      <a:endParaRPr lang="en-US" altLang="zh-CN" sz="1400" b="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r>
            </a:tbl>
          </a:graphicData>
        </a:graphic>
      </p:graphicFrame>
    </p:spTree>
    <p:custDataLst>
      <p:custData r:id="rId1"/>
      <p:tags r:id="rId2"/>
    </p:custDataLst>
    <p:extLst>
      <p:ext uri="{BB962C8B-B14F-4D97-AF65-F5344CB8AC3E}">
        <p14:creationId xmlns:p14="http://schemas.microsoft.com/office/powerpoint/2010/main" val="1901270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rgbClr val="8F8F8F"/>
                </a:solidFill>
                <a:sym typeface="Huawei Sans" panose="020C0503030203020204" pitchFamily="34" charset="0"/>
              </a:rPr>
              <a:t>SQL</a:t>
            </a:r>
            <a:r>
              <a:rPr lang="zh-CN" altLang="en-US" dirty="0">
                <a:solidFill>
                  <a:srgbClr val="8F8F8F"/>
                </a:solidFill>
                <a:sym typeface="Huawei Sans" panose="020C0503030203020204" pitchFamily="34" charset="0"/>
              </a:rPr>
              <a:t>引擎的主要流程</a:t>
            </a:r>
          </a:p>
          <a:p>
            <a:r>
              <a:rPr lang="zh-CN" altLang="en-US" dirty="0">
                <a:solidFill>
                  <a:srgbClr val="8F8F8F"/>
                </a:solidFill>
                <a:sym typeface="Huawei Sans" panose="020C0503030203020204" pitchFamily="34" charset="0"/>
              </a:rPr>
              <a:t>优化器的主要框架</a:t>
            </a:r>
          </a:p>
          <a:p>
            <a:r>
              <a:rPr lang="zh-CN" altLang="en-US" dirty="0">
                <a:solidFill>
                  <a:srgbClr val="8F8F8F"/>
                </a:solidFill>
                <a:sym typeface="Huawei Sans" panose="020C0503030203020204" pitchFamily="34" charset="0"/>
              </a:rPr>
              <a:t>逻辑优化</a:t>
            </a:r>
            <a:r>
              <a:rPr lang="en-US" altLang="zh-CN" dirty="0">
                <a:solidFill>
                  <a:srgbClr val="8F8F8F"/>
                </a:solidFill>
                <a:sym typeface="Huawei Sans" panose="020C0503030203020204" pitchFamily="34" charset="0"/>
              </a:rPr>
              <a:t>-</a:t>
            </a:r>
            <a:r>
              <a:rPr lang="zh-CN" altLang="en-US" dirty="0">
                <a:solidFill>
                  <a:srgbClr val="8F8F8F"/>
                </a:solidFill>
                <a:sym typeface="Huawei Sans" panose="020C0503030203020204" pitchFamily="34" charset="0"/>
              </a:rPr>
              <a:t>查询重写技术</a:t>
            </a:r>
          </a:p>
          <a:p>
            <a:r>
              <a:rPr lang="zh-CN" altLang="en-US" b="1" dirty="0">
                <a:sym typeface="Huawei Sans" panose="020C0503030203020204" pitchFamily="34" charset="0"/>
              </a:rPr>
              <a:t>物理优化</a:t>
            </a:r>
            <a:r>
              <a:rPr lang="en-US" altLang="zh-CN" b="1" dirty="0">
                <a:sym typeface="Huawei Sans" panose="020C0503030203020204" pitchFamily="34" charset="0"/>
              </a:rPr>
              <a:t>-</a:t>
            </a:r>
            <a:r>
              <a:rPr lang="zh-CN" altLang="en-US" b="1" dirty="0">
                <a:sym typeface="Huawei Sans" panose="020C0503030203020204" pitchFamily="34" charset="0"/>
              </a:rPr>
              <a:t>路径计划</a:t>
            </a:r>
            <a:r>
              <a:rPr lang="zh-CN" altLang="en-US" b="1" dirty="0" smtClean="0">
                <a:sym typeface="Huawei Sans" panose="020C0503030203020204" pitchFamily="34" charset="0"/>
              </a:rPr>
              <a:t>生成</a:t>
            </a:r>
            <a:endParaRPr lang="zh-CN" altLang="en-US" b="1" dirty="0">
              <a:sym typeface="Huawei Sans" panose="020C0503030203020204" pitchFamily="34" charset="0"/>
            </a:endParaRPr>
          </a:p>
        </p:txBody>
      </p:sp>
    </p:spTree>
    <p:extLst>
      <p:ext uri="{BB962C8B-B14F-4D97-AF65-F5344CB8AC3E}">
        <p14:creationId xmlns:p14="http://schemas.microsoft.com/office/powerpoint/2010/main" val="3157673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a:t>
            </a:r>
            <a:r>
              <a:rPr lang="en-US" altLang="zh-CN" dirty="0" smtClean="0">
                <a:sym typeface="Huawei Sans" panose="020C0503030203020204" pitchFamily="34" charset="0"/>
              </a:rPr>
              <a:t>-</a:t>
            </a:r>
            <a:r>
              <a:rPr lang="zh-CN" altLang="en-US" dirty="0" smtClean="0">
                <a:sym typeface="Huawei Sans" panose="020C0503030203020204" pitchFamily="34" charset="0"/>
              </a:rPr>
              <a:t>路径</a:t>
            </a:r>
            <a:r>
              <a:rPr lang="en-US" altLang="zh-CN" dirty="0" smtClean="0">
                <a:sym typeface="Huawei Sans" panose="020C0503030203020204" pitchFamily="34" charset="0"/>
              </a:rPr>
              <a:t>&amp;</a:t>
            </a:r>
            <a:r>
              <a:rPr lang="zh-CN" altLang="en-US" dirty="0" smtClean="0">
                <a:sym typeface="Huawei Sans" panose="020C0503030203020204" pitchFamily="34" charset="0"/>
              </a:rPr>
              <a:t>计划生成</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smtClean="0">
                <a:sym typeface="Huawei Sans" panose="020C0503030203020204" pitchFamily="34" charset="0"/>
              </a:rPr>
              <a:t>什么是物理优化？</a:t>
            </a:r>
            <a:endParaRPr lang="en-US" altLang="zh-CN" smtClean="0">
              <a:sym typeface="Huawei Sans" panose="020C0503030203020204" pitchFamily="34" charset="0"/>
            </a:endParaRPr>
          </a:p>
          <a:p>
            <a:pPr lvl="1"/>
            <a:r>
              <a:rPr lang="zh-CN" altLang="en-US" smtClean="0">
                <a:sym typeface="Huawei Sans" panose="020C0503030203020204" pitchFamily="34" charset="0"/>
              </a:rPr>
              <a:t>根据数据的分布（统计信息）情况来对查询执行路径进行评估，从可选的路径中选择一个执行代价最小的路劲进行执行，例如是否选择索引</a:t>
            </a:r>
            <a:r>
              <a:rPr lang="en-US" altLang="zh-CN" smtClean="0">
                <a:sym typeface="Huawei Sans" panose="020C0503030203020204" pitchFamily="34" charset="0"/>
              </a:rPr>
              <a:t>SeqScan vs. IndexScan</a:t>
            </a:r>
            <a:r>
              <a:rPr lang="zh-CN" altLang="en-US" smtClean="0">
                <a:sym typeface="Huawei Sans" panose="020C0503030203020204" pitchFamily="34" charset="0"/>
              </a:rPr>
              <a:t>、选择哪个索引，两表关联选择什么样的连接顺序，选择怎样的具体算法等。</a:t>
            </a:r>
            <a:endParaRPr lang="en-US" altLang="zh-CN" smtClean="0">
              <a:sym typeface="Huawei Sans" panose="020C0503030203020204" pitchFamily="34" charset="0"/>
            </a:endParaRPr>
          </a:p>
          <a:p>
            <a:pPr lvl="1"/>
            <a:r>
              <a:rPr lang="zh-CN" altLang="en-US" smtClean="0">
                <a:sym typeface="Huawei Sans" panose="020C0503030203020204" pitchFamily="34" charset="0"/>
              </a:rPr>
              <a:t>因此，可以将物理优化总结为对多个可行的物理执行代价进行评估，选择最优的计划输出到执行器。</a:t>
            </a:r>
            <a:endParaRPr lang="en-US" altLang="zh-CN" smtClean="0">
              <a:sym typeface="Huawei Sans" panose="020C0503030203020204" pitchFamily="34" charset="0"/>
            </a:endParaRP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742625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a:t>
            </a:r>
            <a:r>
              <a:rPr lang="en-US" altLang="zh-CN" dirty="0" smtClean="0">
                <a:sym typeface="Huawei Sans" panose="020C0503030203020204" pitchFamily="34" charset="0"/>
              </a:rPr>
              <a:t>-</a:t>
            </a:r>
            <a:r>
              <a:rPr lang="zh-CN" altLang="en-US" dirty="0" smtClean="0">
                <a:sym typeface="Huawei Sans" panose="020C0503030203020204" pitchFamily="34" charset="0"/>
              </a:rPr>
              <a:t>路径</a:t>
            </a:r>
            <a:r>
              <a:rPr lang="en-US" altLang="zh-CN" dirty="0" smtClean="0">
                <a:sym typeface="Huawei Sans" panose="020C0503030203020204" pitchFamily="34" charset="0"/>
              </a:rPr>
              <a:t>&amp;</a:t>
            </a:r>
            <a:r>
              <a:rPr lang="zh-CN" altLang="en-US" dirty="0" smtClean="0">
                <a:sym typeface="Huawei Sans" panose="020C0503030203020204" pitchFamily="34" charset="0"/>
              </a:rPr>
              <a:t>计划生成</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10728326" cy="5153025"/>
          </a:xfrm>
        </p:spPr>
        <p:txBody>
          <a:bodyPr/>
          <a:lstStyle/>
          <a:p>
            <a:r>
              <a:rPr lang="en-US" altLang="zh-CN" dirty="0" smtClean="0">
                <a:sym typeface="Huawei Sans" panose="020C0503030203020204" pitchFamily="34" charset="0"/>
              </a:rPr>
              <a:t>Example</a:t>
            </a:r>
            <a:r>
              <a:rPr lang="zh-CN" altLang="en-US" dirty="0" smtClean="0">
                <a:sym typeface="Huawei Sans" panose="020C0503030203020204" pitchFamily="34" charset="0"/>
              </a:rPr>
              <a:t>： </a:t>
            </a:r>
            <a:r>
              <a:rPr lang="en-US" altLang="zh-CN" dirty="0" smtClean="0">
                <a:sym typeface="Huawei Sans" panose="020C0503030203020204" pitchFamily="34" charset="0"/>
              </a:rPr>
              <a:t>select *</a:t>
            </a:r>
            <a:r>
              <a:rPr lang="zh-CN" altLang="en-US" dirty="0" smtClean="0">
                <a:sym typeface="Huawei Sans" panose="020C0503030203020204" pitchFamily="34" charset="0"/>
              </a:rPr>
              <a:t> </a:t>
            </a:r>
            <a:r>
              <a:rPr lang="en-US" altLang="zh-CN" dirty="0" smtClean="0">
                <a:sym typeface="Huawei Sans" panose="020C0503030203020204" pitchFamily="34" charset="0"/>
              </a:rPr>
              <a:t>from t1 join t2 on t1.a=t2.b;</a:t>
            </a: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r>
              <a:rPr lang="zh-CN" altLang="en-US" dirty="0" smtClean="0">
                <a:sym typeface="Huawei Sans" panose="020C0503030203020204" pitchFamily="34" charset="0"/>
              </a:rPr>
              <a:t>哪些因素决定了计划的生成 ？</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初始结果集、中间结果集的行数估算</a:t>
            </a:r>
            <a:r>
              <a:rPr lang="zh-CN" altLang="en-US" dirty="0">
                <a:sym typeface="Huawei Sans" panose="020C0503030203020204" pitchFamily="34" charset="0"/>
              </a:rPr>
              <a:t>。</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执行代价估算。</a:t>
            </a:r>
            <a:endParaRPr lang="en-US" altLang="zh-CN" dirty="0" smtClean="0">
              <a:sym typeface="Huawei Sans" panose="020C0503030203020204" pitchFamily="34" charset="0"/>
            </a:endParaRPr>
          </a:p>
          <a:p>
            <a:pPr lvl="1"/>
            <a:r>
              <a:rPr lang="en-US" altLang="zh-CN" dirty="0" smtClean="0">
                <a:sym typeface="Huawei Sans" panose="020C0503030203020204" pitchFamily="34" charset="0"/>
              </a:rPr>
              <a:t>Index</a:t>
            </a:r>
            <a:r>
              <a:rPr lang="zh-CN" altLang="en-US" dirty="0" smtClean="0">
                <a:sym typeface="Huawei Sans" panose="020C0503030203020204" pitchFamily="34" charset="0"/>
              </a:rPr>
              <a:t> </a:t>
            </a:r>
            <a:r>
              <a:rPr lang="en-US" altLang="zh-CN" dirty="0" smtClean="0">
                <a:sym typeface="Huawei Sans" panose="020C0503030203020204" pitchFamily="34" charset="0"/>
              </a:rPr>
              <a:t>vs </a:t>
            </a:r>
            <a:r>
              <a:rPr lang="en-US" altLang="zh-CN" dirty="0" err="1" smtClean="0">
                <a:sym typeface="Huawei Sans" panose="020C0503030203020204" pitchFamily="34" charset="0"/>
              </a:rPr>
              <a:t>SeqScan</a:t>
            </a:r>
            <a:r>
              <a:rPr lang="en-US" altLang="zh-CN" dirty="0" smtClean="0">
                <a:sym typeface="Huawei Sans" panose="020C0503030203020204" pitchFamily="34" charset="0"/>
              </a:rPr>
              <a:t>, Join</a:t>
            </a:r>
            <a:r>
              <a:rPr lang="zh-CN" altLang="en-US" dirty="0" smtClean="0">
                <a:sym typeface="Huawei Sans" panose="020C0503030203020204" pitchFamily="34" charset="0"/>
              </a:rPr>
              <a:t>路径搜索与选择。</a:t>
            </a:r>
            <a:endParaRPr lang="en-US" altLang="zh-CN" dirty="0" smtClean="0">
              <a:sym typeface="Huawei Sans" panose="020C0503030203020204" pitchFamily="34" charset="0"/>
            </a:endParaRPr>
          </a:p>
          <a:p>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
        <p:nvSpPr>
          <p:cNvPr id="20" name="椭圆 19"/>
          <p:cNvSpPr/>
          <p:nvPr/>
        </p:nvSpPr>
        <p:spPr bwMode="auto">
          <a:xfrm>
            <a:off x="2922369" y="2528673"/>
            <a:ext cx="931901" cy="330509"/>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椭圆 20"/>
          <p:cNvSpPr/>
          <p:nvPr/>
        </p:nvSpPr>
        <p:spPr bwMode="auto">
          <a:xfrm>
            <a:off x="3398555" y="3006950"/>
            <a:ext cx="1111643" cy="309201"/>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Seqscan(t2)</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椭圆 22"/>
          <p:cNvSpPr/>
          <p:nvPr/>
        </p:nvSpPr>
        <p:spPr bwMode="auto">
          <a:xfrm>
            <a:off x="2163424" y="2973482"/>
            <a:ext cx="1138165" cy="330509"/>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Seqscan(t1)</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5" name="直接箭头连接符 24"/>
          <p:cNvCxnSpPr>
            <a:stCxn id="20" idx="5"/>
          </p:cNvCxnSpPr>
          <p:nvPr/>
        </p:nvCxnSpPr>
        <p:spPr bwMode="auto">
          <a:xfrm>
            <a:off x="3717796" y="2810780"/>
            <a:ext cx="136474" cy="162702"/>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直接箭头连接符 25"/>
          <p:cNvCxnSpPr>
            <a:stCxn id="20" idx="3"/>
          </p:cNvCxnSpPr>
          <p:nvPr/>
        </p:nvCxnSpPr>
        <p:spPr bwMode="auto">
          <a:xfrm flipH="1">
            <a:off x="2799243" y="2810780"/>
            <a:ext cx="259600" cy="12041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8" name="TextBox 26"/>
          <p:cNvSpPr txBox="1"/>
          <p:nvPr/>
        </p:nvSpPr>
        <p:spPr>
          <a:xfrm>
            <a:off x="2922369" y="2062907"/>
            <a:ext cx="850637" cy="338552"/>
          </a:xfrm>
          <a:prstGeom prst="rect">
            <a:avLst/>
          </a:prstGeom>
          <a:noFill/>
        </p:spPr>
        <p:txBody>
          <a:bodyPr wrap="square" lIns="91438" tIns="45719" rIns="91438" bIns="45719" rtlCol="0" anchor="ctr" anchorCtr="0">
            <a:spAutoFit/>
          </a:bodyPr>
          <a:lstStyle/>
          <a:p>
            <a:pPr algn="ct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Plan A</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TextBox 26"/>
          <p:cNvSpPr txBox="1"/>
          <p:nvPr/>
        </p:nvSpPr>
        <p:spPr>
          <a:xfrm>
            <a:off x="5673747" y="2056310"/>
            <a:ext cx="850637" cy="338552"/>
          </a:xfrm>
          <a:prstGeom prst="rect">
            <a:avLst/>
          </a:prstGeom>
          <a:noFill/>
        </p:spPr>
        <p:txBody>
          <a:bodyPr wrap="square" lIns="91438" tIns="45719" rIns="91438" bIns="45719" rtlCol="0" anchor="ctr" anchorCtr="0">
            <a:spAutoFit/>
          </a:bodyPr>
          <a:lstStyle/>
          <a:p>
            <a:pPr algn="ct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Plan B</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p:nvPr/>
        </p:nvSpPr>
        <p:spPr bwMode="auto">
          <a:xfrm>
            <a:off x="8819567" y="2977665"/>
            <a:ext cx="1400449" cy="321861"/>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IndexScan(t1)</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椭圆 34"/>
          <p:cNvSpPr/>
          <p:nvPr/>
        </p:nvSpPr>
        <p:spPr bwMode="auto">
          <a:xfrm>
            <a:off x="7597631" y="2976033"/>
            <a:ext cx="1138165" cy="330509"/>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Seqscan(t2)</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 name="直接箭头连接符 35"/>
          <p:cNvCxnSpPr>
            <a:stCxn id="40" idx="5"/>
            <a:endCxn id="33" idx="0"/>
          </p:cNvCxnSpPr>
          <p:nvPr/>
        </p:nvCxnSpPr>
        <p:spPr bwMode="auto">
          <a:xfrm>
            <a:off x="9128780" y="2848607"/>
            <a:ext cx="391012" cy="129058"/>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7" name="直接箭头连接符 36"/>
          <p:cNvCxnSpPr>
            <a:stCxn id="40" idx="3"/>
          </p:cNvCxnSpPr>
          <p:nvPr/>
        </p:nvCxnSpPr>
        <p:spPr bwMode="auto">
          <a:xfrm flipH="1">
            <a:off x="8245166" y="2848607"/>
            <a:ext cx="165578" cy="141718"/>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0" name="椭圆 39"/>
          <p:cNvSpPr/>
          <p:nvPr/>
        </p:nvSpPr>
        <p:spPr bwMode="auto">
          <a:xfrm>
            <a:off x="8262034" y="2566500"/>
            <a:ext cx="1015456" cy="330509"/>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NestLoop</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椭圆 42"/>
          <p:cNvSpPr/>
          <p:nvPr/>
        </p:nvSpPr>
        <p:spPr bwMode="auto">
          <a:xfrm>
            <a:off x="5498020" y="2533759"/>
            <a:ext cx="1026363" cy="326550"/>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Mergejoin</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4" name="椭圆 43"/>
          <p:cNvSpPr/>
          <p:nvPr/>
        </p:nvSpPr>
        <p:spPr bwMode="auto">
          <a:xfrm>
            <a:off x="6054927" y="3042789"/>
            <a:ext cx="1291021" cy="360436"/>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IndexScan(t2)</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6" name="椭圆 45"/>
          <p:cNvSpPr/>
          <p:nvPr/>
        </p:nvSpPr>
        <p:spPr bwMode="auto">
          <a:xfrm>
            <a:off x="4837199" y="2940986"/>
            <a:ext cx="1138165" cy="330509"/>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SORT</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8" name="直接箭头连接符 47"/>
          <p:cNvCxnSpPr>
            <a:stCxn id="43" idx="5"/>
          </p:cNvCxnSpPr>
          <p:nvPr/>
        </p:nvCxnSpPr>
        <p:spPr bwMode="auto">
          <a:xfrm>
            <a:off x="6374076" y="2812487"/>
            <a:ext cx="150307" cy="230302"/>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直接箭头连接符 48"/>
          <p:cNvCxnSpPr>
            <a:stCxn id="43" idx="3"/>
          </p:cNvCxnSpPr>
          <p:nvPr/>
        </p:nvCxnSpPr>
        <p:spPr bwMode="auto">
          <a:xfrm flipH="1">
            <a:off x="5415866" y="2812487"/>
            <a:ext cx="232461" cy="11983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1" name="TextBox 26"/>
          <p:cNvSpPr txBox="1"/>
          <p:nvPr/>
        </p:nvSpPr>
        <p:spPr>
          <a:xfrm>
            <a:off x="8426853" y="2044502"/>
            <a:ext cx="850637" cy="338552"/>
          </a:xfrm>
          <a:prstGeom prst="rect">
            <a:avLst/>
          </a:prstGeom>
          <a:noFill/>
        </p:spPr>
        <p:txBody>
          <a:bodyPr wrap="square" lIns="91438" tIns="45719" rIns="91438" bIns="45719" rtlCol="0" anchor="ctr" anchorCtr="0">
            <a:spAutoFit/>
          </a:bodyPr>
          <a:lstStyle/>
          <a:p>
            <a:pPr algn="ct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Plan C</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椭圆 65"/>
          <p:cNvSpPr/>
          <p:nvPr/>
        </p:nvSpPr>
        <p:spPr bwMode="auto">
          <a:xfrm>
            <a:off x="4817761" y="3447604"/>
            <a:ext cx="1138165" cy="330509"/>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Seqscan(t1)</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7" name="直接箭头连接符 66"/>
          <p:cNvCxnSpPr/>
          <p:nvPr/>
        </p:nvCxnSpPr>
        <p:spPr bwMode="auto">
          <a:xfrm>
            <a:off x="5475927" y="3295670"/>
            <a:ext cx="0" cy="165255"/>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ustDataLst>
      <p:custData r:id="rId1"/>
      <p:tags r:id="rId2"/>
    </p:custDataLst>
    <p:extLst>
      <p:ext uri="{BB962C8B-B14F-4D97-AF65-F5344CB8AC3E}">
        <p14:creationId xmlns:p14="http://schemas.microsoft.com/office/powerpoint/2010/main" val="393057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箭头连接符 17"/>
          <p:cNvCxnSpPr/>
          <p:nvPr/>
        </p:nvCxnSpPr>
        <p:spPr>
          <a:xfrm flipH="1">
            <a:off x="2608290" y="1646720"/>
            <a:ext cx="21263" cy="3929327"/>
          </a:xfrm>
          <a:prstGeom prst="straightConnector1">
            <a:avLst/>
          </a:prstGeom>
          <a:ln w="5080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4"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物理优化：物理优化的核心技术点</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
        <p:nvSpPr>
          <p:cNvPr id="7" name="椭圆 6"/>
          <p:cNvSpPr/>
          <p:nvPr/>
        </p:nvSpPr>
        <p:spPr bwMode="auto">
          <a:xfrm>
            <a:off x="1654652" y="1110197"/>
            <a:ext cx="1907276" cy="536524"/>
          </a:xfrm>
          <a:prstGeom prst="ellipse">
            <a:avLst/>
          </a:prstGeom>
          <a:solidFill>
            <a:schemeClr val="accent1">
              <a:lumMod val="40000"/>
              <a:lumOff val="60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统计信息</a:t>
            </a:r>
          </a:p>
        </p:txBody>
      </p:sp>
      <p:sp>
        <p:nvSpPr>
          <p:cNvPr id="8" name="椭圆 7"/>
          <p:cNvSpPr/>
          <p:nvPr/>
        </p:nvSpPr>
        <p:spPr bwMode="auto">
          <a:xfrm>
            <a:off x="1654652" y="2277114"/>
            <a:ext cx="1907276" cy="536524"/>
          </a:xfrm>
          <a:prstGeom prst="ellipse">
            <a:avLst/>
          </a:prstGeom>
          <a:solidFill>
            <a:schemeClr val="accent1">
              <a:lumMod val="60000"/>
              <a:lumOff val="40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行数估算</a:t>
            </a:r>
          </a:p>
        </p:txBody>
      </p:sp>
      <p:sp>
        <p:nvSpPr>
          <p:cNvPr id="9" name="椭圆 8"/>
          <p:cNvSpPr/>
          <p:nvPr/>
        </p:nvSpPr>
        <p:spPr bwMode="auto">
          <a:xfrm>
            <a:off x="1654652" y="3261534"/>
            <a:ext cx="1907276" cy="536524"/>
          </a:xfrm>
          <a:prstGeom prst="ellipse">
            <a:avLst/>
          </a:prstGeom>
          <a:solidFill>
            <a:schemeClr val="accent1"/>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代价估算</a:t>
            </a:r>
          </a:p>
        </p:txBody>
      </p:sp>
      <p:sp>
        <p:nvSpPr>
          <p:cNvPr id="10" name="椭圆 9"/>
          <p:cNvSpPr/>
          <p:nvPr/>
        </p:nvSpPr>
        <p:spPr bwMode="auto">
          <a:xfrm>
            <a:off x="1654652" y="4443173"/>
            <a:ext cx="1907276" cy="536524"/>
          </a:xfrm>
          <a:prstGeom prst="ellipse">
            <a:avLst/>
          </a:prstGeom>
          <a:solidFill>
            <a:schemeClr val="accent1">
              <a:lumMod val="75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路径搜索</a:t>
            </a:r>
          </a:p>
        </p:txBody>
      </p:sp>
      <p:sp>
        <p:nvSpPr>
          <p:cNvPr id="11" name="椭圆 10"/>
          <p:cNvSpPr/>
          <p:nvPr/>
        </p:nvSpPr>
        <p:spPr bwMode="auto">
          <a:xfrm>
            <a:off x="1654652" y="5580638"/>
            <a:ext cx="1907276" cy="536524"/>
          </a:xfrm>
          <a:prstGeom prst="ellipse">
            <a:avLst/>
          </a:prstGeom>
          <a:solidFill>
            <a:schemeClr val="accent1">
              <a:lumMod val="50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计划生成</a:t>
            </a:r>
          </a:p>
        </p:txBody>
      </p:sp>
      <p:cxnSp>
        <p:nvCxnSpPr>
          <p:cNvPr id="6" name="直接箭头连接符 5"/>
          <p:cNvCxnSpPr>
            <a:stCxn id="7" idx="4"/>
            <a:endCxn id="8" idx="0"/>
          </p:cNvCxnSpPr>
          <p:nvPr/>
        </p:nvCxnSpPr>
        <p:spPr>
          <a:xfrm>
            <a:off x="2608290" y="1646721"/>
            <a:ext cx="0" cy="630393"/>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4"/>
            <a:endCxn id="9" idx="0"/>
          </p:cNvCxnSpPr>
          <p:nvPr/>
        </p:nvCxnSpPr>
        <p:spPr>
          <a:xfrm>
            <a:off x="2608290" y="2813638"/>
            <a:ext cx="0" cy="447896"/>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4"/>
            <a:endCxn id="10" idx="0"/>
          </p:cNvCxnSpPr>
          <p:nvPr/>
        </p:nvCxnSpPr>
        <p:spPr>
          <a:xfrm>
            <a:off x="2608290" y="3798058"/>
            <a:ext cx="0" cy="645115"/>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0" idx="4"/>
          </p:cNvCxnSpPr>
          <p:nvPr/>
        </p:nvCxnSpPr>
        <p:spPr>
          <a:xfrm>
            <a:off x="2608290" y="4979697"/>
            <a:ext cx="0" cy="166044"/>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524426" y="1213468"/>
            <a:ext cx="7036003"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物理优化的依据，来源于表信息的统计</a:t>
            </a:r>
          </a:p>
        </p:txBody>
      </p:sp>
      <p:sp>
        <p:nvSpPr>
          <p:cNvPr id="22" name="文本框 21"/>
          <p:cNvSpPr txBox="1"/>
          <p:nvPr/>
        </p:nvSpPr>
        <p:spPr>
          <a:xfrm>
            <a:off x="3525614" y="2410551"/>
            <a:ext cx="7953154"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代价估算的基础，来源于基表统计信息的推算</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a:xfrm>
            <a:off x="3524427" y="3416062"/>
            <a:ext cx="7953154"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根据关系的行数，推算出当前算子的执行代价</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3524427" y="4522842"/>
            <a:ext cx="7953154"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b="1" dirty="0">
                <a:latin typeface="Huawei Sans" panose="020C0503030203020204" pitchFamily="34" charset="0"/>
                <a:ea typeface="方正兰亭黑简体" panose="02000000000000000000" pitchFamily="2" charset="-122"/>
                <a:sym typeface="Huawei Sans" panose="020C0503030203020204" pitchFamily="34" charset="0"/>
              </a:rPr>
              <a:t>依据</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若干算子的执行代价，通过求解最优路径进行路径搜索</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3524427" y="5696340"/>
            <a:ext cx="7953154" cy="369332"/>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将查询的执行路径转换成</a:t>
            </a:r>
            <a:r>
              <a:rPr lang="en-US" altLang="zh-CN" b="1" dirty="0" smtClean="0">
                <a:latin typeface="Huawei Sans" panose="020C0503030203020204" pitchFamily="34" charset="0"/>
                <a:ea typeface="方正兰亭黑简体" panose="02000000000000000000" pitchFamily="2" charset="-122"/>
                <a:sym typeface="Huawei Sans" panose="020C0503030203020204" pitchFamily="34" charset="0"/>
              </a:rPr>
              <a:t>PlanTree</a:t>
            </a:r>
            <a:r>
              <a:rPr lang="zh-CN" altLang="en-US" b="1" dirty="0" smtClean="0">
                <a:latin typeface="Huawei Sans" panose="020C0503030203020204" pitchFamily="34" charset="0"/>
                <a:ea typeface="方正兰亭黑简体" panose="02000000000000000000" pitchFamily="2" charset="-122"/>
                <a:sym typeface="Huawei Sans" panose="020C0503030203020204" pitchFamily="34" charset="0"/>
              </a:rPr>
              <a:t>能够输出给执行器做查询执行</a:t>
            </a:r>
            <a:endParaRPr lang="zh-CN" altLang="en-US" b="1"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71446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物理优化：物理优化的核心技术点</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
        <p:nvSpPr>
          <p:cNvPr id="19" name="文本框 18"/>
          <p:cNvSpPr txBox="1"/>
          <p:nvPr/>
        </p:nvSpPr>
        <p:spPr>
          <a:xfrm>
            <a:off x="3492469" y="1182518"/>
            <a:ext cx="1805161" cy="52322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物理优化的依据，来源于表信息的统计</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文本框 21"/>
          <p:cNvSpPr txBox="1"/>
          <p:nvPr/>
        </p:nvSpPr>
        <p:spPr>
          <a:xfrm>
            <a:off x="3493657" y="2236169"/>
            <a:ext cx="2040467" cy="52322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代价估算的基础，来源于基表统计信息的推算</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文本框 22"/>
          <p:cNvSpPr txBox="1"/>
          <p:nvPr/>
        </p:nvSpPr>
        <p:spPr>
          <a:xfrm>
            <a:off x="3492470" y="3223751"/>
            <a:ext cx="2040467" cy="52322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根据关系的行数，推算出当前算子的执行代价</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文本框 23"/>
          <p:cNvSpPr txBox="1"/>
          <p:nvPr/>
        </p:nvSpPr>
        <p:spPr>
          <a:xfrm>
            <a:off x="3492470" y="4294673"/>
            <a:ext cx="2040467" cy="738664"/>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依据</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若干算子的执行代价，通过求解最优路径进行路径搜索</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文本框 24"/>
          <p:cNvSpPr txBox="1"/>
          <p:nvPr/>
        </p:nvSpPr>
        <p:spPr>
          <a:xfrm>
            <a:off x="3492470" y="5319910"/>
            <a:ext cx="2040467" cy="738664"/>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将查询的执行路径转换成</a:t>
            </a:r>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PlanTree</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能够输出给执行器做查询执行</a:t>
            </a:r>
            <a:endPar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TextBox 28"/>
          <p:cNvSpPr txBox="1"/>
          <p:nvPr/>
        </p:nvSpPr>
        <p:spPr>
          <a:xfrm>
            <a:off x="6095999" y="1105759"/>
            <a:ext cx="5326595" cy="4985978"/>
          </a:xfrm>
          <a:prstGeom prst="rect">
            <a:avLst/>
          </a:prstGeom>
          <a:noFill/>
        </p:spPr>
        <p:txBody>
          <a:bodyPr wrap="square" lIns="91438" tIns="45719" rIns="91438" bIns="45719" rtlCol="0">
            <a:spAutoFit/>
          </a:bodyPr>
          <a:lstStyle/>
          <a:p>
            <a:pPr marL="342900" indent="-342900" defTabSz="914378">
              <a:lnSpc>
                <a:spcPct val="120000"/>
              </a:lnSpc>
              <a:spcAft>
                <a:spcPts val="600"/>
              </a:spcAft>
              <a:buFont typeface="+mj-lt"/>
              <a:buAutoNum type="arabicPeriod"/>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统计信息模型 </a:t>
            </a: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Table/Column-Level statistics</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描述基表数据的特征包括唯一值、</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MCV</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值等，用于行数估算。</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defTabSz="914378">
              <a:lnSpc>
                <a:spcPct val="120000"/>
              </a:lnSpc>
              <a:spcAft>
                <a:spcPts val="600"/>
              </a:spcAft>
              <a:buFont typeface="+mj-lt"/>
              <a:buAutoNum type="arabicPeriod"/>
            </a:pPr>
            <a:endParaRPr lang="en-US" altLang="zh-CN" sz="2000" b="1" dirty="0">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defTabSz="914378">
              <a:lnSpc>
                <a:spcPct val="120000"/>
              </a:lnSpc>
              <a:spcAft>
                <a:spcPts val="600"/>
              </a:spcAft>
              <a:buFont typeface="+mj-lt"/>
              <a:buAutoNum type="arabicPeriod"/>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行数估算 </a:t>
            </a: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Row Estimation</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估算基表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baserel</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Join</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中间结果集</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joinrel</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Aggregation</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中</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结果集大小，为代价估算做</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准备。</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defTabSz="914378">
              <a:lnSpc>
                <a:spcPct val="120000"/>
              </a:lnSpc>
              <a:spcAft>
                <a:spcPts val="600"/>
              </a:spcAft>
              <a:buFont typeface="+mj-lt"/>
              <a:buAutoNum type="arabicPeriod"/>
            </a:pPr>
            <a:endParaRPr lang="en-US" altLang="zh-CN" sz="2400"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defTabSz="914378">
              <a:lnSpc>
                <a:spcPct val="120000"/>
              </a:lnSpc>
              <a:spcAft>
                <a:spcPts val="600"/>
              </a:spcAft>
              <a:buFont typeface="+mj-lt"/>
              <a:buAutoNum type="arabicPeriod"/>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代价估算 </a:t>
            </a: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Cost Estimation</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根据</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数据量估算不同算子执行代价，各算子代价之和即为计划总</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代价。</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defTabSz="914378">
              <a:lnSpc>
                <a:spcPct val="120000"/>
              </a:lnSpc>
              <a:spcAft>
                <a:spcPts val="600"/>
              </a:spcAft>
              <a:buFont typeface="+mj-lt"/>
              <a:buAutoNum type="arabicPeriod"/>
            </a:pPr>
            <a:endParaRPr lang="en-US" altLang="zh-CN" sz="2000"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marL="342900" indent="-342900" defTabSz="914378">
              <a:lnSpc>
                <a:spcPct val="120000"/>
              </a:lnSpc>
              <a:spcAft>
                <a:spcPts val="600"/>
              </a:spcAft>
              <a:buFont typeface="+mj-lt"/>
              <a:buAutoNum type="arabicPeriod"/>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路径搜索 </a:t>
            </a:r>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Access Path Generation</a:t>
            </a:r>
            <a:r>
              <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通过求解路径最优算法（</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e.g. </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动态规划、遗传算法）处理连接</a:t>
            </a:r>
            <a:r>
              <a:rPr lang="zh-CN" altLang="en-US" sz="1600" dirty="0">
                <a:latin typeface="Huawei Sans" panose="020C0503030203020204" pitchFamily="34" charset="0"/>
                <a:ea typeface="方正兰亭黑简体" panose="02000000000000000000" pitchFamily="2" charset="-122"/>
                <a:sym typeface="Huawei Sans" panose="020C0503030203020204" pitchFamily="34" charset="0"/>
              </a:rPr>
              <a:t>路径搜索过程，以最小搜索空间找到最优连接</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路径。</a:t>
            </a: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1" name="直接箭头连接符 20"/>
          <p:cNvCxnSpPr/>
          <p:nvPr/>
        </p:nvCxnSpPr>
        <p:spPr>
          <a:xfrm>
            <a:off x="2560095" y="1396319"/>
            <a:ext cx="0" cy="4104000"/>
          </a:xfrm>
          <a:prstGeom prst="straightConnector1">
            <a:avLst/>
          </a:prstGeom>
          <a:ln w="5080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6" name="椭圆 25"/>
          <p:cNvSpPr/>
          <p:nvPr/>
        </p:nvSpPr>
        <p:spPr bwMode="auto">
          <a:xfrm>
            <a:off x="1585194" y="1182518"/>
            <a:ext cx="1907276" cy="536524"/>
          </a:xfrm>
          <a:prstGeom prst="ellipse">
            <a:avLst/>
          </a:prstGeom>
          <a:solidFill>
            <a:schemeClr val="accent1">
              <a:lumMod val="40000"/>
              <a:lumOff val="60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统计信息</a:t>
            </a:r>
          </a:p>
        </p:txBody>
      </p:sp>
      <p:sp>
        <p:nvSpPr>
          <p:cNvPr id="27" name="椭圆 26"/>
          <p:cNvSpPr/>
          <p:nvPr/>
        </p:nvSpPr>
        <p:spPr bwMode="auto">
          <a:xfrm>
            <a:off x="1585194" y="2206003"/>
            <a:ext cx="1907276" cy="536524"/>
          </a:xfrm>
          <a:prstGeom prst="ellipse">
            <a:avLst/>
          </a:prstGeom>
          <a:solidFill>
            <a:schemeClr val="accent1">
              <a:lumMod val="60000"/>
              <a:lumOff val="40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行数估算</a:t>
            </a:r>
          </a:p>
        </p:txBody>
      </p:sp>
      <p:sp>
        <p:nvSpPr>
          <p:cNvPr id="28" name="椭圆 27"/>
          <p:cNvSpPr/>
          <p:nvPr/>
        </p:nvSpPr>
        <p:spPr bwMode="auto">
          <a:xfrm>
            <a:off x="1585194" y="3172494"/>
            <a:ext cx="1907276" cy="536524"/>
          </a:xfrm>
          <a:prstGeom prst="ellipse">
            <a:avLst/>
          </a:prstGeom>
          <a:solidFill>
            <a:schemeClr val="accent1"/>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代价估算</a:t>
            </a:r>
          </a:p>
        </p:txBody>
      </p:sp>
      <p:sp>
        <p:nvSpPr>
          <p:cNvPr id="29" name="椭圆 28"/>
          <p:cNvSpPr/>
          <p:nvPr/>
        </p:nvSpPr>
        <p:spPr bwMode="auto">
          <a:xfrm>
            <a:off x="1585194" y="4318275"/>
            <a:ext cx="1907276" cy="536524"/>
          </a:xfrm>
          <a:prstGeom prst="ellipse">
            <a:avLst/>
          </a:prstGeom>
          <a:solidFill>
            <a:schemeClr val="accent1">
              <a:lumMod val="75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路径搜索</a:t>
            </a:r>
          </a:p>
        </p:txBody>
      </p:sp>
      <p:sp>
        <p:nvSpPr>
          <p:cNvPr id="30" name="椭圆 29"/>
          <p:cNvSpPr/>
          <p:nvPr/>
        </p:nvSpPr>
        <p:spPr bwMode="auto">
          <a:xfrm>
            <a:off x="1585194" y="5491598"/>
            <a:ext cx="1907276" cy="536524"/>
          </a:xfrm>
          <a:prstGeom prst="ellipse">
            <a:avLst/>
          </a:prstGeom>
          <a:solidFill>
            <a:schemeClr val="accent1">
              <a:lumMod val="50000"/>
            </a:schemeClr>
          </a:solidFill>
          <a:ln>
            <a:noFill/>
          </a:ln>
          <a:effectLst>
            <a:outerShdw blurRad="50800" dist="38100" dir="2700000" algn="tl" rotWithShape="0">
              <a:prstClr val="black">
                <a:alpha val="40000"/>
              </a:prstClr>
            </a:outerShdw>
          </a:effectLst>
          <a:extLst/>
        </p:spPr>
        <p:txBody>
          <a:bodyPr vert="horz" wrap="square" lIns="0" tIns="0" rIns="0" bIns="0" numCol="1" rtlCol="0" anchor="ctr" anchorCtr="0" compatLnSpc="1">
            <a:prstTxWarp prst="textNoShape">
              <a:avLst/>
            </a:prstTxWarp>
          </a:bodyPr>
          <a:lstStyle/>
          <a:p>
            <a:pPr algn="ctr" defTabSz="914378">
              <a:buClr>
                <a:srgbClr val="CC9900"/>
              </a:buClr>
            </a:pP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计划生成</a:t>
            </a:r>
          </a:p>
        </p:txBody>
      </p:sp>
      <p:cxnSp>
        <p:nvCxnSpPr>
          <p:cNvPr id="31" name="直接箭头连接符 30"/>
          <p:cNvCxnSpPr>
            <a:stCxn id="26" idx="4"/>
            <a:endCxn id="27" idx="0"/>
          </p:cNvCxnSpPr>
          <p:nvPr/>
        </p:nvCxnSpPr>
        <p:spPr>
          <a:xfrm>
            <a:off x="2538832" y="1719042"/>
            <a:ext cx="0" cy="486961"/>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4"/>
            <a:endCxn id="28" idx="0"/>
          </p:cNvCxnSpPr>
          <p:nvPr/>
        </p:nvCxnSpPr>
        <p:spPr>
          <a:xfrm>
            <a:off x="2538832" y="2742527"/>
            <a:ext cx="0" cy="429967"/>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8" idx="4"/>
            <a:endCxn id="29" idx="0"/>
          </p:cNvCxnSpPr>
          <p:nvPr/>
        </p:nvCxnSpPr>
        <p:spPr>
          <a:xfrm>
            <a:off x="2538832" y="3709018"/>
            <a:ext cx="0" cy="609257"/>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4"/>
            <a:endCxn id="30" idx="0"/>
          </p:cNvCxnSpPr>
          <p:nvPr/>
        </p:nvCxnSpPr>
        <p:spPr>
          <a:xfrm>
            <a:off x="2538832" y="4854799"/>
            <a:ext cx="0" cy="636799"/>
          </a:xfrm>
          <a:prstGeom prst="straightConnector1">
            <a:avLst/>
          </a:prstGeom>
          <a:ln w="25400">
            <a:no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custData r:id="rId1"/>
      <p:tags r:id="rId2"/>
    </p:custDataLst>
    <p:extLst>
      <p:ext uri="{BB962C8B-B14F-4D97-AF65-F5344CB8AC3E}">
        <p14:creationId xmlns:p14="http://schemas.microsoft.com/office/powerpoint/2010/main" val="289904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sz="3600" dirty="0">
                <a:cs typeface="+mj-cs"/>
                <a:sym typeface="Huawei Sans" panose="020C0503030203020204" pitchFamily="34" charset="0"/>
              </a:rPr>
              <a:t>什么是数据库</a:t>
            </a:r>
            <a:r>
              <a:rPr lang="en-US" altLang="zh-CN" sz="3600" dirty="0">
                <a:cs typeface="+mj-cs"/>
                <a:sym typeface="Huawei Sans" panose="020C0503030203020204" pitchFamily="34" charset="0"/>
              </a:rPr>
              <a:t>SQL</a:t>
            </a:r>
            <a:r>
              <a:rPr lang="zh-CN" altLang="en-US" sz="3600" dirty="0">
                <a:cs typeface="+mj-cs"/>
                <a:sym typeface="Huawei Sans" panose="020C0503030203020204" pitchFamily="34" charset="0"/>
              </a:rPr>
              <a:t>引擎？</a:t>
            </a:r>
            <a:r>
              <a:rPr lang="en-US" altLang="zh-CN" dirty="0" smtClean="0">
                <a:sym typeface="Huawei Sans" panose="020C0503030203020204" pitchFamily="34" charset="0"/>
              </a:rPr>
              <a:t/>
            </a:r>
            <a:br>
              <a:rPr lang="en-US" altLang="zh-CN" dirty="0" smtClean="0">
                <a:sym typeface="Huawei Sans" panose="020C0503030203020204" pitchFamily="34" charset="0"/>
              </a:rPr>
            </a:br>
            <a:endParaRPr lang="zh-CN" altLang="en-US" dirty="0">
              <a:sym typeface="Huawei Sans" panose="020C0503030203020204" pitchFamily="34" charset="0"/>
            </a:endParaRPr>
          </a:p>
        </p:txBody>
      </p:sp>
      <p:sp>
        <p:nvSpPr>
          <p:cNvPr id="5" name="文本占位符 4"/>
          <p:cNvSpPr>
            <a:spLocks noGrp="1"/>
          </p:cNvSpPr>
          <p:nvPr>
            <p:ph type="body" sz="quarter" idx="10"/>
          </p:nvPr>
        </p:nvSpPr>
        <p:spPr/>
        <p:txBody>
          <a:bodyPr/>
          <a:lstStyle/>
          <a:p>
            <a:r>
              <a:rPr lang="zh-CN" altLang="en-US" smtClean="0">
                <a:sym typeface="Huawei Sans" panose="020C0503030203020204" pitchFamily="34" charset="0"/>
              </a:rPr>
              <a:t>在传统数据库中</a:t>
            </a:r>
            <a:r>
              <a:rPr lang="en-US" altLang="zh-CN" smtClean="0">
                <a:sym typeface="Huawei Sans" panose="020C0503030203020204" pitchFamily="34" charset="0"/>
              </a:rPr>
              <a:t>SQL</a:t>
            </a:r>
            <a:r>
              <a:rPr lang="zh-CN" altLang="en-US" smtClean="0">
                <a:sym typeface="Huawei Sans" panose="020C0503030203020204" pitchFamily="34" charset="0"/>
              </a:rPr>
              <a:t>引擎一般指对用户输入的</a:t>
            </a:r>
            <a:r>
              <a:rPr lang="en-US" altLang="zh-CN" smtClean="0">
                <a:sym typeface="Huawei Sans" panose="020C0503030203020204" pitchFamily="34" charset="0"/>
              </a:rPr>
              <a:t>SQL</a:t>
            </a:r>
            <a:r>
              <a:rPr lang="zh-CN" altLang="en-US" smtClean="0">
                <a:sym typeface="Huawei Sans" panose="020C0503030203020204" pitchFamily="34" charset="0"/>
              </a:rPr>
              <a:t>语句进行解析、优化的软件模块。</a:t>
            </a:r>
            <a:endParaRPr lang="en-US" altLang="zh-CN" dirty="0" smtClean="0">
              <a:sym typeface="Huawei Sans" panose="020C0503030203020204" pitchFamily="34" charset="0"/>
            </a:endParaRPr>
          </a:p>
        </p:txBody>
      </p:sp>
      <p:sp>
        <p:nvSpPr>
          <p:cNvPr id="31" name="标题 3"/>
          <p:cNvSpPr txBox="1">
            <a:spLocks/>
          </p:cNvSpPr>
          <p:nvPr/>
        </p:nvSpPr>
        <p:spPr>
          <a:xfrm>
            <a:off x="485797" y="433434"/>
            <a:ext cx="10515600" cy="5902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b="1"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5068249" y="2733682"/>
            <a:ext cx="2204450" cy="400110"/>
          </a:xfrm>
          <a:prstGeom prst="rect">
            <a:avLst/>
          </a:prstGeom>
          <a:noFill/>
        </p:spPr>
        <p:txBody>
          <a:bodyPr wrap="none" rtlCol="0">
            <a:spAutoFit/>
          </a:bodyPr>
          <a:lstStyle/>
          <a:p>
            <a:r>
              <a:rPr lang="en-US" altLang="zh-CN" sz="2000" b="1"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2000" b="1" dirty="0" smtClean="0">
                <a:latin typeface="Huawei Sans" panose="020C0503030203020204" pitchFamily="34" charset="0"/>
                <a:ea typeface="方正兰亭黑简体" panose="02000000000000000000" pitchFamily="2" charset="-122"/>
                <a:sym typeface="Huawei Sans" panose="020C0503030203020204" pitchFamily="34" charset="0"/>
              </a:rPr>
              <a:t>语言的编译器</a:t>
            </a:r>
            <a:endParaRPr lang="zh-CN" altLang="en-US" sz="20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文本框 33"/>
          <p:cNvSpPr txBox="1"/>
          <p:nvPr/>
        </p:nvSpPr>
        <p:spPr>
          <a:xfrm>
            <a:off x="2987377" y="3715099"/>
            <a:ext cx="2456122" cy="400110"/>
          </a:xfrm>
          <a:prstGeom prst="rect">
            <a:avLst/>
          </a:prstGeom>
          <a:noFill/>
        </p:spPr>
        <p:txBody>
          <a:bodyPr wrap="none" rtlCol="0">
            <a:spAutoFit/>
          </a:bodyPr>
          <a:lstStyle/>
          <a:p>
            <a:r>
              <a:rPr lang="en-US" altLang="zh-CN" sz="2000" b="1"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2000" b="1" dirty="0" smtClean="0">
                <a:latin typeface="Huawei Sans" panose="020C0503030203020204" pitchFamily="34" charset="0"/>
                <a:ea typeface="方正兰亭黑简体" panose="02000000000000000000" pitchFamily="2" charset="-122"/>
                <a:sym typeface="Huawei Sans" panose="020C0503030203020204" pitchFamily="34" charset="0"/>
              </a:rPr>
              <a:t>文本</a:t>
            </a:r>
            <a:r>
              <a:rPr lang="en-US" altLang="zh-CN" sz="2000" b="1" dirty="0" smtClean="0">
                <a:latin typeface="Huawei Sans" panose="020C0503030203020204" pitchFamily="34" charset="0"/>
                <a:ea typeface="方正兰亭黑简体" panose="02000000000000000000" pitchFamily="2" charset="-122"/>
                <a:sym typeface="Huawei Sans" panose="020C0503030203020204" pitchFamily="34" charset="0"/>
              </a:rPr>
              <a:t>(PlainText)</a:t>
            </a:r>
            <a:endParaRPr lang="zh-CN" altLang="en-US" sz="20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文本框 34"/>
          <p:cNvSpPr txBox="1"/>
          <p:nvPr/>
        </p:nvSpPr>
        <p:spPr>
          <a:xfrm>
            <a:off x="6459964" y="3706248"/>
            <a:ext cx="3222357" cy="400110"/>
          </a:xfrm>
          <a:prstGeom prst="rect">
            <a:avLst/>
          </a:prstGeom>
          <a:noFill/>
        </p:spPr>
        <p:txBody>
          <a:bodyPr wrap="none" rtlCol="0">
            <a:spAutoFit/>
          </a:bodyPr>
          <a:lstStyle/>
          <a:p>
            <a:r>
              <a:rPr lang="zh-CN" altLang="en-US" sz="2000" b="1" dirty="0" smtClean="0">
                <a:latin typeface="Huawei Sans" panose="020C0503030203020204" pitchFamily="34" charset="0"/>
                <a:ea typeface="方正兰亭黑简体" panose="02000000000000000000" pitchFamily="2" charset="-122"/>
                <a:sym typeface="Huawei Sans" panose="020C0503030203020204" pitchFamily="34" charset="0"/>
              </a:rPr>
              <a:t>数据库执行语言</a:t>
            </a:r>
            <a:r>
              <a:rPr lang="en-US" altLang="zh-CN" sz="2000" b="1" dirty="0" smtClean="0">
                <a:latin typeface="Huawei Sans" panose="020C0503030203020204" pitchFamily="34" charset="0"/>
                <a:ea typeface="方正兰亭黑简体" panose="02000000000000000000" pitchFamily="2" charset="-122"/>
                <a:sym typeface="Huawei Sans" panose="020C0503030203020204" pitchFamily="34" charset="0"/>
              </a:rPr>
              <a:t>(PlanTree)</a:t>
            </a:r>
            <a:endParaRPr lang="zh-CN" altLang="en-US" sz="20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右箭头 35"/>
          <p:cNvSpPr/>
          <p:nvPr/>
        </p:nvSpPr>
        <p:spPr>
          <a:xfrm>
            <a:off x="5634704" y="3809656"/>
            <a:ext cx="776898" cy="17635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1479364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物理优化核心技术：统计信息模型</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10728326" cy="5153025"/>
          </a:xfrm>
        </p:spPr>
        <p:txBody>
          <a:bodyPr/>
          <a:lstStyle/>
          <a:p>
            <a:r>
              <a:rPr lang="zh-CN" altLang="en-US" sz="1400" dirty="0" smtClean="0">
                <a:sym typeface="Huawei Sans" panose="020C0503030203020204" pitchFamily="34" charset="0"/>
              </a:rPr>
              <a:t>统计信息描述了用户表中数据的分布特征为后续行数估算、代价估算提供数据基础。</a:t>
            </a:r>
            <a:endParaRPr lang="en-US" altLang="zh-CN" sz="1400" dirty="0" smtClean="0">
              <a:sym typeface="Huawei Sans" panose="020C0503030203020204" pitchFamily="34" charset="0"/>
            </a:endParaRPr>
          </a:p>
          <a:p>
            <a:pPr lvl="1"/>
            <a:r>
              <a:rPr lang="en-US" altLang="zh-CN" sz="1200" dirty="0" smtClean="0">
                <a:sym typeface="Huawei Sans" panose="020C0503030203020204" pitchFamily="34" charset="0"/>
              </a:rPr>
              <a:t>Table-Level</a:t>
            </a:r>
            <a:r>
              <a:rPr lang="zh-CN" altLang="en-US" sz="1200" dirty="0" smtClean="0">
                <a:sym typeface="Huawei Sans" panose="020C0503030203020204" pitchFamily="34" charset="0"/>
              </a:rPr>
              <a:t>表级别统计信息</a:t>
            </a:r>
            <a:endParaRPr lang="en-US" altLang="zh-CN" sz="1200" dirty="0" smtClean="0">
              <a:sym typeface="Huawei Sans" panose="020C0503030203020204" pitchFamily="34" charset="0"/>
            </a:endParaRPr>
          </a:p>
          <a:p>
            <a:pPr lvl="2"/>
            <a:r>
              <a:rPr lang="en-US" altLang="zh-CN" sz="1200" dirty="0" err="1" smtClean="0">
                <a:sym typeface="Huawei Sans" panose="020C0503030203020204" pitchFamily="34" charset="0"/>
              </a:rPr>
              <a:t>relptuples</a:t>
            </a:r>
            <a:r>
              <a:rPr lang="zh-CN" altLang="en-US" sz="1200" dirty="0" smtClean="0">
                <a:sym typeface="Huawei Sans" panose="020C0503030203020204" pitchFamily="34" charset="0"/>
              </a:rPr>
              <a:t>总元组数：描述表对应的元组数。</a:t>
            </a:r>
            <a:endParaRPr lang="en-US" altLang="zh-CN" sz="1200" dirty="0" smtClean="0">
              <a:sym typeface="Huawei Sans" panose="020C0503030203020204" pitchFamily="34" charset="0"/>
            </a:endParaRPr>
          </a:p>
          <a:p>
            <a:pPr lvl="2"/>
            <a:r>
              <a:rPr lang="en-US" altLang="zh-CN" sz="1200" dirty="0" err="1" smtClean="0">
                <a:sym typeface="Huawei Sans" panose="020C0503030203020204" pitchFamily="34" charset="0"/>
              </a:rPr>
              <a:t>relpages</a:t>
            </a:r>
            <a:r>
              <a:rPr lang="zh-CN" altLang="en-US" sz="1200" dirty="0" smtClean="0">
                <a:sym typeface="Huawei Sans" panose="020C0503030203020204" pitchFamily="34" charset="0"/>
              </a:rPr>
              <a:t>总页面数：描述表对应的磁盘页数。</a:t>
            </a:r>
            <a:endParaRPr lang="en-US" altLang="zh-CN" sz="1200" dirty="0" smtClean="0">
              <a:sym typeface="Huawei Sans" panose="020C0503030203020204" pitchFamily="34" charset="0"/>
            </a:endParaRPr>
          </a:p>
          <a:p>
            <a:pPr lvl="1"/>
            <a:r>
              <a:rPr lang="en-US" altLang="zh-CN" sz="1200" dirty="0" smtClean="0">
                <a:sym typeface="Huawei Sans" panose="020C0503030203020204" pitchFamily="34" charset="0"/>
              </a:rPr>
              <a:t>Column-Level</a:t>
            </a:r>
            <a:r>
              <a:rPr lang="zh-CN" altLang="en-US" sz="1200" dirty="0" smtClean="0">
                <a:sym typeface="Huawei Sans" panose="020C0503030203020204" pitchFamily="34" charset="0"/>
              </a:rPr>
              <a:t>列级别统计信息</a:t>
            </a:r>
            <a:endParaRPr lang="en-US" altLang="zh-CN" sz="1200" dirty="0" smtClean="0">
              <a:sym typeface="Huawei Sans" panose="020C0503030203020204" pitchFamily="34" charset="0"/>
            </a:endParaRPr>
          </a:p>
          <a:p>
            <a:pPr lvl="2"/>
            <a:r>
              <a:rPr lang="en-US" altLang="zh-CN" sz="1200" dirty="0" smtClean="0">
                <a:sym typeface="Huawei Sans" panose="020C0503030203020204" pitchFamily="34" charset="0"/>
              </a:rPr>
              <a:t>Distinct</a:t>
            </a:r>
            <a:r>
              <a:rPr lang="zh-CN" altLang="en-US" sz="1200" dirty="0" smtClean="0">
                <a:sym typeface="Huawei Sans" panose="020C0503030203020204" pitchFamily="34" charset="0"/>
              </a:rPr>
              <a:t>值：用于描述字段里唯一的非 </a:t>
            </a:r>
            <a:r>
              <a:rPr lang="en-US" altLang="zh-CN" sz="1200" dirty="0" smtClean="0">
                <a:sym typeface="Huawei Sans" panose="020C0503030203020204" pitchFamily="34" charset="0"/>
              </a:rPr>
              <a:t>NULL </a:t>
            </a:r>
            <a:r>
              <a:rPr lang="zh-CN" altLang="en-US" sz="1200" dirty="0" smtClean="0">
                <a:sym typeface="Huawei Sans" panose="020C0503030203020204" pitchFamily="34" charset="0"/>
              </a:rPr>
              <a:t>数据值的数目，一般用于估算集合分组之后的大小，</a:t>
            </a:r>
            <a:r>
              <a:rPr lang="en-US" altLang="zh-CN" sz="1200" dirty="0" smtClean="0">
                <a:sym typeface="Huawei Sans" panose="020C0503030203020204" pitchFamily="34" charset="0"/>
              </a:rPr>
              <a:t>Join</a:t>
            </a:r>
            <a:r>
              <a:rPr lang="zh-CN" altLang="en-US" sz="1200" dirty="0" smtClean="0">
                <a:sym typeface="Huawei Sans" panose="020C0503030203020204" pitchFamily="34" charset="0"/>
              </a:rPr>
              <a:t>结果集大小。</a:t>
            </a:r>
            <a:endParaRPr lang="en-US" altLang="zh-CN" sz="1200" dirty="0" smtClean="0">
              <a:sym typeface="Huawei Sans" panose="020C0503030203020204" pitchFamily="34" charset="0"/>
            </a:endParaRPr>
          </a:p>
          <a:p>
            <a:pPr lvl="2"/>
            <a:r>
              <a:rPr lang="en-US" altLang="zh-CN" sz="1200" dirty="0" err="1" smtClean="0">
                <a:sym typeface="Huawei Sans" panose="020C0503030203020204" pitchFamily="34" charset="0"/>
              </a:rPr>
              <a:t>NullFrac</a:t>
            </a:r>
            <a:r>
              <a:rPr lang="zh-CN" altLang="en-US" sz="1200" dirty="0" smtClean="0">
                <a:sym typeface="Huawei Sans" panose="020C0503030203020204" pitchFamily="34" charset="0"/>
              </a:rPr>
              <a:t>：用于描述当前列中</a:t>
            </a:r>
            <a:r>
              <a:rPr lang="en-US" altLang="zh-CN" sz="1200" dirty="0" smtClean="0">
                <a:sym typeface="Huawei Sans" panose="020C0503030203020204" pitchFamily="34" charset="0"/>
              </a:rPr>
              <a:t>NULL</a:t>
            </a:r>
            <a:r>
              <a:rPr lang="zh-CN" altLang="en-US" sz="1200" dirty="0" smtClean="0">
                <a:sym typeface="Huawei Sans" panose="020C0503030203020204" pitchFamily="34" charset="0"/>
              </a:rPr>
              <a:t>值在总数中的占比。</a:t>
            </a:r>
            <a:endParaRPr lang="en-US" altLang="zh-CN" sz="1200" dirty="0" smtClean="0">
              <a:sym typeface="Huawei Sans" panose="020C0503030203020204" pitchFamily="34" charset="0"/>
            </a:endParaRPr>
          </a:p>
          <a:p>
            <a:pPr lvl="2"/>
            <a:r>
              <a:rPr lang="en-US" altLang="zh-CN" sz="1200" dirty="0" smtClean="0">
                <a:sym typeface="Huawei Sans" panose="020C0503030203020204" pitchFamily="34" charset="0"/>
              </a:rPr>
              <a:t>MCV</a:t>
            </a:r>
            <a:r>
              <a:rPr lang="zh-CN" altLang="en-US" sz="1200" dirty="0" smtClean="0">
                <a:sym typeface="Huawei Sans" panose="020C0503030203020204" pitchFamily="34" charset="0"/>
              </a:rPr>
              <a:t>（</a:t>
            </a:r>
            <a:r>
              <a:rPr lang="en-US" altLang="zh-CN" sz="1200" dirty="0" smtClean="0">
                <a:sym typeface="Huawei Sans" panose="020C0503030203020204" pitchFamily="34" charset="0"/>
              </a:rPr>
              <a:t>Most Common Value</a:t>
            </a:r>
            <a:r>
              <a:rPr lang="zh-CN" altLang="en-US" sz="1200" dirty="0" smtClean="0">
                <a:sym typeface="Huawei Sans" panose="020C0503030203020204" pitchFamily="34" charset="0"/>
              </a:rPr>
              <a:t>）：描述出现频率大于一定百分比的值的集合，按照出现的频率进行排序，通常用于表征哪些值上出现了倾斜。</a:t>
            </a:r>
            <a:endParaRPr lang="en-US" altLang="zh-CN" sz="1200" dirty="0" smtClean="0">
              <a:sym typeface="Huawei Sans" panose="020C0503030203020204" pitchFamily="34" charset="0"/>
            </a:endParaRPr>
          </a:p>
          <a:p>
            <a:pPr lvl="2"/>
            <a:r>
              <a:rPr lang="en-US" altLang="zh-CN" sz="1200" dirty="0" smtClean="0">
                <a:sym typeface="Huawei Sans" panose="020C0503030203020204" pitchFamily="34" charset="0"/>
              </a:rPr>
              <a:t>Histogram</a:t>
            </a:r>
            <a:r>
              <a:rPr lang="zh-CN" altLang="en-US" sz="1200" dirty="0" smtClean="0">
                <a:sym typeface="Huawei Sans" panose="020C0503030203020204" pitchFamily="34" charset="0"/>
              </a:rPr>
              <a:t>直方图：描述除了</a:t>
            </a:r>
            <a:r>
              <a:rPr lang="en-US" altLang="zh-CN" sz="1200" dirty="0" smtClean="0">
                <a:sym typeface="Huawei Sans" panose="020C0503030203020204" pitchFamily="34" charset="0"/>
              </a:rPr>
              <a:t>NULL</a:t>
            </a:r>
            <a:r>
              <a:rPr lang="zh-CN" altLang="en-US" sz="1200" dirty="0" smtClean="0">
                <a:sym typeface="Huawei Sans" panose="020C0503030203020204" pitchFamily="34" charset="0"/>
              </a:rPr>
              <a:t>值、</a:t>
            </a:r>
            <a:r>
              <a:rPr lang="en-US" altLang="zh-CN" sz="1200" dirty="0" smtClean="0">
                <a:sym typeface="Huawei Sans" panose="020C0503030203020204" pitchFamily="34" charset="0"/>
              </a:rPr>
              <a:t>MCV</a:t>
            </a:r>
            <a:r>
              <a:rPr lang="zh-CN" altLang="en-US" sz="1200" dirty="0" smtClean="0">
                <a:sym typeface="Huawei Sans" panose="020C0503030203020204" pitchFamily="34" charset="0"/>
              </a:rPr>
              <a:t>值以外的值的分布情况，一般用于估算选择率。</a:t>
            </a:r>
            <a:endParaRPr lang="en-US" altLang="zh-CN" sz="1200" dirty="0" smtClean="0">
              <a:sym typeface="Huawei Sans" panose="020C0503030203020204" pitchFamily="34" charset="0"/>
            </a:endParaRPr>
          </a:p>
          <a:p>
            <a:pPr lvl="1"/>
            <a:r>
              <a:rPr lang="en-US" altLang="zh-CN" sz="1200" dirty="0" smtClean="0">
                <a:sym typeface="Huawei Sans" panose="020C0503030203020204" pitchFamily="34" charset="0"/>
              </a:rPr>
              <a:t>Extended Statistic</a:t>
            </a:r>
            <a:r>
              <a:rPr lang="zh-CN" altLang="en-US" sz="1200" dirty="0" smtClean="0">
                <a:sym typeface="Huawei Sans" panose="020C0503030203020204" pitchFamily="34" charset="0"/>
              </a:rPr>
              <a:t>扩展统计信息（对传统表级别、列级别统计信息的扩展）</a:t>
            </a:r>
            <a:endParaRPr lang="en-US" altLang="zh-CN" sz="1200" dirty="0" smtClean="0">
              <a:sym typeface="Huawei Sans" panose="020C0503030203020204" pitchFamily="34" charset="0"/>
            </a:endParaRPr>
          </a:p>
          <a:p>
            <a:pPr lvl="2"/>
            <a:r>
              <a:rPr lang="en-US" altLang="zh-CN" sz="1200" dirty="0" smtClean="0">
                <a:sym typeface="Huawei Sans" panose="020C0503030203020204" pitchFamily="34" charset="0"/>
              </a:rPr>
              <a:t>Multi-Column Statistics</a:t>
            </a:r>
            <a:r>
              <a:rPr lang="zh-CN" altLang="en-US" sz="1200" dirty="0" smtClean="0">
                <a:sym typeface="Huawei Sans" panose="020C0503030203020204" pitchFamily="34" charset="0"/>
              </a:rPr>
              <a:t>多列统计信息，用于估算多列过滤场景下缺失多列相关性导致的估算不准确问题。</a:t>
            </a:r>
            <a:endParaRPr lang="en-US" altLang="zh-CN" sz="1200" dirty="0" smtClean="0">
              <a:sym typeface="Huawei Sans" panose="020C0503030203020204" pitchFamily="34" charset="0"/>
            </a:endParaRPr>
          </a:p>
          <a:p>
            <a:pPr lvl="2"/>
            <a:r>
              <a:rPr lang="en-US" altLang="zh-CN" sz="1200" dirty="0" smtClean="0">
                <a:sym typeface="Huawei Sans" panose="020C0503030203020204" pitchFamily="34" charset="0"/>
              </a:rPr>
              <a:t>View-Statistics</a:t>
            </a:r>
            <a:r>
              <a:rPr lang="zh-CN" altLang="en-US" sz="1200" dirty="0" smtClean="0">
                <a:sym typeface="Huawei Sans" panose="020C0503030203020204" pitchFamily="34" charset="0"/>
              </a:rPr>
              <a:t>视图统计信息，对视图统计信息收集可用于查询中应用了该视图场景时</a:t>
            </a:r>
            <a:r>
              <a:rPr lang="en-US" altLang="zh-CN" sz="1200" dirty="0" smtClean="0">
                <a:sym typeface="Huawei Sans" panose="020C0503030203020204" pitchFamily="34" charset="0"/>
              </a:rPr>
              <a:t>view</a:t>
            </a:r>
            <a:r>
              <a:rPr lang="zh-CN" altLang="en-US" sz="1200" dirty="0" smtClean="0">
                <a:sym typeface="Huawei Sans" panose="020C0503030203020204" pitchFamily="34" charset="0"/>
              </a:rPr>
              <a:t>统计信息估算。</a:t>
            </a:r>
            <a:endParaRPr lang="en-US" altLang="zh-CN" sz="1200" dirty="0" smtClean="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848075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物理优化核心技术：统计信息模型示例</a:t>
            </a:r>
            <a:endParaRPr lang="zh-CN" altLang="en-US" dirty="0">
              <a:sym typeface="Huawei Sans" panose="020C0503030203020204" pitchFamily="34" charset="0"/>
            </a:endParaRPr>
          </a:p>
        </p:txBody>
      </p:sp>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假设</a:t>
            </a:r>
            <a:r>
              <a:rPr lang="en-US" altLang="zh-CN" dirty="0" smtClean="0">
                <a:sym typeface="Huawei Sans" panose="020C0503030203020204" pitchFamily="34" charset="0"/>
              </a:rPr>
              <a:t>t1.c1</a:t>
            </a:r>
            <a:r>
              <a:rPr lang="zh-CN" altLang="en-US" dirty="0" smtClean="0">
                <a:sym typeface="Huawei Sans" panose="020C0503030203020204" pitchFamily="34" charset="0"/>
              </a:rPr>
              <a:t>有以下数据</a:t>
            </a:r>
            <a:r>
              <a:rPr lang="en-US" altLang="zh-CN" dirty="0" smtClean="0">
                <a:sym typeface="Huawei Sans" panose="020C0503030203020204" pitchFamily="34" charset="0"/>
              </a:rPr>
              <a:t>(</a:t>
            </a:r>
            <a:r>
              <a:rPr lang="zh-CN" altLang="en-US" dirty="0" smtClean="0">
                <a:sym typeface="Huawei Sans" panose="020C0503030203020204" pitchFamily="34" charset="0"/>
              </a:rPr>
              <a:t>图</a:t>
            </a:r>
            <a:r>
              <a:rPr lang="en-US" altLang="zh-CN" dirty="0" smtClean="0">
                <a:sym typeface="Huawei Sans" panose="020C0503030203020204" pitchFamily="34" charset="0"/>
              </a:rPr>
              <a:t>A)</a:t>
            </a:r>
            <a:r>
              <a:rPr lang="zh-CN" altLang="en-US" dirty="0" smtClean="0">
                <a:sym typeface="Huawei Sans" panose="020C0503030203020204" pitchFamily="34" charset="0"/>
              </a:rPr>
              <a:t>，则统计信息如（图</a:t>
            </a:r>
            <a:r>
              <a:rPr lang="en-US" altLang="zh-CN" dirty="0" smtClean="0">
                <a:sym typeface="Huawei Sans" panose="020C0503030203020204" pitchFamily="34" charset="0"/>
              </a:rPr>
              <a:t>B</a:t>
            </a:r>
            <a:r>
              <a:rPr lang="zh-CN" altLang="en-US" dirty="0" smtClean="0">
                <a:sym typeface="Huawei Sans" panose="020C0503030203020204" pitchFamily="34" charset="0"/>
              </a:rPr>
              <a:t>、图</a:t>
            </a:r>
            <a:r>
              <a:rPr lang="en-US" altLang="zh-CN" dirty="0" smtClean="0">
                <a:sym typeface="Huawei Sans" panose="020C0503030203020204" pitchFamily="34" charset="0"/>
              </a:rPr>
              <a:t>C</a:t>
            </a:r>
            <a:r>
              <a:rPr lang="zh-CN" altLang="en-US" dirty="0" smtClean="0">
                <a:sym typeface="Huawei Sans" panose="020C0503030203020204" pitchFamily="34" charset="0"/>
              </a:rPr>
              <a:t>）。</a:t>
            </a:r>
            <a:endParaRPr lang="en-US" altLang="zh-CN" dirty="0" smtClean="0">
              <a:sym typeface="Huawei Sans" panose="020C0503030203020204"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851786040"/>
              </p:ext>
            </p:extLst>
          </p:nvPr>
        </p:nvGraphicFramePr>
        <p:xfrm>
          <a:off x="827088" y="1804190"/>
          <a:ext cx="792162" cy="4249920"/>
        </p:xfrm>
        <a:graphic>
          <a:graphicData uri="http://schemas.openxmlformats.org/drawingml/2006/table">
            <a:tbl>
              <a:tblPr firstRow="1" bandRow="1">
                <a:tableStyleId>{5C22544A-7EE6-4342-B048-85BDC9FD1C3A}</a:tableStyleId>
              </a:tblPr>
              <a:tblGrid>
                <a:gridCol w="396081"/>
                <a:gridCol w="396081"/>
              </a:tblGrid>
              <a:tr h="190035">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c1</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smtClean="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5</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60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70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80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90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59097">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100</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altLang="zh-CN" sz="13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300" dirty="0">
                        <a:latin typeface="Huawei Sans" panose="020C0503030203020204" pitchFamily="34" charset="0"/>
                        <a:ea typeface="方正兰亭黑简体" panose="02000000000000000000" pitchFamily="2" charset="-122"/>
                        <a:sym typeface="Huawei Sans" panose="020C0503030203020204" pitchFamily="34" charset="0"/>
                      </a:endParaRPr>
                    </a:p>
                  </a:txBody>
                  <a:tcPr marL="36000" marR="36000" marT="36000" marB="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15946819"/>
              </p:ext>
            </p:extLst>
          </p:nvPr>
        </p:nvGraphicFramePr>
        <p:xfrm>
          <a:off x="2809357" y="3333750"/>
          <a:ext cx="8506342" cy="2849200"/>
        </p:xfrm>
        <a:graphic>
          <a:graphicData uri="http://schemas.openxmlformats.org/drawingml/2006/table">
            <a:tbl>
              <a:tblPr firstRow="1" firstCol="1" bandRow="1">
                <a:tableStyleId>{5C22544A-7EE6-4342-B048-85BDC9FD1C3A}</a:tableStyleId>
              </a:tblPr>
              <a:tblGrid>
                <a:gridCol w="1229243"/>
                <a:gridCol w="971550"/>
                <a:gridCol w="6305549"/>
              </a:tblGrid>
              <a:tr h="170320">
                <a:tc>
                  <a:txBody>
                    <a:bodyPr/>
                    <a:lstStyle/>
                    <a:p>
                      <a:pPr algn="ctr">
                        <a:lnSpc>
                          <a:spcPts val="1400"/>
                        </a:lnSpc>
                        <a:spcAft>
                          <a:spcPts val="0"/>
                        </a:spcAft>
                        <a:tabLst>
                          <a:tab pos="5076825" algn="l"/>
                        </a:tabLst>
                      </a:pPr>
                      <a:r>
                        <a:rPr lang="zh-CN" sz="1300" b="1"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类型</a:t>
                      </a: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ts val="1400"/>
                        </a:lnSpc>
                        <a:spcAft>
                          <a:spcPts val="0"/>
                        </a:spcAft>
                        <a:tabLst>
                          <a:tab pos="5076825" algn="l"/>
                        </a:tabLst>
                      </a:pPr>
                      <a:r>
                        <a:rPr lang="zh-CN" altLang="en-US" sz="1300" b="1"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数值</a:t>
                      </a:r>
                      <a:endParaRPr lang="zh-CN" sz="1300" b="1"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ts val="1400"/>
                        </a:lnSpc>
                        <a:spcAft>
                          <a:spcPts val="0"/>
                        </a:spcAft>
                        <a:tabLst>
                          <a:tab pos="5076825" algn="l"/>
                        </a:tabLst>
                      </a:pPr>
                      <a:r>
                        <a:rPr lang="zh-CN" altLang="en-US" sz="1300" b="1"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说明</a:t>
                      </a:r>
                      <a:endParaRPr lang="zh-CN" sz="1300" b="1"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30441">
                <a:tc>
                  <a:txBody>
                    <a:bodyPr/>
                    <a:lstStyle/>
                    <a:p>
                      <a:pPr>
                        <a:lnSpc>
                          <a:spcPts val="1400"/>
                        </a:lnSpc>
                        <a:spcAft>
                          <a:spcPts val="0"/>
                        </a:spcAft>
                        <a:tabLst>
                          <a:tab pos="5076825" algn="l"/>
                        </a:tabLst>
                      </a:pP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NULL</a:t>
                      </a: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值比例</a:t>
                      </a: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3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示例中没有</a:t>
                      </a:r>
                      <a:r>
                        <a:rPr lang="en-US" sz="13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NULL</a:t>
                      </a:r>
                      <a:r>
                        <a:rPr lang="zh-CN" sz="13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值，因此</a:t>
                      </a:r>
                      <a:r>
                        <a:rPr lang="en-US" sz="13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NULL</a:t>
                      </a:r>
                      <a:r>
                        <a:rPr lang="zh-CN" sz="13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值的比例为</a:t>
                      </a:r>
                      <a:r>
                        <a:rPr lang="en-US" sz="13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endParaRPr lang="zh-CN" sz="1300" b="0" kern="10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4461">
                <a:tc>
                  <a:txBody>
                    <a:bodyPr/>
                    <a:lstStyle/>
                    <a:p>
                      <a:pPr>
                        <a:lnSpc>
                          <a:spcPts val="1400"/>
                        </a:lnSpc>
                        <a:spcAft>
                          <a:spcPts val="0"/>
                        </a:spcAft>
                        <a:tabLst>
                          <a:tab pos="5076825" algn="l"/>
                        </a:tabLst>
                      </a:pPr>
                      <a:r>
                        <a:rPr 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DISTINCT</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唯一值</a:t>
                      </a:r>
                      <a:r>
                        <a:rPr 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数量</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11</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示例中的</a:t>
                      </a: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有重复值，去掉重复之后还有</a:t>
                      </a: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11</a:t>
                      </a: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个数字，因此</a:t>
                      </a: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DISTINCT</a:t>
                      </a: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值的数量为</a:t>
                      </a: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11</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22503">
                <a:tc>
                  <a:txBody>
                    <a:bodyPr/>
                    <a:lstStyle/>
                    <a:p>
                      <a:pPr>
                        <a:lnSpc>
                          <a:spcPts val="1400"/>
                        </a:lnSpc>
                        <a:spcAft>
                          <a:spcPts val="0"/>
                        </a:spcAft>
                        <a:tabLst>
                          <a:tab pos="5076825" algn="l"/>
                        </a:tabLst>
                      </a:pPr>
                      <a:r>
                        <a:rPr 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MCV</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高频值</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 [0.33]</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示例中出现频率最高的值是</a:t>
                      </a: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，出现了</a:t>
                      </a: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5</a:t>
                      </a: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次，因此</a:t>
                      </a:r>
                      <a:r>
                        <a:rPr lang="en-US"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MCV</a:t>
                      </a: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的值是</a:t>
                      </a:r>
                      <a:r>
                        <a:rPr 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0</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MCV</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的由</a:t>
                      </a: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个等长向量</a:t>
                      </a: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v1,v2</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表示</a:t>
                      </a:r>
                      <a:endPar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a:lnSpc>
                          <a:spcPts val="1400"/>
                        </a:lnSpc>
                        <a:spcAft>
                          <a:spcPts val="0"/>
                        </a:spcAft>
                        <a:buFont typeface="+mj-ea"/>
                        <a:buAutoNum type="circleNumDbPlain"/>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v1:mcv_values</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按照降序列出实际的</a:t>
                      </a: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MCV</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值</a:t>
                      </a:r>
                      <a:endPar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a:lnSpc>
                          <a:spcPts val="1400"/>
                        </a:lnSpc>
                        <a:spcAft>
                          <a:spcPts val="0"/>
                        </a:spcAft>
                        <a:buFont typeface="+mj-ea"/>
                        <a:buAutoNum type="circleNumDbPlain"/>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v2:mcv_feqs</a:t>
                      </a:r>
                      <a:r>
                        <a:rPr lang="en-US" altLang="zh-CN" sz="1300" b="0" kern="100" baseline="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每个元素按位对应</a:t>
                      </a: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v1</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的每个元素</a:t>
                      </a:r>
                      <a:endPar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50544">
                <a:tc>
                  <a:txBody>
                    <a:bodyPr/>
                    <a:lstStyle/>
                    <a:p>
                      <a:pPr>
                        <a:lnSpc>
                          <a:spcPts val="1400"/>
                        </a:lnSpc>
                        <a:spcAft>
                          <a:spcPts val="0"/>
                        </a:spcAft>
                        <a:tabLst>
                          <a:tab pos="5076825" algn="l"/>
                        </a:tabLst>
                      </a:pPr>
                      <a:r>
                        <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直方图</a:t>
                      </a: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[1,5,100]</a:t>
                      </a:r>
                      <a:endParaRPr lang="zh-CN" sz="1300" b="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sz="1300" b="0" kern="100" dirty="0">
                          <a:effectLst/>
                          <a:latin typeface="Huawei Sans" panose="020C0503030203020204" pitchFamily="34" charset="0"/>
                          <a:ea typeface="方正兰亭黑简体" panose="02000000000000000000" pitchFamily="2" charset="-122"/>
                          <a:sym typeface="Huawei Sans" panose="020C0503030203020204" pitchFamily="34" charset="0"/>
                        </a:rPr>
                        <a:t>假设直方图包含两个桶</a:t>
                      </a:r>
                      <a:r>
                        <a:rPr lang="en-US" sz="1300" b="0" kern="10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300" b="0" kern="100" dirty="0">
                          <a:effectLst/>
                          <a:latin typeface="Huawei Sans" panose="020C0503030203020204" pitchFamily="34" charset="0"/>
                          <a:ea typeface="方正兰亭黑简体" panose="02000000000000000000" pitchFamily="2" charset="-122"/>
                          <a:sym typeface="Huawei Sans" panose="020C0503030203020204" pitchFamily="34" charset="0"/>
                        </a:rPr>
                        <a:t>把上面的数分成两个区间</a:t>
                      </a:r>
                      <a:r>
                        <a:rPr lang="en-US" sz="1300" b="0" kern="10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300" b="0" kern="100" dirty="0">
                          <a:effectLst/>
                          <a:latin typeface="Huawei Sans" panose="020C0503030203020204" pitchFamily="34" charset="0"/>
                          <a:ea typeface="方正兰亭黑简体" panose="02000000000000000000" pitchFamily="2" charset="-122"/>
                          <a:sym typeface="Huawei Sans" panose="020C0503030203020204" pitchFamily="34" charset="0"/>
                        </a:rPr>
                        <a:t>，则直方图是</a:t>
                      </a:r>
                      <a:r>
                        <a:rPr lang="en-US" sz="1300" b="0" kern="100" dirty="0">
                          <a:effectLst/>
                          <a:latin typeface="Huawei Sans" panose="020C0503030203020204" pitchFamily="34" charset="0"/>
                          <a:ea typeface="方正兰亭黑简体" panose="02000000000000000000" pitchFamily="2" charset="-122"/>
                          <a:sym typeface="Huawei Sans" panose="020C0503030203020204" pitchFamily="34" charset="0"/>
                        </a:rPr>
                        <a:t>[1,5,100]</a:t>
                      </a:r>
                      <a:r>
                        <a:rPr lang="zh-CN"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这里包含</a:t>
                      </a:r>
                      <a:r>
                        <a:rPr lang="en-US" altLang="zh-CN"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个区间，每个区间</a:t>
                      </a:r>
                      <a:r>
                        <a:rPr lang="en-US" altLang="zh-CN"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5</a:t>
                      </a:r>
                      <a:r>
                        <a:rPr lang="zh-CN" altLang="en-US"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个数</a:t>
                      </a:r>
                      <a:endParaRPr lang="en-US" altLang="zh-CN"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endParaRPr>
                    </a:p>
                    <a:p>
                      <a:pPr>
                        <a:lnSpc>
                          <a:spcPts val="1400"/>
                        </a:lnSpc>
                        <a:spcAft>
                          <a:spcPts val="0"/>
                        </a:spcAft>
                        <a:tabLst>
                          <a:tab pos="5076825" algn="l"/>
                        </a:tabLst>
                      </a:pPr>
                      <a:r>
                        <a:rPr lang="zh-CN" altLang="en-US" sz="1300" b="0" kern="100" dirty="0" smtClean="0">
                          <a:effectLst/>
                          <a:latin typeface="Huawei Sans" panose="020C0503030203020204" pitchFamily="34" charset="0"/>
                          <a:ea typeface="方正兰亭黑简体" panose="02000000000000000000" pitchFamily="2" charset="-122"/>
                          <a:sym typeface="Huawei Sans" panose="020C0503030203020204" pitchFamily="34" charset="0"/>
                        </a:rPr>
                        <a:t>说明：</a:t>
                      </a:r>
                      <a:endParaRPr lang="zh-CN" sz="1300" b="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a:lnSpc>
                          <a:spcPts val="1400"/>
                        </a:lnSpc>
                        <a:spcAft>
                          <a:spcPts val="0"/>
                        </a:spcAft>
                        <a:buFont typeface="+mj-ea"/>
                        <a:buAutoNum type="circleNumDbPlain"/>
                        <a:tabLst>
                          <a:tab pos="5076825" algn="l"/>
                        </a:tabLst>
                      </a:pP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MCV</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中的值不参与直方图的计算，因此排除</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MCV</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值</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0</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a:t>
                      </a:r>
                      <a:endParaRPr lang="zh-CN" sz="1300" b="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p>
                      <a:pPr marL="228600" indent="-228600">
                        <a:lnSpc>
                          <a:spcPts val="1400"/>
                        </a:lnSpc>
                        <a:spcAft>
                          <a:spcPts val="0"/>
                        </a:spcAft>
                        <a:buFont typeface="+mj-ea"/>
                        <a:buAutoNum type="circleNumDbPlain"/>
                        <a:tabLst>
                          <a:tab pos="5076825" algn="l"/>
                        </a:tabLst>
                      </a:pP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每个区间中包括的元素个数相同，都为</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5</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个，</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1</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至</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5(</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含</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之间共有</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5</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个数，</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5(</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不含</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至</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100</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之间共</a:t>
                      </a:r>
                      <a:r>
                        <a:rPr lang="en-US"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5</a:t>
                      </a:r>
                      <a:r>
                        <a:rPr lang="zh-CN" sz="1300" b="0" kern="100" spc="10" dirty="0">
                          <a:effectLst/>
                          <a:latin typeface="Huawei Sans" panose="020C0503030203020204" pitchFamily="34" charset="0"/>
                          <a:ea typeface="方正兰亭黑简体" panose="02000000000000000000" pitchFamily="2" charset="-122"/>
                          <a:sym typeface="Huawei Sans" panose="020C0503030203020204" pitchFamily="34" charset="0"/>
                        </a:rPr>
                        <a:t>个数</a:t>
                      </a:r>
                      <a:endParaRPr lang="zh-CN" sz="1300" b="0" kern="100" dirty="0">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184516335"/>
              </p:ext>
            </p:extLst>
          </p:nvPr>
        </p:nvGraphicFramePr>
        <p:xfrm>
          <a:off x="2809357" y="2120893"/>
          <a:ext cx="8506342" cy="749400"/>
        </p:xfrm>
        <a:graphic>
          <a:graphicData uri="http://schemas.openxmlformats.org/drawingml/2006/table">
            <a:tbl>
              <a:tblPr firstRow="1" firstCol="1" bandRow="1">
                <a:tableStyleId>{5C22544A-7EE6-4342-B048-85BDC9FD1C3A}</a:tableStyleId>
              </a:tblPr>
              <a:tblGrid>
                <a:gridCol w="2076803"/>
                <a:gridCol w="1171086"/>
                <a:gridCol w="5258453"/>
              </a:tblGrid>
              <a:tr h="0">
                <a:tc>
                  <a:txBody>
                    <a:bodyPr/>
                    <a:lstStyle/>
                    <a:p>
                      <a:pPr algn="ctr">
                        <a:lnSpc>
                          <a:spcPts val="1400"/>
                        </a:lnSpc>
                        <a:spcAft>
                          <a:spcPts val="0"/>
                        </a:spcAft>
                        <a:tabLst>
                          <a:tab pos="5076825" algn="l"/>
                        </a:tabLst>
                      </a:pPr>
                      <a:r>
                        <a:rPr lang="zh-CN" sz="1300" b="1"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类型</a:t>
                      </a: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ts val="1400"/>
                        </a:lnSpc>
                        <a:spcAft>
                          <a:spcPts val="0"/>
                        </a:spcAft>
                        <a:tabLst>
                          <a:tab pos="5076825" algn="l"/>
                        </a:tabLst>
                      </a:pPr>
                      <a:r>
                        <a:rPr lang="zh-CN" altLang="en-US" sz="1300" b="1"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数值</a:t>
                      </a:r>
                      <a:endParaRPr lang="zh-CN" sz="1300" b="1"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ts val="1400"/>
                        </a:lnSpc>
                        <a:spcAft>
                          <a:spcPts val="0"/>
                        </a:spcAft>
                        <a:tabLst>
                          <a:tab pos="5076825" algn="l"/>
                        </a:tabLst>
                      </a:pPr>
                      <a:r>
                        <a:rPr lang="zh-CN" altLang="en-US" sz="1300" b="1"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说明</a:t>
                      </a:r>
                      <a:endParaRPr lang="zh-CN" sz="1300" b="1"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lnSpc>
                          <a:spcPts val="1400"/>
                        </a:lnSpc>
                        <a:spcAft>
                          <a:spcPts val="0"/>
                        </a:spcAft>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reltuples</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行数</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150000</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当前表中共计</a:t>
                      </a: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15w</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条元组</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ts val="1400"/>
                        </a:lnSpc>
                        <a:spcAft>
                          <a:spcPts val="0"/>
                        </a:spcAft>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relpages</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页面数</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200</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ts val="1400"/>
                        </a:lnSpc>
                        <a:spcAft>
                          <a:spcPts val="0"/>
                        </a:spcAft>
                        <a:tabLst>
                          <a:tab pos="5076825" algn="l"/>
                        </a:tabLst>
                      </a:pP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总共有</a:t>
                      </a:r>
                      <a:r>
                        <a:rPr lang="en-US" altLang="zh-CN"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200</a:t>
                      </a:r>
                      <a:r>
                        <a:rPr lang="zh-CN" altLang="en-US" sz="1300" b="0" kern="100" dirty="0" smtClean="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rPr>
                        <a:t>个数据页面</a:t>
                      </a:r>
                      <a:endParaRPr lang="zh-CN" sz="1300" b="0" kern="100" dirty="0">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a:txBody>
                  <a:tcPr marL="68580" marR="68580" marT="36000" marB="3600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8" name="矩形 7"/>
          <p:cNvSpPr/>
          <p:nvPr/>
        </p:nvSpPr>
        <p:spPr>
          <a:xfrm>
            <a:off x="1600372" y="1698816"/>
            <a:ext cx="1208985" cy="307777"/>
          </a:xfrm>
          <a:prstGeom prst="rect">
            <a:avLst/>
          </a:prstGeom>
        </p:spPr>
        <p:txBody>
          <a:bodyPr wrap="none">
            <a:spAutoFit/>
          </a:body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图</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：表数据</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1880545" y="3172706"/>
            <a:ext cx="648640" cy="1384995"/>
          </a:xfrm>
          <a:prstGeom prst="rect">
            <a:avLst/>
          </a:prstGeom>
        </p:spPr>
        <p:txBody>
          <a:bodyPr wrap="square">
            <a:spAutoFit/>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假设重复</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1w</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次</a:t>
            </a:r>
            <a:endPar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共计</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15w</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数据</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3269984" y="2984321"/>
            <a:ext cx="1946367" cy="307777"/>
          </a:xfrm>
          <a:prstGeom prst="rect">
            <a:avLst/>
          </a:prstGeom>
        </p:spPr>
        <p:txBody>
          <a:bodyPr wrap="none">
            <a:spAutoFit/>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图</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C</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：列级别统计信息</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右大括号 10"/>
          <p:cNvSpPr/>
          <p:nvPr/>
        </p:nvSpPr>
        <p:spPr>
          <a:xfrm>
            <a:off x="1634489" y="2095364"/>
            <a:ext cx="82369" cy="395874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3269984" y="1669844"/>
            <a:ext cx="1936749" cy="307777"/>
          </a:xfrm>
          <a:prstGeom prst="rect">
            <a:avLst/>
          </a:prstGeom>
        </p:spPr>
        <p:txBody>
          <a:bodyPr wrap="none">
            <a:spAutoFit/>
          </a:bodyPr>
          <a:lstStyle/>
          <a:p>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图</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B</a:t>
            </a:r>
            <a:r>
              <a:rPr lang="zh-CN" altLang="en-US" sz="1400" dirty="0" smtClean="0">
                <a:latin typeface="Huawei Sans" panose="020C0503030203020204" pitchFamily="34" charset="0"/>
                <a:ea typeface="方正兰亭黑简体" panose="02000000000000000000" pitchFamily="2" charset="-122"/>
                <a:sym typeface="Huawei Sans" panose="020C0503030203020204" pitchFamily="34" charset="0"/>
              </a:rPr>
              <a:t>：表级别统计信息</a:t>
            </a:r>
            <a:endParaRPr lang="zh-CN" alt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34349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6154993" y="1037318"/>
            <a:ext cx="5245510" cy="5172321"/>
          </a:xfrm>
          <a:prstGeom prst="rect">
            <a:avLst/>
          </a:prstGeom>
          <a:noFill/>
          <a:ln>
            <a:solidFill>
              <a:schemeClr val="accent1">
                <a:lumMod val="50000"/>
              </a:schemeClr>
            </a:solidFill>
          </a:ln>
        </p:spPr>
        <p:txBody>
          <a:bodyPr wrap="square" rtlCol="0">
            <a:noAutofit/>
          </a:bodyPr>
          <a:lstStyle/>
          <a:p>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物理优化核心技术：行数估算</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05980"/>
            <a:ext cx="5364162" cy="5203660"/>
          </a:xfrm>
        </p:spPr>
        <p:txBody>
          <a:bodyPr/>
          <a:lstStyle/>
          <a:p>
            <a:pPr lvl="1"/>
            <a:r>
              <a:rPr lang="zh-CN" altLang="en-US" sz="1400" dirty="0" smtClean="0">
                <a:sym typeface="Huawei Sans" panose="020C0503030203020204" pitchFamily="34" charset="0"/>
              </a:rPr>
              <a:t>表关联场景的行数估算</a:t>
            </a:r>
            <a:endParaRPr lang="en-US" altLang="zh-CN" sz="1400" dirty="0" smtClean="0">
              <a:sym typeface="Huawei Sans" panose="020C0503030203020204" pitchFamily="34" charset="0"/>
            </a:endParaRPr>
          </a:p>
          <a:p>
            <a:pPr lvl="2"/>
            <a:r>
              <a:rPr lang="zh-CN" altLang="en-US" sz="1200" dirty="0" smtClean="0">
                <a:sym typeface="Huawei Sans" panose="020C0503030203020204" pitchFamily="34" charset="0"/>
              </a:rPr>
              <a:t>目的：估算连接过程中结果集大小，为代价估算做准备。</a:t>
            </a:r>
            <a:endParaRPr lang="en-US" altLang="zh-CN" sz="1200" dirty="0" smtClean="0">
              <a:sym typeface="Huawei Sans" panose="020C0503030203020204" pitchFamily="34" charset="0"/>
            </a:endParaRPr>
          </a:p>
          <a:p>
            <a:pPr lvl="1"/>
            <a:r>
              <a:rPr lang="zh-CN" altLang="en-US" sz="1400" dirty="0" smtClean="0">
                <a:sym typeface="Huawei Sans" panose="020C0503030203020204" pitchFamily="34" charset="0"/>
              </a:rPr>
              <a:t>基础统计信息</a:t>
            </a:r>
            <a:endParaRPr lang="en-US" altLang="zh-CN" sz="1400" dirty="0" smtClean="0">
              <a:sym typeface="Huawei Sans" panose="020C0503030203020204" pitchFamily="34" charset="0"/>
            </a:endParaRPr>
          </a:p>
          <a:p>
            <a:pPr lvl="2"/>
            <a:r>
              <a:rPr lang="zh-CN" altLang="en-US" sz="1200" dirty="0" smtClean="0">
                <a:sym typeface="Huawei Sans" panose="020C0503030203020204" pitchFamily="34" charset="0"/>
              </a:rPr>
              <a:t>表级别信息：各数据表的规模信息包括行数，页面数。</a:t>
            </a:r>
            <a:endParaRPr lang="en-US" altLang="zh-CN" sz="1200" dirty="0" smtClean="0">
              <a:sym typeface="Huawei Sans" panose="020C0503030203020204" pitchFamily="34" charset="0"/>
            </a:endParaRPr>
          </a:p>
          <a:p>
            <a:pPr lvl="2"/>
            <a:r>
              <a:rPr lang="zh-CN" altLang="en-US" sz="1200" dirty="0" smtClean="0">
                <a:sym typeface="Huawei Sans" panose="020C0503030203020204" pitchFamily="34" charset="0"/>
              </a:rPr>
              <a:t>列级别统计信息：包括</a:t>
            </a:r>
            <a:r>
              <a:rPr lang="en-US" altLang="zh-CN" sz="1200" dirty="0" smtClean="0">
                <a:sym typeface="Huawei Sans" panose="020C0503030203020204" pitchFamily="34" charset="0"/>
              </a:rPr>
              <a:t>distinct</a:t>
            </a:r>
            <a:r>
              <a:rPr lang="zh-CN" altLang="en-US" sz="1200" dirty="0" smtClean="0">
                <a:sym typeface="Huawei Sans" panose="020C0503030203020204" pitchFamily="34" charset="0"/>
              </a:rPr>
              <a:t>值，</a:t>
            </a:r>
            <a:r>
              <a:rPr lang="en-US" altLang="zh-CN" sz="1200" dirty="0" smtClean="0">
                <a:sym typeface="Huawei Sans" panose="020C0503030203020204" pitchFamily="34" charset="0"/>
              </a:rPr>
              <a:t>MCV</a:t>
            </a:r>
            <a:r>
              <a:rPr lang="zh-CN" altLang="en-US" sz="1200" dirty="0" smtClean="0">
                <a:sym typeface="Huawei Sans" panose="020C0503030203020204" pitchFamily="34" charset="0"/>
              </a:rPr>
              <a:t>和直方图。</a:t>
            </a:r>
            <a:endParaRPr lang="en-US" altLang="zh-CN" sz="1200" dirty="0" smtClean="0">
              <a:sym typeface="Huawei Sans" panose="020C0503030203020204" pitchFamily="34" charset="0"/>
            </a:endParaRPr>
          </a:p>
          <a:p>
            <a:pPr lvl="3"/>
            <a:r>
              <a:rPr lang="en-US" altLang="zh-CN" sz="1200" dirty="0" smtClean="0">
                <a:sym typeface="Huawei Sans" panose="020C0503030203020204" pitchFamily="34" charset="0"/>
              </a:rPr>
              <a:t>distinct</a:t>
            </a:r>
            <a:r>
              <a:rPr lang="zh-CN" altLang="en-US" sz="1200" dirty="0" smtClean="0">
                <a:sym typeface="Huawei Sans" panose="020C0503030203020204" pitchFamily="34" charset="0"/>
              </a:rPr>
              <a:t>值，用于记录该列不同值的个数。</a:t>
            </a:r>
            <a:endParaRPr lang="en-US" altLang="zh-CN" sz="1200" dirty="0" smtClean="0">
              <a:sym typeface="Huawei Sans" panose="020C0503030203020204" pitchFamily="34" charset="0"/>
            </a:endParaRPr>
          </a:p>
          <a:p>
            <a:pPr lvl="3"/>
            <a:r>
              <a:rPr lang="en-US" altLang="zh-CN" sz="1200" dirty="0" smtClean="0">
                <a:sym typeface="Huawei Sans" panose="020C0503030203020204" pitchFamily="34" charset="0"/>
              </a:rPr>
              <a:t>MCV(most common value)</a:t>
            </a:r>
            <a:r>
              <a:rPr lang="zh-CN" altLang="en-US" sz="1200" dirty="0" smtClean="0">
                <a:sym typeface="Huawei Sans" panose="020C0503030203020204" pitchFamily="34" charset="0"/>
              </a:rPr>
              <a:t>，用于记录倾斜信息。</a:t>
            </a:r>
            <a:endParaRPr lang="en-US" altLang="zh-CN" sz="1200" dirty="0" smtClean="0">
              <a:sym typeface="Huawei Sans" panose="020C0503030203020204" pitchFamily="34" charset="0"/>
            </a:endParaRPr>
          </a:p>
          <a:p>
            <a:pPr lvl="3"/>
            <a:r>
              <a:rPr lang="en-US" altLang="zh-CN" sz="1200" dirty="0" smtClean="0">
                <a:sym typeface="Huawei Sans" panose="020C0503030203020204" pitchFamily="34" charset="0"/>
              </a:rPr>
              <a:t>Histogram</a:t>
            </a:r>
            <a:r>
              <a:rPr lang="zh-CN" altLang="en-US" sz="1200" dirty="0" smtClean="0">
                <a:sym typeface="Huawei Sans" panose="020C0503030203020204" pitchFamily="34" charset="0"/>
              </a:rPr>
              <a:t>直方图，用于记录数据分布情况。</a:t>
            </a:r>
            <a:endParaRPr lang="en-US" altLang="zh-CN" sz="1200" dirty="0" smtClean="0">
              <a:sym typeface="Huawei Sans" panose="020C0503030203020204" pitchFamily="34" charset="0"/>
            </a:endParaRPr>
          </a:p>
          <a:p>
            <a:pPr lvl="1"/>
            <a:r>
              <a:rPr lang="zh-CN" altLang="en-US" sz="1400" dirty="0" smtClean="0">
                <a:sym typeface="Huawei Sans" panose="020C0503030203020204" pitchFamily="34" charset="0"/>
              </a:rPr>
              <a:t>根据基表统计信息，估算过滤、</a:t>
            </a:r>
            <a:r>
              <a:rPr lang="en-US" altLang="zh-CN" sz="1400" dirty="0" smtClean="0">
                <a:sym typeface="Huawei Sans" panose="020C0503030203020204" pitchFamily="34" charset="0"/>
              </a:rPr>
              <a:t>join</a:t>
            </a:r>
            <a:r>
              <a:rPr lang="zh-CN" altLang="en-US" sz="1400" dirty="0" smtClean="0">
                <a:sym typeface="Huawei Sans" panose="020C0503030203020204" pitchFamily="34" charset="0"/>
              </a:rPr>
              <a:t>的中间结果统计信息</a:t>
            </a:r>
            <a:endParaRPr lang="en-US" altLang="zh-CN" sz="1400" dirty="0" smtClean="0">
              <a:sym typeface="Huawei Sans" panose="020C0503030203020204" pitchFamily="34" charset="0"/>
            </a:endParaRPr>
          </a:p>
          <a:p>
            <a:pPr lvl="2"/>
            <a:r>
              <a:rPr lang="zh-CN" altLang="en-US" sz="1200" dirty="0" smtClean="0">
                <a:sym typeface="Huawei Sans" panose="020C0503030203020204" pitchFamily="34" charset="0"/>
              </a:rPr>
              <a:t>假设前提</a:t>
            </a:r>
            <a:endParaRPr lang="en-US" altLang="zh-CN" sz="1200" dirty="0" smtClean="0">
              <a:sym typeface="Huawei Sans" panose="020C0503030203020204" pitchFamily="34" charset="0"/>
            </a:endParaRPr>
          </a:p>
          <a:p>
            <a:pPr lvl="3"/>
            <a:r>
              <a:rPr lang="zh-CN" altLang="en-US" sz="1200" dirty="0" smtClean="0">
                <a:sym typeface="Huawei Sans" panose="020C0503030203020204" pitchFamily="34" charset="0"/>
              </a:rPr>
              <a:t>除</a:t>
            </a:r>
            <a:r>
              <a:rPr lang="en-US" altLang="zh-CN" sz="1200" dirty="0" smtClean="0">
                <a:sym typeface="Huawei Sans" panose="020C0503030203020204" pitchFamily="34" charset="0"/>
              </a:rPr>
              <a:t>MCV</a:t>
            </a:r>
            <a:r>
              <a:rPr lang="zh-CN" altLang="en-US" sz="1200" dirty="0" smtClean="0">
                <a:sym typeface="Huawei Sans" panose="020C0503030203020204" pitchFamily="34" charset="0"/>
              </a:rPr>
              <a:t>值外，其余值为均匀分布。</a:t>
            </a:r>
            <a:endParaRPr lang="en-US" altLang="zh-CN" sz="1200" dirty="0" smtClean="0">
              <a:sym typeface="Huawei Sans" panose="020C0503030203020204" pitchFamily="34" charset="0"/>
            </a:endParaRPr>
          </a:p>
          <a:p>
            <a:pPr lvl="3"/>
            <a:r>
              <a:rPr lang="zh-CN" altLang="en-US" sz="1200" dirty="0" smtClean="0">
                <a:sym typeface="Huawei Sans" panose="020C0503030203020204" pitchFamily="34" charset="0"/>
              </a:rPr>
              <a:t>数据遵从主外键约束，</a:t>
            </a:r>
            <a:r>
              <a:rPr lang="en-US" altLang="zh-CN" sz="1200" dirty="0" smtClean="0">
                <a:sym typeface="Huawei Sans" panose="020C0503030203020204" pitchFamily="34" charset="0"/>
              </a:rPr>
              <a:t>JOIN</a:t>
            </a:r>
            <a:r>
              <a:rPr lang="zh-CN" altLang="en-US" sz="1200" dirty="0" smtClean="0">
                <a:sym typeface="Huawei Sans" panose="020C0503030203020204" pitchFamily="34" charset="0"/>
              </a:rPr>
              <a:t>尽可能</a:t>
            </a:r>
            <a:r>
              <a:rPr lang="en-US" altLang="zh-CN" sz="1200" dirty="0" smtClean="0">
                <a:sym typeface="Huawei Sans" panose="020C0503030203020204" pitchFamily="34" charset="0"/>
              </a:rPr>
              <a:t>match</a:t>
            </a:r>
            <a:r>
              <a:rPr lang="zh-CN" altLang="en-US" sz="1200" dirty="0" smtClean="0">
                <a:sym typeface="Huawei Sans" panose="020C0503030203020204" pitchFamily="34" charset="0"/>
              </a:rPr>
              <a:t>。</a:t>
            </a:r>
            <a:endParaRPr lang="en-US" altLang="zh-CN" sz="1200" dirty="0" smtClean="0">
              <a:sym typeface="Huawei Sans" panose="020C0503030203020204" pitchFamily="34" charset="0"/>
            </a:endParaRPr>
          </a:p>
          <a:p>
            <a:pPr lvl="2"/>
            <a:r>
              <a:rPr lang="zh-CN" altLang="en-US" sz="1200" dirty="0" smtClean="0">
                <a:sym typeface="Huawei Sans" panose="020C0503030203020204" pitchFamily="34" charset="0"/>
              </a:rPr>
              <a:t>单表行数：基于</a:t>
            </a:r>
            <a:r>
              <a:rPr lang="en-US" altLang="zh-CN" sz="1200" dirty="0" smtClean="0">
                <a:sym typeface="Huawei Sans" panose="020C0503030203020204" pitchFamily="34" charset="0"/>
              </a:rPr>
              <a:t>MCV</a:t>
            </a:r>
            <a:r>
              <a:rPr lang="zh-CN" altLang="en-US" sz="1200" dirty="0" smtClean="0">
                <a:sym typeface="Huawei Sans" panose="020C0503030203020204" pitchFamily="34" charset="0"/>
              </a:rPr>
              <a:t>值和直方图。</a:t>
            </a:r>
            <a:endParaRPr lang="en-US" altLang="zh-CN" sz="1200" dirty="0" smtClean="0">
              <a:sym typeface="Huawei Sans" panose="020C0503030203020204" pitchFamily="34" charset="0"/>
            </a:endParaRPr>
          </a:p>
          <a:p>
            <a:pPr lvl="2"/>
            <a:r>
              <a:rPr lang="en-US" altLang="zh-CN" sz="1200" dirty="0" smtClean="0">
                <a:sym typeface="Huawei Sans" panose="020C0503030203020204" pitchFamily="34" charset="0"/>
              </a:rPr>
              <a:t>JOIN</a:t>
            </a:r>
            <a:r>
              <a:rPr lang="zh-CN" altLang="en-US" sz="1200" dirty="0" smtClean="0">
                <a:sym typeface="Huawei Sans" panose="020C0503030203020204" pitchFamily="34" charset="0"/>
              </a:rPr>
              <a:t>行数：基于行数和</a:t>
            </a:r>
            <a:r>
              <a:rPr lang="en-US" altLang="zh-CN" sz="1200" dirty="0" smtClean="0">
                <a:sym typeface="Huawei Sans" panose="020C0503030203020204" pitchFamily="34" charset="0"/>
              </a:rPr>
              <a:t>distinct</a:t>
            </a:r>
            <a:r>
              <a:rPr lang="zh-CN" altLang="en-US" sz="1200" dirty="0" smtClean="0">
                <a:sym typeface="Huawei Sans" panose="020C0503030203020204" pitchFamily="34" charset="0"/>
              </a:rPr>
              <a:t>值（见右图）。</a:t>
            </a:r>
            <a:endParaRPr lang="en-US" altLang="zh-CN" sz="1200" dirty="0" smtClean="0">
              <a:sym typeface="Huawei Sans" panose="020C0503030203020204" pitchFamily="34" charset="0"/>
            </a:endParaRPr>
          </a:p>
          <a:p>
            <a:pPr marL="0" indent="0">
              <a:buNone/>
            </a:pPr>
            <a:endParaRPr lang="zh-CN" altLang="en-US" sz="1400" dirty="0">
              <a:sym typeface="Huawei Sans" panose="020C0503030203020204" pitchFamily="34" charset="0"/>
            </a:endParaRPr>
          </a:p>
        </p:txBody>
      </p:sp>
      <p:sp>
        <p:nvSpPr>
          <p:cNvPr id="6" name="TextBox 7"/>
          <p:cNvSpPr txBox="1"/>
          <p:nvPr/>
        </p:nvSpPr>
        <p:spPr>
          <a:xfrm>
            <a:off x="6829328" y="1082927"/>
            <a:ext cx="3400880" cy="1323439"/>
          </a:xfrm>
          <a:prstGeom prst="rect">
            <a:avLst/>
          </a:prstGeom>
          <a:noFill/>
        </p:spPr>
        <p:txBody>
          <a:bodyPr wrap="squar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两表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JOIN</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估算公式</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n</a:t>
            </a:r>
            <a:r>
              <a:rPr lang="en-US" altLang="zh-CN" sz="1600" baseline="-25000" dirty="0" smtClean="0">
                <a:latin typeface="Huawei Sans" panose="020C0503030203020204" pitchFamily="34" charset="0"/>
                <a:ea typeface="方正兰亭黑简体" panose="02000000000000000000" pitchFamily="2" charset="-122"/>
                <a:sym typeface="Huawei Sans" panose="020C0503030203020204" pitchFamily="34" charset="0"/>
              </a:rPr>
              <a:t>1</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n</a:t>
            </a:r>
            <a:r>
              <a:rPr lang="en-US" altLang="zh-CN" sz="1600" baseline="-25000" dirty="0" smtClean="0">
                <a:latin typeface="Huawei Sans" panose="020C0503030203020204" pitchFamily="34" charset="0"/>
                <a:ea typeface="方正兰亭黑简体" panose="02000000000000000000" pitchFamily="2" charset="-122"/>
                <a:sym typeface="Huawei Sans" panose="020C0503030203020204" pitchFamily="34" charset="0"/>
              </a:rPr>
              <a:t>2</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基表行数</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d</a:t>
            </a:r>
            <a:r>
              <a:rPr lang="en-US" altLang="zh-CN" sz="1600" baseline="-25000" dirty="0" smtClean="0">
                <a:latin typeface="Huawei Sans" panose="020C0503030203020204" pitchFamily="34" charset="0"/>
                <a:ea typeface="方正兰亭黑简体" panose="02000000000000000000" pitchFamily="2" charset="-122"/>
                <a:sym typeface="Huawei Sans" panose="020C0503030203020204" pitchFamily="34" charset="0"/>
              </a:rPr>
              <a:t>1</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d</a:t>
            </a:r>
            <a:r>
              <a:rPr lang="en-US" altLang="zh-CN" sz="1600" baseline="-25000" dirty="0" smtClean="0">
                <a:latin typeface="Huawei Sans" panose="020C0503030203020204" pitchFamily="34" charset="0"/>
                <a:ea typeface="方正兰亭黑简体" panose="02000000000000000000" pitchFamily="2" charset="-122"/>
                <a:sym typeface="Huawei Sans" panose="020C0503030203020204" pitchFamily="34" charset="0"/>
              </a:rPr>
              <a:t>2</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两表</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JOIN</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列</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distinct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值</a:t>
            </a:r>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RPV</a:t>
            </a:r>
            <a:r>
              <a:rPr lang="en-US" altLang="zh-CN" sz="1600" baseline="-25000" dirty="0" smtClean="0">
                <a:latin typeface="Huawei Sans" panose="020C0503030203020204" pitchFamily="34" charset="0"/>
                <a:ea typeface="方正兰亭黑简体" panose="02000000000000000000" pitchFamily="2" charset="-122"/>
                <a:sym typeface="Huawei Sans" panose="020C0503030203020204" pitchFamily="34" charset="0"/>
              </a:rPr>
              <a:t>1</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RPV</a:t>
            </a:r>
            <a:r>
              <a:rPr lang="en-US" altLang="zh-CN" sz="1600" baseline="-25000" dirty="0" smtClean="0">
                <a:latin typeface="Huawei Sans" panose="020C0503030203020204" pitchFamily="34" charset="0"/>
                <a:ea typeface="方正兰亭黑简体" panose="02000000000000000000" pitchFamily="2" charset="-122"/>
                <a:sym typeface="Huawei Sans" panose="020C0503030203020204" pitchFamily="34" charset="0"/>
              </a:rPr>
              <a:t>2</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 rows per value</a:t>
            </a:r>
          </a:p>
          <a:p>
            <a:endPar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矩形 7"/>
          <p:cNvSpPr/>
          <p:nvPr/>
        </p:nvSpPr>
        <p:spPr>
          <a:xfrm>
            <a:off x="7793554" y="5575738"/>
            <a:ext cx="427062" cy="35428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p:cNvSpPr/>
          <p:nvPr/>
        </p:nvSpPr>
        <p:spPr>
          <a:xfrm>
            <a:off x="7793554" y="5221450"/>
            <a:ext cx="427062" cy="35428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7793552" y="4902589"/>
            <a:ext cx="427062" cy="35428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矩形 10"/>
          <p:cNvSpPr/>
          <p:nvPr/>
        </p:nvSpPr>
        <p:spPr>
          <a:xfrm>
            <a:off x="7793552" y="4548300"/>
            <a:ext cx="427062" cy="3542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矩形 11"/>
          <p:cNvSpPr/>
          <p:nvPr/>
        </p:nvSpPr>
        <p:spPr>
          <a:xfrm>
            <a:off x="9450572" y="5684673"/>
            <a:ext cx="427062" cy="2582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矩形 12"/>
          <p:cNvSpPr/>
          <p:nvPr/>
        </p:nvSpPr>
        <p:spPr>
          <a:xfrm>
            <a:off x="9450572" y="5426407"/>
            <a:ext cx="427062" cy="2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矩形 13"/>
          <p:cNvSpPr/>
          <p:nvPr/>
        </p:nvSpPr>
        <p:spPr>
          <a:xfrm>
            <a:off x="9450570" y="5193966"/>
            <a:ext cx="427062" cy="25826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矩形 14"/>
          <p:cNvSpPr/>
          <p:nvPr/>
        </p:nvSpPr>
        <p:spPr>
          <a:xfrm>
            <a:off x="9450570" y="4935698"/>
            <a:ext cx="427062" cy="25826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矩形 15"/>
          <p:cNvSpPr/>
          <p:nvPr/>
        </p:nvSpPr>
        <p:spPr>
          <a:xfrm>
            <a:off x="9450568" y="4677433"/>
            <a:ext cx="427062" cy="25826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矩形 16"/>
          <p:cNvSpPr/>
          <p:nvPr/>
        </p:nvSpPr>
        <p:spPr>
          <a:xfrm>
            <a:off x="9450568" y="4419165"/>
            <a:ext cx="427062" cy="258266"/>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 name="直接箭头连接符 17"/>
          <p:cNvCxnSpPr/>
          <p:nvPr/>
        </p:nvCxnSpPr>
        <p:spPr>
          <a:xfrm>
            <a:off x="8340193" y="5775066"/>
            <a:ext cx="956616" cy="387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8322222" y="5419949"/>
            <a:ext cx="974587" cy="13559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8323110" y="5090659"/>
            <a:ext cx="939535" cy="1937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8304784" y="4760831"/>
            <a:ext cx="974944" cy="2781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28"/>
          <p:cNvSpPr txBox="1"/>
          <p:nvPr/>
        </p:nvSpPr>
        <p:spPr>
          <a:xfrm>
            <a:off x="7774289" y="4120193"/>
            <a:ext cx="2562350" cy="276999"/>
          </a:xfrm>
          <a:prstGeom prst="rect">
            <a:avLst/>
          </a:prstGeom>
          <a:noFill/>
        </p:spPr>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t1                     t2</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29"/>
          <p:cNvSpPr txBox="1"/>
          <p:nvPr/>
        </p:nvSpPr>
        <p:spPr>
          <a:xfrm>
            <a:off x="7504660" y="5914024"/>
            <a:ext cx="2784422" cy="261610"/>
          </a:xfrm>
          <a:prstGeom prst="rect">
            <a:avLst/>
          </a:prstGeom>
          <a:noFill/>
        </p:spPr>
        <p:txBody>
          <a:bodyPr wrap="square" rtlCol="0">
            <a:spAutoFit/>
          </a:bodyPr>
          <a:lstStyle/>
          <a:p>
            <a:r>
              <a:rPr lang="en-US" altLang="zh-CN" sz="1100" dirty="0" smtClean="0">
                <a:latin typeface="Huawei Sans" panose="020C0503030203020204" pitchFamily="34" charset="0"/>
                <a:ea typeface="方正兰亭黑简体" panose="02000000000000000000" pitchFamily="2" charset="-122"/>
                <a:sym typeface="Huawei Sans" panose="020C0503030203020204" pitchFamily="34" charset="0"/>
              </a:rPr>
              <a:t> d1=4                    d2=6  </a:t>
            </a:r>
            <a:endParaRPr lang="zh-CN" altLang="en-US" sz="11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TextBox 30"/>
          <p:cNvSpPr txBox="1"/>
          <p:nvPr/>
        </p:nvSpPr>
        <p:spPr>
          <a:xfrm>
            <a:off x="6888202" y="5155225"/>
            <a:ext cx="837023" cy="276999"/>
          </a:xfrm>
          <a:prstGeom prst="rect">
            <a:avLst/>
          </a:prstGeom>
          <a:noFill/>
        </p:spPr>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RPV</a:t>
            </a:r>
            <a:endParaRPr lang="zh-CN" alt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mc:AlternateContent xmlns:mc="http://schemas.openxmlformats.org/markup-compatibility/2006" xmlns:a14="http://schemas.microsoft.com/office/drawing/2010/main">
        <mc:Choice Requires="a14">
          <p:sp>
            <p:nvSpPr>
              <p:cNvPr id="26" name="矩形 25"/>
              <p:cNvSpPr/>
              <p:nvPr/>
            </p:nvSpPr>
            <p:spPr>
              <a:xfrm>
                <a:off x="6263569" y="2004200"/>
                <a:ext cx="4532398" cy="1962717"/>
              </a:xfrm>
              <a:prstGeom prst="rect">
                <a:avLst/>
              </a:prstGeom>
            </p:spPr>
            <p:txBody>
              <a:bodyPr wrap="square">
                <a:spAutoFit/>
              </a:bodyPr>
              <a:lstStyle/>
              <a:p>
                <a:pPr algn="just">
                  <a:spcAft>
                    <a:spcPts val="0"/>
                  </a:spcAft>
                </a:pPr>
                <a:r>
                  <a:rPr lang="en-US" altLang="zh-CN" kern="100" dirty="0">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endParaRPr lang="zh-CN" altLang="zh-CN"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p>
                <a:pPr algn="just">
                  <a:spcAft>
                    <a:spcPts val="0"/>
                  </a:spcAft>
                </a:pPr>
                <a14:m>
                  <m:oMathPara xmlns:m="http://schemas.openxmlformats.org/officeDocument/2006/math">
                    <m:oMathParaPr>
                      <m:jc m:val="centerGroup"/>
                    </m:oMathParaPr>
                    <m:oMath xmlns:m="http://schemas.openxmlformats.org/officeDocument/2006/math">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𝑛</m:t>
                      </m:r>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𝑅𝑃𝑉</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1</m:t>
                          </m:r>
                        </m:sub>
                      </m:s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𝑅𝑃𝑉</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2</m:t>
                          </m:r>
                        </m:sub>
                      </m:s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func>
                        <m:func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funcPr>
                        <m:fName>
                          <m:r>
                            <m:rPr>
                              <m:sty m:val="p"/>
                            </m:rPr>
                            <a:rPr lang="en-US" altLang="zh-CN" kern="100">
                              <a:effectLst/>
                              <a:latin typeface="Cambria Math" panose="02040503050406030204" pitchFamily="18" charset="0"/>
                              <a:cs typeface="Times New Roman" panose="02020603050405020304" pitchFamily="18" charset="0"/>
                              <a:sym typeface="Huawei Sans" panose="020C0503030203020204" pitchFamily="34" charset="0"/>
                            </a:rPr>
                            <m:t>min</m:t>
                          </m:r>
                        </m:fName>
                        <m:e>
                          <m:d>
                            <m:d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dPr>
                            <m:e>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1</m:t>
                                  </m:r>
                                </m:sub>
                              </m:s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2</m:t>
                                  </m:r>
                                </m:sub>
                              </m:sSub>
                            </m:e>
                          </m:d>
                        </m:e>
                      </m:func>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 </m:t>
                      </m:r>
                    </m:oMath>
                    <m:oMath xmlns:m="http://schemas.openxmlformats.org/officeDocument/2006/math">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f>
                        <m:f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fPr>
                        <m:num>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𝑛</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1</m:t>
                              </m:r>
                            </m:sub>
                          </m:sSub>
                        </m:num>
                        <m:den>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1</m:t>
                              </m:r>
                            </m:sub>
                          </m:sSub>
                        </m:den>
                      </m:f>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f>
                        <m:f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fPr>
                        <m:num>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𝑛</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2</m:t>
                              </m:r>
                            </m:sub>
                          </m:sSub>
                        </m:num>
                        <m:den>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2</m:t>
                              </m:r>
                            </m:sub>
                          </m:sSub>
                        </m:den>
                      </m:f>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func>
                        <m:func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funcPr>
                        <m:fName>
                          <m:r>
                            <m:rPr>
                              <m:sty m:val="p"/>
                            </m:rPr>
                            <a:rPr lang="en-US" altLang="zh-CN" kern="100">
                              <a:effectLst/>
                              <a:latin typeface="Cambria Math" panose="02040503050406030204" pitchFamily="18" charset="0"/>
                              <a:cs typeface="Times New Roman" panose="02020603050405020304" pitchFamily="18" charset="0"/>
                              <a:sym typeface="Huawei Sans" panose="020C0503030203020204" pitchFamily="34" charset="0"/>
                            </a:rPr>
                            <m:t>min</m:t>
                          </m:r>
                        </m:fName>
                        <m:e>
                          <m:d>
                            <m:d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dPr>
                            <m:e>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1</m:t>
                                  </m:r>
                                </m:sub>
                              </m:s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2</m:t>
                                  </m:r>
                                </m:sub>
                              </m:sSub>
                            </m:e>
                          </m:d>
                        </m:e>
                      </m:func>
                    </m:oMath>
                    <m:oMath xmlns:m="http://schemas.openxmlformats.org/officeDocument/2006/math">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f>
                        <m:f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fPr>
                        <m:num>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𝑛</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1</m:t>
                              </m:r>
                            </m:sub>
                          </m:s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𝑛</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2</m:t>
                              </m:r>
                            </m:sub>
                          </m:sSub>
                        </m:num>
                        <m:den>
                          <m:func>
                            <m:func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funcPr>
                            <m:fName>
                              <m:r>
                                <m:rPr>
                                  <m:sty m:val="p"/>
                                </m:rPr>
                                <a:rPr lang="en-US" altLang="zh-CN" kern="100">
                                  <a:effectLst/>
                                  <a:latin typeface="Cambria Math" panose="02040503050406030204" pitchFamily="18" charset="0"/>
                                  <a:cs typeface="Times New Roman" panose="02020603050405020304" pitchFamily="18" charset="0"/>
                                  <a:sym typeface="Huawei Sans" panose="020C0503030203020204" pitchFamily="34" charset="0"/>
                                </a:rPr>
                                <m:t>max</m:t>
                              </m:r>
                            </m:fName>
                            <m:e>
                              <m:d>
                                <m:d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dPr>
                                <m:e>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1</m:t>
                                      </m:r>
                                    </m:sub>
                                  </m:s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m:t>
                                  </m:r>
                                  <m:sSub>
                                    <m:sSubPr>
                                      <m:ctrlPr>
                                        <a:rPr lang="zh-CN" altLang="zh-CN" i="1" kern="100">
                                          <a:effectLst/>
                                          <a:latin typeface="Cambria Math" panose="02040503050406030204" pitchFamily="18" charset="0"/>
                                          <a:cs typeface="Times New Roman" panose="02020603050405020304" pitchFamily="18" charset="0"/>
                                          <a:sym typeface="Huawei Sans" panose="020C0503030203020204" pitchFamily="34" charset="0"/>
                                        </a:rPr>
                                      </m:ctrlPr>
                                    </m:sSubPr>
                                    <m:e>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𝑑</m:t>
                                      </m:r>
                                    </m:e>
                                    <m:sub>
                                      <m:r>
                                        <a:rPr lang="en-US" altLang="zh-CN" i="1" kern="100">
                                          <a:effectLst/>
                                          <a:latin typeface="Cambria Math" panose="02040503050406030204" pitchFamily="18" charset="0"/>
                                          <a:cs typeface="Times New Roman" panose="02020603050405020304" pitchFamily="18" charset="0"/>
                                          <a:sym typeface="Huawei Sans" panose="020C0503030203020204" pitchFamily="34" charset="0"/>
                                        </a:rPr>
                                        <m:t>2</m:t>
                                      </m:r>
                                    </m:sub>
                                  </m:sSub>
                                </m:e>
                              </m:d>
                            </m:e>
                          </m:func>
                        </m:den>
                      </m:f>
                    </m:oMath>
                  </m:oMathPara>
                </a14:m>
                <a:endParaRPr lang="zh-CN" altLang="zh-CN"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a:p>
                <a:pPr algn="just">
                  <a:spcAft>
                    <a:spcPts val="0"/>
                  </a:spcAft>
                </a:pPr>
                <a:r>
                  <a:rPr lang="en-US" altLang="zh-CN"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rPr>
                  <a:t> </a:t>
                </a:r>
                <a:endParaRPr lang="zh-CN" altLang="zh-CN" kern="100" dirty="0">
                  <a:effectLst/>
                  <a:latin typeface="Huawei Sans" panose="020C0503030203020204" pitchFamily="34" charset="0"/>
                  <a:ea typeface="方正兰亭黑简体" panose="02000000000000000000" pitchFamily="2" charset="-122"/>
                  <a:cs typeface="Times New Roman" panose="02020603050405020304" pitchFamily="18" charset="0"/>
                  <a:sym typeface="Huawei Sans" panose="020C0503030203020204" pitchFamily="34" charset="0"/>
                </a:endParaRPr>
              </a:p>
            </p:txBody>
          </p:sp>
        </mc:Choice>
        <mc:Fallback xmlns="">
          <p:sp>
            <p:nvSpPr>
              <p:cNvPr id="26" name="矩形 25"/>
              <p:cNvSpPr>
                <a:spLocks noRot="1" noChangeAspect="1" noMove="1" noResize="1" noEditPoints="1" noAdjustHandles="1" noChangeArrowheads="1" noChangeShapeType="1" noTextEdit="1"/>
              </p:cNvSpPr>
              <p:nvPr/>
            </p:nvSpPr>
            <p:spPr>
              <a:xfrm>
                <a:off x="6263569" y="2004200"/>
                <a:ext cx="4532398" cy="1962717"/>
              </a:xfrm>
              <a:prstGeom prst="rect">
                <a:avLst/>
              </a:prstGeom>
              <a:blipFill rotWithShape="0">
                <a:blip r:embed="rId5"/>
                <a:stretch>
                  <a:fillRect/>
                </a:stretch>
              </a:blipFill>
            </p:spPr>
            <p:txBody>
              <a:bodyPr/>
              <a:lstStyle/>
              <a:p>
                <a:r>
                  <a:rPr lang="zh-CN" altLang="en-US">
                    <a:noFill/>
                  </a:rPr>
                  <a:t> </a:t>
                </a:r>
              </a:p>
            </p:txBody>
          </p:sp>
        </mc:Fallback>
      </mc:AlternateContent>
    </p:spTree>
    <p:custDataLst>
      <p:custData r:id="rId1"/>
      <p:tags r:id="rId2"/>
    </p:custDataLst>
    <p:extLst>
      <p:ext uri="{BB962C8B-B14F-4D97-AF65-F5344CB8AC3E}">
        <p14:creationId xmlns:p14="http://schemas.microsoft.com/office/powerpoint/2010/main" val="1560998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6"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2" grpId="0"/>
      <p:bldP spid="23" grpId="0"/>
      <p:bldP spid="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物理优化核心技术：行数估算（</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10728326" cy="5153025"/>
          </a:xfrm>
        </p:spPr>
        <p:txBody>
          <a:bodyPr/>
          <a:lstStyle/>
          <a:p>
            <a:r>
              <a:rPr lang="en-US" altLang="zh-CN" dirty="0" smtClean="0">
                <a:sym typeface="Huawei Sans" panose="020C0503030203020204" pitchFamily="34" charset="0"/>
              </a:rPr>
              <a:t>Example1</a:t>
            </a:r>
            <a:r>
              <a:rPr lang="zh-CN" altLang="en-US" dirty="0" smtClean="0">
                <a:sym typeface="Huawei Sans" panose="020C0503030203020204" pitchFamily="34" charset="0"/>
              </a:rPr>
              <a:t>：单表估算</a:t>
            </a:r>
            <a:r>
              <a:rPr lang="en-US" altLang="zh-CN" dirty="0" smtClean="0">
                <a:sym typeface="Huawei Sans" panose="020C0503030203020204" pitchFamily="34" charset="0"/>
              </a:rPr>
              <a:t>Histogram</a:t>
            </a:r>
            <a:r>
              <a:rPr lang="zh-CN" altLang="en-US" dirty="0" smtClean="0">
                <a:sym typeface="Huawei Sans" panose="020C0503030203020204" pitchFamily="34" charset="0"/>
              </a:rPr>
              <a:t>直方图场景。</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查询</a:t>
            </a:r>
            <a:r>
              <a:rPr lang="zh-CN" altLang="en-US" dirty="0">
                <a:sym typeface="Huawei Sans" panose="020C0503030203020204" pitchFamily="34" charset="0"/>
              </a:rPr>
              <a:t>：</a:t>
            </a:r>
            <a:r>
              <a:rPr lang="en-US" altLang="zh-CN" dirty="0" smtClean="0">
                <a:sym typeface="Huawei Sans" panose="020C0503030203020204" pitchFamily="34" charset="0"/>
              </a:rPr>
              <a:t>   </a:t>
            </a:r>
            <a:r>
              <a:rPr lang="zh-CN" altLang="en-US" dirty="0" smtClean="0">
                <a:sym typeface="Huawei Sans" panose="020C0503030203020204" pitchFamily="34" charset="0"/>
              </a:rPr>
              <a:t>SELECT * FROM tenk1 WHERE unique1 &lt; 1000;</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统计信息：</a:t>
            </a:r>
            <a:r>
              <a:rPr lang="en-US" altLang="zh-CN" dirty="0" smtClean="0">
                <a:sym typeface="Huawei Sans" panose="020C0503030203020204" pitchFamily="34" charset="0"/>
              </a:rPr>
              <a:t>  </a:t>
            </a:r>
            <a:r>
              <a:rPr lang="zh-CN" altLang="en-US" dirty="0" smtClean="0">
                <a:sym typeface="Huawei Sans" panose="020C0503030203020204" pitchFamily="34" charset="0"/>
              </a:rPr>
              <a:t>relpages</a:t>
            </a:r>
            <a:r>
              <a:rPr lang="en-US" altLang="zh-CN" dirty="0" smtClean="0">
                <a:sym typeface="Huawei Sans" panose="020C0503030203020204" pitchFamily="34" charset="0"/>
              </a:rPr>
              <a:t>: 358       R</a:t>
            </a:r>
            <a:r>
              <a:rPr lang="zh-CN" altLang="en-US" dirty="0" smtClean="0">
                <a:sym typeface="Huawei Sans" panose="020C0503030203020204" pitchFamily="34" charset="0"/>
              </a:rPr>
              <a:t>eltuples</a:t>
            </a:r>
            <a:r>
              <a:rPr lang="en-US" altLang="zh-CN" dirty="0" smtClean="0">
                <a:sym typeface="Huawei Sans" panose="020C0503030203020204" pitchFamily="34" charset="0"/>
              </a:rPr>
              <a:t>:10000</a:t>
            </a:r>
          </a:p>
          <a:p>
            <a:pPr marL="802479" lvl="2" indent="0">
              <a:buNone/>
            </a:pPr>
            <a:r>
              <a:rPr lang="en-US" altLang="zh-CN" dirty="0" smtClean="0">
                <a:sym typeface="Huawei Sans" panose="020C0503030203020204" pitchFamily="34" charset="0"/>
              </a:rPr>
              <a:t>                  </a:t>
            </a:r>
            <a:r>
              <a:rPr lang="en-US" altLang="zh-CN" dirty="0" err="1" smtClean="0">
                <a:sym typeface="Huawei Sans" panose="020C0503030203020204" pitchFamily="34" charset="0"/>
              </a:rPr>
              <a:t>histogram_bounds</a:t>
            </a:r>
            <a:r>
              <a:rPr lang="en-US" altLang="zh-CN" dirty="0" smtClean="0">
                <a:sym typeface="Huawei Sans" panose="020C0503030203020204" pitchFamily="34" charset="0"/>
              </a:rPr>
              <a:t>: {0,993,1997,3050,4040,5036,5957,7057,8029,9016,9995}</a:t>
            </a:r>
          </a:p>
          <a:p>
            <a:pPr marL="802479" lvl="2" indent="0">
              <a:buNone/>
            </a:pPr>
            <a:r>
              <a:rPr lang="zh-CN" altLang="en-US" dirty="0" smtClean="0">
                <a:sym typeface="Huawei Sans" panose="020C0503030203020204" pitchFamily="34" charset="0"/>
              </a:rPr>
              <a:t>                  直方图</a:t>
            </a:r>
            <a:r>
              <a:rPr lang="en-US" altLang="zh-CN" dirty="0" smtClean="0">
                <a:sym typeface="Huawei Sans" panose="020C0503030203020204" pitchFamily="34" charset="0"/>
              </a:rPr>
              <a:t>10</a:t>
            </a:r>
            <a:r>
              <a:rPr lang="zh-CN" altLang="en-US" dirty="0" smtClean="0">
                <a:sym typeface="Huawei Sans" panose="020C0503030203020204" pitchFamily="34" charset="0"/>
              </a:rPr>
              <a:t>个区间，并且没有</a:t>
            </a:r>
            <a:r>
              <a:rPr lang="en-US" altLang="zh-CN" dirty="0" smtClean="0">
                <a:sym typeface="Huawei Sans" panose="020C0503030203020204" pitchFamily="34" charset="0"/>
              </a:rPr>
              <a:t>MCV</a:t>
            </a:r>
            <a:r>
              <a:rPr lang="zh-CN" altLang="en-US" dirty="0" smtClean="0">
                <a:sym typeface="Huawei Sans" panose="020C0503030203020204" pitchFamily="34" charset="0"/>
              </a:rPr>
              <a:t>值和</a:t>
            </a:r>
            <a:r>
              <a:rPr lang="en-US" altLang="zh-CN" dirty="0" smtClean="0">
                <a:sym typeface="Huawei Sans" panose="020C0503030203020204" pitchFamily="34" charset="0"/>
              </a:rPr>
              <a:t>NULL</a:t>
            </a:r>
            <a:r>
              <a:rPr lang="zh-CN" altLang="en-US" dirty="0" smtClean="0">
                <a:sym typeface="Huawei Sans" panose="020C0503030203020204" pitchFamily="34" charset="0"/>
              </a:rPr>
              <a:t>值。</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选择率估算：</a:t>
            </a:r>
            <a:r>
              <a:rPr lang="en-US" altLang="zh-CN" dirty="0" smtClean="0">
                <a:sym typeface="Huawei Sans" panose="020C0503030203020204" pitchFamily="34" charset="0"/>
              </a:rPr>
              <a:t>   </a:t>
            </a:r>
            <a:r>
              <a:rPr lang="zh-CN" altLang="en-US" dirty="0" smtClean="0">
                <a:sym typeface="Huawei Sans" panose="020C0503030203020204" pitchFamily="34" charset="0"/>
              </a:rPr>
              <a:t>selectivity = (1 + (1000 - bucket[2].min)/(bucket[2].max - bucket[2].min))/num_buckets= (1 + (1000 - 993)/(1997 - 993))/10= 0.100697</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行数估算：</a:t>
            </a:r>
            <a:endParaRPr lang="en-US" altLang="zh-CN" dirty="0" smtClean="0">
              <a:sym typeface="Huawei Sans" panose="020C0503030203020204" pitchFamily="34" charset="0"/>
            </a:endParaRPr>
          </a:p>
          <a:p>
            <a:pPr marL="802479" lvl="2" indent="0">
              <a:buNone/>
            </a:pPr>
            <a:r>
              <a:rPr lang="zh-CN" altLang="en-US" sz="1600" dirty="0" smtClean="0">
                <a:sym typeface="Huawei Sans" panose="020C0503030203020204" pitchFamily="34" charset="0"/>
              </a:rPr>
              <a:t>     rows = rel_cardinality * selectivity</a:t>
            </a:r>
            <a:endParaRPr lang="en-US" altLang="zh-CN" sz="1600" dirty="0" smtClean="0">
              <a:sym typeface="Huawei Sans" panose="020C0503030203020204" pitchFamily="34" charset="0"/>
            </a:endParaRPr>
          </a:p>
          <a:p>
            <a:pPr marL="802479" lvl="2" indent="0">
              <a:buNone/>
            </a:pPr>
            <a:r>
              <a:rPr lang="zh-CN" altLang="en-US" sz="1600" dirty="0" smtClean="0">
                <a:sym typeface="Huawei Sans" panose="020C0503030203020204" pitchFamily="34" charset="0"/>
              </a:rPr>
              <a:t>             = 10000 * 0.100697</a:t>
            </a:r>
          </a:p>
          <a:p>
            <a:pPr marL="802479" lvl="2" indent="0">
              <a:buNone/>
            </a:pPr>
            <a:r>
              <a:rPr lang="zh-CN" altLang="en-US" sz="1600" dirty="0" smtClean="0">
                <a:sym typeface="Huawei Sans" panose="020C0503030203020204" pitchFamily="34" charset="0"/>
              </a:rPr>
              <a:t>             = 1007  (rounding off)</a:t>
            </a: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197642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物理优化核心技术：行数估算（</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a:xfrm>
            <a:off x="731838" y="1047750"/>
            <a:ext cx="10728326" cy="5153025"/>
          </a:xfrm>
        </p:spPr>
        <p:txBody>
          <a:bodyPr/>
          <a:lstStyle/>
          <a:p>
            <a:r>
              <a:rPr lang="en-US" altLang="zh-CN" sz="1600" dirty="0" smtClean="0">
                <a:sym typeface="Huawei Sans" panose="020C0503030203020204" pitchFamily="34" charset="0"/>
              </a:rPr>
              <a:t>Example2</a:t>
            </a:r>
            <a:r>
              <a:rPr lang="zh-CN" altLang="en-US" sz="1600" dirty="0" smtClean="0">
                <a:sym typeface="Huawei Sans" panose="020C0503030203020204" pitchFamily="34" charset="0"/>
              </a:rPr>
              <a:t>：单表估算</a:t>
            </a:r>
            <a:r>
              <a:rPr lang="en-US" altLang="zh-CN" sz="1600" dirty="0" smtClean="0">
                <a:sym typeface="Huawei Sans" panose="020C0503030203020204" pitchFamily="34" charset="0"/>
              </a:rPr>
              <a:t>MCV</a:t>
            </a:r>
            <a:r>
              <a:rPr lang="zh-CN" altLang="en-US" sz="1600" dirty="0" smtClean="0">
                <a:sym typeface="Huawei Sans" panose="020C0503030203020204" pitchFamily="34" charset="0"/>
              </a:rPr>
              <a:t>值场景</a:t>
            </a:r>
            <a:endParaRPr lang="en-US" altLang="zh-CN" sz="1600" dirty="0" smtClean="0">
              <a:sym typeface="Huawei Sans" panose="020C0503030203020204" pitchFamily="34" charset="0"/>
            </a:endParaRPr>
          </a:p>
          <a:p>
            <a:pPr lvl="1"/>
            <a:r>
              <a:rPr lang="zh-CN" altLang="en-US" sz="1400" dirty="0" smtClean="0">
                <a:sym typeface="Huawei Sans" panose="020C0503030203020204" pitchFamily="34" charset="0"/>
              </a:rPr>
              <a:t>查询</a:t>
            </a:r>
            <a:r>
              <a:rPr lang="zh-CN" altLang="en-US" sz="1400" dirty="0">
                <a:sym typeface="Huawei Sans" panose="020C0503030203020204" pitchFamily="34" charset="0"/>
              </a:rPr>
              <a:t>：</a:t>
            </a:r>
            <a:r>
              <a:rPr lang="en-US" altLang="zh-CN" sz="1400" dirty="0" smtClean="0">
                <a:sym typeface="Huawei Sans" panose="020C0503030203020204" pitchFamily="34" charset="0"/>
              </a:rPr>
              <a:t>  SELECT * FROM tenk1 WHERE stringu1 = 'CRAAAA';</a:t>
            </a:r>
          </a:p>
          <a:p>
            <a:pPr lvl="1"/>
            <a:r>
              <a:rPr lang="zh-CN" altLang="en-US" sz="1400" dirty="0" smtClean="0">
                <a:sym typeface="Huawei Sans" panose="020C0503030203020204" pitchFamily="34" charset="0"/>
              </a:rPr>
              <a:t>统计信息：</a:t>
            </a:r>
            <a:endParaRPr lang="en-US" altLang="zh-CN" sz="1400" dirty="0" smtClean="0">
              <a:sym typeface="Huawei Sans" panose="020C0503030203020204" pitchFamily="34" charset="0"/>
            </a:endParaRPr>
          </a:p>
          <a:p>
            <a:pPr marL="802479" lvl="2" indent="0">
              <a:buNone/>
            </a:pPr>
            <a:r>
              <a:rPr lang="en-US" altLang="zh-CN" sz="1400" dirty="0" smtClean="0">
                <a:sym typeface="Huawei Sans" panose="020C0503030203020204" pitchFamily="34" charset="0"/>
              </a:rPr>
              <a:t>    r</a:t>
            </a:r>
            <a:r>
              <a:rPr lang="zh-CN" altLang="en-US" sz="1400" dirty="0" smtClean="0">
                <a:sym typeface="Huawei Sans" panose="020C0503030203020204" pitchFamily="34" charset="0"/>
              </a:rPr>
              <a:t>elpages           </a:t>
            </a:r>
            <a:r>
              <a:rPr lang="en-US" altLang="zh-CN" sz="1400" dirty="0" smtClean="0">
                <a:sym typeface="Huawei Sans" panose="020C0503030203020204" pitchFamily="34" charset="0"/>
              </a:rPr>
              <a:t>|: 358               r</a:t>
            </a:r>
            <a:r>
              <a:rPr lang="zh-CN" altLang="en-US" sz="1400" dirty="0" smtClean="0">
                <a:sym typeface="Huawei Sans" panose="020C0503030203020204" pitchFamily="34" charset="0"/>
              </a:rPr>
              <a:t>eltuples          </a:t>
            </a:r>
            <a:r>
              <a:rPr lang="en-US" altLang="zh-CN" sz="1400" dirty="0" smtClean="0">
                <a:sym typeface="Huawei Sans" panose="020C0503030203020204" pitchFamily="34" charset="0"/>
              </a:rPr>
              <a:t>|:10000</a:t>
            </a:r>
          </a:p>
          <a:p>
            <a:pPr marL="802479" lvl="2" indent="0">
              <a:buNone/>
            </a:pPr>
            <a:r>
              <a:rPr lang="en-US" altLang="zh-CN" sz="1400" dirty="0" smtClean="0">
                <a:sym typeface="Huawei Sans" panose="020C0503030203020204" pitchFamily="34" charset="0"/>
              </a:rPr>
              <a:t>    </a:t>
            </a:r>
            <a:r>
              <a:rPr lang="en-US" altLang="zh-CN" sz="1400" dirty="0" err="1" smtClean="0">
                <a:sym typeface="Huawei Sans" panose="020C0503030203020204" pitchFamily="34" charset="0"/>
              </a:rPr>
              <a:t>null_frac</a:t>
            </a:r>
            <a:r>
              <a:rPr lang="en-US" altLang="zh-CN" sz="1400" dirty="0" smtClean="0">
                <a:sym typeface="Huawei Sans" panose="020C0503030203020204" pitchFamily="34" charset="0"/>
              </a:rPr>
              <a:t>           | 0                   </a:t>
            </a:r>
            <a:r>
              <a:rPr lang="en-US" altLang="zh-CN" sz="1400" dirty="0" err="1" smtClean="0">
                <a:sym typeface="Huawei Sans" panose="020C0503030203020204" pitchFamily="34" charset="0"/>
              </a:rPr>
              <a:t>n_distinct</a:t>
            </a:r>
            <a:r>
              <a:rPr lang="en-US" altLang="zh-CN" sz="1400" dirty="0" smtClean="0">
                <a:sym typeface="Huawei Sans" panose="020C0503030203020204" pitchFamily="34" charset="0"/>
              </a:rPr>
              <a:t>         | 676</a:t>
            </a:r>
          </a:p>
          <a:p>
            <a:pPr marL="802479" lvl="2" indent="0">
              <a:buNone/>
            </a:pPr>
            <a:r>
              <a:rPr lang="en-US" altLang="zh-CN" sz="1400" dirty="0" smtClean="0">
                <a:sym typeface="Huawei Sans" panose="020C0503030203020204" pitchFamily="34" charset="0"/>
              </a:rPr>
              <a:t>    </a:t>
            </a:r>
            <a:r>
              <a:rPr lang="en-US" altLang="zh-CN" sz="1400" dirty="0" err="1" smtClean="0">
                <a:sym typeface="Huawei Sans" panose="020C0503030203020204" pitchFamily="34" charset="0"/>
              </a:rPr>
              <a:t>most_common_vals</a:t>
            </a:r>
            <a:r>
              <a:rPr lang="en-US" altLang="zh-CN" sz="1400" dirty="0" smtClean="0">
                <a:sym typeface="Huawei Sans" panose="020C0503030203020204" pitchFamily="34" charset="0"/>
              </a:rPr>
              <a:t>  | {EJAAAA,BBAAAA,CRAAAA,FCAAAA,FEAAAA,GSAAAA,JOAAAA,MCAAAA,NAAAAA,WGAAAA}</a:t>
            </a:r>
            <a:r>
              <a:rPr lang="en-US" altLang="zh-CN" sz="1400" dirty="0" err="1" smtClean="0">
                <a:sym typeface="Huawei Sans" panose="020C0503030203020204" pitchFamily="34" charset="0"/>
              </a:rPr>
              <a:t>most_common_freqs</a:t>
            </a:r>
            <a:r>
              <a:rPr lang="en-US" altLang="zh-CN" sz="1400" dirty="0" smtClean="0">
                <a:sym typeface="Huawei Sans" panose="020C0503030203020204" pitchFamily="34" charset="0"/>
              </a:rPr>
              <a:t> | {0.00333333,0.003,0.003,0.003,0.003,0.003,0.003,0.003,0.003,0.003}</a:t>
            </a:r>
          </a:p>
          <a:p>
            <a:pPr lvl="1"/>
            <a:r>
              <a:rPr lang="zh-CN" altLang="en-US" sz="1400" dirty="0" smtClean="0">
                <a:sym typeface="Huawei Sans" panose="020C0503030203020204" pitchFamily="34" charset="0"/>
              </a:rPr>
              <a:t>选择率估算：</a:t>
            </a:r>
            <a:endParaRPr lang="en-US" altLang="zh-CN" sz="1400" dirty="0" smtClean="0">
              <a:sym typeface="Huawei Sans" panose="020C0503030203020204" pitchFamily="34" charset="0"/>
            </a:endParaRPr>
          </a:p>
          <a:p>
            <a:pPr marL="802479" lvl="2" indent="0">
              <a:buNone/>
            </a:pPr>
            <a:r>
              <a:rPr lang="en-US" altLang="zh-CN" sz="1400" dirty="0" smtClean="0">
                <a:sym typeface="Huawei Sans" panose="020C0503030203020204" pitchFamily="34" charset="0"/>
              </a:rPr>
              <a:t>   selectivity = </a:t>
            </a:r>
            <a:r>
              <a:rPr lang="en-US" altLang="zh-CN" sz="1400" dirty="0" err="1" smtClean="0">
                <a:sym typeface="Huawei Sans" panose="020C0503030203020204" pitchFamily="34" charset="0"/>
              </a:rPr>
              <a:t>mcv_feqs</a:t>
            </a:r>
            <a:r>
              <a:rPr lang="en-US" altLang="zh-CN" sz="1400" dirty="0" smtClean="0">
                <a:sym typeface="Huawei Sans" panose="020C0503030203020204" pitchFamily="34" charset="0"/>
              </a:rPr>
              <a:t>[3]</a:t>
            </a:r>
          </a:p>
          <a:p>
            <a:pPr marL="802479" lvl="2" indent="0">
              <a:buNone/>
            </a:pPr>
            <a:r>
              <a:rPr lang="en-US" altLang="zh-CN" sz="1400" dirty="0" smtClean="0">
                <a:sym typeface="Huawei Sans" panose="020C0503030203020204" pitchFamily="34" charset="0"/>
              </a:rPr>
              <a:t>                  = 0.003</a:t>
            </a:r>
          </a:p>
          <a:p>
            <a:pPr lvl="1"/>
            <a:r>
              <a:rPr lang="zh-CN" altLang="en-US" sz="1400" dirty="0" smtClean="0">
                <a:sym typeface="Huawei Sans" panose="020C0503030203020204" pitchFamily="34" charset="0"/>
              </a:rPr>
              <a:t>行数估算：</a:t>
            </a:r>
            <a:endParaRPr lang="en-US" altLang="zh-CN" sz="1400" dirty="0" smtClean="0">
              <a:sym typeface="Huawei Sans" panose="020C0503030203020204" pitchFamily="34" charset="0"/>
            </a:endParaRPr>
          </a:p>
          <a:p>
            <a:pPr marL="802479" lvl="2" indent="0">
              <a:buNone/>
            </a:pPr>
            <a:r>
              <a:rPr lang="en-US" altLang="zh-CN" sz="1400" dirty="0" smtClean="0">
                <a:sym typeface="Huawei Sans" panose="020C0503030203020204" pitchFamily="34" charset="0"/>
              </a:rPr>
              <a:t>     rows = 10000 * 0.003</a:t>
            </a:r>
          </a:p>
          <a:p>
            <a:pPr marL="802479" lvl="2" indent="0">
              <a:buNone/>
            </a:pPr>
            <a:r>
              <a:rPr lang="en-US" altLang="zh-CN" sz="1400" dirty="0" smtClean="0">
                <a:sym typeface="Huawei Sans" panose="020C0503030203020204" pitchFamily="34" charset="0"/>
              </a:rPr>
              <a:t>             = 30</a:t>
            </a:r>
            <a:endParaRPr lang="zh-CN" altLang="en-US" sz="1400"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177933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物理优化核心技术：代价估算</a:t>
            </a:r>
            <a:endParaRPr lang="zh-CN" altLang="en-US" dirty="0">
              <a:sym typeface="Huawei Sans" panose="020C0503030203020204" pitchFamily="34" charset="0"/>
            </a:endParaRP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0"/>
              </p:nvPr>
            </p:nvSpPr>
            <p:spPr>
              <a:xfrm>
                <a:off x="735842" y="1151655"/>
                <a:ext cx="10728326" cy="4879805"/>
              </a:xfrm>
            </p:spPr>
            <p:txBody>
              <a:bodyPr/>
              <a:lstStyle/>
              <a:p>
                <a:pPr marL="302279" lvl="1" indent="-302279" algn="just">
                  <a:spcBef>
                    <a:spcPts val="792"/>
                  </a:spcBef>
                  <a:buFont typeface="Wingdings" panose="05000000000000000000" pitchFamily="2" charset="2"/>
                  <a:buChar char="l"/>
                </a:pPr>
                <a:r>
                  <a:rPr lang="zh-CN" altLang="en-US" sz="1600" dirty="0">
                    <a:cs typeface="Huawei Sans" panose="020C0503030203020204" pitchFamily="34" charset="0"/>
                    <a:sym typeface="Huawei Sans" panose="020C0503030203020204" pitchFamily="34" charset="0"/>
                  </a:rPr>
                  <a:t>原理：查询代价估算一般以数据量为基础估算不同算子执行代价，各算子代价之和即为计划总代价。</a:t>
                </a:r>
                <a:endParaRPr lang="en-US" altLang="zh-CN" sz="1600" dirty="0">
                  <a:cs typeface="Huawei Sans" panose="020C0503030203020204" pitchFamily="34" charset="0"/>
                  <a:sym typeface="Huawei Sans" panose="020C0503030203020204" pitchFamily="34" charset="0"/>
                </a:endParaRPr>
              </a:p>
              <a:p>
                <a:pPr lvl="2"/>
                <a:r>
                  <a:rPr lang="en-US" altLang="zh-CN" sz="1400" dirty="0">
                    <a:sym typeface="Huawei Sans" panose="020C0503030203020204" pitchFamily="34" charset="0"/>
                  </a:rPr>
                  <a:t>cost(</a:t>
                </a:r>
                <a:r>
                  <a:rPr lang="zh-CN" altLang="en-US" sz="1400" dirty="0">
                    <a:sym typeface="Huawei Sans" panose="020C0503030203020204" pitchFamily="34" charset="0"/>
                  </a:rPr>
                  <a:t>计划</a:t>
                </a:r>
                <a:r>
                  <a:rPr lang="en-US" altLang="zh-CN" sz="1400" dirty="0">
                    <a:sym typeface="Huawei Sans" panose="020C0503030203020204" pitchFamily="34" charset="0"/>
                  </a:rPr>
                  <a:t>)=</a:t>
                </a:r>
                <a14:m>
                  <m:oMath xmlns:m="http://schemas.openxmlformats.org/officeDocument/2006/math">
                    <m:nary>
                      <m:naryPr>
                        <m:chr m:val="∑"/>
                        <m:limLoc m:val="undOvr"/>
                        <m:subHide m:val="on"/>
                        <m:supHide m:val="on"/>
                        <m:ctrlPr>
                          <a:rPr lang="zh-CN" altLang="zh-CN" sz="1400" i="1">
                            <a:latin typeface="Cambria Math" panose="02040503050406030204" pitchFamily="18" charset="0"/>
                            <a:sym typeface="Huawei Sans" panose="020C0503030203020204" pitchFamily="34" charset="0"/>
                          </a:rPr>
                        </m:ctrlPr>
                      </m:naryPr>
                      <m:sub/>
                      <m:sup/>
                      <m:e>
                        <m:r>
                          <a:rPr lang="en-US" altLang="zh-CN" sz="1400">
                            <a:latin typeface="Cambria Math" panose="02040503050406030204" pitchFamily="18" charset="0"/>
                            <a:sym typeface="Huawei Sans" panose="020C0503030203020204" pitchFamily="34" charset="0"/>
                          </a:rPr>
                          <m:t>𝑐𝑜𝑠𝑡</m:t>
                        </m:r>
                        <m:r>
                          <a:rPr lang="en-US" altLang="zh-CN" sz="1400">
                            <a:latin typeface="Cambria Math" panose="02040503050406030204" pitchFamily="18" charset="0"/>
                            <a:sym typeface="Huawei Sans" panose="020C0503030203020204" pitchFamily="34" charset="0"/>
                          </a:rPr>
                          <m:t>(</m:t>
                        </m:r>
                        <m:r>
                          <a:rPr lang="zh-CN" altLang="zh-CN" sz="1400">
                            <a:latin typeface="Cambria Math" panose="02040503050406030204" pitchFamily="18" charset="0"/>
                            <a:sym typeface="Huawei Sans" panose="020C0503030203020204" pitchFamily="34" charset="0"/>
                          </a:rPr>
                          <m:t>算子</m:t>
                        </m:r>
                        <m:r>
                          <a:rPr lang="en-US" altLang="zh-CN" sz="1400">
                            <a:latin typeface="Cambria Math" panose="02040503050406030204" pitchFamily="18" charset="0"/>
                            <a:sym typeface="Huawei Sans" panose="020C0503030203020204" pitchFamily="34" charset="0"/>
                          </a:rPr>
                          <m:t>)</m:t>
                        </m:r>
                      </m:e>
                    </m:nary>
                  </m:oMath>
                </a14:m>
                <a:r>
                  <a:rPr lang="zh-CN" altLang="en-US" sz="1400" dirty="0" smtClean="0">
                    <a:sym typeface="Huawei Sans" panose="020C0503030203020204" pitchFamily="34" charset="0"/>
                  </a:rPr>
                  <a:t>。</a:t>
                </a:r>
                <a:endParaRPr lang="en-US" altLang="zh-CN" sz="1400" dirty="0">
                  <a:sym typeface="Huawei Sans" panose="020C0503030203020204" pitchFamily="34" charset="0"/>
                </a:endParaRPr>
              </a:p>
              <a:p>
                <a:pPr lvl="2"/>
                <a:r>
                  <a:rPr lang="en-US" altLang="zh-CN" sz="1400" dirty="0">
                    <a:sym typeface="Huawei Sans" panose="020C0503030203020204" pitchFamily="34" charset="0"/>
                  </a:rPr>
                  <a:t>cost(</a:t>
                </a:r>
                <a:r>
                  <a:rPr lang="zh-CN" altLang="en-US" sz="1400" dirty="0">
                    <a:sym typeface="Huawei Sans" panose="020C0503030203020204" pitchFamily="34" charset="0"/>
                  </a:rPr>
                  <a:t>算子</a:t>
                </a:r>
                <a:r>
                  <a:rPr lang="en-US" altLang="zh-CN" sz="1400" dirty="0">
                    <a:sym typeface="Huawei Sans" panose="020C0503030203020204" pitchFamily="34" charset="0"/>
                  </a:rPr>
                  <a:t>)=</a:t>
                </a:r>
                <a14:m>
                  <m:oMath xmlns:m="http://schemas.openxmlformats.org/officeDocument/2006/math">
                    <m:sSub>
                      <m:sSubPr>
                        <m:ctrlPr>
                          <a:rPr lang="en-US" altLang="zh-CN" sz="1400" i="1">
                            <a:latin typeface="Cambria Math" panose="02040503050406030204" pitchFamily="18" charset="0"/>
                            <a:sym typeface="Huawei Sans" panose="020C0503030203020204" pitchFamily="34" charset="0"/>
                          </a:rPr>
                        </m:ctrlPr>
                      </m:sSubPr>
                      <m:e>
                        <m:r>
                          <a:rPr lang="en-US" altLang="zh-CN" sz="1400">
                            <a:latin typeface="Cambria Math" panose="02040503050406030204" pitchFamily="18" charset="0"/>
                            <a:sym typeface="Huawei Sans" panose="020C0503030203020204" pitchFamily="34" charset="0"/>
                          </a:rPr>
                          <m:t>𝑓</m:t>
                        </m:r>
                      </m:e>
                      <m:sub>
                        <m:r>
                          <a:rPr lang="en-US" altLang="zh-CN" sz="1400">
                            <a:latin typeface="Cambria Math" panose="02040503050406030204" pitchFamily="18" charset="0"/>
                            <a:sym typeface="Huawei Sans" panose="020C0503030203020204" pitchFamily="34" charset="0"/>
                          </a:rPr>
                          <m:t>𝑜𝑝</m:t>
                        </m:r>
                      </m:sub>
                    </m:sSub>
                    <m:r>
                      <a:rPr lang="en-US" altLang="zh-CN" sz="1400">
                        <a:latin typeface="Cambria Math" panose="02040503050406030204" pitchFamily="18" charset="0"/>
                        <a:sym typeface="Huawei Sans" panose="020C0503030203020204" pitchFamily="34" charset="0"/>
                      </a:rPr>
                      <m:t>(</m:t>
                    </m:r>
                    <m:r>
                      <a:rPr lang="zh-CN" altLang="en-US" sz="1400">
                        <a:latin typeface="Cambria Math" panose="02040503050406030204" pitchFamily="18" charset="0"/>
                        <a:sym typeface="Huawei Sans" panose="020C0503030203020204" pitchFamily="34" charset="0"/>
                      </a:rPr>
                      <m:t>数据量</m:t>
                    </m:r>
                    <m:r>
                      <a:rPr lang="en-US" altLang="zh-CN" sz="1400">
                        <a:latin typeface="Cambria Math" panose="02040503050406030204" pitchFamily="18" charset="0"/>
                        <a:sym typeface="Huawei Sans" panose="020C0503030203020204" pitchFamily="34" charset="0"/>
                      </a:rPr>
                      <m:t>)</m:t>
                    </m:r>
                  </m:oMath>
                </a14:m>
                <a:r>
                  <a:rPr lang="zh-CN" altLang="en-US" sz="1400" dirty="0" smtClean="0">
                    <a:sym typeface="Huawei Sans" panose="020C0503030203020204" pitchFamily="34" charset="0"/>
                  </a:rPr>
                  <a:t>。</a:t>
                </a:r>
                <a:endParaRPr lang="en-US" altLang="zh-CN" sz="1400" dirty="0">
                  <a:sym typeface="Huawei Sans" panose="020C0503030203020204" pitchFamily="34" charset="0"/>
                </a:endParaRPr>
              </a:p>
              <a:p>
                <a:pPr lvl="2"/>
                <a:r>
                  <a:rPr lang="zh-CN" altLang="en-US" sz="1400" dirty="0">
                    <a:sym typeface="Huawei Sans" panose="020C0503030203020204" pitchFamily="34" charset="0"/>
                  </a:rPr>
                  <a:t>算子代价主要包括：</a:t>
                </a:r>
                <a:r>
                  <a:rPr lang="en-US" altLang="zh-CN" sz="1400" dirty="0">
                    <a:sym typeface="Huawei Sans" panose="020C0503030203020204" pitchFamily="34" charset="0"/>
                  </a:rPr>
                  <a:t>CPU</a:t>
                </a:r>
                <a:r>
                  <a:rPr lang="zh-CN" altLang="en-US" sz="1400" dirty="0">
                    <a:sym typeface="Huawei Sans" panose="020C0503030203020204" pitchFamily="34" charset="0"/>
                  </a:rPr>
                  <a:t>代价、</a:t>
                </a:r>
                <a:r>
                  <a:rPr lang="en-US" altLang="zh-CN" sz="1400" dirty="0">
                    <a:sym typeface="Huawei Sans" panose="020C0503030203020204" pitchFamily="34" charset="0"/>
                  </a:rPr>
                  <a:t>IO</a:t>
                </a:r>
                <a:r>
                  <a:rPr lang="zh-CN" altLang="en-US" sz="1400" dirty="0">
                    <a:sym typeface="Huawei Sans" panose="020C0503030203020204" pitchFamily="34" charset="0"/>
                  </a:rPr>
                  <a:t>代价、网络代价（分布式数据库</a:t>
                </a:r>
                <a:r>
                  <a:rPr lang="zh-CN" altLang="en-US" sz="1400" dirty="0" smtClean="0">
                    <a:sym typeface="Huawei Sans" panose="020C0503030203020204" pitchFamily="34" charset="0"/>
                  </a:rPr>
                  <a:t>）。</a:t>
                </a:r>
                <a:endParaRPr lang="en-US" altLang="zh-CN" sz="1400" dirty="0" smtClean="0">
                  <a:sym typeface="Huawei Sans" panose="020C0503030203020204" pitchFamily="34" charset="0"/>
                </a:endParaRPr>
              </a:p>
              <a:p>
                <a:pPr marL="302279" lvl="1" indent="-302279" algn="just">
                  <a:spcBef>
                    <a:spcPts val="792"/>
                  </a:spcBef>
                  <a:buFont typeface="Wingdings" panose="05000000000000000000" pitchFamily="2" charset="2"/>
                  <a:buChar char="l"/>
                </a:pPr>
                <a:r>
                  <a:rPr lang="en-US" altLang="zh-CN" sz="1600" dirty="0">
                    <a:cs typeface="Huawei Sans" panose="020C0503030203020204" pitchFamily="34" charset="0"/>
                    <a:sym typeface="Huawei Sans" panose="020C0503030203020204" pitchFamily="34" charset="0"/>
                  </a:rPr>
                  <a:t>SQL</a:t>
                </a:r>
                <a:r>
                  <a:rPr lang="zh-CN" altLang="en-US" sz="1600" dirty="0">
                    <a:cs typeface="Huawei Sans" panose="020C0503030203020204" pitchFamily="34" charset="0"/>
                    <a:sym typeface="Huawei Sans" panose="020C0503030203020204" pitchFamily="34" charset="0"/>
                  </a:rPr>
                  <a:t>语句：</a:t>
                </a:r>
                <a:r>
                  <a:rPr lang="en-US" altLang="zh-CN" sz="1600" dirty="0">
                    <a:cs typeface="Huawei Sans" panose="020C0503030203020204" pitchFamily="34" charset="0"/>
                    <a:sym typeface="Huawei Sans" panose="020C0503030203020204" pitchFamily="34" charset="0"/>
                  </a:rPr>
                  <a:t>select SUM(t1.c1), t2.c2 from t1 join t2 on t1.c1=t2.c2 GROUP BY </a:t>
                </a:r>
                <a:r>
                  <a:rPr lang="en-US" altLang="zh-CN" sz="1600" dirty="0" smtClean="0">
                    <a:cs typeface="Huawei Sans" panose="020C0503030203020204" pitchFamily="34" charset="0"/>
                    <a:sym typeface="Huawei Sans" panose="020C0503030203020204" pitchFamily="34" charset="0"/>
                  </a:rPr>
                  <a:t>t2.c2</a:t>
                </a:r>
                <a:r>
                  <a:rPr lang="zh-CN" altLang="en-US" sz="1600" dirty="0">
                    <a:cs typeface="Huawei Sans" panose="020C0503030203020204" pitchFamily="34" charset="0"/>
                    <a:sym typeface="Huawei Sans" panose="020C0503030203020204" pitchFamily="34" charset="0"/>
                  </a:rPr>
                  <a:t>；</a:t>
                </a:r>
                <a:endParaRPr lang="en-US" altLang="zh-CN" sz="1600" dirty="0">
                  <a:cs typeface="Huawei Sans" panose="020C0503030203020204" pitchFamily="34" charset="0"/>
                  <a:sym typeface="Huawei Sans" panose="020C0503030203020204" pitchFamily="34" charset="0"/>
                </a:endParaRPr>
              </a:p>
              <a:p>
                <a:pPr marL="302279" lvl="1" indent="-302279" algn="just">
                  <a:spcBef>
                    <a:spcPts val="792"/>
                  </a:spcBef>
                  <a:buFont typeface="Wingdings" panose="05000000000000000000" pitchFamily="2" charset="2"/>
                  <a:buChar char="l"/>
                </a:pPr>
                <a:r>
                  <a:rPr lang="zh-CN" altLang="en-US" sz="1600" dirty="0">
                    <a:cs typeface="Huawei Sans" panose="020C0503030203020204" pitchFamily="34" charset="0"/>
                    <a:sym typeface="Huawei Sans" panose="020C0503030203020204" pitchFamily="34" charset="0"/>
                  </a:rPr>
                  <a:t>在当前执行计划生成前下需要考虑和计算以下算子场景，不同算子具备不同的代价计算模型（算子的含义可以参考执行器章节</a:t>
                </a:r>
                <a:r>
                  <a:rPr lang="zh-CN" altLang="en-US" sz="1600" dirty="0" smtClean="0">
                    <a:cs typeface="Huawei Sans" panose="020C0503030203020204" pitchFamily="34" charset="0"/>
                    <a:sym typeface="Huawei Sans" panose="020C0503030203020204" pitchFamily="34" charset="0"/>
                  </a:rPr>
                  <a:t>）。</a:t>
                </a:r>
                <a:endParaRPr lang="zh-CN" altLang="en-US" sz="1600" dirty="0">
                  <a:cs typeface="Huawei Sans" panose="020C0503030203020204" pitchFamily="34" charset="0"/>
                  <a:sym typeface="Huawei Sans" panose="020C0503030203020204" pitchFamily="34" charset="0"/>
                </a:endParaRPr>
              </a:p>
              <a:p>
                <a:pPr marL="403039" lvl="1" indent="0">
                  <a:buNone/>
                </a:pPr>
                <a:endParaRPr lang="zh-CN" altLang="en-US" sz="1400" dirty="0">
                  <a:sym typeface="Huawei Sans" panose="020C0503030203020204" pitchFamily="34" charset="0"/>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0"/>
              </p:nvPr>
            </p:nvSpPr>
            <p:spPr>
              <a:xfrm>
                <a:off x="735842" y="1151655"/>
                <a:ext cx="10728326" cy="4879805"/>
              </a:xfrm>
              <a:blipFill rotWithShape="0">
                <a:blip r:embed="rId5"/>
                <a:stretch>
                  <a:fillRect r="-398"/>
                </a:stretch>
              </a:blipFill>
            </p:spPr>
            <p:txBody>
              <a:bodyPr/>
              <a:lstStyle/>
              <a:p>
                <a:r>
                  <a:rPr lang="zh-CN" altLang="en-US">
                    <a:noFill/>
                  </a:rPr>
                  <a:t> </a:t>
                </a:r>
              </a:p>
            </p:txBody>
          </p:sp>
        </mc:Fallback>
      </mc:AlternateContent>
      <p:sp>
        <p:nvSpPr>
          <p:cNvPr id="20" name="文本框 19"/>
          <p:cNvSpPr txBox="1"/>
          <p:nvPr/>
        </p:nvSpPr>
        <p:spPr>
          <a:xfrm>
            <a:off x="9519505" y="1560323"/>
            <a:ext cx="1415772" cy="338554"/>
          </a:xfrm>
          <a:prstGeom prst="rect">
            <a:avLst/>
          </a:prstGeom>
          <a:noFill/>
        </p:spPr>
        <p:txBody>
          <a:bodyPr wrap="none" rtlCol="0">
            <a:spAutoFit/>
          </a:bodyPr>
          <a:lstStyle/>
          <a:p>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逻辑执行计划</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椭圆 114"/>
          <p:cNvSpPr/>
          <p:nvPr/>
        </p:nvSpPr>
        <p:spPr bwMode="auto">
          <a:xfrm>
            <a:off x="9663701" y="2477753"/>
            <a:ext cx="936104" cy="372387"/>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JOIN</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椭圆 115"/>
          <p:cNvSpPr/>
          <p:nvPr/>
        </p:nvSpPr>
        <p:spPr bwMode="auto">
          <a:xfrm>
            <a:off x="10219325" y="2887668"/>
            <a:ext cx="1216935" cy="372387"/>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SCAN(t2)</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椭圆 117"/>
          <p:cNvSpPr/>
          <p:nvPr/>
        </p:nvSpPr>
        <p:spPr bwMode="auto">
          <a:xfrm>
            <a:off x="8856683" y="2922801"/>
            <a:ext cx="1310546" cy="372387"/>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SCAN(t1)</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0" name="直接箭头连接符 119"/>
          <p:cNvCxnSpPr>
            <a:stCxn id="115" idx="5"/>
            <a:endCxn id="116" idx="0"/>
          </p:cNvCxnSpPr>
          <p:nvPr/>
        </p:nvCxnSpPr>
        <p:spPr bwMode="auto">
          <a:xfrm>
            <a:off x="10462716" y="2795605"/>
            <a:ext cx="365077" cy="92063"/>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1" name="直接箭头连接符 120"/>
          <p:cNvCxnSpPr>
            <a:stCxn id="115" idx="3"/>
          </p:cNvCxnSpPr>
          <p:nvPr/>
        </p:nvCxnSpPr>
        <p:spPr bwMode="auto">
          <a:xfrm flipH="1">
            <a:off x="9663702" y="2795605"/>
            <a:ext cx="137088" cy="126543"/>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69" name="椭圆 168"/>
          <p:cNvSpPr/>
          <p:nvPr/>
        </p:nvSpPr>
        <p:spPr bwMode="auto">
          <a:xfrm>
            <a:off x="9663701" y="1943217"/>
            <a:ext cx="936104" cy="372387"/>
          </a:xfrm>
          <a:prstGeom prst="ellipse">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defTabSz="914378">
              <a:buClr>
                <a:srgbClr val="CC9900"/>
              </a:buClr>
            </a:pP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AGG</a:t>
            </a:r>
            <a:endParaRPr lang="zh-CN" alt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71" name="直接箭头连接符 170"/>
          <p:cNvCxnSpPr>
            <a:stCxn id="169" idx="4"/>
            <a:endCxn id="115" idx="0"/>
          </p:cNvCxnSpPr>
          <p:nvPr/>
        </p:nvCxnSpPr>
        <p:spPr bwMode="auto">
          <a:xfrm>
            <a:off x="10131753" y="2315604"/>
            <a:ext cx="0" cy="162149"/>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21" name="表格 20"/>
          <p:cNvGraphicFramePr>
            <a:graphicFrameLocks noGrp="1"/>
          </p:cNvGraphicFramePr>
          <p:nvPr>
            <p:extLst>
              <p:ext uri="{D42A27DB-BD31-4B8C-83A1-F6EECF244321}">
                <p14:modId xmlns:p14="http://schemas.microsoft.com/office/powerpoint/2010/main" val="918954850"/>
              </p:ext>
            </p:extLst>
          </p:nvPr>
        </p:nvGraphicFramePr>
        <p:xfrm>
          <a:off x="2628900" y="3775177"/>
          <a:ext cx="8690984" cy="2400299"/>
        </p:xfrm>
        <a:graphic>
          <a:graphicData uri="http://schemas.openxmlformats.org/drawingml/2006/table">
            <a:tbl>
              <a:tblPr firstRow="1" firstCol="1" bandRow="1">
                <a:tableStyleId>{5C22544A-7EE6-4342-B048-85BDC9FD1C3A}</a:tableStyleId>
              </a:tblPr>
              <a:tblGrid>
                <a:gridCol w="1255926"/>
                <a:gridCol w="1985278"/>
                <a:gridCol w="5449780"/>
              </a:tblGrid>
              <a:tr h="328335">
                <a:tc>
                  <a:txBody>
                    <a:bodyPr/>
                    <a:lstStyle/>
                    <a:p>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算子分类</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作用</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主要可选算子</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89128">
                <a:tc>
                  <a:txBody>
                    <a:bodyPr/>
                    <a:lstStyle/>
                    <a:p>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表扫描算子</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从存储层扫描数据</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Seqscan</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IndexScan</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考虑行存表、列存表的不同代价</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3582">
                <a:tc>
                  <a:txBody>
                    <a:bodyPr/>
                    <a:lstStyle/>
                    <a:p>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连接算子</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进行两表连接</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：需要考虑</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表构建、下盘等代价</a:t>
                      </a:r>
                      <a:endPar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MergeJoin</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：需要考虑新增</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操作代价</a:t>
                      </a:r>
                      <a:endPar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Nestloop</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：需要考虑</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inner</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表是否可添加</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IndexScan</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的代价</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42586">
                <a:tc>
                  <a:txBody>
                    <a:bodyPr/>
                    <a:lstStyle/>
                    <a:p>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聚合算子</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400" b="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进行聚合操作</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HashGgg</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 GroupAgg</a:t>
                      </a:r>
                    </a:p>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考虑</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AGG</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下盘、增加排序用于</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AGG</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等场景的代价</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785">
                <a:tc>
                  <a:txBody>
                    <a:bodyPr/>
                    <a:lstStyle/>
                    <a:p>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排序算子</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进行排序算子</a:t>
                      </a:r>
                      <a:endParaRPr lang="zh-CN" altLang="en-US" sz="1400" b="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e.g. </a:t>
                      </a:r>
                      <a:r>
                        <a:rPr lang="zh-CN" altLang="en-US"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需要考虑集合是否已经有序的处理代价</a:t>
                      </a:r>
                      <a:endParaRPr lang="en-US" altLang="zh-CN" sz="1400" b="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custDataLst>
      <p:custData r:id="rId1"/>
      <p:tags r:id="rId2"/>
    </p:custDataLst>
    <p:extLst>
      <p:ext uri="{BB962C8B-B14F-4D97-AF65-F5344CB8AC3E}">
        <p14:creationId xmlns:p14="http://schemas.microsoft.com/office/powerpoint/2010/main" val="1222684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smtClean="0">
                <a:sym typeface="Huawei Sans" panose="020C0503030203020204" pitchFamily="34" charset="0"/>
              </a:rPr>
              <a:t>物理优化核心技术：路径搜索（</a:t>
            </a:r>
            <a:r>
              <a:rPr lang="en-US" altLang="zh-CN" dirty="0" smtClean="0">
                <a:sym typeface="Huawei Sans" panose="020C0503030203020204" pitchFamily="34" charset="0"/>
              </a:rPr>
              <a:t>1</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sp>
        <p:nvSpPr>
          <p:cNvPr id="2" name="文本占位符 1"/>
          <p:cNvSpPr>
            <a:spLocks noGrp="1"/>
          </p:cNvSpPr>
          <p:nvPr>
            <p:ph type="body" sz="quarter" idx="10"/>
          </p:nvPr>
        </p:nvSpPr>
        <p:spPr/>
        <p:txBody>
          <a:bodyPr/>
          <a:lstStyle/>
          <a:p>
            <a:r>
              <a:rPr lang="zh-CN" altLang="en-US" dirty="0" smtClean="0">
                <a:sym typeface="Huawei Sans" panose="020C0503030203020204" pitchFamily="34" charset="0"/>
              </a:rPr>
              <a:t>通过算法简化表连接路径搜索过程，以最小搜索空间找到最优连接路径。</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动态规划算法：精确计算方法，时间复杂度高，适用于表数较少的情况。</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遗传算法：非精确计算方法，适用于表很多的情况，避免搜索空间较大时无法快速收敛。</a:t>
            </a:r>
            <a:endParaRPr lang="en-US" altLang="zh-CN" dirty="0" smtClean="0">
              <a:sym typeface="Huawei Sans" panose="020C0503030203020204" pitchFamily="34" charset="0"/>
            </a:endParaRPr>
          </a:p>
          <a:p>
            <a:pPr marL="0" indent="0">
              <a:buNone/>
            </a:pPr>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643744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ph type="title"/>
          </p:nvPr>
        </p:nvSpPr>
        <p:spPr/>
        <p:txBody>
          <a:bodyPr/>
          <a:lstStyle/>
          <a:p>
            <a:r>
              <a:rPr lang="en-US" altLang="zh-CN" dirty="0" smtClean="0">
                <a:sym typeface="Huawei Sans" panose="020C0503030203020204" pitchFamily="34" charset="0"/>
              </a:rPr>
              <a:t>CBO</a:t>
            </a:r>
            <a:r>
              <a:rPr lang="zh-CN" altLang="en-US" dirty="0">
                <a:sym typeface="Huawei Sans" panose="020C0503030203020204" pitchFamily="34" charset="0"/>
              </a:rPr>
              <a:t>物理优化核心技术：路径搜索</a:t>
            </a:r>
            <a:r>
              <a:rPr lang="zh-CN" altLang="en-US" dirty="0" smtClean="0">
                <a:sym typeface="Huawei Sans" panose="020C0503030203020204" pitchFamily="34" charset="0"/>
              </a:rPr>
              <a:t>（</a:t>
            </a:r>
            <a:r>
              <a:rPr lang="en-US" altLang="zh-CN" dirty="0" smtClean="0">
                <a:sym typeface="Huawei Sans" panose="020C0503030203020204" pitchFamily="34" charset="0"/>
              </a:rPr>
              <a:t>2</a:t>
            </a:r>
            <a:r>
              <a:rPr lang="zh-CN" altLang="en-US" dirty="0" smtClean="0">
                <a:sym typeface="Huawei Sans" panose="020C0503030203020204" pitchFamily="34" charset="0"/>
              </a:rPr>
              <a:t>）</a:t>
            </a:r>
            <a:endParaRPr lang="zh-CN" altLang="en-US" dirty="0">
              <a:sym typeface="Huawei Sans" panose="020C0503030203020204" pitchFamily="34" charset="0"/>
            </a:endParaRPr>
          </a:p>
        </p:txBody>
      </p:sp>
      <p:grpSp>
        <p:nvGrpSpPr>
          <p:cNvPr id="3" name="组合 2"/>
          <p:cNvGrpSpPr/>
          <p:nvPr/>
        </p:nvGrpSpPr>
        <p:grpSpPr>
          <a:xfrm>
            <a:off x="1074383" y="996491"/>
            <a:ext cx="10140287" cy="5160223"/>
            <a:chOff x="1555771" y="1221164"/>
            <a:chExt cx="9137431" cy="4826335"/>
          </a:xfrm>
        </p:grpSpPr>
        <p:cxnSp>
          <p:nvCxnSpPr>
            <p:cNvPr id="138" name="直接连接符 137"/>
            <p:cNvCxnSpPr>
              <a:stCxn id="12" idx="4"/>
              <a:endCxn id="7" idx="0"/>
            </p:cNvCxnSpPr>
            <p:nvPr/>
          </p:nvCxnSpPr>
          <p:spPr>
            <a:xfrm>
              <a:off x="5653132" y="5321879"/>
              <a:ext cx="4988" cy="421846"/>
            </a:xfrm>
            <a:prstGeom prst="line">
              <a:avLst/>
            </a:prstGeom>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2263737" y="3918365"/>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矩形 20"/>
            <p:cNvSpPr/>
            <p:nvPr/>
          </p:nvSpPr>
          <p:spPr>
            <a:xfrm>
              <a:off x="3669867" y="5122196"/>
              <a:ext cx="1084062" cy="628321"/>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矩形 17"/>
            <p:cNvSpPr/>
            <p:nvPr/>
          </p:nvSpPr>
          <p:spPr>
            <a:xfrm>
              <a:off x="6272043" y="5147614"/>
              <a:ext cx="1047017" cy="791039"/>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椭圆 3"/>
            <p:cNvSpPr/>
            <p:nvPr/>
          </p:nvSpPr>
          <p:spPr>
            <a:xfrm>
              <a:off x="3676044" y="5398826"/>
              <a:ext cx="1077099" cy="213121"/>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Seqscan</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(t1 )</a:t>
              </a:r>
              <a:endParaRPr lang="zh-CN" altLang="en-US" sz="1200" dirty="0">
                <a:solidFill>
                  <a:schemeClr val="tx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椭圆 6"/>
            <p:cNvSpPr/>
            <p:nvPr/>
          </p:nvSpPr>
          <p:spPr>
            <a:xfrm>
              <a:off x="5134243" y="5743724"/>
              <a:ext cx="1047755" cy="30377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Seqscan</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椭圆 9"/>
            <p:cNvSpPr/>
            <p:nvPr/>
          </p:nvSpPr>
          <p:spPr>
            <a:xfrm>
              <a:off x="5164972" y="5448912"/>
              <a:ext cx="976320" cy="16900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Sort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椭圆 11"/>
            <p:cNvSpPr/>
            <p:nvPr/>
          </p:nvSpPr>
          <p:spPr>
            <a:xfrm>
              <a:off x="5164972" y="5142245"/>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GroupAgg</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椭圆 12"/>
            <p:cNvSpPr/>
            <p:nvPr/>
          </p:nvSpPr>
          <p:spPr>
            <a:xfrm>
              <a:off x="6290013" y="5661165"/>
              <a:ext cx="1029047" cy="200901"/>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Seqscan</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椭圆 14"/>
            <p:cNvSpPr/>
            <p:nvPr/>
          </p:nvSpPr>
          <p:spPr>
            <a:xfrm>
              <a:off x="6290013" y="5341222"/>
              <a:ext cx="1029047" cy="16900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HashAgg</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 name="直接连接符 15"/>
            <p:cNvCxnSpPr/>
            <p:nvPr/>
          </p:nvCxnSpPr>
          <p:spPr>
            <a:xfrm>
              <a:off x="6804535" y="5524043"/>
              <a:ext cx="1" cy="148855"/>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554669" y="5122986"/>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矩形 21"/>
            <p:cNvSpPr/>
            <p:nvPr/>
          </p:nvSpPr>
          <p:spPr>
            <a:xfrm>
              <a:off x="4011797" y="5107364"/>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矩形 22"/>
            <p:cNvSpPr/>
            <p:nvPr/>
          </p:nvSpPr>
          <p:spPr>
            <a:xfrm>
              <a:off x="7531201" y="5134769"/>
              <a:ext cx="1276149" cy="50827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椭圆 23"/>
            <p:cNvSpPr/>
            <p:nvPr/>
          </p:nvSpPr>
          <p:spPr>
            <a:xfrm>
              <a:off x="7587843" y="5331553"/>
              <a:ext cx="1159585" cy="240871"/>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Seqscan</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(t3</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矩形 24"/>
            <p:cNvSpPr/>
            <p:nvPr/>
          </p:nvSpPr>
          <p:spPr>
            <a:xfrm>
              <a:off x="7928488" y="5119938"/>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矩形 25"/>
            <p:cNvSpPr/>
            <p:nvPr/>
          </p:nvSpPr>
          <p:spPr>
            <a:xfrm>
              <a:off x="9068853" y="5118290"/>
              <a:ext cx="1029048" cy="46445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椭圆 26"/>
            <p:cNvSpPr/>
            <p:nvPr/>
          </p:nvSpPr>
          <p:spPr>
            <a:xfrm>
              <a:off x="9070084" y="5357644"/>
              <a:ext cx="1029047"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Seqscan</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(t4</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矩形 27"/>
            <p:cNvSpPr/>
            <p:nvPr/>
          </p:nvSpPr>
          <p:spPr>
            <a:xfrm>
              <a:off x="9336667" y="5107003"/>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矩形 32"/>
            <p:cNvSpPr/>
            <p:nvPr/>
          </p:nvSpPr>
          <p:spPr>
            <a:xfrm>
              <a:off x="3039531" y="4854284"/>
              <a:ext cx="573694" cy="3190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Lv1</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矩形 33"/>
            <p:cNvSpPr/>
            <p:nvPr/>
          </p:nvSpPr>
          <p:spPr>
            <a:xfrm>
              <a:off x="4051714" y="4879263"/>
              <a:ext cx="431742" cy="169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 name="矩形 35"/>
            <p:cNvSpPr/>
            <p:nvPr/>
          </p:nvSpPr>
          <p:spPr>
            <a:xfrm>
              <a:off x="5894458" y="4876349"/>
              <a:ext cx="431742" cy="169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矩形 36"/>
            <p:cNvSpPr/>
            <p:nvPr/>
          </p:nvSpPr>
          <p:spPr>
            <a:xfrm>
              <a:off x="7937198" y="4880888"/>
              <a:ext cx="431742" cy="169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矩形 37"/>
            <p:cNvSpPr/>
            <p:nvPr/>
          </p:nvSpPr>
          <p:spPr>
            <a:xfrm>
              <a:off x="9341206" y="4878162"/>
              <a:ext cx="431742" cy="169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圆角矩形 39"/>
            <p:cNvSpPr/>
            <p:nvPr/>
          </p:nvSpPr>
          <p:spPr>
            <a:xfrm>
              <a:off x="3719244" y="4841442"/>
              <a:ext cx="6446316" cy="230437"/>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4" name="椭圆 53"/>
            <p:cNvSpPr/>
            <p:nvPr/>
          </p:nvSpPr>
          <p:spPr>
            <a:xfrm>
              <a:off x="2274918" y="4475053"/>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椭圆 55"/>
            <p:cNvSpPr/>
            <p:nvPr/>
          </p:nvSpPr>
          <p:spPr>
            <a:xfrm>
              <a:off x="2274919" y="4123822"/>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7" name="椭圆 56"/>
            <p:cNvSpPr/>
            <p:nvPr/>
          </p:nvSpPr>
          <p:spPr>
            <a:xfrm>
              <a:off x="2771496" y="4475053"/>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9" name="直接连接符 58"/>
            <p:cNvCxnSpPr>
              <a:stCxn id="56" idx="4"/>
              <a:endCxn id="54" idx="0"/>
            </p:cNvCxnSpPr>
            <p:nvPr/>
          </p:nvCxnSpPr>
          <p:spPr>
            <a:xfrm flipH="1">
              <a:off x="2498545" y="4303456"/>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6" idx="4"/>
              <a:endCxn id="57" idx="0"/>
            </p:cNvCxnSpPr>
            <p:nvPr/>
          </p:nvCxnSpPr>
          <p:spPr>
            <a:xfrm>
              <a:off x="2763079" y="4303456"/>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2572334" y="3874554"/>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1" name="矩形 80"/>
            <p:cNvSpPr/>
            <p:nvPr/>
          </p:nvSpPr>
          <p:spPr>
            <a:xfrm>
              <a:off x="4796292" y="3941736"/>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2" name="椭圆 81"/>
            <p:cNvSpPr/>
            <p:nvPr/>
          </p:nvSpPr>
          <p:spPr>
            <a:xfrm>
              <a:off x="4807473" y="4498424"/>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3" name="椭圆 82"/>
            <p:cNvSpPr/>
            <p:nvPr/>
          </p:nvSpPr>
          <p:spPr>
            <a:xfrm>
              <a:off x="4822455" y="4147193"/>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4" name="椭圆 83"/>
            <p:cNvSpPr/>
            <p:nvPr/>
          </p:nvSpPr>
          <p:spPr>
            <a:xfrm>
              <a:off x="5304051" y="4498424"/>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5" name="直接连接符 84"/>
            <p:cNvCxnSpPr>
              <a:stCxn id="83" idx="4"/>
              <a:endCxn id="82" idx="0"/>
            </p:cNvCxnSpPr>
            <p:nvPr/>
          </p:nvCxnSpPr>
          <p:spPr>
            <a:xfrm flipH="1">
              <a:off x="5031099" y="4326827"/>
              <a:ext cx="279516"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3" idx="4"/>
              <a:endCxn id="84" idx="0"/>
            </p:cNvCxnSpPr>
            <p:nvPr/>
          </p:nvCxnSpPr>
          <p:spPr>
            <a:xfrm>
              <a:off x="5310615" y="4326827"/>
              <a:ext cx="233307"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5104889" y="3897925"/>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8" name="矩形 87"/>
            <p:cNvSpPr/>
            <p:nvPr/>
          </p:nvSpPr>
          <p:spPr>
            <a:xfrm>
              <a:off x="6212727" y="3966583"/>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9" name="椭圆 88"/>
            <p:cNvSpPr/>
            <p:nvPr/>
          </p:nvSpPr>
          <p:spPr>
            <a:xfrm>
              <a:off x="6223908" y="4523271"/>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0" name="椭圆 89"/>
            <p:cNvSpPr/>
            <p:nvPr/>
          </p:nvSpPr>
          <p:spPr>
            <a:xfrm>
              <a:off x="6238890" y="4172040"/>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1" name="椭圆 90"/>
            <p:cNvSpPr/>
            <p:nvPr/>
          </p:nvSpPr>
          <p:spPr>
            <a:xfrm>
              <a:off x="6720486" y="4523271"/>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2" name="直接连接符 91"/>
            <p:cNvCxnSpPr>
              <a:stCxn id="90" idx="4"/>
              <a:endCxn id="89" idx="0"/>
            </p:cNvCxnSpPr>
            <p:nvPr/>
          </p:nvCxnSpPr>
          <p:spPr>
            <a:xfrm flipH="1">
              <a:off x="6447535" y="4351674"/>
              <a:ext cx="279515"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90" idx="4"/>
              <a:endCxn id="91" idx="0"/>
            </p:cNvCxnSpPr>
            <p:nvPr/>
          </p:nvCxnSpPr>
          <p:spPr>
            <a:xfrm>
              <a:off x="6727050" y="4351674"/>
              <a:ext cx="233307"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521324" y="3922772"/>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6" name="椭圆 95"/>
            <p:cNvSpPr/>
            <p:nvPr/>
          </p:nvSpPr>
          <p:spPr>
            <a:xfrm>
              <a:off x="7531200" y="4502178"/>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7" name="椭圆 96"/>
            <p:cNvSpPr/>
            <p:nvPr/>
          </p:nvSpPr>
          <p:spPr>
            <a:xfrm>
              <a:off x="7531201" y="4150947"/>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8" name="椭圆 97"/>
            <p:cNvSpPr/>
            <p:nvPr/>
          </p:nvSpPr>
          <p:spPr>
            <a:xfrm>
              <a:off x="8027778" y="4502178"/>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99" name="直接连接符 98"/>
            <p:cNvCxnSpPr>
              <a:stCxn id="97" idx="4"/>
              <a:endCxn id="96" idx="0"/>
            </p:cNvCxnSpPr>
            <p:nvPr/>
          </p:nvCxnSpPr>
          <p:spPr>
            <a:xfrm flipH="1">
              <a:off x="7754827" y="4330581"/>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7" idx="4"/>
              <a:endCxn id="98" idx="0"/>
            </p:cNvCxnSpPr>
            <p:nvPr/>
          </p:nvCxnSpPr>
          <p:spPr>
            <a:xfrm>
              <a:off x="8019361" y="4330581"/>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7828616" y="3901679"/>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3" name="矩形 112"/>
            <p:cNvSpPr/>
            <p:nvPr/>
          </p:nvSpPr>
          <p:spPr>
            <a:xfrm>
              <a:off x="2571996" y="3644429"/>
              <a:ext cx="568694" cy="1629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1,t2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4" name="矩形 113"/>
            <p:cNvSpPr/>
            <p:nvPr/>
          </p:nvSpPr>
          <p:spPr>
            <a:xfrm>
              <a:off x="5045761" y="3632392"/>
              <a:ext cx="565134" cy="171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5" name="矩形 114"/>
            <p:cNvSpPr/>
            <p:nvPr/>
          </p:nvSpPr>
          <p:spPr>
            <a:xfrm>
              <a:off x="7792119" y="3624205"/>
              <a:ext cx="589132" cy="174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6" name="矩形 115"/>
            <p:cNvSpPr/>
            <p:nvPr/>
          </p:nvSpPr>
          <p:spPr>
            <a:xfrm>
              <a:off x="9337899" y="3634442"/>
              <a:ext cx="625036" cy="1708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7" name="圆角矩形 116"/>
            <p:cNvSpPr/>
            <p:nvPr/>
          </p:nvSpPr>
          <p:spPr>
            <a:xfrm>
              <a:off x="2195213" y="3597057"/>
              <a:ext cx="8003609" cy="240633"/>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8" name="矩形 117"/>
            <p:cNvSpPr/>
            <p:nvPr/>
          </p:nvSpPr>
          <p:spPr>
            <a:xfrm>
              <a:off x="9070084" y="3927059"/>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9" name="椭圆 118"/>
            <p:cNvSpPr/>
            <p:nvPr/>
          </p:nvSpPr>
          <p:spPr>
            <a:xfrm>
              <a:off x="9094618" y="4491756"/>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0" name="椭圆 119"/>
            <p:cNvSpPr/>
            <p:nvPr/>
          </p:nvSpPr>
          <p:spPr>
            <a:xfrm>
              <a:off x="9094619" y="4140525"/>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1" name="椭圆 120"/>
            <p:cNvSpPr/>
            <p:nvPr/>
          </p:nvSpPr>
          <p:spPr>
            <a:xfrm>
              <a:off x="9591196" y="4491756"/>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2" name="直接连接符 121"/>
            <p:cNvCxnSpPr>
              <a:stCxn id="120" idx="4"/>
              <a:endCxn id="119" idx="0"/>
            </p:cNvCxnSpPr>
            <p:nvPr/>
          </p:nvCxnSpPr>
          <p:spPr>
            <a:xfrm flipH="1">
              <a:off x="9318245" y="4320159"/>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20" idx="4"/>
              <a:endCxn id="121" idx="0"/>
            </p:cNvCxnSpPr>
            <p:nvPr/>
          </p:nvCxnSpPr>
          <p:spPr>
            <a:xfrm>
              <a:off x="9582779" y="4320159"/>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9304944" y="3891257"/>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5" name="矩形 124"/>
            <p:cNvSpPr/>
            <p:nvPr/>
          </p:nvSpPr>
          <p:spPr>
            <a:xfrm>
              <a:off x="3744427" y="3642834"/>
              <a:ext cx="568694" cy="1629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6" name="矩形 125"/>
            <p:cNvSpPr/>
            <p:nvPr/>
          </p:nvSpPr>
          <p:spPr>
            <a:xfrm>
              <a:off x="6505265" y="3636583"/>
              <a:ext cx="568694" cy="1629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9" name="椭圆 128"/>
            <p:cNvSpPr/>
            <p:nvPr/>
          </p:nvSpPr>
          <p:spPr>
            <a:xfrm>
              <a:off x="3496243" y="4498424"/>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0" name="椭圆 129"/>
            <p:cNvSpPr/>
            <p:nvPr/>
          </p:nvSpPr>
          <p:spPr>
            <a:xfrm>
              <a:off x="3496244" y="4147193"/>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MergeJoin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1" name="椭圆 130"/>
            <p:cNvSpPr/>
            <p:nvPr/>
          </p:nvSpPr>
          <p:spPr>
            <a:xfrm>
              <a:off x="3992821" y="4498424"/>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32" name="直接连接符 131"/>
            <p:cNvCxnSpPr>
              <a:stCxn id="130" idx="4"/>
              <a:endCxn id="129" idx="0"/>
            </p:cNvCxnSpPr>
            <p:nvPr/>
          </p:nvCxnSpPr>
          <p:spPr>
            <a:xfrm flipH="1">
              <a:off x="3719870" y="4326827"/>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30" idx="4"/>
              <a:endCxn id="131" idx="0"/>
            </p:cNvCxnSpPr>
            <p:nvPr/>
          </p:nvCxnSpPr>
          <p:spPr>
            <a:xfrm>
              <a:off x="3984404" y="4326827"/>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3793659" y="3897925"/>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5" name="文本框 134"/>
            <p:cNvSpPr txBox="1"/>
            <p:nvPr/>
          </p:nvSpPr>
          <p:spPr>
            <a:xfrm>
              <a:off x="4094567" y="3531422"/>
              <a:ext cx="308597" cy="259076"/>
            </a:xfrm>
            <a:prstGeom prst="rect">
              <a:avLst/>
            </a:prstGeom>
            <a:noFill/>
          </p:spPr>
          <p:txBody>
            <a:bodyPr wrap="square" rtlCol="0">
              <a:spAutoFit/>
            </a:bodyPr>
            <a:lstStyle/>
            <a:p>
              <a:r>
                <a:rPr lang="zh-CN" altLang="en-US" sz="12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6" name="文本框 135"/>
            <p:cNvSpPr txBox="1"/>
            <p:nvPr/>
          </p:nvSpPr>
          <p:spPr>
            <a:xfrm>
              <a:off x="9712931" y="3508982"/>
              <a:ext cx="308597" cy="259076"/>
            </a:xfrm>
            <a:prstGeom prst="rect">
              <a:avLst/>
            </a:prstGeom>
            <a:noFill/>
          </p:spPr>
          <p:txBody>
            <a:bodyPr wrap="square" rtlCol="0">
              <a:spAutoFit/>
            </a:bodyPr>
            <a:lstStyle/>
            <a:p>
              <a:r>
                <a:rPr lang="zh-CN" altLang="en-US" sz="1200" dirty="0" smtClean="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rgbClr val="C00000"/>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9" name="矩形 138"/>
            <p:cNvSpPr/>
            <p:nvPr/>
          </p:nvSpPr>
          <p:spPr>
            <a:xfrm>
              <a:off x="2263737" y="2669961"/>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0" name="椭圆 139"/>
            <p:cNvSpPr/>
            <p:nvPr/>
          </p:nvSpPr>
          <p:spPr>
            <a:xfrm>
              <a:off x="2274918" y="3226649"/>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1" name="椭圆 140"/>
            <p:cNvSpPr/>
            <p:nvPr/>
          </p:nvSpPr>
          <p:spPr>
            <a:xfrm>
              <a:off x="2274919" y="2875418"/>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2" name="椭圆 141"/>
            <p:cNvSpPr/>
            <p:nvPr/>
          </p:nvSpPr>
          <p:spPr>
            <a:xfrm>
              <a:off x="2771496" y="3226649"/>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43" name="直接连接符 142"/>
            <p:cNvCxnSpPr>
              <a:stCxn id="141" idx="4"/>
              <a:endCxn id="140" idx="0"/>
            </p:cNvCxnSpPr>
            <p:nvPr/>
          </p:nvCxnSpPr>
          <p:spPr>
            <a:xfrm flipH="1">
              <a:off x="2498545" y="3055052"/>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41" idx="4"/>
              <a:endCxn id="142" idx="0"/>
            </p:cNvCxnSpPr>
            <p:nvPr/>
          </p:nvCxnSpPr>
          <p:spPr>
            <a:xfrm>
              <a:off x="2763079" y="3055052"/>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2359195" y="2650654"/>
              <a:ext cx="678965" cy="2745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P123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6" name="矩形 145"/>
            <p:cNvSpPr/>
            <p:nvPr/>
          </p:nvSpPr>
          <p:spPr>
            <a:xfrm>
              <a:off x="4561512" y="2692232"/>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7" name="椭圆 146"/>
            <p:cNvSpPr/>
            <p:nvPr/>
          </p:nvSpPr>
          <p:spPr>
            <a:xfrm>
              <a:off x="4572693" y="3248920"/>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8" name="椭圆 147"/>
            <p:cNvSpPr/>
            <p:nvPr/>
          </p:nvSpPr>
          <p:spPr>
            <a:xfrm>
              <a:off x="4572694" y="2897689"/>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9" name="椭圆 148"/>
            <p:cNvSpPr/>
            <p:nvPr/>
          </p:nvSpPr>
          <p:spPr>
            <a:xfrm>
              <a:off x="5069271" y="3248920"/>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0" name="直接连接符 149"/>
            <p:cNvCxnSpPr>
              <a:stCxn id="148" idx="4"/>
              <a:endCxn id="147" idx="0"/>
            </p:cNvCxnSpPr>
            <p:nvPr/>
          </p:nvCxnSpPr>
          <p:spPr>
            <a:xfrm flipH="1">
              <a:off x="4796320" y="3077323"/>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48" idx="4"/>
              <a:endCxn id="149" idx="0"/>
            </p:cNvCxnSpPr>
            <p:nvPr/>
          </p:nvCxnSpPr>
          <p:spPr>
            <a:xfrm>
              <a:off x="5060854" y="3077323"/>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4433869" y="2658296"/>
              <a:ext cx="805032" cy="263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P124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3" name="矩形 152"/>
            <p:cNvSpPr/>
            <p:nvPr/>
          </p:nvSpPr>
          <p:spPr>
            <a:xfrm>
              <a:off x="6838396" y="2720906"/>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4" name="椭圆 153"/>
            <p:cNvSpPr/>
            <p:nvPr/>
          </p:nvSpPr>
          <p:spPr>
            <a:xfrm>
              <a:off x="6849577" y="3277594"/>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5" name="椭圆 154"/>
            <p:cNvSpPr/>
            <p:nvPr/>
          </p:nvSpPr>
          <p:spPr>
            <a:xfrm>
              <a:off x="6849578" y="2926363"/>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6" name="椭圆 155"/>
            <p:cNvSpPr/>
            <p:nvPr/>
          </p:nvSpPr>
          <p:spPr>
            <a:xfrm>
              <a:off x="7346155" y="3277594"/>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57" name="直接连接符 156"/>
            <p:cNvCxnSpPr>
              <a:stCxn id="155" idx="4"/>
              <a:endCxn id="154" idx="0"/>
            </p:cNvCxnSpPr>
            <p:nvPr/>
          </p:nvCxnSpPr>
          <p:spPr>
            <a:xfrm flipH="1">
              <a:off x="7073204" y="3105997"/>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55" idx="4"/>
              <a:endCxn id="156" idx="0"/>
            </p:cNvCxnSpPr>
            <p:nvPr/>
          </p:nvCxnSpPr>
          <p:spPr>
            <a:xfrm>
              <a:off x="7337738" y="3105997"/>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59" name="矩形 158"/>
            <p:cNvSpPr/>
            <p:nvPr/>
          </p:nvSpPr>
          <p:spPr>
            <a:xfrm>
              <a:off x="6874976" y="2662371"/>
              <a:ext cx="771749" cy="301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P134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1" name="椭圆 160"/>
            <p:cNvSpPr/>
            <p:nvPr/>
          </p:nvSpPr>
          <p:spPr>
            <a:xfrm>
              <a:off x="8108907" y="3281570"/>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2" name="椭圆 161"/>
            <p:cNvSpPr/>
            <p:nvPr/>
          </p:nvSpPr>
          <p:spPr>
            <a:xfrm>
              <a:off x="8108908" y="2930339"/>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3" name="椭圆 162"/>
            <p:cNvSpPr/>
            <p:nvPr/>
          </p:nvSpPr>
          <p:spPr>
            <a:xfrm>
              <a:off x="8605485" y="3281570"/>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64" name="直接连接符 163"/>
            <p:cNvCxnSpPr>
              <a:stCxn id="162" idx="4"/>
              <a:endCxn id="161" idx="0"/>
            </p:cNvCxnSpPr>
            <p:nvPr/>
          </p:nvCxnSpPr>
          <p:spPr>
            <a:xfrm flipH="1">
              <a:off x="8332534" y="3109973"/>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62" idx="4"/>
              <a:endCxn id="163" idx="0"/>
            </p:cNvCxnSpPr>
            <p:nvPr/>
          </p:nvCxnSpPr>
          <p:spPr>
            <a:xfrm>
              <a:off x="8597068" y="3109973"/>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68" name="矩形 167"/>
            <p:cNvSpPr/>
            <p:nvPr/>
          </p:nvSpPr>
          <p:spPr>
            <a:xfrm>
              <a:off x="2938788" y="2394507"/>
              <a:ext cx="824313" cy="193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9" name="矩形 168"/>
            <p:cNvSpPr/>
            <p:nvPr/>
          </p:nvSpPr>
          <p:spPr>
            <a:xfrm>
              <a:off x="4959051" y="2409273"/>
              <a:ext cx="811635" cy="1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1" name="矩形 170"/>
            <p:cNvSpPr/>
            <p:nvPr/>
          </p:nvSpPr>
          <p:spPr>
            <a:xfrm>
              <a:off x="8543053" y="2405968"/>
              <a:ext cx="806626" cy="1662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2,t3,t4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2" name="圆角矩形 171"/>
            <p:cNvSpPr/>
            <p:nvPr/>
          </p:nvSpPr>
          <p:spPr>
            <a:xfrm>
              <a:off x="2182106" y="2374639"/>
              <a:ext cx="8003609" cy="240633"/>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3" name="矩形 172"/>
            <p:cNvSpPr/>
            <p:nvPr/>
          </p:nvSpPr>
          <p:spPr>
            <a:xfrm>
              <a:off x="9199064" y="2715305"/>
              <a:ext cx="1013815"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4" name="椭圆 173"/>
            <p:cNvSpPr/>
            <p:nvPr/>
          </p:nvSpPr>
          <p:spPr>
            <a:xfrm>
              <a:off x="9209394" y="3279372"/>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5" name="椭圆 174"/>
            <p:cNvSpPr/>
            <p:nvPr/>
          </p:nvSpPr>
          <p:spPr>
            <a:xfrm>
              <a:off x="9209395" y="2928141"/>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6" name="椭圆 175"/>
            <p:cNvSpPr/>
            <p:nvPr/>
          </p:nvSpPr>
          <p:spPr>
            <a:xfrm>
              <a:off x="9705972" y="3279372"/>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77" name="直接连接符 176"/>
            <p:cNvCxnSpPr>
              <a:stCxn id="175" idx="4"/>
              <a:endCxn id="174" idx="0"/>
            </p:cNvCxnSpPr>
            <p:nvPr/>
          </p:nvCxnSpPr>
          <p:spPr>
            <a:xfrm flipH="1">
              <a:off x="9433021" y="3107775"/>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75" idx="4"/>
              <a:endCxn id="176" idx="0"/>
            </p:cNvCxnSpPr>
            <p:nvPr/>
          </p:nvCxnSpPr>
          <p:spPr>
            <a:xfrm>
              <a:off x="9697555" y="3107775"/>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矩形 178"/>
            <p:cNvSpPr/>
            <p:nvPr/>
          </p:nvSpPr>
          <p:spPr>
            <a:xfrm>
              <a:off x="9199064" y="2714059"/>
              <a:ext cx="861020" cy="224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P234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1" name="矩形 180"/>
            <p:cNvSpPr/>
            <p:nvPr/>
          </p:nvSpPr>
          <p:spPr>
            <a:xfrm>
              <a:off x="6891292" y="2404103"/>
              <a:ext cx="854378" cy="1783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t1,t3,t4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3" name="椭圆 182"/>
            <p:cNvSpPr/>
            <p:nvPr/>
          </p:nvSpPr>
          <p:spPr>
            <a:xfrm>
              <a:off x="3424430" y="3242539"/>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4" name="椭圆 183"/>
            <p:cNvSpPr/>
            <p:nvPr/>
          </p:nvSpPr>
          <p:spPr>
            <a:xfrm>
              <a:off x="3424431" y="2891308"/>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MergeJoin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5" name="椭圆 184"/>
            <p:cNvSpPr/>
            <p:nvPr/>
          </p:nvSpPr>
          <p:spPr>
            <a:xfrm>
              <a:off x="3921008" y="3242539"/>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6" name="直接连接符 185"/>
            <p:cNvCxnSpPr>
              <a:stCxn id="184" idx="4"/>
              <a:endCxn id="183" idx="0"/>
            </p:cNvCxnSpPr>
            <p:nvPr/>
          </p:nvCxnSpPr>
          <p:spPr>
            <a:xfrm flipH="1">
              <a:off x="3648057" y="3070942"/>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84" idx="4"/>
              <a:endCxn id="185" idx="0"/>
            </p:cNvCxnSpPr>
            <p:nvPr/>
          </p:nvCxnSpPr>
          <p:spPr>
            <a:xfrm>
              <a:off x="3912591" y="3070942"/>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194" name="矩形 193"/>
            <p:cNvSpPr/>
            <p:nvPr/>
          </p:nvSpPr>
          <p:spPr>
            <a:xfrm>
              <a:off x="10092316" y="4474487"/>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5" name="矩形 194"/>
            <p:cNvSpPr/>
            <p:nvPr/>
          </p:nvSpPr>
          <p:spPr>
            <a:xfrm>
              <a:off x="10193471" y="3267541"/>
              <a:ext cx="499731" cy="2870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7" name="椭圆 196"/>
            <p:cNvSpPr/>
            <p:nvPr/>
          </p:nvSpPr>
          <p:spPr>
            <a:xfrm>
              <a:off x="5622981" y="3260199"/>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8" name="椭圆 197"/>
            <p:cNvSpPr/>
            <p:nvPr/>
          </p:nvSpPr>
          <p:spPr>
            <a:xfrm>
              <a:off x="5622982" y="2908968"/>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9" name="椭圆 198"/>
            <p:cNvSpPr/>
            <p:nvPr/>
          </p:nvSpPr>
          <p:spPr>
            <a:xfrm>
              <a:off x="6119559" y="3260199"/>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0" name="直接连接符 199"/>
            <p:cNvCxnSpPr>
              <a:stCxn id="198" idx="4"/>
              <a:endCxn id="197" idx="0"/>
            </p:cNvCxnSpPr>
            <p:nvPr/>
          </p:nvCxnSpPr>
          <p:spPr>
            <a:xfrm flipH="1">
              <a:off x="5846608" y="3088602"/>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98" idx="4"/>
              <a:endCxn id="199" idx="0"/>
            </p:cNvCxnSpPr>
            <p:nvPr/>
          </p:nvCxnSpPr>
          <p:spPr>
            <a:xfrm>
              <a:off x="6111142" y="3088602"/>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309" name="矩形 308"/>
            <p:cNvSpPr/>
            <p:nvPr/>
          </p:nvSpPr>
          <p:spPr>
            <a:xfrm>
              <a:off x="3159511" y="1524006"/>
              <a:ext cx="1127148"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0" name="椭圆 309"/>
            <p:cNvSpPr/>
            <p:nvPr/>
          </p:nvSpPr>
          <p:spPr>
            <a:xfrm>
              <a:off x="3251239" y="2103144"/>
              <a:ext cx="480038" cy="18908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P123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1" name="椭圆 310"/>
            <p:cNvSpPr/>
            <p:nvPr/>
          </p:nvSpPr>
          <p:spPr>
            <a:xfrm>
              <a:off x="3284025" y="1729463"/>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2" name="椭圆 311"/>
            <p:cNvSpPr/>
            <p:nvPr/>
          </p:nvSpPr>
          <p:spPr>
            <a:xfrm>
              <a:off x="3780602" y="2080694"/>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13" name="直接连接符 312"/>
            <p:cNvCxnSpPr>
              <a:stCxn id="311" idx="4"/>
              <a:endCxn id="310" idx="0"/>
            </p:cNvCxnSpPr>
            <p:nvPr/>
          </p:nvCxnSpPr>
          <p:spPr>
            <a:xfrm flipH="1">
              <a:off x="3491258" y="1909097"/>
              <a:ext cx="280927" cy="194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311" idx="4"/>
              <a:endCxn id="312" idx="0"/>
            </p:cNvCxnSpPr>
            <p:nvPr/>
          </p:nvCxnSpPr>
          <p:spPr>
            <a:xfrm>
              <a:off x="3772185" y="1909097"/>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315" name="矩形 314"/>
            <p:cNvSpPr/>
            <p:nvPr/>
          </p:nvSpPr>
          <p:spPr>
            <a:xfrm>
              <a:off x="3397602" y="1429220"/>
              <a:ext cx="726304" cy="3908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P1234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0" name="圆角矩形 339"/>
            <p:cNvSpPr/>
            <p:nvPr/>
          </p:nvSpPr>
          <p:spPr>
            <a:xfrm>
              <a:off x="3159511" y="1221164"/>
              <a:ext cx="4768822" cy="240633"/>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2" name="椭圆 341"/>
            <p:cNvSpPr/>
            <p:nvPr/>
          </p:nvSpPr>
          <p:spPr>
            <a:xfrm>
              <a:off x="6838395" y="2091613"/>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3" name="椭圆 342"/>
            <p:cNvSpPr/>
            <p:nvPr/>
          </p:nvSpPr>
          <p:spPr>
            <a:xfrm>
              <a:off x="6838396" y="1740382"/>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4" name="椭圆 343"/>
            <p:cNvSpPr/>
            <p:nvPr/>
          </p:nvSpPr>
          <p:spPr>
            <a:xfrm>
              <a:off x="7334973" y="2091613"/>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5" name="直接连接符 344"/>
            <p:cNvCxnSpPr>
              <a:stCxn id="343" idx="4"/>
              <a:endCxn id="342" idx="0"/>
            </p:cNvCxnSpPr>
            <p:nvPr/>
          </p:nvCxnSpPr>
          <p:spPr>
            <a:xfrm flipH="1">
              <a:off x="7062022" y="1920016"/>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6" name="直接连接符 345"/>
            <p:cNvCxnSpPr>
              <a:stCxn id="343" idx="4"/>
              <a:endCxn id="344" idx="0"/>
            </p:cNvCxnSpPr>
            <p:nvPr/>
          </p:nvCxnSpPr>
          <p:spPr>
            <a:xfrm>
              <a:off x="7326556" y="1920016"/>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348" name="矩形 347"/>
            <p:cNvSpPr/>
            <p:nvPr/>
          </p:nvSpPr>
          <p:spPr>
            <a:xfrm>
              <a:off x="5268964" y="1249192"/>
              <a:ext cx="1159994" cy="180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t1,t2,t3,t4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9" name="椭圆 348"/>
            <p:cNvSpPr/>
            <p:nvPr/>
          </p:nvSpPr>
          <p:spPr>
            <a:xfrm>
              <a:off x="4433536" y="2096584"/>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0" name="椭圆 349"/>
            <p:cNvSpPr/>
            <p:nvPr/>
          </p:nvSpPr>
          <p:spPr>
            <a:xfrm>
              <a:off x="4433537" y="1745353"/>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MergeJoin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1" name="椭圆 350"/>
            <p:cNvSpPr/>
            <p:nvPr/>
          </p:nvSpPr>
          <p:spPr>
            <a:xfrm>
              <a:off x="4930114" y="2096584"/>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P234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2" name="直接连接符 351"/>
            <p:cNvCxnSpPr>
              <a:stCxn id="350" idx="4"/>
              <a:endCxn id="349" idx="0"/>
            </p:cNvCxnSpPr>
            <p:nvPr/>
          </p:nvCxnSpPr>
          <p:spPr>
            <a:xfrm flipH="1">
              <a:off x="4657163" y="1924987"/>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直接连接符 352"/>
            <p:cNvCxnSpPr>
              <a:stCxn id="350" idx="4"/>
              <a:endCxn id="351" idx="0"/>
            </p:cNvCxnSpPr>
            <p:nvPr/>
          </p:nvCxnSpPr>
          <p:spPr>
            <a:xfrm>
              <a:off x="4921697" y="1924987"/>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356" name="椭圆 355"/>
            <p:cNvSpPr/>
            <p:nvPr/>
          </p:nvSpPr>
          <p:spPr>
            <a:xfrm>
              <a:off x="5558629" y="2105444"/>
              <a:ext cx="44725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7" name="椭圆 356"/>
            <p:cNvSpPr/>
            <p:nvPr/>
          </p:nvSpPr>
          <p:spPr>
            <a:xfrm>
              <a:off x="5558630" y="1754213"/>
              <a:ext cx="976320" cy="17963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err="1"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HashJoin</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8" name="椭圆 357"/>
            <p:cNvSpPr/>
            <p:nvPr/>
          </p:nvSpPr>
          <p:spPr>
            <a:xfrm>
              <a:off x="6055207" y="2105444"/>
              <a:ext cx="479743" cy="211535"/>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P134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59" name="直接连接符 358"/>
            <p:cNvCxnSpPr>
              <a:stCxn id="357" idx="4"/>
              <a:endCxn id="356" idx="0"/>
            </p:cNvCxnSpPr>
            <p:nvPr/>
          </p:nvCxnSpPr>
          <p:spPr>
            <a:xfrm flipH="1">
              <a:off x="5782256" y="1933847"/>
              <a:ext cx="264534" cy="17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p:cNvCxnSpPr>
              <a:stCxn id="357" idx="4"/>
              <a:endCxn id="358" idx="0"/>
            </p:cNvCxnSpPr>
            <p:nvPr/>
          </p:nvCxnSpPr>
          <p:spPr>
            <a:xfrm>
              <a:off x="6046790" y="1933847"/>
              <a:ext cx="248289" cy="171597"/>
            </a:xfrm>
            <a:prstGeom prst="line">
              <a:avLst/>
            </a:prstGeom>
          </p:spPr>
          <p:style>
            <a:lnRef idx="1">
              <a:schemeClr val="accent1"/>
            </a:lnRef>
            <a:fillRef idx="0">
              <a:schemeClr val="accent1"/>
            </a:fillRef>
            <a:effectRef idx="0">
              <a:schemeClr val="accent1"/>
            </a:effectRef>
            <a:fontRef idx="minor">
              <a:schemeClr val="tx1"/>
            </a:fontRef>
          </p:style>
        </p:cxnSp>
        <p:sp>
          <p:nvSpPr>
            <p:cNvPr id="362" name="矩形 361"/>
            <p:cNvSpPr/>
            <p:nvPr/>
          </p:nvSpPr>
          <p:spPr>
            <a:xfrm>
              <a:off x="9094618" y="1268345"/>
              <a:ext cx="338403" cy="178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t1</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3" name="矩形 362"/>
            <p:cNvSpPr/>
            <p:nvPr/>
          </p:nvSpPr>
          <p:spPr>
            <a:xfrm>
              <a:off x="9745496" y="1271477"/>
              <a:ext cx="338403" cy="178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t2</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4" name="矩形 363"/>
            <p:cNvSpPr/>
            <p:nvPr/>
          </p:nvSpPr>
          <p:spPr>
            <a:xfrm>
              <a:off x="9108515" y="1664746"/>
              <a:ext cx="338403" cy="178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t3</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65" name="矩形 364"/>
            <p:cNvSpPr/>
            <p:nvPr/>
          </p:nvSpPr>
          <p:spPr>
            <a:xfrm>
              <a:off x="9735832" y="1674577"/>
              <a:ext cx="338403" cy="178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t4</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67" name="直接连接符 366"/>
            <p:cNvCxnSpPr>
              <a:stCxn id="362" idx="3"/>
              <a:endCxn id="363" idx="1"/>
            </p:cNvCxnSpPr>
            <p:nvPr/>
          </p:nvCxnSpPr>
          <p:spPr>
            <a:xfrm>
              <a:off x="9433021" y="1357812"/>
              <a:ext cx="312475" cy="3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直接连接符 368"/>
            <p:cNvCxnSpPr/>
            <p:nvPr/>
          </p:nvCxnSpPr>
          <p:spPr>
            <a:xfrm>
              <a:off x="9433021" y="1409964"/>
              <a:ext cx="302811" cy="275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2" name="直接连接符 371"/>
            <p:cNvCxnSpPr/>
            <p:nvPr/>
          </p:nvCxnSpPr>
          <p:spPr>
            <a:xfrm flipV="1">
              <a:off x="9449792" y="1456116"/>
              <a:ext cx="322723" cy="228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直接连接符 376"/>
            <p:cNvCxnSpPr>
              <a:stCxn id="363" idx="2"/>
            </p:cNvCxnSpPr>
            <p:nvPr/>
          </p:nvCxnSpPr>
          <p:spPr>
            <a:xfrm flipH="1">
              <a:off x="9905034" y="1450411"/>
              <a:ext cx="9664" cy="224166"/>
            </a:xfrm>
            <a:prstGeom prst="line">
              <a:avLst/>
            </a:prstGeom>
          </p:spPr>
          <p:style>
            <a:lnRef idx="1">
              <a:schemeClr val="accent1"/>
            </a:lnRef>
            <a:fillRef idx="0">
              <a:schemeClr val="accent1"/>
            </a:fillRef>
            <a:effectRef idx="0">
              <a:schemeClr val="accent1"/>
            </a:effectRef>
            <a:fontRef idx="minor">
              <a:schemeClr val="tx1"/>
            </a:fontRef>
          </p:style>
        </p:cxnSp>
        <p:sp>
          <p:nvSpPr>
            <p:cNvPr id="380" name="矩形 379"/>
            <p:cNvSpPr/>
            <p:nvPr/>
          </p:nvSpPr>
          <p:spPr>
            <a:xfrm>
              <a:off x="8962345" y="1904095"/>
              <a:ext cx="1250534" cy="2013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个表连接条件</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2" name="矩形 381"/>
            <p:cNvSpPr/>
            <p:nvPr/>
          </p:nvSpPr>
          <p:spPr>
            <a:xfrm>
              <a:off x="1555771" y="3605852"/>
              <a:ext cx="573694" cy="3190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Lv2</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3" name="矩形 382"/>
            <p:cNvSpPr/>
            <p:nvPr/>
          </p:nvSpPr>
          <p:spPr>
            <a:xfrm>
              <a:off x="1555771" y="2444335"/>
              <a:ext cx="573694" cy="3190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Lv3</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4" name="矩形 383"/>
            <p:cNvSpPr/>
            <p:nvPr/>
          </p:nvSpPr>
          <p:spPr>
            <a:xfrm>
              <a:off x="2520462" y="1255783"/>
              <a:ext cx="573694" cy="3190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Lv4</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180" name="矩形 179"/>
          <p:cNvSpPr/>
          <p:nvPr/>
        </p:nvSpPr>
        <p:spPr>
          <a:xfrm>
            <a:off x="10587009" y="1010778"/>
            <a:ext cx="829523" cy="79823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每层选择最优路径依赖于代价估算</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2" name="矩形 181"/>
          <p:cNvSpPr/>
          <p:nvPr/>
        </p:nvSpPr>
        <p:spPr>
          <a:xfrm>
            <a:off x="800962" y="5265602"/>
            <a:ext cx="2593149" cy="898375"/>
          </a:xfrm>
          <a:prstGeom prst="rect">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lIns="3600" tIns="3600" rIns="3600" bIns="3600" rtlCol="0" anchor="ctr"/>
          <a:lstStyle/>
          <a:p>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最优路径生成步骤：</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计算</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4</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个基表的最优路径</a:t>
            </a:r>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lv1</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endPar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12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依次计算上层每种表组合的最优路径（排除无连接条件的表组合，仅考虑下层最优的路径）。</a:t>
            </a:r>
            <a:endParaRPr lang="zh-CN" altLang="en-US" sz="12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23775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ym typeface="Huawei Sans" panose="020C0503030203020204" pitchFamily="34" charset="0"/>
              </a:rPr>
              <a:t>（</a:t>
            </a:r>
            <a:r>
              <a:rPr lang="zh-CN" altLang="en-US" dirty="0">
                <a:sym typeface="Huawei Sans" panose="020C0503030203020204" pitchFamily="34" charset="0"/>
              </a:rPr>
              <a:t>选择题）</a:t>
            </a:r>
            <a:r>
              <a:rPr lang="en-US" altLang="zh-CN" dirty="0">
                <a:sym typeface="Huawei Sans" panose="020C0503030203020204" pitchFamily="34" charset="0"/>
              </a:rPr>
              <a:t> SQL</a:t>
            </a:r>
            <a:r>
              <a:rPr lang="zh-CN" altLang="en-US" dirty="0">
                <a:sym typeface="Huawei Sans" panose="020C0503030203020204" pitchFamily="34" charset="0"/>
              </a:rPr>
              <a:t>的</a:t>
            </a:r>
            <a:r>
              <a:rPr lang="zh-CN" altLang="en-US" dirty="0" smtClean="0">
                <a:sym typeface="Huawei Sans" panose="020C0503030203020204" pitchFamily="34" charset="0"/>
              </a:rPr>
              <a:t>解析</a:t>
            </a:r>
            <a:r>
              <a:rPr lang="zh-CN" altLang="en-US" dirty="0">
                <a:sym typeface="Huawei Sans" panose="020C0503030203020204" pitchFamily="34" charset="0"/>
              </a:rPr>
              <a:t>过程</a:t>
            </a:r>
            <a:r>
              <a:rPr lang="zh-CN" altLang="en-US" dirty="0" smtClean="0">
                <a:sym typeface="Huawei Sans" panose="020C0503030203020204" pitchFamily="34" charset="0"/>
              </a:rPr>
              <a:t>中主要</a:t>
            </a:r>
            <a:r>
              <a:rPr lang="zh-CN" altLang="en-US" dirty="0">
                <a:sym typeface="Huawei Sans" panose="020C0503030203020204" pitchFamily="34" charset="0"/>
              </a:rPr>
              <a:t>包括</a:t>
            </a:r>
            <a:r>
              <a:rPr lang="zh-CN" altLang="en-US" dirty="0" smtClean="0">
                <a:sym typeface="Huawei Sans" panose="020C0503030203020204" pitchFamily="34" charset="0"/>
              </a:rPr>
              <a:t>以下哪几种</a:t>
            </a:r>
            <a:r>
              <a:rPr lang="zh-CN" altLang="en-US" dirty="0">
                <a:sym typeface="Huawei Sans" panose="020C0503030203020204" pitchFamily="34" charset="0"/>
              </a:rPr>
              <a:t>过程</a:t>
            </a:r>
            <a:r>
              <a:rPr lang="zh-CN" altLang="en-US" dirty="0" smtClean="0">
                <a:sym typeface="Huawei Sans" panose="020C0503030203020204" pitchFamily="34" charset="0"/>
              </a:rPr>
              <a:t>（）</a:t>
            </a:r>
            <a:r>
              <a:rPr lang="zh-CN" altLang="en-US" dirty="0">
                <a:sym typeface="Huawei Sans" panose="020C0503030203020204" pitchFamily="34" charset="0"/>
              </a:rPr>
              <a:t>？</a:t>
            </a:r>
            <a:endParaRPr lang="en-US" altLang="zh-CN" dirty="0">
              <a:sym typeface="Huawei Sans" panose="020C0503030203020204" pitchFamily="34" charset="0"/>
            </a:endParaRPr>
          </a:p>
          <a:p>
            <a:pPr lvl="1"/>
            <a:r>
              <a:rPr lang="zh-CN" altLang="en-US" dirty="0" smtClean="0">
                <a:sym typeface="Huawei Sans" panose="020C0503030203020204" pitchFamily="34" charset="0"/>
              </a:rPr>
              <a:t>词法分析。</a:t>
            </a:r>
            <a:endParaRPr lang="en-US" altLang="zh-CN" dirty="0">
              <a:sym typeface="Huawei Sans" panose="020C0503030203020204" pitchFamily="34" charset="0"/>
            </a:endParaRPr>
          </a:p>
          <a:p>
            <a:pPr lvl="1"/>
            <a:r>
              <a:rPr lang="zh-CN" altLang="en-US" dirty="0" smtClean="0">
                <a:sym typeface="Huawei Sans" panose="020C0503030203020204" pitchFamily="34" charset="0"/>
              </a:rPr>
              <a:t>语法分析。</a:t>
            </a:r>
            <a:endParaRPr lang="en-US" altLang="zh-CN" dirty="0">
              <a:sym typeface="Huawei Sans" panose="020C0503030203020204" pitchFamily="34" charset="0"/>
            </a:endParaRPr>
          </a:p>
          <a:p>
            <a:pPr lvl="1"/>
            <a:r>
              <a:rPr lang="zh-CN" altLang="en-US" dirty="0" smtClean="0">
                <a:sym typeface="Huawei Sans" panose="020C0503030203020204" pitchFamily="34" charset="0"/>
              </a:rPr>
              <a:t>语义分析。</a:t>
            </a:r>
            <a:endParaRPr lang="en-US" altLang="zh-CN" dirty="0" smtClean="0">
              <a:sym typeface="Huawei Sans" panose="020C0503030203020204" pitchFamily="34" charset="0"/>
            </a:endParaRPr>
          </a:p>
        </p:txBody>
      </p:sp>
    </p:spTree>
    <p:extLst>
      <p:ext uri="{BB962C8B-B14F-4D97-AF65-F5344CB8AC3E}">
        <p14:creationId xmlns:p14="http://schemas.microsoft.com/office/powerpoint/2010/main" val="20773482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r>
              <a:rPr lang="zh-CN" altLang="en-US" dirty="0" smtClean="0">
                <a:sym typeface="Huawei Sans" panose="020C0503030203020204" pitchFamily="34" charset="0"/>
              </a:rPr>
              <a:t>本章内容主要讲解</a:t>
            </a:r>
            <a:r>
              <a:rPr lang="en-US" altLang="zh-CN" dirty="0" err="1">
                <a:sym typeface="Huawei Sans" panose="020C0503030203020204" pitchFamily="34" charset="0"/>
              </a:rPr>
              <a:t>openGauss</a:t>
            </a:r>
            <a:r>
              <a:rPr lang="zh-CN" altLang="en-US" dirty="0">
                <a:sym typeface="Huawei Sans" panose="020C0503030203020204" pitchFamily="34" charset="0"/>
              </a:rPr>
              <a:t>的</a:t>
            </a:r>
            <a:r>
              <a:rPr lang="en-US" altLang="zh-CN" dirty="0">
                <a:sym typeface="Huawei Sans" panose="020C0503030203020204" pitchFamily="34" charset="0"/>
              </a:rPr>
              <a:t>SQL</a:t>
            </a:r>
            <a:r>
              <a:rPr lang="zh-CN" altLang="en-US" dirty="0">
                <a:sym typeface="Huawei Sans" panose="020C0503030203020204" pitchFamily="34" charset="0"/>
              </a:rPr>
              <a:t>引擎实现</a:t>
            </a:r>
            <a:r>
              <a:rPr lang="zh-CN" altLang="en-US" dirty="0" smtClean="0">
                <a:sym typeface="Huawei Sans" panose="020C0503030203020204" pitchFamily="34" charset="0"/>
              </a:rPr>
              <a:t>原理，包括</a:t>
            </a:r>
            <a:r>
              <a:rPr lang="en-US" altLang="zh-CN" dirty="0" err="1" smtClean="0">
                <a:sym typeface="Huawei Sans" panose="020C0503030203020204" pitchFamily="34" charset="0"/>
              </a:rPr>
              <a:t>openGauss</a:t>
            </a:r>
            <a:r>
              <a:rPr lang="zh-CN" altLang="en-US" dirty="0">
                <a:sym typeface="Huawei Sans" panose="020C0503030203020204" pitchFamily="34" charset="0"/>
              </a:rPr>
              <a:t>中</a:t>
            </a:r>
            <a:r>
              <a:rPr lang="en-US" altLang="zh-CN" dirty="0">
                <a:sym typeface="Huawei Sans" panose="020C0503030203020204" pitchFamily="34" charset="0"/>
              </a:rPr>
              <a:t>SQL</a:t>
            </a:r>
            <a:r>
              <a:rPr lang="zh-CN" altLang="en-US" dirty="0">
                <a:sym typeface="Huawei Sans" panose="020C0503030203020204" pitchFamily="34" charset="0"/>
              </a:rPr>
              <a:t>引擎的主要流程、优化器的主要框架、逻辑优化</a:t>
            </a:r>
            <a:r>
              <a:rPr lang="en-US" altLang="zh-CN" dirty="0">
                <a:sym typeface="Huawei Sans" panose="020C0503030203020204" pitchFamily="34" charset="0"/>
              </a:rPr>
              <a:t>-</a:t>
            </a:r>
            <a:r>
              <a:rPr lang="zh-CN" altLang="en-US" dirty="0">
                <a:sym typeface="Huawei Sans" panose="020C0503030203020204" pitchFamily="34" charset="0"/>
              </a:rPr>
              <a:t>查询重写技术、物理优化</a:t>
            </a:r>
            <a:r>
              <a:rPr lang="en-US" altLang="zh-CN" dirty="0">
                <a:sym typeface="Huawei Sans" panose="020C0503030203020204" pitchFamily="34" charset="0"/>
              </a:rPr>
              <a:t>-</a:t>
            </a:r>
            <a:r>
              <a:rPr lang="zh-CN" altLang="en-US" dirty="0">
                <a:sym typeface="Huawei Sans" panose="020C0503030203020204" pitchFamily="34" charset="0"/>
              </a:rPr>
              <a:t>路径计划</a:t>
            </a:r>
            <a:r>
              <a:rPr lang="zh-CN" altLang="en-US" dirty="0" smtClean="0">
                <a:sym typeface="Huawei Sans" panose="020C0503030203020204" pitchFamily="34" charset="0"/>
              </a:rPr>
              <a:t>生成等。</a:t>
            </a:r>
            <a:endParaRPr lang="zh-CN" altLang="en-US" dirty="0">
              <a:sym typeface="Huawei Sans" panose="020C0503030203020204" pitchFamily="34" charset="0"/>
            </a:endParaRPr>
          </a:p>
        </p:txBody>
      </p:sp>
    </p:spTree>
    <p:extLst>
      <p:ext uri="{BB962C8B-B14F-4D97-AF65-F5344CB8AC3E}">
        <p14:creationId xmlns:p14="http://schemas.microsoft.com/office/powerpoint/2010/main" val="960464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p:txBody>
          <a:bodyPr>
            <a:normAutofit fontScale="90000"/>
          </a:bodyPr>
          <a:lstStyle/>
          <a:p>
            <a:r>
              <a:rPr lang="en-US" altLang="zh-CN" sz="3600" dirty="0" smtClean="0">
                <a:sym typeface="Huawei Sans" panose="020C0503030203020204" pitchFamily="34" charset="0"/>
              </a:rPr>
              <a:t>SQL</a:t>
            </a:r>
            <a:r>
              <a:rPr lang="zh-CN" altLang="en-US" sz="3600" dirty="0" smtClean="0">
                <a:sym typeface="Huawei Sans" panose="020C0503030203020204" pitchFamily="34" charset="0"/>
              </a:rPr>
              <a:t>引擎实现主要流程</a:t>
            </a:r>
            <a:r>
              <a:rPr lang="zh-CN" altLang="en-US" dirty="0" smtClean="0">
                <a:sym typeface="Huawei Sans" panose="020C0503030203020204" pitchFamily="34" charset="0"/>
              </a:rPr>
              <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grpSp>
        <p:nvGrpSpPr>
          <p:cNvPr id="3" name="组合 2"/>
          <p:cNvGrpSpPr/>
          <p:nvPr/>
        </p:nvGrpSpPr>
        <p:grpSpPr>
          <a:xfrm>
            <a:off x="2148840" y="960357"/>
            <a:ext cx="7991816" cy="5031287"/>
            <a:chOff x="365772" y="1299835"/>
            <a:chExt cx="5111327" cy="5031287"/>
          </a:xfrm>
        </p:grpSpPr>
        <p:sp>
          <p:nvSpPr>
            <p:cNvPr id="4" name="圆角矩形 3"/>
            <p:cNvSpPr/>
            <p:nvPr/>
          </p:nvSpPr>
          <p:spPr>
            <a:xfrm>
              <a:off x="1146483" y="1876694"/>
              <a:ext cx="1170432"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查询解析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圆角矩形 4"/>
            <p:cNvSpPr/>
            <p:nvPr/>
          </p:nvSpPr>
          <p:spPr>
            <a:xfrm>
              <a:off x="1146483" y="2599505"/>
              <a:ext cx="1170432"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查询重写</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5"/>
            <p:cNvSpPr/>
            <p:nvPr/>
          </p:nvSpPr>
          <p:spPr>
            <a:xfrm>
              <a:off x="495962" y="3476885"/>
              <a:ext cx="1170432"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代价估算</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a:xfrm>
              <a:off x="1752174" y="3476885"/>
              <a:ext cx="1170432"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路径生成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a:xfrm>
              <a:off x="1147360" y="4493098"/>
              <a:ext cx="1170432"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查询执行</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1147360" y="5427608"/>
              <a:ext cx="1170432"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数据读取</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矩形 9"/>
            <p:cNvSpPr/>
            <p:nvPr/>
          </p:nvSpPr>
          <p:spPr>
            <a:xfrm>
              <a:off x="365772" y="1709193"/>
              <a:ext cx="2694001" cy="2340286"/>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下箭头 10"/>
            <p:cNvSpPr/>
            <p:nvPr/>
          </p:nvSpPr>
          <p:spPr>
            <a:xfrm>
              <a:off x="1639395" y="2276198"/>
              <a:ext cx="182875" cy="27650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下箭头 11"/>
            <p:cNvSpPr/>
            <p:nvPr/>
          </p:nvSpPr>
          <p:spPr>
            <a:xfrm>
              <a:off x="1639395" y="3021844"/>
              <a:ext cx="182875" cy="27650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下箭头 12"/>
            <p:cNvSpPr/>
            <p:nvPr/>
          </p:nvSpPr>
          <p:spPr>
            <a:xfrm>
              <a:off x="1639394" y="4090848"/>
              <a:ext cx="182875" cy="350520"/>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下箭头 13"/>
            <p:cNvSpPr/>
            <p:nvPr/>
          </p:nvSpPr>
          <p:spPr>
            <a:xfrm>
              <a:off x="1639393" y="4913577"/>
              <a:ext cx="182875" cy="437834"/>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989859" y="1299835"/>
              <a:ext cx="978278" cy="369332"/>
            </a:xfrm>
            <a:prstGeom prst="rect">
              <a:avLst/>
            </a:prstGeom>
            <a:noFill/>
          </p:spPr>
          <p:txBody>
            <a:bodyPr wrap="none" rtlCol="0">
              <a:spAutoFit/>
            </a:bodyPr>
            <a:lstStyle/>
            <a:p>
              <a:r>
                <a:rPr lang="en-US" altLang="zh-CN"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dirty="0" smtClean="0">
                  <a:latin typeface="Huawei Sans" panose="020C0503030203020204" pitchFamily="34" charset="0"/>
                  <a:ea typeface="方正兰亭黑简体" panose="02000000000000000000" pitchFamily="2" charset="-122"/>
                  <a:sym typeface="Huawei Sans" panose="020C0503030203020204" pitchFamily="34" charset="0"/>
                </a:rPr>
                <a:t>处理流程</a:t>
              </a: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3429241" y="4394748"/>
              <a:ext cx="1036716" cy="584775"/>
            </a:xfrm>
            <a:prstGeom prst="rect">
              <a:avLst/>
            </a:prstGeom>
            <a:noFill/>
          </p:spPr>
          <p:txBody>
            <a:bodyPr wrap="none" rtlCol="0">
              <a:spAutoFit/>
            </a:bodyPr>
            <a:lstStyle/>
            <a:p>
              <a:r>
                <a:rPr lang="zh-CN" alt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数据库执行引擎</a:t>
              </a:r>
              <a:endParaRPr lang="en-US" altLang="zh-CN"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执行器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3429241" y="5602366"/>
              <a:ext cx="1036716" cy="584775"/>
            </a:xfrm>
            <a:prstGeom prst="rect">
              <a:avLst/>
            </a:prstGeom>
            <a:noFill/>
          </p:spPr>
          <p:txBody>
            <a:bodyPr wrap="none" rtlCol="0">
              <a:spAutoFit/>
            </a:bodyPr>
            <a:lstStyle/>
            <a:p>
              <a:r>
                <a:rPr lang="zh-CN" alt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数据库存储引擎</a:t>
              </a:r>
              <a:endParaRPr lang="en-US" altLang="zh-CN"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存储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3429241" y="3099728"/>
              <a:ext cx="1036716" cy="584775"/>
            </a:xfrm>
            <a:prstGeom prst="rect">
              <a:avLst/>
            </a:prstGeom>
            <a:noFill/>
          </p:spPr>
          <p:txBody>
            <a:bodyPr wrap="none" rtlCol="0">
              <a:spAutoFit/>
            </a:bodyPr>
            <a:lstStyle/>
            <a:p>
              <a:r>
                <a:rPr lang="zh-CN" alt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数据库优化引擎</a:t>
              </a:r>
              <a:endParaRPr lang="en-US" altLang="zh-CN"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优化器</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3429242" y="1868574"/>
              <a:ext cx="2047857" cy="584775"/>
            </a:xfrm>
            <a:prstGeom prst="rect">
              <a:avLst/>
            </a:prstGeom>
            <a:noFill/>
          </p:spPr>
          <p:txBody>
            <a:bodyPr wrap="square" rtlCol="0">
              <a:spAutoFit/>
            </a:bodyPr>
            <a:lstStyle/>
            <a:p>
              <a:r>
                <a:rPr lang="zh-CN" alt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查询解析器</a:t>
              </a:r>
              <a:endParaRPr lang="en-US" altLang="zh-CN"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a:p>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-Parser</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词法</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语法</a:t>
              </a:r>
              <a:r>
                <a:rPr lang="en-US" altLang="zh-CN" sz="1600" dirty="0" smtClean="0">
                  <a:latin typeface="Huawei Sans" panose="020C0503030203020204" pitchFamily="34" charset="0"/>
                  <a:ea typeface="方正兰亭黑简体" panose="02000000000000000000" pitchFamily="2" charset="-122"/>
                  <a:sym typeface="Huawei Sans" panose="020C0503030203020204" pitchFamily="34" charset="0"/>
                </a:rPr>
                <a:t>/</a:t>
              </a:r>
              <a:r>
                <a:rPr lang="zh-CN" altLang="en-US" sz="1600" dirty="0" smtClean="0">
                  <a:latin typeface="Huawei Sans" panose="020C0503030203020204" pitchFamily="34" charset="0"/>
                  <a:ea typeface="方正兰亭黑简体" panose="02000000000000000000" pitchFamily="2" charset="-122"/>
                  <a:sym typeface="Huawei Sans" panose="020C0503030203020204" pitchFamily="34" charset="0"/>
                </a:rPr>
                <a:t>语义</a:t>
              </a:r>
              <a:endParaRPr lang="zh-CN" altLang="en-US"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20" name="直接连接符 19"/>
            <p:cNvCxnSpPr/>
            <p:nvPr/>
          </p:nvCxnSpPr>
          <p:spPr>
            <a:xfrm>
              <a:off x="3189963" y="1518523"/>
              <a:ext cx="0" cy="47901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608759" y="5978420"/>
              <a:ext cx="694480"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高可用</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圆角矩形 21"/>
            <p:cNvSpPr/>
            <p:nvPr/>
          </p:nvSpPr>
          <p:spPr>
            <a:xfrm>
              <a:off x="1433429" y="5978420"/>
              <a:ext cx="694480"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日志</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圆角矩形 22"/>
            <p:cNvSpPr/>
            <p:nvPr/>
          </p:nvSpPr>
          <p:spPr>
            <a:xfrm>
              <a:off x="2304262" y="5978420"/>
              <a:ext cx="694480" cy="35270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事务</a:t>
              </a:r>
              <a:endParaRPr lang="zh-CN" altLang="en-US" sz="16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4" name="右大括号 23"/>
            <p:cNvSpPr/>
            <p:nvPr/>
          </p:nvSpPr>
          <p:spPr>
            <a:xfrm>
              <a:off x="3227186" y="1770380"/>
              <a:ext cx="138721" cy="603786"/>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右大括号 24"/>
            <p:cNvSpPr/>
            <p:nvPr/>
          </p:nvSpPr>
          <p:spPr>
            <a:xfrm>
              <a:off x="3226622" y="2542705"/>
              <a:ext cx="139285" cy="1506774"/>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右大括号 25"/>
            <p:cNvSpPr/>
            <p:nvPr/>
          </p:nvSpPr>
          <p:spPr>
            <a:xfrm>
              <a:off x="3230043" y="4172795"/>
              <a:ext cx="139285" cy="980505"/>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7" name="右大括号 26"/>
            <p:cNvSpPr/>
            <p:nvPr/>
          </p:nvSpPr>
          <p:spPr>
            <a:xfrm>
              <a:off x="3239960" y="5290057"/>
              <a:ext cx="139285" cy="980505"/>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2001484" y="2305593"/>
              <a:ext cx="511796" cy="276999"/>
            </a:xfrm>
            <a:prstGeom prst="rect">
              <a:avLst/>
            </a:prstGeom>
            <a:noFill/>
          </p:spPr>
          <p:txBody>
            <a:bodyPr wrap="non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逻辑优化</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文本框 28"/>
            <p:cNvSpPr txBox="1"/>
            <p:nvPr/>
          </p:nvSpPr>
          <p:spPr>
            <a:xfrm>
              <a:off x="1984706" y="3000126"/>
              <a:ext cx="511796" cy="276999"/>
            </a:xfrm>
            <a:prstGeom prst="rect">
              <a:avLst/>
            </a:prstGeom>
            <a:noFill/>
          </p:spPr>
          <p:txBody>
            <a:bodyPr wrap="non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物理优化</a:t>
              </a:r>
              <a:endPar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31" name="文本框 30"/>
          <p:cNvSpPr txBox="1"/>
          <p:nvPr/>
        </p:nvSpPr>
        <p:spPr>
          <a:xfrm>
            <a:off x="2148840" y="1451957"/>
            <a:ext cx="1017123" cy="307777"/>
          </a:xfrm>
          <a:prstGeom prst="rect">
            <a:avLst/>
          </a:prstGeom>
          <a:noFill/>
        </p:spPr>
        <p:txBody>
          <a:bodyPr wrap="square" rtlCol="0">
            <a:spAutoFit/>
          </a:bodyPr>
          <a:lstStyle/>
          <a:p>
            <a:r>
              <a:rPr lang="en-US" altLang="zh-CN" sz="1400" b="1"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引擎</a:t>
            </a:r>
          </a:p>
        </p:txBody>
      </p:sp>
    </p:spTree>
    <p:custDataLst>
      <p:custData r:id="rId1"/>
      <p:tags r:id="rId2"/>
    </p:custDataLst>
    <p:extLst>
      <p:ext uri="{BB962C8B-B14F-4D97-AF65-F5344CB8AC3E}">
        <p14:creationId xmlns:p14="http://schemas.microsoft.com/office/powerpoint/2010/main" val="910297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2C3E1400-CBB3-4C18-9B3A-F07CE69B01B7}"/>
              </a:ext>
            </a:extLst>
          </p:cNvPr>
          <p:cNvGrpSpPr/>
          <p:nvPr/>
        </p:nvGrpSpPr>
        <p:grpSpPr>
          <a:xfrm>
            <a:off x="2288382" y="2456338"/>
            <a:ext cx="7839869" cy="2520000"/>
            <a:chOff x="764381" y="1948181"/>
            <a:chExt cx="7839869" cy="2520000"/>
          </a:xfrm>
        </p:grpSpPr>
        <p:pic>
          <p:nvPicPr>
            <p:cNvPr id="7" name="图片 6">
              <a:extLst>
                <a:ext uri="{FF2B5EF4-FFF2-40B4-BE49-F238E27FC236}">
                  <a16:creationId xmlns:a16="http://schemas.microsoft.com/office/drawing/2014/main" xmlns="" id="{DF4B60EC-ABCD-45B8-AA88-F6672D743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1" y="1948181"/>
              <a:ext cx="2520000" cy="2520000"/>
            </a:xfrm>
            <a:prstGeom prst="rect">
              <a:avLst/>
            </a:prstGeom>
          </p:spPr>
        </p:pic>
        <p:pic>
          <p:nvPicPr>
            <p:cNvPr id="8" name="图片 7">
              <a:extLst>
                <a:ext uri="{FF2B5EF4-FFF2-40B4-BE49-F238E27FC236}">
                  <a16:creationId xmlns:a16="http://schemas.microsoft.com/office/drawing/2014/main" xmlns="" id="{5AA13BF6-30FC-4CE7-92A8-F7EDBB270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7015" y="1948181"/>
              <a:ext cx="2520000" cy="2520000"/>
            </a:xfrm>
            <a:prstGeom prst="rect">
              <a:avLst/>
            </a:prstGeom>
          </p:spPr>
        </p:pic>
        <p:pic>
          <p:nvPicPr>
            <p:cNvPr id="9" name="图片 8">
              <a:extLst>
                <a:ext uri="{FF2B5EF4-FFF2-40B4-BE49-F238E27FC236}">
                  <a16:creationId xmlns:a16="http://schemas.microsoft.com/office/drawing/2014/main" xmlns="" id="{E1BB73AF-7917-463E-9DE8-FD69630FB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250" y="1948181"/>
              <a:ext cx="2520000" cy="2520000"/>
            </a:xfrm>
            <a:prstGeom prst="rect">
              <a:avLst/>
            </a:prstGeom>
          </p:spPr>
        </p:pic>
        <p:sp>
          <p:nvSpPr>
            <p:cNvPr id="10" name="矩形 9">
              <a:extLst>
                <a:ext uri="{FF2B5EF4-FFF2-40B4-BE49-F238E27FC236}">
                  <a16:creationId xmlns:a16="http://schemas.microsoft.com/office/drawing/2014/main" xmlns="" id="{9BABD157-ECCC-4194-ADE5-234A95F2A814}"/>
                </a:ext>
              </a:extLst>
            </p:cNvPr>
            <p:cNvSpPr/>
            <p:nvPr/>
          </p:nvSpPr>
          <p:spPr>
            <a:xfrm>
              <a:off x="6631555" y="4149080"/>
              <a:ext cx="1425391"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华为企业业务</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sp>
          <p:nvSpPr>
            <p:cNvPr id="11" name="矩形 10">
              <a:extLst>
                <a:ext uri="{FF2B5EF4-FFF2-40B4-BE49-F238E27FC236}">
                  <a16:creationId xmlns:a16="http://schemas.microsoft.com/office/drawing/2014/main" xmlns="" id="{67A1AE1E-23DA-48D1-87C9-D26402CBE0DC}"/>
                </a:ext>
              </a:extLst>
            </p:cNvPr>
            <p:cNvSpPr/>
            <p:nvPr/>
          </p:nvSpPr>
          <p:spPr>
            <a:xfrm>
              <a:off x="3974320" y="4149080"/>
              <a:ext cx="1425391"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企业技术支持</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sp>
          <p:nvSpPr>
            <p:cNvPr id="12" name="矩形 11">
              <a:extLst>
                <a:ext uri="{FF2B5EF4-FFF2-40B4-BE49-F238E27FC236}">
                  <a16:creationId xmlns:a16="http://schemas.microsoft.com/office/drawing/2014/main" xmlns="" id="{6416203A-5552-47ED-A990-490B340BAC4C}"/>
                </a:ext>
              </a:extLst>
            </p:cNvPr>
            <p:cNvSpPr/>
            <p:nvPr/>
          </p:nvSpPr>
          <p:spPr>
            <a:xfrm>
              <a:off x="1465574" y="4149080"/>
              <a:ext cx="1117614" cy="276999"/>
            </a:xfrm>
            <a:prstGeom prst="rect">
              <a:avLst/>
            </a:prstGeom>
            <a:noFill/>
            <a:ln>
              <a:noFill/>
            </a:ln>
          </p:spPr>
          <p:txBody>
            <a:bodyPr wrap="none">
              <a:spAutoFit/>
            </a:bodyPr>
            <a:lstStyle/>
            <a:p>
              <a:pPr algn="ctr"/>
              <a:r>
                <a:rPr lang="zh-CN" altLang="en-US" sz="1200" b="1" dirty="0">
                  <a:latin typeface="Huawei Sans" panose="020C0503030203020204" pitchFamily="34" charset="0"/>
                  <a:ea typeface="方正兰亭黑简体" panose="02000000000000000000" pitchFamily="2" charset="-122"/>
                  <a:sym typeface="Huawei Sans" panose="020C0503030203020204" pitchFamily="34" charset="0"/>
                </a:rPr>
                <a:t>华为培训</a:t>
              </a:r>
              <a:r>
                <a:rPr lang="en-US" altLang="zh-CN" sz="1200" b="1" dirty="0">
                  <a:latin typeface="Huawei Sans" panose="020C0503030203020204" pitchFamily="34" charset="0"/>
                  <a:ea typeface="方正兰亭黑简体" panose="02000000000000000000" pitchFamily="2" charset="-122"/>
                  <a:sym typeface="Huawei Sans" panose="020C0503030203020204" pitchFamily="34" charset="0"/>
                </a:rPr>
                <a:t>APP</a:t>
              </a:r>
            </a:p>
          </p:txBody>
        </p:sp>
        <p:pic>
          <p:nvPicPr>
            <p:cNvPr id="13" name="图片 12" descr="屏幕剪辑">
              <a:extLst>
                <a:ext uri="{FF2B5EF4-FFF2-40B4-BE49-F238E27FC236}">
                  <a16:creationId xmlns:a16="http://schemas.microsoft.com/office/drawing/2014/main" xmlns="" id="{99663D9E-8033-4D43-B82B-DEC202A23FBD}"/>
                </a:ext>
              </a:extLst>
            </p:cNvPr>
            <p:cNvPicPr/>
            <p:nvPr/>
          </p:nvPicPr>
          <p:blipFill>
            <a:blip r:embed="rId6">
              <a:extLst>
                <a:ext uri="{28A0092B-C50C-407E-A947-70E740481C1C}">
                  <a14:useLocalDpi xmlns:a14="http://schemas.microsoft.com/office/drawing/2010/main" val="0"/>
                </a:ext>
              </a:extLst>
            </a:blip>
            <a:stretch>
              <a:fillRect/>
            </a:stretch>
          </p:blipFill>
          <p:spPr>
            <a:xfrm>
              <a:off x="1160381" y="2326181"/>
              <a:ext cx="1764000" cy="1764000"/>
            </a:xfrm>
            <a:prstGeom prst="rect">
              <a:avLst/>
            </a:prstGeom>
          </p:spPr>
        </p:pic>
        <p:pic>
          <p:nvPicPr>
            <p:cNvPr id="14" name="图片 13" descr="屏幕剪辑">
              <a:extLst>
                <a:ext uri="{FF2B5EF4-FFF2-40B4-BE49-F238E27FC236}">
                  <a16:creationId xmlns:a16="http://schemas.microsoft.com/office/drawing/2014/main" xmlns="" id="{94EF2E64-506C-4AE2-B3EF-9ED9B3DC0D23}"/>
                </a:ext>
              </a:extLst>
            </p:cNvPr>
            <p:cNvPicPr/>
            <p:nvPr/>
          </p:nvPicPr>
          <p:blipFill>
            <a:blip r:embed="rId7">
              <a:extLst>
                <a:ext uri="{28A0092B-C50C-407E-A947-70E740481C1C}">
                  <a14:useLocalDpi xmlns:a14="http://schemas.microsoft.com/office/drawing/2010/main" val="0"/>
                </a:ext>
              </a:extLst>
            </a:blip>
            <a:stretch>
              <a:fillRect/>
            </a:stretch>
          </p:blipFill>
          <p:spPr>
            <a:xfrm>
              <a:off x="6480333" y="2326181"/>
              <a:ext cx="1764000" cy="1764000"/>
            </a:xfrm>
            <a:prstGeom prst="rect">
              <a:avLst/>
            </a:prstGeom>
          </p:spPr>
        </p:pic>
        <p:pic>
          <p:nvPicPr>
            <p:cNvPr id="15" name="图片 14" descr="屏幕剪辑">
              <a:extLst>
                <a:ext uri="{FF2B5EF4-FFF2-40B4-BE49-F238E27FC236}">
                  <a16:creationId xmlns:a16="http://schemas.microsoft.com/office/drawing/2014/main" xmlns="" id="{A89346DD-A6D1-4AE8-8F9F-E314DE086161}"/>
                </a:ext>
              </a:extLst>
            </p:cNvPr>
            <p:cNvPicPr/>
            <p:nvPr/>
          </p:nvPicPr>
          <p:blipFill>
            <a:blip r:embed="rId8">
              <a:extLst>
                <a:ext uri="{28A0092B-C50C-407E-A947-70E740481C1C}">
                  <a14:useLocalDpi xmlns:a14="http://schemas.microsoft.com/office/drawing/2010/main" val="0"/>
                </a:ext>
              </a:extLst>
            </a:blip>
            <a:stretch>
              <a:fillRect/>
            </a:stretch>
          </p:blipFill>
          <p:spPr>
            <a:xfrm>
              <a:off x="3805015" y="2326181"/>
              <a:ext cx="1764000" cy="1764000"/>
            </a:xfrm>
            <a:prstGeom prst="rect">
              <a:avLst/>
            </a:prstGeom>
          </p:spPr>
        </p:pic>
      </p:grpSp>
    </p:spTree>
    <p:extLst>
      <p:ext uri="{BB962C8B-B14F-4D97-AF65-F5344CB8AC3E}">
        <p14:creationId xmlns:p14="http://schemas.microsoft.com/office/powerpoint/2010/main" val="42639770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019175" y="1844675"/>
            <a:ext cx="10153650" cy="4356100"/>
          </a:xfrm>
        </p:spPr>
        <p:txBody>
          <a:bodyPr/>
          <a:lstStyle/>
          <a:p>
            <a:r>
              <a:rPr lang="zh-CN" altLang="en-US" sz="1800" dirty="0" smtClean="0">
                <a:sym typeface="Huawei Sans" panose="020C0503030203020204" pitchFamily="34" charset="0"/>
              </a:rPr>
              <a:t>华为官方网站</a:t>
            </a:r>
            <a:endParaRPr lang="en-US" altLang="zh-CN" sz="1800" dirty="0" smtClean="0">
              <a:sym typeface="Huawei Sans" panose="020C0503030203020204" pitchFamily="34" charset="0"/>
            </a:endParaRPr>
          </a:p>
          <a:p>
            <a:pPr lvl="1"/>
            <a:r>
              <a:rPr lang="en-US" altLang="zh-CN" sz="1800" dirty="0" err="1" smtClean="0">
                <a:sym typeface="Huawei Sans" panose="020C0503030203020204" pitchFamily="34" charset="0"/>
              </a:rPr>
              <a:t>openGauss</a:t>
            </a:r>
            <a:r>
              <a:rPr lang="zh-CN" altLang="en-US" sz="1800" dirty="0" smtClean="0">
                <a:sym typeface="Huawei Sans" panose="020C0503030203020204" pitchFamily="34" charset="0"/>
              </a:rPr>
              <a:t>官网：</a:t>
            </a:r>
            <a:r>
              <a:rPr lang="en-US" altLang="zh-CN" sz="1800" dirty="0" smtClean="0">
                <a:sym typeface="Huawei Sans" panose="020C0503030203020204" pitchFamily="34" charset="0"/>
                <a:hlinkClick r:id="rId3"/>
              </a:rPr>
              <a:t>https://opengauss.org/zh/</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技术支持：</a:t>
            </a:r>
            <a:r>
              <a:rPr lang="en-US" altLang="zh-CN" sz="1800" dirty="0" smtClean="0">
                <a:sym typeface="Huawei Sans" panose="020C0503030203020204" pitchFamily="34" charset="0"/>
                <a:hlinkClick r:id="rId4"/>
              </a:rPr>
              <a:t>http://support.huawei.com/enterprise/</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在线学习：</a:t>
            </a:r>
            <a:r>
              <a:rPr lang="en-US" altLang="zh-CN" sz="1800" dirty="0" smtClean="0">
                <a:sym typeface="Huawei Sans" panose="020C0503030203020204" pitchFamily="34" charset="0"/>
                <a:hlinkClick r:id="rId5"/>
              </a:rPr>
              <a:t>http://learning.huawei.com/cn/</a:t>
            </a:r>
            <a:endParaRPr lang="en-US" altLang="zh-CN" sz="1800" dirty="0" smtClean="0">
              <a:sym typeface="Huawei Sans" panose="020C0503030203020204" pitchFamily="34" charset="0"/>
            </a:endParaRPr>
          </a:p>
          <a:p>
            <a:r>
              <a:rPr lang="zh-CN" altLang="en-US" sz="1800" dirty="0" smtClean="0">
                <a:sym typeface="Huawei Sans" panose="020C0503030203020204" pitchFamily="34" charset="0"/>
              </a:rPr>
              <a:t>热门工具</a:t>
            </a:r>
            <a:endParaRPr lang="en-US" altLang="zh-CN" sz="1800" dirty="0" smtClean="0">
              <a:sym typeface="Huawei Sans" panose="020C0503030203020204" pitchFamily="34" charset="0"/>
            </a:endParaRPr>
          </a:p>
          <a:p>
            <a:pPr lvl="1"/>
            <a:r>
              <a:rPr lang="en-US" altLang="zh-CN" sz="1800" dirty="0" err="1" smtClean="0">
                <a:sym typeface="Huawei Sans" panose="020C0503030203020204" pitchFamily="34" charset="0"/>
              </a:rPr>
              <a:t>HedEx</a:t>
            </a:r>
            <a:r>
              <a:rPr lang="en-US" altLang="zh-CN" sz="1800" dirty="0" smtClean="0">
                <a:sym typeface="Huawei Sans" panose="020C0503030203020204" pitchFamily="34" charset="0"/>
              </a:rPr>
              <a:t> Lite</a:t>
            </a:r>
            <a:endParaRPr lang="zh-CN" altLang="en-US" sz="1800" dirty="0" smtClean="0">
              <a:sym typeface="Huawei Sans" panose="020C0503030203020204" pitchFamily="34" charset="0"/>
            </a:endParaRPr>
          </a:p>
          <a:p>
            <a:pPr lvl="1"/>
            <a:r>
              <a:rPr lang="en-US" altLang="zh-CN" sz="1800" dirty="0" err="1" smtClean="0">
                <a:sym typeface="Huawei Sans" panose="020C0503030203020204" pitchFamily="34" charset="0"/>
              </a:rPr>
              <a:t>eNSP</a:t>
            </a:r>
            <a:endParaRPr lang="zh-CN" altLang="en-US" sz="1800" dirty="0" smtClean="0">
              <a:sym typeface="Huawei Sans" panose="020C0503030203020204" pitchFamily="34" charset="0"/>
            </a:endParaRPr>
          </a:p>
          <a:p>
            <a:pPr lvl="1"/>
            <a:r>
              <a:rPr lang="zh-CN" altLang="en-US" sz="1800" dirty="0" smtClean="0">
                <a:sym typeface="Huawei Sans" panose="020C0503030203020204" pitchFamily="34" charset="0"/>
              </a:rPr>
              <a:t>网络资料工具中心</a:t>
            </a:r>
            <a:endParaRPr lang="en-US" altLang="zh-CN" sz="1800" dirty="0" smtClean="0">
              <a:sym typeface="Huawei Sans" panose="020C0503030203020204" pitchFamily="34" charset="0"/>
            </a:endParaRPr>
          </a:p>
          <a:p>
            <a:pPr lvl="1"/>
            <a:r>
              <a:rPr lang="zh-CN" altLang="en-US" sz="1800" dirty="0" smtClean="0">
                <a:sym typeface="Huawei Sans" panose="020C0503030203020204" pitchFamily="34" charset="0"/>
              </a:rPr>
              <a:t>信息查询助手</a:t>
            </a:r>
            <a:endParaRPr lang="en-US" altLang="zh-CN" sz="1800" dirty="0" smtClean="0">
              <a:sym typeface="Huawei Sans" panose="020C0503030203020204" pitchFamily="34" charset="0"/>
            </a:endParaRPr>
          </a:p>
          <a:p>
            <a:endParaRPr lang="zh-CN" altLang="en-US" dirty="0">
              <a:sym typeface="Huawei Sans" panose="020C0503030203020204" pitchFamily="34" charset="0"/>
            </a:endParaRPr>
          </a:p>
        </p:txBody>
      </p:sp>
      <p:grpSp>
        <p:nvGrpSpPr>
          <p:cNvPr id="5" name="组合 4">
            <a:extLst>
              <a:ext uri="{FF2B5EF4-FFF2-40B4-BE49-F238E27FC236}">
                <a16:creationId xmlns:a16="http://schemas.microsoft.com/office/drawing/2014/main" xmlns="" id="{83F91931-180B-4236-AD33-35A849652E5B}"/>
              </a:ext>
            </a:extLst>
          </p:cNvPr>
          <p:cNvGrpSpPr/>
          <p:nvPr/>
        </p:nvGrpSpPr>
        <p:grpSpPr>
          <a:xfrm>
            <a:off x="6646651" y="4157392"/>
            <a:ext cx="3932189" cy="1951766"/>
            <a:chOff x="4716250" y="3981255"/>
            <a:chExt cx="3932189" cy="1951766"/>
          </a:xfrm>
        </p:grpSpPr>
        <p:pic>
          <p:nvPicPr>
            <p:cNvPr id="6" name="图片 5">
              <a:extLst>
                <a:ext uri="{FF2B5EF4-FFF2-40B4-BE49-F238E27FC236}">
                  <a16:creationId xmlns:a16="http://schemas.microsoft.com/office/drawing/2014/main" xmlns="" id="{C31C79E5-356B-486A-A06C-79CBC65DB1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6250" y="3981255"/>
              <a:ext cx="1944000" cy="1944000"/>
            </a:xfrm>
            <a:prstGeom prst="rect">
              <a:avLst/>
            </a:prstGeom>
          </p:spPr>
        </p:pic>
        <p:pic>
          <p:nvPicPr>
            <p:cNvPr id="7" name="图片 6">
              <a:extLst>
                <a:ext uri="{FF2B5EF4-FFF2-40B4-BE49-F238E27FC236}">
                  <a16:creationId xmlns:a16="http://schemas.microsoft.com/office/drawing/2014/main" xmlns="" id="{D6EE5A41-3B9D-4CD4-97FB-9B05DF878C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04439" y="3981255"/>
              <a:ext cx="1944000" cy="1944000"/>
            </a:xfrm>
            <a:prstGeom prst="rect">
              <a:avLst/>
            </a:prstGeom>
          </p:spPr>
        </p:pic>
        <p:sp>
          <p:nvSpPr>
            <p:cNvPr id="8" name="矩形 7">
              <a:extLst>
                <a:ext uri="{FF2B5EF4-FFF2-40B4-BE49-F238E27FC236}">
                  <a16:creationId xmlns:a16="http://schemas.microsoft.com/office/drawing/2014/main" xmlns="" id="{D4014635-1BE6-47BD-9315-EB3D51863A68}"/>
                </a:ext>
              </a:extLst>
            </p:cNvPr>
            <p:cNvSpPr/>
            <p:nvPr/>
          </p:nvSpPr>
          <p:spPr>
            <a:xfrm>
              <a:off x="7225034" y="5625244"/>
              <a:ext cx="902811" cy="307777"/>
            </a:xfrm>
            <a:prstGeom prst="rect">
              <a:avLst/>
            </a:prstGeom>
            <a:noFill/>
          </p:spPr>
          <p:txBody>
            <a:bodyPr wrap="none">
              <a:spAutoFit/>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热门工具</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矩形 8">
              <a:extLst>
                <a:ext uri="{FF2B5EF4-FFF2-40B4-BE49-F238E27FC236}">
                  <a16:creationId xmlns:a16="http://schemas.microsoft.com/office/drawing/2014/main" xmlns="" id="{F0C0DE57-B92C-4D21-8E4E-12F0C1781314}"/>
                </a:ext>
              </a:extLst>
            </p:cNvPr>
            <p:cNvSpPr/>
            <p:nvPr/>
          </p:nvSpPr>
          <p:spPr>
            <a:xfrm>
              <a:off x="5236845" y="5625244"/>
              <a:ext cx="902811" cy="307777"/>
            </a:xfrm>
            <a:prstGeom prst="rect">
              <a:avLst/>
            </a:prstGeom>
            <a:noFill/>
          </p:spPr>
          <p:txBody>
            <a:bodyPr wrap="none">
              <a:spAutoFit/>
            </a:bodyPr>
            <a:lstStyle/>
            <a:p>
              <a:pPr algn="ctr"/>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技术支持</a:t>
              </a:r>
              <a:endParaRPr lang="en-US" altLang="zh-CN"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0" name="图片 9" descr="屏幕剪辑">
              <a:extLst>
                <a:ext uri="{FF2B5EF4-FFF2-40B4-BE49-F238E27FC236}">
                  <a16:creationId xmlns:a16="http://schemas.microsoft.com/office/drawing/2014/main" xmlns="" id="{8ADE64A2-3505-4D98-A267-C2BC72C0782D}"/>
                </a:ext>
              </a:extLst>
            </p:cNvPr>
            <p:cNvPicPr/>
            <p:nvPr/>
          </p:nvPicPr>
          <p:blipFill>
            <a:blip r:embed="rId8">
              <a:extLst>
                <a:ext uri="{28A0092B-C50C-407E-A947-70E740481C1C}">
                  <a14:useLocalDpi xmlns:a14="http://schemas.microsoft.com/office/drawing/2010/main" val="0"/>
                </a:ext>
              </a:extLst>
            </a:blip>
            <a:stretch>
              <a:fillRect/>
            </a:stretch>
          </p:blipFill>
          <p:spPr>
            <a:xfrm>
              <a:off x="5004250" y="4269255"/>
              <a:ext cx="1368000" cy="1368000"/>
            </a:xfrm>
            <a:prstGeom prst="rect">
              <a:avLst/>
            </a:prstGeom>
          </p:spPr>
        </p:pic>
        <p:pic>
          <p:nvPicPr>
            <p:cNvPr id="11" name="图片 10" descr="屏幕剪辑">
              <a:extLst>
                <a:ext uri="{FF2B5EF4-FFF2-40B4-BE49-F238E27FC236}">
                  <a16:creationId xmlns:a16="http://schemas.microsoft.com/office/drawing/2014/main" xmlns="" id="{0748FCF0-A092-4999-A891-A8FB6592BDB5}"/>
                </a:ext>
              </a:extLst>
            </p:cNvPr>
            <p:cNvPicPr/>
            <p:nvPr/>
          </p:nvPicPr>
          <p:blipFill>
            <a:blip r:embed="rId9">
              <a:extLst>
                <a:ext uri="{28A0092B-C50C-407E-A947-70E740481C1C}">
                  <a14:useLocalDpi xmlns:a14="http://schemas.microsoft.com/office/drawing/2010/main" val="0"/>
                </a:ext>
              </a:extLst>
            </a:blip>
            <a:stretch>
              <a:fillRect/>
            </a:stretch>
          </p:blipFill>
          <p:spPr>
            <a:xfrm>
              <a:off x="6992439" y="4269255"/>
              <a:ext cx="1368000" cy="1368000"/>
            </a:xfrm>
            <a:prstGeom prst="rect">
              <a:avLst/>
            </a:prstGeom>
          </p:spPr>
        </p:pic>
        <p:pic>
          <p:nvPicPr>
            <p:cNvPr id="12" name="图片 11">
              <a:extLst>
                <a:ext uri="{FF2B5EF4-FFF2-40B4-BE49-F238E27FC236}">
                  <a16:creationId xmlns:a16="http://schemas.microsoft.com/office/drawing/2014/main" xmlns="" id="{AFCA7D09-9808-4602-A580-616FAED56F1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746" t="40987" r="40734" b="40492"/>
            <a:stretch/>
          </p:blipFill>
          <p:spPr>
            <a:xfrm>
              <a:off x="5508230" y="4773235"/>
              <a:ext cx="360040" cy="360040"/>
            </a:xfrm>
            <a:prstGeom prst="rect">
              <a:avLst/>
            </a:prstGeom>
          </p:spPr>
        </p:pic>
        <p:pic>
          <p:nvPicPr>
            <p:cNvPr id="13" name="图片 12">
              <a:extLst>
                <a:ext uri="{FF2B5EF4-FFF2-40B4-BE49-F238E27FC236}">
                  <a16:creationId xmlns:a16="http://schemas.microsoft.com/office/drawing/2014/main" xmlns="" id="{464A7EA6-CF2D-42AD-98D5-1A176F468D6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746" t="40987" r="40734" b="40492"/>
            <a:stretch/>
          </p:blipFill>
          <p:spPr>
            <a:xfrm>
              <a:off x="7496419" y="4773235"/>
              <a:ext cx="360040" cy="360040"/>
            </a:xfrm>
            <a:prstGeom prst="rect">
              <a:avLst/>
            </a:prstGeom>
          </p:spPr>
        </p:pic>
      </p:grpSp>
    </p:spTree>
    <p:extLst>
      <p:ext uri="{BB962C8B-B14F-4D97-AF65-F5344CB8AC3E}">
        <p14:creationId xmlns:p14="http://schemas.microsoft.com/office/powerpoint/2010/main" val="25032474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814790" y="1679682"/>
            <a:ext cx="3545783" cy="42056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标题 20"/>
          <p:cNvSpPr>
            <a:spLocks noGrp="1"/>
          </p:cNvSpPr>
          <p:nvPr>
            <p:ph type="title"/>
          </p:nvPr>
        </p:nvSpPr>
        <p:spPr/>
        <p:txBody>
          <a:bodyPr>
            <a:normAutofit fontScale="90000"/>
          </a:bodyPr>
          <a:lstStyle/>
          <a:p>
            <a:r>
              <a:rPr lang="zh-CN" altLang="en-US" sz="3600" dirty="0">
                <a:sym typeface="Huawei Sans" panose="020C0503030203020204" pitchFamily="34" charset="0"/>
              </a:rPr>
              <a:t>什么是查询解析？</a:t>
            </a:r>
            <a:r>
              <a:rPr lang="zh-CN" altLang="en-US" dirty="0" smtClean="0">
                <a:sym typeface="Huawei Sans" panose="020C0503030203020204" pitchFamily="34" charset="0"/>
              </a:rPr>
              <a:t/>
            </a:r>
            <a:br>
              <a:rPr lang="zh-CN" altLang="en-US" dirty="0" smtClean="0">
                <a:sym typeface="Huawei Sans" panose="020C0503030203020204" pitchFamily="34" charset="0"/>
              </a:rPr>
            </a:br>
            <a:endParaRPr lang="zh-CN" altLang="en-US" dirty="0">
              <a:sym typeface="Huawei Sans" panose="020C0503030203020204" pitchFamily="34" charset="0"/>
            </a:endParaRPr>
          </a:p>
        </p:txBody>
      </p:sp>
      <p:sp>
        <p:nvSpPr>
          <p:cNvPr id="6" name="文本占位符 5"/>
          <p:cNvSpPr>
            <a:spLocks noGrp="1"/>
          </p:cNvSpPr>
          <p:nvPr>
            <p:ph type="body" sz="quarter" idx="10"/>
          </p:nvPr>
        </p:nvSpPr>
        <p:spPr>
          <a:xfrm>
            <a:off x="731838" y="1047750"/>
            <a:ext cx="7065781" cy="5153025"/>
          </a:xfrm>
        </p:spPr>
        <p:txBody>
          <a:bodyPr/>
          <a:lstStyle/>
          <a:p>
            <a:r>
              <a:rPr lang="en-US" altLang="zh-CN" dirty="0" smtClean="0">
                <a:sym typeface="Huawei Sans" panose="020C0503030203020204" pitchFamily="34" charset="0"/>
              </a:rPr>
              <a:t>SQL</a:t>
            </a:r>
            <a:r>
              <a:rPr lang="zh-CN" altLang="en-US" dirty="0" smtClean="0">
                <a:sym typeface="Huawei Sans" panose="020C0503030203020204" pitchFamily="34" charset="0"/>
              </a:rPr>
              <a:t>的解析过程主要分为：</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词法分析</a:t>
            </a:r>
            <a:r>
              <a:rPr lang="en-US" altLang="zh-CN" dirty="0" smtClean="0">
                <a:sym typeface="Huawei Sans" panose="020C0503030203020204" pitchFamily="34" charset="0"/>
              </a:rPr>
              <a:t>Lexical Analysis</a:t>
            </a:r>
            <a:r>
              <a:rPr lang="zh-CN" altLang="en-US" dirty="0" smtClean="0">
                <a:sym typeface="Huawei Sans" panose="020C0503030203020204" pitchFamily="34" charset="0"/>
              </a:rPr>
              <a:t>：将用户输入的</a:t>
            </a:r>
            <a:r>
              <a:rPr lang="en-US" altLang="zh-CN" dirty="0" smtClean="0">
                <a:sym typeface="Huawei Sans" panose="020C0503030203020204" pitchFamily="34" charset="0"/>
              </a:rPr>
              <a:t>SQL</a:t>
            </a:r>
            <a:r>
              <a:rPr lang="zh-CN" altLang="en-US" dirty="0" smtClean="0">
                <a:sym typeface="Huawei Sans" panose="020C0503030203020204" pitchFamily="34" charset="0"/>
              </a:rPr>
              <a:t>语句拆解成单词</a:t>
            </a:r>
            <a:r>
              <a:rPr lang="en-US" altLang="zh-CN" dirty="0" smtClean="0">
                <a:sym typeface="Huawei Sans" panose="020C0503030203020204" pitchFamily="34" charset="0"/>
              </a:rPr>
              <a:t>(Token)</a:t>
            </a:r>
            <a:r>
              <a:rPr lang="zh-CN" altLang="en-US" dirty="0" smtClean="0">
                <a:sym typeface="Huawei Sans" panose="020C0503030203020204" pitchFamily="34" charset="0"/>
              </a:rPr>
              <a:t>序列，并识别出关键字、标识、常量等。</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语法分析</a:t>
            </a:r>
            <a:r>
              <a:rPr lang="en-US" altLang="zh-CN" dirty="0" smtClean="0">
                <a:sym typeface="Huawei Sans" panose="020C0503030203020204" pitchFamily="34" charset="0"/>
              </a:rPr>
              <a:t>Syntax Analysis</a:t>
            </a:r>
            <a:r>
              <a:rPr lang="zh-CN" altLang="en-US" dirty="0" smtClean="0">
                <a:sym typeface="Huawei Sans" panose="020C0503030203020204" pitchFamily="34" charset="0"/>
              </a:rPr>
              <a:t>：分析器对词法分析器解析出来的单词</a:t>
            </a:r>
            <a:r>
              <a:rPr lang="en-US" altLang="zh-CN" dirty="0" smtClean="0">
                <a:sym typeface="Huawei Sans" panose="020C0503030203020204" pitchFamily="34" charset="0"/>
              </a:rPr>
              <a:t>(Token)</a:t>
            </a:r>
            <a:r>
              <a:rPr lang="zh-CN" altLang="en-US" dirty="0" smtClean="0">
                <a:sym typeface="Huawei Sans" panose="020C0503030203020204" pitchFamily="34" charset="0"/>
              </a:rPr>
              <a:t>序列在语法上是否满足</a:t>
            </a:r>
            <a:r>
              <a:rPr lang="en-US" altLang="zh-CN" dirty="0" smtClean="0">
                <a:sym typeface="Huawei Sans" panose="020C0503030203020204" pitchFamily="34" charset="0"/>
              </a:rPr>
              <a:t>SQL</a:t>
            </a:r>
            <a:r>
              <a:rPr lang="zh-CN" altLang="en-US" dirty="0" smtClean="0">
                <a:sym typeface="Huawei Sans" panose="020C0503030203020204" pitchFamily="34" charset="0"/>
              </a:rPr>
              <a:t>语法规则。</a:t>
            </a:r>
            <a:endParaRPr lang="en-US" altLang="zh-CN" dirty="0" smtClean="0">
              <a:sym typeface="Huawei Sans" panose="020C0503030203020204" pitchFamily="34" charset="0"/>
            </a:endParaRPr>
          </a:p>
          <a:p>
            <a:pPr lvl="1"/>
            <a:r>
              <a:rPr lang="zh-CN" altLang="en-US" dirty="0" smtClean="0">
                <a:sym typeface="Huawei Sans" panose="020C0503030203020204" pitchFamily="34" charset="0"/>
              </a:rPr>
              <a:t>语义分析</a:t>
            </a:r>
            <a:r>
              <a:rPr lang="en-US" altLang="zh-CN" dirty="0" smtClean="0">
                <a:sym typeface="Huawei Sans" panose="020C0503030203020204" pitchFamily="34" charset="0"/>
              </a:rPr>
              <a:t>Semantic Analysis</a:t>
            </a:r>
            <a:r>
              <a:rPr lang="zh-CN" altLang="en-US" dirty="0" smtClean="0">
                <a:sym typeface="Huawei Sans" panose="020C0503030203020204" pitchFamily="34" charset="0"/>
              </a:rPr>
              <a:t>：语义分析是</a:t>
            </a:r>
            <a:r>
              <a:rPr lang="en-US" altLang="zh-CN" dirty="0" smtClean="0">
                <a:sym typeface="Huawei Sans" panose="020C0503030203020204" pitchFamily="34" charset="0"/>
              </a:rPr>
              <a:t>SQL</a:t>
            </a:r>
            <a:r>
              <a:rPr lang="zh-CN" altLang="en-US" dirty="0" smtClean="0">
                <a:sym typeface="Huawei Sans" panose="020C0503030203020204" pitchFamily="34" charset="0"/>
              </a:rPr>
              <a:t>解析过程的一个逻辑阶段，主要任务是在语法正确的基础上进行上下文有关性质的审查，在</a:t>
            </a:r>
            <a:r>
              <a:rPr lang="en-US" altLang="zh-CN" dirty="0" smtClean="0">
                <a:sym typeface="Huawei Sans" panose="020C0503030203020204" pitchFamily="34" charset="0"/>
              </a:rPr>
              <a:t>SQL</a:t>
            </a:r>
            <a:r>
              <a:rPr lang="zh-CN" altLang="en-US" dirty="0" smtClean="0">
                <a:sym typeface="Huawei Sans" panose="020C0503030203020204" pitchFamily="34" charset="0"/>
              </a:rPr>
              <a:t>解析过程中该阶段完成表名、操作符、类型等元素的合法性判断，同时检测语义上的二义性。</a:t>
            </a:r>
            <a:endParaRPr lang="zh-CN" altLang="zh-CN" dirty="0" smtClean="0">
              <a:sym typeface="Huawei Sans" panose="020C0503030203020204" pitchFamily="34" charset="0"/>
            </a:endParaRPr>
          </a:p>
          <a:p>
            <a:pPr lvl="1"/>
            <a:endParaRPr lang="zh-CN" altLang="en-US" dirty="0">
              <a:sym typeface="Huawei Sans" panose="020C0503030203020204" pitchFamily="34" charset="0"/>
            </a:endParaRPr>
          </a:p>
        </p:txBody>
      </p:sp>
      <p:sp>
        <p:nvSpPr>
          <p:cNvPr id="3" name="矩形 2"/>
          <p:cNvSpPr/>
          <p:nvPr/>
        </p:nvSpPr>
        <p:spPr>
          <a:xfrm>
            <a:off x="8820194" y="4420434"/>
            <a:ext cx="2135777" cy="1254039"/>
          </a:xfrm>
          <a:prstGeom prst="rect">
            <a:avLst/>
          </a:prstGeom>
          <a:solidFill>
            <a:schemeClr val="bg1"/>
          </a:solid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矩形 3"/>
          <p:cNvSpPr/>
          <p:nvPr/>
        </p:nvSpPr>
        <p:spPr>
          <a:xfrm>
            <a:off x="8820194" y="2313733"/>
            <a:ext cx="2135777" cy="2037470"/>
          </a:xfrm>
          <a:prstGeom prst="rect">
            <a:avLst/>
          </a:prstGeom>
          <a:solidFill>
            <a:schemeClr val="bg1"/>
          </a:solidFill>
          <a:ln w="158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6"/>
          <p:cNvSpPr/>
          <p:nvPr/>
        </p:nvSpPr>
        <p:spPr>
          <a:xfrm>
            <a:off x="9079088" y="2487502"/>
            <a:ext cx="1615625"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词法分析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圆角矩形 7"/>
          <p:cNvSpPr/>
          <p:nvPr/>
        </p:nvSpPr>
        <p:spPr>
          <a:xfrm>
            <a:off x="9079088" y="3155613"/>
            <a:ext cx="1615625"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语法分析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圆角矩形 8"/>
          <p:cNvSpPr/>
          <p:nvPr/>
        </p:nvSpPr>
        <p:spPr>
          <a:xfrm>
            <a:off x="9079088" y="3793180"/>
            <a:ext cx="1615625" cy="35270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语义分析</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圆角矩形 9"/>
          <p:cNvSpPr/>
          <p:nvPr/>
        </p:nvSpPr>
        <p:spPr>
          <a:xfrm>
            <a:off x="9079088" y="4518509"/>
            <a:ext cx="1615625" cy="35270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查询重写</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圆角矩形 10"/>
          <p:cNvSpPr/>
          <p:nvPr/>
        </p:nvSpPr>
        <p:spPr>
          <a:xfrm>
            <a:off x="9079088" y="5147705"/>
            <a:ext cx="1615625" cy="35270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路径、计划</a:t>
            </a:r>
            <a:endParaRPr lang="zh-CN" altLang="en-US" sz="16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2" name="直接箭头连接符 11"/>
          <p:cNvCxnSpPr>
            <a:stCxn id="7" idx="2"/>
            <a:endCxn id="8" idx="0"/>
          </p:cNvCxnSpPr>
          <p:nvPr/>
        </p:nvCxnSpPr>
        <p:spPr>
          <a:xfrm>
            <a:off x="9886901" y="2840204"/>
            <a:ext cx="0" cy="315409"/>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2"/>
            <a:endCxn id="9" idx="0"/>
          </p:cNvCxnSpPr>
          <p:nvPr/>
        </p:nvCxnSpPr>
        <p:spPr>
          <a:xfrm>
            <a:off x="9886901" y="3508315"/>
            <a:ext cx="0" cy="284865"/>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2"/>
            <a:endCxn id="10" idx="0"/>
          </p:cNvCxnSpPr>
          <p:nvPr/>
        </p:nvCxnSpPr>
        <p:spPr>
          <a:xfrm>
            <a:off x="9886901" y="4145882"/>
            <a:ext cx="0" cy="372627"/>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2"/>
            <a:endCxn id="11" idx="0"/>
          </p:cNvCxnSpPr>
          <p:nvPr/>
        </p:nvCxnSpPr>
        <p:spPr>
          <a:xfrm>
            <a:off x="9886901" y="4871211"/>
            <a:ext cx="0" cy="276494"/>
          </a:xfrm>
          <a:prstGeom prst="straightConnector1">
            <a:avLst/>
          </a:prstGeom>
          <a:ln w="19050">
            <a:noFill/>
            <a:tailEnd type="stealth"/>
          </a:ln>
        </p:spPr>
        <p:style>
          <a:lnRef idx="1">
            <a:schemeClr val="accent1"/>
          </a:lnRef>
          <a:fillRef idx="0">
            <a:schemeClr val="accent1"/>
          </a:fillRef>
          <a:effectRef idx="0">
            <a:schemeClr val="accent1"/>
          </a:effectRef>
          <a:fontRef idx="minor">
            <a:schemeClr val="tx1"/>
          </a:fontRef>
        </p:style>
      </p:cxnSp>
      <p:sp>
        <p:nvSpPr>
          <p:cNvPr id="16" name="下箭头 15"/>
          <p:cNvSpPr/>
          <p:nvPr/>
        </p:nvSpPr>
        <p:spPr>
          <a:xfrm>
            <a:off x="9701967" y="1996543"/>
            <a:ext cx="369863" cy="271629"/>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alpha val="28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9393816" y="1666567"/>
            <a:ext cx="973343" cy="338554"/>
          </a:xfrm>
          <a:prstGeom prst="rect">
            <a:avLst/>
          </a:prstGeom>
          <a:noFill/>
        </p:spPr>
        <p:txBody>
          <a:bodyPr wrap="none" rtlCol="0">
            <a:spAutoFit/>
          </a:bodyPr>
          <a:lstStyle/>
          <a:p>
            <a:r>
              <a:rPr lang="en-US" altLang="zh-CN" sz="1600" b="1" dirty="0" smtClean="0">
                <a:latin typeface="Huawei Sans" panose="020C0503030203020204" pitchFamily="34" charset="0"/>
                <a:ea typeface="方正兰亭黑简体" panose="02000000000000000000" pitchFamily="2" charset="-122"/>
                <a:sym typeface="Huawei Sans" panose="020C0503030203020204" pitchFamily="34" charset="0"/>
              </a:rPr>
              <a:t>SQL</a:t>
            </a:r>
            <a:r>
              <a:rPr lang="zh-CN" altLang="en-US" sz="1600" b="1" dirty="0" smtClean="0">
                <a:latin typeface="Huawei Sans" panose="020C0503030203020204" pitchFamily="34" charset="0"/>
                <a:ea typeface="方正兰亭黑简体" panose="02000000000000000000" pitchFamily="2" charset="-122"/>
                <a:sym typeface="Huawei Sans" panose="020C0503030203020204" pitchFamily="34" charset="0"/>
              </a:rPr>
              <a:t>语句</a:t>
            </a:r>
            <a:endParaRPr lang="zh-CN" altLang="en-US" sz="16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7814791" y="2993914"/>
            <a:ext cx="1005403" cy="338554"/>
          </a:xfrm>
          <a:prstGeom prst="rect">
            <a:avLst/>
          </a:prstGeom>
          <a:noFill/>
        </p:spPr>
        <p:txBody>
          <a:bodyPr wrap="none" rtlCol="0">
            <a:spAutoFit/>
          </a:bodyPr>
          <a:lstStyle/>
          <a:p>
            <a:r>
              <a:rPr lang="zh-CN" altLang="en-US" sz="1600" b="1" dirty="0" smtClean="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rPr>
              <a:t>查询解析</a:t>
            </a:r>
            <a:endParaRPr lang="zh-CN" altLang="en-US" sz="1600" b="1" dirty="0">
              <a:solidFill>
                <a:srgbClr val="C7000B"/>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7814791" y="4933267"/>
            <a:ext cx="1005403" cy="338554"/>
          </a:xfrm>
          <a:prstGeom prst="rect">
            <a:avLst/>
          </a:prstGeom>
          <a:noFill/>
        </p:spPr>
        <p:txBody>
          <a:bodyPr wrap="none" rtlCol="0">
            <a:spAutoFit/>
          </a:bodyPr>
          <a:lstStyle/>
          <a:p>
            <a:r>
              <a:rPr lang="zh-CN" altLang="en-US" sz="1600" b="1" dirty="0" smtClean="0">
                <a:solidFill>
                  <a:schemeClr val="tx1">
                    <a:lumMod val="65000"/>
                    <a:lumOff val="35000"/>
                  </a:schemeClr>
                </a:solidFill>
                <a:latin typeface="Huawei Sans" panose="020C0503030203020204" pitchFamily="34" charset="0"/>
                <a:ea typeface="方正兰亭黑简体" panose="02000000000000000000" pitchFamily="2" charset="-122"/>
                <a:sym typeface="Huawei Sans" panose="020C0503030203020204" pitchFamily="34" charset="0"/>
              </a:rPr>
              <a:t>查询优化</a:t>
            </a:r>
            <a:endParaRPr lang="zh-CN" altLang="en-US" sz="1600" b="1" dirty="0">
              <a:solidFill>
                <a:schemeClr val="tx1">
                  <a:lumMod val="65000"/>
                  <a:lumOff val="35000"/>
                </a:schemeClr>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7522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0" grpId="0" animBg="1"/>
      <p:bldP spid="11" grpId="0" animBg="1"/>
      <p:bldP spid="16" grpId="0" animBg="1"/>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箭头连接符 12"/>
          <p:cNvCxnSpPr>
            <a:stCxn id="7" idx="6"/>
            <a:endCxn id="8" idx="2"/>
          </p:cNvCxnSpPr>
          <p:nvPr/>
        </p:nvCxnSpPr>
        <p:spPr bwMode="auto">
          <a:xfrm flipV="1">
            <a:off x="4620489" y="2788542"/>
            <a:ext cx="824363" cy="496"/>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bwMode="auto">
          <a:xfrm flipV="1">
            <a:off x="6632984" y="2790762"/>
            <a:ext cx="884110" cy="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bwMode="auto">
          <a:xfrm flipV="1">
            <a:off x="8932383" y="2790246"/>
            <a:ext cx="884110" cy="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bwMode="auto">
          <a:xfrm>
            <a:off x="2568776" y="2753007"/>
            <a:ext cx="824363"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6" name="椭圆 5"/>
          <p:cNvSpPr/>
          <p:nvPr/>
        </p:nvSpPr>
        <p:spPr bwMode="auto">
          <a:xfrm>
            <a:off x="1350510" y="2467225"/>
            <a:ext cx="1222808" cy="643626"/>
          </a:xfrm>
          <a:prstGeom prst="ellipse">
            <a:avLst/>
          </a:prstGeom>
          <a:gradFill>
            <a:gsLst>
              <a:gs pos="0">
                <a:schemeClr val="accent4">
                  <a:lumMod val="0"/>
                  <a:lumOff val="10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椭圆 6"/>
          <p:cNvSpPr/>
          <p:nvPr/>
        </p:nvSpPr>
        <p:spPr bwMode="auto">
          <a:xfrm>
            <a:off x="3397681" y="2467225"/>
            <a:ext cx="1222808" cy="643626"/>
          </a:xfrm>
          <a:prstGeom prst="ellipse">
            <a:avLst/>
          </a:prstGeom>
          <a:gradFill>
            <a:gsLst>
              <a:gs pos="0">
                <a:schemeClr val="accent4">
                  <a:lumMod val="0"/>
                  <a:lumOff val="10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buClr>
                <a:srgbClr val="CC9900"/>
              </a:buClr>
            </a:pPr>
            <a:endParaRPr lang="en-US" sz="12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椭圆 7"/>
          <p:cNvSpPr/>
          <p:nvPr/>
        </p:nvSpPr>
        <p:spPr bwMode="auto">
          <a:xfrm>
            <a:off x="5444852" y="2466729"/>
            <a:ext cx="1222808" cy="643626"/>
          </a:xfrm>
          <a:prstGeom prst="ellipse">
            <a:avLst/>
          </a:prstGeom>
          <a:solidFill>
            <a:schemeClr val="bg1">
              <a:lumMod val="8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椭圆 8"/>
          <p:cNvSpPr/>
          <p:nvPr/>
        </p:nvSpPr>
        <p:spPr bwMode="auto">
          <a:xfrm>
            <a:off x="7492022" y="2467245"/>
            <a:ext cx="1440361" cy="643626"/>
          </a:xfrm>
          <a:prstGeom prst="ellipse">
            <a:avLst/>
          </a:prstGeom>
          <a:solidFill>
            <a:schemeClr val="bg1">
              <a:lumMod val="8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p:cNvSpPr txBox="1"/>
          <p:nvPr/>
        </p:nvSpPr>
        <p:spPr>
          <a:xfrm>
            <a:off x="1399875" y="2634544"/>
            <a:ext cx="1252730" cy="292388"/>
          </a:xfrm>
          <a:prstGeom prst="rect">
            <a:avLst/>
          </a:prstGeom>
          <a:noFill/>
        </p:spPr>
        <p:txBody>
          <a:bodyPr wrap="square" rtlCol="0">
            <a:spAutoFit/>
          </a:bodyPr>
          <a:lstStyle/>
          <a:p>
            <a:r>
              <a:rPr lang="en-US" altLang="zh-CN" sz="1300" b="1" dirty="0" smtClean="0">
                <a:latin typeface="Huawei Sans" panose="020C0503030203020204" pitchFamily="34" charset="0"/>
                <a:ea typeface="方正兰亭黑简体" panose="02000000000000000000" pitchFamily="2" charset="-122"/>
                <a:sym typeface="Huawei Sans" panose="020C0503030203020204" pitchFamily="34" charset="0"/>
              </a:rPr>
              <a:t>query_string</a:t>
            </a:r>
            <a:endParaRPr lang="en-US" sz="13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文本框 11"/>
          <p:cNvSpPr txBox="1"/>
          <p:nvPr/>
        </p:nvSpPr>
        <p:spPr>
          <a:xfrm>
            <a:off x="4739803" y="2553887"/>
            <a:ext cx="540000" cy="432000"/>
          </a:xfrm>
          <a:prstGeom prst="rect">
            <a:avLst/>
          </a:prstGeom>
          <a:solidFill>
            <a:schemeClr val="bg1">
              <a:lumMod val="85000"/>
            </a:schemeClr>
          </a:solidFill>
          <a:ln>
            <a:noFill/>
          </a:ln>
        </p:spPr>
        <p:txBody>
          <a:bodyPr wrap="square" rtlCol="0">
            <a:no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语法分析</a:t>
            </a:r>
            <a:endParaRPr lang="en-US" sz="12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3500975" y="2534516"/>
            <a:ext cx="1036990" cy="492443"/>
          </a:xfrm>
          <a:prstGeom prst="rect">
            <a:avLst/>
          </a:prstGeom>
          <a:noFill/>
        </p:spPr>
        <p:txBody>
          <a:bodyPr wrap="square" rtlCol="0">
            <a:spAutoFit/>
          </a:bodyPr>
          <a:lstStyle/>
          <a:p>
            <a:pPr algn="ctr"/>
            <a:r>
              <a:rPr lang="en-US" sz="1300" b="1" dirty="0" smtClean="0">
                <a:latin typeface="Huawei Sans" panose="020C0503030203020204" pitchFamily="34" charset="0"/>
                <a:ea typeface="方正兰亭黑简体" panose="02000000000000000000" pitchFamily="2" charset="-122"/>
                <a:sym typeface="Huawei Sans" panose="020C0503030203020204" pitchFamily="34" charset="0"/>
              </a:rPr>
              <a:t>Token, </a:t>
            </a:r>
          </a:p>
          <a:p>
            <a:pPr algn="ctr"/>
            <a:r>
              <a:rPr lang="en-US" sz="1300" b="1" dirty="0" smtClean="0">
                <a:latin typeface="Huawei Sans" panose="020C0503030203020204" pitchFamily="34" charset="0"/>
                <a:ea typeface="方正兰亭黑简体" panose="02000000000000000000" pitchFamily="2" charset="-122"/>
                <a:sym typeface="Huawei Sans" panose="020C0503030203020204" pitchFamily="34" charset="0"/>
              </a:rPr>
              <a:t>keyw</a:t>
            </a:r>
            <a:r>
              <a:rPr lang="en-US" altLang="zh-CN" sz="1300" b="1" dirty="0" smtClean="0">
                <a:latin typeface="Huawei Sans" panose="020C0503030203020204" pitchFamily="34" charset="0"/>
                <a:ea typeface="方正兰亭黑简体" panose="02000000000000000000" pitchFamily="2" charset="-122"/>
                <a:sym typeface="Huawei Sans" panose="020C0503030203020204" pitchFamily="34" charset="0"/>
              </a:rPr>
              <a:t>or</a:t>
            </a:r>
            <a:r>
              <a:rPr lang="en-US" sz="1300" b="1" dirty="0" smtClean="0">
                <a:latin typeface="Huawei Sans" panose="020C0503030203020204" pitchFamily="34" charset="0"/>
                <a:ea typeface="方正兰亭黑简体" panose="02000000000000000000" pitchFamily="2" charset="-122"/>
                <a:sym typeface="Huawei Sans" panose="020C0503030203020204" pitchFamily="34" charset="0"/>
              </a:rPr>
              <a:t>d</a:t>
            </a:r>
            <a:endParaRPr lang="en-US" sz="13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5572002" y="2648054"/>
            <a:ext cx="1055454" cy="292388"/>
          </a:xfrm>
          <a:prstGeom prst="rect">
            <a:avLst/>
          </a:prstGeom>
          <a:noFill/>
        </p:spPr>
        <p:txBody>
          <a:bodyPr wrap="square" rtlCol="0">
            <a:spAutoFit/>
          </a:bodyPr>
          <a:lstStyle/>
          <a:p>
            <a:r>
              <a:rPr lang="en-US" altLang="zh-CN" sz="1300" b="1" dirty="0">
                <a:latin typeface="Huawei Sans" panose="020C0503030203020204" pitchFamily="34" charset="0"/>
                <a:ea typeface="方正兰亭黑简体" panose="02000000000000000000" pitchFamily="2" charset="-122"/>
                <a:sym typeface="Huawei Sans" panose="020C0503030203020204" pitchFamily="34" charset="0"/>
              </a:rPr>
              <a:t>P</a:t>
            </a:r>
            <a:r>
              <a:rPr lang="en-US" altLang="zh-CN" sz="1300" b="1" dirty="0" smtClean="0">
                <a:latin typeface="Huawei Sans" panose="020C0503030203020204" pitchFamily="34" charset="0"/>
                <a:ea typeface="方正兰亭黑简体" panose="02000000000000000000" pitchFamily="2" charset="-122"/>
                <a:sym typeface="Huawei Sans" panose="020C0503030203020204" pitchFamily="34" charset="0"/>
              </a:rPr>
              <a:t>arseTree</a:t>
            </a:r>
            <a:endParaRPr lang="en-US" sz="13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文本框 16"/>
          <p:cNvSpPr txBox="1"/>
          <p:nvPr/>
        </p:nvSpPr>
        <p:spPr>
          <a:xfrm>
            <a:off x="6797262" y="2564738"/>
            <a:ext cx="540000" cy="432000"/>
          </a:xfrm>
          <a:prstGeom prst="rect">
            <a:avLst/>
          </a:prstGeom>
          <a:solidFill>
            <a:schemeClr val="bg1">
              <a:lumMod val="85000"/>
            </a:schemeClr>
          </a:solidFill>
          <a:ln>
            <a:noFill/>
          </a:ln>
        </p:spPr>
        <p:txBody>
          <a:bodyPr wrap="square" rtlCol="0">
            <a:noAutofit/>
          </a:bodyPr>
          <a:lstStyle>
            <a:defPPr>
              <a:defRPr lang="zh-CN"/>
            </a:defPPr>
            <a:lvl1pPr>
              <a:defRPr sz="1200" b="1">
                <a:latin typeface="微软雅黑" panose="020B0503020204020204" pitchFamily="34" charset="-122"/>
                <a:ea typeface="微软雅黑" panose="020B0503020204020204" pitchFamily="34" charset="-122"/>
              </a:defRPr>
            </a:lvl1pPr>
          </a:lstStyle>
          <a:p>
            <a:r>
              <a:rPr lang="zh-CN" altLang="en-US">
                <a:latin typeface="Huawei Sans" panose="020C0503030203020204" pitchFamily="34" charset="0"/>
                <a:ea typeface="方正兰亭黑简体" panose="02000000000000000000" pitchFamily="2" charset="-122"/>
                <a:sym typeface="Huawei Sans" panose="020C0503030203020204" pitchFamily="34" charset="0"/>
              </a:rPr>
              <a:t>语义分析</a:t>
            </a:r>
            <a:endParaRPr 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8" name="文本框 17"/>
          <p:cNvSpPr txBox="1"/>
          <p:nvPr/>
        </p:nvSpPr>
        <p:spPr>
          <a:xfrm>
            <a:off x="7650706" y="2634544"/>
            <a:ext cx="1222592" cy="292388"/>
          </a:xfrm>
          <a:prstGeom prst="rect">
            <a:avLst/>
          </a:prstGeom>
          <a:noFill/>
        </p:spPr>
        <p:txBody>
          <a:bodyPr wrap="square" rtlCol="0">
            <a:spAutoFit/>
          </a:bodyPr>
          <a:lstStyle/>
          <a:p>
            <a:r>
              <a:rPr lang="en-US" altLang="zh-CN" sz="1300" b="1" dirty="0" smtClean="0">
                <a:latin typeface="Huawei Sans" panose="020C0503030203020204" pitchFamily="34" charset="0"/>
                <a:ea typeface="方正兰亭黑简体" panose="02000000000000000000" pitchFamily="2" charset="-122"/>
                <a:sym typeface="Huawei Sans" panose="020C0503030203020204" pitchFamily="34" charset="0"/>
              </a:rPr>
              <a:t>QueryTree</a:t>
            </a:r>
            <a:endParaRPr lang="en-US" sz="13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p:cNvSpPr txBox="1"/>
          <p:nvPr/>
        </p:nvSpPr>
        <p:spPr>
          <a:xfrm>
            <a:off x="851821" y="3460114"/>
            <a:ext cx="2075068" cy="267765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&lt;Query1&gt;: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create table 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c1 int not null default 4,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c2 double,</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c3 varchar(20)</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w</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ith (orientation=row)</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istribute by hash(c1)</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p</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artition by range(c3)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partition p1 values less than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abc</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partition p2 values less than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def</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下箭头 19"/>
          <p:cNvSpPr/>
          <p:nvPr/>
        </p:nvSpPr>
        <p:spPr bwMode="auto">
          <a:xfrm rot="10800000">
            <a:off x="1781914" y="3171322"/>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3215856" y="3448545"/>
            <a:ext cx="1704520" cy="175432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Token</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t, (, c1, int, not, null, default, 4, ,, …</a:t>
            </a:r>
          </a:p>
          <a:p>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Keyword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int, double, with, …</a:t>
            </a:r>
          </a:p>
          <a:p>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String</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abc</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def</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下箭头 21"/>
          <p:cNvSpPr/>
          <p:nvPr/>
        </p:nvSpPr>
        <p:spPr bwMode="auto">
          <a:xfrm>
            <a:off x="3829085" y="3153698"/>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a:off x="2341540" y="1581388"/>
            <a:ext cx="1208629" cy="6463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词法分析器：</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scan.l</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pPr algn="ctr"/>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k</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wlist.h</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下箭头 30"/>
          <p:cNvSpPr/>
          <p:nvPr/>
        </p:nvSpPr>
        <p:spPr bwMode="auto">
          <a:xfrm rot="10800000">
            <a:off x="2729856" y="2232116"/>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椭圆 34"/>
          <p:cNvSpPr/>
          <p:nvPr/>
        </p:nvSpPr>
        <p:spPr bwMode="auto">
          <a:xfrm>
            <a:off x="9791421" y="2466729"/>
            <a:ext cx="1440361" cy="643626"/>
          </a:xfrm>
          <a:prstGeom prst="ellipse">
            <a:avLst/>
          </a:prstGeom>
          <a:solidFill>
            <a:schemeClr val="bg1">
              <a:lumMod val="8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2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7" name="文本框 36"/>
          <p:cNvSpPr txBox="1"/>
          <p:nvPr/>
        </p:nvSpPr>
        <p:spPr>
          <a:xfrm>
            <a:off x="9087510" y="2572542"/>
            <a:ext cx="540000" cy="432000"/>
          </a:xfrm>
          <a:prstGeom prst="rect">
            <a:avLst/>
          </a:prstGeom>
          <a:solidFill>
            <a:schemeClr val="bg1">
              <a:lumMod val="85000"/>
            </a:schemeClr>
          </a:solidFill>
          <a:ln>
            <a:noFill/>
          </a:ln>
        </p:spPr>
        <p:txBody>
          <a:bodyPr wrap="square" rtlCol="0">
            <a:noAutofit/>
          </a:bodyPr>
          <a:lstStyle>
            <a:defPPr>
              <a:defRPr lang="zh-CN"/>
            </a:defPPr>
            <a:lvl1pPr>
              <a:defRPr sz="1200" b="1">
                <a:latin typeface="微软雅黑" panose="020B0503020204020204" pitchFamily="34" charset="-122"/>
                <a:ea typeface="微软雅黑" panose="020B0503020204020204" pitchFamily="34" charset="-122"/>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优化器</a:t>
            </a: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10051753" y="2634544"/>
            <a:ext cx="988112" cy="292388"/>
          </a:xfrm>
          <a:prstGeom prst="rect">
            <a:avLst/>
          </a:prstGeom>
          <a:noFill/>
        </p:spPr>
        <p:txBody>
          <a:bodyPr wrap="square" rtlCol="0">
            <a:spAutoFit/>
          </a:bodyPr>
          <a:lstStyle/>
          <a:p>
            <a:r>
              <a:rPr lang="en-US" altLang="zh-CN" sz="1300" b="1" dirty="0" smtClean="0">
                <a:latin typeface="Huawei Sans" panose="020C0503030203020204" pitchFamily="34" charset="0"/>
                <a:ea typeface="方正兰亭黑简体" panose="02000000000000000000" pitchFamily="2" charset="-122"/>
                <a:sym typeface="Huawei Sans" panose="020C0503030203020204" pitchFamily="34" charset="0"/>
              </a:rPr>
              <a:t>PlanTree</a:t>
            </a:r>
            <a:endParaRPr lang="en-US" sz="13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文本框 32"/>
          <p:cNvSpPr txBox="1"/>
          <p:nvPr/>
        </p:nvSpPr>
        <p:spPr>
          <a:xfrm>
            <a:off x="2675856" y="2539055"/>
            <a:ext cx="540000" cy="461665"/>
          </a:xfrm>
          <a:prstGeom prst="rect">
            <a:avLst/>
          </a:prstGeom>
          <a:solidFill>
            <a:srgbClr val="00B0F0"/>
          </a:solidFill>
          <a:ln>
            <a:noFill/>
          </a:ln>
        </p:spPr>
        <p:txBody>
          <a:bodyPr wrap="square" rtlCol="0">
            <a:spAutoFit/>
          </a:bodyPr>
          <a:lstStyle/>
          <a:p>
            <a:pPr algn="ctr"/>
            <a:r>
              <a:rPr lang="zh-CN" alt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词法</a:t>
            </a:r>
            <a:r>
              <a:rPr lang="zh-CN" altLang="en-US" sz="12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分析</a:t>
            </a:r>
            <a:endParaRPr lang="en-US" sz="12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dirty="0" smtClean="0">
                <a:sym typeface="Huawei Sans" panose="020C0503030203020204" pitchFamily="34" charset="0"/>
              </a:rPr>
              <a:t>词法分析</a:t>
            </a:r>
            <a:r>
              <a:rPr lang="en-US" altLang="zh-CN" dirty="0" smtClean="0">
                <a:sym typeface="Huawei Sans" panose="020C0503030203020204" pitchFamily="34" charset="0"/>
              </a:rPr>
              <a:t>Lexical Analysis : </a:t>
            </a:r>
            <a:r>
              <a:rPr lang="zh-CN" altLang="en-US" dirty="0" smtClean="0">
                <a:sym typeface="Huawei Sans" panose="020C0503030203020204" pitchFamily="34" charset="0"/>
              </a:rPr>
              <a:t>识别关键字、标示、常量</a:t>
            </a:r>
            <a:endParaRPr lang="zh-CN" altLang="en-US" dirty="0">
              <a:sym typeface="Huawei Sans" panose="020C0503030203020204" pitchFamily="34" charset="0"/>
            </a:endParaRPr>
          </a:p>
        </p:txBody>
      </p:sp>
      <p:sp>
        <p:nvSpPr>
          <p:cNvPr id="3" name="文本占位符 2"/>
          <p:cNvSpPr>
            <a:spLocks noGrp="1"/>
          </p:cNvSpPr>
          <p:nvPr>
            <p:ph type="body" sz="quarter" idx="10"/>
          </p:nvPr>
        </p:nvSpPr>
        <p:spPr/>
        <p:txBody>
          <a:bodyPr/>
          <a:lstStyle/>
          <a:p>
            <a:r>
              <a:rPr lang="zh-CN" altLang="en-US" dirty="0" smtClean="0">
                <a:sym typeface="Huawei Sans" panose="020C0503030203020204" pitchFamily="34" charset="0"/>
              </a:rPr>
              <a:t>词法分析将用户输入的</a:t>
            </a:r>
            <a:r>
              <a:rPr lang="en-US" altLang="zh-CN" dirty="0" smtClean="0">
                <a:sym typeface="Huawei Sans" panose="020C0503030203020204" pitchFamily="34" charset="0"/>
              </a:rPr>
              <a:t>SQL</a:t>
            </a:r>
            <a:r>
              <a:rPr lang="zh-CN" altLang="en-US" dirty="0" smtClean="0">
                <a:sym typeface="Huawei Sans" panose="020C0503030203020204" pitchFamily="34" charset="0"/>
              </a:rPr>
              <a:t>语句拆解成单词</a:t>
            </a:r>
            <a:r>
              <a:rPr lang="en-US" altLang="zh-CN" dirty="0" smtClean="0">
                <a:sym typeface="Huawei Sans" panose="020C0503030203020204" pitchFamily="34" charset="0"/>
              </a:rPr>
              <a:t>(Token)</a:t>
            </a:r>
            <a:r>
              <a:rPr lang="zh-CN" altLang="en-US" dirty="0" smtClean="0">
                <a:sym typeface="Huawei Sans" panose="020C0503030203020204" pitchFamily="34" charset="0"/>
              </a:rPr>
              <a:t>序列，并识别出关键字、标识、常量等。</a:t>
            </a:r>
            <a:endParaRPr lang="en-US" altLang="zh-CN" dirty="0" smtClean="0">
              <a:sym typeface="Huawei Sans" panose="020C0503030203020204" pitchFamily="34" charset="0"/>
            </a:endParaRPr>
          </a:p>
          <a:p>
            <a:endParaRPr lang="zh-CN" altLang="en-US" dirty="0">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326072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P spid="12" grpId="0" animBg="1"/>
      <p:bldP spid="15" grpId="0"/>
      <p:bldP spid="16" grpId="0"/>
      <p:bldP spid="17" grpId="0" animBg="1"/>
      <p:bldP spid="18" grpId="0"/>
      <p:bldP spid="19" grpId="0" animBg="1"/>
      <p:bldP spid="20" grpId="0" animBg="1"/>
      <p:bldP spid="21" grpId="0" animBg="1"/>
      <p:bldP spid="22" grpId="0" animBg="1"/>
      <p:bldP spid="30" grpId="0" animBg="1"/>
      <p:bldP spid="31" grpId="0" animBg="1"/>
      <p:bldP spid="35" grpId="0" animBg="1"/>
      <p:bldP spid="37" grpId="0" animBg="1"/>
      <p:bldP spid="38" grpId="0"/>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bwMode="auto">
          <a:xfrm>
            <a:off x="1202782" y="3106176"/>
            <a:ext cx="1222808" cy="643626"/>
          </a:xfrm>
          <a:prstGeom prst="ellipse">
            <a:avLst/>
          </a:prstGeom>
          <a:solidFill>
            <a:schemeClr val="bg1">
              <a:lumMod val="8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0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椭圆 4"/>
          <p:cNvSpPr/>
          <p:nvPr/>
        </p:nvSpPr>
        <p:spPr bwMode="auto">
          <a:xfrm>
            <a:off x="3366328" y="3106176"/>
            <a:ext cx="1222808" cy="643626"/>
          </a:xfrm>
          <a:prstGeom prst="ellipse">
            <a:avLst/>
          </a:prstGeom>
          <a:gradFill>
            <a:gsLst>
              <a:gs pos="0">
                <a:schemeClr val="accent4">
                  <a:lumMod val="0"/>
                  <a:lumOff val="100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6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椭圆 5"/>
          <p:cNvSpPr/>
          <p:nvPr/>
        </p:nvSpPr>
        <p:spPr bwMode="auto">
          <a:xfrm>
            <a:off x="5463374" y="3105680"/>
            <a:ext cx="1138274" cy="643626"/>
          </a:xfrm>
          <a:prstGeom prst="ellipse">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6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椭圆 6"/>
          <p:cNvSpPr/>
          <p:nvPr/>
        </p:nvSpPr>
        <p:spPr bwMode="auto">
          <a:xfrm>
            <a:off x="7493919" y="3106196"/>
            <a:ext cx="1440361" cy="643626"/>
          </a:xfrm>
          <a:prstGeom prst="ellipse">
            <a:avLst/>
          </a:prstGeom>
          <a:solidFill>
            <a:schemeClr val="bg1">
              <a:lumMod val="8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6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 name="直接箭头连接符 7"/>
          <p:cNvCxnSpPr>
            <a:stCxn id="3" idx="6"/>
            <a:endCxn id="5" idx="2"/>
          </p:cNvCxnSpPr>
          <p:nvPr/>
        </p:nvCxnSpPr>
        <p:spPr bwMode="auto">
          <a:xfrm>
            <a:off x="2425590" y="3427989"/>
            <a:ext cx="940738"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65214" y="3257811"/>
            <a:ext cx="1914908" cy="307777"/>
          </a:xfrm>
          <a:prstGeom prst="rect">
            <a:avLst/>
          </a:prstGeom>
          <a:noFill/>
        </p:spPr>
        <p:txBody>
          <a:bodyPr wrap="square" rtlCol="0">
            <a:spAutoFit/>
          </a:bodyPr>
          <a:lstStyle/>
          <a:p>
            <a:pPr algn="ctr"/>
            <a:r>
              <a:rPr lang="en-US" altLang="zh-CN" sz="1400" dirty="0" err="1" smtClean="0">
                <a:latin typeface="Huawei Sans" panose="020C0503030203020204" pitchFamily="34" charset="0"/>
                <a:ea typeface="方正兰亭黑简体" panose="02000000000000000000" pitchFamily="2" charset="-122"/>
                <a:sym typeface="Huawei Sans" panose="020C0503030203020204" pitchFamily="34" charset="0"/>
              </a:rPr>
              <a:t>query_string</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1" name="直接箭头连接符 10"/>
          <p:cNvCxnSpPr>
            <a:stCxn id="5" idx="6"/>
            <a:endCxn id="6" idx="2"/>
          </p:cNvCxnSpPr>
          <p:nvPr/>
        </p:nvCxnSpPr>
        <p:spPr bwMode="auto">
          <a:xfrm flipV="1">
            <a:off x="4589136" y="3427493"/>
            <a:ext cx="874238" cy="496"/>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bwMode="auto">
          <a:xfrm flipV="1">
            <a:off x="6601631" y="3429713"/>
            <a:ext cx="884110" cy="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3411121" y="3155452"/>
            <a:ext cx="1238003" cy="523220"/>
          </a:xfrm>
          <a:prstGeom prst="rect">
            <a:avLst/>
          </a:prstGeom>
          <a:noFill/>
        </p:spPr>
        <p:txBody>
          <a:bodyPr wrap="square" rtlCol="0">
            <a:spAutoFit/>
          </a:bodyPr>
          <a:lstStyle/>
          <a:p>
            <a:pPr algn="ct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Token, keyw</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or</a:t>
            </a:r>
            <a:r>
              <a:rPr lang="en-US" sz="1400" dirty="0" smtClean="0">
                <a:latin typeface="Huawei Sans" panose="020C0503030203020204" pitchFamily="34" charset="0"/>
                <a:ea typeface="方正兰亭黑简体" panose="02000000000000000000" pitchFamily="2" charset="-122"/>
                <a:sym typeface="Huawei Sans" panose="020C0503030203020204" pitchFamily="34" charset="0"/>
              </a:rPr>
              <a:t>d</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文本框 13"/>
          <p:cNvSpPr txBox="1"/>
          <p:nvPr/>
        </p:nvSpPr>
        <p:spPr>
          <a:xfrm>
            <a:off x="5494758" y="3258851"/>
            <a:ext cx="1111839" cy="307777"/>
          </a:xfrm>
          <a:prstGeom prst="rect">
            <a:avLst/>
          </a:prstGeom>
          <a:noFill/>
        </p:spPr>
        <p:txBody>
          <a:bodyPr wrap="square" rtlCol="0">
            <a:spAutoFit/>
          </a:bodyPr>
          <a:lstStyle/>
          <a:p>
            <a:r>
              <a:rPr lang="en-US" altLang="zh-CN" sz="1400" dirty="0">
                <a:latin typeface="Huawei Sans" panose="020C0503030203020204" pitchFamily="34" charset="0"/>
                <a:ea typeface="方正兰亭黑简体" panose="02000000000000000000" pitchFamily="2" charset="-122"/>
                <a:sym typeface="Huawei Sans" panose="020C0503030203020204" pitchFamily="34" charset="0"/>
              </a:rPr>
              <a:t>P</a:t>
            </a:r>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arseTree</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文本框 14"/>
          <p:cNvSpPr txBox="1"/>
          <p:nvPr/>
        </p:nvSpPr>
        <p:spPr>
          <a:xfrm>
            <a:off x="6787033" y="3126291"/>
            <a:ext cx="540000" cy="523220"/>
          </a:xfrm>
          <a:prstGeom prst="rect">
            <a:avLst/>
          </a:prstGeom>
          <a:solidFill>
            <a:schemeClr val="bg1">
              <a:lumMod val="85000"/>
            </a:schemeClr>
          </a:solidFill>
          <a:ln>
            <a:noFill/>
          </a:ln>
        </p:spPr>
        <p:txBody>
          <a:bodyPr wrap="square" rtlCol="0" anchor="ctr">
            <a:spAutoFit/>
          </a:bodyPr>
          <a:lstStyle>
            <a:defPPr>
              <a:defRPr lang="zh-CN"/>
            </a:defPPr>
            <a:lvl1pPr>
              <a:defRPr sz="1400" b="1">
                <a:latin typeface="微软雅黑" panose="020B0503020204020204" pitchFamily="34" charset="-122"/>
                <a:ea typeface="微软雅黑" panose="020B0503020204020204" pitchFamily="34" charset="-122"/>
              </a:defRPr>
            </a:lvl1pPr>
          </a:lstStyle>
          <a:p>
            <a:r>
              <a:rPr lang="zh-CN" altLang="en-US" dirty="0">
                <a:latin typeface="Huawei Sans" panose="020C0503030203020204" pitchFamily="34" charset="0"/>
                <a:ea typeface="方正兰亭黑简体" panose="02000000000000000000" pitchFamily="2" charset="-122"/>
                <a:sym typeface="Huawei Sans" panose="020C0503030203020204" pitchFamily="34" charset="0"/>
              </a:rPr>
              <a:t>语义分析</a:t>
            </a: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文本框 15"/>
          <p:cNvSpPr txBox="1"/>
          <p:nvPr/>
        </p:nvSpPr>
        <p:spPr>
          <a:xfrm>
            <a:off x="7601492" y="3273495"/>
            <a:ext cx="1133042" cy="307777"/>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QueryTree</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p:cNvSpPr txBox="1"/>
          <p:nvPr/>
        </p:nvSpPr>
        <p:spPr>
          <a:xfrm>
            <a:off x="4979248" y="4052728"/>
            <a:ext cx="3325923" cy="212365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s</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truct </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CreateStmt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NodeTag</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type  = T_CreateStmt;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RangeVar</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*relation = {struct(t)};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List *tableElts = List(c1, c2, c3);</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PartitionState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partTableState</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{struct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PartitionState</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DistributeBy *distributeby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{struct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DistributeBy</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p:txBody>
      </p:sp>
      <p:sp>
        <p:nvSpPr>
          <p:cNvPr id="22" name="下箭头 21"/>
          <p:cNvSpPr/>
          <p:nvPr/>
        </p:nvSpPr>
        <p:spPr bwMode="auto">
          <a:xfrm>
            <a:off x="5844903" y="3769103"/>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下箭头 22"/>
          <p:cNvSpPr/>
          <p:nvPr/>
        </p:nvSpPr>
        <p:spPr bwMode="auto">
          <a:xfrm rot="10800000">
            <a:off x="4821317" y="2846444"/>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6" name="文本框 25"/>
          <p:cNvSpPr txBox="1"/>
          <p:nvPr/>
        </p:nvSpPr>
        <p:spPr>
          <a:xfrm>
            <a:off x="4236927" y="1029152"/>
            <a:ext cx="5523141" cy="175432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语法分析器：</a:t>
            </a:r>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gram.y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CreateStmt: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OptTemp TABLE qualified_name </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 OptTableElementList ')‘ OptInherit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OptWith </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OnCommitOption </a:t>
            </a:r>
            <a:r>
              <a:rPr lang="en-US" sz="1200" dirty="0">
                <a:latin typeface="Huawei Sans" panose="020C0503030203020204" pitchFamily="34" charset="0"/>
                <a:ea typeface="方正兰亭黑简体" panose="02000000000000000000" pitchFamily="2" charset="-122"/>
                <a:sym typeface="Huawei Sans" panose="020C0503030203020204" pitchFamily="34" charset="0"/>
              </a:rPr>
              <a:t>OptCompress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CreateStmt</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*n = makeNode(CreateStmt);</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n-&gt;relation = $4;</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文本框 30"/>
          <p:cNvSpPr txBox="1"/>
          <p:nvPr/>
        </p:nvSpPr>
        <p:spPr>
          <a:xfrm>
            <a:off x="2635045" y="3121142"/>
            <a:ext cx="540000" cy="523220"/>
          </a:xfrm>
          <a:prstGeom prst="rect">
            <a:avLst/>
          </a:prstGeom>
          <a:solidFill>
            <a:schemeClr val="bg1">
              <a:lumMod val="85000"/>
            </a:schemeClr>
          </a:solidFill>
          <a:ln>
            <a:noFill/>
          </a:ln>
        </p:spPr>
        <p:txBody>
          <a:bodyPr wrap="square" rtlCol="0" anchor="ctr">
            <a:spAutoFit/>
          </a:bodyPr>
          <a:lstStyle/>
          <a:p>
            <a:r>
              <a:rPr lang="zh-CN" altLang="en-US" sz="1400" b="1" dirty="0">
                <a:latin typeface="Huawei Sans" panose="020C0503030203020204" pitchFamily="34" charset="0"/>
                <a:ea typeface="方正兰亭黑简体" panose="02000000000000000000" pitchFamily="2" charset="-122"/>
                <a:sym typeface="Huawei Sans" panose="020C0503030203020204" pitchFamily="34" charset="0"/>
              </a:rPr>
              <a:t>词法</a:t>
            </a:r>
            <a:r>
              <a:rPr lang="zh-CN" altLang="en-US" sz="1400" b="1" dirty="0" smtClean="0">
                <a:latin typeface="Huawei Sans" panose="020C0503030203020204" pitchFamily="34" charset="0"/>
                <a:ea typeface="方正兰亭黑简体" panose="02000000000000000000" pitchFamily="2" charset="-122"/>
                <a:sym typeface="Huawei Sans" panose="020C0503030203020204" pitchFamily="34" charset="0"/>
              </a:rPr>
              <a:t>分析</a:t>
            </a:r>
            <a:endParaRPr lang="en-US" sz="1400" b="1"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32"/>
          <p:cNvSpPr/>
          <p:nvPr/>
        </p:nvSpPr>
        <p:spPr bwMode="auto">
          <a:xfrm>
            <a:off x="9760068" y="3105680"/>
            <a:ext cx="1440361" cy="643626"/>
          </a:xfrm>
          <a:prstGeom prst="ellipse">
            <a:avLst/>
          </a:prstGeom>
          <a:solidFill>
            <a:schemeClr val="bg1">
              <a:lumMod val="85000"/>
            </a:schemeClr>
          </a:solidFill>
          <a:ln w="190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6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4" name="直接箭头连接符 33"/>
          <p:cNvCxnSpPr>
            <a:stCxn id="7" idx="6"/>
          </p:cNvCxnSpPr>
          <p:nvPr/>
        </p:nvCxnSpPr>
        <p:spPr bwMode="auto">
          <a:xfrm>
            <a:off x="8934280" y="3428009"/>
            <a:ext cx="850860" cy="1189"/>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10020400" y="3273495"/>
            <a:ext cx="988112" cy="307777"/>
          </a:xfrm>
          <a:prstGeom prst="rect">
            <a:avLst/>
          </a:prstGeom>
          <a:noFill/>
        </p:spPr>
        <p:txBody>
          <a:bodyPr wrap="square" rtlCol="0">
            <a:spAutoFit/>
          </a:bodyPr>
          <a:lstStyle/>
          <a:p>
            <a:r>
              <a:rPr lang="en-US" altLang="zh-CN" sz="1400" dirty="0" smtClean="0">
                <a:latin typeface="Huawei Sans" panose="020C0503030203020204" pitchFamily="34" charset="0"/>
                <a:ea typeface="方正兰亭黑简体" panose="02000000000000000000" pitchFamily="2" charset="-122"/>
                <a:sym typeface="Huawei Sans" panose="020C0503030203020204" pitchFamily="34" charset="0"/>
              </a:rPr>
              <a:t>PlanTree</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文本框 27"/>
          <p:cNvSpPr txBox="1"/>
          <p:nvPr/>
        </p:nvSpPr>
        <p:spPr>
          <a:xfrm>
            <a:off x="773714" y="4055063"/>
            <a:ext cx="2307805" cy="21236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&lt;Query1&gt;: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create table t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c1 int not null default 4, </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c2 double,</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c3 varchar(20)</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w</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ith (orientation=row)</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istribute by hash(c1)</a:t>
            </a:r>
          </a:p>
          <a:p>
            <a:r>
              <a:rPr lang="en-US" sz="1200" dirty="0">
                <a:latin typeface="Huawei Sans" panose="020C0503030203020204" pitchFamily="34" charset="0"/>
                <a:ea typeface="方正兰亭黑简体" panose="02000000000000000000" pitchFamily="2" charset="-122"/>
                <a:sym typeface="Huawei Sans" panose="020C0503030203020204" pitchFamily="34" charset="0"/>
              </a:rPr>
              <a:t>p</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artition by range(c3) (</a:t>
            </a:r>
          </a:p>
          <a:p>
            <a:r>
              <a:rPr lang="en-US" altLang="zh-CN" sz="1200" dirty="0">
                <a:latin typeface="Huawei Sans" panose="020C0503030203020204" pitchFamily="34" charset="0"/>
                <a:ea typeface="方正兰亭黑简体" panose="02000000000000000000" pitchFamily="2" charset="-122"/>
                <a:sym typeface="Huawei Sans" panose="020C0503030203020204" pitchFamily="34" charset="0"/>
              </a:rPr>
              <a:t> </a:t>
            </a:r>
            <a:r>
              <a:rPr lang="en-US" altLang="zh-CN" sz="1200" dirty="0" smtClean="0">
                <a:latin typeface="Huawei Sans" panose="020C0503030203020204" pitchFamily="34" charset="0"/>
                <a:ea typeface="方正兰亭黑简体" panose="02000000000000000000" pitchFamily="2" charset="-122"/>
                <a:sym typeface="Huawei Sans" panose="020C0503030203020204" pitchFamily="34" charset="0"/>
              </a:rPr>
              <a:t>…</a:t>
            </a:r>
          </a:p>
          <a:p>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下箭头 28"/>
          <p:cNvSpPr/>
          <p:nvPr/>
        </p:nvSpPr>
        <p:spPr bwMode="auto">
          <a:xfrm rot="10800000">
            <a:off x="1631242" y="3802173"/>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文本框 29"/>
          <p:cNvSpPr txBox="1"/>
          <p:nvPr/>
        </p:nvSpPr>
        <p:spPr>
          <a:xfrm>
            <a:off x="3172341" y="4056910"/>
            <a:ext cx="1704520" cy="17543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Token</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t, (, c1, int, not, null, default, 4, ,, …</a:t>
            </a:r>
          </a:p>
          <a:p>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Keyword</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create, table, int, double, with, …</a:t>
            </a:r>
          </a:p>
          <a:p>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String</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abc</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 “</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def</a:t>
            </a:r>
            <a:r>
              <a:rPr lang="en-US" sz="1200" dirty="0" smtClean="0">
                <a:latin typeface="Huawei Sans" panose="020C0503030203020204" pitchFamily="34" charset="0"/>
                <a:ea typeface="方正兰亭黑简体" panose="02000000000000000000" pitchFamily="2" charset="-122"/>
                <a:sym typeface="Huawei Sans" panose="020C0503030203020204" pitchFamily="34" charset="0"/>
              </a:rPr>
              <a:t>”</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2" name="下箭头 31"/>
          <p:cNvSpPr/>
          <p:nvPr/>
        </p:nvSpPr>
        <p:spPr bwMode="auto">
          <a:xfrm>
            <a:off x="3797732" y="3771184"/>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8" name="文本框 37"/>
          <p:cNvSpPr txBox="1"/>
          <p:nvPr/>
        </p:nvSpPr>
        <p:spPr>
          <a:xfrm>
            <a:off x="2300729" y="2183892"/>
            <a:ext cx="1208629"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200" b="1" dirty="0" smtClean="0">
                <a:latin typeface="Huawei Sans" panose="020C0503030203020204" pitchFamily="34" charset="0"/>
                <a:ea typeface="方正兰亭黑简体" panose="02000000000000000000" pitchFamily="2" charset="-122"/>
                <a:sym typeface="Huawei Sans" panose="020C0503030203020204" pitchFamily="34" charset="0"/>
              </a:rPr>
              <a:t>词法分析器：</a:t>
            </a:r>
            <a:endParaRPr lang="en-US" sz="1200" b="1"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scan.l</a:t>
            </a:r>
            <a:endParaRPr lang="en-US" sz="1200" dirty="0" smtClean="0">
              <a:latin typeface="Huawei Sans" panose="020C0503030203020204" pitchFamily="34" charset="0"/>
              <a:ea typeface="方正兰亭黑简体" panose="02000000000000000000" pitchFamily="2" charset="-122"/>
              <a:sym typeface="Huawei Sans" panose="020C0503030203020204" pitchFamily="34" charset="0"/>
            </a:endParaRPr>
          </a:p>
          <a:p>
            <a:r>
              <a:rPr lang="en-US" sz="1200" dirty="0" err="1">
                <a:latin typeface="Huawei Sans" panose="020C0503030203020204" pitchFamily="34" charset="0"/>
                <a:ea typeface="方正兰亭黑简体" panose="02000000000000000000" pitchFamily="2" charset="-122"/>
                <a:sym typeface="Huawei Sans" panose="020C0503030203020204" pitchFamily="34" charset="0"/>
              </a:rPr>
              <a:t>k</a:t>
            </a:r>
            <a:r>
              <a:rPr lang="en-US" sz="1200" dirty="0" err="1" smtClean="0">
                <a:latin typeface="Huawei Sans" panose="020C0503030203020204" pitchFamily="34" charset="0"/>
                <a:ea typeface="方正兰亭黑简体" panose="02000000000000000000" pitchFamily="2" charset="-122"/>
                <a:sym typeface="Huawei Sans" panose="020C0503030203020204" pitchFamily="34" charset="0"/>
              </a:rPr>
              <a:t>wlist.h</a:t>
            </a: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下箭头 38"/>
          <p:cNvSpPr/>
          <p:nvPr/>
        </p:nvSpPr>
        <p:spPr bwMode="auto">
          <a:xfrm rot="10800000">
            <a:off x="2725045" y="2830223"/>
            <a:ext cx="360000" cy="252000"/>
          </a:xfrm>
          <a:prstGeom prst="downArrow">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文本框 9"/>
          <p:cNvSpPr txBox="1"/>
          <p:nvPr/>
        </p:nvSpPr>
        <p:spPr>
          <a:xfrm>
            <a:off x="4700969" y="3119871"/>
            <a:ext cx="540000" cy="523220"/>
          </a:xfrm>
          <a:prstGeom prst="rect">
            <a:avLst/>
          </a:prstGeom>
          <a:solidFill>
            <a:srgbClr val="00B0F0"/>
          </a:solidFill>
          <a:ln>
            <a:noFill/>
          </a:ln>
        </p:spPr>
        <p:txBody>
          <a:bodyPr wrap="square" rtlCol="0" anchor="ctr">
            <a:spAutoFit/>
          </a:bodyPr>
          <a:lstStyle/>
          <a:p>
            <a:r>
              <a:rPr lang="zh-CN" altLang="en-US" sz="1400" b="1" dirty="0" smtClean="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rPr>
              <a:t>语法分析</a:t>
            </a:r>
            <a:endParaRPr lang="en-US" sz="1400" b="1"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标题 1"/>
          <p:cNvSpPr>
            <a:spLocks noGrp="1"/>
          </p:cNvSpPr>
          <p:nvPr>
            <p:ph type="title"/>
          </p:nvPr>
        </p:nvSpPr>
        <p:spPr/>
        <p:txBody>
          <a:bodyPr/>
          <a:lstStyle/>
          <a:p>
            <a:r>
              <a:rPr lang="zh-CN" altLang="en-US" dirty="0" smtClean="0">
                <a:sym typeface="Huawei Sans" panose="020C0503030203020204" pitchFamily="34" charset="0"/>
              </a:rPr>
              <a:t>语法分析</a:t>
            </a:r>
            <a:r>
              <a:rPr lang="en-US" altLang="zh-CN" dirty="0" smtClean="0">
                <a:sym typeface="Huawei Sans" panose="020C0503030203020204" pitchFamily="34" charset="0"/>
              </a:rPr>
              <a:t>Syntax Analysis : </a:t>
            </a:r>
            <a:r>
              <a:rPr lang="zh-CN" altLang="en-US" dirty="0" smtClean="0">
                <a:sym typeface="Huawei Sans" panose="020C0503030203020204" pitchFamily="34" charset="0"/>
              </a:rPr>
              <a:t>语法正确性检查</a:t>
            </a:r>
            <a:endParaRPr lang="zh-CN" altLang="en-US" dirty="0">
              <a:sym typeface="Huawei Sans" panose="020C0503030203020204" pitchFamily="34" charset="0"/>
            </a:endParaRPr>
          </a:p>
        </p:txBody>
      </p:sp>
      <p:sp>
        <p:nvSpPr>
          <p:cNvPr id="37" name="文本框 36"/>
          <p:cNvSpPr txBox="1"/>
          <p:nvPr/>
        </p:nvSpPr>
        <p:spPr>
          <a:xfrm>
            <a:off x="9029894" y="3167635"/>
            <a:ext cx="540000" cy="531795"/>
          </a:xfrm>
          <a:prstGeom prst="rect">
            <a:avLst/>
          </a:prstGeom>
          <a:solidFill>
            <a:schemeClr val="bg1">
              <a:lumMod val="85000"/>
            </a:schemeClr>
          </a:solidFill>
          <a:ln>
            <a:noFill/>
          </a:ln>
        </p:spPr>
        <p:txBody>
          <a:bodyPr wrap="square" rtlCol="0">
            <a:noAutofit/>
          </a:bodyPr>
          <a:lstStyle>
            <a:defPPr>
              <a:defRPr lang="zh-CN"/>
            </a:defPPr>
            <a:lvl1pPr algn="ctr">
              <a:defRPr sz="1200" b="1">
                <a:latin typeface="微软雅黑" panose="020B0503020204020204" pitchFamily="34" charset="-122"/>
                <a:ea typeface="微软雅黑" panose="020B0503020204020204" pitchFamily="34" charset="-122"/>
              </a:defRPr>
            </a:lvl1pPr>
          </a:lstStyle>
          <a:p>
            <a:r>
              <a:rPr lang="zh-CN" altLang="en-US" sz="1400" dirty="0">
                <a:latin typeface="Huawei Sans" panose="020C0503030203020204" pitchFamily="34" charset="0"/>
                <a:ea typeface="方正兰亭黑简体" panose="02000000000000000000" pitchFamily="2" charset="-122"/>
                <a:sym typeface="Huawei Sans" panose="020C0503030203020204" pitchFamily="34" charset="0"/>
              </a:rPr>
              <a:t>优化器</a:t>
            </a: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custDataLst>
      <p:custData r:id="rId1"/>
      <p:tags r:id="rId2"/>
    </p:custDataLst>
    <p:extLst>
      <p:ext uri="{BB962C8B-B14F-4D97-AF65-F5344CB8AC3E}">
        <p14:creationId xmlns:p14="http://schemas.microsoft.com/office/powerpoint/2010/main" val="252614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7721DD1-B4FD-4A94-B9A3-9FAD14988FEF}"/>
  <p:tag name="ATHENA.CUSTOMXMLCONTENT" val="&lt;?xml version=&quot;1.0&quot;?&gt;&lt;athena xmlns=&quot;http://schemas.microsoft.com/edu/athena&quot; version=&quot;0.1.3517.0&quot;&gt;&lt;timings duration=&quot;27855&quot;/&gt;&lt;/athena&gt;"/>
</p:tagLst>
</file>

<file path=ppt/tags/tag10.xml><?xml version="1.0" encoding="utf-8"?>
<p:tagLst xmlns:a="http://schemas.openxmlformats.org/drawingml/2006/main" xmlns:r="http://schemas.openxmlformats.org/officeDocument/2006/relationships" xmlns:p="http://schemas.openxmlformats.org/presentationml/2006/main">
  <p:tag name="ATHENA.CUSTOMXMLID" val="{2752C14F-2AE6-46C3-A661-2D746E1A6380}"/>
  <p:tag name="ATHENA.CUSTOMXMLCONTENT" val="&lt;?xml version=&quot;1.0&quot;?&gt;&lt;athena xmlns=&quot;http://schemas.microsoft.com/edu/athena&quot; version=&quot;0.1.3517.0&quot;&gt;&lt;timings duration=&quot;77352&quot;&gt;&lt;event time=&quot;4915&quot; type=&quot;OnNext&quot; clickIndex=&quot;1&quot; wacClickIndex=&quot;1&quot;/&gt;&lt;event time=&quot;5414&quot; type=&quot;OnNext&quot; clickIndex=&quot;2&quot; wacClickIndex=&quot;2&quot;/&gt;&lt;event time=&quot;6059&quot; type=&quot;OnNext&quot; clickIndex=&quot;3&quot; wacClickIndex=&quot;3&quot;/&gt;&lt;event time=&quot;6824&quot; type=&quot;OnNext&quot; clickIndex=&quot;4&quot; wacClickIndex=&quot;4&quot;/&gt;&lt;/timings&gt;&lt;/athena&gt;"/>
</p:tagLst>
</file>

<file path=ppt/tags/tag11.xml><?xml version="1.0" encoding="utf-8"?>
<p:tagLst xmlns:a="http://schemas.openxmlformats.org/drawingml/2006/main" xmlns:r="http://schemas.openxmlformats.org/officeDocument/2006/relationships" xmlns:p="http://schemas.openxmlformats.org/presentationml/2006/main">
  <p:tag name="ATHENA.CUSTOMXMLID" val="{8D382A5D-208E-4F95-8180-C1F0F5FA2AA6}"/>
  <p:tag name="ATHENA.CUSTOMXMLCONTENT" val="&lt;?xml version=&quot;1.0&quot;?&gt;&lt;athena xmlns=&quot;http://schemas.microsoft.com/edu/athena&quot; version=&quot;0.1.3517.0&quot;&gt;&lt;timings duration=&quot;89982&quot;/&gt;&lt;/athena&gt;"/>
</p:tagLst>
</file>

<file path=ppt/tags/tag12.xml><?xml version="1.0" encoding="utf-8"?>
<p:tagLst xmlns:a="http://schemas.openxmlformats.org/drawingml/2006/main" xmlns:r="http://schemas.openxmlformats.org/officeDocument/2006/relationships" xmlns:p="http://schemas.openxmlformats.org/presentationml/2006/main">
  <p:tag name="ATHENA.CUSTOMXMLID" val="{360B4E0A-93F7-4450-922D-117CBB5A2D5E}"/>
  <p:tag name="ATHENA.CUSTOMXMLCONTENT" val="&lt;?xml version=&quot;1.0&quot;?&gt;&lt;athena xmlns=&quot;http://schemas.microsoft.com/edu/athena&quot; version=&quot;0.1.3517.0&quot;&gt;&lt;timings duration=&quot;80338&quot;/&gt;&lt;/athena&gt;"/>
</p:tagLst>
</file>

<file path=ppt/tags/tag13.xml><?xml version="1.0" encoding="utf-8"?>
<p:tagLst xmlns:a="http://schemas.openxmlformats.org/drawingml/2006/main" xmlns:r="http://schemas.openxmlformats.org/officeDocument/2006/relationships" xmlns:p="http://schemas.openxmlformats.org/presentationml/2006/main">
  <p:tag name="ATHENA.CUSTOMXMLID" val="{4DE30523-8B69-47DC-A90C-008922FA2991}"/>
  <p:tag name="ATHENA.CUSTOMXMLCONTENT" val="&lt;?xml version=&quot;1.0&quot;?&gt;&lt;athena xmlns=&quot;http://schemas.microsoft.com/edu/athena&quot; version=&quot;0.1.3517.0&quot;&gt;&lt;timings duration=&quot;51433&quot;/&gt;&lt;/athena&gt;"/>
</p:tagLst>
</file>

<file path=ppt/tags/tag14.xml><?xml version="1.0" encoding="utf-8"?>
<p:tagLst xmlns:a="http://schemas.openxmlformats.org/drawingml/2006/main" xmlns:r="http://schemas.openxmlformats.org/officeDocument/2006/relationships" xmlns:p="http://schemas.openxmlformats.org/presentationml/2006/main">
  <p:tag name="ATHENA.CUSTOMXMLID" val="{E9673C91-D531-4BF6-894D-EFA177D11928}"/>
  <p:tag name="ATHENA.CUSTOMXMLCONTENT" val="&lt;?xml version=&quot;1.0&quot;?&gt;&lt;athena xmlns=&quot;http://schemas.microsoft.com/edu/athena&quot; version=&quot;0.1.3517.0&quot;&gt;&lt;timings duration=&quot;181602&quot;/&gt;&lt;/athena&gt;"/>
</p:tagLst>
</file>

<file path=ppt/tags/tag15.xml><?xml version="1.0" encoding="utf-8"?>
<p:tagLst xmlns:a="http://schemas.openxmlformats.org/drawingml/2006/main" xmlns:r="http://schemas.openxmlformats.org/officeDocument/2006/relationships" xmlns:p="http://schemas.openxmlformats.org/presentationml/2006/main">
  <p:tag name="ATHENA.CUSTOMXMLID" val="{94F3C01B-80D3-4076-BA1F-61AAB315B252}"/>
  <p:tag name="ATHENA.CUSTOMXMLCONTENT" val="&lt;?xml version=&quot;1.0&quot;?&gt;&lt;athena xmlns=&quot;http://schemas.microsoft.com/edu/athena&quot; version=&quot;0.1.3517.0&quot;&gt;&lt;timings duration=&quot;67221&quot;&gt;&lt;event time=&quot;8439&quot; type=&quot;OnNext&quot; clickIndex=&quot;1&quot; wacClickIndex=&quot;1&quot;/&gt;&lt;event time=&quot;36549&quot; type=&quot;OnNext&quot; clickIndex=&quot;2&quot; wacClickIndex=&quot;2&quot;/&gt;&lt;/timings&gt;&lt;/athena&gt;"/>
</p:tagLst>
</file>

<file path=ppt/tags/tag16.xml><?xml version="1.0" encoding="utf-8"?>
<p:tagLst xmlns:a="http://schemas.openxmlformats.org/drawingml/2006/main" xmlns:r="http://schemas.openxmlformats.org/officeDocument/2006/relationships" xmlns:p="http://schemas.openxmlformats.org/presentationml/2006/main">
  <p:tag name="ATHENA.CUSTOMXMLID" val="{5CBCACEF-258E-486E-9D00-573F6A03D5BE}"/>
  <p:tag name="ATHENA.CUSTOMXMLCONTENT" val="&lt;?xml version=&quot;1.0&quot;?&gt;&lt;athena xmlns=&quot;http://schemas.microsoft.com/edu/athena&quot; version=&quot;0.1.3517.0&quot;&gt;&lt;timings duration=&quot;102811&quot;&gt;&lt;event time=&quot;3124&quot; type=&quot;OnNext&quot; clickIndex=&quot;1&quot; wacClickIndex=&quot;1&quot;/&gt;&lt;event time=&quot;53851&quot; type=&quot;OnNext&quot; clickIndex=&quot;2&quot; wacClickIndex=&quot;2&quot;/&gt;&lt;event time=&quot;73744&quot; type=&quot;OnNext&quot; clickIndex=&quot;3&quot; wacClickIndex=&quot;3&quot;/&gt;&lt;/timings&gt;&lt;/athena&gt;"/>
</p:tagLst>
</file>

<file path=ppt/tags/tag17.xml><?xml version="1.0" encoding="utf-8"?>
<p:tagLst xmlns:a="http://schemas.openxmlformats.org/drawingml/2006/main" xmlns:r="http://schemas.openxmlformats.org/officeDocument/2006/relationships" xmlns:p="http://schemas.openxmlformats.org/presentationml/2006/main">
  <p:tag name="ATHENA.CUSTOMXMLID" val="{A8419E83-90CF-4C26-B4EC-7D810B10A208}"/>
  <p:tag name="ATHENA.CUSTOMXMLCONTENT" val="&lt;?xml version=&quot;1.0&quot;?&gt;&lt;athena xmlns=&quot;http://schemas.microsoft.com/edu/athena&quot; version=&quot;0.1.3517.0&quot;&gt;&lt;timings duration=&quot;93628&quot;/&gt;&lt;/athena&gt;"/>
</p:tagLst>
</file>

<file path=ppt/tags/tag18.xml><?xml version="1.0" encoding="utf-8"?>
<p:tagLst xmlns:a="http://schemas.openxmlformats.org/drawingml/2006/main" xmlns:r="http://schemas.openxmlformats.org/officeDocument/2006/relationships" xmlns:p="http://schemas.openxmlformats.org/presentationml/2006/main">
  <p:tag name="ATHENA.CUSTOMXMLID" val="{E457E52B-0BCC-4E50-A883-3590897D5440}"/>
  <p:tag name="ATHENA.CUSTOMXMLCONTENT" val="&lt;?xml version=&quot;1.0&quot;?&gt;&lt;athena xmlns=&quot;http://schemas.microsoft.com/edu/athena&quot; version=&quot;0.1.3517.0&quot;&gt;&lt;timings duration=&quot;42832&quot;/&gt;&lt;/athena&gt;"/>
</p:tagLst>
</file>

<file path=ppt/tags/tag19.xml><?xml version="1.0" encoding="utf-8"?>
<p:tagLst xmlns:a="http://schemas.openxmlformats.org/drawingml/2006/main" xmlns:r="http://schemas.openxmlformats.org/officeDocument/2006/relationships" xmlns:p="http://schemas.openxmlformats.org/presentationml/2006/main">
  <p:tag name="ATHENA.CUSTOMXMLID" val="{3870812A-4B2E-4F70-B807-100153955A25}"/>
  <p:tag name="ATHENA.CUSTOMXMLCONTENT" val="&lt;?xml version=&quot;1.0&quot;?&gt;&lt;athena xmlns=&quot;http://schemas.microsoft.com/edu/athena&quot; version=&quot;0.1.3517.0&quot;&gt;&lt;timings duration=&quot;75977&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1B813C09-CFC2-423C-AD4D-1023841C046D}"/>
  <p:tag name="ATHENA.CUSTOMXMLCONTENT" val="&lt;?xml version=&quot;1.0&quot;?&gt;&lt;athena xmlns=&quot;http://schemas.microsoft.com/edu/athena&quot; version=&quot;0.1.3517.0&quot;&gt;&lt;timings duration=&quot;52276&quot;/&gt;&lt;/athena&gt;"/>
</p:tagLst>
</file>

<file path=ppt/tags/tag20.xml><?xml version="1.0" encoding="utf-8"?>
<p:tagLst xmlns:a="http://schemas.openxmlformats.org/drawingml/2006/main" xmlns:r="http://schemas.openxmlformats.org/officeDocument/2006/relationships" xmlns:p="http://schemas.openxmlformats.org/presentationml/2006/main">
  <p:tag name="ATHENA.CUSTOMXMLID" val="{2F55D0BC-0C0C-4331-8A24-BC7E65CC9A23}"/>
  <p:tag name="ATHENA.CUSTOMXMLCONTENT" val="&lt;?xml version=&quot;1.0&quot;?&gt;&lt;athena xmlns=&quot;http://schemas.microsoft.com/edu/athena&quot; version=&quot;0.1.3517.0&quot;&gt;&lt;timings duration=&quot;18647&quot;/&gt;&lt;/athena&gt;"/>
</p:tagLst>
</file>

<file path=ppt/tags/tag21.xml><?xml version="1.0" encoding="utf-8"?>
<p:tagLst xmlns:a="http://schemas.openxmlformats.org/drawingml/2006/main" xmlns:r="http://schemas.openxmlformats.org/officeDocument/2006/relationships" xmlns:p="http://schemas.openxmlformats.org/presentationml/2006/main">
  <p:tag name="ATHENA.CUSTOMXMLID" val="{43A28273-AA10-4BC1-AB57-81CAC76E277C}"/>
  <p:tag name="ATHENA.CUSTOMXMLCONTENT" val="&lt;?xml version=&quot;1.0&quot;?&gt;&lt;athena xmlns=&quot;http://schemas.microsoft.com/edu/athena&quot; version=&quot;0.1.3517.0&quot;&gt;&lt;timings duration=&quot;79238&quot;/&gt;&lt;/athena&gt;"/>
</p:tagLst>
</file>

<file path=ppt/tags/tag22.xml><?xml version="1.0" encoding="utf-8"?>
<p:tagLst xmlns:a="http://schemas.openxmlformats.org/drawingml/2006/main" xmlns:r="http://schemas.openxmlformats.org/officeDocument/2006/relationships" xmlns:p="http://schemas.openxmlformats.org/presentationml/2006/main">
  <p:tag name="ATHENA.CUSTOMXMLID" val="{1C1BABEF-DD36-4A52-86C4-844AE1F75795}"/>
  <p:tag name="ATHENA.CUSTOMXMLCONTENT" val="&lt;?xml version=&quot;1.0&quot;?&gt;&lt;athena xmlns=&quot;http://schemas.microsoft.com/edu/athena&quot; version=&quot;0.1.3517.0&quot;&gt;&lt;timings duration=&quot;74778&quot;/&gt;&lt;/athena&gt;"/>
</p:tagLst>
</file>

<file path=ppt/tags/tag23.xml><?xml version="1.0" encoding="utf-8"?>
<p:tagLst xmlns:a="http://schemas.openxmlformats.org/drawingml/2006/main" xmlns:r="http://schemas.openxmlformats.org/officeDocument/2006/relationships" xmlns:p="http://schemas.openxmlformats.org/presentationml/2006/main">
  <p:tag name="ATHENA.CUSTOMXMLID" val="{1C3896D4-5DC2-46AF-A04D-9568E824A83A}"/>
  <p:tag name="ATHENA.CUSTOMXMLCONTENT" val="&lt;?xml version=&quot;1.0&quot;?&gt;&lt;athena xmlns=&quot;http://schemas.microsoft.com/edu/athena&quot; version=&quot;0.1.3517.0&quot;&gt;&lt;timings duration=&quot;70373&quot;/&gt;&lt;/athena&gt;"/>
</p:tagLst>
</file>

<file path=ppt/tags/tag24.xml><?xml version="1.0" encoding="utf-8"?>
<p:tagLst xmlns:a="http://schemas.openxmlformats.org/drawingml/2006/main" xmlns:r="http://schemas.openxmlformats.org/officeDocument/2006/relationships" xmlns:p="http://schemas.openxmlformats.org/presentationml/2006/main">
  <p:tag name="ATHENA.CUSTOMXMLID" val="{BD7D6A14-E641-482F-884A-C5D54F417575}"/>
  <p:tag name="ATHENA.CUSTOMXMLCONTENT" val="&lt;?xml version=&quot;1.0&quot;?&gt;&lt;athena xmlns=&quot;http://schemas.microsoft.com/edu/athena&quot; version=&quot;0.1.3517.0&quot;&gt;&lt;timings duration=&quot;45430&quot;/&gt;&lt;/athena&gt;"/>
</p:tagLst>
</file>

<file path=ppt/tags/tag25.xml><?xml version="1.0" encoding="utf-8"?>
<p:tagLst xmlns:a="http://schemas.openxmlformats.org/drawingml/2006/main" xmlns:r="http://schemas.openxmlformats.org/officeDocument/2006/relationships" xmlns:p="http://schemas.openxmlformats.org/presentationml/2006/main">
  <p:tag name="ATHENA.CUSTOMXMLID" val="{1B1C3493-DEBB-44ED-8320-E595EB9019D1}"/>
  <p:tag name="ATHENA.CUSTOMXMLCONTENT" val="&lt;?xml version=&quot;1.0&quot;?&gt;&lt;athena xmlns=&quot;http://schemas.microsoft.com/edu/athena&quot; version=&quot;0.1.3517.0&quot;&gt;&lt;timings duration=&quot;67150&quot;/&gt;&lt;/athena&gt;"/>
</p:tagLst>
</file>

<file path=ppt/tags/tag26.xml><?xml version="1.0" encoding="utf-8"?>
<p:tagLst xmlns:a="http://schemas.openxmlformats.org/drawingml/2006/main" xmlns:r="http://schemas.openxmlformats.org/officeDocument/2006/relationships" xmlns:p="http://schemas.openxmlformats.org/presentationml/2006/main">
  <p:tag name="ATHENA.CUSTOMXMLID" val="{2CE7F507-63B8-4074-831E-3F80B15585B7}"/>
  <p:tag name="ATHENA.CUSTOMXMLCONTENT" val="&lt;?xml version=&quot;1.0&quot;?&gt;&lt;athena xmlns=&quot;http://schemas.microsoft.com/edu/athena&quot; version=&quot;0.1.3517.0&quot;&gt;&lt;timings duration=&quot;72255&quot;/&gt;&lt;/athena&gt;"/>
</p:tagLst>
</file>

<file path=ppt/tags/tag27.xml><?xml version="1.0" encoding="utf-8"?>
<p:tagLst xmlns:a="http://schemas.openxmlformats.org/drawingml/2006/main" xmlns:r="http://schemas.openxmlformats.org/officeDocument/2006/relationships" xmlns:p="http://schemas.openxmlformats.org/presentationml/2006/main">
  <p:tag name="ATHENA.CUSTOMXMLID" val="{5F144947-8483-4DBA-920B-59FE27455635}"/>
  <p:tag name="ATHENA.CUSTOMXMLCONTENT" val="&lt;?xml version=&quot;1.0&quot;?&gt;&lt;athena xmlns=&quot;http://schemas.microsoft.com/edu/athena&quot; version=&quot;0.1.3517.0&quot;&gt;&lt;timings duration=&quot;52309&quot;/&gt;&lt;/athena&gt;"/>
</p:tagLst>
</file>

<file path=ppt/tags/tag28.xml><?xml version="1.0" encoding="utf-8"?>
<p:tagLst xmlns:a="http://schemas.openxmlformats.org/drawingml/2006/main" xmlns:r="http://schemas.openxmlformats.org/officeDocument/2006/relationships" xmlns:p="http://schemas.openxmlformats.org/presentationml/2006/main">
  <p:tag name="ATHENA.CUSTOMXMLID" val="{E6E30C74-ECB0-4442-8166-B529CFEAFCD1}"/>
  <p:tag name="ATHENA.CUSTOMXMLCONTENT" val="&lt;?xml version=&quot;1.0&quot;?&gt;&lt;athena xmlns=&quot;http://schemas.microsoft.com/edu/athena&quot; version=&quot;0.1.3517.0&quot;&gt;&lt;timings duration=&quot;43111&quot;/&gt;&lt;/athena&gt;"/>
</p:tagLst>
</file>

<file path=ppt/tags/tag29.xml><?xml version="1.0" encoding="utf-8"?>
<p:tagLst xmlns:a="http://schemas.openxmlformats.org/drawingml/2006/main" xmlns:r="http://schemas.openxmlformats.org/officeDocument/2006/relationships" xmlns:p="http://schemas.openxmlformats.org/presentationml/2006/main">
  <p:tag name="ATHENA.CUSTOMXMLID" val="{24F8C35C-EC09-4D13-83FE-A7EE58EFA557}"/>
  <p:tag name="ATHENA.CUSTOMXMLCONTENT" val="&lt;?xml version=&quot;1.0&quot;?&gt;&lt;athena xmlns=&quot;http://schemas.microsoft.com/edu/athena&quot; version=&quot;0.1.3517.0&quot;&gt;&lt;timings duration=&quot;34696&quot;/&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7ACC804E-5DD5-4775-99A9-A5AA53EB7A73}"/>
  <p:tag name="ATHENA.CUSTOMXMLCONTENT" val="&lt;?xml version=&quot;1.0&quot;?&gt;&lt;athena xmlns=&quot;http://schemas.microsoft.com/edu/athena&quot; version=&quot;0.1.3517.0&quot;&gt;&lt;timings duration=&quot;61420&quot;&gt;&lt;event time=&quot;1690&quot; type=&quot;OnNext&quot; clickIndex=&quot;1&quot; wacClickIndex=&quot;1&quot;/&gt;&lt;/timings&gt;&lt;/athena&gt;"/>
</p:tagLst>
</file>

<file path=ppt/tags/tag30.xml><?xml version="1.0" encoding="utf-8"?>
<p:tagLst xmlns:a="http://schemas.openxmlformats.org/drawingml/2006/main" xmlns:r="http://schemas.openxmlformats.org/officeDocument/2006/relationships" xmlns:p="http://schemas.openxmlformats.org/presentationml/2006/main">
  <p:tag name="ATHENA.CUSTOMXMLID" val="{84254DE1-B46D-4D42-B375-6061F5EE06C2}"/>
  <p:tag name="ATHENA.CUSTOMXMLCONTENT" val="&lt;?xml version=&quot;1.0&quot;?&gt;&lt;athena xmlns=&quot;http://schemas.microsoft.com/edu/athena&quot; version=&quot;0.1.3517.0&quot;&gt;&lt;timings duration=&quot;38025&quot;/&gt;&lt;/athena&gt;"/>
</p:tagLst>
</file>

<file path=ppt/tags/tag31.xml><?xml version="1.0" encoding="utf-8"?>
<p:tagLst xmlns:a="http://schemas.openxmlformats.org/drawingml/2006/main" xmlns:r="http://schemas.openxmlformats.org/officeDocument/2006/relationships" xmlns:p="http://schemas.openxmlformats.org/presentationml/2006/main">
  <p:tag name="ATHENA.CUSTOMXMLID" val="{31A64754-8E90-4669-AB6A-F5A73B2D1EF6}"/>
  <p:tag name="ATHENA.CUSTOMXMLCONTENT" val="&lt;?xml version=&quot;1.0&quot;?&gt;&lt;athena xmlns=&quot;http://schemas.microsoft.com/edu/athena&quot; version=&quot;0.1.3517.0&quot;&gt;&lt;timings duration=&quot;71144&quot;/&gt;&lt;/athena&gt;"/>
</p:tagLst>
</file>

<file path=ppt/tags/tag32.xml><?xml version="1.0" encoding="utf-8"?>
<p:tagLst xmlns:a="http://schemas.openxmlformats.org/drawingml/2006/main" xmlns:r="http://schemas.openxmlformats.org/officeDocument/2006/relationships" xmlns:p="http://schemas.openxmlformats.org/presentationml/2006/main">
  <p:tag name="ATHENA.CUSTOMXMLID" val="{BB8A6DD8-F2E7-4D53-99A2-AAE746A098D9}"/>
  <p:tag name="ATHENA.CUSTOMXMLCONTENT" val="&lt;?xml version=&quot;1.0&quot;?&gt;&lt;athena xmlns=&quot;http://schemas.microsoft.com/edu/athena&quot; version=&quot;0.1.3517.0&quot;&gt;&lt;timings duration=&quot;65544&quot;/&gt;&lt;/athena&gt;"/>
</p:tagLst>
</file>

<file path=ppt/tags/tag33.xml><?xml version="1.0" encoding="utf-8"?>
<p:tagLst xmlns:a="http://schemas.openxmlformats.org/drawingml/2006/main" xmlns:r="http://schemas.openxmlformats.org/officeDocument/2006/relationships" xmlns:p="http://schemas.openxmlformats.org/presentationml/2006/main">
  <p:tag name="ATHENA.CUSTOMXMLID" val="{53241B5F-EB6F-404B-ABDB-F1ECAEA1A08B}"/>
  <p:tag name="ATHENA.CUSTOMXMLCONTENT" val="&lt;?xml version=&quot;1.0&quot;?&gt;&lt;athena xmlns=&quot;http://schemas.microsoft.com/edu/athena&quot; version=&quot;0.1.3517.0&quot;&gt;&lt;timings duration=&quot;46481&quot;/&gt;&lt;/athena&gt;"/>
</p:tagLst>
</file>

<file path=ppt/tags/tag34.xml><?xml version="1.0" encoding="utf-8"?>
<p:tagLst xmlns:a="http://schemas.openxmlformats.org/drawingml/2006/main" xmlns:r="http://schemas.openxmlformats.org/officeDocument/2006/relationships" xmlns:p="http://schemas.openxmlformats.org/presentationml/2006/main">
  <p:tag name="ATHENA.CUSTOMXMLID" val="{1CCD46A3-F82A-4058-9689-B82671E4EE32}"/>
  <p:tag name="ATHENA.CUSTOMXMLCONTENT" val="&lt;?xml version=&quot;1.0&quot;?&gt;&lt;athena xmlns=&quot;http://schemas.microsoft.com/edu/athena&quot; version=&quot;0.1.3517.0&quot;&gt;&lt;timings duration=&quot;55113&quot;/&gt;&lt;/athena&gt;"/>
</p:tagLst>
</file>

<file path=ppt/tags/tag35.xml><?xml version="1.0" encoding="utf-8"?>
<p:tagLst xmlns:a="http://schemas.openxmlformats.org/drawingml/2006/main" xmlns:r="http://schemas.openxmlformats.org/officeDocument/2006/relationships" xmlns:p="http://schemas.openxmlformats.org/presentationml/2006/main">
  <p:tag name="ATHENA.CUSTOMXMLID" val="{17C4321E-B364-4B95-99C9-F0D9B315BC74}"/>
  <p:tag name="ATHENA.CUSTOMXMLCONTENT" val="&lt;?xml version=&quot;1.0&quot;?&gt;&lt;athena xmlns=&quot;http://schemas.microsoft.com/edu/athena&quot; version=&quot;0.1.3517.0&quot;&gt;&lt;timings duration=&quot;43234&quot;/&gt;&lt;/athena&gt;"/>
</p:tagLst>
</file>

<file path=ppt/tags/tag36.xml><?xml version="1.0" encoding="utf-8"?>
<p:tagLst xmlns:a="http://schemas.openxmlformats.org/drawingml/2006/main" xmlns:r="http://schemas.openxmlformats.org/officeDocument/2006/relationships" xmlns:p="http://schemas.openxmlformats.org/presentationml/2006/main">
  <p:tag name="ATHENA.CUSTOMXMLID" val="{BAD0E826-CF73-4E6A-8120-05D838DF25A7}"/>
  <p:tag name="ATHENA.CUSTOMXMLCONTENT" val="&lt;?xml version=&quot;1.0&quot;?&gt;&lt;athena xmlns=&quot;http://schemas.microsoft.com/edu/athena&quot; version=&quot;0.1.3517.0&quot;&gt;&lt;timings duration=&quot;89357&quot;/&gt;&lt;/athena&gt;"/>
</p:tagLst>
</file>

<file path=ppt/tags/tag37.xml><?xml version="1.0" encoding="utf-8"?>
<p:tagLst xmlns:a="http://schemas.openxmlformats.org/drawingml/2006/main" xmlns:r="http://schemas.openxmlformats.org/officeDocument/2006/relationships" xmlns:p="http://schemas.openxmlformats.org/presentationml/2006/main">
  <p:tag name="ATHENA.CUSTOMXMLID" val="{DD3F3295-22EA-4C16-AC9D-6A2DE466AC94}"/>
  <p:tag name="ATHENA.CUSTOMXMLCONTENT" val="&lt;?xml version=&quot;1.0&quot;?&gt;&lt;athena xmlns=&quot;http://schemas.microsoft.com/edu/athena&quot; version=&quot;0.1.3517.0&quot;&gt;&lt;timings duration=&quot;39875&quot;/&gt;&lt;/athena&gt;"/>
</p:tagLst>
</file>

<file path=ppt/tags/tag38.xml><?xml version="1.0" encoding="utf-8"?>
<p:tagLst xmlns:a="http://schemas.openxmlformats.org/drawingml/2006/main" xmlns:r="http://schemas.openxmlformats.org/officeDocument/2006/relationships" xmlns:p="http://schemas.openxmlformats.org/presentationml/2006/main">
  <p:tag name="ATHENA.CUSTOMXMLID" val="{7E525B5D-68A6-4ADA-A8EF-69B0003E6B41}"/>
  <p:tag name="ATHENA.CUSTOMXMLCONTENT" val="&lt;?xml version=&quot;1.0&quot;?&gt;&lt;athena xmlns=&quot;http://schemas.microsoft.com/edu/athena&quot; version=&quot;0.1.3517.0&quot;&gt;&lt;timings duration=&quot;93724&quot;/&gt;&lt;/athena&gt;"/>
</p:tagLst>
</file>

<file path=ppt/tags/tag39.xml><?xml version="1.0" encoding="utf-8"?>
<p:tagLst xmlns:a="http://schemas.openxmlformats.org/drawingml/2006/main" xmlns:r="http://schemas.openxmlformats.org/officeDocument/2006/relationships" xmlns:p="http://schemas.openxmlformats.org/presentationml/2006/main">
  <p:tag name="ATHENA.CUSTOMXMLID" val="{AF27333E-253D-49BC-B03B-260DE7DF496F}"/>
  <p:tag name="ATHENA.CUSTOMXMLCONTENT" val="&lt;?xml version=&quot;1.0&quot;?&gt;&lt;athena xmlns=&quot;http://schemas.microsoft.com/edu/athena&quot; version=&quot;0.1.3517.0&quot;&gt;&lt;timings duration=&quot;50240&quot;&gt;&lt;event time=&quot;2510&quot; type=&quot;OnNext&quot; clickIndex=&quot;1&quot; wacClickIndex=&quot;1&quot;/&gt;&lt;/timings&gt;&lt;/athena&gt;"/>
</p:tagLst>
</file>

<file path=ppt/tags/tag4.xml><?xml version="1.0" encoding="utf-8"?>
<p:tagLst xmlns:a="http://schemas.openxmlformats.org/drawingml/2006/main" xmlns:r="http://schemas.openxmlformats.org/officeDocument/2006/relationships" xmlns:p="http://schemas.openxmlformats.org/presentationml/2006/main">
  <p:tag name="ATHENA.CUSTOMXMLID" val="{03FFC1CA-5676-4E15-839B-7395489CC027}"/>
  <p:tag name="ATHENA.CUSTOMXMLCONTENT" val="&lt;?xml version=&quot;1.0&quot;?&gt;&lt;athena xmlns=&quot;http://schemas.microsoft.com/edu/athena&quot; version=&quot;0.1.3517.0&quot;&gt;&lt;timings duration=&quot;65364&quot;&gt;&lt;event time=&quot;8018&quot; type=&quot;OnNext&quot; clickIndex=&quot;1&quot; wacClickIndex=&quot;1&quot;/&gt;&lt;event time=&quot;16315&quot; type=&quot;OnNext&quot; clickIndex=&quot;2&quot; wacClickIndex=&quot;2&quot;/&gt;&lt;/timings&gt;&lt;/athena&gt;"/>
</p:tagLst>
</file>

<file path=ppt/tags/tag40.xml><?xml version="1.0" encoding="utf-8"?>
<p:tagLst xmlns:a="http://schemas.openxmlformats.org/drawingml/2006/main" xmlns:r="http://schemas.openxmlformats.org/officeDocument/2006/relationships" xmlns:p="http://schemas.openxmlformats.org/presentationml/2006/main">
  <p:tag name="ATHENA.CUSTOMXMLID" val="{3911BCD7-EA58-4AD0-BB31-ABA68D17E6A6}"/>
  <p:tag name="ATHENA.CUSTOMXMLCONTENT" val="&lt;?xml version=&quot;1.0&quot;?&gt;&lt;athena xmlns=&quot;http://schemas.microsoft.com/edu/athena&quot; version=&quot;0.1.3517.0&quot;&gt;&lt;timings duration=&quot;54075&quot;&gt;&lt;event time=&quot;2936&quot; type=&quot;OnNext&quot; clickIndex=&quot;1&quot; wacClickIndex=&quot;1&quot;/&gt;&lt;event time=&quot;4906&quot; type=&quot;OnNext&quot; clickIndex=&quot;2&quot; wacClickIndex=&quot;2&quot;/&gt;&lt;/timings&gt;&lt;/athena&gt;"/>
</p:tagLst>
</file>

<file path=ppt/tags/tag41.xml><?xml version="1.0" encoding="utf-8"?>
<p:tagLst xmlns:a="http://schemas.openxmlformats.org/drawingml/2006/main" xmlns:r="http://schemas.openxmlformats.org/officeDocument/2006/relationships" xmlns:p="http://schemas.openxmlformats.org/presentationml/2006/main">
  <p:tag name="ATHENA.CUSTOMXMLID" val="{0F554687-F931-4F96-976D-3EF1BA6D7BBF}"/>
  <p:tag name="ATHENA.CUSTOMXMLCONTENT" val="&lt;?xml version=&quot;1.0&quot;?&gt;&lt;athena xmlns=&quot;http://schemas.microsoft.com/edu/athena&quot; version=&quot;0.1.3517.0&quot;&gt;&lt;timings duration=&quot;78310&quot;/&gt;&lt;/athena&gt;"/>
</p:tagLst>
</file>

<file path=ppt/tags/tag42.xml><?xml version="1.0" encoding="utf-8"?>
<p:tagLst xmlns:a="http://schemas.openxmlformats.org/drawingml/2006/main" xmlns:r="http://schemas.openxmlformats.org/officeDocument/2006/relationships" xmlns:p="http://schemas.openxmlformats.org/presentationml/2006/main">
  <p:tag name="ATHENA.CUSTOMXMLID" val="{DCBC4135-0459-4316-8EE6-DCA454579991}"/>
  <p:tag name="ATHENA.CUSTOMXMLCONTENT" val="&lt;?xml version=&quot;1.0&quot;?&gt;&lt;athena xmlns=&quot;http://schemas.microsoft.com/edu/athena&quot; version=&quot;0.1.3517.0&quot;&gt;&lt;timings duration=&quot;56274&quot;&gt;&lt;event time=&quot;1579&quot; type=&quot;OnNext&quot; clickIndex=&quot;1&quot; wacClickIndex=&quot;1&quot;/&gt;&lt;event time=&quot;2016&quot; type=&quot;OnNext&quot; clickIndex=&quot;2&quot; wacClickIndex=&quot;2&quot;/&gt;&lt;event time=&quot;2562&quot; type=&quot;OnNext&quot; clickIndex=&quot;3&quot; wacClickIndex=&quot;3&quot;/&gt;&lt;event time=&quot;3045&quot; type=&quot;OnNext&quot; clickIndex=&quot;4&quot; wacClickIndex=&quot;4&quot;/&gt;&lt;event time=&quot;3528&quot; type=&quot;OnNext&quot; clickIndex=&quot;5&quot; wacClickIndex=&quot;5&quot;/&gt;&lt;/timings&gt;&lt;/athena&gt;"/>
</p:tagLst>
</file>

<file path=ppt/tags/tag43.xml><?xml version="1.0" encoding="utf-8"?>
<p:tagLst xmlns:a="http://schemas.openxmlformats.org/drawingml/2006/main" xmlns:r="http://schemas.openxmlformats.org/officeDocument/2006/relationships" xmlns:p="http://schemas.openxmlformats.org/presentationml/2006/main">
  <p:tag name="ATHENA.CUSTOMXMLID" val="{6DB34F66-B6D6-4936-9835-D93AF83E8934}"/>
  <p:tag name="ATHENA.CUSTOMXMLCONTENT" val="&lt;?xml version=&quot;1.0&quot;?&gt;&lt;athena xmlns=&quot;http://schemas.microsoft.com/edu/athena&quot; version=&quot;0.1.3517.0&quot;&gt;&lt;timings duration=&quot;155964&quot;&gt;&lt;event time=&quot;2095&quot; type=&quot;OnNext&quot; clickIndex=&quot;1&quot; wacClickIndex=&quot;1&quot;/&gt;&lt;event time=&quot;12318&quot; type=&quot;OnNext&quot; clickIndex=&quot;2&quot; wacClickIndex=&quot;2&quot;/&gt;&lt;event time=&quot;39858&quot; type=&quot;OnNext&quot; clickIndex=&quot;3&quot; wacClickIndex=&quot;3&quot;/&gt;&lt;event time=&quot;84209&quot; type=&quot;OnNext&quot; clickIndex=&quot;4&quot; wacClickIndex=&quot;4&quot;/&gt;&lt;/timings&gt;&lt;/athena&gt;"/>
</p:tagLst>
</file>

<file path=ppt/tags/tag44.xml><?xml version="1.0" encoding="utf-8"?>
<p:tagLst xmlns:a="http://schemas.openxmlformats.org/drawingml/2006/main" xmlns:r="http://schemas.openxmlformats.org/officeDocument/2006/relationships" xmlns:p="http://schemas.openxmlformats.org/presentationml/2006/main">
  <p:tag name="ATHENA.CUSTOMXMLID" val="{7A311DD4-D5B6-4EFE-9868-91E7A3868416}"/>
  <p:tag name="ATHENA.CUSTOMXMLCONTENT" val="&lt;?xml version=&quot;1.0&quot;?&gt;&lt;athena xmlns=&quot;http://schemas.microsoft.com/edu/athena&quot; version=&quot;0.1.3517.0&quot;&gt;&lt;timings duration=&quot;111571&quot;&gt;&lt;event time=&quot;8250&quot; type=&quot;OnNext&quot; clickIndex=&quot;1&quot; wacClickIndex=&quot;1&quot;/&gt;&lt;event time=&quot;9123&quot; type=&quot;OnNext&quot; clickIndex=&quot;2&quot; wacClickIndex=&quot;2&quot;/&gt;&lt;event time=&quot;9686&quot; type=&quot;OnNext&quot; clickIndex=&quot;3&quot; wacClickIndex=&quot;3&quot;/&gt;&lt;event time=&quot;10200&quot; type=&quot;OnNext&quot; clickIndex=&quot;4&quot; wacClickIndex=&quot;4&quot;/&gt;&lt;/timings&gt;&lt;/athena&gt;"/>
</p:tagLst>
</file>

<file path=ppt/tags/tag45.xml><?xml version="1.0" encoding="utf-8"?>
<p:tagLst xmlns:a="http://schemas.openxmlformats.org/drawingml/2006/main" xmlns:r="http://schemas.openxmlformats.org/officeDocument/2006/relationships" xmlns:p="http://schemas.openxmlformats.org/presentationml/2006/main">
  <p:tag name="ATHENA.CUSTOMXMLID" val="{3451B702-3217-4C39-8CDF-DA90696278D7}"/>
  <p:tag name="ATHENA.CUSTOMXMLCONTENT" val="&lt;?xml version=&quot;1.0&quot;?&gt;&lt;athena xmlns=&quot;http://schemas.microsoft.com/edu/athena&quot; version=&quot;0.1.3517.0&quot;&gt;&lt;timings duration=&quot;68011&quot;&gt;&lt;event time=&quot;64108&quot; type=&quot;OnNext&quot; clickIndex=&quot;1&quot; wacClickIndex=&quot;1&quot;/&gt;&lt;/timings&gt;&lt;/athena&gt;"/>
</p:tagLst>
</file>

<file path=ppt/tags/tag46.xml><?xml version="1.0" encoding="utf-8"?>
<p:tagLst xmlns:a="http://schemas.openxmlformats.org/drawingml/2006/main" xmlns:r="http://schemas.openxmlformats.org/officeDocument/2006/relationships" xmlns:p="http://schemas.openxmlformats.org/presentationml/2006/main">
  <p:tag name="ATHENA.CUSTOMXMLID" val="{1B81D99A-CAD1-4E11-82A0-73DABE28EBB0}"/>
  <p:tag name="ATHENA.CUSTOMXMLCONTENT" val="&lt;?xml version=&quot;1.0&quot;?&gt;&lt;athena xmlns=&quot;http://schemas.microsoft.com/edu/athena&quot; version=&quot;0.1.3517.0&quot;&gt;&lt;timings duration=&quot;57415&quot;/&gt;&lt;/athena&gt;"/>
</p:tagLst>
</file>

<file path=ppt/tags/tag47.xml><?xml version="1.0" encoding="utf-8"?>
<p:tagLst xmlns:a="http://schemas.openxmlformats.org/drawingml/2006/main" xmlns:r="http://schemas.openxmlformats.org/officeDocument/2006/relationships" xmlns:p="http://schemas.openxmlformats.org/presentationml/2006/main">
  <p:tag name="ATHENA.CUSTOMXMLID" val="{856BA770-C242-4E15-99E4-6C9B46797CB9}"/>
  <p:tag name="ATHENA.CUSTOMXMLCONTENT" val="&lt;?xml version=&quot;1.0&quot;?&gt;&lt;athena xmlns=&quot;http://schemas.microsoft.com/edu/athena&quot; version=&quot;0.1.3517.0&quot;&gt;&lt;timings duration=&quot;26607&quot;/&gt;&lt;/athena&gt;"/>
</p:tagLst>
</file>

<file path=ppt/tags/tag48.xml><?xml version="1.0" encoding="utf-8"?>
<p:tagLst xmlns:a="http://schemas.openxmlformats.org/drawingml/2006/main" xmlns:r="http://schemas.openxmlformats.org/officeDocument/2006/relationships" xmlns:p="http://schemas.openxmlformats.org/presentationml/2006/main">
  <p:tag name="ATHENA.CUSTOMXMLID" val="{3368250B-B56A-465B-A3C1-13A2B90CF41C}"/>
  <p:tag name="ATHENA.CUSTOMXMLCONTENT" val="&lt;?xml version=&quot;1.0&quot;?&gt;&lt;athena xmlns=&quot;http://schemas.microsoft.com/edu/athena&quot; version=&quot;0.1.3517.0&quot;&gt;&lt;timings duration=&quot;83348&quot;/&gt;&lt;/athena&gt;"/>
</p:tagLst>
</file>

<file path=ppt/tags/tag49.xml><?xml version="1.0" encoding="utf-8"?>
<p:tagLst xmlns:a="http://schemas.openxmlformats.org/drawingml/2006/main" xmlns:r="http://schemas.openxmlformats.org/officeDocument/2006/relationships" xmlns:p="http://schemas.openxmlformats.org/presentationml/2006/main">
  <p:tag name="ATHENA.CUSTOMXMLID" val="{139DC9C1-59A9-4C37-98DF-6F183CFA57CB}"/>
  <p:tag name="ATHENA.CUSTOMXMLCONTENT" val="&lt;?xml version=&quot;1.0&quot;?&gt;&lt;athena xmlns=&quot;http://schemas.microsoft.com/edu/athena&quot; version=&quot;0.1.3517.0&quot;&gt;&lt;timings duration=&quot;55565&quot;/&gt;&lt;/athena&gt;"/>
</p:tagLst>
</file>

<file path=ppt/tags/tag5.xml><?xml version="1.0" encoding="utf-8"?>
<p:tagLst xmlns:a="http://schemas.openxmlformats.org/drawingml/2006/main" xmlns:r="http://schemas.openxmlformats.org/officeDocument/2006/relationships" xmlns:p="http://schemas.openxmlformats.org/presentationml/2006/main">
  <p:tag name="ATHENA.CUSTOMXMLID" val="{96C5183A-499A-43B3-A456-329EC7FE4122}"/>
  <p:tag name="ATHENA.CUSTOMXMLCONTENT" val="&lt;?xml version=&quot;1.0&quot;?&gt;&lt;athena xmlns=&quot;http://schemas.microsoft.com/edu/athena&quot; version=&quot;0.1.3517.0&quot;&gt;&lt;timings duration=&quot;64947&quot;/&gt;&lt;/athena&gt;"/>
</p:tagLst>
</file>

<file path=ppt/tags/tag50.xml><?xml version="1.0" encoding="utf-8"?>
<p:tagLst xmlns:a="http://schemas.openxmlformats.org/drawingml/2006/main" xmlns:r="http://schemas.openxmlformats.org/officeDocument/2006/relationships" xmlns:p="http://schemas.openxmlformats.org/presentationml/2006/main">
  <p:tag name="ATHENA.CUSTOMXMLID" val="{139DC9C1-59A9-4C37-98DF-6F183CFA57CB}"/>
  <p:tag name="ATHENA.CUSTOMXMLCONTENT" val="&lt;?xml version=&quot;1.0&quot;?&gt;&lt;athena xmlns=&quot;http://schemas.microsoft.com/edu/athena&quot; version=&quot;0.1.3517.0&quot;&gt;&lt;timings duration=&quot;55565&quot;/&gt;&lt;/athena&gt;"/>
</p:tagLst>
</file>

<file path=ppt/tags/tag6.xml><?xml version="1.0" encoding="utf-8"?>
<p:tagLst xmlns:a="http://schemas.openxmlformats.org/drawingml/2006/main" xmlns:r="http://schemas.openxmlformats.org/officeDocument/2006/relationships" xmlns:p="http://schemas.openxmlformats.org/presentationml/2006/main">
  <p:tag name="ATHENA.CUSTOMXMLID" val="{BC0A72D6-F0F0-4CC0-A4EF-BD44E06DA6AA}"/>
  <p:tag name="ATHENA.CUSTOMXMLCONTENT" val="&lt;?xml version=&quot;1.0&quot;?&gt;&lt;athena xmlns=&quot;http://schemas.microsoft.com/edu/athena&quot; version=&quot;0.1.3517.0&quot;&gt;&lt;timings duration=&quot;39452&quot;/&gt;&lt;/athena&gt;"/>
</p:tagLst>
</file>

<file path=ppt/tags/tag7.xml><?xml version="1.0" encoding="utf-8"?>
<p:tagLst xmlns:a="http://schemas.openxmlformats.org/drawingml/2006/main" xmlns:r="http://schemas.openxmlformats.org/officeDocument/2006/relationships" xmlns:p="http://schemas.openxmlformats.org/presentationml/2006/main">
  <p:tag name="ATHENA.CUSTOMXMLID" val="{0B65D642-2ED7-4B8B-8474-4226447622C1}"/>
  <p:tag name="ATHENA.CUSTOMXMLCONTENT" val="&lt;?xml version=&quot;1.0&quot;?&gt;&lt;athena xmlns=&quot;http://schemas.microsoft.com/edu/athena&quot; version=&quot;0.1.3517.0&quot;&gt;&lt;timings duration=&quot;25855&quot;/&gt;&lt;/athena&gt;"/>
</p:tagLst>
</file>

<file path=ppt/tags/tag8.xml><?xml version="1.0" encoding="utf-8"?>
<p:tagLst xmlns:a="http://schemas.openxmlformats.org/drawingml/2006/main" xmlns:r="http://schemas.openxmlformats.org/officeDocument/2006/relationships" xmlns:p="http://schemas.openxmlformats.org/presentationml/2006/main">
  <p:tag name="ATHENA.CUSTOMXMLID" val="{7452A528-7637-4BB2-BF6A-25A0B81BA25B}"/>
  <p:tag name="ATHENA.CUSTOMXMLCONTENT" val="&lt;?xml version=&quot;1.0&quot;?&gt;&lt;athena xmlns=&quot;http://schemas.microsoft.com/edu/athena&quot; version=&quot;0.1.3517.0&quot;&gt;&lt;timings duration=&quot;117213&quot;&gt;&lt;event time=&quot;10482&quot; type=&quot;OnNext&quot; clickIndex=&quot;1&quot; wacClickIndex=&quot;1&quot;/&gt;&lt;event time=&quot;10919&quot; type=&quot;OnNext&quot; clickIndex=&quot;2&quot; wacClickIndex=&quot;2&quot;/&gt;&lt;event time=&quot;52626&quot; type=&quot;OnNext&quot; clickIndex=&quot;3&quot; wacClickIndex=&quot;3&quot;/&gt;&lt;event time=&quot;53295&quot; type=&quot;OnNext&quot; clickIndex=&quot;4&quot; wacClickIndex=&quot;4&quot;/&gt;&lt;/timings&gt;&lt;/athena&gt;"/>
</p:tagLst>
</file>

<file path=ppt/tags/tag9.xml><?xml version="1.0" encoding="utf-8"?>
<p:tagLst xmlns:a="http://schemas.openxmlformats.org/drawingml/2006/main" xmlns:r="http://schemas.openxmlformats.org/officeDocument/2006/relationships" xmlns:p="http://schemas.openxmlformats.org/presentationml/2006/main">
  <p:tag name="ATHENA.CUSTOMXMLID" val="{8240AFC9-BF53-4BA9-A1C9-5D32E2E5D686}"/>
  <p:tag name="ATHENA.CUSTOMXMLCONTENT" val="&lt;?xml version=&quot;1.0&quot;?&gt;&lt;athena xmlns=&quot;http://schemas.microsoft.com/edu/athena&quot; version=&quot;0.1.3517.0&quot;&gt;&lt;timings duration=&quot;53596&quot;&gt;&lt;event time=&quot;5748&quot; type=&quot;OnNext&quot; clickIndex=&quot;1&quot; wacClickIndex=&quot;1&quot;/&gt;&lt;event time=&quot;21348&quot; type=&quot;OnNext&quot; clickIndex=&quot;2&quot; wacClickIndex=&quot;2&quot;/&gt;&lt;event time=&quot;35105&quot; type=&quot;OnNext&quot; clickIndex=&quot;3&quot; wacClickIndex=&quot;3&quot;/&gt;&lt;/timings&gt;&lt;/athena&gt;"/>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athena xmlns="http://schemas.microsoft.com/edu/athena" version="0.1.3517.0">
  <timings duration="27855"/>
</athena>
</file>

<file path=customXml/item10.xml><?xml version="1.0" encoding="utf-8"?>
<athena xmlns="http://schemas.microsoft.com/edu/athena" version="0.1.3517.0">
  <timings duration="51433"/>
</athena>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12.xml><?xml version="1.0" encoding="utf-8"?>
<athena xmlns="http://schemas.microsoft.com/edu/athena" version="0.1.3517.0">
  <timings duration="50240">
    <event time="2510" type="OnNext" clickIndex="1" wacClickIndex="1"/>
  </timings>
</athena>
</file>

<file path=customXml/item13.xml><?xml version="1.0" encoding="utf-8"?>
<athena xmlns="http://schemas.microsoft.com/edu/athena" version="0.1.3517.0">
  <timings duration="42832"/>
</athena>
</file>

<file path=customXml/item14.xml><?xml version="1.0" encoding="utf-8"?>
<athena xmlns="http://schemas.microsoft.com/edu/athena" version="0.1.3517.0">
  <timings duration="45430"/>
</athena>
</file>

<file path=customXml/item15.xml><?xml version="1.0" encoding="utf-8"?>
<athena xmlns="http://schemas.microsoft.com/edu/athena" version="0.1.3517.0">
  <timings duration="93628"/>
</athena>
</file>

<file path=customXml/item16.xml><?xml version="1.0" encoding="utf-8"?>
<athena xmlns="http://schemas.microsoft.com/edu/athena" version="0.1.3517.0">
  <timings duration="155964">
    <event time="2095" type="OnNext" clickIndex="1" wacClickIndex="1"/>
    <event time="12318" type="OnNext" clickIndex="2" wacClickIndex="2"/>
    <event time="39858" type="OnNext" clickIndex="3" wacClickIndex="3"/>
    <event time="84209" type="OnNext" clickIndex="4" wacClickIndex="4"/>
  </timings>
</athena>
</file>

<file path=customXml/item17.xml><?xml version="1.0" encoding="utf-8"?>
<athena xmlns="http://schemas.microsoft.com/edu/athena" version="0.1.3517.0">
  <timings duration="67221">
    <event time="8439" type="OnNext" clickIndex="1" wacClickIndex="1"/>
    <event time="36549" type="OnNext" clickIndex="2" wacClickIndex="2"/>
  </timings>
</athena>
</file>

<file path=customXml/item18.xml><?xml version="1.0" encoding="utf-8"?>
<athena xmlns="http://schemas.microsoft.com/edu/athena" version="0.1.3517.0">
  <timings duration="72255"/>
</athena>
</file>

<file path=customXml/item19.xml><?xml version="1.0" encoding="utf-8"?>
<athena xmlns="http://schemas.microsoft.com/edu/athena" version="0.1.3517.0">
  <timings duration="75977"/>
</athena>
</file>

<file path=customXml/item2.xml><?xml version="1.0" encoding="utf-8"?>
<athena xmlns="http://schemas.microsoft.com/edu/athena" version="0.1.3517.0">
  <timings duration="54075">
    <event time="2936" type="OnNext" clickIndex="1" wacClickIndex="1"/>
    <event time="4906" type="OnNext" clickIndex="2" wacClickIndex="2"/>
  </timings>
</athena>
</file>

<file path=customXml/item20.xml><?xml version="1.0" encoding="utf-8"?>
<athena xmlns="http://schemas.microsoft.com/edu/athena" version="0.1.3517.0">
  <timings duration="74778"/>
</athena>
</file>

<file path=customXml/item21.xml><?xml version="1.0" encoding="utf-8"?>
<athena xmlns="http://schemas.microsoft.com/edu/athena" version="0.1.3517.0">
  <timings duration="43111"/>
</athena>
</file>

<file path=customXml/item22.xml><?xml version="1.0" encoding="utf-8"?>
<athena xmlns="http://schemas.microsoft.com/edu/athena" version="0.1.3517.0">
  <timings duration="67150"/>
</athena>
</file>

<file path=customXml/item23.xml><?xml version="1.0" encoding="utf-8"?>
<athena xmlns="http://schemas.microsoft.com/edu/athena" version="0.1.3517.0">
  <timings duration="34696"/>
</athena>
</file>

<file path=customXml/item24.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5.xml><?xml version="1.0" encoding="utf-8"?>
<athena xmlns="http://schemas.microsoft.com/edu/athena" version="0.1.3517.0">
  <timings duration="55113"/>
</athena>
</file>

<file path=customXml/item26.xml><?xml version="1.0" encoding="utf-8"?>
<athena xmlns="http://schemas.microsoft.com/edu/athena" version="0.1.3517.0">
  <timings duration="56274">
    <event time="1579" type="OnNext" clickIndex="1" wacClickIndex="1"/>
    <event time="2016" type="OnNext" clickIndex="2" wacClickIndex="2"/>
    <event time="2562" type="OnNext" clickIndex="3" wacClickIndex="3"/>
    <event time="3045" type="OnNext" clickIndex="4" wacClickIndex="4"/>
    <event time="3528" type="OnNext" clickIndex="5" wacClickIndex="5"/>
  </timings>
</athena>
</file>

<file path=customXml/item27.xml><?xml version="1.0" encoding="utf-8"?>
<athena xmlns="http://schemas.microsoft.com/edu/athena" version="0.1.3517.0">
  <timings duration="43234"/>
</athena>
</file>

<file path=customXml/item28.xml><?xml version="1.0" encoding="utf-8"?>
<athena xmlns="http://schemas.microsoft.com/edu/athena" version="0.1.3517.0">
  <timings duration="38025"/>
</athena>
</file>

<file path=customXml/item29.xml><?xml version="1.0" encoding="utf-8"?>
<athena xmlns="http://schemas.microsoft.com/edu/athena" version="0.1.3517.0">
  <timings duration="111571">
    <event time="8250" type="OnNext" clickIndex="1" wacClickIndex="1"/>
    <event time="9123" type="OnNext" clickIndex="2" wacClickIndex="2"/>
    <event time="9686" type="OnNext" clickIndex="3" wacClickIndex="3"/>
    <event time="10200" type="OnNext" clickIndex="4" wacClickIndex="4"/>
  </timings>
</athena>
</file>

<file path=customXml/item3.xml><?xml version="1.0" encoding="utf-8"?>
<athena xmlns="http://schemas.microsoft.com/edu/athena" version="0.1.3517.0">
  <timings duration="39875"/>
</athena>
</file>

<file path=customXml/item30.xml><?xml version="1.0" encoding="utf-8"?>
<athena xmlns="http://schemas.microsoft.com/edu/athena" version="0.1.3517.0">
  <timings duration="26607"/>
</athena>
</file>

<file path=customXml/item31.xml><?xml version="1.0" encoding="utf-8"?>
<athena xmlns="http://schemas.microsoft.com/edu/athena" version="0.1.3517.0">
  <timings duration="70373"/>
</athena>
</file>

<file path=customXml/item32.xml><?xml version="1.0" encoding="utf-8"?>
<athena xmlns="http://schemas.microsoft.com/edu/athena" version="0.1.3517.0">
  <timings duration="71144"/>
</athena>
</file>

<file path=customXml/item33.xml><?xml version="1.0" encoding="utf-8"?>
<athena xmlns="http://schemas.microsoft.com/edu/athena" version="0.1.3517.0">
  <timings duration="55565"/>
</athena>
</file>

<file path=customXml/item34.xml><?xml version="1.0" encoding="utf-8"?>
<athena xmlns="http://schemas.microsoft.com/edu/athena" version="0.1.3517.0">
  <timings duration="68011">
    <event time="64108" type="OnNext" clickIndex="1" wacClickIndex="1"/>
  </timings>
</athena>
</file>

<file path=customXml/item35.xml><?xml version="1.0" encoding="utf-8"?>
<athena xmlns="http://schemas.microsoft.com/edu/athena" version="0.1.3517.0">
  <timings duration="39452"/>
</athena>
</file>

<file path=customXml/item36.xml><?xml version="1.0" encoding="utf-8"?>
<athena xmlns="http://schemas.microsoft.com/edu/athena" version="0.1.3517.0">
  <timings duration="117213">
    <event time="10482" type="OnNext" clickIndex="1" wacClickIndex="1"/>
    <event time="10919" type="OnNext" clickIndex="2" wacClickIndex="2"/>
    <event time="52626" type="OnNext" clickIndex="3" wacClickIndex="3"/>
    <event time="53295" type="OnNext" clickIndex="4" wacClickIndex="4"/>
  </timings>
</athena>
</file>

<file path=customXml/item37.xml><?xml version="1.0" encoding="utf-8"?>
<athena xmlns="http://schemas.microsoft.com/edu/athena" version="0.1.3517.0">
  <timings duration="80338"/>
</athena>
</file>

<file path=customXml/item38.xml><?xml version="1.0" encoding="utf-8"?>
<athena xmlns="http://schemas.microsoft.com/edu/athena" version="0.1.3517.0">
  <timings duration="46481"/>
</athena>
</file>

<file path=customXml/item39.xml><?xml version="1.0" encoding="utf-8"?>
<athena xmlns="http://schemas.microsoft.com/edu/athena" version="0.1.3517.0">
  <timings duration="181602"/>
</athena>
</file>

<file path=customXml/item4.xml><?xml version="1.0" encoding="utf-8"?>
<athena xmlns="http://schemas.microsoft.com/edu/athena" version="0.1.3517.0">
  <timings duration="64947"/>
</athena>
</file>

<file path=customXml/item40.xml><?xml version="1.0" encoding="utf-8"?>
<athena xmlns="http://schemas.microsoft.com/edu/athena" version="0.1.3517.0">
  <timings duration="93724"/>
</athena>
</file>

<file path=customXml/item41.xml><?xml version="1.0" encoding="utf-8"?>
<athena xmlns="http://schemas.microsoft.com/edu/athena" version="0.1.3517.0">
  <timings duration="89982"/>
</athena>
</file>

<file path=customXml/item42.xml><?xml version="1.0" encoding="utf-8"?>
<athena xmlns="http://schemas.microsoft.com/edu/athena" version="0.1.3517.0">
  <timings duration="55565"/>
</athena>
</file>

<file path=customXml/item43.xml><?xml version="1.0" encoding="utf-8"?>
<athena xmlns="http://schemas.microsoft.com/edu/athena" version="0.1.3517.0">
  <timings duration="52309"/>
</athena>
</file>

<file path=customXml/item44.xml><?xml version="1.0" encoding="utf-8"?>
<athena xmlns="http://schemas.microsoft.com/edu/athena" version="0.1.3517.0">
  <timings duration="52276"/>
</athena>
</file>

<file path=customXml/item45.xml><?xml version="1.0" encoding="utf-8"?>
<athena xmlns="http://schemas.microsoft.com/edu/athena" version="0.1.3517.0">
  <timings duration="102811">
    <event time="3124" type="OnNext" clickIndex="1" wacClickIndex="1"/>
    <event time="53851" type="OnNext" clickIndex="2" wacClickIndex="2"/>
    <event time="73744" type="OnNext" clickIndex="3" wacClickIndex="3"/>
  </timings>
</athena>
</file>

<file path=customXml/item46.xml><?xml version="1.0" encoding="utf-8"?>
<athena xmlns="http://schemas.microsoft.com/edu/athena" version="0.1.3517.0">
  <timings duration="18647"/>
</athena>
</file>

<file path=customXml/item47.xml><?xml version="1.0" encoding="utf-8"?>
<athena xmlns="http://schemas.microsoft.com/edu/athena" version="0.1.3517.0">
  <timings duration="79238"/>
</athena>
</file>

<file path=customXml/item48.xml><?xml version="1.0" encoding="utf-8"?>
<athena xmlns="http://schemas.microsoft.com/edu/athena" version="0.1.3517.0">
  <timings duration="55565"/>
</athena>
</file>

<file path=customXml/item49.xml><?xml version="1.0" encoding="utf-8"?>
<athena xmlns="http://schemas.microsoft.com/edu/athena" version="0.1.3517.0">
  <timings duration="65364">
    <event time="8018" type="OnNext" clickIndex="1" wacClickIndex="1"/>
    <event time="16315" type="OnNext" clickIndex="2" wacClickIndex="2"/>
  </timings>
</athena>
</file>

<file path=customXml/item5.xml><?xml version="1.0" encoding="utf-8"?>
<athena xmlns="http://schemas.microsoft.com/edu/athena" version="0.1.3517.0">
  <timings duration="89357"/>
</athena>
</file>

<file path=customXml/item50.xml><?xml version="1.0" encoding="utf-8"?>
<athena xmlns="http://schemas.microsoft.com/edu/athena" version="0.1.3517.0">
  <timings duration="65544"/>
</athena>
</file>

<file path=customXml/item51.xml><?xml version="1.0" encoding="utf-8"?>
<athena xmlns="http://schemas.microsoft.com/edu/athena" version="0.1.3517.0">
  <timings duration="25855"/>
</athena>
</file>

<file path=customXml/item52.xml><?xml version="1.0" encoding="utf-8"?>
<athena xmlns="http://schemas.microsoft.com/edu/athena" version="0.1.3517.0">
  <timings duration="61420">
    <event time="1690" type="OnNext" clickIndex="1" wacClickIndex="1"/>
  </timings>
</athena>
</file>

<file path=customXml/item53.xml><?xml version="1.0" encoding="utf-8"?>
<athena xmlns="http://schemas.microsoft.com/edu/athena" version="0.1.3517.0">
  <timings duration="57415"/>
</athena>
</file>

<file path=customXml/item54.xml><?xml version="1.0" encoding="utf-8"?>
<?mso-contentType ?>
<FormTemplates xmlns="http://schemas.microsoft.com/sharepoint/v3/contenttype/forms">
  <Display>DocumentLibraryForm</Display>
  <Edit>DocumentLibraryForm</Edit>
  <New>DocumentLibraryForm</New>
</FormTemplates>
</file>

<file path=customXml/item6.xml><?xml version="1.0" encoding="utf-8"?>
<athena xmlns="http://schemas.microsoft.com/edu/athena" version="0.1.3517.0">
  <timings duration="83348"/>
</athena>
</file>

<file path=customXml/item7.xml><?xml version="1.0" encoding="utf-8"?>
<athena xmlns="http://schemas.microsoft.com/edu/athena" version="0.1.3517.0">
  <timings duration="53596">
    <event time="5748" type="OnNext" clickIndex="1" wacClickIndex="1"/>
    <event time="21348" type="OnNext" clickIndex="2" wacClickIndex="2"/>
    <event time="35105" type="OnNext" clickIndex="3" wacClickIndex="3"/>
  </timings>
</athena>
</file>

<file path=customXml/item8.xml><?xml version="1.0" encoding="utf-8"?>
<athena xmlns="http://schemas.microsoft.com/edu/athena" version="0.1.3517.0">
  <timings duration="78310"/>
</athena>
</file>

<file path=customXml/item9.xml><?xml version="1.0" encoding="utf-8"?>
<athena xmlns="http://schemas.microsoft.com/edu/athena" version="0.1.3517.0">
  <timings duration="77352">
    <event time="4915" type="OnNext" clickIndex="1" wacClickIndex="1"/>
    <event time="5414" type="OnNext" clickIndex="2" wacClickIndex="2"/>
    <event time="6059" type="OnNext" clickIndex="3" wacClickIndex="3"/>
    <event time="6824" type="OnNext" clickIndex="4" wacClickIndex="4"/>
  </timings>
</athena>
</file>

<file path=customXml/itemProps1.xml><?xml version="1.0" encoding="utf-8"?>
<ds:datastoreItem xmlns:ds="http://schemas.openxmlformats.org/officeDocument/2006/customXml" ds:itemID="{96BF467D-8031-41E3-AAEC-2C037A4E0A97}">
  <ds:schemaRefs>
    <ds:schemaRef ds:uri="http://schemas.microsoft.com/edu/athena"/>
  </ds:schemaRefs>
</ds:datastoreItem>
</file>

<file path=customXml/itemProps10.xml><?xml version="1.0" encoding="utf-8"?>
<ds:datastoreItem xmlns:ds="http://schemas.openxmlformats.org/officeDocument/2006/customXml" ds:itemID="{9CD6DC5E-3EA2-4F6B-AC35-B34F94E2BB76}">
  <ds:schemaRefs>
    <ds:schemaRef ds:uri="http://schemas.microsoft.com/edu/athena"/>
  </ds:schemaRefs>
</ds:datastoreItem>
</file>

<file path=customXml/itemProps11.xml><?xml version="1.0" encoding="utf-8"?>
<ds:datastoreItem xmlns:ds="http://schemas.openxmlformats.org/officeDocument/2006/customXml" ds:itemID="{A1A4E927-2E19-40DA-AC21-D3EBC4321306}">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s>
</ds:datastoreItem>
</file>

<file path=customXml/itemProps12.xml><?xml version="1.0" encoding="utf-8"?>
<ds:datastoreItem xmlns:ds="http://schemas.openxmlformats.org/officeDocument/2006/customXml" ds:itemID="{B0788A33-DFAD-4122-8B3C-BB9DCCE143FC}">
  <ds:schemaRefs>
    <ds:schemaRef ds:uri="http://schemas.microsoft.com/edu/athena"/>
  </ds:schemaRefs>
</ds:datastoreItem>
</file>

<file path=customXml/itemProps13.xml><?xml version="1.0" encoding="utf-8"?>
<ds:datastoreItem xmlns:ds="http://schemas.openxmlformats.org/officeDocument/2006/customXml" ds:itemID="{8B37CF7C-4347-47BE-B23F-6E2DB1A87C8B}">
  <ds:schemaRefs>
    <ds:schemaRef ds:uri="http://schemas.microsoft.com/edu/athena"/>
  </ds:schemaRefs>
</ds:datastoreItem>
</file>

<file path=customXml/itemProps14.xml><?xml version="1.0" encoding="utf-8"?>
<ds:datastoreItem xmlns:ds="http://schemas.openxmlformats.org/officeDocument/2006/customXml" ds:itemID="{099C6C35-63FE-4057-AE48-6F425626EC61}">
  <ds:schemaRefs>
    <ds:schemaRef ds:uri="http://schemas.microsoft.com/edu/athena"/>
  </ds:schemaRefs>
</ds:datastoreItem>
</file>

<file path=customXml/itemProps15.xml><?xml version="1.0" encoding="utf-8"?>
<ds:datastoreItem xmlns:ds="http://schemas.openxmlformats.org/officeDocument/2006/customXml" ds:itemID="{6FAAEB74-329E-47FA-A3DC-7276C6898BE4}">
  <ds:schemaRefs>
    <ds:schemaRef ds:uri="http://schemas.microsoft.com/edu/athena"/>
  </ds:schemaRefs>
</ds:datastoreItem>
</file>

<file path=customXml/itemProps16.xml><?xml version="1.0" encoding="utf-8"?>
<ds:datastoreItem xmlns:ds="http://schemas.openxmlformats.org/officeDocument/2006/customXml" ds:itemID="{DEC9A445-BB52-489B-BC7D-381143DB3875}">
  <ds:schemaRefs>
    <ds:schemaRef ds:uri="http://schemas.microsoft.com/edu/athena"/>
  </ds:schemaRefs>
</ds:datastoreItem>
</file>

<file path=customXml/itemProps17.xml><?xml version="1.0" encoding="utf-8"?>
<ds:datastoreItem xmlns:ds="http://schemas.openxmlformats.org/officeDocument/2006/customXml" ds:itemID="{714AA70D-E769-4370-B5C6-EF9EF455E9D0}">
  <ds:schemaRefs>
    <ds:schemaRef ds:uri="http://schemas.microsoft.com/edu/athena"/>
  </ds:schemaRefs>
</ds:datastoreItem>
</file>

<file path=customXml/itemProps18.xml><?xml version="1.0" encoding="utf-8"?>
<ds:datastoreItem xmlns:ds="http://schemas.openxmlformats.org/officeDocument/2006/customXml" ds:itemID="{05D31BDC-AFA9-4555-A274-DE154185F7B0}">
  <ds:schemaRefs>
    <ds:schemaRef ds:uri="http://schemas.microsoft.com/edu/athena"/>
  </ds:schemaRefs>
</ds:datastoreItem>
</file>

<file path=customXml/itemProps19.xml><?xml version="1.0" encoding="utf-8"?>
<ds:datastoreItem xmlns:ds="http://schemas.openxmlformats.org/officeDocument/2006/customXml" ds:itemID="{3F379C9E-5EC8-4097-BBB9-E5BD2DE5E09B}">
  <ds:schemaRefs>
    <ds:schemaRef ds:uri="http://schemas.microsoft.com/edu/athena"/>
  </ds:schemaRefs>
</ds:datastoreItem>
</file>

<file path=customXml/itemProps2.xml><?xml version="1.0" encoding="utf-8"?>
<ds:datastoreItem xmlns:ds="http://schemas.openxmlformats.org/officeDocument/2006/customXml" ds:itemID="{9869E7D4-45E8-41CB-A774-0CDF917699C9}">
  <ds:schemaRefs>
    <ds:schemaRef ds:uri="http://schemas.microsoft.com/edu/athena"/>
  </ds:schemaRefs>
</ds:datastoreItem>
</file>

<file path=customXml/itemProps20.xml><?xml version="1.0" encoding="utf-8"?>
<ds:datastoreItem xmlns:ds="http://schemas.openxmlformats.org/officeDocument/2006/customXml" ds:itemID="{DAEAD58F-FE75-41D3-B009-54B70ADE1C61}">
  <ds:schemaRefs>
    <ds:schemaRef ds:uri="http://schemas.microsoft.com/edu/athena"/>
  </ds:schemaRefs>
</ds:datastoreItem>
</file>

<file path=customXml/itemProps21.xml><?xml version="1.0" encoding="utf-8"?>
<ds:datastoreItem xmlns:ds="http://schemas.openxmlformats.org/officeDocument/2006/customXml" ds:itemID="{3573CFFD-DE91-4391-9C32-B703BBEC3053}">
  <ds:schemaRefs>
    <ds:schemaRef ds:uri="http://schemas.microsoft.com/edu/athena"/>
  </ds:schemaRefs>
</ds:datastoreItem>
</file>

<file path=customXml/itemProps22.xml><?xml version="1.0" encoding="utf-8"?>
<ds:datastoreItem xmlns:ds="http://schemas.openxmlformats.org/officeDocument/2006/customXml" ds:itemID="{449AB252-6D24-4778-83B7-32680B437A73}">
  <ds:schemaRefs>
    <ds:schemaRef ds:uri="http://schemas.microsoft.com/edu/athena"/>
  </ds:schemaRefs>
</ds:datastoreItem>
</file>

<file path=customXml/itemProps23.xml><?xml version="1.0" encoding="utf-8"?>
<ds:datastoreItem xmlns:ds="http://schemas.openxmlformats.org/officeDocument/2006/customXml" ds:itemID="{63E46D1E-D88A-4C6C-9C0F-515068B6083C}">
  <ds:schemaRefs>
    <ds:schemaRef ds:uri="http://schemas.microsoft.com/edu/athena"/>
  </ds:schemaRefs>
</ds:datastoreItem>
</file>

<file path=customXml/itemProps24.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5.xml><?xml version="1.0" encoding="utf-8"?>
<ds:datastoreItem xmlns:ds="http://schemas.openxmlformats.org/officeDocument/2006/customXml" ds:itemID="{D5FD1F5C-496F-4BAF-A1A3-80FB1CF12B7F}">
  <ds:schemaRefs>
    <ds:schemaRef ds:uri="http://schemas.microsoft.com/edu/athena"/>
  </ds:schemaRefs>
</ds:datastoreItem>
</file>

<file path=customXml/itemProps26.xml><?xml version="1.0" encoding="utf-8"?>
<ds:datastoreItem xmlns:ds="http://schemas.openxmlformats.org/officeDocument/2006/customXml" ds:itemID="{F6084A78-4BB1-466D-B113-F15260521DFB}">
  <ds:schemaRefs>
    <ds:schemaRef ds:uri="http://schemas.microsoft.com/edu/athena"/>
  </ds:schemaRefs>
</ds:datastoreItem>
</file>

<file path=customXml/itemProps27.xml><?xml version="1.0" encoding="utf-8"?>
<ds:datastoreItem xmlns:ds="http://schemas.openxmlformats.org/officeDocument/2006/customXml" ds:itemID="{1E67A072-D842-4898-B6C3-E4399BBFDA4A}">
  <ds:schemaRefs>
    <ds:schemaRef ds:uri="http://schemas.microsoft.com/edu/athena"/>
  </ds:schemaRefs>
</ds:datastoreItem>
</file>

<file path=customXml/itemProps28.xml><?xml version="1.0" encoding="utf-8"?>
<ds:datastoreItem xmlns:ds="http://schemas.openxmlformats.org/officeDocument/2006/customXml" ds:itemID="{6ED6C13E-8DD8-483D-8E1D-132F7D73B8C9}">
  <ds:schemaRefs>
    <ds:schemaRef ds:uri="http://schemas.microsoft.com/edu/athena"/>
  </ds:schemaRefs>
</ds:datastoreItem>
</file>

<file path=customXml/itemProps29.xml><?xml version="1.0" encoding="utf-8"?>
<ds:datastoreItem xmlns:ds="http://schemas.openxmlformats.org/officeDocument/2006/customXml" ds:itemID="{AE750005-90C9-46FF-89A5-BB331B28DB98}">
  <ds:schemaRefs>
    <ds:schemaRef ds:uri="http://schemas.microsoft.com/edu/athena"/>
  </ds:schemaRefs>
</ds:datastoreItem>
</file>

<file path=customXml/itemProps3.xml><?xml version="1.0" encoding="utf-8"?>
<ds:datastoreItem xmlns:ds="http://schemas.openxmlformats.org/officeDocument/2006/customXml" ds:itemID="{687F0E01-23E9-403F-9E7F-73082E5E0FC1}">
  <ds:schemaRefs>
    <ds:schemaRef ds:uri="http://schemas.microsoft.com/edu/athena"/>
  </ds:schemaRefs>
</ds:datastoreItem>
</file>

<file path=customXml/itemProps30.xml><?xml version="1.0" encoding="utf-8"?>
<ds:datastoreItem xmlns:ds="http://schemas.openxmlformats.org/officeDocument/2006/customXml" ds:itemID="{8A5DA98D-7B46-43A3-A496-9A5FDCE24C71}">
  <ds:schemaRefs>
    <ds:schemaRef ds:uri="http://schemas.microsoft.com/edu/athena"/>
  </ds:schemaRefs>
</ds:datastoreItem>
</file>

<file path=customXml/itemProps31.xml><?xml version="1.0" encoding="utf-8"?>
<ds:datastoreItem xmlns:ds="http://schemas.openxmlformats.org/officeDocument/2006/customXml" ds:itemID="{410D49BE-A083-4BCD-A28A-A5FF48742F71}">
  <ds:schemaRefs>
    <ds:schemaRef ds:uri="http://schemas.microsoft.com/edu/athena"/>
  </ds:schemaRefs>
</ds:datastoreItem>
</file>

<file path=customXml/itemProps32.xml><?xml version="1.0" encoding="utf-8"?>
<ds:datastoreItem xmlns:ds="http://schemas.openxmlformats.org/officeDocument/2006/customXml" ds:itemID="{E7250276-931F-4314-A6E3-308DB12AAC8D}">
  <ds:schemaRefs>
    <ds:schemaRef ds:uri="http://schemas.microsoft.com/edu/athena"/>
  </ds:schemaRefs>
</ds:datastoreItem>
</file>

<file path=customXml/itemProps33.xml><?xml version="1.0" encoding="utf-8"?>
<ds:datastoreItem xmlns:ds="http://schemas.openxmlformats.org/officeDocument/2006/customXml" ds:itemID="{5D7E8D24-3163-47AA-8C27-F694B3C6EEED}">
  <ds:schemaRefs>
    <ds:schemaRef ds:uri="http://schemas.microsoft.com/edu/athena"/>
  </ds:schemaRefs>
</ds:datastoreItem>
</file>

<file path=customXml/itemProps34.xml><?xml version="1.0" encoding="utf-8"?>
<ds:datastoreItem xmlns:ds="http://schemas.openxmlformats.org/officeDocument/2006/customXml" ds:itemID="{320AE7FE-23E2-4F0E-8E2E-097884D9D6ED}">
  <ds:schemaRefs>
    <ds:schemaRef ds:uri="http://schemas.microsoft.com/edu/athena"/>
  </ds:schemaRefs>
</ds:datastoreItem>
</file>

<file path=customXml/itemProps35.xml><?xml version="1.0" encoding="utf-8"?>
<ds:datastoreItem xmlns:ds="http://schemas.openxmlformats.org/officeDocument/2006/customXml" ds:itemID="{BE3289B6-E1DA-4074-A02D-FEE299599A3A}">
  <ds:schemaRefs>
    <ds:schemaRef ds:uri="http://schemas.microsoft.com/edu/athena"/>
  </ds:schemaRefs>
</ds:datastoreItem>
</file>

<file path=customXml/itemProps36.xml><?xml version="1.0" encoding="utf-8"?>
<ds:datastoreItem xmlns:ds="http://schemas.openxmlformats.org/officeDocument/2006/customXml" ds:itemID="{1019ADF4-2E1C-486E-9316-F564E043A5E3}">
  <ds:schemaRefs>
    <ds:schemaRef ds:uri="http://schemas.microsoft.com/edu/athena"/>
  </ds:schemaRefs>
</ds:datastoreItem>
</file>

<file path=customXml/itemProps37.xml><?xml version="1.0" encoding="utf-8"?>
<ds:datastoreItem xmlns:ds="http://schemas.openxmlformats.org/officeDocument/2006/customXml" ds:itemID="{F46F927A-5AD4-4769-965B-A4AA97D97E25}">
  <ds:schemaRefs>
    <ds:schemaRef ds:uri="http://schemas.microsoft.com/edu/athena"/>
  </ds:schemaRefs>
</ds:datastoreItem>
</file>

<file path=customXml/itemProps38.xml><?xml version="1.0" encoding="utf-8"?>
<ds:datastoreItem xmlns:ds="http://schemas.openxmlformats.org/officeDocument/2006/customXml" ds:itemID="{BB23D61C-C9F6-49B0-8AC2-B101EEA065B6}">
  <ds:schemaRefs>
    <ds:schemaRef ds:uri="http://schemas.microsoft.com/edu/athena"/>
  </ds:schemaRefs>
</ds:datastoreItem>
</file>

<file path=customXml/itemProps39.xml><?xml version="1.0" encoding="utf-8"?>
<ds:datastoreItem xmlns:ds="http://schemas.openxmlformats.org/officeDocument/2006/customXml" ds:itemID="{9496FB36-06F2-477C-B13B-7AC294566048}">
  <ds:schemaRefs>
    <ds:schemaRef ds:uri="http://schemas.microsoft.com/edu/athena"/>
  </ds:schemaRefs>
</ds:datastoreItem>
</file>

<file path=customXml/itemProps4.xml><?xml version="1.0" encoding="utf-8"?>
<ds:datastoreItem xmlns:ds="http://schemas.openxmlformats.org/officeDocument/2006/customXml" ds:itemID="{9EA923DE-C439-487C-B700-B5C80742C2B6}">
  <ds:schemaRefs>
    <ds:schemaRef ds:uri="http://schemas.microsoft.com/edu/athena"/>
  </ds:schemaRefs>
</ds:datastoreItem>
</file>

<file path=customXml/itemProps40.xml><?xml version="1.0" encoding="utf-8"?>
<ds:datastoreItem xmlns:ds="http://schemas.openxmlformats.org/officeDocument/2006/customXml" ds:itemID="{76DCE10D-5332-4961-90E5-E50DD789624A}">
  <ds:schemaRefs>
    <ds:schemaRef ds:uri="http://schemas.microsoft.com/edu/athena"/>
  </ds:schemaRefs>
</ds:datastoreItem>
</file>

<file path=customXml/itemProps41.xml><?xml version="1.0" encoding="utf-8"?>
<ds:datastoreItem xmlns:ds="http://schemas.openxmlformats.org/officeDocument/2006/customXml" ds:itemID="{F23AC5DF-49E0-477B-B982-C1064D0A456D}">
  <ds:schemaRefs>
    <ds:schemaRef ds:uri="http://schemas.microsoft.com/edu/athena"/>
  </ds:schemaRefs>
</ds:datastoreItem>
</file>

<file path=customXml/itemProps42.xml><?xml version="1.0" encoding="utf-8"?>
<ds:datastoreItem xmlns:ds="http://schemas.openxmlformats.org/officeDocument/2006/customXml" ds:itemID="{B33B61F7-B15C-40CD-A659-DDF47B9AF63A}">
  <ds:schemaRefs>
    <ds:schemaRef ds:uri="http://schemas.microsoft.com/edu/athena"/>
  </ds:schemaRefs>
</ds:datastoreItem>
</file>

<file path=customXml/itemProps43.xml><?xml version="1.0" encoding="utf-8"?>
<ds:datastoreItem xmlns:ds="http://schemas.openxmlformats.org/officeDocument/2006/customXml" ds:itemID="{BD54AAED-2ED5-4949-AF75-8A89215F9083}">
  <ds:schemaRefs>
    <ds:schemaRef ds:uri="http://schemas.microsoft.com/edu/athena"/>
  </ds:schemaRefs>
</ds:datastoreItem>
</file>

<file path=customXml/itemProps44.xml><?xml version="1.0" encoding="utf-8"?>
<ds:datastoreItem xmlns:ds="http://schemas.openxmlformats.org/officeDocument/2006/customXml" ds:itemID="{E5237CE5-55C4-4CEB-8378-5BDF88756E88}">
  <ds:schemaRefs>
    <ds:schemaRef ds:uri="http://schemas.microsoft.com/edu/athena"/>
  </ds:schemaRefs>
</ds:datastoreItem>
</file>

<file path=customXml/itemProps45.xml><?xml version="1.0" encoding="utf-8"?>
<ds:datastoreItem xmlns:ds="http://schemas.openxmlformats.org/officeDocument/2006/customXml" ds:itemID="{4A57AE66-8432-4A81-8348-671775E57197}">
  <ds:schemaRefs>
    <ds:schemaRef ds:uri="http://schemas.microsoft.com/edu/athena"/>
  </ds:schemaRefs>
</ds:datastoreItem>
</file>

<file path=customXml/itemProps46.xml><?xml version="1.0" encoding="utf-8"?>
<ds:datastoreItem xmlns:ds="http://schemas.openxmlformats.org/officeDocument/2006/customXml" ds:itemID="{C8681886-9E6F-4540-B876-B079BE4F5A15}">
  <ds:schemaRefs>
    <ds:schemaRef ds:uri="http://schemas.microsoft.com/edu/athena"/>
  </ds:schemaRefs>
</ds:datastoreItem>
</file>

<file path=customXml/itemProps47.xml><?xml version="1.0" encoding="utf-8"?>
<ds:datastoreItem xmlns:ds="http://schemas.openxmlformats.org/officeDocument/2006/customXml" ds:itemID="{E3E6E797-271D-4F43-9BC5-A700BD7F48CD}">
  <ds:schemaRefs>
    <ds:schemaRef ds:uri="http://schemas.microsoft.com/edu/athena"/>
  </ds:schemaRefs>
</ds:datastoreItem>
</file>

<file path=customXml/itemProps48.xml><?xml version="1.0" encoding="utf-8"?>
<ds:datastoreItem xmlns:ds="http://schemas.openxmlformats.org/officeDocument/2006/customXml" ds:itemID="{678D6832-22EE-443F-A7C2-093C33AC47F9}">
  <ds:schemaRefs>
    <ds:schemaRef ds:uri="http://schemas.microsoft.com/edu/athena"/>
  </ds:schemaRefs>
</ds:datastoreItem>
</file>

<file path=customXml/itemProps49.xml><?xml version="1.0" encoding="utf-8"?>
<ds:datastoreItem xmlns:ds="http://schemas.openxmlformats.org/officeDocument/2006/customXml" ds:itemID="{FBE23F46-2280-449C-BADC-C7E1048A2EC7}">
  <ds:schemaRefs>
    <ds:schemaRef ds:uri="http://schemas.microsoft.com/edu/athena"/>
  </ds:schemaRefs>
</ds:datastoreItem>
</file>

<file path=customXml/itemProps5.xml><?xml version="1.0" encoding="utf-8"?>
<ds:datastoreItem xmlns:ds="http://schemas.openxmlformats.org/officeDocument/2006/customXml" ds:itemID="{DE01545E-BA3F-49C5-B628-A21DF9B7CDDE}">
  <ds:schemaRefs>
    <ds:schemaRef ds:uri="http://schemas.microsoft.com/edu/athena"/>
  </ds:schemaRefs>
</ds:datastoreItem>
</file>

<file path=customXml/itemProps50.xml><?xml version="1.0" encoding="utf-8"?>
<ds:datastoreItem xmlns:ds="http://schemas.openxmlformats.org/officeDocument/2006/customXml" ds:itemID="{01264061-9737-46ED-8007-70379435CE68}">
  <ds:schemaRefs>
    <ds:schemaRef ds:uri="http://schemas.microsoft.com/edu/athena"/>
  </ds:schemaRefs>
</ds:datastoreItem>
</file>

<file path=customXml/itemProps51.xml><?xml version="1.0" encoding="utf-8"?>
<ds:datastoreItem xmlns:ds="http://schemas.openxmlformats.org/officeDocument/2006/customXml" ds:itemID="{B2B3ECD1-A802-4240-8C95-01BDD78ADE53}">
  <ds:schemaRefs>
    <ds:schemaRef ds:uri="http://schemas.microsoft.com/edu/athena"/>
  </ds:schemaRefs>
</ds:datastoreItem>
</file>

<file path=customXml/itemProps52.xml><?xml version="1.0" encoding="utf-8"?>
<ds:datastoreItem xmlns:ds="http://schemas.openxmlformats.org/officeDocument/2006/customXml" ds:itemID="{567795DA-0B97-45CC-8D90-60806EA49340}">
  <ds:schemaRefs>
    <ds:schemaRef ds:uri="http://schemas.microsoft.com/edu/athena"/>
  </ds:schemaRefs>
</ds:datastoreItem>
</file>

<file path=customXml/itemProps53.xml><?xml version="1.0" encoding="utf-8"?>
<ds:datastoreItem xmlns:ds="http://schemas.openxmlformats.org/officeDocument/2006/customXml" ds:itemID="{088943A9-4500-43A7-BAB9-12ABD67ABBCF}">
  <ds:schemaRefs>
    <ds:schemaRef ds:uri="http://schemas.microsoft.com/edu/athena"/>
  </ds:schemaRefs>
</ds:datastoreItem>
</file>

<file path=customXml/itemProps54.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6.xml><?xml version="1.0" encoding="utf-8"?>
<ds:datastoreItem xmlns:ds="http://schemas.openxmlformats.org/officeDocument/2006/customXml" ds:itemID="{9D44C7E5-9024-428B-A68C-324078AC6B2E}">
  <ds:schemaRefs>
    <ds:schemaRef ds:uri="http://schemas.microsoft.com/edu/athena"/>
  </ds:schemaRefs>
</ds:datastoreItem>
</file>

<file path=customXml/itemProps7.xml><?xml version="1.0" encoding="utf-8"?>
<ds:datastoreItem xmlns:ds="http://schemas.openxmlformats.org/officeDocument/2006/customXml" ds:itemID="{283780BC-0B87-479C-9E1D-E3C637DCB540}">
  <ds:schemaRefs>
    <ds:schemaRef ds:uri="http://schemas.microsoft.com/edu/athena"/>
  </ds:schemaRefs>
</ds:datastoreItem>
</file>

<file path=customXml/itemProps8.xml><?xml version="1.0" encoding="utf-8"?>
<ds:datastoreItem xmlns:ds="http://schemas.openxmlformats.org/officeDocument/2006/customXml" ds:itemID="{63A4F9FB-3332-4859-A242-2B60BE5358E8}">
  <ds:schemaRefs>
    <ds:schemaRef ds:uri="http://schemas.microsoft.com/edu/athena"/>
  </ds:schemaRefs>
</ds:datastoreItem>
</file>

<file path=customXml/itemProps9.xml><?xml version="1.0" encoding="utf-8"?>
<ds:datastoreItem xmlns:ds="http://schemas.openxmlformats.org/officeDocument/2006/customXml" ds:itemID="{7070322E-EEBF-4CEA-B0E8-568BA8EF5B07}">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2250</TotalTime>
  <Words>8718</Words>
  <Application>Microsoft Office PowerPoint</Application>
  <PresentationFormat>宽屏</PresentationFormat>
  <Paragraphs>1298</Paragraphs>
  <Slides>62</Slides>
  <Notes>62</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62</vt:i4>
      </vt:variant>
    </vt:vector>
  </HeadingPairs>
  <TitlesOfParts>
    <vt:vector size="75" baseType="lpstr">
      <vt:lpstr>方正兰亭黑简体</vt:lpstr>
      <vt:lpstr>Microsoft YaHei</vt:lpstr>
      <vt:lpstr>Microsoft YaHei</vt:lpstr>
      <vt:lpstr>Arial</vt:lpstr>
      <vt:lpstr>Cambria Math</vt:lpstr>
      <vt:lpstr>Courier New</vt:lpstr>
      <vt:lpstr>Huawei Sans</vt:lpstr>
      <vt:lpstr>Times New Roman</vt:lpstr>
      <vt:lpstr>Wingdings</vt:lpstr>
      <vt:lpstr>1_标题页模板</vt:lpstr>
      <vt:lpstr>2_功能页模板</vt:lpstr>
      <vt:lpstr>3_内容页模板</vt:lpstr>
      <vt:lpstr>4_感谢页模板</vt:lpstr>
      <vt:lpstr>openGauss SQL引擎实现  </vt:lpstr>
      <vt:lpstr>                 </vt:lpstr>
      <vt:lpstr>PowerPoint 演示文稿</vt:lpstr>
      <vt:lpstr>PowerPoint 演示文稿</vt:lpstr>
      <vt:lpstr>什么是数据库SQL引擎？ </vt:lpstr>
      <vt:lpstr>SQL引擎实现主要流程 </vt:lpstr>
      <vt:lpstr>什么是查询解析？ </vt:lpstr>
      <vt:lpstr>词法分析Lexical Analysis : 识别关键字、标示、常量</vt:lpstr>
      <vt:lpstr>语法分析Syntax Analysis : 语法正确性检查</vt:lpstr>
      <vt:lpstr>语义分析Semantic Analysis : 上下文检测二义性文法检查</vt:lpstr>
      <vt:lpstr>SQL引擎实现：词法Lexical-语法Syntax-语义Semantic全过程</vt:lpstr>
      <vt:lpstr>查询解析语义分析Semantic Analysis案例</vt:lpstr>
      <vt:lpstr>查询优化阶段：查询优化阶段的定义 </vt:lpstr>
      <vt:lpstr>查询优化阶段：优化策略划分 </vt:lpstr>
      <vt:lpstr>PowerPoint 演示文稿</vt:lpstr>
      <vt:lpstr>优化器主体框架：优化器的定义</vt:lpstr>
      <vt:lpstr>优化器主体框架：传统优化器的工作步骤</vt:lpstr>
      <vt:lpstr>优化器主体框架：优化器的搜索策略- 查询重写</vt:lpstr>
      <vt:lpstr>优化器主体框架：优化器的搜索策略- 路径搜索</vt:lpstr>
      <vt:lpstr>经典优化器框架1：System R模型</vt:lpstr>
      <vt:lpstr>System R模型的关键特点</vt:lpstr>
      <vt:lpstr>经典优化器框架2：经典框架Cascade/Volcano模型</vt:lpstr>
      <vt:lpstr>Cascade/Volcano模型的关键特点</vt:lpstr>
      <vt:lpstr>Cascade优化器模型中各个对象的含义（1） </vt:lpstr>
      <vt:lpstr>Cascade优化器模型中各个对象的含义（2） </vt:lpstr>
      <vt:lpstr>两种优化器模型的总结</vt:lpstr>
      <vt:lpstr>两种优化器模型的总结</vt:lpstr>
      <vt:lpstr>PowerPoint 演示文稿</vt:lpstr>
      <vt:lpstr>逻辑优化：查询重写技术</vt:lpstr>
      <vt:lpstr>谓词Predicate重写优化</vt:lpstr>
      <vt:lpstr>谓词Predicate重写优化示例</vt:lpstr>
      <vt:lpstr>谓词Predicate重写优化</vt:lpstr>
      <vt:lpstr>谓词Predicate重写优化</vt:lpstr>
      <vt:lpstr>谓词Predicate重写优化</vt:lpstr>
      <vt:lpstr>视图View相关重写优化</vt:lpstr>
      <vt:lpstr>关联Join相关重写优化</vt:lpstr>
      <vt:lpstr>关联Join相关重写优化</vt:lpstr>
      <vt:lpstr>相关子查询提升重写优化</vt:lpstr>
      <vt:lpstr>相关子查询提升重写优化</vt:lpstr>
      <vt:lpstr>集合操作UNION相关重写优化</vt:lpstr>
      <vt:lpstr>集合操作UNION相关重写优化</vt:lpstr>
      <vt:lpstr>Inlist2Join重写优化</vt:lpstr>
      <vt:lpstr>Push Join Into Union</vt:lpstr>
      <vt:lpstr>Lazy/Eager Aggregation</vt:lpstr>
      <vt:lpstr>PowerPoint 演示文稿</vt:lpstr>
      <vt:lpstr>CBO物理优化-路径&amp;计划生成</vt:lpstr>
      <vt:lpstr>CBO物理优化-路径&amp;计划生成</vt:lpstr>
      <vt:lpstr>CBO物理优化：物理优化的核心技术点 </vt:lpstr>
      <vt:lpstr>CBO物理优化：物理优化的核心技术点 </vt:lpstr>
      <vt:lpstr>CBO物理优化核心技术：统计信息模型</vt:lpstr>
      <vt:lpstr>CBO物理优化核心技术：统计信息模型示例</vt:lpstr>
      <vt:lpstr>CBO物理优化核心技术：行数估算</vt:lpstr>
      <vt:lpstr>CBO物理优化核心技术：行数估算（1）</vt:lpstr>
      <vt:lpstr>CBO物理优化核心技术：行数估算（2）</vt:lpstr>
      <vt:lpstr>CBO物理优化核心技术：代价估算</vt:lpstr>
      <vt:lpstr>CBO物理优化核心技术：路径搜索（1）</vt:lpstr>
      <vt:lpstr>CBO物理优化核心技术：路径搜索（2）</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xizhiping</cp:lastModifiedBy>
  <cp:revision>414</cp:revision>
  <cp:lastPrinted>2020-07-31T09:33:18Z</cp:lastPrinted>
  <dcterms:created xsi:type="dcterms:W3CDTF">2018-11-29T10:16:29Z</dcterms:created>
  <dcterms:modified xsi:type="dcterms:W3CDTF">2022-05-05T09:09:52Z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(3)BY7lNTGvKuyMIHbBQEJ/Elp54HsshHMfXyllAZF/LCuLj5o+/draS+TCObRGwQnOH0pzYI0t
GINAYa6Zln3VSc/Wdo28VzOuWqBllc2gikZ2fjPZNn+7oli/eROQZ8iJkHCTs5ZLEZKeLm/0
Zwav39efbsJKdGJ4fLo6x36osCf03OjZIr4raw4ODVUmQd9nP7E0CMjOcwxlVjJWJ7YseFtm
XMbcwng+WLZ6xwYrW3</vt:lpwstr>
  </property>
  <property fmtid="{D5CDD505-2E9C-101B-9397-08002B2CF9AE}" pid="3" name="_2015_ms_pID_7253431">
    <vt:lpwstr>iXS6eagEesbsLeiEV3iuT9xmQ6a9I/sbXV/bnsFw+eNfjb4UiXzbTA
lMvgbDOW4P+HzwhlUD/dMrs9eOcPv0EQ6dFGva5Dh7TMMRGKUadCFoL+okstd02A0ZMsGXu/
HWQMmFcGrq5t0WUpEdZamJXMR42BfTkyGyt6Hfzk0DMJC13ZhGyou+GL7hLZtJp95z89n5rA
/DW1Zh/Ii3czc9A8MY5GRKrS9L7dep5ZrDUv</vt:lpwstr>
  </property>
  <property fmtid="{D5CDD505-2E9C-101B-9397-08002B2CF9AE}" pid="4" name="_2015_ms_pID_7253432">
    <vt:lpwstr>Ow==</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1651741481</vt:lpwstr>
  </property>
</Properties>
</file>