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Inter"/>
      <p:regular r:id="rId19"/>
      <p:bold r:id="rId20"/>
    </p:embeddedFont>
    <p:embeddedFont>
      <p:font typeface="Manrope SemiBold"/>
      <p:regular r:id="rId21"/>
      <p:bold r:id="rId22"/>
    </p:embeddedFont>
    <p:embeddedFont>
      <p:font typeface="Manrope Medium"/>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x8KcToQEovaWx9jyIjcvdIBIQ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ManropeSemiBold-bold.fntdata"/><Relationship Id="rId21" Type="http://schemas.openxmlformats.org/officeDocument/2006/relationships/font" Target="fonts/ManropeSemiBold-regular.fntdata"/><Relationship Id="rId24" Type="http://schemas.openxmlformats.org/officeDocument/2006/relationships/font" Target="fonts/ManropeMedium-bold.fntdata"/><Relationship Id="rId23" Type="http://schemas.openxmlformats.org/officeDocument/2006/relationships/font" Target="fonts/Manrope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nter-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cc7c8cbbd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cc7c8cbb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cc682f1c2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2cc682f1c2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cc682f1c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cc682f1c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261E17"/>
              </a:solidFill>
              <a:latin typeface="Inter"/>
              <a:ea typeface="Inter"/>
              <a:cs typeface="Inter"/>
              <a:sym typeface="Inte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cc3190f2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cc3190f2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cc3190f2c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cc3190f2c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7800" lvl="2" marL="1143000" marR="0" rtl="0" algn="l">
              <a:lnSpc>
                <a:spcPct val="115000"/>
              </a:lnSpc>
              <a:spcBef>
                <a:spcPts val="0"/>
              </a:spcBef>
              <a:spcAft>
                <a:spcPts val="0"/>
              </a:spcAft>
              <a:buSzPts val="300"/>
              <a:buFont typeface="Times New Roman"/>
              <a:buChar char="■"/>
            </a:pPr>
            <a:r>
              <a:rPr lang="en" sz="1000">
                <a:latin typeface="Times New Roman"/>
                <a:ea typeface="Times New Roman"/>
                <a:cs typeface="Times New Roman"/>
                <a:sym typeface="Times New Roman"/>
              </a:rPr>
              <a:t>Annual reports allows for no time pressure during preparation. Can craft reports to achieve intended goals, particularly in MD&amp;A section (investors look for )</a:t>
            </a:r>
            <a:endParaRPr sz="300">
              <a:latin typeface="Times New Roman"/>
              <a:ea typeface="Times New Roman"/>
              <a:cs typeface="Times New Roman"/>
              <a:sym typeface="Times New Roman"/>
            </a:endParaRPr>
          </a:p>
          <a:p>
            <a:pPr indent="-158750" lvl="2" marL="1143000" marR="0" rtl="0" algn="l">
              <a:lnSpc>
                <a:spcPct val="115000"/>
              </a:lnSpc>
              <a:spcBef>
                <a:spcPts val="0"/>
              </a:spcBef>
              <a:spcAft>
                <a:spcPts val="0"/>
              </a:spcAft>
              <a:buSzPts val="1100"/>
              <a:buFont typeface="Noto Sans Symbols"/>
              <a:buNone/>
            </a:pPr>
            <a:r>
              <a:t/>
            </a:r>
            <a:endParaRPr sz="1000">
              <a:latin typeface="Times New Roman"/>
              <a:ea typeface="Times New Roman"/>
              <a:cs typeface="Times New Roman"/>
              <a:sym typeface="Times New Roman"/>
            </a:endParaRPr>
          </a:p>
          <a:p>
            <a:pPr indent="-177800" lvl="2" marL="1143000" marR="0" rtl="0" algn="l">
              <a:lnSpc>
                <a:spcPct val="115000"/>
              </a:lnSpc>
              <a:spcBef>
                <a:spcPts val="0"/>
              </a:spcBef>
              <a:spcAft>
                <a:spcPts val="0"/>
              </a:spcAft>
              <a:buClr>
                <a:srgbClr val="000000"/>
              </a:buClr>
              <a:buSzPts val="300"/>
              <a:buFont typeface="Times New Roman"/>
              <a:buChar char="■"/>
            </a:pPr>
            <a:r>
              <a:rPr lang="en" sz="1000">
                <a:latin typeface="Times New Roman"/>
                <a:ea typeface="Times New Roman"/>
                <a:cs typeface="Times New Roman"/>
                <a:sym typeface="Times New Roman"/>
              </a:rPr>
              <a:t>Conference calls allow outside participants, thus language is more spontaneous. These occur right after press release of earnings announcements, allowing for limited preparation</a:t>
            </a:r>
            <a:r>
              <a:rPr lang="en" sz="300">
                <a:latin typeface="Times New Roman"/>
                <a:ea typeface="Times New Roman"/>
                <a:cs typeface="Times New Roman"/>
                <a:sym typeface="Times New Roman"/>
              </a:rPr>
              <a:t>\</a:t>
            </a:r>
            <a:endParaRPr sz="300">
              <a:latin typeface="Times New Roman"/>
              <a:ea typeface="Times New Roman"/>
              <a:cs typeface="Times New Roman"/>
              <a:sym typeface="Times New Roman"/>
            </a:endParaRPr>
          </a:p>
          <a:p>
            <a:pPr indent="-177800" lvl="2" marL="1143000" marR="0" rtl="0" algn="l">
              <a:lnSpc>
                <a:spcPct val="115000"/>
              </a:lnSpc>
              <a:spcBef>
                <a:spcPts val="0"/>
              </a:spcBef>
              <a:spcAft>
                <a:spcPts val="0"/>
              </a:spcAft>
              <a:buSzPts val="300"/>
              <a:buFont typeface="Times New Roman"/>
              <a:buChar char="■"/>
            </a:pPr>
            <a:r>
              <a:t/>
            </a:r>
            <a:endParaRPr sz="300">
              <a:latin typeface="Times New Roman"/>
              <a:ea typeface="Times New Roman"/>
              <a:cs typeface="Times New Roman"/>
              <a:sym typeface="Times New Roman"/>
            </a:endParaRPr>
          </a:p>
          <a:p>
            <a:pPr indent="-177800" lvl="2" marL="1143000" marR="0" rtl="0" algn="l">
              <a:lnSpc>
                <a:spcPct val="115000"/>
              </a:lnSpc>
              <a:spcBef>
                <a:spcPts val="0"/>
              </a:spcBef>
              <a:spcAft>
                <a:spcPts val="0"/>
              </a:spcAft>
              <a:buClr>
                <a:srgbClr val="000000"/>
              </a:buClr>
              <a:buSzPts val="300"/>
              <a:buFont typeface="Times New Roman"/>
              <a:buChar char="■"/>
            </a:pPr>
            <a:r>
              <a:rPr lang="en" sz="1000">
                <a:latin typeface="Times New Roman"/>
                <a:ea typeface="Times New Roman"/>
                <a:cs typeface="Times New Roman"/>
                <a:sym typeface="Times New Roman"/>
              </a:rPr>
              <a:t>F</a:t>
            </a:r>
            <a:r>
              <a:rPr lang="en" sz="1000">
                <a:latin typeface="Times New Roman"/>
                <a:ea typeface="Times New Roman"/>
                <a:cs typeface="Times New Roman"/>
                <a:sym typeface="Times New Roman"/>
              </a:rPr>
              <a:t>inancial news, written by outsider perspective </a:t>
            </a:r>
            <a:endParaRPr sz="1000">
              <a:latin typeface="Times New Roman"/>
              <a:ea typeface="Times New Roman"/>
              <a:cs typeface="Times New Roman"/>
              <a:sym typeface="Times New Roman"/>
            </a:endParaRPr>
          </a:p>
          <a:p>
            <a:pPr indent="-228600" lvl="1" marL="914400" rtl="0" algn="l">
              <a:lnSpc>
                <a:spcPct val="100000"/>
              </a:lnSpc>
              <a:spcBef>
                <a:spcPts val="8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Key ideas</a:t>
            </a:r>
            <a:endParaRPr/>
          </a:p>
          <a:p>
            <a:pPr indent="-298450" lvl="1" marL="914400" rtl="0" algn="l">
              <a:lnSpc>
                <a:spcPct val="100000"/>
              </a:lnSpc>
              <a:spcBef>
                <a:spcPts val="0"/>
              </a:spcBef>
              <a:spcAft>
                <a:spcPts val="0"/>
              </a:spcAft>
              <a:buSzPts val="1100"/>
              <a:buChar char="○"/>
            </a:pPr>
            <a:r>
              <a:rPr lang="en"/>
              <a:t>WOLVES </a:t>
            </a:r>
            <a:endParaRPr/>
          </a:p>
          <a:p>
            <a:pPr indent="-298450" lvl="1" marL="914400" rtl="0" algn="l">
              <a:lnSpc>
                <a:spcPct val="100000"/>
              </a:lnSpc>
              <a:spcBef>
                <a:spcPts val="0"/>
              </a:spcBef>
              <a:spcAft>
                <a:spcPts val="0"/>
              </a:spcAft>
              <a:buSzPts val="1100"/>
              <a:buChar char="○"/>
            </a:pPr>
            <a:r>
              <a:rPr lang="en"/>
              <a:t>Evolutional of words over time</a:t>
            </a:r>
            <a:endParaRPr/>
          </a:p>
          <a:p>
            <a:pPr indent="-298450" lvl="1" marL="914400" rtl="0" algn="l">
              <a:lnSpc>
                <a:spcPct val="100000"/>
              </a:lnSpc>
              <a:spcBef>
                <a:spcPts val="0"/>
              </a:spcBef>
              <a:spcAft>
                <a:spcPts val="0"/>
              </a:spcAft>
              <a:buSzPts val="1100"/>
              <a:buChar char="○"/>
            </a:pPr>
            <a:r>
              <a:rPr lang="en"/>
              <a:t>Difference in language from business managers and reporters</a:t>
            </a:r>
            <a:endParaRPr/>
          </a:p>
          <a:p>
            <a:pPr indent="-298450" lvl="1" marL="914400" rtl="0" algn="l">
              <a:lnSpc>
                <a:spcPct val="100000"/>
              </a:lnSpc>
              <a:spcBef>
                <a:spcPts val="0"/>
              </a:spcBef>
              <a:spcAft>
                <a:spcPts val="0"/>
              </a:spcAft>
              <a:buSzPts val="1100"/>
              <a:buChar char="○"/>
            </a:pPr>
            <a:r>
              <a:rPr lang="en"/>
              <a:t>Sarbanes-Oxley change</a:t>
            </a:r>
            <a:endParaRPr/>
          </a:p>
          <a:p>
            <a:pPr indent="-228600" lvl="1" marL="9144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Strengths </a:t>
            </a:r>
            <a:endParaRPr/>
          </a:p>
          <a:p>
            <a:pPr indent="-298450" lvl="1" marL="914400" rtl="0" algn="l">
              <a:lnSpc>
                <a:spcPct val="100000"/>
              </a:lnSpc>
              <a:spcBef>
                <a:spcPts val="0"/>
              </a:spcBef>
              <a:spcAft>
                <a:spcPts val="0"/>
              </a:spcAft>
              <a:buSzPts val="1100"/>
              <a:buChar char="○"/>
            </a:pPr>
            <a:r>
              <a:rPr lang="en"/>
              <a:t>Understands that there is variability year to year for word sentiment </a:t>
            </a:r>
            <a:endParaRPr/>
          </a:p>
          <a:p>
            <a:pPr indent="-298450" lvl="0" marL="457200" rtl="0" algn="l">
              <a:lnSpc>
                <a:spcPct val="100000"/>
              </a:lnSpc>
              <a:spcBef>
                <a:spcPts val="0"/>
              </a:spcBef>
              <a:spcAft>
                <a:spcPts val="0"/>
              </a:spcAft>
              <a:buSzPts val="1100"/>
              <a:buChar char="●"/>
            </a:pPr>
            <a:r>
              <a:rPr lang="en"/>
              <a:t>Weaknesses</a:t>
            </a:r>
            <a:endParaRPr/>
          </a:p>
          <a:p>
            <a:pPr indent="-298450" lvl="1" marL="914400" rtl="0" algn="l">
              <a:lnSpc>
                <a:spcPct val="100000"/>
              </a:lnSpc>
              <a:spcBef>
                <a:spcPts val="0"/>
              </a:spcBef>
              <a:spcAft>
                <a:spcPts val="0"/>
              </a:spcAft>
              <a:buSzPts val="1100"/>
              <a:buChar char="○"/>
            </a:pPr>
            <a:r>
              <a:rPr lang="en"/>
              <a:t>Does not account for temporal dependence since it is run independently each year</a:t>
            </a:r>
            <a:endParaRPr/>
          </a:p>
          <a:p>
            <a:pPr indent="-298450" lvl="2" marL="1371600" rtl="0" algn="l">
              <a:lnSpc>
                <a:spcPct val="100000"/>
              </a:lnSpc>
              <a:spcBef>
                <a:spcPts val="0"/>
              </a:spcBef>
              <a:spcAft>
                <a:spcPts val="0"/>
              </a:spcAft>
              <a:buSzPts val="1100"/>
              <a:buChar char="■"/>
            </a:pPr>
            <a:r>
              <a:rPr lang="en"/>
              <a:t>“</a:t>
            </a:r>
            <a:r>
              <a:rPr b="0" i="0" lang="en">
                <a:solidFill>
                  <a:srgbClr val="0D0D0D"/>
                </a:solidFill>
                <a:highlight>
                  <a:srgbClr val="FFFFFF"/>
                </a:highlight>
                <a:latin typeface="Arial"/>
                <a:ea typeface="Arial"/>
                <a:cs typeface="Arial"/>
                <a:sym typeface="Arial"/>
              </a:rPr>
              <a:t>Temporal dependence refers to the relationship between data points across different time periods. In the context of word embedding models, it means that the meaning and usage of words may change over time, and these changes are not independent of each other but rather influenced by past and future time points.</a:t>
            </a:r>
            <a:r>
              <a:rPr lang="en"/>
              <a:t>”</a:t>
            </a:r>
            <a:endParaRPr/>
          </a:p>
          <a:p>
            <a:pPr indent="-298450" lvl="2" marL="1371600" rtl="0" algn="l">
              <a:lnSpc>
                <a:spcPct val="100000"/>
              </a:lnSpc>
              <a:spcBef>
                <a:spcPts val="0"/>
              </a:spcBef>
              <a:spcAft>
                <a:spcPts val="0"/>
              </a:spcAft>
              <a:buSzPts val="1100"/>
              <a:buChar char="■"/>
            </a:pPr>
            <a:r>
              <a:rPr lang="en"/>
              <a:t>Additionally th</a:t>
            </a:r>
            <a:endParaRPr/>
          </a:p>
          <a:p>
            <a:pPr indent="-228600" lvl="2" marL="137160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
              <a:t>Differences in writing styles and political partisan in reporting from news outlets</a:t>
            </a:r>
            <a:endParaRPr/>
          </a:p>
          <a:p>
            <a:pPr indent="-298450" lvl="1" marL="914400" marR="0" rtl="0" algn="l">
              <a:lnSpc>
                <a:spcPct val="100000"/>
              </a:lnSpc>
              <a:spcBef>
                <a:spcPts val="0"/>
              </a:spcBef>
              <a:spcAft>
                <a:spcPts val="0"/>
              </a:spcAft>
              <a:buClr>
                <a:srgbClr val="000000"/>
              </a:buClr>
              <a:buSzPts val="1100"/>
              <a:buFont typeface="Arial"/>
              <a:buChar char="○"/>
            </a:pPr>
            <a:r>
              <a:rPr lang="en"/>
              <a:t>Training on only financial sources eliminates litigation and reports that could influence industry specific and tax burdens that influence stock prices and corporate responsibility outlooks</a:t>
            </a:r>
            <a:endParaRPr/>
          </a:p>
          <a:p>
            <a:pPr indent="-228600" lvl="1" marL="9144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a:off x="646675" y="1733575"/>
            <a:ext cx="4211100" cy="135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700"/>
              <a:buNone/>
              <a:defRPr sz="4200"/>
            </a:lvl1pPr>
            <a:lvl2pPr lvl="1" algn="l">
              <a:lnSpc>
                <a:spcPct val="100000"/>
              </a:lnSpc>
              <a:spcBef>
                <a:spcPts val="0"/>
              </a:spcBef>
              <a:spcAft>
                <a:spcPts val="0"/>
              </a:spcAft>
              <a:buSzPts val="4700"/>
              <a:buNone/>
              <a:defRPr sz="4700"/>
            </a:lvl2pPr>
            <a:lvl3pPr lvl="2" algn="l">
              <a:lnSpc>
                <a:spcPct val="100000"/>
              </a:lnSpc>
              <a:spcBef>
                <a:spcPts val="0"/>
              </a:spcBef>
              <a:spcAft>
                <a:spcPts val="0"/>
              </a:spcAft>
              <a:buSzPts val="4700"/>
              <a:buNone/>
              <a:defRPr sz="4700"/>
            </a:lvl3pPr>
            <a:lvl4pPr lvl="3" algn="l">
              <a:lnSpc>
                <a:spcPct val="100000"/>
              </a:lnSpc>
              <a:spcBef>
                <a:spcPts val="0"/>
              </a:spcBef>
              <a:spcAft>
                <a:spcPts val="0"/>
              </a:spcAft>
              <a:buSzPts val="4700"/>
              <a:buNone/>
              <a:defRPr sz="4700"/>
            </a:lvl4pPr>
            <a:lvl5pPr lvl="4" algn="l">
              <a:lnSpc>
                <a:spcPct val="100000"/>
              </a:lnSpc>
              <a:spcBef>
                <a:spcPts val="0"/>
              </a:spcBef>
              <a:spcAft>
                <a:spcPts val="0"/>
              </a:spcAft>
              <a:buSzPts val="4700"/>
              <a:buNone/>
              <a:defRPr sz="4700"/>
            </a:lvl5pPr>
            <a:lvl6pPr lvl="5" algn="l">
              <a:lnSpc>
                <a:spcPct val="100000"/>
              </a:lnSpc>
              <a:spcBef>
                <a:spcPts val="0"/>
              </a:spcBef>
              <a:spcAft>
                <a:spcPts val="0"/>
              </a:spcAft>
              <a:buSzPts val="4700"/>
              <a:buNone/>
              <a:defRPr sz="4700"/>
            </a:lvl6pPr>
            <a:lvl7pPr lvl="6" algn="l">
              <a:lnSpc>
                <a:spcPct val="100000"/>
              </a:lnSpc>
              <a:spcBef>
                <a:spcPts val="0"/>
              </a:spcBef>
              <a:spcAft>
                <a:spcPts val="0"/>
              </a:spcAft>
              <a:buSzPts val="4700"/>
              <a:buNone/>
              <a:defRPr sz="4700"/>
            </a:lvl7pPr>
            <a:lvl8pPr lvl="7" algn="l">
              <a:lnSpc>
                <a:spcPct val="100000"/>
              </a:lnSpc>
              <a:spcBef>
                <a:spcPts val="0"/>
              </a:spcBef>
              <a:spcAft>
                <a:spcPts val="0"/>
              </a:spcAft>
              <a:buSzPts val="4700"/>
              <a:buNone/>
              <a:defRPr sz="4700"/>
            </a:lvl8pPr>
            <a:lvl9pPr lvl="8" algn="l">
              <a:lnSpc>
                <a:spcPct val="100000"/>
              </a:lnSpc>
              <a:spcBef>
                <a:spcPts val="0"/>
              </a:spcBef>
              <a:spcAft>
                <a:spcPts val="0"/>
              </a:spcAft>
              <a:buSzPts val="4700"/>
              <a:buNone/>
              <a:defRPr sz="4700"/>
            </a:lvl9pPr>
          </a:lstStyle>
          <a:p/>
        </p:txBody>
      </p:sp>
      <p:sp>
        <p:nvSpPr>
          <p:cNvPr id="10" name="Google Shape;10;p35"/>
          <p:cNvSpPr txBox="1"/>
          <p:nvPr>
            <p:ph idx="1" type="subTitle"/>
          </p:nvPr>
        </p:nvSpPr>
        <p:spPr>
          <a:xfrm>
            <a:off x="646675" y="3233125"/>
            <a:ext cx="4211100" cy="3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grpSp>
        <p:nvGrpSpPr>
          <p:cNvPr id="11" name="Google Shape;11;p35"/>
          <p:cNvGrpSpPr/>
          <p:nvPr/>
        </p:nvGrpSpPr>
        <p:grpSpPr>
          <a:xfrm>
            <a:off x="-1115775" y="4467744"/>
            <a:ext cx="2577160" cy="2638568"/>
            <a:chOff x="-1115775" y="4467744"/>
            <a:chExt cx="2577160" cy="2638568"/>
          </a:xfrm>
        </p:grpSpPr>
        <p:sp>
          <p:nvSpPr>
            <p:cNvPr id="12" name="Google Shape;12;p3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3" name="Google Shape;13;p35"/>
            <p:cNvGrpSpPr/>
            <p:nvPr/>
          </p:nvGrpSpPr>
          <p:grpSpPr>
            <a:xfrm flipH="1" rot="5400000">
              <a:off x="-1115103" y="4529824"/>
              <a:ext cx="2575817" cy="2577160"/>
              <a:chOff x="1550275" y="1493275"/>
              <a:chExt cx="1582100" cy="1582925"/>
            </a:xfrm>
          </p:grpSpPr>
          <p:sp>
            <p:nvSpPr>
              <p:cNvPr id="14" name="Google Shape;14;p3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 name="Google Shape;15;p3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 name="Google Shape;16;p3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 name="Google Shape;17;p3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 name="Google Shape;18;p3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 name="Google Shape;19;p3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 name="Google Shape;20;p3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 name="Google Shape;21;p3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 name="Google Shape;22;p3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3" name="Google Shape;23;p3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 name="Google Shape;24;p3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 name="Google Shape;25;p3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 name="Google Shape;26;p3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7" name="Google Shape;27;p3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28" name="Google Shape;28;p35"/>
          <p:cNvGrpSpPr/>
          <p:nvPr/>
        </p:nvGrpSpPr>
        <p:grpSpPr>
          <a:xfrm>
            <a:off x="5985576" y="4420825"/>
            <a:ext cx="2744275" cy="2727763"/>
            <a:chOff x="5985575" y="4420825"/>
            <a:chExt cx="2744275" cy="2727763"/>
          </a:xfrm>
        </p:grpSpPr>
        <p:sp>
          <p:nvSpPr>
            <p:cNvPr id="29" name="Google Shape;29;p35"/>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0" name="Google Shape;30;p35"/>
            <p:cNvGrpSpPr/>
            <p:nvPr/>
          </p:nvGrpSpPr>
          <p:grpSpPr>
            <a:xfrm flipH="1" rot="5400000">
              <a:off x="5986247" y="4572099"/>
              <a:ext cx="2575817" cy="2577160"/>
              <a:chOff x="1550275" y="1493275"/>
              <a:chExt cx="1582100" cy="1582925"/>
            </a:xfrm>
          </p:grpSpPr>
          <p:sp>
            <p:nvSpPr>
              <p:cNvPr id="31" name="Google Shape;31;p3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 name="Google Shape;32;p3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 name="Google Shape;33;p3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 name="Google Shape;34;p3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 name="Google Shape;35;p3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 name="Google Shape;36;p3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 name="Google Shape;37;p35"/>
              <p:cNvSpPr/>
              <p:nvPr/>
            </p:nvSpPr>
            <p:spPr>
              <a:xfrm>
                <a:off x="1736066" y="1684329"/>
                <a:ext cx="1122388" cy="1100964"/>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8" name="Google Shape;38;p35"/>
              <p:cNvSpPr/>
              <p:nvPr/>
            </p:nvSpPr>
            <p:spPr>
              <a:xfrm>
                <a:off x="1800052" y="1767251"/>
                <a:ext cx="1142033" cy="1118596"/>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 name="Google Shape;39;p35"/>
              <p:cNvSpPr/>
              <p:nvPr/>
            </p:nvSpPr>
            <p:spPr>
              <a:xfrm>
                <a:off x="1946313" y="1863204"/>
                <a:ext cx="1065738" cy="106835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 name="Google Shape;40;p3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 name="Google Shape;41;p3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 name="Google Shape;42;p3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 name="Google Shape;43;p3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 name="Google Shape;44;p3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54" name="Shape 45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5" name="Shape 455"/>
        <p:cNvGrpSpPr/>
        <p:nvPr/>
      </p:nvGrpSpPr>
      <p:grpSpPr>
        <a:xfrm>
          <a:off x="0" y="0"/>
          <a:ext cx="0" cy="0"/>
          <a:chOff x="0" y="0"/>
          <a:chExt cx="0" cy="0"/>
        </a:xfrm>
      </p:grpSpPr>
      <p:grpSp>
        <p:nvGrpSpPr>
          <p:cNvPr id="456" name="Google Shape;456;p48"/>
          <p:cNvGrpSpPr/>
          <p:nvPr/>
        </p:nvGrpSpPr>
        <p:grpSpPr>
          <a:xfrm flipH="1" rot="-5400000">
            <a:off x="3437125" y="4622177"/>
            <a:ext cx="2744275" cy="2727763"/>
            <a:chOff x="5985575" y="4420825"/>
            <a:chExt cx="2744275" cy="2727763"/>
          </a:xfrm>
        </p:grpSpPr>
        <p:sp>
          <p:nvSpPr>
            <p:cNvPr id="457" name="Google Shape;457;p48"/>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58" name="Google Shape;458;p48"/>
            <p:cNvGrpSpPr/>
            <p:nvPr/>
          </p:nvGrpSpPr>
          <p:grpSpPr>
            <a:xfrm flipH="1" rot="5400000">
              <a:off x="5986247" y="4572099"/>
              <a:ext cx="2575817" cy="2577160"/>
              <a:chOff x="1550275" y="1493275"/>
              <a:chExt cx="1582100" cy="1582925"/>
            </a:xfrm>
          </p:grpSpPr>
          <p:sp>
            <p:nvSpPr>
              <p:cNvPr id="459" name="Google Shape;459;p4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0" name="Google Shape;460;p4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1" name="Google Shape;461;p4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2" name="Google Shape;462;p4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3" name="Google Shape;463;p4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4" name="Google Shape;464;p4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5" name="Google Shape;465;p4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6" name="Google Shape;466;p4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7" name="Google Shape;467;p4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8" name="Google Shape;468;p4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69" name="Google Shape;469;p4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0" name="Google Shape;470;p4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1" name="Google Shape;471;p4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2" name="Google Shape;472;p4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473" name="Google Shape;473;p48"/>
          <p:cNvGrpSpPr/>
          <p:nvPr/>
        </p:nvGrpSpPr>
        <p:grpSpPr>
          <a:xfrm flipH="1">
            <a:off x="-1281575" y="-2213574"/>
            <a:ext cx="2744275" cy="2727763"/>
            <a:chOff x="5985575" y="4420825"/>
            <a:chExt cx="2744275" cy="2727763"/>
          </a:xfrm>
        </p:grpSpPr>
        <p:sp>
          <p:nvSpPr>
            <p:cNvPr id="474" name="Google Shape;474;p48"/>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75" name="Google Shape;475;p48"/>
            <p:cNvGrpSpPr/>
            <p:nvPr/>
          </p:nvGrpSpPr>
          <p:grpSpPr>
            <a:xfrm flipH="1" rot="5400000">
              <a:off x="5986247" y="4572099"/>
              <a:ext cx="2575817" cy="2577160"/>
              <a:chOff x="1550275" y="1493275"/>
              <a:chExt cx="1582100" cy="1582925"/>
            </a:xfrm>
          </p:grpSpPr>
          <p:sp>
            <p:nvSpPr>
              <p:cNvPr id="476" name="Google Shape;476;p4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7" name="Google Shape;477;p4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8" name="Google Shape;478;p4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79" name="Google Shape;479;p4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0" name="Google Shape;480;p4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1" name="Google Shape;481;p4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2" name="Google Shape;482;p4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3" name="Google Shape;483;p4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4" name="Google Shape;484;p4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5" name="Google Shape;485;p4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6" name="Google Shape;486;p4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7" name="Google Shape;487;p4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8" name="Google Shape;488;p4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89" name="Google Shape;489;p4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490" name="Google Shape;490;p48"/>
          <p:cNvGrpSpPr/>
          <p:nvPr/>
        </p:nvGrpSpPr>
        <p:grpSpPr>
          <a:xfrm rot="10800000">
            <a:off x="7848411" y="-1968493"/>
            <a:ext cx="2577160" cy="2638568"/>
            <a:chOff x="-1115775" y="4467744"/>
            <a:chExt cx="2577160" cy="2638568"/>
          </a:xfrm>
        </p:grpSpPr>
        <p:sp>
          <p:nvSpPr>
            <p:cNvPr id="491" name="Google Shape;491;p4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92" name="Google Shape;492;p48"/>
            <p:cNvGrpSpPr/>
            <p:nvPr/>
          </p:nvGrpSpPr>
          <p:grpSpPr>
            <a:xfrm flipH="1" rot="5400000">
              <a:off x="-1115103" y="4529824"/>
              <a:ext cx="2575817" cy="2577160"/>
              <a:chOff x="1550275" y="1493275"/>
              <a:chExt cx="1582100" cy="1582925"/>
            </a:xfrm>
          </p:grpSpPr>
          <p:sp>
            <p:nvSpPr>
              <p:cNvPr id="493" name="Google Shape;493;p4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4" name="Google Shape;494;p4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5" name="Google Shape;495;p4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6" name="Google Shape;496;p4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7" name="Google Shape;497;p4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8" name="Google Shape;498;p4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99" name="Google Shape;499;p4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0" name="Google Shape;500;p4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1" name="Google Shape;501;p4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2" name="Google Shape;502;p4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3" name="Google Shape;503;p4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4" name="Google Shape;504;p4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5" name="Google Shape;505;p4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06" name="Google Shape;506;p4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45" name="Shape 45"/>
        <p:cNvGrpSpPr/>
        <p:nvPr/>
      </p:nvGrpSpPr>
      <p:grpSpPr>
        <a:xfrm>
          <a:off x="0" y="0"/>
          <a:ext cx="0" cy="0"/>
          <a:chOff x="0" y="0"/>
          <a:chExt cx="0" cy="0"/>
        </a:xfrm>
      </p:grpSpPr>
      <p:sp>
        <p:nvSpPr>
          <p:cNvPr id="46" name="Google Shape;46;p36"/>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47" name="Google Shape;47;p36"/>
          <p:cNvSpPr txBox="1"/>
          <p:nvPr>
            <p:ph idx="1" type="subTitle"/>
          </p:nvPr>
        </p:nvSpPr>
        <p:spPr>
          <a:xfrm>
            <a:off x="1746575" y="1668324"/>
            <a:ext cx="2469300" cy="785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8" name="Google Shape;48;p36"/>
          <p:cNvSpPr txBox="1"/>
          <p:nvPr>
            <p:ph idx="2" type="title"/>
          </p:nvPr>
        </p:nvSpPr>
        <p:spPr>
          <a:xfrm>
            <a:off x="817950" y="1668324"/>
            <a:ext cx="8763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400">
                <a:solidFill>
                  <a:schemeClr val="lt2"/>
                </a:solidFill>
              </a:defRPr>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49" name="Google Shape;49;p36"/>
          <p:cNvSpPr txBox="1"/>
          <p:nvPr>
            <p:ph idx="3" type="subTitle"/>
          </p:nvPr>
        </p:nvSpPr>
        <p:spPr>
          <a:xfrm>
            <a:off x="1746575" y="3224098"/>
            <a:ext cx="2469300" cy="785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50" name="Google Shape;50;p36"/>
          <p:cNvSpPr txBox="1"/>
          <p:nvPr>
            <p:ph idx="4" type="title"/>
          </p:nvPr>
        </p:nvSpPr>
        <p:spPr>
          <a:xfrm>
            <a:off x="817950" y="3224098"/>
            <a:ext cx="8763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400">
                <a:solidFill>
                  <a:schemeClr val="lt2"/>
                </a:solidFill>
              </a:defRPr>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51" name="Google Shape;51;p36"/>
          <p:cNvSpPr txBox="1"/>
          <p:nvPr>
            <p:ph idx="5" type="subTitle"/>
          </p:nvPr>
        </p:nvSpPr>
        <p:spPr>
          <a:xfrm>
            <a:off x="5808625" y="1668324"/>
            <a:ext cx="2560200" cy="785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52" name="Google Shape;52;p36"/>
          <p:cNvSpPr txBox="1"/>
          <p:nvPr>
            <p:ph idx="6" type="title"/>
          </p:nvPr>
        </p:nvSpPr>
        <p:spPr>
          <a:xfrm>
            <a:off x="4880000" y="1668324"/>
            <a:ext cx="8763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400">
                <a:solidFill>
                  <a:schemeClr val="lt2"/>
                </a:solidFill>
              </a:defRPr>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53" name="Google Shape;53;p36"/>
          <p:cNvSpPr txBox="1"/>
          <p:nvPr>
            <p:ph idx="7" type="subTitle"/>
          </p:nvPr>
        </p:nvSpPr>
        <p:spPr>
          <a:xfrm>
            <a:off x="5808625" y="3224098"/>
            <a:ext cx="2560200" cy="785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l">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54" name="Google Shape;54;p36"/>
          <p:cNvSpPr txBox="1"/>
          <p:nvPr>
            <p:ph idx="8" type="title"/>
          </p:nvPr>
        </p:nvSpPr>
        <p:spPr>
          <a:xfrm>
            <a:off x="4880000" y="3224098"/>
            <a:ext cx="8763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400">
                <a:solidFill>
                  <a:schemeClr val="lt2"/>
                </a:solidFill>
              </a:defRPr>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grpSp>
        <p:nvGrpSpPr>
          <p:cNvPr id="55" name="Google Shape;55;p36"/>
          <p:cNvGrpSpPr/>
          <p:nvPr/>
        </p:nvGrpSpPr>
        <p:grpSpPr>
          <a:xfrm>
            <a:off x="-1385267" y="4460422"/>
            <a:ext cx="2744275" cy="2727763"/>
            <a:chOff x="5985575" y="4420825"/>
            <a:chExt cx="2744275" cy="2727763"/>
          </a:xfrm>
        </p:grpSpPr>
        <p:sp>
          <p:nvSpPr>
            <p:cNvPr id="56" name="Google Shape;56;p36"/>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57" name="Google Shape;57;p36"/>
            <p:cNvGrpSpPr/>
            <p:nvPr/>
          </p:nvGrpSpPr>
          <p:grpSpPr>
            <a:xfrm flipH="1" rot="5400000">
              <a:off x="5986247" y="4572099"/>
              <a:ext cx="2575817" cy="2577160"/>
              <a:chOff x="1550275" y="1493275"/>
              <a:chExt cx="1582100" cy="1582925"/>
            </a:xfrm>
          </p:grpSpPr>
          <p:sp>
            <p:nvSpPr>
              <p:cNvPr id="58" name="Google Shape;58;p3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59" name="Google Shape;59;p3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0" name="Google Shape;60;p3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1" name="Google Shape;61;p3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2" name="Google Shape;62;p3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3" name="Google Shape;63;p3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4" name="Google Shape;64;p36"/>
              <p:cNvSpPr/>
              <p:nvPr/>
            </p:nvSpPr>
            <p:spPr>
              <a:xfrm>
                <a:off x="1732963" y="1684323"/>
                <a:ext cx="1125421" cy="109868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5" name="Google Shape;65;p36"/>
              <p:cNvSpPr/>
              <p:nvPr/>
            </p:nvSpPr>
            <p:spPr>
              <a:xfrm>
                <a:off x="1796949" y="1767253"/>
                <a:ext cx="1145258" cy="114362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6" name="Google Shape;66;p36"/>
              <p:cNvSpPr/>
              <p:nvPr/>
            </p:nvSpPr>
            <p:spPr>
              <a:xfrm>
                <a:off x="1943210" y="1863197"/>
                <a:ext cx="1068918" cy="109342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7" name="Google Shape;67;p3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8" name="Google Shape;68;p3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69" name="Google Shape;69;p3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0" name="Google Shape;70;p3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1" name="Google Shape;71;p3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72" name="Google Shape;72;p36"/>
          <p:cNvGrpSpPr/>
          <p:nvPr/>
        </p:nvGrpSpPr>
        <p:grpSpPr>
          <a:xfrm>
            <a:off x="7875909" y="-2134584"/>
            <a:ext cx="2750618" cy="2741916"/>
            <a:chOff x="2724183" y="-1866850"/>
            <a:chExt cx="2750618" cy="2741916"/>
          </a:xfrm>
        </p:grpSpPr>
        <p:sp>
          <p:nvSpPr>
            <p:cNvPr id="73" name="Google Shape;73;p36"/>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74" name="Google Shape;74;p36"/>
            <p:cNvGrpSpPr/>
            <p:nvPr/>
          </p:nvGrpSpPr>
          <p:grpSpPr>
            <a:xfrm flipH="1" rot="-5400000">
              <a:off x="2724854" y="-1701422"/>
              <a:ext cx="2575817" cy="2577160"/>
              <a:chOff x="1550275" y="1493275"/>
              <a:chExt cx="1582100" cy="1582925"/>
            </a:xfrm>
          </p:grpSpPr>
          <p:sp>
            <p:nvSpPr>
              <p:cNvPr id="75" name="Google Shape;75;p3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6" name="Google Shape;76;p3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7" name="Google Shape;77;p3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8" name="Google Shape;78;p3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9" name="Google Shape;79;p3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0" name="Google Shape;80;p3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1" name="Google Shape;81;p36"/>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2" name="Google Shape;82;p36"/>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3" name="Google Shape;83;p36"/>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4" name="Google Shape;84;p3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5" name="Google Shape;85;p3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6" name="Google Shape;86;p3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7" name="Google Shape;87;p3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8" name="Google Shape;88;p3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89" name="Google Shape;89;p36"/>
          <p:cNvGrpSpPr/>
          <p:nvPr/>
        </p:nvGrpSpPr>
        <p:grpSpPr>
          <a:xfrm flipH="1">
            <a:off x="7927832" y="4405872"/>
            <a:ext cx="2577160" cy="2638568"/>
            <a:chOff x="-1115775" y="4467744"/>
            <a:chExt cx="2577160" cy="2638568"/>
          </a:xfrm>
        </p:grpSpPr>
        <p:sp>
          <p:nvSpPr>
            <p:cNvPr id="90" name="Google Shape;90;p3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91" name="Google Shape;91;p36"/>
            <p:cNvGrpSpPr/>
            <p:nvPr/>
          </p:nvGrpSpPr>
          <p:grpSpPr>
            <a:xfrm flipH="1" rot="5400000">
              <a:off x="-1115103" y="4529824"/>
              <a:ext cx="2575817" cy="2577160"/>
              <a:chOff x="1550275" y="1493275"/>
              <a:chExt cx="1582100" cy="1582925"/>
            </a:xfrm>
          </p:grpSpPr>
          <p:sp>
            <p:nvSpPr>
              <p:cNvPr id="92" name="Google Shape;92;p3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3" name="Google Shape;93;p3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4" name="Google Shape;94;p3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5" name="Google Shape;95;p3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6" name="Google Shape;96;p3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7" name="Google Shape;97;p3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8" name="Google Shape;98;p36"/>
              <p:cNvSpPr/>
              <p:nvPr/>
            </p:nvSpPr>
            <p:spPr>
              <a:xfrm>
                <a:off x="1736082" y="1684323"/>
                <a:ext cx="1122388" cy="112826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99" name="Google Shape;99;p36"/>
              <p:cNvSpPr/>
              <p:nvPr/>
            </p:nvSpPr>
            <p:spPr>
              <a:xfrm>
                <a:off x="1781796" y="1767253"/>
                <a:ext cx="1160432" cy="114570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0" name="Google Shape;100;p36"/>
              <p:cNvSpPr/>
              <p:nvPr/>
            </p:nvSpPr>
            <p:spPr>
              <a:xfrm>
                <a:off x="1891495" y="1863197"/>
                <a:ext cx="1120549" cy="1141314"/>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1" name="Google Shape;101;p3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2" name="Google Shape;102;p3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3" name="Google Shape;103;p3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4" name="Google Shape;104;p3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05" name="Google Shape;105;p3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106" name="Google Shape;106;p36"/>
          <p:cNvGrpSpPr/>
          <p:nvPr/>
        </p:nvGrpSpPr>
        <p:grpSpPr>
          <a:xfrm flipH="1" rot="10800000">
            <a:off x="-1141068" y="-2002409"/>
            <a:ext cx="2577160" cy="2638568"/>
            <a:chOff x="-1115775" y="4467744"/>
            <a:chExt cx="2577160" cy="2638568"/>
          </a:xfrm>
        </p:grpSpPr>
        <p:sp>
          <p:nvSpPr>
            <p:cNvPr id="107" name="Google Shape;107;p3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08" name="Google Shape;108;p36"/>
            <p:cNvGrpSpPr/>
            <p:nvPr/>
          </p:nvGrpSpPr>
          <p:grpSpPr>
            <a:xfrm flipH="1" rot="5400000">
              <a:off x="-1115103" y="4529824"/>
              <a:ext cx="2575817" cy="2577160"/>
              <a:chOff x="1550275" y="1493275"/>
              <a:chExt cx="1582100" cy="1582925"/>
            </a:xfrm>
          </p:grpSpPr>
          <p:sp>
            <p:nvSpPr>
              <p:cNvPr id="109" name="Google Shape;109;p3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0" name="Google Shape;110;p3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1" name="Google Shape;111;p3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2" name="Google Shape;112;p3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3" name="Google Shape;113;p3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4" name="Google Shape;114;p3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5" name="Google Shape;115;p36"/>
              <p:cNvSpPr/>
              <p:nvPr/>
            </p:nvSpPr>
            <p:spPr>
              <a:xfrm>
                <a:off x="1738076" y="1684323"/>
                <a:ext cx="1120302" cy="1120681"/>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6" name="Google Shape;116;p36"/>
              <p:cNvSpPr/>
              <p:nvPr/>
            </p:nvSpPr>
            <p:spPr>
              <a:xfrm>
                <a:off x="1747229" y="1767253"/>
                <a:ext cx="1194952" cy="1174905"/>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7" name="Google Shape;117;p36"/>
              <p:cNvSpPr/>
              <p:nvPr/>
            </p:nvSpPr>
            <p:spPr>
              <a:xfrm>
                <a:off x="1866065" y="1863197"/>
                <a:ext cx="1145991" cy="1133831"/>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8" name="Google Shape;118;p3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9" name="Google Shape;119;p3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0" name="Google Shape;120;p3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1" name="Google Shape;121;p3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2" name="Google Shape;122;p3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3" name="Shape 123"/>
        <p:cNvGrpSpPr/>
        <p:nvPr/>
      </p:nvGrpSpPr>
      <p:grpSpPr>
        <a:xfrm>
          <a:off x="0" y="0"/>
          <a:ext cx="0" cy="0"/>
          <a:chOff x="0" y="0"/>
          <a:chExt cx="0" cy="0"/>
        </a:xfrm>
      </p:grpSpPr>
      <p:sp>
        <p:nvSpPr>
          <p:cNvPr id="124" name="Google Shape;124;p37"/>
          <p:cNvSpPr txBox="1"/>
          <p:nvPr>
            <p:ph type="title"/>
          </p:nvPr>
        </p:nvSpPr>
        <p:spPr>
          <a:xfrm>
            <a:off x="783150" y="3682225"/>
            <a:ext cx="75777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5" name="Google Shape;125;p37"/>
          <p:cNvSpPr txBox="1"/>
          <p:nvPr>
            <p:ph idx="1" type="subTitle"/>
          </p:nvPr>
        </p:nvSpPr>
        <p:spPr>
          <a:xfrm>
            <a:off x="783150" y="1974401"/>
            <a:ext cx="7577700" cy="150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9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grpSp>
        <p:nvGrpSpPr>
          <p:cNvPr id="126" name="Google Shape;126;p37"/>
          <p:cNvGrpSpPr/>
          <p:nvPr/>
        </p:nvGrpSpPr>
        <p:grpSpPr>
          <a:xfrm flipH="1" rot="5400000">
            <a:off x="7615160" y="-1826249"/>
            <a:ext cx="2651748" cy="2575817"/>
            <a:chOff x="-1190362" y="4530496"/>
            <a:chExt cx="2651748" cy="2575817"/>
          </a:xfrm>
        </p:grpSpPr>
        <p:sp>
          <p:nvSpPr>
            <p:cNvPr id="127" name="Google Shape;127;p37"/>
            <p:cNvSpPr/>
            <p:nvPr/>
          </p:nvSpPr>
          <p:spPr>
            <a:xfrm>
              <a:off x="-1190362" y="47725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28" name="Google Shape;128;p37"/>
            <p:cNvGrpSpPr/>
            <p:nvPr/>
          </p:nvGrpSpPr>
          <p:grpSpPr>
            <a:xfrm flipH="1" rot="5400000">
              <a:off x="-1115103" y="4529824"/>
              <a:ext cx="2575817" cy="2577160"/>
              <a:chOff x="1550275" y="1493275"/>
              <a:chExt cx="1582100" cy="1582925"/>
            </a:xfrm>
          </p:grpSpPr>
          <p:sp>
            <p:nvSpPr>
              <p:cNvPr id="129" name="Google Shape;129;p3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0" name="Google Shape;130;p3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1" name="Google Shape;131;p3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2" name="Google Shape;132;p3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3" name="Google Shape;133;p3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4" name="Google Shape;134;p3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5" name="Google Shape;135;p37"/>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6" name="Google Shape;136;p37"/>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7" name="Google Shape;137;p37"/>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8" name="Google Shape;138;p3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39" name="Google Shape;139;p3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0" name="Google Shape;140;p3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1" name="Google Shape;141;p3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2" name="Google Shape;142;p3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143" name="Google Shape;143;p37"/>
          <p:cNvGrpSpPr/>
          <p:nvPr/>
        </p:nvGrpSpPr>
        <p:grpSpPr>
          <a:xfrm rot="5400000">
            <a:off x="-1544742" y="-1909309"/>
            <a:ext cx="2750618" cy="2741916"/>
            <a:chOff x="2724183" y="-1866850"/>
            <a:chExt cx="2750618" cy="2741916"/>
          </a:xfrm>
        </p:grpSpPr>
        <p:sp>
          <p:nvSpPr>
            <p:cNvPr id="144" name="Google Shape;144;p37"/>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45" name="Google Shape;145;p37"/>
            <p:cNvGrpSpPr/>
            <p:nvPr/>
          </p:nvGrpSpPr>
          <p:grpSpPr>
            <a:xfrm flipH="1" rot="-5400000">
              <a:off x="2724854" y="-1701422"/>
              <a:ext cx="2575817" cy="2577160"/>
              <a:chOff x="1550275" y="1493275"/>
              <a:chExt cx="1582100" cy="1582925"/>
            </a:xfrm>
          </p:grpSpPr>
          <p:sp>
            <p:nvSpPr>
              <p:cNvPr id="146" name="Google Shape;146;p3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7" name="Google Shape;147;p3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8" name="Google Shape;148;p3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49" name="Google Shape;149;p3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0" name="Google Shape;150;p3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1" name="Google Shape;151;p3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2" name="Google Shape;152;p37"/>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3" name="Google Shape;153;p37"/>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4" name="Google Shape;154;p37"/>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5" name="Google Shape;155;p3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6" name="Google Shape;156;p3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7" name="Google Shape;157;p3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8" name="Google Shape;158;p3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59" name="Google Shape;159;p3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160" name="Google Shape;160;p37"/>
          <p:cNvGrpSpPr/>
          <p:nvPr/>
        </p:nvGrpSpPr>
        <p:grpSpPr>
          <a:xfrm rot="10800000">
            <a:off x="-1640017" y="4496341"/>
            <a:ext cx="2750618" cy="2741916"/>
            <a:chOff x="2724183" y="-1866850"/>
            <a:chExt cx="2750618" cy="2741916"/>
          </a:xfrm>
        </p:grpSpPr>
        <p:sp>
          <p:nvSpPr>
            <p:cNvPr id="161" name="Google Shape;161;p37"/>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62" name="Google Shape;162;p37"/>
            <p:cNvGrpSpPr/>
            <p:nvPr/>
          </p:nvGrpSpPr>
          <p:grpSpPr>
            <a:xfrm flipH="1" rot="-5400000">
              <a:off x="2724854" y="-1701422"/>
              <a:ext cx="2575817" cy="2577160"/>
              <a:chOff x="1550275" y="1493275"/>
              <a:chExt cx="1582100" cy="1582925"/>
            </a:xfrm>
          </p:grpSpPr>
          <p:sp>
            <p:nvSpPr>
              <p:cNvPr id="163" name="Google Shape;163;p3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4" name="Google Shape;164;p3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5" name="Google Shape;165;p3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6" name="Google Shape;166;p3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7" name="Google Shape;167;p3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8" name="Google Shape;168;p3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69" name="Google Shape;169;p37"/>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0" name="Google Shape;170;p37"/>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1" name="Google Shape;171;p37"/>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2" name="Google Shape;172;p3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3" name="Google Shape;173;p3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4" name="Google Shape;174;p3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5" name="Google Shape;175;p3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76" name="Google Shape;176;p3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7" name="Shape 177"/>
        <p:cNvGrpSpPr/>
        <p:nvPr/>
      </p:nvGrpSpPr>
      <p:grpSpPr>
        <a:xfrm>
          <a:off x="0" y="0"/>
          <a:ext cx="0" cy="0"/>
          <a:chOff x="0" y="0"/>
          <a:chExt cx="0" cy="0"/>
        </a:xfrm>
      </p:grpSpPr>
      <p:sp>
        <p:nvSpPr>
          <p:cNvPr id="178" name="Google Shape;178;p38"/>
          <p:cNvSpPr txBox="1"/>
          <p:nvPr>
            <p:ph hasCustomPrompt="1" type="title"/>
          </p:nvPr>
        </p:nvSpPr>
        <p:spPr>
          <a:xfrm>
            <a:off x="1078800" y="1282933"/>
            <a:ext cx="6986400" cy="166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3000"/>
              <a:buNone/>
              <a:defRPr sz="9600"/>
            </a:lvl1pPr>
            <a:lvl2pPr lvl="1" algn="ctr">
              <a:lnSpc>
                <a:spcPct val="100000"/>
              </a:lnSpc>
              <a:spcBef>
                <a:spcPts val="0"/>
              </a:spcBef>
              <a:spcAft>
                <a:spcPts val="0"/>
              </a:spcAft>
              <a:buSzPts val="13000"/>
              <a:buNone/>
              <a:defRPr sz="13000"/>
            </a:lvl2pPr>
            <a:lvl3pPr lvl="2" algn="ctr">
              <a:lnSpc>
                <a:spcPct val="100000"/>
              </a:lnSpc>
              <a:spcBef>
                <a:spcPts val="0"/>
              </a:spcBef>
              <a:spcAft>
                <a:spcPts val="0"/>
              </a:spcAft>
              <a:buSzPts val="13000"/>
              <a:buNone/>
              <a:defRPr sz="13000"/>
            </a:lvl3pPr>
            <a:lvl4pPr lvl="3" algn="ctr">
              <a:lnSpc>
                <a:spcPct val="100000"/>
              </a:lnSpc>
              <a:spcBef>
                <a:spcPts val="0"/>
              </a:spcBef>
              <a:spcAft>
                <a:spcPts val="0"/>
              </a:spcAft>
              <a:buSzPts val="13000"/>
              <a:buNone/>
              <a:defRPr sz="13000"/>
            </a:lvl4pPr>
            <a:lvl5pPr lvl="4" algn="ctr">
              <a:lnSpc>
                <a:spcPct val="100000"/>
              </a:lnSpc>
              <a:spcBef>
                <a:spcPts val="0"/>
              </a:spcBef>
              <a:spcAft>
                <a:spcPts val="0"/>
              </a:spcAft>
              <a:buSzPts val="13000"/>
              <a:buNone/>
              <a:defRPr sz="13000"/>
            </a:lvl5pPr>
            <a:lvl6pPr lvl="5" algn="ctr">
              <a:lnSpc>
                <a:spcPct val="100000"/>
              </a:lnSpc>
              <a:spcBef>
                <a:spcPts val="0"/>
              </a:spcBef>
              <a:spcAft>
                <a:spcPts val="0"/>
              </a:spcAft>
              <a:buSzPts val="13000"/>
              <a:buNone/>
              <a:defRPr sz="13000"/>
            </a:lvl6pPr>
            <a:lvl7pPr lvl="6" algn="ctr">
              <a:lnSpc>
                <a:spcPct val="100000"/>
              </a:lnSpc>
              <a:spcBef>
                <a:spcPts val="0"/>
              </a:spcBef>
              <a:spcAft>
                <a:spcPts val="0"/>
              </a:spcAft>
              <a:buSzPts val="13000"/>
              <a:buNone/>
              <a:defRPr sz="13000"/>
            </a:lvl7pPr>
            <a:lvl8pPr lvl="7" algn="ctr">
              <a:lnSpc>
                <a:spcPct val="100000"/>
              </a:lnSpc>
              <a:spcBef>
                <a:spcPts val="0"/>
              </a:spcBef>
              <a:spcAft>
                <a:spcPts val="0"/>
              </a:spcAft>
              <a:buSzPts val="13000"/>
              <a:buNone/>
              <a:defRPr sz="13000"/>
            </a:lvl8pPr>
            <a:lvl9pPr lvl="8" algn="ctr">
              <a:lnSpc>
                <a:spcPct val="100000"/>
              </a:lnSpc>
              <a:spcBef>
                <a:spcPts val="0"/>
              </a:spcBef>
              <a:spcAft>
                <a:spcPts val="0"/>
              </a:spcAft>
              <a:buSzPts val="13000"/>
              <a:buNone/>
              <a:defRPr sz="13000"/>
            </a:lvl9pPr>
          </a:lstStyle>
          <a:p>
            <a:r>
              <a:t>xx%</a:t>
            </a:r>
          </a:p>
        </p:txBody>
      </p:sp>
      <p:sp>
        <p:nvSpPr>
          <p:cNvPr id="179" name="Google Shape;179;p38"/>
          <p:cNvSpPr txBox="1"/>
          <p:nvPr>
            <p:ph idx="1" type="subTitle"/>
          </p:nvPr>
        </p:nvSpPr>
        <p:spPr>
          <a:xfrm>
            <a:off x="1078800" y="3130400"/>
            <a:ext cx="6986400" cy="43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grpSp>
        <p:nvGrpSpPr>
          <p:cNvPr id="180" name="Google Shape;180;p38"/>
          <p:cNvGrpSpPr/>
          <p:nvPr/>
        </p:nvGrpSpPr>
        <p:grpSpPr>
          <a:xfrm flipH="1">
            <a:off x="3200060" y="4600922"/>
            <a:ext cx="2577160" cy="2638568"/>
            <a:chOff x="-1115775" y="4467744"/>
            <a:chExt cx="2577160" cy="2638568"/>
          </a:xfrm>
        </p:grpSpPr>
        <p:sp>
          <p:nvSpPr>
            <p:cNvPr id="181" name="Google Shape;181;p3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82" name="Google Shape;182;p38"/>
            <p:cNvGrpSpPr/>
            <p:nvPr/>
          </p:nvGrpSpPr>
          <p:grpSpPr>
            <a:xfrm flipH="1" rot="5400000">
              <a:off x="-1115103" y="4529824"/>
              <a:ext cx="2575817" cy="2577160"/>
              <a:chOff x="1550275" y="1493275"/>
              <a:chExt cx="1582100" cy="1582925"/>
            </a:xfrm>
          </p:grpSpPr>
          <p:sp>
            <p:nvSpPr>
              <p:cNvPr id="183" name="Google Shape;183;p3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4" name="Google Shape;184;p3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5" name="Google Shape;185;p3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6" name="Google Shape;186;p3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7" name="Google Shape;187;p3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8" name="Google Shape;188;p3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89" name="Google Shape;189;p3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0" name="Google Shape;190;p3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1" name="Google Shape;191;p3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2" name="Google Shape;192;p3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3" name="Google Shape;193;p3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4" name="Google Shape;194;p3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5" name="Google Shape;195;p3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96" name="Google Shape;196;p3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197" name="Google Shape;197;p38"/>
          <p:cNvGrpSpPr/>
          <p:nvPr/>
        </p:nvGrpSpPr>
        <p:grpSpPr>
          <a:xfrm>
            <a:off x="8006709" y="-2008234"/>
            <a:ext cx="2750618" cy="2741916"/>
            <a:chOff x="2724183" y="-1866850"/>
            <a:chExt cx="2750618" cy="2741916"/>
          </a:xfrm>
        </p:grpSpPr>
        <p:sp>
          <p:nvSpPr>
            <p:cNvPr id="198" name="Google Shape;198;p38"/>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99" name="Google Shape;199;p38"/>
            <p:cNvGrpSpPr/>
            <p:nvPr/>
          </p:nvGrpSpPr>
          <p:grpSpPr>
            <a:xfrm flipH="1" rot="-5400000">
              <a:off x="2724854" y="-1701422"/>
              <a:ext cx="2575817" cy="2577160"/>
              <a:chOff x="1550275" y="1493275"/>
              <a:chExt cx="1582100" cy="1582925"/>
            </a:xfrm>
          </p:grpSpPr>
          <p:sp>
            <p:nvSpPr>
              <p:cNvPr id="200" name="Google Shape;200;p3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1" name="Google Shape;201;p3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2" name="Google Shape;202;p3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3" name="Google Shape;203;p3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4" name="Google Shape;204;p3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5" name="Google Shape;205;p3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6" name="Google Shape;206;p38"/>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7" name="Google Shape;207;p38"/>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8" name="Google Shape;208;p38"/>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09" name="Google Shape;209;p3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0" name="Google Shape;210;p3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1" name="Google Shape;211;p3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2" name="Google Shape;212;p3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3" name="Google Shape;213;p3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214" name="Google Shape;214;p38"/>
          <p:cNvGrpSpPr/>
          <p:nvPr/>
        </p:nvGrpSpPr>
        <p:grpSpPr>
          <a:xfrm rot="5400000">
            <a:off x="-1471608" y="-1860634"/>
            <a:ext cx="2750618" cy="2741916"/>
            <a:chOff x="2724183" y="-1866850"/>
            <a:chExt cx="2750618" cy="2741916"/>
          </a:xfrm>
        </p:grpSpPr>
        <p:sp>
          <p:nvSpPr>
            <p:cNvPr id="215" name="Google Shape;215;p38"/>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16" name="Google Shape;216;p38"/>
            <p:cNvGrpSpPr/>
            <p:nvPr/>
          </p:nvGrpSpPr>
          <p:grpSpPr>
            <a:xfrm flipH="1" rot="-5400000">
              <a:off x="2724854" y="-1701422"/>
              <a:ext cx="2575817" cy="2577160"/>
              <a:chOff x="1550275" y="1493275"/>
              <a:chExt cx="1582100" cy="1582925"/>
            </a:xfrm>
          </p:grpSpPr>
          <p:sp>
            <p:nvSpPr>
              <p:cNvPr id="217" name="Google Shape;217;p3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8" name="Google Shape;218;p3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19" name="Google Shape;219;p3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0" name="Google Shape;220;p3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1" name="Google Shape;221;p3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2" name="Google Shape;222;p3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3" name="Google Shape;223;p38"/>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4" name="Google Shape;224;p38"/>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5" name="Google Shape;225;p38"/>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6" name="Google Shape;226;p3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7" name="Google Shape;227;p3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8" name="Google Shape;228;p3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29" name="Google Shape;229;p3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30" name="Google Shape;230;p3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231" name="Shape 231"/>
        <p:cNvGrpSpPr/>
        <p:nvPr/>
      </p:nvGrpSpPr>
      <p:grpSpPr>
        <a:xfrm>
          <a:off x="0" y="0"/>
          <a:ext cx="0" cy="0"/>
          <a:chOff x="0" y="0"/>
          <a:chExt cx="0" cy="0"/>
        </a:xfrm>
      </p:grpSpPr>
      <p:sp>
        <p:nvSpPr>
          <p:cNvPr id="232" name="Google Shape;232;p39"/>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233" name="Google Shape;233;p39"/>
          <p:cNvSpPr txBox="1"/>
          <p:nvPr>
            <p:ph idx="1" type="body"/>
          </p:nvPr>
        </p:nvSpPr>
        <p:spPr>
          <a:xfrm>
            <a:off x="799050" y="1668575"/>
            <a:ext cx="3607800" cy="29400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234" name="Google Shape;234;p39"/>
          <p:cNvSpPr txBox="1"/>
          <p:nvPr>
            <p:ph idx="2" type="body"/>
          </p:nvPr>
        </p:nvSpPr>
        <p:spPr>
          <a:xfrm>
            <a:off x="4737150" y="1668575"/>
            <a:ext cx="3607800" cy="29400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235" name="Google Shape;235;p39"/>
          <p:cNvSpPr txBox="1"/>
          <p:nvPr>
            <p:ph idx="3" type="subTitle"/>
          </p:nvPr>
        </p:nvSpPr>
        <p:spPr>
          <a:xfrm>
            <a:off x="713250" y="1236325"/>
            <a:ext cx="7717500" cy="38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3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grpSp>
        <p:nvGrpSpPr>
          <p:cNvPr id="236" name="Google Shape;236;p39"/>
          <p:cNvGrpSpPr/>
          <p:nvPr/>
        </p:nvGrpSpPr>
        <p:grpSpPr>
          <a:xfrm flipH="1" rot="10800000">
            <a:off x="-1251039" y="-2106155"/>
            <a:ext cx="2577160" cy="2638568"/>
            <a:chOff x="-1115775" y="4467744"/>
            <a:chExt cx="2577160" cy="2638568"/>
          </a:xfrm>
        </p:grpSpPr>
        <p:sp>
          <p:nvSpPr>
            <p:cNvPr id="237" name="Google Shape;237;p39"/>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38" name="Google Shape;238;p39"/>
            <p:cNvGrpSpPr/>
            <p:nvPr/>
          </p:nvGrpSpPr>
          <p:grpSpPr>
            <a:xfrm flipH="1" rot="5400000">
              <a:off x="-1115103" y="4529824"/>
              <a:ext cx="2575817" cy="2577160"/>
              <a:chOff x="1550275" y="1493275"/>
              <a:chExt cx="1582100" cy="1582925"/>
            </a:xfrm>
          </p:grpSpPr>
          <p:sp>
            <p:nvSpPr>
              <p:cNvPr id="239" name="Google Shape;239;p3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0" name="Google Shape;240;p3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1" name="Google Shape;241;p3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2" name="Google Shape;242;p3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3" name="Google Shape;243;p3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4" name="Google Shape;244;p3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5" name="Google Shape;245;p3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6" name="Google Shape;246;p3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7" name="Google Shape;247;p3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8" name="Google Shape;248;p3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49" name="Google Shape;249;p3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0" name="Google Shape;250;p3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1" name="Google Shape;251;p3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2" name="Google Shape;252;p3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253" name="Google Shape;253;p39"/>
          <p:cNvGrpSpPr/>
          <p:nvPr/>
        </p:nvGrpSpPr>
        <p:grpSpPr>
          <a:xfrm flipH="1">
            <a:off x="7817886" y="4655919"/>
            <a:ext cx="2577160" cy="2638568"/>
            <a:chOff x="-1115775" y="4467744"/>
            <a:chExt cx="2577160" cy="2638568"/>
          </a:xfrm>
        </p:grpSpPr>
        <p:sp>
          <p:nvSpPr>
            <p:cNvPr id="254" name="Google Shape;254;p39"/>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55" name="Google Shape;255;p39"/>
            <p:cNvGrpSpPr/>
            <p:nvPr/>
          </p:nvGrpSpPr>
          <p:grpSpPr>
            <a:xfrm flipH="1" rot="5400000">
              <a:off x="-1115103" y="4529824"/>
              <a:ext cx="2575817" cy="2577160"/>
              <a:chOff x="1550275" y="1493275"/>
              <a:chExt cx="1582100" cy="1582925"/>
            </a:xfrm>
          </p:grpSpPr>
          <p:sp>
            <p:nvSpPr>
              <p:cNvPr id="256" name="Google Shape;256;p3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7" name="Google Shape;257;p3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8" name="Google Shape;258;p3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59" name="Google Shape;259;p3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0" name="Google Shape;260;p3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1" name="Google Shape;261;p3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2" name="Google Shape;262;p3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3" name="Google Shape;263;p3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4" name="Google Shape;264;p3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5" name="Google Shape;265;p3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6" name="Google Shape;266;p3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7" name="Google Shape;267;p3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8" name="Google Shape;268;p3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69" name="Google Shape;269;p3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0" name="Shape 270"/>
        <p:cNvGrpSpPr/>
        <p:nvPr/>
      </p:nvGrpSpPr>
      <p:grpSpPr>
        <a:xfrm>
          <a:off x="0" y="0"/>
          <a:ext cx="0" cy="0"/>
          <a:chOff x="0" y="0"/>
          <a:chExt cx="0" cy="0"/>
        </a:xfrm>
      </p:grpSpPr>
      <p:sp>
        <p:nvSpPr>
          <p:cNvPr id="271" name="Google Shape;271;p40"/>
          <p:cNvSpPr txBox="1"/>
          <p:nvPr>
            <p:ph type="title"/>
          </p:nvPr>
        </p:nvSpPr>
        <p:spPr>
          <a:xfrm>
            <a:off x="770463" y="1150300"/>
            <a:ext cx="3186600" cy="1597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3200"/>
              <a:buNone/>
              <a:defRPr/>
            </a:lvl1pPr>
            <a:lvl2pPr lvl="1" algn="ctr">
              <a:lnSpc>
                <a:spcPct val="90000"/>
              </a:lnSpc>
              <a:spcBef>
                <a:spcPts val="0"/>
              </a:spcBef>
              <a:spcAft>
                <a:spcPts val="0"/>
              </a:spcAft>
              <a:buSzPts val="3200"/>
              <a:buNone/>
              <a:defRPr/>
            </a:lvl2pPr>
            <a:lvl3pPr lvl="2" algn="ctr">
              <a:lnSpc>
                <a:spcPct val="90000"/>
              </a:lnSpc>
              <a:spcBef>
                <a:spcPts val="0"/>
              </a:spcBef>
              <a:spcAft>
                <a:spcPts val="0"/>
              </a:spcAft>
              <a:buSzPts val="3200"/>
              <a:buNone/>
              <a:defRPr/>
            </a:lvl3pPr>
            <a:lvl4pPr lvl="3" algn="ctr">
              <a:lnSpc>
                <a:spcPct val="90000"/>
              </a:lnSpc>
              <a:spcBef>
                <a:spcPts val="0"/>
              </a:spcBef>
              <a:spcAft>
                <a:spcPts val="0"/>
              </a:spcAft>
              <a:buSzPts val="3200"/>
              <a:buNone/>
              <a:defRPr/>
            </a:lvl4pPr>
            <a:lvl5pPr lvl="4" algn="ctr">
              <a:lnSpc>
                <a:spcPct val="90000"/>
              </a:lnSpc>
              <a:spcBef>
                <a:spcPts val="0"/>
              </a:spcBef>
              <a:spcAft>
                <a:spcPts val="0"/>
              </a:spcAft>
              <a:buSzPts val="3200"/>
              <a:buNone/>
              <a:defRPr/>
            </a:lvl5pPr>
            <a:lvl6pPr lvl="5" algn="ctr">
              <a:lnSpc>
                <a:spcPct val="90000"/>
              </a:lnSpc>
              <a:spcBef>
                <a:spcPts val="0"/>
              </a:spcBef>
              <a:spcAft>
                <a:spcPts val="0"/>
              </a:spcAft>
              <a:buSzPts val="3200"/>
              <a:buNone/>
              <a:defRPr/>
            </a:lvl6pPr>
            <a:lvl7pPr lvl="6" algn="ctr">
              <a:lnSpc>
                <a:spcPct val="90000"/>
              </a:lnSpc>
              <a:spcBef>
                <a:spcPts val="0"/>
              </a:spcBef>
              <a:spcAft>
                <a:spcPts val="0"/>
              </a:spcAft>
              <a:buSzPts val="3200"/>
              <a:buNone/>
              <a:defRPr/>
            </a:lvl7pPr>
            <a:lvl8pPr lvl="7" algn="ctr">
              <a:lnSpc>
                <a:spcPct val="90000"/>
              </a:lnSpc>
              <a:spcBef>
                <a:spcPts val="0"/>
              </a:spcBef>
              <a:spcAft>
                <a:spcPts val="0"/>
              </a:spcAft>
              <a:buSzPts val="3200"/>
              <a:buNone/>
              <a:defRPr/>
            </a:lvl8pPr>
            <a:lvl9pPr lvl="8" algn="ctr">
              <a:lnSpc>
                <a:spcPct val="90000"/>
              </a:lnSpc>
              <a:spcBef>
                <a:spcPts val="0"/>
              </a:spcBef>
              <a:spcAft>
                <a:spcPts val="0"/>
              </a:spcAft>
              <a:buSzPts val="3200"/>
              <a:buNone/>
              <a:defRPr/>
            </a:lvl9pPr>
          </a:lstStyle>
          <a:p/>
        </p:txBody>
      </p:sp>
      <p:sp>
        <p:nvSpPr>
          <p:cNvPr id="272" name="Google Shape;272;p40"/>
          <p:cNvSpPr txBox="1"/>
          <p:nvPr>
            <p:ph idx="1" type="subTitle"/>
          </p:nvPr>
        </p:nvSpPr>
        <p:spPr>
          <a:xfrm>
            <a:off x="770463" y="2936600"/>
            <a:ext cx="3186600" cy="104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73" name="Google Shape;273;p40"/>
          <p:cNvSpPr/>
          <p:nvPr>
            <p:ph idx="2" type="pic"/>
          </p:nvPr>
        </p:nvSpPr>
        <p:spPr>
          <a:xfrm>
            <a:off x="4691300" y="681676"/>
            <a:ext cx="3780300" cy="3780300"/>
          </a:xfrm>
          <a:prstGeom prst="ellipse">
            <a:avLst/>
          </a:prstGeom>
          <a:noFill/>
          <a:ln>
            <a:noFill/>
          </a:ln>
        </p:spPr>
      </p:sp>
      <p:grpSp>
        <p:nvGrpSpPr>
          <p:cNvPr id="274" name="Google Shape;274;p40"/>
          <p:cNvGrpSpPr/>
          <p:nvPr/>
        </p:nvGrpSpPr>
        <p:grpSpPr>
          <a:xfrm flipH="1" rot="10800000">
            <a:off x="2327820" y="4608565"/>
            <a:ext cx="2750618" cy="2741916"/>
            <a:chOff x="2724183" y="-1866850"/>
            <a:chExt cx="2750618" cy="2741916"/>
          </a:xfrm>
        </p:grpSpPr>
        <p:sp>
          <p:nvSpPr>
            <p:cNvPr id="275" name="Google Shape;275;p40"/>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76" name="Google Shape;276;p40"/>
            <p:cNvGrpSpPr/>
            <p:nvPr/>
          </p:nvGrpSpPr>
          <p:grpSpPr>
            <a:xfrm flipH="1" rot="-5400000">
              <a:off x="2724854" y="-1701422"/>
              <a:ext cx="2575817" cy="2577160"/>
              <a:chOff x="1550275" y="1493275"/>
              <a:chExt cx="1582100" cy="1582925"/>
            </a:xfrm>
          </p:grpSpPr>
          <p:sp>
            <p:nvSpPr>
              <p:cNvPr id="277" name="Google Shape;277;p4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78" name="Google Shape;278;p4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79" name="Google Shape;279;p4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0" name="Google Shape;280;p4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1" name="Google Shape;281;p4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2" name="Google Shape;282;p4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3" name="Google Shape;283;p40"/>
              <p:cNvSpPr/>
              <p:nvPr/>
            </p:nvSpPr>
            <p:spPr>
              <a:xfrm>
                <a:off x="1748916" y="1684327"/>
                <a:ext cx="1109495" cy="111233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4" name="Google Shape;284;p40"/>
              <p:cNvSpPr/>
              <p:nvPr/>
            </p:nvSpPr>
            <p:spPr>
              <a:xfrm>
                <a:off x="1831191" y="1767249"/>
                <a:ext cx="1110926" cy="111177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5" name="Google Shape;285;p40"/>
              <p:cNvSpPr/>
              <p:nvPr/>
            </p:nvSpPr>
            <p:spPr>
              <a:xfrm>
                <a:off x="1922602" y="1863202"/>
                <a:ext cx="1089496" cy="108893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6" name="Google Shape;286;p4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7" name="Google Shape;287;p4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8" name="Google Shape;288;p4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89" name="Google Shape;289;p4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0" name="Google Shape;290;p4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291" name="Google Shape;291;p40"/>
          <p:cNvGrpSpPr/>
          <p:nvPr/>
        </p:nvGrpSpPr>
        <p:grpSpPr>
          <a:xfrm flipH="1" rot="10800000">
            <a:off x="-1258174" y="-1940307"/>
            <a:ext cx="2577160" cy="2638568"/>
            <a:chOff x="-1115775" y="4467744"/>
            <a:chExt cx="2577160" cy="2638568"/>
          </a:xfrm>
        </p:grpSpPr>
        <p:sp>
          <p:nvSpPr>
            <p:cNvPr id="292" name="Google Shape;292;p4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93" name="Google Shape;293;p40"/>
            <p:cNvGrpSpPr/>
            <p:nvPr/>
          </p:nvGrpSpPr>
          <p:grpSpPr>
            <a:xfrm flipH="1" rot="5400000">
              <a:off x="-1115103" y="4529824"/>
              <a:ext cx="2575817" cy="2577160"/>
              <a:chOff x="1550275" y="1493275"/>
              <a:chExt cx="1582100" cy="1582925"/>
            </a:xfrm>
          </p:grpSpPr>
          <p:sp>
            <p:nvSpPr>
              <p:cNvPr id="294" name="Google Shape;294;p4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5" name="Google Shape;295;p4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6" name="Google Shape;296;p4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7" name="Google Shape;297;p4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8" name="Google Shape;298;p4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299" name="Google Shape;299;p4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0" name="Google Shape;300;p40"/>
              <p:cNvSpPr/>
              <p:nvPr/>
            </p:nvSpPr>
            <p:spPr>
              <a:xfrm>
                <a:off x="1718221" y="1684321"/>
                <a:ext cx="1140209" cy="111271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1" name="Google Shape;301;p40"/>
              <p:cNvSpPr/>
              <p:nvPr/>
            </p:nvSpPr>
            <p:spPr>
              <a:xfrm>
                <a:off x="1763934" y="1767251"/>
                <a:ext cx="1178261" cy="114855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2" name="Google Shape;302;p40"/>
              <p:cNvSpPr/>
              <p:nvPr/>
            </p:nvSpPr>
            <p:spPr>
              <a:xfrm>
                <a:off x="1928468" y="1863204"/>
                <a:ext cx="1083509" cy="1098288"/>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3" name="Google Shape;303;p4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4" name="Google Shape;304;p4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5" name="Google Shape;305;p4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6" name="Google Shape;306;p4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07" name="Google Shape;307;p4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308" name="Google Shape;308;p40"/>
          <p:cNvGrpSpPr/>
          <p:nvPr/>
        </p:nvGrpSpPr>
        <p:grpSpPr>
          <a:xfrm rot="10800000">
            <a:off x="7657899" y="-1982582"/>
            <a:ext cx="2744275" cy="2727763"/>
            <a:chOff x="5985575" y="4420825"/>
            <a:chExt cx="2744275" cy="2727763"/>
          </a:xfrm>
        </p:grpSpPr>
        <p:sp>
          <p:nvSpPr>
            <p:cNvPr id="309" name="Google Shape;309;p40"/>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10" name="Google Shape;310;p40"/>
            <p:cNvGrpSpPr/>
            <p:nvPr/>
          </p:nvGrpSpPr>
          <p:grpSpPr>
            <a:xfrm flipH="1" rot="5400000">
              <a:off x="5986247" y="4572099"/>
              <a:ext cx="2575817" cy="2577160"/>
              <a:chOff x="1550275" y="1493275"/>
              <a:chExt cx="1582100" cy="1582925"/>
            </a:xfrm>
          </p:grpSpPr>
          <p:sp>
            <p:nvSpPr>
              <p:cNvPr id="311" name="Google Shape;311;p4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2" name="Google Shape;312;p4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3" name="Google Shape;313;p4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4" name="Google Shape;314;p4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5" name="Google Shape;315;p4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6" name="Google Shape;316;p4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7" name="Google Shape;317;p40"/>
              <p:cNvSpPr/>
              <p:nvPr/>
            </p:nvSpPr>
            <p:spPr>
              <a:xfrm>
                <a:off x="1716762" y="1684320"/>
                <a:ext cx="1141726" cy="1127317"/>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8" name="Google Shape;318;p40"/>
              <p:cNvSpPr/>
              <p:nvPr/>
            </p:nvSpPr>
            <p:spPr>
              <a:xfrm>
                <a:off x="1789900" y="1767251"/>
                <a:ext cx="1152276" cy="112674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19" name="Google Shape;319;p40"/>
              <p:cNvSpPr/>
              <p:nvPr/>
            </p:nvSpPr>
            <p:spPr>
              <a:xfrm>
                <a:off x="1881311" y="1863204"/>
                <a:ext cx="1130651" cy="112204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0" name="Google Shape;320;p4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1" name="Google Shape;321;p4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2" name="Google Shape;322;p4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3" name="Google Shape;323;p4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24" name="Google Shape;324;p4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25" name="Shape 325"/>
        <p:cNvGrpSpPr/>
        <p:nvPr/>
      </p:nvGrpSpPr>
      <p:grpSpPr>
        <a:xfrm>
          <a:off x="0" y="0"/>
          <a:ext cx="0" cy="0"/>
          <a:chOff x="0" y="0"/>
          <a:chExt cx="0" cy="0"/>
        </a:xfrm>
      </p:grpSpPr>
      <p:sp>
        <p:nvSpPr>
          <p:cNvPr id="326" name="Google Shape;326;p41"/>
          <p:cNvSpPr txBox="1"/>
          <p:nvPr>
            <p:ph type="title"/>
          </p:nvPr>
        </p:nvSpPr>
        <p:spPr>
          <a:xfrm>
            <a:off x="4248763" y="567050"/>
            <a:ext cx="3815100" cy="110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7200"/>
              <a:buNone/>
              <a:defRPr sz="60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27" name="Google Shape;327;p41"/>
          <p:cNvSpPr txBox="1"/>
          <p:nvPr>
            <p:ph idx="1" type="subTitle"/>
          </p:nvPr>
        </p:nvSpPr>
        <p:spPr>
          <a:xfrm>
            <a:off x="4248775" y="2577351"/>
            <a:ext cx="3815100" cy="77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b="1" sz="1650"/>
            </a:lvl1pPr>
            <a:lvl2pPr lvl="1" algn="ctr">
              <a:lnSpc>
                <a:spcPct val="100000"/>
              </a:lnSpc>
              <a:spcBef>
                <a:spcPts val="0"/>
              </a:spcBef>
              <a:spcAft>
                <a:spcPts val="0"/>
              </a:spcAft>
              <a:buSzPts val="1650"/>
              <a:buNone/>
              <a:defRPr b="1" sz="1650"/>
            </a:lvl2pPr>
            <a:lvl3pPr lvl="2" algn="ctr">
              <a:lnSpc>
                <a:spcPct val="100000"/>
              </a:lnSpc>
              <a:spcBef>
                <a:spcPts val="0"/>
              </a:spcBef>
              <a:spcAft>
                <a:spcPts val="0"/>
              </a:spcAft>
              <a:buSzPts val="1650"/>
              <a:buNone/>
              <a:defRPr b="1" sz="1650"/>
            </a:lvl3pPr>
            <a:lvl4pPr lvl="3" algn="ctr">
              <a:lnSpc>
                <a:spcPct val="100000"/>
              </a:lnSpc>
              <a:spcBef>
                <a:spcPts val="0"/>
              </a:spcBef>
              <a:spcAft>
                <a:spcPts val="0"/>
              </a:spcAft>
              <a:buSzPts val="1650"/>
              <a:buNone/>
              <a:defRPr b="1" sz="1650"/>
            </a:lvl4pPr>
            <a:lvl5pPr lvl="4" algn="ctr">
              <a:lnSpc>
                <a:spcPct val="100000"/>
              </a:lnSpc>
              <a:spcBef>
                <a:spcPts val="0"/>
              </a:spcBef>
              <a:spcAft>
                <a:spcPts val="0"/>
              </a:spcAft>
              <a:buSzPts val="1650"/>
              <a:buNone/>
              <a:defRPr b="1" sz="1650"/>
            </a:lvl5pPr>
            <a:lvl6pPr lvl="5" algn="ctr">
              <a:lnSpc>
                <a:spcPct val="100000"/>
              </a:lnSpc>
              <a:spcBef>
                <a:spcPts val="0"/>
              </a:spcBef>
              <a:spcAft>
                <a:spcPts val="0"/>
              </a:spcAft>
              <a:buSzPts val="1650"/>
              <a:buNone/>
              <a:defRPr b="1" sz="1650"/>
            </a:lvl6pPr>
            <a:lvl7pPr lvl="6" algn="ctr">
              <a:lnSpc>
                <a:spcPct val="100000"/>
              </a:lnSpc>
              <a:spcBef>
                <a:spcPts val="0"/>
              </a:spcBef>
              <a:spcAft>
                <a:spcPts val="0"/>
              </a:spcAft>
              <a:buSzPts val="1650"/>
              <a:buNone/>
              <a:defRPr b="1" sz="1650"/>
            </a:lvl7pPr>
            <a:lvl8pPr lvl="7" algn="ctr">
              <a:lnSpc>
                <a:spcPct val="100000"/>
              </a:lnSpc>
              <a:spcBef>
                <a:spcPts val="0"/>
              </a:spcBef>
              <a:spcAft>
                <a:spcPts val="0"/>
              </a:spcAft>
              <a:buSzPts val="1650"/>
              <a:buNone/>
              <a:defRPr b="1" sz="1650"/>
            </a:lvl8pPr>
            <a:lvl9pPr lvl="8" algn="ctr">
              <a:lnSpc>
                <a:spcPct val="100000"/>
              </a:lnSpc>
              <a:spcBef>
                <a:spcPts val="0"/>
              </a:spcBef>
              <a:spcAft>
                <a:spcPts val="0"/>
              </a:spcAft>
              <a:buSzPts val="1650"/>
              <a:buNone/>
              <a:defRPr b="1" sz="1650"/>
            </a:lvl9pPr>
          </a:lstStyle>
          <a:p/>
        </p:txBody>
      </p:sp>
      <p:sp>
        <p:nvSpPr>
          <p:cNvPr id="328" name="Google Shape;328;p41"/>
          <p:cNvSpPr txBox="1"/>
          <p:nvPr>
            <p:ph idx="2" type="subTitle"/>
          </p:nvPr>
        </p:nvSpPr>
        <p:spPr>
          <a:xfrm>
            <a:off x="4248763" y="4069175"/>
            <a:ext cx="3815100" cy="3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b="1" sz="1000"/>
            </a:lvl2pPr>
            <a:lvl3pPr lvl="2" algn="ctr">
              <a:lnSpc>
                <a:spcPct val="100000"/>
              </a:lnSpc>
              <a:spcBef>
                <a:spcPts val="0"/>
              </a:spcBef>
              <a:spcAft>
                <a:spcPts val="0"/>
              </a:spcAft>
              <a:buSzPts val="1000"/>
              <a:buNone/>
              <a:defRPr b="1" sz="1000"/>
            </a:lvl3pPr>
            <a:lvl4pPr lvl="3" algn="ctr">
              <a:lnSpc>
                <a:spcPct val="100000"/>
              </a:lnSpc>
              <a:spcBef>
                <a:spcPts val="0"/>
              </a:spcBef>
              <a:spcAft>
                <a:spcPts val="0"/>
              </a:spcAft>
              <a:buSzPts val="1000"/>
              <a:buNone/>
              <a:defRPr b="1" sz="1000"/>
            </a:lvl4pPr>
            <a:lvl5pPr lvl="4" algn="ctr">
              <a:lnSpc>
                <a:spcPct val="100000"/>
              </a:lnSpc>
              <a:spcBef>
                <a:spcPts val="0"/>
              </a:spcBef>
              <a:spcAft>
                <a:spcPts val="0"/>
              </a:spcAft>
              <a:buSzPts val="1000"/>
              <a:buNone/>
              <a:defRPr b="1" sz="1000"/>
            </a:lvl5pPr>
            <a:lvl6pPr lvl="5" algn="ctr">
              <a:lnSpc>
                <a:spcPct val="100000"/>
              </a:lnSpc>
              <a:spcBef>
                <a:spcPts val="0"/>
              </a:spcBef>
              <a:spcAft>
                <a:spcPts val="0"/>
              </a:spcAft>
              <a:buSzPts val="1000"/>
              <a:buNone/>
              <a:defRPr b="1" sz="1000"/>
            </a:lvl6pPr>
            <a:lvl7pPr lvl="6" algn="ctr">
              <a:lnSpc>
                <a:spcPct val="100000"/>
              </a:lnSpc>
              <a:spcBef>
                <a:spcPts val="0"/>
              </a:spcBef>
              <a:spcAft>
                <a:spcPts val="0"/>
              </a:spcAft>
              <a:buSzPts val="1000"/>
              <a:buNone/>
              <a:defRPr b="1" sz="1000"/>
            </a:lvl7pPr>
            <a:lvl8pPr lvl="7" algn="ctr">
              <a:lnSpc>
                <a:spcPct val="100000"/>
              </a:lnSpc>
              <a:spcBef>
                <a:spcPts val="0"/>
              </a:spcBef>
              <a:spcAft>
                <a:spcPts val="0"/>
              </a:spcAft>
              <a:buSzPts val="1000"/>
              <a:buNone/>
              <a:defRPr b="1" sz="1000"/>
            </a:lvl8pPr>
            <a:lvl9pPr lvl="8" algn="ctr">
              <a:lnSpc>
                <a:spcPct val="100000"/>
              </a:lnSpc>
              <a:spcBef>
                <a:spcPts val="0"/>
              </a:spcBef>
              <a:spcAft>
                <a:spcPts val="0"/>
              </a:spcAft>
              <a:buSzPts val="1000"/>
              <a:buNone/>
              <a:defRPr b="1" sz="1000"/>
            </a:lvl9pPr>
          </a:lstStyle>
          <a:p/>
        </p:txBody>
      </p:sp>
      <p:sp>
        <p:nvSpPr>
          <p:cNvPr id="329" name="Google Shape;329;p41"/>
          <p:cNvSpPr txBox="1"/>
          <p:nvPr/>
        </p:nvSpPr>
        <p:spPr>
          <a:xfrm>
            <a:off x="4248775" y="3419624"/>
            <a:ext cx="3815100" cy="62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18"/>
              <a:buFont typeface="Arial"/>
              <a:buNone/>
            </a:pPr>
            <a:r>
              <a:rPr b="0" i="0" lang="en" sz="1000" u="none" cap="none" strike="noStrike">
                <a:solidFill>
                  <a:schemeClr val="dk1"/>
                </a:solidFill>
                <a:latin typeface="Inter"/>
                <a:ea typeface="Inter"/>
                <a:cs typeface="Inter"/>
                <a:sym typeface="Inter"/>
              </a:rPr>
              <a:t>Credits: This presentation template was created by </a:t>
            </a:r>
            <a:r>
              <a:rPr b="1" i="0" lang="en" sz="1000" u="none" cap="none" strike="noStrike">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b="0" i="0" lang="en" sz="1000" u="none" cap="none" strike="noStrike">
                <a:solidFill>
                  <a:schemeClr val="dk1"/>
                </a:solidFill>
                <a:latin typeface="Inter"/>
                <a:ea typeface="Inter"/>
                <a:cs typeface="Inter"/>
                <a:sym typeface="Inter"/>
              </a:rPr>
              <a:t>, and includes icons by </a:t>
            </a:r>
            <a:r>
              <a:rPr b="1" i="0" lang="en" sz="1000" u="none" cap="none" strike="noStrike">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b="0" i="0" lang="en" sz="1000" u="none" cap="none" strike="noStrike">
                <a:solidFill>
                  <a:schemeClr val="dk1"/>
                </a:solidFill>
                <a:latin typeface="Inter"/>
                <a:ea typeface="Inter"/>
                <a:cs typeface="Inter"/>
                <a:sym typeface="Inter"/>
              </a:rPr>
              <a:t>, and infographics &amp; images by </a:t>
            </a:r>
            <a:r>
              <a:rPr b="1" i="0" lang="en" sz="1000" u="none" cap="none" strike="noStrike">
                <a:solidFill>
                  <a:schemeClr val="dk1"/>
                </a:solidFill>
                <a:uFill>
                  <a:noFill/>
                </a:uFill>
                <a:latin typeface="Inter"/>
                <a:ea typeface="Inter"/>
                <a:cs typeface="Inter"/>
                <a:sym typeface="Inter"/>
                <a:hlinkClick r:id="rId4">
                  <a:extLst>
                    <a:ext uri="{A12FA001-AC4F-418D-AE19-62706E023703}">
                      <ahyp:hlinkClr val="tx"/>
                    </a:ext>
                  </a:extLst>
                </a:hlinkClick>
              </a:rPr>
              <a:t>Freepik</a:t>
            </a:r>
            <a:r>
              <a:rPr b="0" i="0" lang="en" sz="1000" u="none" cap="none" strike="noStrike">
                <a:solidFill>
                  <a:schemeClr val="dk1"/>
                </a:solidFill>
                <a:latin typeface="Inter"/>
                <a:ea typeface="Inter"/>
                <a:cs typeface="Inter"/>
                <a:sym typeface="Inter"/>
              </a:rPr>
              <a:t>.</a:t>
            </a:r>
            <a:endParaRPr b="0" i="0" sz="1000" u="none" cap="none" strike="noStrike">
              <a:solidFill>
                <a:schemeClr val="dk1"/>
              </a:solidFill>
              <a:latin typeface="Inter"/>
              <a:ea typeface="Inter"/>
              <a:cs typeface="Inter"/>
              <a:sym typeface="Inter"/>
            </a:endParaRPr>
          </a:p>
        </p:txBody>
      </p:sp>
      <p:grpSp>
        <p:nvGrpSpPr>
          <p:cNvPr id="330" name="Google Shape;330;p41"/>
          <p:cNvGrpSpPr/>
          <p:nvPr/>
        </p:nvGrpSpPr>
        <p:grpSpPr>
          <a:xfrm flipH="1" rot="-5400000">
            <a:off x="-1219409" y="4501329"/>
            <a:ext cx="2744275" cy="2727763"/>
            <a:chOff x="5985575" y="4420825"/>
            <a:chExt cx="2744275" cy="2727763"/>
          </a:xfrm>
        </p:grpSpPr>
        <p:sp>
          <p:nvSpPr>
            <p:cNvPr id="331" name="Google Shape;331;p41"/>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32" name="Google Shape;332;p41"/>
            <p:cNvGrpSpPr/>
            <p:nvPr/>
          </p:nvGrpSpPr>
          <p:grpSpPr>
            <a:xfrm flipH="1" rot="5400000">
              <a:off x="5986247" y="4572099"/>
              <a:ext cx="2575817" cy="2577160"/>
              <a:chOff x="1550275" y="1493275"/>
              <a:chExt cx="1582100" cy="1582925"/>
            </a:xfrm>
          </p:grpSpPr>
          <p:sp>
            <p:nvSpPr>
              <p:cNvPr id="333" name="Google Shape;333;p4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4" name="Google Shape;334;p4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5" name="Google Shape;335;p4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6" name="Google Shape;336;p4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7" name="Google Shape;337;p4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8" name="Google Shape;338;p4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39" name="Google Shape;339;p41"/>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0" name="Google Shape;340;p41"/>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1" name="Google Shape;341;p41"/>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2" name="Google Shape;342;p4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3" name="Google Shape;343;p4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4" name="Google Shape;344;p4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5" name="Google Shape;345;p4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46" name="Google Shape;346;p4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347" name="Google Shape;347;p41"/>
          <p:cNvGrpSpPr/>
          <p:nvPr/>
        </p:nvGrpSpPr>
        <p:grpSpPr>
          <a:xfrm flipH="1" rot="-5400000">
            <a:off x="8002500" y="-1925673"/>
            <a:ext cx="2744275" cy="2727763"/>
            <a:chOff x="5985575" y="4420825"/>
            <a:chExt cx="2744275" cy="2727763"/>
          </a:xfrm>
        </p:grpSpPr>
        <p:sp>
          <p:nvSpPr>
            <p:cNvPr id="348" name="Google Shape;348;p41"/>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49" name="Google Shape;349;p41"/>
            <p:cNvGrpSpPr/>
            <p:nvPr/>
          </p:nvGrpSpPr>
          <p:grpSpPr>
            <a:xfrm flipH="1" rot="5400000">
              <a:off x="5986247" y="4572099"/>
              <a:ext cx="2575817" cy="2577160"/>
              <a:chOff x="1550275" y="1493275"/>
              <a:chExt cx="1582100" cy="1582925"/>
            </a:xfrm>
          </p:grpSpPr>
          <p:sp>
            <p:nvSpPr>
              <p:cNvPr id="350" name="Google Shape;350;p4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1" name="Google Shape;351;p4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2" name="Google Shape;352;p4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3" name="Google Shape;353;p4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4" name="Google Shape;354;p4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5" name="Google Shape;355;p4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6" name="Google Shape;356;p41"/>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7" name="Google Shape;357;p41"/>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8" name="Google Shape;358;p41"/>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59" name="Google Shape;359;p4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0" name="Google Shape;360;p4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1" name="Google Shape;361;p4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2" name="Google Shape;362;p4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3" name="Google Shape;363;p4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364" name="Google Shape;364;p41"/>
          <p:cNvGrpSpPr/>
          <p:nvPr/>
        </p:nvGrpSpPr>
        <p:grpSpPr>
          <a:xfrm flipH="1" rot="10800000">
            <a:off x="-890039" y="-1952455"/>
            <a:ext cx="2577160" cy="2638568"/>
            <a:chOff x="-1115775" y="4467744"/>
            <a:chExt cx="2577160" cy="2638568"/>
          </a:xfrm>
        </p:grpSpPr>
        <p:sp>
          <p:nvSpPr>
            <p:cNvPr id="365" name="Google Shape;365;p4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66" name="Google Shape;366;p41"/>
            <p:cNvGrpSpPr/>
            <p:nvPr/>
          </p:nvGrpSpPr>
          <p:grpSpPr>
            <a:xfrm flipH="1" rot="5400000">
              <a:off x="-1115103" y="4529824"/>
              <a:ext cx="2575817" cy="2577160"/>
              <a:chOff x="1550275" y="1493275"/>
              <a:chExt cx="1582100" cy="1582925"/>
            </a:xfrm>
          </p:grpSpPr>
          <p:sp>
            <p:nvSpPr>
              <p:cNvPr id="367" name="Google Shape;367;p4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8" name="Google Shape;368;p4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69" name="Google Shape;369;p4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0" name="Google Shape;370;p4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1" name="Google Shape;371;p4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2" name="Google Shape;372;p4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3" name="Google Shape;373;p4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4" name="Google Shape;374;p4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5" name="Google Shape;375;p4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6" name="Google Shape;376;p4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7" name="Google Shape;377;p4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8" name="Google Shape;378;p4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79" name="Google Shape;379;p4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80" name="Google Shape;380;p4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381" name="Shape 381"/>
        <p:cNvGrpSpPr/>
        <p:nvPr/>
      </p:nvGrpSpPr>
      <p:grpSpPr>
        <a:xfrm>
          <a:off x="0" y="0"/>
          <a:ext cx="0" cy="0"/>
          <a:chOff x="0" y="0"/>
          <a:chExt cx="0" cy="0"/>
        </a:xfrm>
      </p:grpSpPr>
      <p:sp>
        <p:nvSpPr>
          <p:cNvPr id="382" name="Google Shape;382;p42"/>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grpSp>
        <p:nvGrpSpPr>
          <p:cNvPr id="383" name="Google Shape;383;p42"/>
          <p:cNvGrpSpPr/>
          <p:nvPr/>
        </p:nvGrpSpPr>
        <p:grpSpPr>
          <a:xfrm flipH="1">
            <a:off x="8162268" y="4327483"/>
            <a:ext cx="2744275" cy="2727763"/>
            <a:chOff x="5985575" y="4420825"/>
            <a:chExt cx="2744275" cy="2727763"/>
          </a:xfrm>
        </p:grpSpPr>
        <p:sp>
          <p:nvSpPr>
            <p:cNvPr id="384" name="Google Shape;384;p42"/>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85" name="Google Shape;385;p42"/>
            <p:cNvGrpSpPr/>
            <p:nvPr/>
          </p:nvGrpSpPr>
          <p:grpSpPr>
            <a:xfrm flipH="1" rot="5400000">
              <a:off x="5986247" y="4572099"/>
              <a:ext cx="2575817" cy="2577160"/>
              <a:chOff x="1550275" y="1493275"/>
              <a:chExt cx="1582100" cy="1582925"/>
            </a:xfrm>
          </p:grpSpPr>
          <p:sp>
            <p:nvSpPr>
              <p:cNvPr id="386" name="Google Shape;386;p4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87" name="Google Shape;387;p4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88" name="Google Shape;388;p4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89" name="Google Shape;389;p4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0" name="Google Shape;390;p4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1" name="Google Shape;391;p4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2" name="Google Shape;392;p4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3" name="Google Shape;393;p42"/>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4" name="Google Shape;394;p42"/>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5" name="Google Shape;395;p4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6" name="Google Shape;396;p4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7" name="Google Shape;397;p4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8" name="Google Shape;398;p4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399" name="Google Shape;399;p4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400" name="Google Shape;400;p42"/>
          <p:cNvGrpSpPr/>
          <p:nvPr/>
        </p:nvGrpSpPr>
        <p:grpSpPr>
          <a:xfrm flipH="1">
            <a:off x="-1718107" y="-1806042"/>
            <a:ext cx="2744275" cy="2727763"/>
            <a:chOff x="5985575" y="4420825"/>
            <a:chExt cx="2744275" cy="2727763"/>
          </a:xfrm>
        </p:grpSpPr>
        <p:sp>
          <p:nvSpPr>
            <p:cNvPr id="401" name="Google Shape;401;p42"/>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02" name="Google Shape;402;p42"/>
            <p:cNvGrpSpPr/>
            <p:nvPr/>
          </p:nvGrpSpPr>
          <p:grpSpPr>
            <a:xfrm flipH="1" rot="5400000">
              <a:off x="5986247" y="4572099"/>
              <a:ext cx="2575817" cy="2577160"/>
              <a:chOff x="1550275" y="1493275"/>
              <a:chExt cx="1582100" cy="1582925"/>
            </a:xfrm>
          </p:grpSpPr>
          <p:sp>
            <p:nvSpPr>
              <p:cNvPr id="403" name="Google Shape;403;p4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4" name="Google Shape;404;p4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5" name="Google Shape;405;p4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6" name="Google Shape;406;p4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7" name="Google Shape;407;p4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8" name="Google Shape;408;p4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09" name="Google Shape;409;p4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0" name="Google Shape;410;p42"/>
              <p:cNvSpPr/>
              <p:nvPr/>
            </p:nvSpPr>
            <p:spPr>
              <a:xfrm>
                <a:off x="1787327" y="1767256"/>
                <a:ext cx="1154741" cy="11449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1" name="Google Shape;411;p42"/>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2" name="Google Shape;412;p4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3" name="Google Shape;413;p4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4" name="Google Shape;414;p4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5" name="Google Shape;415;p4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16" name="Google Shape;416;p4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7" name="Shape 417"/>
        <p:cNvGrpSpPr/>
        <p:nvPr/>
      </p:nvGrpSpPr>
      <p:grpSpPr>
        <a:xfrm>
          <a:off x="0" y="0"/>
          <a:ext cx="0" cy="0"/>
          <a:chOff x="0" y="0"/>
          <a:chExt cx="0" cy="0"/>
        </a:xfrm>
      </p:grpSpPr>
      <p:sp>
        <p:nvSpPr>
          <p:cNvPr id="418" name="Google Shape;418;p43"/>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419" name="Google Shape;419;p43"/>
          <p:cNvSpPr txBox="1"/>
          <p:nvPr>
            <p:ph idx="1" type="body"/>
          </p:nvPr>
        </p:nvSpPr>
        <p:spPr>
          <a:xfrm>
            <a:off x="1076400" y="1135575"/>
            <a:ext cx="6991200" cy="13467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grpSp>
        <p:nvGrpSpPr>
          <p:cNvPr id="420" name="Google Shape;420;p43"/>
          <p:cNvGrpSpPr/>
          <p:nvPr/>
        </p:nvGrpSpPr>
        <p:grpSpPr>
          <a:xfrm rot="10800000">
            <a:off x="7848403" y="-2001676"/>
            <a:ext cx="2577160" cy="2638568"/>
            <a:chOff x="-1115775" y="4467744"/>
            <a:chExt cx="2577160" cy="2638568"/>
          </a:xfrm>
        </p:grpSpPr>
        <p:sp>
          <p:nvSpPr>
            <p:cNvPr id="421" name="Google Shape;421;p4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22" name="Google Shape;422;p43"/>
            <p:cNvGrpSpPr/>
            <p:nvPr/>
          </p:nvGrpSpPr>
          <p:grpSpPr>
            <a:xfrm flipH="1" rot="5400000">
              <a:off x="-1115103" y="4529824"/>
              <a:ext cx="2575817" cy="2577160"/>
              <a:chOff x="1550275" y="1493275"/>
              <a:chExt cx="1582100" cy="1582925"/>
            </a:xfrm>
          </p:grpSpPr>
          <p:sp>
            <p:nvSpPr>
              <p:cNvPr id="423" name="Google Shape;423;p4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4" name="Google Shape;424;p4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5" name="Google Shape;425;p4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6" name="Google Shape;426;p4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7" name="Google Shape;427;p4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8" name="Google Shape;428;p4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29" name="Google Shape;429;p43"/>
              <p:cNvSpPr/>
              <p:nvPr/>
            </p:nvSpPr>
            <p:spPr>
              <a:xfrm>
                <a:off x="1710202" y="1684324"/>
                <a:ext cx="1148172" cy="113129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0" name="Google Shape;430;p43"/>
              <p:cNvSpPr/>
              <p:nvPr/>
            </p:nvSpPr>
            <p:spPr>
              <a:xfrm>
                <a:off x="1755915" y="1767243"/>
                <a:ext cx="1186227" cy="115803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1" name="Google Shape;431;p43"/>
              <p:cNvSpPr/>
              <p:nvPr/>
            </p:nvSpPr>
            <p:spPr>
              <a:xfrm>
                <a:off x="1883883" y="1863199"/>
                <a:ext cx="1128219" cy="1116995"/>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2" name="Google Shape;432;p4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3" name="Google Shape;433;p4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4" name="Google Shape;434;p4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5" name="Google Shape;435;p4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36" name="Google Shape;436;p4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grpSp>
        <p:nvGrpSpPr>
          <p:cNvPr id="437" name="Google Shape;437;p43"/>
          <p:cNvGrpSpPr/>
          <p:nvPr/>
        </p:nvGrpSpPr>
        <p:grpSpPr>
          <a:xfrm flipH="1" rot="10800000">
            <a:off x="-1281563" y="-2090870"/>
            <a:ext cx="2744275" cy="2727763"/>
            <a:chOff x="5985575" y="4420825"/>
            <a:chExt cx="2744275" cy="2727763"/>
          </a:xfrm>
        </p:grpSpPr>
        <p:sp>
          <p:nvSpPr>
            <p:cNvPr id="438" name="Google Shape;438;p43"/>
            <p:cNvSpPr/>
            <p:nvPr/>
          </p:nvSpPr>
          <p:spPr>
            <a:xfrm>
              <a:off x="6115050" y="4420825"/>
              <a:ext cx="2614800" cy="25998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439" name="Google Shape;439;p43"/>
            <p:cNvGrpSpPr/>
            <p:nvPr/>
          </p:nvGrpSpPr>
          <p:grpSpPr>
            <a:xfrm flipH="1" rot="5400000">
              <a:off x="5986247" y="4572099"/>
              <a:ext cx="2575817" cy="2577160"/>
              <a:chOff x="1550275" y="1493275"/>
              <a:chExt cx="1582100" cy="1582925"/>
            </a:xfrm>
          </p:grpSpPr>
          <p:sp>
            <p:nvSpPr>
              <p:cNvPr id="440" name="Google Shape;440;p4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1" name="Google Shape;441;p4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2" name="Google Shape;442;p4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3" name="Google Shape;443;p4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4" name="Google Shape;444;p4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5" name="Google Shape;445;p4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6" name="Google Shape;446;p43"/>
              <p:cNvSpPr/>
              <p:nvPr/>
            </p:nvSpPr>
            <p:spPr>
              <a:xfrm>
                <a:off x="1710155" y="1684324"/>
                <a:ext cx="1148172" cy="114400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7" name="Google Shape;447;p43"/>
              <p:cNvSpPr/>
              <p:nvPr/>
            </p:nvSpPr>
            <p:spPr>
              <a:xfrm>
                <a:off x="1819833" y="1767246"/>
                <a:ext cx="1122307" cy="114343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8" name="Google Shape;448;p43"/>
              <p:cNvSpPr/>
              <p:nvPr/>
            </p:nvSpPr>
            <p:spPr>
              <a:xfrm>
                <a:off x="1929532" y="1863199"/>
                <a:ext cx="1082574" cy="10932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49" name="Google Shape;449;p4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50" name="Google Shape;450;p4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51" name="Google Shape;451;p4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52" name="Google Shape;452;p4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453" name="Google Shape;453;p4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1pPr>
            <a:lvl2pPr lvl="1"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2pPr>
            <a:lvl3pPr lvl="2"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3pPr>
            <a:lvl4pPr lvl="3"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4pPr>
            <a:lvl5pPr lvl="4"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5pPr>
            <a:lvl6pPr lvl="5"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6pPr>
            <a:lvl7pPr lvl="6"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7pPr>
            <a:lvl8pPr lvl="7"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8pPr>
            <a:lvl9pPr lvl="8" marR="0" rtl="0" algn="ctr">
              <a:lnSpc>
                <a:spcPct val="100000"/>
              </a:lnSpc>
              <a:spcBef>
                <a:spcPts val="0"/>
              </a:spcBef>
              <a:spcAft>
                <a:spcPts val="0"/>
              </a:spcAft>
              <a:buClr>
                <a:schemeClr val="dk1"/>
              </a:buClr>
              <a:buSzPts val="3200"/>
              <a:buFont typeface="Manrope Medium"/>
              <a:buNone/>
              <a:defRPr b="0" i="0" sz="3200" u="none" cap="none" strike="noStrike">
                <a:solidFill>
                  <a:schemeClr val="dk1"/>
                </a:solidFill>
                <a:latin typeface="Manrope Medium"/>
                <a:ea typeface="Manrope Medium"/>
                <a:cs typeface="Manrope Medium"/>
                <a:sym typeface="Manrope Medium"/>
              </a:defRPr>
            </a:lvl9pPr>
          </a:lstStyle>
          <a:p/>
        </p:txBody>
      </p:sp>
      <p:sp>
        <p:nvSpPr>
          <p:cNvPr id="7" name="Google Shape;7;p34"/>
          <p:cNvSpPr txBox="1"/>
          <p:nvPr>
            <p:ph idx="1" type="body"/>
          </p:nvPr>
        </p:nvSpPr>
        <p:spPr>
          <a:xfrm>
            <a:off x="713225" y="1297400"/>
            <a:ext cx="7717500" cy="33111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1pPr>
            <a:lvl2pPr indent="-304800" lvl="1" marL="9144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2pPr>
            <a:lvl3pPr indent="-304800" lvl="2" marL="13716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3pPr>
            <a:lvl4pPr indent="-304800" lvl="3" marL="18288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4pPr>
            <a:lvl5pPr indent="-304800" lvl="4" marL="22860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5pPr>
            <a:lvl6pPr indent="-304800" lvl="5" marL="27432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6pPr>
            <a:lvl7pPr indent="-304800" lvl="6" marL="32004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7pPr>
            <a:lvl8pPr indent="-304800" lvl="7" marL="3657600" marR="0" rtl="0" algn="l">
              <a:lnSpc>
                <a:spcPct val="100000"/>
              </a:lnSpc>
              <a:spcBef>
                <a:spcPts val="160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8pPr>
            <a:lvl9pPr indent="-304800" lvl="8" marL="4114800" marR="0" rtl="0" algn="l">
              <a:lnSpc>
                <a:spcPct val="100000"/>
              </a:lnSpc>
              <a:spcBef>
                <a:spcPts val="1600"/>
              </a:spcBef>
              <a:spcAft>
                <a:spcPts val="1600"/>
              </a:spcAft>
              <a:buClr>
                <a:schemeClr val="dk1"/>
              </a:buClr>
              <a:buSzPts val="1200"/>
              <a:buFont typeface="Inter"/>
              <a:buChar char="■"/>
              <a:defRPr b="0" i="0" sz="12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doi.org/10.1145/3490354.34944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
          <p:cNvSpPr txBox="1"/>
          <p:nvPr>
            <p:ph type="ctrTitle"/>
          </p:nvPr>
        </p:nvSpPr>
        <p:spPr>
          <a:xfrm>
            <a:off x="646675" y="1733575"/>
            <a:ext cx="5395399" cy="135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700"/>
              <a:buNone/>
            </a:pPr>
            <a:r>
              <a:rPr lang="en"/>
              <a:t>AI in Finance </a:t>
            </a:r>
            <a:br>
              <a:rPr lang="en"/>
            </a:br>
            <a:r>
              <a:rPr lang="en" sz="3300">
                <a:solidFill>
                  <a:schemeClr val="lt2"/>
                </a:solidFill>
              </a:rPr>
              <a:t>Article Sentiment Analysis</a:t>
            </a:r>
            <a:endParaRPr sz="3900"/>
          </a:p>
        </p:txBody>
      </p:sp>
      <p:sp>
        <p:nvSpPr>
          <p:cNvPr id="512" name="Google Shape;512;p1"/>
          <p:cNvSpPr txBox="1"/>
          <p:nvPr>
            <p:ph idx="1" type="subTitle"/>
          </p:nvPr>
        </p:nvSpPr>
        <p:spPr>
          <a:xfrm>
            <a:off x="646675" y="3233125"/>
            <a:ext cx="4211100" cy="3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By Ashley, Aneesh, Brody, Sunetra</a:t>
            </a:r>
            <a:endParaRPr/>
          </a:p>
        </p:txBody>
      </p:sp>
      <p:cxnSp>
        <p:nvCxnSpPr>
          <p:cNvPr id="513" name="Google Shape;513;p1"/>
          <p:cNvCxnSpPr/>
          <p:nvPr/>
        </p:nvCxnSpPr>
        <p:spPr>
          <a:xfrm>
            <a:off x="766825" y="3143247"/>
            <a:ext cx="3805200" cy="0"/>
          </a:xfrm>
          <a:prstGeom prst="straightConnector1">
            <a:avLst/>
          </a:prstGeom>
          <a:noFill/>
          <a:ln cap="flat" cmpd="sng" w="28575">
            <a:solidFill>
              <a:schemeClr val="dk1"/>
            </a:solidFill>
            <a:prstDash val="solid"/>
            <a:round/>
            <a:headEnd len="sm" w="sm" type="none"/>
            <a:tailEnd len="sm" w="sm" type="none"/>
          </a:ln>
        </p:spPr>
      </p:cxnSp>
      <p:grpSp>
        <p:nvGrpSpPr>
          <p:cNvPr id="514" name="Google Shape;514;p1"/>
          <p:cNvGrpSpPr/>
          <p:nvPr/>
        </p:nvGrpSpPr>
        <p:grpSpPr>
          <a:xfrm>
            <a:off x="2724182" y="-1866850"/>
            <a:ext cx="2750618" cy="2741916"/>
            <a:chOff x="2724183" y="-1866850"/>
            <a:chExt cx="2750618" cy="2741916"/>
          </a:xfrm>
        </p:grpSpPr>
        <p:sp>
          <p:nvSpPr>
            <p:cNvPr id="515" name="Google Shape;515;p1"/>
            <p:cNvSpPr/>
            <p:nvPr/>
          </p:nvSpPr>
          <p:spPr>
            <a:xfrm>
              <a:off x="2822200" y="-1866850"/>
              <a:ext cx="2652600" cy="2637300"/>
            </a:xfrm>
            <a:prstGeom prst="ellipse">
              <a:avLst/>
            </a:prstGeom>
            <a:solidFill>
              <a:srgbClr val="FFFFFF">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p1"/>
            <p:cNvGrpSpPr/>
            <p:nvPr/>
          </p:nvGrpSpPr>
          <p:grpSpPr>
            <a:xfrm flipH="1" rot="-5400000">
              <a:off x="2724854" y="-1701422"/>
              <a:ext cx="2575817" cy="2577160"/>
              <a:chOff x="1550275" y="1493275"/>
              <a:chExt cx="1582100" cy="1582925"/>
            </a:xfrm>
          </p:grpSpPr>
          <p:sp>
            <p:nvSpPr>
              <p:cNvPr id="517" name="Google Shape;517;p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1" name="Google Shape;531;p1"/>
          <p:cNvGrpSpPr/>
          <p:nvPr/>
        </p:nvGrpSpPr>
        <p:grpSpPr>
          <a:xfrm>
            <a:off x="5322392" y="1681199"/>
            <a:ext cx="3363014" cy="1933502"/>
            <a:chOff x="5067767" y="1625852"/>
            <a:chExt cx="3363014" cy="1933502"/>
          </a:xfrm>
        </p:grpSpPr>
        <p:sp>
          <p:nvSpPr>
            <p:cNvPr id="532" name="Google Shape;532;p1"/>
            <p:cNvSpPr/>
            <p:nvPr/>
          </p:nvSpPr>
          <p:spPr>
            <a:xfrm>
              <a:off x="8012284" y="2267957"/>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7831446" y="2267957"/>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7860184" y="2274264"/>
              <a:ext cx="138145" cy="2867"/>
            </a:xfrm>
            <a:custGeom>
              <a:rect b="b" l="l" r="r" t="t"/>
              <a:pathLst>
                <a:path extrusionOk="0" h="45" w="2168">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7831446" y="2448712"/>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7837754" y="2296692"/>
              <a:ext cx="2867" cy="138766"/>
            </a:xfrm>
            <a:custGeom>
              <a:rect b="b" l="l" r="r" t="t"/>
              <a:pathLst>
                <a:path extrusionOk="0" h="2178" w="45">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7650671" y="2448712"/>
              <a:ext cx="15484" cy="15482"/>
            </a:xfrm>
            <a:custGeom>
              <a:rect b="b" l="l" r="r" t="t"/>
              <a:pathLst>
                <a:path extrusionOk="0" h="243" w="243">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7680110" y="2455020"/>
              <a:ext cx="138081" cy="2867"/>
            </a:xfrm>
            <a:custGeom>
              <a:rect b="b" l="l" r="r" t="t"/>
              <a:pathLst>
                <a:path extrusionOk="0" h="45" w="2167">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7650671" y="2628830"/>
              <a:ext cx="15484" cy="15482"/>
            </a:xfrm>
            <a:custGeom>
              <a:rect b="b" l="l" r="r" t="t"/>
              <a:pathLst>
                <a:path extrusionOk="0" h="243" w="243">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7657681" y="2477447"/>
              <a:ext cx="2166" cy="138129"/>
            </a:xfrm>
            <a:custGeom>
              <a:rect b="b" l="l" r="r" t="t"/>
              <a:pathLst>
                <a:path extrusionOk="0" h="2168" w="34">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7470598" y="2628830"/>
              <a:ext cx="15484" cy="15482"/>
            </a:xfrm>
            <a:custGeom>
              <a:rect b="b" l="l" r="r" t="t"/>
              <a:pathLst>
                <a:path extrusionOk="0" h="243" w="243">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7499336" y="2635838"/>
              <a:ext cx="138081" cy="2166"/>
            </a:xfrm>
            <a:custGeom>
              <a:rect b="b" l="l" r="r" t="t"/>
              <a:pathLst>
                <a:path extrusionOk="0" h="34" w="2167">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470598" y="2809585"/>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476906" y="2658266"/>
              <a:ext cx="2867" cy="138065"/>
            </a:xfrm>
            <a:custGeom>
              <a:rect b="b" l="l" r="r" t="t"/>
              <a:pathLst>
                <a:path extrusionOk="0" h="2167" w="45">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7289823" y="2809585"/>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7318497" y="2815893"/>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7289823" y="2990340"/>
              <a:ext cx="15420" cy="15482"/>
            </a:xfrm>
            <a:custGeom>
              <a:rect b="b" l="l" r="r" t="t"/>
              <a:pathLst>
                <a:path extrusionOk="0" h="243" w="242">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7296131" y="2838320"/>
              <a:ext cx="2867" cy="138065"/>
            </a:xfrm>
            <a:custGeom>
              <a:rect b="b" l="l" r="r" t="t"/>
              <a:pathLst>
                <a:path extrusionOk="0" h="2167" w="45">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7289823" y="3170395"/>
              <a:ext cx="15420" cy="15482"/>
            </a:xfrm>
            <a:custGeom>
              <a:rect b="b" l="l" r="r" t="t"/>
              <a:pathLst>
                <a:path extrusionOk="0" h="243" w="242">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7296131" y="3019075"/>
              <a:ext cx="2867" cy="138065"/>
            </a:xfrm>
            <a:custGeom>
              <a:rect b="b" l="l" r="r" t="t"/>
              <a:pathLst>
                <a:path extrusionOk="0" h="2167" w="45">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7109686" y="3170395"/>
              <a:ext cx="15484" cy="15482"/>
            </a:xfrm>
            <a:custGeom>
              <a:rect b="b" l="l" r="r" t="t"/>
              <a:pathLst>
                <a:path extrusionOk="0" h="243" w="243">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7138424" y="3176702"/>
              <a:ext cx="138145" cy="2867"/>
            </a:xfrm>
            <a:custGeom>
              <a:rect b="b" l="l" r="r" t="t"/>
              <a:pathLst>
                <a:path extrusionOk="0" h="45" w="2168">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6928911" y="3170395"/>
              <a:ext cx="15484" cy="15482"/>
            </a:xfrm>
            <a:custGeom>
              <a:rect b="b" l="l" r="r" t="t"/>
              <a:pathLst>
                <a:path extrusionOk="0" h="243" w="243">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6957649" y="3176702"/>
              <a:ext cx="138081" cy="2867"/>
            </a:xfrm>
            <a:custGeom>
              <a:rect b="b" l="l" r="r" t="t"/>
              <a:pathLst>
                <a:path extrusionOk="0" h="45" w="2167">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6748136" y="3170395"/>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6567999" y="3170395"/>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6596737" y="3176702"/>
              <a:ext cx="138145" cy="2867"/>
            </a:xfrm>
            <a:custGeom>
              <a:rect b="b" l="l" r="r" t="t"/>
              <a:pathLst>
                <a:path extrusionOk="0" h="45" w="2168">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7650671" y="3351213"/>
              <a:ext cx="15484" cy="15482"/>
            </a:xfrm>
            <a:custGeom>
              <a:rect b="b" l="l" r="r" t="t"/>
              <a:pathLst>
                <a:path extrusionOk="0" h="243" w="243">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7470598"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7499336"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289823" y="3351213"/>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318497" y="3357521"/>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109686" y="3351213"/>
              <a:ext cx="15484" cy="15482"/>
            </a:xfrm>
            <a:custGeom>
              <a:rect b="b" l="l" r="r" t="t"/>
              <a:pathLst>
                <a:path extrusionOk="0" h="243" w="243">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138424" y="3357521"/>
              <a:ext cx="138145" cy="2867"/>
            </a:xfrm>
            <a:custGeom>
              <a:rect b="b" l="l" r="r" t="t"/>
              <a:pathLst>
                <a:path extrusionOk="0" h="45" w="2168">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115994" y="3199129"/>
              <a:ext cx="2166" cy="138129"/>
            </a:xfrm>
            <a:custGeom>
              <a:rect b="b" l="l" r="r" t="t"/>
              <a:pathLst>
                <a:path extrusionOk="0" h="2168" w="34">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6928911" y="3351213"/>
              <a:ext cx="15484" cy="15482"/>
            </a:xfrm>
            <a:custGeom>
              <a:rect b="b" l="l" r="r" t="t"/>
              <a:pathLst>
                <a:path extrusionOk="0" h="243" w="243">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6957649"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6935219"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6748136"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6776874" y="3357521"/>
              <a:ext cx="138782" cy="2867"/>
            </a:xfrm>
            <a:custGeom>
              <a:rect b="b" l="l" r="r" t="t"/>
              <a:pathLst>
                <a:path extrusionOk="0" h="45" w="2178">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6754445"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5067767" y="1625852"/>
              <a:ext cx="3363014" cy="1880220"/>
            </a:xfrm>
            <a:custGeom>
              <a:rect b="b" l="l" r="r" t="t"/>
              <a:pathLst>
                <a:path extrusionOk="0" h="29511" w="52778">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5260457" y="2566582"/>
              <a:ext cx="641214" cy="775572"/>
            </a:xfrm>
            <a:custGeom>
              <a:rect b="b" l="l" r="r" t="t"/>
              <a:pathLst>
                <a:path extrusionOk="0" h="12173" w="10063">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7518261" y="1829098"/>
              <a:ext cx="641915" cy="775955"/>
            </a:xfrm>
            <a:custGeom>
              <a:rect b="b" l="l" r="r" t="t"/>
              <a:pathLst>
                <a:path extrusionOk="0" h="12179" w="10074">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6171874" y="3467495"/>
              <a:ext cx="2113997" cy="91859"/>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6511288" y="2098415"/>
              <a:ext cx="1392409" cy="1409766"/>
            </a:xfrm>
            <a:custGeom>
              <a:rect b="b" l="l" r="r" t="t"/>
              <a:pathLst>
                <a:path extrusionOk="0" h="22127" w="21852">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7006714" y="2543155"/>
              <a:ext cx="393152" cy="645408"/>
            </a:xfrm>
            <a:custGeom>
              <a:rect b="b" l="l" r="r" t="t"/>
              <a:pathLst>
                <a:path extrusionOk="0" h="10130" w="617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554044" y="2208321"/>
              <a:ext cx="395255" cy="961422"/>
            </a:xfrm>
            <a:custGeom>
              <a:rect b="b" l="l" r="r" t="t"/>
              <a:pathLst>
                <a:path extrusionOk="0" h="15090" w="6203">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858819" y="1644393"/>
              <a:ext cx="697288" cy="454079"/>
            </a:xfrm>
            <a:custGeom>
              <a:rect b="b" l="l" r="r" t="t"/>
              <a:pathLst>
                <a:path extrusionOk="0" h="7127" w="10943">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6678745" y="3408237"/>
              <a:ext cx="1057497" cy="99965"/>
            </a:xfrm>
            <a:custGeom>
              <a:rect b="b" l="l" r="r" t="t"/>
              <a:pathLst>
                <a:path extrusionOk="0" h="1569" w="16596">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7255478" y="1666119"/>
              <a:ext cx="96026" cy="327482"/>
            </a:xfrm>
            <a:custGeom>
              <a:rect b="b" l="l" r="r" t="t"/>
              <a:pathLst>
                <a:path extrusionOk="0" h="5140" w="1507">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7063425" y="1666119"/>
              <a:ext cx="96090" cy="327482"/>
            </a:xfrm>
            <a:custGeom>
              <a:rect b="b" l="l" r="r" t="t"/>
              <a:pathLst>
                <a:path extrusionOk="0" h="5140" w="1508">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958350" y="1673128"/>
              <a:ext cx="497589" cy="59571"/>
            </a:xfrm>
            <a:custGeom>
              <a:rect b="b" l="l" r="r" t="t"/>
              <a:pathLst>
                <a:path extrusionOk="0" h="935" w="7809">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909285" y="2098415"/>
              <a:ext cx="597120" cy="52627"/>
            </a:xfrm>
            <a:custGeom>
              <a:rect b="b" l="l" r="r" t="t"/>
              <a:pathLst>
                <a:path extrusionOk="0" h="826" w="9371">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7099172" y="2051777"/>
              <a:ext cx="132538" cy="572903"/>
            </a:xfrm>
            <a:custGeom>
              <a:rect b="b" l="l" r="r" t="t"/>
              <a:pathLst>
                <a:path extrusionOk="0" h="8992" w="208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7160853" y="2052159"/>
              <a:ext cx="136042" cy="487719"/>
            </a:xfrm>
            <a:custGeom>
              <a:rect b="b" l="l" r="r" t="t"/>
              <a:pathLst>
                <a:path extrusionOk="0" h="7655" w="2135">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7099172" y="2037123"/>
              <a:ext cx="132538" cy="572839"/>
            </a:xfrm>
            <a:custGeom>
              <a:rect b="b" l="l" r="r" t="t"/>
              <a:pathLst>
                <a:path extrusionOk="0" h="8991" w="208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7160853" y="2037441"/>
              <a:ext cx="136042" cy="487719"/>
            </a:xfrm>
            <a:custGeom>
              <a:rect b="b" l="l" r="r" t="t"/>
              <a:pathLst>
                <a:path extrusionOk="0" h="7655" w="2135">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7096368" y="3391162"/>
              <a:ext cx="802426" cy="128954"/>
            </a:xfrm>
            <a:custGeom>
              <a:rect b="b" l="l" r="r" t="t"/>
              <a:pathLst>
                <a:path extrusionOk="0" h="2024" w="12593">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7511251" y="3391162"/>
              <a:ext cx="253733" cy="128954"/>
            </a:xfrm>
            <a:custGeom>
              <a:rect b="b" l="l" r="r" t="t"/>
              <a:pathLst>
                <a:path extrusionOk="0" h="2024" w="3982">
                  <a:moveTo>
                    <a:pt x="0" y="0"/>
                  </a:moveTo>
                  <a:lnTo>
                    <a:pt x="0" y="2023"/>
                  </a:lnTo>
                  <a:lnTo>
                    <a:pt x="3981" y="2023"/>
                  </a:lnTo>
                  <a:lnTo>
                    <a:pt x="39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7794998" y="3391162"/>
              <a:ext cx="52633" cy="128954"/>
            </a:xfrm>
            <a:custGeom>
              <a:rect b="b" l="l" r="r" t="t"/>
              <a:pathLst>
                <a:path extrusionOk="0" h="2024" w="826">
                  <a:moveTo>
                    <a:pt x="1" y="0"/>
                  </a:moveTo>
                  <a:lnTo>
                    <a:pt x="1" y="2023"/>
                  </a:lnTo>
                  <a:lnTo>
                    <a:pt x="826" y="2023"/>
                  </a:lnTo>
                  <a:lnTo>
                    <a:pt x="8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7147536" y="3391162"/>
              <a:ext cx="52633" cy="128954"/>
            </a:xfrm>
            <a:custGeom>
              <a:rect b="b" l="l" r="r" t="t"/>
              <a:pathLst>
                <a:path extrusionOk="0" h="2024" w="826">
                  <a:moveTo>
                    <a:pt x="1" y="0"/>
                  </a:moveTo>
                  <a:lnTo>
                    <a:pt x="1" y="2023"/>
                  </a:lnTo>
                  <a:lnTo>
                    <a:pt x="825" y="2023"/>
                  </a:lnTo>
                  <a:lnTo>
                    <a:pt x="8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7130012" y="3400910"/>
              <a:ext cx="735839" cy="25294"/>
            </a:xfrm>
            <a:custGeom>
              <a:rect b="b" l="l" r="r" t="t"/>
              <a:pathLst>
                <a:path extrusionOk="0" h="397" w="11548">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7125106" y="3506037"/>
              <a:ext cx="745651" cy="14080"/>
            </a:xfrm>
            <a:custGeom>
              <a:rect b="b" l="l" r="r" t="t"/>
              <a:pathLst>
                <a:path extrusionOk="0" h="221" w="11702">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993396" y="3261505"/>
              <a:ext cx="801661" cy="129719"/>
            </a:xfrm>
            <a:custGeom>
              <a:rect b="b" l="l" r="r" t="t"/>
              <a:pathLst>
                <a:path extrusionOk="0" h="2036" w="12581">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7407515" y="3261505"/>
              <a:ext cx="253733" cy="129719"/>
            </a:xfrm>
            <a:custGeom>
              <a:rect b="b" l="l" r="r" t="t"/>
              <a:pathLst>
                <a:path extrusionOk="0" h="2036" w="3982">
                  <a:moveTo>
                    <a:pt x="1" y="1"/>
                  </a:moveTo>
                  <a:lnTo>
                    <a:pt x="1" y="2035"/>
                  </a:lnTo>
                  <a:lnTo>
                    <a:pt x="3982" y="2035"/>
                  </a:lnTo>
                  <a:lnTo>
                    <a:pt x="39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691325" y="3261505"/>
              <a:ext cx="52633" cy="129719"/>
            </a:xfrm>
            <a:custGeom>
              <a:rect b="b" l="l" r="r" t="t"/>
              <a:pathLst>
                <a:path extrusionOk="0" h="2036" w="826">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043863" y="3261505"/>
              <a:ext cx="52569" cy="129719"/>
            </a:xfrm>
            <a:custGeom>
              <a:rect b="b" l="l" r="r" t="t"/>
              <a:pathLst>
                <a:path extrusionOk="0" h="2036" w="825">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026339" y="3271317"/>
              <a:ext cx="735839" cy="25995"/>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7021433" y="3377145"/>
              <a:ext cx="745651" cy="14080"/>
            </a:xfrm>
            <a:custGeom>
              <a:rect b="b" l="l" r="r" t="t"/>
              <a:pathLst>
                <a:path extrusionOk="0" h="221" w="11702">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6538624" y="3008499"/>
              <a:ext cx="712708" cy="495046"/>
            </a:xfrm>
            <a:custGeom>
              <a:rect b="b" l="l" r="r" t="t"/>
              <a:pathLst>
                <a:path extrusionOk="0" h="7770" w="11185">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6870734" y="3056220"/>
              <a:ext cx="283172" cy="246695"/>
            </a:xfrm>
            <a:custGeom>
              <a:rect b="b" l="l" r="r" t="t"/>
              <a:pathLst>
                <a:path extrusionOk="0" h="3872" w="4444">
                  <a:moveTo>
                    <a:pt x="3344" y="0"/>
                  </a:moveTo>
                  <a:lnTo>
                    <a:pt x="1" y="2167"/>
                  </a:lnTo>
                  <a:lnTo>
                    <a:pt x="1100" y="3871"/>
                  </a:lnTo>
                  <a:lnTo>
                    <a:pt x="4444" y="1705"/>
                  </a:lnTo>
                  <a:lnTo>
                    <a:pt x="334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7109686" y="3011366"/>
              <a:ext cx="113613" cy="137428"/>
            </a:xfrm>
            <a:custGeom>
              <a:rect b="b" l="l" r="r" t="t"/>
              <a:pathLst>
                <a:path extrusionOk="0" h="2157" w="1783">
                  <a:moveTo>
                    <a:pt x="683" y="1"/>
                  </a:moveTo>
                  <a:lnTo>
                    <a:pt x="1" y="451"/>
                  </a:lnTo>
                  <a:lnTo>
                    <a:pt x="1100" y="2156"/>
                  </a:lnTo>
                  <a:lnTo>
                    <a:pt x="1782" y="1705"/>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6559652" y="3014743"/>
              <a:ext cx="625093" cy="412284"/>
            </a:xfrm>
            <a:custGeom>
              <a:rect b="b" l="l" r="r" t="t"/>
              <a:pathLst>
                <a:path extrusionOk="0" h="6471" w="981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6611456" y="3098653"/>
              <a:ext cx="630063" cy="411965"/>
            </a:xfrm>
            <a:custGeom>
              <a:rect b="b" l="l" r="r" t="t"/>
              <a:pathLst>
                <a:path extrusionOk="0" h="6466" w="9888">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6902276" y="2003610"/>
              <a:ext cx="611139" cy="132713"/>
            </a:xfrm>
            <a:custGeom>
              <a:rect b="b" l="l" r="r" t="t"/>
              <a:pathLst>
                <a:path extrusionOk="0" h="2083" w="9591">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Other Research</a:t>
            </a:r>
            <a:endParaRPr/>
          </a:p>
        </p:txBody>
      </p:sp>
      <p:sp>
        <p:nvSpPr>
          <p:cNvPr id="686" name="Google Shape;686;p8"/>
          <p:cNvSpPr txBox="1"/>
          <p:nvPr>
            <p:ph idx="1" type="body"/>
          </p:nvPr>
        </p:nvSpPr>
        <p:spPr>
          <a:xfrm>
            <a:off x="799050" y="1668575"/>
            <a:ext cx="3607800" cy="2940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Sentiment-Aware Reinforcement Learning (SentARL) intelligent trading system</a:t>
            </a:r>
            <a:endParaRPr/>
          </a:p>
          <a:p>
            <a:pPr indent="-311150" lvl="0" marL="457200" rtl="0" algn="l">
              <a:lnSpc>
                <a:spcPct val="100000"/>
              </a:lnSpc>
              <a:spcBef>
                <a:spcPts val="0"/>
              </a:spcBef>
              <a:spcAft>
                <a:spcPts val="0"/>
              </a:spcAft>
              <a:buSzPts val="1300"/>
              <a:buChar char="●"/>
            </a:pPr>
            <a:r>
              <a:rPr lang="en"/>
              <a:t>Tested the feasibility of making profitable trades based on pattern identification through Reinforcement Learning and Natural Language Processing</a:t>
            </a:r>
            <a:endParaRPr/>
          </a:p>
          <a:p>
            <a:pPr indent="-311150" lvl="0" marL="457200" rtl="0" algn="l">
              <a:lnSpc>
                <a:spcPct val="100000"/>
              </a:lnSpc>
              <a:spcBef>
                <a:spcPts val="0"/>
              </a:spcBef>
              <a:spcAft>
                <a:spcPts val="0"/>
              </a:spcAft>
              <a:buSzPts val="1300"/>
              <a:buChar char="●"/>
            </a:pPr>
            <a:r>
              <a:rPr lang="en"/>
              <a:t>Integrates evolving sentiments into a practical trading system using reinforcement learning</a:t>
            </a:r>
            <a:endParaRPr/>
          </a:p>
          <a:p>
            <a:pPr indent="-311150" lvl="0" marL="457200" rtl="0" algn="l">
              <a:lnSpc>
                <a:spcPct val="100000"/>
              </a:lnSpc>
              <a:spcBef>
                <a:spcPts val="0"/>
              </a:spcBef>
              <a:spcAft>
                <a:spcPts val="0"/>
              </a:spcAft>
              <a:buSzPts val="1300"/>
              <a:buChar char="●"/>
            </a:pPr>
            <a:r>
              <a:rPr lang="en"/>
              <a:t>Outperformed traditional </a:t>
            </a:r>
            <a:r>
              <a:rPr lang="en"/>
              <a:t>quantitative</a:t>
            </a:r>
            <a:r>
              <a:rPr lang="en"/>
              <a:t> models</a:t>
            </a:r>
            <a:endParaRPr/>
          </a:p>
        </p:txBody>
      </p:sp>
      <p:sp>
        <p:nvSpPr>
          <p:cNvPr id="687" name="Google Shape;687;p8"/>
          <p:cNvSpPr txBox="1"/>
          <p:nvPr>
            <p:ph idx="2" type="body"/>
          </p:nvPr>
        </p:nvSpPr>
        <p:spPr>
          <a:xfrm>
            <a:off x="4737150" y="1668575"/>
            <a:ext cx="3607800" cy="2940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A potential system for cross-validation of findings and capabilities</a:t>
            </a:r>
            <a:endParaRPr/>
          </a:p>
          <a:p>
            <a:pPr indent="-311150" lvl="0" marL="457200" rtl="0" algn="l">
              <a:lnSpc>
                <a:spcPct val="100000"/>
              </a:lnSpc>
              <a:spcBef>
                <a:spcPts val="0"/>
              </a:spcBef>
              <a:spcAft>
                <a:spcPts val="0"/>
              </a:spcAft>
              <a:buSzPts val="1300"/>
              <a:buChar char="●"/>
            </a:pPr>
            <a:r>
              <a:rPr lang="en"/>
              <a:t>By understanding the evolution of sentiments and integrating these dynamics into RL-based trading </a:t>
            </a:r>
            <a:r>
              <a:rPr lang="en"/>
              <a:t>strategies</a:t>
            </a:r>
            <a:r>
              <a:rPr lang="en"/>
              <a:t>, a more holistic model could be developed</a:t>
            </a:r>
            <a:endParaRPr/>
          </a:p>
          <a:p>
            <a:pPr indent="-304800" lvl="1" marL="914400" rtl="0" algn="l">
              <a:lnSpc>
                <a:spcPct val="100000"/>
              </a:lnSpc>
              <a:spcBef>
                <a:spcPts val="0"/>
              </a:spcBef>
              <a:spcAft>
                <a:spcPts val="0"/>
              </a:spcAft>
              <a:buSzPts val="1200"/>
              <a:buChar char="○"/>
            </a:pPr>
            <a:r>
              <a:rPr lang="en"/>
              <a:t>Reacting to current and past sentiments</a:t>
            </a:r>
            <a:endParaRPr/>
          </a:p>
        </p:txBody>
      </p:sp>
      <p:sp>
        <p:nvSpPr>
          <p:cNvPr id="688" name="Google Shape;688;p8"/>
          <p:cNvSpPr txBox="1"/>
          <p:nvPr>
            <p:ph idx="3" type="subTitle"/>
          </p:nvPr>
        </p:nvSpPr>
        <p:spPr>
          <a:xfrm>
            <a:off x="713250" y="1236325"/>
            <a:ext cx="7717500" cy="3849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
              <a:t>Intelligent Trading Systems: A Sentiment-Aware Reinforcement Learning 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
          <p:cNvSpPr txBox="1"/>
          <p:nvPr>
            <p:ph type="title"/>
          </p:nvPr>
        </p:nvSpPr>
        <p:spPr>
          <a:xfrm>
            <a:off x="770463" y="1150300"/>
            <a:ext cx="3186600" cy="1597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200"/>
              <a:buNone/>
            </a:pPr>
            <a:r>
              <a:rPr lang="en"/>
              <a:t>Now A Short Coding Demo</a:t>
            </a:r>
            <a:endParaRPr/>
          </a:p>
        </p:txBody>
      </p:sp>
      <p:sp>
        <p:nvSpPr>
          <p:cNvPr id="694" name="Google Shape;694;p9"/>
          <p:cNvSpPr txBox="1"/>
          <p:nvPr>
            <p:ph idx="1" type="subTitle"/>
          </p:nvPr>
        </p:nvSpPr>
        <p:spPr>
          <a:xfrm>
            <a:off x="770463" y="2936600"/>
            <a:ext cx="3186600" cy="104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Scraped from CNBC, the Guardian, and Reuters official websites, the headlines in these datasets reflects the overview of the U.S. economy and stock market every day for the past year to 2 years.</a:t>
            </a:r>
            <a:endParaRPr/>
          </a:p>
        </p:txBody>
      </p:sp>
      <p:pic>
        <p:nvPicPr>
          <p:cNvPr id="695" name="Google Shape;695;p9"/>
          <p:cNvPicPr preferRelativeResize="0"/>
          <p:nvPr>
            <p:ph idx="2" type="pic"/>
          </p:nvPr>
        </p:nvPicPr>
        <p:blipFill rotWithShape="1">
          <a:blip r:embed="rId3">
            <a:alphaModFix/>
          </a:blip>
          <a:srcRect b="0" l="21699" r="21700" t="0"/>
          <a:stretch/>
        </p:blipFill>
        <p:spPr>
          <a:xfrm>
            <a:off x="4691300" y="681676"/>
            <a:ext cx="3780300" cy="3780300"/>
          </a:xfrm>
          <a:prstGeom prst="ellipse">
            <a:avLst/>
          </a:prstGeom>
          <a:noFill/>
          <a:ln>
            <a:noFill/>
          </a:ln>
        </p:spPr>
      </p:pic>
      <p:cxnSp>
        <p:nvCxnSpPr>
          <p:cNvPr id="696" name="Google Shape;696;p9"/>
          <p:cNvCxnSpPr/>
          <p:nvPr/>
        </p:nvCxnSpPr>
        <p:spPr>
          <a:xfrm>
            <a:off x="860463" y="2822947"/>
            <a:ext cx="28986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2cc7c8cbbdd_0_3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Ethical Concerns</a:t>
            </a:r>
            <a:endParaRPr/>
          </a:p>
        </p:txBody>
      </p:sp>
      <p:sp>
        <p:nvSpPr>
          <p:cNvPr id="702" name="Google Shape;702;g2cc7c8cbbdd_0_33"/>
          <p:cNvSpPr txBox="1"/>
          <p:nvPr>
            <p:ph idx="1" type="body"/>
          </p:nvPr>
        </p:nvSpPr>
        <p:spPr>
          <a:xfrm>
            <a:off x="812075" y="1171850"/>
            <a:ext cx="7519800" cy="2940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Implications of Inaccuracy</a:t>
            </a:r>
            <a:endParaRPr/>
          </a:p>
          <a:p>
            <a:pPr indent="-304800" lvl="1" marL="914400" rtl="0" algn="l">
              <a:lnSpc>
                <a:spcPct val="150000"/>
              </a:lnSpc>
              <a:spcBef>
                <a:spcPts val="0"/>
              </a:spcBef>
              <a:spcAft>
                <a:spcPts val="0"/>
              </a:spcAft>
              <a:buSzPts val="1200"/>
              <a:buChar char="○"/>
            </a:pPr>
            <a:r>
              <a:rPr lang="en"/>
              <a:t>Inaccurate results could have major financial implications for the user.</a:t>
            </a:r>
            <a:endParaRPr/>
          </a:p>
          <a:p>
            <a:pPr indent="-304800" lvl="1" marL="914400" rtl="0" algn="l">
              <a:lnSpc>
                <a:spcPct val="150000"/>
              </a:lnSpc>
              <a:spcBef>
                <a:spcPts val="0"/>
              </a:spcBef>
              <a:spcAft>
                <a:spcPts val="0"/>
              </a:spcAft>
              <a:buSzPts val="1200"/>
              <a:buChar char="○"/>
            </a:pPr>
            <a:r>
              <a:rPr lang="en"/>
              <a:t>Estimates do not always lead to financial gains</a:t>
            </a:r>
            <a:endParaRPr/>
          </a:p>
          <a:p>
            <a:pPr indent="-304800" lvl="0" marL="457200" rtl="0" algn="l">
              <a:lnSpc>
                <a:spcPct val="150000"/>
              </a:lnSpc>
              <a:spcBef>
                <a:spcPts val="0"/>
              </a:spcBef>
              <a:spcAft>
                <a:spcPts val="0"/>
              </a:spcAft>
              <a:buSzPts val="1200"/>
              <a:buChar char="●"/>
            </a:pPr>
            <a:r>
              <a:rPr lang="en"/>
              <a:t>Transparency</a:t>
            </a:r>
            <a:endParaRPr/>
          </a:p>
          <a:p>
            <a:pPr indent="-304800" lvl="1" marL="914400" rtl="0" algn="l">
              <a:lnSpc>
                <a:spcPct val="150000"/>
              </a:lnSpc>
              <a:spcBef>
                <a:spcPts val="0"/>
              </a:spcBef>
              <a:spcAft>
                <a:spcPts val="0"/>
              </a:spcAft>
              <a:buSzPts val="1200"/>
              <a:buChar char="○"/>
            </a:pPr>
            <a:r>
              <a:rPr lang="en"/>
              <a:t>A lack of transparency on how outcomes are produced may result in misinformed financial decision-making.</a:t>
            </a:r>
            <a:endParaRPr/>
          </a:p>
          <a:p>
            <a:pPr indent="-304800" lvl="0" marL="457200" rtl="0" algn="l">
              <a:lnSpc>
                <a:spcPct val="150000"/>
              </a:lnSpc>
              <a:spcBef>
                <a:spcPts val="0"/>
              </a:spcBef>
              <a:spcAft>
                <a:spcPts val="0"/>
              </a:spcAft>
              <a:buSzPts val="1200"/>
              <a:buChar char="●"/>
            </a:pPr>
            <a:r>
              <a:rPr lang="en"/>
              <a:t>Market Manipulation</a:t>
            </a:r>
            <a:endParaRPr/>
          </a:p>
          <a:p>
            <a:pPr indent="-304800" lvl="1" marL="914400" rtl="0" algn="l">
              <a:lnSpc>
                <a:spcPct val="150000"/>
              </a:lnSpc>
              <a:spcBef>
                <a:spcPts val="0"/>
              </a:spcBef>
              <a:spcAft>
                <a:spcPts val="0"/>
              </a:spcAft>
              <a:buSzPts val="1200"/>
              <a:buChar char="○"/>
            </a:pPr>
            <a:r>
              <a:rPr lang="en"/>
              <a:t>Too much transparency regarding the models may allow for market manipulation.</a:t>
            </a:r>
            <a:endParaRPr/>
          </a:p>
          <a:p>
            <a:pPr indent="-304800" lvl="0" marL="457200" rtl="0" algn="l">
              <a:lnSpc>
                <a:spcPct val="150000"/>
              </a:lnSpc>
              <a:spcBef>
                <a:spcPts val="0"/>
              </a:spcBef>
              <a:spcAft>
                <a:spcPts val="0"/>
              </a:spcAft>
              <a:buSzPts val="1200"/>
              <a:buChar char="●"/>
            </a:pPr>
            <a:r>
              <a:rPr lang="en"/>
              <a:t>Democratization</a:t>
            </a:r>
            <a:endParaRPr/>
          </a:p>
          <a:p>
            <a:pPr indent="-304800" lvl="1" marL="914400" rtl="0" algn="l">
              <a:lnSpc>
                <a:spcPct val="150000"/>
              </a:lnSpc>
              <a:spcBef>
                <a:spcPts val="0"/>
              </a:spcBef>
              <a:spcAft>
                <a:spcPts val="0"/>
              </a:spcAft>
              <a:buSzPts val="1200"/>
              <a:buChar char="○"/>
            </a:pPr>
            <a:r>
              <a:rPr lang="en"/>
              <a:t>These models would likely be made for purchase. If so, this could further socioeconomic barriers in terms of accessibility and democratization.</a:t>
            </a:r>
            <a:endParaRPr/>
          </a:p>
          <a:p>
            <a:pPr indent="-304800" lvl="1" marL="914400" rtl="0" algn="l">
              <a:lnSpc>
                <a:spcPct val="150000"/>
              </a:lnSpc>
              <a:spcBef>
                <a:spcPts val="0"/>
              </a:spcBef>
              <a:spcAft>
                <a:spcPts val="0"/>
              </a:spcAft>
              <a:buSzPts val="1200"/>
              <a:buChar char="○"/>
            </a:pPr>
            <a:r>
              <a:rPr lang="en"/>
              <a:t>“It’s only by democratizing access to AI that we can ensure that wealth is spread far and wide across society.” - Andrew 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2cc682f1c2a_0_6"/>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Future of AI in Finance</a:t>
            </a:r>
            <a:endParaRPr/>
          </a:p>
        </p:txBody>
      </p:sp>
      <p:sp>
        <p:nvSpPr>
          <p:cNvPr id="708" name="Google Shape;708;g2cc682f1c2a_0_6"/>
          <p:cNvSpPr txBox="1"/>
          <p:nvPr>
            <p:ph idx="1" type="body"/>
          </p:nvPr>
        </p:nvSpPr>
        <p:spPr>
          <a:xfrm>
            <a:off x="829650" y="1228925"/>
            <a:ext cx="7484700" cy="294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rgbClr val="261E17"/>
                </a:solidFill>
              </a:rPr>
              <a:t>𑁋</a:t>
            </a:r>
            <a:r>
              <a:rPr b="1" lang="en">
                <a:solidFill>
                  <a:srgbClr val="261E17"/>
                </a:solidFill>
              </a:rPr>
              <a:t>Enhanced Fraud Detection</a:t>
            </a:r>
            <a:r>
              <a:rPr lang="en">
                <a:solidFill>
                  <a:srgbClr val="261E17"/>
                </a:solidFill>
              </a:rPr>
              <a:t>: AI analyzes vast financial data in real-time to identify anomalies and suspicious patterns</a:t>
            </a:r>
            <a:endParaRPr>
              <a:solidFill>
                <a:srgbClr val="261E17"/>
              </a:solidFill>
            </a:endParaRPr>
          </a:p>
          <a:p>
            <a:pPr indent="0" lvl="0" marL="0" rtl="0" algn="l">
              <a:lnSpc>
                <a:spcPct val="150000"/>
              </a:lnSpc>
              <a:spcBef>
                <a:spcPts val="0"/>
              </a:spcBef>
              <a:spcAft>
                <a:spcPts val="0"/>
              </a:spcAft>
              <a:buNone/>
            </a:pPr>
            <a:r>
              <a:rPr lang="en" sz="1300">
                <a:solidFill>
                  <a:srgbClr val="261E17"/>
                </a:solidFill>
              </a:rPr>
              <a:t>𑁋</a:t>
            </a:r>
            <a:r>
              <a:rPr b="1" lang="en">
                <a:solidFill>
                  <a:srgbClr val="261E17"/>
                </a:solidFill>
              </a:rPr>
              <a:t>Streamlined Loan Underwriting</a:t>
            </a:r>
            <a:r>
              <a:rPr lang="en">
                <a:solidFill>
                  <a:srgbClr val="261E17"/>
                </a:solidFill>
              </a:rPr>
              <a:t>: AI automates loan processing, reducing manual reviews and approval times</a:t>
            </a:r>
            <a:endParaRPr>
              <a:solidFill>
                <a:srgbClr val="261E17"/>
              </a:solidFill>
            </a:endParaRPr>
          </a:p>
          <a:p>
            <a:pPr indent="0" lvl="0" marL="0" rtl="0" algn="l">
              <a:lnSpc>
                <a:spcPct val="150000"/>
              </a:lnSpc>
              <a:spcBef>
                <a:spcPts val="0"/>
              </a:spcBef>
              <a:spcAft>
                <a:spcPts val="0"/>
              </a:spcAft>
              <a:buNone/>
            </a:pPr>
            <a:r>
              <a:rPr lang="en" sz="1300">
                <a:solidFill>
                  <a:srgbClr val="261E17"/>
                </a:solidFill>
              </a:rPr>
              <a:t>𑁋</a:t>
            </a:r>
            <a:r>
              <a:rPr b="1" lang="en">
                <a:solidFill>
                  <a:srgbClr val="261E17"/>
                </a:solidFill>
              </a:rPr>
              <a:t>Personalized Financial Guidance</a:t>
            </a:r>
            <a:r>
              <a:rPr lang="en">
                <a:solidFill>
                  <a:srgbClr val="261E17"/>
                </a:solidFill>
              </a:rPr>
              <a:t>: AI generates tailored recommendations for budgeting, investments, and financial products</a:t>
            </a:r>
            <a:endParaRPr sz="1300">
              <a:solidFill>
                <a:srgbClr val="261E17"/>
              </a:solidFill>
            </a:endParaRPr>
          </a:p>
          <a:p>
            <a:pPr indent="0" lvl="0" marL="0" rtl="0" algn="l">
              <a:lnSpc>
                <a:spcPct val="150000"/>
              </a:lnSpc>
              <a:spcBef>
                <a:spcPts val="0"/>
              </a:spcBef>
              <a:spcAft>
                <a:spcPts val="0"/>
              </a:spcAft>
              <a:buNone/>
            </a:pPr>
            <a:r>
              <a:rPr lang="en" sz="1300">
                <a:solidFill>
                  <a:srgbClr val="261E17"/>
                </a:solidFill>
              </a:rPr>
              <a:t>𑁋</a:t>
            </a:r>
            <a:r>
              <a:rPr b="1" lang="en">
                <a:solidFill>
                  <a:srgbClr val="261E17"/>
                </a:solidFill>
              </a:rPr>
              <a:t>Improved Risk Management</a:t>
            </a:r>
            <a:r>
              <a:rPr lang="en">
                <a:solidFill>
                  <a:srgbClr val="261E17"/>
                </a:solidFill>
              </a:rPr>
              <a:t>: AI predicts potential risks and suggests mitigation strategies for financial institutions</a:t>
            </a:r>
            <a:endParaRPr sz="1300">
              <a:solidFill>
                <a:srgbClr val="261E17"/>
              </a:solidFill>
            </a:endParaRPr>
          </a:p>
          <a:p>
            <a:pPr indent="0" lvl="0" marL="0" rtl="0" algn="l">
              <a:lnSpc>
                <a:spcPct val="150000"/>
              </a:lnSpc>
              <a:spcBef>
                <a:spcPts val="0"/>
              </a:spcBef>
              <a:spcAft>
                <a:spcPts val="0"/>
              </a:spcAft>
              <a:buNone/>
            </a:pPr>
            <a:r>
              <a:rPr lang="en" sz="1300">
                <a:solidFill>
                  <a:srgbClr val="261E17"/>
                </a:solidFill>
              </a:rPr>
              <a:t>𑁋</a:t>
            </a:r>
            <a:r>
              <a:rPr b="1" lang="en">
                <a:solidFill>
                  <a:srgbClr val="261E17"/>
                </a:solidFill>
              </a:rPr>
              <a:t>Enhanced Customer Service</a:t>
            </a:r>
            <a:r>
              <a:rPr lang="en">
                <a:solidFill>
                  <a:srgbClr val="261E17"/>
                </a:solidFill>
              </a:rPr>
              <a:t>: AI-powered chatbots and virtual assistants provide 24/7 support for customers</a:t>
            </a:r>
            <a:endParaRPr>
              <a:solidFill>
                <a:srgbClr val="261E17"/>
              </a:solidFill>
            </a:endParaRPr>
          </a:p>
          <a:p>
            <a:pPr indent="0" lvl="0" marL="0" rtl="0" algn="l">
              <a:lnSpc>
                <a:spcPct val="150000"/>
              </a:lnSpc>
              <a:spcBef>
                <a:spcPts val="0"/>
              </a:spcBef>
              <a:spcAft>
                <a:spcPts val="0"/>
              </a:spcAft>
              <a:buNone/>
            </a:pPr>
            <a:r>
              <a:t/>
            </a:r>
            <a:endParaRPr>
              <a:solidFill>
                <a:srgbClr val="261E17"/>
              </a:solidFill>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2cc682f1c2a_0_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Citations</a:t>
            </a:r>
            <a:endParaRPr/>
          </a:p>
        </p:txBody>
      </p:sp>
      <p:sp>
        <p:nvSpPr>
          <p:cNvPr id="714" name="Google Shape;714;g2cc682f1c2a_0_1"/>
          <p:cNvSpPr txBox="1"/>
          <p:nvPr/>
        </p:nvSpPr>
        <p:spPr>
          <a:xfrm>
            <a:off x="723700" y="1344025"/>
            <a:ext cx="7717500" cy="3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Relevant Research </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Zheng, Jiexin, Ka Chung Ng, Rong Zheng, and Kar Yan Tam. “</a:t>
            </a:r>
            <a:r>
              <a:rPr b="1" lang="en" sz="1200">
                <a:solidFill>
                  <a:schemeClr val="dk1"/>
                </a:solidFill>
                <a:latin typeface="Inter"/>
                <a:ea typeface="Inter"/>
                <a:cs typeface="Inter"/>
                <a:sym typeface="Inter"/>
              </a:rPr>
              <a:t>The Effects of Sentiment Evolution in Financial Texts: A Word Embedding Approach</a:t>
            </a:r>
            <a:r>
              <a:rPr lang="en" sz="1200">
                <a:solidFill>
                  <a:schemeClr val="dk1"/>
                </a:solidFill>
                <a:latin typeface="Inter"/>
                <a:ea typeface="Inter"/>
                <a:cs typeface="Inter"/>
                <a:sym typeface="Inter"/>
              </a:rPr>
              <a:t>.” Journal of Management Information Systems 41, no. 1 (2024): 178–205. doi:10.1080/07421222.2023.2301176. </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Lima Paiva, F. C., Felizardo, L. K., Bianchi, R. A. da C., &amp; Costa, A. H. R. (2021). </a:t>
            </a:r>
            <a:r>
              <a:rPr b="1" lang="en" sz="1200">
                <a:solidFill>
                  <a:schemeClr val="dk1"/>
                </a:solidFill>
                <a:latin typeface="Inter"/>
                <a:ea typeface="Inter"/>
                <a:cs typeface="Inter"/>
                <a:sym typeface="Inter"/>
              </a:rPr>
              <a:t>Intelligent trading systems: a sentiment-aware reinforcement learning approach.</a:t>
            </a:r>
            <a:r>
              <a:rPr lang="en" sz="1200">
                <a:solidFill>
                  <a:schemeClr val="dk1"/>
                </a:solidFill>
                <a:latin typeface="Inter"/>
                <a:ea typeface="Inter"/>
                <a:cs typeface="Inter"/>
                <a:sym typeface="Inter"/>
              </a:rPr>
              <a:t> In Proceedings of the Second ACM International Conference on AI in Finance. ICAIF’21: 2nd ACM International Conference on AI in Finance. ACM. </a:t>
            </a:r>
            <a:r>
              <a:rPr lang="en" sz="1200" u="sng">
                <a:solidFill>
                  <a:schemeClr val="hlink"/>
                </a:solidFill>
                <a:latin typeface="Inter"/>
                <a:ea typeface="Inter"/>
                <a:cs typeface="Inter"/>
                <a:sym typeface="Inter"/>
                <a:hlinkClick r:id="rId3"/>
              </a:rPr>
              <a:t>https://doi.org/10.1145/3490354.3494445</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100">
                <a:latin typeface="Inter"/>
                <a:ea typeface="Inter"/>
                <a:cs typeface="Inter"/>
                <a:sym typeface="Inter"/>
              </a:rPr>
              <a:t>https://www.ted.com/talks/andrew_ng_how_ai_could_empower_any_business?utm_campaign=tedspread&amp;utm_medium=referral&amp;utm_source=tedcomshare</a:t>
            </a:r>
            <a:endParaRPr sz="110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TABLE OF CONTENTS</a:t>
            </a:r>
            <a:endParaRPr/>
          </a:p>
        </p:txBody>
      </p:sp>
      <p:sp>
        <p:nvSpPr>
          <p:cNvPr id="618" name="Google Shape;618;p2"/>
          <p:cNvSpPr txBox="1"/>
          <p:nvPr>
            <p:ph idx="1" type="subTitle"/>
          </p:nvPr>
        </p:nvSpPr>
        <p:spPr>
          <a:xfrm>
            <a:off x="1746575" y="1668324"/>
            <a:ext cx="2469300" cy="78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400"/>
              <a:buNone/>
            </a:pPr>
            <a:r>
              <a:rPr lang="en"/>
              <a:t>PROBLEM STATEMENT</a:t>
            </a:r>
            <a:endParaRPr/>
          </a:p>
        </p:txBody>
      </p:sp>
      <p:sp>
        <p:nvSpPr>
          <p:cNvPr id="619" name="Google Shape;619;p2"/>
          <p:cNvSpPr txBox="1"/>
          <p:nvPr>
            <p:ph idx="2" type="title"/>
          </p:nvPr>
        </p:nvSpPr>
        <p:spPr>
          <a:xfrm>
            <a:off x="817950" y="1668324"/>
            <a:ext cx="8763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
              <a:t>01</a:t>
            </a:r>
            <a:endParaRPr/>
          </a:p>
        </p:txBody>
      </p:sp>
      <p:sp>
        <p:nvSpPr>
          <p:cNvPr id="620" name="Google Shape;620;p2"/>
          <p:cNvSpPr txBox="1"/>
          <p:nvPr>
            <p:ph idx="3" type="subTitle"/>
          </p:nvPr>
        </p:nvSpPr>
        <p:spPr>
          <a:xfrm>
            <a:off x="1746575" y="3224098"/>
            <a:ext cx="2469300" cy="78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400"/>
              <a:buNone/>
            </a:pPr>
            <a:r>
              <a:rPr lang="en"/>
              <a:t>CODING DEMO</a:t>
            </a:r>
            <a:endParaRPr/>
          </a:p>
        </p:txBody>
      </p:sp>
      <p:sp>
        <p:nvSpPr>
          <p:cNvPr id="621" name="Google Shape;621;p2"/>
          <p:cNvSpPr txBox="1"/>
          <p:nvPr>
            <p:ph idx="4" type="title"/>
          </p:nvPr>
        </p:nvSpPr>
        <p:spPr>
          <a:xfrm>
            <a:off x="817950" y="3224098"/>
            <a:ext cx="8763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
              <a:t>03</a:t>
            </a:r>
            <a:endParaRPr/>
          </a:p>
        </p:txBody>
      </p:sp>
      <p:sp>
        <p:nvSpPr>
          <p:cNvPr id="622" name="Google Shape;622;p2"/>
          <p:cNvSpPr txBox="1"/>
          <p:nvPr>
            <p:ph idx="5" type="subTitle"/>
          </p:nvPr>
        </p:nvSpPr>
        <p:spPr>
          <a:xfrm>
            <a:off x="5808625" y="1668324"/>
            <a:ext cx="2560200" cy="78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400"/>
              <a:buNone/>
            </a:pPr>
            <a:r>
              <a:rPr lang="en"/>
              <a:t>RELEVANT RESEARCH</a:t>
            </a:r>
            <a:endParaRPr/>
          </a:p>
        </p:txBody>
      </p:sp>
      <p:sp>
        <p:nvSpPr>
          <p:cNvPr id="623" name="Google Shape;623;p2"/>
          <p:cNvSpPr txBox="1"/>
          <p:nvPr>
            <p:ph idx="6" type="title"/>
          </p:nvPr>
        </p:nvSpPr>
        <p:spPr>
          <a:xfrm>
            <a:off x="4880000" y="1668324"/>
            <a:ext cx="8763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
              <a:t>02</a:t>
            </a:r>
            <a:endParaRPr/>
          </a:p>
        </p:txBody>
      </p:sp>
      <p:sp>
        <p:nvSpPr>
          <p:cNvPr id="624" name="Google Shape;624;p2"/>
          <p:cNvSpPr txBox="1"/>
          <p:nvPr>
            <p:ph idx="7" type="subTitle"/>
          </p:nvPr>
        </p:nvSpPr>
        <p:spPr>
          <a:xfrm>
            <a:off x="5808624" y="3224098"/>
            <a:ext cx="3057080" cy="78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400"/>
              <a:buNone/>
            </a:pPr>
            <a:r>
              <a:rPr lang="en"/>
              <a:t>ETHICAL CONCERNS &amp; FUTURE OUTLOOK</a:t>
            </a:r>
            <a:endParaRPr/>
          </a:p>
        </p:txBody>
      </p:sp>
      <p:sp>
        <p:nvSpPr>
          <p:cNvPr id="625" name="Google Shape;625;p2"/>
          <p:cNvSpPr txBox="1"/>
          <p:nvPr>
            <p:ph idx="8" type="title"/>
          </p:nvPr>
        </p:nvSpPr>
        <p:spPr>
          <a:xfrm>
            <a:off x="4880000" y="3224098"/>
            <a:ext cx="8763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
              <a:t>04</a:t>
            </a:r>
            <a:endParaRPr/>
          </a:p>
        </p:txBody>
      </p:sp>
      <p:cxnSp>
        <p:nvCxnSpPr>
          <p:cNvPr id="626" name="Google Shape;626;p2"/>
          <p:cNvCxnSpPr/>
          <p:nvPr/>
        </p:nvCxnSpPr>
        <p:spPr>
          <a:xfrm>
            <a:off x="847050" y="2421800"/>
            <a:ext cx="818100" cy="0"/>
          </a:xfrm>
          <a:prstGeom prst="straightConnector1">
            <a:avLst/>
          </a:prstGeom>
          <a:noFill/>
          <a:ln cap="flat" cmpd="sng" w="28575">
            <a:solidFill>
              <a:schemeClr val="dk1"/>
            </a:solidFill>
            <a:prstDash val="solid"/>
            <a:round/>
            <a:headEnd len="sm" w="sm" type="none"/>
            <a:tailEnd len="sm" w="sm" type="none"/>
          </a:ln>
        </p:spPr>
      </p:cxnSp>
      <p:cxnSp>
        <p:nvCxnSpPr>
          <p:cNvPr id="627" name="Google Shape;627;p2"/>
          <p:cNvCxnSpPr/>
          <p:nvPr/>
        </p:nvCxnSpPr>
        <p:spPr>
          <a:xfrm>
            <a:off x="847050" y="3977588"/>
            <a:ext cx="818100" cy="0"/>
          </a:xfrm>
          <a:prstGeom prst="straightConnector1">
            <a:avLst/>
          </a:prstGeom>
          <a:noFill/>
          <a:ln cap="flat" cmpd="sng" w="28575">
            <a:solidFill>
              <a:schemeClr val="dk1"/>
            </a:solidFill>
            <a:prstDash val="solid"/>
            <a:round/>
            <a:headEnd len="sm" w="sm" type="none"/>
            <a:tailEnd len="sm" w="sm" type="none"/>
          </a:ln>
        </p:spPr>
      </p:cxnSp>
      <p:cxnSp>
        <p:nvCxnSpPr>
          <p:cNvPr id="628" name="Google Shape;628;p2"/>
          <p:cNvCxnSpPr/>
          <p:nvPr/>
        </p:nvCxnSpPr>
        <p:spPr>
          <a:xfrm>
            <a:off x="4909100" y="2421800"/>
            <a:ext cx="818100" cy="0"/>
          </a:xfrm>
          <a:prstGeom prst="straightConnector1">
            <a:avLst/>
          </a:prstGeom>
          <a:noFill/>
          <a:ln cap="flat" cmpd="sng" w="28575">
            <a:solidFill>
              <a:schemeClr val="dk1"/>
            </a:solidFill>
            <a:prstDash val="solid"/>
            <a:round/>
            <a:headEnd len="sm" w="sm" type="none"/>
            <a:tailEnd len="sm" w="sm" type="none"/>
          </a:ln>
        </p:spPr>
      </p:cxnSp>
      <p:cxnSp>
        <p:nvCxnSpPr>
          <p:cNvPr id="629" name="Google Shape;629;p2"/>
          <p:cNvCxnSpPr/>
          <p:nvPr/>
        </p:nvCxnSpPr>
        <p:spPr>
          <a:xfrm>
            <a:off x="4909100" y="3977588"/>
            <a:ext cx="8181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cxnSp>
        <p:nvCxnSpPr>
          <p:cNvPr id="634" name="Google Shape;634;p3"/>
          <p:cNvCxnSpPr/>
          <p:nvPr/>
        </p:nvCxnSpPr>
        <p:spPr>
          <a:xfrm>
            <a:off x="4162950" y="1808563"/>
            <a:ext cx="818100" cy="0"/>
          </a:xfrm>
          <a:prstGeom prst="straightConnector1">
            <a:avLst/>
          </a:prstGeom>
          <a:noFill/>
          <a:ln cap="flat" cmpd="sng" w="28575">
            <a:solidFill>
              <a:schemeClr val="dk1"/>
            </a:solidFill>
            <a:prstDash val="solid"/>
            <a:round/>
            <a:headEnd len="sm" w="sm" type="none"/>
            <a:tailEnd len="sm" w="sm" type="none"/>
          </a:ln>
        </p:spPr>
      </p:cxnSp>
      <p:sp>
        <p:nvSpPr>
          <p:cNvPr id="635" name="Google Shape;635;p3"/>
          <p:cNvSpPr/>
          <p:nvPr/>
        </p:nvSpPr>
        <p:spPr>
          <a:xfrm>
            <a:off x="4240222" y="1047859"/>
            <a:ext cx="672548" cy="513999"/>
          </a:xfrm>
          <a:custGeom>
            <a:rect b="b" l="l" r="r" t="t"/>
            <a:pathLst>
              <a:path extrusionOk="0" h="10884" w="13237">
                <a:moveTo>
                  <a:pt x="12098" y="3088"/>
                </a:moveTo>
                <a:lnTo>
                  <a:pt x="12072" y="3114"/>
                </a:lnTo>
                <a:cubicBezTo>
                  <a:pt x="12081" y="3114"/>
                  <a:pt x="12089" y="3114"/>
                  <a:pt x="12098" y="3114"/>
                </a:cubicBezTo>
                <a:lnTo>
                  <a:pt x="12098" y="3114"/>
                </a:lnTo>
                <a:lnTo>
                  <a:pt x="12098" y="3088"/>
                </a:lnTo>
                <a:close/>
                <a:moveTo>
                  <a:pt x="7795" y="3088"/>
                </a:moveTo>
                <a:lnTo>
                  <a:pt x="7795" y="3873"/>
                </a:lnTo>
                <a:lnTo>
                  <a:pt x="4683" y="3873"/>
                </a:lnTo>
                <a:lnTo>
                  <a:pt x="4683" y="3088"/>
                </a:lnTo>
                <a:close/>
                <a:moveTo>
                  <a:pt x="3898" y="3873"/>
                </a:moveTo>
                <a:lnTo>
                  <a:pt x="3898" y="4658"/>
                </a:lnTo>
                <a:lnTo>
                  <a:pt x="3139" y="4658"/>
                </a:lnTo>
                <a:lnTo>
                  <a:pt x="3139" y="3873"/>
                </a:lnTo>
                <a:close/>
                <a:moveTo>
                  <a:pt x="1570" y="1"/>
                </a:moveTo>
                <a:lnTo>
                  <a:pt x="1570" y="3215"/>
                </a:lnTo>
                <a:cubicBezTo>
                  <a:pt x="1393" y="3443"/>
                  <a:pt x="1241" y="3645"/>
                  <a:pt x="1139" y="3873"/>
                </a:cubicBezTo>
                <a:lnTo>
                  <a:pt x="1" y="3873"/>
                </a:lnTo>
                <a:lnTo>
                  <a:pt x="1" y="6986"/>
                </a:lnTo>
                <a:lnTo>
                  <a:pt x="1114" y="6986"/>
                </a:lnTo>
                <a:cubicBezTo>
                  <a:pt x="1393" y="7593"/>
                  <a:pt x="1823" y="8125"/>
                  <a:pt x="2354" y="8530"/>
                </a:cubicBezTo>
                <a:lnTo>
                  <a:pt x="2354" y="10883"/>
                </a:lnTo>
                <a:lnTo>
                  <a:pt x="4683" y="10883"/>
                </a:lnTo>
                <a:lnTo>
                  <a:pt x="4683" y="9314"/>
                </a:lnTo>
                <a:lnTo>
                  <a:pt x="7795" y="9314"/>
                </a:lnTo>
                <a:lnTo>
                  <a:pt x="7795" y="10883"/>
                </a:lnTo>
                <a:lnTo>
                  <a:pt x="10124" y="10883"/>
                </a:lnTo>
                <a:lnTo>
                  <a:pt x="10124" y="8530"/>
                </a:lnTo>
                <a:cubicBezTo>
                  <a:pt x="11085" y="7796"/>
                  <a:pt x="11693" y="6657"/>
                  <a:pt x="11693" y="5442"/>
                </a:cubicBezTo>
                <a:lnTo>
                  <a:pt x="12072" y="5442"/>
                </a:lnTo>
                <a:cubicBezTo>
                  <a:pt x="12730" y="5442"/>
                  <a:pt x="13237" y="4885"/>
                  <a:pt x="13237" y="4253"/>
                </a:cubicBezTo>
                <a:cubicBezTo>
                  <a:pt x="13237" y="3603"/>
                  <a:pt x="12743" y="3126"/>
                  <a:pt x="12098" y="3114"/>
                </a:cubicBezTo>
                <a:lnTo>
                  <a:pt x="12098" y="3114"/>
                </a:lnTo>
                <a:lnTo>
                  <a:pt x="12098" y="3873"/>
                </a:lnTo>
                <a:cubicBezTo>
                  <a:pt x="12300" y="3873"/>
                  <a:pt x="12477" y="4050"/>
                  <a:pt x="12477" y="4253"/>
                </a:cubicBezTo>
                <a:cubicBezTo>
                  <a:pt x="12477" y="4480"/>
                  <a:pt x="12300" y="4658"/>
                  <a:pt x="12098" y="4658"/>
                </a:cubicBezTo>
                <a:lnTo>
                  <a:pt x="11617" y="4658"/>
                </a:lnTo>
                <a:cubicBezTo>
                  <a:pt x="11263" y="2886"/>
                  <a:pt x="9668" y="1545"/>
                  <a:pt x="7795" y="1545"/>
                </a:cubicBezTo>
                <a:lnTo>
                  <a:pt x="5467" y="1545"/>
                </a:lnTo>
                <a:cubicBezTo>
                  <a:pt x="5138" y="1545"/>
                  <a:pt x="4809" y="1570"/>
                  <a:pt x="4480" y="1646"/>
                </a:cubicBezTo>
                <a:cubicBezTo>
                  <a:pt x="4050" y="659"/>
                  <a:pt x="3063" y="1"/>
                  <a:pt x="19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txBox="1"/>
          <p:nvPr>
            <p:ph idx="1" type="subTitle"/>
          </p:nvPr>
        </p:nvSpPr>
        <p:spPr>
          <a:xfrm>
            <a:off x="783150" y="1974401"/>
            <a:ext cx="7577700" cy="15093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3500"/>
              <a:buNone/>
            </a:pPr>
            <a:r>
              <a:rPr lang="en"/>
              <a:t>The share of adults investing in the stock market has consistently risen year over year since 2016.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
          <p:cNvSpPr txBox="1"/>
          <p:nvPr>
            <p:ph idx="1" type="subTitle"/>
          </p:nvPr>
        </p:nvSpPr>
        <p:spPr>
          <a:xfrm>
            <a:off x="1077307" y="1350905"/>
            <a:ext cx="6986400" cy="4311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400"/>
              <a:buNone/>
            </a:pPr>
            <a:r>
              <a:rPr lang="en" sz="3200"/>
              <a:t>Business Problem: </a:t>
            </a:r>
            <a:endParaRPr/>
          </a:p>
        </p:txBody>
      </p:sp>
      <p:sp>
        <p:nvSpPr>
          <p:cNvPr id="642" name="Google Shape;642;p4"/>
          <p:cNvSpPr txBox="1"/>
          <p:nvPr/>
        </p:nvSpPr>
        <p:spPr>
          <a:xfrm>
            <a:off x="783150" y="2128458"/>
            <a:ext cx="7577700" cy="150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Inter"/>
              <a:buNone/>
            </a:pPr>
            <a:r>
              <a:rPr b="0" i="0" lang="en" sz="2000" u="none" cap="none" strike="noStrike">
                <a:solidFill>
                  <a:schemeClr val="dk1"/>
                </a:solidFill>
                <a:latin typeface="Inter"/>
                <a:ea typeface="Inter"/>
                <a:cs typeface="Inter"/>
                <a:sym typeface="Inter"/>
              </a:rPr>
              <a:t>More individuals are investing due to increased accessibility.</a:t>
            </a:r>
            <a:endParaRPr/>
          </a:p>
          <a:p>
            <a:pPr indent="0" lvl="0" marL="0" marR="0" rtl="0" algn="ctr">
              <a:lnSpc>
                <a:spcPct val="100000"/>
              </a:lnSpc>
              <a:spcBef>
                <a:spcPts val="0"/>
              </a:spcBef>
              <a:spcAft>
                <a:spcPts val="0"/>
              </a:spcAft>
              <a:buClr>
                <a:schemeClr val="dk1"/>
              </a:buClr>
              <a:buSzPts val="1400"/>
              <a:buFont typeface="Inter"/>
              <a:buNone/>
            </a:pPr>
            <a:r>
              <a:t/>
            </a:r>
            <a:endParaRPr b="0" i="0" sz="2000" u="none" cap="none" strike="noStrike">
              <a:solidFill>
                <a:schemeClr val="dk1"/>
              </a:solidFill>
              <a:latin typeface="Inter"/>
              <a:ea typeface="Inter"/>
              <a:cs typeface="Inter"/>
              <a:sym typeface="Inter"/>
            </a:endParaRPr>
          </a:p>
          <a:p>
            <a:pPr indent="0" lvl="0" marL="0" marR="0" rtl="0" algn="ctr">
              <a:lnSpc>
                <a:spcPct val="100000"/>
              </a:lnSpc>
              <a:spcBef>
                <a:spcPts val="0"/>
              </a:spcBef>
              <a:spcAft>
                <a:spcPts val="0"/>
              </a:spcAft>
              <a:buClr>
                <a:schemeClr val="dk1"/>
              </a:buClr>
              <a:buSzPts val="1400"/>
              <a:buFont typeface="Inter"/>
              <a:buNone/>
            </a:pPr>
            <a:r>
              <a:rPr b="0" i="0" lang="en" sz="2000" u="none" cap="none" strike="noStrike">
                <a:solidFill>
                  <a:schemeClr val="dk1"/>
                </a:solidFill>
                <a:latin typeface="Inter"/>
                <a:ea typeface="Inter"/>
                <a:cs typeface="Inter"/>
                <a:sym typeface="Inter"/>
              </a:rPr>
              <a:t>Accessibility is good, but people may not know how to invest.</a:t>
            </a:r>
            <a:endParaRPr b="0" i="0" sz="1400" u="none" cap="none" strike="noStrike">
              <a:solidFill>
                <a:schemeClr val="dk1"/>
              </a:solidFill>
              <a:latin typeface="Inter"/>
              <a:ea typeface="Inter"/>
              <a:cs typeface="Inter"/>
              <a:sym typeface="Inter"/>
            </a:endParaRPr>
          </a:p>
          <a:p>
            <a:pPr indent="0" lvl="0" marL="0" marR="0" rtl="0" algn="ctr">
              <a:lnSpc>
                <a:spcPct val="100000"/>
              </a:lnSpc>
              <a:spcBef>
                <a:spcPts val="0"/>
              </a:spcBef>
              <a:spcAft>
                <a:spcPts val="0"/>
              </a:spcAft>
              <a:buClr>
                <a:schemeClr val="dk1"/>
              </a:buClr>
              <a:buSzPts val="1400"/>
              <a:buFont typeface="Inter"/>
              <a:buNone/>
            </a:pPr>
            <a:r>
              <a:t/>
            </a:r>
            <a:endParaRPr b="0" i="0" sz="2000" u="none" cap="none" strike="noStrike">
              <a:solidFill>
                <a:schemeClr val="dk1"/>
              </a:solidFill>
              <a:latin typeface="Inter"/>
              <a:ea typeface="Inter"/>
              <a:cs typeface="Inter"/>
              <a:sym typeface="Inter"/>
            </a:endParaRPr>
          </a:p>
          <a:p>
            <a:pPr indent="0" lvl="0" marL="0" marR="0" rtl="0" algn="ctr">
              <a:lnSpc>
                <a:spcPct val="100000"/>
              </a:lnSpc>
              <a:spcBef>
                <a:spcPts val="0"/>
              </a:spcBef>
              <a:spcAft>
                <a:spcPts val="0"/>
              </a:spcAft>
              <a:buClr>
                <a:schemeClr val="dk1"/>
              </a:buClr>
              <a:buSzPts val="1400"/>
              <a:buFont typeface="Inter"/>
              <a:buNone/>
            </a:pPr>
            <a:r>
              <a:rPr b="0" i="0" lang="en" sz="2000" u="none" cap="none" strike="noStrike">
                <a:solidFill>
                  <a:schemeClr val="dk1"/>
                </a:solidFill>
                <a:latin typeface="Inter"/>
                <a:ea typeface="Inter"/>
                <a:cs typeface="Inter"/>
                <a:sym typeface="Inter"/>
              </a:rPr>
              <a:t>We can provide a service to inform retail investors in both strong and safe growth stock opportunities.</a:t>
            </a:r>
            <a:endParaRPr/>
          </a:p>
          <a:p>
            <a:pPr indent="0" lvl="0" marL="0" marR="0" rtl="0" algn="ctr">
              <a:lnSpc>
                <a:spcPct val="100000"/>
              </a:lnSpc>
              <a:spcBef>
                <a:spcPts val="0"/>
              </a:spcBef>
              <a:spcAft>
                <a:spcPts val="0"/>
              </a:spcAft>
              <a:buClr>
                <a:schemeClr val="dk1"/>
              </a:buClr>
              <a:buSzPts val="1400"/>
              <a:buFont typeface="Inter"/>
              <a:buNone/>
            </a:pPr>
            <a:r>
              <a:t/>
            </a:r>
            <a:endParaRPr b="0" i="0" sz="2000" u="none" cap="none" strike="noStrike">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2cc3190f2ca_1_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Relevant Research</a:t>
            </a:r>
            <a:endParaRPr/>
          </a:p>
        </p:txBody>
      </p:sp>
      <p:sp>
        <p:nvSpPr>
          <p:cNvPr id="648" name="Google Shape;648;g2cc3190f2ca_1_0"/>
          <p:cNvSpPr txBox="1"/>
          <p:nvPr>
            <p:ph idx="1" type="body"/>
          </p:nvPr>
        </p:nvSpPr>
        <p:spPr>
          <a:xfrm>
            <a:off x="799050" y="1668575"/>
            <a:ext cx="3607800" cy="294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Dynamic Word Embeddings</a:t>
            </a:r>
            <a:endParaRPr/>
          </a:p>
          <a:p>
            <a:pPr indent="-304800" lvl="1" marL="914400" rtl="0" algn="l">
              <a:spcBef>
                <a:spcPts val="0"/>
              </a:spcBef>
              <a:spcAft>
                <a:spcPts val="0"/>
              </a:spcAft>
              <a:buSzPts val="1200"/>
              <a:buChar char="○"/>
            </a:pPr>
            <a:r>
              <a:rPr lang="en"/>
              <a:t>Traditional sentiment analysis uses static word lists</a:t>
            </a:r>
            <a:endParaRPr/>
          </a:p>
          <a:p>
            <a:pPr indent="-304800" lvl="1" marL="914400" rtl="0" algn="l">
              <a:spcBef>
                <a:spcPts val="0"/>
              </a:spcBef>
              <a:spcAft>
                <a:spcPts val="0"/>
              </a:spcAft>
              <a:buSzPts val="1200"/>
              <a:buChar char="○"/>
            </a:pPr>
            <a:r>
              <a:rPr lang="en"/>
              <a:t>Research paper improves upon this by employing dynamic Word2Vec Models</a:t>
            </a:r>
            <a:endParaRPr/>
          </a:p>
          <a:p>
            <a:pPr indent="-304800" lvl="1" marL="914400" rtl="0" algn="l">
              <a:spcBef>
                <a:spcPts val="0"/>
              </a:spcBef>
              <a:spcAft>
                <a:spcPts val="0"/>
              </a:spcAft>
              <a:buSzPts val="1200"/>
              <a:buChar char="○"/>
            </a:pPr>
            <a:r>
              <a:rPr lang="en"/>
              <a:t>These account for how semantics change over time</a:t>
            </a:r>
            <a:endParaRPr/>
          </a:p>
          <a:p>
            <a:pPr indent="-311150" lvl="0" marL="457200" rtl="0" algn="l">
              <a:spcBef>
                <a:spcPts val="0"/>
              </a:spcBef>
              <a:spcAft>
                <a:spcPts val="0"/>
              </a:spcAft>
              <a:buSzPts val="1300"/>
              <a:buChar char="●"/>
            </a:pPr>
            <a:r>
              <a:rPr lang="en"/>
              <a:t>Quantitative Sentiment Analysis</a:t>
            </a:r>
            <a:endParaRPr/>
          </a:p>
          <a:p>
            <a:pPr indent="-304800" lvl="1" marL="914400" rtl="0" algn="l">
              <a:spcBef>
                <a:spcPts val="0"/>
              </a:spcBef>
              <a:spcAft>
                <a:spcPts val="0"/>
              </a:spcAft>
              <a:buSzPts val="1200"/>
              <a:buChar char="○"/>
            </a:pPr>
            <a:r>
              <a:rPr lang="en"/>
              <a:t>Paper discusses quantifying sentiment shifts through calculating sentiment intensity sources</a:t>
            </a:r>
            <a:endParaRPr/>
          </a:p>
          <a:p>
            <a:pPr indent="-304800" lvl="1" marL="914400" rtl="0" algn="l">
              <a:spcBef>
                <a:spcPts val="0"/>
              </a:spcBef>
              <a:spcAft>
                <a:spcPts val="0"/>
              </a:spcAft>
              <a:buSzPts val="1200"/>
              <a:buChar char="○"/>
            </a:pPr>
            <a:r>
              <a:rPr lang="en"/>
              <a:t>Allows for precise tracking of how sentiment associated with specific words changes over time</a:t>
            </a:r>
            <a:endParaRPr/>
          </a:p>
        </p:txBody>
      </p:sp>
      <p:sp>
        <p:nvSpPr>
          <p:cNvPr id="649" name="Google Shape;649;g2cc3190f2ca_1_0"/>
          <p:cNvSpPr txBox="1"/>
          <p:nvPr>
            <p:ph idx="2" type="body"/>
          </p:nvPr>
        </p:nvSpPr>
        <p:spPr>
          <a:xfrm>
            <a:off x="4737150" y="1668575"/>
            <a:ext cx="3607800" cy="294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Financial Focus:</a:t>
            </a:r>
            <a:endParaRPr/>
          </a:p>
          <a:p>
            <a:pPr indent="-304800" lvl="1" marL="914400" rtl="0" algn="l">
              <a:spcBef>
                <a:spcPts val="0"/>
              </a:spcBef>
              <a:spcAft>
                <a:spcPts val="0"/>
              </a:spcAft>
              <a:buSzPts val="1200"/>
              <a:buChar char="○"/>
            </a:pPr>
            <a:r>
              <a:rPr lang="en"/>
              <a:t>The research focuses on these applications in stock returns and volatility</a:t>
            </a:r>
            <a:endParaRPr/>
          </a:p>
          <a:p>
            <a:pPr indent="-304800" lvl="1" marL="914400" rtl="0" algn="l">
              <a:spcBef>
                <a:spcPts val="0"/>
              </a:spcBef>
              <a:spcAft>
                <a:spcPts val="0"/>
              </a:spcAft>
              <a:buSzPts val="1200"/>
              <a:buChar char="○"/>
            </a:pPr>
            <a:r>
              <a:rPr lang="en"/>
              <a:t>It uses regression analysis to establish correlations</a:t>
            </a:r>
            <a:endParaRPr/>
          </a:p>
          <a:p>
            <a:pPr indent="-304800" lvl="1" marL="914400" rtl="0" algn="l">
              <a:spcBef>
                <a:spcPts val="0"/>
              </a:spcBef>
              <a:spcAft>
                <a:spcPts val="0"/>
              </a:spcAft>
              <a:buSzPts val="1200"/>
              <a:buChar char="○"/>
            </a:pPr>
            <a:r>
              <a:rPr lang="en"/>
              <a:t>WOLVES algorithm shows how semantic changes in financial documents may not be stylistic but rather have financial implications</a:t>
            </a:r>
            <a:endParaRPr/>
          </a:p>
          <a:p>
            <a:pPr indent="-304800" lvl="1" marL="914400" rtl="0" algn="l">
              <a:spcBef>
                <a:spcPts val="0"/>
              </a:spcBef>
              <a:spcAft>
                <a:spcPts val="0"/>
              </a:spcAft>
              <a:buSzPts val="1200"/>
              <a:buChar char="○"/>
            </a:pPr>
            <a:r>
              <a:rPr lang="en"/>
              <a:t>Study uses complex econometric models that control for variables that could influence financial outcomes</a:t>
            </a:r>
            <a:endParaRPr/>
          </a:p>
        </p:txBody>
      </p:sp>
      <p:sp>
        <p:nvSpPr>
          <p:cNvPr id="650" name="Google Shape;650;g2cc3190f2ca_1_0"/>
          <p:cNvSpPr txBox="1"/>
          <p:nvPr>
            <p:ph idx="3" type="subTitle"/>
          </p:nvPr>
        </p:nvSpPr>
        <p:spPr>
          <a:xfrm>
            <a:off x="713250" y="1236325"/>
            <a:ext cx="7717500" cy="384900"/>
          </a:xfrm>
          <a:prstGeom prst="rect">
            <a:avLst/>
          </a:prstGeom>
        </p:spPr>
        <p:txBody>
          <a:bodyPr anchorCtr="0" anchor="t" bIns="91425" lIns="91425" spcFirstLastPara="1" rIns="91425" wrap="square" tIns="91425">
            <a:noAutofit/>
          </a:bodyPr>
          <a:lstStyle/>
          <a:p>
            <a:pPr indent="-304800" lvl="0" marL="457200" rtl="0" algn="ctr">
              <a:spcBef>
                <a:spcPts val="0"/>
              </a:spcBef>
              <a:spcAft>
                <a:spcPts val="0"/>
              </a:spcAft>
              <a:buClr>
                <a:srgbClr val="000000"/>
              </a:buClr>
              <a:buSzPts val="1200"/>
              <a:buFont typeface="Arial"/>
              <a:buNone/>
            </a:pPr>
            <a:r>
              <a:rPr lang="en"/>
              <a:t>The Effects of Sentiment Evolution in Financial Texts: A Word Embedding Approach </a:t>
            </a:r>
            <a:endParaRPr/>
          </a:p>
          <a:p>
            <a:pPr indent="-304800" lvl="0" marL="457200" rtl="0" algn="ctr">
              <a:spcBef>
                <a:spcPts val="0"/>
              </a:spcBef>
              <a:spcAft>
                <a:spcPts val="0"/>
              </a:spcAft>
              <a:buClr>
                <a:srgbClr val="000000"/>
              </a:buClr>
              <a:buSzPts val="1200"/>
              <a:buFont typeface="Arial"/>
              <a:buNone/>
            </a:pPr>
            <a:r>
              <a:rPr lang="en" sz="1100"/>
              <a:t>Jiexin Zheng, Ka Chung Ng, Rong Zheng &amp; Kar Yan Tam</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2cc3190f2ca_1_1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WOLVES Algorithm</a:t>
            </a:r>
            <a:endParaRPr/>
          </a:p>
        </p:txBody>
      </p:sp>
      <p:sp>
        <p:nvSpPr>
          <p:cNvPr id="656" name="Google Shape;656;g2cc3190f2ca_1_14"/>
          <p:cNvSpPr txBox="1"/>
          <p:nvPr>
            <p:ph idx="1" type="body"/>
          </p:nvPr>
        </p:nvSpPr>
        <p:spPr>
          <a:xfrm>
            <a:off x="799050" y="1668575"/>
            <a:ext cx="7717500" cy="294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Algorithm starts with corpus of financial texts that is divided by year. Also uses predefined lists of positive and negative sentiment words</a:t>
            </a:r>
            <a:endParaRPr/>
          </a:p>
          <a:p>
            <a:pPr indent="-311150" lvl="0" marL="457200" rtl="0" algn="l">
              <a:spcBef>
                <a:spcPts val="0"/>
              </a:spcBef>
              <a:spcAft>
                <a:spcPts val="0"/>
              </a:spcAft>
              <a:buSzPts val="1300"/>
              <a:buAutoNum type="arabicPeriod"/>
            </a:pPr>
            <a:r>
              <a:rPr lang="en"/>
              <a:t>Before training Word2Vec models, texts undergoes minimal preprocessing (removing punctuation and converting all text to lowercase)</a:t>
            </a:r>
            <a:endParaRPr/>
          </a:p>
          <a:p>
            <a:pPr indent="-311150" lvl="0" marL="457200" rtl="0" algn="l">
              <a:spcBef>
                <a:spcPts val="0"/>
              </a:spcBef>
              <a:spcAft>
                <a:spcPts val="0"/>
              </a:spcAft>
              <a:buSzPts val="1300"/>
              <a:buAutoNum type="arabicPeriod"/>
            </a:pPr>
            <a:r>
              <a:rPr lang="en"/>
              <a:t>Separate</a:t>
            </a:r>
            <a:r>
              <a:rPr lang="en"/>
              <a:t> Word2Vec models are trained for each yearly corpus. </a:t>
            </a:r>
            <a:endParaRPr/>
          </a:p>
          <a:p>
            <a:pPr indent="-311150" lvl="0" marL="457200" rtl="0" algn="l">
              <a:spcBef>
                <a:spcPts val="0"/>
              </a:spcBef>
              <a:spcAft>
                <a:spcPts val="0"/>
              </a:spcAft>
              <a:buSzPts val="1300"/>
              <a:buAutoNum type="arabicPeriod"/>
            </a:pPr>
            <a:r>
              <a:rPr lang="en"/>
              <a:t>For each year, algorithm updates the list of sentiment words by excluding those with </a:t>
            </a:r>
            <a:r>
              <a:rPr lang="en"/>
              <a:t>ambiguous</a:t>
            </a:r>
            <a:r>
              <a:rPr lang="en"/>
              <a:t> sentiment</a:t>
            </a:r>
            <a:endParaRPr/>
          </a:p>
          <a:p>
            <a:pPr indent="-304800" lvl="1" marL="914400" rtl="0" algn="l">
              <a:spcBef>
                <a:spcPts val="0"/>
              </a:spcBef>
              <a:spcAft>
                <a:spcPts val="0"/>
              </a:spcAft>
              <a:buSzPts val="1200"/>
              <a:buAutoNum type="alphaLcPeriod"/>
            </a:pPr>
            <a:r>
              <a:rPr lang="en"/>
              <a:t>Sentiment intensity is calculated as the </a:t>
            </a:r>
            <a:r>
              <a:rPr lang="en"/>
              <a:t>difference</a:t>
            </a:r>
            <a:r>
              <a:rPr lang="en"/>
              <a:t> between its cosine </a:t>
            </a:r>
            <a:r>
              <a:rPr lang="en"/>
              <a:t>similarity</a:t>
            </a:r>
            <a:r>
              <a:rPr lang="en"/>
              <a:t> to its own group’s centroid and its cosine similarity to the opposite group’s centroid.</a:t>
            </a:r>
            <a:endParaRPr/>
          </a:p>
          <a:p>
            <a:pPr indent="-304800" lvl="1" marL="914400" rtl="0" algn="l">
              <a:spcBef>
                <a:spcPts val="0"/>
              </a:spcBef>
              <a:spcAft>
                <a:spcPts val="0"/>
              </a:spcAft>
              <a:buSzPts val="1200"/>
              <a:buAutoNum type="alphaLcPeriod"/>
            </a:pPr>
            <a:r>
              <a:rPr lang="en"/>
              <a:t>Outputs a vector of sentiment intensity scores for each word in the sentiment lists, updated yearly to reflect changing sentiment patterns</a:t>
            </a:r>
            <a:endParaRPr/>
          </a:p>
          <a:p>
            <a:pPr indent="-311150" lvl="0" marL="457200" rtl="0" algn="l">
              <a:spcBef>
                <a:spcPts val="0"/>
              </a:spcBef>
              <a:spcAft>
                <a:spcPts val="0"/>
              </a:spcAft>
              <a:buSzPts val="1300"/>
              <a:buAutoNum type="arabicPeriod"/>
            </a:pPr>
            <a:r>
              <a:rPr lang="en"/>
              <a:t>Uses datasets like Amazon Book Reviews for benchmarking for validation</a:t>
            </a:r>
            <a:endParaRPr/>
          </a:p>
          <a:p>
            <a:pPr indent="-311150" lvl="0" marL="457200" rtl="0" algn="l">
              <a:spcBef>
                <a:spcPts val="0"/>
              </a:spcBef>
              <a:spcAft>
                <a:spcPts val="0"/>
              </a:spcAft>
              <a:buSzPts val="1300"/>
              <a:buAutoNum type="arabicPeriod"/>
            </a:pPr>
            <a:r>
              <a:rPr lang="en"/>
              <a:t>Model is then applied across different types of </a:t>
            </a:r>
            <a:r>
              <a:rPr lang="en"/>
              <a:t>financial</a:t>
            </a:r>
            <a:r>
              <a:rPr lang="en"/>
              <a:t> texts</a:t>
            </a:r>
            <a:endParaRPr/>
          </a:p>
        </p:txBody>
      </p:sp>
      <p:sp>
        <p:nvSpPr>
          <p:cNvPr id="657" name="Google Shape;657;g2cc3190f2ca_1_14"/>
          <p:cNvSpPr txBox="1"/>
          <p:nvPr>
            <p:ph idx="3" type="subTitle"/>
          </p:nvPr>
        </p:nvSpPr>
        <p:spPr>
          <a:xfrm>
            <a:off x="713250" y="1236325"/>
            <a:ext cx="7717500" cy="384900"/>
          </a:xfrm>
          <a:prstGeom prst="rect">
            <a:avLst/>
          </a:prstGeom>
        </p:spPr>
        <p:txBody>
          <a:bodyPr anchorCtr="0" anchor="t" bIns="91425" lIns="91425" spcFirstLastPara="1" rIns="91425" wrap="square" tIns="91425">
            <a:noAutofit/>
          </a:bodyPr>
          <a:lstStyle/>
          <a:p>
            <a:pPr indent="-304800" lvl="0" marL="457200" rtl="0" algn="ctr">
              <a:spcBef>
                <a:spcPts val="0"/>
              </a:spcBef>
              <a:spcAft>
                <a:spcPts val="0"/>
              </a:spcAft>
              <a:buNone/>
            </a:pPr>
            <a:r>
              <a:rPr lang="en"/>
              <a:t>The Effects of Sentiment Evolution in Financial Texts: A Word Embedding Approach </a:t>
            </a:r>
            <a:endParaRPr/>
          </a:p>
          <a:p>
            <a:pPr indent="-304800" lvl="0" marL="457200" rtl="0" algn="ctr">
              <a:spcBef>
                <a:spcPts val="0"/>
              </a:spcBef>
              <a:spcAft>
                <a:spcPts val="0"/>
              </a:spcAft>
              <a:buNone/>
            </a:pPr>
            <a:r>
              <a:rPr lang="en" sz="1100"/>
              <a:t>Jiexin Zheng, Ka Chung Ng, Rong Zheng &amp; Kar Yan Tam</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Relevant Research </a:t>
            </a:r>
            <a:endParaRPr/>
          </a:p>
        </p:txBody>
      </p:sp>
      <p:sp>
        <p:nvSpPr>
          <p:cNvPr id="663" name="Google Shape;663;p5"/>
          <p:cNvSpPr txBox="1"/>
          <p:nvPr>
            <p:ph idx="1" type="body"/>
          </p:nvPr>
        </p:nvSpPr>
        <p:spPr>
          <a:xfrm>
            <a:off x="799050" y="1668575"/>
            <a:ext cx="7216698" cy="2940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Three types of financial sources: </a:t>
            </a:r>
            <a:endParaRPr sz="1400"/>
          </a:p>
          <a:p>
            <a:pPr indent="-317500" lvl="1" marL="914400" rtl="0" algn="l">
              <a:lnSpc>
                <a:spcPct val="100000"/>
              </a:lnSpc>
              <a:spcBef>
                <a:spcPts val="0"/>
              </a:spcBef>
              <a:spcAft>
                <a:spcPts val="0"/>
              </a:spcAft>
              <a:buSzPts val="1400"/>
              <a:buChar char="○"/>
            </a:pPr>
            <a:r>
              <a:rPr lang="en" sz="1400"/>
              <a:t>Annual reports</a:t>
            </a:r>
            <a:endParaRPr sz="1400"/>
          </a:p>
          <a:p>
            <a:pPr indent="-317500" lvl="1" marL="914400" rtl="0" algn="l">
              <a:lnSpc>
                <a:spcPct val="100000"/>
              </a:lnSpc>
              <a:spcBef>
                <a:spcPts val="0"/>
              </a:spcBef>
              <a:spcAft>
                <a:spcPts val="0"/>
              </a:spcAft>
              <a:buSzPts val="1400"/>
              <a:buChar char="○"/>
            </a:pPr>
            <a:r>
              <a:rPr lang="en" sz="1400"/>
              <a:t>Conference calls after the release of annual reports</a:t>
            </a:r>
            <a:endParaRPr sz="1400"/>
          </a:p>
          <a:p>
            <a:pPr indent="-317500" lvl="1" marL="914400" rtl="0" algn="l">
              <a:lnSpc>
                <a:spcPct val="100000"/>
              </a:lnSpc>
              <a:spcBef>
                <a:spcPts val="0"/>
              </a:spcBef>
              <a:spcAft>
                <a:spcPts val="0"/>
              </a:spcAft>
              <a:buSzPts val="1400"/>
              <a:buChar char="○"/>
            </a:pPr>
            <a:r>
              <a:rPr lang="en" sz="1400"/>
              <a:t>Financial news articles </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Each type of source is trained independently of each other due to their </a:t>
            </a:r>
            <a:r>
              <a:rPr lang="en" sz="1400"/>
              <a:t>inherent</a:t>
            </a:r>
            <a:r>
              <a:rPr lang="en" sz="1400"/>
              <a:t> differences.</a:t>
            </a:r>
            <a:endParaRPr sz="1400"/>
          </a:p>
          <a:p>
            <a:pPr indent="-228600" lvl="1" marL="914400" rtl="0" algn="l">
              <a:lnSpc>
                <a:spcPct val="100000"/>
              </a:lnSpc>
              <a:spcBef>
                <a:spcPts val="0"/>
              </a:spcBef>
              <a:spcAft>
                <a:spcPts val="0"/>
              </a:spcAft>
              <a:buSzPts val="1200"/>
              <a:buNone/>
            </a:pPr>
            <a:r>
              <a:t/>
            </a:r>
            <a:endParaRPr/>
          </a:p>
          <a:p>
            <a:pPr indent="-228600" lvl="0" marL="457200" rtl="0" algn="l">
              <a:lnSpc>
                <a:spcPct val="100000"/>
              </a:lnSpc>
              <a:spcBef>
                <a:spcPts val="0"/>
              </a:spcBef>
              <a:spcAft>
                <a:spcPts val="0"/>
              </a:spcAft>
              <a:buSzPts val="1300"/>
              <a:buNone/>
            </a:pPr>
            <a:r>
              <a:t/>
            </a:r>
            <a:endParaRPr/>
          </a:p>
          <a:p>
            <a:pPr indent="-228600" lvl="0" marL="457200" rtl="0" algn="l">
              <a:lnSpc>
                <a:spcPct val="100000"/>
              </a:lnSpc>
              <a:spcBef>
                <a:spcPts val="0"/>
              </a:spcBef>
              <a:spcAft>
                <a:spcPts val="0"/>
              </a:spcAft>
              <a:buSzPts val="1300"/>
              <a:buNone/>
            </a:pPr>
            <a:r>
              <a:t/>
            </a:r>
            <a:endParaRPr/>
          </a:p>
        </p:txBody>
      </p:sp>
      <p:sp>
        <p:nvSpPr>
          <p:cNvPr id="664" name="Google Shape;664;p5"/>
          <p:cNvSpPr txBox="1"/>
          <p:nvPr>
            <p:ph idx="3" type="subTitle"/>
          </p:nvPr>
        </p:nvSpPr>
        <p:spPr>
          <a:xfrm>
            <a:off x="713250" y="1137316"/>
            <a:ext cx="7717500" cy="3849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
              <a:t>The Effects of Sentiment Evolution in Financial Texts: A Word Embedding Approach </a:t>
            </a:r>
            <a:endParaRPr/>
          </a:p>
          <a:p>
            <a:pPr indent="-304800" lvl="0" marL="457200" rtl="0" algn="ctr">
              <a:lnSpc>
                <a:spcPct val="100000"/>
              </a:lnSpc>
              <a:spcBef>
                <a:spcPts val="0"/>
              </a:spcBef>
              <a:spcAft>
                <a:spcPts val="0"/>
              </a:spcAft>
              <a:buSzPts val="1200"/>
              <a:buNone/>
            </a:pPr>
            <a:r>
              <a:rPr lang="en" sz="1100"/>
              <a:t>Jiexin Zheng, Ka Chung Ng, Rong Zheng &amp; Kar Yan Tam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Relevant Research </a:t>
            </a:r>
            <a:endParaRPr/>
          </a:p>
        </p:txBody>
      </p:sp>
      <p:sp>
        <p:nvSpPr>
          <p:cNvPr id="670" name="Google Shape;670;p6"/>
          <p:cNvSpPr txBox="1"/>
          <p:nvPr>
            <p:ph idx="1" type="body"/>
          </p:nvPr>
        </p:nvSpPr>
        <p:spPr>
          <a:xfrm>
            <a:off x="799050" y="1668575"/>
            <a:ext cx="3607800" cy="2940000"/>
          </a:xfrm>
          <a:prstGeom prst="rect">
            <a:avLst/>
          </a:prstGeom>
          <a:noFill/>
          <a:ln>
            <a:noFill/>
          </a:ln>
        </p:spPr>
        <p:txBody>
          <a:bodyPr anchorCtr="0" anchor="t" bIns="91425" lIns="91425" spcFirstLastPara="1" rIns="91425" wrap="square" tIns="91425">
            <a:noAutofit/>
          </a:bodyPr>
          <a:lstStyle/>
          <a:p>
            <a:pPr indent="0" lvl="0" marL="146050" rtl="0" algn="l">
              <a:lnSpc>
                <a:spcPct val="100000"/>
              </a:lnSpc>
              <a:spcBef>
                <a:spcPts val="0"/>
              </a:spcBef>
              <a:spcAft>
                <a:spcPts val="0"/>
              </a:spcAft>
              <a:buSzPts val="1300"/>
              <a:buNone/>
            </a:pPr>
            <a:r>
              <a:rPr lang="en" sz="1600"/>
              <a:t>Key Points</a:t>
            </a:r>
            <a:endParaRPr/>
          </a:p>
          <a:p>
            <a:pPr indent="-323850" lvl="0" marL="457200" rtl="0" algn="l">
              <a:lnSpc>
                <a:spcPct val="115000"/>
              </a:lnSpc>
              <a:spcBef>
                <a:spcPts val="0"/>
              </a:spcBef>
              <a:spcAft>
                <a:spcPts val="0"/>
              </a:spcAft>
              <a:buSzPts val="1500"/>
              <a:buChar char="●"/>
            </a:pPr>
            <a:r>
              <a:rPr lang="en" sz="1400"/>
              <a:t>The paper proposes an algorithm using their “Word List Vector for Sentiment (WOLVES)”</a:t>
            </a:r>
            <a:endParaRPr sz="1400"/>
          </a:p>
          <a:p>
            <a:pPr indent="-323850" lvl="0" marL="457200" rtl="0" algn="l">
              <a:lnSpc>
                <a:spcPct val="115000"/>
              </a:lnSpc>
              <a:spcBef>
                <a:spcPts val="0"/>
              </a:spcBef>
              <a:spcAft>
                <a:spcPts val="0"/>
              </a:spcAft>
              <a:buSzPts val="1500"/>
              <a:buChar char="●"/>
            </a:pPr>
            <a:r>
              <a:rPr lang="en" sz="1400"/>
              <a:t>“Combines a word-embedding and a predefined word list to quantify word sentiment evolution in financial text”</a:t>
            </a:r>
            <a:endParaRPr sz="1400"/>
          </a:p>
          <a:p>
            <a:pPr indent="-228600" lvl="0" marL="457200" rtl="0" algn="l">
              <a:lnSpc>
                <a:spcPct val="100000"/>
              </a:lnSpc>
              <a:spcBef>
                <a:spcPts val="0"/>
              </a:spcBef>
              <a:spcAft>
                <a:spcPts val="0"/>
              </a:spcAft>
              <a:buSzPts val="1300"/>
              <a:buNone/>
            </a:pPr>
            <a:r>
              <a:t/>
            </a:r>
            <a:endParaRPr sz="1400"/>
          </a:p>
          <a:p>
            <a:pPr indent="-228600" lvl="0" marL="457200" rtl="0" algn="l">
              <a:lnSpc>
                <a:spcPct val="100000"/>
              </a:lnSpc>
              <a:spcBef>
                <a:spcPts val="0"/>
              </a:spcBef>
              <a:spcAft>
                <a:spcPts val="0"/>
              </a:spcAft>
              <a:buSzPts val="1300"/>
              <a:buNone/>
            </a:pPr>
            <a:r>
              <a:t/>
            </a:r>
            <a:endParaRPr sz="1400"/>
          </a:p>
          <a:p>
            <a:pPr indent="-228600" lvl="0" marL="457200" rtl="0" algn="l">
              <a:lnSpc>
                <a:spcPct val="100000"/>
              </a:lnSpc>
              <a:spcBef>
                <a:spcPts val="0"/>
              </a:spcBef>
              <a:spcAft>
                <a:spcPts val="0"/>
              </a:spcAft>
              <a:buSzPts val="1300"/>
              <a:buNone/>
            </a:pPr>
            <a:r>
              <a:t/>
            </a:r>
            <a:endParaRPr/>
          </a:p>
        </p:txBody>
      </p:sp>
      <p:sp>
        <p:nvSpPr>
          <p:cNvPr id="671" name="Google Shape;671;p6"/>
          <p:cNvSpPr txBox="1"/>
          <p:nvPr>
            <p:ph idx="2" type="body"/>
          </p:nvPr>
        </p:nvSpPr>
        <p:spPr>
          <a:xfrm>
            <a:off x="4737150" y="1668575"/>
            <a:ext cx="3607800" cy="2940000"/>
          </a:xfrm>
          <a:prstGeom prst="rect">
            <a:avLst/>
          </a:prstGeom>
          <a:noFill/>
          <a:ln>
            <a:noFill/>
          </a:ln>
        </p:spPr>
        <p:txBody>
          <a:bodyPr anchorCtr="0" anchor="t" bIns="91425" lIns="91425" spcFirstLastPara="1" rIns="91425" wrap="square" tIns="91425">
            <a:noAutofit/>
          </a:bodyPr>
          <a:lstStyle/>
          <a:p>
            <a:pPr indent="0" lvl="0" marL="146050" rtl="0" algn="l">
              <a:lnSpc>
                <a:spcPct val="100000"/>
              </a:lnSpc>
              <a:spcBef>
                <a:spcPts val="0"/>
              </a:spcBef>
              <a:spcAft>
                <a:spcPts val="0"/>
              </a:spcAft>
              <a:buSzPts val="1300"/>
              <a:buNone/>
            </a:pPr>
            <a:r>
              <a:rPr lang="en" sz="1600"/>
              <a:t>Model Key Considerations</a:t>
            </a:r>
            <a:endParaRPr/>
          </a:p>
          <a:p>
            <a:pPr indent="-323850" lvl="0" marL="457200" rtl="0" algn="l">
              <a:lnSpc>
                <a:spcPct val="115000"/>
              </a:lnSpc>
              <a:spcBef>
                <a:spcPts val="0"/>
              </a:spcBef>
              <a:spcAft>
                <a:spcPts val="0"/>
              </a:spcAft>
              <a:buSzPts val="1500"/>
              <a:buChar char="●"/>
            </a:pPr>
            <a:r>
              <a:rPr lang="en" sz="1400"/>
              <a:t>Conference calls, annual reports, and financial news articles have major differences in language</a:t>
            </a:r>
            <a:endParaRPr sz="1400"/>
          </a:p>
          <a:p>
            <a:pPr indent="-317500" lvl="0" marL="457200" rtl="0" algn="l">
              <a:lnSpc>
                <a:spcPct val="115000"/>
              </a:lnSpc>
              <a:spcBef>
                <a:spcPts val="0"/>
              </a:spcBef>
              <a:spcAft>
                <a:spcPts val="0"/>
              </a:spcAft>
              <a:buSzPts val="1400"/>
              <a:buChar char="●"/>
            </a:pPr>
            <a:r>
              <a:rPr lang="en" sz="1400"/>
              <a:t>Year by year independent training, accounting for word evolution </a:t>
            </a:r>
            <a:endParaRPr sz="1400"/>
          </a:p>
        </p:txBody>
      </p:sp>
      <p:sp>
        <p:nvSpPr>
          <p:cNvPr id="672" name="Google Shape;672;p6"/>
          <p:cNvSpPr txBox="1"/>
          <p:nvPr>
            <p:ph idx="3" type="subTitle"/>
          </p:nvPr>
        </p:nvSpPr>
        <p:spPr>
          <a:xfrm>
            <a:off x="713250" y="1137316"/>
            <a:ext cx="7717500" cy="3849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
              <a:t>The Effects of Sentiment Evolution in Financial Texts: A Word Embedding Approach </a:t>
            </a:r>
            <a:endParaRPr/>
          </a:p>
          <a:p>
            <a:pPr indent="-304800" lvl="0" marL="457200" rtl="0" algn="ctr">
              <a:lnSpc>
                <a:spcPct val="100000"/>
              </a:lnSpc>
              <a:spcBef>
                <a:spcPts val="0"/>
              </a:spcBef>
              <a:spcAft>
                <a:spcPts val="0"/>
              </a:spcAft>
              <a:buSzPts val="1200"/>
              <a:buNone/>
            </a:pPr>
            <a:r>
              <a:rPr lang="en" sz="1100"/>
              <a:t>Jiexin Zheng, Ka Chung Ng, Rong Zheng &amp; Kar Yan Tam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
              <a:t>Relevant Research</a:t>
            </a:r>
            <a:endParaRPr/>
          </a:p>
        </p:txBody>
      </p:sp>
      <p:sp>
        <p:nvSpPr>
          <p:cNvPr id="678" name="Google Shape;678;p7"/>
          <p:cNvSpPr txBox="1"/>
          <p:nvPr>
            <p:ph idx="1" type="body"/>
          </p:nvPr>
        </p:nvSpPr>
        <p:spPr>
          <a:xfrm>
            <a:off x="799050" y="1668575"/>
            <a:ext cx="3607800" cy="29400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rPr lang="en" sz="1600"/>
              <a:t>Strengths </a:t>
            </a:r>
            <a:endParaRPr/>
          </a:p>
          <a:p>
            <a:pPr indent="-311150" lvl="0" marL="457200" rtl="0" algn="l">
              <a:lnSpc>
                <a:spcPct val="150000"/>
              </a:lnSpc>
              <a:spcBef>
                <a:spcPts val="0"/>
              </a:spcBef>
              <a:spcAft>
                <a:spcPts val="0"/>
              </a:spcAft>
              <a:buSzPts val="1300"/>
              <a:buChar char="●"/>
            </a:pPr>
            <a:r>
              <a:rPr lang="en"/>
              <a:t>Advanced Computational Technique</a:t>
            </a:r>
            <a:endParaRPr/>
          </a:p>
          <a:p>
            <a:pPr indent="-311150" lvl="0" marL="457200" rtl="0" algn="l">
              <a:lnSpc>
                <a:spcPct val="150000"/>
              </a:lnSpc>
              <a:spcBef>
                <a:spcPts val="0"/>
              </a:spcBef>
              <a:spcAft>
                <a:spcPts val="0"/>
              </a:spcAft>
              <a:buSzPts val="1300"/>
              <a:buChar char="●"/>
            </a:pPr>
            <a:r>
              <a:rPr lang="en"/>
              <a:t>Simplistic approach allows for easy </a:t>
            </a:r>
            <a:r>
              <a:rPr lang="en"/>
              <a:t>interpretation and user availability</a:t>
            </a:r>
            <a:endParaRPr/>
          </a:p>
          <a:p>
            <a:pPr indent="-311150" lvl="0" marL="457200" rtl="0" algn="l">
              <a:lnSpc>
                <a:spcPct val="150000"/>
              </a:lnSpc>
              <a:spcBef>
                <a:spcPts val="0"/>
              </a:spcBef>
              <a:spcAft>
                <a:spcPts val="0"/>
              </a:spcAft>
              <a:buSzPts val="1300"/>
              <a:buChar char="●"/>
            </a:pPr>
            <a:r>
              <a:rPr lang="en"/>
              <a:t>Validation on other datasets</a:t>
            </a:r>
            <a:endParaRPr/>
          </a:p>
          <a:p>
            <a:pPr indent="-228600" lvl="0" marL="457200" rtl="0" algn="l">
              <a:lnSpc>
                <a:spcPct val="100000"/>
              </a:lnSpc>
              <a:spcBef>
                <a:spcPts val="0"/>
              </a:spcBef>
              <a:spcAft>
                <a:spcPts val="0"/>
              </a:spcAft>
              <a:buSzPts val="1300"/>
              <a:buNone/>
            </a:pPr>
            <a:r>
              <a:t/>
            </a:r>
            <a:endParaRPr/>
          </a:p>
          <a:p>
            <a:pPr indent="-228600" lvl="0" marL="457200" rtl="0" algn="l">
              <a:lnSpc>
                <a:spcPct val="100000"/>
              </a:lnSpc>
              <a:spcBef>
                <a:spcPts val="0"/>
              </a:spcBef>
              <a:spcAft>
                <a:spcPts val="0"/>
              </a:spcAft>
              <a:buSzPts val="1300"/>
              <a:buNone/>
            </a:pPr>
            <a:r>
              <a:t/>
            </a:r>
            <a:endParaRPr/>
          </a:p>
        </p:txBody>
      </p:sp>
      <p:sp>
        <p:nvSpPr>
          <p:cNvPr id="679" name="Google Shape;679;p7"/>
          <p:cNvSpPr txBox="1"/>
          <p:nvPr>
            <p:ph idx="2" type="body"/>
          </p:nvPr>
        </p:nvSpPr>
        <p:spPr>
          <a:xfrm>
            <a:off x="4737150" y="1668574"/>
            <a:ext cx="3607800" cy="3353251"/>
          </a:xfrm>
          <a:prstGeom prst="rect">
            <a:avLst/>
          </a:prstGeom>
          <a:noFill/>
          <a:ln>
            <a:noFill/>
          </a:ln>
        </p:spPr>
        <p:txBody>
          <a:bodyPr anchorCtr="0" anchor="t" bIns="91425" lIns="91425" spcFirstLastPara="1" rIns="91425" wrap="square" tIns="91425">
            <a:noAutofit/>
          </a:bodyPr>
          <a:lstStyle/>
          <a:p>
            <a:pPr indent="0" lvl="0" marL="146050" rtl="0" algn="l">
              <a:lnSpc>
                <a:spcPct val="100000"/>
              </a:lnSpc>
              <a:spcBef>
                <a:spcPts val="0"/>
              </a:spcBef>
              <a:spcAft>
                <a:spcPts val="0"/>
              </a:spcAft>
              <a:buSzPts val="1300"/>
              <a:buNone/>
            </a:pPr>
            <a:r>
              <a:rPr lang="en" sz="1600"/>
              <a:t>Weaknesses</a:t>
            </a:r>
            <a:endParaRPr/>
          </a:p>
          <a:p>
            <a:pPr indent="-311150" lvl="0" marL="457200" rtl="0" algn="l">
              <a:lnSpc>
                <a:spcPct val="150000"/>
              </a:lnSpc>
              <a:spcBef>
                <a:spcPts val="0"/>
              </a:spcBef>
              <a:spcAft>
                <a:spcPts val="0"/>
              </a:spcAft>
              <a:buSzPts val="1300"/>
              <a:buChar char="●"/>
            </a:pPr>
            <a:r>
              <a:rPr lang="en"/>
              <a:t>Importance of temporal dependence is overlooked</a:t>
            </a:r>
            <a:endParaRPr/>
          </a:p>
          <a:p>
            <a:pPr indent="-311150" lvl="0" marL="457200" rtl="0" algn="l">
              <a:lnSpc>
                <a:spcPct val="150000"/>
              </a:lnSpc>
              <a:spcBef>
                <a:spcPts val="0"/>
              </a:spcBef>
              <a:spcAft>
                <a:spcPts val="0"/>
              </a:spcAft>
              <a:buSzPts val="1300"/>
              <a:buChar char="●"/>
            </a:pPr>
            <a:r>
              <a:rPr lang="en"/>
              <a:t>Financial News – differences in writing styles, political partisanship, and critical considerations will be unbalanced</a:t>
            </a:r>
            <a:endParaRPr/>
          </a:p>
          <a:p>
            <a:pPr indent="-311150" lvl="0" marL="457200" rtl="0" algn="l">
              <a:lnSpc>
                <a:spcPct val="150000"/>
              </a:lnSpc>
              <a:spcBef>
                <a:spcPts val="0"/>
              </a:spcBef>
              <a:spcAft>
                <a:spcPts val="0"/>
              </a:spcAft>
              <a:buSzPts val="1300"/>
              <a:buChar char="●"/>
            </a:pPr>
            <a:r>
              <a:rPr lang="en"/>
              <a:t>Training on only financial sources eliminates litigation and reports that could influence industry specific and tax burdens that could create stock volatility</a:t>
            </a:r>
            <a:endParaRPr/>
          </a:p>
        </p:txBody>
      </p:sp>
      <p:sp>
        <p:nvSpPr>
          <p:cNvPr id="680" name="Google Shape;680;p7"/>
          <p:cNvSpPr txBox="1"/>
          <p:nvPr>
            <p:ph idx="3" type="subTitle"/>
          </p:nvPr>
        </p:nvSpPr>
        <p:spPr>
          <a:xfrm>
            <a:off x="713250" y="1137316"/>
            <a:ext cx="7717500" cy="3849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
              <a:t>The Effects of Sentiment Evolution in Financial Texts: A Word Embedding Approach </a:t>
            </a:r>
            <a:endParaRPr/>
          </a:p>
          <a:p>
            <a:pPr indent="-304800" lvl="0" marL="457200" rtl="0" algn="ctr">
              <a:lnSpc>
                <a:spcPct val="100000"/>
              </a:lnSpc>
              <a:spcBef>
                <a:spcPts val="0"/>
              </a:spcBef>
              <a:spcAft>
                <a:spcPts val="0"/>
              </a:spcAft>
              <a:buSzPts val="1200"/>
              <a:buNone/>
            </a:pPr>
            <a:r>
              <a:rPr lang="en" sz="1100"/>
              <a:t>Jiexin Zheng, Ka Chung Ng, Rong Zheng &amp; Kar Yan Tam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