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70" r:id="rId2"/>
    <p:sldId id="257" r:id="rId3"/>
    <p:sldId id="256" r:id="rId4"/>
    <p:sldId id="263" r:id="rId5"/>
    <p:sldId id="258" r:id="rId6"/>
    <p:sldId id="259" r:id="rId7"/>
    <p:sldId id="260" r:id="rId8"/>
    <p:sldId id="261"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3" d="100"/>
          <a:sy n="73" d="100"/>
        </p:scale>
        <p:origin x="-2724" y="-91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E8D9106-3147-4D71-886B-A328243D5DB0}" type="datetimeFigureOut">
              <a:rPr lang="en-GB" smtClean="0"/>
              <a:t>26/06/2013</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E7DFF60-BCC6-4A38-AA56-9083976DDD8F}" type="slidenum">
              <a:rPr lang="en-GB" smtClean="0"/>
              <a:t>‹#›</a:t>
            </a:fld>
            <a:endParaRPr lang="en-GB"/>
          </a:p>
        </p:txBody>
      </p:sp>
    </p:spTree>
    <p:extLst>
      <p:ext uri="{BB962C8B-B14F-4D97-AF65-F5344CB8AC3E}">
        <p14:creationId xmlns:p14="http://schemas.microsoft.com/office/powerpoint/2010/main" val="38648955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6C7BED-D796-4614-855E-9F3BB9A7DA02}" type="datetimeFigureOut">
              <a:rPr lang="en-GB" smtClean="0"/>
              <a:t>26/06/2013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1A5B1E-824E-43C0-A79D-1BA9AE028177}" type="slidenum">
              <a:rPr lang="en-GB" smtClean="0"/>
              <a:t>‹#›</a:t>
            </a:fld>
            <a:endParaRPr lang="en-GB"/>
          </a:p>
        </p:txBody>
      </p:sp>
    </p:spTree>
    <p:extLst>
      <p:ext uri="{BB962C8B-B14F-4D97-AF65-F5344CB8AC3E}">
        <p14:creationId xmlns:p14="http://schemas.microsoft.com/office/powerpoint/2010/main" val="432443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D1A5B1E-824E-43C0-A79D-1BA9AE028177}" type="slidenum">
              <a:rPr lang="en-GB" smtClean="0"/>
              <a:t>1</a:t>
            </a:fld>
            <a:endParaRPr lang="en-GB"/>
          </a:p>
        </p:txBody>
      </p:sp>
    </p:spTree>
    <p:extLst>
      <p:ext uri="{BB962C8B-B14F-4D97-AF65-F5344CB8AC3E}">
        <p14:creationId xmlns:p14="http://schemas.microsoft.com/office/powerpoint/2010/main" val="1859407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My project has seven main features. Registration, login authentication, edit profile, booking ,view booking , accept booking and feedback</a:t>
            </a:r>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1A3276D-D742-4CC3-AF5B-1F8583B86D72}" type="slidenum">
              <a:rPr lang="en-US" smtClean="0"/>
              <a:pPr eaLnBrk="1" hangingPunct="1"/>
              <a:t>26</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benefit of my application is its very convenient, for the user they no need to dial taxi companies’ service number, for the driver they will view the booking information and accept the booking very quickly</a:t>
            </a:r>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87BC6BE-99F5-4E3A-9E87-F3EBA1FDC1CA}" type="slidenum">
              <a:rPr lang="en-US" smtClean="0"/>
              <a:pPr eaLnBrk="1" hangingPunct="1"/>
              <a:t>27</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D4CB9B7-3EAF-4393-AB23-438F5DA66693}" type="slidenum">
              <a:rPr lang="en-US" smtClean="0"/>
              <a:pPr eaLnBrk="1" hangingPunct="1"/>
              <a:t>28</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GB" smtClean="0"/>
              <a:t>Good morning. I am LinChengCheng. My project title is instantCab</a:t>
            </a: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C3DCBD5-0847-4473-8F83-0355D31E239D}" type="slidenum">
              <a:rPr lang="en-US" smtClean="0"/>
              <a:pPr eaLnBrk="1" hangingPunct="1"/>
              <a:t>17</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In the presentation I will show you the problems we are facing when we book the taxi. Then I will show you my project objective,solution,followed by system set up, technologies &amp; tools, database design, Functional Modules, challenges, benefits, recommendation, demo and conclusions</a:t>
            </a:r>
            <a:endParaRPr lang="en-GB" smtClean="0"/>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CF3BDC4-3DAB-4C08-83AB-61B7B375011A}" type="slidenum">
              <a:rPr lang="en-US" smtClean="0"/>
              <a:pPr eaLnBrk="1" hangingPunct="1"/>
              <a:t>18</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In our current life, the taxi booking hotlines are always very busy, people have to wait for a long time to book the taxi. And sometimes they have to queue a long queue to wait for the taxi at taxi stand. So quite a lot of people are unhappy about the current taxi booking services.</a:t>
            </a:r>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D2C3CF6-C2F3-43C5-8654-74B09DC5B753}" type="slidenum">
              <a:rPr lang="en-US" smtClean="0"/>
              <a:pPr eaLnBrk="1" hangingPunct="1"/>
              <a:t>19</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instantcab application allows commuters to book a cab without calling the hotline of each individual taxi companies and it also allows taxi drivers from all the taxi companies to register and view all the commuters’ booking and accept the booking from their mobile phones.</a:t>
            </a:r>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B8A995F-131C-4090-B88A-9734F8C74B25}" type="slidenum">
              <a:rPr lang="en-US" smtClean="0"/>
              <a:pPr eaLnBrk="1" hangingPunct="1"/>
              <a:t>20</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application allows commuters to edit their profiles, book cab, view pending booking details and rate the services.</a:t>
            </a:r>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7C484A9-19FE-411F-BBD6-8B0F185CFD35}" type="slidenum">
              <a:rPr lang="en-US" smtClean="0"/>
              <a:pPr eaLnBrk="1" hangingPunct="1"/>
              <a:t>21</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And It also allows taxi drivers to edit their profiles, view pending bookings and accept bookings</a:t>
            </a:r>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E7C2398-F3A0-496D-BF87-323AB5C43605}" type="slidenum">
              <a:rPr lang="en-US" smtClean="0"/>
              <a:pPr eaLnBrk="1" hangingPunct="1"/>
              <a:t>22</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So this is our 3 tier architecture of my project. We store our data into SQL database, then we use our windows phone to consume the wcf service to pull and retrieve data from database</a:t>
            </a:r>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8AEF0A3-51DF-45B5-9CFB-FD8EFADC2413}" type="slidenum">
              <a:rPr lang="en-US" smtClean="0"/>
              <a:pPr eaLnBrk="1" hangingPunct="1"/>
              <a:t>23</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So in my project I will use silverlight, expression blend4, visual studio 2010, photo and illustrator, and I will also use sql 2008 and sql server management studio</a:t>
            </a:r>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D03C6A7-49A7-44CA-A77F-D3C156E2C7C0}" type="slidenum">
              <a:rPr lang="en-US" smtClean="0"/>
              <a:pPr eaLnBrk="1" hangingPunct="1"/>
              <a:t>24</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7386BC2C-57B8-4FBD-BE5C-AD2EDECD91F9}" type="datetimeFigureOut">
              <a:rPr lang="en-SG" smtClean="0"/>
              <a:t>26/6/2013</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1A6940F4-09B0-42C4-8145-2B04FB4CDB77}" type="slidenum">
              <a:rPr lang="en-SG" smtClean="0"/>
              <a:t>‹#›</a:t>
            </a:fld>
            <a:endParaRPr lang="en-SG" dirty="0"/>
          </a:p>
        </p:txBody>
      </p:sp>
    </p:spTree>
    <p:extLst>
      <p:ext uri="{BB962C8B-B14F-4D97-AF65-F5344CB8AC3E}">
        <p14:creationId xmlns:p14="http://schemas.microsoft.com/office/powerpoint/2010/main" val="1653548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7386BC2C-57B8-4FBD-BE5C-AD2EDECD91F9}" type="datetimeFigureOut">
              <a:rPr lang="en-SG" smtClean="0"/>
              <a:t>26/6/2013</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1A6940F4-09B0-42C4-8145-2B04FB4CDB77}" type="slidenum">
              <a:rPr lang="en-SG" smtClean="0"/>
              <a:t>‹#›</a:t>
            </a:fld>
            <a:endParaRPr lang="en-SG" dirty="0"/>
          </a:p>
        </p:txBody>
      </p:sp>
    </p:spTree>
    <p:extLst>
      <p:ext uri="{BB962C8B-B14F-4D97-AF65-F5344CB8AC3E}">
        <p14:creationId xmlns:p14="http://schemas.microsoft.com/office/powerpoint/2010/main" val="3873392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7386BC2C-57B8-4FBD-BE5C-AD2EDECD91F9}" type="datetimeFigureOut">
              <a:rPr lang="en-SG" smtClean="0"/>
              <a:t>26/6/2013</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1A6940F4-09B0-42C4-8145-2B04FB4CDB77}" type="slidenum">
              <a:rPr lang="en-SG" smtClean="0"/>
              <a:t>‹#›</a:t>
            </a:fld>
            <a:endParaRPr lang="en-SG" dirty="0"/>
          </a:p>
        </p:txBody>
      </p:sp>
    </p:spTree>
    <p:extLst>
      <p:ext uri="{BB962C8B-B14F-4D97-AF65-F5344CB8AC3E}">
        <p14:creationId xmlns:p14="http://schemas.microsoft.com/office/powerpoint/2010/main" val="191981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7386BC2C-57B8-4FBD-BE5C-AD2EDECD91F9}" type="datetimeFigureOut">
              <a:rPr lang="en-SG" smtClean="0"/>
              <a:t>26/6/2013</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1A6940F4-09B0-42C4-8145-2B04FB4CDB77}" type="slidenum">
              <a:rPr lang="en-SG" smtClean="0"/>
              <a:t>‹#›</a:t>
            </a:fld>
            <a:endParaRPr lang="en-SG" dirty="0"/>
          </a:p>
        </p:txBody>
      </p:sp>
    </p:spTree>
    <p:extLst>
      <p:ext uri="{BB962C8B-B14F-4D97-AF65-F5344CB8AC3E}">
        <p14:creationId xmlns:p14="http://schemas.microsoft.com/office/powerpoint/2010/main" val="3436016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86BC2C-57B8-4FBD-BE5C-AD2EDECD91F9}" type="datetimeFigureOut">
              <a:rPr lang="en-SG" smtClean="0"/>
              <a:t>26/6/2013</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1A6940F4-09B0-42C4-8145-2B04FB4CDB77}" type="slidenum">
              <a:rPr lang="en-SG" smtClean="0"/>
              <a:t>‹#›</a:t>
            </a:fld>
            <a:endParaRPr lang="en-SG" dirty="0"/>
          </a:p>
        </p:txBody>
      </p:sp>
    </p:spTree>
    <p:extLst>
      <p:ext uri="{BB962C8B-B14F-4D97-AF65-F5344CB8AC3E}">
        <p14:creationId xmlns:p14="http://schemas.microsoft.com/office/powerpoint/2010/main" val="3012172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7386BC2C-57B8-4FBD-BE5C-AD2EDECD91F9}" type="datetimeFigureOut">
              <a:rPr lang="en-SG" smtClean="0"/>
              <a:t>26/6/2013</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1A6940F4-09B0-42C4-8145-2B04FB4CDB77}" type="slidenum">
              <a:rPr lang="en-SG" smtClean="0"/>
              <a:t>‹#›</a:t>
            </a:fld>
            <a:endParaRPr lang="en-SG" dirty="0"/>
          </a:p>
        </p:txBody>
      </p:sp>
    </p:spTree>
    <p:extLst>
      <p:ext uri="{BB962C8B-B14F-4D97-AF65-F5344CB8AC3E}">
        <p14:creationId xmlns:p14="http://schemas.microsoft.com/office/powerpoint/2010/main" val="2147804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7386BC2C-57B8-4FBD-BE5C-AD2EDECD91F9}" type="datetimeFigureOut">
              <a:rPr lang="en-SG" smtClean="0"/>
              <a:t>26/6/2013</a:t>
            </a:fld>
            <a:endParaRPr lang="en-SG" dirty="0"/>
          </a:p>
        </p:txBody>
      </p:sp>
      <p:sp>
        <p:nvSpPr>
          <p:cNvPr id="8" name="Footer Placeholder 7"/>
          <p:cNvSpPr>
            <a:spLocks noGrp="1"/>
          </p:cNvSpPr>
          <p:nvPr>
            <p:ph type="ftr" sz="quarter" idx="11"/>
          </p:nvPr>
        </p:nvSpPr>
        <p:spPr/>
        <p:txBody>
          <a:bodyPr/>
          <a:lstStyle/>
          <a:p>
            <a:endParaRPr lang="en-SG" dirty="0"/>
          </a:p>
        </p:txBody>
      </p:sp>
      <p:sp>
        <p:nvSpPr>
          <p:cNvPr id="9" name="Slide Number Placeholder 8"/>
          <p:cNvSpPr>
            <a:spLocks noGrp="1"/>
          </p:cNvSpPr>
          <p:nvPr>
            <p:ph type="sldNum" sz="quarter" idx="12"/>
          </p:nvPr>
        </p:nvSpPr>
        <p:spPr/>
        <p:txBody>
          <a:bodyPr/>
          <a:lstStyle/>
          <a:p>
            <a:fld id="{1A6940F4-09B0-42C4-8145-2B04FB4CDB77}" type="slidenum">
              <a:rPr lang="en-SG" smtClean="0"/>
              <a:t>‹#›</a:t>
            </a:fld>
            <a:endParaRPr lang="en-SG" dirty="0"/>
          </a:p>
        </p:txBody>
      </p:sp>
    </p:spTree>
    <p:extLst>
      <p:ext uri="{BB962C8B-B14F-4D97-AF65-F5344CB8AC3E}">
        <p14:creationId xmlns:p14="http://schemas.microsoft.com/office/powerpoint/2010/main" val="1807923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7386BC2C-57B8-4FBD-BE5C-AD2EDECD91F9}" type="datetimeFigureOut">
              <a:rPr lang="en-SG" smtClean="0"/>
              <a:t>26/6/2013</a:t>
            </a:fld>
            <a:endParaRPr lang="en-SG" dirty="0"/>
          </a:p>
        </p:txBody>
      </p:sp>
      <p:sp>
        <p:nvSpPr>
          <p:cNvPr id="4" name="Footer Placeholder 3"/>
          <p:cNvSpPr>
            <a:spLocks noGrp="1"/>
          </p:cNvSpPr>
          <p:nvPr>
            <p:ph type="ftr" sz="quarter" idx="11"/>
          </p:nvPr>
        </p:nvSpPr>
        <p:spPr/>
        <p:txBody>
          <a:bodyPr/>
          <a:lstStyle/>
          <a:p>
            <a:endParaRPr lang="en-SG" dirty="0"/>
          </a:p>
        </p:txBody>
      </p:sp>
      <p:sp>
        <p:nvSpPr>
          <p:cNvPr id="5" name="Slide Number Placeholder 4"/>
          <p:cNvSpPr>
            <a:spLocks noGrp="1"/>
          </p:cNvSpPr>
          <p:nvPr>
            <p:ph type="sldNum" sz="quarter" idx="12"/>
          </p:nvPr>
        </p:nvSpPr>
        <p:spPr/>
        <p:txBody>
          <a:bodyPr/>
          <a:lstStyle/>
          <a:p>
            <a:fld id="{1A6940F4-09B0-42C4-8145-2B04FB4CDB77}" type="slidenum">
              <a:rPr lang="en-SG" smtClean="0"/>
              <a:t>‹#›</a:t>
            </a:fld>
            <a:endParaRPr lang="en-SG" dirty="0"/>
          </a:p>
        </p:txBody>
      </p:sp>
    </p:spTree>
    <p:extLst>
      <p:ext uri="{BB962C8B-B14F-4D97-AF65-F5344CB8AC3E}">
        <p14:creationId xmlns:p14="http://schemas.microsoft.com/office/powerpoint/2010/main" val="149264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86BC2C-57B8-4FBD-BE5C-AD2EDECD91F9}" type="datetimeFigureOut">
              <a:rPr lang="en-SG" smtClean="0"/>
              <a:t>26/6/2013</a:t>
            </a:fld>
            <a:endParaRPr lang="en-SG" dirty="0"/>
          </a:p>
        </p:txBody>
      </p:sp>
      <p:sp>
        <p:nvSpPr>
          <p:cNvPr id="3" name="Footer Placeholder 2"/>
          <p:cNvSpPr>
            <a:spLocks noGrp="1"/>
          </p:cNvSpPr>
          <p:nvPr>
            <p:ph type="ftr" sz="quarter" idx="11"/>
          </p:nvPr>
        </p:nvSpPr>
        <p:spPr/>
        <p:txBody>
          <a:bodyPr/>
          <a:lstStyle/>
          <a:p>
            <a:endParaRPr lang="en-SG" dirty="0"/>
          </a:p>
        </p:txBody>
      </p:sp>
      <p:sp>
        <p:nvSpPr>
          <p:cNvPr id="4" name="Slide Number Placeholder 3"/>
          <p:cNvSpPr>
            <a:spLocks noGrp="1"/>
          </p:cNvSpPr>
          <p:nvPr>
            <p:ph type="sldNum" sz="quarter" idx="12"/>
          </p:nvPr>
        </p:nvSpPr>
        <p:spPr/>
        <p:txBody>
          <a:bodyPr/>
          <a:lstStyle/>
          <a:p>
            <a:fld id="{1A6940F4-09B0-42C4-8145-2B04FB4CDB77}" type="slidenum">
              <a:rPr lang="en-SG" smtClean="0"/>
              <a:t>‹#›</a:t>
            </a:fld>
            <a:endParaRPr lang="en-SG" dirty="0"/>
          </a:p>
        </p:txBody>
      </p:sp>
    </p:spTree>
    <p:extLst>
      <p:ext uri="{BB962C8B-B14F-4D97-AF65-F5344CB8AC3E}">
        <p14:creationId xmlns:p14="http://schemas.microsoft.com/office/powerpoint/2010/main" val="2679951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86BC2C-57B8-4FBD-BE5C-AD2EDECD91F9}" type="datetimeFigureOut">
              <a:rPr lang="en-SG" smtClean="0"/>
              <a:t>26/6/2013</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1A6940F4-09B0-42C4-8145-2B04FB4CDB77}" type="slidenum">
              <a:rPr lang="en-SG" smtClean="0"/>
              <a:t>‹#›</a:t>
            </a:fld>
            <a:endParaRPr lang="en-SG" dirty="0"/>
          </a:p>
        </p:txBody>
      </p:sp>
    </p:spTree>
    <p:extLst>
      <p:ext uri="{BB962C8B-B14F-4D97-AF65-F5344CB8AC3E}">
        <p14:creationId xmlns:p14="http://schemas.microsoft.com/office/powerpoint/2010/main" val="2922409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86BC2C-57B8-4FBD-BE5C-AD2EDECD91F9}" type="datetimeFigureOut">
              <a:rPr lang="en-SG" smtClean="0"/>
              <a:t>26/6/2013</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1A6940F4-09B0-42C4-8145-2B04FB4CDB77}" type="slidenum">
              <a:rPr lang="en-SG" smtClean="0"/>
              <a:t>‹#›</a:t>
            </a:fld>
            <a:endParaRPr lang="en-SG" dirty="0"/>
          </a:p>
        </p:txBody>
      </p:sp>
    </p:spTree>
    <p:extLst>
      <p:ext uri="{BB962C8B-B14F-4D97-AF65-F5344CB8AC3E}">
        <p14:creationId xmlns:p14="http://schemas.microsoft.com/office/powerpoint/2010/main" val="414839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86BC2C-57B8-4FBD-BE5C-AD2EDECD91F9}" type="datetimeFigureOut">
              <a:rPr lang="en-SG" smtClean="0"/>
              <a:t>26/6/2013</a:t>
            </a:fld>
            <a:endParaRPr lang="en-SG"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6940F4-09B0-42C4-8145-2B04FB4CDB77}" type="slidenum">
              <a:rPr lang="en-SG" smtClean="0"/>
              <a:t>‹#›</a:t>
            </a:fld>
            <a:endParaRPr lang="en-SG" dirty="0"/>
          </a:p>
        </p:txBody>
      </p:sp>
    </p:spTree>
    <p:extLst>
      <p:ext uri="{BB962C8B-B14F-4D97-AF65-F5344CB8AC3E}">
        <p14:creationId xmlns:p14="http://schemas.microsoft.com/office/powerpoint/2010/main" val="1924730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Why Engineers Do Presentation?</a:t>
            </a:r>
            <a:endParaRPr lang="en-SG" b="1" dirty="0"/>
          </a:p>
        </p:txBody>
      </p:sp>
      <p:sp>
        <p:nvSpPr>
          <p:cNvPr id="3" name="Content Placeholder 2"/>
          <p:cNvSpPr>
            <a:spLocks noGrp="1"/>
          </p:cNvSpPr>
          <p:nvPr>
            <p:ph idx="1"/>
          </p:nvPr>
        </p:nvSpPr>
        <p:spPr/>
        <p:txBody>
          <a:bodyPr/>
          <a:lstStyle/>
          <a:p>
            <a:pPr>
              <a:lnSpc>
                <a:spcPct val="150000"/>
              </a:lnSpc>
            </a:pPr>
            <a:r>
              <a:rPr lang="en-US" dirty="0"/>
              <a:t>Introduce new ideas for approval </a:t>
            </a:r>
          </a:p>
          <a:p>
            <a:pPr>
              <a:lnSpc>
                <a:spcPct val="150000"/>
              </a:lnSpc>
            </a:pPr>
            <a:r>
              <a:rPr lang="en-US" dirty="0" smtClean="0"/>
              <a:t>Share information</a:t>
            </a:r>
            <a:endParaRPr lang="en-US" dirty="0"/>
          </a:p>
          <a:p>
            <a:pPr>
              <a:lnSpc>
                <a:spcPct val="150000"/>
              </a:lnSpc>
            </a:pPr>
            <a:r>
              <a:rPr lang="en-US" dirty="0" smtClean="0"/>
              <a:t>To </a:t>
            </a:r>
            <a:r>
              <a:rPr lang="en-US" smtClean="0"/>
              <a:t>convince his customers </a:t>
            </a:r>
            <a:r>
              <a:rPr lang="en-US" dirty="0" smtClean="0"/>
              <a:t>/ bosses</a:t>
            </a:r>
            <a:endParaRPr lang="en-US" dirty="0"/>
          </a:p>
          <a:p>
            <a:pPr>
              <a:lnSpc>
                <a:spcPct val="150000"/>
              </a:lnSpc>
            </a:pPr>
            <a:r>
              <a:rPr lang="en-US" dirty="0" smtClean="0"/>
              <a:t>Report the </a:t>
            </a:r>
            <a:r>
              <a:rPr lang="en-US" dirty="0"/>
              <a:t>progress </a:t>
            </a:r>
            <a:r>
              <a:rPr lang="en-US" dirty="0" smtClean="0"/>
              <a:t>of project</a:t>
            </a:r>
            <a:endParaRPr lang="en-US" dirty="0"/>
          </a:p>
          <a:p>
            <a:pPr>
              <a:lnSpc>
                <a:spcPct val="150000"/>
              </a:lnSpc>
            </a:pPr>
            <a:r>
              <a:rPr lang="en-US" dirty="0" smtClean="0"/>
              <a:t>Wrap </a:t>
            </a:r>
            <a:r>
              <a:rPr lang="en-US" dirty="0"/>
              <a:t>up a </a:t>
            </a:r>
            <a:r>
              <a:rPr lang="en-US" dirty="0" smtClean="0"/>
              <a:t>project</a:t>
            </a:r>
          </a:p>
          <a:p>
            <a:pPr marL="0" indent="0">
              <a:buNone/>
            </a:pPr>
            <a:endParaRPr lang="en-SG" dirty="0"/>
          </a:p>
        </p:txBody>
      </p:sp>
    </p:spTree>
    <p:extLst>
      <p:ext uri="{BB962C8B-B14F-4D97-AF65-F5344CB8AC3E}">
        <p14:creationId xmlns:p14="http://schemas.microsoft.com/office/powerpoint/2010/main" val="26556107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Results</a:t>
            </a:r>
            <a:r>
              <a:rPr lang="en-GB" dirty="0"/>
              <a:t/>
            </a:r>
            <a:br>
              <a:rPr lang="en-GB" dirty="0"/>
            </a:br>
            <a:endParaRPr lang="en-SG" dirty="0"/>
          </a:p>
        </p:txBody>
      </p:sp>
      <p:sp>
        <p:nvSpPr>
          <p:cNvPr id="3" name="Content Placeholder 2"/>
          <p:cNvSpPr>
            <a:spLocks noGrp="1"/>
          </p:cNvSpPr>
          <p:nvPr>
            <p:ph idx="1"/>
          </p:nvPr>
        </p:nvSpPr>
        <p:spPr>
          <a:xfrm>
            <a:off x="457200" y="1916833"/>
            <a:ext cx="8229600" cy="3888432"/>
          </a:xfrm>
        </p:spPr>
        <p:txBody>
          <a:bodyPr/>
          <a:lstStyle/>
          <a:p>
            <a:pPr>
              <a:lnSpc>
                <a:spcPct val="150000"/>
              </a:lnSpc>
            </a:pPr>
            <a:r>
              <a:rPr lang="en-SG" dirty="0" smtClean="0"/>
              <a:t>The outcomes/findings</a:t>
            </a:r>
          </a:p>
          <a:p>
            <a:pPr>
              <a:lnSpc>
                <a:spcPct val="150000"/>
              </a:lnSpc>
            </a:pPr>
            <a:r>
              <a:rPr lang="en-GB" dirty="0" smtClean="0"/>
              <a:t>Testing and evaluation</a:t>
            </a:r>
          </a:p>
          <a:p>
            <a:endParaRPr lang="en-GB" dirty="0" smtClean="0"/>
          </a:p>
          <a:p>
            <a:endParaRPr lang="en-SG" dirty="0" smtClean="0"/>
          </a:p>
          <a:p>
            <a:endParaRPr lang="en-SG" dirty="0"/>
          </a:p>
        </p:txBody>
      </p:sp>
    </p:spTree>
    <p:extLst>
      <p:ext uri="{BB962C8B-B14F-4D97-AF65-F5344CB8AC3E}">
        <p14:creationId xmlns:p14="http://schemas.microsoft.com/office/powerpoint/2010/main" val="39545356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conclusion</a:t>
            </a:r>
          </a:p>
        </p:txBody>
      </p:sp>
      <p:sp>
        <p:nvSpPr>
          <p:cNvPr id="3" name="Content Placeholder 2"/>
          <p:cNvSpPr>
            <a:spLocks noGrp="1"/>
          </p:cNvSpPr>
          <p:nvPr>
            <p:ph idx="1"/>
          </p:nvPr>
        </p:nvSpPr>
        <p:spPr/>
        <p:txBody>
          <a:bodyPr>
            <a:normAutofit/>
          </a:bodyPr>
          <a:lstStyle/>
          <a:p>
            <a:r>
              <a:rPr lang="en-SG" dirty="0" smtClean="0"/>
              <a:t>Summarise the major outcomes of the project work.</a:t>
            </a:r>
          </a:p>
          <a:p>
            <a:r>
              <a:rPr lang="en-SG" dirty="0" smtClean="0"/>
              <a:t>Have you completed all tasks as planned?</a:t>
            </a:r>
          </a:p>
          <a:p>
            <a:r>
              <a:rPr lang="en-SG" dirty="0"/>
              <a:t>Is your design/solution works?</a:t>
            </a:r>
          </a:p>
          <a:p>
            <a:pPr lvl="1"/>
            <a:r>
              <a:rPr lang="en-SG" dirty="0"/>
              <a:t>If yes, what is the performance?</a:t>
            </a:r>
          </a:p>
          <a:p>
            <a:pPr lvl="1"/>
            <a:r>
              <a:rPr lang="en-SG" dirty="0"/>
              <a:t>If No, Why?</a:t>
            </a:r>
          </a:p>
          <a:p>
            <a:r>
              <a:rPr lang="en-SG" dirty="0" smtClean="0"/>
              <a:t>What </a:t>
            </a:r>
            <a:r>
              <a:rPr lang="en-SG" dirty="0"/>
              <a:t>have you </a:t>
            </a:r>
            <a:r>
              <a:rPr lang="en-SG" dirty="0" smtClean="0"/>
              <a:t>learned </a:t>
            </a:r>
            <a:r>
              <a:rPr lang="en-SG" dirty="0"/>
              <a:t>from the project?</a:t>
            </a:r>
            <a:endParaRPr lang="en-SG" dirty="0" smtClean="0"/>
          </a:p>
          <a:p>
            <a:pPr marL="457200" lvl="1" indent="0">
              <a:buNone/>
            </a:pPr>
            <a:r>
              <a:rPr lang="en-SG" dirty="0"/>
              <a:t>	</a:t>
            </a:r>
            <a:r>
              <a:rPr lang="en-SG" dirty="0" smtClean="0"/>
              <a:t>		</a:t>
            </a:r>
            <a:endParaRPr lang="en-SG" dirty="0"/>
          </a:p>
          <a:p>
            <a:pPr marL="457200" lvl="1" indent="0">
              <a:buNone/>
            </a:pPr>
            <a:endParaRPr lang="en-SG" dirty="0" smtClean="0"/>
          </a:p>
          <a:p>
            <a:pPr marL="457200" lvl="1" indent="0">
              <a:buNone/>
            </a:pPr>
            <a:endParaRPr lang="en-SG" dirty="0" smtClean="0"/>
          </a:p>
          <a:p>
            <a:endParaRPr lang="en-SG" dirty="0"/>
          </a:p>
        </p:txBody>
      </p:sp>
    </p:spTree>
    <p:extLst>
      <p:ext uri="{BB962C8B-B14F-4D97-AF65-F5344CB8AC3E}">
        <p14:creationId xmlns:p14="http://schemas.microsoft.com/office/powerpoint/2010/main" val="39696459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comments/suggestions</a:t>
            </a:r>
          </a:p>
        </p:txBody>
      </p:sp>
      <p:sp>
        <p:nvSpPr>
          <p:cNvPr id="3" name="Content Placeholder 2"/>
          <p:cNvSpPr>
            <a:spLocks noGrp="1"/>
          </p:cNvSpPr>
          <p:nvPr>
            <p:ph idx="1"/>
          </p:nvPr>
        </p:nvSpPr>
        <p:spPr/>
        <p:txBody>
          <a:bodyPr/>
          <a:lstStyle/>
          <a:p>
            <a:pPr>
              <a:lnSpc>
                <a:spcPct val="150000"/>
              </a:lnSpc>
            </a:pPr>
            <a:r>
              <a:rPr lang="en-SG" dirty="0" smtClean="0"/>
              <a:t>Main problems encountered</a:t>
            </a:r>
          </a:p>
          <a:p>
            <a:pPr>
              <a:lnSpc>
                <a:spcPct val="150000"/>
              </a:lnSpc>
            </a:pPr>
            <a:r>
              <a:rPr lang="en-SG" dirty="0" smtClean="0"/>
              <a:t>How did you overcome this problems</a:t>
            </a:r>
          </a:p>
          <a:p>
            <a:pPr marL="342900" lvl="1" indent="-342900">
              <a:lnSpc>
                <a:spcPct val="150000"/>
              </a:lnSpc>
              <a:buFont typeface="Arial" pitchFamily="34" charset="0"/>
              <a:buChar char="•"/>
            </a:pPr>
            <a:r>
              <a:rPr lang="en-US" sz="3200" dirty="0" smtClean="0"/>
              <a:t>Your feedback or suggestion for improvement</a:t>
            </a:r>
          </a:p>
          <a:p>
            <a:pPr marL="342900" lvl="1" indent="-342900">
              <a:buFont typeface="Arial" pitchFamily="34" charset="0"/>
              <a:buChar char="•"/>
            </a:pPr>
            <a:endParaRPr lang="en-US" sz="3200" dirty="0"/>
          </a:p>
          <a:p>
            <a:endParaRPr lang="en-SG" dirty="0"/>
          </a:p>
        </p:txBody>
      </p:sp>
    </p:spTree>
    <p:extLst>
      <p:ext uri="{BB962C8B-B14F-4D97-AF65-F5344CB8AC3E}">
        <p14:creationId xmlns:p14="http://schemas.microsoft.com/office/powerpoint/2010/main" val="16374696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pPr>
            <a:r>
              <a:rPr lang="en-US" dirty="0" smtClean="0"/>
              <a:t>Show tasks </a:t>
            </a:r>
            <a:r>
              <a:rPr lang="en-US" dirty="0"/>
              <a:t>to be completed </a:t>
            </a:r>
            <a:r>
              <a:rPr lang="en-US" dirty="0" smtClean="0"/>
              <a:t>in 12 weeks.</a:t>
            </a:r>
          </a:p>
          <a:p>
            <a:pPr>
              <a:lnSpc>
                <a:spcPct val="150000"/>
              </a:lnSpc>
            </a:pPr>
            <a:r>
              <a:rPr lang="en-US" dirty="0" smtClean="0"/>
              <a:t>Show the project plans in Gantt Chart.</a:t>
            </a:r>
          </a:p>
          <a:p>
            <a:pPr>
              <a:lnSpc>
                <a:spcPct val="150000"/>
              </a:lnSpc>
            </a:pPr>
            <a:r>
              <a:rPr lang="en-US" dirty="0" smtClean="0"/>
              <a:t>Indicate the milestone and project completion date.</a:t>
            </a:r>
            <a:endParaRPr lang="en-US" dirty="0"/>
          </a:p>
        </p:txBody>
      </p:sp>
      <p:sp>
        <p:nvSpPr>
          <p:cNvPr id="2" name="Title 1"/>
          <p:cNvSpPr>
            <a:spLocks noGrp="1"/>
          </p:cNvSpPr>
          <p:nvPr>
            <p:ph type="title"/>
          </p:nvPr>
        </p:nvSpPr>
        <p:spPr/>
        <p:txBody>
          <a:bodyPr/>
          <a:lstStyle/>
          <a:p>
            <a:r>
              <a:rPr lang="en-GB" dirty="0"/>
              <a:t>The project planning</a:t>
            </a:r>
          </a:p>
        </p:txBody>
      </p:sp>
    </p:spTree>
    <p:extLst>
      <p:ext uri="{BB962C8B-B14F-4D97-AF65-F5344CB8AC3E}">
        <p14:creationId xmlns:p14="http://schemas.microsoft.com/office/powerpoint/2010/main" val="15196203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 &amp; A</a:t>
            </a:r>
          </a:p>
        </p:txBody>
      </p:sp>
      <p:sp>
        <p:nvSpPr>
          <p:cNvPr id="3" name="Content Placeholder 2"/>
          <p:cNvSpPr>
            <a:spLocks noGrp="1"/>
          </p:cNvSpPr>
          <p:nvPr>
            <p:ph idx="1"/>
          </p:nvPr>
        </p:nvSpPr>
        <p:spPr/>
        <p:txBody>
          <a:bodyPr/>
          <a:lstStyle/>
          <a:p>
            <a:r>
              <a:rPr lang="en-US" dirty="0"/>
              <a:t>Ask audience for questions</a:t>
            </a:r>
          </a:p>
          <a:p>
            <a:r>
              <a:rPr lang="en-US" dirty="0"/>
              <a:t>Leave enough time of </a:t>
            </a:r>
            <a:r>
              <a:rPr lang="en-US" dirty="0" smtClean="0"/>
              <a:t>questions</a:t>
            </a:r>
          </a:p>
          <a:p>
            <a:r>
              <a:rPr lang="en-GB" dirty="0"/>
              <a:t>Know your project well - every part of it!</a:t>
            </a:r>
          </a:p>
          <a:p>
            <a:pPr marL="0" indent="0">
              <a:buNone/>
            </a:pPr>
            <a:endParaRPr lang="en-SG" dirty="0"/>
          </a:p>
        </p:txBody>
      </p:sp>
    </p:spTree>
    <p:extLst>
      <p:ext uri="{BB962C8B-B14F-4D97-AF65-F5344CB8AC3E}">
        <p14:creationId xmlns:p14="http://schemas.microsoft.com/office/powerpoint/2010/main" val="10793529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Tips for good presentation</a:t>
            </a:r>
            <a:endParaRPr lang="en-GB" dirty="0"/>
          </a:p>
        </p:txBody>
      </p:sp>
      <p:sp>
        <p:nvSpPr>
          <p:cNvPr id="3" name="Content Placeholder 2"/>
          <p:cNvSpPr>
            <a:spLocks noGrp="1"/>
          </p:cNvSpPr>
          <p:nvPr>
            <p:ph idx="1"/>
          </p:nvPr>
        </p:nvSpPr>
        <p:spPr/>
        <p:txBody>
          <a:bodyPr>
            <a:normAutofit fontScale="77500" lnSpcReduction="20000"/>
          </a:bodyPr>
          <a:lstStyle/>
          <a:p>
            <a:r>
              <a:rPr lang="en-SG" dirty="0"/>
              <a:t>Dress appropriately </a:t>
            </a:r>
          </a:p>
          <a:p>
            <a:r>
              <a:rPr lang="en-GB" dirty="0" smtClean="0"/>
              <a:t>Should not limit to just using </a:t>
            </a:r>
            <a:r>
              <a:rPr lang="en-GB" dirty="0" err="1" smtClean="0"/>
              <a:t>powerpoint</a:t>
            </a:r>
            <a:r>
              <a:rPr lang="en-GB" dirty="0" smtClean="0"/>
              <a:t> slides, consider using other effective visual aids. </a:t>
            </a:r>
          </a:p>
          <a:p>
            <a:r>
              <a:rPr lang="en-SG" dirty="0" smtClean="0"/>
              <a:t>Bullet point list, few </a:t>
            </a:r>
            <a:r>
              <a:rPr lang="en-SG" dirty="0"/>
              <a:t>words on each </a:t>
            </a:r>
            <a:r>
              <a:rPr lang="en-SG" dirty="0" smtClean="0"/>
              <a:t>slide</a:t>
            </a:r>
          </a:p>
          <a:p>
            <a:r>
              <a:rPr lang="en-US" dirty="0"/>
              <a:t>Speak clearly and loudly </a:t>
            </a:r>
            <a:endParaRPr lang="en-US" dirty="0" smtClean="0"/>
          </a:p>
          <a:p>
            <a:r>
              <a:rPr lang="en-US" dirty="0" smtClean="0"/>
              <a:t>Logical flow</a:t>
            </a:r>
            <a:endParaRPr lang="en-US" dirty="0"/>
          </a:p>
          <a:p>
            <a:r>
              <a:rPr lang="en-SG" dirty="0" smtClean="0"/>
              <a:t>Do not try to give lecture</a:t>
            </a:r>
          </a:p>
          <a:p>
            <a:r>
              <a:rPr lang="en-SG" dirty="0" smtClean="0"/>
              <a:t>Using pointer or pen, have good eye contact.</a:t>
            </a:r>
          </a:p>
          <a:p>
            <a:r>
              <a:rPr lang="en-SG" dirty="0" smtClean="0"/>
              <a:t>Label the drawings and diagrams clearly and give them titles</a:t>
            </a:r>
          </a:p>
          <a:p>
            <a:r>
              <a:rPr lang="en-US" dirty="0"/>
              <a:t>Keep with the times allocated </a:t>
            </a:r>
            <a:endParaRPr lang="en-SG" dirty="0" smtClean="0"/>
          </a:p>
          <a:p>
            <a:r>
              <a:rPr lang="en-SG" dirty="0" smtClean="0"/>
              <a:t>More practices</a:t>
            </a:r>
            <a:endParaRPr lang="en-SG" dirty="0"/>
          </a:p>
          <a:p>
            <a:endParaRPr lang="en-SG" dirty="0" smtClean="0"/>
          </a:p>
          <a:p>
            <a:endParaRPr lang="en-SG" dirty="0"/>
          </a:p>
        </p:txBody>
      </p:sp>
    </p:spTree>
    <p:extLst>
      <p:ext uri="{BB962C8B-B14F-4D97-AF65-F5344CB8AC3E}">
        <p14:creationId xmlns:p14="http://schemas.microsoft.com/office/powerpoint/2010/main" val="17133437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Sample Slides </a:t>
            </a:r>
            <a:endParaRPr lang="en-GB" dirty="0"/>
          </a:p>
        </p:txBody>
      </p:sp>
    </p:spTree>
    <p:extLst>
      <p:ext uri="{BB962C8B-B14F-4D97-AF65-F5344CB8AC3E}">
        <p14:creationId xmlns:p14="http://schemas.microsoft.com/office/powerpoint/2010/main" val="19784777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3" cstate="print">
            <a:duotone>
              <a:schemeClr val="accent4">
                <a:shade val="45000"/>
                <a:satMod val="135000"/>
              </a:schemeClr>
              <a:prstClr val="white"/>
            </a:duotone>
            <a:extLst/>
          </a:blip>
          <a:srcRect/>
          <a:stretch>
            <a:fillRect/>
          </a:stretch>
        </p:blipFill>
        <p:spPr bwMode="auto">
          <a:xfrm>
            <a:off x="3017837" y="1236603"/>
            <a:ext cx="6126163" cy="4098925"/>
          </a:xfrm>
          <a:prstGeom prst="rect">
            <a:avLst/>
          </a:prstGeom>
          <a:noFill/>
          <a:ln>
            <a:noFill/>
          </a:ln>
          <a:extLst/>
        </p:spPr>
      </p:pic>
      <p:sp>
        <p:nvSpPr>
          <p:cNvPr id="7" name="Rectangle 6"/>
          <p:cNvSpPr/>
          <p:nvPr/>
        </p:nvSpPr>
        <p:spPr>
          <a:xfrm>
            <a:off x="0" y="0"/>
            <a:ext cx="9144000" cy="2082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solidFill>
                <a:srgbClr val="FFFFFF"/>
              </a:solidFill>
              <a:latin typeface="Arial" charset="0"/>
              <a:cs typeface="Arial" charset="0"/>
            </a:endParaRPr>
          </a:p>
        </p:txBody>
      </p:sp>
      <p:sp>
        <p:nvSpPr>
          <p:cNvPr id="8" name="Rectangle 7"/>
          <p:cNvSpPr/>
          <p:nvPr/>
        </p:nvSpPr>
        <p:spPr>
          <a:xfrm>
            <a:off x="0" y="4724400"/>
            <a:ext cx="9144000" cy="2411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solidFill>
                <a:srgbClr val="FFFFFF"/>
              </a:solidFill>
              <a:latin typeface="Arial" charset="0"/>
              <a:cs typeface="Arial" charset="0"/>
            </a:endParaRPr>
          </a:p>
        </p:txBody>
      </p:sp>
      <p:grpSp>
        <p:nvGrpSpPr>
          <p:cNvPr id="2" name="Group 66"/>
          <p:cNvGrpSpPr>
            <a:grpSpLocks/>
          </p:cNvGrpSpPr>
          <p:nvPr/>
        </p:nvGrpSpPr>
        <p:grpSpPr bwMode="auto">
          <a:xfrm>
            <a:off x="774700" y="4991100"/>
            <a:ext cx="9817100" cy="1866900"/>
            <a:chOff x="774700" y="4991100"/>
            <a:chExt cx="9817100" cy="1866900"/>
          </a:xfrm>
        </p:grpSpPr>
        <p:sp>
          <p:nvSpPr>
            <p:cNvPr id="62" name="Bent Arrow 61"/>
            <p:cNvSpPr/>
            <p:nvPr/>
          </p:nvSpPr>
          <p:spPr>
            <a:xfrm rot="16200000">
              <a:off x="5095875" y="669925"/>
              <a:ext cx="1174750" cy="9817100"/>
            </a:xfrm>
            <a:prstGeom prst="bentArrow">
              <a:avLst>
                <a:gd name="adj1" fmla="val 22297"/>
                <a:gd name="adj2" fmla="val 46622"/>
                <a:gd name="adj3" fmla="val 34460"/>
                <a:gd name="adj4" fmla="val 3158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solidFill>
                  <a:schemeClr val="tx1"/>
                </a:solidFill>
                <a:latin typeface="Arial" charset="0"/>
                <a:cs typeface="Arial" charset="0"/>
              </a:endParaRPr>
            </a:p>
          </p:txBody>
        </p:sp>
        <p:sp>
          <p:nvSpPr>
            <p:cNvPr id="3082" name="TextBox 64"/>
            <p:cNvSpPr txBox="1">
              <a:spLocks noChangeArrowheads="1"/>
            </p:cNvSpPr>
            <p:nvPr/>
          </p:nvSpPr>
          <p:spPr bwMode="auto">
            <a:xfrm flipH="1">
              <a:off x="5208105" y="5397486"/>
              <a:ext cx="3935895" cy="384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600" b="1" dirty="0">
                  <a:solidFill>
                    <a:srgbClr val="969696"/>
                  </a:solidFill>
                </a:rPr>
                <a:t>Student: </a:t>
              </a:r>
              <a:r>
                <a:rPr lang="en-US" sz="1600" b="1" dirty="0" smtClean="0">
                  <a:solidFill>
                    <a:srgbClr val="969696"/>
                  </a:solidFill>
                </a:rPr>
                <a:t>xxx</a:t>
              </a:r>
              <a:endParaRPr lang="en-US" sz="1600" b="1" dirty="0">
                <a:solidFill>
                  <a:srgbClr val="969696"/>
                </a:solidFill>
              </a:endParaRPr>
            </a:p>
            <a:p>
              <a:pPr algn="r" eaLnBrk="1" hangingPunct="1"/>
              <a:endParaRPr lang="en-US" sz="1600" b="1" dirty="0">
                <a:solidFill>
                  <a:srgbClr val="969696"/>
                </a:solidFill>
              </a:endParaRPr>
            </a:p>
            <a:p>
              <a:pPr algn="r" eaLnBrk="1" hangingPunct="1"/>
              <a:endParaRPr lang="en-US" sz="1600" b="1" dirty="0">
                <a:solidFill>
                  <a:srgbClr val="969696"/>
                </a:solidFill>
              </a:endParaRPr>
            </a:p>
          </p:txBody>
        </p:sp>
        <p:sp>
          <p:nvSpPr>
            <p:cNvPr id="3083" name="TextBox 65"/>
            <p:cNvSpPr txBox="1">
              <a:spLocks noChangeArrowheads="1"/>
            </p:cNvSpPr>
            <p:nvPr/>
          </p:nvSpPr>
          <p:spPr bwMode="auto">
            <a:xfrm flipH="1">
              <a:off x="4813296" y="6254571"/>
              <a:ext cx="4305303" cy="603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b="1" dirty="0">
                  <a:solidFill>
                    <a:schemeClr val="bg1"/>
                  </a:solidFill>
                </a:rPr>
                <a:t>Supervisor: </a:t>
              </a:r>
              <a:r>
                <a:rPr lang="en-US" b="1" dirty="0" smtClean="0">
                  <a:solidFill>
                    <a:schemeClr val="bg1"/>
                  </a:solidFill>
                </a:rPr>
                <a:t>xxx</a:t>
              </a:r>
              <a:endParaRPr lang="en-US" b="1" dirty="0">
                <a:solidFill>
                  <a:schemeClr val="bg1"/>
                </a:solidFill>
              </a:endParaRPr>
            </a:p>
          </p:txBody>
        </p:sp>
      </p:grpSp>
      <p:sp>
        <p:nvSpPr>
          <p:cNvPr id="3109" name="Rectangle 37"/>
          <p:cNvSpPr>
            <a:spLocks noGrp="1"/>
          </p:cNvSpPr>
          <p:nvPr>
            <p:ph type="ctrTitle"/>
          </p:nvPr>
        </p:nvSpPr>
        <p:spPr/>
        <p:txBody>
          <a:bodyPr/>
          <a:lstStyle/>
          <a:p>
            <a:r>
              <a:rPr lang="en-US"/>
              <a:t>InstantCab</a:t>
            </a:r>
          </a:p>
        </p:txBody>
      </p:sp>
      <p:sp>
        <p:nvSpPr>
          <p:cNvPr id="3110" name="Rectangle 38"/>
          <p:cNvSpPr>
            <a:spLocks noGrp="1"/>
          </p:cNvSpPr>
          <p:nvPr>
            <p:ph type="subTitle" idx="1"/>
          </p:nvPr>
        </p:nvSpPr>
        <p:spPr>
          <a:xfrm>
            <a:off x="454025" y="3627438"/>
            <a:ext cx="4224338" cy="534987"/>
          </a:xfrm>
          <a:noFill/>
          <a:extLst>
            <a:ext uri="{909E8E84-426E-40DD-AFC4-6F175D3DCCD1}">
              <a14:hiddenFill xmlns:a14="http://schemas.microsoft.com/office/drawing/2010/main">
                <a:solidFill>
                  <a:srgbClr val="FFFFFF"/>
                </a:solidFill>
              </a14:hiddenFill>
            </a:ext>
          </a:extLst>
        </p:spPr>
        <p:txBody>
          <a:bodyPr/>
          <a:lstStyle/>
          <a:p>
            <a:pPr marL="0" indent="0"/>
            <a:r>
              <a:rPr lang="en-US" dirty="0" smtClean="0"/>
              <a:t>Xxx  Group</a:t>
            </a:r>
            <a:endParaRPr lang="en-US" dirty="0"/>
          </a:p>
        </p:txBody>
      </p:sp>
      <p:pic>
        <p:nvPicPr>
          <p:cNvPr id="3080" name="Picture 2" descr="D:\CHAITS\Overseas Program\OCSP_LAOS\OCSP_LAOS_2003\Publicity\Logo_H.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488" y="182563"/>
            <a:ext cx="21018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04051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fade">
                                      <p:cBhvr>
                                        <p:cTn id="7" dur="2700"/>
                                        <p:tgtEl>
                                          <p:spTgt spid="2053"/>
                                        </p:tgtEl>
                                      </p:cBhvr>
                                    </p:animEffect>
                                  </p:childTnLst>
                                </p:cTn>
                              </p:par>
                            </p:childTnLst>
                          </p:cTn>
                        </p:par>
                        <p:par>
                          <p:cTn id="8" fill="hold" nodeType="afterGroup">
                            <p:stCondLst>
                              <p:cond delay="2700"/>
                            </p:stCondLst>
                            <p:childTnLst>
                              <p:par>
                                <p:cTn id="9" presetID="6" presetClass="emph" presetSubtype="0" fill="hold" nodeType="afterEffect">
                                  <p:stCondLst>
                                    <p:cond delay="0"/>
                                  </p:stCondLst>
                                  <p:childTnLst>
                                    <p:animScale>
                                      <p:cBhvr>
                                        <p:cTn id="10" dur="3200" fill="hold"/>
                                        <p:tgtEl>
                                          <p:spTgt spid="2053"/>
                                        </p:tgtEl>
                                      </p:cBhvr>
                                      <p:by x="120000" y="120000"/>
                                    </p:animScale>
                                  </p:childTnLst>
                                </p:cTn>
                              </p:par>
                              <p:par>
                                <p:cTn id="11" presetID="35" presetClass="path" presetSubtype="0" accel="50000" decel="50000" fill="hold" nodeType="withEffect">
                                  <p:stCondLst>
                                    <p:cond delay="800"/>
                                  </p:stCondLst>
                                  <p:childTnLst>
                                    <p:animMotion origin="layout" path="M -3.88889E-6 0 L -0.1092 0.04722 " pathEditMode="relative" rAng="0" ptsTypes="AA">
                                      <p:cBhvr>
                                        <p:cTn id="12" dur="3300" fill="hold"/>
                                        <p:tgtEl>
                                          <p:spTgt spid="2053"/>
                                        </p:tgtEl>
                                        <p:attrNameLst>
                                          <p:attrName>ppt_x</p:attrName>
                                          <p:attrName>ppt_y</p:attrName>
                                        </p:attrNameLst>
                                      </p:cBhvr>
                                      <p:rCtr x="-5500" y="2400"/>
                                    </p:animMotion>
                                  </p:childTnLst>
                                </p:cTn>
                              </p:par>
                              <p:par>
                                <p:cTn id="13" presetID="42" presetClass="entr" presetSubtype="0" fill="hold" grpId="0" nodeType="withEffect">
                                  <p:stCondLst>
                                    <p:cond delay="3900"/>
                                  </p:stCondLst>
                                  <p:childTnLst>
                                    <p:set>
                                      <p:cBhvr>
                                        <p:cTn id="14" dur="1" fill="hold">
                                          <p:stCondLst>
                                            <p:cond delay="0"/>
                                          </p:stCondLst>
                                        </p:cTn>
                                        <p:tgtEl>
                                          <p:spTgt spid="3109"/>
                                        </p:tgtEl>
                                        <p:attrNameLst>
                                          <p:attrName>style.visibility</p:attrName>
                                        </p:attrNameLst>
                                      </p:cBhvr>
                                      <p:to>
                                        <p:strVal val="visible"/>
                                      </p:to>
                                    </p:set>
                                    <p:animEffect transition="in" filter="fade">
                                      <p:cBhvr>
                                        <p:cTn id="15" dur="2000"/>
                                        <p:tgtEl>
                                          <p:spTgt spid="3109"/>
                                        </p:tgtEl>
                                      </p:cBhvr>
                                    </p:animEffect>
                                    <p:anim calcmode="lin" valueType="num">
                                      <p:cBhvr>
                                        <p:cTn id="16" dur="2000" fill="hold"/>
                                        <p:tgtEl>
                                          <p:spTgt spid="3109"/>
                                        </p:tgtEl>
                                        <p:attrNameLst>
                                          <p:attrName>ppt_x</p:attrName>
                                        </p:attrNameLst>
                                      </p:cBhvr>
                                      <p:tavLst>
                                        <p:tav tm="0">
                                          <p:val>
                                            <p:strVal val="#ppt_x"/>
                                          </p:val>
                                        </p:tav>
                                        <p:tav tm="100000">
                                          <p:val>
                                            <p:strVal val="#ppt_x"/>
                                          </p:val>
                                        </p:tav>
                                      </p:tavLst>
                                    </p:anim>
                                    <p:anim calcmode="lin" valueType="num">
                                      <p:cBhvr>
                                        <p:cTn id="17" dur="2000" fill="hold"/>
                                        <p:tgtEl>
                                          <p:spTgt spid="3109"/>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4800"/>
                                  </p:stCondLst>
                                  <p:childTnLst>
                                    <p:set>
                                      <p:cBhvr>
                                        <p:cTn id="19" dur="1" fill="hold">
                                          <p:stCondLst>
                                            <p:cond delay="0"/>
                                          </p:stCondLst>
                                        </p:cTn>
                                        <p:tgtEl>
                                          <p:spTgt spid="3110">
                                            <p:txEl>
                                              <p:pRg st="0" end="0"/>
                                            </p:txEl>
                                          </p:spTgt>
                                        </p:tgtEl>
                                        <p:attrNameLst>
                                          <p:attrName>style.visibility</p:attrName>
                                        </p:attrNameLst>
                                      </p:cBhvr>
                                      <p:to>
                                        <p:strVal val="visible"/>
                                      </p:to>
                                    </p:set>
                                    <p:animEffect transition="in" filter="fade">
                                      <p:cBhvr>
                                        <p:cTn id="20" dur="2000"/>
                                        <p:tgtEl>
                                          <p:spTgt spid="3110">
                                            <p:txEl>
                                              <p:pRg st="0" end="0"/>
                                            </p:txEl>
                                          </p:spTgt>
                                        </p:tgtEl>
                                      </p:cBhvr>
                                    </p:animEffect>
                                    <p:anim calcmode="lin" valueType="num">
                                      <p:cBhvr>
                                        <p:cTn id="21" dur="2000" fill="hold"/>
                                        <p:tgtEl>
                                          <p:spTgt spid="3110">
                                            <p:txEl>
                                              <p:pRg st="0" end="0"/>
                                            </p:txEl>
                                          </p:spTgt>
                                        </p:tgtEl>
                                        <p:attrNameLst>
                                          <p:attrName>ppt_x</p:attrName>
                                        </p:attrNameLst>
                                      </p:cBhvr>
                                      <p:tavLst>
                                        <p:tav tm="0">
                                          <p:val>
                                            <p:strVal val="#ppt_x"/>
                                          </p:val>
                                        </p:tav>
                                        <p:tav tm="100000">
                                          <p:val>
                                            <p:strVal val="#ppt_x"/>
                                          </p:val>
                                        </p:tav>
                                      </p:tavLst>
                                    </p:anim>
                                    <p:anim calcmode="lin" valueType="num">
                                      <p:cBhvr>
                                        <p:cTn id="22" dur="2000" fill="hold"/>
                                        <p:tgtEl>
                                          <p:spTgt spid="3110">
                                            <p:txEl>
                                              <p:pRg st="0" end="0"/>
                                            </p:txEl>
                                          </p:spTgt>
                                        </p:tgtEl>
                                        <p:attrNameLst>
                                          <p:attrName>ppt_y</p:attrName>
                                        </p:attrNameLst>
                                      </p:cBhvr>
                                      <p:tavLst>
                                        <p:tav tm="0">
                                          <p:val>
                                            <p:strVal val="#ppt_y-.1"/>
                                          </p:val>
                                        </p:tav>
                                        <p:tav tm="100000">
                                          <p:val>
                                            <p:strVal val="#ppt_y"/>
                                          </p:val>
                                        </p:tav>
                                      </p:tavLst>
                                    </p:anim>
                                  </p:childTnLst>
                                </p:cTn>
                              </p:par>
                              <p:par>
                                <p:cTn id="23" presetID="22" presetClass="entr" presetSubtype="4" fill="hold" nodeType="withEffect">
                                  <p:stCondLst>
                                    <p:cond delay="5700"/>
                                  </p:stCondLst>
                                  <p:childTnLst>
                                    <p:set>
                                      <p:cBhvr>
                                        <p:cTn id="24" dur="1" fill="hold">
                                          <p:stCondLst>
                                            <p:cond delay="0"/>
                                          </p:stCondLst>
                                        </p:cTn>
                                        <p:tgtEl>
                                          <p:spTgt spid="2"/>
                                        </p:tgtEl>
                                        <p:attrNameLst>
                                          <p:attrName>style.visibility</p:attrName>
                                        </p:attrNameLst>
                                      </p:cBhvr>
                                      <p:to>
                                        <p:strVal val="visible"/>
                                      </p:to>
                                    </p:set>
                                    <p:animEffect transition="in" filter="wipe(down)">
                                      <p:cBhvr>
                                        <p:cTn id="25"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9" grpId="0"/>
      <p:bldP spid="3110"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773C4A4-A143-4658-A8E9-E251BCBE1926}" type="slidenum">
              <a:rPr lang="en-US" smtClean="0">
                <a:solidFill>
                  <a:schemeClr val="bg1"/>
                </a:solidFill>
              </a:rPr>
              <a:pPr eaLnBrk="1" hangingPunct="1"/>
              <a:t>18</a:t>
            </a:fld>
            <a:endParaRPr lang="en-US" smtClean="0">
              <a:solidFill>
                <a:schemeClr val="bg1"/>
              </a:solidFill>
            </a:endParaRPr>
          </a:p>
        </p:txBody>
      </p:sp>
      <p:sp>
        <p:nvSpPr>
          <p:cNvPr id="4099" name="Slide Number Placeholder 5"/>
          <p:cNvSpPr txBox="1">
            <a:spLocks noGrp="1"/>
          </p:cNvSpPr>
          <p:nvPr/>
        </p:nvSpPr>
        <p:spPr bwMode="auto">
          <a:xfrm>
            <a:off x="8534400" y="6326188"/>
            <a:ext cx="5635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48271CFE-92BD-4EF5-9AB0-AA09B6A157AD}" type="slidenum">
              <a:rPr lang="en-US" sz="1200">
                <a:solidFill>
                  <a:schemeClr val="tx2"/>
                </a:solidFill>
              </a:rPr>
              <a:pPr algn="r" eaLnBrk="1" hangingPunct="1"/>
              <a:t>18</a:t>
            </a:fld>
            <a:endParaRPr lang="en-US" sz="1200">
              <a:solidFill>
                <a:schemeClr val="tx2"/>
              </a:solidFill>
            </a:endParaRPr>
          </a:p>
        </p:txBody>
      </p:sp>
      <p:sp>
        <p:nvSpPr>
          <p:cNvPr id="4100" name="Rectangle 8"/>
          <p:cNvSpPr>
            <a:spLocks noGrp="1"/>
          </p:cNvSpPr>
          <p:nvPr>
            <p:ph type="title" idx="4294967295"/>
          </p:nvPr>
        </p:nvSpPr>
        <p:spPr/>
        <p:txBody>
          <a:bodyPr/>
          <a:lstStyle/>
          <a:p>
            <a:r>
              <a:rPr lang="en-US" smtClean="0"/>
              <a:t>Content</a:t>
            </a:r>
          </a:p>
        </p:txBody>
      </p:sp>
      <p:sp>
        <p:nvSpPr>
          <p:cNvPr id="4101" name="Rectangle 9"/>
          <p:cNvSpPr>
            <a:spLocks noGrp="1"/>
          </p:cNvSpPr>
          <p:nvPr>
            <p:ph type="body" idx="4294967295"/>
          </p:nvPr>
        </p:nvSpPr>
        <p:spPr>
          <a:xfrm>
            <a:off x="923925" y="1981200"/>
            <a:ext cx="7369175" cy="39068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20000"/>
          </a:bodyPr>
          <a:lstStyle/>
          <a:p>
            <a:pPr lvl="2"/>
            <a:r>
              <a:rPr lang="en-US" dirty="0" smtClean="0"/>
              <a:t>Problem</a:t>
            </a:r>
          </a:p>
          <a:p>
            <a:pPr lvl="2"/>
            <a:r>
              <a:rPr lang="en-US" dirty="0" smtClean="0"/>
              <a:t>Project Objective</a:t>
            </a:r>
          </a:p>
          <a:p>
            <a:pPr lvl="2"/>
            <a:r>
              <a:rPr lang="en-US" dirty="0" smtClean="0"/>
              <a:t>Solution</a:t>
            </a:r>
          </a:p>
          <a:p>
            <a:pPr lvl="2"/>
            <a:r>
              <a:rPr lang="en-US" dirty="0" smtClean="0"/>
              <a:t>System Setup</a:t>
            </a:r>
          </a:p>
          <a:p>
            <a:pPr lvl="2"/>
            <a:r>
              <a:rPr lang="en-US" dirty="0" smtClean="0"/>
              <a:t>Technologies &amp; Tools</a:t>
            </a:r>
          </a:p>
          <a:p>
            <a:pPr lvl="2"/>
            <a:r>
              <a:rPr lang="en-US" dirty="0" smtClean="0"/>
              <a:t>Database Design</a:t>
            </a:r>
          </a:p>
          <a:p>
            <a:pPr lvl="2"/>
            <a:r>
              <a:rPr lang="en-US" dirty="0" smtClean="0"/>
              <a:t>Functional Modules / Features</a:t>
            </a:r>
          </a:p>
          <a:p>
            <a:pPr lvl="2"/>
            <a:r>
              <a:rPr lang="en-US" dirty="0" smtClean="0"/>
              <a:t>Challenges / Solutions</a:t>
            </a:r>
          </a:p>
          <a:p>
            <a:pPr lvl="2"/>
            <a:r>
              <a:rPr lang="en-US" dirty="0" smtClean="0"/>
              <a:t>Benefits</a:t>
            </a:r>
          </a:p>
          <a:p>
            <a:pPr lvl="2"/>
            <a:r>
              <a:rPr lang="en-US" dirty="0" smtClean="0"/>
              <a:t>Demo</a:t>
            </a:r>
          </a:p>
          <a:p>
            <a:pPr lvl="2"/>
            <a:r>
              <a:rPr lang="en-US" dirty="0" smtClean="0"/>
              <a:t>Conclusion</a:t>
            </a:r>
          </a:p>
        </p:txBody>
      </p:sp>
      <p:pic>
        <p:nvPicPr>
          <p:cNvPr id="410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11813" y="3582988"/>
            <a:ext cx="348615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9488507"/>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Background</a:t>
            </a:r>
          </a:p>
        </p:txBody>
      </p:sp>
      <p:sp>
        <p:nvSpPr>
          <p:cNvPr id="5123"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7A59A15-A044-4099-B8CF-0875DD7C70A3}" type="slidenum">
              <a:rPr lang="en-US" smtClean="0">
                <a:solidFill>
                  <a:schemeClr val="bg1"/>
                </a:solidFill>
              </a:rPr>
              <a:pPr eaLnBrk="1" hangingPunct="1"/>
              <a:t>19</a:t>
            </a:fld>
            <a:endParaRPr lang="en-US" smtClean="0">
              <a:solidFill>
                <a:schemeClr val="bg1"/>
              </a:solidFill>
            </a:endParaRPr>
          </a:p>
        </p:txBody>
      </p:sp>
      <p:sp>
        <p:nvSpPr>
          <p:cNvPr id="5124" name="Rectangle 9"/>
          <p:cNvSpPr txBox="1">
            <a:spLocks/>
          </p:cNvSpPr>
          <p:nvPr/>
        </p:nvSpPr>
        <p:spPr bwMode="auto">
          <a:xfrm>
            <a:off x="282658" y="1981200"/>
            <a:ext cx="5928137" cy="390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550863" indent="-280988"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lvl="2">
              <a:spcBef>
                <a:spcPct val="20000"/>
              </a:spcBef>
              <a:buClr>
                <a:schemeClr val="tx2"/>
              </a:buClr>
              <a:buFont typeface="Wingdings" pitchFamily="2" charset="2"/>
              <a:buChar char="§"/>
            </a:pPr>
            <a:r>
              <a:rPr lang="en-US" sz="2800" dirty="0"/>
              <a:t>Busy Phone Lines</a:t>
            </a:r>
          </a:p>
          <a:p>
            <a:pPr lvl="2">
              <a:spcBef>
                <a:spcPct val="20000"/>
              </a:spcBef>
              <a:buClr>
                <a:schemeClr val="tx2"/>
              </a:buClr>
              <a:buFont typeface="Wingdings" pitchFamily="2" charset="2"/>
              <a:buChar char="§"/>
            </a:pPr>
            <a:endParaRPr lang="en-US" sz="2800" dirty="0"/>
          </a:p>
          <a:p>
            <a:pPr lvl="2">
              <a:spcBef>
                <a:spcPct val="20000"/>
              </a:spcBef>
              <a:buClr>
                <a:schemeClr val="tx2"/>
              </a:buClr>
              <a:buFont typeface="Wingdings" pitchFamily="2" charset="2"/>
              <a:buChar char="§"/>
            </a:pPr>
            <a:r>
              <a:rPr lang="en-US" sz="2800" dirty="0"/>
              <a:t>Overcome Long Taxi Queues</a:t>
            </a:r>
          </a:p>
          <a:p>
            <a:pPr lvl="2">
              <a:spcBef>
                <a:spcPct val="20000"/>
              </a:spcBef>
              <a:buClr>
                <a:schemeClr val="tx2"/>
              </a:buClr>
              <a:buFont typeface="Wingdings" pitchFamily="2" charset="2"/>
              <a:buChar char="§"/>
            </a:pPr>
            <a:endParaRPr lang="en-US" sz="2800" dirty="0"/>
          </a:p>
          <a:p>
            <a:pPr lvl="2">
              <a:spcBef>
                <a:spcPct val="20000"/>
              </a:spcBef>
              <a:buClr>
                <a:schemeClr val="tx2"/>
              </a:buClr>
              <a:buFont typeface="Wingdings" pitchFamily="2" charset="2"/>
              <a:buChar char="§"/>
            </a:pPr>
            <a:r>
              <a:rPr lang="en-US" sz="2800" dirty="0"/>
              <a:t>Unhappy about the current taxi booking services</a:t>
            </a:r>
          </a:p>
          <a:p>
            <a:pPr lvl="2">
              <a:spcBef>
                <a:spcPct val="20000"/>
              </a:spcBef>
              <a:buClr>
                <a:schemeClr val="tx2"/>
              </a:buClr>
              <a:buFont typeface="Wingdings" pitchFamily="2" charset="2"/>
              <a:buChar char="§"/>
            </a:pPr>
            <a:endParaRPr lang="en-US" sz="2800" dirty="0"/>
          </a:p>
        </p:txBody>
      </p:sp>
      <p:pic>
        <p:nvPicPr>
          <p:cNvPr id="512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57837" y="4465122"/>
            <a:ext cx="2455976" cy="1668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8425904"/>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What are you trying to achieve at the end of  your presentation?</a:t>
            </a:r>
            <a:endParaRPr lang="en-SG" b="1" dirty="0"/>
          </a:p>
        </p:txBody>
      </p:sp>
      <p:sp>
        <p:nvSpPr>
          <p:cNvPr id="3" name="Content Placeholder 2"/>
          <p:cNvSpPr>
            <a:spLocks noGrp="1"/>
          </p:cNvSpPr>
          <p:nvPr>
            <p:ph idx="1"/>
          </p:nvPr>
        </p:nvSpPr>
        <p:spPr>
          <a:xfrm>
            <a:off x="467544" y="2348880"/>
            <a:ext cx="8229600" cy="3052936"/>
          </a:xfrm>
        </p:spPr>
        <p:txBody>
          <a:bodyPr>
            <a:normAutofit/>
          </a:bodyPr>
          <a:lstStyle/>
          <a:p>
            <a:pPr marL="514350" indent="-514350">
              <a:buFont typeface="+mj-lt"/>
              <a:buAutoNum type="arabicPeriod"/>
            </a:pPr>
            <a:r>
              <a:rPr lang="en-GB" dirty="0" smtClean="0"/>
              <a:t>To inform the assessors of the key aspects of your project work.</a:t>
            </a:r>
          </a:p>
          <a:p>
            <a:pPr marL="514350" indent="-514350">
              <a:buFont typeface="+mj-lt"/>
              <a:buAutoNum type="arabicPeriod"/>
            </a:pPr>
            <a:endParaRPr lang="en-GB" dirty="0"/>
          </a:p>
          <a:p>
            <a:pPr marL="514350" indent="-514350">
              <a:buFont typeface="+mj-lt"/>
              <a:buAutoNum type="arabicPeriod"/>
            </a:pPr>
            <a:r>
              <a:rPr lang="en-GB" dirty="0"/>
              <a:t>To </a:t>
            </a:r>
            <a:r>
              <a:rPr lang="en-GB" dirty="0">
                <a:solidFill>
                  <a:srgbClr val="FF0000"/>
                </a:solidFill>
              </a:rPr>
              <a:t>convince</a:t>
            </a:r>
            <a:r>
              <a:rPr lang="en-GB" dirty="0"/>
              <a:t> the assessors that you </a:t>
            </a:r>
            <a:r>
              <a:rPr lang="en-GB" dirty="0" smtClean="0"/>
              <a:t>have done a good job.</a:t>
            </a:r>
          </a:p>
        </p:txBody>
      </p:sp>
    </p:spTree>
    <p:extLst>
      <p:ext uri="{BB962C8B-B14F-4D97-AF65-F5344CB8AC3E}">
        <p14:creationId xmlns:p14="http://schemas.microsoft.com/office/powerpoint/2010/main" val="41856201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smtClean="0"/>
              <a:t>Objectives</a:t>
            </a:r>
          </a:p>
        </p:txBody>
      </p:sp>
      <p:sp>
        <p:nvSpPr>
          <p:cNvPr id="6147"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B6A96ED-330F-4A56-8B46-6BBBF28908B5}" type="slidenum">
              <a:rPr lang="en-US" smtClean="0">
                <a:solidFill>
                  <a:schemeClr val="bg1"/>
                </a:solidFill>
              </a:rPr>
              <a:pPr eaLnBrk="1" hangingPunct="1"/>
              <a:t>20</a:t>
            </a:fld>
            <a:endParaRPr lang="en-US" smtClean="0">
              <a:solidFill>
                <a:schemeClr val="bg1"/>
              </a:solidFill>
            </a:endParaRPr>
          </a:p>
        </p:txBody>
      </p:sp>
      <p:sp>
        <p:nvSpPr>
          <p:cNvPr id="7" name="Rectangle 9"/>
          <p:cNvSpPr txBox="1">
            <a:spLocks/>
          </p:cNvSpPr>
          <p:nvPr/>
        </p:nvSpPr>
        <p:spPr bwMode="auto">
          <a:xfrm>
            <a:off x="923925" y="1879600"/>
            <a:ext cx="7546975" cy="390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550863" indent="-280988"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lvl="2">
              <a:spcBef>
                <a:spcPct val="20000"/>
              </a:spcBef>
              <a:buClr>
                <a:schemeClr val="tx2"/>
              </a:buClr>
              <a:buFont typeface="Wingdings" pitchFamily="2" charset="2"/>
              <a:buChar char="§"/>
            </a:pPr>
            <a:r>
              <a:rPr lang="en-US" sz="2800" dirty="0" smtClean="0"/>
              <a:t>Enables </a:t>
            </a:r>
            <a:r>
              <a:rPr lang="en-US" sz="2800" dirty="0"/>
              <a:t>commuters book a cab without calling the hotline of each individual taxi companies.</a:t>
            </a:r>
          </a:p>
          <a:p>
            <a:pPr lvl="2">
              <a:spcBef>
                <a:spcPct val="20000"/>
              </a:spcBef>
              <a:buClr>
                <a:schemeClr val="tx2"/>
              </a:buClr>
              <a:buFont typeface="Wingdings" pitchFamily="2" charset="2"/>
              <a:buChar char="§"/>
            </a:pPr>
            <a:endParaRPr lang="en-US" sz="2800" dirty="0"/>
          </a:p>
          <a:p>
            <a:pPr lvl="2">
              <a:spcBef>
                <a:spcPct val="20000"/>
              </a:spcBef>
              <a:buClr>
                <a:schemeClr val="tx2"/>
              </a:buClr>
              <a:buFont typeface="Wingdings" pitchFamily="2" charset="2"/>
              <a:buChar char="§"/>
            </a:pPr>
            <a:r>
              <a:rPr lang="en-US" sz="2800" dirty="0" smtClean="0"/>
              <a:t>Allows </a:t>
            </a:r>
            <a:r>
              <a:rPr lang="en-US" sz="2800" dirty="0"/>
              <a:t>taxi drivers from all the companies to register and view all the commuters’ booking and accept the booking from their mobile phones.</a:t>
            </a:r>
          </a:p>
          <a:p>
            <a:pPr lvl="2">
              <a:spcBef>
                <a:spcPct val="20000"/>
              </a:spcBef>
              <a:buClr>
                <a:schemeClr val="tx2"/>
              </a:buClr>
              <a:buFont typeface="Wingdings" pitchFamily="2" charset="2"/>
              <a:buChar char="§"/>
            </a:pPr>
            <a:endParaRPr lang="en-US" sz="2800" dirty="0"/>
          </a:p>
        </p:txBody>
      </p:sp>
    </p:spTree>
    <p:extLst>
      <p:ext uri="{BB962C8B-B14F-4D97-AF65-F5344CB8AC3E}">
        <p14:creationId xmlns:p14="http://schemas.microsoft.com/office/powerpoint/2010/main" val="39766744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smtClean="0"/>
              <a:t>Solution - </a:t>
            </a:r>
            <a:r>
              <a:rPr lang="en-US" dirty="0" err="1"/>
              <a:t>InstantCab</a:t>
            </a:r>
            <a:r>
              <a:rPr lang="en-US" dirty="0"/>
              <a:t> Mobile Application</a:t>
            </a:r>
            <a:endParaRPr lang="en-US" dirty="0" smtClean="0"/>
          </a:p>
        </p:txBody>
      </p:sp>
      <p:sp>
        <p:nvSpPr>
          <p:cNvPr id="7171"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A34D6FD-A8D7-44C1-9F59-E12A0218C620}" type="slidenum">
              <a:rPr lang="en-US" smtClean="0">
                <a:solidFill>
                  <a:schemeClr val="bg1"/>
                </a:solidFill>
              </a:rPr>
              <a:pPr eaLnBrk="1" hangingPunct="1"/>
              <a:t>21</a:t>
            </a:fld>
            <a:endParaRPr lang="en-US" smtClean="0">
              <a:solidFill>
                <a:schemeClr val="bg1"/>
              </a:solidFill>
            </a:endParaRPr>
          </a:p>
        </p:txBody>
      </p:sp>
      <p:sp>
        <p:nvSpPr>
          <p:cNvPr id="7172" name="Rectangle 9"/>
          <p:cNvSpPr txBox="1">
            <a:spLocks/>
          </p:cNvSpPr>
          <p:nvPr/>
        </p:nvSpPr>
        <p:spPr bwMode="auto">
          <a:xfrm>
            <a:off x="923925" y="1905000"/>
            <a:ext cx="8591550" cy="390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a:solidFill>
                  <a:schemeClr val="tx1"/>
                </a:solidFill>
                <a:latin typeface="Arial" charset="0"/>
                <a:cs typeface="Arial" charset="0"/>
              </a:defRPr>
            </a:lvl1pPr>
            <a:lvl2pPr marL="268288" indent="-266700" eaLnBrk="0" hangingPunct="0">
              <a:defRPr>
                <a:solidFill>
                  <a:schemeClr val="tx1"/>
                </a:solidFill>
                <a:latin typeface="Arial" charset="0"/>
                <a:cs typeface="Arial" charset="0"/>
              </a:defRPr>
            </a:lvl2pPr>
            <a:lvl3pPr marL="550863" indent="-280988"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lvl="1">
              <a:spcBef>
                <a:spcPct val="20000"/>
              </a:spcBef>
              <a:buClr>
                <a:schemeClr val="tx2"/>
              </a:buClr>
              <a:buSzPct val="80000"/>
              <a:buFont typeface="Wingdings" pitchFamily="2" charset="2"/>
              <a:buChar char="è"/>
            </a:pPr>
            <a:r>
              <a:rPr lang="en-US" sz="2800" dirty="0" smtClean="0"/>
              <a:t>Commuters</a:t>
            </a:r>
            <a:r>
              <a:rPr lang="en-US" sz="2800" dirty="0"/>
              <a:t>:</a:t>
            </a:r>
          </a:p>
          <a:p>
            <a:pPr lvl="1">
              <a:spcBef>
                <a:spcPct val="20000"/>
              </a:spcBef>
              <a:buClr>
                <a:schemeClr val="tx2"/>
              </a:buClr>
              <a:buSzPct val="80000"/>
              <a:buFont typeface="Wingdings" pitchFamily="2" charset="2"/>
              <a:buChar char="è"/>
            </a:pPr>
            <a:endParaRPr lang="en-US" sz="2800" dirty="0"/>
          </a:p>
          <a:p>
            <a:pPr lvl="2">
              <a:spcBef>
                <a:spcPct val="20000"/>
              </a:spcBef>
              <a:buClr>
                <a:schemeClr val="tx2"/>
              </a:buClr>
              <a:buFont typeface="Wingdings" pitchFamily="2" charset="2"/>
              <a:buChar char="§"/>
            </a:pPr>
            <a:r>
              <a:rPr lang="en-US" sz="2400" dirty="0"/>
              <a:t>Edit Profile</a:t>
            </a:r>
          </a:p>
          <a:p>
            <a:pPr lvl="2">
              <a:spcBef>
                <a:spcPct val="20000"/>
              </a:spcBef>
              <a:buClr>
                <a:schemeClr val="tx2"/>
              </a:buClr>
              <a:buFont typeface="Wingdings" pitchFamily="2" charset="2"/>
              <a:buChar char="§"/>
            </a:pPr>
            <a:endParaRPr lang="en-US" sz="2400" dirty="0"/>
          </a:p>
          <a:p>
            <a:pPr lvl="2">
              <a:spcBef>
                <a:spcPct val="20000"/>
              </a:spcBef>
              <a:buClr>
                <a:schemeClr val="tx2"/>
              </a:buClr>
              <a:buFont typeface="Wingdings" pitchFamily="2" charset="2"/>
              <a:buChar char="§"/>
            </a:pPr>
            <a:r>
              <a:rPr lang="en-US" sz="2400" dirty="0"/>
              <a:t>Book cab</a:t>
            </a:r>
          </a:p>
          <a:p>
            <a:pPr lvl="2">
              <a:spcBef>
                <a:spcPct val="20000"/>
              </a:spcBef>
              <a:buClr>
                <a:schemeClr val="tx2"/>
              </a:buClr>
              <a:buFont typeface="Wingdings" pitchFamily="2" charset="2"/>
              <a:buChar char="§"/>
            </a:pPr>
            <a:endParaRPr lang="en-US" sz="2400" dirty="0"/>
          </a:p>
          <a:p>
            <a:pPr lvl="2">
              <a:spcBef>
                <a:spcPct val="20000"/>
              </a:spcBef>
              <a:buClr>
                <a:schemeClr val="tx2"/>
              </a:buClr>
              <a:buFont typeface="Wingdings" pitchFamily="2" charset="2"/>
              <a:buChar char="§"/>
            </a:pPr>
            <a:r>
              <a:rPr lang="en-US" sz="2400" dirty="0"/>
              <a:t>View Pending Booking Detail</a:t>
            </a:r>
          </a:p>
          <a:p>
            <a:pPr lvl="2">
              <a:spcBef>
                <a:spcPct val="20000"/>
              </a:spcBef>
              <a:buClr>
                <a:schemeClr val="tx2"/>
              </a:buClr>
              <a:buFont typeface="Wingdings" pitchFamily="2" charset="2"/>
              <a:buChar char="§"/>
            </a:pPr>
            <a:endParaRPr lang="en-US" sz="2400" dirty="0"/>
          </a:p>
          <a:p>
            <a:pPr lvl="2">
              <a:spcBef>
                <a:spcPct val="20000"/>
              </a:spcBef>
              <a:buClr>
                <a:schemeClr val="tx2"/>
              </a:buClr>
              <a:buFont typeface="Wingdings" pitchFamily="2" charset="2"/>
              <a:buChar char="§"/>
            </a:pPr>
            <a:r>
              <a:rPr lang="en-US" sz="2400" dirty="0"/>
              <a:t>Rate the services</a:t>
            </a:r>
          </a:p>
          <a:p>
            <a:pPr lvl="2">
              <a:spcBef>
                <a:spcPct val="20000"/>
              </a:spcBef>
              <a:buClr>
                <a:schemeClr val="tx2"/>
              </a:buClr>
              <a:buFont typeface="Wingdings" pitchFamily="2" charset="2"/>
              <a:buChar char="§"/>
            </a:pPr>
            <a:endParaRPr lang="en-US" sz="2400" dirty="0"/>
          </a:p>
        </p:txBody>
      </p:sp>
      <p:sp>
        <p:nvSpPr>
          <p:cNvPr id="7173" name="Rectangle 9"/>
          <p:cNvSpPr txBox="1">
            <a:spLocks/>
          </p:cNvSpPr>
          <p:nvPr/>
        </p:nvSpPr>
        <p:spPr bwMode="auto">
          <a:xfrm>
            <a:off x="4473575" y="3079750"/>
            <a:ext cx="4298950"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550863" indent="-280988"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lvl="2">
              <a:spcBef>
                <a:spcPct val="20000"/>
              </a:spcBef>
              <a:buClr>
                <a:schemeClr val="tx2"/>
              </a:buClr>
            </a:pPr>
            <a:endParaRPr lang="en-US"/>
          </a:p>
        </p:txBody>
      </p:sp>
    </p:spTree>
    <p:extLst>
      <p:ext uri="{BB962C8B-B14F-4D97-AF65-F5344CB8AC3E}">
        <p14:creationId xmlns:p14="http://schemas.microsoft.com/office/powerpoint/2010/main" val="3326893499"/>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t>Solution - </a:t>
            </a:r>
            <a:r>
              <a:rPr lang="en-US" dirty="0" err="1" smtClean="0"/>
              <a:t>InstantCab</a:t>
            </a:r>
            <a:r>
              <a:rPr lang="en-US" dirty="0" smtClean="0"/>
              <a:t> Mobile Application</a:t>
            </a:r>
          </a:p>
        </p:txBody>
      </p:sp>
      <p:sp>
        <p:nvSpPr>
          <p:cNvPr id="8195"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D3D4A67-650C-4CA7-B0FF-4C8DFBB615EA}" type="slidenum">
              <a:rPr lang="en-US" smtClean="0">
                <a:solidFill>
                  <a:schemeClr val="bg1"/>
                </a:solidFill>
              </a:rPr>
              <a:pPr eaLnBrk="1" hangingPunct="1"/>
              <a:t>22</a:t>
            </a:fld>
            <a:endParaRPr lang="en-US" smtClean="0">
              <a:solidFill>
                <a:schemeClr val="bg1"/>
              </a:solidFill>
            </a:endParaRPr>
          </a:p>
        </p:txBody>
      </p:sp>
      <p:sp>
        <p:nvSpPr>
          <p:cNvPr id="8196" name="Rectangle 9"/>
          <p:cNvSpPr txBox="1">
            <a:spLocks/>
          </p:cNvSpPr>
          <p:nvPr/>
        </p:nvSpPr>
        <p:spPr bwMode="auto">
          <a:xfrm>
            <a:off x="923924" y="1905000"/>
            <a:ext cx="7038975" cy="390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a:solidFill>
                  <a:schemeClr val="tx1"/>
                </a:solidFill>
                <a:latin typeface="Arial" charset="0"/>
                <a:cs typeface="Arial" charset="0"/>
              </a:defRPr>
            </a:lvl1pPr>
            <a:lvl2pPr marL="268288" indent="-266700" eaLnBrk="0" hangingPunct="0">
              <a:defRPr>
                <a:solidFill>
                  <a:schemeClr val="tx1"/>
                </a:solidFill>
                <a:latin typeface="Arial" charset="0"/>
                <a:cs typeface="Arial" charset="0"/>
              </a:defRPr>
            </a:lvl2pPr>
            <a:lvl3pPr marL="550863" indent="-280988"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lvl="1">
              <a:spcBef>
                <a:spcPct val="20000"/>
              </a:spcBef>
              <a:buClr>
                <a:schemeClr val="tx2"/>
              </a:buClr>
              <a:buSzPct val="80000"/>
              <a:buFont typeface="Wingdings" pitchFamily="2" charset="2"/>
              <a:buChar char="è"/>
            </a:pPr>
            <a:r>
              <a:rPr lang="en-US" sz="2800" dirty="0" smtClean="0"/>
              <a:t>Taxi </a:t>
            </a:r>
            <a:r>
              <a:rPr lang="en-US" sz="2800" dirty="0"/>
              <a:t>Drivers:</a:t>
            </a:r>
          </a:p>
          <a:p>
            <a:pPr lvl="1">
              <a:spcBef>
                <a:spcPct val="20000"/>
              </a:spcBef>
              <a:buClr>
                <a:schemeClr val="tx2"/>
              </a:buClr>
              <a:buSzPct val="80000"/>
              <a:buFont typeface="Wingdings" pitchFamily="2" charset="2"/>
              <a:buChar char="è"/>
            </a:pPr>
            <a:endParaRPr lang="en-US" sz="2800" dirty="0"/>
          </a:p>
          <a:p>
            <a:pPr lvl="2">
              <a:spcBef>
                <a:spcPct val="20000"/>
              </a:spcBef>
              <a:buClr>
                <a:schemeClr val="tx2"/>
              </a:buClr>
              <a:buFont typeface="Wingdings" pitchFamily="2" charset="2"/>
              <a:buChar char="§"/>
            </a:pPr>
            <a:r>
              <a:rPr lang="en-US" sz="2400" dirty="0"/>
              <a:t>Edit profile</a:t>
            </a:r>
          </a:p>
          <a:p>
            <a:pPr lvl="2">
              <a:spcBef>
                <a:spcPct val="20000"/>
              </a:spcBef>
              <a:buClr>
                <a:schemeClr val="tx2"/>
              </a:buClr>
              <a:buFont typeface="Wingdings" pitchFamily="2" charset="2"/>
              <a:buChar char="§"/>
            </a:pPr>
            <a:endParaRPr lang="en-US" sz="2400" dirty="0"/>
          </a:p>
          <a:p>
            <a:pPr lvl="2">
              <a:spcBef>
                <a:spcPct val="20000"/>
              </a:spcBef>
              <a:buClr>
                <a:schemeClr val="tx2"/>
              </a:buClr>
              <a:buFont typeface="Wingdings" pitchFamily="2" charset="2"/>
              <a:buChar char="§"/>
            </a:pPr>
            <a:r>
              <a:rPr lang="en-US" sz="2400" dirty="0"/>
              <a:t>View pending bookings</a:t>
            </a:r>
          </a:p>
          <a:p>
            <a:pPr lvl="2">
              <a:spcBef>
                <a:spcPct val="20000"/>
              </a:spcBef>
              <a:buClr>
                <a:schemeClr val="tx2"/>
              </a:buClr>
              <a:buFont typeface="Wingdings" pitchFamily="2" charset="2"/>
              <a:buChar char="§"/>
            </a:pPr>
            <a:endParaRPr lang="en-US" sz="2400" dirty="0"/>
          </a:p>
          <a:p>
            <a:pPr lvl="2">
              <a:spcBef>
                <a:spcPct val="20000"/>
              </a:spcBef>
              <a:buClr>
                <a:schemeClr val="tx2"/>
              </a:buClr>
              <a:buFont typeface="Wingdings" pitchFamily="2" charset="2"/>
              <a:buChar char="§"/>
            </a:pPr>
            <a:r>
              <a:rPr lang="en-US" sz="2400" dirty="0"/>
              <a:t>Accept bookings</a:t>
            </a:r>
          </a:p>
          <a:p>
            <a:pPr lvl="2">
              <a:spcBef>
                <a:spcPct val="20000"/>
              </a:spcBef>
              <a:buClr>
                <a:schemeClr val="tx2"/>
              </a:buClr>
            </a:pPr>
            <a:endParaRPr lang="en-US" sz="2400" dirty="0"/>
          </a:p>
        </p:txBody>
      </p:sp>
    </p:spTree>
    <p:extLst>
      <p:ext uri="{BB962C8B-B14F-4D97-AF65-F5344CB8AC3E}">
        <p14:creationId xmlns:p14="http://schemas.microsoft.com/office/powerpoint/2010/main" val="1583436796"/>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
          <p:cNvPicPr>
            <a:picLocks noChangeAspect="1"/>
          </p:cNvPicPr>
          <p:nvPr/>
        </p:nvPicPr>
        <p:blipFill>
          <a:blip r:embed="rId3">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277813" y="2276475"/>
            <a:ext cx="9144001" cy="380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itle 1"/>
          <p:cNvSpPr>
            <a:spLocks noGrp="1"/>
          </p:cNvSpPr>
          <p:nvPr>
            <p:ph type="title"/>
          </p:nvPr>
        </p:nvSpPr>
        <p:spPr/>
        <p:txBody>
          <a:bodyPr/>
          <a:lstStyle/>
          <a:p>
            <a:r>
              <a:rPr lang="en-US" dirty="0" smtClean="0"/>
              <a:t>Workflow &amp; Architecture</a:t>
            </a:r>
          </a:p>
        </p:txBody>
      </p:sp>
      <p:sp>
        <p:nvSpPr>
          <p:cNvPr id="922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8733E33-568A-490D-B738-BFAD825FE1C3}" type="slidenum">
              <a:rPr lang="en-US" smtClean="0">
                <a:solidFill>
                  <a:schemeClr val="bg1"/>
                </a:solidFill>
              </a:rPr>
              <a:pPr eaLnBrk="1" hangingPunct="1"/>
              <a:t>23</a:t>
            </a:fld>
            <a:endParaRPr lang="en-US" smtClean="0">
              <a:solidFill>
                <a:schemeClr val="bg1"/>
              </a:solidFill>
            </a:endParaRPr>
          </a:p>
        </p:txBody>
      </p:sp>
      <p:cxnSp>
        <p:nvCxnSpPr>
          <p:cNvPr id="4" name="Straight Arrow Connector 3"/>
          <p:cNvCxnSpPr/>
          <p:nvPr/>
        </p:nvCxnSpPr>
        <p:spPr>
          <a:xfrm flipH="1" flipV="1">
            <a:off x="1828800" y="3100388"/>
            <a:ext cx="588963" cy="42227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a:xfrm flipV="1">
            <a:off x="1889125" y="4703763"/>
            <a:ext cx="528638" cy="49688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a:off x="4141788" y="4062413"/>
            <a:ext cx="62865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a:off x="6607175" y="4178300"/>
            <a:ext cx="68421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9225" name="TextBox 16"/>
          <p:cNvSpPr txBox="1">
            <a:spLocks noChangeArrowheads="1"/>
          </p:cNvSpPr>
          <p:nvPr/>
        </p:nvSpPr>
        <p:spPr bwMode="auto">
          <a:xfrm>
            <a:off x="2746375" y="1949450"/>
            <a:ext cx="3571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b="1">
                <a:solidFill>
                  <a:srgbClr val="00642D"/>
                </a:solidFill>
                <a:latin typeface="Comic Sans MS" pitchFamily="66" charset="0"/>
                <a:cs typeface="Aparajita" pitchFamily="34" charset="0"/>
              </a:rPr>
              <a:t>3 tier Architecture</a:t>
            </a:r>
          </a:p>
        </p:txBody>
      </p:sp>
      <p:sp>
        <p:nvSpPr>
          <p:cNvPr id="9226" name="TextBox 20"/>
          <p:cNvSpPr txBox="1">
            <a:spLocks noChangeArrowheads="1"/>
          </p:cNvSpPr>
          <p:nvPr/>
        </p:nvSpPr>
        <p:spPr bwMode="auto">
          <a:xfrm>
            <a:off x="8115300" y="2773363"/>
            <a:ext cx="5937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t>SQL</a:t>
            </a:r>
          </a:p>
        </p:txBody>
      </p:sp>
      <p:sp>
        <p:nvSpPr>
          <p:cNvPr id="12" name="TextBox 11"/>
          <p:cNvSpPr txBox="1"/>
          <p:nvPr/>
        </p:nvSpPr>
        <p:spPr>
          <a:xfrm>
            <a:off x="562438" y="5862706"/>
            <a:ext cx="1326004" cy="369332"/>
          </a:xfrm>
          <a:prstGeom prst="rect">
            <a:avLst/>
          </a:prstGeom>
        </p:spPr>
        <p:style>
          <a:lnRef idx="0">
            <a:schemeClr val="dk1"/>
          </a:lnRef>
          <a:fillRef idx="3">
            <a:schemeClr val="dk1"/>
          </a:fillRef>
          <a:effectRef idx="3">
            <a:schemeClr val="dk1"/>
          </a:effectRef>
          <a:fontRef idx="minor">
            <a:schemeClr val="lt1"/>
          </a:fontRef>
        </p:style>
        <p:txBody>
          <a:bodyPr wrap="none">
            <a:spAutoFit/>
          </a:bodyPr>
          <a:lstStyle/>
          <a:p>
            <a:pPr>
              <a:defRPr/>
            </a:pPr>
            <a:r>
              <a:rPr lang="en-US" b="1" dirty="0">
                <a:solidFill>
                  <a:schemeClr val="bg1"/>
                </a:solidFill>
                <a:latin typeface="Comic Sans MS" pitchFamily="66" charset="0"/>
              </a:rPr>
              <a:t>Client tier</a:t>
            </a:r>
          </a:p>
        </p:txBody>
      </p:sp>
      <p:sp>
        <p:nvSpPr>
          <p:cNvPr id="20" name="TextBox 19"/>
          <p:cNvSpPr txBox="1"/>
          <p:nvPr/>
        </p:nvSpPr>
        <p:spPr>
          <a:xfrm>
            <a:off x="4876921" y="5204420"/>
            <a:ext cx="1901483" cy="369332"/>
          </a:xfrm>
          <a:prstGeom prst="rect">
            <a:avLst/>
          </a:prstGeom>
        </p:spPr>
        <p:style>
          <a:lnRef idx="0">
            <a:schemeClr val="dk1"/>
          </a:lnRef>
          <a:fillRef idx="3">
            <a:schemeClr val="dk1"/>
          </a:fillRef>
          <a:effectRef idx="3">
            <a:schemeClr val="dk1"/>
          </a:effectRef>
          <a:fontRef idx="minor">
            <a:schemeClr val="lt1"/>
          </a:fontRef>
        </p:style>
        <p:txBody>
          <a:bodyPr wrap="none">
            <a:spAutoFit/>
          </a:bodyPr>
          <a:lstStyle/>
          <a:p>
            <a:pPr>
              <a:defRPr/>
            </a:pPr>
            <a:r>
              <a:rPr lang="en-US" b="1" dirty="0">
                <a:solidFill>
                  <a:schemeClr val="bg1"/>
                </a:solidFill>
                <a:latin typeface="Comic Sans MS" pitchFamily="66" charset="0"/>
              </a:rPr>
              <a:t>Application tier</a:t>
            </a:r>
          </a:p>
        </p:txBody>
      </p:sp>
      <p:sp>
        <p:nvSpPr>
          <p:cNvPr id="21" name="TextBox 20"/>
          <p:cNvSpPr txBox="1"/>
          <p:nvPr/>
        </p:nvSpPr>
        <p:spPr>
          <a:xfrm>
            <a:off x="7595496" y="5209269"/>
            <a:ext cx="1229824" cy="369332"/>
          </a:xfrm>
          <a:prstGeom prst="rect">
            <a:avLst/>
          </a:prstGeom>
        </p:spPr>
        <p:style>
          <a:lnRef idx="0">
            <a:schemeClr val="dk1"/>
          </a:lnRef>
          <a:fillRef idx="3">
            <a:schemeClr val="dk1"/>
          </a:fillRef>
          <a:effectRef idx="3">
            <a:schemeClr val="dk1"/>
          </a:effectRef>
          <a:fontRef idx="minor">
            <a:schemeClr val="lt1"/>
          </a:fontRef>
        </p:style>
        <p:txBody>
          <a:bodyPr wrap="none">
            <a:spAutoFit/>
          </a:bodyPr>
          <a:lstStyle/>
          <a:p>
            <a:pPr>
              <a:defRPr/>
            </a:pPr>
            <a:r>
              <a:rPr lang="en-US" b="1" dirty="0">
                <a:solidFill>
                  <a:schemeClr val="bg1"/>
                </a:solidFill>
                <a:latin typeface="Comic Sans MS" pitchFamily="66" charset="0"/>
              </a:rPr>
              <a:t>Data tier</a:t>
            </a:r>
          </a:p>
        </p:txBody>
      </p:sp>
    </p:spTree>
    <p:extLst>
      <p:ext uri="{BB962C8B-B14F-4D97-AF65-F5344CB8AC3E}">
        <p14:creationId xmlns:p14="http://schemas.microsoft.com/office/powerpoint/2010/main" val="3029100301"/>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Technologies and Tools</a:t>
            </a:r>
          </a:p>
        </p:txBody>
      </p:sp>
      <p:sp>
        <p:nvSpPr>
          <p:cNvPr id="10243"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DD0497A-6494-417D-BD92-51083EDECD6D}" type="slidenum">
              <a:rPr lang="en-US" smtClean="0">
                <a:solidFill>
                  <a:schemeClr val="bg1"/>
                </a:solidFill>
              </a:rPr>
              <a:pPr eaLnBrk="1" hangingPunct="1"/>
              <a:t>24</a:t>
            </a:fld>
            <a:endParaRPr lang="en-US" smtClean="0">
              <a:solidFill>
                <a:schemeClr val="bg1"/>
              </a:solidFill>
            </a:endParaRPr>
          </a:p>
        </p:txBody>
      </p:sp>
      <p:sp>
        <p:nvSpPr>
          <p:cNvPr id="5" name="Rectangle 9"/>
          <p:cNvSpPr txBox="1">
            <a:spLocks/>
          </p:cNvSpPr>
          <p:nvPr/>
        </p:nvSpPr>
        <p:spPr bwMode="auto">
          <a:xfrm>
            <a:off x="923925" y="1905000"/>
            <a:ext cx="4016210" cy="2057400"/>
          </a:xfrm>
          <a:prstGeom prst="rect">
            <a:avLst/>
          </a:prstGeom>
          <a:noFill/>
          <a:ln w="9525">
            <a:noFill/>
            <a:miter lim="800000"/>
            <a:headEnd/>
            <a:tailEnd/>
          </a:ln>
          <a:extLst/>
        </p:spPr>
        <p:txBody>
          <a:bodyPr lIns="0" tIns="0" rIns="0" bIns="0"/>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550863" indent="-280988"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20000"/>
              </a:spcBef>
              <a:buClr>
                <a:schemeClr val="tx2"/>
              </a:buClr>
              <a:buFont typeface="Wingdings" pitchFamily="2" charset="2"/>
              <a:buNone/>
              <a:defRPr/>
            </a:pPr>
            <a:r>
              <a:rPr lang="en-US" sz="2400" b="1" dirty="0" smtClean="0">
                <a:solidFill>
                  <a:schemeClr val="tx2"/>
                </a:solidFill>
              </a:rPr>
              <a:t>Software:</a:t>
            </a:r>
            <a:endParaRPr lang="en-US" sz="2400" b="1" dirty="0" smtClean="0">
              <a:solidFill>
                <a:schemeClr val="tx2"/>
              </a:solidFill>
              <a:effectLst>
                <a:outerShdw blurRad="38100" dist="38100" dir="2700000" algn="tl">
                  <a:srgbClr val="C0C0C0"/>
                </a:outerShdw>
              </a:effectLst>
            </a:endParaRPr>
          </a:p>
          <a:p>
            <a:pPr lvl="2">
              <a:spcBef>
                <a:spcPct val="20000"/>
              </a:spcBef>
              <a:buClr>
                <a:schemeClr val="tx2"/>
              </a:buClr>
              <a:buFont typeface="Wingdings" pitchFamily="2" charset="2"/>
              <a:buChar char="§"/>
              <a:defRPr/>
            </a:pPr>
            <a:r>
              <a:rPr lang="en-US" sz="2000" dirty="0" smtClean="0"/>
              <a:t>Microsoft Silverlight</a:t>
            </a:r>
          </a:p>
          <a:p>
            <a:pPr lvl="2">
              <a:spcBef>
                <a:spcPct val="20000"/>
              </a:spcBef>
              <a:buClr>
                <a:schemeClr val="tx2"/>
              </a:buClr>
              <a:buFont typeface="Wingdings" pitchFamily="2" charset="2"/>
              <a:buChar char="§"/>
              <a:defRPr/>
            </a:pPr>
            <a:r>
              <a:rPr lang="en-US" sz="2000" dirty="0" smtClean="0"/>
              <a:t>Microsoft Expression Blend 4</a:t>
            </a:r>
          </a:p>
          <a:p>
            <a:pPr lvl="2">
              <a:spcBef>
                <a:spcPct val="20000"/>
              </a:spcBef>
              <a:buClr>
                <a:schemeClr val="tx2"/>
              </a:buClr>
              <a:buFont typeface="Wingdings" pitchFamily="2" charset="2"/>
              <a:buChar char="§"/>
              <a:defRPr/>
            </a:pPr>
            <a:r>
              <a:rPr lang="en-US" sz="2000" dirty="0" smtClean="0"/>
              <a:t>Microsoft Visual Studio 2010</a:t>
            </a:r>
          </a:p>
          <a:p>
            <a:pPr lvl="2">
              <a:spcBef>
                <a:spcPct val="20000"/>
              </a:spcBef>
              <a:buClr>
                <a:schemeClr val="tx2"/>
              </a:buClr>
              <a:buFont typeface="Wingdings" pitchFamily="2" charset="2"/>
              <a:buChar char="§"/>
              <a:defRPr/>
            </a:pPr>
            <a:r>
              <a:rPr lang="en-US" sz="2000" dirty="0" smtClean="0"/>
              <a:t>Adobe Photoshop CS5</a:t>
            </a:r>
          </a:p>
          <a:p>
            <a:pPr lvl="2">
              <a:spcBef>
                <a:spcPct val="20000"/>
              </a:spcBef>
              <a:buClr>
                <a:schemeClr val="tx2"/>
              </a:buClr>
              <a:buFont typeface="Wingdings" pitchFamily="2" charset="2"/>
              <a:buChar char="§"/>
              <a:defRPr/>
            </a:pPr>
            <a:r>
              <a:rPr lang="en-US" sz="2000" dirty="0" smtClean="0"/>
              <a:t>Adobe Illustrator CS5</a:t>
            </a:r>
          </a:p>
        </p:txBody>
      </p:sp>
      <p:sp>
        <p:nvSpPr>
          <p:cNvPr id="6" name="Rectangle 9"/>
          <p:cNvSpPr txBox="1">
            <a:spLocks/>
          </p:cNvSpPr>
          <p:nvPr/>
        </p:nvSpPr>
        <p:spPr bwMode="auto">
          <a:xfrm>
            <a:off x="923925" y="4470400"/>
            <a:ext cx="4645602" cy="1155700"/>
          </a:xfrm>
          <a:prstGeom prst="rect">
            <a:avLst/>
          </a:prstGeom>
          <a:noFill/>
          <a:ln w="9525">
            <a:noFill/>
            <a:miter lim="800000"/>
            <a:headEnd/>
            <a:tailEnd/>
          </a:ln>
          <a:extLst/>
        </p:spPr>
        <p:txBody>
          <a:bodyPr lIns="0" tIns="0" rIns="0" bIns="0"/>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550863" indent="-280988"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20000"/>
              </a:spcBef>
              <a:buClr>
                <a:schemeClr val="tx2"/>
              </a:buClr>
              <a:buFont typeface="Wingdings" pitchFamily="2" charset="2"/>
              <a:buNone/>
              <a:defRPr/>
            </a:pPr>
            <a:r>
              <a:rPr lang="en-US" sz="2400" b="1" dirty="0" smtClean="0">
                <a:solidFill>
                  <a:schemeClr val="tx2"/>
                </a:solidFill>
              </a:rPr>
              <a:t>Database:</a:t>
            </a:r>
            <a:endParaRPr lang="en-US" sz="2400" b="1" dirty="0" smtClean="0">
              <a:solidFill>
                <a:schemeClr val="tx2"/>
              </a:solidFill>
              <a:effectLst>
                <a:outerShdw blurRad="38100" dist="38100" dir="2700000" algn="tl">
                  <a:srgbClr val="C0C0C0"/>
                </a:outerShdw>
              </a:effectLst>
            </a:endParaRPr>
          </a:p>
          <a:p>
            <a:pPr lvl="2">
              <a:spcBef>
                <a:spcPct val="20000"/>
              </a:spcBef>
              <a:buClr>
                <a:schemeClr val="tx2"/>
              </a:buClr>
              <a:buFont typeface="Wingdings" pitchFamily="2" charset="2"/>
              <a:buChar char="§"/>
              <a:defRPr/>
            </a:pPr>
            <a:r>
              <a:rPr lang="en-US" sz="2000" dirty="0" smtClean="0"/>
              <a:t>Microsoft SQL 2008</a:t>
            </a:r>
          </a:p>
          <a:p>
            <a:pPr lvl="2">
              <a:spcBef>
                <a:spcPct val="20000"/>
              </a:spcBef>
              <a:buClr>
                <a:schemeClr val="tx2"/>
              </a:buClr>
              <a:buFont typeface="Wingdings" pitchFamily="2" charset="2"/>
              <a:buChar char="§"/>
              <a:defRPr/>
            </a:pPr>
            <a:r>
              <a:rPr lang="en-US" sz="2000" dirty="0" smtClean="0"/>
              <a:t>SQL Server Management Studio</a:t>
            </a:r>
          </a:p>
        </p:txBody>
      </p:sp>
      <p:sp>
        <p:nvSpPr>
          <p:cNvPr id="7" name="Rectangle 9"/>
          <p:cNvSpPr txBox="1">
            <a:spLocks/>
          </p:cNvSpPr>
          <p:nvPr/>
        </p:nvSpPr>
        <p:spPr bwMode="auto">
          <a:xfrm>
            <a:off x="5473700" y="1917700"/>
            <a:ext cx="2416175" cy="876300"/>
          </a:xfrm>
          <a:prstGeom prst="rect">
            <a:avLst/>
          </a:prstGeom>
          <a:noFill/>
          <a:ln w="9525">
            <a:noFill/>
            <a:miter lim="800000"/>
            <a:headEnd/>
            <a:tailEnd/>
          </a:ln>
          <a:extLst/>
        </p:spPr>
        <p:txBody>
          <a:bodyPr lIns="0" tIns="0" rIns="0" bIns="0"/>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550863" indent="-280988"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20000"/>
              </a:spcBef>
              <a:buClr>
                <a:schemeClr val="tx2"/>
              </a:buClr>
              <a:buFont typeface="Wingdings" pitchFamily="2" charset="2"/>
              <a:buNone/>
              <a:defRPr/>
            </a:pPr>
            <a:r>
              <a:rPr lang="en-US" sz="2400" b="1" smtClean="0">
                <a:solidFill>
                  <a:schemeClr val="tx2"/>
                </a:solidFill>
              </a:rPr>
              <a:t>Hardware:</a:t>
            </a:r>
            <a:endParaRPr lang="en-US" sz="2400" b="1" smtClean="0">
              <a:solidFill>
                <a:schemeClr val="tx2"/>
              </a:solidFill>
              <a:effectLst>
                <a:outerShdw blurRad="38100" dist="38100" dir="2700000" algn="tl">
                  <a:srgbClr val="C0C0C0"/>
                </a:outerShdw>
              </a:effectLst>
            </a:endParaRPr>
          </a:p>
          <a:p>
            <a:pPr lvl="2">
              <a:spcBef>
                <a:spcPct val="20000"/>
              </a:spcBef>
              <a:buClr>
                <a:schemeClr val="tx2"/>
              </a:buClr>
              <a:buFont typeface="Wingdings" pitchFamily="2" charset="2"/>
              <a:buChar char="§"/>
              <a:defRPr/>
            </a:pPr>
            <a:r>
              <a:rPr lang="en-US" sz="2000" smtClean="0"/>
              <a:t>Window Phone</a:t>
            </a:r>
          </a:p>
        </p:txBody>
      </p:sp>
      <p:pic>
        <p:nvPicPr>
          <p:cNvPr id="10247" name="Picture 9" descr="Untitled-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49988" y="2794000"/>
            <a:ext cx="2782887" cy="358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2727038"/>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Database Design</a:t>
            </a:r>
          </a:p>
        </p:txBody>
      </p:sp>
      <p:sp>
        <p:nvSpPr>
          <p:cNvPr id="11267"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6E54BA5-8950-4F12-8147-919B3767B340}" type="slidenum">
              <a:rPr lang="en-US" smtClean="0">
                <a:solidFill>
                  <a:schemeClr val="bg1"/>
                </a:solidFill>
              </a:rPr>
              <a:pPr eaLnBrk="1" hangingPunct="1"/>
              <a:t>25</a:t>
            </a:fld>
            <a:endParaRPr lang="en-US" smtClean="0">
              <a:solidFill>
                <a:schemeClr val="bg1"/>
              </a:solidFill>
            </a:endParaRPr>
          </a:p>
        </p:txBody>
      </p:sp>
      <p:pic>
        <p:nvPicPr>
          <p:cNvPr id="11268" name="Picture 4" descr="database.jpg"/>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3777" y="1272057"/>
            <a:ext cx="7228527" cy="5640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5259326"/>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4" name="Picture 6" descr="Register.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6163" y="1495425"/>
            <a:ext cx="7424737" cy="464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0" name="Title 1"/>
          <p:cNvSpPr>
            <a:spLocks noGrp="1"/>
          </p:cNvSpPr>
          <p:nvPr>
            <p:ph type="title"/>
          </p:nvPr>
        </p:nvSpPr>
        <p:spPr/>
        <p:txBody>
          <a:bodyPr/>
          <a:lstStyle/>
          <a:p>
            <a:r>
              <a:rPr lang="en-US" dirty="0" smtClean="0"/>
              <a:t>Features</a:t>
            </a:r>
          </a:p>
        </p:txBody>
      </p:sp>
      <p:sp>
        <p:nvSpPr>
          <p:cNvPr id="12291"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E9FC07B-F056-429F-A8DC-FD09C41D478E}" type="slidenum">
              <a:rPr lang="en-US" smtClean="0">
                <a:solidFill>
                  <a:schemeClr val="bg1"/>
                </a:solidFill>
              </a:rPr>
              <a:pPr eaLnBrk="1" hangingPunct="1"/>
              <a:t>26</a:t>
            </a:fld>
            <a:endParaRPr lang="en-US" smtClean="0">
              <a:solidFill>
                <a:schemeClr val="bg1"/>
              </a:solidFill>
            </a:endParaRPr>
          </a:p>
        </p:txBody>
      </p:sp>
      <p:sp>
        <p:nvSpPr>
          <p:cNvPr id="12292" name="Rectangle 9"/>
          <p:cNvSpPr txBox="1">
            <a:spLocks/>
          </p:cNvSpPr>
          <p:nvPr/>
        </p:nvSpPr>
        <p:spPr bwMode="auto">
          <a:xfrm>
            <a:off x="703333" y="1979139"/>
            <a:ext cx="3105150" cy="390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550863" indent="-280988"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lvl="2">
              <a:spcBef>
                <a:spcPct val="20000"/>
              </a:spcBef>
              <a:buClr>
                <a:schemeClr val="tx2"/>
              </a:buClr>
              <a:buFont typeface="Wingdings" pitchFamily="2" charset="2"/>
              <a:buChar char="§"/>
            </a:pPr>
            <a:r>
              <a:rPr lang="en-US" sz="2400" dirty="0"/>
              <a:t>Login Authentication</a:t>
            </a:r>
          </a:p>
          <a:p>
            <a:pPr lvl="2">
              <a:spcBef>
                <a:spcPct val="20000"/>
              </a:spcBef>
              <a:buClr>
                <a:schemeClr val="tx2"/>
              </a:buClr>
              <a:buFont typeface="Wingdings" pitchFamily="2" charset="2"/>
              <a:buChar char="§"/>
            </a:pPr>
            <a:r>
              <a:rPr lang="en-US" sz="2400" dirty="0"/>
              <a:t>Registration</a:t>
            </a:r>
          </a:p>
          <a:p>
            <a:pPr lvl="2">
              <a:spcBef>
                <a:spcPct val="20000"/>
              </a:spcBef>
              <a:buClr>
                <a:schemeClr val="tx2"/>
              </a:buClr>
              <a:buFont typeface="Wingdings" pitchFamily="2" charset="2"/>
              <a:buChar char="§"/>
            </a:pPr>
            <a:r>
              <a:rPr lang="en-US" sz="2400" dirty="0"/>
              <a:t>Edit profile</a:t>
            </a:r>
          </a:p>
          <a:p>
            <a:pPr lvl="2">
              <a:spcBef>
                <a:spcPct val="20000"/>
              </a:spcBef>
              <a:buClr>
                <a:schemeClr val="tx2"/>
              </a:buClr>
              <a:buFont typeface="Wingdings" pitchFamily="2" charset="2"/>
              <a:buChar char="§"/>
            </a:pPr>
            <a:r>
              <a:rPr lang="en-US" sz="2400" dirty="0"/>
              <a:t>Booking</a:t>
            </a:r>
          </a:p>
          <a:p>
            <a:pPr lvl="2">
              <a:spcBef>
                <a:spcPct val="20000"/>
              </a:spcBef>
              <a:buClr>
                <a:schemeClr val="tx2"/>
              </a:buClr>
              <a:buFont typeface="Wingdings" pitchFamily="2" charset="2"/>
              <a:buChar char="§"/>
            </a:pPr>
            <a:r>
              <a:rPr lang="en-US" sz="2400" dirty="0"/>
              <a:t>View booking</a:t>
            </a:r>
          </a:p>
          <a:p>
            <a:pPr lvl="2">
              <a:spcBef>
                <a:spcPct val="20000"/>
              </a:spcBef>
              <a:buClr>
                <a:schemeClr val="tx2"/>
              </a:buClr>
              <a:buFont typeface="Wingdings" pitchFamily="2" charset="2"/>
              <a:buChar char="§"/>
            </a:pPr>
            <a:r>
              <a:rPr lang="en-US" sz="2400" dirty="0"/>
              <a:t>Accept Booking</a:t>
            </a:r>
          </a:p>
          <a:p>
            <a:pPr lvl="2">
              <a:spcBef>
                <a:spcPct val="20000"/>
              </a:spcBef>
              <a:buClr>
                <a:schemeClr val="tx2"/>
              </a:buClr>
              <a:buFont typeface="Wingdings" pitchFamily="2" charset="2"/>
              <a:buChar char="§"/>
            </a:pPr>
            <a:r>
              <a:rPr lang="en-US" sz="2400" dirty="0"/>
              <a:t>Feedback</a:t>
            </a:r>
          </a:p>
          <a:p>
            <a:pPr lvl="2">
              <a:spcBef>
                <a:spcPct val="20000"/>
              </a:spcBef>
              <a:buClr>
                <a:schemeClr val="tx2"/>
              </a:buClr>
            </a:pPr>
            <a:endParaRPr lang="en-US" sz="2400" dirty="0"/>
          </a:p>
          <a:p>
            <a:pPr lvl="2">
              <a:spcBef>
                <a:spcPct val="20000"/>
              </a:spcBef>
              <a:buClr>
                <a:schemeClr val="tx2"/>
              </a:buClr>
              <a:buFont typeface="Wingdings" pitchFamily="2" charset="2"/>
              <a:buChar char="§"/>
            </a:pPr>
            <a:endParaRPr lang="en-US" sz="2400" dirty="0"/>
          </a:p>
          <a:p>
            <a:pPr lvl="2">
              <a:spcBef>
                <a:spcPct val="20000"/>
              </a:spcBef>
              <a:buClr>
                <a:schemeClr val="tx2"/>
              </a:buClr>
            </a:pPr>
            <a:endParaRPr lang="en-US" sz="2400" dirty="0"/>
          </a:p>
          <a:p>
            <a:pPr lvl="2">
              <a:spcBef>
                <a:spcPct val="20000"/>
              </a:spcBef>
              <a:buClr>
                <a:schemeClr val="tx2"/>
              </a:buClr>
              <a:buFont typeface="Wingdings" pitchFamily="2" charset="2"/>
              <a:buChar char="§"/>
            </a:pPr>
            <a:endParaRPr lang="en-US" sz="2400" dirty="0"/>
          </a:p>
          <a:p>
            <a:pPr lvl="2">
              <a:spcBef>
                <a:spcPct val="20000"/>
              </a:spcBef>
              <a:buClr>
                <a:schemeClr val="tx2"/>
              </a:buClr>
              <a:buFont typeface="Wingdings" pitchFamily="2" charset="2"/>
              <a:buChar char="§"/>
            </a:pPr>
            <a:endParaRPr lang="en-US" sz="2400" dirty="0"/>
          </a:p>
        </p:txBody>
      </p:sp>
      <p:pic>
        <p:nvPicPr>
          <p:cNvPr id="12293" name="Picture 5" descr="login.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51225" y="1476375"/>
            <a:ext cx="7516813" cy="469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7570482"/>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Benefits</a:t>
            </a:r>
          </a:p>
        </p:txBody>
      </p:sp>
      <p:sp>
        <p:nvSpPr>
          <p:cNvPr id="13315"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ADAAB1D-CD8C-4843-87B5-FEA50CBCF1ED}" type="slidenum">
              <a:rPr lang="en-US" smtClean="0">
                <a:solidFill>
                  <a:schemeClr val="bg1"/>
                </a:solidFill>
              </a:rPr>
              <a:pPr eaLnBrk="1" hangingPunct="1"/>
              <a:t>27</a:t>
            </a:fld>
            <a:endParaRPr lang="en-US" smtClean="0">
              <a:solidFill>
                <a:schemeClr val="bg1"/>
              </a:solidFill>
            </a:endParaRPr>
          </a:p>
        </p:txBody>
      </p:sp>
      <p:sp>
        <p:nvSpPr>
          <p:cNvPr id="5" name="Rectangle 9"/>
          <p:cNvSpPr txBox="1">
            <a:spLocks/>
          </p:cNvSpPr>
          <p:nvPr/>
        </p:nvSpPr>
        <p:spPr bwMode="auto">
          <a:xfrm>
            <a:off x="923925" y="1981200"/>
            <a:ext cx="5135681" cy="390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550863" indent="-280988"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lvl="2">
              <a:spcBef>
                <a:spcPct val="20000"/>
              </a:spcBef>
              <a:buClr>
                <a:schemeClr val="tx2"/>
              </a:buClr>
              <a:buFont typeface="Wingdings" pitchFamily="2" charset="2"/>
              <a:buChar char="§"/>
            </a:pPr>
            <a:r>
              <a:rPr lang="en-US" sz="2400" dirty="0"/>
              <a:t>Convenient for Taxi Driver and Users</a:t>
            </a:r>
          </a:p>
          <a:p>
            <a:pPr lvl="2">
              <a:spcBef>
                <a:spcPct val="20000"/>
              </a:spcBef>
              <a:buClr>
                <a:schemeClr val="tx2"/>
              </a:buClr>
              <a:buFont typeface="Wingdings" pitchFamily="2" charset="2"/>
              <a:buChar char="§"/>
            </a:pPr>
            <a:endParaRPr lang="en-US" sz="2400" dirty="0"/>
          </a:p>
          <a:p>
            <a:pPr lvl="2">
              <a:spcBef>
                <a:spcPct val="20000"/>
              </a:spcBef>
              <a:buClr>
                <a:schemeClr val="tx2"/>
              </a:buClr>
              <a:buFont typeface="Wingdings" pitchFamily="2" charset="2"/>
              <a:buChar char="§"/>
            </a:pPr>
            <a:r>
              <a:rPr lang="en-US" sz="2400" dirty="0"/>
              <a:t>View booking information and accept booking very quickly</a:t>
            </a:r>
          </a:p>
          <a:p>
            <a:pPr lvl="2">
              <a:spcBef>
                <a:spcPct val="20000"/>
              </a:spcBef>
              <a:buClr>
                <a:schemeClr val="tx2"/>
              </a:buClr>
              <a:buFont typeface="Wingdings" pitchFamily="2" charset="2"/>
              <a:buChar char="§"/>
            </a:pPr>
            <a:endParaRPr lang="en-US" sz="2400" dirty="0"/>
          </a:p>
          <a:p>
            <a:pPr lvl="2">
              <a:spcBef>
                <a:spcPct val="20000"/>
              </a:spcBef>
              <a:buClr>
                <a:schemeClr val="tx2"/>
              </a:buClr>
              <a:buFont typeface="Wingdings" pitchFamily="2" charset="2"/>
              <a:buChar char="§"/>
            </a:pPr>
            <a:r>
              <a:rPr lang="en-US" sz="2400" dirty="0"/>
              <a:t>Doesn’t need to dial taxi companies’ service number</a:t>
            </a:r>
          </a:p>
          <a:p>
            <a:pPr lvl="2">
              <a:spcBef>
                <a:spcPct val="20000"/>
              </a:spcBef>
              <a:buClr>
                <a:schemeClr val="tx2"/>
              </a:buClr>
              <a:buFont typeface="Wingdings" pitchFamily="2" charset="2"/>
              <a:buChar char="§"/>
            </a:pPr>
            <a:endParaRPr lang="en-US" sz="2400" dirty="0"/>
          </a:p>
        </p:txBody>
      </p:sp>
      <p:pic>
        <p:nvPicPr>
          <p:cNvPr id="13317" name="Picture 1"/>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02388" y="3600450"/>
            <a:ext cx="2741612"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23823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92455D6-2E4D-4429-B89D-FD01B37ABAFC}" type="slidenum">
              <a:rPr lang="en-US" smtClean="0">
                <a:solidFill>
                  <a:schemeClr val="bg1"/>
                </a:solidFill>
              </a:rPr>
              <a:pPr eaLnBrk="1" hangingPunct="1"/>
              <a:t>28</a:t>
            </a:fld>
            <a:endParaRPr lang="en-US" smtClean="0">
              <a:solidFill>
                <a:schemeClr val="bg1"/>
              </a:solidFill>
            </a:endParaRPr>
          </a:p>
        </p:txBody>
      </p:sp>
      <p:sp>
        <p:nvSpPr>
          <p:cNvPr id="14339" name="Slide Number Placeholder 5"/>
          <p:cNvSpPr txBox="1">
            <a:spLocks noGrp="1"/>
          </p:cNvSpPr>
          <p:nvPr/>
        </p:nvSpPr>
        <p:spPr bwMode="auto">
          <a:xfrm>
            <a:off x="8534400" y="6326188"/>
            <a:ext cx="5635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46C33FF1-7C31-418E-B73B-5BCFC88BA036}" type="slidenum">
              <a:rPr lang="en-US" sz="1200">
                <a:solidFill>
                  <a:schemeClr val="tx2"/>
                </a:solidFill>
              </a:rPr>
              <a:pPr algn="r" eaLnBrk="1" hangingPunct="1"/>
              <a:t>28</a:t>
            </a:fld>
            <a:endParaRPr lang="en-US" sz="1200">
              <a:solidFill>
                <a:schemeClr val="tx2"/>
              </a:solidFill>
            </a:endParaRPr>
          </a:p>
        </p:txBody>
      </p:sp>
      <p:sp>
        <p:nvSpPr>
          <p:cNvPr id="14" name="Rectangle 13"/>
          <p:cNvSpPr/>
          <p:nvPr/>
        </p:nvSpPr>
        <p:spPr>
          <a:xfrm>
            <a:off x="1591904" y="2501900"/>
            <a:ext cx="6250301" cy="1754326"/>
          </a:xfrm>
          <a:prstGeom prst="rect">
            <a:avLst/>
          </a:prstGeom>
          <a:noFill/>
        </p:spPr>
        <p:txBody>
          <a:bodyPr wrap="none">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en-US" sz="5400" b="1" cap="all">
                <a:ln/>
                <a:solidFill>
                  <a:srgbClr val="00206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Demonstration</a:t>
            </a:r>
            <a:endParaRPr lang="en-US" sz="5400" b="1" cap="all" dirty="0">
              <a:ln/>
              <a:solidFill>
                <a:srgbClr val="002060"/>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a:p>
            <a:pPr algn="ctr">
              <a:defRPr/>
            </a:pPr>
            <a:r>
              <a:rPr lang="en-US" sz="5400" b="1" cap="all" dirty="0">
                <a:ln/>
                <a:solidFill>
                  <a:srgbClr val="002060"/>
                </a:solidFill>
                <a:effectLst>
                  <a:outerShdw blurRad="19685" dist="12700" dir="5400000" algn="tl" rotWithShape="0">
                    <a:schemeClr val="accent1">
                      <a:satMod val="130000"/>
                      <a:alpha val="60000"/>
                    </a:schemeClr>
                  </a:outerShdw>
                  <a:reflection blurRad="10000" stA="55000" endPos="48000" dist="500" dir="5400000" sy="-100000" algn="bl" rotWithShape="0"/>
                </a:effectLst>
                <a:sym typeface="Wingdings"/>
              </a:rPr>
              <a:t></a:t>
            </a:r>
            <a:endParaRPr lang="en-US" sz="5400" b="1" cap="all" dirty="0">
              <a:ln/>
              <a:solidFill>
                <a:srgbClr val="002060"/>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22527104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 calcmode="lin" valueType="num">
                                      <p:cBhvr>
                                        <p:cTn id="9" dur="1000" fill="hold"/>
                                        <p:tgtEl>
                                          <p:spTgt spid="14"/>
                                        </p:tgtEl>
                                        <p:attrNameLst>
                                          <p:attrName>style.rotation</p:attrName>
                                        </p:attrNameLst>
                                      </p:cBhvr>
                                      <p:tavLst>
                                        <p:tav tm="0">
                                          <p:val>
                                            <p:fltVal val="90"/>
                                          </p:val>
                                        </p:tav>
                                        <p:tav tm="100000">
                                          <p:val>
                                            <p:fltVal val="0"/>
                                          </p:val>
                                        </p:tav>
                                      </p:tavLst>
                                    </p:anim>
                                    <p:animEffect transition="in" filter="fade">
                                      <p:cBhvr>
                                        <p:cTn id="10"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 Schedule</a:t>
            </a:r>
            <a:endParaRPr lang="en-SG" dirty="0"/>
          </a:p>
        </p:txBody>
      </p:sp>
      <p:sp>
        <p:nvSpPr>
          <p:cNvPr id="3" name="Slide Number Placeholder 2"/>
          <p:cNvSpPr>
            <a:spLocks noGrp="1"/>
          </p:cNvSpPr>
          <p:nvPr>
            <p:ph type="sldNum" sz="quarter" idx="10"/>
          </p:nvPr>
        </p:nvSpPr>
        <p:spPr/>
        <p:txBody>
          <a:bodyPr/>
          <a:lstStyle/>
          <a:p>
            <a:pPr>
              <a:defRPr/>
            </a:pPr>
            <a:fld id="{04EECC63-881C-4C8A-934B-D610F2955DE7}" type="slidenum">
              <a:rPr lang="en-US" smtClean="0"/>
              <a:pPr>
                <a:defRPr/>
              </a:pPr>
              <a:t>29</a:t>
            </a:fld>
            <a:endParaRPr lang="en-US"/>
          </a:p>
        </p:txBody>
      </p:sp>
      <p:sp>
        <p:nvSpPr>
          <p:cNvPr id="4" name="Rectangle 3"/>
          <p:cNvSpPr/>
          <p:nvPr/>
        </p:nvSpPr>
        <p:spPr>
          <a:xfrm>
            <a:off x="1273733" y="2571550"/>
            <a:ext cx="6596549" cy="2585323"/>
          </a:xfrm>
          <a:prstGeom prst="rect">
            <a:avLst/>
          </a:prstGeom>
          <a:noFill/>
        </p:spPr>
        <p:txBody>
          <a:bodyPr wrap="none" lIns="91440" tIns="45720" rIns="91440" bIns="45720">
            <a:spAutoFit/>
          </a:bodyPr>
          <a:lstStyle/>
          <a:p>
            <a:pPr algn="ctr"/>
            <a:r>
              <a:rPr lang="en-US" sz="54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To insert relevant</a:t>
            </a:r>
          </a:p>
          <a:p>
            <a:pPr algn="ctr"/>
            <a:r>
              <a:rPr lang="en-US" sz="54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portion of </a:t>
            </a:r>
          </a:p>
          <a:p>
            <a:pPr algn="ctr"/>
            <a:r>
              <a:rPr lang="en-US" sz="54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project schedule</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extLst>
      <p:ext uri="{BB962C8B-B14F-4D97-AF65-F5344CB8AC3E}">
        <p14:creationId xmlns:p14="http://schemas.microsoft.com/office/powerpoint/2010/main" val="4763941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b="1" dirty="0" smtClean="0"/>
              <a:t>What to impress?</a:t>
            </a:r>
            <a:endParaRPr lang="en-SG" b="1" dirty="0"/>
          </a:p>
        </p:txBody>
      </p:sp>
      <p:sp>
        <p:nvSpPr>
          <p:cNvPr id="5" name="Content Placeholder 4"/>
          <p:cNvSpPr>
            <a:spLocks noGrp="1"/>
          </p:cNvSpPr>
          <p:nvPr>
            <p:ph idx="1"/>
          </p:nvPr>
        </p:nvSpPr>
        <p:spPr/>
        <p:txBody>
          <a:bodyPr>
            <a:normAutofit fontScale="92500"/>
          </a:bodyPr>
          <a:lstStyle/>
          <a:p>
            <a:pPr marL="0" indent="0">
              <a:buNone/>
            </a:pPr>
            <a:r>
              <a:rPr lang="en-GB" dirty="0" smtClean="0"/>
              <a:t>You need to </a:t>
            </a:r>
            <a:r>
              <a:rPr lang="en-GB" dirty="0" smtClean="0">
                <a:solidFill>
                  <a:srgbClr val="FF0000"/>
                </a:solidFill>
              </a:rPr>
              <a:t>convince</a:t>
            </a:r>
            <a:r>
              <a:rPr lang="en-GB" dirty="0" smtClean="0"/>
              <a:t> the assessors that you have:</a:t>
            </a:r>
          </a:p>
          <a:p>
            <a:pPr marL="990600" lvl="1" indent="-533400">
              <a:buFont typeface="Wingdings" pitchFamily="2" charset="2"/>
              <a:buChar char="ü"/>
            </a:pPr>
            <a:r>
              <a:rPr lang="en-GB" dirty="0" smtClean="0"/>
              <a:t>clearly understood of your roles in the project.</a:t>
            </a:r>
          </a:p>
          <a:p>
            <a:pPr marL="990600" lvl="1" indent="-533400">
              <a:buFont typeface="Wingdings" pitchFamily="2" charset="2"/>
              <a:buChar char="ü"/>
            </a:pPr>
            <a:r>
              <a:rPr lang="en-GB" dirty="0" smtClean="0"/>
              <a:t>chosen a right approach/solutions to the research/problems.</a:t>
            </a:r>
          </a:p>
          <a:p>
            <a:pPr marL="990600" lvl="1" indent="-533400">
              <a:buFont typeface="Wingdings" pitchFamily="2" charset="2"/>
              <a:buChar char="ü"/>
            </a:pPr>
            <a:r>
              <a:rPr lang="en-GB" dirty="0" smtClean="0"/>
              <a:t>achieved the targets set by the project/supervisor. </a:t>
            </a:r>
          </a:p>
          <a:p>
            <a:pPr marL="990600" lvl="1" indent="-533400">
              <a:buFont typeface="Wingdings" pitchFamily="2" charset="2"/>
              <a:buChar char="ü"/>
            </a:pPr>
            <a:r>
              <a:rPr lang="en-GB" dirty="0" smtClean="0"/>
              <a:t>tried your best, applied what you have learnt from your course and contributed to the project.</a:t>
            </a:r>
          </a:p>
          <a:p>
            <a:pPr marL="990600" lvl="1" indent="-533400">
              <a:buFont typeface="Wingdings" pitchFamily="2" charset="2"/>
              <a:buChar char="ü"/>
            </a:pPr>
            <a:r>
              <a:rPr lang="en-GB" dirty="0" smtClean="0"/>
              <a:t>made full used of the 12 weeks given and you have benefited from your project works. </a:t>
            </a:r>
          </a:p>
          <a:p>
            <a:pPr lvl="1"/>
            <a:endParaRPr lang="en-SG" dirty="0"/>
          </a:p>
        </p:txBody>
      </p:sp>
    </p:spTree>
    <p:extLst>
      <p:ext uri="{BB962C8B-B14F-4D97-AF65-F5344CB8AC3E}">
        <p14:creationId xmlns:p14="http://schemas.microsoft.com/office/powerpoint/2010/main" val="37623436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Conclusion</a:t>
            </a:r>
          </a:p>
        </p:txBody>
      </p:sp>
      <p:sp>
        <p:nvSpPr>
          <p:cNvPr id="16387"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3075E32-A25F-489B-BF7A-4F373F1BAEC3}" type="slidenum">
              <a:rPr lang="en-US" smtClean="0">
                <a:solidFill>
                  <a:schemeClr val="bg1"/>
                </a:solidFill>
              </a:rPr>
              <a:pPr eaLnBrk="1" hangingPunct="1"/>
              <a:t>30</a:t>
            </a:fld>
            <a:endParaRPr lang="en-US" smtClean="0">
              <a:solidFill>
                <a:schemeClr val="bg1"/>
              </a:solidFill>
            </a:endParaRPr>
          </a:p>
        </p:txBody>
      </p:sp>
      <p:sp>
        <p:nvSpPr>
          <p:cNvPr id="16388" name="TextBox 5"/>
          <p:cNvSpPr txBox="1">
            <a:spLocks noChangeArrowheads="1"/>
          </p:cNvSpPr>
          <p:nvPr/>
        </p:nvSpPr>
        <p:spPr bwMode="auto">
          <a:xfrm>
            <a:off x="821140" y="1943099"/>
            <a:ext cx="7670800"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sz="2800" dirty="0"/>
          </a:p>
          <a:p>
            <a:pPr eaLnBrk="1" hangingPunct="1">
              <a:buFont typeface="Wingdings" pitchFamily="2" charset="2"/>
              <a:buChar char="ü"/>
            </a:pPr>
            <a:r>
              <a:rPr lang="en-US" sz="2800" dirty="0" smtClean="0"/>
              <a:t> Architecture Firmed Up</a:t>
            </a:r>
          </a:p>
          <a:p>
            <a:pPr eaLnBrk="1" hangingPunct="1">
              <a:buFont typeface="Wingdings" pitchFamily="2" charset="2"/>
              <a:buChar char="ü"/>
            </a:pPr>
            <a:r>
              <a:rPr lang="en-US" sz="2800" dirty="0" smtClean="0"/>
              <a:t> Database Design Done</a:t>
            </a:r>
          </a:p>
          <a:p>
            <a:pPr eaLnBrk="1" hangingPunct="1">
              <a:buFont typeface="Wingdings" pitchFamily="2" charset="2"/>
              <a:buChar char="ü"/>
            </a:pPr>
            <a:r>
              <a:rPr lang="en-US" sz="2800" dirty="0" smtClean="0"/>
              <a:t> 2 out of 7 features Completed &amp; Tested</a:t>
            </a:r>
          </a:p>
          <a:p>
            <a:pPr eaLnBrk="1" hangingPunct="1">
              <a:buFont typeface="Wingdings" pitchFamily="2" charset="2"/>
              <a:buChar char="ü"/>
            </a:pPr>
            <a:r>
              <a:rPr lang="en-US" sz="2800" dirty="0"/>
              <a:t> </a:t>
            </a:r>
            <a:r>
              <a:rPr lang="en-US" sz="2800" dirty="0" smtClean="0"/>
              <a:t>Project is on track as planned</a:t>
            </a:r>
          </a:p>
          <a:p>
            <a:pPr eaLnBrk="1" hangingPunct="1">
              <a:buFont typeface="Wingdings" pitchFamily="2" charset="2"/>
              <a:buChar char="ü"/>
            </a:pPr>
            <a:endParaRPr lang="en-US" sz="2800" dirty="0"/>
          </a:p>
          <a:p>
            <a:pPr eaLnBrk="1" hangingPunct="1">
              <a:buFont typeface="Wingdings" pitchFamily="2" charset="2"/>
              <a:buChar char="ü"/>
            </a:pPr>
            <a:endParaRPr lang="en-US" sz="2800" dirty="0"/>
          </a:p>
        </p:txBody>
      </p:sp>
    </p:spTree>
    <p:extLst>
      <p:ext uri="{BB962C8B-B14F-4D97-AF65-F5344CB8AC3E}">
        <p14:creationId xmlns:p14="http://schemas.microsoft.com/office/powerpoint/2010/main" val="983206669"/>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0648"/>
            <a:ext cx="8229600" cy="1143000"/>
          </a:xfrm>
        </p:spPr>
        <p:txBody>
          <a:bodyPr>
            <a:normAutofit/>
          </a:bodyPr>
          <a:lstStyle/>
          <a:p>
            <a:r>
              <a:rPr lang="en-GB" b="1" dirty="0" smtClean="0"/>
              <a:t>What the contents will be?</a:t>
            </a:r>
            <a:endParaRPr lang="en-SG" dirty="0"/>
          </a:p>
        </p:txBody>
      </p:sp>
      <p:sp>
        <p:nvSpPr>
          <p:cNvPr id="3" name="Content Placeholder 2"/>
          <p:cNvSpPr>
            <a:spLocks noGrp="1"/>
          </p:cNvSpPr>
          <p:nvPr>
            <p:ph idx="1"/>
          </p:nvPr>
        </p:nvSpPr>
        <p:spPr/>
        <p:txBody>
          <a:bodyPr>
            <a:normAutofit fontScale="85000" lnSpcReduction="20000"/>
          </a:bodyPr>
          <a:lstStyle/>
          <a:p>
            <a:r>
              <a:rPr lang="en-SG" dirty="0"/>
              <a:t>Introduction/background of the project</a:t>
            </a:r>
          </a:p>
          <a:p>
            <a:r>
              <a:rPr lang="en-SG" dirty="0"/>
              <a:t>The objectives</a:t>
            </a:r>
          </a:p>
          <a:p>
            <a:r>
              <a:rPr lang="en-SG" dirty="0"/>
              <a:t>The scope of works</a:t>
            </a:r>
          </a:p>
          <a:p>
            <a:r>
              <a:rPr lang="en-SG" dirty="0"/>
              <a:t>The </a:t>
            </a:r>
            <a:r>
              <a:rPr lang="en-SG" dirty="0" smtClean="0"/>
              <a:t>specifications</a:t>
            </a:r>
            <a:endParaRPr lang="en-GB" dirty="0" smtClean="0"/>
          </a:p>
          <a:p>
            <a:r>
              <a:rPr lang="en-GB" dirty="0" smtClean="0"/>
              <a:t>The design/solutions</a:t>
            </a:r>
          </a:p>
          <a:p>
            <a:r>
              <a:rPr lang="en-GB" dirty="0" smtClean="0"/>
              <a:t>Results/findings/Testing/evaluation</a:t>
            </a:r>
          </a:p>
          <a:p>
            <a:r>
              <a:rPr lang="en-GB" dirty="0" smtClean="0"/>
              <a:t>The conclusion</a:t>
            </a:r>
          </a:p>
          <a:p>
            <a:r>
              <a:rPr lang="en-GB" dirty="0" smtClean="0"/>
              <a:t>The comments/suggestions</a:t>
            </a:r>
          </a:p>
          <a:p>
            <a:r>
              <a:rPr lang="en-GB" dirty="0" smtClean="0"/>
              <a:t>The project planning</a:t>
            </a:r>
          </a:p>
          <a:p>
            <a:r>
              <a:rPr lang="en-GB" dirty="0" smtClean="0"/>
              <a:t>Q &amp; A</a:t>
            </a:r>
          </a:p>
          <a:p>
            <a:endParaRPr lang="en-SG" dirty="0"/>
          </a:p>
        </p:txBody>
      </p:sp>
    </p:spTree>
    <p:extLst>
      <p:ext uri="{BB962C8B-B14F-4D97-AF65-F5344CB8AC3E}">
        <p14:creationId xmlns:p14="http://schemas.microsoft.com/office/powerpoint/2010/main" val="26079414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Introduction/Background</a:t>
            </a:r>
          </a:p>
        </p:txBody>
      </p:sp>
      <p:sp>
        <p:nvSpPr>
          <p:cNvPr id="3" name="Content Placeholder 2"/>
          <p:cNvSpPr>
            <a:spLocks noGrp="1"/>
          </p:cNvSpPr>
          <p:nvPr>
            <p:ph idx="1"/>
          </p:nvPr>
        </p:nvSpPr>
        <p:spPr/>
        <p:txBody>
          <a:bodyPr>
            <a:normAutofit/>
          </a:bodyPr>
          <a:lstStyle/>
          <a:p>
            <a:pPr indent="-76200">
              <a:lnSpc>
                <a:spcPct val="150000"/>
              </a:lnSpc>
              <a:buFont typeface="Wingdings" pitchFamily="2" charset="2"/>
              <a:buChar char="§"/>
            </a:pPr>
            <a:r>
              <a:rPr lang="en-GB" dirty="0"/>
              <a:t>	</a:t>
            </a:r>
            <a:r>
              <a:rPr lang="en-GB" sz="2800" dirty="0" smtClean="0"/>
              <a:t>What is this project about?</a:t>
            </a:r>
          </a:p>
          <a:p>
            <a:pPr marL="982663" lvl="1" indent="-709613">
              <a:lnSpc>
                <a:spcPct val="150000"/>
              </a:lnSpc>
              <a:buFont typeface="Wingdings" pitchFamily="2" charset="2"/>
              <a:buChar char="§"/>
            </a:pPr>
            <a:r>
              <a:rPr lang="en-GB" dirty="0" smtClean="0"/>
              <a:t>Why carry out this project work?</a:t>
            </a:r>
          </a:p>
          <a:p>
            <a:pPr indent="-76200">
              <a:lnSpc>
                <a:spcPct val="150000"/>
              </a:lnSpc>
              <a:buFont typeface="Wingdings" pitchFamily="2" charset="2"/>
              <a:buChar char="§"/>
            </a:pPr>
            <a:r>
              <a:rPr lang="en-GB" sz="2800" dirty="0"/>
              <a:t>	</a:t>
            </a:r>
            <a:r>
              <a:rPr lang="en-GB" sz="2800" dirty="0" smtClean="0"/>
              <a:t>What is the benefit or value-add?</a:t>
            </a:r>
          </a:p>
          <a:p>
            <a:pPr marL="982663" indent="-715963">
              <a:lnSpc>
                <a:spcPct val="150000"/>
              </a:lnSpc>
              <a:buFont typeface="Wingdings" pitchFamily="2" charset="2"/>
              <a:buChar char="§"/>
            </a:pPr>
            <a:r>
              <a:rPr lang="en-GB" sz="2800" dirty="0" smtClean="0"/>
              <a:t>Any similar projects being done before and what has been achieved?</a:t>
            </a:r>
          </a:p>
          <a:p>
            <a:pPr indent="-76200">
              <a:lnSpc>
                <a:spcPct val="150000"/>
              </a:lnSpc>
              <a:buFont typeface="Wingdings" pitchFamily="2" charset="2"/>
              <a:buChar char="§"/>
            </a:pPr>
            <a:r>
              <a:rPr lang="en-GB" sz="2800" dirty="0"/>
              <a:t>	</a:t>
            </a:r>
            <a:r>
              <a:rPr lang="en-GB" sz="2800" dirty="0" smtClean="0"/>
              <a:t>It’s a new or extension of previous project? </a:t>
            </a:r>
            <a:endParaRPr lang="en-SG" sz="2800" dirty="0"/>
          </a:p>
        </p:txBody>
      </p:sp>
    </p:spTree>
    <p:extLst>
      <p:ext uri="{BB962C8B-B14F-4D97-AF65-F5344CB8AC3E}">
        <p14:creationId xmlns:p14="http://schemas.microsoft.com/office/powerpoint/2010/main" val="2458893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b="1" dirty="0" smtClean="0"/>
              <a:t>The objectives</a:t>
            </a:r>
            <a:endParaRPr lang="en-SG" b="1" dirty="0"/>
          </a:p>
        </p:txBody>
      </p:sp>
      <p:sp>
        <p:nvSpPr>
          <p:cNvPr id="3" name="Content Placeholder 2"/>
          <p:cNvSpPr>
            <a:spLocks noGrp="1"/>
          </p:cNvSpPr>
          <p:nvPr>
            <p:ph idx="1"/>
          </p:nvPr>
        </p:nvSpPr>
        <p:spPr>
          <a:xfrm>
            <a:off x="457200" y="1988840"/>
            <a:ext cx="8229600" cy="3600400"/>
          </a:xfrm>
        </p:spPr>
        <p:txBody>
          <a:bodyPr/>
          <a:lstStyle/>
          <a:p>
            <a:pPr marL="0" indent="0">
              <a:lnSpc>
                <a:spcPct val="150000"/>
              </a:lnSpc>
              <a:buNone/>
            </a:pPr>
            <a:r>
              <a:rPr lang="en-GB" dirty="0" smtClean="0"/>
              <a:t>At the end of the project:</a:t>
            </a:r>
          </a:p>
          <a:p>
            <a:pPr marL="714375" indent="-447675">
              <a:lnSpc>
                <a:spcPct val="150000"/>
              </a:lnSpc>
              <a:buFont typeface="Wingdings" pitchFamily="2" charset="2"/>
              <a:buChar char="§"/>
            </a:pPr>
            <a:r>
              <a:rPr lang="en-GB" dirty="0" smtClean="0"/>
              <a:t>What are you trying to achieved? </a:t>
            </a:r>
          </a:p>
          <a:p>
            <a:pPr marL="714375" indent="-447675">
              <a:lnSpc>
                <a:spcPct val="150000"/>
              </a:lnSpc>
              <a:buFont typeface="Wingdings" pitchFamily="2" charset="2"/>
              <a:buChar char="§"/>
            </a:pPr>
            <a:r>
              <a:rPr lang="en-GB" dirty="0" smtClean="0"/>
              <a:t>What are the deliverables? </a:t>
            </a:r>
            <a:endParaRPr lang="en-SG" dirty="0"/>
          </a:p>
        </p:txBody>
      </p:sp>
    </p:spTree>
    <p:extLst>
      <p:ext uri="{BB962C8B-B14F-4D97-AF65-F5344CB8AC3E}">
        <p14:creationId xmlns:p14="http://schemas.microsoft.com/office/powerpoint/2010/main" val="3564098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229600" cy="1143000"/>
          </a:xfrm>
        </p:spPr>
        <p:txBody>
          <a:bodyPr>
            <a:normAutofit/>
          </a:bodyPr>
          <a:lstStyle/>
          <a:p>
            <a:r>
              <a:rPr lang="en-SG" sz="4900" b="1" dirty="0" smtClean="0"/>
              <a:t>The scope of works</a:t>
            </a:r>
            <a:endParaRPr lang="en-SG" dirty="0"/>
          </a:p>
        </p:txBody>
      </p:sp>
      <p:sp>
        <p:nvSpPr>
          <p:cNvPr id="3" name="Content Placeholder 2"/>
          <p:cNvSpPr>
            <a:spLocks noGrp="1"/>
          </p:cNvSpPr>
          <p:nvPr>
            <p:ph idx="1"/>
          </p:nvPr>
        </p:nvSpPr>
        <p:spPr>
          <a:xfrm>
            <a:off x="457200" y="2636913"/>
            <a:ext cx="8229600" cy="1440160"/>
          </a:xfrm>
        </p:spPr>
        <p:txBody>
          <a:bodyPr/>
          <a:lstStyle/>
          <a:p>
            <a:pPr>
              <a:buFont typeface="Wingdings" pitchFamily="2" charset="2"/>
              <a:buChar char="§"/>
            </a:pPr>
            <a:r>
              <a:rPr lang="en-GB" dirty="0" smtClean="0"/>
              <a:t>What are the tasks that you need to do in order to achieve the objectives set?</a:t>
            </a:r>
            <a:endParaRPr lang="en-SG" dirty="0"/>
          </a:p>
        </p:txBody>
      </p:sp>
    </p:spTree>
    <p:extLst>
      <p:ext uri="{BB962C8B-B14F-4D97-AF65-F5344CB8AC3E}">
        <p14:creationId xmlns:p14="http://schemas.microsoft.com/office/powerpoint/2010/main" val="32899612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Project Specifications</a:t>
            </a:r>
            <a:endParaRPr lang="en-SG" b="1" dirty="0"/>
          </a:p>
        </p:txBody>
      </p:sp>
      <p:sp>
        <p:nvSpPr>
          <p:cNvPr id="3" name="Content Placeholder 2"/>
          <p:cNvSpPr>
            <a:spLocks noGrp="1"/>
          </p:cNvSpPr>
          <p:nvPr>
            <p:ph idx="1"/>
          </p:nvPr>
        </p:nvSpPr>
        <p:spPr/>
        <p:txBody>
          <a:bodyPr/>
          <a:lstStyle/>
          <a:p>
            <a:pPr>
              <a:lnSpc>
                <a:spcPct val="150000"/>
              </a:lnSpc>
            </a:pPr>
            <a:r>
              <a:rPr lang="en-GB" dirty="0" smtClean="0"/>
              <a:t>What are the key features required?</a:t>
            </a:r>
          </a:p>
          <a:p>
            <a:pPr>
              <a:lnSpc>
                <a:spcPct val="150000"/>
              </a:lnSpc>
            </a:pPr>
            <a:r>
              <a:rPr lang="en-GB" dirty="0" smtClean="0"/>
              <a:t>What are the prototype specifications?</a:t>
            </a:r>
          </a:p>
          <a:p>
            <a:pPr>
              <a:lnSpc>
                <a:spcPct val="150000"/>
              </a:lnSpc>
            </a:pPr>
            <a:r>
              <a:rPr lang="en-GB" dirty="0" smtClean="0"/>
              <a:t>What are the user requirements?</a:t>
            </a:r>
          </a:p>
          <a:p>
            <a:pPr>
              <a:lnSpc>
                <a:spcPct val="150000"/>
              </a:lnSpc>
            </a:pPr>
            <a:endParaRPr lang="en-GB" dirty="0"/>
          </a:p>
          <a:p>
            <a:pPr marL="0" indent="0">
              <a:lnSpc>
                <a:spcPct val="150000"/>
              </a:lnSpc>
              <a:buNone/>
            </a:pPr>
            <a:r>
              <a:rPr lang="en-GB" sz="2000" dirty="0" smtClean="0"/>
              <a:t>Note: the specifications usually are measurable.</a:t>
            </a:r>
            <a:endParaRPr lang="en-SG" sz="2000" dirty="0"/>
          </a:p>
        </p:txBody>
      </p:sp>
    </p:spTree>
    <p:extLst>
      <p:ext uri="{BB962C8B-B14F-4D97-AF65-F5344CB8AC3E}">
        <p14:creationId xmlns:p14="http://schemas.microsoft.com/office/powerpoint/2010/main" val="21876283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design/solutions</a:t>
            </a:r>
          </a:p>
        </p:txBody>
      </p:sp>
      <p:sp>
        <p:nvSpPr>
          <p:cNvPr id="3" name="Content Placeholder 2"/>
          <p:cNvSpPr>
            <a:spLocks noGrp="1"/>
          </p:cNvSpPr>
          <p:nvPr>
            <p:ph idx="1"/>
          </p:nvPr>
        </p:nvSpPr>
        <p:spPr/>
        <p:txBody>
          <a:bodyPr/>
          <a:lstStyle/>
          <a:p>
            <a:r>
              <a:rPr lang="en-GB" dirty="0" smtClean="0"/>
              <a:t>What are the different design concepts that considered?</a:t>
            </a:r>
          </a:p>
          <a:p>
            <a:r>
              <a:rPr lang="en-GB" dirty="0" smtClean="0"/>
              <a:t>Explain your solution</a:t>
            </a:r>
          </a:p>
          <a:p>
            <a:pPr lvl="1"/>
            <a:r>
              <a:rPr lang="en-GB" dirty="0" smtClean="0"/>
              <a:t>Use drawing for mechanical design.</a:t>
            </a:r>
          </a:p>
          <a:p>
            <a:pPr lvl="1"/>
            <a:r>
              <a:rPr lang="en-GB" dirty="0" smtClean="0"/>
              <a:t>Use circuit diagrams for electrical design.</a:t>
            </a:r>
          </a:p>
          <a:p>
            <a:pPr lvl="1"/>
            <a:r>
              <a:rPr lang="en-GB" dirty="0" smtClean="0"/>
              <a:t>Use flowchart or functional block diagrams for software design. </a:t>
            </a:r>
          </a:p>
          <a:p>
            <a:endParaRPr lang="en-SG" dirty="0"/>
          </a:p>
        </p:txBody>
      </p:sp>
    </p:spTree>
    <p:extLst>
      <p:ext uri="{BB962C8B-B14F-4D97-AF65-F5344CB8AC3E}">
        <p14:creationId xmlns:p14="http://schemas.microsoft.com/office/powerpoint/2010/main" val="41875684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1389</TotalTime>
  <Words>1076</Words>
  <Application>Microsoft Office PowerPoint</Application>
  <PresentationFormat>On-screen Show (4:3)</PresentationFormat>
  <Paragraphs>218</Paragraphs>
  <Slides>30</Slides>
  <Notes>12</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Why Engineers Do Presentation?</vt:lpstr>
      <vt:lpstr>What are you trying to achieve at the end of  your presentation?</vt:lpstr>
      <vt:lpstr>What to impress?</vt:lpstr>
      <vt:lpstr>What the contents will be?</vt:lpstr>
      <vt:lpstr>Introduction/Background</vt:lpstr>
      <vt:lpstr>The objectives</vt:lpstr>
      <vt:lpstr>The scope of works</vt:lpstr>
      <vt:lpstr>Project Specifications</vt:lpstr>
      <vt:lpstr>The design/solutions</vt:lpstr>
      <vt:lpstr>Results </vt:lpstr>
      <vt:lpstr>The conclusion</vt:lpstr>
      <vt:lpstr>The comments/suggestions</vt:lpstr>
      <vt:lpstr>The project planning</vt:lpstr>
      <vt:lpstr>Q &amp; A</vt:lpstr>
      <vt:lpstr>Tips for good presentation</vt:lpstr>
      <vt:lpstr>Sample Slides </vt:lpstr>
      <vt:lpstr>InstantCab</vt:lpstr>
      <vt:lpstr>Content</vt:lpstr>
      <vt:lpstr>Background</vt:lpstr>
      <vt:lpstr>Objectives</vt:lpstr>
      <vt:lpstr>Solution - InstantCab Mobile Application</vt:lpstr>
      <vt:lpstr>Solution - InstantCab Mobile Application</vt:lpstr>
      <vt:lpstr>Workflow &amp; Architecture</vt:lpstr>
      <vt:lpstr>Technologies and Tools</vt:lpstr>
      <vt:lpstr>Database Design</vt:lpstr>
      <vt:lpstr>Features</vt:lpstr>
      <vt:lpstr>Benefits</vt:lpstr>
      <vt:lpstr>PowerPoint Presentation</vt:lpstr>
      <vt:lpstr>Project Schedule</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are you trying to achieve at the end of presentation?</dc:title>
  <dc:creator>leeth</dc:creator>
  <cp:lastModifiedBy>z600</cp:lastModifiedBy>
  <cp:revision>44</cp:revision>
  <cp:lastPrinted>2013-06-12T09:58:44Z</cp:lastPrinted>
  <dcterms:created xsi:type="dcterms:W3CDTF">2013-06-07T03:20:56Z</dcterms:created>
  <dcterms:modified xsi:type="dcterms:W3CDTF">2013-06-26T06:43:55Z</dcterms:modified>
</cp:coreProperties>
</file>