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2"/>
    <p:sldId id="332" r:id="rId3"/>
    <p:sldId id="333" r:id="rId4"/>
    <p:sldId id="334" r:id="rId5"/>
    <p:sldId id="335" r:id="rId6"/>
    <p:sldId id="362" r:id="rId7"/>
    <p:sldId id="366" r:id="rId8"/>
    <p:sldId id="364" r:id="rId9"/>
  </p:sldIdLst>
  <p:sldSz cx="9144000" cy="6858000" type="screen4x3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2797" y="233654"/>
            <a:ext cx="385840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9113" y="233654"/>
            <a:ext cx="59457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799" y="1803833"/>
            <a:ext cx="720440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88367" y="6433150"/>
            <a:ext cx="2305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-2012720162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DEA52B5E-F9B9-D651-663C-55060FC21B5C}"/>
              </a:ext>
            </a:extLst>
          </p:cNvPr>
          <p:cNvSpPr txBox="1"/>
          <p:nvPr userDrawn="1"/>
        </p:nvSpPr>
        <p:spPr>
          <a:xfrm>
            <a:off x="0" y="0"/>
            <a:ext cx="103337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(Open)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hyperlink" Target="http://www.youtube.com/watch?v=QIdyTlmdVW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download/rp2-pico-w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63" y="72704"/>
            <a:ext cx="7792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spc="125" dirty="0">
                <a:solidFill>
                  <a:srgbClr val="FFFFFF"/>
                </a:solidFill>
                <a:hlinkClick r:id="rId4"/>
              </a:rPr>
              <a:t>Overview</a:t>
            </a:r>
            <a:r>
              <a:rPr spc="60" dirty="0">
                <a:solidFill>
                  <a:srgbClr val="FFFFFF"/>
                </a:solidFill>
                <a:hlinkClick r:id="rId4"/>
              </a:rPr>
              <a:t> </a:t>
            </a:r>
            <a:r>
              <a:rPr spc="175" dirty="0">
                <a:solidFill>
                  <a:srgbClr val="FFFFFF"/>
                </a:solidFill>
                <a:hlinkClick r:id="rId4"/>
              </a:rPr>
              <a:t>of	Raspberry</a:t>
            </a:r>
            <a:r>
              <a:rPr spc="25" dirty="0">
                <a:solidFill>
                  <a:srgbClr val="FFFFFF"/>
                </a:solidFill>
                <a:hlinkClick r:id="rId4"/>
              </a:rPr>
              <a:t> </a:t>
            </a:r>
            <a:r>
              <a:rPr spc="-40" dirty="0">
                <a:solidFill>
                  <a:srgbClr val="FFFFFF"/>
                </a:solidFill>
                <a:hlinkClick r:id="rId4"/>
              </a:rPr>
              <a:t>Pi</a:t>
            </a:r>
            <a:r>
              <a:rPr spc="25" dirty="0">
                <a:solidFill>
                  <a:srgbClr val="FFFFFF"/>
                </a:solidFill>
                <a:hlinkClick r:id="rId4"/>
              </a:rPr>
              <a:t> </a:t>
            </a:r>
            <a:r>
              <a:rPr spc="80" dirty="0">
                <a:solidFill>
                  <a:srgbClr val="FFFFFF"/>
                </a:solidFill>
                <a:hlinkClick r:id="rId4"/>
              </a:rPr>
              <a:t>Pico</a:t>
            </a:r>
            <a:r>
              <a:rPr spc="30" dirty="0">
                <a:solidFill>
                  <a:srgbClr val="FFFFFF"/>
                </a:solidFill>
                <a:hlinkClick r:id="rId4"/>
              </a:rPr>
              <a:t> </a:t>
            </a:r>
            <a:r>
              <a:rPr spc="-25" dirty="0">
                <a:solidFill>
                  <a:srgbClr val="FFFFFF"/>
                </a:solidFill>
                <a:hlinkClick r:id="rId4"/>
              </a:rPr>
              <a:t>W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452" y="147529"/>
            <a:ext cx="526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Download</a:t>
            </a:r>
            <a:r>
              <a:rPr spc="20" dirty="0"/>
              <a:t> </a:t>
            </a:r>
            <a:r>
              <a:rPr spc="185" dirty="0"/>
              <a:t>Thonny</a:t>
            </a:r>
            <a:r>
              <a:rPr spc="20" dirty="0"/>
              <a:t> </a:t>
            </a:r>
            <a:r>
              <a:rPr spc="140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15" y="819532"/>
            <a:ext cx="8444865" cy="18389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7980" marR="5080" indent="-335915">
              <a:lnSpc>
                <a:spcPts val="2850"/>
              </a:lnSpc>
              <a:spcBef>
                <a:spcPts val="2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229" dirty="0">
                <a:latin typeface="Arial"/>
                <a:cs typeface="Arial"/>
              </a:rPr>
              <a:t>Thonny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was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part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Operating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System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(formerly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Raspbian)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ages.</a:t>
            </a:r>
            <a:endParaRPr sz="2400">
              <a:latin typeface="Arial"/>
              <a:cs typeface="Arial"/>
            </a:endParaRPr>
          </a:p>
          <a:p>
            <a:pPr marL="347980" indent="-335915">
              <a:lnSpc>
                <a:spcPts val="2745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145" dirty="0">
                <a:latin typeface="Arial"/>
                <a:cs typeface="Arial"/>
              </a:rPr>
              <a:t>It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Python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beginner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friendly.</a:t>
            </a:r>
            <a:endParaRPr sz="2400">
              <a:latin typeface="Arial"/>
              <a:cs typeface="Arial"/>
            </a:endParaRPr>
          </a:p>
          <a:p>
            <a:pPr marL="347980" indent="-335915">
              <a:lnSpc>
                <a:spcPts val="285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135" dirty="0">
                <a:latin typeface="Arial"/>
                <a:cs typeface="Arial"/>
              </a:rPr>
              <a:t>Easy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get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started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simple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85" dirty="0">
                <a:latin typeface="Arial"/>
                <a:cs typeface="Arial"/>
              </a:rPr>
              <a:t>debug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codes.</a:t>
            </a:r>
            <a:endParaRPr sz="2400">
              <a:latin typeface="Arial"/>
              <a:cs typeface="Arial"/>
            </a:endParaRPr>
          </a:p>
          <a:p>
            <a:pPr marL="347980" indent="-335915">
              <a:lnSpc>
                <a:spcPts val="2865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204" dirty="0">
                <a:latin typeface="Arial"/>
                <a:cs typeface="Arial"/>
              </a:rPr>
              <a:t>Download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Thonny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from</a:t>
            </a:r>
            <a:r>
              <a:rPr sz="2400" spc="3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2400" u="heavy" spc="24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  <a:hlinkClick r:id="rId3"/>
              </a:rPr>
              <a:t>https://thonny.org/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449" y="2897334"/>
            <a:ext cx="3739090" cy="36558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195" y="147529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Conﬁgure</a:t>
            </a:r>
            <a:r>
              <a:rPr spc="20" dirty="0"/>
              <a:t> </a:t>
            </a:r>
            <a:r>
              <a:rPr spc="185" dirty="0"/>
              <a:t>Thonny</a:t>
            </a:r>
            <a:r>
              <a:rPr spc="20" dirty="0"/>
              <a:t> </a:t>
            </a:r>
            <a:r>
              <a:rPr spc="140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15" y="819532"/>
            <a:ext cx="860488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915">
              <a:lnSpc>
                <a:spcPts val="2865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280" dirty="0">
                <a:latin typeface="Arial"/>
                <a:cs typeface="Arial"/>
              </a:rPr>
              <a:t>Open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325" dirty="0">
                <a:latin typeface="Arial"/>
                <a:cs typeface="Arial"/>
              </a:rPr>
              <a:t>up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Thonny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347980" marR="5080" indent="-335915">
              <a:lnSpc>
                <a:spcPts val="2850"/>
              </a:lnSpc>
              <a:spcBef>
                <a:spcPts val="10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85" dirty="0">
                <a:latin typeface="Arial"/>
                <a:cs typeface="Arial"/>
              </a:rPr>
              <a:t>Go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</a:t>
            </a:r>
            <a:r>
              <a:rPr sz="2400" b="1" spc="-10" dirty="0">
                <a:latin typeface="Arial"/>
                <a:cs typeface="Arial"/>
              </a:rPr>
              <a:t>Tools</a:t>
            </a:r>
            <a:r>
              <a:rPr sz="2400" spc="-10" dirty="0">
                <a:latin typeface="Arial"/>
                <a:cs typeface="Arial"/>
              </a:rPr>
              <a:t>’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-&gt;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‘</a:t>
            </a:r>
            <a:r>
              <a:rPr sz="2400" b="1" spc="80" dirty="0">
                <a:latin typeface="Arial"/>
                <a:cs typeface="Arial"/>
              </a:rPr>
              <a:t>Options</a:t>
            </a:r>
            <a:r>
              <a:rPr sz="2400" spc="80" dirty="0">
                <a:latin typeface="Arial"/>
                <a:cs typeface="Arial"/>
              </a:rPr>
              <a:t>’,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75" dirty="0">
                <a:latin typeface="Arial"/>
                <a:cs typeface="Arial"/>
              </a:rPr>
              <a:t>under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‘</a:t>
            </a:r>
            <a:r>
              <a:rPr sz="2400" b="1" spc="130" dirty="0">
                <a:latin typeface="Arial"/>
                <a:cs typeface="Arial"/>
              </a:rPr>
              <a:t>Interpreter</a:t>
            </a:r>
            <a:r>
              <a:rPr sz="2400" spc="130" dirty="0">
                <a:latin typeface="Arial"/>
                <a:cs typeface="Arial"/>
              </a:rPr>
              <a:t>’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tab,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select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‘</a:t>
            </a:r>
            <a:r>
              <a:rPr sz="2400" b="1" spc="105" dirty="0">
                <a:latin typeface="Arial"/>
                <a:cs typeface="Arial"/>
              </a:rPr>
              <a:t>MicroPython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(Raspberry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Pi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Pico)</a:t>
            </a:r>
            <a:r>
              <a:rPr sz="2400" spc="-35" dirty="0">
                <a:latin typeface="Arial"/>
                <a:cs typeface="Arial"/>
              </a:rPr>
              <a:t>’.</a:t>
            </a:r>
            <a:endParaRPr sz="2400">
              <a:latin typeface="Arial"/>
              <a:cs typeface="Arial"/>
            </a:endParaRPr>
          </a:p>
          <a:p>
            <a:pPr marL="347980" indent="-335915">
              <a:lnSpc>
                <a:spcPts val="276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160" dirty="0">
                <a:latin typeface="Arial"/>
                <a:cs typeface="Arial"/>
              </a:rPr>
              <a:t>Click</a:t>
            </a:r>
            <a:r>
              <a:rPr sz="2400" spc="15" dirty="0">
                <a:latin typeface="Arial"/>
                <a:cs typeface="Arial"/>
              </a:rPr>
              <a:t> ‘</a:t>
            </a:r>
            <a:r>
              <a:rPr sz="2400" b="1" spc="15" dirty="0">
                <a:latin typeface="Arial"/>
                <a:cs typeface="Arial"/>
              </a:rPr>
              <a:t>OK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close.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641" y="2385674"/>
            <a:ext cx="5354725" cy="4388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42" y="147529"/>
            <a:ext cx="7446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Download</a:t>
            </a:r>
            <a:r>
              <a:rPr spc="30" dirty="0"/>
              <a:t> </a:t>
            </a:r>
            <a:r>
              <a:rPr spc="180" dirty="0"/>
              <a:t>MicroPython</a:t>
            </a:r>
            <a:r>
              <a:rPr spc="30" dirty="0"/>
              <a:t> </a:t>
            </a:r>
            <a:r>
              <a:rPr spc="200" dirty="0"/>
              <a:t>UF2</a:t>
            </a:r>
            <a:r>
              <a:rPr spc="30" dirty="0"/>
              <a:t> </a:t>
            </a:r>
            <a:r>
              <a:rPr spc="90" dirty="0"/>
              <a:t>ﬁle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992" y="892156"/>
            <a:ext cx="823150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5080" indent="-309245" algn="just">
              <a:lnSpc>
                <a:spcPct val="100699"/>
              </a:lnSpc>
              <a:spcBef>
                <a:spcPts val="85"/>
              </a:spcBef>
              <a:buChar char="•"/>
              <a:tabLst>
                <a:tab pos="321945" algn="l"/>
              </a:tabLst>
            </a:pPr>
            <a:r>
              <a:rPr sz="1800" spc="160" dirty="0">
                <a:latin typeface="Arial"/>
                <a:cs typeface="Arial"/>
              </a:rPr>
              <a:t>MicroPython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lean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35" dirty="0">
                <a:latin typeface="Arial"/>
                <a:cs typeface="Arial"/>
              </a:rPr>
              <a:t>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efficient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implementation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Python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3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programming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that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60" dirty="0">
                <a:latin typeface="Arial"/>
                <a:cs typeface="Arial"/>
              </a:rPr>
              <a:t>includes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small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subset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Python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standard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library.</a:t>
            </a:r>
            <a:endParaRPr sz="1800">
              <a:latin typeface="Arial"/>
              <a:cs typeface="Arial"/>
            </a:endParaRPr>
          </a:p>
          <a:p>
            <a:pPr marL="321310" marR="12065" indent="-309245" algn="just">
              <a:lnSpc>
                <a:spcPct val="100699"/>
              </a:lnSpc>
              <a:buChar char="•"/>
              <a:tabLst>
                <a:tab pos="321945" algn="l"/>
              </a:tabLst>
            </a:pPr>
            <a:r>
              <a:rPr sz="1800" spc="160" dirty="0">
                <a:latin typeface="Arial"/>
                <a:cs typeface="Arial"/>
              </a:rPr>
              <a:t>MicroPython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aims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compatible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normal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Python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allow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190" dirty="0">
                <a:latin typeface="Arial"/>
                <a:cs typeface="Arial"/>
              </a:rPr>
              <a:t>code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transfer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from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desktop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1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microcontroller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with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ease.</a:t>
            </a:r>
            <a:endParaRPr sz="1800">
              <a:latin typeface="Arial"/>
              <a:cs typeface="Arial"/>
            </a:endParaRPr>
          </a:p>
          <a:p>
            <a:pPr marL="321310" indent="-30924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21945" algn="l"/>
              </a:tabLst>
            </a:pPr>
            <a:r>
              <a:rPr sz="1800" spc="60" dirty="0">
                <a:latin typeface="Arial"/>
                <a:cs typeface="Arial"/>
              </a:rPr>
              <a:t>Go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00" u="heavy" spc="18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  <a:hlinkClick r:id="rId3"/>
              </a:rPr>
              <a:t>https://micropython.org/download/rp2-pico-w/</a:t>
            </a:r>
            <a:endParaRPr sz="1800">
              <a:latin typeface="Arial"/>
              <a:cs typeface="Arial"/>
            </a:endParaRPr>
          </a:p>
          <a:p>
            <a:pPr marL="321310" indent="-30924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21945" algn="l"/>
              </a:tabLst>
            </a:pPr>
            <a:r>
              <a:rPr sz="1800" spc="140" dirty="0">
                <a:latin typeface="Arial"/>
                <a:cs typeface="Arial"/>
              </a:rPr>
              <a:t>Recommend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20" dirty="0">
                <a:latin typeface="Arial"/>
                <a:cs typeface="Arial"/>
              </a:rPr>
              <a:t>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download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latest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70" dirty="0">
                <a:latin typeface="Arial"/>
                <a:cs typeface="Arial"/>
              </a:rPr>
              <a:t>nightly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85" dirty="0">
                <a:latin typeface="Arial"/>
                <a:cs typeface="Arial"/>
              </a:rPr>
              <a:t>build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ﬁrmware.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637" y="3561996"/>
            <a:ext cx="4239895" cy="1719580"/>
            <a:chOff x="2026637" y="3561996"/>
            <a:chExt cx="4239895" cy="17195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4910" y="3561996"/>
              <a:ext cx="3641306" cy="17194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31400" y="4360124"/>
              <a:ext cx="619125" cy="237490"/>
            </a:xfrm>
            <a:custGeom>
              <a:avLst/>
              <a:gdLst/>
              <a:ahLst/>
              <a:cxnLst/>
              <a:rect l="l" t="t" r="r" b="b"/>
              <a:pathLst>
                <a:path w="619125" h="237489">
                  <a:moveTo>
                    <a:pt x="500099" y="236999"/>
                  </a:moveTo>
                  <a:lnTo>
                    <a:pt x="500099" y="177749"/>
                  </a:lnTo>
                  <a:lnTo>
                    <a:pt x="0" y="177749"/>
                  </a:lnTo>
                  <a:lnTo>
                    <a:pt x="0" y="59249"/>
                  </a:lnTo>
                  <a:lnTo>
                    <a:pt x="500099" y="59249"/>
                  </a:lnTo>
                  <a:lnTo>
                    <a:pt x="500099" y="0"/>
                  </a:lnTo>
                  <a:lnTo>
                    <a:pt x="618599" y="118499"/>
                  </a:lnTo>
                  <a:lnTo>
                    <a:pt x="500099" y="23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1400" y="4360124"/>
              <a:ext cx="619125" cy="237490"/>
            </a:xfrm>
            <a:custGeom>
              <a:avLst/>
              <a:gdLst/>
              <a:ahLst/>
              <a:cxnLst/>
              <a:rect l="l" t="t" r="r" b="b"/>
              <a:pathLst>
                <a:path w="619125" h="237489">
                  <a:moveTo>
                    <a:pt x="618599" y="118499"/>
                  </a:moveTo>
                  <a:lnTo>
                    <a:pt x="500099" y="0"/>
                  </a:lnTo>
                  <a:lnTo>
                    <a:pt x="500099" y="59249"/>
                  </a:lnTo>
                  <a:lnTo>
                    <a:pt x="0" y="59249"/>
                  </a:lnTo>
                  <a:lnTo>
                    <a:pt x="0" y="177749"/>
                  </a:lnTo>
                  <a:lnTo>
                    <a:pt x="500099" y="177749"/>
                  </a:lnTo>
                  <a:lnTo>
                    <a:pt x="500099" y="236999"/>
                  </a:lnTo>
                  <a:lnTo>
                    <a:pt x="618599" y="1184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400" y="147529"/>
            <a:ext cx="698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Boot</a:t>
            </a:r>
            <a:r>
              <a:rPr spc="30" dirty="0"/>
              <a:t> </a:t>
            </a:r>
            <a:r>
              <a:rPr spc="335" dirty="0"/>
              <a:t>and</a:t>
            </a:r>
            <a:r>
              <a:rPr spc="35" dirty="0"/>
              <a:t> </a:t>
            </a:r>
            <a:r>
              <a:rPr spc="160" dirty="0"/>
              <a:t>Install</a:t>
            </a:r>
            <a:r>
              <a:rPr spc="30" dirty="0"/>
              <a:t> </a:t>
            </a:r>
            <a:r>
              <a:rPr spc="180" dirty="0"/>
              <a:t>MicroPython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7575" y="2553650"/>
            <a:ext cx="4041175" cy="2884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5815" y="900812"/>
            <a:ext cx="8435975" cy="529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254" dirty="0">
                <a:latin typeface="Arial"/>
                <a:cs typeface="Arial"/>
              </a:rPr>
              <a:t>T</a:t>
            </a:r>
            <a:r>
              <a:rPr sz="2400" spc="29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get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0" dirty="0">
                <a:latin typeface="Arial"/>
                <a:cs typeface="Arial"/>
              </a:rPr>
              <a:t>start</a:t>
            </a:r>
            <a:r>
              <a:rPr sz="2400" spc="265" dirty="0">
                <a:latin typeface="Arial"/>
                <a:cs typeface="Arial"/>
              </a:rPr>
              <a:t>e</a:t>
            </a:r>
            <a:r>
              <a:rPr sz="2400" spc="360" dirty="0">
                <a:latin typeface="Arial"/>
                <a:cs typeface="Arial"/>
              </a:rPr>
              <a:t>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Raspberry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400" dirty="0">
                <a:latin typeface="Arial"/>
                <a:cs typeface="Arial"/>
              </a:rPr>
              <a:t>W</a:t>
            </a:r>
            <a:r>
              <a:rPr sz="2400" spc="-125" dirty="0">
                <a:latin typeface="Arial"/>
                <a:cs typeface="Arial"/>
              </a:rPr>
              <a:t>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y</a:t>
            </a:r>
            <a:r>
              <a:rPr sz="2400" spc="290" dirty="0">
                <a:latin typeface="Arial"/>
                <a:cs typeface="Arial"/>
              </a:rPr>
              <a:t>ou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n</a:t>
            </a:r>
            <a:r>
              <a:rPr sz="2400" spc="160" dirty="0">
                <a:latin typeface="Arial"/>
                <a:cs typeface="Arial"/>
              </a:rPr>
              <a:t>e</a:t>
            </a:r>
            <a:r>
              <a:rPr sz="2400" spc="85" dirty="0">
                <a:latin typeface="Arial"/>
                <a:cs typeface="Arial"/>
              </a:rPr>
              <a:t>e</a:t>
            </a:r>
            <a:r>
              <a:rPr sz="2400" spc="240" dirty="0">
                <a:latin typeface="Arial"/>
                <a:cs typeface="Arial"/>
              </a:rPr>
              <a:t>d 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connect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microUSB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cable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board.</a:t>
            </a:r>
            <a:endParaRPr sz="2400">
              <a:latin typeface="Arial"/>
              <a:cs typeface="Arial"/>
            </a:endParaRPr>
          </a:p>
          <a:p>
            <a:pPr marL="347980" marR="356870" indent="-335915">
              <a:lnSpc>
                <a:spcPts val="2850"/>
              </a:lnSpc>
              <a:spcBef>
                <a:spcPts val="9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165" dirty="0">
                <a:latin typeface="Arial"/>
                <a:cs typeface="Arial"/>
              </a:rPr>
              <a:t>Before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you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70" dirty="0">
                <a:latin typeface="Arial"/>
                <a:cs typeface="Arial"/>
              </a:rPr>
              <a:t>plug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other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end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into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computer,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press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50" dirty="0">
                <a:latin typeface="Arial"/>
                <a:cs typeface="Arial"/>
              </a:rPr>
              <a:t>hold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BOOTSEL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button.</a:t>
            </a:r>
            <a:endParaRPr sz="2400">
              <a:latin typeface="Arial"/>
              <a:cs typeface="Arial"/>
            </a:endParaRPr>
          </a:p>
          <a:p>
            <a:pPr marL="347980" marR="4027804" indent="-335915">
              <a:lnSpc>
                <a:spcPct val="99300"/>
              </a:lnSpc>
              <a:spcBef>
                <a:spcPts val="52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220" dirty="0">
                <a:latin typeface="Arial"/>
                <a:cs typeface="Arial"/>
              </a:rPr>
              <a:t>Continue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250" dirty="0">
                <a:latin typeface="Arial"/>
                <a:cs typeface="Arial"/>
              </a:rPr>
              <a:t>hold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300" dirty="0">
                <a:latin typeface="Arial"/>
                <a:cs typeface="Arial"/>
              </a:rPr>
              <a:t>button </a:t>
            </a:r>
            <a:r>
              <a:rPr sz="2400" spc="250" dirty="0">
                <a:latin typeface="Arial"/>
                <a:cs typeface="Arial"/>
              </a:rPr>
              <a:t>for </a:t>
            </a:r>
            <a:r>
              <a:rPr sz="2400" spc="290" dirty="0">
                <a:latin typeface="Arial"/>
                <a:cs typeface="Arial"/>
              </a:rPr>
              <a:t>a </a:t>
            </a:r>
            <a:r>
              <a:rPr sz="2400" spc="95" dirty="0">
                <a:latin typeface="Arial"/>
                <a:cs typeface="Arial"/>
              </a:rPr>
              <a:t>few </a:t>
            </a:r>
            <a:r>
              <a:rPr sz="2400" spc="225" dirty="0">
                <a:latin typeface="Arial"/>
                <a:cs typeface="Arial"/>
              </a:rPr>
              <a:t>more 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seconds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after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connecting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to </a:t>
            </a:r>
            <a:r>
              <a:rPr sz="2400" spc="240" dirty="0">
                <a:latin typeface="Arial"/>
                <a:cs typeface="Arial"/>
              </a:rPr>
              <a:t>the </a:t>
            </a:r>
            <a:r>
              <a:rPr sz="2400" spc="270" dirty="0">
                <a:latin typeface="Arial"/>
                <a:cs typeface="Arial"/>
              </a:rPr>
              <a:t>computer </a:t>
            </a:r>
            <a:r>
              <a:rPr sz="2400" spc="215" dirty="0">
                <a:latin typeface="Arial"/>
                <a:cs typeface="Arial"/>
              </a:rPr>
              <a:t>before 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releasing.</a:t>
            </a:r>
            <a:endParaRPr sz="2400">
              <a:latin typeface="Arial"/>
              <a:cs typeface="Arial"/>
            </a:endParaRPr>
          </a:p>
          <a:p>
            <a:pPr marL="347980" marR="3947160" indent="-335915">
              <a:lnSpc>
                <a:spcPts val="2850"/>
              </a:lnSpc>
              <a:spcBef>
                <a:spcPts val="9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85" dirty="0">
                <a:latin typeface="Arial"/>
                <a:cs typeface="Arial"/>
              </a:rPr>
              <a:t>A </a:t>
            </a:r>
            <a:r>
              <a:rPr sz="2400" spc="140" dirty="0">
                <a:latin typeface="Arial"/>
                <a:cs typeface="Arial"/>
              </a:rPr>
              <a:t>new </a:t>
            </a:r>
            <a:r>
              <a:rPr sz="2400" spc="204" dirty="0">
                <a:latin typeface="Arial"/>
                <a:cs typeface="Arial"/>
              </a:rPr>
              <a:t>drive </a:t>
            </a:r>
            <a:r>
              <a:rPr sz="2400" spc="-105" dirty="0">
                <a:latin typeface="Arial"/>
                <a:cs typeface="Arial"/>
              </a:rPr>
              <a:t>(RPI-RP2) </a:t>
            </a:r>
            <a:r>
              <a:rPr sz="2400" spc="120" dirty="0">
                <a:latin typeface="Arial"/>
                <a:cs typeface="Arial"/>
              </a:rPr>
              <a:t>will 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280" dirty="0">
                <a:latin typeface="Arial"/>
                <a:cs typeface="Arial"/>
              </a:rPr>
              <a:t>appear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235" dirty="0">
                <a:latin typeface="Arial"/>
                <a:cs typeface="Arial"/>
              </a:rPr>
              <a:t>your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computer.</a:t>
            </a:r>
            <a:endParaRPr sz="2400">
              <a:latin typeface="Arial"/>
              <a:cs typeface="Arial"/>
            </a:endParaRPr>
          </a:p>
          <a:p>
            <a:pPr marL="347980" marR="3882390" indent="-335915">
              <a:lnSpc>
                <a:spcPts val="285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225" dirty="0">
                <a:latin typeface="Arial"/>
                <a:cs typeface="Arial"/>
              </a:rPr>
              <a:t>Drag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300" dirty="0">
                <a:latin typeface="Arial"/>
                <a:cs typeface="Arial"/>
              </a:rPr>
              <a:t>drop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UF2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ﬁle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onto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RPI-RP2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drive.</a:t>
            </a:r>
            <a:endParaRPr sz="2400">
              <a:latin typeface="Arial"/>
              <a:cs typeface="Arial"/>
            </a:endParaRPr>
          </a:p>
          <a:p>
            <a:pPr marL="360680" indent="-335915">
              <a:lnSpc>
                <a:spcPct val="100000"/>
              </a:lnSpc>
              <a:spcBef>
                <a:spcPts val="760"/>
              </a:spcBef>
              <a:buChar char="•"/>
              <a:tabLst>
                <a:tab pos="360680" algn="l"/>
                <a:tab pos="361315" algn="l"/>
              </a:tabLst>
            </a:pPr>
            <a:r>
              <a:rPr sz="2400" spc="175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Pico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will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auto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60" dirty="0">
                <a:latin typeface="Arial"/>
                <a:cs typeface="Arial"/>
              </a:rPr>
              <a:t>reboot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310" dirty="0">
                <a:latin typeface="Arial"/>
                <a:cs typeface="Arial"/>
              </a:rPr>
              <a:t>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290" dirty="0">
                <a:latin typeface="Arial"/>
                <a:cs typeface="Arial"/>
              </a:rPr>
              <a:t>run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MicroPython.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4425" y="3619875"/>
            <a:ext cx="1474470" cy="1119505"/>
          </a:xfrm>
          <a:custGeom>
            <a:avLst/>
            <a:gdLst/>
            <a:ahLst/>
            <a:cxnLst/>
            <a:rect l="l" t="t" r="r" b="b"/>
            <a:pathLst>
              <a:path w="1474470" h="1119504">
                <a:moveTo>
                  <a:pt x="0" y="559499"/>
                </a:moveTo>
                <a:lnTo>
                  <a:pt x="2021" y="517743"/>
                </a:lnTo>
                <a:lnTo>
                  <a:pt x="7992" y="476821"/>
                </a:lnTo>
                <a:lnTo>
                  <a:pt x="17768" y="436840"/>
                </a:lnTo>
                <a:lnTo>
                  <a:pt x="31208" y="397909"/>
                </a:lnTo>
                <a:lnTo>
                  <a:pt x="48168" y="360135"/>
                </a:lnTo>
                <a:lnTo>
                  <a:pt x="68507" y="323629"/>
                </a:lnTo>
                <a:lnTo>
                  <a:pt x="92082" y="288496"/>
                </a:lnTo>
                <a:lnTo>
                  <a:pt x="118751" y="254846"/>
                </a:lnTo>
                <a:lnTo>
                  <a:pt x="148370" y="222787"/>
                </a:lnTo>
                <a:lnTo>
                  <a:pt x="180798" y="192427"/>
                </a:lnTo>
                <a:lnTo>
                  <a:pt x="215891" y="163873"/>
                </a:lnTo>
                <a:lnTo>
                  <a:pt x="253508" y="137236"/>
                </a:lnTo>
                <a:lnTo>
                  <a:pt x="293505" y="112621"/>
                </a:lnTo>
                <a:lnTo>
                  <a:pt x="335741" y="90138"/>
                </a:lnTo>
                <a:lnTo>
                  <a:pt x="380072" y="69896"/>
                </a:lnTo>
                <a:lnTo>
                  <a:pt x="426357" y="52001"/>
                </a:lnTo>
                <a:lnTo>
                  <a:pt x="474452" y="36562"/>
                </a:lnTo>
                <a:lnTo>
                  <a:pt x="524215" y="23688"/>
                </a:lnTo>
                <a:lnTo>
                  <a:pt x="575504" y="13487"/>
                </a:lnTo>
                <a:lnTo>
                  <a:pt x="628176" y="6066"/>
                </a:lnTo>
                <a:lnTo>
                  <a:pt x="682089" y="1534"/>
                </a:lnTo>
                <a:lnTo>
                  <a:pt x="737099" y="0"/>
                </a:lnTo>
                <a:lnTo>
                  <a:pt x="792110" y="1534"/>
                </a:lnTo>
                <a:lnTo>
                  <a:pt x="846023" y="6066"/>
                </a:lnTo>
                <a:lnTo>
                  <a:pt x="898695" y="13487"/>
                </a:lnTo>
                <a:lnTo>
                  <a:pt x="949984" y="23688"/>
                </a:lnTo>
                <a:lnTo>
                  <a:pt x="999747" y="36562"/>
                </a:lnTo>
                <a:lnTo>
                  <a:pt x="1047842" y="52001"/>
                </a:lnTo>
                <a:lnTo>
                  <a:pt x="1094127" y="69896"/>
                </a:lnTo>
                <a:lnTo>
                  <a:pt x="1138458" y="90138"/>
                </a:lnTo>
                <a:lnTo>
                  <a:pt x="1180694" y="112621"/>
                </a:lnTo>
                <a:lnTo>
                  <a:pt x="1220691" y="137236"/>
                </a:lnTo>
                <a:lnTo>
                  <a:pt x="1258308" y="163873"/>
                </a:lnTo>
                <a:lnTo>
                  <a:pt x="1293401" y="192427"/>
                </a:lnTo>
                <a:lnTo>
                  <a:pt x="1325829" y="222787"/>
                </a:lnTo>
                <a:lnTo>
                  <a:pt x="1355448" y="254846"/>
                </a:lnTo>
                <a:lnTo>
                  <a:pt x="1382117" y="288496"/>
                </a:lnTo>
                <a:lnTo>
                  <a:pt x="1405692" y="323629"/>
                </a:lnTo>
                <a:lnTo>
                  <a:pt x="1426031" y="360135"/>
                </a:lnTo>
                <a:lnTo>
                  <a:pt x="1442991" y="397909"/>
                </a:lnTo>
                <a:lnTo>
                  <a:pt x="1456431" y="436840"/>
                </a:lnTo>
                <a:lnTo>
                  <a:pt x="1466207" y="476821"/>
                </a:lnTo>
                <a:lnTo>
                  <a:pt x="1472178" y="517743"/>
                </a:lnTo>
                <a:lnTo>
                  <a:pt x="1474199" y="559499"/>
                </a:lnTo>
                <a:lnTo>
                  <a:pt x="1472178" y="601256"/>
                </a:lnTo>
                <a:lnTo>
                  <a:pt x="1466207" y="642178"/>
                </a:lnTo>
                <a:lnTo>
                  <a:pt x="1456431" y="682159"/>
                </a:lnTo>
                <a:lnTo>
                  <a:pt x="1442991" y="721090"/>
                </a:lnTo>
                <a:lnTo>
                  <a:pt x="1426031" y="758864"/>
                </a:lnTo>
                <a:lnTo>
                  <a:pt x="1405692" y="795370"/>
                </a:lnTo>
                <a:lnTo>
                  <a:pt x="1382117" y="830503"/>
                </a:lnTo>
                <a:lnTo>
                  <a:pt x="1355448" y="864153"/>
                </a:lnTo>
                <a:lnTo>
                  <a:pt x="1325829" y="896212"/>
                </a:lnTo>
                <a:lnTo>
                  <a:pt x="1293401" y="926572"/>
                </a:lnTo>
                <a:lnTo>
                  <a:pt x="1258308" y="955126"/>
                </a:lnTo>
                <a:lnTo>
                  <a:pt x="1220691" y="981763"/>
                </a:lnTo>
                <a:lnTo>
                  <a:pt x="1180694" y="1006378"/>
                </a:lnTo>
                <a:lnTo>
                  <a:pt x="1138458" y="1028861"/>
                </a:lnTo>
                <a:lnTo>
                  <a:pt x="1094127" y="1049103"/>
                </a:lnTo>
                <a:lnTo>
                  <a:pt x="1047842" y="1066998"/>
                </a:lnTo>
                <a:lnTo>
                  <a:pt x="999747" y="1082437"/>
                </a:lnTo>
                <a:lnTo>
                  <a:pt x="949984" y="1095311"/>
                </a:lnTo>
                <a:lnTo>
                  <a:pt x="898695" y="1105512"/>
                </a:lnTo>
                <a:lnTo>
                  <a:pt x="846023" y="1112933"/>
                </a:lnTo>
                <a:lnTo>
                  <a:pt x="792110" y="1117465"/>
                </a:lnTo>
                <a:lnTo>
                  <a:pt x="737099" y="1118999"/>
                </a:lnTo>
                <a:lnTo>
                  <a:pt x="682089" y="1117465"/>
                </a:lnTo>
                <a:lnTo>
                  <a:pt x="628176" y="1112933"/>
                </a:lnTo>
                <a:lnTo>
                  <a:pt x="575504" y="1105512"/>
                </a:lnTo>
                <a:lnTo>
                  <a:pt x="524215" y="1095311"/>
                </a:lnTo>
                <a:lnTo>
                  <a:pt x="474452" y="1082437"/>
                </a:lnTo>
                <a:lnTo>
                  <a:pt x="426357" y="1066998"/>
                </a:lnTo>
                <a:lnTo>
                  <a:pt x="380072" y="1049103"/>
                </a:lnTo>
                <a:lnTo>
                  <a:pt x="335741" y="1028861"/>
                </a:lnTo>
                <a:lnTo>
                  <a:pt x="293505" y="1006378"/>
                </a:lnTo>
                <a:lnTo>
                  <a:pt x="253508" y="981763"/>
                </a:lnTo>
                <a:lnTo>
                  <a:pt x="215891" y="955126"/>
                </a:lnTo>
                <a:lnTo>
                  <a:pt x="180798" y="926572"/>
                </a:lnTo>
                <a:lnTo>
                  <a:pt x="148370" y="896212"/>
                </a:lnTo>
                <a:lnTo>
                  <a:pt x="118751" y="864153"/>
                </a:lnTo>
                <a:lnTo>
                  <a:pt x="92082" y="830503"/>
                </a:lnTo>
                <a:lnTo>
                  <a:pt x="68507" y="795370"/>
                </a:lnTo>
                <a:lnTo>
                  <a:pt x="48168" y="758864"/>
                </a:lnTo>
                <a:lnTo>
                  <a:pt x="31208" y="721090"/>
                </a:lnTo>
                <a:lnTo>
                  <a:pt x="17768" y="682159"/>
                </a:lnTo>
                <a:lnTo>
                  <a:pt x="7992" y="642178"/>
                </a:lnTo>
                <a:lnTo>
                  <a:pt x="2021" y="601256"/>
                </a:lnTo>
                <a:lnTo>
                  <a:pt x="0" y="559499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 Pico W Pinout">
            <a:extLst>
              <a:ext uri="{FF2B5EF4-FFF2-40B4-BE49-F238E27FC236}">
                <a16:creationId xmlns:a16="http://schemas.microsoft.com/office/drawing/2014/main" id="{D2071DD3-2C1D-6FC7-18E1-34E972F7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781431"/>
            <a:ext cx="8963025" cy="55570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207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443-4408-DF81-437D-55519F5E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LED PINOUT</a:t>
            </a:r>
          </a:p>
        </p:txBody>
      </p:sp>
      <p:pic>
        <p:nvPicPr>
          <p:cNvPr id="2050" name="Picture 2" descr="5mm LED Pinout, Features, Forward Voltages &amp; Datasheet">
            <a:extLst>
              <a:ext uri="{FF2B5EF4-FFF2-40B4-BE49-F238E27FC236}">
                <a16:creationId xmlns:a16="http://schemas.microsoft.com/office/drawing/2014/main" id="{3BD8DAAB-35D1-BB8D-BD45-4EA5D29C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914400"/>
            <a:ext cx="6858000" cy="47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8DE6C-E8AC-6617-8753-8CE4CB1D7FD0}"/>
              </a:ext>
            </a:extLst>
          </p:cNvPr>
          <p:cNvSpPr txBox="1"/>
          <p:nvPr/>
        </p:nvSpPr>
        <p:spPr>
          <a:xfrm>
            <a:off x="2057400" y="6096000"/>
            <a:ext cx="388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Longer pin is Anode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5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F9C47-7644-3921-5866-2796DA350669}"/>
              </a:ext>
            </a:extLst>
          </p:cNvPr>
          <p:cNvSpPr txBox="1"/>
          <p:nvPr/>
        </p:nvSpPr>
        <p:spPr>
          <a:xfrm>
            <a:off x="685800" y="685800"/>
            <a:ext cx="701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from machine import Pin</a:t>
            </a:r>
          </a:p>
          <a:p>
            <a:r>
              <a:rPr lang="en-SG" sz="3200" dirty="0"/>
              <a:t>import </a:t>
            </a:r>
            <a:r>
              <a:rPr lang="en-SG" sz="3200" dirty="0" err="1"/>
              <a:t>utime</a:t>
            </a:r>
            <a:endParaRPr lang="en-SG" sz="3200" dirty="0"/>
          </a:p>
          <a:p>
            <a:endParaRPr lang="en-SG" sz="3200" dirty="0"/>
          </a:p>
          <a:p>
            <a:r>
              <a:rPr lang="en-SG" sz="3200" dirty="0"/>
              <a:t>#led = Pin('LED', </a:t>
            </a:r>
            <a:r>
              <a:rPr lang="en-SG" sz="3200" dirty="0" err="1"/>
              <a:t>Pin.OUT</a:t>
            </a:r>
            <a:r>
              <a:rPr lang="en-SG" sz="3200" dirty="0"/>
              <a:t>) #onboard LED</a:t>
            </a:r>
          </a:p>
          <a:p>
            <a:r>
              <a:rPr lang="en-SG" sz="3200" dirty="0"/>
              <a:t>led = Pin(2, </a:t>
            </a:r>
            <a:r>
              <a:rPr lang="en-SG" sz="3200" dirty="0" err="1"/>
              <a:t>Pin.OUT</a:t>
            </a:r>
            <a:r>
              <a:rPr lang="en-SG" sz="3200" dirty="0"/>
              <a:t>)</a:t>
            </a:r>
          </a:p>
          <a:p>
            <a:r>
              <a:rPr lang="en-SG" sz="3200" dirty="0" err="1"/>
              <a:t>led.low</a:t>
            </a:r>
            <a:endParaRPr lang="en-SG" sz="3200" dirty="0"/>
          </a:p>
          <a:p>
            <a:r>
              <a:rPr lang="en-SG" sz="3200" dirty="0"/>
              <a:t>while True:</a:t>
            </a:r>
          </a:p>
          <a:p>
            <a:r>
              <a:rPr lang="en-SG" sz="3200" dirty="0"/>
              <a:t>    </a:t>
            </a:r>
            <a:r>
              <a:rPr lang="en-SG" sz="3200" dirty="0" err="1"/>
              <a:t>led.toggle</a:t>
            </a:r>
            <a:r>
              <a:rPr lang="en-SG" sz="3200" dirty="0"/>
              <a:t>()</a:t>
            </a:r>
          </a:p>
          <a:p>
            <a:r>
              <a:rPr lang="en-SG" sz="3200" dirty="0"/>
              <a:t>    print("Toggle")</a:t>
            </a:r>
          </a:p>
          <a:p>
            <a:r>
              <a:rPr lang="en-SG" sz="3200" dirty="0"/>
              <a:t>    </a:t>
            </a:r>
            <a:r>
              <a:rPr lang="en-SG" sz="3200" dirty="0" err="1"/>
              <a:t>utime.sleep</a:t>
            </a:r>
            <a:r>
              <a:rPr lang="en-SG" sz="3200" dirty="0"/>
              <a:t>(1)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71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326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Overview of Raspberry Pi Pico W</vt:lpstr>
      <vt:lpstr>Download Thonny IDE</vt:lpstr>
      <vt:lpstr>Conﬁgure Thonny IDE</vt:lpstr>
      <vt:lpstr>Download MicroPython UF2 ﬁle</vt:lpstr>
      <vt:lpstr>Boot and Install MicroPython</vt:lpstr>
      <vt:lpstr>PowerPoint Presentation</vt:lpstr>
      <vt:lpstr>LED PINOUT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WSQ  - Dr. Alfred Ang   - Internet of Things (IoT) Management with Raspberry Pi (Raspberry Pico W) - v6</dc:title>
  <cp:lastModifiedBy>Edwin FOO (NYP)</cp:lastModifiedBy>
  <cp:revision>11</cp:revision>
  <dcterms:created xsi:type="dcterms:W3CDTF">2023-04-17T07:42:41Z</dcterms:created>
  <dcterms:modified xsi:type="dcterms:W3CDTF">2023-05-18T09:38:03Z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Google</vt:lpwstr>
  </property>
  <property fmtid="{D5CDD505-2E9C-101B-9397-08002B2CF9AE}" pid="4" name="LastSaved">
    <vt:filetime>2023-04-17T00:00:00Z</vt:filetime>
  </property>
  <property fmtid="{D5CDD505-2E9C-101B-9397-08002B2CF9AE}" pid="5" name="ArticulateGUID">
    <vt:lpwstr>7F096F67-6A5F-4349-9768-A26EA1078A94</vt:lpwstr>
  </property>
  <property fmtid="{D5CDD505-2E9C-101B-9397-08002B2CF9AE}" pid="6" name="ArticulatePath">
    <vt:lpwstr>Internet of Things(IIOT)</vt:lpwstr>
  </property>
  <property fmtid="{D5CDD505-2E9C-101B-9397-08002B2CF9AE}" pid="7" name="MSIP_Label_babe128f-e2ab-4b18-9c62-301caee5e80a_Enabled">
    <vt:lpwstr>true</vt:lpwstr>
  </property>
  <property fmtid="{D5CDD505-2E9C-101B-9397-08002B2CF9AE}" pid="8" name="MSIP_Label_babe128f-e2ab-4b18-9c62-301caee5e80a_SetDate">
    <vt:lpwstr>2023-05-18T09:38:03Z</vt:lpwstr>
  </property>
  <property fmtid="{D5CDD505-2E9C-101B-9397-08002B2CF9AE}" pid="9" name="MSIP_Label_babe128f-e2ab-4b18-9c62-301caee5e80a_Method">
    <vt:lpwstr>Privileged</vt:lpwstr>
  </property>
  <property fmtid="{D5CDD505-2E9C-101B-9397-08002B2CF9AE}" pid="10" name="MSIP_Label_babe128f-e2ab-4b18-9c62-301caee5e80a_Name">
    <vt:lpwstr>OFFICIAL [OPEN]</vt:lpwstr>
  </property>
  <property fmtid="{D5CDD505-2E9C-101B-9397-08002B2CF9AE}" pid="11" name="MSIP_Label_babe128f-e2ab-4b18-9c62-301caee5e80a_SiteId">
    <vt:lpwstr>243ebaed-00d0-4690-a7dc-75893b0d9f98</vt:lpwstr>
  </property>
  <property fmtid="{D5CDD505-2E9C-101B-9397-08002B2CF9AE}" pid="12" name="MSIP_Label_babe128f-e2ab-4b18-9c62-301caee5e80a_ActionId">
    <vt:lpwstr>cb60a7b5-e215-44d2-8366-f848512d5e50</vt:lpwstr>
  </property>
  <property fmtid="{D5CDD505-2E9C-101B-9397-08002B2CF9AE}" pid="13" name="MSIP_Label_babe128f-e2ab-4b18-9c62-301caee5e80a_ContentBits">
    <vt:lpwstr>1</vt:lpwstr>
  </property>
</Properties>
</file>