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</p:sldIdLst>
  <p:sldSz cx="9144000" cy="6858000" type="screen4x3"/>
  <p:notesSz cx="9144000" cy="6858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2797" y="233654"/>
            <a:ext cx="385840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9113" y="233654"/>
            <a:ext cx="59457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799" y="1803833"/>
            <a:ext cx="720440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88367" y="6433150"/>
            <a:ext cx="2305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MSIPCMContentMarking" descr="{&quot;HashCode&quot;:-2012720162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E6AEFD3F-00E7-B5B6-AB87-2FEA8C6389B5}"/>
              </a:ext>
            </a:extLst>
          </p:cNvPr>
          <p:cNvSpPr txBox="1"/>
          <p:nvPr userDrawn="1"/>
        </p:nvSpPr>
        <p:spPr>
          <a:xfrm>
            <a:off x="0" y="0"/>
            <a:ext cx="103337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(Open)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421" y="1557020"/>
            <a:ext cx="8061959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7090" marR="842010" indent="1767205">
              <a:lnSpc>
                <a:spcPct val="100000"/>
              </a:lnSpc>
              <a:spcBef>
                <a:spcPts val="100"/>
              </a:spcBef>
            </a:pPr>
            <a:r>
              <a:rPr sz="6000" spc="390" dirty="0">
                <a:latin typeface="Arial"/>
                <a:cs typeface="Arial"/>
              </a:rPr>
              <a:t>Topic </a:t>
            </a:r>
            <a:r>
              <a:rPr sz="6000" spc="545" dirty="0">
                <a:latin typeface="Arial"/>
                <a:cs typeface="Arial"/>
              </a:rPr>
              <a:t>4 </a:t>
            </a:r>
            <a:r>
              <a:rPr sz="6000" spc="550" dirty="0">
                <a:latin typeface="Arial"/>
                <a:cs typeface="Arial"/>
              </a:rPr>
              <a:t> </a:t>
            </a:r>
            <a:r>
              <a:rPr sz="6000" spc="705" dirty="0">
                <a:latin typeface="Arial"/>
                <a:cs typeface="Arial"/>
              </a:rPr>
              <a:t>Monitor</a:t>
            </a:r>
            <a:r>
              <a:rPr sz="6000" spc="50" dirty="0">
                <a:latin typeface="Arial"/>
                <a:cs typeface="Arial"/>
              </a:rPr>
              <a:t> </a:t>
            </a:r>
            <a:r>
              <a:rPr sz="6000" spc="620" dirty="0">
                <a:latin typeface="Arial"/>
                <a:cs typeface="Arial"/>
              </a:rPr>
              <a:t>Data</a:t>
            </a:r>
            <a:r>
              <a:rPr sz="6000" spc="55" dirty="0">
                <a:latin typeface="Arial"/>
                <a:cs typeface="Arial"/>
              </a:rPr>
              <a:t> </a:t>
            </a:r>
            <a:r>
              <a:rPr sz="6000" spc="735" dirty="0">
                <a:latin typeface="Arial"/>
                <a:cs typeface="Arial"/>
              </a:rPr>
              <a:t>to</a:t>
            </a:r>
            <a:endParaRPr sz="6000">
              <a:latin typeface="Arial"/>
              <a:cs typeface="Arial"/>
            </a:endParaRPr>
          </a:p>
          <a:p>
            <a:pPr marL="2855595" marR="5080" indent="-2843530">
              <a:lnSpc>
                <a:spcPct val="100000"/>
              </a:lnSpc>
            </a:pPr>
            <a:r>
              <a:rPr sz="6000" spc="445" dirty="0">
                <a:latin typeface="Arial"/>
                <a:cs typeface="Arial"/>
              </a:rPr>
              <a:t>Trigger</a:t>
            </a:r>
            <a:r>
              <a:rPr sz="6000" spc="60" dirty="0">
                <a:latin typeface="Arial"/>
                <a:cs typeface="Arial"/>
              </a:rPr>
              <a:t> </a:t>
            </a:r>
            <a:r>
              <a:rPr sz="6000" spc="545" dirty="0">
                <a:latin typeface="Arial"/>
                <a:cs typeface="Arial"/>
              </a:rPr>
              <a:t>Control</a:t>
            </a:r>
            <a:r>
              <a:rPr sz="6000" spc="60" dirty="0">
                <a:latin typeface="Arial"/>
                <a:cs typeface="Arial"/>
              </a:rPr>
              <a:t> </a:t>
            </a:r>
            <a:r>
              <a:rPr sz="6000" spc="610" dirty="0">
                <a:latin typeface="Arial"/>
                <a:cs typeface="Arial"/>
              </a:rPr>
              <a:t>from </a:t>
            </a:r>
            <a:r>
              <a:rPr sz="6000" spc="-1655" dirty="0">
                <a:latin typeface="Arial"/>
                <a:cs typeface="Arial"/>
              </a:rPr>
              <a:t> </a:t>
            </a:r>
            <a:r>
              <a:rPr sz="6000" spc="560" dirty="0">
                <a:latin typeface="Arial"/>
                <a:cs typeface="Arial"/>
              </a:rPr>
              <a:t>Cloud</a:t>
            </a:r>
            <a:endParaRPr sz="6000">
              <a:latin typeface="Arial"/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575" y="233654"/>
            <a:ext cx="5582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Create</a:t>
            </a:r>
            <a:r>
              <a:rPr spc="30" dirty="0"/>
              <a:t> </a:t>
            </a:r>
            <a:r>
              <a:rPr spc="165" dirty="0"/>
              <a:t>Adafruit.io</a:t>
            </a:r>
            <a:r>
              <a:rPr spc="35" dirty="0"/>
              <a:t> </a:t>
            </a:r>
            <a:r>
              <a:rPr spc="175" dirty="0"/>
              <a:t>Feed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99" y="1030280"/>
            <a:ext cx="822198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latin typeface="Arial"/>
                <a:cs typeface="Arial"/>
              </a:rPr>
              <a:t>Follow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previous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steps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creating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feed.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55" dirty="0">
                <a:latin typeface="Arial"/>
                <a:cs typeface="Arial"/>
              </a:rPr>
              <a:t>After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clicking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“New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Feeds”,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you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be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0" dirty="0">
                <a:latin typeface="Arial"/>
                <a:cs typeface="Arial"/>
              </a:rPr>
              <a:t>prompted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give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new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feed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name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description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(optional).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85" dirty="0">
                <a:latin typeface="Arial"/>
                <a:cs typeface="Arial"/>
              </a:rPr>
              <a:t>Once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done,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click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“Create”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button.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5712" y="2550873"/>
            <a:ext cx="4939665" cy="3358515"/>
            <a:chOff x="2155712" y="2550873"/>
            <a:chExt cx="4939665" cy="335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712" y="2550873"/>
              <a:ext cx="4832565" cy="33579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98474" y="5211625"/>
              <a:ext cx="1077595" cy="630555"/>
            </a:xfrm>
            <a:custGeom>
              <a:avLst/>
              <a:gdLst/>
              <a:ahLst/>
              <a:cxnLst/>
              <a:rect l="l" t="t" r="r" b="b"/>
              <a:pathLst>
                <a:path w="1077595" h="630554">
                  <a:moveTo>
                    <a:pt x="0" y="105001"/>
                  </a:moveTo>
                  <a:lnTo>
                    <a:pt x="8251" y="64130"/>
                  </a:lnTo>
                  <a:lnTo>
                    <a:pt x="30754" y="30754"/>
                  </a:lnTo>
                  <a:lnTo>
                    <a:pt x="64130" y="8251"/>
                  </a:lnTo>
                  <a:lnTo>
                    <a:pt x="105001" y="0"/>
                  </a:lnTo>
                  <a:lnTo>
                    <a:pt x="972297" y="0"/>
                  </a:lnTo>
                  <a:lnTo>
                    <a:pt x="1012480" y="7992"/>
                  </a:lnTo>
                  <a:lnTo>
                    <a:pt x="1046544" y="30754"/>
                  </a:lnTo>
                  <a:lnTo>
                    <a:pt x="1069307" y="64819"/>
                  </a:lnTo>
                  <a:lnTo>
                    <a:pt x="1077299" y="105001"/>
                  </a:lnTo>
                  <a:lnTo>
                    <a:pt x="1077299" y="524997"/>
                  </a:lnTo>
                  <a:lnTo>
                    <a:pt x="1069048" y="565869"/>
                  </a:lnTo>
                  <a:lnTo>
                    <a:pt x="1046545" y="599245"/>
                  </a:lnTo>
                  <a:lnTo>
                    <a:pt x="1013169" y="621748"/>
                  </a:lnTo>
                  <a:lnTo>
                    <a:pt x="972297" y="629999"/>
                  </a:lnTo>
                  <a:lnTo>
                    <a:pt x="105001" y="629999"/>
                  </a:lnTo>
                  <a:lnTo>
                    <a:pt x="64130" y="621748"/>
                  </a:lnTo>
                  <a:lnTo>
                    <a:pt x="30754" y="599245"/>
                  </a:lnTo>
                  <a:lnTo>
                    <a:pt x="8251" y="565869"/>
                  </a:lnTo>
                  <a:lnTo>
                    <a:pt x="0" y="524997"/>
                  </a:lnTo>
                  <a:lnTo>
                    <a:pt x="0" y="105001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14" y="233654"/>
            <a:ext cx="655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Completed</a:t>
            </a:r>
            <a:r>
              <a:rPr spc="35" dirty="0"/>
              <a:t> </a:t>
            </a:r>
            <a:r>
              <a:rPr spc="165" dirty="0"/>
              <a:t>Adafruit.io</a:t>
            </a:r>
            <a:r>
              <a:rPr spc="35" dirty="0"/>
              <a:t> </a:t>
            </a:r>
            <a:r>
              <a:rPr spc="170" dirty="0"/>
              <a:t>Feed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99" y="1030280"/>
            <a:ext cx="7322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85" dirty="0">
                <a:latin typeface="Arial"/>
                <a:cs typeface="Arial"/>
              </a:rPr>
              <a:t>Once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you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have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created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led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feed,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it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should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look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like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this.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0849" y="2270325"/>
            <a:ext cx="7975600" cy="2533650"/>
            <a:chOff x="530849" y="2270325"/>
            <a:chExt cx="7975600" cy="2533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5" y="2337012"/>
              <a:ext cx="7867649" cy="2466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849" y="2270325"/>
              <a:ext cx="774026" cy="340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Setup</a:t>
            </a:r>
            <a:r>
              <a:rPr spc="10" dirty="0"/>
              <a:t> </a:t>
            </a:r>
            <a:r>
              <a:rPr spc="265" dirty="0"/>
              <a:t>Dashboard</a:t>
            </a:r>
            <a:r>
              <a:rPr spc="15" dirty="0"/>
              <a:t> </a:t>
            </a:r>
            <a:r>
              <a:rPr spc="6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99" y="1030280"/>
            <a:ext cx="847979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35" dirty="0">
                <a:latin typeface="Arial"/>
                <a:cs typeface="Arial"/>
              </a:rPr>
              <a:t>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existing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dashboard,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you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previously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created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blocks.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5" dirty="0">
                <a:latin typeface="Arial"/>
                <a:cs typeface="Arial"/>
              </a:rPr>
              <a:t>We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create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one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more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block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be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used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control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in-built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LED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Raspberry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Pi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Pico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W.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20" dirty="0">
                <a:latin typeface="Arial"/>
                <a:cs typeface="Arial"/>
              </a:rPr>
              <a:t>Click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settings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dropdown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icon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click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“Create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New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Block”.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9175" y="2450500"/>
            <a:ext cx="2792095" cy="1957070"/>
            <a:chOff x="1469175" y="2450500"/>
            <a:chExt cx="2792095" cy="1957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75" y="2450500"/>
              <a:ext cx="2791625" cy="195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74124" y="3635350"/>
              <a:ext cx="969644" cy="685800"/>
            </a:xfrm>
            <a:custGeom>
              <a:avLst/>
              <a:gdLst/>
              <a:ahLst/>
              <a:cxnLst/>
              <a:rect l="l" t="t" r="r" b="b"/>
              <a:pathLst>
                <a:path w="969645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855297" y="0"/>
                  </a:lnTo>
                  <a:lnTo>
                    <a:pt x="899039" y="8700"/>
                  </a:lnTo>
                  <a:lnTo>
                    <a:pt x="936121" y="33478"/>
                  </a:lnTo>
                  <a:lnTo>
                    <a:pt x="960899" y="70560"/>
                  </a:lnTo>
                  <a:lnTo>
                    <a:pt x="969599" y="114302"/>
                  </a:lnTo>
                  <a:lnTo>
                    <a:pt x="969599" y="571497"/>
                  </a:lnTo>
                  <a:lnTo>
                    <a:pt x="960617" y="615989"/>
                  </a:lnTo>
                  <a:lnTo>
                    <a:pt x="936121" y="652321"/>
                  </a:lnTo>
                  <a:lnTo>
                    <a:pt x="899789" y="676817"/>
                  </a:lnTo>
                  <a:lnTo>
                    <a:pt x="855297" y="685799"/>
                  </a:lnTo>
                  <a:lnTo>
                    <a:pt x="114302" y="685799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12999" y="2450500"/>
            <a:ext cx="3143250" cy="3982720"/>
            <a:chOff x="4712999" y="2450500"/>
            <a:chExt cx="3143250" cy="39827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199" y="2450500"/>
              <a:ext cx="3031718" cy="3982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32049" y="3300724"/>
              <a:ext cx="2099945" cy="438150"/>
            </a:xfrm>
            <a:custGeom>
              <a:avLst/>
              <a:gdLst/>
              <a:ahLst/>
              <a:cxnLst/>
              <a:rect l="l" t="t" r="r" b="b"/>
              <a:pathLst>
                <a:path w="2099945" h="438150">
                  <a:moveTo>
                    <a:pt x="0" y="72951"/>
                  </a:moveTo>
                  <a:lnTo>
                    <a:pt x="5732" y="44555"/>
                  </a:lnTo>
                  <a:lnTo>
                    <a:pt x="21366" y="21366"/>
                  </a:lnTo>
                  <a:lnTo>
                    <a:pt x="44555" y="5732"/>
                  </a:lnTo>
                  <a:lnTo>
                    <a:pt x="72951" y="0"/>
                  </a:lnTo>
                  <a:lnTo>
                    <a:pt x="2026748" y="0"/>
                  </a:lnTo>
                  <a:lnTo>
                    <a:pt x="2067221" y="12256"/>
                  </a:lnTo>
                  <a:lnTo>
                    <a:pt x="2094146" y="45034"/>
                  </a:lnTo>
                  <a:lnTo>
                    <a:pt x="2099699" y="72951"/>
                  </a:lnTo>
                  <a:lnTo>
                    <a:pt x="2099699" y="364748"/>
                  </a:lnTo>
                  <a:lnTo>
                    <a:pt x="2093967" y="393144"/>
                  </a:lnTo>
                  <a:lnTo>
                    <a:pt x="2078332" y="416333"/>
                  </a:lnTo>
                  <a:lnTo>
                    <a:pt x="2055144" y="431967"/>
                  </a:lnTo>
                  <a:lnTo>
                    <a:pt x="2026748" y="437699"/>
                  </a:lnTo>
                  <a:lnTo>
                    <a:pt x="72951" y="437699"/>
                  </a:lnTo>
                  <a:lnTo>
                    <a:pt x="44555" y="431967"/>
                  </a:lnTo>
                  <a:lnTo>
                    <a:pt x="21366" y="416333"/>
                  </a:lnTo>
                  <a:lnTo>
                    <a:pt x="5732" y="393144"/>
                  </a:lnTo>
                  <a:lnTo>
                    <a:pt x="0" y="364748"/>
                  </a:lnTo>
                  <a:lnTo>
                    <a:pt x="0" y="72951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Setup</a:t>
            </a:r>
            <a:r>
              <a:rPr spc="10" dirty="0"/>
              <a:t> </a:t>
            </a:r>
            <a:r>
              <a:rPr spc="265" dirty="0"/>
              <a:t>Dashboard</a:t>
            </a:r>
            <a:r>
              <a:rPr spc="15" dirty="0"/>
              <a:t> </a:t>
            </a:r>
            <a:r>
              <a:rPr spc="6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99" y="1030280"/>
            <a:ext cx="82543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45" dirty="0">
                <a:latin typeface="Arial"/>
                <a:cs typeface="Arial"/>
              </a:rPr>
              <a:t>From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various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options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choose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from,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choose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toggle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block.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latin typeface="Arial"/>
                <a:cs typeface="Arial"/>
              </a:rPr>
              <a:t>Select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‘led’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feed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click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“Next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step”.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1937" y="2117650"/>
            <a:ext cx="4881245" cy="4456430"/>
            <a:chOff x="2121937" y="2117650"/>
            <a:chExt cx="4881245" cy="445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000" y="2117650"/>
              <a:ext cx="4861976" cy="4456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0987" y="2934400"/>
              <a:ext cx="1339850" cy="1193800"/>
            </a:xfrm>
            <a:custGeom>
              <a:avLst/>
              <a:gdLst/>
              <a:ahLst/>
              <a:cxnLst/>
              <a:rect l="l" t="t" r="r" b="b"/>
              <a:pathLst>
                <a:path w="1339850" h="1193800">
                  <a:moveTo>
                    <a:pt x="0" y="198903"/>
                  </a:moveTo>
                  <a:lnTo>
                    <a:pt x="5253" y="153297"/>
                  </a:lnTo>
                  <a:lnTo>
                    <a:pt x="20216" y="111431"/>
                  </a:lnTo>
                  <a:lnTo>
                    <a:pt x="43696" y="74499"/>
                  </a:lnTo>
                  <a:lnTo>
                    <a:pt x="74499" y="43696"/>
                  </a:lnTo>
                  <a:lnTo>
                    <a:pt x="111431" y="20216"/>
                  </a:lnTo>
                  <a:lnTo>
                    <a:pt x="153297" y="5253"/>
                  </a:lnTo>
                  <a:lnTo>
                    <a:pt x="198903" y="0"/>
                  </a:lnTo>
                  <a:lnTo>
                    <a:pt x="1140595" y="0"/>
                  </a:lnTo>
                  <a:lnTo>
                    <a:pt x="1179581" y="3857"/>
                  </a:lnTo>
                  <a:lnTo>
                    <a:pt x="1216713" y="15140"/>
                  </a:lnTo>
                  <a:lnTo>
                    <a:pt x="1250947" y="33418"/>
                  </a:lnTo>
                  <a:lnTo>
                    <a:pt x="1281242" y="58257"/>
                  </a:lnTo>
                  <a:lnTo>
                    <a:pt x="1306081" y="88551"/>
                  </a:lnTo>
                  <a:lnTo>
                    <a:pt x="1324359" y="122786"/>
                  </a:lnTo>
                  <a:lnTo>
                    <a:pt x="1335642" y="159918"/>
                  </a:lnTo>
                  <a:lnTo>
                    <a:pt x="1339499" y="198903"/>
                  </a:lnTo>
                  <a:lnTo>
                    <a:pt x="1339499" y="994495"/>
                  </a:lnTo>
                  <a:lnTo>
                    <a:pt x="1334246" y="1040102"/>
                  </a:lnTo>
                  <a:lnTo>
                    <a:pt x="1319283" y="1081968"/>
                  </a:lnTo>
                  <a:lnTo>
                    <a:pt x="1295802" y="1118900"/>
                  </a:lnTo>
                  <a:lnTo>
                    <a:pt x="1265000" y="1149702"/>
                  </a:lnTo>
                  <a:lnTo>
                    <a:pt x="1228068" y="1173183"/>
                  </a:lnTo>
                  <a:lnTo>
                    <a:pt x="1186202" y="1188146"/>
                  </a:lnTo>
                  <a:lnTo>
                    <a:pt x="1140595" y="1193399"/>
                  </a:lnTo>
                  <a:lnTo>
                    <a:pt x="198903" y="1193399"/>
                  </a:lnTo>
                  <a:lnTo>
                    <a:pt x="153297" y="1188146"/>
                  </a:lnTo>
                  <a:lnTo>
                    <a:pt x="111431" y="1173183"/>
                  </a:lnTo>
                  <a:lnTo>
                    <a:pt x="74499" y="1149702"/>
                  </a:lnTo>
                  <a:lnTo>
                    <a:pt x="43696" y="1118900"/>
                  </a:lnTo>
                  <a:lnTo>
                    <a:pt x="20216" y="1081968"/>
                  </a:lnTo>
                  <a:lnTo>
                    <a:pt x="5253" y="1040102"/>
                  </a:lnTo>
                  <a:lnTo>
                    <a:pt x="0" y="994495"/>
                  </a:lnTo>
                  <a:lnTo>
                    <a:pt x="0" y="198903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277" y="233654"/>
            <a:ext cx="397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Setup</a:t>
            </a:r>
            <a:r>
              <a:rPr spc="15" dirty="0"/>
              <a:t> </a:t>
            </a:r>
            <a:r>
              <a:rPr spc="150" dirty="0"/>
              <a:t>LED</a:t>
            </a:r>
            <a:r>
              <a:rPr spc="15" dirty="0"/>
              <a:t> </a:t>
            </a:r>
            <a:r>
              <a:rPr spc="8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99" y="1030280"/>
            <a:ext cx="410781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889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95" dirty="0">
                <a:latin typeface="Arial"/>
                <a:cs typeface="Arial"/>
              </a:rPr>
              <a:t>Under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Block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settings,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setup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block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shown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spc="130" dirty="0">
                <a:latin typeface="Arial"/>
                <a:cs typeface="Arial"/>
              </a:rPr>
              <a:t>led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toggle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block: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120" dirty="0">
                <a:latin typeface="Arial"/>
                <a:cs typeface="Arial"/>
              </a:rPr>
              <a:t>Block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Title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(optional)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85" dirty="0">
                <a:latin typeface="Arial"/>
                <a:cs typeface="Arial"/>
              </a:rPr>
              <a:t>Once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done,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click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“Create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Block”.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1200" y="1119950"/>
            <a:ext cx="4307205" cy="5025390"/>
            <a:chOff x="4691200" y="1119950"/>
            <a:chExt cx="4307205" cy="5025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200" y="1119950"/>
              <a:ext cx="4307151" cy="5005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19574" y="5731125"/>
              <a:ext cx="810260" cy="394970"/>
            </a:xfrm>
            <a:custGeom>
              <a:avLst/>
              <a:gdLst/>
              <a:ahLst/>
              <a:cxnLst/>
              <a:rect l="l" t="t" r="r" b="b"/>
              <a:pathLst>
                <a:path w="810259" h="394970">
                  <a:moveTo>
                    <a:pt x="0" y="65801"/>
                  </a:moveTo>
                  <a:lnTo>
                    <a:pt x="5170" y="40188"/>
                  </a:lnTo>
                  <a:lnTo>
                    <a:pt x="19272" y="19272"/>
                  </a:lnTo>
                  <a:lnTo>
                    <a:pt x="40188" y="5170"/>
                  </a:lnTo>
                  <a:lnTo>
                    <a:pt x="65801" y="0"/>
                  </a:lnTo>
                  <a:lnTo>
                    <a:pt x="743898" y="0"/>
                  </a:lnTo>
                  <a:lnTo>
                    <a:pt x="780405" y="11055"/>
                  </a:lnTo>
                  <a:lnTo>
                    <a:pt x="804691" y="40620"/>
                  </a:lnTo>
                  <a:lnTo>
                    <a:pt x="809699" y="65801"/>
                  </a:lnTo>
                  <a:lnTo>
                    <a:pt x="809699" y="328998"/>
                  </a:lnTo>
                  <a:lnTo>
                    <a:pt x="804529" y="354611"/>
                  </a:lnTo>
                  <a:lnTo>
                    <a:pt x="790427" y="375527"/>
                  </a:lnTo>
                  <a:lnTo>
                    <a:pt x="769511" y="389629"/>
                  </a:lnTo>
                  <a:lnTo>
                    <a:pt x="743898" y="394799"/>
                  </a:lnTo>
                  <a:lnTo>
                    <a:pt x="65801" y="394799"/>
                  </a:lnTo>
                  <a:lnTo>
                    <a:pt x="40188" y="389629"/>
                  </a:lnTo>
                  <a:lnTo>
                    <a:pt x="19272" y="375527"/>
                  </a:lnTo>
                  <a:lnTo>
                    <a:pt x="5170" y="354611"/>
                  </a:lnTo>
                  <a:lnTo>
                    <a:pt x="0" y="328998"/>
                  </a:lnTo>
                  <a:lnTo>
                    <a:pt x="0" y="65801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074" y="839582"/>
            <a:ext cx="84467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control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Raspberry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from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cloud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-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Control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601" y="196229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Control</a:t>
            </a:r>
            <a:r>
              <a:rPr spc="25" dirty="0"/>
              <a:t> </a:t>
            </a:r>
            <a:r>
              <a:rPr spc="135" dirty="0"/>
              <a:t>Device</a:t>
            </a:r>
            <a:r>
              <a:rPr spc="30" dirty="0"/>
              <a:t> </a:t>
            </a:r>
            <a:r>
              <a:rPr spc="160" dirty="0"/>
              <a:t>via</a:t>
            </a:r>
            <a:r>
              <a:rPr spc="25" dirty="0"/>
              <a:t> </a:t>
            </a:r>
            <a:r>
              <a:rPr dirty="0"/>
              <a:t>IoT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8950"/>
            <a:ext cx="6095624" cy="5055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074" y="839582"/>
            <a:ext cx="84467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control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Raspberry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from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cloud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-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Control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601" y="196229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Control</a:t>
            </a:r>
            <a:r>
              <a:rPr spc="25" dirty="0"/>
              <a:t> </a:t>
            </a:r>
            <a:r>
              <a:rPr spc="135" dirty="0"/>
              <a:t>Device</a:t>
            </a:r>
            <a:r>
              <a:rPr spc="30" dirty="0"/>
              <a:t> </a:t>
            </a:r>
            <a:r>
              <a:rPr spc="160" dirty="0"/>
              <a:t>via</a:t>
            </a:r>
            <a:r>
              <a:rPr spc="25" dirty="0"/>
              <a:t> </a:t>
            </a:r>
            <a:r>
              <a:rPr dirty="0"/>
              <a:t>IoT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4" y="1735800"/>
            <a:ext cx="6031599" cy="4839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349" y="1020057"/>
            <a:ext cx="8375015" cy="2644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160" dirty="0">
                <a:latin typeface="Arial"/>
                <a:cs typeface="Arial"/>
              </a:rPr>
              <a:t>Time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apply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what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you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have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learnt.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15" dirty="0">
                <a:latin typeface="Arial"/>
                <a:cs typeface="Arial"/>
              </a:rPr>
              <a:t>Control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Raspberry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Pi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LED.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215" dirty="0">
                <a:latin typeface="Arial"/>
                <a:cs typeface="Arial"/>
              </a:rPr>
              <a:t>Setup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LED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1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if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humidity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more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80,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else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set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LED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0.</a:t>
            </a:r>
            <a:r>
              <a:rPr lang="en-SG" sz="2400" spc="-105" dirty="0">
                <a:latin typeface="Arial"/>
                <a:cs typeface="Arial"/>
              </a:rPr>
              <a:t>\</a:t>
            </a: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har char="●"/>
              <a:tabLst>
                <a:tab pos="424815" algn="l"/>
                <a:tab pos="425450" algn="l"/>
              </a:tabLst>
            </a:pPr>
            <a:endParaRPr lang="en-SG" sz="2400" spc="-105" dirty="0">
              <a:latin typeface="Arial"/>
              <a:cs typeface="Arial"/>
            </a:endParaRPr>
          </a:p>
          <a:p>
            <a:pPr marL="12065" marR="5080">
              <a:lnSpc>
                <a:spcPts val="2850"/>
              </a:lnSpc>
              <a:spcBef>
                <a:spcPts val="105"/>
              </a:spcBef>
              <a:tabLst>
                <a:tab pos="424815" algn="l"/>
                <a:tab pos="425450" algn="l"/>
              </a:tabLst>
            </a:pPr>
            <a:r>
              <a:rPr lang="en-SG" sz="2400" spc="-105" dirty="0">
                <a:latin typeface="Arial"/>
                <a:cs typeface="Arial"/>
              </a:rPr>
              <a:t>You can download the file conect2cloud.py from the GITHUB</a:t>
            </a:r>
          </a:p>
          <a:p>
            <a:pPr marL="12065" marR="5080">
              <a:lnSpc>
                <a:spcPts val="2850"/>
              </a:lnSpc>
              <a:spcBef>
                <a:spcPts val="105"/>
              </a:spcBef>
              <a:tabLst>
                <a:tab pos="424815" algn="l"/>
                <a:tab pos="425450" algn="l"/>
              </a:tabLst>
            </a:pPr>
            <a:r>
              <a:rPr lang="en-SG" sz="2400" dirty="0">
                <a:latin typeface="Arial"/>
                <a:cs typeface="Arial"/>
              </a:rPr>
              <a:t>https://github.com/NYP-RoboticsSG/IOT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290" y="196229"/>
            <a:ext cx="8277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Activity:</a:t>
            </a:r>
            <a:r>
              <a:rPr spc="35" dirty="0"/>
              <a:t> </a:t>
            </a:r>
            <a:r>
              <a:rPr spc="185" dirty="0"/>
              <a:t>Control</a:t>
            </a:r>
            <a:r>
              <a:rPr spc="40" dirty="0"/>
              <a:t> </a:t>
            </a:r>
            <a:r>
              <a:rPr spc="135" dirty="0"/>
              <a:t>Device</a:t>
            </a:r>
            <a:r>
              <a:rPr spc="35" dirty="0"/>
              <a:t> </a:t>
            </a:r>
            <a:r>
              <a:rPr spc="180" dirty="0"/>
              <a:t>from</a:t>
            </a:r>
            <a:r>
              <a:rPr spc="40" dirty="0"/>
              <a:t> </a:t>
            </a:r>
            <a:r>
              <a:rPr spc="195" dirty="0"/>
              <a:t>Cloud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74" y="1023106"/>
            <a:ext cx="4504690" cy="5824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41275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latin typeface="Arial"/>
                <a:cs typeface="Arial"/>
              </a:rPr>
              <a:t>While </a:t>
            </a:r>
            <a:r>
              <a:rPr sz="1800" spc="185" dirty="0">
                <a:latin typeface="Arial"/>
                <a:cs typeface="Arial"/>
              </a:rPr>
              <a:t>traditional </a:t>
            </a:r>
            <a:r>
              <a:rPr sz="1800" spc="190" dirty="0">
                <a:latin typeface="Arial"/>
                <a:cs typeface="Arial"/>
              </a:rPr>
              <a:t>information 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cybersecurity </a:t>
            </a:r>
            <a:r>
              <a:rPr sz="1800" spc="95" dirty="0">
                <a:latin typeface="Arial"/>
                <a:cs typeface="Arial"/>
              </a:rPr>
              <a:t>revolves </a:t>
            </a:r>
            <a:r>
              <a:rPr sz="1800" spc="215" dirty="0">
                <a:latin typeface="Arial"/>
                <a:cs typeface="Arial"/>
              </a:rPr>
              <a:t>around 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software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135" dirty="0">
                <a:latin typeface="Arial"/>
                <a:cs typeface="Arial"/>
              </a:rPr>
              <a:t>how </a:t>
            </a:r>
            <a:r>
              <a:rPr sz="1800" spc="170" dirty="0">
                <a:latin typeface="Arial"/>
                <a:cs typeface="Arial"/>
              </a:rPr>
              <a:t>it </a:t>
            </a:r>
            <a:r>
              <a:rPr sz="1800" spc="95" dirty="0">
                <a:latin typeface="Arial"/>
                <a:cs typeface="Arial"/>
              </a:rPr>
              <a:t>is 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implemented,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 </a:t>
            </a:r>
            <a:r>
              <a:rPr sz="1800" spc="204" dirty="0">
                <a:latin typeface="Arial"/>
                <a:cs typeface="Arial"/>
              </a:rPr>
              <a:t>adds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extra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layer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complexity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cyber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55" dirty="0">
                <a:latin typeface="Arial"/>
                <a:cs typeface="Arial"/>
              </a:rPr>
              <a:t>physical </a:t>
            </a:r>
            <a:r>
              <a:rPr sz="1800" spc="135" dirty="0">
                <a:latin typeface="Arial"/>
                <a:cs typeface="Arial"/>
              </a:rPr>
              <a:t>worlds 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converge.</a:t>
            </a:r>
            <a:endParaRPr sz="1800">
              <a:latin typeface="Arial"/>
              <a:cs typeface="Arial"/>
            </a:endParaRPr>
          </a:p>
          <a:p>
            <a:pPr marL="379095" marR="1828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latin typeface="Arial"/>
                <a:cs typeface="Arial"/>
              </a:rPr>
              <a:t>A </a:t>
            </a:r>
            <a:r>
              <a:rPr sz="1800" spc="130" dirty="0">
                <a:latin typeface="Arial"/>
                <a:cs typeface="Arial"/>
              </a:rPr>
              <a:t>wide </a:t>
            </a:r>
            <a:r>
              <a:rPr sz="1800" spc="180" dirty="0">
                <a:latin typeface="Arial"/>
                <a:cs typeface="Arial"/>
              </a:rPr>
              <a:t>range </a:t>
            </a:r>
            <a:r>
              <a:rPr sz="1800" spc="185" dirty="0">
                <a:latin typeface="Arial"/>
                <a:cs typeface="Arial"/>
              </a:rPr>
              <a:t>of operational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maintenance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scenarios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space </a:t>
            </a:r>
            <a:r>
              <a:rPr sz="1800" spc="110" dirty="0">
                <a:latin typeface="Arial"/>
                <a:cs typeface="Arial"/>
              </a:rPr>
              <a:t>rely </a:t>
            </a:r>
            <a:r>
              <a:rPr sz="1800" spc="215" dirty="0">
                <a:latin typeface="Arial"/>
                <a:cs typeface="Arial"/>
              </a:rPr>
              <a:t>on </a:t>
            </a:r>
            <a:r>
              <a:rPr sz="1800" spc="180" dirty="0">
                <a:latin typeface="Arial"/>
                <a:cs typeface="Arial"/>
              </a:rPr>
              <a:t>end-to-end </a:t>
            </a:r>
            <a:r>
              <a:rPr sz="1800" spc="135" dirty="0">
                <a:latin typeface="Arial"/>
                <a:cs typeface="Arial"/>
              </a:rPr>
              <a:t>device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connectivity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enable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users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services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45" dirty="0">
                <a:latin typeface="Arial"/>
                <a:cs typeface="Arial"/>
              </a:rPr>
              <a:t>interact, </a:t>
            </a:r>
            <a:r>
              <a:rPr sz="1800" spc="120" dirty="0">
                <a:latin typeface="Arial"/>
                <a:cs typeface="Arial"/>
              </a:rPr>
              <a:t>login, 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troubleshoot, </a:t>
            </a:r>
            <a:r>
              <a:rPr sz="1800" spc="110" dirty="0">
                <a:latin typeface="Arial"/>
                <a:cs typeface="Arial"/>
              </a:rPr>
              <a:t>send,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110" dirty="0">
                <a:latin typeface="Arial"/>
                <a:cs typeface="Arial"/>
              </a:rPr>
              <a:t>receive 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229" dirty="0">
                <a:latin typeface="Arial"/>
                <a:cs typeface="Arial"/>
              </a:rPr>
              <a:t>data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from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devices.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25" dirty="0">
                <a:latin typeface="Arial"/>
                <a:cs typeface="Arial"/>
              </a:rPr>
              <a:t>Knowing </a:t>
            </a:r>
            <a:r>
              <a:rPr sz="1800" spc="170" dirty="0">
                <a:latin typeface="Arial"/>
                <a:cs typeface="Arial"/>
              </a:rPr>
              <a:t>what </a:t>
            </a:r>
            <a:r>
              <a:rPr sz="1800" spc="10" dirty="0">
                <a:latin typeface="Arial"/>
                <a:cs typeface="Arial"/>
              </a:rPr>
              <a:t>IoT </a:t>
            </a:r>
            <a:r>
              <a:rPr sz="1800" spc="145" dirty="0">
                <a:latin typeface="Arial"/>
                <a:cs typeface="Arial"/>
              </a:rPr>
              <a:t>security 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standards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75" dirty="0">
                <a:latin typeface="Arial"/>
                <a:cs typeface="Arial"/>
              </a:rPr>
              <a:t>adhere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95" dirty="0">
                <a:latin typeface="Arial"/>
                <a:cs typeface="Arial"/>
              </a:rPr>
              <a:t>is 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essential, </a:t>
            </a:r>
            <a:r>
              <a:rPr sz="1800" spc="160" dirty="0">
                <a:latin typeface="Arial"/>
                <a:cs typeface="Arial"/>
              </a:rPr>
              <a:t>because </a:t>
            </a:r>
            <a:r>
              <a:rPr sz="1800" spc="185" dirty="0">
                <a:latin typeface="Arial"/>
                <a:cs typeface="Arial"/>
              </a:rPr>
              <a:t>operational 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technology </a:t>
            </a:r>
            <a:r>
              <a:rPr sz="1800" spc="-15" dirty="0">
                <a:latin typeface="Arial"/>
                <a:cs typeface="Arial"/>
              </a:rPr>
              <a:t>(OT) </a:t>
            </a:r>
            <a:r>
              <a:rPr sz="1800" spc="95" dirty="0">
                <a:latin typeface="Arial"/>
                <a:cs typeface="Arial"/>
              </a:rPr>
              <a:t>is </a:t>
            </a:r>
            <a:r>
              <a:rPr sz="1800" spc="215" dirty="0">
                <a:latin typeface="Arial"/>
                <a:cs typeface="Arial"/>
              </a:rPr>
              <a:t>too </a:t>
            </a:r>
            <a:r>
              <a:rPr sz="1800" spc="210" dirty="0">
                <a:latin typeface="Arial"/>
                <a:cs typeface="Arial"/>
              </a:rPr>
              <a:t>important 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valuable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risk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event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breaches, </a:t>
            </a:r>
            <a:r>
              <a:rPr sz="1800" spc="125" dirty="0">
                <a:latin typeface="Arial"/>
                <a:cs typeface="Arial"/>
              </a:rPr>
              <a:t>disasters,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195" dirty="0">
                <a:latin typeface="Arial"/>
                <a:cs typeface="Arial"/>
              </a:rPr>
              <a:t>other 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threats.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7729" y="196229"/>
            <a:ext cx="494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What</a:t>
            </a:r>
            <a:r>
              <a:rPr spc="25" dirty="0"/>
              <a:t> </a:t>
            </a:r>
            <a:r>
              <a:rPr spc="15" dirty="0"/>
              <a:t>is</a:t>
            </a:r>
            <a:r>
              <a:rPr spc="30" dirty="0"/>
              <a:t> </a:t>
            </a:r>
            <a:r>
              <a:rPr dirty="0"/>
              <a:t>IoT</a:t>
            </a:r>
            <a:r>
              <a:rPr spc="25" dirty="0"/>
              <a:t> </a:t>
            </a:r>
            <a:r>
              <a:rPr spc="114" dirty="0"/>
              <a:t>Security?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99" y="1006851"/>
            <a:ext cx="4343399" cy="5762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87" y="178729"/>
            <a:ext cx="889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What's</a:t>
            </a:r>
            <a:r>
              <a:rPr spc="50" dirty="0"/>
              <a:t> </a:t>
            </a:r>
            <a:r>
              <a:rPr spc="245" dirty="0"/>
              <a:t>the</a:t>
            </a:r>
            <a:r>
              <a:rPr spc="50" dirty="0"/>
              <a:t> </a:t>
            </a:r>
            <a:r>
              <a:rPr spc="155" dirty="0"/>
              <a:t>Security</a:t>
            </a:r>
            <a:r>
              <a:rPr spc="50" dirty="0"/>
              <a:t> </a:t>
            </a:r>
            <a:r>
              <a:rPr spc="215" dirty="0"/>
              <a:t>Concern</a:t>
            </a:r>
            <a:r>
              <a:rPr spc="50" dirty="0"/>
              <a:t> </a:t>
            </a:r>
            <a:r>
              <a:rPr spc="100" dirty="0"/>
              <a:t>with</a:t>
            </a:r>
            <a:r>
              <a:rPr spc="50" dirty="0"/>
              <a:t> </a:t>
            </a:r>
            <a:r>
              <a:rPr spc="-60" dirty="0"/>
              <a:t>IoT?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646" y="1414239"/>
            <a:ext cx="8318736" cy="45972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381" y="200436"/>
            <a:ext cx="729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IoT</a:t>
            </a:r>
            <a:r>
              <a:rPr spc="20" dirty="0"/>
              <a:t> </a:t>
            </a:r>
            <a:r>
              <a:rPr spc="200" dirty="0"/>
              <a:t>Communication</a:t>
            </a:r>
            <a:r>
              <a:rPr spc="25" dirty="0"/>
              <a:t> </a:t>
            </a:r>
            <a:r>
              <a:rPr spc="250" dirty="0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474" y="907982"/>
            <a:ext cx="8531860" cy="58204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85725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20" dirty="0">
                <a:latin typeface="Arial"/>
                <a:cs typeface="Arial"/>
              </a:rPr>
              <a:t>IoT </a:t>
            </a:r>
            <a:r>
              <a:rPr sz="2400" spc="175" dirty="0">
                <a:latin typeface="Arial"/>
                <a:cs typeface="Arial"/>
              </a:rPr>
              <a:t>Architecture: The </a:t>
            </a:r>
            <a:r>
              <a:rPr sz="2400" spc="15" dirty="0">
                <a:latin typeface="Arial"/>
                <a:cs typeface="Arial"/>
              </a:rPr>
              <a:t>IoT </a:t>
            </a:r>
            <a:r>
              <a:rPr sz="2400" spc="204" dirty="0">
                <a:latin typeface="Arial"/>
                <a:cs typeface="Arial"/>
              </a:rPr>
              <a:t>Architecture provides </a:t>
            </a:r>
            <a:r>
              <a:rPr sz="2400" spc="290" dirty="0">
                <a:latin typeface="Arial"/>
                <a:cs typeface="Arial"/>
              </a:rPr>
              <a:t>a 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blueprint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for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design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implementation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IoT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systems. </a:t>
            </a:r>
            <a:r>
              <a:rPr sz="2400" spc="145" dirty="0">
                <a:latin typeface="Arial"/>
                <a:cs typeface="Arial"/>
              </a:rPr>
              <a:t>It </a:t>
            </a:r>
            <a:r>
              <a:rPr sz="2400" spc="210" dirty="0">
                <a:latin typeface="Arial"/>
                <a:cs typeface="Arial"/>
              </a:rPr>
              <a:t>deﬁnes </a:t>
            </a:r>
            <a:r>
              <a:rPr sz="2400" spc="240" dirty="0">
                <a:latin typeface="Arial"/>
                <a:cs typeface="Arial"/>
              </a:rPr>
              <a:t>the </a:t>
            </a:r>
            <a:r>
              <a:rPr sz="2400" spc="225" dirty="0">
                <a:latin typeface="Arial"/>
                <a:cs typeface="Arial"/>
              </a:rPr>
              <a:t>basic </a:t>
            </a:r>
            <a:r>
              <a:rPr sz="2400" spc="245" dirty="0">
                <a:latin typeface="Arial"/>
                <a:cs typeface="Arial"/>
              </a:rPr>
              <a:t>building </a:t>
            </a:r>
            <a:r>
              <a:rPr sz="2400" spc="200" dirty="0">
                <a:latin typeface="Arial"/>
                <a:cs typeface="Arial"/>
              </a:rPr>
              <a:t>blocks </a:t>
            </a:r>
            <a:r>
              <a:rPr sz="2400" spc="250" dirty="0">
                <a:latin typeface="Arial"/>
                <a:cs typeface="Arial"/>
              </a:rPr>
              <a:t>of </a:t>
            </a:r>
            <a:r>
              <a:rPr sz="2400" spc="290" dirty="0">
                <a:latin typeface="Arial"/>
                <a:cs typeface="Arial"/>
              </a:rPr>
              <a:t>an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IoT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system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interfaces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between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424815" marR="63500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180" dirty="0">
                <a:latin typeface="Arial"/>
                <a:cs typeface="Arial"/>
              </a:rPr>
              <a:t>Security </a:t>
            </a:r>
            <a:r>
              <a:rPr sz="2400" spc="140" dirty="0">
                <a:latin typeface="Arial"/>
                <a:cs typeface="Arial"/>
              </a:rPr>
              <a:t>Guidelines: </a:t>
            </a:r>
            <a:r>
              <a:rPr sz="2400" spc="180" dirty="0">
                <a:latin typeface="Arial"/>
                <a:cs typeface="Arial"/>
              </a:rPr>
              <a:t>Security </a:t>
            </a:r>
            <a:r>
              <a:rPr sz="2400" spc="125" dirty="0">
                <a:latin typeface="Arial"/>
                <a:cs typeface="Arial"/>
              </a:rPr>
              <a:t>is </a:t>
            </a:r>
            <a:r>
              <a:rPr sz="2400" spc="290" dirty="0">
                <a:latin typeface="Arial"/>
                <a:cs typeface="Arial"/>
              </a:rPr>
              <a:t>a </a:t>
            </a:r>
            <a:r>
              <a:rPr sz="2400" spc="225" dirty="0">
                <a:latin typeface="Arial"/>
                <a:cs typeface="Arial"/>
              </a:rPr>
              <a:t>critical aspect </a:t>
            </a:r>
            <a:r>
              <a:rPr sz="2400" spc="250" dirty="0">
                <a:latin typeface="Arial"/>
                <a:cs typeface="Arial"/>
              </a:rPr>
              <a:t>of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IoT </a:t>
            </a:r>
            <a:r>
              <a:rPr sz="2400" spc="120" dirty="0">
                <a:latin typeface="Arial"/>
                <a:cs typeface="Arial"/>
              </a:rPr>
              <a:t>systems,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10" dirty="0">
                <a:latin typeface="Arial"/>
                <a:cs typeface="Arial"/>
              </a:rPr>
              <a:t>there are various </a:t>
            </a:r>
            <a:r>
              <a:rPr sz="2400" spc="204" dirty="0">
                <a:latin typeface="Arial"/>
                <a:cs typeface="Arial"/>
              </a:rPr>
              <a:t>guidelines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best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practices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can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help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ensure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security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IoT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devices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networks.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These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guidelines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include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secure </a:t>
            </a:r>
            <a:r>
              <a:rPr sz="2400" spc="220" dirty="0">
                <a:latin typeface="Arial"/>
                <a:cs typeface="Arial"/>
              </a:rPr>
              <a:t>boot, </a:t>
            </a:r>
            <a:r>
              <a:rPr sz="2400" spc="170" dirty="0">
                <a:latin typeface="Arial"/>
                <a:cs typeface="Arial"/>
              </a:rPr>
              <a:t>secure </a:t>
            </a:r>
            <a:r>
              <a:rPr sz="2400" spc="229" dirty="0">
                <a:latin typeface="Arial"/>
                <a:cs typeface="Arial"/>
              </a:rPr>
              <a:t>communication,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180" dirty="0">
                <a:latin typeface="Arial"/>
                <a:cs typeface="Arial"/>
              </a:rPr>
              <a:t>device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authentication.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195" dirty="0">
                <a:latin typeface="Arial"/>
                <a:cs typeface="Arial"/>
              </a:rPr>
              <a:t>Connectivity Standards: </a:t>
            </a:r>
            <a:r>
              <a:rPr sz="2400" spc="175" dirty="0">
                <a:latin typeface="Arial"/>
                <a:cs typeface="Arial"/>
              </a:rPr>
              <a:t>There </a:t>
            </a:r>
            <a:r>
              <a:rPr sz="2400" spc="204" dirty="0">
                <a:latin typeface="Arial"/>
                <a:cs typeface="Arial"/>
              </a:rPr>
              <a:t>are </a:t>
            </a:r>
            <a:r>
              <a:rPr sz="2400" spc="145" dirty="0">
                <a:latin typeface="Arial"/>
                <a:cs typeface="Arial"/>
              </a:rPr>
              <a:t>several 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connectivity </a:t>
            </a:r>
            <a:r>
              <a:rPr sz="2400" spc="250" dirty="0">
                <a:latin typeface="Arial"/>
                <a:cs typeface="Arial"/>
              </a:rPr>
              <a:t>standards for </a:t>
            </a:r>
            <a:r>
              <a:rPr sz="2400" spc="-75" dirty="0">
                <a:latin typeface="Arial"/>
                <a:cs typeface="Arial"/>
              </a:rPr>
              <a:t>IoT, </a:t>
            </a:r>
            <a:r>
              <a:rPr sz="2400" spc="245" dirty="0">
                <a:latin typeface="Arial"/>
                <a:cs typeface="Arial"/>
              </a:rPr>
              <a:t>including </a:t>
            </a:r>
            <a:r>
              <a:rPr sz="2400" spc="55" dirty="0">
                <a:latin typeface="Arial"/>
                <a:cs typeface="Arial"/>
              </a:rPr>
              <a:t>Wi-Fi, 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Bluetooth, </a:t>
            </a:r>
            <a:r>
              <a:rPr sz="2400" spc="165" dirty="0">
                <a:latin typeface="Arial"/>
                <a:cs typeface="Arial"/>
              </a:rPr>
              <a:t>Zigbee, </a:t>
            </a:r>
            <a:r>
              <a:rPr sz="2400" dirty="0">
                <a:latin typeface="Arial"/>
                <a:cs typeface="Arial"/>
              </a:rPr>
              <a:t>Z-Wave, </a:t>
            </a:r>
            <a:r>
              <a:rPr sz="2400" spc="65" dirty="0">
                <a:latin typeface="Arial"/>
                <a:cs typeface="Arial"/>
              </a:rPr>
              <a:t>LoRaWAN, </a:t>
            </a:r>
            <a:r>
              <a:rPr sz="2400" spc="105" dirty="0">
                <a:latin typeface="Arial"/>
                <a:cs typeface="Arial"/>
              </a:rPr>
              <a:t>Sigfox,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NB-IoT.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Each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these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standards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has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its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own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unique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features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20" dirty="0">
                <a:latin typeface="Arial"/>
                <a:cs typeface="Arial"/>
              </a:rPr>
              <a:t>characteristics </a:t>
            </a:r>
            <a:r>
              <a:rPr sz="2400" spc="290" dirty="0">
                <a:latin typeface="Arial"/>
                <a:cs typeface="Arial"/>
              </a:rPr>
              <a:t>that </a:t>
            </a:r>
            <a:r>
              <a:rPr sz="2400" spc="185" dirty="0">
                <a:latin typeface="Arial"/>
                <a:cs typeface="Arial"/>
              </a:rPr>
              <a:t>make </a:t>
            </a:r>
            <a:r>
              <a:rPr sz="2400" spc="250" dirty="0">
                <a:latin typeface="Arial"/>
                <a:cs typeface="Arial"/>
              </a:rPr>
              <a:t>them 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suitable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for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different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IoT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21" y="805474"/>
            <a:ext cx="8684260" cy="5694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09575" marR="561975" indent="-397510">
              <a:lnSpc>
                <a:spcPts val="2630"/>
              </a:lnSpc>
              <a:spcBef>
                <a:spcPts val="195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225" dirty="0">
                <a:latin typeface="Arial"/>
                <a:cs typeface="Arial"/>
              </a:rPr>
              <a:t>Although </a:t>
            </a:r>
            <a:r>
              <a:rPr sz="2200" spc="15" dirty="0">
                <a:latin typeface="Arial"/>
                <a:cs typeface="Arial"/>
              </a:rPr>
              <a:t>IoT </a:t>
            </a:r>
            <a:r>
              <a:rPr sz="2200" spc="155" dirty="0">
                <a:latin typeface="Arial"/>
                <a:cs typeface="Arial"/>
              </a:rPr>
              <a:t>devices </a:t>
            </a:r>
            <a:r>
              <a:rPr sz="2200" spc="204" dirty="0">
                <a:latin typeface="Arial"/>
                <a:cs typeface="Arial"/>
              </a:rPr>
              <a:t>may </a:t>
            </a:r>
            <a:r>
              <a:rPr sz="2200" spc="135" dirty="0">
                <a:latin typeface="Arial"/>
                <a:cs typeface="Arial"/>
              </a:rPr>
              <a:t>seem </a:t>
            </a:r>
            <a:r>
              <a:rPr sz="2200" spc="265" dirty="0">
                <a:latin typeface="Arial"/>
                <a:cs typeface="Arial"/>
              </a:rPr>
              <a:t>too </a:t>
            </a:r>
            <a:r>
              <a:rPr sz="2200" spc="170" dirty="0">
                <a:latin typeface="Arial"/>
                <a:cs typeface="Arial"/>
              </a:rPr>
              <a:t>small </a:t>
            </a:r>
            <a:r>
              <a:rPr sz="2200" spc="270" dirty="0">
                <a:latin typeface="Arial"/>
                <a:cs typeface="Arial"/>
              </a:rPr>
              <a:t>or </a:t>
            </a:r>
            <a:r>
              <a:rPr sz="2200" spc="265" dirty="0">
                <a:latin typeface="Arial"/>
                <a:cs typeface="Arial"/>
              </a:rPr>
              <a:t>too 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170" dirty="0">
                <a:latin typeface="Arial"/>
                <a:cs typeface="Arial"/>
              </a:rPr>
              <a:t>specialized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to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25" dirty="0">
                <a:latin typeface="Arial"/>
                <a:cs typeface="Arial"/>
              </a:rPr>
              <a:t>be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dangerous,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95" dirty="0">
                <a:latin typeface="Arial"/>
                <a:cs typeface="Arial"/>
              </a:rPr>
              <a:t>there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is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65" dirty="0">
                <a:latin typeface="Arial"/>
                <a:cs typeface="Arial"/>
              </a:rPr>
              <a:t>real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65" dirty="0">
                <a:latin typeface="Arial"/>
                <a:cs typeface="Arial"/>
              </a:rPr>
              <a:t>risk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04" dirty="0">
                <a:latin typeface="Arial"/>
                <a:cs typeface="Arial"/>
              </a:rPr>
              <a:t>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10" dirty="0">
                <a:latin typeface="Arial"/>
                <a:cs typeface="Arial"/>
              </a:rPr>
              <a:t>what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are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really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185" dirty="0">
                <a:latin typeface="Arial"/>
                <a:cs typeface="Arial"/>
              </a:rPr>
              <a:t>network-connected,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195" dirty="0">
                <a:latin typeface="Arial"/>
                <a:cs typeface="Arial"/>
              </a:rPr>
              <a:t>general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40" dirty="0">
                <a:latin typeface="Arial"/>
                <a:cs typeface="Arial"/>
              </a:rPr>
              <a:t>purpose</a:t>
            </a:r>
            <a:endParaRPr sz="2200">
              <a:latin typeface="Arial"/>
              <a:cs typeface="Arial"/>
            </a:endParaRPr>
          </a:p>
          <a:p>
            <a:pPr marL="409575">
              <a:lnSpc>
                <a:spcPts val="2520"/>
              </a:lnSpc>
            </a:pPr>
            <a:r>
              <a:rPr sz="2200" spc="229" dirty="0">
                <a:latin typeface="Arial"/>
                <a:cs typeface="Arial"/>
              </a:rPr>
              <a:t>computers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that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45" dirty="0">
                <a:latin typeface="Arial"/>
                <a:cs typeface="Arial"/>
              </a:rPr>
              <a:t>can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25" dirty="0">
                <a:latin typeface="Arial"/>
                <a:cs typeface="Arial"/>
              </a:rPr>
              <a:t>be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70" dirty="0">
                <a:latin typeface="Arial"/>
                <a:cs typeface="Arial"/>
              </a:rPr>
              <a:t>hijacked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80" dirty="0">
                <a:latin typeface="Arial"/>
                <a:cs typeface="Arial"/>
              </a:rPr>
              <a:t>by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70" dirty="0">
                <a:latin typeface="Arial"/>
                <a:cs typeface="Arial"/>
              </a:rPr>
              <a:t>attackers,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resulting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04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409575">
              <a:lnSpc>
                <a:spcPts val="2625"/>
              </a:lnSpc>
            </a:pPr>
            <a:r>
              <a:rPr sz="2200" spc="204" dirty="0">
                <a:latin typeface="Arial"/>
                <a:cs typeface="Arial"/>
              </a:rPr>
              <a:t>problems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229" dirty="0">
                <a:latin typeface="Arial"/>
                <a:cs typeface="Arial"/>
              </a:rPr>
              <a:t>beyond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IoT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145" dirty="0">
                <a:latin typeface="Arial"/>
                <a:cs typeface="Arial"/>
              </a:rPr>
              <a:t>security.</a:t>
            </a:r>
            <a:endParaRPr sz="2200">
              <a:latin typeface="Arial"/>
              <a:cs typeface="Arial"/>
            </a:endParaRPr>
          </a:p>
          <a:p>
            <a:pPr marL="409575" marR="191135" indent="-397510">
              <a:lnSpc>
                <a:spcPts val="2630"/>
              </a:lnSpc>
              <a:spcBef>
                <a:spcPts val="9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125" dirty="0">
                <a:latin typeface="Arial"/>
                <a:cs typeface="Arial"/>
              </a:rPr>
              <a:t>Even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20" dirty="0">
                <a:latin typeface="Arial"/>
                <a:cs typeface="Arial"/>
              </a:rPr>
              <a:t>the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15" dirty="0">
                <a:latin typeface="Arial"/>
                <a:cs typeface="Arial"/>
              </a:rPr>
              <a:t>most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50" dirty="0">
                <a:latin typeface="Arial"/>
                <a:cs typeface="Arial"/>
              </a:rPr>
              <a:t>mundane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65" dirty="0">
                <a:latin typeface="Arial"/>
                <a:cs typeface="Arial"/>
              </a:rPr>
              <a:t>device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45" dirty="0">
                <a:latin typeface="Arial"/>
                <a:cs typeface="Arial"/>
              </a:rPr>
              <a:t>can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10" dirty="0">
                <a:latin typeface="Arial"/>
                <a:cs typeface="Arial"/>
              </a:rPr>
              <a:t>become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25" dirty="0">
                <a:latin typeface="Arial"/>
                <a:cs typeface="Arial"/>
              </a:rPr>
              <a:t>dangerous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70" dirty="0">
                <a:latin typeface="Arial"/>
                <a:cs typeface="Arial"/>
              </a:rPr>
              <a:t>when </a:t>
            </a:r>
            <a:r>
              <a:rPr sz="2200" spc="215" dirty="0">
                <a:latin typeface="Arial"/>
                <a:cs typeface="Arial"/>
              </a:rPr>
              <a:t>compromised </a:t>
            </a:r>
            <a:r>
              <a:rPr sz="2200" spc="165" dirty="0">
                <a:latin typeface="Arial"/>
                <a:cs typeface="Arial"/>
              </a:rPr>
              <a:t>over </a:t>
            </a:r>
            <a:r>
              <a:rPr sz="2200" spc="220" dirty="0">
                <a:latin typeface="Arial"/>
                <a:cs typeface="Arial"/>
              </a:rPr>
              <a:t>the </a:t>
            </a:r>
            <a:r>
              <a:rPr sz="2200" spc="190" dirty="0">
                <a:latin typeface="Arial"/>
                <a:cs typeface="Arial"/>
              </a:rPr>
              <a:t>internet—from </a:t>
            </a:r>
            <a:r>
              <a:rPr sz="2200" spc="185" dirty="0">
                <a:latin typeface="Arial"/>
                <a:cs typeface="Arial"/>
              </a:rPr>
              <a:t>spying </a:t>
            </a:r>
            <a:r>
              <a:rPr sz="2200" spc="180" dirty="0">
                <a:latin typeface="Arial"/>
                <a:cs typeface="Arial"/>
              </a:rPr>
              <a:t>with </a:t>
            </a:r>
            <a:r>
              <a:rPr sz="2200" spc="-605" dirty="0">
                <a:latin typeface="Arial"/>
                <a:cs typeface="Arial"/>
              </a:rPr>
              <a:t> </a:t>
            </a:r>
            <a:r>
              <a:rPr sz="2200" spc="185" dirty="0">
                <a:latin typeface="Arial"/>
                <a:cs typeface="Arial"/>
              </a:rPr>
              <a:t>video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40" dirty="0">
                <a:latin typeface="Arial"/>
                <a:cs typeface="Arial"/>
              </a:rPr>
              <a:t>baby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25" dirty="0">
                <a:latin typeface="Arial"/>
                <a:cs typeface="Arial"/>
              </a:rPr>
              <a:t>monitors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to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40" dirty="0">
                <a:latin typeface="Arial"/>
                <a:cs typeface="Arial"/>
              </a:rPr>
              <a:t>interrupted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45" dirty="0">
                <a:latin typeface="Arial"/>
                <a:cs typeface="Arial"/>
              </a:rPr>
              <a:t>services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409575">
              <a:lnSpc>
                <a:spcPts val="2520"/>
              </a:lnSpc>
            </a:pPr>
            <a:r>
              <a:rPr sz="2200" spc="160" dirty="0">
                <a:latin typeface="Arial"/>
                <a:cs typeface="Arial"/>
              </a:rPr>
              <a:t>life-saving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210" dirty="0">
                <a:latin typeface="Arial"/>
                <a:cs typeface="Arial"/>
              </a:rPr>
              <a:t>health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195" dirty="0">
                <a:latin typeface="Arial"/>
                <a:cs typeface="Arial"/>
              </a:rPr>
              <a:t>care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195" dirty="0">
                <a:latin typeface="Arial"/>
                <a:cs typeface="Arial"/>
              </a:rPr>
              <a:t>equipment.</a:t>
            </a:r>
            <a:endParaRPr sz="2200">
              <a:latin typeface="Arial"/>
              <a:cs typeface="Arial"/>
            </a:endParaRPr>
          </a:p>
          <a:p>
            <a:pPr marL="409575" marR="1129030" indent="-397510">
              <a:lnSpc>
                <a:spcPts val="2630"/>
              </a:lnSpc>
              <a:spcBef>
                <a:spcPts val="85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225" dirty="0">
                <a:latin typeface="Arial"/>
                <a:cs typeface="Arial"/>
              </a:rPr>
              <a:t>Once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00" dirty="0">
                <a:latin typeface="Arial"/>
                <a:cs typeface="Arial"/>
              </a:rPr>
              <a:t>attackers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65" dirty="0">
                <a:latin typeface="Arial"/>
                <a:cs typeface="Arial"/>
              </a:rPr>
              <a:t>have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85" dirty="0">
                <a:latin typeface="Arial"/>
                <a:cs typeface="Arial"/>
              </a:rPr>
              <a:t>control,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they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45" dirty="0">
                <a:latin typeface="Arial"/>
                <a:cs typeface="Arial"/>
              </a:rPr>
              <a:t>can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65" dirty="0">
                <a:latin typeface="Arial"/>
                <a:cs typeface="Arial"/>
              </a:rPr>
              <a:t>steal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00" dirty="0">
                <a:latin typeface="Arial"/>
                <a:cs typeface="Arial"/>
              </a:rPr>
              <a:t>data,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240" dirty="0">
                <a:latin typeface="Arial"/>
                <a:cs typeface="Arial"/>
              </a:rPr>
              <a:t>disrupt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60" dirty="0">
                <a:latin typeface="Arial"/>
                <a:cs typeface="Arial"/>
              </a:rPr>
              <a:t>delivery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25" dirty="0">
                <a:latin typeface="Arial"/>
                <a:cs typeface="Arial"/>
              </a:rPr>
              <a:t>of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services,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70" dirty="0">
                <a:latin typeface="Arial"/>
                <a:cs typeface="Arial"/>
              </a:rPr>
              <a:t>or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29" dirty="0">
                <a:latin typeface="Arial"/>
                <a:cs typeface="Arial"/>
              </a:rPr>
              <a:t>commit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10" dirty="0">
                <a:latin typeface="Arial"/>
                <a:cs typeface="Arial"/>
              </a:rPr>
              <a:t>any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240" dirty="0">
                <a:latin typeface="Arial"/>
                <a:cs typeface="Arial"/>
              </a:rPr>
              <a:t>other 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195" dirty="0">
                <a:latin typeface="Arial"/>
                <a:cs typeface="Arial"/>
              </a:rPr>
              <a:t>cybercrime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145" dirty="0">
                <a:latin typeface="Arial"/>
                <a:cs typeface="Arial"/>
              </a:rPr>
              <a:t>they'd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95" dirty="0">
                <a:latin typeface="Arial"/>
                <a:cs typeface="Arial"/>
              </a:rPr>
              <a:t>do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80" dirty="0">
                <a:latin typeface="Arial"/>
                <a:cs typeface="Arial"/>
              </a:rPr>
              <a:t>with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70" dirty="0">
                <a:latin typeface="Arial"/>
                <a:cs typeface="Arial"/>
              </a:rPr>
              <a:t>computer.</a:t>
            </a:r>
            <a:endParaRPr sz="2200">
              <a:latin typeface="Arial"/>
              <a:cs typeface="Arial"/>
            </a:endParaRPr>
          </a:p>
          <a:p>
            <a:pPr marL="409575" indent="-397510">
              <a:lnSpc>
                <a:spcPts val="2520"/>
              </a:lnSpc>
              <a:buChar char="●"/>
              <a:tabLst>
                <a:tab pos="409575" algn="l"/>
                <a:tab pos="410209" algn="l"/>
              </a:tabLst>
            </a:pPr>
            <a:r>
              <a:rPr sz="2200" spc="190" dirty="0">
                <a:latin typeface="Arial"/>
                <a:cs typeface="Arial"/>
              </a:rPr>
              <a:t>Attacks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that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10" dirty="0">
                <a:latin typeface="Arial"/>
                <a:cs typeface="Arial"/>
              </a:rPr>
              <a:t>compromise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IoT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15" dirty="0">
                <a:latin typeface="Arial"/>
                <a:cs typeface="Arial"/>
              </a:rPr>
              <a:t>infrastructure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225" dirty="0">
                <a:latin typeface="Arial"/>
                <a:cs typeface="Arial"/>
              </a:rPr>
              <a:t>inﬂict</a:t>
            </a:r>
            <a:endParaRPr sz="2200">
              <a:latin typeface="Arial"/>
              <a:cs typeface="Arial"/>
            </a:endParaRPr>
          </a:p>
          <a:p>
            <a:pPr marL="409575" marR="516255">
              <a:lnSpc>
                <a:spcPts val="2630"/>
              </a:lnSpc>
              <a:spcBef>
                <a:spcPts val="90"/>
              </a:spcBef>
            </a:pPr>
            <a:r>
              <a:rPr sz="2200" spc="195" dirty="0">
                <a:latin typeface="Arial"/>
                <a:cs typeface="Arial"/>
              </a:rPr>
              <a:t>damage, </a:t>
            </a:r>
            <a:r>
              <a:rPr sz="2200" spc="265" dirty="0">
                <a:latin typeface="Arial"/>
                <a:cs typeface="Arial"/>
              </a:rPr>
              <a:t>not </a:t>
            </a:r>
            <a:r>
              <a:rPr sz="2200" spc="190" dirty="0">
                <a:latin typeface="Arial"/>
                <a:cs typeface="Arial"/>
              </a:rPr>
              <a:t>just </a:t>
            </a:r>
            <a:r>
              <a:rPr sz="2200" spc="180" dirty="0">
                <a:latin typeface="Arial"/>
                <a:cs typeface="Arial"/>
              </a:rPr>
              <a:t>with </a:t>
            </a:r>
            <a:r>
              <a:rPr sz="2200" spc="280" dirty="0">
                <a:latin typeface="Arial"/>
                <a:cs typeface="Arial"/>
              </a:rPr>
              <a:t>data </a:t>
            </a:r>
            <a:r>
              <a:rPr sz="2200" spc="190" dirty="0">
                <a:latin typeface="Arial"/>
                <a:cs typeface="Arial"/>
              </a:rPr>
              <a:t>breaches </a:t>
            </a:r>
            <a:r>
              <a:rPr sz="2200" spc="285" dirty="0">
                <a:latin typeface="Arial"/>
                <a:cs typeface="Arial"/>
              </a:rPr>
              <a:t>and </a:t>
            </a:r>
            <a:r>
              <a:rPr sz="2200" spc="190" dirty="0">
                <a:latin typeface="Arial"/>
                <a:cs typeface="Arial"/>
              </a:rPr>
              <a:t>unreliable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operations,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90" dirty="0">
                <a:latin typeface="Arial"/>
                <a:cs typeface="Arial"/>
              </a:rPr>
              <a:t>but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85" dirty="0">
                <a:latin typeface="Arial"/>
                <a:cs typeface="Arial"/>
              </a:rPr>
              <a:t>also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physical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60" dirty="0">
                <a:latin typeface="Arial"/>
                <a:cs typeface="Arial"/>
              </a:rPr>
              <a:t>harm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65" dirty="0">
                <a:latin typeface="Arial"/>
                <a:cs typeface="Arial"/>
              </a:rPr>
              <a:t>to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20" dirty="0">
                <a:latin typeface="Arial"/>
                <a:cs typeface="Arial"/>
              </a:rPr>
              <a:t>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140" dirty="0">
                <a:latin typeface="Arial"/>
                <a:cs typeface="Arial"/>
              </a:rPr>
              <a:t>facilities,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270" dirty="0">
                <a:latin typeface="Arial"/>
                <a:cs typeface="Arial"/>
              </a:rPr>
              <a:t>or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140" dirty="0">
                <a:latin typeface="Arial"/>
                <a:cs typeface="Arial"/>
              </a:rPr>
              <a:t>worse—to </a:t>
            </a:r>
            <a:r>
              <a:rPr sz="2200" spc="220" dirty="0">
                <a:latin typeface="Arial"/>
                <a:cs typeface="Arial"/>
              </a:rPr>
              <a:t>the </a:t>
            </a:r>
            <a:r>
              <a:rPr sz="2200" spc="229" dirty="0">
                <a:latin typeface="Arial"/>
                <a:cs typeface="Arial"/>
              </a:rPr>
              <a:t>humans </a:t>
            </a:r>
            <a:r>
              <a:rPr sz="2200" spc="235" dirty="0">
                <a:latin typeface="Arial"/>
                <a:cs typeface="Arial"/>
              </a:rPr>
              <a:t>operating </a:t>
            </a:r>
            <a:r>
              <a:rPr sz="2200" spc="270" dirty="0">
                <a:latin typeface="Arial"/>
                <a:cs typeface="Arial"/>
              </a:rPr>
              <a:t>or </a:t>
            </a:r>
            <a:r>
              <a:rPr sz="2200" spc="175" dirty="0">
                <a:latin typeface="Arial"/>
                <a:cs typeface="Arial"/>
              </a:rPr>
              <a:t>relying </a:t>
            </a:r>
            <a:r>
              <a:rPr sz="2200" spc="265" dirty="0">
                <a:latin typeface="Arial"/>
                <a:cs typeface="Arial"/>
              </a:rPr>
              <a:t>on </a:t>
            </a:r>
            <a:r>
              <a:rPr sz="2200" spc="200" dirty="0">
                <a:latin typeface="Arial"/>
                <a:cs typeface="Arial"/>
              </a:rPr>
              <a:t>those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40" dirty="0">
                <a:latin typeface="Arial"/>
                <a:cs typeface="Arial"/>
              </a:rPr>
              <a:t>facilities.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87" y="180554"/>
            <a:ext cx="889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What's</a:t>
            </a:r>
            <a:r>
              <a:rPr spc="50" dirty="0"/>
              <a:t> </a:t>
            </a:r>
            <a:r>
              <a:rPr spc="245" dirty="0"/>
              <a:t>the</a:t>
            </a:r>
            <a:r>
              <a:rPr spc="50" dirty="0"/>
              <a:t> </a:t>
            </a:r>
            <a:r>
              <a:rPr spc="155" dirty="0"/>
              <a:t>Security</a:t>
            </a:r>
            <a:r>
              <a:rPr spc="50" dirty="0"/>
              <a:t> </a:t>
            </a:r>
            <a:r>
              <a:rPr spc="215" dirty="0"/>
              <a:t>Concern</a:t>
            </a:r>
            <a:r>
              <a:rPr spc="50" dirty="0"/>
              <a:t> </a:t>
            </a:r>
            <a:r>
              <a:rPr spc="100" dirty="0"/>
              <a:t>with</a:t>
            </a:r>
            <a:r>
              <a:rPr spc="50" dirty="0"/>
              <a:t> </a:t>
            </a:r>
            <a:r>
              <a:rPr spc="-60" dirty="0"/>
              <a:t>IoT?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349" y="804458"/>
            <a:ext cx="8535035" cy="40106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110" dirty="0">
                <a:latin typeface="Arial"/>
                <a:cs typeface="Arial"/>
              </a:rPr>
              <a:t>Processes</a:t>
            </a:r>
            <a:r>
              <a:rPr sz="2400" spc="110" dirty="0">
                <a:latin typeface="Arial"/>
                <a:cs typeface="Arial"/>
              </a:rPr>
              <a:t>—threats </a:t>
            </a:r>
            <a:r>
              <a:rPr sz="2400" spc="290" dirty="0">
                <a:latin typeface="Arial"/>
                <a:cs typeface="Arial"/>
              </a:rPr>
              <a:t>to </a:t>
            </a:r>
            <a:r>
              <a:rPr sz="2400" spc="180" dirty="0">
                <a:latin typeface="Arial"/>
                <a:cs typeface="Arial"/>
              </a:rPr>
              <a:t>processes </a:t>
            </a:r>
            <a:r>
              <a:rPr sz="2400" spc="310" dirty="0">
                <a:latin typeface="Arial"/>
                <a:cs typeface="Arial"/>
              </a:rPr>
              <a:t>both </a:t>
            </a:r>
            <a:r>
              <a:rPr sz="2400" spc="275" dirty="0">
                <a:latin typeface="Arial"/>
                <a:cs typeface="Arial"/>
              </a:rPr>
              <a:t>under </a:t>
            </a:r>
            <a:r>
              <a:rPr sz="2400" spc="235" dirty="0">
                <a:latin typeface="Arial"/>
                <a:cs typeface="Arial"/>
              </a:rPr>
              <a:t>your 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control, </a:t>
            </a:r>
            <a:r>
              <a:rPr sz="2400" spc="225" dirty="0">
                <a:latin typeface="Arial"/>
                <a:cs typeface="Arial"/>
              </a:rPr>
              <a:t>such </a:t>
            </a:r>
            <a:r>
              <a:rPr sz="2400" spc="190" dirty="0">
                <a:latin typeface="Arial"/>
                <a:cs typeface="Arial"/>
              </a:rPr>
              <a:t>as </a:t>
            </a:r>
            <a:r>
              <a:rPr sz="2400" spc="160" dirty="0">
                <a:latin typeface="Arial"/>
                <a:cs typeface="Arial"/>
              </a:rPr>
              <a:t>web </a:t>
            </a:r>
            <a:r>
              <a:rPr sz="2400" spc="125" dirty="0">
                <a:latin typeface="Arial"/>
                <a:cs typeface="Arial"/>
              </a:rPr>
              <a:t>services,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20" dirty="0">
                <a:latin typeface="Arial"/>
                <a:cs typeface="Arial"/>
              </a:rPr>
              <a:t>threats </a:t>
            </a:r>
            <a:r>
              <a:rPr sz="2400" spc="240" dirty="0">
                <a:latin typeface="Arial"/>
                <a:cs typeface="Arial"/>
              </a:rPr>
              <a:t>from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external </a:t>
            </a:r>
            <a:r>
              <a:rPr sz="2400" spc="160" dirty="0">
                <a:latin typeface="Arial"/>
                <a:cs typeface="Arial"/>
              </a:rPr>
              <a:t>entities, </a:t>
            </a:r>
            <a:r>
              <a:rPr sz="2400" spc="225" dirty="0">
                <a:latin typeface="Arial"/>
                <a:cs typeface="Arial"/>
              </a:rPr>
              <a:t>such </a:t>
            </a:r>
            <a:r>
              <a:rPr sz="2400" spc="190" dirty="0">
                <a:latin typeface="Arial"/>
                <a:cs typeface="Arial"/>
              </a:rPr>
              <a:t>as </a:t>
            </a:r>
            <a:r>
              <a:rPr sz="2400" spc="180" dirty="0">
                <a:latin typeface="Arial"/>
                <a:cs typeface="Arial"/>
              </a:rPr>
              <a:t>users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185" dirty="0">
                <a:latin typeface="Arial"/>
                <a:cs typeface="Arial"/>
              </a:rPr>
              <a:t>satellite </a:t>
            </a:r>
            <a:r>
              <a:rPr sz="2400" spc="110" dirty="0">
                <a:latin typeface="Arial"/>
                <a:cs typeface="Arial"/>
              </a:rPr>
              <a:t>feeds,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interact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with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system,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5" dirty="0">
                <a:latin typeface="Arial"/>
                <a:cs typeface="Arial"/>
              </a:rPr>
              <a:t>but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not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75" dirty="0">
                <a:latin typeface="Arial"/>
                <a:cs typeface="Arial"/>
              </a:rPr>
              <a:t>under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control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 marL="424815" marR="168275" indent="-412750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114" dirty="0">
                <a:latin typeface="Arial"/>
                <a:cs typeface="Arial"/>
              </a:rPr>
              <a:t>Communication</a:t>
            </a:r>
            <a:r>
              <a:rPr sz="2400" spc="114" dirty="0">
                <a:latin typeface="Arial"/>
                <a:cs typeface="Arial"/>
              </a:rPr>
              <a:t>, </a:t>
            </a:r>
            <a:r>
              <a:rPr sz="2400" spc="200" dirty="0">
                <a:latin typeface="Arial"/>
                <a:cs typeface="Arial"/>
              </a:rPr>
              <a:t>also </a:t>
            </a:r>
            <a:r>
              <a:rPr sz="2400" spc="195" dirty="0">
                <a:latin typeface="Arial"/>
                <a:cs typeface="Arial"/>
              </a:rPr>
              <a:t>called </a:t>
            </a:r>
            <a:r>
              <a:rPr sz="2400" spc="310" dirty="0">
                <a:latin typeface="Arial"/>
                <a:cs typeface="Arial"/>
              </a:rPr>
              <a:t>data </a:t>
            </a:r>
            <a:r>
              <a:rPr sz="2400" spc="165" dirty="0">
                <a:latin typeface="Arial"/>
                <a:cs typeface="Arial"/>
              </a:rPr>
              <a:t>ﬂows—threats 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285" dirty="0">
                <a:latin typeface="Arial"/>
                <a:cs typeface="Arial"/>
              </a:rPr>
              <a:t>around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communication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path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between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devices,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devices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ﬁeld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gateways,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device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cloud 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gateway.</a:t>
            </a:r>
            <a:endParaRPr sz="2400">
              <a:latin typeface="Arial"/>
              <a:cs typeface="Arial"/>
            </a:endParaRPr>
          </a:p>
          <a:p>
            <a:pPr marL="424815" marR="1084580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160" dirty="0">
                <a:latin typeface="Arial"/>
                <a:cs typeface="Arial"/>
              </a:rPr>
              <a:t>S</a:t>
            </a:r>
            <a:r>
              <a:rPr sz="2400" b="1" spc="160" dirty="0">
                <a:latin typeface="Arial"/>
                <a:cs typeface="Arial"/>
              </a:rPr>
              <a:t>torage</a:t>
            </a:r>
            <a:r>
              <a:rPr sz="2400" spc="160" dirty="0">
                <a:latin typeface="Arial"/>
                <a:cs typeface="Arial"/>
              </a:rPr>
              <a:t>—threats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temporary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data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queues,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operating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systems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(OS),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image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207" y="180554"/>
            <a:ext cx="8666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Threats</a:t>
            </a:r>
            <a:r>
              <a:rPr spc="50" dirty="0"/>
              <a:t> </a:t>
            </a:r>
            <a:r>
              <a:rPr spc="175" dirty="0"/>
              <a:t>of</a:t>
            </a:r>
            <a:r>
              <a:rPr spc="55" dirty="0"/>
              <a:t> </a:t>
            </a:r>
            <a:r>
              <a:rPr dirty="0"/>
              <a:t>IoT</a:t>
            </a:r>
            <a:r>
              <a:rPr spc="50" dirty="0"/>
              <a:t> </a:t>
            </a:r>
            <a:r>
              <a:rPr spc="165" dirty="0"/>
              <a:t>Cybersecurity</a:t>
            </a:r>
            <a:r>
              <a:rPr spc="55" dirty="0"/>
              <a:t> </a:t>
            </a:r>
            <a:r>
              <a:rPr spc="140" dirty="0"/>
              <a:t>Attacks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74" y="807506"/>
            <a:ext cx="4876165" cy="499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6515" indent="-367030" algn="just">
              <a:lnSpc>
                <a:spcPct val="100699"/>
              </a:lnSpc>
              <a:spcBef>
                <a:spcPts val="85"/>
              </a:spcBef>
              <a:buChar char="●"/>
              <a:tabLst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attacker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can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manipulate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state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device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anonymously.</a:t>
            </a:r>
            <a:endParaRPr sz="1800">
              <a:latin typeface="Arial"/>
              <a:cs typeface="Arial"/>
            </a:endParaRPr>
          </a:p>
          <a:p>
            <a:pPr marL="379095" marR="8255" indent="-367030" algn="just">
              <a:lnSpc>
                <a:spcPct val="100699"/>
              </a:lnSpc>
              <a:buChar char="●"/>
              <a:tabLst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attacker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may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intercept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partially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override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broadcast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spoof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originator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(often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 marL="379095" algn="just">
              <a:lnSpc>
                <a:spcPct val="100000"/>
              </a:lnSpc>
              <a:spcBef>
                <a:spcPts val="15"/>
              </a:spcBef>
            </a:pPr>
            <a:r>
              <a:rPr sz="1800" spc="165" dirty="0">
                <a:latin typeface="Arial"/>
                <a:cs typeface="Arial"/>
              </a:rPr>
              <a:t>man-in-the-middle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MitM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attacks).</a:t>
            </a:r>
            <a:endParaRPr sz="1800">
              <a:latin typeface="Arial"/>
              <a:cs typeface="Arial"/>
            </a:endParaRPr>
          </a:p>
          <a:p>
            <a:pPr marL="379095" marR="4572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 </a:t>
            </a:r>
            <a:r>
              <a:rPr sz="1800" spc="175" dirty="0">
                <a:latin typeface="Arial"/>
                <a:cs typeface="Arial"/>
              </a:rPr>
              <a:t>attacker </a:t>
            </a:r>
            <a:r>
              <a:rPr sz="1800" spc="200" dirty="0">
                <a:latin typeface="Arial"/>
                <a:cs typeface="Arial"/>
              </a:rPr>
              <a:t>can </a:t>
            </a:r>
            <a:r>
              <a:rPr sz="1800" spc="145" dirty="0">
                <a:latin typeface="Arial"/>
                <a:cs typeface="Arial"/>
              </a:rPr>
              <a:t>take </a:t>
            </a:r>
            <a:r>
              <a:rPr sz="1800" spc="175" dirty="0">
                <a:latin typeface="Arial"/>
                <a:cs typeface="Arial"/>
              </a:rPr>
              <a:t>advantages </a:t>
            </a:r>
            <a:r>
              <a:rPr sz="1800" spc="185" dirty="0">
                <a:latin typeface="Arial"/>
                <a:cs typeface="Arial"/>
              </a:rPr>
              <a:t>of 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55" dirty="0">
                <a:latin typeface="Arial"/>
                <a:cs typeface="Arial"/>
              </a:rPr>
              <a:t>vulnerability </a:t>
            </a:r>
            <a:r>
              <a:rPr sz="1800" spc="185" dirty="0">
                <a:latin typeface="Arial"/>
                <a:cs typeface="Arial"/>
              </a:rPr>
              <a:t>of </a:t>
            </a:r>
            <a:r>
              <a:rPr sz="1800" spc="175" dirty="0">
                <a:latin typeface="Arial"/>
                <a:cs typeface="Arial"/>
              </a:rPr>
              <a:t>constrained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special-purpose </a:t>
            </a:r>
            <a:r>
              <a:rPr sz="1800" spc="95" dirty="0">
                <a:latin typeface="Arial"/>
                <a:cs typeface="Arial"/>
              </a:rPr>
              <a:t>devices. </a:t>
            </a:r>
            <a:r>
              <a:rPr sz="1800" spc="114" dirty="0">
                <a:latin typeface="Arial"/>
                <a:cs typeface="Arial"/>
              </a:rPr>
              <a:t>These 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devices, </a:t>
            </a:r>
            <a:r>
              <a:rPr sz="1800" spc="150" dirty="0">
                <a:latin typeface="Arial"/>
                <a:cs typeface="Arial"/>
              </a:rPr>
              <a:t>which </a:t>
            </a:r>
            <a:r>
              <a:rPr sz="1800" spc="180" dirty="0">
                <a:latin typeface="Arial"/>
                <a:cs typeface="Arial"/>
              </a:rPr>
              <a:t>often </a:t>
            </a:r>
            <a:r>
              <a:rPr sz="1800" spc="135" dirty="0">
                <a:latin typeface="Arial"/>
                <a:cs typeface="Arial"/>
              </a:rPr>
              <a:t>have </a:t>
            </a:r>
            <a:r>
              <a:rPr sz="1800" spc="155" dirty="0">
                <a:latin typeface="Arial"/>
                <a:cs typeface="Arial"/>
              </a:rPr>
              <a:t>one-for-all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facilities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like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password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25" dirty="0">
                <a:latin typeface="Arial"/>
                <a:cs typeface="Arial"/>
              </a:rPr>
              <a:t> PIN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protection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110" dirty="0">
                <a:latin typeface="Arial"/>
                <a:cs typeface="Arial"/>
              </a:rPr>
              <a:t>rely </a:t>
            </a:r>
            <a:r>
              <a:rPr sz="1800" spc="215" dirty="0">
                <a:latin typeface="Arial"/>
                <a:cs typeface="Arial"/>
              </a:rPr>
              <a:t>on </a:t>
            </a:r>
            <a:r>
              <a:rPr sz="1800" spc="155" dirty="0">
                <a:latin typeface="Arial"/>
                <a:cs typeface="Arial"/>
              </a:rPr>
              <a:t>network </a:t>
            </a:r>
            <a:r>
              <a:rPr sz="1800" spc="165" dirty="0">
                <a:latin typeface="Arial"/>
                <a:cs typeface="Arial"/>
              </a:rPr>
              <a:t>shared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key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protections.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latin typeface="Arial"/>
                <a:cs typeface="Arial"/>
              </a:rPr>
              <a:t>When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65" dirty="0">
                <a:latin typeface="Arial"/>
                <a:cs typeface="Arial"/>
              </a:rPr>
              <a:t>shared </a:t>
            </a:r>
            <a:r>
              <a:rPr sz="1800" spc="130" dirty="0">
                <a:latin typeface="Arial"/>
                <a:cs typeface="Arial"/>
              </a:rPr>
              <a:t>secret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35" dirty="0">
                <a:latin typeface="Arial"/>
                <a:cs typeface="Arial"/>
              </a:rPr>
              <a:t>device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network </a:t>
            </a:r>
            <a:r>
              <a:rPr sz="1800" spc="-30" dirty="0">
                <a:latin typeface="Arial"/>
                <a:cs typeface="Arial"/>
              </a:rPr>
              <a:t>(PIN, </a:t>
            </a:r>
            <a:r>
              <a:rPr sz="1800" spc="130" dirty="0">
                <a:latin typeface="Arial"/>
                <a:cs typeface="Arial"/>
              </a:rPr>
              <a:t>password, </a:t>
            </a:r>
            <a:r>
              <a:rPr sz="1800" spc="165" dirty="0">
                <a:latin typeface="Arial"/>
                <a:cs typeface="Arial"/>
              </a:rPr>
              <a:t>shared 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network</a:t>
            </a:r>
            <a:r>
              <a:rPr sz="1800" spc="20" dirty="0">
                <a:latin typeface="Arial"/>
                <a:cs typeface="Arial"/>
              </a:rPr>
              <a:t> key)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disclosed,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it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possible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control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device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observe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29" dirty="0">
                <a:latin typeface="Arial"/>
                <a:cs typeface="Arial"/>
              </a:rPr>
              <a:t>data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emitted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from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device.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8248" y="180554"/>
            <a:ext cx="218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Spooﬁng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4296" y="943650"/>
            <a:ext cx="3533425" cy="4804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74" y="807506"/>
            <a:ext cx="8551545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 </a:t>
            </a:r>
            <a:r>
              <a:rPr sz="1800" spc="175" dirty="0">
                <a:latin typeface="Arial"/>
                <a:cs typeface="Arial"/>
              </a:rPr>
              <a:t>attacker </a:t>
            </a:r>
            <a:r>
              <a:rPr sz="1800" spc="200" dirty="0">
                <a:latin typeface="Arial"/>
                <a:cs typeface="Arial"/>
              </a:rPr>
              <a:t>can </a:t>
            </a:r>
            <a:r>
              <a:rPr sz="1800" spc="204" dirty="0">
                <a:latin typeface="Arial"/>
                <a:cs typeface="Arial"/>
              </a:rPr>
              <a:t>tamper </a:t>
            </a:r>
            <a:r>
              <a:rPr sz="1800" spc="145" dirty="0">
                <a:latin typeface="Arial"/>
                <a:cs typeface="Arial"/>
              </a:rPr>
              <a:t>with </a:t>
            </a:r>
            <a:r>
              <a:rPr sz="1800" spc="170" dirty="0">
                <a:latin typeface="Arial"/>
                <a:cs typeface="Arial"/>
              </a:rPr>
              <a:t>any </a:t>
            </a:r>
            <a:r>
              <a:rPr sz="1800" spc="155" dirty="0">
                <a:latin typeface="Arial"/>
                <a:cs typeface="Arial"/>
              </a:rPr>
              <a:t>physical </a:t>
            </a:r>
            <a:r>
              <a:rPr sz="1800" spc="130" dirty="0">
                <a:latin typeface="Arial"/>
                <a:cs typeface="Arial"/>
              </a:rPr>
              <a:t>device—from </a:t>
            </a:r>
            <a:r>
              <a:rPr sz="1800" spc="190" dirty="0">
                <a:latin typeface="Arial"/>
                <a:cs typeface="Arial"/>
              </a:rPr>
              <a:t>battery 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drainage </a:t>
            </a:r>
            <a:r>
              <a:rPr sz="1800" spc="155" dirty="0">
                <a:latin typeface="Arial"/>
                <a:cs typeface="Arial"/>
              </a:rPr>
              <a:t>vulnerability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75" dirty="0">
                <a:latin typeface="Arial"/>
                <a:cs typeface="Arial"/>
              </a:rPr>
              <a:t>“sleep </a:t>
            </a:r>
            <a:r>
              <a:rPr sz="1800" spc="185" dirty="0">
                <a:latin typeface="Arial"/>
                <a:cs typeface="Arial"/>
              </a:rPr>
              <a:t>deprivation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210" dirty="0">
                <a:latin typeface="Arial"/>
                <a:cs typeface="Arial"/>
              </a:rPr>
              <a:t>random </a:t>
            </a:r>
            <a:r>
              <a:rPr sz="1800" spc="204" dirty="0">
                <a:latin typeface="Arial"/>
                <a:cs typeface="Arial"/>
              </a:rPr>
              <a:t>number 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generator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(RNG)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attacks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made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possible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by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freezing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devices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reduce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entropy.</a:t>
            </a:r>
            <a:endParaRPr sz="1800">
              <a:latin typeface="Arial"/>
              <a:cs typeface="Arial"/>
            </a:endParaRPr>
          </a:p>
          <a:p>
            <a:pPr marL="379095" marR="42545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attacker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may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partially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wholly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replace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software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running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on 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device,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potentially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allowing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replaced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software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leverage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genuine identity </a:t>
            </a:r>
            <a:r>
              <a:rPr sz="1800" spc="185" dirty="0">
                <a:latin typeface="Arial"/>
                <a:cs typeface="Arial"/>
              </a:rPr>
              <a:t>of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35" dirty="0">
                <a:latin typeface="Arial"/>
                <a:cs typeface="Arial"/>
              </a:rPr>
              <a:t>device if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75" dirty="0">
                <a:latin typeface="Arial"/>
                <a:cs typeface="Arial"/>
              </a:rPr>
              <a:t>key </a:t>
            </a:r>
            <a:r>
              <a:rPr sz="1800" spc="175" dirty="0">
                <a:latin typeface="Arial"/>
                <a:cs typeface="Arial"/>
              </a:rPr>
              <a:t>material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cryptographic </a:t>
            </a:r>
            <a:r>
              <a:rPr sz="1800" spc="135" dirty="0">
                <a:latin typeface="Arial"/>
                <a:cs typeface="Arial"/>
              </a:rPr>
              <a:t>facilities </a:t>
            </a:r>
            <a:r>
              <a:rPr sz="1800" spc="185" dirty="0">
                <a:latin typeface="Arial"/>
                <a:cs typeface="Arial"/>
              </a:rPr>
              <a:t>holding </a:t>
            </a:r>
            <a:r>
              <a:rPr sz="1800" spc="75" dirty="0">
                <a:latin typeface="Arial"/>
                <a:cs typeface="Arial"/>
              </a:rPr>
              <a:t>key </a:t>
            </a:r>
            <a:r>
              <a:rPr sz="1800" spc="165" dirty="0">
                <a:latin typeface="Arial"/>
                <a:cs typeface="Arial"/>
              </a:rPr>
              <a:t>materials </a:t>
            </a:r>
            <a:r>
              <a:rPr sz="1800" spc="85" dirty="0">
                <a:latin typeface="Arial"/>
                <a:cs typeface="Arial"/>
              </a:rPr>
              <a:t>were </a:t>
            </a:r>
            <a:r>
              <a:rPr sz="1800" spc="135" dirty="0">
                <a:latin typeface="Arial"/>
                <a:cs typeface="Arial"/>
              </a:rPr>
              <a:t>available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illicit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737" y="180554"/>
            <a:ext cx="258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T</a:t>
            </a:r>
            <a:r>
              <a:rPr spc="260" dirty="0"/>
              <a:t>ampering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47454"/>
            <a:ext cx="9135275" cy="294384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74" y="807506"/>
            <a:ext cx="839660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attacker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may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eavesdrop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broadcast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0" dirty="0">
                <a:latin typeface="Arial"/>
                <a:cs typeface="Arial"/>
              </a:rPr>
              <a:t>obtain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information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without </a:t>
            </a:r>
            <a:r>
              <a:rPr sz="1800" spc="190" dirty="0">
                <a:latin typeface="Arial"/>
                <a:cs typeface="Arial"/>
              </a:rPr>
              <a:t>authorization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165" dirty="0">
                <a:latin typeface="Arial"/>
                <a:cs typeface="Arial"/>
              </a:rPr>
              <a:t>may </a:t>
            </a:r>
            <a:r>
              <a:rPr sz="1800" spc="150" dirty="0">
                <a:latin typeface="Arial"/>
                <a:cs typeface="Arial"/>
              </a:rPr>
              <a:t>jam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200" dirty="0">
                <a:latin typeface="Arial"/>
                <a:cs typeface="Arial"/>
              </a:rPr>
              <a:t>broadcast </a:t>
            </a:r>
            <a:r>
              <a:rPr sz="1800" spc="155" dirty="0">
                <a:latin typeface="Arial"/>
                <a:cs typeface="Arial"/>
              </a:rPr>
              <a:t>signal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165" dirty="0">
                <a:latin typeface="Arial"/>
                <a:cs typeface="Arial"/>
              </a:rPr>
              <a:t>deny 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information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distribution.</a:t>
            </a:r>
            <a:endParaRPr sz="1800">
              <a:latin typeface="Arial"/>
              <a:cs typeface="Arial"/>
            </a:endParaRPr>
          </a:p>
          <a:p>
            <a:pPr marL="379095" marR="193675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An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attacker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may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intercept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partially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override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broadcast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send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false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7367" y="180554"/>
            <a:ext cx="2569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Eavesdrop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575" y="2279350"/>
            <a:ext cx="6172849" cy="44329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74" y="807505"/>
            <a:ext cx="813371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26035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latin typeface="Arial"/>
                <a:cs typeface="Arial"/>
              </a:rPr>
              <a:t>A </a:t>
            </a:r>
            <a:r>
              <a:rPr sz="1800" spc="135" dirty="0">
                <a:latin typeface="Arial"/>
                <a:cs typeface="Arial"/>
              </a:rPr>
              <a:t>device </a:t>
            </a:r>
            <a:r>
              <a:rPr sz="1800" spc="200" dirty="0">
                <a:latin typeface="Arial"/>
                <a:cs typeface="Arial"/>
              </a:rPr>
              <a:t>can </a:t>
            </a:r>
            <a:r>
              <a:rPr sz="1800" spc="185" dirty="0">
                <a:latin typeface="Arial"/>
                <a:cs typeface="Arial"/>
              </a:rPr>
              <a:t>be </a:t>
            </a:r>
            <a:r>
              <a:rPr sz="1800" spc="165" dirty="0">
                <a:latin typeface="Arial"/>
                <a:cs typeface="Arial"/>
              </a:rPr>
              <a:t>rendered </a:t>
            </a:r>
            <a:r>
              <a:rPr sz="1800" spc="180" dirty="0">
                <a:latin typeface="Arial"/>
                <a:cs typeface="Arial"/>
              </a:rPr>
              <a:t>incapable </a:t>
            </a:r>
            <a:r>
              <a:rPr sz="1800" spc="185" dirty="0">
                <a:latin typeface="Arial"/>
                <a:cs typeface="Arial"/>
              </a:rPr>
              <a:t>of </a:t>
            </a:r>
            <a:r>
              <a:rPr sz="1800" spc="190" dirty="0">
                <a:latin typeface="Arial"/>
                <a:cs typeface="Arial"/>
              </a:rPr>
              <a:t>functioning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communicating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by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interfering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with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radio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frequencies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cutting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wires.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55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example,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surveillance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camera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had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its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power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network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connection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intentionally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knocked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out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0" dirty="0">
                <a:latin typeface="Arial"/>
                <a:cs typeface="Arial"/>
              </a:rPr>
              <a:t>cannot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report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data,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all.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4352" y="180554"/>
            <a:ext cx="4075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Denial</a:t>
            </a:r>
            <a:r>
              <a:rPr spc="20" dirty="0"/>
              <a:t> </a:t>
            </a:r>
            <a:r>
              <a:rPr spc="175" dirty="0"/>
              <a:t>of</a:t>
            </a:r>
            <a:r>
              <a:rPr spc="20" dirty="0"/>
              <a:t> </a:t>
            </a:r>
            <a:r>
              <a:rPr spc="155" dirty="0"/>
              <a:t>Service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135" y="2439965"/>
            <a:ext cx="8059691" cy="41602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348" y="804456"/>
            <a:ext cx="835977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19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85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device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does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speciﬁc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function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can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be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forced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25" dirty="0">
                <a:latin typeface="Arial"/>
                <a:cs typeface="Arial"/>
              </a:rPr>
              <a:t>do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something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else.</a:t>
            </a:r>
            <a:endParaRPr sz="2400">
              <a:latin typeface="Arial"/>
              <a:cs typeface="Arial"/>
            </a:endParaRPr>
          </a:p>
          <a:p>
            <a:pPr marL="424815" marR="181610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04" dirty="0">
                <a:latin typeface="Arial"/>
                <a:cs typeface="Arial"/>
              </a:rPr>
              <a:t>For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example,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valve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programmed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70" dirty="0">
                <a:latin typeface="Arial"/>
                <a:cs typeface="Arial"/>
              </a:rPr>
              <a:t>open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halfway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can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tricked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70" dirty="0">
                <a:latin typeface="Arial"/>
                <a:cs typeface="Arial"/>
              </a:rPr>
              <a:t>open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all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9836" y="180554"/>
            <a:ext cx="500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Elevation</a:t>
            </a:r>
            <a:r>
              <a:rPr spc="35" dirty="0"/>
              <a:t> </a:t>
            </a:r>
            <a:r>
              <a:rPr spc="175" dirty="0"/>
              <a:t>of</a:t>
            </a:r>
            <a:r>
              <a:rPr spc="35" dirty="0"/>
              <a:t> </a:t>
            </a:r>
            <a:r>
              <a:rPr spc="100" dirty="0"/>
              <a:t>Privilege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795" y="2439965"/>
            <a:ext cx="6996921" cy="41761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914" y="4965848"/>
            <a:ext cx="5995670" cy="355600"/>
          </a:xfrm>
          <a:custGeom>
            <a:avLst/>
            <a:gdLst/>
            <a:ahLst/>
            <a:cxnLst/>
            <a:rect l="l" t="t" r="r" b="b"/>
            <a:pathLst>
              <a:path w="5995670" h="355600">
                <a:moveTo>
                  <a:pt x="5932730" y="-3"/>
                </a:moveTo>
                <a:lnTo>
                  <a:pt x="62758" y="-3"/>
                </a:lnTo>
                <a:lnTo>
                  <a:pt x="35301" y="35843"/>
                </a:lnTo>
                <a:lnTo>
                  <a:pt x="15689" y="79001"/>
                </a:lnTo>
                <a:lnTo>
                  <a:pt x="3922" y="127033"/>
                </a:lnTo>
                <a:lnTo>
                  <a:pt x="0" y="177502"/>
                </a:lnTo>
                <a:lnTo>
                  <a:pt x="3922" y="227972"/>
                </a:lnTo>
                <a:lnTo>
                  <a:pt x="15689" y="276004"/>
                </a:lnTo>
                <a:lnTo>
                  <a:pt x="35301" y="319162"/>
                </a:lnTo>
                <a:lnTo>
                  <a:pt x="62758" y="355009"/>
                </a:lnTo>
                <a:lnTo>
                  <a:pt x="5932730" y="355009"/>
                </a:lnTo>
                <a:lnTo>
                  <a:pt x="5960186" y="319162"/>
                </a:lnTo>
                <a:lnTo>
                  <a:pt x="5979797" y="276004"/>
                </a:lnTo>
                <a:lnTo>
                  <a:pt x="5991564" y="227972"/>
                </a:lnTo>
                <a:lnTo>
                  <a:pt x="5995487" y="177502"/>
                </a:lnTo>
                <a:lnTo>
                  <a:pt x="5991564" y="127033"/>
                </a:lnTo>
                <a:lnTo>
                  <a:pt x="5979797" y="79001"/>
                </a:lnTo>
                <a:lnTo>
                  <a:pt x="5960186" y="35843"/>
                </a:lnTo>
                <a:lnTo>
                  <a:pt x="5932730" y="-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114" y="3584726"/>
            <a:ext cx="3790315" cy="355600"/>
          </a:xfrm>
          <a:custGeom>
            <a:avLst/>
            <a:gdLst/>
            <a:ahLst/>
            <a:cxnLst/>
            <a:rect l="l" t="t" r="r" b="b"/>
            <a:pathLst>
              <a:path w="3790315" h="355600">
                <a:moveTo>
                  <a:pt x="3727197" y="-4"/>
                </a:moveTo>
                <a:lnTo>
                  <a:pt x="62757" y="-4"/>
                </a:lnTo>
                <a:lnTo>
                  <a:pt x="35300" y="35842"/>
                </a:lnTo>
                <a:lnTo>
                  <a:pt x="15689" y="79000"/>
                </a:lnTo>
                <a:lnTo>
                  <a:pt x="3922" y="127032"/>
                </a:lnTo>
                <a:lnTo>
                  <a:pt x="0" y="177502"/>
                </a:lnTo>
                <a:lnTo>
                  <a:pt x="3922" y="227971"/>
                </a:lnTo>
                <a:lnTo>
                  <a:pt x="15689" y="276004"/>
                </a:lnTo>
                <a:lnTo>
                  <a:pt x="35300" y="319162"/>
                </a:lnTo>
                <a:lnTo>
                  <a:pt x="62757" y="355009"/>
                </a:lnTo>
                <a:lnTo>
                  <a:pt x="3727197" y="355009"/>
                </a:lnTo>
                <a:lnTo>
                  <a:pt x="3754654" y="319162"/>
                </a:lnTo>
                <a:lnTo>
                  <a:pt x="3774265" y="276004"/>
                </a:lnTo>
                <a:lnTo>
                  <a:pt x="3786032" y="227971"/>
                </a:lnTo>
                <a:lnTo>
                  <a:pt x="3789955" y="177502"/>
                </a:lnTo>
                <a:lnTo>
                  <a:pt x="3786032" y="127032"/>
                </a:lnTo>
                <a:lnTo>
                  <a:pt x="3774265" y="79000"/>
                </a:lnTo>
                <a:lnTo>
                  <a:pt x="3754654" y="35842"/>
                </a:lnTo>
                <a:lnTo>
                  <a:pt x="3727197" y="-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248" y="1098715"/>
            <a:ext cx="4058920" cy="355600"/>
          </a:xfrm>
          <a:custGeom>
            <a:avLst/>
            <a:gdLst/>
            <a:ahLst/>
            <a:cxnLst/>
            <a:rect l="l" t="t" r="r" b="b"/>
            <a:pathLst>
              <a:path w="4058920" h="355600">
                <a:moveTo>
                  <a:pt x="3995576" y="0"/>
                </a:moveTo>
                <a:lnTo>
                  <a:pt x="62757" y="0"/>
                </a:lnTo>
                <a:lnTo>
                  <a:pt x="35300" y="35845"/>
                </a:lnTo>
                <a:lnTo>
                  <a:pt x="15689" y="79002"/>
                </a:lnTo>
                <a:lnTo>
                  <a:pt x="3922" y="127032"/>
                </a:lnTo>
                <a:lnTo>
                  <a:pt x="0" y="177500"/>
                </a:lnTo>
                <a:lnTo>
                  <a:pt x="3922" y="227967"/>
                </a:lnTo>
                <a:lnTo>
                  <a:pt x="15689" y="275998"/>
                </a:lnTo>
                <a:lnTo>
                  <a:pt x="35300" y="319155"/>
                </a:lnTo>
                <a:lnTo>
                  <a:pt x="62757" y="355000"/>
                </a:lnTo>
                <a:lnTo>
                  <a:pt x="3995576" y="355000"/>
                </a:lnTo>
                <a:lnTo>
                  <a:pt x="4023033" y="319155"/>
                </a:lnTo>
                <a:lnTo>
                  <a:pt x="4042644" y="275998"/>
                </a:lnTo>
                <a:lnTo>
                  <a:pt x="4054411" y="227967"/>
                </a:lnTo>
                <a:lnTo>
                  <a:pt x="4058334" y="177500"/>
                </a:lnTo>
                <a:lnTo>
                  <a:pt x="4054411" y="127032"/>
                </a:lnTo>
                <a:lnTo>
                  <a:pt x="4042644" y="79002"/>
                </a:lnTo>
                <a:lnTo>
                  <a:pt x="4023033" y="35845"/>
                </a:lnTo>
                <a:lnTo>
                  <a:pt x="399557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915" y="2203603"/>
            <a:ext cx="4241165" cy="355600"/>
          </a:xfrm>
          <a:custGeom>
            <a:avLst/>
            <a:gdLst/>
            <a:ahLst/>
            <a:cxnLst/>
            <a:rect l="l" t="t" r="r" b="b"/>
            <a:pathLst>
              <a:path w="4241165" h="355600">
                <a:moveTo>
                  <a:pt x="4178006" y="8"/>
                </a:moveTo>
                <a:lnTo>
                  <a:pt x="62757" y="8"/>
                </a:lnTo>
                <a:lnTo>
                  <a:pt x="35301" y="35854"/>
                </a:lnTo>
                <a:lnTo>
                  <a:pt x="15689" y="79011"/>
                </a:lnTo>
                <a:lnTo>
                  <a:pt x="3922" y="127041"/>
                </a:lnTo>
                <a:lnTo>
                  <a:pt x="0" y="177509"/>
                </a:lnTo>
                <a:lnTo>
                  <a:pt x="3922" y="227976"/>
                </a:lnTo>
                <a:lnTo>
                  <a:pt x="15689" y="276007"/>
                </a:lnTo>
                <a:lnTo>
                  <a:pt x="35301" y="319163"/>
                </a:lnTo>
                <a:lnTo>
                  <a:pt x="62757" y="355009"/>
                </a:lnTo>
                <a:lnTo>
                  <a:pt x="4178006" y="355009"/>
                </a:lnTo>
                <a:lnTo>
                  <a:pt x="4205462" y="319163"/>
                </a:lnTo>
                <a:lnTo>
                  <a:pt x="4225074" y="276007"/>
                </a:lnTo>
                <a:lnTo>
                  <a:pt x="4236841" y="227976"/>
                </a:lnTo>
                <a:lnTo>
                  <a:pt x="4240764" y="177509"/>
                </a:lnTo>
                <a:lnTo>
                  <a:pt x="4236841" y="127041"/>
                </a:lnTo>
                <a:lnTo>
                  <a:pt x="4225074" y="79011"/>
                </a:lnTo>
                <a:lnTo>
                  <a:pt x="4205462" y="35854"/>
                </a:lnTo>
                <a:lnTo>
                  <a:pt x="4178006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500" y="0"/>
            <a:ext cx="855091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07310" marR="5080" indent="-2594610">
              <a:lnSpc>
                <a:spcPct val="100699"/>
              </a:lnSpc>
              <a:spcBef>
                <a:spcPts val="70"/>
              </a:spcBef>
            </a:pPr>
            <a:r>
              <a:rPr spc="225" dirty="0"/>
              <a:t>What</a:t>
            </a:r>
            <a:r>
              <a:rPr spc="40" dirty="0"/>
              <a:t> </a:t>
            </a:r>
            <a:r>
              <a:rPr spc="165" dirty="0"/>
              <a:t>Steps</a:t>
            </a:r>
            <a:r>
              <a:rPr spc="45" dirty="0"/>
              <a:t> </a:t>
            </a:r>
            <a:r>
              <a:rPr spc="245" dirty="0"/>
              <a:t>Can</a:t>
            </a:r>
            <a:r>
              <a:rPr spc="45" dirty="0"/>
              <a:t> </a:t>
            </a:r>
            <a:r>
              <a:rPr spc="90" dirty="0"/>
              <a:t>I</a:t>
            </a:r>
            <a:r>
              <a:rPr spc="40" dirty="0"/>
              <a:t> Take</a:t>
            </a:r>
            <a:r>
              <a:rPr spc="45" dirty="0"/>
              <a:t> </a:t>
            </a:r>
            <a:r>
              <a:rPr spc="235" dirty="0"/>
              <a:t>to</a:t>
            </a:r>
            <a:r>
              <a:rPr spc="45" dirty="0"/>
              <a:t> </a:t>
            </a:r>
            <a:r>
              <a:rPr spc="180" dirty="0"/>
              <a:t>Secure</a:t>
            </a:r>
            <a:r>
              <a:rPr spc="40" dirty="0"/>
              <a:t> </a:t>
            </a:r>
            <a:r>
              <a:rPr dirty="0"/>
              <a:t>IoT </a:t>
            </a:r>
            <a:r>
              <a:rPr spc="-985" dirty="0"/>
              <a:t> </a:t>
            </a:r>
            <a:r>
              <a:rPr spc="120" dirty="0"/>
              <a:t>Deployments?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6299" y="1146354"/>
            <a:ext cx="447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latin typeface="Arial"/>
                <a:cs typeface="Arial"/>
              </a:rPr>
              <a:t>Simplify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299" y="1422578"/>
            <a:ext cx="8558530" cy="5166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36294" marR="5080" indent="-367030">
              <a:lnSpc>
                <a:spcPct val="100699"/>
              </a:lnSpc>
              <a:spcBef>
                <a:spcPts val="8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155" dirty="0">
                <a:latin typeface="Arial"/>
                <a:cs typeface="Arial"/>
              </a:rPr>
              <a:t>Integrate </a:t>
            </a:r>
            <a:r>
              <a:rPr sz="1800" spc="145" dirty="0">
                <a:latin typeface="Arial"/>
                <a:cs typeface="Arial"/>
              </a:rPr>
              <a:t>across </a:t>
            </a:r>
            <a:r>
              <a:rPr sz="1800" spc="155" dirty="0">
                <a:latin typeface="Arial"/>
                <a:cs typeface="Arial"/>
              </a:rPr>
              <a:t>teams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175" dirty="0">
                <a:latin typeface="Arial"/>
                <a:cs typeface="Arial"/>
              </a:rPr>
              <a:t>infrastructure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90" dirty="0">
                <a:latin typeface="Arial"/>
                <a:cs typeface="Arial"/>
              </a:rPr>
              <a:t>coordinate </a:t>
            </a:r>
            <a:r>
              <a:rPr sz="1800" spc="215" dirty="0">
                <a:latin typeface="Arial"/>
                <a:cs typeface="Arial"/>
              </a:rPr>
              <a:t>a 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comprehensive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approach,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from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physical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devices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sensors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your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9" dirty="0">
                <a:latin typeface="Arial"/>
                <a:cs typeface="Arial"/>
              </a:rPr>
              <a:t>data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cloud.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25" dirty="0">
                <a:latin typeface="Arial"/>
                <a:cs typeface="Arial"/>
              </a:rPr>
              <a:t>Prepare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for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speciﬁcally</a:t>
            </a:r>
            <a:endParaRPr sz="1800">
              <a:latin typeface="Arial"/>
              <a:cs typeface="Arial"/>
            </a:endParaRPr>
          </a:p>
          <a:p>
            <a:pPr marL="836294" marR="27940" lvl="1" indent="-367030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150" dirty="0">
                <a:latin typeface="Arial"/>
                <a:cs typeface="Arial"/>
              </a:rPr>
              <a:t>Consider </a:t>
            </a:r>
            <a:r>
              <a:rPr sz="1800" spc="160" dirty="0">
                <a:latin typeface="Arial"/>
                <a:cs typeface="Arial"/>
              </a:rPr>
              <a:t>resource-constrained </a:t>
            </a:r>
            <a:r>
              <a:rPr sz="1800" spc="100" dirty="0">
                <a:latin typeface="Arial"/>
                <a:cs typeface="Arial"/>
              </a:rPr>
              <a:t>devices, </a:t>
            </a:r>
            <a:r>
              <a:rPr sz="1800" spc="185" dirty="0">
                <a:latin typeface="Arial"/>
                <a:cs typeface="Arial"/>
              </a:rPr>
              <a:t>geographic </a:t>
            </a:r>
            <a:r>
              <a:rPr sz="1800" spc="190" dirty="0">
                <a:latin typeface="Arial"/>
                <a:cs typeface="Arial"/>
              </a:rPr>
              <a:t>distribution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deployments,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04" dirty="0">
                <a:latin typeface="Arial"/>
                <a:cs typeface="Arial"/>
              </a:rPr>
              <a:t>number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devices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within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solution.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latin typeface="Arial"/>
                <a:cs typeface="Arial"/>
              </a:rPr>
              <a:t>Get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smart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25" dirty="0">
                <a:latin typeface="Arial"/>
                <a:cs typeface="Arial"/>
              </a:rPr>
              <a:t>about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analytics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remediation</a:t>
            </a:r>
            <a:endParaRPr sz="1800">
              <a:latin typeface="Arial"/>
              <a:cs typeface="Arial"/>
            </a:endParaRPr>
          </a:p>
          <a:p>
            <a:pPr marL="836294" marR="175895" lvl="1" indent="-367030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210" dirty="0">
                <a:latin typeface="Arial"/>
                <a:cs typeface="Arial"/>
              </a:rPr>
              <a:t>Monitor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everything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connected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your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solution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with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posture </a:t>
            </a:r>
            <a:r>
              <a:rPr sz="1800" spc="165" dirty="0">
                <a:latin typeface="Arial"/>
                <a:cs typeface="Arial"/>
              </a:rPr>
              <a:t>management. </a:t>
            </a:r>
            <a:r>
              <a:rPr sz="1800" spc="145" dirty="0">
                <a:latin typeface="Arial"/>
                <a:cs typeface="Arial"/>
              </a:rPr>
              <a:t>Stack </a:t>
            </a:r>
            <a:r>
              <a:rPr sz="1800" spc="175" dirty="0">
                <a:latin typeface="Arial"/>
                <a:cs typeface="Arial"/>
              </a:rPr>
              <a:t>rank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55" dirty="0">
                <a:latin typeface="Arial"/>
                <a:cs typeface="Arial"/>
              </a:rPr>
              <a:t>suggestions </a:t>
            </a:r>
            <a:r>
              <a:rPr sz="1800" spc="180" dirty="0">
                <a:latin typeface="Arial"/>
                <a:cs typeface="Arial"/>
              </a:rPr>
              <a:t>based </a:t>
            </a:r>
            <a:r>
              <a:rPr sz="1800" spc="215" dirty="0">
                <a:latin typeface="Arial"/>
                <a:cs typeface="Arial"/>
              </a:rPr>
              <a:t>on 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severity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decide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what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ﬁx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ﬁrst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reduce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your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risk.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Make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sure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have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threat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monitoring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place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get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alerts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address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threats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quickly.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Arial"/>
                <a:cs typeface="Arial"/>
              </a:rPr>
              <a:t>Focus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customer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business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9" dirty="0">
                <a:latin typeface="Arial"/>
                <a:cs typeface="Arial"/>
              </a:rPr>
              <a:t>data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  <a:p>
            <a:pPr marL="836294" marR="371475" lvl="1" indent="-367030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65" dirty="0">
                <a:latin typeface="Arial"/>
                <a:cs typeface="Arial"/>
              </a:rPr>
              <a:t>By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tracking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your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connected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9" dirty="0">
                <a:latin typeface="Arial"/>
                <a:cs typeface="Arial"/>
              </a:rPr>
              <a:t>data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stores,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admins,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other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services </a:t>
            </a:r>
            <a:r>
              <a:rPr sz="1800" spc="220" dirty="0">
                <a:latin typeface="Arial"/>
                <a:cs typeface="Arial"/>
              </a:rPr>
              <a:t>that </a:t>
            </a:r>
            <a:r>
              <a:rPr sz="1800" spc="204" dirty="0">
                <a:latin typeface="Arial"/>
                <a:cs typeface="Arial"/>
              </a:rPr>
              <a:t>touch </a:t>
            </a:r>
            <a:r>
              <a:rPr sz="1800" spc="-55" dirty="0">
                <a:latin typeface="Arial"/>
                <a:cs typeface="Arial"/>
              </a:rPr>
              <a:t>IoT, </a:t>
            </a:r>
            <a:r>
              <a:rPr sz="1800" spc="160" dirty="0">
                <a:latin typeface="Arial"/>
                <a:cs typeface="Arial"/>
              </a:rPr>
              <a:t>you </a:t>
            </a:r>
            <a:r>
              <a:rPr sz="1800" spc="200" dirty="0">
                <a:latin typeface="Arial"/>
                <a:cs typeface="Arial"/>
              </a:rPr>
              <a:t>can </a:t>
            </a:r>
            <a:r>
              <a:rPr sz="1800" spc="140" dirty="0">
                <a:latin typeface="Arial"/>
                <a:cs typeface="Arial"/>
              </a:rPr>
              <a:t>make </a:t>
            </a:r>
            <a:r>
              <a:rPr sz="1800" spc="135" dirty="0">
                <a:latin typeface="Arial"/>
                <a:cs typeface="Arial"/>
              </a:rPr>
              <a:t>sure </a:t>
            </a:r>
            <a:r>
              <a:rPr sz="1800" spc="175" dirty="0">
                <a:latin typeface="Arial"/>
                <a:cs typeface="Arial"/>
              </a:rPr>
              <a:t>your </a:t>
            </a:r>
            <a:r>
              <a:rPr sz="1800" spc="10" dirty="0">
                <a:latin typeface="Arial"/>
                <a:cs typeface="Arial"/>
              </a:rPr>
              <a:t>IoT </a:t>
            </a:r>
            <a:r>
              <a:rPr sz="1800" spc="204" dirty="0">
                <a:latin typeface="Arial"/>
                <a:cs typeface="Arial"/>
              </a:rPr>
              <a:t>apps </a:t>
            </a:r>
            <a:r>
              <a:rPr sz="1800" spc="155" dirty="0">
                <a:latin typeface="Arial"/>
                <a:cs typeface="Arial"/>
              </a:rPr>
              <a:t>are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protected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your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IoT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effective.</a:t>
            </a:r>
            <a:endParaRPr sz="1800">
              <a:latin typeface="Arial"/>
              <a:cs typeface="Arial"/>
            </a:endParaRPr>
          </a:p>
          <a:p>
            <a:pPr marL="681355">
              <a:lnSpc>
                <a:spcPct val="100000"/>
              </a:lnSpc>
              <a:spcBef>
                <a:spcPts val="1115"/>
              </a:spcBef>
            </a:pPr>
            <a:r>
              <a:rPr sz="2000" spc="-90" dirty="0">
                <a:latin typeface="Palatino Linotype"/>
                <a:cs typeface="Palatino Linotype"/>
              </a:rPr>
              <a:t>Plan 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for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85" dirty="0">
                <a:latin typeface="Palatino Linotype"/>
                <a:cs typeface="Palatino Linotype"/>
              </a:rPr>
              <a:t>attack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80" dirty="0">
                <a:latin typeface="Palatino Linotype"/>
                <a:cs typeface="Palatino Linotype"/>
              </a:rPr>
              <a:t>routine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8222" y="1038275"/>
            <a:ext cx="1436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latin typeface="Palatino Linotype"/>
                <a:cs typeface="Palatino Linotype"/>
              </a:rPr>
              <a:t>keep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it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105" dirty="0">
                <a:latin typeface="Palatino Linotype"/>
                <a:cs typeface="Palatino Linotype"/>
              </a:rPr>
              <a:t>simple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2757" y="907465"/>
            <a:ext cx="3780154" cy="835660"/>
          </a:xfrm>
          <a:custGeom>
            <a:avLst/>
            <a:gdLst/>
            <a:ahLst/>
            <a:cxnLst/>
            <a:rect l="l" t="t" r="r" b="b"/>
            <a:pathLst>
              <a:path w="3780154" h="835660">
                <a:moveTo>
                  <a:pt x="3779977" y="573989"/>
                </a:moveTo>
                <a:lnTo>
                  <a:pt x="3774440" y="525335"/>
                </a:lnTo>
                <a:lnTo>
                  <a:pt x="3763378" y="478548"/>
                </a:lnTo>
                <a:lnTo>
                  <a:pt x="3746779" y="434898"/>
                </a:lnTo>
                <a:lnTo>
                  <a:pt x="3724656" y="395617"/>
                </a:lnTo>
                <a:lnTo>
                  <a:pt x="3696995" y="361950"/>
                </a:lnTo>
                <a:lnTo>
                  <a:pt x="3057614" y="361950"/>
                </a:lnTo>
                <a:lnTo>
                  <a:pt x="3059595" y="356755"/>
                </a:lnTo>
                <a:lnTo>
                  <a:pt x="3070656" y="309981"/>
                </a:lnTo>
                <a:lnTo>
                  <a:pt x="3076194" y="261315"/>
                </a:lnTo>
                <a:lnTo>
                  <a:pt x="3076194" y="212039"/>
                </a:lnTo>
                <a:lnTo>
                  <a:pt x="3070656" y="163385"/>
                </a:lnTo>
                <a:lnTo>
                  <a:pt x="3059595" y="116598"/>
                </a:lnTo>
                <a:lnTo>
                  <a:pt x="3042996" y="72948"/>
                </a:lnTo>
                <a:lnTo>
                  <a:pt x="3020872" y="33667"/>
                </a:lnTo>
                <a:lnTo>
                  <a:pt x="2993212" y="0"/>
                </a:lnTo>
                <a:lnTo>
                  <a:pt x="340842" y="0"/>
                </a:lnTo>
                <a:lnTo>
                  <a:pt x="313182" y="33667"/>
                </a:lnTo>
                <a:lnTo>
                  <a:pt x="291058" y="72948"/>
                </a:lnTo>
                <a:lnTo>
                  <a:pt x="274459" y="116598"/>
                </a:lnTo>
                <a:lnTo>
                  <a:pt x="263398" y="163385"/>
                </a:lnTo>
                <a:lnTo>
                  <a:pt x="257860" y="212039"/>
                </a:lnTo>
                <a:lnTo>
                  <a:pt x="257860" y="261315"/>
                </a:lnTo>
                <a:lnTo>
                  <a:pt x="263398" y="309981"/>
                </a:lnTo>
                <a:lnTo>
                  <a:pt x="274459" y="356755"/>
                </a:lnTo>
                <a:lnTo>
                  <a:pt x="276428" y="361950"/>
                </a:lnTo>
                <a:lnTo>
                  <a:pt x="82981" y="361950"/>
                </a:lnTo>
                <a:lnTo>
                  <a:pt x="55321" y="395617"/>
                </a:lnTo>
                <a:lnTo>
                  <a:pt x="33197" y="434898"/>
                </a:lnTo>
                <a:lnTo>
                  <a:pt x="16598" y="478548"/>
                </a:lnTo>
                <a:lnTo>
                  <a:pt x="5537" y="525335"/>
                </a:lnTo>
                <a:lnTo>
                  <a:pt x="0" y="573989"/>
                </a:lnTo>
                <a:lnTo>
                  <a:pt x="0" y="623265"/>
                </a:lnTo>
                <a:lnTo>
                  <a:pt x="5537" y="671931"/>
                </a:lnTo>
                <a:lnTo>
                  <a:pt x="16598" y="718705"/>
                </a:lnTo>
                <a:lnTo>
                  <a:pt x="33197" y="762368"/>
                </a:lnTo>
                <a:lnTo>
                  <a:pt x="55321" y="801649"/>
                </a:lnTo>
                <a:lnTo>
                  <a:pt x="82981" y="835304"/>
                </a:lnTo>
                <a:lnTo>
                  <a:pt x="3696995" y="835304"/>
                </a:lnTo>
                <a:lnTo>
                  <a:pt x="3724656" y="801649"/>
                </a:lnTo>
                <a:lnTo>
                  <a:pt x="3746779" y="762368"/>
                </a:lnTo>
                <a:lnTo>
                  <a:pt x="3763378" y="718705"/>
                </a:lnTo>
                <a:lnTo>
                  <a:pt x="3774440" y="671931"/>
                </a:lnTo>
                <a:lnTo>
                  <a:pt x="3779977" y="623265"/>
                </a:lnTo>
                <a:lnTo>
                  <a:pt x="3779977" y="573989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807" y="0"/>
            <a:ext cx="7754620" cy="10121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84120" marR="5080" indent="-2472055">
              <a:lnSpc>
                <a:spcPct val="79900"/>
              </a:lnSpc>
              <a:spcBef>
                <a:spcPts val="965"/>
              </a:spcBef>
            </a:pPr>
            <a:r>
              <a:rPr spc="155" dirty="0"/>
              <a:t>How</a:t>
            </a:r>
            <a:r>
              <a:rPr spc="40" dirty="0"/>
              <a:t> </a:t>
            </a:r>
            <a:r>
              <a:rPr spc="235" dirty="0"/>
              <a:t>to</a:t>
            </a:r>
            <a:r>
              <a:rPr spc="40" dirty="0"/>
              <a:t> </a:t>
            </a:r>
            <a:r>
              <a:rPr spc="180" dirty="0"/>
              <a:t>Secure</a:t>
            </a:r>
            <a:r>
              <a:rPr spc="40" dirty="0"/>
              <a:t> </a:t>
            </a:r>
            <a:r>
              <a:rPr dirty="0"/>
              <a:t>IoT</a:t>
            </a:r>
            <a:r>
              <a:rPr spc="40" dirty="0"/>
              <a:t> </a:t>
            </a:r>
            <a:r>
              <a:rPr spc="110" dirty="0"/>
              <a:t>Devices</a:t>
            </a:r>
            <a:r>
              <a:rPr spc="45" dirty="0"/>
              <a:t> </a:t>
            </a:r>
            <a:r>
              <a:rPr spc="170" dirty="0"/>
              <a:t>in</a:t>
            </a:r>
            <a:r>
              <a:rPr spc="40" dirty="0"/>
              <a:t> </a:t>
            </a:r>
            <a:r>
              <a:rPr spc="245" dirty="0"/>
              <a:t>the </a:t>
            </a:r>
            <a:r>
              <a:rPr spc="-985" dirty="0"/>
              <a:t> </a:t>
            </a:r>
            <a:r>
              <a:rPr spc="175" dirty="0"/>
              <a:t>Enterprise?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799" y="975230"/>
            <a:ext cx="849503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180" dirty="0">
                <a:latin typeface="Arial"/>
                <a:cs typeface="Arial"/>
              </a:rPr>
              <a:t>Employ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Device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Discovery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for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Complete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Visibility.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10" dirty="0">
                <a:latin typeface="Arial"/>
                <a:cs typeface="Arial"/>
              </a:rPr>
              <a:t>Apply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Network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Segmentation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for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Stronger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Defense.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65" dirty="0">
                <a:latin typeface="Arial"/>
                <a:cs typeface="Arial"/>
              </a:rPr>
              <a:t>Adopt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Secure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Password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  <a:p>
            <a:pPr marL="424815" marR="705485" indent="-412750">
              <a:lnSpc>
                <a:spcPts val="2850"/>
              </a:lnSpc>
              <a:spcBef>
                <a:spcPts val="10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220" dirty="0">
                <a:latin typeface="Arial"/>
                <a:cs typeface="Arial"/>
              </a:rPr>
              <a:t>Continue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Patch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80" dirty="0">
                <a:latin typeface="Arial"/>
                <a:cs typeface="Arial"/>
              </a:rPr>
              <a:t>Update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Firmware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When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Available.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6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145" dirty="0">
                <a:latin typeface="Arial"/>
                <a:cs typeface="Arial"/>
              </a:rPr>
              <a:t>Actively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80" dirty="0">
                <a:latin typeface="Arial"/>
                <a:cs typeface="Arial"/>
              </a:rPr>
              <a:t>Monitor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IoT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Devices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All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Times.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049" y="3239211"/>
            <a:ext cx="7060273" cy="32658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68416" y="2931512"/>
            <a:ext cx="328930" cy="258445"/>
          </a:xfrm>
          <a:custGeom>
            <a:avLst/>
            <a:gdLst/>
            <a:ahLst/>
            <a:cxnLst/>
            <a:rect l="l" t="t" r="r" b="b"/>
            <a:pathLst>
              <a:path w="328929" h="258444">
                <a:moveTo>
                  <a:pt x="164442" y="0"/>
                </a:moveTo>
                <a:lnTo>
                  <a:pt x="164121" y="48200"/>
                </a:lnTo>
                <a:lnTo>
                  <a:pt x="161873" y="94886"/>
                </a:lnTo>
                <a:lnTo>
                  <a:pt x="155771" y="138544"/>
                </a:lnTo>
                <a:lnTo>
                  <a:pt x="143887" y="177659"/>
                </a:lnTo>
                <a:lnTo>
                  <a:pt x="124295" y="210718"/>
                </a:lnTo>
                <a:lnTo>
                  <a:pt x="95068" y="236206"/>
                </a:lnTo>
                <a:lnTo>
                  <a:pt x="54278" y="252609"/>
                </a:lnTo>
                <a:lnTo>
                  <a:pt x="0" y="258413"/>
                </a:lnTo>
                <a:lnTo>
                  <a:pt x="328887" y="258413"/>
                </a:lnTo>
                <a:lnTo>
                  <a:pt x="274607" y="252609"/>
                </a:lnTo>
                <a:lnTo>
                  <a:pt x="233817" y="236206"/>
                </a:lnTo>
                <a:lnTo>
                  <a:pt x="204590" y="210718"/>
                </a:lnTo>
                <a:lnTo>
                  <a:pt x="184998" y="177659"/>
                </a:lnTo>
                <a:lnTo>
                  <a:pt x="173114" y="138544"/>
                </a:lnTo>
                <a:lnTo>
                  <a:pt x="167012" y="94886"/>
                </a:lnTo>
                <a:lnTo>
                  <a:pt x="164764" y="48200"/>
                </a:lnTo>
                <a:lnTo>
                  <a:pt x="1644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381" y="200436"/>
            <a:ext cx="729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IoT</a:t>
            </a:r>
            <a:r>
              <a:rPr spc="20" dirty="0"/>
              <a:t> </a:t>
            </a:r>
            <a:r>
              <a:rPr spc="200" dirty="0"/>
              <a:t>Communication</a:t>
            </a:r>
            <a:r>
              <a:rPr spc="25" dirty="0"/>
              <a:t> </a:t>
            </a:r>
            <a:r>
              <a:rPr spc="250" dirty="0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474" y="907982"/>
            <a:ext cx="8628380" cy="40106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245" dirty="0">
                <a:latin typeface="Arial"/>
                <a:cs typeface="Arial"/>
              </a:rPr>
              <a:t>Data </a:t>
            </a:r>
            <a:r>
              <a:rPr sz="2400" spc="240" dirty="0">
                <a:latin typeface="Arial"/>
                <a:cs typeface="Arial"/>
              </a:rPr>
              <a:t>Communication </a:t>
            </a:r>
            <a:r>
              <a:rPr sz="2400" spc="195" dirty="0">
                <a:latin typeface="Arial"/>
                <a:cs typeface="Arial"/>
              </a:rPr>
              <a:t>Standards: </a:t>
            </a:r>
            <a:r>
              <a:rPr sz="2400" spc="15" dirty="0">
                <a:latin typeface="Arial"/>
                <a:cs typeface="Arial"/>
              </a:rPr>
              <a:t>IoT </a:t>
            </a:r>
            <a:r>
              <a:rPr sz="2400" spc="170" dirty="0">
                <a:latin typeface="Arial"/>
                <a:cs typeface="Arial"/>
              </a:rPr>
              <a:t>devices 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generate </a:t>
            </a:r>
            <a:r>
              <a:rPr sz="2400" spc="195" dirty="0">
                <a:latin typeface="Arial"/>
                <a:cs typeface="Arial"/>
              </a:rPr>
              <a:t>large </a:t>
            </a:r>
            <a:r>
              <a:rPr sz="2400" spc="260" dirty="0">
                <a:latin typeface="Arial"/>
                <a:cs typeface="Arial"/>
              </a:rPr>
              <a:t>amounts </a:t>
            </a:r>
            <a:r>
              <a:rPr sz="2400" spc="250" dirty="0">
                <a:latin typeface="Arial"/>
                <a:cs typeface="Arial"/>
              </a:rPr>
              <a:t>of </a:t>
            </a:r>
            <a:r>
              <a:rPr sz="2400" spc="220" dirty="0">
                <a:latin typeface="Arial"/>
                <a:cs typeface="Arial"/>
              </a:rPr>
              <a:t>data,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10" dirty="0">
                <a:latin typeface="Arial"/>
                <a:cs typeface="Arial"/>
              </a:rPr>
              <a:t>there </a:t>
            </a:r>
            <a:r>
              <a:rPr sz="2400" spc="204" dirty="0">
                <a:latin typeface="Arial"/>
                <a:cs typeface="Arial"/>
              </a:rPr>
              <a:t>are </a:t>
            </a:r>
            <a:r>
              <a:rPr sz="2400" spc="210" dirty="0">
                <a:latin typeface="Arial"/>
                <a:cs typeface="Arial"/>
              </a:rPr>
              <a:t> various </a:t>
            </a:r>
            <a:r>
              <a:rPr sz="2400" spc="254" dirty="0">
                <a:latin typeface="Arial"/>
                <a:cs typeface="Arial"/>
              </a:rPr>
              <a:t>communication </a:t>
            </a:r>
            <a:r>
              <a:rPr sz="2400" spc="250" dirty="0">
                <a:latin typeface="Arial"/>
                <a:cs typeface="Arial"/>
              </a:rPr>
              <a:t>standards </a:t>
            </a:r>
            <a:r>
              <a:rPr sz="2400" spc="290" dirty="0">
                <a:latin typeface="Arial"/>
                <a:cs typeface="Arial"/>
              </a:rPr>
              <a:t>that </a:t>
            </a:r>
            <a:r>
              <a:rPr sz="2400" spc="265" dirty="0">
                <a:latin typeface="Arial"/>
                <a:cs typeface="Arial"/>
              </a:rPr>
              <a:t>can </a:t>
            </a:r>
            <a:r>
              <a:rPr sz="2400" spc="250" dirty="0">
                <a:latin typeface="Arial"/>
                <a:cs typeface="Arial"/>
              </a:rPr>
              <a:t>be 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used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transmit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this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data.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These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standards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include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MQTT,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CoAP,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REST,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WebSocket.</a:t>
            </a:r>
            <a:endParaRPr sz="2400">
              <a:latin typeface="Arial"/>
              <a:cs typeface="Arial"/>
            </a:endParaRPr>
          </a:p>
          <a:p>
            <a:pPr marL="424815" marR="38417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15" dirty="0">
                <a:latin typeface="Arial"/>
                <a:cs typeface="Arial"/>
              </a:rPr>
              <a:t>Interoperability </a:t>
            </a:r>
            <a:r>
              <a:rPr sz="2400" spc="140" dirty="0">
                <a:latin typeface="Arial"/>
                <a:cs typeface="Arial"/>
              </a:rPr>
              <a:t>Guidelines: </a:t>
            </a:r>
            <a:r>
              <a:rPr sz="2400" spc="215" dirty="0">
                <a:latin typeface="Arial"/>
                <a:cs typeface="Arial"/>
              </a:rPr>
              <a:t>Interoperability </a:t>
            </a:r>
            <a:r>
              <a:rPr sz="2400" spc="125" dirty="0">
                <a:latin typeface="Arial"/>
                <a:cs typeface="Arial"/>
              </a:rPr>
              <a:t>is 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280" dirty="0">
                <a:latin typeface="Arial"/>
                <a:cs typeface="Arial"/>
              </a:rPr>
              <a:t>important </a:t>
            </a:r>
            <a:r>
              <a:rPr sz="2400" spc="250" dirty="0">
                <a:latin typeface="Arial"/>
                <a:cs typeface="Arial"/>
              </a:rPr>
              <a:t>for </a:t>
            </a:r>
            <a:r>
              <a:rPr sz="2400" spc="15" dirty="0">
                <a:latin typeface="Arial"/>
                <a:cs typeface="Arial"/>
              </a:rPr>
              <a:t>IoT </a:t>
            </a:r>
            <a:r>
              <a:rPr sz="2400" spc="170" dirty="0">
                <a:latin typeface="Arial"/>
                <a:cs typeface="Arial"/>
              </a:rPr>
              <a:t>devices </a:t>
            </a:r>
            <a:r>
              <a:rPr sz="2400" spc="290" dirty="0">
                <a:latin typeface="Arial"/>
                <a:cs typeface="Arial"/>
              </a:rPr>
              <a:t>to </a:t>
            </a:r>
            <a:r>
              <a:rPr sz="2400" spc="185" dirty="0">
                <a:latin typeface="Arial"/>
                <a:cs typeface="Arial"/>
              </a:rPr>
              <a:t>work </a:t>
            </a:r>
            <a:r>
              <a:rPr sz="2400" spc="254" dirty="0">
                <a:latin typeface="Arial"/>
                <a:cs typeface="Arial"/>
              </a:rPr>
              <a:t>together 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seamlessly. </a:t>
            </a:r>
            <a:r>
              <a:rPr sz="2400" spc="175" dirty="0">
                <a:latin typeface="Arial"/>
                <a:cs typeface="Arial"/>
              </a:rPr>
              <a:t>There </a:t>
            </a:r>
            <a:r>
              <a:rPr sz="2400" spc="210" dirty="0">
                <a:latin typeface="Arial"/>
                <a:cs typeface="Arial"/>
              </a:rPr>
              <a:t>are </a:t>
            </a:r>
            <a:r>
              <a:rPr sz="2400" spc="145" dirty="0">
                <a:latin typeface="Arial"/>
                <a:cs typeface="Arial"/>
              </a:rPr>
              <a:t>several </a:t>
            </a:r>
            <a:r>
              <a:rPr sz="2400" spc="204" dirty="0">
                <a:latin typeface="Arial"/>
                <a:cs typeface="Arial"/>
              </a:rPr>
              <a:t>guidelines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standards </a:t>
            </a:r>
            <a:r>
              <a:rPr sz="2400" spc="290" dirty="0">
                <a:latin typeface="Arial"/>
                <a:cs typeface="Arial"/>
              </a:rPr>
              <a:t>that </a:t>
            </a:r>
            <a:r>
              <a:rPr sz="2400" spc="265" dirty="0">
                <a:latin typeface="Arial"/>
                <a:cs typeface="Arial"/>
              </a:rPr>
              <a:t>can </a:t>
            </a:r>
            <a:r>
              <a:rPr sz="2400" spc="229" dirty="0">
                <a:latin typeface="Arial"/>
                <a:cs typeface="Arial"/>
              </a:rPr>
              <a:t>help </a:t>
            </a:r>
            <a:r>
              <a:rPr sz="2400" spc="190" dirty="0">
                <a:latin typeface="Arial"/>
                <a:cs typeface="Arial"/>
              </a:rPr>
              <a:t>ensure </a:t>
            </a:r>
            <a:r>
              <a:rPr sz="2400" spc="204" dirty="0">
                <a:latin typeface="Arial"/>
                <a:cs typeface="Arial"/>
              </a:rPr>
              <a:t>interoperability,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such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80" dirty="0">
                <a:latin typeface="Arial"/>
                <a:cs typeface="Arial"/>
              </a:rPr>
              <a:t>Open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Connectivity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Foundation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(OCF),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Zigbee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Alliance,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Thread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381" y="200436"/>
            <a:ext cx="729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IoT</a:t>
            </a:r>
            <a:r>
              <a:rPr spc="20" dirty="0"/>
              <a:t> </a:t>
            </a:r>
            <a:r>
              <a:rPr spc="200" dirty="0"/>
              <a:t>Communication</a:t>
            </a:r>
            <a:r>
              <a:rPr spc="25" dirty="0"/>
              <a:t> </a:t>
            </a:r>
            <a:r>
              <a:rPr spc="250" dirty="0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474" y="907982"/>
            <a:ext cx="8637905" cy="50965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48895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180" dirty="0">
                <a:latin typeface="Arial"/>
                <a:cs typeface="Arial"/>
              </a:rPr>
              <a:t>Energy Efficiency </a:t>
            </a:r>
            <a:r>
              <a:rPr sz="2400" spc="140" dirty="0">
                <a:latin typeface="Arial"/>
                <a:cs typeface="Arial"/>
              </a:rPr>
              <a:t>Guidelines: </a:t>
            </a:r>
            <a:r>
              <a:rPr sz="2400" spc="20" dirty="0">
                <a:latin typeface="Arial"/>
                <a:cs typeface="Arial"/>
              </a:rPr>
              <a:t>IoT </a:t>
            </a:r>
            <a:r>
              <a:rPr sz="2400" spc="170" dirty="0">
                <a:latin typeface="Arial"/>
                <a:cs typeface="Arial"/>
              </a:rPr>
              <a:t>devices </a:t>
            </a:r>
            <a:r>
              <a:rPr sz="2400" spc="245" dirty="0">
                <a:latin typeface="Arial"/>
                <a:cs typeface="Arial"/>
              </a:rPr>
              <a:t>often 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operate </a:t>
            </a:r>
            <a:r>
              <a:rPr sz="2400" spc="290" dirty="0">
                <a:latin typeface="Arial"/>
                <a:cs typeface="Arial"/>
              </a:rPr>
              <a:t>on </a:t>
            </a:r>
            <a:r>
              <a:rPr sz="2400" spc="254" dirty="0">
                <a:latin typeface="Arial"/>
                <a:cs typeface="Arial"/>
              </a:rPr>
              <a:t>battery </a:t>
            </a:r>
            <a:r>
              <a:rPr sz="2400" spc="200" dirty="0">
                <a:latin typeface="Arial"/>
                <a:cs typeface="Arial"/>
              </a:rPr>
              <a:t>power </a:t>
            </a:r>
            <a:r>
              <a:rPr sz="2400" spc="295" dirty="0">
                <a:latin typeface="Arial"/>
                <a:cs typeface="Arial"/>
              </a:rPr>
              <a:t>or </a:t>
            </a:r>
            <a:r>
              <a:rPr sz="2400" spc="260" dirty="0">
                <a:latin typeface="Arial"/>
                <a:cs typeface="Arial"/>
              </a:rPr>
              <a:t>other </a:t>
            </a:r>
            <a:r>
              <a:rPr sz="2400" spc="160" dirty="0">
                <a:latin typeface="Arial"/>
                <a:cs typeface="Arial"/>
              </a:rPr>
              <a:t>low-power 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sources,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which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requires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energy-efficient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design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management.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Guidelines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energy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efficiency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in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IoT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include </a:t>
            </a:r>
            <a:r>
              <a:rPr sz="2400" spc="215" dirty="0">
                <a:latin typeface="Arial"/>
                <a:cs typeface="Arial"/>
              </a:rPr>
              <a:t>minimizing </a:t>
            </a:r>
            <a:r>
              <a:rPr sz="2400" spc="200" dirty="0">
                <a:latin typeface="Arial"/>
                <a:cs typeface="Arial"/>
              </a:rPr>
              <a:t>power </a:t>
            </a:r>
            <a:r>
              <a:rPr sz="2400" spc="225" dirty="0">
                <a:latin typeface="Arial"/>
                <a:cs typeface="Arial"/>
              </a:rPr>
              <a:t>consumption, </a:t>
            </a:r>
            <a:r>
              <a:rPr sz="2400" spc="240" dirty="0">
                <a:latin typeface="Arial"/>
                <a:cs typeface="Arial"/>
              </a:rPr>
              <a:t>optimizing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transmission </a:t>
            </a:r>
            <a:r>
              <a:rPr sz="2400" spc="150" dirty="0">
                <a:latin typeface="Arial"/>
                <a:cs typeface="Arial"/>
              </a:rPr>
              <a:t>schedules,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20" dirty="0">
                <a:latin typeface="Arial"/>
                <a:cs typeface="Arial"/>
              </a:rPr>
              <a:t>using </a:t>
            </a:r>
            <a:r>
              <a:rPr sz="2400" spc="160" dirty="0">
                <a:latin typeface="Arial"/>
                <a:cs typeface="Arial"/>
              </a:rPr>
              <a:t>low-power 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communication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technologies.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20" dirty="0">
                <a:latin typeface="Arial"/>
                <a:cs typeface="Arial"/>
              </a:rPr>
              <a:t>Cloud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Communication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Standards: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Cloud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75" dirty="0">
                <a:latin typeface="Arial"/>
                <a:cs typeface="Arial"/>
              </a:rPr>
              <a:t>computing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is </a:t>
            </a:r>
            <a:r>
              <a:rPr sz="2400" spc="290" dirty="0">
                <a:latin typeface="Arial"/>
                <a:cs typeface="Arial"/>
              </a:rPr>
              <a:t>an </a:t>
            </a:r>
            <a:r>
              <a:rPr sz="2400" spc="280" dirty="0">
                <a:latin typeface="Arial"/>
                <a:cs typeface="Arial"/>
              </a:rPr>
              <a:t>important </a:t>
            </a:r>
            <a:r>
              <a:rPr sz="2400" spc="225" dirty="0">
                <a:latin typeface="Arial"/>
                <a:cs typeface="Arial"/>
              </a:rPr>
              <a:t>aspect </a:t>
            </a:r>
            <a:r>
              <a:rPr sz="2400" spc="250" dirty="0">
                <a:latin typeface="Arial"/>
                <a:cs typeface="Arial"/>
              </a:rPr>
              <a:t>of </a:t>
            </a:r>
            <a:r>
              <a:rPr sz="2400" spc="240" dirty="0">
                <a:latin typeface="Arial"/>
                <a:cs typeface="Arial"/>
              </a:rPr>
              <a:t>many </a:t>
            </a:r>
            <a:r>
              <a:rPr sz="2400" spc="15" dirty="0">
                <a:latin typeface="Arial"/>
                <a:cs typeface="Arial"/>
              </a:rPr>
              <a:t>IoT </a:t>
            </a:r>
            <a:r>
              <a:rPr sz="2400" spc="120" dirty="0">
                <a:latin typeface="Arial"/>
                <a:cs typeface="Arial"/>
              </a:rPr>
              <a:t>systems,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there are various </a:t>
            </a:r>
            <a:r>
              <a:rPr sz="2400" spc="254" dirty="0">
                <a:latin typeface="Arial"/>
                <a:cs typeface="Arial"/>
              </a:rPr>
              <a:t>communication </a:t>
            </a:r>
            <a:r>
              <a:rPr sz="2400" spc="250" dirty="0">
                <a:latin typeface="Arial"/>
                <a:cs typeface="Arial"/>
              </a:rPr>
              <a:t>standards </a:t>
            </a:r>
            <a:r>
              <a:rPr sz="2400" spc="290" dirty="0">
                <a:latin typeface="Arial"/>
                <a:cs typeface="Arial"/>
              </a:rPr>
              <a:t>that 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can </a:t>
            </a:r>
            <a:r>
              <a:rPr sz="2400" spc="250" dirty="0">
                <a:latin typeface="Arial"/>
                <a:cs typeface="Arial"/>
              </a:rPr>
              <a:t>be </a:t>
            </a:r>
            <a:r>
              <a:rPr sz="2400" spc="204" dirty="0">
                <a:latin typeface="Arial"/>
                <a:cs typeface="Arial"/>
              </a:rPr>
              <a:t>used </a:t>
            </a:r>
            <a:r>
              <a:rPr sz="2400" spc="290" dirty="0">
                <a:latin typeface="Arial"/>
                <a:cs typeface="Arial"/>
              </a:rPr>
              <a:t>to </a:t>
            </a:r>
            <a:r>
              <a:rPr sz="2400" spc="235" dirty="0">
                <a:latin typeface="Arial"/>
                <a:cs typeface="Arial"/>
              </a:rPr>
              <a:t>transmit </a:t>
            </a:r>
            <a:r>
              <a:rPr sz="2400" spc="310" dirty="0">
                <a:latin typeface="Arial"/>
                <a:cs typeface="Arial"/>
              </a:rPr>
              <a:t>data </a:t>
            </a:r>
            <a:r>
              <a:rPr sz="2400" spc="185" dirty="0">
                <a:latin typeface="Arial"/>
                <a:cs typeface="Arial"/>
              </a:rPr>
              <a:t>between </a:t>
            </a:r>
            <a:r>
              <a:rPr sz="2400" spc="15" dirty="0">
                <a:latin typeface="Arial"/>
                <a:cs typeface="Arial"/>
              </a:rPr>
              <a:t>IoT </a:t>
            </a:r>
            <a:r>
              <a:rPr sz="2400" spc="170" dirty="0">
                <a:latin typeface="Arial"/>
                <a:cs typeface="Arial"/>
              </a:rPr>
              <a:t>devices 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40" dirty="0">
                <a:latin typeface="Arial"/>
                <a:cs typeface="Arial"/>
              </a:rPr>
              <a:t>the </a:t>
            </a:r>
            <a:r>
              <a:rPr sz="2400" spc="180" dirty="0">
                <a:latin typeface="Arial"/>
                <a:cs typeface="Arial"/>
              </a:rPr>
              <a:t>cloud. </a:t>
            </a:r>
            <a:r>
              <a:rPr sz="2400" spc="150" dirty="0">
                <a:latin typeface="Arial"/>
                <a:cs typeface="Arial"/>
              </a:rPr>
              <a:t>These </a:t>
            </a:r>
            <a:r>
              <a:rPr sz="2400" spc="250" dirty="0">
                <a:latin typeface="Arial"/>
                <a:cs typeface="Arial"/>
              </a:rPr>
              <a:t>standards </a:t>
            </a:r>
            <a:r>
              <a:rPr sz="2400" spc="229" dirty="0">
                <a:latin typeface="Arial"/>
                <a:cs typeface="Arial"/>
              </a:rPr>
              <a:t>include </a:t>
            </a:r>
            <a:r>
              <a:rPr sz="2400" spc="-20" dirty="0">
                <a:latin typeface="Arial"/>
                <a:cs typeface="Arial"/>
              </a:rPr>
              <a:t>HTTP, 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AMQP,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MQTT.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969" y="233654"/>
            <a:ext cx="388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MQTT</a:t>
            </a:r>
            <a:r>
              <a:rPr spc="-15" dirty="0"/>
              <a:t> </a:t>
            </a:r>
            <a:r>
              <a:rPr spc="285" dirty="0"/>
              <a:t>Standard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24" y="1025850"/>
            <a:ext cx="8472799" cy="511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77213" y="6421120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109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1095" y="1987906"/>
            <a:ext cx="2009139" cy="355600"/>
          </a:xfrm>
          <a:custGeom>
            <a:avLst/>
            <a:gdLst/>
            <a:ahLst/>
            <a:cxnLst/>
            <a:rect l="l" t="t" r="r" b="b"/>
            <a:pathLst>
              <a:path w="2009140" h="355600">
                <a:moveTo>
                  <a:pt x="1946191" y="8"/>
                </a:moveTo>
                <a:lnTo>
                  <a:pt x="62757" y="8"/>
                </a:lnTo>
                <a:lnTo>
                  <a:pt x="35300" y="35854"/>
                </a:lnTo>
                <a:lnTo>
                  <a:pt x="15689" y="79011"/>
                </a:lnTo>
                <a:lnTo>
                  <a:pt x="3922" y="127042"/>
                </a:lnTo>
                <a:lnTo>
                  <a:pt x="0" y="177510"/>
                </a:lnTo>
                <a:lnTo>
                  <a:pt x="3922" y="227978"/>
                </a:lnTo>
                <a:lnTo>
                  <a:pt x="15689" y="276009"/>
                </a:lnTo>
                <a:lnTo>
                  <a:pt x="35300" y="319166"/>
                </a:lnTo>
                <a:lnTo>
                  <a:pt x="62757" y="355012"/>
                </a:lnTo>
                <a:lnTo>
                  <a:pt x="1946191" y="355012"/>
                </a:lnTo>
                <a:lnTo>
                  <a:pt x="1973647" y="319166"/>
                </a:lnTo>
                <a:lnTo>
                  <a:pt x="1993259" y="276009"/>
                </a:lnTo>
                <a:lnTo>
                  <a:pt x="2005026" y="227978"/>
                </a:lnTo>
                <a:lnTo>
                  <a:pt x="2008948" y="177510"/>
                </a:lnTo>
                <a:lnTo>
                  <a:pt x="2005026" y="127042"/>
                </a:lnTo>
                <a:lnTo>
                  <a:pt x="1993259" y="79011"/>
                </a:lnTo>
                <a:lnTo>
                  <a:pt x="1973647" y="35854"/>
                </a:lnTo>
                <a:lnTo>
                  <a:pt x="1946191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5017" y="1159231"/>
            <a:ext cx="6224270" cy="355600"/>
          </a:xfrm>
          <a:custGeom>
            <a:avLst/>
            <a:gdLst/>
            <a:ahLst/>
            <a:cxnLst/>
            <a:rect l="l" t="t" r="r" b="b"/>
            <a:pathLst>
              <a:path w="6224270" h="355600">
                <a:moveTo>
                  <a:pt x="6161122" y="8"/>
                </a:moveTo>
                <a:lnTo>
                  <a:pt x="62758" y="8"/>
                </a:lnTo>
                <a:lnTo>
                  <a:pt x="35301" y="35854"/>
                </a:lnTo>
                <a:lnTo>
                  <a:pt x="15689" y="79011"/>
                </a:lnTo>
                <a:lnTo>
                  <a:pt x="3922" y="127042"/>
                </a:lnTo>
                <a:lnTo>
                  <a:pt x="0" y="177510"/>
                </a:lnTo>
                <a:lnTo>
                  <a:pt x="3922" y="227978"/>
                </a:lnTo>
                <a:lnTo>
                  <a:pt x="15689" y="276009"/>
                </a:lnTo>
                <a:lnTo>
                  <a:pt x="35301" y="319166"/>
                </a:lnTo>
                <a:lnTo>
                  <a:pt x="62758" y="355012"/>
                </a:lnTo>
                <a:lnTo>
                  <a:pt x="6161122" y="355012"/>
                </a:lnTo>
                <a:lnTo>
                  <a:pt x="6188579" y="319166"/>
                </a:lnTo>
                <a:lnTo>
                  <a:pt x="6208191" y="276009"/>
                </a:lnTo>
                <a:lnTo>
                  <a:pt x="6219958" y="227978"/>
                </a:lnTo>
                <a:lnTo>
                  <a:pt x="6223881" y="177510"/>
                </a:lnTo>
                <a:lnTo>
                  <a:pt x="6219958" y="127042"/>
                </a:lnTo>
                <a:lnTo>
                  <a:pt x="6208191" y="79011"/>
                </a:lnTo>
                <a:lnTo>
                  <a:pt x="6188579" y="35854"/>
                </a:lnTo>
                <a:lnTo>
                  <a:pt x="6161122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1964" y="233654"/>
            <a:ext cx="388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MQTT</a:t>
            </a:r>
            <a:r>
              <a:rPr spc="-15" dirty="0"/>
              <a:t> </a:t>
            </a:r>
            <a:r>
              <a:rPr spc="285" dirty="0"/>
              <a:t>Standard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948" y="930654"/>
            <a:ext cx="8546465" cy="5773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795" marR="22225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spc="140" dirty="0">
                <a:latin typeface="Arial"/>
                <a:cs typeface="Arial"/>
              </a:rPr>
              <a:t>MQTT </a:t>
            </a:r>
            <a:r>
              <a:rPr sz="1800" spc="95" dirty="0">
                <a:latin typeface="Arial"/>
                <a:cs typeface="Arial"/>
              </a:rPr>
              <a:t>is </a:t>
            </a:r>
            <a:r>
              <a:rPr sz="1800" spc="215" dirty="0">
                <a:latin typeface="Arial"/>
                <a:cs typeface="Arial"/>
              </a:rPr>
              <a:t>a </a:t>
            </a:r>
            <a:r>
              <a:rPr sz="1800" spc="180" dirty="0">
                <a:latin typeface="Arial"/>
                <a:cs typeface="Arial"/>
              </a:rPr>
              <a:t>publish/subscribe </a:t>
            </a:r>
            <a:r>
              <a:rPr sz="1800" spc="165" dirty="0">
                <a:latin typeface="Arial"/>
                <a:cs typeface="Arial"/>
              </a:rPr>
              <a:t>architecture </a:t>
            </a:r>
            <a:r>
              <a:rPr sz="1800" spc="220" dirty="0">
                <a:latin typeface="Arial"/>
                <a:cs typeface="Arial"/>
              </a:rPr>
              <a:t>that </a:t>
            </a:r>
            <a:r>
              <a:rPr sz="1800" spc="95" dirty="0">
                <a:latin typeface="Arial"/>
                <a:cs typeface="Arial"/>
              </a:rPr>
              <a:t>is </a:t>
            </a:r>
            <a:r>
              <a:rPr sz="1800" spc="150" dirty="0">
                <a:latin typeface="Arial"/>
                <a:cs typeface="Arial"/>
              </a:rPr>
              <a:t>developed 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primarily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connect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bandwidth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power-constrained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devices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over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wireless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networks.</a:t>
            </a:r>
            <a:endParaRPr sz="1800">
              <a:latin typeface="Arial"/>
              <a:cs typeface="Arial"/>
            </a:endParaRPr>
          </a:p>
          <a:p>
            <a:pPr marL="391795" marR="156210" indent="-367030">
              <a:lnSpc>
                <a:spcPct val="100699"/>
              </a:lnSpc>
              <a:buChar char="●"/>
              <a:tabLst>
                <a:tab pos="391795" algn="l"/>
                <a:tab pos="392430" algn="l"/>
              </a:tabLst>
            </a:pPr>
            <a:r>
              <a:rPr sz="1800" spc="110" dirty="0">
                <a:latin typeface="Arial"/>
                <a:cs typeface="Arial"/>
              </a:rPr>
              <a:t>It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simple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lightweight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protocol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runs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over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TCP/IP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sockets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WebSockets.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MQTT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over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WebSockets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can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be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secured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with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SSL.</a:t>
            </a:r>
            <a:endParaRPr sz="1800">
              <a:latin typeface="Arial"/>
              <a:cs typeface="Arial"/>
            </a:endParaRPr>
          </a:p>
          <a:p>
            <a:pPr marL="391795" marR="63500" indent="-367030" algn="just">
              <a:lnSpc>
                <a:spcPct val="100699"/>
              </a:lnSpc>
              <a:buChar char="●"/>
              <a:tabLst>
                <a:tab pos="392430" algn="l"/>
              </a:tabLst>
            </a:pPr>
            <a:r>
              <a:rPr sz="1800" spc="130" dirty="0">
                <a:latin typeface="Arial"/>
                <a:cs typeface="Arial"/>
              </a:rPr>
              <a:t>The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publish/subscribe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architecture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enables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messages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be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pushed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client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devices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without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device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needing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continuously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poll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391795" marR="170180" indent="-367030">
              <a:lnSpc>
                <a:spcPct val="100699"/>
              </a:lnSpc>
              <a:buChar char="●"/>
              <a:tabLst>
                <a:tab pos="391795" algn="l"/>
                <a:tab pos="392430" algn="l"/>
              </a:tabLst>
            </a:pPr>
            <a:r>
              <a:rPr sz="1800" spc="13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MQTT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broker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central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0" dirty="0">
                <a:latin typeface="Arial"/>
                <a:cs typeface="Arial"/>
              </a:rPr>
              <a:t>point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communication,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it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in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charge </a:t>
            </a:r>
            <a:r>
              <a:rPr sz="1800" spc="185" dirty="0">
                <a:latin typeface="Arial"/>
                <a:cs typeface="Arial"/>
              </a:rPr>
              <a:t>of </a:t>
            </a:r>
            <a:r>
              <a:rPr sz="1800" spc="190" dirty="0">
                <a:latin typeface="Arial"/>
                <a:cs typeface="Arial"/>
              </a:rPr>
              <a:t>dispatching </a:t>
            </a:r>
            <a:r>
              <a:rPr sz="1800" spc="140" dirty="0">
                <a:latin typeface="Arial"/>
                <a:cs typeface="Arial"/>
              </a:rPr>
              <a:t>all </a:t>
            </a:r>
            <a:r>
              <a:rPr sz="1800" spc="130" dirty="0">
                <a:latin typeface="Arial"/>
                <a:cs typeface="Arial"/>
              </a:rPr>
              <a:t>messages </a:t>
            </a:r>
            <a:r>
              <a:rPr sz="1800" spc="140" dirty="0">
                <a:latin typeface="Arial"/>
                <a:cs typeface="Arial"/>
              </a:rPr>
              <a:t>between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50" dirty="0">
                <a:latin typeface="Arial"/>
                <a:cs typeface="Arial"/>
              </a:rPr>
              <a:t>senders </a:t>
            </a:r>
            <a:r>
              <a:rPr sz="1800" spc="235" dirty="0">
                <a:latin typeface="Arial"/>
                <a:cs typeface="Arial"/>
              </a:rPr>
              <a:t>and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rightful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receivers.</a:t>
            </a:r>
            <a:endParaRPr sz="1800">
              <a:latin typeface="Arial"/>
              <a:cs typeface="Arial"/>
            </a:endParaRPr>
          </a:p>
          <a:p>
            <a:pPr marL="391795" marR="17780" indent="-367030">
              <a:lnSpc>
                <a:spcPct val="100699"/>
              </a:lnSpc>
              <a:buChar char="●"/>
              <a:tabLst>
                <a:tab pos="391795" algn="l"/>
                <a:tab pos="392430" algn="l"/>
              </a:tabLst>
            </a:pPr>
            <a:r>
              <a:rPr sz="1800" spc="60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client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any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device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connec</a:t>
            </a:r>
            <a:r>
              <a:rPr sz="1500" spc="-75" baseline="33333" dirty="0">
                <a:latin typeface="Arial"/>
                <a:cs typeface="Arial"/>
              </a:rPr>
              <a:t>1</a:t>
            </a:r>
            <a:r>
              <a:rPr sz="1800" spc="-50" dirty="0">
                <a:latin typeface="Arial"/>
                <a:cs typeface="Arial"/>
              </a:rPr>
              <a:t>t</a:t>
            </a:r>
            <a:r>
              <a:rPr sz="1500" spc="-75" baseline="33333" dirty="0">
                <a:latin typeface="Arial"/>
                <a:cs typeface="Arial"/>
              </a:rPr>
              <a:t>1</a:t>
            </a:r>
            <a:r>
              <a:rPr sz="1800" spc="-50" dirty="0">
                <a:latin typeface="Arial"/>
                <a:cs typeface="Arial"/>
              </a:rPr>
              <a:t>s</a:t>
            </a:r>
            <a:r>
              <a:rPr sz="1500" spc="-75" baseline="33333" dirty="0">
                <a:latin typeface="Arial"/>
                <a:cs typeface="Arial"/>
              </a:rPr>
              <a:t>0</a:t>
            </a:r>
            <a:r>
              <a:rPr sz="1500" spc="-37" baseline="33333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broker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can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publish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or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subscribe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75" dirty="0">
                <a:latin typeface="Arial"/>
                <a:cs typeface="Arial"/>
              </a:rPr>
              <a:t>topics </a:t>
            </a:r>
            <a:r>
              <a:rPr sz="1800" spc="220" dirty="0">
                <a:latin typeface="Arial"/>
                <a:cs typeface="Arial"/>
              </a:rPr>
              <a:t>to </a:t>
            </a:r>
            <a:r>
              <a:rPr sz="1800" spc="130" dirty="0">
                <a:latin typeface="Arial"/>
                <a:cs typeface="Arial"/>
              </a:rPr>
              <a:t>access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165" dirty="0">
                <a:latin typeface="Arial"/>
                <a:cs typeface="Arial"/>
              </a:rPr>
              <a:t>information. </a:t>
            </a:r>
            <a:r>
              <a:rPr sz="1800" spc="60" dirty="0">
                <a:latin typeface="Arial"/>
                <a:cs typeface="Arial"/>
              </a:rPr>
              <a:t>A </a:t>
            </a:r>
            <a:r>
              <a:rPr sz="1800" spc="200" dirty="0">
                <a:latin typeface="Arial"/>
                <a:cs typeface="Arial"/>
              </a:rPr>
              <a:t>topic </a:t>
            </a:r>
            <a:r>
              <a:rPr sz="1800" spc="180" dirty="0">
                <a:latin typeface="Arial"/>
                <a:cs typeface="Arial"/>
              </a:rPr>
              <a:t>contains the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routing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information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broker.</a:t>
            </a:r>
            <a:endParaRPr sz="1800">
              <a:latin typeface="Arial"/>
              <a:cs typeface="Arial"/>
            </a:endParaRPr>
          </a:p>
          <a:p>
            <a:pPr marL="391795" marR="866775" indent="-367030" algn="just">
              <a:lnSpc>
                <a:spcPts val="2140"/>
              </a:lnSpc>
              <a:spcBef>
                <a:spcPts val="100"/>
              </a:spcBef>
              <a:buChar char="●"/>
              <a:tabLst>
                <a:tab pos="392430" algn="l"/>
              </a:tabLst>
            </a:pPr>
            <a:r>
              <a:rPr sz="1800" spc="160" dirty="0">
                <a:latin typeface="Arial"/>
                <a:cs typeface="Arial"/>
              </a:rPr>
              <a:t>Each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client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wants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send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messages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publishes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them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certain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topic,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each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client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wants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receive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messages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subscribes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certain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topic.</a:t>
            </a:r>
            <a:endParaRPr sz="1800">
              <a:latin typeface="Arial"/>
              <a:cs typeface="Arial"/>
            </a:endParaRPr>
          </a:p>
          <a:p>
            <a:pPr marL="391795" marR="625475" indent="-367030" algn="just">
              <a:lnSpc>
                <a:spcPts val="2100"/>
              </a:lnSpc>
              <a:spcBef>
                <a:spcPts val="70"/>
              </a:spcBef>
              <a:buChar char="●"/>
              <a:tabLst>
                <a:tab pos="392430" algn="l"/>
              </a:tabLst>
            </a:pPr>
            <a:r>
              <a:rPr sz="1800" spc="13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broker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delivers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messages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with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matching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topic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204" dirty="0">
                <a:latin typeface="Arial"/>
                <a:cs typeface="Arial"/>
              </a:rPr>
              <a:t>appropriate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clients.</a:t>
            </a:r>
            <a:endParaRPr sz="1800">
              <a:latin typeface="Arial"/>
              <a:cs typeface="Arial"/>
            </a:endParaRPr>
          </a:p>
          <a:p>
            <a:pPr marL="391795" indent="-367030">
              <a:lnSpc>
                <a:spcPts val="4029"/>
              </a:lnSpc>
              <a:buSzPct val="50000"/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3600" spc="-145" dirty="0">
                <a:latin typeface="Palatino Linotype"/>
                <a:cs typeface="Palatino Linotype"/>
              </a:rPr>
              <a:t>port</a:t>
            </a:r>
            <a:r>
              <a:rPr sz="3600" spc="-85" dirty="0">
                <a:latin typeface="Palatino Linotype"/>
                <a:cs typeface="Palatino Linotype"/>
              </a:rPr>
              <a:t> </a:t>
            </a:r>
            <a:r>
              <a:rPr sz="3600" spc="-110" dirty="0">
                <a:latin typeface="Palatino Linotype"/>
                <a:cs typeface="Palatino Linotype"/>
              </a:rPr>
              <a:t>1883port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039" y="5203243"/>
            <a:ext cx="1798955" cy="473709"/>
          </a:xfrm>
          <a:custGeom>
            <a:avLst/>
            <a:gdLst/>
            <a:ahLst/>
            <a:cxnLst/>
            <a:rect l="l" t="t" r="r" b="b"/>
            <a:pathLst>
              <a:path w="1798955" h="473710">
                <a:moveTo>
                  <a:pt x="1715494" y="-4"/>
                </a:moveTo>
                <a:lnTo>
                  <a:pt x="82985" y="-4"/>
                </a:lnTo>
                <a:lnTo>
                  <a:pt x="55323" y="33652"/>
                </a:lnTo>
                <a:lnTo>
                  <a:pt x="33194" y="72934"/>
                </a:lnTo>
                <a:lnTo>
                  <a:pt x="16597" y="116591"/>
                </a:lnTo>
                <a:lnTo>
                  <a:pt x="5532" y="163373"/>
                </a:lnTo>
                <a:lnTo>
                  <a:pt x="0" y="212030"/>
                </a:lnTo>
                <a:lnTo>
                  <a:pt x="0" y="261312"/>
                </a:lnTo>
                <a:lnTo>
                  <a:pt x="5532" y="309969"/>
                </a:lnTo>
                <a:lnTo>
                  <a:pt x="16597" y="356751"/>
                </a:lnTo>
                <a:lnTo>
                  <a:pt x="33194" y="400408"/>
                </a:lnTo>
                <a:lnTo>
                  <a:pt x="55323" y="439690"/>
                </a:lnTo>
                <a:lnTo>
                  <a:pt x="82985" y="473347"/>
                </a:lnTo>
                <a:lnTo>
                  <a:pt x="1715494" y="473347"/>
                </a:lnTo>
                <a:lnTo>
                  <a:pt x="1743156" y="439690"/>
                </a:lnTo>
                <a:lnTo>
                  <a:pt x="1765285" y="400408"/>
                </a:lnTo>
                <a:lnTo>
                  <a:pt x="1781882" y="356751"/>
                </a:lnTo>
                <a:lnTo>
                  <a:pt x="1792947" y="309969"/>
                </a:lnTo>
                <a:lnTo>
                  <a:pt x="1798479" y="261312"/>
                </a:lnTo>
                <a:lnTo>
                  <a:pt x="1798479" y="212030"/>
                </a:lnTo>
                <a:lnTo>
                  <a:pt x="1792947" y="163373"/>
                </a:lnTo>
                <a:lnTo>
                  <a:pt x="1781882" y="116591"/>
                </a:lnTo>
                <a:lnTo>
                  <a:pt x="1765285" y="72934"/>
                </a:lnTo>
                <a:lnTo>
                  <a:pt x="1743156" y="33652"/>
                </a:lnTo>
                <a:lnTo>
                  <a:pt x="1715494" y="-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034" y="4479353"/>
            <a:ext cx="7364095" cy="835660"/>
          </a:xfrm>
          <a:custGeom>
            <a:avLst/>
            <a:gdLst/>
            <a:ahLst/>
            <a:cxnLst/>
            <a:rect l="l" t="t" r="r" b="b"/>
            <a:pathLst>
              <a:path w="7364095" h="835660">
                <a:moveTo>
                  <a:pt x="7363511" y="573976"/>
                </a:moveTo>
                <a:lnTo>
                  <a:pt x="7357973" y="525322"/>
                </a:lnTo>
                <a:lnTo>
                  <a:pt x="7346912" y="478536"/>
                </a:lnTo>
                <a:lnTo>
                  <a:pt x="7330313" y="434886"/>
                </a:lnTo>
                <a:lnTo>
                  <a:pt x="7308189" y="395605"/>
                </a:lnTo>
                <a:lnTo>
                  <a:pt x="7280529" y="361950"/>
                </a:lnTo>
                <a:lnTo>
                  <a:pt x="4833378" y="361950"/>
                </a:lnTo>
                <a:lnTo>
                  <a:pt x="4835360" y="356743"/>
                </a:lnTo>
                <a:lnTo>
                  <a:pt x="4846434" y="309968"/>
                </a:lnTo>
                <a:lnTo>
                  <a:pt x="4851959" y="261315"/>
                </a:lnTo>
                <a:lnTo>
                  <a:pt x="4851959" y="212026"/>
                </a:lnTo>
                <a:lnTo>
                  <a:pt x="4846434" y="163372"/>
                </a:lnTo>
                <a:lnTo>
                  <a:pt x="4835360" y="116586"/>
                </a:lnTo>
                <a:lnTo>
                  <a:pt x="4818761" y="72936"/>
                </a:lnTo>
                <a:lnTo>
                  <a:pt x="4796637" y="33655"/>
                </a:lnTo>
                <a:lnTo>
                  <a:pt x="4768977" y="0"/>
                </a:lnTo>
                <a:lnTo>
                  <a:pt x="82981" y="0"/>
                </a:lnTo>
                <a:lnTo>
                  <a:pt x="55321" y="33655"/>
                </a:lnTo>
                <a:lnTo>
                  <a:pt x="33197" y="72936"/>
                </a:lnTo>
                <a:lnTo>
                  <a:pt x="16598" y="116586"/>
                </a:lnTo>
                <a:lnTo>
                  <a:pt x="5537" y="163372"/>
                </a:lnTo>
                <a:lnTo>
                  <a:pt x="0" y="212026"/>
                </a:lnTo>
                <a:lnTo>
                  <a:pt x="0" y="261315"/>
                </a:lnTo>
                <a:lnTo>
                  <a:pt x="5537" y="309968"/>
                </a:lnTo>
                <a:lnTo>
                  <a:pt x="16598" y="356743"/>
                </a:lnTo>
                <a:lnTo>
                  <a:pt x="33197" y="400405"/>
                </a:lnTo>
                <a:lnTo>
                  <a:pt x="55321" y="439686"/>
                </a:lnTo>
                <a:lnTo>
                  <a:pt x="82981" y="473341"/>
                </a:lnTo>
                <a:lnTo>
                  <a:pt x="2770289" y="473341"/>
                </a:lnTo>
                <a:lnTo>
                  <a:pt x="2768320" y="478536"/>
                </a:lnTo>
                <a:lnTo>
                  <a:pt x="2757259" y="525322"/>
                </a:lnTo>
                <a:lnTo>
                  <a:pt x="2751734" y="573976"/>
                </a:lnTo>
                <a:lnTo>
                  <a:pt x="2751734" y="623265"/>
                </a:lnTo>
                <a:lnTo>
                  <a:pt x="2757259" y="671918"/>
                </a:lnTo>
                <a:lnTo>
                  <a:pt x="2768320" y="718693"/>
                </a:lnTo>
                <a:lnTo>
                  <a:pt x="2784919" y="762355"/>
                </a:lnTo>
                <a:lnTo>
                  <a:pt x="2807055" y="801636"/>
                </a:lnTo>
                <a:lnTo>
                  <a:pt x="2834716" y="835291"/>
                </a:lnTo>
                <a:lnTo>
                  <a:pt x="7280529" y="835291"/>
                </a:lnTo>
                <a:lnTo>
                  <a:pt x="7308189" y="801636"/>
                </a:lnTo>
                <a:lnTo>
                  <a:pt x="7330313" y="762355"/>
                </a:lnTo>
                <a:lnTo>
                  <a:pt x="7346912" y="718693"/>
                </a:lnTo>
                <a:lnTo>
                  <a:pt x="7357973" y="671918"/>
                </a:lnTo>
                <a:lnTo>
                  <a:pt x="7363511" y="623265"/>
                </a:lnTo>
                <a:lnTo>
                  <a:pt x="7363511" y="57397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034" y="2307653"/>
            <a:ext cx="7724775" cy="1197610"/>
          </a:xfrm>
          <a:custGeom>
            <a:avLst/>
            <a:gdLst/>
            <a:ahLst/>
            <a:cxnLst/>
            <a:rect l="l" t="t" r="r" b="b"/>
            <a:pathLst>
              <a:path w="7724775" h="1197610">
                <a:moveTo>
                  <a:pt x="1997519" y="212026"/>
                </a:moveTo>
                <a:lnTo>
                  <a:pt x="1991995" y="163372"/>
                </a:lnTo>
                <a:lnTo>
                  <a:pt x="1980920" y="116586"/>
                </a:lnTo>
                <a:lnTo>
                  <a:pt x="1964321" y="72936"/>
                </a:lnTo>
                <a:lnTo>
                  <a:pt x="1942198" y="33655"/>
                </a:lnTo>
                <a:lnTo>
                  <a:pt x="1914537" y="0"/>
                </a:lnTo>
                <a:lnTo>
                  <a:pt x="82981" y="0"/>
                </a:lnTo>
                <a:lnTo>
                  <a:pt x="55321" y="33655"/>
                </a:lnTo>
                <a:lnTo>
                  <a:pt x="33197" y="72936"/>
                </a:lnTo>
                <a:lnTo>
                  <a:pt x="16598" y="116586"/>
                </a:lnTo>
                <a:lnTo>
                  <a:pt x="5537" y="163372"/>
                </a:lnTo>
                <a:lnTo>
                  <a:pt x="0" y="212026"/>
                </a:lnTo>
                <a:lnTo>
                  <a:pt x="0" y="261315"/>
                </a:lnTo>
                <a:lnTo>
                  <a:pt x="5537" y="309968"/>
                </a:lnTo>
                <a:lnTo>
                  <a:pt x="16598" y="356743"/>
                </a:lnTo>
                <a:lnTo>
                  <a:pt x="33197" y="400405"/>
                </a:lnTo>
                <a:lnTo>
                  <a:pt x="55321" y="439686"/>
                </a:lnTo>
                <a:lnTo>
                  <a:pt x="82981" y="473341"/>
                </a:lnTo>
                <a:lnTo>
                  <a:pt x="1914537" y="473341"/>
                </a:lnTo>
                <a:lnTo>
                  <a:pt x="1942198" y="439686"/>
                </a:lnTo>
                <a:lnTo>
                  <a:pt x="1964321" y="400405"/>
                </a:lnTo>
                <a:lnTo>
                  <a:pt x="1980920" y="356743"/>
                </a:lnTo>
                <a:lnTo>
                  <a:pt x="1991995" y="309968"/>
                </a:lnTo>
                <a:lnTo>
                  <a:pt x="1997519" y="261315"/>
                </a:lnTo>
                <a:lnTo>
                  <a:pt x="1997519" y="212026"/>
                </a:lnTo>
                <a:close/>
              </a:path>
              <a:path w="7724775" h="1197610">
                <a:moveTo>
                  <a:pt x="7724394" y="573976"/>
                </a:moveTo>
                <a:lnTo>
                  <a:pt x="7718857" y="525322"/>
                </a:lnTo>
                <a:lnTo>
                  <a:pt x="7707795" y="478536"/>
                </a:lnTo>
                <a:lnTo>
                  <a:pt x="7691196" y="434886"/>
                </a:lnTo>
                <a:lnTo>
                  <a:pt x="7669073" y="395605"/>
                </a:lnTo>
                <a:lnTo>
                  <a:pt x="7641399" y="361950"/>
                </a:lnTo>
                <a:lnTo>
                  <a:pt x="5280431" y="361950"/>
                </a:lnTo>
                <a:lnTo>
                  <a:pt x="5252771" y="395605"/>
                </a:lnTo>
                <a:lnTo>
                  <a:pt x="5230634" y="434886"/>
                </a:lnTo>
                <a:lnTo>
                  <a:pt x="5214036" y="478536"/>
                </a:lnTo>
                <a:lnTo>
                  <a:pt x="5202974" y="525322"/>
                </a:lnTo>
                <a:lnTo>
                  <a:pt x="5197437" y="573976"/>
                </a:lnTo>
                <a:lnTo>
                  <a:pt x="5197437" y="623265"/>
                </a:lnTo>
                <a:lnTo>
                  <a:pt x="5202974" y="671918"/>
                </a:lnTo>
                <a:lnTo>
                  <a:pt x="5214036" y="718693"/>
                </a:lnTo>
                <a:lnTo>
                  <a:pt x="5216004" y="723900"/>
                </a:lnTo>
                <a:lnTo>
                  <a:pt x="82981" y="723900"/>
                </a:lnTo>
                <a:lnTo>
                  <a:pt x="55321" y="757555"/>
                </a:lnTo>
                <a:lnTo>
                  <a:pt x="33197" y="796836"/>
                </a:lnTo>
                <a:lnTo>
                  <a:pt x="16598" y="840486"/>
                </a:lnTo>
                <a:lnTo>
                  <a:pt x="5537" y="887272"/>
                </a:lnTo>
                <a:lnTo>
                  <a:pt x="0" y="935926"/>
                </a:lnTo>
                <a:lnTo>
                  <a:pt x="0" y="985215"/>
                </a:lnTo>
                <a:lnTo>
                  <a:pt x="5537" y="1033868"/>
                </a:lnTo>
                <a:lnTo>
                  <a:pt x="16598" y="1080643"/>
                </a:lnTo>
                <a:lnTo>
                  <a:pt x="33197" y="1124305"/>
                </a:lnTo>
                <a:lnTo>
                  <a:pt x="55321" y="1163586"/>
                </a:lnTo>
                <a:lnTo>
                  <a:pt x="82981" y="1197241"/>
                </a:lnTo>
                <a:lnTo>
                  <a:pt x="6423431" y="1197241"/>
                </a:lnTo>
                <a:lnTo>
                  <a:pt x="6451092" y="1163586"/>
                </a:lnTo>
                <a:lnTo>
                  <a:pt x="6473228" y="1124305"/>
                </a:lnTo>
                <a:lnTo>
                  <a:pt x="6489814" y="1080643"/>
                </a:lnTo>
                <a:lnTo>
                  <a:pt x="6500889" y="1033868"/>
                </a:lnTo>
                <a:lnTo>
                  <a:pt x="6506413" y="985215"/>
                </a:lnTo>
                <a:lnTo>
                  <a:pt x="6506413" y="935926"/>
                </a:lnTo>
                <a:lnTo>
                  <a:pt x="6500889" y="887272"/>
                </a:lnTo>
                <a:lnTo>
                  <a:pt x="6489814" y="840486"/>
                </a:lnTo>
                <a:lnTo>
                  <a:pt x="6487833" y="835291"/>
                </a:lnTo>
                <a:lnTo>
                  <a:pt x="7641399" y="835291"/>
                </a:lnTo>
                <a:lnTo>
                  <a:pt x="7669073" y="801636"/>
                </a:lnTo>
                <a:lnTo>
                  <a:pt x="7691196" y="762355"/>
                </a:lnTo>
                <a:lnTo>
                  <a:pt x="7707795" y="718693"/>
                </a:lnTo>
                <a:lnTo>
                  <a:pt x="7718857" y="671918"/>
                </a:lnTo>
                <a:lnTo>
                  <a:pt x="7724394" y="623265"/>
                </a:lnTo>
                <a:lnTo>
                  <a:pt x="7724394" y="57397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2510" y="23365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Key</a:t>
            </a:r>
            <a:r>
              <a:rPr spc="25" dirty="0"/>
              <a:t> </a:t>
            </a:r>
            <a:r>
              <a:rPr spc="190" dirty="0"/>
              <a:t>Features</a:t>
            </a:r>
            <a:r>
              <a:rPr spc="30" dirty="0"/>
              <a:t> </a:t>
            </a:r>
            <a:r>
              <a:rPr spc="175" dirty="0"/>
              <a:t>of</a:t>
            </a:r>
            <a:r>
              <a:rPr spc="30" dirty="0"/>
              <a:t> </a:t>
            </a:r>
            <a:r>
              <a:rPr spc="295" dirty="0"/>
              <a:t>MQTT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624" y="927608"/>
            <a:ext cx="8591550" cy="50965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080" indent="-412750">
              <a:lnSpc>
                <a:spcPts val="2850"/>
              </a:lnSpc>
              <a:spcBef>
                <a:spcPts val="2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165" dirty="0">
                <a:latin typeface="Arial"/>
                <a:cs typeface="Arial"/>
              </a:rPr>
              <a:t>Pub/Sub </a:t>
            </a:r>
            <a:r>
              <a:rPr sz="2400" b="1" spc="100" dirty="0">
                <a:latin typeface="Arial"/>
                <a:cs typeface="Arial"/>
              </a:rPr>
              <a:t>Model: </a:t>
            </a:r>
            <a:r>
              <a:rPr sz="2400" spc="190" dirty="0">
                <a:latin typeface="Arial"/>
                <a:cs typeface="Arial"/>
              </a:rPr>
              <a:t>MQTT </a:t>
            </a:r>
            <a:r>
              <a:rPr sz="2400" spc="150" dirty="0">
                <a:latin typeface="Arial"/>
                <a:cs typeface="Arial"/>
              </a:rPr>
              <a:t>uses </a:t>
            </a:r>
            <a:r>
              <a:rPr sz="2400" spc="290" dirty="0">
                <a:latin typeface="Arial"/>
                <a:cs typeface="Arial"/>
              </a:rPr>
              <a:t>a </a:t>
            </a:r>
            <a:r>
              <a:rPr sz="2400" spc="245" dirty="0">
                <a:latin typeface="Arial"/>
                <a:cs typeface="Arial"/>
              </a:rPr>
              <a:t>publish/subscribe 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(pub/sub) </a:t>
            </a:r>
            <a:r>
              <a:rPr sz="2400" spc="210" dirty="0">
                <a:latin typeface="Arial"/>
                <a:cs typeface="Arial"/>
              </a:rPr>
              <a:t>messaging </a:t>
            </a:r>
            <a:r>
              <a:rPr sz="2400" spc="180" dirty="0">
                <a:latin typeface="Arial"/>
                <a:cs typeface="Arial"/>
              </a:rPr>
              <a:t>model, </a:t>
            </a:r>
            <a:r>
              <a:rPr sz="2400" spc="160" dirty="0">
                <a:latin typeface="Arial"/>
                <a:cs typeface="Arial"/>
              </a:rPr>
              <a:t>where </a:t>
            </a:r>
            <a:r>
              <a:rPr sz="2400" spc="170" dirty="0">
                <a:latin typeface="Arial"/>
                <a:cs typeface="Arial"/>
              </a:rPr>
              <a:t>devices </a:t>
            </a:r>
            <a:r>
              <a:rPr sz="2400" spc="265" dirty="0">
                <a:latin typeface="Arial"/>
                <a:cs typeface="Arial"/>
              </a:rPr>
              <a:t>can 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publish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messages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topic,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other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devices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can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subscribe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topic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receive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those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messages.</a:t>
            </a:r>
            <a:endParaRPr sz="2400">
              <a:latin typeface="Arial"/>
              <a:cs typeface="Arial"/>
            </a:endParaRPr>
          </a:p>
          <a:p>
            <a:pPr marL="424815" marR="166370" indent="-412750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180" dirty="0">
                <a:latin typeface="Arial"/>
                <a:cs typeface="Arial"/>
              </a:rPr>
              <a:t>QoS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Levels: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MQTT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supports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three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different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quality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 </a:t>
            </a:r>
            <a:r>
              <a:rPr sz="2400" spc="165" dirty="0">
                <a:latin typeface="Arial"/>
                <a:cs typeface="Arial"/>
              </a:rPr>
              <a:t>service </a:t>
            </a:r>
            <a:r>
              <a:rPr sz="2400" spc="50" dirty="0">
                <a:latin typeface="Arial"/>
                <a:cs typeface="Arial"/>
              </a:rPr>
              <a:t>(QoS) </a:t>
            </a:r>
            <a:r>
              <a:rPr sz="2400" spc="55" dirty="0">
                <a:latin typeface="Arial"/>
                <a:cs typeface="Arial"/>
              </a:rPr>
              <a:t>levels: </a:t>
            </a:r>
            <a:r>
              <a:rPr sz="2400" spc="-95" dirty="0">
                <a:latin typeface="Arial"/>
                <a:cs typeface="Arial"/>
              </a:rPr>
              <a:t>0, </a:t>
            </a:r>
            <a:r>
              <a:rPr sz="2400" spc="-280" dirty="0">
                <a:latin typeface="Arial"/>
                <a:cs typeface="Arial"/>
              </a:rPr>
              <a:t>1,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-45" dirty="0">
                <a:latin typeface="Arial"/>
                <a:cs typeface="Arial"/>
              </a:rPr>
              <a:t>2. </a:t>
            </a:r>
            <a:r>
              <a:rPr sz="2400" spc="204" dirty="0">
                <a:latin typeface="Arial"/>
                <a:cs typeface="Arial"/>
              </a:rPr>
              <a:t>QoS </a:t>
            </a:r>
            <a:r>
              <a:rPr sz="2400" spc="35" dirty="0">
                <a:latin typeface="Arial"/>
                <a:cs typeface="Arial"/>
              </a:rPr>
              <a:t>0 </a:t>
            </a:r>
            <a:r>
              <a:rPr sz="2400" spc="175" dirty="0">
                <a:latin typeface="Arial"/>
                <a:cs typeface="Arial"/>
              </a:rPr>
              <a:t>delivers 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messages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with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no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guarantee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delivery,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while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QoS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1 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QoS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2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provide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increasing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levels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reliability.</a:t>
            </a:r>
            <a:endParaRPr sz="2400">
              <a:latin typeface="Arial"/>
              <a:cs typeface="Arial"/>
            </a:endParaRPr>
          </a:p>
          <a:p>
            <a:pPr marL="424815" marR="56515" indent="-412750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75" dirty="0">
                <a:latin typeface="Arial"/>
                <a:cs typeface="Arial"/>
              </a:rPr>
              <a:t>Light</a:t>
            </a:r>
            <a:r>
              <a:rPr sz="2400" b="1" spc="70" dirty="0">
                <a:latin typeface="Arial"/>
                <a:cs typeface="Arial"/>
              </a:rPr>
              <a:t>w</a:t>
            </a:r>
            <a:r>
              <a:rPr sz="2400" b="1" spc="60" dirty="0">
                <a:latin typeface="Arial"/>
                <a:cs typeface="Arial"/>
              </a:rPr>
              <a:t>eight: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spc="355" dirty="0">
                <a:latin typeface="Arial"/>
                <a:cs typeface="Arial"/>
              </a:rPr>
              <a:t>M</a:t>
            </a:r>
            <a:r>
              <a:rPr sz="2400" spc="195" dirty="0">
                <a:latin typeface="Arial"/>
                <a:cs typeface="Arial"/>
              </a:rPr>
              <a:t>Q</a:t>
            </a:r>
            <a:r>
              <a:rPr sz="2400" spc="105" dirty="0">
                <a:latin typeface="Arial"/>
                <a:cs typeface="Arial"/>
              </a:rPr>
              <a:t>TT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des</a:t>
            </a:r>
            <a:r>
              <a:rPr sz="2400" spc="-480" dirty="0">
                <a:latin typeface="Arial"/>
                <a:cs typeface="Arial"/>
              </a:rPr>
              <a:t>i</a:t>
            </a:r>
            <a:r>
              <a:rPr sz="1500" spc="-112" baseline="2777" dirty="0">
                <a:latin typeface="Arial"/>
                <a:cs typeface="Arial"/>
              </a:rPr>
              <a:t>1</a:t>
            </a:r>
            <a:r>
              <a:rPr sz="1500" spc="-607" baseline="2777" dirty="0">
                <a:latin typeface="Arial"/>
                <a:cs typeface="Arial"/>
              </a:rPr>
              <a:t>1</a:t>
            </a:r>
            <a:r>
              <a:rPr sz="2400" spc="-1010" dirty="0">
                <a:latin typeface="Arial"/>
                <a:cs typeface="Arial"/>
              </a:rPr>
              <a:t>g</a:t>
            </a:r>
            <a:r>
              <a:rPr sz="1500" baseline="2777" dirty="0">
                <a:latin typeface="Arial"/>
                <a:cs typeface="Arial"/>
              </a:rPr>
              <a:t>1  </a:t>
            </a:r>
            <a:r>
              <a:rPr sz="1500" spc="-142" baseline="2777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n</a:t>
            </a:r>
            <a:r>
              <a:rPr sz="2400" spc="160" dirty="0">
                <a:latin typeface="Arial"/>
                <a:cs typeface="Arial"/>
              </a:rPr>
              <a:t>e</a:t>
            </a:r>
            <a:r>
              <a:rPr sz="2400" spc="360" dirty="0">
                <a:latin typeface="Arial"/>
                <a:cs typeface="Arial"/>
              </a:rPr>
              <a:t>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light</a:t>
            </a:r>
            <a:r>
              <a:rPr sz="2400" spc="295" dirty="0">
                <a:latin typeface="Arial"/>
                <a:cs typeface="Arial"/>
              </a:rPr>
              <a:t>w</a:t>
            </a:r>
            <a:r>
              <a:rPr sz="2400" spc="210" dirty="0">
                <a:latin typeface="Arial"/>
                <a:cs typeface="Arial"/>
              </a:rPr>
              <a:t>eight 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170" dirty="0">
                <a:latin typeface="Arial"/>
                <a:cs typeface="Arial"/>
              </a:rPr>
              <a:t>efficient, </a:t>
            </a:r>
            <a:r>
              <a:rPr sz="2400" spc="200" dirty="0">
                <a:latin typeface="Arial"/>
                <a:cs typeface="Arial"/>
              </a:rPr>
              <a:t>which </a:t>
            </a:r>
            <a:r>
              <a:rPr sz="2400" spc="165" dirty="0">
                <a:latin typeface="Arial"/>
                <a:cs typeface="Arial"/>
              </a:rPr>
              <a:t>makes </a:t>
            </a:r>
            <a:r>
              <a:rPr sz="2400" spc="225" dirty="0">
                <a:latin typeface="Arial"/>
                <a:cs typeface="Arial"/>
              </a:rPr>
              <a:t>it </a:t>
            </a:r>
            <a:r>
              <a:rPr sz="2400" spc="210" dirty="0">
                <a:latin typeface="Arial"/>
                <a:cs typeface="Arial"/>
              </a:rPr>
              <a:t>suitable </a:t>
            </a:r>
            <a:r>
              <a:rPr sz="2400" spc="250" dirty="0">
                <a:latin typeface="Arial"/>
                <a:cs typeface="Arial"/>
              </a:rPr>
              <a:t>for </a:t>
            </a:r>
            <a:r>
              <a:rPr sz="2400" spc="170" dirty="0">
                <a:latin typeface="Arial"/>
                <a:cs typeface="Arial"/>
              </a:rPr>
              <a:t>use </a:t>
            </a:r>
            <a:r>
              <a:rPr sz="2400" spc="225" dirty="0">
                <a:latin typeface="Arial"/>
                <a:cs typeface="Arial"/>
              </a:rPr>
              <a:t>in 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resource-constrained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devices,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such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sensors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microcontrollers. </a:t>
            </a:r>
            <a:r>
              <a:rPr sz="2400" spc="175" dirty="0">
                <a:latin typeface="Arial"/>
                <a:cs typeface="Arial"/>
              </a:rPr>
              <a:t>The </a:t>
            </a:r>
            <a:r>
              <a:rPr sz="2400" spc="260" dirty="0">
                <a:latin typeface="Arial"/>
                <a:cs typeface="Arial"/>
              </a:rPr>
              <a:t>protocol </a:t>
            </a:r>
            <a:r>
              <a:rPr sz="2400" spc="245" dirty="0">
                <a:latin typeface="Arial"/>
                <a:cs typeface="Arial"/>
              </a:rPr>
              <a:t>header </a:t>
            </a:r>
            <a:r>
              <a:rPr sz="2400" spc="125" dirty="0">
                <a:latin typeface="Arial"/>
                <a:cs typeface="Arial"/>
              </a:rPr>
              <a:t>is </a:t>
            </a:r>
            <a:r>
              <a:rPr sz="2400" spc="204" dirty="0">
                <a:latin typeface="Arial"/>
                <a:cs typeface="Arial"/>
              </a:rPr>
              <a:t>only </a:t>
            </a:r>
            <a:r>
              <a:rPr sz="2400" spc="55" dirty="0">
                <a:latin typeface="Arial"/>
                <a:cs typeface="Arial"/>
              </a:rPr>
              <a:t>2 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bytes </a:t>
            </a:r>
            <a:r>
              <a:rPr sz="2400" spc="160" dirty="0">
                <a:latin typeface="Arial"/>
                <a:cs typeface="Arial"/>
              </a:rPr>
              <a:t>long,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175" dirty="0">
                <a:latin typeface="Arial"/>
                <a:cs typeface="Arial"/>
              </a:rPr>
              <a:t>messages </a:t>
            </a:r>
            <a:r>
              <a:rPr sz="2400" spc="265" dirty="0">
                <a:latin typeface="Arial"/>
                <a:cs typeface="Arial"/>
              </a:rPr>
              <a:t>can </a:t>
            </a:r>
            <a:r>
              <a:rPr sz="2400" spc="250" dirty="0">
                <a:latin typeface="Arial"/>
                <a:cs typeface="Arial"/>
              </a:rPr>
              <a:t>be </a:t>
            </a:r>
            <a:r>
              <a:rPr sz="2400" spc="190" dirty="0">
                <a:latin typeface="Arial"/>
                <a:cs typeface="Arial"/>
              </a:rPr>
              <a:t>as </a:t>
            </a:r>
            <a:r>
              <a:rPr sz="2400" spc="185" dirty="0">
                <a:latin typeface="Arial"/>
                <a:cs typeface="Arial"/>
              </a:rPr>
              <a:t>small </a:t>
            </a:r>
            <a:r>
              <a:rPr sz="2400" spc="190" dirty="0">
                <a:latin typeface="Arial"/>
                <a:cs typeface="Arial"/>
              </a:rPr>
              <a:t>as </a:t>
            </a:r>
            <a:r>
              <a:rPr sz="2400" spc="290" dirty="0">
                <a:latin typeface="Arial"/>
                <a:cs typeface="Arial"/>
              </a:rPr>
              <a:t>a 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single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22" y="859843"/>
            <a:ext cx="3047365" cy="473709"/>
          </a:xfrm>
          <a:custGeom>
            <a:avLst/>
            <a:gdLst/>
            <a:ahLst/>
            <a:cxnLst/>
            <a:rect l="l" t="t" r="r" b="b"/>
            <a:pathLst>
              <a:path w="3047365" h="473709">
                <a:moveTo>
                  <a:pt x="2963957" y="0"/>
                </a:moveTo>
                <a:lnTo>
                  <a:pt x="82984" y="0"/>
                </a:lnTo>
                <a:lnTo>
                  <a:pt x="55323" y="33657"/>
                </a:lnTo>
                <a:lnTo>
                  <a:pt x="33194" y="72939"/>
                </a:lnTo>
                <a:lnTo>
                  <a:pt x="16597" y="116595"/>
                </a:lnTo>
                <a:lnTo>
                  <a:pt x="5532" y="163377"/>
                </a:lnTo>
                <a:lnTo>
                  <a:pt x="0" y="212033"/>
                </a:lnTo>
                <a:lnTo>
                  <a:pt x="0" y="261314"/>
                </a:lnTo>
                <a:lnTo>
                  <a:pt x="5532" y="309971"/>
                </a:lnTo>
                <a:lnTo>
                  <a:pt x="16597" y="356752"/>
                </a:lnTo>
                <a:lnTo>
                  <a:pt x="33194" y="400409"/>
                </a:lnTo>
                <a:lnTo>
                  <a:pt x="55323" y="439691"/>
                </a:lnTo>
                <a:lnTo>
                  <a:pt x="82984" y="473348"/>
                </a:lnTo>
                <a:lnTo>
                  <a:pt x="2963957" y="473348"/>
                </a:lnTo>
                <a:lnTo>
                  <a:pt x="2991618" y="439691"/>
                </a:lnTo>
                <a:lnTo>
                  <a:pt x="3013748" y="400409"/>
                </a:lnTo>
                <a:lnTo>
                  <a:pt x="3030345" y="356752"/>
                </a:lnTo>
                <a:lnTo>
                  <a:pt x="3041409" y="309971"/>
                </a:lnTo>
                <a:lnTo>
                  <a:pt x="3046941" y="261314"/>
                </a:lnTo>
                <a:lnTo>
                  <a:pt x="3046941" y="212033"/>
                </a:lnTo>
                <a:lnTo>
                  <a:pt x="3041409" y="163377"/>
                </a:lnTo>
                <a:lnTo>
                  <a:pt x="3030345" y="116595"/>
                </a:lnTo>
                <a:lnTo>
                  <a:pt x="3013748" y="72939"/>
                </a:lnTo>
                <a:lnTo>
                  <a:pt x="2991618" y="33657"/>
                </a:lnTo>
                <a:lnTo>
                  <a:pt x="296395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2510" y="23365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Key</a:t>
            </a:r>
            <a:r>
              <a:rPr spc="25" dirty="0"/>
              <a:t> </a:t>
            </a:r>
            <a:r>
              <a:rPr spc="190" dirty="0"/>
              <a:t>Features</a:t>
            </a:r>
            <a:r>
              <a:rPr spc="30" dirty="0"/>
              <a:t> </a:t>
            </a:r>
            <a:r>
              <a:rPr spc="175" dirty="0"/>
              <a:t>of</a:t>
            </a:r>
            <a:r>
              <a:rPr spc="30" dirty="0"/>
              <a:t> </a:t>
            </a:r>
            <a:r>
              <a:rPr spc="295" dirty="0"/>
              <a:t>MQTT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624" y="927608"/>
            <a:ext cx="8497570" cy="29248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194945" indent="-412750">
              <a:lnSpc>
                <a:spcPts val="2850"/>
              </a:lnSpc>
              <a:spcBef>
                <a:spcPts val="2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70" dirty="0">
                <a:latin typeface="Arial"/>
                <a:cs typeface="Arial"/>
              </a:rPr>
              <a:t>TCP/IP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Based: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MQTT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uses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TCP/IP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its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underlying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transport </a:t>
            </a:r>
            <a:r>
              <a:rPr sz="2400" spc="220" dirty="0">
                <a:latin typeface="Arial"/>
                <a:cs typeface="Arial"/>
              </a:rPr>
              <a:t>protocol, </a:t>
            </a:r>
            <a:r>
              <a:rPr sz="2400" spc="200" dirty="0">
                <a:latin typeface="Arial"/>
                <a:cs typeface="Arial"/>
              </a:rPr>
              <a:t>which </a:t>
            </a:r>
            <a:r>
              <a:rPr sz="2400" spc="204" dirty="0">
                <a:latin typeface="Arial"/>
                <a:cs typeface="Arial"/>
              </a:rPr>
              <a:t>provides </a:t>
            </a:r>
            <a:r>
              <a:rPr sz="2400" spc="150" dirty="0">
                <a:latin typeface="Arial"/>
                <a:cs typeface="Arial"/>
              </a:rPr>
              <a:t>reliable, 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connection-oriented </a:t>
            </a:r>
            <a:r>
              <a:rPr sz="2400" spc="254" dirty="0">
                <a:latin typeface="Arial"/>
                <a:cs typeface="Arial"/>
              </a:rPr>
              <a:t>communication </a:t>
            </a:r>
            <a:r>
              <a:rPr sz="2400" spc="185" dirty="0">
                <a:latin typeface="Arial"/>
                <a:cs typeface="Arial"/>
              </a:rPr>
              <a:t>between 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120" dirty="0">
                <a:latin typeface="Arial"/>
                <a:cs typeface="Arial"/>
              </a:rPr>
              <a:t>Last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Will </a:t>
            </a:r>
            <a:r>
              <a:rPr sz="2400" b="1" spc="225" dirty="0">
                <a:latin typeface="Arial"/>
                <a:cs typeface="Arial"/>
              </a:rPr>
              <a:t>and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Testament: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MQTT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provides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Last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Will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170" dirty="0">
                <a:latin typeface="Arial"/>
                <a:cs typeface="Arial"/>
              </a:rPr>
              <a:t>Testament </a:t>
            </a:r>
            <a:r>
              <a:rPr sz="2400" spc="-60" dirty="0">
                <a:latin typeface="Arial"/>
                <a:cs typeface="Arial"/>
              </a:rPr>
              <a:t>(LWT) </a:t>
            </a:r>
            <a:r>
              <a:rPr sz="2400" spc="165" dirty="0">
                <a:latin typeface="Arial"/>
                <a:cs typeface="Arial"/>
              </a:rPr>
              <a:t>feature, </a:t>
            </a:r>
            <a:r>
              <a:rPr sz="2400" spc="200" dirty="0">
                <a:latin typeface="Arial"/>
                <a:cs typeface="Arial"/>
              </a:rPr>
              <a:t>which </a:t>
            </a:r>
            <a:r>
              <a:rPr sz="2400" spc="140" dirty="0">
                <a:latin typeface="Arial"/>
                <a:cs typeface="Arial"/>
              </a:rPr>
              <a:t>allows </a:t>
            </a:r>
            <a:r>
              <a:rPr sz="2400" spc="170" dirty="0">
                <a:latin typeface="Arial"/>
                <a:cs typeface="Arial"/>
              </a:rPr>
              <a:t>devices 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specify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message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will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sent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5" dirty="0">
                <a:latin typeface="Arial"/>
                <a:cs typeface="Arial"/>
              </a:rPr>
              <a:t>topic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if 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device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unexpectedly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disconnects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from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325" y="3823208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"/>
                <a:cs typeface="Arial"/>
              </a:rPr>
              <a:t>net</a:t>
            </a:r>
            <a:r>
              <a:rPr sz="2400" spc="210" dirty="0">
                <a:latin typeface="Arial"/>
                <a:cs typeface="Arial"/>
              </a:rPr>
              <a:t>w</a:t>
            </a:r>
            <a:r>
              <a:rPr sz="2400" spc="150" dirty="0">
                <a:latin typeface="Arial"/>
                <a:cs typeface="Arial"/>
              </a:rPr>
              <a:t>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624" y="4185158"/>
            <a:ext cx="8418830" cy="25628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61594" indent="-412750">
              <a:lnSpc>
                <a:spcPts val="2850"/>
              </a:lnSpc>
              <a:spcBef>
                <a:spcPts val="2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114" dirty="0">
                <a:latin typeface="Arial"/>
                <a:cs typeface="Arial"/>
              </a:rPr>
              <a:t>Retained </a:t>
            </a:r>
            <a:r>
              <a:rPr sz="2400" b="1" spc="75" dirty="0">
                <a:latin typeface="Arial"/>
                <a:cs typeface="Arial"/>
              </a:rPr>
              <a:t>Messages: </a:t>
            </a:r>
            <a:r>
              <a:rPr sz="2400" spc="190" dirty="0">
                <a:latin typeface="Arial"/>
                <a:cs typeface="Arial"/>
              </a:rPr>
              <a:t>MQTT </a:t>
            </a:r>
            <a:r>
              <a:rPr sz="2400" spc="260" dirty="0">
                <a:latin typeface="Arial"/>
                <a:cs typeface="Arial"/>
              </a:rPr>
              <a:t>supports </a:t>
            </a:r>
            <a:r>
              <a:rPr sz="2400" spc="225" dirty="0">
                <a:latin typeface="Arial"/>
                <a:cs typeface="Arial"/>
              </a:rPr>
              <a:t>retained 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messages,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which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messages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stored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on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MQTT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broker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sent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any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new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subscribers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connect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topic.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55" dirty="0">
                <a:latin typeface="Arial"/>
                <a:cs typeface="Arial"/>
              </a:rPr>
              <a:t>Security: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MQTT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provides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security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features,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such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as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authentication </a:t>
            </a:r>
            <a:r>
              <a:rPr sz="2400" spc="310" dirty="0">
                <a:latin typeface="Arial"/>
                <a:cs typeface="Arial"/>
              </a:rPr>
              <a:t>and </a:t>
            </a:r>
            <a:r>
              <a:rPr sz="2400" spc="210" dirty="0">
                <a:latin typeface="Arial"/>
                <a:cs typeface="Arial"/>
              </a:rPr>
              <a:t>encryption, </a:t>
            </a:r>
            <a:r>
              <a:rPr sz="2400" spc="290" dirty="0">
                <a:latin typeface="Arial"/>
                <a:cs typeface="Arial"/>
              </a:rPr>
              <a:t>to </a:t>
            </a:r>
            <a:r>
              <a:rPr sz="2400" spc="250" dirty="0">
                <a:latin typeface="Arial"/>
                <a:cs typeface="Arial"/>
              </a:rPr>
              <a:t>protect </a:t>
            </a:r>
            <a:r>
              <a:rPr sz="2400" spc="240" dirty="0">
                <a:latin typeface="Arial"/>
                <a:cs typeface="Arial"/>
              </a:rPr>
              <a:t>the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privacy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integrity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IoT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3089" y="3992245"/>
            <a:ext cx="2279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620" y="233654"/>
            <a:ext cx="622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Read</a:t>
            </a:r>
            <a:r>
              <a:rPr spc="40" dirty="0"/>
              <a:t> </a:t>
            </a:r>
            <a:r>
              <a:rPr spc="325" dirty="0"/>
              <a:t>Data</a:t>
            </a:r>
            <a:r>
              <a:rPr spc="40" dirty="0"/>
              <a:t> </a:t>
            </a:r>
            <a:r>
              <a:rPr spc="180" dirty="0"/>
              <a:t>from</a:t>
            </a:r>
            <a:r>
              <a:rPr spc="40" dirty="0"/>
              <a:t> </a:t>
            </a:r>
            <a:r>
              <a:rPr spc="245" dirty="0"/>
              <a:t>the</a:t>
            </a:r>
            <a:r>
              <a:rPr spc="40" dirty="0"/>
              <a:t> </a:t>
            </a:r>
            <a:r>
              <a:rPr spc="195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6639" y="6421120"/>
            <a:ext cx="2279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124" y="1092758"/>
            <a:ext cx="8465185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398145" indent="-412750">
              <a:lnSpc>
                <a:spcPts val="2850"/>
              </a:lnSpc>
              <a:spcBef>
                <a:spcPts val="2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read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data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from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cloud,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we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could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use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either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HTTP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API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MQTT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API.</a:t>
            </a:r>
            <a:endParaRPr sz="2400">
              <a:latin typeface="Arial"/>
              <a:cs typeface="Arial"/>
            </a:endParaRPr>
          </a:p>
          <a:p>
            <a:pPr marL="424815" marR="687705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achieve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this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with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Adafruit.io,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we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will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create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new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Micropython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160" dirty="0">
                <a:latin typeface="Arial"/>
                <a:cs typeface="Arial"/>
              </a:rPr>
              <a:t>This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will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allow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us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control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Raspberry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75" dirty="0">
                <a:latin typeface="Arial"/>
                <a:cs typeface="Arial"/>
              </a:rPr>
              <a:t>on-board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LED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using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cloud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toggle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switch.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7550" y="4257163"/>
            <a:ext cx="8689340" cy="1855470"/>
            <a:chOff x="227550" y="4257163"/>
            <a:chExt cx="8689340" cy="1855470"/>
          </a:xfrm>
        </p:grpSpPr>
        <p:sp>
          <p:nvSpPr>
            <p:cNvPr id="6" name="object 6"/>
            <p:cNvSpPr/>
            <p:nvPr/>
          </p:nvSpPr>
          <p:spPr>
            <a:xfrm>
              <a:off x="2761187" y="4892049"/>
              <a:ext cx="614045" cy="247650"/>
            </a:xfrm>
            <a:custGeom>
              <a:avLst/>
              <a:gdLst/>
              <a:ahLst/>
              <a:cxnLst/>
              <a:rect l="l" t="t" r="r" b="b"/>
              <a:pathLst>
                <a:path w="614045" h="247650">
                  <a:moveTo>
                    <a:pt x="489899" y="247199"/>
                  </a:moveTo>
                  <a:lnTo>
                    <a:pt x="489899" y="185399"/>
                  </a:lnTo>
                  <a:lnTo>
                    <a:pt x="0" y="185399"/>
                  </a:lnTo>
                  <a:lnTo>
                    <a:pt x="0" y="61799"/>
                  </a:lnTo>
                  <a:lnTo>
                    <a:pt x="489899" y="61799"/>
                  </a:lnTo>
                  <a:lnTo>
                    <a:pt x="489899" y="0"/>
                  </a:lnTo>
                  <a:lnTo>
                    <a:pt x="613499" y="123599"/>
                  </a:lnTo>
                  <a:lnTo>
                    <a:pt x="489899" y="247199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1187" y="4892049"/>
              <a:ext cx="614045" cy="247650"/>
            </a:xfrm>
            <a:custGeom>
              <a:avLst/>
              <a:gdLst/>
              <a:ahLst/>
              <a:cxnLst/>
              <a:rect l="l" t="t" r="r" b="b"/>
              <a:pathLst>
                <a:path w="614045" h="247650">
                  <a:moveTo>
                    <a:pt x="0" y="61799"/>
                  </a:moveTo>
                  <a:lnTo>
                    <a:pt x="489899" y="61799"/>
                  </a:lnTo>
                  <a:lnTo>
                    <a:pt x="489899" y="0"/>
                  </a:lnTo>
                  <a:lnTo>
                    <a:pt x="613499" y="123599"/>
                  </a:lnTo>
                  <a:lnTo>
                    <a:pt x="489899" y="247199"/>
                  </a:lnTo>
                  <a:lnTo>
                    <a:pt x="489899" y="185399"/>
                  </a:lnTo>
                  <a:lnTo>
                    <a:pt x="0" y="185399"/>
                  </a:lnTo>
                  <a:lnTo>
                    <a:pt x="0" y="61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550" y="4413812"/>
              <a:ext cx="2486024" cy="11791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2337" y="4257163"/>
              <a:ext cx="2749525" cy="15169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200" y="5723574"/>
              <a:ext cx="1204701" cy="389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266" y="5723574"/>
              <a:ext cx="681674" cy="3890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0625" y="4608148"/>
              <a:ext cx="2035824" cy="815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19487" y="4892049"/>
              <a:ext cx="614045" cy="247650"/>
            </a:xfrm>
            <a:custGeom>
              <a:avLst/>
              <a:gdLst/>
              <a:ahLst/>
              <a:cxnLst/>
              <a:rect l="l" t="t" r="r" b="b"/>
              <a:pathLst>
                <a:path w="614045" h="247650">
                  <a:moveTo>
                    <a:pt x="489899" y="247199"/>
                  </a:moveTo>
                  <a:lnTo>
                    <a:pt x="489899" y="185399"/>
                  </a:lnTo>
                  <a:lnTo>
                    <a:pt x="0" y="185399"/>
                  </a:lnTo>
                  <a:lnTo>
                    <a:pt x="0" y="61799"/>
                  </a:lnTo>
                  <a:lnTo>
                    <a:pt x="489899" y="61799"/>
                  </a:lnTo>
                  <a:lnTo>
                    <a:pt x="489899" y="0"/>
                  </a:lnTo>
                  <a:lnTo>
                    <a:pt x="613499" y="123599"/>
                  </a:lnTo>
                  <a:lnTo>
                    <a:pt x="489899" y="247199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9487" y="4892049"/>
              <a:ext cx="614045" cy="247650"/>
            </a:xfrm>
            <a:custGeom>
              <a:avLst/>
              <a:gdLst/>
              <a:ahLst/>
              <a:cxnLst/>
              <a:rect l="l" t="t" r="r" b="b"/>
              <a:pathLst>
                <a:path w="614045" h="247650">
                  <a:moveTo>
                    <a:pt x="0" y="61799"/>
                  </a:moveTo>
                  <a:lnTo>
                    <a:pt x="489899" y="61799"/>
                  </a:lnTo>
                  <a:lnTo>
                    <a:pt x="489899" y="0"/>
                  </a:lnTo>
                  <a:lnTo>
                    <a:pt x="613499" y="123599"/>
                  </a:lnTo>
                  <a:lnTo>
                    <a:pt x="489899" y="247199"/>
                  </a:lnTo>
                  <a:lnTo>
                    <a:pt x="489899" y="185399"/>
                  </a:lnTo>
                  <a:lnTo>
                    <a:pt x="0" y="185399"/>
                  </a:lnTo>
                  <a:lnTo>
                    <a:pt x="0" y="61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75012" y="5723575"/>
            <a:ext cx="847049" cy="389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1949</Words>
  <Application>Microsoft Office PowerPoint</Application>
  <PresentationFormat>On-screen Show (4:3)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Palatino Linotype</vt:lpstr>
      <vt:lpstr>Office Theme</vt:lpstr>
      <vt:lpstr>PowerPoint Presentation</vt:lpstr>
      <vt:lpstr>IoT Communication Standards</vt:lpstr>
      <vt:lpstr>IoT Communication Standards</vt:lpstr>
      <vt:lpstr>IoT Communication Standards</vt:lpstr>
      <vt:lpstr>MQTT Standard</vt:lpstr>
      <vt:lpstr>MQTT Standard</vt:lpstr>
      <vt:lpstr>Key Features of MQTT</vt:lpstr>
      <vt:lpstr>Key Features of MQTT</vt:lpstr>
      <vt:lpstr>Read Data from the Cloud</vt:lpstr>
      <vt:lpstr>Create Adafruit.io Feed</vt:lpstr>
      <vt:lpstr>Completed Adafruit.io Feed</vt:lpstr>
      <vt:lpstr>Setup Dashboard Blocks</vt:lpstr>
      <vt:lpstr>Setup Dashboard Blocks</vt:lpstr>
      <vt:lpstr>Setup LED Block</vt:lpstr>
      <vt:lpstr>Control Device via IoT</vt:lpstr>
      <vt:lpstr>Control Device via IoT</vt:lpstr>
      <vt:lpstr>Activity: Control Device from Cloud</vt:lpstr>
      <vt:lpstr>What is IoT Security?</vt:lpstr>
      <vt:lpstr>What's the Security Concern with IoT?</vt:lpstr>
      <vt:lpstr>What's the Security Concern with IoT?</vt:lpstr>
      <vt:lpstr>Threats of IoT Cybersecurity Attacks</vt:lpstr>
      <vt:lpstr>Spooﬁng</vt:lpstr>
      <vt:lpstr>Tampering</vt:lpstr>
      <vt:lpstr>Eavesdrop</vt:lpstr>
      <vt:lpstr>Denial of Service</vt:lpstr>
      <vt:lpstr>Elevation of Privilege</vt:lpstr>
      <vt:lpstr>What Steps Can I Take to Secure IoT  Deployments?</vt:lpstr>
      <vt:lpstr>How to Secure IoT Devices in the  Enterprise?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WSQ  - Dr. Alfred Ang   - Internet of Things (IoT) Management with Raspberry Pi (Raspberry Pico W) - v6</dc:title>
  <cp:lastModifiedBy>Edwin FOO (NYP)</cp:lastModifiedBy>
  <cp:revision>3</cp:revision>
  <dcterms:created xsi:type="dcterms:W3CDTF">2023-04-17T07:42:41Z</dcterms:created>
  <dcterms:modified xsi:type="dcterms:W3CDTF">2023-06-20T13:56:59Z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Google</vt:lpwstr>
  </property>
  <property fmtid="{D5CDD505-2E9C-101B-9397-08002B2CF9AE}" pid="4" name="LastSaved">
    <vt:filetime>2023-04-17T00:00:00Z</vt:filetime>
  </property>
  <property fmtid="{D5CDD505-2E9C-101B-9397-08002B2CF9AE}" pid="5" name="ArticulateGUID">
    <vt:lpwstr>26BEB2A4-3CA8-463F-B8E0-2F108621325C</vt:lpwstr>
  </property>
  <property fmtid="{D5CDD505-2E9C-101B-9397-08002B2CF9AE}" pid="6" name="ArticulatePath">
    <vt:lpwstr>Internet of Things(IIOT)</vt:lpwstr>
  </property>
  <property fmtid="{D5CDD505-2E9C-101B-9397-08002B2CF9AE}" pid="7" name="MSIP_Label_babe128f-e2ab-4b18-9c62-301caee5e80a_Enabled">
    <vt:lpwstr>true</vt:lpwstr>
  </property>
  <property fmtid="{D5CDD505-2E9C-101B-9397-08002B2CF9AE}" pid="8" name="MSIP_Label_babe128f-e2ab-4b18-9c62-301caee5e80a_SetDate">
    <vt:lpwstr>2023-06-20T13:56:59Z</vt:lpwstr>
  </property>
  <property fmtid="{D5CDD505-2E9C-101B-9397-08002B2CF9AE}" pid="9" name="MSIP_Label_babe128f-e2ab-4b18-9c62-301caee5e80a_Method">
    <vt:lpwstr>Privileged</vt:lpwstr>
  </property>
  <property fmtid="{D5CDD505-2E9C-101B-9397-08002B2CF9AE}" pid="10" name="MSIP_Label_babe128f-e2ab-4b18-9c62-301caee5e80a_Name">
    <vt:lpwstr>OFFICIAL [OPEN]</vt:lpwstr>
  </property>
  <property fmtid="{D5CDD505-2E9C-101B-9397-08002B2CF9AE}" pid="11" name="MSIP_Label_babe128f-e2ab-4b18-9c62-301caee5e80a_SiteId">
    <vt:lpwstr>243ebaed-00d0-4690-a7dc-75893b0d9f98</vt:lpwstr>
  </property>
  <property fmtid="{D5CDD505-2E9C-101B-9397-08002B2CF9AE}" pid="12" name="MSIP_Label_babe128f-e2ab-4b18-9c62-301caee5e80a_ActionId">
    <vt:lpwstr>12bed4aa-90a7-4e2e-b77f-5df8274f3fb5</vt:lpwstr>
  </property>
  <property fmtid="{D5CDD505-2E9C-101B-9397-08002B2CF9AE}" pid="13" name="MSIP_Label_babe128f-e2ab-4b18-9c62-301caee5e80a_ContentBits">
    <vt:lpwstr>1</vt:lpwstr>
  </property>
</Properties>
</file>