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1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5143500" type="screen16x9"/>
  <p:notesSz cx="6858000" cy="9144000"/>
  <p:embeddedFontLst>
    <p:embeddedFont>
      <p:font typeface="Lora" panose="020B0604020202020204" charset="0"/>
      <p:regular r:id="rId32"/>
      <p:bold r:id="rId33"/>
      <p:italic r:id="rId34"/>
      <p:boldItalic r:id="rId35"/>
    </p:embeddedFont>
    <p:embeddedFont>
      <p:font typeface="Quattrocento Sans" panose="020B0604020202020204" charset="0"/>
      <p:regular r:id="rId36"/>
      <p:bold r:id="rId37"/>
      <p:italic r:id="rId38"/>
      <p:boldItalic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custDataLst>
    <p:tags r:id="rId4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12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" name="Shape 64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7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99" name="Shape 9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" name="Shape 108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4355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Argument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Any piece of data that is passed into a function when the function is called.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vs Parameter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Parameter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variable that receives from an argument that is passed into a function.</a:t>
            </a:r>
          </a:p>
        </p:txBody>
      </p:sp>
      <p:grpSp>
        <p:nvGrpSpPr>
          <p:cNvPr id="208" name="Shape 2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9" name="Shape 2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13" name="Shape 213" descr="Screen Shot 2017-07-11 at 1.11.48 AM.png"/>
          <p:cNvPicPr preferRelativeResize="0"/>
          <p:nvPr/>
        </p:nvPicPr>
        <p:blipFill rotWithShape="1">
          <a:blip r:embed="rId4">
            <a:alphaModFix/>
          </a:blip>
          <a:srcRect l="2219" t="3429" r="3751" b="39596"/>
          <a:stretch/>
        </p:blipFill>
        <p:spPr>
          <a:xfrm>
            <a:off x="2062212" y="3228324"/>
            <a:ext cx="5019574" cy="17227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 Arguments Function</a:t>
            </a:r>
          </a:p>
        </p:txBody>
      </p:sp>
      <p:pic>
        <p:nvPicPr>
          <p:cNvPr id="219" name="Shape 219" descr="Screen Shot 2017-07-11 at 1.28.17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250" y="1508449"/>
            <a:ext cx="4443949" cy="327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6065250" y="1787925"/>
            <a:ext cx="1296900" cy="5514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arguments x and y</a:t>
            </a:r>
          </a:p>
        </p:txBody>
      </p:sp>
      <p:cxnSp>
        <p:nvCxnSpPr>
          <p:cNvPr id="221" name="Shape 221"/>
          <p:cNvCxnSpPr>
            <a:stCxn id="220" idx="1"/>
          </p:cNvCxnSpPr>
          <p:nvPr/>
        </p:nvCxnSpPr>
        <p:spPr>
          <a:xfrm flipH="1">
            <a:off x="4362750" y="2063625"/>
            <a:ext cx="1702500" cy="48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2" name="Shape 222"/>
          <p:cNvSpPr txBox="1"/>
          <p:nvPr/>
        </p:nvSpPr>
        <p:spPr>
          <a:xfrm>
            <a:off x="6065250" y="3167300"/>
            <a:ext cx="1296900" cy="5514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parameters val1 and val2</a:t>
            </a:r>
          </a:p>
        </p:txBody>
      </p:sp>
      <p:cxnSp>
        <p:nvCxnSpPr>
          <p:cNvPr id="223" name="Shape 223"/>
          <p:cNvCxnSpPr>
            <a:stCxn id="222" idx="1"/>
          </p:cNvCxnSpPr>
          <p:nvPr/>
        </p:nvCxnSpPr>
        <p:spPr>
          <a:xfrm rot="10800000">
            <a:off x="4536150" y="3240800"/>
            <a:ext cx="1529100" cy="20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Keyword Arguments</a:t>
            </a:r>
          </a:p>
        </p:txBody>
      </p:sp>
      <p:pic>
        <p:nvPicPr>
          <p:cNvPr id="229" name="Shape 229" descr="Screen Shot 2017-07-11 at 1.41.40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250" y="1596025"/>
            <a:ext cx="4443950" cy="30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6065250" y="1787925"/>
            <a:ext cx="1296900" cy="5514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Keyword arguments</a:t>
            </a:r>
          </a:p>
        </p:txBody>
      </p:sp>
      <p:cxnSp>
        <p:nvCxnSpPr>
          <p:cNvPr id="231" name="Shape 231"/>
          <p:cNvCxnSpPr>
            <a:stCxn id="230" idx="1"/>
          </p:cNvCxnSpPr>
          <p:nvPr/>
        </p:nvCxnSpPr>
        <p:spPr>
          <a:xfrm flipH="1">
            <a:off x="4895550" y="2063625"/>
            <a:ext cx="1169700" cy="39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6065250" y="3167300"/>
            <a:ext cx="1296900" cy="5514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parameters val1 and val2</a:t>
            </a:r>
          </a:p>
        </p:txBody>
      </p:sp>
      <p:cxnSp>
        <p:nvCxnSpPr>
          <p:cNvPr id="233" name="Shape 233"/>
          <p:cNvCxnSpPr>
            <a:stCxn id="232" idx="1"/>
          </p:cNvCxnSpPr>
          <p:nvPr/>
        </p:nvCxnSpPr>
        <p:spPr>
          <a:xfrm rot="10800000">
            <a:off x="4821150" y="3240800"/>
            <a:ext cx="1244100" cy="20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4" name="Shape 234"/>
          <p:cNvSpPr txBox="1"/>
          <p:nvPr/>
        </p:nvSpPr>
        <p:spPr>
          <a:xfrm>
            <a:off x="6065250" y="3910025"/>
            <a:ext cx="2573400" cy="1117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mix and match keyword and positional arguments, but positional arguments must always come first!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changes to Parameter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50" y="1443225"/>
            <a:ext cx="5633775" cy="2933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6915875" y="3848050"/>
            <a:ext cx="2032800" cy="11175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of var remain unchanged?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Global vs Local variables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320975" y="1423150"/>
            <a:ext cx="2218500" cy="29097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global keyword in main() function tells the interpreter that the main function intends to assign a value to the global variable, number.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⚠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50" y="1423149"/>
            <a:ext cx="4171274" cy="29097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Returning Function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5400575" y="2428300"/>
            <a:ext cx="27585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name → randint()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49" y="1733776"/>
            <a:ext cx="3878400" cy="131822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5400575" y="3052000"/>
            <a:ext cx="27585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arguments → 1, 100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400575" y="1804600"/>
            <a:ext cx="27585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module name → random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400575" y="3675700"/>
            <a:ext cx="27585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 type → int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Returning Function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375800" y="2019300"/>
            <a:ext cx="27585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→ is_number()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375800" y="2643000"/>
            <a:ext cx="27585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arguments → string (s)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375800" y="3266700"/>
            <a:ext cx="27585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 type → boolean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375" y="1582195"/>
            <a:ext cx="3878399" cy="308665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Returning Function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636050" y="1858175"/>
            <a:ext cx="29034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→is_valid_phone()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636050" y="2481875"/>
            <a:ext cx="29034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arguments → string (s)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636050" y="3105575"/>
            <a:ext cx="29034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 type → boolean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99" y="1804599"/>
            <a:ext cx="4379649" cy="24821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1548900"/>
          </a:xfrm>
          <a:prstGeom prst="rect">
            <a:avLst/>
          </a:prstGeom>
          <a:ln w="9525" cap="flat" cmpd="sng">
            <a:solidFill>
              <a:srgbClr val="F692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 file consisting of Python code.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Can define functions, classes and variables.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Can also include runnable code.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381250" y="3341250"/>
            <a:ext cx="3000000" cy="12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6921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Abstraction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6921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Use import keyword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6921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Easier to understand and 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193" y="1426464"/>
            <a:ext cx="3980329" cy="274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2422200"/>
          </a:xfrm>
          <a:prstGeom prst="rect">
            <a:avLst/>
          </a:prstGeom>
          <a:ln w="9525" cap="flat" cmpd="sng">
            <a:solidFill>
              <a:srgbClr val="F692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Python’s from statement lets you import all names from a module into the namespace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An easy way to import all the items from a module into the current namespace. </a:t>
            </a:r>
            <a:r>
              <a:rPr lang="en" sz="1800">
                <a:solidFill>
                  <a:srgbClr val="FF0000"/>
                </a:solidFill>
              </a:rPr>
              <a:t>⚠⚠⚠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381250" y="3872825"/>
            <a:ext cx="3000000" cy="6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6921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from &lt;module&gt; import * 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650" y="1618700"/>
            <a:ext cx="3425400" cy="243273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Outcome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Identify user-defined functions and modules.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Create user-defined functions and modules to solve programming problem.</a:t>
            </a:r>
            <a:br>
              <a:rPr lang="en" dirty="0"/>
            </a:br>
            <a:br>
              <a:rPr lang="en" dirty="0"/>
            </a:b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Locating Modules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7034400" cy="2422200"/>
          </a:xfrm>
          <a:prstGeom prst="rect">
            <a:avLst/>
          </a:prstGeom>
          <a:ln w="9525" cap="flat" cmpd="sng">
            <a:solidFill>
              <a:srgbClr val="F692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When you import a module, the Python interpreter searches for the module in the following sequences:</a:t>
            </a:r>
            <a:br>
              <a:rPr lang="en" sz="1800"/>
            </a:br>
            <a:endParaRPr lang="en"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current directory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directory in the shell variable PYTHONPATH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default path where Python is installed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Numpy and Matplotlib Module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900" y="1728700"/>
            <a:ext cx="3055825" cy="14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5">
            <a:alphaModFix/>
          </a:blip>
          <a:srcRect l="2874"/>
          <a:stretch/>
        </p:blipFill>
        <p:spPr>
          <a:xfrm>
            <a:off x="4981175" y="1728700"/>
            <a:ext cx="3878399" cy="26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1381250" y="3481850"/>
            <a:ext cx="2981400" cy="1213500"/>
          </a:xfrm>
          <a:prstGeom prst="rect">
            <a:avLst/>
          </a:prstGeom>
          <a:noFill/>
          <a:ln w="9525" cap="flat" cmpd="sng">
            <a:solidFill>
              <a:srgbClr val="F692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6921D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Numpy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- this is the module which does most array and mathematical manipulation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6921D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Matplotlib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- this is the module used for plotting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your own Module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4355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highlight>
                  <a:srgbClr val="FFCD00"/>
                </a:highlight>
              </a:rPr>
              <a:t>Maintainability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Organize your code into different modules make it easier for you to maintain it.  Make changes only at one location.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CD00"/>
                </a:highlight>
              </a:rPr>
              <a:t>Reusability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With modules, you could reuse functions across different project. 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598" y="0"/>
            <a:ext cx="3425398" cy="517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your own Module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50" y="1358268"/>
            <a:ext cx="5743575" cy="33718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Module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1696575"/>
            <a:ext cx="6291099" cy="27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your module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4355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highlight>
                  <a:srgbClr val="FFCD00"/>
                </a:highlight>
              </a:rPr>
              <a:t>import validator 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import </a:t>
            </a:r>
            <a:r>
              <a:rPr lang="en" sz="1400">
                <a:solidFill>
                  <a:schemeClr val="dk1"/>
                </a:solidFill>
                <a:highlight>
                  <a:srgbClr val="F6921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validator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value = </a:t>
            </a: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input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" sz="1400" b="1">
                <a:solidFill>
                  <a:srgbClr val="008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'Enter a valid number: 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lang="en" sz="1400">
                <a:solidFill>
                  <a:schemeClr val="dk1"/>
                </a:solidFill>
                <a:highlight>
                  <a:srgbClr val="F6921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validator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.is_number(value):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" sz="1400" b="1">
                <a:solidFill>
                  <a:srgbClr val="008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'Valid number!'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50861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CD00"/>
                </a:highlight>
              </a:rPr>
              <a:t>import validator as val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import </a:t>
            </a: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validator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400" b="1">
                <a:solidFill>
                  <a:srgbClr val="000080"/>
                </a:solidFill>
                <a:highlight>
                  <a:srgbClr val="F6921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as </a:t>
            </a:r>
            <a:r>
              <a:rPr lang="en" sz="1400">
                <a:solidFill>
                  <a:schemeClr val="dk1"/>
                </a:solidFill>
                <a:highlight>
                  <a:srgbClr val="F6921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value = </a:t>
            </a: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input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" sz="1400" b="1">
                <a:solidFill>
                  <a:srgbClr val="008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'Enter a valid number: 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lang="en" sz="1400">
                <a:solidFill>
                  <a:schemeClr val="dk1"/>
                </a:solidFill>
                <a:highlight>
                  <a:srgbClr val="F6921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va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.is_number(value):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" sz="1400" b="1">
                <a:solidFill>
                  <a:srgbClr val="00808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'Valid number!'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Identify user-defined functions and modules.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Create user-defined functions and modules to solve programming problem.</a:t>
            </a:r>
            <a:br>
              <a:rPr lang="en"/>
            </a:br>
            <a:br>
              <a:rPr lang="en"/>
            </a:br>
            <a:endParaRPr lang="e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DCCF-CC28-448D-AA6B-0AC04027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22668"/>
            <a:ext cx="7393916" cy="435599"/>
          </a:xfrm>
        </p:spPr>
        <p:txBody>
          <a:bodyPr/>
          <a:lstStyle/>
          <a:p>
            <a:r>
              <a:rPr lang="en-SG" dirty="0"/>
              <a:t>Write a python function to find the Max of three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E4D4-42A8-493F-9353-6A3884C10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Max_three</a:t>
            </a:r>
            <a:endParaRPr lang="en-SG" dirty="0"/>
          </a:p>
          <a:p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330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4D393-6BCA-4C66-9864-7B6EC75E6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73575F-72A5-4F50-B11C-8203B17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6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of statements that exist within a program for the purpose of performing a specific task. 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Provide better modularity for your application and a high degree of code reusing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5012925" y="1618700"/>
            <a:ext cx="3425400" cy="1119900"/>
          </a:xfrm>
          <a:prstGeom prst="rect">
            <a:avLst/>
          </a:prstGeom>
          <a:solidFill>
            <a:srgbClr val="FFCD00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print()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input()</a:t>
            </a:r>
          </a:p>
        </p:txBody>
      </p:sp>
      <p:pic>
        <p:nvPicPr>
          <p:cNvPr id="137" name="Shape 137" descr="vadim-sherbakov-68.jpg"/>
          <p:cNvPicPr preferRelativeResize="0"/>
          <p:nvPr/>
        </p:nvPicPr>
        <p:blipFill rotWithShape="1">
          <a:blip r:embed="rId3">
            <a:alphaModFix/>
          </a:blip>
          <a:srcRect t="2749" b="2749"/>
          <a:stretch/>
        </p:blipFill>
        <p:spPr>
          <a:xfrm>
            <a:off x="5012925" y="2826525"/>
            <a:ext cx="3425404" cy="202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4355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Void Functions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Executes the statements it contains and terminates.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Function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6921D"/>
                </a:highlight>
              </a:rPr>
              <a:t>Value-Returning Functions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Executes the statements that it contains and returns a value back to the statement that called it.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1" name="Shape 15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5" name="Shape 155"/>
          <p:cNvSpPr/>
          <p:nvPr/>
        </p:nvSpPr>
        <p:spPr>
          <a:xfrm>
            <a:off x="1468000" y="4306650"/>
            <a:ext cx="973500" cy="347100"/>
          </a:xfrm>
          <a:prstGeom prst="rect">
            <a:avLst/>
          </a:prstGeom>
          <a:solidFill>
            <a:srgbClr val="F692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input()</a:t>
            </a:r>
          </a:p>
        </p:txBody>
      </p:sp>
      <p:sp>
        <p:nvSpPr>
          <p:cNvPr id="156" name="Shape 156"/>
          <p:cNvSpPr/>
          <p:nvPr/>
        </p:nvSpPr>
        <p:spPr>
          <a:xfrm>
            <a:off x="2661500" y="4306650"/>
            <a:ext cx="973500" cy="347100"/>
          </a:xfrm>
          <a:prstGeom prst="rect">
            <a:avLst/>
          </a:prstGeom>
          <a:solidFill>
            <a:srgbClr val="FFCD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print()</a:t>
            </a:r>
          </a:p>
        </p:txBody>
      </p:sp>
      <p:sp>
        <p:nvSpPr>
          <p:cNvPr id="157" name="Shape 157"/>
          <p:cNvSpPr/>
          <p:nvPr/>
        </p:nvSpPr>
        <p:spPr>
          <a:xfrm>
            <a:off x="3837212" y="4306650"/>
            <a:ext cx="973500" cy="347100"/>
          </a:xfrm>
          <a:prstGeom prst="rect">
            <a:avLst/>
          </a:prstGeom>
          <a:solidFill>
            <a:srgbClr val="F692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int()</a:t>
            </a:r>
          </a:p>
        </p:txBody>
      </p:sp>
      <p:sp>
        <p:nvSpPr>
          <p:cNvPr id="158" name="Shape 158"/>
          <p:cNvSpPr/>
          <p:nvPr/>
        </p:nvSpPr>
        <p:spPr>
          <a:xfrm>
            <a:off x="5012937" y="4306650"/>
            <a:ext cx="973500" cy="347100"/>
          </a:xfrm>
          <a:prstGeom prst="rect">
            <a:avLst/>
          </a:prstGeom>
          <a:solidFill>
            <a:srgbClr val="F692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len()</a:t>
            </a:r>
          </a:p>
        </p:txBody>
      </p:sp>
      <p:sp>
        <p:nvSpPr>
          <p:cNvPr id="159" name="Shape 159"/>
          <p:cNvSpPr/>
          <p:nvPr/>
        </p:nvSpPr>
        <p:spPr>
          <a:xfrm>
            <a:off x="6138437" y="4306650"/>
            <a:ext cx="973500" cy="347100"/>
          </a:xfrm>
          <a:prstGeom prst="rect">
            <a:avLst/>
          </a:prstGeom>
          <a:solidFill>
            <a:srgbClr val="F692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range()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and Calling a Function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t="4680" r="13314"/>
          <a:stretch/>
        </p:blipFill>
        <p:spPr>
          <a:xfrm>
            <a:off x="2905700" y="1871450"/>
            <a:ext cx="5720525" cy="21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966775" y="1871450"/>
            <a:ext cx="1735200" cy="9792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statements define the hello function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66775" y="3060750"/>
            <a:ext cx="1735200" cy="9792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statement calls the hello function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and Calling a Function</a:t>
            </a:r>
          </a:p>
        </p:txBody>
      </p:sp>
      <p:pic>
        <p:nvPicPr>
          <p:cNvPr id="173" name="Shape 173" descr="Screen Shot 2017-07-11 at 12.50.2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700" y="1718350"/>
            <a:ext cx="5720525" cy="247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966775" y="1718350"/>
            <a:ext cx="1735200" cy="7992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function, main that calls hello() function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966775" y="2830300"/>
            <a:ext cx="1735200" cy="6015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hell() function is defined here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66775" y="3591450"/>
            <a:ext cx="1735200" cy="6015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 main()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variable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503375" y="4251750"/>
            <a:ext cx="6137100" cy="6015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wrong with this program?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387" y="1473493"/>
            <a:ext cx="6137224" cy="266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variable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503375" y="4136525"/>
            <a:ext cx="6137100" cy="9012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local variable created inside a function can only be accessed by statements inside the function.  It cannot be accessed by statments that are outside this function!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387" y="1473493"/>
            <a:ext cx="6137224" cy="26630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Passing Arguments to Functions</a:t>
            </a:r>
          </a:p>
        </p:txBody>
      </p:sp>
      <p:pic>
        <p:nvPicPr>
          <p:cNvPr id="196" name="Shape 196" descr="Screen Shot 2017-07-11 at 1.11.48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250" y="1625049"/>
            <a:ext cx="5338100" cy="302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259650" y="2679975"/>
            <a:ext cx="1735200" cy="3777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argument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259650" y="3356050"/>
            <a:ext cx="1735200" cy="3777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parameter</a:t>
            </a:r>
          </a:p>
        </p:txBody>
      </p:sp>
      <p:cxnSp>
        <p:nvCxnSpPr>
          <p:cNvPr id="199" name="Shape 199"/>
          <p:cNvCxnSpPr>
            <a:stCxn id="197" idx="1"/>
          </p:cNvCxnSpPr>
          <p:nvPr/>
        </p:nvCxnSpPr>
        <p:spPr>
          <a:xfrm rot="10800000">
            <a:off x="4387550" y="2558925"/>
            <a:ext cx="872100" cy="30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>
            <a:stCxn id="198" idx="1"/>
          </p:cNvCxnSpPr>
          <p:nvPr/>
        </p:nvCxnSpPr>
        <p:spPr>
          <a:xfrm rot="10800000">
            <a:off x="4536350" y="3091900"/>
            <a:ext cx="723300" cy="45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640</Words>
  <Application>Microsoft Office PowerPoint</Application>
  <PresentationFormat>On-screen Show (16:9)</PresentationFormat>
  <Paragraphs>110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Lora</vt:lpstr>
      <vt:lpstr>Quattrocento Sans</vt:lpstr>
      <vt:lpstr>Arial</vt:lpstr>
      <vt:lpstr>Source Sans Pro</vt:lpstr>
      <vt:lpstr>Viola template</vt:lpstr>
      <vt:lpstr>Viola template</vt:lpstr>
      <vt:lpstr>Functions</vt:lpstr>
      <vt:lpstr>Learning Outcome</vt:lpstr>
      <vt:lpstr>Functions</vt:lpstr>
      <vt:lpstr>Types of Function</vt:lpstr>
      <vt:lpstr>Defining and Calling a Function</vt:lpstr>
      <vt:lpstr>Defining and Calling a Function</vt:lpstr>
      <vt:lpstr>Local variable</vt:lpstr>
      <vt:lpstr>Local variable</vt:lpstr>
      <vt:lpstr>Passing Arguments to Functions</vt:lpstr>
      <vt:lpstr>Argument vs Parameter</vt:lpstr>
      <vt:lpstr>Multiple Arguments Function</vt:lpstr>
      <vt:lpstr>Keyword Arguments</vt:lpstr>
      <vt:lpstr>Make changes to Parameter</vt:lpstr>
      <vt:lpstr>Global vs Local variables</vt:lpstr>
      <vt:lpstr>Value Returning Function</vt:lpstr>
      <vt:lpstr>Value Returning Function</vt:lpstr>
      <vt:lpstr>Value Returning Function</vt:lpstr>
      <vt:lpstr>Modules</vt:lpstr>
      <vt:lpstr>Modules</vt:lpstr>
      <vt:lpstr>Locating Modules</vt:lpstr>
      <vt:lpstr>Numpy and Matplotlib Module</vt:lpstr>
      <vt:lpstr>Create your own Module</vt:lpstr>
      <vt:lpstr>Create your own Module</vt:lpstr>
      <vt:lpstr>Using Module</vt:lpstr>
      <vt:lpstr>Using your module</vt:lpstr>
      <vt:lpstr>Summary</vt:lpstr>
      <vt:lpstr>Write a python function to find the Max of three numbers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ELTHEF_RX20</dc:creator>
  <cp:lastModifiedBy>Edwin Foo</cp:lastModifiedBy>
  <cp:revision>7</cp:revision>
  <dcterms:modified xsi:type="dcterms:W3CDTF">2021-05-08T01:42:32Z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3B448FB7-4CD7-496F-A8FE-106FC62B3F42</vt:lpwstr>
  </property>
  <property fmtid="{D5CDD505-2E9C-101B-9397-08002B2CF9AE}" pid="3" name="ArticulatePath">
    <vt:lpwstr>Functions &amp; Modules</vt:lpwstr>
  </property>
</Properties>
</file>