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matic SC"/>
      <p:regular r:id="rId18"/>
      <p:bold r:id="rId19"/>
    </p:embeddedFont>
    <p:embeddedFont>
      <p:font typeface="Source Code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Code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bold.fntdata"/><Relationship Id="rId6" Type="http://schemas.openxmlformats.org/officeDocument/2006/relationships/slide" Target="slides/slide1.xml"/><Relationship Id="rId18" Type="http://schemas.openxmlformats.org/officeDocument/2006/relationships/font" Target="fonts/AmaticS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acbabf8c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acbabf8c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acbabf8c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acbabf8c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acbabf8c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acbabf8c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acbabf8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acbabf8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acbabf8c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acbabf8c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ad8a7dd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ad8a7dd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ad8a7dde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ad8a7dde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acbabf8c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acbabf8c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acbabf8c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acbabf8c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acbabf8c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acbabf8c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acbabf8c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acbabf8c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7325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INTRO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175" y="2148800"/>
            <a:ext cx="4803640" cy="21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2276625" y="50550"/>
            <a:ext cx="4736100" cy="8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POLLING LAYERS</a:t>
            </a:r>
            <a:endParaRPr/>
          </a:p>
        </p:txBody>
      </p:sp>
      <p:sp>
        <p:nvSpPr>
          <p:cNvPr id="122" name="Google Shape;122;p22"/>
          <p:cNvSpPr txBox="1"/>
          <p:nvPr>
            <p:ph idx="4294967295" type="subTitle"/>
          </p:nvPr>
        </p:nvSpPr>
        <p:spPr>
          <a:xfrm>
            <a:off x="280750" y="1129850"/>
            <a:ext cx="8576400" cy="3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❏"/>
            </a:pPr>
            <a:r>
              <a:rPr lang="en" sz="1600">
                <a:solidFill>
                  <a:schemeClr val="accent1"/>
                </a:solidFill>
              </a:rPr>
              <a:t>Downsampling operation</a:t>
            </a:r>
            <a:endParaRPr sz="1600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❏"/>
            </a:pPr>
            <a:r>
              <a:rPr lang="en" sz="1600">
                <a:solidFill>
                  <a:schemeClr val="accent1"/>
                </a:solidFill>
              </a:rPr>
              <a:t>Reduce the size of the representation</a:t>
            </a:r>
            <a:endParaRPr sz="1600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❏"/>
            </a:pPr>
            <a:r>
              <a:rPr lang="en" sz="1600">
                <a:solidFill>
                  <a:schemeClr val="accent1"/>
                </a:solidFill>
              </a:rPr>
              <a:t>To speed the computation</a:t>
            </a:r>
            <a:endParaRPr sz="1600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❏"/>
            </a:pPr>
            <a:r>
              <a:rPr lang="en" sz="1600">
                <a:solidFill>
                  <a:schemeClr val="accent1"/>
                </a:solidFill>
              </a:rPr>
              <a:t>Applied after convolution layer</a:t>
            </a:r>
            <a:endParaRPr sz="1600">
              <a:solidFill>
                <a:schemeClr val="accent1"/>
              </a:solidFill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50" y="2859575"/>
            <a:ext cx="3240450" cy="181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1562850" y="137225"/>
            <a:ext cx="6018300" cy="8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FULLY CONNECTED NEURAL NETWORK</a:t>
            </a:r>
            <a:endParaRPr/>
          </a:p>
        </p:txBody>
      </p:sp>
      <p:sp>
        <p:nvSpPr>
          <p:cNvPr id="129" name="Google Shape;129;p23"/>
          <p:cNvSpPr txBox="1"/>
          <p:nvPr>
            <p:ph idx="4294967295" type="subTitle"/>
          </p:nvPr>
        </p:nvSpPr>
        <p:spPr>
          <a:xfrm>
            <a:off x="280750" y="1129850"/>
            <a:ext cx="8576400" cy="3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❏"/>
            </a:pPr>
            <a:r>
              <a:rPr lang="en" sz="1600">
                <a:solidFill>
                  <a:schemeClr val="accent1"/>
                </a:solidFill>
              </a:rPr>
              <a:t>Found towards the end of CNN architectures</a:t>
            </a:r>
            <a:endParaRPr sz="1600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❏"/>
            </a:pPr>
            <a:r>
              <a:rPr lang="en" sz="1600">
                <a:solidFill>
                  <a:schemeClr val="accent1"/>
                </a:solidFill>
              </a:rPr>
              <a:t>To optimize the final result</a:t>
            </a:r>
            <a:endParaRPr sz="1600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❏"/>
            </a:pPr>
            <a:r>
              <a:rPr lang="en" sz="1600">
                <a:solidFill>
                  <a:schemeClr val="accent1"/>
                </a:solidFill>
              </a:rPr>
              <a:t>Softmax gives the </a:t>
            </a:r>
            <a:r>
              <a:rPr lang="en" sz="1600">
                <a:solidFill>
                  <a:schemeClr val="accent1"/>
                </a:solidFill>
              </a:rPr>
              <a:t>probability</a:t>
            </a:r>
            <a:r>
              <a:rPr lang="en" sz="1600">
                <a:solidFill>
                  <a:schemeClr val="accent1"/>
                </a:solidFill>
              </a:rPr>
              <a:t> distribution of </a:t>
            </a:r>
            <a:r>
              <a:rPr lang="en" sz="1600">
                <a:solidFill>
                  <a:schemeClr val="accent1"/>
                </a:solidFill>
              </a:rPr>
              <a:t>the</a:t>
            </a:r>
            <a:r>
              <a:rPr lang="en" sz="1600">
                <a:solidFill>
                  <a:schemeClr val="accent1"/>
                </a:solidFill>
              </a:rPr>
              <a:t> label </a:t>
            </a:r>
            <a:endParaRPr sz="1600">
              <a:solidFill>
                <a:schemeClr val="accent1"/>
              </a:solidFill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599" y="2525275"/>
            <a:ext cx="7090700" cy="25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718700" y="50550"/>
            <a:ext cx="5706600" cy="8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 NEURAL NETWORK</a:t>
            </a:r>
            <a:endParaRPr/>
          </a:p>
        </p:txBody>
      </p:sp>
      <p:sp>
        <p:nvSpPr>
          <p:cNvPr id="63" name="Google Shape;63;p14"/>
          <p:cNvSpPr txBox="1"/>
          <p:nvPr>
            <p:ph idx="4294967295" type="subTitle"/>
          </p:nvPr>
        </p:nvSpPr>
        <p:spPr>
          <a:xfrm>
            <a:off x="280750" y="1129850"/>
            <a:ext cx="8576400" cy="3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❏"/>
            </a:pPr>
            <a:r>
              <a:rPr lang="en" sz="1400">
                <a:solidFill>
                  <a:schemeClr val="accent1"/>
                </a:solidFill>
              </a:rPr>
              <a:t>Type of Deep Neural Network</a:t>
            </a:r>
            <a:endParaRPr sz="1400">
              <a:solidFill>
                <a:schemeClr val="accen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❏"/>
            </a:pPr>
            <a:r>
              <a:rPr lang="en" sz="1400">
                <a:solidFill>
                  <a:schemeClr val="accent1"/>
                </a:solidFill>
              </a:rPr>
              <a:t>Analyzing visual imagery (Detect cat, faces or objects)</a:t>
            </a:r>
            <a:endParaRPr sz="1400">
              <a:solidFill>
                <a:schemeClr val="accen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❏"/>
            </a:pPr>
            <a:r>
              <a:rPr lang="en" sz="1400">
                <a:solidFill>
                  <a:schemeClr val="accent1"/>
                </a:solidFill>
              </a:rPr>
              <a:t>Used in image &amp; video recognition, natural language processing, recommender system, medical </a:t>
            </a:r>
            <a:r>
              <a:rPr lang="en" sz="1400">
                <a:solidFill>
                  <a:schemeClr val="accent1"/>
                </a:solidFill>
              </a:rPr>
              <a:t>analysis</a:t>
            </a:r>
            <a:endParaRPr sz="1400">
              <a:solidFill>
                <a:schemeClr val="accen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❏"/>
            </a:pPr>
            <a:r>
              <a:rPr lang="en" sz="1400">
                <a:solidFill>
                  <a:schemeClr val="accent1"/>
                </a:solidFill>
              </a:rPr>
              <a:t>Currently used in self driving cars and robots</a:t>
            </a:r>
            <a:endParaRPr sz="1400">
              <a:solidFill>
                <a:schemeClr val="accen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❏"/>
            </a:pPr>
            <a:r>
              <a:rPr lang="en" sz="1400">
                <a:solidFill>
                  <a:schemeClr val="accent1"/>
                </a:solidFill>
              </a:rPr>
              <a:t>Future possibility: self-diagnoses of medical problems </a:t>
            </a:r>
            <a:endParaRPr sz="1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549400" y="111400"/>
            <a:ext cx="4045200" cy="8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Detection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75" y="978100"/>
            <a:ext cx="50673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0" l="2049" r="-7667" t="4214"/>
          <a:stretch/>
        </p:blipFill>
        <p:spPr>
          <a:xfrm>
            <a:off x="2196700" y="2796750"/>
            <a:ext cx="3398075" cy="14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1703250" y="100675"/>
            <a:ext cx="5737500" cy="8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VERTICAL </a:t>
            </a:r>
            <a:r>
              <a:rPr lang="en"/>
              <a:t>EDGE Detection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761" y="1328325"/>
            <a:ext cx="6670476" cy="299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750" y="549020"/>
            <a:ext cx="987000" cy="98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6"/>
          <p:cNvCxnSpPr>
            <a:endCxn id="77" idx="3"/>
          </p:cNvCxnSpPr>
          <p:nvPr/>
        </p:nvCxnSpPr>
        <p:spPr>
          <a:xfrm rot="10800000">
            <a:off x="1236750" y="1039483"/>
            <a:ext cx="5100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6"/>
          <p:cNvSpPr txBox="1"/>
          <p:nvPr/>
        </p:nvSpPr>
        <p:spPr>
          <a:xfrm>
            <a:off x="1510950" y="839388"/>
            <a:ext cx="67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3x1 + 1x1 + 2x1 + 0x0 + 5x0 + 7x0 + 1x-1 + 8x-1 + 2x-1 = -5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703250" y="100675"/>
            <a:ext cx="5737500" cy="8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VERTICAL EDGE Detection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875" y="1075338"/>
            <a:ext cx="2467450" cy="299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b="0" l="0" r="25689" t="0"/>
          <a:stretch/>
        </p:blipFill>
        <p:spPr>
          <a:xfrm>
            <a:off x="925978" y="1075338"/>
            <a:ext cx="4956900" cy="29928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1357350" y="4176150"/>
            <a:ext cx="642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Python: conv-forward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Tensorflow: tf.nn.conv2d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Keras: conv2d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418100" y="111400"/>
            <a:ext cx="6307800" cy="8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Detection Example</a:t>
            </a:r>
            <a:endParaRPr/>
          </a:p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215975" y="978104"/>
            <a:ext cx="4045200" cy="4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Vertical Edge</a:t>
            </a:r>
            <a:endParaRPr sz="1600">
              <a:solidFill>
                <a:schemeClr val="accent1"/>
              </a:solidFill>
            </a:endParaRPr>
          </a:p>
        </p:txBody>
      </p:sp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4572000" y="978100"/>
            <a:ext cx="4045200" cy="4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Horizontal Edge</a:t>
            </a:r>
            <a:endParaRPr sz="1600">
              <a:solidFill>
                <a:schemeClr val="accent1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63" y="1470425"/>
            <a:ext cx="1647825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150" y="1395400"/>
            <a:ext cx="17907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2276625" y="50550"/>
            <a:ext cx="4736100" cy="8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PADDING</a:t>
            </a:r>
            <a:endParaRPr/>
          </a:p>
        </p:txBody>
      </p:sp>
      <p:sp>
        <p:nvSpPr>
          <p:cNvPr id="102" name="Google Shape;102;p19"/>
          <p:cNvSpPr txBox="1"/>
          <p:nvPr>
            <p:ph idx="4294967295" type="subTitle"/>
          </p:nvPr>
        </p:nvSpPr>
        <p:spPr>
          <a:xfrm>
            <a:off x="280750" y="1129850"/>
            <a:ext cx="8576400" cy="27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❏"/>
            </a:pPr>
            <a:r>
              <a:rPr lang="en" sz="1600">
                <a:solidFill>
                  <a:schemeClr val="accent1"/>
                </a:solidFill>
              </a:rPr>
              <a:t>To overcome the convolution effects</a:t>
            </a:r>
            <a:endParaRPr sz="1600">
              <a:solidFill>
                <a:schemeClr val="accent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❏"/>
            </a:pPr>
            <a:r>
              <a:rPr lang="en" sz="1600">
                <a:solidFill>
                  <a:schemeClr val="accent1"/>
                </a:solidFill>
              </a:rPr>
              <a:t>Shrinking output</a:t>
            </a:r>
            <a:endParaRPr sz="1600">
              <a:solidFill>
                <a:schemeClr val="accent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❏"/>
            </a:pPr>
            <a:r>
              <a:rPr lang="en" sz="1600">
                <a:solidFill>
                  <a:schemeClr val="accent1"/>
                </a:solidFill>
              </a:rPr>
              <a:t>Throwing information on edges</a:t>
            </a:r>
            <a:endParaRPr sz="1600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❏"/>
            </a:pPr>
            <a:r>
              <a:rPr lang="en" sz="1600">
                <a:solidFill>
                  <a:schemeClr val="accent1"/>
                </a:solidFill>
              </a:rPr>
              <a:t>Preserve</a:t>
            </a:r>
            <a:r>
              <a:rPr lang="en" sz="1600">
                <a:solidFill>
                  <a:schemeClr val="accent1"/>
                </a:solidFill>
              </a:rPr>
              <a:t> the original input</a:t>
            </a:r>
            <a:endParaRPr sz="1600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❏"/>
            </a:pPr>
            <a:r>
              <a:rPr lang="en" sz="1600">
                <a:solidFill>
                  <a:schemeClr val="accent1"/>
                </a:solidFill>
              </a:rPr>
              <a:t>Types: Valid &amp; Same convolution</a:t>
            </a:r>
            <a:endParaRPr sz="1600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❏"/>
            </a:pPr>
            <a:r>
              <a:rPr lang="en" sz="1600">
                <a:solidFill>
                  <a:schemeClr val="accent1"/>
                </a:solidFill>
              </a:rPr>
              <a:t>Valid has no padding</a:t>
            </a:r>
            <a:endParaRPr sz="1600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❏"/>
            </a:pPr>
            <a:r>
              <a:rPr lang="en" sz="1600">
                <a:solidFill>
                  <a:schemeClr val="accent1"/>
                </a:solidFill>
              </a:rPr>
              <a:t>Same Convolution to keep the output size same as input</a:t>
            </a:r>
            <a:endParaRPr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2276625" y="50550"/>
            <a:ext cx="4736100" cy="8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LAYERS IN CNN</a:t>
            </a:r>
            <a:endParaRPr/>
          </a:p>
        </p:txBody>
      </p:sp>
      <p:sp>
        <p:nvSpPr>
          <p:cNvPr id="108" name="Google Shape;108;p20"/>
          <p:cNvSpPr txBox="1"/>
          <p:nvPr>
            <p:ph idx="4294967295" type="subTitle"/>
          </p:nvPr>
        </p:nvSpPr>
        <p:spPr>
          <a:xfrm>
            <a:off x="280750" y="1129850"/>
            <a:ext cx="8576400" cy="3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❏"/>
            </a:pPr>
            <a:r>
              <a:rPr lang="en" sz="1600">
                <a:solidFill>
                  <a:schemeClr val="accent1"/>
                </a:solidFill>
              </a:rPr>
              <a:t>Convolution</a:t>
            </a:r>
            <a:endParaRPr sz="1600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❏"/>
            </a:pPr>
            <a:r>
              <a:rPr lang="en" sz="1600">
                <a:solidFill>
                  <a:schemeClr val="accent1"/>
                </a:solidFill>
              </a:rPr>
              <a:t>Pooling</a:t>
            </a:r>
            <a:endParaRPr sz="1600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❏"/>
            </a:pPr>
            <a:r>
              <a:rPr lang="en" sz="1600">
                <a:solidFill>
                  <a:schemeClr val="accent1"/>
                </a:solidFill>
              </a:rPr>
              <a:t>Fully Connected layers</a:t>
            </a:r>
            <a:endParaRPr sz="1600">
              <a:solidFill>
                <a:schemeClr val="accent1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925" y="2105088"/>
            <a:ext cx="553402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2276625" y="50550"/>
            <a:ext cx="4736100" cy="8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</a:t>
            </a:r>
            <a:endParaRPr/>
          </a:p>
        </p:txBody>
      </p:sp>
      <p:sp>
        <p:nvSpPr>
          <p:cNvPr id="115" name="Google Shape;115;p21"/>
          <p:cNvSpPr txBox="1"/>
          <p:nvPr>
            <p:ph idx="4294967295" type="subTitle"/>
          </p:nvPr>
        </p:nvSpPr>
        <p:spPr>
          <a:xfrm>
            <a:off x="280750" y="1129850"/>
            <a:ext cx="8576400" cy="3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❏"/>
            </a:pPr>
            <a:r>
              <a:rPr lang="en" sz="1600">
                <a:solidFill>
                  <a:schemeClr val="accent1"/>
                </a:solidFill>
              </a:rPr>
              <a:t>Building block used in CNN</a:t>
            </a:r>
            <a:endParaRPr sz="1600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❏"/>
            </a:pPr>
            <a:r>
              <a:rPr lang="en" sz="1600">
                <a:solidFill>
                  <a:schemeClr val="accent1"/>
                </a:solidFill>
              </a:rPr>
              <a:t>Application of a filter to an input that results in an activation</a:t>
            </a:r>
            <a:endParaRPr sz="1600">
              <a:solidFill>
                <a:schemeClr val="accent1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b="0" l="9535" r="0" t="0"/>
          <a:stretch/>
        </p:blipFill>
        <p:spPr>
          <a:xfrm>
            <a:off x="918262" y="1953275"/>
            <a:ext cx="7599074" cy="26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