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7A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017959-0F46-452C-A03A-F84E4B5B6B4E}" v="73" dt="2021-05-13T13:31:45.3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E2E62-CD11-4FDE-B37D-91BCD1768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E52F5-2A8C-4062-8F86-977517CCE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84468-612C-4BD5-AC95-F33328275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6E71-A0EA-4CB3-BAAB-2872C36EC576}" type="datetimeFigureOut">
              <a:rPr lang="en-SG" smtClean="0"/>
              <a:t>13/5/2021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F3A72-2F29-4ABD-ADF4-05AB87B45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A476F-F011-4961-A386-0B0B099F2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0ADB-BDF1-47AB-B266-C9955F034F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318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3BF9-5F59-4199-B9D7-A2DF3E159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A96A6-023C-4E5B-A7DD-9B1DDDD51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0C3B2-5C95-49F4-9B89-65FB78B07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6E71-A0EA-4CB3-BAAB-2872C36EC576}" type="datetimeFigureOut">
              <a:rPr lang="en-SG" smtClean="0"/>
              <a:t>13/5/2021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CAB77-24A8-417B-8DFA-B3A25A65E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3D91D-8261-43A0-AF83-69EF1029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0ADB-BDF1-47AB-B266-C9955F034F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481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9BACA4-9541-4BED-B925-AFDA6702A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B942A-B6B1-45E0-BDE2-7B105E47A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D5CA2-61C4-4086-AC85-52FCDA83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6E71-A0EA-4CB3-BAAB-2872C36EC576}" type="datetimeFigureOut">
              <a:rPr lang="en-SG" smtClean="0"/>
              <a:t>13/5/2021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40DB3-F717-4E31-8DE6-9B410D3BF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C7032-A084-4967-BEA9-43EC7F19C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0ADB-BDF1-47AB-B266-C9955F034F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277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E5BB-7992-44ED-8DB5-03AF07B54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5414B-9899-4205-A64F-E3D4CCE31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348F9-6312-4D5F-98FA-4F454F5F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6E71-A0EA-4CB3-BAAB-2872C36EC576}" type="datetimeFigureOut">
              <a:rPr lang="en-SG" smtClean="0"/>
              <a:t>13/5/2021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E8B1E-A868-42BE-89AE-CE423B35C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E7CFD-449B-435D-A67C-F3DAC7179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0ADB-BDF1-47AB-B266-C9955F034F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4909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1BE0D-123F-4F2D-AA07-1AB14D52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25196-47FF-46E8-8A10-0D1E2667E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C5990-387A-40CE-BA89-FF24CF6D6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6E71-A0EA-4CB3-BAAB-2872C36EC576}" type="datetimeFigureOut">
              <a:rPr lang="en-SG" smtClean="0"/>
              <a:t>13/5/2021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38BAC-AF9D-44E6-ADC1-2A5317E15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A311B-08F5-42A4-A1D0-F94A48DB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0ADB-BDF1-47AB-B266-C9955F034F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274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F5E20-759D-4AF4-981E-3AAEE60C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F4D4B-D685-4351-9805-DC5555D17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43C14-CF93-40FE-BB6E-3791A9729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4117F-6FB9-4E78-B9E2-25FB7EB77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6E71-A0EA-4CB3-BAAB-2872C36EC576}" type="datetimeFigureOut">
              <a:rPr lang="en-SG" smtClean="0"/>
              <a:t>13/5/2021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C1B80-DD10-477F-B3A8-0F6912124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40C5B-1357-41CF-93BB-1D078632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0ADB-BDF1-47AB-B266-C9955F034F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510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F3E94-B041-45D0-80F0-285F5390F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B3C19-3339-48B8-A4CB-03BD1A287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BDF44-BD91-4422-AF8D-201CA02DA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D0B2DC-7C56-4721-ACF6-A21E8661B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AA8996-519D-41FA-B5DF-4084036513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652D2-CC95-4141-B71F-AC7AEA0F5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6E71-A0EA-4CB3-BAAB-2872C36EC576}" type="datetimeFigureOut">
              <a:rPr lang="en-SG" smtClean="0"/>
              <a:t>13/5/2021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B2E81A-C3B6-4256-B63B-4C91E9373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E93962-41D5-4A5B-A847-4965104D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0ADB-BDF1-47AB-B266-C9955F034F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533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FA6A4-68B9-4692-BF04-173B34102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BEDD47-B687-48B7-B95C-D1809778A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6E71-A0EA-4CB3-BAAB-2872C36EC576}" type="datetimeFigureOut">
              <a:rPr lang="en-SG" smtClean="0"/>
              <a:t>13/5/2021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EEA2A-E2C0-4B95-8931-DBF903263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A4B3B-AAF2-4044-A6B7-37D52DCE0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0ADB-BDF1-47AB-B266-C9955F034F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026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6F97E-2E9C-4ADE-8B3F-57C0E0FD4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6E71-A0EA-4CB3-BAAB-2872C36EC576}" type="datetimeFigureOut">
              <a:rPr lang="en-SG" smtClean="0"/>
              <a:t>13/5/2021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EE4B11-9055-44A2-98FB-75C3E65D0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EDD015-6D2E-4690-B18D-795B6D8C0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0ADB-BDF1-47AB-B266-C9955F034F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168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56CF8-BF37-4DCC-B102-35E0E84CD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CF95D-0392-41B6-B7F7-94060C9A5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C12DC-4B45-4DF9-B917-D8AB2D317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29A1A-4E29-4BE7-AE61-38AED871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6E71-A0EA-4CB3-BAAB-2872C36EC576}" type="datetimeFigureOut">
              <a:rPr lang="en-SG" smtClean="0"/>
              <a:t>13/5/2021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7C4A1-843C-465F-BBA3-3E0249286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BBEE9-539C-4954-8F22-85D9A2525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0ADB-BDF1-47AB-B266-C9955F034F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558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944CC-E3A0-4890-AAF6-8E2FA7016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6DD9F4-86E1-4D4A-9564-9C42342237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5C56E-8F35-4A3B-B124-4C98DCC0E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3D7DD-93FA-4A42-A653-758A86EE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6E71-A0EA-4CB3-BAAB-2872C36EC576}" type="datetimeFigureOut">
              <a:rPr lang="en-SG" smtClean="0"/>
              <a:t>13/5/2021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A65AB-4649-4E5E-AA9B-0749AF6BE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D8889-C2ED-4152-95CF-9F820C5D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0ADB-BDF1-47AB-B266-C9955F034F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4656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F8FD81-CF82-47E6-8ED5-66B931AC8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952ED-2641-46A5-9C14-F048E6D41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92E3C-052E-4DD9-98F5-B8D2CAD73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E6E71-A0EA-4CB3-BAAB-2872C36EC576}" type="datetimeFigureOut">
              <a:rPr lang="en-SG" smtClean="0"/>
              <a:t>13/5/2021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711A7-FF6F-42C4-A12D-BEA324A03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991FA-31E1-4209-8428-9481BD9EE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10ADB-BDF1-47AB-B266-C9955F034F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215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57727-3420-4FD7-9E0C-2D8D96011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SG" sz="5400" dirty="0"/>
              <a:t>Python exception error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F6543-F219-42A0-B459-3F2917761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endParaRPr lang="en-SG" sz="20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1ED3B2-A85A-459D-9C9A-80E0E4C9BD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26" r="-1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56105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80D4E-34F1-4C4C-B720-4ABE37C5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Python exception Hierarchy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343357-C671-4955-899F-00E71B587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016" y="643467"/>
            <a:ext cx="264625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99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25E2AA9-10C9-4A14-BEA3-064CD0131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076F371-EE61-49EA-AA2A-3582C3AC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863721" cy="4984915"/>
          </a:xfrm>
          <a:custGeom>
            <a:avLst/>
            <a:gdLst>
              <a:gd name="connsiteX0" fmla="*/ 0 w 5863721"/>
              <a:gd name="connsiteY0" fmla="*/ 0 h 4984915"/>
              <a:gd name="connsiteX1" fmla="*/ 5863721 w 5863721"/>
              <a:gd name="connsiteY1" fmla="*/ 0 h 4984915"/>
              <a:gd name="connsiteX2" fmla="*/ 5844576 w 5863721"/>
              <a:gd name="connsiteY2" fmla="*/ 326138 h 4984915"/>
              <a:gd name="connsiteX3" fmla="*/ 5796589 w 5863721"/>
              <a:gd name="connsiteY3" fmla="*/ 693884 h 4984915"/>
              <a:gd name="connsiteX4" fmla="*/ 148386 w 5863721"/>
              <a:gd name="connsiteY4" fmla="*/ 4951022 h 4984915"/>
              <a:gd name="connsiteX5" fmla="*/ 0 w 5863721"/>
              <a:gd name="connsiteY5" fmla="*/ 4930112 h 49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4740A0-626C-4830-ACE5-98A9AF124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125"/>
            <a:ext cx="3405821" cy="31170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Recap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81D9597-77C3-4592-AD1E-6A0FBEF5CCE0}"/>
              </a:ext>
            </a:extLst>
          </p:cNvPr>
          <p:cNvSpPr txBox="1">
            <a:spLocks/>
          </p:cNvSpPr>
          <p:nvPr/>
        </p:nvSpPr>
        <p:spPr>
          <a:xfrm>
            <a:off x="6374219" y="994145"/>
            <a:ext cx="5156364" cy="4832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try:</a:t>
            </a:r>
            <a:r>
              <a:rPr lang="en-US" sz="1800" dirty="0"/>
              <a:t> It will run the code block in which you expect an error to occur.</a:t>
            </a:r>
            <a:br>
              <a:rPr lang="en-US" sz="1800" dirty="0"/>
            </a:br>
            <a:br>
              <a:rPr lang="en-US" sz="1800" dirty="0"/>
            </a:br>
            <a:endParaRPr lang="en-US" sz="1800" dirty="0"/>
          </a:p>
          <a:p>
            <a:r>
              <a:rPr lang="en-US" sz="1800" b="1" dirty="0"/>
              <a:t>except:</a:t>
            </a:r>
            <a:r>
              <a:rPr lang="en-US" sz="1800" dirty="0"/>
              <a:t> Here, you will define the type of exception you expect in the try block (built-in or custom).</a:t>
            </a:r>
            <a:br>
              <a:rPr lang="en-US" sz="1800" dirty="0"/>
            </a:br>
            <a:br>
              <a:rPr lang="en-US" sz="1800" dirty="0"/>
            </a:br>
            <a:endParaRPr lang="en-US" sz="1800" dirty="0"/>
          </a:p>
          <a:p>
            <a:r>
              <a:rPr lang="en-US" sz="1800" b="1" dirty="0"/>
              <a:t>else:</a:t>
            </a:r>
            <a:r>
              <a:rPr lang="en-US" sz="1800" dirty="0"/>
              <a:t> If there isn't any exception, then this block of code will be executed (consider this as a remedy or a fallback option if you expect a part of your script to produce an exception).</a:t>
            </a:r>
            <a:br>
              <a:rPr lang="en-US" sz="1800" dirty="0"/>
            </a:br>
            <a:br>
              <a:rPr lang="en-US" sz="1800" dirty="0"/>
            </a:br>
            <a:endParaRPr lang="en-US" sz="1800" dirty="0"/>
          </a:p>
          <a:p>
            <a:r>
              <a:rPr lang="en-US" sz="1800" b="1" dirty="0"/>
              <a:t>finally:</a:t>
            </a:r>
            <a:r>
              <a:rPr lang="en-US" sz="1800" dirty="0"/>
              <a:t> Irrespective of whether there is an exception or not, this block of code will always be executed.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03040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CF4FAA-3D2E-401E-B598-82F927FC9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SG" sz="3800">
                <a:solidFill>
                  <a:schemeClr val="bg1"/>
                </a:solidFill>
              </a:rPr>
              <a:t>Keyboard Interrupt Error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00870-9B10-49BE-82C1-F0368B166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000">
                <a:solidFill>
                  <a:schemeClr val="bg1"/>
                </a:solidFill>
              </a:rPr>
              <a:t>try:</a:t>
            </a:r>
          </a:p>
          <a:p>
            <a:pPr marL="0" indent="0">
              <a:buNone/>
            </a:pPr>
            <a:r>
              <a:rPr lang="en-SG" sz="2000">
                <a:solidFill>
                  <a:schemeClr val="bg1"/>
                </a:solidFill>
              </a:rPr>
              <a:t>    inp = input()</a:t>
            </a:r>
          </a:p>
          <a:p>
            <a:pPr marL="0" indent="0">
              <a:buNone/>
            </a:pPr>
            <a:r>
              <a:rPr lang="en-SG" sz="2000">
                <a:solidFill>
                  <a:schemeClr val="bg1"/>
                </a:solidFill>
              </a:rPr>
              <a:t>    print ('Press Ctrl+C or Interrupt the Kernel:')</a:t>
            </a:r>
          </a:p>
          <a:p>
            <a:pPr marL="0" indent="0">
              <a:buNone/>
            </a:pPr>
            <a:r>
              <a:rPr lang="en-SG" sz="2000">
                <a:solidFill>
                  <a:schemeClr val="bg1"/>
                </a:solidFill>
              </a:rPr>
              <a:t>except KeyboardInterrupt:</a:t>
            </a:r>
          </a:p>
          <a:p>
            <a:pPr marL="0" indent="0">
              <a:buNone/>
            </a:pPr>
            <a:r>
              <a:rPr lang="en-SG" sz="2000">
                <a:solidFill>
                  <a:schemeClr val="bg1"/>
                </a:solidFill>
              </a:rPr>
              <a:t>    print ('Caught KeyboardInterrupt')</a:t>
            </a:r>
          </a:p>
          <a:p>
            <a:pPr marL="0" indent="0">
              <a:buNone/>
            </a:pPr>
            <a:r>
              <a:rPr lang="en-SG" sz="2000">
                <a:solidFill>
                  <a:schemeClr val="bg1"/>
                </a:solidFill>
              </a:rPr>
              <a:t>else:</a:t>
            </a:r>
          </a:p>
          <a:p>
            <a:pPr marL="0" indent="0">
              <a:buNone/>
            </a:pPr>
            <a:r>
              <a:rPr lang="en-SG" sz="2000">
                <a:solidFill>
                  <a:schemeClr val="bg1"/>
                </a:solidFill>
              </a:rPr>
              <a:t>    print ('No exception occurred')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Stock exchange numbers">
            <a:extLst>
              <a:ext uri="{FF2B5EF4-FFF2-40B4-BE49-F238E27FC236}">
                <a16:creationId xmlns:a16="http://schemas.microsoft.com/office/drawing/2014/main" id="{3C32773B-D147-48E7-9F3B-D85F4961CF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64" r="21682" b="-1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2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17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13" descr="Many question marks on black background">
            <a:extLst>
              <a:ext uri="{FF2B5EF4-FFF2-40B4-BE49-F238E27FC236}">
                <a16:creationId xmlns:a16="http://schemas.microsoft.com/office/drawing/2014/main" id="{C9606684-ED50-4FBE-BA3D-761F266248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86" r="2" b="2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46743-3511-4BB5-AC24-3D7326A8E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SG" sz="2800"/>
              <a:t>Standard Error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03308686-E60F-491A-9A77-5721C9307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SG" sz="1700" b="1"/>
              <a:t>Arithmetic Error</a:t>
            </a:r>
          </a:p>
          <a:p>
            <a:r>
              <a:rPr lang="en-SG" sz="1700" b="1"/>
              <a:t>Zero Division Error</a:t>
            </a:r>
            <a:endParaRPr lang="en-SG" sz="1700"/>
          </a:p>
          <a:p>
            <a:r>
              <a:rPr lang="en-SG" sz="1700" b="1"/>
              <a:t>OverFlow Error</a:t>
            </a:r>
            <a:endParaRPr lang="en-SG" sz="1700"/>
          </a:p>
          <a:p>
            <a:r>
              <a:rPr lang="en-SG" sz="1700" b="1"/>
              <a:t>Floating Point Error</a:t>
            </a:r>
            <a:endParaRPr lang="en-SG" sz="1700"/>
          </a:p>
          <a:p>
            <a:endParaRPr lang="en-SG" sz="1700"/>
          </a:p>
        </p:txBody>
      </p:sp>
    </p:spTree>
    <p:extLst>
      <p:ext uri="{BB962C8B-B14F-4D97-AF65-F5344CB8AC3E}">
        <p14:creationId xmlns:p14="http://schemas.microsoft.com/office/powerpoint/2010/main" val="27865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C3DB6E-CB5B-4025-83D9-57CA70306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SG" sz="2800" b="1"/>
              <a:t>Zero Division</a:t>
            </a:r>
            <a:endParaRPr lang="en-SG" sz="28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515B9-429C-4885-ACFC-74F6E0018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SG" sz="1700"/>
              <a:t>When the divisor (second argument of the division) or the denominator is zero, then the resultant raises a zero division error.</a:t>
            </a:r>
          </a:p>
          <a:p>
            <a:pPr marL="0" indent="0">
              <a:buNone/>
            </a:pPr>
            <a:endParaRPr lang="en-SG" sz="1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F158A0-5D57-4F5B-B3D9-BE25F223BCDC}"/>
              </a:ext>
            </a:extLst>
          </p:cNvPr>
          <p:cNvSpPr/>
          <p:nvPr/>
        </p:nvSpPr>
        <p:spPr>
          <a:xfrm>
            <a:off x="3986103" y="1429625"/>
            <a:ext cx="8205897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b="1" i="0" dirty="0">
                <a:solidFill>
                  <a:srgbClr val="85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B0604020202020204" pitchFamily="18" charset="0"/>
              </a:rPr>
              <a:t>try</a:t>
            </a:r>
            <a:r>
              <a:rPr lang="en-SG" sz="2800" b="1" i="0" dirty="0">
                <a:solidFill>
                  <a:srgbClr val="8394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B0604020202020204" pitchFamily="18" charset="0"/>
              </a:rPr>
              <a:t>: </a:t>
            </a:r>
          </a:p>
          <a:p>
            <a:pPr>
              <a:spcAft>
                <a:spcPts val="600"/>
              </a:spcAft>
            </a:pPr>
            <a:r>
              <a:rPr lang="en-SG" sz="2800" b="1" dirty="0">
                <a:solidFill>
                  <a:srgbClr val="8394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B0604020202020204" pitchFamily="18" charset="0"/>
              </a:rPr>
              <a:t>	</a:t>
            </a:r>
            <a:r>
              <a:rPr lang="en-SG" sz="2800" b="1" i="0" dirty="0">
                <a:solidFill>
                  <a:srgbClr val="8394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B0604020202020204" pitchFamily="18" charset="0"/>
              </a:rPr>
              <a:t>a = </a:t>
            </a:r>
            <a:r>
              <a:rPr lang="en-SG" sz="2800" b="1" i="0" dirty="0">
                <a:solidFill>
                  <a:srgbClr val="2AA19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B0604020202020204" pitchFamily="18" charset="0"/>
              </a:rPr>
              <a:t>100</a:t>
            </a:r>
            <a:r>
              <a:rPr lang="en-SG" sz="2800" b="1" i="0" dirty="0">
                <a:solidFill>
                  <a:srgbClr val="8394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B0604020202020204" pitchFamily="18" charset="0"/>
              </a:rPr>
              <a:t> / </a:t>
            </a:r>
            <a:r>
              <a:rPr lang="en-SG" sz="2800" b="1" i="0" dirty="0">
                <a:solidFill>
                  <a:srgbClr val="2AA19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B0604020202020204" pitchFamily="18" charset="0"/>
              </a:rPr>
              <a:t>0</a:t>
            </a:r>
            <a:r>
              <a:rPr lang="en-SG" sz="2800" b="1" i="0" dirty="0">
                <a:solidFill>
                  <a:srgbClr val="8394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B0604020202020204" pitchFamily="18" charset="0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en-SG" sz="2800" b="1" dirty="0">
                <a:solidFill>
                  <a:srgbClr val="8394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B0604020202020204" pitchFamily="18" charset="0"/>
              </a:rPr>
              <a:t>	</a:t>
            </a:r>
            <a:r>
              <a:rPr lang="en-SG" sz="2800" b="1" i="0" dirty="0">
                <a:solidFill>
                  <a:srgbClr val="85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B0604020202020204" pitchFamily="18" charset="0"/>
              </a:rPr>
              <a:t>print</a:t>
            </a:r>
            <a:r>
              <a:rPr lang="en-SG" sz="2800" b="1" i="0" dirty="0">
                <a:solidFill>
                  <a:srgbClr val="8394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B0604020202020204" pitchFamily="18" charset="0"/>
              </a:rPr>
              <a:t> (a) </a:t>
            </a:r>
          </a:p>
          <a:p>
            <a:pPr>
              <a:spcAft>
                <a:spcPts val="600"/>
              </a:spcAft>
            </a:pPr>
            <a:r>
              <a:rPr lang="en-SG" sz="2800" b="1" i="0" dirty="0">
                <a:solidFill>
                  <a:srgbClr val="85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B0604020202020204" pitchFamily="18" charset="0"/>
              </a:rPr>
              <a:t>except</a:t>
            </a:r>
            <a:r>
              <a:rPr lang="en-SG" sz="2800" b="1" i="0" dirty="0">
                <a:solidFill>
                  <a:srgbClr val="8394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B0604020202020204" pitchFamily="18" charset="0"/>
              </a:rPr>
              <a:t> </a:t>
            </a:r>
            <a:r>
              <a:rPr lang="en-SG" sz="2800" b="1" i="0" dirty="0" err="1">
                <a:solidFill>
                  <a:srgbClr val="8394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B0604020202020204" pitchFamily="18" charset="0"/>
              </a:rPr>
              <a:t>ZeroDivisionError</a:t>
            </a:r>
            <a:r>
              <a:rPr lang="en-SG" sz="2800" b="1" i="0" dirty="0">
                <a:solidFill>
                  <a:srgbClr val="8394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B0604020202020204" pitchFamily="18" charset="0"/>
              </a:rPr>
              <a:t>: </a:t>
            </a:r>
          </a:p>
          <a:p>
            <a:pPr>
              <a:spcAft>
                <a:spcPts val="600"/>
              </a:spcAft>
            </a:pPr>
            <a:r>
              <a:rPr lang="en-SG" sz="2800" b="1" dirty="0">
                <a:solidFill>
                  <a:srgbClr val="8394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B0604020202020204" pitchFamily="18" charset="0"/>
              </a:rPr>
              <a:t>	</a:t>
            </a:r>
            <a:r>
              <a:rPr lang="en-SG" sz="2800" b="1" i="0" dirty="0">
                <a:solidFill>
                  <a:srgbClr val="85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B0604020202020204" pitchFamily="18" charset="0"/>
              </a:rPr>
              <a:t>print</a:t>
            </a:r>
            <a:r>
              <a:rPr lang="en-SG" sz="2800" b="1" i="0" dirty="0">
                <a:solidFill>
                  <a:srgbClr val="8394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B0604020202020204" pitchFamily="18" charset="0"/>
              </a:rPr>
              <a:t> (</a:t>
            </a:r>
            <a:r>
              <a:rPr lang="en-SG" sz="2800" b="1" i="0" dirty="0">
                <a:solidFill>
                  <a:srgbClr val="2AA19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B0604020202020204" pitchFamily="18" charset="0"/>
              </a:rPr>
              <a:t>"Zero Division Exception Raised."</a:t>
            </a:r>
            <a:r>
              <a:rPr lang="en-SG" sz="2800" b="1" i="0" dirty="0">
                <a:solidFill>
                  <a:srgbClr val="8394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B0604020202020204" pitchFamily="18" charset="0"/>
              </a:rPr>
              <a:t> ) </a:t>
            </a:r>
          </a:p>
          <a:p>
            <a:pPr>
              <a:spcAft>
                <a:spcPts val="600"/>
              </a:spcAft>
            </a:pPr>
            <a:r>
              <a:rPr lang="en-SG" sz="2800" b="1" i="0" dirty="0">
                <a:solidFill>
                  <a:srgbClr val="85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B0604020202020204" pitchFamily="18" charset="0"/>
              </a:rPr>
              <a:t>else</a:t>
            </a:r>
            <a:r>
              <a:rPr lang="en-SG" sz="2800" b="1" i="0" dirty="0">
                <a:solidFill>
                  <a:srgbClr val="8394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B0604020202020204" pitchFamily="18" charset="0"/>
              </a:rPr>
              <a:t>: </a:t>
            </a:r>
          </a:p>
          <a:p>
            <a:pPr>
              <a:spcAft>
                <a:spcPts val="600"/>
              </a:spcAft>
            </a:pPr>
            <a:r>
              <a:rPr lang="en-SG" sz="2800" b="1" dirty="0">
                <a:solidFill>
                  <a:srgbClr val="8394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B0604020202020204" pitchFamily="18" charset="0"/>
              </a:rPr>
              <a:t>	</a:t>
            </a:r>
            <a:r>
              <a:rPr lang="en-SG" sz="2800" b="1" i="0" dirty="0">
                <a:solidFill>
                  <a:srgbClr val="85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B0604020202020204" pitchFamily="18" charset="0"/>
              </a:rPr>
              <a:t>print</a:t>
            </a:r>
            <a:r>
              <a:rPr lang="en-SG" sz="2800" b="1" i="0" dirty="0">
                <a:solidFill>
                  <a:srgbClr val="8394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B0604020202020204" pitchFamily="18" charset="0"/>
              </a:rPr>
              <a:t> (</a:t>
            </a:r>
            <a:r>
              <a:rPr lang="en-SG" sz="2800" b="1" i="0" dirty="0">
                <a:solidFill>
                  <a:srgbClr val="2AA19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B0604020202020204" pitchFamily="18" charset="0"/>
              </a:rPr>
              <a:t>"Success, no error!"</a:t>
            </a:r>
            <a:r>
              <a:rPr lang="en-SG" sz="2800" b="1" i="0" dirty="0">
                <a:solidFill>
                  <a:srgbClr val="8394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B0604020202020204" pitchFamily="18" charset="0"/>
              </a:rPr>
              <a:t>)</a:t>
            </a:r>
            <a:endParaRPr lang="en-S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 Pro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049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arge skydiving group mid-air">
            <a:extLst>
              <a:ext uri="{FF2B5EF4-FFF2-40B4-BE49-F238E27FC236}">
                <a16:creationId xmlns:a16="http://schemas.microsoft.com/office/drawing/2014/main" id="{7E402D81-53F7-47C4-8337-ADDCFCE238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34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C3DB6E-CB5B-4025-83D9-57CA70306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SG" sz="2800" b="1"/>
              <a:t>OverFlow Error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515B9-429C-4885-ACFC-74F6E0018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SG" sz="1700" dirty="0"/>
              <a:t>The Overflow Error is raised when the result of an arithmetic operation is out of range. </a:t>
            </a:r>
            <a:r>
              <a:rPr lang="en-SG" sz="1700"/>
              <a:t>OverflowError</a:t>
            </a:r>
            <a:r>
              <a:rPr lang="en-SG" sz="1700" dirty="0"/>
              <a:t> is raised for integers that are outside a required range.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F158A0-5D57-4F5B-B3D9-BE25F223BCDC}"/>
              </a:ext>
            </a:extLst>
          </p:cNvPr>
          <p:cNvSpPr/>
          <p:nvPr/>
        </p:nvSpPr>
        <p:spPr>
          <a:xfrm>
            <a:off x="3986103" y="1429625"/>
            <a:ext cx="82058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endParaRPr lang="en-S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 Pro" panose="020B06040202020202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355F313-7D9A-4522-81B2-47112D675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102" y="1659285"/>
            <a:ext cx="8205897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 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math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math.exp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1000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except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OverflowError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 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OverFlow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Exception Raised."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 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"Success, no error!"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31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arge skydiving group mid-air">
            <a:extLst>
              <a:ext uri="{FF2B5EF4-FFF2-40B4-BE49-F238E27FC236}">
                <a16:creationId xmlns:a16="http://schemas.microsoft.com/office/drawing/2014/main" id="{7E402D81-53F7-47C4-8337-ADDCFCE238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34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C3DB6E-CB5B-4025-83D9-57CA70306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SG" sz="2800" b="1"/>
              <a:t>Assertion Error</a:t>
            </a:r>
            <a:endParaRPr lang="en-SG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515B9-429C-4885-ACFC-74F6E0018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328" y="2670429"/>
            <a:ext cx="3295140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SG" sz="1700" dirty="0"/>
              <a:t>When an assert statement is failed, an Assertion Error is raised.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F158A0-5D57-4F5B-B3D9-BE25F223BCDC}"/>
              </a:ext>
            </a:extLst>
          </p:cNvPr>
          <p:cNvSpPr/>
          <p:nvPr/>
        </p:nvSpPr>
        <p:spPr>
          <a:xfrm>
            <a:off x="3986103" y="1429625"/>
            <a:ext cx="82058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endParaRPr lang="en-S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 Pro" panose="020B06040202020202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355F313-7D9A-4522-81B2-47112D675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102" y="1143759"/>
            <a:ext cx="8205897" cy="45704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SG" altLang="en-US" sz="3200" dirty="0">
                <a:solidFill>
                  <a:srgbClr val="0033B3"/>
                </a:solidFill>
                <a:latin typeface="Arial Unicode MS"/>
                <a:ea typeface="JetBrains Mono"/>
              </a:rPr>
              <a:t>try:  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SG" altLang="en-US" sz="3200" dirty="0">
                <a:solidFill>
                  <a:srgbClr val="0033B3"/>
                </a:solidFill>
                <a:latin typeface="Arial Unicode MS"/>
                <a:ea typeface="JetBrains Mono"/>
              </a:rPr>
              <a:t>    </a:t>
            </a:r>
            <a:r>
              <a:rPr lang="en-SG" altLang="en-US" sz="3200" dirty="0">
                <a:latin typeface="Arial Unicode MS"/>
                <a:ea typeface="JetBrains Mono"/>
              </a:rPr>
              <a:t>a = 100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SG" altLang="en-US" sz="3200" dirty="0">
                <a:latin typeface="Arial Unicode MS"/>
                <a:ea typeface="JetBrains Mono"/>
              </a:rPr>
              <a:t>    b = "</a:t>
            </a:r>
            <a:r>
              <a:rPr lang="en-SG" altLang="en-US" sz="3200" dirty="0" err="1">
                <a:latin typeface="Arial Unicode MS"/>
                <a:ea typeface="JetBrains Mono"/>
              </a:rPr>
              <a:t>DataCamp</a:t>
            </a:r>
            <a:r>
              <a:rPr lang="en-SG" altLang="en-US" sz="3200" dirty="0">
                <a:latin typeface="Arial Unicode MS"/>
                <a:ea typeface="JetBrains Mono"/>
              </a:rPr>
              <a:t>"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SG" altLang="en-US" sz="3200" dirty="0">
                <a:solidFill>
                  <a:srgbClr val="0033B3"/>
                </a:solidFill>
                <a:latin typeface="Arial Unicode MS"/>
                <a:ea typeface="JetBrains Mono"/>
              </a:rPr>
              <a:t>    assert </a:t>
            </a:r>
            <a:r>
              <a:rPr lang="en-SG" altLang="en-US" sz="3200" dirty="0">
                <a:latin typeface="Arial Unicode MS"/>
                <a:ea typeface="JetBrains Mono"/>
              </a:rPr>
              <a:t>a == b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SG" altLang="en-US" sz="3200" dirty="0">
                <a:solidFill>
                  <a:srgbClr val="0033B3"/>
                </a:solidFill>
                <a:latin typeface="Arial Unicode MS"/>
                <a:ea typeface="JetBrains Mono"/>
              </a:rPr>
              <a:t>except </a:t>
            </a:r>
            <a:r>
              <a:rPr lang="en-SG" altLang="en-US" sz="3200" dirty="0" err="1">
                <a:latin typeface="Arial Unicode MS"/>
                <a:ea typeface="JetBrains Mono"/>
              </a:rPr>
              <a:t>AssertionError</a:t>
            </a:r>
            <a:r>
              <a:rPr lang="en-SG" altLang="en-US" sz="3200" dirty="0">
                <a:latin typeface="Arial Unicode MS"/>
                <a:ea typeface="JetBrains Mono"/>
              </a:rPr>
              <a:t>:</a:t>
            </a:r>
            <a:r>
              <a:rPr lang="en-SG" altLang="en-US" sz="3200" dirty="0">
                <a:solidFill>
                  <a:srgbClr val="0033B3"/>
                </a:solidFill>
                <a:latin typeface="Arial Unicode MS"/>
                <a:ea typeface="JetBrains Mono"/>
              </a:rPr>
              <a:t>  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SG" altLang="en-US" sz="3200" dirty="0">
                <a:solidFill>
                  <a:srgbClr val="0033B3"/>
                </a:solidFill>
                <a:latin typeface="Arial Unicode MS"/>
                <a:ea typeface="JetBrains Mono"/>
              </a:rPr>
              <a:t>        </a:t>
            </a:r>
            <a:r>
              <a:rPr lang="en-SG" altLang="en-US" sz="3200" dirty="0">
                <a:latin typeface="Arial Unicode MS"/>
                <a:ea typeface="JetBrains Mono"/>
              </a:rPr>
              <a:t>print (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lang="en-SG" altLang="en-US" sz="3200" b="1" dirty="0">
                <a:solidFill>
                  <a:srgbClr val="3A7A7A"/>
                </a:solidFill>
                <a:latin typeface="Arial Unicode MS"/>
                <a:ea typeface="JetBrains Mono"/>
              </a:rPr>
              <a:t>Assertion Exception Raised.</a:t>
            </a:r>
            <a:r>
              <a:rPr lang="en-SG" altLang="en-US" sz="3200" dirty="0">
                <a:solidFill>
                  <a:srgbClr val="3A7A7A"/>
                </a:solidFill>
                <a:latin typeface="Arial Unicode MS"/>
                <a:ea typeface="JetBrains Mono"/>
              </a:rPr>
              <a:t>"</a:t>
            </a:r>
            <a:r>
              <a:rPr lang="en-SG" altLang="en-US" sz="3200" dirty="0">
                <a:latin typeface="Arial Unicode MS"/>
                <a:ea typeface="JetBrains Mono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SG" altLang="en-US" sz="3200" dirty="0">
                <a:solidFill>
                  <a:srgbClr val="0033B3"/>
                </a:solidFill>
                <a:latin typeface="Arial Unicode MS"/>
                <a:ea typeface="JetBrains Mono"/>
              </a:rPr>
              <a:t>else:  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SG" altLang="en-US" sz="3200" dirty="0">
                <a:solidFill>
                  <a:srgbClr val="0033B3"/>
                </a:solidFill>
                <a:latin typeface="Arial Unicode MS"/>
                <a:ea typeface="JetBrains Mono"/>
              </a:rPr>
              <a:t>    </a:t>
            </a:r>
            <a:r>
              <a:rPr lang="en-SG" altLang="en-US" sz="3200" dirty="0">
                <a:latin typeface="Arial Unicode MS"/>
                <a:ea typeface="JetBrains Mono"/>
              </a:rPr>
              <a:t>print </a:t>
            </a:r>
            <a:r>
              <a:rPr lang="en-SG" altLang="en-US" sz="3200" b="1" dirty="0">
                <a:latin typeface="Arial Unicode MS"/>
                <a:ea typeface="JetBrains Mono"/>
              </a:rPr>
              <a:t>(</a:t>
            </a:r>
            <a:r>
              <a:rPr lang="en-SG" altLang="en-US" sz="3200" b="1" dirty="0">
                <a:solidFill>
                  <a:srgbClr val="3A7A7A"/>
                </a:solidFill>
                <a:latin typeface="Arial Unicode MS"/>
                <a:ea typeface="JetBrains Mono"/>
              </a:rPr>
              <a:t>"Success, no error!"</a:t>
            </a:r>
            <a:r>
              <a:rPr lang="en-SG" altLang="en-US" sz="3200" b="1" dirty="0">
                <a:latin typeface="Arial Unicode MS"/>
                <a:ea typeface="JetBrains Mono"/>
              </a:rPr>
              <a:t>)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012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40DA31-87ED-47F9-B3B4-810FC10A6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SG" b="1">
                <a:solidFill>
                  <a:srgbClr val="FFFFFF"/>
                </a:solidFill>
              </a:rPr>
              <a:t>Value Error</a:t>
            </a:r>
            <a:endParaRPr lang="en-SG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D461D-960D-4C1B-BBE4-5A6CB0365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000">
                <a:solidFill>
                  <a:srgbClr val="FFFFFF"/>
                </a:solidFill>
              </a:rPr>
              <a:t>Value error is raised when the built-in operation or a function receives an argument that has a correct type but invalid value.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09A82D77-8C6D-4530-82B5-3466E80C7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811" y="3002005"/>
            <a:ext cx="10630989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float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DataCamp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except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ValueError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ValueError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: could not convert string to float: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\'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DataCamp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\'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'Success, no error!'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458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417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 Unicode MS</vt:lpstr>
      <vt:lpstr>Arial</vt:lpstr>
      <vt:lpstr>Calibri</vt:lpstr>
      <vt:lpstr>Calibri Light</vt:lpstr>
      <vt:lpstr>Georgia Pro</vt:lpstr>
      <vt:lpstr>Office Theme</vt:lpstr>
      <vt:lpstr>Python exception error</vt:lpstr>
      <vt:lpstr>Python exception Hierarchy </vt:lpstr>
      <vt:lpstr>Recap</vt:lpstr>
      <vt:lpstr>Keyboard Interrupt Error</vt:lpstr>
      <vt:lpstr>Standard Error</vt:lpstr>
      <vt:lpstr>Zero Division</vt:lpstr>
      <vt:lpstr>OverFlow Error</vt:lpstr>
      <vt:lpstr>Assertion Error</vt:lpstr>
      <vt:lpstr>Value Error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exception error</dc:title>
  <dc:creator>Edwin FOO (NYP)</dc:creator>
  <cp:lastModifiedBy>Edwin Foo</cp:lastModifiedBy>
  <cp:revision>3</cp:revision>
  <dcterms:created xsi:type="dcterms:W3CDTF">2021-05-13T13:00:51Z</dcterms:created>
  <dcterms:modified xsi:type="dcterms:W3CDTF">2021-05-13T14:32:19Z</dcterms:modified>
</cp:coreProperties>
</file>