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acbabf8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acbabf8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acbabf8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acbabf8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acbabf8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acbabf8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acbabf8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acbabf8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acbabf8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acbabf8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ad8a7dd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ad8a7dd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ad8a7dde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ad8a7dd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acbabf8c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acbabf8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acbabf8c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acbabf8c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acbabf8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acbabf8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acbabf8c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acbabf8c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732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INTRO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175" y="2148800"/>
            <a:ext cx="4803640" cy="21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276625" y="50550"/>
            <a:ext cx="4736100" cy="8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POLLING LAYERS</a:t>
            </a:r>
            <a:endParaRPr/>
          </a:p>
        </p:txBody>
      </p:sp>
      <p:sp>
        <p:nvSpPr>
          <p:cNvPr id="123" name="Google Shape;123;p22"/>
          <p:cNvSpPr txBox="1"/>
          <p:nvPr>
            <p:ph idx="4294967295" type="subTitle"/>
          </p:nvPr>
        </p:nvSpPr>
        <p:spPr>
          <a:xfrm>
            <a:off x="280750" y="1129850"/>
            <a:ext cx="85764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Downsampling operation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Reduce the size of the representation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To speed the computation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Applied after convolution layer</a:t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50" y="2859575"/>
            <a:ext cx="3240450" cy="18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562850" y="137225"/>
            <a:ext cx="6018300" cy="8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CONNECTED NEURAL NETWORK</a:t>
            </a:r>
            <a:endParaRPr/>
          </a:p>
        </p:txBody>
      </p:sp>
      <p:sp>
        <p:nvSpPr>
          <p:cNvPr id="130" name="Google Shape;130;p23"/>
          <p:cNvSpPr txBox="1"/>
          <p:nvPr>
            <p:ph idx="4294967295" type="subTitle"/>
          </p:nvPr>
        </p:nvSpPr>
        <p:spPr>
          <a:xfrm>
            <a:off x="280750" y="1129850"/>
            <a:ext cx="85764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Found towards the end of CNN architectures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To optimize the final result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Softmax gives the </a:t>
            </a:r>
            <a:r>
              <a:rPr lang="en" sz="1600">
                <a:solidFill>
                  <a:schemeClr val="accent1"/>
                </a:solidFill>
              </a:rPr>
              <a:t>probability</a:t>
            </a:r>
            <a:r>
              <a:rPr lang="en" sz="1600">
                <a:solidFill>
                  <a:schemeClr val="accent1"/>
                </a:solidFill>
              </a:rPr>
              <a:t> distribution of </a:t>
            </a:r>
            <a:r>
              <a:rPr lang="en" sz="1600">
                <a:solidFill>
                  <a:schemeClr val="accent1"/>
                </a:solidFill>
              </a:rPr>
              <a:t>the</a:t>
            </a:r>
            <a:r>
              <a:rPr lang="en" sz="1600">
                <a:solidFill>
                  <a:schemeClr val="accent1"/>
                </a:solidFill>
              </a:rPr>
              <a:t> label </a:t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599" y="2525275"/>
            <a:ext cx="7090700" cy="25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18700" y="50550"/>
            <a:ext cx="5706600" cy="8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NEURAL NETWORK</a:t>
            </a:r>
            <a:endParaRPr/>
          </a:p>
        </p:txBody>
      </p:sp>
      <p:sp>
        <p:nvSpPr>
          <p:cNvPr id="63" name="Google Shape;63;p14"/>
          <p:cNvSpPr txBox="1"/>
          <p:nvPr>
            <p:ph idx="4294967295" type="subTitle"/>
          </p:nvPr>
        </p:nvSpPr>
        <p:spPr>
          <a:xfrm>
            <a:off x="280750" y="1129850"/>
            <a:ext cx="85764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❏"/>
            </a:pPr>
            <a:r>
              <a:rPr lang="en" sz="1400">
                <a:solidFill>
                  <a:schemeClr val="accent1"/>
                </a:solidFill>
              </a:rPr>
              <a:t>Type of Deep Neural Network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❏"/>
            </a:pPr>
            <a:r>
              <a:rPr lang="en" sz="1400">
                <a:solidFill>
                  <a:schemeClr val="accent1"/>
                </a:solidFill>
              </a:rPr>
              <a:t>Analyzing visual imagery (Detect cat, faces or objects)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❏"/>
            </a:pPr>
            <a:r>
              <a:rPr lang="en" sz="1400">
                <a:solidFill>
                  <a:schemeClr val="accent1"/>
                </a:solidFill>
              </a:rPr>
              <a:t>Used in image &amp; video recognition, natural language processing, recommender system, medical </a:t>
            </a:r>
            <a:r>
              <a:rPr lang="en" sz="1400">
                <a:solidFill>
                  <a:schemeClr val="accent1"/>
                </a:solidFill>
              </a:rPr>
              <a:t>analysis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❏"/>
            </a:pPr>
            <a:r>
              <a:rPr lang="en" sz="1400">
                <a:solidFill>
                  <a:schemeClr val="accent1"/>
                </a:solidFill>
              </a:rPr>
              <a:t>Currently used in self driving cars and robots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❏"/>
            </a:pPr>
            <a:r>
              <a:rPr lang="en" sz="1400">
                <a:solidFill>
                  <a:schemeClr val="accent1"/>
                </a:solidFill>
              </a:rPr>
              <a:t>Future possibility: self-diagnoses of medical problems 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549400" y="111400"/>
            <a:ext cx="40452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Detection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75" y="978100"/>
            <a:ext cx="50673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2049" r="-7667" t="4214"/>
          <a:stretch/>
        </p:blipFill>
        <p:spPr>
          <a:xfrm>
            <a:off x="2196700" y="2796750"/>
            <a:ext cx="3398075" cy="14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703250" y="100675"/>
            <a:ext cx="57375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</a:t>
            </a:r>
            <a:r>
              <a:rPr lang="en"/>
              <a:t>EDGE Detection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761" y="1328325"/>
            <a:ext cx="6670476" cy="29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50" y="549020"/>
            <a:ext cx="987000" cy="98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>
            <a:endCxn id="77" idx="3"/>
          </p:cNvCxnSpPr>
          <p:nvPr/>
        </p:nvCxnSpPr>
        <p:spPr>
          <a:xfrm rot="10800000">
            <a:off x="1236750" y="1039483"/>
            <a:ext cx="5100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1510950" y="839388"/>
            <a:ext cx="67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3x1 + 1x1 + 2x1 + 0x0 + 5x0 + 7x0 + 1x-1 + 8x-1 + 2x-1 = -5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703250" y="100675"/>
            <a:ext cx="57375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EDGE Detection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875" y="1075338"/>
            <a:ext cx="2467450" cy="29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25689" t="0"/>
          <a:stretch/>
        </p:blipFill>
        <p:spPr>
          <a:xfrm>
            <a:off x="925978" y="1075338"/>
            <a:ext cx="4956900" cy="29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357350" y="4176150"/>
            <a:ext cx="642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Python: conv-forward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Tensorflow: tf.nn.conv2d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Keras: conv2d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232925" y="4068175"/>
            <a:ext cx="1938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(n-f+1 x n-f+1)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18100" y="111400"/>
            <a:ext cx="6307800" cy="8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Detection Example</a:t>
            </a:r>
            <a:endParaRPr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215975" y="978104"/>
            <a:ext cx="40452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Vertical Edge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4572000" y="978100"/>
            <a:ext cx="4045200" cy="4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Horizontal Edge</a:t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63" y="1470425"/>
            <a:ext cx="164782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150" y="1395400"/>
            <a:ext cx="17907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276625" y="50550"/>
            <a:ext cx="4736100" cy="8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103" name="Google Shape;103;p19"/>
          <p:cNvSpPr txBox="1"/>
          <p:nvPr>
            <p:ph idx="4294967295" type="subTitle"/>
          </p:nvPr>
        </p:nvSpPr>
        <p:spPr>
          <a:xfrm>
            <a:off x="280750" y="1129850"/>
            <a:ext cx="8576400" cy="27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To overcome the convolution effects</a:t>
            </a:r>
            <a:endParaRPr sz="1600">
              <a:solidFill>
                <a:schemeClr val="accent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Shrinking output</a:t>
            </a:r>
            <a:endParaRPr sz="1600">
              <a:solidFill>
                <a:schemeClr val="accent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Throwing information on edges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Preserve</a:t>
            </a:r>
            <a:r>
              <a:rPr lang="en" sz="1600">
                <a:solidFill>
                  <a:schemeClr val="accent1"/>
                </a:solidFill>
              </a:rPr>
              <a:t> the original input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Types: Valid &amp; Same convolution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Valid has no padding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Same Convolution to keep the output size same as input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276625" y="50550"/>
            <a:ext cx="4736100" cy="8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LAYERS IN CNN</a:t>
            </a:r>
            <a:endParaRPr/>
          </a:p>
        </p:txBody>
      </p:sp>
      <p:sp>
        <p:nvSpPr>
          <p:cNvPr id="109" name="Google Shape;109;p20"/>
          <p:cNvSpPr txBox="1"/>
          <p:nvPr>
            <p:ph idx="4294967295" type="subTitle"/>
          </p:nvPr>
        </p:nvSpPr>
        <p:spPr>
          <a:xfrm>
            <a:off x="280750" y="1129850"/>
            <a:ext cx="85764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Convolution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Pooling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Fully Connected layers</a:t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925" y="2105088"/>
            <a:ext cx="55340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276625" y="50550"/>
            <a:ext cx="4736100" cy="8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116" name="Google Shape;116;p21"/>
          <p:cNvSpPr txBox="1"/>
          <p:nvPr>
            <p:ph idx="4294967295" type="subTitle"/>
          </p:nvPr>
        </p:nvSpPr>
        <p:spPr>
          <a:xfrm>
            <a:off x="280750" y="1129850"/>
            <a:ext cx="85764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Building block used in CNN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Handle big input images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Prevent neural network from overfitting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❏"/>
            </a:pPr>
            <a:r>
              <a:rPr lang="en" sz="1600">
                <a:solidFill>
                  <a:schemeClr val="accent1"/>
                </a:solidFill>
              </a:rPr>
              <a:t>Application of a filter to an input that results in an activation</a:t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9535" r="0" t="0"/>
          <a:stretch/>
        </p:blipFill>
        <p:spPr>
          <a:xfrm>
            <a:off x="845150" y="2419800"/>
            <a:ext cx="7599074" cy="26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