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5745-1199-476B-86E8-F6C2B87183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663F52-D2F0-4695-8761-4E6636A103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00F630-C19F-4835-8CEB-A7EE255ACF15}"/>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FF53B097-C790-40D6-9ECB-89B4B2EF69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A3225A-9044-49C6-8A62-D2E8BAE40C27}"/>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43314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1E7D7-602B-4470-8E62-3A7029650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B3FFE-8701-4304-BEB2-2DBD18859F3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BD721-B1F6-4789-889A-E2F0BD31295F}"/>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1196A5AB-4684-4E67-8761-F3764985C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AC4D47-1EAF-48E0-B78A-D7615924A34B}"/>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550393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32D32-0A38-46E1-B61F-8C3A2DB1DE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966859-09D2-447F-B50C-1ED710267D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BD103-70EB-49FA-A25B-B7A742AD32BA}"/>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A7CF653D-F60F-469B-8C0B-11BCE7805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E4600-EAA4-42F9-B531-19C5FCBCF277}"/>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749092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8CE3-5991-4CCD-8023-1C6B5F458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D3FA91-FAE2-4570-B063-B1F95BAB32E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FA2E20-015A-4F92-A387-1B92C7E7A704}"/>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844C68EA-DC93-4497-8712-8EA7353C8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CE7E2-C396-461A-9392-EF74557008F5}"/>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326546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B1B2-740C-4859-9060-726145A2B5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7174-929F-443A-BC91-F62DDD2919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BFCD177-7B08-4332-B946-4A3606B8823C}"/>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46CBE31F-D752-4562-A8FD-3BCA3F5F2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9033FD-668C-4C7D-BA60-0486CCE319BA}"/>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79748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01DB-F0A6-4F90-AE5E-44E43A59DB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DA6CD1-38CE-44FB-99BA-5BCED7B6A9B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6FA586-96A7-456D-BD87-A5C4ABADDB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059550-F350-4A40-B7D2-0BE1DB709930}"/>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E3DE8C9C-A243-444D-84E0-A0C67670F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D33B7-9499-4538-A543-6157D6ABB000}"/>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22194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0E43-36CB-4B31-B782-8A6092EC03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A54E4F-DBE6-4075-A35F-9A260CAC4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157B727-BC21-47AD-9C9B-B3483E53C6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7A96F7-77BB-4592-A142-5576617ED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071C2D1-0072-4911-8EA6-17A965F3D25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026582-3789-471C-B031-7D6D6DC9C2C1}"/>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8" name="Footer Placeholder 7">
            <a:extLst>
              <a:ext uri="{FF2B5EF4-FFF2-40B4-BE49-F238E27FC236}">
                <a16:creationId xmlns:a16="http://schemas.microsoft.com/office/drawing/2014/main" id="{40981AF6-0E5F-4898-8340-157704A20D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25903A-B3B7-4863-BCFF-B092CF3F6632}"/>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82422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48866-1872-4F9F-ACB5-B66CAFC188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4126A-4C4D-4781-8D21-9FDE32D360DD}"/>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4" name="Footer Placeholder 3">
            <a:extLst>
              <a:ext uri="{FF2B5EF4-FFF2-40B4-BE49-F238E27FC236}">
                <a16:creationId xmlns:a16="http://schemas.microsoft.com/office/drawing/2014/main" id="{71955628-58DE-4727-B071-BB54EE0CEB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84B1BB-7532-4DE0-9A76-D8E9E1AD17BA}"/>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56451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5203D5-C3AB-4435-A48D-D8F7587B2EDE}"/>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3" name="Footer Placeholder 2">
            <a:extLst>
              <a:ext uri="{FF2B5EF4-FFF2-40B4-BE49-F238E27FC236}">
                <a16:creationId xmlns:a16="http://schemas.microsoft.com/office/drawing/2014/main" id="{10D3599B-0631-497E-B78D-3320B8E40C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48039B-C56F-4C46-91DF-879F21437D63}"/>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179978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4FF8-2833-48C6-8163-5DD681FBEF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212171-6102-4253-A944-9A236D9EE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ABCC3D-A59A-4BBB-9B37-A27090141C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250EEE7-3476-42AE-B4F7-DE6FB904DFFE}"/>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F0D11DE0-A2E4-4AB5-A95E-DE8C2F30F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DC46C2-6064-492F-88D9-93864387127B}"/>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3071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B165-ACB4-4245-8BC6-C6CD1CFD6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EC4E17-5E1D-4EC1-9B0B-BE9BF5D2F4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8B0E10-F4AE-4079-A5E0-5DF7905CD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A9D899-16A6-45D2-82A5-1395DBADEB84}"/>
              </a:ext>
            </a:extLst>
          </p:cNvPr>
          <p:cNvSpPr>
            <a:spLocks noGrp="1"/>
          </p:cNvSpPr>
          <p:nvPr>
            <p:ph type="dt" sz="half" idx="10"/>
          </p:nvPr>
        </p:nvSpPr>
        <p:spPr/>
        <p:txBody>
          <a:bodyPr/>
          <a:lstStyle/>
          <a:p>
            <a:fld id="{5BCC8FA7-E693-4B39-9734-31154615BEEA}" type="datetimeFigureOut">
              <a:rPr lang="en-US" smtClean="0"/>
              <a:t>08/14/2017</a:t>
            </a:fld>
            <a:endParaRPr lang="en-US"/>
          </a:p>
        </p:txBody>
      </p:sp>
      <p:sp>
        <p:nvSpPr>
          <p:cNvPr id="6" name="Footer Placeholder 5">
            <a:extLst>
              <a:ext uri="{FF2B5EF4-FFF2-40B4-BE49-F238E27FC236}">
                <a16:creationId xmlns:a16="http://schemas.microsoft.com/office/drawing/2014/main" id="{D03B56C4-4C9A-4E81-AFA2-BC12E8F0B8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7C2B0D-6D7D-4649-BABC-F33D6B81A2D0}"/>
              </a:ext>
            </a:extLst>
          </p:cNvPr>
          <p:cNvSpPr>
            <a:spLocks noGrp="1"/>
          </p:cNvSpPr>
          <p:nvPr>
            <p:ph type="sldNum" sz="quarter" idx="12"/>
          </p:nvPr>
        </p:nvSpPr>
        <p:spPr/>
        <p:txBody>
          <a:bodyPr/>
          <a:lstStyle/>
          <a:p>
            <a:fld id="{3F2E4E8D-86CF-4C23-9474-2F9D0CFDA6E2}" type="slidenum">
              <a:rPr lang="en-US" smtClean="0"/>
              <a:t>‹#›</a:t>
            </a:fld>
            <a:endParaRPr lang="en-US"/>
          </a:p>
        </p:txBody>
      </p:sp>
    </p:spTree>
    <p:extLst>
      <p:ext uri="{BB962C8B-B14F-4D97-AF65-F5344CB8AC3E}">
        <p14:creationId xmlns:p14="http://schemas.microsoft.com/office/powerpoint/2010/main" val="2325470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543E9B-1028-4184-9F98-93991202A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DEE464-5113-45D1-A9CF-FD6FEDE626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084E36-21ED-497B-A453-6B9C43A6D4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C8FA7-E693-4B39-9734-31154615BEEA}" type="datetimeFigureOut">
              <a:rPr lang="en-US" smtClean="0"/>
              <a:t>08/14/2017</a:t>
            </a:fld>
            <a:endParaRPr lang="en-US"/>
          </a:p>
        </p:txBody>
      </p:sp>
      <p:sp>
        <p:nvSpPr>
          <p:cNvPr id="5" name="Footer Placeholder 4">
            <a:extLst>
              <a:ext uri="{FF2B5EF4-FFF2-40B4-BE49-F238E27FC236}">
                <a16:creationId xmlns:a16="http://schemas.microsoft.com/office/drawing/2014/main" id="{DFBFEAAA-F0CD-46C5-B2A1-D597FB6ED8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723441-632A-43D4-B698-67EFFDCCCE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E4E8D-86CF-4C23-9474-2F9D0CFDA6E2}" type="slidenum">
              <a:rPr lang="en-US" smtClean="0"/>
              <a:t>‹#›</a:t>
            </a:fld>
            <a:endParaRPr lang="en-US"/>
          </a:p>
        </p:txBody>
      </p:sp>
    </p:spTree>
    <p:extLst>
      <p:ext uri="{BB962C8B-B14F-4D97-AF65-F5344CB8AC3E}">
        <p14:creationId xmlns:p14="http://schemas.microsoft.com/office/powerpoint/2010/main" val="399946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mazon.com/public/solutions/alexa/alexa-skills-kit/docs/built-in-intent-ref/built-in-intent-library" TargetMode="External"/><Relationship Id="rId7" Type="http://schemas.openxmlformats.org/officeDocument/2006/relationships/hyperlink" Target="https://developer.amazon.com/public/solutions/alexa/alexa-skills-kit/docs/built-in-intent-ref/slot-type-referenc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developer.amazon.com/public/solutions/alexa/alexa-skills-kit/docs/implementing-the-built-in-inten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1D14E-221F-4561-A53B-BB3041162B23}"/>
              </a:ext>
            </a:extLst>
          </p:cNvPr>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MyDMV Alexa Skill</a:t>
            </a:r>
          </a:p>
        </p:txBody>
      </p:sp>
      <p:sp>
        <p:nvSpPr>
          <p:cNvPr id="3" name="Subtitle 2">
            <a:extLst>
              <a:ext uri="{FF2B5EF4-FFF2-40B4-BE49-F238E27FC236}">
                <a16:creationId xmlns:a16="http://schemas.microsoft.com/office/drawing/2014/main" id="{C41C23FF-CE44-40B3-A58B-FB4018AF78D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NYS Department of Motor Vehicles</a:t>
            </a:r>
          </a:p>
        </p:txBody>
      </p:sp>
    </p:spTree>
    <p:extLst>
      <p:ext uri="{BB962C8B-B14F-4D97-AF65-F5344CB8AC3E}">
        <p14:creationId xmlns:p14="http://schemas.microsoft.com/office/powerpoint/2010/main" val="60137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15A5-1D11-47B2-9F4B-585082476F75}"/>
              </a:ext>
            </a:extLst>
          </p:cNvPr>
          <p:cNvSpPr>
            <a:spLocks noGrp="1"/>
          </p:cNvSpPr>
          <p:nvPr>
            <p:ph type="title"/>
          </p:nvPr>
        </p:nvSpPr>
        <p:spPr>
          <a:xfrm>
            <a:off x="0" y="0"/>
            <a:ext cx="5670959" cy="553673"/>
          </a:xfrm>
        </p:spPr>
        <p:txBody>
          <a:bodyPr>
            <a:normAutofit/>
          </a:bodyPr>
          <a:lstStyle/>
          <a:p>
            <a:r>
              <a:rPr lang="en-US" sz="2800" b="1" dirty="0">
                <a:latin typeface="Times New Roman" panose="02020603050405020304" pitchFamily="18" charset="0"/>
                <a:cs typeface="Times New Roman" panose="02020603050405020304" pitchFamily="18" charset="0"/>
              </a:rPr>
              <a:t>Step 1 – Voice User Interface (VOI)</a:t>
            </a:r>
          </a:p>
        </p:txBody>
      </p:sp>
      <p:sp>
        <p:nvSpPr>
          <p:cNvPr id="3" name="Content Placeholder 2">
            <a:extLst>
              <a:ext uri="{FF2B5EF4-FFF2-40B4-BE49-F238E27FC236}">
                <a16:creationId xmlns:a16="http://schemas.microsoft.com/office/drawing/2014/main" id="{AC855E1E-C87B-4F6E-BECC-D28C7322AF17}"/>
              </a:ext>
            </a:extLst>
          </p:cNvPr>
          <p:cNvSpPr>
            <a:spLocks noGrp="1"/>
          </p:cNvSpPr>
          <p:nvPr>
            <p:ph idx="1"/>
          </p:nvPr>
        </p:nvSpPr>
        <p:spPr>
          <a:xfrm>
            <a:off x="192947" y="895985"/>
            <a:ext cx="4848838" cy="4351338"/>
          </a:xfrm>
        </p:spPr>
        <p:txBody>
          <a:bodyPr>
            <a:normAutofit fontScale="92500" lnSpcReduction="10000"/>
          </a:bodyPr>
          <a:lstStyle/>
          <a:p>
            <a:pPr marL="0" indent="0">
              <a:buNone/>
            </a:pPr>
            <a:r>
              <a:rPr lang="en-US" sz="2000" dirty="0">
                <a:latin typeface="Times New Roman" panose="02020603050405020304" pitchFamily="18" charset="0"/>
                <a:cs typeface="Times New Roman" panose="02020603050405020304" pitchFamily="18" charset="0"/>
              </a:rPr>
              <a:t>The first of two parts that make up an Alexa Skill.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This is where you:</a:t>
            </a:r>
          </a:p>
          <a:p>
            <a:r>
              <a:rPr lang="en-US" sz="2000" dirty="0">
                <a:latin typeface="Times New Roman" panose="02020603050405020304" pitchFamily="18" charset="0"/>
                <a:cs typeface="Times New Roman" panose="02020603050405020304" pitchFamily="18" charset="0"/>
              </a:rPr>
              <a:t>Define how the skill handles a user’s voice input</a:t>
            </a:r>
          </a:p>
          <a:p>
            <a:r>
              <a:rPr lang="en-US" sz="2000" dirty="0">
                <a:latin typeface="Times New Roman" panose="02020603050405020304" pitchFamily="18" charset="0"/>
                <a:cs typeface="Times New Roman" panose="02020603050405020304" pitchFamily="18" charset="0"/>
              </a:rPr>
              <a:t>Which code should be executed when specific commands are uttered</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VOI Steps:</a:t>
            </a:r>
          </a:p>
          <a:p>
            <a:r>
              <a:rPr lang="en-US" sz="2000" dirty="0">
                <a:latin typeface="Times New Roman" panose="02020603050405020304" pitchFamily="18" charset="0"/>
                <a:cs typeface="Times New Roman" panose="02020603050405020304" pitchFamily="18" charset="0"/>
              </a:rPr>
              <a:t>Step 1: Skill Information</a:t>
            </a:r>
          </a:p>
          <a:p>
            <a:r>
              <a:rPr lang="en-US" sz="2000" dirty="0">
                <a:latin typeface="Times New Roman" panose="02020603050405020304" pitchFamily="18" charset="0"/>
                <a:cs typeface="Times New Roman" panose="02020603050405020304" pitchFamily="18" charset="0"/>
              </a:rPr>
              <a:t>Step 2: Interaction Model</a:t>
            </a:r>
          </a:p>
          <a:p>
            <a:r>
              <a:rPr lang="en-US" sz="2000" dirty="0">
                <a:latin typeface="Times New Roman" panose="02020603050405020304" pitchFamily="18" charset="0"/>
                <a:cs typeface="Times New Roman" panose="02020603050405020304" pitchFamily="18" charset="0"/>
              </a:rPr>
              <a:t>Step 3: Configuration</a:t>
            </a:r>
          </a:p>
          <a:p>
            <a:pPr marL="0" indent="0">
              <a:buNone/>
            </a:pPr>
            <a:endParaRPr lang="en-US" sz="2000" dirty="0">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A344C6B0-5979-4576-998F-2D5DF0CCCB46}"/>
              </a:ext>
            </a:extLst>
          </p:cNvPr>
          <p:cNvGrpSpPr/>
          <p:nvPr/>
        </p:nvGrpSpPr>
        <p:grpSpPr>
          <a:xfrm>
            <a:off x="5167618" y="1266737"/>
            <a:ext cx="6839102" cy="4989541"/>
            <a:chOff x="4848838" y="921369"/>
            <a:chExt cx="7157882" cy="5334910"/>
          </a:xfrm>
        </p:grpSpPr>
        <p:pic>
          <p:nvPicPr>
            <p:cNvPr id="4" name="Picture 3">
              <a:extLst>
                <a:ext uri="{FF2B5EF4-FFF2-40B4-BE49-F238E27FC236}">
                  <a16:creationId xmlns:a16="http://schemas.microsoft.com/office/drawing/2014/main" id="{1EA74C07-4FE2-435D-9783-8DFD0835A5FD}"/>
                </a:ext>
              </a:extLst>
            </p:cNvPr>
            <p:cNvPicPr>
              <a:picLocks noChangeAspect="1"/>
            </p:cNvPicPr>
            <p:nvPr/>
          </p:nvPicPr>
          <p:blipFill>
            <a:blip r:embed="rId2"/>
            <a:stretch>
              <a:fillRect/>
            </a:stretch>
          </p:blipFill>
          <p:spPr>
            <a:xfrm>
              <a:off x="4848838" y="1384387"/>
              <a:ext cx="7157882" cy="4871892"/>
            </a:xfrm>
            <a:prstGeom prst="rect">
              <a:avLst/>
            </a:prstGeom>
          </p:spPr>
        </p:pic>
        <p:pic>
          <p:nvPicPr>
            <p:cNvPr id="5" name="Picture 4">
              <a:extLst>
                <a:ext uri="{FF2B5EF4-FFF2-40B4-BE49-F238E27FC236}">
                  <a16:creationId xmlns:a16="http://schemas.microsoft.com/office/drawing/2014/main" id="{3A34A5BA-D8FA-4522-B367-665607248E6D}"/>
                </a:ext>
              </a:extLst>
            </p:cNvPr>
            <p:cNvPicPr>
              <a:picLocks noChangeAspect="1"/>
            </p:cNvPicPr>
            <p:nvPr/>
          </p:nvPicPr>
          <p:blipFill>
            <a:blip r:embed="rId3"/>
            <a:stretch>
              <a:fillRect/>
            </a:stretch>
          </p:blipFill>
          <p:spPr>
            <a:xfrm>
              <a:off x="4949507" y="921369"/>
              <a:ext cx="7057213" cy="514977"/>
            </a:xfrm>
            <a:prstGeom prst="rect">
              <a:avLst/>
            </a:prstGeom>
          </p:spPr>
        </p:pic>
      </p:grpSp>
      <p:sp>
        <p:nvSpPr>
          <p:cNvPr id="7" name="TextBox 6">
            <a:extLst>
              <a:ext uri="{FF2B5EF4-FFF2-40B4-BE49-F238E27FC236}">
                <a16:creationId xmlns:a16="http://schemas.microsoft.com/office/drawing/2014/main" id="{1B5AABC5-25C0-442D-8CCF-979162D87B2D}"/>
              </a:ext>
            </a:extLst>
          </p:cNvPr>
          <p:cNvSpPr txBox="1"/>
          <p:nvPr/>
        </p:nvSpPr>
        <p:spPr>
          <a:xfrm>
            <a:off x="5167618" y="895985"/>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Create A New Skill In The Developer Console:</a:t>
            </a:r>
          </a:p>
        </p:txBody>
      </p:sp>
    </p:spTree>
    <p:extLst>
      <p:ext uri="{BB962C8B-B14F-4D97-AF65-F5344CB8AC3E}">
        <p14:creationId xmlns:p14="http://schemas.microsoft.com/office/powerpoint/2010/main" val="4200739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1" y="1"/>
            <a:ext cx="4764948"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Skill Type</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01336" y="726637"/>
            <a:ext cx="5436066" cy="5809376"/>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Custom Skills:</a:t>
            </a:r>
          </a:p>
          <a:p>
            <a:pPr marL="0" indent="0">
              <a:buNone/>
            </a:pPr>
            <a:r>
              <a:rPr lang="en-US" sz="1600" dirty="0">
                <a:latin typeface="Times New Roman" panose="02020603050405020304" pitchFamily="18" charset="0"/>
                <a:cs typeface="Times New Roman" panose="02020603050405020304" pitchFamily="18" charset="0"/>
              </a:rPr>
              <a:t>Allow for the most control over the user’s experience. For a custom skill, </a:t>
            </a:r>
            <a:r>
              <a:rPr lang="en-US" sz="1600" i="1" dirty="0">
                <a:latin typeface="Times New Roman" panose="02020603050405020304" pitchFamily="18" charset="0"/>
                <a:cs typeface="Times New Roman" panose="02020603050405020304" pitchFamily="18" charset="0"/>
              </a:rPr>
              <a:t>you</a:t>
            </a:r>
            <a:r>
              <a:rPr lang="en-US" sz="1600" dirty="0">
                <a:latin typeface="Times New Roman" panose="02020603050405020304" pitchFamily="18" charset="0"/>
                <a:cs typeface="Times New Roman" panose="02020603050405020304" pitchFamily="18" charset="0"/>
              </a:rPr>
              <a:t> (as the developer) define the request the skill can handle. These are defined as </a:t>
            </a:r>
            <a:r>
              <a:rPr lang="en-US" sz="1600" i="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a:t>
            </a:r>
            <a:endParaRPr lang="en-US" sz="17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Smart Home Skills:</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For building a skill to control smart home devices such as lights and thermostats, consider using the Smart Home Skill API. This gives you less control over the user’s experience, but simplifies development since you do not need to create the voice user interface yourself. These skills are also easier for end users to invoke, since they do not need to remember any invocation name and can make requests such as “Alexa, turn on the living room lights.”</a:t>
            </a:r>
          </a:p>
          <a:p>
            <a:pPr marL="0" indent="0">
              <a:buNone/>
            </a:pPr>
            <a:r>
              <a:rPr lang="en-US" sz="1800" b="1" dirty="0">
                <a:latin typeface="Times New Roman" panose="02020603050405020304" pitchFamily="18" charset="0"/>
                <a:cs typeface="Times New Roman" panose="02020603050405020304" pitchFamily="18" charset="0"/>
              </a:rPr>
              <a:t>Flash Briefing Skills:</a:t>
            </a:r>
          </a:p>
          <a:p>
            <a:pPr marL="0" indent="0">
              <a:buNone/>
            </a:pPr>
            <a:r>
              <a:rPr lang="en-US" sz="1600" dirty="0">
                <a:latin typeface="Times New Roman" panose="02020603050405020304" pitchFamily="18" charset="0"/>
                <a:cs typeface="Times New Roman" panose="02020603050405020304" pitchFamily="18" charset="0"/>
              </a:rPr>
              <a:t>A flash briefing skill is the only way that you can provide content for a customer’s flash briefing.</a:t>
            </a:r>
          </a:p>
          <a:p>
            <a:pPr marL="0" indent="0">
              <a:buNone/>
            </a:pPr>
            <a:r>
              <a:rPr lang="en-US" sz="1800" b="1" dirty="0">
                <a:latin typeface="Times New Roman" panose="02020603050405020304" pitchFamily="18" charset="0"/>
                <a:cs typeface="Times New Roman" panose="02020603050405020304" pitchFamily="18" charset="0"/>
              </a:rPr>
              <a:t>Video Skills:</a:t>
            </a:r>
          </a:p>
          <a:p>
            <a:pPr marL="0" indent="0">
              <a:buNone/>
            </a:pPr>
            <a:r>
              <a:rPr lang="en-US" sz="1700" dirty="0">
                <a:latin typeface="Times New Roman" panose="02020603050405020304" pitchFamily="18" charset="0"/>
                <a:cs typeface="Times New Roman" panose="02020603050405020304" pitchFamily="18" charset="0"/>
              </a:rPr>
              <a:t>A video skill enables you to provide video content such as TV shows and movies for customers.</a:t>
            </a:r>
          </a:p>
          <a:p>
            <a:pPr marL="0" indent="0">
              <a:buNone/>
            </a:pPr>
            <a:r>
              <a:rPr lang="en-US" dirty="0"/>
              <a:t>	</a:t>
            </a:r>
          </a:p>
        </p:txBody>
      </p:sp>
      <p:pic>
        <p:nvPicPr>
          <p:cNvPr id="4" name="Picture 3">
            <a:extLst>
              <a:ext uri="{FF2B5EF4-FFF2-40B4-BE49-F238E27FC236}">
                <a16:creationId xmlns:a16="http://schemas.microsoft.com/office/drawing/2014/main" id="{1652FEE6-2759-48ED-8F69-69E55ED2ABE8}"/>
              </a:ext>
            </a:extLst>
          </p:cNvPr>
          <p:cNvPicPr>
            <a:picLocks noChangeAspect="1"/>
          </p:cNvPicPr>
          <p:nvPr/>
        </p:nvPicPr>
        <p:blipFill rotWithShape="1">
          <a:blip r:embed="rId2"/>
          <a:srcRect b="10476"/>
          <a:stretch/>
        </p:blipFill>
        <p:spPr>
          <a:xfrm>
            <a:off x="6501468" y="1247745"/>
            <a:ext cx="5428989" cy="4767161"/>
          </a:xfrm>
          <a:prstGeom prst="rect">
            <a:avLst/>
          </a:prstGeom>
        </p:spPr>
      </p:pic>
      <p:sp>
        <p:nvSpPr>
          <p:cNvPr id="6" name="TextBox 5">
            <a:extLst>
              <a:ext uri="{FF2B5EF4-FFF2-40B4-BE49-F238E27FC236}">
                <a16:creationId xmlns:a16="http://schemas.microsoft.com/office/drawing/2014/main" id="{6CD64119-1147-4CBE-B77D-9E1B26E02CF3}"/>
              </a:ext>
            </a:extLst>
          </p:cNvPr>
          <p:cNvSpPr txBox="1"/>
          <p:nvPr/>
        </p:nvSpPr>
        <p:spPr>
          <a:xfrm>
            <a:off x="6501468" y="878413"/>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User Interaction Flow For A Custom Skill:</a:t>
            </a:r>
          </a:p>
        </p:txBody>
      </p:sp>
    </p:spTree>
    <p:extLst>
      <p:ext uri="{BB962C8B-B14F-4D97-AF65-F5344CB8AC3E}">
        <p14:creationId xmlns:p14="http://schemas.microsoft.com/office/powerpoint/2010/main" val="105037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5025007"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Languages</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41907" y="2751589"/>
            <a:ext cx="10259736" cy="3867325"/>
          </a:xfrm>
        </p:spPr>
        <p:txBody>
          <a:bodyPr>
            <a:normAutofit lnSpcReduction="10000"/>
          </a:bodyPr>
          <a:lstStyle/>
          <a:p>
            <a:pPr marL="0" indent="0">
              <a:buNone/>
            </a:pPr>
            <a:r>
              <a:rPr lang="en-US" sz="1800" b="1" dirty="0">
                <a:latin typeface="Times New Roman" panose="02020603050405020304" pitchFamily="18" charset="0"/>
                <a:cs typeface="Times New Roman" panose="02020603050405020304" pitchFamily="18" charset="0"/>
              </a:rPr>
              <a:t>Developing Skills in Multiple Languages:</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Users who interact with Alexa in a particular language can use skills that support that language. For example, a user might set their Alexa device to use German. That user can enable and use any published skills available in their region that support German. </a:t>
            </a:r>
          </a:p>
          <a:p>
            <a:pPr marL="0" indent="0">
              <a:buNone/>
            </a:pPr>
            <a:r>
              <a:rPr lang="en-US" sz="1600" dirty="0">
                <a:latin typeface="Times New Roman" panose="02020603050405020304" pitchFamily="18" charset="0"/>
                <a:cs typeface="Times New Roman" panose="02020603050405020304" pitchFamily="18" charset="0"/>
              </a:rPr>
              <a:t>You can use the Alexa Skills Kit to create skills in multiple languages. A skill can support a single language, or any combination of the available languages:</a:t>
            </a:r>
          </a:p>
          <a:p>
            <a:r>
              <a:rPr lang="en-US" sz="1600" dirty="0">
                <a:latin typeface="Times New Roman" panose="02020603050405020304" pitchFamily="18" charset="0"/>
                <a:cs typeface="Times New Roman" panose="02020603050405020304" pitchFamily="18" charset="0"/>
              </a:rPr>
              <a:t>English (US)</a:t>
            </a:r>
          </a:p>
          <a:p>
            <a:r>
              <a:rPr lang="en-US" sz="1600" dirty="0">
                <a:latin typeface="Times New Roman" panose="02020603050405020304" pitchFamily="18" charset="0"/>
                <a:cs typeface="Times New Roman" panose="02020603050405020304" pitchFamily="18" charset="0"/>
              </a:rPr>
              <a:t>English (UK)</a:t>
            </a:r>
          </a:p>
          <a:p>
            <a:r>
              <a:rPr lang="en-US" sz="1600" dirty="0">
                <a:latin typeface="Times New Roman" panose="02020603050405020304" pitchFamily="18" charset="0"/>
                <a:cs typeface="Times New Roman" panose="02020603050405020304" pitchFamily="18" charset="0"/>
              </a:rPr>
              <a:t>German</a:t>
            </a:r>
          </a:p>
          <a:p>
            <a:pPr marL="0" indent="0">
              <a:buNone/>
            </a:pPr>
            <a:r>
              <a:rPr lang="en-US" sz="1600" dirty="0">
                <a:latin typeface="Times New Roman" panose="02020603050405020304" pitchFamily="18" charset="0"/>
                <a:cs typeface="Times New Roman" panose="02020603050405020304" pitchFamily="18" charset="0"/>
              </a:rPr>
              <a:t>Select the language you wish to develop for from the dropdown box.</a:t>
            </a:r>
          </a:p>
          <a:p>
            <a:pPr marL="0" indent="0">
              <a:buNone/>
            </a:pPr>
            <a:r>
              <a:rPr lang="en-US" sz="1600" dirty="0">
                <a:latin typeface="Times New Roman" panose="02020603050405020304" pitchFamily="18" charset="0"/>
                <a:cs typeface="Times New Roman" panose="02020603050405020304" pitchFamily="18" charset="0"/>
              </a:rPr>
              <a:t>NOTE: You can add support for multiple languages when you’re defining the Interaction Model.</a:t>
            </a:r>
          </a:p>
          <a:p>
            <a:pPr marL="0" indent="0">
              <a:buNone/>
            </a:pPr>
            <a:r>
              <a:rPr lang="en-US" dirty="0"/>
              <a:t>	</a:t>
            </a:r>
          </a:p>
        </p:txBody>
      </p:sp>
      <p:pic>
        <p:nvPicPr>
          <p:cNvPr id="4" name="Picture 3">
            <a:extLst>
              <a:ext uri="{FF2B5EF4-FFF2-40B4-BE49-F238E27FC236}">
                <a16:creationId xmlns:a16="http://schemas.microsoft.com/office/drawing/2014/main" id="{00B0A105-93D5-419A-B7F7-BA7945E603AA}"/>
              </a:ext>
            </a:extLst>
          </p:cNvPr>
          <p:cNvPicPr>
            <a:picLocks noChangeAspect="1"/>
          </p:cNvPicPr>
          <p:nvPr/>
        </p:nvPicPr>
        <p:blipFill>
          <a:blip r:embed="rId2"/>
          <a:stretch>
            <a:fillRect/>
          </a:stretch>
        </p:blipFill>
        <p:spPr>
          <a:xfrm>
            <a:off x="241907" y="793303"/>
            <a:ext cx="7598834" cy="535759"/>
          </a:xfrm>
          <a:prstGeom prst="rect">
            <a:avLst/>
          </a:prstGeom>
        </p:spPr>
      </p:pic>
      <p:pic>
        <p:nvPicPr>
          <p:cNvPr id="5" name="Picture 4">
            <a:extLst>
              <a:ext uri="{FF2B5EF4-FFF2-40B4-BE49-F238E27FC236}">
                <a16:creationId xmlns:a16="http://schemas.microsoft.com/office/drawing/2014/main" id="{3380CC6F-F96E-4386-837A-A1B0D93BA9D5}"/>
              </a:ext>
            </a:extLst>
          </p:cNvPr>
          <p:cNvPicPr>
            <a:picLocks noChangeAspect="1"/>
          </p:cNvPicPr>
          <p:nvPr/>
        </p:nvPicPr>
        <p:blipFill>
          <a:blip r:embed="rId3"/>
          <a:stretch>
            <a:fillRect/>
          </a:stretch>
        </p:blipFill>
        <p:spPr>
          <a:xfrm>
            <a:off x="241907" y="1354229"/>
            <a:ext cx="7598834" cy="1149342"/>
          </a:xfrm>
          <a:prstGeom prst="rect">
            <a:avLst/>
          </a:prstGeom>
        </p:spPr>
      </p:pic>
    </p:spTree>
    <p:extLst>
      <p:ext uri="{BB962C8B-B14F-4D97-AF65-F5344CB8AC3E}">
        <p14:creationId xmlns:p14="http://schemas.microsoft.com/office/powerpoint/2010/main" val="341052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Skill Information – Name &amp; Invocation Name</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51669" y="1090569"/>
            <a:ext cx="5352177" cy="5327009"/>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Name:</a:t>
            </a:r>
            <a:endParaRPr lang="en-US" sz="18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This is the name that will be shown in the Alexa Skills Store, and the name users will refer to.</a:t>
            </a:r>
          </a:p>
          <a:p>
            <a:pPr marL="0" indent="0">
              <a:buNone/>
            </a:pPr>
            <a:r>
              <a:rPr lang="en-US" sz="1800" b="1" dirty="0">
                <a:latin typeface="Times New Roman" panose="02020603050405020304" pitchFamily="18" charset="0"/>
                <a:cs typeface="Times New Roman" panose="02020603050405020304" pitchFamily="18" charset="0"/>
              </a:rPr>
              <a:t>Invocation Name:</a:t>
            </a:r>
          </a:p>
          <a:p>
            <a:pPr marL="0" indent="0">
              <a:buNone/>
            </a:pPr>
            <a:r>
              <a:rPr lang="en-US" sz="1600" dirty="0">
                <a:latin typeface="Times New Roman" panose="02020603050405020304" pitchFamily="18" charset="0"/>
                <a:cs typeface="Times New Roman" panose="02020603050405020304" pitchFamily="18" charset="0"/>
              </a:rPr>
              <a:t>This is the name that users will need to say to start the skill. Requirements for the Invocation Name are as follows:</a:t>
            </a:r>
          </a:p>
          <a:p>
            <a:r>
              <a:rPr lang="en-US" sz="1600" dirty="0">
                <a:latin typeface="Times New Roman" panose="02020603050405020304" pitchFamily="18" charset="0"/>
                <a:cs typeface="Times New Roman" panose="02020603050405020304" pitchFamily="18" charset="0"/>
              </a:rPr>
              <a:t>No numeric, special characters, or punctuation. Note that possessive apostrophes &amp; periods used in abbreviations are allowed</a:t>
            </a:r>
          </a:p>
          <a:p>
            <a:r>
              <a:rPr lang="en-US" sz="1600" dirty="0">
                <a:latin typeface="Times New Roman" panose="02020603050405020304" pitchFamily="18" charset="0"/>
                <a:cs typeface="Times New Roman" panose="02020603050405020304" pitchFamily="18" charset="0"/>
              </a:rPr>
              <a:t>Does not contain “Alexa”, “Echo”, or “Amazon”</a:t>
            </a:r>
          </a:p>
          <a:p>
            <a:r>
              <a:rPr lang="en-US" sz="1600" dirty="0">
                <a:latin typeface="Times New Roman" panose="02020603050405020304" pitchFamily="18" charset="0"/>
                <a:cs typeface="Times New Roman" panose="02020603050405020304" pitchFamily="18" charset="0"/>
              </a:rPr>
              <a:t>Should be between 2-50 characters</a:t>
            </a:r>
          </a:p>
          <a:p>
            <a:r>
              <a:rPr lang="en-US" sz="1600" dirty="0">
                <a:latin typeface="Times New Roman" panose="02020603050405020304" pitchFamily="18" charset="0"/>
                <a:cs typeface="Times New Roman" panose="02020603050405020304" pitchFamily="18" charset="0"/>
              </a:rPr>
              <a:t>Is recommended that the Invocation Name be shorter than or equal to 3 words</a:t>
            </a:r>
          </a:p>
          <a:p>
            <a:pPr marL="0" indent="0">
              <a:buNone/>
            </a:pPr>
            <a:r>
              <a:rPr lang="en-US" sz="1600" dirty="0">
                <a:latin typeface="Times New Roman" panose="02020603050405020304" pitchFamily="18" charset="0"/>
                <a:cs typeface="Times New Roman" panose="02020603050405020304" pitchFamily="18" charset="0"/>
              </a:rPr>
              <a:t>Common mistakes developers make when creating an Invocation Name are displayed in the figure to the right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dirty="0"/>
              <a:t>	</a:t>
            </a:r>
          </a:p>
        </p:txBody>
      </p:sp>
      <p:pic>
        <p:nvPicPr>
          <p:cNvPr id="7" name="Picture 6">
            <a:extLst>
              <a:ext uri="{FF2B5EF4-FFF2-40B4-BE49-F238E27FC236}">
                <a16:creationId xmlns:a16="http://schemas.microsoft.com/office/drawing/2014/main" id="{70A7AF84-FDA3-45E8-B444-42895F9D186F}"/>
              </a:ext>
            </a:extLst>
          </p:cNvPr>
          <p:cNvPicPr>
            <a:picLocks noChangeAspect="1"/>
          </p:cNvPicPr>
          <p:nvPr/>
        </p:nvPicPr>
        <p:blipFill>
          <a:blip r:embed="rId2"/>
          <a:stretch>
            <a:fillRect/>
          </a:stretch>
        </p:blipFill>
        <p:spPr>
          <a:xfrm>
            <a:off x="5679347" y="1090569"/>
            <a:ext cx="6480259" cy="4871906"/>
          </a:xfrm>
          <a:prstGeom prst="rect">
            <a:avLst/>
          </a:prstGeom>
        </p:spPr>
      </p:pic>
      <p:sp>
        <p:nvSpPr>
          <p:cNvPr id="8" name="TextBox 7">
            <a:extLst>
              <a:ext uri="{FF2B5EF4-FFF2-40B4-BE49-F238E27FC236}">
                <a16:creationId xmlns:a16="http://schemas.microsoft.com/office/drawing/2014/main" id="{7574D6B5-C539-464C-9D8C-16597A2B94FB}"/>
              </a:ext>
            </a:extLst>
          </p:cNvPr>
          <p:cNvSpPr txBox="1"/>
          <p:nvPr/>
        </p:nvSpPr>
        <p:spPr>
          <a:xfrm>
            <a:off x="5679347" y="721237"/>
            <a:ext cx="4966283"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Common Mistakes:</a:t>
            </a:r>
          </a:p>
        </p:txBody>
      </p:sp>
    </p:spTree>
    <p:extLst>
      <p:ext uri="{BB962C8B-B14F-4D97-AF65-F5344CB8AC3E}">
        <p14:creationId xmlns:p14="http://schemas.microsoft.com/office/powerpoint/2010/main" val="164460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251670" y="1090569"/>
            <a:ext cx="4966282" cy="5327009"/>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To define the voice interface, you map users’ </a:t>
            </a:r>
            <a:r>
              <a:rPr lang="en-US" sz="1600" i="1" dirty="0">
                <a:latin typeface="Times New Roman" panose="02020603050405020304" pitchFamily="18" charset="0"/>
                <a:cs typeface="Times New Roman" panose="02020603050405020304" pitchFamily="18" charset="0"/>
              </a:rPr>
              <a:t>spoken input</a:t>
            </a:r>
            <a:r>
              <a:rPr lang="en-US" sz="1600" dirty="0">
                <a:latin typeface="Times New Roman" panose="02020603050405020304" pitchFamily="18" charset="0"/>
                <a:cs typeface="Times New Roman" panose="02020603050405020304" pitchFamily="18" charset="0"/>
              </a:rPr>
              <a:t> to the </a:t>
            </a:r>
            <a:r>
              <a:rPr lang="en-US" sz="1600" i="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 your cloud-based service can handle.</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Intents:</a:t>
            </a:r>
            <a:r>
              <a:rPr lang="en-US" sz="1600" dirty="0">
                <a:latin typeface="Times New Roman" panose="02020603050405020304" pitchFamily="18" charset="0"/>
                <a:cs typeface="Times New Roman" panose="02020603050405020304" pitchFamily="18" charset="0"/>
              </a:rPr>
              <a:t> An </a:t>
            </a:r>
            <a:r>
              <a:rPr lang="en-US" sz="1600" i="1" dirty="0">
                <a:latin typeface="Times New Roman" panose="02020603050405020304" pitchFamily="18" charset="0"/>
                <a:cs typeface="Times New Roman" panose="02020603050405020304" pitchFamily="18" charset="0"/>
              </a:rPr>
              <a:t>intent</a:t>
            </a:r>
            <a:r>
              <a:rPr lang="en-US" sz="1600" dirty="0">
                <a:latin typeface="Times New Roman" panose="02020603050405020304" pitchFamily="18" charset="0"/>
                <a:cs typeface="Times New Roman" panose="02020603050405020304" pitchFamily="18" charset="0"/>
              </a:rPr>
              <a:t> represents an action that fulfills a user’s spoken request. Intents can optionally have arguments called </a:t>
            </a:r>
            <a:r>
              <a:rPr lang="en-US" sz="1600" i="1" dirty="0">
                <a:latin typeface="Times New Roman" panose="02020603050405020304" pitchFamily="18" charset="0"/>
                <a:cs typeface="Times New Roman" panose="02020603050405020304" pitchFamily="18" charset="0"/>
              </a:rPr>
              <a:t>slots</a:t>
            </a:r>
            <a:r>
              <a:rPr lang="en-US" sz="1600" dirty="0">
                <a:latin typeface="Times New Roman" panose="02020603050405020304" pitchFamily="18" charset="0"/>
                <a:cs typeface="Times New Roman" panose="02020603050405020304" pitchFamily="18" charset="0"/>
              </a:rPr>
              <a:t>. Intents are specified in a JSON structure called the </a:t>
            </a:r>
            <a:r>
              <a:rPr lang="en-US" sz="1600" i="1" dirty="0">
                <a:latin typeface="Times New Roman" panose="02020603050405020304" pitchFamily="18" charset="0"/>
                <a:cs typeface="Times New Roman" panose="02020603050405020304" pitchFamily="18" charset="0"/>
              </a:rPr>
              <a:t>Intent Schema</a:t>
            </a:r>
            <a:r>
              <a:rPr lang="en-US" sz="1600" dirty="0">
                <a:latin typeface="Times New Roman" panose="02020603050405020304" pitchFamily="18" charset="0"/>
                <a:cs typeface="Times New Roman" panose="02020603050405020304" pitchFamily="18" charset="0"/>
              </a:rPr>
              <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Custom Slot Types:</a:t>
            </a:r>
            <a:r>
              <a:rPr lang="en-US" sz="1600" dirty="0">
                <a:latin typeface="Times New Roman" panose="02020603050405020304" pitchFamily="18" charset="0"/>
                <a:cs typeface="Times New Roman" panose="02020603050405020304" pitchFamily="18" charset="0"/>
              </a:rPr>
              <a:t> A representative list of possible values for a slot. Custom Slot Types are used for lists of items that are not covered by one of Amazon’s build-in slot types.</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Sample Utterances:</a:t>
            </a:r>
            <a:r>
              <a:rPr lang="en-US" sz="1600" dirty="0">
                <a:latin typeface="Times New Roman" panose="02020603050405020304" pitchFamily="18" charset="0"/>
                <a:cs typeface="Times New Roman" panose="02020603050405020304" pitchFamily="18" charset="0"/>
              </a:rPr>
              <a:t> A set of likely spoken phrases mapped to the intents. This should include as many representative phrases as possible.</a:t>
            </a:r>
          </a:p>
          <a:p>
            <a:pPr marL="0" indent="0">
              <a:buNone/>
            </a:pPr>
            <a:r>
              <a:rPr lang="en-US" dirty="0"/>
              <a:t>	</a:t>
            </a:r>
          </a:p>
        </p:txBody>
      </p:sp>
      <p:grpSp>
        <p:nvGrpSpPr>
          <p:cNvPr id="10" name="Group 9">
            <a:extLst>
              <a:ext uri="{FF2B5EF4-FFF2-40B4-BE49-F238E27FC236}">
                <a16:creationId xmlns:a16="http://schemas.microsoft.com/office/drawing/2014/main" id="{8CD21C55-5B58-414C-B80B-B7E02AF3AD1C}"/>
              </a:ext>
            </a:extLst>
          </p:cNvPr>
          <p:cNvGrpSpPr/>
          <p:nvPr/>
        </p:nvGrpSpPr>
        <p:grpSpPr>
          <a:xfrm>
            <a:off x="5646001" y="180364"/>
            <a:ext cx="5721518" cy="6411115"/>
            <a:chOff x="5646001" y="180364"/>
            <a:chExt cx="5721518" cy="6411115"/>
          </a:xfrm>
        </p:grpSpPr>
        <p:pic>
          <p:nvPicPr>
            <p:cNvPr id="4" name="Picture 3">
              <a:extLst>
                <a:ext uri="{FF2B5EF4-FFF2-40B4-BE49-F238E27FC236}">
                  <a16:creationId xmlns:a16="http://schemas.microsoft.com/office/drawing/2014/main" id="{3BBAAC67-D99A-4A38-AB18-09A342049D48}"/>
                </a:ext>
              </a:extLst>
            </p:cNvPr>
            <p:cNvPicPr>
              <a:picLocks noChangeAspect="1"/>
            </p:cNvPicPr>
            <p:nvPr/>
          </p:nvPicPr>
          <p:blipFill>
            <a:blip r:embed="rId2"/>
            <a:stretch>
              <a:fillRect/>
            </a:stretch>
          </p:blipFill>
          <p:spPr>
            <a:xfrm>
              <a:off x="5646001" y="588634"/>
              <a:ext cx="5604073" cy="3141677"/>
            </a:xfrm>
            <a:prstGeom prst="rect">
              <a:avLst/>
            </a:prstGeom>
          </p:spPr>
        </p:pic>
        <p:pic>
          <p:nvPicPr>
            <p:cNvPr id="5" name="Picture 4">
              <a:extLst>
                <a:ext uri="{FF2B5EF4-FFF2-40B4-BE49-F238E27FC236}">
                  <a16:creationId xmlns:a16="http://schemas.microsoft.com/office/drawing/2014/main" id="{4C6271F1-8D01-4E01-8075-D1BF79169878}"/>
                </a:ext>
              </a:extLst>
            </p:cNvPr>
            <p:cNvPicPr>
              <a:picLocks noChangeAspect="1"/>
            </p:cNvPicPr>
            <p:nvPr/>
          </p:nvPicPr>
          <p:blipFill>
            <a:blip r:embed="rId3"/>
            <a:stretch>
              <a:fillRect/>
            </a:stretch>
          </p:blipFill>
          <p:spPr>
            <a:xfrm>
              <a:off x="5763446" y="3773660"/>
              <a:ext cx="5604073" cy="2817819"/>
            </a:xfrm>
            <a:prstGeom prst="rect">
              <a:avLst/>
            </a:prstGeom>
          </p:spPr>
        </p:pic>
        <p:pic>
          <p:nvPicPr>
            <p:cNvPr id="6" name="Picture 5">
              <a:extLst>
                <a:ext uri="{FF2B5EF4-FFF2-40B4-BE49-F238E27FC236}">
                  <a16:creationId xmlns:a16="http://schemas.microsoft.com/office/drawing/2014/main" id="{CDA9850B-80D0-4319-A73B-EB0336EC6013}"/>
                </a:ext>
              </a:extLst>
            </p:cNvPr>
            <p:cNvPicPr>
              <a:picLocks noChangeAspect="1"/>
            </p:cNvPicPr>
            <p:nvPr/>
          </p:nvPicPr>
          <p:blipFill>
            <a:blip r:embed="rId4"/>
            <a:stretch>
              <a:fillRect/>
            </a:stretch>
          </p:blipFill>
          <p:spPr>
            <a:xfrm>
              <a:off x="5646001" y="180364"/>
              <a:ext cx="5604073" cy="408270"/>
            </a:xfrm>
            <a:prstGeom prst="rect">
              <a:avLst/>
            </a:prstGeom>
          </p:spPr>
        </p:pic>
      </p:grpSp>
    </p:spTree>
    <p:extLst>
      <p:ext uri="{BB962C8B-B14F-4D97-AF65-F5344CB8AC3E}">
        <p14:creationId xmlns:p14="http://schemas.microsoft.com/office/powerpoint/2010/main" val="644683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 – Intent Schema</a:t>
            </a:r>
          </a:p>
        </p:txBody>
      </p:sp>
      <p:sp>
        <p:nvSpPr>
          <p:cNvPr id="3" name="Content Placeholder 2">
            <a:extLst>
              <a:ext uri="{FF2B5EF4-FFF2-40B4-BE49-F238E27FC236}">
                <a16:creationId xmlns:a16="http://schemas.microsoft.com/office/drawing/2014/main" id="{A344E902-2AD8-4211-9231-019E60CFAD08}"/>
              </a:ext>
            </a:extLst>
          </p:cNvPr>
          <p:cNvSpPr>
            <a:spLocks noGrp="1"/>
          </p:cNvSpPr>
          <p:nvPr>
            <p:ph idx="1"/>
          </p:nvPr>
        </p:nvSpPr>
        <p:spPr>
          <a:xfrm>
            <a:off x="134224" y="738231"/>
            <a:ext cx="11634309" cy="3612365"/>
          </a:xfrm>
        </p:spPr>
        <p:txBody>
          <a:bodyPr>
            <a:normAutofit fontScale="92500" lnSpcReduction="10000"/>
          </a:bodyPr>
          <a:lstStyle/>
          <a:p>
            <a:pPr marL="0" indent="0">
              <a:buNone/>
            </a:pPr>
            <a:r>
              <a:rPr lang="en-US" sz="1700" dirty="0">
                <a:latin typeface="Times New Roman" panose="02020603050405020304" pitchFamily="18" charset="0"/>
                <a:cs typeface="Times New Roman" panose="02020603050405020304" pitchFamily="18" charset="0"/>
              </a:rPr>
              <a:t>An </a:t>
            </a:r>
            <a:r>
              <a:rPr lang="en-US" sz="1700" i="1" dirty="0">
                <a:latin typeface="Times New Roman" panose="02020603050405020304" pitchFamily="18" charset="0"/>
                <a:cs typeface="Times New Roman" panose="02020603050405020304" pitchFamily="18" charset="0"/>
              </a:rPr>
              <a:t>intent</a:t>
            </a:r>
            <a:r>
              <a:rPr lang="en-US" sz="1700" dirty="0">
                <a:latin typeface="Times New Roman" panose="02020603050405020304" pitchFamily="18" charset="0"/>
                <a:cs typeface="Times New Roman" panose="02020603050405020304" pitchFamily="18" charset="0"/>
              </a:rPr>
              <a:t> represents an action that fulfills a user’s spoken request. Intents can optionally have arguments called </a:t>
            </a:r>
            <a:r>
              <a:rPr lang="en-US" sz="1700" i="1" dirty="0">
                <a:latin typeface="Times New Roman" panose="02020603050405020304" pitchFamily="18" charset="0"/>
                <a:cs typeface="Times New Roman" panose="02020603050405020304" pitchFamily="18" charset="0"/>
              </a:rPr>
              <a:t>slots</a:t>
            </a:r>
            <a:r>
              <a:rPr lang="en-US" sz="1700" dirty="0">
                <a:latin typeface="Times New Roman" panose="02020603050405020304" pitchFamily="18" charset="0"/>
                <a:cs typeface="Times New Roman" panose="02020603050405020304" pitchFamily="18" charset="0"/>
              </a:rPr>
              <a:t>. For example, the intent schema for “Daily Horoscopes” might define an intent named “GetHoroscope” that has slots named “Sign” and “Date”. A user can then say:</a:t>
            </a:r>
          </a:p>
          <a:p>
            <a:pPr marL="0" indent="0">
              <a:buNone/>
            </a:pPr>
            <a:r>
              <a:rPr lang="en-US" sz="1700" b="1" dirty="0">
                <a:solidFill>
                  <a:schemeClr val="accent6"/>
                </a:solidFill>
                <a:latin typeface="Times New Roman" panose="02020603050405020304" pitchFamily="18" charset="0"/>
                <a:cs typeface="Times New Roman" panose="02020603050405020304" pitchFamily="18" charset="0"/>
              </a:rPr>
              <a:t>User:</a:t>
            </a:r>
            <a:r>
              <a:rPr lang="en-US" sz="1700" dirty="0">
                <a:solidFill>
                  <a:schemeClr val="accent6"/>
                </a:solidFill>
                <a:latin typeface="Times New Roman" panose="02020603050405020304" pitchFamily="18" charset="0"/>
                <a:cs typeface="Times New Roman" panose="02020603050405020304" pitchFamily="18" charset="0"/>
              </a:rPr>
              <a:t> Alexa, ask Daily Horoscopes for the horoscope for Pisces today.</a:t>
            </a:r>
          </a:p>
          <a:p>
            <a:pPr marL="0" indent="0">
              <a:buNone/>
            </a:pPr>
            <a:r>
              <a:rPr lang="en-US" sz="1700" dirty="0">
                <a:latin typeface="Times New Roman" panose="02020603050405020304" pitchFamily="18" charset="0"/>
                <a:cs typeface="Times New Roman" panose="02020603050405020304" pitchFamily="18" charset="0"/>
              </a:rPr>
              <a:t>The Alexa service sends the Daily Horoscopes service a “GetHoroscope” intent with the value of “pisces” in the “Sign” slot and the current date in the “Date” slot. The service can then look up today’s horoscope for Pisces and send back the text to convert to speech.</a:t>
            </a:r>
          </a:p>
          <a:p>
            <a:pPr marL="0" indent="0">
              <a:buNone/>
            </a:pPr>
            <a:r>
              <a:rPr lang="en-US" sz="1700" dirty="0">
                <a:latin typeface="Times New Roman" panose="02020603050405020304" pitchFamily="18" charset="0"/>
                <a:cs typeface="Times New Roman" panose="02020603050405020304" pitchFamily="18" charset="0"/>
              </a:rPr>
              <a:t>The intents are defined in a JSON structure called an </a:t>
            </a:r>
            <a:r>
              <a:rPr lang="en-US" sz="1700" i="1" dirty="0">
                <a:latin typeface="Times New Roman" panose="02020603050405020304" pitchFamily="18" charset="0"/>
                <a:cs typeface="Times New Roman" panose="02020603050405020304" pitchFamily="18" charset="0"/>
              </a:rPr>
              <a:t>intent schema</a:t>
            </a:r>
            <a:r>
              <a:rPr lang="en-US" sz="1700" dirty="0">
                <a:latin typeface="Times New Roman" panose="02020603050405020304" pitchFamily="18" charset="0"/>
                <a:cs typeface="Times New Roman" panose="02020603050405020304" pitchFamily="18" charset="0"/>
              </a:rPr>
              <a:t>. An example intent schema of the Daily Horoscopes skill is picture right.</a:t>
            </a:r>
          </a:p>
          <a:p>
            <a:pPr marL="0" indent="0">
              <a:buNone/>
            </a:pPr>
            <a:r>
              <a:rPr lang="en-US" sz="1700" dirty="0">
                <a:latin typeface="Times New Roman" panose="02020603050405020304" pitchFamily="18" charset="0"/>
                <a:cs typeface="Times New Roman" panose="02020603050405020304" pitchFamily="18" charset="0"/>
              </a:rPr>
              <a:t>Slots are defined with different types. For instance, the Sign slot in the above example is defined as a custom type LIST_OF_SIGNS to reference a list of horoscope sign values provided for the slot (Aries, Capricorn, etc.). The Date slot uses Amazon’s built-in AMAZON.DATE type to convert words that indicate dates (such as “today”) a date format.</a:t>
            </a: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dirty="0"/>
              <a:t>	</a:t>
            </a:r>
          </a:p>
        </p:txBody>
      </p:sp>
      <p:pic>
        <p:nvPicPr>
          <p:cNvPr id="11" name="Picture 10">
            <a:extLst>
              <a:ext uri="{FF2B5EF4-FFF2-40B4-BE49-F238E27FC236}">
                <a16:creationId xmlns:a16="http://schemas.microsoft.com/office/drawing/2014/main" id="{268875F7-B8EF-48F8-BCA7-69288DF62F34}"/>
              </a:ext>
            </a:extLst>
          </p:cNvPr>
          <p:cNvPicPr>
            <a:picLocks noChangeAspect="1"/>
          </p:cNvPicPr>
          <p:nvPr/>
        </p:nvPicPr>
        <p:blipFill rotWithShape="1">
          <a:blip r:embed="rId2"/>
          <a:srcRect r="54593"/>
          <a:stretch/>
        </p:blipFill>
        <p:spPr>
          <a:xfrm>
            <a:off x="243280" y="3886461"/>
            <a:ext cx="2543087" cy="2628900"/>
          </a:xfrm>
          <a:prstGeom prst="rect">
            <a:avLst/>
          </a:prstGeom>
        </p:spPr>
      </p:pic>
      <p:sp>
        <p:nvSpPr>
          <p:cNvPr id="13" name="Rectangle 12">
            <a:extLst>
              <a:ext uri="{FF2B5EF4-FFF2-40B4-BE49-F238E27FC236}">
                <a16:creationId xmlns:a16="http://schemas.microsoft.com/office/drawing/2014/main" id="{405F0A80-73FE-4441-AABB-3C7E15E398F9}"/>
              </a:ext>
            </a:extLst>
          </p:cNvPr>
          <p:cNvSpPr/>
          <p:nvPr/>
        </p:nvSpPr>
        <p:spPr>
          <a:xfrm>
            <a:off x="7300680" y="4837983"/>
            <a:ext cx="4987316" cy="830997"/>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Note that the Alexa Skills Kit provides a </a:t>
            </a:r>
            <a:r>
              <a:rPr lang="en-US" sz="1200" dirty="0">
                <a:latin typeface="Times New Roman" panose="02020603050405020304" pitchFamily="18" charset="0"/>
                <a:cs typeface="Times New Roman" panose="02020603050405020304" pitchFamily="18" charset="0"/>
                <a:hlinkClick r:id="rId3"/>
              </a:rPr>
              <a:t>library of built-in intents </a:t>
            </a:r>
            <a:r>
              <a:rPr lang="en-US" sz="1200" dirty="0">
                <a:latin typeface="Times New Roman" panose="02020603050405020304" pitchFamily="18" charset="0"/>
                <a:cs typeface="Times New Roman" panose="02020603050405020304" pitchFamily="18" charset="0"/>
              </a:rPr>
              <a:t>for common actions. If you want to implement these, you include them in your intent schema just like your own custom intents. For details, see </a:t>
            </a:r>
            <a:r>
              <a:rPr lang="en-US" sz="1200" dirty="0">
                <a:latin typeface="Times New Roman" panose="02020603050405020304" pitchFamily="18" charset="0"/>
                <a:cs typeface="Times New Roman" panose="02020603050405020304" pitchFamily="18" charset="0"/>
                <a:hlinkClick r:id="rId4"/>
              </a:rPr>
              <a:t>Implementing the Built-in Intents</a:t>
            </a:r>
            <a:r>
              <a:rPr lang="en-US" sz="12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E2909D0E-B0D7-4A26-94A4-1A2DB4814109}"/>
              </a:ext>
            </a:extLst>
          </p:cNvPr>
          <p:cNvSpPr txBox="1"/>
          <p:nvPr/>
        </p:nvSpPr>
        <p:spPr>
          <a:xfrm>
            <a:off x="134224" y="3517129"/>
            <a:ext cx="2652144"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Intent Schema (Built-In Slots):</a:t>
            </a:r>
          </a:p>
        </p:txBody>
      </p:sp>
      <p:pic>
        <p:nvPicPr>
          <p:cNvPr id="15" name="Picture 14">
            <a:extLst>
              <a:ext uri="{FF2B5EF4-FFF2-40B4-BE49-F238E27FC236}">
                <a16:creationId xmlns:a16="http://schemas.microsoft.com/office/drawing/2014/main" id="{3ED26953-D2DF-4FAE-B069-397EC0E5128B}"/>
              </a:ext>
            </a:extLst>
          </p:cNvPr>
          <p:cNvPicPr>
            <a:picLocks noChangeAspect="1"/>
          </p:cNvPicPr>
          <p:nvPr/>
        </p:nvPicPr>
        <p:blipFill>
          <a:blip r:embed="rId5"/>
          <a:stretch>
            <a:fillRect/>
          </a:stretch>
        </p:blipFill>
        <p:spPr>
          <a:xfrm>
            <a:off x="3206528" y="3819363"/>
            <a:ext cx="1936248" cy="3038637"/>
          </a:xfrm>
          <a:prstGeom prst="rect">
            <a:avLst/>
          </a:prstGeom>
        </p:spPr>
      </p:pic>
      <p:sp>
        <p:nvSpPr>
          <p:cNvPr id="16" name="TextBox 15">
            <a:extLst>
              <a:ext uri="{FF2B5EF4-FFF2-40B4-BE49-F238E27FC236}">
                <a16:creationId xmlns:a16="http://schemas.microsoft.com/office/drawing/2014/main" id="{8F427046-04E4-493D-8168-2462B84428AB}"/>
              </a:ext>
            </a:extLst>
          </p:cNvPr>
          <p:cNvSpPr txBox="1"/>
          <p:nvPr/>
        </p:nvSpPr>
        <p:spPr>
          <a:xfrm>
            <a:off x="3122510" y="3511586"/>
            <a:ext cx="2583633"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Intent Schema (Custom Slots):</a:t>
            </a:r>
          </a:p>
        </p:txBody>
      </p:sp>
      <p:pic>
        <p:nvPicPr>
          <p:cNvPr id="17" name="Picture 16">
            <a:extLst>
              <a:ext uri="{FF2B5EF4-FFF2-40B4-BE49-F238E27FC236}">
                <a16:creationId xmlns:a16="http://schemas.microsoft.com/office/drawing/2014/main" id="{945DEDEC-4BC4-47EB-9A5B-8A06A09EE7B5}"/>
              </a:ext>
            </a:extLst>
          </p:cNvPr>
          <p:cNvPicPr>
            <a:picLocks noChangeAspect="1"/>
          </p:cNvPicPr>
          <p:nvPr/>
        </p:nvPicPr>
        <p:blipFill>
          <a:blip r:embed="rId6"/>
          <a:stretch>
            <a:fillRect/>
          </a:stretch>
        </p:blipFill>
        <p:spPr>
          <a:xfrm>
            <a:off x="5957560" y="3886461"/>
            <a:ext cx="1019175" cy="1647825"/>
          </a:xfrm>
          <a:prstGeom prst="rect">
            <a:avLst/>
          </a:prstGeom>
        </p:spPr>
      </p:pic>
      <p:sp>
        <p:nvSpPr>
          <p:cNvPr id="18" name="TextBox 17">
            <a:extLst>
              <a:ext uri="{FF2B5EF4-FFF2-40B4-BE49-F238E27FC236}">
                <a16:creationId xmlns:a16="http://schemas.microsoft.com/office/drawing/2014/main" id="{25951510-DFEF-4704-AFC7-215283D4B120}"/>
              </a:ext>
            </a:extLst>
          </p:cNvPr>
          <p:cNvSpPr txBox="1"/>
          <p:nvPr/>
        </p:nvSpPr>
        <p:spPr>
          <a:xfrm>
            <a:off x="5835396" y="3578684"/>
            <a:ext cx="1263502"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Custom Slots:</a:t>
            </a:r>
          </a:p>
        </p:txBody>
      </p:sp>
      <p:cxnSp>
        <p:nvCxnSpPr>
          <p:cNvPr id="20" name="Connector: Elbow 19">
            <a:extLst>
              <a:ext uri="{FF2B5EF4-FFF2-40B4-BE49-F238E27FC236}">
                <a16:creationId xmlns:a16="http://schemas.microsoft.com/office/drawing/2014/main" id="{01CC0E3D-3CF2-41EB-B102-34BE2364A46B}"/>
              </a:ext>
            </a:extLst>
          </p:cNvPr>
          <p:cNvCxnSpPr>
            <a:cxnSpLocks/>
            <a:stCxn id="17" idx="1"/>
            <a:endCxn id="15" idx="3"/>
          </p:cNvCxnSpPr>
          <p:nvPr/>
        </p:nvCxnSpPr>
        <p:spPr>
          <a:xfrm rot="10800000" flipV="1">
            <a:off x="5142776" y="4710374"/>
            <a:ext cx="814784" cy="628308"/>
          </a:xfrm>
          <a:prstGeom prst="bentConnector3">
            <a:avLst>
              <a:gd name="adj1" fmla="val 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2C1359AC-7D9C-44B3-8043-3681C86C89C9}"/>
              </a:ext>
            </a:extLst>
          </p:cNvPr>
          <p:cNvSpPr/>
          <p:nvPr/>
        </p:nvSpPr>
        <p:spPr>
          <a:xfrm>
            <a:off x="7312944" y="5608567"/>
            <a:ext cx="4975051" cy="1015663"/>
          </a:xfrm>
          <a:prstGeom prst="rect">
            <a:avLst/>
          </a:prstGeom>
        </p:spPr>
        <p:txBody>
          <a:bodyPr wrap="square">
            <a:spAutoFit/>
          </a:bodyPr>
          <a:lstStyle/>
          <a:p>
            <a:r>
              <a:rPr lang="en-US" sz="1200" dirty="0">
                <a:latin typeface="Times New Roman" panose="02020603050405020304" pitchFamily="18" charset="0"/>
                <a:cs typeface="Times New Roman" panose="02020603050405020304" pitchFamily="18" charset="0"/>
              </a:rPr>
              <a:t>A custom slot type defines a list of representative values for the slot. Custom slot types are used for lists of items that are not covered by Amazon’s </a:t>
            </a:r>
            <a:r>
              <a:rPr lang="en-US" sz="1200" dirty="0">
                <a:latin typeface="Times New Roman" panose="02020603050405020304" pitchFamily="18" charset="0"/>
                <a:cs typeface="Times New Roman" panose="02020603050405020304" pitchFamily="18" charset="0"/>
                <a:hlinkClick r:id="rId7"/>
              </a:rPr>
              <a:t>built-in set of types </a:t>
            </a:r>
            <a:r>
              <a:rPr lang="en-US" sz="1200" dirty="0">
                <a:latin typeface="Times New Roman" panose="02020603050405020304" pitchFamily="18" charset="0"/>
                <a:cs typeface="Times New Roman" panose="02020603050405020304" pitchFamily="18" charset="0"/>
              </a:rPr>
              <a:t>and are recommended for most use cases. When using a custom type, you define the type and its values, and specify the name of the type as part of the intent definition.</a:t>
            </a:r>
          </a:p>
        </p:txBody>
      </p:sp>
    </p:spTree>
    <p:extLst>
      <p:ext uri="{BB962C8B-B14F-4D97-AF65-F5344CB8AC3E}">
        <p14:creationId xmlns:p14="http://schemas.microsoft.com/office/powerpoint/2010/main" val="2142721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3CD92-1B2D-4DFA-846D-6FD61BE5EEC0}"/>
              </a:ext>
            </a:extLst>
          </p:cNvPr>
          <p:cNvSpPr>
            <a:spLocks noGrp="1"/>
          </p:cNvSpPr>
          <p:nvPr>
            <p:ph type="title"/>
          </p:nvPr>
        </p:nvSpPr>
        <p:spPr>
          <a:xfrm>
            <a:off x="-2" y="1"/>
            <a:ext cx="7357147" cy="545284"/>
          </a:xfrm>
        </p:spPr>
        <p:txBody>
          <a:bodyPr>
            <a:normAutofit/>
          </a:bodyPr>
          <a:lstStyle/>
          <a:p>
            <a:r>
              <a:rPr lang="en-US" sz="2800" b="1" dirty="0">
                <a:latin typeface="Times New Roman" panose="02020603050405020304" pitchFamily="18" charset="0"/>
                <a:cs typeface="Times New Roman" panose="02020603050405020304" pitchFamily="18" charset="0"/>
              </a:rPr>
              <a:t>Interaction Model – Sample Utterances</a:t>
            </a:r>
          </a:p>
        </p:txBody>
      </p:sp>
      <p:sp>
        <p:nvSpPr>
          <p:cNvPr id="7" name="Rectangle 6">
            <a:extLst>
              <a:ext uri="{FF2B5EF4-FFF2-40B4-BE49-F238E27FC236}">
                <a16:creationId xmlns:a16="http://schemas.microsoft.com/office/drawing/2014/main" id="{20679FC0-180A-472C-BAEC-E3C2E5983243}"/>
              </a:ext>
            </a:extLst>
          </p:cNvPr>
          <p:cNvSpPr/>
          <p:nvPr/>
        </p:nvSpPr>
        <p:spPr>
          <a:xfrm>
            <a:off x="268447" y="1111952"/>
            <a:ext cx="5561902" cy="378565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Sample Utterances:</a:t>
            </a:r>
          </a:p>
          <a:p>
            <a:r>
              <a:rPr lang="en-US" sz="1600" dirty="0">
                <a:latin typeface="Times New Roman" panose="02020603050405020304" pitchFamily="18" charset="0"/>
                <a:cs typeface="Times New Roman" panose="02020603050405020304" pitchFamily="18" charset="0"/>
              </a:rPr>
              <a:t>Each possible sample utterance is assigned to one of the defined intents. For example, the following snippet from a sample utterances file maps four possible phrases to the GetHoroscope intent, two phrases to the “GetLuckyNumbers” intent, and two phrases to the “MatchSign” intent.</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Sample Utterance Syntax:</a:t>
            </a: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Each line of a sample utterance files consists of two fields separated by tabs or spaces:</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name of the intent on the left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phrase a user might speak to signal that intent on the right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Slots mapped to intents are represented in the right side of a line by writing the name of the slot in curly braces: {SlotName}</a:t>
            </a:r>
          </a:p>
        </p:txBody>
      </p:sp>
      <p:pic>
        <p:nvPicPr>
          <p:cNvPr id="11" name="Picture 10">
            <a:extLst>
              <a:ext uri="{FF2B5EF4-FFF2-40B4-BE49-F238E27FC236}">
                <a16:creationId xmlns:a16="http://schemas.microsoft.com/office/drawing/2014/main" id="{061118A9-F348-4577-889F-98272CB7EDFD}"/>
              </a:ext>
            </a:extLst>
          </p:cNvPr>
          <p:cNvPicPr>
            <a:picLocks noChangeAspect="1"/>
          </p:cNvPicPr>
          <p:nvPr/>
        </p:nvPicPr>
        <p:blipFill>
          <a:blip r:embed="rId2"/>
          <a:stretch>
            <a:fillRect/>
          </a:stretch>
        </p:blipFill>
        <p:spPr>
          <a:xfrm>
            <a:off x="6765634" y="1111952"/>
            <a:ext cx="4667250" cy="1495425"/>
          </a:xfrm>
          <a:prstGeom prst="rect">
            <a:avLst/>
          </a:prstGeom>
        </p:spPr>
      </p:pic>
      <p:pic>
        <p:nvPicPr>
          <p:cNvPr id="12" name="Picture 11">
            <a:extLst>
              <a:ext uri="{FF2B5EF4-FFF2-40B4-BE49-F238E27FC236}">
                <a16:creationId xmlns:a16="http://schemas.microsoft.com/office/drawing/2014/main" id="{B7802853-7086-4861-AEB3-B85FD574FEF9}"/>
              </a:ext>
            </a:extLst>
          </p:cNvPr>
          <p:cNvPicPr>
            <a:picLocks noChangeAspect="1"/>
          </p:cNvPicPr>
          <p:nvPr/>
        </p:nvPicPr>
        <p:blipFill>
          <a:blip r:embed="rId3"/>
          <a:stretch>
            <a:fillRect/>
          </a:stretch>
        </p:blipFill>
        <p:spPr>
          <a:xfrm>
            <a:off x="6765634" y="4094176"/>
            <a:ext cx="4667250" cy="595269"/>
          </a:xfrm>
          <a:prstGeom prst="rect">
            <a:avLst/>
          </a:prstGeom>
        </p:spPr>
      </p:pic>
    </p:spTree>
    <p:extLst>
      <p:ext uri="{BB962C8B-B14F-4D97-AF65-F5344CB8AC3E}">
        <p14:creationId xmlns:p14="http://schemas.microsoft.com/office/powerpoint/2010/main" val="1899164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1126</Words>
  <Application>Microsoft Office PowerPoint</Application>
  <PresentationFormat>Widescreen</PresentationFormat>
  <Paragraphs>80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MyDMV Alexa Skill</vt:lpstr>
      <vt:lpstr>Step 1 – Voice User Interface (VOI)</vt:lpstr>
      <vt:lpstr>Skill Information – Skill Type</vt:lpstr>
      <vt:lpstr>Skill Information – Languages</vt:lpstr>
      <vt:lpstr>Skill Information – Name &amp; Invocation Name</vt:lpstr>
      <vt:lpstr>Interaction Model</vt:lpstr>
      <vt:lpstr>Interaction Model – Intent Schema</vt:lpstr>
      <vt:lpstr>Interaction Model – Sample Utterances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MyDMV Alexa Skill</dc:title>
  <dc:creator>Stucchi, Nicholas (ITS)</dc:creator>
  <cp:lastModifiedBy>Stucchi, Nicholas (ITS)</cp:lastModifiedBy>
  <cp:revision>21</cp:revision>
  <dcterms:created xsi:type="dcterms:W3CDTF">2017-08-14T19:00:52Z</dcterms:created>
  <dcterms:modified xsi:type="dcterms:W3CDTF">2017-08-14T20:40:32Z</dcterms:modified>
</cp:coreProperties>
</file>