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7"/>
    <p:restoredTop sz="94639"/>
  </p:normalViewPr>
  <p:slideViewPr>
    <p:cSldViewPr snapToGrid="0" snapToObjects="1">
      <p:cViewPr>
        <p:scale>
          <a:sx n="62" d="100"/>
          <a:sy n="62" d="100"/>
        </p:scale>
        <p:origin x="472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3FB4-7AC9-DF46-97DA-562E9E2F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B83A6-8FD0-2B46-B9C1-E3184E3FD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C75A-CBDA-254F-9DE9-2AF612F0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0E28-B5F0-AA48-95D0-400EED2E09EE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4AFA-DA03-984E-BBAD-F902E57B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10F83-48E6-0741-A27C-F7E80B61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7CAA-03C4-5148-AFE3-EDA0982D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2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F218-C916-2D46-8553-2BAEC504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E86FB-FDAC-CC44-B28E-06970FB69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B21B7-46D4-BE4E-A232-BBAE85AC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0E28-B5F0-AA48-95D0-400EED2E09EE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C5287-98F3-A247-B447-D3518CF8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4ED90-E955-334A-8A3C-8E490E33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7CAA-03C4-5148-AFE3-EDA0982D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4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C92B2-8B9E-7E43-9D76-5FD354023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FA980-0C90-8646-8C55-18353C900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0E321-1023-444A-B8BB-819C8810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0E28-B5F0-AA48-95D0-400EED2E09EE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AF12B-B594-0445-86AC-99C70918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3CE8E-3D3D-1943-A38E-425E8AB7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7CAA-03C4-5148-AFE3-EDA0982D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3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D955-47B7-A344-9DE4-23718B90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13698-F864-194B-82FC-5542F79EA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2D8C4-EBCF-7747-ACB9-41644A38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0E28-B5F0-AA48-95D0-400EED2E09EE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245-2CE4-334C-8701-ABC73AB7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E84F-9C85-D24F-BD6E-C509500D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7CAA-03C4-5148-AFE3-EDA0982D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1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DAE5-84B8-6A4B-967C-46E06522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0EAC3-3BDB-204B-B80F-AF632FDB8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6598-B5B4-5C4D-BB2B-495F813D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0E28-B5F0-AA48-95D0-400EED2E09EE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17E9C-CCEF-FE43-89D6-F4D4DB5D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B81A-052E-8944-AEFB-302D483A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7CAA-03C4-5148-AFE3-EDA0982D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1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37A6-E90F-AD4A-A9DA-BAFCEB13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3B77-716A-154F-A532-919D76244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3FB04-0D3A-FB4D-B44A-F59EDDDB4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2A1CF-F2DE-F145-AB2D-EBBE42BE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0E28-B5F0-AA48-95D0-400EED2E09EE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3CCA0-7970-7144-8175-524B6B53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56124-4AA3-4A4F-8637-63693A5D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7CAA-03C4-5148-AFE3-EDA0982D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DF0F-2873-B541-9C38-68DDAA6F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F5EDA-EDC1-754E-9D49-3BE8CD39D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F2A22-9D54-A141-BC23-ACBEB1495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5991B-0CB5-5240-B4F7-20879A12E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5BF33-9236-964F-A7BB-4635C7D3B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13D68-28C4-1747-8B17-4479855C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0E28-B5F0-AA48-95D0-400EED2E09EE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6B826-0915-BC48-8BDF-B7A3B61C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3D0FC-50A0-5E4E-9B33-4FFD3D1E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7CAA-03C4-5148-AFE3-EDA0982D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AD0F-3ABD-5441-BB37-E844E719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86726-AAD6-C041-A7EC-2B68C0FF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0E28-B5F0-AA48-95D0-400EED2E09EE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D60C1-F79A-5143-A832-D2F4007D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C09DD-B76E-0540-84E4-3F4713E6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7CAA-03C4-5148-AFE3-EDA0982D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3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A8B50-B865-E740-B1BF-1EAA391A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0E28-B5F0-AA48-95D0-400EED2E09EE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D1FC0-BC74-664B-A82B-B638039A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D175E-D136-6B45-94E2-EDFF5607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7CAA-03C4-5148-AFE3-EDA0982D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6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F8DA-BCEF-3D48-AAEB-37EC02AC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D116-FB0D-0847-90EC-5DD42C06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3C9A1-D5EB-E349-94DF-4018D234E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BD222-DDA5-7C47-8967-C5C9A927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0E28-B5F0-AA48-95D0-400EED2E09EE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DA48F-B068-4644-821E-94A01FB1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5D6CD-5431-2340-804D-919FF49D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7CAA-03C4-5148-AFE3-EDA0982D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0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C1E9-C973-0546-8ED2-CB9B1B7E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39871-BFAD-9C48-80A8-8B4E107AF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2A508-B68E-F74C-801F-24EF663E5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5BF64-1E23-3C40-BA28-60873360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0E28-B5F0-AA48-95D0-400EED2E09EE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E33F0-61B2-D848-BFDA-8BB2012B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CB5A8-21EA-5249-903F-26520866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7CAA-03C4-5148-AFE3-EDA0982D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75576-94F3-0A46-8A9A-CC80E0CC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EE251-01E6-F140-A91F-D40196381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4DC2C-411A-F14D-B6D2-DD5ECB2CC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A0E28-B5F0-AA48-95D0-400EED2E09EE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5857-5582-184C-9D39-2184FA189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D4C32-5F25-274C-A60F-1D0B12265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7CAA-03C4-5148-AFE3-EDA0982D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arxiv.org/pdf/1806.00101.pdf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openreview.net/pdf?id=HygjqjR9K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759B-9CAB-8743-BF59-02F9C4818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Replicating </a:t>
            </a:r>
            <a:r>
              <a:rPr lang="en-US" dirty="0" err="1"/>
              <a:t>IllustrisTNG</a:t>
            </a:r>
            <a:r>
              <a:rPr lang="en-US" dirty="0"/>
              <a:t> one stride at a time...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2371D-BED5-F045-A519-059D01A3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Seda </a:t>
            </a:r>
            <a:r>
              <a:rPr lang="en-US" dirty="0" err="1"/>
              <a:t>Bilaloglu</a:t>
            </a:r>
            <a:r>
              <a:rPr lang="en-US" dirty="0"/>
              <a:t>, </a:t>
            </a:r>
            <a:r>
              <a:rPr lang="en-US" dirty="0" err="1"/>
              <a:t>Asena</a:t>
            </a:r>
            <a:r>
              <a:rPr lang="en-US" dirty="0"/>
              <a:t> </a:t>
            </a:r>
            <a:r>
              <a:rPr lang="en-US" dirty="0" err="1"/>
              <a:t>Derin</a:t>
            </a:r>
            <a:r>
              <a:rPr lang="en-US" dirty="0"/>
              <a:t> Cengiz, Atakan Okan, Juan Jose Zamudio</a:t>
            </a:r>
          </a:p>
        </p:txBody>
      </p:sp>
    </p:spTree>
    <p:extLst>
      <p:ext uri="{BB962C8B-B14F-4D97-AF65-F5344CB8AC3E}">
        <p14:creationId xmlns:p14="http://schemas.microsoft.com/office/powerpoint/2010/main" val="177028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84D5-0578-374B-BD0A-FEF633AA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Wasserstein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E933-A845-1045-98FA-7422225B1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308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Right: 3D plots comparing noise-input generated cubes (sampled at epoch 20-30) vs sampled cubes from the real data</a:t>
            </a:r>
          </a:p>
          <a:p>
            <a:r>
              <a:rPr lang="en-US" sz="2000" dirty="0"/>
              <a:t>WGAN with Fully Connected layers</a:t>
            </a:r>
          </a:p>
          <a:p>
            <a:r>
              <a:rPr lang="en-US" sz="2000" dirty="0"/>
              <a:t>Data used Redshift = 5.0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5473A-8F87-DB40-B441-1D2B0515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599" y="3373053"/>
            <a:ext cx="4052960" cy="2033291"/>
          </a:xfrm>
          <a:prstGeom prst="rect">
            <a:avLst/>
          </a:prstGeom>
        </p:spPr>
      </p:pic>
      <p:pic>
        <p:nvPicPr>
          <p:cNvPr id="7" name="Picture 6" descr="&#10;">
            <a:extLst>
              <a:ext uri="{FF2B5EF4-FFF2-40B4-BE49-F238E27FC236}">
                <a16:creationId xmlns:a16="http://schemas.microsoft.com/office/drawing/2014/main" id="{5489198B-EFFD-CE4E-AB83-ECDE3DD83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831" y="1149598"/>
            <a:ext cx="2096839" cy="2096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50FE12-968D-6B4C-8799-D199FE9A3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671" y="1131976"/>
            <a:ext cx="2114462" cy="2114462"/>
          </a:xfrm>
          <a:prstGeom prst="rect">
            <a:avLst/>
          </a:prstGeom>
        </p:spPr>
      </p:pic>
      <p:pic>
        <p:nvPicPr>
          <p:cNvPr id="11" name="Picture 10" descr="A close up of a map&#13;&#10;&#13;&#10;Description automatically generated">
            <a:extLst>
              <a:ext uri="{FF2B5EF4-FFF2-40B4-BE49-F238E27FC236}">
                <a16:creationId xmlns:a16="http://schemas.microsoft.com/office/drawing/2014/main" id="{5A3A60FA-DAC3-514B-B7F3-89D829CF2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0133" y="1131976"/>
            <a:ext cx="2096840" cy="20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6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D058-92BF-7648-9295-B18CA7BD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MMD-GAN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85C21-9564-B84D-8A1A-40DB34E4E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92" y="1296364"/>
            <a:ext cx="5180605" cy="496567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Using DCGAN architecture with 3D Conv and </a:t>
            </a:r>
            <a:r>
              <a:rPr lang="en-US" sz="2000" dirty="0" err="1"/>
              <a:t>Deconv</a:t>
            </a:r>
            <a:r>
              <a:rPr lang="en-US" sz="2000" dirty="0"/>
              <a:t> Layers</a:t>
            </a:r>
          </a:p>
          <a:p>
            <a:pPr lvl="1"/>
            <a:r>
              <a:rPr lang="en-US" sz="1600" dirty="0"/>
              <a:t>Discriminator: </a:t>
            </a:r>
          </a:p>
          <a:p>
            <a:pPr lvl="2"/>
            <a:r>
              <a:rPr lang="en-US" sz="1200" dirty="0"/>
              <a:t>Autoencoder like architecture where only the encoder is used for discriminative purposes</a:t>
            </a:r>
          </a:p>
          <a:p>
            <a:pPr lvl="2"/>
            <a:r>
              <a:rPr lang="en-US" sz="1200" dirty="0"/>
              <a:t>The decoder is trained as an autoencoder to speed up generator’s training</a:t>
            </a:r>
          </a:p>
          <a:p>
            <a:pPr lvl="1"/>
            <a:r>
              <a:rPr lang="en-US" sz="1600" dirty="0"/>
              <a:t>Generator:</a:t>
            </a:r>
          </a:p>
          <a:p>
            <a:pPr lvl="2"/>
            <a:r>
              <a:rPr lang="en-US" sz="1200" dirty="0"/>
              <a:t>Architecture same as the decoder part of the Discriminator</a:t>
            </a:r>
          </a:p>
          <a:p>
            <a:r>
              <a:rPr lang="en-US" sz="2000" dirty="0"/>
              <a:t>Training is not stable under hyperparameters given by the authors of the paper. Probably due to the sparsity of the hydrogen data vs. dense bedroom image data.</a:t>
            </a:r>
          </a:p>
          <a:p>
            <a:pPr lvl="1"/>
            <a:r>
              <a:rPr lang="en-US" sz="1600" dirty="0"/>
              <a:t>Gradients blowing up after ~40 epochs just when 3D plots seem to replicate better</a:t>
            </a:r>
          </a:p>
          <a:p>
            <a:pPr lvl="1"/>
            <a:r>
              <a:rPr lang="en-US" sz="1600" dirty="0"/>
              <a:t>Squint you eyes to see the hydrogen masses! (They are really really small.)</a:t>
            </a:r>
          </a:p>
          <a:p>
            <a:r>
              <a:rPr lang="en-US" sz="2000" dirty="0"/>
              <a:t>Next steps: </a:t>
            </a:r>
          </a:p>
          <a:p>
            <a:pPr lvl="1"/>
            <a:r>
              <a:rPr lang="en-US" sz="1600" dirty="0"/>
              <a:t>Repulsive Loss (1) </a:t>
            </a:r>
          </a:p>
          <a:p>
            <a:pPr lvl="1"/>
            <a:r>
              <a:rPr lang="en-US" sz="1600" dirty="0"/>
              <a:t>Different architectures  </a:t>
            </a:r>
          </a:p>
          <a:p>
            <a:pPr lvl="1"/>
            <a:r>
              <a:rPr lang="en-US" sz="1600" dirty="0"/>
              <a:t>Ratio Matching MMD (2)</a:t>
            </a:r>
          </a:p>
          <a:p>
            <a:pPr lvl="1"/>
            <a:r>
              <a:rPr lang="en-US" sz="1600" dirty="0"/>
              <a:t>Where to use </a:t>
            </a:r>
            <a:r>
              <a:rPr lang="en-US" sz="1600" dirty="0" err="1"/>
              <a:t>ReLU</a:t>
            </a:r>
            <a:r>
              <a:rPr lang="en-US" sz="1600" dirty="0"/>
              <a:t> vs </a:t>
            </a:r>
            <a:r>
              <a:rPr lang="en-US" sz="1600" dirty="0" err="1"/>
              <a:t>LeakyReLU</a:t>
            </a:r>
            <a:r>
              <a:rPr lang="en-US" sz="1600" dirty="0"/>
              <a:t>? </a:t>
            </a:r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B9706A-EB71-0A44-8AB2-121C0BFE997E}"/>
              </a:ext>
            </a:extLst>
          </p:cNvPr>
          <p:cNvSpPr txBox="1">
            <a:spLocks/>
          </p:cNvSpPr>
          <p:nvPr/>
        </p:nvSpPr>
        <p:spPr>
          <a:xfrm>
            <a:off x="990600" y="5974394"/>
            <a:ext cx="10363200" cy="6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9D2EE-21E6-7B48-8FD6-0AF02F7896F9}"/>
              </a:ext>
            </a:extLst>
          </p:cNvPr>
          <p:cNvSpPr txBox="1"/>
          <p:nvPr/>
        </p:nvSpPr>
        <p:spPr>
          <a:xfrm>
            <a:off x="561392" y="626204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200" dirty="0">
                <a:hlinkClick r:id="rId2"/>
              </a:rPr>
              <a:t>https://openreview.net/pdf?id=HygjqjR9Km</a:t>
            </a:r>
            <a:endParaRPr lang="en-US" sz="1200" dirty="0"/>
          </a:p>
          <a:p>
            <a:pPr marL="342900" indent="-342900">
              <a:buAutoNum type="arabicParenBoth"/>
            </a:pPr>
            <a:r>
              <a:rPr lang="en-US" sz="1200" dirty="0">
                <a:hlinkClick r:id="rId3"/>
              </a:rPr>
              <a:t>https://arxiv.org/pdf/1806.00101.pdf</a:t>
            </a:r>
            <a:endParaRPr lang="en-US" sz="1200" dirty="0"/>
          </a:p>
        </p:txBody>
      </p:sp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192DC62-D17D-0A4B-94DA-E63B86CFDA0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724" y="5023256"/>
            <a:ext cx="3009448" cy="1625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CC4F03-D4E6-174F-816D-74BAF819F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623" y="11899"/>
            <a:ext cx="2775098" cy="27750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B72333-6648-FB4F-8C85-DA73B38D1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175" y="25173"/>
            <a:ext cx="2775098" cy="2775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FF43E0-5D75-E14D-9ACB-3A8A0344132D}"/>
              </a:ext>
            </a:extLst>
          </p:cNvPr>
          <p:cNvSpPr txBox="1"/>
          <p:nvPr/>
        </p:nvSpPr>
        <p:spPr>
          <a:xfrm>
            <a:off x="10009470" y="2786997"/>
            <a:ext cx="18229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Noise-Input Generated Cube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E697DC-B9F6-8947-8D78-A3D88B208FC8}"/>
              </a:ext>
            </a:extLst>
          </p:cNvPr>
          <p:cNvSpPr txBox="1"/>
          <p:nvPr/>
        </p:nvSpPr>
        <p:spPr>
          <a:xfrm>
            <a:off x="7234372" y="2775619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Sampled Real Cube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46BF9D-BB74-544F-8A65-184B728260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219614"/>
            <a:ext cx="3009448" cy="16415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CC1DC3-EDBF-4F4B-8315-B3AE4CB947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2064" y="3219614"/>
            <a:ext cx="3009448" cy="164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6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3AE7-BCD3-FD47-AA6A-02B4F11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516131-EC14-714A-ACC2-FFC4A84D6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12" y="1690688"/>
            <a:ext cx="4077188" cy="448627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Right: 3D plots comparing noise-input generated cubes (sampled at epoch 20-30) vs sampled cubes from the real data</a:t>
            </a:r>
          </a:p>
          <a:p>
            <a:r>
              <a:rPr lang="en-US" sz="2000" dirty="0"/>
              <a:t>VAE with 3D Conv and 3D </a:t>
            </a:r>
            <a:r>
              <a:rPr lang="en-US" sz="2000" dirty="0" err="1"/>
              <a:t>Deconv</a:t>
            </a:r>
            <a:r>
              <a:rPr lang="en-US" sz="2000" dirty="0"/>
              <a:t> layers</a:t>
            </a:r>
          </a:p>
          <a:p>
            <a:r>
              <a:rPr lang="en-US" sz="2000" dirty="0"/>
              <a:t>very unstable loss (KLD + MSE) in reconstruction, but better loss decline in noise input</a:t>
            </a:r>
          </a:p>
          <a:p>
            <a:r>
              <a:rPr lang="en-US" sz="2000" dirty="0"/>
              <a:t>Left 3D Cube: Real Sampled Cube</a:t>
            </a:r>
          </a:p>
          <a:p>
            <a:r>
              <a:rPr lang="en-US" sz="2000" dirty="0"/>
              <a:t>Middle: Reconstructed Cube at Epoch 1 corresponding to the plotted real cube</a:t>
            </a:r>
          </a:p>
          <a:p>
            <a:r>
              <a:rPr lang="en-US" sz="2000" dirty="0"/>
              <a:t>Right: Reconstructed Cube at Epoch 55, corresponding to the plotted real cube</a:t>
            </a:r>
          </a:p>
          <a:p>
            <a:r>
              <a:rPr lang="en-US" sz="2000" dirty="0"/>
              <a:t>Below: Loss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3E84C0CD-44DA-3A4B-B621-8A7E109FB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822" y="504854"/>
            <a:ext cx="2072093" cy="2072093"/>
          </a:xfrm>
          <a:prstGeom prst="rect">
            <a:avLst/>
          </a:prstGeom>
        </p:spPr>
      </p:pic>
      <p:pic>
        <p:nvPicPr>
          <p:cNvPr id="8" name="Picture 7" descr="A close up of a building&#13;&#10;&#13;&#10;Description automatically generated">
            <a:extLst>
              <a:ext uri="{FF2B5EF4-FFF2-40B4-BE49-F238E27FC236}">
                <a16:creationId xmlns:a16="http://schemas.microsoft.com/office/drawing/2014/main" id="{525FD24B-35F8-934F-AB34-485F4CF7D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796" y="501175"/>
            <a:ext cx="2072093" cy="2072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95E5F9-783B-A14C-89C2-73674EE69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650" y="3580878"/>
            <a:ext cx="5454306" cy="2752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F66169-E58B-564F-A294-A48677091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239" y="380784"/>
            <a:ext cx="2369127" cy="23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5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298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Replicating IllustrisTNG one stride at a time...</vt:lpstr>
      <vt:lpstr>Wasserstein GAN</vt:lpstr>
      <vt:lpstr>MMD-GAN</vt:lpstr>
      <vt:lpstr>VAE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Replicating IllustrisTNG one stride at a time...</dc:title>
  <dc:creator>Atakan Okan</dc:creator>
  <cp:lastModifiedBy>Atakan Okan</cp:lastModifiedBy>
  <cp:revision>27</cp:revision>
  <dcterms:created xsi:type="dcterms:W3CDTF">2018-11-09T19:10:22Z</dcterms:created>
  <dcterms:modified xsi:type="dcterms:W3CDTF">2018-11-09T20:33:12Z</dcterms:modified>
</cp:coreProperties>
</file>