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66" r:id="rId13"/>
    <p:sldId id="257" r:id="rId14"/>
    <p:sldId id="259" r:id="rId15"/>
    <p:sldId id="261" r:id="rId16"/>
    <p:sldId id="262" r:id="rId17"/>
    <p:sldId id="258" r:id="rId18"/>
    <p:sldId id="260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32"/>
  </p:normalViewPr>
  <p:slideViewPr>
    <p:cSldViewPr snapToGrid="0" snapToObjects="1">
      <p:cViewPr>
        <p:scale>
          <a:sx n="63" d="100"/>
          <a:sy n="63" d="100"/>
        </p:scale>
        <p:origin x="416" y="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B1B1F-F7C9-F84D-A6B6-E7AA1324D36F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5C5B-D92B-8949-8803-2835AB55A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0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this slide for every different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85C5B-D92B-8949-8803-2835AB55AD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75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this slide for every different configuration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85C5B-D92B-8949-8803-2835AB55AD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3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this slide for every different configuration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85C5B-D92B-8949-8803-2835AB55AD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36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this slide for every different configuration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85C5B-D92B-8949-8803-2835AB55AD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0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this slide for every different configuration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85C5B-D92B-8949-8803-2835AB55AD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25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this slide for every different configuration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85C5B-D92B-8949-8803-2835AB55AD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47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this slide for every different configuration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85C5B-D92B-8949-8803-2835AB55AD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59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this slide for every different configuration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85C5B-D92B-8949-8803-2835AB55AD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3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this slide for every different configuration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85C5B-D92B-8949-8803-2835AB55AD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33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this slide for every different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85C5B-D92B-8949-8803-2835AB55AD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3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this slide for every different configuration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85C5B-D92B-8949-8803-2835AB55AD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16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this slide for every different configuration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85C5B-D92B-8949-8803-2835AB55AD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8E92-563F-C941-910B-ABF91FE50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7C6D-6BF3-AA48-8E56-F665181DC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F78FC-F5C7-5D46-91E9-B58B58C6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D51-815A-3C45-818E-4F51C9F4A2AA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FDE83-D199-5440-BDE5-5B0A352C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DB5ED-2ED1-0A45-B433-CB995B1E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4C64-2504-F642-A454-20055CE5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2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F99-BA24-C749-932E-3BFC6806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6DCAE-1219-5445-A489-30A3BE10A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942A9-371E-E544-BFB1-450115BF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D51-815A-3C45-818E-4F51C9F4A2AA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E992A-E3FE-924A-B4FE-40408A9D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BF414-9F4B-0E46-ABB2-E03360F9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4C64-2504-F642-A454-20055CE5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5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AAC68-BC6E-264D-B339-80047D364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48F2D-96B1-8246-8B10-A5D50CFEE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31923-6378-764E-AC79-9340773C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D51-815A-3C45-818E-4F51C9F4A2AA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47150-2475-9C4A-BC20-FBE89E93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6D498-0A01-8841-8D16-CBB531E4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4C64-2504-F642-A454-20055CE5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3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AA6A-8F97-0F4E-8224-D67130F7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ACBD-3E2D-214B-9390-DE73F803B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60EDE-9585-3D4F-BE5E-EEBE7749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D51-815A-3C45-818E-4F51C9F4A2AA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B942E-93BE-1E44-AA88-F18427BC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D0E5A-6100-924D-81A7-637FEE99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4C64-2504-F642-A454-20055CE5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6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427B-CA17-EF42-AD2E-69BF18441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629C9-49D4-A744-8190-5ED89EEB9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9FE71-489C-4749-A37E-A5943FC4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D51-815A-3C45-818E-4F51C9F4A2AA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E6040-443D-A142-BF3B-3D9F218C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6D8C6-B9F6-884C-84C1-9BCA351B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4C64-2504-F642-A454-20055CE5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2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9402-A384-4F46-829F-2F9C40C9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8F285-DC28-2C45-846A-DADFC0718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7BE5D-FE0C-0E41-B6D1-6BB495A91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CEE6B-41D0-6240-B8B7-8400F11C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D51-815A-3C45-818E-4F51C9F4A2AA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2B67F-83BF-BF4D-BFB8-FDB8AA95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33E65-BAE4-E847-A6DE-E2E2D176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4C64-2504-F642-A454-20055CE5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7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CFFC-7B8A-694A-93F6-67677AF7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01C72-69A4-9C47-B243-24C9968B6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A330A-0EA4-9E40-B00C-0592B3502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076C5-908A-794A-B4FC-833C976DC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96043-4E52-EF48-8647-B2547A979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40AA5-37CD-ED4F-AC98-A41840E5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D51-815A-3C45-818E-4F51C9F4A2AA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13618-451F-1342-B548-17EBEBF7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DDAFC-65D7-3948-98E6-CB0769E1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4C64-2504-F642-A454-20055CE5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0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F030-C7F7-4340-9FD9-DD65C6B1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1B9FA-5866-3446-8E85-722DA0BA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D51-815A-3C45-818E-4F51C9F4A2AA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8CAE6-C5A3-794A-BAD3-F1D489C2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1243C-AB9B-D14D-BC79-86BDBBD3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4C64-2504-F642-A454-20055CE5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9D5AA-C3C4-2541-A3BC-8F2CC9DC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D51-815A-3C45-818E-4F51C9F4A2AA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4DB38-871C-5F4A-8D2F-3FB1F55F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BF3EA-7EA4-3D4B-85C2-3A948598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4C64-2504-F642-A454-20055CE5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9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28F2-B2DF-8248-8F28-69EE0B9D5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CDA5-32E5-9C4F-98C3-4AF0C3A55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C1B3E-3CDC-7547-A16D-BE30AD669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EB9CE-DD39-2D41-A1D3-9A1D7BF8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D51-815A-3C45-818E-4F51C9F4A2AA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9CBAF-1679-334A-BB54-CABB32CA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93FF0-0A04-ED49-A2D5-AC85C6D5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4C64-2504-F642-A454-20055CE5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6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4294-F949-7246-907C-432B9B29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E8D0A4-02F7-BB41-AC7F-A1EB259BC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8E88B-D778-1D44-AFE0-F44997FDA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0448E-3BE8-CE48-89AF-F2DC2B13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D51-815A-3C45-818E-4F51C9F4A2AA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7E07C-8E59-8343-91CE-A64169CC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1E9A8-8486-1949-A33F-3CCE71C5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4C64-2504-F642-A454-20055CE5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4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630B1-E0F4-1A4B-969B-A8653B21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7B290-AF80-DB4B-B336-503443CAA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0C7F5-1452-3140-A706-201B2EB2C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4D51-815A-3C45-818E-4F51C9F4A2AA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612C3-CB7E-AB42-85C5-CA35B9357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1CA1E-E3B0-EE42-BAD2-C8DDDBC4F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4C64-2504-F642-A454-20055CE5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0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EBC3-376A-1140-B25A-D5FB82D264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MMD-GAN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E47AB-73E4-4C47-8FF1-4ABD32FB5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9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CFB977-07E2-2741-A33E-AD976CB35A0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Plots - Generator</a:t>
            </a:r>
          </a:p>
        </p:txBody>
      </p:sp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DD3C958-77B1-6D4F-90F4-7182B46CC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50169"/>
            <a:ext cx="5475643" cy="2975705"/>
          </a:xfrm>
          <a:prstGeom prst="rect">
            <a:avLst/>
          </a:prstGeom>
        </p:spPr>
      </p:pic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2CFE1DA-9F5B-884E-AEEB-A48AB94DF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78" y="653143"/>
            <a:ext cx="5179807" cy="2969756"/>
          </a:xfrm>
          <a:prstGeom prst="rect">
            <a:avLst/>
          </a:prstGeom>
        </p:spPr>
      </p:pic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68E66A9-7E50-6642-BF0E-BC7260221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04" y="3753690"/>
            <a:ext cx="4932381" cy="2827898"/>
          </a:xfrm>
          <a:prstGeom prst="rect">
            <a:avLst/>
          </a:prstGeom>
        </p:spPr>
      </p:pic>
      <p:pic>
        <p:nvPicPr>
          <p:cNvPr id="13" name="Picture 1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FCCDD01-0B5A-2D49-8B2F-BD5CBF15B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119" y="3726543"/>
            <a:ext cx="5229175" cy="299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4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5B24-9513-9740-B0AE-EA6263184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530385"/>
          </a:xfrm>
        </p:spPr>
        <p:txBody>
          <a:bodyPr>
            <a:normAutofit/>
          </a:bodyPr>
          <a:lstStyle/>
          <a:p>
            <a:r>
              <a:rPr lang="en-US" sz="2000" dirty="0"/>
              <a:t>3D Plots of Real / Noise Input / AE Real / AE Noise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B1BCEC-83C6-084C-8F4C-033A63EDB33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548640"/>
            <a:ext cx="0" cy="5974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52BCF446-087B-F543-8CB2-B3D1EE5C353C}"/>
              </a:ext>
            </a:extLst>
          </p:cNvPr>
          <p:cNvSpPr txBox="1">
            <a:spLocks/>
          </p:cNvSpPr>
          <p:nvPr/>
        </p:nvSpPr>
        <p:spPr>
          <a:xfrm>
            <a:off x="543560" y="548640"/>
            <a:ext cx="5227314" cy="53038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REAL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ED3426F-9D2B-7048-B83B-4EFF527F4E44}"/>
              </a:ext>
            </a:extLst>
          </p:cNvPr>
          <p:cNvSpPr txBox="1">
            <a:spLocks/>
          </p:cNvSpPr>
          <p:nvPr/>
        </p:nvSpPr>
        <p:spPr>
          <a:xfrm>
            <a:off x="6629400" y="548639"/>
            <a:ext cx="5227314" cy="53038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NOISE-INPUT GENERATED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Upper Left: Epoch 145, Upper Right: Epoch 140, Lower Left Epoch 135, Lower Right Epoch 130</a:t>
            </a:r>
          </a:p>
        </p:txBody>
      </p:sp>
      <p:pic>
        <p:nvPicPr>
          <p:cNvPr id="13" name="Picture 12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0B2D6FFF-61CD-E449-AEF7-5D51AA13E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300482"/>
            <a:ext cx="2529837" cy="25298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D4A8B7-26F3-534A-9FB1-EACB22903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377" y="1162288"/>
            <a:ext cx="2806224" cy="2806224"/>
          </a:xfrm>
          <a:prstGeom prst="rect">
            <a:avLst/>
          </a:prstGeom>
        </p:spPr>
      </p:pic>
      <p:pic>
        <p:nvPicPr>
          <p:cNvPr id="17" name="Picture 16" descr="A picture containing object&#13;&#10;&#13;&#10;Description automatically generated">
            <a:extLst>
              <a:ext uri="{FF2B5EF4-FFF2-40B4-BE49-F238E27FC236}">
                <a16:creationId xmlns:a16="http://schemas.microsoft.com/office/drawing/2014/main" id="{11000E45-18F0-A040-8411-E702245FA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3" y="4051779"/>
            <a:ext cx="2806221" cy="2806221"/>
          </a:xfrm>
          <a:prstGeom prst="rect">
            <a:avLst/>
          </a:prstGeom>
        </p:spPr>
      </p:pic>
      <p:pic>
        <p:nvPicPr>
          <p:cNvPr id="19" name="Picture 18" descr="A picture containing outdoor, sky&#13;&#10;&#13;&#10;Description automatically generated">
            <a:extLst>
              <a:ext uri="{FF2B5EF4-FFF2-40B4-BE49-F238E27FC236}">
                <a16:creationId xmlns:a16="http://schemas.microsoft.com/office/drawing/2014/main" id="{7C063F2F-AEDF-A04E-B88E-17333F6F8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0037" y="4106706"/>
            <a:ext cx="2806214" cy="2806214"/>
          </a:xfrm>
          <a:prstGeom prst="rect">
            <a:avLst/>
          </a:prstGeom>
        </p:spPr>
      </p:pic>
      <p:pic>
        <p:nvPicPr>
          <p:cNvPr id="21" name="Picture 20" descr="A picture containing sky, outdoor&#13;&#10;&#13;&#10;Description automatically generated">
            <a:extLst>
              <a:ext uri="{FF2B5EF4-FFF2-40B4-BE49-F238E27FC236}">
                <a16:creationId xmlns:a16="http://schemas.microsoft.com/office/drawing/2014/main" id="{A2682FBA-4EAF-F44C-AA30-FD790F391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1127" y="3949704"/>
            <a:ext cx="2712719" cy="27127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F5B061-3896-C245-8ACB-58AFC92BCE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0965" y="3754128"/>
            <a:ext cx="3103872" cy="3103872"/>
          </a:xfrm>
          <a:prstGeom prst="rect">
            <a:avLst/>
          </a:prstGeom>
        </p:spPr>
      </p:pic>
      <p:pic>
        <p:nvPicPr>
          <p:cNvPr id="25" name="Picture 24" descr="A picture containing sky, outdoor, photo&#13;&#10;&#13;&#10;Description automatically generated">
            <a:extLst>
              <a:ext uri="{FF2B5EF4-FFF2-40B4-BE49-F238E27FC236}">
                <a16:creationId xmlns:a16="http://schemas.microsoft.com/office/drawing/2014/main" id="{6E15EE2A-9D15-F74F-B871-484A6EBEF0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7956" y="1176021"/>
            <a:ext cx="2778758" cy="2778758"/>
          </a:xfrm>
          <a:prstGeom prst="rect">
            <a:avLst/>
          </a:prstGeom>
        </p:spPr>
      </p:pic>
      <p:pic>
        <p:nvPicPr>
          <p:cNvPr id="27" name="Picture 26" descr="A picture containing sky, outdoor&#13;&#10;&#13;&#10;Description automatically generated">
            <a:extLst>
              <a:ext uri="{FF2B5EF4-FFF2-40B4-BE49-F238E27FC236}">
                <a16:creationId xmlns:a16="http://schemas.microsoft.com/office/drawing/2014/main" id="{219D8E66-FD71-994D-AA29-AC0472BE3A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8401" y="1098312"/>
            <a:ext cx="3027681" cy="302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8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3271-A2A2-E04B-8D22-5AEC1717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68CE0-925C-EA46-BBE2-0C2157CF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961F-1FA0-5449-A5D9-62824B0E9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Parameters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6899D7-6C94-B343-8FDD-778E94A8D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77719"/>
              </p:ext>
            </p:extLst>
          </p:nvPr>
        </p:nvGraphicFramePr>
        <p:xfrm>
          <a:off x="391886" y="868680"/>
          <a:ext cx="5704114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4841">
                  <a:extLst>
                    <a:ext uri="{9D8B030D-6E8A-4147-A177-3AD203B41FA5}">
                      <a16:colId xmlns:a16="http://schemas.microsoft.com/office/drawing/2014/main" val="2484698653"/>
                    </a:ext>
                  </a:extLst>
                </a:gridCol>
                <a:gridCol w="1729273">
                  <a:extLst>
                    <a:ext uri="{9D8B030D-6E8A-4147-A177-3AD203B41FA5}">
                      <a16:colId xmlns:a16="http://schemas.microsoft.com/office/drawing/2014/main" val="1283986763"/>
                    </a:ext>
                  </a:extLst>
                </a:gridCol>
              </a:tblGrid>
              <a:tr h="314453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67186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r>
                        <a:rPr lang="en-US" dirty="0" err="1"/>
                        <a:t>Batch_size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371246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r>
                        <a:rPr lang="en-US" dirty="0"/>
                        <a:t>Number of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19622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r>
                        <a:rPr lang="en-US" dirty="0" err="1"/>
                        <a:t>Lr</a:t>
                      </a:r>
                      <a:r>
                        <a:rPr lang="en-US" dirty="0"/>
                        <a:t> (learning rate)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5e-5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16047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r>
                        <a:rPr lang="en-US" dirty="0"/>
                        <a:t>Number of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213675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rmsprop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622847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r>
                        <a:rPr lang="en-US" dirty="0" err="1"/>
                        <a:t>Dist_ae</a:t>
                      </a:r>
                      <a:r>
                        <a:rPr lang="en-US" dirty="0"/>
                        <a:t> (reconstruction loss function for autoencoding)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355514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Gen_iterations_limit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60411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Diter_1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287485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Giter_1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877043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Diter_2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437255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Giter_2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18443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Sampled Cube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642703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 Cube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67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1D4667-2831-E041-BC29-C34B442D5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36918"/>
              </p:ext>
            </p:extLst>
          </p:nvPr>
        </p:nvGraphicFramePr>
        <p:xfrm>
          <a:off x="6268616" y="868680"/>
          <a:ext cx="5704114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3090">
                  <a:extLst>
                    <a:ext uri="{9D8B030D-6E8A-4147-A177-3AD203B41FA5}">
                      <a16:colId xmlns:a16="http://schemas.microsoft.com/office/drawing/2014/main" val="2164512945"/>
                    </a:ext>
                  </a:extLst>
                </a:gridCol>
                <a:gridCol w="1821024">
                  <a:extLst>
                    <a:ext uri="{9D8B030D-6E8A-4147-A177-3AD203B41FA5}">
                      <a16:colId xmlns:a16="http://schemas.microsoft.com/office/drawing/2014/main" val="2570638580"/>
                    </a:ext>
                  </a:extLst>
                </a:gridCol>
              </a:tblGrid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280773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Nz</a:t>
                      </a:r>
                      <a:r>
                        <a:rPr lang="en-US" dirty="0"/>
                        <a:t> (embedded space channels)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487419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Lambda_AE_X</a:t>
                      </a:r>
                      <a:r>
                        <a:rPr lang="en-US" dirty="0"/>
                        <a:t> &amp;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66513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Lambda_rg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94309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r>
                        <a:rPr lang="en-US" dirty="0"/>
                        <a:t>Sigma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[1.0, 2.0, 4.0, 8.0, 16.0]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030791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r>
                        <a:rPr lang="en-US" dirty="0"/>
                        <a:t>Minimum variance 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068788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r>
                        <a:rPr lang="en-US" dirty="0" err="1"/>
                        <a:t>Left_clamp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89446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Right_clamp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311283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Redshift_raw_file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fields_z</a:t>
                      </a:r>
                      <a:r>
                        <a:rPr lang="en-US" dirty="0"/>
                        <a:t>=0.0.hdf5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423060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Redshift_file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minmax_scale_01_redshift0.h5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060791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Inverse 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minmax01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402615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60170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69014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Slurm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10003899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95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93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78DD-2695-6247-921D-82C0F62C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11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Architectures </a:t>
            </a:r>
            <a:r>
              <a:rPr lang="en-US" sz="1600" dirty="0"/>
              <a:t>–</a:t>
            </a:r>
            <a:r>
              <a:rPr lang="en-US" dirty="0"/>
              <a:t> </a:t>
            </a:r>
            <a:r>
              <a:rPr lang="en-US" sz="1300" dirty="0"/>
              <a:t>Changes in bold &amp; italic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9BAAA-3B5A-BD49-BB16-99D35955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11" y="992464"/>
            <a:ext cx="4161869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(encoder): Encoder(</a:t>
            </a:r>
          </a:p>
          <a:p>
            <a:pPr marL="0" indent="0">
              <a:buNone/>
            </a:pPr>
            <a:r>
              <a:rPr lang="en-US" dirty="0"/>
              <a:t>    (conv1_encode): Conv3d(1, 4, </a:t>
            </a:r>
            <a:r>
              <a:rPr lang="en-US" dirty="0" err="1"/>
              <a:t>kernel_size</a:t>
            </a:r>
            <a:r>
              <a:rPr lang="en-US" dirty="0"/>
              <a:t>=(3, 3, 3), stride=(1, 1, 1))</a:t>
            </a:r>
          </a:p>
          <a:p>
            <a:pPr marL="0" indent="0">
              <a:buNone/>
            </a:pPr>
            <a:r>
              <a:rPr lang="en-US" dirty="0"/>
              <a:t>    (bn1_encode): BatchNorm3d(4,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(leakyrelu1): </a:t>
            </a:r>
            <a:r>
              <a:rPr lang="en-US" dirty="0" err="1"/>
              <a:t>LeakyReLU</a:t>
            </a:r>
            <a:r>
              <a:rPr lang="en-US" dirty="0"/>
              <a:t>(</a:t>
            </a:r>
            <a:r>
              <a:rPr lang="en-US" dirty="0" err="1"/>
              <a:t>negative_slope</a:t>
            </a:r>
            <a:r>
              <a:rPr lang="en-US" dirty="0"/>
              <a:t>=0.2, 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(pool1_encode): AvgPool3d(</a:t>
            </a:r>
            <a:r>
              <a:rPr lang="en-US" dirty="0" err="1"/>
              <a:t>kernel_size</a:t>
            </a:r>
            <a:r>
              <a:rPr lang="en-US" dirty="0"/>
              <a:t>=2, stride=2, padding=0)</a:t>
            </a:r>
          </a:p>
          <a:p>
            <a:pPr marL="0" indent="0">
              <a:buNone/>
            </a:pPr>
            <a:r>
              <a:rPr lang="en-US" dirty="0"/>
              <a:t>    (conv2_encode): Conv3d(4, 24, </a:t>
            </a:r>
            <a:r>
              <a:rPr lang="en-US" dirty="0" err="1"/>
              <a:t>kernel_size</a:t>
            </a:r>
            <a:r>
              <a:rPr lang="en-US" dirty="0"/>
              <a:t>=(4, 4, 4), stride=(1, 1, 1))</a:t>
            </a:r>
          </a:p>
          <a:p>
            <a:pPr marL="0" indent="0">
              <a:buNone/>
            </a:pPr>
            <a:r>
              <a:rPr lang="en-US" dirty="0"/>
              <a:t>    (bn2_encode): BatchNorm3d(24,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(leakyrelu2): </a:t>
            </a:r>
            <a:r>
              <a:rPr lang="en-US" dirty="0" err="1"/>
              <a:t>LeakyReLU</a:t>
            </a:r>
            <a:r>
              <a:rPr lang="en-US" dirty="0"/>
              <a:t>(</a:t>
            </a:r>
            <a:r>
              <a:rPr lang="en-US" dirty="0" err="1"/>
              <a:t>negative_slope</a:t>
            </a:r>
            <a:r>
              <a:rPr lang="en-US" dirty="0"/>
              <a:t>=0.2, 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(pool2_encode): AvgPool3d(</a:t>
            </a:r>
            <a:r>
              <a:rPr lang="en-US" dirty="0" err="1"/>
              <a:t>kernel_size</a:t>
            </a:r>
            <a:r>
              <a:rPr lang="en-US" dirty="0"/>
              <a:t>=2, stride=2, padding=0)</a:t>
            </a:r>
          </a:p>
          <a:p>
            <a:pPr marL="0" indent="0">
              <a:buNone/>
            </a:pPr>
            <a:r>
              <a:rPr lang="en-US" dirty="0"/>
              <a:t>    (conv3_encode): Conv3d(24, 48, </a:t>
            </a:r>
            <a:r>
              <a:rPr lang="en-US" dirty="0" err="1"/>
              <a:t>kernel_size</a:t>
            </a:r>
            <a:r>
              <a:rPr lang="en-US" dirty="0"/>
              <a:t>=(3, 3, 3), stride=(1, 1, 1))</a:t>
            </a:r>
          </a:p>
          <a:p>
            <a:pPr marL="0" indent="0">
              <a:buNone/>
            </a:pPr>
            <a:r>
              <a:rPr lang="en-US" dirty="0"/>
              <a:t>    (bn3_encode): BatchNorm3d(48,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(leakyrelu3): </a:t>
            </a:r>
            <a:r>
              <a:rPr lang="en-US" dirty="0" err="1"/>
              <a:t>LeakyReLU</a:t>
            </a:r>
            <a:r>
              <a:rPr lang="en-US" dirty="0"/>
              <a:t>(</a:t>
            </a:r>
            <a:r>
              <a:rPr lang="en-US" dirty="0" err="1"/>
              <a:t>negative_slope</a:t>
            </a:r>
            <a:r>
              <a:rPr lang="en-US" dirty="0"/>
              <a:t>=0.2, 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(pool3_encode): AvgPool3d(</a:t>
            </a:r>
            <a:r>
              <a:rPr lang="en-US" dirty="0" err="1"/>
              <a:t>kernel_size</a:t>
            </a:r>
            <a:r>
              <a:rPr lang="en-US" dirty="0"/>
              <a:t>=2, stride=2, padding=0)</a:t>
            </a:r>
          </a:p>
          <a:p>
            <a:pPr marL="0" indent="0">
              <a:buNone/>
            </a:pPr>
            <a:r>
              <a:rPr lang="en-US" dirty="0"/>
              <a:t>    (conv4_encode): Conv3d(48, 64, </a:t>
            </a:r>
            <a:r>
              <a:rPr lang="en-US" dirty="0" err="1"/>
              <a:t>kernel_size</a:t>
            </a:r>
            <a:r>
              <a:rPr lang="en-US" dirty="0"/>
              <a:t>=(4, 4, 4), stride=(2, 2, 2))</a:t>
            </a:r>
          </a:p>
          <a:p>
            <a:pPr marL="0" indent="0">
              <a:buNone/>
            </a:pPr>
            <a:r>
              <a:rPr lang="en-US" dirty="0"/>
              <a:t>    (bn4_encode): BatchNorm3d(64,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(leakyrelu4): </a:t>
            </a:r>
            <a:r>
              <a:rPr lang="en-US" dirty="0" err="1"/>
              <a:t>LeakyReLU</a:t>
            </a:r>
            <a:r>
              <a:rPr lang="en-US" dirty="0"/>
              <a:t>(</a:t>
            </a:r>
            <a:r>
              <a:rPr lang="en-US" dirty="0" err="1"/>
              <a:t>negative_slope</a:t>
            </a:r>
            <a:r>
              <a:rPr lang="en-US" dirty="0"/>
              <a:t>=0.2, 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(conv5_encode): Conv3d(64, 128, </a:t>
            </a:r>
            <a:r>
              <a:rPr lang="en-US" dirty="0" err="1"/>
              <a:t>kernel_size</a:t>
            </a:r>
            <a:r>
              <a:rPr lang="en-US" dirty="0"/>
              <a:t>=(3, 3, 3), stride=(1, 1, 1))</a:t>
            </a:r>
          </a:p>
          <a:p>
            <a:pPr marL="0" indent="0">
              <a:buNone/>
            </a:pPr>
            <a:r>
              <a:rPr lang="en-US" dirty="0"/>
              <a:t>    (bn5_encode): BatchNorm3d(128,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(leakyrelu5): </a:t>
            </a:r>
            <a:r>
              <a:rPr lang="en-US" dirty="0" err="1"/>
              <a:t>LeakyReLU</a:t>
            </a:r>
            <a:r>
              <a:rPr lang="en-US" dirty="0"/>
              <a:t>(</a:t>
            </a:r>
            <a:r>
              <a:rPr lang="en-US" dirty="0" err="1"/>
              <a:t>negative_slope</a:t>
            </a:r>
            <a:r>
              <a:rPr lang="en-US" dirty="0"/>
              <a:t>=0.2, 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(conv6_encode): Conv3d(128, 256, </a:t>
            </a:r>
            <a:r>
              <a:rPr lang="en-US" dirty="0" err="1"/>
              <a:t>kernel_size</a:t>
            </a:r>
            <a:r>
              <a:rPr lang="en-US" dirty="0"/>
              <a:t>=(2, 2, 2), stride=(1, 1, 1))</a:t>
            </a:r>
          </a:p>
          <a:p>
            <a:pPr marL="0" indent="0">
              <a:buNone/>
            </a:pPr>
            <a:r>
              <a:rPr lang="en-US" dirty="0"/>
              <a:t>    (bn6_encode): BatchNorm3d(256,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(leakyrelu6): </a:t>
            </a:r>
            <a:r>
              <a:rPr lang="en-US" dirty="0" err="1"/>
              <a:t>LeakyReLU</a:t>
            </a:r>
            <a:r>
              <a:rPr lang="en-US" dirty="0"/>
              <a:t>(</a:t>
            </a:r>
            <a:r>
              <a:rPr lang="en-US" dirty="0" err="1"/>
              <a:t>negative_slope</a:t>
            </a:r>
            <a:r>
              <a:rPr lang="en-US" dirty="0"/>
              <a:t>=0.2, 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(conv7_encode): Conv3d(256, 256, </a:t>
            </a:r>
            <a:r>
              <a:rPr lang="en-US" dirty="0" err="1"/>
              <a:t>kernel_size</a:t>
            </a:r>
            <a:r>
              <a:rPr lang="en-US" dirty="0"/>
              <a:t>=(2, 2, 2), stride=(1, 1, 1))</a:t>
            </a:r>
          </a:p>
          <a:p>
            <a:pPr marL="0" indent="0">
              <a:buNone/>
            </a:pPr>
            <a:r>
              <a:rPr lang="en-US" dirty="0"/>
              <a:t>    (bn7_encode): BatchNorm3d(256,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(leakyrelu7): </a:t>
            </a:r>
            <a:r>
              <a:rPr lang="en-US" dirty="0" err="1"/>
              <a:t>LeakyReLU</a:t>
            </a:r>
            <a:r>
              <a:rPr lang="en-US" dirty="0"/>
              <a:t>(</a:t>
            </a:r>
            <a:r>
              <a:rPr lang="en-US" dirty="0" err="1"/>
              <a:t>negative_slope</a:t>
            </a:r>
            <a:r>
              <a:rPr lang="en-US" dirty="0"/>
              <a:t>=0.2, 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0263D5-565B-C549-B4B7-CD32542E61C0}"/>
              </a:ext>
            </a:extLst>
          </p:cNvPr>
          <p:cNvSpPr txBox="1">
            <a:spLocks/>
          </p:cNvSpPr>
          <p:nvPr/>
        </p:nvSpPr>
        <p:spPr>
          <a:xfrm>
            <a:off x="5827603" y="601666"/>
            <a:ext cx="5257800" cy="4640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Decoder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0F5E11-0B83-9148-84BA-500CEF773A23}"/>
              </a:ext>
            </a:extLst>
          </p:cNvPr>
          <p:cNvSpPr txBox="1">
            <a:spLocks/>
          </p:cNvSpPr>
          <p:nvPr/>
        </p:nvSpPr>
        <p:spPr>
          <a:xfrm>
            <a:off x="382859" y="628733"/>
            <a:ext cx="4947424" cy="4640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Encoder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6022C5-EBF3-8143-ACD3-9C28D526F3C0}"/>
              </a:ext>
            </a:extLst>
          </p:cNvPr>
          <p:cNvSpPr txBox="1">
            <a:spLocks/>
          </p:cNvSpPr>
          <p:nvPr/>
        </p:nvSpPr>
        <p:spPr>
          <a:xfrm>
            <a:off x="5708495" y="99246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(decoder): Decoder(</a:t>
            </a:r>
          </a:p>
          <a:p>
            <a:pPr marL="0" indent="0">
              <a:buNone/>
            </a:pPr>
            <a:r>
              <a:rPr lang="en-US" dirty="0"/>
              <a:t>    (deconv1_decode): ConvTranspose3d(256, 256, </a:t>
            </a:r>
            <a:r>
              <a:rPr lang="en-US" dirty="0" err="1"/>
              <a:t>kernel_size</a:t>
            </a:r>
            <a:r>
              <a:rPr lang="en-US" dirty="0"/>
              <a:t>=(2, 2, 2), stride=(1, 1, 1))</a:t>
            </a:r>
          </a:p>
          <a:p>
            <a:pPr marL="0" indent="0">
              <a:buNone/>
            </a:pPr>
            <a:r>
              <a:rPr lang="en-US" dirty="0"/>
              <a:t>    (bn1_decode): BatchNorm3d(256,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(leakyrelu1): </a:t>
            </a:r>
            <a:r>
              <a:rPr lang="en-US" dirty="0" err="1"/>
              <a:t>LeakyReLU</a:t>
            </a:r>
            <a:r>
              <a:rPr lang="en-US" dirty="0"/>
              <a:t>(</a:t>
            </a:r>
            <a:r>
              <a:rPr lang="en-US" dirty="0" err="1"/>
              <a:t>negative_slope</a:t>
            </a:r>
            <a:r>
              <a:rPr lang="en-US" dirty="0"/>
              <a:t>=0.2, 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(deconv2_decode): ConvTranspose3d(256, 128, </a:t>
            </a:r>
            <a:r>
              <a:rPr lang="en-US" dirty="0" err="1"/>
              <a:t>kernel_size</a:t>
            </a:r>
            <a:r>
              <a:rPr lang="en-US" dirty="0"/>
              <a:t>=(2, 2, 2), stride=(1, 1, 1))</a:t>
            </a:r>
          </a:p>
          <a:p>
            <a:pPr marL="0" indent="0">
              <a:buNone/>
            </a:pPr>
            <a:r>
              <a:rPr lang="en-US" dirty="0"/>
              <a:t>    (bn2_decode): BatchNorm3d(128,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(leakyrelu2): </a:t>
            </a:r>
            <a:r>
              <a:rPr lang="en-US" dirty="0" err="1"/>
              <a:t>LeakyReLU</a:t>
            </a:r>
            <a:r>
              <a:rPr lang="en-US" dirty="0"/>
              <a:t>(</a:t>
            </a:r>
            <a:r>
              <a:rPr lang="en-US" dirty="0" err="1"/>
              <a:t>negative_slope</a:t>
            </a:r>
            <a:r>
              <a:rPr lang="en-US" dirty="0"/>
              <a:t>=0.2, 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(deconv3_decode): ConvTranspose3d(128, 64, </a:t>
            </a:r>
            <a:r>
              <a:rPr lang="en-US" dirty="0" err="1"/>
              <a:t>kernel_size</a:t>
            </a:r>
            <a:r>
              <a:rPr lang="en-US" dirty="0"/>
              <a:t>=(3, 3, 3), stride=(1, 1, 1))</a:t>
            </a:r>
          </a:p>
          <a:p>
            <a:pPr marL="0" indent="0">
              <a:buNone/>
            </a:pPr>
            <a:r>
              <a:rPr lang="en-US" dirty="0"/>
              <a:t>    (bn3_decode): BatchNorm3d(64,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(leakyrelu3): </a:t>
            </a:r>
            <a:r>
              <a:rPr lang="en-US" dirty="0" err="1"/>
              <a:t>LeakyReLU</a:t>
            </a:r>
            <a:r>
              <a:rPr lang="en-US" dirty="0"/>
              <a:t>(</a:t>
            </a:r>
            <a:r>
              <a:rPr lang="en-US" dirty="0" err="1"/>
              <a:t>negative_slope</a:t>
            </a:r>
            <a:r>
              <a:rPr lang="en-US" dirty="0"/>
              <a:t>=0.2, 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(deconv4_decode): ConvTranspose3d(64, 48, </a:t>
            </a:r>
            <a:r>
              <a:rPr lang="en-US" dirty="0" err="1"/>
              <a:t>kernel_size</a:t>
            </a:r>
            <a:r>
              <a:rPr lang="en-US" dirty="0"/>
              <a:t>=(4, 4, 4), stride=(2, 2, 2))</a:t>
            </a:r>
          </a:p>
          <a:p>
            <a:pPr marL="0" indent="0">
              <a:buNone/>
            </a:pPr>
            <a:r>
              <a:rPr lang="en-US" dirty="0"/>
              <a:t>    (bn4_decode): BatchNorm3d(48,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(leakyrelu4): </a:t>
            </a:r>
            <a:r>
              <a:rPr lang="en-US" dirty="0" err="1"/>
              <a:t>LeakyReLU</a:t>
            </a:r>
            <a:r>
              <a:rPr lang="en-US" dirty="0"/>
              <a:t>(</a:t>
            </a:r>
            <a:r>
              <a:rPr lang="en-US" dirty="0" err="1"/>
              <a:t>negative_slope</a:t>
            </a:r>
            <a:r>
              <a:rPr lang="en-US" dirty="0"/>
              <a:t>=0.2, 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(unpool1): </a:t>
            </a:r>
            <a:r>
              <a:rPr lang="en-US" dirty="0" err="1"/>
              <a:t>Upsample</a:t>
            </a:r>
            <a:r>
              <a:rPr lang="en-US" dirty="0"/>
              <a:t>(</a:t>
            </a:r>
            <a:r>
              <a:rPr lang="en-US" dirty="0" err="1"/>
              <a:t>scale_factor</a:t>
            </a:r>
            <a:r>
              <a:rPr lang="en-US" dirty="0"/>
              <a:t>=2, mode=nearest)</a:t>
            </a:r>
          </a:p>
          <a:p>
            <a:pPr marL="0" indent="0">
              <a:buNone/>
            </a:pPr>
            <a:r>
              <a:rPr lang="en-US" dirty="0"/>
              <a:t>    (deconv5_decode): ConvTranspose3d(48, 24, </a:t>
            </a:r>
            <a:r>
              <a:rPr lang="en-US" dirty="0" err="1"/>
              <a:t>kernel_size</a:t>
            </a:r>
            <a:r>
              <a:rPr lang="en-US" dirty="0"/>
              <a:t>=(3, 3, 3), stride=(1, 1, 1))</a:t>
            </a:r>
          </a:p>
          <a:p>
            <a:pPr marL="0" indent="0">
              <a:buNone/>
            </a:pPr>
            <a:r>
              <a:rPr lang="en-US" dirty="0"/>
              <a:t>    (bn5_decode): BatchNorm3d(24,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(leakyrelu5): </a:t>
            </a:r>
            <a:r>
              <a:rPr lang="en-US" dirty="0" err="1"/>
              <a:t>LeakyReLU</a:t>
            </a:r>
            <a:r>
              <a:rPr lang="en-US" dirty="0"/>
              <a:t>(</a:t>
            </a:r>
            <a:r>
              <a:rPr lang="en-US" dirty="0" err="1"/>
              <a:t>negative_slope</a:t>
            </a:r>
            <a:r>
              <a:rPr lang="en-US" dirty="0"/>
              <a:t>=0.2, 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(unpool2): </a:t>
            </a:r>
            <a:r>
              <a:rPr lang="en-US" dirty="0" err="1"/>
              <a:t>Upsample</a:t>
            </a:r>
            <a:r>
              <a:rPr lang="en-US" dirty="0"/>
              <a:t>(</a:t>
            </a:r>
            <a:r>
              <a:rPr lang="en-US" dirty="0" err="1"/>
              <a:t>scale_factor</a:t>
            </a:r>
            <a:r>
              <a:rPr lang="en-US" dirty="0"/>
              <a:t>=2, mode=nearest)</a:t>
            </a:r>
          </a:p>
          <a:p>
            <a:pPr marL="0" indent="0">
              <a:buNone/>
            </a:pPr>
            <a:r>
              <a:rPr lang="en-US" dirty="0"/>
              <a:t>    (deconv6_decode): ConvTranspose3d(24, 4, </a:t>
            </a:r>
            <a:r>
              <a:rPr lang="en-US" dirty="0" err="1"/>
              <a:t>kernel_size</a:t>
            </a:r>
            <a:r>
              <a:rPr lang="en-US" dirty="0"/>
              <a:t>=(4, 4, 4), stride=(1, 1, 1))</a:t>
            </a:r>
          </a:p>
          <a:p>
            <a:pPr marL="0" indent="0">
              <a:buNone/>
            </a:pPr>
            <a:r>
              <a:rPr lang="en-US" dirty="0"/>
              <a:t>    (bn6_decode): BatchNorm3d(4,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(leakyrelu6): </a:t>
            </a:r>
            <a:r>
              <a:rPr lang="en-US" dirty="0" err="1"/>
              <a:t>LeakyReLU</a:t>
            </a:r>
            <a:r>
              <a:rPr lang="en-US" dirty="0"/>
              <a:t>(</a:t>
            </a:r>
            <a:r>
              <a:rPr lang="en-US" dirty="0" err="1"/>
              <a:t>negative_slope</a:t>
            </a:r>
            <a:r>
              <a:rPr lang="en-US" dirty="0"/>
              <a:t>=0.2, 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(unpool3): </a:t>
            </a:r>
            <a:r>
              <a:rPr lang="en-US" dirty="0" err="1"/>
              <a:t>Upsample</a:t>
            </a:r>
            <a:r>
              <a:rPr lang="en-US" dirty="0"/>
              <a:t>(</a:t>
            </a:r>
            <a:r>
              <a:rPr lang="en-US" dirty="0" err="1"/>
              <a:t>scale_factor</a:t>
            </a:r>
            <a:r>
              <a:rPr lang="en-US" dirty="0"/>
              <a:t>=2, mode=nearest)</a:t>
            </a:r>
          </a:p>
          <a:p>
            <a:pPr marL="0" indent="0">
              <a:buNone/>
            </a:pPr>
            <a:r>
              <a:rPr lang="en-US" dirty="0"/>
              <a:t>    (deconv7_decode): ConvTranspose3d(4, 1, </a:t>
            </a:r>
            <a:r>
              <a:rPr lang="en-US" dirty="0" err="1"/>
              <a:t>kernel_size</a:t>
            </a:r>
            <a:r>
              <a:rPr lang="en-US" dirty="0"/>
              <a:t>=(3, 3, 3), stride=(1, 1, 1))</a:t>
            </a:r>
          </a:p>
          <a:p>
            <a:pPr marL="0" indent="0">
              <a:buNone/>
            </a:pPr>
            <a:r>
              <a:rPr lang="en-US" dirty="0"/>
              <a:t>    (bn7_decode): BatchNorm3d(1,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(relu7): </a:t>
            </a:r>
            <a:r>
              <a:rPr lang="en-US" dirty="0" err="1"/>
              <a:t>ReLU</a:t>
            </a:r>
            <a:r>
              <a:rPr lang="en-US" dirty="0"/>
              <a:t>(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824027-64C0-0146-8080-F1EE688F6985}"/>
              </a:ext>
            </a:extLst>
          </p:cNvPr>
          <p:cNvSpPr txBox="1">
            <a:spLocks/>
          </p:cNvSpPr>
          <p:nvPr/>
        </p:nvSpPr>
        <p:spPr>
          <a:xfrm>
            <a:off x="382859" y="6375652"/>
            <a:ext cx="8002858" cy="464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Discriminator = Encoder + Decoder | Generator = Decoder </a:t>
            </a:r>
          </a:p>
        </p:txBody>
      </p:sp>
    </p:spTree>
    <p:extLst>
      <p:ext uri="{BB962C8B-B14F-4D97-AF65-F5344CB8AC3E}">
        <p14:creationId xmlns:p14="http://schemas.microsoft.com/office/powerpoint/2010/main" val="176971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9027-A053-5747-B8AD-D22B80E8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3143"/>
          </a:xfrm>
        </p:spPr>
        <p:txBody>
          <a:bodyPr>
            <a:normAutofit/>
          </a:bodyPr>
          <a:lstStyle/>
          <a:p>
            <a:r>
              <a:rPr lang="en-US" sz="3200" dirty="0"/>
              <a:t>Plots - Training</a:t>
            </a:r>
          </a:p>
        </p:txBody>
      </p:sp>
      <p:pic>
        <p:nvPicPr>
          <p:cNvPr id="4" name="Content Placeholder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79A1C14-51D3-1746-A1D0-BC7DBA6CF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3008" y="813611"/>
            <a:ext cx="5547162" cy="3012366"/>
          </a:xfrm>
        </p:spPr>
      </p:pic>
      <p:pic>
        <p:nvPicPr>
          <p:cNvPr id="10" name="Picture 9" descr="A close up of a map&#13;&#10;&#13;&#10;Description automatically generated">
            <a:extLst>
              <a:ext uri="{FF2B5EF4-FFF2-40B4-BE49-F238E27FC236}">
                <a16:creationId xmlns:a16="http://schemas.microsoft.com/office/drawing/2014/main" id="{F7DDCDD8-310C-A74E-9EFB-2CE981113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118" y="813612"/>
            <a:ext cx="5567764" cy="3011940"/>
          </a:xfrm>
          <a:prstGeom prst="rect">
            <a:avLst/>
          </a:prstGeom>
        </p:spPr>
      </p:pic>
      <p:pic>
        <p:nvPicPr>
          <p:cNvPr id="12" name="Picture 1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CD66895-6E53-7F4C-B65B-4EF68E434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008" y="3825551"/>
            <a:ext cx="5547162" cy="3032449"/>
          </a:xfrm>
          <a:prstGeom prst="rect">
            <a:avLst/>
          </a:prstGeom>
        </p:spPr>
      </p:pic>
      <p:pic>
        <p:nvPicPr>
          <p:cNvPr id="14" name="Picture 1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C841D13-D40B-C649-83C4-07BD5E96DE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984" y="3845633"/>
            <a:ext cx="5583898" cy="301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26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4C54042-6F29-C14C-94D6-5BDA572DD6D1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Plots – Matter Distributions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E68A843-9CBD-7B4E-9BF7-D3D5120A2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828" y="572965"/>
            <a:ext cx="5089922" cy="2663583"/>
          </a:xfrm>
          <a:prstGeom prst="rect">
            <a:avLst/>
          </a:prstGeom>
        </p:spPr>
      </p:pic>
      <p:pic>
        <p:nvPicPr>
          <p:cNvPr id="5" name="Picture 4" descr="A close up of a map&#13;&#10;&#13;&#10;Description automatically generated">
            <a:extLst>
              <a:ext uri="{FF2B5EF4-FFF2-40B4-BE49-F238E27FC236}">
                <a16:creationId xmlns:a16="http://schemas.microsoft.com/office/drawing/2014/main" id="{093ED5A3-8213-4D44-B9A6-952C6AA09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177" y="3788229"/>
            <a:ext cx="5057573" cy="2663583"/>
          </a:xfrm>
          <a:prstGeom prst="rect">
            <a:avLst/>
          </a:prstGeom>
        </p:spPr>
      </p:pic>
      <p:pic>
        <p:nvPicPr>
          <p:cNvPr id="3" name="Picture 2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23A3DA2D-3F56-2142-8041-8E5C1A9BC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9530" y="842818"/>
            <a:ext cx="2927256" cy="1583139"/>
          </a:xfrm>
          <a:prstGeom prst="rect">
            <a:avLst/>
          </a:prstGeom>
        </p:spPr>
      </p:pic>
      <p:pic>
        <p:nvPicPr>
          <p:cNvPr id="8" name="Picture 7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72C7133D-7764-2C43-AD6D-08AF3B9681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522" y="850618"/>
            <a:ext cx="3007966" cy="1583140"/>
          </a:xfrm>
          <a:prstGeom prst="rect">
            <a:avLst/>
          </a:prstGeom>
        </p:spPr>
      </p:pic>
      <p:pic>
        <p:nvPicPr>
          <p:cNvPr id="12" name="Picture 11" descr="A close up of a map&#13;&#10;&#13;&#10;Description automatically generated">
            <a:extLst>
              <a:ext uri="{FF2B5EF4-FFF2-40B4-BE49-F238E27FC236}">
                <a16:creationId xmlns:a16="http://schemas.microsoft.com/office/drawing/2014/main" id="{C972D509-F8E4-164E-90AD-CA32F41A88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781" y="3429000"/>
            <a:ext cx="5909358" cy="318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3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4C54042-6F29-C14C-94D6-5BDA572DD6D1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Plots - Discriminator</a:t>
            </a:r>
          </a:p>
        </p:txBody>
      </p:sp>
      <p:pic>
        <p:nvPicPr>
          <p:cNvPr id="12" name="Picture 1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17BE536-B220-304B-A749-2F6C82761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47" y="487784"/>
            <a:ext cx="5990253" cy="3280139"/>
          </a:xfrm>
          <a:prstGeom prst="rect">
            <a:avLst/>
          </a:prstGeom>
        </p:spPr>
      </p:pic>
      <p:pic>
        <p:nvPicPr>
          <p:cNvPr id="14" name="Picture 13" descr="A picture containing screenshot&#13;&#10;&#13;&#10;Description automatically generated">
            <a:extLst>
              <a:ext uri="{FF2B5EF4-FFF2-40B4-BE49-F238E27FC236}">
                <a16:creationId xmlns:a16="http://schemas.microsoft.com/office/drawing/2014/main" id="{F5908B7D-EA05-8444-B76E-91601E488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965" y="653143"/>
            <a:ext cx="5942287" cy="3079100"/>
          </a:xfrm>
          <a:prstGeom prst="rect">
            <a:avLst/>
          </a:prstGeom>
        </p:spPr>
      </p:pic>
      <p:pic>
        <p:nvPicPr>
          <p:cNvPr id="16" name="Picture 1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EF4429D-2627-3644-BEDD-4DC565506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95" y="3830147"/>
            <a:ext cx="5612605" cy="3027853"/>
          </a:xfrm>
          <a:prstGeom prst="rect">
            <a:avLst/>
          </a:prstGeom>
        </p:spPr>
      </p:pic>
      <p:pic>
        <p:nvPicPr>
          <p:cNvPr id="18" name="Picture 1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65FA6CD-049D-6648-A6A7-0406813AB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0771" y="3830147"/>
            <a:ext cx="5612606" cy="302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95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E10523E-31FA-0E43-B7C1-E9F562811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857" y="3594356"/>
            <a:ext cx="5145491" cy="27758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2CFB977-07E2-2741-A33E-AD976CB35A0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Plots - Generator</a:t>
            </a:r>
          </a:p>
        </p:txBody>
      </p:sp>
      <p:pic>
        <p:nvPicPr>
          <p:cNvPr id="10" name="Picture 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C1DB66D-E7B2-5D40-B9E2-A09A0D4CF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1" y="653141"/>
            <a:ext cx="5363547" cy="2779216"/>
          </a:xfrm>
          <a:prstGeom prst="rect">
            <a:avLst/>
          </a:prstGeom>
        </p:spPr>
      </p:pic>
      <p:pic>
        <p:nvPicPr>
          <p:cNvPr id="12" name="Picture 1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B3ADB2F-D6F8-EA46-8F80-35778358A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09" y="653141"/>
            <a:ext cx="5145491" cy="2775857"/>
          </a:xfrm>
          <a:prstGeom prst="rect">
            <a:avLst/>
          </a:prstGeom>
        </p:spPr>
      </p:pic>
      <p:pic>
        <p:nvPicPr>
          <p:cNvPr id="14" name="Picture 1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C42BF8A-7405-D34B-A9E5-3CB9A75372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989" y="3594357"/>
            <a:ext cx="5145491" cy="277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68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5B24-9513-9740-B0AE-EA6263184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3D Plots of Real / Noise Input / AE Real / AE Noise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9334D-231D-8747-B80C-A22066C53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128" y="3812730"/>
            <a:ext cx="2999232" cy="2999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DEEF90-CDC6-FB4D-98D3-E12BB8BD4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168" y="3858768"/>
            <a:ext cx="2999232" cy="2999232"/>
          </a:xfrm>
          <a:prstGeom prst="rect">
            <a:avLst/>
          </a:prstGeom>
        </p:spPr>
      </p:pic>
      <p:pic>
        <p:nvPicPr>
          <p:cNvPr id="9" name="Picture 8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4727ECDB-23A8-434B-A09F-97176106B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736" y="973644"/>
            <a:ext cx="2999232" cy="2999232"/>
          </a:xfrm>
          <a:prstGeom prst="rect">
            <a:avLst/>
          </a:prstGeom>
        </p:spPr>
      </p:pic>
      <p:pic>
        <p:nvPicPr>
          <p:cNvPr id="11" name="Picture 10" descr="A picture containing sky, outdoor&#13;&#10;&#13;&#10;Description automatically generated">
            <a:extLst>
              <a:ext uri="{FF2B5EF4-FFF2-40B4-BE49-F238E27FC236}">
                <a16:creationId xmlns:a16="http://schemas.microsoft.com/office/drawing/2014/main" id="{C1CE918A-B170-F542-8849-D118CE529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5128" y="973644"/>
            <a:ext cx="2999232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7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D12D-0BB5-7B4F-B0D9-09636DF6B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37" y="1"/>
            <a:ext cx="10515600" cy="671804"/>
          </a:xfrm>
        </p:spPr>
        <p:txBody>
          <a:bodyPr>
            <a:normAutofit/>
          </a:bodyPr>
          <a:lstStyle/>
          <a:p>
            <a:r>
              <a:rPr lang="en-US" sz="3200" dirty="0"/>
              <a:t>Different Configurations to be Tried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13C75-8A2B-BD4E-9BD5-BAD00D2D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637" y="500679"/>
            <a:ext cx="10515600" cy="898913"/>
          </a:xfrm>
        </p:spPr>
        <p:txBody>
          <a:bodyPr>
            <a:normAutofit/>
          </a:bodyPr>
          <a:lstStyle/>
          <a:p>
            <a:r>
              <a:rPr lang="en-US" sz="1600" dirty="0"/>
              <a:t>Same batch, more samples</a:t>
            </a:r>
          </a:p>
          <a:p>
            <a:r>
              <a:rPr lang="en-US" sz="1600" dirty="0"/>
              <a:t>Add FC at the end of Encoder &amp; beginning of Decoder</a:t>
            </a:r>
          </a:p>
          <a:p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29160F-FE6B-284F-8907-F7AF48728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801416"/>
              </p:ext>
            </p:extLst>
          </p:nvPr>
        </p:nvGraphicFramePr>
        <p:xfrm>
          <a:off x="129072" y="1172483"/>
          <a:ext cx="11907445" cy="5434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15">
                  <a:extLst>
                    <a:ext uri="{9D8B030D-6E8A-4147-A177-3AD203B41FA5}">
                      <a16:colId xmlns:a16="http://schemas.microsoft.com/office/drawing/2014/main" val="3567391894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3025260865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4238800609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1536551235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1897789190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2604391896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3731626865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1004851354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1907741663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3142139805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3372662908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3569565114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3356545215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2577109418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1337887656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1577176822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2567079479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3277647488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1277003369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3389277414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626246302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560049082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4198564295"/>
                    </a:ext>
                  </a:extLst>
                </a:gridCol>
              </a:tblGrid>
              <a:tr h="523582">
                <a:tc>
                  <a:txBody>
                    <a:bodyPr/>
                    <a:lstStyle/>
                    <a:p>
                      <a:r>
                        <a:rPr lang="en-US" sz="6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Number of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Number of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Dist_ae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Gen_iterations_limit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Diter_1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Giter_1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Diter_2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Giter_2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NZ – embedded space channels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Lambda_ae_x</a:t>
                      </a:r>
                      <a:r>
                        <a:rPr lang="en-US" sz="600" dirty="0"/>
                        <a:t> &amp; </a:t>
                      </a:r>
                      <a:r>
                        <a:rPr lang="en-US" sz="600" dirty="0" err="1"/>
                        <a:t>lambda_ae_y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Lambda_rg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Sigma_list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Min_var_Est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Left_clamp</a:t>
                      </a:r>
                      <a:r>
                        <a:rPr lang="en-US" sz="600" dirty="0"/>
                        <a:t>, </a:t>
                      </a:r>
                      <a:r>
                        <a:rPr lang="en-US" sz="600" dirty="0" err="1"/>
                        <a:t>right_clamp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Encoder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Decoder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Decoder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Slurm</a:t>
                      </a:r>
                      <a:r>
                        <a:rPr lang="en-US" sz="600" dirty="0"/>
                        <a:t> no &amp; drive folder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07553"/>
                  </a:ext>
                </a:extLst>
              </a:tr>
              <a:tr h="399696">
                <a:tc>
                  <a:txBody>
                    <a:bodyPr/>
                    <a:lstStyle/>
                    <a:p>
                      <a:r>
                        <a:rPr lang="en-US" sz="600" dirty="0"/>
                        <a:t>11/13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5e-5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Rmsprop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8 , 8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1,2,4,8,16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1e-30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-0.01,0.01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Standardize, no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All Conv </a:t>
                      </a:r>
                      <a:r>
                        <a:rPr lang="en-US" sz="600" dirty="0" err="1"/>
                        <a:t>avgpool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All </a:t>
                      </a:r>
                      <a:r>
                        <a:rPr lang="en-US" sz="600" dirty="0" err="1"/>
                        <a:t>deconv</a:t>
                      </a:r>
                      <a:r>
                        <a:rPr lang="en-US" sz="600" dirty="0"/>
                        <a:t>, </a:t>
                      </a:r>
                      <a:r>
                        <a:rPr lang="en-US" sz="600" dirty="0" err="1"/>
                        <a:t>upsample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10003331 – drive_output_5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110466"/>
                  </a:ext>
                </a:extLst>
              </a:tr>
              <a:tr h="399696">
                <a:tc>
                  <a:txBody>
                    <a:bodyPr/>
                    <a:lstStyle/>
                    <a:p>
                      <a:r>
                        <a:rPr lang="en-US" sz="600" dirty="0"/>
                        <a:t>11/13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5e-5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Rmsprop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8,8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1,2,4,8,16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1e-30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-0.01,0.01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Minmax01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All conv </a:t>
                      </a:r>
                      <a:r>
                        <a:rPr lang="en-US" sz="600" dirty="0" err="1"/>
                        <a:t>avgpool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All </a:t>
                      </a:r>
                      <a:r>
                        <a:rPr lang="en-US" sz="600" dirty="0" err="1"/>
                        <a:t>deconv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upsample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10003899 – drive_output_6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75923"/>
                  </a:ext>
                </a:extLst>
              </a:tr>
              <a:tr h="399696">
                <a:tc>
                  <a:txBody>
                    <a:bodyPr/>
                    <a:lstStyle/>
                    <a:p>
                      <a:r>
                        <a:rPr lang="en-US" sz="600" dirty="0"/>
                        <a:t>11/13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8192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5e-5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Rmsprop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8,8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1,2,4,8,16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1e-30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-0.01,0.01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Minmax01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All conv + </a:t>
                      </a:r>
                      <a:r>
                        <a:rPr lang="en-US" sz="600" dirty="0" err="1"/>
                        <a:t>avgpool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All </a:t>
                      </a:r>
                      <a:r>
                        <a:rPr lang="en-US" sz="600" dirty="0" err="1"/>
                        <a:t>deconv</a:t>
                      </a:r>
                      <a:r>
                        <a:rPr lang="en-US" sz="600" dirty="0"/>
                        <a:t> + </a:t>
                      </a:r>
                      <a:r>
                        <a:rPr lang="en-US" sz="600" dirty="0" err="1"/>
                        <a:t>upsample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9974542 – drive_output_2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15226"/>
                  </a:ext>
                </a:extLst>
              </a:tr>
              <a:tr h="399696">
                <a:tc>
                  <a:txBody>
                    <a:bodyPr/>
                    <a:lstStyle/>
                    <a:p>
                      <a:r>
                        <a:rPr lang="en-US" sz="600" dirty="0"/>
                        <a:t>11/14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Rmsprop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8,8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1,2,4,8,16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1e-30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-0.01,0.01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Minmax01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All conv, </a:t>
                      </a:r>
                      <a:r>
                        <a:rPr lang="en-US" sz="600" dirty="0" err="1"/>
                        <a:t>avgpool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All </a:t>
                      </a:r>
                      <a:r>
                        <a:rPr lang="en-US" sz="600" dirty="0" err="1"/>
                        <a:t>deconv</a:t>
                      </a:r>
                      <a:r>
                        <a:rPr lang="en-US" sz="600" dirty="0"/>
                        <a:t> + </a:t>
                      </a:r>
                      <a:r>
                        <a:rPr lang="en-US" sz="600" dirty="0" err="1"/>
                        <a:t>upsample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10029805 – drive-output-1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99297"/>
                  </a:ext>
                </a:extLst>
              </a:tr>
              <a:tr h="399696">
                <a:tc>
                  <a:txBody>
                    <a:bodyPr/>
                    <a:lstStyle/>
                    <a:p>
                      <a:r>
                        <a:rPr lang="en-US" sz="600" dirty="0"/>
                        <a:t>11/14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Rmsprop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8,8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1,2,4,8,16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1e-30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-0.01,0.01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Minmax01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All conv + </a:t>
                      </a:r>
                      <a:r>
                        <a:rPr lang="en-US" sz="600" dirty="0" err="1"/>
                        <a:t>avgpool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All </a:t>
                      </a:r>
                      <a:r>
                        <a:rPr lang="en-US" sz="600" dirty="0" err="1"/>
                        <a:t>deconv</a:t>
                      </a:r>
                      <a:r>
                        <a:rPr lang="en-US" sz="600" dirty="0"/>
                        <a:t> + </a:t>
                      </a:r>
                      <a:r>
                        <a:rPr lang="en-US" sz="600" dirty="0" err="1"/>
                        <a:t>upsample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10029806 – drive-output-4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999533"/>
                  </a:ext>
                </a:extLst>
              </a:tr>
              <a:tr h="399696">
                <a:tc>
                  <a:txBody>
                    <a:bodyPr/>
                    <a:lstStyle/>
                    <a:p>
                      <a:r>
                        <a:rPr lang="en-US" sz="600" dirty="0"/>
                        <a:t>11/14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Rmsprop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8,8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1,2,4,8,16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1e-30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-0.01,0.01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Minmax01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Allconv</a:t>
                      </a:r>
                      <a:r>
                        <a:rPr lang="en-US" sz="600" dirty="0"/>
                        <a:t> + </a:t>
                      </a:r>
                      <a:r>
                        <a:rPr lang="en-US" sz="600" dirty="0" err="1"/>
                        <a:t>avgpool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All </a:t>
                      </a:r>
                      <a:r>
                        <a:rPr lang="en-US" sz="600" dirty="0" err="1"/>
                        <a:t>deconv</a:t>
                      </a:r>
                      <a:r>
                        <a:rPr lang="en-US" sz="600" dirty="0"/>
                        <a:t> + </a:t>
                      </a:r>
                      <a:r>
                        <a:rPr lang="en-US" sz="600" dirty="0" err="1"/>
                        <a:t>upsample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10029803 – drive-output-3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41538"/>
                  </a:ext>
                </a:extLst>
              </a:tr>
              <a:tr h="399696">
                <a:tc>
                  <a:txBody>
                    <a:bodyPr/>
                    <a:lstStyle/>
                    <a:p>
                      <a:r>
                        <a:rPr lang="en-US" sz="600" dirty="0"/>
                        <a:t>11/14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Rmsprop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8,8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1,2,4,8,16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1e-30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-0.01,0.01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Minmax01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All conv + </a:t>
                      </a:r>
                      <a:r>
                        <a:rPr lang="en-US" sz="600" dirty="0" err="1"/>
                        <a:t>avgpool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All </a:t>
                      </a:r>
                      <a:r>
                        <a:rPr lang="en-US" sz="600" dirty="0" err="1"/>
                        <a:t>deconv</a:t>
                      </a:r>
                      <a:r>
                        <a:rPr lang="en-US" sz="600" dirty="0"/>
                        <a:t> + </a:t>
                      </a:r>
                      <a:r>
                        <a:rPr lang="en-US" sz="600" dirty="0" err="1"/>
                        <a:t>upsample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10029804 – drive-output-2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319439"/>
                  </a:ext>
                </a:extLst>
              </a:tr>
              <a:tr h="399696">
                <a:tc>
                  <a:txBody>
                    <a:bodyPr/>
                    <a:lstStyle/>
                    <a:p>
                      <a:r>
                        <a:rPr lang="en-US" sz="600" dirty="0"/>
                        <a:t>11/14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5e-5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Rmsprop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8,8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1,2,4,8,16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1e-30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-0.01,0.01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Minmax01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All conv + </a:t>
                      </a:r>
                      <a:r>
                        <a:rPr lang="en-US" sz="600" dirty="0" err="1"/>
                        <a:t>avgpool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All </a:t>
                      </a:r>
                      <a:r>
                        <a:rPr lang="en-US" sz="600" dirty="0" err="1"/>
                        <a:t>deconv</a:t>
                      </a:r>
                      <a:r>
                        <a:rPr lang="en-US" sz="600" dirty="0"/>
                        <a:t> + </a:t>
                      </a:r>
                      <a:r>
                        <a:rPr lang="en-US" sz="600" dirty="0" err="1"/>
                        <a:t>upsample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10029921 – drive-output-5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59242"/>
                  </a:ext>
                </a:extLst>
              </a:tr>
              <a:tr h="399696">
                <a:tc>
                  <a:txBody>
                    <a:bodyPr/>
                    <a:lstStyle/>
                    <a:p>
                      <a:r>
                        <a:rPr lang="en-US" sz="600" dirty="0"/>
                        <a:t>11/14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5e-5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Rmsprop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8,8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1,2,4,8,16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1e-30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-0.01,0.01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Minmax01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All conv + </a:t>
                      </a:r>
                      <a:r>
                        <a:rPr lang="en-US" sz="600" dirty="0" err="1"/>
                        <a:t>avgpool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All </a:t>
                      </a:r>
                      <a:r>
                        <a:rPr lang="en-US" sz="600" dirty="0" err="1"/>
                        <a:t>deconv</a:t>
                      </a:r>
                      <a:r>
                        <a:rPr lang="en-US" sz="600" dirty="0"/>
                        <a:t> + </a:t>
                      </a:r>
                      <a:r>
                        <a:rPr lang="en-US" sz="600" dirty="0" err="1"/>
                        <a:t>upsample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10029924 – drive-output-6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97849"/>
                  </a:ext>
                </a:extLst>
              </a:tr>
              <a:tr h="399696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10076078 – drive-output-12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26476"/>
                  </a:ext>
                </a:extLst>
              </a:tr>
              <a:tr h="399696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10076063 – drive-output-11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55432"/>
                  </a:ext>
                </a:extLst>
              </a:tr>
              <a:tr h="399696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10076062 – drive-output-10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57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45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30FE92-67F7-FA46-AA90-F384266DF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13829"/>
              </p:ext>
            </p:extLst>
          </p:nvPr>
        </p:nvGraphicFramePr>
        <p:xfrm>
          <a:off x="129072" y="129210"/>
          <a:ext cx="11907445" cy="653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15">
                  <a:extLst>
                    <a:ext uri="{9D8B030D-6E8A-4147-A177-3AD203B41FA5}">
                      <a16:colId xmlns:a16="http://schemas.microsoft.com/office/drawing/2014/main" val="3567391894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3025260865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4238800609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1536551235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1897789190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2604391896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3731626865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1004851354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1907741663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3142139805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3372662908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3569565114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3356545215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2577109418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1337887656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1577176822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2567079479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3277647488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1277003369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3389277414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626246302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560049082"/>
                    </a:ext>
                  </a:extLst>
                </a:gridCol>
                <a:gridCol w="517715">
                  <a:extLst>
                    <a:ext uri="{9D8B030D-6E8A-4147-A177-3AD203B41FA5}">
                      <a16:colId xmlns:a16="http://schemas.microsoft.com/office/drawing/2014/main" val="4198564295"/>
                    </a:ext>
                  </a:extLst>
                </a:gridCol>
              </a:tblGrid>
              <a:tr h="585982">
                <a:tc>
                  <a:txBody>
                    <a:bodyPr/>
                    <a:lstStyle/>
                    <a:p>
                      <a:r>
                        <a:rPr lang="en-US" sz="6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Number of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Number of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Dist_ae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Gen_iterations_limit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Diter_1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Giter_1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Diter_2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Giter_2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NZ – embedded space channels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Lambda_ae_x</a:t>
                      </a:r>
                      <a:r>
                        <a:rPr lang="en-US" sz="600" dirty="0"/>
                        <a:t> &amp; </a:t>
                      </a:r>
                      <a:r>
                        <a:rPr lang="en-US" sz="600" dirty="0" err="1"/>
                        <a:t>lambda_ae_y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Lambda_rg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Sigma_list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Min_var_Est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Left_clamp</a:t>
                      </a:r>
                      <a:r>
                        <a:rPr lang="en-US" sz="600" dirty="0"/>
                        <a:t>, </a:t>
                      </a:r>
                      <a:r>
                        <a:rPr lang="en-US" sz="600" dirty="0" err="1"/>
                        <a:t>right_clamp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Encoder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Decoder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Decoder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Slurm</a:t>
                      </a:r>
                      <a:r>
                        <a:rPr lang="en-US" sz="600" dirty="0"/>
                        <a:t> no &amp; drive folder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07553"/>
                  </a:ext>
                </a:extLst>
              </a:tr>
              <a:tr h="51169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10076061 – drive-output-9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110466"/>
                  </a:ext>
                </a:extLst>
              </a:tr>
              <a:tr h="51169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10076059 – drive-output-8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75923"/>
                  </a:ext>
                </a:extLst>
              </a:tr>
              <a:tr h="44733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10076048 – drive-output-7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15226"/>
                  </a:ext>
                </a:extLst>
              </a:tr>
              <a:tr h="44733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10076080 </a:t>
                      </a:r>
                      <a:r>
                        <a:rPr lang="en-US" sz="600"/>
                        <a:t>– drive-output-13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99297"/>
                  </a:ext>
                </a:extLst>
              </a:tr>
              <a:tr h="447331">
                <a:tc>
                  <a:txBody>
                    <a:bodyPr/>
                    <a:lstStyle/>
                    <a:p>
                      <a:r>
                        <a:rPr lang="en-US" sz="600" dirty="0"/>
                        <a:t>11/17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5e-5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Rmsprop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8,8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1,2,4,8,16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1e-30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-0.01,0.01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16</a:t>
                      </a:r>
                      <a:r>
                        <a:rPr lang="en-US" sz="600" baseline="30000" dirty="0"/>
                        <a:t>th</a:t>
                      </a:r>
                      <a:r>
                        <a:rPr lang="en-US" sz="600" dirty="0"/>
                        <a:t> 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All conv + </a:t>
                      </a:r>
                      <a:r>
                        <a:rPr lang="en-US" sz="600" dirty="0" err="1"/>
                        <a:t>batchnorm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All </a:t>
                      </a:r>
                      <a:r>
                        <a:rPr lang="en-US" sz="600" dirty="0" err="1"/>
                        <a:t>deconv</a:t>
                      </a:r>
                      <a:r>
                        <a:rPr lang="en-US" sz="600" dirty="0"/>
                        <a:t> + </a:t>
                      </a:r>
                      <a:r>
                        <a:rPr lang="en-US" sz="600" dirty="0" err="1"/>
                        <a:t>bathcnorm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RELU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10180233 – drive-output-28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999533"/>
                  </a:ext>
                </a:extLst>
              </a:tr>
              <a:tr h="44733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41538"/>
                  </a:ext>
                </a:extLst>
              </a:tr>
              <a:tr h="44733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319439"/>
                  </a:ext>
                </a:extLst>
              </a:tr>
              <a:tr h="44733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59242"/>
                  </a:ext>
                </a:extLst>
              </a:tr>
              <a:tr h="44733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97849"/>
                  </a:ext>
                </a:extLst>
              </a:tr>
              <a:tr h="447331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26476"/>
                  </a:ext>
                </a:extLst>
              </a:tr>
              <a:tr h="447331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132273"/>
                  </a:ext>
                </a:extLst>
              </a:tr>
              <a:tr h="447331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55432"/>
                  </a:ext>
                </a:extLst>
              </a:tr>
              <a:tr h="44733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57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33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4627-2BB4-1D4E-BEB5-1BECA5B2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21BE-ADCF-C94A-90D5-39BF7B937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Drive-output-23</a:t>
            </a:r>
          </a:p>
        </p:txBody>
      </p:sp>
    </p:spTree>
    <p:extLst>
      <p:ext uri="{BB962C8B-B14F-4D97-AF65-F5344CB8AC3E}">
        <p14:creationId xmlns:p14="http://schemas.microsoft.com/office/powerpoint/2010/main" val="26565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961F-1FA0-5449-A5D9-62824B0E9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Parameters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6899D7-6C94-B343-8FDD-778E94A8D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306018"/>
              </p:ext>
            </p:extLst>
          </p:nvPr>
        </p:nvGraphicFramePr>
        <p:xfrm>
          <a:off x="391886" y="868680"/>
          <a:ext cx="5704114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4841">
                  <a:extLst>
                    <a:ext uri="{9D8B030D-6E8A-4147-A177-3AD203B41FA5}">
                      <a16:colId xmlns:a16="http://schemas.microsoft.com/office/drawing/2014/main" val="2484698653"/>
                    </a:ext>
                  </a:extLst>
                </a:gridCol>
                <a:gridCol w="1729273">
                  <a:extLst>
                    <a:ext uri="{9D8B030D-6E8A-4147-A177-3AD203B41FA5}">
                      <a16:colId xmlns:a16="http://schemas.microsoft.com/office/drawing/2014/main" val="1283986763"/>
                    </a:ext>
                  </a:extLst>
                </a:gridCol>
              </a:tblGrid>
              <a:tr h="314453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67186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r>
                        <a:rPr lang="en-US" dirty="0" err="1"/>
                        <a:t>Batch_size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371246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r>
                        <a:rPr lang="en-US" dirty="0"/>
                        <a:t>Number of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19622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r>
                        <a:rPr lang="en-US" dirty="0" err="1"/>
                        <a:t>Lr</a:t>
                      </a:r>
                      <a:r>
                        <a:rPr lang="en-US" dirty="0"/>
                        <a:t> (learning rate)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5e-5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16047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r>
                        <a:rPr lang="en-US" dirty="0"/>
                        <a:t>Number of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213675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rmsprop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622847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r>
                        <a:rPr lang="en-US" dirty="0" err="1"/>
                        <a:t>Dist_ae</a:t>
                      </a:r>
                      <a:r>
                        <a:rPr lang="en-US" dirty="0"/>
                        <a:t> (reconstruction loss function for autoencoding)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355514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Gen_iterations_limit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60411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Diter_1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287485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Giter_1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877043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Diter_2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437255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Giter_2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18443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Sampled Cube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642703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 Cube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67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1D4667-2831-E041-BC29-C34B442D5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030649"/>
              </p:ext>
            </p:extLst>
          </p:nvPr>
        </p:nvGraphicFramePr>
        <p:xfrm>
          <a:off x="6268616" y="868680"/>
          <a:ext cx="5704114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3090">
                  <a:extLst>
                    <a:ext uri="{9D8B030D-6E8A-4147-A177-3AD203B41FA5}">
                      <a16:colId xmlns:a16="http://schemas.microsoft.com/office/drawing/2014/main" val="2164512945"/>
                    </a:ext>
                  </a:extLst>
                </a:gridCol>
                <a:gridCol w="1821024">
                  <a:extLst>
                    <a:ext uri="{9D8B030D-6E8A-4147-A177-3AD203B41FA5}">
                      <a16:colId xmlns:a16="http://schemas.microsoft.com/office/drawing/2014/main" val="2570638580"/>
                    </a:ext>
                  </a:extLst>
                </a:gridCol>
              </a:tblGrid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280773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Nz</a:t>
                      </a:r>
                      <a:r>
                        <a:rPr lang="en-US" dirty="0"/>
                        <a:t> (embedded space channels)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487419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Lambda_AE_X</a:t>
                      </a:r>
                      <a:r>
                        <a:rPr lang="en-US" dirty="0"/>
                        <a:t> &amp;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66513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Lambda_rg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94309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r>
                        <a:rPr lang="en-US" dirty="0"/>
                        <a:t>Sigma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[1.0, 2.0, 4.0, 8.0, 16.0]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030791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r>
                        <a:rPr lang="en-US" dirty="0"/>
                        <a:t>Minimum variance 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068788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r>
                        <a:rPr lang="en-US" dirty="0" err="1"/>
                        <a:t>Left_clamp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89446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Right_clamp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311283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Redshift_raw_file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fields_z</a:t>
                      </a:r>
                      <a:r>
                        <a:rPr lang="en-US" dirty="0"/>
                        <a:t>=0.0.hdf5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423060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Redshift_file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redshift0_4th_root.h5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060791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Inverse 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4_root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402615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60170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69014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Slurm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10180061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95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96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78DD-2695-6247-921D-82C0F62C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11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Architectures </a:t>
            </a:r>
            <a:r>
              <a:rPr lang="en-US" sz="1600" dirty="0"/>
              <a:t>–</a:t>
            </a:r>
            <a:r>
              <a:rPr lang="en-US" dirty="0"/>
              <a:t> </a:t>
            </a:r>
            <a:r>
              <a:rPr lang="en-US" sz="1300" dirty="0"/>
              <a:t>Changes in bold &amp; italic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9BAAA-3B5A-BD49-BB16-99D35955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11" y="992464"/>
            <a:ext cx="4161869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(encoder): Encoder(</a:t>
            </a:r>
          </a:p>
          <a:p>
            <a:pPr marL="0" indent="0">
              <a:buNone/>
            </a:pPr>
            <a:r>
              <a:rPr lang="en-US" dirty="0"/>
              <a:t>    (</a:t>
            </a:r>
            <a:r>
              <a:rPr lang="en-US" dirty="0" err="1"/>
              <a:t>conv_net</a:t>
            </a:r>
            <a:r>
              <a:rPr lang="en-US" dirty="0"/>
              <a:t>): Sequential(</a:t>
            </a:r>
          </a:p>
          <a:p>
            <a:pPr marL="0" indent="0">
              <a:buNone/>
            </a:pPr>
            <a:r>
              <a:rPr lang="en-US" dirty="0"/>
              <a:t>      (conv_1): Conv3d(1, 2, </a:t>
            </a:r>
            <a:r>
              <a:rPr lang="en-US" dirty="0" err="1"/>
              <a:t>kernel_size</a:t>
            </a:r>
            <a:r>
              <a:rPr lang="en-US" dirty="0"/>
              <a:t>=(4, 4, 4), stride=(2, 2, 2), padding=(1, 1, 1), bias=False)</a:t>
            </a:r>
          </a:p>
          <a:p>
            <a:pPr marL="0" indent="0">
              <a:buNone/>
            </a:pPr>
            <a:r>
              <a:rPr lang="en-US" dirty="0"/>
              <a:t>      (batchnorm_1): BatchNorm3d(2,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  (leakyrelu_1): </a:t>
            </a:r>
            <a:r>
              <a:rPr lang="en-US" dirty="0" err="1"/>
              <a:t>LeakyReLU</a:t>
            </a:r>
            <a:r>
              <a:rPr lang="en-US" dirty="0"/>
              <a:t>(</a:t>
            </a:r>
            <a:r>
              <a:rPr lang="en-US" dirty="0" err="1"/>
              <a:t>negative_slope</a:t>
            </a:r>
            <a:r>
              <a:rPr lang="en-US" dirty="0"/>
              <a:t>=0.01, 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(conv_2): Conv3d(2, 4, </a:t>
            </a:r>
            <a:r>
              <a:rPr lang="en-US" dirty="0" err="1"/>
              <a:t>kernel_size</a:t>
            </a:r>
            <a:r>
              <a:rPr lang="en-US" dirty="0"/>
              <a:t>=(4, 4, 4), stride=(2, 2, 2), padding=(1, 1, 1), bias=False)</a:t>
            </a:r>
          </a:p>
          <a:p>
            <a:pPr marL="0" indent="0">
              <a:buNone/>
            </a:pPr>
            <a:r>
              <a:rPr lang="en-US" dirty="0"/>
              <a:t>      (batchnorm_2): BatchNorm3d(4,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  (leakyrelu_2): </a:t>
            </a:r>
            <a:r>
              <a:rPr lang="en-US" dirty="0" err="1"/>
              <a:t>LeakyReLU</a:t>
            </a:r>
            <a:r>
              <a:rPr lang="en-US" dirty="0"/>
              <a:t>(</a:t>
            </a:r>
            <a:r>
              <a:rPr lang="en-US" dirty="0" err="1"/>
              <a:t>negative_slope</a:t>
            </a:r>
            <a:r>
              <a:rPr lang="en-US" dirty="0"/>
              <a:t>=0.01, 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(conv_3): Conv3d(4, 8, </a:t>
            </a:r>
            <a:r>
              <a:rPr lang="en-US" dirty="0" err="1"/>
              <a:t>kernel_size</a:t>
            </a:r>
            <a:r>
              <a:rPr lang="en-US" dirty="0"/>
              <a:t>=(4, 4, 4), stride=(2, 2, 2), padding=(1, 1, 1), bias=False)</a:t>
            </a:r>
          </a:p>
          <a:p>
            <a:pPr marL="0" indent="0">
              <a:buNone/>
            </a:pPr>
            <a:r>
              <a:rPr lang="en-US" dirty="0"/>
              <a:t>      (batchnorm_3): BatchNorm3d(8,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  (leakyrelu_3): </a:t>
            </a:r>
            <a:r>
              <a:rPr lang="en-US" dirty="0" err="1"/>
              <a:t>LeakyReLU</a:t>
            </a:r>
            <a:r>
              <a:rPr lang="en-US" dirty="0"/>
              <a:t>(</a:t>
            </a:r>
            <a:r>
              <a:rPr lang="en-US" dirty="0" err="1"/>
              <a:t>negative_slope</a:t>
            </a:r>
            <a:r>
              <a:rPr lang="en-US" dirty="0"/>
              <a:t>=0.01, 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(conv_4): Conv3d(8, 16, </a:t>
            </a:r>
            <a:r>
              <a:rPr lang="en-US" dirty="0" err="1"/>
              <a:t>kernel_size</a:t>
            </a:r>
            <a:r>
              <a:rPr lang="en-US" dirty="0"/>
              <a:t>=(4, 4, 4), stride=(2, 2, 2), padding=(1, 1, 1), bias=False)</a:t>
            </a:r>
          </a:p>
          <a:p>
            <a:pPr marL="0" indent="0">
              <a:buNone/>
            </a:pPr>
            <a:r>
              <a:rPr lang="en-US" dirty="0"/>
              <a:t>    )</a:t>
            </a:r>
          </a:p>
          <a:p>
            <a:pPr marL="0" indent="0">
              <a:buNone/>
            </a:pPr>
            <a:r>
              <a:rPr lang="en-US" dirty="0"/>
              <a:t>  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0263D5-565B-C549-B4B7-CD32542E61C0}"/>
              </a:ext>
            </a:extLst>
          </p:cNvPr>
          <p:cNvSpPr txBox="1">
            <a:spLocks/>
          </p:cNvSpPr>
          <p:nvPr/>
        </p:nvSpPr>
        <p:spPr>
          <a:xfrm>
            <a:off x="5827603" y="601666"/>
            <a:ext cx="5257800" cy="4640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Decoder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0F5E11-0B83-9148-84BA-500CEF773A23}"/>
              </a:ext>
            </a:extLst>
          </p:cNvPr>
          <p:cNvSpPr txBox="1">
            <a:spLocks/>
          </p:cNvSpPr>
          <p:nvPr/>
        </p:nvSpPr>
        <p:spPr>
          <a:xfrm>
            <a:off x="382859" y="628733"/>
            <a:ext cx="4947424" cy="4640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Encoder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6022C5-EBF3-8143-ACD3-9C28D526F3C0}"/>
              </a:ext>
            </a:extLst>
          </p:cNvPr>
          <p:cNvSpPr txBox="1">
            <a:spLocks/>
          </p:cNvSpPr>
          <p:nvPr/>
        </p:nvSpPr>
        <p:spPr>
          <a:xfrm>
            <a:off x="5708495" y="99246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(decoder): Decoder(</a:t>
            </a:r>
          </a:p>
          <a:p>
            <a:pPr marL="0" indent="0">
              <a:buNone/>
            </a:pPr>
            <a:r>
              <a:rPr lang="en-US" dirty="0"/>
              <a:t>    (</a:t>
            </a:r>
            <a:r>
              <a:rPr lang="en-US" dirty="0" err="1"/>
              <a:t>deconv_net</a:t>
            </a:r>
            <a:r>
              <a:rPr lang="en-US" dirty="0"/>
              <a:t>): Sequential(</a:t>
            </a:r>
          </a:p>
          <a:p>
            <a:pPr marL="0" indent="0">
              <a:buNone/>
            </a:pPr>
            <a:r>
              <a:rPr lang="en-US" dirty="0"/>
              <a:t>      (deconv_1): ConvTranspose3d(16, 8, </a:t>
            </a:r>
            <a:r>
              <a:rPr lang="en-US" dirty="0" err="1"/>
              <a:t>kernel_size</a:t>
            </a:r>
            <a:r>
              <a:rPr lang="en-US" dirty="0"/>
              <a:t>=(4, 4, 4), stride=(2, 2, 2), padding=(1, 1, 1), bias=False)</a:t>
            </a:r>
          </a:p>
          <a:p>
            <a:pPr marL="0" indent="0">
              <a:buNone/>
            </a:pPr>
            <a:r>
              <a:rPr lang="en-US" dirty="0"/>
              <a:t>      (batchnorm_1): BatchNorm3d(8,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  (leakyrelu_1): </a:t>
            </a:r>
            <a:r>
              <a:rPr lang="en-US" dirty="0" err="1"/>
              <a:t>LeakyReLU</a:t>
            </a:r>
            <a:r>
              <a:rPr lang="en-US" dirty="0"/>
              <a:t>(</a:t>
            </a:r>
            <a:r>
              <a:rPr lang="en-US" dirty="0" err="1"/>
              <a:t>negative_slope</a:t>
            </a:r>
            <a:r>
              <a:rPr lang="en-US" dirty="0"/>
              <a:t>=0.01, 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(deconv_2): ConvTranspose3d(8, 4, </a:t>
            </a:r>
            <a:r>
              <a:rPr lang="en-US" dirty="0" err="1"/>
              <a:t>kernel_size</a:t>
            </a:r>
            <a:r>
              <a:rPr lang="en-US" dirty="0"/>
              <a:t>=(4, 4, 4), stride=(2, 2, 2), padding=(1, 1, 1), bias=False)</a:t>
            </a:r>
          </a:p>
          <a:p>
            <a:pPr marL="0" indent="0">
              <a:buNone/>
            </a:pPr>
            <a:r>
              <a:rPr lang="en-US" dirty="0"/>
              <a:t>      (batchnorm_2): BatchNorm3d(4,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  (leakyrelu_2): </a:t>
            </a:r>
            <a:r>
              <a:rPr lang="en-US" dirty="0" err="1"/>
              <a:t>LeakyReLU</a:t>
            </a:r>
            <a:r>
              <a:rPr lang="en-US" dirty="0"/>
              <a:t>(</a:t>
            </a:r>
            <a:r>
              <a:rPr lang="en-US" dirty="0" err="1"/>
              <a:t>negative_slope</a:t>
            </a:r>
            <a:r>
              <a:rPr lang="en-US" dirty="0"/>
              <a:t>=0.01, 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(deconv_3): ConvTranspose3d(4, 2, </a:t>
            </a:r>
            <a:r>
              <a:rPr lang="en-US" dirty="0" err="1"/>
              <a:t>kernel_size</a:t>
            </a:r>
            <a:r>
              <a:rPr lang="en-US" dirty="0"/>
              <a:t>=(4, 4, 4), stride=(2, 2, 2), padding=(1, 1, 1), bias=False)</a:t>
            </a:r>
          </a:p>
          <a:p>
            <a:pPr marL="0" indent="0">
              <a:buNone/>
            </a:pPr>
            <a:r>
              <a:rPr lang="en-US" dirty="0"/>
              <a:t>      (batchnorm_3): BatchNorm3d(2,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  (leakyrelu_3): </a:t>
            </a:r>
            <a:r>
              <a:rPr lang="en-US" dirty="0" err="1"/>
              <a:t>LeakyReLU</a:t>
            </a:r>
            <a:r>
              <a:rPr lang="en-US" dirty="0"/>
              <a:t>(</a:t>
            </a:r>
            <a:r>
              <a:rPr lang="en-US" dirty="0" err="1"/>
              <a:t>negative_slope</a:t>
            </a:r>
            <a:r>
              <a:rPr lang="en-US" dirty="0"/>
              <a:t>=0.01, 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(conv_4): ConvTranspose3d(2, 1, </a:t>
            </a:r>
            <a:r>
              <a:rPr lang="en-US" dirty="0" err="1"/>
              <a:t>kernel_size</a:t>
            </a:r>
            <a:r>
              <a:rPr lang="en-US" dirty="0"/>
              <a:t>=(4, 4, 4), stride=(2, 2, 2), padding=(1, 1, 1), bias=False)</a:t>
            </a:r>
          </a:p>
          <a:p>
            <a:pPr marL="0" indent="0">
              <a:buNone/>
            </a:pPr>
            <a:r>
              <a:rPr lang="en-US" dirty="0"/>
              <a:t>      (relu_4): </a:t>
            </a:r>
            <a:r>
              <a:rPr lang="en-US" dirty="0" err="1"/>
              <a:t>ReLU</a:t>
            </a:r>
            <a:r>
              <a:rPr lang="en-US" dirty="0"/>
              <a:t>(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)</a:t>
            </a:r>
          </a:p>
          <a:p>
            <a:pPr marL="0" indent="0">
              <a:buNone/>
            </a:pPr>
            <a:r>
              <a:rPr lang="en-US" dirty="0"/>
              <a:t>  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824027-64C0-0146-8080-F1EE688F6985}"/>
              </a:ext>
            </a:extLst>
          </p:cNvPr>
          <p:cNvSpPr txBox="1">
            <a:spLocks/>
          </p:cNvSpPr>
          <p:nvPr/>
        </p:nvSpPr>
        <p:spPr>
          <a:xfrm>
            <a:off x="382859" y="6375652"/>
            <a:ext cx="8002858" cy="464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Discriminator = Encoder + Decoder | Generator = Decoder </a:t>
            </a:r>
          </a:p>
        </p:txBody>
      </p:sp>
    </p:spTree>
    <p:extLst>
      <p:ext uri="{BB962C8B-B14F-4D97-AF65-F5344CB8AC3E}">
        <p14:creationId xmlns:p14="http://schemas.microsoft.com/office/powerpoint/2010/main" val="264255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9027-A053-5747-B8AD-D22B80E8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3143"/>
          </a:xfrm>
        </p:spPr>
        <p:txBody>
          <a:bodyPr>
            <a:normAutofit/>
          </a:bodyPr>
          <a:lstStyle/>
          <a:p>
            <a:r>
              <a:rPr lang="en-US" sz="3200" dirty="0"/>
              <a:t>Plots - Training</a:t>
            </a:r>
          </a:p>
        </p:txBody>
      </p:sp>
      <p:pic>
        <p:nvPicPr>
          <p:cNvPr id="7" name="Content Placeholder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5F515C3-7B8D-2F4D-9D5A-1F6553D91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949" y="792879"/>
            <a:ext cx="5669280" cy="3053405"/>
          </a:xfrm>
        </p:spPr>
      </p:pic>
      <p:pic>
        <p:nvPicPr>
          <p:cNvPr id="9" name="Picture 8" descr="A close up of a map&#13;&#10;&#13;&#10;Description automatically generated">
            <a:extLst>
              <a:ext uri="{FF2B5EF4-FFF2-40B4-BE49-F238E27FC236}">
                <a16:creationId xmlns:a16="http://schemas.microsoft.com/office/drawing/2014/main" id="{EDDDB074-068D-144F-9DCF-FC0A2C11F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367" y="999863"/>
            <a:ext cx="4498288" cy="2499049"/>
          </a:xfrm>
          <a:prstGeom prst="rect">
            <a:avLst/>
          </a:prstGeom>
        </p:spPr>
      </p:pic>
      <p:pic>
        <p:nvPicPr>
          <p:cNvPr id="13" name="Picture 1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36253CB-DB16-C347-81F8-92779C5FC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02" y="3846284"/>
            <a:ext cx="5137374" cy="2906672"/>
          </a:xfrm>
          <a:prstGeom prst="rect">
            <a:avLst/>
          </a:prstGeom>
        </p:spPr>
      </p:pic>
      <p:pic>
        <p:nvPicPr>
          <p:cNvPr id="16" name="Picture 1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E011752-D205-0947-83A8-09E5F48C4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3649" y="3843154"/>
            <a:ext cx="4940151" cy="279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0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4C54042-6F29-C14C-94D6-5BDA572DD6D1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Plots – Matter Distributions</a:t>
            </a:r>
          </a:p>
        </p:txBody>
      </p:sp>
      <p:pic>
        <p:nvPicPr>
          <p:cNvPr id="6" name="Picture 5" descr="A close up of a map&#13;&#10;&#13;&#10;Description automatically generated">
            <a:extLst>
              <a:ext uri="{FF2B5EF4-FFF2-40B4-BE49-F238E27FC236}">
                <a16:creationId xmlns:a16="http://schemas.microsoft.com/office/drawing/2014/main" id="{2DA41EFC-3DB6-4540-9732-1E91B78D6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" y="2653606"/>
            <a:ext cx="6736976" cy="3631429"/>
          </a:xfrm>
          <a:prstGeom prst="rect">
            <a:avLst/>
          </a:prstGeom>
        </p:spPr>
      </p:pic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7B2DFCE-AB00-094C-80B0-2AAD4647B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877" y="849853"/>
            <a:ext cx="2944219" cy="1555555"/>
          </a:xfrm>
          <a:prstGeom prst="rect">
            <a:avLst/>
          </a:prstGeom>
        </p:spPr>
      </p:pic>
      <p:pic>
        <p:nvPicPr>
          <p:cNvPr id="13" name="Picture 1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C09E020-7200-284B-A496-120250B8F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22" y="796294"/>
            <a:ext cx="3234467" cy="1662671"/>
          </a:xfrm>
          <a:prstGeom prst="rect">
            <a:avLst/>
          </a:prstGeom>
        </p:spPr>
      </p:pic>
      <p:pic>
        <p:nvPicPr>
          <p:cNvPr id="15" name="Picture 1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38FCA3F-A279-C644-99F1-BD349B0EF9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7101" y="326571"/>
            <a:ext cx="4599491" cy="2406937"/>
          </a:xfrm>
          <a:prstGeom prst="rect">
            <a:avLst/>
          </a:prstGeom>
        </p:spPr>
      </p:pic>
      <p:pic>
        <p:nvPicPr>
          <p:cNvPr id="17" name="Picture 1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131E173-12E6-7D4F-B5C0-EEB4915B39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9478" y="3184263"/>
            <a:ext cx="4905271" cy="258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7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4C54042-6F29-C14C-94D6-5BDA572DD6D1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Plots - Discriminator</a:t>
            </a:r>
          </a:p>
        </p:txBody>
      </p:sp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045C97D-F3BF-F642-8C6D-78957058C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136" y="3700674"/>
            <a:ext cx="4927003" cy="2824815"/>
          </a:xfrm>
          <a:prstGeom prst="rect">
            <a:avLst/>
          </a:prstGeom>
        </p:spPr>
      </p:pic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EB8FAF8-3812-9042-AE42-DC557B0FF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31" y="3571538"/>
            <a:ext cx="5314924" cy="3047223"/>
          </a:xfrm>
          <a:prstGeom prst="rect">
            <a:avLst/>
          </a:prstGeom>
        </p:spPr>
      </p:pic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012F464-7157-CB40-A5DD-0641481CF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604185"/>
            <a:ext cx="5132295" cy="2824815"/>
          </a:xfrm>
          <a:prstGeom prst="rect">
            <a:avLst/>
          </a:prstGeom>
        </p:spPr>
      </p:pic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5D75DCB-73FC-2941-8458-2D1E7207C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4135" y="599469"/>
            <a:ext cx="4927003" cy="28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9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2825</Words>
  <Application>Microsoft Macintosh PowerPoint</Application>
  <PresentationFormat>Widescreen</PresentationFormat>
  <Paragraphs>511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MMD-GAN</vt:lpstr>
      <vt:lpstr>Different Configurations to be Tried</vt:lpstr>
      <vt:lpstr>PowerPoint Presentation</vt:lpstr>
      <vt:lpstr>Good Ones</vt:lpstr>
      <vt:lpstr>Parameters</vt:lpstr>
      <vt:lpstr>Architectures – Changes in bold &amp; italic</vt:lpstr>
      <vt:lpstr>Plots - Training</vt:lpstr>
      <vt:lpstr>PowerPoint Presentation</vt:lpstr>
      <vt:lpstr>PowerPoint Presentation</vt:lpstr>
      <vt:lpstr>PowerPoint Presentation</vt:lpstr>
      <vt:lpstr>3D Plots of Real / Noise Input / AE Real / AE Noise</vt:lpstr>
      <vt:lpstr>Template</vt:lpstr>
      <vt:lpstr>Parameters</vt:lpstr>
      <vt:lpstr>Architectures – Changes in bold &amp; italic</vt:lpstr>
      <vt:lpstr>Plots - Training</vt:lpstr>
      <vt:lpstr>PowerPoint Presentation</vt:lpstr>
      <vt:lpstr>PowerPoint Presentation</vt:lpstr>
      <vt:lpstr>PowerPoint Presentation</vt:lpstr>
      <vt:lpstr>3D Plots of Real / Noise Input / AE Real / AE Noise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MMD-GAN</dc:title>
  <dc:creator>Atakan Okan</dc:creator>
  <cp:lastModifiedBy>Atakan Okan</cp:lastModifiedBy>
  <cp:revision>69</cp:revision>
  <dcterms:created xsi:type="dcterms:W3CDTF">2018-11-13T21:03:57Z</dcterms:created>
  <dcterms:modified xsi:type="dcterms:W3CDTF">2018-11-17T23:28:28Z</dcterms:modified>
</cp:coreProperties>
</file>