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5.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8.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58" r:id="rId4"/>
    <p:sldId id="259" r:id="rId5"/>
    <p:sldId id="282" r:id="rId6"/>
    <p:sldId id="283" r:id="rId7"/>
    <p:sldId id="297" r:id="rId8"/>
    <p:sldId id="260" r:id="rId9"/>
    <p:sldId id="278" r:id="rId10"/>
    <p:sldId id="275" r:id="rId11"/>
    <p:sldId id="265" r:id="rId12"/>
    <p:sldId id="261" r:id="rId13"/>
    <p:sldId id="281" r:id="rId14"/>
    <p:sldId id="280" r:id="rId15"/>
    <p:sldId id="294" r:id="rId16"/>
    <p:sldId id="262" r:id="rId17"/>
    <p:sldId id="288" r:id="rId18"/>
    <p:sldId id="290" r:id="rId19"/>
    <p:sldId id="295" r:id="rId20"/>
    <p:sldId id="291" r:id="rId21"/>
    <p:sldId id="298" r:id="rId22"/>
    <p:sldId id="292" r:id="rId23"/>
    <p:sldId id="272" r:id="rId24"/>
    <p:sldId id="277" r:id="rId25"/>
    <p:sldId id="293" r:id="rId26"/>
    <p:sldId id="285" r:id="rId27"/>
    <p:sldId id="299" r:id="rId28"/>
    <p:sldId id="296" r:id="rId29"/>
    <p:sldId id="270" r:id="rId30"/>
    <p:sldId id="286" r:id="rId31"/>
    <p:sldId id="279" r:id="rId32"/>
    <p:sldId id="284" r:id="rId33"/>
    <p:sldId id="274"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roff, Nolan" initials="ZN"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D2E6"/>
    <a:srgbClr val="14A0B4"/>
    <a:srgbClr val="19C8E1"/>
    <a:srgbClr val="0A505A"/>
    <a:srgbClr val="3C3C4B"/>
    <a:srgbClr val="D2F5FA"/>
    <a:srgbClr val="A0E6F0"/>
    <a:srgbClr val="78DCF0"/>
    <a:srgbClr val="4B4B50"/>
    <a:srgbClr val="19C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2563" autoAdjust="0"/>
  </p:normalViewPr>
  <p:slideViewPr>
    <p:cSldViewPr snapToGrid="0">
      <p:cViewPr>
        <p:scale>
          <a:sx n="100" d="100"/>
          <a:sy n="100" d="100"/>
        </p:scale>
        <p:origin x="-1932" y="-26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Arial" panose="020B0604020202020204" pitchFamily="34" charset="0"/>
                <a:ea typeface="+mn-ea"/>
                <a:cs typeface="Arial" panose="020B0604020202020204" pitchFamily="34" charset="0"/>
              </a:defRPr>
            </a:pPr>
            <a:r>
              <a:rPr lang="en-US" sz="2000" b="1" dirty="0" smtClean="0"/>
              <a:t>59.5%</a:t>
            </a:r>
            <a:r>
              <a:rPr lang="en-US" sz="2000" b="1" baseline="0" dirty="0" smtClean="0"/>
              <a:t> Recidivate within 2 Years*</a:t>
            </a:r>
            <a:endParaRPr lang="en-US" sz="2000" b="1" dirty="0"/>
          </a:p>
        </c:rich>
      </c:tx>
      <c:layout/>
      <c:overlay val="0"/>
      <c:spPr>
        <a:noFill/>
        <a:ln>
          <a:noFill/>
        </a:ln>
        <a:effectLst/>
      </c:spPr>
    </c:title>
    <c:autoTitleDeleted val="0"/>
    <c:plotArea>
      <c:layout/>
      <c:scatterChart>
        <c:scatterStyle val="smoothMarker"/>
        <c:varyColors val="0"/>
        <c:ser>
          <c:idx val="0"/>
          <c:order val="0"/>
          <c:tx>
            <c:strRef>
              <c:f>Sheet1!$B$1</c:f>
              <c:strCache>
                <c:ptCount val="1"/>
                <c:pt idx="0">
                  <c:v>Arrested</c:v>
                </c:pt>
              </c:strCache>
            </c:strRef>
          </c:tx>
          <c:spPr>
            <a:ln w="50800" cap="rnd">
              <a:solidFill>
                <a:srgbClr val="19C8E1"/>
              </a:solidFill>
              <a:round/>
            </a:ln>
            <a:effectLst/>
          </c:spPr>
          <c:marker>
            <c:symbol val="none"/>
          </c:marker>
          <c:xVal>
            <c:numRef>
              <c:f>Sheet1!$A$2:$A$61</c:f>
              <c:numCache>
                <c:formatCode>General</c:formatCode>
                <c:ptCount val="6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numCache>
            </c:numRef>
          </c:xVal>
          <c:yVal>
            <c:numRef>
              <c:f>Sheet1!$B$2:$B$61</c:f>
              <c:numCache>
                <c:formatCode>0.00%</c:formatCode>
                <c:ptCount val="60"/>
                <c:pt idx="0">
                  <c:v>0.08</c:v>
                </c:pt>
                <c:pt idx="1">
                  <c:v>0.122</c:v>
                </c:pt>
                <c:pt idx="2">
                  <c:v>0.16700000000000001</c:v>
                </c:pt>
                <c:pt idx="3">
                  <c:v>0.20799999999999999</c:v>
                </c:pt>
                <c:pt idx="4">
                  <c:v>0.249</c:v>
                </c:pt>
                <c:pt idx="5">
                  <c:v>0.28199999999999997</c:v>
                </c:pt>
                <c:pt idx="6">
                  <c:v>0.315</c:v>
                </c:pt>
                <c:pt idx="7">
                  <c:v>0.34300000000000003</c:v>
                </c:pt>
                <c:pt idx="8">
                  <c:v>0.36899999999999999</c:v>
                </c:pt>
                <c:pt idx="9">
                  <c:v>0.39200000000000002</c:v>
                </c:pt>
                <c:pt idx="10">
                  <c:v>0.41299999999999998</c:v>
                </c:pt>
                <c:pt idx="11">
                  <c:v>0.434</c:v>
                </c:pt>
                <c:pt idx="12">
                  <c:v>0.45300000000000001</c:v>
                </c:pt>
                <c:pt idx="13">
                  <c:v>0.47099999999999997</c:v>
                </c:pt>
                <c:pt idx="14">
                  <c:v>0.48699999999999999</c:v>
                </c:pt>
                <c:pt idx="15">
                  <c:v>0.502</c:v>
                </c:pt>
                <c:pt idx="16">
                  <c:v>0.51500000000000001</c:v>
                </c:pt>
                <c:pt idx="17">
                  <c:v>0.53</c:v>
                </c:pt>
                <c:pt idx="18">
                  <c:v>0.54200000000000004</c:v>
                </c:pt>
                <c:pt idx="19">
                  <c:v>0.55400000000000005</c:v>
                </c:pt>
                <c:pt idx="20">
                  <c:v>0.56499999999999995</c:v>
                </c:pt>
                <c:pt idx="21">
                  <c:v>0.57499999999999996</c:v>
                </c:pt>
                <c:pt idx="22">
                  <c:v>0.58599999999999997</c:v>
                </c:pt>
                <c:pt idx="23">
                  <c:v>0.59499999999999997</c:v>
                </c:pt>
                <c:pt idx="24">
                  <c:v>0.60399999999999998</c:v>
                </c:pt>
                <c:pt idx="25">
                  <c:v>0.61199999999999999</c:v>
                </c:pt>
                <c:pt idx="26">
                  <c:v>0.621</c:v>
                </c:pt>
                <c:pt idx="27">
                  <c:v>0.629</c:v>
                </c:pt>
                <c:pt idx="28">
                  <c:v>0.63700000000000001</c:v>
                </c:pt>
                <c:pt idx="29">
                  <c:v>0.64300000000000002</c:v>
                </c:pt>
                <c:pt idx="30">
                  <c:v>0.65</c:v>
                </c:pt>
                <c:pt idx="31">
                  <c:v>0.65600000000000003</c:v>
                </c:pt>
                <c:pt idx="32">
                  <c:v>0.66200000000000003</c:v>
                </c:pt>
                <c:pt idx="33">
                  <c:v>0.66800000000000004</c:v>
                </c:pt>
                <c:pt idx="34">
                  <c:v>0.67300000000000004</c:v>
                </c:pt>
                <c:pt idx="35">
                  <c:v>0.67800000000000005</c:v>
                </c:pt>
                <c:pt idx="36">
                  <c:v>0.68300000000000005</c:v>
                </c:pt>
                <c:pt idx="37">
                  <c:v>0.68899999999999995</c:v>
                </c:pt>
                <c:pt idx="38">
                  <c:v>0.69299999999999995</c:v>
                </c:pt>
                <c:pt idx="39">
                  <c:v>0.69799999999999995</c:v>
                </c:pt>
                <c:pt idx="40">
                  <c:v>0.70199999999999996</c:v>
                </c:pt>
                <c:pt idx="41">
                  <c:v>0.70599999999999996</c:v>
                </c:pt>
                <c:pt idx="42">
                  <c:v>0.71099999999999997</c:v>
                </c:pt>
                <c:pt idx="43">
                  <c:v>0.71499999999999997</c:v>
                </c:pt>
                <c:pt idx="44">
                  <c:v>0.71899999999999997</c:v>
                </c:pt>
                <c:pt idx="45">
                  <c:v>0.72299999999999998</c:v>
                </c:pt>
                <c:pt idx="46">
                  <c:v>0.72699999999999998</c:v>
                </c:pt>
                <c:pt idx="47">
                  <c:v>0.73</c:v>
                </c:pt>
                <c:pt idx="48">
                  <c:v>0.73299999999999998</c:v>
                </c:pt>
                <c:pt idx="49">
                  <c:v>0.73599999999999999</c:v>
                </c:pt>
                <c:pt idx="50">
                  <c:v>0.73899999999999999</c:v>
                </c:pt>
                <c:pt idx="51">
                  <c:v>0.74299999999999999</c:v>
                </c:pt>
                <c:pt idx="52">
                  <c:v>0.747</c:v>
                </c:pt>
                <c:pt idx="53">
                  <c:v>0.75</c:v>
                </c:pt>
                <c:pt idx="54">
                  <c:v>0.753</c:v>
                </c:pt>
                <c:pt idx="55">
                  <c:v>0.75600000000000001</c:v>
                </c:pt>
                <c:pt idx="56">
                  <c:v>0.75800000000000001</c:v>
                </c:pt>
                <c:pt idx="57">
                  <c:v>0.76100000000000001</c:v>
                </c:pt>
                <c:pt idx="58">
                  <c:v>0.76300000000000001</c:v>
                </c:pt>
                <c:pt idx="59">
                  <c:v>0.76600000000000001</c:v>
                </c:pt>
              </c:numCache>
            </c:numRef>
          </c:yVal>
          <c:smooth val="1"/>
        </c:ser>
        <c:dLbls>
          <c:showLegendKey val="0"/>
          <c:showVal val="0"/>
          <c:showCatName val="0"/>
          <c:showSerName val="0"/>
          <c:showPercent val="0"/>
          <c:showBubbleSize val="0"/>
        </c:dLbls>
        <c:axId val="126228736"/>
        <c:axId val="126271872"/>
      </c:scatterChart>
      <c:valAx>
        <c:axId val="126228736"/>
        <c:scaling>
          <c:orientation val="minMax"/>
          <c:max val="6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bg1"/>
                    </a:solidFill>
                    <a:latin typeface="Arial" panose="020B0604020202020204" pitchFamily="34" charset="0"/>
                    <a:ea typeface="+mn-ea"/>
                    <a:cs typeface="Arial" panose="020B0604020202020204" pitchFamily="34" charset="0"/>
                  </a:defRPr>
                </a:pPr>
                <a:r>
                  <a:rPr lang="en-US" dirty="0" smtClean="0"/>
                  <a:t>Months Since Release</a:t>
                </a:r>
                <a:endParaRPr lang="en-US" dirty="0"/>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26271872"/>
        <c:crosses val="autoZero"/>
        <c:crossBetween val="midCat"/>
        <c:majorUnit val="6"/>
      </c:valAx>
      <c:valAx>
        <c:axId val="12627187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bg1"/>
                    </a:solidFill>
                    <a:latin typeface="Arial" panose="020B0604020202020204" pitchFamily="34" charset="0"/>
                    <a:ea typeface="+mn-ea"/>
                    <a:cs typeface="Arial" panose="020B0604020202020204" pitchFamily="34" charset="0"/>
                  </a:defRPr>
                </a:pPr>
                <a:r>
                  <a:rPr lang="en-US" dirty="0" smtClean="0"/>
                  <a:t>Percent Releases</a:t>
                </a:r>
                <a:endParaRPr lang="en-US" dirty="0"/>
              </a:p>
            </c:rich>
          </c:tx>
          <c:layout/>
          <c:overlay val="0"/>
          <c:spPr>
            <a:noFill/>
            <a:ln>
              <a:noFill/>
            </a:ln>
            <a:effectLst/>
          </c:sp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26228736"/>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a:solidFill>
            <a:schemeClr val="bg1"/>
          </a:solidFill>
          <a:latin typeface="Arial" panose="020B0604020202020204" pitchFamily="34" charset="0"/>
          <a:cs typeface="Arial" panose="020B0604020202020204" pitchFamily="34"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2104695246427528"/>
          <c:y val="2.5000027121350684E-2"/>
        </c:manualLayout>
      </c:layout>
      <c:overlay val="0"/>
    </c:title>
    <c:autoTitleDeleted val="0"/>
    <c:plotArea>
      <c:layout>
        <c:manualLayout>
          <c:layoutTarget val="inner"/>
          <c:xMode val="edge"/>
          <c:yMode val="edge"/>
          <c:x val="6.354712071247505E-2"/>
          <c:y val="0.1368191437007874"/>
          <c:w val="0.74721022051730712"/>
          <c:h val="0.72269482079838743"/>
        </c:manualLayout>
      </c:layout>
      <c:doughnutChart>
        <c:varyColors val="1"/>
        <c:ser>
          <c:idx val="0"/>
          <c:order val="0"/>
          <c:tx>
            <c:strRef>
              <c:f>Sheet1!$B$1</c:f>
              <c:strCache>
                <c:ptCount val="1"/>
                <c:pt idx="0">
                  <c:v>Gender</c:v>
                </c:pt>
              </c:strCache>
            </c:strRef>
          </c:tx>
          <c:spPr>
            <a:solidFill>
              <a:srgbClr val="19C8E1"/>
            </a:solidFill>
          </c:spPr>
          <c:dPt>
            <c:idx val="1"/>
            <c:bubble3D val="0"/>
            <c:spPr>
              <a:solidFill>
                <a:srgbClr val="A0E6F0"/>
              </a:solidFill>
            </c:spPr>
          </c:dPt>
          <c:dLbls>
            <c:numFmt formatCode="0.0%" sourceLinked="0"/>
            <c:spPr>
              <a:noFill/>
              <a:ln>
                <a:noFill/>
              </a:ln>
              <a:effectLst/>
            </c:spPr>
            <c:txPr>
              <a:bodyPr/>
              <a:lstStyle/>
              <a:p>
                <a:pPr>
                  <a:defRPr>
                    <a:solidFill>
                      <a:srgbClr val="3C3C4B"/>
                    </a:solidFill>
                  </a:defRPr>
                </a:pPr>
                <a:endParaRPr lang="en-US"/>
              </a:p>
            </c:txPr>
            <c:showLegendKey val="0"/>
            <c:showVal val="0"/>
            <c:showCatName val="0"/>
            <c:showSerName val="0"/>
            <c:showPercent val="1"/>
            <c:showBubbleSize val="0"/>
            <c:showLeaderLines val="1"/>
            <c:extLst>
              <c:ext xmlns:c15="http://schemas.microsoft.com/office/drawing/2012/chart" uri="{CE6537A1-D6FC-4f65-9D91-7224C49458BB}">
                <c15:layout/>
              </c:ext>
            </c:extLst>
          </c:dLbls>
          <c:cat>
            <c:strRef>
              <c:f>Sheet1!$A$2:$A$3</c:f>
              <c:strCache>
                <c:ptCount val="2"/>
                <c:pt idx="0">
                  <c:v>Male</c:v>
                </c:pt>
                <c:pt idx="1">
                  <c:v>Female</c:v>
                </c:pt>
              </c:strCache>
            </c:strRef>
          </c:cat>
          <c:val>
            <c:numRef>
              <c:f>Sheet1!$B$2:$B$3</c:f>
              <c:numCache>
                <c:formatCode>General</c:formatCode>
                <c:ptCount val="2"/>
                <c:pt idx="0">
                  <c:v>0.90774790638628966</c:v>
                </c:pt>
                <c:pt idx="1">
                  <c:v>9.2252093613710354E-2</c:v>
                </c:pt>
              </c:numCache>
            </c:numRef>
          </c:val>
        </c:ser>
        <c:dLbls>
          <c:showLegendKey val="0"/>
          <c:showVal val="0"/>
          <c:showCatName val="0"/>
          <c:showSerName val="0"/>
          <c:showPercent val="0"/>
          <c:showBubbleSize val="0"/>
          <c:showLeaderLines val="1"/>
        </c:dLbls>
        <c:firstSliceAng val="0"/>
        <c:holeSize val="50"/>
      </c:doughnutChart>
    </c:plotArea>
    <c:legend>
      <c:legendPos val="r"/>
      <c:layout>
        <c:manualLayout>
          <c:xMode val="edge"/>
          <c:yMode val="edge"/>
          <c:x val="0.64641653767638019"/>
          <c:y val="0.82309480647831434"/>
          <c:w val="0.19017430513493508"/>
          <c:h val="0.11839749702478783"/>
        </c:manualLayout>
      </c:layout>
      <c:overlay val="0"/>
      <c:txPr>
        <a:bodyPr/>
        <a:lstStyle/>
        <a:p>
          <a:pPr>
            <a:defRPr sz="1400"/>
          </a:pPr>
          <a:endParaRPr lang="en-US"/>
        </a:p>
      </c:txPr>
    </c:legend>
    <c:plotVisOnly val="1"/>
    <c:dispBlanksAs val="gap"/>
    <c:showDLblsOverMax val="0"/>
  </c:chart>
  <c:txPr>
    <a:bodyPr/>
    <a:lstStyle/>
    <a:p>
      <a:pPr>
        <a:defRPr sz="1800">
          <a:solidFill>
            <a:schemeClr val="bg1"/>
          </a:solidFill>
          <a:latin typeface="Arial" panose="020B0604020202020204" pitchFamily="34" charset="0"/>
          <a:cs typeface="Arial" panose="020B0604020202020204" pitchFamily="34"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17113960113960114"/>
          <c:y val="2.1507236849675124E-2"/>
        </c:manualLayout>
      </c:layout>
      <c:overlay val="0"/>
    </c:title>
    <c:autoTitleDeleted val="0"/>
    <c:plotArea>
      <c:layout>
        <c:manualLayout>
          <c:layoutTarget val="inner"/>
          <c:xMode val="edge"/>
          <c:yMode val="edge"/>
          <c:x val="3.9886039886039885E-2"/>
          <c:y val="0.1288734334487498"/>
          <c:w val="0.7394883011418445"/>
          <c:h val="0.68836258921896598"/>
        </c:manualLayout>
      </c:layout>
      <c:doughnutChart>
        <c:varyColors val="1"/>
        <c:ser>
          <c:idx val="0"/>
          <c:order val="0"/>
          <c:tx>
            <c:strRef>
              <c:f>Sheet1!$B$1</c:f>
              <c:strCache>
                <c:ptCount val="1"/>
                <c:pt idx="0">
                  <c:v>Race / Ethnicity</c:v>
                </c:pt>
              </c:strCache>
            </c:strRef>
          </c:tx>
          <c:spPr>
            <a:solidFill>
              <a:srgbClr val="19C8E1"/>
            </a:solidFill>
          </c:spPr>
          <c:dPt>
            <c:idx val="0"/>
            <c:bubble3D val="0"/>
            <c:spPr>
              <a:solidFill>
                <a:srgbClr val="14A0B4"/>
              </a:solidFill>
            </c:spPr>
          </c:dPt>
          <c:dPt>
            <c:idx val="1"/>
            <c:bubble3D val="0"/>
            <c:spPr>
              <a:solidFill>
                <a:srgbClr val="46D2E6"/>
              </a:solidFill>
            </c:spPr>
          </c:dPt>
          <c:dPt>
            <c:idx val="2"/>
            <c:bubble3D val="0"/>
            <c:spPr>
              <a:solidFill>
                <a:srgbClr val="A0E6F0"/>
              </a:solidFill>
            </c:spPr>
          </c:dPt>
          <c:dPt>
            <c:idx val="3"/>
            <c:bubble3D val="0"/>
            <c:spPr>
              <a:solidFill>
                <a:srgbClr val="D2F5FA"/>
              </a:solidFill>
            </c:spPr>
          </c:dPt>
          <c:dLbls>
            <c:dLbl>
              <c:idx val="3"/>
              <c:layout>
                <c:manualLayout>
                  <c:x val="1.9943019943019943E-2"/>
                  <c:y val="-3.4476421969687476E-2"/>
                </c:manualLayout>
              </c:layout>
              <c:showLegendKey val="0"/>
              <c:showVal val="0"/>
              <c:showCatName val="0"/>
              <c:showSerName val="0"/>
              <c:showPercent val="1"/>
              <c:showBubbleSize val="0"/>
              <c:extLst>
                <c:ext xmlns:c15="http://schemas.microsoft.com/office/drawing/2012/chart" uri="{CE6537A1-D6FC-4f65-9D91-7224C49458BB}">
                  <c15:layout/>
                </c:ext>
              </c:extLst>
            </c:dLbl>
            <c:numFmt formatCode="0.0%" sourceLinked="0"/>
            <c:spPr>
              <a:noFill/>
              <a:ln>
                <a:noFill/>
              </a:ln>
              <a:effectLst/>
            </c:spPr>
            <c:txPr>
              <a:bodyPr/>
              <a:lstStyle/>
              <a:p>
                <a:pPr>
                  <a:defRPr>
                    <a:solidFill>
                      <a:srgbClr val="3C3C4B"/>
                    </a:solidFill>
                  </a:defRPr>
                </a:pPr>
                <a:endParaRPr lang="en-US"/>
              </a:p>
            </c:txPr>
            <c:showLegendKey val="0"/>
            <c:showVal val="0"/>
            <c:showCatName val="0"/>
            <c:showSerName val="0"/>
            <c:showPercent val="1"/>
            <c:showBubbleSize val="0"/>
            <c:showLeaderLines val="1"/>
            <c:extLst>
              <c:ext xmlns:c15="http://schemas.microsoft.com/office/drawing/2012/chart" uri="{CE6537A1-D6FC-4f65-9D91-7224C49458BB}">
                <c15:layout/>
              </c:ext>
            </c:extLst>
          </c:dLbls>
          <c:cat>
            <c:strRef>
              <c:f>Sheet1!$A$2:$A$5</c:f>
              <c:strCache>
                <c:ptCount val="4"/>
                <c:pt idx="0">
                  <c:v>African American</c:v>
                </c:pt>
                <c:pt idx="1">
                  <c:v>Hispanic/Latino</c:v>
                </c:pt>
                <c:pt idx="2">
                  <c:v>White</c:v>
                </c:pt>
                <c:pt idx="3">
                  <c:v>Other</c:v>
                </c:pt>
              </c:strCache>
            </c:strRef>
          </c:cat>
          <c:val>
            <c:numRef>
              <c:f>Sheet1!$B$2:$B$5</c:f>
              <c:numCache>
                <c:formatCode>General</c:formatCode>
                <c:ptCount val="4"/>
                <c:pt idx="0">
                  <c:v>0.59720715002354674</c:v>
                </c:pt>
                <c:pt idx="1">
                  <c:v>0.10826730004026837</c:v>
                </c:pt>
                <c:pt idx="2">
                  <c:v>0.29047823802016148</c:v>
                </c:pt>
                <c:pt idx="3">
                  <c:v>4.0473119160233965E-3</c:v>
                </c:pt>
              </c:numCache>
            </c:numRef>
          </c:val>
        </c:ser>
        <c:dLbls>
          <c:showLegendKey val="0"/>
          <c:showVal val="0"/>
          <c:showCatName val="0"/>
          <c:showSerName val="0"/>
          <c:showPercent val="0"/>
          <c:showBubbleSize val="0"/>
          <c:showLeaderLines val="1"/>
        </c:dLbls>
        <c:firstSliceAng val="0"/>
        <c:holeSize val="50"/>
      </c:doughnutChart>
    </c:plotArea>
    <c:legend>
      <c:legendPos val="r"/>
      <c:layout>
        <c:manualLayout>
          <c:xMode val="edge"/>
          <c:yMode val="edge"/>
          <c:x val="0.62647351773336024"/>
          <c:y val="0.76999068656317471"/>
          <c:w val="0.35361576597797068"/>
          <c:h val="0.22755561023622048"/>
        </c:manualLayout>
      </c:layout>
      <c:overlay val="0"/>
      <c:txPr>
        <a:bodyPr/>
        <a:lstStyle/>
        <a:p>
          <a:pPr>
            <a:defRPr sz="1400"/>
          </a:pPr>
          <a:endParaRPr lang="en-US"/>
        </a:p>
      </c:txPr>
    </c:legend>
    <c:plotVisOnly val="1"/>
    <c:dispBlanksAs val="gap"/>
    <c:showDLblsOverMax val="0"/>
  </c:chart>
  <c:txPr>
    <a:bodyPr/>
    <a:lstStyle/>
    <a:p>
      <a:pPr>
        <a:defRPr sz="1800">
          <a:solidFill>
            <a:schemeClr val="bg1"/>
          </a:solidFill>
          <a:latin typeface="Arial" panose="020B0604020202020204" pitchFamily="34" charset="0"/>
          <a:cs typeface="Arial" panose="020B0604020202020204" pitchFamily="34"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000"/>
            </a:pPr>
            <a:r>
              <a:rPr lang="en-US" sz="2000" dirty="0"/>
              <a:t>Number of Exits by Year</a:t>
            </a:r>
          </a:p>
        </c:rich>
      </c:tx>
      <c:layout/>
      <c:overlay val="0"/>
    </c:title>
    <c:autoTitleDeleted val="0"/>
    <c:plotArea>
      <c:layout/>
      <c:barChart>
        <c:barDir val="col"/>
        <c:grouping val="clustered"/>
        <c:varyColors val="0"/>
        <c:ser>
          <c:idx val="0"/>
          <c:order val="0"/>
          <c:tx>
            <c:strRef>
              <c:f>Sheet1!$B$1</c:f>
              <c:strCache>
                <c:ptCount val="1"/>
                <c:pt idx="0">
                  <c:v>Exits</c:v>
                </c:pt>
              </c:strCache>
            </c:strRef>
          </c:tx>
          <c:spPr>
            <a:solidFill>
              <a:srgbClr val="19C8E1"/>
            </a:solidFill>
            <a:ln>
              <a:noFill/>
            </a:ln>
          </c:spPr>
          <c:invertIfNegative val="0"/>
          <c:dLbls>
            <c:numFmt formatCode="#,##0" sourceLinked="0"/>
            <c:spPr>
              <a:noFill/>
              <a:ln>
                <a:noFill/>
              </a:ln>
              <a:effectLst/>
            </c:spPr>
            <c:txPr>
              <a:bodyPr rot="-5400000" vert="horz"/>
              <a:lstStyle/>
              <a:p>
                <a:pPr>
                  <a:defRPr sz="1800"/>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Sheet1!$A$2:$A$10</c:f>
              <c:numCache>
                <c:formatCode>General</c:formatCode>
                <c:ptCount val="9"/>
                <c:pt idx="0">
                  <c:v>2005</c:v>
                </c:pt>
                <c:pt idx="1">
                  <c:v>2006</c:v>
                </c:pt>
                <c:pt idx="2">
                  <c:v>2007</c:v>
                </c:pt>
                <c:pt idx="3">
                  <c:v>2008</c:v>
                </c:pt>
                <c:pt idx="4">
                  <c:v>2009</c:v>
                </c:pt>
                <c:pt idx="5">
                  <c:v>2010</c:v>
                </c:pt>
                <c:pt idx="6">
                  <c:v>2011</c:v>
                </c:pt>
                <c:pt idx="7">
                  <c:v>2012</c:v>
                </c:pt>
                <c:pt idx="8">
                  <c:v>2013</c:v>
                </c:pt>
              </c:numCache>
            </c:numRef>
          </c:cat>
          <c:val>
            <c:numRef>
              <c:f>Sheet1!$B$2:$B$10</c:f>
              <c:numCache>
                <c:formatCode>General</c:formatCode>
                <c:ptCount val="9"/>
                <c:pt idx="0">
                  <c:v>37894</c:v>
                </c:pt>
                <c:pt idx="1">
                  <c:v>36764</c:v>
                </c:pt>
                <c:pt idx="2">
                  <c:v>34878</c:v>
                </c:pt>
                <c:pt idx="3">
                  <c:v>34302</c:v>
                </c:pt>
                <c:pt idx="4">
                  <c:v>35462</c:v>
                </c:pt>
                <c:pt idx="5">
                  <c:v>28872</c:v>
                </c:pt>
                <c:pt idx="6">
                  <c:v>28293</c:v>
                </c:pt>
                <c:pt idx="7">
                  <c:v>27705</c:v>
                </c:pt>
                <c:pt idx="8">
                  <c:v>28864</c:v>
                </c:pt>
              </c:numCache>
            </c:numRef>
          </c:val>
        </c:ser>
        <c:dLbls>
          <c:showLegendKey val="0"/>
          <c:showVal val="0"/>
          <c:showCatName val="0"/>
          <c:showSerName val="0"/>
          <c:showPercent val="0"/>
          <c:showBubbleSize val="0"/>
        </c:dLbls>
        <c:gapWidth val="50"/>
        <c:axId val="136237824"/>
        <c:axId val="136239360"/>
      </c:barChart>
      <c:catAx>
        <c:axId val="136237824"/>
        <c:scaling>
          <c:orientation val="minMax"/>
        </c:scaling>
        <c:delete val="0"/>
        <c:axPos val="b"/>
        <c:numFmt formatCode="General" sourceLinked="1"/>
        <c:majorTickMark val="out"/>
        <c:minorTickMark val="none"/>
        <c:tickLblPos val="nextTo"/>
        <c:txPr>
          <a:bodyPr/>
          <a:lstStyle/>
          <a:p>
            <a:pPr>
              <a:defRPr sz="1400"/>
            </a:pPr>
            <a:endParaRPr lang="en-US"/>
          </a:p>
        </c:txPr>
        <c:crossAx val="136239360"/>
        <c:crosses val="autoZero"/>
        <c:auto val="1"/>
        <c:lblAlgn val="ctr"/>
        <c:lblOffset val="100"/>
        <c:noMultiLvlLbl val="0"/>
      </c:catAx>
      <c:valAx>
        <c:axId val="136239360"/>
        <c:scaling>
          <c:orientation val="minMax"/>
        </c:scaling>
        <c:delete val="0"/>
        <c:axPos val="l"/>
        <c:majorGridlines/>
        <c:numFmt formatCode="#,##0" sourceLinked="0"/>
        <c:majorTickMark val="out"/>
        <c:minorTickMark val="none"/>
        <c:tickLblPos val="nextTo"/>
        <c:txPr>
          <a:bodyPr/>
          <a:lstStyle/>
          <a:p>
            <a:pPr>
              <a:defRPr sz="1400"/>
            </a:pPr>
            <a:endParaRPr lang="en-US"/>
          </a:p>
        </c:txPr>
        <c:crossAx val="136237824"/>
        <c:crosses val="autoZero"/>
        <c:crossBetween val="between"/>
        <c:majorUnit val="10000"/>
      </c:valAx>
    </c:plotArea>
    <c:plotVisOnly val="1"/>
    <c:dispBlanksAs val="gap"/>
    <c:showDLblsOverMax val="0"/>
  </c:chart>
  <c:txPr>
    <a:bodyPr/>
    <a:lstStyle/>
    <a:p>
      <a:pPr>
        <a:defRPr sz="1800">
          <a:solidFill>
            <a:schemeClr val="bg1"/>
          </a:solidFill>
          <a:latin typeface="Arial" panose="020B0604020202020204" pitchFamily="34" charset="0"/>
          <a:cs typeface="Arial" panose="020B0604020202020204" pitchFamily="34" charset="0"/>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a:lstStyle/>
          <a:p>
            <a:pPr>
              <a:defRPr>
                <a:solidFill>
                  <a:schemeClr val="bg1"/>
                </a:solidFill>
                <a:latin typeface="Arial" panose="020B0604020202020204" pitchFamily="34" charset="0"/>
                <a:cs typeface="Arial" panose="020B0604020202020204" pitchFamily="34" charset="0"/>
              </a:defRPr>
            </a:pPr>
            <a:r>
              <a:rPr lang="en-US" sz="2000" dirty="0" smtClean="0">
                <a:solidFill>
                  <a:schemeClr val="bg1"/>
                </a:solidFill>
                <a:latin typeface="Arial" panose="020B0604020202020204" pitchFamily="34" charset="0"/>
                <a:cs typeface="Arial" panose="020B0604020202020204" pitchFamily="34" charset="0"/>
              </a:rPr>
              <a:t>26%</a:t>
            </a:r>
            <a:r>
              <a:rPr lang="en-US" sz="2000" baseline="0" dirty="0" smtClean="0">
                <a:solidFill>
                  <a:schemeClr val="bg1"/>
                </a:solidFill>
                <a:latin typeface="Arial" panose="020B0604020202020204" pitchFamily="34" charset="0"/>
                <a:cs typeface="Arial" panose="020B0604020202020204" pitchFamily="34" charset="0"/>
              </a:rPr>
              <a:t> of Exits were Previously Admitted for a Technical Violation</a:t>
            </a:r>
            <a:endParaRPr lang="en-US" sz="2000" dirty="0">
              <a:solidFill>
                <a:schemeClr val="bg1"/>
              </a:solidFill>
              <a:latin typeface="Arial" panose="020B0604020202020204" pitchFamily="34" charset="0"/>
              <a:cs typeface="Arial" panose="020B0604020202020204" pitchFamily="34" charset="0"/>
            </a:endParaRPr>
          </a:p>
        </c:rich>
      </c:tx>
      <c:layout>
        <c:manualLayout>
          <c:xMode val="edge"/>
          <c:yMode val="edge"/>
          <c:x val="0.20334233079519487"/>
          <c:y val="0"/>
        </c:manualLayout>
      </c:layout>
      <c:overlay val="0"/>
    </c:title>
    <c:autoTitleDeleted val="0"/>
    <c:plotArea>
      <c:layout>
        <c:manualLayout>
          <c:layoutTarget val="inner"/>
          <c:xMode val="edge"/>
          <c:yMode val="edge"/>
          <c:x val="0.23365039323126788"/>
          <c:y val="0.13414599412011796"/>
          <c:w val="0.50218097474683687"/>
          <c:h val="0.85522096878333898"/>
        </c:manualLayout>
      </c:layout>
      <c:doughnutChart>
        <c:varyColors val="1"/>
        <c:ser>
          <c:idx val="0"/>
          <c:order val="0"/>
          <c:tx>
            <c:strRef>
              <c:f>Sheet1!$B$1</c:f>
              <c:strCache>
                <c:ptCount val="1"/>
                <c:pt idx="0">
                  <c:v>Exits</c:v>
                </c:pt>
              </c:strCache>
            </c:strRef>
          </c:tx>
          <c:dPt>
            <c:idx val="0"/>
            <c:bubble3D val="0"/>
            <c:spPr>
              <a:solidFill>
                <a:srgbClr val="14A0B4"/>
              </a:solidFill>
            </c:spPr>
          </c:dPt>
          <c:dPt>
            <c:idx val="1"/>
            <c:bubble3D val="0"/>
            <c:spPr>
              <a:solidFill>
                <a:srgbClr val="19C8E1"/>
              </a:solidFill>
            </c:spPr>
          </c:dPt>
          <c:dPt>
            <c:idx val="2"/>
            <c:bubble3D val="0"/>
            <c:spPr>
              <a:solidFill>
                <a:srgbClr val="78DCF0"/>
              </a:solidFill>
              <a:ln w="57150">
                <a:solidFill>
                  <a:schemeClr val="bg1"/>
                </a:solidFill>
              </a:ln>
            </c:spPr>
          </c:dPt>
          <c:dPt>
            <c:idx val="3"/>
            <c:bubble3D val="0"/>
            <c:spPr>
              <a:solidFill>
                <a:srgbClr val="A0E6F0"/>
              </a:solidFill>
            </c:spPr>
          </c:dPt>
          <c:dPt>
            <c:idx val="4"/>
            <c:bubble3D val="0"/>
            <c:spPr>
              <a:solidFill>
                <a:srgbClr val="D2F5FA"/>
              </a:solidFill>
            </c:spPr>
          </c:dPt>
          <c:dPt>
            <c:idx val="5"/>
            <c:bubble3D val="0"/>
            <c:spPr>
              <a:solidFill>
                <a:schemeClr val="bg1"/>
              </a:solidFill>
            </c:spPr>
          </c:dPt>
          <c:dLbls>
            <c:dLbl>
              <c:idx val="4"/>
              <c:delete val="1"/>
              <c:extLst>
                <c:ext xmlns:c15="http://schemas.microsoft.com/office/drawing/2012/chart" uri="{CE6537A1-D6FC-4f65-9D91-7224C49458BB}"/>
              </c:extLst>
            </c:dLbl>
            <c:dLbl>
              <c:idx val="5"/>
              <c:delete val="1"/>
              <c:extLst>
                <c:ext xmlns:c15="http://schemas.microsoft.com/office/drawing/2012/chart" uri="{CE6537A1-D6FC-4f65-9D91-7224C49458BB}"/>
              </c:extLst>
            </c:dLbl>
            <c:numFmt formatCode="0.0%" sourceLinked="0"/>
            <c:spPr>
              <a:noFill/>
              <a:ln>
                <a:noFill/>
              </a:ln>
              <a:effectLst/>
            </c:spPr>
            <c:txPr>
              <a:bodyPr rot="0" vert="horz"/>
              <a:lstStyle/>
              <a:p>
                <a:pPr>
                  <a:defRPr sz="1400">
                    <a:solidFill>
                      <a:srgbClr val="3C3C4B"/>
                    </a:solidFill>
                    <a:latin typeface="Arial" panose="020B0604020202020204" pitchFamily="34" charset="0"/>
                    <a:cs typeface="Arial" panose="020B0604020202020204" pitchFamily="34" charset="0"/>
                  </a:defRPr>
                </a:pPr>
                <a:endParaRPr lang="en-US"/>
              </a:p>
            </c:txPr>
            <c:showLegendKey val="0"/>
            <c:showVal val="0"/>
            <c:showCatName val="0"/>
            <c:showSerName val="0"/>
            <c:showPercent val="1"/>
            <c:showBubbleSize val="0"/>
            <c:showLeaderLines val="1"/>
            <c:leaderLines>
              <c:spPr>
                <a:ln>
                  <a:solidFill>
                    <a:schemeClr val="bg1"/>
                  </a:solidFill>
                </a:ln>
              </c:spPr>
            </c:leaderLines>
            <c:extLst>
              <c:ext xmlns:c15="http://schemas.microsoft.com/office/drawing/2012/chart" uri="{CE6537A1-D6FC-4f65-9D91-7224C49458BB}">
                <c15:layout/>
              </c:ext>
            </c:extLst>
          </c:dLbls>
          <c:cat>
            <c:strRef>
              <c:f>Sheet1!$A$2:$A$7</c:f>
              <c:strCache>
                <c:ptCount val="6"/>
                <c:pt idx="0">
                  <c:v>Direct from Court</c:v>
                </c:pt>
                <c:pt idx="1">
                  <c:v>Discharge &amp; Recommitted</c:v>
                </c:pt>
                <c:pt idx="2">
                  <c:v>Technical MSR Violator</c:v>
                </c:pt>
                <c:pt idx="3">
                  <c:v>MSR Violator, New Sentence</c:v>
                </c:pt>
                <c:pt idx="4">
                  <c:v>Return Additional Mittimus</c:v>
                </c:pt>
                <c:pt idx="5">
                  <c:v>Other</c:v>
                </c:pt>
              </c:strCache>
            </c:strRef>
          </c:cat>
          <c:val>
            <c:numRef>
              <c:f>Sheet1!$B$2:$B$7</c:f>
              <c:numCache>
                <c:formatCode>General</c:formatCode>
                <c:ptCount val="6"/>
                <c:pt idx="0">
                  <c:v>0.33584839984438664</c:v>
                </c:pt>
                <c:pt idx="1">
                  <c:v>0.30075349618133052</c:v>
                </c:pt>
                <c:pt idx="2">
                  <c:v>0.25991864425288536</c:v>
                </c:pt>
                <c:pt idx="3">
                  <c:v>9.0262563388548767E-2</c:v>
                </c:pt>
                <c:pt idx="4">
                  <c:v>8.9409420067295946E-3</c:v>
                </c:pt>
                <c:pt idx="5">
                  <c:v>4.2759543261191536E-3</c:v>
                </c:pt>
              </c:numCache>
            </c:numRef>
          </c:val>
        </c:ser>
        <c:dLbls>
          <c:showLegendKey val="0"/>
          <c:showVal val="0"/>
          <c:showCatName val="0"/>
          <c:showSerName val="0"/>
          <c:showPercent val="0"/>
          <c:showBubbleSize val="0"/>
          <c:showLeaderLines val="1"/>
        </c:dLbls>
        <c:firstSliceAng val="0"/>
        <c:holeSize val="50"/>
      </c:doughnutChart>
    </c:plotArea>
    <c:legend>
      <c:legendPos val="r"/>
      <c:layout>
        <c:manualLayout>
          <c:xMode val="edge"/>
          <c:yMode val="edge"/>
          <c:x val="0.75707985503099118"/>
          <c:y val="0.21921410346376585"/>
          <c:w val="0.17434945084842904"/>
          <c:h val="0.71926310621846079"/>
        </c:manualLayout>
      </c:layout>
      <c:overlay val="0"/>
      <c:txPr>
        <a:bodyPr/>
        <a:lstStyle/>
        <a:p>
          <a:pPr>
            <a:defRPr sz="1200">
              <a:solidFill>
                <a:schemeClr val="bg1"/>
              </a:solidFill>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7.7663817663817677E-2"/>
          <c:y val="2.5000027121350684E-2"/>
        </c:manualLayout>
      </c:layout>
      <c:overlay val="0"/>
    </c:title>
    <c:autoTitleDeleted val="0"/>
    <c:plotArea>
      <c:layout>
        <c:manualLayout>
          <c:layoutTarget val="inner"/>
          <c:xMode val="edge"/>
          <c:yMode val="edge"/>
          <c:x val="6.9245126410480737E-2"/>
          <c:y val="0.19468530011944246"/>
          <c:w val="0.73296520627229289"/>
          <c:h val="0.70891717464956505"/>
        </c:manualLayout>
      </c:layout>
      <c:doughnutChart>
        <c:varyColors val="1"/>
        <c:ser>
          <c:idx val="0"/>
          <c:order val="0"/>
          <c:tx>
            <c:strRef>
              <c:f>Sheet1!$B$1</c:f>
              <c:strCache>
                <c:ptCount val="1"/>
                <c:pt idx="0">
                  <c:v>Recidivate within 2 Years</c:v>
                </c:pt>
              </c:strCache>
            </c:strRef>
          </c:tx>
          <c:spPr>
            <a:solidFill>
              <a:srgbClr val="19C8E1"/>
            </a:solidFill>
          </c:spPr>
          <c:dPt>
            <c:idx val="1"/>
            <c:bubble3D val="0"/>
            <c:spPr>
              <a:solidFill>
                <a:srgbClr val="A0E6F0"/>
              </a:solidFill>
            </c:spPr>
          </c:dPt>
          <c:dLbls>
            <c:numFmt formatCode="0.0%" sourceLinked="0"/>
            <c:spPr>
              <a:noFill/>
              <a:ln>
                <a:noFill/>
              </a:ln>
              <a:effectLst/>
            </c:spPr>
            <c:txPr>
              <a:bodyPr/>
              <a:lstStyle/>
              <a:p>
                <a:pPr>
                  <a:defRPr>
                    <a:solidFill>
                      <a:srgbClr val="3C3C4B"/>
                    </a:solidFill>
                  </a:defRPr>
                </a:pPr>
                <a:endParaRPr lang="en-US"/>
              </a:p>
            </c:txPr>
            <c:showLegendKey val="0"/>
            <c:showVal val="0"/>
            <c:showCatName val="0"/>
            <c:showSerName val="0"/>
            <c:showPercent val="1"/>
            <c:showBubbleSize val="0"/>
            <c:showLeaderLines val="1"/>
            <c:extLst>
              <c:ext xmlns:c15="http://schemas.microsoft.com/office/drawing/2012/chart" uri="{CE6537A1-D6FC-4f65-9D91-7224C49458BB}">
                <c15:layout/>
              </c:ext>
            </c:extLst>
          </c:dLbls>
          <c:cat>
            <c:strRef>
              <c:f>Sheet1!$A$2:$A$3</c:f>
              <c:strCache>
                <c:ptCount val="2"/>
                <c:pt idx="0">
                  <c:v>Recidivate</c:v>
                </c:pt>
                <c:pt idx="1">
                  <c:v>No Recidivate</c:v>
                </c:pt>
              </c:strCache>
            </c:strRef>
          </c:cat>
          <c:val>
            <c:numRef>
              <c:f>Sheet1!$B$2:$B$3</c:f>
              <c:numCache>
                <c:formatCode>General</c:formatCode>
                <c:ptCount val="2"/>
                <c:pt idx="0">
                  <c:v>0.39939051441129697</c:v>
                </c:pt>
                <c:pt idx="1">
                  <c:v>0.60060948558870297</c:v>
                </c:pt>
              </c:numCache>
            </c:numRef>
          </c:val>
        </c:ser>
        <c:dLbls>
          <c:showLegendKey val="0"/>
          <c:showVal val="0"/>
          <c:showCatName val="0"/>
          <c:showSerName val="0"/>
          <c:showPercent val="0"/>
          <c:showBubbleSize val="0"/>
          <c:showLeaderLines val="1"/>
        </c:dLbls>
        <c:firstSliceAng val="0"/>
        <c:holeSize val="50"/>
      </c:doughnutChart>
    </c:plotArea>
    <c:legend>
      <c:legendPos val="r"/>
      <c:layout>
        <c:manualLayout>
          <c:xMode val="edge"/>
          <c:yMode val="edge"/>
          <c:x val="0.64641653767638019"/>
          <c:y val="0.82309480647831434"/>
          <c:w val="0.34686946183009176"/>
          <c:h val="0.11288643856525885"/>
        </c:manualLayout>
      </c:layout>
      <c:overlay val="0"/>
      <c:txPr>
        <a:bodyPr/>
        <a:lstStyle/>
        <a:p>
          <a:pPr>
            <a:defRPr sz="1400"/>
          </a:pPr>
          <a:endParaRPr lang="en-US"/>
        </a:p>
      </c:txPr>
    </c:legend>
    <c:plotVisOnly val="1"/>
    <c:dispBlanksAs val="gap"/>
    <c:showDLblsOverMax val="0"/>
  </c:chart>
  <c:txPr>
    <a:bodyPr/>
    <a:lstStyle/>
    <a:p>
      <a:pPr>
        <a:defRPr sz="1800">
          <a:solidFill>
            <a:schemeClr val="bg1"/>
          </a:solidFill>
          <a:latin typeface="Arial" panose="020B0604020202020204" pitchFamily="34" charset="0"/>
          <a:cs typeface="Arial" panose="020B0604020202020204" pitchFamily="34" charset="0"/>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Recidivate for Technical </a:t>
            </a:r>
            <a:r>
              <a:rPr lang="en-US" dirty="0" smtClean="0"/>
              <a:t>Violation</a:t>
            </a:r>
            <a:endParaRPr lang="en-US" dirty="0"/>
          </a:p>
        </c:rich>
      </c:tx>
      <c:layout>
        <c:manualLayout>
          <c:xMode val="edge"/>
          <c:yMode val="edge"/>
          <c:x val="7.7663817663817677E-2"/>
          <c:y val="2.5000027121350684E-2"/>
        </c:manualLayout>
      </c:layout>
      <c:overlay val="0"/>
    </c:title>
    <c:autoTitleDeleted val="0"/>
    <c:plotArea>
      <c:layout>
        <c:manualLayout>
          <c:layoutTarget val="inner"/>
          <c:xMode val="edge"/>
          <c:yMode val="edge"/>
          <c:x val="7.7792134957489295E-2"/>
          <c:y val="0.19468530011944246"/>
          <c:w val="0.73296520627229289"/>
          <c:h val="0.70891717464956505"/>
        </c:manualLayout>
      </c:layout>
      <c:doughnutChart>
        <c:varyColors val="1"/>
        <c:ser>
          <c:idx val="0"/>
          <c:order val="0"/>
          <c:tx>
            <c:strRef>
              <c:f>Sheet1!$B$1</c:f>
              <c:strCache>
                <c:ptCount val="1"/>
                <c:pt idx="0">
                  <c:v>Recidivate for Technical or MSR Violation</c:v>
                </c:pt>
              </c:strCache>
            </c:strRef>
          </c:tx>
          <c:spPr>
            <a:solidFill>
              <a:srgbClr val="19C8E1"/>
            </a:solidFill>
          </c:spPr>
          <c:dPt>
            <c:idx val="1"/>
            <c:bubble3D val="0"/>
            <c:spPr>
              <a:solidFill>
                <a:srgbClr val="A0E6F0"/>
              </a:solidFill>
            </c:spPr>
          </c:dPt>
          <c:dLbls>
            <c:numFmt formatCode="0.0%" sourceLinked="0"/>
            <c:spPr>
              <a:noFill/>
              <a:ln>
                <a:noFill/>
              </a:ln>
              <a:effectLst/>
            </c:spPr>
            <c:txPr>
              <a:bodyPr/>
              <a:lstStyle/>
              <a:p>
                <a:pPr>
                  <a:defRPr>
                    <a:solidFill>
                      <a:srgbClr val="3C3C4B"/>
                    </a:solidFill>
                  </a:defRPr>
                </a:pPr>
                <a:endParaRPr lang="en-US"/>
              </a:p>
            </c:txPr>
            <c:showLegendKey val="0"/>
            <c:showVal val="0"/>
            <c:showCatName val="0"/>
            <c:showSerName val="0"/>
            <c:showPercent val="1"/>
            <c:showBubbleSize val="0"/>
            <c:showLeaderLines val="1"/>
            <c:extLst>
              <c:ext xmlns:c15="http://schemas.microsoft.com/office/drawing/2012/chart" uri="{CE6537A1-D6FC-4f65-9D91-7224C49458BB}">
                <c15:layout/>
              </c:ext>
            </c:extLst>
          </c:dLbls>
          <c:cat>
            <c:strRef>
              <c:f>Sheet1!$A$2:$A$3</c:f>
              <c:strCache>
                <c:ptCount val="2"/>
                <c:pt idx="0">
                  <c:v>Technical</c:v>
                </c:pt>
                <c:pt idx="1">
                  <c:v>Other</c:v>
                </c:pt>
              </c:strCache>
            </c:strRef>
          </c:cat>
          <c:val>
            <c:numRef>
              <c:f>Sheet1!$B$2:$B$3</c:f>
              <c:numCache>
                <c:formatCode>General</c:formatCode>
                <c:ptCount val="2"/>
                <c:pt idx="0">
                  <c:v>0.21226888347427261</c:v>
                </c:pt>
                <c:pt idx="1">
                  <c:v>0.78773111652572736</c:v>
                </c:pt>
              </c:numCache>
            </c:numRef>
          </c:val>
        </c:ser>
        <c:dLbls>
          <c:showLegendKey val="0"/>
          <c:showVal val="0"/>
          <c:showCatName val="0"/>
          <c:showSerName val="0"/>
          <c:showPercent val="0"/>
          <c:showBubbleSize val="0"/>
          <c:showLeaderLines val="1"/>
        </c:dLbls>
        <c:firstSliceAng val="0"/>
        <c:holeSize val="50"/>
      </c:doughnutChart>
    </c:plotArea>
    <c:legend>
      <c:legendPos val="r"/>
      <c:layout>
        <c:manualLayout>
          <c:xMode val="edge"/>
          <c:yMode val="edge"/>
          <c:x val="0.64641653767638019"/>
          <c:y val="0.82309480647831434"/>
          <c:w val="0.34686946183009176"/>
          <c:h val="0.11288643856525885"/>
        </c:manualLayout>
      </c:layout>
      <c:overlay val="0"/>
      <c:txPr>
        <a:bodyPr/>
        <a:lstStyle/>
        <a:p>
          <a:pPr>
            <a:defRPr sz="1400"/>
          </a:pPr>
          <a:endParaRPr lang="en-US"/>
        </a:p>
      </c:txPr>
    </c:legend>
    <c:plotVisOnly val="1"/>
    <c:dispBlanksAs val="gap"/>
    <c:showDLblsOverMax val="0"/>
  </c:chart>
  <c:txPr>
    <a:bodyPr/>
    <a:lstStyle/>
    <a:p>
      <a:pPr>
        <a:defRPr sz="1800">
          <a:solidFill>
            <a:schemeClr val="bg1"/>
          </a:solidFill>
          <a:latin typeface="Arial" panose="020B0604020202020204" pitchFamily="34" charset="0"/>
          <a:cs typeface="Arial" panose="020B0604020202020204" pitchFamily="34" charset="0"/>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sz="2000" b="1" dirty="0" smtClean="0">
                <a:solidFill>
                  <a:schemeClr val="bg1"/>
                </a:solidFill>
                <a:latin typeface="Arial" panose="020B0604020202020204" pitchFamily="34" charset="0"/>
                <a:cs typeface="Arial" panose="020B0604020202020204" pitchFamily="34" charset="0"/>
              </a:rPr>
              <a:t>Employment Rates After Prison Exit </a:t>
            </a:r>
            <a:endParaRPr lang="en-US" sz="2000" b="1" dirty="0">
              <a:solidFill>
                <a:schemeClr val="bg1"/>
              </a:solidFill>
              <a:latin typeface="Arial" panose="020B0604020202020204" pitchFamily="34" charset="0"/>
              <a:cs typeface="Arial" panose="020B0604020202020204" pitchFamily="34" charset="0"/>
            </a:endParaRPr>
          </a:p>
        </c:rich>
      </c:tx>
      <c:layout/>
      <c:overlay val="0"/>
      <c:spPr>
        <a:noFill/>
        <a:ln>
          <a:noFill/>
        </a:ln>
        <a:effectLst/>
      </c:spPr>
    </c:title>
    <c:autoTitleDeleted val="0"/>
    <c:plotArea>
      <c:layout>
        <c:manualLayout>
          <c:layoutTarget val="inner"/>
          <c:xMode val="edge"/>
          <c:yMode val="edge"/>
          <c:x val="0.12361712598425197"/>
          <c:y val="0.13591061533974919"/>
          <c:w val="0.85728565179352578"/>
          <c:h val="0.55947857068358442"/>
        </c:manualLayout>
      </c:layout>
      <c:lineChart>
        <c:grouping val="standard"/>
        <c:varyColors val="0"/>
        <c:ser>
          <c:idx val="0"/>
          <c:order val="0"/>
          <c:tx>
            <c:strRef>
              <c:f>Sheet1!$B$1</c:f>
              <c:strCache>
                <c:ptCount val="1"/>
                <c:pt idx="0">
                  <c:v>No Recidivism within 2 years</c:v>
                </c:pt>
              </c:strCache>
            </c:strRef>
          </c:tx>
          <c:spPr>
            <a:ln w="50800" cap="rnd">
              <a:solidFill>
                <a:srgbClr val="14A0B4"/>
              </a:solidFill>
              <a:round/>
            </a:ln>
            <a:effectLst/>
          </c:spPr>
          <c:marker>
            <c:symbol val="none"/>
          </c:marker>
          <c:cat>
            <c:strRef>
              <c:f>Sheet1!$A$2:$A$9</c:f>
              <c:strCache>
                <c:ptCount val="8"/>
                <c:pt idx="0">
                  <c:v>Q1</c:v>
                </c:pt>
                <c:pt idx="1">
                  <c:v>Q2</c:v>
                </c:pt>
                <c:pt idx="2">
                  <c:v>Q3</c:v>
                </c:pt>
                <c:pt idx="3">
                  <c:v>Q4</c:v>
                </c:pt>
                <c:pt idx="4">
                  <c:v>Q5</c:v>
                </c:pt>
                <c:pt idx="5">
                  <c:v>Q6</c:v>
                </c:pt>
                <c:pt idx="6">
                  <c:v>Q7</c:v>
                </c:pt>
                <c:pt idx="7">
                  <c:v>Q8</c:v>
                </c:pt>
              </c:strCache>
            </c:strRef>
          </c:cat>
          <c:val>
            <c:numRef>
              <c:f>Sheet1!$B$2:$B$9</c:f>
              <c:numCache>
                <c:formatCode>General</c:formatCode>
                <c:ptCount val="8"/>
                <c:pt idx="0">
                  <c:v>26</c:v>
                </c:pt>
                <c:pt idx="1">
                  <c:v>27.6</c:v>
                </c:pt>
                <c:pt idx="2">
                  <c:v>27.5</c:v>
                </c:pt>
                <c:pt idx="3">
                  <c:v>27.2</c:v>
                </c:pt>
                <c:pt idx="4">
                  <c:v>26.7</c:v>
                </c:pt>
                <c:pt idx="5">
                  <c:v>26.2</c:v>
                </c:pt>
                <c:pt idx="6">
                  <c:v>25.5</c:v>
                </c:pt>
                <c:pt idx="7">
                  <c:v>24.8</c:v>
                </c:pt>
              </c:numCache>
            </c:numRef>
          </c:val>
          <c:smooth val="0"/>
        </c:ser>
        <c:ser>
          <c:idx val="1"/>
          <c:order val="1"/>
          <c:tx>
            <c:strRef>
              <c:f>Sheet1!$C$1</c:f>
              <c:strCache>
                <c:ptCount val="1"/>
                <c:pt idx="0">
                  <c:v>Recidivism within 2 years for technical violation</c:v>
                </c:pt>
              </c:strCache>
            </c:strRef>
          </c:tx>
          <c:spPr>
            <a:ln w="50800" cap="rnd">
              <a:solidFill>
                <a:srgbClr val="46D2E6"/>
              </a:solidFill>
              <a:round/>
            </a:ln>
            <a:effectLst/>
          </c:spPr>
          <c:marker>
            <c:symbol val="none"/>
          </c:marker>
          <c:cat>
            <c:strRef>
              <c:f>Sheet1!$A$2:$A$9</c:f>
              <c:strCache>
                <c:ptCount val="8"/>
                <c:pt idx="0">
                  <c:v>Q1</c:v>
                </c:pt>
                <c:pt idx="1">
                  <c:v>Q2</c:v>
                </c:pt>
                <c:pt idx="2">
                  <c:v>Q3</c:v>
                </c:pt>
                <c:pt idx="3">
                  <c:v>Q4</c:v>
                </c:pt>
                <c:pt idx="4">
                  <c:v>Q5</c:v>
                </c:pt>
                <c:pt idx="5">
                  <c:v>Q6</c:v>
                </c:pt>
                <c:pt idx="6">
                  <c:v>Q7</c:v>
                </c:pt>
                <c:pt idx="7">
                  <c:v>Q8</c:v>
                </c:pt>
              </c:strCache>
            </c:strRef>
          </c:cat>
          <c:val>
            <c:numRef>
              <c:f>Sheet1!$C$2:$C$9</c:f>
              <c:numCache>
                <c:formatCode>General</c:formatCode>
                <c:ptCount val="8"/>
                <c:pt idx="0">
                  <c:v>17</c:v>
                </c:pt>
                <c:pt idx="1">
                  <c:v>15.3</c:v>
                </c:pt>
                <c:pt idx="2">
                  <c:v>14</c:v>
                </c:pt>
                <c:pt idx="3">
                  <c:v>13.5</c:v>
                </c:pt>
                <c:pt idx="4">
                  <c:v>13.4</c:v>
                </c:pt>
                <c:pt idx="5">
                  <c:v>13.5</c:v>
                </c:pt>
                <c:pt idx="6">
                  <c:v>13.7</c:v>
                </c:pt>
                <c:pt idx="7">
                  <c:v>13.9</c:v>
                </c:pt>
              </c:numCache>
            </c:numRef>
          </c:val>
          <c:smooth val="0"/>
        </c:ser>
        <c:ser>
          <c:idx val="2"/>
          <c:order val="2"/>
          <c:tx>
            <c:strRef>
              <c:f>Sheet1!$D$1</c:f>
              <c:strCache>
                <c:ptCount val="1"/>
                <c:pt idx="0">
                  <c:v>Recidivism within 2 years </c:v>
                </c:pt>
              </c:strCache>
            </c:strRef>
          </c:tx>
          <c:spPr>
            <a:ln w="50800" cap="rnd">
              <a:solidFill>
                <a:schemeClr val="accent3"/>
              </a:solidFill>
              <a:round/>
            </a:ln>
            <a:effectLst/>
          </c:spPr>
          <c:marker>
            <c:symbol val="none"/>
          </c:marker>
          <c:cat>
            <c:strRef>
              <c:f>Sheet1!$A$2:$A$9</c:f>
              <c:strCache>
                <c:ptCount val="8"/>
                <c:pt idx="0">
                  <c:v>Q1</c:v>
                </c:pt>
                <c:pt idx="1">
                  <c:v>Q2</c:v>
                </c:pt>
                <c:pt idx="2">
                  <c:v>Q3</c:v>
                </c:pt>
                <c:pt idx="3">
                  <c:v>Q4</c:v>
                </c:pt>
                <c:pt idx="4">
                  <c:v>Q5</c:v>
                </c:pt>
                <c:pt idx="5">
                  <c:v>Q6</c:v>
                </c:pt>
                <c:pt idx="6">
                  <c:v>Q7</c:v>
                </c:pt>
                <c:pt idx="7">
                  <c:v>Q8</c:v>
                </c:pt>
              </c:strCache>
            </c:strRef>
          </c:cat>
          <c:val>
            <c:numRef>
              <c:f>Sheet1!$D$2:$D$9</c:f>
              <c:numCache>
                <c:formatCode>General</c:formatCode>
                <c:ptCount val="8"/>
                <c:pt idx="0">
                  <c:v>17.399999999999999</c:v>
                </c:pt>
                <c:pt idx="1">
                  <c:v>15.1</c:v>
                </c:pt>
                <c:pt idx="2">
                  <c:v>13.2</c:v>
                </c:pt>
                <c:pt idx="3">
                  <c:v>12.2</c:v>
                </c:pt>
                <c:pt idx="4">
                  <c:v>11.7</c:v>
                </c:pt>
                <c:pt idx="5">
                  <c:v>11.7</c:v>
                </c:pt>
                <c:pt idx="6">
                  <c:v>12.1</c:v>
                </c:pt>
                <c:pt idx="7">
                  <c:v>12.6</c:v>
                </c:pt>
              </c:numCache>
            </c:numRef>
          </c:val>
          <c:smooth val="0"/>
        </c:ser>
        <c:dLbls>
          <c:showLegendKey val="0"/>
          <c:showVal val="0"/>
          <c:showCatName val="0"/>
          <c:showSerName val="0"/>
          <c:showPercent val="0"/>
          <c:showBubbleSize val="0"/>
        </c:dLbls>
        <c:marker val="1"/>
        <c:smooth val="0"/>
        <c:axId val="234610688"/>
        <c:axId val="234612608"/>
      </c:lineChart>
      <c:catAx>
        <c:axId val="23461068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bg1"/>
                    </a:solidFill>
                    <a:latin typeface="Arial" panose="020B0604020202020204" pitchFamily="34" charset="0"/>
                    <a:ea typeface="+mn-ea"/>
                    <a:cs typeface="Arial" panose="020B0604020202020204" pitchFamily="34" charset="0"/>
                  </a:defRPr>
                </a:pPr>
                <a:r>
                  <a:rPr lang="en-US" dirty="0" smtClean="0">
                    <a:solidFill>
                      <a:schemeClr val="bg1"/>
                    </a:solidFill>
                    <a:latin typeface="Arial" panose="020B0604020202020204" pitchFamily="34" charset="0"/>
                    <a:cs typeface="Arial" panose="020B0604020202020204" pitchFamily="34" charset="0"/>
                  </a:rPr>
                  <a:t>Quarter following Prison Exit</a:t>
                </a:r>
                <a:endParaRPr lang="en-US" dirty="0">
                  <a:solidFill>
                    <a:schemeClr val="bg1"/>
                  </a:solidFill>
                  <a:latin typeface="Arial" panose="020B0604020202020204" pitchFamily="34" charset="0"/>
                  <a:cs typeface="Arial" panose="020B0604020202020204" pitchFamily="34" charset="0"/>
                </a:endParaRP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234612608"/>
        <c:crosses val="autoZero"/>
        <c:auto val="1"/>
        <c:lblAlgn val="ctr"/>
        <c:lblOffset val="100"/>
        <c:noMultiLvlLbl val="0"/>
      </c:catAx>
      <c:valAx>
        <c:axId val="234612608"/>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bg1"/>
                    </a:solidFill>
                    <a:latin typeface="Arial" panose="020B0604020202020204" pitchFamily="34" charset="0"/>
                    <a:ea typeface="+mn-ea"/>
                    <a:cs typeface="Arial" panose="020B0604020202020204" pitchFamily="34" charset="0"/>
                  </a:defRPr>
                </a:pPr>
                <a:r>
                  <a:rPr lang="en-US" dirty="0" smtClean="0">
                    <a:solidFill>
                      <a:schemeClr val="bg1"/>
                    </a:solidFill>
                    <a:latin typeface="Arial" panose="020B0604020202020204" pitchFamily="34" charset="0"/>
                    <a:cs typeface="Arial" panose="020B0604020202020204" pitchFamily="34" charset="0"/>
                  </a:rPr>
                  <a:t>Percent of Prison</a:t>
                </a:r>
                <a:r>
                  <a:rPr lang="en-US" baseline="0" dirty="0" smtClean="0">
                    <a:solidFill>
                      <a:schemeClr val="bg1"/>
                    </a:solidFill>
                    <a:latin typeface="Arial" panose="020B0604020202020204" pitchFamily="34" charset="0"/>
                    <a:cs typeface="Arial" panose="020B0604020202020204" pitchFamily="34" charset="0"/>
                  </a:rPr>
                  <a:t> Exits </a:t>
                </a:r>
              </a:p>
              <a:p>
                <a:pPr>
                  <a:defRPr sz="1330" b="0" i="0" u="none" strike="noStrike" kern="1200" baseline="0">
                    <a:solidFill>
                      <a:schemeClr val="bg1"/>
                    </a:solidFill>
                    <a:latin typeface="Arial" panose="020B0604020202020204" pitchFamily="34" charset="0"/>
                    <a:ea typeface="+mn-ea"/>
                    <a:cs typeface="Arial" panose="020B0604020202020204" pitchFamily="34" charset="0"/>
                  </a:defRPr>
                </a:pPr>
                <a:r>
                  <a:rPr lang="en-US" baseline="0" dirty="0" smtClean="0">
                    <a:solidFill>
                      <a:schemeClr val="bg1"/>
                    </a:solidFill>
                    <a:latin typeface="Arial" panose="020B0604020202020204" pitchFamily="34" charset="0"/>
                    <a:cs typeface="Arial" panose="020B0604020202020204" pitchFamily="34" charset="0"/>
                  </a:rPr>
                  <a:t>Associated with Employment</a:t>
                </a:r>
                <a:endParaRPr lang="en-US" dirty="0">
                  <a:solidFill>
                    <a:schemeClr val="bg1"/>
                  </a:solidFill>
                  <a:latin typeface="Arial" panose="020B0604020202020204" pitchFamily="34" charset="0"/>
                  <a:cs typeface="Arial" panose="020B0604020202020204" pitchFamily="34" charset="0"/>
                </a:endParaRPr>
              </a:p>
            </c:rich>
          </c:tx>
          <c:layout>
            <c:manualLayout>
              <c:xMode val="edge"/>
              <c:yMode val="edge"/>
              <c:x val="8.6805555555555559E-3"/>
              <c:y val="0.14453198059613676"/>
            </c:manualLayout>
          </c:layout>
          <c:overlay val="0"/>
          <c:spPr>
            <a:noFill/>
            <a:ln>
              <a:noFill/>
            </a:ln>
            <a:effectLst/>
          </c:spPr>
        </c:title>
        <c:numFmt formatCode="General" sourceLinked="1"/>
        <c:majorTickMark val="none"/>
        <c:minorTickMark val="none"/>
        <c:tickLblPos val="nextTo"/>
        <c:spPr>
          <a:noFill/>
          <a:ln>
            <a:solidFill>
              <a:schemeClr val="bg1"/>
            </a:solidFill>
          </a:ln>
          <a:effectLst/>
        </c:spPr>
        <c:txPr>
          <a:bodyPr rot="-60000000" spcFirstLastPara="1" vertOverflow="ellipsis" vert="horz" wrap="square" anchor="ctr" anchorCtr="1"/>
          <a:lstStyle/>
          <a:p>
            <a:pPr>
              <a:defRPr sz="1197"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234610688"/>
        <c:crosses val="autoZero"/>
        <c:crossBetween val="between"/>
      </c:valAx>
      <c:spPr>
        <a:noFill/>
        <a:ln>
          <a:noFill/>
        </a:ln>
        <a:effectLst/>
      </c:spPr>
    </c:plotArea>
    <c:legend>
      <c:legendPos val="b"/>
      <c:layout>
        <c:manualLayout>
          <c:xMode val="edge"/>
          <c:yMode val="edge"/>
          <c:x val="1.2315726159230106E-2"/>
          <c:y val="0.81631153207873319"/>
          <c:w val="0.52571576990376201"/>
          <c:h val="0.1681523403324584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65ED40-DBD7-42B6-888F-56453F213577}" type="datetimeFigureOut">
              <a:rPr lang="en-US" smtClean="0"/>
              <a:t>6/7/2017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D9327-5C6C-434B-A323-CD17453EEF42}" type="slidenum">
              <a:rPr lang="en-US" smtClean="0"/>
              <a:t>‹#›</a:t>
            </a:fld>
            <a:endParaRPr lang="en-US"/>
          </a:p>
        </p:txBody>
      </p:sp>
    </p:spTree>
    <p:extLst>
      <p:ext uri="{BB962C8B-B14F-4D97-AF65-F5344CB8AC3E}">
        <p14:creationId xmlns:p14="http://schemas.microsoft.com/office/powerpoint/2010/main" val="1488729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D9327-5C6C-434B-A323-CD17453EEF42}" type="slidenum">
              <a:rPr lang="en-US" smtClean="0"/>
              <a:t>2</a:t>
            </a:fld>
            <a:endParaRPr lang="en-US"/>
          </a:p>
        </p:txBody>
      </p:sp>
    </p:spTree>
    <p:extLst>
      <p:ext uri="{BB962C8B-B14F-4D97-AF65-F5344CB8AC3E}">
        <p14:creationId xmlns:p14="http://schemas.microsoft.com/office/powerpoint/2010/main" val="1723510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more complete analysis would consider the following factors…</a:t>
            </a:r>
          </a:p>
          <a:p>
            <a:pPr marL="171450" indent="-171450">
              <a:buFontTx/>
              <a:buChar char="-"/>
            </a:pPr>
            <a:r>
              <a:rPr lang="en-US" baseline="0" dirty="0" smtClean="0"/>
              <a:t>Parole officer: need data from and about parole officers</a:t>
            </a:r>
          </a:p>
          <a:p>
            <a:pPr marL="171450" indent="-171450">
              <a:buFontTx/>
              <a:buChar char="-"/>
            </a:pPr>
            <a:r>
              <a:rPr lang="en-US" baseline="0" dirty="0" smtClean="0"/>
              <a:t>Transit availability: need better data on where parolees are living</a:t>
            </a:r>
            <a:endParaRPr lang="en-US" dirty="0"/>
          </a:p>
        </p:txBody>
      </p:sp>
      <p:sp>
        <p:nvSpPr>
          <p:cNvPr id="4" name="Slide Number Placeholder 3"/>
          <p:cNvSpPr>
            <a:spLocks noGrp="1"/>
          </p:cNvSpPr>
          <p:nvPr>
            <p:ph type="sldNum" sz="quarter" idx="10"/>
          </p:nvPr>
        </p:nvSpPr>
        <p:spPr/>
        <p:txBody>
          <a:bodyPr/>
          <a:lstStyle/>
          <a:p>
            <a:fld id="{0C4D9327-5C6C-434B-A323-CD17453EEF42}" type="slidenum">
              <a:rPr lang="en-US" smtClean="0"/>
              <a:t>29</a:t>
            </a:fld>
            <a:endParaRPr lang="en-US"/>
          </a:p>
        </p:txBody>
      </p:sp>
    </p:spTree>
    <p:extLst>
      <p:ext uri="{BB962C8B-B14F-4D97-AF65-F5344CB8AC3E}">
        <p14:creationId xmlns:p14="http://schemas.microsoft.com/office/powerpoint/2010/main" val="2814080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had hoped to study employment and recidivism more fully through our project. However, we were able to explore some basic information on the employment rates of our population of interest after their release from prison.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To better understand</a:t>
            </a:r>
            <a:r>
              <a:rPr lang="en-US" baseline="0" dirty="0" smtClean="0"/>
              <a:t> the relationship between recidivism and employment, we looked at employment rates for the 8 quarters following prison exits between 2005 and 2013. Individuals that recidivated for technical violations had only slightly higher employment rates compared to all individuals that recidivated within 2 years. Overall, employment rates for individuals that recidivated for technical violations ranged from 13% to 17% over the 2 years following their release.  </a:t>
            </a:r>
            <a:endParaRPr lang="en-US" dirty="0" smtClean="0"/>
          </a:p>
          <a:p>
            <a:endParaRPr lang="en-US" baseline="0" dirty="0" smtClean="0"/>
          </a:p>
          <a:p>
            <a:r>
              <a:rPr lang="en-US" baseline="0" dirty="0" smtClean="0"/>
              <a:t>Furthermore, although individuals that did not recidivate within 2 years have higher rates of employment, the employment rates remained below 30%. </a:t>
            </a:r>
          </a:p>
        </p:txBody>
      </p:sp>
      <p:sp>
        <p:nvSpPr>
          <p:cNvPr id="4" name="Slide Number Placeholder 3"/>
          <p:cNvSpPr>
            <a:spLocks noGrp="1"/>
          </p:cNvSpPr>
          <p:nvPr>
            <p:ph type="sldNum" sz="quarter" idx="10"/>
          </p:nvPr>
        </p:nvSpPr>
        <p:spPr/>
        <p:txBody>
          <a:bodyPr/>
          <a:lstStyle/>
          <a:p>
            <a:fld id="{0C4D9327-5C6C-434B-A323-CD17453EEF42}" type="slidenum">
              <a:rPr lang="en-US" smtClean="0"/>
              <a:t>30</a:t>
            </a:fld>
            <a:endParaRPr lang="en-US"/>
          </a:p>
        </p:txBody>
      </p:sp>
    </p:spTree>
    <p:extLst>
      <p:ext uri="{BB962C8B-B14F-4D97-AF65-F5344CB8AC3E}">
        <p14:creationId xmlns:p14="http://schemas.microsoft.com/office/powerpoint/2010/main" val="475689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Still, the</a:t>
            </a:r>
            <a:r>
              <a:rPr lang="en-US" baseline="0" dirty="0" smtClean="0"/>
              <a:t> results of our machine learning model suggests the following policy implications…</a:t>
            </a:r>
            <a:endParaRPr lang="en-US" dirty="0"/>
          </a:p>
        </p:txBody>
      </p:sp>
      <p:sp>
        <p:nvSpPr>
          <p:cNvPr id="4" name="Slide Number Placeholder 3"/>
          <p:cNvSpPr>
            <a:spLocks noGrp="1"/>
          </p:cNvSpPr>
          <p:nvPr>
            <p:ph type="sldNum" sz="quarter" idx="10"/>
          </p:nvPr>
        </p:nvSpPr>
        <p:spPr/>
        <p:txBody>
          <a:bodyPr/>
          <a:lstStyle/>
          <a:p>
            <a:fld id="{0C4D9327-5C6C-434B-A323-CD17453EEF42}" type="slidenum">
              <a:rPr lang="en-US" smtClean="0"/>
              <a:t>31</a:t>
            </a:fld>
            <a:endParaRPr lang="en-US"/>
          </a:p>
        </p:txBody>
      </p:sp>
    </p:spTree>
    <p:extLst>
      <p:ext uri="{BB962C8B-B14F-4D97-AF65-F5344CB8AC3E}">
        <p14:creationId xmlns:p14="http://schemas.microsoft.com/office/powerpoint/2010/main" val="2814080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4D9327-5C6C-434B-A323-CD17453EEF42}" type="slidenum">
              <a:rPr lang="en-US" smtClean="0"/>
              <a:t>32</a:t>
            </a:fld>
            <a:endParaRPr lang="en-US"/>
          </a:p>
        </p:txBody>
      </p:sp>
    </p:spTree>
    <p:extLst>
      <p:ext uri="{BB962C8B-B14F-4D97-AF65-F5344CB8AC3E}">
        <p14:creationId xmlns:p14="http://schemas.microsoft.com/office/powerpoint/2010/main" val="1288707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Nearly ¾ of individuals</a:t>
            </a:r>
            <a:r>
              <a:rPr lang="en-US" baseline="0" dirty="0" smtClean="0"/>
              <a:t> who end up recidivating do so within 2 years of release.</a:t>
            </a:r>
            <a:endParaRPr lang="en-US" dirty="0"/>
          </a:p>
        </p:txBody>
      </p:sp>
      <p:sp>
        <p:nvSpPr>
          <p:cNvPr id="4" name="Slide Number Placeholder 3"/>
          <p:cNvSpPr>
            <a:spLocks noGrp="1"/>
          </p:cNvSpPr>
          <p:nvPr>
            <p:ph type="sldNum" sz="quarter" idx="10"/>
          </p:nvPr>
        </p:nvSpPr>
        <p:spPr/>
        <p:txBody>
          <a:bodyPr/>
          <a:lstStyle/>
          <a:p>
            <a:fld id="{0C4D9327-5C6C-434B-A323-CD17453EEF42}" type="slidenum">
              <a:rPr lang="en-US" smtClean="0"/>
              <a:t>5</a:t>
            </a:fld>
            <a:endParaRPr lang="en-US"/>
          </a:p>
        </p:txBody>
      </p:sp>
    </p:spTree>
    <p:extLst>
      <p:ext uri="{BB962C8B-B14F-4D97-AF65-F5344CB8AC3E}">
        <p14:creationId xmlns:p14="http://schemas.microsoft.com/office/powerpoint/2010/main" val="4273319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4D9327-5C6C-434B-A323-CD17453EEF42}" type="slidenum">
              <a:rPr lang="en-US" smtClean="0"/>
              <a:t>6</a:t>
            </a:fld>
            <a:endParaRPr lang="en-US"/>
          </a:p>
        </p:txBody>
      </p:sp>
    </p:spTree>
    <p:extLst>
      <p:ext uri="{BB962C8B-B14F-4D97-AF65-F5344CB8AC3E}">
        <p14:creationId xmlns:p14="http://schemas.microsoft.com/office/powerpoint/2010/main" val="3424809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also surmise that technical violations</a:t>
            </a:r>
            <a:r>
              <a:rPr lang="en-US" baseline="0" dirty="0" smtClean="0"/>
              <a:t> are “low-hanging fruit” – if we can identify those individuals most likely to return to prison on a technical violation, perhaps we can intervene in more simple ways to prevent recidivism than those with more complicated stories – and 20% - 30% of all admissions is a not-insignificant proportion of those returning to prison.</a:t>
            </a:r>
            <a:endParaRPr lang="en-US" dirty="0"/>
          </a:p>
        </p:txBody>
      </p:sp>
      <p:sp>
        <p:nvSpPr>
          <p:cNvPr id="4" name="Slide Number Placeholder 3"/>
          <p:cNvSpPr>
            <a:spLocks noGrp="1"/>
          </p:cNvSpPr>
          <p:nvPr>
            <p:ph type="sldNum" sz="quarter" idx="10"/>
          </p:nvPr>
        </p:nvSpPr>
        <p:spPr/>
        <p:txBody>
          <a:bodyPr/>
          <a:lstStyle/>
          <a:p>
            <a:fld id="{0C4D9327-5C6C-434B-A323-CD17453EEF42}" type="slidenum">
              <a:rPr lang="en-US" smtClean="0"/>
              <a:t>7</a:t>
            </a:fld>
            <a:endParaRPr lang="en-US"/>
          </a:p>
        </p:txBody>
      </p:sp>
    </p:spTree>
    <p:extLst>
      <p:ext uri="{BB962C8B-B14F-4D97-AF65-F5344CB8AC3E}">
        <p14:creationId xmlns:p14="http://schemas.microsoft.com/office/powerpoint/2010/main" val="3144301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Interesting to note that 26%</a:t>
            </a:r>
            <a:r>
              <a:rPr lang="en-US" baseline="0" dirty="0" smtClean="0"/>
              <a:t> of exiting individuals were admitted for a technical violation – we did not do an individual-level analysis, but what if we could isolate those with repeated technical violations and intervene?</a:t>
            </a:r>
            <a:endParaRPr lang="en-US" dirty="0"/>
          </a:p>
        </p:txBody>
      </p:sp>
      <p:sp>
        <p:nvSpPr>
          <p:cNvPr id="4" name="Slide Number Placeholder 3"/>
          <p:cNvSpPr>
            <a:spLocks noGrp="1"/>
          </p:cNvSpPr>
          <p:nvPr>
            <p:ph type="sldNum" sz="quarter" idx="10"/>
          </p:nvPr>
        </p:nvSpPr>
        <p:spPr/>
        <p:txBody>
          <a:bodyPr/>
          <a:lstStyle/>
          <a:p>
            <a:fld id="{0C4D9327-5C6C-434B-A323-CD17453EEF42}" type="slidenum">
              <a:rPr lang="en-US" smtClean="0"/>
              <a:t>13</a:t>
            </a:fld>
            <a:endParaRPr lang="en-US"/>
          </a:p>
        </p:txBody>
      </p:sp>
    </p:spTree>
    <p:extLst>
      <p:ext uri="{BB962C8B-B14F-4D97-AF65-F5344CB8AC3E}">
        <p14:creationId xmlns:p14="http://schemas.microsoft.com/office/powerpoint/2010/main" val="3792209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a:t>
            </a:r>
            <a:r>
              <a:rPr lang="en-US" baseline="0" dirty="0" smtClean="0"/>
              <a:t> should discuss optimum level on precision / recall curve]</a:t>
            </a:r>
            <a:endParaRPr lang="en-US" dirty="0"/>
          </a:p>
        </p:txBody>
      </p:sp>
      <p:sp>
        <p:nvSpPr>
          <p:cNvPr id="4" name="Slide Number Placeholder 3"/>
          <p:cNvSpPr>
            <a:spLocks noGrp="1"/>
          </p:cNvSpPr>
          <p:nvPr>
            <p:ph type="sldNum" sz="quarter" idx="10"/>
          </p:nvPr>
        </p:nvSpPr>
        <p:spPr/>
        <p:txBody>
          <a:bodyPr/>
          <a:lstStyle/>
          <a:p>
            <a:fld id="{0C4D9327-5C6C-434B-A323-CD17453EEF42}" type="slidenum">
              <a:rPr lang="en-US" smtClean="0"/>
              <a:t>22</a:t>
            </a:fld>
            <a:endParaRPr lang="en-US"/>
          </a:p>
        </p:txBody>
      </p:sp>
    </p:spTree>
    <p:extLst>
      <p:ext uri="{BB962C8B-B14F-4D97-AF65-F5344CB8AC3E}">
        <p14:creationId xmlns:p14="http://schemas.microsoft.com/office/powerpoint/2010/main" val="3019019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means that if you look up the top 10% of the population by predicted risk score, 61% of them are going to have a technical parole violation and you'll capture 19% of all violators.”</a:t>
            </a:r>
            <a:endParaRPr lang="en-US" dirty="0"/>
          </a:p>
        </p:txBody>
      </p:sp>
      <p:sp>
        <p:nvSpPr>
          <p:cNvPr id="4" name="Slide Number Placeholder 3"/>
          <p:cNvSpPr>
            <a:spLocks noGrp="1"/>
          </p:cNvSpPr>
          <p:nvPr>
            <p:ph type="sldNum" sz="quarter" idx="10"/>
          </p:nvPr>
        </p:nvSpPr>
        <p:spPr/>
        <p:txBody>
          <a:bodyPr/>
          <a:lstStyle/>
          <a:p>
            <a:fld id="{0C4D9327-5C6C-434B-A323-CD17453EEF42}" type="slidenum">
              <a:rPr lang="en-US" smtClean="0"/>
              <a:t>24</a:t>
            </a:fld>
            <a:endParaRPr lang="en-US"/>
          </a:p>
        </p:txBody>
      </p:sp>
    </p:spTree>
    <p:extLst>
      <p:ext uri="{BB962C8B-B14F-4D97-AF65-F5344CB8AC3E}">
        <p14:creationId xmlns:p14="http://schemas.microsoft.com/office/powerpoint/2010/main" val="657676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Feature importance</a:t>
            </a:r>
            <a:r>
              <a:rPr lang="en-US" baseline="0" dirty="0" smtClean="0"/>
              <a:t> ranking is similar to general recidivism predictors, but are stronger predictors for technical violators than for general recidivism.</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latin typeface="Arial" panose="020B0604020202020204" pitchFamily="34" charset="0"/>
                <a:cs typeface="Arial" panose="020B0604020202020204" pitchFamily="34" charset="0"/>
              </a:rPr>
              <a:t>This model used and found race to be predictive of technical parole violations. discussion is needed on how race plays into technical parole violations.</a:t>
            </a:r>
          </a:p>
        </p:txBody>
      </p:sp>
      <p:sp>
        <p:nvSpPr>
          <p:cNvPr id="4" name="Slide Number Placeholder 3"/>
          <p:cNvSpPr>
            <a:spLocks noGrp="1"/>
          </p:cNvSpPr>
          <p:nvPr>
            <p:ph type="sldNum" sz="quarter" idx="10"/>
          </p:nvPr>
        </p:nvSpPr>
        <p:spPr/>
        <p:txBody>
          <a:bodyPr/>
          <a:lstStyle/>
          <a:p>
            <a:fld id="{0C4D9327-5C6C-434B-A323-CD17453EEF42}" type="slidenum">
              <a:rPr lang="en-US" smtClean="0"/>
              <a:t>25</a:t>
            </a:fld>
            <a:endParaRPr lang="en-US"/>
          </a:p>
        </p:txBody>
      </p:sp>
    </p:spTree>
    <p:extLst>
      <p:ext uri="{BB962C8B-B14F-4D97-AF65-F5344CB8AC3E}">
        <p14:creationId xmlns:p14="http://schemas.microsoft.com/office/powerpoint/2010/main" val="1858474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Initially</a:t>
            </a:r>
            <a:r>
              <a:rPr lang="en-US" baseline="0" dirty="0" smtClean="0"/>
              <a:t> we assumed that steady, gainful employment and access to transit would reduce the likelihood of an individual to recidivate due to a technical violation, but setting our model to predict at exit means we cannot include these factors. Additionally, every case is unique and what works for one individual may not work for another. Finally, our analysis did not include an analysis of previous efforts ILDOC has conducted related to </a:t>
            </a:r>
            <a:r>
              <a:rPr lang="en-US" baseline="0" smtClean="0"/>
              <a:t>technical violations.</a:t>
            </a:r>
            <a:endParaRPr lang="en-US" dirty="0"/>
          </a:p>
        </p:txBody>
      </p:sp>
      <p:sp>
        <p:nvSpPr>
          <p:cNvPr id="4" name="Slide Number Placeholder 3"/>
          <p:cNvSpPr>
            <a:spLocks noGrp="1"/>
          </p:cNvSpPr>
          <p:nvPr>
            <p:ph type="sldNum" sz="quarter" idx="10"/>
          </p:nvPr>
        </p:nvSpPr>
        <p:spPr/>
        <p:txBody>
          <a:bodyPr/>
          <a:lstStyle/>
          <a:p>
            <a:fld id="{0C4D9327-5C6C-434B-A323-CD17453EEF42}" type="slidenum">
              <a:rPr lang="en-US" smtClean="0"/>
              <a:t>27</a:t>
            </a:fld>
            <a:endParaRPr lang="en-US"/>
          </a:p>
        </p:txBody>
      </p:sp>
    </p:spTree>
    <p:extLst>
      <p:ext uri="{BB962C8B-B14F-4D97-AF65-F5344CB8AC3E}">
        <p14:creationId xmlns:p14="http://schemas.microsoft.com/office/powerpoint/2010/main" val="2706584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EB5F8-D5AC-47C9-9630-8CBD3306CECB}"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E31E4-3771-4DB4-81DD-ACCA091771C3}" type="slidenum">
              <a:rPr lang="en-US" smtClean="0"/>
              <a:t>‹#›</a:t>
            </a:fld>
            <a:endParaRPr lang="en-US"/>
          </a:p>
        </p:txBody>
      </p:sp>
    </p:spTree>
    <p:extLst>
      <p:ext uri="{BB962C8B-B14F-4D97-AF65-F5344CB8AC3E}">
        <p14:creationId xmlns:p14="http://schemas.microsoft.com/office/powerpoint/2010/main" val="827368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AEB5F8-D5AC-47C9-9630-8CBD3306CECB}"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E31E4-3771-4DB4-81DD-ACCA091771C3}" type="slidenum">
              <a:rPr lang="en-US" smtClean="0"/>
              <a:t>‹#›</a:t>
            </a:fld>
            <a:endParaRPr lang="en-US"/>
          </a:p>
        </p:txBody>
      </p:sp>
    </p:spTree>
    <p:extLst>
      <p:ext uri="{BB962C8B-B14F-4D97-AF65-F5344CB8AC3E}">
        <p14:creationId xmlns:p14="http://schemas.microsoft.com/office/powerpoint/2010/main" val="1042680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AEB5F8-D5AC-47C9-9630-8CBD3306CECB}"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E31E4-3771-4DB4-81DD-ACCA091771C3}" type="slidenum">
              <a:rPr lang="en-US" smtClean="0"/>
              <a:t>‹#›</a:t>
            </a:fld>
            <a:endParaRPr lang="en-US"/>
          </a:p>
        </p:txBody>
      </p:sp>
    </p:spTree>
    <p:extLst>
      <p:ext uri="{BB962C8B-B14F-4D97-AF65-F5344CB8AC3E}">
        <p14:creationId xmlns:p14="http://schemas.microsoft.com/office/powerpoint/2010/main" val="2067426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AEB5F8-D5AC-47C9-9630-8CBD3306CECB}"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E31E4-3771-4DB4-81DD-ACCA091771C3}" type="slidenum">
              <a:rPr lang="en-US" smtClean="0"/>
              <a:t>‹#›</a:t>
            </a:fld>
            <a:endParaRPr lang="en-US"/>
          </a:p>
        </p:txBody>
      </p:sp>
    </p:spTree>
    <p:extLst>
      <p:ext uri="{BB962C8B-B14F-4D97-AF65-F5344CB8AC3E}">
        <p14:creationId xmlns:p14="http://schemas.microsoft.com/office/powerpoint/2010/main" val="3495482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AEB5F8-D5AC-47C9-9630-8CBD3306CECB}"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E31E4-3771-4DB4-81DD-ACCA091771C3}" type="slidenum">
              <a:rPr lang="en-US" smtClean="0"/>
              <a:t>‹#›</a:t>
            </a:fld>
            <a:endParaRPr lang="en-US"/>
          </a:p>
        </p:txBody>
      </p:sp>
    </p:spTree>
    <p:extLst>
      <p:ext uri="{BB962C8B-B14F-4D97-AF65-F5344CB8AC3E}">
        <p14:creationId xmlns:p14="http://schemas.microsoft.com/office/powerpoint/2010/main" val="2116076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AEB5F8-D5AC-47C9-9630-8CBD3306CECB}" type="datetimeFigureOut">
              <a:rPr lang="en-US" smtClean="0"/>
              <a:t>6/7/2017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8E31E4-3771-4DB4-81DD-ACCA091771C3}" type="slidenum">
              <a:rPr lang="en-US" smtClean="0"/>
              <a:t>‹#›</a:t>
            </a:fld>
            <a:endParaRPr lang="en-US"/>
          </a:p>
        </p:txBody>
      </p:sp>
    </p:spTree>
    <p:extLst>
      <p:ext uri="{BB962C8B-B14F-4D97-AF65-F5344CB8AC3E}">
        <p14:creationId xmlns:p14="http://schemas.microsoft.com/office/powerpoint/2010/main" val="1205040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AEB5F8-D5AC-47C9-9630-8CBD3306CECB}" type="datetimeFigureOut">
              <a:rPr lang="en-US" smtClean="0"/>
              <a:t>6/7/2017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8E31E4-3771-4DB4-81DD-ACCA091771C3}" type="slidenum">
              <a:rPr lang="en-US" smtClean="0"/>
              <a:t>‹#›</a:t>
            </a:fld>
            <a:endParaRPr lang="en-US"/>
          </a:p>
        </p:txBody>
      </p:sp>
    </p:spTree>
    <p:extLst>
      <p:ext uri="{BB962C8B-B14F-4D97-AF65-F5344CB8AC3E}">
        <p14:creationId xmlns:p14="http://schemas.microsoft.com/office/powerpoint/2010/main" val="3288644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AEB5F8-D5AC-47C9-9630-8CBD3306CECB}" type="datetimeFigureOut">
              <a:rPr lang="en-US" smtClean="0"/>
              <a:t>6/7/2017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8E31E4-3771-4DB4-81DD-ACCA091771C3}" type="slidenum">
              <a:rPr lang="en-US" smtClean="0"/>
              <a:t>‹#›</a:t>
            </a:fld>
            <a:endParaRPr lang="en-US"/>
          </a:p>
        </p:txBody>
      </p:sp>
    </p:spTree>
    <p:extLst>
      <p:ext uri="{BB962C8B-B14F-4D97-AF65-F5344CB8AC3E}">
        <p14:creationId xmlns:p14="http://schemas.microsoft.com/office/powerpoint/2010/main" val="74891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AEB5F8-D5AC-47C9-9630-8CBD3306CECB}" type="datetimeFigureOut">
              <a:rPr lang="en-US" smtClean="0"/>
              <a:t>6/7/2017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8E31E4-3771-4DB4-81DD-ACCA091771C3}" type="slidenum">
              <a:rPr lang="en-US" smtClean="0"/>
              <a:t>‹#›</a:t>
            </a:fld>
            <a:endParaRPr lang="en-US"/>
          </a:p>
        </p:txBody>
      </p:sp>
    </p:spTree>
    <p:extLst>
      <p:ext uri="{BB962C8B-B14F-4D97-AF65-F5344CB8AC3E}">
        <p14:creationId xmlns:p14="http://schemas.microsoft.com/office/powerpoint/2010/main" val="1142096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AEB5F8-D5AC-47C9-9630-8CBD3306CECB}" type="datetimeFigureOut">
              <a:rPr lang="en-US" smtClean="0"/>
              <a:t>6/7/2017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8E31E4-3771-4DB4-81DD-ACCA091771C3}" type="slidenum">
              <a:rPr lang="en-US" smtClean="0"/>
              <a:t>‹#›</a:t>
            </a:fld>
            <a:endParaRPr lang="en-US"/>
          </a:p>
        </p:txBody>
      </p:sp>
    </p:spTree>
    <p:extLst>
      <p:ext uri="{BB962C8B-B14F-4D97-AF65-F5344CB8AC3E}">
        <p14:creationId xmlns:p14="http://schemas.microsoft.com/office/powerpoint/2010/main" val="565656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AEB5F8-D5AC-47C9-9630-8CBD3306CECB}" type="datetimeFigureOut">
              <a:rPr lang="en-US" smtClean="0"/>
              <a:t>6/7/2017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8E31E4-3771-4DB4-81DD-ACCA091771C3}" type="slidenum">
              <a:rPr lang="en-US" smtClean="0"/>
              <a:t>‹#›</a:t>
            </a:fld>
            <a:endParaRPr lang="en-US"/>
          </a:p>
        </p:txBody>
      </p:sp>
    </p:spTree>
    <p:extLst>
      <p:ext uri="{BB962C8B-B14F-4D97-AF65-F5344CB8AC3E}">
        <p14:creationId xmlns:p14="http://schemas.microsoft.com/office/powerpoint/2010/main" val="3764849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AEB5F8-D5AC-47C9-9630-8CBD3306CECB}" type="datetimeFigureOut">
              <a:rPr lang="en-US" smtClean="0"/>
              <a:t>6/7/2017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8E31E4-3771-4DB4-81DD-ACCA091771C3}" type="slidenum">
              <a:rPr lang="en-US" smtClean="0"/>
              <a:t>‹#›</a:t>
            </a:fld>
            <a:endParaRPr lang="en-US"/>
          </a:p>
        </p:txBody>
      </p:sp>
    </p:spTree>
    <p:extLst>
      <p:ext uri="{BB962C8B-B14F-4D97-AF65-F5344CB8AC3E}">
        <p14:creationId xmlns:p14="http://schemas.microsoft.com/office/powerpoint/2010/main" val="2734861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2948" y="2179173"/>
            <a:ext cx="8380600" cy="2387600"/>
          </a:xfrm>
          <a:noFill/>
        </p:spPr>
        <p:txBody>
          <a:bodyPr>
            <a:normAutofit fontScale="90000"/>
          </a:bodyPr>
          <a:lstStyle/>
          <a:p>
            <a:pPr algn="l"/>
            <a:r>
              <a:rPr lang="en-US" sz="7600" dirty="0" smtClean="0">
                <a:solidFill>
                  <a:srgbClr val="19C8E1"/>
                </a:solidFill>
                <a:latin typeface="Arial Black" panose="020B0A04020102020204" pitchFamily="34" charset="0"/>
              </a:rPr>
              <a:t>ADDRESSING</a:t>
            </a:r>
            <a:r>
              <a:rPr lang="en-US" sz="8000" dirty="0" smtClean="0">
                <a:solidFill>
                  <a:srgbClr val="19C8E1"/>
                </a:solidFill>
                <a:latin typeface="Arial Black" panose="020B0A04020102020204" pitchFamily="34" charset="0"/>
              </a:rPr>
              <a:t/>
            </a:r>
            <a:br>
              <a:rPr lang="en-US" sz="8000" dirty="0" smtClean="0">
                <a:solidFill>
                  <a:srgbClr val="19C8E1"/>
                </a:solidFill>
                <a:latin typeface="Arial Black" panose="020B0A04020102020204" pitchFamily="34" charset="0"/>
              </a:rPr>
            </a:br>
            <a:r>
              <a:rPr lang="en-US" sz="9800" dirty="0" smtClean="0">
                <a:solidFill>
                  <a:srgbClr val="19C8E1"/>
                </a:solidFill>
                <a:latin typeface="Arial Black" panose="020B0A04020102020204" pitchFamily="34" charset="0"/>
              </a:rPr>
              <a:t>RECIDIVISM</a:t>
            </a:r>
            <a:endParaRPr lang="en-US" sz="9800" dirty="0">
              <a:solidFill>
                <a:srgbClr val="19C8E1"/>
              </a:solidFill>
              <a:latin typeface="Arial Black" panose="020B0A04020102020204" pitchFamily="34" charset="0"/>
            </a:endParaRPr>
          </a:p>
        </p:txBody>
      </p:sp>
      <p:sp>
        <p:nvSpPr>
          <p:cNvPr id="3" name="Subtitle 2"/>
          <p:cNvSpPr>
            <a:spLocks noGrp="1"/>
          </p:cNvSpPr>
          <p:nvPr>
            <p:ph type="subTitle" idx="1"/>
          </p:nvPr>
        </p:nvSpPr>
        <p:spPr>
          <a:xfrm>
            <a:off x="264252" y="4388505"/>
            <a:ext cx="5858962" cy="1852903"/>
          </a:xfrm>
        </p:spPr>
        <p:txBody>
          <a:bodyPr>
            <a:normAutofit/>
          </a:bodyPr>
          <a:lstStyle/>
          <a:p>
            <a:pPr algn="l"/>
            <a:r>
              <a:rPr lang="en-US" dirty="0" smtClean="0">
                <a:solidFill>
                  <a:schemeClr val="bg1"/>
                </a:solidFill>
                <a:latin typeface="Arial" panose="020B0604020202020204" pitchFamily="34" charset="0"/>
                <a:cs typeface="Arial" panose="020B0604020202020204" pitchFamily="34" charset="0"/>
              </a:rPr>
              <a:t>INTERVENING TO </a:t>
            </a:r>
            <a:r>
              <a:rPr lang="en-US" dirty="0" smtClean="0">
                <a:solidFill>
                  <a:schemeClr val="bg1"/>
                </a:solidFill>
                <a:latin typeface="Arial Black" panose="020B0A04020102020204" pitchFamily="34" charset="0"/>
                <a:cs typeface="Arial" panose="020B0604020202020204" pitchFamily="34" charset="0"/>
              </a:rPr>
              <a:t>REDUCE</a:t>
            </a:r>
            <a:r>
              <a:rPr lang="en-US" dirty="0">
                <a:solidFill>
                  <a:schemeClr val="bg1"/>
                </a:solidFill>
                <a:latin typeface="Arial" panose="020B0604020202020204" pitchFamily="34" charset="0"/>
                <a:cs typeface="Arial" panose="020B0604020202020204" pitchFamily="34" charset="0"/>
              </a:rPr>
              <a:t/>
            </a:r>
            <a:br>
              <a:rPr lang="en-US" dirty="0">
                <a:solidFill>
                  <a:schemeClr val="bg1"/>
                </a:solidFill>
                <a:latin typeface="Arial" panose="020B0604020202020204" pitchFamily="34" charset="0"/>
                <a:cs typeface="Arial" panose="020B0604020202020204" pitchFamily="34" charset="0"/>
              </a:rPr>
            </a:br>
            <a:r>
              <a:rPr lang="en-US" dirty="0" smtClean="0">
                <a:solidFill>
                  <a:schemeClr val="bg1"/>
                </a:solidFill>
                <a:latin typeface="Arial" panose="020B0604020202020204" pitchFamily="34" charset="0"/>
                <a:cs typeface="Arial" panose="020B0604020202020204" pitchFamily="34" charset="0"/>
              </a:rPr>
              <a:t>TECHNICAL VIOLATIONS AND</a:t>
            </a:r>
            <a:br>
              <a:rPr lang="en-US" dirty="0" smtClean="0">
                <a:solidFill>
                  <a:schemeClr val="bg1"/>
                </a:solidFill>
                <a:latin typeface="Arial" panose="020B0604020202020204" pitchFamily="34" charset="0"/>
                <a:cs typeface="Arial" panose="020B0604020202020204" pitchFamily="34" charset="0"/>
              </a:rPr>
            </a:br>
            <a:r>
              <a:rPr lang="en-US" dirty="0" smtClean="0">
                <a:solidFill>
                  <a:schemeClr val="bg1"/>
                </a:solidFill>
                <a:latin typeface="Arial Black" panose="020B0A04020102020204" pitchFamily="34" charset="0"/>
                <a:cs typeface="Arial" panose="020B0604020202020204" pitchFamily="34" charset="0"/>
              </a:rPr>
              <a:t>IMPROVE OUTCOMES</a:t>
            </a:r>
            <a:br>
              <a:rPr lang="en-US" dirty="0" smtClean="0">
                <a:solidFill>
                  <a:schemeClr val="bg1"/>
                </a:solidFill>
                <a:latin typeface="Arial Black" panose="020B0A04020102020204" pitchFamily="34" charset="0"/>
                <a:cs typeface="Arial" panose="020B0604020202020204" pitchFamily="34" charset="0"/>
              </a:rPr>
            </a:br>
            <a:r>
              <a:rPr lang="en-US" dirty="0" smtClean="0">
                <a:solidFill>
                  <a:schemeClr val="bg1"/>
                </a:solidFill>
                <a:latin typeface="Arial" panose="020B0604020202020204" pitchFamily="34" charset="0"/>
                <a:cs typeface="Arial" panose="020B0604020202020204" pitchFamily="34" charset="0"/>
              </a:rPr>
              <a:t>FOR EX-OFFENDERS</a:t>
            </a: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9869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RELEVANT</a:t>
            </a:r>
          </a:p>
          <a:p>
            <a:r>
              <a:rPr lang="en-US" sz="4400" dirty="0" smtClean="0">
                <a:solidFill>
                  <a:srgbClr val="19C8E1"/>
                </a:solidFill>
                <a:latin typeface="Arial Black" panose="020B0A04020102020204" pitchFamily="34" charset="0"/>
              </a:rPr>
              <a:t>DATA SETS</a:t>
            </a:r>
          </a:p>
        </p:txBody>
      </p:sp>
      <p:sp>
        <p:nvSpPr>
          <p:cNvPr id="7" name="Subtitle 2"/>
          <p:cNvSpPr txBox="1">
            <a:spLocks/>
          </p:cNvSpPr>
          <p:nvPr/>
        </p:nvSpPr>
        <p:spPr>
          <a:xfrm>
            <a:off x="662556" y="2513838"/>
            <a:ext cx="7852794" cy="36093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3200" dirty="0" smtClean="0">
                <a:solidFill>
                  <a:schemeClr val="bg1"/>
                </a:solidFill>
                <a:latin typeface="Arial" panose="020B0604020202020204" pitchFamily="34" charset="0"/>
                <a:cs typeface="Arial" panose="020B0604020202020204" pitchFamily="34" charset="0"/>
              </a:rPr>
              <a:t> Illinois Department of Corrections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admissions data</a:t>
            </a:r>
          </a:p>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Illinois Department of Corrections</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exit data</a:t>
            </a:r>
          </a:p>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Illinois Department of Employment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Security wage record data</a:t>
            </a: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10</a:t>
            </a:fld>
            <a:endParaRPr lang="en-US" sz="1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91845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384995"/>
          </a:xfrm>
          <a:prstGeom prst="rect">
            <a:avLst/>
          </a:prstGeom>
        </p:spPr>
        <p:txBody>
          <a:bodyPr wrap="square">
            <a:spAutoFit/>
          </a:bodyPr>
          <a:lstStyle/>
          <a:p>
            <a:r>
              <a:rPr lang="en-US" sz="4000" dirty="0" smtClean="0">
                <a:solidFill>
                  <a:srgbClr val="19C8E1"/>
                </a:solidFill>
                <a:latin typeface="Arial Black" panose="020B0A04020102020204" pitchFamily="34" charset="0"/>
              </a:rPr>
              <a:t>EXIT POPULATION</a:t>
            </a:r>
          </a:p>
          <a:p>
            <a:r>
              <a:rPr lang="en-US" sz="4400" dirty="0" smtClean="0">
                <a:solidFill>
                  <a:srgbClr val="19C8E1"/>
                </a:solidFill>
                <a:latin typeface="Arial Black" panose="020B0A04020102020204" pitchFamily="34" charset="0"/>
              </a:rPr>
              <a:t>CHARACTERISTICS</a:t>
            </a: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11</a:t>
            </a:fld>
            <a:endParaRPr lang="en-US" sz="1000" dirty="0">
              <a:solidFill>
                <a:schemeClr val="bg1"/>
              </a:solidFill>
              <a:latin typeface="Arial" panose="020B0604020202020204" pitchFamily="34" charset="0"/>
              <a:cs typeface="Arial" panose="020B0604020202020204" pitchFamily="34" charset="0"/>
            </a:endParaRPr>
          </a:p>
        </p:txBody>
      </p:sp>
      <p:graphicFrame>
        <p:nvGraphicFramePr>
          <p:cNvPr id="2" name="Chart 1"/>
          <p:cNvGraphicFramePr/>
          <p:nvPr>
            <p:extLst>
              <p:ext uri="{D42A27DB-BD31-4B8C-83A1-F6EECF244321}">
                <p14:modId xmlns:p14="http://schemas.microsoft.com/office/powerpoint/2010/main" val="3015166710"/>
              </p:ext>
            </p:extLst>
          </p:nvPr>
        </p:nvGraphicFramePr>
        <p:xfrm>
          <a:off x="212259" y="1728153"/>
          <a:ext cx="4457700" cy="46089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p:nvPr>
            <p:extLst>
              <p:ext uri="{D42A27DB-BD31-4B8C-83A1-F6EECF244321}">
                <p14:modId xmlns:p14="http://schemas.microsoft.com/office/powerpoint/2010/main" val="358221465"/>
              </p:ext>
            </p:extLst>
          </p:nvPr>
        </p:nvGraphicFramePr>
        <p:xfrm>
          <a:off x="4524375" y="1730851"/>
          <a:ext cx="4457700" cy="47887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070002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12</a:t>
            </a:fld>
            <a:endParaRPr lang="en-US" sz="1000" dirty="0">
              <a:solidFill>
                <a:schemeClr val="bg1"/>
              </a:solidFill>
              <a:latin typeface="Arial" panose="020B0604020202020204" pitchFamily="34" charset="0"/>
              <a:cs typeface="Arial" panose="020B0604020202020204" pitchFamily="34" charset="0"/>
            </a:endParaRPr>
          </a:p>
        </p:txBody>
      </p:sp>
      <p:sp>
        <p:nvSpPr>
          <p:cNvPr id="9" name="Rectangle 8"/>
          <p:cNvSpPr/>
          <p:nvPr/>
        </p:nvSpPr>
        <p:spPr>
          <a:xfrm>
            <a:off x="662556" y="345857"/>
            <a:ext cx="6661033" cy="1384995"/>
          </a:xfrm>
          <a:prstGeom prst="rect">
            <a:avLst/>
          </a:prstGeom>
        </p:spPr>
        <p:txBody>
          <a:bodyPr wrap="square">
            <a:spAutoFit/>
          </a:bodyPr>
          <a:lstStyle/>
          <a:p>
            <a:r>
              <a:rPr lang="en-US" sz="4000" dirty="0" smtClean="0">
                <a:solidFill>
                  <a:srgbClr val="19C8E1"/>
                </a:solidFill>
                <a:latin typeface="Arial Black" panose="020B0A04020102020204" pitchFamily="34" charset="0"/>
              </a:rPr>
              <a:t>EXIT POPULATION</a:t>
            </a:r>
          </a:p>
          <a:p>
            <a:r>
              <a:rPr lang="en-US" sz="4400" dirty="0" smtClean="0">
                <a:solidFill>
                  <a:srgbClr val="19C8E1"/>
                </a:solidFill>
                <a:latin typeface="Arial Black" panose="020B0A04020102020204" pitchFamily="34" charset="0"/>
              </a:rPr>
              <a:t>CHARACTERISTICS</a:t>
            </a:r>
          </a:p>
        </p:txBody>
      </p:sp>
      <p:graphicFrame>
        <p:nvGraphicFramePr>
          <p:cNvPr id="2" name="Chart 1"/>
          <p:cNvGraphicFramePr/>
          <p:nvPr>
            <p:extLst>
              <p:ext uri="{D42A27DB-BD31-4B8C-83A1-F6EECF244321}">
                <p14:modId xmlns:p14="http://schemas.microsoft.com/office/powerpoint/2010/main" val="2842614493"/>
              </p:ext>
            </p:extLst>
          </p:nvPr>
        </p:nvGraphicFramePr>
        <p:xfrm>
          <a:off x="794238" y="1828800"/>
          <a:ext cx="7593623" cy="43609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35329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13</a:t>
            </a:fld>
            <a:endParaRPr lang="en-US" sz="1000" dirty="0">
              <a:solidFill>
                <a:schemeClr val="bg1"/>
              </a:solidFill>
              <a:latin typeface="Arial" panose="020B0604020202020204" pitchFamily="34" charset="0"/>
              <a:cs typeface="Arial" panose="020B0604020202020204" pitchFamily="34" charset="0"/>
            </a:endParaRPr>
          </a:p>
        </p:txBody>
      </p:sp>
      <p:sp>
        <p:nvSpPr>
          <p:cNvPr id="9" name="Rectangle 8"/>
          <p:cNvSpPr/>
          <p:nvPr/>
        </p:nvSpPr>
        <p:spPr>
          <a:xfrm>
            <a:off x="662556" y="345857"/>
            <a:ext cx="6661033" cy="1384995"/>
          </a:xfrm>
          <a:prstGeom prst="rect">
            <a:avLst/>
          </a:prstGeom>
        </p:spPr>
        <p:txBody>
          <a:bodyPr wrap="square">
            <a:spAutoFit/>
          </a:bodyPr>
          <a:lstStyle/>
          <a:p>
            <a:r>
              <a:rPr lang="en-US" sz="4000" dirty="0" smtClean="0">
                <a:solidFill>
                  <a:srgbClr val="19C8E1"/>
                </a:solidFill>
                <a:latin typeface="Arial Black" panose="020B0A04020102020204" pitchFamily="34" charset="0"/>
              </a:rPr>
              <a:t>EXIT POPULATION</a:t>
            </a:r>
          </a:p>
          <a:p>
            <a:r>
              <a:rPr lang="en-US" sz="4400" dirty="0" smtClean="0">
                <a:solidFill>
                  <a:srgbClr val="19C8E1"/>
                </a:solidFill>
                <a:latin typeface="Arial Black" panose="020B0A04020102020204" pitchFamily="34" charset="0"/>
              </a:rPr>
              <a:t>CHARACTERISTICS</a:t>
            </a:r>
          </a:p>
        </p:txBody>
      </p:sp>
      <p:graphicFrame>
        <p:nvGraphicFramePr>
          <p:cNvPr id="6" name="Chart 5"/>
          <p:cNvGraphicFramePr/>
          <p:nvPr>
            <p:extLst>
              <p:ext uri="{D42A27DB-BD31-4B8C-83A1-F6EECF244321}">
                <p14:modId xmlns:p14="http://schemas.microsoft.com/office/powerpoint/2010/main" val="2704558357"/>
              </p:ext>
            </p:extLst>
          </p:nvPr>
        </p:nvGraphicFramePr>
        <p:xfrm>
          <a:off x="196260" y="1730853"/>
          <a:ext cx="7593623" cy="4594364"/>
        </p:xfrm>
        <a:graphic>
          <a:graphicData uri="http://schemas.openxmlformats.org/drawingml/2006/chart">
            <c:chart xmlns:c="http://schemas.openxmlformats.org/drawingml/2006/chart" xmlns:r="http://schemas.openxmlformats.org/officeDocument/2006/relationships" r:id="rId3"/>
          </a:graphicData>
        </a:graphic>
      </p:graphicFrame>
      <p:cxnSp>
        <p:nvCxnSpPr>
          <p:cNvPr id="3" name="Straight Connector 2"/>
          <p:cNvCxnSpPr/>
          <p:nvPr/>
        </p:nvCxnSpPr>
        <p:spPr>
          <a:xfrm>
            <a:off x="2717624" y="2786348"/>
            <a:ext cx="585788" cy="76914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982018" y="3936206"/>
            <a:ext cx="152400" cy="169069"/>
          </a:xfrm>
          <a:prstGeom prst="rect">
            <a:avLst/>
          </a:prstGeom>
          <a:solidFill>
            <a:srgbClr val="3C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011387" y="3975099"/>
            <a:ext cx="90487" cy="85725"/>
          </a:xfrm>
          <a:prstGeom prst="rect">
            <a:avLst/>
          </a:prstGeom>
          <a:solidFill>
            <a:srgbClr val="78D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78329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7" name="Subtitle 2"/>
          <p:cNvSpPr txBox="1">
            <a:spLocks/>
          </p:cNvSpPr>
          <p:nvPr/>
        </p:nvSpPr>
        <p:spPr>
          <a:xfrm>
            <a:off x="662556" y="2513838"/>
            <a:ext cx="7852794" cy="337523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3200" dirty="0" smtClean="0">
                <a:solidFill>
                  <a:schemeClr val="bg1"/>
                </a:solidFill>
                <a:latin typeface="Arial" panose="020B0604020202020204" pitchFamily="34" charset="0"/>
                <a:cs typeface="Arial" panose="020B0604020202020204" pitchFamily="34" charset="0"/>
              </a:rPr>
              <a:t> Average days in prison during most recent stay: </a:t>
            </a:r>
            <a:r>
              <a:rPr lang="en-US" sz="3200" dirty="0" smtClean="0">
                <a:solidFill>
                  <a:schemeClr val="bg1"/>
                </a:solidFill>
                <a:latin typeface="Arial Black" panose="020B0A04020102020204" pitchFamily="34" charset="0"/>
                <a:cs typeface="Arial" panose="020B0604020202020204" pitchFamily="34" charset="0"/>
              </a:rPr>
              <a:t>445</a:t>
            </a:r>
            <a:br>
              <a:rPr lang="en-US" sz="3200" dirty="0" smtClean="0">
                <a:solidFill>
                  <a:schemeClr val="bg1"/>
                </a:solidFill>
                <a:latin typeface="Arial Black" panose="020B0A04020102020204" pitchFamily="34" charset="0"/>
                <a:cs typeface="Arial" panose="020B0604020202020204" pitchFamily="34" charset="0"/>
              </a:rPr>
            </a:br>
            <a:endParaRPr lang="en-US" sz="3200" dirty="0" smtClean="0">
              <a:solidFill>
                <a:schemeClr val="bg1"/>
              </a:solidFill>
              <a:latin typeface="Arial Black" panose="020B0A04020102020204" pitchFamily="34" charset="0"/>
              <a:cs typeface="Arial" panose="020B0604020202020204" pitchFamily="34" charset="0"/>
            </a:endParaRPr>
          </a:p>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Average number of stays: </a:t>
            </a:r>
            <a:r>
              <a:rPr lang="en-US" sz="3200" dirty="0" smtClean="0">
                <a:solidFill>
                  <a:schemeClr val="bg1"/>
                </a:solidFill>
                <a:latin typeface="Arial Black" panose="020B0A04020102020204" pitchFamily="34" charset="0"/>
                <a:cs typeface="Arial" panose="020B0604020202020204" pitchFamily="34" charset="0"/>
              </a:rPr>
              <a:t>1.69</a:t>
            </a:r>
            <a:br>
              <a:rPr lang="en-US" sz="3200" dirty="0" smtClean="0">
                <a:solidFill>
                  <a:schemeClr val="bg1"/>
                </a:solidFill>
                <a:latin typeface="Arial Black" panose="020B0A040201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between 2013 and 2015</a:t>
            </a:r>
            <a:r>
              <a:rPr lang="en-US" sz="3200" dirty="0" smtClean="0">
                <a:solidFill>
                  <a:schemeClr val="bg1"/>
                </a:solidFill>
                <a:latin typeface="Arial Black" panose="020B0A04020102020204" pitchFamily="34" charset="0"/>
                <a:cs typeface="Arial" panose="020B0604020202020204" pitchFamily="34" charset="0"/>
              </a:rPr>
              <a:t/>
            </a:r>
            <a:br>
              <a:rPr lang="en-US" sz="3200" dirty="0" smtClean="0">
                <a:solidFill>
                  <a:schemeClr val="bg1"/>
                </a:solidFill>
                <a:latin typeface="Arial Black" panose="020B0A04020102020204" pitchFamily="34" charset="0"/>
                <a:cs typeface="Arial" panose="020B0604020202020204" pitchFamily="34" charset="0"/>
              </a:rPr>
            </a:br>
            <a:endParaRPr lang="en-US" sz="3200" dirty="0" smtClean="0">
              <a:solidFill>
                <a:schemeClr val="bg1"/>
              </a:solidFill>
              <a:latin typeface="Arial Black" panose="020B0A04020102020204" pitchFamily="34" charset="0"/>
              <a:cs typeface="Arial" panose="020B0604020202020204" pitchFamily="34" charset="0"/>
            </a:endParaRPr>
          </a:p>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Average days out before return: </a:t>
            </a:r>
            <a:r>
              <a:rPr lang="en-US" sz="3200" dirty="0" smtClean="0">
                <a:solidFill>
                  <a:schemeClr val="bg1"/>
                </a:solidFill>
                <a:latin typeface="Arial Black" panose="020B0A04020102020204" pitchFamily="34" charset="0"/>
                <a:cs typeface="Arial" panose="020B0604020202020204" pitchFamily="34" charset="0"/>
              </a:rPr>
              <a:t>574</a:t>
            </a:r>
            <a:endParaRPr lang="en-US" sz="3200" dirty="0">
              <a:solidFill>
                <a:schemeClr val="bg1"/>
              </a:solidFill>
              <a:latin typeface="Arial Black" panose="020B0A04020102020204" pitchFamily="34" charset="0"/>
              <a:cs typeface="Arial" panose="020B0604020202020204" pitchFamily="34" charset="0"/>
            </a:endParaRP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14</a:t>
            </a:fld>
            <a:endParaRPr lang="en-US" sz="1000" dirty="0">
              <a:solidFill>
                <a:schemeClr val="bg1"/>
              </a:solidFill>
              <a:latin typeface="Arial" panose="020B0604020202020204" pitchFamily="34" charset="0"/>
              <a:cs typeface="Arial" panose="020B0604020202020204" pitchFamily="34" charset="0"/>
            </a:endParaRPr>
          </a:p>
        </p:txBody>
      </p:sp>
      <p:sp>
        <p:nvSpPr>
          <p:cNvPr id="9" name="Rectangle 8"/>
          <p:cNvSpPr/>
          <p:nvPr/>
        </p:nvSpPr>
        <p:spPr>
          <a:xfrm>
            <a:off x="662556" y="345857"/>
            <a:ext cx="6661033" cy="1384995"/>
          </a:xfrm>
          <a:prstGeom prst="rect">
            <a:avLst/>
          </a:prstGeom>
        </p:spPr>
        <p:txBody>
          <a:bodyPr wrap="square">
            <a:spAutoFit/>
          </a:bodyPr>
          <a:lstStyle/>
          <a:p>
            <a:r>
              <a:rPr lang="en-US" sz="4000" dirty="0" smtClean="0">
                <a:solidFill>
                  <a:srgbClr val="19C8E1"/>
                </a:solidFill>
                <a:latin typeface="Arial Black" panose="020B0A04020102020204" pitchFamily="34" charset="0"/>
              </a:rPr>
              <a:t>EXIT POPULATION</a:t>
            </a:r>
          </a:p>
          <a:p>
            <a:r>
              <a:rPr lang="en-US" sz="4400" dirty="0" smtClean="0">
                <a:solidFill>
                  <a:srgbClr val="19C8E1"/>
                </a:solidFill>
                <a:latin typeface="Arial Black" panose="020B0A04020102020204" pitchFamily="34" charset="0"/>
              </a:rPr>
              <a:t>CHARACTERISTICS</a:t>
            </a:r>
          </a:p>
        </p:txBody>
      </p:sp>
    </p:spTree>
    <p:extLst>
      <p:ext uri="{BB962C8B-B14F-4D97-AF65-F5344CB8AC3E}">
        <p14:creationId xmlns:p14="http://schemas.microsoft.com/office/powerpoint/2010/main" val="27353847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384995"/>
          </a:xfrm>
          <a:prstGeom prst="rect">
            <a:avLst/>
          </a:prstGeom>
        </p:spPr>
        <p:txBody>
          <a:bodyPr wrap="square">
            <a:spAutoFit/>
          </a:bodyPr>
          <a:lstStyle/>
          <a:p>
            <a:r>
              <a:rPr lang="en-US" sz="4000" dirty="0" smtClean="0">
                <a:solidFill>
                  <a:srgbClr val="19C8E1"/>
                </a:solidFill>
                <a:latin typeface="Arial Black" panose="020B0A04020102020204" pitchFamily="34" charset="0"/>
              </a:rPr>
              <a:t>TARGET POPULATION</a:t>
            </a:r>
          </a:p>
          <a:p>
            <a:r>
              <a:rPr lang="en-US" sz="4400" dirty="0" smtClean="0">
                <a:solidFill>
                  <a:srgbClr val="19C8E1"/>
                </a:solidFill>
                <a:latin typeface="Arial Black" panose="020B0A04020102020204" pitchFamily="34" charset="0"/>
              </a:rPr>
              <a:t>CHARACTERISTICS</a:t>
            </a: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15</a:t>
            </a:fld>
            <a:endParaRPr lang="en-US" sz="1000" dirty="0">
              <a:solidFill>
                <a:schemeClr val="bg1"/>
              </a:solidFill>
              <a:latin typeface="Arial" panose="020B0604020202020204" pitchFamily="34" charset="0"/>
              <a:cs typeface="Arial" panose="020B0604020202020204" pitchFamily="34" charset="0"/>
            </a:endParaRPr>
          </a:p>
        </p:txBody>
      </p:sp>
      <p:graphicFrame>
        <p:nvGraphicFramePr>
          <p:cNvPr id="2" name="Chart 1"/>
          <p:cNvGraphicFramePr/>
          <p:nvPr>
            <p:extLst>
              <p:ext uri="{D42A27DB-BD31-4B8C-83A1-F6EECF244321}">
                <p14:modId xmlns:p14="http://schemas.microsoft.com/office/powerpoint/2010/main" val="3206642324"/>
              </p:ext>
            </p:extLst>
          </p:nvPr>
        </p:nvGraphicFramePr>
        <p:xfrm>
          <a:off x="212259" y="1728153"/>
          <a:ext cx="4457700" cy="46089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p:nvPr>
            <p:extLst>
              <p:ext uri="{D42A27DB-BD31-4B8C-83A1-F6EECF244321}">
                <p14:modId xmlns:p14="http://schemas.microsoft.com/office/powerpoint/2010/main" val="464189468"/>
              </p:ext>
            </p:extLst>
          </p:nvPr>
        </p:nvGraphicFramePr>
        <p:xfrm>
          <a:off x="4686300" y="1715931"/>
          <a:ext cx="4457700" cy="460891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014612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MACHINE</a:t>
            </a:r>
          </a:p>
          <a:p>
            <a:r>
              <a:rPr lang="en-US" sz="4400" dirty="0" smtClean="0">
                <a:solidFill>
                  <a:srgbClr val="19C8E1"/>
                </a:solidFill>
                <a:latin typeface="Arial Black" panose="020B0A04020102020204" pitchFamily="34" charset="0"/>
              </a:rPr>
              <a:t>LEARNING</a:t>
            </a:r>
          </a:p>
        </p:txBody>
      </p:sp>
      <p:sp>
        <p:nvSpPr>
          <p:cNvPr id="7" name="Subtitle 2"/>
          <p:cNvSpPr txBox="1">
            <a:spLocks/>
          </p:cNvSpPr>
          <p:nvPr/>
        </p:nvSpPr>
        <p:spPr>
          <a:xfrm>
            <a:off x="662556" y="2513838"/>
            <a:ext cx="7852794" cy="33752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smtClean="0">
                <a:solidFill>
                  <a:schemeClr val="bg1"/>
                </a:solidFill>
                <a:latin typeface="Arial Black" panose="020B0A04020102020204" pitchFamily="34" charset="0"/>
                <a:cs typeface="Arial" panose="020B0604020202020204" pitchFamily="34" charset="0"/>
              </a:rPr>
              <a:t>What is machine learning?</a:t>
            </a:r>
          </a:p>
          <a:p>
            <a:pPr marL="0" indent="0">
              <a:buNone/>
            </a:pPr>
            <a:endParaRPr lang="en-US" sz="3200" dirty="0">
              <a:solidFill>
                <a:schemeClr val="bg1"/>
              </a:solidFill>
              <a:latin typeface="Arial Black" panose="020B0A04020102020204" pitchFamily="34" charset="0"/>
              <a:cs typeface="Arial" panose="020B0604020202020204" pitchFamily="34" charset="0"/>
            </a:endParaRPr>
          </a:p>
          <a:p>
            <a:pPr marL="0" indent="0">
              <a:buNone/>
            </a:pPr>
            <a:r>
              <a:rPr lang="en-US" sz="3200" dirty="0" smtClean="0">
                <a:solidFill>
                  <a:schemeClr val="bg1"/>
                </a:solidFill>
                <a:latin typeface="Arial" panose="020B0604020202020204" pitchFamily="34" charset="0"/>
                <a:cs typeface="Arial" panose="020B0604020202020204" pitchFamily="34" charset="0"/>
              </a:rPr>
              <a:t>A method in which a computer program learns from experience (data) with respect to a task and a performance measure</a:t>
            </a:r>
            <a:endParaRPr lang="en-US" sz="3200" dirty="0">
              <a:solidFill>
                <a:schemeClr val="bg1"/>
              </a:solidFill>
              <a:latin typeface="Arial" panose="020B0604020202020204" pitchFamily="34" charset="0"/>
              <a:cs typeface="Arial" panose="020B0604020202020204" pitchFamily="34" charset="0"/>
            </a:endParaRP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16</a:t>
            </a:fld>
            <a:endParaRPr lang="en-US" sz="1000" dirty="0">
              <a:solidFill>
                <a:schemeClr val="bg1"/>
              </a:solidFill>
              <a:latin typeface="Arial" panose="020B0604020202020204" pitchFamily="34" charset="0"/>
              <a:cs typeface="Arial" panose="020B0604020202020204" pitchFamily="34" charset="0"/>
            </a:endParaRPr>
          </a:p>
        </p:txBody>
      </p:sp>
      <p:sp>
        <p:nvSpPr>
          <p:cNvPr id="9" name="Subtitle 2"/>
          <p:cNvSpPr txBox="1">
            <a:spLocks/>
          </p:cNvSpPr>
          <p:nvPr/>
        </p:nvSpPr>
        <p:spPr>
          <a:xfrm>
            <a:off x="662554" y="6028626"/>
            <a:ext cx="7983423" cy="4910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100" i="1" dirty="0" smtClean="0">
                <a:solidFill>
                  <a:schemeClr val="bg1"/>
                </a:solidFill>
                <a:latin typeface="Arial" panose="020B0604020202020204" pitchFamily="34" charset="0"/>
                <a:cs typeface="Arial" panose="020B0604020202020204" pitchFamily="34" charset="0"/>
              </a:rPr>
              <a:t>Source: </a:t>
            </a:r>
            <a:r>
              <a:rPr lang="en-US" sz="1100" i="1" dirty="0" err="1" smtClean="0">
                <a:solidFill>
                  <a:schemeClr val="bg1"/>
                </a:solidFill>
                <a:latin typeface="Arial" panose="020B0604020202020204" pitchFamily="34" charset="0"/>
                <a:cs typeface="Arial" panose="020B0604020202020204" pitchFamily="34" charset="0"/>
              </a:rPr>
              <a:t>Rayid</a:t>
            </a:r>
            <a:r>
              <a:rPr lang="en-US" sz="1100" i="1" dirty="0" smtClean="0">
                <a:solidFill>
                  <a:schemeClr val="bg1"/>
                </a:solidFill>
                <a:latin typeface="Arial" panose="020B0604020202020204" pitchFamily="34" charset="0"/>
                <a:cs typeface="Arial" panose="020B0604020202020204" pitchFamily="34" charset="0"/>
              </a:rPr>
              <a:t> Ghani presentation, 2017</a:t>
            </a:r>
            <a:endParaRPr lang="en-US" sz="1100" i="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71471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MACHINE</a:t>
            </a:r>
          </a:p>
          <a:p>
            <a:r>
              <a:rPr lang="en-US" sz="4400" dirty="0" smtClean="0">
                <a:solidFill>
                  <a:srgbClr val="19C8E1"/>
                </a:solidFill>
                <a:latin typeface="Arial Black" panose="020B0A04020102020204" pitchFamily="34" charset="0"/>
              </a:rPr>
              <a:t>LEARNING</a:t>
            </a:r>
          </a:p>
        </p:txBody>
      </p:sp>
      <p:sp>
        <p:nvSpPr>
          <p:cNvPr id="7" name="Subtitle 2"/>
          <p:cNvSpPr txBox="1">
            <a:spLocks/>
          </p:cNvSpPr>
          <p:nvPr/>
        </p:nvSpPr>
        <p:spPr>
          <a:xfrm>
            <a:off x="662556" y="2513838"/>
            <a:ext cx="7852794" cy="33752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smtClean="0">
                <a:solidFill>
                  <a:schemeClr val="bg1"/>
                </a:solidFill>
                <a:latin typeface="Arial Black" panose="020B0A04020102020204" pitchFamily="34" charset="0"/>
                <a:cs typeface="Arial" panose="020B0604020202020204" pitchFamily="34" charset="0"/>
              </a:rPr>
              <a:t>Policy relevance:</a:t>
            </a:r>
          </a:p>
          <a:p>
            <a:pPr marL="0" indent="0">
              <a:buNone/>
            </a:pPr>
            <a:endParaRPr lang="en-US" sz="3200" dirty="0">
              <a:solidFill>
                <a:schemeClr val="bg1"/>
              </a:solidFill>
              <a:latin typeface="Arial" panose="020B0604020202020204" pitchFamily="34" charset="0"/>
              <a:cs typeface="Arial" panose="020B0604020202020204" pitchFamily="34" charset="0"/>
            </a:endParaRPr>
          </a:p>
          <a:p>
            <a:pPr marL="514350" indent="-514350">
              <a:buAutoNum type="arabicPeriod"/>
            </a:pPr>
            <a:r>
              <a:rPr lang="en-US" sz="3200" dirty="0" smtClean="0">
                <a:solidFill>
                  <a:schemeClr val="bg1"/>
                </a:solidFill>
                <a:latin typeface="Arial" panose="020B0604020202020204" pitchFamily="34" charset="0"/>
                <a:cs typeface="Arial" panose="020B0604020202020204" pitchFamily="34" charset="0"/>
              </a:rPr>
              <a:t>Description</a:t>
            </a:r>
          </a:p>
          <a:p>
            <a:pPr marL="514350" indent="-514350">
              <a:buAutoNum type="arabicPeriod"/>
            </a:pPr>
            <a:r>
              <a:rPr lang="en-US" sz="3200" dirty="0" smtClean="0">
                <a:solidFill>
                  <a:schemeClr val="bg1"/>
                </a:solidFill>
                <a:latin typeface="Arial" panose="020B0604020202020204" pitchFamily="34" charset="0"/>
                <a:cs typeface="Arial" panose="020B0604020202020204" pitchFamily="34" charset="0"/>
              </a:rPr>
              <a:t>Detection</a:t>
            </a:r>
          </a:p>
          <a:p>
            <a:pPr marL="514350" indent="-514350">
              <a:buAutoNum type="arabicPeriod"/>
            </a:pPr>
            <a:r>
              <a:rPr lang="en-US" sz="3200" dirty="0" smtClean="0">
                <a:solidFill>
                  <a:schemeClr val="bg1"/>
                </a:solidFill>
                <a:latin typeface="Arial Black" panose="020B0A04020102020204" pitchFamily="34" charset="0"/>
                <a:cs typeface="Arial" panose="020B0604020202020204" pitchFamily="34" charset="0"/>
              </a:rPr>
              <a:t>Prediction</a:t>
            </a:r>
          </a:p>
          <a:p>
            <a:pPr marL="514350" indent="-514350">
              <a:buAutoNum type="arabicPeriod"/>
            </a:pPr>
            <a:r>
              <a:rPr lang="en-US" sz="3200" dirty="0" smtClean="0">
                <a:solidFill>
                  <a:schemeClr val="bg1"/>
                </a:solidFill>
                <a:latin typeface="Arial" panose="020B0604020202020204" pitchFamily="34" charset="0"/>
                <a:cs typeface="Arial" panose="020B0604020202020204" pitchFamily="34" charset="0"/>
              </a:rPr>
              <a:t>Behavior change</a:t>
            </a:r>
          </a:p>
          <a:p>
            <a:pPr marL="0" indent="0">
              <a:buNone/>
            </a:pPr>
            <a:endParaRPr lang="en-US" sz="3200" dirty="0">
              <a:solidFill>
                <a:schemeClr val="bg1"/>
              </a:solidFill>
              <a:latin typeface="Arial Black" panose="020B0A04020102020204" pitchFamily="34" charset="0"/>
              <a:cs typeface="Arial" panose="020B0604020202020204" pitchFamily="34" charset="0"/>
            </a:endParaRP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17</a:t>
            </a:fld>
            <a:endParaRPr lang="en-US" sz="1000" dirty="0">
              <a:solidFill>
                <a:schemeClr val="bg1"/>
              </a:solidFill>
              <a:latin typeface="Arial" panose="020B0604020202020204" pitchFamily="34" charset="0"/>
              <a:cs typeface="Arial" panose="020B0604020202020204" pitchFamily="34" charset="0"/>
            </a:endParaRPr>
          </a:p>
        </p:txBody>
      </p:sp>
      <p:sp>
        <p:nvSpPr>
          <p:cNvPr id="9" name="Subtitle 2"/>
          <p:cNvSpPr txBox="1">
            <a:spLocks/>
          </p:cNvSpPr>
          <p:nvPr/>
        </p:nvSpPr>
        <p:spPr>
          <a:xfrm>
            <a:off x="662554" y="6028626"/>
            <a:ext cx="7983423" cy="4910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100" i="1" dirty="0" smtClean="0">
                <a:solidFill>
                  <a:schemeClr val="bg1"/>
                </a:solidFill>
                <a:latin typeface="Arial" panose="020B0604020202020204" pitchFamily="34" charset="0"/>
                <a:cs typeface="Arial" panose="020B0604020202020204" pitchFamily="34" charset="0"/>
              </a:rPr>
              <a:t>Source: </a:t>
            </a:r>
            <a:r>
              <a:rPr lang="en-US" sz="1100" i="1" dirty="0" err="1" smtClean="0">
                <a:solidFill>
                  <a:schemeClr val="bg1"/>
                </a:solidFill>
                <a:latin typeface="Arial" panose="020B0604020202020204" pitchFamily="34" charset="0"/>
                <a:cs typeface="Arial" panose="020B0604020202020204" pitchFamily="34" charset="0"/>
              </a:rPr>
              <a:t>Rayid</a:t>
            </a:r>
            <a:r>
              <a:rPr lang="en-US" sz="1100" i="1" dirty="0" smtClean="0">
                <a:solidFill>
                  <a:schemeClr val="bg1"/>
                </a:solidFill>
                <a:latin typeface="Arial" panose="020B0604020202020204" pitchFamily="34" charset="0"/>
                <a:cs typeface="Arial" panose="020B0604020202020204" pitchFamily="34" charset="0"/>
              </a:rPr>
              <a:t> Ghani presentation, 2017</a:t>
            </a:r>
            <a:endParaRPr lang="en-US" sz="1100" i="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67527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MACHINE</a:t>
            </a:r>
          </a:p>
          <a:p>
            <a:r>
              <a:rPr lang="en-US" sz="4400" dirty="0" smtClean="0">
                <a:solidFill>
                  <a:srgbClr val="19C8E1"/>
                </a:solidFill>
                <a:latin typeface="Arial Black" panose="020B0A04020102020204" pitchFamily="34" charset="0"/>
              </a:rPr>
              <a:t>LEARNING</a:t>
            </a:r>
          </a:p>
        </p:txBody>
      </p:sp>
      <p:sp>
        <p:nvSpPr>
          <p:cNvPr id="7" name="Subtitle 2"/>
          <p:cNvSpPr txBox="1">
            <a:spLocks/>
          </p:cNvSpPr>
          <p:nvPr/>
        </p:nvSpPr>
        <p:spPr>
          <a:xfrm>
            <a:off x="662556" y="2513838"/>
            <a:ext cx="7852794" cy="33752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smtClean="0">
                <a:solidFill>
                  <a:schemeClr val="bg1"/>
                </a:solidFill>
                <a:latin typeface="Arial Black" panose="020B0A04020102020204" pitchFamily="34" charset="0"/>
                <a:cs typeface="Arial" panose="020B0604020202020204" pitchFamily="34" charset="0"/>
              </a:rPr>
              <a:t>Magic Loop:</a:t>
            </a:r>
          </a:p>
          <a:p>
            <a:pPr marL="0" indent="0">
              <a:buNone/>
            </a:pPr>
            <a:endParaRPr lang="en-US" sz="3200"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US" sz="3200" dirty="0" smtClean="0">
                <a:solidFill>
                  <a:schemeClr val="bg1"/>
                </a:solidFill>
                <a:latin typeface="Arial" panose="020B0604020202020204" pitchFamily="34" charset="0"/>
                <a:cs typeface="Arial" panose="020B0604020202020204" pitchFamily="34" charset="0"/>
              </a:rPr>
              <a:t> “Loops” data through series of machine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learning models</a:t>
            </a:r>
          </a:p>
          <a:p>
            <a:pPr>
              <a:buFont typeface="Wingdings" panose="05000000000000000000" pitchFamily="2" charset="2"/>
              <a:buChar char="§"/>
            </a:pPr>
            <a:r>
              <a:rPr lang="en-US" sz="3200" dirty="0" smtClean="0">
                <a:solidFill>
                  <a:schemeClr val="bg1"/>
                </a:solidFill>
                <a:latin typeface="Arial" panose="020B0604020202020204" pitchFamily="34" charset="0"/>
                <a:cs typeface="Arial" panose="020B0604020202020204" pitchFamily="34" charset="0"/>
              </a:rPr>
              <a:t> Tests different parameters that can be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adjusted for each model</a:t>
            </a:r>
            <a:endParaRPr lang="en-US" sz="3200" dirty="0">
              <a:solidFill>
                <a:schemeClr val="bg1"/>
              </a:solidFill>
              <a:latin typeface="Arial" panose="020B0604020202020204" pitchFamily="34" charset="0"/>
              <a:cs typeface="Arial" panose="020B0604020202020204" pitchFamily="34" charset="0"/>
            </a:endParaRP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18</a:t>
            </a:fld>
            <a:endParaRPr lang="en-US" sz="1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03325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MACHINE</a:t>
            </a:r>
          </a:p>
          <a:p>
            <a:r>
              <a:rPr lang="en-US" sz="4400" dirty="0" smtClean="0">
                <a:solidFill>
                  <a:srgbClr val="19C8E1"/>
                </a:solidFill>
                <a:latin typeface="Arial Black" panose="020B0A04020102020204" pitchFamily="34" charset="0"/>
              </a:rPr>
              <a:t>LEARNING</a:t>
            </a:r>
          </a:p>
        </p:txBody>
      </p:sp>
      <p:sp>
        <p:nvSpPr>
          <p:cNvPr id="7" name="Subtitle 2"/>
          <p:cNvSpPr txBox="1">
            <a:spLocks/>
          </p:cNvSpPr>
          <p:nvPr/>
        </p:nvSpPr>
        <p:spPr>
          <a:xfrm>
            <a:off x="662556" y="2513837"/>
            <a:ext cx="7852794" cy="38232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smtClean="0">
                <a:solidFill>
                  <a:schemeClr val="bg1"/>
                </a:solidFill>
                <a:latin typeface="Arial Black" panose="020B0A04020102020204" pitchFamily="34" charset="0"/>
                <a:cs typeface="Arial" panose="020B0604020202020204" pitchFamily="34" charset="0"/>
              </a:rPr>
              <a:t>Machine Learning Methods Tried:</a:t>
            </a:r>
          </a:p>
          <a:p>
            <a:pPr marL="0" indent="0">
              <a:buNone/>
            </a:pPr>
            <a:endParaRPr lang="en-US" sz="3200"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US" dirty="0" smtClean="0">
                <a:solidFill>
                  <a:schemeClr val="bg1"/>
                </a:solidFill>
                <a:latin typeface="Arial" panose="020B0604020202020204" pitchFamily="34" charset="0"/>
                <a:cs typeface="Arial" panose="020B0604020202020204" pitchFamily="34" charset="0"/>
              </a:rPr>
              <a:t> Decision Tree</a:t>
            </a:r>
          </a:p>
          <a:p>
            <a:pPr>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Extra Trees</a:t>
            </a:r>
          </a:p>
          <a:p>
            <a:pPr>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Gaussian Naive Bays</a:t>
            </a:r>
          </a:p>
          <a:p>
            <a:pPr>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Gradient Boosting</a:t>
            </a:r>
          </a:p>
          <a:p>
            <a:pPr>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K-Nearest Neighbor</a:t>
            </a:r>
            <a:endParaRPr lang="en-US" dirty="0">
              <a:solidFill>
                <a:schemeClr val="bg1"/>
              </a:solidFill>
              <a:latin typeface="Arial" panose="020B0604020202020204" pitchFamily="34" charset="0"/>
              <a:cs typeface="Arial" panose="020B0604020202020204" pitchFamily="34" charset="0"/>
            </a:endParaRP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19</a:t>
            </a:fld>
            <a:endParaRPr lang="en-US" sz="1000" dirty="0">
              <a:solidFill>
                <a:schemeClr val="bg1"/>
              </a:solidFill>
              <a:latin typeface="Arial" panose="020B0604020202020204" pitchFamily="34" charset="0"/>
              <a:cs typeface="Arial" panose="020B0604020202020204" pitchFamily="34" charset="0"/>
            </a:endParaRPr>
          </a:p>
        </p:txBody>
      </p:sp>
      <p:sp>
        <p:nvSpPr>
          <p:cNvPr id="9" name="Subtitle 2"/>
          <p:cNvSpPr txBox="1">
            <a:spLocks/>
          </p:cNvSpPr>
          <p:nvPr/>
        </p:nvSpPr>
        <p:spPr>
          <a:xfrm>
            <a:off x="4782312" y="2503550"/>
            <a:ext cx="4361688" cy="38335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smtClean="0">
                <a:solidFill>
                  <a:schemeClr val="bg1"/>
                </a:solidFill>
                <a:latin typeface="Arial Black" panose="020B0A04020102020204" pitchFamily="34" charset="0"/>
                <a:cs typeface="Arial" panose="020B0604020202020204" pitchFamily="34" charset="0"/>
              </a:rPr>
              <a:t> </a:t>
            </a:r>
          </a:p>
          <a:p>
            <a:pPr marL="0" indent="0">
              <a:buNone/>
            </a:pPr>
            <a:endParaRPr lang="en-US" sz="3200"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US" dirty="0" smtClean="0">
                <a:solidFill>
                  <a:schemeClr val="bg1"/>
                </a:solidFill>
                <a:latin typeface="Arial" panose="020B0604020202020204" pitchFamily="34" charset="0"/>
                <a:cs typeface="Arial" panose="020B0604020202020204" pitchFamily="34" charset="0"/>
              </a:rPr>
              <a:t> Logistical Regression</a:t>
            </a:r>
          </a:p>
          <a:p>
            <a:pPr>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Black" panose="020B0A04020102020204" pitchFamily="34" charset="0"/>
                <a:cs typeface="Arial" panose="020B0604020202020204" pitchFamily="34" charset="0"/>
              </a:rPr>
              <a:t>Random Forest</a:t>
            </a:r>
          </a:p>
          <a:p>
            <a:pPr>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 </a:t>
            </a:r>
            <a:r>
              <a:rPr lang="en-US" sz="2600" dirty="0" smtClean="0">
                <a:solidFill>
                  <a:schemeClr val="bg1"/>
                </a:solidFill>
                <a:latin typeface="Arial" panose="020B0604020202020204" pitchFamily="34" charset="0"/>
                <a:cs typeface="Arial" panose="020B0604020202020204" pitchFamily="34" charset="0"/>
              </a:rPr>
              <a:t>Support Vector Machines</a:t>
            </a:r>
          </a:p>
          <a:p>
            <a:pPr>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And others…</a:t>
            </a: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3178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2</a:t>
            </a:fld>
            <a:endParaRPr lang="en-US" sz="1000" dirty="0">
              <a:solidFill>
                <a:schemeClr val="bg1"/>
              </a:solidFill>
              <a:latin typeface="Arial" panose="020B0604020202020204" pitchFamily="34" charset="0"/>
              <a:cs typeface="Arial" panose="020B0604020202020204" pitchFamily="34" charset="0"/>
            </a:endParaRPr>
          </a:p>
        </p:txBody>
      </p:sp>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769441"/>
          </a:xfrm>
          <a:prstGeom prst="rect">
            <a:avLst/>
          </a:prstGeom>
        </p:spPr>
        <p:txBody>
          <a:bodyPr wrap="square">
            <a:spAutoFit/>
          </a:bodyPr>
          <a:lstStyle/>
          <a:p>
            <a:r>
              <a:rPr lang="en-US" sz="4400" dirty="0" smtClean="0">
                <a:solidFill>
                  <a:srgbClr val="19C8E1"/>
                </a:solidFill>
                <a:latin typeface="Arial Black" panose="020B0A04020102020204" pitchFamily="34" charset="0"/>
              </a:rPr>
              <a:t>PROJECT TEAM</a:t>
            </a:r>
            <a:endParaRPr lang="en-US" sz="44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835" y="3871829"/>
            <a:ext cx="1252464" cy="150295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35" y="1246076"/>
            <a:ext cx="1252465" cy="1502958"/>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5713" y="1247470"/>
            <a:ext cx="1252464" cy="1502957"/>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49468" y="3871828"/>
            <a:ext cx="1252465" cy="1502958"/>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46818" y="1239713"/>
            <a:ext cx="1257766" cy="1509320"/>
          </a:xfrm>
          <a:prstGeom prst="rect">
            <a:avLst/>
          </a:prstGeom>
        </p:spPr>
      </p:pic>
      <p:sp>
        <p:nvSpPr>
          <p:cNvPr id="15" name="TextBox 14"/>
          <p:cNvSpPr txBox="1"/>
          <p:nvPr/>
        </p:nvSpPr>
        <p:spPr>
          <a:xfrm>
            <a:off x="640238" y="5385954"/>
            <a:ext cx="2523167" cy="923330"/>
          </a:xfrm>
          <a:prstGeom prst="rect">
            <a:avLst/>
          </a:prstGeom>
          <a:noFill/>
        </p:spPr>
        <p:txBody>
          <a:bodyPr wrap="square" rtlCol="0">
            <a:spAutoFit/>
          </a:bodyPr>
          <a:lstStyle/>
          <a:p>
            <a:r>
              <a:rPr lang="en-US" dirty="0" smtClean="0">
                <a:solidFill>
                  <a:schemeClr val="bg1"/>
                </a:solidFill>
                <a:latin typeface="Arial Black" panose="020B0A04020102020204" pitchFamily="34" charset="0"/>
              </a:rPr>
              <a:t>ERIC</a:t>
            </a:r>
          </a:p>
          <a:p>
            <a:r>
              <a:rPr lang="en-US" dirty="0" smtClean="0">
                <a:solidFill>
                  <a:schemeClr val="bg1"/>
                </a:solidFill>
                <a:latin typeface="Arial Black" panose="020B0A04020102020204" pitchFamily="34" charset="0"/>
              </a:rPr>
              <a:t>ROCHE</a:t>
            </a:r>
          </a:p>
          <a:p>
            <a:r>
              <a:rPr lang="en-US" dirty="0" smtClean="0">
                <a:solidFill>
                  <a:schemeClr val="bg1"/>
                </a:solidFill>
                <a:latin typeface="Arial" panose="020B0604020202020204" pitchFamily="34" charset="0"/>
                <a:cs typeface="Arial" panose="020B0604020202020204" pitchFamily="34" charset="0"/>
              </a:rPr>
              <a:t>City of Kansas City</a:t>
            </a:r>
            <a:endParaRPr lang="en-US" dirty="0">
              <a:solidFill>
                <a:schemeClr val="bg1"/>
              </a:solidFill>
              <a:latin typeface="Arial" panose="020B0604020202020204" pitchFamily="34" charset="0"/>
              <a:cs typeface="Arial" panose="020B0604020202020204" pitchFamily="34" charset="0"/>
            </a:endParaRPr>
          </a:p>
        </p:txBody>
      </p:sp>
      <p:sp>
        <p:nvSpPr>
          <p:cNvPr id="16" name="TextBox 15"/>
          <p:cNvSpPr txBox="1"/>
          <p:nvPr/>
        </p:nvSpPr>
        <p:spPr>
          <a:xfrm>
            <a:off x="640238" y="2749032"/>
            <a:ext cx="2523167" cy="923330"/>
          </a:xfrm>
          <a:prstGeom prst="rect">
            <a:avLst/>
          </a:prstGeom>
          <a:noFill/>
        </p:spPr>
        <p:txBody>
          <a:bodyPr wrap="square" rtlCol="0">
            <a:spAutoFit/>
          </a:bodyPr>
          <a:lstStyle/>
          <a:p>
            <a:r>
              <a:rPr lang="en-US" dirty="0" smtClean="0">
                <a:solidFill>
                  <a:schemeClr val="bg1"/>
                </a:solidFill>
                <a:latin typeface="Arial Black" panose="020B0A04020102020204" pitchFamily="34" charset="0"/>
              </a:rPr>
              <a:t>EVAN</a:t>
            </a:r>
          </a:p>
          <a:p>
            <a:r>
              <a:rPr lang="en-US" dirty="0" smtClean="0">
                <a:solidFill>
                  <a:schemeClr val="bg1"/>
                </a:solidFill>
                <a:latin typeface="Arial Black" panose="020B0A04020102020204" pitchFamily="34" charset="0"/>
              </a:rPr>
              <a:t>ABSHER</a:t>
            </a:r>
          </a:p>
          <a:p>
            <a:r>
              <a:rPr lang="en-US" dirty="0" smtClean="0">
                <a:solidFill>
                  <a:schemeClr val="bg1"/>
                </a:solidFill>
                <a:latin typeface="Arial" panose="020B0604020202020204" pitchFamily="34" charset="0"/>
                <a:cs typeface="Arial" panose="020B0604020202020204" pitchFamily="34" charset="0"/>
              </a:rPr>
              <a:t>Kauffman Foundation</a:t>
            </a:r>
            <a:endParaRPr lang="en-US" dirty="0">
              <a:solidFill>
                <a:schemeClr val="bg1"/>
              </a:solidFill>
              <a:latin typeface="Arial" panose="020B0604020202020204" pitchFamily="34" charset="0"/>
              <a:cs typeface="Arial" panose="020B0604020202020204" pitchFamily="34" charset="0"/>
            </a:endParaRPr>
          </a:p>
        </p:txBody>
      </p:sp>
      <p:sp>
        <p:nvSpPr>
          <p:cNvPr id="17" name="TextBox 16"/>
          <p:cNvSpPr txBox="1"/>
          <p:nvPr/>
        </p:nvSpPr>
        <p:spPr>
          <a:xfrm>
            <a:off x="3741339" y="5385954"/>
            <a:ext cx="2523167" cy="923330"/>
          </a:xfrm>
          <a:prstGeom prst="rect">
            <a:avLst/>
          </a:prstGeom>
          <a:noFill/>
        </p:spPr>
        <p:txBody>
          <a:bodyPr wrap="square" rtlCol="0">
            <a:spAutoFit/>
          </a:bodyPr>
          <a:lstStyle/>
          <a:p>
            <a:r>
              <a:rPr lang="en-US" dirty="0" smtClean="0">
                <a:solidFill>
                  <a:schemeClr val="bg1"/>
                </a:solidFill>
                <a:latin typeface="Arial Black" panose="020B0A04020102020204" pitchFamily="34" charset="0"/>
              </a:rPr>
              <a:t>NOLAN</a:t>
            </a:r>
            <a:br>
              <a:rPr lang="en-US" dirty="0" smtClean="0">
                <a:solidFill>
                  <a:schemeClr val="bg1"/>
                </a:solidFill>
                <a:latin typeface="Arial Black" panose="020B0A04020102020204" pitchFamily="34" charset="0"/>
              </a:rPr>
            </a:br>
            <a:r>
              <a:rPr lang="en-US" dirty="0" smtClean="0">
                <a:solidFill>
                  <a:schemeClr val="bg1"/>
                </a:solidFill>
                <a:latin typeface="Arial Black" panose="020B0A04020102020204" pitchFamily="34" charset="0"/>
              </a:rPr>
              <a:t>ZAROFF</a:t>
            </a:r>
          </a:p>
          <a:p>
            <a:r>
              <a:rPr lang="en-US" dirty="0" smtClean="0">
                <a:solidFill>
                  <a:schemeClr val="bg1"/>
                </a:solidFill>
                <a:latin typeface="Arial" panose="020B0604020202020204" pitchFamily="34" charset="0"/>
                <a:cs typeface="Arial" panose="020B0604020202020204" pitchFamily="34" charset="0"/>
              </a:rPr>
              <a:t>City of Milwaukee</a:t>
            </a:r>
            <a:endParaRPr lang="en-US" dirty="0">
              <a:solidFill>
                <a:schemeClr val="bg1"/>
              </a:solidFill>
              <a:latin typeface="Arial" panose="020B0604020202020204" pitchFamily="34" charset="0"/>
              <a:cs typeface="Arial" panose="020B0604020202020204" pitchFamily="34" charset="0"/>
            </a:endParaRPr>
          </a:p>
        </p:txBody>
      </p:sp>
      <p:sp>
        <p:nvSpPr>
          <p:cNvPr id="18" name="TextBox 17"/>
          <p:cNvSpPr txBox="1"/>
          <p:nvPr/>
        </p:nvSpPr>
        <p:spPr>
          <a:xfrm>
            <a:off x="3741339" y="2749032"/>
            <a:ext cx="2523167" cy="923330"/>
          </a:xfrm>
          <a:prstGeom prst="rect">
            <a:avLst/>
          </a:prstGeom>
          <a:noFill/>
        </p:spPr>
        <p:txBody>
          <a:bodyPr wrap="square" rtlCol="0">
            <a:spAutoFit/>
          </a:bodyPr>
          <a:lstStyle/>
          <a:p>
            <a:r>
              <a:rPr lang="en-US" dirty="0" smtClean="0">
                <a:solidFill>
                  <a:schemeClr val="bg1"/>
                </a:solidFill>
                <a:latin typeface="Arial Black" panose="020B0A04020102020204" pitchFamily="34" charset="0"/>
              </a:rPr>
              <a:t>DANIELLE FULMER</a:t>
            </a:r>
          </a:p>
          <a:p>
            <a:r>
              <a:rPr lang="en-US" dirty="0" smtClean="0">
                <a:solidFill>
                  <a:schemeClr val="bg1"/>
                </a:solidFill>
                <a:latin typeface="Arial" panose="020B0604020202020204" pitchFamily="34" charset="0"/>
                <a:cs typeface="Arial" panose="020B0604020202020204" pitchFamily="34" charset="0"/>
              </a:rPr>
              <a:t>City of South Bend</a:t>
            </a:r>
            <a:endParaRPr lang="en-US" dirty="0">
              <a:solidFill>
                <a:schemeClr val="bg1"/>
              </a:solidFill>
              <a:latin typeface="Arial" panose="020B0604020202020204" pitchFamily="34" charset="0"/>
              <a:cs typeface="Arial" panose="020B0604020202020204" pitchFamily="34" charset="0"/>
            </a:endParaRPr>
          </a:p>
        </p:txBody>
      </p:sp>
      <p:sp>
        <p:nvSpPr>
          <p:cNvPr id="19" name="TextBox 18"/>
          <p:cNvSpPr txBox="1"/>
          <p:nvPr/>
        </p:nvSpPr>
        <p:spPr>
          <a:xfrm>
            <a:off x="6842441" y="2766328"/>
            <a:ext cx="2301559" cy="923330"/>
          </a:xfrm>
          <a:prstGeom prst="rect">
            <a:avLst/>
          </a:prstGeom>
          <a:noFill/>
        </p:spPr>
        <p:txBody>
          <a:bodyPr wrap="square" rtlCol="0">
            <a:spAutoFit/>
          </a:bodyPr>
          <a:lstStyle/>
          <a:p>
            <a:r>
              <a:rPr lang="en-US" dirty="0" smtClean="0">
                <a:solidFill>
                  <a:schemeClr val="bg1"/>
                </a:solidFill>
                <a:latin typeface="Arial Black" panose="020B0A04020102020204" pitchFamily="34" charset="0"/>
              </a:rPr>
              <a:t>KATE</a:t>
            </a:r>
            <a:br>
              <a:rPr lang="en-US" dirty="0" smtClean="0">
                <a:solidFill>
                  <a:schemeClr val="bg1"/>
                </a:solidFill>
                <a:latin typeface="Arial Black" panose="020B0A04020102020204" pitchFamily="34" charset="0"/>
              </a:rPr>
            </a:br>
            <a:r>
              <a:rPr lang="en-US" dirty="0" smtClean="0">
                <a:solidFill>
                  <a:schemeClr val="bg1"/>
                </a:solidFill>
                <a:latin typeface="Arial Black" panose="020B0A04020102020204" pitchFamily="34" charset="0"/>
              </a:rPr>
              <a:t>PAWASARAT</a:t>
            </a:r>
          </a:p>
          <a:p>
            <a:r>
              <a:rPr lang="en-US" dirty="0" smtClean="0">
                <a:solidFill>
                  <a:schemeClr val="bg1"/>
                </a:solidFill>
                <a:latin typeface="Arial" panose="020B0604020202020204" pitchFamily="34" charset="0"/>
                <a:cs typeface="Arial" panose="020B0604020202020204" pitchFamily="34" charset="0"/>
              </a:rPr>
              <a:t>City of Milwaukee</a:t>
            </a:r>
            <a:endParaRPr lang="en-US" dirty="0">
              <a:solidFill>
                <a:schemeClr val="bg1"/>
              </a:solidFill>
              <a:latin typeface="Arial" panose="020B0604020202020204" pitchFamily="34" charset="0"/>
              <a:cs typeface="Arial" panose="020B0604020202020204" pitchFamily="34" charset="0"/>
            </a:endParaRPr>
          </a:p>
        </p:txBody>
      </p:sp>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25402" y="3871828"/>
            <a:ext cx="1252465" cy="1502958"/>
          </a:xfrm>
          <a:prstGeom prst="rect">
            <a:avLst/>
          </a:prstGeom>
        </p:spPr>
      </p:pic>
      <p:sp>
        <p:nvSpPr>
          <p:cNvPr id="21" name="TextBox 20"/>
          <p:cNvSpPr txBox="1"/>
          <p:nvPr/>
        </p:nvSpPr>
        <p:spPr>
          <a:xfrm>
            <a:off x="6817273" y="5385954"/>
            <a:ext cx="2326727" cy="923330"/>
          </a:xfrm>
          <a:prstGeom prst="rect">
            <a:avLst/>
          </a:prstGeom>
          <a:noFill/>
        </p:spPr>
        <p:txBody>
          <a:bodyPr wrap="square" rtlCol="0">
            <a:spAutoFit/>
          </a:bodyPr>
          <a:lstStyle/>
          <a:p>
            <a:r>
              <a:rPr lang="en-US" dirty="0" smtClean="0">
                <a:solidFill>
                  <a:schemeClr val="bg1"/>
                </a:solidFill>
                <a:latin typeface="Arial Black" panose="020B0A04020102020204" pitchFamily="34" charset="0"/>
              </a:rPr>
              <a:t>LI’L</a:t>
            </a:r>
            <a:br>
              <a:rPr lang="en-US" dirty="0" smtClean="0">
                <a:solidFill>
                  <a:schemeClr val="bg1"/>
                </a:solidFill>
                <a:latin typeface="Arial Black" panose="020B0A04020102020204" pitchFamily="34" charset="0"/>
              </a:rPr>
            </a:br>
            <a:r>
              <a:rPr lang="en-US" dirty="0" smtClean="0">
                <a:solidFill>
                  <a:schemeClr val="bg1"/>
                </a:solidFill>
                <a:latin typeface="Arial Black" panose="020B0A04020102020204" pitchFamily="34" charset="0"/>
              </a:rPr>
              <a:t>SEBASTIAN</a:t>
            </a:r>
          </a:p>
          <a:p>
            <a:r>
              <a:rPr lang="en-US" dirty="0" smtClean="0">
                <a:solidFill>
                  <a:schemeClr val="bg1"/>
                </a:solidFill>
                <a:latin typeface="Arial" panose="020B0604020202020204" pitchFamily="34" charset="0"/>
                <a:cs typeface="Arial" panose="020B0604020202020204" pitchFamily="34" charset="0"/>
              </a:rPr>
              <a:t>Team Mascot</a:t>
            </a: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10785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MACHINE</a:t>
            </a:r>
          </a:p>
          <a:p>
            <a:r>
              <a:rPr lang="en-US" sz="4400" dirty="0" smtClean="0">
                <a:solidFill>
                  <a:srgbClr val="19C8E1"/>
                </a:solidFill>
                <a:latin typeface="Arial Black" panose="020B0A04020102020204" pitchFamily="34" charset="0"/>
              </a:rPr>
              <a:t>LEARNING</a:t>
            </a:r>
          </a:p>
        </p:txBody>
      </p:sp>
      <p:sp>
        <p:nvSpPr>
          <p:cNvPr id="7" name="Subtitle 2"/>
          <p:cNvSpPr txBox="1">
            <a:spLocks/>
          </p:cNvSpPr>
          <p:nvPr/>
        </p:nvSpPr>
        <p:spPr>
          <a:xfrm>
            <a:off x="662556" y="2513837"/>
            <a:ext cx="7852794" cy="367083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smtClean="0">
                <a:solidFill>
                  <a:schemeClr val="bg1"/>
                </a:solidFill>
                <a:latin typeface="Arial Black" panose="020B0A04020102020204" pitchFamily="34" charset="0"/>
                <a:cs typeface="Arial" panose="020B0604020202020204" pitchFamily="34" charset="0"/>
              </a:rPr>
              <a:t>Understanding Random Forests</a:t>
            </a:r>
          </a:p>
          <a:p>
            <a:pPr marL="0" indent="0">
              <a:buNone/>
            </a:pPr>
            <a:endParaRPr lang="en-US" sz="3200"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US" sz="3200" dirty="0" smtClean="0">
                <a:solidFill>
                  <a:schemeClr val="bg1"/>
                </a:solidFill>
                <a:latin typeface="Arial" panose="020B0604020202020204" pitchFamily="34" charset="0"/>
                <a:cs typeface="Arial" panose="020B0604020202020204" pitchFamily="34" charset="0"/>
              </a:rPr>
              <a:t> Ensemble machine learning method</a:t>
            </a:r>
          </a:p>
          <a:p>
            <a:pPr>
              <a:buFont typeface="Wingdings" panose="05000000000000000000" pitchFamily="2" charset="2"/>
              <a:buChar char="§"/>
            </a:pPr>
            <a:r>
              <a:rPr lang="en-US" sz="3200" dirty="0" smtClean="0">
                <a:solidFill>
                  <a:schemeClr val="bg1"/>
                </a:solidFill>
                <a:latin typeface="Arial" panose="020B0604020202020204" pitchFamily="34" charset="0"/>
                <a:cs typeface="Arial" panose="020B0604020202020204" pitchFamily="34" charset="0"/>
              </a:rPr>
              <a:t> Best suited for classification problems</a:t>
            </a:r>
          </a:p>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Constructs many decision trees and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gives most predicted outcome overall</a:t>
            </a:r>
          </a:p>
          <a:p>
            <a:pPr>
              <a:buFont typeface="Wingdings" panose="05000000000000000000" pitchFamily="2" charset="2"/>
              <a:buChar char="§"/>
            </a:pPr>
            <a:r>
              <a:rPr lang="en-US" sz="3200" dirty="0" smtClean="0">
                <a:solidFill>
                  <a:schemeClr val="bg1"/>
                </a:solidFill>
                <a:latin typeface="Arial" panose="020B0604020202020204" pitchFamily="34" charset="0"/>
                <a:cs typeface="Arial" panose="020B0604020202020204" pitchFamily="34" charset="0"/>
              </a:rPr>
              <a:t> Assumes representative population sample</a:t>
            </a:r>
            <a:endParaRPr lang="en-US" sz="3200" dirty="0">
              <a:solidFill>
                <a:schemeClr val="bg1"/>
              </a:solidFill>
              <a:latin typeface="Arial" panose="020B0604020202020204" pitchFamily="34" charset="0"/>
              <a:cs typeface="Arial" panose="020B0604020202020204" pitchFamily="34" charset="0"/>
            </a:endParaRP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20</a:t>
            </a:fld>
            <a:endParaRPr lang="en-US" sz="1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09976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MACHINE</a:t>
            </a:r>
          </a:p>
          <a:p>
            <a:r>
              <a:rPr lang="en-US" sz="4400" dirty="0" smtClean="0">
                <a:solidFill>
                  <a:srgbClr val="19C8E1"/>
                </a:solidFill>
                <a:latin typeface="Arial Black" panose="020B0A04020102020204" pitchFamily="34" charset="0"/>
              </a:rPr>
              <a:t>LEARNING</a:t>
            </a:r>
          </a:p>
        </p:txBody>
      </p:sp>
      <p:sp>
        <p:nvSpPr>
          <p:cNvPr id="7" name="Subtitle 2"/>
          <p:cNvSpPr txBox="1">
            <a:spLocks/>
          </p:cNvSpPr>
          <p:nvPr/>
        </p:nvSpPr>
        <p:spPr>
          <a:xfrm>
            <a:off x="662556" y="2513837"/>
            <a:ext cx="7852794" cy="3670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000" dirty="0" smtClean="0">
                <a:solidFill>
                  <a:schemeClr val="bg1"/>
                </a:solidFill>
                <a:latin typeface="Arial Black" panose="020B0A04020102020204" pitchFamily="34" charset="0"/>
                <a:cs typeface="Arial" panose="020B0604020202020204" pitchFamily="34" charset="0"/>
              </a:rPr>
              <a:t>Understanding Random Forests</a:t>
            </a:r>
          </a:p>
          <a:p>
            <a:pPr marL="0" indent="0">
              <a:buNone/>
            </a:pPr>
            <a:endParaRPr lang="en-US" sz="3000"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US" sz="3000" dirty="0" smtClean="0">
                <a:solidFill>
                  <a:schemeClr val="bg1"/>
                </a:solidFill>
                <a:latin typeface="Arial" panose="020B0604020202020204" pitchFamily="34" charset="0"/>
                <a:cs typeface="Arial" panose="020B0604020202020204" pitchFamily="34" charset="0"/>
              </a:rPr>
              <a:t> Number of features chosen at each “split”</a:t>
            </a:r>
            <a:r>
              <a:rPr lang="en-US" sz="3000" dirty="0">
                <a:solidFill>
                  <a:schemeClr val="bg1"/>
                </a:solidFill>
                <a:latin typeface="Arial" panose="020B0604020202020204" pitchFamily="34" charset="0"/>
                <a:cs typeface="Arial" panose="020B0604020202020204" pitchFamily="34" charset="0"/>
              </a:rPr>
              <a:t/>
            </a:r>
            <a:br>
              <a:rPr lang="en-US" sz="3000" dirty="0">
                <a:solidFill>
                  <a:schemeClr val="bg1"/>
                </a:solidFill>
                <a:latin typeface="Arial" panose="020B0604020202020204" pitchFamily="34" charset="0"/>
                <a:cs typeface="Arial" panose="020B0604020202020204" pitchFamily="34" charset="0"/>
              </a:rPr>
            </a:br>
            <a:r>
              <a:rPr lang="en-US" sz="3000" dirty="0">
                <a:solidFill>
                  <a:schemeClr val="bg1"/>
                </a:solidFill>
                <a:latin typeface="Arial" panose="020B0604020202020204" pitchFamily="34" charset="0"/>
                <a:cs typeface="Arial" panose="020B0604020202020204" pitchFamily="34" charset="0"/>
              </a:rPr>
              <a:t> </a:t>
            </a:r>
            <a:r>
              <a:rPr lang="en-US" sz="3000" dirty="0" smtClean="0">
                <a:solidFill>
                  <a:schemeClr val="bg1"/>
                </a:solidFill>
                <a:latin typeface="Arial" panose="020B0604020202020204" pitchFamily="34" charset="0"/>
                <a:cs typeface="Arial" panose="020B0604020202020204" pitchFamily="34" charset="0"/>
              </a:rPr>
              <a:t>in the tree randomly selected</a:t>
            </a:r>
          </a:p>
          <a:p>
            <a:pPr>
              <a:buFont typeface="Wingdings" panose="05000000000000000000" pitchFamily="2" charset="2"/>
              <a:buChar char="§"/>
            </a:pPr>
            <a:r>
              <a:rPr lang="en-US" sz="3000" dirty="0">
                <a:solidFill>
                  <a:schemeClr val="bg1"/>
                </a:solidFill>
                <a:latin typeface="Arial" panose="020B0604020202020204" pitchFamily="34" charset="0"/>
                <a:cs typeface="Arial" panose="020B0604020202020204" pitchFamily="34" charset="0"/>
              </a:rPr>
              <a:t> </a:t>
            </a:r>
            <a:r>
              <a:rPr lang="en-US" sz="3000" dirty="0" smtClean="0">
                <a:solidFill>
                  <a:schemeClr val="bg1"/>
                </a:solidFill>
                <a:latin typeface="Arial" panose="020B0604020202020204" pitchFamily="34" charset="0"/>
                <a:cs typeface="Arial" panose="020B0604020202020204" pitchFamily="34" charset="0"/>
              </a:rPr>
              <a:t>Creating many trees allows us to combine</a:t>
            </a:r>
            <a:br>
              <a:rPr lang="en-US" sz="3000" dirty="0" smtClean="0">
                <a:solidFill>
                  <a:schemeClr val="bg1"/>
                </a:solidFill>
                <a:latin typeface="Arial" panose="020B0604020202020204" pitchFamily="34" charset="0"/>
                <a:cs typeface="Arial" panose="020B0604020202020204" pitchFamily="34" charset="0"/>
              </a:rPr>
            </a:br>
            <a:r>
              <a:rPr lang="en-US" sz="3000" dirty="0" smtClean="0">
                <a:solidFill>
                  <a:schemeClr val="bg1"/>
                </a:solidFill>
                <a:latin typeface="Arial" panose="020B0604020202020204" pitchFamily="34" charset="0"/>
                <a:cs typeface="Arial" panose="020B0604020202020204" pitchFamily="34" charset="0"/>
              </a:rPr>
              <a:t> them into a model that is not over-fitted</a:t>
            </a: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21</a:t>
            </a:fld>
            <a:endParaRPr lang="en-US" sz="1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38486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MACHINE</a:t>
            </a:r>
          </a:p>
          <a:p>
            <a:r>
              <a:rPr lang="en-US" sz="4400" dirty="0" smtClean="0">
                <a:solidFill>
                  <a:srgbClr val="19C8E1"/>
                </a:solidFill>
                <a:latin typeface="Arial Black" panose="020B0A04020102020204" pitchFamily="34" charset="0"/>
              </a:rPr>
              <a:t>LEARNING</a:t>
            </a:r>
          </a:p>
        </p:txBody>
      </p:sp>
      <p:sp>
        <p:nvSpPr>
          <p:cNvPr id="7" name="Subtitle 2"/>
          <p:cNvSpPr txBox="1">
            <a:spLocks/>
          </p:cNvSpPr>
          <p:nvPr/>
        </p:nvSpPr>
        <p:spPr>
          <a:xfrm>
            <a:off x="662556" y="2513837"/>
            <a:ext cx="7852794" cy="38425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000" dirty="0" smtClean="0">
                <a:solidFill>
                  <a:schemeClr val="bg1"/>
                </a:solidFill>
                <a:latin typeface="Arial Black" panose="020B0A04020102020204" pitchFamily="34" charset="0"/>
                <a:cs typeface="Arial" panose="020B0604020202020204" pitchFamily="34" charset="0"/>
              </a:rPr>
              <a:t>Our Random Forest Model</a:t>
            </a:r>
          </a:p>
          <a:p>
            <a:pPr marL="0" indent="0">
              <a:buNone/>
            </a:pPr>
            <a:endParaRPr lang="en-US" sz="3000"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US" sz="3000" dirty="0" smtClean="0">
                <a:solidFill>
                  <a:schemeClr val="bg1"/>
                </a:solidFill>
                <a:latin typeface="Arial" panose="020B0604020202020204" pitchFamily="34" charset="0"/>
                <a:cs typeface="Arial" panose="020B0604020202020204" pitchFamily="34" charset="0"/>
              </a:rPr>
              <a:t> Impute values for missing data</a:t>
            </a:r>
          </a:p>
          <a:p>
            <a:pPr>
              <a:buFont typeface="Wingdings" panose="05000000000000000000" pitchFamily="2" charset="2"/>
              <a:buChar char="§"/>
            </a:pPr>
            <a:r>
              <a:rPr lang="en-US" sz="3000" dirty="0" smtClean="0">
                <a:solidFill>
                  <a:schemeClr val="bg1"/>
                </a:solidFill>
                <a:latin typeface="Arial" panose="020B0604020202020204" pitchFamily="34" charset="0"/>
                <a:cs typeface="Arial" panose="020B0604020202020204" pitchFamily="34" charset="0"/>
              </a:rPr>
              <a:t> 75 </a:t>
            </a:r>
            <a:r>
              <a:rPr lang="en-US" sz="3000" dirty="0">
                <a:solidFill>
                  <a:schemeClr val="bg1"/>
                </a:solidFill>
                <a:latin typeface="Arial" panose="020B0604020202020204" pitchFamily="34" charset="0"/>
                <a:cs typeface="Arial" panose="020B0604020202020204" pitchFamily="34" charset="0"/>
              </a:rPr>
              <a:t>features </a:t>
            </a:r>
            <a:r>
              <a:rPr lang="en-US" sz="3000" dirty="0" smtClean="0">
                <a:solidFill>
                  <a:schemeClr val="bg1"/>
                </a:solidFill>
                <a:latin typeface="Arial" panose="020B0604020202020204" pitchFamily="34" charset="0"/>
                <a:cs typeface="Arial" panose="020B0604020202020204" pitchFamily="34" charset="0"/>
              </a:rPr>
              <a:t>included</a:t>
            </a:r>
          </a:p>
          <a:p>
            <a:pPr>
              <a:buFont typeface="Wingdings" panose="05000000000000000000" pitchFamily="2" charset="2"/>
              <a:buChar char="§"/>
            </a:pPr>
            <a:r>
              <a:rPr lang="en-US" sz="3000" dirty="0">
                <a:solidFill>
                  <a:schemeClr val="bg1"/>
                </a:solidFill>
                <a:latin typeface="Arial" panose="020B0604020202020204" pitchFamily="34" charset="0"/>
                <a:cs typeface="Arial" panose="020B0604020202020204" pitchFamily="34" charset="0"/>
              </a:rPr>
              <a:t> </a:t>
            </a:r>
            <a:r>
              <a:rPr lang="en-US" sz="3000" dirty="0" smtClean="0">
                <a:solidFill>
                  <a:schemeClr val="bg1"/>
                </a:solidFill>
                <a:latin typeface="Arial" panose="020B0604020202020204" pitchFamily="34" charset="0"/>
                <a:cs typeface="Arial" panose="020B0604020202020204" pitchFamily="34" charset="0"/>
              </a:rPr>
              <a:t>Split into training and testing sets</a:t>
            </a:r>
          </a:p>
          <a:p>
            <a:pPr>
              <a:buFont typeface="Wingdings" panose="05000000000000000000" pitchFamily="2" charset="2"/>
              <a:buChar char="§"/>
            </a:pPr>
            <a:r>
              <a:rPr lang="en-US" sz="3000" dirty="0">
                <a:solidFill>
                  <a:schemeClr val="bg1"/>
                </a:solidFill>
                <a:latin typeface="Arial" panose="020B0604020202020204" pitchFamily="34" charset="0"/>
                <a:cs typeface="Arial" panose="020B0604020202020204" pitchFamily="34" charset="0"/>
              </a:rPr>
              <a:t> </a:t>
            </a:r>
            <a:r>
              <a:rPr lang="en-US" sz="3000" dirty="0" smtClean="0">
                <a:solidFill>
                  <a:schemeClr val="bg1"/>
                </a:solidFill>
                <a:latin typeface="Arial" panose="020B0604020202020204" pitchFamily="34" charset="0"/>
                <a:cs typeface="Arial" panose="020B0604020202020204" pitchFamily="34" charset="0"/>
              </a:rPr>
              <a:t>Train model and apply to test data</a:t>
            </a:r>
          </a:p>
          <a:p>
            <a:pPr>
              <a:buFont typeface="Wingdings" panose="05000000000000000000" pitchFamily="2" charset="2"/>
              <a:buChar char="§"/>
            </a:pPr>
            <a:r>
              <a:rPr lang="en-US" sz="3000" dirty="0">
                <a:solidFill>
                  <a:schemeClr val="bg1"/>
                </a:solidFill>
                <a:latin typeface="Arial" panose="020B0604020202020204" pitchFamily="34" charset="0"/>
                <a:cs typeface="Arial" panose="020B0604020202020204" pitchFamily="34" charset="0"/>
              </a:rPr>
              <a:t> </a:t>
            </a:r>
            <a:r>
              <a:rPr lang="en-US" sz="3000" dirty="0" smtClean="0">
                <a:solidFill>
                  <a:schemeClr val="bg1"/>
                </a:solidFill>
                <a:latin typeface="Arial" panose="020B0604020202020204" pitchFamily="34" charset="0"/>
                <a:cs typeface="Arial" panose="020B0604020202020204" pitchFamily="34" charset="0"/>
              </a:rPr>
              <a:t>Set threshold at 10% for evaluation</a:t>
            </a: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22</a:t>
            </a:fld>
            <a:endParaRPr lang="en-US" sz="1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80513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7852794" cy="1261884"/>
          </a:xfrm>
          <a:prstGeom prst="rect">
            <a:avLst/>
          </a:prstGeom>
        </p:spPr>
        <p:txBody>
          <a:bodyPr wrap="square">
            <a:spAutoFit/>
          </a:bodyPr>
          <a:lstStyle/>
          <a:p>
            <a:r>
              <a:rPr lang="en-US" sz="3800" dirty="0" smtClean="0">
                <a:solidFill>
                  <a:srgbClr val="19C8E1"/>
                </a:solidFill>
                <a:latin typeface="Arial Black" panose="020B0A04020102020204" pitchFamily="34" charset="0"/>
              </a:rPr>
              <a:t>PRECISION/RECALL CURVES</a:t>
            </a:r>
          </a:p>
          <a:p>
            <a:r>
              <a:rPr lang="en-US" sz="3800" dirty="0" smtClean="0">
                <a:solidFill>
                  <a:srgbClr val="19C8E1"/>
                </a:solidFill>
                <a:latin typeface="Arial Black" panose="020B0A04020102020204" pitchFamily="34" charset="0"/>
              </a:rPr>
              <a:t>AT VARYING POPULATIONS</a:t>
            </a: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23</a:t>
            </a:fld>
            <a:endParaRPr lang="en-US" sz="1000"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913" y="1954332"/>
            <a:ext cx="7443788" cy="4297278"/>
          </a:xfrm>
          <a:prstGeom prst="rect">
            <a:avLst/>
          </a:prstGeom>
        </p:spPr>
      </p:pic>
    </p:spTree>
    <p:extLst>
      <p:ext uri="{BB962C8B-B14F-4D97-AF65-F5344CB8AC3E}">
        <p14:creationId xmlns:p14="http://schemas.microsoft.com/office/powerpoint/2010/main" val="21313638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MODEL</a:t>
            </a:r>
          </a:p>
          <a:p>
            <a:r>
              <a:rPr lang="en-US" sz="4400" dirty="0" smtClean="0">
                <a:solidFill>
                  <a:srgbClr val="19C8E1"/>
                </a:solidFill>
                <a:latin typeface="Arial Black" panose="020B0A04020102020204" pitchFamily="34" charset="0"/>
              </a:rPr>
              <a:t>RESULTS</a:t>
            </a:r>
          </a:p>
        </p:txBody>
      </p:sp>
      <p:sp>
        <p:nvSpPr>
          <p:cNvPr id="7" name="Subtitle 2"/>
          <p:cNvSpPr txBox="1">
            <a:spLocks/>
          </p:cNvSpPr>
          <p:nvPr/>
        </p:nvSpPr>
        <p:spPr>
          <a:xfrm>
            <a:off x="662556" y="2513837"/>
            <a:ext cx="7852794" cy="38425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solidFill>
                  <a:schemeClr val="bg1"/>
                </a:solidFill>
                <a:latin typeface="Arial" panose="020B0604020202020204" pitchFamily="34" charset="0"/>
                <a:cs typeface="Arial" panose="020B0604020202020204" pitchFamily="34" charset="0"/>
              </a:rPr>
              <a:t>Baseline: </a:t>
            </a:r>
            <a:r>
              <a:rPr lang="en-US" sz="3200" dirty="0" smtClean="0">
                <a:solidFill>
                  <a:schemeClr val="bg1"/>
                </a:solidFill>
                <a:latin typeface="Arial Black" panose="020B0A04020102020204" pitchFamily="34" charset="0"/>
                <a:cs typeface="Arial" panose="020B0604020202020204" pitchFamily="34" charset="0"/>
              </a:rPr>
              <a:t>21% </a:t>
            </a:r>
            <a:r>
              <a:rPr lang="en-US" sz="3200" dirty="0" smtClean="0">
                <a:solidFill>
                  <a:schemeClr val="bg1"/>
                </a:solidFill>
                <a:latin typeface="Arial" panose="020B0604020202020204" pitchFamily="34" charset="0"/>
                <a:cs typeface="Arial" panose="020B0604020202020204" pitchFamily="34" charset="0"/>
              </a:rPr>
              <a:t>of sample has a violation within 2 years of exit</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For the 10% riskiest population:</a:t>
            </a:r>
          </a:p>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Accuracy: </a:t>
            </a:r>
            <a:r>
              <a:rPr lang="en-US" sz="3200" dirty="0" smtClean="0">
                <a:solidFill>
                  <a:schemeClr val="bg1"/>
                </a:solidFill>
                <a:latin typeface="Arial Black" panose="020B0A04020102020204" pitchFamily="34" charset="0"/>
                <a:cs typeface="Arial" panose="020B0604020202020204" pitchFamily="34" charset="0"/>
              </a:rPr>
              <a:t>81%</a:t>
            </a:r>
          </a:p>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Precision: </a:t>
            </a:r>
            <a:r>
              <a:rPr lang="en-US" sz="3200" dirty="0" smtClean="0">
                <a:solidFill>
                  <a:schemeClr val="bg1"/>
                </a:solidFill>
                <a:latin typeface="Arial Black" panose="020B0A04020102020204" pitchFamily="34" charset="0"/>
                <a:cs typeface="Arial" panose="020B0604020202020204" pitchFamily="34" charset="0"/>
              </a:rPr>
              <a:t>0.61</a:t>
            </a:r>
          </a:p>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Recall: </a:t>
            </a:r>
            <a:r>
              <a:rPr lang="en-US" sz="3200" dirty="0" smtClean="0">
                <a:solidFill>
                  <a:schemeClr val="bg1"/>
                </a:solidFill>
                <a:latin typeface="Arial Black" panose="020B0A04020102020204" pitchFamily="34" charset="0"/>
                <a:cs typeface="Arial" panose="020B0604020202020204" pitchFamily="34" charset="0"/>
              </a:rPr>
              <a:t>0.19</a:t>
            </a:r>
            <a:endParaRPr lang="en-US" sz="3200" dirty="0">
              <a:solidFill>
                <a:schemeClr val="bg1"/>
              </a:solidFill>
              <a:latin typeface="Arial Black" panose="020B0A04020102020204" pitchFamily="34" charset="0"/>
              <a:cs typeface="Arial" panose="020B0604020202020204" pitchFamily="34" charset="0"/>
            </a:endParaRP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24</a:t>
            </a:fld>
            <a:endParaRPr lang="en-US" sz="1000" dirty="0">
              <a:solidFill>
                <a:schemeClr val="bg1"/>
              </a:solidFill>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6198" y="467837"/>
            <a:ext cx="2060486" cy="1189513"/>
          </a:xfrm>
          <a:prstGeom prst="rect">
            <a:avLst/>
          </a:prstGeom>
        </p:spPr>
      </p:pic>
    </p:spTree>
    <p:extLst>
      <p:ext uri="{BB962C8B-B14F-4D97-AF65-F5344CB8AC3E}">
        <p14:creationId xmlns:p14="http://schemas.microsoft.com/office/powerpoint/2010/main" val="29522007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MODEL</a:t>
            </a:r>
          </a:p>
          <a:p>
            <a:r>
              <a:rPr lang="en-US" sz="4400" dirty="0" smtClean="0">
                <a:solidFill>
                  <a:srgbClr val="19C8E1"/>
                </a:solidFill>
                <a:latin typeface="Arial Black" panose="020B0A04020102020204" pitchFamily="34" charset="0"/>
              </a:rPr>
              <a:t>RESULTS</a:t>
            </a:r>
          </a:p>
        </p:txBody>
      </p:sp>
      <p:sp>
        <p:nvSpPr>
          <p:cNvPr id="7" name="Subtitle 2"/>
          <p:cNvSpPr txBox="1">
            <a:spLocks/>
          </p:cNvSpPr>
          <p:nvPr/>
        </p:nvSpPr>
        <p:spPr>
          <a:xfrm>
            <a:off x="662556" y="2513837"/>
            <a:ext cx="7852794" cy="41883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smtClean="0">
                <a:solidFill>
                  <a:schemeClr val="bg1"/>
                </a:solidFill>
                <a:latin typeface="Arial" panose="020B0604020202020204" pitchFamily="34" charset="0"/>
                <a:cs typeface="Arial" panose="020B0604020202020204" pitchFamily="34" charset="0"/>
              </a:rPr>
              <a:t>Most important classifiers (in order)</a:t>
            </a:r>
          </a:p>
          <a:p>
            <a:pPr marL="0" indent="0">
              <a:buNone/>
            </a:pPr>
            <a:endParaRPr lang="en-US" sz="3200"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US" sz="3000" dirty="0">
                <a:solidFill>
                  <a:schemeClr val="bg1"/>
                </a:solidFill>
                <a:latin typeface="Arial" panose="020B0604020202020204" pitchFamily="34" charset="0"/>
                <a:cs typeface="Arial" panose="020B0604020202020204" pitchFamily="34" charset="0"/>
              </a:rPr>
              <a:t> </a:t>
            </a:r>
            <a:r>
              <a:rPr lang="en-US" sz="3000" dirty="0" smtClean="0">
                <a:solidFill>
                  <a:schemeClr val="bg1"/>
                </a:solidFill>
                <a:latin typeface="Arial" panose="020B0604020202020204" pitchFamily="34" charset="0"/>
                <a:cs typeface="Arial" panose="020B0604020202020204" pitchFamily="34" charset="0"/>
              </a:rPr>
              <a:t>Gender (male)</a:t>
            </a:r>
          </a:p>
          <a:p>
            <a:pPr>
              <a:buFont typeface="Wingdings" panose="05000000000000000000" pitchFamily="2" charset="2"/>
              <a:buChar char="§"/>
            </a:pPr>
            <a:r>
              <a:rPr lang="en-US" sz="3000" dirty="0">
                <a:solidFill>
                  <a:schemeClr val="bg1"/>
                </a:solidFill>
                <a:latin typeface="Arial" panose="020B0604020202020204" pitchFamily="34" charset="0"/>
                <a:cs typeface="Arial" panose="020B0604020202020204" pitchFamily="34" charset="0"/>
              </a:rPr>
              <a:t> </a:t>
            </a:r>
            <a:r>
              <a:rPr lang="en-US" sz="3000" dirty="0" smtClean="0">
                <a:solidFill>
                  <a:schemeClr val="bg1"/>
                </a:solidFill>
                <a:latin typeface="Arial" panose="020B0604020202020204" pitchFamily="34" charset="0"/>
                <a:cs typeface="Arial" panose="020B0604020202020204" pitchFamily="34" charset="0"/>
              </a:rPr>
              <a:t>Marital status</a:t>
            </a:r>
          </a:p>
          <a:p>
            <a:pPr>
              <a:buFont typeface="Wingdings" panose="05000000000000000000" pitchFamily="2" charset="2"/>
              <a:buChar char="§"/>
            </a:pPr>
            <a:r>
              <a:rPr lang="en-US" sz="3000" dirty="0">
                <a:solidFill>
                  <a:schemeClr val="bg1"/>
                </a:solidFill>
                <a:latin typeface="Arial" panose="020B0604020202020204" pitchFamily="34" charset="0"/>
                <a:cs typeface="Arial" panose="020B0604020202020204" pitchFamily="34" charset="0"/>
              </a:rPr>
              <a:t> </a:t>
            </a:r>
            <a:r>
              <a:rPr lang="en-US" sz="3000" dirty="0" smtClean="0">
                <a:solidFill>
                  <a:schemeClr val="bg1"/>
                </a:solidFill>
                <a:latin typeface="Arial" panose="020B0604020202020204" pitchFamily="34" charset="0"/>
                <a:cs typeface="Arial" panose="020B0604020202020204" pitchFamily="34" charset="0"/>
              </a:rPr>
              <a:t>Race/ethnicity</a:t>
            </a:r>
          </a:p>
          <a:p>
            <a:pPr>
              <a:buFont typeface="Wingdings" panose="05000000000000000000" pitchFamily="2" charset="2"/>
              <a:buChar char="§"/>
            </a:pPr>
            <a:r>
              <a:rPr lang="en-US" sz="3000" dirty="0">
                <a:solidFill>
                  <a:schemeClr val="bg1"/>
                </a:solidFill>
                <a:latin typeface="Arial" panose="020B0604020202020204" pitchFamily="34" charset="0"/>
                <a:cs typeface="Arial" panose="020B0604020202020204" pitchFamily="34" charset="0"/>
              </a:rPr>
              <a:t> </a:t>
            </a:r>
            <a:r>
              <a:rPr lang="en-US" sz="3000" dirty="0" smtClean="0">
                <a:solidFill>
                  <a:schemeClr val="bg1"/>
                </a:solidFill>
                <a:latin typeface="Arial" panose="020B0604020202020204" pitchFamily="34" charset="0"/>
                <a:cs typeface="Arial" panose="020B0604020202020204" pitchFamily="34" charset="0"/>
              </a:rPr>
              <a:t>Veteran status</a:t>
            </a:r>
          </a:p>
          <a:p>
            <a:pPr>
              <a:buFont typeface="Wingdings" panose="05000000000000000000" pitchFamily="2" charset="2"/>
              <a:buChar char="§"/>
            </a:pPr>
            <a:r>
              <a:rPr lang="en-US" sz="3000" dirty="0">
                <a:solidFill>
                  <a:schemeClr val="bg1"/>
                </a:solidFill>
                <a:latin typeface="Arial" panose="020B0604020202020204" pitchFamily="34" charset="0"/>
                <a:cs typeface="Arial" panose="020B0604020202020204" pitchFamily="34" charset="0"/>
              </a:rPr>
              <a:t> S</a:t>
            </a:r>
            <a:r>
              <a:rPr lang="en-US" sz="3000" dirty="0" smtClean="0">
                <a:solidFill>
                  <a:schemeClr val="bg1"/>
                </a:solidFill>
                <a:latin typeface="Arial" panose="020B0604020202020204" pitchFamily="34" charset="0"/>
                <a:cs typeface="Arial" panose="020B0604020202020204" pitchFamily="34" charset="0"/>
              </a:rPr>
              <a:t>ex offender status</a:t>
            </a:r>
            <a:endParaRPr lang="en-US" sz="3000" dirty="0">
              <a:solidFill>
                <a:schemeClr val="bg1"/>
              </a:solidFill>
              <a:latin typeface="Arial Black" panose="020B0A04020102020204" pitchFamily="34" charset="0"/>
              <a:cs typeface="Arial" panose="020B0604020202020204" pitchFamily="34" charset="0"/>
            </a:endParaRP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25</a:t>
            </a:fld>
            <a:endParaRPr lang="en-US" sz="1000" dirty="0">
              <a:solidFill>
                <a:schemeClr val="bg1"/>
              </a:solidFill>
              <a:latin typeface="Arial" panose="020B0604020202020204" pitchFamily="34" charset="0"/>
              <a:cs typeface="Arial" panose="020B0604020202020204" pitchFamily="34" charset="0"/>
            </a:endParaRPr>
          </a:p>
        </p:txBody>
      </p:sp>
      <p:sp>
        <p:nvSpPr>
          <p:cNvPr id="9" name="Subtitle 2"/>
          <p:cNvSpPr txBox="1">
            <a:spLocks/>
          </p:cNvSpPr>
          <p:nvPr/>
        </p:nvSpPr>
        <p:spPr>
          <a:xfrm>
            <a:off x="4763513" y="2497212"/>
            <a:ext cx="4380487" cy="33752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smtClean="0">
                <a:solidFill>
                  <a:schemeClr val="bg1"/>
                </a:solidFill>
                <a:latin typeface="Arial" panose="020B0604020202020204" pitchFamily="34" charset="0"/>
                <a:cs typeface="Arial" panose="020B0604020202020204" pitchFamily="34" charset="0"/>
              </a:rPr>
              <a:t> </a:t>
            </a:r>
          </a:p>
          <a:p>
            <a:pPr marL="0" indent="0">
              <a:buNone/>
            </a:pPr>
            <a:endParaRPr lang="en-US" sz="3200"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US" sz="3000" dirty="0" smtClean="0">
                <a:solidFill>
                  <a:schemeClr val="bg1"/>
                </a:solidFill>
                <a:latin typeface="Arial" panose="020B0604020202020204" pitchFamily="34" charset="0"/>
                <a:cs typeface="Arial" panose="020B0604020202020204" pitchFamily="34" charset="0"/>
              </a:rPr>
              <a:t> Employment plan</a:t>
            </a:r>
          </a:p>
          <a:p>
            <a:pPr>
              <a:buFont typeface="Wingdings" panose="05000000000000000000" pitchFamily="2" charset="2"/>
              <a:buChar char="§"/>
            </a:pPr>
            <a:r>
              <a:rPr lang="en-US" sz="3000" dirty="0">
                <a:solidFill>
                  <a:schemeClr val="bg1"/>
                </a:solidFill>
                <a:latin typeface="Arial" panose="020B0604020202020204" pitchFamily="34" charset="0"/>
                <a:cs typeface="Arial" panose="020B0604020202020204" pitchFamily="34" charset="0"/>
              </a:rPr>
              <a:t> </a:t>
            </a:r>
            <a:r>
              <a:rPr lang="en-US" sz="3000" dirty="0" smtClean="0">
                <a:solidFill>
                  <a:schemeClr val="bg1"/>
                </a:solidFill>
                <a:latin typeface="Arial" panose="020B0604020202020204" pitchFamily="34" charset="0"/>
                <a:cs typeface="Arial" panose="020B0604020202020204" pitchFamily="34" charset="0"/>
              </a:rPr>
              <a:t>Habitual offender</a:t>
            </a:r>
          </a:p>
          <a:p>
            <a:pPr>
              <a:buFont typeface="Wingdings" panose="05000000000000000000" pitchFamily="2" charset="2"/>
              <a:buChar char="§"/>
            </a:pPr>
            <a:r>
              <a:rPr lang="en-US" sz="3000" dirty="0">
                <a:solidFill>
                  <a:schemeClr val="bg1"/>
                </a:solidFill>
                <a:latin typeface="Arial" panose="020B0604020202020204" pitchFamily="34" charset="0"/>
                <a:cs typeface="Arial" panose="020B0604020202020204" pitchFamily="34" charset="0"/>
              </a:rPr>
              <a:t> </a:t>
            </a:r>
            <a:r>
              <a:rPr lang="en-US" sz="3000" dirty="0" smtClean="0">
                <a:solidFill>
                  <a:schemeClr val="bg1"/>
                </a:solidFill>
                <a:latin typeface="Arial" panose="020B0604020202020204" pitchFamily="34" charset="0"/>
                <a:cs typeface="Arial" panose="020B0604020202020204" pitchFamily="34" charset="0"/>
              </a:rPr>
              <a:t>Gang member</a:t>
            </a:r>
          </a:p>
          <a:p>
            <a:pPr>
              <a:buFont typeface="Wingdings" panose="05000000000000000000" pitchFamily="2" charset="2"/>
              <a:buChar char="§"/>
            </a:pPr>
            <a:r>
              <a:rPr lang="en-US" sz="3000" dirty="0">
                <a:solidFill>
                  <a:schemeClr val="bg1"/>
                </a:solidFill>
                <a:latin typeface="Arial" panose="020B0604020202020204" pitchFamily="34" charset="0"/>
                <a:cs typeface="Arial" panose="020B0604020202020204" pitchFamily="34" charset="0"/>
              </a:rPr>
              <a:t> </a:t>
            </a:r>
            <a:r>
              <a:rPr lang="en-US" sz="3000" dirty="0" smtClean="0">
                <a:solidFill>
                  <a:schemeClr val="bg1"/>
                </a:solidFill>
                <a:latin typeface="Arial" panose="020B0604020202020204" pitchFamily="34" charset="0"/>
                <a:cs typeface="Arial" panose="020B0604020202020204" pitchFamily="34" charset="0"/>
              </a:rPr>
              <a:t>Drug use</a:t>
            </a:r>
            <a:endParaRPr lang="en-US" sz="3000" dirty="0">
              <a:solidFill>
                <a:schemeClr val="bg1"/>
              </a:solidFill>
              <a:latin typeface="Arial Black" panose="020B0A04020102020204" pitchFamily="34" charset="0"/>
              <a:cs typeface="Arial" panose="020B0604020202020204" pitchFamily="34"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6198" y="467837"/>
            <a:ext cx="2060486" cy="1189513"/>
          </a:xfrm>
          <a:prstGeom prst="rect">
            <a:avLst/>
          </a:prstGeom>
        </p:spPr>
      </p:pic>
    </p:spTree>
    <p:extLst>
      <p:ext uri="{BB962C8B-B14F-4D97-AF65-F5344CB8AC3E}">
        <p14:creationId xmlns:p14="http://schemas.microsoft.com/office/powerpoint/2010/main" val="35545781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LIMITATIONS</a:t>
            </a:r>
            <a:br>
              <a:rPr lang="en-US" sz="4400" dirty="0" smtClean="0">
                <a:solidFill>
                  <a:srgbClr val="19C8E1"/>
                </a:solidFill>
                <a:latin typeface="Arial Black" panose="020B0A04020102020204" pitchFamily="34" charset="0"/>
              </a:rPr>
            </a:br>
            <a:r>
              <a:rPr lang="en-US" sz="4400" dirty="0" smtClean="0">
                <a:solidFill>
                  <a:srgbClr val="19C8E1"/>
                </a:solidFill>
                <a:latin typeface="Arial Black" panose="020B0A04020102020204" pitchFamily="34" charset="0"/>
              </a:rPr>
              <a:t>(OF THE TEAM)</a:t>
            </a:r>
          </a:p>
        </p:txBody>
      </p:sp>
      <p:sp>
        <p:nvSpPr>
          <p:cNvPr id="7" name="Subtitle 2"/>
          <p:cNvSpPr txBox="1">
            <a:spLocks/>
          </p:cNvSpPr>
          <p:nvPr/>
        </p:nvSpPr>
        <p:spPr>
          <a:xfrm>
            <a:off x="662556" y="2513837"/>
            <a:ext cx="7852794" cy="38425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3200" dirty="0" smtClean="0">
                <a:solidFill>
                  <a:schemeClr val="bg1"/>
                </a:solidFill>
                <a:latin typeface="Arial" panose="020B0604020202020204" pitchFamily="34" charset="0"/>
                <a:cs typeface="Arial" panose="020B0604020202020204" pitchFamily="34" charset="0"/>
              </a:rPr>
              <a:t> Little or no prior knowledge of Illinois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prison system</a:t>
            </a:r>
          </a:p>
          <a:p>
            <a:pPr>
              <a:buFont typeface="Wingdings" panose="05000000000000000000" pitchFamily="2" charset="2"/>
              <a:buChar char="§"/>
            </a:pPr>
            <a:r>
              <a:rPr lang="en-US" sz="3200" dirty="0" smtClean="0">
                <a:solidFill>
                  <a:schemeClr val="bg1"/>
                </a:solidFill>
                <a:latin typeface="Arial" panose="020B0604020202020204" pitchFamily="34" charset="0"/>
                <a:cs typeface="Arial" panose="020B0604020202020204" pitchFamily="34" charset="0"/>
              </a:rPr>
              <a:t> Little or no prior knowledge of machine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learning method</a:t>
            </a:r>
          </a:p>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Limited time to perform analysis</a:t>
            </a:r>
          </a:p>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Possible changes in how variables are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recorded / measured over study period</a:t>
            </a:r>
            <a:endParaRPr lang="en-US" sz="3200" dirty="0">
              <a:solidFill>
                <a:schemeClr val="bg1"/>
              </a:solidFill>
              <a:latin typeface="Arial" panose="020B0604020202020204" pitchFamily="34" charset="0"/>
              <a:cs typeface="Arial" panose="020B0604020202020204" pitchFamily="34" charset="0"/>
            </a:endParaRP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26</a:t>
            </a:fld>
            <a:endParaRPr lang="en-US" sz="1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46779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27</a:t>
            </a:fld>
            <a:endParaRPr lang="en-US" sz="1000" dirty="0">
              <a:solidFill>
                <a:schemeClr val="bg1"/>
              </a:solidFill>
              <a:latin typeface="Arial" panose="020B0604020202020204" pitchFamily="34" charset="0"/>
              <a:cs typeface="Arial" panose="020B0604020202020204" pitchFamily="34" charset="0"/>
            </a:endParaRPr>
          </a:p>
        </p:txBody>
      </p:sp>
      <p:sp>
        <p:nvSpPr>
          <p:cNvPr id="10" name="Subtitle 2"/>
          <p:cNvSpPr txBox="1">
            <a:spLocks/>
          </p:cNvSpPr>
          <p:nvPr/>
        </p:nvSpPr>
        <p:spPr>
          <a:xfrm>
            <a:off x="662555" y="2513837"/>
            <a:ext cx="8033770" cy="38232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3200" dirty="0" smtClean="0">
                <a:solidFill>
                  <a:schemeClr val="bg1"/>
                </a:solidFill>
                <a:latin typeface="Arial" panose="020B0604020202020204" pitchFamily="34" charset="0"/>
                <a:cs typeface="Arial" panose="020B0604020202020204" pitchFamily="34" charset="0"/>
              </a:rPr>
              <a:t> Every individual / story is unique</a:t>
            </a:r>
          </a:p>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Even technical violations are complex</a:t>
            </a:r>
          </a:p>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D</a:t>
            </a:r>
            <a:r>
              <a:rPr lang="en-US" sz="3200" dirty="0" smtClean="0">
                <a:solidFill>
                  <a:schemeClr val="bg1"/>
                </a:solidFill>
                <a:latin typeface="Arial" panose="020B0604020202020204" pitchFamily="34" charset="0"/>
                <a:cs typeface="Arial" panose="020B0604020202020204" pitchFamily="34" charset="0"/>
              </a:rPr>
              <a:t>on’t incorporate results of interventions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already explored by IL DOC</a:t>
            </a:r>
          </a:p>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Predictive model at exit cannot include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subsequent relevant factors (e.g.,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successful employment after release)</a:t>
            </a:r>
            <a:endParaRPr lang="en-US" sz="3200"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662556" y="345857"/>
            <a:ext cx="8033769"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LIMITATIONS</a:t>
            </a:r>
            <a:br>
              <a:rPr lang="en-US" sz="4400" dirty="0" smtClean="0">
                <a:solidFill>
                  <a:srgbClr val="19C8E1"/>
                </a:solidFill>
                <a:latin typeface="Arial Black" panose="020B0A04020102020204" pitchFamily="34" charset="0"/>
              </a:rPr>
            </a:br>
            <a:r>
              <a:rPr lang="en-US" sz="4400" dirty="0" smtClean="0">
                <a:solidFill>
                  <a:srgbClr val="19C8E1"/>
                </a:solidFill>
                <a:latin typeface="Arial Black" panose="020B0A04020102020204" pitchFamily="34" charset="0"/>
              </a:rPr>
              <a:t>(OF OUR ASSUMPTIONS)</a:t>
            </a:r>
          </a:p>
        </p:txBody>
      </p:sp>
    </p:spTree>
    <p:extLst>
      <p:ext uri="{BB962C8B-B14F-4D97-AF65-F5344CB8AC3E}">
        <p14:creationId xmlns:p14="http://schemas.microsoft.com/office/powerpoint/2010/main" val="4255613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LIMITATIONS</a:t>
            </a:r>
            <a:br>
              <a:rPr lang="en-US" sz="4400" dirty="0" smtClean="0">
                <a:solidFill>
                  <a:srgbClr val="19C8E1"/>
                </a:solidFill>
                <a:latin typeface="Arial Black" panose="020B0A04020102020204" pitchFamily="34" charset="0"/>
              </a:rPr>
            </a:br>
            <a:r>
              <a:rPr lang="en-US" sz="4400" dirty="0" smtClean="0">
                <a:solidFill>
                  <a:srgbClr val="19C8E1"/>
                </a:solidFill>
                <a:latin typeface="Arial Black" panose="020B0A04020102020204" pitchFamily="34" charset="0"/>
              </a:rPr>
              <a:t>(OF THE ANALYSIS)</a:t>
            </a:r>
          </a:p>
        </p:txBody>
      </p:sp>
      <p:sp>
        <p:nvSpPr>
          <p:cNvPr id="7" name="Subtitle 2"/>
          <p:cNvSpPr txBox="1">
            <a:spLocks/>
          </p:cNvSpPr>
          <p:nvPr/>
        </p:nvSpPr>
        <p:spPr>
          <a:xfrm>
            <a:off x="662556" y="2513838"/>
            <a:ext cx="7852794" cy="33752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Review from subject-matter expert</a:t>
            </a:r>
            <a:endParaRPr lang="en-US" sz="3200" dirty="0">
              <a:solidFill>
                <a:schemeClr val="bg1"/>
              </a:solidFill>
              <a:latin typeface="Arial" panose="020B0604020202020204" pitchFamily="34" charset="0"/>
              <a:cs typeface="Arial" panose="020B0604020202020204" pitchFamily="34" charset="0"/>
            </a:endParaRPr>
          </a:p>
          <a:p>
            <a:pPr lvl="1">
              <a:buFont typeface="Wingdings" panose="05000000000000000000" pitchFamily="2" charset="2"/>
              <a:buChar char="§"/>
            </a:pPr>
            <a:r>
              <a:rPr lang="en-US" dirty="0" smtClean="0">
                <a:solidFill>
                  <a:schemeClr val="bg1"/>
                </a:solidFill>
                <a:latin typeface="Arial" panose="020B0604020202020204" pitchFamily="34" charset="0"/>
                <a:cs typeface="Arial" panose="020B0604020202020204" pitchFamily="34" charset="0"/>
              </a:rPr>
              <a:t>Clarify scope and impact of data entry errors,</a:t>
            </a:r>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changes in variable coding over time or institution</a:t>
            </a:r>
          </a:p>
          <a:p>
            <a:pPr>
              <a:buFont typeface="Wingdings" panose="05000000000000000000" pitchFamily="2" charset="2"/>
              <a:buChar char="§"/>
            </a:pPr>
            <a:r>
              <a:rPr lang="en-US" dirty="0" smtClean="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Fine-tune model performance</a:t>
            </a:r>
          </a:p>
          <a:p>
            <a:pPr lvl="1">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I</a:t>
            </a:r>
            <a:r>
              <a:rPr lang="en-US" dirty="0" smtClean="0">
                <a:solidFill>
                  <a:schemeClr val="bg1"/>
                </a:solidFill>
                <a:latin typeface="Arial" panose="020B0604020202020204" pitchFamily="34" charset="0"/>
                <a:cs typeface="Arial" panose="020B0604020202020204" pitchFamily="34" charset="0"/>
              </a:rPr>
              <a:t>mprove model based on specific intervention threshold, e.g., 5% most at-risk v. 20% most at-risk</a:t>
            </a:r>
          </a:p>
          <a:p>
            <a:pPr>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 </a:t>
            </a:r>
            <a:r>
              <a:rPr lang="en-US" sz="3000" dirty="0">
                <a:solidFill>
                  <a:schemeClr val="bg1"/>
                </a:solidFill>
                <a:latin typeface="Arial" panose="020B0604020202020204" pitchFamily="34" charset="0"/>
                <a:cs typeface="Arial" panose="020B0604020202020204" pitchFamily="34" charset="0"/>
              </a:rPr>
              <a:t>Bias in the </a:t>
            </a:r>
            <a:r>
              <a:rPr lang="en-US" sz="3000" dirty="0" smtClean="0">
                <a:solidFill>
                  <a:schemeClr val="bg1"/>
                </a:solidFill>
                <a:latin typeface="Arial" panose="020B0604020202020204" pitchFamily="34" charset="0"/>
                <a:cs typeface="Arial" panose="020B0604020202020204" pitchFamily="34" charset="0"/>
              </a:rPr>
              <a:t>data</a:t>
            </a:r>
            <a:r>
              <a:rPr lang="en-US" sz="3000" dirty="0">
                <a:solidFill>
                  <a:schemeClr val="bg1"/>
                </a:solidFill>
                <a:latin typeface="Arial" panose="020B0604020202020204" pitchFamily="34" charset="0"/>
                <a:cs typeface="Arial" panose="020B0604020202020204" pitchFamily="34" charset="0"/>
              </a:rPr>
              <a:t> </a:t>
            </a:r>
            <a:r>
              <a:rPr lang="en-US" sz="3000" dirty="0" smtClean="0">
                <a:solidFill>
                  <a:schemeClr val="bg1"/>
                </a:solidFill>
                <a:latin typeface="Arial" panose="020B0604020202020204" pitchFamily="34" charset="0"/>
                <a:cs typeface="Arial" panose="020B0604020202020204" pitchFamily="34" charset="0"/>
              </a:rPr>
              <a:t>(imputation, structural, etc.)</a:t>
            </a:r>
            <a:endParaRPr lang="en-US" sz="3000" dirty="0">
              <a:solidFill>
                <a:schemeClr val="bg1"/>
              </a:solidFill>
              <a:latin typeface="Arial" panose="020B0604020202020204" pitchFamily="34" charset="0"/>
              <a:cs typeface="Arial" panose="020B0604020202020204" pitchFamily="34" charset="0"/>
            </a:endParaRP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28</a:t>
            </a:fld>
            <a:endParaRPr lang="en-US" sz="1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58596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NEXT</a:t>
            </a:r>
          </a:p>
          <a:p>
            <a:r>
              <a:rPr lang="en-US" sz="4400" dirty="0" smtClean="0">
                <a:solidFill>
                  <a:srgbClr val="19C8E1"/>
                </a:solidFill>
                <a:latin typeface="Arial Black" panose="020B0A04020102020204" pitchFamily="34" charset="0"/>
              </a:rPr>
              <a:t>STEPS</a:t>
            </a:r>
          </a:p>
        </p:txBody>
      </p:sp>
      <p:sp>
        <p:nvSpPr>
          <p:cNvPr id="7" name="Subtitle 2"/>
          <p:cNvSpPr txBox="1">
            <a:spLocks/>
          </p:cNvSpPr>
          <p:nvPr/>
        </p:nvSpPr>
        <p:spPr>
          <a:xfrm>
            <a:off x="662556" y="2513837"/>
            <a:ext cx="7852794" cy="38232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3200" dirty="0" smtClean="0">
                <a:solidFill>
                  <a:schemeClr val="bg1"/>
                </a:solidFill>
                <a:latin typeface="Arial Black" panose="020B0A040201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Effect of parole officer on parolee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outcomes</a:t>
            </a:r>
          </a:p>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Effect of transit availability and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accessibility to jobs</a:t>
            </a:r>
          </a:p>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Test model for collinearity, validate data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using temporal methods, increase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number of features</a:t>
            </a:r>
            <a:endParaRPr lang="en-US" sz="3200" dirty="0">
              <a:solidFill>
                <a:schemeClr val="bg1"/>
              </a:solidFill>
              <a:latin typeface="Arial Black" panose="020B0A04020102020204" pitchFamily="34" charset="0"/>
              <a:cs typeface="Arial" panose="020B0604020202020204" pitchFamily="34" charset="0"/>
            </a:endParaRP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29</a:t>
            </a:fld>
            <a:endParaRPr lang="en-US" sz="1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42767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RESEARCH</a:t>
            </a:r>
          </a:p>
          <a:p>
            <a:r>
              <a:rPr lang="en-US" sz="4400" dirty="0" smtClean="0">
                <a:solidFill>
                  <a:srgbClr val="19C8E1"/>
                </a:solidFill>
                <a:latin typeface="Arial Black" panose="020B0A04020102020204" pitchFamily="34" charset="0"/>
              </a:rPr>
              <a:t>QUESTION</a:t>
            </a:r>
          </a:p>
        </p:txBody>
      </p:sp>
      <p:sp>
        <p:nvSpPr>
          <p:cNvPr id="7" name="Subtitle 2"/>
          <p:cNvSpPr txBox="1">
            <a:spLocks/>
          </p:cNvSpPr>
          <p:nvPr/>
        </p:nvSpPr>
        <p:spPr>
          <a:xfrm>
            <a:off x="662556" y="2513838"/>
            <a:ext cx="7852794" cy="33752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smtClean="0">
                <a:solidFill>
                  <a:schemeClr val="bg1"/>
                </a:solidFill>
                <a:latin typeface="Arial Black" panose="020B0A04020102020204" pitchFamily="34" charset="0"/>
                <a:cs typeface="Arial" panose="020B0604020202020204" pitchFamily="34" charset="0"/>
              </a:rPr>
              <a:t>What factors influence</a:t>
            </a:r>
            <a:br>
              <a:rPr lang="en-US" sz="3200" dirty="0" smtClean="0">
                <a:solidFill>
                  <a:schemeClr val="bg1"/>
                </a:solidFill>
                <a:latin typeface="Arial Black" panose="020B0A040201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the</a:t>
            </a:r>
            <a:r>
              <a:rPr lang="en-US" sz="3200" dirty="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likelihood that an individual will</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recidivate within two years for a</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Black" panose="020B0A04020102020204" pitchFamily="34" charset="0"/>
                <a:cs typeface="Arial" panose="020B0604020202020204" pitchFamily="34" charset="0"/>
              </a:rPr>
              <a:t>technical parole </a:t>
            </a:r>
            <a:r>
              <a:rPr lang="en-US" sz="3200" dirty="0" smtClean="0">
                <a:solidFill>
                  <a:schemeClr val="bg1"/>
                </a:solidFill>
                <a:latin typeface="Arial" panose="020B0604020202020204" pitchFamily="34" charset="0"/>
                <a:cs typeface="Arial" panose="020B0604020202020204" pitchFamily="34" charset="0"/>
              </a:rPr>
              <a:t>or </a:t>
            </a:r>
            <a:r>
              <a:rPr lang="en-US" sz="3200" dirty="0" smtClean="0">
                <a:solidFill>
                  <a:schemeClr val="bg1"/>
                </a:solidFill>
                <a:latin typeface="Arial Black" panose="020B0A04020102020204" pitchFamily="34" charset="0"/>
                <a:cs typeface="Arial" panose="020B0604020202020204" pitchFamily="34" charset="0"/>
              </a:rPr>
              <a:t>mandatory supervised release </a:t>
            </a:r>
            <a:r>
              <a:rPr lang="en-US" sz="3200" dirty="0" smtClean="0">
                <a:solidFill>
                  <a:schemeClr val="bg1"/>
                </a:solidFill>
                <a:latin typeface="Arial" panose="020B0604020202020204" pitchFamily="34" charset="0"/>
                <a:cs typeface="Arial" panose="020B0604020202020204" pitchFamily="34" charset="0"/>
              </a:rPr>
              <a:t>(MSR) violation?</a:t>
            </a:r>
            <a:endParaRPr lang="en-US" sz="3200" dirty="0">
              <a:solidFill>
                <a:schemeClr val="bg1"/>
              </a:solidFill>
              <a:latin typeface="Arial Black" panose="020B0A04020102020204" pitchFamily="34" charset="0"/>
              <a:cs typeface="Arial" panose="020B0604020202020204" pitchFamily="34" charset="0"/>
            </a:endParaRP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3</a:t>
            </a:fld>
            <a:endParaRPr lang="en-US" sz="1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93995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NEXT</a:t>
            </a:r>
          </a:p>
          <a:p>
            <a:r>
              <a:rPr lang="en-US" sz="4400" dirty="0" smtClean="0">
                <a:solidFill>
                  <a:srgbClr val="19C8E1"/>
                </a:solidFill>
                <a:latin typeface="Arial Black" panose="020B0A04020102020204" pitchFamily="34" charset="0"/>
              </a:rPr>
              <a:t>STEPS</a:t>
            </a: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30</a:t>
            </a:fld>
            <a:endParaRPr lang="en-US" sz="1000" dirty="0">
              <a:solidFill>
                <a:schemeClr val="bg1"/>
              </a:solidFill>
              <a:latin typeface="Arial" panose="020B0604020202020204" pitchFamily="34" charset="0"/>
              <a:cs typeface="Arial" panose="020B0604020202020204" pitchFamily="34" charset="0"/>
            </a:endParaRPr>
          </a:p>
        </p:txBody>
      </p:sp>
      <p:graphicFrame>
        <p:nvGraphicFramePr>
          <p:cNvPr id="9" name="Chart 8"/>
          <p:cNvGraphicFramePr/>
          <p:nvPr>
            <p:extLst>
              <p:ext uri="{D42A27DB-BD31-4B8C-83A1-F6EECF244321}">
                <p14:modId xmlns:p14="http://schemas.microsoft.com/office/powerpoint/2010/main" val="2248690973"/>
              </p:ext>
            </p:extLst>
          </p:nvPr>
        </p:nvGraphicFramePr>
        <p:xfrm>
          <a:off x="847725" y="1792407"/>
          <a:ext cx="7315200" cy="4544662"/>
        </p:xfrm>
        <a:graphic>
          <a:graphicData uri="http://schemas.openxmlformats.org/drawingml/2006/chart">
            <c:chart xmlns:c="http://schemas.openxmlformats.org/drawingml/2006/chart" xmlns:r="http://schemas.openxmlformats.org/officeDocument/2006/relationships" r:id="rId3"/>
          </a:graphicData>
        </a:graphic>
      </p:graphicFrame>
      <p:sp>
        <p:nvSpPr>
          <p:cNvPr id="10" name="Subtitle 2"/>
          <p:cNvSpPr txBox="1">
            <a:spLocks/>
          </p:cNvSpPr>
          <p:nvPr/>
        </p:nvSpPr>
        <p:spPr>
          <a:xfrm>
            <a:off x="662554" y="6028626"/>
            <a:ext cx="7983423" cy="4910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100" i="1" dirty="0" smtClean="0">
                <a:solidFill>
                  <a:schemeClr val="bg1"/>
                </a:solidFill>
                <a:latin typeface="Arial" panose="020B0604020202020204" pitchFamily="34" charset="0"/>
                <a:cs typeface="Arial" panose="020B0604020202020204" pitchFamily="34" charset="0"/>
              </a:rPr>
              <a:t/>
            </a:r>
            <a:br>
              <a:rPr lang="en-US" sz="1100" i="1" dirty="0" smtClean="0">
                <a:solidFill>
                  <a:schemeClr val="bg1"/>
                </a:solidFill>
                <a:latin typeface="Arial" panose="020B0604020202020204" pitchFamily="34" charset="0"/>
                <a:cs typeface="Arial" panose="020B0604020202020204" pitchFamily="34" charset="0"/>
              </a:rPr>
            </a:br>
            <a:r>
              <a:rPr lang="en-US" sz="1100" i="1" dirty="0" smtClean="0">
                <a:solidFill>
                  <a:schemeClr val="bg1"/>
                </a:solidFill>
                <a:latin typeface="Arial" panose="020B0604020202020204" pitchFamily="34" charset="0"/>
                <a:cs typeface="Arial" panose="020B0604020202020204" pitchFamily="34" charset="0"/>
              </a:rPr>
              <a:t>Source</a:t>
            </a:r>
            <a:r>
              <a:rPr lang="en-US" sz="1100" i="1" dirty="0" smtClean="0">
                <a:solidFill>
                  <a:schemeClr val="bg1"/>
                </a:solidFill>
                <a:latin typeface="Arial" panose="020B0604020202020204" pitchFamily="34" charset="0"/>
                <a:cs typeface="Arial" panose="020B0604020202020204" pitchFamily="34" charset="0"/>
              </a:rPr>
              <a:t>: </a:t>
            </a:r>
            <a:r>
              <a:rPr lang="en-US" sz="1100" i="1" dirty="0" smtClean="0">
                <a:solidFill>
                  <a:schemeClr val="bg1"/>
                </a:solidFill>
                <a:latin typeface="Arial" panose="020B0604020202020204" pitchFamily="34" charset="0"/>
                <a:cs typeface="Arial" panose="020B0604020202020204" pitchFamily="34" charset="0"/>
              </a:rPr>
              <a:t>Illinois Dept. of Corrections; Illinois Dept. of Employment Security</a:t>
            </a:r>
            <a:endParaRPr lang="en-US" sz="1100" i="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09056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NEXT</a:t>
            </a:r>
          </a:p>
          <a:p>
            <a:r>
              <a:rPr lang="en-US" sz="4400" dirty="0" smtClean="0">
                <a:solidFill>
                  <a:srgbClr val="19C8E1"/>
                </a:solidFill>
                <a:latin typeface="Arial Black" panose="020B0A04020102020204" pitchFamily="34" charset="0"/>
              </a:rPr>
              <a:t>STEPS</a:t>
            </a:r>
          </a:p>
        </p:txBody>
      </p:sp>
      <p:sp>
        <p:nvSpPr>
          <p:cNvPr id="7" name="Subtitle 2"/>
          <p:cNvSpPr txBox="1">
            <a:spLocks/>
          </p:cNvSpPr>
          <p:nvPr/>
        </p:nvSpPr>
        <p:spPr>
          <a:xfrm>
            <a:off x="662556" y="2513837"/>
            <a:ext cx="7852794" cy="38232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3200" dirty="0" smtClean="0">
                <a:solidFill>
                  <a:schemeClr val="bg1"/>
                </a:solidFill>
                <a:latin typeface="Arial" panose="020B0604020202020204" pitchFamily="34" charset="0"/>
                <a:cs typeface="Arial" panose="020B0604020202020204" pitchFamily="34" charset="0"/>
              </a:rPr>
              <a:t> Imprisoning someone is costly; reducing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recidivism lowers costs</a:t>
            </a:r>
          </a:p>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But targeting criminal violators is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complex and politically sensitive</a:t>
            </a:r>
          </a:p>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Intervening in technical violations could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be more feasible, low-cost way of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addressing incarceration rates</a:t>
            </a:r>
            <a:endParaRPr lang="en-US" sz="3200" dirty="0">
              <a:solidFill>
                <a:schemeClr val="bg1"/>
              </a:solidFill>
              <a:latin typeface="Arial" panose="020B0604020202020204" pitchFamily="34" charset="0"/>
              <a:cs typeface="Arial" panose="020B0604020202020204" pitchFamily="34" charset="0"/>
            </a:endParaRP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31</a:t>
            </a:fld>
            <a:endParaRPr lang="en-US" sz="1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48662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NEXT</a:t>
            </a:r>
          </a:p>
          <a:p>
            <a:r>
              <a:rPr lang="en-US" sz="4400" dirty="0" smtClean="0">
                <a:solidFill>
                  <a:srgbClr val="19C8E1"/>
                </a:solidFill>
                <a:latin typeface="Arial Black" panose="020B0A04020102020204" pitchFamily="34" charset="0"/>
              </a:rPr>
              <a:t>STEPS</a:t>
            </a:r>
          </a:p>
        </p:txBody>
      </p:sp>
      <p:sp>
        <p:nvSpPr>
          <p:cNvPr id="7" name="Subtitle 2"/>
          <p:cNvSpPr txBox="1">
            <a:spLocks/>
          </p:cNvSpPr>
          <p:nvPr/>
        </p:nvSpPr>
        <p:spPr>
          <a:xfrm>
            <a:off x="662556" y="2513838"/>
            <a:ext cx="7852794" cy="33752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latin typeface="Arial" panose="020B0604020202020204" pitchFamily="34" charset="0"/>
                <a:cs typeface="Arial" panose="020B0604020202020204" pitchFamily="34" charset="0"/>
              </a:rPr>
              <a:t>“[W]</a:t>
            </a:r>
            <a:r>
              <a:rPr lang="en-US" dirty="0" err="1">
                <a:solidFill>
                  <a:schemeClr val="bg1"/>
                </a:solidFill>
                <a:latin typeface="Arial" panose="020B0604020202020204" pitchFamily="34" charset="0"/>
                <a:cs typeface="Arial" panose="020B0604020202020204" pitchFamily="34" charset="0"/>
              </a:rPr>
              <a:t>e’ve</a:t>
            </a:r>
            <a:r>
              <a:rPr lang="en-US" dirty="0">
                <a:solidFill>
                  <a:schemeClr val="bg1"/>
                </a:solidFill>
                <a:latin typeface="Arial" panose="020B0604020202020204" pitchFamily="34" charset="0"/>
                <a:cs typeface="Arial" panose="020B0604020202020204" pitchFamily="34" charset="0"/>
              </a:rPr>
              <a:t> seen time and time again that mathematical models can sift through data to locate people who are likely to face great challenges, whether from crime, poverty, or education. It’s up to society whether to use that intelligence to reject and punish them – or to reach out to them with the resources they need.” </a:t>
            </a: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32</a:t>
            </a:fld>
            <a:endParaRPr lang="en-US" sz="1000" dirty="0">
              <a:solidFill>
                <a:schemeClr val="bg1"/>
              </a:solidFill>
              <a:latin typeface="Arial" panose="020B0604020202020204" pitchFamily="34" charset="0"/>
              <a:cs typeface="Arial" panose="020B0604020202020204" pitchFamily="34" charset="0"/>
            </a:endParaRPr>
          </a:p>
        </p:txBody>
      </p:sp>
      <p:sp>
        <p:nvSpPr>
          <p:cNvPr id="9" name="Subtitle 2"/>
          <p:cNvSpPr txBox="1">
            <a:spLocks/>
          </p:cNvSpPr>
          <p:nvPr/>
        </p:nvSpPr>
        <p:spPr>
          <a:xfrm>
            <a:off x="662554" y="6028626"/>
            <a:ext cx="7983423" cy="4910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100" dirty="0" smtClean="0">
                <a:solidFill>
                  <a:schemeClr val="bg1"/>
                </a:solidFill>
                <a:latin typeface="Arial" panose="020B0604020202020204" pitchFamily="34" charset="0"/>
                <a:cs typeface="Arial" panose="020B0604020202020204" pitchFamily="34" charset="0"/>
              </a:rPr>
              <a:t>- Cathy O’Neil, </a:t>
            </a:r>
            <a:r>
              <a:rPr lang="en-US" sz="1100" i="1" dirty="0" smtClean="0">
                <a:solidFill>
                  <a:schemeClr val="bg1"/>
                </a:solidFill>
                <a:latin typeface="Arial" panose="020B0604020202020204" pitchFamily="34" charset="0"/>
                <a:cs typeface="Arial" panose="020B0604020202020204" pitchFamily="34" charset="0"/>
              </a:rPr>
              <a:t>Weapons of Math Destruction</a:t>
            </a:r>
            <a:endParaRPr lang="en-US" sz="1100" i="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20657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33</a:t>
            </a:fld>
            <a:endParaRPr lang="en-US" sz="1000" dirty="0">
              <a:solidFill>
                <a:schemeClr val="bg1"/>
              </a:solidFill>
              <a:latin typeface="Arial" panose="020B0604020202020204" pitchFamily="34" charset="0"/>
              <a:cs typeface="Arial" panose="020B0604020202020204" pitchFamily="34" charset="0"/>
            </a:endParaRPr>
          </a:p>
        </p:txBody>
      </p:sp>
      <p:sp>
        <p:nvSpPr>
          <p:cNvPr id="7" name="Title 1"/>
          <p:cNvSpPr txBox="1">
            <a:spLocks/>
          </p:cNvSpPr>
          <p:nvPr/>
        </p:nvSpPr>
        <p:spPr>
          <a:xfrm>
            <a:off x="192948" y="2179173"/>
            <a:ext cx="8380600" cy="2387600"/>
          </a:xfrm>
          <a:prstGeom prst="rect">
            <a:avLst/>
          </a:prstGeom>
          <a:no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600" dirty="0" smtClean="0">
                <a:solidFill>
                  <a:srgbClr val="19C8E1"/>
                </a:solidFill>
                <a:latin typeface="Arial Black" panose="020B0A04020102020204" pitchFamily="34" charset="0"/>
              </a:rPr>
              <a:t>QUESTIONS?</a:t>
            </a:r>
            <a:r>
              <a:rPr lang="en-US" sz="8000" dirty="0" smtClean="0">
                <a:solidFill>
                  <a:srgbClr val="19C8E1"/>
                </a:solidFill>
                <a:latin typeface="Arial Black" panose="020B0A04020102020204" pitchFamily="34" charset="0"/>
              </a:rPr>
              <a:t/>
            </a:r>
            <a:br>
              <a:rPr lang="en-US" sz="8000" dirty="0" smtClean="0">
                <a:solidFill>
                  <a:srgbClr val="19C8E1"/>
                </a:solidFill>
                <a:latin typeface="Arial Black" panose="020B0A04020102020204" pitchFamily="34" charset="0"/>
              </a:rPr>
            </a:br>
            <a:r>
              <a:rPr lang="en-US" sz="9800" dirty="0">
                <a:solidFill>
                  <a:srgbClr val="19C8E1"/>
                </a:solidFill>
                <a:latin typeface="Arial Black" panose="020B0A04020102020204" pitchFamily="34" charset="0"/>
              </a:rPr>
              <a:t> </a:t>
            </a:r>
          </a:p>
        </p:txBody>
      </p:sp>
      <p:sp>
        <p:nvSpPr>
          <p:cNvPr id="9" name="Subtitle 2"/>
          <p:cNvSpPr txBox="1">
            <a:spLocks/>
          </p:cNvSpPr>
          <p:nvPr/>
        </p:nvSpPr>
        <p:spPr>
          <a:xfrm>
            <a:off x="264252" y="4388505"/>
            <a:ext cx="5858962" cy="18529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solidFill>
                  <a:schemeClr val="bg1"/>
                </a:solidFill>
                <a:latin typeface="Arial" panose="020B0604020202020204" pitchFamily="34" charset="0"/>
                <a:cs typeface="Arial" panose="020B0604020202020204" pitchFamily="34" charset="0"/>
              </a:rPr>
              <a:t>AND </a:t>
            </a:r>
            <a:r>
              <a:rPr lang="en-US" dirty="0" smtClean="0">
                <a:solidFill>
                  <a:schemeClr val="bg1"/>
                </a:solidFill>
                <a:latin typeface="Arial Black" panose="020B0A04020102020204" pitchFamily="34" charset="0"/>
                <a:cs typeface="Arial" panose="020B0604020202020204" pitchFamily="34" charset="0"/>
              </a:rPr>
              <a:t>THANK YOU!</a:t>
            </a: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29360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PROJECT</a:t>
            </a:r>
          </a:p>
          <a:p>
            <a:r>
              <a:rPr lang="en-US" sz="4400" dirty="0" smtClean="0">
                <a:solidFill>
                  <a:srgbClr val="19C8E1"/>
                </a:solidFill>
                <a:latin typeface="Arial Black" panose="020B0A04020102020204" pitchFamily="34" charset="0"/>
              </a:rPr>
              <a:t>GOALS</a:t>
            </a:r>
            <a:endParaRPr lang="en-US" sz="4400" dirty="0"/>
          </a:p>
        </p:txBody>
      </p:sp>
      <p:sp>
        <p:nvSpPr>
          <p:cNvPr id="7" name="Subtitle 2"/>
          <p:cNvSpPr txBox="1">
            <a:spLocks/>
          </p:cNvSpPr>
          <p:nvPr/>
        </p:nvSpPr>
        <p:spPr>
          <a:xfrm>
            <a:off x="662555" y="2513837"/>
            <a:ext cx="7757545" cy="38232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Understand the effect of</a:t>
            </a:r>
            <a:r>
              <a:rPr lang="en-US" sz="3200" dirty="0">
                <a:solidFill>
                  <a:schemeClr val="bg1"/>
                </a:solidFill>
                <a:latin typeface="Arial Black" panose="020B0A04020102020204" pitchFamily="34" charset="0"/>
                <a:cs typeface="Arial" panose="020B0604020202020204" pitchFamily="34" charset="0"/>
              </a:rPr>
              <a:t/>
            </a:r>
            <a:br>
              <a:rPr lang="en-US" sz="3200" dirty="0">
                <a:solidFill>
                  <a:schemeClr val="bg1"/>
                </a:solidFill>
                <a:latin typeface="Arial Black" panose="020B0A04020102020204" pitchFamily="34" charset="0"/>
                <a:cs typeface="Arial" panose="020B0604020202020204" pitchFamily="34" charset="0"/>
              </a:rPr>
            </a:br>
            <a:r>
              <a:rPr lang="en-US" sz="3200" dirty="0" smtClean="0">
                <a:solidFill>
                  <a:schemeClr val="bg1"/>
                </a:solidFill>
                <a:latin typeface="Arial Black" panose="020B0A04020102020204" pitchFamily="34" charset="0"/>
                <a:cs typeface="Arial" panose="020B0604020202020204" pitchFamily="34" charset="0"/>
              </a:rPr>
              <a:t> relevant factors </a:t>
            </a:r>
            <a:r>
              <a:rPr lang="en-US" sz="3200" dirty="0" smtClean="0">
                <a:solidFill>
                  <a:schemeClr val="bg1"/>
                </a:solidFill>
                <a:latin typeface="Arial" panose="020B0604020202020204" pitchFamily="34" charset="0"/>
                <a:cs typeface="Arial" panose="020B0604020202020204" pitchFamily="34" charset="0"/>
              </a:rPr>
              <a:t>on recidivism</a:t>
            </a:r>
            <a:br>
              <a:rPr lang="en-US" sz="3200" dirty="0" smtClean="0">
                <a:solidFill>
                  <a:schemeClr val="bg1"/>
                </a:solidFill>
                <a:latin typeface="Arial" panose="020B0604020202020204" pitchFamily="34" charset="0"/>
                <a:cs typeface="Arial" panose="020B0604020202020204" pitchFamily="34" charset="0"/>
              </a:rPr>
            </a:br>
            <a:endParaRPr lang="en-US" sz="3200" dirty="0" smtClean="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Develop a </a:t>
            </a:r>
            <a:r>
              <a:rPr lang="en-US" sz="3200" dirty="0" smtClean="0">
                <a:solidFill>
                  <a:schemeClr val="bg1"/>
                </a:solidFill>
                <a:latin typeface="Arial Black" panose="020B0A04020102020204" pitchFamily="34" charset="0"/>
                <a:cs typeface="Arial" panose="020B0604020202020204" pitchFamily="34" charset="0"/>
              </a:rPr>
              <a:t>prioritization tool </a:t>
            </a:r>
            <a:r>
              <a:rPr lang="en-US" sz="3200" dirty="0" smtClean="0">
                <a:solidFill>
                  <a:schemeClr val="bg1"/>
                </a:solidFill>
                <a:latin typeface="Arial" panose="020B0604020202020204" pitchFamily="34" charset="0"/>
                <a:cs typeface="Arial" panose="020B0604020202020204" pitchFamily="34" charset="0"/>
              </a:rPr>
              <a:t>to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Black" panose="020B0A04020102020204" pitchFamily="34" charset="0"/>
                <a:cs typeface="Arial" panose="020B0604020202020204" pitchFamily="34" charset="0"/>
              </a:rPr>
              <a:t>identify </a:t>
            </a:r>
            <a:r>
              <a:rPr lang="en-US" sz="3200" dirty="0" smtClean="0">
                <a:solidFill>
                  <a:schemeClr val="bg1"/>
                </a:solidFill>
                <a:latin typeface="Arial" panose="020B0604020202020204" pitchFamily="34" charset="0"/>
                <a:cs typeface="Arial" panose="020B0604020202020204" pitchFamily="34" charset="0"/>
              </a:rPr>
              <a:t>those most likely to recidivate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within 2 years for a </a:t>
            </a:r>
            <a:r>
              <a:rPr lang="en-US" sz="3200" dirty="0" smtClean="0">
                <a:solidFill>
                  <a:schemeClr val="bg1"/>
                </a:solidFill>
                <a:latin typeface="Arial Black" panose="020B0A04020102020204" pitchFamily="34" charset="0"/>
                <a:cs typeface="Arial" panose="020B0604020202020204" pitchFamily="34" charset="0"/>
              </a:rPr>
              <a:t>technical </a:t>
            </a:r>
            <a:r>
              <a:rPr lang="en-US" sz="3200" dirty="0" smtClean="0">
                <a:solidFill>
                  <a:schemeClr val="bg1"/>
                </a:solidFill>
                <a:latin typeface="Arial" panose="020B0604020202020204" pitchFamily="34" charset="0"/>
                <a:cs typeface="Arial" panose="020B0604020202020204" pitchFamily="34" charset="0"/>
              </a:rPr>
              <a:t>or</a:t>
            </a:r>
            <a:r>
              <a:rPr lang="en-US" sz="3200" dirty="0">
                <a:solidFill>
                  <a:schemeClr val="bg1"/>
                </a:solidFill>
                <a:latin typeface="Arial" panose="020B0604020202020204" pitchFamily="34" charset="0"/>
                <a:cs typeface="Arial" panose="020B0604020202020204" pitchFamily="34" charset="0"/>
              </a:rPr>
              <a:t/>
            </a:r>
            <a:br>
              <a:rPr lang="en-US" sz="3200" dirty="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Black" panose="020B0A04020102020204" pitchFamily="34" charset="0"/>
                <a:cs typeface="Arial" panose="020B0604020202020204" pitchFamily="34" charset="0"/>
              </a:rPr>
              <a:t>MSR violation</a:t>
            </a:r>
            <a:endParaRPr lang="en-US" sz="3200" dirty="0">
              <a:solidFill>
                <a:schemeClr val="bg1"/>
              </a:solidFill>
              <a:latin typeface="Arial Black" panose="020B0A04020102020204" pitchFamily="34" charset="0"/>
              <a:cs typeface="Arial" panose="020B0604020202020204" pitchFamily="34" charset="0"/>
            </a:endParaRP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4</a:t>
            </a:fld>
            <a:endParaRPr lang="en-US" sz="1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10661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BACKGROUND:</a:t>
            </a:r>
          </a:p>
          <a:p>
            <a:r>
              <a:rPr lang="en-US" sz="4400" dirty="0" smtClean="0">
                <a:solidFill>
                  <a:srgbClr val="19C8E1"/>
                </a:solidFill>
                <a:latin typeface="Arial Black" panose="020B0A04020102020204" pitchFamily="34" charset="0"/>
              </a:rPr>
              <a:t>WHY 2 YEARS?</a:t>
            </a:r>
            <a:endParaRPr lang="en-US" sz="4400" dirty="0"/>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5</a:t>
            </a:fld>
            <a:endParaRPr lang="en-US" sz="1000" dirty="0">
              <a:solidFill>
                <a:schemeClr val="bg1"/>
              </a:solidFill>
              <a:latin typeface="Arial" panose="020B0604020202020204" pitchFamily="34" charset="0"/>
              <a:cs typeface="Arial" panose="020B0604020202020204" pitchFamily="34" charset="0"/>
            </a:endParaRPr>
          </a:p>
        </p:txBody>
      </p:sp>
      <p:graphicFrame>
        <p:nvGraphicFramePr>
          <p:cNvPr id="14" name="Chart 13"/>
          <p:cNvGraphicFramePr/>
          <p:nvPr>
            <p:extLst>
              <p:ext uri="{D42A27DB-BD31-4B8C-83A1-F6EECF244321}">
                <p14:modId xmlns:p14="http://schemas.microsoft.com/office/powerpoint/2010/main" val="2616056420"/>
              </p:ext>
            </p:extLst>
          </p:nvPr>
        </p:nvGraphicFramePr>
        <p:xfrm>
          <a:off x="1088136" y="1911096"/>
          <a:ext cx="6611112" cy="4105656"/>
        </p:xfrm>
        <a:graphic>
          <a:graphicData uri="http://schemas.openxmlformats.org/drawingml/2006/chart">
            <c:chart xmlns:c="http://schemas.openxmlformats.org/drawingml/2006/chart" xmlns:r="http://schemas.openxmlformats.org/officeDocument/2006/relationships" r:id="rId3"/>
          </a:graphicData>
        </a:graphic>
      </p:graphicFrame>
      <p:cxnSp>
        <p:nvCxnSpPr>
          <p:cNvPr id="16" name="Straight Connector 15"/>
          <p:cNvCxnSpPr/>
          <p:nvPr/>
        </p:nvCxnSpPr>
        <p:spPr>
          <a:xfrm flipV="1">
            <a:off x="1993774" y="3638550"/>
            <a:ext cx="2177795" cy="2667"/>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23" idx="4"/>
          </p:cNvCxnSpPr>
          <p:nvPr/>
        </p:nvCxnSpPr>
        <p:spPr>
          <a:xfrm flipV="1">
            <a:off x="4184269" y="3696549"/>
            <a:ext cx="2794" cy="1662851"/>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139438" y="3601299"/>
            <a:ext cx="95250" cy="95250"/>
          </a:xfrm>
          <a:prstGeom prst="ellipse">
            <a:avLst/>
          </a:prstGeom>
          <a:solidFill>
            <a:srgbClr val="19C8E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ubtitle 2"/>
          <p:cNvSpPr txBox="1">
            <a:spLocks/>
          </p:cNvSpPr>
          <p:nvPr/>
        </p:nvSpPr>
        <p:spPr>
          <a:xfrm>
            <a:off x="662554" y="6028626"/>
            <a:ext cx="7983423" cy="4910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100" i="1" dirty="0" smtClean="0">
                <a:solidFill>
                  <a:schemeClr val="bg1"/>
                </a:solidFill>
                <a:latin typeface="Arial" panose="020B0604020202020204" pitchFamily="34" charset="0"/>
                <a:cs typeface="Arial" panose="020B0604020202020204" pitchFamily="34" charset="0"/>
              </a:rPr>
              <a:t>Source: US Bureau of Justice Statistics, Recidivism rates of prisoners released in 2005 from prisons in 30 states</a:t>
            </a:r>
            <a:br>
              <a:rPr lang="en-US" sz="1100" i="1" dirty="0" smtClean="0">
                <a:solidFill>
                  <a:schemeClr val="bg1"/>
                </a:solidFill>
                <a:latin typeface="Arial" panose="020B0604020202020204" pitchFamily="34" charset="0"/>
                <a:cs typeface="Arial" panose="020B0604020202020204" pitchFamily="34" charset="0"/>
              </a:rPr>
            </a:br>
            <a:r>
              <a:rPr lang="en-US" sz="1100" i="1" dirty="0" smtClean="0">
                <a:solidFill>
                  <a:schemeClr val="bg1"/>
                </a:solidFill>
                <a:latin typeface="Arial" panose="020B0604020202020204" pitchFamily="34" charset="0"/>
                <a:cs typeface="Arial" panose="020B0604020202020204" pitchFamily="34" charset="0"/>
              </a:rPr>
              <a:t>* Here “recidivate” refers specifically to re-arrest, not necessarily re-incarceration</a:t>
            </a:r>
            <a:endParaRPr lang="en-US" sz="1100" i="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2286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BACKGROUND:</a:t>
            </a:r>
          </a:p>
          <a:p>
            <a:r>
              <a:rPr lang="en-US" sz="4400" dirty="0" smtClean="0">
                <a:solidFill>
                  <a:srgbClr val="19C8E1"/>
                </a:solidFill>
                <a:latin typeface="Arial Black" panose="020B0A04020102020204" pitchFamily="34" charset="0"/>
              </a:rPr>
              <a:t>WHY TECHNICAL?</a:t>
            </a:r>
            <a:endParaRPr lang="en-US" sz="4400" dirty="0"/>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6</a:t>
            </a:fld>
            <a:endParaRPr lang="en-US" sz="1000" dirty="0">
              <a:solidFill>
                <a:schemeClr val="bg1"/>
              </a:solidFill>
              <a:latin typeface="Arial" panose="020B0604020202020204" pitchFamily="34" charset="0"/>
              <a:cs typeface="Arial" panose="020B0604020202020204" pitchFamily="34" charset="0"/>
            </a:endParaRPr>
          </a:p>
        </p:txBody>
      </p:sp>
      <p:sp>
        <p:nvSpPr>
          <p:cNvPr id="9" name="Subtitle 2"/>
          <p:cNvSpPr txBox="1">
            <a:spLocks/>
          </p:cNvSpPr>
          <p:nvPr/>
        </p:nvSpPr>
        <p:spPr>
          <a:xfrm>
            <a:off x="662554" y="6028626"/>
            <a:ext cx="7983423" cy="4910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100" i="1" dirty="0" smtClean="0">
                <a:solidFill>
                  <a:schemeClr val="bg1"/>
                </a:solidFill>
                <a:latin typeface="Arial" panose="020B0604020202020204" pitchFamily="34" charset="0"/>
                <a:cs typeface="Arial" panose="020B0604020202020204" pitchFamily="34" charset="0"/>
              </a:rPr>
              <a:t>Source: Illinois Sentencing Policy Advisory Council, “Drivers of the Sentenced Population: MSR Violators” (Summer 2013)</a:t>
            </a:r>
            <a:endParaRPr lang="en-US" sz="1100" i="1" dirty="0">
              <a:solidFill>
                <a:schemeClr val="bg1"/>
              </a:solidFill>
              <a:latin typeface="Arial" panose="020B0604020202020204" pitchFamily="34" charset="0"/>
              <a:cs typeface="Arial" panose="020B0604020202020204" pitchFamily="34" charset="0"/>
            </a:endParaRPr>
          </a:p>
        </p:txBody>
      </p:sp>
      <p:sp>
        <p:nvSpPr>
          <p:cNvPr id="10" name="Subtitle 2"/>
          <p:cNvSpPr txBox="1">
            <a:spLocks/>
          </p:cNvSpPr>
          <p:nvPr/>
        </p:nvSpPr>
        <p:spPr>
          <a:xfrm>
            <a:off x="662555" y="2513837"/>
            <a:ext cx="7411597" cy="38232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200" dirty="0">
              <a:solidFill>
                <a:schemeClr val="bg1"/>
              </a:solidFill>
              <a:latin typeface="Arial" panose="020B0604020202020204" pitchFamily="34" charset="0"/>
              <a:cs typeface="Arial" panose="020B0604020202020204" pitchFamily="34" charset="0"/>
            </a:endParaRPr>
          </a:p>
          <a:p>
            <a:pPr marL="0" indent="0">
              <a:buNone/>
            </a:pPr>
            <a:r>
              <a:rPr lang="en-US" sz="3200" dirty="0">
                <a:solidFill>
                  <a:schemeClr val="bg1"/>
                </a:solidFill>
                <a:latin typeface="Arial" panose="020B0604020202020204" pitchFamily="34" charset="0"/>
                <a:cs typeface="Arial" panose="020B0604020202020204" pitchFamily="34" charset="0"/>
              </a:rPr>
              <a:t>“…20 percent to 31 percent of all admissions to prison in Illinois over the past 10 state fiscal years have been for technical MSR violations…”</a:t>
            </a:r>
          </a:p>
        </p:txBody>
      </p:sp>
    </p:spTree>
    <p:extLst>
      <p:ext uri="{BB962C8B-B14F-4D97-AF65-F5344CB8AC3E}">
        <p14:creationId xmlns:p14="http://schemas.microsoft.com/office/powerpoint/2010/main" val="797300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BACKGROUND:</a:t>
            </a:r>
          </a:p>
          <a:p>
            <a:r>
              <a:rPr lang="en-US" sz="4400" dirty="0" smtClean="0">
                <a:solidFill>
                  <a:srgbClr val="19C8E1"/>
                </a:solidFill>
                <a:latin typeface="Arial Black" panose="020B0A04020102020204" pitchFamily="34" charset="0"/>
              </a:rPr>
              <a:t>WHY TECHNICAL?</a:t>
            </a:r>
            <a:endParaRPr lang="en-US" sz="4400" dirty="0"/>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7</a:t>
            </a:fld>
            <a:endParaRPr lang="en-US" sz="1000" dirty="0">
              <a:solidFill>
                <a:schemeClr val="bg1"/>
              </a:solidFill>
              <a:latin typeface="Arial" panose="020B0604020202020204" pitchFamily="34" charset="0"/>
              <a:cs typeface="Arial" panose="020B0604020202020204" pitchFamily="34" charset="0"/>
            </a:endParaRPr>
          </a:p>
        </p:txBody>
      </p:sp>
      <p:sp>
        <p:nvSpPr>
          <p:cNvPr id="10" name="Subtitle 2"/>
          <p:cNvSpPr txBox="1">
            <a:spLocks/>
          </p:cNvSpPr>
          <p:nvPr/>
        </p:nvSpPr>
        <p:spPr>
          <a:xfrm>
            <a:off x="662555" y="2513837"/>
            <a:ext cx="7824220" cy="38232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smtClean="0">
                <a:solidFill>
                  <a:schemeClr val="bg1"/>
                </a:solidFill>
                <a:latin typeface="Arial" panose="020B0604020202020204" pitchFamily="34" charset="0"/>
                <a:cs typeface="Arial" panose="020B0604020202020204" pitchFamily="34" charset="0"/>
              </a:rPr>
              <a:t>Policy solutions might be simpler and more politically feasible:</a:t>
            </a:r>
            <a:br>
              <a:rPr lang="en-US" sz="3200" dirty="0" smtClean="0">
                <a:solidFill>
                  <a:schemeClr val="bg1"/>
                </a:solidFill>
                <a:latin typeface="Arial" panose="020B0604020202020204" pitchFamily="34" charset="0"/>
                <a:cs typeface="Arial" panose="020B0604020202020204" pitchFamily="34" charset="0"/>
              </a:rPr>
            </a:br>
            <a:endParaRPr lang="en-US" sz="3200" dirty="0" smtClean="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Is it as simple as better transit access?</a:t>
            </a:r>
          </a:p>
          <a:p>
            <a:pPr>
              <a:buFont typeface="Wingdings" panose="05000000000000000000" pitchFamily="2" charset="2"/>
              <a:buChar char="§"/>
            </a:pPr>
            <a:r>
              <a:rPr lang="en-US" sz="3200" dirty="0" smtClean="0">
                <a:solidFill>
                  <a:schemeClr val="bg1"/>
                </a:solidFill>
                <a:latin typeface="Arial" panose="020B0604020202020204" pitchFamily="34" charset="0"/>
                <a:cs typeface="Arial" panose="020B0604020202020204" pitchFamily="34" charset="0"/>
              </a:rPr>
              <a:t> More flexible parole officer check-ins?</a:t>
            </a:r>
          </a:p>
          <a:p>
            <a:pPr>
              <a:buFont typeface="Wingdings" panose="05000000000000000000" pitchFamily="2" charset="2"/>
              <a:buChar char="§"/>
            </a:pPr>
            <a:r>
              <a:rPr lang="en-US" sz="3200" dirty="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Developing an achievable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employment plan prior to exit?</a:t>
            </a:r>
            <a:endParaRPr lang="en-US" sz="3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8188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DESIGN &amp;</a:t>
            </a:r>
            <a:br>
              <a:rPr lang="en-US" sz="4400" dirty="0" smtClean="0">
                <a:solidFill>
                  <a:srgbClr val="19C8E1"/>
                </a:solidFill>
                <a:latin typeface="Arial Black" panose="020B0A04020102020204" pitchFamily="34" charset="0"/>
              </a:rPr>
            </a:br>
            <a:r>
              <a:rPr lang="en-US" sz="4400" dirty="0" smtClean="0">
                <a:solidFill>
                  <a:srgbClr val="19C8E1"/>
                </a:solidFill>
                <a:latin typeface="Arial Black" panose="020B0A04020102020204" pitchFamily="34" charset="0"/>
              </a:rPr>
              <a:t>APPROACH</a:t>
            </a:r>
          </a:p>
        </p:txBody>
      </p:sp>
      <p:sp>
        <p:nvSpPr>
          <p:cNvPr id="7" name="Subtitle 2"/>
          <p:cNvSpPr txBox="1">
            <a:spLocks/>
          </p:cNvSpPr>
          <p:nvPr/>
        </p:nvSpPr>
        <p:spPr>
          <a:xfrm>
            <a:off x="662556" y="2513838"/>
            <a:ext cx="8015100" cy="36093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3200" dirty="0" smtClean="0">
                <a:solidFill>
                  <a:schemeClr val="bg1"/>
                </a:solidFill>
                <a:latin typeface="Arial" panose="020B0604020202020204" pitchFamily="34" charset="0"/>
                <a:cs typeface="Arial" panose="020B0604020202020204" pitchFamily="34" charset="0"/>
              </a:rPr>
              <a:t> Use </a:t>
            </a:r>
            <a:r>
              <a:rPr lang="en-US" sz="3200" dirty="0" smtClean="0">
                <a:solidFill>
                  <a:schemeClr val="bg1"/>
                </a:solidFill>
                <a:latin typeface="Arial Black" panose="020B0A04020102020204" pitchFamily="34" charset="0"/>
                <a:cs typeface="Arial" panose="020B0604020202020204" pitchFamily="34" charset="0"/>
              </a:rPr>
              <a:t>machine learning </a:t>
            </a:r>
            <a:r>
              <a:rPr lang="en-US" sz="3200" dirty="0" smtClean="0">
                <a:solidFill>
                  <a:schemeClr val="bg1"/>
                </a:solidFill>
                <a:latin typeface="Arial" panose="020B0604020202020204" pitchFamily="34" charset="0"/>
                <a:cs typeface="Arial" panose="020B0604020202020204" pitchFamily="34" charset="0"/>
              </a:rPr>
              <a:t>to </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predict recidivism risk</a:t>
            </a:r>
          </a:p>
          <a:p>
            <a:pPr>
              <a:buFont typeface="Wingdings" panose="05000000000000000000" pitchFamily="2" charset="2"/>
              <a:buChar char="§"/>
            </a:pPr>
            <a:r>
              <a:rPr lang="en-US" sz="3200" dirty="0" smtClean="0">
                <a:solidFill>
                  <a:schemeClr val="bg1"/>
                </a:solidFill>
                <a:latin typeface="Arial" panose="020B0604020202020204" pitchFamily="34" charset="0"/>
                <a:cs typeface="Arial" panose="020B0604020202020204" pitchFamily="34" charset="0"/>
              </a:rPr>
              <a:t> Target: individuals who exit prison</a:t>
            </a:r>
            <a:br>
              <a:rPr lang="en-US" sz="3200" dirty="0" smtClean="0">
                <a:solidFill>
                  <a:schemeClr val="bg1"/>
                </a:solidFill>
                <a:latin typeface="Arial" panose="020B0604020202020204" pitchFamily="34" charset="0"/>
                <a:cs typeface="Arial" panose="020B0604020202020204" pitchFamily="34" charset="0"/>
              </a:rPr>
            </a:br>
            <a:r>
              <a:rPr lang="en-US" sz="3200" dirty="0" smtClean="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Black" panose="020B0A04020102020204" pitchFamily="34" charset="0"/>
                <a:cs typeface="Arial" panose="020B0604020202020204" pitchFamily="34" charset="0"/>
              </a:rPr>
              <a:t>between 2005 and 2013</a:t>
            </a:r>
          </a:p>
          <a:p>
            <a:pPr>
              <a:buFont typeface="Wingdings" panose="05000000000000000000" pitchFamily="2" charset="2"/>
              <a:buChar char="§"/>
            </a:pPr>
            <a:r>
              <a:rPr lang="en-US" sz="3200" dirty="0" smtClean="0">
                <a:solidFill>
                  <a:schemeClr val="bg1"/>
                </a:solidFill>
                <a:latin typeface="Arial" panose="020B0604020202020204" pitchFamily="34" charset="0"/>
                <a:cs typeface="Arial" panose="020B0604020202020204" pitchFamily="34" charset="0"/>
              </a:rPr>
              <a:t> Outcome variable: </a:t>
            </a:r>
            <a:r>
              <a:rPr lang="en-US" sz="3200" dirty="0" smtClean="0">
                <a:solidFill>
                  <a:schemeClr val="bg1"/>
                </a:solidFill>
                <a:latin typeface="Arial Black" panose="020B0A04020102020204" pitchFamily="34" charset="0"/>
                <a:cs typeface="Arial" panose="020B0604020202020204" pitchFamily="34" charset="0"/>
              </a:rPr>
              <a:t>recidivism</a:t>
            </a:r>
            <a:br>
              <a:rPr lang="en-US" sz="3200" dirty="0" smtClean="0">
                <a:solidFill>
                  <a:schemeClr val="bg1"/>
                </a:solidFill>
                <a:latin typeface="Arial Black" panose="020B0A04020102020204" pitchFamily="34" charset="0"/>
                <a:cs typeface="Arial" panose="020B0604020202020204" pitchFamily="34" charset="0"/>
              </a:rPr>
            </a:br>
            <a:r>
              <a:rPr lang="en-US" sz="3200" dirty="0" smtClean="0">
                <a:solidFill>
                  <a:schemeClr val="bg1"/>
                </a:solidFill>
                <a:latin typeface="Arial Black" panose="020B0A040201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within </a:t>
            </a:r>
            <a:r>
              <a:rPr lang="en-US" sz="3200" dirty="0" smtClean="0">
                <a:solidFill>
                  <a:schemeClr val="bg1"/>
                </a:solidFill>
                <a:latin typeface="Arial Black" panose="020B0A04020102020204" pitchFamily="34" charset="0"/>
                <a:cs typeface="Arial" panose="020B0604020202020204" pitchFamily="34" charset="0"/>
              </a:rPr>
              <a:t>2 years </a:t>
            </a:r>
            <a:r>
              <a:rPr lang="en-US" sz="3200" dirty="0" smtClean="0">
                <a:solidFill>
                  <a:schemeClr val="bg1"/>
                </a:solidFill>
                <a:latin typeface="Arial" panose="020B0604020202020204" pitchFamily="34" charset="0"/>
                <a:cs typeface="Arial" panose="020B0604020202020204" pitchFamily="34" charset="0"/>
              </a:rPr>
              <a:t>for a </a:t>
            </a:r>
            <a:r>
              <a:rPr lang="en-US" sz="3200" dirty="0" smtClean="0">
                <a:solidFill>
                  <a:schemeClr val="bg1"/>
                </a:solidFill>
                <a:latin typeface="Arial Black" panose="020B0A04020102020204" pitchFamily="34" charset="0"/>
                <a:cs typeface="Arial" panose="020B0604020202020204" pitchFamily="34" charset="0"/>
              </a:rPr>
              <a:t>technical</a:t>
            </a:r>
            <a:br>
              <a:rPr lang="en-US" sz="3200" dirty="0" smtClean="0">
                <a:solidFill>
                  <a:schemeClr val="bg1"/>
                </a:solidFill>
                <a:latin typeface="Arial Black" panose="020B0A04020102020204" pitchFamily="34" charset="0"/>
                <a:cs typeface="Arial" panose="020B0604020202020204" pitchFamily="34" charset="0"/>
              </a:rPr>
            </a:br>
            <a:r>
              <a:rPr lang="en-US" sz="3200" dirty="0" smtClean="0">
                <a:solidFill>
                  <a:schemeClr val="bg1"/>
                </a:solidFill>
                <a:latin typeface="Arial Black" panose="020B0A04020102020204" pitchFamily="34" charset="0"/>
                <a:cs typeface="Arial" panose="020B0604020202020204" pitchFamily="34" charset="0"/>
              </a:rPr>
              <a:t> or MSR violation</a:t>
            </a: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8</a:t>
            </a:fld>
            <a:endParaRPr lang="en-US" sz="1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11268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C3C4B"/>
        </a:solidFill>
        <a:effectLst/>
      </p:bgPr>
    </p:bg>
    <p:spTree>
      <p:nvGrpSpPr>
        <p:cNvPr id="1" name=""/>
        <p:cNvGrpSpPr/>
        <p:nvPr/>
      </p:nvGrpSpPr>
      <p:grpSpPr>
        <a:xfrm>
          <a:off x="0" y="0"/>
          <a:ext cx="0" cy="0"/>
          <a:chOff x="0" y="0"/>
          <a:chExt cx="0" cy="0"/>
        </a:xfrm>
      </p:grpSpPr>
      <p:sp>
        <p:nvSpPr>
          <p:cNvPr id="5" name="Slide Number Placeholder 3"/>
          <p:cNvSpPr txBox="1">
            <a:spLocks/>
          </p:cNvSpPr>
          <p:nvPr/>
        </p:nvSpPr>
        <p:spPr>
          <a:xfrm>
            <a:off x="662556" y="6337069"/>
            <a:ext cx="213097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smtClean="0">
                <a:solidFill>
                  <a:schemeClr val="bg1"/>
                </a:solidFill>
                <a:latin typeface="Arial" panose="020B0604020202020204" pitchFamily="34" charset="0"/>
                <a:cs typeface="Arial" panose="020B0604020202020204" pitchFamily="34" charset="0"/>
              </a:rPr>
              <a:t>Applied Data Analytics | Team C2</a:t>
            </a:r>
            <a:endParaRPr lang="en-US" sz="1000" dirty="0">
              <a:solidFill>
                <a:schemeClr val="bg1"/>
              </a:solidFill>
              <a:latin typeface="Arial" panose="020B0604020202020204" pitchFamily="34" charset="0"/>
              <a:cs typeface="Arial" panose="020B0604020202020204" pitchFamily="34" charset="0"/>
            </a:endParaRPr>
          </a:p>
        </p:txBody>
      </p:sp>
      <p:sp>
        <p:nvSpPr>
          <p:cNvPr id="7" name="Subtitle 2"/>
          <p:cNvSpPr txBox="1">
            <a:spLocks/>
          </p:cNvSpPr>
          <p:nvPr/>
        </p:nvSpPr>
        <p:spPr>
          <a:xfrm>
            <a:off x="662556" y="2513838"/>
            <a:ext cx="7852794" cy="36093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smtClean="0">
                <a:solidFill>
                  <a:schemeClr val="bg1"/>
                </a:solidFill>
                <a:latin typeface="Arial Black" panose="020B0A04020102020204" pitchFamily="34" charset="0"/>
                <a:cs typeface="Arial" panose="020B0604020202020204" pitchFamily="34" charset="0"/>
              </a:rPr>
              <a:t>MACHINE LEARNING PROCESS</a:t>
            </a:r>
            <a:br>
              <a:rPr lang="en-US" sz="3200" dirty="0" smtClean="0">
                <a:solidFill>
                  <a:schemeClr val="bg1"/>
                </a:solidFill>
                <a:latin typeface="Arial Black" panose="020B0A04020102020204" pitchFamily="34" charset="0"/>
                <a:cs typeface="Arial" panose="020B0604020202020204" pitchFamily="34" charset="0"/>
              </a:rPr>
            </a:br>
            <a:endParaRPr lang="en-US" sz="3200" dirty="0" smtClean="0">
              <a:solidFill>
                <a:schemeClr val="bg1"/>
              </a:solidFill>
              <a:latin typeface="Arial Black" panose="020B0A04020102020204" pitchFamily="34" charset="0"/>
              <a:cs typeface="Arial" panose="020B0604020202020204" pitchFamily="34" charset="0"/>
            </a:endParaRPr>
          </a:p>
          <a:p>
            <a:pPr>
              <a:buFont typeface="Wingdings" panose="05000000000000000000" pitchFamily="2" charset="2"/>
              <a:buChar char="§"/>
            </a:pPr>
            <a:r>
              <a:rPr lang="en-US" sz="3200" dirty="0" smtClean="0">
                <a:solidFill>
                  <a:schemeClr val="bg1"/>
                </a:solidFill>
                <a:latin typeface="Arial" panose="020B0604020202020204" pitchFamily="34" charset="0"/>
                <a:cs typeface="Arial" panose="020B0604020202020204" pitchFamily="34" charset="0"/>
              </a:rPr>
              <a:t> Prepare and explore data</a:t>
            </a:r>
          </a:p>
          <a:p>
            <a:pPr>
              <a:buFont typeface="Wingdings" panose="05000000000000000000" pitchFamily="2" charset="2"/>
              <a:buChar char="§"/>
            </a:pPr>
            <a:r>
              <a:rPr lang="en-US" sz="3200" dirty="0" smtClean="0">
                <a:solidFill>
                  <a:schemeClr val="bg1"/>
                </a:solidFill>
                <a:latin typeface="Arial" panose="020B0604020202020204" pitchFamily="34" charset="0"/>
                <a:cs typeface="Arial" panose="020B0604020202020204" pitchFamily="34" charset="0"/>
              </a:rPr>
              <a:t> Engineer features</a:t>
            </a:r>
          </a:p>
          <a:p>
            <a:pPr>
              <a:buFont typeface="Wingdings" panose="05000000000000000000" pitchFamily="2" charset="2"/>
              <a:buChar char="§"/>
            </a:pPr>
            <a:r>
              <a:rPr lang="en-US" sz="3200" dirty="0" smtClean="0">
                <a:solidFill>
                  <a:schemeClr val="bg1"/>
                </a:solidFill>
                <a:latin typeface="Arial" panose="020B0604020202020204" pitchFamily="34" charset="0"/>
                <a:cs typeface="Arial" panose="020B0604020202020204" pitchFamily="34" charset="0"/>
              </a:rPr>
              <a:t> Test models and select best</a:t>
            </a:r>
          </a:p>
          <a:p>
            <a:pPr>
              <a:buFont typeface="Wingdings" panose="05000000000000000000" pitchFamily="2" charset="2"/>
              <a:buChar char="§"/>
            </a:pPr>
            <a:r>
              <a:rPr lang="en-US" sz="3200" dirty="0" smtClean="0">
                <a:solidFill>
                  <a:schemeClr val="bg1"/>
                </a:solidFill>
                <a:latin typeface="Arial" panose="020B0604020202020204" pitchFamily="34" charset="0"/>
                <a:cs typeface="Arial" panose="020B0604020202020204" pitchFamily="34" charset="0"/>
              </a:rPr>
              <a:t> Evaluate results</a:t>
            </a:r>
            <a:endParaRPr lang="en-US" sz="3200" dirty="0">
              <a:solidFill>
                <a:schemeClr val="bg1"/>
              </a:solidFill>
              <a:latin typeface="Arial" panose="020B0604020202020204" pitchFamily="34" charset="0"/>
              <a:cs typeface="Arial" panose="020B0604020202020204" pitchFamily="34" charset="0"/>
            </a:endParaRPr>
          </a:p>
        </p:txBody>
      </p:sp>
      <p:sp>
        <p:nvSpPr>
          <p:cNvPr id="8" name="Slide Number Placeholder 3"/>
          <p:cNvSpPr>
            <a:spLocks noGrp="1"/>
          </p:cNvSpPr>
          <p:nvPr>
            <p:ph type="sldNum" sz="quarter" idx="12"/>
          </p:nvPr>
        </p:nvSpPr>
        <p:spPr>
          <a:xfrm>
            <a:off x="6457950" y="6356351"/>
            <a:ext cx="2057400" cy="365125"/>
          </a:xfrm>
        </p:spPr>
        <p:txBody>
          <a:bodyPr/>
          <a:lstStyle/>
          <a:p>
            <a:fld id="{164A0AA3-3C0D-43D7-AE2A-FC51650BB10A}" type="slidenum">
              <a:rPr lang="en-US" sz="1000" smtClean="0">
                <a:solidFill>
                  <a:schemeClr val="bg1"/>
                </a:solidFill>
                <a:latin typeface="Arial" panose="020B0604020202020204" pitchFamily="34" charset="0"/>
                <a:cs typeface="Arial" panose="020B0604020202020204" pitchFamily="34" charset="0"/>
              </a:rPr>
              <a:t>9</a:t>
            </a:fld>
            <a:endParaRPr lang="en-US" sz="1000" dirty="0">
              <a:solidFill>
                <a:schemeClr val="bg1"/>
              </a:solidFill>
              <a:latin typeface="Arial" panose="020B0604020202020204" pitchFamily="34" charset="0"/>
              <a:cs typeface="Arial" panose="020B0604020202020204" pitchFamily="34" charset="0"/>
            </a:endParaRPr>
          </a:p>
        </p:txBody>
      </p:sp>
      <p:sp>
        <p:nvSpPr>
          <p:cNvPr id="9" name="Rectangle 8"/>
          <p:cNvSpPr/>
          <p:nvPr/>
        </p:nvSpPr>
        <p:spPr>
          <a:xfrm>
            <a:off x="662556" y="345857"/>
            <a:ext cx="6661033" cy="1446550"/>
          </a:xfrm>
          <a:prstGeom prst="rect">
            <a:avLst/>
          </a:prstGeom>
        </p:spPr>
        <p:txBody>
          <a:bodyPr wrap="square">
            <a:spAutoFit/>
          </a:bodyPr>
          <a:lstStyle/>
          <a:p>
            <a:r>
              <a:rPr lang="en-US" sz="4400" dirty="0" smtClean="0">
                <a:solidFill>
                  <a:srgbClr val="19C8E1"/>
                </a:solidFill>
                <a:latin typeface="Arial Black" panose="020B0A04020102020204" pitchFamily="34" charset="0"/>
              </a:rPr>
              <a:t>DESIGN &amp;</a:t>
            </a:r>
            <a:br>
              <a:rPr lang="en-US" sz="4400" dirty="0" smtClean="0">
                <a:solidFill>
                  <a:srgbClr val="19C8E1"/>
                </a:solidFill>
                <a:latin typeface="Arial Black" panose="020B0A04020102020204" pitchFamily="34" charset="0"/>
              </a:rPr>
            </a:br>
            <a:r>
              <a:rPr lang="en-US" sz="4400" dirty="0" smtClean="0">
                <a:solidFill>
                  <a:srgbClr val="19C8E1"/>
                </a:solidFill>
                <a:latin typeface="Arial Black" panose="020B0A04020102020204" pitchFamily="34" charset="0"/>
              </a:rPr>
              <a:t>APPROACH</a:t>
            </a:r>
          </a:p>
        </p:txBody>
      </p:sp>
    </p:spTree>
    <p:extLst>
      <p:ext uri="{BB962C8B-B14F-4D97-AF65-F5344CB8AC3E}">
        <p14:creationId xmlns:p14="http://schemas.microsoft.com/office/powerpoint/2010/main" val="8471696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1746</TotalTime>
  <Words>1384</Words>
  <Application>Microsoft Office PowerPoint</Application>
  <PresentationFormat>On-screen Show (4:3)</PresentationFormat>
  <Paragraphs>292</Paragraphs>
  <Slides>33</Slides>
  <Notes>13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ADDRESSING RECIDIVISM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City of Milwaukee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Zaroff, Nolan</dc:creator>
  <cp:lastModifiedBy>Nolan Zaroff</cp:lastModifiedBy>
  <cp:revision>227</cp:revision>
  <dcterms:created xsi:type="dcterms:W3CDTF">2017-05-19T17:52:30Z</dcterms:created>
  <dcterms:modified xsi:type="dcterms:W3CDTF">2017-06-07T23:49:26Z</dcterms:modified>
</cp:coreProperties>
</file>