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5"/>
    <p:restoredTop sz="94679"/>
  </p:normalViewPr>
  <p:slideViewPr>
    <p:cSldViewPr snapToGrid="0" snapToObjects="1">
      <p:cViewPr varScale="1">
        <p:scale>
          <a:sx n="60" d="100"/>
          <a:sy n="60" d="100"/>
        </p:scale>
        <p:origin x="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2E5-A211-0448-A507-C7ABCBC97A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9203-D705-F644-991E-44A194E9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E476-566C-4F4B-8D05-9D72B2B0AF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B9C0-7D22-CD46-BB6E-5994AFAD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ve_saf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ADRF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5,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19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Background: Federal </a:t>
            </a:r>
            <a:r>
              <a:rPr lang="en-US" b="1" dirty="0" smtClean="0"/>
              <a:t>policy context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5" y="3616313"/>
            <a:ext cx="2187077" cy="2857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74490" y="3714532"/>
            <a:ext cx="2353903" cy="2857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92" y="1807727"/>
            <a:ext cx="3015060" cy="19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013" y="1346277"/>
            <a:ext cx="4044585" cy="512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0" y="1676227"/>
            <a:ext cx="2756221" cy="178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37" y="2976099"/>
            <a:ext cx="4515627" cy="31909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4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ea typeface="Raleway Medium"/>
                <a:cs typeface="Raleway Medium"/>
                <a:sym typeface="Raleway Medium"/>
              </a:rPr>
              <a:t>Approach: </a:t>
            </a:r>
            <a:r>
              <a:rPr lang="en" dirty="0" smtClean="0">
                <a:ea typeface="Raleway Medium"/>
                <a:cs typeface="Raleway Medium"/>
                <a:sym typeface="Raleway Medium"/>
              </a:rPr>
              <a:t>Five Safes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3000" dirty="0" smtClean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Safe Projects </a:t>
            </a:r>
          </a:p>
          <a:p>
            <a:pPr marL="914400" lvl="1" indent="-3175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400"/>
              <a:buFont typeface="Raleway"/>
              <a:buChar char="○"/>
            </a:pPr>
            <a:r>
              <a:rPr lang="en-US" sz="3000" dirty="0" smtClean="0">
                <a:ea typeface="Raleway"/>
                <a:cs typeface="Raleway"/>
                <a:sym typeface="Raleway"/>
              </a:rPr>
              <a:t>Approved projects, consistent with agency mission</a:t>
            </a:r>
          </a:p>
          <a:p>
            <a:pPr marL="4572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3000" dirty="0" smtClean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Safe </a:t>
            </a:r>
            <a:r>
              <a:rPr lang="en-US" sz="3000" dirty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People</a:t>
            </a:r>
          </a:p>
          <a:p>
            <a:pPr marL="914400" lvl="1" indent="-3175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400"/>
              <a:buFont typeface="Raleway"/>
              <a:buChar char="○"/>
            </a:pPr>
            <a:r>
              <a:rPr lang="en-US" sz="3000" dirty="0">
                <a:ea typeface="Raleway"/>
                <a:cs typeface="Raleway"/>
                <a:sym typeface="Raleway"/>
              </a:rPr>
              <a:t>Approved and trained researchers</a:t>
            </a:r>
          </a:p>
          <a:p>
            <a:pPr marL="4572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3000" dirty="0" smtClean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Safe </a:t>
            </a:r>
            <a:r>
              <a:rPr lang="en-US" sz="3000" dirty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Settings</a:t>
            </a:r>
          </a:p>
          <a:p>
            <a:pPr marL="914400" lvl="1" indent="-3175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400"/>
              <a:buFont typeface="Raleway"/>
              <a:buChar char="○"/>
            </a:pPr>
            <a:r>
              <a:rPr lang="en-US" sz="3000" dirty="0">
                <a:ea typeface="Raleway"/>
                <a:cs typeface="Raleway"/>
                <a:sym typeface="Raleway"/>
              </a:rPr>
              <a:t>Secure environment, </a:t>
            </a:r>
            <a:r>
              <a:rPr lang="en-US" sz="3000" dirty="0" err="1">
                <a:ea typeface="Raleway"/>
                <a:cs typeface="Raleway"/>
                <a:sym typeface="Raleway"/>
              </a:rPr>
              <a:t>GovCloud</a:t>
            </a:r>
            <a:r>
              <a:rPr lang="en-US" sz="3000" dirty="0">
                <a:ea typeface="Raleway"/>
                <a:cs typeface="Raleway"/>
                <a:sym typeface="Raleway"/>
              </a:rPr>
              <a:t>, </a:t>
            </a:r>
            <a:r>
              <a:rPr lang="en-US" sz="3000" dirty="0" err="1">
                <a:ea typeface="Raleway"/>
                <a:cs typeface="Raleway"/>
                <a:sym typeface="Raleway"/>
              </a:rPr>
              <a:t>FedRamp</a:t>
            </a:r>
            <a:r>
              <a:rPr lang="en-US" sz="3000" dirty="0">
                <a:ea typeface="Raleway"/>
                <a:cs typeface="Raleway"/>
                <a:sym typeface="Raleway"/>
              </a:rPr>
              <a:t> Moderate</a:t>
            </a:r>
          </a:p>
          <a:p>
            <a:pPr marL="4572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3000" dirty="0" smtClean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Safe Data</a:t>
            </a:r>
          </a:p>
          <a:p>
            <a:pPr marL="914400" lvl="1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2800" dirty="0" err="1" smtClean="0">
                <a:ea typeface="Raleway"/>
                <a:cs typeface="Raleway"/>
                <a:sym typeface="Raleway"/>
              </a:rPr>
              <a:t>Deidentified</a:t>
            </a:r>
            <a:r>
              <a:rPr lang="en-US" sz="2800" dirty="0" smtClean="0">
                <a:ea typeface="Raleway"/>
                <a:cs typeface="Raleway"/>
                <a:sym typeface="Raleway"/>
              </a:rPr>
              <a:t> Data</a:t>
            </a:r>
          </a:p>
          <a:p>
            <a:pPr marL="4572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-US" sz="3000" dirty="0" smtClean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Safe </a:t>
            </a:r>
            <a:r>
              <a:rPr lang="en-US" sz="3000" dirty="0">
                <a:solidFill>
                  <a:srgbClr val="FF0000"/>
                </a:solidFill>
                <a:ea typeface="Raleway"/>
                <a:cs typeface="Raleway"/>
                <a:sym typeface="Raleway"/>
              </a:rPr>
              <a:t>Outputs</a:t>
            </a:r>
          </a:p>
          <a:p>
            <a:pPr marL="914400" lvl="1" indent="-317500">
              <a:lnSpc>
                <a:spcPct val="114000"/>
              </a:lnSpc>
              <a:spcBef>
                <a:spcPts val="0"/>
              </a:spcBef>
              <a:buClr>
                <a:srgbClr val="666666"/>
              </a:buClr>
              <a:buSzPts val="1400"/>
              <a:buFont typeface="Raleway"/>
              <a:buChar char="○"/>
            </a:pPr>
            <a:r>
              <a:rPr lang="en-US" sz="3000" dirty="0">
                <a:ea typeface="Raleway"/>
                <a:cs typeface="Raleway"/>
                <a:sym typeface="Raleway"/>
              </a:rPr>
              <a:t>Disclosure reviews and export controls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600" dirty="0">
                <a:ea typeface="Raleway"/>
                <a:cs typeface="Raleway"/>
                <a:sym typeface="Raleway"/>
              </a:rPr>
              <a:t>=</a:t>
            </a:r>
            <a:r>
              <a:rPr lang="en-US" dirty="0">
                <a:ea typeface="Raleway"/>
                <a:cs typeface="Raleway"/>
                <a:sym typeface="Raleway"/>
              </a:rPr>
              <a:t> SAFE </a:t>
            </a:r>
            <a:r>
              <a:rPr lang="en-US" dirty="0" smtClean="0">
                <a:ea typeface="Raleway"/>
                <a:cs typeface="Raleway"/>
                <a:sym typeface="Raleway"/>
              </a:rPr>
              <a:t>USE</a:t>
            </a:r>
            <a:endParaRPr lang="en-US" dirty="0">
              <a:sym typeface="Raleway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endParaRPr lang="en-US" dirty="0" smtClean="0">
              <a:ea typeface="Raleway"/>
              <a:cs typeface="Raleway"/>
              <a:sym typeface="Raleway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 smtClean="0">
                <a:hlinkClick r:id="rId2"/>
              </a:rPr>
              <a:t>https://en.wikipedia.org/wiki/Five_safes</a:t>
            </a:r>
            <a:endParaRPr lang="en-US" sz="1800" dirty="0"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927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Safe Projects</a:t>
            </a:r>
            <a:r>
              <a:rPr lang="en-US" dirty="0" smtClean="0"/>
              <a:t>: all data access controlled on a project by project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999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Projects approved by Data Owner(s) via a Project Request</a:t>
            </a:r>
          </a:p>
          <a:p>
            <a:r>
              <a:rPr lang="en-US" dirty="0" smtClean="0"/>
              <a:t>Project Requests include</a:t>
            </a:r>
          </a:p>
          <a:p>
            <a:pPr lvl="1"/>
            <a:r>
              <a:rPr lang="en-US" dirty="0" smtClean="0"/>
              <a:t>Description including benefit to Data Owner(s)</a:t>
            </a:r>
          </a:p>
          <a:p>
            <a:pPr lvl="1"/>
            <a:r>
              <a:rPr lang="en-US" dirty="0" smtClean="0"/>
              <a:t>Dataset(s)</a:t>
            </a:r>
          </a:p>
          <a:p>
            <a:pPr lvl="1"/>
            <a:r>
              <a:rPr lang="en-US" dirty="0" smtClean="0"/>
              <a:t>People</a:t>
            </a:r>
          </a:p>
          <a:p>
            <a:r>
              <a:rPr lang="en-US" dirty="0" smtClean="0"/>
              <a:t>Allows for dataset specific Non-Disclosure Agreements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6" y="1825625"/>
            <a:ext cx="6475474" cy="45769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9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Safe People</a:t>
            </a:r>
            <a:r>
              <a:rPr lang="en-US" dirty="0" smtClean="0"/>
              <a:t>: only named users who have undergone Security training allowed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57020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ADRF onboarding</a:t>
            </a:r>
          </a:p>
          <a:p>
            <a:pPr lvl="1"/>
            <a:r>
              <a:rPr lang="en-US" dirty="0" smtClean="0"/>
              <a:t>Security Awareness Training</a:t>
            </a:r>
          </a:p>
          <a:p>
            <a:pPr lvl="1"/>
            <a:r>
              <a:rPr lang="en-US" dirty="0" smtClean="0"/>
              <a:t>Terms of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07" y="1825625"/>
            <a:ext cx="7542294" cy="4365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Safe Settings</a:t>
            </a:r>
            <a:r>
              <a:rPr lang="en-US" dirty="0" smtClean="0"/>
              <a:t>: </a:t>
            </a:r>
            <a:r>
              <a:rPr lang="en-US" dirty="0" err="1" smtClean="0"/>
              <a:t>FedRAMP</a:t>
            </a:r>
            <a:r>
              <a:rPr lang="en-US" dirty="0" smtClean="0"/>
              <a:t> Moderate with Census and USDA Authorization to Operate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47" y="1690688"/>
            <a:ext cx="8846294" cy="48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Safe Data</a:t>
            </a:r>
            <a:r>
              <a:rPr lang="en-US" dirty="0" smtClean="0"/>
              <a:t>: only required information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 de-identified (hashed) PII</a:t>
            </a:r>
          </a:p>
          <a:p>
            <a:r>
              <a:rPr lang="en-US" dirty="0" smtClean="0"/>
              <a:t>Future: </a:t>
            </a:r>
          </a:p>
          <a:p>
            <a:pPr lvl="1"/>
            <a:r>
              <a:rPr lang="en-US" dirty="0" smtClean="0"/>
              <a:t>Tiered access</a:t>
            </a:r>
          </a:p>
          <a:p>
            <a:pPr lvl="1"/>
            <a:r>
              <a:rPr lang="en-US" dirty="0" smtClean="0"/>
              <a:t>Flexibility to provide only subsets of data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Safe Outputs</a:t>
            </a:r>
            <a:r>
              <a:rPr lang="en-US" dirty="0" smtClean="0"/>
              <a:t>: nothing leaves without disclosure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users request export</a:t>
            </a:r>
          </a:p>
          <a:p>
            <a:r>
              <a:rPr lang="en-US" dirty="0" smtClean="0"/>
              <a:t>ADRF staff go through disclosure review</a:t>
            </a:r>
          </a:p>
          <a:p>
            <a:r>
              <a:rPr lang="en-US" dirty="0" smtClean="0"/>
              <a:t>Option to include Data Owner specific criteria</a:t>
            </a:r>
          </a:p>
          <a:p>
            <a:r>
              <a:rPr lang="en-US" dirty="0" smtClean="0"/>
              <a:t>Option for Data Owner to assign reviewer</a:t>
            </a:r>
          </a:p>
          <a:p>
            <a:r>
              <a:rPr lang="en-US" dirty="0" smtClean="0"/>
              <a:t>Exports that pass are emailed to export requester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Use: secure</a:t>
            </a:r>
            <a:r>
              <a:rPr lang="en-US" dirty="0" smtClean="0"/>
              <a:t>, </a:t>
            </a:r>
            <a:r>
              <a:rPr lang="en-US" dirty="0" smtClean="0"/>
              <a:t>collaborative,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Access: any modern </a:t>
            </a:r>
            <a:r>
              <a:rPr lang="en-US" dirty="0"/>
              <a:t>web-browser</a:t>
            </a:r>
          </a:p>
          <a:p>
            <a:r>
              <a:rPr lang="en-US" dirty="0" smtClean="0"/>
              <a:t>Collaborate: </a:t>
            </a:r>
            <a:r>
              <a:rPr lang="en-US" dirty="0" smtClean="0"/>
              <a:t>project level data storage, messaging, and code/scripts</a:t>
            </a:r>
          </a:p>
          <a:p>
            <a:r>
              <a:rPr lang="en-US" dirty="0" smtClean="0"/>
              <a:t>Scale: </a:t>
            </a:r>
            <a:r>
              <a:rPr lang="en-US" dirty="0" smtClean="0"/>
              <a:t>big data tools and flexible compute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86" y="1311564"/>
            <a:ext cx="6516379" cy="468712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9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232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Raleway Medium</vt:lpstr>
      <vt:lpstr>Office Theme</vt:lpstr>
      <vt:lpstr>ADRF demo</vt:lpstr>
      <vt:lpstr>Background: Federal policy context</vt:lpstr>
      <vt:lpstr>Approach: Five Safes</vt:lpstr>
      <vt:lpstr>Safe Projects: all data access controlled on a project by project basis</vt:lpstr>
      <vt:lpstr>Safe People: only named users who have undergone Security training allowed access</vt:lpstr>
      <vt:lpstr>Safe Settings: FedRAMP Moderate with Census and USDA Authorization to Operate</vt:lpstr>
      <vt:lpstr>Safe Data: only required information provided</vt:lpstr>
      <vt:lpstr>Safe Outputs: nothing leaves without disclosure review</vt:lpstr>
      <vt:lpstr>Use: secure, collaborative, scalable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ADRF demo</dc:title>
  <dc:creator>Microsoft Office User</dc:creator>
  <cp:lastModifiedBy>Julia Lane</cp:lastModifiedBy>
  <cp:revision>21</cp:revision>
  <dcterms:created xsi:type="dcterms:W3CDTF">2020-02-05T19:23:34Z</dcterms:created>
  <dcterms:modified xsi:type="dcterms:W3CDTF">2020-03-04T23:16:55Z</dcterms:modified>
</cp:coreProperties>
</file>