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14" r:id="rId4"/>
    <p:sldId id="315" r:id="rId5"/>
    <p:sldId id="316" r:id="rId6"/>
    <p:sldId id="318" r:id="rId7"/>
    <p:sldId id="317" r:id="rId8"/>
    <p:sldId id="327" r:id="rId9"/>
    <p:sldId id="326" r:id="rId10"/>
    <p:sldId id="328" r:id="rId11"/>
    <p:sldId id="3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50000"/>
    <p:restoredTop sz="91454"/>
  </p:normalViewPr>
  <p:slideViewPr>
    <p:cSldViewPr snapToGrid="0" snapToObjects="1">
      <p:cViewPr varScale="1">
        <p:scale>
          <a:sx n="138" d="100"/>
          <a:sy n="138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F9661-A43F-6741-A2EB-9B95A20C825C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5DA6B-DF4D-BF48-B7BA-43198866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878F-181F-BA4A-B8C4-1044E640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D859E-BCF8-FF41-B903-22729BD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96E6D-2080-F54D-92D2-68489165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8363-8DB6-4C48-A3D0-D10030C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CB0B-DB2F-844D-BEEF-4F57761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67A2-FC52-5A4B-BFAC-5B1568D2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456DF-81C7-F24A-A6EF-D85C731A0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724F-2A49-2B43-9113-626DBA0B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D2901-4522-F640-AEAC-4C3D89C2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B42C-3FBA-904C-80B6-F45FE372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843C8-312E-D442-9E8F-B8F65A160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2B223-7591-8C40-9A5B-B6D70EFD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624C-2EC0-FE4E-9039-4156B16D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D0DE-5BA4-E645-8A42-5D56AE45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4B53-FB16-3341-B7C2-63A4D033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19D7-1C20-DB48-8103-3BF12326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DF01-6259-8E47-83AF-3AE5C9E5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F237-45AE-9740-9DD2-22930C7A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38AC-902F-814F-844C-E76BADD9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07360-7FC6-224D-8166-4C27849E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1AE6-FEA4-EE44-B182-3BC16007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51BE-4520-4E4F-B7B6-7B2CA529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5546-61E3-5845-A571-BF43A6FE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DDC1-D1E5-0043-A81C-8603D482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9EFF-7BAF-7B44-B8BF-527CC0DB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F757-74BB-DD4F-A2E7-52FAD6B4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B4F-97EF-184A-AC6B-5F94DE2AA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28DA-6787-6343-9C4B-B0DD13BC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6E0E2-89E7-F44D-98AF-2C90F2C7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A34D-66F5-604A-BCB1-1EF8840D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49D9-4696-4848-899A-2531BB15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BF7-5AD6-F14C-A042-99E29C63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A509-E2F7-0D41-B3DE-E90BBD62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BB856-2834-D841-8973-B968ABAF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EC596-CFCF-F743-BF1E-22D38E004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A15A9-145F-C34D-91B5-40A2D071D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11B46-2426-6D40-BFB0-306FFFD6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BCFCB-FD88-3B49-ADA4-0A796502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2BFD9-B18D-234B-95AA-88A6D40C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D0BD-9252-D248-B4FB-5731A631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5CE9E-9E03-3A4D-9E13-0B63CE3E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4D390-08DB-354D-8F12-3658E710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A2F9B-6B00-6E48-92CA-62F4A3CE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93394-FA9B-BA40-A97E-409E267C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8D74E-4C78-D84C-89C0-311468ED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010E0-9916-B243-97DB-A94EC7B1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E136-341C-A441-BB3C-DFB76FC5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63B0-0086-FC4F-B221-305E6265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EAA4D-6973-884E-8E45-AF414CB5C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9AB29-F010-D34B-8CD0-869CED57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3B5F-0DE8-A241-9DBB-32404A71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0C8D-7B61-F34E-B5EB-137D52D6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0CC3-617C-8A4F-8646-26764C69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977BF-5181-274B-B72C-E02745778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D632D-6127-424B-B9BF-451FCD700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2B1FC-58A6-F640-848C-E3FF7E85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53E1A-04F0-E746-AE1C-49333346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646F1-983C-2346-B4C4-F213D7C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31C27-DCC2-7C46-9440-0226E50A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67C0-FD08-344C-BD6D-7AE21F7A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C88C-DA19-894C-9CA0-223CA3C86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BBEA-C9F1-1144-B83B-FA8F99896FF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DDD5-2411-5C4E-AF1E-AAD1213C4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8CB2-5BC2-BC49-929E-558231C87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706B-CD08-C54F-B26B-D36B70B2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46DF-0A91-6B44-BB6C-ECBD6FA8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748" y="4139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Centralized and Decentralized Approaches to Student/Higher Education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F59A8-37A3-1B4C-923A-C461C1E3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748" y="2893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Jason Owen-Smith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Executive Director, Institute for Research on Innovation &amp; Science (IRIS)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Professor, Sociology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University of Michigan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4E5C1-F608-CE40-BC7F-3EFE6CC0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052" y="3944650"/>
            <a:ext cx="2794506" cy="2794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83FBC-F79E-6845-8B89-4E5CE2CD12D5}"/>
              </a:ext>
            </a:extLst>
          </p:cNvPr>
          <p:cNvSpPr txBox="1"/>
          <p:nvPr/>
        </p:nvSpPr>
        <p:spPr>
          <a:xfrm>
            <a:off x="2403335" y="6287511"/>
            <a:ext cx="701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iris.isr.umich.edu</a:t>
            </a:r>
            <a:r>
              <a:rPr lang="en-US" dirty="0"/>
              <a:t>  @IRIS_UMETRICS  </a:t>
            </a:r>
            <a:r>
              <a:rPr lang="en-US" dirty="0" err="1"/>
              <a:t>jdos@umich.edu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ED472-AFD6-EE4B-8FE6-1438D2FA30EC}"/>
              </a:ext>
            </a:extLst>
          </p:cNvPr>
          <p:cNvSpPr txBox="1"/>
          <p:nvPr/>
        </p:nvSpPr>
        <p:spPr>
          <a:xfrm>
            <a:off x="420948" y="265063"/>
            <a:ext cx="930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Costs of a Regional Collaborative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1C734-E900-F948-8B38-D5E7BB5A80AC}"/>
              </a:ext>
            </a:extLst>
          </p:cNvPr>
          <p:cNvSpPr/>
          <p:nvPr/>
        </p:nvSpPr>
        <p:spPr>
          <a:xfrm>
            <a:off x="666122" y="1346914"/>
            <a:ext cx="4407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define and collaborate to do the work</a:t>
            </a:r>
          </a:p>
        </p:txBody>
      </p:sp>
    </p:spTree>
    <p:extLst>
      <p:ext uri="{BB962C8B-B14F-4D97-AF65-F5344CB8AC3E}">
        <p14:creationId xmlns:p14="http://schemas.microsoft.com/office/powerpoint/2010/main" val="95707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3778-97BE-CC40-BCAD-DC38C5D6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4" y="277469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28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FC44-48A8-8541-AF86-E8EAE596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Roadmap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F810-DD10-4847-B481-254C3EFD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978"/>
            <a:ext cx="10515600" cy="2520017"/>
          </a:xfrm>
        </p:spPr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PSEO (Post-Secondary Employment Outcomes) Pilot Project</a:t>
            </a:r>
          </a:p>
          <a:p>
            <a:r>
              <a:rPr lang="en-US" dirty="0"/>
              <a:t>Data snippets</a:t>
            </a:r>
          </a:p>
          <a:p>
            <a:r>
              <a:rPr lang="en-US" dirty="0"/>
              <a:t>Costs and benefits of a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36637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3CBE-743D-7D4B-A7FD-FFA6DBBD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Centralized approach, PSEO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05F5-953C-FE41-A2A3-281D1947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9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Collaboration of U.S. Census Bureau (LEHD), IRIS, Universities &amp; States</a:t>
            </a:r>
          </a:p>
          <a:p>
            <a:r>
              <a:rPr lang="en-US" dirty="0"/>
              <a:t>Two routes to get student data </a:t>
            </a:r>
            <a:r>
              <a:rPr lang="en-US" dirty="0" err="1"/>
              <a:t>PIKed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State Education Offices work directly with Census (Colorado, UT-System)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Universities work through IRIS (Michigan, Wisconsin)</a:t>
            </a:r>
          </a:p>
          <a:p>
            <a:r>
              <a:rPr lang="en-US" dirty="0"/>
              <a:t>Benefits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Census – better educational attainment data for LEHD and related products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Universities – comprehensive outcome data for transparency and outreach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IRIS/Research Community – possible research dataset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Public – another source of data on career outcomes for all students (not just financial aid recipients)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States ????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C052-73EB-0D4B-890E-91761137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55E0-87E4-3245-B922-5EB5EEB2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220"/>
            <a:ext cx="10515600" cy="4351338"/>
          </a:xfrm>
        </p:spPr>
        <p:txBody>
          <a:bodyPr/>
          <a:lstStyle/>
          <a:p>
            <a:r>
              <a:rPr lang="en-US" dirty="0"/>
              <a:t>47 campuses (four partners, 2 IRIS, 2 Census)</a:t>
            </a:r>
          </a:p>
          <a:p>
            <a:r>
              <a:rPr lang="en-US" dirty="0"/>
              <a:t>Mix of four year and two year (for State of Colorado)</a:t>
            </a:r>
          </a:p>
          <a:p>
            <a:r>
              <a:rPr lang="en-US" dirty="0"/>
              <a:t> Four “flagship” public campuses -  UC-Boulder, UM-Ann Arbor, UW-Madison, UT-Austin</a:t>
            </a:r>
          </a:p>
          <a:p>
            <a:r>
              <a:rPr lang="en-US" dirty="0"/>
              <a:t>~2.5 million student records -- Associates, Bachelors, Masters, Professional, Doctorate</a:t>
            </a:r>
          </a:p>
          <a:p>
            <a:r>
              <a:rPr lang="en-US" dirty="0"/>
              <a:t>Formally private, noise infusion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9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43AE-AFFE-2845-89C1-2D26F491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tranches of data released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D87A-0BDD-1C4A-A154-4D9EA368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750"/>
            <a:ext cx="10515600" cy="4590924"/>
          </a:xfrm>
        </p:spPr>
        <p:txBody>
          <a:bodyPr/>
          <a:lstStyle/>
          <a:p>
            <a:r>
              <a:rPr lang="en-US" dirty="0"/>
              <a:t>PSEO Earnings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National LEHD (U-I) earnings data by Degree Level, CIP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2016 $ (CPI-U)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3 Year Cohorts for Bachelor’s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5 Year Cohorts for Masters, Professional, Doctoral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Cell Counts, 25%, 50%, 75% at 1, 5, 10 years after graduation</a:t>
            </a:r>
          </a:p>
          <a:p>
            <a:r>
              <a:rPr lang="en-US" dirty="0"/>
              <a:t>PSEO Flow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Home State and Census Region Employment at 1, 5, 10 years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2 Digit NAICS of Employer at 1, 5, 10 years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By Degree Level, CIP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1CD4-583E-3545-8F69-E04F24D9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Both tranches are available with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D89E1-0F47-474A-9AFA-A8907BD4F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581" y="1469576"/>
            <a:ext cx="997081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70190-82B8-0F4A-A4D5-40AE29DDB578}"/>
              </a:ext>
            </a:extLst>
          </p:cNvPr>
          <p:cNvSpPr txBox="1"/>
          <p:nvPr/>
        </p:nvSpPr>
        <p:spPr>
          <a:xfrm>
            <a:off x="2192942" y="6158039"/>
            <a:ext cx="813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Foote, US Census Bureau, is the primary analyst</a:t>
            </a:r>
          </a:p>
        </p:txBody>
      </p:sp>
    </p:spTree>
    <p:extLst>
      <p:ext uri="{BB962C8B-B14F-4D97-AF65-F5344CB8AC3E}">
        <p14:creationId xmlns:p14="http://schemas.microsoft.com/office/powerpoint/2010/main" val="216206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24ED-432B-3248-9A8F-EEED67D4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96" y="243746"/>
            <a:ext cx="10515600" cy="703024"/>
          </a:xfrm>
        </p:spPr>
        <p:txBody>
          <a:bodyPr>
            <a:normAutofit/>
          </a:bodyPr>
          <a:lstStyle/>
          <a:p>
            <a:r>
              <a:rPr lang="en-US" sz="3600" b="1" dirty="0"/>
              <a:t>Some interesting tidbits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F8921-1DFA-624F-8975-8407B1B9A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096" y="1089249"/>
            <a:ext cx="8799414" cy="5194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E8554-0027-E041-9BA6-768C68F0BCEF}"/>
              </a:ext>
            </a:extLst>
          </p:cNvPr>
          <p:cNvSpPr txBox="1"/>
          <p:nvPr/>
        </p:nvSpPr>
        <p:spPr>
          <a:xfrm>
            <a:off x="9937020" y="2767476"/>
            <a:ext cx="1933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Census Bureau visualization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Median Earnings @ 1, 5, 10 years for BAs in Business, Econ, Sociology</a:t>
            </a:r>
          </a:p>
        </p:txBody>
      </p:sp>
    </p:spTree>
    <p:extLst>
      <p:ext uri="{BB962C8B-B14F-4D97-AF65-F5344CB8AC3E}">
        <p14:creationId xmlns:p14="http://schemas.microsoft.com/office/powerpoint/2010/main" val="294293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191B9-D62D-E74F-B668-EC0561AF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4135"/>
            <a:ext cx="10898910" cy="501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4AA0B-06A4-4A44-A52F-82869C34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7" y="590069"/>
            <a:ext cx="10913358" cy="765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E6E97-F93C-CC4E-B5C6-57A45965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75" y="1338218"/>
            <a:ext cx="10884462" cy="69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DA6E5-6EA9-2E41-AC97-D27BB0DF4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91" y="2047974"/>
            <a:ext cx="10884462" cy="700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25D65-1C0A-0748-84F2-C54139CDD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91" y="2731930"/>
            <a:ext cx="10884462" cy="681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012F50-DC14-7D44-A044-EC29D7060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91" y="3418343"/>
            <a:ext cx="10884462" cy="732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C459C-57E5-5948-A74A-A2E3B11D9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407" y="4111578"/>
            <a:ext cx="10884462" cy="9769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37673B-7C0D-AE43-9135-30F3E23CEE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499" y="5102956"/>
            <a:ext cx="10884462" cy="6716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4C4EE-1DEA-1A48-842B-35EF19A4E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591" y="5746911"/>
            <a:ext cx="10884462" cy="7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C899-05CD-1E42-9589-7A6041FAFD2B}"/>
              </a:ext>
            </a:extLst>
          </p:cNvPr>
          <p:cNvSpPr txBox="1"/>
          <p:nvPr/>
        </p:nvSpPr>
        <p:spPr>
          <a:xfrm>
            <a:off x="190040" y="91628"/>
            <a:ext cx="899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Benefits of a Regional Collaborative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9ECAD-11EA-464C-B9AE-7F0E34ED7DF4}"/>
              </a:ext>
            </a:extLst>
          </p:cNvPr>
          <p:cNvSpPr txBox="1"/>
          <p:nvPr/>
        </p:nvSpPr>
        <p:spPr>
          <a:xfrm>
            <a:off x="868218" y="614848"/>
            <a:ext cx="108250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Build local and collaborative capability to use your data in useful, mission-driven ways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The people who know your data and needs best are directly engaged with the work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Control and transparency for data stewardship and use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Ability to define needs and restrictions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Technical and institutional mechanisms for data expansion and linkage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Visible methods and explicitly priorities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More nuanced approach to privacy/confidentiality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Stakeholder value and buy-in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Responsive to new situations and questions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Benefits of data integration within and across agencies and states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/>
              <a:t>Multiple scales of analysis appropriate to your issues</a:t>
            </a:r>
            <a:endParaRPr lang="en-US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Network models of organization are more nimble and innovative than large bureaucracies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define, collaborate to do and directly benefit from the work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510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Centralized and Decentralized Approaches to Student/Higher Education Data</vt:lpstr>
      <vt:lpstr>Roadmap </vt:lpstr>
      <vt:lpstr>A Centralized approach, PSEO</vt:lpstr>
      <vt:lpstr>Overall</vt:lpstr>
      <vt:lpstr>Two tranches of data released</vt:lpstr>
      <vt:lpstr>Both tranches are available with documentation</vt:lpstr>
      <vt:lpstr>Some interesting tidbits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PSEO Student Data Pilot Project</dc:title>
  <dc:creator>Microsoft Office User</dc:creator>
  <cp:lastModifiedBy>Microsoft Office User</cp:lastModifiedBy>
  <cp:revision>21</cp:revision>
  <dcterms:created xsi:type="dcterms:W3CDTF">2019-09-05T16:18:35Z</dcterms:created>
  <dcterms:modified xsi:type="dcterms:W3CDTF">2020-03-04T18:39:19Z</dcterms:modified>
</cp:coreProperties>
</file>