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5143500" type="screen16x9"/>
  <p:notesSz cx="6858000" cy="9144000"/>
  <p:embeddedFontLst>
    <p:embeddedFont>
      <p:font typeface="Roboto" panose="02000000000000000000" pitchFamily="2" charset="0"/>
      <p:regular r:id="rId62"/>
      <p:bold r:id="rId63"/>
      <p:italic r:id="rId64"/>
      <p:boldItalic r:id="rId65"/>
    </p:embeddedFont>
    <p:embeddedFont>
      <p:font typeface="Open Sans" panose="020B0606030504020204" pitchFamily="34" charset="0"/>
      <p:regular r:id="rId66"/>
      <p:bold r:id="rId67"/>
      <p:italic r:id="rId68"/>
      <p:boldItalic r:id="rId69"/>
    </p:embeddedFont>
    <p:embeddedFont>
      <p:font typeface="PT Sans Narrow" panose="020B0604020202020204" charset="0"/>
      <p:regular r:id="rId70"/>
      <p:bold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85E66A-D00C-4713-99DA-DD8B2A3664AB}">
  <a:tblStyle styleId="{DE85E66A-D00C-4713-99DA-DD8B2A3664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30"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openreview.net/pdf?id=SyK00v5xx"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544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544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4ecf44b7f2_6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4ecf44b7f2_6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695D46"/>
                </a:solidFill>
              </a:rPr>
              <a:t>휴리스틱 - 데이터셋은 논문의 특정한 부분(예를 들어, 실험 섹션)에서만 등장할 것이다 -&gt; paragraph selection이 유리함</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ecf44b7f2_6_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ecf44b7f2_6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695D46"/>
                </a:solidFill>
              </a:rPr>
              <a:t>휴리스틱 - 데이터셋은 논문의 특정한 부분(예를 들어, 실험 섹션)에서만 등장할 것이다 -&gt; paragraph selection이 유리함</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ecf44b7f2_6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ecf44b7f2_6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695D46"/>
                </a:solidFill>
              </a:rPr>
              <a:t>휴리스틱 - 데이터셋은 논문의 특정한 부분(예를 들어, 실험 섹션)에서만 등장할 것이다 -&gt; paragraph selection이 유리함</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ecf44b7f2_6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ecf44b7f2_6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695D46"/>
                </a:solidFill>
              </a:rPr>
              <a:t>휴리스틱 - 데이터셋은 논문의 특정한 부분(예를 들어, 실험 섹션)에서만 등장할 것이다 -&gt; paragraph selection이 유리함</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4ecf44b7f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4ecf44b7f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695D46"/>
                </a:solidFill>
              </a:rPr>
              <a:t>휴리스틱 - 데이터셋은 논문의 특정한 부분(예를 들어, 실험 섹션)에서만 등장할 것이다 -&gt; paragraph selection이 유리함</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4ecf44b7f2_6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4ecf44b7f2_6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695D46"/>
                </a:solidFill>
              </a:rPr>
              <a:t>For example, experiments</a:t>
            </a:r>
            <a:endParaRPr sz="1400">
              <a:solidFill>
                <a:srgbClr val="695D46"/>
              </a:solidFill>
            </a:endParaRPr>
          </a:p>
          <a:p>
            <a:pPr marL="0" lvl="0" indent="0" algn="l" rtl="0">
              <a:spcBef>
                <a:spcPts val="0"/>
              </a:spcBef>
              <a:spcAft>
                <a:spcPts val="0"/>
              </a:spcAft>
              <a:buNone/>
            </a:pPr>
            <a:r>
              <a:rPr lang="en" sz="1400">
                <a:solidFill>
                  <a:srgbClr val="695D46"/>
                </a:solidFill>
              </a:rPr>
              <a:t>We didnt use bert because we first wanted to ensure that our assumption (datasets appears in some sections and because of that paragraph selection is needed) was right. Because docqa already has the paragraph seleciton, it was the best way to start the project. But we didnt have time to implement that in bert. (future work)</a:t>
            </a:r>
            <a:endParaRPr sz="1400">
              <a:solidFill>
                <a:srgbClr val="695D46"/>
              </a:solidFill>
            </a:endParaRPr>
          </a:p>
          <a:p>
            <a:pPr marL="0" lvl="0" indent="0" algn="l" rtl="0">
              <a:spcBef>
                <a:spcPts val="0"/>
              </a:spcBef>
              <a:spcAft>
                <a:spcPts val="0"/>
              </a:spcAft>
              <a:buNone/>
            </a:pPr>
            <a:endParaRPr sz="1400">
              <a:solidFill>
                <a:srgbClr val="695D46"/>
              </a:solidFill>
            </a:endParaRPr>
          </a:p>
          <a:p>
            <a:pPr marL="0" lvl="0" indent="0" algn="l" rtl="0">
              <a:spcBef>
                <a:spcPts val="0"/>
              </a:spcBef>
              <a:spcAft>
                <a:spcPts val="0"/>
              </a:spcAft>
              <a:buNone/>
            </a:pPr>
            <a:r>
              <a:rPr lang="en" sz="1400">
                <a:solidFill>
                  <a:srgbClr val="695D46"/>
                </a:solidFill>
              </a:rPr>
              <a:t>BERT takes too muchtime on cpu</a:t>
            </a:r>
            <a:endParaRPr sz="1400">
              <a:solidFill>
                <a:srgbClr val="695D46"/>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4ecf44b7f2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4ecf44b7f2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좋은 쿼리를 만드는게 필요함</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4ecf44b7f2_6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4ecf44b7f2_6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좋은 쿼리를 만드는게 필요함</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4ecf44b7f2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4ecf44b7f2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Instead of generating a general query, we focus on generating a specific and good query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4ecf44b7f2_6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4ecf44b7f2_6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training set, we extracted sentences that contain dataset mentions</a:t>
            </a:r>
            <a:endParaRPr/>
          </a:p>
          <a:p>
            <a:pPr marL="0" lvl="0" indent="0" algn="l" rtl="0">
              <a:spcBef>
                <a:spcPts val="0"/>
              </a:spcBef>
              <a:spcAft>
                <a:spcPts val="0"/>
              </a:spcAft>
              <a:buNone/>
            </a:pPr>
            <a:endParaRPr/>
          </a:p>
          <a:p>
            <a:pPr marL="0" lvl="0" indent="0" algn="l" rtl="0">
              <a:spcBef>
                <a:spcPts val="0"/>
              </a:spcBef>
              <a:spcAft>
                <a:spcPts val="0"/>
              </a:spcAft>
              <a:buNone/>
            </a:pPr>
            <a:r>
              <a:rPr lang="en"/>
              <a:t>정답이 포함된 문장 -&gt; 쿼리 생성 (정답을 찾을 수 있는 쿼리) -&gt; 따라서, 정답을 잘 찾는 쿼리를 보장함</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9544c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9544c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4ecf44b7f2_6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4ecf44b7f2_6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정답이 포함된 문장 -&gt; 쿼리 생성 (정답을 찾을 수 있는 쿼리) -&gt; 따라서, 정답을 잘 찾는 쿼리를 보장함</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4ecf44b7f2_6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4ecf44b7f2_6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generated a list of query terms that frequently appear in those queries but not in sentences without mentions. So they have discriminative power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4f863ce80e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4f863ce80e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generated a list of query terms that frequently appear in those queries but not in sentences without mentions. So they have discriminative power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4ecf44b7f2_6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4ecf44b7f2_6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정답이 포함된 문장 -&gt; 쿼리 생성 (정답을 찾을 수 있는 쿼리) -&gt; 따라서, 정답을 잘 찾는 쿼리를 보장함</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4ecf44b7f2_6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4ecf44b7f2_6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정답이 포함된 문장 -&gt; 쿼리 생성 (정답을 찾을 수 있는 쿼리) -&gt; 따라서, 정답을 잘 찾는 쿼리를 보장함</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4ecf44b7f2_6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4ecf44b7f2_6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이거 물어볼수도 있을듯</a:t>
            </a:r>
            <a:endParaRPr/>
          </a:p>
          <a:p>
            <a:pPr marL="0" lvl="0" indent="0" algn="l" rtl="0">
              <a:spcBef>
                <a:spcPts val="0"/>
              </a:spcBef>
              <a:spcAft>
                <a:spcPts val="0"/>
              </a:spcAft>
              <a:buNone/>
            </a:pPr>
            <a:r>
              <a:rPr lang="en"/>
              <a:t>In P1 we may have the word dataset so we need a query like “which dataset?” but on the other hand, in P2 we may have the word survey and dataset may not appear at all to a query like “which dataset?” would make the rc model confused and not able to retrieve the answer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4ecf44b7f2_6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4ecf44b7f2_6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이거 물어볼수도 있을듯</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4f672587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4f672587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4f672587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4f672587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4f6725870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4f672587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ec427293d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ec427293d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4f6725870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4f6725870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words do not have the same entity types as dataset names.</a:t>
            </a:r>
            <a:endParaRPr/>
          </a:p>
          <a:p>
            <a:pPr marL="0" lvl="0" indent="0" algn="l" rtl="0">
              <a:spcBef>
                <a:spcPts val="0"/>
              </a:spcBef>
              <a:spcAft>
                <a:spcPts val="0"/>
              </a:spcAft>
              <a:buNone/>
            </a:pPr>
            <a:r>
              <a:rPr lang="en"/>
              <a:t>Most datasets comes from an organization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4ec427293d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4ec427293d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Most of the dataset names has the same entity type (organization and agency)</a:t>
            </a:r>
            <a:endParaRPr/>
          </a:p>
          <a:p>
            <a:pPr marL="0" lvl="0" indent="0" algn="l" rtl="0">
              <a:spcBef>
                <a:spcPts val="0"/>
              </a:spcBef>
              <a:spcAft>
                <a:spcPts val="0"/>
              </a:spcAft>
              <a:buNone/>
            </a:pPr>
            <a:endParaRPr/>
          </a:p>
          <a:p>
            <a:pPr marL="0" lvl="0" indent="0" algn="l" rtl="0">
              <a:spcBef>
                <a:spcPts val="0"/>
              </a:spcBef>
              <a:spcAft>
                <a:spcPts val="0"/>
              </a:spcAft>
              <a:buNone/>
            </a:pPr>
            <a:r>
              <a:rPr lang="en"/>
              <a:t>'organization', 'bank']</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4ec427293d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4ec427293d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4f863ce80e_4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4f863ce80e_4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4f863ce80e_4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4f863ce80e_4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4f863ce80e_4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4f863ce80e_4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4ecf44b7f2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4ecf44b7f2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used 3 settings of our model to analyze the effects of each module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4eebcc00d2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4eebcc00d2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 precision, Low recall -&gt; because of too general queries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4eebcc00d2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4eebcc00d2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low precision (some query terms generates noise), high recall good queries</a:t>
            </a:r>
            <a:endParaRPr/>
          </a:p>
          <a:p>
            <a:pPr marL="0" lvl="0" indent="0" algn="l" rtl="0">
              <a:spcBef>
                <a:spcPts val="0"/>
              </a:spcBef>
              <a:spcAft>
                <a:spcPts val="0"/>
              </a:spcAft>
              <a:buNone/>
            </a:pPr>
            <a:r>
              <a:rPr lang="en"/>
              <a:t>Generation of noise: eg -&gt; “</a:t>
            </a:r>
            <a:r>
              <a:rPr lang="en" sz="1800" b="1" i="1"/>
              <a:t>study</a:t>
            </a:r>
            <a:r>
              <a:rPr lang="en"/>
              <a:t>” there are datasets with the word study but there are many other sentences with that word (empiral study, etc)</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153.txt has no answer only with docqa, but has answers with query generations</a:t>
            </a:r>
            <a:endParaRPr/>
          </a:p>
          <a:p>
            <a:pPr marL="0" lvl="0" indent="0" algn="l" rtl="0">
              <a:spcBef>
                <a:spcPts val="0"/>
              </a:spcBef>
              <a:spcAft>
                <a:spcPts val="0"/>
              </a:spcAft>
              <a:buNone/>
            </a:pPr>
            <a:r>
              <a:rPr lang="en"/>
              <a:t>However, Financial services FDI data is good, but filtered out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4eebcc00d2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4eebcc00d2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high precision, high recall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ecf44b7f2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ecf44b7f2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4ec427293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4ec427293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4f863ce80e_5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4f863ce80e_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4ee021a9ec_1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4ee021a9ec_1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4f863ce80e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4f863ce80e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4ee3cb540b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4ee3cb540b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4ec427293d_0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4ec427293d_0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Open Sans"/>
                <a:ea typeface="Open Sans"/>
                <a:cs typeface="Open Sans"/>
                <a:sym typeface="Open Sans"/>
              </a:rPr>
              <a:t>Right answers usually have a score about 0.2-0.3</a:t>
            </a:r>
            <a:endParaRPr sz="1200">
              <a:latin typeface="Open Sans"/>
              <a:ea typeface="Open Sans"/>
              <a:cs typeface="Open Sans"/>
              <a:sym typeface="Open Sans"/>
            </a:endParaRPr>
          </a:p>
          <a:p>
            <a:pPr marL="0" lvl="0" indent="0" algn="l" rtl="0">
              <a:lnSpc>
                <a:spcPct val="115000"/>
              </a:lnSpc>
              <a:spcBef>
                <a:spcPts val="0"/>
              </a:spcBef>
              <a:spcAft>
                <a:spcPts val="0"/>
              </a:spcAft>
              <a:buClr>
                <a:srgbClr val="000000"/>
              </a:buClr>
              <a:buSzPts val="1100"/>
              <a:buFont typeface="Arial"/>
              <a:buNone/>
            </a:pPr>
            <a:r>
              <a:rPr lang="en" sz="1200">
                <a:latin typeface="Open Sans"/>
                <a:ea typeface="Open Sans"/>
                <a:cs typeface="Open Sans"/>
                <a:sym typeface="Open Sans"/>
              </a:rPr>
              <a:t>11 right answers out of 20</a:t>
            </a:r>
            <a:endParaRPr sz="1200">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4ecf44b7f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4ecf44b7f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https://openreview.net/pdf?id=SyK00v5xx</a:t>
            </a:r>
            <a:r>
              <a:rPr lang="en"/>
              <a:t> there are papers that show that tfidf (simple, easy to compute) can compete against sofisticated models for document representation</a:t>
            </a:r>
            <a:endParaRPr/>
          </a:p>
          <a:p>
            <a:pPr marL="0" lvl="0" indent="0" algn="l" rtl="0">
              <a:spcBef>
                <a:spcPts val="0"/>
              </a:spcBef>
              <a:spcAft>
                <a:spcPts val="0"/>
              </a:spcAft>
              <a:buNone/>
            </a:pPr>
            <a:endParaRPr/>
          </a:p>
          <a:p>
            <a:pPr marL="0" lvl="0" indent="0" algn="l" rtl="0">
              <a:spcBef>
                <a:spcPts val="0"/>
              </a:spcBef>
              <a:spcAft>
                <a:spcPts val="0"/>
              </a:spcAft>
              <a:buNone/>
            </a:pPr>
            <a:r>
              <a:rPr lang="en"/>
              <a:t>During QA if they asked about why tfidf is good for this: we got the best model in phase 1</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4ecf44b7f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4ecf44b7f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200">
                <a:latin typeface="Open Sans"/>
                <a:ea typeface="Open Sans"/>
                <a:cs typeface="Open Sans"/>
                <a:sym typeface="Open Sans"/>
              </a:rPr>
              <a:t>When we search in Wikipedia Data Analysis for Student Assessment, we get the article about  Data Analysis (Statistics). So, we will associate all papers about data analysis to EDU-17-2</a:t>
            </a:r>
            <a:endParaRPr sz="1200">
              <a:latin typeface="Open Sans"/>
              <a:ea typeface="Open Sans"/>
              <a:cs typeface="Open Sans"/>
              <a:sym typeface="Open Sans"/>
            </a:endParaRPr>
          </a:p>
          <a:p>
            <a:pPr marL="0" lvl="0" indent="0" algn="l" rtl="0">
              <a:lnSpc>
                <a:spcPct val="115000"/>
              </a:lnSpc>
              <a:spcBef>
                <a:spcPts val="0"/>
              </a:spcBef>
              <a:spcAft>
                <a:spcPts val="0"/>
              </a:spcAft>
              <a:buClr>
                <a:srgbClr val="000000"/>
              </a:buClr>
              <a:buSzPts val="1100"/>
              <a:buFont typeface="Arial"/>
              <a:buNone/>
            </a:pPr>
            <a:r>
              <a:rPr lang="en" sz="1200">
                <a:latin typeface="Open Sans"/>
                <a:ea typeface="Open Sans"/>
                <a:cs typeface="Open Sans"/>
                <a:sym typeface="Open Sans"/>
              </a:rPr>
              <a:t>The list we were given is not a complete list</a:t>
            </a:r>
            <a:endParaRPr sz="1200">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4ecf44b7f2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4ecf44b7f2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4ee3cb540b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4ee3cb540b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ecf44b7f2_6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ecf44b7f2_6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RC 설명</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4ee021a9e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4ee021a9e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ee021a9ec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ee021a9ec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used it because it can use the context in its predictions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4ecf44b7f2_5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4ecf44b7f2_5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enough examples to train a NN</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4ecf44b7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4ecf44b7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4f863ce80e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4f863ce80e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base our future work on the following hypothesis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4f863ce80e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4f863ce80e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g4f863ce80e_5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4" name="Google Shape;1194;g4f863ce80e_5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4f863ce80e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4f863ce80e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4ee021a9e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4ee021a9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c6f9544c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c6f9544c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ecf44b7f2_6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ecf44b7f2_6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RC 설명</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ecf44b7f2_6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ecf44b7f2_6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RC 설명</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ecf44b7f2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ecf44b7f2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 is a span of the text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ecf44b7f2_6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ecf44b7f2_6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Rich Context Competition</a:t>
            </a:r>
            <a:endParaRPr/>
          </a:p>
        </p:txBody>
      </p:sp>
      <p:sp>
        <p:nvSpPr>
          <p:cNvPr id="67" name="Google Shape;67;p13"/>
          <p:cNvSpPr txBox="1">
            <a:spLocks noGrp="1"/>
          </p:cNvSpPr>
          <p:nvPr>
            <p:ph type="subTitle" idx="1"/>
          </p:nvPr>
        </p:nvSpPr>
        <p:spPr>
          <a:xfrm>
            <a:off x="946925" y="3213800"/>
            <a:ext cx="7194000" cy="8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Team KAIST</a:t>
            </a:r>
            <a:endParaRPr sz="1800"/>
          </a:p>
          <a:p>
            <a:pPr marL="0" lvl="0" indent="0" algn="ctr" rtl="0">
              <a:spcBef>
                <a:spcPts val="0"/>
              </a:spcBef>
              <a:spcAft>
                <a:spcPts val="0"/>
              </a:spcAft>
              <a:buNone/>
            </a:pPr>
            <a:r>
              <a:rPr lang="en" sz="1200"/>
              <a:t>RCC Workshop 15th Feb 2019</a:t>
            </a:r>
            <a:endParaRPr sz="1200"/>
          </a:p>
        </p:txBody>
      </p:sp>
      <p:pic>
        <p:nvPicPr>
          <p:cNvPr id="68" name="Google Shape;68;p13"/>
          <p:cNvPicPr preferRelativeResize="0"/>
          <p:nvPr/>
        </p:nvPicPr>
        <p:blipFill rotWithShape="1">
          <a:blip r:embed="rId3">
            <a:alphaModFix/>
          </a:blip>
          <a:srcRect l="23642" r="21388"/>
          <a:stretch/>
        </p:blipFill>
        <p:spPr>
          <a:xfrm>
            <a:off x="6871750" y="4435335"/>
            <a:ext cx="1269099" cy="541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RC</a:t>
            </a:r>
            <a:endParaRPr/>
          </a:p>
        </p:txBody>
      </p:sp>
      <p:sp>
        <p:nvSpPr>
          <p:cNvPr id="224" name="Google Shape;224;p22"/>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225" name="Google Shape;225;p22"/>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226" name="Google Shape;226;p22"/>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227" name="Google Shape;227;p22"/>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228" name="Google Shape;228;p22"/>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229" name="Google Shape;229;p22"/>
          <p:cNvSpPr txBox="1">
            <a:spLocks noGrp="1"/>
          </p:cNvSpPr>
          <p:nvPr>
            <p:ph type="body" idx="1"/>
          </p:nvPr>
        </p:nvSpPr>
        <p:spPr>
          <a:xfrm>
            <a:off x="311700" y="1266325"/>
            <a:ext cx="8520600" cy="1500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Document QA model</a:t>
            </a:r>
            <a:endParaRPr/>
          </a:p>
          <a:p>
            <a:pPr marL="914400" marR="0" lvl="1" indent="-317500" algn="l" rtl="0">
              <a:lnSpc>
                <a:spcPct val="150000"/>
              </a:lnSpc>
              <a:spcBef>
                <a:spcPts val="0"/>
              </a:spcBef>
              <a:spcAft>
                <a:spcPts val="0"/>
              </a:spcAft>
              <a:buClr>
                <a:srgbClr val="695D46"/>
              </a:buClr>
              <a:buSzPts val="1400"/>
              <a:buFont typeface="Arial"/>
              <a:buChar char="○"/>
            </a:pPr>
            <a:r>
              <a:rPr lang="en">
                <a:solidFill>
                  <a:srgbClr val="695D46"/>
                </a:solidFill>
                <a:latin typeface="Arial"/>
                <a:ea typeface="Arial"/>
                <a:cs typeface="Arial"/>
                <a:sym typeface="Arial"/>
              </a:rPr>
              <a:t>Clark et al., 2017</a:t>
            </a:r>
            <a:endParaRPr>
              <a:solidFill>
                <a:srgbClr val="695D46"/>
              </a:solidFill>
              <a:latin typeface="Arial"/>
              <a:ea typeface="Arial"/>
              <a:cs typeface="Arial"/>
              <a:sym typeface="Arial"/>
            </a:endParaRPr>
          </a:p>
          <a:p>
            <a:pPr marL="914400" marR="0" lvl="1" indent="-317500" algn="l" rtl="0">
              <a:lnSpc>
                <a:spcPct val="150000"/>
              </a:lnSpc>
              <a:spcBef>
                <a:spcPts val="0"/>
              </a:spcBef>
              <a:spcAft>
                <a:spcPts val="0"/>
              </a:spcAft>
              <a:buClr>
                <a:srgbClr val="695D46"/>
              </a:buClr>
              <a:buSzPts val="1400"/>
              <a:buFont typeface="Arial"/>
              <a:buChar char="○"/>
            </a:pPr>
            <a:r>
              <a:rPr lang="en" b="1">
                <a:solidFill>
                  <a:srgbClr val="695D46"/>
                </a:solidFill>
                <a:latin typeface="Arial"/>
                <a:ea typeface="Arial"/>
                <a:cs typeface="Arial"/>
                <a:sym typeface="Arial"/>
              </a:rPr>
              <a:t>RC model</a:t>
            </a:r>
            <a:r>
              <a:rPr lang="en">
                <a:solidFill>
                  <a:srgbClr val="695D46"/>
                </a:solidFill>
                <a:latin typeface="Arial"/>
                <a:ea typeface="Arial"/>
                <a:cs typeface="Arial"/>
                <a:sym typeface="Arial"/>
              </a:rPr>
              <a:t> with </a:t>
            </a:r>
            <a:r>
              <a:rPr lang="en" b="1">
                <a:solidFill>
                  <a:srgbClr val="695D46"/>
                </a:solidFill>
                <a:latin typeface="Arial"/>
                <a:ea typeface="Arial"/>
                <a:cs typeface="Arial"/>
                <a:sym typeface="Arial"/>
              </a:rPr>
              <a:t>paragraph selection</a:t>
            </a:r>
            <a:endParaRPr>
              <a:solidFill>
                <a:srgbClr val="695D46"/>
              </a:solidFill>
              <a:latin typeface="Arial"/>
              <a:ea typeface="Arial"/>
              <a:cs typeface="Arial"/>
              <a:sym typeface="Arial"/>
            </a:endParaRPr>
          </a:p>
        </p:txBody>
      </p:sp>
      <p:sp>
        <p:nvSpPr>
          <p:cNvPr id="230" name="Google Shape;230;p22"/>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231" name="Google Shape;231;p22"/>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232" name="Google Shape;232;p22"/>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233" name="Google Shape;233;p22"/>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234" name="Google Shape;234;p22"/>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235" name="Google Shape;235;p22"/>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236" name="Google Shape;236;p22"/>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RC</a:t>
            </a:r>
            <a:endParaRPr/>
          </a:p>
        </p:txBody>
      </p:sp>
      <p:sp>
        <p:nvSpPr>
          <p:cNvPr id="242" name="Google Shape;242;p23"/>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243" name="Google Shape;243;p23"/>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244" name="Google Shape;244;p23"/>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245" name="Google Shape;245;p23"/>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246" name="Google Shape;246;p23"/>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247" name="Google Shape;247;p23"/>
          <p:cNvSpPr txBox="1">
            <a:spLocks noGrp="1"/>
          </p:cNvSpPr>
          <p:nvPr>
            <p:ph type="body" idx="1"/>
          </p:nvPr>
        </p:nvSpPr>
        <p:spPr>
          <a:xfrm>
            <a:off x="311700" y="1266325"/>
            <a:ext cx="8520600" cy="1500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Document QA model</a:t>
            </a:r>
            <a:endParaRPr/>
          </a:p>
          <a:p>
            <a:pPr marL="914400" marR="0" lvl="1" indent="-317500" algn="l" rtl="0">
              <a:lnSpc>
                <a:spcPct val="150000"/>
              </a:lnSpc>
              <a:spcBef>
                <a:spcPts val="0"/>
              </a:spcBef>
              <a:spcAft>
                <a:spcPts val="0"/>
              </a:spcAft>
              <a:buClr>
                <a:srgbClr val="695D46"/>
              </a:buClr>
              <a:buSzPts val="1400"/>
              <a:buFont typeface="Arial"/>
              <a:buChar char="○"/>
            </a:pPr>
            <a:r>
              <a:rPr lang="en">
                <a:solidFill>
                  <a:srgbClr val="695D46"/>
                </a:solidFill>
                <a:latin typeface="Arial"/>
                <a:ea typeface="Arial"/>
                <a:cs typeface="Arial"/>
                <a:sym typeface="Arial"/>
              </a:rPr>
              <a:t>Clark et al., 2017</a:t>
            </a:r>
            <a:endParaRPr>
              <a:solidFill>
                <a:srgbClr val="695D46"/>
              </a:solidFill>
              <a:latin typeface="Arial"/>
              <a:ea typeface="Arial"/>
              <a:cs typeface="Arial"/>
              <a:sym typeface="Arial"/>
            </a:endParaRPr>
          </a:p>
          <a:p>
            <a:pPr marL="914400" marR="0" lvl="1" indent="-317500" algn="l" rtl="0">
              <a:lnSpc>
                <a:spcPct val="150000"/>
              </a:lnSpc>
              <a:spcBef>
                <a:spcPts val="0"/>
              </a:spcBef>
              <a:spcAft>
                <a:spcPts val="0"/>
              </a:spcAft>
              <a:buClr>
                <a:srgbClr val="695D46"/>
              </a:buClr>
              <a:buSzPts val="1400"/>
              <a:buFont typeface="Arial"/>
              <a:buChar char="○"/>
            </a:pPr>
            <a:r>
              <a:rPr lang="en" b="1">
                <a:solidFill>
                  <a:srgbClr val="695D46"/>
                </a:solidFill>
                <a:latin typeface="Arial"/>
                <a:ea typeface="Arial"/>
                <a:cs typeface="Arial"/>
                <a:sym typeface="Arial"/>
              </a:rPr>
              <a:t>RC model</a:t>
            </a:r>
            <a:r>
              <a:rPr lang="en">
                <a:solidFill>
                  <a:srgbClr val="695D46"/>
                </a:solidFill>
                <a:latin typeface="Arial"/>
                <a:ea typeface="Arial"/>
                <a:cs typeface="Arial"/>
                <a:sym typeface="Arial"/>
              </a:rPr>
              <a:t> with </a:t>
            </a:r>
            <a:r>
              <a:rPr lang="en" b="1">
                <a:solidFill>
                  <a:srgbClr val="695D46"/>
                </a:solidFill>
                <a:latin typeface="Arial"/>
                <a:ea typeface="Arial"/>
                <a:cs typeface="Arial"/>
                <a:sym typeface="Arial"/>
              </a:rPr>
              <a:t>paragraph selection</a:t>
            </a:r>
            <a:endParaRPr>
              <a:solidFill>
                <a:srgbClr val="695D46"/>
              </a:solidFill>
              <a:latin typeface="Arial"/>
              <a:ea typeface="Arial"/>
              <a:cs typeface="Arial"/>
              <a:sym typeface="Arial"/>
            </a:endParaRPr>
          </a:p>
        </p:txBody>
      </p:sp>
      <p:sp>
        <p:nvSpPr>
          <p:cNvPr id="248" name="Google Shape;248;p23"/>
          <p:cNvSpPr/>
          <p:nvPr/>
        </p:nvSpPr>
        <p:spPr>
          <a:xfrm>
            <a:off x="845100" y="3789575"/>
            <a:ext cx="824850" cy="1112724"/>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Paper</a:t>
            </a:r>
            <a:endParaRPr/>
          </a:p>
        </p:txBody>
      </p:sp>
      <p:sp>
        <p:nvSpPr>
          <p:cNvPr id="249" name="Google Shape;249;p23"/>
          <p:cNvSpPr txBox="1"/>
          <p:nvPr/>
        </p:nvSpPr>
        <p:spPr>
          <a:xfrm>
            <a:off x="906075" y="2952275"/>
            <a:ext cx="7029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latin typeface="Open Sans"/>
                <a:ea typeface="Open Sans"/>
                <a:cs typeface="Open Sans"/>
                <a:sym typeface="Open Sans"/>
              </a:rPr>
              <a:t>Query</a:t>
            </a:r>
            <a:endParaRPr sz="1200" i="1">
              <a:latin typeface="Open Sans"/>
              <a:ea typeface="Open Sans"/>
              <a:cs typeface="Open Sans"/>
              <a:sym typeface="Open Sans"/>
            </a:endParaRPr>
          </a:p>
        </p:txBody>
      </p:sp>
      <p:sp>
        <p:nvSpPr>
          <p:cNvPr id="250" name="Google Shape;250;p23"/>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251" name="Google Shape;251;p23"/>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252" name="Google Shape;252;p23"/>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253" name="Google Shape;253;p23"/>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254" name="Google Shape;254;p23"/>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255" name="Google Shape;255;p23"/>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256" name="Google Shape;256;p23"/>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RC</a:t>
            </a:r>
            <a:endParaRPr/>
          </a:p>
        </p:txBody>
      </p:sp>
      <p:sp>
        <p:nvSpPr>
          <p:cNvPr id="262" name="Google Shape;262;p24"/>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263" name="Google Shape;263;p24"/>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264" name="Google Shape;264;p24"/>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265" name="Google Shape;265;p24"/>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266" name="Google Shape;266;p24"/>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267" name="Google Shape;267;p24"/>
          <p:cNvSpPr txBox="1">
            <a:spLocks noGrp="1"/>
          </p:cNvSpPr>
          <p:nvPr>
            <p:ph type="body" idx="1"/>
          </p:nvPr>
        </p:nvSpPr>
        <p:spPr>
          <a:xfrm>
            <a:off x="311700" y="1266325"/>
            <a:ext cx="8520600" cy="1500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Document QA model</a:t>
            </a:r>
            <a:endParaRPr/>
          </a:p>
          <a:p>
            <a:pPr marL="914400" marR="0" lvl="1" indent="-317500" algn="l" rtl="0">
              <a:lnSpc>
                <a:spcPct val="150000"/>
              </a:lnSpc>
              <a:spcBef>
                <a:spcPts val="0"/>
              </a:spcBef>
              <a:spcAft>
                <a:spcPts val="0"/>
              </a:spcAft>
              <a:buClr>
                <a:srgbClr val="695D46"/>
              </a:buClr>
              <a:buSzPts val="1400"/>
              <a:buFont typeface="Arial"/>
              <a:buChar char="○"/>
            </a:pPr>
            <a:r>
              <a:rPr lang="en">
                <a:solidFill>
                  <a:srgbClr val="695D46"/>
                </a:solidFill>
                <a:latin typeface="Arial"/>
                <a:ea typeface="Arial"/>
                <a:cs typeface="Arial"/>
                <a:sym typeface="Arial"/>
              </a:rPr>
              <a:t>Clark et al., 2017</a:t>
            </a:r>
            <a:endParaRPr>
              <a:solidFill>
                <a:srgbClr val="695D46"/>
              </a:solidFill>
              <a:latin typeface="Arial"/>
              <a:ea typeface="Arial"/>
              <a:cs typeface="Arial"/>
              <a:sym typeface="Arial"/>
            </a:endParaRPr>
          </a:p>
          <a:p>
            <a:pPr marL="914400" marR="0" lvl="1" indent="-317500" algn="l" rtl="0">
              <a:lnSpc>
                <a:spcPct val="150000"/>
              </a:lnSpc>
              <a:spcBef>
                <a:spcPts val="0"/>
              </a:spcBef>
              <a:spcAft>
                <a:spcPts val="0"/>
              </a:spcAft>
              <a:buClr>
                <a:srgbClr val="695D46"/>
              </a:buClr>
              <a:buSzPts val="1400"/>
              <a:buFont typeface="Arial"/>
              <a:buChar char="○"/>
            </a:pPr>
            <a:r>
              <a:rPr lang="en" b="1">
                <a:solidFill>
                  <a:srgbClr val="695D46"/>
                </a:solidFill>
                <a:latin typeface="Arial"/>
                <a:ea typeface="Arial"/>
                <a:cs typeface="Arial"/>
                <a:sym typeface="Arial"/>
              </a:rPr>
              <a:t>RC model</a:t>
            </a:r>
            <a:r>
              <a:rPr lang="en">
                <a:solidFill>
                  <a:srgbClr val="695D46"/>
                </a:solidFill>
                <a:latin typeface="Arial"/>
                <a:ea typeface="Arial"/>
                <a:cs typeface="Arial"/>
                <a:sym typeface="Arial"/>
              </a:rPr>
              <a:t> with </a:t>
            </a:r>
            <a:r>
              <a:rPr lang="en" b="1">
                <a:solidFill>
                  <a:srgbClr val="695D46"/>
                </a:solidFill>
                <a:latin typeface="Arial"/>
                <a:ea typeface="Arial"/>
                <a:cs typeface="Arial"/>
                <a:sym typeface="Arial"/>
              </a:rPr>
              <a:t>paragraph selection</a:t>
            </a:r>
            <a:endParaRPr>
              <a:solidFill>
                <a:srgbClr val="695D46"/>
              </a:solidFill>
              <a:latin typeface="Arial"/>
              <a:ea typeface="Arial"/>
              <a:cs typeface="Arial"/>
              <a:sym typeface="Arial"/>
            </a:endParaRPr>
          </a:p>
        </p:txBody>
      </p:sp>
      <p:sp>
        <p:nvSpPr>
          <p:cNvPr id="268" name="Google Shape;268;p24"/>
          <p:cNvSpPr/>
          <p:nvPr/>
        </p:nvSpPr>
        <p:spPr>
          <a:xfrm>
            <a:off x="845100" y="3789575"/>
            <a:ext cx="824850" cy="1112724"/>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Paper</a:t>
            </a:r>
            <a:endParaRPr/>
          </a:p>
        </p:txBody>
      </p:sp>
      <p:sp>
        <p:nvSpPr>
          <p:cNvPr id="269" name="Google Shape;269;p24"/>
          <p:cNvSpPr txBox="1"/>
          <p:nvPr/>
        </p:nvSpPr>
        <p:spPr>
          <a:xfrm>
            <a:off x="906075" y="2952275"/>
            <a:ext cx="7029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latin typeface="Open Sans"/>
                <a:ea typeface="Open Sans"/>
                <a:cs typeface="Open Sans"/>
                <a:sym typeface="Open Sans"/>
              </a:rPr>
              <a:t>Query</a:t>
            </a:r>
            <a:endParaRPr sz="1200" i="1">
              <a:latin typeface="Open Sans"/>
              <a:ea typeface="Open Sans"/>
              <a:cs typeface="Open Sans"/>
              <a:sym typeface="Open Sans"/>
            </a:endParaRPr>
          </a:p>
        </p:txBody>
      </p:sp>
      <p:sp>
        <p:nvSpPr>
          <p:cNvPr id="270" name="Google Shape;270;p24"/>
          <p:cNvSpPr/>
          <p:nvPr/>
        </p:nvSpPr>
        <p:spPr>
          <a:xfrm>
            <a:off x="2723875" y="3376775"/>
            <a:ext cx="1443300" cy="7776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Paragraph selection</a:t>
            </a:r>
            <a:endParaRPr>
              <a:solidFill>
                <a:srgbClr val="FFFFFF"/>
              </a:solidFill>
            </a:endParaRPr>
          </a:p>
        </p:txBody>
      </p:sp>
      <p:sp>
        <p:nvSpPr>
          <p:cNvPr id="271" name="Google Shape;271;p24"/>
          <p:cNvSpPr/>
          <p:nvPr/>
        </p:nvSpPr>
        <p:spPr>
          <a:xfrm>
            <a:off x="1918500" y="3140400"/>
            <a:ext cx="653700" cy="11127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273" name="Google Shape;273;p24"/>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274" name="Google Shape;274;p24"/>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275" name="Google Shape;275;p24"/>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276" name="Google Shape;276;p24"/>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277" name="Google Shape;277;p24"/>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278" name="Google Shape;278;p24"/>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RC</a:t>
            </a:r>
            <a:endParaRPr/>
          </a:p>
        </p:txBody>
      </p:sp>
      <p:sp>
        <p:nvSpPr>
          <p:cNvPr id="284" name="Google Shape;284;p25"/>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285" name="Google Shape;285;p25"/>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286" name="Google Shape;286;p25"/>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287" name="Google Shape;287;p25"/>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288" name="Google Shape;288;p25"/>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289" name="Google Shape;289;p25"/>
          <p:cNvSpPr txBox="1">
            <a:spLocks noGrp="1"/>
          </p:cNvSpPr>
          <p:nvPr>
            <p:ph type="body" idx="1"/>
          </p:nvPr>
        </p:nvSpPr>
        <p:spPr>
          <a:xfrm>
            <a:off x="311700" y="1266325"/>
            <a:ext cx="8520600" cy="1500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Document QA model</a:t>
            </a:r>
            <a:endParaRPr/>
          </a:p>
          <a:p>
            <a:pPr marL="914400" marR="0" lvl="1" indent="-317500" algn="l" rtl="0">
              <a:lnSpc>
                <a:spcPct val="150000"/>
              </a:lnSpc>
              <a:spcBef>
                <a:spcPts val="0"/>
              </a:spcBef>
              <a:spcAft>
                <a:spcPts val="0"/>
              </a:spcAft>
              <a:buClr>
                <a:srgbClr val="695D46"/>
              </a:buClr>
              <a:buSzPts val="1400"/>
              <a:buFont typeface="Arial"/>
              <a:buChar char="○"/>
            </a:pPr>
            <a:r>
              <a:rPr lang="en">
                <a:solidFill>
                  <a:srgbClr val="695D46"/>
                </a:solidFill>
                <a:latin typeface="Arial"/>
                <a:ea typeface="Arial"/>
                <a:cs typeface="Arial"/>
                <a:sym typeface="Arial"/>
              </a:rPr>
              <a:t>Clark et al., 2017</a:t>
            </a:r>
            <a:endParaRPr>
              <a:solidFill>
                <a:srgbClr val="695D46"/>
              </a:solidFill>
              <a:latin typeface="Arial"/>
              <a:ea typeface="Arial"/>
              <a:cs typeface="Arial"/>
              <a:sym typeface="Arial"/>
            </a:endParaRPr>
          </a:p>
          <a:p>
            <a:pPr marL="914400" marR="0" lvl="1" indent="-317500" algn="l" rtl="0">
              <a:lnSpc>
                <a:spcPct val="150000"/>
              </a:lnSpc>
              <a:spcBef>
                <a:spcPts val="0"/>
              </a:spcBef>
              <a:spcAft>
                <a:spcPts val="0"/>
              </a:spcAft>
              <a:buClr>
                <a:srgbClr val="695D46"/>
              </a:buClr>
              <a:buSzPts val="1400"/>
              <a:buFont typeface="Arial"/>
              <a:buChar char="○"/>
            </a:pPr>
            <a:r>
              <a:rPr lang="en" b="1">
                <a:solidFill>
                  <a:srgbClr val="695D46"/>
                </a:solidFill>
                <a:latin typeface="Arial"/>
                <a:ea typeface="Arial"/>
                <a:cs typeface="Arial"/>
                <a:sym typeface="Arial"/>
              </a:rPr>
              <a:t>RC model</a:t>
            </a:r>
            <a:r>
              <a:rPr lang="en">
                <a:solidFill>
                  <a:srgbClr val="695D46"/>
                </a:solidFill>
                <a:latin typeface="Arial"/>
                <a:ea typeface="Arial"/>
                <a:cs typeface="Arial"/>
                <a:sym typeface="Arial"/>
              </a:rPr>
              <a:t> with </a:t>
            </a:r>
            <a:r>
              <a:rPr lang="en" b="1">
                <a:solidFill>
                  <a:srgbClr val="695D46"/>
                </a:solidFill>
                <a:latin typeface="Arial"/>
                <a:ea typeface="Arial"/>
                <a:cs typeface="Arial"/>
                <a:sym typeface="Arial"/>
              </a:rPr>
              <a:t>paragraph selection</a:t>
            </a:r>
            <a:endParaRPr>
              <a:solidFill>
                <a:srgbClr val="695D46"/>
              </a:solidFill>
              <a:latin typeface="Arial"/>
              <a:ea typeface="Arial"/>
              <a:cs typeface="Arial"/>
              <a:sym typeface="Arial"/>
            </a:endParaRPr>
          </a:p>
        </p:txBody>
      </p:sp>
      <p:sp>
        <p:nvSpPr>
          <p:cNvPr id="290" name="Google Shape;290;p25"/>
          <p:cNvSpPr/>
          <p:nvPr/>
        </p:nvSpPr>
        <p:spPr>
          <a:xfrm>
            <a:off x="845100" y="3789575"/>
            <a:ext cx="824850" cy="1112724"/>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Paper</a:t>
            </a:r>
            <a:endParaRPr/>
          </a:p>
        </p:txBody>
      </p:sp>
      <p:sp>
        <p:nvSpPr>
          <p:cNvPr id="291" name="Google Shape;291;p25"/>
          <p:cNvSpPr txBox="1"/>
          <p:nvPr/>
        </p:nvSpPr>
        <p:spPr>
          <a:xfrm>
            <a:off x="906075" y="2952275"/>
            <a:ext cx="7029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latin typeface="Open Sans"/>
                <a:ea typeface="Open Sans"/>
                <a:cs typeface="Open Sans"/>
                <a:sym typeface="Open Sans"/>
              </a:rPr>
              <a:t>Query</a:t>
            </a:r>
            <a:endParaRPr sz="1200" i="1">
              <a:latin typeface="Open Sans"/>
              <a:ea typeface="Open Sans"/>
              <a:cs typeface="Open Sans"/>
              <a:sym typeface="Open Sans"/>
            </a:endParaRPr>
          </a:p>
        </p:txBody>
      </p:sp>
      <p:sp>
        <p:nvSpPr>
          <p:cNvPr id="292" name="Google Shape;292;p25"/>
          <p:cNvSpPr/>
          <p:nvPr/>
        </p:nvSpPr>
        <p:spPr>
          <a:xfrm>
            <a:off x="2723875" y="3376775"/>
            <a:ext cx="1443300" cy="7776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Paragraph selection</a:t>
            </a:r>
            <a:endParaRPr>
              <a:solidFill>
                <a:srgbClr val="FFFFFF"/>
              </a:solidFill>
            </a:endParaRPr>
          </a:p>
        </p:txBody>
      </p:sp>
      <p:sp>
        <p:nvSpPr>
          <p:cNvPr id="293" name="Google Shape;293;p25"/>
          <p:cNvSpPr/>
          <p:nvPr/>
        </p:nvSpPr>
        <p:spPr>
          <a:xfrm>
            <a:off x="1918500" y="3140400"/>
            <a:ext cx="653700" cy="11127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4623525" y="3491525"/>
            <a:ext cx="825000" cy="288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P1</a:t>
            </a:r>
            <a:endParaRPr/>
          </a:p>
        </p:txBody>
      </p:sp>
      <p:sp>
        <p:nvSpPr>
          <p:cNvPr id="295" name="Google Shape;295;p25"/>
          <p:cNvSpPr/>
          <p:nvPr/>
        </p:nvSpPr>
        <p:spPr>
          <a:xfrm>
            <a:off x="4621925" y="3843725"/>
            <a:ext cx="825012" cy="424494"/>
          </a:xfrm>
          <a:prstGeom prst="flowChartDocumen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P3</a:t>
            </a:r>
            <a:endParaRPr/>
          </a:p>
        </p:txBody>
      </p:sp>
      <p:cxnSp>
        <p:nvCxnSpPr>
          <p:cNvPr id="296" name="Google Shape;296;p25"/>
          <p:cNvCxnSpPr>
            <a:stCxn id="292" idx="3"/>
          </p:cNvCxnSpPr>
          <p:nvPr/>
        </p:nvCxnSpPr>
        <p:spPr>
          <a:xfrm>
            <a:off x="4167175" y="3765575"/>
            <a:ext cx="389100" cy="0"/>
          </a:xfrm>
          <a:prstGeom prst="straightConnector1">
            <a:avLst/>
          </a:prstGeom>
          <a:noFill/>
          <a:ln w="9525" cap="flat" cmpd="sng">
            <a:solidFill>
              <a:schemeClr val="dk2"/>
            </a:solidFill>
            <a:prstDash val="solid"/>
            <a:round/>
            <a:headEnd type="none" w="med" len="med"/>
            <a:tailEnd type="triangle" w="med" len="med"/>
          </a:ln>
        </p:spPr>
      </p:cxnSp>
      <p:sp>
        <p:nvSpPr>
          <p:cNvPr id="297" name="Google Shape;297;p25"/>
          <p:cNvSpPr txBox="1"/>
          <p:nvPr/>
        </p:nvSpPr>
        <p:spPr>
          <a:xfrm>
            <a:off x="4010275" y="4154375"/>
            <a:ext cx="70290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Open Sans"/>
                <a:ea typeface="Open Sans"/>
                <a:cs typeface="Open Sans"/>
                <a:sym typeface="Open Sans"/>
              </a:rPr>
              <a:t>(TF-IDF)</a:t>
            </a:r>
            <a:endParaRPr sz="1100">
              <a:latin typeface="Open Sans"/>
              <a:ea typeface="Open Sans"/>
              <a:cs typeface="Open Sans"/>
              <a:sym typeface="Open Sans"/>
            </a:endParaRPr>
          </a:p>
        </p:txBody>
      </p:sp>
      <p:sp>
        <p:nvSpPr>
          <p:cNvPr id="298" name="Google Shape;298;p25"/>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299" name="Google Shape;299;p25"/>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300" name="Google Shape;300;p25"/>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301" name="Google Shape;301;p25"/>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302" name="Google Shape;302;p25"/>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303" name="Google Shape;303;p25"/>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304" name="Google Shape;304;p25"/>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RC</a:t>
            </a:r>
            <a:endParaRPr/>
          </a:p>
        </p:txBody>
      </p:sp>
      <p:sp>
        <p:nvSpPr>
          <p:cNvPr id="310" name="Google Shape;310;p26"/>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311" name="Google Shape;311;p26"/>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312" name="Google Shape;312;p26"/>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313" name="Google Shape;313;p26"/>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314" name="Google Shape;314;p26"/>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315" name="Google Shape;315;p26"/>
          <p:cNvSpPr txBox="1">
            <a:spLocks noGrp="1"/>
          </p:cNvSpPr>
          <p:nvPr>
            <p:ph type="body" idx="1"/>
          </p:nvPr>
        </p:nvSpPr>
        <p:spPr>
          <a:xfrm>
            <a:off x="311700" y="1266325"/>
            <a:ext cx="8520600" cy="1500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Document QA model</a:t>
            </a:r>
            <a:endParaRPr/>
          </a:p>
          <a:p>
            <a:pPr marL="914400" marR="0" lvl="1" indent="-317500" algn="l" rtl="0">
              <a:lnSpc>
                <a:spcPct val="150000"/>
              </a:lnSpc>
              <a:spcBef>
                <a:spcPts val="0"/>
              </a:spcBef>
              <a:spcAft>
                <a:spcPts val="0"/>
              </a:spcAft>
              <a:buClr>
                <a:srgbClr val="695D46"/>
              </a:buClr>
              <a:buSzPts val="1400"/>
              <a:buFont typeface="Arial"/>
              <a:buChar char="○"/>
            </a:pPr>
            <a:r>
              <a:rPr lang="en">
                <a:solidFill>
                  <a:srgbClr val="695D46"/>
                </a:solidFill>
                <a:latin typeface="Arial"/>
                <a:ea typeface="Arial"/>
                <a:cs typeface="Arial"/>
                <a:sym typeface="Arial"/>
              </a:rPr>
              <a:t>Clark et al., 2017</a:t>
            </a:r>
            <a:endParaRPr>
              <a:solidFill>
                <a:srgbClr val="695D46"/>
              </a:solidFill>
              <a:latin typeface="Arial"/>
              <a:ea typeface="Arial"/>
              <a:cs typeface="Arial"/>
              <a:sym typeface="Arial"/>
            </a:endParaRPr>
          </a:p>
          <a:p>
            <a:pPr marL="914400" marR="0" lvl="1" indent="-317500" algn="l" rtl="0">
              <a:lnSpc>
                <a:spcPct val="150000"/>
              </a:lnSpc>
              <a:spcBef>
                <a:spcPts val="0"/>
              </a:spcBef>
              <a:spcAft>
                <a:spcPts val="0"/>
              </a:spcAft>
              <a:buClr>
                <a:srgbClr val="695D46"/>
              </a:buClr>
              <a:buSzPts val="1400"/>
              <a:buFont typeface="Arial"/>
              <a:buChar char="○"/>
            </a:pPr>
            <a:r>
              <a:rPr lang="en" b="1">
                <a:solidFill>
                  <a:srgbClr val="695D46"/>
                </a:solidFill>
                <a:latin typeface="Arial"/>
                <a:ea typeface="Arial"/>
                <a:cs typeface="Arial"/>
                <a:sym typeface="Arial"/>
              </a:rPr>
              <a:t>RC model</a:t>
            </a:r>
            <a:r>
              <a:rPr lang="en">
                <a:solidFill>
                  <a:srgbClr val="695D46"/>
                </a:solidFill>
                <a:latin typeface="Arial"/>
                <a:ea typeface="Arial"/>
                <a:cs typeface="Arial"/>
                <a:sym typeface="Arial"/>
              </a:rPr>
              <a:t> with </a:t>
            </a:r>
            <a:r>
              <a:rPr lang="en" b="1">
                <a:solidFill>
                  <a:srgbClr val="695D46"/>
                </a:solidFill>
                <a:latin typeface="Arial"/>
                <a:ea typeface="Arial"/>
                <a:cs typeface="Arial"/>
                <a:sym typeface="Arial"/>
              </a:rPr>
              <a:t>paragraph selection</a:t>
            </a:r>
            <a:endParaRPr>
              <a:solidFill>
                <a:srgbClr val="695D46"/>
              </a:solidFill>
              <a:latin typeface="Arial"/>
              <a:ea typeface="Arial"/>
              <a:cs typeface="Arial"/>
              <a:sym typeface="Arial"/>
            </a:endParaRPr>
          </a:p>
        </p:txBody>
      </p:sp>
      <p:sp>
        <p:nvSpPr>
          <p:cNvPr id="316" name="Google Shape;316;p26"/>
          <p:cNvSpPr/>
          <p:nvPr/>
        </p:nvSpPr>
        <p:spPr>
          <a:xfrm>
            <a:off x="845100" y="3789575"/>
            <a:ext cx="824850" cy="1112724"/>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Paper</a:t>
            </a:r>
            <a:endParaRPr/>
          </a:p>
        </p:txBody>
      </p:sp>
      <p:sp>
        <p:nvSpPr>
          <p:cNvPr id="317" name="Google Shape;317;p26"/>
          <p:cNvSpPr txBox="1"/>
          <p:nvPr/>
        </p:nvSpPr>
        <p:spPr>
          <a:xfrm>
            <a:off x="906075" y="2952275"/>
            <a:ext cx="7029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latin typeface="Open Sans"/>
                <a:ea typeface="Open Sans"/>
                <a:cs typeface="Open Sans"/>
                <a:sym typeface="Open Sans"/>
              </a:rPr>
              <a:t>Query</a:t>
            </a:r>
            <a:endParaRPr sz="1200" i="1">
              <a:latin typeface="Open Sans"/>
              <a:ea typeface="Open Sans"/>
              <a:cs typeface="Open Sans"/>
              <a:sym typeface="Open Sans"/>
            </a:endParaRPr>
          </a:p>
        </p:txBody>
      </p:sp>
      <p:sp>
        <p:nvSpPr>
          <p:cNvPr id="318" name="Google Shape;318;p26"/>
          <p:cNvSpPr/>
          <p:nvPr/>
        </p:nvSpPr>
        <p:spPr>
          <a:xfrm>
            <a:off x="2723875" y="3376775"/>
            <a:ext cx="1443300" cy="7776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Paragraph selection</a:t>
            </a:r>
            <a:endParaRPr>
              <a:solidFill>
                <a:srgbClr val="FFFFFF"/>
              </a:solidFill>
            </a:endParaRPr>
          </a:p>
        </p:txBody>
      </p:sp>
      <p:sp>
        <p:nvSpPr>
          <p:cNvPr id="319" name="Google Shape;319;p26"/>
          <p:cNvSpPr/>
          <p:nvPr/>
        </p:nvSpPr>
        <p:spPr>
          <a:xfrm>
            <a:off x="1918500" y="3140400"/>
            <a:ext cx="653700" cy="11127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4623525" y="3491525"/>
            <a:ext cx="825000" cy="288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P1</a:t>
            </a:r>
            <a:endParaRPr/>
          </a:p>
        </p:txBody>
      </p:sp>
      <p:sp>
        <p:nvSpPr>
          <p:cNvPr id="321" name="Google Shape;321;p26"/>
          <p:cNvSpPr/>
          <p:nvPr/>
        </p:nvSpPr>
        <p:spPr>
          <a:xfrm>
            <a:off x="4621925" y="3843725"/>
            <a:ext cx="825012" cy="424494"/>
          </a:xfrm>
          <a:prstGeom prst="flowChartDocumen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P3</a:t>
            </a:r>
            <a:endParaRPr/>
          </a:p>
        </p:txBody>
      </p:sp>
      <p:cxnSp>
        <p:nvCxnSpPr>
          <p:cNvPr id="322" name="Google Shape;322;p26"/>
          <p:cNvCxnSpPr>
            <a:stCxn id="318" idx="3"/>
          </p:cNvCxnSpPr>
          <p:nvPr/>
        </p:nvCxnSpPr>
        <p:spPr>
          <a:xfrm>
            <a:off x="4167175" y="3765575"/>
            <a:ext cx="389100" cy="0"/>
          </a:xfrm>
          <a:prstGeom prst="straightConnector1">
            <a:avLst/>
          </a:prstGeom>
          <a:noFill/>
          <a:ln w="9525" cap="flat" cmpd="sng">
            <a:solidFill>
              <a:schemeClr val="dk2"/>
            </a:solidFill>
            <a:prstDash val="solid"/>
            <a:round/>
            <a:headEnd type="none" w="med" len="med"/>
            <a:tailEnd type="triangle" w="med" len="med"/>
          </a:ln>
        </p:spPr>
      </p:cxnSp>
      <p:sp>
        <p:nvSpPr>
          <p:cNvPr id="323" name="Google Shape;323;p26"/>
          <p:cNvSpPr/>
          <p:nvPr/>
        </p:nvSpPr>
        <p:spPr>
          <a:xfrm>
            <a:off x="6348025" y="3406700"/>
            <a:ext cx="969600" cy="4245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RC</a:t>
            </a:r>
            <a:endParaRPr>
              <a:solidFill>
                <a:srgbClr val="FFFFFF"/>
              </a:solidFill>
            </a:endParaRPr>
          </a:p>
        </p:txBody>
      </p:sp>
      <p:cxnSp>
        <p:nvCxnSpPr>
          <p:cNvPr id="324" name="Google Shape;324;p26"/>
          <p:cNvCxnSpPr>
            <a:endCxn id="325" idx="0"/>
          </p:cNvCxnSpPr>
          <p:nvPr/>
        </p:nvCxnSpPr>
        <p:spPr>
          <a:xfrm>
            <a:off x="1918450" y="3062600"/>
            <a:ext cx="3685200" cy="0"/>
          </a:xfrm>
          <a:prstGeom prst="straightConnector1">
            <a:avLst/>
          </a:prstGeom>
          <a:noFill/>
          <a:ln w="9525" cap="flat" cmpd="sng">
            <a:solidFill>
              <a:schemeClr val="dk2"/>
            </a:solidFill>
            <a:prstDash val="solid"/>
            <a:round/>
            <a:headEnd type="none" w="med" len="med"/>
            <a:tailEnd type="none" w="med" len="med"/>
          </a:ln>
        </p:spPr>
      </p:cxnSp>
      <p:sp>
        <p:nvSpPr>
          <p:cNvPr id="325" name="Google Shape;325;p26"/>
          <p:cNvSpPr/>
          <p:nvPr/>
        </p:nvSpPr>
        <p:spPr>
          <a:xfrm>
            <a:off x="5603650" y="3062600"/>
            <a:ext cx="653700" cy="11127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6" name="Google Shape;326;p26"/>
          <p:cNvCxnSpPr/>
          <p:nvPr/>
        </p:nvCxnSpPr>
        <p:spPr>
          <a:xfrm>
            <a:off x="7317625" y="3618950"/>
            <a:ext cx="514800" cy="0"/>
          </a:xfrm>
          <a:prstGeom prst="straightConnector1">
            <a:avLst/>
          </a:prstGeom>
          <a:noFill/>
          <a:ln w="9525" cap="flat" cmpd="sng">
            <a:solidFill>
              <a:schemeClr val="dk2"/>
            </a:solidFill>
            <a:prstDash val="solid"/>
            <a:round/>
            <a:headEnd type="none" w="med" len="med"/>
            <a:tailEnd type="triangle" w="med" len="med"/>
          </a:ln>
        </p:spPr>
      </p:cxnSp>
      <p:sp>
        <p:nvSpPr>
          <p:cNvPr id="327" name="Google Shape;327;p26"/>
          <p:cNvSpPr txBox="1"/>
          <p:nvPr/>
        </p:nvSpPr>
        <p:spPr>
          <a:xfrm>
            <a:off x="4010275" y="4154375"/>
            <a:ext cx="70290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Open Sans"/>
                <a:ea typeface="Open Sans"/>
                <a:cs typeface="Open Sans"/>
                <a:sym typeface="Open Sans"/>
              </a:rPr>
              <a:t>(TF-IDF)</a:t>
            </a:r>
            <a:endParaRPr sz="1100">
              <a:latin typeface="Open Sans"/>
              <a:ea typeface="Open Sans"/>
              <a:cs typeface="Open Sans"/>
              <a:sym typeface="Open Sans"/>
            </a:endParaRPr>
          </a:p>
        </p:txBody>
      </p:sp>
      <p:sp>
        <p:nvSpPr>
          <p:cNvPr id="328" name="Google Shape;328;p26"/>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329" name="Google Shape;329;p26"/>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330" name="Google Shape;330;p26"/>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331" name="Google Shape;331;p26"/>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332" name="Google Shape;332;p26"/>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333" name="Google Shape;333;p26"/>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334" name="Google Shape;334;p26"/>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RC</a:t>
            </a:r>
            <a:endParaRPr/>
          </a:p>
        </p:txBody>
      </p:sp>
      <p:sp>
        <p:nvSpPr>
          <p:cNvPr id="340" name="Google Shape;340;p27"/>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341" name="Google Shape;341;p27"/>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342" name="Google Shape;342;p27"/>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343" name="Google Shape;343;p27"/>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344" name="Google Shape;344;p27"/>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345" name="Google Shape;345;p27"/>
          <p:cNvSpPr txBox="1">
            <a:spLocks noGrp="1"/>
          </p:cNvSpPr>
          <p:nvPr>
            <p:ph type="body" idx="1"/>
          </p:nvPr>
        </p:nvSpPr>
        <p:spPr>
          <a:xfrm>
            <a:off x="311700" y="1266325"/>
            <a:ext cx="8520600" cy="7578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Why Document QA?</a:t>
            </a:r>
            <a:endParaRPr/>
          </a:p>
          <a:p>
            <a:pPr marL="914400" marR="0" lvl="1" indent="-317500" algn="l" rtl="0">
              <a:lnSpc>
                <a:spcPct val="150000"/>
              </a:lnSpc>
              <a:spcBef>
                <a:spcPts val="0"/>
              </a:spcBef>
              <a:spcAft>
                <a:spcPts val="0"/>
              </a:spcAft>
              <a:buSzPts val="1400"/>
              <a:buChar char="○"/>
            </a:pPr>
            <a:r>
              <a:rPr lang="en"/>
              <a:t>The mentions tend to </a:t>
            </a:r>
            <a:r>
              <a:rPr lang="en" b="1"/>
              <a:t>cluster in certain parts</a:t>
            </a:r>
            <a:r>
              <a:rPr lang="en"/>
              <a:t> of the publications</a:t>
            </a:r>
            <a:endParaRPr/>
          </a:p>
        </p:txBody>
      </p:sp>
      <p:sp>
        <p:nvSpPr>
          <p:cNvPr id="346" name="Google Shape;346;p27"/>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347" name="Google Shape;347;p27"/>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348" name="Google Shape;348;p27"/>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349" name="Google Shape;349;p27"/>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350" name="Google Shape;350;p27"/>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351" name="Google Shape;351;p27"/>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352" name="Google Shape;352;p27"/>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353" name="Google Shape;353;p27"/>
          <p:cNvSpPr txBox="1"/>
          <p:nvPr/>
        </p:nvSpPr>
        <p:spPr>
          <a:xfrm>
            <a:off x="1261550" y="2024250"/>
            <a:ext cx="4699800" cy="42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2"/>
                </a:solidFill>
                <a:latin typeface="Open Sans"/>
                <a:ea typeface="Open Sans"/>
                <a:cs typeface="Open Sans"/>
                <a:sym typeface="Open Sans"/>
              </a:rPr>
              <a:t>⇒ Finding that certain parts (paragraphs)</a:t>
            </a:r>
            <a:endParaRPr>
              <a:solidFill>
                <a:schemeClr val="dk2"/>
              </a:solidFill>
              <a:latin typeface="Open Sans"/>
              <a:ea typeface="Open Sans"/>
              <a:cs typeface="Open Sans"/>
              <a:sym typeface="Open Sans"/>
            </a:endParaRPr>
          </a:p>
          <a:p>
            <a:pPr marL="0" lvl="0" indent="0" algn="l" rtl="0">
              <a:spcBef>
                <a:spcPts val="1600"/>
              </a:spcBef>
              <a:spcAft>
                <a:spcPts val="0"/>
              </a:spcAft>
              <a:buNone/>
            </a:pPr>
            <a:endParaRPr>
              <a:latin typeface="Open Sans"/>
              <a:ea typeface="Open Sans"/>
              <a:cs typeface="Open Sans"/>
              <a:sym typeface="Open Sans"/>
            </a:endParaRPr>
          </a:p>
        </p:txBody>
      </p:sp>
      <p:sp>
        <p:nvSpPr>
          <p:cNvPr id="354" name="Google Shape;354;p27"/>
          <p:cNvSpPr txBox="1"/>
          <p:nvPr/>
        </p:nvSpPr>
        <p:spPr>
          <a:xfrm>
            <a:off x="1261550" y="2359500"/>
            <a:ext cx="47829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dk2"/>
                </a:solidFill>
                <a:latin typeface="Open Sans"/>
                <a:ea typeface="Open Sans"/>
                <a:cs typeface="Open Sans"/>
                <a:sym typeface="Open Sans"/>
              </a:rPr>
              <a:t>⇒ </a:t>
            </a:r>
            <a:r>
              <a:rPr lang="en" b="1">
                <a:solidFill>
                  <a:schemeClr val="dk2"/>
                </a:solidFill>
                <a:latin typeface="Open Sans"/>
                <a:ea typeface="Open Sans"/>
                <a:cs typeface="Open Sans"/>
                <a:sym typeface="Open Sans"/>
              </a:rPr>
              <a:t>Paragraph selection</a:t>
            </a:r>
            <a:r>
              <a:rPr lang="en">
                <a:solidFill>
                  <a:schemeClr val="dk2"/>
                </a:solidFill>
                <a:latin typeface="Open Sans"/>
                <a:ea typeface="Open Sans"/>
                <a:cs typeface="Open Sans"/>
                <a:sym typeface="Open Sans"/>
              </a:rPr>
              <a:t> in Document QA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RC</a:t>
            </a:r>
            <a:endParaRPr/>
          </a:p>
        </p:txBody>
      </p:sp>
      <p:sp>
        <p:nvSpPr>
          <p:cNvPr id="360" name="Google Shape;360;p28"/>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361" name="Google Shape;361;p28"/>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362" name="Google Shape;362;p28"/>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363" name="Google Shape;363;p28"/>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364" name="Google Shape;364;p28"/>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365" name="Google Shape;365;p28"/>
          <p:cNvSpPr txBox="1">
            <a:spLocks noGrp="1"/>
          </p:cNvSpPr>
          <p:nvPr>
            <p:ph type="body" idx="1"/>
          </p:nvPr>
        </p:nvSpPr>
        <p:spPr>
          <a:xfrm>
            <a:off x="311700" y="1266325"/>
            <a:ext cx="8520600" cy="1575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Query?</a:t>
            </a:r>
            <a:endParaRPr/>
          </a:p>
          <a:p>
            <a:pPr marL="914400" marR="0" lvl="1" indent="-317500" algn="l" rtl="0">
              <a:lnSpc>
                <a:spcPct val="150000"/>
              </a:lnSpc>
              <a:spcBef>
                <a:spcPts val="0"/>
              </a:spcBef>
              <a:spcAft>
                <a:spcPts val="0"/>
              </a:spcAft>
              <a:buSzPts val="1400"/>
              <a:buChar char="○"/>
            </a:pPr>
            <a:r>
              <a:rPr lang="en"/>
              <a:t>We need queries to retrieve dataset mentions</a:t>
            </a:r>
            <a:endParaRPr/>
          </a:p>
          <a:p>
            <a:pPr marL="914400" marR="0" lvl="1" indent="-317500" algn="l" rtl="0">
              <a:lnSpc>
                <a:spcPct val="150000"/>
              </a:lnSpc>
              <a:spcBef>
                <a:spcPts val="0"/>
              </a:spcBef>
              <a:spcAft>
                <a:spcPts val="0"/>
              </a:spcAft>
              <a:buSzPts val="1400"/>
              <a:buChar char="○"/>
            </a:pPr>
            <a:r>
              <a:rPr lang="en"/>
              <a:t>However, it is </a:t>
            </a:r>
            <a:r>
              <a:rPr lang="en" b="1"/>
              <a:t>difficult </a:t>
            </a:r>
            <a:r>
              <a:rPr lang="en"/>
              <a:t>to find </a:t>
            </a:r>
            <a:r>
              <a:rPr lang="en" b="1"/>
              <a:t>general queries</a:t>
            </a:r>
            <a:r>
              <a:rPr lang="en"/>
              <a:t> since datasets appear in various form</a:t>
            </a:r>
            <a:endParaRPr/>
          </a:p>
          <a:p>
            <a:pPr marL="914400" marR="0" lvl="1" indent="-317500" algn="l" rtl="0">
              <a:lnSpc>
                <a:spcPct val="150000"/>
              </a:lnSpc>
              <a:spcBef>
                <a:spcPts val="0"/>
              </a:spcBef>
              <a:spcAft>
                <a:spcPts val="0"/>
              </a:spcAft>
              <a:buSzPts val="1400"/>
              <a:buChar char="○"/>
            </a:pPr>
            <a:r>
              <a:rPr lang="en"/>
              <a:t>Examples:</a:t>
            </a:r>
            <a:endParaRPr/>
          </a:p>
        </p:txBody>
      </p:sp>
      <p:sp>
        <p:nvSpPr>
          <p:cNvPr id="366" name="Google Shape;366;p28"/>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367" name="Google Shape;367;p28"/>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368" name="Google Shape;368;p28"/>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369" name="Google Shape;369;p28"/>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370" name="Google Shape;370;p28"/>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371" name="Google Shape;371;p28"/>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372" name="Google Shape;372;p28"/>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RC</a:t>
            </a:r>
            <a:endParaRPr/>
          </a:p>
        </p:txBody>
      </p:sp>
      <p:sp>
        <p:nvSpPr>
          <p:cNvPr id="378" name="Google Shape;378;p29"/>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379" name="Google Shape;379;p29"/>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380" name="Google Shape;380;p29"/>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381" name="Google Shape;381;p29"/>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382" name="Google Shape;382;p29"/>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383" name="Google Shape;383;p29"/>
          <p:cNvSpPr txBox="1">
            <a:spLocks noGrp="1"/>
          </p:cNvSpPr>
          <p:nvPr>
            <p:ph type="body" idx="1"/>
          </p:nvPr>
        </p:nvSpPr>
        <p:spPr>
          <a:xfrm>
            <a:off x="311700" y="1266325"/>
            <a:ext cx="8520600" cy="1575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Query?</a:t>
            </a:r>
            <a:endParaRPr/>
          </a:p>
          <a:p>
            <a:pPr marL="914400" marR="0" lvl="1" indent="-317500" algn="l" rtl="0">
              <a:lnSpc>
                <a:spcPct val="150000"/>
              </a:lnSpc>
              <a:spcBef>
                <a:spcPts val="0"/>
              </a:spcBef>
              <a:spcAft>
                <a:spcPts val="0"/>
              </a:spcAft>
              <a:buSzPts val="1400"/>
              <a:buChar char="○"/>
            </a:pPr>
            <a:r>
              <a:rPr lang="en"/>
              <a:t>We need queries to retrieve dataset mentions</a:t>
            </a:r>
            <a:endParaRPr/>
          </a:p>
          <a:p>
            <a:pPr marL="914400" marR="0" lvl="1" indent="-317500" algn="l" rtl="0">
              <a:lnSpc>
                <a:spcPct val="150000"/>
              </a:lnSpc>
              <a:spcBef>
                <a:spcPts val="0"/>
              </a:spcBef>
              <a:spcAft>
                <a:spcPts val="0"/>
              </a:spcAft>
              <a:buSzPts val="1400"/>
              <a:buChar char="○"/>
            </a:pPr>
            <a:r>
              <a:rPr lang="en"/>
              <a:t>However, it is </a:t>
            </a:r>
            <a:r>
              <a:rPr lang="en" b="1"/>
              <a:t>difficult </a:t>
            </a:r>
            <a:r>
              <a:rPr lang="en"/>
              <a:t>to find </a:t>
            </a:r>
            <a:r>
              <a:rPr lang="en" b="1"/>
              <a:t>general queries</a:t>
            </a:r>
            <a:r>
              <a:rPr lang="en"/>
              <a:t> since datasets appear in various form</a:t>
            </a:r>
            <a:endParaRPr/>
          </a:p>
          <a:p>
            <a:pPr marL="914400" marR="0" lvl="1" indent="-317500" algn="l" rtl="0">
              <a:lnSpc>
                <a:spcPct val="150000"/>
              </a:lnSpc>
              <a:spcBef>
                <a:spcPts val="0"/>
              </a:spcBef>
              <a:spcAft>
                <a:spcPts val="0"/>
              </a:spcAft>
              <a:buSzPts val="1400"/>
              <a:buChar char="○"/>
            </a:pPr>
            <a:r>
              <a:rPr lang="en"/>
              <a:t>Examples:</a:t>
            </a:r>
            <a:endParaRPr/>
          </a:p>
        </p:txBody>
      </p:sp>
      <p:sp>
        <p:nvSpPr>
          <p:cNvPr id="384" name="Google Shape;384;p29"/>
          <p:cNvSpPr txBox="1"/>
          <p:nvPr/>
        </p:nvSpPr>
        <p:spPr>
          <a:xfrm>
            <a:off x="616925" y="3025375"/>
            <a:ext cx="3000000" cy="3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95D46"/>
                </a:solidFill>
              </a:rPr>
              <a:t>ANES 1952 Time Series Study</a:t>
            </a:r>
            <a:endParaRPr/>
          </a:p>
        </p:txBody>
      </p:sp>
      <p:sp>
        <p:nvSpPr>
          <p:cNvPr id="385" name="Google Shape;385;p29"/>
          <p:cNvSpPr txBox="1"/>
          <p:nvPr/>
        </p:nvSpPr>
        <p:spPr>
          <a:xfrm>
            <a:off x="616925" y="3582425"/>
            <a:ext cx="4201800" cy="3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95D46"/>
                </a:solidFill>
              </a:rPr>
              <a:t>Survey of State Court Criminal Appeals, 2010</a:t>
            </a:r>
            <a:endParaRPr/>
          </a:p>
        </p:txBody>
      </p:sp>
      <p:sp>
        <p:nvSpPr>
          <p:cNvPr id="386" name="Google Shape;386;p29"/>
          <p:cNvSpPr txBox="1"/>
          <p:nvPr/>
        </p:nvSpPr>
        <p:spPr>
          <a:xfrm>
            <a:off x="616925" y="4120950"/>
            <a:ext cx="4201800" cy="3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95D46"/>
                </a:solidFill>
              </a:rPr>
              <a:t>National Material Capabilities dataset</a:t>
            </a:r>
            <a:endParaRPr/>
          </a:p>
        </p:txBody>
      </p:sp>
      <p:sp>
        <p:nvSpPr>
          <p:cNvPr id="387" name="Google Shape;387;p29"/>
          <p:cNvSpPr/>
          <p:nvPr/>
        </p:nvSpPr>
        <p:spPr>
          <a:xfrm>
            <a:off x="4648450" y="3458375"/>
            <a:ext cx="1081500" cy="606900"/>
          </a:xfrm>
          <a:prstGeom prst="leftRightArrow">
            <a:avLst>
              <a:gd name="adj1" fmla="val 50000"/>
              <a:gd name="adj2" fmla="val 50000"/>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txBox="1"/>
          <p:nvPr/>
        </p:nvSpPr>
        <p:spPr>
          <a:xfrm>
            <a:off x="6060900" y="3025375"/>
            <a:ext cx="3000000" cy="3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95D46"/>
                </a:solidFill>
              </a:rPr>
              <a:t>What study?</a:t>
            </a:r>
            <a:endParaRPr/>
          </a:p>
        </p:txBody>
      </p:sp>
      <p:sp>
        <p:nvSpPr>
          <p:cNvPr id="389" name="Google Shape;389;p29"/>
          <p:cNvSpPr txBox="1"/>
          <p:nvPr/>
        </p:nvSpPr>
        <p:spPr>
          <a:xfrm>
            <a:off x="6051500" y="3582425"/>
            <a:ext cx="3000000" cy="3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95D46"/>
                </a:solidFill>
              </a:rPr>
              <a:t>What survey?</a:t>
            </a:r>
            <a:endParaRPr/>
          </a:p>
        </p:txBody>
      </p:sp>
      <p:sp>
        <p:nvSpPr>
          <p:cNvPr id="390" name="Google Shape;390;p29"/>
          <p:cNvSpPr txBox="1"/>
          <p:nvPr/>
        </p:nvSpPr>
        <p:spPr>
          <a:xfrm>
            <a:off x="6049875" y="4120950"/>
            <a:ext cx="3000000" cy="3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95D46"/>
                </a:solidFill>
              </a:rPr>
              <a:t>What dataset?</a:t>
            </a:r>
            <a:endParaRPr/>
          </a:p>
        </p:txBody>
      </p:sp>
      <p:sp>
        <p:nvSpPr>
          <p:cNvPr id="391" name="Google Shape;391;p29"/>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392" name="Google Shape;392;p29"/>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393" name="Google Shape;393;p29"/>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394" name="Google Shape;394;p29"/>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395" name="Google Shape;395;p29"/>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396" name="Google Shape;396;p29"/>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397" name="Google Shape;397;p29"/>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Query</a:t>
            </a:r>
            <a:endParaRPr/>
          </a:p>
        </p:txBody>
      </p:sp>
      <p:sp>
        <p:nvSpPr>
          <p:cNvPr id="403" name="Google Shape;403;p30"/>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404" name="Google Shape;404;p30"/>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405" name="Google Shape;405;p30"/>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406" name="Google Shape;406;p30"/>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407" name="Google Shape;407;p30"/>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408" name="Google Shape;408;p30"/>
          <p:cNvSpPr txBox="1">
            <a:spLocks noGrp="1"/>
          </p:cNvSpPr>
          <p:nvPr>
            <p:ph type="body" idx="1"/>
          </p:nvPr>
        </p:nvSpPr>
        <p:spPr>
          <a:xfrm>
            <a:off x="311700" y="1266325"/>
            <a:ext cx="8520600" cy="308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solidFill>
                  <a:srgbClr val="695D46"/>
                </a:solidFill>
                <a:latin typeface="Arial"/>
                <a:ea typeface="Arial"/>
                <a:cs typeface="Arial"/>
                <a:sym typeface="Arial"/>
              </a:rPr>
              <a:t>We focus on</a:t>
            </a:r>
            <a:endParaRPr>
              <a:solidFill>
                <a:srgbClr val="695D46"/>
              </a:solidFill>
              <a:latin typeface="Arial"/>
              <a:ea typeface="Arial"/>
              <a:cs typeface="Arial"/>
              <a:sym typeface="Arial"/>
            </a:endParaRPr>
          </a:p>
          <a:p>
            <a:pPr marL="914400" marR="0" lvl="1" indent="-342900" algn="l" rtl="0">
              <a:lnSpc>
                <a:spcPct val="150000"/>
              </a:lnSpc>
              <a:spcBef>
                <a:spcPts val="0"/>
              </a:spcBef>
              <a:spcAft>
                <a:spcPts val="0"/>
              </a:spcAft>
              <a:buClr>
                <a:schemeClr val="dk2"/>
              </a:buClr>
              <a:buSzPts val="1800"/>
              <a:buFont typeface="Open Sans"/>
              <a:buChar char="○"/>
            </a:pPr>
            <a:r>
              <a:rPr lang="en">
                <a:solidFill>
                  <a:srgbClr val="695D46"/>
                </a:solidFill>
                <a:latin typeface="Arial"/>
                <a:ea typeface="Arial"/>
                <a:cs typeface="Arial"/>
                <a:sym typeface="Arial"/>
              </a:rPr>
              <a:t>Making </a:t>
            </a:r>
            <a:r>
              <a:rPr lang="en" b="1">
                <a:solidFill>
                  <a:srgbClr val="695D46"/>
                </a:solidFill>
                <a:latin typeface="Arial"/>
                <a:ea typeface="Arial"/>
                <a:cs typeface="Arial"/>
                <a:sym typeface="Arial"/>
              </a:rPr>
              <a:t>many queries</a:t>
            </a:r>
            <a:r>
              <a:rPr lang="en">
                <a:solidFill>
                  <a:srgbClr val="695D46"/>
                </a:solidFill>
                <a:latin typeface="Arial"/>
                <a:ea typeface="Arial"/>
                <a:cs typeface="Arial"/>
                <a:sym typeface="Arial"/>
              </a:rPr>
              <a:t>, instead of one general query</a:t>
            </a:r>
            <a:endParaRPr>
              <a:solidFill>
                <a:srgbClr val="695D46"/>
              </a:solidFill>
              <a:latin typeface="Arial"/>
              <a:ea typeface="Arial"/>
              <a:cs typeface="Arial"/>
              <a:sym typeface="Arial"/>
            </a:endParaRPr>
          </a:p>
          <a:p>
            <a:pPr marL="914400" marR="0" lvl="1" indent="-317500" algn="l" rtl="0">
              <a:lnSpc>
                <a:spcPct val="150000"/>
              </a:lnSpc>
              <a:spcBef>
                <a:spcPts val="0"/>
              </a:spcBef>
              <a:spcAft>
                <a:spcPts val="0"/>
              </a:spcAft>
              <a:buClr>
                <a:srgbClr val="695D46"/>
              </a:buClr>
              <a:buSzPts val="1400"/>
              <a:buFont typeface="Arial"/>
              <a:buChar char="○"/>
            </a:pPr>
            <a:r>
              <a:rPr lang="en">
                <a:solidFill>
                  <a:srgbClr val="695D46"/>
                </a:solidFill>
                <a:latin typeface="Arial"/>
                <a:ea typeface="Arial"/>
                <a:cs typeface="Arial"/>
                <a:sym typeface="Arial"/>
              </a:rPr>
              <a:t>Queries with enough </a:t>
            </a:r>
            <a:r>
              <a:rPr lang="en" b="1">
                <a:solidFill>
                  <a:srgbClr val="695D46"/>
                </a:solidFill>
                <a:latin typeface="Arial"/>
                <a:ea typeface="Arial"/>
                <a:cs typeface="Arial"/>
                <a:sym typeface="Arial"/>
              </a:rPr>
              <a:t>discriminative power</a:t>
            </a:r>
            <a:r>
              <a:rPr lang="en">
                <a:solidFill>
                  <a:srgbClr val="695D46"/>
                </a:solidFill>
                <a:latin typeface="Arial"/>
                <a:ea typeface="Arial"/>
                <a:cs typeface="Arial"/>
                <a:sym typeface="Arial"/>
              </a:rPr>
              <a:t> to retrieve dataset mentions</a:t>
            </a:r>
            <a:endParaRPr>
              <a:solidFill>
                <a:srgbClr val="695D46"/>
              </a:solidFill>
              <a:latin typeface="Arial"/>
              <a:ea typeface="Arial"/>
              <a:cs typeface="Arial"/>
              <a:sym typeface="Arial"/>
            </a:endParaRPr>
          </a:p>
          <a:p>
            <a:pPr marL="914400" marR="0" lvl="1" indent="-317500" algn="l" rtl="0">
              <a:lnSpc>
                <a:spcPct val="150000"/>
              </a:lnSpc>
              <a:spcBef>
                <a:spcPts val="0"/>
              </a:spcBef>
              <a:spcAft>
                <a:spcPts val="0"/>
              </a:spcAft>
              <a:buClr>
                <a:srgbClr val="695D46"/>
              </a:buClr>
              <a:buSzPts val="1400"/>
              <a:buFont typeface="Arial"/>
              <a:buChar char="○"/>
            </a:pPr>
            <a:r>
              <a:rPr lang="en">
                <a:solidFill>
                  <a:srgbClr val="695D46"/>
                </a:solidFill>
                <a:latin typeface="Arial"/>
                <a:ea typeface="Arial"/>
                <a:cs typeface="Arial"/>
                <a:sym typeface="Arial"/>
              </a:rPr>
              <a:t>Generating important </a:t>
            </a:r>
            <a:r>
              <a:rPr lang="en" b="1">
                <a:solidFill>
                  <a:srgbClr val="695D46"/>
                </a:solidFill>
                <a:latin typeface="Arial"/>
                <a:ea typeface="Arial"/>
                <a:cs typeface="Arial"/>
                <a:sym typeface="Arial"/>
              </a:rPr>
              <a:t>query terms</a:t>
            </a:r>
            <a:endParaRPr b="1">
              <a:solidFill>
                <a:srgbClr val="695D46"/>
              </a:solidFill>
              <a:latin typeface="Arial"/>
              <a:ea typeface="Arial"/>
              <a:cs typeface="Arial"/>
              <a:sym typeface="Arial"/>
            </a:endParaRPr>
          </a:p>
        </p:txBody>
      </p:sp>
      <p:sp>
        <p:nvSpPr>
          <p:cNvPr id="409" name="Google Shape;409;p30"/>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410" name="Google Shape;410;p30"/>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411" name="Google Shape;411;p30"/>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412" name="Google Shape;412;p30"/>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413" name="Google Shape;413;p30"/>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414" name="Google Shape;414;p30"/>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415" name="Google Shape;415;p30"/>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Query terms</a:t>
            </a:r>
            <a:endParaRPr/>
          </a:p>
        </p:txBody>
      </p:sp>
      <p:sp>
        <p:nvSpPr>
          <p:cNvPr id="421" name="Google Shape;421;p31"/>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422" name="Google Shape;422;p31"/>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423" name="Google Shape;423;p31"/>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424" name="Google Shape;424;p31"/>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425" name="Google Shape;425;p31"/>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426" name="Google Shape;426;p31"/>
          <p:cNvSpPr/>
          <p:nvPr/>
        </p:nvSpPr>
        <p:spPr>
          <a:xfrm>
            <a:off x="1378500" y="2330650"/>
            <a:ext cx="824850" cy="1112724"/>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7" name="Google Shape;427;p31"/>
          <p:cNvSpPr/>
          <p:nvPr/>
        </p:nvSpPr>
        <p:spPr>
          <a:xfrm>
            <a:off x="1378500" y="3707200"/>
            <a:ext cx="824850" cy="1112724"/>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8" name="Google Shape;428;p31"/>
          <p:cNvSpPr txBox="1"/>
          <p:nvPr/>
        </p:nvSpPr>
        <p:spPr>
          <a:xfrm>
            <a:off x="1276925" y="1935675"/>
            <a:ext cx="1143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Publications</a:t>
            </a:r>
            <a:endParaRPr sz="1200" b="1">
              <a:solidFill>
                <a:schemeClr val="dk2"/>
              </a:solidFill>
              <a:latin typeface="Open Sans"/>
              <a:ea typeface="Open Sans"/>
              <a:cs typeface="Open Sans"/>
              <a:sym typeface="Open Sans"/>
            </a:endParaRPr>
          </a:p>
        </p:txBody>
      </p:sp>
      <p:cxnSp>
        <p:nvCxnSpPr>
          <p:cNvPr id="429" name="Google Shape;429;p31"/>
          <p:cNvCxnSpPr>
            <a:endCxn id="430" idx="1"/>
          </p:cNvCxnSpPr>
          <p:nvPr/>
        </p:nvCxnSpPr>
        <p:spPr>
          <a:xfrm>
            <a:off x="2008275" y="2902138"/>
            <a:ext cx="1071900" cy="0"/>
          </a:xfrm>
          <a:prstGeom prst="straightConnector1">
            <a:avLst/>
          </a:prstGeom>
          <a:noFill/>
          <a:ln w="9525" cap="flat" cmpd="sng">
            <a:solidFill>
              <a:schemeClr val="dk2"/>
            </a:solidFill>
            <a:prstDash val="solid"/>
            <a:round/>
            <a:headEnd type="none" w="med" len="med"/>
            <a:tailEnd type="triangle" w="med" len="med"/>
          </a:ln>
        </p:spPr>
      </p:cxnSp>
      <p:cxnSp>
        <p:nvCxnSpPr>
          <p:cNvPr id="431" name="Google Shape;431;p31"/>
          <p:cNvCxnSpPr>
            <a:endCxn id="432" idx="1"/>
          </p:cNvCxnSpPr>
          <p:nvPr/>
        </p:nvCxnSpPr>
        <p:spPr>
          <a:xfrm>
            <a:off x="2008275" y="4106650"/>
            <a:ext cx="1071900" cy="0"/>
          </a:xfrm>
          <a:prstGeom prst="straightConnector1">
            <a:avLst/>
          </a:prstGeom>
          <a:noFill/>
          <a:ln w="9525" cap="flat" cmpd="sng">
            <a:solidFill>
              <a:schemeClr val="dk2"/>
            </a:solidFill>
            <a:prstDash val="solid"/>
            <a:round/>
            <a:headEnd type="none" w="med" len="med"/>
            <a:tailEnd type="triangle" w="med" len="med"/>
          </a:ln>
        </p:spPr>
      </p:cxnSp>
      <p:sp>
        <p:nvSpPr>
          <p:cNvPr id="430" name="Google Shape;430;p31"/>
          <p:cNvSpPr/>
          <p:nvPr/>
        </p:nvSpPr>
        <p:spPr>
          <a:xfrm>
            <a:off x="3080175" y="2847688"/>
            <a:ext cx="466800" cy="10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3080175" y="4052200"/>
            <a:ext cx="466800" cy="10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1862400" y="2863275"/>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1586825" y="4013350"/>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3310200" y="2863275"/>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3142225" y="4060000"/>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7" name="Google Shape;437;p31"/>
          <p:cNvCxnSpPr>
            <a:stCxn id="438" idx="0"/>
            <a:endCxn id="433" idx="3"/>
          </p:cNvCxnSpPr>
          <p:nvPr/>
        </p:nvCxnSpPr>
        <p:spPr>
          <a:xfrm rot="10800000" flipH="1">
            <a:off x="945900" y="2942800"/>
            <a:ext cx="930300" cy="427200"/>
          </a:xfrm>
          <a:prstGeom prst="straightConnector1">
            <a:avLst/>
          </a:prstGeom>
          <a:noFill/>
          <a:ln w="9525" cap="flat" cmpd="sng">
            <a:solidFill>
              <a:schemeClr val="dk2"/>
            </a:solidFill>
            <a:prstDash val="solid"/>
            <a:round/>
            <a:headEnd type="none" w="med" len="med"/>
            <a:tailEnd type="triangle" w="med" len="med"/>
          </a:ln>
        </p:spPr>
      </p:cxnSp>
      <p:sp>
        <p:nvSpPr>
          <p:cNvPr id="438" name="Google Shape;438;p31"/>
          <p:cNvSpPr txBox="1"/>
          <p:nvPr/>
        </p:nvSpPr>
        <p:spPr>
          <a:xfrm>
            <a:off x="533400" y="3370000"/>
            <a:ext cx="8250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latin typeface="Open Sans"/>
                <a:ea typeface="Open Sans"/>
                <a:cs typeface="Open Sans"/>
                <a:sym typeface="Open Sans"/>
              </a:rPr>
              <a:t>mentions</a:t>
            </a:r>
            <a:endParaRPr sz="1000">
              <a:solidFill>
                <a:schemeClr val="dk2"/>
              </a:solidFill>
              <a:latin typeface="Open Sans"/>
              <a:ea typeface="Open Sans"/>
              <a:cs typeface="Open Sans"/>
              <a:sym typeface="Open Sans"/>
            </a:endParaRPr>
          </a:p>
        </p:txBody>
      </p:sp>
      <p:cxnSp>
        <p:nvCxnSpPr>
          <p:cNvPr id="439" name="Google Shape;439;p31"/>
          <p:cNvCxnSpPr>
            <a:stCxn id="438" idx="2"/>
            <a:endCxn id="434" idx="2"/>
          </p:cNvCxnSpPr>
          <p:nvPr/>
        </p:nvCxnSpPr>
        <p:spPr>
          <a:xfrm>
            <a:off x="945900" y="3707200"/>
            <a:ext cx="640800" cy="352800"/>
          </a:xfrm>
          <a:prstGeom prst="straightConnector1">
            <a:avLst/>
          </a:prstGeom>
          <a:noFill/>
          <a:ln w="9525" cap="flat" cmpd="sng">
            <a:solidFill>
              <a:schemeClr val="dk2"/>
            </a:solidFill>
            <a:prstDash val="solid"/>
            <a:round/>
            <a:headEnd type="none" w="med" len="med"/>
            <a:tailEnd type="triangle" w="med" len="med"/>
          </a:ln>
        </p:spPr>
      </p:cxnSp>
      <p:sp>
        <p:nvSpPr>
          <p:cNvPr id="440" name="Google Shape;440;p31"/>
          <p:cNvSpPr txBox="1"/>
          <p:nvPr/>
        </p:nvSpPr>
        <p:spPr>
          <a:xfrm>
            <a:off x="2784900" y="1859475"/>
            <a:ext cx="11439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Mention sentences</a:t>
            </a:r>
            <a:endParaRPr sz="1200" b="1">
              <a:solidFill>
                <a:schemeClr val="dk2"/>
              </a:solidFill>
              <a:latin typeface="Open Sans"/>
              <a:ea typeface="Open Sans"/>
              <a:cs typeface="Open Sans"/>
              <a:sym typeface="Open Sans"/>
            </a:endParaRPr>
          </a:p>
        </p:txBody>
      </p:sp>
      <p:sp>
        <p:nvSpPr>
          <p:cNvPr id="441" name="Google Shape;441;p31"/>
          <p:cNvSpPr txBox="1"/>
          <p:nvPr/>
        </p:nvSpPr>
        <p:spPr>
          <a:xfrm>
            <a:off x="406250" y="1240475"/>
            <a:ext cx="8192100" cy="52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1) Extract sentences that contain dataset mentions (training set)</a:t>
            </a:r>
            <a:endParaRPr>
              <a:solidFill>
                <a:schemeClr val="dk2"/>
              </a:solidFill>
              <a:latin typeface="Open Sans"/>
              <a:ea typeface="Open Sans"/>
              <a:cs typeface="Open Sans"/>
              <a:sym typeface="Open Sans"/>
            </a:endParaRPr>
          </a:p>
        </p:txBody>
      </p:sp>
      <p:sp>
        <p:nvSpPr>
          <p:cNvPr id="442" name="Google Shape;442;p31"/>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443" name="Google Shape;443;p31"/>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444" name="Google Shape;444;p31"/>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445" name="Google Shape;445;p31"/>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446" name="Google Shape;446;p31"/>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447" name="Google Shape;447;p31"/>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448" name="Google Shape;448;p31"/>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74" name="Google Shape;74;p14"/>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75" name="Google Shape;75;p14"/>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76" name="Google Shape;76;p14"/>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77" name="Google Shape;77;p14"/>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78" name="Google Shape;78;p14"/>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pic>
        <p:nvPicPr>
          <p:cNvPr id="79" name="Google Shape;79;p14"/>
          <p:cNvPicPr preferRelativeResize="0"/>
          <p:nvPr/>
        </p:nvPicPr>
        <p:blipFill>
          <a:blip r:embed="rId3">
            <a:alphaModFix/>
          </a:blip>
          <a:stretch>
            <a:fillRect/>
          </a:stretch>
        </p:blipFill>
        <p:spPr>
          <a:xfrm>
            <a:off x="6137450" y="1074388"/>
            <a:ext cx="2621352" cy="3686276"/>
          </a:xfrm>
          <a:prstGeom prst="rect">
            <a:avLst/>
          </a:prstGeom>
          <a:noFill/>
          <a:ln>
            <a:noFill/>
          </a:ln>
        </p:spPr>
      </p:pic>
      <p:pic>
        <p:nvPicPr>
          <p:cNvPr id="80" name="Google Shape;80;p14"/>
          <p:cNvPicPr preferRelativeResize="0"/>
          <p:nvPr/>
        </p:nvPicPr>
        <p:blipFill>
          <a:blip r:embed="rId4">
            <a:alphaModFix/>
          </a:blip>
          <a:stretch>
            <a:fillRect/>
          </a:stretch>
        </p:blipFill>
        <p:spPr>
          <a:xfrm>
            <a:off x="3801921" y="3342550"/>
            <a:ext cx="1517850" cy="1517875"/>
          </a:xfrm>
          <a:prstGeom prst="rect">
            <a:avLst/>
          </a:prstGeom>
          <a:noFill/>
          <a:ln>
            <a:noFill/>
          </a:ln>
        </p:spPr>
      </p:pic>
      <p:sp>
        <p:nvSpPr>
          <p:cNvPr id="81" name="Google Shape;81;p14"/>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Giwon Hong from Korea</a:t>
            </a:r>
            <a:endParaRPr/>
          </a:p>
          <a:p>
            <a:pPr marL="457200" lvl="0" indent="-317500" algn="l" rtl="0">
              <a:spcBef>
                <a:spcPts val="0"/>
              </a:spcBef>
              <a:spcAft>
                <a:spcPts val="0"/>
              </a:spcAft>
              <a:buSzPts val="1400"/>
              <a:buChar char="●"/>
            </a:pPr>
            <a:r>
              <a:rPr lang="en"/>
              <a:t>Son Minh Cao from Vietnam</a:t>
            </a:r>
            <a:endParaRPr/>
          </a:p>
          <a:p>
            <a:pPr marL="457200" lvl="0" indent="-317500" algn="l" rtl="0">
              <a:spcBef>
                <a:spcPts val="0"/>
              </a:spcBef>
              <a:spcAft>
                <a:spcPts val="0"/>
              </a:spcAft>
              <a:buSzPts val="1400"/>
              <a:buChar char="●"/>
            </a:pPr>
            <a:r>
              <a:rPr lang="en"/>
              <a:t>Haritz Puerto-San-Roman from Spain</a:t>
            </a:r>
            <a:endParaRPr/>
          </a:p>
          <a:p>
            <a:pPr marL="0" lvl="0" indent="0" algn="l" rtl="0">
              <a:spcBef>
                <a:spcPts val="1600"/>
              </a:spcBef>
              <a:spcAft>
                <a:spcPts val="0"/>
              </a:spcAft>
              <a:buNone/>
            </a:pPr>
            <a:endParaRPr/>
          </a:p>
          <a:p>
            <a:pPr marL="457200" lvl="0" indent="-317500" algn="l" rtl="0">
              <a:spcBef>
                <a:spcPts val="1600"/>
              </a:spcBef>
              <a:spcAft>
                <a:spcPts val="0"/>
              </a:spcAft>
              <a:buSzPts val="1400"/>
              <a:buChar char="●"/>
            </a:pPr>
            <a:r>
              <a:rPr lang="en"/>
              <a:t>Master’s students at KAIST, Daejeon, South Korea</a:t>
            </a:r>
            <a:endParaRPr/>
          </a:p>
          <a:p>
            <a:pPr marL="457200" lvl="0" indent="-317500" algn="l" rtl="0">
              <a:spcBef>
                <a:spcPts val="0"/>
              </a:spcBef>
              <a:spcAft>
                <a:spcPts val="0"/>
              </a:spcAft>
              <a:buSzPts val="1400"/>
              <a:buChar char="●"/>
            </a:pPr>
            <a:r>
              <a:rPr lang="en"/>
              <a:t>IR&amp;NLP Lab, School of Computing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Query terms</a:t>
            </a:r>
            <a:endParaRPr/>
          </a:p>
        </p:txBody>
      </p:sp>
      <p:sp>
        <p:nvSpPr>
          <p:cNvPr id="454" name="Google Shape;454;p32"/>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455" name="Google Shape;455;p32"/>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456" name="Google Shape;456;p32"/>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457" name="Google Shape;457;p32"/>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458" name="Google Shape;458;p32"/>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459" name="Google Shape;459;p32"/>
          <p:cNvSpPr/>
          <p:nvPr/>
        </p:nvSpPr>
        <p:spPr>
          <a:xfrm>
            <a:off x="1378500" y="2330650"/>
            <a:ext cx="824850" cy="1112724"/>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0" name="Google Shape;460;p32"/>
          <p:cNvSpPr/>
          <p:nvPr/>
        </p:nvSpPr>
        <p:spPr>
          <a:xfrm>
            <a:off x="1378500" y="3707200"/>
            <a:ext cx="824850" cy="1112724"/>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1" name="Google Shape;461;p32"/>
          <p:cNvSpPr txBox="1"/>
          <p:nvPr/>
        </p:nvSpPr>
        <p:spPr>
          <a:xfrm>
            <a:off x="1276925" y="1935675"/>
            <a:ext cx="1143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Publications</a:t>
            </a:r>
            <a:endParaRPr sz="1200" b="1">
              <a:solidFill>
                <a:schemeClr val="dk2"/>
              </a:solidFill>
              <a:latin typeface="Open Sans"/>
              <a:ea typeface="Open Sans"/>
              <a:cs typeface="Open Sans"/>
              <a:sym typeface="Open Sans"/>
            </a:endParaRPr>
          </a:p>
        </p:txBody>
      </p:sp>
      <p:cxnSp>
        <p:nvCxnSpPr>
          <p:cNvPr id="462" name="Google Shape;462;p32"/>
          <p:cNvCxnSpPr>
            <a:endCxn id="463" idx="1"/>
          </p:cNvCxnSpPr>
          <p:nvPr/>
        </p:nvCxnSpPr>
        <p:spPr>
          <a:xfrm>
            <a:off x="2008275" y="2902138"/>
            <a:ext cx="1071900" cy="0"/>
          </a:xfrm>
          <a:prstGeom prst="straightConnector1">
            <a:avLst/>
          </a:prstGeom>
          <a:noFill/>
          <a:ln w="9525" cap="flat" cmpd="sng">
            <a:solidFill>
              <a:schemeClr val="dk2"/>
            </a:solidFill>
            <a:prstDash val="solid"/>
            <a:round/>
            <a:headEnd type="none" w="med" len="med"/>
            <a:tailEnd type="triangle" w="med" len="med"/>
          </a:ln>
        </p:spPr>
      </p:cxnSp>
      <p:cxnSp>
        <p:nvCxnSpPr>
          <p:cNvPr id="464" name="Google Shape;464;p32"/>
          <p:cNvCxnSpPr>
            <a:endCxn id="465" idx="1"/>
          </p:cNvCxnSpPr>
          <p:nvPr/>
        </p:nvCxnSpPr>
        <p:spPr>
          <a:xfrm>
            <a:off x="2008275" y="4106650"/>
            <a:ext cx="1071900" cy="0"/>
          </a:xfrm>
          <a:prstGeom prst="straightConnector1">
            <a:avLst/>
          </a:prstGeom>
          <a:noFill/>
          <a:ln w="9525" cap="flat" cmpd="sng">
            <a:solidFill>
              <a:schemeClr val="dk2"/>
            </a:solidFill>
            <a:prstDash val="solid"/>
            <a:round/>
            <a:headEnd type="none" w="med" len="med"/>
            <a:tailEnd type="triangle" w="med" len="med"/>
          </a:ln>
        </p:spPr>
      </p:cxnSp>
      <p:sp>
        <p:nvSpPr>
          <p:cNvPr id="463" name="Google Shape;463;p32"/>
          <p:cNvSpPr/>
          <p:nvPr/>
        </p:nvSpPr>
        <p:spPr>
          <a:xfrm>
            <a:off x="3080175" y="2847688"/>
            <a:ext cx="466800" cy="10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3080175" y="4052200"/>
            <a:ext cx="466800" cy="10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1862400" y="2863275"/>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1586825" y="4013350"/>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3310200" y="2863275"/>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3142225" y="4060000"/>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0" name="Google Shape;470;p32"/>
          <p:cNvCxnSpPr>
            <a:stCxn id="471" idx="0"/>
            <a:endCxn id="466" idx="3"/>
          </p:cNvCxnSpPr>
          <p:nvPr/>
        </p:nvCxnSpPr>
        <p:spPr>
          <a:xfrm rot="10800000" flipH="1">
            <a:off x="945900" y="2942800"/>
            <a:ext cx="930300" cy="427200"/>
          </a:xfrm>
          <a:prstGeom prst="straightConnector1">
            <a:avLst/>
          </a:prstGeom>
          <a:noFill/>
          <a:ln w="9525" cap="flat" cmpd="sng">
            <a:solidFill>
              <a:schemeClr val="dk2"/>
            </a:solidFill>
            <a:prstDash val="solid"/>
            <a:round/>
            <a:headEnd type="none" w="med" len="med"/>
            <a:tailEnd type="triangle" w="med" len="med"/>
          </a:ln>
        </p:spPr>
      </p:cxnSp>
      <p:sp>
        <p:nvSpPr>
          <p:cNvPr id="471" name="Google Shape;471;p32"/>
          <p:cNvSpPr txBox="1"/>
          <p:nvPr/>
        </p:nvSpPr>
        <p:spPr>
          <a:xfrm>
            <a:off x="533400" y="3370000"/>
            <a:ext cx="8250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latin typeface="Open Sans"/>
                <a:ea typeface="Open Sans"/>
                <a:cs typeface="Open Sans"/>
                <a:sym typeface="Open Sans"/>
              </a:rPr>
              <a:t>mentions</a:t>
            </a:r>
            <a:endParaRPr sz="1000">
              <a:solidFill>
                <a:schemeClr val="dk2"/>
              </a:solidFill>
              <a:latin typeface="Open Sans"/>
              <a:ea typeface="Open Sans"/>
              <a:cs typeface="Open Sans"/>
              <a:sym typeface="Open Sans"/>
            </a:endParaRPr>
          </a:p>
        </p:txBody>
      </p:sp>
      <p:cxnSp>
        <p:nvCxnSpPr>
          <p:cNvPr id="472" name="Google Shape;472;p32"/>
          <p:cNvCxnSpPr>
            <a:stCxn id="471" idx="2"/>
            <a:endCxn id="467" idx="2"/>
          </p:cNvCxnSpPr>
          <p:nvPr/>
        </p:nvCxnSpPr>
        <p:spPr>
          <a:xfrm>
            <a:off x="945900" y="3707200"/>
            <a:ext cx="640800" cy="352800"/>
          </a:xfrm>
          <a:prstGeom prst="straightConnector1">
            <a:avLst/>
          </a:prstGeom>
          <a:noFill/>
          <a:ln w="9525" cap="flat" cmpd="sng">
            <a:solidFill>
              <a:schemeClr val="dk2"/>
            </a:solidFill>
            <a:prstDash val="solid"/>
            <a:round/>
            <a:headEnd type="none" w="med" len="med"/>
            <a:tailEnd type="triangle" w="med" len="med"/>
          </a:ln>
        </p:spPr>
      </p:cxnSp>
      <p:sp>
        <p:nvSpPr>
          <p:cNvPr id="473" name="Google Shape;473;p32"/>
          <p:cNvSpPr txBox="1"/>
          <p:nvPr/>
        </p:nvSpPr>
        <p:spPr>
          <a:xfrm>
            <a:off x="2784900" y="1859475"/>
            <a:ext cx="11439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Mention sentences</a:t>
            </a:r>
            <a:endParaRPr sz="1200" b="1">
              <a:solidFill>
                <a:schemeClr val="dk2"/>
              </a:solidFill>
              <a:latin typeface="Open Sans"/>
              <a:ea typeface="Open Sans"/>
              <a:cs typeface="Open Sans"/>
              <a:sym typeface="Open Sans"/>
            </a:endParaRPr>
          </a:p>
        </p:txBody>
      </p:sp>
      <p:sp>
        <p:nvSpPr>
          <p:cNvPr id="474" name="Google Shape;474;p32"/>
          <p:cNvSpPr/>
          <p:nvPr/>
        </p:nvSpPr>
        <p:spPr>
          <a:xfrm>
            <a:off x="4115150" y="2556244"/>
            <a:ext cx="1443300" cy="19647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Query generation model</a:t>
            </a:r>
            <a:endParaRPr>
              <a:solidFill>
                <a:srgbClr val="FFFFFF"/>
              </a:solidFill>
            </a:endParaRPr>
          </a:p>
        </p:txBody>
      </p:sp>
      <p:cxnSp>
        <p:nvCxnSpPr>
          <p:cNvPr id="475" name="Google Shape;475;p32"/>
          <p:cNvCxnSpPr/>
          <p:nvPr/>
        </p:nvCxnSpPr>
        <p:spPr>
          <a:xfrm rot="10800000" flipH="1">
            <a:off x="3546975" y="2898838"/>
            <a:ext cx="488100" cy="3300"/>
          </a:xfrm>
          <a:prstGeom prst="straightConnector1">
            <a:avLst/>
          </a:prstGeom>
          <a:noFill/>
          <a:ln w="9525" cap="flat" cmpd="sng">
            <a:solidFill>
              <a:schemeClr val="dk2"/>
            </a:solidFill>
            <a:prstDash val="solid"/>
            <a:round/>
            <a:headEnd type="none" w="med" len="med"/>
            <a:tailEnd type="triangle" w="med" len="med"/>
          </a:ln>
        </p:spPr>
      </p:cxnSp>
      <p:cxnSp>
        <p:nvCxnSpPr>
          <p:cNvPr id="476" name="Google Shape;476;p32"/>
          <p:cNvCxnSpPr/>
          <p:nvPr/>
        </p:nvCxnSpPr>
        <p:spPr>
          <a:xfrm rot="10800000" flipH="1">
            <a:off x="3565600" y="4104988"/>
            <a:ext cx="488100" cy="3300"/>
          </a:xfrm>
          <a:prstGeom prst="straightConnector1">
            <a:avLst/>
          </a:prstGeom>
          <a:noFill/>
          <a:ln w="9525" cap="flat" cmpd="sng">
            <a:solidFill>
              <a:schemeClr val="dk2"/>
            </a:solidFill>
            <a:prstDash val="solid"/>
            <a:round/>
            <a:headEnd type="none" w="med" len="med"/>
            <a:tailEnd type="triangle" w="med" len="med"/>
          </a:ln>
        </p:spPr>
      </p:cxnSp>
      <p:cxnSp>
        <p:nvCxnSpPr>
          <p:cNvPr id="477" name="Google Shape;477;p32"/>
          <p:cNvCxnSpPr/>
          <p:nvPr/>
        </p:nvCxnSpPr>
        <p:spPr>
          <a:xfrm rot="10800000" flipH="1">
            <a:off x="5537400" y="2900488"/>
            <a:ext cx="488100" cy="3300"/>
          </a:xfrm>
          <a:prstGeom prst="straightConnector1">
            <a:avLst/>
          </a:prstGeom>
          <a:noFill/>
          <a:ln w="9525" cap="flat" cmpd="sng">
            <a:solidFill>
              <a:schemeClr val="dk2"/>
            </a:solidFill>
            <a:prstDash val="solid"/>
            <a:round/>
            <a:headEnd type="none" w="med" len="med"/>
            <a:tailEnd type="triangle" w="med" len="med"/>
          </a:ln>
        </p:spPr>
      </p:cxnSp>
      <p:cxnSp>
        <p:nvCxnSpPr>
          <p:cNvPr id="478" name="Google Shape;478;p32"/>
          <p:cNvCxnSpPr/>
          <p:nvPr/>
        </p:nvCxnSpPr>
        <p:spPr>
          <a:xfrm rot="10800000" flipH="1">
            <a:off x="5558450" y="4104988"/>
            <a:ext cx="488100" cy="3300"/>
          </a:xfrm>
          <a:prstGeom prst="straightConnector1">
            <a:avLst/>
          </a:prstGeom>
          <a:noFill/>
          <a:ln w="9525" cap="flat" cmpd="sng">
            <a:solidFill>
              <a:schemeClr val="dk2"/>
            </a:solidFill>
            <a:prstDash val="solid"/>
            <a:round/>
            <a:headEnd type="none" w="med" len="med"/>
            <a:tailEnd type="triangle" w="med" len="med"/>
          </a:ln>
        </p:spPr>
      </p:cxnSp>
      <p:sp>
        <p:nvSpPr>
          <p:cNvPr id="479" name="Google Shape;479;p32"/>
          <p:cNvSpPr/>
          <p:nvPr/>
        </p:nvSpPr>
        <p:spPr>
          <a:xfrm>
            <a:off x="6101700" y="2847688"/>
            <a:ext cx="466800" cy="10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6101700" y="4052200"/>
            <a:ext cx="466800" cy="10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txBox="1"/>
          <p:nvPr/>
        </p:nvSpPr>
        <p:spPr>
          <a:xfrm>
            <a:off x="4109900" y="4578750"/>
            <a:ext cx="15036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95D46"/>
                </a:solidFill>
              </a:rPr>
              <a:t>(Yuan et al., 2017)</a:t>
            </a:r>
            <a:endParaRPr sz="1200"/>
          </a:p>
        </p:txBody>
      </p:sp>
      <p:sp>
        <p:nvSpPr>
          <p:cNvPr id="482" name="Google Shape;482;p32"/>
          <p:cNvSpPr txBox="1"/>
          <p:nvPr/>
        </p:nvSpPr>
        <p:spPr>
          <a:xfrm>
            <a:off x="5839350" y="1935675"/>
            <a:ext cx="9705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Queries</a:t>
            </a:r>
            <a:endParaRPr sz="1200" b="1">
              <a:solidFill>
                <a:schemeClr val="dk2"/>
              </a:solidFill>
              <a:latin typeface="Open Sans"/>
              <a:ea typeface="Open Sans"/>
              <a:cs typeface="Open Sans"/>
              <a:sym typeface="Open Sans"/>
            </a:endParaRPr>
          </a:p>
        </p:txBody>
      </p:sp>
      <p:sp>
        <p:nvSpPr>
          <p:cNvPr id="483" name="Google Shape;483;p32"/>
          <p:cNvSpPr txBox="1"/>
          <p:nvPr/>
        </p:nvSpPr>
        <p:spPr>
          <a:xfrm>
            <a:off x="406250" y="1240475"/>
            <a:ext cx="7523100" cy="52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2) Generate queries that can find mention from sentences</a:t>
            </a:r>
            <a:endParaRPr>
              <a:solidFill>
                <a:schemeClr val="dk2"/>
              </a:solidFill>
              <a:latin typeface="Open Sans"/>
              <a:ea typeface="Open Sans"/>
              <a:cs typeface="Open Sans"/>
              <a:sym typeface="Open Sans"/>
            </a:endParaRPr>
          </a:p>
        </p:txBody>
      </p:sp>
      <p:sp>
        <p:nvSpPr>
          <p:cNvPr id="484" name="Google Shape;484;p32"/>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485" name="Google Shape;485;p32"/>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486" name="Google Shape;486;p32"/>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487" name="Google Shape;487;p32"/>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488" name="Google Shape;488;p32"/>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489" name="Google Shape;489;p32"/>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490" name="Google Shape;490;p32"/>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Query terms</a:t>
            </a:r>
            <a:endParaRPr/>
          </a:p>
        </p:txBody>
      </p:sp>
      <p:sp>
        <p:nvSpPr>
          <p:cNvPr id="496" name="Google Shape;496;p33"/>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497" name="Google Shape;497;p33"/>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498" name="Google Shape;498;p33"/>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499" name="Google Shape;499;p33"/>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500" name="Google Shape;500;p33"/>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501" name="Google Shape;501;p33"/>
          <p:cNvSpPr/>
          <p:nvPr/>
        </p:nvSpPr>
        <p:spPr>
          <a:xfrm>
            <a:off x="1378500" y="2330650"/>
            <a:ext cx="824850" cy="1112724"/>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2" name="Google Shape;502;p33"/>
          <p:cNvSpPr/>
          <p:nvPr/>
        </p:nvSpPr>
        <p:spPr>
          <a:xfrm>
            <a:off x="1378500" y="3707200"/>
            <a:ext cx="824850" cy="1112724"/>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3" name="Google Shape;503;p33"/>
          <p:cNvSpPr txBox="1"/>
          <p:nvPr/>
        </p:nvSpPr>
        <p:spPr>
          <a:xfrm>
            <a:off x="1276925" y="1935675"/>
            <a:ext cx="1143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Publications</a:t>
            </a:r>
            <a:endParaRPr sz="1200" b="1">
              <a:solidFill>
                <a:schemeClr val="dk2"/>
              </a:solidFill>
              <a:latin typeface="Open Sans"/>
              <a:ea typeface="Open Sans"/>
              <a:cs typeface="Open Sans"/>
              <a:sym typeface="Open Sans"/>
            </a:endParaRPr>
          </a:p>
        </p:txBody>
      </p:sp>
      <p:cxnSp>
        <p:nvCxnSpPr>
          <p:cNvPr id="504" name="Google Shape;504;p33"/>
          <p:cNvCxnSpPr>
            <a:endCxn id="505" idx="1"/>
          </p:cNvCxnSpPr>
          <p:nvPr/>
        </p:nvCxnSpPr>
        <p:spPr>
          <a:xfrm>
            <a:off x="2008275" y="2902138"/>
            <a:ext cx="1071900" cy="0"/>
          </a:xfrm>
          <a:prstGeom prst="straightConnector1">
            <a:avLst/>
          </a:prstGeom>
          <a:noFill/>
          <a:ln w="9525" cap="flat" cmpd="sng">
            <a:solidFill>
              <a:schemeClr val="dk2"/>
            </a:solidFill>
            <a:prstDash val="solid"/>
            <a:round/>
            <a:headEnd type="none" w="med" len="med"/>
            <a:tailEnd type="triangle" w="med" len="med"/>
          </a:ln>
        </p:spPr>
      </p:cxnSp>
      <p:cxnSp>
        <p:nvCxnSpPr>
          <p:cNvPr id="506" name="Google Shape;506;p33"/>
          <p:cNvCxnSpPr>
            <a:endCxn id="507" idx="1"/>
          </p:cNvCxnSpPr>
          <p:nvPr/>
        </p:nvCxnSpPr>
        <p:spPr>
          <a:xfrm>
            <a:off x="2008275" y="4106650"/>
            <a:ext cx="1071900" cy="0"/>
          </a:xfrm>
          <a:prstGeom prst="straightConnector1">
            <a:avLst/>
          </a:prstGeom>
          <a:noFill/>
          <a:ln w="9525" cap="flat" cmpd="sng">
            <a:solidFill>
              <a:schemeClr val="dk2"/>
            </a:solidFill>
            <a:prstDash val="solid"/>
            <a:round/>
            <a:headEnd type="none" w="med" len="med"/>
            <a:tailEnd type="triangle" w="med" len="med"/>
          </a:ln>
        </p:spPr>
      </p:cxnSp>
      <p:sp>
        <p:nvSpPr>
          <p:cNvPr id="505" name="Google Shape;505;p33"/>
          <p:cNvSpPr/>
          <p:nvPr/>
        </p:nvSpPr>
        <p:spPr>
          <a:xfrm>
            <a:off x="3080175" y="2847688"/>
            <a:ext cx="466800" cy="10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3080175" y="4052200"/>
            <a:ext cx="466800" cy="10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1862400" y="2863275"/>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1586825" y="4013350"/>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3310200" y="2863275"/>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142225" y="4060000"/>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2" name="Google Shape;512;p33"/>
          <p:cNvCxnSpPr>
            <a:stCxn id="513" idx="0"/>
            <a:endCxn id="508" idx="3"/>
          </p:cNvCxnSpPr>
          <p:nvPr/>
        </p:nvCxnSpPr>
        <p:spPr>
          <a:xfrm rot="10800000" flipH="1">
            <a:off x="945900" y="2942800"/>
            <a:ext cx="930300" cy="427200"/>
          </a:xfrm>
          <a:prstGeom prst="straightConnector1">
            <a:avLst/>
          </a:prstGeom>
          <a:noFill/>
          <a:ln w="9525" cap="flat" cmpd="sng">
            <a:solidFill>
              <a:schemeClr val="dk2"/>
            </a:solidFill>
            <a:prstDash val="solid"/>
            <a:round/>
            <a:headEnd type="none" w="med" len="med"/>
            <a:tailEnd type="triangle" w="med" len="med"/>
          </a:ln>
        </p:spPr>
      </p:cxnSp>
      <p:sp>
        <p:nvSpPr>
          <p:cNvPr id="513" name="Google Shape;513;p33"/>
          <p:cNvSpPr txBox="1"/>
          <p:nvPr/>
        </p:nvSpPr>
        <p:spPr>
          <a:xfrm>
            <a:off x="533400" y="3370000"/>
            <a:ext cx="8250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latin typeface="Open Sans"/>
                <a:ea typeface="Open Sans"/>
                <a:cs typeface="Open Sans"/>
                <a:sym typeface="Open Sans"/>
              </a:rPr>
              <a:t>mentions</a:t>
            </a:r>
            <a:endParaRPr sz="1000">
              <a:solidFill>
                <a:schemeClr val="dk2"/>
              </a:solidFill>
              <a:latin typeface="Open Sans"/>
              <a:ea typeface="Open Sans"/>
              <a:cs typeface="Open Sans"/>
              <a:sym typeface="Open Sans"/>
            </a:endParaRPr>
          </a:p>
        </p:txBody>
      </p:sp>
      <p:cxnSp>
        <p:nvCxnSpPr>
          <p:cNvPr id="514" name="Google Shape;514;p33"/>
          <p:cNvCxnSpPr>
            <a:stCxn id="513" idx="2"/>
            <a:endCxn id="509" idx="2"/>
          </p:cNvCxnSpPr>
          <p:nvPr/>
        </p:nvCxnSpPr>
        <p:spPr>
          <a:xfrm>
            <a:off x="945900" y="3707200"/>
            <a:ext cx="640800" cy="352800"/>
          </a:xfrm>
          <a:prstGeom prst="straightConnector1">
            <a:avLst/>
          </a:prstGeom>
          <a:noFill/>
          <a:ln w="9525" cap="flat" cmpd="sng">
            <a:solidFill>
              <a:schemeClr val="dk2"/>
            </a:solidFill>
            <a:prstDash val="solid"/>
            <a:round/>
            <a:headEnd type="none" w="med" len="med"/>
            <a:tailEnd type="triangle" w="med" len="med"/>
          </a:ln>
        </p:spPr>
      </p:cxnSp>
      <p:sp>
        <p:nvSpPr>
          <p:cNvPr id="515" name="Google Shape;515;p33"/>
          <p:cNvSpPr txBox="1"/>
          <p:nvPr/>
        </p:nvSpPr>
        <p:spPr>
          <a:xfrm>
            <a:off x="2784900" y="1859475"/>
            <a:ext cx="11439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Mention sentences</a:t>
            </a:r>
            <a:endParaRPr sz="1200" b="1">
              <a:solidFill>
                <a:schemeClr val="dk2"/>
              </a:solidFill>
              <a:latin typeface="Open Sans"/>
              <a:ea typeface="Open Sans"/>
              <a:cs typeface="Open Sans"/>
              <a:sym typeface="Open Sans"/>
            </a:endParaRPr>
          </a:p>
        </p:txBody>
      </p:sp>
      <p:sp>
        <p:nvSpPr>
          <p:cNvPr id="516" name="Google Shape;516;p33"/>
          <p:cNvSpPr/>
          <p:nvPr/>
        </p:nvSpPr>
        <p:spPr>
          <a:xfrm>
            <a:off x="4115150" y="2556244"/>
            <a:ext cx="1443300" cy="19647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Query generation model</a:t>
            </a:r>
            <a:endParaRPr>
              <a:solidFill>
                <a:srgbClr val="FFFFFF"/>
              </a:solidFill>
            </a:endParaRPr>
          </a:p>
        </p:txBody>
      </p:sp>
      <p:cxnSp>
        <p:nvCxnSpPr>
          <p:cNvPr id="517" name="Google Shape;517;p33"/>
          <p:cNvCxnSpPr/>
          <p:nvPr/>
        </p:nvCxnSpPr>
        <p:spPr>
          <a:xfrm rot="10800000" flipH="1">
            <a:off x="3546975" y="2898838"/>
            <a:ext cx="488100" cy="3300"/>
          </a:xfrm>
          <a:prstGeom prst="straightConnector1">
            <a:avLst/>
          </a:prstGeom>
          <a:noFill/>
          <a:ln w="9525" cap="flat" cmpd="sng">
            <a:solidFill>
              <a:schemeClr val="dk2"/>
            </a:solidFill>
            <a:prstDash val="solid"/>
            <a:round/>
            <a:headEnd type="none" w="med" len="med"/>
            <a:tailEnd type="triangle" w="med" len="med"/>
          </a:ln>
        </p:spPr>
      </p:cxnSp>
      <p:cxnSp>
        <p:nvCxnSpPr>
          <p:cNvPr id="518" name="Google Shape;518;p33"/>
          <p:cNvCxnSpPr/>
          <p:nvPr/>
        </p:nvCxnSpPr>
        <p:spPr>
          <a:xfrm rot="10800000" flipH="1">
            <a:off x="3565600" y="4104988"/>
            <a:ext cx="488100" cy="3300"/>
          </a:xfrm>
          <a:prstGeom prst="straightConnector1">
            <a:avLst/>
          </a:prstGeom>
          <a:noFill/>
          <a:ln w="9525" cap="flat" cmpd="sng">
            <a:solidFill>
              <a:schemeClr val="dk2"/>
            </a:solidFill>
            <a:prstDash val="solid"/>
            <a:round/>
            <a:headEnd type="none" w="med" len="med"/>
            <a:tailEnd type="triangle" w="med" len="med"/>
          </a:ln>
        </p:spPr>
      </p:cxnSp>
      <p:cxnSp>
        <p:nvCxnSpPr>
          <p:cNvPr id="519" name="Google Shape;519;p33"/>
          <p:cNvCxnSpPr/>
          <p:nvPr/>
        </p:nvCxnSpPr>
        <p:spPr>
          <a:xfrm rot="10800000" flipH="1">
            <a:off x="5537400" y="2900488"/>
            <a:ext cx="488100" cy="3300"/>
          </a:xfrm>
          <a:prstGeom prst="straightConnector1">
            <a:avLst/>
          </a:prstGeom>
          <a:noFill/>
          <a:ln w="9525" cap="flat" cmpd="sng">
            <a:solidFill>
              <a:schemeClr val="dk2"/>
            </a:solidFill>
            <a:prstDash val="solid"/>
            <a:round/>
            <a:headEnd type="none" w="med" len="med"/>
            <a:tailEnd type="triangle" w="med" len="med"/>
          </a:ln>
        </p:spPr>
      </p:cxnSp>
      <p:cxnSp>
        <p:nvCxnSpPr>
          <p:cNvPr id="520" name="Google Shape;520;p33"/>
          <p:cNvCxnSpPr/>
          <p:nvPr/>
        </p:nvCxnSpPr>
        <p:spPr>
          <a:xfrm rot="10800000" flipH="1">
            <a:off x="5558450" y="4104988"/>
            <a:ext cx="488100" cy="3300"/>
          </a:xfrm>
          <a:prstGeom prst="straightConnector1">
            <a:avLst/>
          </a:prstGeom>
          <a:noFill/>
          <a:ln w="9525" cap="flat" cmpd="sng">
            <a:solidFill>
              <a:schemeClr val="dk2"/>
            </a:solidFill>
            <a:prstDash val="solid"/>
            <a:round/>
            <a:headEnd type="none" w="med" len="med"/>
            <a:tailEnd type="triangle" w="med" len="med"/>
          </a:ln>
        </p:spPr>
      </p:cxnSp>
      <p:sp>
        <p:nvSpPr>
          <p:cNvPr id="521" name="Google Shape;521;p33"/>
          <p:cNvSpPr/>
          <p:nvPr/>
        </p:nvSpPr>
        <p:spPr>
          <a:xfrm>
            <a:off x="6101700" y="2847688"/>
            <a:ext cx="466800" cy="10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6101700" y="4052200"/>
            <a:ext cx="466800" cy="108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p:nvPr/>
        </p:nvSpPr>
        <p:spPr>
          <a:xfrm>
            <a:off x="4109900" y="4578750"/>
            <a:ext cx="15036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95D46"/>
                </a:solidFill>
              </a:rPr>
              <a:t>(Yuan et al., 2017)</a:t>
            </a:r>
            <a:endParaRPr sz="1200"/>
          </a:p>
        </p:txBody>
      </p:sp>
      <p:sp>
        <p:nvSpPr>
          <p:cNvPr id="524" name="Google Shape;524;p33"/>
          <p:cNvSpPr txBox="1"/>
          <p:nvPr/>
        </p:nvSpPr>
        <p:spPr>
          <a:xfrm>
            <a:off x="5839350" y="1935675"/>
            <a:ext cx="9705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Queries</a:t>
            </a:r>
            <a:endParaRPr sz="1200" b="1">
              <a:solidFill>
                <a:schemeClr val="dk2"/>
              </a:solidFill>
              <a:latin typeface="Open Sans"/>
              <a:ea typeface="Open Sans"/>
              <a:cs typeface="Open Sans"/>
              <a:sym typeface="Open Sans"/>
            </a:endParaRPr>
          </a:p>
        </p:txBody>
      </p:sp>
      <p:sp>
        <p:nvSpPr>
          <p:cNvPr id="525" name="Google Shape;525;p33"/>
          <p:cNvSpPr/>
          <p:nvPr/>
        </p:nvSpPr>
        <p:spPr>
          <a:xfrm>
            <a:off x="6859675" y="2808800"/>
            <a:ext cx="708000" cy="12918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7797400" y="3026750"/>
            <a:ext cx="708000" cy="85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Query terms</a:t>
            </a:r>
            <a:endParaRPr>
              <a:solidFill>
                <a:schemeClr val="dk2"/>
              </a:solidFill>
            </a:endParaRPr>
          </a:p>
        </p:txBody>
      </p:sp>
      <p:sp>
        <p:nvSpPr>
          <p:cNvPr id="527" name="Google Shape;527;p33"/>
          <p:cNvSpPr txBox="1"/>
          <p:nvPr/>
        </p:nvSpPr>
        <p:spPr>
          <a:xfrm>
            <a:off x="406250" y="1240475"/>
            <a:ext cx="7523100" cy="52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3) Find query terms from queries</a:t>
            </a:r>
            <a:endParaRPr>
              <a:solidFill>
                <a:schemeClr val="dk2"/>
              </a:solidFill>
              <a:latin typeface="Open Sans"/>
              <a:ea typeface="Open Sans"/>
              <a:cs typeface="Open Sans"/>
              <a:sym typeface="Open Sans"/>
            </a:endParaRPr>
          </a:p>
        </p:txBody>
      </p:sp>
      <p:sp>
        <p:nvSpPr>
          <p:cNvPr id="528" name="Google Shape;528;p33"/>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529" name="Google Shape;529;p33"/>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530" name="Google Shape;530;p33"/>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531" name="Google Shape;531;p33"/>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532" name="Google Shape;532;p33"/>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533" name="Google Shape;533;p33"/>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534" name="Google Shape;534;p33"/>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Query + RC </a:t>
            </a:r>
            <a:endParaRPr/>
          </a:p>
        </p:txBody>
      </p:sp>
      <p:sp>
        <p:nvSpPr>
          <p:cNvPr id="540" name="Google Shape;540;p34"/>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541" name="Google Shape;541;p34"/>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542" name="Google Shape;542;p34"/>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543" name="Google Shape;543;p34"/>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544" name="Google Shape;544;p34"/>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545" name="Google Shape;545;p34"/>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546" name="Google Shape;546;p34"/>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547" name="Google Shape;547;p34"/>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548" name="Google Shape;548;p34"/>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549" name="Google Shape;549;p34"/>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550" name="Google Shape;550;p34"/>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551" name="Google Shape;551;p34"/>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552" name="Google Shape;552;p34"/>
          <p:cNvSpPr txBox="1">
            <a:spLocks noGrp="1"/>
          </p:cNvSpPr>
          <p:nvPr>
            <p:ph type="body" idx="1"/>
          </p:nvPr>
        </p:nvSpPr>
        <p:spPr>
          <a:xfrm>
            <a:off x="311700" y="1266325"/>
            <a:ext cx="8520600" cy="1575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We use these terms to generate queries for each paragraph on the fly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Query + RC</a:t>
            </a:r>
            <a:endParaRPr/>
          </a:p>
        </p:txBody>
      </p:sp>
      <p:sp>
        <p:nvSpPr>
          <p:cNvPr id="558" name="Google Shape;558;p35"/>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559" name="Google Shape;559;p35"/>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560" name="Google Shape;560;p35"/>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561" name="Google Shape;561;p35"/>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562" name="Google Shape;562;p35"/>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563" name="Google Shape;563;p35"/>
          <p:cNvSpPr/>
          <p:nvPr/>
        </p:nvSpPr>
        <p:spPr>
          <a:xfrm>
            <a:off x="3260100" y="1953300"/>
            <a:ext cx="708000" cy="85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Query terms</a:t>
            </a:r>
            <a:endParaRPr>
              <a:solidFill>
                <a:schemeClr val="dk2"/>
              </a:solidFill>
            </a:endParaRPr>
          </a:p>
        </p:txBody>
      </p:sp>
      <p:sp>
        <p:nvSpPr>
          <p:cNvPr id="564" name="Google Shape;564;p35"/>
          <p:cNvSpPr/>
          <p:nvPr/>
        </p:nvSpPr>
        <p:spPr>
          <a:xfrm>
            <a:off x="845100" y="3789575"/>
            <a:ext cx="824850" cy="1112724"/>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Paper</a:t>
            </a:r>
            <a:endParaRPr>
              <a:solidFill>
                <a:schemeClr val="dk2"/>
              </a:solidFill>
            </a:endParaRPr>
          </a:p>
        </p:txBody>
      </p:sp>
      <p:sp>
        <p:nvSpPr>
          <p:cNvPr id="565" name="Google Shape;565;p35"/>
          <p:cNvSpPr txBox="1"/>
          <p:nvPr/>
        </p:nvSpPr>
        <p:spPr>
          <a:xfrm>
            <a:off x="906075" y="2952275"/>
            <a:ext cx="7029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solidFill>
                  <a:schemeClr val="dk2"/>
                </a:solidFill>
                <a:latin typeface="Open Sans"/>
                <a:ea typeface="Open Sans"/>
                <a:cs typeface="Open Sans"/>
                <a:sym typeface="Open Sans"/>
              </a:rPr>
              <a:t>Query</a:t>
            </a:r>
            <a:endParaRPr sz="1200" i="1">
              <a:solidFill>
                <a:schemeClr val="dk2"/>
              </a:solidFill>
              <a:latin typeface="Open Sans"/>
              <a:ea typeface="Open Sans"/>
              <a:cs typeface="Open Sans"/>
              <a:sym typeface="Open Sans"/>
            </a:endParaRPr>
          </a:p>
        </p:txBody>
      </p:sp>
      <p:cxnSp>
        <p:nvCxnSpPr>
          <p:cNvPr id="566" name="Google Shape;566;p35"/>
          <p:cNvCxnSpPr>
            <a:stCxn id="567" idx="1"/>
          </p:cNvCxnSpPr>
          <p:nvPr/>
        </p:nvCxnSpPr>
        <p:spPr>
          <a:xfrm flipH="1">
            <a:off x="1400625" y="2381250"/>
            <a:ext cx="1517400" cy="637800"/>
          </a:xfrm>
          <a:prstGeom prst="straightConnector1">
            <a:avLst/>
          </a:prstGeom>
          <a:noFill/>
          <a:ln w="9525" cap="flat" cmpd="sng">
            <a:solidFill>
              <a:schemeClr val="dk2"/>
            </a:solidFill>
            <a:prstDash val="solid"/>
            <a:round/>
            <a:headEnd type="none" w="med" len="med"/>
            <a:tailEnd type="triangle" w="med" len="med"/>
          </a:ln>
        </p:spPr>
      </p:cxnSp>
      <p:sp>
        <p:nvSpPr>
          <p:cNvPr id="567" name="Google Shape;567;p35"/>
          <p:cNvSpPr/>
          <p:nvPr/>
        </p:nvSpPr>
        <p:spPr>
          <a:xfrm>
            <a:off x="2918025" y="1953300"/>
            <a:ext cx="280200" cy="8559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txBox="1"/>
          <p:nvPr/>
        </p:nvSpPr>
        <p:spPr>
          <a:xfrm>
            <a:off x="1417050" y="2271738"/>
            <a:ext cx="12105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2"/>
                </a:solidFill>
                <a:latin typeface="Open Sans"/>
                <a:ea typeface="Open Sans"/>
                <a:cs typeface="Open Sans"/>
                <a:sym typeface="Open Sans"/>
              </a:rPr>
              <a:t>Concatenation</a:t>
            </a:r>
            <a:endParaRPr sz="1100">
              <a:solidFill>
                <a:schemeClr val="dk2"/>
              </a:solidFill>
              <a:latin typeface="Open Sans"/>
              <a:ea typeface="Open Sans"/>
              <a:cs typeface="Open Sans"/>
              <a:sym typeface="Open Sans"/>
            </a:endParaRPr>
          </a:p>
        </p:txBody>
      </p:sp>
      <p:sp>
        <p:nvSpPr>
          <p:cNvPr id="569" name="Google Shape;569;p35"/>
          <p:cNvSpPr txBox="1"/>
          <p:nvPr/>
        </p:nvSpPr>
        <p:spPr>
          <a:xfrm>
            <a:off x="406250" y="1240475"/>
            <a:ext cx="7523100" cy="52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1) Generate a general query by concatenating query terms for </a:t>
            </a:r>
            <a:r>
              <a:rPr lang="en" b="1">
                <a:solidFill>
                  <a:schemeClr val="dk2"/>
                </a:solidFill>
                <a:latin typeface="Open Sans"/>
                <a:ea typeface="Open Sans"/>
                <a:cs typeface="Open Sans"/>
                <a:sym typeface="Open Sans"/>
              </a:rPr>
              <a:t>paragraph selection</a:t>
            </a:r>
            <a:endParaRPr b="1">
              <a:solidFill>
                <a:schemeClr val="dk2"/>
              </a:solidFill>
              <a:latin typeface="Open Sans"/>
              <a:ea typeface="Open Sans"/>
              <a:cs typeface="Open Sans"/>
              <a:sym typeface="Open Sans"/>
            </a:endParaRPr>
          </a:p>
        </p:txBody>
      </p:sp>
      <p:sp>
        <p:nvSpPr>
          <p:cNvPr id="570" name="Google Shape;570;p35"/>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571" name="Google Shape;571;p35"/>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572" name="Google Shape;572;p35"/>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573" name="Google Shape;573;p35"/>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574" name="Google Shape;574;p35"/>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575" name="Google Shape;575;p35"/>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576" name="Google Shape;576;p35"/>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577" name="Google Shape;577;p35"/>
          <p:cNvSpPr txBox="1"/>
          <p:nvPr/>
        </p:nvSpPr>
        <p:spPr>
          <a:xfrm>
            <a:off x="4029975" y="2018900"/>
            <a:ext cx="1611600" cy="52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latin typeface="Open Sans"/>
                <a:ea typeface="Open Sans"/>
                <a:cs typeface="Open Sans"/>
                <a:sym typeface="Open Sans"/>
              </a:rPr>
              <a:t>data, survey, study, examination …</a:t>
            </a:r>
            <a:endParaRPr sz="1000">
              <a:solidFill>
                <a:schemeClr val="dk2"/>
              </a:solidFill>
              <a:latin typeface="Open Sans"/>
              <a:ea typeface="Open Sans"/>
              <a:cs typeface="Open Sans"/>
              <a:sym typeface="Open Sans"/>
            </a:endParaRPr>
          </a:p>
        </p:txBody>
      </p:sp>
      <p:sp>
        <p:nvSpPr>
          <p:cNvPr id="578" name="Google Shape;578;p35"/>
          <p:cNvSpPr txBox="1"/>
          <p:nvPr/>
        </p:nvSpPr>
        <p:spPr>
          <a:xfrm>
            <a:off x="1624575" y="3030650"/>
            <a:ext cx="23436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latin typeface="Open Sans"/>
                <a:ea typeface="Open Sans"/>
                <a:cs typeface="Open Sans"/>
                <a:sym typeface="Open Sans"/>
              </a:rPr>
              <a:t>data, survey, study, examination …</a:t>
            </a:r>
            <a:endParaRPr sz="1000">
              <a:solidFill>
                <a:schemeClr val="dk2"/>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Query + RC</a:t>
            </a:r>
            <a:endParaRPr/>
          </a:p>
        </p:txBody>
      </p:sp>
      <p:sp>
        <p:nvSpPr>
          <p:cNvPr id="584" name="Google Shape;584;p36"/>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585" name="Google Shape;585;p36"/>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586" name="Google Shape;586;p36"/>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587" name="Google Shape;587;p36"/>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588" name="Google Shape;588;p36"/>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589" name="Google Shape;589;p36"/>
          <p:cNvSpPr/>
          <p:nvPr/>
        </p:nvSpPr>
        <p:spPr>
          <a:xfrm>
            <a:off x="3260100" y="1953300"/>
            <a:ext cx="708000" cy="85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Query terms</a:t>
            </a:r>
            <a:endParaRPr>
              <a:solidFill>
                <a:schemeClr val="dk2"/>
              </a:solidFill>
            </a:endParaRPr>
          </a:p>
        </p:txBody>
      </p:sp>
      <p:sp>
        <p:nvSpPr>
          <p:cNvPr id="590" name="Google Shape;590;p36"/>
          <p:cNvSpPr/>
          <p:nvPr/>
        </p:nvSpPr>
        <p:spPr>
          <a:xfrm>
            <a:off x="845100" y="3789575"/>
            <a:ext cx="824850" cy="1112724"/>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Paper</a:t>
            </a:r>
            <a:endParaRPr>
              <a:solidFill>
                <a:schemeClr val="dk2"/>
              </a:solidFill>
            </a:endParaRPr>
          </a:p>
        </p:txBody>
      </p:sp>
      <p:sp>
        <p:nvSpPr>
          <p:cNvPr id="591" name="Google Shape;591;p36"/>
          <p:cNvSpPr txBox="1"/>
          <p:nvPr/>
        </p:nvSpPr>
        <p:spPr>
          <a:xfrm>
            <a:off x="906075" y="2952275"/>
            <a:ext cx="7029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solidFill>
                  <a:schemeClr val="dk2"/>
                </a:solidFill>
                <a:latin typeface="Open Sans"/>
                <a:ea typeface="Open Sans"/>
                <a:cs typeface="Open Sans"/>
                <a:sym typeface="Open Sans"/>
              </a:rPr>
              <a:t>Query</a:t>
            </a:r>
            <a:endParaRPr sz="1200" i="1">
              <a:solidFill>
                <a:schemeClr val="dk2"/>
              </a:solidFill>
              <a:latin typeface="Open Sans"/>
              <a:ea typeface="Open Sans"/>
              <a:cs typeface="Open Sans"/>
              <a:sym typeface="Open Sans"/>
            </a:endParaRPr>
          </a:p>
        </p:txBody>
      </p:sp>
      <p:sp>
        <p:nvSpPr>
          <p:cNvPr id="592" name="Google Shape;592;p36"/>
          <p:cNvSpPr/>
          <p:nvPr/>
        </p:nvSpPr>
        <p:spPr>
          <a:xfrm>
            <a:off x="2723875" y="3376775"/>
            <a:ext cx="1443300" cy="7776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Paragraph selection</a:t>
            </a:r>
            <a:endParaRPr>
              <a:solidFill>
                <a:srgbClr val="FFFFFF"/>
              </a:solidFill>
            </a:endParaRPr>
          </a:p>
        </p:txBody>
      </p:sp>
      <p:sp>
        <p:nvSpPr>
          <p:cNvPr id="593" name="Google Shape;593;p36"/>
          <p:cNvSpPr/>
          <p:nvPr/>
        </p:nvSpPr>
        <p:spPr>
          <a:xfrm>
            <a:off x="1918500" y="3140400"/>
            <a:ext cx="653700" cy="11127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4623525" y="3262925"/>
            <a:ext cx="825000" cy="288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P1</a:t>
            </a:r>
            <a:endParaRPr>
              <a:solidFill>
                <a:schemeClr val="dk2"/>
              </a:solidFill>
            </a:endParaRPr>
          </a:p>
        </p:txBody>
      </p:sp>
      <p:sp>
        <p:nvSpPr>
          <p:cNvPr id="595" name="Google Shape;595;p36"/>
          <p:cNvSpPr/>
          <p:nvPr/>
        </p:nvSpPr>
        <p:spPr>
          <a:xfrm>
            <a:off x="4621925" y="4072325"/>
            <a:ext cx="825012" cy="424494"/>
          </a:xfrm>
          <a:prstGeom prst="flowChartDocumen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P3</a:t>
            </a:r>
            <a:endParaRPr>
              <a:solidFill>
                <a:schemeClr val="dk2"/>
              </a:solidFill>
            </a:endParaRPr>
          </a:p>
        </p:txBody>
      </p:sp>
      <p:cxnSp>
        <p:nvCxnSpPr>
          <p:cNvPr id="596" name="Google Shape;596;p36"/>
          <p:cNvCxnSpPr>
            <a:stCxn id="592" idx="3"/>
          </p:cNvCxnSpPr>
          <p:nvPr/>
        </p:nvCxnSpPr>
        <p:spPr>
          <a:xfrm>
            <a:off x="4167175" y="3765575"/>
            <a:ext cx="389100" cy="0"/>
          </a:xfrm>
          <a:prstGeom prst="straightConnector1">
            <a:avLst/>
          </a:prstGeom>
          <a:noFill/>
          <a:ln w="9525" cap="flat" cmpd="sng">
            <a:solidFill>
              <a:schemeClr val="dk2"/>
            </a:solidFill>
            <a:prstDash val="solid"/>
            <a:round/>
            <a:headEnd type="none" w="med" len="med"/>
            <a:tailEnd type="triangle" w="med" len="med"/>
          </a:ln>
        </p:spPr>
      </p:cxnSp>
      <p:cxnSp>
        <p:nvCxnSpPr>
          <p:cNvPr id="597" name="Google Shape;597;p36"/>
          <p:cNvCxnSpPr>
            <a:stCxn id="598" idx="1"/>
          </p:cNvCxnSpPr>
          <p:nvPr/>
        </p:nvCxnSpPr>
        <p:spPr>
          <a:xfrm flipH="1">
            <a:off x="1400625" y="2381250"/>
            <a:ext cx="1517400" cy="637800"/>
          </a:xfrm>
          <a:prstGeom prst="straightConnector1">
            <a:avLst/>
          </a:prstGeom>
          <a:noFill/>
          <a:ln w="9525" cap="flat" cmpd="sng">
            <a:solidFill>
              <a:schemeClr val="dk2"/>
            </a:solidFill>
            <a:prstDash val="solid"/>
            <a:round/>
            <a:headEnd type="none" w="med" len="med"/>
            <a:tailEnd type="triangle" w="med" len="med"/>
          </a:ln>
        </p:spPr>
      </p:cxnSp>
      <p:sp>
        <p:nvSpPr>
          <p:cNvPr id="598" name="Google Shape;598;p36"/>
          <p:cNvSpPr/>
          <p:nvPr/>
        </p:nvSpPr>
        <p:spPr>
          <a:xfrm>
            <a:off x="2918025" y="1953300"/>
            <a:ext cx="280200" cy="8559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txBox="1"/>
          <p:nvPr/>
        </p:nvSpPr>
        <p:spPr>
          <a:xfrm>
            <a:off x="1417050" y="2271738"/>
            <a:ext cx="12105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2"/>
                </a:solidFill>
                <a:latin typeface="Open Sans"/>
                <a:ea typeface="Open Sans"/>
                <a:cs typeface="Open Sans"/>
                <a:sym typeface="Open Sans"/>
              </a:rPr>
              <a:t>Concatenation</a:t>
            </a:r>
            <a:endParaRPr sz="1100">
              <a:solidFill>
                <a:schemeClr val="dk2"/>
              </a:solidFill>
              <a:latin typeface="Open Sans"/>
              <a:ea typeface="Open Sans"/>
              <a:cs typeface="Open Sans"/>
              <a:sym typeface="Open Sans"/>
            </a:endParaRPr>
          </a:p>
        </p:txBody>
      </p:sp>
      <p:sp>
        <p:nvSpPr>
          <p:cNvPr id="600" name="Google Shape;600;p36"/>
          <p:cNvSpPr/>
          <p:nvPr/>
        </p:nvSpPr>
        <p:spPr>
          <a:xfrm>
            <a:off x="4623525" y="3643925"/>
            <a:ext cx="825000" cy="288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P2</a:t>
            </a:r>
            <a:endParaRPr>
              <a:solidFill>
                <a:schemeClr val="dk2"/>
              </a:solidFill>
            </a:endParaRPr>
          </a:p>
        </p:txBody>
      </p:sp>
      <p:sp>
        <p:nvSpPr>
          <p:cNvPr id="601" name="Google Shape;601;p36"/>
          <p:cNvSpPr txBox="1"/>
          <p:nvPr/>
        </p:nvSpPr>
        <p:spPr>
          <a:xfrm>
            <a:off x="406250" y="1240475"/>
            <a:ext cx="7523100" cy="52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2) Paragraph selection</a:t>
            </a:r>
            <a:endParaRPr>
              <a:solidFill>
                <a:schemeClr val="dk2"/>
              </a:solidFill>
              <a:latin typeface="Open Sans"/>
              <a:ea typeface="Open Sans"/>
              <a:cs typeface="Open Sans"/>
              <a:sym typeface="Open Sans"/>
            </a:endParaRPr>
          </a:p>
        </p:txBody>
      </p:sp>
      <p:sp>
        <p:nvSpPr>
          <p:cNvPr id="602" name="Google Shape;602;p36"/>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603" name="Google Shape;603;p36"/>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604" name="Google Shape;604;p36"/>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605" name="Google Shape;605;p36"/>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606" name="Google Shape;606;p36"/>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607" name="Google Shape;607;p36"/>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608" name="Google Shape;608;p36"/>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Query + RC</a:t>
            </a:r>
            <a:endParaRPr/>
          </a:p>
        </p:txBody>
      </p:sp>
      <p:sp>
        <p:nvSpPr>
          <p:cNvPr id="614" name="Google Shape;614;p37"/>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615" name="Google Shape;615;p37"/>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616" name="Google Shape;616;p37"/>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617" name="Google Shape;617;p37"/>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618" name="Google Shape;618;p37"/>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619" name="Google Shape;619;p37"/>
          <p:cNvSpPr/>
          <p:nvPr/>
        </p:nvSpPr>
        <p:spPr>
          <a:xfrm>
            <a:off x="3260100" y="1953300"/>
            <a:ext cx="708000" cy="85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Query terms</a:t>
            </a:r>
            <a:endParaRPr>
              <a:solidFill>
                <a:schemeClr val="dk2"/>
              </a:solidFill>
            </a:endParaRPr>
          </a:p>
        </p:txBody>
      </p:sp>
      <p:sp>
        <p:nvSpPr>
          <p:cNvPr id="620" name="Google Shape;620;p37"/>
          <p:cNvSpPr/>
          <p:nvPr/>
        </p:nvSpPr>
        <p:spPr>
          <a:xfrm>
            <a:off x="845100" y="3789575"/>
            <a:ext cx="824850" cy="1112724"/>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Paper</a:t>
            </a:r>
            <a:endParaRPr>
              <a:solidFill>
                <a:schemeClr val="dk2"/>
              </a:solidFill>
            </a:endParaRPr>
          </a:p>
        </p:txBody>
      </p:sp>
      <p:sp>
        <p:nvSpPr>
          <p:cNvPr id="621" name="Google Shape;621;p37"/>
          <p:cNvSpPr txBox="1"/>
          <p:nvPr/>
        </p:nvSpPr>
        <p:spPr>
          <a:xfrm>
            <a:off x="906075" y="2952275"/>
            <a:ext cx="7029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solidFill>
                  <a:schemeClr val="dk2"/>
                </a:solidFill>
                <a:latin typeface="Open Sans"/>
                <a:ea typeface="Open Sans"/>
                <a:cs typeface="Open Sans"/>
                <a:sym typeface="Open Sans"/>
              </a:rPr>
              <a:t>Query</a:t>
            </a:r>
            <a:endParaRPr sz="1200" i="1">
              <a:solidFill>
                <a:schemeClr val="dk2"/>
              </a:solidFill>
              <a:latin typeface="Open Sans"/>
              <a:ea typeface="Open Sans"/>
              <a:cs typeface="Open Sans"/>
              <a:sym typeface="Open Sans"/>
            </a:endParaRPr>
          </a:p>
        </p:txBody>
      </p:sp>
      <p:sp>
        <p:nvSpPr>
          <p:cNvPr id="622" name="Google Shape;622;p37"/>
          <p:cNvSpPr/>
          <p:nvPr/>
        </p:nvSpPr>
        <p:spPr>
          <a:xfrm>
            <a:off x="2723875" y="3376775"/>
            <a:ext cx="1443300" cy="7776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Paragraph selection</a:t>
            </a:r>
            <a:endParaRPr>
              <a:solidFill>
                <a:srgbClr val="FFFFFF"/>
              </a:solidFill>
            </a:endParaRPr>
          </a:p>
        </p:txBody>
      </p:sp>
      <p:sp>
        <p:nvSpPr>
          <p:cNvPr id="623" name="Google Shape;623;p37"/>
          <p:cNvSpPr/>
          <p:nvPr/>
        </p:nvSpPr>
        <p:spPr>
          <a:xfrm>
            <a:off x="1918500" y="3140400"/>
            <a:ext cx="653700" cy="11127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4623525" y="3262925"/>
            <a:ext cx="825000" cy="288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P1</a:t>
            </a:r>
            <a:endParaRPr>
              <a:solidFill>
                <a:schemeClr val="dk2"/>
              </a:solidFill>
            </a:endParaRPr>
          </a:p>
        </p:txBody>
      </p:sp>
      <p:sp>
        <p:nvSpPr>
          <p:cNvPr id="625" name="Google Shape;625;p37"/>
          <p:cNvSpPr/>
          <p:nvPr/>
        </p:nvSpPr>
        <p:spPr>
          <a:xfrm>
            <a:off x="4621925" y="4072325"/>
            <a:ext cx="825012" cy="424494"/>
          </a:xfrm>
          <a:prstGeom prst="flowChartDocumen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P3</a:t>
            </a:r>
            <a:endParaRPr>
              <a:solidFill>
                <a:schemeClr val="dk2"/>
              </a:solidFill>
            </a:endParaRPr>
          </a:p>
        </p:txBody>
      </p:sp>
      <p:cxnSp>
        <p:nvCxnSpPr>
          <p:cNvPr id="626" name="Google Shape;626;p37"/>
          <p:cNvCxnSpPr>
            <a:stCxn id="622" idx="3"/>
          </p:cNvCxnSpPr>
          <p:nvPr/>
        </p:nvCxnSpPr>
        <p:spPr>
          <a:xfrm>
            <a:off x="4167175" y="3765575"/>
            <a:ext cx="389100" cy="0"/>
          </a:xfrm>
          <a:prstGeom prst="straightConnector1">
            <a:avLst/>
          </a:prstGeom>
          <a:noFill/>
          <a:ln w="9525" cap="flat" cmpd="sng">
            <a:solidFill>
              <a:schemeClr val="dk2"/>
            </a:solidFill>
            <a:prstDash val="solid"/>
            <a:round/>
            <a:headEnd type="none" w="med" len="med"/>
            <a:tailEnd type="triangle" w="med" len="med"/>
          </a:ln>
        </p:spPr>
      </p:cxnSp>
      <p:cxnSp>
        <p:nvCxnSpPr>
          <p:cNvPr id="627" name="Google Shape;627;p37"/>
          <p:cNvCxnSpPr>
            <a:stCxn id="628" idx="1"/>
          </p:cNvCxnSpPr>
          <p:nvPr/>
        </p:nvCxnSpPr>
        <p:spPr>
          <a:xfrm flipH="1">
            <a:off x="1400625" y="2381250"/>
            <a:ext cx="1517400" cy="637800"/>
          </a:xfrm>
          <a:prstGeom prst="straightConnector1">
            <a:avLst/>
          </a:prstGeom>
          <a:noFill/>
          <a:ln w="9525" cap="flat" cmpd="sng">
            <a:solidFill>
              <a:schemeClr val="dk2"/>
            </a:solidFill>
            <a:prstDash val="solid"/>
            <a:round/>
            <a:headEnd type="none" w="med" len="med"/>
            <a:tailEnd type="triangle" w="med" len="med"/>
          </a:ln>
        </p:spPr>
      </p:cxnSp>
      <p:sp>
        <p:nvSpPr>
          <p:cNvPr id="628" name="Google Shape;628;p37"/>
          <p:cNvSpPr/>
          <p:nvPr/>
        </p:nvSpPr>
        <p:spPr>
          <a:xfrm>
            <a:off x="2918025" y="1953300"/>
            <a:ext cx="280200" cy="8559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txBox="1"/>
          <p:nvPr/>
        </p:nvSpPr>
        <p:spPr>
          <a:xfrm>
            <a:off x="1417050" y="2271738"/>
            <a:ext cx="12105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2"/>
                </a:solidFill>
                <a:latin typeface="Open Sans"/>
                <a:ea typeface="Open Sans"/>
                <a:cs typeface="Open Sans"/>
                <a:sym typeface="Open Sans"/>
              </a:rPr>
              <a:t>Concatenation</a:t>
            </a:r>
            <a:endParaRPr sz="1100">
              <a:solidFill>
                <a:schemeClr val="dk2"/>
              </a:solidFill>
              <a:latin typeface="Open Sans"/>
              <a:ea typeface="Open Sans"/>
              <a:cs typeface="Open Sans"/>
              <a:sym typeface="Open Sans"/>
            </a:endParaRPr>
          </a:p>
        </p:txBody>
      </p:sp>
      <p:sp>
        <p:nvSpPr>
          <p:cNvPr id="630" name="Google Shape;630;p37"/>
          <p:cNvSpPr/>
          <p:nvPr/>
        </p:nvSpPr>
        <p:spPr>
          <a:xfrm>
            <a:off x="4623525" y="3643925"/>
            <a:ext cx="825000" cy="288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P2</a:t>
            </a:r>
            <a:endParaRPr>
              <a:solidFill>
                <a:schemeClr val="dk2"/>
              </a:solidFill>
            </a:endParaRPr>
          </a:p>
        </p:txBody>
      </p:sp>
      <p:sp>
        <p:nvSpPr>
          <p:cNvPr id="631" name="Google Shape;631;p37"/>
          <p:cNvSpPr txBox="1"/>
          <p:nvPr/>
        </p:nvSpPr>
        <p:spPr>
          <a:xfrm>
            <a:off x="5479452" y="3180875"/>
            <a:ext cx="8250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Query1</a:t>
            </a:r>
            <a:endParaRPr sz="1200">
              <a:solidFill>
                <a:schemeClr val="dk2"/>
              </a:solidFill>
              <a:latin typeface="Open Sans"/>
              <a:ea typeface="Open Sans"/>
              <a:cs typeface="Open Sans"/>
              <a:sym typeface="Open Sans"/>
            </a:endParaRPr>
          </a:p>
        </p:txBody>
      </p:sp>
      <p:sp>
        <p:nvSpPr>
          <p:cNvPr id="632" name="Google Shape;632;p37"/>
          <p:cNvSpPr txBox="1"/>
          <p:nvPr/>
        </p:nvSpPr>
        <p:spPr>
          <a:xfrm>
            <a:off x="5479452" y="3561875"/>
            <a:ext cx="8250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Query2</a:t>
            </a:r>
            <a:endParaRPr sz="1200">
              <a:solidFill>
                <a:schemeClr val="dk2"/>
              </a:solidFill>
              <a:latin typeface="Open Sans"/>
              <a:ea typeface="Open Sans"/>
              <a:cs typeface="Open Sans"/>
              <a:sym typeface="Open Sans"/>
            </a:endParaRPr>
          </a:p>
        </p:txBody>
      </p:sp>
      <p:sp>
        <p:nvSpPr>
          <p:cNvPr id="633" name="Google Shape;633;p37"/>
          <p:cNvSpPr txBox="1"/>
          <p:nvPr/>
        </p:nvSpPr>
        <p:spPr>
          <a:xfrm>
            <a:off x="5479452" y="4019075"/>
            <a:ext cx="8250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Query3</a:t>
            </a:r>
            <a:endParaRPr sz="1200">
              <a:solidFill>
                <a:schemeClr val="dk2"/>
              </a:solidFill>
              <a:latin typeface="Open Sans"/>
              <a:ea typeface="Open Sans"/>
              <a:cs typeface="Open Sans"/>
              <a:sym typeface="Open Sans"/>
            </a:endParaRPr>
          </a:p>
        </p:txBody>
      </p:sp>
      <p:cxnSp>
        <p:nvCxnSpPr>
          <p:cNvPr id="634" name="Google Shape;634;p37"/>
          <p:cNvCxnSpPr>
            <a:stCxn id="619" idx="3"/>
            <a:endCxn id="631" idx="0"/>
          </p:cNvCxnSpPr>
          <p:nvPr/>
        </p:nvCxnSpPr>
        <p:spPr>
          <a:xfrm>
            <a:off x="3968100" y="2381250"/>
            <a:ext cx="1923900" cy="799500"/>
          </a:xfrm>
          <a:prstGeom prst="curvedConnector2">
            <a:avLst/>
          </a:prstGeom>
          <a:noFill/>
          <a:ln w="9525" cap="flat" cmpd="sng">
            <a:solidFill>
              <a:schemeClr val="dk2"/>
            </a:solidFill>
            <a:prstDash val="solid"/>
            <a:round/>
            <a:headEnd type="none" w="med" len="med"/>
            <a:tailEnd type="none" w="med" len="med"/>
          </a:ln>
        </p:spPr>
      </p:cxnSp>
      <p:cxnSp>
        <p:nvCxnSpPr>
          <p:cNvPr id="635" name="Google Shape;635;p37"/>
          <p:cNvCxnSpPr/>
          <p:nvPr/>
        </p:nvCxnSpPr>
        <p:spPr>
          <a:xfrm>
            <a:off x="5891952" y="3104675"/>
            <a:ext cx="0" cy="180300"/>
          </a:xfrm>
          <a:prstGeom prst="straightConnector1">
            <a:avLst/>
          </a:prstGeom>
          <a:noFill/>
          <a:ln w="9525" cap="flat" cmpd="sng">
            <a:solidFill>
              <a:schemeClr val="dk2"/>
            </a:solidFill>
            <a:prstDash val="solid"/>
            <a:round/>
            <a:headEnd type="none" w="med" len="med"/>
            <a:tailEnd type="triangle" w="med" len="med"/>
          </a:ln>
        </p:spPr>
      </p:cxnSp>
      <p:sp>
        <p:nvSpPr>
          <p:cNvPr id="636" name="Google Shape;636;p37"/>
          <p:cNvSpPr txBox="1"/>
          <p:nvPr/>
        </p:nvSpPr>
        <p:spPr>
          <a:xfrm>
            <a:off x="5371325" y="2233557"/>
            <a:ext cx="1210500" cy="49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2"/>
                </a:solidFill>
                <a:latin typeface="Open Sans"/>
                <a:ea typeface="Open Sans"/>
                <a:cs typeface="Open Sans"/>
                <a:sym typeface="Open Sans"/>
              </a:rPr>
              <a:t>For each paragraph</a:t>
            </a:r>
            <a:endParaRPr sz="1100">
              <a:solidFill>
                <a:schemeClr val="dk2"/>
              </a:solidFill>
              <a:latin typeface="Open Sans"/>
              <a:ea typeface="Open Sans"/>
              <a:cs typeface="Open Sans"/>
              <a:sym typeface="Open Sans"/>
            </a:endParaRPr>
          </a:p>
        </p:txBody>
      </p:sp>
      <p:sp>
        <p:nvSpPr>
          <p:cNvPr id="637" name="Google Shape;637;p37"/>
          <p:cNvSpPr txBox="1"/>
          <p:nvPr/>
        </p:nvSpPr>
        <p:spPr>
          <a:xfrm>
            <a:off x="406250" y="1240475"/>
            <a:ext cx="7523100" cy="52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3) Generate queries for each paragraph with query terms</a:t>
            </a:r>
            <a:endParaRPr>
              <a:solidFill>
                <a:schemeClr val="dk2"/>
              </a:solidFill>
              <a:latin typeface="Open Sans"/>
              <a:ea typeface="Open Sans"/>
              <a:cs typeface="Open Sans"/>
              <a:sym typeface="Open Sans"/>
            </a:endParaRPr>
          </a:p>
        </p:txBody>
      </p:sp>
      <p:sp>
        <p:nvSpPr>
          <p:cNvPr id="638" name="Google Shape;638;p37"/>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639" name="Google Shape;639;p37"/>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640" name="Google Shape;640;p37"/>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641" name="Google Shape;641;p37"/>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642" name="Google Shape;642;p37"/>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643" name="Google Shape;643;p37"/>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644" name="Google Shape;644;p37"/>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645" name="Google Shape;645;p37"/>
          <p:cNvSpPr txBox="1"/>
          <p:nvPr/>
        </p:nvSpPr>
        <p:spPr>
          <a:xfrm>
            <a:off x="6189325" y="3145463"/>
            <a:ext cx="1611600" cy="52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2"/>
                </a:solidFill>
                <a:latin typeface="Open Sans"/>
                <a:ea typeface="Open Sans"/>
                <a:cs typeface="Open Sans"/>
                <a:sym typeface="Open Sans"/>
              </a:rPr>
              <a:t>What data?</a:t>
            </a:r>
            <a:endParaRPr sz="1000">
              <a:solidFill>
                <a:schemeClr val="dk2"/>
              </a:solidFill>
              <a:latin typeface="Open Sans"/>
              <a:ea typeface="Open Sans"/>
              <a:cs typeface="Open Sans"/>
              <a:sym typeface="Open Sans"/>
            </a:endParaRPr>
          </a:p>
        </p:txBody>
      </p:sp>
      <p:sp>
        <p:nvSpPr>
          <p:cNvPr id="646" name="Google Shape;646;p37"/>
          <p:cNvSpPr txBox="1"/>
          <p:nvPr/>
        </p:nvSpPr>
        <p:spPr>
          <a:xfrm>
            <a:off x="6189325" y="3526463"/>
            <a:ext cx="1611600" cy="52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2"/>
                </a:solidFill>
                <a:latin typeface="Open Sans"/>
                <a:ea typeface="Open Sans"/>
                <a:cs typeface="Open Sans"/>
                <a:sym typeface="Open Sans"/>
              </a:rPr>
              <a:t>What survey, study?</a:t>
            </a:r>
            <a:endParaRPr sz="1000">
              <a:solidFill>
                <a:schemeClr val="dk2"/>
              </a:solidFill>
              <a:latin typeface="Open Sans"/>
              <a:ea typeface="Open Sans"/>
              <a:cs typeface="Open Sans"/>
              <a:sym typeface="Open Sans"/>
            </a:endParaRPr>
          </a:p>
        </p:txBody>
      </p:sp>
      <p:sp>
        <p:nvSpPr>
          <p:cNvPr id="647" name="Google Shape;647;p37"/>
          <p:cNvSpPr txBox="1"/>
          <p:nvPr/>
        </p:nvSpPr>
        <p:spPr>
          <a:xfrm>
            <a:off x="6189325" y="3969875"/>
            <a:ext cx="1611600" cy="52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2"/>
                </a:solidFill>
                <a:latin typeface="Open Sans"/>
                <a:ea typeface="Open Sans"/>
                <a:cs typeface="Open Sans"/>
                <a:sym typeface="Open Sans"/>
              </a:rPr>
              <a:t>What statistic?</a:t>
            </a:r>
            <a:endParaRPr sz="1000">
              <a:solidFill>
                <a:schemeClr val="dk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Query + RC</a:t>
            </a:r>
            <a:endParaRPr/>
          </a:p>
        </p:txBody>
      </p:sp>
      <p:sp>
        <p:nvSpPr>
          <p:cNvPr id="653" name="Google Shape;653;p38"/>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654" name="Google Shape;654;p38"/>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655" name="Google Shape;655;p38"/>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656" name="Google Shape;656;p38"/>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657" name="Google Shape;657;p38"/>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658" name="Google Shape;658;p38"/>
          <p:cNvSpPr/>
          <p:nvPr/>
        </p:nvSpPr>
        <p:spPr>
          <a:xfrm>
            <a:off x="3260100" y="1953300"/>
            <a:ext cx="708000" cy="85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Query terms</a:t>
            </a:r>
            <a:endParaRPr>
              <a:solidFill>
                <a:schemeClr val="dk2"/>
              </a:solidFill>
            </a:endParaRPr>
          </a:p>
        </p:txBody>
      </p:sp>
      <p:sp>
        <p:nvSpPr>
          <p:cNvPr id="659" name="Google Shape;659;p38"/>
          <p:cNvSpPr/>
          <p:nvPr/>
        </p:nvSpPr>
        <p:spPr>
          <a:xfrm>
            <a:off x="845100" y="3789575"/>
            <a:ext cx="824850" cy="1112724"/>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Paper</a:t>
            </a:r>
            <a:endParaRPr>
              <a:solidFill>
                <a:schemeClr val="dk2"/>
              </a:solidFill>
            </a:endParaRPr>
          </a:p>
        </p:txBody>
      </p:sp>
      <p:sp>
        <p:nvSpPr>
          <p:cNvPr id="660" name="Google Shape;660;p38"/>
          <p:cNvSpPr txBox="1"/>
          <p:nvPr/>
        </p:nvSpPr>
        <p:spPr>
          <a:xfrm>
            <a:off x="906075" y="2952275"/>
            <a:ext cx="7029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solidFill>
                  <a:schemeClr val="dk2"/>
                </a:solidFill>
                <a:latin typeface="Open Sans"/>
                <a:ea typeface="Open Sans"/>
                <a:cs typeface="Open Sans"/>
                <a:sym typeface="Open Sans"/>
              </a:rPr>
              <a:t>Query</a:t>
            </a:r>
            <a:endParaRPr sz="1200" i="1">
              <a:solidFill>
                <a:schemeClr val="dk2"/>
              </a:solidFill>
              <a:latin typeface="Open Sans"/>
              <a:ea typeface="Open Sans"/>
              <a:cs typeface="Open Sans"/>
              <a:sym typeface="Open Sans"/>
            </a:endParaRPr>
          </a:p>
        </p:txBody>
      </p:sp>
      <p:sp>
        <p:nvSpPr>
          <p:cNvPr id="661" name="Google Shape;661;p38"/>
          <p:cNvSpPr/>
          <p:nvPr/>
        </p:nvSpPr>
        <p:spPr>
          <a:xfrm>
            <a:off x="2723875" y="3376775"/>
            <a:ext cx="1443300" cy="7776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Paragraph selection</a:t>
            </a:r>
            <a:endParaRPr>
              <a:solidFill>
                <a:srgbClr val="FFFFFF"/>
              </a:solidFill>
            </a:endParaRPr>
          </a:p>
        </p:txBody>
      </p:sp>
      <p:sp>
        <p:nvSpPr>
          <p:cNvPr id="662" name="Google Shape;662;p38"/>
          <p:cNvSpPr/>
          <p:nvPr/>
        </p:nvSpPr>
        <p:spPr>
          <a:xfrm>
            <a:off x="1918500" y="3140400"/>
            <a:ext cx="653700" cy="11127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4623525" y="3262925"/>
            <a:ext cx="825000" cy="288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P1</a:t>
            </a:r>
            <a:endParaRPr>
              <a:solidFill>
                <a:schemeClr val="dk2"/>
              </a:solidFill>
            </a:endParaRPr>
          </a:p>
        </p:txBody>
      </p:sp>
      <p:sp>
        <p:nvSpPr>
          <p:cNvPr id="664" name="Google Shape;664;p38"/>
          <p:cNvSpPr/>
          <p:nvPr/>
        </p:nvSpPr>
        <p:spPr>
          <a:xfrm>
            <a:off x="4621925" y="4072325"/>
            <a:ext cx="825012" cy="424494"/>
          </a:xfrm>
          <a:prstGeom prst="flowChartDocumen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P3</a:t>
            </a:r>
            <a:endParaRPr>
              <a:solidFill>
                <a:schemeClr val="dk2"/>
              </a:solidFill>
            </a:endParaRPr>
          </a:p>
        </p:txBody>
      </p:sp>
      <p:cxnSp>
        <p:nvCxnSpPr>
          <p:cNvPr id="665" name="Google Shape;665;p38"/>
          <p:cNvCxnSpPr>
            <a:stCxn id="661" idx="3"/>
          </p:cNvCxnSpPr>
          <p:nvPr/>
        </p:nvCxnSpPr>
        <p:spPr>
          <a:xfrm>
            <a:off x="4167175" y="3765575"/>
            <a:ext cx="389100" cy="0"/>
          </a:xfrm>
          <a:prstGeom prst="straightConnector1">
            <a:avLst/>
          </a:prstGeom>
          <a:noFill/>
          <a:ln w="9525" cap="flat" cmpd="sng">
            <a:solidFill>
              <a:schemeClr val="dk2"/>
            </a:solidFill>
            <a:prstDash val="solid"/>
            <a:round/>
            <a:headEnd type="none" w="med" len="med"/>
            <a:tailEnd type="triangle" w="med" len="med"/>
          </a:ln>
        </p:spPr>
      </p:cxnSp>
      <p:sp>
        <p:nvSpPr>
          <p:cNvPr id="666" name="Google Shape;666;p38"/>
          <p:cNvSpPr/>
          <p:nvPr/>
        </p:nvSpPr>
        <p:spPr>
          <a:xfrm>
            <a:off x="7262425" y="3635300"/>
            <a:ext cx="969600" cy="4245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RC</a:t>
            </a:r>
            <a:endParaRPr>
              <a:solidFill>
                <a:srgbClr val="FFFFFF"/>
              </a:solidFill>
            </a:endParaRPr>
          </a:p>
        </p:txBody>
      </p:sp>
      <p:sp>
        <p:nvSpPr>
          <p:cNvPr id="667" name="Google Shape;667;p38"/>
          <p:cNvSpPr/>
          <p:nvPr/>
        </p:nvSpPr>
        <p:spPr>
          <a:xfrm>
            <a:off x="6518050" y="3291200"/>
            <a:ext cx="653700" cy="11127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8" name="Google Shape;668;p38"/>
          <p:cNvCxnSpPr/>
          <p:nvPr/>
        </p:nvCxnSpPr>
        <p:spPr>
          <a:xfrm>
            <a:off x="8232025" y="3847550"/>
            <a:ext cx="514800" cy="0"/>
          </a:xfrm>
          <a:prstGeom prst="straightConnector1">
            <a:avLst/>
          </a:prstGeom>
          <a:noFill/>
          <a:ln w="9525" cap="flat" cmpd="sng">
            <a:solidFill>
              <a:schemeClr val="dk2"/>
            </a:solidFill>
            <a:prstDash val="solid"/>
            <a:round/>
            <a:headEnd type="none" w="med" len="med"/>
            <a:tailEnd type="triangle" w="med" len="med"/>
          </a:ln>
        </p:spPr>
      </p:cxnSp>
      <p:cxnSp>
        <p:nvCxnSpPr>
          <p:cNvPr id="669" name="Google Shape;669;p38"/>
          <p:cNvCxnSpPr>
            <a:stCxn id="670" idx="1"/>
          </p:cNvCxnSpPr>
          <p:nvPr/>
        </p:nvCxnSpPr>
        <p:spPr>
          <a:xfrm flipH="1">
            <a:off x="1400625" y="2381250"/>
            <a:ext cx="1517400" cy="637800"/>
          </a:xfrm>
          <a:prstGeom prst="straightConnector1">
            <a:avLst/>
          </a:prstGeom>
          <a:noFill/>
          <a:ln w="9525" cap="flat" cmpd="sng">
            <a:solidFill>
              <a:schemeClr val="dk2"/>
            </a:solidFill>
            <a:prstDash val="solid"/>
            <a:round/>
            <a:headEnd type="none" w="med" len="med"/>
            <a:tailEnd type="triangle" w="med" len="med"/>
          </a:ln>
        </p:spPr>
      </p:cxnSp>
      <p:sp>
        <p:nvSpPr>
          <p:cNvPr id="670" name="Google Shape;670;p38"/>
          <p:cNvSpPr/>
          <p:nvPr/>
        </p:nvSpPr>
        <p:spPr>
          <a:xfrm>
            <a:off x="2918025" y="1953300"/>
            <a:ext cx="280200" cy="8559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txBox="1"/>
          <p:nvPr/>
        </p:nvSpPr>
        <p:spPr>
          <a:xfrm>
            <a:off x="1417050" y="2271738"/>
            <a:ext cx="12105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2"/>
                </a:solidFill>
                <a:latin typeface="Open Sans"/>
                <a:ea typeface="Open Sans"/>
                <a:cs typeface="Open Sans"/>
                <a:sym typeface="Open Sans"/>
              </a:rPr>
              <a:t>Concatenation</a:t>
            </a:r>
            <a:endParaRPr sz="1100">
              <a:solidFill>
                <a:schemeClr val="dk2"/>
              </a:solidFill>
              <a:latin typeface="Open Sans"/>
              <a:ea typeface="Open Sans"/>
              <a:cs typeface="Open Sans"/>
              <a:sym typeface="Open Sans"/>
            </a:endParaRPr>
          </a:p>
        </p:txBody>
      </p:sp>
      <p:sp>
        <p:nvSpPr>
          <p:cNvPr id="672" name="Google Shape;672;p38"/>
          <p:cNvSpPr/>
          <p:nvPr/>
        </p:nvSpPr>
        <p:spPr>
          <a:xfrm>
            <a:off x="4623525" y="3643925"/>
            <a:ext cx="825000" cy="288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P2</a:t>
            </a:r>
            <a:endParaRPr>
              <a:solidFill>
                <a:schemeClr val="dk2"/>
              </a:solidFill>
            </a:endParaRPr>
          </a:p>
        </p:txBody>
      </p:sp>
      <p:sp>
        <p:nvSpPr>
          <p:cNvPr id="673" name="Google Shape;673;p38"/>
          <p:cNvSpPr txBox="1"/>
          <p:nvPr/>
        </p:nvSpPr>
        <p:spPr>
          <a:xfrm>
            <a:off x="5479452" y="3180875"/>
            <a:ext cx="8250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Query1</a:t>
            </a:r>
            <a:endParaRPr sz="1200">
              <a:solidFill>
                <a:schemeClr val="dk2"/>
              </a:solidFill>
              <a:latin typeface="Open Sans"/>
              <a:ea typeface="Open Sans"/>
              <a:cs typeface="Open Sans"/>
              <a:sym typeface="Open Sans"/>
            </a:endParaRPr>
          </a:p>
        </p:txBody>
      </p:sp>
      <p:sp>
        <p:nvSpPr>
          <p:cNvPr id="674" name="Google Shape;674;p38"/>
          <p:cNvSpPr txBox="1"/>
          <p:nvPr/>
        </p:nvSpPr>
        <p:spPr>
          <a:xfrm>
            <a:off x="5479452" y="3561875"/>
            <a:ext cx="8250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Query2</a:t>
            </a:r>
            <a:endParaRPr sz="1200">
              <a:solidFill>
                <a:schemeClr val="dk2"/>
              </a:solidFill>
              <a:latin typeface="Open Sans"/>
              <a:ea typeface="Open Sans"/>
              <a:cs typeface="Open Sans"/>
              <a:sym typeface="Open Sans"/>
            </a:endParaRPr>
          </a:p>
        </p:txBody>
      </p:sp>
      <p:sp>
        <p:nvSpPr>
          <p:cNvPr id="675" name="Google Shape;675;p38"/>
          <p:cNvSpPr txBox="1"/>
          <p:nvPr/>
        </p:nvSpPr>
        <p:spPr>
          <a:xfrm>
            <a:off x="5479452" y="4019075"/>
            <a:ext cx="8250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Query3</a:t>
            </a:r>
            <a:endParaRPr sz="1200">
              <a:solidFill>
                <a:schemeClr val="dk2"/>
              </a:solidFill>
              <a:latin typeface="Open Sans"/>
              <a:ea typeface="Open Sans"/>
              <a:cs typeface="Open Sans"/>
              <a:sym typeface="Open Sans"/>
            </a:endParaRPr>
          </a:p>
        </p:txBody>
      </p:sp>
      <p:cxnSp>
        <p:nvCxnSpPr>
          <p:cNvPr id="676" name="Google Shape;676;p38"/>
          <p:cNvCxnSpPr>
            <a:stCxn id="658" idx="3"/>
            <a:endCxn id="673" idx="0"/>
          </p:cNvCxnSpPr>
          <p:nvPr/>
        </p:nvCxnSpPr>
        <p:spPr>
          <a:xfrm>
            <a:off x="3968100" y="2381250"/>
            <a:ext cx="1923900" cy="799500"/>
          </a:xfrm>
          <a:prstGeom prst="curvedConnector2">
            <a:avLst/>
          </a:prstGeom>
          <a:noFill/>
          <a:ln w="9525" cap="flat" cmpd="sng">
            <a:solidFill>
              <a:schemeClr val="dk2"/>
            </a:solidFill>
            <a:prstDash val="solid"/>
            <a:round/>
            <a:headEnd type="none" w="med" len="med"/>
            <a:tailEnd type="none" w="med" len="med"/>
          </a:ln>
        </p:spPr>
      </p:cxnSp>
      <p:cxnSp>
        <p:nvCxnSpPr>
          <p:cNvPr id="677" name="Google Shape;677;p38"/>
          <p:cNvCxnSpPr/>
          <p:nvPr/>
        </p:nvCxnSpPr>
        <p:spPr>
          <a:xfrm>
            <a:off x="5891952" y="3104675"/>
            <a:ext cx="0" cy="180300"/>
          </a:xfrm>
          <a:prstGeom prst="straightConnector1">
            <a:avLst/>
          </a:prstGeom>
          <a:noFill/>
          <a:ln w="9525" cap="flat" cmpd="sng">
            <a:solidFill>
              <a:schemeClr val="dk2"/>
            </a:solidFill>
            <a:prstDash val="solid"/>
            <a:round/>
            <a:headEnd type="none" w="med" len="med"/>
            <a:tailEnd type="triangle" w="med" len="med"/>
          </a:ln>
        </p:spPr>
      </p:cxnSp>
      <p:sp>
        <p:nvSpPr>
          <p:cNvPr id="678" name="Google Shape;678;p38"/>
          <p:cNvSpPr txBox="1"/>
          <p:nvPr/>
        </p:nvSpPr>
        <p:spPr>
          <a:xfrm>
            <a:off x="5371325" y="2233557"/>
            <a:ext cx="1210500" cy="49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2"/>
                </a:solidFill>
                <a:latin typeface="Open Sans"/>
                <a:ea typeface="Open Sans"/>
                <a:cs typeface="Open Sans"/>
                <a:sym typeface="Open Sans"/>
              </a:rPr>
              <a:t>For each paragraph</a:t>
            </a:r>
            <a:endParaRPr sz="1100">
              <a:solidFill>
                <a:schemeClr val="dk2"/>
              </a:solidFill>
              <a:latin typeface="Open Sans"/>
              <a:ea typeface="Open Sans"/>
              <a:cs typeface="Open Sans"/>
              <a:sym typeface="Open Sans"/>
            </a:endParaRPr>
          </a:p>
        </p:txBody>
      </p:sp>
      <p:sp>
        <p:nvSpPr>
          <p:cNvPr id="679" name="Google Shape;679;p38"/>
          <p:cNvSpPr txBox="1"/>
          <p:nvPr/>
        </p:nvSpPr>
        <p:spPr>
          <a:xfrm>
            <a:off x="406250" y="1240475"/>
            <a:ext cx="7523100" cy="52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4) Input to RC model</a:t>
            </a:r>
            <a:endParaRPr>
              <a:solidFill>
                <a:schemeClr val="dk2"/>
              </a:solidFill>
              <a:latin typeface="Open Sans"/>
              <a:ea typeface="Open Sans"/>
              <a:cs typeface="Open Sans"/>
              <a:sym typeface="Open Sans"/>
            </a:endParaRPr>
          </a:p>
        </p:txBody>
      </p:sp>
      <p:sp>
        <p:nvSpPr>
          <p:cNvPr id="680" name="Google Shape;680;p38"/>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681" name="Google Shape;681;p38"/>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682" name="Google Shape;682;p38"/>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683" name="Google Shape;683;p38"/>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684" name="Google Shape;684;p38"/>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685" name="Google Shape;685;p38"/>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686" name="Google Shape;686;p38"/>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Results from DocQA</a:t>
            </a:r>
            <a:endParaRPr/>
          </a:p>
        </p:txBody>
      </p:sp>
      <p:sp>
        <p:nvSpPr>
          <p:cNvPr id="692" name="Google Shape;692;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DocQA is able to retrieve right answers (datasets)</a:t>
            </a:r>
            <a:endParaRPr/>
          </a:p>
          <a:p>
            <a:pPr marL="457200" marR="0" lvl="0" indent="0" algn="l" rtl="0">
              <a:lnSpc>
                <a:spcPct val="115000"/>
              </a:lnSpc>
              <a:spcBef>
                <a:spcPts val="1600"/>
              </a:spcBef>
              <a:spcAft>
                <a:spcPts val="1600"/>
              </a:spcAft>
              <a:buNone/>
            </a:pPr>
            <a:endParaRPr b="1"/>
          </a:p>
        </p:txBody>
      </p:sp>
      <p:sp>
        <p:nvSpPr>
          <p:cNvPr id="693" name="Google Shape;693;p39"/>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694" name="Google Shape;694;p39"/>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695" name="Google Shape;695;p39"/>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696" name="Google Shape;696;p39"/>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697" name="Google Shape;697;p39"/>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698" name="Google Shape;698;p39"/>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699" name="Google Shape;699;p39"/>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Results from DocQA</a:t>
            </a:r>
            <a:endParaRPr/>
          </a:p>
        </p:txBody>
      </p:sp>
      <p:sp>
        <p:nvSpPr>
          <p:cNvPr id="705" name="Google Shape;705;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DocQA is able to retrieve right answers (datasets)</a:t>
            </a:r>
            <a:endParaRPr/>
          </a:p>
          <a:p>
            <a:pPr marL="457200" lvl="0" indent="-342900" algn="l" rtl="0">
              <a:spcBef>
                <a:spcPts val="0"/>
              </a:spcBef>
              <a:spcAft>
                <a:spcPts val="0"/>
              </a:spcAft>
              <a:buSzPts val="1800"/>
              <a:buChar char="●"/>
            </a:pPr>
            <a:r>
              <a:rPr lang="en"/>
              <a:t>However, it has a lot of noise</a:t>
            </a:r>
            <a:endParaRPr/>
          </a:p>
          <a:p>
            <a:pPr marL="457200" lvl="0" indent="0" algn="l" rtl="0">
              <a:spcBef>
                <a:spcPts val="1600"/>
              </a:spcBef>
              <a:spcAft>
                <a:spcPts val="1600"/>
              </a:spcAft>
              <a:buNone/>
            </a:pPr>
            <a:endParaRPr b="1"/>
          </a:p>
        </p:txBody>
      </p:sp>
      <p:sp>
        <p:nvSpPr>
          <p:cNvPr id="706" name="Google Shape;706;p40"/>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707" name="Google Shape;707;p40"/>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708" name="Google Shape;708;p40"/>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709" name="Google Shape;709;p40"/>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710" name="Google Shape;710;p40"/>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711" name="Google Shape;711;p40"/>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712" name="Google Shape;712;p40"/>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713" name="Google Shape;713;p40"/>
          <p:cNvSpPr txBox="1"/>
          <p:nvPr/>
        </p:nvSpPr>
        <p:spPr>
          <a:xfrm>
            <a:off x="158450" y="2586525"/>
            <a:ext cx="3399600" cy="2335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latin typeface="Open Sans"/>
                <a:ea typeface="Open Sans"/>
                <a:cs typeface="Open Sans"/>
                <a:sym typeface="Open Sans"/>
              </a:rPr>
              <a:t>1134.txt</a:t>
            </a:r>
            <a:endParaRPr sz="1100">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a:latin typeface="Open Sans"/>
                <a:ea typeface="Open Sans"/>
                <a:cs typeface="Open Sans"/>
                <a:sym typeface="Open Sans"/>
              </a:rPr>
              <a:t>British Psychiatric Morbidity Survey</a:t>
            </a:r>
            <a:endParaRPr sz="1100">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a:latin typeface="Open Sans"/>
                <a:ea typeface="Open Sans"/>
                <a:cs typeface="Open Sans"/>
                <a:sym typeface="Open Sans"/>
              </a:rPr>
              <a:t>National Comorbidity Survey</a:t>
            </a:r>
            <a:endParaRPr sz="1100">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a:latin typeface="Open Sans"/>
                <a:ea typeface="Open Sans"/>
                <a:cs typeface="Open Sans"/>
                <a:sym typeface="Open Sans"/>
              </a:rPr>
              <a:t>The National Comorbidity Survey</a:t>
            </a:r>
            <a:endParaRPr sz="1100">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a:latin typeface="Open Sans"/>
                <a:ea typeface="Open Sans"/>
                <a:cs typeface="Open Sans"/>
                <a:sym typeface="Open Sans"/>
              </a:rPr>
              <a:t>NCS</a:t>
            </a:r>
            <a:endParaRPr sz="1100">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b="1">
                <a:latin typeface="Open Sans"/>
                <a:ea typeface="Open Sans"/>
                <a:cs typeface="Open Sans"/>
                <a:sym typeface="Open Sans"/>
              </a:rPr>
              <a:t>Table 1</a:t>
            </a:r>
            <a:endParaRPr sz="1100" b="1">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b="1">
                <a:latin typeface="Open Sans"/>
                <a:ea typeface="Open Sans"/>
                <a:cs typeface="Open Sans"/>
                <a:sym typeface="Open Sans"/>
              </a:rPr>
              <a:t>psychosis</a:t>
            </a:r>
            <a:endParaRPr sz="1100" b="1">
              <a:latin typeface="Open Sans"/>
              <a:ea typeface="Open Sans"/>
              <a:cs typeface="Open Sans"/>
              <a:sym typeface="Open Sans"/>
            </a:endParaRPr>
          </a:p>
        </p:txBody>
      </p:sp>
      <p:sp>
        <p:nvSpPr>
          <p:cNvPr id="714" name="Google Shape;714;p40"/>
          <p:cNvSpPr txBox="1"/>
          <p:nvPr/>
        </p:nvSpPr>
        <p:spPr>
          <a:xfrm>
            <a:off x="3110375" y="2586525"/>
            <a:ext cx="3191100" cy="2556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latin typeface="Open Sans"/>
                <a:ea typeface="Open Sans"/>
                <a:cs typeface="Open Sans"/>
                <a:sym typeface="Open Sans"/>
              </a:rPr>
              <a:t>153.txt</a:t>
            </a:r>
            <a:endParaRPr sz="1100">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a:latin typeface="Open Sans"/>
                <a:ea typeface="Open Sans"/>
                <a:cs typeface="Open Sans"/>
                <a:sym typeface="Open Sans"/>
              </a:rPr>
              <a:t>financial services FDI data</a:t>
            </a:r>
            <a:endParaRPr sz="1100">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b="1">
                <a:latin typeface="Open Sans"/>
                <a:ea typeface="Open Sans"/>
                <a:cs typeface="Open Sans"/>
                <a:sym typeface="Open Sans"/>
              </a:rPr>
              <a:t>empirical</a:t>
            </a:r>
            <a:endParaRPr sz="1100" b="1">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b="1">
                <a:latin typeface="Open Sans"/>
                <a:ea typeface="Open Sans"/>
                <a:cs typeface="Open Sans"/>
                <a:sym typeface="Open Sans"/>
              </a:rPr>
              <a:t>Deutsche Bundesbank ( the German central bank )</a:t>
            </a:r>
            <a:endParaRPr sz="1100" b="1">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a:latin typeface="Open Sans"/>
                <a:ea typeface="Open Sans"/>
                <a:cs typeface="Open Sans"/>
                <a:sym typeface="Open Sans"/>
              </a:rPr>
              <a:t>Micro Database Direct Investment</a:t>
            </a:r>
            <a:endParaRPr sz="1100">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b="1">
                <a:latin typeface="Open Sans"/>
                <a:ea typeface="Open Sans"/>
                <a:cs typeface="Open Sans"/>
                <a:sym typeface="Open Sans"/>
              </a:rPr>
              <a:t>/ / go.worldbank.org / SNUSW978P0"</a:t>
            </a:r>
            <a:endParaRPr sz="1100" b="1">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b="1">
                <a:latin typeface="Open Sans"/>
                <a:ea typeface="Open Sans"/>
                <a:cs typeface="Open Sans"/>
                <a:sym typeface="Open Sans"/>
              </a:rPr>
              <a:t>mixed logit model</a:t>
            </a:r>
            <a:endParaRPr sz="1100" b="1">
              <a:latin typeface="Open Sans"/>
              <a:ea typeface="Open Sans"/>
              <a:cs typeface="Open Sans"/>
              <a:sym typeface="Open Sans"/>
            </a:endParaRPr>
          </a:p>
        </p:txBody>
      </p:sp>
      <p:sp>
        <p:nvSpPr>
          <p:cNvPr id="715" name="Google Shape;715;p40"/>
          <p:cNvSpPr txBox="1"/>
          <p:nvPr/>
        </p:nvSpPr>
        <p:spPr>
          <a:xfrm>
            <a:off x="6216475" y="2586525"/>
            <a:ext cx="3054000" cy="2556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latin typeface="Open Sans"/>
                <a:ea typeface="Open Sans"/>
                <a:cs typeface="Open Sans"/>
                <a:sym typeface="Open Sans"/>
              </a:rPr>
              <a:t>143.txt</a:t>
            </a:r>
            <a:endParaRPr sz="1100">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b="1">
                <a:latin typeface="Open Sans"/>
                <a:ea typeface="Open Sans"/>
                <a:cs typeface="Open Sans"/>
                <a:sym typeface="Open Sans"/>
              </a:rPr>
              <a:t>Empirical</a:t>
            </a:r>
            <a:endParaRPr sz="1100" b="1">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a:latin typeface="Open Sans"/>
                <a:ea typeface="Open Sans"/>
                <a:cs typeface="Open Sans"/>
                <a:sym typeface="Open Sans"/>
              </a:rPr>
              <a:t>ITS data</a:t>
            </a:r>
            <a:endParaRPr sz="1100">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b="1">
                <a:latin typeface="Open Sans"/>
                <a:ea typeface="Open Sans"/>
                <a:cs typeface="Open Sans"/>
                <a:sym typeface="Open Sans"/>
              </a:rPr>
              <a:t>collective reports</a:t>
            </a:r>
            <a:endParaRPr sz="1100" b="1">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b="1">
                <a:latin typeface="Open Sans"/>
                <a:ea typeface="Open Sans"/>
                <a:cs typeface="Open Sans"/>
                <a:sym typeface="Open Sans"/>
              </a:rPr>
              <a:t>transactions below the reporting limit of e12,500</a:t>
            </a:r>
            <a:endParaRPr sz="1100" b="1">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b="1">
                <a:latin typeface="Open Sans"/>
                <a:ea typeface="Open Sans"/>
                <a:cs typeface="Open Sans"/>
                <a:sym typeface="Open Sans"/>
              </a:rPr>
              <a:t>Section 4</a:t>
            </a:r>
            <a:endParaRPr sz="1100" b="1">
              <a:latin typeface="Open Sans"/>
              <a:ea typeface="Open Sans"/>
              <a:cs typeface="Open Sans"/>
              <a:sym typeface="Open Sans"/>
            </a:endParaRPr>
          </a:p>
          <a:p>
            <a:pPr marL="457200" lvl="0" indent="-298450" algn="l" rtl="0">
              <a:lnSpc>
                <a:spcPct val="150000"/>
              </a:lnSpc>
              <a:spcBef>
                <a:spcPts val="0"/>
              </a:spcBef>
              <a:spcAft>
                <a:spcPts val="0"/>
              </a:spcAft>
              <a:buSzPts val="1100"/>
              <a:buFont typeface="Open Sans"/>
              <a:buChar char="●"/>
            </a:pPr>
            <a:r>
              <a:rPr lang="en" sz="1100" b="1">
                <a:latin typeface="Open Sans"/>
                <a:ea typeface="Open Sans"/>
                <a:cs typeface="Open Sans"/>
                <a:sym typeface="Open Sans"/>
              </a:rPr>
              <a:t>4 2.1 Micro Data</a:t>
            </a:r>
            <a:endParaRPr sz="1100" b="1">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Results from DocQA</a:t>
            </a:r>
            <a:endParaRPr/>
          </a:p>
        </p:txBody>
      </p:sp>
      <p:sp>
        <p:nvSpPr>
          <p:cNvPr id="721" name="Google Shape;721;p4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DocQA is able to retrieve right answers (datasets)</a:t>
            </a:r>
            <a:endParaRPr/>
          </a:p>
          <a:p>
            <a:pPr marL="457200" lvl="0" indent="-342900" algn="l" rtl="0">
              <a:spcBef>
                <a:spcPts val="0"/>
              </a:spcBef>
              <a:spcAft>
                <a:spcPts val="0"/>
              </a:spcAft>
              <a:buSzPts val="1800"/>
              <a:buChar char="●"/>
            </a:pPr>
            <a:r>
              <a:rPr lang="en"/>
              <a:t>However, it has a lot of noise</a:t>
            </a:r>
            <a:endParaRPr/>
          </a:p>
          <a:p>
            <a:pPr marL="457200" lvl="0" indent="-342900" algn="l" rtl="0">
              <a:spcBef>
                <a:spcPts val="0"/>
              </a:spcBef>
              <a:spcAft>
                <a:spcPts val="0"/>
              </a:spcAft>
              <a:buSzPts val="1800"/>
              <a:buChar char="●"/>
            </a:pPr>
            <a:r>
              <a:rPr lang="en"/>
              <a:t>We need to remove that noise</a:t>
            </a:r>
            <a:endParaRPr b="1"/>
          </a:p>
        </p:txBody>
      </p:sp>
      <p:sp>
        <p:nvSpPr>
          <p:cNvPr id="722" name="Google Shape;722;p41"/>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723" name="Google Shape;723;p41"/>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724" name="Google Shape;724;p41"/>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725" name="Google Shape;725;p41"/>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726" name="Google Shape;726;p41"/>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727" name="Google Shape;727;p41"/>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728" name="Google Shape;728;p41"/>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87" name="Google Shape;87;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Task definition:</a:t>
            </a:r>
            <a:endParaRPr/>
          </a:p>
          <a:p>
            <a:pPr marL="914400" lvl="1" indent="-317500" algn="l" rtl="0">
              <a:spcBef>
                <a:spcPts val="0"/>
              </a:spcBef>
              <a:spcAft>
                <a:spcPts val="0"/>
              </a:spcAft>
              <a:buSzPts val="1400"/>
              <a:buChar char="○"/>
            </a:pPr>
            <a:r>
              <a:rPr lang="en"/>
              <a:t>Obtain dataset names, research fields and methods from a collection of scientific publications</a:t>
            </a:r>
            <a:endParaRPr/>
          </a:p>
          <a:p>
            <a:pPr marL="457200" lvl="0" indent="-342900" algn="l" rtl="0">
              <a:spcBef>
                <a:spcPts val="0"/>
              </a:spcBef>
              <a:spcAft>
                <a:spcPts val="0"/>
              </a:spcAft>
              <a:buSzPts val="1800"/>
              <a:buChar char="●"/>
            </a:pPr>
            <a:r>
              <a:rPr lang="en"/>
              <a:t>Our approach:</a:t>
            </a:r>
            <a:endParaRPr/>
          </a:p>
          <a:p>
            <a:pPr marL="914400" lvl="1" indent="-317500" algn="l" rtl="0">
              <a:spcBef>
                <a:spcPts val="0"/>
              </a:spcBef>
              <a:spcAft>
                <a:spcPts val="0"/>
              </a:spcAft>
              <a:buSzPts val="1400"/>
              <a:buChar char="○"/>
            </a:pPr>
            <a:r>
              <a:rPr lang="en"/>
              <a:t>Reading Comprehension QA, entity typing</a:t>
            </a:r>
            <a:endParaRPr/>
          </a:p>
          <a:p>
            <a:pPr marL="914400" lvl="1" indent="-317500" algn="l" rtl="0">
              <a:spcBef>
                <a:spcPts val="0"/>
              </a:spcBef>
              <a:spcAft>
                <a:spcPts val="0"/>
              </a:spcAft>
              <a:buSzPts val="1400"/>
              <a:buChar char="○"/>
            </a:pPr>
            <a:r>
              <a:rPr lang="en"/>
              <a:t>TF-IDF similarity</a:t>
            </a:r>
            <a:endParaRPr/>
          </a:p>
          <a:p>
            <a:pPr marL="914400" lvl="1" indent="-317500" algn="l" rtl="0">
              <a:spcBef>
                <a:spcPts val="0"/>
              </a:spcBef>
              <a:spcAft>
                <a:spcPts val="0"/>
              </a:spcAft>
              <a:buSzPts val="1400"/>
              <a:buChar char="○"/>
            </a:pPr>
            <a:r>
              <a:rPr lang="en"/>
              <a:t>Named-Entity Recognition</a:t>
            </a:r>
            <a:endParaRPr/>
          </a:p>
        </p:txBody>
      </p:sp>
      <p:sp>
        <p:nvSpPr>
          <p:cNvPr id="88" name="Google Shape;88;p15"/>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89" name="Google Shape;89;p15"/>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90" name="Google Shape;90;p15"/>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91" name="Google Shape;91;p15"/>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92" name="Google Shape;92;p15"/>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Results from DocQA</a:t>
            </a:r>
            <a:endParaRPr/>
          </a:p>
        </p:txBody>
      </p:sp>
      <p:sp>
        <p:nvSpPr>
          <p:cNvPr id="734" name="Google Shape;734;p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DocQA is able to retrieve right answers (datasets)</a:t>
            </a:r>
            <a:endParaRPr/>
          </a:p>
          <a:p>
            <a:pPr marL="457200" lvl="0" indent="-342900" algn="l" rtl="0">
              <a:spcBef>
                <a:spcPts val="0"/>
              </a:spcBef>
              <a:spcAft>
                <a:spcPts val="0"/>
              </a:spcAft>
              <a:buSzPts val="1800"/>
              <a:buChar char="●"/>
            </a:pPr>
            <a:r>
              <a:rPr lang="en"/>
              <a:t>However, it has a lot of noise</a:t>
            </a:r>
            <a:endParaRPr/>
          </a:p>
          <a:p>
            <a:pPr marL="457200" lvl="0" indent="-342900" algn="l" rtl="0">
              <a:spcBef>
                <a:spcPts val="0"/>
              </a:spcBef>
              <a:spcAft>
                <a:spcPts val="0"/>
              </a:spcAft>
              <a:buSzPts val="1800"/>
              <a:buChar char="●"/>
            </a:pPr>
            <a:r>
              <a:rPr lang="en"/>
              <a:t>We need to remove that noise</a:t>
            </a:r>
            <a:endParaRPr/>
          </a:p>
          <a:p>
            <a:pPr marL="914400" lvl="1" indent="-317500" algn="l" rtl="0">
              <a:spcBef>
                <a:spcPts val="0"/>
              </a:spcBef>
              <a:spcAft>
                <a:spcPts val="0"/>
              </a:spcAft>
              <a:buSzPts val="1400"/>
              <a:buChar char="○"/>
            </a:pPr>
            <a:r>
              <a:rPr lang="en"/>
              <a:t>Filtering by </a:t>
            </a:r>
            <a:r>
              <a:rPr lang="en" b="1"/>
              <a:t>Entity types</a:t>
            </a:r>
            <a:endParaRPr b="1"/>
          </a:p>
          <a:p>
            <a:pPr marL="914400" lvl="1" indent="-317500" algn="l" rtl="0">
              <a:spcBef>
                <a:spcPts val="0"/>
              </a:spcBef>
              <a:spcAft>
                <a:spcPts val="0"/>
              </a:spcAft>
              <a:buSzPts val="1400"/>
              <a:buChar char="○"/>
            </a:pPr>
            <a:r>
              <a:rPr lang="en"/>
              <a:t>Dataset names share very similar entity types (organization, agency, etc)</a:t>
            </a:r>
            <a:endParaRPr/>
          </a:p>
        </p:txBody>
      </p:sp>
      <p:sp>
        <p:nvSpPr>
          <p:cNvPr id="735" name="Google Shape;735;p42"/>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736" name="Google Shape;736;p42"/>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737" name="Google Shape;737;p42"/>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738" name="Google Shape;738;p42"/>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739" name="Google Shape;739;p42"/>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740" name="Google Shape;740;p42"/>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741" name="Google Shape;741;p42"/>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Ultra Fine Entity Typing</a:t>
            </a:r>
            <a:endParaRPr/>
          </a:p>
          <a:p>
            <a:pPr marL="0" lvl="0" indent="0" algn="l" rtl="0">
              <a:spcBef>
                <a:spcPts val="0"/>
              </a:spcBef>
              <a:spcAft>
                <a:spcPts val="0"/>
              </a:spcAft>
              <a:buNone/>
            </a:pPr>
            <a:endParaRPr/>
          </a:p>
        </p:txBody>
      </p:sp>
      <p:sp>
        <p:nvSpPr>
          <p:cNvPr id="747" name="Google Shape;747;p43"/>
          <p:cNvSpPr txBox="1">
            <a:spLocks noGrp="1"/>
          </p:cNvSpPr>
          <p:nvPr>
            <p:ph type="body" idx="1"/>
          </p:nvPr>
        </p:nvSpPr>
        <p:spPr>
          <a:xfrm>
            <a:off x="311700" y="3833525"/>
            <a:ext cx="8520600" cy="1183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Can predict 10k different entity types</a:t>
            </a:r>
            <a:endParaRPr/>
          </a:p>
          <a:p>
            <a:pPr marL="457200" lvl="0" indent="-342900" algn="l" rtl="0">
              <a:spcBef>
                <a:spcPts val="0"/>
              </a:spcBef>
              <a:spcAft>
                <a:spcPts val="0"/>
              </a:spcAft>
              <a:buSzPts val="1800"/>
              <a:buChar char="●"/>
            </a:pPr>
            <a:r>
              <a:rPr lang="en"/>
              <a:t>Choi et al., 2018</a:t>
            </a:r>
            <a:endParaRPr/>
          </a:p>
        </p:txBody>
      </p:sp>
      <p:sp>
        <p:nvSpPr>
          <p:cNvPr id="748" name="Google Shape;748;p43"/>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749" name="Google Shape;749;p43"/>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750" name="Google Shape;750;p43"/>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751" name="Google Shape;751;p43"/>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752" name="Google Shape;752;p43"/>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753" name="Google Shape;753;p43"/>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754" name="Google Shape;754;p43"/>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755" name="Google Shape;755;p43"/>
          <p:cNvSpPr txBox="1"/>
          <p:nvPr/>
        </p:nvSpPr>
        <p:spPr>
          <a:xfrm>
            <a:off x="5750263" y="2325600"/>
            <a:ext cx="2122800" cy="49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dk2"/>
                </a:solidFill>
                <a:latin typeface="Open Sans"/>
                <a:ea typeface="Open Sans"/>
                <a:cs typeface="Open Sans"/>
                <a:sym typeface="Open Sans"/>
              </a:rPr>
              <a:t>Organization</a:t>
            </a:r>
            <a:r>
              <a:rPr lang="en">
                <a:solidFill>
                  <a:schemeClr val="dk2"/>
                </a:solidFill>
                <a:latin typeface="Open Sans"/>
                <a:ea typeface="Open Sans"/>
                <a:cs typeface="Open Sans"/>
                <a:sym typeface="Open Sans"/>
              </a:rPr>
              <a:t>, bank</a:t>
            </a:r>
            <a:endParaRPr>
              <a:solidFill>
                <a:schemeClr val="dk2"/>
              </a:solidFill>
              <a:latin typeface="Open Sans"/>
              <a:ea typeface="Open Sans"/>
              <a:cs typeface="Open Sans"/>
              <a:sym typeface="Open Sans"/>
            </a:endParaRPr>
          </a:p>
        </p:txBody>
      </p:sp>
      <p:cxnSp>
        <p:nvCxnSpPr>
          <p:cNvPr id="756" name="Google Shape;756;p43"/>
          <p:cNvCxnSpPr>
            <a:stCxn id="757" idx="3"/>
            <a:endCxn id="755" idx="1"/>
          </p:cNvCxnSpPr>
          <p:nvPr/>
        </p:nvCxnSpPr>
        <p:spPr>
          <a:xfrm>
            <a:off x="4270638" y="2571750"/>
            <a:ext cx="1479600" cy="0"/>
          </a:xfrm>
          <a:prstGeom prst="straightConnector1">
            <a:avLst/>
          </a:prstGeom>
          <a:noFill/>
          <a:ln w="9525" cap="flat" cmpd="sng">
            <a:solidFill>
              <a:schemeClr val="dk2"/>
            </a:solidFill>
            <a:prstDash val="solid"/>
            <a:round/>
            <a:headEnd type="none" w="med" len="med"/>
            <a:tailEnd type="triangle" w="med" len="med"/>
          </a:ln>
        </p:spPr>
      </p:cxnSp>
      <p:sp>
        <p:nvSpPr>
          <p:cNvPr id="757" name="Google Shape;757;p43"/>
          <p:cNvSpPr txBox="1"/>
          <p:nvPr/>
        </p:nvSpPr>
        <p:spPr>
          <a:xfrm>
            <a:off x="1270938" y="1860300"/>
            <a:ext cx="2999700" cy="142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latin typeface="Open Sans"/>
                <a:ea typeface="Open Sans"/>
                <a:cs typeface="Open Sans"/>
                <a:sym typeface="Open Sans"/>
              </a:rPr>
              <a:t>“We use the </a:t>
            </a:r>
            <a:r>
              <a:rPr lang="en" sz="1800" b="1" i="1">
                <a:solidFill>
                  <a:schemeClr val="dk2"/>
                </a:solidFill>
                <a:latin typeface="Open Sans"/>
                <a:ea typeface="Open Sans"/>
                <a:cs typeface="Open Sans"/>
                <a:sym typeface="Open Sans"/>
              </a:rPr>
              <a:t>Deutsche Bundesbank balance of payments statistics</a:t>
            </a:r>
            <a:r>
              <a:rPr lang="en" sz="1800">
                <a:solidFill>
                  <a:schemeClr val="dk2"/>
                </a:solidFill>
                <a:latin typeface="Open Sans"/>
                <a:ea typeface="Open Sans"/>
                <a:cs typeface="Open Sans"/>
                <a:sym typeface="Open Sans"/>
              </a:rPr>
              <a:t> as our main source of data”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Answer Classifier</a:t>
            </a:r>
            <a:endParaRPr/>
          </a:p>
        </p:txBody>
      </p:sp>
      <p:sp>
        <p:nvSpPr>
          <p:cNvPr id="763" name="Google Shape;763;p4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Thanks to the </a:t>
            </a:r>
            <a:r>
              <a:rPr lang="en" b="1"/>
              <a:t>entity types</a:t>
            </a:r>
            <a:r>
              <a:rPr lang="en"/>
              <a:t>, we can </a:t>
            </a:r>
            <a:r>
              <a:rPr lang="en" b="1"/>
              <a:t>filter out</a:t>
            </a:r>
            <a:r>
              <a:rPr lang="en"/>
              <a:t> candidate answers from the RC model</a:t>
            </a:r>
            <a:endParaRPr/>
          </a:p>
          <a:p>
            <a:pPr marL="457200" lvl="0" indent="-342900" algn="l" rtl="0">
              <a:spcBef>
                <a:spcPts val="0"/>
              </a:spcBef>
              <a:spcAft>
                <a:spcPts val="0"/>
              </a:spcAft>
              <a:buSzPts val="1800"/>
              <a:buChar char="●"/>
            </a:pPr>
            <a:r>
              <a:rPr lang="en"/>
              <a:t>We trained a </a:t>
            </a:r>
            <a:r>
              <a:rPr lang="en" b="1"/>
              <a:t>NN </a:t>
            </a:r>
            <a:r>
              <a:rPr lang="en"/>
              <a:t>that classifies right answers using:</a:t>
            </a:r>
            <a:endParaRPr/>
          </a:p>
          <a:p>
            <a:pPr marL="914400" lvl="1" indent="-317500" algn="l" rtl="0">
              <a:spcBef>
                <a:spcPts val="0"/>
              </a:spcBef>
              <a:spcAft>
                <a:spcPts val="0"/>
              </a:spcAft>
              <a:buSzPts val="1400"/>
              <a:buChar char="○"/>
            </a:pPr>
            <a:r>
              <a:rPr lang="en" b="1"/>
              <a:t>Scores </a:t>
            </a:r>
            <a:r>
              <a:rPr lang="en"/>
              <a:t>from the </a:t>
            </a:r>
            <a:r>
              <a:rPr lang="en" b="1"/>
              <a:t>RC</a:t>
            </a:r>
            <a:r>
              <a:rPr lang="en"/>
              <a:t> model</a:t>
            </a:r>
            <a:endParaRPr/>
          </a:p>
          <a:p>
            <a:pPr marL="914400" lvl="1" indent="-317500" algn="l" rtl="0">
              <a:spcBef>
                <a:spcPts val="0"/>
              </a:spcBef>
              <a:spcAft>
                <a:spcPts val="0"/>
              </a:spcAft>
              <a:buSzPts val="1400"/>
              <a:buChar char="○"/>
            </a:pPr>
            <a:r>
              <a:rPr lang="en" b="1"/>
              <a:t>Scores </a:t>
            </a:r>
            <a:r>
              <a:rPr lang="en"/>
              <a:t>from the </a:t>
            </a:r>
            <a:r>
              <a:rPr lang="en" b="1"/>
              <a:t>entity typing </a:t>
            </a:r>
            <a:r>
              <a:rPr lang="en"/>
              <a:t>model</a:t>
            </a:r>
            <a:endParaRPr/>
          </a:p>
          <a:p>
            <a:pPr marL="457200" lvl="0" indent="0" algn="l" rtl="0">
              <a:spcBef>
                <a:spcPts val="1600"/>
              </a:spcBef>
              <a:spcAft>
                <a:spcPts val="1600"/>
              </a:spcAft>
              <a:buNone/>
            </a:pPr>
            <a:endParaRPr/>
          </a:p>
        </p:txBody>
      </p:sp>
      <p:sp>
        <p:nvSpPr>
          <p:cNvPr id="764" name="Google Shape;764;p44"/>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765" name="Google Shape;765;p44"/>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766" name="Google Shape;766;p44"/>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767" name="Google Shape;767;p44"/>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768" name="Google Shape;768;p44"/>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769" name="Google Shape;769;p44"/>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770" name="Google Shape;770;p44"/>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Overall Architecture</a:t>
            </a:r>
            <a:endParaRPr/>
          </a:p>
        </p:txBody>
      </p:sp>
      <p:sp>
        <p:nvSpPr>
          <p:cNvPr id="776" name="Google Shape;776;p45"/>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777" name="Google Shape;777;p45"/>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778" name="Google Shape;778;p45"/>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779" name="Google Shape;779;p45"/>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780" name="Google Shape;780;p45"/>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781" name="Google Shape;781;p45"/>
          <p:cNvSpPr/>
          <p:nvPr/>
        </p:nvSpPr>
        <p:spPr>
          <a:xfrm>
            <a:off x="305700" y="1854793"/>
            <a:ext cx="1032900" cy="16647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RC</a:t>
            </a:r>
            <a:endParaRPr>
              <a:solidFill>
                <a:srgbClr val="FFFFFF"/>
              </a:solidFill>
            </a:endParaRPr>
          </a:p>
        </p:txBody>
      </p:sp>
      <p:sp>
        <p:nvSpPr>
          <p:cNvPr id="782" name="Google Shape;782;p45"/>
          <p:cNvSpPr txBox="1"/>
          <p:nvPr/>
        </p:nvSpPr>
        <p:spPr>
          <a:xfrm>
            <a:off x="1796839" y="1933716"/>
            <a:ext cx="1032900" cy="65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RC scores</a:t>
            </a:r>
            <a:endParaRPr>
              <a:solidFill>
                <a:schemeClr val="dk2"/>
              </a:solidFill>
            </a:endParaRPr>
          </a:p>
        </p:txBody>
      </p:sp>
      <p:sp>
        <p:nvSpPr>
          <p:cNvPr id="783" name="Google Shape;783;p45"/>
          <p:cNvSpPr txBox="1"/>
          <p:nvPr/>
        </p:nvSpPr>
        <p:spPr>
          <a:xfrm>
            <a:off x="1796849" y="2743725"/>
            <a:ext cx="1032900" cy="65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Candidate answers</a:t>
            </a:r>
            <a:endParaRPr>
              <a:solidFill>
                <a:schemeClr val="dk2"/>
              </a:solidFill>
            </a:endParaRPr>
          </a:p>
        </p:txBody>
      </p:sp>
      <p:cxnSp>
        <p:nvCxnSpPr>
          <p:cNvPr id="784" name="Google Shape;784;p45"/>
          <p:cNvCxnSpPr/>
          <p:nvPr/>
        </p:nvCxnSpPr>
        <p:spPr>
          <a:xfrm>
            <a:off x="1338600" y="2262518"/>
            <a:ext cx="449700" cy="0"/>
          </a:xfrm>
          <a:prstGeom prst="straightConnector1">
            <a:avLst/>
          </a:prstGeom>
          <a:noFill/>
          <a:ln w="9525" cap="flat" cmpd="sng">
            <a:solidFill>
              <a:schemeClr val="dk2"/>
            </a:solidFill>
            <a:prstDash val="solid"/>
            <a:round/>
            <a:headEnd type="none" w="med" len="med"/>
            <a:tailEnd type="triangle" w="med" len="med"/>
          </a:ln>
        </p:spPr>
      </p:cxnSp>
      <p:cxnSp>
        <p:nvCxnSpPr>
          <p:cNvPr id="785" name="Google Shape;785;p45"/>
          <p:cNvCxnSpPr/>
          <p:nvPr/>
        </p:nvCxnSpPr>
        <p:spPr>
          <a:xfrm>
            <a:off x="1338600" y="3072518"/>
            <a:ext cx="4497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Overall Architecture</a:t>
            </a:r>
            <a:endParaRPr/>
          </a:p>
        </p:txBody>
      </p:sp>
      <p:sp>
        <p:nvSpPr>
          <p:cNvPr id="791" name="Google Shape;791;p46"/>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792" name="Google Shape;792;p46"/>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793" name="Google Shape;793;p46"/>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794" name="Google Shape;794;p46"/>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795" name="Google Shape;795;p46"/>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796" name="Google Shape;796;p46"/>
          <p:cNvSpPr/>
          <p:nvPr/>
        </p:nvSpPr>
        <p:spPr>
          <a:xfrm>
            <a:off x="305700" y="1854793"/>
            <a:ext cx="1032900" cy="16647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RC</a:t>
            </a:r>
            <a:endParaRPr>
              <a:solidFill>
                <a:srgbClr val="FFFFFF"/>
              </a:solidFill>
            </a:endParaRPr>
          </a:p>
        </p:txBody>
      </p:sp>
      <p:sp>
        <p:nvSpPr>
          <p:cNvPr id="797" name="Google Shape;797;p46"/>
          <p:cNvSpPr txBox="1"/>
          <p:nvPr/>
        </p:nvSpPr>
        <p:spPr>
          <a:xfrm>
            <a:off x="1796839" y="1933716"/>
            <a:ext cx="1032900" cy="65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RC scores</a:t>
            </a:r>
            <a:endParaRPr>
              <a:solidFill>
                <a:schemeClr val="dk2"/>
              </a:solidFill>
            </a:endParaRPr>
          </a:p>
        </p:txBody>
      </p:sp>
      <p:sp>
        <p:nvSpPr>
          <p:cNvPr id="798" name="Google Shape;798;p46"/>
          <p:cNvSpPr txBox="1"/>
          <p:nvPr/>
        </p:nvSpPr>
        <p:spPr>
          <a:xfrm>
            <a:off x="1796849" y="2743725"/>
            <a:ext cx="1032900" cy="65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Candidate answers</a:t>
            </a:r>
            <a:endParaRPr>
              <a:solidFill>
                <a:schemeClr val="dk2"/>
              </a:solidFill>
            </a:endParaRPr>
          </a:p>
        </p:txBody>
      </p:sp>
      <p:sp>
        <p:nvSpPr>
          <p:cNvPr id="799" name="Google Shape;799;p46"/>
          <p:cNvSpPr/>
          <p:nvPr/>
        </p:nvSpPr>
        <p:spPr>
          <a:xfrm>
            <a:off x="3175025" y="2686126"/>
            <a:ext cx="1537200" cy="7728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Entity Typing model</a:t>
            </a:r>
            <a:endParaRPr>
              <a:solidFill>
                <a:srgbClr val="FFFFFF"/>
              </a:solidFill>
            </a:endParaRPr>
          </a:p>
        </p:txBody>
      </p:sp>
      <p:cxnSp>
        <p:nvCxnSpPr>
          <p:cNvPr id="800" name="Google Shape;800;p46"/>
          <p:cNvCxnSpPr>
            <a:stCxn id="798" idx="3"/>
            <a:endCxn id="799" idx="1"/>
          </p:cNvCxnSpPr>
          <p:nvPr/>
        </p:nvCxnSpPr>
        <p:spPr>
          <a:xfrm>
            <a:off x="2829749" y="3072525"/>
            <a:ext cx="345300" cy="0"/>
          </a:xfrm>
          <a:prstGeom prst="straightConnector1">
            <a:avLst/>
          </a:prstGeom>
          <a:noFill/>
          <a:ln w="9525" cap="flat" cmpd="sng">
            <a:solidFill>
              <a:schemeClr val="dk2"/>
            </a:solidFill>
            <a:prstDash val="solid"/>
            <a:round/>
            <a:headEnd type="none" w="med" len="med"/>
            <a:tailEnd type="triangle" w="med" len="med"/>
          </a:ln>
        </p:spPr>
      </p:cxnSp>
      <p:cxnSp>
        <p:nvCxnSpPr>
          <p:cNvPr id="801" name="Google Shape;801;p46"/>
          <p:cNvCxnSpPr>
            <a:stCxn id="799" idx="3"/>
            <a:endCxn id="802" idx="1"/>
          </p:cNvCxnSpPr>
          <p:nvPr/>
        </p:nvCxnSpPr>
        <p:spPr>
          <a:xfrm>
            <a:off x="4712225" y="3072526"/>
            <a:ext cx="451500" cy="0"/>
          </a:xfrm>
          <a:prstGeom prst="straightConnector1">
            <a:avLst/>
          </a:prstGeom>
          <a:noFill/>
          <a:ln w="9525" cap="flat" cmpd="sng">
            <a:solidFill>
              <a:schemeClr val="dk2"/>
            </a:solidFill>
            <a:prstDash val="solid"/>
            <a:round/>
            <a:headEnd type="none" w="med" len="med"/>
            <a:tailEnd type="triangle" w="med" len="med"/>
          </a:ln>
        </p:spPr>
      </p:cxnSp>
      <p:sp>
        <p:nvSpPr>
          <p:cNvPr id="802" name="Google Shape;802;p46"/>
          <p:cNvSpPr txBox="1"/>
          <p:nvPr/>
        </p:nvSpPr>
        <p:spPr>
          <a:xfrm>
            <a:off x="5163750" y="2811675"/>
            <a:ext cx="801000" cy="52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Entity</a:t>
            </a:r>
            <a:endParaRPr>
              <a:solidFill>
                <a:schemeClr val="dk2"/>
              </a:solidFill>
            </a:endParaRPr>
          </a:p>
          <a:p>
            <a:pPr marL="0" lvl="0" indent="0" algn="ctr" rtl="0">
              <a:spcBef>
                <a:spcPts val="0"/>
              </a:spcBef>
              <a:spcAft>
                <a:spcPts val="0"/>
              </a:spcAft>
              <a:buNone/>
            </a:pPr>
            <a:r>
              <a:rPr lang="en">
                <a:solidFill>
                  <a:schemeClr val="dk2"/>
                </a:solidFill>
              </a:rPr>
              <a:t>type scores</a:t>
            </a:r>
            <a:endParaRPr>
              <a:solidFill>
                <a:schemeClr val="dk2"/>
              </a:solidFill>
            </a:endParaRPr>
          </a:p>
        </p:txBody>
      </p:sp>
      <p:cxnSp>
        <p:nvCxnSpPr>
          <p:cNvPr id="803" name="Google Shape;803;p46"/>
          <p:cNvCxnSpPr/>
          <p:nvPr/>
        </p:nvCxnSpPr>
        <p:spPr>
          <a:xfrm>
            <a:off x="1338600" y="2262518"/>
            <a:ext cx="449700" cy="0"/>
          </a:xfrm>
          <a:prstGeom prst="straightConnector1">
            <a:avLst/>
          </a:prstGeom>
          <a:noFill/>
          <a:ln w="9525" cap="flat" cmpd="sng">
            <a:solidFill>
              <a:schemeClr val="dk2"/>
            </a:solidFill>
            <a:prstDash val="solid"/>
            <a:round/>
            <a:headEnd type="none" w="med" len="med"/>
            <a:tailEnd type="triangle" w="med" len="med"/>
          </a:ln>
        </p:spPr>
      </p:cxnSp>
      <p:cxnSp>
        <p:nvCxnSpPr>
          <p:cNvPr id="804" name="Google Shape;804;p46"/>
          <p:cNvCxnSpPr/>
          <p:nvPr/>
        </p:nvCxnSpPr>
        <p:spPr>
          <a:xfrm>
            <a:off x="1338600" y="3072518"/>
            <a:ext cx="4497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Overall Architecture</a:t>
            </a:r>
            <a:endParaRPr/>
          </a:p>
        </p:txBody>
      </p:sp>
      <p:sp>
        <p:nvSpPr>
          <p:cNvPr id="810" name="Google Shape;810;p47"/>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811" name="Google Shape;811;p47"/>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812" name="Google Shape;812;p47"/>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813" name="Google Shape;813;p47"/>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814" name="Google Shape;814;p47"/>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815" name="Google Shape;815;p47"/>
          <p:cNvSpPr/>
          <p:nvPr/>
        </p:nvSpPr>
        <p:spPr>
          <a:xfrm>
            <a:off x="305700" y="1854793"/>
            <a:ext cx="1032900" cy="16647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RC</a:t>
            </a:r>
            <a:endParaRPr>
              <a:solidFill>
                <a:srgbClr val="FFFFFF"/>
              </a:solidFill>
            </a:endParaRPr>
          </a:p>
        </p:txBody>
      </p:sp>
      <p:sp>
        <p:nvSpPr>
          <p:cNvPr id="816" name="Google Shape;816;p47"/>
          <p:cNvSpPr txBox="1"/>
          <p:nvPr/>
        </p:nvSpPr>
        <p:spPr>
          <a:xfrm>
            <a:off x="1796839" y="1933716"/>
            <a:ext cx="1032900" cy="65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RC scores</a:t>
            </a:r>
            <a:endParaRPr>
              <a:solidFill>
                <a:schemeClr val="dk2"/>
              </a:solidFill>
            </a:endParaRPr>
          </a:p>
        </p:txBody>
      </p:sp>
      <p:sp>
        <p:nvSpPr>
          <p:cNvPr id="817" name="Google Shape;817;p47"/>
          <p:cNvSpPr txBox="1"/>
          <p:nvPr/>
        </p:nvSpPr>
        <p:spPr>
          <a:xfrm>
            <a:off x="1796849" y="2743725"/>
            <a:ext cx="1032900" cy="65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rPr>
              <a:t>Candidate answers</a:t>
            </a:r>
            <a:endParaRPr>
              <a:solidFill>
                <a:schemeClr val="dk2"/>
              </a:solidFill>
            </a:endParaRPr>
          </a:p>
        </p:txBody>
      </p:sp>
      <p:sp>
        <p:nvSpPr>
          <p:cNvPr id="818" name="Google Shape;818;p47"/>
          <p:cNvSpPr/>
          <p:nvPr/>
        </p:nvSpPr>
        <p:spPr>
          <a:xfrm>
            <a:off x="3175025" y="2686126"/>
            <a:ext cx="1537200" cy="7728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Entity Typing model</a:t>
            </a:r>
            <a:endParaRPr>
              <a:solidFill>
                <a:srgbClr val="FFFFFF"/>
              </a:solidFill>
            </a:endParaRPr>
          </a:p>
        </p:txBody>
      </p:sp>
      <p:cxnSp>
        <p:nvCxnSpPr>
          <p:cNvPr id="819" name="Google Shape;819;p47"/>
          <p:cNvCxnSpPr>
            <a:stCxn id="817" idx="3"/>
            <a:endCxn id="818" idx="1"/>
          </p:cNvCxnSpPr>
          <p:nvPr/>
        </p:nvCxnSpPr>
        <p:spPr>
          <a:xfrm>
            <a:off x="2829749" y="3072525"/>
            <a:ext cx="345300" cy="0"/>
          </a:xfrm>
          <a:prstGeom prst="straightConnector1">
            <a:avLst/>
          </a:prstGeom>
          <a:noFill/>
          <a:ln w="9525" cap="flat" cmpd="sng">
            <a:solidFill>
              <a:schemeClr val="dk2"/>
            </a:solidFill>
            <a:prstDash val="solid"/>
            <a:round/>
            <a:headEnd type="none" w="med" len="med"/>
            <a:tailEnd type="triangle" w="med" len="med"/>
          </a:ln>
        </p:spPr>
      </p:cxnSp>
      <p:sp>
        <p:nvSpPr>
          <p:cNvPr id="820" name="Google Shape;820;p47"/>
          <p:cNvSpPr/>
          <p:nvPr/>
        </p:nvSpPr>
        <p:spPr>
          <a:xfrm>
            <a:off x="6426201" y="1929951"/>
            <a:ext cx="1225800" cy="15144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Classifier</a:t>
            </a:r>
            <a:endParaRPr>
              <a:solidFill>
                <a:srgbClr val="FFFFFF"/>
              </a:solidFill>
            </a:endParaRPr>
          </a:p>
        </p:txBody>
      </p:sp>
      <p:cxnSp>
        <p:nvCxnSpPr>
          <p:cNvPr id="821" name="Google Shape;821;p47"/>
          <p:cNvCxnSpPr>
            <a:stCxn id="816" idx="3"/>
          </p:cNvCxnSpPr>
          <p:nvPr/>
        </p:nvCxnSpPr>
        <p:spPr>
          <a:xfrm>
            <a:off x="2829739" y="2262516"/>
            <a:ext cx="3582300" cy="0"/>
          </a:xfrm>
          <a:prstGeom prst="straightConnector1">
            <a:avLst/>
          </a:prstGeom>
          <a:noFill/>
          <a:ln w="9525" cap="flat" cmpd="sng">
            <a:solidFill>
              <a:schemeClr val="dk2"/>
            </a:solidFill>
            <a:prstDash val="solid"/>
            <a:round/>
            <a:headEnd type="none" w="med" len="med"/>
            <a:tailEnd type="triangle" w="med" len="med"/>
          </a:ln>
        </p:spPr>
      </p:cxnSp>
      <p:cxnSp>
        <p:nvCxnSpPr>
          <p:cNvPr id="822" name="Google Shape;822;p47"/>
          <p:cNvCxnSpPr>
            <a:stCxn id="818" idx="3"/>
            <a:endCxn id="823" idx="1"/>
          </p:cNvCxnSpPr>
          <p:nvPr/>
        </p:nvCxnSpPr>
        <p:spPr>
          <a:xfrm>
            <a:off x="4712225" y="3072526"/>
            <a:ext cx="451500" cy="0"/>
          </a:xfrm>
          <a:prstGeom prst="straightConnector1">
            <a:avLst/>
          </a:prstGeom>
          <a:noFill/>
          <a:ln w="9525" cap="flat" cmpd="sng">
            <a:solidFill>
              <a:schemeClr val="dk2"/>
            </a:solidFill>
            <a:prstDash val="solid"/>
            <a:round/>
            <a:headEnd type="none" w="med" len="med"/>
            <a:tailEnd type="triangle" w="med" len="med"/>
          </a:ln>
        </p:spPr>
      </p:cxnSp>
      <p:sp>
        <p:nvSpPr>
          <p:cNvPr id="824" name="Google Shape;824;p47"/>
          <p:cNvSpPr txBox="1"/>
          <p:nvPr/>
        </p:nvSpPr>
        <p:spPr>
          <a:xfrm>
            <a:off x="8113442" y="2358347"/>
            <a:ext cx="1032900" cy="65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Final answer</a:t>
            </a:r>
            <a:endParaRPr>
              <a:solidFill>
                <a:schemeClr val="dk2"/>
              </a:solidFill>
            </a:endParaRPr>
          </a:p>
        </p:txBody>
      </p:sp>
      <p:cxnSp>
        <p:nvCxnSpPr>
          <p:cNvPr id="825" name="Google Shape;825;p47"/>
          <p:cNvCxnSpPr>
            <a:stCxn id="820" idx="3"/>
            <a:endCxn id="824" idx="1"/>
          </p:cNvCxnSpPr>
          <p:nvPr/>
        </p:nvCxnSpPr>
        <p:spPr>
          <a:xfrm>
            <a:off x="7652001" y="2687151"/>
            <a:ext cx="461400" cy="0"/>
          </a:xfrm>
          <a:prstGeom prst="straightConnector1">
            <a:avLst/>
          </a:prstGeom>
          <a:noFill/>
          <a:ln w="9525" cap="flat" cmpd="sng">
            <a:solidFill>
              <a:schemeClr val="dk2"/>
            </a:solidFill>
            <a:prstDash val="solid"/>
            <a:round/>
            <a:headEnd type="none" w="med" len="med"/>
            <a:tailEnd type="triangle" w="med" len="med"/>
          </a:ln>
        </p:spPr>
      </p:cxnSp>
      <p:sp>
        <p:nvSpPr>
          <p:cNvPr id="823" name="Google Shape;823;p47"/>
          <p:cNvSpPr txBox="1"/>
          <p:nvPr/>
        </p:nvSpPr>
        <p:spPr>
          <a:xfrm>
            <a:off x="5163750" y="2811675"/>
            <a:ext cx="801000" cy="52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Entity</a:t>
            </a:r>
            <a:endParaRPr>
              <a:solidFill>
                <a:schemeClr val="dk2"/>
              </a:solidFill>
            </a:endParaRPr>
          </a:p>
          <a:p>
            <a:pPr marL="0" lvl="0" indent="0" algn="ctr" rtl="0">
              <a:spcBef>
                <a:spcPts val="0"/>
              </a:spcBef>
              <a:spcAft>
                <a:spcPts val="0"/>
              </a:spcAft>
              <a:buNone/>
            </a:pPr>
            <a:r>
              <a:rPr lang="en">
                <a:solidFill>
                  <a:schemeClr val="dk2"/>
                </a:solidFill>
              </a:rPr>
              <a:t>type scores</a:t>
            </a:r>
            <a:endParaRPr>
              <a:solidFill>
                <a:schemeClr val="dk2"/>
              </a:solidFill>
            </a:endParaRPr>
          </a:p>
        </p:txBody>
      </p:sp>
      <p:cxnSp>
        <p:nvCxnSpPr>
          <p:cNvPr id="826" name="Google Shape;826;p47"/>
          <p:cNvCxnSpPr>
            <a:stCxn id="823" idx="3"/>
          </p:cNvCxnSpPr>
          <p:nvPr/>
        </p:nvCxnSpPr>
        <p:spPr>
          <a:xfrm>
            <a:off x="5964750" y="3072525"/>
            <a:ext cx="461100" cy="0"/>
          </a:xfrm>
          <a:prstGeom prst="straightConnector1">
            <a:avLst/>
          </a:prstGeom>
          <a:noFill/>
          <a:ln w="9525" cap="flat" cmpd="sng">
            <a:solidFill>
              <a:schemeClr val="dk2"/>
            </a:solidFill>
            <a:prstDash val="solid"/>
            <a:round/>
            <a:headEnd type="none" w="med" len="med"/>
            <a:tailEnd type="triangle" w="med" len="med"/>
          </a:ln>
        </p:spPr>
      </p:cxnSp>
      <p:cxnSp>
        <p:nvCxnSpPr>
          <p:cNvPr id="827" name="Google Shape;827;p47"/>
          <p:cNvCxnSpPr/>
          <p:nvPr/>
        </p:nvCxnSpPr>
        <p:spPr>
          <a:xfrm>
            <a:off x="1338600" y="2262518"/>
            <a:ext cx="449700" cy="0"/>
          </a:xfrm>
          <a:prstGeom prst="straightConnector1">
            <a:avLst/>
          </a:prstGeom>
          <a:noFill/>
          <a:ln w="9525" cap="flat" cmpd="sng">
            <a:solidFill>
              <a:schemeClr val="dk2"/>
            </a:solidFill>
            <a:prstDash val="solid"/>
            <a:round/>
            <a:headEnd type="none" w="med" len="med"/>
            <a:tailEnd type="triangle" w="med" len="med"/>
          </a:ln>
        </p:spPr>
      </p:cxnSp>
      <p:cxnSp>
        <p:nvCxnSpPr>
          <p:cNvPr id="828" name="Google Shape;828;p47"/>
          <p:cNvCxnSpPr/>
          <p:nvPr/>
        </p:nvCxnSpPr>
        <p:spPr>
          <a:xfrm>
            <a:off x="1338600" y="3072518"/>
            <a:ext cx="4497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Analysis</a:t>
            </a:r>
            <a:endParaRPr/>
          </a:p>
        </p:txBody>
      </p:sp>
      <p:sp>
        <p:nvSpPr>
          <p:cNvPr id="834" name="Google Shape;834;p48"/>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835" name="Google Shape;835;p48"/>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836" name="Google Shape;836;p48"/>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837" name="Google Shape;837;p48"/>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838" name="Google Shape;838;p48"/>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839" name="Google Shape;839;p48"/>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840" name="Google Shape;840;p48"/>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841" name="Google Shape;841;p48"/>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842" name="Google Shape;842;p48"/>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843" name="Google Shape;843;p48"/>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844" name="Google Shape;844;p48"/>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845" name="Google Shape;845;p48"/>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846" name="Google Shape;846;p48"/>
          <p:cNvSpPr txBox="1">
            <a:spLocks noGrp="1"/>
          </p:cNvSpPr>
          <p:nvPr>
            <p:ph type="body" idx="1"/>
          </p:nvPr>
        </p:nvSpPr>
        <p:spPr>
          <a:xfrm>
            <a:off x="311700" y="1266325"/>
            <a:ext cx="8520600" cy="1575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Effects of the </a:t>
            </a:r>
            <a:r>
              <a:rPr lang="en" b="1"/>
              <a:t>query generation</a:t>
            </a:r>
            <a:r>
              <a:rPr lang="en"/>
              <a:t> and the </a:t>
            </a:r>
            <a:r>
              <a:rPr lang="en" b="1"/>
              <a:t>entity typing</a:t>
            </a:r>
            <a:endParaRPr b="1"/>
          </a:p>
          <a:p>
            <a:pPr marL="914400" marR="0" lvl="1" indent="-317500" algn="l" rtl="0">
              <a:lnSpc>
                <a:spcPct val="150000"/>
              </a:lnSpc>
              <a:spcBef>
                <a:spcPts val="0"/>
              </a:spcBef>
              <a:spcAft>
                <a:spcPts val="0"/>
              </a:spcAft>
              <a:buSzPts val="1400"/>
              <a:buAutoNum type="alphaLcPeriod"/>
            </a:pPr>
            <a:r>
              <a:rPr lang="en"/>
              <a:t>Document QA</a:t>
            </a:r>
            <a:endParaRPr/>
          </a:p>
          <a:p>
            <a:pPr marL="914400" marR="0" lvl="1" indent="-317500" algn="l" rtl="0">
              <a:lnSpc>
                <a:spcPct val="150000"/>
              </a:lnSpc>
              <a:spcBef>
                <a:spcPts val="0"/>
              </a:spcBef>
              <a:spcAft>
                <a:spcPts val="0"/>
              </a:spcAft>
              <a:buSzPts val="1400"/>
              <a:buAutoNum type="alphaLcPeriod"/>
            </a:pPr>
            <a:r>
              <a:rPr lang="en"/>
              <a:t>Document QA + query generation</a:t>
            </a:r>
            <a:endParaRPr/>
          </a:p>
          <a:p>
            <a:pPr marL="914400" marR="0" lvl="1" indent="-317500" algn="l" rtl="0">
              <a:lnSpc>
                <a:spcPct val="150000"/>
              </a:lnSpc>
              <a:spcBef>
                <a:spcPts val="0"/>
              </a:spcBef>
              <a:spcAft>
                <a:spcPts val="0"/>
              </a:spcAft>
              <a:buSzPts val="1400"/>
              <a:buAutoNum type="alphaLcPeriod"/>
            </a:pPr>
            <a:r>
              <a:rPr lang="en"/>
              <a:t>Document QA + query generation + entity typing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Analysis</a:t>
            </a:r>
            <a:endParaRPr/>
          </a:p>
        </p:txBody>
      </p:sp>
      <p:sp>
        <p:nvSpPr>
          <p:cNvPr id="852" name="Google Shape;852;p49"/>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853" name="Google Shape;853;p49"/>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854" name="Google Shape;854;p49"/>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855" name="Google Shape;855;p49"/>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856" name="Google Shape;856;p49"/>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857" name="Google Shape;857;p49"/>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858" name="Google Shape;858;p49"/>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859" name="Google Shape;859;p49"/>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860" name="Google Shape;860;p49"/>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861" name="Google Shape;861;p49"/>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862" name="Google Shape;862;p49"/>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863" name="Google Shape;863;p49"/>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864" name="Google Shape;864;p49"/>
          <p:cNvSpPr txBox="1">
            <a:spLocks noGrp="1"/>
          </p:cNvSpPr>
          <p:nvPr>
            <p:ph type="body" idx="1"/>
          </p:nvPr>
        </p:nvSpPr>
        <p:spPr>
          <a:xfrm>
            <a:off x="311700" y="1266325"/>
            <a:ext cx="8520600" cy="1575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Document QA</a:t>
            </a:r>
            <a:endParaRPr b="1"/>
          </a:p>
          <a:p>
            <a:pPr marL="914400" marR="0" lvl="1" indent="-317500" algn="l" rtl="0">
              <a:lnSpc>
                <a:spcPct val="150000"/>
              </a:lnSpc>
              <a:spcBef>
                <a:spcPts val="0"/>
              </a:spcBef>
              <a:spcAft>
                <a:spcPts val="0"/>
              </a:spcAft>
              <a:buSzPts val="1400"/>
              <a:buChar char="○"/>
            </a:pPr>
            <a:r>
              <a:rPr lang="en"/>
              <a:t>260 answers from 100 publications</a:t>
            </a:r>
            <a:endParaRPr/>
          </a:p>
        </p:txBody>
      </p:sp>
      <p:sp>
        <p:nvSpPr>
          <p:cNvPr id="865" name="Google Shape;865;p49"/>
          <p:cNvSpPr txBox="1"/>
          <p:nvPr/>
        </p:nvSpPr>
        <p:spPr>
          <a:xfrm>
            <a:off x="158450" y="2586525"/>
            <a:ext cx="2527500" cy="1359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solidFill>
                  <a:schemeClr val="dk2"/>
                </a:solidFill>
                <a:latin typeface="Open Sans"/>
                <a:ea typeface="Open Sans"/>
                <a:cs typeface="Open Sans"/>
                <a:sym typeface="Open Sans"/>
              </a:rPr>
              <a:t>1134.txt</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b="1">
                <a:solidFill>
                  <a:schemeClr val="dk2"/>
                </a:solidFill>
                <a:latin typeface="Open Sans"/>
                <a:ea typeface="Open Sans"/>
                <a:cs typeface="Open Sans"/>
                <a:sym typeface="Open Sans"/>
              </a:rPr>
              <a:t>National Comorbidity Survey</a:t>
            </a:r>
            <a:endParaRPr sz="1100" b="1">
              <a:solidFill>
                <a:schemeClr val="dk2"/>
              </a:solidFill>
              <a:latin typeface="Open Sans"/>
              <a:ea typeface="Open Sans"/>
              <a:cs typeface="Open Sans"/>
              <a:sym typeface="Open Sans"/>
            </a:endParaRPr>
          </a:p>
        </p:txBody>
      </p:sp>
      <p:sp>
        <p:nvSpPr>
          <p:cNvPr id="866" name="Google Shape;866;p49"/>
          <p:cNvSpPr txBox="1"/>
          <p:nvPr/>
        </p:nvSpPr>
        <p:spPr>
          <a:xfrm>
            <a:off x="3186575" y="2586525"/>
            <a:ext cx="2527500" cy="1359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solidFill>
                  <a:schemeClr val="dk2"/>
                </a:solidFill>
                <a:latin typeface="Open Sans"/>
                <a:ea typeface="Open Sans"/>
                <a:cs typeface="Open Sans"/>
                <a:sym typeface="Open Sans"/>
              </a:rPr>
              <a:t>153.txt</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None</a:t>
            </a:r>
            <a:endParaRPr sz="1100">
              <a:solidFill>
                <a:schemeClr val="dk2"/>
              </a:solidFill>
              <a:latin typeface="Open Sans"/>
              <a:ea typeface="Open Sans"/>
              <a:cs typeface="Open Sans"/>
              <a:sym typeface="Open Sans"/>
            </a:endParaRPr>
          </a:p>
        </p:txBody>
      </p:sp>
      <p:sp>
        <p:nvSpPr>
          <p:cNvPr id="867" name="Google Shape;867;p49"/>
          <p:cNvSpPr txBox="1"/>
          <p:nvPr/>
        </p:nvSpPr>
        <p:spPr>
          <a:xfrm>
            <a:off x="6216475" y="2586525"/>
            <a:ext cx="3054000" cy="2556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solidFill>
                  <a:schemeClr val="dk2"/>
                </a:solidFill>
                <a:latin typeface="Open Sans"/>
                <a:ea typeface="Open Sans"/>
                <a:cs typeface="Open Sans"/>
                <a:sym typeface="Open Sans"/>
              </a:rPr>
              <a:t>143.txt</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b="1">
                <a:solidFill>
                  <a:schemeClr val="dk2"/>
                </a:solidFill>
                <a:latin typeface="Open Sans"/>
                <a:ea typeface="Open Sans"/>
                <a:cs typeface="Open Sans"/>
                <a:sym typeface="Open Sans"/>
              </a:rPr>
              <a:t>MiDi</a:t>
            </a:r>
            <a:endParaRPr sz="1100" b="1">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b="1">
                <a:solidFill>
                  <a:schemeClr val="dk2"/>
                </a:solidFill>
                <a:latin typeface="Open Sans"/>
                <a:ea typeface="Open Sans"/>
                <a:cs typeface="Open Sans"/>
                <a:sym typeface="Open Sans"/>
              </a:rPr>
              <a:t>the Balance of Payments Statistics</a:t>
            </a:r>
            <a:endParaRPr sz="1100" b="1">
              <a:solidFill>
                <a:schemeClr val="dk2"/>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Analysis</a:t>
            </a:r>
            <a:endParaRPr/>
          </a:p>
        </p:txBody>
      </p:sp>
      <p:sp>
        <p:nvSpPr>
          <p:cNvPr id="873" name="Google Shape;873;p50"/>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874" name="Google Shape;874;p50"/>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875" name="Google Shape;875;p50"/>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876" name="Google Shape;876;p50"/>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877" name="Google Shape;877;p50"/>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878" name="Google Shape;878;p50"/>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879" name="Google Shape;879;p50"/>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880" name="Google Shape;880;p50"/>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881" name="Google Shape;881;p50"/>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882" name="Google Shape;882;p50"/>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883" name="Google Shape;883;p50"/>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884" name="Google Shape;884;p50"/>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885" name="Google Shape;885;p50"/>
          <p:cNvSpPr txBox="1">
            <a:spLocks noGrp="1"/>
          </p:cNvSpPr>
          <p:nvPr>
            <p:ph type="body" idx="1"/>
          </p:nvPr>
        </p:nvSpPr>
        <p:spPr>
          <a:xfrm>
            <a:off x="311700" y="1266325"/>
            <a:ext cx="8520600" cy="1575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Document QA + query generation</a:t>
            </a:r>
            <a:endParaRPr b="1"/>
          </a:p>
          <a:p>
            <a:pPr marL="914400" marR="0" lvl="1" indent="-317500" algn="l" rtl="0">
              <a:lnSpc>
                <a:spcPct val="150000"/>
              </a:lnSpc>
              <a:spcBef>
                <a:spcPts val="0"/>
              </a:spcBef>
              <a:spcAft>
                <a:spcPts val="0"/>
              </a:spcAft>
              <a:buSzPts val="1400"/>
              <a:buChar char="○"/>
            </a:pPr>
            <a:r>
              <a:rPr lang="en"/>
              <a:t>2,000 answers from 100 publications</a:t>
            </a:r>
            <a:endParaRPr/>
          </a:p>
        </p:txBody>
      </p:sp>
      <p:sp>
        <p:nvSpPr>
          <p:cNvPr id="886" name="Google Shape;886;p50"/>
          <p:cNvSpPr txBox="1"/>
          <p:nvPr/>
        </p:nvSpPr>
        <p:spPr>
          <a:xfrm>
            <a:off x="158450" y="2586525"/>
            <a:ext cx="3399600" cy="2335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solidFill>
                  <a:schemeClr val="dk2"/>
                </a:solidFill>
                <a:latin typeface="Open Sans"/>
                <a:ea typeface="Open Sans"/>
                <a:cs typeface="Open Sans"/>
                <a:sym typeface="Open Sans"/>
              </a:rPr>
              <a:t>1134.txt</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b="1">
                <a:solidFill>
                  <a:schemeClr val="dk2"/>
                </a:solidFill>
                <a:latin typeface="Open Sans"/>
                <a:ea typeface="Open Sans"/>
                <a:cs typeface="Open Sans"/>
                <a:sym typeface="Open Sans"/>
              </a:rPr>
              <a:t>British Psychiatric Morbidity Survey</a:t>
            </a:r>
            <a:endParaRPr sz="1100" b="1">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b="1">
                <a:solidFill>
                  <a:schemeClr val="dk2"/>
                </a:solidFill>
                <a:latin typeface="Open Sans"/>
                <a:ea typeface="Open Sans"/>
                <a:cs typeface="Open Sans"/>
                <a:sym typeface="Open Sans"/>
              </a:rPr>
              <a:t>National Comorbidity Survey</a:t>
            </a:r>
            <a:endParaRPr sz="1100" b="1">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b="1">
                <a:solidFill>
                  <a:schemeClr val="dk2"/>
                </a:solidFill>
                <a:latin typeface="Open Sans"/>
                <a:ea typeface="Open Sans"/>
                <a:cs typeface="Open Sans"/>
                <a:sym typeface="Open Sans"/>
              </a:rPr>
              <a:t>The National Comorbidity Survey</a:t>
            </a:r>
            <a:endParaRPr sz="1100" b="1">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b="1">
                <a:solidFill>
                  <a:schemeClr val="dk2"/>
                </a:solidFill>
                <a:latin typeface="Open Sans"/>
                <a:ea typeface="Open Sans"/>
                <a:cs typeface="Open Sans"/>
                <a:sym typeface="Open Sans"/>
              </a:rPr>
              <a:t>NCS</a:t>
            </a:r>
            <a:endParaRPr sz="1100" b="1">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Table 1</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psychosis</a:t>
            </a:r>
            <a:endParaRPr sz="1100">
              <a:solidFill>
                <a:schemeClr val="dk2"/>
              </a:solidFill>
              <a:latin typeface="Open Sans"/>
              <a:ea typeface="Open Sans"/>
              <a:cs typeface="Open Sans"/>
              <a:sym typeface="Open Sans"/>
            </a:endParaRPr>
          </a:p>
        </p:txBody>
      </p:sp>
      <p:sp>
        <p:nvSpPr>
          <p:cNvPr id="887" name="Google Shape;887;p50"/>
          <p:cNvSpPr txBox="1"/>
          <p:nvPr/>
        </p:nvSpPr>
        <p:spPr>
          <a:xfrm>
            <a:off x="3186575" y="2586525"/>
            <a:ext cx="3054000" cy="2556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solidFill>
                  <a:schemeClr val="dk2"/>
                </a:solidFill>
                <a:latin typeface="Open Sans"/>
                <a:ea typeface="Open Sans"/>
                <a:cs typeface="Open Sans"/>
                <a:sym typeface="Open Sans"/>
              </a:rPr>
              <a:t>153.txt</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b="1">
                <a:solidFill>
                  <a:schemeClr val="dk2"/>
                </a:solidFill>
                <a:latin typeface="Open Sans"/>
                <a:ea typeface="Open Sans"/>
                <a:cs typeface="Open Sans"/>
                <a:sym typeface="Open Sans"/>
              </a:rPr>
              <a:t>financial services FDI data</a:t>
            </a:r>
            <a:endParaRPr sz="1100" b="1">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empirical</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Deutsche Bundesbank ( the German central bank )</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b="1">
                <a:solidFill>
                  <a:schemeClr val="dk2"/>
                </a:solidFill>
                <a:latin typeface="Open Sans"/>
                <a:ea typeface="Open Sans"/>
                <a:cs typeface="Open Sans"/>
                <a:sym typeface="Open Sans"/>
              </a:rPr>
              <a:t>Micro Database Direct Investment</a:t>
            </a:r>
            <a:endParaRPr sz="1100" b="1">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 / go.worldbank.org / SNUSW978P0"</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mixed logit model</a:t>
            </a:r>
            <a:endParaRPr sz="1100">
              <a:solidFill>
                <a:schemeClr val="dk2"/>
              </a:solidFill>
              <a:latin typeface="Open Sans"/>
              <a:ea typeface="Open Sans"/>
              <a:cs typeface="Open Sans"/>
              <a:sym typeface="Open Sans"/>
            </a:endParaRPr>
          </a:p>
        </p:txBody>
      </p:sp>
      <p:sp>
        <p:nvSpPr>
          <p:cNvPr id="888" name="Google Shape;888;p50"/>
          <p:cNvSpPr txBox="1"/>
          <p:nvPr/>
        </p:nvSpPr>
        <p:spPr>
          <a:xfrm>
            <a:off x="6216475" y="2586525"/>
            <a:ext cx="3054000" cy="2556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solidFill>
                  <a:schemeClr val="dk2"/>
                </a:solidFill>
                <a:latin typeface="Open Sans"/>
                <a:ea typeface="Open Sans"/>
                <a:cs typeface="Open Sans"/>
                <a:sym typeface="Open Sans"/>
              </a:rPr>
              <a:t>143.txt</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Empirical</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b="1">
                <a:solidFill>
                  <a:schemeClr val="dk2"/>
                </a:solidFill>
                <a:latin typeface="Open Sans"/>
                <a:ea typeface="Open Sans"/>
                <a:cs typeface="Open Sans"/>
                <a:sym typeface="Open Sans"/>
              </a:rPr>
              <a:t>ITS data</a:t>
            </a:r>
            <a:endParaRPr sz="1100" b="1">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collective reports</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transactions below the reporting limit of e12,500</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Section 4</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4 2.1 Micro Data</a:t>
            </a:r>
            <a:endParaRPr sz="1100">
              <a:solidFill>
                <a:schemeClr val="dk2"/>
              </a:solidFill>
              <a:latin typeface="Open Sans"/>
              <a:ea typeface="Open Sans"/>
              <a:cs typeface="Open Sans"/>
              <a:sym typeface="Open Sans"/>
            </a:endParaRPr>
          </a:p>
        </p:txBody>
      </p:sp>
      <p:sp>
        <p:nvSpPr>
          <p:cNvPr id="889" name="Google Shape;889;p50"/>
          <p:cNvSpPr txBox="1"/>
          <p:nvPr/>
        </p:nvSpPr>
        <p:spPr>
          <a:xfrm rot="5400000">
            <a:off x="4091025" y="4567025"/>
            <a:ext cx="360900" cy="4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890" name="Google Shape;890;p50"/>
          <p:cNvSpPr txBox="1"/>
          <p:nvPr/>
        </p:nvSpPr>
        <p:spPr>
          <a:xfrm rot="5400000">
            <a:off x="6940750" y="4559675"/>
            <a:ext cx="346200" cy="4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Analysis</a:t>
            </a:r>
            <a:endParaRPr/>
          </a:p>
        </p:txBody>
      </p:sp>
      <p:sp>
        <p:nvSpPr>
          <p:cNvPr id="896" name="Google Shape;896;p51"/>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897" name="Google Shape;897;p51"/>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898" name="Google Shape;898;p51"/>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899" name="Google Shape;899;p51"/>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900" name="Google Shape;900;p51"/>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901" name="Google Shape;901;p51"/>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902" name="Google Shape;902;p51"/>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903" name="Google Shape;903;p51"/>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904" name="Google Shape;904;p51"/>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905" name="Google Shape;905;p51"/>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906" name="Google Shape;906;p51"/>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907" name="Google Shape;907;p51"/>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908" name="Google Shape;908;p51"/>
          <p:cNvSpPr txBox="1">
            <a:spLocks noGrp="1"/>
          </p:cNvSpPr>
          <p:nvPr>
            <p:ph type="body" idx="1"/>
          </p:nvPr>
        </p:nvSpPr>
        <p:spPr>
          <a:xfrm>
            <a:off x="311700" y="1266325"/>
            <a:ext cx="8520600" cy="1575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Document QA + query generation + entity typing</a:t>
            </a:r>
            <a:endParaRPr b="1"/>
          </a:p>
          <a:p>
            <a:pPr marL="914400" marR="0" lvl="1" indent="-317500" algn="l" rtl="0">
              <a:lnSpc>
                <a:spcPct val="150000"/>
              </a:lnSpc>
              <a:spcBef>
                <a:spcPts val="0"/>
              </a:spcBef>
              <a:spcAft>
                <a:spcPts val="0"/>
              </a:spcAft>
              <a:buSzPts val="1400"/>
              <a:buChar char="○"/>
            </a:pPr>
            <a:r>
              <a:rPr lang="en"/>
              <a:t>526 answers from 100 publications</a:t>
            </a:r>
            <a:endParaRPr/>
          </a:p>
        </p:txBody>
      </p:sp>
      <p:sp>
        <p:nvSpPr>
          <p:cNvPr id="909" name="Google Shape;909;p51"/>
          <p:cNvSpPr txBox="1"/>
          <p:nvPr/>
        </p:nvSpPr>
        <p:spPr>
          <a:xfrm>
            <a:off x="158450" y="2586525"/>
            <a:ext cx="3059400" cy="1359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solidFill>
                  <a:schemeClr val="dk2"/>
                </a:solidFill>
                <a:latin typeface="Open Sans"/>
                <a:ea typeface="Open Sans"/>
                <a:cs typeface="Open Sans"/>
                <a:sym typeface="Open Sans"/>
              </a:rPr>
              <a:t>1134.txt</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b="1">
                <a:solidFill>
                  <a:schemeClr val="dk2"/>
                </a:solidFill>
                <a:latin typeface="Open Sans"/>
                <a:ea typeface="Open Sans"/>
                <a:cs typeface="Open Sans"/>
                <a:sym typeface="Open Sans"/>
              </a:rPr>
              <a:t>British Psychiatric Morbidity Survey</a:t>
            </a:r>
            <a:endParaRPr sz="1100" b="1">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b="1">
                <a:solidFill>
                  <a:schemeClr val="dk2"/>
                </a:solidFill>
                <a:latin typeface="Open Sans"/>
                <a:ea typeface="Open Sans"/>
                <a:cs typeface="Open Sans"/>
                <a:sym typeface="Open Sans"/>
              </a:rPr>
              <a:t>National Comorbidity Survey</a:t>
            </a:r>
            <a:endParaRPr sz="1100" b="1">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b="1">
                <a:solidFill>
                  <a:schemeClr val="dk2"/>
                </a:solidFill>
                <a:latin typeface="Open Sans"/>
                <a:ea typeface="Open Sans"/>
                <a:cs typeface="Open Sans"/>
                <a:sym typeface="Open Sans"/>
              </a:rPr>
              <a:t>The National Comorbidity Survey</a:t>
            </a:r>
            <a:endParaRPr sz="1100" b="1">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b="1">
                <a:solidFill>
                  <a:schemeClr val="dk2"/>
                </a:solidFill>
                <a:latin typeface="Open Sans"/>
                <a:ea typeface="Open Sans"/>
                <a:cs typeface="Open Sans"/>
                <a:sym typeface="Open Sans"/>
              </a:rPr>
              <a:t>NCS</a:t>
            </a:r>
            <a:endParaRPr sz="1100" b="1">
              <a:solidFill>
                <a:schemeClr val="dk2"/>
              </a:solidFill>
              <a:latin typeface="Open Sans"/>
              <a:ea typeface="Open Sans"/>
              <a:cs typeface="Open Sans"/>
              <a:sym typeface="Open Sans"/>
            </a:endParaRPr>
          </a:p>
        </p:txBody>
      </p:sp>
      <p:sp>
        <p:nvSpPr>
          <p:cNvPr id="910" name="Google Shape;910;p51"/>
          <p:cNvSpPr txBox="1"/>
          <p:nvPr/>
        </p:nvSpPr>
        <p:spPr>
          <a:xfrm>
            <a:off x="3186575" y="2586525"/>
            <a:ext cx="2935800" cy="1359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solidFill>
                  <a:schemeClr val="dk2"/>
                </a:solidFill>
                <a:latin typeface="Open Sans"/>
                <a:ea typeface="Open Sans"/>
                <a:cs typeface="Open Sans"/>
                <a:sym typeface="Open Sans"/>
              </a:rPr>
              <a:t>153.txt</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b="1">
                <a:solidFill>
                  <a:schemeClr val="dk2"/>
                </a:solidFill>
                <a:latin typeface="Open Sans"/>
                <a:ea typeface="Open Sans"/>
                <a:cs typeface="Open Sans"/>
                <a:sym typeface="Open Sans"/>
              </a:rPr>
              <a:t>Micro Database Direct Investment</a:t>
            </a:r>
            <a:endParaRPr sz="1100" b="1">
              <a:solidFill>
                <a:schemeClr val="dk2"/>
              </a:solidFill>
              <a:latin typeface="Open Sans"/>
              <a:ea typeface="Open Sans"/>
              <a:cs typeface="Open Sans"/>
              <a:sym typeface="Open Sans"/>
            </a:endParaRPr>
          </a:p>
        </p:txBody>
      </p:sp>
      <p:sp>
        <p:nvSpPr>
          <p:cNvPr id="911" name="Google Shape;911;p51"/>
          <p:cNvSpPr txBox="1"/>
          <p:nvPr/>
        </p:nvSpPr>
        <p:spPr>
          <a:xfrm>
            <a:off x="6216475" y="2586525"/>
            <a:ext cx="3054000" cy="2556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solidFill>
                  <a:schemeClr val="dk2"/>
                </a:solidFill>
                <a:latin typeface="Open Sans"/>
                <a:ea typeface="Open Sans"/>
                <a:cs typeface="Open Sans"/>
                <a:sym typeface="Open Sans"/>
              </a:rPr>
              <a:t>143.txt</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b="1">
                <a:solidFill>
                  <a:schemeClr val="dk2"/>
                </a:solidFill>
                <a:latin typeface="Open Sans"/>
                <a:ea typeface="Open Sans"/>
                <a:cs typeface="Open Sans"/>
                <a:sym typeface="Open Sans"/>
              </a:rPr>
              <a:t>ITS data</a:t>
            </a:r>
            <a:endParaRPr sz="1100" b="1">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4 2.1 Micro Data</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determinants of service imports of German multinationals</a:t>
            </a:r>
            <a:endParaRPr sz="1100">
              <a:solidFill>
                <a:schemeClr val="dk2"/>
              </a:solidFill>
              <a:latin typeface="Open Sans"/>
              <a:ea typeface="Open Sans"/>
              <a:cs typeface="Open Sans"/>
              <a:sym typeface="Open Sans"/>
            </a:endParaRPr>
          </a:p>
          <a:p>
            <a:pPr marL="457200" lvl="0" indent="-298450" algn="l" rtl="0">
              <a:lnSpc>
                <a:spcPct val="150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Breinlich and Criscuolo</a:t>
            </a:r>
            <a:endParaRPr sz="1100">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98" name="Google Shape;98;p16"/>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99" name="Google Shape;99;p16"/>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100" name="Google Shape;100;p16"/>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101" name="Google Shape;101;p16"/>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102" name="Google Shape;102;p16"/>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103" name="Google Shape;103;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Our approach to retrieve datasets</a:t>
            </a:r>
            <a:endParaRPr b="1"/>
          </a:p>
          <a:p>
            <a:pPr marL="914400" lvl="1" indent="-317500" algn="l" rtl="0">
              <a:lnSpc>
                <a:spcPct val="150000"/>
              </a:lnSpc>
              <a:spcBef>
                <a:spcPts val="0"/>
              </a:spcBef>
              <a:spcAft>
                <a:spcPts val="0"/>
              </a:spcAft>
              <a:buSzPts val="1400"/>
              <a:buChar char="○"/>
            </a:pPr>
            <a:r>
              <a:rPr lang="en" b="1"/>
              <a:t>Reading comprehension</a:t>
            </a:r>
            <a:r>
              <a:rPr lang="en"/>
              <a:t> (RC) model</a:t>
            </a:r>
            <a:endParaRPr/>
          </a:p>
          <a:p>
            <a:pPr marL="914400" lvl="1" indent="-317500" algn="l" rtl="0">
              <a:lnSpc>
                <a:spcPct val="150000"/>
              </a:lnSpc>
              <a:spcBef>
                <a:spcPts val="0"/>
              </a:spcBef>
              <a:spcAft>
                <a:spcPts val="0"/>
              </a:spcAft>
              <a:buSzPts val="1400"/>
              <a:buChar char="○"/>
            </a:pPr>
            <a:r>
              <a:rPr lang="en"/>
              <a:t>With </a:t>
            </a:r>
            <a:r>
              <a:rPr lang="en" b="1"/>
              <a:t>our own generated queries</a:t>
            </a:r>
            <a:endParaRPr b="1"/>
          </a:p>
          <a:p>
            <a:pPr marL="914400" lvl="1" indent="-317500" algn="l" rtl="0">
              <a:lnSpc>
                <a:spcPct val="150000"/>
              </a:lnSpc>
              <a:spcBef>
                <a:spcPts val="0"/>
              </a:spcBef>
              <a:spcAft>
                <a:spcPts val="0"/>
              </a:spcAft>
              <a:buSzPts val="1400"/>
              <a:buChar char="○"/>
            </a:pPr>
            <a:r>
              <a:rPr lang="en"/>
              <a:t>And filtering by </a:t>
            </a:r>
            <a:r>
              <a:rPr lang="en" b="1"/>
              <a:t>entity types</a:t>
            </a:r>
            <a:endParaRPr b="1"/>
          </a:p>
          <a:p>
            <a:pPr marL="457200" lvl="0" indent="0" algn="l" rtl="0">
              <a:spcBef>
                <a:spcPts val="1600"/>
              </a:spcBef>
              <a:spcAft>
                <a:spcPts val="1600"/>
              </a:spcAft>
              <a:buNone/>
            </a:pPr>
            <a:endParaRPr/>
          </a:p>
        </p:txBody>
      </p:sp>
      <p:sp>
        <p:nvSpPr>
          <p:cNvPr id="104" name="Google Shape;104;p16"/>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05" name="Google Shape;105;p16"/>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106" name="Google Shape;106;p16"/>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07" name="Google Shape;107;p16"/>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08" name="Google Shape;108;p16"/>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09" name="Google Shape;109;p16"/>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110" name="Google Shape;110;p16"/>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Fields</a:t>
            </a:r>
            <a:endParaRPr/>
          </a:p>
        </p:txBody>
      </p:sp>
      <p:sp>
        <p:nvSpPr>
          <p:cNvPr id="917" name="Google Shape;917;p52"/>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918" name="Google Shape;918;p52"/>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919" name="Google Shape;919;p52"/>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920" name="Google Shape;920;p52"/>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a:t>
            </a:r>
            <a:endParaRPr sz="1100" b="1" i="0" u="none" strike="noStrike" cap="none">
              <a:solidFill>
                <a:srgbClr val="999999"/>
              </a:solidFill>
              <a:latin typeface="Roboto"/>
              <a:ea typeface="Roboto"/>
              <a:cs typeface="Roboto"/>
              <a:sym typeface="Roboto"/>
            </a:endParaRPr>
          </a:p>
        </p:txBody>
      </p:sp>
      <p:sp>
        <p:nvSpPr>
          <p:cNvPr id="921" name="Google Shape;921;p52"/>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922" name="Google Shape;922;p52"/>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923" name="Google Shape;923;p52"/>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924" name="Google Shape;924;p52"/>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925" name="Google Shape;925;p52"/>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926" name="Google Shape;926;p52"/>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927" name="Google Shape;927;p52"/>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928" name="Google Shape;928;p52"/>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Fields</a:t>
            </a:r>
            <a:endParaRPr/>
          </a:p>
        </p:txBody>
      </p:sp>
      <p:sp>
        <p:nvSpPr>
          <p:cNvPr id="934" name="Google Shape;934;p53"/>
          <p:cNvSpPr txBox="1">
            <a:spLocks noGrp="1"/>
          </p:cNvSpPr>
          <p:nvPr>
            <p:ph type="body" idx="1"/>
          </p:nvPr>
        </p:nvSpPr>
        <p:spPr>
          <a:xfrm>
            <a:off x="311700" y="1266325"/>
            <a:ext cx="3803100" cy="1113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List of research fields</a:t>
            </a:r>
            <a:endParaRPr/>
          </a:p>
          <a:p>
            <a:pPr marL="457200" lvl="0" indent="-342900" algn="l" rtl="0">
              <a:spcBef>
                <a:spcPts val="0"/>
              </a:spcBef>
              <a:spcAft>
                <a:spcPts val="0"/>
              </a:spcAft>
              <a:buSzPts val="1800"/>
              <a:buChar char="●"/>
            </a:pPr>
            <a:r>
              <a:rPr lang="en"/>
              <a:t>Search in Wikipedia the leaves of the hierarchy</a:t>
            </a:r>
            <a:endParaRPr/>
          </a:p>
        </p:txBody>
      </p:sp>
      <p:sp>
        <p:nvSpPr>
          <p:cNvPr id="935" name="Google Shape;935;p53"/>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936" name="Google Shape;936;p53"/>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937" name="Google Shape;937;p53"/>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938" name="Google Shape;938;p53"/>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939" name="Google Shape;939;p53"/>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940" name="Google Shape;940;p53"/>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941" name="Google Shape;941;p53"/>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942" name="Google Shape;942;p53"/>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943" name="Google Shape;943;p53"/>
          <p:cNvSpPr/>
          <p:nvPr/>
        </p:nvSpPr>
        <p:spPr>
          <a:xfrm>
            <a:off x="4033851" y="2551850"/>
            <a:ext cx="1038000" cy="2889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Clinical Medicine</a:t>
            </a:r>
            <a:endParaRPr>
              <a:solidFill>
                <a:schemeClr val="dk2"/>
              </a:solidFill>
              <a:latin typeface="Open Sans"/>
              <a:ea typeface="Open Sans"/>
              <a:cs typeface="Open Sans"/>
              <a:sym typeface="Open Sans"/>
            </a:endParaRPr>
          </a:p>
        </p:txBody>
      </p:sp>
      <p:sp>
        <p:nvSpPr>
          <p:cNvPr id="944" name="Google Shape;944;p53"/>
          <p:cNvSpPr/>
          <p:nvPr/>
        </p:nvSpPr>
        <p:spPr>
          <a:xfrm>
            <a:off x="1371829" y="3398547"/>
            <a:ext cx="1406100" cy="288600"/>
          </a:xfrm>
          <a:prstGeom prst="roundRect">
            <a:avLst>
              <a:gd name="adj" fmla="val 16667"/>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2"/>
                </a:solidFill>
                <a:latin typeface="Open Sans"/>
                <a:ea typeface="Open Sans"/>
                <a:cs typeface="Open Sans"/>
                <a:sym typeface="Open Sans"/>
              </a:rPr>
              <a:t>Health &amp; Social Care</a:t>
            </a:r>
            <a:endParaRPr>
              <a:solidFill>
                <a:schemeClr val="dk2"/>
              </a:solidFill>
              <a:latin typeface="Open Sans"/>
              <a:ea typeface="Open Sans"/>
              <a:cs typeface="Open Sans"/>
              <a:sym typeface="Open Sans"/>
            </a:endParaRPr>
          </a:p>
        </p:txBody>
      </p:sp>
      <p:sp>
        <p:nvSpPr>
          <p:cNvPr id="945" name="Google Shape;945;p53"/>
          <p:cNvSpPr/>
          <p:nvPr/>
        </p:nvSpPr>
        <p:spPr>
          <a:xfrm>
            <a:off x="6343875" y="2138250"/>
            <a:ext cx="1493100" cy="2889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solidFill>
                  <a:schemeClr val="dk2"/>
                </a:solidFill>
                <a:latin typeface="Open Sans"/>
                <a:ea typeface="Open Sans"/>
                <a:cs typeface="Open Sans"/>
                <a:sym typeface="Open Sans"/>
              </a:rPr>
              <a:t>Cardiology &amp; Cardiovascular Medicine</a:t>
            </a:r>
            <a:endParaRPr>
              <a:solidFill>
                <a:schemeClr val="dk2"/>
              </a:solidFill>
              <a:latin typeface="Open Sans"/>
              <a:ea typeface="Open Sans"/>
              <a:cs typeface="Open Sans"/>
              <a:sym typeface="Open Sans"/>
            </a:endParaRPr>
          </a:p>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946" name="Google Shape;946;p53"/>
          <p:cNvSpPr/>
          <p:nvPr/>
        </p:nvSpPr>
        <p:spPr>
          <a:xfrm>
            <a:off x="4033850" y="4029024"/>
            <a:ext cx="1406100" cy="5049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solidFill>
                  <a:schemeClr val="dk2"/>
                </a:solidFill>
                <a:latin typeface="Open Sans"/>
                <a:ea typeface="Open Sans"/>
                <a:cs typeface="Open Sans"/>
                <a:sym typeface="Open Sans"/>
              </a:rPr>
              <a:t>Disability &amp; Rehabilitation</a:t>
            </a:r>
            <a:endParaRPr>
              <a:solidFill>
                <a:schemeClr val="dk2"/>
              </a:solidFill>
              <a:latin typeface="Open Sans"/>
              <a:ea typeface="Open Sans"/>
              <a:cs typeface="Open Sans"/>
              <a:sym typeface="Open Sans"/>
            </a:endParaRPr>
          </a:p>
        </p:txBody>
      </p:sp>
      <p:sp>
        <p:nvSpPr>
          <p:cNvPr id="947" name="Google Shape;947;p53"/>
          <p:cNvSpPr/>
          <p:nvPr/>
        </p:nvSpPr>
        <p:spPr>
          <a:xfrm>
            <a:off x="6343875" y="2965425"/>
            <a:ext cx="1636500" cy="2889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solidFill>
                  <a:schemeClr val="dk2"/>
                </a:solidFill>
                <a:latin typeface="Open Sans"/>
                <a:ea typeface="Open Sans"/>
                <a:cs typeface="Open Sans"/>
                <a:sym typeface="Open Sans"/>
              </a:rPr>
              <a:t>Dentistry / Dental Auxiliaries</a:t>
            </a:r>
            <a:endParaRPr>
              <a:solidFill>
                <a:schemeClr val="dk2"/>
              </a:solidFill>
              <a:latin typeface="Open Sans"/>
              <a:ea typeface="Open Sans"/>
              <a:cs typeface="Open Sans"/>
              <a:sym typeface="Open Sans"/>
            </a:endParaRPr>
          </a:p>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948" name="Google Shape;948;p53"/>
          <p:cNvSpPr/>
          <p:nvPr/>
        </p:nvSpPr>
        <p:spPr>
          <a:xfrm>
            <a:off x="6343874" y="4658836"/>
            <a:ext cx="1406100" cy="2886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Learning Disabilities</a:t>
            </a:r>
            <a:endParaRPr>
              <a:solidFill>
                <a:schemeClr val="dk2"/>
              </a:solidFill>
              <a:latin typeface="Open Sans"/>
              <a:ea typeface="Open Sans"/>
              <a:cs typeface="Open Sans"/>
              <a:sym typeface="Open Sans"/>
            </a:endParaRPr>
          </a:p>
        </p:txBody>
      </p:sp>
      <p:sp>
        <p:nvSpPr>
          <p:cNvPr id="949" name="Google Shape;949;p53"/>
          <p:cNvSpPr/>
          <p:nvPr/>
        </p:nvSpPr>
        <p:spPr>
          <a:xfrm>
            <a:off x="6343874" y="3831670"/>
            <a:ext cx="1406100" cy="2886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Autism</a:t>
            </a:r>
            <a:endParaRPr>
              <a:solidFill>
                <a:schemeClr val="dk2"/>
              </a:solidFill>
              <a:latin typeface="Open Sans"/>
              <a:ea typeface="Open Sans"/>
              <a:cs typeface="Open Sans"/>
              <a:sym typeface="Open Sans"/>
            </a:endParaRPr>
          </a:p>
        </p:txBody>
      </p:sp>
      <p:cxnSp>
        <p:nvCxnSpPr>
          <p:cNvPr id="950" name="Google Shape;950;p53"/>
          <p:cNvCxnSpPr>
            <a:stCxn id="944" idx="3"/>
            <a:endCxn id="943" idx="1"/>
          </p:cNvCxnSpPr>
          <p:nvPr/>
        </p:nvCxnSpPr>
        <p:spPr>
          <a:xfrm rot="10800000" flipH="1">
            <a:off x="2777929" y="2696247"/>
            <a:ext cx="1255800" cy="846600"/>
          </a:xfrm>
          <a:prstGeom prst="bentConnector3">
            <a:avLst>
              <a:gd name="adj1" fmla="val 49997"/>
            </a:avLst>
          </a:prstGeom>
          <a:noFill/>
          <a:ln w="9525" cap="flat" cmpd="sng">
            <a:solidFill>
              <a:schemeClr val="dk2"/>
            </a:solidFill>
            <a:prstDash val="solid"/>
            <a:round/>
            <a:headEnd type="none" w="med" len="med"/>
            <a:tailEnd type="none" w="med" len="med"/>
          </a:ln>
        </p:spPr>
      </p:cxnSp>
      <p:cxnSp>
        <p:nvCxnSpPr>
          <p:cNvPr id="951" name="Google Shape;951;p53"/>
          <p:cNvCxnSpPr>
            <a:stCxn id="944" idx="3"/>
            <a:endCxn id="946" idx="1"/>
          </p:cNvCxnSpPr>
          <p:nvPr/>
        </p:nvCxnSpPr>
        <p:spPr>
          <a:xfrm>
            <a:off x="2777929" y="3542847"/>
            <a:ext cx="1255800" cy="738600"/>
          </a:xfrm>
          <a:prstGeom prst="bentConnector3">
            <a:avLst>
              <a:gd name="adj1" fmla="val 49997"/>
            </a:avLst>
          </a:prstGeom>
          <a:noFill/>
          <a:ln w="9525" cap="flat" cmpd="sng">
            <a:solidFill>
              <a:schemeClr val="dk2"/>
            </a:solidFill>
            <a:prstDash val="solid"/>
            <a:round/>
            <a:headEnd type="none" w="med" len="med"/>
            <a:tailEnd type="none" w="med" len="med"/>
          </a:ln>
        </p:spPr>
      </p:cxnSp>
      <p:cxnSp>
        <p:nvCxnSpPr>
          <p:cNvPr id="952" name="Google Shape;952;p53"/>
          <p:cNvCxnSpPr>
            <a:stCxn id="943" idx="3"/>
            <a:endCxn id="945" idx="1"/>
          </p:cNvCxnSpPr>
          <p:nvPr/>
        </p:nvCxnSpPr>
        <p:spPr>
          <a:xfrm rot="10800000" flipH="1">
            <a:off x="5071851" y="2282600"/>
            <a:ext cx="1272000" cy="413700"/>
          </a:xfrm>
          <a:prstGeom prst="bentConnector3">
            <a:avLst>
              <a:gd name="adj1" fmla="val 50001"/>
            </a:avLst>
          </a:prstGeom>
          <a:noFill/>
          <a:ln w="9525" cap="flat" cmpd="sng">
            <a:solidFill>
              <a:schemeClr val="dk2"/>
            </a:solidFill>
            <a:prstDash val="solid"/>
            <a:round/>
            <a:headEnd type="none" w="med" len="med"/>
            <a:tailEnd type="none" w="med" len="med"/>
          </a:ln>
        </p:spPr>
      </p:cxnSp>
      <p:cxnSp>
        <p:nvCxnSpPr>
          <p:cNvPr id="953" name="Google Shape;953;p53"/>
          <p:cNvCxnSpPr>
            <a:endCxn id="947" idx="1"/>
          </p:cNvCxnSpPr>
          <p:nvPr/>
        </p:nvCxnSpPr>
        <p:spPr>
          <a:xfrm>
            <a:off x="5071875" y="2696475"/>
            <a:ext cx="1272000" cy="4134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54" name="Google Shape;954;p53"/>
          <p:cNvCxnSpPr>
            <a:stCxn id="946" idx="3"/>
            <a:endCxn id="949" idx="1"/>
          </p:cNvCxnSpPr>
          <p:nvPr/>
        </p:nvCxnSpPr>
        <p:spPr>
          <a:xfrm rot="10800000" flipH="1">
            <a:off x="5439950" y="3976074"/>
            <a:ext cx="903900" cy="305400"/>
          </a:xfrm>
          <a:prstGeom prst="bentConnector3">
            <a:avLst>
              <a:gd name="adj1" fmla="val 50001"/>
            </a:avLst>
          </a:prstGeom>
          <a:noFill/>
          <a:ln w="9525" cap="flat" cmpd="sng">
            <a:solidFill>
              <a:schemeClr val="dk2"/>
            </a:solidFill>
            <a:prstDash val="solid"/>
            <a:round/>
            <a:headEnd type="none" w="med" len="med"/>
            <a:tailEnd type="none" w="med" len="med"/>
          </a:ln>
        </p:spPr>
      </p:cxnSp>
      <p:cxnSp>
        <p:nvCxnSpPr>
          <p:cNvPr id="955" name="Google Shape;955;p53"/>
          <p:cNvCxnSpPr>
            <a:stCxn id="946" idx="3"/>
            <a:endCxn id="948" idx="1"/>
          </p:cNvCxnSpPr>
          <p:nvPr/>
        </p:nvCxnSpPr>
        <p:spPr>
          <a:xfrm>
            <a:off x="5439950" y="4281474"/>
            <a:ext cx="903900" cy="521700"/>
          </a:xfrm>
          <a:prstGeom prst="bentConnector3">
            <a:avLst>
              <a:gd name="adj1" fmla="val 5000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Fields</a:t>
            </a:r>
            <a:endParaRPr/>
          </a:p>
        </p:txBody>
      </p:sp>
      <p:sp>
        <p:nvSpPr>
          <p:cNvPr id="961" name="Google Shape;961;p54"/>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962" name="Google Shape;962;p54"/>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963" name="Google Shape;963;p54"/>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964" name="Google Shape;964;p54"/>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a:t>
            </a:r>
            <a:endParaRPr sz="1100" b="1" i="0" u="none" strike="noStrike" cap="none">
              <a:solidFill>
                <a:srgbClr val="999999"/>
              </a:solidFill>
              <a:latin typeface="Roboto"/>
              <a:ea typeface="Roboto"/>
              <a:cs typeface="Roboto"/>
              <a:sym typeface="Roboto"/>
            </a:endParaRPr>
          </a:p>
        </p:txBody>
      </p:sp>
      <p:sp>
        <p:nvSpPr>
          <p:cNvPr id="965" name="Google Shape;965;p54"/>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pic>
        <p:nvPicPr>
          <p:cNvPr id="966" name="Google Shape;966;p54"/>
          <p:cNvPicPr preferRelativeResize="0"/>
          <p:nvPr/>
        </p:nvPicPr>
        <p:blipFill>
          <a:blip r:embed="rId3">
            <a:alphaModFix/>
          </a:blip>
          <a:stretch>
            <a:fillRect/>
          </a:stretch>
        </p:blipFill>
        <p:spPr>
          <a:xfrm>
            <a:off x="1256575" y="2387213"/>
            <a:ext cx="1238250" cy="1123950"/>
          </a:xfrm>
          <a:prstGeom prst="rect">
            <a:avLst/>
          </a:prstGeom>
          <a:noFill/>
          <a:ln>
            <a:noFill/>
          </a:ln>
        </p:spPr>
      </p:pic>
      <p:sp>
        <p:nvSpPr>
          <p:cNvPr id="967" name="Google Shape;967;p54"/>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968" name="Google Shape;968;p54"/>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969" name="Google Shape;969;p54"/>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970" name="Google Shape;970;p54"/>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971" name="Google Shape;971;p54"/>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972" name="Google Shape;972;p54"/>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973" name="Google Shape;973;p54"/>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974" name="Google Shape;974;p54"/>
          <p:cNvSpPr/>
          <p:nvPr/>
        </p:nvSpPr>
        <p:spPr>
          <a:xfrm>
            <a:off x="3053825" y="3185725"/>
            <a:ext cx="1143882" cy="1531602"/>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Wikipedia Articles</a:t>
            </a:r>
            <a:endParaRPr/>
          </a:p>
        </p:txBody>
      </p:sp>
      <p:sp>
        <p:nvSpPr>
          <p:cNvPr id="975" name="Google Shape;975;p54"/>
          <p:cNvSpPr/>
          <p:nvPr/>
        </p:nvSpPr>
        <p:spPr>
          <a:xfrm>
            <a:off x="3032775" y="1188375"/>
            <a:ext cx="1143882" cy="1531602"/>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Publications</a:t>
            </a:r>
            <a:endParaRPr/>
          </a:p>
        </p:txBody>
      </p:sp>
      <p:cxnSp>
        <p:nvCxnSpPr>
          <p:cNvPr id="976" name="Google Shape;976;p54"/>
          <p:cNvCxnSpPr>
            <a:stCxn id="966" idx="2"/>
            <a:endCxn id="974" idx="1"/>
          </p:cNvCxnSpPr>
          <p:nvPr/>
        </p:nvCxnSpPr>
        <p:spPr>
          <a:xfrm rot="-5400000" flipH="1">
            <a:off x="2244550" y="3142313"/>
            <a:ext cx="440400" cy="1178100"/>
          </a:xfrm>
          <a:prstGeom prst="bentConnector2">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5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Fields</a:t>
            </a:r>
            <a:endParaRPr/>
          </a:p>
        </p:txBody>
      </p:sp>
      <p:sp>
        <p:nvSpPr>
          <p:cNvPr id="982" name="Google Shape;982;p55"/>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983" name="Google Shape;983;p55"/>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984" name="Google Shape;984;p55"/>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985" name="Google Shape;985;p55"/>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a:t>
            </a:r>
            <a:endParaRPr sz="1100" b="1" i="0" u="none" strike="noStrike" cap="none">
              <a:solidFill>
                <a:srgbClr val="999999"/>
              </a:solidFill>
              <a:latin typeface="Roboto"/>
              <a:ea typeface="Roboto"/>
              <a:cs typeface="Roboto"/>
              <a:sym typeface="Roboto"/>
            </a:endParaRPr>
          </a:p>
        </p:txBody>
      </p:sp>
      <p:sp>
        <p:nvSpPr>
          <p:cNvPr id="986" name="Google Shape;986;p55"/>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987" name="Google Shape;987;p55"/>
          <p:cNvSpPr/>
          <p:nvPr/>
        </p:nvSpPr>
        <p:spPr>
          <a:xfrm>
            <a:off x="4218675" y="1887900"/>
            <a:ext cx="712200" cy="20280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5"/>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989" name="Google Shape;989;p55"/>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990" name="Google Shape;990;p55"/>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991" name="Google Shape;991;p55"/>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992" name="Google Shape;992;p55"/>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cxnSp>
        <p:nvCxnSpPr>
          <p:cNvPr id="993" name="Google Shape;993;p55"/>
          <p:cNvCxnSpPr>
            <a:stCxn id="994" idx="3"/>
            <a:endCxn id="995" idx="1"/>
          </p:cNvCxnSpPr>
          <p:nvPr/>
        </p:nvCxnSpPr>
        <p:spPr>
          <a:xfrm rot="10800000" flipH="1">
            <a:off x="6224175" y="2896500"/>
            <a:ext cx="690300" cy="5400"/>
          </a:xfrm>
          <a:prstGeom prst="straightConnector1">
            <a:avLst/>
          </a:prstGeom>
          <a:noFill/>
          <a:ln w="9525" cap="flat" cmpd="sng">
            <a:solidFill>
              <a:schemeClr val="dk2"/>
            </a:solidFill>
            <a:prstDash val="solid"/>
            <a:round/>
            <a:headEnd type="none" w="med" len="med"/>
            <a:tailEnd type="triangle" w="med" len="med"/>
          </a:ln>
        </p:spPr>
      </p:cxnSp>
      <p:sp>
        <p:nvSpPr>
          <p:cNvPr id="994" name="Google Shape;994;p55"/>
          <p:cNvSpPr/>
          <p:nvPr/>
        </p:nvSpPr>
        <p:spPr>
          <a:xfrm>
            <a:off x="4930875" y="2548200"/>
            <a:ext cx="1293300" cy="7074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TF-IDF similarity</a:t>
            </a:r>
            <a:endParaRPr>
              <a:solidFill>
                <a:srgbClr val="FFFFFF"/>
              </a:solidFill>
            </a:endParaRPr>
          </a:p>
        </p:txBody>
      </p:sp>
      <p:sp>
        <p:nvSpPr>
          <p:cNvPr id="996" name="Google Shape;996;p55"/>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997" name="Google Shape;997;p55"/>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998" name="Google Shape;998;p55"/>
          <p:cNvSpPr/>
          <p:nvPr/>
        </p:nvSpPr>
        <p:spPr>
          <a:xfrm>
            <a:off x="3053825" y="3185725"/>
            <a:ext cx="1143882" cy="1531602"/>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Wikipedia Articles</a:t>
            </a:r>
            <a:endParaRPr/>
          </a:p>
        </p:txBody>
      </p:sp>
      <p:sp>
        <p:nvSpPr>
          <p:cNvPr id="995" name="Google Shape;995;p55"/>
          <p:cNvSpPr txBox="1"/>
          <p:nvPr/>
        </p:nvSpPr>
        <p:spPr>
          <a:xfrm>
            <a:off x="6914325" y="2684100"/>
            <a:ext cx="14328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Research field</a:t>
            </a:r>
            <a:endParaRPr/>
          </a:p>
        </p:txBody>
      </p:sp>
      <p:sp>
        <p:nvSpPr>
          <p:cNvPr id="999" name="Google Shape;999;p55"/>
          <p:cNvSpPr/>
          <p:nvPr/>
        </p:nvSpPr>
        <p:spPr>
          <a:xfrm>
            <a:off x="3032775" y="1188375"/>
            <a:ext cx="1143882" cy="1531602"/>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Publications</a:t>
            </a:r>
            <a:endParaRPr/>
          </a:p>
        </p:txBody>
      </p:sp>
      <p:pic>
        <p:nvPicPr>
          <p:cNvPr id="1000" name="Google Shape;1000;p55"/>
          <p:cNvPicPr preferRelativeResize="0"/>
          <p:nvPr/>
        </p:nvPicPr>
        <p:blipFill>
          <a:blip r:embed="rId3">
            <a:alphaModFix/>
          </a:blip>
          <a:stretch>
            <a:fillRect/>
          </a:stretch>
        </p:blipFill>
        <p:spPr>
          <a:xfrm>
            <a:off x="1256575" y="2387213"/>
            <a:ext cx="1238250" cy="1123950"/>
          </a:xfrm>
          <a:prstGeom prst="rect">
            <a:avLst/>
          </a:prstGeom>
          <a:noFill/>
          <a:ln>
            <a:noFill/>
          </a:ln>
        </p:spPr>
      </p:pic>
      <p:cxnSp>
        <p:nvCxnSpPr>
          <p:cNvPr id="1001" name="Google Shape;1001;p55"/>
          <p:cNvCxnSpPr>
            <a:stCxn id="1000" idx="2"/>
            <a:endCxn id="998" idx="1"/>
          </p:cNvCxnSpPr>
          <p:nvPr/>
        </p:nvCxnSpPr>
        <p:spPr>
          <a:xfrm rot="-5400000" flipH="1">
            <a:off x="2244550" y="3142313"/>
            <a:ext cx="440400" cy="1178100"/>
          </a:xfrm>
          <a:prstGeom prst="bentConnector2">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5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Fields</a:t>
            </a:r>
            <a:endParaRPr/>
          </a:p>
        </p:txBody>
      </p:sp>
      <p:sp>
        <p:nvSpPr>
          <p:cNvPr id="1007" name="Google Shape;1007;p56"/>
          <p:cNvSpPr/>
          <p:nvPr/>
        </p:nvSpPr>
        <p:spPr>
          <a:xfrm>
            <a:off x="3131075" y="1551438"/>
            <a:ext cx="824850" cy="1112724"/>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8" name="Google Shape;1008;p56"/>
          <p:cNvSpPr/>
          <p:nvPr/>
        </p:nvSpPr>
        <p:spPr>
          <a:xfrm>
            <a:off x="3131075" y="3655438"/>
            <a:ext cx="824850" cy="1112724"/>
          </a:xfrm>
          <a:prstGeom prst="flowChartDocumen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9" name="Google Shape;1009;p56"/>
          <p:cNvSpPr/>
          <p:nvPr/>
        </p:nvSpPr>
        <p:spPr>
          <a:xfrm>
            <a:off x="3614975" y="2084063"/>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6"/>
          <p:cNvSpPr/>
          <p:nvPr/>
        </p:nvSpPr>
        <p:spPr>
          <a:xfrm>
            <a:off x="3354100" y="4165150"/>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6"/>
          <p:cNvSpPr txBox="1"/>
          <p:nvPr/>
        </p:nvSpPr>
        <p:spPr>
          <a:xfrm>
            <a:off x="2971550" y="1214238"/>
            <a:ext cx="11439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Publications</a:t>
            </a:r>
            <a:endParaRPr sz="1200" b="1">
              <a:solidFill>
                <a:schemeClr val="dk2"/>
              </a:solidFill>
              <a:latin typeface="Open Sans"/>
              <a:ea typeface="Open Sans"/>
              <a:cs typeface="Open Sans"/>
              <a:sym typeface="Open Sans"/>
            </a:endParaRPr>
          </a:p>
        </p:txBody>
      </p:sp>
      <p:sp>
        <p:nvSpPr>
          <p:cNvPr id="1012" name="Google Shape;1012;p56"/>
          <p:cNvSpPr txBox="1"/>
          <p:nvPr/>
        </p:nvSpPr>
        <p:spPr>
          <a:xfrm>
            <a:off x="3024200" y="3151688"/>
            <a:ext cx="1038600" cy="45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Wikipedia Article</a:t>
            </a:r>
            <a:endParaRPr sz="1200" b="1">
              <a:solidFill>
                <a:schemeClr val="dk2"/>
              </a:solidFill>
              <a:latin typeface="Open Sans"/>
              <a:ea typeface="Open Sans"/>
              <a:cs typeface="Open Sans"/>
              <a:sym typeface="Open Sans"/>
            </a:endParaRPr>
          </a:p>
        </p:txBody>
      </p:sp>
      <p:sp>
        <p:nvSpPr>
          <p:cNvPr id="1013" name="Google Shape;1013;p56"/>
          <p:cNvSpPr/>
          <p:nvPr/>
        </p:nvSpPr>
        <p:spPr>
          <a:xfrm>
            <a:off x="3708275" y="3884050"/>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6"/>
          <p:cNvSpPr/>
          <p:nvPr/>
        </p:nvSpPr>
        <p:spPr>
          <a:xfrm>
            <a:off x="3708275" y="4251925"/>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6"/>
          <p:cNvSpPr/>
          <p:nvPr/>
        </p:nvSpPr>
        <p:spPr>
          <a:xfrm>
            <a:off x="3304300" y="1741975"/>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6"/>
          <p:cNvSpPr/>
          <p:nvPr/>
        </p:nvSpPr>
        <p:spPr>
          <a:xfrm>
            <a:off x="3260800" y="2446825"/>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6"/>
          <p:cNvSpPr/>
          <p:nvPr/>
        </p:nvSpPr>
        <p:spPr>
          <a:xfrm>
            <a:off x="3708275" y="1771088"/>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6"/>
          <p:cNvSpPr/>
          <p:nvPr/>
        </p:nvSpPr>
        <p:spPr>
          <a:xfrm>
            <a:off x="3260800" y="2094400"/>
            <a:ext cx="93300" cy="9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6"/>
          <p:cNvSpPr/>
          <p:nvPr/>
        </p:nvSpPr>
        <p:spPr>
          <a:xfrm rot="-2150259">
            <a:off x="3304311" y="3840685"/>
            <a:ext cx="93255" cy="93255"/>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6"/>
          <p:cNvSpPr txBox="1"/>
          <p:nvPr/>
        </p:nvSpPr>
        <p:spPr>
          <a:xfrm>
            <a:off x="1995500" y="2540138"/>
            <a:ext cx="1028700" cy="9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Important words obtained by TF-IDF</a:t>
            </a:r>
            <a:endParaRPr>
              <a:solidFill>
                <a:schemeClr val="dk2"/>
              </a:solidFill>
              <a:latin typeface="Open Sans"/>
              <a:ea typeface="Open Sans"/>
              <a:cs typeface="Open Sans"/>
              <a:sym typeface="Open Sans"/>
            </a:endParaRPr>
          </a:p>
        </p:txBody>
      </p:sp>
      <p:cxnSp>
        <p:nvCxnSpPr>
          <p:cNvPr id="1021" name="Google Shape;1021;p56"/>
          <p:cNvCxnSpPr>
            <a:stCxn id="1020" idx="0"/>
            <a:endCxn id="1018" idx="3"/>
          </p:cNvCxnSpPr>
          <p:nvPr/>
        </p:nvCxnSpPr>
        <p:spPr>
          <a:xfrm rot="10800000" flipH="1">
            <a:off x="2509850" y="2174138"/>
            <a:ext cx="764700" cy="366000"/>
          </a:xfrm>
          <a:prstGeom prst="straightConnector1">
            <a:avLst/>
          </a:prstGeom>
          <a:noFill/>
          <a:ln w="9525" cap="flat" cmpd="sng">
            <a:solidFill>
              <a:schemeClr val="dk2"/>
            </a:solidFill>
            <a:prstDash val="solid"/>
            <a:round/>
            <a:headEnd type="none" w="med" len="med"/>
            <a:tailEnd type="stealth" w="med" len="med"/>
          </a:ln>
        </p:spPr>
      </p:cxnSp>
      <p:cxnSp>
        <p:nvCxnSpPr>
          <p:cNvPr id="1022" name="Google Shape;1022;p56"/>
          <p:cNvCxnSpPr>
            <a:stCxn id="1020" idx="2"/>
            <a:endCxn id="1010" idx="1"/>
          </p:cNvCxnSpPr>
          <p:nvPr/>
        </p:nvCxnSpPr>
        <p:spPr>
          <a:xfrm>
            <a:off x="2509850" y="3524738"/>
            <a:ext cx="858000" cy="654000"/>
          </a:xfrm>
          <a:prstGeom prst="straightConnector1">
            <a:avLst/>
          </a:prstGeom>
          <a:noFill/>
          <a:ln w="9525" cap="flat" cmpd="sng">
            <a:solidFill>
              <a:schemeClr val="dk2"/>
            </a:solidFill>
            <a:prstDash val="solid"/>
            <a:round/>
            <a:headEnd type="none" w="med" len="med"/>
            <a:tailEnd type="stealth" w="med" len="med"/>
          </a:ln>
        </p:spPr>
      </p:cxnSp>
      <p:sp>
        <p:nvSpPr>
          <p:cNvPr id="1023" name="Google Shape;1023;p56"/>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024" name="Google Shape;1024;p56"/>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1025" name="Google Shape;1025;p56"/>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026" name="Google Shape;1026;p56"/>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1027" name="Google Shape;1027;p56"/>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1028" name="Google Shape;1028;p56"/>
          <p:cNvSpPr txBox="1"/>
          <p:nvPr/>
        </p:nvSpPr>
        <p:spPr>
          <a:xfrm>
            <a:off x="4818300" y="2150750"/>
            <a:ext cx="2931000" cy="17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We can </a:t>
            </a:r>
            <a:r>
              <a:rPr lang="en" sz="1800" b="1">
                <a:solidFill>
                  <a:schemeClr val="dk2"/>
                </a:solidFill>
                <a:latin typeface="Open Sans"/>
                <a:ea typeface="Open Sans"/>
                <a:cs typeface="Open Sans"/>
                <a:sym typeface="Open Sans"/>
              </a:rPr>
              <a:t>compare </a:t>
            </a:r>
            <a:r>
              <a:rPr lang="en" sz="1800">
                <a:solidFill>
                  <a:schemeClr val="dk2"/>
                </a:solidFill>
                <a:latin typeface="Open Sans"/>
                <a:ea typeface="Open Sans"/>
                <a:cs typeface="Open Sans"/>
                <a:sym typeface="Open Sans"/>
              </a:rPr>
              <a:t>them and discover which </a:t>
            </a:r>
            <a:r>
              <a:rPr lang="en" sz="1800" b="1">
                <a:solidFill>
                  <a:schemeClr val="dk2"/>
                </a:solidFill>
                <a:latin typeface="Open Sans"/>
                <a:ea typeface="Open Sans"/>
                <a:cs typeface="Open Sans"/>
                <a:sym typeface="Open Sans"/>
              </a:rPr>
              <a:t>Wikipedia articles</a:t>
            </a:r>
            <a:r>
              <a:rPr lang="en" sz="1800">
                <a:solidFill>
                  <a:schemeClr val="dk2"/>
                </a:solidFill>
                <a:latin typeface="Open Sans"/>
                <a:ea typeface="Open Sans"/>
                <a:cs typeface="Open Sans"/>
                <a:sym typeface="Open Sans"/>
              </a:rPr>
              <a:t> are </a:t>
            </a:r>
            <a:r>
              <a:rPr lang="en" sz="1800" b="1">
                <a:solidFill>
                  <a:schemeClr val="dk2"/>
                </a:solidFill>
                <a:latin typeface="Open Sans"/>
                <a:ea typeface="Open Sans"/>
                <a:cs typeface="Open Sans"/>
                <a:sym typeface="Open Sans"/>
              </a:rPr>
              <a:t>similar </a:t>
            </a:r>
            <a:r>
              <a:rPr lang="en" sz="1800">
                <a:solidFill>
                  <a:schemeClr val="dk2"/>
                </a:solidFill>
                <a:latin typeface="Open Sans"/>
                <a:ea typeface="Open Sans"/>
                <a:cs typeface="Open Sans"/>
                <a:sym typeface="Open Sans"/>
              </a:rPr>
              <a:t>to </a:t>
            </a:r>
            <a:r>
              <a:rPr lang="en" sz="1800" b="1">
                <a:solidFill>
                  <a:schemeClr val="dk2"/>
                </a:solidFill>
                <a:latin typeface="Open Sans"/>
                <a:ea typeface="Open Sans"/>
                <a:cs typeface="Open Sans"/>
                <a:sym typeface="Open Sans"/>
              </a:rPr>
              <a:t>publications</a:t>
            </a:r>
            <a:endParaRPr sz="1800" b="1">
              <a:solidFill>
                <a:schemeClr val="dk2"/>
              </a:solidFill>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5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Research Fields - Analysis</a:t>
            </a:r>
            <a:endParaRPr/>
          </a:p>
          <a:p>
            <a:pPr marL="0" lvl="0" indent="0" algn="l" rtl="0">
              <a:spcBef>
                <a:spcPts val="0"/>
              </a:spcBef>
              <a:spcAft>
                <a:spcPts val="0"/>
              </a:spcAft>
              <a:buNone/>
            </a:pPr>
            <a:endParaRPr/>
          </a:p>
        </p:txBody>
      </p:sp>
      <p:graphicFrame>
        <p:nvGraphicFramePr>
          <p:cNvPr id="1034" name="Google Shape;1034;p57"/>
          <p:cNvGraphicFramePr/>
          <p:nvPr/>
        </p:nvGraphicFramePr>
        <p:xfrm>
          <a:off x="952500" y="1478400"/>
          <a:ext cx="3000000" cy="3000000"/>
        </p:xfrm>
        <a:graphic>
          <a:graphicData uri="http://schemas.openxmlformats.org/drawingml/2006/table">
            <a:tbl>
              <a:tblPr>
                <a:noFill/>
                <a:tableStyleId>{DE85E66A-D00C-4713-99DA-DD8B2A3664AB}</a:tableStyleId>
              </a:tblPr>
              <a:tblGrid>
                <a:gridCol w="1447800">
                  <a:extLst>
                    <a:ext uri="{9D8B030D-6E8A-4147-A177-3AD203B41FA5}">
                      <a16:colId xmlns:a16="http://schemas.microsoft.com/office/drawing/2014/main" val="20000"/>
                    </a:ext>
                  </a:extLst>
                </a:gridCol>
                <a:gridCol w="1969500">
                  <a:extLst>
                    <a:ext uri="{9D8B030D-6E8A-4147-A177-3AD203B41FA5}">
                      <a16:colId xmlns:a16="http://schemas.microsoft.com/office/drawing/2014/main" val="20001"/>
                    </a:ext>
                  </a:extLst>
                </a:gridCol>
                <a:gridCol w="2197275">
                  <a:extLst>
                    <a:ext uri="{9D8B030D-6E8A-4147-A177-3AD203B41FA5}">
                      <a16:colId xmlns:a16="http://schemas.microsoft.com/office/drawing/2014/main" val="20002"/>
                    </a:ext>
                  </a:extLst>
                </a:gridCol>
                <a:gridCol w="727700">
                  <a:extLst>
                    <a:ext uri="{9D8B030D-6E8A-4147-A177-3AD203B41FA5}">
                      <a16:colId xmlns:a16="http://schemas.microsoft.com/office/drawing/2014/main" val="20003"/>
                    </a:ext>
                  </a:extLst>
                </a:gridCol>
                <a:gridCol w="89672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sz="1200" b="1">
                          <a:solidFill>
                            <a:srgbClr val="FFFFFF"/>
                          </a:solidFill>
                          <a:latin typeface="Open Sans"/>
                          <a:ea typeface="Open Sans"/>
                          <a:cs typeface="Open Sans"/>
                          <a:sym typeface="Open Sans"/>
                        </a:rPr>
                        <a:t>Document ID</a:t>
                      </a:r>
                      <a:endParaRPr sz="1200" b="1">
                        <a:solidFill>
                          <a:srgbClr val="FFFFFF"/>
                        </a:solidFill>
                        <a:latin typeface="Open Sans"/>
                        <a:ea typeface="Open Sans"/>
                        <a:cs typeface="Open Sans"/>
                        <a:sym typeface="Open Sans"/>
                      </a:endParaRPr>
                    </a:p>
                  </a:txBody>
                  <a:tcPr marL="91425" marR="91425" marT="91425" marB="91425">
                    <a:solidFill>
                      <a:srgbClr val="1A9988"/>
                    </a:solidFill>
                  </a:tcPr>
                </a:tc>
                <a:tc>
                  <a:txBody>
                    <a:bodyPr/>
                    <a:lstStyle/>
                    <a:p>
                      <a:pPr marL="0" lvl="0" indent="0" algn="ctr" rtl="0">
                        <a:spcBef>
                          <a:spcPts val="0"/>
                        </a:spcBef>
                        <a:spcAft>
                          <a:spcPts val="0"/>
                        </a:spcAft>
                        <a:buNone/>
                      </a:pPr>
                      <a:r>
                        <a:rPr lang="en" sz="1200" b="1">
                          <a:solidFill>
                            <a:srgbClr val="FFFFFF"/>
                          </a:solidFill>
                          <a:latin typeface="Open Sans"/>
                          <a:ea typeface="Open Sans"/>
                          <a:cs typeface="Open Sans"/>
                          <a:sym typeface="Open Sans"/>
                        </a:rPr>
                        <a:t>Real R. field</a:t>
                      </a:r>
                      <a:endParaRPr sz="1200" b="1">
                        <a:solidFill>
                          <a:srgbClr val="FFFFFF"/>
                        </a:solidFill>
                        <a:latin typeface="Open Sans"/>
                        <a:ea typeface="Open Sans"/>
                        <a:cs typeface="Open Sans"/>
                        <a:sym typeface="Open Sans"/>
                      </a:endParaRPr>
                    </a:p>
                  </a:txBody>
                  <a:tcPr marL="91425" marR="91425" marT="91425" marB="91425">
                    <a:solidFill>
                      <a:srgbClr val="1A9988"/>
                    </a:solidFill>
                  </a:tcPr>
                </a:tc>
                <a:tc>
                  <a:txBody>
                    <a:bodyPr/>
                    <a:lstStyle/>
                    <a:p>
                      <a:pPr marL="0" lvl="0" indent="0" algn="ctr" rtl="0">
                        <a:spcBef>
                          <a:spcPts val="0"/>
                        </a:spcBef>
                        <a:spcAft>
                          <a:spcPts val="0"/>
                        </a:spcAft>
                        <a:buNone/>
                      </a:pPr>
                      <a:r>
                        <a:rPr lang="en" sz="1200" b="1">
                          <a:solidFill>
                            <a:srgbClr val="FFFFFF"/>
                          </a:solidFill>
                          <a:latin typeface="Open Sans"/>
                          <a:ea typeface="Open Sans"/>
                          <a:cs typeface="Open Sans"/>
                          <a:sym typeface="Open Sans"/>
                        </a:rPr>
                        <a:t>Predicted R. field</a:t>
                      </a:r>
                      <a:endParaRPr sz="1200" b="1">
                        <a:solidFill>
                          <a:srgbClr val="FFFFFF"/>
                        </a:solidFill>
                        <a:latin typeface="Open Sans"/>
                        <a:ea typeface="Open Sans"/>
                        <a:cs typeface="Open Sans"/>
                        <a:sym typeface="Open Sans"/>
                      </a:endParaRPr>
                    </a:p>
                  </a:txBody>
                  <a:tcPr marL="91425" marR="91425" marT="91425" marB="91425">
                    <a:solidFill>
                      <a:srgbClr val="1A9988"/>
                    </a:solidFill>
                  </a:tcPr>
                </a:tc>
                <a:tc>
                  <a:txBody>
                    <a:bodyPr/>
                    <a:lstStyle/>
                    <a:p>
                      <a:pPr marL="0" lvl="0" indent="0" algn="ctr" rtl="0">
                        <a:spcBef>
                          <a:spcPts val="0"/>
                        </a:spcBef>
                        <a:spcAft>
                          <a:spcPts val="0"/>
                        </a:spcAft>
                        <a:buNone/>
                      </a:pPr>
                      <a:r>
                        <a:rPr lang="en" sz="1200" b="1">
                          <a:solidFill>
                            <a:srgbClr val="FFFFFF"/>
                          </a:solidFill>
                          <a:latin typeface="Open Sans"/>
                          <a:ea typeface="Open Sans"/>
                          <a:cs typeface="Open Sans"/>
                          <a:sym typeface="Open Sans"/>
                        </a:rPr>
                        <a:t>Score</a:t>
                      </a:r>
                      <a:endParaRPr sz="1200" b="1">
                        <a:solidFill>
                          <a:srgbClr val="FFFFFF"/>
                        </a:solidFill>
                        <a:latin typeface="Open Sans"/>
                        <a:ea typeface="Open Sans"/>
                        <a:cs typeface="Open Sans"/>
                        <a:sym typeface="Open Sans"/>
                      </a:endParaRPr>
                    </a:p>
                  </a:txBody>
                  <a:tcPr marL="91425" marR="91425" marT="91425" marB="91425">
                    <a:solidFill>
                      <a:srgbClr val="1A9988"/>
                    </a:solidFill>
                  </a:tcPr>
                </a:tc>
                <a:tc>
                  <a:txBody>
                    <a:bodyPr/>
                    <a:lstStyle/>
                    <a:p>
                      <a:pPr marL="0" lvl="0" indent="0" algn="ctr" rtl="0">
                        <a:spcBef>
                          <a:spcPts val="0"/>
                        </a:spcBef>
                        <a:spcAft>
                          <a:spcPts val="0"/>
                        </a:spcAft>
                        <a:buNone/>
                      </a:pPr>
                      <a:r>
                        <a:rPr lang="en" sz="1200" b="1">
                          <a:solidFill>
                            <a:srgbClr val="FFFFFF"/>
                          </a:solidFill>
                          <a:latin typeface="Open Sans"/>
                          <a:ea typeface="Open Sans"/>
                          <a:cs typeface="Open Sans"/>
                          <a:sym typeface="Open Sans"/>
                        </a:rPr>
                        <a:t>Result</a:t>
                      </a:r>
                      <a:endParaRPr sz="1200" b="1">
                        <a:solidFill>
                          <a:srgbClr val="FFFFFF"/>
                        </a:solidFill>
                        <a:latin typeface="Open Sans"/>
                        <a:ea typeface="Open Sans"/>
                        <a:cs typeface="Open Sans"/>
                        <a:sym typeface="Open Sans"/>
                      </a:endParaRPr>
                    </a:p>
                  </a:txBody>
                  <a:tcPr marL="91425" marR="91425" marT="91425" marB="91425">
                    <a:solidFill>
                      <a:srgbClr val="1A9988"/>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893</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Medicaid home nursing financing</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Health &amp; Social Care, Nursing, Home health nursing management</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0.18</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endParaRPr sz="1200">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2238</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Medicine: Body mass index, exercise and inflammatory markers</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Health &amp; Social Care, Radiological &amp; Imaging Technologies, Cardiovascular technology</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0.107</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endParaRPr sz="1200">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426</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Cognitive rehabilitation of dementia patients</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Education    Special &amp; Inclusive, Education, Learning Disabilities</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0.2</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endParaRPr sz="1200">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pic>
        <p:nvPicPr>
          <p:cNvPr id="1035" name="Google Shape;1035;p57"/>
          <p:cNvPicPr preferRelativeResize="0"/>
          <p:nvPr/>
        </p:nvPicPr>
        <p:blipFill>
          <a:blip r:embed="rId3">
            <a:alphaModFix/>
          </a:blip>
          <a:stretch>
            <a:fillRect/>
          </a:stretch>
        </p:blipFill>
        <p:spPr>
          <a:xfrm>
            <a:off x="7478225" y="1893875"/>
            <a:ext cx="543375" cy="621000"/>
          </a:xfrm>
          <a:prstGeom prst="rect">
            <a:avLst/>
          </a:prstGeom>
          <a:noFill/>
          <a:ln>
            <a:noFill/>
          </a:ln>
        </p:spPr>
      </p:pic>
      <p:pic>
        <p:nvPicPr>
          <p:cNvPr id="1036" name="Google Shape;1036;p57"/>
          <p:cNvPicPr preferRelativeResize="0"/>
          <p:nvPr/>
        </p:nvPicPr>
        <p:blipFill>
          <a:blip r:embed="rId4">
            <a:alphaModFix/>
          </a:blip>
          <a:stretch>
            <a:fillRect/>
          </a:stretch>
        </p:blipFill>
        <p:spPr>
          <a:xfrm>
            <a:off x="7393650" y="2731525"/>
            <a:ext cx="712516" cy="621000"/>
          </a:xfrm>
          <a:prstGeom prst="rect">
            <a:avLst/>
          </a:prstGeom>
          <a:noFill/>
          <a:ln>
            <a:noFill/>
          </a:ln>
        </p:spPr>
      </p:pic>
      <p:pic>
        <p:nvPicPr>
          <p:cNvPr id="1037" name="Google Shape;1037;p57"/>
          <p:cNvPicPr preferRelativeResize="0"/>
          <p:nvPr/>
        </p:nvPicPr>
        <p:blipFill>
          <a:blip r:embed="rId4">
            <a:alphaModFix/>
          </a:blip>
          <a:stretch>
            <a:fillRect/>
          </a:stretch>
        </p:blipFill>
        <p:spPr>
          <a:xfrm>
            <a:off x="7393650" y="3532450"/>
            <a:ext cx="712516" cy="621000"/>
          </a:xfrm>
          <a:prstGeom prst="rect">
            <a:avLst/>
          </a:prstGeom>
          <a:noFill/>
          <a:ln>
            <a:noFill/>
          </a:ln>
        </p:spPr>
      </p:pic>
      <p:sp>
        <p:nvSpPr>
          <p:cNvPr id="1038" name="Google Shape;1038;p57"/>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039" name="Google Shape;1039;p57"/>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1040" name="Google Shape;1040;p57"/>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041" name="Google Shape;1041;p57"/>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042" name="Google Shape;1042;p57"/>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043" name="Google Shape;1043;p57"/>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1044" name="Google Shape;1044;p57"/>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5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Fields - Analysis</a:t>
            </a:r>
            <a:endParaRPr/>
          </a:p>
        </p:txBody>
      </p:sp>
      <p:sp>
        <p:nvSpPr>
          <p:cNvPr id="1050" name="Google Shape;1050;p5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1000"/>
              </a:spcBef>
              <a:spcAft>
                <a:spcPts val="0"/>
              </a:spcAft>
              <a:buSzPts val="1800"/>
              <a:buChar char="●"/>
            </a:pPr>
            <a:r>
              <a:rPr lang="en"/>
              <a:t>Why does it work?</a:t>
            </a:r>
            <a:endParaRPr/>
          </a:p>
          <a:p>
            <a:pPr marL="914400" lvl="1" indent="-317500" algn="l" rtl="0">
              <a:lnSpc>
                <a:spcPct val="150000"/>
              </a:lnSpc>
              <a:spcBef>
                <a:spcPts val="0"/>
              </a:spcBef>
              <a:spcAft>
                <a:spcPts val="0"/>
              </a:spcAft>
              <a:buSzPts val="1400"/>
              <a:buChar char="○"/>
            </a:pPr>
            <a:r>
              <a:rPr lang="en" b="1"/>
              <a:t>TF-IDF </a:t>
            </a:r>
            <a:r>
              <a:rPr lang="en"/>
              <a:t>is able to select the important words of each article and publication</a:t>
            </a:r>
            <a:endParaRPr/>
          </a:p>
          <a:p>
            <a:pPr marL="914400" lvl="1" indent="-317500" algn="l" rtl="0">
              <a:lnSpc>
                <a:spcPct val="150000"/>
              </a:lnSpc>
              <a:spcBef>
                <a:spcPts val="0"/>
              </a:spcBef>
              <a:spcAft>
                <a:spcPts val="0"/>
              </a:spcAft>
              <a:buSzPts val="1400"/>
              <a:buChar char="○"/>
            </a:pPr>
            <a:r>
              <a:rPr lang="en"/>
              <a:t>A lot of </a:t>
            </a:r>
            <a:r>
              <a:rPr lang="en" b="1"/>
              <a:t>research fields</a:t>
            </a:r>
            <a:r>
              <a:rPr lang="en"/>
              <a:t> have an </a:t>
            </a:r>
            <a:r>
              <a:rPr lang="en" b="1"/>
              <a:t>article </a:t>
            </a:r>
            <a:r>
              <a:rPr lang="en"/>
              <a:t>in Wikipedia</a:t>
            </a:r>
            <a:endParaRPr/>
          </a:p>
        </p:txBody>
      </p:sp>
      <p:sp>
        <p:nvSpPr>
          <p:cNvPr id="1051" name="Google Shape;1051;p58"/>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052" name="Google Shape;1052;p58"/>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1053" name="Google Shape;1053;p58"/>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054" name="Google Shape;1054;p58"/>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055" name="Google Shape;1055;p58"/>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056" name="Google Shape;1056;p58"/>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1057" name="Google Shape;1057;p58"/>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5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Fields - Analysis</a:t>
            </a:r>
            <a:endParaRPr/>
          </a:p>
        </p:txBody>
      </p:sp>
      <p:sp>
        <p:nvSpPr>
          <p:cNvPr id="1063" name="Google Shape;1063;p5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1000"/>
              </a:spcBef>
              <a:spcAft>
                <a:spcPts val="0"/>
              </a:spcAft>
              <a:buSzPts val="1800"/>
              <a:buChar char="●"/>
            </a:pPr>
            <a:r>
              <a:rPr lang="en"/>
              <a:t>Why doesn’t it work?</a:t>
            </a:r>
            <a:endParaRPr/>
          </a:p>
          <a:p>
            <a:pPr marL="914400" lvl="1" indent="-317500" algn="l" rtl="0">
              <a:lnSpc>
                <a:spcPct val="150000"/>
              </a:lnSpc>
              <a:spcBef>
                <a:spcPts val="0"/>
              </a:spcBef>
              <a:spcAft>
                <a:spcPts val="0"/>
              </a:spcAft>
              <a:buSzPts val="1400"/>
              <a:buChar char="○"/>
            </a:pPr>
            <a:r>
              <a:rPr lang="en" b="1"/>
              <a:t>Lack </a:t>
            </a:r>
            <a:r>
              <a:rPr lang="en"/>
              <a:t>of </a:t>
            </a:r>
            <a:r>
              <a:rPr lang="en" b="1"/>
              <a:t>articles </a:t>
            </a:r>
            <a:r>
              <a:rPr lang="en"/>
              <a:t>about some topics. Eg: “Data-Driven Decision Making in Education” (Edu-5-4)</a:t>
            </a:r>
            <a:endParaRPr/>
          </a:p>
          <a:p>
            <a:pPr marL="914400" lvl="1" indent="-317500" algn="l" rtl="0">
              <a:lnSpc>
                <a:spcPct val="150000"/>
              </a:lnSpc>
              <a:spcBef>
                <a:spcPts val="0"/>
              </a:spcBef>
              <a:spcAft>
                <a:spcPts val="0"/>
              </a:spcAft>
              <a:buSzPts val="1400"/>
              <a:buChar char="○"/>
            </a:pPr>
            <a:r>
              <a:rPr lang="en"/>
              <a:t>Some topics </a:t>
            </a:r>
            <a:r>
              <a:rPr lang="en" b="1"/>
              <a:t>share subtopics </a:t>
            </a:r>
            <a:r>
              <a:rPr lang="en"/>
              <a:t>so they are similar for TF-IDF</a:t>
            </a:r>
            <a:endParaRPr/>
          </a:p>
        </p:txBody>
      </p:sp>
      <p:sp>
        <p:nvSpPr>
          <p:cNvPr id="1064" name="Google Shape;1064;p59"/>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065" name="Google Shape;1065;p59"/>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1066" name="Google Shape;1066;p59"/>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067" name="Google Shape;1067;p59"/>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068" name="Google Shape;1068;p59"/>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069" name="Google Shape;1069;p59"/>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1070" name="Google Shape;1070;p59"/>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6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Methods</a:t>
            </a:r>
            <a:endParaRPr/>
          </a:p>
        </p:txBody>
      </p:sp>
      <p:sp>
        <p:nvSpPr>
          <p:cNvPr id="1076" name="Google Shape;1076;p60"/>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077" name="Google Shape;1077;p60"/>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1078" name="Google Shape;1078;p60"/>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079" name="Google Shape;1079;p60"/>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080" name="Google Shape;1080;p60"/>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081" name="Google Shape;1081;p60"/>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1082" name="Google Shape;1082;p60"/>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6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Methods</a:t>
            </a:r>
            <a:endParaRPr/>
          </a:p>
        </p:txBody>
      </p:sp>
      <p:sp>
        <p:nvSpPr>
          <p:cNvPr id="1088" name="Google Shape;1088;p6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Our approach to retrieve research methods:</a:t>
            </a:r>
            <a:endParaRPr/>
          </a:p>
          <a:p>
            <a:pPr marL="914400" lvl="1" indent="-317500" algn="l" rtl="0">
              <a:lnSpc>
                <a:spcPct val="150000"/>
              </a:lnSpc>
              <a:spcBef>
                <a:spcPts val="0"/>
              </a:spcBef>
              <a:spcAft>
                <a:spcPts val="0"/>
              </a:spcAft>
              <a:buSzPts val="1400"/>
              <a:buChar char="○"/>
            </a:pPr>
            <a:r>
              <a:rPr lang="en"/>
              <a:t>NER model </a:t>
            </a:r>
            <a:endParaRPr/>
          </a:p>
          <a:p>
            <a:pPr marL="457200" lvl="0" indent="-342900" algn="l" rtl="0">
              <a:lnSpc>
                <a:spcPct val="150000"/>
              </a:lnSpc>
              <a:spcBef>
                <a:spcPts val="0"/>
              </a:spcBef>
              <a:spcAft>
                <a:spcPts val="0"/>
              </a:spcAft>
              <a:buSzPts val="1800"/>
              <a:buChar char="●"/>
            </a:pPr>
            <a:r>
              <a:rPr lang="en"/>
              <a:t>What is NER?</a:t>
            </a:r>
            <a:endParaRPr/>
          </a:p>
          <a:p>
            <a:pPr marL="914400" lvl="0" indent="0" algn="l" rtl="0">
              <a:lnSpc>
                <a:spcPct val="150000"/>
              </a:lnSpc>
              <a:spcBef>
                <a:spcPts val="0"/>
              </a:spcBef>
              <a:spcAft>
                <a:spcPts val="0"/>
              </a:spcAft>
              <a:buNone/>
            </a:pPr>
            <a:endParaRPr/>
          </a:p>
        </p:txBody>
      </p:sp>
      <p:sp>
        <p:nvSpPr>
          <p:cNvPr id="1089" name="Google Shape;1089;p61"/>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090" name="Google Shape;1090;p61"/>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1091" name="Google Shape;1091;p61"/>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092" name="Google Shape;1092;p61"/>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093" name="Google Shape;1093;p61"/>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094" name="Google Shape;1094;p61"/>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1095" name="Google Shape;1095;p61"/>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1096" name="Google Shape;1096;p61"/>
          <p:cNvSpPr txBox="1"/>
          <p:nvPr/>
        </p:nvSpPr>
        <p:spPr>
          <a:xfrm>
            <a:off x="1185700" y="2458725"/>
            <a:ext cx="70734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78D8"/>
                </a:solidFill>
                <a:latin typeface="Open Sans"/>
                <a:ea typeface="Open Sans"/>
                <a:cs typeface="Open Sans"/>
                <a:sym typeface="Open Sans"/>
              </a:rPr>
              <a:t>Apple</a:t>
            </a:r>
            <a:r>
              <a:rPr lang="en">
                <a:latin typeface="Open Sans"/>
                <a:ea typeface="Open Sans"/>
                <a:cs typeface="Open Sans"/>
                <a:sym typeface="Open Sans"/>
              </a:rPr>
              <a:t> CEO </a:t>
            </a:r>
            <a:r>
              <a:rPr lang="en" b="1">
                <a:solidFill>
                  <a:srgbClr val="FF0000"/>
                </a:solidFill>
                <a:latin typeface="Open Sans"/>
                <a:ea typeface="Open Sans"/>
                <a:cs typeface="Open Sans"/>
                <a:sym typeface="Open Sans"/>
              </a:rPr>
              <a:t>Tim Cook</a:t>
            </a:r>
            <a:r>
              <a:rPr lang="en">
                <a:latin typeface="Open Sans"/>
                <a:ea typeface="Open Sans"/>
                <a:cs typeface="Open Sans"/>
                <a:sym typeface="Open Sans"/>
              </a:rPr>
              <a:t> introduces new iPhones at </a:t>
            </a:r>
            <a:r>
              <a:rPr lang="en" b="1">
                <a:solidFill>
                  <a:srgbClr val="6AA84F"/>
                </a:solidFill>
                <a:latin typeface="Open Sans"/>
                <a:ea typeface="Open Sans"/>
                <a:cs typeface="Open Sans"/>
                <a:sym typeface="Open Sans"/>
              </a:rPr>
              <a:t>Cupertino</a:t>
            </a:r>
            <a:r>
              <a:rPr lang="en">
                <a:latin typeface="Open Sans"/>
                <a:ea typeface="Open Sans"/>
                <a:cs typeface="Open Sans"/>
                <a:sym typeface="Open Sans"/>
              </a:rPr>
              <a:t> Flint Center event.</a:t>
            </a:r>
            <a:endParaRPr>
              <a:latin typeface="Open Sans"/>
              <a:ea typeface="Open Sans"/>
              <a:cs typeface="Open Sans"/>
              <a:sym typeface="Open Sans"/>
            </a:endParaRPr>
          </a:p>
        </p:txBody>
      </p:sp>
      <p:sp>
        <p:nvSpPr>
          <p:cNvPr id="1097" name="Google Shape;1097;p61"/>
          <p:cNvSpPr txBox="1"/>
          <p:nvPr/>
        </p:nvSpPr>
        <p:spPr>
          <a:xfrm>
            <a:off x="3651525" y="2961025"/>
            <a:ext cx="886500" cy="348600"/>
          </a:xfrm>
          <a:prstGeom prst="rect">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3F3F3"/>
                </a:solidFill>
                <a:latin typeface="Open Sans"/>
                <a:ea typeface="Open Sans"/>
                <a:cs typeface="Open Sans"/>
                <a:sym typeface="Open Sans"/>
              </a:rPr>
              <a:t>Person</a:t>
            </a:r>
            <a:r>
              <a:rPr lang="en" sz="1200">
                <a:latin typeface="Open Sans"/>
                <a:ea typeface="Open Sans"/>
                <a:cs typeface="Open Sans"/>
                <a:sym typeface="Open Sans"/>
              </a:rPr>
              <a:t> </a:t>
            </a:r>
            <a:endParaRPr sz="1200">
              <a:latin typeface="Open Sans"/>
              <a:ea typeface="Open Sans"/>
              <a:cs typeface="Open Sans"/>
              <a:sym typeface="Open Sans"/>
            </a:endParaRPr>
          </a:p>
        </p:txBody>
      </p:sp>
      <p:sp>
        <p:nvSpPr>
          <p:cNvPr id="1098" name="Google Shape;1098;p61"/>
          <p:cNvSpPr txBox="1"/>
          <p:nvPr/>
        </p:nvSpPr>
        <p:spPr>
          <a:xfrm>
            <a:off x="2118350" y="2961025"/>
            <a:ext cx="1283100" cy="3486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3F3F3"/>
                </a:solidFill>
                <a:latin typeface="Open Sans"/>
                <a:ea typeface="Open Sans"/>
                <a:cs typeface="Open Sans"/>
                <a:sym typeface="Open Sans"/>
              </a:rPr>
              <a:t>Organization</a:t>
            </a:r>
            <a:endParaRPr sz="1200" b="1">
              <a:solidFill>
                <a:srgbClr val="F3F3F3"/>
              </a:solidFill>
              <a:latin typeface="Open Sans"/>
              <a:ea typeface="Open Sans"/>
              <a:cs typeface="Open Sans"/>
              <a:sym typeface="Open Sans"/>
            </a:endParaRPr>
          </a:p>
        </p:txBody>
      </p:sp>
      <p:sp>
        <p:nvSpPr>
          <p:cNvPr id="1099" name="Google Shape;1099;p61"/>
          <p:cNvSpPr txBox="1"/>
          <p:nvPr/>
        </p:nvSpPr>
        <p:spPr>
          <a:xfrm>
            <a:off x="4788100" y="2961025"/>
            <a:ext cx="886500" cy="348600"/>
          </a:xfrm>
          <a:prstGeom prst="rect">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latin typeface="Open Sans"/>
                <a:ea typeface="Open Sans"/>
                <a:cs typeface="Open Sans"/>
                <a:sym typeface="Open Sans"/>
              </a:rPr>
              <a:t>Location</a:t>
            </a:r>
            <a:endParaRPr sz="12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RC</a:t>
            </a:r>
            <a:endParaRPr/>
          </a:p>
        </p:txBody>
      </p:sp>
      <p:sp>
        <p:nvSpPr>
          <p:cNvPr id="116" name="Google Shape;116;p17"/>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17" name="Google Shape;117;p17"/>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118" name="Google Shape;118;p17"/>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119" name="Google Shape;119;p17"/>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120" name="Google Shape;120;p17"/>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121" name="Google Shape;121;p17"/>
          <p:cNvSpPr txBox="1">
            <a:spLocks noGrp="1"/>
          </p:cNvSpPr>
          <p:nvPr>
            <p:ph type="body" idx="1"/>
          </p:nvPr>
        </p:nvSpPr>
        <p:spPr>
          <a:xfrm>
            <a:off x="311700" y="1266325"/>
            <a:ext cx="8520600" cy="13512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Reading comprehension (RC) QA models</a:t>
            </a:r>
            <a:endParaRPr/>
          </a:p>
          <a:p>
            <a:pPr marL="914400" marR="0" lvl="1" indent="-317500" algn="l" rtl="0">
              <a:lnSpc>
                <a:spcPct val="150000"/>
              </a:lnSpc>
              <a:spcBef>
                <a:spcPts val="0"/>
              </a:spcBef>
              <a:spcAft>
                <a:spcPts val="0"/>
              </a:spcAft>
              <a:buSzPts val="1400"/>
              <a:buChar char="○"/>
            </a:pPr>
            <a:r>
              <a:rPr lang="en"/>
              <a:t>Neural network models to find answers for given queries and texts</a:t>
            </a:r>
            <a:endParaRPr/>
          </a:p>
          <a:p>
            <a:pPr marL="914400" marR="0" lvl="1" indent="-317500" algn="l" rtl="0">
              <a:lnSpc>
                <a:spcPct val="150000"/>
              </a:lnSpc>
              <a:spcBef>
                <a:spcPts val="0"/>
              </a:spcBef>
              <a:spcAft>
                <a:spcPts val="0"/>
              </a:spcAft>
              <a:buSzPts val="1400"/>
              <a:buChar char="○"/>
            </a:pPr>
            <a:r>
              <a:rPr lang="en"/>
              <a:t>Answers are usually specific spans from texts</a:t>
            </a:r>
            <a:endParaRPr/>
          </a:p>
        </p:txBody>
      </p:sp>
      <p:sp>
        <p:nvSpPr>
          <p:cNvPr id="122" name="Google Shape;122;p17"/>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23" name="Google Shape;123;p17"/>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124" name="Google Shape;124;p17"/>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25" name="Google Shape;125;p17"/>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26" name="Google Shape;126;p17"/>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27" name="Google Shape;127;p17"/>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128" name="Google Shape;128;p17"/>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6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Methods</a:t>
            </a:r>
            <a:endParaRPr/>
          </a:p>
        </p:txBody>
      </p:sp>
      <p:sp>
        <p:nvSpPr>
          <p:cNvPr id="1105" name="Google Shape;1105;p62"/>
          <p:cNvSpPr txBox="1">
            <a:spLocks noGrp="1"/>
          </p:cNvSpPr>
          <p:nvPr>
            <p:ph type="body" idx="1"/>
          </p:nvPr>
        </p:nvSpPr>
        <p:spPr>
          <a:xfrm>
            <a:off x="311700" y="1266325"/>
            <a:ext cx="8520600" cy="377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Why NER?</a:t>
            </a:r>
            <a:endParaRPr/>
          </a:p>
          <a:p>
            <a:pPr marL="914400" lvl="1" indent="-317500" algn="l" rtl="0">
              <a:lnSpc>
                <a:spcPct val="150000"/>
              </a:lnSpc>
              <a:spcBef>
                <a:spcPts val="0"/>
              </a:spcBef>
              <a:spcAft>
                <a:spcPts val="0"/>
              </a:spcAft>
              <a:buSzPts val="1400"/>
              <a:buChar char="○"/>
            </a:pPr>
            <a:r>
              <a:rPr lang="en" sz="1400" b="1"/>
              <a:t>Research methods</a:t>
            </a:r>
            <a:r>
              <a:rPr lang="en" sz="1400"/>
              <a:t> are usually </a:t>
            </a:r>
            <a:r>
              <a:rPr lang="en" sz="1400" b="1"/>
              <a:t>specific names</a:t>
            </a:r>
            <a:r>
              <a:rPr lang="en" sz="1400"/>
              <a:t>, which could be treated as named entities.</a:t>
            </a:r>
            <a:endParaRPr sz="1400"/>
          </a:p>
          <a:p>
            <a:pPr marL="1371600" lvl="0" indent="0" algn="l" rtl="0">
              <a:lnSpc>
                <a:spcPct val="150000"/>
              </a:lnSpc>
              <a:spcBef>
                <a:spcPts val="1600"/>
              </a:spcBef>
              <a:spcAft>
                <a:spcPts val="0"/>
              </a:spcAft>
              <a:buNone/>
            </a:pPr>
            <a:r>
              <a:rPr lang="en" sz="1400"/>
              <a:t>Eg</a:t>
            </a:r>
            <a:r>
              <a:rPr lang="en" sz="1400" i="1"/>
              <a:t>: snowball sampling, clinical trials, …</a:t>
            </a:r>
            <a:endParaRPr sz="1400" i="1"/>
          </a:p>
          <a:p>
            <a:pPr marL="457200" lvl="0" indent="-342900" algn="l" rtl="0">
              <a:lnSpc>
                <a:spcPct val="150000"/>
              </a:lnSpc>
              <a:spcBef>
                <a:spcPts val="1600"/>
              </a:spcBef>
              <a:spcAft>
                <a:spcPts val="0"/>
              </a:spcAft>
              <a:buSzPts val="1800"/>
              <a:buChar char="●"/>
            </a:pPr>
            <a:r>
              <a:rPr lang="en"/>
              <a:t>Model: Tagger</a:t>
            </a:r>
            <a:endParaRPr/>
          </a:p>
          <a:p>
            <a:pPr marL="914400" lvl="1" indent="-317500" algn="l" rtl="0">
              <a:lnSpc>
                <a:spcPct val="150000"/>
              </a:lnSpc>
              <a:spcBef>
                <a:spcPts val="0"/>
              </a:spcBef>
              <a:spcAft>
                <a:spcPts val="0"/>
              </a:spcAft>
              <a:buSzPts val="1400"/>
              <a:buChar char="○"/>
            </a:pPr>
            <a:r>
              <a:rPr lang="en"/>
              <a:t>Lample et al., 2016</a:t>
            </a:r>
            <a:endParaRPr/>
          </a:p>
          <a:p>
            <a:pPr marL="914400" lvl="1" indent="-317500" algn="l" rtl="0">
              <a:lnSpc>
                <a:spcPct val="150000"/>
              </a:lnSpc>
              <a:spcBef>
                <a:spcPts val="0"/>
              </a:spcBef>
              <a:spcAft>
                <a:spcPts val="0"/>
              </a:spcAft>
              <a:buSzPts val="1400"/>
              <a:buChar char="○"/>
            </a:pPr>
            <a:r>
              <a:rPr lang="en"/>
              <a:t>Bi-LSTM-CRF</a:t>
            </a:r>
            <a:endParaRPr i="1"/>
          </a:p>
        </p:txBody>
      </p:sp>
      <p:sp>
        <p:nvSpPr>
          <p:cNvPr id="1106" name="Google Shape;1106;p62"/>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107" name="Google Shape;1107;p62"/>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1108" name="Google Shape;1108;p62"/>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109" name="Google Shape;1109;p62"/>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110" name="Google Shape;1110;p62"/>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111" name="Google Shape;1111;p62"/>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1112" name="Google Shape;1112;p62"/>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6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Methods</a:t>
            </a:r>
            <a:endParaRPr/>
          </a:p>
        </p:txBody>
      </p:sp>
      <p:sp>
        <p:nvSpPr>
          <p:cNvPr id="1118" name="Google Shape;1118;p6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Why Tagger?</a:t>
            </a:r>
            <a:endParaRPr i="1"/>
          </a:p>
          <a:p>
            <a:pPr marL="914400" lvl="1" indent="-330200" algn="l" rtl="0">
              <a:lnSpc>
                <a:spcPct val="150000"/>
              </a:lnSpc>
              <a:spcBef>
                <a:spcPts val="0"/>
              </a:spcBef>
              <a:spcAft>
                <a:spcPts val="0"/>
              </a:spcAft>
              <a:buSzPts val="1600"/>
              <a:buChar char="○"/>
            </a:pPr>
            <a:r>
              <a:rPr lang="en" sz="1600"/>
              <a:t>Context influences the meaning of phrases</a:t>
            </a:r>
            <a:endParaRPr sz="1600" i="1"/>
          </a:p>
          <a:p>
            <a:pPr marL="457200" lvl="0" indent="457200" algn="l" rtl="0">
              <a:lnSpc>
                <a:spcPct val="150000"/>
              </a:lnSpc>
              <a:spcBef>
                <a:spcPts val="1600"/>
              </a:spcBef>
              <a:spcAft>
                <a:spcPts val="0"/>
              </a:spcAft>
              <a:buNone/>
            </a:pPr>
            <a:r>
              <a:rPr lang="en" sz="1400"/>
              <a:t>Eg:</a:t>
            </a:r>
            <a:r>
              <a:rPr lang="en" sz="1400" i="1"/>
              <a:t>	The key advantages of using </a:t>
            </a:r>
            <a:r>
              <a:rPr lang="en" sz="1400" b="1" i="1"/>
              <a:t>content analysis</a:t>
            </a:r>
            <a:r>
              <a:rPr lang="en" sz="1400" i="1"/>
              <a:t> to analyse social phenomena ...</a:t>
            </a:r>
            <a:r>
              <a:rPr lang="en" sz="1400"/>
              <a:t> </a:t>
            </a:r>
            <a:endParaRPr sz="1400"/>
          </a:p>
          <a:p>
            <a:pPr marL="914400" lvl="0" indent="457200" algn="l" rtl="0">
              <a:lnSpc>
                <a:spcPct val="150000"/>
              </a:lnSpc>
              <a:spcBef>
                <a:spcPts val="1600"/>
              </a:spcBef>
              <a:spcAft>
                <a:spcPts val="0"/>
              </a:spcAft>
              <a:buNone/>
            </a:pPr>
            <a:r>
              <a:rPr lang="en" sz="1400"/>
              <a:t>⇒ </a:t>
            </a:r>
            <a:r>
              <a:rPr lang="en" sz="1400" b="1" i="1"/>
              <a:t>content analysis </a:t>
            </a:r>
            <a:r>
              <a:rPr lang="en" sz="1400"/>
              <a:t>is a research method.</a:t>
            </a:r>
            <a:endParaRPr sz="1400"/>
          </a:p>
          <a:p>
            <a:pPr marL="1371600" lvl="0" indent="0" algn="l" rtl="0">
              <a:lnSpc>
                <a:spcPct val="150000"/>
              </a:lnSpc>
              <a:spcBef>
                <a:spcPts val="1600"/>
              </a:spcBef>
              <a:spcAft>
                <a:spcPts val="0"/>
              </a:spcAft>
              <a:buNone/>
            </a:pPr>
            <a:r>
              <a:rPr lang="en" sz="1400" i="1"/>
              <a:t>Computers are increasingly used in </a:t>
            </a:r>
            <a:r>
              <a:rPr lang="en" sz="1400" b="1" i="1"/>
              <a:t>content analysis</a:t>
            </a:r>
            <a:r>
              <a:rPr lang="en" sz="1400" i="1"/>
              <a:t> to ... </a:t>
            </a:r>
            <a:endParaRPr sz="1400" i="1"/>
          </a:p>
          <a:p>
            <a:pPr marL="1371600" lvl="0" indent="0" algn="l" rtl="0">
              <a:lnSpc>
                <a:spcPct val="150000"/>
              </a:lnSpc>
              <a:spcBef>
                <a:spcPts val="1600"/>
              </a:spcBef>
              <a:spcAft>
                <a:spcPts val="0"/>
              </a:spcAft>
              <a:buNone/>
            </a:pPr>
            <a:r>
              <a:rPr lang="en" sz="1400"/>
              <a:t>⇒ </a:t>
            </a:r>
            <a:r>
              <a:rPr lang="en" sz="1400" b="1" i="1"/>
              <a:t>content analysis </a:t>
            </a:r>
            <a:r>
              <a:rPr lang="en" sz="1400"/>
              <a:t>is </a:t>
            </a:r>
            <a:r>
              <a:rPr lang="en" sz="1400" b="1"/>
              <a:t>NOT </a:t>
            </a:r>
            <a:r>
              <a:rPr lang="en" sz="1400"/>
              <a:t>a research method!!!</a:t>
            </a:r>
            <a:endParaRPr sz="1400"/>
          </a:p>
          <a:p>
            <a:pPr marL="0" lvl="0" indent="0" algn="l" rtl="0">
              <a:lnSpc>
                <a:spcPct val="150000"/>
              </a:lnSpc>
              <a:spcBef>
                <a:spcPts val="1600"/>
              </a:spcBef>
              <a:spcAft>
                <a:spcPts val="1600"/>
              </a:spcAft>
              <a:buNone/>
            </a:pPr>
            <a:endParaRPr i="1"/>
          </a:p>
        </p:txBody>
      </p:sp>
      <p:sp>
        <p:nvSpPr>
          <p:cNvPr id="1119" name="Google Shape;1119;p63"/>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120" name="Google Shape;1120;p63"/>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1121" name="Google Shape;1121;p63"/>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122" name="Google Shape;1122;p63"/>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123" name="Google Shape;1123;p63"/>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124" name="Google Shape;1124;p63"/>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1125" name="Google Shape;1125;p63"/>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p6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Methods - Analysis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31" name="Google Shape;1131;p64"/>
          <p:cNvSpPr txBox="1">
            <a:spLocks noGrp="1"/>
          </p:cNvSpPr>
          <p:nvPr>
            <p:ph type="body" idx="1"/>
          </p:nvPr>
        </p:nvSpPr>
        <p:spPr>
          <a:xfrm>
            <a:off x="348450" y="1273675"/>
            <a:ext cx="8520600" cy="33027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Char char="●"/>
            </a:pPr>
            <a:r>
              <a:rPr lang="en"/>
              <a:t>20 random publications analyzed:</a:t>
            </a:r>
            <a:endParaRPr/>
          </a:p>
          <a:p>
            <a:pPr marL="914400" marR="0" lvl="1" indent="-317500" algn="l" rtl="0">
              <a:lnSpc>
                <a:spcPct val="150000"/>
              </a:lnSpc>
              <a:spcBef>
                <a:spcPts val="0"/>
              </a:spcBef>
              <a:spcAft>
                <a:spcPts val="0"/>
              </a:spcAft>
              <a:buSzPts val="1400"/>
              <a:buChar char="○"/>
            </a:pPr>
            <a:r>
              <a:rPr lang="en"/>
              <a:t>12 publications contain at least one right answer</a:t>
            </a:r>
            <a:endParaRPr/>
          </a:p>
          <a:p>
            <a:pPr marL="914400" marR="0" lvl="1" indent="-317500" algn="l" rtl="0">
              <a:lnSpc>
                <a:spcPct val="150000"/>
              </a:lnSpc>
              <a:spcBef>
                <a:spcPts val="0"/>
              </a:spcBef>
              <a:spcAft>
                <a:spcPts val="0"/>
              </a:spcAft>
              <a:buSzPts val="1400"/>
              <a:buChar char="○"/>
            </a:pPr>
            <a:r>
              <a:rPr lang="en"/>
              <a:t>However, there is a lot of noise</a:t>
            </a:r>
            <a:endParaRPr/>
          </a:p>
          <a:p>
            <a:pPr marL="457200" marR="0" lvl="0" indent="-342900" algn="l" rtl="0">
              <a:lnSpc>
                <a:spcPct val="150000"/>
              </a:lnSpc>
              <a:spcBef>
                <a:spcPts val="0"/>
              </a:spcBef>
              <a:spcAft>
                <a:spcPts val="0"/>
              </a:spcAft>
              <a:buSzPts val="1800"/>
              <a:buChar char="●"/>
            </a:pPr>
            <a:r>
              <a:rPr lang="en"/>
              <a:t>Parts of a research method name can appear disjointly</a:t>
            </a:r>
            <a:endParaRPr/>
          </a:p>
          <a:p>
            <a:pPr marL="914400" marR="0" lvl="1" indent="-317500" algn="l" rtl="0">
              <a:lnSpc>
                <a:spcPct val="150000"/>
              </a:lnSpc>
              <a:spcBef>
                <a:spcPts val="0"/>
              </a:spcBef>
              <a:spcAft>
                <a:spcPts val="0"/>
              </a:spcAft>
              <a:buSzPts val="1400"/>
              <a:buChar char="○"/>
            </a:pPr>
            <a:r>
              <a:rPr lang="en"/>
              <a:t>Eg:</a:t>
            </a:r>
            <a:r>
              <a:rPr lang="en" i="1"/>
              <a:t> </a:t>
            </a:r>
            <a:r>
              <a:rPr lang="en" b="1" i="1"/>
              <a:t>Data </a:t>
            </a:r>
            <a:r>
              <a:rPr lang="en" i="1"/>
              <a:t>were </a:t>
            </a:r>
            <a:r>
              <a:rPr lang="en" b="1" i="1"/>
              <a:t>collected </a:t>
            </a:r>
            <a:r>
              <a:rPr lang="en" i="1"/>
              <a:t>on both crop-raiding incidents </a:t>
            </a:r>
            <a:r>
              <a:rPr lang="en"/>
              <a:t>⇒ </a:t>
            </a:r>
            <a:r>
              <a:rPr lang="en" b="1"/>
              <a:t>Data collection</a:t>
            </a:r>
            <a:endParaRPr b="1"/>
          </a:p>
          <a:p>
            <a:pPr marL="457200" marR="0" lvl="0" indent="-342900" algn="l" rtl="0">
              <a:lnSpc>
                <a:spcPct val="150000"/>
              </a:lnSpc>
              <a:spcBef>
                <a:spcPts val="0"/>
              </a:spcBef>
              <a:spcAft>
                <a:spcPts val="0"/>
              </a:spcAft>
              <a:buSzPts val="1800"/>
              <a:buChar char="●"/>
            </a:pPr>
            <a:r>
              <a:rPr lang="en"/>
              <a:t>Only around </a:t>
            </a:r>
            <a:r>
              <a:rPr lang="en" b="1"/>
              <a:t>600 research methods</a:t>
            </a:r>
            <a:r>
              <a:rPr lang="en"/>
              <a:t> provided. It is </a:t>
            </a:r>
            <a:r>
              <a:rPr lang="en" b="1"/>
              <a:t>difficult </a:t>
            </a:r>
            <a:r>
              <a:rPr lang="en"/>
              <a:t>to </a:t>
            </a:r>
            <a:r>
              <a:rPr lang="en" b="1"/>
              <a:t>find new research methods</a:t>
            </a:r>
            <a:r>
              <a:rPr lang="en"/>
              <a:t> using supervised learning. Other approaches like </a:t>
            </a:r>
            <a:r>
              <a:rPr lang="en" b="1"/>
              <a:t>semi-supervised</a:t>
            </a:r>
            <a:r>
              <a:rPr lang="en"/>
              <a:t> or </a:t>
            </a:r>
            <a:r>
              <a:rPr lang="en" b="1"/>
              <a:t>unsupervised</a:t>
            </a:r>
            <a:r>
              <a:rPr lang="en"/>
              <a:t> learning are </a:t>
            </a:r>
            <a:r>
              <a:rPr lang="en" b="1"/>
              <a:t>needed</a:t>
            </a:r>
            <a:endParaRPr b="1"/>
          </a:p>
        </p:txBody>
      </p:sp>
      <p:sp>
        <p:nvSpPr>
          <p:cNvPr id="1132" name="Google Shape;1132;p64"/>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133" name="Google Shape;1133;p64"/>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1134" name="Google Shape;1134;p64"/>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135" name="Google Shape;1135;p64"/>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136" name="Google Shape;1136;p64"/>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137" name="Google Shape;1137;p64"/>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1138" name="Google Shape;1138;p64"/>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1139" name="Google Shape;1139;p64"/>
          <p:cNvSpPr/>
          <p:nvPr/>
        </p:nvSpPr>
        <p:spPr>
          <a:xfrm>
            <a:off x="3520309" y="-1200"/>
            <a:ext cx="20811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Challenges</a:t>
            </a:r>
            <a:endParaRPr sz="1100" b="1" i="0" u="none" strike="noStrike" cap="none">
              <a:solidFill>
                <a:srgbClr val="FFFFFF"/>
              </a:solidFill>
              <a:latin typeface="Roboto"/>
              <a:ea typeface="Roboto"/>
              <a:cs typeface="Roboto"/>
              <a:sym typeface="Roboto"/>
            </a:endParaRPr>
          </a:p>
        </p:txBody>
      </p:sp>
      <p:sp>
        <p:nvSpPr>
          <p:cNvPr id="1140" name="Google Shape;1140;p64"/>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141" name="Google Shape;1141;p64"/>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1142" name="Google Shape;1142;p64"/>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143" name="Google Shape;1143;p64"/>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1144" name="Google Shape;1144;p64"/>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6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sp>
        <p:nvSpPr>
          <p:cNvPr id="1150" name="Google Shape;1150;p6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Not enough training data to </a:t>
            </a:r>
            <a:r>
              <a:rPr lang="en" b="1"/>
              <a:t>train </a:t>
            </a:r>
            <a:r>
              <a:rPr lang="en"/>
              <a:t>an </a:t>
            </a:r>
            <a:r>
              <a:rPr lang="en" b="1"/>
              <a:t>RC model</a:t>
            </a:r>
            <a:endParaRPr b="1"/>
          </a:p>
          <a:p>
            <a:pPr marL="457200" lvl="0" indent="-342900" algn="l" rtl="0">
              <a:lnSpc>
                <a:spcPct val="150000"/>
              </a:lnSpc>
              <a:spcBef>
                <a:spcPts val="0"/>
              </a:spcBef>
              <a:spcAft>
                <a:spcPts val="0"/>
              </a:spcAft>
              <a:buSzPts val="1800"/>
              <a:buChar char="●"/>
            </a:pPr>
            <a:r>
              <a:rPr lang="en"/>
              <a:t>Difficult to find a </a:t>
            </a:r>
            <a:r>
              <a:rPr lang="en" b="1"/>
              <a:t>good queries</a:t>
            </a:r>
            <a:r>
              <a:rPr lang="en"/>
              <a:t> for dataset retrieval</a:t>
            </a:r>
            <a:endParaRPr/>
          </a:p>
          <a:p>
            <a:pPr marL="457200" lvl="0" indent="-342900" algn="l" rtl="0">
              <a:lnSpc>
                <a:spcPct val="150000"/>
              </a:lnSpc>
              <a:spcBef>
                <a:spcPts val="0"/>
              </a:spcBef>
              <a:spcAft>
                <a:spcPts val="0"/>
              </a:spcAft>
              <a:buSzPts val="1800"/>
              <a:buChar char="●"/>
            </a:pPr>
            <a:r>
              <a:rPr lang="en"/>
              <a:t>Because of this, the result of the </a:t>
            </a:r>
            <a:r>
              <a:rPr lang="en" b="1"/>
              <a:t>RC model</a:t>
            </a:r>
            <a:r>
              <a:rPr lang="en"/>
              <a:t> is </a:t>
            </a:r>
            <a:r>
              <a:rPr lang="en" b="1"/>
              <a:t>noisy</a:t>
            </a:r>
            <a:endParaRPr b="1"/>
          </a:p>
          <a:p>
            <a:pPr marL="457200" lvl="0" indent="-342900" algn="l" rtl="0">
              <a:lnSpc>
                <a:spcPct val="150000"/>
              </a:lnSpc>
              <a:spcBef>
                <a:spcPts val="0"/>
              </a:spcBef>
              <a:spcAft>
                <a:spcPts val="0"/>
              </a:spcAft>
              <a:buSzPts val="1800"/>
              <a:buChar char="●"/>
            </a:pPr>
            <a:r>
              <a:rPr lang="en"/>
              <a:t>How to identify research methods? What is a research method?</a:t>
            </a:r>
            <a:endParaRPr/>
          </a:p>
        </p:txBody>
      </p:sp>
      <p:sp>
        <p:nvSpPr>
          <p:cNvPr id="1151" name="Google Shape;1151;p65"/>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152" name="Google Shape;1152;p65"/>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1153" name="Google Shape;1153;p65"/>
          <p:cNvSpPr/>
          <p:nvPr/>
        </p:nvSpPr>
        <p:spPr>
          <a:xfrm>
            <a:off x="3520309" y="-1200"/>
            <a:ext cx="20811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Challenges</a:t>
            </a:r>
            <a:endParaRPr sz="1100" b="1" i="0" u="none" strike="noStrike" cap="none">
              <a:solidFill>
                <a:srgbClr val="FFFFFF"/>
              </a:solidFill>
              <a:latin typeface="Roboto"/>
              <a:ea typeface="Roboto"/>
              <a:cs typeface="Roboto"/>
              <a:sym typeface="Roboto"/>
            </a:endParaRPr>
          </a:p>
        </p:txBody>
      </p:sp>
      <p:sp>
        <p:nvSpPr>
          <p:cNvPr id="1154" name="Google Shape;1154;p65"/>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155" name="Google Shape;1155;p65"/>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156" name="Google Shape;1156;p65"/>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157" name="Google Shape;1157;p65"/>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1158" name="Google Shape;1158;p65"/>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159" name="Google Shape;1159;p65"/>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6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1165" name="Google Shape;1165;p66"/>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166" name="Google Shape;1166;p66"/>
          <p:cNvSpPr/>
          <p:nvPr/>
        </p:nvSpPr>
        <p:spPr>
          <a:xfrm>
            <a:off x="5345540" y="-1200"/>
            <a:ext cx="20811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Future Work</a:t>
            </a:r>
            <a:endParaRPr sz="1100" b="1" i="0" u="none" strike="noStrike" cap="none">
              <a:solidFill>
                <a:srgbClr val="FFFFFF"/>
              </a:solidFill>
              <a:latin typeface="Roboto"/>
              <a:ea typeface="Roboto"/>
              <a:cs typeface="Roboto"/>
              <a:sym typeface="Roboto"/>
            </a:endParaRPr>
          </a:p>
        </p:txBody>
      </p:sp>
      <p:sp>
        <p:nvSpPr>
          <p:cNvPr id="1167" name="Google Shape;1167;p66"/>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168" name="Google Shape;1168;p66"/>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169" name="Google Shape;1169;p66"/>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170" name="Google Shape;1170;p66"/>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1171" name="Google Shape;1171;p66"/>
          <p:cNvSpPr txBox="1">
            <a:spLocks noGrp="1"/>
          </p:cNvSpPr>
          <p:nvPr>
            <p:ph type="body" idx="1"/>
          </p:nvPr>
        </p:nvSpPr>
        <p:spPr>
          <a:xfrm>
            <a:off x="311700" y="1266325"/>
            <a:ext cx="4790100" cy="3681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Hypothesis: datasets depend on research fields and vice versa</a:t>
            </a:r>
            <a:endParaRPr/>
          </a:p>
          <a:p>
            <a:pPr marL="914400" lvl="1" indent="-317500" algn="just" rtl="0">
              <a:lnSpc>
                <a:spcPct val="150000"/>
              </a:lnSpc>
              <a:spcBef>
                <a:spcPts val="0"/>
              </a:spcBef>
              <a:spcAft>
                <a:spcPts val="0"/>
              </a:spcAft>
              <a:buSzPts val="1400"/>
              <a:buChar char="○"/>
            </a:pPr>
            <a:r>
              <a:rPr lang="en"/>
              <a:t>Eg: In the </a:t>
            </a:r>
            <a:r>
              <a:rPr lang="en" b="1"/>
              <a:t>Question Answering</a:t>
            </a:r>
            <a:r>
              <a:rPr lang="en"/>
              <a:t> field (subfield of NLP, CS) the most commonly used dataset is </a:t>
            </a:r>
            <a:r>
              <a:rPr lang="en" b="1"/>
              <a:t>SQuAD</a:t>
            </a:r>
            <a:endParaRPr b="1"/>
          </a:p>
          <a:p>
            <a:pPr marL="914400" lvl="1" indent="-317500" algn="l" rtl="0">
              <a:lnSpc>
                <a:spcPct val="150000"/>
              </a:lnSpc>
              <a:spcBef>
                <a:spcPts val="0"/>
              </a:spcBef>
              <a:spcAft>
                <a:spcPts val="0"/>
              </a:spcAft>
              <a:buSzPts val="1400"/>
              <a:buChar char="○"/>
            </a:pPr>
            <a:r>
              <a:rPr lang="en"/>
              <a:t>Eg: 2 papers using SQuAD are likely to be in the same field (QA)</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6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1177" name="Google Shape;1177;p67"/>
          <p:cNvSpPr txBox="1">
            <a:spLocks noGrp="1"/>
          </p:cNvSpPr>
          <p:nvPr>
            <p:ph type="body" idx="1"/>
          </p:nvPr>
        </p:nvSpPr>
        <p:spPr>
          <a:xfrm>
            <a:off x="311700" y="1266325"/>
            <a:ext cx="4790100" cy="3681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Hypothesis: datasets depends on research fields and vice versa</a:t>
            </a:r>
            <a:endParaRPr/>
          </a:p>
          <a:p>
            <a:pPr marL="914400" lvl="1" indent="-317500" algn="just" rtl="0">
              <a:lnSpc>
                <a:spcPct val="150000"/>
              </a:lnSpc>
              <a:spcBef>
                <a:spcPts val="0"/>
              </a:spcBef>
              <a:spcAft>
                <a:spcPts val="0"/>
              </a:spcAft>
              <a:buSzPts val="1400"/>
              <a:buChar char="○"/>
            </a:pPr>
            <a:r>
              <a:rPr lang="en"/>
              <a:t>Eg: In the </a:t>
            </a:r>
            <a:r>
              <a:rPr lang="en" b="1"/>
              <a:t>Question Answering</a:t>
            </a:r>
            <a:r>
              <a:rPr lang="en"/>
              <a:t> field (subfield of NLP, CS) the most commonly used dataset is </a:t>
            </a:r>
            <a:r>
              <a:rPr lang="en" b="1"/>
              <a:t>SQuAD</a:t>
            </a:r>
            <a:endParaRPr b="1"/>
          </a:p>
          <a:p>
            <a:pPr marL="914400" lvl="1" indent="-317500" algn="l" rtl="0">
              <a:lnSpc>
                <a:spcPct val="150000"/>
              </a:lnSpc>
              <a:spcBef>
                <a:spcPts val="0"/>
              </a:spcBef>
              <a:spcAft>
                <a:spcPts val="0"/>
              </a:spcAft>
              <a:buSzPts val="1400"/>
              <a:buChar char="○"/>
            </a:pPr>
            <a:r>
              <a:rPr lang="en"/>
              <a:t>Eg: 2 papers using SQuAD are likely to be in the same field (QA)</a:t>
            </a:r>
            <a:endParaRPr/>
          </a:p>
          <a:p>
            <a:pPr marL="457200" lvl="0" indent="-342900" algn="l" rtl="0">
              <a:lnSpc>
                <a:spcPct val="150000"/>
              </a:lnSpc>
              <a:spcBef>
                <a:spcPts val="0"/>
              </a:spcBef>
              <a:spcAft>
                <a:spcPts val="0"/>
              </a:spcAft>
              <a:buSzPts val="1800"/>
              <a:buChar char="●"/>
            </a:pPr>
            <a:r>
              <a:rPr lang="en"/>
              <a:t>Build hierarchical</a:t>
            </a:r>
            <a:r>
              <a:rPr lang="en" b="1"/>
              <a:t> clusters</a:t>
            </a:r>
            <a:r>
              <a:rPr lang="en"/>
              <a:t> of papers with the same research </a:t>
            </a:r>
            <a:r>
              <a:rPr lang="en" b="1"/>
              <a:t>field</a:t>
            </a:r>
            <a:endParaRPr/>
          </a:p>
        </p:txBody>
      </p:sp>
      <p:sp>
        <p:nvSpPr>
          <p:cNvPr id="1178" name="Google Shape;1178;p67"/>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179" name="Google Shape;1179;p67"/>
          <p:cNvSpPr/>
          <p:nvPr/>
        </p:nvSpPr>
        <p:spPr>
          <a:xfrm>
            <a:off x="5345540" y="-1200"/>
            <a:ext cx="20811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Future Work</a:t>
            </a:r>
            <a:endParaRPr sz="1100" b="1" i="0" u="none" strike="noStrike" cap="none">
              <a:solidFill>
                <a:srgbClr val="FFFFFF"/>
              </a:solidFill>
              <a:latin typeface="Roboto"/>
              <a:ea typeface="Roboto"/>
              <a:cs typeface="Roboto"/>
              <a:sym typeface="Roboto"/>
            </a:endParaRPr>
          </a:p>
        </p:txBody>
      </p:sp>
      <p:sp>
        <p:nvSpPr>
          <p:cNvPr id="1180" name="Google Shape;1180;p67"/>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181" name="Google Shape;1181;p67"/>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182" name="Google Shape;1182;p67"/>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183" name="Google Shape;1183;p67"/>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1184" name="Google Shape;1184;p67"/>
          <p:cNvSpPr/>
          <p:nvPr/>
        </p:nvSpPr>
        <p:spPr>
          <a:xfrm>
            <a:off x="5359300" y="1485175"/>
            <a:ext cx="3071400" cy="2873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7"/>
          <p:cNvSpPr/>
          <p:nvPr/>
        </p:nvSpPr>
        <p:spPr>
          <a:xfrm>
            <a:off x="5735050" y="1874725"/>
            <a:ext cx="2319900" cy="2130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QA Cluster</a:t>
            </a:r>
            <a:endParaRPr/>
          </a:p>
          <a:p>
            <a:pPr marL="0" lvl="0" indent="0" algn="l" rtl="0">
              <a:spcBef>
                <a:spcPts val="0"/>
              </a:spcBef>
              <a:spcAft>
                <a:spcPts val="0"/>
              </a:spcAft>
              <a:buNone/>
            </a:pPr>
            <a:r>
              <a:rPr lang="en"/>
              <a:t>Paper 1: SQuAD</a:t>
            </a:r>
            <a:endParaRPr/>
          </a:p>
          <a:p>
            <a:pPr marL="0" lvl="0" indent="0" algn="l" rtl="0">
              <a:spcBef>
                <a:spcPts val="0"/>
              </a:spcBef>
              <a:spcAft>
                <a:spcPts val="0"/>
              </a:spcAft>
              <a:buNone/>
            </a:pPr>
            <a:r>
              <a:rPr lang="en"/>
              <a:t>Paper 2: SQuAD</a:t>
            </a:r>
            <a:endParaRPr/>
          </a:p>
          <a:p>
            <a:pPr marL="0" lvl="0" indent="0" algn="l" rtl="0">
              <a:spcBef>
                <a:spcPts val="0"/>
              </a:spcBef>
              <a:spcAft>
                <a:spcPts val="0"/>
              </a:spcAft>
              <a:buNone/>
            </a:pPr>
            <a:endParaRPr/>
          </a:p>
        </p:txBody>
      </p:sp>
      <p:sp>
        <p:nvSpPr>
          <p:cNvPr id="1186" name="Google Shape;1186;p67"/>
          <p:cNvSpPr txBox="1"/>
          <p:nvPr/>
        </p:nvSpPr>
        <p:spPr>
          <a:xfrm>
            <a:off x="6582700" y="1639525"/>
            <a:ext cx="624600" cy="23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CS</a:t>
            </a:r>
            <a:endParaRPr/>
          </a:p>
        </p:txBody>
      </p:sp>
      <p:sp>
        <p:nvSpPr>
          <p:cNvPr id="1187" name="Google Shape;1187;p67"/>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188" name="Google Shape;1188;p67"/>
          <p:cNvSpPr/>
          <p:nvPr/>
        </p:nvSpPr>
        <p:spPr>
          <a:xfrm>
            <a:off x="5345540" y="-1200"/>
            <a:ext cx="20811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Future Work</a:t>
            </a:r>
            <a:endParaRPr sz="1100" b="1" i="0" u="none" strike="noStrike" cap="none">
              <a:solidFill>
                <a:srgbClr val="FFFFFF"/>
              </a:solidFill>
              <a:latin typeface="Roboto"/>
              <a:ea typeface="Roboto"/>
              <a:cs typeface="Roboto"/>
              <a:sym typeface="Roboto"/>
            </a:endParaRPr>
          </a:p>
        </p:txBody>
      </p:sp>
      <p:sp>
        <p:nvSpPr>
          <p:cNvPr id="1189" name="Google Shape;1189;p67"/>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190" name="Google Shape;1190;p67"/>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191" name="Google Shape;1191;p67"/>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Google Shape;1196;p6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1197" name="Google Shape;1197;p68"/>
          <p:cNvSpPr txBox="1">
            <a:spLocks noGrp="1"/>
          </p:cNvSpPr>
          <p:nvPr>
            <p:ph type="body" idx="1"/>
          </p:nvPr>
        </p:nvSpPr>
        <p:spPr>
          <a:xfrm>
            <a:off x="311700" y="1266325"/>
            <a:ext cx="42588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A </a:t>
            </a:r>
            <a:r>
              <a:rPr lang="en" b="1"/>
              <a:t>cluster </a:t>
            </a:r>
            <a:r>
              <a:rPr lang="en"/>
              <a:t>will have papers with the same research field and </a:t>
            </a:r>
            <a:r>
              <a:rPr lang="en" b="1"/>
              <a:t>similar datasets</a:t>
            </a:r>
            <a:endParaRPr b="1"/>
          </a:p>
          <a:p>
            <a:pPr marL="914400" lvl="1" indent="-317500" algn="l" rtl="0">
              <a:lnSpc>
                <a:spcPct val="150000"/>
              </a:lnSpc>
              <a:spcBef>
                <a:spcPts val="0"/>
              </a:spcBef>
              <a:spcAft>
                <a:spcPts val="0"/>
              </a:spcAft>
              <a:buSzPts val="1400"/>
              <a:buChar char="○"/>
            </a:pPr>
            <a:r>
              <a:rPr lang="en"/>
              <a:t>QA cluster will have papers about QA and those papers will use similar datasets like SQuAD and TriviaQA</a:t>
            </a:r>
            <a:endParaRPr/>
          </a:p>
        </p:txBody>
      </p:sp>
      <p:sp>
        <p:nvSpPr>
          <p:cNvPr id="1198" name="Google Shape;1198;p68"/>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199" name="Google Shape;1199;p68"/>
          <p:cNvSpPr/>
          <p:nvPr/>
        </p:nvSpPr>
        <p:spPr>
          <a:xfrm>
            <a:off x="5345540" y="-1200"/>
            <a:ext cx="20811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Future Work</a:t>
            </a:r>
            <a:endParaRPr sz="1100" b="1" i="0" u="none" strike="noStrike" cap="none">
              <a:solidFill>
                <a:srgbClr val="FFFFFF"/>
              </a:solidFill>
              <a:latin typeface="Roboto"/>
              <a:ea typeface="Roboto"/>
              <a:cs typeface="Roboto"/>
              <a:sym typeface="Roboto"/>
            </a:endParaRPr>
          </a:p>
        </p:txBody>
      </p:sp>
      <p:sp>
        <p:nvSpPr>
          <p:cNvPr id="1200" name="Google Shape;1200;p68"/>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201" name="Google Shape;1201;p68"/>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202" name="Google Shape;1202;p68"/>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1203" name="Google Shape;1203;p68"/>
          <p:cNvSpPr/>
          <p:nvPr/>
        </p:nvSpPr>
        <p:spPr>
          <a:xfrm>
            <a:off x="5359300" y="1481125"/>
            <a:ext cx="3071400" cy="2873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8"/>
          <p:cNvSpPr/>
          <p:nvPr/>
        </p:nvSpPr>
        <p:spPr>
          <a:xfrm>
            <a:off x="5735050" y="1874725"/>
            <a:ext cx="2319900" cy="2130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QA Cluster</a:t>
            </a:r>
            <a:endParaRPr/>
          </a:p>
          <a:p>
            <a:pPr marL="0" lvl="0" indent="0" algn="l" rtl="0">
              <a:spcBef>
                <a:spcPts val="0"/>
              </a:spcBef>
              <a:spcAft>
                <a:spcPts val="0"/>
              </a:spcAft>
              <a:buNone/>
            </a:pPr>
            <a:r>
              <a:rPr lang="en"/>
              <a:t>Paper 1: SQuAD</a:t>
            </a:r>
            <a:endParaRPr/>
          </a:p>
          <a:p>
            <a:pPr marL="0" lvl="0" indent="0" algn="l" rtl="0">
              <a:spcBef>
                <a:spcPts val="0"/>
              </a:spcBef>
              <a:spcAft>
                <a:spcPts val="0"/>
              </a:spcAft>
              <a:buNone/>
            </a:pPr>
            <a:r>
              <a:rPr lang="en"/>
              <a:t>Paper 2: SQuAD</a:t>
            </a:r>
            <a:endParaRPr/>
          </a:p>
          <a:p>
            <a:pPr marL="0" lvl="0" indent="0" algn="l" rtl="0">
              <a:spcBef>
                <a:spcPts val="0"/>
              </a:spcBef>
              <a:spcAft>
                <a:spcPts val="0"/>
              </a:spcAft>
              <a:buNone/>
            </a:pPr>
            <a:r>
              <a:rPr lang="en"/>
              <a:t>Paper 3: TriviaQA</a:t>
            </a:r>
            <a:endParaRPr/>
          </a:p>
        </p:txBody>
      </p:sp>
      <p:sp>
        <p:nvSpPr>
          <p:cNvPr id="1205" name="Google Shape;1205;p68"/>
          <p:cNvSpPr txBox="1"/>
          <p:nvPr/>
        </p:nvSpPr>
        <p:spPr>
          <a:xfrm>
            <a:off x="6582700" y="1639525"/>
            <a:ext cx="624600" cy="23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CS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6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1211" name="Google Shape;1211;p69"/>
          <p:cNvSpPr txBox="1">
            <a:spLocks noGrp="1"/>
          </p:cNvSpPr>
          <p:nvPr>
            <p:ph type="body" idx="1"/>
          </p:nvPr>
        </p:nvSpPr>
        <p:spPr>
          <a:xfrm>
            <a:off x="311700" y="1266325"/>
            <a:ext cx="42441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Recommend to data users similar datasets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Recommend to data producers fields with small datasets or not enough datasets</a:t>
            </a:r>
            <a:endParaRPr/>
          </a:p>
        </p:txBody>
      </p:sp>
      <p:sp>
        <p:nvSpPr>
          <p:cNvPr id="1212" name="Google Shape;1212;p69"/>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213" name="Google Shape;1213;p69"/>
          <p:cNvSpPr/>
          <p:nvPr/>
        </p:nvSpPr>
        <p:spPr>
          <a:xfrm>
            <a:off x="5345540" y="-1200"/>
            <a:ext cx="20811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Future Work</a:t>
            </a:r>
            <a:endParaRPr sz="1100" b="1" i="0" u="none" strike="noStrike" cap="none">
              <a:solidFill>
                <a:srgbClr val="FFFFFF"/>
              </a:solidFill>
              <a:latin typeface="Roboto"/>
              <a:ea typeface="Roboto"/>
              <a:cs typeface="Roboto"/>
              <a:sym typeface="Roboto"/>
            </a:endParaRPr>
          </a:p>
        </p:txBody>
      </p:sp>
      <p:sp>
        <p:nvSpPr>
          <p:cNvPr id="1214" name="Google Shape;1214;p69"/>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215" name="Google Shape;1215;p69"/>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216" name="Google Shape;1216;p69"/>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1217" name="Google Shape;1217;p69"/>
          <p:cNvSpPr/>
          <p:nvPr/>
        </p:nvSpPr>
        <p:spPr>
          <a:xfrm>
            <a:off x="5345550" y="3145125"/>
            <a:ext cx="1267500" cy="1209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9"/>
          <p:cNvSpPr/>
          <p:nvPr/>
        </p:nvSpPr>
        <p:spPr>
          <a:xfrm>
            <a:off x="7743800" y="1967250"/>
            <a:ext cx="1267500" cy="1209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9"/>
          <p:cNvSpPr/>
          <p:nvPr/>
        </p:nvSpPr>
        <p:spPr>
          <a:xfrm>
            <a:off x="6717750" y="2978000"/>
            <a:ext cx="1267500" cy="1209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9"/>
          <p:cNvSpPr/>
          <p:nvPr/>
        </p:nvSpPr>
        <p:spPr>
          <a:xfrm>
            <a:off x="5664100" y="1620475"/>
            <a:ext cx="1267500" cy="1209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9"/>
          <p:cNvSpPr/>
          <p:nvPr/>
        </p:nvSpPr>
        <p:spPr>
          <a:xfrm>
            <a:off x="6030800" y="4115600"/>
            <a:ext cx="111000" cy="71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9"/>
          <p:cNvSpPr/>
          <p:nvPr/>
        </p:nvSpPr>
        <p:spPr>
          <a:xfrm>
            <a:off x="5916925" y="3629975"/>
            <a:ext cx="111000" cy="71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9"/>
          <p:cNvSpPr/>
          <p:nvPr/>
        </p:nvSpPr>
        <p:spPr>
          <a:xfrm>
            <a:off x="7084250" y="3325175"/>
            <a:ext cx="111000" cy="71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9"/>
          <p:cNvSpPr/>
          <p:nvPr/>
        </p:nvSpPr>
        <p:spPr>
          <a:xfrm>
            <a:off x="7020925" y="3782575"/>
            <a:ext cx="111000" cy="71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9"/>
          <p:cNvSpPr/>
          <p:nvPr/>
        </p:nvSpPr>
        <p:spPr>
          <a:xfrm>
            <a:off x="7389050" y="3629975"/>
            <a:ext cx="111000" cy="71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9"/>
          <p:cNvSpPr/>
          <p:nvPr/>
        </p:nvSpPr>
        <p:spPr>
          <a:xfrm>
            <a:off x="8093450" y="2307450"/>
            <a:ext cx="111000" cy="71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9"/>
          <p:cNvSpPr/>
          <p:nvPr/>
        </p:nvSpPr>
        <p:spPr>
          <a:xfrm>
            <a:off x="8093450" y="2764650"/>
            <a:ext cx="111000" cy="71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9"/>
          <p:cNvSpPr/>
          <p:nvPr/>
        </p:nvSpPr>
        <p:spPr>
          <a:xfrm>
            <a:off x="8661650" y="2307450"/>
            <a:ext cx="111000" cy="71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9"/>
          <p:cNvSpPr/>
          <p:nvPr/>
        </p:nvSpPr>
        <p:spPr>
          <a:xfrm>
            <a:off x="8550650" y="2764650"/>
            <a:ext cx="111000" cy="71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9"/>
          <p:cNvSpPr/>
          <p:nvPr/>
        </p:nvSpPr>
        <p:spPr>
          <a:xfrm>
            <a:off x="5923800" y="3297525"/>
            <a:ext cx="111000" cy="71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9"/>
          <p:cNvSpPr/>
          <p:nvPr/>
        </p:nvSpPr>
        <p:spPr>
          <a:xfrm>
            <a:off x="5581275" y="3934775"/>
            <a:ext cx="111000" cy="71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9"/>
          <p:cNvSpPr/>
          <p:nvPr/>
        </p:nvSpPr>
        <p:spPr>
          <a:xfrm>
            <a:off x="6094300" y="1866600"/>
            <a:ext cx="111000" cy="71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9"/>
          <p:cNvSpPr/>
          <p:nvPr/>
        </p:nvSpPr>
        <p:spPr>
          <a:xfrm>
            <a:off x="6330600" y="2189275"/>
            <a:ext cx="111000" cy="71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9"/>
          <p:cNvSpPr/>
          <p:nvPr/>
        </p:nvSpPr>
        <p:spPr>
          <a:xfrm>
            <a:off x="5923800" y="2435400"/>
            <a:ext cx="111000" cy="71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9"/>
          <p:cNvSpPr/>
          <p:nvPr/>
        </p:nvSpPr>
        <p:spPr>
          <a:xfrm>
            <a:off x="6635400" y="2494075"/>
            <a:ext cx="111000" cy="71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9"/>
          <p:cNvSpPr/>
          <p:nvPr/>
        </p:nvSpPr>
        <p:spPr>
          <a:xfrm>
            <a:off x="7084250" y="1305750"/>
            <a:ext cx="111000" cy="71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9"/>
          <p:cNvSpPr txBox="1"/>
          <p:nvPr/>
        </p:nvSpPr>
        <p:spPr>
          <a:xfrm>
            <a:off x="7337900" y="1067925"/>
            <a:ext cx="1622100" cy="38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Input: new publication</a:t>
            </a:r>
            <a:endParaRPr>
              <a:latin typeface="Open Sans"/>
              <a:ea typeface="Open Sans"/>
              <a:cs typeface="Open Sans"/>
              <a:sym typeface="Open Sans"/>
            </a:endParaRPr>
          </a:p>
        </p:txBody>
      </p:sp>
      <p:cxnSp>
        <p:nvCxnSpPr>
          <p:cNvPr id="1238" name="Google Shape;1238;p69"/>
          <p:cNvCxnSpPr>
            <a:endCxn id="1233" idx="0"/>
          </p:cNvCxnSpPr>
          <p:nvPr/>
        </p:nvCxnSpPr>
        <p:spPr>
          <a:xfrm rot="5400000">
            <a:off x="6356850" y="1406425"/>
            <a:ext cx="812100" cy="753600"/>
          </a:xfrm>
          <a:prstGeom prst="curvedConnector3">
            <a:avLst>
              <a:gd name="adj1" fmla="val 50000"/>
            </a:avLst>
          </a:prstGeom>
          <a:noFill/>
          <a:ln w="9525" cap="flat" cmpd="sng">
            <a:solidFill>
              <a:schemeClr val="dk2"/>
            </a:solidFill>
            <a:prstDash val="solid"/>
            <a:round/>
            <a:headEnd type="none" w="med" len="med"/>
            <a:tailEnd type="stealth"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7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244" name="Google Shape;1244;p7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Query Generation Module for dataset retrieval for RC models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Dataset classifier using entity types and RC scores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Research field retrieval model using TF-IDF</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NER for research methods retrieval</a:t>
            </a:r>
            <a:endParaRPr/>
          </a:p>
        </p:txBody>
      </p:sp>
      <p:sp>
        <p:nvSpPr>
          <p:cNvPr id="1245" name="Google Shape;1245;p70"/>
          <p:cNvSpPr/>
          <p:nvPr/>
        </p:nvSpPr>
        <p:spPr>
          <a:xfrm>
            <a:off x="7020925" y="-1200"/>
            <a:ext cx="2122800" cy="424500"/>
          </a:xfrm>
          <a:prstGeom prst="rect">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Conclusion</a:t>
            </a:r>
            <a:endParaRPr sz="1100" b="1" i="0" u="none" strike="noStrike" cap="none">
              <a:solidFill>
                <a:srgbClr val="FFFFFF"/>
              </a:solidFill>
              <a:latin typeface="Roboto"/>
              <a:ea typeface="Roboto"/>
              <a:cs typeface="Roboto"/>
              <a:sym typeface="Roboto"/>
            </a:endParaRPr>
          </a:p>
        </p:txBody>
      </p:sp>
      <p:sp>
        <p:nvSpPr>
          <p:cNvPr id="1246" name="Google Shape;1246;p70"/>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1247" name="Google Shape;1247;p70"/>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248" name="Google Shape;1248;p70"/>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249" name="Google Shape;1249;p70"/>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250" name="Google Shape;1250;p70"/>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
        <p:nvSpPr>
          <p:cNvPr id="1251" name="Google Shape;1251;p70"/>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5"/>
        <p:cNvGrpSpPr/>
        <p:nvPr/>
      </p:nvGrpSpPr>
      <p:grpSpPr>
        <a:xfrm>
          <a:off x="0" y="0"/>
          <a:ext cx="0" cy="0"/>
          <a:chOff x="0" y="0"/>
          <a:chExt cx="0" cy="0"/>
        </a:xfrm>
      </p:grpSpPr>
      <p:sp>
        <p:nvSpPr>
          <p:cNvPr id="1256" name="Google Shape;1256;p71"/>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RC</a:t>
            </a:r>
            <a:endParaRPr/>
          </a:p>
        </p:txBody>
      </p:sp>
      <p:sp>
        <p:nvSpPr>
          <p:cNvPr id="134" name="Google Shape;134;p18"/>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35" name="Google Shape;135;p18"/>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136" name="Google Shape;136;p18"/>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137" name="Google Shape;137;p18"/>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138" name="Google Shape;138;p18"/>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139" name="Google Shape;139;p18"/>
          <p:cNvSpPr txBox="1">
            <a:spLocks noGrp="1"/>
          </p:cNvSpPr>
          <p:nvPr>
            <p:ph type="body" idx="1"/>
          </p:nvPr>
        </p:nvSpPr>
        <p:spPr>
          <a:xfrm>
            <a:off x="311700" y="1266325"/>
            <a:ext cx="8520600" cy="13512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Reading comprehension (RC) QA models</a:t>
            </a:r>
            <a:endParaRPr/>
          </a:p>
          <a:p>
            <a:pPr marL="914400" marR="0" lvl="1" indent="-317500" algn="l" rtl="0">
              <a:lnSpc>
                <a:spcPct val="150000"/>
              </a:lnSpc>
              <a:spcBef>
                <a:spcPts val="0"/>
              </a:spcBef>
              <a:spcAft>
                <a:spcPts val="0"/>
              </a:spcAft>
              <a:buSzPts val="1400"/>
              <a:buChar char="○"/>
            </a:pPr>
            <a:r>
              <a:rPr lang="en"/>
              <a:t>Neural network models to find answers for given queries and texts</a:t>
            </a:r>
            <a:endParaRPr/>
          </a:p>
          <a:p>
            <a:pPr marL="914400" marR="0" lvl="1" indent="-317500" algn="l" rtl="0">
              <a:lnSpc>
                <a:spcPct val="150000"/>
              </a:lnSpc>
              <a:spcBef>
                <a:spcPts val="0"/>
              </a:spcBef>
              <a:spcAft>
                <a:spcPts val="0"/>
              </a:spcAft>
              <a:buSzPts val="1400"/>
              <a:buChar char="○"/>
            </a:pPr>
            <a:r>
              <a:rPr lang="en"/>
              <a:t>Answers are usually specific spans from texts</a:t>
            </a:r>
            <a:endParaRPr/>
          </a:p>
        </p:txBody>
      </p:sp>
      <p:sp>
        <p:nvSpPr>
          <p:cNvPr id="140" name="Google Shape;140;p18"/>
          <p:cNvSpPr txBox="1"/>
          <p:nvPr/>
        </p:nvSpPr>
        <p:spPr>
          <a:xfrm>
            <a:off x="1544625" y="2912325"/>
            <a:ext cx="2081100" cy="302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pen Sans"/>
                <a:ea typeface="Open Sans"/>
                <a:cs typeface="Open Sans"/>
                <a:sym typeface="Open Sans"/>
              </a:rPr>
              <a:t>When is the april fools day?</a:t>
            </a:r>
            <a:endParaRPr sz="1100">
              <a:latin typeface="Open Sans"/>
              <a:ea typeface="Open Sans"/>
              <a:cs typeface="Open Sans"/>
              <a:sym typeface="Open Sans"/>
            </a:endParaRPr>
          </a:p>
        </p:txBody>
      </p:sp>
      <p:sp>
        <p:nvSpPr>
          <p:cNvPr id="141" name="Google Shape;141;p18"/>
          <p:cNvSpPr txBox="1"/>
          <p:nvPr/>
        </p:nvSpPr>
        <p:spPr>
          <a:xfrm>
            <a:off x="1442150" y="3622225"/>
            <a:ext cx="2635500" cy="979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April Fools' Day (sometimes called All Fools' Day) is celebrated every year on </a:t>
            </a:r>
            <a:r>
              <a:rPr lang="en" sz="1100" b="1"/>
              <a:t>April 1</a:t>
            </a:r>
            <a:r>
              <a:rPr lang="en" sz="1100"/>
              <a:t> by playing practical jokes and spreading hoaxes.</a:t>
            </a:r>
            <a:endParaRPr sz="1100">
              <a:latin typeface="Open Sans"/>
              <a:ea typeface="Open Sans"/>
              <a:cs typeface="Open Sans"/>
              <a:sym typeface="Open Sans"/>
            </a:endParaRPr>
          </a:p>
        </p:txBody>
      </p:sp>
      <p:sp>
        <p:nvSpPr>
          <p:cNvPr id="142" name="Google Shape;142;p18"/>
          <p:cNvSpPr txBox="1"/>
          <p:nvPr/>
        </p:nvSpPr>
        <p:spPr>
          <a:xfrm>
            <a:off x="769175" y="2851125"/>
            <a:ext cx="7029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latin typeface="Open Sans"/>
                <a:ea typeface="Open Sans"/>
                <a:cs typeface="Open Sans"/>
                <a:sym typeface="Open Sans"/>
              </a:rPr>
              <a:t>Query</a:t>
            </a:r>
            <a:endParaRPr sz="1200" i="1">
              <a:latin typeface="Open Sans"/>
              <a:ea typeface="Open Sans"/>
              <a:cs typeface="Open Sans"/>
              <a:sym typeface="Open Sans"/>
            </a:endParaRPr>
          </a:p>
        </p:txBody>
      </p:sp>
      <p:sp>
        <p:nvSpPr>
          <p:cNvPr id="143" name="Google Shape;143;p18"/>
          <p:cNvSpPr txBox="1"/>
          <p:nvPr/>
        </p:nvSpPr>
        <p:spPr>
          <a:xfrm>
            <a:off x="739250" y="3622225"/>
            <a:ext cx="7029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latin typeface="Open Sans"/>
                <a:ea typeface="Open Sans"/>
                <a:cs typeface="Open Sans"/>
                <a:sym typeface="Open Sans"/>
              </a:rPr>
              <a:t>Text</a:t>
            </a:r>
            <a:endParaRPr sz="1200" i="1">
              <a:latin typeface="Open Sans"/>
              <a:ea typeface="Open Sans"/>
              <a:cs typeface="Open Sans"/>
              <a:sym typeface="Open Sans"/>
            </a:endParaRPr>
          </a:p>
        </p:txBody>
      </p:sp>
      <p:sp>
        <p:nvSpPr>
          <p:cNvPr id="144" name="Google Shape;144;p18"/>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45" name="Google Shape;145;p18"/>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146" name="Google Shape;146;p18"/>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47" name="Google Shape;147;p18"/>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48" name="Google Shape;148;p18"/>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49" name="Google Shape;149;p18"/>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150" name="Google Shape;150;p18"/>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RC</a:t>
            </a:r>
            <a:endParaRPr/>
          </a:p>
        </p:txBody>
      </p:sp>
      <p:sp>
        <p:nvSpPr>
          <p:cNvPr id="156" name="Google Shape;156;p19"/>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57" name="Google Shape;157;p19"/>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158" name="Google Shape;158;p19"/>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159" name="Google Shape;159;p19"/>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160" name="Google Shape;160;p19"/>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161" name="Google Shape;161;p19"/>
          <p:cNvSpPr txBox="1">
            <a:spLocks noGrp="1"/>
          </p:cNvSpPr>
          <p:nvPr>
            <p:ph type="body" idx="1"/>
          </p:nvPr>
        </p:nvSpPr>
        <p:spPr>
          <a:xfrm>
            <a:off x="311700" y="1266325"/>
            <a:ext cx="8520600" cy="13512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Reading comprehension (RC) QA models</a:t>
            </a:r>
            <a:endParaRPr/>
          </a:p>
          <a:p>
            <a:pPr marL="914400" marR="0" lvl="1" indent="-317500" algn="l" rtl="0">
              <a:lnSpc>
                <a:spcPct val="150000"/>
              </a:lnSpc>
              <a:spcBef>
                <a:spcPts val="0"/>
              </a:spcBef>
              <a:spcAft>
                <a:spcPts val="0"/>
              </a:spcAft>
              <a:buSzPts val="1400"/>
              <a:buChar char="○"/>
            </a:pPr>
            <a:r>
              <a:rPr lang="en"/>
              <a:t>Neural network models to find answers for given queries and texts</a:t>
            </a:r>
            <a:endParaRPr/>
          </a:p>
          <a:p>
            <a:pPr marL="914400" marR="0" lvl="1" indent="-317500" algn="l" rtl="0">
              <a:lnSpc>
                <a:spcPct val="150000"/>
              </a:lnSpc>
              <a:spcBef>
                <a:spcPts val="0"/>
              </a:spcBef>
              <a:spcAft>
                <a:spcPts val="0"/>
              </a:spcAft>
              <a:buSzPts val="1400"/>
              <a:buChar char="○"/>
            </a:pPr>
            <a:r>
              <a:rPr lang="en"/>
              <a:t>Answers are usually specific spans from texts</a:t>
            </a:r>
            <a:endParaRPr/>
          </a:p>
        </p:txBody>
      </p:sp>
      <p:sp>
        <p:nvSpPr>
          <p:cNvPr id="162" name="Google Shape;162;p19"/>
          <p:cNvSpPr txBox="1"/>
          <p:nvPr/>
        </p:nvSpPr>
        <p:spPr>
          <a:xfrm>
            <a:off x="1544625" y="2912325"/>
            <a:ext cx="2081100" cy="302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pen Sans"/>
                <a:ea typeface="Open Sans"/>
                <a:cs typeface="Open Sans"/>
                <a:sym typeface="Open Sans"/>
              </a:rPr>
              <a:t>When is the april fools day?</a:t>
            </a:r>
            <a:endParaRPr sz="1100">
              <a:latin typeface="Open Sans"/>
              <a:ea typeface="Open Sans"/>
              <a:cs typeface="Open Sans"/>
              <a:sym typeface="Open Sans"/>
            </a:endParaRPr>
          </a:p>
        </p:txBody>
      </p:sp>
      <p:sp>
        <p:nvSpPr>
          <p:cNvPr id="163" name="Google Shape;163;p19"/>
          <p:cNvSpPr txBox="1"/>
          <p:nvPr/>
        </p:nvSpPr>
        <p:spPr>
          <a:xfrm>
            <a:off x="1442150" y="3622225"/>
            <a:ext cx="2635500" cy="979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April Fools' Day (sometimes called All Fools' Day) is celebrated every year on </a:t>
            </a:r>
            <a:r>
              <a:rPr lang="en" sz="1100" b="1"/>
              <a:t>April 1</a:t>
            </a:r>
            <a:r>
              <a:rPr lang="en" sz="1100"/>
              <a:t> by playing practical jokes and spreading hoaxes.</a:t>
            </a:r>
            <a:endParaRPr sz="1100">
              <a:latin typeface="Open Sans"/>
              <a:ea typeface="Open Sans"/>
              <a:cs typeface="Open Sans"/>
              <a:sym typeface="Open Sans"/>
            </a:endParaRPr>
          </a:p>
        </p:txBody>
      </p:sp>
      <p:sp>
        <p:nvSpPr>
          <p:cNvPr id="164" name="Google Shape;164;p19"/>
          <p:cNvSpPr txBox="1"/>
          <p:nvPr/>
        </p:nvSpPr>
        <p:spPr>
          <a:xfrm>
            <a:off x="769175" y="2851125"/>
            <a:ext cx="7029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latin typeface="Open Sans"/>
                <a:ea typeface="Open Sans"/>
                <a:cs typeface="Open Sans"/>
                <a:sym typeface="Open Sans"/>
              </a:rPr>
              <a:t>Query</a:t>
            </a:r>
            <a:endParaRPr sz="1200" i="1">
              <a:latin typeface="Open Sans"/>
              <a:ea typeface="Open Sans"/>
              <a:cs typeface="Open Sans"/>
              <a:sym typeface="Open Sans"/>
            </a:endParaRPr>
          </a:p>
        </p:txBody>
      </p:sp>
      <p:sp>
        <p:nvSpPr>
          <p:cNvPr id="165" name="Google Shape;165;p19"/>
          <p:cNvSpPr txBox="1"/>
          <p:nvPr/>
        </p:nvSpPr>
        <p:spPr>
          <a:xfrm>
            <a:off x="739250" y="3622225"/>
            <a:ext cx="7029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latin typeface="Open Sans"/>
                <a:ea typeface="Open Sans"/>
                <a:cs typeface="Open Sans"/>
                <a:sym typeface="Open Sans"/>
              </a:rPr>
              <a:t>Text</a:t>
            </a:r>
            <a:endParaRPr sz="1200" i="1">
              <a:latin typeface="Open Sans"/>
              <a:ea typeface="Open Sans"/>
              <a:cs typeface="Open Sans"/>
              <a:sym typeface="Open Sans"/>
            </a:endParaRPr>
          </a:p>
        </p:txBody>
      </p:sp>
      <p:sp>
        <p:nvSpPr>
          <p:cNvPr id="166" name="Google Shape;166;p19"/>
          <p:cNvSpPr/>
          <p:nvPr/>
        </p:nvSpPr>
        <p:spPr>
          <a:xfrm>
            <a:off x="4245175" y="3001150"/>
            <a:ext cx="309300" cy="12018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A9988"/>
              </a:solidFill>
            </a:endParaRPr>
          </a:p>
        </p:txBody>
      </p:sp>
      <p:sp>
        <p:nvSpPr>
          <p:cNvPr id="167" name="Google Shape;167;p19"/>
          <p:cNvSpPr/>
          <p:nvPr/>
        </p:nvSpPr>
        <p:spPr>
          <a:xfrm>
            <a:off x="4569600" y="3389800"/>
            <a:ext cx="969600" cy="4245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RC</a:t>
            </a:r>
            <a:endParaRPr>
              <a:solidFill>
                <a:srgbClr val="FFFFFF"/>
              </a:solidFill>
            </a:endParaRPr>
          </a:p>
        </p:txBody>
      </p:sp>
      <p:sp>
        <p:nvSpPr>
          <p:cNvPr id="168" name="Google Shape;168;p19"/>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69" name="Google Shape;169;p19"/>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170" name="Google Shape;170;p19"/>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71" name="Google Shape;171;p19"/>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72" name="Google Shape;172;p19"/>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73" name="Google Shape;173;p19"/>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174" name="Google Shape;174;p19"/>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RC</a:t>
            </a:r>
            <a:endParaRPr/>
          </a:p>
        </p:txBody>
      </p:sp>
      <p:sp>
        <p:nvSpPr>
          <p:cNvPr id="180" name="Google Shape;180;p20"/>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81" name="Google Shape;181;p20"/>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182" name="Google Shape;182;p20"/>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183" name="Google Shape;183;p20"/>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184" name="Google Shape;184;p20"/>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185" name="Google Shape;185;p20"/>
          <p:cNvSpPr txBox="1">
            <a:spLocks noGrp="1"/>
          </p:cNvSpPr>
          <p:nvPr>
            <p:ph type="body" idx="1"/>
          </p:nvPr>
        </p:nvSpPr>
        <p:spPr>
          <a:xfrm>
            <a:off x="311700" y="1266325"/>
            <a:ext cx="8520600" cy="13512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Reading comprehension (RC) QA models</a:t>
            </a:r>
            <a:endParaRPr/>
          </a:p>
          <a:p>
            <a:pPr marL="914400" marR="0" lvl="1" indent="-317500" algn="l" rtl="0">
              <a:lnSpc>
                <a:spcPct val="150000"/>
              </a:lnSpc>
              <a:spcBef>
                <a:spcPts val="0"/>
              </a:spcBef>
              <a:spcAft>
                <a:spcPts val="0"/>
              </a:spcAft>
              <a:buSzPts val="1400"/>
              <a:buChar char="○"/>
            </a:pPr>
            <a:r>
              <a:rPr lang="en"/>
              <a:t>Neural network models to find answers for given queries and texts</a:t>
            </a:r>
            <a:endParaRPr/>
          </a:p>
          <a:p>
            <a:pPr marL="914400" marR="0" lvl="1" indent="-317500" algn="l" rtl="0">
              <a:lnSpc>
                <a:spcPct val="150000"/>
              </a:lnSpc>
              <a:spcBef>
                <a:spcPts val="0"/>
              </a:spcBef>
              <a:spcAft>
                <a:spcPts val="0"/>
              </a:spcAft>
              <a:buSzPts val="1400"/>
              <a:buChar char="○"/>
            </a:pPr>
            <a:r>
              <a:rPr lang="en"/>
              <a:t>Answers are usually specific spans from texts</a:t>
            </a:r>
            <a:endParaRPr/>
          </a:p>
        </p:txBody>
      </p:sp>
      <p:sp>
        <p:nvSpPr>
          <p:cNvPr id="186" name="Google Shape;186;p20"/>
          <p:cNvSpPr txBox="1"/>
          <p:nvPr/>
        </p:nvSpPr>
        <p:spPr>
          <a:xfrm>
            <a:off x="1544625" y="2912325"/>
            <a:ext cx="2081100" cy="302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pen Sans"/>
                <a:ea typeface="Open Sans"/>
                <a:cs typeface="Open Sans"/>
                <a:sym typeface="Open Sans"/>
              </a:rPr>
              <a:t>When is the april fools day?</a:t>
            </a:r>
            <a:endParaRPr sz="1100">
              <a:latin typeface="Open Sans"/>
              <a:ea typeface="Open Sans"/>
              <a:cs typeface="Open Sans"/>
              <a:sym typeface="Open Sans"/>
            </a:endParaRPr>
          </a:p>
        </p:txBody>
      </p:sp>
      <p:sp>
        <p:nvSpPr>
          <p:cNvPr id="187" name="Google Shape;187;p20"/>
          <p:cNvSpPr txBox="1"/>
          <p:nvPr/>
        </p:nvSpPr>
        <p:spPr>
          <a:xfrm>
            <a:off x="1442150" y="3622225"/>
            <a:ext cx="2635500" cy="979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April Fools' Day (sometimes called All Fools' Day) is celebrated every year on </a:t>
            </a:r>
            <a:r>
              <a:rPr lang="en" sz="1100" b="1"/>
              <a:t>April 1</a:t>
            </a:r>
            <a:r>
              <a:rPr lang="en" sz="1100"/>
              <a:t> by playing practical jokes and spreading hoaxes.</a:t>
            </a:r>
            <a:endParaRPr sz="1100">
              <a:latin typeface="Open Sans"/>
              <a:ea typeface="Open Sans"/>
              <a:cs typeface="Open Sans"/>
              <a:sym typeface="Open Sans"/>
            </a:endParaRPr>
          </a:p>
        </p:txBody>
      </p:sp>
      <p:sp>
        <p:nvSpPr>
          <p:cNvPr id="188" name="Google Shape;188;p20"/>
          <p:cNvSpPr txBox="1"/>
          <p:nvPr/>
        </p:nvSpPr>
        <p:spPr>
          <a:xfrm>
            <a:off x="769175" y="2851125"/>
            <a:ext cx="7029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latin typeface="Open Sans"/>
                <a:ea typeface="Open Sans"/>
                <a:cs typeface="Open Sans"/>
                <a:sym typeface="Open Sans"/>
              </a:rPr>
              <a:t>Query</a:t>
            </a:r>
            <a:endParaRPr sz="1200" i="1">
              <a:latin typeface="Open Sans"/>
              <a:ea typeface="Open Sans"/>
              <a:cs typeface="Open Sans"/>
              <a:sym typeface="Open Sans"/>
            </a:endParaRPr>
          </a:p>
        </p:txBody>
      </p:sp>
      <p:sp>
        <p:nvSpPr>
          <p:cNvPr id="189" name="Google Shape;189;p20"/>
          <p:cNvSpPr txBox="1"/>
          <p:nvPr/>
        </p:nvSpPr>
        <p:spPr>
          <a:xfrm>
            <a:off x="739250" y="3622225"/>
            <a:ext cx="7029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latin typeface="Open Sans"/>
                <a:ea typeface="Open Sans"/>
                <a:cs typeface="Open Sans"/>
                <a:sym typeface="Open Sans"/>
              </a:rPr>
              <a:t>Text</a:t>
            </a:r>
            <a:endParaRPr sz="1200" i="1">
              <a:latin typeface="Open Sans"/>
              <a:ea typeface="Open Sans"/>
              <a:cs typeface="Open Sans"/>
              <a:sym typeface="Open Sans"/>
            </a:endParaRPr>
          </a:p>
        </p:txBody>
      </p:sp>
      <p:sp>
        <p:nvSpPr>
          <p:cNvPr id="190" name="Google Shape;190;p20"/>
          <p:cNvSpPr/>
          <p:nvPr/>
        </p:nvSpPr>
        <p:spPr>
          <a:xfrm>
            <a:off x="4245175" y="3001150"/>
            <a:ext cx="309300" cy="12018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A9988"/>
              </a:solidFill>
            </a:endParaRPr>
          </a:p>
        </p:txBody>
      </p:sp>
      <p:sp>
        <p:nvSpPr>
          <p:cNvPr id="191" name="Google Shape;191;p20"/>
          <p:cNvSpPr/>
          <p:nvPr/>
        </p:nvSpPr>
        <p:spPr>
          <a:xfrm>
            <a:off x="4569600" y="3389800"/>
            <a:ext cx="969600" cy="424500"/>
          </a:xfrm>
          <a:prstGeom prst="roundRect">
            <a:avLst>
              <a:gd name="adj" fmla="val 16667"/>
            </a:avLst>
          </a:prstGeom>
          <a:solidFill>
            <a:srgbClr val="1A998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RC</a:t>
            </a:r>
            <a:endParaRPr>
              <a:solidFill>
                <a:srgbClr val="FFFFFF"/>
              </a:solidFill>
            </a:endParaRPr>
          </a:p>
        </p:txBody>
      </p:sp>
      <p:cxnSp>
        <p:nvCxnSpPr>
          <p:cNvPr id="192" name="Google Shape;192;p20"/>
          <p:cNvCxnSpPr>
            <a:stCxn id="191" idx="3"/>
          </p:cNvCxnSpPr>
          <p:nvPr/>
        </p:nvCxnSpPr>
        <p:spPr>
          <a:xfrm>
            <a:off x="5539200" y="3602050"/>
            <a:ext cx="542700" cy="0"/>
          </a:xfrm>
          <a:prstGeom prst="straightConnector1">
            <a:avLst/>
          </a:prstGeom>
          <a:noFill/>
          <a:ln w="9525" cap="flat" cmpd="sng">
            <a:solidFill>
              <a:schemeClr val="dk2"/>
            </a:solidFill>
            <a:prstDash val="solid"/>
            <a:round/>
            <a:headEnd type="none" w="med" len="med"/>
            <a:tailEnd type="triangle" w="med" len="med"/>
          </a:ln>
        </p:spPr>
      </p:cxnSp>
      <p:sp>
        <p:nvSpPr>
          <p:cNvPr id="193" name="Google Shape;193;p20"/>
          <p:cNvSpPr txBox="1"/>
          <p:nvPr/>
        </p:nvSpPr>
        <p:spPr>
          <a:xfrm>
            <a:off x="6206125" y="3389800"/>
            <a:ext cx="906600" cy="4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Open Sans"/>
                <a:ea typeface="Open Sans"/>
                <a:cs typeface="Open Sans"/>
                <a:sym typeface="Open Sans"/>
              </a:rPr>
              <a:t>April 1</a:t>
            </a:r>
            <a:endParaRPr b="1">
              <a:latin typeface="Open Sans"/>
              <a:ea typeface="Open Sans"/>
              <a:cs typeface="Open Sans"/>
              <a:sym typeface="Open Sans"/>
            </a:endParaRPr>
          </a:p>
        </p:txBody>
      </p:sp>
      <p:sp>
        <p:nvSpPr>
          <p:cNvPr id="194" name="Google Shape;194;p20"/>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195" name="Google Shape;195;p20"/>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196" name="Google Shape;196;p20"/>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197" name="Google Shape;197;p20"/>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198" name="Google Shape;198;p20"/>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199" name="Google Shape;199;p20"/>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200" name="Google Shape;200;p20"/>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 - RC</a:t>
            </a:r>
            <a:endParaRPr/>
          </a:p>
        </p:txBody>
      </p:sp>
      <p:sp>
        <p:nvSpPr>
          <p:cNvPr id="206" name="Google Shape;206;p21"/>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207" name="Google Shape;207;p21"/>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Evaluation</a:t>
            </a:r>
            <a:endParaRPr sz="1100" b="1" i="0" u="none" strike="noStrike" cap="none">
              <a:solidFill>
                <a:srgbClr val="999999"/>
              </a:solidFill>
              <a:latin typeface="Roboto"/>
              <a:ea typeface="Roboto"/>
              <a:cs typeface="Roboto"/>
              <a:sym typeface="Roboto"/>
            </a:endParaRPr>
          </a:p>
        </p:txBody>
      </p:sp>
      <p:sp>
        <p:nvSpPr>
          <p:cNvPr id="208" name="Google Shape;208;p21"/>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Analysis</a:t>
            </a:r>
            <a:endParaRPr sz="1100" b="1" i="0" u="none" strike="noStrike" cap="none">
              <a:solidFill>
                <a:srgbClr val="999999"/>
              </a:solidFill>
              <a:latin typeface="Roboto"/>
              <a:ea typeface="Roboto"/>
              <a:cs typeface="Roboto"/>
              <a:sym typeface="Roboto"/>
            </a:endParaRPr>
          </a:p>
        </p:txBody>
      </p:sp>
      <p:sp>
        <p:nvSpPr>
          <p:cNvPr id="209" name="Google Shape;209;p21"/>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FFFFFF"/>
                </a:solidFill>
                <a:latin typeface="Roboto"/>
                <a:ea typeface="Roboto"/>
                <a:cs typeface="Roboto"/>
                <a:sym typeface="Roboto"/>
              </a:rPr>
              <a:t>Models</a:t>
            </a:r>
            <a:endParaRPr sz="1100" b="1" i="0" u="none" strike="noStrike" cap="none">
              <a:solidFill>
                <a:srgbClr val="FFFFFF"/>
              </a:solidFill>
              <a:latin typeface="Roboto"/>
              <a:ea typeface="Roboto"/>
              <a:cs typeface="Roboto"/>
              <a:sym typeface="Roboto"/>
            </a:endParaRPr>
          </a:p>
        </p:txBody>
      </p:sp>
      <p:sp>
        <p:nvSpPr>
          <p:cNvPr id="210" name="Google Shape;210;p21"/>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i="0" u="none" strike="noStrike" cap="none">
                <a:solidFill>
                  <a:srgbClr val="999999"/>
                </a:solidFill>
                <a:latin typeface="Roboto"/>
                <a:ea typeface="Roboto"/>
                <a:cs typeface="Roboto"/>
                <a:sym typeface="Roboto"/>
              </a:rPr>
              <a:t>Introduction</a:t>
            </a:r>
            <a:endParaRPr sz="1100" b="1" i="0" u="none" strike="noStrike" cap="none">
              <a:solidFill>
                <a:srgbClr val="999999"/>
              </a:solidFill>
              <a:latin typeface="Roboto"/>
              <a:ea typeface="Roboto"/>
              <a:cs typeface="Roboto"/>
              <a:sym typeface="Roboto"/>
            </a:endParaRPr>
          </a:p>
        </p:txBody>
      </p:sp>
      <p:sp>
        <p:nvSpPr>
          <p:cNvPr id="211" name="Google Shape;211;p21"/>
          <p:cNvSpPr txBox="1">
            <a:spLocks noGrp="1"/>
          </p:cNvSpPr>
          <p:nvPr>
            <p:ph type="body" idx="1"/>
          </p:nvPr>
        </p:nvSpPr>
        <p:spPr>
          <a:xfrm>
            <a:off x="311700" y="1266325"/>
            <a:ext cx="8520600" cy="30843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Open Sans"/>
              <a:buChar char="●"/>
            </a:pPr>
            <a:r>
              <a:rPr lang="en"/>
              <a:t>In Rich Context Competition</a:t>
            </a:r>
            <a:endParaRPr/>
          </a:p>
          <a:p>
            <a:pPr marL="914400" marR="0" lvl="1" indent="-317500" algn="l" rtl="0">
              <a:lnSpc>
                <a:spcPct val="150000"/>
              </a:lnSpc>
              <a:spcBef>
                <a:spcPts val="0"/>
              </a:spcBef>
              <a:spcAft>
                <a:spcPts val="0"/>
              </a:spcAft>
              <a:buClr>
                <a:srgbClr val="695D46"/>
              </a:buClr>
              <a:buSzPts val="1400"/>
              <a:buFont typeface="Arial"/>
              <a:buChar char="○"/>
            </a:pPr>
            <a:r>
              <a:rPr lang="en">
                <a:solidFill>
                  <a:srgbClr val="695D46"/>
                </a:solidFill>
                <a:latin typeface="Arial"/>
                <a:ea typeface="Arial"/>
                <a:cs typeface="Arial"/>
                <a:sym typeface="Arial"/>
              </a:rPr>
              <a:t>Text: Publications in social science</a:t>
            </a:r>
            <a:endParaRPr>
              <a:solidFill>
                <a:srgbClr val="695D46"/>
              </a:solidFill>
              <a:latin typeface="Arial"/>
              <a:ea typeface="Arial"/>
              <a:cs typeface="Arial"/>
              <a:sym typeface="Arial"/>
            </a:endParaRPr>
          </a:p>
          <a:p>
            <a:pPr marL="914400" marR="0" lvl="1" indent="-317500" algn="l" rtl="0">
              <a:lnSpc>
                <a:spcPct val="150000"/>
              </a:lnSpc>
              <a:spcBef>
                <a:spcPts val="0"/>
              </a:spcBef>
              <a:spcAft>
                <a:spcPts val="0"/>
              </a:spcAft>
              <a:buClr>
                <a:srgbClr val="695D46"/>
              </a:buClr>
              <a:buSzPts val="1400"/>
              <a:buFont typeface="Arial"/>
              <a:buChar char="○"/>
            </a:pPr>
            <a:r>
              <a:rPr lang="en">
                <a:solidFill>
                  <a:srgbClr val="695D46"/>
                </a:solidFill>
                <a:latin typeface="Arial"/>
                <a:ea typeface="Arial"/>
                <a:cs typeface="Arial"/>
                <a:sym typeface="Arial"/>
              </a:rPr>
              <a:t>Answer: dataset mentions in publications</a:t>
            </a:r>
            <a:endParaRPr>
              <a:solidFill>
                <a:srgbClr val="695D46"/>
              </a:solidFill>
              <a:latin typeface="Arial"/>
              <a:ea typeface="Arial"/>
              <a:cs typeface="Arial"/>
              <a:sym typeface="Arial"/>
            </a:endParaRPr>
          </a:p>
          <a:p>
            <a:pPr marL="914400" marR="0" lvl="1" indent="-317500" algn="l" rtl="0">
              <a:lnSpc>
                <a:spcPct val="150000"/>
              </a:lnSpc>
              <a:spcBef>
                <a:spcPts val="0"/>
              </a:spcBef>
              <a:spcAft>
                <a:spcPts val="0"/>
              </a:spcAft>
              <a:buClr>
                <a:srgbClr val="695D46"/>
              </a:buClr>
              <a:buSzPts val="1400"/>
              <a:buFont typeface="Arial"/>
              <a:buChar char="○"/>
            </a:pPr>
            <a:r>
              <a:rPr lang="en">
                <a:solidFill>
                  <a:srgbClr val="695D46"/>
                </a:solidFill>
                <a:latin typeface="Arial"/>
                <a:ea typeface="Arial"/>
                <a:cs typeface="Arial"/>
                <a:sym typeface="Arial"/>
              </a:rPr>
              <a:t>Which RC model?</a:t>
            </a:r>
            <a:endParaRPr>
              <a:solidFill>
                <a:srgbClr val="695D46"/>
              </a:solidFill>
              <a:latin typeface="Arial"/>
              <a:ea typeface="Arial"/>
              <a:cs typeface="Arial"/>
              <a:sym typeface="Arial"/>
            </a:endParaRPr>
          </a:p>
          <a:p>
            <a:pPr marL="914400" marR="0" lvl="1" indent="-317500" algn="l" rtl="0">
              <a:lnSpc>
                <a:spcPct val="150000"/>
              </a:lnSpc>
              <a:spcBef>
                <a:spcPts val="0"/>
              </a:spcBef>
              <a:spcAft>
                <a:spcPts val="0"/>
              </a:spcAft>
              <a:buClr>
                <a:srgbClr val="695D46"/>
              </a:buClr>
              <a:buSzPts val="1400"/>
              <a:buFont typeface="Arial"/>
              <a:buChar char="○"/>
            </a:pPr>
            <a:r>
              <a:rPr lang="en">
                <a:solidFill>
                  <a:srgbClr val="695D46"/>
                </a:solidFill>
                <a:latin typeface="Arial"/>
                <a:ea typeface="Arial"/>
                <a:cs typeface="Arial"/>
                <a:sym typeface="Arial"/>
              </a:rPr>
              <a:t>Which query?</a:t>
            </a:r>
            <a:endParaRPr>
              <a:solidFill>
                <a:srgbClr val="695D46"/>
              </a:solidFill>
              <a:latin typeface="Arial"/>
              <a:ea typeface="Arial"/>
              <a:cs typeface="Arial"/>
              <a:sym typeface="Arial"/>
            </a:endParaRPr>
          </a:p>
        </p:txBody>
      </p:sp>
      <p:sp>
        <p:nvSpPr>
          <p:cNvPr id="212" name="Google Shape;212;p21"/>
          <p:cNvSpPr/>
          <p:nvPr/>
        </p:nvSpPr>
        <p:spPr>
          <a:xfrm>
            <a:off x="7020925" y="-1200"/>
            <a:ext cx="2122800" cy="424500"/>
          </a:xfrm>
          <a:prstGeom prst="rect">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Conclusion</a:t>
            </a:r>
            <a:endParaRPr sz="1100" b="1" i="0" u="none" strike="noStrike" cap="none">
              <a:solidFill>
                <a:srgbClr val="999999"/>
              </a:solidFill>
              <a:latin typeface="Roboto"/>
              <a:ea typeface="Roboto"/>
              <a:cs typeface="Roboto"/>
              <a:sym typeface="Roboto"/>
            </a:endParaRPr>
          </a:p>
        </p:txBody>
      </p:sp>
      <p:sp>
        <p:nvSpPr>
          <p:cNvPr id="213" name="Google Shape;213;p21"/>
          <p:cNvSpPr/>
          <p:nvPr/>
        </p:nvSpPr>
        <p:spPr>
          <a:xfrm>
            <a:off x="5345540"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Future Work</a:t>
            </a:r>
            <a:endParaRPr sz="1100" b="1" i="0" u="none" strike="noStrike" cap="none">
              <a:solidFill>
                <a:srgbClr val="999999"/>
              </a:solidFill>
              <a:latin typeface="Roboto"/>
              <a:ea typeface="Roboto"/>
              <a:cs typeface="Roboto"/>
              <a:sym typeface="Roboto"/>
            </a:endParaRPr>
          </a:p>
        </p:txBody>
      </p:sp>
      <p:sp>
        <p:nvSpPr>
          <p:cNvPr id="214" name="Google Shape;214;p21"/>
          <p:cNvSpPr/>
          <p:nvPr/>
        </p:nvSpPr>
        <p:spPr>
          <a:xfrm>
            <a:off x="3520309" y="-1200"/>
            <a:ext cx="20811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Challenges</a:t>
            </a:r>
            <a:endParaRPr sz="1100" b="1" i="0" u="none" strike="noStrike" cap="none">
              <a:solidFill>
                <a:srgbClr val="999999"/>
              </a:solidFill>
              <a:latin typeface="Roboto"/>
              <a:ea typeface="Roboto"/>
              <a:cs typeface="Roboto"/>
              <a:sym typeface="Roboto"/>
            </a:endParaRPr>
          </a:p>
        </p:txBody>
      </p:sp>
      <p:sp>
        <p:nvSpPr>
          <p:cNvPr id="215" name="Google Shape;215;p21"/>
          <p:cNvSpPr/>
          <p:nvPr/>
        </p:nvSpPr>
        <p:spPr>
          <a:xfrm>
            <a:off x="1745600" y="-1189"/>
            <a:ext cx="20286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a:t>
            </a:r>
            <a:r>
              <a:rPr lang="en" sz="1100" b="1">
                <a:solidFill>
                  <a:srgbClr val="999999"/>
                </a:solidFill>
                <a:latin typeface="Roboto"/>
                <a:ea typeface="Roboto"/>
                <a:cs typeface="Roboto"/>
                <a:sym typeface="Roboto"/>
              </a:rPr>
              <a:t>Models &amp; Analysis</a:t>
            </a:r>
            <a:endParaRPr sz="1100" b="1" i="0" u="none" strike="noStrike" cap="none">
              <a:solidFill>
                <a:srgbClr val="999999"/>
              </a:solidFill>
              <a:latin typeface="Roboto"/>
              <a:ea typeface="Roboto"/>
              <a:cs typeface="Roboto"/>
              <a:sym typeface="Roboto"/>
            </a:endParaRPr>
          </a:p>
        </p:txBody>
      </p:sp>
      <p:sp>
        <p:nvSpPr>
          <p:cNvPr id="216" name="Google Shape;216;p21"/>
          <p:cNvSpPr/>
          <p:nvPr/>
        </p:nvSpPr>
        <p:spPr>
          <a:xfrm>
            <a:off x="-150" y="-1189"/>
            <a:ext cx="19494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Introduction</a:t>
            </a:r>
            <a:endParaRPr sz="1100" b="1" i="0" u="none" strike="noStrike" cap="none">
              <a:solidFill>
                <a:srgbClr val="FFFFFF"/>
              </a:solidFill>
              <a:latin typeface="Roboto"/>
              <a:ea typeface="Roboto"/>
              <a:cs typeface="Roboto"/>
              <a:sym typeface="Roboto"/>
            </a:endParaRPr>
          </a:p>
        </p:txBody>
      </p:sp>
      <p:sp>
        <p:nvSpPr>
          <p:cNvPr id="217" name="Google Shape;217;p21"/>
          <p:cNvSpPr/>
          <p:nvPr/>
        </p:nvSpPr>
        <p:spPr>
          <a:xfrm>
            <a:off x="1745600" y="-1189"/>
            <a:ext cx="2028600" cy="424500"/>
          </a:xfrm>
          <a:prstGeom prst="homePlate">
            <a:avLst>
              <a:gd name="adj" fmla="val 50000"/>
            </a:avLst>
          </a:prstGeom>
          <a:solidFill>
            <a:srgbClr val="1A9988"/>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Roboto"/>
                <a:ea typeface="Roboto"/>
                <a:cs typeface="Roboto"/>
                <a:sym typeface="Roboto"/>
              </a:rPr>
              <a:t>        </a:t>
            </a:r>
            <a:r>
              <a:rPr lang="en" sz="1100" b="1">
                <a:solidFill>
                  <a:srgbClr val="FFFFFF"/>
                </a:solidFill>
                <a:latin typeface="Roboto"/>
                <a:ea typeface="Roboto"/>
                <a:cs typeface="Roboto"/>
                <a:sym typeface="Roboto"/>
              </a:rPr>
              <a:t>Models &amp; Analysis</a:t>
            </a:r>
            <a:endParaRPr sz="1100" b="1" i="0" u="none" strike="noStrike" cap="none">
              <a:solidFill>
                <a:srgbClr val="FFFFFF"/>
              </a:solidFill>
              <a:latin typeface="Roboto"/>
              <a:ea typeface="Roboto"/>
              <a:cs typeface="Roboto"/>
              <a:sym typeface="Roboto"/>
            </a:endParaRPr>
          </a:p>
        </p:txBody>
      </p:sp>
      <p:sp>
        <p:nvSpPr>
          <p:cNvPr id="218" name="Google Shape;218;p21"/>
          <p:cNvSpPr/>
          <p:nvPr/>
        </p:nvSpPr>
        <p:spPr>
          <a:xfrm>
            <a:off x="-150" y="-1189"/>
            <a:ext cx="1949400" cy="424500"/>
          </a:xfrm>
          <a:prstGeom prst="homePlate">
            <a:avLst>
              <a:gd name="adj" fmla="val 50000"/>
            </a:avLst>
          </a:prstGeom>
          <a:solidFill>
            <a:srgbClr val="B7B7B7"/>
          </a:solidFill>
          <a:ln w="9525" cap="flat" cmpd="sng">
            <a:solidFill>
              <a:srgbClr val="E9EDE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999999"/>
                </a:solidFill>
                <a:latin typeface="Roboto"/>
                <a:ea typeface="Roboto"/>
                <a:cs typeface="Roboto"/>
                <a:sym typeface="Roboto"/>
              </a:rPr>
              <a:t>   Introduction</a:t>
            </a:r>
            <a:endParaRPr sz="1100" b="1" i="0" u="none" strike="noStrike" cap="none">
              <a:solidFill>
                <a:srgbClr val="999999"/>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3992</Words>
  <Application>Microsoft Office PowerPoint</Application>
  <PresentationFormat>On-screen Show (16:9)</PresentationFormat>
  <Paragraphs>1035</Paragraphs>
  <Slides>59</Slides>
  <Notes>59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Roboto</vt:lpstr>
      <vt:lpstr>Open Sans</vt:lpstr>
      <vt:lpstr>PT Sans Narrow</vt:lpstr>
      <vt:lpstr>Arial</vt:lpstr>
      <vt:lpstr>Tropic</vt:lpstr>
      <vt:lpstr>Rich Context Competition</vt:lpstr>
      <vt:lpstr>Introduction</vt:lpstr>
      <vt:lpstr>Introduction</vt:lpstr>
      <vt:lpstr>Datasets</vt:lpstr>
      <vt:lpstr>Datasets - RC</vt:lpstr>
      <vt:lpstr>Datasets - RC</vt:lpstr>
      <vt:lpstr>Datasets - RC</vt:lpstr>
      <vt:lpstr>Datasets - RC</vt:lpstr>
      <vt:lpstr>Datasets - RC</vt:lpstr>
      <vt:lpstr>Datasets - RC</vt:lpstr>
      <vt:lpstr>Datasets - RC</vt:lpstr>
      <vt:lpstr>Datasets - RC</vt:lpstr>
      <vt:lpstr>Datasets - RC</vt:lpstr>
      <vt:lpstr>Datasets - RC</vt:lpstr>
      <vt:lpstr>Datasets - RC</vt:lpstr>
      <vt:lpstr>Datasets - RC</vt:lpstr>
      <vt:lpstr>Datasets - RC</vt:lpstr>
      <vt:lpstr>Datasets - Query</vt:lpstr>
      <vt:lpstr>Datasets - Query terms</vt:lpstr>
      <vt:lpstr>Datasets - Query terms</vt:lpstr>
      <vt:lpstr>Datasets - Query terms</vt:lpstr>
      <vt:lpstr>Datasets - Query + RC </vt:lpstr>
      <vt:lpstr>Datasets - Query + RC</vt:lpstr>
      <vt:lpstr>Datasets - Query + RC</vt:lpstr>
      <vt:lpstr>Datasets - Query + RC</vt:lpstr>
      <vt:lpstr>Datasets - Query + RC</vt:lpstr>
      <vt:lpstr>Datasets - Results from DocQA</vt:lpstr>
      <vt:lpstr>Datasets - Results from DocQA</vt:lpstr>
      <vt:lpstr>Datasets - Results from DocQA</vt:lpstr>
      <vt:lpstr>Datasets - Results from DocQA</vt:lpstr>
      <vt:lpstr>Datasets - Ultra Fine Entity Typing </vt:lpstr>
      <vt:lpstr>Datasets - Answer Classifier</vt:lpstr>
      <vt:lpstr>Datasets - Overall Architecture</vt:lpstr>
      <vt:lpstr>Datasets - Overall Architecture</vt:lpstr>
      <vt:lpstr>Datasets - Overall Architecture</vt:lpstr>
      <vt:lpstr>Datasets - Analysis</vt:lpstr>
      <vt:lpstr>Datasets - Analysis</vt:lpstr>
      <vt:lpstr>Datasets - Analysis</vt:lpstr>
      <vt:lpstr>Datasets - Analysis</vt:lpstr>
      <vt:lpstr>Research Fields</vt:lpstr>
      <vt:lpstr>Research Fields</vt:lpstr>
      <vt:lpstr>Research Fields</vt:lpstr>
      <vt:lpstr>Research Fields</vt:lpstr>
      <vt:lpstr>Research Fields</vt:lpstr>
      <vt:lpstr>Research Fields - Analysis </vt:lpstr>
      <vt:lpstr>Research Fields - Analysis</vt:lpstr>
      <vt:lpstr>Research Fields - Analysis</vt:lpstr>
      <vt:lpstr>Research Methods</vt:lpstr>
      <vt:lpstr>Research Methods</vt:lpstr>
      <vt:lpstr>Research Methods</vt:lpstr>
      <vt:lpstr>Research Methods</vt:lpstr>
      <vt:lpstr>Research Methods - Analysis  </vt:lpstr>
      <vt:lpstr>Challenges</vt:lpstr>
      <vt:lpstr>Future Work</vt:lpstr>
      <vt:lpstr>Future Work</vt:lpstr>
      <vt:lpstr>Future Work</vt:lpstr>
      <vt:lpstr>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Rich Context Competition</dc:title>
  <dc:creator>Julia Ingrid Lane</dc:creator>
  <cp:lastModifiedBy>Julia Ingrid Lane</cp:lastModifiedBy>
  <cp:revision>2</cp:revision>
  <dcterms:modified xsi:type="dcterms:W3CDTF">2019-02-15T13:06:15Z</dcterms:modified>
</cp:coreProperties>
</file>