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2" r:id="rId4"/>
    <p:sldId id="263" r:id="rId5"/>
    <p:sldId id="264" r:id="rId6"/>
    <p:sldId id="265" r:id="rId7"/>
    <p:sldId id="266" r:id="rId8"/>
    <p:sldId id="268" r:id="rId9"/>
    <p:sldId id="269" r:id="rId10"/>
    <p:sldId id="270" r:id="rId11"/>
    <p:sldId id="271" r:id="rId12"/>
    <p:sldId id="272" r:id="rId13"/>
    <p:sldId id="260" r:id="rId14"/>
    <p:sldId id="273" r:id="rId15"/>
    <p:sldId id="261" r:id="rId16"/>
    <p:sldId id="274" r:id="rId17"/>
    <p:sldId id="275"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78" d="100"/>
          <a:sy n="78" d="100"/>
        </p:scale>
        <p:origin x="64" y="3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1F2D5-FC3E-4DE9-BE33-AB0A8E37DAD0}" type="datetimeFigureOut">
              <a:rPr lang="en-US" smtClean="0"/>
              <a:t>3/3/2020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F1E73-320F-45CF-ABF2-4CC8DA1914A7}" type="slidenum">
              <a:rPr lang="en-US" smtClean="0"/>
              <a:t>‹#›</a:t>
            </a:fld>
            <a:endParaRPr lang="en-US"/>
          </a:p>
        </p:txBody>
      </p:sp>
    </p:spTree>
    <p:extLst>
      <p:ext uri="{BB962C8B-B14F-4D97-AF65-F5344CB8AC3E}">
        <p14:creationId xmlns:p14="http://schemas.microsoft.com/office/powerpoint/2010/main" val="421064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2c4b338d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82c4b338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2CC"/>
                </a:highlight>
              </a:rPr>
              <a:t>Script: This figure demonstrates the cross-state migration outcome of employment &amp; enrollment after graduation in Ohio, Illinois, and Missouri. We looked at one year post-grad marked in red, as well as three years post-grad in grey. We expected more students to move across the border, however, it’s shown that above that over 60% of students are employed in Ohio, and very few students move to Illinois and Missouri. There is also a high percentage of records not found, which we can interpret as students moving to other states for which we don’t have the data to track them, or they are unemployed in Ohio. </a:t>
            </a:r>
            <a:endParaRPr>
              <a:highlight>
                <a:srgbClr val="FFF2CC"/>
              </a:highlight>
            </a:endParaRPr>
          </a:p>
          <a:p>
            <a:pPr marL="0" lvl="0" indent="0" algn="l" rtl="0">
              <a:spcBef>
                <a:spcPts val="0"/>
              </a:spcBef>
              <a:spcAft>
                <a:spcPts val="0"/>
              </a:spcAft>
              <a:buNone/>
            </a:pPr>
            <a:endParaRPr/>
          </a:p>
          <a:p>
            <a:pPr marL="0" lvl="0" indent="0" algn="l" rtl="0">
              <a:spcBef>
                <a:spcPts val="0"/>
              </a:spcBef>
              <a:spcAft>
                <a:spcPts val="0"/>
              </a:spcAft>
              <a:buNone/>
            </a:pPr>
            <a:r>
              <a:rPr lang="en"/>
              <a:t>NOTES FOR THIS SLIDE:</a:t>
            </a:r>
            <a:endParaRPr/>
          </a:p>
          <a:p>
            <a:pPr marL="0" lvl="0" indent="0" algn="l" rtl="0">
              <a:spcBef>
                <a:spcPts val="0"/>
              </a:spcBef>
              <a:spcAft>
                <a:spcPts val="0"/>
              </a:spcAft>
              <a:buNone/>
            </a:pPr>
            <a:r>
              <a:rPr lang="en"/>
              <a:t>-these numbers may imply that for these three implications, people leaving Ohio for IL and MO isn’t as much of a concern as expected. </a:t>
            </a:r>
            <a:endParaRPr/>
          </a:p>
          <a:p>
            <a:pPr marL="0" lvl="0" indent="0" algn="l" rtl="0">
              <a:spcBef>
                <a:spcPts val="0"/>
              </a:spcBef>
              <a:spcAft>
                <a:spcPts val="0"/>
              </a:spcAft>
              <a:buNone/>
            </a:pPr>
            <a:r>
              <a:rPr lang="en"/>
              <a:t>- the high % of people who weren’t found tells us that maybe there are other states that these students are moving to for which we don’t have data - bigger cities, like NY, LA, SF? Or are these students unemployed somewhere in Ohio? </a:t>
            </a:r>
            <a:endParaRPr/>
          </a:p>
          <a:p>
            <a:pPr marL="0" lvl="0" indent="0" algn="l" rtl="0">
              <a:spcBef>
                <a:spcPts val="0"/>
              </a:spcBef>
              <a:spcAft>
                <a:spcPts val="0"/>
              </a:spcAft>
              <a:buNone/>
            </a:pPr>
            <a:r>
              <a:rPr lang="en"/>
              <a:t>	^ is an option for further analysis, if data from other states becomes available, and it presents us with an unemployment analysis which could shed some light on these trends. </a:t>
            </a:r>
            <a:endParaRPr/>
          </a:p>
          <a:p>
            <a:pPr marL="0" lvl="0" indent="0" algn="l" rtl="0">
              <a:spcBef>
                <a:spcPts val="0"/>
              </a:spcBef>
              <a:spcAft>
                <a:spcPts val="0"/>
              </a:spcAft>
              <a:buNone/>
            </a:pPr>
            <a:r>
              <a:rPr lang="en"/>
              <a:t>-this pattern is the same for three years - most of our sample *isn’t* moving to IL or MO. </a:t>
            </a:r>
            <a:endParaRPr/>
          </a:p>
        </p:txBody>
      </p:sp>
    </p:spTree>
    <p:extLst>
      <p:ext uri="{BB962C8B-B14F-4D97-AF65-F5344CB8AC3E}">
        <p14:creationId xmlns:p14="http://schemas.microsoft.com/office/powerpoint/2010/main" val="1126266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82c4b338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82c4b338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2CC"/>
                </a:highlight>
              </a:rPr>
              <a:t>Script: This graph further breaks down the employment and enrollment status in Ohio post-graduation, with 1 year, 2 year, and 3 year out for three main CIP codes. We see the same pattern as the previous slide, with nursing having the highest employed/enrolled in Ohio, followed by computer science and then accounting. </a:t>
            </a:r>
            <a:endParaRPr>
              <a:highlight>
                <a:srgbClr val="FFF2CC"/>
              </a:highlight>
            </a:endParaRPr>
          </a:p>
          <a:p>
            <a:pPr marL="0" lvl="0" indent="0" algn="l" rtl="0">
              <a:spcBef>
                <a:spcPts val="0"/>
              </a:spcBef>
              <a:spcAft>
                <a:spcPts val="0"/>
              </a:spcAft>
              <a:buNone/>
            </a:pPr>
            <a:endParaRPr/>
          </a:p>
          <a:p>
            <a:pPr marL="0" lvl="0" indent="0" algn="l" rtl="0">
              <a:spcBef>
                <a:spcPts val="0"/>
              </a:spcBef>
              <a:spcAft>
                <a:spcPts val="0"/>
              </a:spcAft>
              <a:buNone/>
            </a:pPr>
            <a:r>
              <a:rPr lang="en"/>
              <a:t>Explain how employment here is defined differently than in the previous tables. </a:t>
            </a:r>
            <a:endParaRPr/>
          </a:p>
          <a:p>
            <a:pPr marL="0" lvl="0" indent="0" algn="l" rtl="0">
              <a:spcBef>
                <a:spcPts val="0"/>
              </a:spcBef>
              <a:spcAft>
                <a:spcPts val="0"/>
              </a:spcAft>
              <a:buNone/>
            </a:pPr>
            <a:r>
              <a:rPr lang="en"/>
              <a:t>Pivot to next slide - something like, “now that we have seen that people generally do not move to MO and IL, we thought it would be interesting to analyze their employment patterns and persistence”</a:t>
            </a:r>
            <a:endParaRPr/>
          </a:p>
        </p:txBody>
      </p:sp>
    </p:spTree>
    <p:extLst>
      <p:ext uri="{BB962C8B-B14F-4D97-AF65-F5344CB8AC3E}">
        <p14:creationId xmlns:p14="http://schemas.microsoft.com/office/powerpoint/2010/main" val="2631245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E578EC-F8B4-454C-B465-643F71EC142B}"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ABCD6-D6A6-4E9C-83C3-A228BE95C52F}" type="slidenum">
              <a:rPr lang="en-US" smtClean="0"/>
              <a:t>‹#›</a:t>
            </a:fld>
            <a:endParaRPr lang="en-US"/>
          </a:p>
        </p:txBody>
      </p:sp>
    </p:spTree>
    <p:extLst>
      <p:ext uri="{BB962C8B-B14F-4D97-AF65-F5344CB8AC3E}">
        <p14:creationId xmlns:p14="http://schemas.microsoft.com/office/powerpoint/2010/main" val="353407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578EC-F8B4-454C-B465-643F71EC142B}"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ABCD6-D6A6-4E9C-83C3-A228BE95C52F}" type="slidenum">
              <a:rPr lang="en-US" smtClean="0"/>
              <a:t>‹#›</a:t>
            </a:fld>
            <a:endParaRPr lang="en-US"/>
          </a:p>
        </p:txBody>
      </p:sp>
    </p:spTree>
    <p:extLst>
      <p:ext uri="{BB962C8B-B14F-4D97-AF65-F5344CB8AC3E}">
        <p14:creationId xmlns:p14="http://schemas.microsoft.com/office/powerpoint/2010/main" val="319072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578EC-F8B4-454C-B465-643F71EC142B}"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ABCD6-D6A6-4E9C-83C3-A228BE95C52F}" type="slidenum">
              <a:rPr lang="en-US" smtClean="0"/>
              <a:t>‹#›</a:t>
            </a:fld>
            <a:endParaRPr lang="en-US"/>
          </a:p>
        </p:txBody>
      </p:sp>
    </p:spTree>
    <p:extLst>
      <p:ext uri="{BB962C8B-B14F-4D97-AF65-F5344CB8AC3E}">
        <p14:creationId xmlns:p14="http://schemas.microsoft.com/office/powerpoint/2010/main" val="361735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0200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578EC-F8B4-454C-B465-643F71EC142B}"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ABCD6-D6A6-4E9C-83C3-A228BE95C52F}" type="slidenum">
              <a:rPr lang="en-US" smtClean="0"/>
              <a:t>‹#›</a:t>
            </a:fld>
            <a:endParaRPr lang="en-US"/>
          </a:p>
        </p:txBody>
      </p:sp>
    </p:spTree>
    <p:extLst>
      <p:ext uri="{BB962C8B-B14F-4D97-AF65-F5344CB8AC3E}">
        <p14:creationId xmlns:p14="http://schemas.microsoft.com/office/powerpoint/2010/main" val="91340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E578EC-F8B4-454C-B465-643F71EC142B}"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ABCD6-D6A6-4E9C-83C3-A228BE95C52F}" type="slidenum">
              <a:rPr lang="en-US" smtClean="0"/>
              <a:t>‹#›</a:t>
            </a:fld>
            <a:endParaRPr lang="en-US"/>
          </a:p>
        </p:txBody>
      </p:sp>
    </p:spTree>
    <p:extLst>
      <p:ext uri="{BB962C8B-B14F-4D97-AF65-F5344CB8AC3E}">
        <p14:creationId xmlns:p14="http://schemas.microsoft.com/office/powerpoint/2010/main" val="132319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E578EC-F8B4-454C-B465-643F71EC142B}"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ABCD6-D6A6-4E9C-83C3-A228BE95C52F}" type="slidenum">
              <a:rPr lang="en-US" smtClean="0"/>
              <a:t>‹#›</a:t>
            </a:fld>
            <a:endParaRPr lang="en-US"/>
          </a:p>
        </p:txBody>
      </p:sp>
    </p:spTree>
    <p:extLst>
      <p:ext uri="{BB962C8B-B14F-4D97-AF65-F5344CB8AC3E}">
        <p14:creationId xmlns:p14="http://schemas.microsoft.com/office/powerpoint/2010/main" val="156417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E578EC-F8B4-454C-B465-643F71EC142B}" type="datetimeFigureOut">
              <a:rPr lang="en-US" smtClean="0"/>
              <a:t>3/3/2020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7ABCD6-D6A6-4E9C-83C3-A228BE95C52F}" type="slidenum">
              <a:rPr lang="en-US" smtClean="0"/>
              <a:t>‹#›</a:t>
            </a:fld>
            <a:endParaRPr lang="en-US"/>
          </a:p>
        </p:txBody>
      </p:sp>
    </p:spTree>
    <p:extLst>
      <p:ext uri="{BB962C8B-B14F-4D97-AF65-F5344CB8AC3E}">
        <p14:creationId xmlns:p14="http://schemas.microsoft.com/office/powerpoint/2010/main" val="3144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E578EC-F8B4-454C-B465-643F71EC142B}" type="datetimeFigureOut">
              <a:rPr lang="en-US" smtClean="0"/>
              <a:t>3/3/2020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7ABCD6-D6A6-4E9C-83C3-A228BE95C52F}" type="slidenum">
              <a:rPr lang="en-US" smtClean="0"/>
              <a:t>‹#›</a:t>
            </a:fld>
            <a:endParaRPr lang="en-US"/>
          </a:p>
        </p:txBody>
      </p:sp>
    </p:spTree>
    <p:extLst>
      <p:ext uri="{BB962C8B-B14F-4D97-AF65-F5344CB8AC3E}">
        <p14:creationId xmlns:p14="http://schemas.microsoft.com/office/powerpoint/2010/main" val="243414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578EC-F8B4-454C-B465-643F71EC142B}" type="datetimeFigureOut">
              <a:rPr lang="en-US" smtClean="0"/>
              <a:t>3/3/2020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7ABCD6-D6A6-4E9C-83C3-A228BE95C52F}" type="slidenum">
              <a:rPr lang="en-US" smtClean="0"/>
              <a:t>‹#›</a:t>
            </a:fld>
            <a:endParaRPr lang="en-US"/>
          </a:p>
        </p:txBody>
      </p:sp>
    </p:spTree>
    <p:extLst>
      <p:ext uri="{BB962C8B-B14F-4D97-AF65-F5344CB8AC3E}">
        <p14:creationId xmlns:p14="http://schemas.microsoft.com/office/powerpoint/2010/main" val="18786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E578EC-F8B4-454C-B465-643F71EC142B}"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ABCD6-D6A6-4E9C-83C3-A228BE95C52F}" type="slidenum">
              <a:rPr lang="en-US" smtClean="0"/>
              <a:t>‹#›</a:t>
            </a:fld>
            <a:endParaRPr lang="en-US"/>
          </a:p>
        </p:txBody>
      </p:sp>
    </p:spTree>
    <p:extLst>
      <p:ext uri="{BB962C8B-B14F-4D97-AF65-F5344CB8AC3E}">
        <p14:creationId xmlns:p14="http://schemas.microsoft.com/office/powerpoint/2010/main" val="105490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E578EC-F8B4-454C-B465-643F71EC142B}"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ABCD6-D6A6-4E9C-83C3-A228BE95C52F}" type="slidenum">
              <a:rPr lang="en-US" smtClean="0"/>
              <a:t>‹#›</a:t>
            </a:fld>
            <a:endParaRPr lang="en-US"/>
          </a:p>
        </p:txBody>
      </p:sp>
    </p:spTree>
    <p:extLst>
      <p:ext uri="{BB962C8B-B14F-4D97-AF65-F5344CB8AC3E}">
        <p14:creationId xmlns:p14="http://schemas.microsoft.com/office/powerpoint/2010/main" val="162691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578EC-F8B4-454C-B465-643F71EC142B}" type="datetimeFigureOut">
              <a:rPr lang="en-US" smtClean="0"/>
              <a:t>3/3/2020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ABCD6-D6A6-4E9C-83C3-A228BE95C52F}" type="slidenum">
              <a:rPr lang="en-US" smtClean="0"/>
              <a:t>‹#›</a:t>
            </a:fld>
            <a:endParaRPr lang="en-US"/>
          </a:p>
        </p:txBody>
      </p:sp>
    </p:spTree>
    <p:extLst>
      <p:ext uri="{BB962C8B-B14F-4D97-AF65-F5344CB8AC3E}">
        <p14:creationId xmlns:p14="http://schemas.microsoft.com/office/powerpoint/2010/main" val="3265105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orkforcedatatools.chrr.ohio-state.edu/hom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orkforcesuccess.chrr.ohio-state.edu/detai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Ohio and the Workforce Success Measures: Regional Data Possibilities</a:t>
            </a:r>
            <a:endParaRPr lang="en-US" dirty="0"/>
          </a:p>
        </p:txBody>
      </p:sp>
      <p:sp>
        <p:nvSpPr>
          <p:cNvPr id="3" name="Subtitle 2"/>
          <p:cNvSpPr>
            <a:spLocks noGrp="1"/>
          </p:cNvSpPr>
          <p:nvPr>
            <p:ph type="subTitle" idx="1"/>
          </p:nvPr>
        </p:nvSpPr>
        <p:spPr/>
        <p:txBody>
          <a:bodyPr/>
          <a:lstStyle/>
          <a:p>
            <a:r>
              <a:rPr lang="en-US" dirty="0" smtClean="0"/>
              <a:t>Joshua Hawley</a:t>
            </a:r>
          </a:p>
          <a:p>
            <a:r>
              <a:rPr lang="en-US" dirty="0" smtClean="0"/>
              <a:t>The Ohio State University </a:t>
            </a:r>
            <a:endParaRPr lang="en-US" dirty="0"/>
          </a:p>
        </p:txBody>
      </p:sp>
    </p:spTree>
    <p:extLst>
      <p:ext uri="{BB962C8B-B14F-4D97-AF65-F5344CB8AC3E}">
        <p14:creationId xmlns:p14="http://schemas.microsoft.com/office/powerpoint/2010/main" val="373730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level data displays</a:t>
            </a:r>
            <a:endParaRPr lang="en-US" dirty="0"/>
          </a:p>
        </p:txBody>
      </p:sp>
      <p:sp>
        <p:nvSpPr>
          <p:cNvPr id="4" name="Content Placeholder 3"/>
          <p:cNvSpPr>
            <a:spLocks noGrp="1"/>
          </p:cNvSpPr>
          <p:nvPr>
            <p:ph sz="half" idx="1"/>
          </p:nvPr>
        </p:nvSpPr>
        <p:spPr/>
        <p:txBody>
          <a:bodyPr/>
          <a:lstStyle/>
          <a:p>
            <a:r>
              <a:rPr lang="en-US" dirty="0" smtClean="0"/>
              <a:t>Summary of state level</a:t>
            </a:r>
          </a:p>
          <a:p>
            <a:r>
              <a:rPr lang="en-US" dirty="0" smtClean="0"/>
              <a:t>Provides both program and outcomes</a:t>
            </a:r>
          </a:p>
          <a:p>
            <a:r>
              <a:rPr lang="en-US" dirty="0" smtClean="0"/>
              <a:t>High level</a:t>
            </a:r>
          </a:p>
          <a:p>
            <a:r>
              <a:rPr lang="en-US" dirty="0" smtClean="0"/>
              <a:t>Easy to read</a:t>
            </a:r>
          </a:p>
          <a:p>
            <a:r>
              <a:rPr lang="en-US" dirty="0" smtClean="0"/>
              <a:t>Practical </a:t>
            </a:r>
            <a:endParaRPr lang="en-US" dirty="0"/>
          </a:p>
        </p:txBody>
      </p:sp>
      <p:pic>
        <p:nvPicPr>
          <p:cNvPr id="6" name="Content Placeholder 5"/>
          <p:cNvPicPr>
            <a:picLocks noGrp="1" noChangeAspect="1"/>
          </p:cNvPicPr>
          <p:nvPr>
            <p:ph sz="half" idx="2"/>
          </p:nvPr>
        </p:nvPicPr>
        <p:blipFill>
          <a:blip r:embed="rId2"/>
          <a:stretch>
            <a:fillRect/>
          </a:stretch>
        </p:blipFill>
        <p:spPr>
          <a:xfrm>
            <a:off x="6172200" y="2242248"/>
            <a:ext cx="4038600" cy="3241869"/>
          </a:xfrm>
          <a:prstGeom prst="rect">
            <a:avLst/>
          </a:prstGeom>
        </p:spPr>
      </p:pic>
    </p:spTree>
    <p:extLst>
      <p:ext uri="{BB962C8B-B14F-4D97-AF65-F5344CB8AC3E}">
        <p14:creationId xmlns:p14="http://schemas.microsoft.com/office/powerpoint/2010/main" val="235321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County dashboards</a:t>
            </a:r>
            <a:endParaRPr lang="en-US" dirty="0"/>
          </a:p>
        </p:txBody>
      </p:sp>
      <p:sp>
        <p:nvSpPr>
          <p:cNvPr id="3" name="Content Placeholder 2"/>
          <p:cNvSpPr>
            <a:spLocks noGrp="1"/>
          </p:cNvSpPr>
          <p:nvPr>
            <p:ph sz="half" idx="1"/>
          </p:nvPr>
        </p:nvSpPr>
        <p:spPr/>
        <p:txBody>
          <a:bodyPr/>
          <a:lstStyle/>
          <a:p>
            <a:r>
              <a:rPr lang="en-US" dirty="0" smtClean="0"/>
              <a:t>Each county has one, for areas</a:t>
            </a:r>
          </a:p>
          <a:p>
            <a:pPr lvl="1"/>
            <a:r>
              <a:rPr lang="en-US" dirty="0" smtClean="0"/>
              <a:t>County Stats</a:t>
            </a:r>
          </a:p>
          <a:p>
            <a:pPr lvl="1"/>
            <a:r>
              <a:rPr lang="en-US" dirty="0" smtClean="0"/>
              <a:t>Participation </a:t>
            </a:r>
          </a:p>
          <a:p>
            <a:pPr lvl="1"/>
            <a:r>
              <a:rPr lang="en-US" dirty="0" smtClean="0"/>
              <a:t>Services</a:t>
            </a:r>
          </a:p>
          <a:p>
            <a:pPr lvl="1"/>
            <a:r>
              <a:rPr lang="en-US" dirty="0" smtClean="0"/>
              <a:t>Outcomes</a:t>
            </a:r>
            <a:endParaRPr lang="en-US" dirty="0"/>
          </a:p>
        </p:txBody>
      </p:sp>
      <p:pic>
        <p:nvPicPr>
          <p:cNvPr id="5" name="Content Placeholder 4"/>
          <p:cNvPicPr>
            <a:picLocks noGrp="1" noChangeAspect="1"/>
          </p:cNvPicPr>
          <p:nvPr>
            <p:ph sz="half" idx="2"/>
          </p:nvPr>
        </p:nvPicPr>
        <p:blipFill>
          <a:blip r:embed="rId2"/>
          <a:stretch>
            <a:fillRect/>
          </a:stretch>
        </p:blipFill>
        <p:spPr>
          <a:xfrm>
            <a:off x="6172200" y="2274452"/>
            <a:ext cx="4038600" cy="3177461"/>
          </a:xfrm>
          <a:prstGeom prst="rect">
            <a:avLst/>
          </a:prstGeom>
        </p:spPr>
      </p:pic>
    </p:spTree>
    <p:extLst>
      <p:ext uri="{BB962C8B-B14F-4D97-AF65-F5344CB8AC3E}">
        <p14:creationId xmlns:p14="http://schemas.microsoft.com/office/powerpoint/2010/main" val="166244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a:t>
            </a:r>
            <a:endParaRPr lang="en-US" dirty="0"/>
          </a:p>
        </p:txBody>
      </p:sp>
      <p:sp>
        <p:nvSpPr>
          <p:cNvPr id="3" name="Content Placeholder 2"/>
          <p:cNvSpPr>
            <a:spLocks noGrp="1"/>
          </p:cNvSpPr>
          <p:nvPr>
            <p:ph sz="half" idx="1"/>
          </p:nvPr>
        </p:nvSpPr>
        <p:spPr/>
        <p:txBody>
          <a:bodyPr/>
          <a:lstStyle/>
          <a:p>
            <a:r>
              <a:rPr lang="en-US" dirty="0" smtClean="0"/>
              <a:t>For each provider</a:t>
            </a:r>
          </a:p>
          <a:p>
            <a:pPr lvl="1"/>
            <a:r>
              <a:rPr lang="en-US" dirty="0" smtClean="0"/>
              <a:t>County</a:t>
            </a:r>
          </a:p>
          <a:p>
            <a:pPr lvl="1"/>
            <a:r>
              <a:rPr lang="en-US" dirty="0" smtClean="0"/>
              <a:t>College</a:t>
            </a:r>
          </a:p>
          <a:p>
            <a:pPr lvl="1"/>
            <a:r>
              <a:rPr lang="en-US" dirty="0" smtClean="0"/>
              <a:t>Board</a:t>
            </a:r>
          </a:p>
          <a:p>
            <a:r>
              <a:rPr lang="en-US" dirty="0" smtClean="0"/>
              <a:t>Same set of reports</a:t>
            </a:r>
            <a:endParaRPr lang="en-US" dirty="0"/>
          </a:p>
        </p:txBody>
      </p:sp>
      <p:pic>
        <p:nvPicPr>
          <p:cNvPr id="5" name="Content Placeholder 4"/>
          <p:cNvPicPr>
            <a:picLocks noGrp="1" noChangeAspect="1"/>
          </p:cNvPicPr>
          <p:nvPr>
            <p:ph sz="half" idx="2"/>
          </p:nvPr>
        </p:nvPicPr>
        <p:blipFill>
          <a:blip r:embed="rId2"/>
          <a:stretch>
            <a:fillRect/>
          </a:stretch>
        </p:blipFill>
        <p:spPr>
          <a:xfrm>
            <a:off x="6172200" y="2883540"/>
            <a:ext cx="4038600" cy="1959285"/>
          </a:xfrm>
          <a:prstGeom prst="rect">
            <a:avLst/>
          </a:prstGeom>
        </p:spPr>
      </p:pic>
    </p:spTree>
    <p:extLst>
      <p:ext uri="{BB962C8B-B14F-4D97-AF65-F5344CB8AC3E}">
        <p14:creationId xmlns:p14="http://schemas.microsoft.com/office/powerpoint/2010/main" val="46562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Workforce Success Measures </a:t>
            </a:r>
            <a:endParaRPr lang="en-US" dirty="0"/>
          </a:p>
        </p:txBody>
      </p:sp>
      <p:sp>
        <p:nvSpPr>
          <p:cNvPr id="8" name="Content Placeholder 7"/>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3815444" y="2075968"/>
            <a:ext cx="3384211" cy="2468184"/>
          </a:xfrm>
          <a:prstGeom prst="rect">
            <a:avLst/>
          </a:prstGeom>
        </p:spPr>
      </p:pic>
      <p:sp>
        <p:nvSpPr>
          <p:cNvPr id="9" name="TextBox 8"/>
          <p:cNvSpPr txBox="1"/>
          <p:nvPr/>
        </p:nvSpPr>
        <p:spPr>
          <a:xfrm>
            <a:off x="3415393" y="4679089"/>
            <a:ext cx="3962400" cy="646331"/>
          </a:xfrm>
          <a:prstGeom prst="rect">
            <a:avLst/>
          </a:prstGeom>
          <a:noFill/>
        </p:spPr>
        <p:txBody>
          <a:bodyPr wrap="square" rtlCol="0">
            <a:spAutoFit/>
          </a:bodyPr>
          <a:lstStyle/>
          <a:p>
            <a:pPr algn="ctr"/>
            <a:r>
              <a:rPr lang="en-US" dirty="0">
                <a:hlinkClick r:id="rId3"/>
              </a:rPr>
              <a:t>Workforce Success Measures Dashboard</a:t>
            </a:r>
            <a:endParaRPr lang="en-US" dirty="0"/>
          </a:p>
        </p:txBody>
      </p:sp>
    </p:spTree>
    <p:extLst>
      <p:ext uri="{BB962C8B-B14F-4D97-AF65-F5344CB8AC3E}">
        <p14:creationId xmlns:p14="http://schemas.microsoft.com/office/powerpoint/2010/main" val="4077559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Use</a:t>
            </a:r>
            <a:endParaRPr lang="en-US" dirty="0"/>
          </a:p>
        </p:txBody>
      </p:sp>
      <p:sp>
        <p:nvSpPr>
          <p:cNvPr id="3" name="Content Placeholder 2"/>
          <p:cNvSpPr>
            <a:spLocks noGrp="1"/>
          </p:cNvSpPr>
          <p:nvPr>
            <p:ph idx="1"/>
          </p:nvPr>
        </p:nvSpPr>
        <p:spPr/>
        <p:txBody>
          <a:bodyPr>
            <a:normAutofit/>
          </a:bodyPr>
          <a:lstStyle/>
          <a:p>
            <a:r>
              <a:rPr lang="en-US" dirty="0" smtClean="0"/>
              <a:t>Limits of technology</a:t>
            </a:r>
          </a:p>
          <a:p>
            <a:pPr lvl="1"/>
            <a:r>
              <a:rPr lang="en-US" dirty="0" smtClean="0"/>
              <a:t>Technology, even well designed and executed tech, can’t make a government use data</a:t>
            </a:r>
          </a:p>
          <a:p>
            <a:pPr lvl="1"/>
            <a:r>
              <a:rPr lang="en-US" dirty="0" smtClean="0"/>
              <a:t>Local decisions differ in the rules that the feds intent to set</a:t>
            </a:r>
          </a:p>
          <a:p>
            <a:pPr lvl="2"/>
            <a:r>
              <a:rPr lang="en-US" dirty="0" smtClean="0"/>
              <a:t>Intake</a:t>
            </a:r>
          </a:p>
          <a:p>
            <a:pPr lvl="2"/>
            <a:r>
              <a:rPr lang="en-US" dirty="0" smtClean="0"/>
              <a:t>Program set up</a:t>
            </a:r>
          </a:p>
          <a:p>
            <a:pPr lvl="2"/>
            <a:r>
              <a:rPr lang="en-US" dirty="0" smtClean="0"/>
              <a:t>Evaluation </a:t>
            </a:r>
          </a:p>
          <a:p>
            <a:r>
              <a:rPr lang="en-US" dirty="0" smtClean="0"/>
              <a:t>Simply deciding there are common measures does not mean people use the data for policy decisions</a:t>
            </a:r>
            <a:endParaRPr lang="en-US" dirty="0"/>
          </a:p>
        </p:txBody>
      </p:sp>
    </p:spTree>
    <p:extLst>
      <p:ext uri="{BB962C8B-B14F-4D97-AF65-F5344CB8AC3E}">
        <p14:creationId xmlns:p14="http://schemas.microsoft.com/office/powerpoint/2010/main" val="204383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Weaknesses with data</a:t>
            </a:r>
            <a:endParaRPr lang="en-US" dirty="0"/>
          </a:p>
        </p:txBody>
      </p:sp>
      <p:sp>
        <p:nvSpPr>
          <p:cNvPr id="4" name="Slide Number Placeholder 3"/>
          <p:cNvSpPr>
            <a:spLocks noGrp="1"/>
          </p:cNvSpPr>
          <p:nvPr>
            <p:ph type="sldNum" sz="quarter" idx="12"/>
          </p:nvPr>
        </p:nvSpPr>
        <p:spPr/>
        <p:txBody>
          <a:bodyPr>
            <a:normAutofit/>
          </a:bodyPr>
          <a:lstStyle/>
          <a:p>
            <a:fld id="{3FC90E32-EE92-DE40-8F4B-9EDEAFD3FF0F}" type="slidenum">
              <a:rPr lang="en-US" smtClean="0"/>
              <a:pPr/>
              <a:t>15</a:t>
            </a:fld>
            <a:endParaRPr lang="en-US"/>
          </a:p>
        </p:txBody>
      </p:sp>
      <p:sp>
        <p:nvSpPr>
          <p:cNvPr id="6" name="Content Placeholder 5"/>
          <p:cNvSpPr>
            <a:spLocks noGrp="1"/>
          </p:cNvSpPr>
          <p:nvPr>
            <p:ph sz="quarter" idx="1"/>
          </p:nvPr>
        </p:nvSpPr>
        <p:spPr/>
        <p:txBody>
          <a:bodyPr/>
          <a:lstStyle/>
          <a:p>
            <a:r>
              <a:rPr lang="en-US" dirty="0" smtClean="0"/>
              <a:t>Employment only includes within-state data</a:t>
            </a:r>
          </a:p>
          <a:p>
            <a:r>
              <a:rPr lang="en-US" dirty="0" smtClean="0"/>
              <a:t>No federal/military/PO employment</a:t>
            </a:r>
          </a:p>
          <a:p>
            <a:r>
              <a:rPr lang="en-US" dirty="0" smtClean="0"/>
              <a:t>No “off the books” or informal sector employment</a:t>
            </a:r>
            <a:endParaRPr lang="en-US" dirty="0"/>
          </a:p>
        </p:txBody>
      </p:sp>
    </p:spTree>
    <p:extLst>
      <p:ext uri="{BB962C8B-B14F-4D97-AF65-F5344CB8AC3E}">
        <p14:creationId xmlns:p14="http://schemas.microsoft.com/office/powerpoint/2010/main" val="2392631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Including Regional Data</a:t>
            </a:r>
            <a:endParaRPr lang="en-US" dirty="0"/>
          </a:p>
        </p:txBody>
      </p:sp>
      <p:sp>
        <p:nvSpPr>
          <p:cNvPr id="3" name="Content Placeholder 2"/>
          <p:cNvSpPr>
            <a:spLocks noGrp="1"/>
          </p:cNvSpPr>
          <p:nvPr>
            <p:ph idx="1"/>
          </p:nvPr>
        </p:nvSpPr>
        <p:spPr/>
        <p:txBody>
          <a:bodyPr/>
          <a:lstStyle/>
          <a:p>
            <a:r>
              <a:rPr lang="en-US" dirty="0" smtClean="0"/>
              <a:t>Employment and Earnings</a:t>
            </a:r>
          </a:p>
          <a:p>
            <a:pPr lvl="1"/>
            <a:r>
              <a:rPr lang="en-US" dirty="0" smtClean="0"/>
              <a:t>Regional employment measure</a:t>
            </a:r>
          </a:p>
          <a:p>
            <a:pPr lvl="1"/>
            <a:r>
              <a:rPr lang="en-US" dirty="0" smtClean="0"/>
              <a:t>Employment in multiple states</a:t>
            </a:r>
          </a:p>
          <a:p>
            <a:pPr lvl="1"/>
            <a:r>
              <a:rPr lang="en-US" dirty="0" smtClean="0"/>
              <a:t>Better career pathway knowledge</a:t>
            </a:r>
          </a:p>
          <a:p>
            <a:r>
              <a:rPr lang="en-US" dirty="0" smtClean="0"/>
              <a:t>Education Data</a:t>
            </a:r>
          </a:p>
          <a:p>
            <a:pPr lvl="1"/>
            <a:r>
              <a:rPr lang="en-US" dirty="0" smtClean="0"/>
              <a:t>Regional credential data completion (students that started in one state and finished in another)</a:t>
            </a:r>
          </a:p>
          <a:p>
            <a:pPr lvl="1"/>
            <a:r>
              <a:rPr lang="en-US" dirty="0" smtClean="0"/>
              <a:t>Compare policy impacts (what happens in case of city where population is shared and cuts across political boundaries?) </a:t>
            </a:r>
            <a:endParaRPr lang="en-US" dirty="0"/>
          </a:p>
        </p:txBody>
      </p:sp>
    </p:spTree>
    <p:extLst>
      <p:ext uri="{BB962C8B-B14F-4D97-AF65-F5344CB8AC3E}">
        <p14:creationId xmlns:p14="http://schemas.microsoft.com/office/powerpoint/2010/main" val="2051002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MSAs in Cincinnati and Southeast Ohio</a:t>
            </a:r>
            <a:endParaRPr lang="en-US" dirty="0"/>
          </a:p>
        </p:txBody>
      </p:sp>
      <p:pic>
        <p:nvPicPr>
          <p:cNvPr id="5" name="Content Placeholder 4"/>
          <p:cNvPicPr>
            <a:picLocks noGrp="1" noChangeAspect="1"/>
          </p:cNvPicPr>
          <p:nvPr>
            <p:ph idx="1"/>
          </p:nvPr>
        </p:nvPicPr>
        <p:blipFill>
          <a:blip r:embed="rId2"/>
          <a:stretch>
            <a:fillRect/>
          </a:stretch>
        </p:blipFill>
        <p:spPr>
          <a:xfrm>
            <a:off x="2423999" y="1873693"/>
            <a:ext cx="7344001" cy="4255201"/>
          </a:xfrm>
          <a:prstGeom prst="rect">
            <a:avLst/>
          </a:prstGeom>
        </p:spPr>
      </p:pic>
    </p:spTree>
    <p:extLst>
      <p:ext uri="{BB962C8B-B14F-4D97-AF65-F5344CB8AC3E}">
        <p14:creationId xmlns:p14="http://schemas.microsoft.com/office/powerpoint/2010/main" val="744587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970200" y="701767"/>
            <a:ext cx="10251600" cy="713600"/>
          </a:xfrm>
          <a:prstGeom prst="rect">
            <a:avLst/>
          </a:prstGeom>
        </p:spPr>
        <p:txBody>
          <a:bodyPr spcFirstLastPara="1" vert="horz" wrap="square" lIns="121900" tIns="121900" rIns="121900" bIns="121900" rtlCol="0" anchor="t" anchorCtr="0">
            <a:noAutofit/>
          </a:bodyPr>
          <a:lstStyle/>
          <a:p>
            <a:r>
              <a:rPr lang="en"/>
              <a:t>Outcomes: Cross-State Migration</a:t>
            </a:r>
            <a:endParaRPr/>
          </a:p>
        </p:txBody>
      </p:sp>
      <p:pic>
        <p:nvPicPr>
          <p:cNvPr id="165" name="Google Shape;165;p25"/>
          <p:cNvPicPr preferRelativeResize="0"/>
          <p:nvPr/>
        </p:nvPicPr>
        <p:blipFill>
          <a:blip r:embed="rId3">
            <a:alphaModFix/>
          </a:blip>
          <a:stretch>
            <a:fillRect/>
          </a:stretch>
        </p:blipFill>
        <p:spPr>
          <a:xfrm>
            <a:off x="2508967" y="1600667"/>
            <a:ext cx="7174067" cy="4903967"/>
          </a:xfrm>
          <a:prstGeom prst="rect">
            <a:avLst/>
          </a:prstGeom>
          <a:noFill/>
          <a:ln>
            <a:noFill/>
          </a:ln>
        </p:spPr>
      </p:pic>
    </p:spTree>
    <p:extLst>
      <p:ext uri="{BB962C8B-B14F-4D97-AF65-F5344CB8AC3E}">
        <p14:creationId xmlns:p14="http://schemas.microsoft.com/office/powerpoint/2010/main" val="1472062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7"/>
          <p:cNvPicPr preferRelativeResize="0"/>
          <p:nvPr/>
        </p:nvPicPr>
        <p:blipFill>
          <a:blip r:embed="rId3">
            <a:alphaModFix/>
          </a:blip>
          <a:stretch>
            <a:fillRect/>
          </a:stretch>
        </p:blipFill>
        <p:spPr>
          <a:xfrm>
            <a:off x="1179500" y="101600"/>
            <a:ext cx="9832989" cy="6654800"/>
          </a:xfrm>
          <a:prstGeom prst="rect">
            <a:avLst/>
          </a:prstGeom>
          <a:noFill/>
          <a:ln>
            <a:noFill/>
          </a:ln>
        </p:spPr>
      </p:pic>
    </p:spTree>
    <p:extLst>
      <p:ext uri="{BB962C8B-B14F-4D97-AF65-F5344CB8AC3E}">
        <p14:creationId xmlns:p14="http://schemas.microsoft.com/office/powerpoint/2010/main" val="92653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Uses of OLDA for Government</a:t>
            </a:r>
            <a:endParaRPr lang="en-US" dirty="0"/>
          </a:p>
        </p:txBody>
      </p:sp>
      <p:sp>
        <p:nvSpPr>
          <p:cNvPr id="4" name="Slide Number Placeholder 3"/>
          <p:cNvSpPr>
            <a:spLocks noGrp="1"/>
          </p:cNvSpPr>
          <p:nvPr>
            <p:ph type="sldNum" sz="quarter" idx="12"/>
          </p:nvPr>
        </p:nvSpPr>
        <p:spPr/>
        <p:txBody>
          <a:bodyPr>
            <a:normAutofit/>
          </a:bodyPr>
          <a:lstStyle/>
          <a:p>
            <a:fld id="{3FC90E32-EE92-DE40-8F4B-9EDEAFD3FF0F}" type="slidenum">
              <a:rPr lang="en-US" smtClean="0"/>
              <a:pPr/>
              <a:t>2</a:t>
            </a:fld>
            <a:endParaRPr lang="en-US"/>
          </a:p>
        </p:txBody>
      </p:sp>
      <p:sp>
        <p:nvSpPr>
          <p:cNvPr id="6" name="Content Placeholder 5"/>
          <p:cNvSpPr>
            <a:spLocks noGrp="1"/>
          </p:cNvSpPr>
          <p:nvPr>
            <p:ph sz="quarter" idx="1"/>
          </p:nvPr>
        </p:nvSpPr>
        <p:spPr/>
        <p:txBody>
          <a:bodyPr/>
          <a:lstStyle/>
          <a:p>
            <a:r>
              <a:rPr lang="en-US" dirty="0" smtClean="0"/>
              <a:t>Agencies use data for many purposes</a:t>
            </a:r>
          </a:p>
          <a:p>
            <a:pPr lvl="1"/>
            <a:r>
              <a:rPr lang="en-US" dirty="0" smtClean="0"/>
              <a:t>To conduct research they can not using data internally (e.g., matching wage records to housing rosters)</a:t>
            </a:r>
            <a:endParaRPr lang="en-US" dirty="0"/>
          </a:p>
          <a:p>
            <a:pPr lvl="1"/>
            <a:r>
              <a:rPr lang="en-US" dirty="0" smtClean="0"/>
              <a:t>To produce value added tools that meet priorities of multiple agencies (e.g., WIOA Scorecards)</a:t>
            </a:r>
          </a:p>
          <a:p>
            <a:pPr lvl="1"/>
            <a:r>
              <a:rPr lang="en-US" dirty="0" smtClean="0"/>
              <a:t>To generate novel research (e.g., monitoring long term outcomes of WIOA youth)</a:t>
            </a:r>
          </a:p>
          <a:p>
            <a:pPr lvl="1"/>
            <a:r>
              <a:rPr lang="en-US" dirty="0" smtClean="0"/>
              <a:t>To fulfil external research request that would otherwise take agency resources</a:t>
            </a:r>
          </a:p>
        </p:txBody>
      </p:sp>
    </p:spTree>
    <p:extLst>
      <p:ext uri="{BB962C8B-B14F-4D97-AF65-F5344CB8AC3E}">
        <p14:creationId xmlns:p14="http://schemas.microsoft.com/office/powerpoint/2010/main" val="767366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and Reports</a:t>
            </a:r>
            <a:endParaRPr lang="en-US" dirty="0"/>
          </a:p>
        </p:txBody>
      </p:sp>
      <p:sp>
        <p:nvSpPr>
          <p:cNvPr id="3" name="Content Placeholder 2"/>
          <p:cNvSpPr>
            <a:spLocks noGrp="1"/>
          </p:cNvSpPr>
          <p:nvPr>
            <p:ph idx="1"/>
          </p:nvPr>
        </p:nvSpPr>
        <p:spPr/>
        <p:txBody>
          <a:bodyPr/>
          <a:lstStyle/>
          <a:p>
            <a:r>
              <a:rPr lang="en-US" dirty="0" smtClean="0"/>
              <a:t>State plans and reports are the required communications mechanisms for describing program goals and outcomes:</a:t>
            </a:r>
          </a:p>
          <a:p>
            <a:pPr lvl="1"/>
            <a:r>
              <a:rPr lang="en-US" dirty="0" smtClean="0"/>
              <a:t>Ohio’s plans included a visual dashboard (workforce success measures</a:t>
            </a:r>
            <a:r>
              <a:rPr lang="en-US" dirty="0"/>
              <a:t>), </a:t>
            </a:r>
            <a:r>
              <a:rPr lang="en-US" dirty="0" smtClean="0"/>
              <a:t>workforcesuccess.chrr.ohio-state.edu </a:t>
            </a:r>
          </a:p>
          <a:p>
            <a:pPr lvl="1"/>
            <a:r>
              <a:rPr lang="en-US" dirty="0" smtClean="0"/>
              <a:t>It provides state, county, region, and provider outcomes</a:t>
            </a:r>
          </a:p>
          <a:p>
            <a:pPr marL="457200" lvl="1" indent="0">
              <a:buNone/>
            </a:pPr>
            <a:endParaRPr lang="en-US" dirty="0"/>
          </a:p>
        </p:txBody>
      </p:sp>
    </p:spTree>
    <p:extLst>
      <p:ext uri="{BB962C8B-B14F-4D97-AF65-F5344CB8AC3E}">
        <p14:creationId xmlns:p14="http://schemas.microsoft.com/office/powerpoint/2010/main" val="324794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Workforce Success Measures</a:t>
            </a:r>
            <a:endParaRPr lang="en-US" dirty="0"/>
          </a:p>
        </p:txBody>
      </p:sp>
      <p:sp>
        <p:nvSpPr>
          <p:cNvPr id="3" name="Content Placeholder 2"/>
          <p:cNvSpPr>
            <a:spLocks noGrp="1"/>
          </p:cNvSpPr>
          <p:nvPr>
            <p:ph idx="1"/>
          </p:nvPr>
        </p:nvSpPr>
        <p:spPr/>
        <p:txBody>
          <a:bodyPr/>
          <a:lstStyle/>
          <a:p>
            <a:r>
              <a:rPr lang="en-US" dirty="0" smtClean="0"/>
              <a:t>Four broad areas</a:t>
            </a:r>
          </a:p>
          <a:p>
            <a:pPr lvl="1"/>
            <a:r>
              <a:rPr lang="en-US" dirty="0" smtClean="0"/>
              <a:t>Employment: two and four quarters after exit</a:t>
            </a:r>
          </a:p>
          <a:p>
            <a:pPr lvl="1"/>
            <a:r>
              <a:rPr lang="en-US" dirty="0" smtClean="0"/>
              <a:t>Skills: enrollment in and completion of degrees and credentials</a:t>
            </a:r>
          </a:p>
          <a:p>
            <a:pPr lvl="1"/>
            <a:r>
              <a:rPr lang="en-US" dirty="0" smtClean="0"/>
              <a:t>Wages: levels of earnings after two and four quarters of exit</a:t>
            </a:r>
          </a:p>
          <a:p>
            <a:pPr lvl="1"/>
            <a:r>
              <a:rPr lang="en-US" dirty="0" smtClean="0"/>
              <a:t>Business retention: do people stay in the same job? </a:t>
            </a:r>
          </a:p>
        </p:txBody>
      </p:sp>
    </p:spTree>
    <p:extLst>
      <p:ext uri="{BB962C8B-B14F-4D97-AF65-F5344CB8AC3E}">
        <p14:creationId xmlns:p14="http://schemas.microsoft.com/office/powerpoint/2010/main" val="94496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think about with this</a:t>
            </a:r>
            <a:endParaRPr lang="en-US" dirty="0"/>
          </a:p>
        </p:txBody>
      </p:sp>
      <p:sp>
        <p:nvSpPr>
          <p:cNvPr id="3" name="Content Placeholder 2"/>
          <p:cNvSpPr>
            <a:spLocks noGrp="1"/>
          </p:cNvSpPr>
          <p:nvPr>
            <p:ph idx="1"/>
          </p:nvPr>
        </p:nvSpPr>
        <p:spPr/>
        <p:txBody>
          <a:bodyPr/>
          <a:lstStyle/>
          <a:p>
            <a:r>
              <a:rPr lang="en-US" dirty="0" smtClean="0"/>
              <a:t>Data Sources</a:t>
            </a:r>
          </a:p>
          <a:p>
            <a:pPr lvl="1"/>
            <a:r>
              <a:rPr lang="en-US" dirty="0" smtClean="0"/>
              <a:t>Ohio administrative records from program files</a:t>
            </a:r>
          </a:p>
          <a:p>
            <a:pPr lvl="1"/>
            <a:r>
              <a:rPr lang="en-US" dirty="0" smtClean="0"/>
              <a:t>Limits results to programs that have at least 10 people</a:t>
            </a:r>
          </a:p>
          <a:p>
            <a:pPr lvl="1"/>
            <a:r>
              <a:rPr lang="en-US" dirty="0" smtClean="0"/>
              <a:t>Three agencies, common use of UI wage records in matches with agencies program files</a:t>
            </a:r>
          </a:p>
          <a:p>
            <a:pPr marL="457200" lvl="1" indent="0">
              <a:buNone/>
            </a:pPr>
            <a:r>
              <a:rPr lang="en-US" dirty="0">
                <a:hlinkClick r:id="rId2"/>
              </a:rPr>
              <a:t>https://</a:t>
            </a:r>
            <a:r>
              <a:rPr lang="en-US" dirty="0" smtClean="0">
                <a:hlinkClick r:id="rId2"/>
              </a:rPr>
              <a:t>workforcesuccess.chrr.ohio-state.edu/details</a:t>
            </a:r>
            <a:r>
              <a:rPr lang="en-US" dirty="0" smtClean="0"/>
              <a:t> </a:t>
            </a:r>
          </a:p>
          <a:p>
            <a:pPr lvl="1"/>
            <a:endParaRPr lang="en-US" dirty="0"/>
          </a:p>
        </p:txBody>
      </p:sp>
    </p:spTree>
    <p:extLst>
      <p:ext uri="{BB962C8B-B14F-4D97-AF65-F5344CB8AC3E}">
        <p14:creationId xmlns:p14="http://schemas.microsoft.com/office/powerpoint/2010/main" val="134330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Definitions of program and outcome</a:t>
            </a:r>
            <a:endParaRPr lang="en-US" dirty="0"/>
          </a:p>
        </p:txBody>
      </p:sp>
      <p:sp>
        <p:nvSpPr>
          <p:cNvPr id="3" name="Content Placeholder 2"/>
          <p:cNvSpPr>
            <a:spLocks noGrp="1"/>
          </p:cNvSpPr>
          <p:nvPr>
            <p:ph idx="1"/>
          </p:nvPr>
        </p:nvSpPr>
        <p:spPr/>
        <p:txBody>
          <a:bodyPr>
            <a:normAutofit/>
          </a:bodyPr>
          <a:lstStyle/>
          <a:p>
            <a:pPr lvl="1"/>
            <a:r>
              <a:rPr lang="en-US" sz="3200" dirty="0" smtClean="0"/>
              <a:t>Workforce </a:t>
            </a:r>
            <a:r>
              <a:rPr lang="en-US" sz="3200" dirty="0"/>
              <a:t>Investment and Opportunities Act Title I (WIOA Title I) </a:t>
            </a:r>
            <a:r>
              <a:rPr lang="en-US" sz="3200" b="1" dirty="0"/>
              <a:t>participants</a:t>
            </a:r>
            <a:r>
              <a:rPr lang="en-US" sz="3200" dirty="0"/>
              <a:t> are those individuals identified </a:t>
            </a:r>
            <a:r>
              <a:rPr lang="en-US" sz="3200" dirty="0" smtClean="0"/>
              <a:t>in </a:t>
            </a:r>
            <a:r>
              <a:rPr lang="en-US" sz="3200" dirty="0"/>
              <a:t>the quarter after the end of the program year who had received a core staff-assisted service (such as job search or placement assistance) or an intensive service (such as counseling, career planning, or job training</a:t>
            </a:r>
            <a:r>
              <a:rPr lang="en-US" sz="3200" dirty="0" smtClean="0"/>
              <a:t>)</a:t>
            </a:r>
            <a:endParaRPr lang="en-US" dirty="0"/>
          </a:p>
        </p:txBody>
      </p:sp>
    </p:spTree>
    <p:extLst>
      <p:ext uri="{BB962C8B-B14F-4D97-AF65-F5344CB8AC3E}">
        <p14:creationId xmlns:p14="http://schemas.microsoft.com/office/powerpoint/2010/main" val="113425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a:t>
            </a:r>
            <a:endParaRPr lang="en-US" dirty="0"/>
          </a:p>
        </p:txBody>
      </p:sp>
      <p:sp>
        <p:nvSpPr>
          <p:cNvPr id="3" name="Content Placeholder 2"/>
          <p:cNvSpPr>
            <a:spLocks noGrp="1"/>
          </p:cNvSpPr>
          <p:nvPr>
            <p:ph idx="1"/>
          </p:nvPr>
        </p:nvSpPr>
        <p:spPr/>
        <p:txBody>
          <a:bodyPr>
            <a:normAutofit/>
          </a:bodyPr>
          <a:lstStyle/>
          <a:p>
            <a:r>
              <a:rPr lang="en-US" b="1" dirty="0" smtClean="0"/>
              <a:t>Completer – Definition: </a:t>
            </a:r>
          </a:p>
          <a:p>
            <a:r>
              <a:rPr lang="en-US" sz="3200" dirty="0" smtClean="0"/>
              <a:t>Completers </a:t>
            </a:r>
            <a:r>
              <a:rPr lang="en-US" sz="3200" dirty="0"/>
              <a:t>are included in the WSM when there is an associated identifier to enable matching with employment and credential outcomes. While most records include such identifiers, the WSM undercounts some portion of completers due to an imperfect ability to match all completers with their outcomes.</a:t>
            </a:r>
          </a:p>
        </p:txBody>
      </p:sp>
    </p:spTree>
    <p:extLst>
      <p:ext uri="{BB962C8B-B14F-4D97-AF65-F5344CB8AC3E}">
        <p14:creationId xmlns:p14="http://schemas.microsoft.com/office/powerpoint/2010/main" val="248965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outcomes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There are many critical data decisions on the employment outcomes</a:t>
            </a:r>
          </a:p>
          <a:p>
            <a:r>
              <a:rPr lang="en-US" b="1" dirty="0"/>
              <a:t>Employment and earnings outcomes </a:t>
            </a:r>
            <a:r>
              <a:rPr lang="en-US" dirty="0"/>
              <a:t>are calculated using Ohio’s UI Wage data for those individuals working in </a:t>
            </a:r>
            <a:r>
              <a:rPr lang="en-US" dirty="0" smtClean="0"/>
              <a:t>Ohio</a:t>
            </a:r>
            <a:endParaRPr lang="en-US" dirty="0"/>
          </a:p>
          <a:p>
            <a:r>
              <a:rPr lang="en-US" dirty="0"/>
              <a:t>The </a:t>
            </a:r>
            <a:r>
              <a:rPr lang="en-US" b="1" dirty="0"/>
              <a:t>Retention metric </a:t>
            </a:r>
            <a:r>
              <a:rPr lang="en-US" dirty="0"/>
              <a:t>indicates whether an individual has the same main employer in the second calendar quarter after exit and the fourth calendar quarter after exit. </a:t>
            </a:r>
            <a:endParaRPr lang="en-US" dirty="0" smtClean="0"/>
          </a:p>
          <a:p>
            <a:r>
              <a:rPr lang="en-US" dirty="0" smtClean="0"/>
              <a:t>All </a:t>
            </a:r>
            <a:r>
              <a:rPr lang="en-US" dirty="0"/>
              <a:t>records in the UI Wage data include a </a:t>
            </a:r>
            <a:r>
              <a:rPr lang="en-US" b="1" dirty="0"/>
              <a:t>linkage identifier </a:t>
            </a:r>
            <a:r>
              <a:rPr lang="en-US" dirty="0"/>
              <a:t>that enables deterministic matching of employment outcomes to program </a:t>
            </a:r>
            <a:r>
              <a:rPr lang="en-US" dirty="0" smtClean="0"/>
              <a:t>completers.</a:t>
            </a:r>
          </a:p>
          <a:p>
            <a:r>
              <a:rPr lang="en-US" b="1" dirty="0" smtClean="0"/>
              <a:t>Credential </a:t>
            </a:r>
            <a:r>
              <a:rPr lang="en-US" b="1" dirty="0"/>
              <a:t>outcomes</a:t>
            </a:r>
            <a:r>
              <a:rPr lang="en-US" dirty="0"/>
              <a:t> are deterministically matched to program completers where possible; the remainder are linked probabilistically where sufficient personally identifiable information is included with the administrative data source to use for </a:t>
            </a:r>
            <a:r>
              <a:rPr lang="en-US" dirty="0" smtClean="0"/>
              <a:t>matching</a:t>
            </a:r>
            <a:endParaRPr lang="en-US" dirty="0"/>
          </a:p>
        </p:txBody>
      </p:sp>
    </p:spTree>
    <p:extLst>
      <p:ext uri="{BB962C8B-B14F-4D97-AF65-F5344CB8AC3E}">
        <p14:creationId xmlns:p14="http://schemas.microsoft.com/office/powerpoint/2010/main" val="279494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does the program data look like</a:t>
            </a:r>
            <a:endParaRPr lang="en-US" dirty="0"/>
          </a:p>
        </p:txBody>
      </p:sp>
      <p:sp>
        <p:nvSpPr>
          <p:cNvPr id="3" name="Content Placeholder 2"/>
          <p:cNvSpPr>
            <a:spLocks noGrp="1"/>
          </p:cNvSpPr>
          <p:nvPr>
            <p:ph idx="1"/>
          </p:nvPr>
        </p:nvSpPr>
        <p:spPr/>
        <p:txBody>
          <a:bodyPr/>
          <a:lstStyle/>
          <a:p>
            <a:r>
              <a:rPr lang="en-US" dirty="0" smtClean="0"/>
              <a:t>Built a technical website to display the data</a:t>
            </a:r>
          </a:p>
          <a:p>
            <a:r>
              <a:rPr lang="en-US" dirty="0" smtClean="0"/>
              <a:t>Both a “dashboard” and a scorecard</a:t>
            </a:r>
          </a:p>
          <a:p>
            <a:pPr lvl="1"/>
            <a:r>
              <a:rPr lang="en-US" dirty="0" smtClean="0"/>
              <a:t>Dashboard = decision support</a:t>
            </a:r>
          </a:p>
          <a:p>
            <a:pPr lvl="1"/>
            <a:r>
              <a:rPr lang="en-US" dirty="0" smtClean="0"/>
              <a:t>Scorecard = support on key areas (maybe a smaller footprint from dashboards)</a:t>
            </a:r>
          </a:p>
          <a:p>
            <a:endParaRPr lang="en-US" dirty="0"/>
          </a:p>
        </p:txBody>
      </p:sp>
    </p:spTree>
    <p:extLst>
      <p:ext uri="{BB962C8B-B14F-4D97-AF65-F5344CB8AC3E}">
        <p14:creationId xmlns:p14="http://schemas.microsoft.com/office/powerpoint/2010/main" val="1705407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991</Words>
  <Application>Microsoft Office PowerPoint</Application>
  <PresentationFormat>Widescreen</PresentationFormat>
  <Paragraphs>96</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Ohio and the Workforce Success Measures: Regional Data Possibilities</vt:lpstr>
      <vt:lpstr>Uses of OLDA for Government</vt:lpstr>
      <vt:lpstr>Plans and Reports</vt:lpstr>
      <vt:lpstr>Workforce Success Measures</vt:lpstr>
      <vt:lpstr>Issues to think about with this</vt:lpstr>
      <vt:lpstr>Definitions of program and outcome</vt:lpstr>
      <vt:lpstr>Outcome</vt:lpstr>
      <vt:lpstr>Employment outcomes</vt:lpstr>
      <vt:lpstr>What does the program data look like</vt:lpstr>
      <vt:lpstr>State level data displays</vt:lpstr>
      <vt:lpstr>County dashboards</vt:lpstr>
      <vt:lpstr>Provider</vt:lpstr>
      <vt:lpstr>Workforce Success Measures </vt:lpstr>
      <vt:lpstr>Data Use</vt:lpstr>
      <vt:lpstr>Weaknesses with data</vt:lpstr>
      <vt:lpstr>Including Regional Data</vt:lpstr>
      <vt:lpstr>MSAs in Cincinnati and Southeast Ohio</vt:lpstr>
      <vt:lpstr>Outcomes: Cross-State Migration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Hawley</dc:creator>
  <cp:lastModifiedBy>Josh Hawley</cp:lastModifiedBy>
  <cp:revision>6</cp:revision>
  <dcterms:created xsi:type="dcterms:W3CDTF">2020-02-25T20:56:38Z</dcterms:created>
  <dcterms:modified xsi:type="dcterms:W3CDTF">2020-03-03T20:11:46Z</dcterms:modified>
</cp:coreProperties>
</file>