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51"/>
  </p:notesMasterIdLst>
  <p:handoutMasterIdLst>
    <p:handoutMasterId r:id="rId52"/>
  </p:handoutMasterIdLst>
  <p:sldIdLst>
    <p:sldId id="256" r:id="rId2"/>
    <p:sldId id="1046" r:id="rId3"/>
    <p:sldId id="1037" r:id="rId4"/>
    <p:sldId id="1038" r:id="rId5"/>
    <p:sldId id="1039" r:id="rId6"/>
    <p:sldId id="1040" r:id="rId7"/>
    <p:sldId id="1041" r:id="rId8"/>
    <p:sldId id="1042" r:id="rId9"/>
    <p:sldId id="1043" r:id="rId10"/>
    <p:sldId id="1044" r:id="rId11"/>
    <p:sldId id="1045" r:id="rId12"/>
    <p:sldId id="931" r:id="rId13"/>
    <p:sldId id="966" r:id="rId14"/>
    <p:sldId id="1047" r:id="rId15"/>
    <p:sldId id="1048" r:id="rId16"/>
    <p:sldId id="942" r:id="rId17"/>
    <p:sldId id="943" r:id="rId18"/>
    <p:sldId id="944" r:id="rId19"/>
    <p:sldId id="945" r:id="rId20"/>
    <p:sldId id="946" r:id="rId21"/>
    <p:sldId id="947" r:id="rId22"/>
    <p:sldId id="983" r:id="rId23"/>
    <p:sldId id="953" r:id="rId24"/>
    <p:sldId id="954" r:id="rId25"/>
    <p:sldId id="961" r:id="rId26"/>
    <p:sldId id="1049" r:id="rId27"/>
    <p:sldId id="957" r:id="rId28"/>
    <p:sldId id="982" r:id="rId29"/>
    <p:sldId id="1053" r:id="rId30"/>
    <p:sldId id="1052" r:id="rId31"/>
    <p:sldId id="1054" r:id="rId32"/>
    <p:sldId id="889" r:id="rId33"/>
    <p:sldId id="1007" r:id="rId34"/>
    <p:sldId id="1050" r:id="rId35"/>
    <p:sldId id="1051" r:id="rId36"/>
    <p:sldId id="958" r:id="rId37"/>
    <p:sldId id="959" r:id="rId38"/>
    <p:sldId id="962" r:id="rId39"/>
    <p:sldId id="974" r:id="rId40"/>
    <p:sldId id="975" r:id="rId41"/>
    <p:sldId id="269" r:id="rId42"/>
    <p:sldId id="273" r:id="rId43"/>
    <p:sldId id="272" r:id="rId44"/>
    <p:sldId id="274" r:id="rId45"/>
    <p:sldId id="275" r:id="rId46"/>
    <p:sldId id="277" r:id="rId47"/>
    <p:sldId id="276" r:id="rId48"/>
    <p:sldId id="283" r:id="rId49"/>
    <p:sldId id="282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767513"/>
    <a:srgbClr val="FCD5B5"/>
    <a:srgbClr val="0000FF"/>
    <a:srgbClr val="F2F2F2"/>
    <a:srgbClr val="3366FF"/>
    <a:srgbClr val="3F9335"/>
    <a:srgbClr val="125B32"/>
    <a:srgbClr val="21C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3687" autoAdjust="0"/>
    <p:restoredTop sz="51581" autoAdjust="0"/>
  </p:normalViewPr>
  <p:slideViewPr>
    <p:cSldViewPr snapToGrid="0" snapToObjects="1">
      <p:cViewPr varScale="1">
        <p:scale>
          <a:sx n="60" d="100"/>
          <a:sy n="60" d="100"/>
        </p:scale>
        <p:origin x="1821" y="2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112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-69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15FF3-9FA2-1C4A-AAEA-4750F890D655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4E59E-8276-2140-BA34-7EF057B9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161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80D89-5C43-EF4A-AA48-38E879565468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6610F-FCBD-844B-B814-9F48A27EB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289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90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not represent</a:t>
            </a:r>
            <a:r>
              <a:rPr lang="en-US" baseline="0" dirty="0"/>
              <a:t> 0.1 exactly in floating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8C08A-33DE-B14E-B2DE-046DC596C90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91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not represent</a:t>
            </a:r>
            <a:r>
              <a:rPr lang="en-US" baseline="0" dirty="0"/>
              <a:t> 0.1 exactly in floating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8C08A-33DE-B14E-B2DE-046DC596C90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067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68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17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13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52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30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85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95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49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01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147F-079F-4846-994D-0DB4A1A045D4}" type="datetime1">
              <a:rPr lang="zh-CN" altLang="en-US" smtClean="0"/>
              <a:t>2020/9/14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1736-879B-FE48-95EC-EDE8A01D99DB}" type="datetime1">
              <a:rPr lang="zh-CN" altLang="en-US" smtClean="0"/>
              <a:t>2020/9/14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160F-44E5-DA43-A440-B77513F80BF6}" type="datetime1">
              <a:rPr lang="zh-CN" altLang="en-US" smtClean="0"/>
              <a:t>2020/9/14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0671-2720-6742-BF3B-130F38BFD6C2}" type="datetime1">
              <a:rPr lang="zh-CN" altLang="en-US" smtClean="0"/>
              <a:t>2020/9/14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F912-C460-F747-A5A7-E580342BDBD8}" type="datetime1">
              <a:rPr lang="zh-CN" altLang="en-US" smtClean="0"/>
              <a:t>2020/9/14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1225-B413-9941-B6FE-722B9F1A3838}" type="datetime1">
              <a:rPr lang="zh-CN" altLang="en-US" smtClean="0"/>
              <a:t>2020/9/14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F182-DE75-D141-B72A-8599E29248A5}" type="datetime1">
              <a:rPr lang="zh-CN" altLang="en-US" smtClean="0"/>
              <a:t>2020/9/14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2D7A-8A1B-DA48-9B0B-0DEE102746F0}" type="datetime1">
              <a:rPr lang="zh-CN" altLang="en-US" smtClean="0"/>
              <a:t>2020/9/14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C787-59C9-0445-8F38-642A8469076F}" type="datetime1">
              <a:rPr lang="zh-CN" altLang="en-US" smtClean="0"/>
              <a:t>2020/9/14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0209-807A-E542-A52E-D898C2D2B27F}" type="datetime1">
              <a:rPr lang="zh-CN" altLang="en-US" smtClean="0"/>
              <a:t>2020/9/14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27158-6770-8C48-8082-76913598A291}" type="datetime1">
              <a:rPr lang="zh-CN" altLang="en-US" smtClean="0"/>
              <a:t>2020/9/14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9FEBD-E571-1443-AA22-BB9E67C15179}" type="datetime1">
              <a:rPr lang="zh-CN" altLang="en-US" smtClean="0"/>
              <a:t>2020/9/14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000" b="1" i="0" kern="1200">
          <a:solidFill>
            <a:srgbClr val="3366FF"/>
          </a:solidFill>
          <a:latin typeface="Tahoma"/>
          <a:ea typeface="+mj-ea"/>
          <a:cs typeface="Tahom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1.emf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5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6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6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07578"/>
            <a:ext cx="9144000" cy="1788655"/>
          </a:xfrm>
        </p:spPr>
        <p:txBody>
          <a:bodyPr>
            <a:noAutofit/>
          </a:bodyPr>
          <a:lstStyle/>
          <a:p>
            <a:r>
              <a:rPr lang="en-US" sz="4800" b="0" dirty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Floating point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/>
              <a:t>Jinyang Li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60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1"/>
    </mc:Choice>
    <mc:Fallback xmlns="">
      <p:transition xmlns:p14="http://schemas.microsoft.com/office/powerpoint/2010/main" spd="slow" advTm="383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C580EDD-A845-4D8B-A259-204F9D4AF71E}"/>
              </a:ext>
            </a:extLst>
          </p:cNvPr>
          <p:cNvSpPr/>
          <p:nvPr/>
        </p:nvSpPr>
        <p:spPr>
          <a:xfrm>
            <a:off x="1202677" y="4708255"/>
            <a:ext cx="7566010" cy="3482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sz="4000" dirty="0">
                <a:latin typeface="Arial"/>
                <a:cs typeface="Arial"/>
              </a:rPr>
              <a:t>How to represent a normalized number in a fixed-length format?</a:t>
            </a:r>
            <a:endParaRPr lang="en-US" altLang="zh-CN" sz="1200" baseline="-25000" dirty="0">
              <a:latin typeface="Arial"/>
              <a:cs typeface="Arial"/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1167193" y="4424846"/>
            <a:ext cx="4267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13" name="矩形 12"/>
          <p:cNvSpPr/>
          <p:nvPr/>
        </p:nvSpPr>
        <p:spPr>
          <a:xfrm>
            <a:off x="1368883" y="2491795"/>
            <a:ext cx="6007488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u="sng" dirty="0">
                <a:latin typeface="Consolas"/>
                <a:cs typeface="Consolas"/>
              </a:rPr>
              <a:t>+</a:t>
            </a:r>
            <a:r>
              <a:rPr lang="en-US" altLang="zh-CN" sz="2400" dirty="0">
                <a:latin typeface="Consolas"/>
                <a:cs typeface="Consolas"/>
              </a:rPr>
              <a:t>M * 2</a:t>
            </a:r>
            <a:r>
              <a:rPr lang="en-US" altLang="zh-CN" sz="2400" baseline="30000" dirty="0">
                <a:latin typeface="Consolas"/>
                <a:cs typeface="Consolas"/>
              </a:rPr>
              <a:t>E</a:t>
            </a:r>
            <a:r>
              <a:rPr lang="en-US" altLang="zh-CN" sz="2400" dirty="0">
                <a:latin typeface="Consolas"/>
                <a:cs typeface="Consolas"/>
              </a:rPr>
              <a:t>, where 1 &lt;= M &lt; 2</a:t>
            </a:r>
          </a:p>
          <a:p>
            <a:endParaRPr lang="en-US" altLang="zh-CN" sz="1400" u="sng" baseline="30000" dirty="0">
              <a:latin typeface="Consolas"/>
              <a:cs typeface="Consolas"/>
            </a:endParaRPr>
          </a:p>
          <a:p>
            <a:r>
              <a:rPr lang="en-US" altLang="zh-CN" sz="2000" dirty="0">
                <a:latin typeface="Arial"/>
                <a:cs typeface="Arial"/>
              </a:rPr>
              <a:t>M</a:t>
            </a:r>
            <a:r>
              <a:rPr lang="en-US" altLang="zh-CN" sz="2400" dirty="0">
                <a:latin typeface="Consolas"/>
                <a:cs typeface="Consolas"/>
              </a:rPr>
              <a:t> = ( 1.b</a:t>
            </a:r>
            <a:r>
              <a:rPr lang="en-US" altLang="zh-CN" sz="2400" baseline="-25000" dirty="0">
                <a:latin typeface="Consolas"/>
                <a:cs typeface="Consolas"/>
              </a:rPr>
              <a:t>1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3</a:t>
            </a:r>
            <a:r>
              <a:rPr lang="mr-IN" altLang="zh-CN" sz="2400" dirty="0">
                <a:latin typeface="Consolas"/>
                <a:cs typeface="Consolas"/>
              </a:rPr>
              <a:t>…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23 </a:t>
            </a:r>
            <a:r>
              <a:rPr lang="en-US" altLang="zh-CN" sz="2400" dirty="0">
                <a:latin typeface="Consolas"/>
                <a:cs typeface="Consolas"/>
              </a:rPr>
              <a:t>)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</a:p>
          <a:p>
            <a:endParaRPr lang="en-US" altLang="zh-CN" sz="1400" baseline="-25000" dirty="0">
              <a:latin typeface="Consolas"/>
              <a:cs typeface="Consolas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B6E1FDA-E261-4BA8-A791-5BBAC61F8C91}"/>
              </a:ext>
            </a:extLst>
          </p:cNvPr>
          <p:cNvCxnSpPr>
            <a:cxnSpLocks/>
          </p:cNvCxnSpPr>
          <p:nvPr/>
        </p:nvCxnSpPr>
        <p:spPr>
          <a:xfrm flipH="1">
            <a:off x="1697511" y="2303558"/>
            <a:ext cx="242915" cy="258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EC50F43-B808-4F32-97A3-E11DE9258A11}"/>
              </a:ext>
            </a:extLst>
          </p:cNvPr>
          <p:cNvCxnSpPr/>
          <p:nvPr/>
        </p:nvCxnSpPr>
        <p:spPr>
          <a:xfrm flipH="1">
            <a:off x="2433382" y="2381769"/>
            <a:ext cx="108266" cy="140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2110AF1-04D4-4471-BEDE-6D56922B7E24}"/>
              </a:ext>
            </a:extLst>
          </p:cNvPr>
          <p:cNvSpPr txBox="1"/>
          <p:nvPr/>
        </p:nvSpPr>
        <p:spPr>
          <a:xfrm>
            <a:off x="2541648" y="2190478"/>
            <a:ext cx="877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exponent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1A39FC-A6A2-47CF-B121-46BCF383387A}"/>
              </a:ext>
            </a:extLst>
          </p:cNvPr>
          <p:cNvSpPr txBox="1"/>
          <p:nvPr/>
        </p:nvSpPr>
        <p:spPr>
          <a:xfrm>
            <a:off x="1751643" y="2051979"/>
            <a:ext cx="928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significant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2D73931-966C-452B-817A-8EF8629E94C1}"/>
              </a:ext>
            </a:extLst>
          </p:cNvPr>
          <p:cNvGrpSpPr/>
          <p:nvPr/>
        </p:nvGrpSpPr>
        <p:grpSpPr>
          <a:xfrm>
            <a:off x="2824236" y="2924330"/>
            <a:ext cx="2775013" cy="1661741"/>
            <a:chOff x="3652316" y="2589766"/>
            <a:chExt cx="3700017" cy="166196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83C0B50-5C94-441B-BD47-E83F2E3874C0}"/>
                </a:ext>
              </a:extLst>
            </p:cNvPr>
            <p:cNvSpPr/>
            <p:nvPr/>
          </p:nvSpPr>
          <p:spPr>
            <a:xfrm>
              <a:off x="3652316" y="2589766"/>
              <a:ext cx="1880500" cy="641201"/>
            </a:xfrm>
            <a:prstGeom prst="ellipse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81C80EA-9A3A-4EBB-8473-DB45B9252C48}"/>
                </a:ext>
              </a:extLst>
            </p:cNvPr>
            <p:cNvCxnSpPr/>
            <p:nvPr/>
          </p:nvCxnSpPr>
          <p:spPr>
            <a:xfrm flipH="1" flipV="1">
              <a:off x="4915480" y="3230967"/>
              <a:ext cx="2436853" cy="10207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A9286E3C-A975-4303-9D47-9EFA4CE9DFA6}"/>
              </a:ext>
            </a:extLst>
          </p:cNvPr>
          <p:cNvSpPr/>
          <p:nvPr/>
        </p:nvSpPr>
        <p:spPr>
          <a:xfrm>
            <a:off x="1202676" y="4707553"/>
            <a:ext cx="267029" cy="346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DE6F351-6C5A-4F7E-8A3D-712020F65A16}"/>
              </a:ext>
            </a:extLst>
          </p:cNvPr>
          <p:cNvGrpSpPr/>
          <p:nvPr/>
        </p:nvGrpSpPr>
        <p:grpSpPr>
          <a:xfrm>
            <a:off x="1368882" y="4430185"/>
            <a:ext cx="2336031" cy="625112"/>
            <a:chOff x="2066797" y="3769308"/>
            <a:chExt cx="2658432" cy="833483"/>
          </a:xfrm>
        </p:grpSpPr>
        <p:sp>
          <p:nvSpPr>
            <p:cNvPr id="9" name="TextBox 4"/>
            <p:cNvSpPr txBox="1"/>
            <p:nvPr/>
          </p:nvSpPr>
          <p:spPr>
            <a:xfrm>
              <a:off x="2066797" y="3769308"/>
              <a:ext cx="545999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/>
                  <a:cs typeface="Verdana"/>
                </a:rPr>
                <a:t>30</a:t>
              </a:r>
            </a:p>
          </p:txBody>
        </p:sp>
        <p:sp>
          <p:nvSpPr>
            <p:cNvPr id="10" name="TextBox 4"/>
            <p:cNvSpPr txBox="1"/>
            <p:nvPr/>
          </p:nvSpPr>
          <p:spPr>
            <a:xfrm>
              <a:off x="4239626" y="3795767"/>
              <a:ext cx="485603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/>
                  <a:cs typeface="Verdana"/>
                </a:rPr>
                <a:t>23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1A85B6C-3A6D-4F74-8947-29E29550122F}"/>
                </a:ext>
              </a:extLst>
            </p:cNvPr>
            <p:cNvSpPr/>
            <p:nvPr/>
          </p:nvSpPr>
          <p:spPr>
            <a:xfrm>
              <a:off x="2149418" y="4141126"/>
              <a:ext cx="2492183" cy="46166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exp (E) as unsigned </a:t>
              </a:r>
            </a:p>
          </p:txBody>
        </p:sp>
      </p:grpSp>
      <p:sp>
        <p:nvSpPr>
          <p:cNvPr id="12" name="TextBox 4"/>
          <p:cNvSpPr txBox="1"/>
          <p:nvPr/>
        </p:nvSpPr>
        <p:spPr>
          <a:xfrm>
            <a:off x="7455497" y="4424846"/>
            <a:ext cx="3215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Verdana"/>
                <a:cs typeface="Verdana"/>
              </a:rPr>
              <a:t>0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B8A544A-38BA-4844-89F5-0AF0359113E4}"/>
              </a:ext>
            </a:extLst>
          </p:cNvPr>
          <p:cNvGrpSpPr/>
          <p:nvPr/>
        </p:nvGrpSpPr>
        <p:grpSpPr>
          <a:xfrm>
            <a:off x="3258408" y="4460122"/>
            <a:ext cx="5510279" cy="598193"/>
            <a:chOff x="4586164" y="3809226"/>
            <a:chExt cx="5869238" cy="797590"/>
          </a:xfrm>
        </p:grpSpPr>
        <p:sp>
          <p:nvSpPr>
            <p:cNvPr id="11" name="TextBox 4"/>
            <p:cNvSpPr txBox="1"/>
            <p:nvPr/>
          </p:nvSpPr>
          <p:spPr>
            <a:xfrm>
              <a:off x="4586164" y="3809226"/>
              <a:ext cx="485603" cy="348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Verdana"/>
                  <a:cs typeface="Verdana"/>
                </a:rPr>
                <a:t>22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66F8631-79B8-4217-820C-4795F6158FEC}"/>
                </a:ext>
              </a:extLst>
            </p:cNvPr>
            <p:cNvSpPr/>
            <p:nvPr/>
          </p:nvSpPr>
          <p:spPr>
            <a:xfrm>
              <a:off x="4641601" y="4145151"/>
              <a:ext cx="5813801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fraction (F)</a:t>
              </a:r>
            </a:p>
          </p:txBody>
        </p:sp>
      </p:grpSp>
      <p:sp>
        <p:nvSpPr>
          <p:cNvPr id="16" name="矩形 15"/>
          <p:cNvSpPr/>
          <p:nvPr/>
        </p:nvSpPr>
        <p:spPr>
          <a:xfrm>
            <a:off x="4816435" y="5059501"/>
            <a:ext cx="16662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nsolas"/>
                <a:cs typeface="Consolas"/>
              </a:rPr>
              <a:t>(b</a:t>
            </a:r>
            <a:r>
              <a:rPr lang="en-US" altLang="zh-CN" sz="1600" baseline="-25000" dirty="0">
                <a:latin typeface="Consolas"/>
                <a:cs typeface="Consolas"/>
              </a:rPr>
              <a:t>1</a:t>
            </a:r>
            <a:r>
              <a:rPr lang="en-US" altLang="zh-CN" sz="1600" dirty="0">
                <a:latin typeface="Consolas"/>
                <a:cs typeface="Consolas"/>
              </a:rPr>
              <a:t>b</a:t>
            </a:r>
            <a:r>
              <a:rPr lang="en-US" altLang="zh-CN" sz="1600" baseline="-25000" dirty="0">
                <a:latin typeface="Consolas"/>
                <a:cs typeface="Consolas"/>
              </a:rPr>
              <a:t>2</a:t>
            </a:r>
            <a:r>
              <a:rPr lang="en-US" altLang="zh-CN" sz="1600" dirty="0">
                <a:latin typeface="Consolas"/>
                <a:cs typeface="Consolas"/>
              </a:rPr>
              <a:t>b</a:t>
            </a:r>
            <a:r>
              <a:rPr lang="en-US" altLang="zh-CN" sz="1600" baseline="-25000" dirty="0">
                <a:latin typeface="Consolas"/>
                <a:cs typeface="Consolas"/>
              </a:rPr>
              <a:t>3</a:t>
            </a:r>
            <a:r>
              <a:rPr lang="mr-IN" altLang="zh-CN" sz="1600" dirty="0">
                <a:latin typeface="Consolas"/>
                <a:cs typeface="Consolas"/>
              </a:rPr>
              <a:t>…</a:t>
            </a:r>
            <a:r>
              <a:rPr lang="en-US" altLang="zh-CN" sz="1600" dirty="0">
                <a:latin typeface="Consolas"/>
                <a:cs typeface="Consolas"/>
              </a:rPr>
              <a:t>b</a:t>
            </a:r>
            <a:r>
              <a:rPr lang="en-US" altLang="zh-CN" sz="1600" baseline="-25000" dirty="0">
                <a:latin typeface="Consolas"/>
                <a:cs typeface="Consolas"/>
              </a:rPr>
              <a:t>23</a:t>
            </a:r>
            <a:r>
              <a:rPr lang="en-US" altLang="zh-CN" sz="1600" dirty="0">
                <a:latin typeface="Consolas"/>
                <a:cs typeface="Consolas"/>
              </a:rPr>
              <a:t>)</a:t>
            </a:r>
            <a:r>
              <a:rPr lang="en-US" altLang="zh-CN" sz="1600" baseline="-25000" dirty="0">
                <a:latin typeface="Consolas"/>
                <a:cs typeface="Consolas"/>
              </a:rPr>
              <a:t>2</a:t>
            </a:r>
            <a:endParaRPr lang="zh-CN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CC8DAE-97EF-4828-9317-56E37C60A1A0}"/>
              </a:ext>
            </a:extLst>
          </p:cNvPr>
          <p:cNvSpPr txBox="1"/>
          <p:nvPr/>
        </p:nvSpPr>
        <p:spPr>
          <a:xfrm>
            <a:off x="1125141" y="4012639"/>
            <a:ext cx="3899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Strawman 32-bit FP representation:</a:t>
            </a:r>
          </a:p>
        </p:txBody>
      </p:sp>
    </p:spTree>
    <p:extLst>
      <p:ext uri="{BB962C8B-B14F-4D97-AF65-F5344CB8AC3E}">
        <p14:creationId xmlns:p14="http://schemas.microsoft.com/office/powerpoint/2010/main" val="412209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Normalized representation</a:t>
            </a:r>
            <a:endParaRPr kumimoji="1"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164098"/>
              </p:ext>
            </p:extLst>
          </p:nvPr>
        </p:nvGraphicFramePr>
        <p:xfrm>
          <a:off x="1127656" y="5324116"/>
          <a:ext cx="6475666" cy="32414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57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0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7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14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0000 0010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latin typeface="Verdana"/>
                          <a:cs typeface="Verdana"/>
                        </a:rPr>
                        <a:t>0110 0000 0000 0000 0000 000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4"/>
          <p:cNvSpPr txBox="1"/>
          <p:nvPr/>
        </p:nvSpPr>
        <p:spPr>
          <a:xfrm>
            <a:off x="1110178" y="5027066"/>
            <a:ext cx="3545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Verdana"/>
                <a:cs typeface="Verdana"/>
              </a:rPr>
              <a:t>31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1338085" y="5027769"/>
            <a:ext cx="3545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Verdana"/>
                <a:cs typeface="Verdana"/>
              </a:rPr>
              <a:t>30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2995983" y="5032856"/>
            <a:ext cx="3545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Verdana"/>
                <a:cs typeface="Verdana"/>
              </a:rPr>
              <a:t>23</a:t>
            </a:r>
          </a:p>
        </p:txBody>
      </p:sp>
      <p:sp>
        <p:nvSpPr>
          <p:cNvPr id="11" name="TextBox 4"/>
          <p:cNvSpPr txBox="1"/>
          <p:nvPr/>
        </p:nvSpPr>
        <p:spPr>
          <a:xfrm>
            <a:off x="3197673" y="5033559"/>
            <a:ext cx="3545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Verdana"/>
                <a:cs typeface="Verdana"/>
              </a:rPr>
              <a:t>22</a:t>
            </a:r>
          </a:p>
        </p:txBody>
      </p:sp>
      <p:sp>
        <p:nvSpPr>
          <p:cNvPr id="12" name="TextBox 4"/>
          <p:cNvSpPr txBox="1"/>
          <p:nvPr/>
        </p:nvSpPr>
        <p:spPr>
          <a:xfrm>
            <a:off x="7398482" y="5027066"/>
            <a:ext cx="2696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Verdana"/>
                <a:cs typeface="Verdana"/>
              </a:rPr>
              <a:t>0</a:t>
            </a:r>
          </a:p>
        </p:txBody>
      </p:sp>
      <p:sp>
        <p:nvSpPr>
          <p:cNvPr id="15" name="矩形 14"/>
          <p:cNvSpPr/>
          <p:nvPr/>
        </p:nvSpPr>
        <p:spPr>
          <a:xfrm>
            <a:off x="1084689" y="3567493"/>
            <a:ext cx="6007488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100" dirty="0">
                <a:cs typeface="Consolas"/>
              </a:rPr>
              <a:t>Example: (5.5)</a:t>
            </a:r>
            <a:r>
              <a:rPr lang="en-US" altLang="zh-CN" sz="2100" baseline="-25000" dirty="0">
                <a:cs typeface="Consolas"/>
              </a:rPr>
              <a:t>10</a:t>
            </a:r>
            <a:r>
              <a:rPr lang="en-US" altLang="zh-CN" sz="2100" dirty="0">
                <a:cs typeface="Consolas"/>
              </a:rPr>
              <a:t> = </a:t>
            </a:r>
            <a:r>
              <a:rPr lang="en-US" altLang="zh-CN" sz="2100" dirty="0">
                <a:cs typeface="Arial"/>
              </a:rPr>
              <a:t>(101.1)</a:t>
            </a:r>
            <a:r>
              <a:rPr lang="en-US" altLang="zh-CN" sz="2100" baseline="-25000" dirty="0">
                <a:cs typeface="Arial"/>
              </a:rPr>
              <a:t>2 </a:t>
            </a:r>
            <a:r>
              <a:rPr lang="en-US" altLang="zh-CN" sz="2100" dirty="0">
                <a:cs typeface="Arial"/>
              </a:rPr>
              <a:t> = (1.011)</a:t>
            </a:r>
            <a:r>
              <a:rPr lang="en-US" altLang="zh-CN" sz="2100" baseline="-25000" dirty="0">
                <a:cs typeface="Arial"/>
              </a:rPr>
              <a:t>2 </a:t>
            </a:r>
            <a:r>
              <a:rPr lang="en-US" altLang="zh-CN" sz="2100" dirty="0">
                <a:cs typeface="Arial"/>
              </a:rPr>
              <a:t>* 2</a:t>
            </a:r>
            <a:r>
              <a:rPr lang="en-US" altLang="zh-CN" sz="2100" baseline="30000" dirty="0">
                <a:cs typeface="Arial"/>
              </a:rPr>
              <a:t>2</a:t>
            </a:r>
            <a:endParaRPr lang="en-US" altLang="zh-CN" sz="2100" baseline="30000" dirty="0">
              <a:cs typeface="Consolas"/>
            </a:endParaRPr>
          </a:p>
          <a:p>
            <a:endParaRPr lang="en-US" altLang="zh-CN" sz="825" baseline="-25000" dirty="0">
              <a:latin typeface="Consolas"/>
              <a:cs typeface="Consola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33111" y="5679283"/>
            <a:ext cx="1792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( b</a:t>
            </a:r>
            <a:r>
              <a:rPr lang="en-US" altLang="zh-CN" baseline="-25000" dirty="0">
                <a:latin typeface="Consolas"/>
                <a:cs typeface="Consolas"/>
              </a:rPr>
              <a:t>1</a:t>
            </a:r>
            <a:r>
              <a:rPr lang="en-US" altLang="zh-CN" dirty="0">
                <a:latin typeface="Consolas"/>
                <a:cs typeface="Consolas"/>
              </a:rPr>
              <a:t>b</a:t>
            </a:r>
            <a:r>
              <a:rPr lang="en-US" altLang="zh-CN" baseline="-25000" dirty="0">
                <a:latin typeface="Consolas"/>
                <a:cs typeface="Consolas"/>
              </a:rPr>
              <a:t>2</a:t>
            </a:r>
            <a:r>
              <a:rPr lang="en-US" altLang="zh-CN" dirty="0">
                <a:latin typeface="Consolas"/>
                <a:cs typeface="Consolas"/>
              </a:rPr>
              <a:t>b</a:t>
            </a:r>
            <a:r>
              <a:rPr lang="en-US" altLang="zh-CN" baseline="-25000" dirty="0">
                <a:latin typeface="Consolas"/>
                <a:cs typeface="Consolas"/>
              </a:rPr>
              <a:t>3</a:t>
            </a:r>
            <a:r>
              <a:rPr lang="mr-IN" altLang="zh-CN" dirty="0">
                <a:latin typeface="Consolas"/>
                <a:cs typeface="Consolas"/>
              </a:rPr>
              <a:t>…</a:t>
            </a:r>
            <a:r>
              <a:rPr lang="en-US" altLang="zh-CN" dirty="0">
                <a:latin typeface="Consolas"/>
                <a:cs typeface="Consolas"/>
              </a:rPr>
              <a:t>b</a:t>
            </a:r>
            <a:r>
              <a:rPr lang="en-US" altLang="zh-CN" baseline="-25000" dirty="0">
                <a:latin typeface="Consolas"/>
                <a:cs typeface="Consolas"/>
              </a:rPr>
              <a:t>23 </a:t>
            </a:r>
            <a:r>
              <a:rPr lang="en-US" altLang="zh-CN" dirty="0">
                <a:latin typeface="Consolas"/>
                <a:cs typeface="Consolas"/>
              </a:rPr>
              <a:t>)</a:t>
            </a:r>
            <a:r>
              <a:rPr lang="en-US" altLang="zh-CN" baseline="-25000" dirty="0">
                <a:latin typeface="Consolas"/>
                <a:cs typeface="Consolas"/>
              </a:rPr>
              <a:t>2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23102FB-F682-4E8C-BFCB-650683249E24}"/>
              </a:ext>
            </a:extLst>
          </p:cNvPr>
          <p:cNvSpPr/>
          <p:nvPr/>
        </p:nvSpPr>
        <p:spPr>
          <a:xfrm>
            <a:off x="1503263" y="2401156"/>
            <a:ext cx="6007488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100" u="sng" dirty="0">
                <a:latin typeface="Consolas"/>
                <a:cs typeface="Consolas"/>
              </a:rPr>
              <a:t>+</a:t>
            </a:r>
            <a:r>
              <a:rPr lang="en-US" altLang="zh-CN" sz="2100" dirty="0">
                <a:latin typeface="Consolas"/>
                <a:cs typeface="Consolas"/>
              </a:rPr>
              <a:t>M * 2</a:t>
            </a:r>
            <a:r>
              <a:rPr lang="en-US" altLang="zh-CN" sz="2100" baseline="30000" dirty="0">
                <a:latin typeface="Consolas"/>
                <a:cs typeface="Consolas"/>
              </a:rPr>
              <a:t>E</a:t>
            </a:r>
            <a:r>
              <a:rPr lang="en-US" altLang="zh-CN" sz="2100" dirty="0">
                <a:latin typeface="Consolas"/>
                <a:cs typeface="Consolas"/>
              </a:rPr>
              <a:t>, where 1 &lt;= M &lt; 2</a:t>
            </a:r>
          </a:p>
          <a:p>
            <a:endParaRPr lang="en-US" altLang="zh-CN" sz="1200" u="sng" baseline="30000" dirty="0">
              <a:latin typeface="Consolas"/>
              <a:cs typeface="Consolas"/>
            </a:endParaRPr>
          </a:p>
          <a:p>
            <a:r>
              <a:rPr lang="en-US" altLang="zh-CN" dirty="0">
                <a:latin typeface="Arial"/>
                <a:cs typeface="Arial"/>
              </a:rPr>
              <a:t>M</a:t>
            </a:r>
            <a:r>
              <a:rPr lang="en-US" altLang="zh-CN" sz="2100" dirty="0">
                <a:latin typeface="Consolas"/>
                <a:cs typeface="Consolas"/>
              </a:rPr>
              <a:t> = ( 1.b</a:t>
            </a:r>
            <a:r>
              <a:rPr lang="en-US" altLang="zh-CN" sz="2100" baseline="-25000" dirty="0">
                <a:latin typeface="Consolas"/>
                <a:cs typeface="Consolas"/>
              </a:rPr>
              <a:t>1</a:t>
            </a:r>
            <a:r>
              <a:rPr lang="en-US" altLang="zh-CN" sz="2100" dirty="0">
                <a:latin typeface="Consolas"/>
                <a:cs typeface="Consolas"/>
              </a:rPr>
              <a:t>b</a:t>
            </a:r>
            <a:r>
              <a:rPr lang="en-US" altLang="zh-CN" sz="2100" baseline="-25000" dirty="0">
                <a:latin typeface="Consolas"/>
                <a:cs typeface="Consolas"/>
              </a:rPr>
              <a:t>2</a:t>
            </a:r>
            <a:r>
              <a:rPr lang="en-US" altLang="zh-CN" sz="2100" dirty="0">
                <a:latin typeface="Consolas"/>
                <a:cs typeface="Consolas"/>
              </a:rPr>
              <a:t>b</a:t>
            </a:r>
            <a:r>
              <a:rPr lang="en-US" altLang="zh-CN" sz="2100" baseline="-25000" dirty="0">
                <a:latin typeface="Consolas"/>
                <a:cs typeface="Consolas"/>
              </a:rPr>
              <a:t>3</a:t>
            </a:r>
            <a:r>
              <a:rPr lang="mr-IN" altLang="zh-CN" sz="2100" dirty="0">
                <a:latin typeface="Consolas"/>
                <a:cs typeface="Consolas"/>
              </a:rPr>
              <a:t>…</a:t>
            </a:r>
            <a:r>
              <a:rPr lang="en-US" altLang="zh-CN" sz="2100" dirty="0">
                <a:latin typeface="Consolas"/>
                <a:cs typeface="Consolas"/>
              </a:rPr>
              <a:t>b</a:t>
            </a:r>
            <a:r>
              <a:rPr lang="en-US" altLang="zh-CN" sz="2100" baseline="-25000" dirty="0">
                <a:latin typeface="Consolas"/>
                <a:cs typeface="Consolas"/>
              </a:rPr>
              <a:t>23 </a:t>
            </a:r>
            <a:r>
              <a:rPr lang="en-US" altLang="zh-CN" sz="2100" dirty="0">
                <a:latin typeface="Consolas"/>
                <a:cs typeface="Consolas"/>
              </a:rPr>
              <a:t>)</a:t>
            </a:r>
            <a:r>
              <a:rPr lang="en-US" altLang="zh-CN" sz="2100" baseline="-25000" dirty="0">
                <a:latin typeface="Consolas"/>
                <a:cs typeface="Consolas"/>
              </a:rPr>
              <a:t>2</a:t>
            </a:r>
          </a:p>
          <a:p>
            <a:endParaRPr lang="en-US" altLang="zh-CN" sz="1200" baseline="-25000" dirty="0">
              <a:latin typeface="Consolas"/>
              <a:cs typeface="Consolas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6BAA2E-1884-4EBF-8A36-88880A6FD1CA}"/>
              </a:ext>
            </a:extLst>
          </p:cNvPr>
          <p:cNvCxnSpPr>
            <a:cxnSpLocks/>
          </p:cNvCxnSpPr>
          <p:nvPr/>
        </p:nvCxnSpPr>
        <p:spPr>
          <a:xfrm flipH="1">
            <a:off x="1831891" y="2212919"/>
            <a:ext cx="242915" cy="258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14EE52-8CA6-4401-8A7F-2C93DF016B69}"/>
              </a:ext>
            </a:extLst>
          </p:cNvPr>
          <p:cNvCxnSpPr/>
          <p:nvPr/>
        </p:nvCxnSpPr>
        <p:spPr>
          <a:xfrm flipH="1">
            <a:off x="2567762" y="2291130"/>
            <a:ext cx="108266" cy="140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9AB5F4E-6255-42C8-ADEE-2E041C3757F2}"/>
              </a:ext>
            </a:extLst>
          </p:cNvPr>
          <p:cNvSpPr txBox="1"/>
          <p:nvPr/>
        </p:nvSpPr>
        <p:spPr>
          <a:xfrm>
            <a:off x="2676028" y="2099839"/>
            <a:ext cx="85209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accent1"/>
                </a:solidFill>
              </a:rPr>
              <a:t>exponent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53E63B-4812-453F-96D9-5151F1025593}"/>
              </a:ext>
            </a:extLst>
          </p:cNvPr>
          <p:cNvSpPr txBox="1"/>
          <p:nvPr/>
        </p:nvSpPr>
        <p:spPr>
          <a:xfrm>
            <a:off x="1886023" y="1961340"/>
            <a:ext cx="9014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accent1"/>
                </a:solidFill>
              </a:rPr>
              <a:t>significant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43865F-9BCC-46C1-8827-F19304442951}"/>
              </a:ext>
            </a:extLst>
          </p:cNvPr>
          <p:cNvSpPr txBox="1"/>
          <p:nvPr/>
        </p:nvSpPr>
        <p:spPr>
          <a:xfrm>
            <a:off x="1106227" y="4647162"/>
            <a:ext cx="3899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Strawman 32-bit FP representation:</a:t>
            </a:r>
          </a:p>
        </p:txBody>
      </p:sp>
    </p:spTree>
    <p:extLst>
      <p:ext uri="{BB962C8B-B14F-4D97-AF65-F5344CB8AC3E}">
        <p14:creationId xmlns:p14="http://schemas.microsoft.com/office/powerpoint/2010/main" val="3862352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</a:t>
            </a:r>
            <a:endParaRPr kumimoji="1" lang="zh-CN" altLang="en-US" dirty="0"/>
          </a:p>
        </p:txBody>
      </p:sp>
      <p:pic>
        <p:nvPicPr>
          <p:cNvPr id="5" name="Picture 2" descr="Bang good Buzzer Alarm Push Button Lottery Trivia Quiz Game Red Light With  Sound - US$11.99-arrival notice">
            <a:extLst>
              <a:ext uri="{FF2B5EF4-FFF2-40B4-BE49-F238E27FC236}">
                <a16:creationId xmlns:a16="http://schemas.microsoft.com/office/drawing/2014/main" id="{70B631EB-694B-45D7-A211-47541E6BB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55" y="2808928"/>
            <a:ext cx="941561" cy="94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F7BB2A-554E-454B-83D4-13B8B83EED93}"/>
              </a:ext>
            </a:extLst>
          </p:cNvPr>
          <p:cNvSpPr txBox="1"/>
          <p:nvPr/>
        </p:nvSpPr>
        <p:spPr>
          <a:xfrm>
            <a:off x="1481016" y="2998113"/>
            <a:ext cx="738785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The strawman 32-bit FP representation of (65)</a:t>
            </a:r>
            <a:r>
              <a:rPr kumimoji="1" lang="en-US" altLang="zh-CN" sz="2800" baseline="-25000" dirty="0"/>
              <a:t>10</a:t>
            </a:r>
            <a:r>
              <a:rPr kumimoji="1" lang="en-US" altLang="zh-CN" sz="2000" dirty="0"/>
              <a:t> </a:t>
            </a:r>
            <a:r>
              <a:rPr kumimoji="1" lang="en-US" altLang="zh-CN" sz="2800" dirty="0"/>
              <a:t>?</a:t>
            </a:r>
            <a:endParaRPr kumimoji="1" lang="en-US" altLang="zh-CN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223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35921"/>
              </p:ext>
            </p:extLst>
          </p:nvPr>
        </p:nvGraphicFramePr>
        <p:xfrm>
          <a:off x="349270" y="2638885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0000 0110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0000 0100 0000 0000 0000 000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5966" y="2242817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629842" y="2243754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840373" y="2250537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3109293" y="2251474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8809717" y="2268620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0" name="矩形 9"/>
          <p:cNvSpPr/>
          <p:nvPr/>
        </p:nvSpPr>
        <p:spPr>
          <a:xfrm>
            <a:off x="349270" y="1668301"/>
            <a:ext cx="8009984" cy="574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lt"/>
                <a:cs typeface="Consolas"/>
              </a:rPr>
              <a:t>Example: (65)</a:t>
            </a:r>
            <a:r>
              <a:rPr lang="en-US" altLang="zh-CN" sz="2400" baseline="-25000" dirty="0">
                <a:latin typeface="+mj-lt"/>
                <a:cs typeface="Consolas"/>
              </a:rPr>
              <a:t>10</a:t>
            </a:r>
            <a:r>
              <a:rPr lang="en-US" altLang="zh-CN" sz="2400" dirty="0">
                <a:latin typeface="+mj-lt"/>
                <a:cs typeface="Consolas"/>
              </a:rPr>
              <a:t> = </a:t>
            </a:r>
            <a:r>
              <a:rPr lang="en-US" altLang="zh-CN" sz="2400" dirty="0">
                <a:latin typeface="+mj-lt"/>
                <a:cs typeface="Arial"/>
              </a:rPr>
              <a:t>(1000001)</a:t>
            </a:r>
            <a:r>
              <a:rPr lang="en-US" altLang="zh-CN" sz="2400" baseline="-25000" dirty="0">
                <a:latin typeface="+mj-lt"/>
                <a:cs typeface="Arial"/>
              </a:rPr>
              <a:t>2 </a:t>
            </a:r>
            <a:r>
              <a:rPr lang="en-US" altLang="zh-CN" sz="2400" dirty="0">
                <a:latin typeface="+mj-lt"/>
                <a:cs typeface="Arial"/>
              </a:rPr>
              <a:t> = (1.000001)</a:t>
            </a:r>
            <a:r>
              <a:rPr lang="en-US" altLang="zh-CN" sz="2400" baseline="-25000" dirty="0">
                <a:latin typeface="+mj-lt"/>
                <a:cs typeface="Arial"/>
              </a:rPr>
              <a:t>2 </a:t>
            </a:r>
            <a:r>
              <a:rPr lang="en-US" altLang="zh-CN" sz="2400" dirty="0">
                <a:latin typeface="+mj-lt"/>
                <a:cs typeface="Arial"/>
              </a:rPr>
              <a:t>* 2</a:t>
            </a:r>
            <a:r>
              <a:rPr lang="en-US" altLang="zh-CN" sz="2400" baseline="30000" dirty="0">
                <a:latin typeface="+mj-lt"/>
                <a:cs typeface="Arial"/>
              </a:rPr>
              <a:t>6</a:t>
            </a:r>
            <a:endParaRPr lang="en-US" altLang="zh-CN" sz="2400" baseline="30000" dirty="0">
              <a:latin typeface="+mj-lt"/>
              <a:cs typeface="Consolas"/>
            </a:endParaRPr>
          </a:p>
          <a:p>
            <a:endParaRPr lang="en-US" altLang="zh-CN" sz="1100" baseline="-25000" dirty="0">
              <a:latin typeface="Consolas"/>
              <a:cs typeface="Consola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5966" y="4317383"/>
            <a:ext cx="99211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lt"/>
                <a:cs typeface="Consolas"/>
              </a:rPr>
              <a:t>Another example: (10.25)</a:t>
            </a:r>
            <a:r>
              <a:rPr lang="en-US" altLang="zh-CN" sz="2400" baseline="-25000" dirty="0">
                <a:latin typeface="+mj-lt"/>
                <a:cs typeface="Consolas"/>
              </a:rPr>
              <a:t>10</a:t>
            </a:r>
            <a:r>
              <a:rPr lang="en-US" altLang="zh-CN" sz="2400" dirty="0">
                <a:latin typeface="+mj-lt"/>
                <a:cs typeface="Consolas"/>
              </a:rPr>
              <a:t> = (1010.01)</a:t>
            </a:r>
            <a:r>
              <a:rPr lang="en-US" altLang="zh-CN" sz="2400" baseline="-25000" dirty="0">
                <a:latin typeface="+mj-lt"/>
                <a:cs typeface="Consolas"/>
              </a:rPr>
              <a:t>2</a:t>
            </a:r>
            <a:r>
              <a:rPr lang="en-US" altLang="zh-CN" sz="2400" dirty="0">
                <a:latin typeface="+mj-lt"/>
                <a:cs typeface="Consolas"/>
              </a:rPr>
              <a:t>  = (1.01001)</a:t>
            </a:r>
            <a:r>
              <a:rPr lang="en-US" altLang="zh-CN" sz="2400" baseline="-25000" dirty="0">
                <a:latin typeface="+mj-lt"/>
                <a:cs typeface="Consolas"/>
              </a:rPr>
              <a:t>2</a:t>
            </a:r>
            <a:r>
              <a:rPr lang="en-US" altLang="zh-CN" sz="2400" dirty="0">
                <a:latin typeface="+mj-lt"/>
                <a:cs typeface="Consolas"/>
              </a:rPr>
              <a:t> * 2</a:t>
            </a:r>
            <a:r>
              <a:rPr lang="en-US" altLang="zh-CN" sz="2400" baseline="30000" dirty="0">
                <a:latin typeface="+mj-lt"/>
                <a:cs typeface="Consolas"/>
              </a:rPr>
              <a:t>3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8946"/>
              </p:ext>
            </p:extLst>
          </p:nvPr>
        </p:nvGraphicFramePr>
        <p:xfrm>
          <a:off x="452682" y="5178383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0000 0011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0100 1000 0000 0000 0000 000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4"/>
          <p:cNvSpPr txBox="1"/>
          <p:nvPr/>
        </p:nvSpPr>
        <p:spPr>
          <a:xfrm>
            <a:off x="429378" y="4782315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15" name="TextBox 4"/>
          <p:cNvSpPr txBox="1"/>
          <p:nvPr/>
        </p:nvSpPr>
        <p:spPr>
          <a:xfrm>
            <a:off x="733254" y="4783252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16" name="TextBox 4"/>
          <p:cNvSpPr txBox="1"/>
          <p:nvPr/>
        </p:nvSpPr>
        <p:spPr>
          <a:xfrm>
            <a:off x="2943785" y="4790035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17" name="TextBox 4"/>
          <p:cNvSpPr txBox="1"/>
          <p:nvPr/>
        </p:nvSpPr>
        <p:spPr>
          <a:xfrm>
            <a:off x="3212705" y="4790972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18" name="TextBox 4"/>
          <p:cNvSpPr txBox="1"/>
          <p:nvPr/>
        </p:nvSpPr>
        <p:spPr>
          <a:xfrm>
            <a:off x="8813782" y="4782315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792547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0F320D-8106-42BB-BFEE-70DC36F2F499}"/>
              </a:ext>
            </a:extLst>
          </p:cNvPr>
          <p:cNvCxnSpPr>
            <a:cxnSpLocks/>
          </p:cNvCxnSpPr>
          <p:nvPr/>
        </p:nvCxnSpPr>
        <p:spPr>
          <a:xfrm>
            <a:off x="1583544" y="5463385"/>
            <a:ext cx="7560456" cy="0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F3191D9-B530-48C3-9742-131BC506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1865"/>
            <a:ext cx="8229600" cy="1143000"/>
          </a:xfrm>
        </p:spPr>
        <p:txBody>
          <a:bodyPr/>
          <a:lstStyle/>
          <a:p>
            <a:r>
              <a:rPr lang="en-US" dirty="0"/>
              <a:t>Strawman 32-bit FP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FE2892-7E38-4CFD-B8BD-07B57716AA51}"/>
              </a:ext>
            </a:extLst>
          </p:cNvPr>
          <p:cNvSpPr txBox="1"/>
          <p:nvPr/>
        </p:nvSpPr>
        <p:spPr>
          <a:xfrm>
            <a:off x="578517" y="2236398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0….0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graphicFrame>
        <p:nvGraphicFramePr>
          <p:cNvPr id="8" name="表格 4">
            <a:extLst>
              <a:ext uri="{FF2B5EF4-FFF2-40B4-BE49-F238E27FC236}">
                <a16:creationId xmlns:a16="http://schemas.microsoft.com/office/drawing/2014/main" id="{8375B963-BAAB-41A7-BCB0-85E5E4C804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642397"/>
              </p:ext>
            </p:extLst>
          </p:nvPr>
        </p:nvGraphicFramePr>
        <p:xfrm>
          <a:off x="1056650" y="1394797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6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1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>
                          <a:latin typeface="Verdana"/>
                          <a:cs typeface="Verdana"/>
                        </a:rPr>
                        <a:t> (E)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err="1">
                          <a:latin typeface="Verdana"/>
                          <a:cs typeface="Verdana"/>
                        </a:rPr>
                        <a:t>frac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4">
            <a:extLst>
              <a:ext uri="{FF2B5EF4-FFF2-40B4-BE49-F238E27FC236}">
                <a16:creationId xmlns:a16="http://schemas.microsoft.com/office/drawing/2014/main" id="{4E65ABC1-51F8-4D27-9F45-C64CF633F552}"/>
              </a:ext>
            </a:extLst>
          </p:cNvPr>
          <p:cNvSpPr txBox="1"/>
          <p:nvPr/>
        </p:nvSpPr>
        <p:spPr>
          <a:xfrm>
            <a:off x="920675" y="1056243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12" name="TextBox 4">
            <a:extLst>
              <a:ext uri="{FF2B5EF4-FFF2-40B4-BE49-F238E27FC236}">
                <a16:creationId xmlns:a16="http://schemas.microsoft.com/office/drawing/2014/main" id="{5EEA6229-A1F4-43E2-8A7C-5FA7051945EA}"/>
              </a:ext>
            </a:extLst>
          </p:cNvPr>
          <p:cNvSpPr txBox="1"/>
          <p:nvPr/>
        </p:nvSpPr>
        <p:spPr>
          <a:xfrm>
            <a:off x="1501847" y="1075553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2C9959BE-4F22-49C1-B065-94C10B016673}"/>
              </a:ext>
            </a:extLst>
          </p:cNvPr>
          <p:cNvSpPr txBox="1"/>
          <p:nvPr/>
        </p:nvSpPr>
        <p:spPr>
          <a:xfrm>
            <a:off x="3785149" y="1098132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16" name="TextBox 4">
            <a:extLst>
              <a:ext uri="{FF2B5EF4-FFF2-40B4-BE49-F238E27FC236}">
                <a16:creationId xmlns:a16="http://schemas.microsoft.com/office/drawing/2014/main" id="{F2EF2346-258E-457B-B047-0FB1C1A287FC}"/>
              </a:ext>
            </a:extLst>
          </p:cNvPr>
          <p:cNvSpPr txBox="1"/>
          <p:nvPr/>
        </p:nvSpPr>
        <p:spPr>
          <a:xfrm>
            <a:off x="4075371" y="1090795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18" name="TextBox 4">
            <a:extLst>
              <a:ext uri="{FF2B5EF4-FFF2-40B4-BE49-F238E27FC236}">
                <a16:creationId xmlns:a16="http://schemas.microsoft.com/office/drawing/2014/main" id="{6603115E-FF58-47C7-9FE0-A5071677B1B1}"/>
              </a:ext>
            </a:extLst>
          </p:cNvPr>
          <p:cNvSpPr txBox="1"/>
          <p:nvPr/>
        </p:nvSpPr>
        <p:spPr>
          <a:xfrm>
            <a:off x="6133050" y="1075553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4B2CB31-7315-46B5-BED6-4614FA06E921}"/>
              </a:ext>
            </a:extLst>
          </p:cNvPr>
          <p:cNvCxnSpPr/>
          <p:nvPr/>
        </p:nvCxnSpPr>
        <p:spPr>
          <a:xfrm>
            <a:off x="4347215" y="5347379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4605B4D-C7AE-4F36-83F0-AB7013713AED}"/>
              </a:ext>
            </a:extLst>
          </p:cNvPr>
          <p:cNvSpPr txBox="1"/>
          <p:nvPr/>
        </p:nvSpPr>
        <p:spPr>
          <a:xfrm>
            <a:off x="578517" y="2483920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0….0 </a:t>
            </a:r>
            <a:r>
              <a:rPr lang="en-US" dirty="0">
                <a:solidFill>
                  <a:schemeClr val="accent1"/>
                </a:solidFill>
              </a:rPr>
              <a:t>0…01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94809B-7E39-42EE-BF57-C7D0BC65F1A8}"/>
              </a:ext>
            </a:extLst>
          </p:cNvPr>
          <p:cNvSpPr txBox="1"/>
          <p:nvPr/>
        </p:nvSpPr>
        <p:spPr>
          <a:xfrm>
            <a:off x="563987" y="2710957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0….0 </a:t>
            </a:r>
            <a:r>
              <a:rPr lang="en-US" dirty="0">
                <a:solidFill>
                  <a:schemeClr val="accent1"/>
                </a:solidFill>
              </a:rPr>
              <a:t>0…10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A70980A2-DB00-4C20-BE17-CCF104C3A1AD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946199" y="2421064"/>
            <a:ext cx="2401016" cy="28485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F21085D2-69BD-4B49-AEE3-2207BCE87627}"/>
              </a:ext>
            </a:extLst>
          </p:cNvPr>
          <p:cNvCxnSpPr>
            <a:cxnSpLocks/>
          </p:cNvCxnSpPr>
          <p:nvPr/>
        </p:nvCxnSpPr>
        <p:spPr>
          <a:xfrm>
            <a:off x="1957742" y="2668586"/>
            <a:ext cx="2688502" cy="2576439"/>
          </a:xfrm>
          <a:prstGeom prst="bentConnector3">
            <a:avLst>
              <a:gd name="adj1" fmla="val 994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EDF2910-CE99-42B1-B6DB-23ECB751C198}"/>
              </a:ext>
            </a:extLst>
          </p:cNvPr>
          <p:cNvCxnSpPr/>
          <p:nvPr/>
        </p:nvCxnSpPr>
        <p:spPr>
          <a:xfrm>
            <a:off x="4614001" y="5342830"/>
            <a:ext cx="0" cy="211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83BDFED-3E99-4BD5-97AD-1734B8790871}"/>
              </a:ext>
            </a:extLst>
          </p:cNvPr>
          <p:cNvSpPr txBox="1"/>
          <p:nvPr/>
        </p:nvSpPr>
        <p:spPr>
          <a:xfrm>
            <a:off x="2441290" y="21143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278671-D4EA-45CA-A421-25299D208D45}"/>
              </a:ext>
            </a:extLst>
          </p:cNvPr>
          <p:cNvSpPr txBox="1"/>
          <p:nvPr/>
        </p:nvSpPr>
        <p:spPr>
          <a:xfrm>
            <a:off x="2306725" y="3642060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2+2</a:t>
            </a:r>
            <a:r>
              <a:rPr lang="en-US" baseline="30000" dirty="0"/>
              <a:t>-22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3002059E-94CB-4CC8-BDD9-5C1B7465AC4E}"/>
              </a:ext>
            </a:extLst>
          </p:cNvPr>
          <p:cNvCxnSpPr>
            <a:cxnSpLocks/>
          </p:cNvCxnSpPr>
          <p:nvPr/>
        </p:nvCxnSpPr>
        <p:spPr>
          <a:xfrm>
            <a:off x="1969285" y="2917029"/>
            <a:ext cx="2920891" cy="2345400"/>
          </a:xfrm>
          <a:prstGeom prst="bentConnector3">
            <a:avLst>
              <a:gd name="adj1" fmla="val 995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86D8CEE-BF3D-4E68-BC92-3F381B28B305}"/>
              </a:ext>
            </a:extLst>
          </p:cNvPr>
          <p:cNvCxnSpPr/>
          <p:nvPr/>
        </p:nvCxnSpPr>
        <p:spPr>
          <a:xfrm>
            <a:off x="4875585" y="5372398"/>
            <a:ext cx="0" cy="211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9EC2C98-7756-471B-BF8C-9163DCB3F104}"/>
              </a:ext>
            </a:extLst>
          </p:cNvPr>
          <p:cNvSpPr txBox="1"/>
          <p:nvPr/>
        </p:nvSpPr>
        <p:spPr>
          <a:xfrm>
            <a:off x="2295052" y="2634806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1+2*2</a:t>
            </a:r>
            <a:r>
              <a:rPr lang="en-US" baseline="30000" dirty="0"/>
              <a:t>-23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AAF13A9-2835-49F5-8298-831A37EA4B26}"/>
              </a:ext>
            </a:extLst>
          </p:cNvPr>
          <p:cNvCxnSpPr/>
          <p:nvPr/>
        </p:nvCxnSpPr>
        <p:spPr>
          <a:xfrm>
            <a:off x="5539776" y="5372398"/>
            <a:ext cx="0" cy="211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22E87F4-EA57-41D6-94F7-BF9A3EF56E8A}"/>
              </a:ext>
            </a:extLst>
          </p:cNvPr>
          <p:cNvCxnSpPr>
            <a:cxnSpLocks/>
          </p:cNvCxnSpPr>
          <p:nvPr/>
        </p:nvCxnSpPr>
        <p:spPr>
          <a:xfrm>
            <a:off x="4915468" y="5463383"/>
            <a:ext cx="624308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B7FA4C5-2559-4A34-8476-D1EC4A5D74A6}"/>
              </a:ext>
            </a:extLst>
          </p:cNvPr>
          <p:cNvSpPr txBox="1"/>
          <p:nvPr/>
        </p:nvSpPr>
        <p:spPr>
          <a:xfrm>
            <a:off x="572746" y="3172925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0….0 </a:t>
            </a:r>
            <a:r>
              <a:rPr lang="en-US" dirty="0">
                <a:solidFill>
                  <a:schemeClr val="accent1"/>
                </a:solidFill>
              </a:rPr>
              <a:t>1…11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9BB6E028-7B03-49B1-91EB-7CDD371408F9}"/>
              </a:ext>
            </a:extLst>
          </p:cNvPr>
          <p:cNvCxnSpPr>
            <a:cxnSpLocks/>
          </p:cNvCxnSpPr>
          <p:nvPr/>
        </p:nvCxnSpPr>
        <p:spPr>
          <a:xfrm>
            <a:off x="1940428" y="3387409"/>
            <a:ext cx="3599348" cy="1889430"/>
          </a:xfrm>
          <a:prstGeom prst="bentConnector3">
            <a:avLst>
              <a:gd name="adj1" fmla="val 996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9A13CE9-74C3-4424-86D5-33EA147D469C}"/>
              </a:ext>
            </a:extLst>
          </p:cNvPr>
          <p:cNvSpPr txBox="1"/>
          <p:nvPr/>
        </p:nvSpPr>
        <p:spPr>
          <a:xfrm>
            <a:off x="2306725" y="3080739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1+(2</a:t>
            </a:r>
            <a:r>
              <a:rPr lang="en-US" baseline="30000" dirty="0"/>
              <a:t>23</a:t>
            </a:r>
            <a:r>
              <a:rPr lang="en-US" dirty="0"/>
              <a:t>-1)*2</a:t>
            </a:r>
            <a:r>
              <a:rPr lang="en-US" baseline="30000" dirty="0"/>
              <a:t>-23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2455ACF-6F10-4F6C-B470-A751F0E5708F}"/>
              </a:ext>
            </a:extLst>
          </p:cNvPr>
          <p:cNvSpPr txBox="1"/>
          <p:nvPr/>
        </p:nvSpPr>
        <p:spPr>
          <a:xfrm>
            <a:off x="563987" y="3424929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0….1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314AD7B2-CA70-4CBC-B277-00D27EBFE329}"/>
              </a:ext>
            </a:extLst>
          </p:cNvPr>
          <p:cNvCxnSpPr>
            <a:cxnSpLocks/>
          </p:cNvCxnSpPr>
          <p:nvPr/>
        </p:nvCxnSpPr>
        <p:spPr>
          <a:xfrm>
            <a:off x="1969285" y="3655581"/>
            <a:ext cx="3913303" cy="1587554"/>
          </a:xfrm>
          <a:prstGeom prst="bentConnector3">
            <a:avLst>
              <a:gd name="adj1" fmla="val 995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790189C-473A-457A-9A1D-158E05C079C9}"/>
              </a:ext>
            </a:extLst>
          </p:cNvPr>
          <p:cNvSpPr txBox="1"/>
          <p:nvPr/>
        </p:nvSpPr>
        <p:spPr>
          <a:xfrm>
            <a:off x="2476307" y="33307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C503EA52-3F35-4AC2-A95B-C7E98E0BFEDB}"/>
              </a:ext>
            </a:extLst>
          </p:cNvPr>
          <p:cNvCxnSpPr>
            <a:cxnSpLocks/>
          </p:cNvCxnSpPr>
          <p:nvPr/>
        </p:nvCxnSpPr>
        <p:spPr>
          <a:xfrm>
            <a:off x="1977683" y="3942936"/>
            <a:ext cx="4500857" cy="1326390"/>
          </a:xfrm>
          <a:prstGeom prst="bentConnector3">
            <a:avLst>
              <a:gd name="adj1" fmla="val 998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5A07671-C198-4639-A966-D73E800561F7}"/>
              </a:ext>
            </a:extLst>
          </p:cNvPr>
          <p:cNvCxnSpPr/>
          <p:nvPr/>
        </p:nvCxnSpPr>
        <p:spPr>
          <a:xfrm>
            <a:off x="5882588" y="5375808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D8C9C3CC-38B3-4301-8969-270B821B558A}"/>
              </a:ext>
            </a:extLst>
          </p:cNvPr>
          <p:cNvSpPr txBox="1"/>
          <p:nvPr/>
        </p:nvSpPr>
        <p:spPr>
          <a:xfrm>
            <a:off x="563987" y="3739259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0….1 </a:t>
            </a:r>
            <a:r>
              <a:rPr lang="en-US" dirty="0">
                <a:solidFill>
                  <a:schemeClr val="accent1"/>
                </a:solidFill>
              </a:rPr>
              <a:t>0…01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15CC42B-DA13-4A43-BD99-7D8D9B894CA6}"/>
              </a:ext>
            </a:extLst>
          </p:cNvPr>
          <p:cNvSpPr txBox="1"/>
          <p:nvPr/>
        </p:nvSpPr>
        <p:spPr>
          <a:xfrm>
            <a:off x="2306725" y="2391558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1+2</a:t>
            </a:r>
            <a:r>
              <a:rPr lang="en-US" baseline="30000" dirty="0"/>
              <a:t>-23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B6FE63B-D914-427E-BF40-14C31947618A}"/>
              </a:ext>
            </a:extLst>
          </p:cNvPr>
          <p:cNvCxnSpPr/>
          <p:nvPr/>
        </p:nvCxnSpPr>
        <p:spPr>
          <a:xfrm>
            <a:off x="6478540" y="5372394"/>
            <a:ext cx="0" cy="211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8ECD0CE6-FC23-49B1-B189-B423FC20C7A4}"/>
              </a:ext>
            </a:extLst>
          </p:cNvPr>
          <p:cNvSpPr txBox="1"/>
          <p:nvPr/>
        </p:nvSpPr>
        <p:spPr>
          <a:xfrm>
            <a:off x="3034649" y="26969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23553CA-2791-4E0B-9E5F-8A5EB9C901F2}"/>
              </a:ext>
            </a:extLst>
          </p:cNvPr>
          <p:cNvSpPr txBox="1"/>
          <p:nvPr/>
        </p:nvSpPr>
        <p:spPr>
          <a:xfrm>
            <a:off x="1129304" y="2907959"/>
            <a:ext cx="35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9B819EC-6B08-4456-9953-3112DABE2FED}"/>
              </a:ext>
            </a:extLst>
          </p:cNvPr>
          <p:cNvSpPr txBox="1"/>
          <p:nvPr/>
        </p:nvSpPr>
        <p:spPr>
          <a:xfrm>
            <a:off x="555228" y="4010119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0….1 </a:t>
            </a:r>
            <a:r>
              <a:rPr lang="en-US" dirty="0">
                <a:solidFill>
                  <a:schemeClr val="accent1"/>
                </a:solidFill>
              </a:rPr>
              <a:t>0…01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422CCEE6-7300-4F91-9B42-7D89FE157AED}"/>
              </a:ext>
            </a:extLst>
          </p:cNvPr>
          <p:cNvCxnSpPr>
            <a:cxnSpLocks/>
          </p:cNvCxnSpPr>
          <p:nvPr/>
        </p:nvCxnSpPr>
        <p:spPr>
          <a:xfrm>
            <a:off x="1975443" y="4199707"/>
            <a:ext cx="5094500" cy="1083140"/>
          </a:xfrm>
          <a:prstGeom prst="bentConnector3">
            <a:avLst>
              <a:gd name="adj1" fmla="val 998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9910B8CC-A183-496E-9346-7C4106469751}"/>
              </a:ext>
            </a:extLst>
          </p:cNvPr>
          <p:cNvSpPr txBox="1"/>
          <p:nvPr/>
        </p:nvSpPr>
        <p:spPr>
          <a:xfrm>
            <a:off x="2295052" y="3910621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2+2*2</a:t>
            </a:r>
            <a:r>
              <a:rPr lang="en-US" baseline="30000" dirty="0"/>
              <a:t>-22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5913F1C1-5318-4A2A-9953-C6E0F6B26068}"/>
              </a:ext>
            </a:extLst>
          </p:cNvPr>
          <p:cNvCxnSpPr>
            <a:cxnSpLocks/>
          </p:cNvCxnSpPr>
          <p:nvPr/>
        </p:nvCxnSpPr>
        <p:spPr>
          <a:xfrm>
            <a:off x="7058570" y="5350794"/>
            <a:ext cx="11373" cy="2251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B0CB13D4-C5B0-4B20-A357-F0E3E6E44BF8}"/>
              </a:ext>
            </a:extLst>
          </p:cNvPr>
          <p:cNvCxnSpPr>
            <a:cxnSpLocks/>
          </p:cNvCxnSpPr>
          <p:nvPr/>
        </p:nvCxnSpPr>
        <p:spPr>
          <a:xfrm>
            <a:off x="7174715" y="5463383"/>
            <a:ext cx="1020766" cy="2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DB6D7082-E84B-4579-8399-8CD26DF91FB7}"/>
              </a:ext>
            </a:extLst>
          </p:cNvPr>
          <p:cNvSpPr txBox="1"/>
          <p:nvPr/>
        </p:nvSpPr>
        <p:spPr>
          <a:xfrm>
            <a:off x="563763" y="4821713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1….1 </a:t>
            </a:r>
            <a:r>
              <a:rPr lang="en-US" dirty="0">
                <a:solidFill>
                  <a:schemeClr val="accent1"/>
                </a:solidFill>
              </a:rPr>
              <a:t>1…11</a:t>
            </a:r>
          </a:p>
        </p:txBody>
      </p: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1B93266E-5F71-4DC4-AFB9-60D6EB8E8FAB}"/>
              </a:ext>
            </a:extLst>
          </p:cNvPr>
          <p:cNvCxnSpPr>
            <a:cxnSpLocks/>
          </p:cNvCxnSpPr>
          <p:nvPr/>
        </p:nvCxnSpPr>
        <p:spPr>
          <a:xfrm>
            <a:off x="2000987" y="5083508"/>
            <a:ext cx="6987415" cy="221747"/>
          </a:xfrm>
          <a:prstGeom prst="bentConnector3">
            <a:avLst>
              <a:gd name="adj1" fmla="val 1000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1DB020CE-A72A-4E45-826F-87371B9BF9D1}"/>
              </a:ext>
            </a:extLst>
          </p:cNvPr>
          <p:cNvSpPr txBox="1"/>
          <p:nvPr/>
        </p:nvSpPr>
        <p:spPr>
          <a:xfrm>
            <a:off x="2219767" y="4801037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255</a:t>
            </a:r>
            <a:r>
              <a:rPr lang="en-US" dirty="0"/>
              <a:t>+(2</a:t>
            </a:r>
            <a:r>
              <a:rPr lang="en-US" baseline="30000" dirty="0"/>
              <a:t>23</a:t>
            </a:r>
            <a:r>
              <a:rPr lang="en-US" dirty="0"/>
              <a:t>-1)*2</a:t>
            </a:r>
            <a:r>
              <a:rPr lang="en-US" baseline="30000" dirty="0"/>
              <a:t>232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7F6B5D2-372E-49DF-8AD5-14B2E7A30F17}"/>
              </a:ext>
            </a:extLst>
          </p:cNvPr>
          <p:cNvSpPr txBox="1"/>
          <p:nvPr/>
        </p:nvSpPr>
        <p:spPr>
          <a:xfrm>
            <a:off x="571252" y="4621285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1….1 </a:t>
            </a:r>
            <a:r>
              <a:rPr lang="en-US" dirty="0">
                <a:solidFill>
                  <a:schemeClr val="accent1"/>
                </a:solidFill>
              </a:rPr>
              <a:t>1…10</a:t>
            </a:r>
          </a:p>
        </p:txBody>
      </p: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545041F9-1C5E-49F7-999C-AA396860FCD4}"/>
              </a:ext>
            </a:extLst>
          </p:cNvPr>
          <p:cNvCxnSpPr>
            <a:cxnSpLocks/>
          </p:cNvCxnSpPr>
          <p:nvPr/>
        </p:nvCxnSpPr>
        <p:spPr>
          <a:xfrm>
            <a:off x="2000987" y="4826555"/>
            <a:ext cx="6071664" cy="505259"/>
          </a:xfrm>
          <a:prstGeom prst="bentConnector3">
            <a:avLst>
              <a:gd name="adj1" fmla="val 1000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69C10F09-3DAF-4776-BE0E-C21C0BF7BFA3}"/>
              </a:ext>
            </a:extLst>
          </p:cNvPr>
          <p:cNvCxnSpPr>
            <a:cxnSpLocks/>
          </p:cNvCxnSpPr>
          <p:nvPr/>
        </p:nvCxnSpPr>
        <p:spPr>
          <a:xfrm>
            <a:off x="8081495" y="5353376"/>
            <a:ext cx="11373" cy="2251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DED10F16-783E-46FE-822A-F408B6194EEE}"/>
              </a:ext>
            </a:extLst>
          </p:cNvPr>
          <p:cNvCxnSpPr>
            <a:cxnSpLocks/>
          </p:cNvCxnSpPr>
          <p:nvPr/>
        </p:nvCxnSpPr>
        <p:spPr>
          <a:xfrm>
            <a:off x="9024052" y="5336009"/>
            <a:ext cx="11373" cy="2251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E859E7BB-A66D-4454-8847-70B5BBFE09C2}"/>
              </a:ext>
            </a:extLst>
          </p:cNvPr>
          <p:cNvSpPr txBox="1"/>
          <p:nvPr/>
        </p:nvSpPr>
        <p:spPr>
          <a:xfrm>
            <a:off x="2255669" y="4509016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255</a:t>
            </a:r>
            <a:r>
              <a:rPr lang="en-US" dirty="0"/>
              <a:t>+(2</a:t>
            </a:r>
            <a:r>
              <a:rPr lang="en-US" baseline="30000" dirty="0"/>
              <a:t>23</a:t>
            </a:r>
            <a:r>
              <a:rPr lang="en-US" dirty="0"/>
              <a:t>-2)*2</a:t>
            </a:r>
            <a:r>
              <a:rPr lang="en-US" baseline="30000" dirty="0"/>
              <a:t>232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567C7270-3F86-4E54-B63E-E88D1BDBCAE8}"/>
              </a:ext>
            </a:extLst>
          </p:cNvPr>
          <p:cNvSpPr txBox="1"/>
          <p:nvPr/>
        </p:nvSpPr>
        <p:spPr>
          <a:xfrm>
            <a:off x="1071814" y="4287421"/>
            <a:ext cx="35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86" name="Right Brace 185">
            <a:extLst>
              <a:ext uri="{FF2B5EF4-FFF2-40B4-BE49-F238E27FC236}">
                <a16:creationId xmlns:a16="http://schemas.microsoft.com/office/drawing/2014/main" id="{7AE23617-4B69-41E2-ADDB-86483E3F733B}"/>
              </a:ext>
            </a:extLst>
          </p:cNvPr>
          <p:cNvSpPr/>
          <p:nvPr/>
        </p:nvSpPr>
        <p:spPr>
          <a:xfrm rot="5400000">
            <a:off x="4348476" y="5750653"/>
            <a:ext cx="267316" cy="2772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ight Brace 187">
            <a:extLst>
              <a:ext uri="{FF2B5EF4-FFF2-40B4-BE49-F238E27FC236}">
                <a16:creationId xmlns:a16="http://schemas.microsoft.com/office/drawing/2014/main" id="{A9ADEBFF-8F2C-4919-AB13-6371297DD6A6}"/>
              </a:ext>
            </a:extLst>
          </p:cNvPr>
          <p:cNvSpPr/>
          <p:nvPr/>
        </p:nvSpPr>
        <p:spPr>
          <a:xfrm rot="5400000">
            <a:off x="6024019" y="5681913"/>
            <a:ext cx="344168" cy="491572"/>
          </a:xfrm>
          <a:prstGeom prst="rightBrace">
            <a:avLst>
              <a:gd name="adj1" fmla="val 17845"/>
              <a:gd name="adj2" fmla="val 5121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ight Brace 189">
            <a:extLst>
              <a:ext uri="{FF2B5EF4-FFF2-40B4-BE49-F238E27FC236}">
                <a16:creationId xmlns:a16="http://schemas.microsoft.com/office/drawing/2014/main" id="{E9F1910C-B2BE-4132-9FBD-C69A4FAC6274}"/>
              </a:ext>
            </a:extLst>
          </p:cNvPr>
          <p:cNvSpPr/>
          <p:nvPr/>
        </p:nvSpPr>
        <p:spPr>
          <a:xfrm rot="5400000">
            <a:off x="8335347" y="5463455"/>
            <a:ext cx="410575" cy="895534"/>
          </a:xfrm>
          <a:prstGeom prst="rightBrace">
            <a:avLst>
              <a:gd name="adj1" fmla="val 17845"/>
              <a:gd name="adj2" fmla="val 5121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3A02B244-6016-4215-B5B4-F1BB2E6E32F7}"/>
              </a:ext>
            </a:extLst>
          </p:cNvPr>
          <p:cNvSpPr txBox="1"/>
          <p:nvPr/>
        </p:nvSpPr>
        <p:spPr>
          <a:xfrm>
            <a:off x="4267089" y="608893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-23</a:t>
            </a:r>
            <a:endParaRPr lang="en-US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DFB9E980-18FC-4D17-A985-09E3DE601755}"/>
              </a:ext>
            </a:extLst>
          </p:cNvPr>
          <p:cNvSpPr txBox="1"/>
          <p:nvPr/>
        </p:nvSpPr>
        <p:spPr>
          <a:xfrm>
            <a:off x="5889587" y="6123334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2</a:t>
            </a:r>
            <a:r>
              <a:rPr lang="en-US" baseline="30000" dirty="0"/>
              <a:t>-22</a:t>
            </a:r>
            <a:endParaRPr lang="en-US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1735E6B2-8F9F-4CDD-91AA-4F3074680DE1}"/>
              </a:ext>
            </a:extLst>
          </p:cNvPr>
          <p:cNvSpPr txBox="1"/>
          <p:nvPr/>
        </p:nvSpPr>
        <p:spPr>
          <a:xfrm>
            <a:off x="8195481" y="6116510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2</a:t>
            </a:r>
            <a:r>
              <a:rPr lang="en-US" baseline="30000" dirty="0"/>
              <a:t>232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995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C207B-FF94-4046-B793-5CD8CFAA7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415" y="14331"/>
            <a:ext cx="8229600" cy="1143000"/>
          </a:xfrm>
        </p:spPr>
        <p:txBody>
          <a:bodyPr/>
          <a:lstStyle/>
          <a:p>
            <a:r>
              <a:rPr lang="en-US" dirty="0"/>
              <a:t>Strawman 32-bit FP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FFE28E8-FD0A-4F97-9D55-10E5C048CBF6}"/>
              </a:ext>
            </a:extLst>
          </p:cNvPr>
          <p:cNvCxnSpPr>
            <a:cxnSpLocks/>
          </p:cNvCxnSpPr>
          <p:nvPr/>
        </p:nvCxnSpPr>
        <p:spPr>
          <a:xfrm>
            <a:off x="833773" y="2378991"/>
            <a:ext cx="7560456" cy="0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0E2044-3764-49DD-9B93-077C3669A02E}"/>
              </a:ext>
            </a:extLst>
          </p:cNvPr>
          <p:cNvCxnSpPr/>
          <p:nvPr/>
        </p:nvCxnSpPr>
        <p:spPr>
          <a:xfrm>
            <a:off x="3597444" y="2262985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C3491D4-3C1A-477F-A240-137AB5557C47}"/>
              </a:ext>
            </a:extLst>
          </p:cNvPr>
          <p:cNvCxnSpPr/>
          <p:nvPr/>
        </p:nvCxnSpPr>
        <p:spPr>
          <a:xfrm>
            <a:off x="4357170" y="2273221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5B116F-C61D-40C3-B073-369EA24C295D}"/>
              </a:ext>
            </a:extLst>
          </p:cNvPr>
          <p:cNvCxnSpPr/>
          <p:nvPr/>
        </p:nvCxnSpPr>
        <p:spPr>
          <a:xfrm>
            <a:off x="5496758" y="2262985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C79424F-AFD2-43E6-9045-BCDE7D1E6B2E}"/>
              </a:ext>
            </a:extLst>
          </p:cNvPr>
          <p:cNvCxnSpPr/>
          <p:nvPr/>
        </p:nvCxnSpPr>
        <p:spPr>
          <a:xfrm>
            <a:off x="7100370" y="2262716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26A90B8-0BED-4A83-AA93-0CB865EFB9BC}"/>
              </a:ext>
            </a:extLst>
          </p:cNvPr>
          <p:cNvSpPr txBox="1"/>
          <p:nvPr/>
        </p:nvSpPr>
        <p:spPr>
          <a:xfrm>
            <a:off x="3446601" y="18970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F7E797-20C5-400E-8D6D-C8C4C402F2FB}"/>
              </a:ext>
            </a:extLst>
          </p:cNvPr>
          <p:cNvSpPr txBox="1"/>
          <p:nvPr/>
        </p:nvSpPr>
        <p:spPr>
          <a:xfrm>
            <a:off x="4206327" y="18937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669128-6B07-41DA-8CCB-2AA6B7DEAD22}"/>
              </a:ext>
            </a:extLst>
          </p:cNvPr>
          <p:cNvSpPr txBox="1"/>
          <p:nvPr/>
        </p:nvSpPr>
        <p:spPr>
          <a:xfrm>
            <a:off x="5345915" y="19037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047BFC-BB7B-4DD7-8051-52B3694F00E1}"/>
              </a:ext>
            </a:extLst>
          </p:cNvPr>
          <p:cNvSpPr txBox="1"/>
          <p:nvPr/>
        </p:nvSpPr>
        <p:spPr>
          <a:xfrm>
            <a:off x="6943543" y="1912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68E36E-2AED-4C58-99F5-341B0E4E5451}"/>
              </a:ext>
            </a:extLst>
          </p:cNvPr>
          <p:cNvSpPr txBox="1"/>
          <p:nvPr/>
        </p:nvSpPr>
        <p:spPr>
          <a:xfrm>
            <a:off x="428985" y="1010559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0….01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301F4B3-908B-4224-A98F-A47316C3D9A4}"/>
              </a:ext>
            </a:extLst>
          </p:cNvPr>
          <p:cNvCxnSpPr>
            <a:cxnSpLocks/>
            <a:stCxn id="29" idx="2"/>
            <a:endCxn id="72" idx="0"/>
          </p:cNvCxnSpPr>
          <p:nvPr/>
        </p:nvCxnSpPr>
        <p:spPr>
          <a:xfrm>
            <a:off x="1171336" y="1379891"/>
            <a:ext cx="234509" cy="550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E6D01F5-610A-458D-BE2A-FAB9574E6830}"/>
              </a:ext>
            </a:extLst>
          </p:cNvPr>
          <p:cNvSpPr txBox="1"/>
          <p:nvPr/>
        </p:nvSpPr>
        <p:spPr>
          <a:xfrm>
            <a:off x="3824172" y="1326281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0….01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17A51DD-7FAA-4E78-B979-EC09EC031902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4357170" y="1653452"/>
            <a:ext cx="23118" cy="240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A2B4002-3238-44BA-B078-3DBB84810F48}"/>
              </a:ext>
            </a:extLst>
          </p:cNvPr>
          <p:cNvSpPr txBox="1"/>
          <p:nvPr/>
        </p:nvSpPr>
        <p:spPr>
          <a:xfrm>
            <a:off x="5164105" y="1328567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0…10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CEC42A4-E410-497B-B60C-92DB46FD80DF}"/>
              </a:ext>
            </a:extLst>
          </p:cNvPr>
          <p:cNvCxnSpPr>
            <a:cxnSpLocks/>
          </p:cNvCxnSpPr>
          <p:nvPr/>
        </p:nvCxnSpPr>
        <p:spPr>
          <a:xfrm flipH="1">
            <a:off x="5586078" y="1606101"/>
            <a:ext cx="284986" cy="283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BA55EA1-4ECA-4ADE-9390-523E1D09A21B}"/>
              </a:ext>
            </a:extLst>
          </p:cNvPr>
          <p:cNvSpPr txBox="1"/>
          <p:nvPr/>
        </p:nvSpPr>
        <p:spPr>
          <a:xfrm>
            <a:off x="6617625" y="1326281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0…11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F586D7B-6911-40C8-9558-D4D987381B0E}"/>
              </a:ext>
            </a:extLst>
          </p:cNvPr>
          <p:cNvCxnSpPr>
            <a:cxnSpLocks/>
          </p:cNvCxnSpPr>
          <p:nvPr/>
        </p:nvCxnSpPr>
        <p:spPr>
          <a:xfrm flipH="1">
            <a:off x="7076854" y="1620036"/>
            <a:ext cx="284986" cy="283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FA1EB29-4CB3-43EC-AA9C-12F5DCAB2B15}"/>
              </a:ext>
            </a:extLst>
          </p:cNvPr>
          <p:cNvCxnSpPr/>
          <p:nvPr/>
        </p:nvCxnSpPr>
        <p:spPr>
          <a:xfrm>
            <a:off x="3748287" y="2282208"/>
            <a:ext cx="0" cy="19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857A6D2-7CB3-41B2-BB23-D676942D4647}"/>
              </a:ext>
            </a:extLst>
          </p:cNvPr>
          <p:cNvCxnSpPr/>
          <p:nvPr/>
        </p:nvCxnSpPr>
        <p:spPr>
          <a:xfrm>
            <a:off x="3850347" y="2276738"/>
            <a:ext cx="0" cy="19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F9D715C-73D7-436F-9369-E4E7C8B3E0FA}"/>
              </a:ext>
            </a:extLst>
          </p:cNvPr>
          <p:cNvCxnSpPr/>
          <p:nvPr/>
        </p:nvCxnSpPr>
        <p:spPr>
          <a:xfrm>
            <a:off x="4002747" y="2272462"/>
            <a:ext cx="0" cy="19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Left Brace 49">
            <a:extLst>
              <a:ext uri="{FF2B5EF4-FFF2-40B4-BE49-F238E27FC236}">
                <a16:creationId xmlns:a16="http://schemas.microsoft.com/office/drawing/2014/main" id="{B80D2AB0-C9B1-42D7-8BF3-91B642EE2C72}"/>
              </a:ext>
            </a:extLst>
          </p:cNvPr>
          <p:cNvSpPr/>
          <p:nvPr/>
        </p:nvSpPr>
        <p:spPr>
          <a:xfrm rot="5400000" flipH="1">
            <a:off x="3702344" y="2388801"/>
            <a:ext cx="489315" cy="753334"/>
          </a:xfrm>
          <a:prstGeom prst="leftBrace">
            <a:avLst>
              <a:gd name="adj1" fmla="val 2284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 Brace 51">
            <a:extLst>
              <a:ext uri="{FF2B5EF4-FFF2-40B4-BE49-F238E27FC236}">
                <a16:creationId xmlns:a16="http://schemas.microsoft.com/office/drawing/2014/main" id="{273D1ACF-3C69-4968-B301-DEDEEB44BCE8}"/>
              </a:ext>
            </a:extLst>
          </p:cNvPr>
          <p:cNvSpPr/>
          <p:nvPr/>
        </p:nvSpPr>
        <p:spPr>
          <a:xfrm rot="5400000" flipH="1">
            <a:off x="4703690" y="2237176"/>
            <a:ext cx="475689" cy="1044805"/>
          </a:xfrm>
          <a:prstGeom prst="leftBrace">
            <a:avLst>
              <a:gd name="adj1" fmla="val 2680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 Brace 53">
            <a:extLst>
              <a:ext uri="{FF2B5EF4-FFF2-40B4-BE49-F238E27FC236}">
                <a16:creationId xmlns:a16="http://schemas.microsoft.com/office/drawing/2014/main" id="{D019E576-27EB-4365-8957-9EC381AFB58F}"/>
              </a:ext>
            </a:extLst>
          </p:cNvPr>
          <p:cNvSpPr/>
          <p:nvPr/>
        </p:nvSpPr>
        <p:spPr>
          <a:xfrm rot="5400000" flipH="1">
            <a:off x="6038129" y="2000717"/>
            <a:ext cx="532209" cy="1530611"/>
          </a:xfrm>
          <a:prstGeom prst="leftBrace">
            <a:avLst>
              <a:gd name="adj1" fmla="val 4107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F3F4A71-E60C-455F-A6BD-00E78FD36263}"/>
              </a:ext>
            </a:extLst>
          </p:cNvPr>
          <p:cNvSpPr txBox="1"/>
          <p:nvPr/>
        </p:nvSpPr>
        <p:spPr>
          <a:xfrm>
            <a:off x="3328842" y="3224443"/>
            <a:ext cx="4204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baseline="30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23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evenly spaced numbers in each interval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F1C4B6C-21D2-493C-83F0-7B29672C1F2A}"/>
              </a:ext>
            </a:extLst>
          </p:cNvPr>
          <p:cNvCxnSpPr/>
          <p:nvPr/>
        </p:nvCxnSpPr>
        <p:spPr>
          <a:xfrm flipH="1" flipV="1">
            <a:off x="4107976" y="3165850"/>
            <a:ext cx="400037" cy="174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217BFB3-B7FF-4E0E-8781-8DEA93B88BB2}"/>
              </a:ext>
            </a:extLst>
          </p:cNvPr>
          <p:cNvCxnSpPr>
            <a:cxnSpLocks/>
          </p:cNvCxnSpPr>
          <p:nvPr/>
        </p:nvCxnSpPr>
        <p:spPr>
          <a:xfrm flipH="1" flipV="1">
            <a:off x="4941534" y="3038013"/>
            <a:ext cx="22552" cy="25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64FA7BA-3E52-48E2-BFFB-6054588A568D}"/>
              </a:ext>
            </a:extLst>
          </p:cNvPr>
          <p:cNvCxnSpPr>
            <a:cxnSpLocks/>
          </p:cNvCxnSpPr>
          <p:nvPr/>
        </p:nvCxnSpPr>
        <p:spPr>
          <a:xfrm flipV="1">
            <a:off x="5647601" y="3107848"/>
            <a:ext cx="658445" cy="21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内容占位符 2">
            <a:extLst>
              <a:ext uri="{FF2B5EF4-FFF2-40B4-BE49-F238E27FC236}">
                <a16:creationId xmlns:a16="http://schemas.microsoft.com/office/drawing/2014/main" id="{84E0CFC7-E0CB-4B05-8689-F3B391D1C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213" y="3720775"/>
            <a:ext cx="8229600" cy="2878646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The good </a:t>
            </a:r>
            <a:r>
              <a:rPr kumimoji="1" lang="zh-CN" altLang="en-US" dirty="0"/>
              <a:t>👍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Large range [1, </a:t>
            </a:r>
            <a:r>
              <a:rPr lang="en-US" dirty="0"/>
              <a:t>2</a:t>
            </a:r>
            <a:r>
              <a:rPr lang="en-US" baseline="30000" dirty="0"/>
              <a:t>255</a:t>
            </a:r>
            <a:r>
              <a:rPr lang="en-US" dirty="0"/>
              <a:t>+(2</a:t>
            </a:r>
            <a:r>
              <a:rPr lang="en-US" baseline="30000" dirty="0"/>
              <a:t>23</a:t>
            </a:r>
            <a:r>
              <a:rPr lang="en-US" dirty="0"/>
              <a:t>-1)*2</a:t>
            </a:r>
            <a:r>
              <a:rPr lang="en-US" baseline="30000" dirty="0"/>
              <a:t>232</a:t>
            </a:r>
            <a:r>
              <a:rPr kumimoji="1" lang="en-US" altLang="zh-CN" dirty="0"/>
              <a:t>], [-</a:t>
            </a:r>
            <a:r>
              <a:rPr lang="en-US" dirty="0"/>
              <a:t>2</a:t>
            </a:r>
            <a:r>
              <a:rPr lang="en-US" baseline="30000" dirty="0"/>
              <a:t>255</a:t>
            </a:r>
            <a:r>
              <a:rPr lang="en-US" dirty="0"/>
              <a:t>-(2</a:t>
            </a:r>
            <a:r>
              <a:rPr lang="en-US" baseline="30000" dirty="0"/>
              <a:t>23</a:t>
            </a:r>
            <a:r>
              <a:rPr lang="en-US" dirty="0"/>
              <a:t>-1)*2</a:t>
            </a:r>
            <a:r>
              <a:rPr lang="en-US" baseline="30000" dirty="0"/>
              <a:t>232</a:t>
            </a:r>
            <a:r>
              <a:rPr kumimoji="1" lang="en-US" altLang="zh-CN" dirty="0"/>
              <a:t> ,-1]</a:t>
            </a:r>
            <a:endParaRPr lang="en-US" baseline="30000" dirty="0"/>
          </a:p>
          <a:p>
            <a:pPr lvl="1"/>
            <a:r>
              <a:rPr kumimoji="1" lang="en-US" altLang="zh-CN" dirty="0"/>
              <a:t>Allows easy comparison: compare FPs by bit patterns</a:t>
            </a:r>
          </a:p>
          <a:p>
            <a:r>
              <a:rPr kumimoji="1" lang="en-US" altLang="zh-CN" dirty="0"/>
              <a:t>The bad </a:t>
            </a:r>
            <a:r>
              <a:rPr kumimoji="1" lang="zh-CN" altLang="en-US" dirty="0"/>
              <a:t>👎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No 0! </a:t>
            </a:r>
          </a:p>
          <a:p>
            <a:pPr lvl="1"/>
            <a:r>
              <a:rPr kumimoji="1" lang="en-US" altLang="zh-CN" dirty="0"/>
              <a:t>No [-1, 1] </a:t>
            </a:r>
          </a:p>
          <a:p>
            <a:pPr lvl="1"/>
            <a:r>
              <a:rPr kumimoji="1" lang="en-US" altLang="zh-CN" dirty="0"/>
              <a:t>Max precision (</a:t>
            </a:r>
            <a:r>
              <a:rPr lang="en-US" dirty="0"/>
              <a:t>2</a:t>
            </a:r>
            <a:r>
              <a:rPr lang="en-US" baseline="30000" dirty="0"/>
              <a:t>-23 </a:t>
            </a:r>
            <a:r>
              <a:rPr kumimoji="1" lang="en-US" altLang="zh-CN" dirty="0"/>
              <a:t>) not high enough</a:t>
            </a:r>
          </a:p>
          <a:p>
            <a:pPr lvl="1"/>
            <a:r>
              <a:rPr kumimoji="1" lang="en-US" altLang="zh-CN" dirty="0"/>
              <a:t>No representation of special cases: ∞</a:t>
            </a:r>
          </a:p>
          <a:p>
            <a:pPr lvl="1"/>
            <a:endParaRPr kumimoji="1" lang="zh-CN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E523C2A-74D6-469C-93AA-9D634D693FF8}"/>
              </a:ext>
            </a:extLst>
          </p:cNvPr>
          <p:cNvSpPr txBox="1"/>
          <p:nvPr/>
        </p:nvSpPr>
        <p:spPr>
          <a:xfrm>
            <a:off x="1913687" y="195336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FE2084D-6D5A-4B8B-902D-81DF6D7D98FB}"/>
              </a:ext>
            </a:extLst>
          </p:cNvPr>
          <p:cNvCxnSpPr/>
          <p:nvPr/>
        </p:nvCxnSpPr>
        <p:spPr>
          <a:xfrm>
            <a:off x="2064530" y="2309270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04F5DED-6B6F-4021-8560-6905E0F76953}"/>
              </a:ext>
            </a:extLst>
          </p:cNvPr>
          <p:cNvCxnSpPr/>
          <p:nvPr/>
        </p:nvCxnSpPr>
        <p:spPr>
          <a:xfrm>
            <a:off x="1370579" y="2309613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2DD2ABC7-BA4A-43BB-A96D-A4D170576530}"/>
              </a:ext>
            </a:extLst>
          </p:cNvPr>
          <p:cNvSpPr txBox="1"/>
          <p:nvPr/>
        </p:nvSpPr>
        <p:spPr>
          <a:xfrm>
            <a:off x="1219736" y="193015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9A572F0-1877-4851-88BD-20363B58A901}"/>
              </a:ext>
            </a:extLst>
          </p:cNvPr>
          <p:cNvSpPr txBox="1"/>
          <p:nvPr/>
        </p:nvSpPr>
        <p:spPr>
          <a:xfrm>
            <a:off x="2621132" y="1480970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0….00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7A13765-F26C-4AE9-8183-DB101CA675D0}"/>
              </a:ext>
            </a:extLst>
          </p:cNvPr>
          <p:cNvCxnSpPr>
            <a:stCxn id="73" idx="2"/>
          </p:cNvCxnSpPr>
          <p:nvPr/>
        </p:nvCxnSpPr>
        <p:spPr>
          <a:xfrm>
            <a:off x="3363483" y="1850302"/>
            <a:ext cx="235518" cy="383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E690BBE-C69D-4DFA-A882-08C2C3E3874C}"/>
              </a:ext>
            </a:extLst>
          </p:cNvPr>
          <p:cNvSpPr txBox="1"/>
          <p:nvPr/>
        </p:nvSpPr>
        <p:spPr>
          <a:xfrm>
            <a:off x="1323736" y="1318613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0….00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0F34F91-EDED-4B2A-8616-4A68A137D6BC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1913687" y="1614686"/>
            <a:ext cx="186109" cy="338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Left Brace 85">
            <a:extLst>
              <a:ext uri="{FF2B5EF4-FFF2-40B4-BE49-F238E27FC236}">
                <a16:creationId xmlns:a16="http://schemas.microsoft.com/office/drawing/2014/main" id="{A3B53DD5-75FC-42A7-A575-B5BB6BC96C33}"/>
              </a:ext>
            </a:extLst>
          </p:cNvPr>
          <p:cNvSpPr/>
          <p:nvPr/>
        </p:nvSpPr>
        <p:spPr>
          <a:xfrm rot="5400000" flipH="1">
            <a:off x="1487841" y="2469686"/>
            <a:ext cx="435133" cy="718243"/>
          </a:xfrm>
          <a:prstGeom prst="leftBrace">
            <a:avLst>
              <a:gd name="adj1" fmla="val 2284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2A6D827-76FD-4860-BB2B-1DF83DA46D98}"/>
              </a:ext>
            </a:extLst>
          </p:cNvPr>
          <p:cNvCxnSpPr>
            <a:cxnSpLocks/>
          </p:cNvCxnSpPr>
          <p:nvPr/>
        </p:nvCxnSpPr>
        <p:spPr>
          <a:xfrm flipH="1" flipV="1">
            <a:off x="8314989" y="2547897"/>
            <a:ext cx="79240" cy="207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A6C9557-44C0-4D89-B504-149E5F642BA9}"/>
              </a:ext>
            </a:extLst>
          </p:cNvPr>
          <p:cNvSpPr txBox="1"/>
          <p:nvPr/>
        </p:nvSpPr>
        <p:spPr>
          <a:xfrm>
            <a:off x="7235399" y="2755281"/>
            <a:ext cx="1947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Max: 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1…11 </a:t>
            </a:r>
            <a:r>
              <a:rPr lang="en-US" dirty="0">
                <a:solidFill>
                  <a:schemeClr val="accent1"/>
                </a:solidFill>
              </a:rPr>
              <a:t>1…11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0036316-2EF6-4146-8DC9-AB5FAFE38306}"/>
              </a:ext>
            </a:extLst>
          </p:cNvPr>
          <p:cNvSpPr txBox="1"/>
          <p:nvPr/>
        </p:nvSpPr>
        <p:spPr>
          <a:xfrm>
            <a:off x="7423023" y="2998540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255</a:t>
            </a:r>
            <a:r>
              <a:rPr lang="en-US" dirty="0"/>
              <a:t>+(2</a:t>
            </a:r>
            <a:r>
              <a:rPr lang="en-US" baseline="30000" dirty="0"/>
              <a:t>23</a:t>
            </a:r>
            <a:r>
              <a:rPr lang="en-US" dirty="0"/>
              <a:t>-1)*2</a:t>
            </a:r>
            <a:r>
              <a:rPr lang="en-US" baseline="30000" dirty="0"/>
              <a:t>232</a:t>
            </a:r>
          </a:p>
        </p:txBody>
      </p:sp>
    </p:spTree>
    <p:extLst>
      <p:ext uri="{BB962C8B-B14F-4D97-AF65-F5344CB8AC3E}">
        <p14:creationId xmlns:p14="http://schemas.microsoft.com/office/powerpoint/2010/main" val="2887846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IEEE Floating Point Standard</a:t>
            </a:r>
            <a:endParaRPr kumimoji="1"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92E67-D911-4AA9-B730-29B5562C3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FP implementations in 60s/70s</a:t>
            </a:r>
          </a:p>
          <a:p>
            <a:pPr lvl="1"/>
            <a:r>
              <a:rPr lang="en-US" dirty="0"/>
              <a:t>Code not portable across processors</a:t>
            </a:r>
          </a:p>
          <a:p>
            <a:r>
              <a:rPr lang="en-US" dirty="0"/>
              <a:t>IEEE formed a committee (IEEE.p754) to standardize FP format and specification.</a:t>
            </a:r>
          </a:p>
          <a:p>
            <a:pPr lvl="1"/>
            <a:r>
              <a:rPr lang="en-US" dirty="0"/>
              <a:t>IEEE FP standard published in 1985</a:t>
            </a:r>
          </a:p>
          <a:p>
            <a:pPr lvl="1"/>
            <a:r>
              <a:rPr lang="en-US" dirty="0"/>
              <a:t>Led by William Kahan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142" y="4606120"/>
            <a:ext cx="1580843" cy="143647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986558" y="4664997"/>
            <a:ext cx="371263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 dirty="0">
                <a:latin typeface="Arial"/>
                <a:cs typeface="Arial"/>
              </a:rPr>
              <a:t>Prof</a:t>
            </a:r>
            <a:r>
              <a:rPr lang="en-US" altLang="zh-CN" dirty="0">
                <a:latin typeface="Arial"/>
                <a:cs typeface="Arial"/>
              </a:rPr>
              <a:t>.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fr-FR" altLang="zh-CN" dirty="0">
                <a:latin typeface="Arial"/>
                <a:cs typeface="Arial"/>
              </a:rPr>
              <a:t>William </a:t>
            </a:r>
            <a:r>
              <a:rPr lang="fr-FR" altLang="zh-CN" dirty="0" err="1">
                <a:latin typeface="Arial"/>
                <a:cs typeface="Arial"/>
              </a:rPr>
              <a:t>Kahan</a:t>
            </a:r>
            <a:r>
              <a:rPr lang="zh-CN" altLang="en-US" dirty="0">
                <a:latin typeface="Arial"/>
                <a:cs typeface="Arial"/>
              </a:rPr>
              <a:t> </a:t>
            </a:r>
            <a:endParaRPr lang="en-US" altLang="zh-CN" dirty="0">
              <a:latin typeface="Arial"/>
              <a:cs typeface="Arial"/>
            </a:endParaRPr>
          </a:p>
          <a:p>
            <a:r>
              <a:rPr lang="en-US" altLang="zh-CN" dirty="0">
                <a:latin typeface="Arial"/>
                <a:cs typeface="Arial"/>
              </a:rPr>
              <a:t>University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of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California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at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Berkeley</a:t>
            </a:r>
          </a:p>
          <a:p>
            <a:r>
              <a:rPr lang="en-US" altLang="zh-CN" dirty="0">
                <a:latin typeface="Arial"/>
                <a:cs typeface="Arial"/>
              </a:rPr>
              <a:t>Turing Award (1989)</a:t>
            </a:r>
            <a:endParaRPr lang="zh-CN" alt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4697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IEEE Floating Point Standard</a:t>
            </a:r>
            <a:endParaRPr kumimoji="1"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578B2-E322-4A0B-B0D0-5DC2254A7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6818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This class only covers basic FP materials</a:t>
            </a:r>
          </a:p>
          <a:p>
            <a:r>
              <a:rPr lang="en-US" dirty="0"/>
              <a:t>A deep understanding of FP is crucial for numerical/scientific computing </a:t>
            </a:r>
          </a:p>
          <a:p>
            <a:pPr lvl="1"/>
            <a:r>
              <a:rPr lang="en-US" dirty="0"/>
              <a:t>Covered in undergrad/grad classes on numerical methods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14" y="3245172"/>
            <a:ext cx="3098800" cy="3073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258" y="3054312"/>
            <a:ext cx="4133372" cy="365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213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Goals of IEEE Standard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Consistent representation of floating point numbers</a:t>
            </a:r>
          </a:p>
          <a:p>
            <a:pPr lvl="1"/>
            <a:r>
              <a:rPr kumimoji="1" lang="en-US" altLang="zh-CN" dirty="0"/>
              <a:t>Address the limitation of our FP strawman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Correctly rounded floating point operations, using several rounding modes.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Consistent treatment of exceptional situations such as division by zero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0211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645" y="333779"/>
            <a:ext cx="8755039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IEEE FP: Carve out subsets bit-patterns from normalized  representation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97700" y="1741613"/>
            <a:ext cx="800998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u="sng" dirty="0">
                <a:latin typeface="Consolas"/>
                <a:cs typeface="Consolas"/>
              </a:rPr>
              <a:t>+</a:t>
            </a:r>
            <a:r>
              <a:rPr lang="en-US" altLang="zh-CN" sz="2800" dirty="0">
                <a:latin typeface="Consolas"/>
                <a:cs typeface="Consolas"/>
              </a:rPr>
              <a:t>M * 2</a:t>
            </a:r>
            <a:r>
              <a:rPr lang="en-US" altLang="zh-CN" sz="2800" baseline="30000" dirty="0">
                <a:latin typeface="Consolas"/>
                <a:cs typeface="Consolas"/>
              </a:rPr>
              <a:t>E</a:t>
            </a:r>
            <a:r>
              <a:rPr lang="en-US" altLang="zh-CN" sz="2800" dirty="0">
                <a:latin typeface="Consolas"/>
                <a:cs typeface="Consolas"/>
              </a:rPr>
              <a:t>  </a:t>
            </a:r>
            <a:r>
              <a:rPr lang="en-US" altLang="zh-CN" sz="2400" dirty="0">
                <a:latin typeface="Arial"/>
                <a:cs typeface="Arial"/>
              </a:rPr>
              <a:t>M</a:t>
            </a:r>
            <a:r>
              <a:rPr lang="en-US" altLang="zh-CN" sz="2800" dirty="0">
                <a:latin typeface="Consolas"/>
                <a:cs typeface="Consolas"/>
              </a:rPr>
              <a:t> = ( 1.b</a:t>
            </a:r>
            <a:r>
              <a:rPr lang="en-US" altLang="zh-CN" sz="2800" baseline="-25000" dirty="0">
                <a:latin typeface="Consolas"/>
                <a:cs typeface="Consolas"/>
              </a:rPr>
              <a:t>0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1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2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3</a:t>
            </a:r>
            <a:r>
              <a:rPr lang="mr-IN" altLang="zh-CN" sz="2800" dirty="0">
                <a:latin typeface="Consolas"/>
                <a:cs typeface="Consolas"/>
              </a:rPr>
              <a:t>…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n </a:t>
            </a:r>
            <a:r>
              <a:rPr lang="en-US" altLang="zh-CN" sz="2800" dirty="0">
                <a:latin typeface="Consolas"/>
                <a:cs typeface="Consolas"/>
              </a:rPr>
              <a:t>)</a:t>
            </a:r>
            <a:r>
              <a:rPr lang="en-US" altLang="zh-CN" sz="2800" baseline="-25000" dirty="0">
                <a:latin typeface="Consolas"/>
                <a:cs typeface="Consolas"/>
              </a:rPr>
              <a:t>2</a:t>
            </a:r>
          </a:p>
          <a:p>
            <a:endParaRPr lang="en-US" altLang="zh-CN" sz="1600" baseline="-25000" dirty="0">
              <a:latin typeface="Consolas"/>
              <a:cs typeface="Consolas"/>
            </a:endParaRPr>
          </a:p>
          <a:p>
            <a:endParaRPr lang="en-US" altLang="zh-CN" sz="800" u="sng" baseline="-25000" dirty="0">
              <a:latin typeface="Consolas"/>
              <a:cs typeface="Consolas"/>
            </a:endParaRPr>
          </a:p>
          <a:p>
            <a:endParaRPr lang="en-US" altLang="zh-CN" sz="1200" baseline="-25000" dirty="0">
              <a:latin typeface="Consolas"/>
              <a:cs typeface="Consola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572747"/>
              </p:ext>
            </p:extLst>
          </p:nvPr>
        </p:nvGraphicFramePr>
        <p:xfrm>
          <a:off x="254890" y="2784797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>
                          <a:latin typeface="Verdana"/>
                          <a:cs typeface="Verdana"/>
                        </a:rPr>
                        <a:t> (E)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231586" y="2388729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535462" y="2389666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2745993" y="2396449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3014913" y="2397386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8615990" y="2388729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2" name="矩形 11"/>
          <p:cNvSpPr/>
          <p:nvPr/>
        </p:nvSpPr>
        <p:spPr>
          <a:xfrm>
            <a:off x="4795496" y="3360656"/>
            <a:ext cx="2497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( b</a:t>
            </a:r>
            <a:r>
              <a:rPr lang="en-US" altLang="zh-CN" sz="2400" baseline="-25000" dirty="0">
                <a:latin typeface="Consolas"/>
                <a:cs typeface="Consolas"/>
              </a:rPr>
              <a:t>0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1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3</a:t>
            </a:r>
            <a:r>
              <a:rPr lang="mr-IN" altLang="zh-CN" sz="2400" dirty="0">
                <a:latin typeface="Consolas"/>
                <a:cs typeface="Consolas"/>
              </a:rPr>
              <a:t>…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n </a:t>
            </a:r>
            <a:r>
              <a:rPr lang="en-US" altLang="zh-CN" sz="2400" dirty="0">
                <a:latin typeface="Consolas"/>
                <a:cs typeface="Consolas"/>
              </a:rPr>
              <a:t>)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342116" y="4234941"/>
            <a:ext cx="68133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Arial"/>
                <a:cs typeface="Arial"/>
              </a:rPr>
              <a:t>For normalization representation, </a:t>
            </a:r>
          </a:p>
          <a:p>
            <a:r>
              <a:rPr lang="en-US" altLang="zh-CN" sz="2800" dirty="0">
                <a:solidFill>
                  <a:srgbClr val="FF0000"/>
                </a:solidFill>
                <a:latin typeface="Arial"/>
                <a:cs typeface="Arial"/>
              </a:rPr>
              <a:t>E can not be (1111 1111)</a:t>
            </a:r>
            <a:r>
              <a:rPr lang="en-US" altLang="zh-CN" sz="2800" baseline="-2500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lang="en-US" altLang="zh-CN" sz="2800" dirty="0">
                <a:solidFill>
                  <a:srgbClr val="FF0000"/>
                </a:solidFill>
                <a:latin typeface="Arial"/>
                <a:cs typeface="Arial"/>
              </a:rPr>
              <a:t> or (0000 0000)</a:t>
            </a:r>
            <a:r>
              <a:rPr lang="en-US" altLang="zh-CN" sz="2800" baseline="-2500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lang="zh-CN" altLang="en-US" sz="2800" baseline="-25000" dirty="0">
              <a:solidFill>
                <a:srgbClr val="FF0000"/>
              </a:solidFill>
            </a:endParaRPr>
          </a:p>
        </p:txBody>
      </p:sp>
      <p:sp>
        <p:nvSpPr>
          <p:cNvPr id="15" name="矩形 12"/>
          <p:cNvSpPr/>
          <p:nvPr/>
        </p:nvSpPr>
        <p:spPr>
          <a:xfrm>
            <a:off x="457046" y="5284634"/>
            <a:ext cx="150934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latin typeface="Verdana"/>
                <a:cs typeface="Verdana"/>
              </a:rPr>
              <a:t>E</a:t>
            </a:r>
            <a:r>
              <a:rPr lang="en-US" altLang="zh-CN" sz="2400" baseline="-25000" dirty="0" err="1">
                <a:latin typeface="Verdana"/>
                <a:cs typeface="Verdana"/>
              </a:rPr>
              <a:t>max</a:t>
            </a:r>
            <a:r>
              <a:rPr lang="en-US" altLang="zh-CN" sz="2400" dirty="0">
                <a:latin typeface="Verdana"/>
                <a:cs typeface="Verdana"/>
              </a:rPr>
              <a:t> = ?</a:t>
            </a:r>
            <a:endParaRPr lang="is-IS" altLang="zh-CN" sz="2400" dirty="0">
              <a:latin typeface="Verdana"/>
              <a:cs typeface="Verdana"/>
            </a:endParaRPr>
          </a:p>
          <a:p>
            <a:endParaRPr lang="is-IS" altLang="zh-CN" sz="2400" baseline="-25000" dirty="0">
              <a:latin typeface="Verdana"/>
              <a:cs typeface="Verdana"/>
            </a:endParaRPr>
          </a:p>
          <a:p>
            <a:r>
              <a:rPr lang="en-US" altLang="zh-CN" sz="2400" dirty="0" err="1">
                <a:latin typeface="Verdana"/>
                <a:cs typeface="Verdana"/>
              </a:rPr>
              <a:t>E</a:t>
            </a:r>
            <a:r>
              <a:rPr lang="en-US" altLang="zh-CN" sz="2400" baseline="-25000" dirty="0" err="1">
                <a:latin typeface="Verdana"/>
                <a:cs typeface="Verdana"/>
              </a:rPr>
              <a:t>min</a:t>
            </a:r>
            <a:r>
              <a:rPr lang="en-US" altLang="zh-CN" sz="2400" dirty="0">
                <a:latin typeface="Verdana"/>
                <a:cs typeface="Verdana"/>
              </a:rPr>
              <a:t> =  ?</a:t>
            </a:r>
            <a:endParaRPr lang="is-IS" altLang="zh-CN" sz="2400" dirty="0">
              <a:latin typeface="Verdana"/>
              <a:cs typeface="Verdana"/>
            </a:endParaRPr>
          </a:p>
        </p:txBody>
      </p:sp>
      <p:sp>
        <p:nvSpPr>
          <p:cNvPr id="16" name="矩形 12"/>
          <p:cNvSpPr/>
          <p:nvPr/>
        </p:nvSpPr>
        <p:spPr>
          <a:xfrm>
            <a:off x="2316458" y="5284634"/>
            <a:ext cx="318353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zh-CN" sz="2400" dirty="0">
                <a:latin typeface="Verdana"/>
                <a:cs typeface="Verdana"/>
              </a:rPr>
              <a:t>254,  </a:t>
            </a:r>
            <a:r>
              <a:rPr lang="cs-CZ" altLang="zh-CN" sz="2400" dirty="0">
                <a:latin typeface="Verdana"/>
                <a:cs typeface="Verdana"/>
              </a:rPr>
              <a:t>(1111 1110)</a:t>
            </a:r>
            <a:r>
              <a:rPr lang="cs-CZ" altLang="zh-CN" sz="2400" baseline="-25000" dirty="0">
                <a:latin typeface="Verdana"/>
                <a:cs typeface="Verdana"/>
              </a:rPr>
              <a:t>2</a:t>
            </a:r>
            <a:r>
              <a:rPr lang="cs-CZ" altLang="zh-CN" sz="2400" dirty="0">
                <a:latin typeface="Verdana"/>
                <a:cs typeface="Verdana"/>
              </a:rPr>
              <a:t> </a:t>
            </a:r>
            <a:endParaRPr lang="is-IS" altLang="zh-CN" sz="2400" dirty="0">
              <a:latin typeface="Verdana"/>
              <a:cs typeface="Verdana"/>
            </a:endParaRPr>
          </a:p>
          <a:p>
            <a:endParaRPr lang="is-IS" altLang="zh-CN" sz="2400" baseline="-25000" dirty="0">
              <a:latin typeface="Verdana"/>
              <a:cs typeface="Verdana"/>
            </a:endParaRPr>
          </a:p>
          <a:p>
            <a:r>
              <a:rPr lang="is-IS" altLang="zh-CN" sz="2400" dirty="0">
                <a:latin typeface="Verdana"/>
                <a:cs typeface="Verdana"/>
              </a:rPr>
              <a:t>1, </a:t>
            </a:r>
            <a:r>
              <a:rPr lang="cs-CZ" altLang="zh-CN" sz="2400" dirty="0">
                <a:latin typeface="Verdana"/>
                <a:cs typeface="Verdana"/>
              </a:rPr>
              <a:t>(0000 0001)</a:t>
            </a:r>
            <a:r>
              <a:rPr lang="cs-CZ" altLang="zh-CN" sz="2400" baseline="-25000" dirty="0">
                <a:latin typeface="Verdana"/>
                <a:cs typeface="Verdana"/>
              </a:rPr>
              <a:t>2</a:t>
            </a:r>
            <a:r>
              <a:rPr lang="cs-CZ" altLang="zh-CN" sz="2400" dirty="0">
                <a:latin typeface="Verdana"/>
                <a:cs typeface="Verdana"/>
              </a:rPr>
              <a:t> </a:t>
            </a:r>
            <a:endParaRPr lang="is-IS" altLang="zh-CN" sz="2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69060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F77F5-62F3-4267-8762-62BB6F55F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(FP) lesson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E0845-D3BA-42FD-94C1-C6B2C825E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Normalized binary exponential notation</a:t>
            </a:r>
          </a:p>
          <a:p>
            <a:r>
              <a:rPr lang="en-US" dirty="0"/>
              <a:t>Strawman 32-bit FP</a:t>
            </a:r>
          </a:p>
          <a:p>
            <a:r>
              <a:rPr lang="en-US" dirty="0"/>
              <a:t>IEEE FP format</a:t>
            </a:r>
          </a:p>
          <a:p>
            <a:r>
              <a:rPr lang="en-US" dirty="0"/>
              <a:t>Rounding</a:t>
            </a:r>
          </a:p>
          <a:p>
            <a:r>
              <a:rPr lang="en-US" dirty="0"/>
              <a:t>FP operations and caveats</a:t>
            </a:r>
          </a:p>
        </p:txBody>
      </p:sp>
    </p:spTree>
    <p:extLst>
      <p:ext uri="{BB962C8B-B14F-4D97-AF65-F5344CB8AC3E}">
        <p14:creationId xmlns:p14="http://schemas.microsoft.com/office/powerpoint/2010/main" val="2085750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80" y="274638"/>
            <a:ext cx="8924174" cy="1143000"/>
          </a:xfrm>
        </p:spPr>
        <p:txBody>
          <a:bodyPr>
            <a:noAutofit/>
          </a:bodyPr>
          <a:lstStyle/>
          <a:p>
            <a:r>
              <a:rPr kumimoji="1" lang="en-US" altLang="zh-CN" sz="3200" dirty="0">
                <a:cs typeface="Arial"/>
              </a:rPr>
              <a:t>IEEE FP: Represent negative exponents using b</a:t>
            </a:r>
            <a:r>
              <a:rPr kumimoji="1" lang="en-US" altLang="zh-CN" sz="3200" dirty="0"/>
              <a:t>ias</a:t>
            </a:r>
            <a:endParaRPr kumimoji="1"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515488" y="1371880"/>
            <a:ext cx="80099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u="sng" dirty="0">
                <a:latin typeface="Consolas"/>
                <a:cs typeface="Consolas"/>
              </a:rPr>
              <a:t>+</a:t>
            </a:r>
            <a:r>
              <a:rPr lang="en-US" altLang="zh-CN" sz="2800" dirty="0">
                <a:latin typeface="Consolas"/>
                <a:cs typeface="Consolas"/>
              </a:rPr>
              <a:t>M * 2</a:t>
            </a:r>
            <a:r>
              <a:rPr lang="en-US" altLang="zh-CN" sz="2800" baseline="30000" dirty="0">
                <a:latin typeface="Consolas"/>
                <a:cs typeface="Consolas"/>
              </a:rPr>
              <a:t>E</a:t>
            </a:r>
            <a:r>
              <a:rPr lang="en-US" altLang="zh-CN" sz="2800" dirty="0">
                <a:latin typeface="Consolas"/>
                <a:cs typeface="Consolas"/>
              </a:rPr>
              <a:t>, </a:t>
            </a:r>
            <a:r>
              <a:rPr lang="en-US" altLang="zh-CN" sz="2400" dirty="0">
                <a:latin typeface="Arial"/>
                <a:cs typeface="Arial"/>
              </a:rPr>
              <a:t>M</a:t>
            </a:r>
            <a:r>
              <a:rPr lang="en-US" altLang="zh-CN" sz="2800" dirty="0">
                <a:latin typeface="Consolas"/>
                <a:cs typeface="Consolas"/>
              </a:rPr>
              <a:t> = ( 1.b</a:t>
            </a:r>
            <a:r>
              <a:rPr lang="en-US" altLang="zh-CN" sz="2800" baseline="-25000" dirty="0">
                <a:latin typeface="Consolas"/>
                <a:cs typeface="Consolas"/>
              </a:rPr>
              <a:t>0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1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2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3</a:t>
            </a:r>
            <a:r>
              <a:rPr lang="mr-IN" altLang="zh-CN" sz="2800" dirty="0">
                <a:latin typeface="Consolas"/>
                <a:cs typeface="Consolas"/>
              </a:rPr>
              <a:t>…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n </a:t>
            </a:r>
            <a:r>
              <a:rPr lang="en-US" altLang="zh-CN" sz="2800" dirty="0">
                <a:latin typeface="Consolas"/>
                <a:cs typeface="Consolas"/>
              </a:rPr>
              <a:t>)</a:t>
            </a:r>
            <a:r>
              <a:rPr lang="en-US" altLang="zh-CN" sz="2800" baseline="-25000" dirty="0">
                <a:latin typeface="Consolas"/>
                <a:cs typeface="Consolas"/>
              </a:rPr>
              <a:t>2</a:t>
            </a:r>
          </a:p>
          <a:p>
            <a:endParaRPr lang="en-US" altLang="zh-CN" sz="1600" baseline="-25000" dirty="0">
              <a:latin typeface="Consolas"/>
              <a:cs typeface="Consolas"/>
            </a:endParaRPr>
          </a:p>
          <a:p>
            <a:endParaRPr lang="en-US" altLang="zh-CN" sz="800" u="sng" baseline="-25000" dirty="0">
              <a:latin typeface="Consolas"/>
              <a:cs typeface="Consola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49366"/>
              </p:ext>
            </p:extLst>
          </p:nvPr>
        </p:nvGraphicFramePr>
        <p:xfrm>
          <a:off x="342534" y="5618770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exp = E +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 127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319230" y="5222702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623106" y="5223639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2833637" y="5230422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3102557" y="5231359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8703634" y="5222702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2" name="矩形 11"/>
          <p:cNvSpPr/>
          <p:nvPr/>
        </p:nvSpPr>
        <p:spPr>
          <a:xfrm>
            <a:off x="4883140" y="6194629"/>
            <a:ext cx="2497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( b</a:t>
            </a:r>
            <a:r>
              <a:rPr lang="en-US" altLang="zh-CN" sz="2400" baseline="-25000" dirty="0">
                <a:latin typeface="Consolas"/>
                <a:cs typeface="Consolas"/>
              </a:rPr>
              <a:t>0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1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3</a:t>
            </a:r>
            <a:r>
              <a:rPr lang="mr-IN" altLang="zh-CN" sz="2400" dirty="0">
                <a:latin typeface="Consolas"/>
                <a:cs typeface="Consolas"/>
              </a:rPr>
              <a:t>…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n </a:t>
            </a:r>
            <a:r>
              <a:rPr lang="en-US" altLang="zh-CN" sz="2400" dirty="0">
                <a:latin typeface="Consolas"/>
                <a:cs typeface="Consolas"/>
              </a:rPr>
              <a:t>)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endParaRPr lang="zh-CN" altLang="en-US" sz="2400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3057204" y="2082639"/>
            <a:ext cx="4469535" cy="842159"/>
          </a:xfrm>
          <a:prstGeom prst="wedgeRoundRectCallout">
            <a:avLst>
              <a:gd name="adj1" fmla="val -54585"/>
              <a:gd name="adj2" fmla="val -68920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To represent FPs in (-1,1), we must allow negative exponent. </a:t>
            </a:r>
          </a:p>
        </p:txBody>
      </p:sp>
      <p:sp>
        <p:nvSpPr>
          <p:cNvPr id="13" name="矩形 3"/>
          <p:cNvSpPr/>
          <p:nvPr/>
        </p:nvSpPr>
        <p:spPr>
          <a:xfrm>
            <a:off x="515488" y="3218529"/>
            <a:ext cx="800998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altLang="zh-CN" sz="2800" dirty="0">
                <a:latin typeface="Arial"/>
                <a:cs typeface="Arial"/>
              </a:rPr>
              <a:t>How to represent negative E?</a:t>
            </a:r>
          </a:p>
          <a:p>
            <a:pPr marL="914400" lvl="1" indent="-457200">
              <a:buFont typeface="Arial"/>
              <a:buChar char="•"/>
            </a:pPr>
            <a:r>
              <a:rPr lang="en-US" altLang="zh-CN" sz="2800" dirty="0">
                <a:latin typeface="Arial"/>
                <a:cs typeface="Arial"/>
              </a:rPr>
              <a:t>2’s complement</a:t>
            </a:r>
          </a:p>
          <a:p>
            <a:pPr marL="914400" lvl="1" indent="-457200">
              <a:buFont typeface="Arial"/>
              <a:buChar char="•"/>
            </a:pPr>
            <a:r>
              <a:rPr lang="en-US" altLang="zh-CN" sz="2800" dirty="0">
                <a:latin typeface="Arial"/>
                <a:cs typeface="Arial"/>
              </a:rPr>
              <a:t>use bias</a:t>
            </a:r>
          </a:p>
          <a:p>
            <a:endParaRPr lang="en-US" altLang="zh-CN" sz="1600" baseline="-25000" dirty="0">
              <a:latin typeface="Consolas"/>
              <a:cs typeface="Consolas"/>
            </a:endParaRPr>
          </a:p>
          <a:p>
            <a:endParaRPr lang="en-US" altLang="zh-CN" sz="800" u="sng" baseline="-25000" dirty="0">
              <a:latin typeface="Consolas"/>
              <a:cs typeface="Consola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383221" y="3935345"/>
            <a:ext cx="2811794" cy="0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ular Callout 10">
            <a:extLst>
              <a:ext uri="{FF2B5EF4-FFF2-40B4-BE49-F238E27FC236}">
                <a16:creationId xmlns:a16="http://schemas.microsoft.com/office/drawing/2014/main" id="{B556B2E9-01DF-4188-B2F7-C644B7F87FD3}"/>
              </a:ext>
            </a:extLst>
          </p:cNvPr>
          <p:cNvSpPr/>
          <p:nvPr/>
        </p:nvSpPr>
        <p:spPr>
          <a:xfrm>
            <a:off x="4532905" y="3935344"/>
            <a:ext cx="3987990" cy="1448965"/>
          </a:xfrm>
          <a:prstGeom prst="wedgeRoundRectCallout">
            <a:avLst>
              <a:gd name="adj1" fmla="val -84662"/>
              <a:gd name="adj2" fmla="val -19381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Why? Using bias instead of 2’s complement allows simple comparison of FPs using their bit-patterns</a:t>
            </a:r>
          </a:p>
        </p:txBody>
      </p:sp>
    </p:spTree>
    <p:extLst>
      <p:ext uri="{BB962C8B-B14F-4D97-AF65-F5344CB8AC3E}">
        <p14:creationId xmlns:p14="http://schemas.microsoft.com/office/powerpoint/2010/main" val="103789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/>
      <p:bldP spid="11" grpId="0" animBg="1"/>
      <p:bldP spid="13" grpId="0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IEEE FP normalized representation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15488" y="1371880"/>
            <a:ext cx="800998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u="sng" dirty="0">
                <a:latin typeface="Consolas"/>
                <a:cs typeface="Consolas"/>
              </a:rPr>
              <a:t>+</a:t>
            </a:r>
            <a:r>
              <a:rPr lang="en-US" altLang="zh-CN" sz="2800" dirty="0">
                <a:latin typeface="Consolas"/>
                <a:cs typeface="Consolas"/>
              </a:rPr>
              <a:t>M * 2</a:t>
            </a:r>
            <a:r>
              <a:rPr lang="en-US" altLang="zh-CN" sz="2800" baseline="30000" dirty="0">
                <a:latin typeface="Consolas"/>
                <a:cs typeface="Consolas"/>
              </a:rPr>
              <a:t>E</a:t>
            </a:r>
            <a:r>
              <a:rPr lang="en-US" altLang="zh-CN" sz="2800" dirty="0">
                <a:latin typeface="Consolas"/>
                <a:cs typeface="Consolas"/>
              </a:rPr>
              <a:t>, </a:t>
            </a:r>
            <a:r>
              <a:rPr lang="en-US" altLang="zh-CN" sz="2400" dirty="0">
                <a:latin typeface="Arial"/>
                <a:cs typeface="Arial"/>
              </a:rPr>
              <a:t>M</a:t>
            </a:r>
            <a:r>
              <a:rPr lang="en-US" altLang="zh-CN" sz="2800" dirty="0">
                <a:latin typeface="Consolas"/>
                <a:cs typeface="Consolas"/>
              </a:rPr>
              <a:t> = ( 1.b</a:t>
            </a:r>
            <a:r>
              <a:rPr lang="en-US" altLang="zh-CN" sz="2800" baseline="-25000" dirty="0">
                <a:latin typeface="Consolas"/>
                <a:cs typeface="Consolas"/>
              </a:rPr>
              <a:t>0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1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2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3</a:t>
            </a:r>
            <a:r>
              <a:rPr lang="mr-IN" altLang="zh-CN" sz="2800" dirty="0">
                <a:latin typeface="Consolas"/>
                <a:cs typeface="Consolas"/>
              </a:rPr>
              <a:t>…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n </a:t>
            </a:r>
            <a:r>
              <a:rPr lang="en-US" altLang="zh-CN" sz="2800" dirty="0">
                <a:latin typeface="Consolas"/>
                <a:cs typeface="Consolas"/>
              </a:rPr>
              <a:t>)</a:t>
            </a:r>
            <a:r>
              <a:rPr lang="en-US" altLang="zh-CN" sz="2800" baseline="-25000" dirty="0">
                <a:latin typeface="Consolas"/>
                <a:cs typeface="Consolas"/>
              </a:rPr>
              <a:t>2</a:t>
            </a:r>
          </a:p>
          <a:p>
            <a:endParaRPr lang="en-US" altLang="zh-CN" sz="1600" baseline="-25000" dirty="0">
              <a:latin typeface="Consolas"/>
              <a:cs typeface="Consolas"/>
            </a:endParaRPr>
          </a:p>
          <a:p>
            <a:endParaRPr lang="en-US" altLang="zh-CN" sz="800" u="sng" baseline="-25000" dirty="0">
              <a:latin typeface="Consolas"/>
              <a:cs typeface="Consolas"/>
            </a:endParaRPr>
          </a:p>
          <a:p>
            <a:endParaRPr lang="en-US" altLang="zh-CN" sz="1200" baseline="-25000" dirty="0">
              <a:latin typeface="Consolas"/>
              <a:cs typeface="Consola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739565"/>
              </p:ext>
            </p:extLst>
          </p:nvPr>
        </p:nvGraphicFramePr>
        <p:xfrm>
          <a:off x="335244" y="2264432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exp = E +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 127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311940" y="1868364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615816" y="1869301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2826347" y="1876084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3095267" y="1877021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8696344" y="1868364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2" name="矩形 11"/>
          <p:cNvSpPr/>
          <p:nvPr/>
        </p:nvSpPr>
        <p:spPr>
          <a:xfrm>
            <a:off x="4875850" y="2840291"/>
            <a:ext cx="2497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( b</a:t>
            </a:r>
            <a:r>
              <a:rPr lang="en-US" altLang="zh-CN" sz="2400" baseline="-25000" dirty="0">
                <a:latin typeface="Consolas"/>
                <a:cs typeface="Consolas"/>
              </a:rPr>
              <a:t>0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1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3</a:t>
            </a:r>
            <a:r>
              <a:rPr lang="mr-IN" altLang="zh-CN" sz="2400" dirty="0">
                <a:latin typeface="Consolas"/>
                <a:cs typeface="Consolas"/>
              </a:rPr>
              <a:t>…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n </a:t>
            </a:r>
            <a:r>
              <a:rPr lang="en-US" altLang="zh-CN" sz="2400" dirty="0">
                <a:latin typeface="Consolas"/>
                <a:cs typeface="Consolas"/>
              </a:rPr>
              <a:t>)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endParaRPr lang="zh-CN" altLang="en-US" sz="24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B3895B5-7DEC-4672-A408-BADCC5D5CFCE}"/>
              </a:ext>
            </a:extLst>
          </p:cNvPr>
          <p:cNvCxnSpPr>
            <a:cxnSpLocks/>
          </p:cNvCxnSpPr>
          <p:nvPr/>
        </p:nvCxnSpPr>
        <p:spPr>
          <a:xfrm>
            <a:off x="716728" y="4933922"/>
            <a:ext cx="7560456" cy="0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F9C4CD5-833F-4897-84C1-22C26714471F}"/>
              </a:ext>
            </a:extLst>
          </p:cNvPr>
          <p:cNvCxnSpPr/>
          <p:nvPr/>
        </p:nvCxnSpPr>
        <p:spPr>
          <a:xfrm>
            <a:off x="3480399" y="4817916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C99AFA9-35D6-40C6-8E68-2E8F55B24512}"/>
              </a:ext>
            </a:extLst>
          </p:cNvPr>
          <p:cNvCxnSpPr/>
          <p:nvPr/>
        </p:nvCxnSpPr>
        <p:spPr>
          <a:xfrm>
            <a:off x="4240125" y="4828152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F7048ED-CEA7-4881-843F-D52B582099F8}"/>
              </a:ext>
            </a:extLst>
          </p:cNvPr>
          <p:cNvCxnSpPr/>
          <p:nvPr/>
        </p:nvCxnSpPr>
        <p:spPr>
          <a:xfrm>
            <a:off x="5379713" y="4817916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9E2B8A9-DCE3-4E1D-9F77-1D9805C12CBE}"/>
              </a:ext>
            </a:extLst>
          </p:cNvPr>
          <p:cNvSpPr txBox="1"/>
          <p:nvPr/>
        </p:nvSpPr>
        <p:spPr>
          <a:xfrm>
            <a:off x="3357356" y="4451996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2</a:t>
            </a:r>
            <a:r>
              <a:rPr kumimoji="1" lang="en-US" altLang="zh-CN" sz="1600" baseline="30000" dirty="0">
                <a:latin typeface="Arial"/>
                <a:cs typeface="Arial"/>
              </a:rPr>
              <a:t>-126</a:t>
            </a:r>
            <a:endParaRPr lang="en-US" sz="16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469C153-17B2-4687-9F6C-4F1CF51A4F29}"/>
              </a:ext>
            </a:extLst>
          </p:cNvPr>
          <p:cNvSpPr txBox="1"/>
          <p:nvPr/>
        </p:nvSpPr>
        <p:spPr>
          <a:xfrm>
            <a:off x="4089282" y="4448689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2</a:t>
            </a:r>
            <a:r>
              <a:rPr kumimoji="1" lang="en-US" altLang="zh-CN" sz="1600" baseline="30000" dirty="0">
                <a:latin typeface="Arial"/>
                <a:cs typeface="Arial"/>
              </a:rPr>
              <a:t>-125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4CB3AB7-D9B4-4D08-BA33-F684943F9298}"/>
              </a:ext>
            </a:extLst>
          </p:cNvPr>
          <p:cNvSpPr txBox="1"/>
          <p:nvPr/>
        </p:nvSpPr>
        <p:spPr>
          <a:xfrm>
            <a:off x="5228870" y="4458682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2</a:t>
            </a:r>
            <a:r>
              <a:rPr kumimoji="1" lang="en-US" altLang="zh-CN" sz="1600" baseline="30000" dirty="0">
                <a:latin typeface="Arial"/>
                <a:cs typeface="Arial"/>
              </a:rPr>
              <a:t>-124</a:t>
            </a:r>
            <a:endParaRPr lang="en-US" sz="16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393C4D-4D54-4F9C-A51D-211AE2C9B201}"/>
              </a:ext>
            </a:extLst>
          </p:cNvPr>
          <p:cNvSpPr txBox="1"/>
          <p:nvPr/>
        </p:nvSpPr>
        <p:spPr>
          <a:xfrm>
            <a:off x="311940" y="3565490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0….01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2C4C4F-F152-4609-A38C-77B0899D1FF7}"/>
              </a:ext>
            </a:extLst>
          </p:cNvPr>
          <p:cNvCxnSpPr>
            <a:cxnSpLocks/>
            <a:stCxn id="67" idx="2"/>
            <a:endCxn id="88" idx="0"/>
          </p:cNvCxnSpPr>
          <p:nvPr/>
        </p:nvCxnSpPr>
        <p:spPr>
          <a:xfrm>
            <a:off x="1054291" y="3934822"/>
            <a:ext cx="368360" cy="550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56308C0-3400-40B1-8FC4-4C47FFD4A41B}"/>
              </a:ext>
            </a:extLst>
          </p:cNvPr>
          <p:cNvSpPr txBox="1"/>
          <p:nvPr/>
        </p:nvSpPr>
        <p:spPr>
          <a:xfrm>
            <a:off x="3707127" y="3881212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0….10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CE620D2-0AC0-4A43-8D6E-942DB1B4AD0C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4263244" y="4208383"/>
            <a:ext cx="110732" cy="240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D01D935-F3C7-4ADE-802D-71AA9A0E297D}"/>
              </a:ext>
            </a:extLst>
          </p:cNvPr>
          <p:cNvSpPr txBox="1"/>
          <p:nvPr/>
        </p:nvSpPr>
        <p:spPr>
          <a:xfrm>
            <a:off x="5047060" y="3883498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0…11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CC4C00A-B7BD-48EC-A8D9-2082138842BB}"/>
              </a:ext>
            </a:extLst>
          </p:cNvPr>
          <p:cNvCxnSpPr>
            <a:cxnSpLocks/>
          </p:cNvCxnSpPr>
          <p:nvPr/>
        </p:nvCxnSpPr>
        <p:spPr>
          <a:xfrm flipH="1">
            <a:off x="5469033" y="4161032"/>
            <a:ext cx="284986" cy="283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B990797-4B08-4758-A130-547C8D12BC8D}"/>
              </a:ext>
            </a:extLst>
          </p:cNvPr>
          <p:cNvCxnSpPr/>
          <p:nvPr/>
        </p:nvCxnSpPr>
        <p:spPr>
          <a:xfrm>
            <a:off x="3631242" y="4837139"/>
            <a:ext cx="0" cy="19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C6D7F75-3DC3-4EB0-A116-2A296D1DC2AB}"/>
              </a:ext>
            </a:extLst>
          </p:cNvPr>
          <p:cNvCxnSpPr/>
          <p:nvPr/>
        </p:nvCxnSpPr>
        <p:spPr>
          <a:xfrm>
            <a:off x="3733302" y="4831669"/>
            <a:ext cx="0" cy="19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AC86E8F-F214-47D3-BD71-72C2607CAB15}"/>
              </a:ext>
            </a:extLst>
          </p:cNvPr>
          <p:cNvCxnSpPr/>
          <p:nvPr/>
        </p:nvCxnSpPr>
        <p:spPr>
          <a:xfrm>
            <a:off x="3885702" y="4827393"/>
            <a:ext cx="0" cy="19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Left Brace 77">
            <a:extLst>
              <a:ext uri="{FF2B5EF4-FFF2-40B4-BE49-F238E27FC236}">
                <a16:creationId xmlns:a16="http://schemas.microsoft.com/office/drawing/2014/main" id="{A4D48D69-BFAE-49A1-831B-069B54D3C718}"/>
              </a:ext>
            </a:extLst>
          </p:cNvPr>
          <p:cNvSpPr/>
          <p:nvPr/>
        </p:nvSpPr>
        <p:spPr>
          <a:xfrm rot="5400000" flipH="1">
            <a:off x="3585299" y="4943732"/>
            <a:ext cx="489315" cy="753334"/>
          </a:xfrm>
          <a:prstGeom prst="leftBrace">
            <a:avLst>
              <a:gd name="adj1" fmla="val 2284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Left Brace 78">
            <a:extLst>
              <a:ext uri="{FF2B5EF4-FFF2-40B4-BE49-F238E27FC236}">
                <a16:creationId xmlns:a16="http://schemas.microsoft.com/office/drawing/2014/main" id="{4C4F9143-70E3-4CE7-8A91-9AAE8FC7C887}"/>
              </a:ext>
            </a:extLst>
          </p:cNvPr>
          <p:cNvSpPr/>
          <p:nvPr/>
        </p:nvSpPr>
        <p:spPr>
          <a:xfrm rot="5400000" flipH="1">
            <a:off x="4586645" y="4792107"/>
            <a:ext cx="475689" cy="1044805"/>
          </a:xfrm>
          <a:prstGeom prst="leftBrace">
            <a:avLst>
              <a:gd name="adj1" fmla="val 2680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57AEC18-8CBC-48B4-880A-FA153A30D8D3}"/>
              </a:ext>
            </a:extLst>
          </p:cNvPr>
          <p:cNvSpPr txBox="1"/>
          <p:nvPr/>
        </p:nvSpPr>
        <p:spPr>
          <a:xfrm>
            <a:off x="3211797" y="5779374"/>
            <a:ext cx="4204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baseline="30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23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evenly spaced numbers in each interval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B0C8B47-1F9B-470E-A609-D86016655427}"/>
              </a:ext>
            </a:extLst>
          </p:cNvPr>
          <p:cNvCxnSpPr/>
          <p:nvPr/>
        </p:nvCxnSpPr>
        <p:spPr>
          <a:xfrm flipH="1" flipV="1">
            <a:off x="3990931" y="5720781"/>
            <a:ext cx="400037" cy="174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3160D00-14A7-42B2-8423-EBFDD5A081E0}"/>
              </a:ext>
            </a:extLst>
          </p:cNvPr>
          <p:cNvCxnSpPr>
            <a:cxnSpLocks/>
          </p:cNvCxnSpPr>
          <p:nvPr/>
        </p:nvCxnSpPr>
        <p:spPr>
          <a:xfrm flipH="1" flipV="1">
            <a:off x="4824489" y="5592944"/>
            <a:ext cx="22552" cy="25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AFB7DA8-CB21-40FB-8D49-43E59D21AAA6}"/>
              </a:ext>
            </a:extLst>
          </p:cNvPr>
          <p:cNvCxnSpPr>
            <a:cxnSpLocks/>
          </p:cNvCxnSpPr>
          <p:nvPr/>
        </p:nvCxnSpPr>
        <p:spPr>
          <a:xfrm flipV="1">
            <a:off x="5530556" y="5662779"/>
            <a:ext cx="658445" cy="21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D9E6995F-6367-4F49-BA3E-E0F554F8EDF5}"/>
              </a:ext>
            </a:extLst>
          </p:cNvPr>
          <p:cNvSpPr txBox="1"/>
          <p:nvPr/>
        </p:nvSpPr>
        <p:spPr>
          <a:xfrm>
            <a:off x="1796642" y="4508293"/>
            <a:ext cx="639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  <a:r>
              <a:rPr kumimoji="1" lang="en-US" altLang="zh-CN" sz="1600" dirty="0">
                <a:latin typeface="Arial"/>
                <a:cs typeface="Arial"/>
              </a:rPr>
              <a:t>2</a:t>
            </a:r>
            <a:r>
              <a:rPr kumimoji="1" lang="en-US" altLang="zh-CN" sz="1600" baseline="30000" dirty="0">
                <a:latin typeface="Arial"/>
                <a:cs typeface="Arial"/>
              </a:rPr>
              <a:t>-126</a:t>
            </a:r>
            <a:endParaRPr lang="en-US" sz="1800" dirty="0"/>
          </a:p>
          <a:p>
            <a:endParaRPr lang="en-US" dirty="0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D88F14E-44F8-426D-9759-695225F1C6B7}"/>
              </a:ext>
            </a:extLst>
          </p:cNvPr>
          <p:cNvCxnSpPr/>
          <p:nvPr/>
        </p:nvCxnSpPr>
        <p:spPr>
          <a:xfrm>
            <a:off x="1947485" y="4864201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7C1C537-A668-4CC2-9443-B5EF16028B7F}"/>
              </a:ext>
            </a:extLst>
          </p:cNvPr>
          <p:cNvCxnSpPr/>
          <p:nvPr/>
        </p:nvCxnSpPr>
        <p:spPr>
          <a:xfrm>
            <a:off x="1253534" y="4864544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3266CD5-81B8-4B52-BFC2-10A6F1BA37C2}"/>
              </a:ext>
            </a:extLst>
          </p:cNvPr>
          <p:cNvSpPr txBox="1"/>
          <p:nvPr/>
        </p:nvSpPr>
        <p:spPr>
          <a:xfrm>
            <a:off x="1102691" y="4485081"/>
            <a:ext cx="639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  <a:r>
              <a:rPr kumimoji="1" lang="en-US" altLang="zh-CN" sz="1600" dirty="0">
                <a:latin typeface="Arial"/>
                <a:cs typeface="Arial"/>
              </a:rPr>
              <a:t>2</a:t>
            </a:r>
            <a:r>
              <a:rPr kumimoji="1" lang="en-US" altLang="zh-CN" sz="1600" baseline="30000" dirty="0">
                <a:latin typeface="Arial"/>
                <a:cs typeface="Arial"/>
              </a:rPr>
              <a:t>-125</a:t>
            </a:r>
            <a:endParaRPr lang="en-US" dirty="0"/>
          </a:p>
          <a:p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4D72083-3F0E-4BFC-BD74-7FCFA105C086}"/>
              </a:ext>
            </a:extLst>
          </p:cNvPr>
          <p:cNvSpPr txBox="1"/>
          <p:nvPr/>
        </p:nvSpPr>
        <p:spPr>
          <a:xfrm>
            <a:off x="2504087" y="4035901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0….01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11C453D-09D1-44E0-BB94-D324CC44AE0D}"/>
              </a:ext>
            </a:extLst>
          </p:cNvPr>
          <p:cNvCxnSpPr>
            <a:stCxn id="89" idx="2"/>
          </p:cNvCxnSpPr>
          <p:nvPr/>
        </p:nvCxnSpPr>
        <p:spPr>
          <a:xfrm>
            <a:off x="3246438" y="4405233"/>
            <a:ext cx="235518" cy="383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5C1538AD-3FA0-4149-A9BB-79756D704727}"/>
              </a:ext>
            </a:extLst>
          </p:cNvPr>
          <p:cNvSpPr txBox="1"/>
          <p:nvPr/>
        </p:nvSpPr>
        <p:spPr>
          <a:xfrm>
            <a:off x="1206691" y="3873544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0….00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FDF1680-0D0E-406D-8664-EA2F4D81D208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1796642" y="4169617"/>
            <a:ext cx="319960" cy="338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Left Brace 92">
            <a:extLst>
              <a:ext uri="{FF2B5EF4-FFF2-40B4-BE49-F238E27FC236}">
                <a16:creationId xmlns:a16="http://schemas.microsoft.com/office/drawing/2014/main" id="{693E95B5-A222-46E7-906C-2BDF5653DF49}"/>
              </a:ext>
            </a:extLst>
          </p:cNvPr>
          <p:cNvSpPr/>
          <p:nvPr/>
        </p:nvSpPr>
        <p:spPr>
          <a:xfrm rot="5400000" flipH="1">
            <a:off x="1370796" y="5024617"/>
            <a:ext cx="435133" cy="718243"/>
          </a:xfrm>
          <a:prstGeom prst="leftBrace">
            <a:avLst>
              <a:gd name="adj1" fmla="val 2284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834CFB2-3E0B-4443-B013-BB9A1DCF8AA3}"/>
              </a:ext>
            </a:extLst>
          </p:cNvPr>
          <p:cNvCxnSpPr>
            <a:cxnSpLocks/>
          </p:cNvCxnSpPr>
          <p:nvPr/>
        </p:nvCxnSpPr>
        <p:spPr>
          <a:xfrm flipH="1" flipV="1">
            <a:off x="8197944" y="5102828"/>
            <a:ext cx="79240" cy="207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6483414A-C9A8-4051-8AFE-6128B478E583}"/>
              </a:ext>
            </a:extLst>
          </p:cNvPr>
          <p:cNvSpPr txBox="1"/>
          <p:nvPr/>
        </p:nvSpPr>
        <p:spPr>
          <a:xfrm>
            <a:off x="7118354" y="5310212"/>
            <a:ext cx="1947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Max: 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1…10 </a:t>
            </a:r>
            <a:r>
              <a:rPr lang="en-US" dirty="0">
                <a:solidFill>
                  <a:schemeClr val="accent1"/>
                </a:solidFill>
              </a:rPr>
              <a:t>1…11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241DCA6-4A13-41E5-B795-C1B4E048BE60}"/>
              </a:ext>
            </a:extLst>
          </p:cNvPr>
          <p:cNvSpPr txBox="1"/>
          <p:nvPr/>
        </p:nvSpPr>
        <p:spPr>
          <a:xfrm>
            <a:off x="7305978" y="5553471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127</a:t>
            </a:r>
            <a:r>
              <a:rPr lang="en-US" dirty="0"/>
              <a:t>+(2</a:t>
            </a:r>
            <a:r>
              <a:rPr lang="en-US" baseline="30000" dirty="0"/>
              <a:t>23</a:t>
            </a:r>
            <a:r>
              <a:rPr lang="en-US" dirty="0"/>
              <a:t>-1)*2</a:t>
            </a:r>
            <a:r>
              <a:rPr lang="en-US" baseline="30000" dirty="0"/>
              <a:t>127-23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0E6F5BAB-EED7-41AA-BF7A-8F7874960349}"/>
              </a:ext>
            </a:extLst>
          </p:cNvPr>
          <p:cNvSpPr/>
          <p:nvPr/>
        </p:nvSpPr>
        <p:spPr>
          <a:xfrm>
            <a:off x="445145" y="6165017"/>
            <a:ext cx="2702993" cy="557366"/>
          </a:xfrm>
          <a:prstGeom prst="wedgeRoundRectCallout">
            <a:avLst>
              <a:gd name="adj1" fmla="val 30895"/>
              <a:gd name="adj2" fmla="val -260717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gap [-</a:t>
            </a:r>
            <a:r>
              <a:rPr kumimoji="1" lang="en-US" altLang="zh-CN" sz="1800" dirty="0">
                <a:solidFill>
                  <a:schemeClr val="tx1"/>
                </a:solidFill>
                <a:latin typeface="Arial"/>
                <a:cs typeface="Arial"/>
              </a:rPr>
              <a:t>2</a:t>
            </a:r>
            <a:r>
              <a:rPr kumimoji="1" lang="en-US" altLang="zh-CN" sz="1800" baseline="30000" dirty="0">
                <a:solidFill>
                  <a:schemeClr val="tx1"/>
                </a:solidFill>
                <a:latin typeface="Arial"/>
                <a:cs typeface="Arial"/>
              </a:rPr>
              <a:t>-126 </a:t>
            </a:r>
            <a:r>
              <a:rPr kumimoji="1" lang="en-US" altLang="zh-CN" sz="1800" dirty="0">
                <a:solidFill>
                  <a:schemeClr val="tx1"/>
                </a:solidFill>
                <a:latin typeface="Arial"/>
                <a:cs typeface="Arial"/>
              </a:rPr>
              <a:t>, 2</a:t>
            </a:r>
            <a:r>
              <a:rPr kumimoji="1" lang="en-US" altLang="zh-CN" sz="1800" baseline="30000" dirty="0">
                <a:solidFill>
                  <a:schemeClr val="tx1"/>
                </a:solidFill>
                <a:latin typeface="Arial"/>
                <a:cs typeface="Arial"/>
              </a:rPr>
              <a:t>-126</a:t>
            </a:r>
            <a:r>
              <a:rPr lang="en-US" dirty="0">
                <a:solidFill>
                  <a:schemeClr val="tx1"/>
                </a:solidFill>
              </a:rPr>
              <a:t>]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is </a:t>
            </a:r>
            <a:r>
              <a:rPr kumimoji="1" lang="en-US" altLang="zh-CN" sz="1800" dirty="0">
                <a:solidFill>
                  <a:schemeClr val="tx1"/>
                </a:solidFill>
                <a:latin typeface="Arial"/>
                <a:cs typeface="Arial"/>
              </a:rPr>
              <a:t>2</a:t>
            </a:r>
            <a:r>
              <a:rPr kumimoji="1" lang="en-US" altLang="zh-CN" sz="1800" baseline="30000" dirty="0">
                <a:solidFill>
                  <a:schemeClr val="tx1"/>
                </a:solidFill>
                <a:latin typeface="Arial"/>
                <a:cs typeface="Arial"/>
              </a:rPr>
              <a:t>-125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2424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59620" y="2526309"/>
            <a:ext cx="76033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b="1" dirty="0">
                <a:solidFill>
                  <a:srgbClr val="0000FF"/>
                </a:solidFill>
                <a:latin typeface="Arial"/>
                <a:cs typeface="Arial"/>
              </a:rPr>
              <a:t>Represent values close and equal to 0</a:t>
            </a:r>
            <a:endParaRPr lang="zh-CN" alt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2822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sz="3600" dirty="0"/>
              <a:t>IEEE FP denormalized representation: represent values close and equal to 0</a:t>
            </a:r>
            <a:endParaRPr kumimoji="1" lang="zh-CN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306560" y="1650133"/>
            <a:ext cx="8009984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u="sng" dirty="0">
                <a:latin typeface="Arial"/>
                <a:cs typeface="Arial"/>
              </a:rPr>
              <a:t>+</a:t>
            </a:r>
            <a:r>
              <a:rPr lang="en-US" altLang="zh-CN" sz="3200" dirty="0">
                <a:latin typeface="Arial"/>
                <a:cs typeface="Arial"/>
              </a:rPr>
              <a:t>M * 2</a:t>
            </a:r>
            <a:r>
              <a:rPr lang="en-US" altLang="zh-CN" sz="3200" baseline="30000" dirty="0">
                <a:latin typeface="Arial"/>
                <a:cs typeface="Arial"/>
              </a:rPr>
              <a:t>E</a:t>
            </a:r>
            <a:endParaRPr lang="en-US" altLang="zh-CN" sz="2800" dirty="0">
              <a:latin typeface="Arial"/>
              <a:cs typeface="Arial"/>
            </a:endParaRPr>
          </a:p>
          <a:p>
            <a:endParaRPr lang="en-US" altLang="zh-CN" sz="3200" baseline="-25000" dirty="0">
              <a:latin typeface="Arial"/>
              <a:cs typeface="Arial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203469"/>
              </p:ext>
            </p:extLst>
          </p:nvPr>
        </p:nvGraphicFramePr>
        <p:xfrm>
          <a:off x="457200" y="3116382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exp = E +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 127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433896" y="2720314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737772" y="2721251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2948303" y="2728034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3217223" y="2728971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8818300" y="2720314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3" name="矩形 12"/>
          <p:cNvSpPr/>
          <p:nvPr/>
        </p:nvSpPr>
        <p:spPr>
          <a:xfrm>
            <a:off x="355749" y="2369912"/>
            <a:ext cx="8512256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Arial"/>
                <a:cs typeface="Arial"/>
              </a:rPr>
              <a:t>Normalized Encoding: </a:t>
            </a:r>
          </a:p>
          <a:p>
            <a:endParaRPr lang="en-US" altLang="zh-CN" sz="2000" b="1" baseline="-25000" dirty="0">
              <a:latin typeface="Arial"/>
              <a:cs typeface="Arial"/>
            </a:endParaRPr>
          </a:p>
          <a:p>
            <a:endParaRPr lang="en-US" altLang="zh-CN" sz="2000" b="1" u="sng" baseline="-25000" dirty="0"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856913" y="3673344"/>
            <a:ext cx="28216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Arial"/>
                <a:cs typeface="Arial"/>
              </a:rPr>
              <a:t>1 &lt;= M &lt; 2, M = ( 1.F</a:t>
            </a:r>
            <a:r>
              <a:rPr lang="en-US" altLang="zh-CN" sz="2000" baseline="-25000" dirty="0">
                <a:latin typeface="Arial"/>
                <a:cs typeface="Arial"/>
              </a:rPr>
              <a:t> </a:t>
            </a:r>
            <a:r>
              <a:rPr lang="en-US" altLang="zh-CN" sz="2000" dirty="0">
                <a:latin typeface="Arial"/>
                <a:cs typeface="Arial"/>
              </a:rPr>
              <a:t>)</a:t>
            </a:r>
            <a:r>
              <a:rPr lang="en-US" altLang="zh-CN" sz="2000" baseline="-25000" dirty="0">
                <a:latin typeface="Arial"/>
                <a:cs typeface="Arial"/>
              </a:rPr>
              <a:t>2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164919"/>
              </p:ext>
            </p:extLst>
          </p:nvPr>
        </p:nvGraphicFramePr>
        <p:xfrm>
          <a:off x="482885" y="5255926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exp =0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000 0000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4"/>
          <p:cNvSpPr txBox="1"/>
          <p:nvPr/>
        </p:nvSpPr>
        <p:spPr>
          <a:xfrm>
            <a:off x="459581" y="4859858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16" name="TextBox 4"/>
          <p:cNvSpPr txBox="1"/>
          <p:nvPr/>
        </p:nvSpPr>
        <p:spPr>
          <a:xfrm>
            <a:off x="763457" y="4860795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17" name="TextBox 4"/>
          <p:cNvSpPr txBox="1"/>
          <p:nvPr/>
        </p:nvSpPr>
        <p:spPr>
          <a:xfrm>
            <a:off x="2973988" y="4867578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18" name="TextBox 4"/>
          <p:cNvSpPr txBox="1"/>
          <p:nvPr/>
        </p:nvSpPr>
        <p:spPr>
          <a:xfrm>
            <a:off x="3242908" y="4868515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19" name="TextBox 4"/>
          <p:cNvSpPr txBox="1"/>
          <p:nvPr/>
        </p:nvSpPr>
        <p:spPr>
          <a:xfrm>
            <a:off x="8843985" y="4859858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20" name="矩形 19"/>
          <p:cNvSpPr/>
          <p:nvPr/>
        </p:nvSpPr>
        <p:spPr>
          <a:xfrm>
            <a:off x="332245" y="4414685"/>
            <a:ext cx="8512256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Arial"/>
                <a:cs typeface="Arial"/>
              </a:rPr>
              <a:t>Denormalized Encoding: </a:t>
            </a:r>
          </a:p>
          <a:p>
            <a:endParaRPr lang="en-US" altLang="zh-CN" sz="2000" b="1" baseline="-25000" dirty="0">
              <a:latin typeface="Arial"/>
              <a:cs typeface="Arial"/>
            </a:endParaRPr>
          </a:p>
          <a:p>
            <a:endParaRPr lang="en-US" altLang="zh-CN" sz="2000" b="1" u="sng" baseline="-25000" dirty="0">
              <a:latin typeface="Arial"/>
              <a:cs typeface="Arial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882598" y="5812888"/>
            <a:ext cx="28216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Arial"/>
                <a:cs typeface="Arial"/>
              </a:rPr>
              <a:t>0 &lt;= M &lt; 1, M = ( 0.F</a:t>
            </a:r>
            <a:r>
              <a:rPr lang="en-US" altLang="zh-CN" sz="2000" baseline="-25000" dirty="0">
                <a:latin typeface="Arial"/>
                <a:cs typeface="Arial"/>
              </a:rPr>
              <a:t> </a:t>
            </a:r>
            <a:r>
              <a:rPr lang="en-US" altLang="zh-CN" sz="2000" dirty="0">
                <a:latin typeface="Arial"/>
                <a:cs typeface="Arial"/>
              </a:rPr>
              <a:t>)</a:t>
            </a:r>
            <a:r>
              <a:rPr lang="en-US" altLang="zh-CN" sz="2000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22" name="矩形 21"/>
          <p:cNvSpPr/>
          <p:nvPr/>
        </p:nvSpPr>
        <p:spPr>
          <a:xfrm>
            <a:off x="926002" y="5776405"/>
            <a:ext cx="24609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Arial"/>
                <a:cs typeface="Arial"/>
              </a:rPr>
              <a:t>E = 1 </a:t>
            </a:r>
            <a:r>
              <a:rPr lang="mr-IN" altLang="zh-CN" sz="2000" dirty="0">
                <a:latin typeface="Arial"/>
                <a:cs typeface="Arial"/>
              </a:rPr>
              <a:t>–</a:t>
            </a:r>
            <a:r>
              <a:rPr lang="en-US" altLang="zh-CN" sz="2000" dirty="0">
                <a:latin typeface="Arial"/>
                <a:cs typeface="Arial"/>
              </a:rPr>
              <a:t> Bias = -126</a:t>
            </a:r>
            <a:endParaRPr lang="en-US" altLang="zh-CN" sz="2000" baseline="-25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9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Zeros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825841"/>
              </p:ext>
            </p:extLst>
          </p:nvPr>
        </p:nvGraphicFramePr>
        <p:xfrm>
          <a:off x="157013" y="2463475"/>
          <a:ext cx="8634220" cy="457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altLang="zh-CN" sz="2400" baseline="0" dirty="0">
                          <a:latin typeface="Arial"/>
                          <a:cs typeface="Arial"/>
                        </a:rPr>
                        <a:t>000 0000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0000 0000 0000 0000 0000 000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86459" y="1798070"/>
            <a:ext cx="8935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latin typeface="Arial"/>
                <a:cs typeface="Arial"/>
              </a:rPr>
              <a:t>+0.0</a:t>
            </a:r>
            <a:endParaRPr kumimoji="1" lang="zh-CN" altLang="en-US" sz="2800" baseline="30000" dirty="0">
              <a:latin typeface="Arial"/>
              <a:cs typeface="Arial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563891"/>
              </p:ext>
            </p:extLst>
          </p:nvPr>
        </p:nvGraphicFramePr>
        <p:xfrm>
          <a:off x="157013" y="4497195"/>
          <a:ext cx="8634220" cy="457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altLang="zh-CN" sz="2400" baseline="0" dirty="0">
                          <a:latin typeface="Arial"/>
                          <a:cs typeface="Arial"/>
                        </a:rPr>
                        <a:t>000 0000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0000 0000 0000 0000 0000 000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86459" y="3831790"/>
            <a:ext cx="8034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latin typeface="Arial"/>
                <a:cs typeface="Arial"/>
              </a:rPr>
              <a:t>-0.0</a:t>
            </a:r>
            <a:endParaRPr kumimoji="1" lang="zh-CN" altLang="en-US" sz="2800" baseline="30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3591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7572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Denormalized FP example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530921"/>
              </p:ext>
            </p:extLst>
          </p:nvPr>
        </p:nvGraphicFramePr>
        <p:xfrm>
          <a:off x="197276" y="4267301"/>
          <a:ext cx="8634220" cy="457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altLang="zh-CN" sz="2400" baseline="0" dirty="0">
                          <a:latin typeface="Arial"/>
                          <a:cs typeface="Arial"/>
                        </a:rPr>
                        <a:t>000 0000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1000 0000 0000 0000 0000 000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57013" y="2303826"/>
            <a:ext cx="69203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latin typeface="Arial"/>
                <a:cs typeface="Arial"/>
              </a:rPr>
              <a:t>What’s the IEEE FP format of (1.0)</a:t>
            </a:r>
            <a:r>
              <a:rPr kumimoji="1" lang="en-US" altLang="zh-CN" sz="2800" baseline="-25000" dirty="0">
                <a:latin typeface="Arial"/>
                <a:cs typeface="Arial"/>
              </a:rPr>
              <a:t>2</a:t>
            </a:r>
            <a:r>
              <a:rPr kumimoji="1" lang="en-US" altLang="zh-CN" sz="2800" dirty="0">
                <a:latin typeface="Arial"/>
                <a:cs typeface="Arial"/>
              </a:rPr>
              <a:t>*2</a:t>
            </a:r>
            <a:r>
              <a:rPr kumimoji="1" lang="en-US" altLang="zh-CN" sz="2800" baseline="30000" dirty="0">
                <a:latin typeface="Arial"/>
                <a:cs typeface="Arial"/>
              </a:rPr>
              <a:t>-127</a:t>
            </a:r>
            <a:r>
              <a:rPr kumimoji="1" lang="en-US" altLang="zh-CN" sz="2800" dirty="0">
                <a:latin typeface="Arial"/>
                <a:cs typeface="Arial"/>
              </a:rPr>
              <a:t>?</a:t>
            </a:r>
            <a:endParaRPr kumimoji="1" lang="zh-CN" altLang="en-US" sz="2800" dirty="0">
              <a:latin typeface="Arial"/>
              <a:cs typeface="Arial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96FFEA8-E5E2-4994-A208-61FFE69FA0C7}"/>
              </a:ext>
            </a:extLst>
          </p:cNvPr>
          <p:cNvSpPr/>
          <p:nvPr/>
        </p:nvSpPr>
        <p:spPr>
          <a:xfrm>
            <a:off x="6148316" y="2358425"/>
            <a:ext cx="627797" cy="33152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AAA3E0-9D0A-4B90-BCA0-7CE9C4FD0A73}"/>
              </a:ext>
            </a:extLst>
          </p:cNvPr>
          <p:cNvCxnSpPr>
            <a:cxnSpLocks/>
          </p:cNvCxnSpPr>
          <p:nvPr/>
        </p:nvCxnSpPr>
        <p:spPr>
          <a:xfrm flipH="1">
            <a:off x="6366681" y="2057877"/>
            <a:ext cx="286602" cy="30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E295B30-9946-4BDF-B03D-E8131BD5A6DE}"/>
              </a:ext>
            </a:extLst>
          </p:cNvPr>
          <p:cNvSpPr txBox="1"/>
          <p:nvPr/>
        </p:nvSpPr>
        <p:spPr>
          <a:xfrm>
            <a:off x="5554639" y="1520398"/>
            <a:ext cx="3341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Smaller than the smallest E (-126)</a:t>
            </a:r>
          </a:p>
          <a:p>
            <a:r>
              <a:rPr lang="en-US" dirty="0"/>
              <a:t>of normalized encoding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BF0ECE-295C-4542-AA1D-46C83D070FF8}"/>
              </a:ext>
            </a:extLst>
          </p:cNvPr>
          <p:cNvSpPr txBox="1"/>
          <p:nvPr/>
        </p:nvSpPr>
        <p:spPr>
          <a:xfrm>
            <a:off x="157013" y="3370038"/>
            <a:ext cx="45924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800" dirty="0">
                <a:latin typeface="Arial"/>
                <a:cs typeface="Arial"/>
              </a:rPr>
              <a:t>(1.0)</a:t>
            </a:r>
            <a:r>
              <a:rPr kumimoji="1" lang="en-US" altLang="zh-CN" sz="2800" baseline="-25000" dirty="0">
                <a:latin typeface="Arial"/>
                <a:cs typeface="Arial"/>
              </a:rPr>
              <a:t>2</a:t>
            </a:r>
            <a:r>
              <a:rPr kumimoji="1" lang="en-US" altLang="zh-CN" sz="2800" dirty="0">
                <a:latin typeface="Arial"/>
                <a:cs typeface="Arial"/>
              </a:rPr>
              <a:t>*2</a:t>
            </a:r>
            <a:r>
              <a:rPr kumimoji="1" lang="en-US" altLang="zh-CN" sz="2800" baseline="30000" dirty="0">
                <a:latin typeface="Arial"/>
                <a:cs typeface="Arial"/>
              </a:rPr>
              <a:t>-127</a:t>
            </a:r>
            <a:r>
              <a:rPr kumimoji="1" lang="en-US" altLang="zh-CN" sz="2800" dirty="0">
                <a:latin typeface="Arial"/>
                <a:cs typeface="Arial"/>
              </a:rPr>
              <a:t>= (0.1)</a:t>
            </a:r>
            <a:r>
              <a:rPr kumimoji="1" lang="en-US" altLang="zh-CN" sz="2800" baseline="-25000" dirty="0">
                <a:latin typeface="Arial"/>
                <a:cs typeface="Arial"/>
              </a:rPr>
              <a:t> 2</a:t>
            </a:r>
            <a:r>
              <a:rPr kumimoji="1" lang="en-US" altLang="zh-CN" sz="2800" dirty="0">
                <a:latin typeface="Arial"/>
                <a:cs typeface="Arial"/>
              </a:rPr>
              <a:t>*2</a:t>
            </a:r>
            <a:r>
              <a:rPr kumimoji="1" lang="en-US" altLang="zh-CN" sz="2800" baseline="30000" dirty="0">
                <a:latin typeface="Arial"/>
                <a:cs typeface="Arial"/>
              </a:rPr>
              <a:t>-126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24949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IEEE FP normalized + denormalized</a:t>
            </a:r>
            <a:endParaRPr kumimoji="1" lang="zh-CN" alt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B3895B5-7DEC-4672-A408-BADCC5D5CFCE}"/>
              </a:ext>
            </a:extLst>
          </p:cNvPr>
          <p:cNvCxnSpPr>
            <a:cxnSpLocks/>
          </p:cNvCxnSpPr>
          <p:nvPr/>
        </p:nvCxnSpPr>
        <p:spPr>
          <a:xfrm>
            <a:off x="716728" y="4933922"/>
            <a:ext cx="7560456" cy="0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F9C4CD5-833F-4897-84C1-22C26714471F}"/>
              </a:ext>
            </a:extLst>
          </p:cNvPr>
          <p:cNvCxnSpPr/>
          <p:nvPr/>
        </p:nvCxnSpPr>
        <p:spPr>
          <a:xfrm>
            <a:off x="3480399" y="4817916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C99AFA9-35D6-40C6-8E68-2E8F55B24512}"/>
              </a:ext>
            </a:extLst>
          </p:cNvPr>
          <p:cNvCxnSpPr/>
          <p:nvPr/>
        </p:nvCxnSpPr>
        <p:spPr>
          <a:xfrm>
            <a:off x="4240125" y="4828152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F7048ED-CEA7-4881-843F-D52B582099F8}"/>
              </a:ext>
            </a:extLst>
          </p:cNvPr>
          <p:cNvCxnSpPr/>
          <p:nvPr/>
        </p:nvCxnSpPr>
        <p:spPr>
          <a:xfrm>
            <a:off x="5379713" y="4817916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9E2B8A9-DCE3-4E1D-9F77-1D9805C12CBE}"/>
              </a:ext>
            </a:extLst>
          </p:cNvPr>
          <p:cNvSpPr txBox="1"/>
          <p:nvPr/>
        </p:nvSpPr>
        <p:spPr>
          <a:xfrm>
            <a:off x="3357356" y="4451996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2</a:t>
            </a:r>
            <a:r>
              <a:rPr kumimoji="1" lang="en-US" altLang="zh-CN" sz="1600" baseline="30000" dirty="0">
                <a:latin typeface="Arial"/>
                <a:cs typeface="Arial"/>
              </a:rPr>
              <a:t>-126</a:t>
            </a:r>
            <a:endParaRPr lang="en-US" sz="16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469C153-17B2-4687-9F6C-4F1CF51A4F29}"/>
              </a:ext>
            </a:extLst>
          </p:cNvPr>
          <p:cNvSpPr txBox="1"/>
          <p:nvPr/>
        </p:nvSpPr>
        <p:spPr>
          <a:xfrm>
            <a:off x="4089282" y="4448689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2</a:t>
            </a:r>
            <a:r>
              <a:rPr kumimoji="1" lang="en-US" altLang="zh-CN" sz="1600" baseline="30000" dirty="0">
                <a:latin typeface="Arial"/>
                <a:cs typeface="Arial"/>
              </a:rPr>
              <a:t>-125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4CB3AB7-D9B4-4D08-BA33-F684943F9298}"/>
              </a:ext>
            </a:extLst>
          </p:cNvPr>
          <p:cNvSpPr txBox="1"/>
          <p:nvPr/>
        </p:nvSpPr>
        <p:spPr>
          <a:xfrm>
            <a:off x="5228870" y="4458682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/>
                <a:cs typeface="Arial"/>
              </a:rPr>
              <a:t>2</a:t>
            </a:r>
            <a:r>
              <a:rPr kumimoji="1" lang="en-US" altLang="zh-CN" sz="1600" baseline="30000" dirty="0">
                <a:latin typeface="Arial"/>
                <a:cs typeface="Arial"/>
              </a:rPr>
              <a:t>-124</a:t>
            </a:r>
            <a:endParaRPr lang="en-US" sz="16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393C4D-4D54-4F9C-A51D-211AE2C9B201}"/>
              </a:ext>
            </a:extLst>
          </p:cNvPr>
          <p:cNvSpPr txBox="1"/>
          <p:nvPr/>
        </p:nvSpPr>
        <p:spPr>
          <a:xfrm>
            <a:off x="311940" y="3565490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0….01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2C4C4F-F152-4609-A38C-77B0899D1FF7}"/>
              </a:ext>
            </a:extLst>
          </p:cNvPr>
          <p:cNvCxnSpPr>
            <a:cxnSpLocks/>
            <a:stCxn id="67" idx="2"/>
            <a:endCxn id="88" idx="0"/>
          </p:cNvCxnSpPr>
          <p:nvPr/>
        </p:nvCxnSpPr>
        <p:spPr>
          <a:xfrm>
            <a:off x="1054291" y="3934822"/>
            <a:ext cx="368360" cy="550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56308C0-3400-40B1-8FC4-4C47FFD4A41B}"/>
              </a:ext>
            </a:extLst>
          </p:cNvPr>
          <p:cNvSpPr txBox="1"/>
          <p:nvPr/>
        </p:nvSpPr>
        <p:spPr>
          <a:xfrm>
            <a:off x="3707127" y="3881212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0….10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CE620D2-0AC0-4A43-8D6E-942DB1B4AD0C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4263244" y="4208383"/>
            <a:ext cx="110732" cy="240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D01D935-F3C7-4ADE-802D-71AA9A0E297D}"/>
              </a:ext>
            </a:extLst>
          </p:cNvPr>
          <p:cNvSpPr txBox="1"/>
          <p:nvPr/>
        </p:nvSpPr>
        <p:spPr>
          <a:xfrm>
            <a:off x="5047060" y="3883498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0…11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CC4C00A-B7BD-48EC-A8D9-2082138842BB}"/>
              </a:ext>
            </a:extLst>
          </p:cNvPr>
          <p:cNvCxnSpPr>
            <a:cxnSpLocks/>
          </p:cNvCxnSpPr>
          <p:nvPr/>
        </p:nvCxnSpPr>
        <p:spPr>
          <a:xfrm flipH="1">
            <a:off x="5469033" y="4161032"/>
            <a:ext cx="284986" cy="283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B990797-4B08-4758-A130-547C8D12BC8D}"/>
              </a:ext>
            </a:extLst>
          </p:cNvPr>
          <p:cNvCxnSpPr/>
          <p:nvPr/>
        </p:nvCxnSpPr>
        <p:spPr>
          <a:xfrm>
            <a:off x="3631242" y="4837139"/>
            <a:ext cx="0" cy="19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C6D7F75-3DC3-4EB0-A116-2A296D1DC2AB}"/>
              </a:ext>
            </a:extLst>
          </p:cNvPr>
          <p:cNvCxnSpPr/>
          <p:nvPr/>
        </p:nvCxnSpPr>
        <p:spPr>
          <a:xfrm>
            <a:off x="3733302" y="4831669"/>
            <a:ext cx="0" cy="19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AC86E8F-F214-47D3-BD71-72C2607CAB15}"/>
              </a:ext>
            </a:extLst>
          </p:cNvPr>
          <p:cNvCxnSpPr/>
          <p:nvPr/>
        </p:nvCxnSpPr>
        <p:spPr>
          <a:xfrm>
            <a:off x="3885702" y="4827393"/>
            <a:ext cx="0" cy="19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Left Brace 77">
            <a:extLst>
              <a:ext uri="{FF2B5EF4-FFF2-40B4-BE49-F238E27FC236}">
                <a16:creationId xmlns:a16="http://schemas.microsoft.com/office/drawing/2014/main" id="{A4D48D69-BFAE-49A1-831B-069B54D3C718}"/>
              </a:ext>
            </a:extLst>
          </p:cNvPr>
          <p:cNvSpPr/>
          <p:nvPr/>
        </p:nvSpPr>
        <p:spPr>
          <a:xfrm rot="5400000" flipH="1">
            <a:off x="3585299" y="4943732"/>
            <a:ext cx="489315" cy="753334"/>
          </a:xfrm>
          <a:prstGeom prst="leftBrace">
            <a:avLst>
              <a:gd name="adj1" fmla="val 2284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Left Brace 78">
            <a:extLst>
              <a:ext uri="{FF2B5EF4-FFF2-40B4-BE49-F238E27FC236}">
                <a16:creationId xmlns:a16="http://schemas.microsoft.com/office/drawing/2014/main" id="{4C4F9143-70E3-4CE7-8A91-9AAE8FC7C887}"/>
              </a:ext>
            </a:extLst>
          </p:cNvPr>
          <p:cNvSpPr/>
          <p:nvPr/>
        </p:nvSpPr>
        <p:spPr>
          <a:xfrm rot="5400000" flipH="1">
            <a:off x="4586645" y="4792107"/>
            <a:ext cx="475689" cy="1044805"/>
          </a:xfrm>
          <a:prstGeom prst="leftBrace">
            <a:avLst>
              <a:gd name="adj1" fmla="val 2680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57AEC18-8CBC-48B4-880A-FA153A30D8D3}"/>
              </a:ext>
            </a:extLst>
          </p:cNvPr>
          <p:cNvSpPr txBox="1"/>
          <p:nvPr/>
        </p:nvSpPr>
        <p:spPr>
          <a:xfrm>
            <a:off x="3211797" y="5779374"/>
            <a:ext cx="4204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baseline="30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23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evenly spaced numbers in each interval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B0C8B47-1F9B-470E-A609-D86016655427}"/>
              </a:ext>
            </a:extLst>
          </p:cNvPr>
          <p:cNvCxnSpPr/>
          <p:nvPr/>
        </p:nvCxnSpPr>
        <p:spPr>
          <a:xfrm flipH="1" flipV="1">
            <a:off x="3990931" y="5720781"/>
            <a:ext cx="400037" cy="174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3160D00-14A7-42B2-8423-EBFDD5A081E0}"/>
              </a:ext>
            </a:extLst>
          </p:cNvPr>
          <p:cNvCxnSpPr>
            <a:cxnSpLocks/>
          </p:cNvCxnSpPr>
          <p:nvPr/>
        </p:nvCxnSpPr>
        <p:spPr>
          <a:xfrm flipH="1" flipV="1">
            <a:off x="4824489" y="5592944"/>
            <a:ext cx="22552" cy="25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AFB7DA8-CB21-40FB-8D49-43E59D21AAA6}"/>
              </a:ext>
            </a:extLst>
          </p:cNvPr>
          <p:cNvCxnSpPr>
            <a:cxnSpLocks/>
          </p:cNvCxnSpPr>
          <p:nvPr/>
        </p:nvCxnSpPr>
        <p:spPr>
          <a:xfrm flipV="1">
            <a:off x="5530556" y="5662779"/>
            <a:ext cx="658445" cy="21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D9E6995F-6367-4F49-BA3E-E0F554F8EDF5}"/>
              </a:ext>
            </a:extLst>
          </p:cNvPr>
          <p:cNvSpPr txBox="1"/>
          <p:nvPr/>
        </p:nvSpPr>
        <p:spPr>
          <a:xfrm>
            <a:off x="1796642" y="4508293"/>
            <a:ext cx="639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  <a:r>
              <a:rPr kumimoji="1" lang="en-US" altLang="zh-CN" sz="1600" dirty="0">
                <a:latin typeface="Arial"/>
                <a:cs typeface="Arial"/>
              </a:rPr>
              <a:t>2</a:t>
            </a:r>
            <a:r>
              <a:rPr kumimoji="1" lang="en-US" altLang="zh-CN" sz="1600" baseline="30000" dirty="0">
                <a:latin typeface="Arial"/>
                <a:cs typeface="Arial"/>
              </a:rPr>
              <a:t>-126</a:t>
            </a:r>
            <a:endParaRPr lang="en-US" sz="1800" dirty="0"/>
          </a:p>
          <a:p>
            <a:endParaRPr lang="en-US" dirty="0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D88F14E-44F8-426D-9759-695225F1C6B7}"/>
              </a:ext>
            </a:extLst>
          </p:cNvPr>
          <p:cNvCxnSpPr/>
          <p:nvPr/>
        </p:nvCxnSpPr>
        <p:spPr>
          <a:xfrm>
            <a:off x="1947485" y="4864201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7C1C537-A668-4CC2-9443-B5EF16028B7F}"/>
              </a:ext>
            </a:extLst>
          </p:cNvPr>
          <p:cNvCxnSpPr/>
          <p:nvPr/>
        </p:nvCxnSpPr>
        <p:spPr>
          <a:xfrm>
            <a:off x="1253534" y="4864544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3266CD5-81B8-4B52-BFC2-10A6F1BA37C2}"/>
              </a:ext>
            </a:extLst>
          </p:cNvPr>
          <p:cNvSpPr txBox="1"/>
          <p:nvPr/>
        </p:nvSpPr>
        <p:spPr>
          <a:xfrm>
            <a:off x="1102691" y="4485081"/>
            <a:ext cx="639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  <a:r>
              <a:rPr kumimoji="1" lang="en-US" altLang="zh-CN" sz="1600" dirty="0">
                <a:latin typeface="Arial"/>
                <a:cs typeface="Arial"/>
              </a:rPr>
              <a:t>2</a:t>
            </a:r>
            <a:r>
              <a:rPr kumimoji="1" lang="en-US" altLang="zh-CN" sz="1600" baseline="30000" dirty="0">
                <a:latin typeface="Arial"/>
                <a:cs typeface="Arial"/>
              </a:rPr>
              <a:t>-125</a:t>
            </a:r>
            <a:endParaRPr lang="en-US" dirty="0"/>
          </a:p>
          <a:p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4D72083-3F0E-4BFC-BD74-7FCFA105C086}"/>
              </a:ext>
            </a:extLst>
          </p:cNvPr>
          <p:cNvSpPr txBox="1"/>
          <p:nvPr/>
        </p:nvSpPr>
        <p:spPr>
          <a:xfrm>
            <a:off x="2504087" y="4035901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0….01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11C453D-09D1-44E0-BB94-D324CC44AE0D}"/>
              </a:ext>
            </a:extLst>
          </p:cNvPr>
          <p:cNvCxnSpPr>
            <a:stCxn id="89" idx="2"/>
          </p:cNvCxnSpPr>
          <p:nvPr/>
        </p:nvCxnSpPr>
        <p:spPr>
          <a:xfrm>
            <a:off x="3246438" y="4405233"/>
            <a:ext cx="235518" cy="383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5C1538AD-3FA0-4149-A9BB-79756D704727}"/>
              </a:ext>
            </a:extLst>
          </p:cNvPr>
          <p:cNvSpPr txBox="1"/>
          <p:nvPr/>
        </p:nvSpPr>
        <p:spPr>
          <a:xfrm>
            <a:off x="1206691" y="3873544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0….00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FDF1680-0D0E-406D-8664-EA2F4D81D208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1796642" y="4169617"/>
            <a:ext cx="319960" cy="338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Left Brace 92">
            <a:extLst>
              <a:ext uri="{FF2B5EF4-FFF2-40B4-BE49-F238E27FC236}">
                <a16:creationId xmlns:a16="http://schemas.microsoft.com/office/drawing/2014/main" id="{693E95B5-A222-46E7-906C-2BDF5653DF49}"/>
              </a:ext>
            </a:extLst>
          </p:cNvPr>
          <p:cNvSpPr/>
          <p:nvPr/>
        </p:nvSpPr>
        <p:spPr>
          <a:xfrm rot="5400000" flipH="1">
            <a:off x="1370796" y="5024617"/>
            <a:ext cx="435133" cy="718243"/>
          </a:xfrm>
          <a:prstGeom prst="leftBrace">
            <a:avLst>
              <a:gd name="adj1" fmla="val 2284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834CFB2-3E0B-4443-B013-BB9A1DCF8AA3}"/>
              </a:ext>
            </a:extLst>
          </p:cNvPr>
          <p:cNvCxnSpPr>
            <a:cxnSpLocks/>
          </p:cNvCxnSpPr>
          <p:nvPr/>
        </p:nvCxnSpPr>
        <p:spPr>
          <a:xfrm flipH="1" flipV="1">
            <a:off x="8197944" y="5102828"/>
            <a:ext cx="79240" cy="207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6483414A-C9A8-4051-8AFE-6128B478E583}"/>
              </a:ext>
            </a:extLst>
          </p:cNvPr>
          <p:cNvSpPr txBox="1"/>
          <p:nvPr/>
        </p:nvSpPr>
        <p:spPr>
          <a:xfrm>
            <a:off x="7118354" y="5310212"/>
            <a:ext cx="1947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Max: 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1…10 </a:t>
            </a:r>
            <a:r>
              <a:rPr lang="en-US" dirty="0">
                <a:solidFill>
                  <a:schemeClr val="accent1"/>
                </a:solidFill>
              </a:rPr>
              <a:t>1…11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241DCA6-4A13-41E5-B795-C1B4E048BE60}"/>
              </a:ext>
            </a:extLst>
          </p:cNvPr>
          <p:cNvSpPr txBox="1"/>
          <p:nvPr/>
        </p:nvSpPr>
        <p:spPr>
          <a:xfrm>
            <a:off x="7305978" y="5553471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127</a:t>
            </a:r>
            <a:r>
              <a:rPr lang="en-US" dirty="0"/>
              <a:t>+(2</a:t>
            </a:r>
            <a:r>
              <a:rPr lang="en-US" baseline="30000" dirty="0"/>
              <a:t>23</a:t>
            </a:r>
            <a:r>
              <a:rPr lang="en-US" dirty="0"/>
              <a:t>-1)*2</a:t>
            </a:r>
            <a:r>
              <a:rPr lang="en-US" baseline="30000" dirty="0"/>
              <a:t>127-23</a:t>
            </a:r>
          </a:p>
        </p:txBody>
      </p:sp>
      <p:graphicFrame>
        <p:nvGraphicFramePr>
          <p:cNvPr id="55" name="表格 4">
            <a:extLst>
              <a:ext uri="{FF2B5EF4-FFF2-40B4-BE49-F238E27FC236}">
                <a16:creationId xmlns:a16="http://schemas.microsoft.com/office/drawing/2014/main" id="{A53E30E5-4E60-49E1-9D41-7FA61CDE6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403490"/>
              </p:ext>
            </p:extLst>
          </p:nvPr>
        </p:nvGraphicFramePr>
        <p:xfrm>
          <a:off x="457200" y="1293504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exp = E +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 127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0" name="矩形 13">
            <a:extLst>
              <a:ext uri="{FF2B5EF4-FFF2-40B4-BE49-F238E27FC236}">
                <a16:creationId xmlns:a16="http://schemas.microsoft.com/office/drawing/2014/main" id="{0AF35CD7-8F8E-4EC9-A6DE-94628687ED6A}"/>
              </a:ext>
            </a:extLst>
          </p:cNvPr>
          <p:cNvSpPr/>
          <p:nvPr/>
        </p:nvSpPr>
        <p:spPr>
          <a:xfrm>
            <a:off x="5047060" y="1701275"/>
            <a:ext cx="23038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Arial"/>
                <a:cs typeface="Arial"/>
              </a:rPr>
              <a:t>1 &lt;= M &lt; 2, M = ( 1.F</a:t>
            </a:r>
            <a:r>
              <a:rPr lang="en-US" altLang="zh-CN" sz="1600" baseline="-250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)</a:t>
            </a:r>
            <a:r>
              <a:rPr lang="en-US" altLang="zh-CN" sz="1600" baseline="-25000" dirty="0">
                <a:latin typeface="Arial"/>
                <a:cs typeface="Arial"/>
              </a:rPr>
              <a:t>2</a:t>
            </a:r>
          </a:p>
        </p:txBody>
      </p:sp>
      <p:graphicFrame>
        <p:nvGraphicFramePr>
          <p:cNvPr id="97" name="表格 11">
            <a:extLst>
              <a:ext uri="{FF2B5EF4-FFF2-40B4-BE49-F238E27FC236}">
                <a16:creationId xmlns:a16="http://schemas.microsoft.com/office/drawing/2014/main" id="{A2F5CDD2-6BD3-4AE6-A242-D906FE597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233689"/>
              </p:ext>
            </p:extLst>
          </p:nvPr>
        </p:nvGraphicFramePr>
        <p:xfrm>
          <a:off x="431590" y="2055767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exp =0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000 0000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4" name="矩形 20">
            <a:extLst>
              <a:ext uri="{FF2B5EF4-FFF2-40B4-BE49-F238E27FC236}">
                <a16:creationId xmlns:a16="http://schemas.microsoft.com/office/drawing/2014/main" id="{1A4C1B76-5E28-4829-9B98-1B88B7F2D6DA}"/>
              </a:ext>
            </a:extLst>
          </p:cNvPr>
          <p:cNvSpPr/>
          <p:nvPr/>
        </p:nvSpPr>
        <p:spPr>
          <a:xfrm>
            <a:off x="5063209" y="2481274"/>
            <a:ext cx="23038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Arial"/>
                <a:cs typeface="Arial"/>
              </a:rPr>
              <a:t>0 &lt;= M &lt; 1, M = ( 0.F</a:t>
            </a:r>
            <a:r>
              <a:rPr lang="en-US" altLang="zh-CN" sz="1600" baseline="-250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)</a:t>
            </a:r>
            <a:r>
              <a:rPr lang="en-US" altLang="zh-CN" sz="1600" baseline="-25000" dirty="0">
                <a:latin typeface="Arial"/>
                <a:cs typeface="Arial"/>
              </a:rPr>
              <a:t>2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6F009C03-804B-4807-8D5C-C473D64D4EA5}"/>
              </a:ext>
            </a:extLst>
          </p:cNvPr>
          <p:cNvCxnSpPr/>
          <p:nvPr/>
        </p:nvCxnSpPr>
        <p:spPr>
          <a:xfrm>
            <a:off x="2725224" y="4861132"/>
            <a:ext cx="0" cy="21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0AFEEF1-7FEF-455C-A880-A0D864948DC2}"/>
              </a:ext>
            </a:extLst>
          </p:cNvPr>
          <p:cNvSpPr txBox="1"/>
          <p:nvPr/>
        </p:nvSpPr>
        <p:spPr>
          <a:xfrm>
            <a:off x="2490593" y="4508293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±0</a:t>
            </a:r>
            <a:endParaRPr lang="en-US" sz="1600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98773273-2AFA-434F-A358-1E1F329B2E23}"/>
              </a:ext>
            </a:extLst>
          </p:cNvPr>
          <p:cNvCxnSpPr>
            <a:cxnSpLocks/>
          </p:cNvCxnSpPr>
          <p:nvPr/>
        </p:nvCxnSpPr>
        <p:spPr>
          <a:xfrm flipH="1">
            <a:off x="2784143" y="3823087"/>
            <a:ext cx="121495" cy="83365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6857F5A-20B4-4788-94ED-2ADB76704346}"/>
              </a:ext>
            </a:extLst>
          </p:cNvPr>
          <p:cNvSpPr txBox="1"/>
          <p:nvPr/>
        </p:nvSpPr>
        <p:spPr>
          <a:xfrm>
            <a:off x="2403912" y="3145029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0….00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76AAB3-FBE1-4EC8-BDFB-7071A75BF747}"/>
              </a:ext>
            </a:extLst>
          </p:cNvPr>
          <p:cNvSpPr txBox="1"/>
          <p:nvPr/>
        </p:nvSpPr>
        <p:spPr>
          <a:xfrm>
            <a:off x="2411647" y="3407044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0….00 </a:t>
            </a:r>
            <a:r>
              <a:rPr lang="en-US" dirty="0">
                <a:solidFill>
                  <a:schemeClr val="accent1"/>
                </a:solidFill>
              </a:rPr>
              <a:t>0…00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8FFFC6CC-7E6D-4A8E-8141-CC77F006EBB4}"/>
              </a:ext>
            </a:extLst>
          </p:cNvPr>
          <p:cNvSpPr/>
          <p:nvPr/>
        </p:nvSpPr>
        <p:spPr>
          <a:xfrm rot="5400000" flipH="1">
            <a:off x="2822047" y="5022133"/>
            <a:ext cx="489315" cy="682961"/>
          </a:xfrm>
          <a:prstGeom prst="leftBrace">
            <a:avLst>
              <a:gd name="adj1" fmla="val 22843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929A4247-32B8-423B-82BF-E98AC3BE1AC0}"/>
              </a:ext>
            </a:extLst>
          </p:cNvPr>
          <p:cNvSpPr/>
          <p:nvPr/>
        </p:nvSpPr>
        <p:spPr>
          <a:xfrm rot="5400000" flipH="1">
            <a:off x="2065186" y="5017620"/>
            <a:ext cx="489315" cy="682961"/>
          </a:xfrm>
          <a:prstGeom prst="leftBrace">
            <a:avLst>
              <a:gd name="adj1" fmla="val 22843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A417C7B-50DF-47B5-A11A-6BAEA7C0C742}"/>
              </a:ext>
            </a:extLst>
          </p:cNvPr>
          <p:cNvCxnSpPr>
            <a:cxnSpLocks/>
          </p:cNvCxnSpPr>
          <p:nvPr/>
        </p:nvCxnSpPr>
        <p:spPr>
          <a:xfrm flipH="1" flipV="1">
            <a:off x="2309843" y="5835716"/>
            <a:ext cx="218440" cy="312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E974CA2-2433-419C-BE64-E8BA25E6FB1C}"/>
              </a:ext>
            </a:extLst>
          </p:cNvPr>
          <p:cNvCxnSpPr>
            <a:cxnSpLocks/>
          </p:cNvCxnSpPr>
          <p:nvPr/>
        </p:nvCxnSpPr>
        <p:spPr>
          <a:xfrm flipV="1">
            <a:off x="2804282" y="5777429"/>
            <a:ext cx="265076" cy="371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ACA2416-294F-4A3F-983B-FA80E35A664A}"/>
              </a:ext>
            </a:extLst>
          </p:cNvPr>
          <p:cNvSpPr txBox="1"/>
          <p:nvPr/>
        </p:nvSpPr>
        <p:spPr>
          <a:xfrm>
            <a:off x="1824468" y="6231026"/>
            <a:ext cx="6659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baseline="30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23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evenly spaced denormalized numbers in each of the two intervals</a:t>
            </a:r>
          </a:p>
        </p:txBody>
      </p:sp>
    </p:spTree>
    <p:extLst>
      <p:ext uri="{BB962C8B-B14F-4D97-AF65-F5344CB8AC3E}">
        <p14:creationId xmlns:p14="http://schemas.microsoft.com/office/powerpoint/2010/main" val="3531199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IEEE FP: special values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491204"/>
              </p:ext>
            </p:extLst>
          </p:nvPr>
        </p:nvGraphicFramePr>
        <p:xfrm>
          <a:off x="457200" y="2302751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1111 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1111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3896" y="1906683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737772" y="190762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948303" y="1914403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3217223" y="191534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8818300" y="1906683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0" name="矩形 9"/>
          <p:cNvSpPr/>
          <p:nvPr/>
        </p:nvSpPr>
        <p:spPr>
          <a:xfrm>
            <a:off x="306560" y="1461510"/>
            <a:ext cx="8512256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Arial"/>
                <a:cs typeface="Arial"/>
              </a:rPr>
              <a:t>Special Value’s Encoding: </a:t>
            </a:r>
          </a:p>
          <a:p>
            <a:endParaRPr lang="en-US" altLang="zh-CN" sz="2000" b="1" baseline="-25000" dirty="0">
              <a:latin typeface="Arial"/>
              <a:cs typeface="Arial"/>
            </a:endParaRPr>
          </a:p>
          <a:p>
            <a:endParaRPr lang="en-US" altLang="zh-CN" sz="2000" b="1" u="sng" baseline="-25000" dirty="0">
              <a:latin typeface="Arial"/>
              <a:cs typeface="Arial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417674"/>
              </p:ext>
            </p:extLst>
          </p:nvPr>
        </p:nvGraphicFramePr>
        <p:xfrm>
          <a:off x="1484340" y="3569705"/>
          <a:ext cx="6096000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200" b="1" i="0" dirty="0">
                          <a:latin typeface="Verdana"/>
                          <a:cs typeface="Verdana"/>
                        </a:rPr>
                        <a:t>values</a:t>
                      </a:r>
                      <a:endParaRPr lang="zh-CN" altLang="en-US" sz="2200" b="1" i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i="0" dirty="0">
                          <a:latin typeface="Verdana"/>
                          <a:cs typeface="Verdana"/>
                        </a:rPr>
                        <a:t>sign</a:t>
                      </a:r>
                      <a:endParaRPr lang="zh-CN" altLang="en-US" sz="2200" b="1" i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i="0" dirty="0">
                          <a:latin typeface="Verdana"/>
                          <a:cs typeface="Verdana"/>
                        </a:rPr>
                        <a:t>frac</a:t>
                      </a:r>
                      <a:endParaRPr lang="zh-CN" altLang="en-US" sz="2200" b="1" i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Verdana"/>
                          <a:cs typeface="Verdana"/>
                        </a:rPr>
                        <a:t>+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Verdana"/>
                          <a:cs typeface="Verdana"/>
                        </a:rPr>
                        <a:t>all zeros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Verdana"/>
                          <a:cs typeface="Verdana"/>
                        </a:rPr>
                        <a:t>- 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Verdana"/>
                          <a:cs typeface="Verdana"/>
                        </a:rPr>
                        <a:t>1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Verdana"/>
                          <a:cs typeface="Verdana"/>
                        </a:rPr>
                        <a:t>all zeros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 err="1">
                          <a:latin typeface="Verdana"/>
                          <a:cs typeface="Verdana"/>
                        </a:rPr>
                        <a:t>NaN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Verdana"/>
                          <a:cs typeface="Verdana"/>
                        </a:rPr>
                        <a:t>any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Verdana"/>
                          <a:cs typeface="Verdana"/>
                        </a:rPr>
                        <a:t>non-zero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769703"/>
              </p:ext>
            </p:extLst>
          </p:nvPr>
        </p:nvGraphicFramePr>
        <p:xfrm>
          <a:off x="1742318" y="4082733"/>
          <a:ext cx="40005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公式" r:id="rId3" imgW="152400" imgH="127000" progId="Equation.3">
                  <p:embed/>
                </p:oleObj>
              </mc:Choice>
              <mc:Fallback>
                <p:oleObj name="公式" r:id="rId3" imgW="152400" imgH="127000" progId="Equation.3">
                  <p:embed/>
                  <p:pic>
                    <p:nvPicPr>
                      <p:cNvPr id="14" name="对象 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42318" y="4082733"/>
                        <a:ext cx="400050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7341987"/>
              </p:ext>
            </p:extLst>
          </p:nvPr>
        </p:nvGraphicFramePr>
        <p:xfrm>
          <a:off x="1741343" y="4491664"/>
          <a:ext cx="40005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公式" r:id="rId5" imgW="152400" imgH="127000" progId="Equation.3">
                  <p:embed/>
                </p:oleObj>
              </mc:Choice>
              <mc:Fallback>
                <p:oleObj name="公式" r:id="rId5" imgW="152400" imgH="127000" progId="Equation.3">
                  <p:embed/>
                  <p:pic>
                    <p:nvPicPr>
                      <p:cNvPr id="15" name="对象 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41343" y="4491664"/>
                        <a:ext cx="400050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2897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8FFF6-11A5-4A27-A96D-25F3DFCCC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830" y="1681616"/>
            <a:ext cx="6858000" cy="17907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Breakout time!</a:t>
            </a:r>
          </a:p>
        </p:txBody>
      </p:sp>
      <p:pic>
        <p:nvPicPr>
          <p:cNvPr id="37892" name="Picture 4" descr="Tea Party 432*432 transprent Png Free Download - Heart, Cup, Teapot. -  CleanPNG / KissPNG">
            <a:extLst>
              <a:ext uri="{FF2B5EF4-FFF2-40B4-BE49-F238E27FC236}">
                <a16:creationId xmlns:a16="http://schemas.microsoft.com/office/drawing/2014/main" id="{12DD4D09-CDF4-4B24-878B-46BDA8ED9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" b="93333" l="5778" r="93778">
                        <a14:foregroundMark x1="40444" y1="8889" x2="40444" y2="8889"/>
                        <a14:foregroundMark x1="36000" y1="5778" x2="36000" y2="5778"/>
                        <a14:foregroundMark x1="47556" y1="5333" x2="47556" y2="5333"/>
                        <a14:foregroundMark x1="23556" y1="4000" x2="23556" y2="4000"/>
                        <a14:foregroundMark x1="6222" y1="18667" x2="6222" y2="18667"/>
                        <a14:foregroundMark x1="93778" y1="74667" x2="93778" y2="74667"/>
                        <a14:foregroundMark x1="80889" y1="56889" x2="80889" y2="56889"/>
                        <a14:foregroundMark x1="48000" y1="70667" x2="48000" y2="70667"/>
                        <a14:foregroundMark x1="48000" y1="81778" x2="48000" y2="81778"/>
                        <a14:foregroundMark x1="82222" y1="57333" x2="82222" y2="57333"/>
                        <a14:foregroundMark x1="73778" y1="93333" x2="73778" y2="93333"/>
                        <a14:backgroundMark x1="79111" y1="57778" x2="79111" y2="57778"/>
                        <a14:backgroundMark x1="80000" y1="56000" x2="80000" y2="56000"/>
                        <a14:backgroundMark x1="81333" y1="59556" x2="81333" y2="59556"/>
                        <a14:backgroundMark x1="81333" y1="59556" x2="81333" y2="59556"/>
                        <a14:backgroundMark x1="81333" y1="59556" x2="78222" y2="56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1" y="2493444"/>
            <a:ext cx="1607344" cy="160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7186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 toy 8-bit FP in the spirit of IEEE FP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01186" y="2763839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6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1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exp = E + 3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err="1">
                          <a:latin typeface="Verdana"/>
                          <a:cs typeface="Verdana"/>
                        </a:rPr>
                        <a:t>frac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787387" y="2444595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7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1146383" y="2444595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6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3429685" y="2467174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4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3719907" y="2456353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3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5777586" y="2444595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1" name="矩形 10"/>
          <p:cNvSpPr/>
          <p:nvPr/>
        </p:nvSpPr>
        <p:spPr>
          <a:xfrm>
            <a:off x="2827510" y="1353466"/>
            <a:ext cx="3868081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Symbol" charset="2"/>
              <a:buChar char="-"/>
            </a:pPr>
            <a:r>
              <a:rPr lang="en-US" altLang="zh-CN" sz="2000" dirty="0">
                <a:latin typeface="Arial"/>
                <a:cs typeface="Arial"/>
              </a:rPr>
              <a:t>exponent: 3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000" dirty="0">
                <a:latin typeface="Arial"/>
                <a:cs typeface="Arial"/>
              </a:rPr>
              <a:t>fraction: 4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000" b="1" dirty="0">
                <a:latin typeface="Arial"/>
                <a:cs typeface="Arial"/>
              </a:rPr>
              <a:t>bias: 3</a:t>
            </a: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153A45F9-A0A0-46A5-B723-ADE4E87B671A}"/>
              </a:ext>
            </a:extLst>
          </p:cNvPr>
          <p:cNvSpPr/>
          <p:nvPr/>
        </p:nvSpPr>
        <p:spPr>
          <a:xfrm>
            <a:off x="758676" y="1434571"/>
            <a:ext cx="1856610" cy="851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u="sng" dirty="0">
                <a:latin typeface="Arial"/>
                <a:cs typeface="Arial"/>
              </a:rPr>
              <a:t>+</a:t>
            </a:r>
            <a:r>
              <a:rPr lang="en-US" altLang="zh-CN" sz="2800" dirty="0">
                <a:latin typeface="Arial"/>
                <a:cs typeface="Arial"/>
              </a:rPr>
              <a:t>M * 2</a:t>
            </a:r>
            <a:r>
              <a:rPr lang="en-US" altLang="zh-CN" sz="2800" baseline="30000" dirty="0">
                <a:latin typeface="Arial"/>
                <a:cs typeface="Arial"/>
              </a:rPr>
              <a:t>E</a:t>
            </a:r>
            <a:endParaRPr lang="en-US" altLang="zh-CN" sz="2400" dirty="0">
              <a:latin typeface="Arial"/>
              <a:cs typeface="Arial"/>
            </a:endParaRPr>
          </a:p>
          <a:p>
            <a:endParaRPr lang="en-US" altLang="zh-CN" sz="3200" baseline="-25000" dirty="0">
              <a:latin typeface="Arial"/>
              <a:cs typeface="Arial"/>
            </a:endParaRPr>
          </a:p>
        </p:txBody>
      </p:sp>
      <p:sp>
        <p:nvSpPr>
          <p:cNvPr id="13" name="矩形 13">
            <a:extLst>
              <a:ext uri="{FF2B5EF4-FFF2-40B4-BE49-F238E27FC236}">
                <a16:creationId xmlns:a16="http://schemas.microsoft.com/office/drawing/2014/main" id="{7EA548D4-86AD-4F96-8D65-BA5DDA3E961E}"/>
              </a:ext>
            </a:extLst>
          </p:cNvPr>
          <p:cNvSpPr/>
          <p:nvPr/>
        </p:nvSpPr>
        <p:spPr>
          <a:xfrm>
            <a:off x="3968551" y="3231911"/>
            <a:ext cx="23038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Arial"/>
                <a:cs typeface="Arial"/>
              </a:rPr>
              <a:t>1 &lt;= M &lt; 2, M = ( 1.F</a:t>
            </a:r>
            <a:r>
              <a:rPr lang="en-US" altLang="zh-CN" sz="1600" baseline="-250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)</a:t>
            </a:r>
            <a:r>
              <a:rPr lang="en-US" altLang="zh-CN" sz="1600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14" name="矩形 20">
            <a:extLst>
              <a:ext uri="{FF2B5EF4-FFF2-40B4-BE49-F238E27FC236}">
                <a16:creationId xmlns:a16="http://schemas.microsoft.com/office/drawing/2014/main" id="{3266D246-0F7A-4ACE-AB3B-E93D7B3715D3}"/>
              </a:ext>
            </a:extLst>
          </p:cNvPr>
          <p:cNvSpPr/>
          <p:nvPr/>
        </p:nvSpPr>
        <p:spPr>
          <a:xfrm>
            <a:off x="3959486" y="4275047"/>
            <a:ext cx="23038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Arial"/>
                <a:cs typeface="Arial"/>
              </a:rPr>
              <a:t>0 &lt;= M &lt; 1, M = ( 0.F</a:t>
            </a:r>
            <a:r>
              <a:rPr lang="en-US" altLang="zh-CN" sz="1600" baseline="-250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)</a:t>
            </a:r>
            <a:r>
              <a:rPr lang="en-US" altLang="zh-CN" sz="1600" baseline="-25000" dirty="0">
                <a:latin typeface="Arial"/>
                <a:cs typeface="Arial"/>
              </a:rPr>
              <a:t>2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79D6C3E-C0BC-4765-93DC-7E7BD6075EB4}"/>
              </a:ext>
            </a:extLst>
          </p:cNvPr>
          <p:cNvGraphicFramePr>
            <a:graphicFrameLocks noGrp="1"/>
          </p:cNvGraphicFramePr>
          <p:nvPr/>
        </p:nvGraphicFramePr>
        <p:xfrm>
          <a:off x="643696" y="3781415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6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1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0 0 0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err="1">
                          <a:latin typeface="Verdana"/>
                          <a:cs typeface="Verdana"/>
                        </a:rPr>
                        <a:t>frac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4">
            <a:extLst>
              <a:ext uri="{FF2B5EF4-FFF2-40B4-BE49-F238E27FC236}">
                <a16:creationId xmlns:a16="http://schemas.microsoft.com/office/drawing/2014/main" id="{B21B65E4-1D7D-4B79-89C2-B4F4F5C83F8B}"/>
              </a:ext>
            </a:extLst>
          </p:cNvPr>
          <p:cNvSpPr txBox="1"/>
          <p:nvPr/>
        </p:nvSpPr>
        <p:spPr>
          <a:xfrm>
            <a:off x="729897" y="3462171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7</a:t>
            </a:r>
          </a:p>
        </p:txBody>
      </p:sp>
      <p:sp>
        <p:nvSpPr>
          <p:cNvPr id="20" name="TextBox 4">
            <a:extLst>
              <a:ext uri="{FF2B5EF4-FFF2-40B4-BE49-F238E27FC236}">
                <a16:creationId xmlns:a16="http://schemas.microsoft.com/office/drawing/2014/main" id="{5E38CA7E-4692-4EBF-8BED-0672DF9B8F6E}"/>
              </a:ext>
            </a:extLst>
          </p:cNvPr>
          <p:cNvSpPr txBox="1"/>
          <p:nvPr/>
        </p:nvSpPr>
        <p:spPr>
          <a:xfrm>
            <a:off x="1088893" y="3462171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6</a:t>
            </a:r>
          </a:p>
        </p:txBody>
      </p:sp>
      <p:sp>
        <p:nvSpPr>
          <p:cNvPr id="22" name="TextBox 4">
            <a:extLst>
              <a:ext uri="{FF2B5EF4-FFF2-40B4-BE49-F238E27FC236}">
                <a16:creationId xmlns:a16="http://schemas.microsoft.com/office/drawing/2014/main" id="{85A6834A-3AE4-4291-B9E1-C87433262955}"/>
              </a:ext>
            </a:extLst>
          </p:cNvPr>
          <p:cNvSpPr txBox="1"/>
          <p:nvPr/>
        </p:nvSpPr>
        <p:spPr>
          <a:xfrm>
            <a:off x="3372195" y="3484750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4</a:t>
            </a:r>
          </a:p>
        </p:txBody>
      </p:sp>
      <p:sp>
        <p:nvSpPr>
          <p:cNvPr id="24" name="TextBox 4">
            <a:extLst>
              <a:ext uri="{FF2B5EF4-FFF2-40B4-BE49-F238E27FC236}">
                <a16:creationId xmlns:a16="http://schemas.microsoft.com/office/drawing/2014/main" id="{AF753942-225E-4597-95CA-8233AE373112}"/>
              </a:ext>
            </a:extLst>
          </p:cNvPr>
          <p:cNvSpPr txBox="1"/>
          <p:nvPr/>
        </p:nvSpPr>
        <p:spPr>
          <a:xfrm>
            <a:off x="3662417" y="3473929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3</a:t>
            </a:r>
          </a:p>
        </p:txBody>
      </p:sp>
      <p:sp>
        <p:nvSpPr>
          <p:cNvPr id="26" name="TextBox 4">
            <a:extLst>
              <a:ext uri="{FF2B5EF4-FFF2-40B4-BE49-F238E27FC236}">
                <a16:creationId xmlns:a16="http://schemas.microsoft.com/office/drawing/2014/main" id="{4A799AC7-9577-49B1-AAC2-59F63E656888}"/>
              </a:ext>
            </a:extLst>
          </p:cNvPr>
          <p:cNvSpPr txBox="1"/>
          <p:nvPr/>
        </p:nvSpPr>
        <p:spPr>
          <a:xfrm>
            <a:off x="5720096" y="3462171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8A9AD0-151B-49BF-8803-54D7FFEFA386}"/>
              </a:ext>
            </a:extLst>
          </p:cNvPr>
          <p:cNvSpPr txBox="1"/>
          <p:nvPr/>
        </p:nvSpPr>
        <p:spPr>
          <a:xfrm>
            <a:off x="6370834" y="2611862"/>
            <a:ext cx="2173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Normalized encoding</a:t>
            </a:r>
          </a:p>
          <a:p>
            <a:r>
              <a:rPr lang="en-US" dirty="0"/>
              <a:t>exp ≠ 000, 111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A95143-3704-4FE4-B8B4-99CAFB2CD209}"/>
              </a:ext>
            </a:extLst>
          </p:cNvPr>
          <p:cNvSpPr txBox="1"/>
          <p:nvPr/>
        </p:nvSpPr>
        <p:spPr>
          <a:xfrm>
            <a:off x="6400331" y="3667935"/>
            <a:ext cx="2404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Denormalized encoding</a:t>
            </a:r>
          </a:p>
          <a:p>
            <a:r>
              <a:rPr lang="en-US" dirty="0"/>
              <a:t>exp = 000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A9F7D2-5369-4EA9-9634-5A85D904F7EA}"/>
              </a:ext>
            </a:extLst>
          </p:cNvPr>
          <p:cNvSpPr txBox="1"/>
          <p:nvPr/>
        </p:nvSpPr>
        <p:spPr>
          <a:xfrm>
            <a:off x="678713" y="5423429"/>
            <a:ext cx="41653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Smallest positive number?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Range?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How many distinct numbers?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0785EF-B01D-4F9C-9F2B-FC8C86EDC459}"/>
              </a:ext>
            </a:extLst>
          </p:cNvPr>
          <p:cNvSpPr txBox="1"/>
          <p:nvPr/>
        </p:nvSpPr>
        <p:spPr>
          <a:xfrm>
            <a:off x="6400331" y="4613601"/>
            <a:ext cx="2399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Special values encoding</a:t>
            </a:r>
          </a:p>
          <a:p>
            <a:r>
              <a:rPr lang="en-US" dirty="0"/>
              <a:t>exp = 111 </a:t>
            </a:r>
          </a:p>
        </p:txBody>
      </p:sp>
      <p:graphicFrame>
        <p:nvGraphicFramePr>
          <p:cNvPr id="21" name="表格 4">
            <a:extLst>
              <a:ext uri="{FF2B5EF4-FFF2-40B4-BE49-F238E27FC236}">
                <a16:creationId xmlns:a16="http://schemas.microsoft.com/office/drawing/2014/main" id="{16A7BE8F-32E4-4013-B9E1-2CE7BB689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808180"/>
              </p:ext>
            </p:extLst>
          </p:nvPr>
        </p:nvGraphicFramePr>
        <p:xfrm>
          <a:off x="678713" y="4675045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6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1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1 1 1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4">
            <a:extLst>
              <a:ext uri="{FF2B5EF4-FFF2-40B4-BE49-F238E27FC236}">
                <a16:creationId xmlns:a16="http://schemas.microsoft.com/office/drawing/2014/main" id="{ED1427E4-9749-4A1A-AFE2-9F9D6A0EABD9}"/>
              </a:ext>
            </a:extLst>
          </p:cNvPr>
          <p:cNvSpPr txBox="1"/>
          <p:nvPr/>
        </p:nvSpPr>
        <p:spPr>
          <a:xfrm>
            <a:off x="764914" y="4355801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7</a:t>
            </a:r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297C4BD2-0ED6-4C53-B6A2-9B39B11CEF10}"/>
              </a:ext>
            </a:extLst>
          </p:cNvPr>
          <p:cNvSpPr txBox="1"/>
          <p:nvPr/>
        </p:nvSpPr>
        <p:spPr>
          <a:xfrm>
            <a:off x="1123910" y="4355801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82805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point: key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1"/>
            <a:ext cx="8093122" cy="292534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Limitation of fixed point: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Even spacing </a:t>
            </a:r>
            <a:r>
              <a:rPr lang="en-US" dirty="0">
                <a:sym typeface="Wingdings"/>
              </a:rPr>
              <a:t>results in </a:t>
            </a:r>
            <a:r>
              <a:rPr lang="en-US" dirty="0"/>
              <a:t>hard tradeoff between high precision and high magnitude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/>
              <a:t>How about un-even spacing between numbers?</a:t>
            </a:r>
            <a:endParaRPr lang="en-US" baseline="300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1249044" y="5321249"/>
            <a:ext cx="5985077" cy="567903"/>
            <a:chOff x="706698" y="4860173"/>
            <a:chExt cx="7980102" cy="757204"/>
          </a:xfrm>
        </p:grpSpPr>
        <p:cxnSp>
          <p:nvCxnSpPr>
            <p:cNvPr id="12" name="直线连接符 4"/>
            <p:cNvCxnSpPr/>
            <p:nvPr/>
          </p:nvCxnSpPr>
          <p:spPr>
            <a:xfrm flipV="1">
              <a:off x="1011000" y="4940267"/>
              <a:ext cx="7276302" cy="45768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组 12"/>
            <p:cNvGrpSpPr/>
            <p:nvPr/>
          </p:nvGrpSpPr>
          <p:grpSpPr>
            <a:xfrm>
              <a:off x="706698" y="5006887"/>
              <a:ext cx="574281" cy="492442"/>
              <a:chOff x="599515" y="3167381"/>
              <a:chExt cx="574281" cy="492442"/>
            </a:xfrm>
          </p:grpSpPr>
          <p:graphicFrame>
            <p:nvGraphicFramePr>
              <p:cNvPr id="14" name="对象 10"/>
              <p:cNvGraphicFramePr>
                <a:graphicFrameLocks noChangeAspect="1"/>
              </p:cNvGraphicFramePr>
              <p:nvPr/>
            </p:nvGraphicFramePr>
            <p:xfrm>
              <a:off x="773746" y="3270359"/>
              <a:ext cx="400050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510" name="公式" r:id="rId4" imgW="152400" imgH="127000" progId="Equation.3">
                      <p:embed/>
                    </p:oleObj>
                  </mc:Choice>
                  <mc:Fallback>
                    <p:oleObj name="公式" r:id="rId4" imgW="152400" imgH="127000" progId="Equation.3">
                      <p:embed/>
                      <p:pic>
                        <p:nvPicPr>
                          <p:cNvPr id="14" name="对象 10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773746" y="3270359"/>
                            <a:ext cx="400050" cy="3333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" name="矩形 11"/>
              <p:cNvSpPr/>
              <p:nvPr/>
            </p:nvSpPr>
            <p:spPr>
              <a:xfrm>
                <a:off x="599515" y="3167381"/>
                <a:ext cx="340264" cy="492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dirty="0"/>
                  <a:t>-</a:t>
                </a:r>
                <a:endParaRPr lang="zh-CN" altLang="en-US" dirty="0"/>
              </a:p>
            </p:txBody>
          </p:sp>
        </p:grpSp>
        <p:grpSp>
          <p:nvGrpSpPr>
            <p:cNvPr id="16" name="组 16"/>
            <p:cNvGrpSpPr/>
            <p:nvPr/>
          </p:nvGrpSpPr>
          <p:grpSpPr>
            <a:xfrm>
              <a:off x="8078196" y="4940267"/>
              <a:ext cx="608604" cy="492442"/>
              <a:chOff x="7971013" y="3100761"/>
              <a:chExt cx="608604" cy="492442"/>
            </a:xfrm>
          </p:grpSpPr>
          <p:graphicFrame>
            <p:nvGraphicFramePr>
              <p:cNvPr id="17" name="对象 14"/>
              <p:cNvGraphicFramePr>
                <a:graphicFrameLocks noChangeAspect="1"/>
              </p:cNvGraphicFramePr>
              <p:nvPr/>
            </p:nvGraphicFramePr>
            <p:xfrm>
              <a:off x="8179567" y="3203739"/>
              <a:ext cx="400050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511" name="公式" r:id="rId6" imgW="152400" imgH="127000" progId="Equation.3">
                      <p:embed/>
                    </p:oleObj>
                  </mc:Choice>
                  <mc:Fallback>
                    <p:oleObj name="公式" r:id="rId6" imgW="152400" imgH="127000" progId="Equation.3">
                      <p:embed/>
                      <p:pic>
                        <p:nvPicPr>
                          <p:cNvPr id="17" name="对象 14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8179567" y="3203739"/>
                            <a:ext cx="400050" cy="3333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" name="矩形 15"/>
              <p:cNvSpPr/>
              <p:nvPr/>
            </p:nvSpPr>
            <p:spPr>
              <a:xfrm>
                <a:off x="7971013" y="3100761"/>
                <a:ext cx="400109" cy="492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dirty="0"/>
                  <a:t>+</a:t>
                </a:r>
                <a:endParaRPr lang="zh-CN" altLang="en-US" dirty="0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4368256" y="5217267"/>
              <a:ext cx="3637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0</a:t>
              </a:r>
            </a:p>
          </p:txBody>
        </p:sp>
        <p:cxnSp>
          <p:nvCxnSpPr>
            <p:cNvPr id="19" name="直线连接符 22"/>
            <p:cNvCxnSpPr/>
            <p:nvPr/>
          </p:nvCxnSpPr>
          <p:spPr>
            <a:xfrm flipV="1">
              <a:off x="4519087" y="4860173"/>
              <a:ext cx="0" cy="160188"/>
            </a:xfrm>
            <a:prstGeom prst="line">
              <a:avLst/>
            </a:prstGeom>
            <a:ln w="28575" cmpd="sng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576007" y="5317749"/>
            <a:ext cx="1084556" cy="131463"/>
            <a:chOff x="3809313" y="4855510"/>
            <a:chExt cx="1446075" cy="175284"/>
          </a:xfrm>
        </p:grpSpPr>
        <p:cxnSp>
          <p:nvCxnSpPr>
            <p:cNvPr id="20" name="直线连接符 26"/>
            <p:cNvCxnSpPr/>
            <p:nvPr/>
          </p:nvCxnSpPr>
          <p:spPr>
            <a:xfrm flipV="1">
              <a:off x="4776401" y="4855510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线连接符 28"/>
            <p:cNvCxnSpPr/>
            <p:nvPr/>
          </p:nvCxnSpPr>
          <p:spPr>
            <a:xfrm flipV="1">
              <a:off x="4269107" y="4866952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线连接符 34"/>
            <p:cNvCxnSpPr/>
            <p:nvPr/>
          </p:nvCxnSpPr>
          <p:spPr>
            <a:xfrm flipV="1">
              <a:off x="4030097" y="4855510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线连接符 36"/>
            <p:cNvCxnSpPr/>
            <p:nvPr/>
          </p:nvCxnSpPr>
          <p:spPr>
            <a:xfrm flipV="1">
              <a:off x="3809313" y="4870606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线连接符 37"/>
            <p:cNvCxnSpPr/>
            <p:nvPr/>
          </p:nvCxnSpPr>
          <p:spPr>
            <a:xfrm flipV="1">
              <a:off x="5255388" y="4865077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线连接符 38"/>
            <p:cNvCxnSpPr/>
            <p:nvPr/>
          </p:nvCxnSpPr>
          <p:spPr>
            <a:xfrm flipV="1">
              <a:off x="5009253" y="4859164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3208573" y="5340682"/>
            <a:ext cx="1829054" cy="124288"/>
            <a:chOff x="3319401" y="4886086"/>
            <a:chExt cx="2438739" cy="165717"/>
          </a:xfrm>
        </p:grpSpPr>
        <p:cxnSp>
          <p:nvCxnSpPr>
            <p:cNvPr id="34" name="直线连接符 36"/>
            <p:cNvCxnSpPr/>
            <p:nvPr/>
          </p:nvCxnSpPr>
          <p:spPr>
            <a:xfrm flipV="1">
              <a:off x="3319401" y="4891615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线连接符 37"/>
            <p:cNvCxnSpPr/>
            <p:nvPr/>
          </p:nvCxnSpPr>
          <p:spPr>
            <a:xfrm flipV="1">
              <a:off x="5758140" y="4886086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2655015" y="5334539"/>
            <a:ext cx="2967698" cy="135237"/>
            <a:chOff x="2581323" y="4877897"/>
            <a:chExt cx="3956931" cy="180316"/>
          </a:xfrm>
        </p:grpSpPr>
        <p:cxnSp>
          <p:nvCxnSpPr>
            <p:cNvPr id="36" name="直线连接符 36"/>
            <p:cNvCxnSpPr/>
            <p:nvPr/>
          </p:nvCxnSpPr>
          <p:spPr>
            <a:xfrm flipV="1">
              <a:off x="2581323" y="4898025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线连接符 37"/>
            <p:cNvCxnSpPr/>
            <p:nvPr/>
          </p:nvCxnSpPr>
          <p:spPr>
            <a:xfrm flipV="1">
              <a:off x="6538254" y="4877897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1680598" y="5334539"/>
            <a:ext cx="5004119" cy="157136"/>
            <a:chOff x="1282101" y="4877897"/>
            <a:chExt cx="6672159" cy="209514"/>
          </a:xfrm>
        </p:grpSpPr>
        <p:cxnSp>
          <p:nvCxnSpPr>
            <p:cNvPr id="37" name="直线连接符 36"/>
            <p:cNvCxnSpPr/>
            <p:nvPr/>
          </p:nvCxnSpPr>
          <p:spPr>
            <a:xfrm flipV="1">
              <a:off x="1282101" y="4927223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线连接符 37"/>
            <p:cNvCxnSpPr/>
            <p:nvPr/>
          </p:nvCxnSpPr>
          <p:spPr>
            <a:xfrm flipV="1">
              <a:off x="7954260" y="4877897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4D2C528-27B0-4229-9C47-8F3184E001CD}"/>
              </a:ext>
            </a:extLst>
          </p:cNvPr>
          <p:cNvGrpSpPr/>
          <p:nvPr/>
        </p:nvGrpSpPr>
        <p:grpSpPr>
          <a:xfrm>
            <a:off x="1139090" y="2717914"/>
            <a:ext cx="5985077" cy="567903"/>
            <a:chOff x="706698" y="4860173"/>
            <a:chExt cx="7980102" cy="757204"/>
          </a:xfrm>
        </p:grpSpPr>
        <p:cxnSp>
          <p:nvCxnSpPr>
            <p:cNvPr id="31" name="直线连接符 4">
              <a:extLst>
                <a:ext uri="{FF2B5EF4-FFF2-40B4-BE49-F238E27FC236}">
                  <a16:creationId xmlns:a16="http://schemas.microsoft.com/office/drawing/2014/main" id="{45CA2F2F-B1E9-4347-AF32-E2CFA45BEB5E}"/>
                </a:ext>
              </a:extLst>
            </p:cNvPr>
            <p:cNvCxnSpPr/>
            <p:nvPr/>
          </p:nvCxnSpPr>
          <p:spPr>
            <a:xfrm flipV="1">
              <a:off x="1011000" y="4940267"/>
              <a:ext cx="7276302" cy="45768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组 12">
              <a:extLst>
                <a:ext uri="{FF2B5EF4-FFF2-40B4-BE49-F238E27FC236}">
                  <a16:creationId xmlns:a16="http://schemas.microsoft.com/office/drawing/2014/main" id="{276407CA-4484-4E51-A6B3-B4C936E312D1}"/>
                </a:ext>
              </a:extLst>
            </p:cNvPr>
            <p:cNvGrpSpPr/>
            <p:nvPr/>
          </p:nvGrpSpPr>
          <p:grpSpPr>
            <a:xfrm>
              <a:off x="706698" y="5006887"/>
              <a:ext cx="574281" cy="492442"/>
              <a:chOff x="599515" y="3167381"/>
              <a:chExt cx="574281" cy="492442"/>
            </a:xfrm>
          </p:grpSpPr>
          <p:graphicFrame>
            <p:nvGraphicFramePr>
              <p:cNvPr id="50" name="对象 10">
                <a:extLst>
                  <a:ext uri="{FF2B5EF4-FFF2-40B4-BE49-F238E27FC236}">
                    <a16:creationId xmlns:a16="http://schemas.microsoft.com/office/drawing/2014/main" id="{5C858E4B-FDE6-4B4A-8DD7-C296E61CF58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73746" y="3270359"/>
              <a:ext cx="400050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512" name="公式" r:id="rId4" imgW="152400" imgH="127000" progId="Equation.3">
                      <p:embed/>
                    </p:oleObj>
                  </mc:Choice>
                  <mc:Fallback>
                    <p:oleObj name="公式" r:id="rId4" imgW="152400" imgH="127000" progId="Equation.3">
                      <p:embed/>
                      <p:pic>
                        <p:nvPicPr>
                          <p:cNvPr id="14" name="对象 10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773746" y="3270359"/>
                            <a:ext cx="400050" cy="3333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" name="矩形 11">
                <a:extLst>
                  <a:ext uri="{FF2B5EF4-FFF2-40B4-BE49-F238E27FC236}">
                    <a16:creationId xmlns:a16="http://schemas.microsoft.com/office/drawing/2014/main" id="{AC344C45-7305-4AAF-A4B3-AE74F76A1BE1}"/>
                  </a:ext>
                </a:extLst>
              </p:cNvPr>
              <p:cNvSpPr/>
              <p:nvPr/>
            </p:nvSpPr>
            <p:spPr>
              <a:xfrm>
                <a:off x="599515" y="3167381"/>
                <a:ext cx="340264" cy="492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dirty="0"/>
                  <a:t>-</a:t>
                </a:r>
                <a:endParaRPr lang="zh-CN" altLang="en-US" dirty="0"/>
              </a:p>
            </p:txBody>
          </p:sp>
        </p:grpSp>
        <p:grpSp>
          <p:nvGrpSpPr>
            <p:cNvPr id="35" name="组 16">
              <a:extLst>
                <a:ext uri="{FF2B5EF4-FFF2-40B4-BE49-F238E27FC236}">
                  <a16:creationId xmlns:a16="http://schemas.microsoft.com/office/drawing/2014/main" id="{896611C1-77DF-40AE-AC48-94D3DCD45066}"/>
                </a:ext>
              </a:extLst>
            </p:cNvPr>
            <p:cNvGrpSpPr/>
            <p:nvPr/>
          </p:nvGrpSpPr>
          <p:grpSpPr>
            <a:xfrm>
              <a:off x="8078196" y="4940267"/>
              <a:ext cx="608604" cy="492442"/>
              <a:chOff x="7971013" y="3100761"/>
              <a:chExt cx="608604" cy="492442"/>
            </a:xfrm>
          </p:grpSpPr>
          <p:graphicFrame>
            <p:nvGraphicFramePr>
              <p:cNvPr id="48" name="对象 14">
                <a:extLst>
                  <a:ext uri="{FF2B5EF4-FFF2-40B4-BE49-F238E27FC236}">
                    <a16:creationId xmlns:a16="http://schemas.microsoft.com/office/drawing/2014/main" id="{72AB351A-9893-40CB-B2F5-895F9DE602E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179567" y="3203739"/>
              <a:ext cx="400050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513" name="公式" r:id="rId6" imgW="152400" imgH="127000" progId="Equation.3">
                      <p:embed/>
                    </p:oleObj>
                  </mc:Choice>
                  <mc:Fallback>
                    <p:oleObj name="公式" r:id="rId6" imgW="152400" imgH="127000" progId="Equation.3">
                      <p:embed/>
                      <p:pic>
                        <p:nvPicPr>
                          <p:cNvPr id="17" name="对象 14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8179567" y="3203739"/>
                            <a:ext cx="400050" cy="3333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" name="矩形 15">
                <a:extLst>
                  <a:ext uri="{FF2B5EF4-FFF2-40B4-BE49-F238E27FC236}">
                    <a16:creationId xmlns:a16="http://schemas.microsoft.com/office/drawing/2014/main" id="{224C956D-C47E-4DAA-9EAB-F191F90BEDCE}"/>
                  </a:ext>
                </a:extLst>
              </p:cNvPr>
              <p:cNvSpPr/>
              <p:nvPr/>
            </p:nvSpPr>
            <p:spPr>
              <a:xfrm>
                <a:off x="7971013" y="3100761"/>
                <a:ext cx="400109" cy="492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dirty="0"/>
                  <a:t>+</a:t>
                </a:r>
                <a:endParaRPr lang="zh-CN" altLang="en-US" dirty="0"/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F08D9EC-689A-457B-B62B-631E3D263D0B}"/>
                </a:ext>
              </a:extLst>
            </p:cNvPr>
            <p:cNvSpPr txBox="1"/>
            <p:nvPr/>
          </p:nvSpPr>
          <p:spPr>
            <a:xfrm>
              <a:off x="4368256" y="5217267"/>
              <a:ext cx="3637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0</a:t>
              </a:r>
            </a:p>
          </p:txBody>
        </p:sp>
        <p:cxnSp>
          <p:nvCxnSpPr>
            <p:cNvPr id="47" name="直线连接符 22">
              <a:extLst>
                <a:ext uri="{FF2B5EF4-FFF2-40B4-BE49-F238E27FC236}">
                  <a16:creationId xmlns:a16="http://schemas.microsoft.com/office/drawing/2014/main" id="{4045096A-3F85-446D-9E2B-E43E01D48C16}"/>
                </a:ext>
              </a:extLst>
            </p:cNvPr>
            <p:cNvCxnSpPr/>
            <p:nvPr/>
          </p:nvCxnSpPr>
          <p:spPr>
            <a:xfrm flipV="1">
              <a:off x="4519087" y="4860173"/>
              <a:ext cx="0" cy="160188"/>
            </a:xfrm>
            <a:prstGeom prst="line">
              <a:avLst/>
            </a:prstGeom>
            <a:ln w="28575" cmpd="sng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3F9CC2-9B15-46EF-8E17-E7949B16D2FB}"/>
              </a:ext>
            </a:extLst>
          </p:cNvPr>
          <p:cNvCxnSpPr>
            <a:cxnSpLocks/>
          </p:cNvCxnSpPr>
          <p:nvPr/>
        </p:nvCxnSpPr>
        <p:spPr>
          <a:xfrm>
            <a:off x="4205884" y="2717914"/>
            <a:ext cx="0" cy="1201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620AA08-02E4-422F-AC35-2900511D28D5}"/>
              </a:ext>
            </a:extLst>
          </p:cNvPr>
          <p:cNvCxnSpPr>
            <a:cxnSpLocks/>
          </p:cNvCxnSpPr>
          <p:nvPr/>
        </p:nvCxnSpPr>
        <p:spPr>
          <a:xfrm>
            <a:off x="4385580" y="2720186"/>
            <a:ext cx="0" cy="1201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E0A2D91-9948-4C3C-BF1E-56DC64758410}"/>
              </a:ext>
            </a:extLst>
          </p:cNvPr>
          <p:cNvCxnSpPr>
            <a:cxnSpLocks/>
          </p:cNvCxnSpPr>
          <p:nvPr/>
        </p:nvCxnSpPr>
        <p:spPr>
          <a:xfrm>
            <a:off x="4542529" y="2733834"/>
            <a:ext cx="0" cy="1201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C84FC00-061B-459A-86FF-38C5B729F7D5}"/>
              </a:ext>
            </a:extLst>
          </p:cNvPr>
          <p:cNvCxnSpPr>
            <a:cxnSpLocks/>
          </p:cNvCxnSpPr>
          <p:nvPr/>
        </p:nvCxnSpPr>
        <p:spPr>
          <a:xfrm>
            <a:off x="4722225" y="2736106"/>
            <a:ext cx="0" cy="1201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2A11844-2B14-426C-8C86-BDD249AE21D7}"/>
              </a:ext>
            </a:extLst>
          </p:cNvPr>
          <p:cNvCxnSpPr>
            <a:cxnSpLocks/>
          </p:cNvCxnSpPr>
          <p:nvPr/>
        </p:nvCxnSpPr>
        <p:spPr>
          <a:xfrm>
            <a:off x="3334703" y="2740658"/>
            <a:ext cx="0" cy="1201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BF67952-5357-4831-BF59-90006E12C07A}"/>
              </a:ext>
            </a:extLst>
          </p:cNvPr>
          <p:cNvCxnSpPr>
            <a:cxnSpLocks/>
          </p:cNvCxnSpPr>
          <p:nvPr/>
        </p:nvCxnSpPr>
        <p:spPr>
          <a:xfrm>
            <a:off x="3514399" y="2742930"/>
            <a:ext cx="0" cy="1201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EA4FC47-807C-4911-9DD5-1962EEFE109C}"/>
              </a:ext>
            </a:extLst>
          </p:cNvPr>
          <p:cNvCxnSpPr>
            <a:cxnSpLocks/>
          </p:cNvCxnSpPr>
          <p:nvPr/>
        </p:nvCxnSpPr>
        <p:spPr>
          <a:xfrm>
            <a:off x="3671348" y="2756578"/>
            <a:ext cx="0" cy="1201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A9C9C08-00A2-4528-9914-6F7FFB7CCDA0}"/>
              </a:ext>
            </a:extLst>
          </p:cNvPr>
          <p:cNvCxnSpPr>
            <a:cxnSpLocks/>
          </p:cNvCxnSpPr>
          <p:nvPr/>
        </p:nvCxnSpPr>
        <p:spPr>
          <a:xfrm>
            <a:off x="3851044" y="2758850"/>
            <a:ext cx="0" cy="1201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586B7F-095E-4580-83AE-8D428E220189}"/>
              </a:ext>
            </a:extLst>
          </p:cNvPr>
          <p:cNvCxnSpPr>
            <a:cxnSpLocks/>
          </p:cNvCxnSpPr>
          <p:nvPr/>
        </p:nvCxnSpPr>
        <p:spPr>
          <a:xfrm>
            <a:off x="3152733" y="2742930"/>
            <a:ext cx="0" cy="1201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E2044C7-FC92-4376-8F48-FBE49B5B99CB}"/>
              </a:ext>
            </a:extLst>
          </p:cNvPr>
          <p:cNvCxnSpPr>
            <a:cxnSpLocks/>
          </p:cNvCxnSpPr>
          <p:nvPr/>
        </p:nvCxnSpPr>
        <p:spPr>
          <a:xfrm>
            <a:off x="4915573" y="2752026"/>
            <a:ext cx="0" cy="1201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431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 toy 8-bit FP in the spirit of IEEE FP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670820"/>
              </p:ext>
            </p:extLst>
          </p:nvPr>
        </p:nvGraphicFramePr>
        <p:xfrm>
          <a:off x="678713" y="2507838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6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1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exp = E + 3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err="1">
                          <a:latin typeface="Verdana"/>
                          <a:cs typeface="Verdana"/>
                        </a:rPr>
                        <a:t>frac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764914" y="2188594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7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1123910" y="2188594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6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3407212" y="2211173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4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3697434" y="2200352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3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5755113" y="2188594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1" name="矩形 10"/>
          <p:cNvSpPr/>
          <p:nvPr/>
        </p:nvSpPr>
        <p:spPr>
          <a:xfrm>
            <a:off x="2741015" y="1215966"/>
            <a:ext cx="2426878" cy="861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Symbol" charset="2"/>
              <a:buChar char="-"/>
            </a:pPr>
            <a:r>
              <a:rPr lang="en-US" altLang="zh-CN" sz="1600" dirty="0">
                <a:latin typeface="Arial"/>
                <a:cs typeface="Arial"/>
              </a:rPr>
              <a:t>exponent: 3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1600" dirty="0">
                <a:latin typeface="Arial"/>
                <a:cs typeface="Arial"/>
              </a:rPr>
              <a:t>fraction: 4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1600" b="1" dirty="0">
                <a:latin typeface="Arial"/>
                <a:cs typeface="Arial"/>
              </a:rPr>
              <a:t>bias: 3</a:t>
            </a: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153A45F9-A0A0-46A5-B723-ADE4E87B671A}"/>
              </a:ext>
            </a:extLst>
          </p:cNvPr>
          <p:cNvSpPr/>
          <p:nvPr/>
        </p:nvSpPr>
        <p:spPr>
          <a:xfrm>
            <a:off x="864679" y="1279307"/>
            <a:ext cx="1856610" cy="851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u="sng" dirty="0">
                <a:latin typeface="Arial"/>
                <a:cs typeface="Arial"/>
              </a:rPr>
              <a:t>+</a:t>
            </a:r>
            <a:r>
              <a:rPr lang="en-US" altLang="zh-CN" sz="2800" dirty="0">
                <a:latin typeface="Arial"/>
                <a:cs typeface="Arial"/>
              </a:rPr>
              <a:t>M * 2</a:t>
            </a:r>
            <a:r>
              <a:rPr lang="en-US" altLang="zh-CN" sz="2800" baseline="30000" dirty="0">
                <a:latin typeface="Arial"/>
                <a:cs typeface="Arial"/>
              </a:rPr>
              <a:t>E</a:t>
            </a:r>
            <a:endParaRPr lang="en-US" altLang="zh-CN" sz="2400" dirty="0">
              <a:latin typeface="Arial"/>
              <a:cs typeface="Arial"/>
            </a:endParaRPr>
          </a:p>
          <a:p>
            <a:endParaRPr lang="en-US" altLang="zh-CN" sz="3200" baseline="-25000" dirty="0">
              <a:latin typeface="Arial"/>
              <a:cs typeface="Arial"/>
            </a:endParaRPr>
          </a:p>
        </p:txBody>
      </p:sp>
      <p:sp>
        <p:nvSpPr>
          <p:cNvPr id="13" name="矩形 13">
            <a:extLst>
              <a:ext uri="{FF2B5EF4-FFF2-40B4-BE49-F238E27FC236}">
                <a16:creationId xmlns:a16="http://schemas.microsoft.com/office/drawing/2014/main" id="{7EA548D4-86AD-4F96-8D65-BA5DDA3E961E}"/>
              </a:ext>
            </a:extLst>
          </p:cNvPr>
          <p:cNvSpPr/>
          <p:nvPr/>
        </p:nvSpPr>
        <p:spPr>
          <a:xfrm>
            <a:off x="3946078" y="2975910"/>
            <a:ext cx="23038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Arial"/>
                <a:cs typeface="Arial"/>
              </a:rPr>
              <a:t>1 &lt;= M &lt; 2, M = ( 1.F</a:t>
            </a:r>
            <a:r>
              <a:rPr lang="en-US" altLang="zh-CN" sz="1600" baseline="-250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)</a:t>
            </a:r>
            <a:r>
              <a:rPr lang="en-US" altLang="zh-CN" sz="1600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14" name="矩形 20">
            <a:extLst>
              <a:ext uri="{FF2B5EF4-FFF2-40B4-BE49-F238E27FC236}">
                <a16:creationId xmlns:a16="http://schemas.microsoft.com/office/drawing/2014/main" id="{3266D246-0F7A-4ACE-AB3B-E93D7B3715D3}"/>
              </a:ext>
            </a:extLst>
          </p:cNvPr>
          <p:cNvSpPr/>
          <p:nvPr/>
        </p:nvSpPr>
        <p:spPr>
          <a:xfrm>
            <a:off x="3937013" y="4019046"/>
            <a:ext cx="23038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Arial"/>
                <a:cs typeface="Arial"/>
              </a:rPr>
              <a:t>0 &lt;= M &lt; 1, M = ( 0.F</a:t>
            </a:r>
            <a:r>
              <a:rPr lang="en-US" altLang="zh-CN" sz="1600" baseline="-250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)</a:t>
            </a:r>
            <a:r>
              <a:rPr lang="en-US" altLang="zh-CN" sz="1600" baseline="-25000" dirty="0">
                <a:latin typeface="Arial"/>
                <a:cs typeface="Arial"/>
              </a:rPr>
              <a:t>2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79D6C3E-C0BC-4765-93DC-7E7BD6075E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493640"/>
              </p:ext>
            </p:extLst>
          </p:nvPr>
        </p:nvGraphicFramePr>
        <p:xfrm>
          <a:off x="621223" y="3525414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6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1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0 0 0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err="1">
                          <a:latin typeface="Verdana"/>
                          <a:cs typeface="Verdana"/>
                        </a:rPr>
                        <a:t>frac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4">
            <a:extLst>
              <a:ext uri="{FF2B5EF4-FFF2-40B4-BE49-F238E27FC236}">
                <a16:creationId xmlns:a16="http://schemas.microsoft.com/office/drawing/2014/main" id="{B21B65E4-1D7D-4B79-89C2-B4F4F5C83F8B}"/>
              </a:ext>
            </a:extLst>
          </p:cNvPr>
          <p:cNvSpPr txBox="1"/>
          <p:nvPr/>
        </p:nvSpPr>
        <p:spPr>
          <a:xfrm>
            <a:off x="707424" y="3206170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7</a:t>
            </a:r>
          </a:p>
        </p:txBody>
      </p:sp>
      <p:sp>
        <p:nvSpPr>
          <p:cNvPr id="20" name="TextBox 4">
            <a:extLst>
              <a:ext uri="{FF2B5EF4-FFF2-40B4-BE49-F238E27FC236}">
                <a16:creationId xmlns:a16="http://schemas.microsoft.com/office/drawing/2014/main" id="{5E38CA7E-4692-4EBF-8BED-0672DF9B8F6E}"/>
              </a:ext>
            </a:extLst>
          </p:cNvPr>
          <p:cNvSpPr txBox="1"/>
          <p:nvPr/>
        </p:nvSpPr>
        <p:spPr>
          <a:xfrm>
            <a:off x="1066420" y="3206170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6</a:t>
            </a:r>
          </a:p>
        </p:txBody>
      </p:sp>
      <p:sp>
        <p:nvSpPr>
          <p:cNvPr id="22" name="TextBox 4">
            <a:extLst>
              <a:ext uri="{FF2B5EF4-FFF2-40B4-BE49-F238E27FC236}">
                <a16:creationId xmlns:a16="http://schemas.microsoft.com/office/drawing/2014/main" id="{85A6834A-3AE4-4291-B9E1-C87433262955}"/>
              </a:ext>
            </a:extLst>
          </p:cNvPr>
          <p:cNvSpPr txBox="1"/>
          <p:nvPr/>
        </p:nvSpPr>
        <p:spPr>
          <a:xfrm>
            <a:off x="3349722" y="3228749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4</a:t>
            </a:r>
          </a:p>
        </p:txBody>
      </p:sp>
      <p:sp>
        <p:nvSpPr>
          <p:cNvPr id="24" name="TextBox 4">
            <a:extLst>
              <a:ext uri="{FF2B5EF4-FFF2-40B4-BE49-F238E27FC236}">
                <a16:creationId xmlns:a16="http://schemas.microsoft.com/office/drawing/2014/main" id="{AF753942-225E-4597-95CA-8233AE373112}"/>
              </a:ext>
            </a:extLst>
          </p:cNvPr>
          <p:cNvSpPr txBox="1"/>
          <p:nvPr/>
        </p:nvSpPr>
        <p:spPr>
          <a:xfrm>
            <a:off x="3639944" y="3217928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3</a:t>
            </a:r>
          </a:p>
        </p:txBody>
      </p:sp>
      <p:sp>
        <p:nvSpPr>
          <p:cNvPr id="26" name="TextBox 4">
            <a:extLst>
              <a:ext uri="{FF2B5EF4-FFF2-40B4-BE49-F238E27FC236}">
                <a16:creationId xmlns:a16="http://schemas.microsoft.com/office/drawing/2014/main" id="{4A799AC7-9577-49B1-AAC2-59F63E656888}"/>
              </a:ext>
            </a:extLst>
          </p:cNvPr>
          <p:cNvSpPr txBox="1"/>
          <p:nvPr/>
        </p:nvSpPr>
        <p:spPr>
          <a:xfrm>
            <a:off x="5697623" y="3206170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8A9AD0-151B-49BF-8803-54D7FFEFA386}"/>
              </a:ext>
            </a:extLst>
          </p:cNvPr>
          <p:cNvSpPr txBox="1"/>
          <p:nvPr/>
        </p:nvSpPr>
        <p:spPr>
          <a:xfrm>
            <a:off x="6348361" y="2355861"/>
            <a:ext cx="2173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Normalized encoding</a:t>
            </a:r>
          </a:p>
          <a:p>
            <a:r>
              <a:rPr lang="en-US" dirty="0"/>
              <a:t>exp ≠ 000, 111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A95143-3704-4FE4-B8B4-99CAFB2CD209}"/>
              </a:ext>
            </a:extLst>
          </p:cNvPr>
          <p:cNvSpPr txBox="1"/>
          <p:nvPr/>
        </p:nvSpPr>
        <p:spPr>
          <a:xfrm>
            <a:off x="6377858" y="3411934"/>
            <a:ext cx="2404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Denormalized encoding</a:t>
            </a:r>
          </a:p>
          <a:p>
            <a:r>
              <a:rPr lang="en-US" dirty="0"/>
              <a:t>exp = 000 aka E=1-3=-2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9EFECE-6A23-40C4-888F-77D11C1F7DDB}"/>
              </a:ext>
            </a:extLst>
          </p:cNvPr>
          <p:cNvCxnSpPr/>
          <p:nvPr/>
        </p:nvCxnSpPr>
        <p:spPr>
          <a:xfrm>
            <a:off x="320722" y="5800299"/>
            <a:ext cx="8483729" cy="0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0191CA1-B272-4275-B3A4-8E523C70BF45}"/>
              </a:ext>
            </a:extLst>
          </p:cNvPr>
          <p:cNvCxnSpPr/>
          <p:nvPr/>
        </p:nvCxnSpPr>
        <p:spPr>
          <a:xfrm>
            <a:off x="4476466" y="5656997"/>
            <a:ext cx="0" cy="30025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8C9BD15-6DB4-4FFA-B6C7-5BD4AE357B1F}"/>
              </a:ext>
            </a:extLst>
          </p:cNvPr>
          <p:cNvSpPr txBox="1"/>
          <p:nvPr/>
        </p:nvSpPr>
        <p:spPr>
          <a:xfrm>
            <a:off x="4325623" y="60741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0577975-4BFE-4A5D-A73A-1591E19507DE}"/>
              </a:ext>
            </a:extLst>
          </p:cNvPr>
          <p:cNvCxnSpPr/>
          <p:nvPr/>
        </p:nvCxnSpPr>
        <p:spPr>
          <a:xfrm>
            <a:off x="4761550" y="5650173"/>
            <a:ext cx="0" cy="30025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4F494A-086D-4BFD-A1A4-1D75DDD0F014}"/>
              </a:ext>
            </a:extLst>
          </p:cNvPr>
          <p:cNvCxnSpPr/>
          <p:nvPr/>
        </p:nvCxnSpPr>
        <p:spPr>
          <a:xfrm>
            <a:off x="8312243" y="5650172"/>
            <a:ext cx="0" cy="30025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D0988B8-A083-4A67-97BE-6B1F382BC895}"/>
              </a:ext>
            </a:extLst>
          </p:cNvPr>
          <p:cNvCxnSpPr/>
          <p:nvPr/>
        </p:nvCxnSpPr>
        <p:spPr>
          <a:xfrm>
            <a:off x="719280" y="5650171"/>
            <a:ext cx="0" cy="30025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672FBD0-94F4-462F-B3B9-34E9ADEE6C6F}"/>
              </a:ext>
            </a:extLst>
          </p:cNvPr>
          <p:cNvSpPr txBox="1"/>
          <p:nvPr/>
        </p:nvSpPr>
        <p:spPr>
          <a:xfrm>
            <a:off x="4325623" y="4982971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(00000001)</a:t>
            </a:r>
            <a:r>
              <a:rPr lang="en-US" baseline="-25000" dirty="0"/>
              <a:t>FP8</a:t>
            </a:r>
            <a:r>
              <a:rPr lang="en-US" dirty="0"/>
              <a:t>= 2</a:t>
            </a:r>
            <a:r>
              <a:rPr lang="en-US" baseline="30000" dirty="0"/>
              <a:t>-6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D704598-C53F-4535-89A1-81BCF292334B}"/>
              </a:ext>
            </a:extLst>
          </p:cNvPr>
          <p:cNvCxnSpPr>
            <a:stCxn id="21" idx="2"/>
          </p:cNvCxnSpPr>
          <p:nvPr/>
        </p:nvCxnSpPr>
        <p:spPr>
          <a:xfrm flipH="1">
            <a:off x="4761559" y="5352303"/>
            <a:ext cx="546064" cy="187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2CE95AD-A994-47DF-B5AF-16490518CD5F}"/>
              </a:ext>
            </a:extLst>
          </p:cNvPr>
          <p:cNvSpPr txBox="1"/>
          <p:nvPr/>
        </p:nvSpPr>
        <p:spPr>
          <a:xfrm>
            <a:off x="6840452" y="4962924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(01101111)</a:t>
            </a:r>
            <a:r>
              <a:rPr lang="en-US" baseline="-25000" dirty="0"/>
              <a:t>FP8</a:t>
            </a:r>
            <a:r>
              <a:rPr lang="en-US" dirty="0"/>
              <a:t>= 15.5</a:t>
            </a:r>
            <a:endParaRPr lang="en-US" baseline="300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9623C07-442B-484A-A1E0-E22BF522234C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7874550" y="5332256"/>
            <a:ext cx="293635" cy="244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A421A6E-7105-47BA-AAD4-B1F108343815}"/>
              </a:ext>
            </a:extLst>
          </p:cNvPr>
          <p:cNvSpPr txBox="1"/>
          <p:nvPr/>
        </p:nvSpPr>
        <p:spPr>
          <a:xfrm>
            <a:off x="81000" y="6298144"/>
            <a:ext cx="909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8</a:t>
            </a:r>
            <a:r>
              <a:rPr lang="en-US" dirty="0"/>
              <a:t> - 2</a:t>
            </a:r>
            <a:r>
              <a:rPr lang="en-US" baseline="30000" dirty="0"/>
              <a:t>5 </a:t>
            </a:r>
            <a:r>
              <a:rPr lang="en-US" dirty="0"/>
              <a:t>-1 distinct numbers: there are 2</a:t>
            </a:r>
            <a:r>
              <a:rPr lang="en-US" baseline="30000" dirty="0"/>
              <a:t>8</a:t>
            </a:r>
            <a:r>
              <a:rPr lang="en-US" dirty="0"/>
              <a:t> total bit-patterns, 2</a:t>
            </a:r>
            <a:r>
              <a:rPr lang="en-US" baseline="30000" dirty="0"/>
              <a:t>5 </a:t>
            </a:r>
            <a:r>
              <a:rPr lang="en-US" dirty="0"/>
              <a:t>special values, 0 has 2 bit-patterns.</a:t>
            </a:r>
          </a:p>
        </p:txBody>
      </p:sp>
    </p:spTree>
    <p:extLst>
      <p:ext uri="{BB962C8B-B14F-4D97-AF65-F5344CB8AC3E}">
        <p14:creationId xmlns:p14="http://schemas.microsoft.com/office/powerpoint/2010/main" val="43424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F77F5-62F3-4267-8762-62BB6F55F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(FP) lesson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E0845-D3BA-42FD-94C1-C6B2C825E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Normalized binary exponential notation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Strawman 32-bit FP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IEEE FP format</a:t>
            </a:r>
          </a:p>
          <a:p>
            <a:r>
              <a:rPr lang="en-US" dirty="0"/>
              <a:t>Rounding</a:t>
            </a:r>
          </a:p>
          <a:p>
            <a:r>
              <a:rPr lang="en-US" dirty="0"/>
              <a:t>FP operations and caveats</a:t>
            </a:r>
          </a:p>
        </p:txBody>
      </p:sp>
    </p:spTree>
    <p:extLst>
      <p:ext uri="{BB962C8B-B14F-4D97-AF65-F5344CB8AC3E}">
        <p14:creationId xmlns:p14="http://schemas.microsoft.com/office/powerpoint/2010/main" val="28377507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15161" cy="11430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FP: Rounding</a:t>
            </a:r>
            <a:endParaRPr kumimoji="1" lang="zh-CN" altLang="en-US" dirty="0"/>
          </a:p>
        </p:txBody>
      </p:sp>
      <p:graphicFrame>
        <p:nvGraphicFramePr>
          <p:cNvPr id="3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001915"/>
              </p:ext>
            </p:extLst>
          </p:nvPr>
        </p:nvGraphicFramePr>
        <p:xfrm>
          <a:off x="272902" y="1641346"/>
          <a:ext cx="8326438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Worksheet" r:id="rId4" imgW="8334632" imgH="1095839" progId="Excel.Sheet.8">
                  <p:embed/>
                </p:oleObj>
              </mc:Choice>
              <mc:Fallback>
                <p:oleObj name="Worksheet" r:id="rId4" imgW="8334632" imgH="1095839" progId="Excel.Sheet.8">
                  <p:embed/>
                  <p:pic>
                    <p:nvPicPr>
                      <p:cNvPr id="3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902" y="1641346"/>
                        <a:ext cx="8326438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内容占位符 2"/>
          <p:cNvSpPr>
            <a:spLocks noGrp="1"/>
          </p:cNvSpPr>
          <p:nvPr>
            <p:ph idx="1"/>
          </p:nvPr>
        </p:nvSpPr>
        <p:spPr>
          <a:xfrm>
            <a:off x="230722" y="3392914"/>
            <a:ext cx="8653716" cy="48853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kumimoji="1" lang="en-US" altLang="zh-CN" dirty="0">
                <a:cs typeface="Verdana"/>
              </a:rPr>
              <a:t>What if the result of computation is at    ? </a:t>
            </a:r>
            <a:endParaRPr kumimoji="1" lang="zh-CN" altLang="en-US" dirty="0">
              <a:cs typeface="Verdana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5554700" y="3574182"/>
            <a:ext cx="126000" cy="126000"/>
          </a:xfrm>
          <a:prstGeom prst="ellipse">
            <a:avLst/>
          </a:prstGeom>
          <a:solidFill>
            <a:srgbClr val="FF0066"/>
          </a:solidFill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D63A2E-4195-4006-9F2F-B349EF2CEF4E}"/>
              </a:ext>
            </a:extLst>
          </p:cNvPr>
          <p:cNvSpPr/>
          <p:nvPr/>
        </p:nvSpPr>
        <p:spPr>
          <a:xfrm>
            <a:off x="0" y="1862290"/>
            <a:ext cx="9300249" cy="962167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04AAF7A-F37D-4155-8545-39B245002508}"/>
              </a:ext>
            </a:extLst>
          </p:cNvPr>
          <p:cNvCxnSpPr/>
          <p:nvPr/>
        </p:nvCxnSpPr>
        <p:spPr>
          <a:xfrm>
            <a:off x="429904" y="1767385"/>
            <a:ext cx="7820168" cy="0"/>
          </a:xfrm>
          <a:prstGeom prst="straightConnector1">
            <a:avLst/>
          </a:prstGeom>
          <a:ln w="34925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2099594" y="1711554"/>
            <a:ext cx="126000" cy="126000"/>
          </a:xfrm>
          <a:prstGeom prst="ellipse">
            <a:avLst/>
          </a:prstGeom>
          <a:solidFill>
            <a:srgbClr val="FF0066"/>
          </a:solidFill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148683B-F916-427D-8305-7D6FBABF91C1}"/>
              </a:ext>
            </a:extLst>
          </p:cNvPr>
          <p:cNvCxnSpPr/>
          <p:nvPr/>
        </p:nvCxnSpPr>
        <p:spPr>
          <a:xfrm flipH="1" flipV="1">
            <a:off x="1446663" y="1931158"/>
            <a:ext cx="279779" cy="900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CDCE196-B7D5-4070-BFC0-9FB0353770E6}"/>
              </a:ext>
            </a:extLst>
          </p:cNvPr>
          <p:cNvSpPr txBox="1"/>
          <p:nvPr/>
        </p:nvSpPr>
        <p:spPr>
          <a:xfrm>
            <a:off x="933630" y="2849193"/>
            <a:ext cx="366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Values that are represented precisely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6ADA021-611C-4EC0-824A-49BCB58E5427}"/>
              </a:ext>
            </a:extLst>
          </p:cNvPr>
          <p:cNvCxnSpPr>
            <a:cxnSpLocks/>
          </p:cNvCxnSpPr>
          <p:nvPr/>
        </p:nvCxnSpPr>
        <p:spPr>
          <a:xfrm flipH="1" flipV="1">
            <a:off x="1030434" y="1962294"/>
            <a:ext cx="556118" cy="862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80F1BD7-3209-460C-9530-0CDC5ABF6B13}"/>
              </a:ext>
            </a:extLst>
          </p:cNvPr>
          <p:cNvCxnSpPr>
            <a:cxnSpLocks/>
          </p:cNvCxnSpPr>
          <p:nvPr/>
        </p:nvCxnSpPr>
        <p:spPr>
          <a:xfrm flipV="1">
            <a:off x="1797117" y="1956538"/>
            <a:ext cx="106171" cy="780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881FF3-615D-4922-96BC-58A747444EF2}"/>
              </a:ext>
            </a:extLst>
          </p:cNvPr>
          <p:cNvCxnSpPr>
            <a:cxnSpLocks/>
          </p:cNvCxnSpPr>
          <p:nvPr/>
        </p:nvCxnSpPr>
        <p:spPr>
          <a:xfrm flipV="1">
            <a:off x="1850202" y="1966938"/>
            <a:ext cx="547256" cy="825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E56F2AD-5AF2-4826-B144-953609C4BB7F}"/>
              </a:ext>
            </a:extLst>
          </p:cNvPr>
          <p:cNvSpPr txBox="1"/>
          <p:nvPr/>
        </p:nvSpPr>
        <p:spPr>
          <a:xfrm>
            <a:off x="714451" y="3881450"/>
            <a:ext cx="79518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Rounding: </a:t>
            </a:r>
            <a:r>
              <a:rPr kumimoji="1" lang="en-US" altLang="zh-CN" sz="2400" dirty="0">
                <a:latin typeface="+mj-lt"/>
                <a:cs typeface="Verdana"/>
              </a:rPr>
              <a:t>Use the “closest” representable value </a:t>
            </a:r>
            <a:r>
              <a:rPr kumimoji="1" lang="en-US" altLang="zh-CN" sz="2400" i="1" dirty="0">
                <a:latin typeface="+mj-lt"/>
                <a:cs typeface="Verdana"/>
              </a:rPr>
              <a:t>x’</a:t>
            </a:r>
            <a:r>
              <a:rPr kumimoji="1" lang="en-US" altLang="zh-CN" sz="2400" dirty="0">
                <a:latin typeface="+mj-lt"/>
                <a:cs typeface="Verdana"/>
              </a:rPr>
              <a:t> for x.</a:t>
            </a:r>
          </a:p>
          <a:p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AB15371-45B7-41C1-AD1B-E216C1362024}"/>
              </a:ext>
            </a:extLst>
          </p:cNvPr>
          <p:cNvSpPr txBox="1"/>
          <p:nvPr/>
        </p:nvSpPr>
        <p:spPr>
          <a:xfrm>
            <a:off x="230722" y="4561562"/>
            <a:ext cx="680102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kumimoji="1" lang="en-US" altLang="zh-CN" sz="2400" dirty="0">
                <a:latin typeface="+mj-lt"/>
                <a:cs typeface="Verdana"/>
              </a:rPr>
              <a:t>4 modes: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+mj-lt"/>
                <a:cs typeface="Verdana"/>
              </a:rPr>
              <a:t>Round-down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+mj-lt"/>
                <a:cs typeface="Verdana"/>
              </a:rPr>
              <a:t>Round-up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+mj-lt"/>
                <a:cs typeface="Verdana"/>
              </a:rPr>
              <a:t>Round-toward-zero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+mj-lt"/>
                <a:cs typeface="Verdana"/>
              </a:rPr>
              <a:t>Round-to-nearest (Round-to-even in text book)</a:t>
            </a:r>
            <a:endParaRPr kumimoji="1" lang="zh-CN" altLang="en-US" sz="2400" dirty="0">
              <a:latin typeface="+mj-lt"/>
              <a:cs typeface="Verdan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53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/>
      <p:bldP spid="40" grpId="0" animBg="1"/>
      <p:bldP spid="3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Round down; round up</a:t>
            </a:r>
            <a:endParaRPr kumimoji="1" lang="zh-CN" altLang="en-US" dirty="0"/>
          </a:p>
        </p:txBody>
      </p:sp>
      <p:grpSp>
        <p:nvGrpSpPr>
          <p:cNvPr id="18" name="组 17"/>
          <p:cNvGrpSpPr/>
          <p:nvPr/>
        </p:nvGrpSpPr>
        <p:grpSpPr>
          <a:xfrm>
            <a:off x="363634" y="1763209"/>
            <a:ext cx="8335963" cy="1744644"/>
            <a:chOff x="196271" y="3298836"/>
            <a:chExt cx="8335963" cy="1744644"/>
          </a:xfrm>
          <a:solidFill>
            <a:schemeClr val="bg1"/>
          </a:solidFill>
        </p:grpSpPr>
        <p:graphicFrame>
          <p:nvGraphicFramePr>
            <p:cNvPr id="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88831558"/>
                </p:ext>
              </p:extLst>
            </p:nvPr>
          </p:nvGraphicFramePr>
          <p:xfrm>
            <a:off x="196271" y="3938580"/>
            <a:ext cx="8335963" cy="1104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2" name="工作表" r:id="rId3" imgW="8334632" imgH="1105208" progId="Excel.Sheet.8">
                    <p:embed/>
                  </p:oleObj>
                </mc:Choice>
                <mc:Fallback>
                  <p:oleObj name="工作表" r:id="rId3" imgW="8334632" imgH="1105208" progId="Excel.Sheet.8">
                    <p:embed/>
                    <p:pic>
                      <p:nvPicPr>
                        <p:cNvPr id="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271" y="3938580"/>
                          <a:ext cx="8335963" cy="1104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矩形 4"/>
            <p:cNvSpPr/>
            <p:nvPr/>
          </p:nvSpPr>
          <p:spPr>
            <a:xfrm>
              <a:off x="457200" y="3323026"/>
              <a:ext cx="788059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-0.875</a:t>
              </a:r>
              <a:endParaRPr lang="zh-CN" altLang="en-US" sz="14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461996" y="3338862"/>
              <a:ext cx="673920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-0.75</a:t>
              </a:r>
              <a:endParaRPr lang="zh-CN" altLang="en-US" sz="1400" dirty="0"/>
            </a:p>
          </p:txBody>
        </p:sp>
        <p:cxnSp>
          <p:nvCxnSpPr>
            <p:cNvPr id="8" name="直线连接符 7"/>
            <p:cNvCxnSpPr>
              <a:cxnSpLocks/>
              <a:stCxn id="5" idx="2"/>
            </p:cNvCxnSpPr>
            <p:nvPr/>
          </p:nvCxnSpPr>
          <p:spPr>
            <a:xfrm>
              <a:off x="851230" y="3630803"/>
              <a:ext cx="164770" cy="307777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>
              <a:cxnSpLocks/>
              <a:stCxn id="6" idx="2"/>
            </p:cNvCxnSpPr>
            <p:nvPr/>
          </p:nvCxnSpPr>
          <p:spPr>
            <a:xfrm flipH="1">
              <a:off x="1548190" y="3646639"/>
              <a:ext cx="250766" cy="291941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5689600" y="3338862"/>
              <a:ext cx="478253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0.5</a:t>
              </a:r>
              <a:endParaRPr lang="zh-CN" altLang="en-US" sz="1400" dirty="0"/>
            </a:p>
          </p:txBody>
        </p:sp>
        <p:cxnSp>
          <p:nvCxnSpPr>
            <p:cNvPr id="14" name="直线连接符 13"/>
            <p:cNvCxnSpPr>
              <a:cxnSpLocks/>
              <a:stCxn id="13" idx="2"/>
            </p:cNvCxnSpPr>
            <p:nvPr/>
          </p:nvCxnSpPr>
          <p:spPr>
            <a:xfrm>
              <a:off x="5928727" y="3646639"/>
              <a:ext cx="319673" cy="307777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 flipH="1">
              <a:off x="6756759" y="3630803"/>
              <a:ext cx="125432" cy="307777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6623714" y="3298836"/>
              <a:ext cx="706531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0.625</a:t>
              </a:r>
              <a:endParaRPr lang="zh-CN" altLang="en-US" sz="1400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8BF1A24-10E3-43FB-BC3D-19EFEE6B71E0}"/>
              </a:ext>
            </a:extLst>
          </p:cNvPr>
          <p:cNvSpPr/>
          <p:nvPr/>
        </p:nvSpPr>
        <p:spPr>
          <a:xfrm>
            <a:off x="-218364" y="2627194"/>
            <a:ext cx="10078871" cy="11726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5ABDCC-D8C0-45BB-A7E9-A99A79B1E015}"/>
              </a:ext>
            </a:extLst>
          </p:cNvPr>
          <p:cNvSpPr/>
          <p:nvPr/>
        </p:nvSpPr>
        <p:spPr>
          <a:xfrm>
            <a:off x="-173546" y="1230353"/>
            <a:ext cx="10078871" cy="11726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内容占位符 2"/>
          <p:cNvSpPr txBox="1">
            <a:spLocks/>
          </p:cNvSpPr>
          <p:nvPr/>
        </p:nvSpPr>
        <p:spPr>
          <a:xfrm>
            <a:off x="959590" y="4956173"/>
            <a:ext cx="8941498" cy="1111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kumimoji="1" lang="en-US" altLang="zh-CN" sz="2400" dirty="0">
                <a:latin typeface="+mj-lt"/>
                <a:cs typeface="Verdana"/>
              </a:rPr>
              <a:t>Round(x) = x</a:t>
            </a:r>
            <a:r>
              <a:rPr kumimoji="1" lang="en-US" altLang="zh-CN" sz="2400" baseline="-25000" dirty="0">
                <a:latin typeface="+mj-lt"/>
                <a:cs typeface="Verdana"/>
              </a:rPr>
              <a:t>-</a:t>
            </a:r>
            <a:r>
              <a:rPr kumimoji="1" lang="en-US" altLang="zh-CN" sz="4400" baseline="-25000" dirty="0">
                <a:latin typeface="+mj-lt"/>
                <a:cs typeface="Verdana"/>
              </a:rPr>
              <a:t> </a:t>
            </a:r>
            <a:r>
              <a:rPr kumimoji="1" lang="en-US" altLang="zh-CN" dirty="0">
                <a:latin typeface="+mj-lt"/>
                <a:cs typeface="Verdana"/>
              </a:rPr>
              <a:t>(</a:t>
            </a:r>
            <a:r>
              <a:rPr kumimoji="1" lang="en-US" altLang="zh-CN" sz="2400" dirty="0">
                <a:latin typeface="+mj-lt"/>
                <a:cs typeface="Verdana"/>
              </a:rPr>
              <a:t>x</a:t>
            </a:r>
            <a:r>
              <a:rPr kumimoji="1" lang="en-US" altLang="zh-CN" baseline="-25000" dirty="0">
                <a:latin typeface="+mj-lt"/>
                <a:cs typeface="Verdana"/>
              </a:rPr>
              <a:t>-</a:t>
            </a:r>
            <a:r>
              <a:rPr kumimoji="1" lang="en-US" altLang="zh-CN" sz="2400" dirty="0">
                <a:latin typeface="+mj-lt"/>
                <a:cs typeface="Verdana"/>
              </a:rPr>
              <a:t>&lt;= x)</a:t>
            </a:r>
            <a:endParaRPr kumimoji="1" lang="en-US" altLang="zh-CN" sz="2400" baseline="-25000" dirty="0">
              <a:latin typeface="+mj-lt"/>
              <a:cs typeface="Verdana"/>
            </a:endParaRPr>
          </a:p>
        </p:txBody>
      </p:sp>
      <p:sp>
        <p:nvSpPr>
          <p:cNvPr id="22" name="椭圆 36">
            <a:extLst>
              <a:ext uri="{FF2B5EF4-FFF2-40B4-BE49-F238E27FC236}">
                <a16:creationId xmlns:a16="http://schemas.microsoft.com/office/drawing/2014/main" id="{FB874DE8-6C74-40BC-9825-FABAEEE1B6E1}"/>
              </a:ext>
            </a:extLst>
          </p:cNvPr>
          <p:cNvSpPr/>
          <p:nvPr/>
        </p:nvSpPr>
        <p:spPr>
          <a:xfrm>
            <a:off x="1840319" y="2461211"/>
            <a:ext cx="126000" cy="126000"/>
          </a:xfrm>
          <a:prstGeom prst="ellipse">
            <a:avLst/>
          </a:prstGeom>
          <a:solidFill>
            <a:srgbClr val="FF0066"/>
          </a:solidFill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7D0D97-8DC7-497F-ABEC-05BC9EBA274B}"/>
              </a:ext>
            </a:extLst>
          </p:cNvPr>
          <p:cNvCxnSpPr>
            <a:cxnSpLocks/>
          </p:cNvCxnSpPr>
          <p:nvPr/>
        </p:nvCxnSpPr>
        <p:spPr>
          <a:xfrm flipH="1" flipV="1">
            <a:off x="1715553" y="2756849"/>
            <a:ext cx="250766" cy="1612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602FB3-8743-4206-824F-AA1D2D1AEE41}"/>
              </a:ext>
            </a:extLst>
          </p:cNvPr>
          <p:cNvSpPr txBox="1"/>
          <p:nvPr/>
        </p:nvSpPr>
        <p:spPr>
          <a:xfrm>
            <a:off x="959590" y="4661499"/>
            <a:ext cx="4010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Round down rounds to the left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2F9C0-37AB-4C70-AD5E-AAE89B3260C9}"/>
              </a:ext>
            </a:extLst>
          </p:cNvPr>
          <p:cNvSpPr txBox="1"/>
          <p:nvPr/>
        </p:nvSpPr>
        <p:spPr>
          <a:xfrm>
            <a:off x="2197357" y="3243586"/>
            <a:ext cx="3888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Round up rounds to the right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28FF3B-D90A-49FC-8A5E-95DCC90DE3D2}"/>
              </a:ext>
            </a:extLst>
          </p:cNvPr>
          <p:cNvCxnSpPr>
            <a:cxnSpLocks/>
          </p:cNvCxnSpPr>
          <p:nvPr/>
        </p:nvCxnSpPr>
        <p:spPr>
          <a:xfrm flipH="1" flipV="1">
            <a:off x="2178513" y="2677601"/>
            <a:ext cx="243804" cy="584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内容占位符 2">
            <a:extLst>
              <a:ext uri="{FF2B5EF4-FFF2-40B4-BE49-F238E27FC236}">
                <a16:creationId xmlns:a16="http://schemas.microsoft.com/office/drawing/2014/main" id="{8BAFC8C5-676D-4016-A16C-F826C7E43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8513" y="3632808"/>
            <a:ext cx="8690034" cy="64954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>
                <a:cs typeface="Verdana"/>
              </a:rPr>
              <a:t>Round(x) = x</a:t>
            </a:r>
            <a:r>
              <a:rPr kumimoji="1" lang="en-US" altLang="zh-CN" baseline="-25000" dirty="0">
                <a:cs typeface="Verdana"/>
              </a:rPr>
              <a:t>+     </a:t>
            </a:r>
            <a:r>
              <a:rPr kumimoji="1" lang="en-US" altLang="zh-CN" sz="2400" dirty="0">
                <a:cs typeface="Verdana"/>
              </a:rPr>
              <a:t>(x</a:t>
            </a:r>
            <a:r>
              <a:rPr kumimoji="1" lang="en-US" altLang="zh-CN" sz="2400" baseline="-25000" dirty="0">
                <a:cs typeface="Verdana"/>
              </a:rPr>
              <a:t>+</a:t>
            </a:r>
            <a:r>
              <a:rPr kumimoji="1" lang="en-US" altLang="zh-CN" sz="2400" dirty="0">
                <a:cs typeface="Verdana"/>
              </a:rPr>
              <a:t>&gt;= x)</a:t>
            </a:r>
            <a:endParaRPr kumimoji="1" lang="en-US" altLang="zh-CN" sz="2400" baseline="-25000" dirty="0">
              <a:cs typeface="Verdana"/>
            </a:endParaRPr>
          </a:p>
          <a:p>
            <a:pPr marL="0" indent="0">
              <a:buNone/>
            </a:pPr>
            <a:endParaRPr kumimoji="1" lang="en-US" altLang="zh-CN" sz="4800" baseline="-25000" dirty="0">
              <a:latin typeface="Verdana"/>
              <a:cs typeface="Verdana"/>
            </a:endParaRPr>
          </a:p>
          <a:p>
            <a:pPr marL="0" indent="0">
              <a:buNone/>
            </a:pPr>
            <a:endParaRPr kumimoji="1" lang="en-US" altLang="zh-CN" baseline="-25000" dirty="0">
              <a:latin typeface="Verdana"/>
              <a:cs typeface="Verdan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2433CA-6846-4172-B28C-7B5A785F7750}"/>
              </a:ext>
            </a:extLst>
          </p:cNvPr>
          <p:cNvSpPr txBox="1"/>
          <p:nvPr/>
        </p:nvSpPr>
        <p:spPr>
          <a:xfrm>
            <a:off x="4358950" y="20802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01349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Round towards zero</a:t>
            </a:r>
            <a:endParaRPr kumimoji="1" lang="zh-CN" altLang="en-US" dirty="0"/>
          </a:p>
        </p:txBody>
      </p:sp>
      <p:grpSp>
        <p:nvGrpSpPr>
          <p:cNvPr id="18" name="组 17"/>
          <p:cNvGrpSpPr/>
          <p:nvPr/>
        </p:nvGrpSpPr>
        <p:grpSpPr>
          <a:xfrm>
            <a:off x="363634" y="1763209"/>
            <a:ext cx="8335963" cy="1744644"/>
            <a:chOff x="196271" y="3298836"/>
            <a:chExt cx="8335963" cy="1744644"/>
          </a:xfrm>
          <a:solidFill>
            <a:schemeClr val="bg1"/>
          </a:solidFill>
        </p:grpSpPr>
        <p:graphicFrame>
          <p:nvGraphicFramePr>
            <p:cNvPr id="4" name="Object 6"/>
            <p:cNvGraphicFramePr>
              <a:graphicFrameLocks noChangeAspect="1"/>
            </p:cNvGraphicFramePr>
            <p:nvPr/>
          </p:nvGraphicFramePr>
          <p:xfrm>
            <a:off x="196271" y="3938580"/>
            <a:ext cx="8335963" cy="1104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1" name="工作表" r:id="rId4" imgW="8334632" imgH="1105208" progId="Excel.Sheet.8">
                    <p:embed/>
                  </p:oleObj>
                </mc:Choice>
                <mc:Fallback>
                  <p:oleObj name="工作表" r:id="rId4" imgW="8334632" imgH="1105208" progId="Excel.Sheet.8">
                    <p:embed/>
                    <p:pic>
                      <p:nvPicPr>
                        <p:cNvPr id="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271" y="3938580"/>
                          <a:ext cx="8335963" cy="1104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矩形 4"/>
            <p:cNvSpPr/>
            <p:nvPr/>
          </p:nvSpPr>
          <p:spPr>
            <a:xfrm>
              <a:off x="457200" y="3323026"/>
              <a:ext cx="788059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-0.875</a:t>
              </a:r>
              <a:endParaRPr lang="zh-CN" altLang="en-US" sz="14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461996" y="3338862"/>
              <a:ext cx="673920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-0.75</a:t>
              </a:r>
              <a:endParaRPr lang="zh-CN" altLang="en-US" sz="1400" dirty="0"/>
            </a:p>
          </p:txBody>
        </p:sp>
        <p:cxnSp>
          <p:nvCxnSpPr>
            <p:cNvPr id="8" name="直线连接符 7"/>
            <p:cNvCxnSpPr>
              <a:cxnSpLocks/>
              <a:stCxn id="5" idx="2"/>
            </p:cNvCxnSpPr>
            <p:nvPr/>
          </p:nvCxnSpPr>
          <p:spPr>
            <a:xfrm>
              <a:off x="851230" y="3630803"/>
              <a:ext cx="164770" cy="307777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>
              <a:cxnSpLocks/>
              <a:stCxn id="6" idx="2"/>
            </p:cNvCxnSpPr>
            <p:nvPr/>
          </p:nvCxnSpPr>
          <p:spPr>
            <a:xfrm flipH="1">
              <a:off x="1548190" y="3646639"/>
              <a:ext cx="250766" cy="291941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5689600" y="3338862"/>
              <a:ext cx="478253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0.5</a:t>
              </a:r>
              <a:endParaRPr lang="zh-CN" altLang="en-US" sz="1400" dirty="0"/>
            </a:p>
          </p:txBody>
        </p:sp>
        <p:cxnSp>
          <p:nvCxnSpPr>
            <p:cNvPr id="14" name="直线连接符 13"/>
            <p:cNvCxnSpPr>
              <a:cxnSpLocks/>
              <a:stCxn id="13" idx="2"/>
            </p:cNvCxnSpPr>
            <p:nvPr/>
          </p:nvCxnSpPr>
          <p:spPr>
            <a:xfrm>
              <a:off x="5928727" y="3646639"/>
              <a:ext cx="319673" cy="307777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 flipH="1">
              <a:off x="6756759" y="3630803"/>
              <a:ext cx="125432" cy="307777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6623714" y="3298836"/>
              <a:ext cx="706531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0.625</a:t>
              </a:r>
              <a:endParaRPr lang="zh-CN" altLang="en-US" sz="1400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8BF1A24-10E3-43FB-BC3D-19EFEE6B71E0}"/>
              </a:ext>
            </a:extLst>
          </p:cNvPr>
          <p:cNvSpPr/>
          <p:nvPr/>
        </p:nvSpPr>
        <p:spPr>
          <a:xfrm>
            <a:off x="-218364" y="2627194"/>
            <a:ext cx="10078871" cy="11726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5ABDCC-D8C0-45BB-A7E9-A99A79B1E015}"/>
              </a:ext>
            </a:extLst>
          </p:cNvPr>
          <p:cNvSpPr/>
          <p:nvPr/>
        </p:nvSpPr>
        <p:spPr>
          <a:xfrm>
            <a:off x="-173546" y="1230353"/>
            <a:ext cx="10078871" cy="11726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内容占位符 2"/>
          <p:cNvSpPr txBox="1">
            <a:spLocks/>
          </p:cNvSpPr>
          <p:nvPr/>
        </p:nvSpPr>
        <p:spPr>
          <a:xfrm>
            <a:off x="4676279" y="4903633"/>
            <a:ext cx="4010521" cy="1111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kumimoji="1" lang="en-US" altLang="zh-CN" sz="2400" dirty="0">
                <a:latin typeface="+mj-lt"/>
                <a:cs typeface="Verdana"/>
              </a:rPr>
              <a:t>Round(x) = x</a:t>
            </a:r>
            <a:r>
              <a:rPr kumimoji="1" lang="en-US" altLang="zh-CN" sz="2400" baseline="-25000" dirty="0">
                <a:latin typeface="+mj-lt"/>
                <a:cs typeface="Verdana"/>
              </a:rPr>
              <a:t>- </a:t>
            </a:r>
            <a:r>
              <a:rPr kumimoji="1" lang="en-US" altLang="zh-CN" sz="2400" dirty="0">
                <a:latin typeface="+mj-lt"/>
                <a:cs typeface="Verdana"/>
              </a:rPr>
              <a:t>if x &lt; 0</a:t>
            </a:r>
            <a:endParaRPr kumimoji="1" lang="en-US" altLang="zh-CN" sz="2400" baseline="-25000" dirty="0">
              <a:latin typeface="+mj-lt"/>
              <a:cs typeface="Verdana"/>
            </a:endParaRPr>
          </a:p>
        </p:txBody>
      </p:sp>
      <p:sp>
        <p:nvSpPr>
          <p:cNvPr id="22" name="椭圆 36">
            <a:extLst>
              <a:ext uri="{FF2B5EF4-FFF2-40B4-BE49-F238E27FC236}">
                <a16:creationId xmlns:a16="http://schemas.microsoft.com/office/drawing/2014/main" id="{FB874DE8-6C74-40BC-9825-FABAEEE1B6E1}"/>
              </a:ext>
            </a:extLst>
          </p:cNvPr>
          <p:cNvSpPr/>
          <p:nvPr/>
        </p:nvSpPr>
        <p:spPr>
          <a:xfrm>
            <a:off x="1840319" y="2461211"/>
            <a:ext cx="126000" cy="126000"/>
          </a:xfrm>
          <a:prstGeom prst="ellipse">
            <a:avLst/>
          </a:prstGeom>
          <a:solidFill>
            <a:srgbClr val="FF0066"/>
          </a:solidFill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7D0D97-8DC7-497F-ABEC-05BC9EBA274B}"/>
              </a:ext>
            </a:extLst>
          </p:cNvPr>
          <p:cNvCxnSpPr>
            <a:cxnSpLocks/>
          </p:cNvCxnSpPr>
          <p:nvPr/>
        </p:nvCxnSpPr>
        <p:spPr>
          <a:xfrm flipH="1" flipV="1">
            <a:off x="6401201" y="2689029"/>
            <a:ext cx="250766" cy="1612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602FB3-8743-4206-824F-AA1D2D1AEE41}"/>
              </a:ext>
            </a:extLst>
          </p:cNvPr>
          <p:cNvSpPr txBox="1"/>
          <p:nvPr/>
        </p:nvSpPr>
        <p:spPr>
          <a:xfrm>
            <a:off x="4676279" y="4493168"/>
            <a:ext cx="3232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Rounds to the left if x &gt;0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2F9C0-37AB-4C70-AD5E-AAE89B3260C9}"/>
              </a:ext>
            </a:extLst>
          </p:cNvPr>
          <p:cNvSpPr txBox="1"/>
          <p:nvPr/>
        </p:nvSpPr>
        <p:spPr>
          <a:xfrm>
            <a:off x="772520" y="3656675"/>
            <a:ext cx="3466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Rounds to the right if x &lt; 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28FF3B-D90A-49FC-8A5E-95DCC90DE3D2}"/>
              </a:ext>
            </a:extLst>
          </p:cNvPr>
          <p:cNvCxnSpPr>
            <a:cxnSpLocks/>
          </p:cNvCxnSpPr>
          <p:nvPr/>
        </p:nvCxnSpPr>
        <p:spPr>
          <a:xfrm flipV="1">
            <a:off x="1774209" y="2710731"/>
            <a:ext cx="407168" cy="837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内容占位符 2">
            <a:extLst>
              <a:ext uri="{FF2B5EF4-FFF2-40B4-BE49-F238E27FC236}">
                <a16:creationId xmlns:a16="http://schemas.microsoft.com/office/drawing/2014/main" id="{8BAFC8C5-676D-4016-A16C-F826C7E43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676" y="4045897"/>
            <a:ext cx="4010521" cy="64954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>
                <a:cs typeface="Verdana"/>
              </a:rPr>
              <a:t>Round(x) = x</a:t>
            </a:r>
            <a:r>
              <a:rPr kumimoji="1" lang="en-US" altLang="zh-CN" baseline="-25000" dirty="0">
                <a:cs typeface="Verdana"/>
              </a:rPr>
              <a:t>+     </a:t>
            </a:r>
            <a:r>
              <a:rPr kumimoji="1" lang="en-US" altLang="zh-CN" sz="2400" dirty="0">
                <a:cs typeface="Verdana"/>
              </a:rPr>
              <a:t>if x &lt; 0</a:t>
            </a:r>
            <a:endParaRPr kumimoji="1" lang="en-US" altLang="zh-CN" sz="4800" baseline="-25000" dirty="0">
              <a:latin typeface="Verdana"/>
              <a:cs typeface="Verdana"/>
            </a:endParaRPr>
          </a:p>
          <a:p>
            <a:pPr marL="0" indent="0">
              <a:buNone/>
            </a:pPr>
            <a:endParaRPr kumimoji="1" lang="en-US" altLang="zh-CN" baseline="-25000" dirty="0">
              <a:latin typeface="Verdana"/>
              <a:cs typeface="Verdan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2433CA-6846-4172-B28C-7B5A785F7750}"/>
              </a:ext>
            </a:extLst>
          </p:cNvPr>
          <p:cNvSpPr txBox="1"/>
          <p:nvPr/>
        </p:nvSpPr>
        <p:spPr>
          <a:xfrm>
            <a:off x="4358950" y="20802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3" name="椭圆 36">
            <a:extLst>
              <a:ext uri="{FF2B5EF4-FFF2-40B4-BE49-F238E27FC236}">
                <a16:creationId xmlns:a16="http://schemas.microsoft.com/office/drawing/2014/main" id="{0F713426-D8DF-48FB-B377-60F59182055A}"/>
              </a:ext>
            </a:extLst>
          </p:cNvPr>
          <p:cNvSpPr/>
          <p:nvPr/>
        </p:nvSpPr>
        <p:spPr>
          <a:xfrm>
            <a:off x="6590307" y="2442936"/>
            <a:ext cx="126000" cy="126000"/>
          </a:xfrm>
          <a:prstGeom prst="ellipse">
            <a:avLst/>
          </a:prstGeom>
          <a:solidFill>
            <a:srgbClr val="FF0066"/>
          </a:solidFill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3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Round to nearest; ties to even </a:t>
            </a:r>
            <a:endParaRPr kumimoji="1" lang="zh-CN" altLang="en-US" dirty="0"/>
          </a:p>
        </p:txBody>
      </p:sp>
      <p:grpSp>
        <p:nvGrpSpPr>
          <p:cNvPr id="18" name="组 17"/>
          <p:cNvGrpSpPr/>
          <p:nvPr/>
        </p:nvGrpSpPr>
        <p:grpSpPr>
          <a:xfrm>
            <a:off x="363634" y="1763209"/>
            <a:ext cx="8335963" cy="1744644"/>
            <a:chOff x="196271" y="3298836"/>
            <a:chExt cx="8335963" cy="1744644"/>
          </a:xfrm>
          <a:solidFill>
            <a:schemeClr val="bg1"/>
          </a:solidFill>
        </p:grpSpPr>
        <p:graphicFrame>
          <p:nvGraphicFramePr>
            <p:cNvPr id="4" name="Object 6"/>
            <p:cNvGraphicFramePr>
              <a:graphicFrameLocks noChangeAspect="1"/>
            </p:cNvGraphicFramePr>
            <p:nvPr/>
          </p:nvGraphicFramePr>
          <p:xfrm>
            <a:off x="196271" y="3938580"/>
            <a:ext cx="8335963" cy="1104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55" name="工作表" r:id="rId4" imgW="8334632" imgH="1105208" progId="Excel.Sheet.8">
                    <p:embed/>
                  </p:oleObj>
                </mc:Choice>
                <mc:Fallback>
                  <p:oleObj name="工作表" r:id="rId4" imgW="8334632" imgH="1105208" progId="Excel.Sheet.8">
                    <p:embed/>
                    <p:pic>
                      <p:nvPicPr>
                        <p:cNvPr id="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271" y="3938580"/>
                          <a:ext cx="8335963" cy="1104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矩形 4"/>
            <p:cNvSpPr/>
            <p:nvPr/>
          </p:nvSpPr>
          <p:spPr>
            <a:xfrm>
              <a:off x="457200" y="3323026"/>
              <a:ext cx="788059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-0.875</a:t>
              </a:r>
              <a:endParaRPr lang="zh-CN" altLang="en-US" sz="14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461996" y="3338862"/>
              <a:ext cx="673920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-0.75</a:t>
              </a:r>
              <a:endParaRPr lang="zh-CN" altLang="en-US" sz="1400" dirty="0"/>
            </a:p>
          </p:txBody>
        </p:sp>
        <p:cxnSp>
          <p:nvCxnSpPr>
            <p:cNvPr id="8" name="直线连接符 7"/>
            <p:cNvCxnSpPr>
              <a:cxnSpLocks/>
              <a:stCxn id="5" idx="2"/>
            </p:cNvCxnSpPr>
            <p:nvPr/>
          </p:nvCxnSpPr>
          <p:spPr>
            <a:xfrm>
              <a:off x="851230" y="3630803"/>
              <a:ext cx="164770" cy="307777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>
              <a:cxnSpLocks/>
              <a:stCxn id="6" idx="2"/>
            </p:cNvCxnSpPr>
            <p:nvPr/>
          </p:nvCxnSpPr>
          <p:spPr>
            <a:xfrm flipH="1">
              <a:off x="1548190" y="3646639"/>
              <a:ext cx="250766" cy="291941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5689600" y="3338862"/>
              <a:ext cx="478253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0.5</a:t>
              </a:r>
              <a:endParaRPr lang="zh-CN" altLang="en-US" sz="1400" dirty="0"/>
            </a:p>
          </p:txBody>
        </p:sp>
        <p:cxnSp>
          <p:nvCxnSpPr>
            <p:cNvPr id="14" name="直线连接符 13"/>
            <p:cNvCxnSpPr>
              <a:cxnSpLocks/>
              <a:stCxn id="13" idx="2"/>
            </p:cNvCxnSpPr>
            <p:nvPr/>
          </p:nvCxnSpPr>
          <p:spPr>
            <a:xfrm>
              <a:off x="5928727" y="3646639"/>
              <a:ext cx="319673" cy="307777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 flipH="1">
              <a:off x="6756759" y="3630803"/>
              <a:ext cx="125432" cy="307777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6623714" y="3298836"/>
              <a:ext cx="706531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0.625</a:t>
              </a:r>
              <a:endParaRPr lang="zh-CN" altLang="en-US" sz="1400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8BF1A24-10E3-43FB-BC3D-19EFEE6B71E0}"/>
              </a:ext>
            </a:extLst>
          </p:cNvPr>
          <p:cNvSpPr/>
          <p:nvPr/>
        </p:nvSpPr>
        <p:spPr>
          <a:xfrm>
            <a:off x="-218364" y="2627194"/>
            <a:ext cx="10078871" cy="11726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5ABDCC-D8C0-45BB-A7E9-A99A79B1E015}"/>
              </a:ext>
            </a:extLst>
          </p:cNvPr>
          <p:cNvSpPr/>
          <p:nvPr/>
        </p:nvSpPr>
        <p:spPr>
          <a:xfrm>
            <a:off x="-173546" y="1230353"/>
            <a:ext cx="10078871" cy="11726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椭圆 36">
            <a:extLst>
              <a:ext uri="{FF2B5EF4-FFF2-40B4-BE49-F238E27FC236}">
                <a16:creationId xmlns:a16="http://schemas.microsoft.com/office/drawing/2014/main" id="{FB874DE8-6C74-40BC-9825-FABAEEE1B6E1}"/>
              </a:ext>
            </a:extLst>
          </p:cNvPr>
          <p:cNvSpPr/>
          <p:nvPr/>
        </p:nvSpPr>
        <p:spPr>
          <a:xfrm>
            <a:off x="989667" y="2461211"/>
            <a:ext cx="126000" cy="126000"/>
          </a:xfrm>
          <a:prstGeom prst="ellipse">
            <a:avLst/>
          </a:prstGeom>
          <a:solidFill>
            <a:srgbClr val="FF0066"/>
          </a:solidFill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7D0D97-8DC7-497F-ABEC-05BC9EBA274B}"/>
              </a:ext>
            </a:extLst>
          </p:cNvPr>
          <p:cNvCxnSpPr>
            <a:cxnSpLocks/>
          </p:cNvCxnSpPr>
          <p:nvPr/>
        </p:nvCxnSpPr>
        <p:spPr>
          <a:xfrm flipH="1">
            <a:off x="2339056" y="1763209"/>
            <a:ext cx="482295" cy="610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E42F9C0-37AB-4C70-AD5E-AAE89B3260C9}"/>
              </a:ext>
            </a:extLst>
          </p:cNvPr>
          <p:cNvSpPr txBox="1"/>
          <p:nvPr/>
        </p:nvSpPr>
        <p:spPr>
          <a:xfrm>
            <a:off x="772520" y="3656675"/>
            <a:ext cx="5809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Round to the right if x</a:t>
            </a:r>
            <a:r>
              <a:rPr lang="en-US" sz="2400" baseline="-25000" dirty="0"/>
              <a:t>+</a:t>
            </a:r>
            <a:r>
              <a:rPr lang="en-US" sz="2400" dirty="0"/>
              <a:t> is nearer to x than x</a:t>
            </a:r>
            <a:r>
              <a:rPr lang="en-US" sz="2400" baseline="-25000" dirty="0"/>
              <a:t>-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28FF3B-D90A-49FC-8A5E-95DCC90DE3D2}"/>
              </a:ext>
            </a:extLst>
          </p:cNvPr>
          <p:cNvCxnSpPr>
            <a:cxnSpLocks/>
          </p:cNvCxnSpPr>
          <p:nvPr/>
        </p:nvCxnSpPr>
        <p:spPr>
          <a:xfrm flipH="1" flipV="1">
            <a:off x="1085684" y="2670749"/>
            <a:ext cx="433206" cy="985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32433CA-6846-4172-B28C-7B5A785F7750}"/>
              </a:ext>
            </a:extLst>
          </p:cNvPr>
          <p:cNvSpPr txBox="1"/>
          <p:nvPr/>
        </p:nvSpPr>
        <p:spPr>
          <a:xfrm>
            <a:off x="4358950" y="20802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3" name="椭圆 36">
            <a:extLst>
              <a:ext uri="{FF2B5EF4-FFF2-40B4-BE49-F238E27FC236}">
                <a16:creationId xmlns:a16="http://schemas.microsoft.com/office/drawing/2014/main" id="{0F713426-D8DF-48FB-B377-60F59182055A}"/>
              </a:ext>
            </a:extLst>
          </p:cNvPr>
          <p:cNvSpPr/>
          <p:nvPr/>
        </p:nvSpPr>
        <p:spPr>
          <a:xfrm>
            <a:off x="2240279" y="2461211"/>
            <a:ext cx="126000" cy="126000"/>
          </a:xfrm>
          <a:prstGeom prst="ellipse">
            <a:avLst/>
          </a:prstGeom>
          <a:solidFill>
            <a:srgbClr val="FF0066"/>
          </a:solidFill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19A25D-14E5-42E4-9026-904FECE0FFDF}"/>
              </a:ext>
            </a:extLst>
          </p:cNvPr>
          <p:cNvSpPr txBox="1"/>
          <p:nvPr/>
        </p:nvSpPr>
        <p:spPr>
          <a:xfrm>
            <a:off x="2352924" y="1372868"/>
            <a:ext cx="5433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Round to the left if x</a:t>
            </a:r>
            <a:r>
              <a:rPr lang="en-US" sz="2400" baseline="-25000" dirty="0"/>
              <a:t>-</a:t>
            </a:r>
            <a:r>
              <a:rPr lang="en-US" sz="2400" dirty="0"/>
              <a:t> is nearer to x than x</a:t>
            </a:r>
            <a:r>
              <a:rPr lang="en-US" sz="2400" baseline="-25000" dirty="0"/>
              <a:t>+</a:t>
            </a:r>
          </a:p>
        </p:txBody>
      </p:sp>
      <p:sp>
        <p:nvSpPr>
          <p:cNvPr id="31" name="矩形 2">
            <a:extLst>
              <a:ext uri="{FF2B5EF4-FFF2-40B4-BE49-F238E27FC236}">
                <a16:creationId xmlns:a16="http://schemas.microsoft.com/office/drawing/2014/main" id="{48BAB7E9-AF38-4417-B3F1-00C7FC5A5EF1}"/>
              </a:ext>
            </a:extLst>
          </p:cNvPr>
          <p:cNvSpPr/>
          <p:nvPr/>
        </p:nvSpPr>
        <p:spPr>
          <a:xfrm>
            <a:off x="772519" y="4607441"/>
            <a:ext cx="72796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aseline="30000" dirty="0">
                <a:solidFill>
                  <a:srgbClr val="FF0000"/>
                </a:solidFill>
                <a:latin typeface="Arial"/>
                <a:cs typeface="Arial"/>
              </a:rPr>
              <a:t>In case of a tie, the one with its least significant bit equal to zero is chosen. </a:t>
            </a:r>
          </a:p>
        </p:txBody>
      </p:sp>
    </p:spTree>
    <p:extLst>
      <p:ext uri="{BB962C8B-B14F-4D97-AF65-F5344CB8AC3E}">
        <p14:creationId xmlns:p14="http://schemas.microsoft.com/office/powerpoint/2010/main" val="358089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IEEE FP: single vs. double precision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790346"/>
              </p:ext>
            </p:extLst>
          </p:nvPr>
        </p:nvGraphicFramePr>
        <p:xfrm>
          <a:off x="364994" y="2098367"/>
          <a:ext cx="4393663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60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E + 127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1690" y="1702299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645566" y="1703236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1546989" y="1710957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8" name="TextBox 4"/>
          <p:cNvSpPr txBox="1"/>
          <p:nvPr/>
        </p:nvSpPr>
        <p:spPr>
          <a:xfrm flipH="1">
            <a:off x="2096380" y="1710957"/>
            <a:ext cx="466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4459852" y="1702299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0" name="左大括号 9"/>
          <p:cNvSpPr/>
          <p:nvPr/>
        </p:nvSpPr>
        <p:spPr>
          <a:xfrm rot="5400000" flipH="1" flipV="1">
            <a:off x="2391120" y="507268"/>
            <a:ext cx="341411" cy="4393663"/>
          </a:xfrm>
          <a:prstGeom prst="leftBrace">
            <a:avLst>
              <a:gd name="adj1" fmla="val 8333"/>
              <a:gd name="adj2" fmla="val 4898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13218" y="2874812"/>
            <a:ext cx="29555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Verdana"/>
                <a:cs typeface="Verdana"/>
              </a:rPr>
              <a:t>single precision </a:t>
            </a:r>
            <a:r>
              <a:rPr lang="en-US" altLang="zh-CN" sz="1600" dirty="0">
                <a:latin typeface="Verdana"/>
                <a:cs typeface="Verdana"/>
              </a:rPr>
              <a:t>(32 bits)</a:t>
            </a:r>
            <a:endParaRPr lang="zh-CN" altLang="en-US" sz="1600" dirty="0">
              <a:latin typeface="Verdana"/>
              <a:cs typeface="Verdana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914814"/>
              </p:ext>
            </p:extLst>
          </p:nvPr>
        </p:nvGraphicFramePr>
        <p:xfrm>
          <a:off x="342739" y="4201232"/>
          <a:ext cx="8659905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16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2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71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E + 1023 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4"/>
          <p:cNvSpPr txBox="1"/>
          <p:nvPr/>
        </p:nvSpPr>
        <p:spPr>
          <a:xfrm>
            <a:off x="319436" y="3816815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63</a:t>
            </a:r>
          </a:p>
        </p:txBody>
      </p:sp>
      <p:sp>
        <p:nvSpPr>
          <p:cNvPr id="19" name="TextBox 4"/>
          <p:cNvSpPr txBox="1"/>
          <p:nvPr/>
        </p:nvSpPr>
        <p:spPr>
          <a:xfrm>
            <a:off x="623312" y="3817752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62</a:t>
            </a:r>
          </a:p>
        </p:txBody>
      </p:sp>
      <p:sp>
        <p:nvSpPr>
          <p:cNvPr id="20" name="TextBox 4"/>
          <p:cNvSpPr txBox="1"/>
          <p:nvPr/>
        </p:nvSpPr>
        <p:spPr>
          <a:xfrm>
            <a:off x="1959933" y="3827667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52</a:t>
            </a:r>
          </a:p>
        </p:txBody>
      </p:sp>
      <p:sp>
        <p:nvSpPr>
          <p:cNvPr id="21" name="TextBox 4"/>
          <p:cNvSpPr txBox="1"/>
          <p:nvPr/>
        </p:nvSpPr>
        <p:spPr>
          <a:xfrm>
            <a:off x="2268009" y="3827806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51</a:t>
            </a:r>
          </a:p>
        </p:txBody>
      </p:sp>
      <p:sp>
        <p:nvSpPr>
          <p:cNvPr id="22" name="TextBox 4"/>
          <p:cNvSpPr txBox="1"/>
          <p:nvPr/>
        </p:nvSpPr>
        <p:spPr>
          <a:xfrm>
            <a:off x="8703840" y="3805164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23" name="左大括号 22"/>
          <p:cNvSpPr/>
          <p:nvPr/>
        </p:nvSpPr>
        <p:spPr>
          <a:xfrm rot="5400000" flipH="1" flipV="1">
            <a:off x="4489145" y="559764"/>
            <a:ext cx="341411" cy="8634222"/>
          </a:xfrm>
          <a:prstGeom prst="leftBrace">
            <a:avLst>
              <a:gd name="adj1" fmla="val 8333"/>
              <a:gd name="adj2" fmla="val 4898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927059" y="5094187"/>
            <a:ext cx="3405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Verdana"/>
                <a:cs typeface="Verdana"/>
              </a:rPr>
              <a:t>double precision </a:t>
            </a:r>
            <a:r>
              <a:rPr lang="en-US" altLang="zh-CN" dirty="0">
                <a:latin typeface="Verdana"/>
                <a:cs typeface="Verdana"/>
              </a:rPr>
              <a:t>(64 bits)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682171" y="2098367"/>
            <a:ext cx="21441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/>
                <a:cs typeface="Arial"/>
              </a:rPr>
              <a:t>float f = 0.1</a:t>
            </a:r>
          </a:p>
          <a:p>
            <a:r>
              <a:rPr lang="en-US" altLang="zh-CN" sz="2400" dirty="0">
                <a:latin typeface="Arial"/>
                <a:cs typeface="Arial"/>
              </a:rPr>
              <a:t>double d = 0.1</a:t>
            </a:r>
            <a:endParaRPr lang="zh-CN" alt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6003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single/ double precision</a:t>
            </a:r>
            <a:endParaRPr kumimoji="1"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220063"/>
              </p:ext>
            </p:extLst>
          </p:nvPr>
        </p:nvGraphicFramePr>
        <p:xfrm>
          <a:off x="457199" y="1812623"/>
          <a:ext cx="7909023" cy="31856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6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06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61869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altLang="zh-CN" sz="2400" dirty="0" err="1">
                          <a:latin typeface="Verdana"/>
                          <a:cs typeface="Verdana"/>
                        </a:rPr>
                        <a:t>E</a:t>
                      </a:r>
                      <a:r>
                        <a:rPr lang="en-US" altLang="zh-CN" sz="2400" baseline="-25000" dirty="0" err="1">
                          <a:latin typeface="Verdana"/>
                          <a:cs typeface="Verdana"/>
                        </a:rPr>
                        <a:t>min</a:t>
                      </a:r>
                      <a:endParaRPr lang="zh-CN" altLang="en-US" sz="2400" baseline="-25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altLang="zh-CN" sz="2400" dirty="0" err="1">
                          <a:latin typeface="Verdana"/>
                          <a:cs typeface="Verdana"/>
                        </a:rPr>
                        <a:t>E</a:t>
                      </a:r>
                      <a:r>
                        <a:rPr lang="en-US" altLang="zh-CN" sz="2400" baseline="-25000" dirty="0" err="1">
                          <a:latin typeface="Verdana"/>
                          <a:cs typeface="Verdana"/>
                        </a:rPr>
                        <a:t>max</a:t>
                      </a:r>
                      <a:endParaRPr lang="zh-CN" altLang="en-US" sz="2400" baseline="-25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altLang="zh-CN" sz="2400" baseline="0" dirty="0" err="1">
                          <a:latin typeface="Verdana"/>
                          <a:cs typeface="Verdana"/>
                        </a:rPr>
                        <a:t>N</a:t>
                      </a:r>
                      <a:r>
                        <a:rPr lang="en-US" altLang="zh-CN" sz="2400" baseline="-25000" dirty="0" err="1">
                          <a:latin typeface="Verdana"/>
                          <a:cs typeface="Verdana"/>
                        </a:rPr>
                        <a:t>min</a:t>
                      </a:r>
                      <a:endParaRPr lang="zh-CN" altLang="en-US" sz="2400" baseline="-25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altLang="zh-CN" sz="2400" baseline="0" dirty="0" err="1">
                          <a:latin typeface="Verdana"/>
                          <a:cs typeface="Verdana"/>
                        </a:rPr>
                        <a:t>N</a:t>
                      </a:r>
                      <a:r>
                        <a:rPr lang="en-US" altLang="zh-CN" sz="2400" baseline="-25000" dirty="0" err="1">
                          <a:latin typeface="Verdana"/>
                          <a:cs typeface="Verdana"/>
                        </a:rPr>
                        <a:t>max</a:t>
                      </a:r>
                      <a:endParaRPr lang="zh-CN" altLang="en-US" sz="2400" baseline="-25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1869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Float</a:t>
                      </a:r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-126</a:t>
                      </a:r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127</a:t>
                      </a:r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zh-CN" altLang="en-US" sz="2400" dirty="0">
                          <a:latin typeface="Verdana"/>
                          <a:cs typeface="Verdana"/>
                        </a:rPr>
                        <a:t>≈</a:t>
                      </a:r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 2</a:t>
                      </a:r>
                      <a:r>
                        <a:rPr lang="en-US" altLang="zh-CN" sz="2400" baseline="30000" dirty="0">
                          <a:latin typeface="Verdana"/>
                          <a:cs typeface="Verdana"/>
                        </a:rPr>
                        <a:t>-126</a:t>
                      </a:r>
                      <a:endParaRPr lang="zh-CN" altLang="en-US" sz="2400" baseline="30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Verdana"/>
                          <a:cs typeface="Verdana"/>
                        </a:rPr>
                        <a:t>≈</a:t>
                      </a:r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 2</a:t>
                      </a:r>
                      <a:r>
                        <a:rPr lang="en-US" altLang="zh-CN" sz="2400" baseline="30000" dirty="0">
                          <a:latin typeface="Verdana"/>
                          <a:cs typeface="Verdana"/>
                        </a:rPr>
                        <a:t>128</a:t>
                      </a:r>
                      <a:endParaRPr lang="zh-CN" altLang="en-US" sz="2400" baseline="30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1869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Double</a:t>
                      </a:r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-1022</a:t>
                      </a:r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1023</a:t>
                      </a:r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Verdana"/>
                          <a:cs typeface="Verdana"/>
                        </a:rPr>
                        <a:t>≈</a:t>
                      </a:r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 2</a:t>
                      </a:r>
                      <a:r>
                        <a:rPr lang="en-US" altLang="zh-CN" sz="2400" baseline="30000" dirty="0">
                          <a:latin typeface="Verdana"/>
                          <a:cs typeface="Verdana"/>
                        </a:rPr>
                        <a:t>-1022</a:t>
                      </a:r>
                      <a:endParaRPr lang="zh-CN" altLang="en-US" sz="2400" baseline="30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Verdana"/>
                          <a:cs typeface="Verdana"/>
                        </a:rPr>
                        <a:t>≈</a:t>
                      </a:r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 2</a:t>
                      </a:r>
                      <a:r>
                        <a:rPr lang="en-US" altLang="zh-CN" sz="2400" baseline="30000" dirty="0">
                          <a:latin typeface="Verdana"/>
                          <a:cs typeface="Verdana"/>
                        </a:rPr>
                        <a:t>1024</a:t>
                      </a:r>
                      <a:endParaRPr lang="zh-CN" altLang="en-US" sz="2400" baseline="30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74369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68042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How does CPU know if it is floating point or integers ?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695739"/>
            <a:ext cx="8229600" cy="1961305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By having specific instruction for floating points operation.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52492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18359" y="819015"/>
            <a:ext cx="8073351" cy="4553533"/>
            <a:chOff x="1101" y="1620075"/>
            <a:chExt cx="8073351" cy="4553533"/>
          </a:xfrm>
        </p:grpSpPr>
        <p:grpSp>
          <p:nvGrpSpPr>
            <p:cNvPr id="5" name="组 4"/>
            <p:cNvGrpSpPr/>
            <p:nvPr/>
          </p:nvGrpSpPr>
          <p:grpSpPr>
            <a:xfrm>
              <a:off x="4977302" y="1643572"/>
              <a:ext cx="3097150" cy="1290450"/>
              <a:chOff x="4589993" y="1584086"/>
              <a:chExt cx="2053130" cy="733943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4589993" y="1584086"/>
                <a:ext cx="2053130" cy="733943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8100" cmpd="sng">
                <a:solidFill>
                  <a:schemeClr val="tx2"/>
                </a:solidFill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tx1"/>
                  </a:solidFill>
                  <a:latin typeface="Verdana"/>
                  <a:cs typeface="Verdana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5286107" y="1615703"/>
                <a:ext cx="6539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dirty="0">
                    <a:latin typeface="Verdana"/>
                    <a:cs typeface="Verdana"/>
                  </a:rPr>
                  <a:t>CPU</a:t>
                </a:r>
                <a:endParaRPr kumimoji="1" lang="zh-CN" altLang="en-US" dirty="0">
                  <a:latin typeface="Verdana"/>
                  <a:cs typeface="Verdana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4610611" y="1833757"/>
                <a:ext cx="801812" cy="484272"/>
              </a:xfrm>
              <a:prstGeom prst="rect">
                <a:avLst/>
              </a:prstGeom>
              <a:solidFill>
                <a:schemeClr val="lt1">
                  <a:alpha val="78000"/>
                </a:schemeClr>
              </a:solidFill>
              <a:ln w="38100" cmpd="sng">
                <a:solidFill>
                  <a:schemeClr val="accent2"/>
                </a:solidFill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Verdana"/>
                    <a:cs typeface="Verdana"/>
                  </a:rPr>
                  <a:t>decoder</a:t>
                </a:r>
                <a:endParaRPr kumimoji="1" lang="zh-CN" altLang="en-US" dirty="0">
                  <a:latin typeface="Verdana"/>
                  <a:cs typeface="Verdana"/>
                </a:endParaRPr>
              </a:p>
            </p:txBody>
          </p:sp>
        </p:grpSp>
        <p:cxnSp>
          <p:nvCxnSpPr>
            <p:cNvPr id="6" name="直线箭头连接符 5"/>
            <p:cNvCxnSpPr/>
            <p:nvPr/>
          </p:nvCxnSpPr>
          <p:spPr>
            <a:xfrm>
              <a:off x="3511431" y="2573406"/>
              <a:ext cx="13211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1441901" y="2737731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441901" y="2364298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441901" y="1993508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441901" y="1620075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875001" y="5773498"/>
              <a:ext cx="121998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>
                  <a:latin typeface="Verdana"/>
                  <a:cs typeface="Verdana"/>
                </a:rPr>
                <a:t>Memory</a:t>
              </a:r>
              <a:endParaRPr lang="zh-CN" altLang="en-US" sz="2000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1441901" y="3110771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446271" y="3858280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450640" y="4231713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458221" y="4597773"/>
              <a:ext cx="1951499" cy="3734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458221" y="4965344"/>
              <a:ext cx="1951499" cy="3734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458221" y="5333845"/>
              <a:ext cx="1951499" cy="3734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mr-IN" altLang="zh-CN" sz="2400" dirty="0">
                  <a:solidFill>
                    <a:prstClr val="black"/>
                  </a:solidFill>
                  <a:latin typeface="Arial"/>
                  <a:cs typeface="Arial"/>
                </a:rPr>
                <a:t>……</a:t>
              </a:r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2340" y="1620075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0x00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00b0</a:t>
              </a:r>
              <a:endParaRPr lang="zh-CN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1101" y="1986371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0x00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00a9</a:t>
              </a:r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857836" y="5299909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mr-IN" altLang="zh-CN" sz="2400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2400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1101" y="4971206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0x00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00a1</a:t>
              </a:r>
              <a:endParaRPr lang="zh-CN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1101" y="4596012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0x00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00a2</a:t>
              </a:r>
              <a:endParaRPr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1101" y="4219888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0x00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00a3</a:t>
              </a:r>
              <a:endParaRPr lang="zh-CN" altLang="en-US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1101" y="3862381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0x00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00a4</a:t>
              </a:r>
              <a:endParaRPr lang="zh-CN" altLang="en-US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12340" y="3505573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0x00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00a5</a:t>
              </a:r>
              <a:endParaRPr lang="zh-CN" altLang="en-US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13989" y="3095782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0x00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00a6</a:t>
              </a:r>
              <a:endParaRPr lang="zh-CN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18359" y="2733593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0x00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00a7</a:t>
              </a:r>
              <a:endParaRPr lang="zh-CN" altLang="en-US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7829" y="2378035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0x00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00a8</a:t>
              </a:r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441901" y="2378036"/>
              <a:ext cx="1951499" cy="1479602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prstClr val="black"/>
                  </a:solidFill>
                  <a:latin typeface="Arial"/>
                  <a:cs typeface="Arial"/>
                </a:rPr>
                <a:t>add $1, $2</a:t>
              </a:r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6589858" y="1270052"/>
            <a:ext cx="1501851" cy="367784"/>
          </a:xfrm>
          <a:prstGeom prst="rect">
            <a:avLst/>
          </a:prstGeom>
          <a:solidFill>
            <a:schemeClr val="lt1">
              <a:alpha val="78000"/>
            </a:schemeClr>
          </a:solidFill>
          <a:ln w="38100" cmpd="sng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589858" y="1740814"/>
            <a:ext cx="1501852" cy="367784"/>
          </a:xfrm>
          <a:prstGeom prst="rect">
            <a:avLst/>
          </a:prstGeom>
          <a:solidFill>
            <a:schemeClr val="lt1">
              <a:alpha val="78000"/>
            </a:schemeClr>
          </a:solidFill>
          <a:ln w="38100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FPU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35" name="直线箭头连接符 34"/>
          <p:cNvCxnSpPr>
            <a:endCxn id="33" idx="1"/>
          </p:cNvCxnSpPr>
          <p:nvPr/>
        </p:nvCxnSpPr>
        <p:spPr>
          <a:xfrm>
            <a:off x="6235197" y="1453944"/>
            <a:ext cx="3546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5025662" y="3413852"/>
            <a:ext cx="20178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prstClr val="black"/>
                </a:solidFill>
                <a:latin typeface="Consolas"/>
                <a:cs typeface="Consolas"/>
              </a:rPr>
              <a:t>int d = 1 + 2</a:t>
            </a:r>
            <a:endParaRPr lang="zh-CN" altLang="en-US" sz="20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84421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Floating Point: decimal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Based on exponential notation (aka normalized scientific notation)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29616" y="3116557"/>
            <a:ext cx="6007488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100" dirty="0">
                <a:latin typeface="Consolas"/>
                <a:cs typeface="Consolas"/>
              </a:rPr>
              <a:t>r</a:t>
            </a:r>
            <a:r>
              <a:rPr lang="en-US" altLang="zh-CN" sz="2100" baseline="-25000" dirty="0">
                <a:latin typeface="Consolas"/>
                <a:cs typeface="Consolas"/>
              </a:rPr>
              <a:t>10</a:t>
            </a:r>
            <a:r>
              <a:rPr lang="en-US" altLang="zh-CN" sz="2100" dirty="0">
                <a:latin typeface="Consolas"/>
                <a:cs typeface="Consolas"/>
              </a:rPr>
              <a:t> = </a:t>
            </a:r>
            <a:r>
              <a:rPr lang="en-US" altLang="zh-CN" sz="2100" u="sng" dirty="0">
                <a:latin typeface="Consolas"/>
                <a:cs typeface="Consolas"/>
              </a:rPr>
              <a:t>+</a:t>
            </a:r>
            <a:r>
              <a:rPr lang="en-US" altLang="zh-CN" sz="2100" dirty="0">
                <a:latin typeface="Consolas"/>
                <a:cs typeface="Consolas"/>
              </a:rPr>
              <a:t>M * 10</a:t>
            </a:r>
            <a:r>
              <a:rPr lang="en-US" altLang="zh-CN" sz="2100" baseline="30000" dirty="0">
                <a:latin typeface="Consolas"/>
                <a:cs typeface="Consolas"/>
              </a:rPr>
              <a:t>E</a:t>
            </a:r>
            <a:r>
              <a:rPr lang="en-US" altLang="zh-CN" sz="2100" dirty="0">
                <a:latin typeface="Consolas"/>
                <a:cs typeface="Consolas"/>
              </a:rPr>
              <a:t>, where 1 &lt;= M &lt; 10</a:t>
            </a:r>
          </a:p>
          <a:p>
            <a:endParaRPr lang="en-US" altLang="zh-CN" sz="2100" u="sng" baseline="30000" dirty="0">
              <a:latin typeface="Consolas"/>
              <a:cs typeface="Consolas"/>
            </a:endParaRPr>
          </a:p>
          <a:p>
            <a:r>
              <a:rPr lang="en-US" altLang="zh-CN" dirty="0">
                <a:latin typeface="Arial"/>
                <a:cs typeface="Arial"/>
              </a:rPr>
              <a:t>M: significant (mantissa), E: exponent</a:t>
            </a:r>
          </a:p>
          <a:p>
            <a:endParaRPr lang="en-US" altLang="zh-CN" sz="900" baseline="-25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534384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18359" y="819015"/>
            <a:ext cx="8073351" cy="4553533"/>
            <a:chOff x="1101" y="1620075"/>
            <a:chExt cx="8073351" cy="4553533"/>
          </a:xfrm>
        </p:grpSpPr>
        <p:grpSp>
          <p:nvGrpSpPr>
            <p:cNvPr id="5" name="组 4"/>
            <p:cNvGrpSpPr/>
            <p:nvPr/>
          </p:nvGrpSpPr>
          <p:grpSpPr>
            <a:xfrm>
              <a:off x="4977302" y="1643572"/>
              <a:ext cx="3097150" cy="1290450"/>
              <a:chOff x="4589993" y="1584086"/>
              <a:chExt cx="2053130" cy="733943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4589993" y="1584086"/>
                <a:ext cx="2053130" cy="733943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8100" cmpd="sng">
                <a:solidFill>
                  <a:schemeClr val="tx2"/>
                </a:solidFill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tx1"/>
                  </a:solidFill>
                  <a:latin typeface="Verdana"/>
                  <a:cs typeface="Verdana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5286107" y="1615703"/>
                <a:ext cx="6539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dirty="0">
                    <a:latin typeface="Verdana"/>
                    <a:cs typeface="Verdana"/>
                  </a:rPr>
                  <a:t>CPU</a:t>
                </a:r>
                <a:endParaRPr kumimoji="1" lang="zh-CN" altLang="en-US" dirty="0">
                  <a:latin typeface="Verdana"/>
                  <a:cs typeface="Verdana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4610611" y="1833757"/>
                <a:ext cx="801812" cy="484272"/>
              </a:xfrm>
              <a:prstGeom prst="rect">
                <a:avLst/>
              </a:prstGeom>
              <a:solidFill>
                <a:schemeClr val="lt1">
                  <a:alpha val="78000"/>
                </a:schemeClr>
              </a:solidFill>
              <a:ln w="38100" cmpd="sng">
                <a:solidFill>
                  <a:schemeClr val="accent2"/>
                </a:solidFill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Verdana"/>
                    <a:cs typeface="Verdana"/>
                  </a:rPr>
                  <a:t>decoder</a:t>
                </a:r>
                <a:endParaRPr kumimoji="1" lang="zh-CN" altLang="en-US" dirty="0">
                  <a:latin typeface="Verdana"/>
                  <a:cs typeface="Verdana"/>
                </a:endParaRPr>
              </a:p>
            </p:txBody>
          </p:sp>
        </p:grpSp>
        <p:cxnSp>
          <p:nvCxnSpPr>
            <p:cNvPr id="6" name="直线箭头连接符 5"/>
            <p:cNvCxnSpPr/>
            <p:nvPr/>
          </p:nvCxnSpPr>
          <p:spPr>
            <a:xfrm>
              <a:off x="3511431" y="2573406"/>
              <a:ext cx="13211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1441901" y="2737731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441901" y="2364298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441901" y="1993508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441901" y="1620075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875001" y="5773498"/>
              <a:ext cx="121998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>
                  <a:latin typeface="Verdana"/>
                  <a:cs typeface="Verdana"/>
                </a:rPr>
                <a:t>Memory</a:t>
              </a:r>
              <a:endParaRPr lang="zh-CN" altLang="en-US" sz="2000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1441901" y="3110771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446271" y="3858280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450640" y="4231713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458221" y="4597773"/>
              <a:ext cx="1951499" cy="3734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458221" y="4965344"/>
              <a:ext cx="1951499" cy="3734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458221" y="5333845"/>
              <a:ext cx="1951499" cy="3734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mr-IN" altLang="zh-CN" sz="2400" dirty="0">
                  <a:solidFill>
                    <a:prstClr val="black"/>
                  </a:solidFill>
                  <a:latin typeface="Arial"/>
                  <a:cs typeface="Arial"/>
                </a:rPr>
                <a:t>……</a:t>
              </a:r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2340" y="1620075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0x00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00b0</a:t>
              </a:r>
              <a:endParaRPr lang="zh-CN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1101" y="1986371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0x00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00a9</a:t>
              </a:r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857836" y="5299909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mr-IN" altLang="zh-CN" sz="2400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2400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1101" y="4971206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0x00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00a1</a:t>
              </a:r>
              <a:endParaRPr lang="zh-CN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1101" y="4596012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0x00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00a2</a:t>
              </a:r>
              <a:endParaRPr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1101" y="4219888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0x00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00a3</a:t>
              </a:r>
              <a:endParaRPr lang="zh-CN" altLang="en-US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1101" y="3862381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0x00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00a4</a:t>
              </a:r>
              <a:endParaRPr lang="zh-CN" altLang="en-US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12340" y="3505573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0x00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00a5</a:t>
              </a:r>
              <a:endParaRPr lang="zh-CN" altLang="en-US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13989" y="3095782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0x00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00a6</a:t>
              </a:r>
              <a:endParaRPr lang="zh-CN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18359" y="2733593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0x00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00a7</a:t>
              </a:r>
              <a:endParaRPr lang="zh-CN" altLang="en-US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7829" y="2378035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0x00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00a8</a:t>
              </a:r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441901" y="2378036"/>
              <a:ext cx="1951499" cy="1479602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>
                  <a:solidFill>
                    <a:prstClr val="black"/>
                  </a:solidFill>
                  <a:latin typeface="Arial"/>
                  <a:cs typeface="Arial"/>
                </a:rPr>
                <a:t>addss</a:t>
              </a:r>
              <a:r>
                <a:rPr lang="en-US" altLang="zh-CN" sz="2000" dirty="0">
                  <a:solidFill>
                    <a:prstClr val="black"/>
                  </a:solidFill>
                  <a:latin typeface="Arial"/>
                  <a:cs typeface="Arial"/>
                </a:rPr>
                <a:t> $1, $2</a:t>
              </a:r>
              <a:endParaRPr lang="zh-CN" altLang="en-US" sz="20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6589858" y="1270052"/>
            <a:ext cx="1501851" cy="367784"/>
          </a:xfrm>
          <a:prstGeom prst="rect">
            <a:avLst/>
          </a:prstGeom>
          <a:solidFill>
            <a:schemeClr val="lt1">
              <a:alpha val="78000"/>
            </a:schemeClr>
          </a:solidFill>
          <a:ln w="38100" cmpd="sng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589858" y="1740814"/>
            <a:ext cx="1501852" cy="367784"/>
          </a:xfrm>
          <a:prstGeom prst="rect">
            <a:avLst/>
          </a:prstGeom>
          <a:solidFill>
            <a:schemeClr val="lt1">
              <a:alpha val="78000"/>
            </a:schemeClr>
          </a:solidFill>
          <a:ln w="38100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FPU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35" name="直线箭头连接符 34"/>
          <p:cNvCxnSpPr/>
          <p:nvPr/>
        </p:nvCxnSpPr>
        <p:spPr>
          <a:xfrm>
            <a:off x="6235197" y="1946307"/>
            <a:ext cx="3546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5025662" y="3413852"/>
            <a:ext cx="28639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prstClr val="black"/>
                </a:solidFill>
                <a:latin typeface="Consolas"/>
                <a:cs typeface="Consolas"/>
              </a:rPr>
              <a:t>float f = 0.1 + 0.2</a:t>
            </a:r>
            <a:endParaRPr lang="zh-CN" altLang="en-US" sz="20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109238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2386"/>
            <a:ext cx="8686800" cy="4783784"/>
          </a:xfrm>
        </p:spPr>
        <p:txBody>
          <a:bodyPr>
            <a:normAutofit/>
          </a:bodyPr>
          <a:lstStyle/>
          <a:p>
            <a:r>
              <a:rPr lang="en-US" dirty="0"/>
              <a:t>Addition, subtraction, multiplication, division etc.</a:t>
            </a:r>
          </a:p>
          <a:p>
            <a:r>
              <a:rPr lang="en-US" dirty="0"/>
              <a:t>FP Caveats:</a:t>
            </a:r>
          </a:p>
          <a:p>
            <a:pPr lvl="1"/>
            <a:r>
              <a:rPr lang="en-US" dirty="0"/>
              <a:t>Invalid operation: 0/0, </a:t>
            </a:r>
            <a:r>
              <a:rPr lang="en-US" dirty="0" err="1"/>
              <a:t>sqrt</a:t>
            </a:r>
            <a:r>
              <a:rPr lang="en-US" dirty="0"/>
              <a:t>(-1), </a:t>
            </a:r>
            <a:r>
              <a:rPr lang="en-US" dirty="0">
                <a:sym typeface="Symbol"/>
              </a:rPr>
              <a:t>+</a:t>
            </a:r>
            <a:endParaRPr lang="en-US" dirty="0"/>
          </a:p>
          <a:p>
            <a:pPr lvl="1"/>
            <a:r>
              <a:rPr lang="en-US" dirty="0"/>
              <a:t>Divide by zero: x/0</a:t>
            </a:r>
            <a:r>
              <a:rPr lang="en-US" dirty="0">
                <a:sym typeface="Wingdings"/>
              </a:rPr>
              <a:t></a:t>
            </a:r>
            <a:r>
              <a:rPr lang="en-US" dirty="0">
                <a:sym typeface="Symbol"/>
              </a:rPr>
              <a:t></a:t>
            </a:r>
            <a:endParaRPr lang="en-US" dirty="0"/>
          </a:p>
          <a:p>
            <a:pPr lvl="1"/>
            <a:r>
              <a:rPr lang="en-US" dirty="0"/>
              <a:t>Overflows: result too big to fit</a:t>
            </a:r>
          </a:p>
          <a:p>
            <a:pPr lvl="1"/>
            <a:r>
              <a:rPr lang="en-US" dirty="0"/>
              <a:t>Underflows: 0 &lt; result &lt; smallest </a:t>
            </a:r>
            <a:r>
              <a:rPr lang="en-US" dirty="0" err="1"/>
              <a:t>denormalized</a:t>
            </a:r>
            <a:r>
              <a:rPr lang="en-US" dirty="0"/>
              <a:t> value</a:t>
            </a:r>
          </a:p>
          <a:p>
            <a:pPr lvl="1"/>
            <a:r>
              <a:rPr lang="en-US" dirty="0"/>
              <a:t>Inexact: round it!</a:t>
            </a:r>
          </a:p>
        </p:txBody>
      </p:sp>
    </p:spTree>
    <p:extLst>
      <p:ext uri="{BB962C8B-B14F-4D97-AF65-F5344CB8AC3E}">
        <p14:creationId xmlns:p14="http://schemas.microsoft.com/office/powerpoint/2010/main" val="214862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divide by zero = </a:t>
            </a:r>
            <a:r>
              <a:rPr lang="en-US" dirty="0">
                <a:sym typeface="Symbol"/>
              </a:rPr>
              <a:t>?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37" y="1417638"/>
            <a:ext cx="8663422" cy="4844581"/>
          </a:xfrm>
        </p:spPr>
        <p:txBody>
          <a:bodyPr>
            <a:normAutofit/>
          </a:bodyPr>
          <a:lstStyle/>
          <a:p>
            <a:r>
              <a:rPr lang="en-US" dirty="0"/>
              <a:t>Allow a calculation to continue and produce a valid result </a:t>
            </a:r>
          </a:p>
          <a:p>
            <a:r>
              <a:rPr lang="en-US" dirty="0"/>
              <a:t>Example: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If R1 or R2 is 0,  overall resistance should be 0</a:t>
            </a:r>
          </a:p>
        </p:txBody>
      </p:sp>
      <p:pic>
        <p:nvPicPr>
          <p:cNvPr id="5" name="Picture 4" descr="image_thumb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524" y="3360506"/>
            <a:ext cx="4445510" cy="1513130"/>
          </a:xfrm>
          <a:prstGeom prst="rect">
            <a:avLst/>
          </a:prstGeom>
        </p:spPr>
      </p:pic>
      <p:pic>
        <p:nvPicPr>
          <p:cNvPr id="6" name="Picture 5" descr="img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124" y="3051288"/>
            <a:ext cx="28194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8807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addition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5130"/>
          </a:xfrm>
        </p:spPr>
        <p:txBody>
          <a:bodyPr>
            <a:normAutofit/>
          </a:bodyPr>
          <a:lstStyle/>
          <a:p>
            <a:r>
              <a:rPr lang="en-US" dirty="0"/>
              <a:t>Commutative? </a:t>
            </a:r>
            <a:r>
              <a:rPr lang="en-US" dirty="0" err="1"/>
              <a:t>x+y</a:t>
            </a:r>
            <a:r>
              <a:rPr lang="en-US" dirty="0"/>
              <a:t> == </a:t>
            </a:r>
            <a:r>
              <a:rPr lang="en-US" dirty="0" err="1"/>
              <a:t>y+x</a:t>
            </a:r>
            <a:r>
              <a:rPr lang="en-US" dirty="0"/>
              <a:t>?</a:t>
            </a:r>
          </a:p>
          <a:p>
            <a:r>
              <a:rPr lang="en-US" dirty="0"/>
              <a:t>Associative? (</a:t>
            </a:r>
            <a:r>
              <a:rPr lang="en-US" dirty="0" err="1"/>
              <a:t>x+y</a:t>
            </a:r>
            <a:r>
              <a:rPr lang="en-US" dirty="0"/>
              <a:t>)+z = x + (</a:t>
            </a:r>
            <a:r>
              <a:rPr lang="en-US" dirty="0" err="1"/>
              <a:t>y+z</a:t>
            </a:r>
            <a:r>
              <a:rPr lang="en-US" dirty="0"/>
              <a:t>)?</a:t>
            </a:r>
          </a:p>
          <a:p>
            <a:pPr lvl="1"/>
            <a:r>
              <a:rPr lang="en-US" dirty="0"/>
              <a:t>Rounding: </a:t>
            </a:r>
          </a:p>
          <a:p>
            <a:pPr marL="514350" lvl="1" indent="0">
              <a:buNone/>
            </a:pPr>
            <a:r>
              <a:rPr lang="en-US" dirty="0">
                <a:latin typeface="Courier New"/>
                <a:cs typeface="Courier New"/>
              </a:rPr>
              <a:t>(3.14+1e10)-1e10 = 0</a:t>
            </a:r>
          </a:p>
          <a:p>
            <a:pPr marL="514350" lvl="1" indent="0">
              <a:buNone/>
            </a:pPr>
            <a:r>
              <a:rPr lang="en-US" dirty="0">
                <a:latin typeface="Courier New"/>
                <a:cs typeface="Courier New"/>
              </a:rPr>
              <a:t> 3.14+(1e10-1e10) = 3.14</a:t>
            </a:r>
            <a:endParaRPr lang="en-US" dirty="0"/>
          </a:p>
          <a:p>
            <a:pPr lvl="1"/>
            <a:r>
              <a:rPr lang="en-US" dirty="0"/>
              <a:t>Overflow</a:t>
            </a:r>
          </a:p>
          <a:p>
            <a:r>
              <a:rPr lang="en-US" dirty="0"/>
              <a:t>Every number has an additive inverse? </a:t>
            </a:r>
          </a:p>
          <a:p>
            <a:pPr lvl="1"/>
            <a:r>
              <a:rPr lang="en-US" dirty="0"/>
              <a:t>Yes except for </a:t>
            </a:r>
            <a:r>
              <a:rPr lang="en-US" dirty="0">
                <a:sym typeface="Symbol"/>
              </a:rPr>
              <a:t> and </a:t>
            </a:r>
            <a:r>
              <a:rPr lang="en-US" dirty="0" err="1">
                <a:sym typeface="Symbol"/>
              </a:rPr>
              <a:t>NaN</a:t>
            </a:r>
            <a:endParaRPr lang="en-US" dirty="0">
              <a:sym typeface="Symbol"/>
            </a:endParaRP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43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Commutative? x* y == y*x?</a:t>
            </a:r>
          </a:p>
          <a:p>
            <a:r>
              <a:rPr lang="en-US" dirty="0"/>
              <a:t>Associative? (x*y)*z = x * (y*z)?</a:t>
            </a:r>
          </a:p>
          <a:p>
            <a:pPr lvl="1"/>
            <a:r>
              <a:rPr lang="en-US" dirty="0"/>
              <a:t>Overflow: </a:t>
            </a:r>
          </a:p>
          <a:p>
            <a:pPr marL="457200" lvl="1" indent="0">
              <a:buNone/>
            </a:pPr>
            <a:r>
              <a:rPr lang="en-US" dirty="0">
                <a:latin typeface="Courier New"/>
              </a:rPr>
              <a:t>(1e20*1e20)*1e-20</a:t>
            </a:r>
            <a:r>
              <a:rPr lang="en-US" dirty="0"/>
              <a:t>= </a:t>
            </a:r>
            <a:r>
              <a:rPr lang="en-US" dirty="0" err="1">
                <a:latin typeface="Courier New"/>
                <a:cs typeface="Courier New"/>
              </a:rPr>
              <a:t>inf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1e20*(1e20*1e-20)</a:t>
            </a:r>
            <a:r>
              <a:rPr lang="en-US" dirty="0"/>
              <a:t>= </a:t>
            </a:r>
            <a:r>
              <a:rPr lang="en-US" dirty="0">
                <a:latin typeface="Courier New"/>
                <a:cs typeface="Courier New"/>
              </a:rPr>
              <a:t>1e20</a:t>
            </a:r>
            <a:endParaRPr lang="en-US" dirty="0"/>
          </a:p>
          <a:p>
            <a:pPr lvl="1"/>
            <a:r>
              <a:rPr lang="en-US" dirty="0"/>
              <a:t>Rounding</a:t>
            </a:r>
          </a:p>
          <a:p>
            <a:r>
              <a:rPr lang="en-US" dirty="0">
                <a:sym typeface="Symbol"/>
              </a:rPr>
              <a:t>(</a:t>
            </a:r>
            <a:r>
              <a:rPr lang="en-US" dirty="0" err="1">
                <a:sym typeface="Symbol"/>
              </a:rPr>
              <a:t>x+y</a:t>
            </a:r>
            <a:r>
              <a:rPr lang="en-US" dirty="0">
                <a:sym typeface="Symbol"/>
              </a:rPr>
              <a:t>)*z = x*z + y*z?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1e20*(1e20-1e20)</a:t>
            </a:r>
            <a:r>
              <a:rPr lang="en-US" dirty="0"/>
              <a:t>= </a:t>
            </a:r>
            <a:r>
              <a:rPr lang="en-US" dirty="0">
                <a:latin typeface="Courier New"/>
                <a:cs typeface="Courier New"/>
              </a:rPr>
              <a:t>0.0</a:t>
            </a:r>
            <a:r>
              <a:rPr lang="en-US" dirty="0"/>
              <a:t>,  </a:t>
            </a:r>
            <a:r>
              <a:rPr lang="en-US" dirty="0">
                <a:latin typeface="Courier New"/>
                <a:cs typeface="Courier New"/>
              </a:rPr>
              <a:t>1e20*1e20 – 1e20*1e20 </a:t>
            </a:r>
            <a:r>
              <a:rPr lang="en-US" dirty="0"/>
              <a:t>= </a:t>
            </a:r>
            <a:r>
              <a:rPr lang="en-US" dirty="0" err="1">
                <a:latin typeface="Courier New"/>
                <a:cs typeface="Courier New"/>
              </a:rPr>
              <a:t>NaN</a:t>
            </a:r>
            <a:endParaRPr lang="en-US" dirty="0">
              <a:sym typeface="Symbo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84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in real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09143"/>
          </a:xfrm>
        </p:spPr>
        <p:txBody>
          <a:bodyPr>
            <a:normAutofit/>
          </a:bodyPr>
          <a:lstStyle/>
          <a:p>
            <a:r>
              <a:rPr lang="en-US" dirty="0"/>
              <a:t>Storing time in computer games as a FP?</a:t>
            </a:r>
          </a:p>
          <a:p>
            <a:r>
              <a:rPr lang="en-US" dirty="0"/>
              <a:t>Precision diminishes as time gets bigger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5442" y="3009342"/>
          <a:ext cx="7921360" cy="2710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0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0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  <a:r>
                        <a:rPr lang="en-US" baseline="0" dirty="0"/>
                        <a:t>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FP 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precision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1.19E-07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119 nanoseconds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~1.5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7.63E-06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7.63 microseconds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10 000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~3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.976 milliseconds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1000 000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~11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62.5 milliseconds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6714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in the real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61157"/>
          </a:xfrm>
        </p:spPr>
        <p:txBody>
          <a:bodyPr/>
          <a:lstStyle/>
          <a:p>
            <a:r>
              <a:rPr lang="en-US" dirty="0"/>
              <a:t>Using floating point to measure distances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5442" y="3009342"/>
          <a:ext cx="7921360" cy="2710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0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0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  <a:r>
                        <a:rPr lang="en-US" baseline="0" dirty="0"/>
                        <a:t>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FP 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  <a:r>
                        <a:rPr lang="en-US" baseline="0" dirty="0"/>
                        <a:t> size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1.19E-07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Virus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 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7.63E-06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red blood cell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10 000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toenail thickness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1000 000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.16x earth radius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credit card width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58337" y="6262219"/>
            <a:ext cx="2804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source: Random ASCII </a:t>
            </a:r>
          </a:p>
        </p:txBody>
      </p:sp>
    </p:spTree>
    <p:extLst>
      <p:ext uri="{BB962C8B-B14F-4D97-AF65-F5344CB8AC3E}">
        <p14:creationId xmlns:p14="http://schemas.microsoft.com/office/powerpoint/2010/main" val="23374400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trouble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132"/>
          </a:xfrm>
        </p:spPr>
        <p:txBody>
          <a:bodyPr/>
          <a:lstStyle/>
          <a:p>
            <a:r>
              <a:rPr lang="en-US" dirty="0"/>
              <a:t>Comparing floats for equality is a bad idea!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4199" y="2765814"/>
            <a:ext cx="5810409" cy="23391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o-RO" sz="3200" dirty="0"/>
              <a:t>float f = 0.1;</a:t>
            </a:r>
          </a:p>
          <a:p>
            <a:r>
              <a:rPr lang="en-US" sz="3200" dirty="0"/>
              <a:t>while (f != 1.0) {</a:t>
            </a:r>
          </a:p>
          <a:p>
            <a:r>
              <a:rPr lang="en-US" sz="3200" dirty="0"/>
              <a:t>          f += 0.1;</a:t>
            </a:r>
          </a:p>
          <a:p>
            <a:r>
              <a:rPr lang="en-US" sz="3200" dirty="0"/>
              <a:t>}</a:t>
            </a:r>
          </a:p>
          <a:p>
            <a:r>
              <a:rPr lang="is-IS" dirty="0"/>
              <a:t>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56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trouble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132"/>
          </a:xfrm>
        </p:spPr>
        <p:txBody>
          <a:bodyPr/>
          <a:lstStyle/>
          <a:p>
            <a:r>
              <a:rPr lang="en-US" dirty="0"/>
              <a:t>Never count using floating points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4199" y="2765814"/>
            <a:ext cx="5810409" cy="20621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o-RO" sz="3200" dirty="0"/>
              <a:t>count = 0;</a:t>
            </a:r>
          </a:p>
          <a:p>
            <a:r>
              <a:rPr lang="ro-RO" sz="3200" dirty="0"/>
              <a:t>for (float f = 0.0; f &lt; 1.0; f += 0.1) {</a:t>
            </a:r>
          </a:p>
          <a:p>
            <a:r>
              <a:rPr lang="ro-RO" sz="3200" dirty="0"/>
              <a:t>     count++;</a:t>
            </a:r>
          </a:p>
          <a:p>
            <a:r>
              <a:rPr lang="ro-RO" sz="3200" dirty="0"/>
              <a:t>}</a:t>
            </a:r>
            <a:r>
              <a:rPr lang="is-IS" dirty="0"/>
              <a:t>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3582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722" y="1417638"/>
            <a:ext cx="9154818" cy="4708525"/>
          </a:xfrm>
        </p:spPr>
        <p:txBody>
          <a:bodyPr/>
          <a:lstStyle/>
          <a:p>
            <a:r>
              <a:rPr lang="en-US" dirty="0"/>
              <a:t>FP format is based on normalized exponential notation</a:t>
            </a:r>
          </a:p>
          <a:p>
            <a:r>
              <a:rPr lang="en-US" dirty="0"/>
              <a:t>Floating points are tricky</a:t>
            </a:r>
          </a:p>
          <a:p>
            <a:pPr lvl="1"/>
            <a:r>
              <a:rPr lang="en-US" dirty="0"/>
              <a:t>Precision diminishes as magnitude grows</a:t>
            </a:r>
          </a:p>
          <a:p>
            <a:pPr lvl="1"/>
            <a:r>
              <a:rPr lang="en-US" dirty="0"/>
              <a:t>overflow, rounding error</a:t>
            </a:r>
          </a:p>
          <a:p>
            <a:r>
              <a:rPr lang="en-US" dirty="0"/>
              <a:t>Many real world disasters due to FP trickiness</a:t>
            </a:r>
          </a:p>
          <a:p>
            <a:pPr lvl="1"/>
            <a:r>
              <a:rPr lang="en-US" dirty="0"/>
              <a:t>Patriot Missile failed to intercept due to rounding error (1991)</a:t>
            </a:r>
          </a:p>
          <a:p>
            <a:pPr lvl="1"/>
            <a:r>
              <a:rPr lang="en-US" dirty="0" err="1"/>
              <a:t>Ariane</a:t>
            </a:r>
            <a:r>
              <a:rPr lang="en-US" dirty="0"/>
              <a:t> 5 explosion due to overflow in converting from double to </a:t>
            </a:r>
            <a:r>
              <a:rPr lang="en-US" dirty="0" err="1"/>
              <a:t>int</a:t>
            </a:r>
            <a:r>
              <a:rPr lang="en-US" dirty="0"/>
              <a:t> (1996)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C9F0B3-E860-C246-8312-E8BEBE377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717" y="4594304"/>
            <a:ext cx="2857500" cy="216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4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Floating Point: decimal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2057401"/>
            <a:ext cx="6172200" cy="36562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1" lang="en-US" altLang="zh-CN" dirty="0"/>
              <a:t>Example: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38197" y="2519886"/>
            <a:ext cx="6007488" cy="730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365.25 = 3.6525 * 10</a:t>
            </a:r>
            <a:r>
              <a:rPr lang="en-US" altLang="zh-CN" baseline="30000" dirty="0">
                <a:latin typeface="Consolas"/>
                <a:cs typeface="Consolas"/>
              </a:rPr>
              <a:t>2</a:t>
            </a:r>
          </a:p>
          <a:p>
            <a:endParaRPr lang="en-US" altLang="zh-CN" sz="825" baseline="-25000" dirty="0">
              <a:latin typeface="Consolas"/>
              <a:cs typeface="Consolas"/>
            </a:endParaRPr>
          </a:p>
          <a:p>
            <a:r>
              <a:rPr lang="en-US" altLang="zh-CN" dirty="0">
                <a:latin typeface="Consolas"/>
                <a:cs typeface="Consolas"/>
              </a:rPr>
              <a:t>0.0123 = 1.23 * 10</a:t>
            </a:r>
            <a:r>
              <a:rPr lang="en-US" altLang="zh-CN" baseline="30000" dirty="0">
                <a:latin typeface="Consolas"/>
                <a:cs typeface="Consolas"/>
              </a:rPr>
              <a:t>-2</a:t>
            </a:r>
            <a:endParaRPr lang="zh-CN" altLang="en-US" baseline="30000" dirty="0">
              <a:latin typeface="Consolas"/>
              <a:cs typeface="Consola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13257" y="3773690"/>
            <a:ext cx="47790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cs typeface="Arial"/>
              </a:rPr>
              <a:t>Decimal point </a:t>
            </a:r>
            <a:r>
              <a:rPr kumimoji="1" lang="en-US" altLang="zh-CN" b="1" dirty="0">
                <a:cs typeface="Arial"/>
              </a:rPr>
              <a:t>floats</a:t>
            </a:r>
            <a:r>
              <a:rPr kumimoji="1" lang="en-US" altLang="zh-CN" dirty="0">
                <a:cs typeface="Arial"/>
              </a:rPr>
              <a:t> to the position immediately </a:t>
            </a:r>
          </a:p>
          <a:p>
            <a:r>
              <a:rPr kumimoji="1" lang="en-US" altLang="zh-CN" dirty="0">
                <a:cs typeface="Arial"/>
              </a:rPr>
              <a:t>after the first nonzero digit.</a:t>
            </a:r>
            <a:endParaRPr lang="zh-CN" altLang="en-US" dirty="0">
              <a:cs typeface="Arial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897" y="3311482"/>
            <a:ext cx="322720" cy="30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12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07903E-6 -2.36927E-6 L 0.15164 0.00208 " pathEditMode="relative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Floating Point: binary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Binary exponential representation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512455" y="4322716"/>
            <a:ext cx="6007488" cy="453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(5.5)</a:t>
            </a:r>
            <a:r>
              <a:rPr lang="en-US" altLang="zh-CN" baseline="-25000" dirty="0">
                <a:latin typeface="Consolas"/>
                <a:cs typeface="Consolas"/>
              </a:rPr>
              <a:t>10</a:t>
            </a:r>
            <a:r>
              <a:rPr lang="en-US" altLang="zh-CN" dirty="0">
                <a:latin typeface="Consolas"/>
                <a:cs typeface="Consolas"/>
              </a:rPr>
              <a:t> = </a:t>
            </a:r>
            <a:r>
              <a:rPr lang="en-US" altLang="zh-CN" dirty="0">
                <a:latin typeface="Arial"/>
                <a:cs typeface="Arial"/>
              </a:rPr>
              <a:t>(101.1)</a:t>
            </a:r>
            <a:r>
              <a:rPr lang="en-US" altLang="zh-CN" baseline="-25000" dirty="0">
                <a:latin typeface="Arial"/>
                <a:cs typeface="Arial"/>
              </a:rPr>
              <a:t>2 </a:t>
            </a:r>
            <a:r>
              <a:rPr lang="en-US" altLang="zh-CN" dirty="0">
                <a:latin typeface="Arial"/>
                <a:cs typeface="Arial"/>
              </a:rPr>
              <a:t> = (1.011)</a:t>
            </a:r>
            <a:r>
              <a:rPr lang="en-US" altLang="zh-CN" baseline="-25000" dirty="0">
                <a:latin typeface="Arial"/>
                <a:cs typeface="Arial"/>
              </a:rPr>
              <a:t>2 </a:t>
            </a:r>
            <a:r>
              <a:rPr lang="en-US" altLang="zh-CN" dirty="0">
                <a:latin typeface="Arial"/>
                <a:cs typeface="Arial"/>
              </a:rPr>
              <a:t>* 2</a:t>
            </a:r>
            <a:r>
              <a:rPr lang="en-US" altLang="zh-CN" baseline="30000" dirty="0">
                <a:latin typeface="Arial"/>
                <a:cs typeface="Arial"/>
              </a:rPr>
              <a:t>2</a:t>
            </a:r>
            <a:endParaRPr lang="en-US" altLang="zh-CN" baseline="30000" dirty="0">
              <a:latin typeface="Consolas"/>
              <a:cs typeface="Consolas"/>
            </a:endParaRPr>
          </a:p>
          <a:p>
            <a:endParaRPr lang="en-US" altLang="zh-CN" sz="825" baseline="-25000" dirty="0">
              <a:latin typeface="Consolas"/>
              <a:cs typeface="Consola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29616" y="2559310"/>
            <a:ext cx="6007488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100" u="sng" dirty="0">
                <a:latin typeface="Consolas"/>
                <a:cs typeface="Consolas"/>
              </a:rPr>
              <a:t>+</a:t>
            </a:r>
            <a:r>
              <a:rPr lang="en-US" altLang="zh-CN" sz="2100" dirty="0">
                <a:latin typeface="Consolas"/>
                <a:cs typeface="Consolas"/>
              </a:rPr>
              <a:t>M * 2</a:t>
            </a:r>
            <a:r>
              <a:rPr lang="en-US" altLang="zh-CN" sz="2100" baseline="30000" dirty="0">
                <a:latin typeface="Consolas"/>
                <a:cs typeface="Consolas"/>
              </a:rPr>
              <a:t>E</a:t>
            </a:r>
            <a:r>
              <a:rPr lang="en-US" altLang="zh-CN" sz="2100" dirty="0">
                <a:latin typeface="Consolas"/>
                <a:cs typeface="Consolas"/>
              </a:rPr>
              <a:t>, where 1 &lt;= M &lt; 2</a:t>
            </a:r>
          </a:p>
          <a:p>
            <a:endParaRPr lang="en-US" altLang="zh-CN" sz="1200" u="sng" baseline="30000" dirty="0">
              <a:latin typeface="Consolas"/>
              <a:cs typeface="Consolas"/>
            </a:endParaRPr>
          </a:p>
          <a:p>
            <a:r>
              <a:rPr lang="en-US" altLang="zh-CN" dirty="0">
                <a:latin typeface="Arial"/>
                <a:cs typeface="Arial"/>
              </a:rPr>
              <a:t>M</a:t>
            </a:r>
            <a:r>
              <a:rPr lang="en-US" altLang="zh-CN" sz="2100" dirty="0">
                <a:latin typeface="Consolas"/>
                <a:cs typeface="Consolas"/>
              </a:rPr>
              <a:t> = ( 1.b</a:t>
            </a:r>
            <a:r>
              <a:rPr lang="en-US" altLang="zh-CN" sz="2100" baseline="-25000" dirty="0">
                <a:latin typeface="Consolas"/>
                <a:cs typeface="Consolas"/>
              </a:rPr>
              <a:t>1</a:t>
            </a:r>
            <a:r>
              <a:rPr lang="en-US" altLang="zh-CN" sz="2100" dirty="0">
                <a:latin typeface="Consolas"/>
                <a:cs typeface="Consolas"/>
              </a:rPr>
              <a:t>b</a:t>
            </a:r>
            <a:r>
              <a:rPr lang="en-US" altLang="zh-CN" sz="2100" baseline="-25000" dirty="0">
                <a:latin typeface="Consolas"/>
                <a:cs typeface="Consolas"/>
              </a:rPr>
              <a:t>2</a:t>
            </a:r>
            <a:r>
              <a:rPr lang="en-US" altLang="zh-CN" sz="2100" dirty="0">
                <a:latin typeface="Consolas"/>
                <a:cs typeface="Consolas"/>
              </a:rPr>
              <a:t>b</a:t>
            </a:r>
            <a:r>
              <a:rPr lang="en-US" altLang="zh-CN" sz="2100" baseline="-25000" dirty="0">
                <a:latin typeface="Consolas"/>
                <a:cs typeface="Consolas"/>
              </a:rPr>
              <a:t>3</a:t>
            </a:r>
            <a:r>
              <a:rPr lang="mr-IN" altLang="zh-CN" sz="2100" dirty="0">
                <a:latin typeface="Consolas"/>
                <a:cs typeface="Consolas"/>
              </a:rPr>
              <a:t>…</a:t>
            </a:r>
            <a:r>
              <a:rPr lang="en-US" altLang="zh-CN" sz="2100" dirty="0">
                <a:latin typeface="Consolas"/>
                <a:cs typeface="Consolas"/>
              </a:rPr>
              <a:t>b</a:t>
            </a:r>
            <a:r>
              <a:rPr lang="en-US" altLang="zh-CN" sz="2100" baseline="-25000" dirty="0">
                <a:latin typeface="Consolas"/>
                <a:cs typeface="Consolas"/>
              </a:rPr>
              <a:t>n </a:t>
            </a:r>
            <a:r>
              <a:rPr lang="en-US" altLang="zh-CN" sz="2100" dirty="0">
                <a:latin typeface="Consolas"/>
                <a:cs typeface="Consolas"/>
              </a:rPr>
              <a:t>)</a:t>
            </a:r>
            <a:r>
              <a:rPr lang="en-US" altLang="zh-CN" sz="2100" baseline="-25000" dirty="0">
                <a:latin typeface="Consolas"/>
                <a:cs typeface="Consolas"/>
              </a:rPr>
              <a:t>2</a:t>
            </a:r>
          </a:p>
          <a:p>
            <a:endParaRPr lang="en-US" altLang="zh-CN" sz="1200" baseline="-25000" dirty="0">
              <a:latin typeface="Consolas"/>
              <a:cs typeface="Consolas"/>
            </a:endParaRPr>
          </a:p>
          <a:p>
            <a:endParaRPr lang="en-US" altLang="zh-CN" sz="600" u="sng" baseline="-25000" dirty="0">
              <a:latin typeface="Consolas"/>
              <a:cs typeface="Consolas"/>
            </a:endParaRPr>
          </a:p>
          <a:p>
            <a:r>
              <a:rPr lang="en-US" altLang="zh-CN" dirty="0">
                <a:latin typeface="Arial"/>
                <a:cs typeface="Arial"/>
              </a:rPr>
              <a:t>M: significant, E: exponent</a:t>
            </a:r>
          </a:p>
          <a:p>
            <a:endParaRPr lang="en-US" altLang="zh-CN" sz="900" baseline="-25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05894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Floating Point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Binary exponential representation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512455" y="4128898"/>
            <a:ext cx="6007488" cy="453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(5.5)</a:t>
            </a:r>
            <a:r>
              <a:rPr lang="en-US" altLang="zh-CN" baseline="-25000" dirty="0">
                <a:latin typeface="Consolas"/>
                <a:cs typeface="Consolas"/>
              </a:rPr>
              <a:t>10</a:t>
            </a:r>
            <a:r>
              <a:rPr lang="en-US" altLang="zh-CN" dirty="0">
                <a:latin typeface="Consolas"/>
                <a:cs typeface="Consolas"/>
              </a:rPr>
              <a:t> = </a:t>
            </a:r>
            <a:r>
              <a:rPr lang="en-US" altLang="zh-CN" dirty="0">
                <a:latin typeface="Arial"/>
                <a:cs typeface="Arial"/>
              </a:rPr>
              <a:t>(101.1)</a:t>
            </a:r>
            <a:r>
              <a:rPr lang="en-US" altLang="zh-CN" baseline="-25000" dirty="0">
                <a:latin typeface="Arial"/>
                <a:cs typeface="Arial"/>
              </a:rPr>
              <a:t>2 </a:t>
            </a:r>
            <a:r>
              <a:rPr lang="en-US" altLang="zh-CN" dirty="0">
                <a:latin typeface="Arial"/>
                <a:cs typeface="Arial"/>
              </a:rPr>
              <a:t> = (1.011)</a:t>
            </a:r>
            <a:r>
              <a:rPr lang="en-US" altLang="zh-CN" baseline="-25000" dirty="0">
                <a:latin typeface="Arial"/>
                <a:cs typeface="Arial"/>
              </a:rPr>
              <a:t>2 </a:t>
            </a:r>
            <a:r>
              <a:rPr lang="en-US" altLang="zh-CN" dirty="0">
                <a:latin typeface="Arial"/>
                <a:cs typeface="Arial"/>
              </a:rPr>
              <a:t>* 2</a:t>
            </a:r>
            <a:r>
              <a:rPr lang="en-US" altLang="zh-CN" baseline="30000" dirty="0">
                <a:latin typeface="Arial"/>
                <a:cs typeface="Arial"/>
              </a:rPr>
              <a:t>2</a:t>
            </a:r>
            <a:endParaRPr lang="en-US" altLang="zh-CN" baseline="30000" dirty="0">
              <a:latin typeface="Consolas"/>
              <a:cs typeface="Consolas"/>
            </a:endParaRPr>
          </a:p>
          <a:p>
            <a:endParaRPr lang="en-US" altLang="zh-CN" sz="825" baseline="-25000" dirty="0">
              <a:latin typeface="Consolas"/>
              <a:cs typeface="Consolas"/>
            </a:endParaRPr>
          </a:p>
        </p:txBody>
      </p:sp>
      <p:sp>
        <p:nvSpPr>
          <p:cNvPr id="4" name="右大括号 3"/>
          <p:cNvSpPr/>
          <p:nvPr/>
        </p:nvSpPr>
        <p:spPr>
          <a:xfrm>
            <a:off x="6093975" y="2719423"/>
            <a:ext cx="163030" cy="557794"/>
          </a:xfrm>
          <a:prstGeom prst="rightBrac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5" name="矩形 4"/>
          <p:cNvSpPr/>
          <p:nvPr/>
        </p:nvSpPr>
        <p:spPr>
          <a:xfrm>
            <a:off x="6425037" y="2692936"/>
            <a:ext cx="196399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350" dirty="0">
                <a:solidFill>
                  <a:srgbClr val="0000FF"/>
                </a:solidFill>
                <a:latin typeface="Arial"/>
                <a:cs typeface="Arial"/>
              </a:rPr>
              <a:t>Also called normalized </a:t>
            </a:r>
          </a:p>
          <a:p>
            <a:r>
              <a:rPr kumimoji="1" lang="en-US" altLang="zh-CN" sz="1350" dirty="0">
                <a:solidFill>
                  <a:srgbClr val="0000FF"/>
                </a:solidFill>
                <a:latin typeface="Arial"/>
                <a:cs typeface="Arial"/>
              </a:rPr>
              <a:t>representation </a:t>
            </a:r>
          </a:p>
        </p:txBody>
      </p:sp>
      <p:sp>
        <p:nvSpPr>
          <p:cNvPr id="11" name="矩形 10"/>
          <p:cNvSpPr/>
          <p:nvPr/>
        </p:nvSpPr>
        <p:spPr>
          <a:xfrm>
            <a:off x="1529616" y="2559310"/>
            <a:ext cx="6007488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100" u="sng" dirty="0">
                <a:latin typeface="Consolas"/>
                <a:cs typeface="Consolas"/>
              </a:rPr>
              <a:t>+</a:t>
            </a:r>
            <a:r>
              <a:rPr lang="en-US" altLang="zh-CN" sz="2100" dirty="0">
                <a:latin typeface="Consolas"/>
                <a:cs typeface="Consolas"/>
              </a:rPr>
              <a:t>M * 2</a:t>
            </a:r>
            <a:r>
              <a:rPr lang="en-US" altLang="zh-CN" sz="2100" baseline="30000" dirty="0">
                <a:latin typeface="Consolas"/>
                <a:cs typeface="Consolas"/>
              </a:rPr>
              <a:t>E</a:t>
            </a:r>
            <a:r>
              <a:rPr lang="en-US" altLang="zh-CN" sz="2100" dirty="0">
                <a:latin typeface="Consolas"/>
                <a:cs typeface="Consolas"/>
              </a:rPr>
              <a:t>, where 1 &lt;= M &lt; 2</a:t>
            </a:r>
          </a:p>
          <a:p>
            <a:endParaRPr lang="en-US" altLang="zh-CN" sz="1200" u="sng" baseline="30000" dirty="0">
              <a:latin typeface="Consolas"/>
              <a:cs typeface="Consolas"/>
            </a:endParaRPr>
          </a:p>
          <a:p>
            <a:r>
              <a:rPr lang="en-US" altLang="zh-CN" dirty="0">
                <a:latin typeface="Arial"/>
                <a:cs typeface="Arial"/>
              </a:rPr>
              <a:t>M</a:t>
            </a:r>
            <a:r>
              <a:rPr lang="en-US" altLang="zh-CN" sz="2100" dirty="0">
                <a:latin typeface="Consolas"/>
                <a:cs typeface="Consolas"/>
              </a:rPr>
              <a:t> = ( 1.b</a:t>
            </a:r>
            <a:r>
              <a:rPr lang="en-US" altLang="zh-CN" sz="2100" baseline="-25000" dirty="0">
                <a:latin typeface="Consolas"/>
                <a:cs typeface="Consolas"/>
              </a:rPr>
              <a:t>1</a:t>
            </a:r>
            <a:r>
              <a:rPr lang="en-US" altLang="zh-CN" sz="2100" dirty="0">
                <a:latin typeface="Consolas"/>
                <a:cs typeface="Consolas"/>
              </a:rPr>
              <a:t>b</a:t>
            </a:r>
            <a:r>
              <a:rPr lang="en-US" altLang="zh-CN" sz="2100" baseline="-25000" dirty="0">
                <a:latin typeface="Consolas"/>
                <a:cs typeface="Consolas"/>
              </a:rPr>
              <a:t>2</a:t>
            </a:r>
            <a:r>
              <a:rPr lang="en-US" altLang="zh-CN" sz="2100" dirty="0">
                <a:latin typeface="Consolas"/>
                <a:cs typeface="Consolas"/>
              </a:rPr>
              <a:t>b</a:t>
            </a:r>
            <a:r>
              <a:rPr lang="en-US" altLang="zh-CN" sz="2100" baseline="-25000" dirty="0">
                <a:latin typeface="Consolas"/>
                <a:cs typeface="Consolas"/>
              </a:rPr>
              <a:t>3</a:t>
            </a:r>
            <a:r>
              <a:rPr lang="mr-IN" altLang="zh-CN" sz="2100" dirty="0">
                <a:latin typeface="Consolas"/>
                <a:cs typeface="Consolas"/>
              </a:rPr>
              <a:t>…</a:t>
            </a:r>
            <a:r>
              <a:rPr lang="en-US" altLang="zh-CN" sz="2100" dirty="0">
                <a:latin typeface="Consolas"/>
                <a:cs typeface="Consolas"/>
              </a:rPr>
              <a:t>b</a:t>
            </a:r>
            <a:r>
              <a:rPr lang="en-US" altLang="zh-CN" sz="2100" baseline="-25000" dirty="0">
                <a:latin typeface="Consolas"/>
                <a:cs typeface="Consolas"/>
              </a:rPr>
              <a:t>n </a:t>
            </a:r>
            <a:r>
              <a:rPr lang="en-US" altLang="zh-CN" sz="2100" dirty="0">
                <a:latin typeface="Consolas"/>
                <a:cs typeface="Consolas"/>
              </a:rPr>
              <a:t>)</a:t>
            </a:r>
            <a:r>
              <a:rPr lang="en-US" altLang="zh-CN" sz="2100" baseline="-25000" dirty="0">
                <a:latin typeface="Consolas"/>
                <a:cs typeface="Consolas"/>
              </a:rPr>
              <a:t>2</a:t>
            </a:r>
          </a:p>
          <a:p>
            <a:endParaRPr lang="en-US" altLang="zh-CN" sz="1200" baseline="-25000" dirty="0">
              <a:latin typeface="Consolas"/>
              <a:cs typeface="Consolas"/>
            </a:endParaRPr>
          </a:p>
          <a:p>
            <a:endParaRPr lang="en-US" altLang="zh-CN" sz="600" u="sng" baseline="-25000" dirty="0">
              <a:latin typeface="Consolas"/>
              <a:cs typeface="Consolas"/>
            </a:endParaRPr>
          </a:p>
          <a:p>
            <a:r>
              <a:rPr lang="en-US" altLang="zh-CN" dirty="0">
                <a:latin typeface="Arial"/>
                <a:cs typeface="Arial"/>
              </a:rPr>
              <a:t>M: significant, E: exponent</a:t>
            </a:r>
          </a:p>
          <a:p>
            <a:endParaRPr lang="en-US" altLang="zh-CN" sz="900" baseline="-25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01003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45393" y="3200982"/>
            <a:ext cx="5423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(Binary) normalized representation of  (10.25)</a:t>
            </a:r>
            <a:r>
              <a:rPr kumimoji="1" lang="en-US" altLang="zh-CN" sz="2100" baseline="-25000" dirty="0">
                <a:latin typeface="Arial"/>
                <a:cs typeface="Arial"/>
              </a:rPr>
              <a:t>10</a:t>
            </a:r>
            <a:r>
              <a:rPr kumimoji="1" lang="en-US" altLang="zh-CN" dirty="0">
                <a:latin typeface="Arial"/>
                <a:cs typeface="Arial"/>
              </a:rPr>
              <a:t>?    </a:t>
            </a:r>
            <a:endParaRPr kumimoji="1" lang="zh-CN" altLang="en-US" dirty="0">
              <a:latin typeface="Arial"/>
              <a:cs typeface="Arial"/>
            </a:endParaRP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48B6C7CF-8B7B-4225-824B-722D87F9C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50" y="2748064"/>
            <a:ext cx="1216456" cy="125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2992407-00C1-4D47-B565-42EEB3CD4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46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04596" y="2329380"/>
            <a:ext cx="5487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(Binary) normalized representation of  (10.25)</a:t>
            </a:r>
            <a:r>
              <a:rPr kumimoji="1" lang="en-US" altLang="zh-CN" sz="2100" baseline="-25000" dirty="0">
                <a:latin typeface="Arial"/>
                <a:cs typeface="Arial"/>
              </a:rPr>
              <a:t>10</a:t>
            </a:r>
            <a:r>
              <a:rPr kumimoji="1" lang="en-US" altLang="zh-CN" dirty="0">
                <a:latin typeface="Arial"/>
                <a:cs typeface="Arial"/>
              </a:rPr>
              <a:t> ?    </a:t>
            </a:r>
            <a:endParaRPr kumimoji="1" lang="zh-CN" altLang="en-US" dirty="0"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85901" y="2930080"/>
            <a:ext cx="539231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100" dirty="0">
                <a:cs typeface="Consolas"/>
              </a:rPr>
              <a:t>Answer: (10.25)</a:t>
            </a:r>
            <a:r>
              <a:rPr lang="en-US" altLang="zh-CN" sz="2100" baseline="-25000" dirty="0">
                <a:cs typeface="Consolas"/>
              </a:rPr>
              <a:t>10</a:t>
            </a:r>
            <a:r>
              <a:rPr lang="en-US" altLang="zh-CN" sz="2100" dirty="0">
                <a:cs typeface="Consolas"/>
              </a:rPr>
              <a:t> = </a:t>
            </a:r>
            <a:r>
              <a:rPr lang="en-US" altLang="zh-CN" sz="2100" dirty="0">
                <a:cs typeface="Arial"/>
              </a:rPr>
              <a:t>(1010.01)</a:t>
            </a:r>
            <a:r>
              <a:rPr lang="en-US" altLang="zh-CN" sz="2100" baseline="-25000" dirty="0">
                <a:cs typeface="Arial"/>
              </a:rPr>
              <a:t>2 </a:t>
            </a:r>
            <a:r>
              <a:rPr lang="en-US" altLang="zh-CN" sz="2100" dirty="0">
                <a:cs typeface="Arial"/>
              </a:rPr>
              <a:t> = (1.01001)</a:t>
            </a:r>
            <a:r>
              <a:rPr lang="en-US" altLang="zh-CN" sz="2100" baseline="-25000" dirty="0">
                <a:cs typeface="Arial"/>
              </a:rPr>
              <a:t>2 </a:t>
            </a:r>
            <a:r>
              <a:rPr lang="en-US" altLang="zh-CN" sz="2100" dirty="0">
                <a:cs typeface="Arial"/>
              </a:rPr>
              <a:t>* 2</a:t>
            </a:r>
            <a:r>
              <a:rPr lang="en-US" altLang="zh-CN" sz="2100" baseline="30000" dirty="0">
                <a:cs typeface="Arial"/>
              </a:rPr>
              <a:t>3</a:t>
            </a:r>
            <a:endParaRPr lang="en-US" altLang="zh-CN" sz="2100" baseline="30000" dirty="0">
              <a:cs typeface="Consolas"/>
            </a:endParaRP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0D5FC462-ED6E-4759-9AFA-31C943A2A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31" y="2012066"/>
            <a:ext cx="952965" cy="98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605316"/>
      </p:ext>
    </p:extLst>
  </p:cSld>
  <p:clrMapOvr>
    <a:masterClrMapping/>
  </p:clrMapOvr>
</p:sld>
</file>

<file path=ppt/theme/theme1.xml><?xml version="1.0" encoding="utf-8"?>
<a:theme xmlns:a="http://schemas.openxmlformats.org/drawingml/2006/main" name="CloudVisor-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 w="28575">
          <a:solidFill>
            <a:schemeClr val="bg2">
              <a:lumMod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CloudVisor-Austin.thmx</Template>
  <TotalTime>57688</TotalTime>
  <Words>2476</Words>
  <Application>Microsoft Office PowerPoint</Application>
  <PresentationFormat>On-screen Show (4:3)</PresentationFormat>
  <Paragraphs>641</Paragraphs>
  <Slides>49</Slides>
  <Notes>12</Notes>
  <HiddenSlides>3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49</vt:i4>
      </vt:variant>
    </vt:vector>
  </HeadingPairs>
  <TitlesOfParts>
    <vt:vector size="60" baseType="lpstr">
      <vt:lpstr>Arial</vt:lpstr>
      <vt:lpstr>Calibri</vt:lpstr>
      <vt:lpstr>Consolas</vt:lpstr>
      <vt:lpstr>Courier New</vt:lpstr>
      <vt:lpstr>Symbol</vt:lpstr>
      <vt:lpstr>Tahoma</vt:lpstr>
      <vt:lpstr>Verdana</vt:lpstr>
      <vt:lpstr>CloudVisor-Austin</vt:lpstr>
      <vt:lpstr>公式</vt:lpstr>
      <vt:lpstr>Worksheet</vt:lpstr>
      <vt:lpstr>工作表</vt:lpstr>
      <vt:lpstr>Floating point</vt:lpstr>
      <vt:lpstr>Floating Point (FP) lesson plan</vt:lpstr>
      <vt:lpstr>Floating point: key idea</vt:lpstr>
      <vt:lpstr>Floating Point: decimal</vt:lpstr>
      <vt:lpstr>Floating Point: decimal</vt:lpstr>
      <vt:lpstr>Floating Point: binary</vt:lpstr>
      <vt:lpstr>Floating Point</vt:lpstr>
      <vt:lpstr>PowerPoint Presentation</vt:lpstr>
      <vt:lpstr>PowerPoint Presentation</vt:lpstr>
      <vt:lpstr>How to represent a normalized number in a fixed-length format?</vt:lpstr>
      <vt:lpstr>Normalized representation</vt:lpstr>
      <vt:lpstr>Exercise</vt:lpstr>
      <vt:lpstr>Exercise</vt:lpstr>
      <vt:lpstr>Strawman 32-bit FP</vt:lpstr>
      <vt:lpstr>Strawman 32-bit FP</vt:lpstr>
      <vt:lpstr>IEEE Floating Point Standard</vt:lpstr>
      <vt:lpstr>IEEE Floating Point Standard</vt:lpstr>
      <vt:lpstr>Goals of IEEE Standard</vt:lpstr>
      <vt:lpstr>IEEE FP: Carve out subsets bit-patterns from normalized  representation</vt:lpstr>
      <vt:lpstr>IEEE FP: Represent negative exponents using bias</vt:lpstr>
      <vt:lpstr>IEEE FP normalized representation</vt:lpstr>
      <vt:lpstr>PowerPoint Presentation</vt:lpstr>
      <vt:lpstr>IEEE FP denormalized representation: represent values close and equal to 0</vt:lpstr>
      <vt:lpstr>Zeros</vt:lpstr>
      <vt:lpstr>Denormalized FP example</vt:lpstr>
      <vt:lpstr>IEEE FP normalized + denormalized</vt:lpstr>
      <vt:lpstr>IEEE FP: special values</vt:lpstr>
      <vt:lpstr>Breakout time!</vt:lpstr>
      <vt:lpstr>A toy 8-bit FP in the spirit of IEEE FP</vt:lpstr>
      <vt:lpstr>A toy 8-bit FP in the spirit of IEEE FP</vt:lpstr>
      <vt:lpstr>Floating Point (FP) lesson plan</vt:lpstr>
      <vt:lpstr>FP: Rounding</vt:lpstr>
      <vt:lpstr>Round down; round up</vt:lpstr>
      <vt:lpstr>Round towards zero</vt:lpstr>
      <vt:lpstr>Round to nearest; ties to even </vt:lpstr>
      <vt:lpstr>IEEE FP: single vs. double precision</vt:lpstr>
      <vt:lpstr>single/ double precision</vt:lpstr>
      <vt:lpstr>How does CPU know if it is floating point or integers ?</vt:lpstr>
      <vt:lpstr>PowerPoint Presentation</vt:lpstr>
      <vt:lpstr>PowerPoint Presentation</vt:lpstr>
      <vt:lpstr>Floating point operations</vt:lpstr>
      <vt:lpstr>Why divide by zero = ? </vt:lpstr>
      <vt:lpstr>Floating point addition</vt:lpstr>
      <vt:lpstr>Floating point multiplication</vt:lpstr>
      <vt:lpstr>Floating point in real world</vt:lpstr>
      <vt:lpstr>Floating point in the real world</vt:lpstr>
      <vt:lpstr>Floating point trouble</vt:lpstr>
      <vt:lpstr>Floating point trouble</vt:lpstr>
      <vt:lpstr>Floating point summary</vt:lpstr>
    </vt:vector>
  </TitlesOfParts>
  <Company>fudan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VFlash</dc:title>
  <dc:creator>xiang song</dc:creator>
  <cp:lastModifiedBy>Jinyang Li</cp:lastModifiedBy>
  <cp:revision>6595</cp:revision>
  <cp:lastPrinted>2019-09-16T16:00:42Z</cp:lastPrinted>
  <dcterms:created xsi:type="dcterms:W3CDTF">2012-08-17T04:52:30Z</dcterms:created>
  <dcterms:modified xsi:type="dcterms:W3CDTF">2020-09-16T14:52:32Z</dcterms:modified>
</cp:coreProperties>
</file>