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92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3" r:id="rId14"/>
    <p:sldId id="294" r:id="rId15"/>
    <p:sldId id="295" r:id="rId16"/>
    <p:sldId id="296" r:id="rId17"/>
    <p:sldId id="297" r:id="rId18"/>
    <p:sldId id="298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EE55-0E5E-CE4F-84F8-D8D46C8B970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F154-C13E-744C-A98D-816D5E29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/questions/1641957/is-an-array-name-a-pointer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/questions/2003745/pointer-address-in-a-c-multidimensional-array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Strings,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Jinyang 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5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25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527" y="2874323"/>
            <a:ext cx="4451760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Note: if </a:t>
            </a:r>
            <a:r>
              <a:rPr lang="en-US" sz="2400" dirty="0" err="1" smtClean="0"/>
              <a:t>dst</a:t>
            </a:r>
            <a:r>
              <a:rPr lang="en-US" sz="2400" dirty="0" smtClean="0"/>
              <a:t> size is too small, </a:t>
            </a:r>
          </a:p>
          <a:p>
            <a:r>
              <a:rPr lang="en-US" sz="2400" dirty="0" smtClean="0"/>
              <a:t>it may not be null-terminated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12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0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02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5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2100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00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6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572" y="5377190"/>
            <a:ext cx="718798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has no class/object.</a:t>
            </a:r>
          </a:p>
          <a:p>
            <a:r>
              <a:rPr lang="en-US" sz="2800" dirty="0" err="1" smtClean="0"/>
              <a:t>Struct</a:t>
            </a:r>
            <a:r>
              <a:rPr lang="en-US" sz="2800" dirty="0" smtClean="0"/>
              <a:t> is like a class without associated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2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95606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itwise operations</a:t>
            </a:r>
            <a:endParaRPr lang="en-US" dirty="0" smtClean="0"/>
          </a:p>
          <a:p>
            <a:r>
              <a:rPr lang="en-US" dirty="0" smtClean="0"/>
              <a:t>Pointers and arrays</a:t>
            </a:r>
          </a:p>
          <a:p>
            <a:r>
              <a:rPr lang="en-US" dirty="0" smtClean="0"/>
              <a:t>ASCII Characters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21894"/>
            <a:ext cx="8229600" cy="219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Today</a:t>
            </a:r>
          </a:p>
          <a:p>
            <a:r>
              <a:rPr lang="en-US" dirty="0" smtClean="0"/>
              <a:t>strings</a:t>
            </a:r>
            <a:endParaRPr lang="en-US" dirty="0" smtClean="0"/>
          </a:p>
          <a:p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</a:t>
            </a:r>
          </a:p>
        </p:txBody>
      </p:sp>
    </p:spTree>
    <p:extLst>
      <p:ext uri="{BB962C8B-B14F-4D97-AF65-F5344CB8AC3E}">
        <p14:creationId xmlns:p14="http://schemas.microsoft.com/office/powerpoint/2010/main" val="406313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30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276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657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65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21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{1024,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59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7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43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1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of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the linked </a:t>
            </a:r>
            <a:endParaRPr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and return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head of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 *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headp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</a:t>
            </a:r>
            <a:r>
              <a:rPr lang="en-US" altLang="zh-CN" sz="2000" dirty="0" smtClean="0">
                <a:latin typeface="Consolas"/>
                <a:cs typeface="Consolas"/>
              </a:rPr>
              <a:t>**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,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>
                <a:latin typeface="Consolas"/>
                <a:cs typeface="Consolas"/>
              </a:rPr>
              <a:t>1</a:t>
            </a:r>
            <a:r>
              <a:rPr lang="en-US" altLang="zh-CN" sz="2000" dirty="0" smtClean="0">
                <a:latin typeface="Consolas"/>
                <a:cs typeface="Consolas"/>
              </a:rPr>
              <a:t>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49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23145"/>
            <a:ext cx="4753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3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83642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96881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439"/>
              <a:gd name="adj2" fmla="val 219527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0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1238" y="3037589"/>
            <a:ext cx="14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insert.headp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4963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endCxn id="58" idx="3"/>
          </p:cNvCxnSpPr>
          <p:nvPr/>
        </p:nvCxnSpPr>
        <p:spPr>
          <a:xfrm flipV="1">
            <a:off x="1211658" y="3222255"/>
            <a:ext cx="1600718" cy="4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1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n-&gt;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51823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439"/>
                <a:gd name="adj2" fmla="val 202332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2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9876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>
            <a:endCxn id="57" idx="3"/>
          </p:cNvCxnSpPr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1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-711"/>
              <a:gd name="adj2" fmla="val 19987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endCxn id="55" idx="1"/>
          </p:cNvCxnSpPr>
          <p:nvPr/>
        </p:nvCxnSpPr>
        <p:spPr>
          <a:xfrm rot="5400000">
            <a:off x="2393663" y="3474478"/>
            <a:ext cx="1800734" cy="594297"/>
          </a:xfrm>
          <a:prstGeom prst="curvedConnector4">
            <a:avLst>
              <a:gd name="adj1" fmla="val -1259"/>
              <a:gd name="adj2" fmla="val 190050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sz="2400" dirty="0" smtClean="0"/>
              <a:t>possible solution</a:t>
            </a:r>
            <a:r>
              <a:rPr lang="en-US" sz="2400" dirty="0" smtClean="0"/>
              <a:t>: explicitly </a:t>
            </a:r>
            <a:r>
              <a:rPr lang="en-US" sz="2400" dirty="0" smtClean="0"/>
              <a:t>pass </a:t>
            </a:r>
            <a:r>
              <a:rPr lang="en-US" sz="2400" dirty="0" smtClean="0"/>
              <a:t>an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71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0x00..0c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Curved Connector 28"/>
          <p:cNvCxnSpPr>
            <a:endCxn id="45" idx="1"/>
          </p:cNvCxnSpPr>
          <p:nvPr/>
        </p:nvCxnSpPr>
        <p:spPr>
          <a:xfrm rot="5400000">
            <a:off x="2943297" y="2924844"/>
            <a:ext cx="701468" cy="594299"/>
          </a:xfrm>
          <a:prstGeom prst="curvedConnector4">
            <a:avLst>
              <a:gd name="adj1" fmla="val -4580"/>
              <a:gd name="adj2" fmla="val 138465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3303153" y="3880440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Arrray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are stored contiguously in memory in row-major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646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Consolas"/>
                <a:cs typeface="Consolas"/>
              </a:rPr>
              <a:t>int </a:t>
            </a:r>
            <a:r>
              <a:rPr kumimoji="1" lang="mr-IN" altLang="zh-CN" sz="2800" dirty="0">
                <a:latin typeface="Verdana"/>
                <a:cs typeface="Verdana"/>
              </a:rPr>
              <a:t>arr</a:t>
            </a:r>
            <a:r>
              <a:rPr kumimoji="1" lang="mr-IN" altLang="zh-CN" sz="2800" dirty="0" smtClean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kumimoji="1" lang="mr-IN" altLang="zh-CN" sz="2800" dirty="0" smtClean="0">
                <a:latin typeface="Consolas"/>
                <a:cs typeface="Consolas"/>
              </a:rPr>
              <a:t>]…</a:t>
            </a:r>
            <a:r>
              <a:rPr kumimoji="1" lang="mr-IN" altLang="zh-CN" sz="2800" dirty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k-1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err="1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err="1" smtClean="0">
                <a:latin typeface="Consolas"/>
                <a:cs typeface="Consolas"/>
              </a:rPr>
              <a:t>k</a:t>
            </a:r>
            <a:r>
              <a:rPr kumimoji="1" lang="mr-IN" altLang="zh-CN" sz="2800" dirty="0" smtClean="0">
                <a:latin typeface="Consolas"/>
                <a:cs typeface="Consolas"/>
              </a:rPr>
              <a:t>]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89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90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4454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9801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23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394944" y="5005576"/>
            <a:ext cx="7997301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Access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an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element at second row and third column  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997" y="5561476"/>
            <a:ext cx="299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m</a:t>
            </a:r>
            <a:r>
              <a:rPr kumimoji="1" lang="en-US" altLang="zh-CN" sz="2400" dirty="0" smtClean="0">
                <a:latin typeface="Verdana"/>
                <a:cs typeface="Verdana"/>
              </a:rPr>
              <a:t>atrix[1][2] = 10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52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1861620"/>
            <a:ext cx="7889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  <a:p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2; 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for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j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j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3; 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++)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>
                <a:latin typeface="Verdana"/>
                <a:cs typeface="Verdana"/>
              </a:rPr>
              <a:t>p</a:t>
            </a:r>
            <a:r>
              <a:rPr lang="mr-IN" altLang="zh-CN" sz="2400" dirty="0" smtClean="0">
                <a:latin typeface="Verdana"/>
                <a:cs typeface="Verdana"/>
              </a:rPr>
              <a:t>\n”,&amp;</a:t>
            </a:r>
            <a:r>
              <a:rPr lang="en-US" altLang="zh-CN" sz="2400" dirty="0" smtClean="0">
                <a:latin typeface="Verdana"/>
                <a:cs typeface="Verdana"/>
              </a:rPr>
              <a:t>matrix[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][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]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en-US" altLang="zh-CN" sz="2400" dirty="0" smtClean="0">
                <a:latin typeface="Verdana"/>
                <a:cs typeface="Verdana"/>
              </a:rPr>
              <a:t>;</a:t>
            </a: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05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875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5" name="矩形 4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41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951072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Possible solution: explicitly </a:t>
            </a:r>
            <a:r>
              <a:rPr lang="en-US" dirty="0" smtClean="0"/>
              <a:t>pass </a:t>
            </a:r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29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3" name="矩形 32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88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the values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of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and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matrix[1]?</a:t>
            </a: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794" y="3733912"/>
            <a:ext cx="4639813" cy="2246769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*p1, *p2, *p3;</a:t>
            </a:r>
          </a:p>
          <a:p>
            <a:r>
              <a:rPr lang="en-US" sz="2000" dirty="0" smtClean="0">
                <a:latin typeface="Verdana"/>
                <a:cs typeface="Verdana"/>
              </a:rPr>
              <a:t>p1 = (</a:t>
            </a:r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sz="2000" dirty="0" smtClean="0">
                <a:latin typeface="Verdana"/>
                <a:cs typeface="Verdana"/>
              </a:rPr>
              <a:t>p2 = matrix[0];</a:t>
            </a:r>
          </a:p>
          <a:p>
            <a:r>
              <a:rPr lang="en-US" sz="2000" dirty="0" smtClean="0">
                <a:latin typeface="Verdana"/>
                <a:cs typeface="Verdana"/>
              </a:rPr>
              <a:t>p3 = matrix[1];</a:t>
            </a:r>
          </a:p>
          <a:p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err="1" smtClean="0">
                <a:latin typeface="Verdana"/>
                <a:cs typeface="Verdana"/>
              </a:rPr>
              <a:t>printf</a:t>
            </a:r>
            <a:r>
              <a:rPr lang="en-US" sz="2000" dirty="0" smtClean="0">
                <a:latin typeface="Verdana"/>
                <a:cs typeface="Verdana"/>
              </a:rPr>
              <a:t>(“matrix:%p matrix[0]:%p\ matrix[1]:%p\n”, p1, p2, p3);</a:t>
            </a:r>
            <a:endParaRPr 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443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40116" y="1816585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matrix: 0x100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matrix[0]:</a:t>
            </a:r>
            <a:r>
              <a:rPr lang="zh-CN" altLang="en-US" sz="2400" dirty="0" smtClean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0x100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atrix[1]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:</a:t>
            </a:r>
            <a:r>
              <a:rPr lang="zh-CN" altLang="en-US" sz="2400" dirty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04708" y="4647173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31922" y="4482014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25745" y="3581569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52959" y="34164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675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define a pointer which points to the head of the array?</a:t>
            </a:r>
          </a:p>
        </p:txBody>
      </p:sp>
    </p:spTree>
    <p:extLst>
      <p:ext uri="{BB962C8B-B14F-4D97-AF65-F5344CB8AC3E}">
        <p14:creationId xmlns:p14="http://schemas.microsoft.com/office/powerpoint/2010/main" val="25864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7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to access matrix[1][0] with p?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65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atrix[1][0]: *(p + 3)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                   p[3]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8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68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148319"/>
            <a:ext cx="785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address of matrix[i][j]: p + i * n + j</a:t>
            </a:r>
          </a:p>
        </p:txBody>
      </p:sp>
    </p:spTree>
    <p:extLst>
      <p:ext uri="{BB962C8B-B14F-4D97-AF65-F5344CB8AC3E}">
        <p14:creationId xmlns:p14="http://schemas.microsoft.com/office/powerpoint/2010/main" val="386413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Accessing 2D array using pointer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4915499"/>
            <a:ext cx="7889910" cy="156966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matrix[0]; // or 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</a:t>
            </a:r>
            <a:r>
              <a:rPr lang="en-US" altLang="zh-CN" sz="2400" dirty="0" smtClean="0">
                <a:latin typeface="Verdana"/>
                <a:cs typeface="Verdana"/>
              </a:rPr>
              <a:t>*3</a:t>
            </a:r>
            <a:r>
              <a:rPr lang="mr-IN" altLang="zh-CN" sz="2400" dirty="0" smtClean="0">
                <a:latin typeface="Verdana"/>
                <a:cs typeface="Verdana"/>
              </a:rPr>
              <a:t>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p[</a:t>
            </a:r>
            <a:r>
              <a:rPr lang="en-US" altLang="zh-CN" sz="2400" dirty="0" err="1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]);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444749" y="1399955"/>
            <a:ext cx="788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037" y="4142391"/>
            <a:ext cx="61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6" name="矩形 4"/>
          <p:cNvSpPr/>
          <p:nvPr/>
        </p:nvSpPr>
        <p:spPr>
          <a:xfrm>
            <a:off x="457200" y="2027921"/>
            <a:ext cx="7889910" cy="1938992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{</a:t>
            </a:r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for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j = 0; j &lt; 3; j++) { 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 smtClean="0">
                <a:latin typeface="Verdana"/>
                <a:cs typeface="Verdana"/>
              </a:rPr>
              <a:t>   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matrix[i][j]);</a:t>
            </a: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035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75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794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43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410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4247</Words>
  <Application>Microsoft Macintosh PowerPoint</Application>
  <PresentationFormat>On-screen Show (4:3)</PresentationFormat>
  <Paragraphs>920</Paragraphs>
  <Slides>59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Strings, Structs, malloc, 2D arrays</vt:lpstr>
      <vt:lpstr>What we have learnt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1st insert call</vt:lpstr>
      <vt:lpstr>1st insert call</vt:lpstr>
      <vt:lpstr>1st insert call</vt:lpstr>
      <vt:lpstr>after 1st insert call</vt:lpstr>
      <vt:lpstr>2nd insert call</vt:lpstr>
      <vt:lpstr>2nd insert call</vt:lpstr>
      <vt:lpstr>2nd insert call</vt:lpstr>
      <vt:lpstr>after 3rd call</vt:lpstr>
      <vt:lpstr>2D Arrray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Memory layout</vt:lpstr>
      <vt:lpstr>Memory layout</vt:lpstr>
      <vt:lpstr>Memory layout</vt:lpstr>
      <vt:lpstr>Memory layout</vt:lpstr>
      <vt:lpstr>Pointers</vt:lpstr>
      <vt:lpstr>Pointers</vt:lpstr>
      <vt:lpstr>Pointers</vt:lpstr>
      <vt:lpstr>Pointers</vt:lpstr>
      <vt:lpstr>Pointers</vt:lpstr>
      <vt:lpstr>Pointers</vt:lpstr>
      <vt:lpstr>A general question</vt:lpstr>
      <vt:lpstr>A general question</vt:lpstr>
      <vt:lpstr>Accessing 2D array using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Structs, malloc, 2D arrays</dc:title>
  <dc:creator>Jinyang Li</dc:creator>
  <cp:lastModifiedBy>Jinyang Li</cp:lastModifiedBy>
  <cp:revision>22</cp:revision>
  <cp:lastPrinted>2019-02-25T05:01:17Z</cp:lastPrinted>
  <dcterms:created xsi:type="dcterms:W3CDTF">2018-10-01T18:44:27Z</dcterms:created>
  <dcterms:modified xsi:type="dcterms:W3CDTF">2019-02-25T17:37:02Z</dcterms:modified>
</cp:coreProperties>
</file>