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970" r:id="rId5"/>
    <p:sldId id="971" r:id="rId6"/>
    <p:sldId id="919" r:id="rId7"/>
    <p:sldId id="924" r:id="rId8"/>
    <p:sldId id="966" r:id="rId9"/>
    <p:sldId id="956" r:id="rId10"/>
    <p:sldId id="972" r:id="rId11"/>
    <p:sldId id="937" r:id="rId12"/>
    <p:sldId id="938" r:id="rId13"/>
    <p:sldId id="939" r:id="rId14"/>
    <p:sldId id="959" r:id="rId15"/>
    <p:sldId id="967" r:id="rId16"/>
    <p:sldId id="866" r:id="rId17"/>
    <p:sldId id="942" r:id="rId18"/>
    <p:sldId id="969" r:id="rId19"/>
    <p:sldId id="943" r:id="rId20"/>
    <p:sldId id="945" r:id="rId21"/>
    <p:sldId id="944" r:id="rId22"/>
    <p:sldId id="946" r:id="rId23"/>
    <p:sldId id="962" r:id="rId24"/>
    <p:sldId id="949" r:id="rId25"/>
    <p:sldId id="95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12325-A740-47FD-AAAB-59631168F38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5312-D166-4EB2-8106-63703C16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4F9F-ADFB-4738-8D12-3FE02E25D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B27A-34E9-405E-9941-455CD89F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5B31-8232-4661-AD77-C74BE31B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516E-E95A-4AE8-AC92-869CD1DD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2A92-6455-41C4-BBEC-8104434E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1CA-1600-458B-8BBC-A4370F3B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0788-1468-44E9-AC49-6EAC842A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BC94-153A-4558-8485-3D04B400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D9E6-2266-468C-A29B-7DC54D3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A4C7-8571-47F4-AA0C-3CC73CF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2DF69-DAC3-4388-AB63-681B52AC3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9903D-1972-41F9-B57F-733B0C1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26C8-CEA0-43FF-8537-B8CD27F4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0582-FB25-41DD-B1A7-A64B99E1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9B9D-C698-445D-8632-5996DFCF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C415-C218-47C6-A59D-153D856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5ACA-27BA-43A2-AB41-08856CB8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DE85-886D-42C8-87D5-52802397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C844-3313-4825-9DF0-8993C335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369B-66A8-49D6-917F-C6A67B83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A86E-664A-44D3-AE60-7C110B8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E846-DB47-4E16-A377-58F5F4C2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9EEF-58B4-48F0-91F5-149289E1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20B2-871B-41AF-91E6-EE8B8788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8784-6CE8-46B1-BA8B-D2928C8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6346-5DDB-460D-B7DB-91F30790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82E3-4EC0-49D3-A8FE-98FC7EF4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7C511-ADB1-434B-BFAD-A2DB85F97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3DBF-FCDB-43C1-9544-4C7206AF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4724-2797-4474-B6E6-FBDD9906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7966F-D200-44B4-9D0A-ED2D23A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0A0A-C25E-4A03-82A3-6AEE014B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2820-D781-452F-A08C-D7972693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1D114-C730-4BFA-84D5-D9D40616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33027-9732-4E97-AFD8-C93DF9B2A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82F76-40D7-40CA-90E4-25AAC29B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D83A9-E17B-4E6F-AA8A-1D35F832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FC37-1C0D-4C61-8D4E-A58964E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93928-52D7-4B84-9646-1E687DCA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F3FF-D3A3-4245-84FD-CFA91CA9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54BD5-450A-4F0F-8271-6EF6A4FB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BA31A-5007-40C7-81C7-1E28DD1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BFAF4-5B0E-409A-B535-B666FEBC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2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D43D6-0278-4248-A877-108F04DA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87ECE-FE7C-4800-8F62-B7108102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5525F-D2D7-464A-A5AB-3AA5BFCE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9FD6-8656-4EB3-A761-801A37C9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04B6-06B3-452E-B278-362DCAB4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0BF69-F721-4CC8-AEEE-D860778B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1694-B8A8-4BB9-9AAC-6740DC3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AA35-16F7-4AFC-8DF5-C42DF2F8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6045-B570-446C-9967-E1A6063B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EBFC-F869-4BCB-9913-732DEA7B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C75C5-7178-4184-BE30-C5039A97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9878-5936-41D3-B5A1-05895AE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52D08-A66A-4A03-8DAF-4610E731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4E97-CBA4-4CA7-BDFC-D59EB73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A7D4-FE94-4694-A631-2115D085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261C-FD25-4E6A-8EE7-E41E112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7DE6-25D5-4BB6-B8DC-DD90B4C6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8758-16A2-450F-896A-7AD2A3BA5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8906-6335-452D-AFDA-FDE107BE1FA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6D59-B83B-4DEC-B390-835E9FE11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09CD-EB23-408F-85BC-547263040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705F-7EB1-4ACD-BC13-E980BC1A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1694-D753-44D3-854D-CABD7DA6D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AMD K8 (2000), Intel Pentium 4 and later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 flipV="1">
            <a:off x="4933720" y="3316028"/>
            <a:ext cx="1465870" cy="1069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3563666"/>
            <a:ext cx="2637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92124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19885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64 bits machine </a:t>
            </a:r>
            <a:r>
              <a:rPr lang="mr-IN" altLang="zh-CN" sz="2400" b="1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 64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  <a:p>
            <a:endParaRPr lang="zh-CN" alt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06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70" y="452968"/>
            <a:ext cx="9988379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C’s Integer data types on 64 bits machine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48387"/>
              </p:ext>
            </p:extLst>
          </p:nvPr>
        </p:nvGraphicFramePr>
        <p:xfrm>
          <a:off x="2680348" y="1705586"/>
          <a:ext cx="7021169" cy="3657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Length 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15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15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16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</a:t>
                      </a: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32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64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3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C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1417639"/>
            <a:ext cx="7020615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#include &lt;</a:t>
            </a:r>
            <a:r>
              <a:rPr lang="en-US" sz="2000" dirty="0" err="1">
                <a:latin typeface="Courier"/>
                <a:cs typeface="Courier"/>
              </a:rPr>
              <a:t>stdio.h</a:t>
            </a:r>
            <a:r>
              <a:rPr lang="en-US" sz="2000" dirty="0">
                <a:latin typeface="Courier"/>
                <a:cs typeface="Courier"/>
              </a:rPr>
              <a:t>&gt;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int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main()</a:t>
            </a:r>
          </a:p>
          <a:p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latin typeface="Courier"/>
                <a:cs typeface="Courier"/>
              </a:rPr>
              <a:t>     char x = -127;</a:t>
            </a:r>
          </a:p>
          <a:p>
            <a:r>
              <a:rPr lang="en-US" sz="2000" dirty="0">
                <a:latin typeface="Courier"/>
                <a:cs typeface="Courier"/>
              </a:rPr>
              <a:t>     char y = 0x81;</a:t>
            </a:r>
          </a:p>
          <a:p>
            <a:r>
              <a:rPr lang="en-US" sz="2000" dirty="0">
                <a:latin typeface="Courier"/>
                <a:cs typeface="Courier"/>
              </a:rPr>
              <a:t>     char z = x + y;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(“hello world sum is %d\n”, z);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753944"/>
            <a:ext cx="4063282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gcc</a:t>
            </a:r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helloworld.c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./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a.out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89239" y="4766554"/>
            <a:ext cx="4727013" cy="1529695"/>
            <a:chOff x="4365238" y="4766553"/>
            <a:chExt cx="4727013" cy="1529695"/>
          </a:xfrm>
        </p:grpSpPr>
        <p:sp>
          <p:nvSpPr>
            <p:cNvPr id="6" name="Rectangle 4"/>
            <p:cNvSpPr/>
            <p:nvPr/>
          </p:nvSpPr>
          <p:spPr>
            <a:xfrm>
              <a:off x="5168458" y="4784720"/>
              <a:ext cx="270098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dirty="0">
                  <a:latin typeface="Verdana"/>
                  <a:cs typeface="Verdana"/>
                </a:rPr>
                <a:t>1</a:t>
              </a:r>
              <a:r>
                <a:rPr lang="en-US" sz="2600" dirty="0">
                  <a:latin typeface="Verdana"/>
                  <a:cs typeface="Verdana"/>
                </a:rPr>
                <a:t> 0 0 0 0 0 0 1</a:t>
              </a:r>
            </a:p>
          </p:txBody>
        </p:sp>
        <p:sp>
          <p:nvSpPr>
            <p:cNvPr id="7" name="Rectangle 5"/>
            <p:cNvSpPr/>
            <p:nvPr/>
          </p:nvSpPr>
          <p:spPr>
            <a:xfrm>
              <a:off x="5051239" y="5211407"/>
              <a:ext cx="293061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1 0 0 0 0 0 0 1 </a:t>
              </a: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4553394" y="5203683"/>
              <a:ext cx="4575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+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238" y="5704300"/>
              <a:ext cx="37494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051239" y="5803805"/>
              <a:ext cx="281819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</a:t>
              </a:r>
              <a:r>
                <a:rPr lang="en-US" altLang="zh-CN" sz="2600" dirty="0">
                  <a:latin typeface="Verdana"/>
                  <a:cs typeface="Verdana"/>
                </a:rPr>
                <a:t>0</a:t>
              </a:r>
              <a:r>
                <a:rPr lang="en-US" sz="2600" dirty="0">
                  <a:latin typeface="Verdana"/>
                  <a:cs typeface="Verdana"/>
                </a:rPr>
                <a:t> 0 0 0 0 0 1 0</a:t>
              </a:r>
            </a:p>
          </p:txBody>
        </p:sp>
        <p:sp>
          <p:nvSpPr>
            <p:cNvPr id="11" name="矩形 8"/>
            <p:cNvSpPr/>
            <p:nvPr/>
          </p:nvSpPr>
          <p:spPr>
            <a:xfrm>
              <a:off x="8241387" y="476655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2" name="矩形 9"/>
            <p:cNvSpPr/>
            <p:nvPr/>
          </p:nvSpPr>
          <p:spPr>
            <a:xfrm>
              <a:off x="8241387" y="520368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3" name="Rectangle 9"/>
            <p:cNvSpPr/>
            <p:nvPr/>
          </p:nvSpPr>
          <p:spPr>
            <a:xfrm>
              <a:off x="4687257" y="5781525"/>
              <a:ext cx="396638" cy="492443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id="14" name="矩形 11"/>
            <p:cNvSpPr/>
            <p:nvPr/>
          </p:nvSpPr>
          <p:spPr>
            <a:xfrm>
              <a:off x="8322773" y="5784813"/>
              <a:ext cx="4635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2</a:t>
              </a:r>
              <a:r>
                <a:rPr lang="zh-CN" altLang="en-US" sz="2200" dirty="0">
                  <a:latin typeface="Verdana"/>
                  <a:cs typeface="Verdana"/>
                </a:rPr>
                <a:t> </a:t>
              </a:r>
              <a:endParaRPr lang="en-US" altLang="zh-CN" sz="2200" dirty="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7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4127556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664027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160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integers: 2 ways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4127556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664027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4325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integers: 2 ways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4127556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664027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165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Little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375822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</a:t>
            </a:r>
            <a:r>
              <a:rPr lang="en-US" altLang="zh-CN" sz="2400" i="1" dirty="0">
                <a:solidFill>
                  <a:srgbClr val="FF0000"/>
                </a:solidFill>
                <a:latin typeface="Arial"/>
                <a:cs typeface="Arial"/>
              </a:rPr>
              <a:t>78</a:t>
            </a:r>
            <a:endParaRPr lang="zh-CN" altLang="en-US" sz="2400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294695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6076043" y="4902275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Least significant byte in smallest address, </a:t>
            </a:r>
          </a:p>
          <a:p>
            <a:pPr marL="0" lvl="1"/>
            <a:r>
              <a:rPr kumimoji="1" lang="en-US" altLang="zh-CN" sz="2000" dirty="0" err="1">
                <a:solidFill>
                  <a:srgbClr val="FF0000"/>
                </a:solidFill>
                <a:latin typeface="Verdana"/>
                <a:cs typeface="Verdana"/>
              </a:rPr>
              <a:t>e.g</a:t>
            </a:r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, laptops, and server machines</a:t>
            </a:r>
          </a:p>
        </p:txBody>
      </p:sp>
    </p:spTree>
    <p:extLst>
      <p:ext uri="{BB962C8B-B14F-4D97-AF65-F5344CB8AC3E}">
        <p14:creationId xmlns:p14="http://schemas.microsoft.com/office/powerpoint/2010/main" val="234637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572648" y="1526367"/>
            <a:ext cx="2191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0x12345678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2561409" y="2103663"/>
            <a:ext cx="2204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0x12131415</a:t>
            </a:r>
            <a:endParaRPr lang="zh-CN" altLang="en-US" sz="2800" dirty="0"/>
          </a:p>
        </p:txBody>
      </p:sp>
      <p:sp>
        <p:nvSpPr>
          <p:cNvPr id="42" name="TextBox 6"/>
          <p:cNvSpPr txBox="1"/>
          <p:nvPr/>
        </p:nvSpPr>
        <p:spPr>
          <a:xfrm>
            <a:off x="1981201" y="2080831"/>
            <a:ext cx="4575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5030920" y="1634089"/>
            <a:ext cx="5647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3366FF"/>
                </a:solidFill>
                <a:latin typeface="Verdana"/>
                <a:cs typeface="Verdana"/>
              </a:rPr>
              <a:t>Processor performs the calculation </a:t>
            </a:r>
          </a:p>
          <a:p>
            <a:r>
              <a:rPr kumimoji="1" lang="en-US" altLang="zh-CN" sz="2400" dirty="0">
                <a:solidFill>
                  <a:srgbClr val="3366FF"/>
                </a:solidFill>
                <a:latin typeface="Verdana"/>
                <a:cs typeface="Verdana"/>
              </a:rPr>
              <a:t>from the least significant bit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  <p:sp>
        <p:nvSpPr>
          <p:cNvPr id="48" name="燕尾形箭头 47"/>
          <p:cNvSpPr/>
          <p:nvPr/>
        </p:nvSpPr>
        <p:spPr>
          <a:xfrm rot="10800000">
            <a:off x="2696272" y="2626883"/>
            <a:ext cx="1923289" cy="484632"/>
          </a:xfrm>
          <a:prstGeom prst="notchedRightArrow">
            <a:avLst/>
          </a:prstGeom>
          <a:solidFill>
            <a:srgbClr val="00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366FF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6963479" y="2801064"/>
            <a:ext cx="865372" cy="620904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139173" y="3652000"/>
            <a:ext cx="4922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Processor can simultaneously 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perform memory transfer and 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calculation.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399922" y="348913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413106" y="3974964"/>
            <a:ext cx="49432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 of variable a: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237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399922" y="348913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413107" y="3974964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6272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  <a:p>
            <a:pPr lvl="1"/>
            <a:r>
              <a:rPr lang="en-US" dirty="0"/>
              <a:t>The negation trick</a:t>
            </a:r>
          </a:p>
          <a:p>
            <a:r>
              <a:rPr lang="en-US" dirty="0"/>
              <a:t>History of technology</a:t>
            </a:r>
          </a:p>
          <a:p>
            <a:pPr lvl="1"/>
            <a:r>
              <a:rPr lang="en-US" dirty="0"/>
              <a:t>From 8-bit to 64-bit machines</a:t>
            </a:r>
          </a:p>
          <a:p>
            <a:r>
              <a:rPr lang="en-US" dirty="0"/>
              <a:t>Byte ordering</a:t>
            </a:r>
          </a:p>
          <a:p>
            <a:pPr lvl="1"/>
            <a:r>
              <a:rPr lang="en-US" dirty="0"/>
              <a:t>Big vs. small endian</a:t>
            </a:r>
          </a:p>
          <a:p>
            <a:r>
              <a:rPr lang="en-US" dirty="0"/>
              <a:t>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13951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2222" y="4231714"/>
            <a:ext cx="1935179" cy="7336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399922" y="348913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US" altLang="zh-CN" sz="2400" i="1" dirty="0">
                <a:solidFill>
                  <a:srgbClr val="000000"/>
                </a:solidFill>
                <a:latin typeface="Arial"/>
                <a:cs typeface="Arial"/>
              </a:rPr>
              <a:t> a = 0x12345678</a:t>
            </a:r>
            <a:endParaRPr lang="zh-CN" altLang="en-US" sz="24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413107" y="3974964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300521" y="4537505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938056" y="5080315"/>
            <a:ext cx="272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short b = (short)a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59385" y="5573445"/>
            <a:ext cx="43236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Directly get the data from </a:t>
            </a:r>
          </a:p>
          <a:p>
            <a:r>
              <a:rPr lang="mr-IN" altLang="zh-CN" sz="2400" dirty="0">
                <a:solidFill>
                  <a:srgbClr val="FF0000"/>
                </a:solidFill>
              </a:rPr>
              <a:t>0x00…00a2</a:t>
            </a: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28991" y="4722892"/>
            <a:ext cx="1287986" cy="369332"/>
            <a:chOff x="3404991" y="4722892"/>
            <a:chExt cx="1287986" cy="369332"/>
          </a:xfrm>
        </p:grpSpPr>
        <p:cxnSp>
          <p:nvCxnSpPr>
            <p:cNvPr id="43" name="直线箭头连接符 84"/>
            <p:cNvCxnSpPr/>
            <p:nvPr/>
          </p:nvCxnSpPr>
          <p:spPr>
            <a:xfrm flipH="1">
              <a:off x="3404991" y="4907558"/>
              <a:ext cx="371529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矩形 85"/>
            <p:cNvSpPr/>
            <p:nvPr/>
          </p:nvSpPr>
          <p:spPr>
            <a:xfrm>
              <a:off x="3715165" y="4722892"/>
              <a:ext cx="977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Arial"/>
                  <a:cs typeface="Arial"/>
                </a:rPr>
                <a:t>short b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Big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3670000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519301" y="4154969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5372264" y="4965345"/>
            <a:ext cx="52957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Most significant byte in smallest address, </a:t>
            </a:r>
          </a:p>
          <a:p>
            <a:pPr marL="0" lvl="1"/>
            <a:r>
              <a:rPr kumimoji="1" lang="en-US" altLang="zh-CN" dirty="0" err="1">
                <a:solidFill>
                  <a:srgbClr val="FF0000"/>
                </a:solidFill>
                <a:latin typeface="Verdana"/>
                <a:cs typeface="Verdana"/>
              </a:rPr>
              <a:t>e.g</a:t>
            </a:r>
            <a:r>
              <a:rPr kumimoji="1" lang="en-US" altLang="zh-CN" dirty="0">
                <a:solidFill>
                  <a:srgbClr val="FF0000"/>
                </a:solidFill>
                <a:latin typeface="Verdana"/>
                <a:cs typeface="Verdana"/>
              </a:rPr>
              <a:t>, ARM architecture &gt;v3 (cellphones, ipads)	</a:t>
            </a:r>
          </a:p>
        </p:txBody>
      </p:sp>
    </p:spTree>
    <p:extLst>
      <p:ext uri="{BB962C8B-B14F-4D97-AF65-F5344CB8AC3E}">
        <p14:creationId xmlns:p14="http://schemas.microsoft.com/office/powerpoint/2010/main" val="3767134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Big Endian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Test whether the number is positive or negative by looking at the byte at offset zero.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5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Two’s complement</a:t>
            </a:r>
            <a:endParaRPr kumimoji="1" lang="zh-CN" altLang="en-US" dirty="0"/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F850787F-D8DD-41FC-B552-B2389047E7E6}"/>
              </a:ext>
            </a:extLst>
          </p:cNvPr>
          <p:cNvSpPr/>
          <p:nvPr/>
        </p:nvSpPr>
        <p:spPr>
          <a:xfrm>
            <a:off x="839859" y="1883035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11011000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372AD337-35E5-40DF-B748-E50B3EFA63C1}"/>
              </a:ext>
            </a:extLst>
          </p:cNvPr>
          <p:cNvSpPr/>
          <p:nvPr/>
        </p:nvSpPr>
        <p:spPr>
          <a:xfrm>
            <a:off x="2607554" y="1883035"/>
            <a:ext cx="7973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1*(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lang="en-US" altLang="zh-CN" sz="2400" baseline="30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6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5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4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3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-40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51671CD2-7D03-4F10-9329-5CA5B40EDF7E}"/>
              </a:ext>
            </a:extLst>
          </p:cNvPr>
          <p:cNvSpPr/>
          <p:nvPr/>
        </p:nvSpPr>
        <p:spPr>
          <a:xfrm>
            <a:off x="839859" y="2515516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11111111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6" name="矩形 9">
            <a:extLst>
              <a:ext uri="{FF2B5EF4-FFF2-40B4-BE49-F238E27FC236}">
                <a16:creationId xmlns:a16="http://schemas.microsoft.com/office/drawing/2014/main" id="{5F6804C7-D64B-49E9-8FEE-CDC6C26926BE}"/>
              </a:ext>
            </a:extLst>
          </p:cNvPr>
          <p:cNvSpPr/>
          <p:nvPr/>
        </p:nvSpPr>
        <p:spPr>
          <a:xfrm>
            <a:off x="2578721" y="2558538"/>
            <a:ext cx="78091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1*(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lang="en-US" altLang="zh-CN" sz="2400" baseline="30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6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5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4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3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-1</a:t>
            </a:r>
          </a:p>
        </p:txBody>
      </p:sp>
    </p:spTree>
    <p:extLst>
      <p:ext uri="{BB962C8B-B14F-4D97-AF65-F5344CB8AC3E}">
        <p14:creationId xmlns:p14="http://schemas.microsoft.com/office/powerpoint/2010/main" val="600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2’s complement: find a number’s negation</a:t>
            </a:r>
            <a:endParaRPr kumimoji="1"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6A49BDCE-2938-4C39-B01F-1CD9466AED4E}"/>
              </a:ext>
            </a:extLst>
          </p:cNvPr>
          <p:cNvSpPr/>
          <p:nvPr/>
        </p:nvSpPr>
        <p:spPr>
          <a:xfrm>
            <a:off x="839859" y="1883035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00101000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8836D-9914-42CA-AC7D-8292C1231698}"/>
              </a:ext>
            </a:extLst>
          </p:cNvPr>
          <p:cNvSpPr txBox="1"/>
          <p:nvPr/>
        </p:nvSpPr>
        <p:spPr>
          <a:xfrm>
            <a:off x="1416908" y="152079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C3438B-FA29-4EBC-9EEB-2D9CACD0FA57}"/>
              </a:ext>
            </a:extLst>
          </p:cNvPr>
          <p:cNvCxnSpPr/>
          <p:nvPr/>
        </p:nvCxnSpPr>
        <p:spPr>
          <a:xfrm>
            <a:off x="2994454" y="1742303"/>
            <a:ext cx="1824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484957-6E50-4DBE-BBD1-D01F8A245A9B}"/>
              </a:ext>
            </a:extLst>
          </p:cNvPr>
          <p:cNvSpPr txBox="1"/>
          <p:nvPr/>
        </p:nvSpPr>
        <p:spPr>
          <a:xfrm>
            <a:off x="5474044" y="153183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(-40)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612E82F0-15E7-4FD2-B39D-A3F2D4BB268A}"/>
              </a:ext>
            </a:extLst>
          </p:cNvPr>
          <p:cNvSpPr/>
          <p:nvPr/>
        </p:nvSpPr>
        <p:spPr>
          <a:xfrm>
            <a:off x="5523072" y="1883034"/>
            <a:ext cx="943632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??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07DFF-55F9-4D29-92AE-A756FDB02474}"/>
              </a:ext>
            </a:extLst>
          </p:cNvPr>
          <p:cNvSpPr txBox="1"/>
          <p:nvPr/>
        </p:nvSpPr>
        <p:spPr>
          <a:xfrm>
            <a:off x="762000" y="2678466"/>
            <a:ext cx="37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useful trick to do negation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EA14D-1FF1-4E59-B6F6-80A03071BBFD}"/>
              </a:ext>
            </a:extLst>
          </p:cNvPr>
          <p:cNvSpPr txBox="1"/>
          <p:nvPr/>
        </p:nvSpPr>
        <p:spPr>
          <a:xfrm>
            <a:off x="762000" y="3220845"/>
            <a:ext cx="242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Step-1: flip all bits</a:t>
            </a:r>
          </a:p>
        </p:txBody>
      </p:sp>
      <p:sp>
        <p:nvSpPr>
          <p:cNvPr id="18" name="矩形 2">
            <a:extLst>
              <a:ext uri="{FF2B5EF4-FFF2-40B4-BE49-F238E27FC236}">
                <a16:creationId xmlns:a16="http://schemas.microsoft.com/office/drawing/2014/main" id="{C04DC114-B770-456D-A522-AAAFBD424EB0}"/>
              </a:ext>
            </a:extLst>
          </p:cNvPr>
          <p:cNvSpPr/>
          <p:nvPr/>
        </p:nvSpPr>
        <p:spPr>
          <a:xfrm>
            <a:off x="1173493" y="4090253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00101000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A6200-D86C-4C20-9114-10F9EF646553}"/>
              </a:ext>
            </a:extLst>
          </p:cNvPr>
          <p:cNvSpPr txBox="1"/>
          <p:nvPr/>
        </p:nvSpPr>
        <p:spPr>
          <a:xfrm>
            <a:off x="1750542" y="372801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0DDFD0-60AA-4730-8B62-FBCC5AB926CB}"/>
              </a:ext>
            </a:extLst>
          </p:cNvPr>
          <p:cNvCxnSpPr>
            <a:cxnSpLocks/>
          </p:cNvCxnSpPr>
          <p:nvPr/>
        </p:nvCxnSpPr>
        <p:spPr>
          <a:xfrm>
            <a:off x="3060357" y="4300151"/>
            <a:ext cx="152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E6E43CD7-ECDB-4385-BD04-3B4B0A199D18}"/>
              </a:ext>
            </a:extLst>
          </p:cNvPr>
          <p:cNvSpPr/>
          <p:nvPr/>
        </p:nvSpPr>
        <p:spPr>
          <a:xfrm>
            <a:off x="7038833" y="4068681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11010111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C02A5-BA44-4C21-88A3-12FEB8EF58CF}"/>
              </a:ext>
            </a:extLst>
          </p:cNvPr>
          <p:cNvSpPr txBox="1"/>
          <p:nvPr/>
        </p:nvSpPr>
        <p:spPr>
          <a:xfrm>
            <a:off x="805089" y="4786569"/>
            <a:ext cx="183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Step-2: add 1</a:t>
            </a:r>
          </a:p>
        </p:txBody>
      </p:sp>
      <p:sp>
        <p:nvSpPr>
          <p:cNvPr id="28" name="矩形 2">
            <a:extLst>
              <a:ext uri="{FF2B5EF4-FFF2-40B4-BE49-F238E27FC236}">
                <a16:creationId xmlns:a16="http://schemas.microsoft.com/office/drawing/2014/main" id="{BE63AA40-CD85-45C2-8F47-6D029B82CB04}"/>
              </a:ext>
            </a:extLst>
          </p:cNvPr>
          <p:cNvSpPr/>
          <p:nvPr/>
        </p:nvSpPr>
        <p:spPr>
          <a:xfrm>
            <a:off x="6680485" y="4701162"/>
            <a:ext cx="2294639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+ 00000001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18B5B4-9756-4331-B85A-8F846081D7B5}"/>
              </a:ext>
            </a:extLst>
          </p:cNvPr>
          <p:cNvCxnSpPr/>
          <p:nvPr/>
        </p:nvCxnSpPr>
        <p:spPr>
          <a:xfrm>
            <a:off x="6297827" y="5288692"/>
            <a:ext cx="2776151" cy="4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2">
            <a:extLst>
              <a:ext uri="{FF2B5EF4-FFF2-40B4-BE49-F238E27FC236}">
                <a16:creationId xmlns:a16="http://schemas.microsoft.com/office/drawing/2014/main" id="{FD404E70-CAA0-45A6-B733-D3197DC4512E}"/>
              </a:ext>
            </a:extLst>
          </p:cNvPr>
          <p:cNvSpPr/>
          <p:nvPr/>
        </p:nvSpPr>
        <p:spPr>
          <a:xfrm>
            <a:off x="6882312" y="6019216"/>
            <a:ext cx="2294639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 11011000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1751C9-C4E5-42F6-BE2C-6F9F33EB0BBC}"/>
              </a:ext>
            </a:extLst>
          </p:cNvPr>
          <p:cNvSpPr txBox="1"/>
          <p:nvPr/>
        </p:nvSpPr>
        <p:spPr>
          <a:xfrm>
            <a:off x="8925698" y="60192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(-40)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366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negation trick work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76453"/>
              </p:ext>
            </p:extLst>
          </p:nvPr>
        </p:nvGraphicFramePr>
        <p:xfrm>
          <a:off x="2906713" y="4856378"/>
          <a:ext cx="2209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3" imgW="825500" imgH="241300" progId="Equation.3">
                  <p:embed/>
                </p:oleObj>
              </mc:Choice>
              <mc:Fallback>
                <p:oleObj name="Equation" r:id="rId3" imgW="825500" imgH="241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713" y="4856378"/>
                        <a:ext cx="2209800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906713" y="3149601"/>
            <a:ext cx="2726267" cy="1202267"/>
          </a:xfrm>
          <a:prstGeom prst="wedgeRoundRectCallout">
            <a:avLst>
              <a:gd name="adj1" fmla="val -38336"/>
              <a:gd name="adj2" fmla="val -88676"/>
              <a:gd name="adj3" fmla="val 16667"/>
            </a:avLst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b with bits flipped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87262"/>
              </p:ext>
            </p:extLst>
          </p:nvPr>
        </p:nvGraphicFramePr>
        <p:xfrm>
          <a:off x="2252663" y="2224088"/>
          <a:ext cx="38433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5" imgW="1435100" imgH="241300" progId="Equation.3">
                  <p:embed/>
                </p:oleObj>
              </mc:Choice>
              <mc:Fallback>
                <p:oleObj name="Equation" r:id="rId5" imgW="1435100" imgH="2413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2663" y="2224088"/>
                        <a:ext cx="384333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Negation trick lets us find bit pattern of a negative number more easily</a:t>
            </a:r>
            <a:endParaRPr kumimoji="1"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E1C400-4656-41DD-8F62-C4CEB83DAFA7}"/>
              </a:ext>
            </a:extLst>
          </p:cNvPr>
          <p:cNvGrpSpPr/>
          <p:nvPr/>
        </p:nvGrpSpPr>
        <p:grpSpPr>
          <a:xfrm>
            <a:off x="2600267" y="2808928"/>
            <a:ext cx="4487284" cy="941561"/>
            <a:chOff x="1697066" y="3977132"/>
            <a:chExt cx="4487284" cy="9415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9B3CE-819C-4606-A58C-5736DD8D758E}"/>
                </a:ext>
              </a:extLst>
            </p:cNvPr>
            <p:cNvSpPr txBox="1"/>
            <p:nvPr/>
          </p:nvSpPr>
          <p:spPr>
            <a:xfrm>
              <a:off x="2717760" y="4307516"/>
              <a:ext cx="3466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The bit pattern of -33?</a:t>
              </a:r>
            </a:p>
          </p:txBody>
        </p:sp>
        <p:pic>
          <p:nvPicPr>
            <p:cNvPr id="7" name="Picture 2" descr="Bang good Buzzer Alarm Push Button Lottery Trivia Quiz Game Red Light With  Sound - US$11.99-arrival notice">
              <a:extLst>
                <a:ext uri="{FF2B5EF4-FFF2-40B4-BE49-F238E27FC236}">
                  <a16:creationId xmlns:a16="http://schemas.microsoft.com/office/drawing/2014/main" id="{FD0A6C60-8247-42B6-B00E-2EE961FBC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066" y="3977132"/>
              <a:ext cx="941561" cy="94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3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31BE17-90A0-4155-A5E1-B97B362E14B6}"/>
              </a:ext>
            </a:extLst>
          </p:cNvPr>
          <p:cNvSpPr/>
          <p:nvPr/>
        </p:nvSpPr>
        <p:spPr>
          <a:xfrm>
            <a:off x="8654578" y="3641124"/>
            <a:ext cx="2818199" cy="9504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51E97D-4B9B-491D-9100-0ED5286A3E82}"/>
              </a:ext>
            </a:extLst>
          </p:cNvPr>
          <p:cNvSpPr/>
          <p:nvPr/>
        </p:nvSpPr>
        <p:spPr>
          <a:xfrm>
            <a:off x="300681" y="2837935"/>
            <a:ext cx="4020065" cy="25702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9DA4A-9D3F-4784-BB59-F3990C9A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65" y="332174"/>
            <a:ext cx="10962503" cy="1325563"/>
          </a:xfrm>
        </p:spPr>
        <p:txBody>
          <a:bodyPr/>
          <a:lstStyle/>
          <a:p>
            <a:r>
              <a:rPr lang="en-US" dirty="0"/>
              <a:t>Negation trick helps computers do subtraction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5ECD0-6C14-4DAA-B64D-18E76C8D0C0F}"/>
              </a:ext>
            </a:extLst>
          </p:cNvPr>
          <p:cNvGrpSpPr/>
          <p:nvPr/>
        </p:nvGrpSpPr>
        <p:grpSpPr>
          <a:xfrm>
            <a:off x="636129" y="3031650"/>
            <a:ext cx="3038142" cy="960968"/>
            <a:chOff x="-50944" y="3310806"/>
            <a:chExt cx="3038142" cy="9609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36C877-4BA7-467B-B4BA-716D0A7A7F1A}"/>
                </a:ext>
              </a:extLst>
            </p:cNvPr>
            <p:cNvSpPr/>
            <p:nvPr/>
          </p:nvSpPr>
          <p:spPr>
            <a:xfrm>
              <a:off x="281081" y="3391104"/>
              <a:ext cx="21372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0 0 0 0 0 1 0 1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2F150B-E83F-4F67-906D-90334DDAA267}"/>
                </a:ext>
              </a:extLst>
            </p:cNvPr>
            <p:cNvSpPr/>
            <p:nvPr/>
          </p:nvSpPr>
          <p:spPr>
            <a:xfrm>
              <a:off x="168999" y="3791215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0 0 0 0 0 1 1 1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DFE05A-0457-4099-9198-04DE4B41277D}"/>
                </a:ext>
              </a:extLst>
            </p:cNvPr>
            <p:cNvSpPr txBox="1"/>
            <p:nvPr/>
          </p:nvSpPr>
          <p:spPr>
            <a:xfrm>
              <a:off x="-50944" y="3721956"/>
              <a:ext cx="4575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-</a:t>
              </a:r>
            </a:p>
          </p:txBody>
        </p:sp>
        <p:cxnSp>
          <p:nvCxnSpPr>
            <p:cNvPr id="8" name="Straight Connector 8">
              <a:extLst>
                <a:ext uri="{FF2B5EF4-FFF2-40B4-BE49-F238E27FC236}">
                  <a16:creationId xmlns:a16="http://schemas.microsoft.com/office/drawing/2014/main" id="{D02B4FD4-FAED-4956-BFD6-541CB0715213}"/>
                </a:ext>
              </a:extLst>
            </p:cNvPr>
            <p:cNvCxnSpPr>
              <a:cxnSpLocks/>
            </p:cNvCxnSpPr>
            <p:nvPr/>
          </p:nvCxnSpPr>
          <p:spPr>
            <a:xfrm>
              <a:off x="179952" y="4271774"/>
              <a:ext cx="2645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5925B1-CA59-407D-9A11-2CE43BC37E85}"/>
                </a:ext>
              </a:extLst>
            </p:cNvPr>
            <p:cNvSpPr txBox="1"/>
            <p:nvPr/>
          </p:nvSpPr>
          <p:spPr>
            <a:xfrm>
              <a:off x="2275951" y="3310806"/>
              <a:ext cx="599844" cy="88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(5)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  <a:endParaRPr lang="en-US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5F86DC-91A2-4A59-BCB8-0EC1E7629220}"/>
              </a:ext>
            </a:extLst>
          </p:cNvPr>
          <p:cNvSpPr txBox="1"/>
          <p:nvPr/>
        </p:nvSpPr>
        <p:spPr>
          <a:xfrm>
            <a:off x="263611" y="2270041"/>
            <a:ext cx="280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 of doing this: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F6F995-3B86-4D69-8C12-8836BACC0AA8}"/>
              </a:ext>
            </a:extLst>
          </p:cNvPr>
          <p:cNvGrpSpPr/>
          <p:nvPr/>
        </p:nvGrpSpPr>
        <p:grpSpPr>
          <a:xfrm>
            <a:off x="5408918" y="2920705"/>
            <a:ext cx="6238684" cy="1696049"/>
            <a:chOff x="-1769594" y="3279393"/>
            <a:chExt cx="6238684" cy="16037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60F442-2D98-4DE7-B261-6732F4E041CB}"/>
                </a:ext>
              </a:extLst>
            </p:cNvPr>
            <p:cNvSpPr/>
            <p:nvPr/>
          </p:nvSpPr>
          <p:spPr>
            <a:xfrm>
              <a:off x="1825421" y="3349346"/>
              <a:ext cx="2137244" cy="3783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0 0 0 0 0 1 0 1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12D424-7A69-4EE8-88E5-ADAEDBA08BB9}"/>
                </a:ext>
              </a:extLst>
            </p:cNvPr>
            <p:cNvSpPr/>
            <p:nvPr/>
          </p:nvSpPr>
          <p:spPr>
            <a:xfrm>
              <a:off x="-1769594" y="4202265"/>
              <a:ext cx="2818199" cy="3783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0 0 0 0 0 1 1 1 </a:t>
              </a:r>
            </a:p>
          </p:txBody>
        </p:sp>
        <p:cxnSp>
          <p:nvCxnSpPr>
            <p:cNvPr id="21" name="Straight Connector 8">
              <a:extLst>
                <a:ext uri="{FF2B5EF4-FFF2-40B4-BE49-F238E27FC236}">
                  <a16:creationId xmlns:a16="http://schemas.microsoft.com/office/drawing/2014/main" id="{59C609C7-A669-47F3-AB7C-0AB02635D276}"/>
                </a:ext>
              </a:extLst>
            </p:cNvPr>
            <p:cNvCxnSpPr>
              <a:cxnSpLocks/>
            </p:cNvCxnSpPr>
            <p:nvPr/>
          </p:nvCxnSpPr>
          <p:spPr>
            <a:xfrm>
              <a:off x="1571245" y="4883150"/>
              <a:ext cx="2645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EEA431-3328-4DC8-8D1D-59E4007578E3}"/>
                </a:ext>
              </a:extLst>
            </p:cNvPr>
            <p:cNvSpPr txBox="1"/>
            <p:nvPr/>
          </p:nvSpPr>
          <p:spPr>
            <a:xfrm>
              <a:off x="3869246" y="3279393"/>
              <a:ext cx="599844" cy="439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(5)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59BB08-DA10-4127-A06D-404163EC00DC}"/>
              </a:ext>
            </a:extLst>
          </p:cNvPr>
          <p:cNvSpPr txBox="1"/>
          <p:nvPr/>
        </p:nvSpPr>
        <p:spPr>
          <a:xfrm>
            <a:off x="5432236" y="2270040"/>
            <a:ext cx="212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this instead: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17CD8E-7682-40D2-8AD2-3558F3619B3E}"/>
              </a:ext>
            </a:extLst>
          </p:cNvPr>
          <p:cNvSpPr txBox="1"/>
          <p:nvPr/>
        </p:nvSpPr>
        <p:spPr>
          <a:xfrm>
            <a:off x="7440559" y="3811916"/>
            <a:ext cx="59984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(7)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AA31F5-968F-4336-83D7-005DDB9B6305}"/>
              </a:ext>
            </a:extLst>
          </p:cNvPr>
          <p:cNvSpPr/>
          <p:nvPr/>
        </p:nvSpPr>
        <p:spPr>
          <a:xfrm>
            <a:off x="8924299" y="3696631"/>
            <a:ext cx="2818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/>
                <a:cs typeface="Verdana"/>
              </a:rPr>
              <a:t> 1 1 1 1 1 0 0 0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673C58-513E-439C-9DF6-3443505E1EB8}"/>
              </a:ext>
            </a:extLst>
          </p:cNvPr>
          <p:cNvSpPr/>
          <p:nvPr/>
        </p:nvSpPr>
        <p:spPr>
          <a:xfrm>
            <a:off x="8749757" y="4191440"/>
            <a:ext cx="2476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/>
                <a:cs typeface="Verdana"/>
              </a:rPr>
              <a:t>+ 0 0 0 0 0 0 0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1948EE-4A87-46FD-BBB5-172C8F92EAB5}"/>
              </a:ext>
            </a:extLst>
          </p:cNvPr>
          <p:cNvGrpSpPr/>
          <p:nvPr/>
        </p:nvGrpSpPr>
        <p:grpSpPr>
          <a:xfrm>
            <a:off x="856071" y="4618540"/>
            <a:ext cx="2818199" cy="505357"/>
            <a:chOff x="975519" y="2885747"/>
            <a:chExt cx="2818199" cy="505357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0658F2B2-8CD5-424A-8F1A-85FA16056E48}"/>
                </a:ext>
              </a:extLst>
            </p:cNvPr>
            <p:cNvSpPr/>
            <p:nvPr/>
          </p:nvSpPr>
          <p:spPr>
            <a:xfrm>
              <a:off x="975519" y="2990994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1 1 1 1 1 1 1 0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7B9115-395A-4769-8CF7-93689C98FA7E}"/>
                </a:ext>
              </a:extLst>
            </p:cNvPr>
            <p:cNvSpPr txBox="1"/>
            <p:nvPr/>
          </p:nvSpPr>
          <p:spPr>
            <a:xfrm>
              <a:off x="3082472" y="2885747"/>
              <a:ext cx="670376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(-2)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5C06FC-4A40-4EB1-81AE-C70679EBE865}"/>
              </a:ext>
            </a:extLst>
          </p:cNvPr>
          <p:cNvGrpSpPr/>
          <p:nvPr/>
        </p:nvGrpSpPr>
        <p:grpSpPr>
          <a:xfrm>
            <a:off x="8964641" y="4734564"/>
            <a:ext cx="2818199" cy="505357"/>
            <a:chOff x="975519" y="2885747"/>
            <a:chExt cx="2818199" cy="505357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FF2E88D-BFDC-49F7-A625-30DACC5E5F98}"/>
                </a:ext>
              </a:extLst>
            </p:cNvPr>
            <p:cNvSpPr/>
            <p:nvPr/>
          </p:nvSpPr>
          <p:spPr>
            <a:xfrm>
              <a:off x="975519" y="2990994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1 1 1 1 1 1 1 0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30636A-A410-4C2C-B7FC-BD684A130A0A}"/>
                </a:ext>
              </a:extLst>
            </p:cNvPr>
            <p:cNvSpPr txBox="1"/>
            <p:nvPr/>
          </p:nvSpPr>
          <p:spPr>
            <a:xfrm>
              <a:off x="3082472" y="2885747"/>
              <a:ext cx="670376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(-2)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49362A5-CCA8-43F7-B3B8-603C55195BE4}"/>
              </a:ext>
            </a:extLst>
          </p:cNvPr>
          <p:cNvSpPr/>
          <p:nvPr/>
        </p:nvSpPr>
        <p:spPr>
          <a:xfrm>
            <a:off x="8076774" y="3946163"/>
            <a:ext cx="420064" cy="353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46F720-3E2B-426A-923B-709CD64EF4F8}"/>
              </a:ext>
            </a:extLst>
          </p:cNvPr>
          <p:cNvCxnSpPr/>
          <p:nvPr/>
        </p:nvCxnSpPr>
        <p:spPr>
          <a:xfrm>
            <a:off x="5132173" y="1845276"/>
            <a:ext cx="41189" cy="45884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3804E104-DF66-464C-858F-2956CCE46844}"/>
              </a:ext>
            </a:extLst>
          </p:cNvPr>
          <p:cNvSpPr/>
          <p:nvPr/>
        </p:nvSpPr>
        <p:spPr>
          <a:xfrm rot="10800000">
            <a:off x="11488362" y="3748215"/>
            <a:ext cx="112202" cy="749643"/>
          </a:xfrm>
          <a:prstGeom prst="leftBrace">
            <a:avLst>
              <a:gd name="adj1" fmla="val 8333"/>
              <a:gd name="adj2" fmla="val 57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D23DA-98EF-4A4F-8F70-290EE12EF424}"/>
              </a:ext>
            </a:extLst>
          </p:cNvPr>
          <p:cNvSpPr txBox="1"/>
          <p:nvPr/>
        </p:nvSpPr>
        <p:spPr>
          <a:xfrm>
            <a:off x="11544463" y="3800199"/>
            <a:ext cx="670376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(-7)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566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 8080 (1974)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24911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59752" y="1593005"/>
              <a:ext cx="624513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1155" y="2894532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62415" y="2846218"/>
            <a:ext cx="72951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6237" y="2093499"/>
            <a:ext cx="2138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dirty="0">
                <a:latin typeface="Verdana"/>
                <a:cs typeface="Verdana"/>
              </a:rPr>
              <a:t>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2280685" y="162007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269446" y="198637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2269446" y="4971206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69446" y="459601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69446" y="4219888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269446" y="386238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80685" y="350557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82334" y="309578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86704" y="273359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76174" y="237803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0" y="4168042"/>
            <a:ext cx="485346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8 bits machine </a:t>
            </a:r>
            <a:r>
              <a:rPr lang="mr-IN" altLang="zh-CN" sz="2400" b="1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 8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349609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 386 (1985)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40645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21264" y="1615703"/>
              <a:ext cx="583681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2894532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061707" cy="2649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36856" y="2093499"/>
            <a:ext cx="2138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dirty="0">
                <a:latin typeface="Verdana"/>
                <a:cs typeface="Verdana"/>
              </a:rPr>
              <a:t>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47173" y="1617039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499178" y="198637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499178" y="4971206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499178" y="459601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499178" y="4219888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99178" y="386238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10417" y="350557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12066" y="309578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16436" y="273359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05906" y="2378035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19885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32 bits machine </a:t>
            </a:r>
            <a:r>
              <a:rPr lang="mr-IN" altLang="zh-CN" sz="2400" b="1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 32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84381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53384F-3518-4CA2-BF67-BDCB5A53F0E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74d6482f-e53c-4fa7-ac87-951f9f66bd4c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C2C9FC6-FF2C-43A9-904C-09BA9E972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FB0F39-4251-414E-B665-C12C97C192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1172</Words>
  <Application>Microsoft Office PowerPoint</Application>
  <PresentationFormat>Widescreen</PresentationFormat>
  <Paragraphs>428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Courier</vt:lpstr>
      <vt:lpstr>Arial</vt:lpstr>
      <vt:lpstr>Calibri</vt:lpstr>
      <vt:lpstr>Calibri Light</vt:lpstr>
      <vt:lpstr>Consolas</vt:lpstr>
      <vt:lpstr>Verdana</vt:lpstr>
      <vt:lpstr>Office Theme</vt:lpstr>
      <vt:lpstr>Equation</vt:lpstr>
      <vt:lpstr>Ints (cont)</vt:lpstr>
      <vt:lpstr>Lesson plan</vt:lpstr>
      <vt:lpstr>Two’s complement</vt:lpstr>
      <vt:lpstr>2’s complement: find a number’s negation</vt:lpstr>
      <vt:lpstr>Why does the negation trick work</vt:lpstr>
      <vt:lpstr>Negation trick lets us find bit pattern of a negative number more easily</vt:lpstr>
      <vt:lpstr>Negation trick helps computers do subtraction</vt:lpstr>
      <vt:lpstr>Intel 8080 (1974)</vt:lpstr>
      <vt:lpstr>Intel 386 (1985)</vt:lpstr>
      <vt:lpstr>AMD K8 (2000), Intel Pentium 4 and later</vt:lpstr>
      <vt:lpstr>C’s Integer data types on 64 bits machine</vt:lpstr>
      <vt:lpstr>Your first C program</vt:lpstr>
      <vt:lpstr>Memory layout for multi-byte integers</vt:lpstr>
      <vt:lpstr>Memory layout for multi-byte integers: 2 ways</vt:lpstr>
      <vt:lpstr>Memory layout for multi-byte integers: 2 ways</vt:lpstr>
      <vt:lpstr>Memory layout – Little Endian</vt:lpstr>
      <vt:lpstr>Advantages of Little Endian</vt:lpstr>
      <vt:lpstr>Advantages of Little Endian</vt:lpstr>
      <vt:lpstr>Advantages of Little Endian</vt:lpstr>
      <vt:lpstr>Advantages of Little Endian</vt:lpstr>
      <vt:lpstr>Memory layout – Big Endian</vt:lpstr>
      <vt:lpstr>Advantages of Big Endian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Ints (cont)</dc:title>
  <dc:creator>Jinyang Li</dc:creator>
  <cp:lastModifiedBy>Jinyang Li</cp:lastModifiedBy>
  <cp:revision>42</cp:revision>
  <dcterms:created xsi:type="dcterms:W3CDTF">2020-09-04T15:31:21Z</dcterms:created>
  <dcterms:modified xsi:type="dcterms:W3CDTF">2020-09-09T20:41:40Z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