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5" r:id="rId18"/>
    <p:sldId id="282" r:id="rId19"/>
    <p:sldId id="284" r:id="rId20"/>
    <p:sldId id="283" r:id="rId21"/>
    <p:sldId id="286" r:id="rId22"/>
    <p:sldId id="259" r:id="rId23"/>
    <p:sldId id="258" r:id="rId24"/>
    <p:sldId id="260" r:id="rId25"/>
    <p:sldId id="261" r:id="rId26"/>
    <p:sldId id="264" r:id="rId27"/>
    <p:sldId id="263" r:id="rId28"/>
    <p:sldId id="265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1"/>
    <p:restoredTop sz="82158"/>
  </p:normalViewPr>
  <p:slideViewPr>
    <p:cSldViewPr snapToGrid="0" snapToObjects="1">
      <p:cViewPr varScale="1">
        <p:scale>
          <a:sx n="102" d="100"/>
          <a:sy n="102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3A808-C50B-004F-97AB-9FB6C99C10B8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2EA55-F0F4-6D45-8334-6B03D2A8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6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7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9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3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6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45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67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2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8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52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6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9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E175E-81D0-C345-9BEB-4D84475A7EE7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8BD1-7D65-644D-ABF1-A01BC67D3BB4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A9DA-A125-8049-9AB0-969875E72A12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290-A16D-744F-82EA-9AB84DF89126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2FE4968-FA92-394E-A23D-6117B6A4E7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544-D8EA-5F47-901E-34F3816EA7AD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2FE4968-FA92-394E-A23D-6117B6A4E7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4841-9DE0-D24E-84D8-65100930E53A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D1B6-AD26-DD42-A6E8-3F21E1E48FB7}" type="datetime1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0B4C-7685-6A4C-9220-63928C1607E2}" type="datetime1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9289-E386-7643-A9DD-F4E3B716242D}" type="datetime1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7405-0A69-AB45-841A-263901822A20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7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484-9ED7-7344-81F3-03599D7FD721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2BF0-3203-7745-B6E8-90F8E0DB1350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4968-FA92-394E-A23D-6117B6A4E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92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</a:t>
            </a:r>
            <a:r>
              <a:rPr lang="en-US" dirty="0" smtClean="0"/>
              <a:t>03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CSCI-UA 0201-007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R03: </a:t>
            </a:r>
            <a:r>
              <a:rPr lang="en-US" dirty="0" smtClean="0"/>
              <a:t>Assessment-01 &amp; Debugging </a:t>
            </a:r>
            <a:r>
              <a:rPr lang="en-US" dirty="0" smtClean="0"/>
              <a:t>with </a:t>
            </a:r>
            <a:r>
              <a:rPr lang="en-US" dirty="0" err="1" smtClean="0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Q6 </a:t>
            </a:r>
            <a:r>
              <a:rPr lang="en-US" dirty="0"/>
              <a:t>Hex to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If x has bit pattern 0xffffffff, what's the value of x?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-</a:t>
            </a:r>
            <a:r>
              <a:rPr lang="en-US" dirty="0" smtClean="0"/>
              <a:t>1, </a:t>
            </a:r>
            <a:r>
              <a:rPr lang="en-US" dirty="0"/>
              <a:t>if x is signed </a:t>
            </a:r>
            <a:r>
              <a:rPr lang="en-US" dirty="0" err="1"/>
              <a:t>int</a:t>
            </a:r>
            <a:endParaRPr lang="en-US" dirty="0"/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-</a:t>
            </a:r>
            <a:r>
              <a:rPr lang="en-US" dirty="0" smtClean="0"/>
              <a:t>1, </a:t>
            </a:r>
            <a:r>
              <a:rPr lang="en-US" dirty="0"/>
              <a:t>if x is unsigned </a:t>
            </a:r>
            <a:r>
              <a:rPr lang="en-US" dirty="0" err="1"/>
              <a:t>int</a:t>
            </a:r>
            <a:endParaRPr lang="en-US" dirty="0"/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2^{32</a:t>
            </a:r>
            <a:r>
              <a:rPr lang="en-US" dirty="0" smtClean="0"/>
              <a:t>}-1, </a:t>
            </a:r>
            <a:r>
              <a:rPr lang="en-US" dirty="0"/>
              <a:t>if x is unsigned </a:t>
            </a:r>
            <a:r>
              <a:rPr lang="en-US" dirty="0" err="1"/>
              <a:t>int</a:t>
            </a:r>
            <a:endParaRPr lang="en-US" dirty="0"/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2^{31}-</a:t>
            </a:r>
            <a:r>
              <a:rPr lang="en-US" dirty="0" smtClean="0"/>
              <a:t>1, </a:t>
            </a:r>
            <a:r>
              <a:rPr lang="en-US" dirty="0"/>
              <a:t>if x is unsigned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4376" y="2298701"/>
            <a:ext cx="3671887" cy="60166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376" y="3373439"/>
            <a:ext cx="4914899" cy="60166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7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Q7 &amp; Q9</a:t>
            </a:r>
            <a:r>
              <a:rPr lang="en-US" b="1" dirty="0"/>
              <a:t> 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Q7</a:t>
            </a:r>
            <a:r>
              <a:rPr lang="en-US" dirty="0"/>
              <a:t>: You've </a:t>
            </a:r>
            <a:r>
              <a:rPr lang="en-US" dirty="0">
                <a:solidFill>
                  <a:schemeClr val="accent1"/>
                </a:solidFill>
              </a:rPr>
              <a:t>created a new file </a:t>
            </a:r>
            <a:r>
              <a:rPr lang="en-US" dirty="0"/>
              <a:t>named </a:t>
            </a:r>
            <a:r>
              <a:rPr lang="en-US" dirty="0" err="1"/>
              <a:t>quiz.html</a:t>
            </a:r>
            <a:r>
              <a:rPr lang="en-US" dirty="0"/>
              <a:t> in your cloned </a:t>
            </a:r>
            <a:r>
              <a:rPr lang="en-US" dirty="0" err="1"/>
              <a:t>git</a:t>
            </a:r>
            <a:r>
              <a:rPr lang="en-US" dirty="0"/>
              <a:t> repository, which command or sequence of commands must you run in order for this file to be </a:t>
            </a:r>
            <a:r>
              <a:rPr lang="en-US" dirty="0">
                <a:solidFill>
                  <a:schemeClr val="accent6"/>
                </a:solidFill>
              </a:rPr>
              <a:t>saved to </a:t>
            </a:r>
            <a:r>
              <a:rPr lang="en-US" dirty="0" err="1" smtClean="0">
                <a:solidFill>
                  <a:schemeClr val="accent6"/>
                </a:solidFill>
              </a:rPr>
              <a:t>github.com</a:t>
            </a:r>
            <a:r>
              <a:rPr lang="en-US" dirty="0" smtClean="0"/>
              <a:t>?</a:t>
            </a:r>
          </a:p>
          <a:p>
            <a:r>
              <a:rPr lang="en-US" dirty="0" err="1"/>
              <a:t>git</a:t>
            </a:r>
            <a:r>
              <a:rPr lang="en-US" dirty="0"/>
              <a:t> add </a:t>
            </a:r>
            <a:r>
              <a:rPr lang="en-US" dirty="0" err="1"/>
              <a:t>quiz.html</a:t>
            </a:r>
            <a:r>
              <a:rPr lang="en-US" dirty="0"/>
              <a:t>; </a:t>
            </a:r>
            <a:r>
              <a:rPr lang="en-US" dirty="0" err="1"/>
              <a:t>git</a:t>
            </a:r>
            <a:r>
              <a:rPr lang="en-US" dirty="0"/>
              <a:t> commit -m "my commit message"; </a:t>
            </a:r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smtClean="0"/>
              <a:t>master</a:t>
            </a:r>
          </a:p>
          <a:p>
            <a:pPr marL="0" indent="0">
              <a:buNone/>
            </a:pPr>
            <a:r>
              <a:rPr lang="en-US" dirty="0" smtClean="0"/>
              <a:t>Q9: Which </a:t>
            </a:r>
            <a:r>
              <a:rPr lang="en-US" dirty="0" err="1"/>
              <a:t>Git</a:t>
            </a:r>
            <a:r>
              <a:rPr lang="en-US" dirty="0"/>
              <a:t> command do you use to check the list of untracked and/or modified files in your repository</a:t>
            </a:r>
            <a:r>
              <a:rPr lang="en-US" dirty="0" smtClean="0"/>
              <a:t>?</a:t>
            </a:r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Q8 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of the following statement about </a:t>
            </a:r>
            <a:r>
              <a:rPr lang="en-US" dirty="0" err="1"/>
              <a:t>Makefile</a:t>
            </a:r>
            <a:r>
              <a:rPr lang="en-US" dirty="0"/>
              <a:t> is wrong?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A target is the thing we are trying to build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Object files can be either a target and some other target's dependencies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Each rule can only have one command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By default, running the </a:t>
            </a:r>
            <a:r>
              <a:rPr lang="en-US" i="1" dirty="0"/>
              <a:t>make</a:t>
            </a:r>
            <a:r>
              <a:rPr lang="en-US" dirty="0"/>
              <a:t> command builds the first target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8626" y="3713431"/>
            <a:ext cx="2690813" cy="5757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Q10 </a:t>
            </a:r>
            <a:r>
              <a:rPr lang="en-US" dirty="0"/>
              <a:t>Virtual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In </a:t>
            </a:r>
            <a:r>
              <a:rPr lang="en-US" dirty="0"/>
              <a:t>the layered structure of a Computer, which layer does the Virtual Machine (like the Oracle </a:t>
            </a:r>
            <a:r>
              <a:rPr lang="en-US" dirty="0" err="1"/>
              <a:t>VirtualBox</a:t>
            </a:r>
            <a:r>
              <a:rPr lang="en-US" dirty="0"/>
              <a:t> you're all are using) AND the OS which is installed on it (</a:t>
            </a:r>
            <a:r>
              <a:rPr lang="en-US" dirty="0" err="1"/>
              <a:t>lubuntu</a:t>
            </a:r>
            <a:r>
              <a:rPr lang="en-US" dirty="0"/>
              <a:t>) belong to?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User Applications AND System Software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System Software AND System Software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CPU AND System Software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CPU AND User Applications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49" y="3133818"/>
            <a:ext cx="4969263" cy="350986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8614" y="3556269"/>
            <a:ext cx="2690813" cy="5757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exercise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IEEE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+</a:t>
            </a:r>
            <a:r>
              <a:rPr lang="en-US" dirty="0" smtClean="0"/>
              <a:t>M * 2</a:t>
            </a:r>
            <a:r>
              <a:rPr lang="en-US" baseline="30000" dirty="0" smtClean="0"/>
              <a:t>E</a:t>
            </a:r>
          </a:p>
          <a:p>
            <a:r>
              <a:rPr lang="en-US" dirty="0" smtClean="0"/>
              <a:t>Normalized Encoding</a:t>
            </a:r>
          </a:p>
          <a:p>
            <a:r>
              <a:rPr lang="en-US" dirty="0" err="1" smtClean="0"/>
              <a:t>Denormalized</a:t>
            </a:r>
            <a:r>
              <a:rPr lang="en-US" dirty="0" smtClean="0"/>
              <a:t> Encoding</a:t>
            </a:r>
          </a:p>
          <a:p>
            <a:r>
              <a:rPr lang="en-US" dirty="0" smtClean="0"/>
              <a:t>Zeros</a:t>
            </a:r>
          </a:p>
          <a:p>
            <a:r>
              <a:rPr lang="en-US" dirty="0" smtClean="0"/>
              <a:t>Special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9655" y="2317315"/>
            <a:ext cx="5123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Using bias in representing 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9655" y="2852362"/>
            <a:ext cx="5123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Represent values close and equal to 0</a:t>
            </a:r>
            <a:endParaRPr lang="en-US" sz="2000" dirty="0">
              <a:solidFill>
                <a:schemeClr val="accent4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4526" y="2605414"/>
            <a:ext cx="1139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709786" y="3052417"/>
            <a:ext cx="1139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IEEE FP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939283" cy="4351338"/>
          </a:xfrm>
        </p:spPr>
      </p:pic>
      <p:sp>
        <p:nvSpPr>
          <p:cNvPr id="5" name="Oval 4"/>
          <p:cNvSpPr/>
          <p:nvPr/>
        </p:nvSpPr>
        <p:spPr>
          <a:xfrm>
            <a:off x="1941534" y="1791222"/>
            <a:ext cx="400833" cy="4008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2888" y="1822723"/>
            <a:ext cx="601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 = </a:t>
            </a:r>
            <a:r>
              <a:rPr lang="en-US" altLang="zh-CN" dirty="0" err="1" smtClean="0">
                <a:solidFill>
                  <a:srgbClr val="C00000"/>
                </a:solidFill>
              </a:rPr>
              <a:t>exp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mr-IN" dirty="0" smtClean="0">
                <a:solidFill>
                  <a:srgbClr val="C00000"/>
                </a:solidFill>
              </a:rPr>
              <a:t>–</a:t>
            </a:r>
            <a:r>
              <a:rPr lang="en-US" dirty="0" smtClean="0">
                <a:solidFill>
                  <a:srgbClr val="C00000"/>
                </a:solidFill>
              </a:rPr>
              <a:t> bias     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exp</a:t>
            </a:r>
            <a:r>
              <a:rPr lang="en-US" dirty="0" smtClean="0">
                <a:solidFill>
                  <a:srgbClr val="C00000"/>
                </a:solidFill>
              </a:rPr>
              <a:t> cannot be (11111111)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or (00000000)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28356" y="3628688"/>
            <a:ext cx="774526" cy="3921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65934" y="5547258"/>
            <a:ext cx="774526" cy="3921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06046" y="4958535"/>
            <a:ext cx="2151346" cy="4652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5861" y="5474190"/>
            <a:ext cx="2040177" cy="4652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IEEE FP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" y="1565427"/>
            <a:ext cx="6851764" cy="4785866"/>
          </a:xfrm>
        </p:spPr>
      </p:pic>
      <p:sp>
        <p:nvSpPr>
          <p:cNvPr id="5" name="Oval 4"/>
          <p:cNvSpPr/>
          <p:nvPr/>
        </p:nvSpPr>
        <p:spPr>
          <a:xfrm>
            <a:off x="2475444" y="4246639"/>
            <a:ext cx="1395098" cy="4130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78781" y="4498448"/>
            <a:ext cx="791761" cy="3224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1322354" y="4165760"/>
            <a:ext cx="3006250" cy="111310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3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IEEE FP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0573"/>
            <a:ext cx="7562625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IEEE FP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000"/>
            <a:ext cx="9495831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assessment-01</a:t>
            </a:r>
          </a:p>
          <a:p>
            <a:r>
              <a:rPr lang="en-US" dirty="0" smtClean="0"/>
              <a:t>Breakout exercise in Wed’s lecture</a:t>
            </a:r>
          </a:p>
          <a:p>
            <a:r>
              <a:rPr lang="en-US" dirty="0" smtClean="0"/>
              <a:t>Debugging with </a:t>
            </a:r>
            <a:r>
              <a:rPr lang="en-US" dirty="0" err="1" smtClean="0"/>
              <a:t>gdb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Smallest positive number?</a:t>
            </a:r>
          </a:p>
          <a:p>
            <a:pPr lvl="1"/>
            <a:r>
              <a:rPr lang="en-US" dirty="0" err="1" smtClean="0"/>
              <a:t>Denormalized</a:t>
            </a:r>
            <a:r>
              <a:rPr lang="en-US" dirty="0" smtClean="0"/>
              <a:t> encoding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olidFill>
                  <a:srgbClr val="C00000"/>
                </a:solidFill>
              </a:rPr>
              <a:t>000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0001</a:t>
            </a:r>
          </a:p>
          <a:p>
            <a:pPr lvl="1"/>
            <a:r>
              <a:rPr lang="en-US" dirty="0" smtClean="0"/>
              <a:t>E=1-bias = 1-3 = -2</a:t>
            </a:r>
          </a:p>
          <a:p>
            <a:pPr lvl="1"/>
            <a:r>
              <a:rPr lang="en-US" dirty="0" smtClean="0"/>
              <a:t>M=(0.F)</a:t>
            </a:r>
            <a:r>
              <a:rPr lang="en-US" baseline="-25000" dirty="0" smtClean="0"/>
              <a:t>2</a:t>
            </a:r>
            <a:r>
              <a:rPr lang="en-US" dirty="0" smtClean="0"/>
              <a:t>=(0.0001)</a:t>
            </a:r>
            <a:r>
              <a:rPr lang="en-US" baseline="-25000" dirty="0" smtClean="0"/>
              <a:t>2</a:t>
            </a:r>
            <a:r>
              <a:rPr lang="en-US" dirty="0" smtClean="0"/>
              <a:t> = 2</a:t>
            </a:r>
            <a:r>
              <a:rPr lang="en-US" baseline="30000" dirty="0" smtClean="0"/>
              <a:t>-4</a:t>
            </a:r>
          </a:p>
          <a:p>
            <a:pPr lvl="1"/>
            <a:r>
              <a:rPr lang="en-US" dirty="0" smtClean="0"/>
              <a:t>FP= M*2</a:t>
            </a:r>
            <a:r>
              <a:rPr lang="en-US" baseline="30000" dirty="0" smtClean="0"/>
              <a:t>E</a:t>
            </a:r>
            <a:r>
              <a:rPr lang="en-US" dirty="0" smtClean="0"/>
              <a:t> = 2</a:t>
            </a:r>
            <a:r>
              <a:rPr lang="en-US" baseline="30000" dirty="0" smtClean="0"/>
              <a:t>-4</a:t>
            </a:r>
            <a:r>
              <a:rPr lang="en-US" dirty="0" smtClean="0"/>
              <a:t> * 2</a:t>
            </a:r>
            <a:r>
              <a:rPr lang="en-US" baseline="30000" dirty="0" smtClean="0"/>
              <a:t>-2</a:t>
            </a:r>
            <a:r>
              <a:rPr lang="en-US" dirty="0" smtClean="0"/>
              <a:t> = 2</a:t>
            </a:r>
            <a:r>
              <a:rPr lang="en-US" baseline="30000" dirty="0" smtClean="0"/>
              <a:t>-6</a:t>
            </a:r>
          </a:p>
          <a:p>
            <a:r>
              <a:rPr lang="en-US" dirty="0" smtClean="0"/>
              <a:t>Range? (largest number)</a:t>
            </a:r>
          </a:p>
          <a:p>
            <a:pPr lvl="1"/>
            <a:r>
              <a:rPr lang="en-US" dirty="0" smtClean="0"/>
              <a:t>Normalized encoding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olidFill>
                  <a:srgbClr val="C00000"/>
                </a:solidFill>
              </a:rPr>
              <a:t>110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1111</a:t>
            </a:r>
          </a:p>
          <a:p>
            <a:pPr lvl="1"/>
            <a:r>
              <a:rPr lang="en-US" dirty="0" smtClean="0"/>
              <a:t>E=</a:t>
            </a:r>
            <a:r>
              <a:rPr lang="en-US" dirty="0" err="1" smtClean="0"/>
              <a:t>exp</a:t>
            </a:r>
            <a:r>
              <a:rPr lang="en-US" dirty="0" smtClean="0"/>
              <a:t>-bias = (110)</a:t>
            </a:r>
            <a:r>
              <a:rPr lang="en-US" baseline="-25000" dirty="0" smtClean="0"/>
              <a:t>2</a:t>
            </a:r>
            <a:r>
              <a:rPr lang="en-US" dirty="0" smtClean="0"/>
              <a:t>-3 = 6-3 =3</a:t>
            </a:r>
          </a:p>
          <a:p>
            <a:pPr lvl="1"/>
            <a:r>
              <a:rPr lang="en-US" dirty="0" smtClean="0"/>
              <a:t>M=(1.F)</a:t>
            </a:r>
            <a:r>
              <a:rPr lang="en-US" baseline="-25000" dirty="0" smtClean="0"/>
              <a:t>2</a:t>
            </a:r>
            <a:r>
              <a:rPr lang="en-US" dirty="0" smtClean="0"/>
              <a:t>=(1.1111)</a:t>
            </a:r>
            <a:r>
              <a:rPr lang="en-US" baseline="-25000" dirty="0" smtClean="0"/>
              <a:t>2</a:t>
            </a:r>
            <a:r>
              <a:rPr lang="en-US" dirty="0" smtClean="0"/>
              <a:t> = 2-2</a:t>
            </a:r>
            <a:r>
              <a:rPr lang="en-US" baseline="30000" dirty="0" smtClean="0"/>
              <a:t>-4 </a:t>
            </a:r>
            <a:r>
              <a:rPr lang="en-US" dirty="0" smtClean="0"/>
              <a:t>(=2</a:t>
            </a:r>
            <a:r>
              <a:rPr lang="en-US" baseline="30000" dirty="0" smtClean="0"/>
              <a:t>0</a:t>
            </a:r>
            <a:r>
              <a:rPr lang="en-US" dirty="0" smtClean="0"/>
              <a:t>+2</a:t>
            </a:r>
            <a:r>
              <a:rPr lang="en-US" baseline="30000" dirty="0" smtClean="0"/>
              <a:t>-1</a:t>
            </a:r>
            <a:r>
              <a:rPr lang="en-US" dirty="0" smtClean="0"/>
              <a:t>+2</a:t>
            </a:r>
            <a:r>
              <a:rPr lang="en-US" baseline="30000" dirty="0" smtClean="0"/>
              <a:t>-2</a:t>
            </a:r>
            <a:r>
              <a:rPr lang="en-US" dirty="0" smtClean="0"/>
              <a:t>+2</a:t>
            </a:r>
            <a:r>
              <a:rPr lang="en-US" baseline="30000" dirty="0" smtClean="0"/>
              <a:t>-3</a:t>
            </a:r>
            <a:r>
              <a:rPr lang="en-US" dirty="0" smtClean="0"/>
              <a:t>+2</a:t>
            </a:r>
            <a:r>
              <a:rPr lang="en-US" baseline="30000" dirty="0" smtClean="0"/>
              <a:t>-4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FP= M*2</a:t>
            </a:r>
            <a:r>
              <a:rPr lang="en-US" baseline="30000" dirty="0" smtClean="0"/>
              <a:t>E</a:t>
            </a:r>
            <a:r>
              <a:rPr lang="en-US" dirty="0" smtClean="0"/>
              <a:t> = (2-2</a:t>
            </a:r>
            <a:r>
              <a:rPr lang="en-US" baseline="30000" dirty="0" smtClean="0"/>
              <a:t>-4</a:t>
            </a:r>
            <a:r>
              <a:rPr lang="en-US" dirty="0" smtClean="0"/>
              <a:t>)*2</a:t>
            </a:r>
            <a:r>
              <a:rPr lang="en-US" baseline="30000" dirty="0" smtClean="0"/>
              <a:t>3</a:t>
            </a:r>
            <a:r>
              <a:rPr lang="en-US" dirty="0" smtClean="0"/>
              <a:t>=2</a:t>
            </a:r>
            <a:r>
              <a:rPr lang="en-US" baseline="30000" dirty="0" smtClean="0"/>
              <a:t>4</a:t>
            </a:r>
            <a:r>
              <a:rPr lang="en-US" dirty="0" smtClean="0"/>
              <a:t>-2</a:t>
            </a:r>
            <a:r>
              <a:rPr lang="en-US" baseline="30000" dirty="0" smtClean="0"/>
              <a:t>-1</a:t>
            </a:r>
            <a:r>
              <a:rPr lang="en-US" dirty="0" smtClean="0"/>
              <a:t>=15.5</a:t>
            </a:r>
          </a:p>
          <a:p>
            <a:pPr lvl="1"/>
            <a:r>
              <a:rPr lang="en-US" dirty="0" smtClean="0"/>
              <a:t>Range: [-15.5, 15.5]  /  [-(</a:t>
            </a:r>
            <a:r>
              <a:rPr lang="en-US" dirty="0"/>
              <a:t>2-2</a:t>
            </a:r>
            <a:r>
              <a:rPr lang="en-US" baseline="30000" dirty="0"/>
              <a:t>-4</a:t>
            </a:r>
            <a:r>
              <a:rPr lang="en-US" dirty="0"/>
              <a:t>)*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,</a:t>
            </a:r>
            <a:r>
              <a:rPr lang="en-US" dirty="0"/>
              <a:t> (2-2</a:t>
            </a:r>
            <a:r>
              <a:rPr lang="en-US" baseline="30000" dirty="0"/>
              <a:t>-4</a:t>
            </a:r>
            <a:r>
              <a:rPr lang="en-US" dirty="0"/>
              <a:t>)*2</a:t>
            </a:r>
            <a:r>
              <a:rPr lang="en-US" baseline="30000" dirty="0"/>
              <a:t>3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633411"/>
            <a:ext cx="4965700" cy="3708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How many distinct numbers?</a:t>
            </a:r>
          </a:p>
          <a:p>
            <a:pPr lvl="1"/>
            <a:r>
              <a:rPr lang="en-US" dirty="0" smtClean="0"/>
              <a:t>Don’t count the special values</a:t>
            </a:r>
          </a:p>
          <a:p>
            <a:r>
              <a:rPr lang="en-US" dirty="0" smtClean="0"/>
              <a:t>Method 1:</a:t>
            </a:r>
          </a:p>
          <a:p>
            <a:pPr lvl="1"/>
            <a:r>
              <a:rPr lang="en-US" dirty="0" smtClean="0"/>
              <a:t>Total bit-patterns:  2</a:t>
            </a:r>
            <a:r>
              <a:rPr lang="en-US" baseline="30000" dirty="0" smtClean="0"/>
              <a:t>8</a:t>
            </a:r>
          </a:p>
          <a:p>
            <a:pPr lvl="1"/>
            <a:r>
              <a:rPr lang="en-US" dirty="0" smtClean="0"/>
              <a:t>Special values: </a:t>
            </a:r>
          </a:p>
          <a:p>
            <a:pPr lvl="2"/>
            <a:r>
              <a:rPr lang="en-US" dirty="0" smtClean="0"/>
              <a:t>X 111 XXXX</a:t>
            </a:r>
          </a:p>
          <a:p>
            <a:pPr lvl="2"/>
            <a:r>
              <a:rPr lang="en-US" dirty="0" smtClean="0"/>
              <a:t>2*2</a:t>
            </a:r>
            <a:r>
              <a:rPr lang="en-US" baseline="30000" dirty="0" smtClean="0"/>
              <a:t>4 </a:t>
            </a:r>
            <a:r>
              <a:rPr lang="en-US" dirty="0" smtClean="0"/>
              <a:t>=2</a:t>
            </a:r>
            <a:r>
              <a:rPr lang="en-US" baseline="30000" dirty="0" smtClean="0"/>
              <a:t>5</a:t>
            </a:r>
          </a:p>
          <a:p>
            <a:pPr lvl="1"/>
            <a:r>
              <a:rPr lang="en-US" dirty="0" smtClean="0"/>
              <a:t>0: 2 bit patterns</a:t>
            </a:r>
          </a:p>
          <a:p>
            <a:pPr lvl="1"/>
            <a:r>
              <a:rPr lang="en-US" dirty="0" smtClean="0"/>
              <a:t># distinct numbers = 2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2</a:t>
            </a:r>
            <a:r>
              <a:rPr lang="en-US" baseline="30000" dirty="0" smtClean="0"/>
              <a:t>5</a:t>
            </a:r>
            <a:r>
              <a:rPr lang="en-US" dirty="0" smtClean="0"/>
              <a:t> -1</a:t>
            </a:r>
          </a:p>
          <a:p>
            <a:r>
              <a:rPr lang="en-US" dirty="0" smtClean="0"/>
              <a:t>Method-2:</a:t>
            </a:r>
          </a:p>
          <a:p>
            <a:pPr lvl="1"/>
            <a:r>
              <a:rPr lang="en-US" dirty="0" smtClean="0"/>
              <a:t>Normalized: 2 * (2</a:t>
            </a:r>
            <a:r>
              <a:rPr lang="en-US" baseline="30000" dirty="0" smtClean="0"/>
              <a:t>3</a:t>
            </a:r>
            <a:r>
              <a:rPr lang="en-US" dirty="0" smtClean="0"/>
              <a:t>-2) * 2</a:t>
            </a:r>
            <a:r>
              <a:rPr lang="en-US" baseline="30000" dirty="0" smtClean="0"/>
              <a:t>4 </a:t>
            </a:r>
          </a:p>
          <a:p>
            <a:pPr lvl="1"/>
            <a:r>
              <a:rPr lang="en-US" dirty="0" err="1" smtClean="0"/>
              <a:t>Denormalized</a:t>
            </a:r>
            <a:r>
              <a:rPr lang="en-US" dirty="0" smtClean="0"/>
              <a:t>: 2 * 1* 2</a:t>
            </a:r>
            <a:r>
              <a:rPr lang="en-US" baseline="30000" dirty="0" smtClean="0"/>
              <a:t>4</a:t>
            </a:r>
            <a:r>
              <a:rPr lang="en-US" dirty="0" smtClean="0"/>
              <a:t> -1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0" y="633411"/>
            <a:ext cx="4965700" cy="370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8100" y="6062597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-2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+2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-1 = 2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-2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(2-1)-1 = 2</a:t>
            </a:r>
            <a:r>
              <a:rPr lang="en-US" sz="2400" baseline="30000" dirty="0" smtClean="0"/>
              <a:t>8</a:t>
            </a:r>
            <a:r>
              <a:rPr lang="en-US" sz="2400" dirty="0" smtClean="0"/>
              <a:t>-2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5448822" y="6062597"/>
            <a:ext cx="647178" cy="5887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GDB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use it and why you should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debugging?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because your code compiles doesn’t mean it does what you want</a:t>
            </a:r>
          </a:p>
          <a:p>
            <a:pPr lvl="1"/>
            <a:r>
              <a:rPr lang="en-US" dirty="0" smtClean="0"/>
              <a:t>It could loop forever, crash, or otherwise just not work correctly</a:t>
            </a:r>
          </a:p>
          <a:p>
            <a:pPr lvl="1"/>
            <a:r>
              <a:rPr lang="en-US" dirty="0" smtClean="0"/>
              <a:t>Writing tests helps you find out that your code doesn’t work correctly, but you might need more help figuring out why your code doesn’t correctly</a:t>
            </a:r>
          </a:p>
          <a:p>
            <a:r>
              <a:rPr lang="en-US" dirty="0" smtClean="0"/>
              <a:t>A debugger can help you by providing a number of helpful tools</a:t>
            </a:r>
          </a:p>
          <a:p>
            <a:pPr lvl="1"/>
            <a:r>
              <a:rPr lang="en-US" altLang="zh-CN" dirty="0" smtClean="0"/>
              <a:t>In this class we will use </a:t>
            </a:r>
            <a:r>
              <a:rPr lang="en-US" altLang="zh-CN" dirty="0" err="1" smtClean="0">
                <a:solidFill>
                  <a:schemeClr val="accent1"/>
                </a:solidFill>
              </a:rPr>
              <a:t>gdb</a:t>
            </a:r>
            <a:r>
              <a:rPr lang="en-US" altLang="zh-CN" dirty="0" smtClean="0"/>
              <a:t>, the GNU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GDB lets you</a:t>
            </a:r>
          </a:p>
          <a:p>
            <a:pPr lvl="1"/>
            <a:r>
              <a:rPr lang="en-US" dirty="0" smtClean="0"/>
              <a:t>Run your program</a:t>
            </a:r>
          </a:p>
          <a:p>
            <a:pPr lvl="1"/>
            <a:r>
              <a:rPr lang="en-US" dirty="0" smtClean="0"/>
              <a:t>Stop your program at a certain point</a:t>
            </a:r>
          </a:p>
          <a:p>
            <a:pPr lvl="1"/>
            <a:r>
              <a:rPr lang="en-US" dirty="0" smtClean="0"/>
              <a:t>Print out the values of certain variables at that point</a:t>
            </a:r>
          </a:p>
          <a:p>
            <a:pPr lvl="1"/>
            <a:r>
              <a:rPr lang="en-US" dirty="0" smtClean="0"/>
              <a:t>Examine what your program is doing</a:t>
            </a:r>
          </a:p>
          <a:p>
            <a:pPr lvl="1"/>
            <a:r>
              <a:rPr lang="en-US" dirty="0" smtClean="0"/>
              <a:t>Change things within your program to see if it helps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GDB?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 flag when you </a:t>
            </a:r>
            <a:r>
              <a:rPr lang="en-US" dirty="0" smtClean="0">
                <a:solidFill>
                  <a:schemeClr val="accent6"/>
                </a:solidFill>
              </a:rPr>
              <a:t>compile</a:t>
            </a:r>
            <a:r>
              <a:rPr lang="en-US" dirty="0" smtClean="0"/>
              <a:t> with </a:t>
            </a:r>
            <a:r>
              <a:rPr lang="en-US" dirty="0" err="1" smtClean="0"/>
              <a:t>gcc</a:t>
            </a:r>
            <a:endParaRPr lang="en-US" dirty="0" smtClean="0"/>
          </a:p>
          <a:p>
            <a:pPr lvl="1"/>
            <a:r>
              <a:rPr lang="en-US" dirty="0" smtClean="0"/>
              <a:t>This flag tells </a:t>
            </a:r>
            <a:r>
              <a:rPr lang="en-US" dirty="0" err="1" smtClean="0"/>
              <a:t>gcc</a:t>
            </a:r>
            <a:r>
              <a:rPr lang="en-US" dirty="0" smtClean="0"/>
              <a:t> to include debugging information that </a:t>
            </a:r>
            <a:r>
              <a:rPr lang="en-US" dirty="0" err="1" smtClean="0"/>
              <a:t>gdb</a:t>
            </a:r>
            <a:r>
              <a:rPr lang="en-US" dirty="0" smtClean="0"/>
              <a:t> can use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gcc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g </a:t>
            </a:r>
            <a:r>
              <a:rPr lang="en-US" dirty="0" err="1" smtClean="0">
                <a:solidFill>
                  <a:schemeClr val="accent1"/>
                </a:solidFill>
              </a:rPr>
              <a:t>main.c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mr-IN" dirty="0" smtClean="0">
                <a:solidFill>
                  <a:schemeClr val="accent1"/>
                </a:solidFill>
              </a:rPr>
              <a:t>-</a:t>
            </a:r>
            <a:r>
              <a:rPr lang="en-US" dirty="0" smtClean="0">
                <a:solidFill>
                  <a:schemeClr val="accent1"/>
                </a:solidFill>
              </a:rPr>
              <a:t>o 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Run your program with </a:t>
            </a:r>
            <a:r>
              <a:rPr lang="en-US" dirty="0" err="1" smtClean="0"/>
              <a:t>gdb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>
                <a:solidFill>
                  <a:schemeClr val="accent1"/>
                </a:solidFill>
              </a:rPr>
              <a:t>gdb</a:t>
            </a:r>
            <a:r>
              <a:rPr lang="en-US" dirty="0" smtClean="0">
                <a:solidFill>
                  <a:schemeClr val="accent1"/>
                </a:solidFill>
              </a:rPr>
              <a:t> ./</a:t>
            </a:r>
            <a:r>
              <a:rPr lang="en-US" dirty="0" err="1" smtClean="0">
                <a:solidFill>
                  <a:schemeClr val="accent1"/>
                </a:solidFill>
              </a:rPr>
              <a:t>myprogram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You will then be given an interactive shell where you can issue commands to </a:t>
            </a:r>
            <a:r>
              <a:rPr lang="en-US" dirty="0" err="1" smtClean="0"/>
              <a:t>gdb</a:t>
            </a:r>
            <a:endParaRPr lang="en-US" dirty="0" smtClean="0"/>
          </a:p>
          <a:p>
            <a:pPr lvl="2"/>
            <a:r>
              <a:rPr lang="en-US" dirty="0" smtClean="0"/>
              <a:t>Run your program, look at variables, etc., using the commands</a:t>
            </a:r>
          </a:p>
          <a:p>
            <a:pPr lvl="1"/>
            <a:r>
              <a:rPr lang="en-US" dirty="0"/>
              <a:t>To exit the program just type </a:t>
            </a:r>
            <a:r>
              <a:rPr lang="en-US" dirty="0">
                <a:solidFill>
                  <a:schemeClr val="accent1"/>
                </a:solidFill>
              </a:rPr>
              <a:t>quit</a:t>
            </a:r>
            <a:r>
              <a:rPr lang="en-US" dirty="0"/>
              <a:t> </a:t>
            </a:r>
            <a:r>
              <a:rPr lang="en-US" dirty="0" smtClean="0"/>
              <a:t>(or just q)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0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</a:t>
            </a:r>
            <a:r>
              <a:rPr lang="en-US" dirty="0" err="1"/>
              <a:t>gdb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</a:t>
            </a:r>
          </a:p>
          <a:p>
            <a:pPr lvl="1"/>
            <a:r>
              <a:rPr lang="en-US" dirty="0" err="1" smtClean="0"/>
              <a:t>Gdb</a:t>
            </a:r>
            <a:r>
              <a:rPr lang="en-US" dirty="0" smtClean="0"/>
              <a:t> provides online documentation. Just typing </a:t>
            </a:r>
            <a:r>
              <a:rPr lang="en-US" i="1" dirty="0" smtClean="0">
                <a:solidFill>
                  <a:schemeClr val="accent4"/>
                </a:solidFill>
              </a:rPr>
              <a:t>help</a:t>
            </a:r>
            <a:r>
              <a:rPr lang="en-US" dirty="0" smtClean="0"/>
              <a:t> will give you a list of topics. Or just type </a:t>
            </a:r>
            <a:r>
              <a:rPr lang="en-US" i="1" dirty="0" smtClean="0">
                <a:solidFill>
                  <a:schemeClr val="accent4"/>
                </a:solidFill>
              </a:rPr>
              <a:t>help command </a:t>
            </a:r>
            <a:r>
              <a:rPr lang="en-US" dirty="0" smtClean="0"/>
              <a:t>and get information about any other command.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374556"/>
              </p:ext>
            </p:extLst>
          </p:nvPr>
        </p:nvGraphicFramePr>
        <p:xfrm>
          <a:off x="1135380" y="3345815"/>
          <a:ext cx="10218420" cy="340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2642"/>
                <a:gridCol w="2010363"/>
                <a:gridCol w="73454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 it do?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Begins executing the program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you can specify arguments after the word run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the current source line and stop before the next source line, going inside functions and running their code too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 until the next source line, counting called functions as a single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</a:t>
                      </a:r>
                      <a:r>
                        <a:rPr lang="en-US" baseline="0" dirty="0" smtClean="0"/>
                        <a:t> the value of an expression or 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out source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 </a:t>
                      </a:r>
                      <a:r>
                        <a:rPr lang="en-US" dirty="0" err="1" smtClean="0"/>
                        <a:t>gdb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" y="4860280"/>
            <a:ext cx="309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through the program one line at a time</a:t>
            </a:r>
          </a:p>
        </p:txBody>
      </p:sp>
      <p:sp>
        <p:nvSpPr>
          <p:cNvPr id="6" name="Left Brace 5"/>
          <p:cNvSpPr/>
          <p:nvPr/>
        </p:nvSpPr>
        <p:spPr>
          <a:xfrm>
            <a:off x="3760470" y="4812030"/>
            <a:ext cx="148590" cy="73152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advanced </a:t>
            </a:r>
            <a:r>
              <a:rPr lang="en-US" dirty="0" err="1" smtClean="0"/>
              <a:t>gdb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782973"/>
              </p:ext>
            </p:extLst>
          </p:nvPr>
        </p:nvGraphicFramePr>
        <p:xfrm>
          <a:off x="838200" y="2419985"/>
          <a:ext cx="9723120" cy="303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829"/>
                <a:gridCol w="1912918"/>
                <a:gridCol w="6989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 it do?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a breakpoint at a specified location (either a </a:t>
                      </a:r>
                      <a:r>
                        <a:rPr lang="en-US" i="1" dirty="0" smtClean="0"/>
                        <a:t>function</a:t>
                      </a:r>
                      <a:r>
                        <a:rPr lang="en-US" dirty="0" smtClean="0"/>
                        <a:t> name or </a:t>
                      </a:r>
                      <a:r>
                        <a:rPr lang="en-US" i="1" dirty="0" smtClean="0"/>
                        <a:t>line number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Continues executing after being stopped by a breakpoint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</a:t>
                      </a:r>
                      <a:r>
                        <a:rPr lang="en-US" baseline="0" dirty="0" smtClean="0"/>
                        <a:t> out information on the call stack,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i.e. where in the program's execution it is being stopped 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information on the current frame / allows you to change frames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out helpful information</a:t>
                      </a:r>
                      <a:r>
                        <a:rPr lang="en-US" baseline="0" dirty="0" smtClean="0"/>
                        <a:t> (e.g. 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info </a:t>
                      </a:r>
                      <a:r>
                        <a:rPr lang="en-US" baseline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args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info locals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5200" y="1799640"/>
            <a:ext cx="34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Set the breakpoint at the beginning of the function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8542751" y="2445971"/>
            <a:ext cx="125260" cy="6730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an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breakpoint inside the loop</a:t>
            </a:r>
          </a:p>
          <a:p>
            <a:pPr lvl="1"/>
            <a:r>
              <a:rPr lang="en-US" dirty="0" smtClean="0"/>
              <a:t>Or just run it and hit </a:t>
            </a:r>
            <a:r>
              <a:rPr lang="en-US" dirty="0" smtClean="0">
                <a:solidFill>
                  <a:schemeClr val="accent1"/>
                </a:solidFill>
              </a:rPr>
              <a:t>control-c </a:t>
            </a:r>
            <a:r>
              <a:rPr lang="en-US" dirty="0" smtClean="0"/>
              <a:t>(signal)</a:t>
            </a:r>
          </a:p>
          <a:p>
            <a:r>
              <a:rPr lang="en-US" i="1" dirty="0" smtClean="0">
                <a:solidFill>
                  <a:schemeClr val="accent4"/>
                </a:solidFill>
              </a:rPr>
              <a:t>list</a:t>
            </a:r>
            <a:r>
              <a:rPr lang="en-US" dirty="0" smtClean="0"/>
              <a:t> the code</a:t>
            </a:r>
          </a:p>
          <a:p>
            <a:pPr lvl="1"/>
            <a:r>
              <a:rPr lang="en-US" dirty="0" smtClean="0"/>
              <a:t>This is so you can see the loop condition</a:t>
            </a:r>
          </a:p>
          <a:p>
            <a:r>
              <a:rPr lang="en-US" i="1" dirty="0">
                <a:solidFill>
                  <a:schemeClr val="accent4"/>
                </a:solidFill>
              </a:rPr>
              <a:t>s</a:t>
            </a:r>
            <a:r>
              <a:rPr lang="en-US" i="1" dirty="0" smtClean="0">
                <a:solidFill>
                  <a:schemeClr val="accent4"/>
                </a:solidFill>
              </a:rPr>
              <a:t>tep</a:t>
            </a:r>
            <a:r>
              <a:rPr lang="en-US" dirty="0" smtClean="0"/>
              <a:t> over the code</a:t>
            </a:r>
          </a:p>
          <a:p>
            <a:r>
              <a:rPr lang="en-US" dirty="0" smtClean="0"/>
              <a:t>Check the values involved in the loop condition</a:t>
            </a:r>
          </a:p>
          <a:p>
            <a:pPr lvl="1"/>
            <a:r>
              <a:rPr lang="en-US" dirty="0" smtClean="0"/>
              <a:t>Are they changing the right way? Are the variables changing at all?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 crash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4"/>
                </a:solidFill>
              </a:rPr>
              <a:t>r</a:t>
            </a:r>
            <a:r>
              <a:rPr lang="en-US" i="1" dirty="0" smtClean="0">
                <a:solidFill>
                  <a:schemeClr val="accent4"/>
                </a:solidFill>
              </a:rPr>
              <a:t>un</a:t>
            </a:r>
            <a:r>
              <a:rPr lang="en-US" dirty="0" smtClean="0"/>
              <a:t> your program</a:t>
            </a:r>
          </a:p>
          <a:p>
            <a:r>
              <a:rPr lang="en-US" dirty="0" smtClean="0"/>
              <a:t>Use </a:t>
            </a:r>
            <a:r>
              <a:rPr lang="en-US" i="1" dirty="0" err="1" smtClean="0">
                <a:solidFill>
                  <a:schemeClr val="accent4"/>
                </a:solidFill>
              </a:rPr>
              <a:t>bt</a:t>
            </a:r>
            <a:r>
              <a:rPr lang="en-US" dirty="0" smtClean="0"/>
              <a:t> to see the call stack</a:t>
            </a:r>
          </a:p>
          <a:p>
            <a:pPr lvl="1"/>
            <a:r>
              <a:rPr lang="en-US" dirty="0" smtClean="0"/>
              <a:t>You can also use </a:t>
            </a:r>
            <a:r>
              <a:rPr lang="en-US" i="1" dirty="0" smtClean="0">
                <a:solidFill>
                  <a:schemeClr val="accent4"/>
                </a:solidFill>
              </a:rPr>
              <a:t>where</a:t>
            </a:r>
            <a:r>
              <a:rPr lang="en-US" dirty="0" smtClean="0"/>
              <a:t> to see where you were last running</a:t>
            </a:r>
          </a:p>
          <a:p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4"/>
                </a:solidFill>
              </a:rPr>
              <a:t>frame</a:t>
            </a:r>
            <a:r>
              <a:rPr lang="en-US" dirty="0" smtClean="0"/>
              <a:t> to go to where your code was last running</a:t>
            </a:r>
          </a:p>
          <a:p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4"/>
                </a:solidFill>
              </a:rPr>
              <a:t>list</a:t>
            </a:r>
            <a:r>
              <a:rPr lang="en-US" dirty="0" smtClean="0"/>
              <a:t> to see the code that ran</a:t>
            </a:r>
          </a:p>
          <a:p>
            <a:r>
              <a:rPr lang="en-US" dirty="0" smtClean="0"/>
              <a:t>Check the locals and </a:t>
            </a:r>
            <a:r>
              <a:rPr lang="en-US" dirty="0" err="1" smtClean="0"/>
              <a:t>args</a:t>
            </a:r>
            <a:r>
              <a:rPr lang="en-US" dirty="0" smtClean="0"/>
              <a:t> to see if they are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01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Answers and explanations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Assessment-01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late submission allowed from assessment-02</a:t>
            </a:r>
          </a:p>
          <a:p>
            <a:r>
              <a:rPr lang="en-US" dirty="0" smtClean="0"/>
              <a:t>Very </a:t>
            </a:r>
            <a:r>
              <a:rPr lang="en-US" dirty="0"/>
              <a:t>few people still didn’t do </a:t>
            </a:r>
            <a:r>
              <a:rPr lang="en-US" dirty="0" smtClean="0"/>
              <a:t>it, remember to do assessment-02</a:t>
            </a:r>
          </a:p>
          <a:p>
            <a:r>
              <a:rPr lang="en-US" dirty="0" smtClean="0"/>
              <a:t>Review your grades one day after the due (from assessment-02)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Facebook has 2.7 billion users. If it is to use an unsigned </a:t>
            </a:r>
            <a:r>
              <a:rPr lang="en-US" dirty="0" err="1"/>
              <a:t>int</a:t>
            </a:r>
            <a:r>
              <a:rPr lang="en-US" dirty="0"/>
              <a:t> as user-id, what's the smallest sized </a:t>
            </a:r>
            <a:r>
              <a:rPr lang="en-US" dirty="0" err="1"/>
              <a:t>int</a:t>
            </a:r>
            <a:r>
              <a:rPr lang="en-US" dirty="0"/>
              <a:t> can it use?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1-byte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2-byte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3-byte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4-byte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8-byte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4214813"/>
            <a:ext cx="1890713" cy="4857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43475" y="3671888"/>
                <a:ext cx="540067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2.7 billion = 2.7*10</a:t>
                </a:r>
                <a:r>
                  <a:rPr lang="en-US" sz="2400" baseline="30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9</a:t>
                </a:r>
                <a:r>
                  <a:rPr lang="en-US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10</a:t>
                </a:r>
                <a:r>
                  <a:rPr lang="en-US" sz="2400" baseline="30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3*3</a:t>
                </a:r>
                <a:r>
                  <a:rPr lang="en-US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2</a:t>
                </a:r>
                <a:r>
                  <a:rPr lang="en-US" sz="2400" baseline="30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10*3 </a:t>
                </a:r>
                <a:r>
                  <a:rPr lang="en-US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=2</a:t>
                </a:r>
                <a:r>
                  <a:rPr lang="en-US" sz="2400" baseline="30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30</a:t>
                </a:r>
                <a:endParaRPr lang="en-US" sz="2400" baseline="300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endParaRPr lang="en-US" sz="2400" baseline="30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# of patterns of n-bits: 2</a:t>
                </a:r>
                <a:r>
                  <a:rPr lang="en-US" sz="2400" baseline="300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n</a:t>
                </a:r>
                <a:endParaRPr lang="en-US" sz="2400" baseline="300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475" y="3671888"/>
                <a:ext cx="5400675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806" t="-44068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Signed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of the following signed 1-byte </a:t>
            </a:r>
            <a:r>
              <a:rPr lang="en-US" dirty="0" err="1"/>
              <a:t>int</a:t>
            </a:r>
            <a:r>
              <a:rPr lang="en-US" dirty="0"/>
              <a:t> (in binary format) is the smallest?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00000000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10000001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11111111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00000001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10000011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01111110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3200401"/>
            <a:ext cx="2290763" cy="5572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57788" y="3200401"/>
                <a:ext cx="5929312" cy="301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MSB represents the sign</a:t>
                </a:r>
                <a:endParaRPr lang="en-US" sz="2400" baseline="300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endParaRPr lang="en-US" sz="2400" baseline="300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sz="2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Two’s complement: bit pattern -&gt; signed </a:t>
                </a:r>
                <a:r>
                  <a:rPr lang="en-US" sz="2400" dirty="0" err="1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int</a:t>
                </a:r>
                <a:endParaRPr lang="en-US" sz="2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endParaRPr lang="en-US" sz="2400" baseline="300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  <a:p>
                <a:endParaRPr lang="en-US" sz="2400" baseline="300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88" y="3200401"/>
                <a:ext cx="5929312" cy="3016467"/>
              </a:xfrm>
              <a:prstGeom prst="rect">
                <a:avLst/>
              </a:prstGeom>
              <a:blipFill rotWithShape="0">
                <a:blip r:embed="rId2"/>
                <a:stretch>
                  <a:fillRect l="-1542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 binary to hex &amp; Q4 overflow(unsigned)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>Q3: Convert </a:t>
            </a:r>
            <a:r>
              <a:rPr lang="en-US" dirty="0"/>
              <a:t>bit pattern 10111110 to hex notation. You must prefix your answer with 0x.</a:t>
            </a:r>
          </a:p>
          <a:p>
            <a:pPr fontAlgn="base"/>
            <a:r>
              <a:rPr lang="en-US" dirty="0" smtClean="0">
                <a:solidFill>
                  <a:srgbClr val="C00000"/>
                </a:solidFill>
              </a:rPr>
              <a:t>0xbe</a:t>
            </a:r>
          </a:p>
          <a:p>
            <a:pPr marL="0" indent="0" fontAlgn="base">
              <a:buNone/>
            </a:pPr>
            <a:r>
              <a:rPr lang="en-US" dirty="0" smtClean="0"/>
              <a:t>Q4: Which </a:t>
            </a:r>
            <a:r>
              <a:rPr lang="en-US" dirty="0"/>
              <a:t>of the following 1-byte </a:t>
            </a:r>
            <a:r>
              <a:rPr lang="en-US" b="1" dirty="0"/>
              <a:t>unsigned</a:t>
            </a:r>
            <a:r>
              <a:rPr lang="en-US" dirty="0"/>
              <a:t> subtraction operation will overflow?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0xff - 0x0f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0x0f - 0xff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0x01 - 0x0f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0x0f - </a:t>
            </a:r>
            <a:r>
              <a:rPr lang="en-US" dirty="0" smtClean="0"/>
              <a:t>0x01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95788" y="2300287"/>
            <a:ext cx="6572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10175" y="2300287"/>
            <a:ext cx="6572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1925" y="2571750"/>
            <a:ext cx="444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1011 -&gt; 2^3+2^1+2^0=11 -&gt; b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1110 -&gt; 2^3+2^2+2^1=14 -&gt; 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883"/>
              </p:ext>
            </p:extLst>
          </p:nvPr>
        </p:nvGraphicFramePr>
        <p:xfrm>
          <a:off x="3771900" y="4227511"/>
          <a:ext cx="8220075" cy="190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542"/>
                <a:gridCol w="2326345"/>
                <a:gridCol w="2225200"/>
                <a:gridCol w="2396988"/>
              </a:tblGrid>
              <a:tr h="418994"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 pattern of smallest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 pattern of largest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2^8-1]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2^16-1]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0xffffffff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2^32-1]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42962" y="4621476"/>
            <a:ext cx="2290763" cy="5572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52500" y="5068225"/>
            <a:ext cx="2290763" cy="5572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 </a:t>
            </a:r>
            <a:r>
              <a:rPr lang="en-US" dirty="0"/>
              <a:t>Overflow (signed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of the following 1-byte </a:t>
            </a:r>
            <a:r>
              <a:rPr lang="en-US" b="1" dirty="0"/>
              <a:t>signed</a:t>
            </a:r>
            <a:r>
              <a:rPr lang="en-US" dirty="0"/>
              <a:t> addition operation will overflow?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0xff + 0xfe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0x1f + 0xff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0x71 + 0x70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0x05 + 0xfe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0x80 + 0x8f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3425" y="2571750"/>
            <a:ext cx="6257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hange it to bit patterns -&gt; addition/subtraction -&gt; see whether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two positive numbers add to a negative number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two negative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numbers add to a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positive number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5100638"/>
            <a:ext cx="6286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000" dirty="0" smtClean="0"/>
              <a:t>0xff + 0xfe: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11111111  -&gt;  -1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11111110  -&gt;  -2</a:t>
            </a:r>
          </a:p>
          <a:p>
            <a:r>
              <a:rPr lang="en-US" sz="2000" dirty="0" smtClean="0"/>
              <a:t>              </a:t>
            </a:r>
            <a:r>
              <a:rPr lang="en-US" sz="2000" dirty="0" smtClean="0">
                <a:solidFill>
                  <a:schemeClr val="accent6"/>
                </a:solidFill>
              </a:rPr>
              <a:t>1</a:t>
            </a:r>
            <a:r>
              <a:rPr lang="en-US" sz="2000" dirty="0" smtClean="0"/>
              <a:t>11111101  -&gt;  -2^7+2^6+2^5+</a:t>
            </a:r>
            <a:r>
              <a:rPr lang="mr-IN" sz="2000" dirty="0" smtClean="0"/>
              <a:t>…</a:t>
            </a:r>
            <a:r>
              <a:rPr lang="en-US" sz="2000" dirty="0" smtClean="0"/>
              <a:t>+2^2+2^0=-3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5563" y="5100637"/>
            <a:ext cx="6286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c)   0x71 + 0x70: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01110001  -&gt;  2^6+2^5+2^4+2^0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01110000  -&gt;  2^6+2^5+2^4</a:t>
            </a:r>
          </a:p>
          <a:p>
            <a:r>
              <a:rPr lang="en-US" sz="2000" dirty="0" smtClean="0"/>
              <a:t>                10000001  -&gt;  -2^7+2^0 =-126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71525" y="6062663"/>
            <a:ext cx="25717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86513" y="6057901"/>
            <a:ext cx="25717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2210991" y="6041886"/>
            <a:ext cx="357187" cy="9929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8200" y="3319463"/>
            <a:ext cx="2690813" cy="5757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0101" y="4327526"/>
            <a:ext cx="2690813" cy="5757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 </a:t>
            </a:r>
            <a:r>
              <a:rPr lang="en-US" dirty="0"/>
              <a:t>Overflow (signed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Which of the following 1-byte </a:t>
            </a:r>
            <a:r>
              <a:rPr lang="en-US" b="1" dirty="0"/>
              <a:t>signed</a:t>
            </a:r>
            <a:r>
              <a:rPr lang="en-US" dirty="0"/>
              <a:t> addition operation will overflow?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0xff + 0xfe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0x1f + 0xff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0x71 + 0x70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0x05 + 0xfe</a:t>
            </a:r>
          </a:p>
          <a:p>
            <a:pPr marL="514350" indent="-514350" fontAlgn="base">
              <a:buFont typeface="+mj-lt"/>
              <a:buAutoNum type="alphaLcParenR"/>
            </a:pPr>
            <a:r>
              <a:rPr lang="en-US" dirty="0"/>
              <a:t>0x80 + 0x8f</a:t>
            </a:r>
          </a:p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8200" y="3319463"/>
            <a:ext cx="2690813" cy="5757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0101" y="4327526"/>
            <a:ext cx="2690813" cy="5757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1100" y="2719298"/>
            <a:ext cx="5500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“special” bit patterns: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Smallest: 0x80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Biggest: 0x7f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0xff : -1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4968-FA92-394E-A23D-6117B6A4E7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4453</TotalTime>
  <Words>1299</Words>
  <Application>Microsoft Macintosh PowerPoint</Application>
  <PresentationFormat>Widescreen</PresentationFormat>
  <Paragraphs>291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Calibri Light</vt:lpstr>
      <vt:lpstr>Cambria Math</vt:lpstr>
      <vt:lpstr>DengXian</vt:lpstr>
      <vt:lpstr>Mangal</vt:lpstr>
      <vt:lpstr>宋体</vt:lpstr>
      <vt:lpstr>Arial</vt:lpstr>
      <vt:lpstr>Office Theme</vt:lpstr>
      <vt:lpstr>CSO-Recitation 03 CSCI-UA 0201-007</vt:lpstr>
      <vt:lpstr>Today’s Topics</vt:lpstr>
      <vt:lpstr>Assessment 01</vt:lpstr>
      <vt:lpstr>Assessment-01</vt:lpstr>
      <vt:lpstr>Q1</vt:lpstr>
      <vt:lpstr>Q2 Signed int</vt:lpstr>
      <vt:lpstr>Q3 binary to hex &amp; Q4 overflow(unsigned)</vt:lpstr>
      <vt:lpstr>Q5 Overflow (signed)</vt:lpstr>
      <vt:lpstr>Q5 Overflow (signed)</vt:lpstr>
      <vt:lpstr>Q6 Hex to int</vt:lpstr>
      <vt:lpstr>Q7 &amp; Q9 Git</vt:lpstr>
      <vt:lpstr>Q8 Makefile</vt:lpstr>
      <vt:lpstr>Q10 Virtual Machine</vt:lpstr>
      <vt:lpstr>Breakout exercise</vt:lpstr>
      <vt:lpstr>Review IEEE FP</vt:lpstr>
      <vt:lpstr>Review IEEE FP</vt:lpstr>
      <vt:lpstr>Review IEEE FP</vt:lpstr>
      <vt:lpstr>Review IEEE FP</vt:lpstr>
      <vt:lpstr>Review IEEE FP</vt:lpstr>
      <vt:lpstr>Breakout exercise</vt:lpstr>
      <vt:lpstr>Breakout exercise</vt:lpstr>
      <vt:lpstr>Getting started with GDB</vt:lpstr>
      <vt:lpstr>What is debugging?</vt:lpstr>
      <vt:lpstr>What is debugging?</vt:lpstr>
      <vt:lpstr>How do you use GDB?</vt:lpstr>
      <vt:lpstr>Some common gdb commands</vt:lpstr>
      <vt:lpstr>Some more advanced gdb commands</vt:lpstr>
      <vt:lpstr>Debugging an infinite loop</vt:lpstr>
      <vt:lpstr>Debugging a crash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03 CSCI-UA 0201-007</dc:title>
  <dc:creator>Anqi Zhang</dc:creator>
  <cp:lastModifiedBy>Anqi Zhang</cp:lastModifiedBy>
  <cp:revision>160</cp:revision>
  <cp:lastPrinted>2020-09-17T04:30:42Z</cp:lastPrinted>
  <dcterms:created xsi:type="dcterms:W3CDTF">2020-09-14T02:17:24Z</dcterms:created>
  <dcterms:modified xsi:type="dcterms:W3CDTF">2020-09-17T04:33:14Z</dcterms:modified>
</cp:coreProperties>
</file>