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88"/>
  </p:notesMasterIdLst>
  <p:sldIdLst>
    <p:sldId id="257" r:id="rId2"/>
    <p:sldId id="258" r:id="rId3"/>
    <p:sldId id="279" r:id="rId4"/>
    <p:sldId id="259" r:id="rId5"/>
    <p:sldId id="291" r:id="rId6"/>
    <p:sldId id="260" r:id="rId7"/>
    <p:sldId id="261" r:id="rId8"/>
    <p:sldId id="262" r:id="rId9"/>
    <p:sldId id="293" r:id="rId10"/>
    <p:sldId id="263" r:id="rId11"/>
    <p:sldId id="264" r:id="rId12"/>
    <p:sldId id="294" r:id="rId13"/>
    <p:sldId id="299" r:id="rId14"/>
    <p:sldId id="300" r:id="rId15"/>
    <p:sldId id="302" r:id="rId16"/>
    <p:sldId id="301" r:id="rId17"/>
    <p:sldId id="266" r:id="rId18"/>
    <p:sldId id="304" r:id="rId19"/>
    <p:sldId id="305" r:id="rId20"/>
    <p:sldId id="295" r:id="rId21"/>
    <p:sldId id="265" r:id="rId22"/>
    <p:sldId id="290" r:id="rId23"/>
    <p:sldId id="289" r:id="rId24"/>
    <p:sldId id="282" r:id="rId25"/>
    <p:sldId id="297" r:id="rId26"/>
    <p:sldId id="298" r:id="rId27"/>
    <p:sldId id="283" r:id="rId28"/>
    <p:sldId id="288" r:id="rId29"/>
    <p:sldId id="303" r:id="rId30"/>
    <p:sldId id="267" r:id="rId31"/>
    <p:sldId id="268" r:id="rId32"/>
    <p:sldId id="307" r:id="rId33"/>
    <p:sldId id="308" r:id="rId34"/>
    <p:sldId id="306" r:id="rId35"/>
    <p:sldId id="309" r:id="rId36"/>
    <p:sldId id="269" r:id="rId37"/>
    <p:sldId id="270" r:id="rId38"/>
    <p:sldId id="310" r:id="rId39"/>
    <p:sldId id="311" r:id="rId40"/>
    <p:sldId id="312" r:id="rId41"/>
    <p:sldId id="313" r:id="rId42"/>
    <p:sldId id="314" r:id="rId43"/>
    <p:sldId id="315" r:id="rId44"/>
    <p:sldId id="284" r:id="rId45"/>
    <p:sldId id="285" r:id="rId46"/>
    <p:sldId id="316" r:id="rId47"/>
    <p:sldId id="318" r:id="rId48"/>
    <p:sldId id="319" r:id="rId49"/>
    <p:sldId id="345" r:id="rId50"/>
    <p:sldId id="320" r:id="rId51"/>
    <p:sldId id="321" r:id="rId52"/>
    <p:sldId id="322" r:id="rId53"/>
    <p:sldId id="323" r:id="rId54"/>
    <p:sldId id="324" r:id="rId55"/>
    <p:sldId id="326" r:id="rId56"/>
    <p:sldId id="342" r:id="rId57"/>
    <p:sldId id="346" r:id="rId58"/>
    <p:sldId id="325" r:id="rId59"/>
    <p:sldId id="327" r:id="rId60"/>
    <p:sldId id="286" r:id="rId61"/>
    <p:sldId id="287" r:id="rId62"/>
    <p:sldId id="271" r:id="rId63"/>
    <p:sldId id="272" r:id="rId64"/>
    <p:sldId id="328" r:id="rId65"/>
    <p:sldId id="330" r:id="rId66"/>
    <p:sldId id="333" r:id="rId67"/>
    <p:sldId id="334" r:id="rId68"/>
    <p:sldId id="335" r:id="rId69"/>
    <p:sldId id="336" r:id="rId70"/>
    <p:sldId id="337" r:id="rId71"/>
    <p:sldId id="338" r:id="rId72"/>
    <p:sldId id="339" r:id="rId73"/>
    <p:sldId id="343" r:id="rId74"/>
    <p:sldId id="340" r:id="rId75"/>
    <p:sldId id="331" r:id="rId76"/>
    <p:sldId id="332" r:id="rId77"/>
    <p:sldId id="341" r:id="rId78"/>
    <p:sldId id="344" r:id="rId79"/>
    <p:sldId id="273" r:id="rId80"/>
    <p:sldId id="280" r:id="rId81"/>
    <p:sldId id="292" r:id="rId82"/>
    <p:sldId id="275" r:id="rId83"/>
    <p:sldId id="274" r:id="rId84"/>
    <p:sldId id="276" r:id="rId85"/>
    <p:sldId id="281" r:id="rId86"/>
    <p:sldId id="277"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966"/>
    <a:srgbClr val="EBC5CB"/>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3A13D3-BACD-3A44-BF0F-E5650CC79C46}" v="6353" dt="2021-12-08T23:04:14.5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45"/>
    <p:restoredTop sz="94702"/>
  </p:normalViewPr>
  <p:slideViewPr>
    <p:cSldViewPr snapToGrid="0" snapToObjects="1">
      <p:cViewPr varScale="1">
        <p:scale>
          <a:sx n="151" d="100"/>
          <a:sy n="151" d="100"/>
        </p:scale>
        <p:origin x="9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0EB390-44ED-0E40-92C1-B6A41B775C55}" type="datetimeFigureOut">
              <a:rPr lang="en-US" smtClean="0"/>
              <a:t>12/8/21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7312D-AFE5-1745-8ABC-BEE72356860E}" type="slidenum">
              <a:rPr lang="en-US" smtClean="0"/>
              <a:t>‹#›</a:t>
            </a:fld>
            <a:endParaRPr lang="en-US"/>
          </a:p>
        </p:txBody>
      </p:sp>
    </p:spTree>
    <p:extLst>
      <p:ext uri="{BB962C8B-B14F-4D97-AF65-F5344CB8AC3E}">
        <p14:creationId xmlns:p14="http://schemas.microsoft.com/office/powerpoint/2010/main" val="240913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CC5F49-6018-1346-AEBE-D53DB28ED4E5}" type="slidenum">
              <a:rPr lang="en-US" smtClean="0"/>
              <a:t>1</a:t>
            </a:fld>
            <a:endParaRPr lang="en-US"/>
          </a:p>
        </p:txBody>
      </p:sp>
    </p:spTree>
    <p:extLst>
      <p:ext uri="{BB962C8B-B14F-4D97-AF65-F5344CB8AC3E}">
        <p14:creationId xmlns:p14="http://schemas.microsoft.com/office/powerpoint/2010/main" val="887593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13</a:t>
            </a:fld>
            <a:endParaRPr lang="en-US"/>
          </a:p>
        </p:txBody>
      </p:sp>
    </p:spTree>
    <p:extLst>
      <p:ext uri="{BB962C8B-B14F-4D97-AF65-F5344CB8AC3E}">
        <p14:creationId xmlns:p14="http://schemas.microsoft.com/office/powerpoint/2010/main" val="4178151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14</a:t>
            </a:fld>
            <a:endParaRPr lang="en-US"/>
          </a:p>
        </p:txBody>
      </p:sp>
    </p:spTree>
    <p:extLst>
      <p:ext uri="{BB962C8B-B14F-4D97-AF65-F5344CB8AC3E}">
        <p14:creationId xmlns:p14="http://schemas.microsoft.com/office/powerpoint/2010/main" val="583071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p:txBody>
      </p:sp>
      <p:sp>
        <p:nvSpPr>
          <p:cNvPr id="4" name="Slide Number Placeholder 3"/>
          <p:cNvSpPr>
            <a:spLocks noGrp="1"/>
          </p:cNvSpPr>
          <p:nvPr>
            <p:ph type="sldNum" sz="quarter" idx="10"/>
          </p:nvPr>
        </p:nvSpPr>
        <p:spPr/>
        <p:txBody>
          <a:bodyPr/>
          <a:lstStyle/>
          <a:p>
            <a:fld id="{9577312D-AFE5-1745-8ABC-BEE72356860E}" type="slidenum">
              <a:rPr lang="en-US" smtClean="0"/>
              <a:t>15</a:t>
            </a:fld>
            <a:endParaRPr lang="en-US"/>
          </a:p>
        </p:txBody>
      </p:sp>
    </p:spTree>
    <p:extLst>
      <p:ext uri="{BB962C8B-B14F-4D97-AF65-F5344CB8AC3E}">
        <p14:creationId xmlns:p14="http://schemas.microsoft.com/office/powerpoint/2010/main" val="4000271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16</a:t>
            </a:fld>
            <a:endParaRPr lang="en-US"/>
          </a:p>
        </p:txBody>
      </p:sp>
    </p:spTree>
    <p:extLst>
      <p:ext uri="{BB962C8B-B14F-4D97-AF65-F5344CB8AC3E}">
        <p14:creationId xmlns:p14="http://schemas.microsoft.com/office/powerpoint/2010/main" val="3286456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p:txBody>
      </p:sp>
      <p:sp>
        <p:nvSpPr>
          <p:cNvPr id="4" name="Slide Number Placeholder 3"/>
          <p:cNvSpPr>
            <a:spLocks noGrp="1"/>
          </p:cNvSpPr>
          <p:nvPr>
            <p:ph type="sldNum" sz="quarter" idx="10"/>
          </p:nvPr>
        </p:nvSpPr>
        <p:spPr/>
        <p:txBody>
          <a:bodyPr/>
          <a:lstStyle/>
          <a:p>
            <a:fld id="{9577312D-AFE5-1745-8ABC-BEE72356860E}" type="slidenum">
              <a:rPr lang="en-US" smtClean="0"/>
              <a:t>17</a:t>
            </a:fld>
            <a:endParaRPr lang="en-US"/>
          </a:p>
        </p:txBody>
      </p:sp>
    </p:spTree>
    <p:extLst>
      <p:ext uri="{BB962C8B-B14F-4D97-AF65-F5344CB8AC3E}">
        <p14:creationId xmlns:p14="http://schemas.microsoft.com/office/powerpoint/2010/main" val="667916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18</a:t>
            </a:fld>
            <a:endParaRPr lang="en-US"/>
          </a:p>
        </p:txBody>
      </p:sp>
    </p:spTree>
    <p:extLst>
      <p:ext uri="{BB962C8B-B14F-4D97-AF65-F5344CB8AC3E}">
        <p14:creationId xmlns:p14="http://schemas.microsoft.com/office/powerpoint/2010/main" val="3108670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19</a:t>
            </a:fld>
            <a:endParaRPr lang="en-US"/>
          </a:p>
        </p:txBody>
      </p:sp>
    </p:spTree>
    <p:extLst>
      <p:ext uri="{BB962C8B-B14F-4D97-AF65-F5344CB8AC3E}">
        <p14:creationId xmlns:p14="http://schemas.microsoft.com/office/powerpoint/2010/main" val="2113752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20</a:t>
            </a:fld>
            <a:endParaRPr lang="en-US"/>
          </a:p>
        </p:txBody>
      </p:sp>
    </p:spTree>
    <p:extLst>
      <p:ext uri="{BB962C8B-B14F-4D97-AF65-F5344CB8AC3E}">
        <p14:creationId xmlns:p14="http://schemas.microsoft.com/office/powerpoint/2010/main" val="1135807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solidFill>
                <a:schemeClr val="accent1"/>
              </a:solidFill>
            </a:endParaRPr>
          </a:p>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21</a:t>
            </a:fld>
            <a:endParaRPr lang="en-US"/>
          </a:p>
        </p:txBody>
      </p:sp>
    </p:spTree>
    <p:extLst>
      <p:ext uri="{BB962C8B-B14F-4D97-AF65-F5344CB8AC3E}">
        <p14:creationId xmlns:p14="http://schemas.microsoft.com/office/powerpoint/2010/main" val="20526383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22</a:t>
            </a:fld>
            <a:endParaRPr lang="en-US"/>
          </a:p>
        </p:txBody>
      </p:sp>
    </p:spTree>
    <p:extLst>
      <p:ext uri="{BB962C8B-B14F-4D97-AF65-F5344CB8AC3E}">
        <p14:creationId xmlns:p14="http://schemas.microsoft.com/office/powerpoint/2010/main" val="1377850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CC5F49-6018-1346-AEBE-D53DB28ED4E5}" type="slidenum">
              <a:rPr lang="en-US" smtClean="0"/>
              <a:t>2</a:t>
            </a:fld>
            <a:endParaRPr lang="en-US"/>
          </a:p>
        </p:txBody>
      </p:sp>
    </p:spTree>
    <p:extLst>
      <p:ext uri="{BB962C8B-B14F-4D97-AF65-F5344CB8AC3E}">
        <p14:creationId xmlns:p14="http://schemas.microsoft.com/office/powerpoint/2010/main" val="6081769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0CA2EE-2524-5E4C-A203-31319EAAED55}" type="slidenum">
              <a:rPr lang="en-US" smtClean="0"/>
              <a:t>23</a:t>
            </a:fld>
            <a:endParaRPr lang="en-US"/>
          </a:p>
        </p:txBody>
      </p:sp>
    </p:spTree>
    <p:extLst>
      <p:ext uri="{BB962C8B-B14F-4D97-AF65-F5344CB8AC3E}">
        <p14:creationId xmlns:p14="http://schemas.microsoft.com/office/powerpoint/2010/main" val="9356446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24</a:t>
            </a:fld>
            <a:endParaRPr lang="en-US"/>
          </a:p>
        </p:txBody>
      </p:sp>
    </p:spTree>
    <p:extLst>
      <p:ext uri="{BB962C8B-B14F-4D97-AF65-F5344CB8AC3E}">
        <p14:creationId xmlns:p14="http://schemas.microsoft.com/office/powerpoint/2010/main" val="8980098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25</a:t>
            </a:fld>
            <a:endParaRPr lang="en-US"/>
          </a:p>
        </p:txBody>
      </p:sp>
    </p:spTree>
    <p:extLst>
      <p:ext uri="{BB962C8B-B14F-4D97-AF65-F5344CB8AC3E}">
        <p14:creationId xmlns:p14="http://schemas.microsoft.com/office/powerpoint/2010/main" val="42700576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27</a:t>
            </a:fld>
            <a:endParaRPr lang="en-US"/>
          </a:p>
        </p:txBody>
      </p:sp>
    </p:spTree>
    <p:extLst>
      <p:ext uri="{BB962C8B-B14F-4D97-AF65-F5344CB8AC3E}">
        <p14:creationId xmlns:p14="http://schemas.microsoft.com/office/powerpoint/2010/main" val="10052053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0CA2EE-2524-5E4C-A203-31319EAAED55}" type="slidenum">
              <a:rPr lang="en-US" smtClean="0"/>
              <a:t>28</a:t>
            </a:fld>
            <a:endParaRPr lang="en-US"/>
          </a:p>
        </p:txBody>
      </p:sp>
    </p:spTree>
    <p:extLst>
      <p:ext uri="{BB962C8B-B14F-4D97-AF65-F5344CB8AC3E}">
        <p14:creationId xmlns:p14="http://schemas.microsoft.com/office/powerpoint/2010/main" val="17548935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p:txBody>
      </p:sp>
      <p:sp>
        <p:nvSpPr>
          <p:cNvPr id="4" name="Slide Number Placeholder 3"/>
          <p:cNvSpPr>
            <a:spLocks noGrp="1"/>
          </p:cNvSpPr>
          <p:nvPr>
            <p:ph type="sldNum" sz="quarter" idx="10"/>
          </p:nvPr>
        </p:nvSpPr>
        <p:spPr/>
        <p:txBody>
          <a:bodyPr/>
          <a:lstStyle/>
          <a:p>
            <a:fld id="{9577312D-AFE5-1745-8ABC-BEE72356860E}" type="slidenum">
              <a:rPr lang="en-US" smtClean="0"/>
              <a:t>29</a:t>
            </a:fld>
            <a:endParaRPr lang="en-US"/>
          </a:p>
        </p:txBody>
      </p:sp>
    </p:spTree>
    <p:extLst>
      <p:ext uri="{BB962C8B-B14F-4D97-AF65-F5344CB8AC3E}">
        <p14:creationId xmlns:p14="http://schemas.microsoft.com/office/powerpoint/2010/main" val="42892068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p:txBody>
      </p:sp>
      <p:sp>
        <p:nvSpPr>
          <p:cNvPr id="4" name="Slide Number Placeholder 3"/>
          <p:cNvSpPr>
            <a:spLocks noGrp="1"/>
          </p:cNvSpPr>
          <p:nvPr>
            <p:ph type="sldNum" sz="quarter" idx="10"/>
          </p:nvPr>
        </p:nvSpPr>
        <p:spPr/>
        <p:txBody>
          <a:bodyPr/>
          <a:lstStyle/>
          <a:p>
            <a:fld id="{9577312D-AFE5-1745-8ABC-BEE72356860E}" type="slidenum">
              <a:rPr lang="en-US" smtClean="0"/>
              <a:t>30</a:t>
            </a:fld>
            <a:endParaRPr lang="en-US"/>
          </a:p>
        </p:txBody>
      </p:sp>
    </p:spTree>
    <p:extLst>
      <p:ext uri="{BB962C8B-B14F-4D97-AF65-F5344CB8AC3E}">
        <p14:creationId xmlns:p14="http://schemas.microsoft.com/office/powerpoint/2010/main" val="16527847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77312D-AFE5-1745-8ABC-BEE72356860E}" type="slidenum">
              <a:rPr lang="en-US" smtClean="0"/>
              <a:t>33</a:t>
            </a:fld>
            <a:endParaRPr lang="en-US"/>
          </a:p>
        </p:txBody>
      </p:sp>
    </p:spTree>
    <p:extLst>
      <p:ext uri="{BB962C8B-B14F-4D97-AF65-F5344CB8AC3E}">
        <p14:creationId xmlns:p14="http://schemas.microsoft.com/office/powerpoint/2010/main" val="25136800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37</a:t>
            </a:fld>
            <a:endParaRPr lang="en-US"/>
          </a:p>
        </p:txBody>
      </p:sp>
    </p:spTree>
    <p:extLst>
      <p:ext uri="{BB962C8B-B14F-4D97-AF65-F5344CB8AC3E}">
        <p14:creationId xmlns:p14="http://schemas.microsoft.com/office/powerpoint/2010/main" val="13790306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38</a:t>
            </a:fld>
            <a:endParaRPr lang="en-US"/>
          </a:p>
        </p:txBody>
      </p:sp>
    </p:spTree>
    <p:extLst>
      <p:ext uri="{BB962C8B-B14F-4D97-AF65-F5344CB8AC3E}">
        <p14:creationId xmlns:p14="http://schemas.microsoft.com/office/powerpoint/2010/main" val="356647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3</a:t>
            </a:fld>
            <a:endParaRPr lang="en-US"/>
          </a:p>
        </p:txBody>
      </p:sp>
    </p:spTree>
    <p:extLst>
      <p:ext uri="{BB962C8B-B14F-4D97-AF65-F5344CB8AC3E}">
        <p14:creationId xmlns:p14="http://schemas.microsoft.com/office/powerpoint/2010/main" val="17051399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39</a:t>
            </a:fld>
            <a:endParaRPr lang="en-US"/>
          </a:p>
        </p:txBody>
      </p:sp>
    </p:spTree>
    <p:extLst>
      <p:ext uri="{BB962C8B-B14F-4D97-AF65-F5344CB8AC3E}">
        <p14:creationId xmlns:p14="http://schemas.microsoft.com/office/powerpoint/2010/main" val="3882533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40</a:t>
            </a:fld>
            <a:endParaRPr lang="en-US"/>
          </a:p>
        </p:txBody>
      </p:sp>
    </p:spTree>
    <p:extLst>
      <p:ext uri="{BB962C8B-B14F-4D97-AF65-F5344CB8AC3E}">
        <p14:creationId xmlns:p14="http://schemas.microsoft.com/office/powerpoint/2010/main" val="35119862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41</a:t>
            </a:fld>
            <a:endParaRPr lang="en-US"/>
          </a:p>
        </p:txBody>
      </p:sp>
    </p:spTree>
    <p:extLst>
      <p:ext uri="{BB962C8B-B14F-4D97-AF65-F5344CB8AC3E}">
        <p14:creationId xmlns:p14="http://schemas.microsoft.com/office/powerpoint/2010/main" val="15935814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42</a:t>
            </a:fld>
            <a:endParaRPr lang="en-US"/>
          </a:p>
        </p:txBody>
      </p:sp>
    </p:spTree>
    <p:extLst>
      <p:ext uri="{BB962C8B-B14F-4D97-AF65-F5344CB8AC3E}">
        <p14:creationId xmlns:p14="http://schemas.microsoft.com/office/powerpoint/2010/main" val="25073702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43</a:t>
            </a:fld>
            <a:endParaRPr lang="en-US"/>
          </a:p>
        </p:txBody>
      </p:sp>
    </p:spTree>
    <p:extLst>
      <p:ext uri="{BB962C8B-B14F-4D97-AF65-F5344CB8AC3E}">
        <p14:creationId xmlns:p14="http://schemas.microsoft.com/office/powerpoint/2010/main" val="19697030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44</a:t>
            </a:fld>
            <a:endParaRPr lang="en-US"/>
          </a:p>
        </p:txBody>
      </p:sp>
    </p:spTree>
    <p:extLst>
      <p:ext uri="{BB962C8B-B14F-4D97-AF65-F5344CB8AC3E}">
        <p14:creationId xmlns:p14="http://schemas.microsoft.com/office/powerpoint/2010/main" val="5580759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46</a:t>
            </a:fld>
            <a:endParaRPr lang="en-US"/>
          </a:p>
        </p:txBody>
      </p:sp>
    </p:spTree>
    <p:extLst>
      <p:ext uri="{BB962C8B-B14F-4D97-AF65-F5344CB8AC3E}">
        <p14:creationId xmlns:p14="http://schemas.microsoft.com/office/powerpoint/2010/main" val="8863898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47</a:t>
            </a:fld>
            <a:endParaRPr lang="en-US"/>
          </a:p>
        </p:txBody>
      </p:sp>
    </p:spTree>
    <p:extLst>
      <p:ext uri="{BB962C8B-B14F-4D97-AF65-F5344CB8AC3E}">
        <p14:creationId xmlns:p14="http://schemas.microsoft.com/office/powerpoint/2010/main" val="3453456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48</a:t>
            </a:fld>
            <a:endParaRPr lang="en-US"/>
          </a:p>
        </p:txBody>
      </p:sp>
    </p:spTree>
    <p:extLst>
      <p:ext uri="{BB962C8B-B14F-4D97-AF65-F5344CB8AC3E}">
        <p14:creationId xmlns:p14="http://schemas.microsoft.com/office/powerpoint/2010/main" val="19243189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49</a:t>
            </a:fld>
            <a:endParaRPr lang="en-US"/>
          </a:p>
        </p:txBody>
      </p:sp>
    </p:spTree>
    <p:extLst>
      <p:ext uri="{BB962C8B-B14F-4D97-AF65-F5344CB8AC3E}">
        <p14:creationId xmlns:p14="http://schemas.microsoft.com/office/powerpoint/2010/main" val="988745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0CA2EE-2524-5E4C-A203-31319EAAED55}" type="slidenum">
              <a:rPr lang="en-US" smtClean="0"/>
              <a:t>4</a:t>
            </a:fld>
            <a:endParaRPr lang="en-US"/>
          </a:p>
        </p:txBody>
      </p:sp>
    </p:spTree>
    <p:extLst>
      <p:ext uri="{BB962C8B-B14F-4D97-AF65-F5344CB8AC3E}">
        <p14:creationId xmlns:p14="http://schemas.microsoft.com/office/powerpoint/2010/main" val="18766153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50</a:t>
            </a:fld>
            <a:endParaRPr lang="en-US"/>
          </a:p>
        </p:txBody>
      </p:sp>
    </p:spTree>
    <p:extLst>
      <p:ext uri="{BB962C8B-B14F-4D97-AF65-F5344CB8AC3E}">
        <p14:creationId xmlns:p14="http://schemas.microsoft.com/office/powerpoint/2010/main" val="37459086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51</a:t>
            </a:fld>
            <a:endParaRPr lang="en-US"/>
          </a:p>
        </p:txBody>
      </p:sp>
    </p:spTree>
    <p:extLst>
      <p:ext uri="{BB962C8B-B14F-4D97-AF65-F5344CB8AC3E}">
        <p14:creationId xmlns:p14="http://schemas.microsoft.com/office/powerpoint/2010/main" val="11073596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52</a:t>
            </a:fld>
            <a:endParaRPr lang="en-US"/>
          </a:p>
        </p:txBody>
      </p:sp>
    </p:spTree>
    <p:extLst>
      <p:ext uri="{BB962C8B-B14F-4D97-AF65-F5344CB8AC3E}">
        <p14:creationId xmlns:p14="http://schemas.microsoft.com/office/powerpoint/2010/main" val="30035208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53</a:t>
            </a:fld>
            <a:endParaRPr lang="en-US"/>
          </a:p>
        </p:txBody>
      </p:sp>
    </p:spTree>
    <p:extLst>
      <p:ext uri="{BB962C8B-B14F-4D97-AF65-F5344CB8AC3E}">
        <p14:creationId xmlns:p14="http://schemas.microsoft.com/office/powerpoint/2010/main" val="41823239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54</a:t>
            </a:fld>
            <a:endParaRPr lang="en-US"/>
          </a:p>
        </p:txBody>
      </p:sp>
    </p:spTree>
    <p:extLst>
      <p:ext uri="{BB962C8B-B14F-4D97-AF65-F5344CB8AC3E}">
        <p14:creationId xmlns:p14="http://schemas.microsoft.com/office/powerpoint/2010/main" val="1239013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55</a:t>
            </a:fld>
            <a:endParaRPr lang="en-US"/>
          </a:p>
        </p:txBody>
      </p:sp>
    </p:spTree>
    <p:extLst>
      <p:ext uri="{BB962C8B-B14F-4D97-AF65-F5344CB8AC3E}">
        <p14:creationId xmlns:p14="http://schemas.microsoft.com/office/powerpoint/2010/main" val="29420601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56</a:t>
            </a:fld>
            <a:endParaRPr lang="en-US"/>
          </a:p>
        </p:txBody>
      </p:sp>
    </p:spTree>
    <p:extLst>
      <p:ext uri="{BB962C8B-B14F-4D97-AF65-F5344CB8AC3E}">
        <p14:creationId xmlns:p14="http://schemas.microsoft.com/office/powerpoint/2010/main" val="39624214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57</a:t>
            </a:fld>
            <a:endParaRPr lang="en-US"/>
          </a:p>
        </p:txBody>
      </p:sp>
    </p:spTree>
    <p:extLst>
      <p:ext uri="{BB962C8B-B14F-4D97-AF65-F5344CB8AC3E}">
        <p14:creationId xmlns:p14="http://schemas.microsoft.com/office/powerpoint/2010/main" val="26582697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58</a:t>
            </a:fld>
            <a:endParaRPr lang="en-US"/>
          </a:p>
        </p:txBody>
      </p:sp>
    </p:spTree>
    <p:extLst>
      <p:ext uri="{BB962C8B-B14F-4D97-AF65-F5344CB8AC3E}">
        <p14:creationId xmlns:p14="http://schemas.microsoft.com/office/powerpoint/2010/main" val="21196154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59</a:t>
            </a:fld>
            <a:endParaRPr lang="en-US"/>
          </a:p>
        </p:txBody>
      </p:sp>
    </p:spTree>
    <p:extLst>
      <p:ext uri="{BB962C8B-B14F-4D97-AF65-F5344CB8AC3E}">
        <p14:creationId xmlns:p14="http://schemas.microsoft.com/office/powerpoint/2010/main" val="3390830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8</a:t>
            </a:fld>
            <a:endParaRPr lang="en-US"/>
          </a:p>
        </p:txBody>
      </p:sp>
    </p:spTree>
    <p:extLst>
      <p:ext uri="{BB962C8B-B14F-4D97-AF65-F5344CB8AC3E}">
        <p14:creationId xmlns:p14="http://schemas.microsoft.com/office/powerpoint/2010/main" val="2570778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60</a:t>
            </a:fld>
            <a:endParaRPr lang="en-US"/>
          </a:p>
        </p:txBody>
      </p:sp>
    </p:spTree>
    <p:extLst>
      <p:ext uri="{BB962C8B-B14F-4D97-AF65-F5344CB8AC3E}">
        <p14:creationId xmlns:p14="http://schemas.microsoft.com/office/powerpoint/2010/main" val="13149407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61</a:t>
            </a:fld>
            <a:endParaRPr lang="en-US"/>
          </a:p>
        </p:txBody>
      </p:sp>
    </p:spTree>
    <p:extLst>
      <p:ext uri="{BB962C8B-B14F-4D97-AF65-F5344CB8AC3E}">
        <p14:creationId xmlns:p14="http://schemas.microsoft.com/office/powerpoint/2010/main" val="11469169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62</a:t>
            </a:fld>
            <a:endParaRPr lang="en-US"/>
          </a:p>
        </p:txBody>
      </p:sp>
    </p:spTree>
    <p:extLst>
      <p:ext uri="{BB962C8B-B14F-4D97-AF65-F5344CB8AC3E}">
        <p14:creationId xmlns:p14="http://schemas.microsoft.com/office/powerpoint/2010/main" val="100871061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63</a:t>
            </a:fld>
            <a:endParaRPr lang="en-US"/>
          </a:p>
        </p:txBody>
      </p:sp>
    </p:spTree>
    <p:extLst>
      <p:ext uri="{BB962C8B-B14F-4D97-AF65-F5344CB8AC3E}">
        <p14:creationId xmlns:p14="http://schemas.microsoft.com/office/powerpoint/2010/main" val="1748592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64</a:t>
            </a:fld>
            <a:endParaRPr lang="en-US"/>
          </a:p>
        </p:txBody>
      </p:sp>
    </p:spTree>
    <p:extLst>
      <p:ext uri="{BB962C8B-B14F-4D97-AF65-F5344CB8AC3E}">
        <p14:creationId xmlns:p14="http://schemas.microsoft.com/office/powerpoint/2010/main" val="15067235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65</a:t>
            </a:fld>
            <a:endParaRPr lang="en-US"/>
          </a:p>
        </p:txBody>
      </p:sp>
    </p:spTree>
    <p:extLst>
      <p:ext uri="{BB962C8B-B14F-4D97-AF65-F5344CB8AC3E}">
        <p14:creationId xmlns:p14="http://schemas.microsoft.com/office/powerpoint/2010/main" val="66801572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66</a:t>
            </a:fld>
            <a:endParaRPr lang="en-US"/>
          </a:p>
        </p:txBody>
      </p:sp>
    </p:spTree>
    <p:extLst>
      <p:ext uri="{BB962C8B-B14F-4D97-AF65-F5344CB8AC3E}">
        <p14:creationId xmlns:p14="http://schemas.microsoft.com/office/powerpoint/2010/main" val="12729693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67</a:t>
            </a:fld>
            <a:endParaRPr lang="en-US"/>
          </a:p>
        </p:txBody>
      </p:sp>
    </p:spTree>
    <p:extLst>
      <p:ext uri="{BB962C8B-B14F-4D97-AF65-F5344CB8AC3E}">
        <p14:creationId xmlns:p14="http://schemas.microsoft.com/office/powerpoint/2010/main" val="144359262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68</a:t>
            </a:fld>
            <a:endParaRPr lang="en-US"/>
          </a:p>
        </p:txBody>
      </p:sp>
    </p:spTree>
    <p:extLst>
      <p:ext uri="{BB962C8B-B14F-4D97-AF65-F5344CB8AC3E}">
        <p14:creationId xmlns:p14="http://schemas.microsoft.com/office/powerpoint/2010/main" val="286970741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69</a:t>
            </a:fld>
            <a:endParaRPr lang="en-US"/>
          </a:p>
        </p:txBody>
      </p:sp>
    </p:spTree>
    <p:extLst>
      <p:ext uri="{BB962C8B-B14F-4D97-AF65-F5344CB8AC3E}">
        <p14:creationId xmlns:p14="http://schemas.microsoft.com/office/powerpoint/2010/main" val="843331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9</a:t>
            </a:fld>
            <a:endParaRPr lang="en-US"/>
          </a:p>
        </p:txBody>
      </p:sp>
    </p:spTree>
    <p:extLst>
      <p:ext uri="{BB962C8B-B14F-4D97-AF65-F5344CB8AC3E}">
        <p14:creationId xmlns:p14="http://schemas.microsoft.com/office/powerpoint/2010/main" val="35719429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7312D-AFE5-1745-8ABC-BEE72356860E}" type="slidenum">
              <a:rPr lang="en-US" smtClean="0"/>
              <a:t>70</a:t>
            </a:fld>
            <a:endParaRPr lang="en-US"/>
          </a:p>
        </p:txBody>
      </p:sp>
    </p:spTree>
    <p:extLst>
      <p:ext uri="{BB962C8B-B14F-4D97-AF65-F5344CB8AC3E}">
        <p14:creationId xmlns:p14="http://schemas.microsoft.com/office/powerpoint/2010/main" val="389697947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71</a:t>
            </a:fld>
            <a:endParaRPr lang="en-US"/>
          </a:p>
        </p:txBody>
      </p:sp>
    </p:spTree>
    <p:extLst>
      <p:ext uri="{BB962C8B-B14F-4D97-AF65-F5344CB8AC3E}">
        <p14:creationId xmlns:p14="http://schemas.microsoft.com/office/powerpoint/2010/main" val="126995327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72</a:t>
            </a:fld>
            <a:endParaRPr lang="en-US"/>
          </a:p>
        </p:txBody>
      </p:sp>
    </p:spTree>
    <p:extLst>
      <p:ext uri="{BB962C8B-B14F-4D97-AF65-F5344CB8AC3E}">
        <p14:creationId xmlns:p14="http://schemas.microsoft.com/office/powerpoint/2010/main" val="287081602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7312D-AFE5-1745-8ABC-BEE72356860E}" type="slidenum">
              <a:rPr lang="en-US" smtClean="0"/>
              <a:t>73</a:t>
            </a:fld>
            <a:endParaRPr lang="en-US"/>
          </a:p>
        </p:txBody>
      </p:sp>
    </p:spTree>
    <p:extLst>
      <p:ext uri="{BB962C8B-B14F-4D97-AF65-F5344CB8AC3E}">
        <p14:creationId xmlns:p14="http://schemas.microsoft.com/office/powerpoint/2010/main" val="299293951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7312D-AFE5-1745-8ABC-BEE72356860E}" type="slidenum">
              <a:rPr lang="en-US" smtClean="0"/>
              <a:t>74</a:t>
            </a:fld>
            <a:endParaRPr lang="en-US"/>
          </a:p>
        </p:txBody>
      </p:sp>
    </p:spTree>
    <p:extLst>
      <p:ext uri="{BB962C8B-B14F-4D97-AF65-F5344CB8AC3E}">
        <p14:creationId xmlns:p14="http://schemas.microsoft.com/office/powerpoint/2010/main" val="43879224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75</a:t>
            </a:fld>
            <a:endParaRPr lang="en-US"/>
          </a:p>
        </p:txBody>
      </p:sp>
    </p:spTree>
    <p:extLst>
      <p:ext uri="{BB962C8B-B14F-4D97-AF65-F5344CB8AC3E}">
        <p14:creationId xmlns:p14="http://schemas.microsoft.com/office/powerpoint/2010/main" val="129248822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76</a:t>
            </a:fld>
            <a:endParaRPr lang="en-US"/>
          </a:p>
        </p:txBody>
      </p:sp>
    </p:spTree>
    <p:extLst>
      <p:ext uri="{BB962C8B-B14F-4D97-AF65-F5344CB8AC3E}">
        <p14:creationId xmlns:p14="http://schemas.microsoft.com/office/powerpoint/2010/main" val="285369402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77</a:t>
            </a:fld>
            <a:endParaRPr lang="en-US"/>
          </a:p>
        </p:txBody>
      </p:sp>
    </p:spTree>
    <p:extLst>
      <p:ext uri="{BB962C8B-B14F-4D97-AF65-F5344CB8AC3E}">
        <p14:creationId xmlns:p14="http://schemas.microsoft.com/office/powerpoint/2010/main" val="34964439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78</a:t>
            </a:fld>
            <a:endParaRPr lang="en-US"/>
          </a:p>
        </p:txBody>
      </p:sp>
    </p:spTree>
    <p:extLst>
      <p:ext uri="{BB962C8B-B14F-4D97-AF65-F5344CB8AC3E}">
        <p14:creationId xmlns:p14="http://schemas.microsoft.com/office/powerpoint/2010/main" val="169082095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79</a:t>
            </a:fld>
            <a:endParaRPr lang="en-US"/>
          </a:p>
        </p:txBody>
      </p:sp>
    </p:spTree>
    <p:extLst>
      <p:ext uri="{BB962C8B-B14F-4D97-AF65-F5344CB8AC3E}">
        <p14:creationId xmlns:p14="http://schemas.microsoft.com/office/powerpoint/2010/main" val="797654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10</a:t>
            </a:fld>
            <a:endParaRPr lang="en-US"/>
          </a:p>
        </p:txBody>
      </p:sp>
    </p:spTree>
    <p:extLst>
      <p:ext uri="{BB962C8B-B14F-4D97-AF65-F5344CB8AC3E}">
        <p14:creationId xmlns:p14="http://schemas.microsoft.com/office/powerpoint/2010/main" val="134518857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80</a:t>
            </a:fld>
            <a:endParaRPr lang="en-US"/>
          </a:p>
        </p:txBody>
      </p:sp>
    </p:spTree>
    <p:extLst>
      <p:ext uri="{BB962C8B-B14F-4D97-AF65-F5344CB8AC3E}">
        <p14:creationId xmlns:p14="http://schemas.microsoft.com/office/powerpoint/2010/main" val="122292805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83</a:t>
            </a:fld>
            <a:endParaRPr lang="en-US"/>
          </a:p>
        </p:txBody>
      </p:sp>
    </p:spTree>
    <p:extLst>
      <p:ext uri="{BB962C8B-B14F-4D97-AF65-F5344CB8AC3E}">
        <p14:creationId xmlns:p14="http://schemas.microsoft.com/office/powerpoint/2010/main" val="189059850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84</a:t>
            </a:fld>
            <a:endParaRPr lang="en-US"/>
          </a:p>
        </p:txBody>
      </p:sp>
    </p:spTree>
    <p:extLst>
      <p:ext uri="{BB962C8B-B14F-4D97-AF65-F5344CB8AC3E}">
        <p14:creationId xmlns:p14="http://schemas.microsoft.com/office/powerpoint/2010/main" val="165699220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85</a:t>
            </a:fld>
            <a:endParaRPr lang="en-US"/>
          </a:p>
        </p:txBody>
      </p:sp>
    </p:spTree>
    <p:extLst>
      <p:ext uri="{BB962C8B-B14F-4D97-AF65-F5344CB8AC3E}">
        <p14:creationId xmlns:p14="http://schemas.microsoft.com/office/powerpoint/2010/main" val="64304500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86</a:t>
            </a:fld>
            <a:endParaRPr lang="en-US"/>
          </a:p>
        </p:txBody>
      </p:sp>
    </p:spTree>
    <p:extLst>
      <p:ext uri="{BB962C8B-B14F-4D97-AF65-F5344CB8AC3E}">
        <p14:creationId xmlns:p14="http://schemas.microsoft.com/office/powerpoint/2010/main" val="285034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11</a:t>
            </a:fld>
            <a:endParaRPr lang="en-US"/>
          </a:p>
        </p:txBody>
      </p:sp>
    </p:spTree>
    <p:extLst>
      <p:ext uri="{BB962C8B-B14F-4D97-AF65-F5344CB8AC3E}">
        <p14:creationId xmlns:p14="http://schemas.microsoft.com/office/powerpoint/2010/main" val="456698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12</a:t>
            </a:fld>
            <a:endParaRPr lang="en-US"/>
          </a:p>
        </p:txBody>
      </p:sp>
    </p:spTree>
    <p:extLst>
      <p:ext uri="{BB962C8B-B14F-4D97-AF65-F5344CB8AC3E}">
        <p14:creationId xmlns:p14="http://schemas.microsoft.com/office/powerpoint/2010/main" val="1615833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A59ADAB-BBCC-F949-A081-87A8AA8AF28F}" type="datetime1">
              <a:rPr lang="en-US" smtClean="0"/>
              <a:t>12/8/21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325691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E8999B-80FD-924A-97F5-C4750CAE7668}" type="datetime1">
              <a:rPr lang="en-US" smtClean="0"/>
              <a:t>12/8/21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1566780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BC9EF0-7A43-CD4C-A90F-D0BA77F4770C}" type="datetime1">
              <a:rPr lang="en-US" smtClean="0"/>
              <a:t>12/8/21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438526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FE6CD8-3161-E248-848F-BC81A4196DF0}" type="datetime1">
              <a:rPr lang="en-US" smtClean="0"/>
              <a:t>12/8/21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2000"/>
            </a:lvl1pPr>
          </a:lstStyle>
          <a:p>
            <a:fld id="{8D4EC0DA-4BF5-A643-9CB7-B11B04F56005}" type="slidenum">
              <a:rPr lang="en-US" smtClean="0"/>
              <a:pPr/>
              <a:t>‹#›</a:t>
            </a:fld>
            <a:endParaRPr lang="en-US"/>
          </a:p>
        </p:txBody>
      </p:sp>
    </p:spTree>
    <p:extLst>
      <p:ext uri="{BB962C8B-B14F-4D97-AF65-F5344CB8AC3E}">
        <p14:creationId xmlns:p14="http://schemas.microsoft.com/office/powerpoint/2010/main" val="210564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E30255-24F0-744C-B067-2E5A712172CD}" type="datetime1">
              <a:rPr lang="en-US" smtClean="0"/>
              <a:t>12/8/21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2000"/>
            </a:lvl1pPr>
          </a:lstStyle>
          <a:p>
            <a:fld id="{8D4EC0DA-4BF5-A643-9CB7-B11B04F56005}" type="slidenum">
              <a:rPr lang="en-US" smtClean="0"/>
              <a:pPr/>
              <a:t>‹#›</a:t>
            </a:fld>
            <a:endParaRPr lang="en-US"/>
          </a:p>
        </p:txBody>
      </p:sp>
    </p:spTree>
    <p:extLst>
      <p:ext uri="{BB962C8B-B14F-4D97-AF65-F5344CB8AC3E}">
        <p14:creationId xmlns:p14="http://schemas.microsoft.com/office/powerpoint/2010/main" val="1260900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A07523-CC79-514B-AC43-6AE1E09B4F02}" type="datetime1">
              <a:rPr lang="en-US" smtClean="0"/>
              <a:t>12/8/21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587369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C86B14-8390-644E-8E41-468E9DBBF555}" type="datetime1">
              <a:rPr lang="en-US" smtClean="0"/>
              <a:t>12/8/21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2076664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7FBB16-0FC9-3948-9992-DCF31CB7DEBA}" type="datetime1">
              <a:rPr lang="en-US" smtClean="0"/>
              <a:t>12/8/21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1589112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F0ED23-52D7-4E46-88E7-5B89F8103BA7}" type="datetime1">
              <a:rPr lang="en-US" smtClean="0"/>
              <a:t>12/8/21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2111842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9A98C1-9A8C-9A45-9CB8-C4B122DFDF81}" type="datetime1">
              <a:rPr lang="en-US" smtClean="0"/>
              <a:t>12/8/21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128205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34242F-75B6-E24E-98ED-1BF46471A995}" type="datetime1">
              <a:rPr lang="en-US" smtClean="0"/>
              <a:t>12/8/21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817202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3A7F5D-60CC-4242-A5C5-2F2F1AA84E32}" type="datetime1">
              <a:rPr lang="en-US" smtClean="0"/>
              <a:t>12/8/21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4EC0DA-4BF5-A643-9CB7-B11B04F56005}" type="slidenum">
              <a:rPr lang="en-US" smtClean="0"/>
              <a:t>‹#›</a:t>
            </a:fld>
            <a:endParaRPr lang="en-US"/>
          </a:p>
        </p:txBody>
      </p:sp>
    </p:spTree>
    <p:extLst>
      <p:ext uri="{BB962C8B-B14F-4D97-AF65-F5344CB8AC3E}">
        <p14:creationId xmlns:p14="http://schemas.microsoft.com/office/powerpoint/2010/main" val="171716299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nyu-cso.github.io/notes/arch-seq.pdf"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CSO-Recitation 14</a:t>
            </a:r>
            <a:br>
              <a:rPr lang="en-US"/>
            </a:br>
            <a:r>
              <a:rPr lang="en-US"/>
              <a:t> </a:t>
            </a:r>
            <a:r>
              <a:rPr lang="en-US" sz="4400"/>
              <a:t>CSCI-UA 0201-007</a:t>
            </a:r>
          </a:p>
        </p:txBody>
      </p:sp>
      <p:sp>
        <p:nvSpPr>
          <p:cNvPr id="3" name="Subtitle 2"/>
          <p:cNvSpPr>
            <a:spLocks noGrp="1"/>
          </p:cNvSpPr>
          <p:nvPr>
            <p:ph type="subTitle" idx="1"/>
          </p:nvPr>
        </p:nvSpPr>
        <p:spPr/>
        <p:txBody>
          <a:bodyPr/>
          <a:lstStyle/>
          <a:p>
            <a:r>
              <a:rPr lang="en-US"/>
              <a:t>R14: </a:t>
            </a:r>
            <a:r>
              <a:rPr lang="en-US" altLang="zh-CN"/>
              <a:t>Assessment 13 &amp;</a:t>
            </a:r>
            <a:r>
              <a:rPr lang="zh-CN" altLang="en-US"/>
              <a:t> </a:t>
            </a:r>
            <a:r>
              <a:rPr lang="en-US" altLang="zh-CN"/>
              <a:t>ALU &amp; </a:t>
            </a:r>
            <a:r>
              <a:rPr lang="en-US" altLang="zh-CN" err="1"/>
              <a:t>RegFile</a:t>
            </a:r>
            <a:r>
              <a:rPr lang="en-US" altLang="zh-CN"/>
              <a:t> &amp; Pipeline</a:t>
            </a:r>
            <a:endParaRPr lang="en-US"/>
          </a:p>
        </p:txBody>
      </p:sp>
    </p:spTree>
    <p:extLst>
      <p:ext uri="{BB962C8B-B14F-4D97-AF65-F5344CB8AC3E}">
        <p14:creationId xmlns:p14="http://schemas.microsoft.com/office/powerpoint/2010/main" val="1020066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.2 </a:t>
            </a:r>
            <a:r>
              <a:rPr lang="en-US"/>
              <a:t>Control path</a:t>
            </a:r>
          </a:p>
        </p:txBody>
      </p:sp>
      <p:sp>
        <p:nvSpPr>
          <p:cNvPr id="3" name="Content Placeholder 2"/>
          <p:cNvSpPr>
            <a:spLocks noGrp="1"/>
          </p:cNvSpPr>
          <p:nvPr>
            <p:ph idx="1"/>
          </p:nvPr>
        </p:nvSpPr>
        <p:spPr/>
        <p:txBody>
          <a:bodyPr>
            <a:normAutofit fontScale="92500" lnSpcReduction="20000"/>
          </a:bodyPr>
          <a:lstStyle/>
          <a:p>
            <a:pPr fontAlgn="base"/>
            <a:r>
              <a:rPr lang="en-US"/>
              <a:t>There are </a:t>
            </a:r>
            <a:r>
              <a:rPr lang="en-US">
                <a:solidFill>
                  <a:schemeClr val="accent1"/>
                </a:solidFill>
              </a:rPr>
              <a:t>3 Mux </a:t>
            </a:r>
            <a:r>
              <a:rPr lang="en-US"/>
              <a:t>in the Figure whose selectors are to be set by the control logic, located at the top-right, bottom-middle, and bottom-right. </a:t>
            </a:r>
          </a:p>
          <a:p>
            <a:pPr fontAlgn="base"/>
            <a:r>
              <a:rPr lang="en-US"/>
              <a:t>Which of the following instructions' execution cause the </a:t>
            </a:r>
            <a:r>
              <a:rPr lang="en-US">
                <a:solidFill>
                  <a:schemeClr val="accent1"/>
                </a:solidFill>
              </a:rPr>
              <a:t>top-right Mux</a:t>
            </a:r>
            <a:r>
              <a:rPr lang="en-US"/>
              <a:t>'s selector to be </a:t>
            </a:r>
            <a:r>
              <a:rPr lang="en-US">
                <a:solidFill>
                  <a:schemeClr val="accent1"/>
                </a:solidFill>
              </a:rPr>
              <a:t>set to </a:t>
            </a:r>
            <a:r>
              <a:rPr lang="en-US" b="1">
                <a:solidFill>
                  <a:schemeClr val="accent1"/>
                </a:solidFill>
              </a:rPr>
              <a:t>1</a:t>
            </a:r>
            <a:r>
              <a:rPr lang="en-US"/>
              <a:t>?</a:t>
            </a:r>
          </a:p>
          <a:p>
            <a:pPr marL="514350" indent="-514350" fontAlgn="base">
              <a:buFont typeface="+mj-lt"/>
              <a:buAutoNum type="alphaUcPeriod"/>
            </a:pPr>
            <a:r>
              <a:rPr lang="en-US"/>
              <a:t>add x6, x7, x8 //x6 = x7+x8</a:t>
            </a:r>
          </a:p>
          <a:p>
            <a:pPr marL="514350" indent="-514350" fontAlgn="base">
              <a:buFont typeface="+mj-lt"/>
              <a:buAutoNum type="alphaUcPeriod"/>
            </a:pPr>
            <a:r>
              <a:rPr lang="en-US" err="1"/>
              <a:t>beq</a:t>
            </a:r>
            <a:r>
              <a:rPr lang="en-US"/>
              <a:t> x6, x7, 100, if x6 and x7 have the same value.</a:t>
            </a:r>
          </a:p>
          <a:p>
            <a:pPr marL="514350" indent="-514350" fontAlgn="base">
              <a:buFont typeface="+mj-lt"/>
              <a:buAutoNum type="alphaUcPeriod"/>
            </a:pPr>
            <a:r>
              <a:rPr lang="en-US" err="1"/>
              <a:t>beq</a:t>
            </a:r>
            <a:r>
              <a:rPr lang="en-US"/>
              <a:t> x6, x7, 100, regardless of whether x6 and x7 have the same value.</a:t>
            </a:r>
          </a:p>
          <a:p>
            <a:pPr marL="514350" indent="-514350" fontAlgn="base">
              <a:buFont typeface="+mj-lt"/>
              <a:buAutoNum type="alphaUcPeriod"/>
            </a:pPr>
            <a:r>
              <a:rPr lang="en-US" err="1"/>
              <a:t>ld</a:t>
            </a:r>
            <a:r>
              <a:rPr lang="en-US"/>
              <a:t> x5, 40(x6) //load a </a:t>
            </a:r>
            <a:r>
              <a:rPr lang="en-US" err="1"/>
              <a:t>doubleword</a:t>
            </a:r>
            <a:r>
              <a:rPr lang="en-US"/>
              <a:t> (8-byte) from Memory[x6+40]</a:t>
            </a:r>
            <a:r>
              <a:rPr lang="en-US" i="1"/>
              <a:t>Memory</a:t>
            </a:r>
            <a:r>
              <a:rPr lang="en-US"/>
              <a:t>[</a:t>
            </a:r>
            <a:r>
              <a:rPr lang="en-US" i="1"/>
              <a:t>x</a:t>
            </a:r>
            <a:r>
              <a:rPr lang="en-US"/>
              <a:t>6+40] to register x5</a:t>
            </a:r>
          </a:p>
          <a:p>
            <a:pPr marL="514350" indent="-514350" fontAlgn="base">
              <a:buFont typeface="+mj-lt"/>
              <a:buAutoNum type="alphaUcPeriod"/>
            </a:pPr>
            <a:r>
              <a:rPr lang="en-US" err="1"/>
              <a:t>addi</a:t>
            </a:r>
            <a:r>
              <a:rPr lang="en-US"/>
              <a:t> x6, x7, 200 //x6 = x7+200</a:t>
            </a:r>
          </a:p>
          <a:p>
            <a:pPr marL="514350" indent="-514350" fontAlgn="base">
              <a:buFont typeface="+mj-lt"/>
              <a:buAutoNum type="alphaUcPeriod"/>
            </a:pPr>
            <a:r>
              <a:rPr lang="en-US" err="1"/>
              <a:t>sd</a:t>
            </a:r>
            <a:r>
              <a:rPr lang="en-US"/>
              <a:t> x5, 40(x6) //store a </a:t>
            </a:r>
            <a:r>
              <a:rPr lang="en-US" err="1"/>
              <a:t>doubleword</a:t>
            </a:r>
            <a:r>
              <a:rPr lang="en-US"/>
              <a:t> (8-byte) from register x5 to Memory[x6+40]</a:t>
            </a:r>
            <a:r>
              <a:rPr lang="en-US" i="1"/>
              <a:t>Memory</a:t>
            </a:r>
            <a:r>
              <a:rPr lang="en-US"/>
              <a:t>[</a:t>
            </a:r>
            <a:r>
              <a:rPr lang="en-US" i="1"/>
              <a:t>x</a:t>
            </a:r>
            <a:r>
              <a:rPr lang="en-US"/>
              <a:t>6+40]</a:t>
            </a:r>
          </a:p>
          <a:p>
            <a:endParaRPr lang="en-US"/>
          </a:p>
        </p:txBody>
      </p:sp>
      <p:sp>
        <p:nvSpPr>
          <p:cNvPr id="5" name="Oval 4"/>
          <p:cNvSpPr/>
          <p:nvPr/>
        </p:nvSpPr>
        <p:spPr>
          <a:xfrm>
            <a:off x="469900" y="3544094"/>
            <a:ext cx="47117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8D4EC0DA-4BF5-A643-9CB7-B11B04F56005}" type="slidenum">
              <a:rPr lang="en-US" smtClean="0"/>
              <a:t>10</a:t>
            </a:fld>
            <a:endParaRPr lang="en-US"/>
          </a:p>
        </p:txBody>
      </p:sp>
    </p:spTree>
    <p:extLst>
      <p:ext uri="{BB962C8B-B14F-4D97-AF65-F5344CB8AC3E}">
        <p14:creationId xmlns:p14="http://schemas.microsoft.com/office/powerpoint/2010/main" val="198363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.3 </a:t>
            </a:r>
            <a:r>
              <a:rPr lang="en-US"/>
              <a:t>Control path</a:t>
            </a:r>
          </a:p>
        </p:txBody>
      </p:sp>
      <p:sp>
        <p:nvSpPr>
          <p:cNvPr id="3" name="Content Placeholder 2"/>
          <p:cNvSpPr>
            <a:spLocks noGrp="1"/>
          </p:cNvSpPr>
          <p:nvPr>
            <p:ph idx="1"/>
          </p:nvPr>
        </p:nvSpPr>
        <p:spPr/>
        <p:txBody>
          <a:bodyPr>
            <a:normAutofit lnSpcReduction="10000"/>
          </a:bodyPr>
          <a:lstStyle/>
          <a:p>
            <a:pPr fontAlgn="base"/>
            <a:r>
              <a:rPr lang="en-US"/>
              <a:t>Continuing from Q</a:t>
            </a:r>
            <a:r>
              <a:rPr lang="en-US" altLang="zh-CN"/>
              <a:t>2</a:t>
            </a:r>
            <a:r>
              <a:rPr lang="en-US"/>
              <a:t>.2, which of the following instructions cause the value for the </a:t>
            </a:r>
            <a:r>
              <a:rPr lang="en-US">
                <a:solidFill>
                  <a:schemeClr val="accent1"/>
                </a:solidFill>
              </a:rPr>
              <a:t>bottom-middle Mux</a:t>
            </a:r>
            <a:r>
              <a:rPr lang="en-US"/>
              <a:t>'s selector (aka </a:t>
            </a:r>
            <a:r>
              <a:rPr lang="en-US" err="1"/>
              <a:t>ALUSrc</a:t>
            </a:r>
            <a:r>
              <a:rPr lang="en-US"/>
              <a:t>) to be </a:t>
            </a:r>
            <a:r>
              <a:rPr lang="en-US">
                <a:solidFill>
                  <a:schemeClr val="accent1"/>
                </a:solidFill>
              </a:rPr>
              <a:t>set to </a:t>
            </a:r>
            <a:r>
              <a:rPr lang="en-US" b="1">
                <a:solidFill>
                  <a:schemeClr val="accent1"/>
                </a:solidFill>
              </a:rPr>
              <a:t>1</a:t>
            </a:r>
            <a:r>
              <a:rPr lang="en-US"/>
              <a:t>?</a:t>
            </a:r>
          </a:p>
          <a:p>
            <a:pPr marL="514350" indent="-514350" fontAlgn="base">
              <a:buFont typeface="+mj-lt"/>
              <a:buAutoNum type="alphaUcPeriod"/>
            </a:pPr>
            <a:r>
              <a:rPr lang="en-US"/>
              <a:t>add x6, x7, x8</a:t>
            </a:r>
          </a:p>
          <a:p>
            <a:pPr marL="514350" indent="-514350" fontAlgn="base">
              <a:buFont typeface="+mj-lt"/>
              <a:buAutoNum type="alphaUcPeriod"/>
            </a:pPr>
            <a:r>
              <a:rPr lang="en-US" err="1"/>
              <a:t>beq</a:t>
            </a:r>
            <a:r>
              <a:rPr lang="en-US"/>
              <a:t> x6, x7, 100, if x6 and x7 have the same value.</a:t>
            </a:r>
          </a:p>
          <a:p>
            <a:pPr marL="514350" indent="-514350" fontAlgn="base">
              <a:buFont typeface="+mj-lt"/>
              <a:buAutoNum type="alphaUcPeriod"/>
            </a:pPr>
            <a:r>
              <a:rPr lang="en-US" err="1"/>
              <a:t>beq</a:t>
            </a:r>
            <a:r>
              <a:rPr lang="en-US"/>
              <a:t> x6, x7, 100, regardless of whether x6 and x7 have the same value.</a:t>
            </a:r>
          </a:p>
          <a:p>
            <a:pPr marL="514350" indent="-514350" fontAlgn="base">
              <a:buFont typeface="+mj-lt"/>
              <a:buAutoNum type="alphaUcPeriod"/>
            </a:pPr>
            <a:r>
              <a:rPr lang="en-US" err="1"/>
              <a:t>ld</a:t>
            </a:r>
            <a:r>
              <a:rPr lang="en-US"/>
              <a:t> x5, 40(x6)</a:t>
            </a:r>
          </a:p>
          <a:p>
            <a:pPr marL="514350" indent="-514350" fontAlgn="base">
              <a:buFont typeface="+mj-lt"/>
              <a:buAutoNum type="alphaUcPeriod"/>
            </a:pPr>
            <a:r>
              <a:rPr lang="en-US" err="1"/>
              <a:t>addi</a:t>
            </a:r>
            <a:r>
              <a:rPr lang="en-US"/>
              <a:t> x6, x7, 200</a:t>
            </a:r>
          </a:p>
          <a:p>
            <a:pPr marL="514350" indent="-514350" fontAlgn="base">
              <a:buFont typeface="+mj-lt"/>
              <a:buAutoNum type="alphaUcPeriod"/>
            </a:pPr>
            <a:r>
              <a:rPr lang="en-US" err="1"/>
              <a:t>sd</a:t>
            </a:r>
            <a:r>
              <a:rPr lang="en-US"/>
              <a:t> x5, 40(x6)</a:t>
            </a:r>
          </a:p>
          <a:p>
            <a:endParaRPr lang="en-US"/>
          </a:p>
        </p:txBody>
      </p:sp>
      <p:sp>
        <p:nvSpPr>
          <p:cNvPr id="9" name="Slide Number Placeholder 8"/>
          <p:cNvSpPr>
            <a:spLocks noGrp="1"/>
          </p:cNvSpPr>
          <p:nvPr>
            <p:ph type="sldNum" sz="quarter" idx="12"/>
          </p:nvPr>
        </p:nvSpPr>
        <p:spPr/>
        <p:txBody>
          <a:bodyPr/>
          <a:lstStyle/>
          <a:p>
            <a:fld id="{8D4EC0DA-4BF5-A643-9CB7-B11B04F56005}" type="slidenum">
              <a:rPr lang="en-US" smtClean="0"/>
              <a:t>11</a:t>
            </a:fld>
            <a:endParaRPr lang="en-US"/>
          </a:p>
        </p:txBody>
      </p:sp>
    </p:spTree>
    <p:extLst>
      <p:ext uri="{BB962C8B-B14F-4D97-AF65-F5344CB8AC3E}">
        <p14:creationId xmlns:p14="http://schemas.microsoft.com/office/powerpoint/2010/main" val="552529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a:t>
            </a:r>
            <a:r>
              <a:rPr lang="en-US" altLang="zh-CN" b="1"/>
              <a:t>3</a:t>
            </a:r>
            <a:r>
              <a:rPr lang="en-US" b="1"/>
              <a:t> </a:t>
            </a:r>
            <a:r>
              <a:rPr lang="en-US"/>
              <a:t>Control path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7450" y="2169669"/>
            <a:ext cx="6286500" cy="3502069"/>
          </a:xfrm>
          <a:prstGeom prst="rect">
            <a:avLst/>
          </a:prstGeom>
        </p:spPr>
      </p:pic>
      <p:sp>
        <p:nvSpPr>
          <p:cNvPr id="5" name="Oval 4"/>
          <p:cNvSpPr/>
          <p:nvPr/>
        </p:nvSpPr>
        <p:spPr>
          <a:xfrm>
            <a:off x="5969468" y="4001294"/>
            <a:ext cx="662940" cy="105359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483592" y="5739684"/>
            <a:ext cx="3978042" cy="923330"/>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accent1"/>
                </a:solidFill>
              </a:rPr>
              <a:t>Control ALU input</a:t>
            </a:r>
          </a:p>
          <a:p>
            <a:pPr marL="285750" indent="-285750">
              <a:buFont typeface="Arial" panose="020B0604020202020204" pitchFamily="34" charset="0"/>
              <a:buChar char="•"/>
            </a:pPr>
            <a:r>
              <a:rPr lang="en-US">
                <a:solidFill>
                  <a:schemeClr val="accent1"/>
                </a:solidFill>
              </a:rPr>
              <a:t>1 -&gt; select </a:t>
            </a:r>
            <a:r>
              <a:rPr lang="en-US" err="1">
                <a:solidFill>
                  <a:schemeClr val="accent1"/>
                </a:solidFill>
              </a:rPr>
              <a:t>Imm</a:t>
            </a:r>
            <a:endParaRPr lang="en-US">
              <a:solidFill>
                <a:schemeClr val="accent1"/>
              </a:solidFill>
            </a:endParaRPr>
          </a:p>
          <a:p>
            <a:pPr marL="285750" indent="-285750">
              <a:buFont typeface="Arial" panose="020B0604020202020204" pitchFamily="34" charset="0"/>
              <a:buChar char="•"/>
            </a:pPr>
            <a:r>
              <a:rPr lang="en-US">
                <a:solidFill>
                  <a:schemeClr val="accent1"/>
                </a:solidFill>
              </a:rPr>
              <a:t>0 -&gt; select read data 2 (i.e. register)</a:t>
            </a:r>
          </a:p>
        </p:txBody>
      </p:sp>
      <p:sp>
        <p:nvSpPr>
          <p:cNvPr id="11" name="Slide Number Placeholder 10"/>
          <p:cNvSpPr>
            <a:spLocks noGrp="1"/>
          </p:cNvSpPr>
          <p:nvPr>
            <p:ph type="sldNum" sz="quarter" idx="12"/>
          </p:nvPr>
        </p:nvSpPr>
        <p:spPr/>
        <p:txBody>
          <a:bodyPr/>
          <a:lstStyle/>
          <a:p>
            <a:fld id="{8D4EC0DA-4BF5-A643-9CB7-B11B04F56005}" type="slidenum">
              <a:rPr lang="en-US" smtClean="0"/>
              <a:t>12</a:t>
            </a:fld>
            <a:endParaRPr lang="en-US"/>
          </a:p>
        </p:txBody>
      </p:sp>
    </p:spTree>
    <p:extLst>
      <p:ext uri="{BB962C8B-B14F-4D97-AF65-F5344CB8AC3E}">
        <p14:creationId xmlns:p14="http://schemas.microsoft.com/office/powerpoint/2010/main" val="623287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.3 </a:t>
            </a:r>
            <a:r>
              <a:rPr lang="en-US"/>
              <a:t>Control path</a:t>
            </a:r>
          </a:p>
        </p:txBody>
      </p:sp>
      <p:sp>
        <p:nvSpPr>
          <p:cNvPr id="3" name="Content Placeholder 2"/>
          <p:cNvSpPr>
            <a:spLocks noGrp="1"/>
          </p:cNvSpPr>
          <p:nvPr>
            <p:ph idx="1"/>
          </p:nvPr>
        </p:nvSpPr>
        <p:spPr/>
        <p:txBody>
          <a:bodyPr>
            <a:normAutofit lnSpcReduction="10000"/>
          </a:bodyPr>
          <a:lstStyle/>
          <a:p>
            <a:pPr fontAlgn="base"/>
            <a:r>
              <a:rPr lang="en-US"/>
              <a:t>Continuing from Q</a:t>
            </a:r>
            <a:r>
              <a:rPr lang="en-US" altLang="zh-CN"/>
              <a:t>2</a:t>
            </a:r>
            <a:r>
              <a:rPr lang="en-US"/>
              <a:t>.2, which of the following instructions cause the value for the </a:t>
            </a:r>
            <a:r>
              <a:rPr lang="en-US">
                <a:solidFill>
                  <a:schemeClr val="accent1"/>
                </a:solidFill>
              </a:rPr>
              <a:t>bottom-middle Mux</a:t>
            </a:r>
            <a:r>
              <a:rPr lang="en-US"/>
              <a:t>'s selector (aka </a:t>
            </a:r>
            <a:r>
              <a:rPr lang="en-US" err="1"/>
              <a:t>ALUSrc</a:t>
            </a:r>
            <a:r>
              <a:rPr lang="en-US"/>
              <a:t>) to be </a:t>
            </a:r>
            <a:r>
              <a:rPr lang="en-US">
                <a:solidFill>
                  <a:schemeClr val="accent1"/>
                </a:solidFill>
              </a:rPr>
              <a:t>set to </a:t>
            </a:r>
            <a:r>
              <a:rPr lang="en-US" b="1">
                <a:solidFill>
                  <a:schemeClr val="accent1"/>
                </a:solidFill>
              </a:rPr>
              <a:t>1</a:t>
            </a:r>
            <a:r>
              <a:rPr lang="en-US"/>
              <a:t>?</a:t>
            </a:r>
          </a:p>
          <a:p>
            <a:pPr marL="514350" indent="-514350" fontAlgn="base">
              <a:buFont typeface="+mj-lt"/>
              <a:buAutoNum type="alphaUcPeriod"/>
            </a:pPr>
            <a:r>
              <a:rPr lang="en-US"/>
              <a:t>add x6, x7, x8</a:t>
            </a:r>
          </a:p>
          <a:p>
            <a:pPr marL="514350" indent="-514350" fontAlgn="base">
              <a:buFont typeface="+mj-lt"/>
              <a:buAutoNum type="alphaUcPeriod"/>
            </a:pPr>
            <a:r>
              <a:rPr lang="en-US" err="1"/>
              <a:t>beq</a:t>
            </a:r>
            <a:r>
              <a:rPr lang="en-US"/>
              <a:t> x6, x7, 100, if x6 and x7 have the same value.</a:t>
            </a:r>
          </a:p>
          <a:p>
            <a:pPr marL="514350" indent="-514350" fontAlgn="base">
              <a:buFont typeface="+mj-lt"/>
              <a:buAutoNum type="alphaUcPeriod"/>
            </a:pPr>
            <a:r>
              <a:rPr lang="en-US" err="1"/>
              <a:t>beq</a:t>
            </a:r>
            <a:r>
              <a:rPr lang="en-US"/>
              <a:t> x6, x7, 100, regardless of whether x6 and x7 have the same value.</a:t>
            </a:r>
          </a:p>
          <a:p>
            <a:pPr marL="514350" indent="-514350" fontAlgn="base">
              <a:buFont typeface="+mj-lt"/>
              <a:buAutoNum type="alphaUcPeriod"/>
            </a:pPr>
            <a:r>
              <a:rPr lang="en-US" err="1"/>
              <a:t>ld</a:t>
            </a:r>
            <a:r>
              <a:rPr lang="en-US"/>
              <a:t> x5, 40(x6)</a:t>
            </a:r>
          </a:p>
          <a:p>
            <a:pPr marL="514350" indent="-514350" fontAlgn="base">
              <a:buFont typeface="+mj-lt"/>
              <a:buAutoNum type="alphaUcPeriod"/>
            </a:pPr>
            <a:r>
              <a:rPr lang="en-US" err="1"/>
              <a:t>addi</a:t>
            </a:r>
            <a:r>
              <a:rPr lang="en-US"/>
              <a:t> x6, x7, 200</a:t>
            </a:r>
          </a:p>
          <a:p>
            <a:pPr marL="514350" indent="-514350" fontAlgn="base">
              <a:buFont typeface="+mj-lt"/>
              <a:buAutoNum type="alphaUcPeriod"/>
            </a:pPr>
            <a:r>
              <a:rPr lang="en-US" err="1"/>
              <a:t>sd</a:t>
            </a:r>
            <a:r>
              <a:rPr lang="en-US"/>
              <a:t> x5, 40(x6)</a:t>
            </a:r>
          </a:p>
          <a:p>
            <a:endParaRPr lang="en-US"/>
          </a:p>
        </p:txBody>
      </p:sp>
      <p:sp>
        <p:nvSpPr>
          <p:cNvPr id="4" name="Oval 3"/>
          <p:cNvSpPr/>
          <p:nvPr/>
        </p:nvSpPr>
        <p:spPr>
          <a:xfrm>
            <a:off x="317500" y="4687094"/>
            <a:ext cx="47117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17500" y="5157788"/>
            <a:ext cx="47117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17500" y="5628482"/>
            <a:ext cx="47117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p:cNvSpPr>
            <a:spLocks noGrp="1"/>
          </p:cNvSpPr>
          <p:nvPr>
            <p:ph type="sldNum" sz="quarter" idx="12"/>
          </p:nvPr>
        </p:nvSpPr>
        <p:spPr/>
        <p:txBody>
          <a:bodyPr/>
          <a:lstStyle/>
          <a:p>
            <a:fld id="{8D4EC0DA-4BF5-A643-9CB7-B11B04F56005}" type="slidenum">
              <a:rPr lang="en-US" smtClean="0"/>
              <a:t>13</a:t>
            </a:fld>
            <a:endParaRPr lang="en-US"/>
          </a:p>
        </p:txBody>
      </p:sp>
      <p:sp>
        <p:nvSpPr>
          <p:cNvPr id="7" name="Rounded Rectangular Callout 6">
            <a:extLst>
              <a:ext uri="{FF2B5EF4-FFF2-40B4-BE49-F238E27FC236}">
                <a16:creationId xmlns:a16="http://schemas.microsoft.com/office/drawing/2014/main" id="{395F3B6C-172B-F24A-B3B0-ED07D5C8E91A}"/>
              </a:ext>
            </a:extLst>
          </p:cNvPr>
          <p:cNvSpPr/>
          <p:nvPr/>
        </p:nvSpPr>
        <p:spPr>
          <a:xfrm>
            <a:off x="2176670" y="3842889"/>
            <a:ext cx="1520687" cy="830711"/>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x6</a:t>
            </a:r>
            <a:r>
              <a:rPr lang="zh-CN" altLang="en-US"/>
              <a:t> </a:t>
            </a:r>
            <a:r>
              <a:rPr lang="en-US" altLang="zh-CN"/>
              <a:t>+</a:t>
            </a:r>
            <a:r>
              <a:rPr lang="zh-CN" altLang="en-US"/>
              <a:t> </a:t>
            </a:r>
            <a:r>
              <a:rPr lang="en-US" altLang="zh-CN"/>
              <a:t>40</a:t>
            </a:r>
            <a:r>
              <a:rPr lang="zh-CN" altLang="en-US"/>
              <a:t> </a:t>
            </a:r>
            <a:r>
              <a:rPr lang="en-US" altLang="zh-CN"/>
              <a:t>(</a:t>
            </a:r>
            <a:r>
              <a:rPr lang="en-US" altLang="zh-CN" err="1"/>
              <a:t>imm</a:t>
            </a:r>
            <a:r>
              <a:rPr lang="en-US" altLang="zh-CN"/>
              <a:t>)</a:t>
            </a:r>
            <a:endParaRPr lang="en-US"/>
          </a:p>
        </p:txBody>
      </p:sp>
      <p:sp>
        <p:nvSpPr>
          <p:cNvPr id="10" name="Rounded Rectangular Callout 9">
            <a:extLst>
              <a:ext uri="{FF2B5EF4-FFF2-40B4-BE49-F238E27FC236}">
                <a16:creationId xmlns:a16="http://schemas.microsoft.com/office/drawing/2014/main" id="{D13D4931-8655-6644-8044-EE424EBCEA1A}"/>
              </a:ext>
            </a:extLst>
          </p:cNvPr>
          <p:cNvSpPr/>
          <p:nvPr/>
        </p:nvSpPr>
        <p:spPr>
          <a:xfrm>
            <a:off x="4029213" y="4500338"/>
            <a:ext cx="1715604" cy="830711"/>
          </a:xfrm>
          <a:prstGeom prst="wedgeRoundRectCallout">
            <a:avLst>
              <a:gd name="adj1" fmla="val -67892"/>
              <a:gd name="adj2" fmla="val 469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x7</a:t>
            </a:r>
            <a:r>
              <a:rPr lang="zh-CN" altLang="en-US"/>
              <a:t> </a:t>
            </a:r>
            <a:r>
              <a:rPr lang="en-US" altLang="zh-CN"/>
              <a:t>+</a:t>
            </a:r>
            <a:r>
              <a:rPr lang="zh-CN" altLang="en-US"/>
              <a:t> </a:t>
            </a:r>
            <a:r>
              <a:rPr lang="en-US" altLang="zh-CN"/>
              <a:t>200</a:t>
            </a:r>
            <a:r>
              <a:rPr lang="zh-CN" altLang="en-US"/>
              <a:t> </a:t>
            </a:r>
            <a:r>
              <a:rPr lang="en-US" altLang="zh-CN"/>
              <a:t>(</a:t>
            </a:r>
            <a:r>
              <a:rPr lang="en-US" altLang="zh-CN" err="1"/>
              <a:t>imm</a:t>
            </a:r>
            <a:r>
              <a:rPr lang="en-US" altLang="zh-CN"/>
              <a:t>)</a:t>
            </a:r>
            <a:endParaRPr lang="en-US"/>
          </a:p>
        </p:txBody>
      </p:sp>
      <p:sp>
        <p:nvSpPr>
          <p:cNvPr id="11" name="Rounded Rectangular Callout 10">
            <a:extLst>
              <a:ext uri="{FF2B5EF4-FFF2-40B4-BE49-F238E27FC236}">
                <a16:creationId xmlns:a16="http://schemas.microsoft.com/office/drawing/2014/main" id="{C401E629-6AD0-0B40-9FF4-BCF41A536B16}"/>
              </a:ext>
            </a:extLst>
          </p:cNvPr>
          <p:cNvSpPr/>
          <p:nvPr/>
        </p:nvSpPr>
        <p:spPr>
          <a:xfrm>
            <a:off x="3697357" y="5810923"/>
            <a:ext cx="1715604" cy="830711"/>
          </a:xfrm>
          <a:prstGeom prst="wedgeRoundRectCallout">
            <a:avLst>
              <a:gd name="adj1" fmla="val -74844"/>
              <a:gd name="adj2" fmla="val -391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x6</a:t>
            </a:r>
            <a:r>
              <a:rPr lang="zh-CN" altLang="en-US"/>
              <a:t> </a:t>
            </a:r>
            <a:r>
              <a:rPr lang="en-US" altLang="zh-CN"/>
              <a:t>+</a:t>
            </a:r>
            <a:r>
              <a:rPr lang="zh-CN" altLang="en-US"/>
              <a:t> </a:t>
            </a:r>
            <a:r>
              <a:rPr lang="en-US" altLang="zh-CN"/>
              <a:t>40</a:t>
            </a:r>
            <a:r>
              <a:rPr lang="zh-CN" altLang="en-US"/>
              <a:t> </a:t>
            </a:r>
            <a:r>
              <a:rPr lang="en-US" altLang="zh-CN"/>
              <a:t>(</a:t>
            </a:r>
            <a:r>
              <a:rPr lang="en-US" altLang="zh-CN" err="1"/>
              <a:t>imm</a:t>
            </a:r>
            <a:r>
              <a:rPr lang="en-US" altLang="zh-CN"/>
              <a:t>)</a:t>
            </a:r>
            <a:endParaRPr lang="en-US"/>
          </a:p>
        </p:txBody>
      </p:sp>
    </p:spTree>
    <p:extLst>
      <p:ext uri="{BB962C8B-B14F-4D97-AF65-F5344CB8AC3E}">
        <p14:creationId xmlns:p14="http://schemas.microsoft.com/office/powerpoint/2010/main" val="2767712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a:t>
            </a:r>
            <a:r>
              <a:rPr lang="en-US" altLang="zh-CN" b="1"/>
              <a:t>3</a:t>
            </a:r>
            <a:r>
              <a:rPr lang="en-US" b="1"/>
              <a:t> </a:t>
            </a:r>
            <a:r>
              <a:rPr lang="en-US"/>
              <a:t>Control path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7450" y="2169669"/>
            <a:ext cx="6286500" cy="3502069"/>
          </a:xfrm>
          <a:prstGeom prst="rect">
            <a:avLst/>
          </a:prstGeom>
        </p:spPr>
      </p:pic>
      <p:sp>
        <p:nvSpPr>
          <p:cNvPr id="11" name="Slide Number Placeholder 10"/>
          <p:cNvSpPr>
            <a:spLocks noGrp="1"/>
          </p:cNvSpPr>
          <p:nvPr>
            <p:ph type="sldNum" sz="quarter" idx="12"/>
          </p:nvPr>
        </p:nvSpPr>
        <p:spPr/>
        <p:txBody>
          <a:bodyPr/>
          <a:lstStyle/>
          <a:p>
            <a:fld id="{8D4EC0DA-4BF5-A643-9CB7-B11B04F56005}" type="slidenum">
              <a:rPr lang="en-US" smtClean="0"/>
              <a:t>14</a:t>
            </a:fld>
            <a:endParaRPr lang="en-US"/>
          </a:p>
        </p:txBody>
      </p:sp>
      <p:sp>
        <p:nvSpPr>
          <p:cNvPr id="6" name="Rectangle 5">
            <a:extLst>
              <a:ext uri="{FF2B5EF4-FFF2-40B4-BE49-F238E27FC236}">
                <a16:creationId xmlns:a16="http://schemas.microsoft.com/office/drawing/2014/main" id="{05CF4299-AC23-9D4C-8C30-A9F670A0E036}"/>
              </a:ext>
            </a:extLst>
          </p:cNvPr>
          <p:cNvSpPr/>
          <p:nvPr/>
        </p:nvSpPr>
        <p:spPr>
          <a:xfrm>
            <a:off x="9057107" y="2449204"/>
            <a:ext cx="1367682" cy="369332"/>
          </a:xfrm>
          <a:prstGeom prst="rect">
            <a:avLst/>
          </a:prstGeom>
        </p:spPr>
        <p:txBody>
          <a:bodyPr wrap="none">
            <a:spAutoFit/>
          </a:bodyPr>
          <a:lstStyle/>
          <a:p>
            <a:pPr fontAlgn="base"/>
            <a:r>
              <a:rPr lang="en-US" altLang="zh-CN" err="1"/>
              <a:t>s</a:t>
            </a:r>
            <a:r>
              <a:rPr lang="en-US" err="1"/>
              <a:t>d</a:t>
            </a:r>
            <a:r>
              <a:rPr lang="en-US"/>
              <a:t> x5, 40(x6)</a:t>
            </a:r>
          </a:p>
        </p:txBody>
      </p:sp>
      <p:sp>
        <p:nvSpPr>
          <p:cNvPr id="7" name="Rectangular Callout 6">
            <a:extLst>
              <a:ext uri="{FF2B5EF4-FFF2-40B4-BE49-F238E27FC236}">
                <a16:creationId xmlns:a16="http://schemas.microsoft.com/office/drawing/2014/main" id="{86D844CD-2238-324B-8967-BC8A17104F45}"/>
              </a:ext>
            </a:extLst>
          </p:cNvPr>
          <p:cNvSpPr/>
          <p:nvPr/>
        </p:nvSpPr>
        <p:spPr>
          <a:xfrm>
            <a:off x="6370983" y="3617843"/>
            <a:ext cx="477078" cy="383451"/>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x6</a:t>
            </a:r>
            <a:endParaRPr lang="en-US"/>
          </a:p>
        </p:txBody>
      </p:sp>
      <p:sp>
        <p:nvSpPr>
          <p:cNvPr id="10" name="Rectangular Callout 9">
            <a:extLst>
              <a:ext uri="{FF2B5EF4-FFF2-40B4-BE49-F238E27FC236}">
                <a16:creationId xmlns:a16="http://schemas.microsoft.com/office/drawing/2014/main" id="{BE86A94E-45BA-7843-97F6-C3F284DCE690}"/>
              </a:ext>
            </a:extLst>
          </p:cNvPr>
          <p:cNvSpPr/>
          <p:nvPr/>
        </p:nvSpPr>
        <p:spPr>
          <a:xfrm>
            <a:off x="6503505" y="4724400"/>
            <a:ext cx="477078" cy="383451"/>
          </a:xfrm>
          <a:prstGeom prst="wedgeRectCallout">
            <a:avLst>
              <a:gd name="adj1" fmla="val -52083"/>
              <a:gd name="adj2" fmla="val -982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40</a:t>
            </a:r>
            <a:endParaRPr lang="en-US"/>
          </a:p>
        </p:txBody>
      </p:sp>
      <p:sp>
        <p:nvSpPr>
          <p:cNvPr id="12" name="Rectangular Callout 11">
            <a:extLst>
              <a:ext uri="{FF2B5EF4-FFF2-40B4-BE49-F238E27FC236}">
                <a16:creationId xmlns:a16="http://schemas.microsoft.com/office/drawing/2014/main" id="{305CDACB-C7F3-0241-84D9-AD6860C52E4C}"/>
              </a:ext>
            </a:extLst>
          </p:cNvPr>
          <p:cNvSpPr/>
          <p:nvPr/>
        </p:nvSpPr>
        <p:spPr>
          <a:xfrm>
            <a:off x="7070035" y="3905510"/>
            <a:ext cx="1000539" cy="383451"/>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x6</a:t>
            </a:r>
            <a:r>
              <a:rPr lang="zh-CN" altLang="en-US"/>
              <a:t> </a:t>
            </a:r>
            <a:r>
              <a:rPr lang="en-US" altLang="zh-CN"/>
              <a:t>+</a:t>
            </a:r>
            <a:r>
              <a:rPr lang="zh-CN" altLang="en-US"/>
              <a:t> </a:t>
            </a:r>
            <a:r>
              <a:rPr lang="en-US" altLang="zh-CN"/>
              <a:t>40</a:t>
            </a:r>
            <a:endParaRPr lang="en-US"/>
          </a:p>
        </p:txBody>
      </p:sp>
      <p:sp>
        <p:nvSpPr>
          <p:cNvPr id="13" name="Rectangular Callout 12">
            <a:extLst>
              <a:ext uri="{FF2B5EF4-FFF2-40B4-BE49-F238E27FC236}">
                <a16:creationId xmlns:a16="http://schemas.microsoft.com/office/drawing/2014/main" id="{3DA06554-2D92-DA49-BC41-C01DAF39701F}"/>
              </a:ext>
            </a:extLst>
          </p:cNvPr>
          <p:cNvSpPr/>
          <p:nvPr/>
        </p:nvSpPr>
        <p:spPr>
          <a:xfrm>
            <a:off x="7284968" y="4916126"/>
            <a:ext cx="586823" cy="311858"/>
          </a:xfrm>
          <a:prstGeom prst="wedgeRectCallout">
            <a:avLst>
              <a:gd name="adj1" fmla="val -29773"/>
              <a:gd name="adj2" fmla="val -904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x5</a:t>
            </a:r>
            <a:endParaRPr lang="en-US"/>
          </a:p>
        </p:txBody>
      </p:sp>
      <p:cxnSp>
        <p:nvCxnSpPr>
          <p:cNvPr id="15" name="Straight Arrow Connector 14">
            <a:extLst>
              <a:ext uri="{FF2B5EF4-FFF2-40B4-BE49-F238E27FC236}">
                <a16:creationId xmlns:a16="http://schemas.microsoft.com/office/drawing/2014/main" id="{E478C1F5-034B-904F-9851-A4A8F55E84CA}"/>
              </a:ext>
            </a:extLst>
          </p:cNvPr>
          <p:cNvCxnSpPr/>
          <p:nvPr/>
        </p:nvCxnSpPr>
        <p:spPr>
          <a:xfrm>
            <a:off x="5883965" y="4094922"/>
            <a:ext cx="61954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 name="Elbow Connector 18">
            <a:extLst>
              <a:ext uri="{FF2B5EF4-FFF2-40B4-BE49-F238E27FC236}">
                <a16:creationId xmlns:a16="http://schemas.microsoft.com/office/drawing/2014/main" id="{E80A9614-F0B0-B04D-B1E6-83DF6C707026}"/>
              </a:ext>
            </a:extLst>
          </p:cNvPr>
          <p:cNvCxnSpPr>
            <a:cxnSpLocks/>
          </p:cNvCxnSpPr>
          <p:nvPr/>
        </p:nvCxnSpPr>
        <p:spPr>
          <a:xfrm flipV="1">
            <a:off x="5600700" y="4662688"/>
            <a:ext cx="670891" cy="409367"/>
          </a:xfrm>
          <a:prstGeom prst="bentConnector3">
            <a:avLst>
              <a:gd name="adj1" fmla="val 70741"/>
            </a:avLst>
          </a:prstGeom>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02204DE6-B001-C143-8EB4-7AB12FB15759}"/>
              </a:ext>
            </a:extLst>
          </p:cNvPr>
          <p:cNvCxnSpPr>
            <a:cxnSpLocks/>
          </p:cNvCxnSpPr>
          <p:nvPr/>
        </p:nvCxnSpPr>
        <p:spPr>
          <a:xfrm>
            <a:off x="6370983" y="4498601"/>
            <a:ext cx="13252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a:extLst>
              <a:ext uri="{FF2B5EF4-FFF2-40B4-BE49-F238E27FC236}">
                <a16:creationId xmlns:a16="http://schemas.microsoft.com/office/drawing/2014/main" id="{E8A2BCBB-3A91-2C47-B521-B66321E84B5C}"/>
              </a:ext>
            </a:extLst>
          </p:cNvPr>
          <p:cNvCxnSpPr/>
          <p:nvPr/>
        </p:nvCxnSpPr>
        <p:spPr>
          <a:xfrm>
            <a:off x="7070035" y="4383157"/>
            <a:ext cx="294861"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3" name="Elbow Connector 32">
            <a:extLst>
              <a:ext uri="{FF2B5EF4-FFF2-40B4-BE49-F238E27FC236}">
                <a16:creationId xmlns:a16="http://schemas.microsoft.com/office/drawing/2014/main" id="{235B7AF5-CB83-774A-B330-4EEE0C64E9B9}"/>
              </a:ext>
            </a:extLst>
          </p:cNvPr>
          <p:cNvCxnSpPr>
            <a:cxnSpLocks/>
          </p:cNvCxnSpPr>
          <p:nvPr/>
        </p:nvCxnSpPr>
        <p:spPr>
          <a:xfrm>
            <a:off x="5883965" y="4383157"/>
            <a:ext cx="1480931" cy="379472"/>
          </a:xfrm>
          <a:prstGeom prst="bentConnector3">
            <a:avLst>
              <a:gd name="adj1" fmla="val 369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80975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2"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.5 </a:t>
            </a:r>
            <a:r>
              <a:rPr lang="en-US"/>
              <a:t>Control path</a:t>
            </a:r>
          </a:p>
        </p:txBody>
      </p:sp>
      <p:sp>
        <p:nvSpPr>
          <p:cNvPr id="3" name="Content Placeholder 2"/>
          <p:cNvSpPr>
            <a:spLocks noGrp="1"/>
          </p:cNvSpPr>
          <p:nvPr>
            <p:ph idx="1"/>
          </p:nvPr>
        </p:nvSpPr>
        <p:spPr/>
        <p:txBody>
          <a:bodyPr/>
          <a:lstStyle/>
          <a:p>
            <a:pPr fontAlgn="base"/>
            <a:r>
              <a:rPr lang="en-US"/>
              <a:t>Which of the following instructions cause the value of the </a:t>
            </a:r>
            <a:r>
              <a:rPr lang="en-US" err="1">
                <a:solidFill>
                  <a:schemeClr val="accent1"/>
                </a:solidFill>
              </a:rPr>
              <a:t>RegWrite</a:t>
            </a:r>
            <a:r>
              <a:rPr lang="en-US"/>
              <a:t> input to the </a:t>
            </a:r>
            <a:r>
              <a:rPr lang="en-US" err="1"/>
              <a:t>RegisterFile</a:t>
            </a:r>
            <a:r>
              <a:rPr lang="en-US"/>
              <a:t> to be set?</a:t>
            </a:r>
          </a:p>
          <a:p>
            <a:pPr marL="514350" indent="-514350" fontAlgn="base">
              <a:buFont typeface="+mj-lt"/>
              <a:buAutoNum type="alphaUcPeriod"/>
            </a:pPr>
            <a:r>
              <a:rPr lang="en-US"/>
              <a:t>add x6, x7, x8</a:t>
            </a:r>
          </a:p>
          <a:p>
            <a:pPr marL="514350" indent="-514350" fontAlgn="base">
              <a:buFont typeface="+mj-lt"/>
              <a:buAutoNum type="alphaUcPeriod"/>
            </a:pPr>
            <a:r>
              <a:rPr lang="en-US" err="1"/>
              <a:t>beq</a:t>
            </a:r>
            <a:r>
              <a:rPr lang="en-US"/>
              <a:t> x6, x7, 100, if x6 and x7 have the same value.</a:t>
            </a:r>
          </a:p>
          <a:p>
            <a:pPr marL="514350" indent="-514350" fontAlgn="base">
              <a:buFont typeface="+mj-lt"/>
              <a:buAutoNum type="alphaUcPeriod"/>
            </a:pPr>
            <a:r>
              <a:rPr lang="en-US" err="1"/>
              <a:t>beq</a:t>
            </a:r>
            <a:r>
              <a:rPr lang="en-US"/>
              <a:t> x6, x7, 100, regardless of whether x6 and x7 have the same value.</a:t>
            </a:r>
          </a:p>
          <a:p>
            <a:pPr marL="514350" indent="-514350" fontAlgn="base">
              <a:buFont typeface="+mj-lt"/>
              <a:buAutoNum type="alphaUcPeriod"/>
            </a:pPr>
            <a:r>
              <a:rPr lang="en-US" err="1"/>
              <a:t>ld</a:t>
            </a:r>
            <a:r>
              <a:rPr lang="en-US"/>
              <a:t> x5, 40(x6)</a:t>
            </a:r>
          </a:p>
          <a:p>
            <a:pPr marL="514350" indent="-514350" fontAlgn="base">
              <a:buFont typeface="+mj-lt"/>
              <a:buAutoNum type="alphaUcPeriod"/>
            </a:pPr>
            <a:r>
              <a:rPr lang="en-US" err="1"/>
              <a:t>addi</a:t>
            </a:r>
            <a:r>
              <a:rPr lang="en-US"/>
              <a:t> x6, x7, 200</a:t>
            </a:r>
          </a:p>
          <a:p>
            <a:pPr marL="514350" indent="-514350" fontAlgn="base">
              <a:buFont typeface="+mj-lt"/>
              <a:buAutoNum type="alphaUcPeriod"/>
            </a:pPr>
            <a:r>
              <a:rPr lang="en-US" err="1"/>
              <a:t>sd</a:t>
            </a:r>
            <a:r>
              <a:rPr lang="en-US"/>
              <a:t> x5, 40(x6)</a:t>
            </a:r>
          </a:p>
        </p:txBody>
      </p:sp>
      <p:sp>
        <p:nvSpPr>
          <p:cNvPr id="10" name="Slide Number Placeholder 9"/>
          <p:cNvSpPr>
            <a:spLocks noGrp="1"/>
          </p:cNvSpPr>
          <p:nvPr>
            <p:ph type="sldNum" sz="quarter" idx="12"/>
          </p:nvPr>
        </p:nvSpPr>
        <p:spPr/>
        <p:txBody>
          <a:bodyPr/>
          <a:lstStyle/>
          <a:p>
            <a:fld id="{8D4EC0DA-4BF5-A643-9CB7-B11B04F56005}" type="slidenum">
              <a:rPr lang="en-US" smtClean="0"/>
              <a:t>15</a:t>
            </a:fld>
            <a:endParaRPr lang="en-US"/>
          </a:p>
        </p:txBody>
      </p:sp>
    </p:spTree>
    <p:extLst>
      <p:ext uri="{BB962C8B-B14F-4D97-AF65-F5344CB8AC3E}">
        <p14:creationId xmlns:p14="http://schemas.microsoft.com/office/powerpoint/2010/main" val="1200042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a:t>
            </a:r>
            <a:r>
              <a:rPr lang="en-US" altLang="zh-CN" b="1"/>
              <a:t>5</a:t>
            </a:r>
            <a:r>
              <a:rPr lang="en-US" b="1"/>
              <a:t> </a:t>
            </a:r>
            <a:r>
              <a:rPr lang="en-US"/>
              <a:t>Control path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770" y="1938663"/>
            <a:ext cx="6286500" cy="3502069"/>
          </a:xfrm>
          <a:prstGeom prst="rect">
            <a:avLst/>
          </a:prstGeom>
        </p:spPr>
      </p:pic>
      <p:sp>
        <p:nvSpPr>
          <p:cNvPr id="5" name="Oval 4"/>
          <p:cNvSpPr/>
          <p:nvPr/>
        </p:nvSpPr>
        <p:spPr>
          <a:xfrm>
            <a:off x="3566760" y="3436218"/>
            <a:ext cx="803109" cy="18610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461583" y="3677255"/>
            <a:ext cx="3799975" cy="646331"/>
          </a:xfrm>
          <a:prstGeom prst="rect">
            <a:avLst/>
          </a:prstGeom>
          <a:noFill/>
        </p:spPr>
        <p:txBody>
          <a:bodyPr wrap="square" rtlCol="0">
            <a:spAutoFit/>
          </a:bodyPr>
          <a:lstStyle/>
          <a:p>
            <a:pPr marL="285750" indent="-285750">
              <a:buFont typeface="Arial" charset="0"/>
              <a:buChar char="•"/>
            </a:pPr>
            <a:r>
              <a:rPr lang="en-US">
                <a:solidFill>
                  <a:schemeClr val="accent1"/>
                </a:solidFill>
              </a:rPr>
              <a:t>Set when we want to store a value into a register </a:t>
            </a:r>
          </a:p>
        </p:txBody>
      </p:sp>
      <p:sp>
        <p:nvSpPr>
          <p:cNvPr id="11" name="Slide Number Placeholder 10"/>
          <p:cNvSpPr>
            <a:spLocks noGrp="1"/>
          </p:cNvSpPr>
          <p:nvPr>
            <p:ph type="sldNum" sz="quarter" idx="12"/>
          </p:nvPr>
        </p:nvSpPr>
        <p:spPr/>
        <p:txBody>
          <a:bodyPr/>
          <a:lstStyle/>
          <a:p>
            <a:fld id="{8D4EC0DA-4BF5-A643-9CB7-B11B04F56005}" type="slidenum">
              <a:rPr lang="en-US" smtClean="0"/>
              <a:t>16</a:t>
            </a:fld>
            <a:endParaRPr lang="en-US"/>
          </a:p>
        </p:txBody>
      </p:sp>
      <p:sp>
        <p:nvSpPr>
          <p:cNvPr id="6" name="Rectangular Callout 5">
            <a:extLst>
              <a:ext uri="{FF2B5EF4-FFF2-40B4-BE49-F238E27FC236}">
                <a16:creationId xmlns:a16="http://schemas.microsoft.com/office/drawing/2014/main" id="{A6832A1A-1DAC-FD4C-AA27-026E2DE0CCA9}"/>
              </a:ext>
            </a:extLst>
          </p:cNvPr>
          <p:cNvSpPr/>
          <p:nvPr/>
        </p:nvSpPr>
        <p:spPr>
          <a:xfrm>
            <a:off x="4018009" y="3824313"/>
            <a:ext cx="1349121" cy="447309"/>
          </a:xfrm>
          <a:prstGeom prst="wedgeRectCallout">
            <a:avLst>
              <a:gd name="adj1" fmla="val -64149"/>
              <a:gd name="adj2" fmla="val 276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If</a:t>
            </a:r>
            <a:r>
              <a:rPr lang="zh-CN" altLang="en-US" sz="1200"/>
              <a:t> </a:t>
            </a:r>
            <a:r>
              <a:rPr lang="en-US" altLang="zh-CN" sz="1200"/>
              <a:t>set,</a:t>
            </a:r>
            <a:r>
              <a:rPr lang="zh-CN" altLang="en-US" sz="1200"/>
              <a:t> </a:t>
            </a:r>
            <a:r>
              <a:rPr lang="en-US" altLang="zh-CN" sz="1200"/>
              <a:t>write</a:t>
            </a:r>
            <a:r>
              <a:rPr lang="zh-CN" altLang="en-US" sz="1200"/>
              <a:t> </a:t>
            </a:r>
            <a:r>
              <a:rPr lang="en-US" altLang="zh-CN" sz="1200"/>
              <a:t>to</a:t>
            </a:r>
            <a:r>
              <a:rPr lang="zh-CN" altLang="en-US" sz="1200"/>
              <a:t> </a:t>
            </a:r>
            <a:r>
              <a:rPr lang="en-US" altLang="zh-CN" sz="1200"/>
              <a:t>this</a:t>
            </a:r>
            <a:r>
              <a:rPr lang="zh-CN" altLang="en-US" sz="1200"/>
              <a:t> </a:t>
            </a:r>
            <a:r>
              <a:rPr lang="en-US" altLang="zh-CN" sz="1200"/>
              <a:t>register</a:t>
            </a:r>
            <a:endParaRPr lang="en-US" sz="1200"/>
          </a:p>
        </p:txBody>
      </p:sp>
      <p:sp>
        <p:nvSpPr>
          <p:cNvPr id="9" name="Rectangular Callout 8">
            <a:extLst>
              <a:ext uri="{FF2B5EF4-FFF2-40B4-BE49-F238E27FC236}">
                <a16:creationId xmlns:a16="http://schemas.microsoft.com/office/drawing/2014/main" id="{41714002-D501-C940-8B56-B9DCB888272A}"/>
              </a:ext>
            </a:extLst>
          </p:cNvPr>
          <p:cNvSpPr/>
          <p:nvPr/>
        </p:nvSpPr>
        <p:spPr>
          <a:xfrm>
            <a:off x="3447459" y="4602705"/>
            <a:ext cx="1349121" cy="447309"/>
          </a:xfrm>
          <a:prstGeom prst="wedgeRectCallout">
            <a:avLst>
              <a:gd name="adj1" fmla="val -35417"/>
              <a:gd name="adj2" fmla="val -723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With</a:t>
            </a:r>
            <a:r>
              <a:rPr lang="zh-CN" altLang="en-US" sz="1200"/>
              <a:t> </a:t>
            </a:r>
            <a:r>
              <a:rPr lang="en-US" altLang="zh-CN" sz="1200"/>
              <a:t>this</a:t>
            </a:r>
            <a:r>
              <a:rPr lang="zh-CN" altLang="en-US" sz="1200"/>
              <a:t> </a:t>
            </a:r>
            <a:r>
              <a:rPr lang="en-US" altLang="zh-CN" sz="1200"/>
              <a:t>data</a:t>
            </a:r>
            <a:endParaRPr lang="en-US" sz="1200"/>
          </a:p>
        </p:txBody>
      </p:sp>
      <p:sp>
        <p:nvSpPr>
          <p:cNvPr id="10" name="Rectangle 9">
            <a:extLst>
              <a:ext uri="{FF2B5EF4-FFF2-40B4-BE49-F238E27FC236}">
                <a16:creationId xmlns:a16="http://schemas.microsoft.com/office/drawing/2014/main" id="{01394A17-0430-1642-B032-36161B4C1BD1}"/>
              </a:ext>
            </a:extLst>
          </p:cNvPr>
          <p:cNvSpPr/>
          <p:nvPr/>
        </p:nvSpPr>
        <p:spPr>
          <a:xfrm>
            <a:off x="2912165" y="4047967"/>
            <a:ext cx="318052" cy="223655"/>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31584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6" grpId="0" animBg="1"/>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.5 </a:t>
            </a:r>
            <a:r>
              <a:rPr lang="en-US"/>
              <a:t>Control path</a:t>
            </a:r>
          </a:p>
        </p:txBody>
      </p:sp>
      <p:sp>
        <p:nvSpPr>
          <p:cNvPr id="3" name="Content Placeholder 2"/>
          <p:cNvSpPr>
            <a:spLocks noGrp="1"/>
          </p:cNvSpPr>
          <p:nvPr>
            <p:ph idx="1"/>
          </p:nvPr>
        </p:nvSpPr>
        <p:spPr/>
        <p:txBody>
          <a:bodyPr/>
          <a:lstStyle/>
          <a:p>
            <a:pPr fontAlgn="base"/>
            <a:r>
              <a:rPr lang="en-US"/>
              <a:t>Which of the following instructions cause the value of the </a:t>
            </a:r>
            <a:r>
              <a:rPr lang="en-US" err="1">
                <a:solidFill>
                  <a:schemeClr val="accent1"/>
                </a:solidFill>
              </a:rPr>
              <a:t>RegWrite</a:t>
            </a:r>
            <a:r>
              <a:rPr lang="en-US"/>
              <a:t> input to the </a:t>
            </a:r>
            <a:r>
              <a:rPr lang="en-US" err="1"/>
              <a:t>RegisterFile</a:t>
            </a:r>
            <a:r>
              <a:rPr lang="en-US"/>
              <a:t> to be set?</a:t>
            </a:r>
          </a:p>
          <a:p>
            <a:pPr marL="514350" indent="-514350" fontAlgn="base">
              <a:buFont typeface="+mj-lt"/>
              <a:buAutoNum type="alphaUcPeriod"/>
            </a:pPr>
            <a:r>
              <a:rPr lang="en-US"/>
              <a:t>add x6, x7, x8</a:t>
            </a:r>
          </a:p>
          <a:p>
            <a:pPr marL="514350" indent="-514350" fontAlgn="base">
              <a:buFont typeface="+mj-lt"/>
              <a:buAutoNum type="alphaUcPeriod"/>
            </a:pPr>
            <a:r>
              <a:rPr lang="en-US" err="1"/>
              <a:t>beq</a:t>
            </a:r>
            <a:r>
              <a:rPr lang="en-US"/>
              <a:t> x6, x7, 100, if x6 and x7 have the same value.</a:t>
            </a:r>
          </a:p>
          <a:p>
            <a:pPr marL="514350" indent="-514350" fontAlgn="base">
              <a:buFont typeface="+mj-lt"/>
              <a:buAutoNum type="alphaUcPeriod"/>
            </a:pPr>
            <a:r>
              <a:rPr lang="en-US" err="1"/>
              <a:t>beq</a:t>
            </a:r>
            <a:r>
              <a:rPr lang="en-US"/>
              <a:t> x6, x7, 100, regardless of whether x6 and x7 have the same value.</a:t>
            </a:r>
          </a:p>
          <a:p>
            <a:pPr marL="514350" indent="-514350" fontAlgn="base">
              <a:buFont typeface="+mj-lt"/>
              <a:buAutoNum type="alphaUcPeriod"/>
            </a:pPr>
            <a:r>
              <a:rPr lang="en-US" err="1"/>
              <a:t>ld</a:t>
            </a:r>
            <a:r>
              <a:rPr lang="en-US"/>
              <a:t> x5, 40(x6)</a:t>
            </a:r>
          </a:p>
          <a:p>
            <a:pPr marL="514350" indent="-514350" fontAlgn="base">
              <a:buFont typeface="+mj-lt"/>
              <a:buAutoNum type="alphaUcPeriod"/>
            </a:pPr>
            <a:r>
              <a:rPr lang="en-US" err="1"/>
              <a:t>addi</a:t>
            </a:r>
            <a:r>
              <a:rPr lang="en-US"/>
              <a:t> x6, x7, 200</a:t>
            </a:r>
          </a:p>
          <a:p>
            <a:pPr marL="514350" indent="-514350" fontAlgn="base">
              <a:buFont typeface="+mj-lt"/>
              <a:buAutoNum type="alphaUcPeriod"/>
            </a:pPr>
            <a:r>
              <a:rPr lang="en-US" err="1"/>
              <a:t>sd</a:t>
            </a:r>
            <a:r>
              <a:rPr lang="en-US"/>
              <a:t> x5, 40(x6)</a:t>
            </a:r>
          </a:p>
        </p:txBody>
      </p:sp>
      <p:sp>
        <p:nvSpPr>
          <p:cNvPr id="5" name="Oval 4"/>
          <p:cNvSpPr/>
          <p:nvPr/>
        </p:nvSpPr>
        <p:spPr>
          <a:xfrm>
            <a:off x="381000" y="4688682"/>
            <a:ext cx="47117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81000" y="5145882"/>
            <a:ext cx="47117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81000" y="2732485"/>
            <a:ext cx="47117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406900" y="5765800"/>
            <a:ext cx="4191000" cy="369332"/>
          </a:xfrm>
          <a:prstGeom prst="rect">
            <a:avLst/>
          </a:prstGeom>
          <a:noFill/>
        </p:spPr>
        <p:txBody>
          <a:bodyPr wrap="square" rtlCol="0">
            <a:spAutoFit/>
          </a:bodyPr>
          <a:lstStyle/>
          <a:p>
            <a:r>
              <a:rPr lang="en-US">
                <a:solidFill>
                  <a:schemeClr val="accent1"/>
                </a:solidFill>
              </a:rPr>
              <a:t>write in memory: memory[x6+40]=x5</a:t>
            </a:r>
          </a:p>
        </p:txBody>
      </p:sp>
      <p:sp>
        <p:nvSpPr>
          <p:cNvPr id="9" name="TextBox 8"/>
          <p:cNvSpPr txBox="1"/>
          <p:nvPr/>
        </p:nvSpPr>
        <p:spPr>
          <a:xfrm>
            <a:off x="5257800" y="4732616"/>
            <a:ext cx="4191000" cy="369332"/>
          </a:xfrm>
          <a:prstGeom prst="rect">
            <a:avLst/>
          </a:prstGeom>
          <a:noFill/>
        </p:spPr>
        <p:txBody>
          <a:bodyPr wrap="square" rtlCol="0">
            <a:spAutoFit/>
          </a:bodyPr>
          <a:lstStyle/>
          <a:p>
            <a:r>
              <a:rPr lang="en-US">
                <a:solidFill>
                  <a:schemeClr val="accent1"/>
                </a:solidFill>
              </a:rPr>
              <a:t>x5= memory[x6+40]</a:t>
            </a:r>
          </a:p>
        </p:txBody>
      </p:sp>
      <p:sp>
        <p:nvSpPr>
          <p:cNvPr id="10" name="Slide Number Placeholder 9"/>
          <p:cNvSpPr>
            <a:spLocks noGrp="1"/>
          </p:cNvSpPr>
          <p:nvPr>
            <p:ph type="sldNum" sz="quarter" idx="12"/>
          </p:nvPr>
        </p:nvSpPr>
        <p:spPr/>
        <p:txBody>
          <a:bodyPr/>
          <a:lstStyle/>
          <a:p>
            <a:fld id="{8D4EC0DA-4BF5-A643-9CB7-B11B04F56005}" type="slidenum">
              <a:rPr lang="en-US" smtClean="0"/>
              <a:t>17</a:t>
            </a:fld>
            <a:endParaRPr lang="en-US"/>
          </a:p>
        </p:txBody>
      </p:sp>
      <p:pic>
        <p:nvPicPr>
          <p:cNvPr id="11" name="Picture 10" descr="Table&#10;&#10;Description automatically generated">
            <a:extLst>
              <a:ext uri="{FF2B5EF4-FFF2-40B4-BE49-F238E27FC236}">
                <a16:creationId xmlns:a16="http://schemas.microsoft.com/office/drawing/2014/main" id="{1BB9A9BE-8FA8-554C-AEFE-F5F5D8117761}"/>
              </a:ext>
            </a:extLst>
          </p:cNvPr>
          <p:cNvPicPr>
            <a:picLocks noChangeAspect="1"/>
          </p:cNvPicPr>
          <p:nvPr/>
        </p:nvPicPr>
        <p:blipFill>
          <a:blip r:embed="rId3"/>
          <a:stretch>
            <a:fillRect/>
          </a:stretch>
        </p:blipFill>
        <p:spPr>
          <a:xfrm>
            <a:off x="6380923" y="2579987"/>
            <a:ext cx="4053105" cy="609698"/>
          </a:xfrm>
          <a:prstGeom prst="rect">
            <a:avLst/>
          </a:prstGeom>
        </p:spPr>
      </p:pic>
      <p:sp>
        <p:nvSpPr>
          <p:cNvPr id="12" name="Rounded Rectangular Callout 11">
            <a:extLst>
              <a:ext uri="{FF2B5EF4-FFF2-40B4-BE49-F238E27FC236}">
                <a16:creationId xmlns:a16="http://schemas.microsoft.com/office/drawing/2014/main" id="{5BE49975-153E-4448-A8E6-8B095A399ED2}"/>
              </a:ext>
            </a:extLst>
          </p:cNvPr>
          <p:cNvSpPr/>
          <p:nvPr/>
        </p:nvSpPr>
        <p:spPr>
          <a:xfrm>
            <a:off x="9107555" y="3189685"/>
            <a:ext cx="1099932" cy="369333"/>
          </a:xfrm>
          <a:prstGeom prst="wedgeRoundRectCallout">
            <a:avLst>
              <a:gd name="adj1" fmla="val -27412"/>
              <a:gd name="adj2" fmla="val -767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[11:7]</a:t>
            </a:r>
            <a:r>
              <a:rPr lang="zh-CN" altLang="en-US"/>
              <a:t> </a:t>
            </a:r>
            <a:r>
              <a:rPr lang="en-US" altLang="zh-CN" err="1"/>
              <a:t>rd</a:t>
            </a:r>
            <a:endParaRPr lang="en-US"/>
          </a:p>
        </p:txBody>
      </p:sp>
      <p:pic>
        <p:nvPicPr>
          <p:cNvPr id="14" name="Picture 13" descr="Chart, box and whisker chart&#10;&#10;Description automatically generated">
            <a:extLst>
              <a:ext uri="{FF2B5EF4-FFF2-40B4-BE49-F238E27FC236}">
                <a16:creationId xmlns:a16="http://schemas.microsoft.com/office/drawing/2014/main" id="{FE9080A0-544B-C14C-BBA2-657EBF7D41E5}"/>
              </a:ext>
            </a:extLst>
          </p:cNvPr>
          <p:cNvPicPr>
            <a:picLocks noChangeAspect="1"/>
          </p:cNvPicPr>
          <p:nvPr/>
        </p:nvPicPr>
        <p:blipFill>
          <a:blip r:embed="rId4"/>
          <a:stretch>
            <a:fillRect/>
          </a:stretch>
        </p:blipFill>
        <p:spPr>
          <a:xfrm>
            <a:off x="6096000" y="4481974"/>
            <a:ext cx="4582960" cy="672167"/>
          </a:xfrm>
          <a:prstGeom prst="rect">
            <a:avLst/>
          </a:prstGeom>
        </p:spPr>
      </p:pic>
      <p:sp>
        <p:nvSpPr>
          <p:cNvPr id="15" name="Rounded Rectangular Callout 14">
            <a:extLst>
              <a:ext uri="{FF2B5EF4-FFF2-40B4-BE49-F238E27FC236}">
                <a16:creationId xmlns:a16="http://schemas.microsoft.com/office/drawing/2014/main" id="{99FD66A2-61CF-3144-AFE7-53DADCC28AB9}"/>
              </a:ext>
            </a:extLst>
          </p:cNvPr>
          <p:cNvSpPr/>
          <p:nvPr/>
        </p:nvSpPr>
        <p:spPr>
          <a:xfrm>
            <a:off x="9250568" y="5143294"/>
            <a:ext cx="1099932" cy="369333"/>
          </a:xfrm>
          <a:prstGeom prst="wedgeRoundRectCallout">
            <a:avLst>
              <a:gd name="adj1" fmla="val -27412"/>
              <a:gd name="adj2" fmla="val -767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[11:7]</a:t>
            </a:r>
            <a:r>
              <a:rPr lang="zh-CN" altLang="en-US"/>
              <a:t> </a:t>
            </a:r>
            <a:r>
              <a:rPr lang="en-US" altLang="zh-CN" err="1"/>
              <a:t>rd</a:t>
            </a:r>
            <a:endParaRPr lang="en-US"/>
          </a:p>
        </p:txBody>
      </p:sp>
    </p:spTree>
    <p:extLst>
      <p:ext uri="{BB962C8B-B14F-4D97-AF65-F5344CB8AC3E}">
        <p14:creationId xmlns:p14="http://schemas.microsoft.com/office/powerpoint/2010/main" val="30219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2"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a:t>
            </a:r>
            <a:r>
              <a:rPr lang="en-US" altLang="zh-CN" b="1"/>
              <a:t>5</a:t>
            </a:r>
            <a:r>
              <a:rPr lang="en-US" b="1"/>
              <a:t> </a:t>
            </a:r>
            <a:r>
              <a:rPr lang="en-US"/>
              <a:t>Control path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770" y="1938663"/>
            <a:ext cx="6286500" cy="3502069"/>
          </a:xfrm>
          <a:prstGeom prst="rect">
            <a:avLst/>
          </a:prstGeom>
        </p:spPr>
      </p:pic>
      <p:sp>
        <p:nvSpPr>
          <p:cNvPr id="5" name="Oval 4"/>
          <p:cNvSpPr/>
          <p:nvPr/>
        </p:nvSpPr>
        <p:spPr>
          <a:xfrm>
            <a:off x="3566760" y="3436218"/>
            <a:ext cx="803109" cy="18610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461583" y="3677255"/>
            <a:ext cx="3799975" cy="923330"/>
          </a:xfrm>
          <a:prstGeom prst="rect">
            <a:avLst/>
          </a:prstGeom>
          <a:noFill/>
        </p:spPr>
        <p:txBody>
          <a:bodyPr wrap="square" rtlCol="0">
            <a:spAutoFit/>
          </a:bodyPr>
          <a:lstStyle/>
          <a:p>
            <a:pPr marL="285750" indent="-285750">
              <a:buFont typeface="Arial" charset="0"/>
              <a:buChar char="•"/>
            </a:pPr>
            <a:r>
              <a:rPr lang="en-US">
                <a:solidFill>
                  <a:schemeClr val="accent1"/>
                </a:solidFill>
              </a:rPr>
              <a:t>Set when we want to store a value into a register </a:t>
            </a:r>
          </a:p>
          <a:p>
            <a:pPr marL="285750" indent="-285750">
              <a:buFont typeface="Arial" charset="0"/>
              <a:buChar char="•"/>
            </a:pPr>
            <a:r>
              <a:rPr lang="en-US" altLang="zh-CN">
                <a:solidFill>
                  <a:schemeClr val="accent1"/>
                </a:solidFill>
              </a:rPr>
              <a:t>With</a:t>
            </a:r>
            <a:r>
              <a:rPr lang="zh-CN" altLang="en-US">
                <a:solidFill>
                  <a:schemeClr val="accent1"/>
                </a:solidFill>
              </a:rPr>
              <a:t> </a:t>
            </a:r>
            <a:r>
              <a:rPr lang="en-US" altLang="zh-CN">
                <a:solidFill>
                  <a:schemeClr val="accent1"/>
                </a:solidFill>
              </a:rPr>
              <a:t>what</a:t>
            </a:r>
            <a:r>
              <a:rPr lang="zh-CN" altLang="en-US">
                <a:solidFill>
                  <a:schemeClr val="accent1"/>
                </a:solidFill>
              </a:rPr>
              <a:t> </a:t>
            </a:r>
            <a:r>
              <a:rPr lang="en-US" altLang="zh-CN">
                <a:solidFill>
                  <a:schemeClr val="accent1"/>
                </a:solidFill>
              </a:rPr>
              <a:t>data?</a:t>
            </a:r>
            <a:endParaRPr lang="en-US">
              <a:solidFill>
                <a:schemeClr val="accent1"/>
              </a:solidFill>
            </a:endParaRPr>
          </a:p>
        </p:txBody>
      </p:sp>
      <p:sp>
        <p:nvSpPr>
          <p:cNvPr id="11" name="Slide Number Placeholder 10"/>
          <p:cNvSpPr>
            <a:spLocks noGrp="1"/>
          </p:cNvSpPr>
          <p:nvPr>
            <p:ph type="sldNum" sz="quarter" idx="12"/>
          </p:nvPr>
        </p:nvSpPr>
        <p:spPr/>
        <p:txBody>
          <a:bodyPr/>
          <a:lstStyle/>
          <a:p>
            <a:fld id="{8D4EC0DA-4BF5-A643-9CB7-B11B04F56005}" type="slidenum">
              <a:rPr lang="en-US" smtClean="0"/>
              <a:t>18</a:t>
            </a:fld>
            <a:endParaRPr lang="en-US"/>
          </a:p>
        </p:txBody>
      </p:sp>
      <p:sp>
        <p:nvSpPr>
          <p:cNvPr id="6" name="Rectangular Callout 5">
            <a:extLst>
              <a:ext uri="{FF2B5EF4-FFF2-40B4-BE49-F238E27FC236}">
                <a16:creationId xmlns:a16="http://schemas.microsoft.com/office/drawing/2014/main" id="{A6832A1A-1DAC-FD4C-AA27-026E2DE0CCA9}"/>
              </a:ext>
            </a:extLst>
          </p:cNvPr>
          <p:cNvSpPr/>
          <p:nvPr/>
        </p:nvSpPr>
        <p:spPr>
          <a:xfrm>
            <a:off x="4018009" y="3824313"/>
            <a:ext cx="1349121" cy="447309"/>
          </a:xfrm>
          <a:prstGeom prst="wedgeRectCallout">
            <a:avLst>
              <a:gd name="adj1" fmla="val -64149"/>
              <a:gd name="adj2" fmla="val 276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If</a:t>
            </a:r>
            <a:r>
              <a:rPr lang="zh-CN" altLang="en-US" sz="1200"/>
              <a:t> </a:t>
            </a:r>
            <a:r>
              <a:rPr lang="en-US" altLang="zh-CN" sz="1200"/>
              <a:t>set,</a:t>
            </a:r>
            <a:r>
              <a:rPr lang="zh-CN" altLang="en-US" sz="1200"/>
              <a:t> </a:t>
            </a:r>
            <a:r>
              <a:rPr lang="en-US" altLang="zh-CN" sz="1200"/>
              <a:t>write</a:t>
            </a:r>
            <a:r>
              <a:rPr lang="zh-CN" altLang="en-US" sz="1200"/>
              <a:t> </a:t>
            </a:r>
            <a:r>
              <a:rPr lang="en-US" altLang="zh-CN" sz="1200"/>
              <a:t>to</a:t>
            </a:r>
            <a:r>
              <a:rPr lang="zh-CN" altLang="en-US" sz="1200"/>
              <a:t> </a:t>
            </a:r>
            <a:r>
              <a:rPr lang="en-US" altLang="zh-CN" sz="1200"/>
              <a:t>this</a:t>
            </a:r>
            <a:r>
              <a:rPr lang="zh-CN" altLang="en-US" sz="1200"/>
              <a:t> </a:t>
            </a:r>
            <a:r>
              <a:rPr lang="en-US" altLang="zh-CN" sz="1200"/>
              <a:t>register</a:t>
            </a:r>
            <a:endParaRPr lang="en-US" sz="1200"/>
          </a:p>
        </p:txBody>
      </p:sp>
      <p:sp>
        <p:nvSpPr>
          <p:cNvPr id="9" name="Rectangular Callout 8">
            <a:extLst>
              <a:ext uri="{FF2B5EF4-FFF2-40B4-BE49-F238E27FC236}">
                <a16:creationId xmlns:a16="http://schemas.microsoft.com/office/drawing/2014/main" id="{41714002-D501-C940-8B56-B9DCB888272A}"/>
              </a:ext>
            </a:extLst>
          </p:cNvPr>
          <p:cNvSpPr/>
          <p:nvPr/>
        </p:nvSpPr>
        <p:spPr>
          <a:xfrm>
            <a:off x="3447459" y="4602705"/>
            <a:ext cx="1349121" cy="447309"/>
          </a:xfrm>
          <a:prstGeom prst="wedgeRectCallout">
            <a:avLst>
              <a:gd name="adj1" fmla="val -35417"/>
              <a:gd name="adj2" fmla="val -723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With</a:t>
            </a:r>
            <a:r>
              <a:rPr lang="zh-CN" altLang="en-US" sz="1200"/>
              <a:t> </a:t>
            </a:r>
            <a:r>
              <a:rPr lang="en-US" altLang="zh-CN" sz="1200"/>
              <a:t>this</a:t>
            </a:r>
            <a:r>
              <a:rPr lang="zh-CN" altLang="en-US" sz="1200"/>
              <a:t> </a:t>
            </a:r>
            <a:r>
              <a:rPr lang="en-US" altLang="zh-CN" sz="1200"/>
              <a:t>data</a:t>
            </a:r>
            <a:endParaRPr lang="en-US" sz="1200"/>
          </a:p>
        </p:txBody>
      </p:sp>
      <p:sp>
        <p:nvSpPr>
          <p:cNvPr id="10" name="Rectangle 9">
            <a:extLst>
              <a:ext uri="{FF2B5EF4-FFF2-40B4-BE49-F238E27FC236}">
                <a16:creationId xmlns:a16="http://schemas.microsoft.com/office/drawing/2014/main" id="{01394A17-0430-1642-B032-36161B4C1BD1}"/>
              </a:ext>
            </a:extLst>
          </p:cNvPr>
          <p:cNvSpPr/>
          <p:nvPr/>
        </p:nvSpPr>
        <p:spPr>
          <a:xfrm>
            <a:off x="2912165" y="4047967"/>
            <a:ext cx="318052" cy="223655"/>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54ED7AB7-8B79-7042-8068-D96F0ECA295C}"/>
              </a:ext>
            </a:extLst>
          </p:cNvPr>
          <p:cNvCxnSpPr>
            <a:cxnSpLocks/>
          </p:cNvCxnSpPr>
          <p:nvPr/>
        </p:nvCxnSpPr>
        <p:spPr>
          <a:xfrm>
            <a:off x="6987209" y="4271622"/>
            <a:ext cx="89452"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Straight Connector 16">
            <a:extLst>
              <a:ext uri="{FF2B5EF4-FFF2-40B4-BE49-F238E27FC236}">
                <a16:creationId xmlns:a16="http://schemas.microsoft.com/office/drawing/2014/main" id="{4E2CFF24-3324-FC40-A5A0-DC9D40628F03}"/>
              </a:ext>
            </a:extLst>
          </p:cNvPr>
          <p:cNvCxnSpPr/>
          <p:nvPr/>
        </p:nvCxnSpPr>
        <p:spPr>
          <a:xfrm>
            <a:off x="7086600" y="4271622"/>
            <a:ext cx="0" cy="1025935"/>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Straight Connector 18">
            <a:extLst>
              <a:ext uri="{FF2B5EF4-FFF2-40B4-BE49-F238E27FC236}">
                <a16:creationId xmlns:a16="http://schemas.microsoft.com/office/drawing/2014/main" id="{C92713F6-679D-2F44-B536-95814E4C5E83}"/>
              </a:ext>
            </a:extLst>
          </p:cNvPr>
          <p:cNvCxnSpPr/>
          <p:nvPr/>
        </p:nvCxnSpPr>
        <p:spPr>
          <a:xfrm flipH="1">
            <a:off x="3230217" y="5287617"/>
            <a:ext cx="3846444"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1" name="Straight Connector 20">
            <a:extLst>
              <a:ext uri="{FF2B5EF4-FFF2-40B4-BE49-F238E27FC236}">
                <a16:creationId xmlns:a16="http://schemas.microsoft.com/office/drawing/2014/main" id="{8C89E8BA-387D-8D45-B177-06FC372DC812}"/>
              </a:ext>
            </a:extLst>
          </p:cNvPr>
          <p:cNvCxnSpPr/>
          <p:nvPr/>
        </p:nvCxnSpPr>
        <p:spPr>
          <a:xfrm flipV="1">
            <a:off x="3230217" y="4422913"/>
            <a:ext cx="0" cy="874644"/>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C0EC8A71-FEF4-4741-8075-B2B653F6FBA1}"/>
              </a:ext>
            </a:extLst>
          </p:cNvPr>
          <p:cNvCxnSpPr/>
          <p:nvPr/>
        </p:nvCxnSpPr>
        <p:spPr>
          <a:xfrm>
            <a:off x="3230217" y="4422913"/>
            <a:ext cx="21724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99506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a:t>
            </a:r>
            <a:r>
              <a:rPr lang="en-US" altLang="zh-CN" b="1"/>
              <a:t>4</a:t>
            </a:r>
            <a:r>
              <a:rPr lang="en-US" b="1"/>
              <a:t> </a:t>
            </a:r>
            <a:r>
              <a:rPr lang="en-US"/>
              <a:t>Control path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770" y="1938663"/>
            <a:ext cx="6286500" cy="3502069"/>
          </a:xfrm>
          <a:prstGeom prst="rect">
            <a:avLst/>
          </a:prstGeom>
        </p:spPr>
      </p:pic>
      <p:sp>
        <p:nvSpPr>
          <p:cNvPr id="5" name="Oval 4"/>
          <p:cNvSpPr/>
          <p:nvPr/>
        </p:nvSpPr>
        <p:spPr>
          <a:xfrm>
            <a:off x="3566760" y="3436218"/>
            <a:ext cx="803109" cy="18610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461583" y="3677255"/>
            <a:ext cx="3799975" cy="923330"/>
          </a:xfrm>
          <a:prstGeom prst="rect">
            <a:avLst/>
          </a:prstGeom>
          <a:noFill/>
        </p:spPr>
        <p:txBody>
          <a:bodyPr wrap="square" rtlCol="0">
            <a:spAutoFit/>
          </a:bodyPr>
          <a:lstStyle/>
          <a:p>
            <a:pPr marL="285750" indent="-285750">
              <a:buFont typeface="Arial" charset="0"/>
              <a:buChar char="•"/>
            </a:pPr>
            <a:r>
              <a:rPr lang="en-US">
                <a:solidFill>
                  <a:schemeClr val="accent1"/>
                </a:solidFill>
              </a:rPr>
              <a:t>Set when we want to store a value into a register </a:t>
            </a:r>
          </a:p>
          <a:p>
            <a:pPr marL="285750" indent="-285750">
              <a:buFont typeface="Arial" charset="0"/>
              <a:buChar char="•"/>
            </a:pPr>
            <a:r>
              <a:rPr lang="en-US" altLang="zh-CN">
                <a:solidFill>
                  <a:schemeClr val="accent1"/>
                </a:solidFill>
              </a:rPr>
              <a:t>With</a:t>
            </a:r>
            <a:r>
              <a:rPr lang="zh-CN" altLang="en-US">
                <a:solidFill>
                  <a:schemeClr val="accent1"/>
                </a:solidFill>
              </a:rPr>
              <a:t> </a:t>
            </a:r>
            <a:r>
              <a:rPr lang="en-US" altLang="zh-CN">
                <a:solidFill>
                  <a:schemeClr val="accent1"/>
                </a:solidFill>
              </a:rPr>
              <a:t>what</a:t>
            </a:r>
            <a:r>
              <a:rPr lang="zh-CN" altLang="en-US">
                <a:solidFill>
                  <a:schemeClr val="accent1"/>
                </a:solidFill>
              </a:rPr>
              <a:t> </a:t>
            </a:r>
            <a:r>
              <a:rPr lang="en-US" altLang="zh-CN">
                <a:solidFill>
                  <a:schemeClr val="accent1"/>
                </a:solidFill>
              </a:rPr>
              <a:t>data?</a:t>
            </a:r>
            <a:endParaRPr lang="en-US">
              <a:solidFill>
                <a:schemeClr val="accent1"/>
              </a:solidFill>
            </a:endParaRPr>
          </a:p>
        </p:txBody>
      </p:sp>
      <p:sp>
        <p:nvSpPr>
          <p:cNvPr id="11" name="Slide Number Placeholder 10"/>
          <p:cNvSpPr>
            <a:spLocks noGrp="1"/>
          </p:cNvSpPr>
          <p:nvPr>
            <p:ph type="sldNum" sz="quarter" idx="12"/>
          </p:nvPr>
        </p:nvSpPr>
        <p:spPr/>
        <p:txBody>
          <a:bodyPr/>
          <a:lstStyle/>
          <a:p>
            <a:fld id="{8D4EC0DA-4BF5-A643-9CB7-B11B04F56005}" type="slidenum">
              <a:rPr lang="en-US" smtClean="0"/>
              <a:t>19</a:t>
            </a:fld>
            <a:endParaRPr lang="en-US"/>
          </a:p>
        </p:txBody>
      </p:sp>
      <p:sp>
        <p:nvSpPr>
          <p:cNvPr id="6" name="Rectangular Callout 5">
            <a:extLst>
              <a:ext uri="{FF2B5EF4-FFF2-40B4-BE49-F238E27FC236}">
                <a16:creationId xmlns:a16="http://schemas.microsoft.com/office/drawing/2014/main" id="{A6832A1A-1DAC-FD4C-AA27-026E2DE0CCA9}"/>
              </a:ext>
            </a:extLst>
          </p:cNvPr>
          <p:cNvSpPr/>
          <p:nvPr/>
        </p:nvSpPr>
        <p:spPr>
          <a:xfrm>
            <a:off x="4018009" y="3824313"/>
            <a:ext cx="1349121" cy="447309"/>
          </a:xfrm>
          <a:prstGeom prst="wedgeRectCallout">
            <a:avLst>
              <a:gd name="adj1" fmla="val -64149"/>
              <a:gd name="adj2" fmla="val 276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If</a:t>
            </a:r>
            <a:r>
              <a:rPr lang="zh-CN" altLang="en-US" sz="1200"/>
              <a:t> </a:t>
            </a:r>
            <a:r>
              <a:rPr lang="en-US" altLang="zh-CN" sz="1200"/>
              <a:t>set,</a:t>
            </a:r>
            <a:r>
              <a:rPr lang="zh-CN" altLang="en-US" sz="1200"/>
              <a:t> </a:t>
            </a:r>
            <a:r>
              <a:rPr lang="en-US" altLang="zh-CN" sz="1200"/>
              <a:t>write</a:t>
            </a:r>
            <a:r>
              <a:rPr lang="zh-CN" altLang="en-US" sz="1200"/>
              <a:t> </a:t>
            </a:r>
            <a:r>
              <a:rPr lang="en-US" altLang="zh-CN" sz="1200"/>
              <a:t>to</a:t>
            </a:r>
            <a:r>
              <a:rPr lang="zh-CN" altLang="en-US" sz="1200"/>
              <a:t> </a:t>
            </a:r>
            <a:r>
              <a:rPr lang="en-US" altLang="zh-CN" sz="1200"/>
              <a:t>this</a:t>
            </a:r>
            <a:r>
              <a:rPr lang="zh-CN" altLang="en-US" sz="1200"/>
              <a:t> </a:t>
            </a:r>
            <a:r>
              <a:rPr lang="en-US" altLang="zh-CN" sz="1200"/>
              <a:t>register</a:t>
            </a:r>
            <a:endParaRPr lang="en-US" sz="1200"/>
          </a:p>
        </p:txBody>
      </p:sp>
      <p:sp>
        <p:nvSpPr>
          <p:cNvPr id="9" name="Rectangular Callout 8">
            <a:extLst>
              <a:ext uri="{FF2B5EF4-FFF2-40B4-BE49-F238E27FC236}">
                <a16:creationId xmlns:a16="http://schemas.microsoft.com/office/drawing/2014/main" id="{41714002-D501-C940-8B56-B9DCB888272A}"/>
              </a:ext>
            </a:extLst>
          </p:cNvPr>
          <p:cNvSpPr/>
          <p:nvPr/>
        </p:nvSpPr>
        <p:spPr>
          <a:xfrm>
            <a:off x="3447459" y="4602705"/>
            <a:ext cx="1349121" cy="447309"/>
          </a:xfrm>
          <a:prstGeom prst="wedgeRectCallout">
            <a:avLst>
              <a:gd name="adj1" fmla="val -35417"/>
              <a:gd name="adj2" fmla="val -723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With</a:t>
            </a:r>
            <a:r>
              <a:rPr lang="zh-CN" altLang="en-US" sz="1200"/>
              <a:t> </a:t>
            </a:r>
            <a:r>
              <a:rPr lang="en-US" altLang="zh-CN" sz="1200"/>
              <a:t>this</a:t>
            </a:r>
            <a:r>
              <a:rPr lang="zh-CN" altLang="en-US" sz="1200"/>
              <a:t> </a:t>
            </a:r>
            <a:r>
              <a:rPr lang="en-US" altLang="zh-CN" sz="1200"/>
              <a:t>data</a:t>
            </a:r>
            <a:endParaRPr lang="en-US" sz="1200"/>
          </a:p>
        </p:txBody>
      </p:sp>
      <p:sp>
        <p:nvSpPr>
          <p:cNvPr id="10" name="Rectangle 9">
            <a:extLst>
              <a:ext uri="{FF2B5EF4-FFF2-40B4-BE49-F238E27FC236}">
                <a16:creationId xmlns:a16="http://schemas.microsoft.com/office/drawing/2014/main" id="{01394A17-0430-1642-B032-36161B4C1BD1}"/>
              </a:ext>
            </a:extLst>
          </p:cNvPr>
          <p:cNvSpPr/>
          <p:nvPr/>
        </p:nvSpPr>
        <p:spPr>
          <a:xfrm>
            <a:off x="2912165" y="4047967"/>
            <a:ext cx="318052" cy="223655"/>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54ED7AB7-8B79-7042-8068-D96F0ECA295C}"/>
              </a:ext>
            </a:extLst>
          </p:cNvPr>
          <p:cNvCxnSpPr>
            <a:cxnSpLocks/>
          </p:cNvCxnSpPr>
          <p:nvPr/>
        </p:nvCxnSpPr>
        <p:spPr>
          <a:xfrm>
            <a:off x="6987209" y="4271622"/>
            <a:ext cx="89452"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Straight Connector 16">
            <a:extLst>
              <a:ext uri="{FF2B5EF4-FFF2-40B4-BE49-F238E27FC236}">
                <a16:creationId xmlns:a16="http://schemas.microsoft.com/office/drawing/2014/main" id="{4E2CFF24-3324-FC40-A5A0-DC9D40628F03}"/>
              </a:ext>
            </a:extLst>
          </p:cNvPr>
          <p:cNvCxnSpPr/>
          <p:nvPr/>
        </p:nvCxnSpPr>
        <p:spPr>
          <a:xfrm>
            <a:off x="7086600" y="4271622"/>
            <a:ext cx="0" cy="1025935"/>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Straight Connector 18">
            <a:extLst>
              <a:ext uri="{FF2B5EF4-FFF2-40B4-BE49-F238E27FC236}">
                <a16:creationId xmlns:a16="http://schemas.microsoft.com/office/drawing/2014/main" id="{C92713F6-679D-2F44-B536-95814E4C5E83}"/>
              </a:ext>
            </a:extLst>
          </p:cNvPr>
          <p:cNvCxnSpPr/>
          <p:nvPr/>
        </p:nvCxnSpPr>
        <p:spPr>
          <a:xfrm flipH="1">
            <a:off x="3230217" y="5287617"/>
            <a:ext cx="3846444"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1" name="Straight Connector 20">
            <a:extLst>
              <a:ext uri="{FF2B5EF4-FFF2-40B4-BE49-F238E27FC236}">
                <a16:creationId xmlns:a16="http://schemas.microsoft.com/office/drawing/2014/main" id="{8C89E8BA-387D-8D45-B177-06FC372DC812}"/>
              </a:ext>
            </a:extLst>
          </p:cNvPr>
          <p:cNvCxnSpPr/>
          <p:nvPr/>
        </p:nvCxnSpPr>
        <p:spPr>
          <a:xfrm flipV="1">
            <a:off x="3230217" y="4422913"/>
            <a:ext cx="0" cy="874644"/>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C0EC8A71-FEF4-4741-8075-B2B653F6FBA1}"/>
              </a:ext>
            </a:extLst>
          </p:cNvPr>
          <p:cNvCxnSpPr/>
          <p:nvPr/>
        </p:nvCxnSpPr>
        <p:spPr>
          <a:xfrm>
            <a:off x="3230217" y="4422913"/>
            <a:ext cx="21724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5E569E4F-47A8-DE4D-86D7-724CF9232536}"/>
              </a:ext>
            </a:extLst>
          </p:cNvPr>
          <p:cNvCxnSpPr/>
          <p:nvPr/>
        </p:nvCxnSpPr>
        <p:spPr>
          <a:xfrm>
            <a:off x="6599583" y="4134678"/>
            <a:ext cx="208721"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8" name="Rectangular Callout 17">
            <a:extLst>
              <a:ext uri="{FF2B5EF4-FFF2-40B4-BE49-F238E27FC236}">
                <a16:creationId xmlns:a16="http://schemas.microsoft.com/office/drawing/2014/main" id="{967929F8-8695-1A46-9AFE-077C53EA4A30}"/>
              </a:ext>
            </a:extLst>
          </p:cNvPr>
          <p:cNvSpPr/>
          <p:nvPr/>
        </p:nvSpPr>
        <p:spPr>
          <a:xfrm>
            <a:off x="6020220" y="3468685"/>
            <a:ext cx="1349121" cy="447309"/>
          </a:xfrm>
          <a:prstGeom prst="wedgeRectCallout">
            <a:avLst>
              <a:gd name="adj1" fmla="val -1529"/>
              <a:gd name="adj2" fmla="val 876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Data</a:t>
            </a:r>
            <a:r>
              <a:rPr lang="zh-CN" altLang="en-US" sz="1200"/>
              <a:t> </a:t>
            </a:r>
            <a:r>
              <a:rPr lang="en-US" altLang="zh-CN" sz="1200"/>
              <a:t>from</a:t>
            </a:r>
            <a:r>
              <a:rPr lang="zh-CN" altLang="en-US" sz="1200"/>
              <a:t> </a:t>
            </a:r>
            <a:r>
              <a:rPr lang="en-US" altLang="zh-CN" sz="1200"/>
              <a:t>memory</a:t>
            </a:r>
            <a:endParaRPr lang="en-US" sz="1200"/>
          </a:p>
        </p:txBody>
      </p:sp>
      <p:cxnSp>
        <p:nvCxnSpPr>
          <p:cNvPr id="20" name="Elbow Connector 19">
            <a:extLst>
              <a:ext uri="{FF2B5EF4-FFF2-40B4-BE49-F238E27FC236}">
                <a16:creationId xmlns:a16="http://schemas.microsoft.com/office/drawing/2014/main" id="{A28A090D-26D5-3845-AF90-157F97C8B7E1}"/>
              </a:ext>
            </a:extLst>
          </p:cNvPr>
          <p:cNvCxnSpPr/>
          <p:nvPr/>
        </p:nvCxnSpPr>
        <p:spPr>
          <a:xfrm>
            <a:off x="5645426" y="4134678"/>
            <a:ext cx="1049354" cy="649911"/>
          </a:xfrm>
          <a:prstGeom prst="bentConnector3">
            <a:avLst>
              <a:gd name="adj1" fmla="val 5483"/>
            </a:avLst>
          </a:prstGeom>
        </p:spPr>
        <p:style>
          <a:lnRef idx="3">
            <a:schemeClr val="accent2"/>
          </a:lnRef>
          <a:fillRef idx="0">
            <a:schemeClr val="accent2"/>
          </a:fillRef>
          <a:effectRef idx="2">
            <a:schemeClr val="accent2"/>
          </a:effectRef>
          <a:fontRef idx="minor">
            <a:schemeClr val="tx1"/>
          </a:fontRef>
        </p:style>
      </p:cxnSp>
      <p:cxnSp>
        <p:nvCxnSpPr>
          <p:cNvPr id="25" name="Elbow Connector 24">
            <a:extLst>
              <a:ext uri="{FF2B5EF4-FFF2-40B4-BE49-F238E27FC236}">
                <a16:creationId xmlns:a16="http://schemas.microsoft.com/office/drawing/2014/main" id="{FBCC3AC7-5EE4-2D49-A428-C333680087D1}"/>
              </a:ext>
            </a:extLst>
          </p:cNvPr>
          <p:cNvCxnSpPr/>
          <p:nvPr/>
        </p:nvCxnSpPr>
        <p:spPr>
          <a:xfrm rot="5400000" flipH="1" flipV="1">
            <a:off x="6536540" y="4530523"/>
            <a:ext cx="408415" cy="91934"/>
          </a:xfrm>
          <a:prstGeom prst="bentConnector3">
            <a:avLst>
              <a:gd name="adj1" fmla="val 101105"/>
            </a:avLst>
          </a:prstGeom>
          <a:ln>
            <a:tailEnd type="triangle"/>
          </a:ln>
        </p:spPr>
        <p:style>
          <a:lnRef idx="3">
            <a:schemeClr val="accent2"/>
          </a:lnRef>
          <a:fillRef idx="0">
            <a:schemeClr val="accent2"/>
          </a:fillRef>
          <a:effectRef idx="2">
            <a:schemeClr val="accent2"/>
          </a:effectRef>
          <a:fontRef idx="minor">
            <a:schemeClr val="tx1"/>
          </a:fontRef>
        </p:style>
      </p:cxnSp>
      <p:sp>
        <p:nvSpPr>
          <p:cNvPr id="27" name="Rectangular Callout 26">
            <a:extLst>
              <a:ext uri="{FF2B5EF4-FFF2-40B4-BE49-F238E27FC236}">
                <a16:creationId xmlns:a16="http://schemas.microsoft.com/office/drawing/2014/main" id="{8BE62A25-399E-824E-AA87-2A2E402C2384}"/>
              </a:ext>
            </a:extLst>
          </p:cNvPr>
          <p:cNvSpPr/>
          <p:nvPr/>
        </p:nvSpPr>
        <p:spPr>
          <a:xfrm>
            <a:off x="6133895" y="4874536"/>
            <a:ext cx="819688" cy="350956"/>
          </a:xfrm>
          <a:prstGeom prst="wedgeRectCallout">
            <a:avLst>
              <a:gd name="adj1" fmla="val 35559"/>
              <a:gd name="adj2" fmla="val -1768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Data</a:t>
            </a:r>
            <a:r>
              <a:rPr lang="zh-CN" altLang="en-US" sz="1200"/>
              <a:t> </a:t>
            </a:r>
            <a:r>
              <a:rPr lang="en-US" altLang="zh-CN" sz="1200"/>
              <a:t>from</a:t>
            </a:r>
            <a:r>
              <a:rPr lang="zh-CN" altLang="en-US" sz="1200"/>
              <a:t> </a:t>
            </a:r>
            <a:r>
              <a:rPr lang="en-US" altLang="zh-CN" sz="1200"/>
              <a:t>ALU</a:t>
            </a:r>
            <a:endParaRPr lang="en-US" sz="1200"/>
          </a:p>
        </p:txBody>
      </p:sp>
    </p:spTree>
    <p:extLst>
      <p:ext uri="{BB962C8B-B14F-4D97-AF65-F5344CB8AC3E}">
        <p14:creationId xmlns:p14="http://schemas.microsoft.com/office/powerpoint/2010/main" val="11603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Today’s Topics</a:t>
            </a:r>
          </a:p>
        </p:txBody>
      </p:sp>
      <p:sp>
        <p:nvSpPr>
          <p:cNvPr id="3" name="Content Placeholder 2"/>
          <p:cNvSpPr>
            <a:spLocks noGrp="1"/>
          </p:cNvSpPr>
          <p:nvPr>
            <p:ph idx="1"/>
          </p:nvPr>
        </p:nvSpPr>
        <p:spPr/>
        <p:txBody>
          <a:bodyPr/>
          <a:lstStyle/>
          <a:p>
            <a:r>
              <a:rPr lang="en-US"/>
              <a:t>Assessment 13</a:t>
            </a:r>
          </a:p>
          <a:p>
            <a:pPr lvl="1"/>
            <a:r>
              <a:rPr lang="en-US" altLang="zh-CN"/>
              <a:t>Review pipelined CPU</a:t>
            </a:r>
          </a:p>
        </p:txBody>
      </p:sp>
      <p:sp>
        <p:nvSpPr>
          <p:cNvPr id="4" name="Slide Number Placeholder 3"/>
          <p:cNvSpPr>
            <a:spLocks noGrp="1"/>
          </p:cNvSpPr>
          <p:nvPr>
            <p:ph type="sldNum" sz="quarter" idx="12"/>
          </p:nvPr>
        </p:nvSpPr>
        <p:spPr/>
        <p:txBody>
          <a:bodyPr/>
          <a:lstStyle/>
          <a:p>
            <a:fld id="{671D1F02-1DA5-2048-B067-06F818F79F6B}" type="slidenum">
              <a:rPr lang="en-US" smtClean="0"/>
              <a:t>2</a:t>
            </a:fld>
            <a:endParaRPr lang="en-US"/>
          </a:p>
        </p:txBody>
      </p:sp>
    </p:spTree>
    <p:extLst>
      <p:ext uri="{BB962C8B-B14F-4D97-AF65-F5344CB8AC3E}">
        <p14:creationId xmlns:p14="http://schemas.microsoft.com/office/powerpoint/2010/main" val="178790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a:t>
            </a:r>
            <a:r>
              <a:rPr lang="en-US" altLang="zh-CN" b="1"/>
              <a:t>4</a:t>
            </a:r>
            <a:r>
              <a:rPr lang="en-US" b="1"/>
              <a:t> </a:t>
            </a:r>
            <a:r>
              <a:rPr lang="en-US"/>
              <a:t>Control path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7450" y="2169669"/>
            <a:ext cx="6286500" cy="3502069"/>
          </a:xfrm>
          <a:prstGeom prst="rect">
            <a:avLst/>
          </a:prstGeom>
        </p:spPr>
      </p:pic>
      <p:sp>
        <p:nvSpPr>
          <p:cNvPr id="5" name="Oval 4"/>
          <p:cNvSpPr/>
          <p:nvPr/>
        </p:nvSpPr>
        <p:spPr>
          <a:xfrm>
            <a:off x="8081010" y="4001294"/>
            <a:ext cx="662940" cy="105359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833183" y="3944501"/>
            <a:ext cx="2520617" cy="2308324"/>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accent1"/>
                </a:solidFill>
              </a:rPr>
              <a:t>Control what to write back to the register</a:t>
            </a:r>
          </a:p>
          <a:p>
            <a:pPr marL="285750" indent="-285750">
              <a:buFont typeface="Arial" panose="020B0604020202020204" pitchFamily="34" charset="0"/>
              <a:buChar char="•"/>
            </a:pPr>
            <a:r>
              <a:rPr lang="en-US">
                <a:solidFill>
                  <a:schemeClr val="accent1"/>
                </a:solidFill>
              </a:rPr>
              <a:t>1 -&gt; select read data</a:t>
            </a:r>
          </a:p>
          <a:p>
            <a:pPr marL="742950" lvl="1" indent="-285750">
              <a:buFont typeface="Arial" panose="020B0604020202020204" pitchFamily="34" charset="0"/>
              <a:buChar char="•"/>
            </a:pPr>
            <a:r>
              <a:rPr lang="en-US" err="1">
                <a:solidFill>
                  <a:schemeClr val="accent1"/>
                </a:solidFill>
              </a:rPr>
              <a:t>ld</a:t>
            </a:r>
            <a:r>
              <a:rPr lang="en-US">
                <a:solidFill>
                  <a:schemeClr val="accent1"/>
                </a:solidFill>
              </a:rPr>
              <a:t> x5, 40(x6)</a:t>
            </a:r>
          </a:p>
          <a:p>
            <a:pPr marL="742950" lvl="1" indent="-285750">
              <a:buFont typeface="Arial" panose="020B0604020202020204" pitchFamily="34" charset="0"/>
              <a:buChar char="•"/>
            </a:pPr>
            <a:r>
              <a:rPr lang="en-US">
                <a:solidFill>
                  <a:schemeClr val="accent1"/>
                </a:solidFill>
              </a:rPr>
              <a:t>x5=Mem[x6+40]</a:t>
            </a:r>
          </a:p>
          <a:p>
            <a:pPr marL="285750" indent="-285750">
              <a:buFont typeface="Arial" panose="020B0604020202020204" pitchFamily="34" charset="0"/>
              <a:buChar char="•"/>
            </a:pPr>
            <a:r>
              <a:rPr lang="en-US">
                <a:solidFill>
                  <a:schemeClr val="accent1"/>
                </a:solidFill>
              </a:rPr>
              <a:t>0 -&gt; select ALU result</a:t>
            </a:r>
          </a:p>
          <a:p>
            <a:pPr marL="742950" lvl="1" indent="-285750">
              <a:buFont typeface="Arial" panose="020B0604020202020204" pitchFamily="34" charset="0"/>
              <a:buChar char="•"/>
            </a:pPr>
            <a:r>
              <a:rPr lang="en-US">
                <a:solidFill>
                  <a:schemeClr val="accent1"/>
                </a:solidFill>
              </a:rPr>
              <a:t>add x6, x7, x8</a:t>
            </a:r>
          </a:p>
          <a:p>
            <a:pPr marL="742950" lvl="1" indent="-285750">
              <a:buFont typeface="Arial" panose="020B0604020202020204" pitchFamily="34" charset="0"/>
              <a:buChar char="•"/>
            </a:pPr>
            <a:r>
              <a:rPr lang="en-US">
                <a:solidFill>
                  <a:schemeClr val="accent1"/>
                </a:solidFill>
              </a:rPr>
              <a:t>x6=x7+x8</a:t>
            </a:r>
          </a:p>
        </p:txBody>
      </p:sp>
      <p:sp>
        <p:nvSpPr>
          <p:cNvPr id="11" name="Slide Number Placeholder 10"/>
          <p:cNvSpPr>
            <a:spLocks noGrp="1"/>
          </p:cNvSpPr>
          <p:nvPr>
            <p:ph type="sldNum" sz="quarter" idx="12"/>
          </p:nvPr>
        </p:nvSpPr>
        <p:spPr/>
        <p:txBody>
          <a:bodyPr/>
          <a:lstStyle/>
          <a:p>
            <a:fld id="{8D4EC0DA-4BF5-A643-9CB7-B11B04F56005}" type="slidenum">
              <a:rPr lang="en-US" smtClean="0"/>
              <a:t>20</a:t>
            </a:fld>
            <a:endParaRPr lang="en-US"/>
          </a:p>
        </p:txBody>
      </p:sp>
    </p:spTree>
    <p:extLst>
      <p:ext uri="{BB962C8B-B14F-4D97-AF65-F5344CB8AC3E}">
        <p14:creationId xmlns:p14="http://schemas.microsoft.com/office/powerpoint/2010/main" val="156961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.4 </a:t>
            </a:r>
            <a:r>
              <a:rPr lang="en-US"/>
              <a:t>Control path</a:t>
            </a:r>
          </a:p>
        </p:txBody>
      </p:sp>
      <p:sp>
        <p:nvSpPr>
          <p:cNvPr id="3" name="Content Placeholder 2"/>
          <p:cNvSpPr>
            <a:spLocks noGrp="1"/>
          </p:cNvSpPr>
          <p:nvPr>
            <p:ph idx="1"/>
          </p:nvPr>
        </p:nvSpPr>
        <p:spPr/>
        <p:txBody>
          <a:bodyPr>
            <a:normAutofit lnSpcReduction="10000"/>
          </a:bodyPr>
          <a:lstStyle/>
          <a:p>
            <a:pPr fontAlgn="base"/>
            <a:r>
              <a:rPr lang="en-US"/>
              <a:t>Continuing from Q</a:t>
            </a:r>
            <a:r>
              <a:rPr lang="en-US" altLang="zh-CN"/>
              <a:t>2</a:t>
            </a:r>
            <a:r>
              <a:rPr lang="en-US"/>
              <a:t>.3, which of the following instructions cause the value for the </a:t>
            </a:r>
            <a:r>
              <a:rPr lang="en-US">
                <a:solidFill>
                  <a:schemeClr val="accent1"/>
                </a:solidFill>
              </a:rPr>
              <a:t>bottom-right Mux</a:t>
            </a:r>
            <a:r>
              <a:rPr lang="en-US"/>
              <a:t>'s selector (aka </a:t>
            </a:r>
            <a:r>
              <a:rPr lang="en-US" err="1"/>
              <a:t>MemToReg</a:t>
            </a:r>
            <a:r>
              <a:rPr lang="en-US"/>
              <a:t>) to be </a:t>
            </a:r>
            <a:r>
              <a:rPr lang="en-US">
                <a:solidFill>
                  <a:schemeClr val="accent1"/>
                </a:solidFill>
              </a:rPr>
              <a:t>set to </a:t>
            </a:r>
            <a:r>
              <a:rPr lang="en-US" b="1">
                <a:solidFill>
                  <a:schemeClr val="accent1"/>
                </a:solidFill>
              </a:rPr>
              <a:t>1</a:t>
            </a:r>
            <a:r>
              <a:rPr lang="en-US"/>
              <a:t>?</a:t>
            </a:r>
          </a:p>
          <a:p>
            <a:pPr marL="514350" indent="-514350" fontAlgn="base">
              <a:buFont typeface="+mj-lt"/>
              <a:buAutoNum type="alphaUcPeriod"/>
            </a:pPr>
            <a:r>
              <a:rPr lang="en-US"/>
              <a:t>add x6, x7, x8</a:t>
            </a:r>
          </a:p>
          <a:p>
            <a:pPr marL="514350" indent="-514350" fontAlgn="base">
              <a:buFont typeface="+mj-lt"/>
              <a:buAutoNum type="alphaUcPeriod"/>
            </a:pPr>
            <a:r>
              <a:rPr lang="en-US" err="1"/>
              <a:t>beq</a:t>
            </a:r>
            <a:r>
              <a:rPr lang="en-US"/>
              <a:t> x6, x7, 100, if x6 and x7 have the same value.</a:t>
            </a:r>
          </a:p>
          <a:p>
            <a:pPr marL="514350" indent="-514350" fontAlgn="base">
              <a:buFont typeface="+mj-lt"/>
              <a:buAutoNum type="alphaUcPeriod"/>
            </a:pPr>
            <a:r>
              <a:rPr lang="en-US" err="1"/>
              <a:t>beq</a:t>
            </a:r>
            <a:r>
              <a:rPr lang="en-US"/>
              <a:t> x6, x7, 100, regardless of whether x6 and x7 have the same value.</a:t>
            </a:r>
          </a:p>
          <a:p>
            <a:pPr marL="514350" indent="-514350" fontAlgn="base">
              <a:buFont typeface="+mj-lt"/>
              <a:buAutoNum type="alphaUcPeriod"/>
            </a:pPr>
            <a:r>
              <a:rPr lang="en-US" err="1"/>
              <a:t>ld</a:t>
            </a:r>
            <a:r>
              <a:rPr lang="en-US"/>
              <a:t> x5, 40(x6)</a:t>
            </a:r>
          </a:p>
          <a:p>
            <a:pPr marL="514350" indent="-514350" fontAlgn="base">
              <a:buFont typeface="+mj-lt"/>
              <a:buAutoNum type="alphaUcPeriod"/>
            </a:pPr>
            <a:r>
              <a:rPr lang="en-US" err="1"/>
              <a:t>addi</a:t>
            </a:r>
            <a:r>
              <a:rPr lang="en-US"/>
              <a:t> x6, x7, 200</a:t>
            </a:r>
          </a:p>
          <a:p>
            <a:pPr marL="514350" indent="-514350" fontAlgn="base">
              <a:buFont typeface="+mj-lt"/>
              <a:buAutoNum type="alphaUcPeriod"/>
            </a:pPr>
            <a:r>
              <a:rPr lang="en-US" err="1"/>
              <a:t>sd</a:t>
            </a:r>
            <a:r>
              <a:rPr lang="en-US"/>
              <a:t> x5, 40(x6)</a:t>
            </a:r>
          </a:p>
          <a:p>
            <a:endParaRPr lang="en-US"/>
          </a:p>
        </p:txBody>
      </p:sp>
      <p:sp>
        <p:nvSpPr>
          <p:cNvPr id="4" name="Oval 3"/>
          <p:cNvSpPr/>
          <p:nvPr/>
        </p:nvSpPr>
        <p:spPr>
          <a:xfrm>
            <a:off x="381000" y="4688682"/>
            <a:ext cx="47117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8D4EC0DA-4BF5-A643-9CB7-B11B04F56005}" type="slidenum">
              <a:rPr lang="en-US" smtClean="0"/>
              <a:t>21</a:t>
            </a:fld>
            <a:endParaRPr lang="en-US"/>
          </a:p>
        </p:txBody>
      </p:sp>
    </p:spTree>
    <p:extLst>
      <p:ext uri="{BB962C8B-B14F-4D97-AF65-F5344CB8AC3E}">
        <p14:creationId xmlns:p14="http://schemas.microsoft.com/office/powerpoint/2010/main" val="63130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.2 </a:t>
            </a:r>
            <a:r>
              <a:rPr lang="en-US"/>
              <a:t>Control path</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7450" y="2169669"/>
            <a:ext cx="6286500" cy="3502069"/>
          </a:xfrm>
          <a:prstGeom prst="rect">
            <a:avLst/>
          </a:prstGeom>
        </p:spPr>
      </p:pic>
      <p:sp>
        <p:nvSpPr>
          <p:cNvPr id="11" name="TextBox 10"/>
          <p:cNvSpPr txBox="1"/>
          <p:nvPr/>
        </p:nvSpPr>
        <p:spPr>
          <a:xfrm>
            <a:off x="4552950" y="6151675"/>
            <a:ext cx="4191000" cy="369332"/>
          </a:xfrm>
          <a:prstGeom prst="rect">
            <a:avLst/>
          </a:prstGeom>
          <a:noFill/>
        </p:spPr>
        <p:txBody>
          <a:bodyPr wrap="square" rtlCol="0">
            <a:spAutoFit/>
          </a:bodyPr>
          <a:lstStyle/>
          <a:p>
            <a:r>
              <a:rPr lang="en-US">
                <a:solidFill>
                  <a:schemeClr val="accent1"/>
                </a:solidFill>
              </a:rPr>
              <a:t>x5= memory[x6+40]</a:t>
            </a:r>
          </a:p>
        </p:txBody>
      </p:sp>
      <p:sp>
        <p:nvSpPr>
          <p:cNvPr id="12" name="TextBox 11"/>
          <p:cNvSpPr txBox="1"/>
          <p:nvPr/>
        </p:nvSpPr>
        <p:spPr>
          <a:xfrm>
            <a:off x="4705350" y="3736037"/>
            <a:ext cx="762000" cy="369332"/>
          </a:xfrm>
          <a:prstGeom prst="rect">
            <a:avLst/>
          </a:prstGeom>
          <a:noFill/>
        </p:spPr>
        <p:txBody>
          <a:bodyPr wrap="square" rtlCol="0">
            <a:spAutoFit/>
          </a:bodyPr>
          <a:lstStyle/>
          <a:p>
            <a:r>
              <a:rPr lang="en-US">
                <a:solidFill>
                  <a:srgbClr val="C00000"/>
                </a:solidFill>
              </a:rPr>
              <a:t>6</a:t>
            </a:r>
          </a:p>
        </p:txBody>
      </p:sp>
      <p:sp>
        <p:nvSpPr>
          <p:cNvPr id="13" name="TextBox 12"/>
          <p:cNvSpPr txBox="1"/>
          <p:nvPr/>
        </p:nvSpPr>
        <p:spPr>
          <a:xfrm>
            <a:off x="4705350" y="4159177"/>
            <a:ext cx="762000" cy="369332"/>
          </a:xfrm>
          <a:prstGeom prst="rect">
            <a:avLst/>
          </a:prstGeom>
          <a:noFill/>
        </p:spPr>
        <p:txBody>
          <a:bodyPr wrap="square" rtlCol="0">
            <a:spAutoFit/>
          </a:bodyPr>
          <a:lstStyle/>
          <a:p>
            <a:r>
              <a:rPr lang="en-US">
                <a:solidFill>
                  <a:srgbClr val="C00000"/>
                </a:solidFill>
              </a:rPr>
              <a:t>5</a:t>
            </a:r>
          </a:p>
        </p:txBody>
      </p:sp>
      <p:sp>
        <p:nvSpPr>
          <p:cNvPr id="14" name="TextBox 13"/>
          <p:cNvSpPr txBox="1"/>
          <p:nvPr/>
        </p:nvSpPr>
        <p:spPr>
          <a:xfrm>
            <a:off x="4425950" y="4915457"/>
            <a:ext cx="762000" cy="369332"/>
          </a:xfrm>
          <a:prstGeom prst="rect">
            <a:avLst/>
          </a:prstGeom>
          <a:noFill/>
        </p:spPr>
        <p:txBody>
          <a:bodyPr wrap="square" rtlCol="0">
            <a:spAutoFit/>
          </a:bodyPr>
          <a:lstStyle/>
          <a:p>
            <a:r>
              <a:rPr lang="en-US">
                <a:solidFill>
                  <a:srgbClr val="C00000"/>
                </a:solidFill>
              </a:rPr>
              <a:t>40</a:t>
            </a:r>
          </a:p>
        </p:txBody>
      </p:sp>
      <p:sp>
        <p:nvSpPr>
          <p:cNvPr id="16" name="TextBox 15"/>
          <p:cNvSpPr txBox="1"/>
          <p:nvPr/>
        </p:nvSpPr>
        <p:spPr>
          <a:xfrm>
            <a:off x="6102350" y="3804081"/>
            <a:ext cx="762000" cy="369332"/>
          </a:xfrm>
          <a:prstGeom prst="rect">
            <a:avLst/>
          </a:prstGeom>
          <a:noFill/>
        </p:spPr>
        <p:txBody>
          <a:bodyPr wrap="square" rtlCol="0">
            <a:spAutoFit/>
          </a:bodyPr>
          <a:lstStyle/>
          <a:p>
            <a:r>
              <a:rPr lang="en-US">
                <a:solidFill>
                  <a:srgbClr val="C00000"/>
                </a:solidFill>
              </a:rPr>
              <a:t>x6</a:t>
            </a:r>
          </a:p>
        </p:txBody>
      </p:sp>
      <p:sp>
        <p:nvSpPr>
          <p:cNvPr id="17" name="TextBox 16"/>
          <p:cNvSpPr txBox="1"/>
          <p:nvPr/>
        </p:nvSpPr>
        <p:spPr>
          <a:xfrm>
            <a:off x="7118350" y="4077238"/>
            <a:ext cx="762000" cy="369332"/>
          </a:xfrm>
          <a:prstGeom prst="rect">
            <a:avLst/>
          </a:prstGeom>
          <a:noFill/>
        </p:spPr>
        <p:txBody>
          <a:bodyPr wrap="square" rtlCol="0">
            <a:spAutoFit/>
          </a:bodyPr>
          <a:lstStyle/>
          <a:p>
            <a:r>
              <a:rPr lang="en-US">
                <a:solidFill>
                  <a:srgbClr val="C00000"/>
                </a:solidFill>
              </a:rPr>
              <a:t>x6+40</a:t>
            </a:r>
          </a:p>
        </p:txBody>
      </p:sp>
      <p:sp>
        <p:nvSpPr>
          <p:cNvPr id="18" name="Oval 17"/>
          <p:cNvSpPr/>
          <p:nvPr/>
        </p:nvSpPr>
        <p:spPr>
          <a:xfrm>
            <a:off x="6057265" y="4153995"/>
            <a:ext cx="502920" cy="105359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8110855" y="4007570"/>
            <a:ext cx="502920" cy="105359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864350" y="5220539"/>
            <a:ext cx="1852295" cy="369332"/>
          </a:xfrm>
          <a:prstGeom prst="rect">
            <a:avLst/>
          </a:prstGeom>
          <a:noFill/>
        </p:spPr>
        <p:txBody>
          <a:bodyPr wrap="square" rtlCol="0">
            <a:spAutoFit/>
          </a:bodyPr>
          <a:lstStyle/>
          <a:p>
            <a:r>
              <a:rPr lang="en-US">
                <a:solidFill>
                  <a:srgbClr val="C00000"/>
                </a:solidFill>
              </a:rPr>
              <a:t>memory[x6+40]</a:t>
            </a:r>
          </a:p>
        </p:txBody>
      </p:sp>
      <p:sp>
        <p:nvSpPr>
          <p:cNvPr id="21" name="TextBox 20"/>
          <p:cNvSpPr txBox="1"/>
          <p:nvPr/>
        </p:nvSpPr>
        <p:spPr>
          <a:xfrm>
            <a:off x="3429635" y="4417319"/>
            <a:ext cx="1852295" cy="369332"/>
          </a:xfrm>
          <a:prstGeom prst="rect">
            <a:avLst/>
          </a:prstGeom>
          <a:noFill/>
        </p:spPr>
        <p:txBody>
          <a:bodyPr wrap="square" rtlCol="0">
            <a:spAutoFit/>
          </a:bodyPr>
          <a:lstStyle/>
          <a:p>
            <a:r>
              <a:rPr lang="en-US">
                <a:solidFill>
                  <a:srgbClr val="C00000"/>
                </a:solidFill>
              </a:rPr>
              <a:t>memory[x6+40]</a:t>
            </a:r>
          </a:p>
        </p:txBody>
      </p:sp>
      <p:sp>
        <p:nvSpPr>
          <p:cNvPr id="3" name="Slide Number Placeholder 2"/>
          <p:cNvSpPr>
            <a:spLocks noGrp="1"/>
          </p:cNvSpPr>
          <p:nvPr>
            <p:ph type="sldNum" sz="quarter" idx="12"/>
          </p:nvPr>
        </p:nvSpPr>
        <p:spPr/>
        <p:txBody>
          <a:bodyPr/>
          <a:lstStyle/>
          <a:p>
            <a:fld id="{8D4EC0DA-4BF5-A643-9CB7-B11B04F56005}" type="slidenum">
              <a:rPr lang="en-US" smtClean="0"/>
              <a:t>22</a:t>
            </a:fld>
            <a:endParaRPr lang="en-US"/>
          </a:p>
        </p:txBody>
      </p:sp>
    </p:spTree>
    <p:extLst>
      <p:ext uri="{BB962C8B-B14F-4D97-AF65-F5344CB8AC3E}">
        <p14:creationId xmlns:p14="http://schemas.microsoft.com/office/powerpoint/2010/main" val="156849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6" grpId="0"/>
      <p:bldP spid="17" grpId="0"/>
      <p:bldP spid="18" grpId="0" animBg="1"/>
      <p:bldP spid="19" grpId="0" animBg="1"/>
      <p:bldP spid="20" grpId="0"/>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a:t>Pipeline</a:t>
            </a:r>
            <a:endParaRPr lang="en-US"/>
          </a:p>
        </p:txBody>
      </p:sp>
      <p:sp>
        <p:nvSpPr>
          <p:cNvPr id="5" name="Text Placeholder 4"/>
          <p:cNvSpPr>
            <a:spLocks noGrp="1"/>
          </p:cNvSpPr>
          <p:nvPr>
            <p:ph type="body" idx="1"/>
          </p:nvPr>
        </p:nvSpPr>
        <p:spPr/>
        <p:txBody>
          <a:bodyPr/>
          <a:lstStyle/>
          <a:p>
            <a:r>
              <a:rPr lang="en-US"/>
              <a:t>Design &amp; Hazards</a:t>
            </a:r>
          </a:p>
        </p:txBody>
      </p:sp>
      <p:sp>
        <p:nvSpPr>
          <p:cNvPr id="2" name="Slide Number Placeholder 1"/>
          <p:cNvSpPr>
            <a:spLocks noGrp="1"/>
          </p:cNvSpPr>
          <p:nvPr>
            <p:ph type="sldNum" sz="quarter" idx="12"/>
          </p:nvPr>
        </p:nvSpPr>
        <p:spPr/>
        <p:txBody>
          <a:bodyPr/>
          <a:lstStyle/>
          <a:p>
            <a:fld id="{671D1F02-1DA5-2048-B067-06F818F79F6B}" type="slidenum">
              <a:rPr lang="en-US" smtClean="0"/>
              <a:t>23</a:t>
            </a:fld>
            <a:endParaRPr lang="en-US"/>
          </a:p>
        </p:txBody>
      </p:sp>
    </p:spTree>
    <p:extLst>
      <p:ext uri="{BB962C8B-B14F-4D97-AF65-F5344CB8AC3E}">
        <p14:creationId xmlns:p14="http://schemas.microsoft.com/office/powerpoint/2010/main" val="3888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RISC-V Pipeline</a:t>
            </a:r>
          </a:p>
        </p:txBody>
      </p:sp>
      <p:sp>
        <p:nvSpPr>
          <p:cNvPr id="3" name="Content Placeholder 2"/>
          <p:cNvSpPr>
            <a:spLocks noGrp="1"/>
          </p:cNvSpPr>
          <p:nvPr>
            <p:ph idx="1"/>
          </p:nvPr>
        </p:nvSpPr>
        <p:spPr>
          <a:xfrm>
            <a:off x="838200" y="1825624"/>
            <a:ext cx="11226800" cy="4676775"/>
          </a:xfrm>
        </p:spPr>
        <p:txBody>
          <a:bodyPr>
            <a:normAutofit fontScale="92500" lnSpcReduction="20000"/>
          </a:bodyPr>
          <a:lstStyle/>
          <a:p>
            <a:r>
              <a:rPr lang="en-US"/>
              <a:t>Pipeline increases </a:t>
            </a:r>
            <a:r>
              <a:rPr lang="en-US">
                <a:solidFill>
                  <a:schemeClr val="accent1"/>
                </a:solidFill>
              </a:rPr>
              <a:t>throughput</a:t>
            </a:r>
            <a:r>
              <a:rPr lang="en-US"/>
              <a:t> by overlapping execution of multiple instructions</a:t>
            </a:r>
          </a:p>
          <a:p>
            <a:r>
              <a:rPr lang="en-US"/>
              <a:t>We split the instruction memory from the data memory</a:t>
            </a:r>
          </a:p>
          <a:p>
            <a:pPr lvl="1"/>
            <a:r>
              <a:rPr lang="en-US"/>
              <a:t>Otherwise reading data would delay reading an instruction</a:t>
            </a:r>
          </a:p>
          <a:p>
            <a:r>
              <a:rPr lang="en-US"/>
              <a:t>There are 5 stages in the RISC-V pipeline</a:t>
            </a:r>
          </a:p>
          <a:p>
            <a:pPr lvl="1"/>
            <a:r>
              <a:rPr lang="en-US"/>
              <a:t>Instruction Fetch – IF</a:t>
            </a:r>
          </a:p>
          <a:p>
            <a:pPr lvl="2"/>
            <a:r>
              <a:rPr lang="en-US"/>
              <a:t>It takes a cycle to read an instruction from instruction memory</a:t>
            </a:r>
          </a:p>
          <a:p>
            <a:pPr lvl="1"/>
            <a:r>
              <a:rPr lang="en-US"/>
              <a:t>Instruction Decode – ID</a:t>
            </a:r>
          </a:p>
          <a:p>
            <a:pPr lvl="2"/>
            <a:r>
              <a:rPr lang="en-US"/>
              <a:t>Decode the instruction, read registers, and predict branching</a:t>
            </a:r>
          </a:p>
          <a:p>
            <a:pPr lvl="1"/>
            <a:r>
              <a:rPr lang="en-US"/>
              <a:t>Execute – EX</a:t>
            </a:r>
          </a:p>
          <a:p>
            <a:pPr lvl="2"/>
            <a:r>
              <a:rPr lang="en-US"/>
              <a:t>Performs computations using the ALU or performs shift operations</a:t>
            </a:r>
          </a:p>
          <a:p>
            <a:pPr lvl="1"/>
            <a:r>
              <a:rPr lang="en-US"/>
              <a:t>Memory Access - MEM</a:t>
            </a:r>
          </a:p>
          <a:p>
            <a:pPr lvl="2"/>
            <a:r>
              <a:rPr lang="en-US"/>
              <a:t>Read or write to memory</a:t>
            </a:r>
          </a:p>
          <a:p>
            <a:pPr lvl="1"/>
            <a:r>
              <a:rPr lang="en-US"/>
              <a:t>Write Back – WB</a:t>
            </a:r>
          </a:p>
          <a:p>
            <a:pPr lvl="2"/>
            <a:r>
              <a:rPr lang="en-US"/>
              <a:t>Write results to registers</a:t>
            </a:r>
          </a:p>
        </p:txBody>
      </p:sp>
      <p:sp>
        <p:nvSpPr>
          <p:cNvPr id="4" name="Slide Number Placeholder 3"/>
          <p:cNvSpPr>
            <a:spLocks noGrp="1"/>
          </p:cNvSpPr>
          <p:nvPr>
            <p:ph type="sldNum" sz="quarter" idx="12"/>
          </p:nvPr>
        </p:nvSpPr>
        <p:spPr/>
        <p:txBody>
          <a:bodyPr/>
          <a:lstStyle/>
          <a:p>
            <a:fld id="{8D4EC0DA-4BF5-A643-9CB7-B11B04F56005}" type="slidenum">
              <a:rPr lang="en-US" smtClean="0"/>
              <a:t>24</a:t>
            </a:fld>
            <a:endParaRPr lang="en-US"/>
          </a:p>
        </p:txBody>
      </p:sp>
    </p:spTree>
    <p:extLst>
      <p:ext uri="{BB962C8B-B14F-4D97-AF65-F5344CB8AC3E}">
        <p14:creationId xmlns:p14="http://schemas.microsoft.com/office/powerpoint/2010/main" val="629776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RISC-V Pipeline</a:t>
            </a:r>
          </a:p>
        </p:txBody>
      </p:sp>
      <p:sp>
        <p:nvSpPr>
          <p:cNvPr id="3" name="Content Placeholder 2"/>
          <p:cNvSpPr>
            <a:spLocks noGrp="1"/>
          </p:cNvSpPr>
          <p:nvPr>
            <p:ph idx="1"/>
          </p:nvPr>
        </p:nvSpPr>
        <p:spPr>
          <a:xfrm>
            <a:off x="838200" y="1825624"/>
            <a:ext cx="11226800" cy="4676775"/>
          </a:xfrm>
        </p:spPr>
        <p:txBody>
          <a:bodyPr>
            <a:normAutofit/>
          </a:bodyPr>
          <a:lstStyle/>
          <a:p>
            <a:r>
              <a:rPr lang="en-US"/>
              <a:t>Pipeline increases </a:t>
            </a:r>
            <a:r>
              <a:rPr lang="en-US">
                <a:solidFill>
                  <a:schemeClr val="accent1"/>
                </a:solidFill>
              </a:rPr>
              <a:t>throughput</a:t>
            </a:r>
            <a:r>
              <a:rPr lang="en-US"/>
              <a:t> by overlapping execution of multiple instructions</a:t>
            </a:r>
          </a:p>
          <a:p>
            <a:r>
              <a:rPr lang="en-US"/>
              <a:t>We split the instruction memory from the data memory</a:t>
            </a:r>
          </a:p>
          <a:p>
            <a:pPr lvl="1"/>
            <a:r>
              <a:rPr lang="en-US"/>
              <a:t>Otherwise reading data would delay reading an instruction</a:t>
            </a:r>
          </a:p>
          <a:p>
            <a:r>
              <a:rPr lang="en-US"/>
              <a:t>There are 5 stages in the RISC-V pipeline</a:t>
            </a:r>
          </a:p>
        </p:txBody>
      </p:sp>
      <p:sp>
        <p:nvSpPr>
          <p:cNvPr id="4" name="Slide Number Placeholder 3"/>
          <p:cNvSpPr>
            <a:spLocks noGrp="1"/>
          </p:cNvSpPr>
          <p:nvPr>
            <p:ph type="sldNum" sz="quarter" idx="12"/>
          </p:nvPr>
        </p:nvSpPr>
        <p:spPr/>
        <p:txBody>
          <a:bodyPr/>
          <a:lstStyle/>
          <a:p>
            <a:fld id="{8D4EC0DA-4BF5-A643-9CB7-B11B04F56005}" type="slidenum">
              <a:rPr lang="en-US" smtClean="0"/>
              <a:t>25</a:t>
            </a:fld>
            <a:endParaRPr lang="en-US"/>
          </a:p>
        </p:txBody>
      </p:sp>
      <p:pic>
        <p:nvPicPr>
          <p:cNvPr id="5" name="Picture 4">
            <a:extLst>
              <a:ext uri="{FF2B5EF4-FFF2-40B4-BE49-F238E27FC236}">
                <a16:creationId xmlns:a16="http://schemas.microsoft.com/office/drawing/2014/main" id="{55670CE3-7B82-6F40-A795-9BE8BF20DE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306" y="3567612"/>
            <a:ext cx="5046694" cy="3178175"/>
          </a:xfrm>
          <a:prstGeom prst="rect">
            <a:avLst/>
          </a:prstGeom>
        </p:spPr>
      </p:pic>
    </p:spTree>
    <p:extLst>
      <p:ext uri="{BB962C8B-B14F-4D97-AF65-F5344CB8AC3E}">
        <p14:creationId xmlns:p14="http://schemas.microsoft.com/office/powerpoint/2010/main" val="147809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AE5C7-54EE-8B47-8C3A-515CA9A21C81}"/>
              </a:ext>
            </a:extLst>
          </p:cNvPr>
          <p:cNvSpPr>
            <a:spLocks noGrp="1"/>
          </p:cNvSpPr>
          <p:nvPr>
            <p:ph type="title"/>
          </p:nvPr>
        </p:nvSpPr>
        <p:spPr/>
        <p:txBody>
          <a:bodyPr/>
          <a:lstStyle/>
          <a:p>
            <a:r>
              <a:rPr lang="en-US"/>
              <a:t>Pipeline latency and throughput</a:t>
            </a:r>
          </a:p>
        </p:txBody>
      </p:sp>
      <p:sp>
        <p:nvSpPr>
          <p:cNvPr id="3" name="Content Placeholder 2">
            <a:extLst>
              <a:ext uri="{FF2B5EF4-FFF2-40B4-BE49-F238E27FC236}">
                <a16:creationId xmlns:a16="http://schemas.microsoft.com/office/drawing/2014/main" id="{10A1F6EE-ED2A-A845-867F-4BB9899B3AE1}"/>
              </a:ext>
            </a:extLst>
          </p:cNvPr>
          <p:cNvSpPr>
            <a:spLocks noGrp="1"/>
          </p:cNvSpPr>
          <p:nvPr>
            <p:ph idx="1"/>
          </p:nvPr>
        </p:nvSpPr>
        <p:spPr/>
        <p:txBody>
          <a:bodyPr/>
          <a:lstStyle/>
          <a:p>
            <a:r>
              <a:rPr lang="en-US" dirty="0"/>
              <a:t>Latency=max(stage time) * (#stages-1) + </a:t>
            </a:r>
            <a:r>
              <a:rPr lang="en-US" dirty="0" err="1"/>
              <a:t>last_stage_time</a:t>
            </a:r>
            <a:endParaRPr lang="en-US" dirty="0"/>
          </a:p>
          <a:p>
            <a:pPr lvl="1"/>
            <a:r>
              <a:rPr lang="en-US" dirty="0"/>
              <a:t>e.g., stage times is </a:t>
            </a:r>
          </a:p>
          <a:p>
            <a:pPr lvl="2"/>
            <a:r>
              <a:rPr lang="en-US" dirty="0"/>
              <a:t>IF: 200ps; 1</a:t>
            </a:r>
            <a:r>
              <a:rPr lang="en-US" baseline="30000" dirty="0"/>
              <a:t>st</a:t>
            </a:r>
            <a:r>
              <a:rPr lang="en-US" dirty="0"/>
              <a:t> Reg: 100ps; ALU: 200ps; Data access: 200ps; 2nd Reg: 100ps;</a:t>
            </a:r>
          </a:p>
          <a:p>
            <a:pPr lvl="1"/>
            <a:r>
              <a:rPr lang="en-US" dirty="0"/>
              <a:t>max(stage time)=200ps=clock cycle</a:t>
            </a:r>
          </a:p>
          <a:p>
            <a:pPr lvl="1"/>
            <a:r>
              <a:rPr lang="en-US" dirty="0"/>
              <a:t>latency=200ps*4+100=900ps</a:t>
            </a:r>
          </a:p>
          <a:p>
            <a:r>
              <a:rPr lang="en-US" dirty="0"/>
              <a:t>Throughput=1/max(stage time)=clock rate</a:t>
            </a:r>
          </a:p>
          <a:p>
            <a:pPr lvl="1"/>
            <a:r>
              <a:rPr lang="en-US" dirty="0"/>
              <a:t>e.g., 1/200ps</a:t>
            </a:r>
          </a:p>
        </p:txBody>
      </p:sp>
      <p:sp>
        <p:nvSpPr>
          <p:cNvPr id="4" name="Slide Number Placeholder 3">
            <a:extLst>
              <a:ext uri="{FF2B5EF4-FFF2-40B4-BE49-F238E27FC236}">
                <a16:creationId xmlns:a16="http://schemas.microsoft.com/office/drawing/2014/main" id="{64AFB07A-A714-A645-977A-918A4F007AA9}"/>
              </a:ext>
            </a:extLst>
          </p:cNvPr>
          <p:cNvSpPr>
            <a:spLocks noGrp="1"/>
          </p:cNvSpPr>
          <p:nvPr>
            <p:ph type="sldNum" sz="quarter" idx="12"/>
          </p:nvPr>
        </p:nvSpPr>
        <p:spPr/>
        <p:txBody>
          <a:bodyPr/>
          <a:lstStyle/>
          <a:p>
            <a:fld id="{8D4EC0DA-4BF5-A643-9CB7-B11B04F56005}" type="slidenum">
              <a:rPr lang="en-US" smtClean="0"/>
              <a:pPr/>
              <a:t>26</a:t>
            </a:fld>
            <a:endParaRPr lang="en-US"/>
          </a:p>
        </p:txBody>
      </p:sp>
      <p:pic>
        <p:nvPicPr>
          <p:cNvPr id="5" name="Picture 4">
            <a:extLst>
              <a:ext uri="{FF2B5EF4-FFF2-40B4-BE49-F238E27FC236}">
                <a16:creationId xmlns:a16="http://schemas.microsoft.com/office/drawing/2014/main" id="{2D8EA162-C7AD-ED47-B8EA-26E514544ABB}"/>
              </a:ext>
            </a:extLst>
          </p:cNvPr>
          <p:cNvPicPr>
            <a:picLocks noChangeAspect="1"/>
          </p:cNvPicPr>
          <p:nvPr/>
        </p:nvPicPr>
        <p:blipFill>
          <a:blip r:embed="rId2"/>
          <a:stretch>
            <a:fillRect/>
          </a:stretch>
        </p:blipFill>
        <p:spPr>
          <a:xfrm>
            <a:off x="4378093" y="4324519"/>
            <a:ext cx="6975707" cy="2031831"/>
          </a:xfrm>
          <a:prstGeom prst="rect">
            <a:avLst/>
          </a:prstGeom>
        </p:spPr>
      </p:pic>
    </p:spTree>
    <p:extLst>
      <p:ext uri="{BB962C8B-B14F-4D97-AF65-F5344CB8AC3E}">
        <p14:creationId xmlns:p14="http://schemas.microsoft.com/office/powerpoint/2010/main" val="1521099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Pipeline Registers</a:t>
            </a:r>
          </a:p>
        </p:txBody>
      </p:sp>
      <p:sp>
        <p:nvSpPr>
          <p:cNvPr id="3" name="Content Placeholder 2"/>
          <p:cNvSpPr>
            <a:spLocks noGrp="1"/>
          </p:cNvSpPr>
          <p:nvPr>
            <p:ph idx="1"/>
          </p:nvPr>
        </p:nvSpPr>
        <p:spPr>
          <a:xfrm>
            <a:off x="838200" y="1825625"/>
            <a:ext cx="6020318" cy="4351338"/>
          </a:xfrm>
        </p:spPr>
        <p:txBody>
          <a:bodyPr>
            <a:normAutofit/>
          </a:bodyPr>
          <a:lstStyle/>
          <a:p>
            <a:r>
              <a:rPr lang="en-US"/>
              <a:t>In between each stage of the pipeline, we have registers store information</a:t>
            </a:r>
          </a:p>
          <a:p>
            <a:pPr lvl="1"/>
            <a:r>
              <a:rPr lang="en-US"/>
              <a:t>Each stage reads from the previous register to figure out what to do</a:t>
            </a:r>
          </a:p>
          <a:p>
            <a:pPr lvl="1"/>
            <a:r>
              <a:rPr lang="en-US"/>
              <a:t>Each stage writes to the next register to pass the instruction along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9274" y="236537"/>
            <a:ext cx="5046694" cy="31781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518" y="3797300"/>
            <a:ext cx="5047449" cy="2682699"/>
          </a:xfrm>
          <a:prstGeom prst="rect">
            <a:avLst/>
          </a:prstGeom>
        </p:spPr>
      </p:pic>
      <p:sp>
        <p:nvSpPr>
          <p:cNvPr id="6" name="Slide Number Placeholder 5"/>
          <p:cNvSpPr>
            <a:spLocks noGrp="1"/>
          </p:cNvSpPr>
          <p:nvPr>
            <p:ph type="sldNum" sz="quarter" idx="12"/>
          </p:nvPr>
        </p:nvSpPr>
        <p:spPr/>
        <p:txBody>
          <a:bodyPr/>
          <a:lstStyle/>
          <a:p>
            <a:fld id="{8D4EC0DA-4BF5-A643-9CB7-B11B04F56005}" type="slidenum">
              <a:rPr lang="en-US" smtClean="0"/>
              <a:t>27</a:t>
            </a:fld>
            <a:endParaRPr lang="en-US"/>
          </a:p>
        </p:txBody>
      </p:sp>
    </p:spTree>
    <p:extLst>
      <p:ext uri="{BB962C8B-B14F-4D97-AF65-F5344CB8AC3E}">
        <p14:creationId xmlns:p14="http://schemas.microsoft.com/office/powerpoint/2010/main" val="474354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a:t>Assessment 13</a:t>
            </a:r>
            <a:endParaRPr lang="en-US"/>
          </a:p>
        </p:txBody>
      </p:sp>
      <p:sp>
        <p:nvSpPr>
          <p:cNvPr id="5" name="Text Placeholder 4"/>
          <p:cNvSpPr>
            <a:spLocks noGrp="1"/>
          </p:cNvSpPr>
          <p:nvPr>
            <p:ph type="body" idx="1"/>
          </p:nvPr>
        </p:nvSpPr>
        <p:spPr/>
        <p:txBody>
          <a:bodyPr/>
          <a:lstStyle/>
          <a:p>
            <a:r>
              <a:rPr lang="en-US"/>
              <a:t>Q2&amp;3 Pipelined CPU</a:t>
            </a:r>
          </a:p>
        </p:txBody>
      </p:sp>
      <p:sp>
        <p:nvSpPr>
          <p:cNvPr id="2" name="Slide Number Placeholder 1"/>
          <p:cNvSpPr>
            <a:spLocks noGrp="1"/>
          </p:cNvSpPr>
          <p:nvPr>
            <p:ph type="sldNum" sz="quarter" idx="12"/>
          </p:nvPr>
        </p:nvSpPr>
        <p:spPr/>
        <p:txBody>
          <a:bodyPr/>
          <a:lstStyle/>
          <a:p>
            <a:fld id="{671D1F02-1DA5-2048-B067-06F818F79F6B}" type="slidenum">
              <a:rPr lang="en-US" smtClean="0"/>
              <a:t>28</a:t>
            </a:fld>
            <a:endParaRPr lang="en-US"/>
          </a:p>
        </p:txBody>
      </p:sp>
    </p:spTree>
    <p:extLst>
      <p:ext uri="{BB962C8B-B14F-4D97-AF65-F5344CB8AC3E}">
        <p14:creationId xmlns:p14="http://schemas.microsoft.com/office/powerpoint/2010/main" val="1031106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3</a:t>
            </a:r>
            <a:r>
              <a:rPr lang="en-US" b="1"/>
              <a:t> </a:t>
            </a:r>
            <a:r>
              <a:rPr lang="en-US"/>
              <a:t>Pipelining performance</a:t>
            </a:r>
          </a:p>
        </p:txBody>
      </p:sp>
      <p:sp>
        <p:nvSpPr>
          <p:cNvPr id="3" name="Content Placeholder 2"/>
          <p:cNvSpPr>
            <a:spLocks noGrp="1"/>
          </p:cNvSpPr>
          <p:nvPr>
            <p:ph idx="1"/>
          </p:nvPr>
        </p:nvSpPr>
        <p:spPr>
          <a:xfrm>
            <a:off x="838200" y="1825624"/>
            <a:ext cx="10515600" cy="4740275"/>
          </a:xfrm>
        </p:spPr>
        <p:txBody>
          <a:bodyPr>
            <a:normAutofit/>
          </a:bodyPr>
          <a:lstStyle/>
          <a:p>
            <a:pPr fontAlgn="base"/>
            <a:r>
              <a:rPr lang="en-US"/>
              <a:t>clock rate=</a:t>
            </a:r>
            <a:r>
              <a:rPr lang="en-US" err="1"/>
              <a:t>throughtput</a:t>
            </a:r>
            <a:r>
              <a:rPr lang="en-US"/>
              <a:t>=1/max stage time</a:t>
            </a:r>
          </a:p>
          <a:p>
            <a:pPr lvl="1" fontAlgn="base"/>
            <a:r>
              <a:rPr lang="en-US" altLang="zh-CN"/>
              <a:t>old:</a:t>
            </a:r>
            <a:r>
              <a:rPr lang="zh-CN" altLang="en-US"/>
              <a:t> </a:t>
            </a:r>
            <a:r>
              <a:rPr lang="en-US"/>
              <a:t>1/200</a:t>
            </a:r>
          </a:p>
          <a:p>
            <a:pPr lvl="1" fontAlgn="base"/>
            <a:r>
              <a:rPr lang="en-US" altLang="zh-CN"/>
              <a:t>new:</a:t>
            </a:r>
            <a:r>
              <a:rPr lang="zh-CN" altLang="en-US"/>
              <a:t> </a:t>
            </a:r>
            <a:r>
              <a:rPr lang="en-US"/>
              <a:t>1/400</a:t>
            </a:r>
          </a:p>
          <a:p>
            <a:pPr lvl="1" fontAlgn="base"/>
            <a:r>
              <a:rPr lang="en-US"/>
              <a:t>old 2x faster</a:t>
            </a:r>
          </a:p>
        </p:txBody>
      </p:sp>
      <p:sp>
        <p:nvSpPr>
          <p:cNvPr id="9" name="Slide Number Placeholder 8"/>
          <p:cNvSpPr>
            <a:spLocks noGrp="1"/>
          </p:cNvSpPr>
          <p:nvPr>
            <p:ph type="sldNum" sz="quarter" idx="12"/>
          </p:nvPr>
        </p:nvSpPr>
        <p:spPr/>
        <p:txBody>
          <a:bodyPr/>
          <a:lstStyle/>
          <a:p>
            <a:fld id="{8D4EC0DA-4BF5-A643-9CB7-B11B04F56005}" type="slidenum">
              <a:rPr lang="en-US" smtClean="0"/>
              <a:t>29</a:t>
            </a:fld>
            <a:endParaRPr lang="en-US"/>
          </a:p>
        </p:txBody>
      </p:sp>
      <p:graphicFrame>
        <p:nvGraphicFramePr>
          <p:cNvPr id="13" name="Table 12">
            <a:extLst>
              <a:ext uri="{FF2B5EF4-FFF2-40B4-BE49-F238E27FC236}">
                <a16:creationId xmlns:a16="http://schemas.microsoft.com/office/drawing/2014/main" id="{A4CECA6E-C7EE-C247-B808-BA90687A4692}"/>
              </a:ext>
            </a:extLst>
          </p:cNvPr>
          <p:cNvGraphicFramePr>
            <a:graphicFrameLocks noGrp="1"/>
          </p:cNvGraphicFramePr>
          <p:nvPr>
            <p:extLst>
              <p:ext uri="{D42A27DB-BD31-4B8C-83A1-F6EECF244321}">
                <p14:modId xmlns:p14="http://schemas.microsoft.com/office/powerpoint/2010/main" val="3439474627"/>
              </p:ext>
            </p:extLst>
          </p:nvPr>
        </p:nvGraphicFramePr>
        <p:xfrm>
          <a:off x="5954794" y="2836277"/>
          <a:ext cx="5011622" cy="1097280"/>
        </p:xfrm>
        <a:graphic>
          <a:graphicData uri="http://schemas.openxmlformats.org/drawingml/2006/table">
            <a:tbl>
              <a:tblPr firstRow="1" bandRow="1">
                <a:tableStyleId>{5C22544A-7EE6-4342-B048-85BDC9FD1C3A}</a:tableStyleId>
              </a:tblPr>
              <a:tblGrid>
                <a:gridCol w="715946">
                  <a:extLst>
                    <a:ext uri="{9D8B030D-6E8A-4147-A177-3AD203B41FA5}">
                      <a16:colId xmlns:a16="http://schemas.microsoft.com/office/drawing/2014/main" val="835296051"/>
                    </a:ext>
                  </a:extLst>
                </a:gridCol>
                <a:gridCol w="715946">
                  <a:extLst>
                    <a:ext uri="{9D8B030D-6E8A-4147-A177-3AD203B41FA5}">
                      <a16:colId xmlns:a16="http://schemas.microsoft.com/office/drawing/2014/main" val="1239848501"/>
                    </a:ext>
                  </a:extLst>
                </a:gridCol>
                <a:gridCol w="715946">
                  <a:extLst>
                    <a:ext uri="{9D8B030D-6E8A-4147-A177-3AD203B41FA5}">
                      <a16:colId xmlns:a16="http://schemas.microsoft.com/office/drawing/2014/main" val="1181563430"/>
                    </a:ext>
                  </a:extLst>
                </a:gridCol>
                <a:gridCol w="715946">
                  <a:extLst>
                    <a:ext uri="{9D8B030D-6E8A-4147-A177-3AD203B41FA5}">
                      <a16:colId xmlns:a16="http://schemas.microsoft.com/office/drawing/2014/main" val="1338258577"/>
                    </a:ext>
                  </a:extLst>
                </a:gridCol>
                <a:gridCol w="715946">
                  <a:extLst>
                    <a:ext uri="{9D8B030D-6E8A-4147-A177-3AD203B41FA5}">
                      <a16:colId xmlns:a16="http://schemas.microsoft.com/office/drawing/2014/main" val="2631110797"/>
                    </a:ext>
                  </a:extLst>
                </a:gridCol>
                <a:gridCol w="715946">
                  <a:extLst>
                    <a:ext uri="{9D8B030D-6E8A-4147-A177-3AD203B41FA5}">
                      <a16:colId xmlns:a16="http://schemas.microsoft.com/office/drawing/2014/main" val="2083043357"/>
                    </a:ext>
                  </a:extLst>
                </a:gridCol>
                <a:gridCol w="715946">
                  <a:extLst>
                    <a:ext uri="{9D8B030D-6E8A-4147-A177-3AD203B41FA5}">
                      <a16:colId xmlns:a16="http://schemas.microsoft.com/office/drawing/2014/main" val="861554964"/>
                    </a:ext>
                  </a:extLst>
                </a:gridCol>
              </a:tblGrid>
              <a:tr h="219990">
                <a:tc>
                  <a:txBody>
                    <a:bodyPr/>
                    <a:lstStyle/>
                    <a:p>
                      <a:endParaRPr lang="en-US"/>
                    </a:p>
                  </a:txBody>
                  <a:tcPr/>
                </a:tc>
                <a:tc>
                  <a:txBody>
                    <a:bodyPr/>
                    <a:lstStyle/>
                    <a:p>
                      <a:r>
                        <a:rPr lang="en-US"/>
                        <a:t>IF</a:t>
                      </a:r>
                    </a:p>
                  </a:txBody>
                  <a:tcPr/>
                </a:tc>
                <a:tc>
                  <a:txBody>
                    <a:bodyPr/>
                    <a:lstStyle/>
                    <a:p>
                      <a:r>
                        <a:rPr lang="en-US" altLang="zh-CN"/>
                        <a:t>ID</a:t>
                      </a:r>
                      <a:endParaRPr lang="en-US"/>
                    </a:p>
                  </a:txBody>
                  <a:tcPr/>
                </a:tc>
                <a:tc>
                  <a:txBody>
                    <a:bodyPr/>
                    <a:lstStyle/>
                    <a:p>
                      <a:r>
                        <a:rPr lang="en-US" altLang="zh-CN"/>
                        <a:t>EX</a:t>
                      </a:r>
                      <a:endParaRPr lang="en-US"/>
                    </a:p>
                  </a:txBody>
                  <a:tcPr/>
                </a:tc>
                <a:tc>
                  <a:txBody>
                    <a:bodyPr/>
                    <a:lstStyle/>
                    <a:p>
                      <a:r>
                        <a:rPr lang="en-US" altLang="zh-CN"/>
                        <a:t>MEM</a:t>
                      </a:r>
                      <a:endParaRPr lang="en-US"/>
                    </a:p>
                  </a:txBody>
                  <a:tcPr/>
                </a:tc>
                <a:tc>
                  <a:txBody>
                    <a:bodyPr/>
                    <a:lstStyle/>
                    <a:p>
                      <a:r>
                        <a:rPr lang="en-US" altLang="zh-CN"/>
                        <a:t>WB</a:t>
                      </a:r>
                      <a:endParaRPr lang="en-US"/>
                    </a:p>
                  </a:txBody>
                  <a:tcPr/>
                </a:tc>
                <a:tc>
                  <a:txBody>
                    <a:bodyPr/>
                    <a:lstStyle/>
                    <a:p>
                      <a:r>
                        <a:rPr lang="en-US"/>
                        <a:t>max</a:t>
                      </a:r>
                    </a:p>
                  </a:txBody>
                  <a:tcPr/>
                </a:tc>
                <a:extLst>
                  <a:ext uri="{0D108BD9-81ED-4DB2-BD59-A6C34878D82A}">
                    <a16:rowId xmlns:a16="http://schemas.microsoft.com/office/drawing/2014/main" val="3872753925"/>
                  </a:ext>
                </a:extLst>
              </a:tr>
              <a:tr h="219990">
                <a:tc>
                  <a:txBody>
                    <a:bodyPr/>
                    <a:lstStyle/>
                    <a:p>
                      <a:r>
                        <a:rPr lang="en-US" altLang="zh-CN"/>
                        <a:t>old</a:t>
                      </a:r>
                      <a:endParaRPr lang="en-US"/>
                    </a:p>
                  </a:txBody>
                  <a:tcPr/>
                </a:tc>
                <a:tc>
                  <a:txBody>
                    <a:bodyPr/>
                    <a:lstStyle/>
                    <a:p>
                      <a:r>
                        <a:rPr lang="en-US" altLang="zh-CN"/>
                        <a:t>200</a:t>
                      </a:r>
                      <a:endParaRPr lang="en-US"/>
                    </a:p>
                  </a:txBody>
                  <a:tcPr/>
                </a:tc>
                <a:tc>
                  <a:txBody>
                    <a:bodyPr/>
                    <a:lstStyle/>
                    <a:p>
                      <a:r>
                        <a:rPr lang="en-US" altLang="zh-CN"/>
                        <a:t>100</a:t>
                      </a:r>
                      <a:endParaRPr lang="en-US"/>
                    </a:p>
                  </a:txBody>
                  <a:tcPr/>
                </a:tc>
                <a:tc>
                  <a:txBody>
                    <a:bodyPr/>
                    <a:lstStyle/>
                    <a:p>
                      <a:r>
                        <a:rPr lang="en-US" altLang="zh-CN"/>
                        <a:t>200</a:t>
                      </a:r>
                      <a:endParaRPr lang="en-US"/>
                    </a:p>
                  </a:txBody>
                  <a:tcPr/>
                </a:tc>
                <a:tc>
                  <a:txBody>
                    <a:bodyPr/>
                    <a:lstStyle/>
                    <a:p>
                      <a:r>
                        <a:rPr lang="en-US" altLang="zh-CN"/>
                        <a:t>200</a:t>
                      </a:r>
                      <a:endParaRPr lang="en-US"/>
                    </a:p>
                  </a:txBody>
                  <a:tcPr/>
                </a:tc>
                <a:tc>
                  <a:txBody>
                    <a:bodyPr/>
                    <a:lstStyle/>
                    <a:p>
                      <a:r>
                        <a:rPr lang="en-US" altLang="zh-CN"/>
                        <a:t>100</a:t>
                      </a:r>
                      <a:endParaRPr lang="en-US"/>
                    </a:p>
                  </a:txBody>
                  <a:tcPr/>
                </a:tc>
                <a:tc>
                  <a:txBody>
                    <a:bodyPr/>
                    <a:lstStyle/>
                    <a:p>
                      <a:r>
                        <a:rPr lang="en-US" altLang="zh-CN"/>
                        <a:t>200</a:t>
                      </a:r>
                      <a:endParaRPr lang="en-US"/>
                    </a:p>
                  </a:txBody>
                  <a:tcPr/>
                </a:tc>
                <a:extLst>
                  <a:ext uri="{0D108BD9-81ED-4DB2-BD59-A6C34878D82A}">
                    <a16:rowId xmlns:a16="http://schemas.microsoft.com/office/drawing/2014/main" val="699461186"/>
                  </a:ext>
                </a:extLst>
              </a:tr>
              <a:tr h="219990">
                <a:tc>
                  <a:txBody>
                    <a:bodyPr/>
                    <a:lstStyle/>
                    <a:p>
                      <a:r>
                        <a:rPr lang="en-US" altLang="zh-CN"/>
                        <a:t>new</a:t>
                      </a:r>
                      <a:endParaRPr lang="en-US"/>
                    </a:p>
                  </a:txBody>
                  <a:tcPr/>
                </a:tc>
                <a:tc>
                  <a:txBody>
                    <a:bodyPr/>
                    <a:lstStyle/>
                    <a:p>
                      <a:endParaRPr lang="en-US"/>
                    </a:p>
                  </a:txBody>
                  <a:tcPr/>
                </a:tc>
                <a:tc>
                  <a:txBody>
                    <a:bodyPr/>
                    <a:lstStyle/>
                    <a:p>
                      <a:endParaRPr lang="en-US"/>
                    </a:p>
                  </a:txBody>
                  <a:tcPr/>
                </a:tc>
                <a:tc>
                  <a:txBody>
                    <a:bodyPr/>
                    <a:lstStyle/>
                    <a:p>
                      <a:r>
                        <a:rPr lang="en-US" altLang="zh-CN">
                          <a:solidFill>
                            <a:srgbClr val="FF0000"/>
                          </a:solidFill>
                        </a:rPr>
                        <a:t>400</a:t>
                      </a:r>
                      <a:endParaRPr lang="en-US">
                        <a:solidFill>
                          <a:srgbClr val="FF0000"/>
                        </a:solidFill>
                      </a:endParaRPr>
                    </a:p>
                  </a:txBody>
                  <a:tcPr/>
                </a:tc>
                <a:tc>
                  <a:txBody>
                    <a:bodyPr/>
                    <a:lstStyle/>
                    <a:p>
                      <a:endParaRPr lang="en-US"/>
                    </a:p>
                  </a:txBody>
                  <a:tcPr/>
                </a:tc>
                <a:tc>
                  <a:txBody>
                    <a:bodyPr/>
                    <a:lstStyle/>
                    <a:p>
                      <a:endParaRPr lang="en-US"/>
                    </a:p>
                  </a:txBody>
                  <a:tcPr/>
                </a:tc>
                <a:tc>
                  <a:txBody>
                    <a:bodyPr/>
                    <a:lstStyle/>
                    <a:p>
                      <a:r>
                        <a:rPr lang="en-US" altLang="zh-CN">
                          <a:solidFill>
                            <a:srgbClr val="FF0000"/>
                          </a:solidFill>
                        </a:rPr>
                        <a:t>400</a:t>
                      </a:r>
                      <a:endParaRPr lang="en-US">
                        <a:solidFill>
                          <a:srgbClr val="FF0000"/>
                        </a:solidFill>
                      </a:endParaRPr>
                    </a:p>
                  </a:txBody>
                  <a:tcPr/>
                </a:tc>
                <a:extLst>
                  <a:ext uri="{0D108BD9-81ED-4DB2-BD59-A6C34878D82A}">
                    <a16:rowId xmlns:a16="http://schemas.microsoft.com/office/drawing/2014/main" val="1277041420"/>
                  </a:ext>
                </a:extLst>
              </a:tr>
            </a:tbl>
          </a:graphicData>
        </a:graphic>
      </p:graphicFrame>
    </p:spTree>
    <p:extLst>
      <p:ext uri="{BB962C8B-B14F-4D97-AF65-F5344CB8AC3E}">
        <p14:creationId xmlns:p14="http://schemas.microsoft.com/office/powerpoint/2010/main" val="363397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Something you may care about..</a:t>
            </a:r>
          </a:p>
        </p:txBody>
      </p:sp>
      <p:sp>
        <p:nvSpPr>
          <p:cNvPr id="3" name="Content Placeholder 2"/>
          <p:cNvSpPr>
            <a:spLocks noGrp="1"/>
          </p:cNvSpPr>
          <p:nvPr>
            <p:ph idx="1"/>
          </p:nvPr>
        </p:nvSpPr>
        <p:spPr/>
        <p:txBody>
          <a:bodyPr/>
          <a:lstStyle/>
          <a:p>
            <a:r>
              <a:rPr lang="en-US"/>
              <a:t>The overall grade decomposition published on </a:t>
            </a:r>
            <a:r>
              <a:rPr lang="en-US" err="1"/>
              <a:t>campuswire</a:t>
            </a:r>
            <a:r>
              <a:rPr lang="en-US"/>
              <a:t> #206</a:t>
            </a:r>
          </a:p>
          <a:p>
            <a:r>
              <a:rPr lang="en-US"/>
              <a:t>1 lab required:</a:t>
            </a:r>
          </a:p>
          <a:p>
            <a:pPr lvl="1"/>
            <a:r>
              <a:rPr lang="en-US"/>
              <a:t>Lab5: due Dec </a:t>
            </a:r>
            <a:r>
              <a:rPr lang="en-US" altLang="zh-CN"/>
              <a:t>16</a:t>
            </a:r>
            <a:r>
              <a:rPr lang="en-US"/>
              <a:t> 11pm</a:t>
            </a:r>
          </a:p>
          <a:p>
            <a:r>
              <a:rPr lang="en-US"/>
              <a:t>2 assessments to do:</a:t>
            </a:r>
          </a:p>
          <a:p>
            <a:pPr lvl="1"/>
            <a:r>
              <a:rPr lang="en-US"/>
              <a:t>Assessment-14: release this Friday 9am and due Sat 9am</a:t>
            </a:r>
          </a:p>
          <a:p>
            <a:pPr lvl="1"/>
            <a:r>
              <a:rPr lang="en-US"/>
              <a:t>Final assessment: release this Sunday 9pm and due next Monday 9pm</a:t>
            </a:r>
          </a:p>
          <a:p>
            <a:r>
              <a:rPr lang="en-US"/>
              <a:t>Optional lab6:</a:t>
            </a:r>
          </a:p>
          <a:p>
            <a:pPr lvl="1"/>
            <a:r>
              <a:rPr lang="en-US"/>
              <a:t>postpone to due </a:t>
            </a:r>
            <a:r>
              <a:rPr lang="cs-CZ"/>
              <a:t>Dec 17 11pm</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3</a:t>
            </a:fld>
            <a:endParaRPr lang="en-US"/>
          </a:p>
        </p:txBody>
      </p:sp>
    </p:spTree>
    <p:extLst>
      <p:ext uri="{BB962C8B-B14F-4D97-AF65-F5344CB8AC3E}">
        <p14:creationId xmlns:p14="http://schemas.microsoft.com/office/powerpoint/2010/main" val="14828964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3</a:t>
            </a:r>
            <a:r>
              <a:rPr lang="en-US" b="1"/>
              <a:t> </a:t>
            </a:r>
            <a:r>
              <a:rPr lang="en-US"/>
              <a:t>Pipelining performance</a:t>
            </a:r>
          </a:p>
        </p:txBody>
      </p:sp>
      <p:sp>
        <p:nvSpPr>
          <p:cNvPr id="3" name="Content Placeholder 2"/>
          <p:cNvSpPr>
            <a:spLocks noGrp="1"/>
          </p:cNvSpPr>
          <p:nvPr>
            <p:ph idx="1"/>
          </p:nvPr>
        </p:nvSpPr>
        <p:spPr>
          <a:xfrm>
            <a:off x="838200" y="1825624"/>
            <a:ext cx="10515600" cy="4740275"/>
          </a:xfrm>
        </p:spPr>
        <p:txBody>
          <a:bodyPr>
            <a:normAutofit fontScale="92500" lnSpcReduction="20000"/>
          </a:bodyPr>
          <a:lstStyle/>
          <a:p>
            <a:pPr fontAlgn="base"/>
            <a:r>
              <a:rPr lang="en-US"/>
              <a:t>Suppose the 5 stage pipeline has the following latency for each pipeline stage, 200ps (Instruction fetch aka IF), 100ps (Register read aka ID), 200ps (ALU operation aka EX), 200ps (Data access aka MEM), 100ps (Register write aka WB).</a:t>
            </a:r>
          </a:p>
          <a:p>
            <a:pPr fontAlgn="base"/>
            <a:r>
              <a:rPr lang="en-US"/>
              <a:t>Suppose we build a new CPU by adding the multiplication function to ALU, which causes the ALU latency to increase from 200ps to 400ps. Which of the following statements are true?</a:t>
            </a:r>
          </a:p>
          <a:p>
            <a:pPr marL="514350" indent="-514350" fontAlgn="base">
              <a:buFont typeface="+mj-lt"/>
              <a:buAutoNum type="alphaUcPeriod"/>
            </a:pPr>
            <a:r>
              <a:rPr lang="en-US"/>
              <a:t>The new CPU has twice the instruction throughput of the original one.</a:t>
            </a:r>
          </a:p>
          <a:p>
            <a:pPr marL="514350" indent="-514350" fontAlgn="base">
              <a:buFont typeface="+mj-lt"/>
              <a:buAutoNum type="alphaUcPeriod"/>
            </a:pPr>
            <a:r>
              <a:rPr lang="en-US"/>
              <a:t>The old CPU has twice the instruction throughput as fast as the new one.</a:t>
            </a:r>
          </a:p>
          <a:p>
            <a:pPr marL="514350" indent="-514350" fontAlgn="base">
              <a:buFont typeface="+mj-lt"/>
              <a:buAutoNum type="alphaUcPeriod"/>
            </a:pPr>
            <a:r>
              <a:rPr lang="en-US"/>
              <a:t>The ALU latency increase would cause the new CPU to run at a slower clock rate than the old CPU.</a:t>
            </a:r>
          </a:p>
          <a:p>
            <a:pPr marL="514350" indent="-514350" fontAlgn="base">
              <a:buFont typeface="+mj-lt"/>
              <a:buAutoNum type="alphaUcPeriod"/>
            </a:pPr>
            <a:r>
              <a:rPr lang="en-US"/>
              <a:t>The ALU latency increase would cause the new CPU to run at a faster clock rate than the old CPU.</a:t>
            </a:r>
          </a:p>
        </p:txBody>
      </p:sp>
      <p:sp>
        <p:nvSpPr>
          <p:cNvPr id="5" name="Oval 4"/>
          <p:cNvSpPr/>
          <p:nvPr/>
        </p:nvSpPr>
        <p:spPr>
          <a:xfrm>
            <a:off x="431800" y="4796651"/>
            <a:ext cx="4711700" cy="60721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31800" y="4265609"/>
            <a:ext cx="4711700" cy="499273"/>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p:cNvSpPr>
            <a:spLocks noGrp="1"/>
          </p:cNvSpPr>
          <p:nvPr>
            <p:ph type="sldNum" sz="quarter" idx="12"/>
          </p:nvPr>
        </p:nvSpPr>
        <p:spPr/>
        <p:txBody>
          <a:bodyPr/>
          <a:lstStyle/>
          <a:p>
            <a:fld id="{8D4EC0DA-4BF5-A643-9CB7-B11B04F56005}" type="slidenum">
              <a:rPr lang="en-US" smtClean="0"/>
              <a:t>30</a:t>
            </a:fld>
            <a:endParaRPr lang="en-US"/>
          </a:p>
        </p:txBody>
      </p:sp>
    </p:spTree>
    <p:extLst>
      <p:ext uri="{BB962C8B-B14F-4D97-AF65-F5344CB8AC3E}">
        <p14:creationId xmlns:p14="http://schemas.microsoft.com/office/powerpoint/2010/main" val="141489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4</a:t>
            </a:r>
            <a:r>
              <a:rPr lang="en-US" b="1"/>
              <a:t> </a:t>
            </a:r>
            <a:r>
              <a:rPr lang="en-US"/>
              <a:t>Pipelining performance</a:t>
            </a:r>
          </a:p>
        </p:txBody>
      </p:sp>
      <p:sp>
        <p:nvSpPr>
          <p:cNvPr id="3" name="Content Placeholder 2"/>
          <p:cNvSpPr>
            <a:spLocks noGrp="1"/>
          </p:cNvSpPr>
          <p:nvPr>
            <p:ph idx="1"/>
          </p:nvPr>
        </p:nvSpPr>
        <p:spPr/>
        <p:txBody>
          <a:bodyPr/>
          <a:lstStyle/>
          <a:p>
            <a:r>
              <a:rPr lang="en-US"/>
              <a:t>Suppose we change the RISC-V ISA to restrict load/store instructions to use a base register only (without an immediate offset/displacement). Thus, load/store instructions no longer need to use the ALU to compute addresses. As a result, we can change the CPU to overlap the data access (aka MEM) and ALU operation (aka EX) into one stage, resulting in a 4-stage pipeline. Note that in the merged MEM-EX stage, an instruction either performs data access or ALU operation, but not both. Hence the merged stage still takes 200ps, same as the latency of either MEM or EX in Q2.</a:t>
            </a:r>
          </a:p>
        </p:txBody>
      </p:sp>
      <p:sp>
        <p:nvSpPr>
          <p:cNvPr id="4" name="Slide Number Placeholder 3"/>
          <p:cNvSpPr>
            <a:spLocks noGrp="1"/>
          </p:cNvSpPr>
          <p:nvPr>
            <p:ph type="sldNum" sz="quarter" idx="12"/>
          </p:nvPr>
        </p:nvSpPr>
        <p:spPr/>
        <p:txBody>
          <a:bodyPr/>
          <a:lstStyle/>
          <a:p>
            <a:fld id="{8D4EC0DA-4BF5-A643-9CB7-B11B04F56005}" type="slidenum">
              <a:rPr lang="en-US" smtClean="0"/>
              <a:t>31</a:t>
            </a:fld>
            <a:endParaRPr lang="en-US"/>
          </a:p>
        </p:txBody>
      </p:sp>
    </p:spTree>
    <p:extLst>
      <p:ext uri="{BB962C8B-B14F-4D97-AF65-F5344CB8AC3E}">
        <p14:creationId xmlns:p14="http://schemas.microsoft.com/office/powerpoint/2010/main" val="1046618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53C34-B74C-5C47-84D4-0FAC99B9EEA3}"/>
              </a:ext>
            </a:extLst>
          </p:cNvPr>
          <p:cNvSpPr>
            <a:spLocks noGrp="1"/>
          </p:cNvSpPr>
          <p:nvPr>
            <p:ph type="title"/>
          </p:nvPr>
        </p:nvSpPr>
        <p:spPr/>
        <p:txBody>
          <a:bodyPr/>
          <a:lstStyle/>
          <a:p>
            <a:r>
              <a:rPr lang="en-US"/>
              <a:t>Q4</a:t>
            </a:r>
          </a:p>
        </p:txBody>
      </p:sp>
      <p:sp>
        <p:nvSpPr>
          <p:cNvPr id="3" name="Content Placeholder 2">
            <a:extLst>
              <a:ext uri="{FF2B5EF4-FFF2-40B4-BE49-F238E27FC236}">
                <a16:creationId xmlns:a16="http://schemas.microsoft.com/office/drawing/2014/main" id="{2A342FAB-ED7B-CF42-95F0-2B461F775C2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1A7F960-C367-AB46-BD45-651BDDA87C63}"/>
              </a:ext>
            </a:extLst>
          </p:cNvPr>
          <p:cNvSpPr>
            <a:spLocks noGrp="1"/>
          </p:cNvSpPr>
          <p:nvPr>
            <p:ph type="sldNum" sz="quarter" idx="12"/>
          </p:nvPr>
        </p:nvSpPr>
        <p:spPr/>
        <p:txBody>
          <a:bodyPr/>
          <a:lstStyle/>
          <a:p>
            <a:fld id="{8D4EC0DA-4BF5-A643-9CB7-B11B04F56005}" type="slidenum">
              <a:rPr lang="en-US" smtClean="0"/>
              <a:pPr/>
              <a:t>32</a:t>
            </a:fld>
            <a:endParaRPr lang="en-US"/>
          </a:p>
        </p:txBody>
      </p:sp>
      <p:pic>
        <p:nvPicPr>
          <p:cNvPr id="5" name="Picture 4">
            <a:extLst>
              <a:ext uri="{FF2B5EF4-FFF2-40B4-BE49-F238E27FC236}">
                <a16:creationId xmlns:a16="http://schemas.microsoft.com/office/drawing/2014/main" id="{4FDE2898-24DE-0845-A49F-1F727C8F5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741" y="1233371"/>
            <a:ext cx="8157499" cy="5137216"/>
          </a:xfrm>
          <a:prstGeom prst="rect">
            <a:avLst/>
          </a:prstGeom>
        </p:spPr>
      </p:pic>
      <p:sp>
        <p:nvSpPr>
          <p:cNvPr id="7" name="Multiply 6">
            <a:extLst>
              <a:ext uri="{FF2B5EF4-FFF2-40B4-BE49-F238E27FC236}">
                <a16:creationId xmlns:a16="http://schemas.microsoft.com/office/drawing/2014/main" id="{9E269B5E-FDDC-CB46-A381-78323BE38F11}"/>
              </a:ext>
            </a:extLst>
          </p:cNvPr>
          <p:cNvSpPr/>
          <p:nvPr/>
        </p:nvSpPr>
        <p:spPr>
          <a:xfrm>
            <a:off x="8735728" y="4301816"/>
            <a:ext cx="331269" cy="2763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Freeform 7">
            <a:extLst>
              <a:ext uri="{FF2B5EF4-FFF2-40B4-BE49-F238E27FC236}">
                <a16:creationId xmlns:a16="http://schemas.microsoft.com/office/drawing/2014/main" id="{ACCA6844-B059-9247-A808-C04CE104D31D}"/>
              </a:ext>
            </a:extLst>
          </p:cNvPr>
          <p:cNvSpPr/>
          <p:nvPr/>
        </p:nvSpPr>
        <p:spPr>
          <a:xfrm>
            <a:off x="7825338" y="3681421"/>
            <a:ext cx="1289785" cy="726950"/>
          </a:xfrm>
          <a:custGeom>
            <a:avLst/>
            <a:gdLst>
              <a:gd name="connsiteX0" fmla="*/ 1280160 w 1280160"/>
              <a:gd name="connsiteY0" fmla="*/ 784702 h 784702"/>
              <a:gd name="connsiteX1" fmla="*/ 606391 w 1280160"/>
              <a:gd name="connsiteY1" fmla="*/ 5055 h 784702"/>
              <a:gd name="connsiteX2" fmla="*/ 0 w 1280160"/>
              <a:gd name="connsiteY2" fmla="*/ 428567 h 784702"/>
              <a:gd name="connsiteX3" fmla="*/ 0 w 1280160"/>
              <a:gd name="connsiteY3" fmla="*/ 428567 h 784702"/>
            </a:gdLst>
            <a:ahLst/>
            <a:cxnLst>
              <a:cxn ang="0">
                <a:pos x="connsiteX0" y="connsiteY0"/>
              </a:cxn>
              <a:cxn ang="0">
                <a:pos x="connsiteX1" y="connsiteY1"/>
              </a:cxn>
              <a:cxn ang="0">
                <a:pos x="connsiteX2" y="connsiteY2"/>
              </a:cxn>
              <a:cxn ang="0">
                <a:pos x="connsiteX3" y="connsiteY3"/>
              </a:cxn>
            </a:cxnLst>
            <a:rect l="l" t="t" r="r" b="b"/>
            <a:pathLst>
              <a:path w="1280160" h="784702">
                <a:moveTo>
                  <a:pt x="1280160" y="784702"/>
                </a:moveTo>
                <a:cubicBezTo>
                  <a:pt x="1049955" y="424556"/>
                  <a:pt x="819751" y="64411"/>
                  <a:pt x="606391" y="5055"/>
                </a:cubicBezTo>
                <a:cubicBezTo>
                  <a:pt x="393031" y="-54301"/>
                  <a:pt x="0" y="428567"/>
                  <a:pt x="0" y="428567"/>
                </a:cubicBezTo>
                <a:lnTo>
                  <a:pt x="0" y="428567"/>
                </a:lnTo>
              </a:path>
            </a:pathLst>
          </a:custGeom>
          <a:ln>
            <a:headEnd type="triangle" w="med" len="med"/>
            <a:tailEnd type="none"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Left Brace 8">
            <a:extLst>
              <a:ext uri="{FF2B5EF4-FFF2-40B4-BE49-F238E27FC236}">
                <a16:creationId xmlns:a16="http://schemas.microsoft.com/office/drawing/2014/main" id="{58691675-FCF0-724A-AF62-6E572CAAE876}"/>
              </a:ext>
            </a:extLst>
          </p:cNvPr>
          <p:cNvSpPr/>
          <p:nvPr/>
        </p:nvSpPr>
        <p:spPr>
          <a:xfrm rot="5400000">
            <a:off x="8395387" y="-304419"/>
            <a:ext cx="430425" cy="2510217"/>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CDD9A8FA-CD18-EE45-B359-A8635D0187CB}"/>
              </a:ext>
            </a:extLst>
          </p:cNvPr>
          <p:cNvSpPr txBox="1"/>
          <p:nvPr/>
        </p:nvSpPr>
        <p:spPr>
          <a:xfrm>
            <a:off x="8270240" y="415874"/>
            <a:ext cx="796757" cy="369332"/>
          </a:xfrm>
          <a:prstGeom prst="rect">
            <a:avLst/>
          </a:prstGeom>
          <a:noFill/>
        </p:spPr>
        <p:txBody>
          <a:bodyPr wrap="none" rtlCol="0">
            <a:spAutoFit/>
          </a:bodyPr>
          <a:lstStyle/>
          <a:p>
            <a:r>
              <a:rPr lang="en-US"/>
              <a:t>Merge</a:t>
            </a:r>
          </a:p>
        </p:txBody>
      </p:sp>
    </p:spTree>
    <p:extLst>
      <p:ext uri="{BB962C8B-B14F-4D97-AF65-F5344CB8AC3E}">
        <p14:creationId xmlns:p14="http://schemas.microsoft.com/office/powerpoint/2010/main" val="3771126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53C34-B74C-5C47-84D4-0FAC99B9EEA3}"/>
              </a:ext>
            </a:extLst>
          </p:cNvPr>
          <p:cNvSpPr>
            <a:spLocks noGrp="1"/>
          </p:cNvSpPr>
          <p:nvPr>
            <p:ph type="title"/>
          </p:nvPr>
        </p:nvSpPr>
        <p:spPr/>
        <p:txBody>
          <a:bodyPr/>
          <a:lstStyle/>
          <a:p>
            <a:r>
              <a:rPr lang="en-US"/>
              <a:t>Q4</a:t>
            </a:r>
          </a:p>
        </p:txBody>
      </p:sp>
      <p:sp>
        <p:nvSpPr>
          <p:cNvPr id="4" name="Slide Number Placeholder 3">
            <a:extLst>
              <a:ext uri="{FF2B5EF4-FFF2-40B4-BE49-F238E27FC236}">
                <a16:creationId xmlns:a16="http://schemas.microsoft.com/office/drawing/2014/main" id="{71A7F960-C367-AB46-BD45-651BDDA87C63}"/>
              </a:ext>
            </a:extLst>
          </p:cNvPr>
          <p:cNvSpPr>
            <a:spLocks noGrp="1"/>
          </p:cNvSpPr>
          <p:nvPr>
            <p:ph type="sldNum" sz="quarter" idx="12"/>
          </p:nvPr>
        </p:nvSpPr>
        <p:spPr/>
        <p:txBody>
          <a:bodyPr/>
          <a:lstStyle/>
          <a:p>
            <a:fld id="{8D4EC0DA-4BF5-A643-9CB7-B11B04F56005}" type="slidenum">
              <a:rPr lang="en-US" smtClean="0"/>
              <a:pPr/>
              <a:t>33</a:t>
            </a:fld>
            <a:endParaRPr lang="en-US"/>
          </a:p>
        </p:txBody>
      </p:sp>
      <p:sp>
        <p:nvSpPr>
          <p:cNvPr id="9" name="Left Brace 8">
            <a:extLst>
              <a:ext uri="{FF2B5EF4-FFF2-40B4-BE49-F238E27FC236}">
                <a16:creationId xmlns:a16="http://schemas.microsoft.com/office/drawing/2014/main" id="{58691675-FCF0-724A-AF62-6E572CAAE876}"/>
              </a:ext>
            </a:extLst>
          </p:cNvPr>
          <p:cNvSpPr/>
          <p:nvPr/>
        </p:nvSpPr>
        <p:spPr>
          <a:xfrm rot="5400000">
            <a:off x="5685870" y="2251049"/>
            <a:ext cx="369332" cy="914749"/>
          </a:xfrm>
          <a:prstGeom prst="leftBrace">
            <a:avLst>
              <a:gd name="adj1" fmla="val 8333"/>
              <a:gd name="adj2" fmla="val 50000"/>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CDD9A8FA-CD18-EE45-B359-A8635D0187CB}"/>
              </a:ext>
            </a:extLst>
          </p:cNvPr>
          <p:cNvSpPr txBox="1"/>
          <p:nvPr/>
        </p:nvSpPr>
        <p:spPr>
          <a:xfrm>
            <a:off x="5472157" y="2154425"/>
            <a:ext cx="796757" cy="369332"/>
          </a:xfrm>
          <a:prstGeom prst="rect">
            <a:avLst/>
          </a:prstGeom>
          <a:noFill/>
        </p:spPr>
        <p:txBody>
          <a:bodyPr wrap="none" rtlCol="0">
            <a:spAutoFit/>
          </a:bodyPr>
          <a:lstStyle/>
          <a:p>
            <a:r>
              <a:rPr lang="en-US"/>
              <a:t>Merge</a:t>
            </a:r>
          </a:p>
        </p:txBody>
      </p:sp>
      <p:sp>
        <p:nvSpPr>
          <p:cNvPr id="11" name="Rectangle 10">
            <a:extLst>
              <a:ext uri="{FF2B5EF4-FFF2-40B4-BE49-F238E27FC236}">
                <a16:creationId xmlns:a16="http://schemas.microsoft.com/office/drawing/2014/main" id="{80B19091-B735-6649-B0B3-74AF5EA32918}"/>
              </a:ext>
            </a:extLst>
          </p:cNvPr>
          <p:cNvSpPr/>
          <p:nvPr/>
        </p:nvSpPr>
        <p:spPr>
          <a:xfrm>
            <a:off x="3409121" y="3289851"/>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IF</a:t>
            </a:r>
            <a:endParaRPr lang="en-US"/>
          </a:p>
        </p:txBody>
      </p:sp>
      <p:sp>
        <p:nvSpPr>
          <p:cNvPr id="12" name="Rectangle 11">
            <a:extLst>
              <a:ext uri="{FF2B5EF4-FFF2-40B4-BE49-F238E27FC236}">
                <a16:creationId xmlns:a16="http://schemas.microsoft.com/office/drawing/2014/main" id="{20C0CB6D-5F27-B946-B463-22713CA1C036}"/>
              </a:ext>
            </a:extLst>
          </p:cNvPr>
          <p:cNvSpPr/>
          <p:nvPr/>
        </p:nvSpPr>
        <p:spPr>
          <a:xfrm>
            <a:off x="4889634" y="3289851"/>
            <a:ext cx="43111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ID</a:t>
            </a:r>
            <a:endParaRPr lang="en-US"/>
          </a:p>
        </p:txBody>
      </p:sp>
      <p:sp>
        <p:nvSpPr>
          <p:cNvPr id="13" name="Rectangle 12">
            <a:extLst>
              <a:ext uri="{FF2B5EF4-FFF2-40B4-BE49-F238E27FC236}">
                <a16:creationId xmlns:a16="http://schemas.microsoft.com/office/drawing/2014/main" id="{602FABFA-29EF-AE44-99E4-0C2405B8C2EA}"/>
              </a:ext>
            </a:extLst>
          </p:cNvPr>
          <p:cNvSpPr/>
          <p:nvPr/>
        </p:nvSpPr>
        <p:spPr>
          <a:xfrm>
            <a:off x="5423451" y="2951921"/>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14" name="Rectangle 13">
            <a:extLst>
              <a:ext uri="{FF2B5EF4-FFF2-40B4-BE49-F238E27FC236}">
                <a16:creationId xmlns:a16="http://schemas.microsoft.com/office/drawing/2014/main" id="{8A617FA6-6E3A-934B-B12A-B7C834EF3E9D}"/>
              </a:ext>
            </a:extLst>
          </p:cNvPr>
          <p:cNvSpPr/>
          <p:nvPr/>
        </p:nvSpPr>
        <p:spPr>
          <a:xfrm>
            <a:off x="5423450" y="35681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15" name="Rectangle 14">
            <a:extLst>
              <a:ext uri="{FF2B5EF4-FFF2-40B4-BE49-F238E27FC236}">
                <a16:creationId xmlns:a16="http://schemas.microsoft.com/office/drawing/2014/main" id="{05F02408-1068-0041-BC1B-1255FCEFC31A}"/>
              </a:ext>
            </a:extLst>
          </p:cNvPr>
          <p:cNvSpPr/>
          <p:nvPr/>
        </p:nvSpPr>
        <p:spPr>
          <a:xfrm>
            <a:off x="6407422" y="3289851"/>
            <a:ext cx="43111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WB</a:t>
            </a:r>
            <a:endParaRPr lang="en-US" sz="1200" dirty="0"/>
          </a:p>
        </p:txBody>
      </p:sp>
      <p:sp>
        <p:nvSpPr>
          <p:cNvPr id="16" name="TextBox 15">
            <a:extLst>
              <a:ext uri="{FF2B5EF4-FFF2-40B4-BE49-F238E27FC236}">
                <a16:creationId xmlns:a16="http://schemas.microsoft.com/office/drawing/2014/main" id="{217D1F88-5B64-894B-B4CF-D4267D2B3E0C}"/>
              </a:ext>
            </a:extLst>
          </p:cNvPr>
          <p:cNvSpPr txBox="1"/>
          <p:nvPr/>
        </p:nvSpPr>
        <p:spPr>
          <a:xfrm>
            <a:off x="5413160" y="4304590"/>
            <a:ext cx="4993109" cy="923330"/>
          </a:xfrm>
          <a:prstGeom prst="rect">
            <a:avLst/>
          </a:prstGeom>
          <a:noFill/>
        </p:spPr>
        <p:txBody>
          <a:bodyPr wrap="square" rtlCol="0">
            <a:spAutoFit/>
          </a:bodyPr>
          <a:lstStyle/>
          <a:p>
            <a:r>
              <a:rPr lang="en-US" altLang="zh-CN"/>
              <a:t>Why</a:t>
            </a:r>
            <a:r>
              <a:rPr lang="zh-CN" altLang="en-US"/>
              <a:t> </a:t>
            </a:r>
            <a:r>
              <a:rPr lang="en-US" altLang="zh-CN"/>
              <a:t>we</a:t>
            </a:r>
            <a:r>
              <a:rPr lang="zh-CN" altLang="en-US"/>
              <a:t> </a:t>
            </a:r>
            <a:r>
              <a:rPr lang="en-US" altLang="zh-CN"/>
              <a:t>can</a:t>
            </a:r>
            <a:r>
              <a:rPr lang="zh-CN" altLang="en-US"/>
              <a:t> </a:t>
            </a:r>
            <a:r>
              <a:rPr lang="en-US" altLang="zh-CN"/>
              <a:t>merge</a:t>
            </a:r>
            <a:r>
              <a:rPr lang="zh-CN" altLang="en-US"/>
              <a:t> </a:t>
            </a:r>
            <a:r>
              <a:rPr lang="en-US" altLang="zh-CN"/>
              <a:t>them</a:t>
            </a:r>
            <a:r>
              <a:rPr lang="zh-CN" altLang="en-US"/>
              <a:t> </a:t>
            </a:r>
            <a:r>
              <a:rPr lang="en-US" altLang="zh-CN"/>
              <a:t>in</a:t>
            </a:r>
            <a:r>
              <a:rPr lang="zh-CN" altLang="en-US"/>
              <a:t> </a:t>
            </a:r>
            <a:r>
              <a:rPr lang="en-US" altLang="zh-CN"/>
              <a:t>a</a:t>
            </a:r>
            <a:r>
              <a:rPr lang="zh-CN" altLang="en-US"/>
              <a:t> </a:t>
            </a:r>
            <a:r>
              <a:rPr lang="en-US" altLang="zh-CN"/>
              <a:t>single</a:t>
            </a:r>
            <a:r>
              <a:rPr lang="zh-CN" altLang="en-US"/>
              <a:t> </a:t>
            </a:r>
            <a:r>
              <a:rPr lang="en-US" altLang="zh-CN"/>
              <a:t>stage?</a:t>
            </a:r>
          </a:p>
          <a:p>
            <a:r>
              <a:rPr lang="en-US" altLang="zh-CN"/>
              <a:t>Because</a:t>
            </a:r>
            <a:r>
              <a:rPr lang="zh-CN" altLang="en-US"/>
              <a:t> </a:t>
            </a:r>
            <a:r>
              <a:rPr lang="en-US" altLang="zh-CN"/>
              <a:t>there</a:t>
            </a:r>
            <a:r>
              <a:rPr lang="zh-CN" altLang="en-US"/>
              <a:t> </a:t>
            </a:r>
            <a:r>
              <a:rPr lang="en-US" altLang="zh-CN"/>
              <a:t>is</a:t>
            </a:r>
            <a:r>
              <a:rPr lang="zh-CN" altLang="en-US"/>
              <a:t> </a:t>
            </a:r>
            <a:r>
              <a:rPr lang="en-US" altLang="zh-CN"/>
              <a:t>no</a:t>
            </a:r>
            <a:r>
              <a:rPr lang="zh-CN" altLang="en-US"/>
              <a:t> </a:t>
            </a:r>
            <a:r>
              <a:rPr lang="en-US" altLang="zh-CN"/>
              <a:t>dependency.</a:t>
            </a:r>
          </a:p>
          <a:p>
            <a:r>
              <a:rPr lang="en-US" altLang="zh-CN"/>
              <a:t>No</a:t>
            </a:r>
            <a:r>
              <a:rPr lang="zh-CN" altLang="en-US"/>
              <a:t> </a:t>
            </a:r>
            <a:r>
              <a:rPr lang="en-US" altLang="zh-CN"/>
              <a:t>dependency</a:t>
            </a:r>
            <a:r>
              <a:rPr lang="zh-CN" altLang="en-US"/>
              <a:t> </a:t>
            </a:r>
            <a:r>
              <a:rPr lang="en-US" altLang="zh-CN"/>
              <a:t>=&gt;</a:t>
            </a:r>
            <a:r>
              <a:rPr lang="zh-CN" altLang="en-US"/>
              <a:t> </a:t>
            </a:r>
            <a:r>
              <a:rPr lang="en-US" altLang="zh-CN"/>
              <a:t>parallelism</a:t>
            </a:r>
          </a:p>
        </p:txBody>
      </p:sp>
      <p:sp>
        <p:nvSpPr>
          <p:cNvPr id="18" name="Rectangular Callout 17">
            <a:extLst>
              <a:ext uri="{FF2B5EF4-FFF2-40B4-BE49-F238E27FC236}">
                <a16:creationId xmlns:a16="http://schemas.microsoft.com/office/drawing/2014/main" id="{14B670BC-09A5-874E-95C7-7D768BDDEA98}"/>
              </a:ext>
            </a:extLst>
          </p:cNvPr>
          <p:cNvSpPr/>
          <p:nvPr/>
        </p:nvSpPr>
        <p:spPr>
          <a:xfrm>
            <a:off x="7311883" y="3567344"/>
            <a:ext cx="2418526" cy="954156"/>
          </a:xfrm>
          <a:prstGeom prst="wedgeRectCallou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ysClr val="windowText" lastClr="000000"/>
              </a:solidFill>
            </a:endParaRPr>
          </a:p>
          <a:p>
            <a:pPr algn="ctr"/>
            <a:r>
              <a:rPr lang="en-US" sz="1600">
                <a:solidFill>
                  <a:sysClr val="windowText" lastClr="000000"/>
                </a:solidFill>
              </a:rPr>
              <a:t>load/store instructions no longer need to use the ALU to compute addresses</a:t>
            </a:r>
          </a:p>
          <a:p>
            <a:pPr algn="ctr"/>
            <a:endParaRPr lang="en-US"/>
          </a:p>
        </p:txBody>
      </p:sp>
    </p:spTree>
    <p:extLst>
      <p:ext uri="{BB962C8B-B14F-4D97-AF65-F5344CB8AC3E}">
        <p14:creationId xmlns:p14="http://schemas.microsoft.com/office/powerpoint/2010/main" val="392114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53C34-B74C-5C47-84D4-0FAC99B9EEA3}"/>
              </a:ext>
            </a:extLst>
          </p:cNvPr>
          <p:cNvSpPr>
            <a:spLocks noGrp="1"/>
          </p:cNvSpPr>
          <p:nvPr>
            <p:ph type="title"/>
          </p:nvPr>
        </p:nvSpPr>
        <p:spPr/>
        <p:txBody>
          <a:bodyPr/>
          <a:lstStyle/>
          <a:p>
            <a:r>
              <a:rPr lang="en-US"/>
              <a:t>Q4</a:t>
            </a:r>
          </a:p>
        </p:txBody>
      </p:sp>
      <p:sp>
        <p:nvSpPr>
          <p:cNvPr id="3" name="Content Placeholder 2">
            <a:extLst>
              <a:ext uri="{FF2B5EF4-FFF2-40B4-BE49-F238E27FC236}">
                <a16:creationId xmlns:a16="http://schemas.microsoft.com/office/drawing/2014/main" id="{2A342FAB-ED7B-CF42-95F0-2B461F775C2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1A7F960-C367-AB46-BD45-651BDDA87C63}"/>
              </a:ext>
            </a:extLst>
          </p:cNvPr>
          <p:cNvSpPr>
            <a:spLocks noGrp="1"/>
          </p:cNvSpPr>
          <p:nvPr>
            <p:ph type="sldNum" sz="quarter" idx="12"/>
          </p:nvPr>
        </p:nvSpPr>
        <p:spPr/>
        <p:txBody>
          <a:bodyPr/>
          <a:lstStyle/>
          <a:p>
            <a:fld id="{8D4EC0DA-4BF5-A643-9CB7-B11B04F56005}" type="slidenum">
              <a:rPr lang="en-US" smtClean="0"/>
              <a:pPr/>
              <a:t>34</a:t>
            </a:fld>
            <a:endParaRPr lang="en-US"/>
          </a:p>
        </p:txBody>
      </p:sp>
      <p:pic>
        <p:nvPicPr>
          <p:cNvPr id="5" name="Picture 4">
            <a:extLst>
              <a:ext uri="{FF2B5EF4-FFF2-40B4-BE49-F238E27FC236}">
                <a16:creationId xmlns:a16="http://schemas.microsoft.com/office/drawing/2014/main" id="{4FDE2898-24DE-0845-A49F-1F727C8F5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741" y="1233371"/>
            <a:ext cx="8157499" cy="5137216"/>
          </a:xfrm>
          <a:prstGeom prst="rect">
            <a:avLst/>
          </a:prstGeom>
        </p:spPr>
      </p:pic>
      <p:sp>
        <p:nvSpPr>
          <p:cNvPr id="7" name="Multiply 6">
            <a:extLst>
              <a:ext uri="{FF2B5EF4-FFF2-40B4-BE49-F238E27FC236}">
                <a16:creationId xmlns:a16="http://schemas.microsoft.com/office/drawing/2014/main" id="{9E269B5E-FDDC-CB46-A381-78323BE38F11}"/>
              </a:ext>
            </a:extLst>
          </p:cNvPr>
          <p:cNvSpPr/>
          <p:nvPr/>
        </p:nvSpPr>
        <p:spPr>
          <a:xfrm>
            <a:off x="8735728" y="4301816"/>
            <a:ext cx="331269" cy="2763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Freeform 7">
            <a:extLst>
              <a:ext uri="{FF2B5EF4-FFF2-40B4-BE49-F238E27FC236}">
                <a16:creationId xmlns:a16="http://schemas.microsoft.com/office/drawing/2014/main" id="{ACCA6844-B059-9247-A808-C04CE104D31D}"/>
              </a:ext>
            </a:extLst>
          </p:cNvPr>
          <p:cNvSpPr/>
          <p:nvPr/>
        </p:nvSpPr>
        <p:spPr>
          <a:xfrm>
            <a:off x="7825338" y="3681421"/>
            <a:ext cx="1289785" cy="726950"/>
          </a:xfrm>
          <a:custGeom>
            <a:avLst/>
            <a:gdLst>
              <a:gd name="connsiteX0" fmla="*/ 1280160 w 1280160"/>
              <a:gd name="connsiteY0" fmla="*/ 784702 h 784702"/>
              <a:gd name="connsiteX1" fmla="*/ 606391 w 1280160"/>
              <a:gd name="connsiteY1" fmla="*/ 5055 h 784702"/>
              <a:gd name="connsiteX2" fmla="*/ 0 w 1280160"/>
              <a:gd name="connsiteY2" fmla="*/ 428567 h 784702"/>
              <a:gd name="connsiteX3" fmla="*/ 0 w 1280160"/>
              <a:gd name="connsiteY3" fmla="*/ 428567 h 784702"/>
            </a:gdLst>
            <a:ahLst/>
            <a:cxnLst>
              <a:cxn ang="0">
                <a:pos x="connsiteX0" y="connsiteY0"/>
              </a:cxn>
              <a:cxn ang="0">
                <a:pos x="connsiteX1" y="connsiteY1"/>
              </a:cxn>
              <a:cxn ang="0">
                <a:pos x="connsiteX2" y="connsiteY2"/>
              </a:cxn>
              <a:cxn ang="0">
                <a:pos x="connsiteX3" y="connsiteY3"/>
              </a:cxn>
            </a:cxnLst>
            <a:rect l="l" t="t" r="r" b="b"/>
            <a:pathLst>
              <a:path w="1280160" h="784702">
                <a:moveTo>
                  <a:pt x="1280160" y="784702"/>
                </a:moveTo>
                <a:cubicBezTo>
                  <a:pt x="1049955" y="424556"/>
                  <a:pt x="819751" y="64411"/>
                  <a:pt x="606391" y="5055"/>
                </a:cubicBezTo>
                <a:cubicBezTo>
                  <a:pt x="393031" y="-54301"/>
                  <a:pt x="0" y="428567"/>
                  <a:pt x="0" y="428567"/>
                </a:cubicBezTo>
                <a:lnTo>
                  <a:pt x="0" y="428567"/>
                </a:lnTo>
              </a:path>
            </a:pathLst>
          </a:custGeom>
          <a:ln>
            <a:headEnd type="triangle" w="med" len="med"/>
            <a:tailEnd type="none" w="med" len="med"/>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9" name="Left Brace 8">
            <a:extLst>
              <a:ext uri="{FF2B5EF4-FFF2-40B4-BE49-F238E27FC236}">
                <a16:creationId xmlns:a16="http://schemas.microsoft.com/office/drawing/2014/main" id="{58691675-FCF0-724A-AF62-6E572CAAE876}"/>
              </a:ext>
            </a:extLst>
          </p:cNvPr>
          <p:cNvSpPr/>
          <p:nvPr/>
        </p:nvSpPr>
        <p:spPr>
          <a:xfrm rot="5400000">
            <a:off x="8395387" y="-304419"/>
            <a:ext cx="430425" cy="2510217"/>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CDD9A8FA-CD18-EE45-B359-A8635D0187CB}"/>
              </a:ext>
            </a:extLst>
          </p:cNvPr>
          <p:cNvSpPr txBox="1"/>
          <p:nvPr/>
        </p:nvSpPr>
        <p:spPr>
          <a:xfrm>
            <a:off x="8270240" y="415874"/>
            <a:ext cx="796757" cy="369332"/>
          </a:xfrm>
          <a:prstGeom prst="rect">
            <a:avLst/>
          </a:prstGeom>
          <a:noFill/>
        </p:spPr>
        <p:txBody>
          <a:bodyPr wrap="none" rtlCol="0">
            <a:spAutoFit/>
          </a:bodyPr>
          <a:lstStyle/>
          <a:p>
            <a:r>
              <a:rPr lang="en-US"/>
              <a:t>Merge</a:t>
            </a:r>
          </a:p>
        </p:txBody>
      </p:sp>
      <p:cxnSp>
        <p:nvCxnSpPr>
          <p:cNvPr id="16" name="Elbow Connector 15">
            <a:extLst>
              <a:ext uri="{FF2B5EF4-FFF2-40B4-BE49-F238E27FC236}">
                <a16:creationId xmlns:a16="http://schemas.microsoft.com/office/drawing/2014/main" id="{DD2A8B9C-8D4A-C24A-BBB5-07FAC9D389B0}"/>
              </a:ext>
            </a:extLst>
          </p:cNvPr>
          <p:cNvCxnSpPr/>
          <p:nvPr/>
        </p:nvCxnSpPr>
        <p:spPr>
          <a:xfrm>
            <a:off x="7430703" y="4439974"/>
            <a:ext cx="1636294" cy="680666"/>
          </a:xfrm>
          <a:prstGeom prst="bentConnector3">
            <a:avLst>
              <a:gd name="adj1" fmla="val 0"/>
            </a:avLst>
          </a:prstGeom>
          <a:ln>
            <a:tailEnd type="triangle"/>
          </a:ln>
        </p:spPr>
        <p:style>
          <a:lnRef idx="3">
            <a:schemeClr val="accent2"/>
          </a:lnRef>
          <a:fillRef idx="0">
            <a:schemeClr val="accent2"/>
          </a:fillRef>
          <a:effectRef idx="2">
            <a:schemeClr val="accent2"/>
          </a:effectRef>
          <a:fontRef idx="minor">
            <a:schemeClr val="tx1"/>
          </a:fontRef>
        </p:style>
      </p:cxnSp>
      <p:sp>
        <p:nvSpPr>
          <p:cNvPr id="19" name="TextBox 18">
            <a:extLst>
              <a:ext uri="{FF2B5EF4-FFF2-40B4-BE49-F238E27FC236}">
                <a16:creationId xmlns:a16="http://schemas.microsoft.com/office/drawing/2014/main" id="{C947B21F-9A0F-FE46-B89F-59F6B10743B0}"/>
              </a:ext>
            </a:extLst>
          </p:cNvPr>
          <p:cNvSpPr txBox="1"/>
          <p:nvPr/>
        </p:nvSpPr>
        <p:spPr>
          <a:xfrm>
            <a:off x="8668618" y="3360907"/>
            <a:ext cx="2188679" cy="646331"/>
          </a:xfrm>
          <a:prstGeom prst="rect">
            <a:avLst/>
          </a:prstGeom>
          <a:noFill/>
        </p:spPr>
        <p:txBody>
          <a:bodyPr wrap="square" rtlCol="0">
            <a:spAutoFit/>
          </a:bodyPr>
          <a:lstStyle/>
          <a:p>
            <a:r>
              <a:rPr lang="en-US">
                <a:solidFill>
                  <a:schemeClr val="accent2"/>
                </a:solidFill>
              </a:rPr>
              <a:t>Mem only depends on 2</a:t>
            </a:r>
            <a:r>
              <a:rPr lang="en-US" baseline="30000">
                <a:solidFill>
                  <a:schemeClr val="accent2"/>
                </a:solidFill>
              </a:rPr>
              <a:t>nd</a:t>
            </a:r>
            <a:r>
              <a:rPr lang="en-US">
                <a:solidFill>
                  <a:schemeClr val="accent2"/>
                </a:solidFill>
              </a:rPr>
              <a:t> stage</a:t>
            </a:r>
          </a:p>
        </p:txBody>
      </p:sp>
    </p:spTree>
    <p:extLst>
      <p:ext uri="{BB962C8B-B14F-4D97-AF65-F5344CB8AC3E}">
        <p14:creationId xmlns:p14="http://schemas.microsoft.com/office/powerpoint/2010/main" val="2316248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53C34-B74C-5C47-84D4-0FAC99B9EEA3}"/>
              </a:ext>
            </a:extLst>
          </p:cNvPr>
          <p:cNvSpPr>
            <a:spLocks noGrp="1"/>
          </p:cNvSpPr>
          <p:nvPr>
            <p:ph type="title"/>
          </p:nvPr>
        </p:nvSpPr>
        <p:spPr/>
        <p:txBody>
          <a:bodyPr/>
          <a:lstStyle/>
          <a:p>
            <a:r>
              <a:rPr lang="en-US"/>
              <a:t>Q4</a:t>
            </a:r>
          </a:p>
        </p:txBody>
      </p:sp>
      <p:sp>
        <p:nvSpPr>
          <p:cNvPr id="3" name="Content Placeholder 2">
            <a:extLst>
              <a:ext uri="{FF2B5EF4-FFF2-40B4-BE49-F238E27FC236}">
                <a16:creationId xmlns:a16="http://schemas.microsoft.com/office/drawing/2014/main" id="{2A342FAB-ED7B-CF42-95F0-2B461F775C2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1A7F960-C367-AB46-BD45-651BDDA87C63}"/>
              </a:ext>
            </a:extLst>
          </p:cNvPr>
          <p:cNvSpPr>
            <a:spLocks noGrp="1"/>
          </p:cNvSpPr>
          <p:nvPr>
            <p:ph type="sldNum" sz="quarter" idx="12"/>
          </p:nvPr>
        </p:nvSpPr>
        <p:spPr/>
        <p:txBody>
          <a:bodyPr/>
          <a:lstStyle/>
          <a:p>
            <a:fld id="{8D4EC0DA-4BF5-A643-9CB7-B11B04F56005}" type="slidenum">
              <a:rPr lang="en-US" smtClean="0"/>
              <a:pPr/>
              <a:t>35</a:t>
            </a:fld>
            <a:endParaRPr lang="en-US"/>
          </a:p>
        </p:txBody>
      </p:sp>
      <p:pic>
        <p:nvPicPr>
          <p:cNvPr id="5" name="Picture 4">
            <a:extLst>
              <a:ext uri="{FF2B5EF4-FFF2-40B4-BE49-F238E27FC236}">
                <a16:creationId xmlns:a16="http://schemas.microsoft.com/office/drawing/2014/main" id="{4FDE2898-24DE-0845-A49F-1F727C8F5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741" y="1233371"/>
            <a:ext cx="8157499" cy="5137216"/>
          </a:xfrm>
          <a:prstGeom prst="rect">
            <a:avLst/>
          </a:prstGeom>
        </p:spPr>
      </p:pic>
      <p:sp>
        <p:nvSpPr>
          <p:cNvPr id="9" name="Left Brace 8">
            <a:extLst>
              <a:ext uri="{FF2B5EF4-FFF2-40B4-BE49-F238E27FC236}">
                <a16:creationId xmlns:a16="http://schemas.microsoft.com/office/drawing/2014/main" id="{58691675-FCF0-724A-AF62-6E572CAAE876}"/>
              </a:ext>
            </a:extLst>
          </p:cNvPr>
          <p:cNvSpPr/>
          <p:nvPr/>
        </p:nvSpPr>
        <p:spPr>
          <a:xfrm rot="5400000">
            <a:off x="8395387" y="-304419"/>
            <a:ext cx="430425" cy="2510217"/>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CDD9A8FA-CD18-EE45-B359-A8635D0187CB}"/>
              </a:ext>
            </a:extLst>
          </p:cNvPr>
          <p:cNvSpPr txBox="1"/>
          <p:nvPr/>
        </p:nvSpPr>
        <p:spPr>
          <a:xfrm>
            <a:off x="8270240" y="415874"/>
            <a:ext cx="796757" cy="369332"/>
          </a:xfrm>
          <a:prstGeom prst="rect">
            <a:avLst/>
          </a:prstGeom>
          <a:noFill/>
        </p:spPr>
        <p:txBody>
          <a:bodyPr wrap="none" rtlCol="0">
            <a:spAutoFit/>
          </a:bodyPr>
          <a:lstStyle/>
          <a:p>
            <a:r>
              <a:rPr lang="en-US"/>
              <a:t>Merge</a:t>
            </a:r>
          </a:p>
        </p:txBody>
      </p:sp>
      <p:cxnSp>
        <p:nvCxnSpPr>
          <p:cNvPr id="16" name="Elbow Connector 15">
            <a:extLst>
              <a:ext uri="{FF2B5EF4-FFF2-40B4-BE49-F238E27FC236}">
                <a16:creationId xmlns:a16="http://schemas.microsoft.com/office/drawing/2014/main" id="{DD2A8B9C-8D4A-C24A-BBB5-07FAC9D389B0}"/>
              </a:ext>
            </a:extLst>
          </p:cNvPr>
          <p:cNvCxnSpPr>
            <a:cxnSpLocks/>
          </p:cNvCxnSpPr>
          <p:nvPr/>
        </p:nvCxnSpPr>
        <p:spPr>
          <a:xfrm rot="16200000" flipH="1">
            <a:off x="6763118" y="5107559"/>
            <a:ext cx="1565488" cy="230318"/>
          </a:xfrm>
          <a:prstGeom prst="bentConnector3">
            <a:avLst>
              <a:gd name="adj1" fmla="val 99802"/>
            </a:avLst>
          </a:prstGeom>
          <a:ln>
            <a:tailEnd type="triangle"/>
          </a:ln>
        </p:spPr>
        <p:style>
          <a:lnRef idx="3">
            <a:schemeClr val="accent2"/>
          </a:lnRef>
          <a:fillRef idx="0">
            <a:schemeClr val="accent2"/>
          </a:fillRef>
          <a:effectRef idx="2">
            <a:schemeClr val="accent2"/>
          </a:effectRef>
          <a:fontRef idx="minor">
            <a:schemeClr val="tx1"/>
          </a:fontRef>
        </p:style>
      </p:cxnSp>
      <p:sp>
        <p:nvSpPr>
          <p:cNvPr id="11" name="Rectangle 10">
            <a:extLst>
              <a:ext uri="{FF2B5EF4-FFF2-40B4-BE49-F238E27FC236}">
                <a16:creationId xmlns:a16="http://schemas.microsoft.com/office/drawing/2014/main" id="{88738831-4FD9-4E4D-9C62-D335325F1072}"/>
              </a:ext>
            </a:extLst>
          </p:cNvPr>
          <p:cNvSpPr/>
          <p:nvPr/>
        </p:nvSpPr>
        <p:spPr>
          <a:xfrm>
            <a:off x="8754978" y="3551721"/>
            <a:ext cx="1110730" cy="180098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2" name="Picture 11">
            <a:extLst>
              <a:ext uri="{FF2B5EF4-FFF2-40B4-BE49-F238E27FC236}">
                <a16:creationId xmlns:a16="http://schemas.microsoft.com/office/drawing/2014/main" id="{25BEA8EB-9A76-1048-A08E-54E73C43757B}"/>
              </a:ext>
            </a:extLst>
          </p:cNvPr>
          <p:cNvPicPr>
            <a:picLocks noChangeAspect="1"/>
          </p:cNvPicPr>
          <p:nvPr/>
        </p:nvPicPr>
        <p:blipFill>
          <a:blip r:embed="rId3"/>
          <a:stretch>
            <a:fillRect/>
          </a:stretch>
        </p:blipFill>
        <p:spPr>
          <a:xfrm>
            <a:off x="7661021" y="5188109"/>
            <a:ext cx="949578" cy="902878"/>
          </a:xfrm>
          <a:prstGeom prst="rect">
            <a:avLst/>
          </a:prstGeom>
        </p:spPr>
      </p:pic>
      <p:cxnSp>
        <p:nvCxnSpPr>
          <p:cNvPr id="18" name="Elbow Connector 17">
            <a:extLst>
              <a:ext uri="{FF2B5EF4-FFF2-40B4-BE49-F238E27FC236}">
                <a16:creationId xmlns:a16="http://schemas.microsoft.com/office/drawing/2014/main" id="{2E130FF1-3992-D245-9D70-424269D8F348}"/>
              </a:ext>
            </a:extLst>
          </p:cNvPr>
          <p:cNvCxnSpPr>
            <a:cxnSpLocks/>
          </p:cNvCxnSpPr>
          <p:nvPr/>
        </p:nvCxnSpPr>
        <p:spPr>
          <a:xfrm rot="16200000" flipH="1">
            <a:off x="6962935" y="4712508"/>
            <a:ext cx="1354576" cy="111033"/>
          </a:xfrm>
          <a:prstGeom prst="bentConnector3">
            <a:avLst>
              <a:gd name="adj1" fmla="val 9974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3" name="Elbow Connector 32">
            <a:extLst>
              <a:ext uri="{FF2B5EF4-FFF2-40B4-BE49-F238E27FC236}">
                <a16:creationId xmlns:a16="http://schemas.microsoft.com/office/drawing/2014/main" id="{9045A176-14DC-B349-B385-8A9775A4D785}"/>
              </a:ext>
            </a:extLst>
          </p:cNvPr>
          <p:cNvCxnSpPr>
            <a:cxnSpLocks/>
          </p:cNvCxnSpPr>
          <p:nvPr/>
        </p:nvCxnSpPr>
        <p:spPr>
          <a:xfrm flipV="1">
            <a:off x="8610598" y="4528386"/>
            <a:ext cx="1523683" cy="891786"/>
          </a:xfrm>
          <a:prstGeom prst="bentConnector3">
            <a:avLst>
              <a:gd name="adj1" fmla="val 1358"/>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76123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4</a:t>
            </a:r>
            <a:r>
              <a:rPr lang="en-US" b="1"/>
              <a:t>.1 </a:t>
            </a:r>
            <a:r>
              <a:rPr lang="en-US"/>
              <a:t>Clock speed</a:t>
            </a:r>
          </a:p>
        </p:txBody>
      </p:sp>
      <p:sp>
        <p:nvSpPr>
          <p:cNvPr id="3" name="Content Placeholder 2"/>
          <p:cNvSpPr>
            <a:spLocks noGrp="1"/>
          </p:cNvSpPr>
          <p:nvPr>
            <p:ph idx="1"/>
          </p:nvPr>
        </p:nvSpPr>
        <p:spPr/>
        <p:txBody>
          <a:bodyPr/>
          <a:lstStyle/>
          <a:p>
            <a:pPr fontAlgn="base"/>
            <a:r>
              <a:rPr lang="en-US"/>
              <a:t>How does the new 4-stage design affect the clock speed?</a:t>
            </a:r>
          </a:p>
          <a:p>
            <a:pPr marL="514350" indent="-514350" fontAlgn="base">
              <a:buFont typeface="+mj-lt"/>
              <a:buAutoNum type="alphaUcPeriod"/>
            </a:pPr>
            <a:r>
              <a:rPr lang="en-US"/>
              <a:t>Clock for 4-stage pipelined CPU must run faster than that in the 5-stage pipelined CPU.</a:t>
            </a:r>
          </a:p>
          <a:p>
            <a:pPr marL="514350" indent="-514350" fontAlgn="base">
              <a:buFont typeface="+mj-lt"/>
              <a:buAutoNum type="alphaUcPeriod"/>
            </a:pPr>
            <a:r>
              <a:rPr lang="en-US"/>
              <a:t>Clock for 4-stage pipelined CPU must run slower than that in the 5-stage pipelined CPU.</a:t>
            </a:r>
          </a:p>
          <a:p>
            <a:pPr marL="514350" indent="-514350" fontAlgn="base">
              <a:buFont typeface="+mj-lt"/>
              <a:buAutoNum type="alphaUcPeriod"/>
            </a:pPr>
            <a:r>
              <a:rPr lang="en-US"/>
              <a:t>Clock for 4-stage pipelined CPU can run at the same speed as that of the 5-stage pipelined CPU.</a:t>
            </a:r>
          </a:p>
          <a:p>
            <a:endParaRPr lang="en-US"/>
          </a:p>
        </p:txBody>
      </p:sp>
      <p:sp>
        <p:nvSpPr>
          <p:cNvPr id="4" name="Oval 3"/>
          <p:cNvSpPr/>
          <p:nvPr/>
        </p:nvSpPr>
        <p:spPr>
          <a:xfrm>
            <a:off x="609600" y="4155282"/>
            <a:ext cx="4711700" cy="60721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353300" y="1511967"/>
            <a:ext cx="4838700" cy="369332"/>
          </a:xfrm>
          <a:prstGeom prst="rect">
            <a:avLst/>
          </a:prstGeom>
          <a:noFill/>
        </p:spPr>
        <p:txBody>
          <a:bodyPr wrap="square" rtlCol="0">
            <a:spAutoFit/>
          </a:bodyPr>
          <a:lstStyle/>
          <a:p>
            <a:r>
              <a:rPr lang="en-US">
                <a:solidFill>
                  <a:schemeClr val="accent1"/>
                </a:solidFill>
              </a:rPr>
              <a:t>clock cycle (=max) remains unchanged</a:t>
            </a:r>
          </a:p>
        </p:txBody>
      </p:sp>
      <p:sp>
        <p:nvSpPr>
          <p:cNvPr id="6" name="Slide Number Placeholder 5"/>
          <p:cNvSpPr>
            <a:spLocks noGrp="1"/>
          </p:cNvSpPr>
          <p:nvPr>
            <p:ph type="sldNum" sz="quarter" idx="12"/>
          </p:nvPr>
        </p:nvSpPr>
        <p:spPr/>
        <p:txBody>
          <a:bodyPr/>
          <a:lstStyle/>
          <a:p>
            <a:fld id="{8D4EC0DA-4BF5-A643-9CB7-B11B04F56005}" type="slidenum">
              <a:rPr lang="en-US" smtClean="0"/>
              <a:t>36</a:t>
            </a:fld>
            <a:endParaRPr lang="en-US"/>
          </a:p>
        </p:txBody>
      </p:sp>
      <p:graphicFrame>
        <p:nvGraphicFramePr>
          <p:cNvPr id="7" name="Table 6">
            <a:extLst>
              <a:ext uri="{FF2B5EF4-FFF2-40B4-BE49-F238E27FC236}">
                <a16:creationId xmlns:a16="http://schemas.microsoft.com/office/drawing/2014/main" id="{00D425EF-5133-F444-9357-5111E62AFC67}"/>
              </a:ext>
            </a:extLst>
          </p:cNvPr>
          <p:cNvGraphicFramePr>
            <a:graphicFrameLocks noGrp="1"/>
          </p:cNvGraphicFramePr>
          <p:nvPr>
            <p:extLst>
              <p:ext uri="{D42A27DB-BD31-4B8C-83A1-F6EECF244321}">
                <p14:modId xmlns:p14="http://schemas.microsoft.com/office/powerpoint/2010/main" val="1049462384"/>
              </p:ext>
            </p:extLst>
          </p:nvPr>
        </p:nvGraphicFramePr>
        <p:xfrm>
          <a:off x="5100514" y="365125"/>
          <a:ext cx="5011622" cy="1097280"/>
        </p:xfrm>
        <a:graphic>
          <a:graphicData uri="http://schemas.openxmlformats.org/drawingml/2006/table">
            <a:tbl>
              <a:tblPr firstRow="1" bandRow="1">
                <a:tableStyleId>{5C22544A-7EE6-4342-B048-85BDC9FD1C3A}</a:tableStyleId>
              </a:tblPr>
              <a:tblGrid>
                <a:gridCol w="715946">
                  <a:extLst>
                    <a:ext uri="{9D8B030D-6E8A-4147-A177-3AD203B41FA5}">
                      <a16:colId xmlns:a16="http://schemas.microsoft.com/office/drawing/2014/main" val="835296051"/>
                    </a:ext>
                  </a:extLst>
                </a:gridCol>
                <a:gridCol w="715946">
                  <a:extLst>
                    <a:ext uri="{9D8B030D-6E8A-4147-A177-3AD203B41FA5}">
                      <a16:colId xmlns:a16="http://schemas.microsoft.com/office/drawing/2014/main" val="1239848501"/>
                    </a:ext>
                  </a:extLst>
                </a:gridCol>
                <a:gridCol w="715946">
                  <a:extLst>
                    <a:ext uri="{9D8B030D-6E8A-4147-A177-3AD203B41FA5}">
                      <a16:colId xmlns:a16="http://schemas.microsoft.com/office/drawing/2014/main" val="1181563430"/>
                    </a:ext>
                  </a:extLst>
                </a:gridCol>
                <a:gridCol w="715946">
                  <a:extLst>
                    <a:ext uri="{9D8B030D-6E8A-4147-A177-3AD203B41FA5}">
                      <a16:colId xmlns:a16="http://schemas.microsoft.com/office/drawing/2014/main" val="1338258577"/>
                    </a:ext>
                  </a:extLst>
                </a:gridCol>
                <a:gridCol w="715946">
                  <a:extLst>
                    <a:ext uri="{9D8B030D-6E8A-4147-A177-3AD203B41FA5}">
                      <a16:colId xmlns:a16="http://schemas.microsoft.com/office/drawing/2014/main" val="2631110797"/>
                    </a:ext>
                  </a:extLst>
                </a:gridCol>
                <a:gridCol w="715946">
                  <a:extLst>
                    <a:ext uri="{9D8B030D-6E8A-4147-A177-3AD203B41FA5}">
                      <a16:colId xmlns:a16="http://schemas.microsoft.com/office/drawing/2014/main" val="2083043357"/>
                    </a:ext>
                  </a:extLst>
                </a:gridCol>
                <a:gridCol w="715946">
                  <a:extLst>
                    <a:ext uri="{9D8B030D-6E8A-4147-A177-3AD203B41FA5}">
                      <a16:colId xmlns:a16="http://schemas.microsoft.com/office/drawing/2014/main" val="861554964"/>
                    </a:ext>
                  </a:extLst>
                </a:gridCol>
              </a:tblGrid>
              <a:tr h="219990">
                <a:tc>
                  <a:txBody>
                    <a:bodyPr/>
                    <a:lstStyle/>
                    <a:p>
                      <a:endParaRPr lang="en-US"/>
                    </a:p>
                  </a:txBody>
                  <a:tcPr/>
                </a:tc>
                <a:tc>
                  <a:txBody>
                    <a:bodyPr/>
                    <a:lstStyle/>
                    <a:p>
                      <a:r>
                        <a:rPr lang="en-US"/>
                        <a:t>IF</a:t>
                      </a:r>
                    </a:p>
                  </a:txBody>
                  <a:tcPr/>
                </a:tc>
                <a:tc>
                  <a:txBody>
                    <a:bodyPr/>
                    <a:lstStyle/>
                    <a:p>
                      <a:r>
                        <a:rPr lang="en-US" altLang="zh-CN"/>
                        <a:t>ID</a:t>
                      </a:r>
                      <a:endParaRPr lang="en-US"/>
                    </a:p>
                  </a:txBody>
                  <a:tcPr/>
                </a:tc>
                <a:tc>
                  <a:txBody>
                    <a:bodyPr/>
                    <a:lstStyle/>
                    <a:p>
                      <a:r>
                        <a:rPr lang="en-US" altLang="zh-CN"/>
                        <a:t>EX</a:t>
                      </a:r>
                      <a:endParaRPr lang="en-US"/>
                    </a:p>
                  </a:txBody>
                  <a:tcPr/>
                </a:tc>
                <a:tc>
                  <a:txBody>
                    <a:bodyPr/>
                    <a:lstStyle/>
                    <a:p>
                      <a:r>
                        <a:rPr lang="en-US" altLang="zh-CN"/>
                        <a:t>MEM</a:t>
                      </a:r>
                      <a:endParaRPr lang="en-US"/>
                    </a:p>
                  </a:txBody>
                  <a:tcPr/>
                </a:tc>
                <a:tc>
                  <a:txBody>
                    <a:bodyPr/>
                    <a:lstStyle/>
                    <a:p>
                      <a:r>
                        <a:rPr lang="en-US" altLang="zh-CN"/>
                        <a:t>WB</a:t>
                      </a:r>
                      <a:endParaRPr lang="en-US"/>
                    </a:p>
                  </a:txBody>
                  <a:tcPr/>
                </a:tc>
                <a:tc>
                  <a:txBody>
                    <a:bodyPr/>
                    <a:lstStyle/>
                    <a:p>
                      <a:r>
                        <a:rPr lang="en-US"/>
                        <a:t>max</a:t>
                      </a:r>
                    </a:p>
                  </a:txBody>
                  <a:tcPr/>
                </a:tc>
                <a:extLst>
                  <a:ext uri="{0D108BD9-81ED-4DB2-BD59-A6C34878D82A}">
                    <a16:rowId xmlns:a16="http://schemas.microsoft.com/office/drawing/2014/main" val="3872753925"/>
                  </a:ext>
                </a:extLst>
              </a:tr>
              <a:tr h="219990">
                <a:tc>
                  <a:txBody>
                    <a:bodyPr/>
                    <a:lstStyle/>
                    <a:p>
                      <a:r>
                        <a:rPr lang="en-US" altLang="zh-CN"/>
                        <a:t>old</a:t>
                      </a:r>
                      <a:endParaRPr lang="en-US"/>
                    </a:p>
                  </a:txBody>
                  <a:tcPr/>
                </a:tc>
                <a:tc>
                  <a:txBody>
                    <a:bodyPr/>
                    <a:lstStyle/>
                    <a:p>
                      <a:r>
                        <a:rPr lang="en-US" altLang="zh-CN"/>
                        <a:t>200</a:t>
                      </a:r>
                      <a:endParaRPr lang="en-US"/>
                    </a:p>
                  </a:txBody>
                  <a:tcPr/>
                </a:tc>
                <a:tc>
                  <a:txBody>
                    <a:bodyPr/>
                    <a:lstStyle/>
                    <a:p>
                      <a:r>
                        <a:rPr lang="en-US" altLang="zh-CN"/>
                        <a:t>100</a:t>
                      </a:r>
                      <a:endParaRPr lang="en-US"/>
                    </a:p>
                  </a:txBody>
                  <a:tcPr/>
                </a:tc>
                <a:tc>
                  <a:txBody>
                    <a:bodyPr/>
                    <a:lstStyle/>
                    <a:p>
                      <a:r>
                        <a:rPr lang="en-US" altLang="zh-CN"/>
                        <a:t>200</a:t>
                      </a:r>
                      <a:endParaRPr lang="en-US"/>
                    </a:p>
                  </a:txBody>
                  <a:tcPr/>
                </a:tc>
                <a:tc>
                  <a:txBody>
                    <a:bodyPr/>
                    <a:lstStyle/>
                    <a:p>
                      <a:r>
                        <a:rPr lang="en-US" altLang="zh-CN"/>
                        <a:t>200</a:t>
                      </a:r>
                      <a:endParaRPr lang="en-US"/>
                    </a:p>
                  </a:txBody>
                  <a:tcPr/>
                </a:tc>
                <a:tc>
                  <a:txBody>
                    <a:bodyPr/>
                    <a:lstStyle/>
                    <a:p>
                      <a:r>
                        <a:rPr lang="en-US" altLang="zh-CN"/>
                        <a:t>100</a:t>
                      </a:r>
                      <a:endParaRPr lang="en-US"/>
                    </a:p>
                  </a:txBody>
                  <a:tcPr/>
                </a:tc>
                <a:tc>
                  <a:txBody>
                    <a:bodyPr/>
                    <a:lstStyle/>
                    <a:p>
                      <a:r>
                        <a:rPr lang="en-US" altLang="zh-CN"/>
                        <a:t>200</a:t>
                      </a:r>
                      <a:endParaRPr lang="en-US"/>
                    </a:p>
                  </a:txBody>
                  <a:tcPr/>
                </a:tc>
                <a:extLst>
                  <a:ext uri="{0D108BD9-81ED-4DB2-BD59-A6C34878D82A}">
                    <a16:rowId xmlns:a16="http://schemas.microsoft.com/office/drawing/2014/main" val="699461186"/>
                  </a:ext>
                </a:extLst>
              </a:tr>
              <a:tr h="219990">
                <a:tc>
                  <a:txBody>
                    <a:bodyPr/>
                    <a:lstStyle/>
                    <a:p>
                      <a:r>
                        <a:rPr lang="en-US" altLang="zh-CN"/>
                        <a:t>new</a:t>
                      </a:r>
                      <a:endParaRPr lang="en-US"/>
                    </a:p>
                  </a:txBody>
                  <a:tcPr/>
                </a:tc>
                <a:tc>
                  <a:txBody>
                    <a:bodyPr/>
                    <a:lstStyle/>
                    <a:p>
                      <a:endParaRPr lang="en-US"/>
                    </a:p>
                  </a:txBody>
                  <a:tcPr/>
                </a:tc>
                <a:tc>
                  <a:txBody>
                    <a:bodyPr/>
                    <a:lstStyle/>
                    <a:p>
                      <a:endParaRPr lang="en-US"/>
                    </a:p>
                  </a:txBody>
                  <a:tcPr/>
                </a:tc>
                <a:tc gridSpan="2">
                  <a:txBody>
                    <a:bodyPr/>
                    <a:lstStyle/>
                    <a:p>
                      <a:pPr algn="ctr"/>
                      <a:r>
                        <a:rPr lang="en-US">
                          <a:solidFill>
                            <a:srgbClr val="FF0000"/>
                          </a:solidFill>
                        </a:rPr>
                        <a:t>200</a:t>
                      </a:r>
                    </a:p>
                  </a:txBody>
                  <a:tcPr/>
                </a:tc>
                <a:tc hMerge="1">
                  <a:txBody>
                    <a:bodyPr/>
                    <a:lstStyle/>
                    <a:p>
                      <a:endParaRPr lang="en-US"/>
                    </a:p>
                  </a:txBody>
                  <a:tcPr/>
                </a:tc>
                <a:tc>
                  <a:txBody>
                    <a:bodyPr/>
                    <a:lstStyle/>
                    <a:p>
                      <a:endParaRPr lang="en-US"/>
                    </a:p>
                  </a:txBody>
                  <a:tcPr/>
                </a:tc>
                <a:tc>
                  <a:txBody>
                    <a:bodyPr/>
                    <a:lstStyle/>
                    <a:p>
                      <a:r>
                        <a:rPr lang="en-US" altLang="zh-CN">
                          <a:solidFill>
                            <a:schemeClr val="bg1"/>
                          </a:solidFill>
                        </a:rPr>
                        <a:t>200</a:t>
                      </a:r>
                      <a:endParaRPr lang="en-US">
                        <a:solidFill>
                          <a:schemeClr val="bg1"/>
                        </a:solidFill>
                      </a:endParaRPr>
                    </a:p>
                  </a:txBody>
                  <a:tcPr/>
                </a:tc>
                <a:extLst>
                  <a:ext uri="{0D108BD9-81ED-4DB2-BD59-A6C34878D82A}">
                    <a16:rowId xmlns:a16="http://schemas.microsoft.com/office/drawing/2014/main" val="1277041420"/>
                  </a:ext>
                </a:extLst>
              </a:tr>
            </a:tbl>
          </a:graphicData>
        </a:graphic>
      </p:graphicFrame>
    </p:spTree>
    <p:extLst>
      <p:ext uri="{BB962C8B-B14F-4D97-AF65-F5344CB8AC3E}">
        <p14:creationId xmlns:p14="http://schemas.microsoft.com/office/powerpoint/2010/main" val="109161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4</a:t>
            </a:r>
            <a:r>
              <a:rPr lang="en-US" b="1"/>
              <a:t>.2 </a:t>
            </a:r>
            <a:r>
              <a:rPr lang="en-US"/>
              <a:t>Instruction latency</a:t>
            </a:r>
          </a:p>
        </p:txBody>
      </p:sp>
      <p:sp>
        <p:nvSpPr>
          <p:cNvPr id="3" name="Content Placeholder 2"/>
          <p:cNvSpPr>
            <a:spLocks noGrp="1"/>
          </p:cNvSpPr>
          <p:nvPr>
            <p:ph idx="1"/>
          </p:nvPr>
        </p:nvSpPr>
        <p:spPr/>
        <p:txBody>
          <a:bodyPr/>
          <a:lstStyle/>
          <a:p>
            <a:pPr fontAlgn="base"/>
            <a:r>
              <a:rPr lang="en-US"/>
              <a:t>How does the new 4-stage design affect the instruction latency?</a:t>
            </a:r>
          </a:p>
          <a:p>
            <a:pPr marL="514350" indent="-514350" fontAlgn="base">
              <a:buFont typeface="+mj-lt"/>
              <a:buAutoNum type="alphaUcPeriod"/>
            </a:pPr>
            <a:r>
              <a:rPr lang="en-US"/>
              <a:t>instruction latency (e.g. for load) for 4-stage pipelined CPU is lower than that in the 5-stage pipelined CPU.</a:t>
            </a:r>
          </a:p>
          <a:p>
            <a:pPr marL="514350" indent="-514350" fontAlgn="base">
              <a:buFont typeface="+mj-lt"/>
              <a:buAutoNum type="alphaUcPeriod"/>
            </a:pPr>
            <a:r>
              <a:rPr lang="en-US"/>
              <a:t>instruction latency (e.g. for load) for 4-stage pipelined CPU is higher than that in the 5-stage pipelined CPU.</a:t>
            </a:r>
          </a:p>
          <a:p>
            <a:pPr marL="514350" indent="-514350" fontAlgn="base">
              <a:buFont typeface="+mj-lt"/>
              <a:buAutoNum type="alphaUcPeriod"/>
            </a:pPr>
            <a:r>
              <a:rPr lang="en-US"/>
              <a:t>instruction latency (e.g. for load) for 4-stage pipelined CPU is the same as that in the 5-stage pipelined CPU.</a:t>
            </a:r>
          </a:p>
          <a:p>
            <a:endParaRPr lang="en-US"/>
          </a:p>
        </p:txBody>
      </p:sp>
      <p:sp>
        <p:nvSpPr>
          <p:cNvPr id="4" name="TextBox 3"/>
          <p:cNvSpPr txBox="1"/>
          <p:nvPr/>
        </p:nvSpPr>
        <p:spPr>
          <a:xfrm>
            <a:off x="2755900" y="5029200"/>
            <a:ext cx="7810500" cy="1477328"/>
          </a:xfrm>
          <a:prstGeom prst="rect">
            <a:avLst/>
          </a:prstGeom>
          <a:noFill/>
        </p:spPr>
        <p:txBody>
          <a:bodyPr wrap="square" rtlCol="0">
            <a:spAutoFit/>
          </a:bodyPr>
          <a:lstStyle/>
          <a:p>
            <a:pPr marL="285750" indent="-285750">
              <a:buFont typeface="Arial" charset="0"/>
              <a:buChar char="•"/>
            </a:pPr>
            <a:r>
              <a:rPr lang="en-US" dirty="0">
                <a:solidFill>
                  <a:schemeClr val="accent1"/>
                </a:solidFill>
              </a:rPr>
              <a:t>Instruction latency:</a:t>
            </a:r>
          </a:p>
          <a:p>
            <a:pPr marL="285750" indent="-285750">
              <a:buFont typeface="Arial" charset="0"/>
              <a:buChar char="•"/>
            </a:pPr>
            <a:r>
              <a:rPr lang="en-US" dirty="0">
                <a:solidFill>
                  <a:schemeClr val="accent1"/>
                </a:solidFill>
              </a:rPr>
              <a:t>5-stage: 200ps*4+100ps</a:t>
            </a:r>
          </a:p>
          <a:p>
            <a:pPr marL="285750" indent="-285750">
              <a:buFont typeface="Arial" charset="0"/>
              <a:buChar char="•"/>
            </a:pPr>
            <a:r>
              <a:rPr lang="en-US" dirty="0">
                <a:solidFill>
                  <a:schemeClr val="accent1"/>
                </a:solidFill>
              </a:rPr>
              <a:t>4-stage:</a:t>
            </a:r>
          </a:p>
          <a:p>
            <a:pPr marL="742950" lvl="1" indent="-285750">
              <a:buFont typeface="Arial" charset="0"/>
              <a:buChar char="•"/>
            </a:pPr>
            <a:r>
              <a:rPr lang="en-US" dirty="0">
                <a:solidFill>
                  <a:schemeClr val="accent1"/>
                </a:solidFill>
              </a:rPr>
              <a:t>200ps*3+100ps</a:t>
            </a:r>
          </a:p>
          <a:p>
            <a:endParaRPr lang="en-US" dirty="0"/>
          </a:p>
        </p:txBody>
      </p:sp>
      <p:sp>
        <p:nvSpPr>
          <p:cNvPr id="5" name="Oval 4"/>
          <p:cNvSpPr/>
          <p:nvPr/>
        </p:nvSpPr>
        <p:spPr>
          <a:xfrm>
            <a:off x="698500" y="2288382"/>
            <a:ext cx="5422900" cy="100091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8D4EC0DA-4BF5-A643-9CB7-B11B04F56005}" type="slidenum">
              <a:rPr lang="en-US" smtClean="0"/>
              <a:t>37</a:t>
            </a:fld>
            <a:endParaRPr lang="en-US"/>
          </a:p>
        </p:txBody>
      </p:sp>
    </p:spTree>
    <p:extLst>
      <p:ext uri="{BB962C8B-B14F-4D97-AF65-F5344CB8AC3E}">
        <p14:creationId xmlns:p14="http://schemas.microsoft.com/office/powerpoint/2010/main" val="1106381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Pipeline hazard</a:t>
            </a:r>
          </a:p>
        </p:txBody>
      </p:sp>
      <p:sp>
        <p:nvSpPr>
          <p:cNvPr id="4" name="Slide Number Placeholder 3"/>
          <p:cNvSpPr>
            <a:spLocks noGrp="1"/>
          </p:cNvSpPr>
          <p:nvPr>
            <p:ph type="sldNum" sz="quarter" idx="12"/>
          </p:nvPr>
        </p:nvSpPr>
        <p:spPr/>
        <p:txBody>
          <a:bodyPr/>
          <a:lstStyle/>
          <a:p>
            <a:fld id="{8D4EC0DA-4BF5-A643-9CB7-B11B04F56005}" type="slidenum">
              <a:rPr lang="en-US" smtClean="0"/>
              <a:t>38</a:t>
            </a:fld>
            <a:endParaRPr lang="en-US"/>
          </a:p>
        </p:txBody>
      </p:sp>
      <p:sp>
        <p:nvSpPr>
          <p:cNvPr id="7" name="TextBox 6">
            <a:extLst>
              <a:ext uri="{FF2B5EF4-FFF2-40B4-BE49-F238E27FC236}">
                <a16:creationId xmlns:a16="http://schemas.microsoft.com/office/drawing/2014/main" id="{0253864E-41CD-944B-84BC-F3909EB6F058}"/>
              </a:ext>
            </a:extLst>
          </p:cNvPr>
          <p:cNvSpPr txBox="1"/>
          <p:nvPr/>
        </p:nvSpPr>
        <p:spPr>
          <a:xfrm>
            <a:off x="838200" y="1829747"/>
            <a:ext cx="8027504" cy="1754326"/>
          </a:xfrm>
          <a:prstGeom prst="rect">
            <a:avLst/>
          </a:prstGeom>
          <a:noFill/>
        </p:spPr>
        <p:txBody>
          <a:bodyPr wrap="square" rtlCol="0">
            <a:spAutoFit/>
          </a:bodyPr>
          <a:lstStyle/>
          <a:p>
            <a:r>
              <a:rPr lang="en-US" altLang="zh-CN"/>
              <a:t>No</a:t>
            </a:r>
            <a:r>
              <a:rPr lang="zh-CN" altLang="en-US"/>
              <a:t> </a:t>
            </a:r>
            <a:r>
              <a:rPr lang="en-US" altLang="zh-CN"/>
              <a:t>dependency</a:t>
            </a:r>
            <a:r>
              <a:rPr lang="zh-CN" altLang="en-US"/>
              <a:t> </a:t>
            </a:r>
            <a:r>
              <a:rPr lang="en-US" altLang="zh-CN"/>
              <a:t>=&gt;</a:t>
            </a:r>
            <a:r>
              <a:rPr lang="zh-CN" altLang="en-US"/>
              <a:t> </a:t>
            </a:r>
            <a:r>
              <a:rPr lang="en-US" altLang="zh-CN"/>
              <a:t>parallelism</a:t>
            </a:r>
          </a:p>
          <a:p>
            <a:r>
              <a:rPr lang="en-US" altLang="zh-CN"/>
              <a:t>Pipeline:</a:t>
            </a:r>
            <a:r>
              <a:rPr lang="zh-CN" altLang="en-US"/>
              <a:t> </a:t>
            </a:r>
            <a:r>
              <a:rPr lang="en-US" altLang="zh-CN"/>
              <a:t>parallelly</a:t>
            </a:r>
            <a:r>
              <a:rPr lang="zh-CN" altLang="en-US"/>
              <a:t> </a:t>
            </a:r>
            <a:r>
              <a:rPr lang="en-US" altLang="zh-CN"/>
              <a:t>execute</a:t>
            </a:r>
            <a:r>
              <a:rPr lang="zh-CN" altLang="en-US"/>
              <a:t> </a:t>
            </a:r>
            <a:r>
              <a:rPr lang="en-US" altLang="zh-CN"/>
              <a:t>the</a:t>
            </a:r>
            <a:r>
              <a:rPr lang="zh-CN" altLang="en-US"/>
              <a:t> </a:t>
            </a:r>
            <a:r>
              <a:rPr lang="en-US" altLang="zh-CN"/>
              <a:t>instructions:</a:t>
            </a:r>
          </a:p>
          <a:p>
            <a:pPr marL="742950" lvl="1" indent="-285750">
              <a:buFont typeface="Arial" panose="020B0604020202020204" pitchFamily="34" charset="0"/>
              <a:buChar char="•"/>
            </a:pPr>
            <a:r>
              <a:rPr lang="en-US" altLang="zh-CN"/>
              <a:t>For</a:t>
            </a:r>
            <a:r>
              <a:rPr lang="zh-CN" altLang="en-US"/>
              <a:t> </a:t>
            </a:r>
            <a:r>
              <a:rPr lang="en-US" altLang="zh-CN"/>
              <a:t>a</a:t>
            </a:r>
            <a:r>
              <a:rPr lang="zh-CN" altLang="en-US"/>
              <a:t> </a:t>
            </a:r>
            <a:r>
              <a:rPr lang="en-US" altLang="zh-CN"/>
              <a:t>specific</a:t>
            </a:r>
            <a:r>
              <a:rPr lang="zh-CN" altLang="en-US"/>
              <a:t> </a:t>
            </a:r>
            <a:r>
              <a:rPr lang="en-US" altLang="zh-CN"/>
              <a:t>instruction,</a:t>
            </a:r>
            <a:r>
              <a:rPr lang="zh-CN" altLang="en-US"/>
              <a:t> </a:t>
            </a:r>
            <a:r>
              <a:rPr lang="en-US" altLang="zh-CN"/>
              <a:t>a</a:t>
            </a:r>
            <a:r>
              <a:rPr lang="zh-CN" altLang="en-US"/>
              <a:t> </a:t>
            </a:r>
            <a:r>
              <a:rPr lang="en-US" altLang="zh-CN"/>
              <a:t>stage</a:t>
            </a:r>
            <a:r>
              <a:rPr lang="zh-CN" altLang="en-US"/>
              <a:t> </a:t>
            </a:r>
            <a:r>
              <a:rPr lang="en-US" altLang="zh-CN"/>
              <a:t>depends</a:t>
            </a:r>
            <a:r>
              <a:rPr lang="zh-CN" altLang="en-US"/>
              <a:t> </a:t>
            </a:r>
            <a:r>
              <a:rPr lang="en-US" altLang="zh-CN"/>
              <a:t>on</a:t>
            </a:r>
            <a:r>
              <a:rPr lang="zh-CN" altLang="en-US"/>
              <a:t> </a:t>
            </a:r>
            <a:r>
              <a:rPr lang="en-US" altLang="zh-CN"/>
              <a:t>the</a:t>
            </a:r>
            <a:r>
              <a:rPr lang="zh-CN" altLang="en-US"/>
              <a:t> </a:t>
            </a:r>
            <a:r>
              <a:rPr lang="en-US" altLang="zh-CN"/>
              <a:t>previous</a:t>
            </a:r>
            <a:r>
              <a:rPr lang="zh-CN" altLang="en-US"/>
              <a:t> </a:t>
            </a:r>
            <a:r>
              <a:rPr lang="en-US" altLang="zh-CN"/>
              <a:t>stage.</a:t>
            </a:r>
          </a:p>
          <a:p>
            <a:pPr marL="742950" lvl="1" indent="-285750">
              <a:buFont typeface="Arial" panose="020B0604020202020204" pitchFamily="34" charset="0"/>
              <a:buChar char="•"/>
            </a:pPr>
            <a:r>
              <a:rPr lang="en-US" altLang="zh-CN"/>
              <a:t>But</a:t>
            </a:r>
            <a:r>
              <a:rPr lang="zh-CN" altLang="en-US"/>
              <a:t> </a:t>
            </a:r>
            <a:r>
              <a:rPr lang="en-US" altLang="zh-CN"/>
              <a:t>we</a:t>
            </a:r>
            <a:r>
              <a:rPr lang="zh-CN" altLang="en-US"/>
              <a:t> </a:t>
            </a:r>
            <a:r>
              <a:rPr lang="en-US" altLang="zh-CN"/>
              <a:t>can</a:t>
            </a:r>
            <a:r>
              <a:rPr lang="zh-CN" altLang="en-US"/>
              <a:t> </a:t>
            </a:r>
            <a:r>
              <a:rPr lang="en-US" altLang="zh-CN"/>
              <a:t>utilize</a:t>
            </a:r>
            <a:r>
              <a:rPr lang="zh-CN" altLang="en-US"/>
              <a:t> </a:t>
            </a:r>
            <a:r>
              <a:rPr lang="en-US" altLang="zh-CN"/>
              <a:t>the</a:t>
            </a:r>
            <a:r>
              <a:rPr lang="zh-CN" altLang="en-US"/>
              <a:t> </a:t>
            </a:r>
            <a:r>
              <a:rPr lang="en-US" altLang="zh-CN"/>
              <a:t>independency</a:t>
            </a:r>
            <a:r>
              <a:rPr lang="zh-CN" altLang="en-US"/>
              <a:t> </a:t>
            </a:r>
            <a:r>
              <a:rPr lang="en-US" altLang="zh-CN"/>
              <a:t>across</a:t>
            </a:r>
            <a:r>
              <a:rPr lang="zh-CN" altLang="en-US"/>
              <a:t> </a:t>
            </a:r>
            <a:r>
              <a:rPr lang="en-US" altLang="zh-CN"/>
              <a:t>instructions</a:t>
            </a:r>
            <a:r>
              <a:rPr lang="zh-CN" altLang="en-US"/>
              <a:t> </a:t>
            </a:r>
            <a:endParaRPr lang="en-US" altLang="zh-CN"/>
          </a:p>
          <a:p>
            <a:pPr marL="1200150" lvl="2" indent="-285750">
              <a:buFont typeface="Arial" panose="020B0604020202020204" pitchFamily="34" charset="0"/>
              <a:buChar char="•"/>
            </a:pPr>
            <a:r>
              <a:rPr lang="en-US" altLang="zh-CN"/>
              <a:t>We</a:t>
            </a:r>
            <a:r>
              <a:rPr lang="zh-CN" altLang="en-US"/>
              <a:t> </a:t>
            </a:r>
            <a:r>
              <a:rPr lang="en-US" altLang="zh-CN"/>
              <a:t>can</a:t>
            </a:r>
            <a:r>
              <a:rPr lang="zh-CN" altLang="en-US"/>
              <a:t> </a:t>
            </a:r>
            <a:r>
              <a:rPr lang="en-US" altLang="zh-CN"/>
              <a:t>execute</a:t>
            </a:r>
            <a:r>
              <a:rPr lang="zh-CN" altLang="en-US"/>
              <a:t> </a:t>
            </a:r>
            <a:r>
              <a:rPr lang="en-US" altLang="zh-CN"/>
              <a:t>the</a:t>
            </a:r>
            <a:r>
              <a:rPr lang="zh-CN" altLang="en-US"/>
              <a:t> </a:t>
            </a:r>
            <a:r>
              <a:rPr lang="en-US" altLang="zh-CN"/>
              <a:t>next</a:t>
            </a:r>
            <a:r>
              <a:rPr lang="zh-CN" altLang="en-US"/>
              <a:t> </a:t>
            </a:r>
            <a:r>
              <a:rPr lang="en-US" altLang="zh-CN"/>
              <a:t>instruction</a:t>
            </a:r>
            <a:r>
              <a:rPr lang="zh-CN" altLang="en-US"/>
              <a:t> </a:t>
            </a:r>
            <a:r>
              <a:rPr lang="en-US" altLang="zh-CN"/>
              <a:t>without</a:t>
            </a:r>
            <a:r>
              <a:rPr lang="zh-CN" altLang="en-US"/>
              <a:t> </a:t>
            </a:r>
            <a:r>
              <a:rPr lang="en-US" altLang="zh-CN"/>
              <a:t>waiting</a:t>
            </a:r>
            <a:r>
              <a:rPr lang="zh-CN" altLang="en-US"/>
              <a:t> </a:t>
            </a:r>
            <a:r>
              <a:rPr lang="en-US" altLang="zh-CN"/>
              <a:t>for</a:t>
            </a:r>
            <a:r>
              <a:rPr lang="zh-CN" altLang="en-US"/>
              <a:t> </a:t>
            </a:r>
            <a:r>
              <a:rPr lang="en-US" altLang="zh-CN"/>
              <a:t>the</a:t>
            </a:r>
            <a:r>
              <a:rPr lang="zh-CN" altLang="en-US"/>
              <a:t> </a:t>
            </a:r>
            <a:r>
              <a:rPr lang="en-US" altLang="zh-CN"/>
              <a:t>finish</a:t>
            </a:r>
            <a:r>
              <a:rPr lang="zh-CN" altLang="en-US"/>
              <a:t> </a:t>
            </a:r>
            <a:r>
              <a:rPr lang="en-US" altLang="zh-CN"/>
              <a:t>of</a:t>
            </a:r>
            <a:r>
              <a:rPr lang="zh-CN" altLang="en-US"/>
              <a:t> </a:t>
            </a:r>
            <a:r>
              <a:rPr lang="en-US" altLang="zh-CN"/>
              <a:t>the</a:t>
            </a:r>
            <a:r>
              <a:rPr lang="zh-CN" altLang="en-US"/>
              <a:t> </a:t>
            </a:r>
            <a:r>
              <a:rPr lang="en-US" altLang="zh-CN"/>
              <a:t>previous</a:t>
            </a:r>
            <a:r>
              <a:rPr lang="zh-CN" altLang="en-US"/>
              <a:t> </a:t>
            </a:r>
            <a:r>
              <a:rPr lang="en-US" altLang="zh-CN"/>
              <a:t>instruction</a:t>
            </a:r>
            <a:r>
              <a:rPr lang="zh-CN" altLang="en-US"/>
              <a:t> </a:t>
            </a:r>
            <a:r>
              <a:rPr lang="en-US" altLang="zh-CN"/>
              <a:t>=&gt;</a:t>
            </a:r>
            <a:r>
              <a:rPr lang="zh-CN" altLang="en-US"/>
              <a:t> </a:t>
            </a:r>
            <a:r>
              <a:rPr lang="en-US" altLang="zh-CN"/>
              <a:t>pipeline</a:t>
            </a:r>
          </a:p>
        </p:txBody>
      </p:sp>
      <p:sp>
        <p:nvSpPr>
          <p:cNvPr id="8" name="Rounded Rectangular Callout 7">
            <a:extLst>
              <a:ext uri="{FF2B5EF4-FFF2-40B4-BE49-F238E27FC236}">
                <a16:creationId xmlns:a16="http://schemas.microsoft.com/office/drawing/2014/main" id="{BE37F122-10CA-4A4D-A295-4602C1623FC9}"/>
              </a:ext>
            </a:extLst>
          </p:cNvPr>
          <p:cNvSpPr/>
          <p:nvPr/>
        </p:nvSpPr>
        <p:spPr>
          <a:xfrm>
            <a:off x="3589682" y="1421962"/>
            <a:ext cx="2226365" cy="1103243"/>
          </a:xfrm>
          <a:prstGeom prst="wedgeRoundRectCallout">
            <a:avLst>
              <a:gd name="adj1" fmla="val -23512"/>
              <a:gd name="adj2" fmla="val 6790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However,</a:t>
            </a:r>
            <a:r>
              <a:rPr lang="zh-CN" altLang="en-US"/>
              <a:t> </a:t>
            </a:r>
            <a:r>
              <a:rPr lang="en-US" altLang="zh-CN"/>
              <a:t>not</a:t>
            </a:r>
            <a:r>
              <a:rPr lang="zh-CN" altLang="en-US"/>
              <a:t> </a:t>
            </a:r>
            <a:r>
              <a:rPr lang="en-US" altLang="zh-CN"/>
              <a:t>always</a:t>
            </a:r>
            <a:r>
              <a:rPr lang="zh-CN" altLang="en-US"/>
              <a:t> </a:t>
            </a:r>
            <a:r>
              <a:rPr lang="en-US" altLang="zh-CN"/>
              <a:t>true</a:t>
            </a:r>
            <a:r>
              <a:rPr lang="zh-CN" altLang="en-US"/>
              <a:t> </a:t>
            </a:r>
            <a:r>
              <a:rPr lang="en-US" altLang="zh-CN"/>
              <a:t>=&gt;</a:t>
            </a:r>
            <a:r>
              <a:rPr lang="zh-CN" altLang="en-US"/>
              <a:t> </a:t>
            </a:r>
            <a:r>
              <a:rPr lang="en-US" altLang="zh-CN"/>
              <a:t>hazard.</a:t>
            </a:r>
            <a:endParaRPr lang="en-US"/>
          </a:p>
        </p:txBody>
      </p:sp>
    </p:spTree>
    <p:extLst>
      <p:ext uri="{BB962C8B-B14F-4D97-AF65-F5344CB8AC3E}">
        <p14:creationId xmlns:p14="http://schemas.microsoft.com/office/powerpoint/2010/main" val="505149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Pipeline hazard</a:t>
            </a:r>
          </a:p>
        </p:txBody>
      </p:sp>
      <p:sp>
        <p:nvSpPr>
          <p:cNvPr id="4" name="Slide Number Placeholder 3"/>
          <p:cNvSpPr>
            <a:spLocks noGrp="1"/>
          </p:cNvSpPr>
          <p:nvPr>
            <p:ph type="sldNum" sz="quarter" idx="12"/>
          </p:nvPr>
        </p:nvSpPr>
        <p:spPr/>
        <p:txBody>
          <a:bodyPr/>
          <a:lstStyle/>
          <a:p>
            <a:fld id="{8D4EC0DA-4BF5-A643-9CB7-B11B04F56005}" type="slidenum">
              <a:rPr lang="en-US" smtClean="0"/>
              <a:t>39</a:t>
            </a:fld>
            <a:endParaRPr lang="en-US"/>
          </a:p>
        </p:txBody>
      </p:sp>
      <p:sp>
        <p:nvSpPr>
          <p:cNvPr id="7" name="TextBox 6">
            <a:extLst>
              <a:ext uri="{FF2B5EF4-FFF2-40B4-BE49-F238E27FC236}">
                <a16:creationId xmlns:a16="http://schemas.microsoft.com/office/drawing/2014/main" id="{0253864E-41CD-944B-84BC-F3909EB6F058}"/>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x7</a:t>
            </a:r>
            <a:r>
              <a:rPr lang="zh-CN" altLang="en-US"/>
              <a:t> </a:t>
            </a:r>
            <a:r>
              <a:rPr lang="en-US" altLang="zh-CN"/>
              <a:t>=</a:t>
            </a:r>
            <a:r>
              <a:rPr lang="zh-CN" altLang="en-US"/>
              <a:t> </a:t>
            </a:r>
            <a:r>
              <a:rPr lang="en-US" altLang="zh-CN"/>
              <a:t>1</a:t>
            </a:r>
          </a:p>
          <a:p>
            <a:r>
              <a:rPr lang="en-US" altLang="zh-CN"/>
              <a:t>add</a:t>
            </a:r>
            <a:r>
              <a:rPr lang="zh-CN" altLang="en-US"/>
              <a:t> </a:t>
            </a:r>
            <a:r>
              <a:rPr lang="en-US" altLang="zh-CN"/>
              <a:t>x5,</a:t>
            </a:r>
            <a:r>
              <a:rPr lang="zh-CN" altLang="en-US"/>
              <a:t> </a:t>
            </a:r>
            <a:r>
              <a:rPr lang="en-US" altLang="zh-CN"/>
              <a:t>x6,</a:t>
            </a:r>
            <a:r>
              <a:rPr lang="zh-CN" altLang="en-US"/>
              <a:t> </a:t>
            </a:r>
            <a:r>
              <a:rPr lang="en-US" altLang="zh-CN"/>
              <a:t>x7</a:t>
            </a:r>
            <a:r>
              <a:rPr lang="zh-CN" altLang="en-US"/>
              <a:t> </a:t>
            </a:r>
            <a:r>
              <a:rPr lang="en-US" altLang="zh-CN"/>
              <a:t>(x5</a:t>
            </a:r>
            <a:r>
              <a:rPr lang="zh-CN" altLang="en-US"/>
              <a:t> </a:t>
            </a:r>
            <a:r>
              <a:rPr lang="en-US" altLang="zh-CN"/>
              <a:t>=</a:t>
            </a:r>
            <a:r>
              <a:rPr lang="zh-CN" altLang="en-US"/>
              <a:t> </a:t>
            </a:r>
            <a:r>
              <a:rPr lang="en-US" altLang="zh-CN"/>
              <a:t>x6</a:t>
            </a:r>
            <a:r>
              <a:rPr lang="zh-CN" altLang="en-US"/>
              <a:t> </a:t>
            </a:r>
            <a:r>
              <a:rPr lang="en-US" altLang="zh-CN"/>
              <a:t>+</a:t>
            </a:r>
            <a:r>
              <a:rPr lang="zh-CN" altLang="en-US"/>
              <a:t> </a:t>
            </a:r>
            <a:r>
              <a:rPr lang="en-US" altLang="zh-CN"/>
              <a:t>x7)</a:t>
            </a:r>
          </a:p>
          <a:p>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3</a:t>
            </a:r>
          </a:p>
        </p:txBody>
      </p:sp>
      <p:sp>
        <p:nvSpPr>
          <p:cNvPr id="6" name="Rectangle 5">
            <a:extLst>
              <a:ext uri="{FF2B5EF4-FFF2-40B4-BE49-F238E27FC236}">
                <a16:creationId xmlns:a16="http://schemas.microsoft.com/office/drawing/2014/main" id="{4DC32306-C31B-304B-AF51-E3FFBDAE0948}"/>
              </a:ext>
            </a:extLst>
          </p:cNvPr>
          <p:cNvSpPr/>
          <p:nvPr/>
        </p:nvSpPr>
        <p:spPr>
          <a:xfrm>
            <a:off x="2374625" y="3858325"/>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IF</a:t>
            </a:r>
            <a:endParaRPr lang="en-US"/>
          </a:p>
        </p:txBody>
      </p:sp>
      <p:sp>
        <p:nvSpPr>
          <p:cNvPr id="10" name="Rectangle 9">
            <a:extLst>
              <a:ext uri="{FF2B5EF4-FFF2-40B4-BE49-F238E27FC236}">
                <a16:creationId xmlns:a16="http://schemas.microsoft.com/office/drawing/2014/main" id="{69782A59-BBA7-E541-B433-0039740B03AF}"/>
              </a:ext>
            </a:extLst>
          </p:cNvPr>
          <p:cNvSpPr/>
          <p:nvPr/>
        </p:nvSpPr>
        <p:spPr>
          <a:xfrm>
            <a:off x="5191539" y="3858325"/>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11" name="Rectangle 10">
            <a:extLst>
              <a:ext uri="{FF2B5EF4-FFF2-40B4-BE49-F238E27FC236}">
                <a16:creationId xmlns:a16="http://schemas.microsoft.com/office/drawing/2014/main" id="{964ED82B-0AC1-284B-A961-8DCBE286787D}"/>
              </a:ext>
            </a:extLst>
          </p:cNvPr>
          <p:cNvSpPr/>
          <p:nvPr/>
        </p:nvSpPr>
        <p:spPr>
          <a:xfrm>
            <a:off x="6597096" y="3858325"/>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12" name="Rectangle 11">
            <a:extLst>
              <a:ext uri="{FF2B5EF4-FFF2-40B4-BE49-F238E27FC236}">
                <a16:creationId xmlns:a16="http://schemas.microsoft.com/office/drawing/2014/main" id="{4024CAD9-C938-DA42-8B2B-14DECF1FCC4D}"/>
              </a:ext>
            </a:extLst>
          </p:cNvPr>
          <p:cNvSpPr/>
          <p:nvPr/>
        </p:nvSpPr>
        <p:spPr>
          <a:xfrm>
            <a:off x="8002653" y="3859685"/>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3" name="Rectangle 2">
            <a:extLst>
              <a:ext uri="{FF2B5EF4-FFF2-40B4-BE49-F238E27FC236}">
                <a16:creationId xmlns:a16="http://schemas.microsoft.com/office/drawing/2014/main" id="{74E8B965-7D49-EA4F-8132-772B1F1F6D4F}"/>
              </a:ext>
            </a:extLst>
          </p:cNvPr>
          <p:cNvSpPr/>
          <p:nvPr/>
        </p:nvSpPr>
        <p:spPr>
          <a:xfrm>
            <a:off x="745586" y="3951955"/>
            <a:ext cx="1462260" cy="369332"/>
          </a:xfrm>
          <a:prstGeom prst="rect">
            <a:avLst/>
          </a:prstGeom>
        </p:spPr>
        <p:txBody>
          <a:bodyPr wrap="none">
            <a:spAutoFit/>
          </a:bodyPr>
          <a:lstStyle/>
          <a:p>
            <a:r>
              <a:rPr lang="en-US" altLang="zh-CN"/>
              <a:t>add</a:t>
            </a:r>
            <a:r>
              <a:rPr lang="zh-CN" altLang="en-US"/>
              <a:t> </a:t>
            </a:r>
            <a:r>
              <a:rPr lang="en-US" altLang="zh-CN"/>
              <a:t>x5,</a:t>
            </a:r>
            <a:r>
              <a:rPr lang="zh-CN" altLang="en-US"/>
              <a:t> </a:t>
            </a:r>
            <a:r>
              <a:rPr lang="en-US" altLang="zh-CN"/>
              <a:t>x6,</a:t>
            </a:r>
            <a:r>
              <a:rPr lang="zh-CN" altLang="en-US"/>
              <a:t> </a:t>
            </a:r>
            <a:r>
              <a:rPr lang="en-US" altLang="zh-CN"/>
              <a:t>x7</a:t>
            </a:r>
          </a:p>
        </p:txBody>
      </p:sp>
      <p:sp>
        <p:nvSpPr>
          <p:cNvPr id="5" name="Rectangle 4">
            <a:extLst>
              <a:ext uri="{FF2B5EF4-FFF2-40B4-BE49-F238E27FC236}">
                <a16:creationId xmlns:a16="http://schemas.microsoft.com/office/drawing/2014/main" id="{DADBC8E4-68E9-9F47-AE84-B34012A770EB}"/>
              </a:ext>
            </a:extLst>
          </p:cNvPr>
          <p:cNvSpPr/>
          <p:nvPr/>
        </p:nvSpPr>
        <p:spPr>
          <a:xfrm>
            <a:off x="1975626" y="4705386"/>
            <a:ext cx="1462260" cy="369332"/>
          </a:xfrm>
          <a:prstGeom prst="rect">
            <a:avLst/>
          </a:prstGeom>
        </p:spPr>
        <p:txBody>
          <a:bodyPr wrap="none">
            <a:spAutoFit/>
          </a:bodyPr>
          <a:lstStyle/>
          <a:p>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3" name="Rectangle 12">
            <a:extLst>
              <a:ext uri="{FF2B5EF4-FFF2-40B4-BE49-F238E27FC236}">
                <a16:creationId xmlns:a16="http://schemas.microsoft.com/office/drawing/2014/main" id="{920FF9E0-4247-F44D-A13D-90FC623DF67F}"/>
              </a:ext>
            </a:extLst>
          </p:cNvPr>
          <p:cNvSpPr/>
          <p:nvPr/>
        </p:nvSpPr>
        <p:spPr>
          <a:xfrm>
            <a:off x="3780182"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IF</a:t>
            </a:r>
            <a:endParaRPr lang="en-US"/>
          </a:p>
        </p:txBody>
      </p:sp>
      <p:sp>
        <p:nvSpPr>
          <p:cNvPr id="14" name="Rectangle 13">
            <a:extLst>
              <a:ext uri="{FF2B5EF4-FFF2-40B4-BE49-F238E27FC236}">
                <a16:creationId xmlns:a16="http://schemas.microsoft.com/office/drawing/2014/main" id="{C6CF0C7F-FB50-7F4E-BFF5-93C4241EA1D3}"/>
              </a:ext>
            </a:extLst>
          </p:cNvPr>
          <p:cNvSpPr/>
          <p:nvPr/>
        </p:nvSpPr>
        <p:spPr>
          <a:xfrm>
            <a:off x="5632247" y="4614544"/>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ID</a:t>
            </a:r>
            <a:endParaRPr lang="en-US" dirty="0"/>
          </a:p>
        </p:txBody>
      </p:sp>
      <p:sp>
        <p:nvSpPr>
          <p:cNvPr id="15" name="Rectangle 14">
            <a:extLst>
              <a:ext uri="{FF2B5EF4-FFF2-40B4-BE49-F238E27FC236}">
                <a16:creationId xmlns:a16="http://schemas.microsoft.com/office/drawing/2014/main" id="{189C2506-2CFD-6544-81C5-72CA75C2555B}"/>
              </a:ext>
            </a:extLst>
          </p:cNvPr>
          <p:cNvSpPr/>
          <p:nvPr/>
        </p:nvSpPr>
        <p:spPr>
          <a:xfrm>
            <a:off x="6597096"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16" name="Rectangle 15">
            <a:extLst>
              <a:ext uri="{FF2B5EF4-FFF2-40B4-BE49-F238E27FC236}">
                <a16:creationId xmlns:a16="http://schemas.microsoft.com/office/drawing/2014/main" id="{1CB9F7A5-AC3F-E145-8D92-7DA0EBAB3436}"/>
              </a:ext>
            </a:extLst>
          </p:cNvPr>
          <p:cNvSpPr/>
          <p:nvPr/>
        </p:nvSpPr>
        <p:spPr>
          <a:xfrm>
            <a:off x="8002653"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18" name="Rectangle 17">
            <a:extLst>
              <a:ext uri="{FF2B5EF4-FFF2-40B4-BE49-F238E27FC236}">
                <a16:creationId xmlns:a16="http://schemas.microsoft.com/office/drawing/2014/main" id="{BA6E3B60-2996-AC4E-8D47-5F0D563FD836}"/>
              </a:ext>
            </a:extLst>
          </p:cNvPr>
          <p:cNvSpPr/>
          <p:nvPr/>
        </p:nvSpPr>
        <p:spPr>
          <a:xfrm>
            <a:off x="9408210" y="4613247"/>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0" name="Rectangle 19">
            <a:extLst>
              <a:ext uri="{FF2B5EF4-FFF2-40B4-BE49-F238E27FC236}">
                <a16:creationId xmlns:a16="http://schemas.microsoft.com/office/drawing/2014/main" id="{9D89AC40-3B83-E041-9073-001E40FB30E1}"/>
              </a:ext>
            </a:extLst>
          </p:cNvPr>
          <p:cNvSpPr/>
          <p:nvPr/>
        </p:nvSpPr>
        <p:spPr>
          <a:xfrm>
            <a:off x="4226690" y="3858325"/>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ID</a:t>
            </a:r>
            <a:endParaRPr lang="en-US"/>
          </a:p>
        </p:txBody>
      </p:sp>
    </p:spTree>
    <p:extLst>
      <p:ext uri="{BB962C8B-B14F-4D97-AF65-F5344CB8AC3E}">
        <p14:creationId xmlns:p14="http://schemas.microsoft.com/office/powerpoint/2010/main" val="912672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a:t>Assessment 13</a:t>
            </a:r>
            <a:endParaRPr lang="en-US"/>
          </a:p>
        </p:txBody>
      </p:sp>
      <p:sp>
        <p:nvSpPr>
          <p:cNvPr id="5" name="Text Placeholder 4"/>
          <p:cNvSpPr>
            <a:spLocks noGrp="1"/>
          </p:cNvSpPr>
          <p:nvPr>
            <p:ph type="body" idx="1"/>
          </p:nvPr>
        </p:nvSpPr>
        <p:spPr/>
        <p:txBody>
          <a:bodyPr/>
          <a:lstStyle/>
          <a:p>
            <a:r>
              <a:rPr lang="en-US"/>
              <a:t>Q1 Single-cycle CPU</a:t>
            </a:r>
          </a:p>
        </p:txBody>
      </p:sp>
      <p:sp>
        <p:nvSpPr>
          <p:cNvPr id="2" name="Slide Number Placeholder 1"/>
          <p:cNvSpPr>
            <a:spLocks noGrp="1"/>
          </p:cNvSpPr>
          <p:nvPr>
            <p:ph type="sldNum" sz="quarter" idx="12"/>
          </p:nvPr>
        </p:nvSpPr>
        <p:spPr/>
        <p:txBody>
          <a:bodyPr/>
          <a:lstStyle/>
          <a:p>
            <a:fld id="{671D1F02-1DA5-2048-B067-06F818F79F6B}" type="slidenum">
              <a:rPr lang="en-US" smtClean="0"/>
              <a:t>4</a:t>
            </a:fld>
            <a:endParaRPr lang="en-US"/>
          </a:p>
        </p:txBody>
      </p:sp>
    </p:spTree>
    <p:extLst>
      <p:ext uri="{BB962C8B-B14F-4D97-AF65-F5344CB8AC3E}">
        <p14:creationId xmlns:p14="http://schemas.microsoft.com/office/powerpoint/2010/main" val="17608259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Pipeline hazard</a:t>
            </a:r>
          </a:p>
        </p:txBody>
      </p:sp>
      <p:sp>
        <p:nvSpPr>
          <p:cNvPr id="4" name="Slide Number Placeholder 3"/>
          <p:cNvSpPr>
            <a:spLocks noGrp="1"/>
          </p:cNvSpPr>
          <p:nvPr>
            <p:ph type="sldNum" sz="quarter" idx="12"/>
          </p:nvPr>
        </p:nvSpPr>
        <p:spPr/>
        <p:txBody>
          <a:bodyPr/>
          <a:lstStyle/>
          <a:p>
            <a:fld id="{8D4EC0DA-4BF5-A643-9CB7-B11B04F56005}" type="slidenum">
              <a:rPr lang="en-US" smtClean="0"/>
              <a:t>40</a:t>
            </a:fld>
            <a:endParaRPr lang="en-US"/>
          </a:p>
        </p:txBody>
      </p:sp>
      <p:sp>
        <p:nvSpPr>
          <p:cNvPr id="7" name="TextBox 6">
            <a:extLst>
              <a:ext uri="{FF2B5EF4-FFF2-40B4-BE49-F238E27FC236}">
                <a16:creationId xmlns:a16="http://schemas.microsoft.com/office/drawing/2014/main" id="{0253864E-41CD-944B-84BC-F3909EB6F058}"/>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x7</a:t>
            </a:r>
            <a:r>
              <a:rPr lang="zh-CN" altLang="en-US"/>
              <a:t> </a:t>
            </a:r>
            <a:r>
              <a:rPr lang="en-US" altLang="zh-CN"/>
              <a:t>=</a:t>
            </a:r>
            <a:r>
              <a:rPr lang="zh-CN" altLang="en-US"/>
              <a:t> </a:t>
            </a:r>
            <a:r>
              <a:rPr lang="en-US" altLang="zh-CN"/>
              <a:t>1</a:t>
            </a:r>
          </a:p>
          <a:p>
            <a:r>
              <a:rPr lang="en-US" altLang="zh-CN"/>
              <a:t>add</a:t>
            </a:r>
            <a:r>
              <a:rPr lang="zh-CN" altLang="en-US"/>
              <a:t> </a:t>
            </a:r>
            <a:r>
              <a:rPr lang="en-US" altLang="zh-CN"/>
              <a:t>x5,</a:t>
            </a:r>
            <a:r>
              <a:rPr lang="zh-CN" altLang="en-US"/>
              <a:t> </a:t>
            </a:r>
            <a:r>
              <a:rPr lang="en-US" altLang="zh-CN"/>
              <a:t>x6,</a:t>
            </a:r>
            <a:r>
              <a:rPr lang="zh-CN" altLang="en-US"/>
              <a:t> </a:t>
            </a:r>
            <a:r>
              <a:rPr lang="en-US" altLang="zh-CN"/>
              <a:t>x7</a:t>
            </a:r>
            <a:r>
              <a:rPr lang="zh-CN" altLang="en-US"/>
              <a:t> </a:t>
            </a:r>
            <a:r>
              <a:rPr lang="en-US" altLang="zh-CN"/>
              <a:t>(x5</a:t>
            </a:r>
            <a:r>
              <a:rPr lang="zh-CN" altLang="en-US"/>
              <a:t> </a:t>
            </a:r>
            <a:r>
              <a:rPr lang="en-US" altLang="zh-CN"/>
              <a:t>=</a:t>
            </a:r>
            <a:r>
              <a:rPr lang="zh-CN" altLang="en-US"/>
              <a:t> </a:t>
            </a:r>
            <a:r>
              <a:rPr lang="en-US" altLang="zh-CN"/>
              <a:t>x6</a:t>
            </a:r>
            <a:r>
              <a:rPr lang="zh-CN" altLang="en-US"/>
              <a:t> </a:t>
            </a:r>
            <a:r>
              <a:rPr lang="en-US" altLang="zh-CN"/>
              <a:t>+</a:t>
            </a:r>
            <a:r>
              <a:rPr lang="zh-CN" altLang="en-US"/>
              <a:t> </a:t>
            </a:r>
            <a:r>
              <a:rPr lang="en-US" altLang="zh-CN"/>
              <a:t>x7)</a:t>
            </a:r>
          </a:p>
          <a:p>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3</a:t>
            </a:r>
          </a:p>
        </p:txBody>
      </p:sp>
      <p:sp>
        <p:nvSpPr>
          <p:cNvPr id="6" name="Rectangle 5">
            <a:extLst>
              <a:ext uri="{FF2B5EF4-FFF2-40B4-BE49-F238E27FC236}">
                <a16:creationId xmlns:a16="http://schemas.microsoft.com/office/drawing/2014/main" id="{4DC32306-C31B-304B-AF51-E3FFBDAE0948}"/>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9" name="Rectangle 8">
            <a:extLst>
              <a:ext uri="{FF2B5EF4-FFF2-40B4-BE49-F238E27FC236}">
                <a16:creationId xmlns:a16="http://schemas.microsoft.com/office/drawing/2014/main" id="{2D282A73-26FC-A246-B882-C23FBC06F80D}"/>
              </a:ext>
            </a:extLst>
          </p:cNvPr>
          <p:cNvSpPr/>
          <p:nvPr/>
        </p:nvSpPr>
        <p:spPr>
          <a:xfrm>
            <a:off x="4177747" y="3859622"/>
            <a:ext cx="506895" cy="55659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ID</a:t>
            </a:r>
            <a:endParaRPr lang="en-US"/>
          </a:p>
        </p:txBody>
      </p:sp>
      <p:sp>
        <p:nvSpPr>
          <p:cNvPr id="10" name="Rectangle 9">
            <a:extLst>
              <a:ext uri="{FF2B5EF4-FFF2-40B4-BE49-F238E27FC236}">
                <a16:creationId xmlns:a16="http://schemas.microsoft.com/office/drawing/2014/main" id="{69782A59-BBA7-E541-B433-0039740B03AF}"/>
              </a:ext>
            </a:extLst>
          </p:cNvPr>
          <p:cNvSpPr/>
          <p:nvPr/>
        </p:nvSpPr>
        <p:spPr>
          <a:xfrm>
            <a:off x="5191539" y="3858325"/>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11" name="Rectangle 10">
            <a:extLst>
              <a:ext uri="{FF2B5EF4-FFF2-40B4-BE49-F238E27FC236}">
                <a16:creationId xmlns:a16="http://schemas.microsoft.com/office/drawing/2014/main" id="{964ED82B-0AC1-284B-A961-8DCBE286787D}"/>
              </a:ext>
            </a:extLst>
          </p:cNvPr>
          <p:cNvSpPr/>
          <p:nvPr/>
        </p:nvSpPr>
        <p:spPr>
          <a:xfrm>
            <a:off x="6597096" y="3858325"/>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3" name="Rectangle 2">
            <a:extLst>
              <a:ext uri="{FF2B5EF4-FFF2-40B4-BE49-F238E27FC236}">
                <a16:creationId xmlns:a16="http://schemas.microsoft.com/office/drawing/2014/main" id="{74E8B965-7D49-EA4F-8132-772B1F1F6D4F}"/>
              </a:ext>
            </a:extLst>
          </p:cNvPr>
          <p:cNvSpPr/>
          <p:nvPr/>
        </p:nvSpPr>
        <p:spPr>
          <a:xfrm>
            <a:off x="745586" y="3951955"/>
            <a:ext cx="1462260" cy="369332"/>
          </a:xfrm>
          <a:prstGeom prst="rect">
            <a:avLst/>
          </a:prstGeom>
        </p:spPr>
        <p:txBody>
          <a:bodyPr wrap="none">
            <a:spAutoFit/>
          </a:bodyPr>
          <a:lstStyle/>
          <a:p>
            <a:r>
              <a:rPr lang="en-US" altLang="zh-CN"/>
              <a:t>add</a:t>
            </a:r>
            <a:r>
              <a:rPr lang="zh-CN" altLang="en-US"/>
              <a:t> </a:t>
            </a:r>
            <a:r>
              <a:rPr lang="en-US" altLang="zh-CN"/>
              <a:t>x5,</a:t>
            </a:r>
            <a:r>
              <a:rPr lang="zh-CN" altLang="en-US"/>
              <a:t> </a:t>
            </a:r>
            <a:r>
              <a:rPr lang="en-US" altLang="zh-CN"/>
              <a:t>x6,</a:t>
            </a:r>
            <a:r>
              <a:rPr lang="zh-CN" altLang="en-US"/>
              <a:t> </a:t>
            </a:r>
            <a:r>
              <a:rPr lang="en-US" altLang="zh-CN"/>
              <a:t>x7</a:t>
            </a:r>
          </a:p>
        </p:txBody>
      </p:sp>
      <p:sp>
        <p:nvSpPr>
          <p:cNvPr id="5" name="Rectangle 4">
            <a:extLst>
              <a:ext uri="{FF2B5EF4-FFF2-40B4-BE49-F238E27FC236}">
                <a16:creationId xmlns:a16="http://schemas.microsoft.com/office/drawing/2014/main" id="{DADBC8E4-68E9-9F47-AE84-B34012A770EB}"/>
              </a:ext>
            </a:extLst>
          </p:cNvPr>
          <p:cNvSpPr/>
          <p:nvPr/>
        </p:nvSpPr>
        <p:spPr>
          <a:xfrm>
            <a:off x="1975626" y="4705386"/>
            <a:ext cx="1462260" cy="369332"/>
          </a:xfrm>
          <a:prstGeom prst="rect">
            <a:avLst/>
          </a:prstGeom>
        </p:spPr>
        <p:txBody>
          <a:bodyPr wrap="none">
            <a:spAutoFit/>
          </a:bodyPr>
          <a:lstStyle/>
          <a:p>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3" name="Rectangle 12">
            <a:extLst>
              <a:ext uri="{FF2B5EF4-FFF2-40B4-BE49-F238E27FC236}">
                <a16:creationId xmlns:a16="http://schemas.microsoft.com/office/drawing/2014/main" id="{920FF9E0-4247-F44D-A13D-90FC623DF67F}"/>
              </a:ext>
            </a:extLst>
          </p:cNvPr>
          <p:cNvSpPr/>
          <p:nvPr/>
        </p:nvSpPr>
        <p:spPr>
          <a:xfrm>
            <a:off x="3780182" y="4613247"/>
            <a:ext cx="904461" cy="55659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IF</a:t>
            </a:r>
            <a:endParaRPr lang="en-US"/>
          </a:p>
        </p:txBody>
      </p:sp>
      <p:sp>
        <p:nvSpPr>
          <p:cNvPr id="15" name="Rectangle 14">
            <a:extLst>
              <a:ext uri="{FF2B5EF4-FFF2-40B4-BE49-F238E27FC236}">
                <a16:creationId xmlns:a16="http://schemas.microsoft.com/office/drawing/2014/main" id="{189C2506-2CFD-6544-81C5-72CA75C2555B}"/>
              </a:ext>
            </a:extLst>
          </p:cNvPr>
          <p:cNvSpPr/>
          <p:nvPr/>
        </p:nvSpPr>
        <p:spPr>
          <a:xfrm>
            <a:off x="6597096"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16" name="Rectangle 15">
            <a:extLst>
              <a:ext uri="{FF2B5EF4-FFF2-40B4-BE49-F238E27FC236}">
                <a16:creationId xmlns:a16="http://schemas.microsoft.com/office/drawing/2014/main" id="{1CB9F7A5-AC3F-E145-8D92-7DA0EBAB3436}"/>
              </a:ext>
            </a:extLst>
          </p:cNvPr>
          <p:cNvSpPr/>
          <p:nvPr/>
        </p:nvSpPr>
        <p:spPr>
          <a:xfrm>
            <a:off x="8002653"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cxnSp>
        <p:nvCxnSpPr>
          <p:cNvPr id="18" name="Straight Arrow Connector 17">
            <a:extLst>
              <a:ext uri="{FF2B5EF4-FFF2-40B4-BE49-F238E27FC236}">
                <a16:creationId xmlns:a16="http://schemas.microsoft.com/office/drawing/2014/main" id="{FB3B7067-F982-B64D-B01E-966CEBAD42DE}"/>
              </a:ext>
            </a:extLst>
          </p:cNvPr>
          <p:cNvCxnSpPr>
            <a:cxnSpLocks/>
            <a:endCxn id="9" idx="1"/>
          </p:cNvCxnSpPr>
          <p:nvPr/>
        </p:nvCxnSpPr>
        <p:spPr>
          <a:xfrm flipV="1">
            <a:off x="3273286" y="4137918"/>
            <a:ext cx="904461" cy="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9" name="Rectangle 18">
            <a:extLst>
              <a:ext uri="{FF2B5EF4-FFF2-40B4-BE49-F238E27FC236}">
                <a16:creationId xmlns:a16="http://schemas.microsoft.com/office/drawing/2014/main" id="{7E2D5525-470C-0F42-B9B1-5012D83EC0AE}"/>
              </a:ext>
            </a:extLst>
          </p:cNvPr>
          <p:cNvSpPr/>
          <p:nvPr/>
        </p:nvSpPr>
        <p:spPr>
          <a:xfrm>
            <a:off x="8002653" y="3859685"/>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0" name="Rectangle 19">
            <a:extLst>
              <a:ext uri="{FF2B5EF4-FFF2-40B4-BE49-F238E27FC236}">
                <a16:creationId xmlns:a16="http://schemas.microsoft.com/office/drawing/2014/main" id="{5300379B-02C0-EA46-A4E9-DEB5A1F4EEC7}"/>
              </a:ext>
            </a:extLst>
          </p:cNvPr>
          <p:cNvSpPr/>
          <p:nvPr/>
        </p:nvSpPr>
        <p:spPr>
          <a:xfrm>
            <a:off x="5632247" y="4614544"/>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ID</a:t>
            </a:r>
            <a:endParaRPr lang="en-US" dirty="0"/>
          </a:p>
        </p:txBody>
      </p:sp>
      <p:sp>
        <p:nvSpPr>
          <p:cNvPr id="21" name="Rectangle 20">
            <a:extLst>
              <a:ext uri="{FF2B5EF4-FFF2-40B4-BE49-F238E27FC236}">
                <a16:creationId xmlns:a16="http://schemas.microsoft.com/office/drawing/2014/main" id="{E50BE3D1-7CFA-3748-8473-B8CC5633E05E}"/>
              </a:ext>
            </a:extLst>
          </p:cNvPr>
          <p:cNvSpPr/>
          <p:nvPr/>
        </p:nvSpPr>
        <p:spPr>
          <a:xfrm>
            <a:off x="9408210" y="4613247"/>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Tree>
    <p:extLst>
      <p:ext uri="{BB962C8B-B14F-4D97-AF65-F5344CB8AC3E}">
        <p14:creationId xmlns:p14="http://schemas.microsoft.com/office/powerpoint/2010/main" val="10997904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8E3038AB-4E88-2E4B-AC0F-9226DC9BD6F5}"/>
              </a:ext>
            </a:extLst>
          </p:cNvPr>
          <p:cNvSpPr txBox="1"/>
          <p:nvPr/>
        </p:nvSpPr>
        <p:spPr>
          <a:xfrm>
            <a:off x="4695334" y="4863023"/>
            <a:ext cx="803113" cy="307777"/>
          </a:xfrm>
          <a:prstGeom prst="rect">
            <a:avLst/>
          </a:prstGeom>
          <a:noFill/>
        </p:spPr>
        <p:txBody>
          <a:bodyPr wrap="square" rtlCol="0">
            <a:spAutoFit/>
          </a:bodyPr>
          <a:lstStyle/>
          <a:p>
            <a:r>
              <a:rPr lang="en-US" altLang="zh-CN" sz="1400" dirty="0" err="1"/>
              <a:t>inst</a:t>
            </a:r>
            <a:endParaRPr lang="en-US" sz="1400" dirty="0"/>
          </a:p>
        </p:txBody>
      </p:sp>
      <p:sp>
        <p:nvSpPr>
          <p:cNvPr id="2" name="Title 1"/>
          <p:cNvSpPr>
            <a:spLocks noGrp="1"/>
          </p:cNvSpPr>
          <p:nvPr>
            <p:ph type="title"/>
          </p:nvPr>
        </p:nvSpPr>
        <p:spPr/>
        <p:txBody>
          <a:bodyPr/>
          <a:lstStyle/>
          <a:p>
            <a:r>
              <a:rPr lang="en-US"/>
              <a:t>Pipeline hazard</a:t>
            </a:r>
          </a:p>
        </p:txBody>
      </p:sp>
      <p:sp>
        <p:nvSpPr>
          <p:cNvPr id="4" name="Slide Number Placeholder 3"/>
          <p:cNvSpPr>
            <a:spLocks noGrp="1"/>
          </p:cNvSpPr>
          <p:nvPr>
            <p:ph type="sldNum" sz="quarter" idx="12"/>
          </p:nvPr>
        </p:nvSpPr>
        <p:spPr/>
        <p:txBody>
          <a:bodyPr/>
          <a:lstStyle/>
          <a:p>
            <a:fld id="{8D4EC0DA-4BF5-A643-9CB7-B11B04F56005}" type="slidenum">
              <a:rPr lang="en-US" smtClean="0"/>
              <a:t>41</a:t>
            </a:fld>
            <a:endParaRPr lang="en-US"/>
          </a:p>
        </p:txBody>
      </p:sp>
      <p:sp>
        <p:nvSpPr>
          <p:cNvPr id="7" name="TextBox 6">
            <a:extLst>
              <a:ext uri="{FF2B5EF4-FFF2-40B4-BE49-F238E27FC236}">
                <a16:creationId xmlns:a16="http://schemas.microsoft.com/office/drawing/2014/main" id="{0253864E-41CD-944B-84BC-F3909EB6F058}"/>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x7</a:t>
            </a:r>
            <a:r>
              <a:rPr lang="zh-CN" altLang="en-US"/>
              <a:t> </a:t>
            </a:r>
            <a:r>
              <a:rPr lang="en-US" altLang="zh-CN"/>
              <a:t>=</a:t>
            </a:r>
            <a:r>
              <a:rPr lang="zh-CN" altLang="en-US"/>
              <a:t> </a:t>
            </a:r>
            <a:r>
              <a:rPr lang="en-US" altLang="zh-CN"/>
              <a:t>1</a:t>
            </a:r>
          </a:p>
          <a:p>
            <a:r>
              <a:rPr lang="en-US" altLang="zh-CN"/>
              <a:t>add</a:t>
            </a:r>
            <a:r>
              <a:rPr lang="zh-CN" altLang="en-US"/>
              <a:t> </a:t>
            </a:r>
            <a:r>
              <a:rPr lang="en-US" altLang="zh-CN"/>
              <a:t>x5,</a:t>
            </a:r>
            <a:r>
              <a:rPr lang="zh-CN" altLang="en-US"/>
              <a:t> </a:t>
            </a:r>
            <a:r>
              <a:rPr lang="en-US" altLang="zh-CN"/>
              <a:t>x6,</a:t>
            </a:r>
            <a:r>
              <a:rPr lang="zh-CN" altLang="en-US"/>
              <a:t> </a:t>
            </a:r>
            <a:r>
              <a:rPr lang="en-US" altLang="zh-CN"/>
              <a:t>x7</a:t>
            </a:r>
            <a:r>
              <a:rPr lang="zh-CN" altLang="en-US"/>
              <a:t> </a:t>
            </a:r>
            <a:r>
              <a:rPr lang="en-US" altLang="zh-CN"/>
              <a:t>(x5</a:t>
            </a:r>
            <a:r>
              <a:rPr lang="zh-CN" altLang="en-US"/>
              <a:t> </a:t>
            </a:r>
            <a:r>
              <a:rPr lang="en-US" altLang="zh-CN"/>
              <a:t>=</a:t>
            </a:r>
            <a:r>
              <a:rPr lang="zh-CN" altLang="en-US"/>
              <a:t> </a:t>
            </a:r>
            <a:r>
              <a:rPr lang="en-US" altLang="zh-CN"/>
              <a:t>x6</a:t>
            </a:r>
            <a:r>
              <a:rPr lang="zh-CN" altLang="en-US"/>
              <a:t> </a:t>
            </a:r>
            <a:r>
              <a:rPr lang="en-US" altLang="zh-CN"/>
              <a:t>+</a:t>
            </a:r>
            <a:r>
              <a:rPr lang="zh-CN" altLang="en-US"/>
              <a:t> </a:t>
            </a:r>
            <a:r>
              <a:rPr lang="en-US" altLang="zh-CN"/>
              <a:t>x7)</a:t>
            </a:r>
          </a:p>
          <a:p>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3</a:t>
            </a:r>
          </a:p>
        </p:txBody>
      </p:sp>
      <p:sp>
        <p:nvSpPr>
          <p:cNvPr id="6" name="Rectangle 5">
            <a:extLst>
              <a:ext uri="{FF2B5EF4-FFF2-40B4-BE49-F238E27FC236}">
                <a16:creationId xmlns:a16="http://schemas.microsoft.com/office/drawing/2014/main" id="{4DC32306-C31B-304B-AF51-E3FFBDAE0948}"/>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9" name="Rectangle 8">
            <a:extLst>
              <a:ext uri="{FF2B5EF4-FFF2-40B4-BE49-F238E27FC236}">
                <a16:creationId xmlns:a16="http://schemas.microsoft.com/office/drawing/2014/main" id="{2D282A73-26FC-A246-B882-C23FBC06F80D}"/>
              </a:ext>
            </a:extLst>
          </p:cNvPr>
          <p:cNvSpPr/>
          <p:nvPr/>
        </p:nvSpPr>
        <p:spPr>
          <a:xfrm>
            <a:off x="4226690" y="3859622"/>
            <a:ext cx="457953"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10" name="Rectangle 9">
            <a:extLst>
              <a:ext uri="{FF2B5EF4-FFF2-40B4-BE49-F238E27FC236}">
                <a16:creationId xmlns:a16="http://schemas.microsoft.com/office/drawing/2014/main" id="{69782A59-BBA7-E541-B433-0039740B03AF}"/>
              </a:ext>
            </a:extLst>
          </p:cNvPr>
          <p:cNvSpPr/>
          <p:nvPr/>
        </p:nvSpPr>
        <p:spPr>
          <a:xfrm>
            <a:off x="5191539" y="3858325"/>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11" name="Rectangle 10">
            <a:extLst>
              <a:ext uri="{FF2B5EF4-FFF2-40B4-BE49-F238E27FC236}">
                <a16:creationId xmlns:a16="http://schemas.microsoft.com/office/drawing/2014/main" id="{964ED82B-0AC1-284B-A961-8DCBE286787D}"/>
              </a:ext>
            </a:extLst>
          </p:cNvPr>
          <p:cNvSpPr/>
          <p:nvPr/>
        </p:nvSpPr>
        <p:spPr>
          <a:xfrm>
            <a:off x="6597096" y="3858325"/>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3" name="Rectangle 2">
            <a:extLst>
              <a:ext uri="{FF2B5EF4-FFF2-40B4-BE49-F238E27FC236}">
                <a16:creationId xmlns:a16="http://schemas.microsoft.com/office/drawing/2014/main" id="{74E8B965-7D49-EA4F-8132-772B1F1F6D4F}"/>
              </a:ext>
            </a:extLst>
          </p:cNvPr>
          <p:cNvSpPr/>
          <p:nvPr/>
        </p:nvSpPr>
        <p:spPr>
          <a:xfrm>
            <a:off x="745586" y="3951955"/>
            <a:ext cx="1462260" cy="369332"/>
          </a:xfrm>
          <a:prstGeom prst="rect">
            <a:avLst/>
          </a:prstGeom>
        </p:spPr>
        <p:txBody>
          <a:bodyPr wrap="none">
            <a:spAutoFit/>
          </a:bodyPr>
          <a:lstStyle/>
          <a:p>
            <a:r>
              <a:rPr lang="en-US" altLang="zh-CN"/>
              <a:t>add</a:t>
            </a:r>
            <a:r>
              <a:rPr lang="zh-CN" altLang="en-US"/>
              <a:t> </a:t>
            </a:r>
            <a:r>
              <a:rPr lang="en-US" altLang="zh-CN"/>
              <a:t>x5,</a:t>
            </a:r>
            <a:r>
              <a:rPr lang="zh-CN" altLang="en-US"/>
              <a:t> </a:t>
            </a:r>
            <a:r>
              <a:rPr lang="en-US" altLang="zh-CN"/>
              <a:t>x6,</a:t>
            </a:r>
            <a:r>
              <a:rPr lang="zh-CN" altLang="en-US"/>
              <a:t> </a:t>
            </a:r>
            <a:r>
              <a:rPr lang="en-US" altLang="zh-CN"/>
              <a:t>x7</a:t>
            </a:r>
          </a:p>
        </p:txBody>
      </p:sp>
      <p:sp>
        <p:nvSpPr>
          <p:cNvPr id="5" name="Rectangle 4">
            <a:extLst>
              <a:ext uri="{FF2B5EF4-FFF2-40B4-BE49-F238E27FC236}">
                <a16:creationId xmlns:a16="http://schemas.microsoft.com/office/drawing/2014/main" id="{DADBC8E4-68E9-9F47-AE84-B34012A770EB}"/>
              </a:ext>
            </a:extLst>
          </p:cNvPr>
          <p:cNvSpPr/>
          <p:nvPr/>
        </p:nvSpPr>
        <p:spPr>
          <a:xfrm>
            <a:off x="1975626" y="4705386"/>
            <a:ext cx="1462260" cy="369332"/>
          </a:xfrm>
          <a:prstGeom prst="rect">
            <a:avLst/>
          </a:prstGeom>
        </p:spPr>
        <p:txBody>
          <a:bodyPr wrap="none">
            <a:spAutoFit/>
          </a:bodyPr>
          <a:lstStyle/>
          <a:p>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3" name="Rectangle 12">
            <a:extLst>
              <a:ext uri="{FF2B5EF4-FFF2-40B4-BE49-F238E27FC236}">
                <a16:creationId xmlns:a16="http://schemas.microsoft.com/office/drawing/2014/main" id="{920FF9E0-4247-F44D-A13D-90FC623DF67F}"/>
              </a:ext>
            </a:extLst>
          </p:cNvPr>
          <p:cNvSpPr/>
          <p:nvPr/>
        </p:nvSpPr>
        <p:spPr>
          <a:xfrm>
            <a:off x="3780182" y="4613247"/>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5" name="Rectangle 14">
            <a:extLst>
              <a:ext uri="{FF2B5EF4-FFF2-40B4-BE49-F238E27FC236}">
                <a16:creationId xmlns:a16="http://schemas.microsoft.com/office/drawing/2014/main" id="{189C2506-2CFD-6544-81C5-72CA75C2555B}"/>
              </a:ext>
            </a:extLst>
          </p:cNvPr>
          <p:cNvSpPr/>
          <p:nvPr/>
        </p:nvSpPr>
        <p:spPr>
          <a:xfrm>
            <a:off x="6597096"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16" name="Rectangle 15">
            <a:extLst>
              <a:ext uri="{FF2B5EF4-FFF2-40B4-BE49-F238E27FC236}">
                <a16:creationId xmlns:a16="http://schemas.microsoft.com/office/drawing/2014/main" id="{1CB9F7A5-AC3F-E145-8D92-7DA0EBAB3436}"/>
              </a:ext>
            </a:extLst>
          </p:cNvPr>
          <p:cNvSpPr/>
          <p:nvPr/>
        </p:nvSpPr>
        <p:spPr>
          <a:xfrm>
            <a:off x="8002653"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cxnSp>
        <p:nvCxnSpPr>
          <p:cNvPr id="18" name="Straight Arrow Connector 17">
            <a:extLst>
              <a:ext uri="{FF2B5EF4-FFF2-40B4-BE49-F238E27FC236}">
                <a16:creationId xmlns:a16="http://schemas.microsoft.com/office/drawing/2014/main" id="{9411F658-858D-244D-86A3-909D64A979EB}"/>
              </a:ext>
            </a:extLst>
          </p:cNvPr>
          <p:cNvCxnSpPr>
            <a:cxnSpLocks/>
            <a:stCxn id="9" idx="3"/>
            <a:endCxn id="10" idx="1"/>
          </p:cNvCxnSpPr>
          <p:nvPr/>
        </p:nvCxnSpPr>
        <p:spPr>
          <a:xfrm flipV="1">
            <a:off x="4684643" y="4136621"/>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65D4C3B5-BA99-234A-B0F6-1E4FC06FD22C}"/>
              </a:ext>
            </a:extLst>
          </p:cNvPr>
          <p:cNvCxnSpPr>
            <a:cxnSpLocks/>
            <a:stCxn id="13" idx="3"/>
            <a:endCxn id="24" idx="1"/>
          </p:cNvCxnSpPr>
          <p:nvPr/>
        </p:nvCxnSpPr>
        <p:spPr>
          <a:xfrm>
            <a:off x="4684643" y="4891543"/>
            <a:ext cx="947604"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TextBox 20">
            <a:extLst>
              <a:ext uri="{FF2B5EF4-FFF2-40B4-BE49-F238E27FC236}">
                <a16:creationId xmlns:a16="http://schemas.microsoft.com/office/drawing/2014/main" id="{849DA79E-F707-8642-85A6-D9ED43774955}"/>
              </a:ext>
            </a:extLst>
          </p:cNvPr>
          <p:cNvSpPr txBox="1"/>
          <p:nvPr/>
        </p:nvSpPr>
        <p:spPr>
          <a:xfrm>
            <a:off x="4625009" y="3643218"/>
            <a:ext cx="803113" cy="523220"/>
          </a:xfrm>
          <a:prstGeom prst="rect">
            <a:avLst/>
          </a:prstGeom>
          <a:noFill/>
        </p:spPr>
        <p:txBody>
          <a:bodyPr wrap="square" rtlCol="0">
            <a:spAutoFit/>
          </a:bodyPr>
          <a:lstStyle/>
          <a:p>
            <a:r>
              <a:rPr lang="en-US" altLang="zh-CN" sz="1400"/>
              <a:t>x6</a:t>
            </a:r>
            <a:r>
              <a:rPr lang="zh-CN" altLang="en-US" sz="1400"/>
              <a:t> </a:t>
            </a:r>
            <a:r>
              <a:rPr lang="en-US" altLang="zh-CN" sz="1400"/>
              <a:t>=</a:t>
            </a:r>
            <a:r>
              <a:rPr lang="zh-CN" altLang="en-US" sz="1400"/>
              <a:t> </a:t>
            </a:r>
            <a:r>
              <a:rPr lang="en-US" altLang="zh-CN" sz="1400"/>
              <a:t>1</a:t>
            </a:r>
          </a:p>
          <a:p>
            <a:r>
              <a:rPr lang="en-US" altLang="zh-CN" sz="1400"/>
              <a:t>x7</a:t>
            </a:r>
            <a:r>
              <a:rPr lang="zh-CN" altLang="en-US" sz="1400"/>
              <a:t> </a:t>
            </a:r>
            <a:r>
              <a:rPr lang="en-US" altLang="zh-CN" sz="1400"/>
              <a:t>=</a:t>
            </a:r>
            <a:r>
              <a:rPr lang="zh-CN" altLang="en-US" sz="1400"/>
              <a:t> </a:t>
            </a:r>
            <a:r>
              <a:rPr lang="en-US" altLang="zh-CN" sz="1400"/>
              <a:t>1</a:t>
            </a:r>
            <a:endParaRPr lang="en-US" sz="1400"/>
          </a:p>
        </p:txBody>
      </p:sp>
      <p:sp>
        <p:nvSpPr>
          <p:cNvPr id="23" name="Rectangle 22">
            <a:extLst>
              <a:ext uri="{FF2B5EF4-FFF2-40B4-BE49-F238E27FC236}">
                <a16:creationId xmlns:a16="http://schemas.microsoft.com/office/drawing/2014/main" id="{DE3AD60D-E5FC-A649-9E4D-B0C616AC721A}"/>
              </a:ext>
            </a:extLst>
          </p:cNvPr>
          <p:cNvSpPr/>
          <p:nvPr/>
        </p:nvSpPr>
        <p:spPr>
          <a:xfrm>
            <a:off x="8002653" y="3859685"/>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4" name="Rectangle 23">
            <a:extLst>
              <a:ext uri="{FF2B5EF4-FFF2-40B4-BE49-F238E27FC236}">
                <a16:creationId xmlns:a16="http://schemas.microsoft.com/office/drawing/2014/main" id="{A1D26F0F-80A7-E74D-B6CA-875212BCA2D5}"/>
              </a:ext>
            </a:extLst>
          </p:cNvPr>
          <p:cNvSpPr/>
          <p:nvPr/>
        </p:nvSpPr>
        <p:spPr>
          <a:xfrm>
            <a:off x="5632247" y="4614544"/>
            <a:ext cx="457953"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ID</a:t>
            </a:r>
            <a:endParaRPr lang="en-US" dirty="0"/>
          </a:p>
        </p:txBody>
      </p:sp>
      <p:sp>
        <p:nvSpPr>
          <p:cNvPr id="25" name="Rectangle 24">
            <a:extLst>
              <a:ext uri="{FF2B5EF4-FFF2-40B4-BE49-F238E27FC236}">
                <a16:creationId xmlns:a16="http://schemas.microsoft.com/office/drawing/2014/main" id="{4543B371-1456-8141-8C1B-7FE5D56FFFDD}"/>
              </a:ext>
            </a:extLst>
          </p:cNvPr>
          <p:cNvSpPr/>
          <p:nvPr/>
        </p:nvSpPr>
        <p:spPr>
          <a:xfrm>
            <a:off x="9408210" y="4613247"/>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Tree>
    <p:extLst>
      <p:ext uri="{BB962C8B-B14F-4D97-AF65-F5344CB8AC3E}">
        <p14:creationId xmlns:p14="http://schemas.microsoft.com/office/powerpoint/2010/main" val="27946934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4E31FB79-FFEB-794E-A29B-42ECC6D84954}"/>
              </a:ext>
            </a:extLst>
          </p:cNvPr>
          <p:cNvSpPr/>
          <p:nvPr/>
        </p:nvSpPr>
        <p:spPr>
          <a:xfrm>
            <a:off x="5632247" y="4614544"/>
            <a:ext cx="457953"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ID</a:t>
            </a:r>
            <a:endParaRPr lang="en-US" dirty="0">
              <a:solidFill>
                <a:schemeClr val="bg1"/>
              </a:solidFill>
            </a:endParaRPr>
          </a:p>
        </p:txBody>
      </p:sp>
      <p:sp>
        <p:nvSpPr>
          <p:cNvPr id="2" name="Title 1"/>
          <p:cNvSpPr>
            <a:spLocks noGrp="1"/>
          </p:cNvSpPr>
          <p:nvPr>
            <p:ph type="title"/>
          </p:nvPr>
        </p:nvSpPr>
        <p:spPr/>
        <p:txBody>
          <a:bodyPr/>
          <a:lstStyle/>
          <a:p>
            <a:r>
              <a:rPr lang="en-US"/>
              <a:t>Pipeline hazard</a:t>
            </a:r>
          </a:p>
        </p:txBody>
      </p:sp>
      <p:sp>
        <p:nvSpPr>
          <p:cNvPr id="4" name="Slide Number Placeholder 3"/>
          <p:cNvSpPr>
            <a:spLocks noGrp="1"/>
          </p:cNvSpPr>
          <p:nvPr>
            <p:ph type="sldNum" sz="quarter" idx="12"/>
          </p:nvPr>
        </p:nvSpPr>
        <p:spPr/>
        <p:txBody>
          <a:bodyPr/>
          <a:lstStyle/>
          <a:p>
            <a:fld id="{8D4EC0DA-4BF5-A643-9CB7-B11B04F56005}" type="slidenum">
              <a:rPr lang="en-US" smtClean="0"/>
              <a:t>42</a:t>
            </a:fld>
            <a:endParaRPr lang="en-US"/>
          </a:p>
        </p:txBody>
      </p:sp>
      <p:sp>
        <p:nvSpPr>
          <p:cNvPr id="7" name="TextBox 6">
            <a:extLst>
              <a:ext uri="{FF2B5EF4-FFF2-40B4-BE49-F238E27FC236}">
                <a16:creationId xmlns:a16="http://schemas.microsoft.com/office/drawing/2014/main" id="{0253864E-41CD-944B-84BC-F3909EB6F058}"/>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x7</a:t>
            </a:r>
            <a:r>
              <a:rPr lang="zh-CN" altLang="en-US"/>
              <a:t> </a:t>
            </a:r>
            <a:r>
              <a:rPr lang="en-US" altLang="zh-CN"/>
              <a:t>=</a:t>
            </a:r>
            <a:r>
              <a:rPr lang="zh-CN" altLang="en-US"/>
              <a:t> </a:t>
            </a:r>
            <a:r>
              <a:rPr lang="en-US" altLang="zh-CN"/>
              <a:t>1</a:t>
            </a:r>
          </a:p>
          <a:p>
            <a:r>
              <a:rPr lang="en-US" altLang="zh-CN"/>
              <a:t>add</a:t>
            </a:r>
            <a:r>
              <a:rPr lang="zh-CN" altLang="en-US"/>
              <a:t> </a:t>
            </a:r>
            <a:r>
              <a:rPr lang="en-US" altLang="zh-CN"/>
              <a:t>x5,</a:t>
            </a:r>
            <a:r>
              <a:rPr lang="zh-CN" altLang="en-US"/>
              <a:t> </a:t>
            </a:r>
            <a:r>
              <a:rPr lang="en-US" altLang="zh-CN"/>
              <a:t>x6,</a:t>
            </a:r>
            <a:r>
              <a:rPr lang="zh-CN" altLang="en-US"/>
              <a:t> </a:t>
            </a:r>
            <a:r>
              <a:rPr lang="en-US" altLang="zh-CN"/>
              <a:t>x7</a:t>
            </a:r>
            <a:r>
              <a:rPr lang="zh-CN" altLang="en-US"/>
              <a:t> </a:t>
            </a:r>
            <a:r>
              <a:rPr lang="en-US" altLang="zh-CN"/>
              <a:t>(x5</a:t>
            </a:r>
            <a:r>
              <a:rPr lang="zh-CN" altLang="en-US"/>
              <a:t> </a:t>
            </a:r>
            <a:r>
              <a:rPr lang="en-US" altLang="zh-CN"/>
              <a:t>=</a:t>
            </a:r>
            <a:r>
              <a:rPr lang="zh-CN" altLang="en-US"/>
              <a:t> </a:t>
            </a:r>
            <a:r>
              <a:rPr lang="en-US" altLang="zh-CN"/>
              <a:t>x6</a:t>
            </a:r>
            <a:r>
              <a:rPr lang="zh-CN" altLang="en-US"/>
              <a:t> </a:t>
            </a:r>
            <a:r>
              <a:rPr lang="en-US" altLang="zh-CN"/>
              <a:t>+</a:t>
            </a:r>
            <a:r>
              <a:rPr lang="zh-CN" altLang="en-US"/>
              <a:t> </a:t>
            </a:r>
            <a:r>
              <a:rPr lang="en-US" altLang="zh-CN"/>
              <a:t>x7)</a:t>
            </a:r>
          </a:p>
          <a:p>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3</a:t>
            </a:r>
          </a:p>
        </p:txBody>
      </p:sp>
      <p:sp>
        <p:nvSpPr>
          <p:cNvPr id="6" name="Rectangle 5">
            <a:extLst>
              <a:ext uri="{FF2B5EF4-FFF2-40B4-BE49-F238E27FC236}">
                <a16:creationId xmlns:a16="http://schemas.microsoft.com/office/drawing/2014/main" id="{4DC32306-C31B-304B-AF51-E3FFBDAE0948}"/>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9" name="Rectangle 8">
            <a:extLst>
              <a:ext uri="{FF2B5EF4-FFF2-40B4-BE49-F238E27FC236}">
                <a16:creationId xmlns:a16="http://schemas.microsoft.com/office/drawing/2014/main" id="{2D282A73-26FC-A246-B882-C23FBC06F80D}"/>
              </a:ext>
            </a:extLst>
          </p:cNvPr>
          <p:cNvSpPr/>
          <p:nvPr/>
        </p:nvSpPr>
        <p:spPr>
          <a:xfrm>
            <a:off x="4226690" y="3859622"/>
            <a:ext cx="457953"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10" name="Rectangle 9">
            <a:extLst>
              <a:ext uri="{FF2B5EF4-FFF2-40B4-BE49-F238E27FC236}">
                <a16:creationId xmlns:a16="http://schemas.microsoft.com/office/drawing/2014/main" id="{69782A59-BBA7-E541-B433-0039740B03AF}"/>
              </a:ext>
            </a:extLst>
          </p:cNvPr>
          <p:cNvSpPr/>
          <p:nvPr/>
        </p:nvSpPr>
        <p:spPr>
          <a:xfrm>
            <a:off x="5191539"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1" name="Rectangle 10">
            <a:extLst>
              <a:ext uri="{FF2B5EF4-FFF2-40B4-BE49-F238E27FC236}">
                <a16:creationId xmlns:a16="http://schemas.microsoft.com/office/drawing/2014/main" id="{964ED82B-0AC1-284B-A961-8DCBE286787D}"/>
              </a:ext>
            </a:extLst>
          </p:cNvPr>
          <p:cNvSpPr/>
          <p:nvPr/>
        </p:nvSpPr>
        <p:spPr>
          <a:xfrm>
            <a:off x="6597096" y="3858325"/>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3" name="Rectangle 2">
            <a:extLst>
              <a:ext uri="{FF2B5EF4-FFF2-40B4-BE49-F238E27FC236}">
                <a16:creationId xmlns:a16="http://schemas.microsoft.com/office/drawing/2014/main" id="{74E8B965-7D49-EA4F-8132-772B1F1F6D4F}"/>
              </a:ext>
            </a:extLst>
          </p:cNvPr>
          <p:cNvSpPr/>
          <p:nvPr/>
        </p:nvSpPr>
        <p:spPr>
          <a:xfrm>
            <a:off x="745586" y="3951955"/>
            <a:ext cx="1462260" cy="369332"/>
          </a:xfrm>
          <a:prstGeom prst="rect">
            <a:avLst/>
          </a:prstGeom>
        </p:spPr>
        <p:txBody>
          <a:bodyPr wrap="none">
            <a:spAutoFit/>
          </a:bodyPr>
          <a:lstStyle/>
          <a:p>
            <a:r>
              <a:rPr lang="en-US" altLang="zh-CN"/>
              <a:t>add</a:t>
            </a:r>
            <a:r>
              <a:rPr lang="zh-CN" altLang="en-US"/>
              <a:t> </a:t>
            </a:r>
            <a:r>
              <a:rPr lang="en-US" altLang="zh-CN"/>
              <a:t>x5,</a:t>
            </a:r>
            <a:r>
              <a:rPr lang="zh-CN" altLang="en-US"/>
              <a:t> </a:t>
            </a:r>
            <a:r>
              <a:rPr lang="en-US" altLang="zh-CN"/>
              <a:t>x6,</a:t>
            </a:r>
            <a:r>
              <a:rPr lang="zh-CN" altLang="en-US"/>
              <a:t> </a:t>
            </a:r>
            <a:r>
              <a:rPr lang="en-US" altLang="zh-CN"/>
              <a:t>x7</a:t>
            </a:r>
          </a:p>
        </p:txBody>
      </p:sp>
      <p:sp>
        <p:nvSpPr>
          <p:cNvPr id="5" name="Rectangle 4">
            <a:extLst>
              <a:ext uri="{FF2B5EF4-FFF2-40B4-BE49-F238E27FC236}">
                <a16:creationId xmlns:a16="http://schemas.microsoft.com/office/drawing/2014/main" id="{DADBC8E4-68E9-9F47-AE84-B34012A770EB}"/>
              </a:ext>
            </a:extLst>
          </p:cNvPr>
          <p:cNvSpPr/>
          <p:nvPr/>
        </p:nvSpPr>
        <p:spPr>
          <a:xfrm>
            <a:off x="1975626" y="4705386"/>
            <a:ext cx="1462260" cy="369332"/>
          </a:xfrm>
          <a:prstGeom prst="rect">
            <a:avLst/>
          </a:prstGeom>
        </p:spPr>
        <p:txBody>
          <a:bodyPr wrap="none">
            <a:spAutoFit/>
          </a:bodyPr>
          <a:lstStyle/>
          <a:p>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3" name="Rectangle 12">
            <a:extLst>
              <a:ext uri="{FF2B5EF4-FFF2-40B4-BE49-F238E27FC236}">
                <a16:creationId xmlns:a16="http://schemas.microsoft.com/office/drawing/2014/main" id="{920FF9E0-4247-F44D-A13D-90FC623DF67F}"/>
              </a:ext>
            </a:extLst>
          </p:cNvPr>
          <p:cNvSpPr/>
          <p:nvPr/>
        </p:nvSpPr>
        <p:spPr>
          <a:xfrm>
            <a:off x="3780182" y="4613247"/>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5" name="Rectangle 14">
            <a:extLst>
              <a:ext uri="{FF2B5EF4-FFF2-40B4-BE49-F238E27FC236}">
                <a16:creationId xmlns:a16="http://schemas.microsoft.com/office/drawing/2014/main" id="{189C2506-2CFD-6544-81C5-72CA75C2555B}"/>
              </a:ext>
            </a:extLst>
          </p:cNvPr>
          <p:cNvSpPr/>
          <p:nvPr/>
        </p:nvSpPr>
        <p:spPr>
          <a:xfrm>
            <a:off x="6597096" y="4613247"/>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16" name="Rectangle 15">
            <a:extLst>
              <a:ext uri="{FF2B5EF4-FFF2-40B4-BE49-F238E27FC236}">
                <a16:creationId xmlns:a16="http://schemas.microsoft.com/office/drawing/2014/main" id="{1CB9F7A5-AC3F-E145-8D92-7DA0EBAB3436}"/>
              </a:ext>
            </a:extLst>
          </p:cNvPr>
          <p:cNvSpPr/>
          <p:nvPr/>
        </p:nvSpPr>
        <p:spPr>
          <a:xfrm>
            <a:off x="8002653"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cxnSp>
        <p:nvCxnSpPr>
          <p:cNvPr id="23" name="Straight Arrow Connector 22">
            <a:extLst>
              <a:ext uri="{FF2B5EF4-FFF2-40B4-BE49-F238E27FC236}">
                <a16:creationId xmlns:a16="http://schemas.microsoft.com/office/drawing/2014/main" id="{01CF07B6-61B5-5846-81F4-F7F1E404BF62}"/>
              </a:ext>
            </a:extLst>
          </p:cNvPr>
          <p:cNvCxnSpPr/>
          <p:nvPr/>
        </p:nvCxnSpPr>
        <p:spPr>
          <a:xfrm flipV="1">
            <a:off x="6084400" y="4135324"/>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DAF86F7F-A6C7-C540-9E04-2D66135EE753}"/>
              </a:ext>
            </a:extLst>
          </p:cNvPr>
          <p:cNvCxnSpPr/>
          <p:nvPr/>
        </p:nvCxnSpPr>
        <p:spPr>
          <a:xfrm>
            <a:off x="6084400" y="4890246"/>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TextBox 24">
            <a:extLst>
              <a:ext uri="{FF2B5EF4-FFF2-40B4-BE49-F238E27FC236}">
                <a16:creationId xmlns:a16="http://schemas.microsoft.com/office/drawing/2014/main" id="{4DE3A30D-EC9C-E845-9E3E-710088A4E4EE}"/>
              </a:ext>
            </a:extLst>
          </p:cNvPr>
          <p:cNvSpPr txBox="1"/>
          <p:nvPr/>
        </p:nvSpPr>
        <p:spPr>
          <a:xfrm>
            <a:off x="6101800" y="3873714"/>
            <a:ext cx="803113" cy="523220"/>
          </a:xfrm>
          <a:prstGeom prst="rect">
            <a:avLst/>
          </a:prstGeom>
          <a:noFill/>
        </p:spPr>
        <p:txBody>
          <a:bodyPr wrap="square" rtlCol="0">
            <a:spAutoFit/>
          </a:bodyPr>
          <a:lstStyle/>
          <a:p>
            <a:r>
              <a:rPr lang="en-US" altLang="zh-CN" sz="1400"/>
              <a:t>out</a:t>
            </a:r>
            <a:r>
              <a:rPr lang="zh-CN" altLang="en-US" sz="1400"/>
              <a:t> </a:t>
            </a:r>
            <a:endParaRPr lang="en-US" altLang="zh-CN" sz="1400"/>
          </a:p>
          <a:p>
            <a:r>
              <a:rPr lang="en-US" altLang="zh-CN" sz="1400"/>
              <a:t>=</a:t>
            </a:r>
            <a:r>
              <a:rPr lang="zh-CN" altLang="en-US" sz="1400"/>
              <a:t> </a:t>
            </a:r>
            <a:r>
              <a:rPr lang="en-US" altLang="zh-CN" sz="1400"/>
              <a:t>2</a:t>
            </a:r>
            <a:endParaRPr lang="en-US" sz="1400"/>
          </a:p>
        </p:txBody>
      </p:sp>
      <p:sp>
        <p:nvSpPr>
          <p:cNvPr id="26" name="TextBox 25">
            <a:extLst>
              <a:ext uri="{FF2B5EF4-FFF2-40B4-BE49-F238E27FC236}">
                <a16:creationId xmlns:a16="http://schemas.microsoft.com/office/drawing/2014/main" id="{738A6DD6-1892-2A44-9B90-D320E6840FBE}"/>
              </a:ext>
            </a:extLst>
          </p:cNvPr>
          <p:cNvSpPr txBox="1"/>
          <p:nvPr/>
        </p:nvSpPr>
        <p:spPr>
          <a:xfrm>
            <a:off x="6029583" y="4874766"/>
            <a:ext cx="803113" cy="523220"/>
          </a:xfrm>
          <a:prstGeom prst="rect">
            <a:avLst/>
          </a:prstGeom>
          <a:noFill/>
        </p:spPr>
        <p:txBody>
          <a:bodyPr wrap="square" rtlCol="0">
            <a:spAutoFit/>
          </a:bodyPr>
          <a:lstStyle/>
          <a:p>
            <a:r>
              <a:rPr lang="en-US" altLang="zh-CN" sz="1400">
                <a:solidFill>
                  <a:srgbClr val="C00000"/>
                </a:solidFill>
              </a:rPr>
              <a:t>x5</a:t>
            </a:r>
            <a:r>
              <a:rPr lang="zh-CN" altLang="en-US" sz="1400">
                <a:solidFill>
                  <a:srgbClr val="C00000"/>
                </a:solidFill>
              </a:rPr>
              <a:t> </a:t>
            </a:r>
            <a:r>
              <a:rPr lang="en-US" altLang="zh-CN" sz="1400">
                <a:solidFill>
                  <a:srgbClr val="C00000"/>
                </a:solidFill>
              </a:rPr>
              <a:t>=</a:t>
            </a:r>
            <a:r>
              <a:rPr lang="zh-CN" altLang="en-US" sz="1400">
                <a:solidFill>
                  <a:srgbClr val="C00000"/>
                </a:solidFill>
              </a:rPr>
              <a:t> </a:t>
            </a:r>
            <a:r>
              <a:rPr lang="en-US" altLang="zh-CN" sz="1400">
                <a:solidFill>
                  <a:srgbClr val="C00000"/>
                </a:solidFill>
              </a:rPr>
              <a:t>0</a:t>
            </a:r>
          </a:p>
          <a:p>
            <a:r>
              <a:rPr lang="en-US" altLang="zh-CN" sz="1400"/>
              <a:t>x6</a:t>
            </a:r>
            <a:r>
              <a:rPr lang="zh-CN" altLang="en-US" sz="1400"/>
              <a:t> </a:t>
            </a:r>
            <a:r>
              <a:rPr lang="en-US" altLang="zh-CN" sz="1400"/>
              <a:t>=</a:t>
            </a:r>
            <a:r>
              <a:rPr lang="zh-CN" altLang="en-US" sz="1400"/>
              <a:t> </a:t>
            </a:r>
            <a:r>
              <a:rPr lang="en-US" altLang="zh-CN" sz="1400"/>
              <a:t>1</a:t>
            </a:r>
            <a:endParaRPr lang="en-US" sz="1400"/>
          </a:p>
        </p:txBody>
      </p:sp>
      <p:sp>
        <p:nvSpPr>
          <p:cNvPr id="8" name="Rectangular Callout 7">
            <a:extLst>
              <a:ext uri="{FF2B5EF4-FFF2-40B4-BE49-F238E27FC236}">
                <a16:creationId xmlns:a16="http://schemas.microsoft.com/office/drawing/2014/main" id="{52FB9B39-7711-2E43-A145-D39878A8D035}"/>
              </a:ext>
            </a:extLst>
          </p:cNvPr>
          <p:cNvSpPr/>
          <p:nvPr/>
        </p:nvSpPr>
        <p:spPr>
          <a:xfrm>
            <a:off x="5026938" y="4764762"/>
            <a:ext cx="945461" cy="539815"/>
          </a:xfrm>
          <a:prstGeom prst="wedgeRectCallout">
            <a:avLst>
              <a:gd name="adj1" fmla="val 57128"/>
              <a:gd name="adj2" fmla="val -1942"/>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Why?</a:t>
            </a:r>
            <a:endParaRPr lang="en-US">
              <a:solidFill>
                <a:sysClr val="windowText" lastClr="000000"/>
              </a:solidFill>
            </a:endParaRPr>
          </a:p>
        </p:txBody>
      </p:sp>
      <p:sp>
        <p:nvSpPr>
          <p:cNvPr id="27" name="Rectangular Callout 26">
            <a:extLst>
              <a:ext uri="{FF2B5EF4-FFF2-40B4-BE49-F238E27FC236}">
                <a16:creationId xmlns:a16="http://schemas.microsoft.com/office/drawing/2014/main" id="{E1F28D97-03C8-2E4D-AD98-0FC97C1BFB60}"/>
              </a:ext>
            </a:extLst>
          </p:cNvPr>
          <p:cNvSpPr/>
          <p:nvPr/>
        </p:nvSpPr>
        <p:spPr>
          <a:xfrm>
            <a:off x="5753674" y="3045441"/>
            <a:ext cx="1747883" cy="728459"/>
          </a:xfrm>
          <a:prstGeom prst="wedgeRectCallout">
            <a:avLst>
              <a:gd name="adj1" fmla="val -17664"/>
              <a:gd name="adj2" fmla="val 72529"/>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ysClr val="windowText" lastClr="000000"/>
                </a:solidFill>
              </a:rPr>
              <a:t>The</a:t>
            </a:r>
            <a:r>
              <a:rPr lang="zh-CN" altLang="en-US" sz="1400">
                <a:solidFill>
                  <a:sysClr val="windowText" lastClr="000000"/>
                </a:solidFill>
              </a:rPr>
              <a:t> </a:t>
            </a:r>
            <a:r>
              <a:rPr lang="en-US" altLang="zh-CN" sz="1400">
                <a:solidFill>
                  <a:sysClr val="windowText" lastClr="000000"/>
                </a:solidFill>
              </a:rPr>
              <a:t>result</a:t>
            </a:r>
            <a:r>
              <a:rPr lang="zh-CN" altLang="en-US" sz="1400">
                <a:solidFill>
                  <a:sysClr val="windowText" lastClr="000000"/>
                </a:solidFill>
              </a:rPr>
              <a:t> </a:t>
            </a:r>
            <a:r>
              <a:rPr lang="en-US" altLang="zh-CN" sz="1400">
                <a:solidFill>
                  <a:sysClr val="windowText" lastClr="000000"/>
                </a:solidFill>
              </a:rPr>
              <a:t>hasn’t</a:t>
            </a:r>
            <a:r>
              <a:rPr lang="zh-CN" altLang="en-US" sz="1400">
                <a:solidFill>
                  <a:sysClr val="windowText" lastClr="000000"/>
                </a:solidFill>
              </a:rPr>
              <a:t> </a:t>
            </a:r>
            <a:r>
              <a:rPr lang="en-US" altLang="zh-CN" sz="1400">
                <a:solidFill>
                  <a:sysClr val="windowText" lastClr="000000"/>
                </a:solidFill>
              </a:rPr>
              <a:t>written</a:t>
            </a:r>
            <a:r>
              <a:rPr lang="zh-CN" altLang="en-US" sz="1400">
                <a:solidFill>
                  <a:sysClr val="windowText" lastClr="000000"/>
                </a:solidFill>
              </a:rPr>
              <a:t> </a:t>
            </a:r>
            <a:r>
              <a:rPr lang="en-US" altLang="zh-CN" sz="1400">
                <a:solidFill>
                  <a:sysClr val="windowText" lastClr="000000"/>
                </a:solidFill>
              </a:rPr>
              <a:t>back</a:t>
            </a:r>
            <a:r>
              <a:rPr lang="zh-CN" altLang="en-US" sz="1400">
                <a:solidFill>
                  <a:sysClr val="windowText" lastClr="000000"/>
                </a:solidFill>
              </a:rPr>
              <a:t> </a:t>
            </a:r>
            <a:r>
              <a:rPr lang="en-US" altLang="zh-CN" sz="1400">
                <a:solidFill>
                  <a:sysClr val="windowText" lastClr="000000"/>
                </a:solidFill>
              </a:rPr>
              <a:t>to</a:t>
            </a:r>
            <a:r>
              <a:rPr lang="zh-CN" altLang="en-US" sz="1400">
                <a:solidFill>
                  <a:sysClr val="windowText" lastClr="000000"/>
                </a:solidFill>
              </a:rPr>
              <a:t> </a:t>
            </a:r>
            <a:r>
              <a:rPr lang="en-US" altLang="zh-CN" sz="1400">
                <a:solidFill>
                  <a:sysClr val="windowText" lastClr="000000"/>
                </a:solidFill>
              </a:rPr>
              <a:t>x5!</a:t>
            </a:r>
            <a:endParaRPr lang="en-US" sz="1400">
              <a:solidFill>
                <a:sysClr val="windowText" lastClr="000000"/>
              </a:solidFill>
            </a:endParaRPr>
          </a:p>
        </p:txBody>
      </p:sp>
      <p:sp>
        <p:nvSpPr>
          <p:cNvPr id="28" name="Rectangle 27">
            <a:extLst>
              <a:ext uri="{FF2B5EF4-FFF2-40B4-BE49-F238E27FC236}">
                <a16:creationId xmlns:a16="http://schemas.microsoft.com/office/drawing/2014/main" id="{E837A901-A193-5A46-AA93-4AAF985AFAA8}"/>
              </a:ext>
            </a:extLst>
          </p:cNvPr>
          <p:cNvSpPr/>
          <p:nvPr/>
        </p:nvSpPr>
        <p:spPr>
          <a:xfrm>
            <a:off x="8002653" y="3859685"/>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30" name="Rectangle 29">
            <a:extLst>
              <a:ext uri="{FF2B5EF4-FFF2-40B4-BE49-F238E27FC236}">
                <a16:creationId xmlns:a16="http://schemas.microsoft.com/office/drawing/2014/main" id="{7380E9F1-94E5-A243-BBC9-0613D49D2158}"/>
              </a:ext>
            </a:extLst>
          </p:cNvPr>
          <p:cNvSpPr/>
          <p:nvPr/>
        </p:nvSpPr>
        <p:spPr>
          <a:xfrm>
            <a:off x="9408210" y="4613247"/>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31" name="Rectangle 30">
            <a:extLst>
              <a:ext uri="{FF2B5EF4-FFF2-40B4-BE49-F238E27FC236}">
                <a16:creationId xmlns:a16="http://schemas.microsoft.com/office/drawing/2014/main" id="{0E23CA15-9973-5747-B91B-20B2DED2F5D3}"/>
              </a:ext>
            </a:extLst>
          </p:cNvPr>
          <p:cNvSpPr/>
          <p:nvPr/>
        </p:nvSpPr>
        <p:spPr>
          <a:xfrm>
            <a:off x="4206240" y="3859622"/>
            <a:ext cx="478403"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Tree>
    <p:extLst>
      <p:ext uri="{BB962C8B-B14F-4D97-AF65-F5344CB8AC3E}">
        <p14:creationId xmlns:p14="http://schemas.microsoft.com/office/powerpoint/2010/main" val="4161362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Pipeline hazard</a:t>
            </a:r>
          </a:p>
        </p:txBody>
      </p:sp>
      <p:sp>
        <p:nvSpPr>
          <p:cNvPr id="4" name="Slide Number Placeholder 3"/>
          <p:cNvSpPr>
            <a:spLocks noGrp="1"/>
          </p:cNvSpPr>
          <p:nvPr>
            <p:ph type="sldNum" sz="quarter" idx="12"/>
          </p:nvPr>
        </p:nvSpPr>
        <p:spPr/>
        <p:txBody>
          <a:bodyPr/>
          <a:lstStyle/>
          <a:p>
            <a:fld id="{8D4EC0DA-4BF5-A643-9CB7-B11B04F56005}" type="slidenum">
              <a:rPr lang="en-US" smtClean="0"/>
              <a:t>43</a:t>
            </a:fld>
            <a:endParaRPr lang="en-US"/>
          </a:p>
        </p:txBody>
      </p:sp>
      <p:sp>
        <p:nvSpPr>
          <p:cNvPr id="7" name="TextBox 6">
            <a:extLst>
              <a:ext uri="{FF2B5EF4-FFF2-40B4-BE49-F238E27FC236}">
                <a16:creationId xmlns:a16="http://schemas.microsoft.com/office/drawing/2014/main" id="{0253864E-41CD-944B-84BC-F3909EB6F058}"/>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x7</a:t>
            </a:r>
            <a:r>
              <a:rPr lang="zh-CN" altLang="en-US"/>
              <a:t> </a:t>
            </a:r>
            <a:r>
              <a:rPr lang="en-US" altLang="zh-CN"/>
              <a:t>=</a:t>
            </a:r>
            <a:r>
              <a:rPr lang="zh-CN" altLang="en-US"/>
              <a:t> </a:t>
            </a:r>
            <a:r>
              <a:rPr lang="en-US" altLang="zh-CN"/>
              <a:t>1</a:t>
            </a:r>
          </a:p>
          <a:p>
            <a:r>
              <a:rPr lang="en-US" altLang="zh-CN"/>
              <a:t>add</a:t>
            </a:r>
            <a:r>
              <a:rPr lang="zh-CN" altLang="en-US"/>
              <a:t> </a:t>
            </a:r>
            <a:r>
              <a:rPr lang="en-US" altLang="zh-CN"/>
              <a:t>x5,</a:t>
            </a:r>
            <a:r>
              <a:rPr lang="zh-CN" altLang="en-US"/>
              <a:t> </a:t>
            </a:r>
            <a:r>
              <a:rPr lang="en-US" altLang="zh-CN"/>
              <a:t>x6,</a:t>
            </a:r>
            <a:r>
              <a:rPr lang="zh-CN" altLang="en-US"/>
              <a:t> </a:t>
            </a:r>
            <a:r>
              <a:rPr lang="en-US" altLang="zh-CN"/>
              <a:t>x7</a:t>
            </a:r>
            <a:r>
              <a:rPr lang="zh-CN" altLang="en-US"/>
              <a:t> </a:t>
            </a:r>
            <a:r>
              <a:rPr lang="en-US" altLang="zh-CN"/>
              <a:t>(x5</a:t>
            </a:r>
            <a:r>
              <a:rPr lang="zh-CN" altLang="en-US"/>
              <a:t> </a:t>
            </a:r>
            <a:r>
              <a:rPr lang="en-US" altLang="zh-CN"/>
              <a:t>=</a:t>
            </a:r>
            <a:r>
              <a:rPr lang="zh-CN" altLang="en-US"/>
              <a:t> </a:t>
            </a:r>
            <a:r>
              <a:rPr lang="en-US" altLang="zh-CN"/>
              <a:t>x6</a:t>
            </a:r>
            <a:r>
              <a:rPr lang="zh-CN" altLang="en-US"/>
              <a:t> </a:t>
            </a:r>
            <a:r>
              <a:rPr lang="en-US" altLang="zh-CN"/>
              <a:t>+</a:t>
            </a:r>
            <a:r>
              <a:rPr lang="zh-CN" altLang="en-US"/>
              <a:t> </a:t>
            </a:r>
            <a:r>
              <a:rPr lang="en-US" altLang="zh-CN"/>
              <a:t>x7)</a:t>
            </a:r>
          </a:p>
          <a:p>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3</a:t>
            </a:r>
          </a:p>
        </p:txBody>
      </p:sp>
      <p:sp>
        <p:nvSpPr>
          <p:cNvPr id="6" name="Rectangle 5">
            <a:extLst>
              <a:ext uri="{FF2B5EF4-FFF2-40B4-BE49-F238E27FC236}">
                <a16:creationId xmlns:a16="http://schemas.microsoft.com/office/drawing/2014/main" id="{4DC32306-C31B-304B-AF51-E3FFBDAE0948}"/>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0" name="Rectangle 9">
            <a:extLst>
              <a:ext uri="{FF2B5EF4-FFF2-40B4-BE49-F238E27FC236}">
                <a16:creationId xmlns:a16="http://schemas.microsoft.com/office/drawing/2014/main" id="{69782A59-BBA7-E541-B433-0039740B03AF}"/>
              </a:ext>
            </a:extLst>
          </p:cNvPr>
          <p:cNvSpPr/>
          <p:nvPr/>
        </p:nvSpPr>
        <p:spPr>
          <a:xfrm>
            <a:off x="5191539"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1" name="Rectangle 10">
            <a:extLst>
              <a:ext uri="{FF2B5EF4-FFF2-40B4-BE49-F238E27FC236}">
                <a16:creationId xmlns:a16="http://schemas.microsoft.com/office/drawing/2014/main" id="{964ED82B-0AC1-284B-A961-8DCBE286787D}"/>
              </a:ext>
            </a:extLst>
          </p:cNvPr>
          <p:cNvSpPr/>
          <p:nvPr/>
        </p:nvSpPr>
        <p:spPr>
          <a:xfrm>
            <a:off x="6597096"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MEM</a:t>
            </a:r>
            <a:endParaRPr lang="en-US">
              <a:solidFill>
                <a:sysClr val="windowText" lastClr="000000"/>
              </a:solidFill>
            </a:endParaRPr>
          </a:p>
        </p:txBody>
      </p:sp>
      <p:sp>
        <p:nvSpPr>
          <p:cNvPr id="3" name="Rectangle 2">
            <a:extLst>
              <a:ext uri="{FF2B5EF4-FFF2-40B4-BE49-F238E27FC236}">
                <a16:creationId xmlns:a16="http://schemas.microsoft.com/office/drawing/2014/main" id="{74E8B965-7D49-EA4F-8132-772B1F1F6D4F}"/>
              </a:ext>
            </a:extLst>
          </p:cNvPr>
          <p:cNvSpPr/>
          <p:nvPr/>
        </p:nvSpPr>
        <p:spPr>
          <a:xfrm>
            <a:off x="745586" y="3951955"/>
            <a:ext cx="1462260" cy="369332"/>
          </a:xfrm>
          <a:prstGeom prst="rect">
            <a:avLst/>
          </a:prstGeom>
        </p:spPr>
        <p:txBody>
          <a:bodyPr wrap="none">
            <a:spAutoFit/>
          </a:bodyPr>
          <a:lstStyle/>
          <a:p>
            <a:r>
              <a:rPr lang="en-US" altLang="zh-CN"/>
              <a:t>add</a:t>
            </a:r>
            <a:r>
              <a:rPr lang="zh-CN" altLang="en-US"/>
              <a:t> </a:t>
            </a:r>
            <a:r>
              <a:rPr lang="en-US" altLang="zh-CN"/>
              <a:t>x5,</a:t>
            </a:r>
            <a:r>
              <a:rPr lang="zh-CN" altLang="en-US"/>
              <a:t> </a:t>
            </a:r>
            <a:r>
              <a:rPr lang="en-US" altLang="zh-CN"/>
              <a:t>x6,</a:t>
            </a:r>
            <a:r>
              <a:rPr lang="zh-CN" altLang="en-US"/>
              <a:t> </a:t>
            </a:r>
            <a:r>
              <a:rPr lang="en-US" altLang="zh-CN"/>
              <a:t>x7</a:t>
            </a:r>
          </a:p>
        </p:txBody>
      </p:sp>
      <p:sp>
        <p:nvSpPr>
          <p:cNvPr id="5" name="Rectangle 4">
            <a:extLst>
              <a:ext uri="{FF2B5EF4-FFF2-40B4-BE49-F238E27FC236}">
                <a16:creationId xmlns:a16="http://schemas.microsoft.com/office/drawing/2014/main" id="{DADBC8E4-68E9-9F47-AE84-B34012A770EB}"/>
              </a:ext>
            </a:extLst>
          </p:cNvPr>
          <p:cNvSpPr/>
          <p:nvPr/>
        </p:nvSpPr>
        <p:spPr>
          <a:xfrm>
            <a:off x="1975626" y="4705386"/>
            <a:ext cx="1462260" cy="369332"/>
          </a:xfrm>
          <a:prstGeom prst="rect">
            <a:avLst/>
          </a:prstGeom>
        </p:spPr>
        <p:txBody>
          <a:bodyPr wrap="none">
            <a:spAutoFit/>
          </a:bodyPr>
          <a:lstStyle/>
          <a:p>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3" name="Rectangle 12">
            <a:extLst>
              <a:ext uri="{FF2B5EF4-FFF2-40B4-BE49-F238E27FC236}">
                <a16:creationId xmlns:a16="http://schemas.microsoft.com/office/drawing/2014/main" id="{920FF9E0-4247-F44D-A13D-90FC623DF67F}"/>
              </a:ext>
            </a:extLst>
          </p:cNvPr>
          <p:cNvSpPr/>
          <p:nvPr/>
        </p:nvSpPr>
        <p:spPr>
          <a:xfrm>
            <a:off x="3780182" y="4613247"/>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5" name="Rectangle 14">
            <a:extLst>
              <a:ext uri="{FF2B5EF4-FFF2-40B4-BE49-F238E27FC236}">
                <a16:creationId xmlns:a16="http://schemas.microsoft.com/office/drawing/2014/main" id="{189C2506-2CFD-6544-81C5-72CA75C2555B}"/>
              </a:ext>
            </a:extLst>
          </p:cNvPr>
          <p:cNvSpPr/>
          <p:nvPr/>
        </p:nvSpPr>
        <p:spPr>
          <a:xfrm>
            <a:off x="6597096" y="4613247"/>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6" name="Rectangle 15">
            <a:extLst>
              <a:ext uri="{FF2B5EF4-FFF2-40B4-BE49-F238E27FC236}">
                <a16:creationId xmlns:a16="http://schemas.microsoft.com/office/drawing/2014/main" id="{1CB9F7A5-AC3F-E145-8D92-7DA0EBAB3436}"/>
              </a:ext>
            </a:extLst>
          </p:cNvPr>
          <p:cNvSpPr/>
          <p:nvPr/>
        </p:nvSpPr>
        <p:spPr>
          <a:xfrm>
            <a:off x="8002653" y="4613247"/>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cxnSp>
        <p:nvCxnSpPr>
          <p:cNvPr id="23" name="Straight Arrow Connector 22">
            <a:extLst>
              <a:ext uri="{FF2B5EF4-FFF2-40B4-BE49-F238E27FC236}">
                <a16:creationId xmlns:a16="http://schemas.microsoft.com/office/drawing/2014/main" id="{01CF07B6-61B5-5846-81F4-F7F1E404BF62}"/>
              </a:ext>
            </a:extLst>
          </p:cNvPr>
          <p:cNvCxnSpPr/>
          <p:nvPr/>
        </p:nvCxnSpPr>
        <p:spPr>
          <a:xfrm flipV="1">
            <a:off x="7489957" y="4135292"/>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DAF86F7F-A6C7-C540-9E04-2D66135EE753}"/>
              </a:ext>
            </a:extLst>
          </p:cNvPr>
          <p:cNvCxnSpPr/>
          <p:nvPr/>
        </p:nvCxnSpPr>
        <p:spPr>
          <a:xfrm>
            <a:off x="7489957" y="4890214"/>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8" name="TextBox 27">
            <a:extLst>
              <a:ext uri="{FF2B5EF4-FFF2-40B4-BE49-F238E27FC236}">
                <a16:creationId xmlns:a16="http://schemas.microsoft.com/office/drawing/2014/main" id="{FDEAF94A-04FC-5A4C-904F-2F919EFCDBF9}"/>
              </a:ext>
            </a:extLst>
          </p:cNvPr>
          <p:cNvSpPr txBox="1"/>
          <p:nvPr/>
        </p:nvSpPr>
        <p:spPr>
          <a:xfrm>
            <a:off x="7499896" y="4626741"/>
            <a:ext cx="803113" cy="523220"/>
          </a:xfrm>
          <a:prstGeom prst="rect">
            <a:avLst/>
          </a:prstGeom>
          <a:noFill/>
        </p:spPr>
        <p:txBody>
          <a:bodyPr wrap="square" rtlCol="0">
            <a:spAutoFit/>
          </a:bodyPr>
          <a:lstStyle/>
          <a:p>
            <a:r>
              <a:rPr lang="en-US" altLang="zh-CN" sz="1400">
                <a:solidFill>
                  <a:srgbClr val="C00000"/>
                </a:solidFill>
              </a:rPr>
              <a:t>out</a:t>
            </a:r>
          </a:p>
          <a:p>
            <a:r>
              <a:rPr lang="en-US" altLang="zh-CN" sz="1400">
                <a:solidFill>
                  <a:srgbClr val="C00000"/>
                </a:solidFill>
              </a:rPr>
              <a:t>=</a:t>
            </a:r>
            <a:r>
              <a:rPr lang="zh-CN" altLang="en-US" sz="1400">
                <a:solidFill>
                  <a:srgbClr val="C00000"/>
                </a:solidFill>
              </a:rPr>
              <a:t> </a:t>
            </a:r>
            <a:r>
              <a:rPr lang="en-US" altLang="zh-CN" sz="1400">
                <a:solidFill>
                  <a:srgbClr val="C00000"/>
                </a:solidFill>
              </a:rPr>
              <a:t>1</a:t>
            </a:r>
          </a:p>
        </p:txBody>
      </p:sp>
      <p:sp>
        <p:nvSpPr>
          <p:cNvPr id="29" name="Rectangular Callout 28">
            <a:extLst>
              <a:ext uri="{FF2B5EF4-FFF2-40B4-BE49-F238E27FC236}">
                <a16:creationId xmlns:a16="http://schemas.microsoft.com/office/drawing/2014/main" id="{3340A960-68F6-3944-9058-16A9252C6873}"/>
              </a:ext>
            </a:extLst>
          </p:cNvPr>
          <p:cNvSpPr/>
          <p:nvPr/>
        </p:nvSpPr>
        <p:spPr>
          <a:xfrm>
            <a:off x="7173790" y="5250225"/>
            <a:ext cx="1436810" cy="761357"/>
          </a:xfrm>
          <a:prstGeom prst="wedgeRectCallout">
            <a:avLst>
              <a:gd name="adj1" fmla="val 3514"/>
              <a:gd name="adj2" fmla="val -79273"/>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Wrong!</a:t>
            </a:r>
            <a:r>
              <a:rPr lang="zh-CN" altLang="en-US">
                <a:solidFill>
                  <a:sysClr val="windowText" lastClr="000000"/>
                </a:solidFill>
              </a:rPr>
              <a:t> </a:t>
            </a:r>
            <a:r>
              <a:rPr lang="en-US" altLang="zh-CN">
                <a:solidFill>
                  <a:sysClr val="windowText" lastClr="000000"/>
                </a:solidFill>
              </a:rPr>
              <a:t>Should</a:t>
            </a:r>
            <a:r>
              <a:rPr lang="zh-CN" altLang="en-US">
                <a:solidFill>
                  <a:sysClr val="windowText" lastClr="000000"/>
                </a:solidFill>
              </a:rPr>
              <a:t> </a:t>
            </a:r>
            <a:r>
              <a:rPr lang="en-US" altLang="zh-CN">
                <a:solidFill>
                  <a:sysClr val="windowText" lastClr="000000"/>
                </a:solidFill>
              </a:rPr>
              <a:t>be</a:t>
            </a:r>
            <a:r>
              <a:rPr lang="zh-CN" altLang="en-US">
                <a:solidFill>
                  <a:sysClr val="windowText" lastClr="000000"/>
                </a:solidFill>
              </a:rPr>
              <a:t> </a:t>
            </a:r>
            <a:r>
              <a:rPr lang="en-US" altLang="zh-CN">
                <a:solidFill>
                  <a:sysClr val="windowText" lastClr="000000"/>
                </a:solidFill>
              </a:rPr>
              <a:t>3</a:t>
            </a:r>
            <a:endParaRPr lang="en-US">
              <a:solidFill>
                <a:sysClr val="windowText" lastClr="000000"/>
              </a:solidFill>
            </a:endParaRPr>
          </a:p>
        </p:txBody>
      </p:sp>
      <p:sp>
        <p:nvSpPr>
          <p:cNvPr id="21" name="Rectangle 20">
            <a:extLst>
              <a:ext uri="{FF2B5EF4-FFF2-40B4-BE49-F238E27FC236}">
                <a16:creationId xmlns:a16="http://schemas.microsoft.com/office/drawing/2014/main" id="{576E39CC-7BB6-7E4B-943F-2DEC2EF5A8FB}"/>
              </a:ext>
            </a:extLst>
          </p:cNvPr>
          <p:cNvSpPr/>
          <p:nvPr/>
        </p:nvSpPr>
        <p:spPr>
          <a:xfrm>
            <a:off x="8002653" y="3859685"/>
            <a:ext cx="457953"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2" name="Rectangle 21">
            <a:extLst>
              <a:ext uri="{FF2B5EF4-FFF2-40B4-BE49-F238E27FC236}">
                <a16:creationId xmlns:a16="http://schemas.microsoft.com/office/drawing/2014/main" id="{84DD213A-F030-1C4D-BBAB-898E3F7478FE}"/>
              </a:ext>
            </a:extLst>
          </p:cNvPr>
          <p:cNvSpPr/>
          <p:nvPr/>
        </p:nvSpPr>
        <p:spPr>
          <a:xfrm>
            <a:off x="5632247" y="4614544"/>
            <a:ext cx="457953"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ID</a:t>
            </a:r>
            <a:endParaRPr lang="en-US" dirty="0">
              <a:solidFill>
                <a:schemeClr val="bg1"/>
              </a:solidFill>
            </a:endParaRPr>
          </a:p>
        </p:txBody>
      </p:sp>
      <p:sp>
        <p:nvSpPr>
          <p:cNvPr id="25" name="Rectangle 24">
            <a:extLst>
              <a:ext uri="{FF2B5EF4-FFF2-40B4-BE49-F238E27FC236}">
                <a16:creationId xmlns:a16="http://schemas.microsoft.com/office/drawing/2014/main" id="{C27FC656-0D12-9348-94B7-D3CE847410E2}"/>
              </a:ext>
            </a:extLst>
          </p:cNvPr>
          <p:cNvSpPr/>
          <p:nvPr/>
        </p:nvSpPr>
        <p:spPr>
          <a:xfrm>
            <a:off x="9408210" y="4613247"/>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6" name="Rectangle 25">
            <a:extLst>
              <a:ext uri="{FF2B5EF4-FFF2-40B4-BE49-F238E27FC236}">
                <a16:creationId xmlns:a16="http://schemas.microsoft.com/office/drawing/2014/main" id="{93E77E0A-B77B-1441-AD65-EE1F966BBFFE}"/>
              </a:ext>
            </a:extLst>
          </p:cNvPr>
          <p:cNvSpPr/>
          <p:nvPr/>
        </p:nvSpPr>
        <p:spPr>
          <a:xfrm>
            <a:off x="4206240" y="3859622"/>
            <a:ext cx="478403"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Tree>
    <p:extLst>
      <p:ext uri="{BB962C8B-B14F-4D97-AF65-F5344CB8AC3E}">
        <p14:creationId xmlns:p14="http://schemas.microsoft.com/office/powerpoint/2010/main" val="208608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Pipeline hazard</a:t>
            </a:r>
          </a:p>
        </p:txBody>
      </p:sp>
      <p:sp>
        <p:nvSpPr>
          <p:cNvPr id="3" name="Content Placeholder 2"/>
          <p:cNvSpPr>
            <a:spLocks noGrp="1"/>
          </p:cNvSpPr>
          <p:nvPr>
            <p:ph idx="1"/>
          </p:nvPr>
        </p:nvSpPr>
        <p:spPr/>
        <p:txBody>
          <a:bodyPr/>
          <a:lstStyle/>
          <a:p>
            <a:r>
              <a:rPr lang="en-US"/>
              <a:t>Sometimes instructions depend on each other</a:t>
            </a:r>
          </a:p>
          <a:p>
            <a:r>
              <a:rPr lang="en-US"/>
              <a:t>In fact, that is very often the case, that some instruction uses the result of a previous instruction</a:t>
            </a:r>
          </a:p>
          <a:p>
            <a:r>
              <a:rPr lang="en-US"/>
              <a:t>This becomes an issue, however, when an instruction depends on a value that has been computed but not written back yet</a:t>
            </a:r>
          </a:p>
        </p:txBody>
      </p:sp>
      <p:sp>
        <p:nvSpPr>
          <p:cNvPr id="4" name="Slide Number Placeholder 3"/>
          <p:cNvSpPr>
            <a:spLocks noGrp="1"/>
          </p:cNvSpPr>
          <p:nvPr>
            <p:ph type="sldNum" sz="quarter" idx="12"/>
          </p:nvPr>
        </p:nvSpPr>
        <p:spPr/>
        <p:txBody>
          <a:bodyPr/>
          <a:lstStyle/>
          <a:p>
            <a:fld id="{8D4EC0DA-4BF5-A643-9CB7-B11B04F56005}" type="slidenum">
              <a:rPr lang="en-US" smtClean="0"/>
              <a:t>44</a:t>
            </a:fld>
            <a:endParaRPr lang="en-US"/>
          </a:p>
        </p:txBody>
      </p:sp>
    </p:spTree>
    <p:extLst>
      <p:ext uri="{BB962C8B-B14F-4D97-AF65-F5344CB8AC3E}">
        <p14:creationId xmlns:p14="http://schemas.microsoft.com/office/powerpoint/2010/main" val="560533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Hazard Motivation</a:t>
            </a:r>
          </a:p>
        </p:txBody>
      </p:sp>
      <p:sp>
        <p:nvSpPr>
          <p:cNvPr id="3" name="Content Placeholder 2"/>
          <p:cNvSpPr>
            <a:spLocks noGrp="1"/>
          </p:cNvSpPr>
          <p:nvPr>
            <p:ph idx="1"/>
          </p:nvPr>
        </p:nvSpPr>
        <p:spPr/>
        <p:txBody>
          <a:bodyPr>
            <a:normAutofit lnSpcReduction="10000"/>
          </a:bodyPr>
          <a:lstStyle/>
          <a:p>
            <a:r>
              <a:rPr lang="en-US"/>
              <a:t>Consider the following C Program:</a:t>
            </a:r>
          </a:p>
          <a:p>
            <a:pPr marL="0" indent="0">
              <a:buNone/>
            </a:pPr>
            <a:r>
              <a:rPr lang="en-US" err="1"/>
              <a:t>int</a:t>
            </a:r>
            <a:r>
              <a:rPr lang="en-US"/>
              <a:t> </a:t>
            </a:r>
            <a:r>
              <a:rPr lang="en-US" err="1"/>
              <a:t>calc</a:t>
            </a:r>
            <a:r>
              <a:rPr lang="en-US"/>
              <a:t>(</a:t>
            </a:r>
            <a:r>
              <a:rPr lang="en-US" err="1"/>
              <a:t>int</a:t>
            </a:r>
            <a:r>
              <a:rPr lang="en-US"/>
              <a:t> a, </a:t>
            </a:r>
            <a:r>
              <a:rPr lang="en-US" err="1"/>
              <a:t>int</a:t>
            </a:r>
            <a:r>
              <a:rPr lang="en-US"/>
              <a:t> b, </a:t>
            </a:r>
            <a:r>
              <a:rPr lang="en-US" err="1"/>
              <a:t>int</a:t>
            </a:r>
            <a:r>
              <a:rPr lang="en-US"/>
              <a:t> c) {</a:t>
            </a:r>
          </a:p>
          <a:p>
            <a:pPr marL="457200" lvl="1" indent="0">
              <a:buNone/>
            </a:pPr>
            <a:r>
              <a:rPr lang="mr-IN" err="1"/>
              <a:t>a</a:t>
            </a:r>
            <a:r>
              <a:rPr lang="mr-IN"/>
              <a:t> = </a:t>
            </a:r>
            <a:r>
              <a:rPr lang="mr-IN" err="1"/>
              <a:t>a</a:t>
            </a:r>
            <a:r>
              <a:rPr lang="mr-IN"/>
              <a:t> + </a:t>
            </a:r>
            <a:r>
              <a:rPr lang="mr-IN" err="1"/>
              <a:t>b</a:t>
            </a:r>
            <a:r>
              <a:rPr lang="mr-IN"/>
              <a:t>;</a:t>
            </a:r>
          </a:p>
          <a:p>
            <a:pPr marL="457200" lvl="1" indent="0">
              <a:buNone/>
            </a:pPr>
            <a:r>
              <a:rPr lang="mr-IN" err="1"/>
              <a:t>a</a:t>
            </a:r>
            <a:r>
              <a:rPr lang="mr-IN"/>
              <a:t> = </a:t>
            </a:r>
            <a:r>
              <a:rPr lang="mr-IN" err="1"/>
              <a:t>a</a:t>
            </a:r>
            <a:r>
              <a:rPr lang="mr-IN"/>
              <a:t> + </a:t>
            </a:r>
            <a:r>
              <a:rPr lang="mr-IN" err="1"/>
              <a:t>c</a:t>
            </a:r>
            <a:r>
              <a:rPr lang="mr-IN"/>
              <a:t>;</a:t>
            </a:r>
          </a:p>
          <a:p>
            <a:pPr marL="457200" lvl="1" indent="0">
              <a:buNone/>
            </a:pPr>
            <a:r>
              <a:rPr lang="en-US"/>
              <a:t>return a;</a:t>
            </a:r>
          </a:p>
          <a:p>
            <a:pPr marL="0" indent="0">
              <a:buNone/>
            </a:pPr>
            <a:r>
              <a:rPr lang="en-US"/>
              <a:t>}</a:t>
            </a:r>
          </a:p>
          <a:p>
            <a:r>
              <a:rPr lang="en-US"/>
              <a:t>Which becomes :</a:t>
            </a:r>
          </a:p>
          <a:p>
            <a:pPr marL="457200" lvl="1" indent="0">
              <a:buNone/>
            </a:pPr>
            <a:r>
              <a:rPr lang="da-DK" err="1"/>
              <a:t>add</a:t>
            </a:r>
            <a:r>
              <a:rPr lang="da-DK"/>
              <a:t> x10, x10, x11</a:t>
            </a:r>
          </a:p>
          <a:p>
            <a:pPr marL="457200" lvl="1" indent="0">
              <a:buNone/>
            </a:pPr>
            <a:r>
              <a:rPr lang="da-DK" err="1"/>
              <a:t>add</a:t>
            </a:r>
            <a:r>
              <a:rPr lang="da-DK"/>
              <a:t> x10, x10, x12</a:t>
            </a:r>
          </a:p>
          <a:p>
            <a:r>
              <a:rPr lang="da-DK" err="1"/>
              <a:t>What</a:t>
            </a:r>
            <a:r>
              <a:rPr lang="da-DK"/>
              <a:t> </a:t>
            </a:r>
            <a:r>
              <a:rPr lang="da-DK" err="1"/>
              <a:t>might</a:t>
            </a:r>
            <a:r>
              <a:rPr lang="da-DK"/>
              <a:t> </a:t>
            </a:r>
            <a:r>
              <a:rPr lang="da-DK" err="1"/>
              <a:t>cause</a:t>
            </a:r>
            <a:r>
              <a:rPr lang="da-DK"/>
              <a:t> </a:t>
            </a:r>
            <a:r>
              <a:rPr lang="da-DK" err="1"/>
              <a:t>sadness</a:t>
            </a:r>
            <a:r>
              <a:rPr lang="da-DK"/>
              <a:t> </a:t>
            </a:r>
            <a:r>
              <a:rPr lang="da-DK" err="1"/>
              <a:t>here</a:t>
            </a:r>
            <a:r>
              <a:rPr lang="da-DK"/>
              <a:t>?</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45</a:t>
            </a:fld>
            <a:endParaRPr lang="en-US"/>
          </a:p>
        </p:txBody>
      </p:sp>
    </p:spTree>
    <p:extLst>
      <p:ext uri="{BB962C8B-B14F-4D97-AF65-F5344CB8AC3E}">
        <p14:creationId xmlns:p14="http://schemas.microsoft.com/office/powerpoint/2010/main" val="4088470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Pipeline hazard</a:t>
            </a:r>
          </a:p>
        </p:txBody>
      </p:sp>
      <p:sp>
        <p:nvSpPr>
          <p:cNvPr id="3" name="Content Placeholder 2"/>
          <p:cNvSpPr>
            <a:spLocks noGrp="1"/>
          </p:cNvSpPr>
          <p:nvPr>
            <p:ph idx="1"/>
          </p:nvPr>
        </p:nvSpPr>
        <p:spPr/>
        <p:txBody>
          <a:bodyPr>
            <a:normAutofit/>
          </a:bodyPr>
          <a:lstStyle/>
          <a:p>
            <a:r>
              <a:rPr lang="en-US">
                <a:solidFill>
                  <a:schemeClr val="accent6"/>
                </a:solidFill>
              </a:rPr>
              <a:t>Structure Hazard</a:t>
            </a:r>
          </a:p>
          <a:p>
            <a:pPr lvl="1"/>
            <a:r>
              <a:rPr lang="en-US" altLang="zh-CN"/>
              <a:t>Caused</a:t>
            </a:r>
            <a:r>
              <a:rPr lang="zh-CN" altLang="en-US"/>
              <a:t> </a:t>
            </a:r>
            <a:r>
              <a:rPr lang="en-US" altLang="zh-CN"/>
              <a:t>by</a:t>
            </a:r>
            <a:r>
              <a:rPr lang="zh-CN" altLang="en-US"/>
              <a:t> </a:t>
            </a:r>
            <a:r>
              <a:rPr lang="en-US" altLang="zh-CN"/>
              <a:t>limited</a:t>
            </a:r>
            <a:r>
              <a:rPr lang="zh-CN" altLang="en-US"/>
              <a:t> </a:t>
            </a:r>
            <a:r>
              <a:rPr lang="en-US" altLang="zh-CN"/>
              <a:t>hardware</a:t>
            </a:r>
            <a:r>
              <a:rPr lang="zh-CN" altLang="en-US"/>
              <a:t> </a:t>
            </a:r>
            <a:r>
              <a:rPr lang="en-US" altLang="zh-CN"/>
              <a:t>resources.</a:t>
            </a:r>
            <a:endParaRPr lang="en-US"/>
          </a:p>
          <a:p>
            <a:pPr lvl="1"/>
            <a:r>
              <a:rPr lang="en-US"/>
              <a:t>Solution: add resources (e.g., separating inst. and data mem)</a:t>
            </a:r>
          </a:p>
          <a:p>
            <a:r>
              <a:rPr lang="en-US">
                <a:solidFill>
                  <a:schemeClr val="accent1"/>
                </a:solidFill>
              </a:rPr>
              <a:t>Data Hazard</a:t>
            </a:r>
          </a:p>
          <a:p>
            <a:r>
              <a:rPr lang="en-US">
                <a:solidFill>
                  <a:schemeClr val="accent2"/>
                </a:solidFill>
              </a:rPr>
              <a:t>Control Hazard</a:t>
            </a:r>
          </a:p>
        </p:txBody>
      </p:sp>
      <p:sp>
        <p:nvSpPr>
          <p:cNvPr id="4" name="Slide Number Placeholder 3"/>
          <p:cNvSpPr>
            <a:spLocks noGrp="1"/>
          </p:cNvSpPr>
          <p:nvPr>
            <p:ph type="sldNum" sz="quarter" idx="12"/>
          </p:nvPr>
        </p:nvSpPr>
        <p:spPr/>
        <p:txBody>
          <a:bodyPr/>
          <a:lstStyle/>
          <a:p>
            <a:fld id="{8D4EC0DA-4BF5-A643-9CB7-B11B04F56005}" type="slidenum">
              <a:rPr lang="en-US" smtClean="0"/>
              <a:t>46</a:t>
            </a:fld>
            <a:endParaRPr lang="en-US"/>
          </a:p>
        </p:txBody>
      </p:sp>
      <p:sp>
        <p:nvSpPr>
          <p:cNvPr id="5" name="Right Brace 4">
            <a:extLst>
              <a:ext uri="{FF2B5EF4-FFF2-40B4-BE49-F238E27FC236}">
                <a16:creationId xmlns:a16="http://schemas.microsoft.com/office/drawing/2014/main" id="{E7386F90-C0B1-BB4B-98C5-E2AD36F296D2}"/>
              </a:ext>
            </a:extLst>
          </p:cNvPr>
          <p:cNvSpPr/>
          <p:nvPr/>
        </p:nvSpPr>
        <p:spPr>
          <a:xfrm>
            <a:off x="3488634" y="3061252"/>
            <a:ext cx="566531" cy="1311965"/>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E6BE4412-3F5A-A341-8807-1EE0A6E5D819}"/>
              </a:ext>
            </a:extLst>
          </p:cNvPr>
          <p:cNvSpPr txBox="1"/>
          <p:nvPr/>
        </p:nvSpPr>
        <p:spPr>
          <a:xfrm>
            <a:off x="4164493" y="3195935"/>
            <a:ext cx="6251715" cy="1200329"/>
          </a:xfrm>
          <a:prstGeom prst="rect">
            <a:avLst/>
          </a:prstGeom>
          <a:noFill/>
        </p:spPr>
        <p:txBody>
          <a:bodyPr wrap="square" rtlCol="0">
            <a:spAutoFit/>
          </a:bodyPr>
          <a:lstStyle/>
          <a:p>
            <a:r>
              <a:rPr lang="en-US" altLang="zh-CN"/>
              <a:t>Caused</a:t>
            </a:r>
            <a:r>
              <a:rPr lang="zh-CN" altLang="en-US"/>
              <a:t> </a:t>
            </a:r>
            <a:r>
              <a:rPr lang="en-US" altLang="zh-CN"/>
              <a:t>by</a:t>
            </a:r>
            <a:r>
              <a:rPr lang="zh-CN" altLang="en-US"/>
              <a:t> </a:t>
            </a:r>
            <a:r>
              <a:rPr lang="en-US" altLang="zh-CN"/>
              <a:t>the</a:t>
            </a:r>
            <a:r>
              <a:rPr lang="zh-CN" altLang="en-US"/>
              <a:t> </a:t>
            </a:r>
            <a:r>
              <a:rPr lang="en-US" altLang="zh-CN"/>
              <a:t>dependency</a:t>
            </a:r>
            <a:r>
              <a:rPr lang="zh-CN" altLang="en-US"/>
              <a:t> </a:t>
            </a:r>
            <a:r>
              <a:rPr lang="en-US" altLang="zh-CN"/>
              <a:t>between</a:t>
            </a:r>
            <a:r>
              <a:rPr lang="zh-CN" altLang="en-US"/>
              <a:t> </a:t>
            </a:r>
            <a:r>
              <a:rPr lang="en-US" altLang="zh-CN"/>
              <a:t>instructions:</a:t>
            </a:r>
          </a:p>
          <a:p>
            <a:r>
              <a:rPr lang="en-US" altLang="zh-CN"/>
              <a:t>The</a:t>
            </a:r>
            <a:r>
              <a:rPr lang="zh-CN" altLang="en-US"/>
              <a:t> </a:t>
            </a:r>
            <a:r>
              <a:rPr lang="en-US" altLang="zh-CN"/>
              <a:t>execution</a:t>
            </a:r>
            <a:r>
              <a:rPr lang="zh-CN" altLang="en-US"/>
              <a:t> </a:t>
            </a:r>
            <a:r>
              <a:rPr lang="en-US" altLang="zh-CN"/>
              <a:t>of</a:t>
            </a:r>
            <a:r>
              <a:rPr lang="zh-CN" altLang="en-US"/>
              <a:t> </a:t>
            </a:r>
            <a:r>
              <a:rPr lang="en-US" altLang="zh-CN"/>
              <a:t>i2</a:t>
            </a:r>
            <a:r>
              <a:rPr lang="zh-CN" altLang="en-US"/>
              <a:t> </a:t>
            </a:r>
            <a:r>
              <a:rPr lang="en-US" altLang="zh-CN"/>
              <a:t>depends</a:t>
            </a:r>
            <a:r>
              <a:rPr lang="zh-CN" altLang="en-US"/>
              <a:t> </a:t>
            </a:r>
            <a:r>
              <a:rPr lang="en-US" altLang="zh-CN"/>
              <a:t>on</a:t>
            </a:r>
            <a:r>
              <a:rPr lang="zh-CN" altLang="en-US"/>
              <a:t> </a:t>
            </a:r>
            <a:r>
              <a:rPr lang="en-US" altLang="zh-CN"/>
              <a:t>some</a:t>
            </a:r>
            <a:r>
              <a:rPr lang="zh-CN" altLang="en-US"/>
              <a:t> </a:t>
            </a:r>
            <a:r>
              <a:rPr lang="en-US" altLang="zh-CN"/>
              <a:t>output</a:t>
            </a:r>
            <a:r>
              <a:rPr lang="zh-CN" altLang="en-US"/>
              <a:t> </a:t>
            </a:r>
            <a:r>
              <a:rPr lang="en-US" altLang="zh-CN"/>
              <a:t>of</a:t>
            </a:r>
            <a:r>
              <a:rPr lang="zh-CN" altLang="en-US"/>
              <a:t> </a:t>
            </a:r>
            <a:r>
              <a:rPr lang="en-US" altLang="zh-CN"/>
              <a:t>i1.</a:t>
            </a:r>
          </a:p>
          <a:p>
            <a:r>
              <a:rPr lang="en-US" altLang="zh-CN"/>
              <a:t>=&gt;</a:t>
            </a:r>
            <a:r>
              <a:rPr lang="zh-CN" altLang="en-US"/>
              <a:t> </a:t>
            </a:r>
            <a:r>
              <a:rPr lang="en-US" altLang="zh-CN"/>
              <a:t>wouldn’t</a:t>
            </a:r>
            <a:r>
              <a:rPr lang="zh-CN" altLang="en-US"/>
              <a:t> </a:t>
            </a:r>
            <a:r>
              <a:rPr lang="en-US" altLang="zh-CN"/>
              <a:t>happen</a:t>
            </a:r>
            <a:r>
              <a:rPr lang="zh-CN" altLang="en-US"/>
              <a:t> </a:t>
            </a:r>
            <a:r>
              <a:rPr lang="en-US" altLang="zh-CN"/>
              <a:t>in</a:t>
            </a:r>
            <a:r>
              <a:rPr lang="zh-CN" altLang="en-US"/>
              <a:t> </a:t>
            </a:r>
            <a:r>
              <a:rPr lang="en-US" altLang="zh-CN"/>
              <a:t>sequential</a:t>
            </a:r>
            <a:r>
              <a:rPr lang="zh-CN" altLang="en-US"/>
              <a:t> </a:t>
            </a:r>
            <a:r>
              <a:rPr lang="en-US" altLang="zh-CN"/>
              <a:t>model,</a:t>
            </a:r>
            <a:r>
              <a:rPr lang="zh-CN" altLang="en-US"/>
              <a:t> </a:t>
            </a:r>
            <a:r>
              <a:rPr lang="en-US" altLang="zh-CN"/>
              <a:t>because</a:t>
            </a:r>
            <a:r>
              <a:rPr lang="zh-CN" altLang="en-US"/>
              <a:t> </a:t>
            </a:r>
            <a:r>
              <a:rPr lang="en-US" altLang="zh-CN"/>
              <a:t>i2</a:t>
            </a:r>
            <a:r>
              <a:rPr lang="zh-CN" altLang="en-US"/>
              <a:t> </a:t>
            </a:r>
            <a:r>
              <a:rPr lang="en-US" altLang="zh-CN"/>
              <a:t>is</a:t>
            </a:r>
            <a:r>
              <a:rPr lang="zh-CN" altLang="en-US"/>
              <a:t> </a:t>
            </a:r>
            <a:r>
              <a:rPr lang="en-US" altLang="zh-CN"/>
              <a:t>executed</a:t>
            </a:r>
            <a:r>
              <a:rPr lang="zh-CN" altLang="en-US"/>
              <a:t> </a:t>
            </a:r>
            <a:r>
              <a:rPr lang="en-US" altLang="zh-CN"/>
              <a:t>after</a:t>
            </a:r>
            <a:r>
              <a:rPr lang="zh-CN" altLang="en-US"/>
              <a:t> </a:t>
            </a:r>
            <a:r>
              <a:rPr lang="en-US" altLang="zh-CN"/>
              <a:t>finishing</a:t>
            </a:r>
            <a:r>
              <a:rPr lang="zh-CN" altLang="en-US"/>
              <a:t> </a:t>
            </a:r>
            <a:r>
              <a:rPr lang="en-US" altLang="zh-CN"/>
              <a:t>i1</a:t>
            </a:r>
            <a:r>
              <a:rPr lang="zh-CN" altLang="en-US"/>
              <a:t> </a:t>
            </a:r>
            <a:r>
              <a:rPr lang="en-US" altLang="zh-CN"/>
              <a:t>and</a:t>
            </a:r>
            <a:r>
              <a:rPr lang="zh-CN" altLang="en-US"/>
              <a:t> </a:t>
            </a:r>
            <a:r>
              <a:rPr lang="en-US" altLang="zh-CN"/>
              <a:t>thus</a:t>
            </a:r>
            <a:r>
              <a:rPr lang="zh-CN" altLang="en-US"/>
              <a:t> </a:t>
            </a:r>
            <a:r>
              <a:rPr lang="en-US" altLang="zh-CN"/>
              <a:t>i2</a:t>
            </a:r>
            <a:r>
              <a:rPr lang="zh-CN" altLang="en-US"/>
              <a:t> </a:t>
            </a:r>
            <a:r>
              <a:rPr lang="en-US" altLang="zh-CN"/>
              <a:t>can</a:t>
            </a:r>
            <a:r>
              <a:rPr lang="zh-CN" altLang="en-US"/>
              <a:t> </a:t>
            </a:r>
            <a:r>
              <a:rPr lang="en-US" altLang="zh-CN"/>
              <a:t>always</a:t>
            </a:r>
            <a:r>
              <a:rPr lang="zh-CN" altLang="en-US"/>
              <a:t> </a:t>
            </a:r>
            <a:r>
              <a:rPr lang="en-US" altLang="zh-CN"/>
              <a:t>see</a:t>
            </a:r>
            <a:r>
              <a:rPr lang="zh-CN" altLang="en-US"/>
              <a:t> </a:t>
            </a:r>
            <a:r>
              <a:rPr lang="en-US" altLang="zh-CN"/>
              <a:t>the</a:t>
            </a:r>
            <a:r>
              <a:rPr lang="zh-CN" altLang="en-US"/>
              <a:t> </a:t>
            </a:r>
            <a:r>
              <a:rPr lang="en-US" altLang="zh-CN"/>
              <a:t>output</a:t>
            </a:r>
            <a:r>
              <a:rPr lang="zh-CN" altLang="en-US"/>
              <a:t> </a:t>
            </a:r>
            <a:r>
              <a:rPr lang="en-US" altLang="zh-CN"/>
              <a:t>of</a:t>
            </a:r>
            <a:r>
              <a:rPr lang="zh-CN" altLang="en-US"/>
              <a:t> </a:t>
            </a:r>
            <a:r>
              <a:rPr lang="en-US" altLang="zh-CN"/>
              <a:t>i1.</a:t>
            </a:r>
            <a:endParaRPr lang="en-US"/>
          </a:p>
        </p:txBody>
      </p:sp>
    </p:spTree>
    <p:extLst>
      <p:ext uri="{BB962C8B-B14F-4D97-AF65-F5344CB8AC3E}">
        <p14:creationId xmlns:p14="http://schemas.microsoft.com/office/powerpoint/2010/main" val="169509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P spid="5" grpId="0" animBg="1"/>
      <p:bldP spid="6"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Pipeline hazard</a:t>
            </a:r>
          </a:p>
        </p:txBody>
      </p:sp>
      <p:sp>
        <p:nvSpPr>
          <p:cNvPr id="3" name="Content Placeholder 2"/>
          <p:cNvSpPr>
            <a:spLocks noGrp="1"/>
          </p:cNvSpPr>
          <p:nvPr>
            <p:ph idx="1"/>
          </p:nvPr>
        </p:nvSpPr>
        <p:spPr/>
        <p:txBody>
          <a:bodyPr>
            <a:normAutofit/>
          </a:bodyPr>
          <a:lstStyle/>
          <a:p>
            <a:r>
              <a:rPr lang="en-US">
                <a:solidFill>
                  <a:schemeClr val="accent6"/>
                </a:solidFill>
              </a:rPr>
              <a:t>Structure Hazard</a:t>
            </a:r>
          </a:p>
          <a:p>
            <a:pPr lvl="1"/>
            <a:r>
              <a:rPr lang="en-US" altLang="zh-CN"/>
              <a:t>Caused</a:t>
            </a:r>
            <a:r>
              <a:rPr lang="zh-CN" altLang="en-US"/>
              <a:t> </a:t>
            </a:r>
            <a:r>
              <a:rPr lang="en-US" altLang="zh-CN"/>
              <a:t>by</a:t>
            </a:r>
            <a:r>
              <a:rPr lang="zh-CN" altLang="en-US"/>
              <a:t> </a:t>
            </a:r>
            <a:r>
              <a:rPr lang="en-US" altLang="zh-CN"/>
              <a:t>limited</a:t>
            </a:r>
            <a:r>
              <a:rPr lang="zh-CN" altLang="en-US"/>
              <a:t> </a:t>
            </a:r>
            <a:r>
              <a:rPr lang="en-US" altLang="zh-CN"/>
              <a:t>hardware</a:t>
            </a:r>
            <a:r>
              <a:rPr lang="zh-CN" altLang="en-US"/>
              <a:t> </a:t>
            </a:r>
            <a:r>
              <a:rPr lang="en-US" altLang="zh-CN"/>
              <a:t>resources.</a:t>
            </a:r>
            <a:endParaRPr lang="en-US"/>
          </a:p>
          <a:p>
            <a:pPr lvl="1"/>
            <a:r>
              <a:rPr lang="en-US"/>
              <a:t>Solution: add resources (e.g., separating inst. and data mem)</a:t>
            </a:r>
          </a:p>
          <a:p>
            <a:r>
              <a:rPr lang="en-US">
                <a:solidFill>
                  <a:schemeClr val="accent1"/>
                </a:solidFill>
              </a:rPr>
              <a:t>Data Hazard</a:t>
            </a:r>
          </a:p>
          <a:p>
            <a:r>
              <a:rPr lang="en-US">
                <a:solidFill>
                  <a:schemeClr val="accent2"/>
                </a:solidFill>
              </a:rPr>
              <a:t>Control Hazard</a:t>
            </a:r>
          </a:p>
        </p:txBody>
      </p:sp>
      <p:sp>
        <p:nvSpPr>
          <p:cNvPr id="4" name="Slide Number Placeholder 3"/>
          <p:cNvSpPr>
            <a:spLocks noGrp="1"/>
          </p:cNvSpPr>
          <p:nvPr>
            <p:ph type="sldNum" sz="quarter" idx="12"/>
          </p:nvPr>
        </p:nvSpPr>
        <p:spPr/>
        <p:txBody>
          <a:bodyPr/>
          <a:lstStyle/>
          <a:p>
            <a:fld id="{8D4EC0DA-4BF5-A643-9CB7-B11B04F56005}" type="slidenum">
              <a:rPr lang="en-US" smtClean="0"/>
              <a:t>47</a:t>
            </a:fld>
            <a:endParaRPr lang="en-US"/>
          </a:p>
        </p:txBody>
      </p:sp>
      <p:sp>
        <p:nvSpPr>
          <p:cNvPr id="5" name="Right Brace 4">
            <a:extLst>
              <a:ext uri="{FF2B5EF4-FFF2-40B4-BE49-F238E27FC236}">
                <a16:creationId xmlns:a16="http://schemas.microsoft.com/office/drawing/2014/main" id="{E7386F90-C0B1-BB4B-98C5-E2AD36F296D2}"/>
              </a:ext>
            </a:extLst>
          </p:cNvPr>
          <p:cNvSpPr/>
          <p:nvPr/>
        </p:nvSpPr>
        <p:spPr>
          <a:xfrm>
            <a:off x="3488634" y="3061252"/>
            <a:ext cx="566531" cy="1311965"/>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E6BE4412-3F5A-A341-8807-1EE0A6E5D819}"/>
              </a:ext>
            </a:extLst>
          </p:cNvPr>
          <p:cNvSpPr txBox="1"/>
          <p:nvPr/>
        </p:nvSpPr>
        <p:spPr>
          <a:xfrm>
            <a:off x="4164493" y="3195935"/>
            <a:ext cx="6251715" cy="1200329"/>
          </a:xfrm>
          <a:prstGeom prst="rect">
            <a:avLst/>
          </a:prstGeom>
          <a:noFill/>
        </p:spPr>
        <p:txBody>
          <a:bodyPr wrap="square" rtlCol="0">
            <a:spAutoFit/>
          </a:bodyPr>
          <a:lstStyle/>
          <a:p>
            <a:r>
              <a:rPr lang="en-US" altLang="zh-CN"/>
              <a:t>Caused</a:t>
            </a:r>
            <a:r>
              <a:rPr lang="zh-CN" altLang="en-US"/>
              <a:t> </a:t>
            </a:r>
            <a:r>
              <a:rPr lang="en-US" altLang="zh-CN"/>
              <a:t>by</a:t>
            </a:r>
            <a:r>
              <a:rPr lang="zh-CN" altLang="en-US"/>
              <a:t> </a:t>
            </a:r>
            <a:r>
              <a:rPr lang="en-US" altLang="zh-CN"/>
              <a:t>the</a:t>
            </a:r>
            <a:r>
              <a:rPr lang="zh-CN" altLang="en-US"/>
              <a:t> </a:t>
            </a:r>
            <a:r>
              <a:rPr lang="en-US" altLang="zh-CN"/>
              <a:t>dependency</a:t>
            </a:r>
            <a:r>
              <a:rPr lang="zh-CN" altLang="en-US"/>
              <a:t> </a:t>
            </a:r>
            <a:r>
              <a:rPr lang="en-US" altLang="zh-CN"/>
              <a:t>between</a:t>
            </a:r>
            <a:r>
              <a:rPr lang="zh-CN" altLang="en-US"/>
              <a:t> </a:t>
            </a:r>
            <a:r>
              <a:rPr lang="en-US" altLang="zh-CN"/>
              <a:t>instructions:</a:t>
            </a:r>
          </a:p>
          <a:p>
            <a:r>
              <a:rPr lang="en-US" altLang="zh-CN"/>
              <a:t>The</a:t>
            </a:r>
            <a:r>
              <a:rPr lang="zh-CN" altLang="en-US"/>
              <a:t> </a:t>
            </a:r>
            <a:r>
              <a:rPr lang="en-US" altLang="zh-CN"/>
              <a:t>execution</a:t>
            </a:r>
            <a:r>
              <a:rPr lang="zh-CN" altLang="en-US"/>
              <a:t> </a:t>
            </a:r>
            <a:r>
              <a:rPr lang="en-US" altLang="zh-CN"/>
              <a:t>of</a:t>
            </a:r>
            <a:r>
              <a:rPr lang="zh-CN" altLang="en-US"/>
              <a:t> </a:t>
            </a:r>
            <a:r>
              <a:rPr lang="en-US" altLang="zh-CN"/>
              <a:t>i2</a:t>
            </a:r>
            <a:r>
              <a:rPr lang="zh-CN" altLang="en-US"/>
              <a:t> </a:t>
            </a:r>
            <a:r>
              <a:rPr lang="en-US" altLang="zh-CN"/>
              <a:t>depends</a:t>
            </a:r>
            <a:r>
              <a:rPr lang="zh-CN" altLang="en-US"/>
              <a:t> </a:t>
            </a:r>
            <a:r>
              <a:rPr lang="en-US" altLang="zh-CN"/>
              <a:t>on</a:t>
            </a:r>
            <a:r>
              <a:rPr lang="zh-CN" altLang="en-US"/>
              <a:t> </a:t>
            </a:r>
            <a:r>
              <a:rPr lang="en-US" altLang="zh-CN">
                <a:solidFill>
                  <a:srgbClr val="C00000"/>
                </a:solidFill>
              </a:rPr>
              <a:t>some</a:t>
            </a:r>
            <a:r>
              <a:rPr lang="zh-CN" altLang="en-US">
                <a:solidFill>
                  <a:srgbClr val="C00000"/>
                </a:solidFill>
              </a:rPr>
              <a:t> </a:t>
            </a:r>
            <a:r>
              <a:rPr lang="en-US" altLang="zh-CN">
                <a:solidFill>
                  <a:srgbClr val="C00000"/>
                </a:solidFill>
              </a:rPr>
              <a:t>output</a:t>
            </a:r>
            <a:r>
              <a:rPr lang="zh-CN" altLang="en-US">
                <a:solidFill>
                  <a:srgbClr val="C00000"/>
                </a:solidFill>
              </a:rPr>
              <a:t> </a:t>
            </a:r>
            <a:r>
              <a:rPr lang="en-US" altLang="zh-CN">
                <a:solidFill>
                  <a:srgbClr val="C00000"/>
                </a:solidFill>
              </a:rPr>
              <a:t>of</a:t>
            </a:r>
            <a:r>
              <a:rPr lang="zh-CN" altLang="en-US">
                <a:solidFill>
                  <a:srgbClr val="C00000"/>
                </a:solidFill>
              </a:rPr>
              <a:t> </a:t>
            </a:r>
            <a:r>
              <a:rPr lang="en-US" altLang="zh-CN">
                <a:solidFill>
                  <a:srgbClr val="C00000"/>
                </a:solidFill>
              </a:rPr>
              <a:t>i1</a:t>
            </a:r>
            <a:r>
              <a:rPr lang="en-US" altLang="zh-CN"/>
              <a:t>.</a:t>
            </a:r>
          </a:p>
          <a:p>
            <a:r>
              <a:rPr lang="en-US" altLang="zh-CN"/>
              <a:t>=&gt;</a:t>
            </a:r>
            <a:r>
              <a:rPr lang="zh-CN" altLang="en-US"/>
              <a:t> </a:t>
            </a:r>
            <a:r>
              <a:rPr lang="en-US" altLang="zh-CN"/>
              <a:t>wouldn’t</a:t>
            </a:r>
            <a:r>
              <a:rPr lang="zh-CN" altLang="en-US"/>
              <a:t> </a:t>
            </a:r>
            <a:r>
              <a:rPr lang="en-US" altLang="zh-CN"/>
              <a:t>happen</a:t>
            </a:r>
            <a:r>
              <a:rPr lang="zh-CN" altLang="en-US"/>
              <a:t> </a:t>
            </a:r>
            <a:r>
              <a:rPr lang="en-US" altLang="zh-CN"/>
              <a:t>in</a:t>
            </a:r>
            <a:r>
              <a:rPr lang="zh-CN" altLang="en-US"/>
              <a:t> </a:t>
            </a:r>
            <a:r>
              <a:rPr lang="en-US" altLang="zh-CN"/>
              <a:t>sequential</a:t>
            </a:r>
            <a:r>
              <a:rPr lang="zh-CN" altLang="en-US"/>
              <a:t> </a:t>
            </a:r>
            <a:r>
              <a:rPr lang="en-US" altLang="zh-CN"/>
              <a:t>model,</a:t>
            </a:r>
            <a:r>
              <a:rPr lang="zh-CN" altLang="en-US"/>
              <a:t> </a:t>
            </a:r>
            <a:r>
              <a:rPr lang="en-US" altLang="zh-CN"/>
              <a:t>because</a:t>
            </a:r>
            <a:r>
              <a:rPr lang="zh-CN" altLang="en-US"/>
              <a:t> </a:t>
            </a:r>
            <a:r>
              <a:rPr lang="en-US" altLang="zh-CN"/>
              <a:t>i2</a:t>
            </a:r>
            <a:r>
              <a:rPr lang="zh-CN" altLang="en-US"/>
              <a:t> </a:t>
            </a:r>
            <a:r>
              <a:rPr lang="en-US" altLang="zh-CN"/>
              <a:t>is</a:t>
            </a:r>
            <a:r>
              <a:rPr lang="zh-CN" altLang="en-US"/>
              <a:t> </a:t>
            </a:r>
            <a:r>
              <a:rPr lang="en-US" altLang="zh-CN"/>
              <a:t>executed</a:t>
            </a:r>
            <a:r>
              <a:rPr lang="zh-CN" altLang="en-US"/>
              <a:t> </a:t>
            </a:r>
            <a:r>
              <a:rPr lang="en-US" altLang="zh-CN"/>
              <a:t>after</a:t>
            </a:r>
            <a:r>
              <a:rPr lang="zh-CN" altLang="en-US"/>
              <a:t> </a:t>
            </a:r>
            <a:r>
              <a:rPr lang="en-US" altLang="zh-CN"/>
              <a:t>finishing</a:t>
            </a:r>
            <a:r>
              <a:rPr lang="zh-CN" altLang="en-US"/>
              <a:t> </a:t>
            </a:r>
            <a:r>
              <a:rPr lang="en-US" altLang="zh-CN"/>
              <a:t>i1</a:t>
            </a:r>
            <a:r>
              <a:rPr lang="zh-CN" altLang="en-US"/>
              <a:t> </a:t>
            </a:r>
            <a:r>
              <a:rPr lang="en-US" altLang="zh-CN"/>
              <a:t>and</a:t>
            </a:r>
            <a:r>
              <a:rPr lang="zh-CN" altLang="en-US"/>
              <a:t> </a:t>
            </a:r>
            <a:r>
              <a:rPr lang="en-US" altLang="zh-CN"/>
              <a:t>thus</a:t>
            </a:r>
            <a:r>
              <a:rPr lang="zh-CN" altLang="en-US"/>
              <a:t> </a:t>
            </a:r>
            <a:r>
              <a:rPr lang="en-US" altLang="zh-CN"/>
              <a:t>i2</a:t>
            </a:r>
            <a:r>
              <a:rPr lang="zh-CN" altLang="en-US"/>
              <a:t> </a:t>
            </a:r>
            <a:r>
              <a:rPr lang="en-US" altLang="zh-CN"/>
              <a:t>can</a:t>
            </a:r>
            <a:r>
              <a:rPr lang="zh-CN" altLang="en-US"/>
              <a:t> </a:t>
            </a:r>
            <a:r>
              <a:rPr lang="en-US" altLang="zh-CN"/>
              <a:t>always</a:t>
            </a:r>
            <a:r>
              <a:rPr lang="zh-CN" altLang="en-US"/>
              <a:t> </a:t>
            </a:r>
            <a:r>
              <a:rPr lang="en-US" altLang="zh-CN"/>
              <a:t>see</a:t>
            </a:r>
            <a:r>
              <a:rPr lang="zh-CN" altLang="en-US"/>
              <a:t> </a:t>
            </a:r>
            <a:r>
              <a:rPr lang="en-US" altLang="zh-CN"/>
              <a:t>the</a:t>
            </a:r>
            <a:r>
              <a:rPr lang="zh-CN" altLang="en-US"/>
              <a:t> </a:t>
            </a:r>
            <a:r>
              <a:rPr lang="en-US" altLang="zh-CN"/>
              <a:t>output</a:t>
            </a:r>
            <a:r>
              <a:rPr lang="zh-CN" altLang="en-US"/>
              <a:t> </a:t>
            </a:r>
            <a:r>
              <a:rPr lang="en-US" altLang="zh-CN"/>
              <a:t>of</a:t>
            </a:r>
            <a:r>
              <a:rPr lang="zh-CN" altLang="en-US"/>
              <a:t> </a:t>
            </a:r>
            <a:r>
              <a:rPr lang="en-US" altLang="zh-CN"/>
              <a:t>i1.</a:t>
            </a:r>
            <a:endParaRPr lang="en-US"/>
          </a:p>
        </p:txBody>
      </p:sp>
      <p:sp>
        <p:nvSpPr>
          <p:cNvPr id="7" name="Rounded Rectangular Callout 6">
            <a:extLst>
              <a:ext uri="{FF2B5EF4-FFF2-40B4-BE49-F238E27FC236}">
                <a16:creationId xmlns:a16="http://schemas.microsoft.com/office/drawing/2014/main" id="{CAE2DAD2-0D5D-0E4D-9709-96EADD404F2F}"/>
              </a:ext>
            </a:extLst>
          </p:cNvPr>
          <p:cNvSpPr/>
          <p:nvPr/>
        </p:nvSpPr>
        <p:spPr>
          <a:xfrm>
            <a:off x="7106477" y="2136913"/>
            <a:ext cx="3140765" cy="1292087"/>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i2</a:t>
            </a:r>
            <a:r>
              <a:rPr lang="zh-CN" altLang="en-US" sz="1400"/>
              <a:t> </a:t>
            </a:r>
            <a:r>
              <a:rPr lang="en-US" altLang="zh-CN" sz="1400"/>
              <a:t>must</a:t>
            </a:r>
            <a:r>
              <a:rPr lang="zh-CN" altLang="en-US" sz="1400"/>
              <a:t> </a:t>
            </a:r>
            <a:r>
              <a:rPr lang="en-US" altLang="zh-CN" sz="1400"/>
              <a:t>wait</a:t>
            </a:r>
            <a:r>
              <a:rPr lang="zh-CN" altLang="en-US" sz="1400"/>
              <a:t> </a:t>
            </a:r>
            <a:r>
              <a:rPr lang="en-US" altLang="zh-CN" sz="1400"/>
              <a:t>for</a:t>
            </a:r>
            <a:r>
              <a:rPr lang="zh-CN" altLang="en-US" sz="1400"/>
              <a:t> </a:t>
            </a:r>
            <a:r>
              <a:rPr lang="en-US" altLang="zh-CN" sz="1400"/>
              <a:t>the</a:t>
            </a:r>
            <a:r>
              <a:rPr lang="zh-CN" altLang="en-US" sz="1400"/>
              <a:t> </a:t>
            </a:r>
            <a:r>
              <a:rPr lang="en-US" altLang="zh-CN" sz="1400"/>
              <a:t>finish</a:t>
            </a:r>
            <a:r>
              <a:rPr lang="zh-CN" altLang="en-US" sz="1400"/>
              <a:t> </a:t>
            </a:r>
            <a:r>
              <a:rPr lang="en-US" altLang="zh-CN" sz="1400"/>
              <a:t>of</a:t>
            </a:r>
            <a:r>
              <a:rPr lang="zh-CN" altLang="en-US" sz="1400"/>
              <a:t> </a:t>
            </a:r>
            <a:r>
              <a:rPr lang="en-US" altLang="zh-CN" sz="1400"/>
              <a:t>i1?</a:t>
            </a:r>
          </a:p>
          <a:p>
            <a:pPr algn="ctr"/>
            <a:r>
              <a:rPr lang="en-US" altLang="zh-CN" sz="1400"/>
              <a:t>Can</a:t>
            </a:r>
            <a:r>
              <a:rPr lang="zh-CN" altLang="en-US" sz="1400"/>
              <a:t> </a:t>
            </a:r>
            <a:r>
              <a:rPr lang="en-US" altLang="zh-CN" sz="1400"/>
              <a:t>we</a:t>
            </a:r>
            <a:r>
              <a:rPr lang="zh-CN" altLang="en-US" sz="1400"/>
              <a:t> </a:t>
            </a:r>
            <a:r>
              <a:rPr lang="en-US" altLang="zh-CN" sz="1400"/>
              <a:t>get</a:t>
            </a:r>
            <a:r>
              <a:rPr lang="zh-CN" altLang="en-US" sz="1400"/>
              <a:t> </a:t>
            </a:r>
            <a:r>
              <a:rPr lang="en-US" altLang="zh-CN" sz="1400"/>
              <a:t>the</a:t>
            </a:r>
            <a:r>
              <a:rPr lang="zh-CN" altLang="en-US" sz="1400"/>
              <a:t> </a:t>
            </a:r>
            <a:r>
              <a:rPr lang="en-US" altLang="zh-CN" sz="1400"/>
              <a:t>output</a:t>
            </a:r>
            <a:r>
              <a:rPr lang="zh-CN" altLang="en-US" sz="1400"/>
              <a:t> </a:t>
            </a:r>
            <a:r>
              <a:rPr lang="en-US" altLang="zh-CN" sz="1400"/>
              <a:t>sooner</a:t>
            </a:r>
            <a:r>
              <a:rPr lang="zh-CN" altLang="en-US" sz="1400"/>
              <a:t> </a:t>
            </a:r>
            <a:r>
              <a:rPr lang="en-US" altLang="zh-CN" sz="1400"/>
              <a:t>and</a:t>
            </a:r>
            <a:r>
              <a:rPr lang="zh-CN" altLang="en-US" sz="1400"/>
              <a:t> </a:t>
            </a:r>
            <a:r>
              <a:rPr lang="en-US" altLang="zh-CN" sz="1400"/>
              <a:t>thus</a:t>
            </a:r>
            <a:r>
              <a:rPr lang="zh-CN" altLang="en-US" sz="1400"/>
              <a:t> </a:t>
            </a:r>
            <a:r>
              <a:rPr lang="en-US" altLang="zh-CN" sz="1400"/>
              <a:t>doesn’t</a:t>
            </a:r>
            <a:r>
              <a:rPr lang="zh-CN" altLang="en-US" sz="1400"/>
              <a:t> </a:t>
            </a:r>
            <a:r>
              <a:rPr lang="en-US" altLang="zh-CN" sz="1400"/>
              <a:t>affect</a:t>
            </a:r>
            <a:r>
              <a:rPr lang="zh-CN" altLang="en-US" sz="1400"/>
              <a:t> </a:t>
            </a:r>
            <a:r>
              <a:rPr lang="en-US" altLang="zh-CN" sz="1400"/>
              <a:t>the</a:t>
            </a:r>
            <a:r>
              <a:rPr lang="zh-CN" altLang="en-US" sz="1400"/>
              <a:t> </a:t>
            </a:r>
            <a:r>
              <a:rPr lang="en-US" altLang="zh-CN" sz="1400"/>
              <a:t>execution</a:t>
            </a:r>
            <a:r>
              <a:rPr lang="zh-CN" altLang="en-US" sz="1400"/>
              <a:t> </a:t>
            </a:r>
            <a:r>
              <a:rPr lang="en-US" altLang="zh-CN" sz="1400"/>
              <a:t>of</a:t>
            </a:r>
            <a:r>
              <a:rPr lang="zh-CN" altLang="en-US" sz="1400"/>
              <a:t> </a:t>
            </a:r>
            <a:r>
              <a:rPr lang="en-US" altLang="zh-CN" sz="1400"/>
              <a:t>i2?</a:t>
            </a:r>
            <a:endParaRPr lang="en-US" sz="1400"/>
          </a:p>
        </p:txBody>
      </p:sp>
    </p:spTree>
    <p:extLst>
      <p:ext uri="{BB962C8B-B14F-4D97-AF65-F5344CB8AC3E}">
        <p14:creationId xmlns:p14="http://schemas.microsoft.com/office/powerpoint/2010/main" val="2024573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FF433016-A60F-9D45-AAD0-701A58CF6655}"/>
              </a:ext>
            </a:extLst>
          </p:cNvPr>
          <p:cNvSpPr/>
          <p:nvPr/>
        </p:nvSpPr>
        <p:spPr>
          <a:xfrm>
            <a:off x="5632247" y="4614544"/>
            <a:ext cx="457953"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ID</a:t>
            </a:r>
            <a:endParaRPr lang="en-US" dirty="0">
              <a:solidFill>
                <a:schemeClr val="bg1"/>
              </a:solidFill>
            </a:endParaRPr>
          </a:p>
        </p:txBody>
      </p:sp>
      <p:sp>
        <p:nvSpPr>
          <p:cNvPr id="28" name="Rectangle 27">
            <a:extLst>
              <a:ext uri="{FF2B5EF4-FFF2-40B4-BE49-F238E27FC236}">
                <a16:creationId xmlns:a16="http://schemas.microsoft.com/office/drawing/2014/main" id="{9B51601B-2AAC-1F4F-8B1A-FC02E7955877}"/>
              </a:ext>
            </a:extLst>
          </p:cNvPr>
          <p:cNvSpPr/>
          <p:nvPr/>
        </p:nvSpPr>
        <p:spPr>
          <a:xfrm>
            <a:off x="8002653" y="3859685"/>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9" name="Rectangle 28">
            <a:extLst>
              <a:ext uri="{FF2B5EF4-FFF2-40B4-BE49-F238E27FC236}">
                <a16:creationId xmlns:a16="http://schemas.microsoft.com/office/drawing/2014/main" id="{81F49E44-061D-314C-9730-0E5792FDBEE8}"/>
              </a:ext>
            </a:extLst>
          </p:cNvPr>
          <p:cNvSpPr/>
          <p:nvPr/>
        </p:nvSpPr>
        <p:spPr>
          <a:xfrm>
            <a:off x="9408210" y="4613247"/>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6" name="TextBox 25">
            <a:extLst>
              <a:ext uri="{FF2B5EF4-FFF2-40B4-BE49-F238E27FC236}">
                <a16:creationId xmlns:a16="http://schemas.microsoft.com/office/drawing/2014/main" id="{16906984-92DF-0E40-8519-2C63571EB03E}"/>
              </a:ext>
            </a:extLst>
          </p:cNvPr>
          <p:cNvSpPr txBox="1"/>
          <p:nvPr/>
        </p:nvSpPr>
        <p:spPr>
          <a:xfrm>
            <a:off x="6029583" y="4874766"/>
            <a:ext cx="803113" cy="523220"/>
          </a:xfrm>
          <a:prstGeom prst="rect">
            <a:avLst/>
          </a:prstGeom>
          <a:noFill/>
        </p:spPr>
        <p:txBody>
          <a:bodyPr wrap="square" rtlCol="0">
            <a:spAutoFit/>
          </a:bodyPr>
          <a:lstStyle/>
          <a:p>
            <a:r>
              <a:rPr lang="en-US" altLang="zh-CN" sz="1400">
                <a:solidFill>
                  <a:srgbClr val="C00000"/>
                </a:solidFill>
              </a:rPr>
              <a:t>x5</a:t>
            </a:r>
            <a:r>
              <a:rPr lang="zh-CN" altLang="en-US" sz="1400">
                <a:solidFill>
                  <a:srgbClr val="C00000"/>
                </a:solidFill>
              </a:rPr>
              <a:t> </a:t>
            </a:r>
            <a:r>
              <a:rPr lang="en-US" altLang="zh-CN" sz="1400">
                <a:solidFill>
                  <a:srgbClr val="C00000"/>
                </a:solidFill>
              </a:rPr>
              <a:t>=</a:t>
            </a:r>
            <a:r>
              <a:rPr lang="zh-CN" altLang="en-US" sz="1400">
                <a:solidFill>
                  <a:srgbClr val="C00000"/>
                </a:solidFill>
              </a:rPr>
              <a:t> </a:t>
            </a:r>
            <a:r>
              <a:rPr lang="en-US" altLang="zh-CN" sz="1400">
                <a:solidFill>
                  <a:srgbClr val="C00000"/>
                </a:solidFill>
              </a:rPr>
              <a:t>0</a:t>
            </a:r>
          </a:p>
          <a:p>
            <a:r>
              <a:rPr lang="en-US" altLang="zh-CN" sz="1400"/>
              <a:t>x6</a:t>
            </a:r>
            <a:r>
              <a:rPr lang="zh-CN" altLang="en-US" sz="1400"/>
              <a:t> </a:t>
            </a:r>
            <a:r>
              <a:rPr lang="en-US" altLang="zh-CN" sz="1400"/>
              <a:t>=</a:t>
            </a:r>
            <a:r>
              <a:rPr lang="zh-CN" altLang="en-US" sz="1400"/>
              <a:t> </a:t>
            </a:r>
            <a:r>
              <a:rPr lang="en-US" altLang="zh-CN" sz="1400"/>
              <a:t>1</a:t>
            </a:r>
            <a:endParaRPr lang="en-US" sz="1400"/>
          </a:p>
        </p:txBody>
      </p:sp>
      <p:sp>
        <p:nvSpPr>
          <p:cNvPr id="2" name="Title 1"/>
          <p:cNvSpPr>
            <a:spLocks noGrp="1"/>
          </p:cNvSpPr>
          <p:nvPr>
            <p:ph type="title"/>
          </p:nvPr>
        </p:nvSpPr>
        <p:spPr/>
        <p:txBody>
          <a:bodyPr/>
          <a:lstStyle/>
          <a:p>
            <a:r>
              <a:rPr lang="en-US" altLang="zh-CN"/>
              <a:t>Forwarding</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48</a:t>
            </a:fld>
            <a:endParaRPr lang="en-US"/>
          </a:p>
        </p:txBody>
      </p:sp>
      <p:sp>
        <p:nvSpPr>
          <p:cNvPr id="10" name="TextBox 9">
            <a:extLst>
              <a:ext uri="{FF2B5EF4-FFF2-40B4-BE49-F238E27FC236}">
                <a16:creationId xmlns:a16="http://schemas.microsoft.com/office/drawing/2014/main" id="{C0B3069F-68D7-D747-92E7-83342D84BF4F}"/>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x7</a:t>
            </a:r>
            <a:r>
              <a:rPr lang="zh-CN" altLang="en-US"/>
              <a:t> </a:t>
            </a:r>
            <a:r>
              <a:rPr lang="en-US" altLang="zh-CN"/>
              <a:t>=</a:t>
            </a:r>
            <a:r>
              <a:rPr lang="zh-CN" altLang="en-US"/>
              <a:t> </a:t>
            </a:r>
            <a:r>
              <a:rPr lang="en-US" altLang="zh-CN"/>
              <a:t>1</a:t>
            </a:r>
          </a:p>
          <a:p>
            <a:r>
              <a:rPr lang="en-US" altLang="zh-CN"/>
              <a:t>add</a:t>
            </a:r>
            <a:r>
              <a:rPr lang="zh-CN" altLang="en-US"/>
              <a:t> </a:t>
            </a:r>
            <a:r>
              <a:rPr lang="en-US" altLang="zh-CN"/>
              <a:t>x5,</a:t>
            </a:r>
            <a:r>
              <a:rPr lang="zh-CN" altLang="en-US"/>
              <a:t> </a:t>
            </a:r>
            <a:r>
              <a:rPr lang="en-US" altLang="zh-CN"/>
              <a:t>x6,</a:t>
            </a:r>
            <a:r>
              <a:rPr lang="zh-CN" altLang="en-US"/>
              <a:t> </a:t>
            </a:r>
            <a:r>
              <a:rPr lang="en-US" altLang="zh-CN"/>
              <a:t>x7</a:t>
            </a:r>
            <a:r>
              <a:rPr lang="zh-CN" altLang="en-US"/>
              <a:t> </a:t>
            </a:r>
            <a:r>
              <a:rPr lang="en-US" altLang="zh-CN"/>
              <a:t>(x5</a:t>
            </a:r>
            <a:r>
              <a:rPr lang="zh-CN" altLang="en-US"/>
              <a:t> </a:t>
            </a:r>
            <a:r>
              <a:rPr lang="en-US" altLang="zh-CN"/>
              <a:t>=</a:t>
            </a:r>
            <a:r>
              <a:rPr lang="zh-CN" altLang="en-US"/>
              <a:t> </a:t>
            </a:r>
            <a:r>
              <a:rPr lang="en-US" altLang="zh-CN"/>
              <a:t>x6</a:t>
            </a:r>
            <a:r>
              <a:rPr lang="zh-CN" altLang="en-US"/>
              <a:t> </a:t>
            </a:r>
            <a:r>
              <a:rPr lang="en-US" altLang="zh-CN"/>
              <a:t>+</a:t>
            </a:r>
            <a:r>
              <a:rPr lang="zh-CN" altLang="en-US"/>
              <a:t> </a:t>
            </a:r>
            <a:r>
              <a:rPr lang="en-US" altLang="zh-CN"/>
              <a:t>x7)</a:t>
            </a:r>
          </a:p>
          <a:p>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3</a:t>
            </a:r>
          </a:p>
        </p:txBody>
      </p:sp>
      <p:sp>
        <p:nvSpPr>
          <p:cNvPr id="11" name="Rectangle 10">
            <a:extLst>
              <a:ext uri="{FF2B5EF4-FFF2-40B4-BE49-F238E27FC236}">
                <a16:creationId xmlns:a16="http://schemas.microsoft.com/office/drawing/2014/main" id="{4D3B768E-03E5-7341-9389-E6FE0A651D96}"/>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3" name="Rectangle 12">
            <a:extLst>
              <a:ext uri="{FF2B5EF4-FFF2-40B4-BE49-F238E27FC236}">
                <a16:creationId xmlns:a16="http://schemas.microsoft.com/office/drawing/2014/main" id="{14CA4BC8-BD73-3547-AFF1-F934D671B722}"/>
              </a:ext>
            </a:extLst>
          </p:cNvPr>
          <p:cNvSpPr/>
          <p:nvPr/>
        </p:nvSpPr>
        <p:spPr>
          <a:xfrm>
            <a:off x="5191539"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4" name="Rectangle 13">
            <a:extLst>
              <a:ext uri="{FF2B5EF4-FFF2-40B4-BE49-F238E27FC236}">
                <a16:creationId xmlns:a16="http://schemas.microsoft.com/office/drawing/2014/main" id="{5843CC38-1227-A649-AD5F-7BBB99AAF3A0}"/>
              </a:ext>
            </a:extLst>
          </p:cNvPr>
          <p:cNvSpPr/>
          <p:nvPr/>
        </p:nvSpPr>
        <p:spPr>
          <a:xfrm>
            <a:off x="6597096" y="3858325"/>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16" name="Rectangle 15">
            <a:extLst>
              <a:ext uri="{FF2B5EF4-FFF2-40B4-BE49-F238E27FC236}">
                <a16:creationId xmlns:a16="http://schemas.microsoft.com/office/drawing/2014/main" id="{0813290A-22AC-6F4F-97ED-383BAC5F9F7F}"/>
              </a:ext>
            </a:extLst>
          </p:cNvPr>
          <p:cNvSpPr/>
          <p:nvPr/>
        </p:nvSpPr>
        <p:spPr>
          <a:xfrm>
            <a:off x="745586" y="3951955"/>
            <a:ext cx="1462260" cy="369332"/>
          </a:xfrm>
          <a:prstGeom prst="rect">
            <a:avLst/>
          </a:prstGeom>
        </p:spPr>
        <p:txBody>
          <a:bodyPr wrap="none">
            <a:spAutoFit/>
          </a:bodyPr>
          <a:lstStyle/>
          <a:p>
            <a:r>
              <a:rPr lang="en-US" altLang="zh-CN"/>
              <a:t>add</a:t>
            </a:r>
            <a:r>
              <a:rPr lang="zh-CN" altLang="en-US"/>
              <a:t> </a:t>
            </a:r>
            <a:r>
              <a:rPr lang="en-US" altLang="zh-CN"/>
              <a:t>x5,</a:t>
            </a:r>
            <a:r>
              <a:rPr lang="zh-CN" altLang="en-US"/>
              <a:t> </a:t>
            </a:r>
            <a:r>
              <a:rPr lang="en-US" altLang="zh-CN"/>
              <a:t>x6,</a:t>
            </a:r>
            <a:r>
              <a:rPr lang="zh-CN" altLang="en-US"/>
              <a:t> </a:t>
            </a:r>
            <a:r>
              <a:rPr lang="en-US" altLang="zh-CN"/>
              <a:t>x7</a:t>
            </a:r>
          </a:p>
        </p:txBody>
      </p:sp>
      <p:sp>
        <p:nvSpPr>
          <p:cNvPr id="17" name="Rectangle 16">
            <a:extLst>
              <a:ext uri="{FF2B5EF4-FFF2-40B4-BE49-F238E27FC236}">
                <a16:creationId xmlns:a16="http://schemas.microsoft.com/office/drawing/2014/main" id="{B2B951E5-A23F-5A48-85C5-03FC31FAD574}"/>
              </a:ext>
            </a:extLst>
          </p:cNvPr>
          <p:cNvSpPr/>
          <p:nvPr/>
        </p:nvSpPr>
        <p:spPr>
          <a:xfrm>
            <a:off x="1975626" y="4705386"/>
            <a:ext cx="1462260" cy="369332"/>
          </a:xfrm>
          <a:prstGeom prst="rect">
            <a:avLst/>
          </a:prstGeom>
        </p:spPr>
        <p:txBody>
          <a:bodyPr wrap="none">
            <a:spAutoFit/>
          </a:bodyPr>
          <a:lstStyle/>
          <a:p>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8" name="Rectangle 17">
            <a:extLst>
              <a:ext uri="{FF2B5EF4-FFF2-40B4-BE49-F238E27FC236}">
                <a16:creationId xmlns:a16="http://schemas.microsoft.com/office/drawing/2014/main" id="{E95791B1-1C03-264C-8000-AE56C561FD96}"/>
              </a:ext>
            </a:extLst>
          </p:cNvPr>
          <p:cNvSpPr/>
          <p:nvPr/>
        </p:nvSpPr>
        <p:spPr>
          <a:xfrm>
            <a:off x="3780182" y="4613247"/>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20" name="Rectangle 19">
            <a:extLst>
              <a:ext uri="{FF2B5EF4-FFF2-40B4-BE49-F238E27FC236}">
                <a16:creationId xmlns:a16="http://schemas.microsoft.com/office/drawing/2014/main" id="{A10C81C3-65C4-254C-988E-D9FA24C1C4DA}"/>
              </a:ext>
            </a:extLst>
          </p:cNvPr>
          <p:cNvSpPr/>
          <p:nvPr/>
        </p:nvSpPr>
        <p:spPr>
          <a:xfrm>
            <a:off x="6597096" y="4613247"/>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21" name="Rectangle 20">
            <a:extLst>
              <a:ext uri="{FF2B5EF4-FFF2-40B4-BE49-F238E27FC236}">
                <a16:creationId xmlns:a16="http://schemas.microsoft.com/office/drawing/2014/main" id="{B737A6DB-CB2B-FE43-B29F-40DBA00ED37C}"/>
              </a:ext>
            </a:extLst>
          </p:cNvPr>
          <p:cNvSpPr/>
          <p:nvPr/>
        </p:nvSpPr>
        <p:spPr>
          <a:xfrm>
            <a:off x="8002653"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cxnSp>
        <p:nvCxnSpPr>
          <p:cNvPr id="23" name="Straight Arrow Connector 22">
            <a:extLst>
              <a:ext uri="{FF2B5EF4-FFF2-40B4-BE49-F238E27FC236}">
                <a16:creationId xmlns:a16="http://schemas.microsoft.com/office/drawing/2014/main" id="{5A035959-888C-4F4E-9E29-51C4F3F9932E}"/>
              </a:ext>
            </a:extLst>
          </p:cNvPr>
          <p:cNvCxnSpPr/>
          <p:nvPr/>
        </p:nvCxnSpPr>
        <p:spPr>
          <a:xfrm flipV="1">
            <a:off x="6084400" y="4135324"/>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4EA8FC16-6026-094C-B65B-9BD13DA405E4}"/>
              </a:ext>
            </a:extLst>
          </p:cNvPr>
          <p:cNvCxnSpPr/>
          <p:nvPr/>
        </p:nvCxnSpPr>
        <p:spPr>
          <a:xfrm>
            <a:off x="6084400" y="4890246"/>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TextBox 24">
            <a:extLst>
              <a:ext uri="{FF2B5EF4-FFF2-40B4-BE49-F238E27FC236}">
                <a16:creationId xmlns:a16="http://schemas.microsoft.com/office/drawing/2014/main" id="{EA8DB1CA-FC21-1043-A4BE-1693F63EEBBA}"/>
              </a:ext>
            </a:extLst>
          </p:cNvPr>
          <p:cNvSpPr txBox="1"/>
          <p:nvPr/>
        </p:nvSpPr>
        <p:spPr>
          <a:xfrm>
            <a:off x="6221896" y="4159393"/>
            <a:ext cx="803113" cy="523220"/>
          </a:xfrm>
          <a:prstGeom prst="rect">
            <a:avLst/>
          </a:prstGeom>
          <a:noFill/>
        </p:spPr>
        <p:txBody>
          <a:bodyPr wrap="square" rtlCol="0">
            <a:spAutoFit/>
          </a:bodyPr>
          <a:lstStyle/>
          <a:p>
            <a:r>
              <a:rPr lang="en-US" altLang="zh-CN" sz="1400"/>
              <a:t>out</a:t>
            </a:r>
            <a:r>
              <a:rPr lang="zh-CN" altLang="en-US" sz="1400"/>
              <a:t> </a:t>
            </a:r>
            <a:endParaRPr lang="en-US" altLang="zh-CN" sz="1400"/>
          </a:p>
          <a:p>
            <a:r>
              <a:rPr lang="en-US" altLang="zh-CN" sz="1400"/>
              <a:t>=</a:t>
            </a:r>
            <a:r>
              <a:rPr lang="zh-CN" altLang="en-US" sz="1400"/>
              <a:t> </a:t>
            </a:r>
            <a:r>
              <a:rPr lang="en-US" altLang="zh-CN" sz="1400"/>
              <a:t>2</a:t>
            </a:r>
            <a:endParaRPr lang="en-US" sz="1400"/>
          </a:p>
        </p:txBody>
      </p:sp>
      <p:cxnSp>
        <p:nvCxnSpPr>
          <p:cNvPr id="40" name="Straight Connector 39">
            <a:extLst>
              <a:ext uri="{FF2B5EF4-FFF2-40B4-BE49-F238E27FC236}">
                <a16:creationId xmlns:a16="http://schemas.microsoft.com/office/drawing/2014/main" id="{6FD44281-C9B3-2644-8766-F83FC0F71290}"/>
              </a:ext>
            </a:extLst>
          </p:cNvPr>
          <p:cNvCxnSpPr/>
          <p:nvPr/>
        </p:nvCxnSpPr>
        <p:spPr>
          <a:xfrm>
            <a:off x="6221896" y="4135324"/>
            <a:ext cx="0" cy="570062"/>
          </a:xfrm>
          <a:prstGeom prst="line">
            <a:avLst/>
          </a:prstGeom>
        </p:spPr>
        <p:style>
          <a:lnRef idx="3">
            <a:schemeClr val="accent2"/>
          </a:lnRef>
          <a:fillRef idx="0">
            <a:schemeClr val="accent2"/>
          </a:fillRef>
          <a:effectRef idx="2">
            <a:schemeClr val="accent2"/>
          </a:effectRef>
          <a:fontRef idx="minor">
            <a:schemeClr val="tx1"/>
          </a:fontRef>
        </p:style>
      </p:cxnSp>
      <p:cxnSp>
        <p:nvCxnSpPr>
          <p:cNvPr id="44" name="Straight Arrow Connector 43">
            <a:extLst>
              <a:ext uri="{FF2B5EF4-FFF2-40B4-BE49-F238E27FC236}">
                <a16:creationId xmlns:a16="http://schemas.microsoft.com/office/drawing/2014/main" id="{401ADA24-B90A-5C49-92E9-2FF5D06EAC7F}"/>
              </a:ext>
            </a:extLst>
          </p:cNvPr>
          <p:cNvCxnSpPr/>
          <p:nvPr/>
        </p:nvCxnSpPr>
        <p:spPr>
          <a:xfrm>
            <a:off x="6221896" y="4705386"/>
            <a:ext cx="3752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5" name="Rectangular Callout 44">
            <a:extLst>
              <a:ext uri="{FF2B5EF4-FFF2-40B4-BE49-F238E27FC236}">
                <a16:creationId xmlns:a16="http://schemas.microsoft.com/office/drawing/2014/main" id="{8FDFD666-B8A0-F549-BBDA-84F40D0AA86D}"/>
              </a:ext>
            </a:extLst>
          </p:cNvPr>
          <p:cNvSpPr/>
          <p:nvPr/>
        </p:nvSpPr>
        <p:spPr>
          <a:xfrm>
            <a:off x="4737959" y="4060763"/>
            <a:ext cx="1256996" cy="597480"/>
          </a:xfrm>
          <a:prstGeom prst="wedgeRectCallout">
            <a:avLst>
              <a:gd name="adj1" fmla="val 65080"/>
              <a:gd name="adj2" fmla="val 8192"/>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Forwarding</a:t>
            </a:r>
            <a:endParaRPr lang="en-US">
              <a:solidFill>
                <a:sysClr val="windowText" lastClr="000000"/>
              </a:solidFill>
            </a:endParaRPr>
          </a:p>
        </p:txBody>
      </p:sp>
      <p:sp>
        <p:nvSpPr>
          <p:cNvPr id="46" name="Oval 45">
            <a:extLst>
              <a:ext uri="{FF2B5EF4-FFF2-40B4-BE49-F238E27FC236}">
                <a16:creationId xmlns:a16="http://schemas.microsoft.com/office/drawing/2014/main" id="{E1BA3768-095B-0343-AB7F-5D7F1055647E}"/>
              </a:ext>
            </a:extLst>
          </p:cNvPr>
          <p:cNvSpPr/>
          <p:nvPr/>
        </p:nvSpPr>
        <p:spPr>
          <a:xfrm>
            <a:off x="6221896" y="4159393"/>
            <a:ext cx="401556" cy="523220"/>
          </a:xfrm>
          <a:prstGeom prst="ellipse">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47" name="Oval 46">
            <a:extLst>
              <a:ext uri="{FF2B5EF4-FFF2-40B4-BE49-F238E27FC236}">
                <a16:creationId xmlns:a16="http://schemas.microsoft.com/office/drawing/2014/main" id="{B42062B9-EC2B-434F-AF75-1DFEF7C8D545}"/>
              </a:ext>
            </a:extLst>
          </p:cNvPr>
          <p:cNvSpPr/>
          <p:nvPr/>
        </p:nvSpPr>
        <p:spPr>
          <a:xfrm>
            <a:off x="6007939" y="5107765"/>
            <a:ext cx="615513" cy="322296"/>
          </a:xfrm>
          <a:prstGeom prst="ellipse">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30" name="Rectangle 29">
            <a:extLst>
              <a:ext uri="{FF2B5EF4-FFF2-40B4-BE49-F238E27FC236}">
                <a16:creationId xmlns:a16="http://schemas.microsoft.com/office/drawing/2014/main" id="{C47BEEF4-DBA5-4F4C-A284-F9DCBF8B2AD2}"/>
              </a:ext>
            </a:extLst>
          </p:cNvPr>
          <p:cNvSpPr/>
          <p:nvPr/>
        </p:nvSpPr>
        <p:spPr>
          <a:xfrm>
            <a:off x="4166147" y="3859622"/>
            <a:ext cx="5184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Tree>
    <p:extLst>
      <p:ext uri="{BB962C8B-B14F-4D97-AF65-F5344CB8AC3E}">
        <p14:creationId xmlns:p14="http://schemas.microsoft.com/office/powerpoint/2010/main" val="1218769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Forwarding</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49</a:t>
            </a:fld>
            <a:endParaRPr lang="en-US"/>
          </a:p>
        </p:txBody>
      </p:sp>
      <p:sp>
        <p:nvSpPr>
          <p:cNvPr id="10" name="TextBox 9">
            <a:extLst>
              <a:ext uri="{FF2B5EF4-FFF2-40B4-BE49-F238E27FC236}">
                <a16:creationId xmlns:a16="http://schemas.microsoft.com/office/drawing/2014/main" id="{C0B3069F-68D7-D747-92E7-83342D84BF4F}"/>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x7</a:t>
            </a:r>
            <a:r>
              <a:rPr lang="zh-CN" altLang="en-US"/>
              <a:t> </a:t>
            </a:r>
            <a:r>
              <a:rPr lang="en-US" altLang="zh-CN"/>
              <a:t>=</a:t>
            </a:r>
            <a:r>
              <a:rPr lang="zh-CN" altLang="en-US"/>
              <a:t> </a:t>
            </a:r>
            <a:r>
              <a:rPr lang="en-US" altLang="zh-CN"/>
              <a:t>1</a:t>
            </a:r>
          </a:p>
          <a:p>
            <a:r>
              <a:rPr lang="en-US" altLang="zh-CN"/>
              <a:t>add</a:t>
            </a:r>
            <a:r>
              <a:rPr lang="zh-CN" altLang="en-US"/>
              <a:t> </a:t>
            </a:r>
            <a:r>
              <a:rPr lang="en-US" altLang="zh-CN"/>
              <a:t>x5,</a:t>
            </a:r>
            <a:r>
              <a:rPr lang="zh-CN" altLang="en-US"/>
              <a:t> </a:t>
            </a:r>
            <a:r>
              <a:rPr lang="en-US" altLang="zh-CN"/>
              <a:t>x6,</a:t>
            </a:r>
            <a:r>
              <a:rPr lang="zh-CN" altLang="en-US"/>
              <a:t> </a:t>
            </a:r>
            <a:r>
              <a:rPr lang="en-US" altLang="zh-CN"/>
              <a:t>x7</a:t>
            </a:r>
            <a:r>
              <a:rPr lang="zh-CN" altLang="en-US"/>
              <a:t> </a:t>
            </a:r>
            <a:r>
              <a:rPr lang="en-US" altLang="zh-CN"/>
              <a:t>(x5</a:t>
            </a:r>
            <a:r>
              <a:rPr lang="zh-CN" altLang="en-US"/>
              <a:t> </a:t>
            </a:r>
            <a:r>
              <a:rPr lang="en-US" altLang="zh-CN"/>
              <a:t>=</a:t>
            </a:r>
            <a:r>
              <a:rPr lang="zh-CN" altLang="en-US"/>
              <a:t> </a:t>
            </a:r>
            <a:r>
              <a:rPr lang="en-US" altLang="zh-CN"/>
              <a:t>x6</a:t>
            </a:r>
            <a:r>
              <a:rPr lang="zh-CN" altLang="en-US"/>
              <a:t> </a:t>
            </a:r>
            <a:r>
              <a:rPr lang="en-US" altLang="zh-CN"/>
              <a:t>+</a:t>
            </a:r>
            <a:r>
              <a:rPr lang="zh-CN" altLang="en-US"/>
              <a:t> </a:t>
            </a:r>
            <a:r>
              <a:rPr lang="en-US" altLang="zh-CN"/>
              <a:t>x7)</a:t>
            </a:r>
          </a:p>
          <a:p>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3</a:t>
            </a:r>
          </a:p>
        </p:txBody>
      </p:sp>
      <p:pic>
        <p:nvPicPr>
          <p:cNvPr id="5" name="Picture 4" descr="Diagram&#10;&#10;Description automatically generated">
            <a:extLst>
              <a:ext uri="{FF2B5EF4-FFF2-40B4-BE49-F238E27FC236}">
                <a16:creationId xmlns:a16="http://schemas.microsoft.com/office/drawing/2014/main" id="{59DC38E8-BA21-6743-8C1F-405D58C60AFE}"/>
              </a:ext>
            </a:extLst>
          </p:cNvPr>
          <p:cNvPicPr>
            <a:picLocks noChangeAspect="1"/>
          </p:cNvPicPr>
          <p:nvPr/>
        </p:nvPicPr>
        <p:blipFill>
          <a:blip r:embed="rId3"/>
          <a:stretch>
            <a:fillRect/>
          </a:stretch>
        </p:blipFill>
        <p:spPr>
          <a:xfrm>
            <a:off x="3923817" y="2429911"/>
            <a:ext cx="7136702" cy="3975904"/>
          </a:xfrm>
          <a:prstGeom prst="rect">
            <a:avLst/>
          </a:prstGeom>
        </p:spPr>
      </p:pic>
    </p:spTree>
    <p:extLst>
      <p:ext uri="{BB962C8B-B14F-4D97-AF65-F5344CB8AC3E}">
        <p14:creationId xmlns:p14="http://schemas.microsoft.com/office/powerpoint/2010/main" val="1405309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B6B41-C95D-7441-8D2B-55E0DF2D3A4A}"/>
              </a:ext>
            </a:extLst>
          </p:cNvPr>
          <p:cNvSpPr>
            <a:spLocks noGrp="1"/>
          </p:cNvSpPr>
          <p:nvPr>
            <p:ph type="title"/>
          </p:nvPr>
        </p:nvSpPr>
        <p:spPr/>
        <p:txBody>
          <a:bodyPr/>
          <a:lstStyle/>
          <a:p>
            <a:r>
              <a:rPr lang="en-US" altLang="zh-CN"/>
              <a:t>Q1</a:t>
            </a:r>
            <a:r>
              <a:rPr lang="zh-CN" altLang="en-US"/>
              <a:t> </a:t>
            </a:r>
            <a:r>
              <a:rPr lang="en-US" altLang="zh-CN"/>
              <a:t>FSM</a:t>
            </a:r>
            <a:endParaRPr lang="en-US"/>
          </a:p>
        </p:txBody>
      </p:sp>
      <p:sp>
        <p:nvSpPr>
          <p:cNvPr id="3" name="Content Placeholder 2">
            <a:extLst>
              <a:ext uri="{FF2B5EF4-FFF2-40B4-BE49-F238E27FC236}">
                <a16:creationId xmlns:a16="http://schemas.microsoft.com/office/drawing/2014/main" id="{DD3C15D6-EA47-3A42-9802-223310ABEAF8}"/>
              </a:ext>
            </a:extLst>
          </p:cNvPr>
          <p:cNvSpPr>
            <a:spLocks noGrp="1"/>
          </p:cNvSpPr>
          <p:nvPr>
            <p:ph idx="1"/>
          </p:nvPr>
        </p:nvSpPr>
        <p:spPr/>
        <p:txBody>
          <a:bodyPr/>
          <a:lstStyle/>
          <a:p>
            <a:pPr marL="0" indent="0" fontAlgn="base">
              <a:buNone/>
            </a:pPr>
            <a:r>
              <a:rPr lang="en-US"/>
              <a:t>In the lecture example on "electronic eyes" (see slide 28 of </a:t>
            </a:r>
            <a:r>
              <a:rPr lang="en-US" b="1">
                <a:hlinkClick r:id="rId2"/>
              </a:rPr>
              <a:t>https://nyu-cso.github.io/notes/arch-seq.pdf</a:t>
            </a:r>
            <a:r>
              <a:rPr lang="en-US"/>
              <a:t>). The desired pattern of lights to be lit up is: left, middle, right, middle, left, middle, right ... </a:t>
            </a:r>
          </a:p>
          <a:p>
            <a:pPr marL="0" indent="0" fontAlgn="base">
              <a:buNone/>
            </a:pPr>
            <a:r>
              <a:rPr lang="en-US"/>
              <a:t>What is the </a:t>
            </a:r>
            <a:r>
              <a:rPr lang="en-US" b="1"/>
              <a:t>minimum</a:t>
            </a:r>
            <a:r>
              <a:rPr lang="en-US"/>
              <a:t> number of distinct state values needed for a FSM to implement this electronic eyes device?</a:t>
            </a:r>
          </a:p>
          <a:p>
            <a:pPr marL="0" indent="0" fontAlgn="base">
              <a:buNone/>
            </a:pPr>
            <a:r>
              <a:rPr lang="en-US" altLang="zh-CN">
                <a:solidFill>
                  <a:srgbClr val="FF0000"/>
                </a:solidFill>
              </a:rPr>
              <a:t>4</a:t>
            </a:r>
            <a:br>
              <a:rPr lang="en-US"/>
            </a:br>
            <a:endParaRPr lang="en-US"/>
          </a:p>
          <a:p>
            <a:endParaRPr lang="en-US"/>
          </a:p>
        </p:txBody>
      </p:sp>
      <p:sp>
        <p:nvSpPr>
          <p:cNvPr id="4" name="Slide Number Placeholder 3">
            <a:extLst>
              <a:ext uri="{FF2B5EF4-FFF2-40B4-BE49-F238E27FC236}">
                <a16:creationId xmlns:a16="http://schemas.microsoft.com/office/drawing/2014/main" id="{30DFDC1F-37B0-EB4A-B23C-1A4BCB4CFF36}"/>
              </a:ext>
            </a:extLst>
          </p:cNvPr>
          <p:cNvSpPr>
            <a:spLocks noGrp="1"/>
          </p:cNvSpPr>
          <p:nvPr>
            <p:ph type="sldNum" sz="quarter" idx="12"/>
          </p:nvPr>
        </p:nvSpPr>
        <p:spPr/>
        <p:txBody>
          <a:bodyPr/>
          <a:lstStyle/>
          <a:p>
            <a:fld id="{8D4EC0DA-4BF5-A643-9CB7-B11B04F56005}" type="slidenum">
              <a:rPr lang="en-US" smtClean="0"/>
              <a:pPr/>
              <a:t>5</a:t>
            </a:fld>
            <a:endParaRPr lang="en-US"/>
          </a:p>
        </p:txBody>
      </p:sp>
      <p:pic>
        <p:nvPicPr>
          <p:cNvPr id="5" name="Picture 4">
            <a:extLst>
              <a:ext uri="{FF2B5EF4-FFF2-40B4-BE49-F238E27FC236}">
                <a16:creationId xmlns:a16="http://schemas.microsoft.com/office/drawing/2014/main" id="{6E252852-8039-0444-B018-8860DF8E44C0}"/>
              </a:ext>
            </a:extLst>
          </p:cNvPr>
          <p:cNvPicPr>
            <a:picLocks noChangeAspect="1"/>
          </p:cNvPicPr>
          <p:nvPr/>
        </p:nvPicPr>
        <p:blipFill>
          <a:blip r:embed="rId3"/>
          <a:stretch>
            <a:fillRect/>
          </a:stretch>
        </p:blipFill>
        <p:spPr>
          <a:xfrm>
            <a:off x="6980964" y="3790382"/>
            <a:ext cx="3832483" cy="2931093"/>
          </a:xfrm>
          <a:prstGeom prst="rect">
            <a:avLst/>
          </a:prstGeom>
        </p:spPr>
      </p:pic>
      <p:grpSp>
        <p:nvGrpSpPr>
          <p:cNvPr id="29" name="Group 28">
            <a:extLst>
              <a:ext uri="{FF2B5EF4-FFF2-40B4-BE49-F238E27FC236}">
                <a16:creationId xmlns:a16="http://schemas.microsoft.com/office/drawing/2014/main" id="{CA926F61-3582-0448-93A4-5266E4A71A7F}"/>
              </a:ext>
            </a:extLst>
          </p:cNvPr>
          <p:cNvGrpSpPr/>
          <p:nvPr/>
        </p:nvGrpSpPr>
        <p:grpSpPr>
          <a:xfrm>
            <a:off x="540218" y="4658676"/>
            <a:ext cx="4134789" cy="1940262"/>
            <a:chOff x="540218" y="4658676"/>
            <a:chExt cx="4134789" cy="1940262"/>
          </a:xfrm>
        </p:grpSpPr>
        <p:sp>
          <p:nvSpPr>
            <p:cNvPr id="6" name="Oval 5">
              <a:extLst>
                <a:ext uri="{FF2B5EF4-FFF2-40B4-BE49-F238E27FC236}">
                  <a16:creationId xmlns:a16="http://schemas.microsoft.com/office/drawing/2014/main" id="{600DF041-8131-5E4B-8380-541D15108779}"/>
                </a:ext>
              </a:extLst>
            </p:cNvPr>
            <p:cNvSpPr/>
            <p:nvPr/>
          </p:nvSpPr>
          <p:spPr>
            <a:xfrm>
              <a:off x="664143" y="4899259"/>
              <a:ext cx="914400" cy="423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L</a:t>
              </a:r>
            </a:p>
          </p:txBody>
        </p:sp>
        <p:sp>
          <p:nvSpPr>
            <p:cNvPr id="7" name="Oval 6">
              <a:extLst>
                <a:ext uri="{FF2B5EF4-FFF2-40B4-BE49-F238E27FC236}">
                  <a16:creationId xmlns:a16="http://schemas.microsoft.com/office/drawing/2014/main" id="{3278BEA5-5202-5341-A9F2-3E7F9EF00CE0}"/>
                </a:ext>
              </a:extLst>
            </p:cNvPr>
            <p:cNvSpPr/>
            <p:nvPr/>
          </p:nvSpPr>
          <p:spPr>
            <a:xfrm>
              <a:off x="2785825" y="4889634"/>
              <a:ext cx="1137385" cy="423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M1</a:t>
              </a:r>
            </a:p>
          </p:txBody>
        </p:sp>
        <p:sp>
          <p:nvSpPr>
            <p:cNvPr id="8" name="Oval 7">
              <a:extLst>
                <a:ext uri="{FF2B5EF4-FFF2-40B4-BE49-F238E27FC236}">
                  <a16:creationId xmlns:a16="http://schemas.microsoft.com/office/drawing/2014/main" id="{392B3B59-C6FF-BE4B-B526-A7D98A9786DF}"/>
                </a:ext>
              </a:extLst>
            </p:cNvPr>
            <p:cNvSpPr/>
            <p:nvPr/>
          </p:nvSpPr>
          <p:spPr>
            <a:xfrm>
              <a:off x="2897317" y="5878763"/>
              <a:ext cx="914400" cy="423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a:t>
              </a:r>
            </a:p>
          </p:txBody>
        </p:sp>
        <p:sp>
          <p:nvSpPr>
            <p:cNvPr id="9" name="Oval 8">
              <a:extLst>
                <a:ext uri="{FF2B5EF4-FFF2-40B4-BE49-F238E27FC236}">
                  <a16:creationId xmlns:a16="http://schemas.microsoft.com/office/drawing/2014/main" id="{C3894099-4A2B-DF49-992C-DD14F10AC376}"/>
                </a:ext>
              </a:extLst>
            </p:cNvPr>
            <p:cNvSpPr/>
            <p:nvPr/>
          </p:nvSpPr>
          <p:spPr>
            <a:xfrm>
              <a:off x="540218" y="5888388"/>
              <a:ext cx="1137385" cy="423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M2</a:t>
              </a:r>
            </a:p>
          </p:txBody>
        </p:sp>
        <p:cxnSp>
          <p:nvCxnSpPr>
            <p:cNvPr id="11" name="Straight Arrow Connector 10">
              <a:extLst>
                <a:ext uri="{FF2B5EF4-FFF2-40B4-BE49-F238E27FC236}">
                  <a16:creationId xmlns:a16="http://schemas.microsoft.com/office/drawing/2014/main" id="{C5E1EB21-46AD-7847-A8BF-49800CF657FE}"/>
                </a:ext>
              </a:extLst>
            </p:cNvPr>
            <p:cNvCxnSpPr>
              <a:stCxn id="6" idx="6"/>
              <a:endCxn id="7" idx="2"/>
            </p:cNvCxnSpPr>
            <p:nvPr/>
          </p:nvCxnSpPr>
          <p:spPr>
            <a:xfrm flipV="1">
              <a:off x="1578543" y="5101390"/>
              <a:ext cx="1207282" cy="9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F08713E-D559-C246-8107-83C77DA8A381}"/>
                </a:ext>
              </a:extLst>
            </p:cNvPr>
            <p:cNvCxnSpPr>
              <a:cxnSpLocks/>
              <a:stCxn id="7" idx="4"/>
              <a:endCxn id="8" idx="0"/>
            </p:cNvCxnSpPr>
            <p:nvPr/>
          </p:nvCxnSpPr>
          <p:spPr>
            <a:xfrm flipH="1">
              <a:off x="3354517" y="5313146"/>
              <a:ext cx="1" cy="565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C5079E-002A-DC43-91A0-70A083A32D59}"/>
                </a:ext>
              </a:extLst>
            </p:cNvPr>
            <p:cNvCxnSpPr>
              <a:cxnSpLocks/>
              <a:stCxn id="8" idx="2"/>
              <a:endCxn id="9" idx="6"/>
            </p:cNvCxnSpPr>
            <p:nvPr/>
          </p:nvCxnSpPr>
          <p:spPr>
            <a:xfrm flipH="1">
              <a:off x="1677603" y="6090519"/>
              <a:ext cx="1219714" cy="9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CC55A21-F40A-AF44-8E3B-1B8F141FAC40}"/>
                </a:ext>
              </a:extLst>
            </p:cNvPr>
            <p:cNvCxnSpPr>
              <a:cxnSpLocks/>
              <a:endCxn id="6" idx="4"/>
            </p:cNvCxnSpPr>
            <p:nvPr/>
          </p:nvCxnSpPr>
          <p:spPr>
            <a:xfrm flipV="1">
              <a:off x="1121343" y="5322771"/>
              <a:ext cx="0" cy="677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4AB1B9C-F232-5344-B6DD-82FF200BF420}"/>
                </a:ext>
              </a:extLst>
            </p:cNvPr>
            <p:cNvSpPr txBox="1"/>
            <p:nvPr/>
          </p:nvSpPr>
          <p:spPr>
            <a:xfrm>
              <a:off x="1578543" y="4658676"/>
              <a:ext cx="1482457" cy="307777"/>
            </a:xfrm>
            <a:prstGeom prst="rect">
              <a:avLst/>
            </a:prstGeom>
            <a:noFill/>
          </p:spPr>
          <p:txBody>
            <a:bodyPr wrap="none" rtlCol="0">
              <a:spAutoFit/>
            </a:bodyPr>
            <a:lstStyle/>
            <a:p>
              <a:r>
                <a:rPr lang="en-US" sz="1400"/>
                <a:t>next/ light middle</a:t>
              </a:r>
            </a:p>
          </p:txBody>
        </p:sp>
        <p:sp>
          <p:nvSpPr>
            <p:cNvPr id="26" name="TextBox 25">
              <a:extLst>
                <a:ext uri="{FF2B5EF4-FFF2-40B4-BE49-F238E27FC236}">
                  <a16:creationId xmlns:a16="http://schemas.microsoft.com/office/drawing/2014/main" id="{38612663-D7F7-5949-A008-59D64410439E}"/>
                </a:ext>
              </a:extLst>
            </p:cNvPr>
            <p:cNvSpPr txBox="1"/>
            <p:nvPr/>
          </p:nvSpPr>
          <p:spPr>
            <a:xfrm>
              <a:off x="3354517" y="5437277"/>
              <a:ext cx="1320490" cy="307777"/>
            </a:xfrm>
            <a:prstGeom prst="rect">
              <a:avLst/>
            </a:prstGeom>
            <a:noFill/>
          </p:spPr>
          <p:txBody>
            <a:bodyPr wrap="none" rtlCol="0">
              <a:spAutoFit/>
            </a:bodyPr>
            <a:lstStyle/>
            <a:p>
              <a:r>
                <a:rPr lang="en-US" sz="1400"/>
                <a:t>next/ light right</a:t>
              </a:r>
            </a:p>
          </p:txBody>
        </p:sp>
        <p:sp>
          <p:nvSpPr>
            <p:cNvPr id="27" name="TextBox 26">
              <a:extLst>
                <a:ext uri="{FF2B5EF4-FFF2-40B4-BE49-F238E27FC236}">
                  <a16:creationId xmlns:a16="http://schemas.microsoft.com/office/drawing/2014/main" id="{204D9684-A756-1348-885D-70F68FD13D0F}"/>
                </a:ext>
              </a:extLst>
            </p:cNvPr>
            <p:cNvSpPr txBox="1"/>
            <p:nvPr/>
          </p:nvSpPr>
          <p:spPr>
            <a:xfrm>
              <a:off x="1177005" y="5436049"/>
              <a:ext cx="1222771" cy="307777"/>
            </a:xfrm>
            <a:prstGeom prst="rect">
              <a:avLst/>
            </a:prstGeom>
            <a:noFill/>
          </p:spPr>
          <p:txBody>
            <a:bodyPr wrap="none" rtlCol="0">
              <a:spAutoFit/>
            </a:bodyPr>
            <a:lstStyle/>
            <a:p>
              <a:r>
                <a:rPr lang="en-US" sz="1400"/>
                <a:t>next/ light left</a:t>
              </a:r>
            </a:p>
          </p:txBody>
        </p:sp>
        <p:sp>
          <p:nvSpPr>
            <p:cNvPr id="28" name="TextBox 27">
              <a:extLst>
                <a:ext uri="{FF2B5EF4-FFF2-40B4-BE49-F238E27FC236}">
                  <a16:creationId xmlns:a16="http://schemas.microsoft.com/office/drawing/2014/main" id="{73304A02-989A-A948-8F5F-B1CA3B2A1F3B}"/>
                </a:ext>
              </a:extLst>
            </p:cNvPr>
            <p:cNvSpPr txBox="1"/>
            <p:nvPr/>
          </p:nvSpPr>
          <p:spPr>
            <a:xfrm>
              <a:off x="1888587" y="6291161"/>
              <a:ext cx="1482457" cy="307777"/>
            </a:xfrm>
            <a:prstGeom prst="rect">
              <a:avLst/>
            </a:prstGeom>
            <a:noFill/>
          </p:spPr>
          <p:txBody>
            <a:bodyPr wrap="none" rtlCol="0">
              <a:spAutoFit/>
            </a:bodyPr>
            <a:lstStyle/>
            <a:p>
              <a:r>
                <a:rPr lang="en-US" sz="1400"/>
                <a:t>next/ light middle</a:t>
              </a:r>
            </a:p>
          </p:txBody>
        </p:sp>
      </p:grpSp>
    </p:spTree>
    <p:extLst>
      <p:ext uri="{BB962C8B-B14F-4D97-AF65-F5344CB8AC3E}">
        <p14:creationId xmlns:p14="http://schemas.microsoft.com/office/powerpoint/2010/main" val="94117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Forwarding</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50</a:t>
            </a:fld>
            <a:endParaRPr lang="en-US"/>
          </a:p>
        </p:txBody>
      </p:sp>
      <p:sp>
        <p:nvSpPr>
          <p:cNvPr id="10" name="TextBox 9">
            <a:extLst>
              <a:ext uri="{FF2B5EF4-FFF2-40B4-BE49-F238E27FC236}">
                <a16:creationId xmlns:a16="http://schemas.microsoft.com/office/drawing/2014/main" id="{C0B3069F-68D7-D747-92E7-83342D84BF4F}"/>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x7</a:t>
            </a:r>
            <a:r>
              <a:rPr lang="zh-CN" altLang="en-US"/>
              <a:t> </a:t>
            </a:r>
            <a:r>
              <a:rPr lang="en-US" altLang="zh-CN"/>
              <a:t>=</a:t>
            </a:r>
            <a:r>
              <a:rPr lang="zh-CN" altLang="en-US"/>
              <a:t> </a:t>
            </a:r>
            <a:r>
              <a:rPr lang="en-US" altLang="zh-CN"/>
              <a:t>1</a:t>
            </a:r>
          </a:p>
          <a:p>
            <a:r>
              <a:rPr lang="en-US" altLang="zh-CN"/>
              <a:t>add</a:t>
            </a:r>
            <a:r>
              <a:rPr lang="zh-CN" altLang="en-US"/>
              <a:t> </a:t>
            </a:r>
            <a:r>
              <a:rPr lang="en-US" altLang="zh-CN"/>
              <a:t>x5,</a:t>
            </a:r>
            <a:r>
              <a:rPr lang="zh-CN" altLang="en-US"/>
              <a:t> </a:t>
            </a:r>
            <a:r>
              <a:rPr lang="en-US" altLang="zh-CN"/>
              <a:t>x6,</a:t>
            </a:r>
            <a:r>
              <a:rPr lang="zh-CN" altLang="en-US"/>
              <a:t> </a:t>
            </a:r>
            <a:r>
              <a:rPr lang="en-US" altLang="zh-CN"/>
              <a:t>x7</a:t>
            </a:r>
            <a:r>
              <a:rPr lang="zh-CN" altLang="en-US"/>
              <a:t> </a:t>
            </a:r>
            <a:r>
              <a:rPr lang="en-US" altLang="zh-CN"/>
              <a:t>(x5</a:t>
            </a:r>
            <a:r>
              <a:rPr lang="zh-CN" altLang="en-US"/>
              <a:t> </a:t>
            </a:r>
            <a:r>
              <a:rPr lang="en-US" altLang="zh-CN"/>
              <a:t>=</a:t>
            </a:r>
            <a:r>
              <a:rPr lang="zh-CN" altLang="en-US"/>
              <a:t> </a:t>
            </a:r>
            <a:r>
              <a:rPr lang="en-US" altLang="zh-CN"/>
              <a:t>x6</a:t>
            </a:r>
            <a:r>
              <a:rPr lang="zh-CN" altLang="en-US"/>
              <a:t> </a:t>
            </a:r>
            <a:r>
              <a:rPr lang="en-US" altLang="zh-CN"/>
              <a:t>+</a:t>
            </a:r>
            <a:r>
              <a:rPr lang="zh-CN" altLang="en-US"/>
              <a:t> </a:t>
            </a:r>
            <a:r>
              <a:rPr lang="en-US" altLang="zh-CN"/>
              <a:t>x7)</a:t>
            </a:r>
          </a:p>
          <a:p>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3</a:t>
            </a:r>
          </a:p>
        </p:txBody>
      </p:sp>
      <p:sp>
        <p:nvSpPr>
          <p:cNvPr id="11" name="Rectangle 10">
            <a:extLst>
              <a:ext uri="{FF2B5EF4-FFF2-40B4-BE49-F238E27FC236}">
                <a16:creationId xmlns:a16="http://schemas.microsoft.com/office/drawing/2014/main" id="{4D3B768E-03E5-7341-9389-E6FE0A651D96}"/>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3" name="Rectangle 12">
            <a:extLst>
              <a:ext uri="{FF2B5EF4-FFF2-40B4-BE49-F238E27FC236}">
                <a16:creationId xmlns:a16="http://schemas.microsoft.com/office/drawing/2014/main" id="{14CA4BC8-BD73-3547-AFF1-F934D671B722}"/>
              </a:ext>
            </a:extLst>
          </p:cNvPr>
          <p:cNvSpPr/>
          <p:nvPr/>
        </p:nvSpPr>
        <p:spPr>
          <a:xfrm>
            <a:off x="5191539"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4" name="Rectangle 13">
            <a:extLst>
              <a:ext uri="{FF2B5EF4-FFF2-40B4-BE49-F238E27FC236}">
                <a16:creationId xmlns:a16="http://schemas.microsoft.com/office/drawing/2014/main" id="{5843CC38-1227-A649-AD5F-7BBB99AAF3A0}"/>
              </a:ext>
            </a:extLst>
          </p:cNvPr>
          <p:cNvSpPr/>
          <p:nvPr/>
        </p:nvSpPr>
        <p:spPr>
          <a:xfrm>
            <a:off x="6597096"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MEM</a:t>
            </a:r>
            <a:endParaRPr lang="en-US">
              <a:solidFill>
                <a:sysClr val="windowText" lastClr="000000"/>
              </a:solidFill>
            </a:endParaRPr>
          </a:p>
        </p:txBody>
      </p:sp>
      <p:sp>
        <p:nvSpPr>
          <p:cNvPr id="16" name="Rectangle 15">
            <a:extLst>
              <a:ext uri="{FF2B5EF4-FFF2-40B4-BE49-F238E27FC236}">
                <a16:creationId xmlns:a16="http://schemas.microsoft.com/office/drawing/2014/main" id="{0813290A-22AC-6F4F-97ED-383BAC5F9F7F}"/>
              </a:ext>
            </a:extLst>
          </p:cNvPr>
          <p:cNvSpPr/>
          <p:nvPr/>
        </p:nvSpPr>
        <p:spPr>
          <a:xfrm>
            <a:off x="745586" y="3951955"/>
            <a:ext cx="1462260" cy="369332"/>
          </a:xfrm>
          <a:prstGeom prst="rect">
            <a:avLst/>
          </a:prstGeom>
        </p:spPr>
        <p:txBody>
          <a:bodyPr wrap="none">
            <a:spAutoFit/>
          </a:bodyPr>
          <a:lstStyle/>
          <a:p>
            <a:r>
              <a:rPr lang="en-US" altLang="zh-CN"/>
              <a:t>add</a:t>
            </a:r>
            <a:r>
              <a:rPr lang="zh-CN" altLang="en-US"/>
              <a:t> </a:t>
            </a:r>
            <a:r>
              <a:rPr lang="en-US" altLang="zh-CN"/>
              <a:t>x5,</a:t>
            </a:r>
            <a:r>
              <a:rPr lang="zh-CN" altLang="en-US"/>
              <a:t> </a:t>
            </a:r>
            <a:r>
              <a:rPr lang="en-US" altLang="zh-CN"/>
              <a:t>x6,</a:t>
            </a:r>
            <a:r>
              <a:rPr lang="zh-CN" altLang="en-US"/>
              <a:t> </a:t>
            </a:r>
            <a:r>
              <a:rPr lang="en-US" altLang="zh-CN"/>
              <a:t>x7</a:t>
            </a:r>
          </a:p>
        </p:txBody>
      </p:sp>
      <p:sp>
        <p:nvSpPr>
          <p:cNvPr id="17" name="Rectangle 16">
            <a:extLst>
              <a:ext uri="{FF2B5EF4-FFF2-40B4-BE49-F238E27FC236}">
                <a16:creationId xmlns:a16="http://schemas.microsoft.com/office/drawing/2014/main" id="{B2B951E5-A23F-5A48-85C5-03FC31FAD574}"/>
              </a:ext>
            </a:extLst>
          </p:cNvPr>
          <p:cNvSpPr/>
          <p:nvPr/>
        </p:nvSpPr>
        <p:spPr>
          <a:xfrm>
            <a:off x="1975626" y="4705386"/>
            <a:ext cx="1462260" cy="369332"/>
          </a:xfrm>
          <a:prstGeom prst="rect">
            <a:avLst/>
          </a:prstGeom>
        </p:spPr>
        <p:txBody>
          <a:bodyPr wrap="none">
            <a:spAutoFit/>
          </a:bodyPr>
          <a:lstStyle/>
          <a:p>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8" name="Rectangle 17">
            <a:extLst>
              <a:ext uri="{FF2B5EF4-FFF2-40B4-BE49-F238E27FC236}">
                <a16:creationId xmlns:a16="http://schemas.microsoft.com/office/drawing/2014/main" id="{E95791B1-1C03-264C-8000-AE56C561FD96}"/>
              </a:ext>
            </a:extLst>
          </p:cNvPr>
          <p:cNvSpPr/>
          <p:nvPr/>
        </p:nvSpPr>
        <p:spPr>
          <a:xfrm>
            <a:off x="3780182" y="4613247"/>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20" name="Rectangle 19">
            <a:extLst>
              <a:ext uri="{FF2B5EF4-FFF2-40B4-BE49-F238E27FC236}">
                <a16:creationId xmlns:a16="http://schemas.microsoft.com/office/drawing/2014/main" id="{A10C81C3-65C4-254C-988E-D9FA24C1C4DA}"/>
              </a:ext>
            </a:extLst>
          </p:cNvPr>
          <p:cNvSpPr/>
          <p:nvPr/>
        </p:nvSpPr>
        <p:spPr>
          <a:xfrm>
            <a:off x="6597096" y="4613247"/>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21" name="Rectangle 20">
            <a:extLst>
              <a:ext uri="{FF2B5EF4-FFF2-40B4-BE49-F238E27FC236}">
                <a16:creationId xmlns:a16="http://schemas.microsoft.com/office/drawing/2014/main" id="{B737A6DB-CB2B-FE43-B29F-40DBA00ED37C}"/>
              </a:ext>
            </a:extLst>
          </p:cNvPr>
          <p:cNvSpPr/>
          <p:nvPr/>
        </p:nvSpPr>
        <p:spPr>
          <a:xfrm>
            <a:off x="8002653" y="4613247"/>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cxnSp>
        <p:nvCxnSpPr>
          <p:cNvPr id="27" name="Straight Arrow Connector 26">
            <a:extLst>
              <a:ext uri="{FF2B5EF4-FFF2-40B4-BE49-F238E27FC236}">
                <a16:creationId xmlns:a16="http://schemas.microsoft.com/office/drawing/2014/main" id="{3DF712CF-F8CC-3B45-BE53-11F5DA6ECAC5}"/>
              </a:ext>
            </a:extLst>
          </p:cNvPr>
          <p:cNvCxnSpPr/>
          <p:nvPr/>
        </p:nvCxnSpPr>
        <p:spPr>
          <a:xfrm flipV="1">
            <a:off x="7507359" y="4135324"/>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 name="Straight Arrow Connector 27">
            <a:extLst>
              <a:ext uri="{FF2B5EF4-FFF2-40B4-BE49-F238E27FC236}">
                <a16:creationId xmlns:a16="http://schemas.microsoft.com/office/drawing/2014/main" id="{69A32F2A-F762-3B4C-915F-612D6BC6A35B}"/>
              </a:ext>
            </a:extLst>
          </p:cNvPr>
          <p:cNvCxnSpPr/>
          <p:nvPr/>
        </p:nvCxnSpPr>
        <p:spPr>
          <a:xfrm>
            <a:off x="7507359" y="4890246"/>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0" name="TextBox 29">
            <a:extLst>
              <a:ext uri="{FF2B5EF4-FFF2-40B4-BE49-F238E27FC236}">
                <a16:creationId xmlns:a16="http://schemas.microsoft.com/office/drawing/2014/main" id="{986FBE59-0785-2D41-A13B-9AD8813E2A5C}"/>
              </a:ext>
            </a:extLst>
          </p:cNvPr>
          <p:cNvSpPr txBox="1"/>
          <p:nvPr/>
        </p:nvSpPr>
        <p:spPr>
          <a:xfrm>
            <a:off x="7499896" y="4626741"/>
            <a:ext cx="803113" cy="523220"/>
          </a:xfrm>
          <a:prstGeom prst="rect">
            <a:avLst/>
          </a:prstGeom>
          <a:noFill/>
        </p:spPr>
        <p:txBody>
          <a:bodyPr wrap="square" rtlCol="0">
            <a:spAutoFit/>
          </a:bodyPr>
          <a:lstStyle/>
          <a:p>
            <a:r>
              <a:rPr lang="en-US" altLang="zh-CN" sz="1400"/>
              <a:t>out</a:t>
            </a:r>
          </a:p>
          <a:p>
            <a:r>
              <a:rPr lang="en-US" altLang="zh-CN" sz="1400"/>
              <a:t>=</a:t>
            </a:r>
            <a:r>
              <a:rPr lang="zh-CN" altLang="en-US" sz="1400"/>
              <a:t> </a:t>
            </a:r>
            <a:r>
              <a:rPr lang="en-US" altLang="zh-CN" sz="1400"/>
              <a:t>3</a:t>
            </a:r>
          </a:p>
        </p:txBody>
      </p:sp>
      <p:sp>
        <p:nvSpPr>
          <p:cNvPr id="31" name="Rectangular Callout 30">
            <a:extLst>
              <a:ext uri="{FF2B5EF4-FFF2-40B4-BE49-F238E27FC236}">
                <a16:creationId xmlns:a16="http://schemas.microsoft.com/office/drawing/2014/main" id="{91A91AF3-1905-2D4B-8FA8-785787992B64}"/>
              </a:ext>
            </a:extLst>
          </p:cNvPr>
          <p:cNvSpPr/>
          <p:nvPr/>
        </p:nvSpPr>
        <p:spPr>
          <a:xfrm>
            <a:off x="7173790" y="5250225"/>
            <a:ext cx="1129219" cy="483061"/>
          </a:xfrm>
          <a:prstGeom prst="wedgeRectCallout">
            <a:avLst>
              <a:gd name="adj1" fmla="val 3514"/>
              <a:gd name="adj2" fmla="val -79273"/>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Correct!</a:t>
            </a:r>
            <a:endParaRPr lang="en-US">
              <a:solidFill>
                <a:sysClr val="windowText" lastClr="000000"/>
              </a:solidFill>
            </a:endParaRPr>
          </a:p>
        </p:txBody>
      </p:sp>
      <p:sp>
        <p:nvSpPr>
          <p:cNvPr id="23" name="Rectangle 22">
            <a:extLst>
              <a:ext uri="{FF2B5EF4-FFF2-40B4-BE49-F238E27FC236}">
                <a16:creationId xmlns:a16="http://schemas.microsoft.com/office/drawing/2014/main" id="{AFCBAFB4-7C90-4C4B-A4DC-A3E7E948F270}"/>
              </a:ext>
            </a:extLst>
          </p:cNvPr>
          <p:cNvSpPr/>
          <p:nvPr/>
        </p:nvSpPr>
        <p:spPr>
          <a:xfrm>
            <a:off x="5632247" y="4614544"/>
            <a:ext cx="457953"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ID</a:t>
            </a:r>
            <a:endParaRPr lang="en-US" dirty="0">
              <a:solidFill>
                <a:schemeClr val="bg1"/>
              </a:solidFill>
            </a:endParaRPr>
          </a:p>
        </p:txBody>
      </p:sp>
      <p:sp>
        <p:nvSpPr>
          <p:cNvPr id="24" name="Rectangle 23">
            <a:extLst>
              <a:ext uri="{FF2B5EF4-FFF2-40B4-BE49-F238E27FC236}">
                <a16:creationId xmlns:a16="http://schemas.microsoft.com/office/drawing/2014/main" id="{B499246D-23DF-B34D-92FF-21BC4F1447DF}"/>
              </a:ext>
            </a:extLst>
          </p:cNvPr>
          <p:cNvSpPr/>
          <p:nvPr/>
        </p:nvSpPr>
        <p:spPr>
          <a:xfrm>
            <a:off x="8002653" y="3859685"/>
            <a:ext cx="457953"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5" name="Rectangle 24">
            <a:extLst>
              <a:ext uri="{FF2B5EF4-FFF2-40B4-BE49-F238E27FC236}">
                <a16:creationId xmlns:a16="http://schemas.microsoft.com/office/drawing/2014/main" id="{749A7CC3-A2D8-9A48-A753-61B14DDB887D}"/>
              </a:ext>
            </a:extLst>
          </p:cNvPr>
          <p:cNvSpPr/>
          <p:nvPr/>
        </p:nvSpPr>
        <p:spPr>
          <a:xfrm>
            <a:off x="9408210" y="4613247"/>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6" name="Rectangle 25">
            <a:extLst>
              <a:ext uri="{FF2B5EF4-FFF2-40B4-BE49-F238E27FC236}">
                <a16:creationId xmlns:a16="http://schemas.microsoft.com/office/drawing/2014/main" id="{B59DDE61-E052-9548-9653-B8D059A83805}"/>
              </a:ext>
            </a:extLst>
          </p:cNvPr>
          <p:cNvSpPr/>
          <p:nvPr/>
        </p:nvSpPr>
        <p:spPr>
          <a:xfrm>
            <a:off x="4166147" y="3859622"/>
            <a:ext cx="5184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Tree>
    <p:extLst>
      <p:ext uri="{BB962C8B-B14F-4D97-AF65-F5344CB8AC3E}">
        <p14:creationId xmlns:p14="http://schemas.microsoft.com/office/powerpoint/2010/main" val="397816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Forwarding</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51</a:t>
            </a:fld>
            <a:endParaRPr lang="en-US"/>
          </a:p>
        </p:txBody>
      </p:sp>
      <p:sp>
        <p:nvSpPr>
          <p:cNvPr id="10" name="TextBox 9">
            <a:extLst>
              <a:ext uri="{FF2B5EF4-FFF2-40B4-BE49-F238E27FC236}">
                <a16:creationId xmlns:a16="http://schemas.microsoft.com/office/drawing/2014/main" id="{C0B3069F-68D7-D747-92E7-83342D84BF4F}"/>
              </a:ext>
            </a:extLst>
          </p:cNvPr>
          <p:cNvSpPr txBox="1"/>
          <p:nvPr/>
        </p:nvSpPr>
        <p:spPr>
          <a:xfrm>
            <a:off x="838200" y="1829747"/>
            <a:ext cx="8027504" cy="1754326"/>
          </a:xfrm>
          <a:prstGeom prst="rect">
            <a:avLst/>
          </a:prstGeom>
          <a:noFill/>
        </p:spPr>
        <p:txBody>
          <a:bodyPr wrap="square" rtlCol="0">
            <a:spAutoFit/>
          </a:bodyPr>
          <a:lstStyle/>
          <a:p>
            <a:pPr marL="285750" indent="-285750">
              <a:buFont typeface="Arial" panose="020B0604020202020204" pitchFamily="34" charset="0"/>
              <a:buChar char="•"/>
            </a:pPr>
            <a:r>
              <a:rPr lang="en-US" altLang="zh-CN"/>
              <a:t>The</a:t>
            </a:r>
            <a:r>
              <a:rPr lang="zh-CN" altLang="en-US"/>
              <a:t> </a:t>
            </a:r>
            <a:r>
              <a:rPr lang="en-US" altLang="zh-CN"/>
              <a:t>input</a:t>
            </a:r>
            <a:r>
              <a:rPr lang="zh-CN" altLang="en-US"/>
              <a:t> </a:t>
            </a:r>
            <a:r>
              <a:rPr lang="en-US" altLang="zh-CN"/>
              <a:t>of</a:t>
            </a:r>
            <a:r>
              <a:rPr lang="zh-CN" altLang="en-US"/>
              <a:t> </a:t>
            </a:r>
            <a:r>
              <a:rPr lang="en-US" altLang="zh-CN"/>
              <a:t>some</a:t>
            </a:r>
            <a:r>
              <a:rPr lang="zh-CN" altLang="en-US"/>
              <a:t> </a:t>
            </a:r>
            <a:r>
              <a:rPr lang="en-US" altLang="zh-CN"/>
              <a:t>stage</a:t>
            </a:r>
            <a:r>
              <a:rPr lang="zh-CN" altLang="en-US"/>
              <a:t> </a:t>
            </a:r>
            <a:r>
              <a:rPr lang="en-US" altLang="zh-CN"/>
              <a:t>s2</a:t>
            </a:r>
            <a:r>
              <a:rPr lang="zh-CN" altLang="en-US"/>
              <a:t> </a:t>
            </a:r>
            <a:r>
              <a:rPr lang="en-US" altLang="zh-CN"/>
              <a:t>in</a:t>
            </a:r>
            <a:r>
              <a:rPr lang="zh-CN" altLang="en-US"/>
              <a:t> </a:t>
            </a:r>
            <a:r>
              <a:rPr lang="en-US" altLang="zh-CN"/>
              <a:t>i2</a:t>
            </a:r>
            <a:r>
              <a:rPr lang="zh-CN" altLang="en-US"/>
              <a:t> </a:t>
            </a:r>
            <a:r>
              <a:rPr lang="en-US" altLang="zh-CN"/>
              <a:t>depends</a:t>
            </a:r>
            <a:r>
              <a:rPr lang="zh-CN" altLang="en-US"/>
              <a:t> </a:t>
            </a:r>
            <a:r>
              <a:rPr lang="en-US" altLang="zh-CN"/>
              <a:t>on</a:t>
            </a:r>
            <a:r>
              <a:rPr lang="zh-CN" altLang="en-US"/>
              <a:t> </a:t>
            </a:r>
            <a:r>
              <a:rPr lang="en-US" altLang="zh-CN"/>
              <a:t>the</a:t>
            </a:r>
            <a:r>
              <a:rPr lang="zh-CN" altLang="en-US"/>
              <a:t> </a:t>
            </a:r>
            <a:r>
              <a:rPr lang="en-US" altLang="zh-CN"/>
              <a:t>output</a:t>
            </a:r>
            <a:r>
              <a:rPr lang="zh-CN" altLang="en-US"/>
              <a:t> </a:t>
            </a:r>
            <a:r>
              <a:rPr lang="en-US" altLang="zh-CN"/>
              <a:t>of</a:t>
            </a:r>
            <a:r>
              <a:rPr lang="zh-CN" altLang="en-US"/>
              <a:t> </a:t>
            </a:r>
            <a:r>
              <a:rPr lang="en-US" altLang="zh-CN"/>
              <a:t>some</a:t>
            </a:r>
            <a:r>
              <a:rPr lang="zh-CN" altLang="en-US"/>
              <a:t> </a:t>
            </a:r>
            <a:r>
              <a:rPr lang="en-US" altLang="zh-CN"/>
              <a:t>stage</a:t>
            </a:r>
            <a:r>
              <a:rPr lang="zh-CN" altLang="en-US"/>
              <a:t> </a:t>
            </a:r>
            <a:r>
              <a:rPr lang="en-US" altLang="zh-CN"/>
              <a:t>s1</a:t>
            </a:r>
            <a:r>
              <a:rPr lang="zh-CN" altLang="en-US"/>
              <a:t> </a:t>
            </a:r>
            <a:r>
              <a:rPr lang="en-US" altLang="zh-CN"/>
              <a:t>in</a:t>
            </a:r>
            <a:r>
              <a:rPr lang="zh-CN" altLang="en-US"/>
              <a:t> </a:t>
            </a:r>
            <a:r>
              <a:rPr lang="en-US" altLang="zh-CN"/>
              <a:t>i1:</a:t>
            </a:r>
          </a:p>
          <a:p>
            <a:pPr marL="742950" lvl="1" indent="-285750">
              <a:buFont typeface="Arial" panose="020B0604020202020204" pitchFamily="34" charset="0"/>
              <a:buChar char="•"/>
            </a:pPr>
            <a:r>
              <a:rPr lang="en-US" altLang="zh-CN"/>
              <a:t>E.g.</a:t>
            </a:r>
            <a:r>
              <a:rPr lang="zh-CN" altLang="en-US"/>
              <a:t> </a:t>
            </a:r>
            <a:r>
              <a:rPr lang="en-US" altLang="zh-CN"/>
              <a:t>i2’s</a:t>
            </a:r>
            <a:r>
              <a:rPr lang="zh-CN" altLang="en-US"/>
              <a:t> </a:t>
            </a:r>
            <a:r>
              <a:rPr lang="en-US" altLang="zh-CN"/>
              <a:t>input</a:t>
            </a:r>
            <a:r>
              <a:rPr lang="zh-CN" altLang="en-US"/>
              <a:t> </a:t>
            </a:r>
            <a:r>
              <a:rPr lang="en-US" altLang="zh-CN"/>
              <a:t>of</a:t>
            </a:r>
            <a:r>
              <a:rPr lang="zh-CN" altLang="en-US"/>
              <a:t> </a:t>
            </a:r>
            <a:r>
              <a:rPr lang="en-US" altLang="zh-CN"/>
              <a:t>EX</a:t>
            </a:r>
            <a:r>
              <a:rPr lang="zh-CN" altLang="en-US"/>
              <a:t> </a:t>
            </a:r>
            <a:r>
              <a:rPr lang="en-US" altLang="zh-CN"/>
              <a:t>stage</a:t>
            </a:r>
            <a:r>
              <a:rPr lang="zh-CN" altLang="en-US"/>
              <a:t> </a:t>
            </a:r>
            <a:r>
              <a:rPr lang="en-US" altLang="zh-CN"/>
              <a:t>depends</a:t>
            </a:r>
            <a:r>
              <a:rPr lang="zh-CN" altLang="en-US"/>
              <a:t> </a:t>
            </a:r>
            <a:r>
              <a:rPr lang="en-US" altLang="zh-CN"/>
              <a:t>on</a:t>
            </a:r>
            <a:r>
              <a:rPr lang="zh-CN" altLang="en-US"/>
              <a:t> </a:t>
            </a:r>
            <a:r>
              <a:rPr lang="en-US" altLang="zh-CN"/>
              <a:t>the</a:t>
            </a:r>
            <a:r>
              <a:rPr lang="zh-CN" altLang="en-US"/>
              <a:t> </a:t>
            </a:r>
            <a:r>
              <a:rPr lang="en-US" altLang="zh-CN"/>
              <a:t>i1’s</a:t>
            </a:r>
            <a:r>
              <a:rPr lang="zh-CN" altLang="en-US"/>
              <a:t> </a:t>
            </a:r>
            <a:r>
              <a:rPr lang="en-US" altLang="zh-CN"/>
              <a:t>output</a:t>
            </a:r>
            <a:r>
              <a:rPr lang="zh-CN" altLang="en-US"/>
              <a:t> </a:t>
            </a:r>
            <a:r>
              <a:rPr lang="en-US" altLang="zh-CN"/>
              <a:t>of</a:t>
            </a:r>
            <a:r>
              <a:rPr lang="zh-CN" altLang="en-US"/>
              <a:t> </a:t>
            </a:r>
            <a:r>
              <a:rPr lang="en-US" altLang="zh-CN"/>
              <a:t>EX</a:t>
            </a:r>
            <a:r>
              <a:rPr lang="zh-CN" altLang="en-US"/>
              <a:t> </a:t>
            </a:r>
            <a:r>
              <a:rPr lang="en-US" altLang="zh-CN"/>
              <a:t>stage</a:t>
            </a:r>
          </a:p>
          <a:p>
            <a:pPr marL="742950" lvl="1" indent="-285750">
              <a:buFont typeface="Arial" panose="020B0604020202020204" pitchFamily="34" charset="0"/>
              <a:buChar char="•"/>
            </a:pPr>
            <a:r>
              <a:rPr lang="en-US" altLang="zh-CN"/>
              <a:t>Trying</a:t>
            </a:r>
            <a:r>
              <a:rPr lang="zh-CN" altLang="en-US"/>
              <a:t> </a:t>
            </a:r>
            <a:r>
              <a:rPr lang="en-US" altLang="zh-CN"/>
              <a:t>to</a:t>
            </a:r>
            <a:r>
              <a:rPr lang="zh-CN" altLang="en-US"/>
              <a:t> </a:t>
            </a:r>
            <a:r>
              <a:rPr lang="en-US" altLang="zh-CN"/>
              <a:t>forward</a:t>
            </a:r>
            <a:r>
              <a:rPr lang="zh-CN" altLang="en-US"/>
              <a:t> </a:t>
            </a:r>
            <a:r>
              <a:rPr lang="en-US" altLang="zh-CN"/>
              <a:t>i1’s</a:t>
            </a:r>
            <a:r>
              <a:rPr lang="zh-CN" altLang="en-US"/>
              <a:t> </a:t>
            </a:r>
            <a:r>
              <a:rPr lang="en-US" altLang="zh-CN"/>
              <a:t>output</a:t>
            </a:r>
            <a:r>
              <a:rPr lang="zh-CN" altLang="en-US"/>
              <a:t> </a:t>
            </a:r>
            <a:r>
              <a:rPr lang="en-US" altLang="zh-CN"/>
              <a:t>of</a:t>
            </a:r>
            <a:r>
              <a:rPr lang="zh-CN" altLang="en-US"/>
              <a:t> </a:t>
            </a:r>
            <a:r>
              <a:rPr lang="en-US" altLang="zh-CN"/>
              <a:t>s1</a:t>
            </a:r>
            <a:r>
              <a:rPr lang="zh-CN" altLang="en-US"/>
              <a:t> </a:t>
            </a:r>
            <a:r>
              <a:rPr lang="en-US" altLang="zh-CN"/>
              <a:t>to</a:t>
            </a:r>
            <a:r>
              <a:rPr lang="zh-CN" altLang="en-US"/>
              <a:t> </a:t>
            </a:r>
            <a:r>
              <a:rPr lang="en-US" altLang="zh-CN"/>
              <a:t>i2’s</a:t>
            </a:r>
            <a:r>
              <a:rPr lang="zh-CN" altLang="en-US"/>
              <a:t> </a:t>
            </a:r>
            <a:r>
              <a:rPr lang="en-US" altLang="zh-CN"/>
              <a:t>s2.</a:t>
            </a:r>
          </a:p>
          <a:p>
            <a:pPr marL="742950" lvl="1" indent="-285750">
              <a:buFont typeface="Arial" panose="020B0604020202020204" pitchFamily="34" charset="0"/>
              <a:buChar char="•"/>
            </a:pPr>
            <a:r>
              <a:rPr lang="en-US" altLang="zh-CN"/>
              <a:t>But</a:t>
            </a:r>
            <a:r>
              <a:rPr lang="zh-CN" altLang="en-US"/>
              <a:t> </a:t>
            </a:r>
            <a:r>
              <a:rPr lang="en-US" altLang="zh-CN"/>
              <a:t>this</a:t>
            </a:r>
            <a:r>
              <a:rPr lang="zh-CN" altLang="en-US"/>
              <a:t> </a:t>
            </a:r>
            <a:r>
              <a:rPr lang="en-US" altLang="zh-CN"/>
              <a:t>doesn’t</a:t>
            </a:r>
            <a:r>
              <a:rPr lang="zh-CN" altLang="en-US"/>
              <a:t> </a:t>
            </a:r>
            <a:r>
              <a:rPr lang="en-US" altLang="zh-CN"/>
              <a:t>work</a:t>
            </a:r>
            <a:r>
              <a:rPr lang="zh-CN" altLang="en-US"/>
              <a:t> </a:t>
            </a:r>
            <a:r>
              <a:rPr lang="en-US" altLang="zh-CN"/>
              <a:t>all</a:t>
            </a:r>
            <a:r>
              <a:rPr lang="zh-CN" altLang="en-US"/>
              <a:t> </a:t>
            </a:r>
            <a:r>
              <a:rPr lang="en-US" altLang="zh-CN"/>
              <a:t>the</a:t>
            </a:r>
            <a:r>
              <a:rPr lang="zh-CN" altLang="en-US"/>
              <a:t> </a:t>
            </a:r>
            <a:r>
              <a:rPr lang="en-US" altLang="zh-CN"/>
              <a:t>time.</a:t>
            </a:r>
          </a:p>
          <a:p>
            <a:pPr marL="1200150" lvl="2" indent="-285750">
              <a:buFont typeface="Arial" panose="020B0604020202020204" pitchFamily="34" charset="0"/>
              <a:buChar char="•"/>
            </a:pPr>
            <a:r>
              <a:rPr lang="en-US" altLang="zh-CN"/>
              <a:t>Need</a:t>
            </a:r>
            <a:r>
              <a:rPr lang="zh-CN" altLang="en-US"/>
              <a:t> </a:t>
            </a:r>
            <a:r>
              <a:rPr lang="en-US" altLang="zh-CN"/>
              <a:t>to</a:t>
            </a:r>
            <a:r>
              <a:rPr lang="zh-CN" altLang="en-US"/>
              <a:t> </a:t>
            </a:r>
            <a:r>
              <a:rPr lang="en-US" altLang="zh-CN"/>
              <a:t>delay</a:t>
            </a:r>
            <a:r>
              <a:rPr lang="zh-CN" altLang="en-US"/>
              <a:t> </a:t>
            </a:r>
            <a:r>
              <a:rPr lang="en-US" altLang="zh-CN"/>
              <a:t>i2’s</a:t>
            </a:r>
            <a:r>
              <a:rPr lang="zh-CN" altLang="en-US"/>
              <a:t> </a:t>
            </a:r>
            <a:r>
              <a:rPr lang="en-US" altLang="zh-CN"/>
              <a:t>s2</a:t>
            </a:r>
            <a:r>
              <a:rPr lang="zh-CN" altLang="en-US"/>
              <a:t> </a:t>
            </a:r>
            <a:r>
              <a:rPr lang="en-US" altLang="zh-CN"/>
              <a:t>until</a:t>
            </a:r>
            <a:r>
              <a:rPr lang="zh-CN" altLang="en-US"/>
              <a:t> </a:t>
            </a:r>
            <a:r>
              <a:rPr lang="en-US" altLang="zh-CN"/>
              <a:t>i1</a:t>
            </a:r>
            <a:r>
              <a:rPr lang="zh-CN" altLang="en-US"/>
              <a:t> </a:t>
            </a:r>
            <a:r>
              <a:rPr lang="en-US" altLang="zh-CN"/>
              <a:t>has</a:t>
            </a:r>
            <a:r>
              <a:rPr lang="zh-CN" altLang="en-US"/>
              <a:t> </a:t>
            </a:r>
            <a:r>
              <a:rPr lang="en-US" altLang="zh-CN"/>
              <a:t>the</a:t>
            </a:r>
            <a:r>
              <a:rPr lang="zh-CN" altLang="en-US"/>
              <a:t> </a:t>
            </a:r>
            <a:r>
              <a:rPr lang="en-US" altLang="zh-CN"/>
              <a:t>output.</a:t>
            </a:r>
          </a:p>
          <a:p>
            <a:pPr marL="1200150" lvl="2" indent="-285750">
              <a:buFont typeface="Arial" panose="020B0604020202020204" pitchFamily="34" charset="0"/>
              <a:buChar char="•"/>
            </a:pPr>
            <a:r>
              <a:rPr lang="en-US" altLang="zh-CN"/>
              <a:t>How?</a:t>
            </a:r>
            <a:r>
              <a:rPr lang="zh-CN" altLang="en-US"/>
              <a:t> </a:t>
            </a:r>
            <a:r>
              <a:rPr lang="en-US" altLang="zh-CN"/>
              <a:t>By</a:t>
            </a:r>
            <a:r>
              <a:rPr lang="zh-CN" altLang="en-US"/>
              <a:t> </a:t>
            </a:r>
            <a:r>
              <a:rPr lang="en-US" altLang="zh-CN"/>
              <a:t>adding</a:t>
            </a:r>
            <a:r>
              <a:rPr lang="zh-CN" altLang="en-US"/>
              <a:t> </a:t>
            </a:r>
            <a:r>
              <a:rPr lang="en-US" altLang="zh-CN"/>
              <a:t>bubble</a:t>
            </a:r>
            <a:r>
              <a:rPr lang="zh-CN" altLang="en-US"/>
              <a:t> </a:t>
            </a:r>
            <a:r>
              <a:rPr lang="en-US" altLang="zh-CN"/>
              <a:t>(</a:t>
            </a:r>
            <a:r>
              <a:rPr lang="en-US" altLang="zh-CN" err="1"/>
              <a:t>nop</a:t>
            </a:r>
            <a:r>
              <a:rPr lang="zh-CN" altLang="en-US"/>
              <a:t> </a:t>
            </a:r>
            <a:r>
              <a:rPr lang="en-US" altLang="zh-CN"/>
              <a:t>instruction)</a:t>
            </a:r>
          </a:p>
        </p:txBody>
      </p:sp>
      <p:sp>
        <p:nvSpPr>
          <p:cNvPr id="3" name="Rectangular Callout 2">
            <a:extLst>
              <a:ext uri="{FF2B5EF4-FFF2-40B4-BE49-F238E27FC236}">
                <a16:creationId xmlns:a16="http://schemas.microsoft.com/office/drawing/2014/main" id="{BBA7F7C8-F3E0-8E42-B4F0-97D848A2EF06}"/>
              </a:ext>
            </a:extLst>
          </p:cNvPr>
          <p:cNvSpPr/>
          <p:nvPr/>
        </p:nvSpPr>
        <p:spPr>
          <a:xfrm>
            <a:off x="6344478" y="2590071"/>
            <a:ext cx="3251909" cy="1231158"/>
          </a:xfrm>
          <a:prstGeom prst="wedgeRectCallout">
            <a:avLst>
              <a:gd name="adj1" fmla="val -27800"/>
              <a:gd name="adj2" fmla="val -673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Sometimes</a:t>
            </a:r>
            <a:r>
              <a:rPr lang="zh-CN" altLang="en-US" dirty="0"/>
              <a:t> </a:t>
            </a:r>
            <a:r>
              <a:rPr lang="en-US" altLang="zh-CN" dirty="0"/>
              <a:t>i1</a:t>
            </a:r>
            <a:r>
              <a:rPr lang="zh-CN" altLang="en-US" dirty="0"/>
              <a:t> </a:t>
            </a:r>
            <a:r>
              <a:rPr lang="en-US" altLang="zh-CN" dirty="0"/>
              <a:t>cannot</a:t>
            </a:r>
            <a:r>
              <a:rPr lang="zh-CN" altLang="en-US" dirty="0"/>
              <a:t> </a:t>
            </a:r>
            <a:r>
              <a:rPr lang="en-US" altLang="zh-CN" dirty="0"/>
              <a:t>have</a:t>
            </a:r>
            <a:r>
              <a:rPr lang="zh-CN" altLang="en-US" dirty="0"/>
              <a:t> </a:t>
            </a:r>
            <a:r>
              <a:rPr lang="en-US" altLang="zh-CN" dirty="0"/>
              <a:t>the</a:t>
            </a:r>
            <a:r>
              <a:rPr lang="zh-CN" altLang="en-US" dirty="0"/>
              <a:t> </a:t>
            </a:r>
            <a:r>
              <a:rPr lang="en-US" altLang="zh-CN" dirty="0"/>
              <a:t>output</a:t>
            </a:r>
            <a:r>
              <a:rPr lang="zh-CN" altLang="en-US" dirty="0"/>
              <a:t> </a:t>
            </a:r>
            <a:r>
              <a:rPr lang="en-US" altLang="zh-CN" dirty="0"/>
              <a:t>at</a:t>
            </a:r>
            <a:r>
              <a:rPr lang="zh-CN" altLang="en-US" dirty="0"/>
              <a:t> </a:t>
            </a:r>
            <a:r>
              <a:rPr lang="en-US" altLang="zh-CN" dirty="0"/>
              <a:t>the</a:t>
            </a:r>
            <a:r>
              <a:rPr lang="zh-CN" altLang="en-US" dirty="0"/>
              <a:t> </a:t>
            </a:r>
            <a:r>
              <a:rPr lang="en-US" altLang="zh-CN" dirty="0"/>
              <a:t>time</a:t>
            </a:r>
            <a:r>
              <a:rPr lang="zh-CN" altLang="en-US" dirty="0"/>
              <a:t> </a:t>
            </a:r>
            <a:r>
              <a:rPr lang="en-US" altLang="zh-CN" dirty="0"/>
              <a:t>when</a:t>
            </a:r>
            <a:r>
              <a:rPr lang="zh-CN" altLang="en-US" dirty="0"/>
              <a:t> </a:t>
            </a:r>
            <a:r>
              <a:rPr lang="en-US" altLang="zh-CN" dirty="0"/>
              <a:t>i2</a:t>
            </a:r>
            <a:r>
              <a:rPr lang="zh-CN" altLang="en-US" dirty="0"/>
              <a:t> </a:t>
            </a:r>
            <a:r>
              <a:rPr lang="en-US" altLang="zh-CN" dirty="0"/>
              <a:t>needs</a:t>
            </a:r>
            <a:r>
              <a:rPr lang="zh-CN" altLang="en-US" dirty="0"/>
              <a:t> </a:t>
            </a:r>
            <a:r>
              <a:rPr lang="en-US" altLang="zh-CN" dirty="0"/>
              <a:t>it (e.g., i2’s input</a:t>
            </a:r>
            <a:r>
              <a:rPr lang="zh-CN" altLang="en-US" dirty="0"/>
              <a:t> </a:t>
            </a:r>
            <a:r>
              <a:rPr lang="en-US" altLang="zh-CN" dirty="0"/>
              <a:t>of</a:t>
            </a:r>
            <a:r>
              <a:rPr lang="zh-CN" altLang="en-US" dirty="0"/>
              <a:t> </a:t>
            </a:r>
            <a:r>
              <a:rPr lang="en-US" altLang="zh-CN" dirty="0"/>
              <a:t>EX depends on i1’s output</a:t>
            </a:r>
            <a:r>
              <a:rPr lang="zh-CN" altLang="en-US" dirty="0"/>
              <a:t> </a:t>
            </a:r>
            <a:r>
              <a:rPr lang="en-US" altLang="zh-CN" dirty="0"/>
              <a:t>of</a:t>
            </a:r>
            <a:r>
              <a:rPr lang="zh-CN" altLang="en-US" dirty="0"/>
              <a:t> </a:t>
            </a:r>
            <a:r>
              <a:rPr lang="en-US" altLang="zh-CN" dirty="0"/>
              <a:t>MEM)</a:t>
            </a:r>
            <a:endParaRPr lang="en-US" dirty="0"/>
          </a:p>
        </p:txBody>
      </p:sp>
    </p:spTree>
    <p:extLst>
      <p:ext uri="{BB962C8B-B14F-4D97-AF65-F5344CB8AC3E}">
        <p14:creationId xmlns:p14="http://schemas.microsoft.com/office/powerpoint/2010/main" val="980365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Bubble</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52</a:t>
            </a:fld>
            <a:endParaRPr lang="en-US"/>
          </a:p>
        </p:txBody>
      </p:sp>
      <p:sp>
        <p:nvSpPr>
          <p:cNvPr id="10" name="TextBox 9">
            <a:extLst>
              <a:ext uri="{FF2B5EF4-FFF2-40B4-BE49-F238E27FC236}">
                <a16:creationId xmlns:a16="http://schemas.microsoft.com/office/drawing/2014/main" id="{C0B3069F-68D7-D747-92E7-83342D84BF4F}"/>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mem[101]</a:t>
            </a:r>
            <a:r>
              <a:rPr lang="zh-CN" altLang="en-US"/>
              <a:t> </a:t>
            </a:r>
            <a:r>
              <a:rPr lang="en-US" altLang="zh-CN"/>
              <a:t>=</a:t>
            </a:r>
            <a:r>
              <a:rPr lang="zh-CN" altLang="en-US"/>
              <a:t> </a:t>
            </a:r>
            <a:r>
              <a:rPr lang="en-US" altLang="zh-CN"/>
              <a:t>1</a:t>
            </a:r>
          </a:p>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r>
              <a:rPr lang="zh-CN" altLang="en-US"/>
              <a:t> </a:t>
            </a:r>
            <a:r>
              <a:rPr lang="en-US" altLang="zh-CN"/>
              <a:t>(x5</a:t>
            </a:r>
            <a:r>
              <a:rPr lang="zh-CN" altLang="en-US"/>
              <a:t> </a:t>
            </a:r>
            <a:r>
              <a:rPr lang="en-US" altLang="zh-CN"/>
              <a:t>=</a:t>
            </a:r>
            <a:r>
              <a:rPr lang="zh-CN" altLang="en-US"/>
              <a:t> </a:t>
            </a:r>
            <a:r>
              <a:rPr lang="en-US" altLang="zh-CN"/>
              <a:t>mem[x6</a:t>
            </a:r>
            <a:r>
              <a:rPr lang="zh-CN" altLang="en-US"/>
              <a:t> </a:t>
            </a:r>
            <a:r>
              <a:rPr lang="en-US" altLang="zh-CN"/>
              <a:t>+</a:t>
            </a:r>
            <a:r>
              <a:rPr lang="zh-CN" altLang="en-US"/>
              <a:t> </a:t>
            </a:r>
            <a:r>
              <a:rPr lang="en-US" altLang="zh-CN"/>
              <a:t>100])</a:t>
            </a:r>
          </a:p>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2</a:t>
            </a:r>
          </a:p>
        </p:txBody>
      </p:sp>
      <p:sp>
        <p:nvSpPr>
          <p:cNvPr id="11" name="Rectangle 10">
            <a:extLst>
              <a:ext uri="{FF2B5EF4-FFF2-40B4-BE49-F238E27FC236}">
                <a16:creationId xmlns:a16="http://schemas.microsoft.com/office/drawing/2014/main" id="{4D3B768E-03E5-7341-9389-E6FE0A651D96}"/>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2" name="Rectangle 11">
            <a:extLst>
              <a:ext uri="{FF2B5EF4-FFF2-40B4-BE49-F238E27FC236}">
                <a16:creationId xmlns:a16="http://schemas.microsoft.com/office/drawing/2014/main" id="{EFE914D7-8F42-EE47-875B-4F0F9A3E80DE}"/>
              </a:ext>
            </a:extLst>
          </p:cNvPr>
          <p:cNvSpPr/>
          <p:nvPr/>
        </p:nvSpPr>
        <p:spPr>
          <a:xfrm>
            <a:off x="4189348" y="3859622"/>
            <a:ext cx="495295"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13" name="Rectangle 12">
            <a:extLst>
              <a:ext uri="{FF2B5EF4-FFF2-40B4-BE49-F238E27FC236}">
                <a16:creationId xmlns:a16="http://schemas.microsoft.com/office/drawing/2014/main" id="{14CA4BC8-BD73-3547-AFF1-F934D671B722}"/>
              </a:ext>
            </a:extLst>
          </p:cNvPr>
          <p:cNvSpPr/>
          <p:nvPr/>
        </p:nvSpPr>
        <p:spPr>
          <a:xfrm>
            <a:off x="5191539"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4" name="Rectangle 13">
            <a:extLst>
              <a:ext uri="{FF2B5EF4-FFF2-40B4-BE49-F238E27FC236}">
                <a16:creationId xmlns:a16="http://schemas.microsoft.com/office/drawing/2014/main" id="{5843CC38-1227-A649-AD5F-7BBB99AAF3A0}"/>
              </a:ext>
            </a:extLst>
          </p:cNvPr>
          <p:cNvSpPr/>
          <p:nvPr/>
        </p:nvSpPr>
        <p:spPr>
          <a:xfrm>
            <a:off x="6597096" y="3858325"/>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15" name="Rectangle 14">
            <a:extLst>
              <a:ext uri="{FF2B5EF4-FFF2-40B4-BE49-F238E27FC236}">
                <a16:creationId xmlns:a16="http://schemas.microsoft.com/office/drawing/2014/main" id="{2EEF331C-A60A-E649-B8DE-98C475D90208}"/>
              </a:ext>
            </a:extLst>
          </p:cNvPr>
          <p:cNvSpPr/>
          <p:nvPr/>
        </p:nvSpPr>
        <p:spPr>
          <a:xfrm>
            <a:off x="8002653" y="3859685"/>
            <a:ext cx="495295"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WB</a:t>
            </a:r>
            <a:endParaRPr lang="en-US" sz="1200" dirty="0"/>
          </a:p>
        </p:txBody>
      </p:sp>
      <p:sp>
        <p:nvSpPr>
          <p:cNvPr id="16" name="Rectangle 15">
            <a:extLst>
              <a:ext uri="{FF2B5EF4-FFF2-40B4-BE49-F238E27FC236}">
                <a16:creationId xmlns:a16="http://schemas.microsoft.com/office/drawing/2014/main" id="{0813290A-22AC-6F4F-97ED-383BAC5F9F7F}"/>
              </a:ext>
            </a:extLst>
          </p:cNvPr>
          <p:cNvSpPr/>
          <p:nvPr/>
        </p:nvSpPr>
        <p:spPr>
          <a:xfrm>
            <a:off x="745586" y="3951955"/>
            <a:ext cx="1737976" cy="369332"/>
          </a:xfrm>
          <a:prstGeom prst="rect">
            <a:avLst/>
          </a:prstGeom>
        </p:spPr>
        <p:txBody>
          <a:bodyPr wrap="none">
            <a:spAutoFit/>
          </a:bodyPr>
          <a:lstStyle/>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p>
        </p:txBody>
      </p:sp>
      <p:sp>
        <p:nvSpPr>
          <p:cNvPr id="17" name="Rectangle 16">
            <a:extLst>
              <a:ext uri="{FF2B5EF4-FFF2-40B4-BE49-F238E27FC236}">
                <a16:creationId xmlns:a16="http://schemas.microsoft.com/office/drawing/2014/main" id="{B2B951E5-A23F-5A48-85C5-03FC31FAD574}"/>
              </a:ext>
            </a:extLst>
          </p:cNvPr>
          <p:cNvSpPr/>
          <p:nvPr/>
        </p:nvSpPr>
        <p:spPr>
          <a:xfrm>
            <a:off x="1975626" y="4705386"/>
            <a:ext cx="1752403" cy="369332"/>
          </a:xfrm>
          <a:prstGeom prst="rect">
            <a:avLst/>
          </a:prstGeom>
        </p:spPr>
        <p:txBody>
          <a:bodyPr wrap="none">
            <a:spAutoFit/>
          </a:bodyPr>
          <a:lstStyle/>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8" name="Rectangle 17">
            <a:extLst>
              <a:ext uri="{FF2B5EF4-FFF2-40B4-BE49-F238E27FC236}">
                <a16:creationId xmlns:a16="http://schemas.microsoft.com/office/drawing/2014/main" id="{E95791B1-1C03-264C-8000-AE56C561FD96}"/>
              </a:ext>
            </a:extLst>
          </p:cNvPr>
          <p:cNvSpPr/>
          <p:nvPr/>
        </p:nvSpPr>
        <p:spPr>
          <a:xfrm>
            <a:off x="3780182" y="4613247"/>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9" name="Rectangle 18">
            <a:extLst>
              <a:ext uri="{FF2B5EF4-FFF2-40B4-BE49-F238E27FC236}">
                <a16:creationId xmlns:a16="http://schemas.microsoft.com/office/drawing/2014/main" id="{E2827F74-D502-DF46-93B8-773F72405DC9}"/>
              </a:ext>
            </a:extLst>
          </p:cNvPr>
          <p:cNvSpPr/>
          <p:nvPr/>
        </p:nvSpPr>
        <p:spPr>
          <a:xfrm>
            <a:off x="5594905" y="4614544"/>
            <a:ext cx="495295"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20" name="Rectangle 19">
            <a:extLst>
              <a:ext uri="{FF2B5EF4-FFF2-40B4-BE49-F238E27FC236}">
                <a16:creationId xmlns:a16="http://schemas.microsoft.com/office/drawing/2014/main" id="{A10C81C3-65C4-254C-988E-D9FA24C1C4DA}"/>
              </a:ext>
            </a:extLst>
          </p:cNvPr>
          <p:cNvSpPr/>
          <p:nvPr/>
        </p:nvSpPr>
        <p:spPr>
          <a:xfrm>
            <a:off x="6597096" y="4613247"/>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21" name="Rectangle 20">
            <a:extLst>
              <a:ext uri="{FF2B5EF4-FFF2-40B4-BE49-F238E27FC236}">
                <a16:creationId xmlns:a16="http://schemas.microsoft.com/office/drawing/2014/main" id="{B737A6DB-CB2B-FE43-B29F-40DBA00ED37C}"/>
              </a:ext>
            </a:extLst>
          </p:cNvPr>
          <p:cNvSpPr/>
          <p:nvPr/>
        </p:nvSpPr>
        <p:spPr>
          <a:xfrm>
            <a:off x="8002653"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22" name="Rectangle 21">
            <a:extLst>
              <a:ext uri="{FF2B5EF4-FFF2-40B4-BE49-F238E27FC236}">
                <a16:creationId xmlns:a16="http://schemas.microsoft.com/office/drawing/2014/main" id="{24640023-153F-FD49-87F1-79A7B1D21B79}"/>
              </a:ext>
            </a:extLst>
          </p:cNvPr>
          <p:cNvSpPr/>
          <p:nvPr/>
        </p:nvSpPr>
        <p:spPr>
          <a:xfrm>
            <a:off x="9408210" y="4614607"/>
            <a:ext cx="410045"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WB</a:t>
            </a:r>
            <a:endParaRPr lang="en-US" sz="1200" dirty="0"/>
          </a:p>
        </p:txBody>
      </p:sp>
      <p:cxnSp>
        <p:nvCxnSpPr>
          <p:cNvPr id="24" name="Straight Arrow Connector 23">
            <a:extLst>
              <a:ext uri="{FF2B5EF4-FFF2-40B4-BE49-F238E27FC236}">
                <a16:creationId xmlns:a16="http://schemas.microsoft.com/office/drawing/2014/main" id="{4EA8FC16-6026-094C-B65B-9BD13DA405E4}"/>
              </a:ext>
            </a:extLst>
          </p:cNvPr>
          <p:cNvCxnSpPr/>
          <p:nvPr/>
        </p:nvCxnSpPr>
        <p:spPr>
          <a:xfrm>
            <a:off x="6084400" y="4890246"/>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037452B4-CD23-BC49-A1AF-AE5310F0AABD}"/>
              </a:ext>
            </a:extLst>
          </p:cNvPr>
          <p:cNvCxnSpPr/>
          <p:nvPr/>
        </p:nvCxnSpPr>
        <p:spPr>
          <a:xfrm>
            <a:off x="6084400" y="4136621"/>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 name="Rectangular Callout 2">
            <a:extLst>
              <a:ext uri="{FF2B5EF4-FFF2-40B4-BE49-F238E27FC236}">
                <a16:creationId xmlns:a16="http://schemas.microsoft.com/office/drawing/2014/main" id="{47FEDA7D-E31C-0248-BF95-ADDBB61E8205}"/>
              </a:ext>
            </a:extLst>
          </p:cNvPr>
          <p:cNvSpPr/>
          <p:nvPr/>
        </p:nvSpPr>
        <p:spPr>
          <a:xfrm>
            <a:off x="5748744" y="5167245"/>
            <a:ext cx="2595366" cy="1049026"/>
          </a:xfrm>
          <a:prstGeom prst="wedgeRectCallout">
            <a:avLst>
              <a:gd name="adj1" fmla="val -28663"/>
              <a:gd name="adj2" fmla="val -69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input</a:t>
            </a:r>
            <a:r>
              <a:rPr lang="zh-CN" altLang="en-US" dirty="0"/>
              <a:t> </a:t>
            </a:r>
            <a:r>
              <a:rPr lang="en-US" altLang="zh-CN" dirty="0"/>
              <a:t>of</a:t>
            </a:r>
            <a:r>
              <a:rPr lang="zh-CN" altLang="en-US" dirty="0"/>
              <a:t> </a:t>
            </a:r>
            <a:r>
              <a:rPr lang="en-US" altLang="zh-CN" dirty="0"/>
              <a:t>i2’s</a:t>
            </a:r>
            <a:r>
              <a:rPr lang="zh-CN" altLang="en-US" dirty="0"/>
              <a:t> </a:t>
            </a:r>
            <a:r>
              <a:rPr lang="en-US" altLang="zh-CN" dirty="0"/>
              <a:t>EX</a:t>
            </a:r>
            <a:r>
              <a:rPr lang="zh-CN" altLang="en-US" dirty="0"/>
              <a:t> </a:t>
            </a:r>
            <a:r>
              <a:rPr lang="en-US" altLang="zh-CN" dirty="0"/>
              <a:t>stage</a:t>
            </a:r>
            <a:r>
              <a:rPr lang="zh-CN" altLang="en-US" dirty="0"/>
              <a:t> </a:t>
            </a:r>
            <a:r>
              <a:rPr lang="en-US" altLang="zh-CN" dirty="0"/>
              <a:t>depends</a:t>
            </a:r>
            <a:r>
              <a:rPr lang="zh-CN" altLang="en-US" dirty="0"/>
              <a:t> </a:t>
            </a:r>
            <a:r>
              <a:rPr lang="en-US" altLang="zh-CN" dirty="0"/>
              <a:t>on</a:t>
            </a:r>
            <a:r>
              <a:rPr lang="zh-CN" altLang="en-US" dirty="0"/>
              <a:t> </a:t>
            </a:r>
            <a:r>
              <a:rPr lang="en-US" altLang="zh-CN" dirty="0"/>
              <a:t>the</a:t>
            </a:r>
            <a:r>
              <a:rPr lang="zh-CN" altLang="en-US" dirty="0"/>
              <a:t> </a:t>
            </a:r>
            <a:r>
              <a:rPr lang="en-US" altLang="zh-CN" dirty="0"/>
              <a:t>output</a:t>
            </a:r>
            <a:r>
              <a:rPr lang="zh-CN" altLang="en-US" dirty="0"/>
              <a:t> </a:t>
            </a:r>
            <a:r>
              <a:rPr lang="en-US" altLang="zh-CN" dirty="0"/>
              <a:t>of</a:t>
            </a:r>
            <a:r>
              <a:rPr lang="zh-CN" altLang="en-US" dirty="0"/>
              <a:t> </a:t>
            </a:r>
            <a:r>
              <a:rPr lang="en-US" altLang="zh-CN" dirty="0"/>
              <a:t>i1’s</a:t>
            </a:r>
            <a:r>
              <a:rPr lang="zh-CN" altLang="en-US" dirty="0"/>
              <a:t> </a:t>
            </a:r>
            <a:r>
              <a:rPr lang="en-US" altLang="zh-CN" dirty="0"/>
              <a:t>MEM</a:t>
            </a:r>
            <a:r>
              <a:rPr lang="zh-CN" altLang="en-US" dirty="0"/>
              <a:t> </a:t>
            </a:r>
            <a:r>
              <a:rPr lang="en-US" altLang="zh-CN" dirty="0"/>
              <a:t>stage</a:t>
            </a:r>
            <a:r>
              <a:rPr lang="zh-CN" altLang="en-US" dirty="0"/>
              <a:t>  </a:t>
            </a:r>
            <a:endParaRPr lang="en-US" dirty="0"/>
          </a:p>
        </p:txBody>
      </p:sp>
    </p:spTree>
    <p:extLst>
      <p:ext uri="{BB962C8B-B14F-4D97-AF65-F5344CB8AC3E}">
        <p14:creationId xmlns:p14="http://schemas.microsoft.com/office/powerpoint/2010/main" val="425507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Bubble</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53</a:t>
            </a:fld>
            <a:endParaRPr lang="en-US"/>
          </a:p>
        </p:txBody>
      </p:sp>
      <p:sp>
        <p:nvSpPr>
          <p:cNvPr id="10" name="TextBox 9">
            <a:extLst>
              <a:ext uri="{FF2B5EF4-FFF2-40B4-BE49-F238E27FC236}">
                <a16:creationId xmlns:a16="http://schemas.microsoft.com/office/drawing/2014/main" id="{C0B3069F-68D7-D747-92E7-83342D84BF4F}"/>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mem[101]</a:t>
            </a:r>
            <a:r>
              <a:rPr lang="zh-CN" altLang="en-US"/>
              <a:t> </a:t>
            </a:r>
            <a:r>
              <a:rPr lang="en-US" altLang="zh-CN"/>
              <a:t>=</a:t>
            </a:r>
            <a:r>
              <a:rPr lang="zh-CN" altLang="en-US"/>
              <a:t> </a:t>
            </a:r>
            <a:r>
              <a:rPr lang="en-US" altLang="zh-CN"/>
              <a:t>1</a:t>
            </a:r>
          </a:p>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r>
              <a:rPr lang="zh-CN" altLang="en-US"/>
              <a:t> </a:t>
            </a:r>
            <a:r>
              <a:rPr lang="en-US" altLang="zh-CN"/>
              <a:t>(x5</a:t>
            </a:r>
            <a:r>
              <a:rPr lang="zh-CN" altLang="en-US"/>
              <a:t> </a:t>
            </a:r>
            <a:r>
              <a:rPr lang="en-US" altLang="zh-CN"/>
              <a:t>=</a:t>
            </a:r>
            <a:r>
              <a:rPr lang="zh-CN" altLang="en-US"/>
              <a:t> </a:t>
            </a:r>
            <a:r>
              <a:rPr lang="en-US" altLang="zh-CN"/>
              <a:t>mem[x6</a:t>
            </a:r>
            <a:r>
              <a:rPr lang="zh-CN" altLang="en-US"/>
              <a:t> </a:t>
            </a:r>
            <a:r>
              <a:rPr lang="en-US" altLang="zh-CN"/>
              <a:t>+</a:t>
            </a:r>
            <a:r>
              <a:rPr lang="zh-CN" altLang="en-US"/>
              <a:t> </a:t>
            </a:r>
            <a:r>
              <a:rPr lang="en-US" altLang="zh-CN"/>
              <a:t>100])</a:t>
            </a:r>
          </a:p>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2</a:t>
            </a:r>
          </a:p>
        </p:txBody>
      </p:sp>
      <p:sp>
        <p:nvSpPr>
          <p:cNvPr id="11" name="Rectangle 10">
            <a:extLst>
              <a:ext uri="{FF2B5EF4-FFF2-40B4-BE49-F238E27FC236}">
                <a16:creationId xmlns:a16="http://schemas.microsoft.com/office/drawing/2014/main" id="{4D3B768E-03E5-7341-9389-E6FE0A651D96}"/>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2" name="Rectangle 11">
            <a:extLst>
              <a:ext uri="{FF2B5EF4-FFF2-40B4-BE49-F238E27FC236}">
                <a16:creationId xmlns:a16="http://schemas.microsoft.com/office/drawing/2014/main" id="{EFE914D7-8F42-EE47-875B-4F0F9A3E80DE}"/>
              </a:ext>
            </a:extLst>
          </p:cNvPr>
          <p:cNvSpPr/>
          <p:nvPr/>
        </p:nvSpPr>
        <p:spPr>
          <a:xfrm>
            <a:off x="4226690" y="3859622"/>
            <a:ext cx="457953"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13" name="Rectangle 12">
            <a:extLst>
              <a:ext uri="{FF2B5EF4-FFF2-40B4-BE49-F238E27FC236}">
                <a16:creationId xmlns:a16="http://schemas.microsoft.com/office/drawing/2014/main" id="{14CA4BC8-BD73-3547-AFF1-F934D671B722}"/>
              </a:ext>
            </a:extLst>
          </p:cNvPr>
          <p:cNvSpPr/>
          <p:nvPr/>
        </p:nvSpPr>
        <p:spPr>
          <a:xfrm>
            <a:off x="5191539"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4" name="Rectangle 13">
            <a:extLst>
              <a:ext uri="{FF2B5EF4-FFF2-40B4-BE49-F238E27FC236}">
                <a16:creationId xmlns:a16="http://schemas.microsoft.com/office/drawing/2014/main" id="{5843CC38-1227-A649-AD5F-7BBB99AAF3A0}"/>
              </a:ext>
            </a:extLst>
          </p:cNvPr>
          <p:cNvSpPr/>
          <p:nvPr/>
        </p:nvSpPr>
        <p:spPr>
          <a:xfrm>
            <a:off x="6597096" y="3858325"/>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16" name="Rectangle 15">
            <a:extLst>
              <a:ext uri="{FF2B5EF4-FFF2-40B4-BE49-F238E27FC236}">
                <a16:creationId xmlns:a16="http://schemas.microsoft.com/office/drawing/2014/main" id="{0813290A-22AC-6F4F-97ED-383BAC5F9F7F}"/>
              </a:ext>
            </a:extLst>
          </p:cNvPr>
          <p:cNvSpPr/>
          <p:nvPr/>
        </p:nvSpPr>
        <p:spPr>
          <a:xfrm>
            <a:off x="745586" y="3951955"/>
            <a:ext cx="1737976" cy="369332"/>
          </a:xfrm>
          <a:prstGeom prst="rect">
            <a:avLst/>
          </a:prstGeom>
        </p:spPr>
        <p:txBody>
          <a:bodyPr wrap="none">
            <a:spAutoFit/>
          </a:bodyPr>
          <a:lstStyle/>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p>
        </p:txBody>
      </p:sp>
      <p:sp>
        <p:nvSpPr>
          <p:cNvPr id="17" name="Rectangle 16">
            <a:extLst>
              <a:ext uri="{FF2B5EF4-FFF2-40B4-BE49-F238E27FC236}">
                <a16:creationId xmlns:a16="http://schemas.microsoft.com/office/drawing/2014/main" id="{B2B951E5-A23F-5A48-85C5-03FC31FAD574}"/>
              </a:ext>
            </a:extLst>
          </p:cNvPr>
          <p:cNvSpPr/>
          <p:nvPr/>
        </p:nvSpPr>
        <p:spPr>
          <a:xfrm>
            <a:off x="1975626" y="4705386"/>
            <a:ext cx="1752403" cy="369332"/>
          </a:xfrm>
          <a:prstGeom prst="rect">
            <a:avLst/>
          </a:prstGeom>
        </p:spPr>
        <p:txBody>
          <a:bodyPr wrap="none">
            <a:spAutoFit/>
          </a:bodyPr>
          <a:lstStyle/>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8" name="Rectangle 17">
            <a:extLst>
              <a:ext uri="{FF2B5EF4-FFF2-40B4-BE49-F238E27FC236}">
                <a16:creationId xmlns:a16="http://schemas.microsoft.com/office/drawing/2014/main" id="{E95791B1-1C03-264C-8000-AE56C561FD96}"/>
              </a:ext>
            </a:extLst>
          </p:cNvPr>
          <p:cNvSpPr/>
          <p:nvPr/>
        </p:nvSpPr>
        <p:spPr>
          <a:xfrm>
            <a:off x="3780182" y="4613247"/>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20" name="Rectangle 19">
            <a:extLst>
              <a:ext uri="{FF2B5EF4-FFF2-40B4-BE49-F238E27FC236}">
                <a16:creationId xmlns:a16="http://schemas.microsoft.com/office/drawing/2014/main" id="{A10C81C3-65C4-254C-988E-D9FA24C1C4DA}"/>
              </a:ext>
            </a:extLst>
          </p:cNvPr>
          <p:cNvSpPr/>
          <p:nvPr/>
        </p:nvSpPr>
        <p:spPr>
          <a:xfrm>
            <a:off x="6597096" y="4613247"/>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21" name="Rectangle 20">
            <a:extLst>
              <a:ext uri="{FF2B5EF4-FFF2-40B4-BE49-F238E27FC236}">
                <a16:creationId xmlns:a16="http://schemas.microsoft.com/office/drawing/2014/main" id="{B737A6DB-CB2B-FE43-B29F-40DBA00ED37C}"/>
              </a:ext>
            </a:extLst>
          </p:cNvPr>
          <p:cNvSpPr/>
          <p:nvPr/>
        </p:nvSpPr>
        <p:spPr>
          <a:xfrm>
            <a:off x="8002653"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cxnSp>
        <p:nvCxnSpPr>
          <p:cNvPr id="24" name="Straight Arrow Connector 23">
            <a:extLst>
              <a:ext uri="{FF2B5EF4-FFF2-40B4-BE49-F238E27FC236}">
                <a16:creationId xmlns:a16="http://schemas.microsoft.com/office/drawing/2014/main" id="{4EA8FC16-6026-094C-B65B-9BD13DA405E4}"/>
              </a:ext>
            </a:extLst>
          </p:cNvPr>
          <p:cNvCxnSpPr/>
          <p:nvPr/>
        </p:nvCxnSpPr>
        <p:spPr>
          <a:xfrm>
            <a:off x="6084400" y="4890246"/>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037452B4-CD23-BC49-A1AF-AE5310F0AABD}"/>
              </a:ext>
            </a:extLst>
          </p:cNvPr>
          <p:cNvCxnSpPr/>
          <p:nvPr/>
        </p:nvCxnSpPr>
        <p:spPr>
          <a:xfrm>
            <a:off x="6084400" y="4136621"/>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 name="Rectangular Callout 2">
            <a:extLst>
              <a:ext uri="{FF2B5EF4-FFF2-40B4-BE49-F238E27FC236}">
                <a16:creationId xmlns:a16="http://schemas.microsoft.com/office/drawing/2014/main" id="{47FEDA7D-E31C-0248-BF95-ADDBB61E8205}"/>
              </a:ext>
            </a:extLst>
          </p:cNvPr>
          <p:cNvSpPr/>
          <p:nvPr/>
        </p:nvSpPr>
        <p:spPr>
          <a:xfrm>
            <a:off x="6356170" y="2072968"/>
            <a:ext cx="3292966" cy="1470397"/>
          </a:xfrm>
          <a:prstGeom prst="wedgeRectCallout">
            <a:avLst>
              <a:gd name="adj1" fmla="val -27758"/>
              <a:gd name="adj2" fmla="val 675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However,</a:t>
            </a:r>
            <a:r>
              <a:rPr lang="zh-CN" altLang="en-US"/>
              <a:t> </a:t>
            </a:r>
            <a:r>
              <a:rPr lang="en-US" altLang="zh-CN"/>
              <a:t>when</a:t>
            </a:r>
            <a:r>
              <a:rPr lang="zh-CN" altLang="en-US"/>
              <a:t> </a:t>
            </a:r>
            <a:r>
              <a:rPr lang="en-US" altLang="zh-CN"/>
              <a:t>i2</a:t>
            </a:r>
            <a:r>
              <a:rPr lang="zh-CN" altLang="en-US"/>
              <a:t> </a:t>
            </a:r>
            <a:r>
              <a:rPr lang="en-US" altLang="zh-CN"/>
              <a:t>starts</a:t>
            </a:r>
            <a:r>
              <a:rPr lang="zh-CN" altLang="en-US"/>
              <a:t> </a:t>
            </a:r>
            <a:r>
              <a:rPr lang="en-US" altLang="zh-CN"/>
              <a:t>EX</a:t>
            </a:r>
            <a:r>
              <a:rPr lang="zh-CN" altLang="en-US"/>
              <a:t> </a:t>
            </a:r>
            <a:r>
              <a:rPr lang="en-US" altLang="zh-CN"/>
              <a:t>stage,</a:t>
            </a:r>
            <a:r>
              <a:rPr lang="zh-CN" altLang="en-US"/>
              <a:t> </a:t>
            </a:r>
            <a:r>
              <a:rPr lang="en-US" altLang="zh-CN"/>
              <a:t>i1</a:t>
            </a:r>
            <a:r>
              <a:rPr lang="zh-CN" altLang="en-US"/>
              <a:t> </a:t>
            </a:r>
            <a:r>
              <a:rPr lang="en-US" altLang="zh-CN"/>
              <a:t>just</a:t>
            </a:r>
            <a:r>
              <a:rPr lang="zh-CN" altLang="en-US"/>
              <a:t> </a:t>
            </a:r>
            <a:r>
              <a:rPr lang="en-US" altLang="zh-CN"/>
              <a:t>starts</a:t>
            </a:r>
            <a:r>
              <a:rPr lang="zh-CN" altLang="en-US"/>
              <a:t> </a:t>
            </a:r>
            <a:r>
              <a:rPr lang="en-US" altLang="zh-CN"/>
              <a:t>its</a:t>
            </a:r>
            <a:r>
              <a:rPr lang="zh-CN" altLang="en-US"/>
              <a:t> </a:t>
            </a:r>
            <a:r>
              <a:rPr lang="en-US" altLang="zh-CN"/>
              <a:t>MEM</a:t>
            </a:r>
            <a:r>
              <a:rPr lang="zh-CN" altLang="en-US"/>
              <a:t> </a:t>
            </a:r>
            <a:r>
              <a:rPr lang="en-US" altLang="zh-CN"/>
              <a:t>stage!</a:t>
            </a:r>
          </a:p>
          <a:p>
            <a:pPr algn="ctr"/>
            <a:r>
              <a:rPr lang="en-US" altLang="zh-CN"/>
              <a:t>=&gt;</a:t>
            </a:r>
            <a:r>
              <a:rPr lang="zh-CN" altLang="en-US"/>
              <a:t> </a:t>
            </a:r>
            <a:r>
              <a:rPr lang="en-US" altLang="zh-CN"/>
              <a:t>We</a:t>
            </a:r>
            <a:r>
              <a:rPr lang="zh-CN" altLang="en-US"/>
              <a:t> </a:t>
            </a:r>
            <a:r>
              <a:rPr lang="en-US" altLang="zh-CN"/>
              <a:t>do</a:t>
            </a:r>
            <a:r>
              <a:rPr lang="zh-CN" altLang="en-US"/>
              <a:t> </a:t>
            </a:r>
            <a:r>
              <a:rPr lang="en-US" altLang="zh-CN"/>
              <a:t>not</a:t>
            </a:r>
            <a:r>
              <a:rPr lang="zh-CN" altLang="en-US"/>
              <a:t> </a:t>
            </a:r>
            <a:r>
              <a:rPr lang="en-US" altLang="zh-CN"/>
              <a:t>have</a:t>
            </a:r>
            <a:r>
              <a:rPr lang="zh-CN" altLang="en-US"/>
              <a:t> </a:t>
            </a:r>
            <a:r>
              <a:rPr lang="en-US" altLang="zh-CN"/>
              <a:t>the</a:t>
            </a:r>
            <a:r>
              <a:rPr lang="zh-CN" altLang="en-US"/>
              <a:t> </a:t>
            </a:r>
            <a:r>
              <a:rPr lang="en-US" altLang="zh-CN"/>
              <a:t>correct</a:t>
            </a:r>
            <a:r>
              <a:rPr lang="zh-CN" altLang="en-US"/>
              <a:t> </a:t>
            </a:r>
            <a:r>
              <a:rPr lang="en-US" altLang="zh-CN"/>
              <a:t>input</a:t>
            </a:r>
            <a:r>
              <a:rPr lang="zh-CN" altLang="en-US"/>
              <a:t> </a:t>
            </a:r>
            <a:r>
              <a:rPr lang="en-US" altLang="zh-CN"/>
              <a:t>yet!</a:t>
            </a:r>
            <a:endParaRPr lang="en-US"/>
          </a:p>
        </p:txBody>
      </p:sp>
      <p:sp>
        <p:nvSpPr>
          <p:cNvPr id="23" name="Rectangular Callout 22">
            <a:extLst>
              <a:ext uri="{FF2B5EF4-FFF2-40B4-BE49-F238E27FC236}">
                <a16:creationId xmlns:a16="http://schemas.microsoft.com/office/drawing/2014/main" id="{B32D771B-57AD-9348-A5A7-081736591854}"/>
              </a:ext>
            </a:extLst>
          </p:cNvPr>
          <p:cNvSpPr/>
          <p:nvPr/>
        </p:nvSpPr>
        <p:spPr>
          <a:xfrm>
            <a:off x="5748744" y="5167245"/>
            <a:ext cx="2595366" cy="1049026"/>
          </a:xfrm>
          <a:prstGeom prst="wedgeRectCallout">
            <a:avLst>
              <a:gd name="adj1" fmla="val -28663"/>
              <a:gd name="adj2" fmla="val -69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input</a:t>
            </a:r>
            <a:r>
              <a:rPr lang="zh-CN" altLang="en-US"/>
              <a:t> </a:t>
            </a:r>
            <a:r>
              <a:rPr lang="en-US" altLang="zh-CN"/>
              <a:t>of</a:t>
            </a:r>
            <a:r>
              <a:rPr lang="zh-CN" altLang="en-US"/>
              <a:t> </a:t>
            </a:r>
            <a:r>
              <a:rPr lang="en-US" altLang="zh-CN"/>
              <a:t>i2’s</a:t>
            </a:r>
            <a:r>
              <a:rPr lang="zh-CN" altLang="en-US"/>
              <a:t> </a:t>
            </a:r>
            <a:r>
              <a:rPr lang="en-US" altLang="zh-CN"/>
              <a:t>EX</a:t>
            </a:r>
            <a:r>
              <a:rPr lang="zh-CN" altLang="en-US"/>
              <a:t> </a:t>
            </a:r>
            <a:r>
              <a:rPr lang="en-US" altLang="zh-CN"/>
              <a:t>stage</a:t>
            </a:r>
            <a:r>
              <a:rPr lang="zh-CN" altLang="en-US"/>
              <a:t> </a:t>
            </a:r>
            <a:r>
              <a:rPr lang="en-US" altLang="zh-CN"/>
              <a:t>depends</a:t>
            </a:r>
            <a:r>
              <a:rPr lang="zh-CN" altLang="en-US"/>
              <a:t> </a:t>
            </a:r>
            <a:r>
              <a:rPr lang="en-US" altLang="zh-CN"/>
              <a:t>on</a:t>
            </a:r>
            <a:r>
              <a:rPr lang="zh-CN" altLang="en-US"/>
              <a:t> </a:t>
            </a:r>
            <a:r>
              <a:rPr lang="en-US" altLang="zh-CN"/>
              <a:t>the</a:t>
            </a:r>
            <a:r>
              <a:rPr lang="zh-CN" altLang="en-US"/>
              <a:t> </a:t>
            </a:r>
            <a:r>
              <a:rPr lang="en-US" altLang="zh-CN"/>
              <a:t>output</a:t>
            </a:r>
            <a:r>
              <a:rPr lang="zh-CN" altLang="en-US"/>
              <a:t> </a:t>
            </a:r>
            <a:r>
              <a:rPr lang="en-US" altLang="zh-CN"/>
              <a:t>of</a:t>
            </a:r>
            <a:r>
              <a:rPr lang="zh-CN" altLang="en-US"/>
              <a:t> </a:t>
            </a:r>
            <a:r>
              <a:rPr lang="en-US" altLang="zh-CN"/>
              <a:t>i1’s</a:t>
            </a:r>
            <a:r>
              <a:rPr lang="zh-CN" altLang="en-US"/>
              <a:t> </a:t>
            </a:r>
            <a:r>
              <a:rPr lang="en-US" altLang="zh-CN"/>
              <a:t>MEM</a:t>
            </a:r>
            <a:r>
              <a:rPr lang="zh-CN" altLang="en-US"/>
              <a:t> </a:t>
            </a:r>
            <a:r>
              <a:rPr lang="en-US" altLang="zh-CN"/>
              <a:t>stage</a:t>
            </a:r>
            <a:r>
              <a:rPr lang="zh-CN" altLang="en-US"/>
              <a:t>  </a:t>
            </a:r>
            <a:endParaRPr lang="en-US"/>
          </a:p>
        </p:txBody>
      </p:sp>
      <p:sp>
        <p:nvSpPr>
          <p:cNvPr id="25" name="Rectangle 24">
            <a:extLst>
              <a:ext uri="{FF2B5EF4-FFF2-40B4-BE49-F238E27FC236}">
                <a16:creationId xmlns:a16="http://schemas.microsoft.com/office/drawing/2014/main" id="{4604DC50-B6D3-C34B-B469-6925ED81B87A}"/>
              </a:ext>
            </a:extLst>
          </p:cNvPr>
          <p:cNvSpPr/>
          <p:nvPr/>
        </p:nvSpPr>
        <p:spPr>
          <a:xfrm>
            <a:off x="5632247" y="4614544"/>
            <a:ext cx="457953"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ID</a:t>
            </a:r>
            <a:endParaRPr lang="en-US" dirty="0">
              <a:solidFill>
                <a:schemeClr val="bg1"/>
              </a:solidFill>
            </a:endParaRPr>
          </a:p>
        </p:txBody>
      </p:sp>
      <p:sp>
        <p:nvSpPr>
          <p:cNvPr id="26" name="Rectangle 25">
            <a:extLst>
              <a:ext uri="{FF2B5EF4-FFF2-40B4-BE49-F238E27FC236}">
                <a16:creationId xmlns:a16="http://schemas.microsoft.com/office/drawing/2014/main" id="{34849872-7BE2-A845-ACE8-88DE30A0936D}"/>
              </a:ext>
            </a:extLst>
          </p:cNvPr>
          <p:cNvSpPr/>
          <p:nvPr/>
        </p:nvSpPr>
        <p:spPr>
          <a:xfrm>
            <a:off x="8002653" y="3859685"/>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8" name="Rectangle 27">
            <a:extLst>
              <a:ext uri="{FF2B5EF4-FFF2-40B4-BE49-F238E27FC236}">
                <a16:creationId xmlns:a16="http://schemas.microsoft.com/office/drawing/2014/main" id="{471C0740-7D38-BE42-93D5-DF141FAB435F}"/>
              </a:ext>
            </a:extLst>
          </p:cNvPr>
          <p:cNvSpPr/>
          <p:nvPr/>
        </p:nvSpPr>
        <p:spPr>
          <a:xfrm>
            <a:off x="9408210" y="4613247"/>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Tree>
    <p:extLst>
      <p:ext uri="{BB962C8B-B14F-4D97-AF65-F5344CB8AC3E}">
        <p14:creationId xmlns:p14="http://schemas.microsoft.com/office/powerpoint/2010/main" val="136821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E93E28E-F7A3-B244-B12C-ACA14D85FF88}"/>
              </a:ext>
            </a:extLst>
          </p:cNvPr>
          <p:cNvSpPr/>
          <p:nvPr/>
        </p:nvSpPr>
        <p:spPr>
          <a:xfrm>
            <a:off x="5632247" y="4614544"/>
            <a:ext cx="457953"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ID</a:t>
            </a:r>
            <a:endParaRPr lang="en-US" dirty="0">
              <a:solidFill>
                <a:schemeClr val="bg1"/>
              </a:solidFill>
            </a:endParaRPr>
          </a:p>
        </p:txBody>
      </p:sp>
      <p:sp>
        <p:nvSpPr>
          <p:cNvPr id="26" name="Rectangle 25">
            <a:extLst>
              <a:ext uri="{FF2B5EF4-FFF2-40B4-BE49-F238E27FC236}">
                <a16:creationId xmlns:a16="http://schemas.microsoft.com/office/drawing/2014/main" id="{7A9FE5CF-7DE2-FA4B-BC56-069991784908}"/>
              </a:ext>
            </a:extLst>
          </p:cNvPr>
          <p:cNvSpPr/>
          <p:nvPr/>
        </p:nvSpPr>
        <p:spPr>
          <a:xfrm>
            <a:off x="8002653" y="3859685"/>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8" name="Rectangle 27">
            <a:extLst>
              <a:ext uri="{FF2B5EF4-FFF2-40B4-BE49-F238E27FC236}">
                <a16:creationId xmlns:a16="http://schemas.microsoft.com/office/drawing/2014/main" id="{9E75D843-EF68-FB4E-80B0-C0917B319C62}"/>
              </a:ext>
            </a:extLst>
          </p:cNvPr>
          <p:cNvSpPr/>
          <p:nvPr/>
        </p:nvSpPr>
        <p:spPr>
          <a:xfrm>
            <a:off x="9408210" y="4613247"/>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 name="Title 1"/>
          <p:cNvSpPr>
            <a:spLocks noGrp="1"/>
          </p:cNvSpPr>
          <p:nvPr>
            <p:ph type="title"/>
          </p:nvPr>
        </p:nvSpPr>
        <p:spPr/>
        <p:txBody>
          <a:bodyPr/>
          <a:lstStyle/>
          <a:p>
            <a:r>
              <a:rPr lang="en-US" altLang="zh-CN"/>
              <a:t>Bubble</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54</a:t>
            </a:fld>
            <a:endParaRPr lang="en-US"/>
          </a:p>
        </p:txBody>
      </p:sp>
      <p:sp>
        <p:nvSpPr>
          <p:cNvPr id="10" name="TextBox 9">
            <a:extLst>
              <a:ext uri="{FF2B5EF4-FFF2-40B4-BE49-F238E27FC236}">
                <a16:creationId xmlns:a16="http://schemas.microsoft.com/office/drawing/2014/main" id="{C0B3069F-68D7-D747-92E7-83342D84BF4F}"/>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mem[101]</a:t>
            </a:r>
            <a:r>
              <a:rPr lang="zh-CN" altLang="en-US"/>
              <a:t> </a:t>
            </a:r>
            <a:r>
              <a:rPr lang="en-US" altLang="zh-CN"/>
              <a:t>=</a:t>
            </a:r>
            <a:r>
              <a:rPr lang="zh-CN" altLang="en-US"/>
              <a:t> </a:t>
            </a:r>
            <a:r>
              <a:rPr lang="en-US" altLang="zh-CN"/>
              <a:t>1</a:t>
            </a:r>
          </a:p>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r>
              <a:rPr lang="zh-CN" altLang="en-US"/>
              <a:t> </a:t>
            </a:r>
            <a:r>
              <a:rPr lang="en-US" altLang="zh-CN"/>
              <a:t>(x5</a:t>
            </a:r>
            <a:r>
              <a:rPr lang="zh-CN" altLang="en-US"/>
              <a:t> </a:t>
            </a:r>
            <a:r>
              <a:rPr lang="en-US" altLang="zh-CN"/>
              <a:t>=</a:t>
            </a:r>
            <a:r>
              <a:rPr lang="zh-CN" altLang="en-US"/>
              <a:t> </a:t>
            </a:r>
            <a:r>
              <a:rPr lang="en-US" altLang="zh-CN"/>
              <a:t>mem[x6</a:t>
            </a:r>
            <a:r>
              <a:rPr lang="zh-CN" altLang="en-US"/>
              <a:t> </a:t>
            </a:r>
            <a:r>
              <a:rPr lang="en-US" altLang="zh-CN"/>
              <a:t>+</a:t>
            </a:r>
            <a:r>
              <a:rPr lang="zh-CN" altLang="en-US"/>
              <a:t> </a:t>
            </a:r>
            <a:r>
              <a:rPr lang="en-US" altLang="zh-CN"/>
              <a:t>100])</a:t>
            </a:r>
          </a:p>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2</a:t>
            </a:r>
          </a:p>
        </p:txBody>
      </p:sp>
      <p:sp>
        <p:nvSpPr>
          <p:cNvPr id="11" name="Rectangle 10">
            <a:extLst>
              <a:ext uri="{FF2B5EF4-FFF2-40B4-BE49-F238E27FC236}">
                <a16:creationId xmlns:a16="http://schemas.microsoft.com/office/drawing/2014/main" id="{4D3B768E-03E5-7341-9389-E6FE0A651D96}"/>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3" name="Rectangle 12">
            <a:extLst>
              <a:ext uri="{FF2B5EF4-FFF2-40B4-BE49-F238E27FC236}">
                <a16:creationId xmlns:a16="http://schemas.microsoft.com/office/drawing/2014/main" id="{14CA4BC8-BD73-3547-AFF1-F934D671B722}"/>
              </a:ext>
            </a:extLst>
          </p:cNvPr>
          <p:cNvSpPr/>
          <p:nvPr/>
        </p:nvSpPr>
        <p:spPr>
          <a:xfrm>
            <a:off x="5191539"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4" name="Rectangle 13">
            <a:extLst>
              <a:ext uri="{FF2B5EF4-FFF2-40B4-BE49-F238E27FC236}">
                <a16:creationId xmlns:a16="http://schemas.microsoft.com/office/drawing/2014/main" id="{5843CC38-1227-A649-AD5F-7BBB99AAF3A0}"/>
              </a:ext>
            </a:extLst>
          </p:cNvPr>
          <p:cNvSpPr/>
          <p:nvPr/>
        </p:nvSpPr>
        <p:spPr>
          <a:xfrm>
            <a:off x="6597096" y="3858325"/>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16" name="Rectangle 15">
            <a:extLst>
              <a:ext uri="{FF2B5EF4-FFF2-40B4-BE49-F238E27FC236}">
                <a16:creationId xmlns:a16="http://schemas.microsoft.com/office/drawing/2014/main" id="{0813290A-22AC-6F4F-97ED-383BAC5F9F7F}"/>
              </a:ext>
            </a:extLst>
          </p:cNvPr>
          <p:cNvSpPr/>
          <p:nvPr/>
        </p:nvSpPr>
        <p:spPr>
          <a:xfrm>
            <a:off x="745586" y="3951955"/>
            <a:ext cx="1737976" cy="369332"/>
          </a:xfrm>
          <a:prstGeom prst="rect">
            <a:avLst/>
          </a:prstGeom>
        </p:spPr>
        <p:txBody>
          <a:bodyPr wrap="none">
            <a:spAutoFit/>
          </a:bodyPr>
          <a:lstStyle/>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p>
        </p:txBody>
      </p:sp>
      <p:sp>
        <p:nvSpPr>
          <p:cNvPr id="17" name="Rectangle 16">
            <a:extLst>
              <a:ext uri="{FF2B5EF4-FFF2-40B4-BE49-F238E27FC236}">
                <a16:creationId xmlns:a16="http://schemas.microsoft.com/office/drawing/2014/main" id="{B2B951E5-A23F-5A48-85C5-03FC31FAD574}"/>
              </a:ext>
            </a:extLst>
          </p:cNvPr>
          <p:cNvSpPr/>
          <p:nvPr/>
        </p:nvSpPr>
        <p:spPr>
          <a:xfrm>
            <a:off x="1975626" y="4705386"/>
            <a:ext cx="1752403" cy="369332"/>
          </a:xfrm>
          <a:prstGeom prst="rect">
            <a:avLst/>
          </a:prstGeom>
        </p:spPr>
        <p:txBody>
          <a:bodyPr wrap="none">
            <a:spAutoFit/>
          </a:bodyPr>
          <a:lstStyle/>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8" name="Rectangle 17">
            <a:extLst>
              <a:ext uri="{FF2B5EF4-FFF2-40B4-BE49-F238E27FC236}">
                <a16:creationId xmlns:a16="http://schemas.microsoft.com/office/drawing/2014/main" id="{E95791B1-1C03-264C-8000-AE56C561FD96}"/>
              </a:ext>
            </a:extLst>
          </p:cNvPr>
          <p:cNvSpPr/>
          <p:nvPr/>
        </p:nvSpPr>
        <p:spPr>
          <a:xfrm>
            <a:off x="3780182" y="4613247"/>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20" name="Rectangle 19">
            <a:extLst>
              <a:ext uri="{FF2B5EF4-FFF2-40B4-BE49-F238E27FC236}">
                <a16:creationId xmlns:a16="http://schemas.microsoft.com/office/drawing/2014/main" id="{A10C81C3-65C4-254C-988E-D9FA24C1C4DA}"/>
              </a:ext>
            </a:extLst>
          </p:cNvPr>
          <p:cNvSpPr/>
          <p:nvPr/>
        </p:nvSpPr>
        <p:spPr>
          <a:xfrm>
            <a:off x="6597096" y="4613247"/>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21" name="Rectangle 20">
            <a:extLst>
              <a:ext uri="{FF2B5EF4-FFF2-40B4-BE49-F238E27FC236}">
                <a16:creationId xmlns:a16="http://schemas.microsoft.com/office/drawing/2014/main" id="{B737A6DB-CB2B-FE43-B29F-40DBA00ED37C}"/>
              </a:ext>
            </a:extLst>
          </p:cNvPr>
          <p:cNvSpPr/>
          <p:nvPr/>
        </p:nvSpPr>
        <p:spPr>
          <a:xfrm>
            <a:off x="8002653"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cxnSp>
        <p:nvCxnSpPr>
          <p:cNvPr id="24" name="Straight Arrow Connector 23">
            <a:extLst>
              <a:ext uri="{FF2B5EF4-FFF2-40B4-BE49-F238E27FC236}">
                <a16:creationId xmlns:a16="http://schemas.microsoft.com/office/drawing/2014/main" id="{4EA8FC16-6026-094C-B65B-9BD13DA405E4}"/>
              </a:ext>
            </a:extLst>
          </p:cNvPr>
          <p:cNvCxnSpPr/>
          <p:nvPr/>
        </p:nvCxnSpPr>
        <p:spPr>
          <a:xfrm>
            <a:off x="6084400" y="4890246"/>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037452B4-CD23-BC49-A1AF-AE5310F0AABD}"/>
              </a:ext>
            </a:extLst>
          </p:cNvPr>
          <p:cNvCxnSpPr/>
          <p:nvPr/>
        </p:nvCxnSpPr>
        <p:spPr>
          <a:xfrm>
            <a:off x="6084400" y="4136621"/>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 name="Rectangular Callout 2">
            <a:extLst>
              <a:ext uri="{FF2B5EF4-FFF2-40B4-BE49-F238E27FC236}">
                <a16:creationId xmlns:a16="http://schemas.microsoft.com/office/drawing/2014/main" id="{47FEDA7D-E31C-0248-BF95-ADDBB61E8205}"/>
              </a:ext>
            </a:extLst>
          </p:cNvPr>
          <p:cNvSpPr/>
          <p:nvPr/>
        </p:nvSpPr>
        <p:spPr>
          <a:xfrm>
            <a:off x="6356170" y="2072968"/>
            <a:ext cx="3292966" cy="1470397"/>
          </a:xfrm>
          <a:prstGeom prst="wedgeRectCallout">
            <a:avLst>
              <a:gd name="adj1" fmla="val -27758"/>
              <a:gd name="adj2" fmla="val 675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However,</a:t>
            </a:r>
            <a:r>
              <a:rPr lang="zh-CN" altLang="en-US"/>
              <a:t> </a:t>
            </a:r>
            <a:r>
              <a:rPr lang="en-US" altLang="zh-CN"/>
              <a:t>when</a:t>
            </a:r>
            <a:r>
              <a:rPr lang="zh-CN" altLang="en-US"/>
              <a:t> </a:t>
            </a:r>
            <a:r>
              <a:rPr lang="en-US" altLang="zh-CN"/>
              <a:t>i2</a:t>
            </a:r>
            <a:r>
              <a:rPr lang="zh-CN" altLang="en-US"/>
              <a:t> </a:t>
            </a:r>
            <a:r>
              <a:rPr lang="en-US" altLang="zh-CN"/>
              <a:t>starts</a:t>
            </a:r>
            <a:r>
              <a:rPr lang="zh-CN" altLang="en-US"/>
              <a:t> </a:t>
            </a:r>
            <a:r>
              <a:rPr lang="en-US" altLang="zh-CN"/>
              <a:t>EX</a:t>
            </a:r>
            <a:r>
              <a:rPr lang="zh-CN" altLang="en-US"/>
              <a:t> </a:t>
            </a:r>
            <a:r>
              <a:rPr lang="en-US" altLang="zh-CN"/>
              <a:t>stage,</a:t>
            </a:r>
            <a:r>
              <a:rPr lang="zh-CN" altLang="en-US"/>
              <a:t> </a:t>
            </a:r>
            <a:r>
              <a:rPr lang="en-US" altLang="zh-CN"/>
              <a:t>i1</a:t>
            </a:r>
            <a:r>
              <a:rPr lang="zh-CN" altLang="en-US"/>
              <a:t> </a:t>
            </a:r>
            <a:r>
              <a:rPr lang="en-US" altLang="zh-CN"/>
              <a:t>just</a:t>
            </a:r>
            <a:r>
              <a:rPr lang="zh-CN" altLang="en-US"/>
              <a:t> </a:t>
            </a:r>
            <a:r>
              <a:rPr lang="en-US" altLang="zh-CN"/>
              <a:t>starts</a:t>
            </a:r>
            <a:r>
              <a:rPr lang="zh-CN" altLang="en-US"/>
              <a:t> </a:t>
            </a:r>
            <a:r>
              <a:rPr lang="en-US" altLang="zh-CN"/>
              <a:t>its</a:t>
            </a:r>
            <a:r>
              <a:rPr lang="zh-CN" altLang="en-US"/>
              <a:t> </a:t>
            </a:r>
            <a:r>
              <a:rPr lang="en-US" altLang="zh-CN"/>
              <a:t>MEM</a:t>
            </a:r>
            <a:r>
              <a:rPr lang="zh-CN" altLang="en-US"/>
              <a:t> </a:t>
            </a:r>
            <a:r>
              <a:rPr lang="en-US" altLang="zh-CN"/>
              <a:t>stage!</a:t>
            </a:r>
          </a:p>
          <a:p>
            <a:pPr algn="ctr"/>
            <a:r>
              <a:rPr lang="en-US" altLang="zh-CN"/>
              <a:t>=&gt;</a:t>
            </a:r>
            <a:r>
              <a:rPr lang="zh-CN" altLang="en-US"/>
              <a:t> </a:t>
            </a:r>
            <a:r>
              <a:rPr lang="en-US" altLang="zh-CN"/>
              <a:t>We</a:t>
            </a:r>
            <a:r>
              <a:rPr lang="zh-CN" altLang="en-US"/>
              <a:t> </a:t>
            </a:r>
            <a:r>
              <a:rPr lang="en-US" altLang="zh-CN"/>
              <a:t>do</a:t>
            </a:r>
            <a:r>
              <a:rPr lang="zh-CN" altLang="en-US"/>
              <a:t> </a:t>
            </a:r>
            <a:r>
              <a:rPr lang="en-US" altLang="zh-CN"/>
              <a:t>not</a:t>
            </a:r>
            <a:r>
              <a:rPr lang="zh-CN" altLang="en-US"/>
              <a:t> </a:t>
            </a:r>
            <a:r>
              <a:rPr lang="en-US" altLang="zh-CN"/>
              <a:t>have</a:t>
            </a:r>
            <a:r>
              <a:rPr lang="zh-CN" altLang="en-US"/>
              <a:t> </a:t>
            </a:r>
            <a:r>
              <a:rPr lang="en-US" altLang="zh-CN"/>
              <a:t>the</a:t>
            </a:r>
            <a:r>
              <a:rPr lang="zh-CN" altLang="en-US"/>
              <a:t> </a:t>
            </a:r>
            <a:r>
              <a:rPr lang="en-US" altLang="zh-CN"/>
              <a:t>correct</a:t>
            </a:r>
            <a:r>
              <a:rPr lang="zh-CN" altLang="en-US"/>
              <a:t> </a:t>
            </a:r>
            <a:r>
              <a:rPr lang="en-US" altLang="zh-CN"/>
              <a:t>input</a:t>
            </a:r>
            <a:r>
              <a:rPr lang="zh-CN" altLang="en-US"/>
              <a:t> </a:t>
            </a:r>
            <a:r>
              <a:rPr lang="en-US" altLang="zh-CN"/>
              <a:t>yet!</a:t>
            </a:r>
            <a:endParaRPr lang="en-US"/>
          </a:p>
        </p:txBody>
      </p:sp>
      <p:sp>
        <p:nvSpPr>
          <p:cNvPr id="23" name="Rectangular Callout 22">
            <a:extLst>
              <a:ext uri="{FF2B5EF4-FFF2-40B4-BE49-F238E27FC236}">
                <a16:creationId xmlns:a16="http://schemas.microsoft.com/office/drawing/2014/main" id="{B32D771B-57AD-9348-A5A7-081736591854}"/>
              </a:ext>
            </a:extLst>
          </p:cNvPr>
          <p:cNvSpPr/>
          <p:nvPr/>
        </p:nvSpPr>
        <p:spPr>
          <a:xfrm>
            <a:off x="5748744" y="5167245"/>
            <a:ext cx="2595366" cy="1049026"/>
          </a:xfrm>
          <a:prstGeom prst="wedgeRectCallout">
            <a:avLst>
              <a:gd name="adj1" fmla="val -28663"/>
              <a:gd name="adj2" fmla="val -69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input</a:t>
            </a:r>
            <a:r>
              <a:rPr lang="zh-CN" altLang="en-US"/>
              <a:t> </a:t>
            </a:r>
            <a:r>
              <a:rPr lang="en-US" altLang="zh-CN"/>
              <a:t>of</a:t>
            </a:r>
            <a:r>
              <a:rPr lang="zh-CN" altLang="en-US"/>
              <a:t> </a:t>
            </a:r>
            <a:r>
              <a:rPr lang="en-US" altLang="zh-CN"/>
              <a:t>i2’s</a:t>
            </a:r>
            <a:r>
              <a:rPr lang="zh-CN" altLang="en-US"/>
              <a:t> </a:t>
            </a:r>
            <a:r>
              <a:rPr lang="en-US" altLang="zh-CN"/>
              <a:t>EX</a:t>
            </a:r>
            <a:r>
              <a:rPr lang="zh-CN" altLang="en-US"/>
              <a:t> </a:t>
            </a:r>
            <a:r>
              <a:rPr lang="en-US" altLang="zh-CN"/>
              <a:t>stage</a:t>
            </a:r>
            <a:r>
              <a:rPr lang="zh-CN" altLang="en-US"/>
              <a:t> </a:t>
            </a:r>
            <a:r>
              <a:rPr lang="en-US" altLang="zh-CN"/>
              <a:t>depends</a:t>
            </a:r>
            <a:r>
              <a:rPr lang="zh-CN" altLang="en-US"/>
              <a:t> </a:t>
            </a:r>
            <a:r>
              <a:rPr lang="en-US" altLang="zh-CN"/>
              <a:t>on</a:t>
            </a:r>
            <a:r>
              <a:rPr lang="zh-CN" altLang="en-US"/>
              <a:t> </a:t>
            </a:r>
            <a:r>
              <a:rPr lang="en-US" altLang="zh-CN"/>
              <a:t>the</a:t>
            </a:r>
            <a:r>
              <a:rPr lang="zh-CN" altLang="en-US"/>
              <a:t> </a:t>
            </a:r>
            <a:r>
              <a:rPr lang="en-US" altLang="zh-CN"/>
              <a:t>output</a:t>
            </a:r>
            <a:r>
              <a:rPr lang="zh-CN" altLang="en-US"/>
              <a:t> </a:t>
            </a:r>
            <a:r>
              <a:rPr lang="en-US" altLang="zh-CN"/>
              <a:t>of</a:t>
            </a:r>
            <a:r>
              <a:rPr lang="zh-CN" altLang="en-US"/>
              <a:t> </a:t>
            </a:r>
            <a:r>
              <a:rPr lang="en-US" altLang="zh-CN"/>
              <a:t>i1’s</a:t>
            </a:r>
            <a:r>
              <a:rPr lang="zh-CN" altLang="en-US"/>
              <a:t> </a:t>
            </a:r>
            <a:r>
              <a:rPr lang="en-US" altLang="zh-CN"/>
              <a:t>MEM</a:t>
            </a:r>
            <a:r>
              <a:rPr lang="zh-CN" altLang="en-US"/>
              <a:t> </a:t>
            </a:r>
            <a:r>
              <a:rPr lang="en-US" altLang="zh-CN"/>
              <a:t>stage</a:t>
            </a:r>
            <a:r>
              <a:rPr lang="zh-CN" altLang="en-US"/>
              <a:t>  </a:t>
            </a:r>
            <a:endParaRPr lang="en-US"/>
          </a:p>
        </p:txBody>
      </p:sp>
      <p:sp>
        <p:nvSpPr>
          <p:cNvPr id="5" name="Rectangle 4">
            <a:extLst>
              <a:ext uri="{FF2B5EF4-FFF2-40B4-BE49-F238E27FC236}">
                <a16:creationId xmlns:a16="http://schemas.microsoft.com/office/drawing/2014/main" id="{8E425026-074A-DA4A-8D8A-15CCA9CC7BF9}"/>
              </a:ext>
            </a:extLst>
          </p:cNvPr>
          <p:cNvSpPr/>
          <p:nvPr/>
        </p:nvSpPr>
        <p:spPr>
          <a:xfrm>
            <a:off x="8008453" y="3925645"/>
            <a:ext cx="4137991" cy="11227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We</a:t>
            </a:r>
            <a:r>
              <a:rPr lang="zh-CN" altLang="en-US"/>
              <a:t> </a:t>
            </a:r>
            <a:r>
              <a:rPr lang="en-US" altLang="zh-CN"/>
              <a:t>need</a:t>
            </a:r>
            <a:r>
              <a:rPr lang="zh-CN" altLang="en-US"/>
              <a:t> </a:t>
            </a:r>
            <a:r>
              <a:rPr lang="en-US" altLang="zh-CN"/>
              <a:t>to</a:t>
            </a:r>
            <a:r>
              <a:rPr lang="zh-CN" altLang="en-US"/>
              <a:t> </a:t>
            </a:r>
            <a:r>
              <a:rPr lang="en-US" altLang="zh-CN"/>
              <a:t>delay</a:t>
            </a:r>
            <a:r>
              <a:rPr lang="zh-CN" altLang="en-US"/>
              <a:t> </a:t>
            </a:r>
            <a:r>
              <a:rPr lang="en-US" altLang="zh-CN"/>
              <a:t>i2’s</a:t>
            </a:r>
            <a:r>
              <a:rPr lang="zh-CN" altLang="en-US"/>
              <a:t> </a:t>
            </a:r>
            <a:r>
              <a:rPr lang="en-US" altLang="zh-CN"/>
              <a:t>EX</a:t>
            </a:r>
            <a:r>
              <a:rPr lang="zh-CN" altLang="en-US"/>
              <a:t> </a:t>
            </a:r>
            <a:r>
              <a:rPr lang="en-US" altLang="zh-CN"/>
              <a:t>stage,</a:t>
            </a:r>
            <a:r>
              <a:rPr lang="zh-CN" altLang="en-US"/>
              <a:t> </a:t>
            </a:r>
            <a:endParaRPr lang="en-US" altLang="zh-CN"/>
          </a:p>
          <a:p>
            <a:pPr algn="ctr"/>
            <a:r>
              <a:rPr lang="en-US" altLang="zh-CN"/>
              <a:t>so</a:t>
            </a:r>
            <a:r>
              <a:rPr lang="zh-CN" altLang="en-US"/>
              <a:t> </a:t>
            </a:r>
            <a:r>
              <a:rPr lang="en-US" altLang="zh-CN"/>
              <a:t>that</a:t>
            </a:r>
            <a:r>
              <a:rPr lang="zh-CN" altLang="en-US"/>
              <a:t> </a:t>
            </a:r>
            <a:r>
              <a:rPr lang="en-US" altLang="zh-CN"/>
              <a:t>i1</a:t>
            </a:r>
            <a:r>
              <a:rPr lang="zh-CN" altLang="en-US"/>
              <a:t> </a:t>
            </a:r>
            <a:r>
              <a:rPr lang="en-US" altLang="zh-CN"/>
              <a:t>can</a:t>
            </a:r>
            <a:r>
              <a:rPr lang="zh-CN" altLang="en-US"/>
              <a:t> </a:t>
            </a:r>
            <a:r>
              <a:rPr lang="en-US" altLang="zh-CN"/>
              <a:t>prepare</a:t>
            </a:r>
            <a:r>
              <a:rPr lang="zh-CN" altLang="en-US"/>
              <a:t> </a:t>
            </a:r>
            <a:r>
              <a:rPr lang="en-US" altLang="zh-CN"/>
              <a:t>the</a:t>
            </a:r>
            <a:r>
              <a:rPr lang="zh-CN" altLang="en-US"/>
              <a:t> </a:t>
            </a:r>
            <a:r>
              <a:rPr lang="en-US" altLang="zh-CN"/>
              <a:t>required</a:t>
            </a:r>
            <a:r>
              <a:rPr lang="zh-CN" altLang="en-US"/>
              <a:t> </a:t>
            </a:r>
            <a:r>
              <a:rPr lang="en-US" altLang="zh-CN"/>
              <a:t>output.</a:t>
            </a:r>
          </a:p>
          <a:p>
            <a:pPr algn="ctr"/>
            <a:r>
              <a:rPr lang="en-US" altLang="zh-CN"/>
              <a:t>How</a:t>
            </a:r>
            <a:r>
              <a:rPr lang="zh-CN" altLang="en-US"/>
              <a:t> </a:t>
            </a:r>
            <a:r>
              <a:rPr lang="en-US" altLang="zh-CN"/>
              <a:t>many</a:t>
            </a:r>
            <a:r>
              <a:rPr lang="zh-CN" altLang="en-US"/>
              <a:t> </a:t>
            </a:r>
            <a:r>
              <a:rPr lang="en-US" altLang="zh-CN"/>
              <a:t>bubbles?</a:t>
            </a:r>
            <a:endParaRPr lang="en-US"/>
          </a:p>
        </p:txBody>
      </p:sp>
      <p:sp>
        <p:nvSpPr>
          <p:cNvPr id="29" name="Rectangle 28">
            <a:extLst>
              <a:ext uri="{FF2B5EF4-FFF2-40B4-BE49-F238E27FC236}">
                <a16:creationId xmlns:a16="http://schemas.microsoft.com/office/drawing/2014/main" id="{814966D4-E269-B34B-BF21-DA690C8B302A}"/>
              </a:ext>
            </a:extLst>
          </p:cNvPr>
          <p:cNvSpPr/>
          <p:nvPr/>
        </p:nvSpPr>
        <p:spPr>
          <a:xfrm>
            <a:off x="4166147" y="3859622"/>
            <a:ext cx="5184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Tree>
    <p:extLst>
      <p:ext uri="{BB962C8B-B14F-4D97-AF65-F5344CB8AC3E}">
        <p14:creationId xmlns:p14="http://schemas.microsoft.com/office/powerpoint/2010/main" val="362046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66034B20-FC4D-2E47-BBDE-4DDBF8F5AF23}"/>
              </a:ext>
            </a:extLst>
          </p:cNvPr>
          <p:cNvSpPr/>
          <p:nvPr/>
        </p:nvSpPr>
        <p:spPr>
          <a:xfrm>
            <a:off x="5632247" y="4614544"/>
            <a:ext cx="457953"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ID</a:t>
            </a:r>
            <a:endParaRPr lang="en-US" dirty="0">
              <a:solidFill>
                <a:schemeClr val="bg1"/>
              </a:solidFill>
            </a:endParaRPr>
          </a:p>
        </p:txBody>
      </p:sp>
      <p:sp>
        <p:nvSpPr>
          <p:cNvPr id="28" name="Rectangle 27">
            <a:extLst>
              <a:ext uri="{FF2B5EF4-FFF2-40B4-BE49-F238E27FC236}">
                <a16:creationId xmlns:a16="http://schemas.microsoft.com/office/drawing/2014/main" id="{CF3402BE-80B7-7547-AA8B-1AD5806F6560}"/>
              </a:ext>
            </a:extLst>
          </p:cNvPr>
          <p:cNvSpPr/>
          <p:nvPr/>
        </p:nvSpPr>
        <p:spPr>
          <a:xfrm>
            <a:off x="8002653" y="3859685"/>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9" name="Rectangle 28">
            <a:extLst>
              <a:ext uri="{FF2B5EF4-FFF2-40B4-BE49-F238E27FC236}">
                <a16:creationId xmlns:a16="http://schemas.microsoft.com/office/drawing/2014/main" id="{71BEB533-CE92-3B40-B4F3-B9C651614F82}"/>
              </a:ext>
            </a:extLst>
          </p:cNvPr>
          <p:cNvSpPr/>
          <p:nvPr/>
        </p:nvSpPr>
        <p:spPr>
          <a:xfrm>
            <a:off x="9408210" y="4613247"/>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 name="Title 1"/>
          <p:cNvSpPr>
            <a:spLocks noGrp="1"/>
          </p:cNvSpPr>
          <p:nvPr>
            <p:ph type="title"/>
          </p:nvPr>
        </p:nvSpPr>
        <p:spPr/>
        <p:txBody>
          <a:bodyPr/>
          <a:lstStyle/>
          <a:p>
            <a:r>
              <a:rPr lang="en-US" altLang="zh-CN"/>
              <a:t>Bubble</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55</a:t>
            </a:fld>
            <a:endParaRPr lang="en-US"/>
          </a:p>
        </p:txBody>
      </p:sp>
      <p:sp>
        <p:nvSpPr>
          <p:cNvPr id="10" name="TextBox 9">
            <a:extLst>
              <a:ext uri="{FF2B5EF4-FFF2-40B4-BE49-F238E27FC236}">
                <a16:creationId xmlns:a16="http://schemas.microsoft.com/office/drawing/2014/main" id="{C0B3069F-68D7-D747-92E7-83342D84BF4F}"/>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mem[101]</a:t>
            </a:r>
            <a:r>
              <a:rPr lang="zh-CN" altLang="en-US"/>
              <a:t> </a:t>
            </a:r>
            <a:r>
              <a:rPr lang="en-US" altLang="zh-CN"/>
              <a:t>=</a:t>
            </a:r>
            <a:r>
              <a:rPr lang="zh-CN" altLang="en-US"/>
              <a:t> </a:t>
            </a:r>
            <a:r>
              <a:rPr lang="en-US" altLang="zh-CN"/>
              <a:t>1</a:t>
            </a:r>
          </a:p>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r>
              <a:rPr lang="zh-CN" altLang="en-US"/>
              <a:t> </a:t>
            </a:r>
            <a:r>
              <a:rPr lang="en-US" altLang="zh-CN"/>
              <a:t>(x5</a:t>
            </a:r>
            <a:r>
              <a:rPr lang="zh-CN" altLang="en-US"/>
              <a:t> </a:t>
            </a:r>
            <a:r>
              <a:rPr lang="en-US" altLang="zh-CN"/>
              <a:t>=</a:t>
            </a:r>
            <a:r>
              <a:rPr lang="zh-CN" altLang="en-US"/>
              <a:t> </a:t>
            </a:r>
            <a:r>
              <a:rPr lang="en-US" altLang="zh-CN"/>
              <a:t>mem[x6</a:t>
            </a:r>
            <a:r>
              <a:rPr lang="zh-CN" altLang="en-US"/>
              <a:t> </a:t>
            </a:r>
            <a:r>
              <a:rPr lang="en-US" altLang="zh-CN"/>
              <a:t>+</a:t>
            </a:r>
            <a:r>
              <a:rPr lang="zh-CN" altLang="en-US"/>
              <a:t> </a:t>
            </a:r>
            <a:r>
              <a:rPr lang="en-US" altLang="zh-CN"/>
              <a:t>100])</a:t>
            </a:r>
          </a:p>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2</a:t>
            </a:r>
          </a:p>
        </p:txBody>
      </p:sp>
      <p:sp>
        <p:nvSpPr>
          <p:cNvPr id="11" name="Rectangle 10">
            <a:extLst>
              <a:ext uri="{FF2B5EF4-FFF2-40B4-BE49-F238E27FC236}">
                <a16:creationId xmlns:a16="http://schemas.microsoft.com/office/drawing/2014/main" id="{4D3B768E-03E5-7341-9389-E6FE0A651D96}"/>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3" name="Rectangle 12">
            <a:extLst>
              <a:ext uri="{FF2B5EF4-FFF2-40B4-BE49-F238E27FC236}">
                <a16:creationId xmlns:a16="http://schemas.microsoft.com/office/drawing/2014/main" id="{14CA4BC8-BD73-3547-AFF1-F934D671B722}"/>
              </a:ext>
            </a:extLst>
          </p:cNvPr>
          <p:cNvSpPr/>
          <p:nvPr/>
        </p:nvSpPr>
        <p:spPr>
          <a:xfrm>
            <a:off x="5191539"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4" name="Rectangle 13">
            <a:extLst>
              <a:ext uri="{FF2B5EF4-FFF2-40B4-BE49-F238E27FC236}">
                <a16:creationId xmlns:a16="http://schemas.microsoft.com/office/drawing/2014/main" id="{5843CC38-1227-A649-AD5F-7BBB99AAF3A0}"/>
              </a:ext>
            </a:extLst>
          </p:cNvPr>
          <p:cNvSpPr/>
          <p:nvPr/>
        </p:nvSpPr>
        <p:spPr>
          <a:xfrm>
            <a:off x="6597096" y="3858325"/>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16" name="Rectangle 15">
            <a:extLst>
              <a:ext uri="{FF2B5EF4-FFF2-40B4-BE49-F238E27FC236}">
                <a16:creationId xmlns:a16="http://schemas.microsoft.com/office/drawing/2014/main" id="{0813290A-22AC-6F4F-97ED-383BAC5F9F7F}"/>
              </a:ext>
            </a:extLst>
          </p:cNvPr>
          <p:cNvSpPr/>
          <p:nvPr/>
        </p:nvSpPr>
        <p:spPr>
          <a:xfrm>
            <a:off x="745586" y="3951955"/>
            <a:ext cx="1737976" cy="369332"/>
          </a:xfrm>
          <a:prstGeom prst="rect">
            <a:avLst/>
          </a:prstGeom>
        </p:spPr>
        <p:txBody>
          <a:bodyPr wrap="none">
            <a:spAutoFit/>
          </a:bodyPr>
          <a:lstStyle/>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p>
        </p:txBody>
      </p:sp>
      <p:sp>
        <p:nvSpPr>
          <p:cNvPr id="17" name="Rectangle 16">
            <a:extLst>
              <a:ext uri="{FF2B5EF4-FFF2-40B4-BE49-F238E27FC236}">
                <a16:creationId xmlns:a16="http://schemas.microsoft.com/office/drawing/2014/main" id="{B2B951E5-A23F-5A48-85C5-03FC31FAD574}"/>
              </a:ext>
            </a:extLst>
          </p:cNvPr>
          <p:cNvSpPr/>
          <p:nvPr/>
        </p:nvSpPr>
        <p:spPr>
          <a:xfrm>
            <a:off x="1975626" y="4705386"/>
            <a:ext cx="1752403" cy="369332"/>
          </a:xfrm>
          <a:prstGeom prst="rect">
            <a:avLst/>
          </a:prstGeom>
        </p:spPr>
        <p:txBody>
          <a:bodyPr wrap="none">
            <a:spAutoFit/>
          </a:bodyPr>
          <a:lstStyle/>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8" name="Rectangle 17">
            <a:extLst>
              <a:ext uri="{FF2B5EF4-FFF2-40B4-BE49-F238E27FC236}">
                <a16:creationId xmlns:a16="http://schemas.microsoft.com/office/drawing/2014/main" id="{E95791B1-1C03-264C-8000-AE56C561FD96}"/>
              </a:ext>
            </a:extLst>
          </p:cNvPr>
          <p:cNvSpPr/>
          <p:nvPr/>
        </p:nvSpPr>
        <p:spPr>
          <a:xfrm>
            <a:off x="3780182" y="4613247"/>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20" name="Rectangle 19">
            <a:extLst>
              <a:ext uri="{FF2B5EF4-FFF2-40B4-BE49-F238E27FC236}">
                <a16:creationId xmlns:a16="http://schemas.microsoft.com/office/drawing/2014/main" id="{A10C81C3-65C4-254C-988E-D9FA24C1C4DA}"/>
              </a:ext>
            </a:extLst>
          </p:cNvPr>
          <p:cNvSpPr/>
          <p:nvPr/>
        </p:nvSpPr>
        <p:spPr>
          <a:xfrm>
            <a:off x="6597096" y="4613247"/>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21" name="Rectangle 20">
            <a:extLst>
              <a:ext uri="{FF2B5EF4-FFF2-40B4-BE49-F238E27FC236}">
                <a16:creationId xmlns:a16="http://schemas.microsoft.com/office/drawing/2014/main" id="{B737A6DB-CB2B-FE43-B29F-40DBA00ED37C}"/>
              </a:ext>
            </a:extLst>
          </p:cNvPr>
          <p:cNvSpPr/>
          <p:nvPr/>
        </p:nvSpPr>
        <p:spPr>
          <a:xfrm>
            <a:off x="8002653"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22" name="Rectangle 21">
            <a:extLst>
              <a:ext uri="{FF2B5EF4-FFF2-40B4-BE49-F238E27FC236}">
                <a16:creationId xmlns:a16="http://schemas.microsoft.com/office/drawing/2014/main" id="{24640023-153F-FD49-87F1-79A7B1D21B79}"/>
              </a:ext>
            </a:extLst>
          </p:cNvPr>
          <p:cNvSpPr/>
          <p:nvPr/>
        </p:nvSpPr>
        <p:spPr>
          <a:xfrm>
            <a:off x="9408210" y="461460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WB</a:t>
            </a:r>
            <a:endParaRPr lang="en-US"/>
          </a:p>
        </p:txBody>
      </p:sp>
      <p:cxnSp>
        <p:nvCxnSpPr>
          <p:cNvPr id="24" name="Straight Arrow Connector 23">
            <a:extLst>
              <a:ext uri="{FF2B5EF4-FFF2-40B4-BE49-F238E27FC236}">
                <a16:creationId xmlns:a16="http://schemas.microsoft.com/office/drawing/2014/main" id="{4EA8FC16-6026-094C-B65B-9BD13DA405E4}"/>
              </a:ext>
            </a:extLst>
          </p:cNvPr>
          <p:cNvCxnSpPr/>
          <p:nvPr/>
        </p:nvCxnSpPr>
        <p:spPr>
          <a:xfrm>
            <a:off x="6084400" y="4890246"/>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037452B4-CD23-BC49-A1AF-AE5310F0AABD}"/>
              </a:ext>
            </a:extLst>
          </p:cNvPr>
          <p:cNvCxnSpPr/>
          <p:nvPr/>
        </p:nvCxnSpPr>
        <p:spPr>
          <a:xfrm>
            <a:off x="6084400" y="4136621"/>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67C4E02B-2A66-1447-BED8-32C3927AF341}"/>
              </a:ext>
            </a:extLst>
          </p:cNvPr>
          <p:cNvSpPr/>
          <p:nvPr/>
        </p:nvSpPr>
        <p:spPr>
          <a:xfrm>
            <a:off x="5716649" y="2212445"/>
            <a:ext cx="4137991" cy="11227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How</a:t>
            </a:r>
            <a:r>
              <a:rPr lang="zh-CN" altLang="en-US"/>
              <a:t> </a:t>
            </a:r>
            <a:r>
              <a:rPr lang="en-US" altLang="zh-CN"/>
              <a:t>many</a:t>
            </a:r>
            <a:r>
              <a:rPr lang="zh-CN" altLang="en-US"/>
              <a:t> </a:t>
            </a:r>
            <a:r>
              <a:rPr lang="en-US" altLang="zh-CN"/>
              <a:t>bubbles?</a:t>
            </a:r>
          </a:p>
          <a:p>
            <a:pPr algn="ctr"/>
            <a:r>
              <a:rPr lang="en-US" altLang="zh-CN"/>
              <a:t>How</a:t>
            </a:r>
            <a:r>
              <a:rPr lang="zh-CN" altLang="en-US"/>
              <a:t> </a:t>
            </a:r>
            <a:r>
              <a:rPr lang="en-US" altLang="zh-CN"/>
              <a:t>many</a:t>
            </a:r>
            <a:r>
              <a:rPr lang="zh-CN" altLang="en-US"/>
              <a:t> </a:t>
            </a:r>
            <a:r>
              <a:rPr lang="en-US" altLang="zh-CN"/>
              <a:t>cycles</a:t>
            </a:r>
            <a:r>
              <a:rPr lang="zh-CN" altLang="en-US"/>
              <a:t> </a:t>
            </a:r>
            <a:r>
              <a:rPr lang="en-US" altLang="zh-CN"/>
              <a:t>it</a:t>
            </a:r>
            <a:r>
              <a:rPr lang="zh-CN" altLang="en-US"/>
              <a:t> </a:t>
            </a:r>
            <a:r>
              <a:rPr lang="en-US" altLang="zh-CN"/>
              <a:t>needs</a:t>
            </a:r>
            <a:r>
              <a:rPr lang="zh-CN" altLang="en-US"/>
              <a:t> </a:t>
            </a:r>
            <a:r>
              <a:rPr lang="en-US" altLang="zh-CN"/>
              <a:t>for</a:t>
            </a:r>
            <a:r>
              <a:rPr lang="zh-CN" altLang="en-US"/>
              <a:t> </a:t>
            </a:r>
            <a:r>
              <a:rPr lang="en-US" altLang="zh-CN"/>
              <a:t>i1</a:t>
            </a:r>
            <a:r>
              <a:rPr lang="zh-CN" altLang="en-US"/>
              <a:t> </a:t>
            </a:r>
            <a:r>
              <a:rPr lang="en-US" altLang="zh-CN"/>
              <a:t>to</a:t>
            </a:r>
            <a:r>
              <a:rPr lang="zh-CN" altLang="en-US"/>
              <a:t> </a:t>
            </a:r>
            <a:r>
              <a:rPr lang="en-US" altLang="zh-CN"/>
              <a:t>prepare</a:t>
            </a:r>
            <a:r>
              <a:rPr lang="zh-CN" altLang="en-US"/>
              <a:t> </a:t>
            </a:r>
            <a:r>
              <a:rPr lang="en-US" altLang="zh-CN"/>
              <a:t>the</a:t>
            </a:r>
            <a:r>
              <a:rPr lang="zh-CN" altLang="en-US"/>
              <a:t> </a:t>
            </a:r>
            <a:r>
              <a:rPr lang="en-US" altLang="zh-CN"/>
              <a:t>output</a:t>
            </a:r>
            <a:r>
              <a:rPr lang="zh-CN" altLang="en-US"/>
              <a:t> </a:t>
            </a:r>
            <a:r>
              <a:rPr lang="en-US" altLang="zh-CN"/>
              <a:t>before</a:t>
            </a:r>
            <a:r>
              <a:rPr lang="zh-CN" altLang="en-US"/>
              <a:t> </a:t>
            </a:r>
            <a:r>
              <a:rPr lang="en-US" altLang="zh-CN"/>
              <a:t>i2</a:t>
            </a:r>
            <a:r>
              <a:rPr lang="zh-CN" altLang="en-US"/>
              <a:t> </a:t>
            </a:r>
            <a:r>
              <a:rPr lang="en-US" altLang="zh-CN"/>
              <a:t>uses</a:t>
            </a:r>
            <a:r>
              <a:rPr lang="zh-CN" altLang="en-US"/>
              <a:t> </a:t>
            </a:r>
            <a:r>
              <a:rPr lang="en-US" altLang="zh-CN"/>
              <a:t>it.</a:t>
            </a:r>
            <a:endParaRPr lang="en-US"/>
          </a:p>
        </p:txBody>
      </p:sp>
      <p:sp>
        <p:nvSpPr>
          <p:cNvPr id="26" name="Rectangular Callout 25">
            <a:extLst>
              <a:ext uri="{FF2B5EF4-FFF2-40B4-BE49-F238E27FC236}">
                <a16:creationId xmlns:a16="http://schemas.microsoft.com/office/drawing/2014/main" id="{D8458677-5BCB-C040-8D94-4E271DB65F60}"/>
              </a:ext>
            </a:extLst>
          </p:cNvPr>
          <p:cNvSpPr/>
          <p:nvPr/>
        </p:nvSpPr>
        <p:spPr>
          <a:xfrm>
            <a:off x="6988861" y="4509500"/>
            <a:ext cx="3433147" cy="1122763"/>
          </a:xfrm>
          <a:prstGeom prst="wedgeRectCallout">
            <a:avLst>
              <a:gd name="adj1" fmla="val -38322"/>
              <a:gd name="adj2" fmla="val -689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When</a:t>
            </a:r>
            <a:r>
              <a:rPr lang="zh-CN" altLang="en-US"/>
              <a:t> </a:t>
            </a:r>
            <a:r>
              <a:rPr lang="en-US" altLang="zh-CN"/>
              <a:t>i2</a:t>
            </a:r>
            <a:r>
              <a:rPr lang="zh-CN" altLang="en-US"/>
              <a:t> </a:t>
            </a:r>
            <a:r>
              <a:rPr lang="en-US" altLang="zh-CN"/>
              <a:t>starts</a:t>
            </a:r>
            <a:r>
              <a:rPr lang="zh-CN" altLang="en-US"/>
              <a:t> </a:t>
            </a:r>
            <a:r>
              <a:rPr lang="en-US" altLang="zh-CN"/>
              <a:t>EX,</a:t>
            </a:r>
            <a:r>
              <a:rPr lang="zh-CN" altLang="en-US"/>
              <a:t> </a:t>
            </a:r>
            <a:r>
              <a:rPr lang="en-US" altLang="zh-CN"/>
              <a:t>i1</a:t>
            </a:r>
            <a:r>
              <a:rPr lang="zh-CN" altLang="en-US"/>
              <a:t> </a:t>
            </a:r>
            <a:r>
              <a:rPr lang="en-US" altLang="zh-CN"/>
              <a:t>starts</a:t>
            </a:r>
            <a:r>
              <a:rPr lang="zh-CN" altLang="en-US"/>
              <a:t> </a:t>
            </a:r>
            <a:r>
              <a:rPr lang="en-US" altLang="zh-CN"/>
              <a:t>MEM.</a:t>
            </a:r>
            <a:r>
              <a:rPr lang="zh-CN" altLang="en-US"/>
              <a:t> </a:t>
            </a:r>
            <a:endParaRPr lang="en-US" altLang="zh-CN"/>
          </a:p>
          <a:p>
            <a:pPr algn="ctr"/>
            <a:r>
              <a:rPr lang="en-US" altLang="zh-CN"/>
              <a:t>i1</a:t>
            </a:r>
            <a:r>
              <a:rPr lang="zh-CN" altLang="en-US"/>
              <a:t> </a:t>
            </a:r>
            <a:r>
              <a:rPr lang="en-US" altLang="zh-CN"/>
              <a:t>just</a:t>
            </a:r>
            <a:r>
              <a:rPr lang="zh-CN" altLang="en-US"/>
              <a:t> </a:t>
            </a:r>
            <a:r>
              <a:rPr lang="en-US" altLang="zh-CN"/>
              <a:t>needs</a:t>
            </a:r>
            <a:r>
              <a:rPr lang="zh-CN" altLang="en-US"/>
              <a:t> </a:t>
            </a:r>
            <a:r>
              <a:rPr lang="en-US" altLang="zh-CN">
                <a:solidFill>
                  <a:srgbClr val="C00000"/>
                </a:solidFill>
              </a:rPr>
              <a:t>1</a:t>
            </a:r>
            <a:r>
              <a:rPr lang="zh-CN" altLang="en-US">
                <a:solidFill>
                  <a:srgbClr val="C00000"/>
                </a:solidFill>
              </a:rPr>
              <a:t> </a:t>
            </a:r>
            <a:r>
              <a:rPr lang="en-US" altLang="zh-CN">
                <a:solidFill>
                  <a:srgbClr val="C00000"/>
                </a:solidFill>
              </a:rPr>
              <a:t>more</a:t>
            </a:r>
            <a:r>
              <a:rPr lang="zh-CN" altLang="en-US">
                <a:solidFill>
                  <a:srgbClr val="C00000"/>
                </a:solidFill>
              </a:rPr>
              <a:t> </a:t>
            </a:r>
            <a:r>
              <a:rPr lang="en-US" altLang="zh-CN">
                <a:solidFill>
                  <a:srgbClr val="C00000"/>
                </a:solidFill>
              </a:rPr>
              <a:t>cycle</a:t>
            </a:r>
            <a:r>
              <a:rPr lang="zh-CN" altLang="en-US"/>
              <a:t> </a:t>
            </a:r>
            <a:r>
              <a:rPr lang="en-US" altLang="zh-CN"/>
              <a:t>and</a:t>
            </a:r>
            <a:r>
              <a:rPr lang="zh-CN" altLang="en-US"/>
              <a:t> </a:t>
            </a:r>
            <a:r>
              <a:rPr lang="en-US" altLang="zh-CN"/>
              <a:t>then</a:t>
            </a:r>
            <a:r>
              <a:rPr lang="zh-CN" altLang="en-US"/>
              <a:t> </a:t>
            </a:r>
            <a:r>
              <a:rPr lang="en-US" altLang="zh-CN"/>
              <a:t>it</a:t>
            </a:r>
            <a:r>
              <a:rPr lang="zh-CN" altLang="en-US"/>
              <a:t> </a:t>
            </a:r>
            <a:r>
              <a:rPr lang="en-US" altLang="zh-CN"/>
              <a:t>can</a:t>
            </a:r>
            <a:r>
              <a:rPr lang="zh-CN" altLang="en-US"/>
              <a:t> </a:t>
            </a:r>
            <a:r>
              <a:rPr lang="en-US" altLang="zh-CN"/>
              <a:t>provide</a:t>
            </a:r>
            <a:r>
              <a:rPr lang="zh-CN" altLang="en-US"/>
              <a:t> </a:t>
            </a:r>
            <a:r>
              <a:rPr lang="en-US" altLang="zh-CN"/>
              <a:t>the</a:t>
            </a:r>
            <a:r>
              <a:rPr lang="zh-CN" altLang="en-US"/>
              <a:t> </a:t>
            </a:r>
            <a:r>
              <a:rPr lang="en-US" altLang="zh-CN"/>
              <a:t>output.</a:t>
            </a:r>
            <a:endParaRPr lang="en-US"/>
          </a:p>
        </p:txBody>
      </p:sp>
      <p:sp>
        <p:nvSpPr>
          <p:cNvPr id="30" name="Rectangle 29">
            <a:extLst>
              <a:ext uri="{FF2B5EF4-FFF2-40B4-BE49-F238E27FC236}">
                <a16:creationId xmlns:a16="http://schemas.microsoft.com/office/drawing/2014/main" id="{9C76BA55-BED0-DF4F-BFB9-AB155E0F1D91}"/>
              </a:ext>
            </a:extLst>
          </p:cNvPr>
          <p:cNvSpPr/>
          <p:nvPr/>
        </p:nvSpPr>
        <p:spPr>
          <a:xfrm>
            <a:off x="4166147" y="3859622"/>
            <a:ext cx="5184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Tree>
    <p:extLst>
      <p:ext uri="{BB962C8B-B14F-4D97-AF65-F5344CB8AC3E}">
        <p14:creationId xmlns:p14="http://schemas.microsoft.com/office/powerpoint/2010/main" val="1439801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409CE15D-2B8D-0A49-A555-0A4888BD8BB3}"/>
              </a:ext>
            </a:extLst>
          </p:cNvPr>
          <p:cNvSpPr txBox="1"/>
          <p:nvPr/>
        </p:nvSpPr>
        <p:spPr>
          <a:xfrm>
            <a:off x="7464279" y="5538807"/>
            <a:ext cx="1162873" cy="461665"/>
          </a:xfrm>
          <a:prstGeom prst="rect">
            <a:avLst/>
          </a:prstGeom>
          <a:noFill/>
        </p:spPr>
        <p:txBody>
          <a:bodyPr wrap="square" rtlCol="0">
            <a:spAutoFit/>
          </a:bodyPr>
          <a:lstStyle/>
          <a:p>
            <a:r>
              <a:rPr lang="en-US" altLang="zh-CN" sz="1200">
                <a:solidFill>
                  <a:srgbClr val="C00000"/>
                </a:solidFill>
              </a:rPr>
              <a:t>x5</a:t>
            </a:r>
            <a:r>
              <a:rPr lang="zh-CN" altLang="en-US" sz="1200">
                <a:solidFill>
                  <a:srgbClr val="C00000"/>
                </a:solidFill>
              </a:rPr>
              <a:t> </a:t>
            </a:r>
            <a:r>
              <a:rPr lang="en-US" altLang="zh-CN" sz="1200">
                <a:solidFill>
                  <a:srgbClr val="C00000"/>
                </a:solidFill>
              </a:rPr>
              <a:t>=</a:t>
            </a:r>
            <a:r>
              <a:rPr lang="zh-CN" altLang="en-US" sz="1200">
                <a:solidFill>
                  <a:srgbClr val="C00000"/>
                </a:solidFill>
              </a:rPr>
              <a:t> </a:t>
            </a:r>
            <a:r>
              <a:rPr lang="en-US" altLang="zh-CN" sz="1200">
                <a:solidFill>
                  <a:srgbClr val="C00000"/>
                </a:solidFill>
              </a:rPr>
              <a:t>0</a:t>
            </a:r>
          </a:p>
          <a:p>
            <a:r>
              <a:rPr lang="en-US" altLang="zh-CN" sz="1200"/>
              <a:t>x6</a:t>
            </a:r>
            <a:r>
              <a:rPr lang="zh-CN" altLang="en-US" sz="1200"/>
              <a:t> </a:t>
            </a:r>
            <a:r>
              <a:rPr lang="en-US" altLang="zh-CN" sz="1200"/>
              <a:t>=</a:t>
            </a:r>
            <a:r>
              <a:rPr lang="zh-CN" altLang="en-US" sz="1200"/>
              <a:t> </a:t>
            </a:r>
            <a:r>
              <a:rPr lang="en-US" altLang="zh-CN" sz="1200"/>
              <a:t>1</a:t>
            </a:r>
            <a:endParaRPr lang="en-US" sz="1200"/>
          </a:p>
        </p:txBody>
      </p:sp>
      <p:sp>
        <p:nvSpPr>
          <p:cNvPr id="2" name="Title 1"/>
          <p:cNvSpPr>
            <a:spLocks noGrp="1"/>
          </p:cNvSpPr>
          <p:nvPr>
            <p:ph type="title"/>
          </p:nvPr>
        </p:nvSpPr>
        <p:spPr/>
        <p:txBody>
          <a:bodyPr/>
          <a:lstStyle/>
          <a:p>
            <a:r>
              <a:rPr lang="en-US" altLang="zh-CN"/>
              <a:t>Bubble</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56</a:t>
            </a:fld>
            <a:endParaRPr lang="en-US"/>
          </a:p>
        </p:txBody>
      </p:sp>
      <p:sp>
        <p:nvSpPr>
          <p:cNvPr id="10" name="TextBox 9">
            <a:extLst>
              <a:ext uri="{FF2B5EF4-FFF2-40B4-BE49-F238E27FC236}">
                <a16:creationId xmlns:a16="http://schemas.microsoft.com/office/drawing/2014/main" id="{C0B3069F-68D7-D747-92E7-83342D84BF4F}"/>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mem[101]</a:t>
            </a:r>
            <a:r>
              <a:rPr lang="zh-CN" altLang="en-US"/>
              <a:t> </a:t>
            </a:r>
            <a:r>
              <a:rPr lang="en-US" altLang="zh-CN"/>
              <a:t>=</a:t>
            </a:r>
            <a:r>
              <a:rPr lang="zh-CN" altLang="en-US"/>
              <a:t> </a:t>
            </a:r>
            <a:r>
              <a:rPr lang="en-US" altLang="zh-CN"/>
              <a:t>1</a:t>
            </a:r>
          </a:p>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r>
              <a:rPr lang="zh-CN" altLang="en-US"/>
              <a:t> </a:t>
            </a:r>
            <a:r>
              <a:rPr lang="en-US" altLang="zh-CN"/>
              <a:t>(x5</a:t>
            </a:r>
            <a:r>
              <a:rPr lang="zh-CN" altLang="en-US"/>
              <a:t> </a:t>
            </a:r>
            <a:r>
              <a:rPr lang="en-US" altLang="zh-CN"/>
              <a:t>=</a:t>
            </a:r>
            <a:r>
              <a:rPr lang="zh-CN" altLang="en-US"/>
              <a:t> </a:t>
            </a:r>
            <a:r>
              <a:rPr lang="en-US" altLang="zh-CN"/>
              <a:t>mem[x6</a:t>
            </a:r>
            <a:r>
              <a:rPr lang="zh-CN" altLang="en-US"/>
              <a:t> </a:t>
            </a:r>
            <a:r>
              <a:rPr lang="en-US" altLang="zh-CN"/>
              <a:t>+</a:t>
            </a:r>
            <a:r>
              <a:rPr lang="zh-CN" altLang="en-US"/>
              <a:t> </a:t>
            </a:r>
            <a:r>
              <a:rPr lang="en-US" altLang="zh-CN"/>
              <a:t>100])</a:t>
            </a:r>
          </a:p>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2</a:t>
            </a:r>
          </a:p>
        </p:txBody>
      </p:sp>
      <p:sp>
        <p:nvSpPr>
          <p:cNvPr id="11" name="Rectangle 10">
            <a:extLst>
              <a:ext uri="{FF2B5EF4-FFF2-40B4-BE49-F238E27FC236}">
                <a16:creationId xmlns:a16="http://schemas.microsoft.com/office/drawing/2014/main" id="{4D3B768E-03E5-7341-9389-E6FE0A651D96}"/>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2" name="Rectangle 11">
            <a:extLst>
              <a:ext uri="{FF2B5EF4-FFF2-40B4-BE49-F238E27FC236}">
                <a16:creationId xmlns:a16="http://schemas.microsoft.com/office/drawing/2014/main" id="{EFE914D7-8F42-EE47-875B-4F0F9A3E80DE}"/>
              </a:ext>
            </a:extLst>
          </p:cNvPr>
          <p:cNvSpPr/>
          <p:nvPr/>
        </p:nvSpPr>
        <p:spPr>
          <a:xfrm>
            <a:off x="4166147" y="3859622"/>
            <a:ext cx="5184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13" name="Rectangle 12">
            <a:extLst>
              <a:ext uri="{FF2B5EF4-FFF2-40B4-BE49-F238E27FC236}">
                <a16:creationId xmlns:a16="http://schemas.microsoft.com/office/drawing/2014/main" id="{14CA4BC8-BD73-3547-AFF1-F934D671B722}"/>
              </a:ext>
            </a:extLst>
          </p:cNvPr>
          <p:cNvSpPr/>
          <p:nvPr/>
        </p:nvSpPr>
        <p:spPr>
          <a:xfrm>
            <a:off x="5191539"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4" name="Rectangle 13">
            <a:extLst>
              <a:ext uri="{FF2B5EF4-FFF2-40B4-BE49-F238E27FC236}">
                <a16:creationId xmlns:a16="http://schemas.microsoft.com/office/drawing/2014/main" id="{5843CC38-1227-A649-AD5F-7BBB99AAF3A0}"/>
              </a:ext>
            </a:extLst>
          </p:cNvPr>
          <p:cNvSpPr/>
          <p:nvPr/>
        </p:nvSpPr>
        <p:spPr>
          <a:xfrm>
            <a:off x="6597096"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MEM</a:t>
            </a:r>
            <a:endParaRPr lang="en-US">
              <a:solidFill>
                <a:schemeClr val="bg1"/>
              </a:solidFill>
            </a:endParaRPr>
          </a:p>
        </p:txBody>
      </p:sp>
      <p:sp>
        <p:nvSpPr>
          <p:cNvPr id="15" name="Rectangle 14">
            <a:extLst>
              <a:ext uri="{FF2B5EF4-FFF2-40B4-BE49-F238E27FC236}">
                <a16:creationId xmlns:a16="http://schemas.microsoft.com/office/drawing/2014/main" id="{2EEF331C-A60A-E649-B8DE-98C475D90208}"/>
              </a:ext>
            </a:extLst>
          </p:cNvPr>
          <p:cNvSpPr/>
          <p:nvPr/>
        </p:nvSpPr>
        <p:spPr>
          <a:xfrm>
            <a:off x="8002654" y="3859685"/>
            <a:ext cx="506896"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16" name="Rectangle 15">
            <a:extLst>
              <a:ext uri="{FF2B5EF4-FFF2-40B4-BE49-F238E27FC236}">
                <a16:creationId xmlns:a16="http://schemas.microsoft.com/office/drawing/2014/main" id="{0813290A-22AC-6F4F-97ED-383BAC5F9F7F}"/>
              </a:ext>
            </a:extLst>
          </p:cNvPr>
          <p:cNvSpPr/>
          <p:nvPr/>
        </p:nvSpPr>
        <p:spPr>
          <a:xfrm>
            <a:off x="745586" y="3951955"/>
            <a:ext cx="1737976" cy="369332"/>
          </a:xfrm>
          <a:prstGeom prst="rect">
            <a:avLst/>
          </a:prstGeom>
        </p:spPr>
        <p:txBody>
          <a:bodyPr wrap="none">
            <a:spAutoFit/>
          </a:bodyPr>
          <a:lstStyle/>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p>
        </p:txBody>
      </p:sp>
      <p:sp>
        <p:nvSpPr>
          <p:cNvPr id="17" name="Rectangle 16">
            <a:extLst>
              <a:ext uri="{FF2B5EF4-FFF2-40B4-BE49-F238E27FC236}">
                <a16:creationId xmlns:a16="http://schemas.microsoft.com/office/drawing/2014/main" id="{B2B951E5-A23F-5A48-85C5-03FC31FAD574}"/>
              </a:ext>
            </a:extLst>
          </p:cNvPr>
          <p:cNvSpPr/>
          <p:nvPr/>
        </p:nvSpPr>
        <p:spPr>
          <a:xfrm>
            <a:off x="3375383" y="5347115"/>
            <a:ext cx="1752403" cy="369332"/>
          </a:xfrm>
          <a:prstGeom prst="rect">
            <a:avLst/>
          </a:prstGeom>
        </p:spPr>
        <p:txBody>
          <a:bodyPr wrap="none">
            <a:spAutoFit/>
          </a:bodyPr>
          <a:lstStyle/>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8" name="Rectangle 17">
            <a:extLst>
              <a:ext uri="{FF2B5EF4-FFF2-40B4-BE49-F238E27FC236}">
                <a16:creationId xmlns:a16="http://schemas.microsoft.com/office/drawing/2014/main" id="{E95791B1-1C03-264C-8000-AE56C561FD96}"/>
              </a:ext>
            </a:extLst>
          </p:cNvPr>
          <p:cNvSpPr/>
          <p:nvPr/>
        </p:nvSpPr>
        <p:spPr>
          <a:xfrm>
            <a:off x="5179939" y="5254976"/>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9" name="Rectangle 18">
            <a:extLst>
              <a:ext uri="{FF2B5EF4-FFF2-40B4-BE49-F238E27FC236}">
                <a16:creationId xmlns:a16="http://schemas.microsoft.com/office/drawing/2014/main" id="{E2827F74-D502-DF46-93B8-773F72405DC9}"/>
              </a:ext>
            </a:extLst>
          </p:cNvPr>
          <p:cNvSpPr/>
          <p:nvPr/>
        </p:nvSpPr>
        <p:spPr>
          <a:xfrm>
            <a:off x="7034439" y="5256273"/>
            <a:ext cx="455518"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ID</a:t>
            </a:r>
            <a:endParaRPr lang="en-US" dirty="0">
              <a:solidFill>
                <a:schemeClr val="bg1"/>
              </a:solidFill>
            </a:endParaRPr>
          </a:p>
        </p:txBody>
      </p:sp>
      <p:sp>
        <p:nvSpPr>
          <p:cNvPr id="20" name="Rectangle 19">
            <a:extLst>
              <a:ext uri="{FF2B5EF4-FFF2-40B4-BE49-F238E27FC236}">
                <a16:creationId xmlns:a16="http://schemas.microsoft.com/office/drawing/2014/main" id="{A10C81C3-65C4-254C-988E-D9FA24C1C4DA}"/>
              </a:ext>
            </a:extLst>
          </p:cNvPr>
          <p:cNvSpPr/>
          <p:nvPr/>
        </p:nvSpPr>
        <p:spPr>
          <a:xfrm>
            <a:off x="7996853" y="5254976"/>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21" name="Rectangle 20">
            <a:extLst>
              <a:ext uri="{FF2B5EF4-FFF2-40B4-BE49-F238E27FC236}">
                <a16:creationId xmlns:a16="http://schemas.microsoft.com/office/drawing/2014/main" id="{B737A6DB-CB2B-FE43-B29F-40DBA00ED37C}"/>
              </a:ext>
            </a:extLst>
          </p:cNvPr>
          <p:cNvSpPr/>
          <p:nvPr/>
        </p:nvSpPr>
        <p:spPr>
          <a:xfrm>
            <a:off x="9402410" y="5254976"/>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22" name="Rectangle 21">
            <a:extLst>
              <a:ext uri="{FF2B5EF4-FFF2-40B4-BE49-F238E27FC236}">
                <a16:creationId xmlns:a16="http://schemas.microsoft.com/office/drawing/2014/main" id="{24640023-153F-FD49-87F1-79A7B1D21B79}"/>
              </a:ext>
            </a:extLst>
          </p:cNvPr>
          <p:cNvSpPr/>
          <p:nvPr/>
        </p:nvSpPr>
        <p:spPr>
          <a:xfrm>
            <a:off x="10807968" y="5256336"/>
            <a:ext cx="443966"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WB</a:t>
            </a:r>
            <a:endParaRPr lang="en-US" sz="1200" dirty="0"/>
          </a:p>
        </p:txBody>
      </p:sp>
      <p:cxnSp>
        <p:nvCxnSpPr>
          <p:cNvPr id="24" name="Straight Arrow Connector 23">
            <a:extLst>
              <a:ext uri="{FF2B5EF4-FFF2-40B4-BE49-F238E27FC236}">
                <a16:creationId xmlns:a16="http://schemas.microsoft.com/office/drawing/2014/main" id="{4EA8FC16-6026-094C-B65B-9BD13DA405E4}"/>
              </a:ext>
            </a:extLst>
          </p:cNvPr>
          <p:cNvCxnSpPr/>
          <p:nvPr/>
        </p:nvCxnSpPr>
        <p:spPr>
          <a:xfrm>
            <a:off x="7484157" y="5531975"/>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C37FFA97-51FE-4544-9E14-027C58C6F7F5}"/>
              </a:ext>
            </a:extLst>
          </p:cNvPr>
          <p:cNvSpPr/>
          <p:nvPr/>
        </p:nvSpPr>
        <p:spPr>
          <a:xfrm>
            <a:off x="5716649" y="2212445"/>
            <a:ext cx="4137991" cy="11227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How</a:t>
            </a:r>
            <a:r>
              <a:rPr lang="zh-CN" altLang="en-US"/>
              <a:t> </a:t>
            </a:r>
            <a:r>
              <a:rPr lang="en-US" altLang="zh-CN"/>
              <a:t>many</a:t>
            </a:r>
            <a:r>
              <a:rPr lang="zh-CN" altLang="en-US"/>
              <a:t> </a:t>
            </a:r>
            <a:r>
              <a:rPr lang="en-US" altLang="zh-CN"/>
              <a:t>bubbles?</a:t>
            </a:r>
          </a:p>
          <a:p>
            <a:pPr algn="ctr"/>
            <a:r>
              <a:rPr lang="en-US" altLang="zh-CN"/>
              <a:t>How</a:t>
            </a:r>
            <a:r>
              <a:rPr lang="zh-CN" altLang="en-US"/>
              <a:t> </a:t>
            </a:r>
            <a:r>
              <a:rPr lang="en-US" altLang="zh-CN"/>
              <a:t>many</a:t>
            </a:r>
            <a:r>
              <a:rPr lang="zh-CN" altLang="en-US"/>
              <a:t> </a:t>
            </a:r>
            <a:r>
              <a:rPr lang="en-US" altLang="zh-CN"/>
              <a:t>cycles</a:t>
            </a:r>
            <a:r>
              <a:rPr lang="zh-CN" altLang="en-US"/>
              <a:t> </a:t>
            </a:r>
            <a:r>
              <a:rPr lang="en-US" altLang="zh-CN"/>
              <a:t>it</a:t>
            </a:r>
            <a:r>
              <a:rPr lang="zh-CN" altLang="en-US"/>
              <a:t> </a:t>
            </a:r>
            <a:r>
              <a:rPr lang="en-US" altLang="zh-CN"/>
              <a:t>needs</a:t>
            </a:r>
            <a:r>
              <a:rPr lang="zh-CN" altLang="en-US"/>
              <a:t> </a:t>
            </a:r>
            <a:r>
              <a:rPr lang="en-US" altLang="zh-CN"/>
              <a:t>for</a:t>
            </a:r>
            <a:r>
              <a:rPr lang="zh-CN" altLang="en-US"/>
              <a:t> </a:t>
            </a:r>
            <a:r>
              <a:rPr lang="en-US" altLang="zh-CN"/>
              <a:t>i1</a:t>
            </a:r>
            <a:r>
              <a:rPr lang="zh-CN" altLang="en-US"/>
              <a:t> </a:t>
            </a:r>
            <a:r>
              <a:rPr lang="en-US" altLang="zh-CN"/>
              <a:t>to</a:t>
            </a:r>
            <a:r>
              <a:rPr lang="zh-CN" altLang="en-US"/>
              <a:t> </a:t>
            </a:r>
            <a:r>
              <a:rPr lang="en-US" altLang="zh-CN"/>
              <a:t>prepare</a:t>
            </a:r>
            <a:r>
              <a:rPr lang="zh-CN" altLang="en-US"/>
              <a:t> </a:t>
            </a:r>
            <a:r>
              <a:rPr lang="en-US" altLang="zh-CN"/>
              <a:t>the</a:t>
            </a:r>
            <a:r>
              <a:rPr lang="zh-CN" altLang="en-US"/>
              <a:t> </a:t>
            </a:r>
            <a:r>
              <a:rPr lang="en-US" altLang="zh-CN"/>
              <a:t>output</a:t>
            </a:r>
            <a:r>
              <a:rPr lang="zh-CN" altLang="en-US"/>
              <a:t> </a:t>
            </a:r>
            <a:r>
              <a:rPr lang="en-US" altLang="zh-CN"/>
              <a:t>before</a:t>
            </a:r>
            <a:r>
              <a:rPr lang="zh-CN" altLang="en-US"/>
              <a:t> </a:t>
            </a:r>
            <a:r>
              <a:rPr lang="en-US" altLang="zh-CN"/>
              <a:t>i2</a:t>
            </a:r>
            <a:r>
              <a:rPr lang="zh-CN" altLang="en-US"/>
              <a:t> </a:t>
            </a:r>
            <a:r>
              <a:rPr lang="en-US" altLang="zh-CN"/>
              <a:t>uses</a:t>
            </a:r>
            <a:r>
              <a:rPr lang="zh-CN" altLang="en-US"/>
              <a:t> </a:t>
            </a:r>
            <a:r>
              <a:rPr lang="en-US" altLang="zh-CN"/>
              <a:t>it.</a:t>
            </a:r>
            <a:endParaRPr lang="en-US"/>
          </a:p>
        </p:txBody>
      </p:sp>
      <p:sp>
        <p:nvSpPr>
          <p:cNvPr id="26" name="Rectangle 25">
            <a:extLst>
              <a:ext uri="{FF2B5EF4-FFF2-40B4-BE49-F238E27FC236}">
                <a16:creationId xmlns:a16="http://schemas.microsoft.com/office/drawing/2014/main" id="{91927F83-C49F-4C41-A403-8258DC94B15C}"/>
              </a:ext>
            </a:extLst>
          </p:cNvPr>
          <p:cNvSpPr/>
          <p:nvPr/>
        </p:nvSpPr>
        <p:spPr>
          <a:xfrm>
            <a:off x="1950653" y="4696999"/>
            <a:ext cx="840295" cy="369332"/>
          </a:xfrm>
          <a:prstGeom prst="rect">
            <a:avLst/>
          </a:prstGeom>
        </p:spPr>
        <p:txBody>
          <a:bodyPr wrap="none">
            <a:spAutoFit/>
          </a:bodyPr>
          <a:lstStyle/>
          <a:p>
            <a:r>
              <a:rPr lang="en-US" altLang="zh-CN" dirty="0"/>
              <a:t>bubble</a:t>
            </a:r>
            <a:endParaRPr lang="en-US" dirty="0"/>
          </a:p>
        </p:txBody>
      </p:sp>
      <p:sp>
        <p:nvSpPr>
          <p:cNvPr id="28" name="Rectangle 27">
            <a:extLst>
              <a:ext uri="{FF2B5EF4-FFF2-40B4-BE49-F238E27FC236}">
                <a16:creationId xmlns:a16="http://schemas.microsoft.com/office/drawing/2014/main" id="{E433A22F-D4DF-5946-BB3F-A42214BAF0EC}"/>
              </a:ext>
            </a:extLst>
          </p:cNvPr>
          <p:cNvSpPr/>
          <p:nvPr/>
        </p:nvSpPr>
        <p:spPr>
          <a:xfrm>
            <a:off x="3773577" y="4603368"/>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29" name="Rectangle 28">
            <a:extLst>
              <a:ext uri="{FF2B5EF4-FFF2-40B4-BE49-F238E27FC236}">
                <a16:creationId xmlns:a16="http://schemas.microsoft.com/office/drawing/2014/main" id="{66B21FAA-24CF-EE43-8C3D-B6BA02AF694D}"/>
              </a:ext>
            </a:extLst>
          </p:cNvPr>
          <p:cNvSpPr/>
          <p:nvPr/>
        </p:nvSpPr>
        <p:spPr>
          <a:xfrm>
            <a:off x="5582498" y="4597280"/>
            <a:ext cx="513502"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ID</a:t>
            </a:r>
            <a:endParaRPr lang="en-US" dirty="0">
              <a:solidFill>
                <a:sysClr val="windowText" lastClr="000000"/>
              </a:solidFill>
            </a:endParaRPr>
          </a:p>
        </p:txBody>
      </p:sp>
      <p:sp>
        <p:nvSpPr>
          <p:cNvPr id="30" name="Rectangle 29">
            <a:extLst>
              <a:ext uri="{FF2B5EF4-FFF2-40B4-BE49-F238E27FC236}">
                <a16:creationId xmlns:a16="http://schemas.microsoft.com/office/drawing/2014/main" id="{3C6C148B-1BA3-8545-9D1D-CA66553E54AF}"/>
              </a:ext>
            </a:extLst>
          </p:cNvPr>
          <p:cNvSpPr/>
          <p:nvPr/>
        </p:nvSpPr>
        <p:spPr>
          <a:xfrm>
            <a:off x="6609503" y="4590519"/>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EX</a:t>
            </a:r>
            <a:endParaRPr lang="en-US">
              <a:solidFill>
                <a:schemeClr val="bg1"/>
              </a:solidFill>
            </a:endParaRPr>
          </a:p>
        </p:txBody>
      </p:sp>
      <p:sp>
        <p:nvSpPr>
          <p:cNvPr id="31" name="Rectangle 30">
            <a:extLst>
              <a:ext uri="{FF2B5EF4-FFF2-40B4-BE49-F238E27FC236}">
                <a16:creationId xmlns:a16="http://schemas.microsoft.com/office/drawing/2014/main" id="{E59D3BA7-3B4F-454D-B42F-7AF270166CE5}"/>
              </a:ext>
            </a:extLst>
          </p:cNvPr>
          <p:cNvSpPr/>
          <p:nvPr/>
        </p:nvSpPr>
        <p:spPr>
          <a:xfrm>
            <a:off x="8015060" y="4590519"/>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32" name="Rectangle 31">
            <a:extLst>
              <a:ext uri="{FF2B5EF4-FFF2-40B4-BE49-F238E27FC236}">
                <a16:creationId xmlns:a16="http://schemas.microsoft.com/office/drawing/2014/main" id="{563AC335-D210-AF4C-87D7-DE75B4D0BB23}"/>
              </a:ext>
            </a:extLst>
          </p:cNvPr>
          <p:cNvSpPr/>
          <p:nvPr/>
        </p:nvSpPr>
        <p:spPr>
          <a:xfrm>
            <a:off x="9420618" y="4591879"/>
            <a:ext cx="434022"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WB</a:t>
            </a:r>
            <a:endParaRPr lang="en-US" sz="1200" dirty="0"/>
          </a:p>
        </p:txBody>
      </p:sp>
      <p:cxnSp>
        <p:nvCxnSpPr>
          <p:cNvPr id="36" name="Straight Arrow Connector 35">
            <a:extLst>
              <a:ext uri="{FF2B5EF4-FFF2-40B4-BE49-F238E27FC236}">
                <a16:creationId xmlns:a16="http://schemas.microsoft.com/office/drawing/2014/main" id="{6EE1FE40-D184-2E40-BE41-AC530BA5E7A6}"/>
              </a:ext>
            </a:extLst>
          </p:cNvPr>
          <p:cNvCxnSpPr/>
          <p:nvPr/>
        </p:nvCxnSpPr>
        <p:spPr>
          <a:xfrm flipV="1">
            <a:off x="7484157" y="4126514"/>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0AA1B514-B948-734F-8E04-74F5D8523483}"/>
              </a:ext>
            </a:extLst>
          </p:cNvPr>
          <p:cNvSpPr txBox="1"/>
          <p:nvPr/>
        </p:nvSpPr>
        <p:spPr>
          <a:xfrm>
            <a:off x="7592662" y="4171803"/>
            <a:ext cx="1162873" cy="461665"/>
          </a:xfrm>
          <a:prstGeom prst="rect">
            <a:avLst/>
          </a:prstGeom>
          <a:noFill/>
        </p:spPr>
        <p:txBody>
          <a:bodyPr wrap="square" rtlCol="0">
            <a:spAutoFit/>
          </a:bodyPr>
          <a:lstStyle/>
          <a:p>
            <a:r>
              <a:rPr lang="en-US" altLang="zh-CN" sz="1200"/>
              <a:t>out</a:t>
            </a:r>
          </a:p>
          <a:p>
            <a:r>
              <a:rPr lang="en-US" altLang="zh-CN" sz="1200"/>
              <a:t>=</a:t>
            </a:r>
            <a:r>
              <a:rPr lang="zh-CN" altLang="en-US" sz="1200"/>
              <a:t> </a:t>
            </a:r>
            <a:r>
              <a:rPr lang="en-US" altLang="zh-CN" sz="1200"/>
              <a:t>1</a:t>
            </a:r>
            <a:endParaRPr lang="en-US" sz="1200"/>
          </a:p>
        </p:txBody>
      </p:sp>
      <p:sp>
        <p:nvSpPr>
          <p:cNvPr id="33" name="Rectangular Callout 32">
            <a:extLst>
              <a:ext uri="{FF2B5EF4-FFF2-40B4-BE49-F238E27FC236}">
                <a16:creationId xmlns:a16="http://schemas.microsoft.com/office/drawing/2014/main" id="{2FD68124-8D92-ED4F-9A9D-7F4FC3DB6E9C}"/>
              </a:ext>
            </a:extLst>
          </p:cNvPr>
          <p:cNvSpPr/>
          <p:nvPr/>
        </p:nvSpPr>
        <p:spPr>
          <a:xfrm>
            <a:off x="8256102" y="5876483"/>
            <a:ext cx="2386179" cy="556593"/>
          </a:xfrm>
          <a:prstGeom prst="wedgeRectCallout">
            <a:avLst>
              <a:gd name="adj1" fmla="val -38322"/>
              <a:gd name="adj2" fmla="val -689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When</a:t>
            </a:r>
            <a:r>
              <a:rPr lang="zh-CN" altLang="en-US" dirty="0"/>
              <a:t> </a:t>
            </a:r>
            <a:r>
              <a:rPr lang="en-US" altLang="zh-CN" dirty="0"/>
              <a:t>i2</a:t>
            </a:r>
            <a:r>
              <a:rPr lang="zh-CN" altLang="en-US" dirty="0"/>
              <a:t> </a:t>
            </a:r>
            <a:r>
              <a:rPr lang="en-US" altLang="zh-CN" dirty="0"/>
              <a:t>starts</a:t>
            </a:r>
            <a:r>
              <a:rPr lang="zh-CN" altLang="en-US" dirty="0"/>
              <a:t> </a:t>
            </a:r>
            <a:r>
              <a:rPr lang="en-US" altLang="zh-CN" dirty="0"/>
              <a:t>EX,</a:t>
            </a:r>
          </a:p>
        </p:txBody>
      </p:sp>
      <p:sp>
        <p:nvSpPr>
          <p:cNvPr id="38" name="Rectangular Callout 37">
            <a:extLst>
              <a:ext uri="{FF2B5EF4-FFF2-40B4-BE49-F238E27FC236}">
                <a16:creationId xmlns:a16="http://schemas.microsoft.com/office/drawing/2014/main" id="{48E2F8AC-DB9A-7B49-ABA9-E5B5E1983512}"/>
              </a:ext>
            </a:extLst>
          </p:cNvPr>
          <p:cNvSpPr/>
          <p:nvPr/>
        </p:nvSpPr>
        <p:spPr>
          <a:xfrm>
            <a:off x="6695449" y="3191645"/>
            <a:ext cx="2564298" cy="592700"/>
          </a:xfrm>
          <a:prstGeom prst="wedgeRectCallout">
            <a:avLst>
              <a:gd name="adj1" fmla="val -29591"/>
              <a:gd name="adj2" fmla="val 87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i1</a:t>
            </a:r>
            <a:r>
              <a:rPr lang="zh-CN" altLang="en-US" dirty="0"/>
              <a:t> </a:t>
            </a:r>
            <a:r>
              <a:rPr lang="en-US" altLang="zh-CN" dirty="0"/>
              <a:t>has</a:t>
            </a:r>
            <a:r>
              <a:rPr lang="zh-CN" altLang="en-US" dirty="0"/>
              <a:t> </a:t>
            </a:r>
            <a:r>
              <a:rPr lang="en-US" altLang="zh-CN" dirty="0"/>
              <a:t>just</a:t>
            </a:r>
            <a:r>
              <a:rPr lang="zh-CN" altLang="en-US" dirty="0"/>
              <a:t> </a:t>
            </a:r>
            <a:r>
              <a:rPr lang="en-US" altLang="zh-CN" dirty="0"/>
              <a:t>finished</a:t>
            </a:r>
            <a:r>
              <a:rPr lang="zh-CN" altLang="en-US" dirty="0"/>
              <a:t> </a:t>
            </a:r>
            <a:r>
              <a:rPr lang="en-US" altLang="zh-CN" dirty="0"/>
              <a:t>MEM</a:t>
            </a:r>
          </a:p>
        </p:txBody>
      </p:sp>
    </p:spTree>
    <p:extLst>
      <p:ext uri="{BB962C8B-B14F-4D97-AF65-F5344CB8AC3E}">
        <p14:creationId xmlns:p14="http://schemas.microsoft.com/office/powerpoint/2010/main" val="273818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8"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409CE15D-2B8D-0A49-A555-0A4888BD8BB3}"/>
              </a:ext>
            </a:extLst>
          </p:cNvPr>
          <p:cNvSpPr txBox="1"/>
          <p:nvPr/>
        </p:nvSpPr>
        <p:spPr>
          <a:xfrm>
            <a:off x="7484157" y="4990055"/>
            <a:ext cx="1162873" cy="461665"/>
          </a:xfrm>
          <a:prstGeom prst="rect">
            <a:avLst/>
          </a:prstGeom>
          <a:noFill/>
        </p:spPr>
        <p:txBody>
          <a:bodyPr wrap="square" rtlCol="0">
            <a:spAutoFit/>
          </a:bodyPr>
          <a:lstStyle/>
          <a:p>
            <a:r>
              <a:rPr lang="en-US" altLang="zh-CN" sz="1200">
                <a:solidFill>
                  <a:srgbClr val="C00000"/>
                </a:solidFill>
              </a:rPr>
              <a:t>x5</a:t>
            </a:r>
            <a:r>
              <a:rPr lang="zh-CN" altLang="en-US" sz="1200">
                <a:solidFill>
                  <a:srgbClr val="C00000"/>
                </a:solidFill>
              </a:rPr>
              <a:t> </a:t>
            </a:r>
            <a:r>
              <a:rPr lang="en-US" altLang="zh-CN" sz="1200">
                <a:solidFill>
                  <a:srgbClr val="C00000"/>
                </a:solidFill>
              </a:rPr>
              <a:t>=</a:t>
            </a:r>
            <a:r>
              <a:rPr lang="zh-CN" altLang="en-US" sz="1200">
                <a:solidFill>
                  <a:srgbClr val="C00000"/>
                </a:solidFill>
              </a:rPr>
              <a:t> </a:t>
            </a:r>
            <a:r>
              <a:rPr lang="en-US" altLang="zh-CN" sz="1200">
                <a:solidFill>
                  <a:srgbClr val="C00000"/>
                </a:solidFill>
              </a:rPr>
              <a:t>0</a:t>
            </a:r>
          </a:p>
          <a:p>
            <a:r>
              <a:rPr lang="en-US" altLang="zh-CN" sz="1200"/>
              <a:t>x6</a:t>
            </a:r>
            <a:r>
              <a:rPr lang="zh-CN" altLang="en-US" sz="1200"/>
              <a:t> </a:t>
            </a:r>
            <a:r>
              <a:rPr lang="en-US" altLang="zh-CN" sz="1200"/>
              <a:t>=</a:t>
            </a:r>
            <a:r>
              <a:rPr lang="zh-CN" altLang="en-US" sz="1200"/>
              <a:t> </a:t>
            </a:r>
            <a:r>
              <a:rPr lang="en-US" altLang="zh-CN" sz="1200"/>
              <a:t>1</a:t>
            </a:r>
            <a:endParaRPr lang="en-US" sz="1200"/>
          </a:p>
        </p:txBody>
      </p:sp>
      <p:sp>
        <p:nvSpPr>
          <p:cNvPr id="2" name="Title 1"/>
          <p:cNvSpPr>
            <a:spLocks noGrp="1"/>
          </p:cNvSpPr>
          <p:nvPr>
            <p:ph type="title"/>
          </p:nvPr>
        </p:nvSpPr>
        <p:spPr/>
        <p:txBody>
          <a:bodyPr/>
          <a:lstStyle/>
          <a:p>
            <a:r>
              <a:rPr lang="en-US" altLang="zh-CN"/>
              <a:t>Bubble</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57</a:t>
            </a:fld>
            <a:endParaRPr lang="en-US"/>
          </a:p>
        </p:txBody>
      </p:sp>
      <p:sp>
        <p:nvSpPr>
          <p:cNvPr id="10" name="TextBox 9">
            <a:extLst>
              <a:ext uri="{FF2B5EF4-FFF2-40B4-BE49-F238E27FC236}">
                <a16:creationId xmlns:a16="http://schemas.microsoft.com/office/drawing/2014/main" id="{C0B3069F-68D7-D747-92E7-83342D84BF4F}"/>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mem[101]</a:t>
            </a:r>
            <a:r>
              <a:rPr lang="zh-CN" altLang="en-US"/>
              <a:t> </a:t>
            </a:r>
            <a:r>
              <a:rPr lang="en-US" altLang="zh-CN"/>
              <a:t>=</a:t>
            </a:r>
            <a:r>
              <a:rPr lang="zh-CN" altLang="en-US"/>
              <a:t> </a:t>
            </a:r>
            <a:r>
              <a:rPr lang="en-US" altLang="zh-CN"/>
              <a:t>1</a:t>
            </a:r>
          </a:p>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r>
              <a:rPr lang="zh-CN" altLang="en-US"/>
              <a:t> </a:t>
            </a:r>
            <a:r>
              <a:rPr lang="en-US" altLang="zh-CN"/>
              <a:t>(x5</a:t>
            </a:r>
            <a:r>
              <a:rPr lang="zh-CN" altLang="en-US"/>
              <a:t> </a:t>
            </a:r>
            <a:r>
              <a:rPr lang="en-US" altLang="zh-CN"/>
              <a:t>=</a:t>
            </a:r>
            <a:r>
              <a:rPr lang="zh-CN" altLang="en-US"/>
              <a:t> </a:t>
            </a:r>
            <a:r>
              <a:rPr lang="en-US" altLang="zh-CN"/>
              <a:t>mem[x6</a:t>
            </a:r>
            <a:r>
              <a:rPr lang="zh-CN" altLang="en-US"/>
              <a:t> </a:t>
            </a:r>
            <a:r>
              <a:rPr lang="en-US" altLang="zh-CN"/>
              <a:t>+</a:t>
            </a:r>
            <a:r>
              <a:rPr lang="zh-CN" altLang="en-US"/>
              <a:t> </a:t>
            </a:r>
            <a:r>
              <a:rPr lang="en-US" altLang="zh-CN"/>
              <a:t>100])</a:t>
            </a:r>
          </a:p>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2</a:t>
            </a:r>
          </a:p>
        </p:txBody>
      </p:sp>
      <p:sp>
        <p:nvSpPr>
          <p:cNvPr id="11" name="Rectangle 10">
            <a:extLst>
              <a:ext uri="{FF2B5EF4-FFF2-40B4-BE49-F238E27FC236}">
                <a16:creationId xmlns:a16="http://schemas.microsoft.com/office/drawing/2014/main" id="{4D3B768E-03E5-7341-9389-E6FE0A651D96}"/>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2" name="Rectangle 11">
            <a:extLst>
              <a:ext uri="{FF2B5EF4-FFF2-40B4-BE49-F238E27FC236}">
                <a16:creationId xmlns:a16="http://schemas.microsoft.com/office/drawing/2014/main" id="{EFE914D7-8F42-EE47-875B-4F0F9A3E80DE}"/>
              </a:ext>
            </a:extLst>
          </p:cNvPr>
          <p:cNvSpPr/>
          <p:nvPr/>
        </p:nvSpPr>
        <p:spPr>
          <a:xfrm>
            <a:off x="4166147" y="3859622"/>
            <a:ext cx="5184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13" name="Rectangle 12">
            <a:extLst>
              <a:ext uri="{FF2B5EF4-FFF2-40B4-BE49-F238E27FC236}">
                <a16:creationId xmlns:a16="http://schemas.microsoft.com/office/drawing/2014/main" id="{14CA4BC8-BD73-3547-AFF1-F934D671B722}"/>
              </a:ext>
            </a:extLst>
          </p:cNvPr>
          <p:cNvSpPr/>
          <p:nvPr/>
        </p:nvSpPr>
        <p:spPr>
          <a:xfrm>
            <a:off x="5191539"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4" name="Rectangle 13">
            <a:extLst>
              <a:ext uri="{FF2B5EF4-FFF2-40B4-BE49-F238E27FC236}">
                <a16:creationId xmlns:a16="http://schemas.microsoft.com/office/drawing/2014/main" id="{5843CC38-1227-A649-AD5F-7BBB99AAF3A0}"/>
              </a:ext>
            </a:extLst>
          </p:cNvPr>
          <p:cNvSpPr/>
          <p:nvPr/>
        </p:nvSpPr>
        <p:spPr>
          <a:xfrm>
            <a:off x="6597096"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MEM</a:t>
            </a:r>
            <a:endParaRPr lang="en-US">
              <a:solidFill>
                <a:schemeClr val="bg1"/>
              </a:solidFill>
            </a:endParaRPr>
          </a:p>
        </p:txBody>
      </p:sp>
      <p:sp>
        <p:nvSpPr>
          <p:cNvPr id="15" name="Rectangle 14">
            <a:extLst>
              <a:ext uri="{FF2B5EF4-FFF2-40B4-BE49-F238E27FC236}">
                <a16:creationId xmlns:a16="http://schemas.microsoft.com/office/drawing/2014/main" id="{2EEF331C-A60A-E649-B8DE-98C475D90208}"/>
              </a:ext>
            </a:extLst>
          </p:cNvPr>
          <p:cNvSpPr/>
          <p:nvPr/>
        </p:nvSpPr>
        <p:spPr>
          <a:xfrm>
            <a:off x="8002654" y="3859685"/>
            <a:ext cx="506896"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16" name="Rectangle 15">
            <a:extLst>
              <a:ext uri="{FF2B5EF4-FFF2-40B4-BE49-F238E27FC236}">
                <a16:creationId xmlns:a16="http://schemas.microsoft.com/office/drawing/2014/main" id="{0813290A-22AC-6F4F-97ED-383BAC5F9F7F}"/>
              </a:ext>
            </a:extLst>
          </p:cNvPr>
          <p:cNvSpPr/>
          <p:nvPr/>
        </p:nvSpPr>
        <p:spPr>
          <a:xfrm>
            <a:off x="745586" y="3951955"/>
            <a:ext cx="1737976" cy="369332"/>
          </a:xfrm>
          <a:prstGeom prst="rect">
            <a:avLst/>
          </a:prstGeom>
        </p:spPr>
        <p:txBody>
          <a:bodyPr wrap="none">
            <a:spAutoFit/>
          </a:bodyPr>
          <a:lstStyle/>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p>
        </p:txBody>
      </p:sp>
      <p:sp>
        <p:nvSpPr>
          <p:cNvPr id="17" name="Rectangle 16">
            <a:extLst>
              <a:ext uri="{FF2B5EF4-FFF2-40B4-BE49-F238E27FC236}">
                <a16:creationId xmlns:a16="http://schemas.microsoft.com/office/drawing/2014/main" id="{B2B951E5-A23F-5A48-85C5-03FC31FAD574}"/>
              </a:ext>
            </a:extLst>
          </p:cNvPr>
          <p:cNvSpPr/>
          <p:nvPr/>
        </p:nvSpPr>
        <p:spPr>
          <a:xfrm>
            <a:off x="1978089" y="4798363"/>
            <a:ext cx="1752403" cy="369332"/>
          </a:xfrm>
          <a:prstGeom prst="rect">
            <a:avLst/>
          </a:prstGeom>
        </p:spPr>
        <p:txBody>
          <a:bodyPr wrap="none">
            <a:spAutoFit/>
          </a:bodyPr>
          <a:lstStyle/>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8" name="Rectangle 17">
            <a:extLst>
              <a:ext uri="{FF2B5EF4-FFF2-40B4-BE49-F238E27FC236}">
                <a16:creationId xmlns:a16="http://schemas.microsoft.com/office/drawing/2014/main" id="{E95791B1-1C03-264C-8000-AE56C561FD96}"/>
              </a:ext>
            </a:extLst>
          </p:cNvPr>
          <p:cNvSpPr/>
          <p:nvPr/>
        </p:nvSpPr>
        <p:spPr>
          <a:xfrm>
            <a:off x="3782645" y="4706224"/>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9" name="Rectangle 18">
            <a:extLst>
              <a:ext uri="{FF2B5EF4-FFF2-40B4-BE49-F238E27FC236}">
                <a16:creationId xmlns:a16="http://schemas.microsoft.com/office/drawing/2014/main" id="{E2827F74-D502-DF46-93B8-773F72405DC9}"/>
              </a:ext>
            </a:extLst>
          </p:cNvPr>
          <p:cNvSpPr/>
          <p:nvPr/>
        </p:nvSpPr>
        <p:spPr>
          <a:xfrm>
            <a:off x="5637145" y="4707521"/>
            <a:ext cx="455518"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ID</a:t>
            </a:r>
            <a:endParaRPr lang="en-US" dirty="0">
              <a:solidFill>
                <a:schemeClr val="bg1"/>
              </a:solidFill>
            </a:endParaRPr>
          </a:p>
        </p:txBody>
      </p:sp>
      <p:sp>
        <p:nvSpPr>
          <p:cNvPr id="20" name="Rectangle 19">
            <a:extLst>
              <a:ext uri="{FF2B5EF4-FFF2-40B4-BE49-F238E27FC236}">
                <a16:creationId xmlns:a16="http://schemas.microsoft.com/office/drawing/2014/main" id="{A10C81C3-65C4-254C-988E-D9FA24C1C4DA}"/>
              </a:ext>
            </a:extLst>
          </p:cNvPr>
          <p:cNvSpPr/>
          <p:nvPr/>
        </p:nvSpPr>
        <p:spPr>
          <a:xfrm>
            <a:off x="8016731" y="4706224"/>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21" name="Rectangle 20">
            <a:extLst>
              <a:ext uri="{FF2B5EF4-FFF2-40B4-BE49-F238E27FC236}">
                <a16:creationId xmlns:a16="http://schemas.microsoft.com/office/drawing/2014/main" id="{B737A6DB-CB2B-FE43-B29F-40DBA00ED37C}"/>
              </a:ext>
            </a:extLst>
          </p:cNvPr>
          <p:cNvSpPr/>
          <p:nvPr/>
        </p:nvSpPr>
        <p:spPr>
          <a:xfrm>
            <a:off x="9422288" y="4706224"/>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22" name="Rectangle 21">
            <a:extLst>
              <a:ext uri="{FF2B5EF4-FFF2-40B4-BE49-F238E27FC236}">
                <a16:creationId xmlns:a16="http://schemas.microsoft.com/office/drawing/2014/main" id="{24640023-153F-FD49-87F1-79A7B1D21B79}"/>
              </a:ext>
            </a:extLst>
          </p:cNvPr>
          <p:cNvSpPr/>
          <p:nvPr/>
        </p:nvSpPr>
        <p:spPr>
          <a:xfrm>
            <a:off x="10827846" y="4707584"/>
            <a:ext cx="443966"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WB</a:t>
            </a:r>
            <a:endParaRPr lang="en-US" sz="1200" dirty="0"/>
          </a:p>
        </p:txBody>
      </p:sp>
      <p:cxnSp>
        <p:nvCxnSpPr>
          <p:cNvPr id="24" name="Straight Arrow Connector 23">
            <a:extLst>
              <a:ext uri="{FF2B5EF4-FFF2-40B4-BE49-F238E27FC236}">
                <a16:creationId xmlns:a16="http://schemas.microsoft.com/office/drawing/2014/main" id="{4EA8FC16-6026-094C-B65B-9BD13DA405E4}"/>
              </a:ext>
            </a:extLst>
          </p:cNvPr>
          <p:cNvCxnSpPr/>
          <p:nvPr/>
        </p:nvCxnSpPr>
        <p:spPr>
          <a:xfrm>
            <a:off x="7504035" y="4983223"/>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C37FFA97-51FE-4544-9E14-027C58C6F7F5}"/>
              </a:ext>
            </a:extLst>
          </p:cNvPr>
          <p:cNvSpPr/>
          <p:nvPr/>
        </p:nvSpPr>
        <p:spPr>
          <a:xfrm>
            <a:off x="5716649" y="2212445"/>
            <a:ext cx="4137991" cy="11227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How</a:t>
            </a:r>
            <a:r>
              <a:rPr lang="zh-CN" altLang="en-US"/>
              <a:t> </a:t>
            </a:r>
            <a:r>
              <a:rPr lang="en-US" altLang="zh-CN"/>
              <a:t>many</a:t>
            </a:r>
            <a:r>
              <a:rPr lang="zh-CN" altLang="en-US"/>
              <a:t> </a:t>
            </a:r>
            <a:r>
              <a:rPr lang="en-US" altLang="zh-CN"/>
              <a:t>bubbles?</a:t>
            </a:r>
          </a:p>
          <a:p>
            <a:pPr algn="ctr"/>
            <a:r>
              <a:rPr lang="en-US" altLang="zh-CN"/>
              <a:t>How</a:t>
            </a:r>
            <a:r>
              <a:rPr lang="zh-CN" altLang="en-US"/>
              <a:t> </a:t>
            </a:r>
            <a:r>
              <a:rPr lang="en-US" altLang="zh-CN"/>
              <a:t>many</a:t>
            </a:r>
            <a:r>
              <a:rPr lang="zh-CN" altLang="en-US"/>
              <a:t> </a:t>
            </a:r>
            <a:r>
              <a:rPr lang="en-US" altLang="zh-CN"/>
              <a:t>cycles</a:t>
            </a:r>
            <a:r>
              <a:rPr lang="zh-CN" altLang="en-US"/>
              <a:t> </a:t>
            </a:r>
            <a:r>
              <a:rPr lang="en-US" altLang="zh-CN"/>
              <a:t>it</a:t>
            </a:r>
            <a:r>
              <a:rPr lang="zh-CN" altLang="en-US"/>
              <a:t> </a:t>
            </a:r>
            <a:r>
              <a:rPr lang="en-US" altLang="zh-CN"/>
              <a:t>needs</a:t>
            </a:r>
            <a:r>
              <a:rPr lang="zh-CN" altLang="en-US"/>
              <a:t> </a:t>
            </a:r>
            <a:r>
              <a:rPr lang="en-US" altLang="zh-CN"/>
              <a:t>for</a:t>
            </a:r>
            <a:r>
              <a:rPr lang="zh-CN" altLang="en-US"/>
              <a:t> </a:t>
            </a:r>
            <a:r>
              <a:rPr lang="en-US" altLang="zh-CN"/>
              <a:t>i1</a:t>
            </a:r>
            <a:r>
              <a:rPr lang="zh-CN" altLang="en-US"/>
              <a:t> </a:t>
            </a:r>
            <a:r>
              <a:rPr lang="en-US" altLang="zh-CN"/>
              <a:t>to</a:t>
            </a:r>
            <a:r>
              <a:rPr lang="zh-CN" altLang="en-US"/>
              <a:t> </a:t>
            </a:r>
            <a:r>
              <a:rPr lang="en-US" altLang="zh-CN"/>
              <a:t>prepare</a:t>
            </a:r>
            <a:r>
              <a:rPr lang="zh-CN" altLang="en-US"/>
              <a:t> </a:t>
            </a:r>
            <a:r>
              <a:rPr lang="en-US" altLang="zh-CN"/>
              <a:t>the</a:t>
            </a:r>
            <a:r>
              <a:rPr lang="zh-CN" altLang="en-US"/>
              <a:t> </a:t>
            </a:r>
            <a:r>
              <a:rPr lang="en-US" altLang="zh-CN"/>
              <a:t>output</a:t>
            </a:r>
            <a:r>
              <a:rPr lang="zh-CN" altLang="en-US"/>
              <a:t> </a:t>
            </a:r>
            <a:r>
              <a:rPr lang="en-US" altLang="zh-CN"/>
              <a:t>before</a:t>
            </a:r>
            <a:r>
              <a:rPr lang="zh-CN" altLang="en-US"/>
              <a:t> </a:t>
            </a:r>
            <a:r>
              <a:rPr lang="en-US" altLang="zh-CN"/>
              <a:t>i2</a:t>
            </a:r>
            <a:r>
              <a:rPr lang="zh-CN" altLang="en-US"/>
              <a:t> </a:t>
            </a:r>
            <a:r>
              <a:rPr lang="en-US" altLang="zh-CN"/>
              <a:t>uses</a:t>
            </a:r>
            <a:r>
              <a:rPr lang="zh-CN" altLang="en-US"/>
              <a:t> </a:t>
            </a:r>
            <a:r>
              <a:rPr lang="en-US" altLang="zh-CN"/>
              <a:t>it.</a:t>
            </a:r>
            <a:endParaRPr lang="en-US"/>
          </a:p>
        </p:txBody>
      </p:sp>
      <p:cxnSp>
        <p:nvCxnSpPr>
          <p:cNvPr id="36" name="Straight Arrow Connector 35">
            <a:extLst>
              <a:ext uri="{FF2B5EF4-FFF2-40B4-BE49-F238E27FC236}">
                <a16:creationId xmlns:a16="http://schemas.microsoft.com/office/drawing/2014/main" id="{6EE1FE40-D184-2E40-BE41-AC530BA5E7A6}"/>
              </a:ext>
            </a:extLst>
          </p:cNvPr>
          <p:cNvCxnSpPr/>
          <p:nvPr/>
        </p:nvCxnSpPr>
        <p:spPr>
          <a:xfrm flipV="1">
            <a:off x="7484157" y="4126514"/>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0AA1B514-B948-734F-8E04-74F5D8523483}"/>
              </a:ext>
            </a:extLst>
          </p:cNvPr>
          <p:cNvSpPr txBox="1"/>
          <p:nvPr/>
        </p:nvSpPr>
        <p:spPr>
          <a:xfrm>
            <a:off x="7592662" y="4171803"/>
            <a:ext cx="1162873" cy="461665"/>
          </a:xfrm>
          <a:prstGeom prst="rect">
            <a:avLst/>
          </a:prstGeom>
          <a:noFill/>
        </p:spPr>
        <p:txBody>
          <a:bodyPr wrap="square" rtlCol="0">
            <a:spAutoFit/>
          </a:bodyPr>
          <a:lstStyle/>
          <a:p>
            <a:r>
              <a:rPr lang="en-US" altLang="zh-CN" sz="1200"/>
              <a:t>out</a:t>
            </a:r>
          </a:p>
          <a:p>
            <a:r>
              <a:rPr lang="en-US" altLang="zh-CN" sz="1200"/>
              <a:t>=</a:t>
            </a:r>
            <a:r>
              <a:rPr lang="zh-CN" altLang="en-US" sz="1200"/>
              <a:t> </a:t>
            </a:r>
            <a:r>
              <a:rPr lang="en-US" altLang="zh-CN" sz="1200"/>
              <a:t>1</a:t>
            </a:r>
            <a:endParaRPr lang="en-US" sz="1200"/>
          </a:p>
        </p:txBody>
      </p:sp>
      <p:sp>
        <p:nvSpPr>
          <p:cNvPr id="33" name="Rectangular Callout 32">
            <a:extLst>
              <a:ext uri="{FF2B5EF4-FFF2-40B4-BE49-F238E27FC236}">
                <a16:creationId xmlns:a16="http://schemas.microsoft.com/office/drawing/2014/main" id="{2FD68124-8D92-ED4F-9A9D-7F4FC3DB6E9C}"/>
              </a:ext>
            </a:extLst>
          </p:cNvPr>
          <p:cNvSpPr/>
          <p:nvPr/>
        </p:nvSpPr>
        <p:spPr>
          <a:xfrm>
            <a:off x="8275980" y="5327731"/>
            <a:ext cx="2386179" cy="556593"/>
          </a:xfrm>
          <a:prstGeom prst="wedgeRectCallout">
            <a:avLst>
              <a:gd name="adj1" fmla="val -38322"/>
              <a:gd name="adj2" fmla="val -689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When</a:t>
            </a:r>
            <a:r>
              <a:rPr lang="zh-CN" altLang="en-US" dirty="0"/>
              <a:t> </a:t>
            </a:r>
            <a:r>
              <a:rPr lang="en-US" altLang="zh-CN" dirty="0"/>
              <a:t>i2</a:t>
            </a:r>
            <a:r>
              <a:rPr lang="zh-CN" altLang="en-US" dirty="0"/>
              <a:t> </a:t>
            </a:r>
            <a:r>
              <a:rPr lang="en-US" altLang="zh-CN" dirty="0"/>
              <a:t>starts</a:t>
            </a:r>
            <a:r>
              <a:rPr lang="zh-CN" altLang="en-US" dirty="0"/>
              <a:t> </a:t>
            </a:r>
            <a:r>
              <a:rPr lang="en-US" altLang="zh-CN" dirty="0"/>
              <a:t>EX,</a:t>
            </a:r>
          </a:p>
        </p:txBody>
      </p:sp>
      <p:sp>
        <p:nvSpPr>
          <p:cNvPr id="38" name="Rectangular Callout 37">
            <a:extLst>
              <a:ext uri="{FF2B5EF4-FFF2-40B4-BE49-F238E27FC236}">
                <a16:creationId xmlns:a16="http://schemas.microsoft.com/office/drawing/2014/main" id="{48E2F8AC-DB9A-7B49-ABA9-E5B5E1983512}"/>
              </a:ext>
            </a:extLst>
          </p:cNvPr>
          <p:cNvSpPr/>
          <p:nvPr/>
        </p:nvSpPr>
        <p:spPr>
          <a:xfrm>
            <a:off x="6695449" y="3191645"/>
            <a:ext cx="2564298" cy="592700"/>
          </a:xfrm>
          <a:prstGeom prst="wedgeRectCallout">
            <a:avLst>
              <a:gd name="adj1" fmla="val -29591"/>
              <a:gd name="adj2" fmla="val 87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i1</a:t>
            </a:r>
            <a:r>
              <a:rPr lang="zh-CN" altLang="en-US" dirty="0"/>
              <a:t> </a:t>
            </a:r>
            <a:r>
              <a:rPr lang="en-US" altLang="zh-CN" dirty="0"/>
              <a:t>has</a:t>
            </a:r>
            <a:r>
              <a:rPr lang="zh-CN" altLang="en-US" dirty="0"/>
              <a:t> </a:t>
            </a:r>
            <a:r>
              <a:rPr lang="en-US" altLang="zh-CN" dirty="0"/>
              <a:t>just</a:t>
            </a:r>
            <a:r>
              <a:rPr lang="zh-CN" altLang="en-US" dirty="0"/>
              <a:t> </a:t>
            </a:r>
            <a:r>
              <a:rPr lang="en-US" altLang="zh-CN" dirty="0"/>
              <a:t>finished</a:t>
            </a:r>
            <a:r>
              <a:rPr lang="zh-CN" altLang="en-US" dirty="0"/>
              <a:t> </a:t>
            </a:r>
            <a:r>
              <a:rPr lang="en-US" altLang="zh-CN" dirty="0"/>
              <a:t>MEM</a:t>
            </a:r>
          </a:p>
        </p:txBody>
      </p:sp>
    </p:spTree>
    <p:extLst>
      <p:ext uri="{BB962C8B-B14F-4D97-AF65-F5344CB8AC3E}">
        <p14:creationId xmlns:p14="http://schemas.microsoft.com/office/powerpoint/2010/main" val="1522154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409CE15D-2B8D-0A49-A555-0A4888BD8BB3}"/>
              </a:ext>
            </a:extLst>
          </p:cNvPr>
          <p:cNvSpPr txBox="1"/>
          <p:nvPr/>
        </p:nvSpPr>
        <p:spPr>
          <a:xfrm>
            <a:off x="7464279" y="5538807"/>
            <a:ext cx="1162873" cy="461665"/>
          </a:xfrm>
          <a:prstGeom prst="rect">
            <a:avLst/>
          </a:prstGeom>
          <a:noFill/>
        </p:spPr>
        <p:txBody>
          <a:bodyPr wrap="square" rtlCol="0">
            <a:spAutoFit/>
          </a:bodyPr>
          <a:lstStyle/>
          <a:p>
            <a:r>
              <a:rPr lang="en-US" altLang="zh-CN" sz="1200">
                <a:solidFill>
                  <a:srgbClr val="C00000"/>
                </a:solidFill>
              </a:rPr>
              <a:t>x5</a:t>
            </a:r>
            <a:r>
              <a:rPr lang="zh-CN" altLang="en-US" sz="1200">
                <a:solidFill>
                  <a:srgbClr val="C00000"/>
                </a:solidFill>
              </a:rPr>
              <a:t> </a:t>
            </a:r>
            <a:r>
              <a:rPr lang="en-US" altLang="zh-CN" sz="1200">
                <a:solidFill>
                  <a:srgbClr val="C00000"/>
                </a:solidFill>
              </a:rPr>
              <a:t>=</a:t>
            </a:r>
            <a:r>
              <a:rPr lang="zh-CN" altLang="en-US" sz="1200">
                <a:solidFill>
                  <a:srgbClr val="C00000"/>
                </a:solidFill>
              </a:rPr>
              <a:t> </a:t>
            </a:r>
            <a:r>
              <a:rPr lang="en-US" altLang="zh-CN" sz="1200">
                <a:solidFill>
                  <a:srgbClr val="C00000"/>
                </a:solidFill>
              </a:rPr>
              <a:t>0</a:t>
            </a:r>
          </a:p>
          <a:p>
            <a:r>
              <a:rPr lang="en-US" altLang="zh-CN" sz="1200"/>
              <a:t>x6</a:t>
            </a:r>
            <a:r>
              <a:rPr lang="zh-CN" altLang="en-US" sz="1200"/>
              <a:t> </a:t>
            </a:r>
            <a:r>
              <a:rPr lang="en-US" altLang="zh-CN" sz="1200"/>
              <a:t>=</a:t>
            </a:r>
            <a:r>
              <a:rPr lang="zh-CN" altLang="en-US" sz="1200"/>
              <a:t> </a:t>
            </a:r>
            <a:r>
              <a:rPr lang="en-US" altLang="zh-CN" sz="1200"/>
              <a:t>1</a:t>
            </a:r>
            <a:endParaRPr lang="en-US" sz="1200"/>
          </a:p>
        </p:txBody>
      </p:sp>
      <p:sp>
        <p:nvSpPr>
          <p:cNvPr id="2" name="Title 1"/>
          <p:cNvSpPr>
            <a:spLocks noGrp="1"/>
          </p:cNvSpPr>
          <p:nvPr>
            <p:ph type="title"/>
          </p:nvPr>
        </p:nvSpPr>
        <p:spPr/>
        <p:txBody>
          <a:bodyPr/>
          <a:lstStyle/>
          <a:p>
            <a:r>
              <a:rPr lang="en-US" altLang="zh-CN"/>
              <a:t>Bubble</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58</a:t>
            </a:fld>
            <a:endParaRPr lang="en-US"/>
          </a:p>
        </p:txBody>
      </p:sp>
      <p:sp>
        <p:nvSpPr>
          <p:cNvPr id="10" name="TextBox 9">
            <a:extLst>
              <a:ext uri="{FF2B5EF4-FFF2-40B4-BE49-F238E27FC236}">
                <a16:creationId xmlns:a16="http://schemas.microsoft.com/office/drawing/2014/main" id="{C0B3069F-68D7-D747-92E7-83342D84BF4F}"/>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mem[101]</a:t>
            </a:r>
            <a:r>
              <a:rPr lang="zh-CN" altLang="en-US"/>
              <a:t> </a:t>
            </a:r>
            <a:r>
              <a:rPr lang="en-US" altLang="zh-CN"/>
              <a:t>=</a:t>
            </a:r>
            <a:r>
              <a:rPr lang="zh-CN" altLang="en-US"/>
              <a:t> </a:t>
            </a:r>
            <a:r>
              <a:rPr lang="en-US" altLang="zh-CN"/>
              <a:t>1</a:t>
            </a:r>
          </a:p>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r>
              <a:rPr lang="zh-CN" altLang="en-US"/>
              <a:t> </a:t>
            </a:r>
            <a:r>
              <a:rPr lang="en-US" altLang="zh-CN"/>
              <a:t>(x5</a:t>
            </a:r>
            <a:r>
              <a:rPr lang="zh-CN" altLang="en-US"/>
              <a:t> </a:t>
            </a:r>
            <a:r>
              <a:rPr lang="en-US" altLang="zh-CN"/>
              <a:t>=</a:t>
            </a:r>
            <a:r>
              <a:rPr lang="zh-CN" altLang="en-US"/>
              <a:t> </a:t>
            </a:r>
            <a:r>
              <a:rPr lang="en-US" altLang="zh-CN"/>
              <a:t>mem[x6</a:t>
            </a:r>
            <a:r>
              <a:rPr lang="zh-CN" altLang="en-US"/>
              <a:t> </a:t>
            </a:r>
            <a:r>
              <a:rPr lang="en-US" altLang="zh-CN"/>
              <a:t>+</a:t>
            </a:r>
            <a:r>
              <a:rPr lang="zh-CN" altLang="en-US"/>
              <a:t> </a:t>
            </a:r>
            <a:r>
              <a:rPr lang="en-US" altLang="zh-CN"/>
              <a:t>100])</a:t>
            </a:r>
          </a:p>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2</a:t>
            </a:r>
          </a:p>
        </p:txBody>
      </p:sp>
      <p:sp>
        <p:nvSpPr>
          <p:cNvPr id="11" name="Rectangle 10">
            <a:extLst>
              <a:ext uri="{FF2B5EF4-FFF2-40B4-BE49-F238E27FC236}">
                <a16:creationId xmlns:a16="http://schemas.microsoft.com/office/drawing/2014/main" id="{4D3B768E-03E5-7341-9389-E6FE0A651D96}"/>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2" name="Rectangle 11">
            <a:extLst>
              <a:ext uri="{FF2B5EF4-FFF2-40B4-BE49-F238E27FC236}">
                <a16:creationId xmlns:a16="http://schemas.microsoft.com/office/drawing/2014/main" id="{EFE914D7-8F42-EE47-875B-4F0F9A3E80DE}"/>
              </a:ext>
            </a:extLst>
          </p:cNvPr>
          <p:cNvSpPr/>
          <p:nvPr/>
        </p:nvSpPr>
        <p:spPr>
          <a:xfrm>
            <a:off x="4166147" y="3859622"/>
            <a:ext cx="5184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13" name="Rectangle 12">
            <a:extLst>
              <a:ext uri="{FF2B5EF4-FFF2-40B4-BE49-F238E27FC236}">
                <a16:creationId xmlns:a16="http://schemas.microsoft.com/office/drawing/2014/main" id="{14CA4BC8-BD73-3547-AFF1-F934D671B722}"/>
              </a:ext>
            </a:extLst>
          </p:cNvPr>
          <p:cNvSpPr/>
          <p:nvPr/>
        </p:nvSpPr>
        <p:spPr>
          <a:xfrm>
            <a:off x="5191539"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4" name="Rectangle 13">
            <a:extLst>
              <a:ext uri="{FF2B5EF4-FFF2-40B4-BE49-F238E27FC236}">
                <a16:creationId xmlns:a16="http://schemas.microsoft.com/office/drawing/2014/main" id="{5843CC38-1227-A649-AD5F-7BBB99AAF3A0}"/>
              </a:ext>
            </a:extLst>
          </p:cNvPr>
          <p:cNvSpPr/>
          <p:nvPr/>
        </p:nvSpPr>
        <p:spPr>
          <a:xfrm>
            <a:off x="6597096"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MEM</a:t>
            </a:r>
            <a:endParaRPr lang="en-US">
              <a:solidFill>
                <a:schemeClr val="bg1"/>
              </a:solidFill>
            </a:endParaRPr>
          </a:p>
        </p:txBody>
      </p:sp>
      <p:sp>
        <p:nvSpPr>
          <p:cNvPr id="15" name="Rectangle 14">
            <a:extLst>
              <a:ext uri="{FF2B5EF4-FFF2-40B4-BE49-F238E27FC236}">
                <a16:creationId xmlns:a16="http://schemas.microsoft.com/office/drawing/2014/main" id="{2EEF331C-A60A-E649-B8DE-98C475D90208}"/>
              </a:ext>
            </a:extLst>
          </p:cNvPr>
          <p:cNvSpPr/>
          <p:nvPr/>
        </p:nvSpPr>
        <p:spPr>
          <a:xfrm>
            <a:off x="8002654" y="3859685"/>
            <a:ext cx="506896"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16" name="Rectangle 15">
            <a:extLst>
              <a:ext uri="{FF2B5EF4-FFF2-40B4-BE49-F238E27FC236}">
                <a16:creationId xmlns:a16="http://schemas.microsoft.com/office/drawing/2014/main" id="{0813290A-22AC-6F4F-97ED-383BAC5F9F7F}"/>
              </a:ext>
            </a:extLst>
          </p:cNvPr>
          <p:cNvSpPr/>
          <p:nvPr/>
        </p:nvSpPr>
        <p:spPr>
          <a:xfrm>
            <a:off x="745586" y="3951955"/>
            <a:ext cx="1737976" cy="369332"/>
          </a:xfrm>
          <a:prstGeom prst="rect">
            <a:avLst/>
          </a:prstGeom>
        </p:spPr>
        <p:txBody>
          <a:bodyPr wrap="none">
            <a:spAutoFit/>
          </a:bodyPr>
          <a:lstStyle/>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p>
        </p:txBody>
      </p:sp>
      <p:sp>
        <p:nvSpPr>
          <p:cNvPr id="17" name="Rectangle 16">
            <a:extLst>
              <a:ext uri="{FF2B5EF4-FFF2-40B4-BE49-F238E27FC236}">
                <a16:creationId xmlns:a16="http://schemas.microsoft.com/office/drawing/2014/main" id="{B2B951E5-A23F-5A48-85C5-03FC31FAD574}"/>
              </a:ext>
            </a:extLst>
          </p:cNvPr>
          <p:cNvSpPr/>
          <p:nvPr/>
        </p:nvSpPr>
        <p:spPr>
          <a:xfrm>
            <a:off x="3375383" y="5347115"/>
            <a:ext cx="1752403" cy="369332"/>
          </a:xfrm>
          <a:prstGeom prst="rect">
            <a:avLst/>
          </a:prstGeom>
        </p:spPr>
        <p:txBody>
          <a:bodyPr wrap="none">
            <a:spAutoFit/>
          </a:bodyPr>
          <a:lstStyle/>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8" name="Rectangle 17">
            <a:extLst>
              <a:ext uri="{FF2B5EF4-FFF2-40B4-BE49-F238E27FC236}">
                <a16:creationId xmlns:a16="http://schemas.microsoft.com/office/drawing/2014/main" id="{E95791B1-1C03-264C-8000-AE56C561FD96}"/>
              </a:ext>
            </a:extLst>
          </p:cNvPr>
          <p:cNvSpPr/>
          <p:nvPr/>
        </p:nvSpPr>
        <p:spPr>
          <a:xfrm>
            <a:off x="5179939" y="5254976"/>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9" name="Rectangle 18">
            <a:extLst>
              <a:ext uri="{FF2B5EF4-FFF2-40B4-BE49-F238E27FC236}">
                <a16:creationId xmlns:a16="http://schemas.microsoft.com/office/drawing/2014/main" id="{E2827F74-D502-DF46-93B8-773F72405DC9}"/>
              </a:ext>
            </a:extLst>
          </p:cNvPr>
          <p:cNvSpPr/>
          <p:nvPr/>
        </p:nvSpPr>
        <p:spPr>
          <a:xfrm>
            <a:off x="7034439" y="5256273"/>
            <a:ext cx="455518"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ID</a:t>
            </a:r>
            <a:endParaRPr lang="en-US" dirty="0">
              <a:solidFill>
                <a:schemeClr val="bg1"/>
              </a:solidFill>
            </a:endParaRPr>
          </a:p>
        </p:txBody>
      </p:sp>
      <p:sp>
        <p:nvSpPr>
          <p:cNvPr id="20" name="Rectangle 19">
            <a:extLst>
              <a:ext uri="{FF2B5EF4-FFF2-40B4-BE49-F238E27FC236}">
                <a16:creationId xmlns:a16="http://schemas.microsoft.com/office/drawing/2014/main" id="{A10C81C3-65C4-254C-988E-D9FA24C1C4DA}"/>
              </a:ext>
            </a:extLst>
          </p:cNvPr>
          <p:cNvSpPr/>
          <p:nvPr/>
        </p:nvSpPr>
        <p:spPr>
          <a:xfrm>
            <a:off x="7996853" y="5254976"/>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21" name="Rectangle 20">
            <a:extLst>
              <a:ext uri="{FF2B5EF4-FFF2-40B4-BE49-F238E27FC236}">
                <a16:creationId xmlns:a16="http://schemas.microsoft.com/office/drawing/2014/main" id="{B737A6DB-CB2B-FE43-B29F-40DBA00ED37C}"/>
              </a:ext>
            </a:extLst>
          </p:cNvPr>
          <p:cNvSpPr/>
          <p:nvPr/>
        </p:nvSpPr>
        <p:spPr>
          <a:xfrm>
            <a:off x="9402410" y="5254976"/>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22" name="Rectangle 21">
            <a:extLst>
              <a:ext uri="{FF2B5EF4-FFF2-40B4-BE49-F238E27FC236}">
                <a16:creationId xmlns:a16="http://schemas.microsoft.com/office/drawing/2014/main" id="{24640023-153F-FD49-87F1-79A7B1D21B79}"/>
              </a:ext>
            </a:extLst>
          </p:cNvPr>
          <p:cNvSpPr/>
          <p:nvPr/>
        </p:nvSpPr>
        <p:spPr>
          <a:xfrm>
            <a:off x="10807968" y="5256336"/>
            <a:ext cx="443966"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WB</a:t>
            </a:r>
            <a:endParaRPr lang="en-US" sz="1200" dirty="0"/>
          </a:p>
        </p:txBody>
      </p:sp>
      <p:cxnSp>
        <p:nvCxnSpPr>
          <p:cNvPr id="24" name="Straight Arrow Connector 23">
            <a:extLst>
              <a:ext uri="{FF2B5EF4-FFF2-40B4-BE49-F238E27FC236}">
                <a16:creationId xmlns:a16="http://schemas.microsoft.com/office/drawing/2014/main" id="{4EA8FC16-6026-094C-B65B-9BD13DA405E4}"/>
              </a:ext>
            </a:extLst>
          </p:cNvPr>
          <p:cNvCxnSpPr/>
          <p:nvPr/>
        </p:nvCxnSpPr>
        <p:spPr>
          <a:xfrm>
            <a:off x="7484157" y="5531975"/>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C37FFA97-51FE-4544-9E14-027C58C6F7F5}"/>
              </a:ext>
            </a:extLst>
          </p:cNvPr>
          <p:cNvSpPr/>
          <p:nvPr/>
        </p:nvSpPr>
        <p:spPr>
          <a:xfrm>
            <a:off x="5716649" y="2212445"/>
            <a:ext cx="4137991" cy="11227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How</a:t>
            </a:r>
            <a:r>
              <a:rPr lang="zh-CN" altLang="en-US"/>
              <a:t> </a:t>
            </a:r>
            <a:r>
              <a:rPr lang="en-US" altLang="zh-CN"/>
              <a:t>many</a:t>
            </a:r>
            <a:r>
              <a:rPr lang="zh-CN" altLang="en-US"/>
              <a:t> </a:t>
            </a:r>
            <a:r>
              <a:rPr lang="en-US" altLang="zh-CN"/>
              <a:t>bubbles?</a:t>
            </a:r>
          </a:p>
          <a:p>
            <a:pPr algn="ctr"/>
            <a:r>
              <a:rPr lang="en-US" altLang="zh-CN"/>
              <a:t>How</a:t>
            </a:r>
            <a:r>
              <a:rPr lang="zh-CN" altLang="en-US"/>
              <a:t> </a:t>
            </a:r>
            <a:r>
              <a:rPr lang="en-US" altLang="zh-CN"/>
              <a:t>many</a:t>
            </a:r>
            <a:r>
              <a:rPr lang="zh-CN" altLang="en-US"/>
              <a:t> </a:t>
            </a:r>
            <a:r>
              <a:rPr lang="en-US" altLang="zh-CN"/>
              <a:t>cycles</a:t>
            </a:r>
            <a:r>
              <a:rPr lang="zh-CN" altLang="en-US"/>
              <a:t> </a:t>
            </a:r>
            <a:r>
              <a:rPr lang="en-US" altLang="zh-CN"/>
              <a:t>it</a:t>
            </a:r>
            <a:r>
              <a:rPr lang="zh-CN" altLang="en-US"/>
              <a:t> </a:t>
            </a:r>
            <a:r>
              <a:rPr lang="en-US" altLang="zh-CN"/>
              <a:t>needs</a:t>
            </a:r>
            <a:r>
              <a:rPr lang="zh-CN" altLang="en-US"/>
              <a:t> </a:t>
            </a:r>
            <a:r>
              <a:rPr lang="en-US" altLang="zh-CN"/>
              <a:t>for</a:t>
            </a:r>
            <a:r>
              <a:rPr lang="zh-CN" altLang="en-US"/>
              <a:t> </a:t>
            </a:r>
            <a:r>
              <a:rPr lang="en-US" altLang="zh-CN"/>
              <a:t>i1</a:t>
            </a:r>
            <a:r>
              <a:rPr lang="zh-CN" altLang="en-US"/>
              <a:t> </a:t>
            </a:r>
            <a:r>
              <a:rPr lang="en-US" altLang="zh-CN"/>
              <a:t>to</a:t>
            </a:r>
            <a:r>
              <a:rPr lang="zh-CN" altLang="en-US"/>
              <a:t> </a:t>
            </a:r>
            <a:r>
              <a:rPr lang="en-US" altLang="zh-CN"/>
              <a:t>prepare</a:t>
            </a:r>
            <a:r>
              <a:rPr lang="zh-CN" altLang="en-US"/>
              <a:t> </a:t>
            </a:r>
            <a:r>
              <a:rPr lang="en-US" altLang="zh-CN"/>
              <a:t>the</a:t>
            </a:r>
            <a:r>
              <a:rPr lang="zh-CN" altLang="en-US"/>
              <a:t> </a:t>
            </a:r>
            <a:r>
              <a:rPr lang="en-US" altLang="zh-CN"/>
              <a:t>output</a:t>
            </a:r>
            <a:r>
              <a:rPr lang="zh-CN" altLang="en-US"/>
              <a:t> </a:t>
            </a:r>
            <a:r>
              <a:rPr lang="en-US" altLang="zh-CN"/>
              <a:t>before</a:t>
            </a:r>
            <a:r>
              <a:rPr lang="zh-CN" altLang="en-US"/>
              <a:t> </a:t>
            </a:r>
            <a:r>
              <a:rPr lang="en-US" altLang="zh-CN"/>
              <a:t>i2</a:t>
            </a:r>
            <a:r>
              <a:rPr lang="zh-CN" altLang="en-US"/>
              <a:t> </a:t>
            </a:r>
            <a:r>
              <a:rPr lang="en-US" altLang="zh-CN"/>
              <a:t>uses</a:t>
            </a:r>
            <a:r>
              <a:rPr lang="zh-CN" altLang="en-US"/>
              <a:t> </a:t>
            </a:r>
            <a:r>
              <a:rPr lang="en-US" altLang="zh-CN"/>
              <a:t>it.</a:t>
            </a:r>
            <a:endParaRPr lang="en-US"/>
          </a:p>
        </p:txBody>
      </p:sp>
      <p:sp>
        <p:nvSpPr>
          <p:cNvPr id="26" name="Rectangle 25">
            <a:extLst>
              <a:ext uri="{FF2B5EF4-FFF2-40B4-BE49-F238E27FC236}">
                <a16:creationId xmlns:a16="http://schemas.microsoft.com/office/drawing/2014/main" id="{91927F83-C49F-4C41-A403-8258DC94B15C}"/>
              </a:ext>
            </a:extLst>
          </p:cNvPr>
          <p:cNvSpPr/>
          <p:nvPr/>
        </p:nvSpPr>
        <p:spPr>
          <a:xfrm>
            <a:off x="1950653" y="4696999"/>
            <a:ext cx="840295" cy="369332"/>
          </a:xfrm>
          <a:prstGeom prst="rect">
            <a:avLst/>
          </a:prstGeom>
        </p:spPr>
        <p:txBody>
          <a:bodyPr wrap="none">
            <a:spAutoFit/>
          </a:bodyPr>
          <a:lstStyle/>
          <a:p>
            <a:r>
              <a:rPr lang="en-US" altLang="zh-CN"/>
              <a:t>bubble</a:t>
            </a:r>
            <a:endParaRPr lang="en-US"/>
          </a:p>
        </p:txBody>
      </p:sp>
      <p:sp>
        <p:nvSpPr>
          <p:cNvPr id="28" name="Rectangle 27">
            <a:extLst>
              <a:ext uri="{FF2B5EF4-FFF2-40B4-BE49-F238E27FC236}">
                <a16:creationId xmlns:a16="http://schemas.microsoft.com/office/drawing/2014/main" id="{E433A22F-D4DF-5946-BB3F-A42214BAF0EC}"/>
              </a:ext>
            </a:extLst>
          </p:cNvPr>
          <p:cNvSpPr/>
          <p:nvPr/>
        </p:nvSpPr>
        <p:spPr>
          <a:xfrm>
            <a:off x="3773577" y="4603368"/>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29" name="Rectangle 28">
            <a:extLst>
              <a:ext uri="{FF2B5EF4-FFF2-40B4-BE49-F238E27FC236}">
                <a16:creationId xmlns:a16="http://schemas.microsoft.com/office/drawing/2014/main" id="{66B21FAA-24CF-EE43-8C3D-B6BA02AF694D}"/>
              </a:ext>
            </a:extLst>
          </p:cNvPr>
          <p:cNvSpPr/>
          <p:nvPr/>
        </p:nvSpPr>
        <p:spPr>
          <a:xfrm>
            <a:off x="5582498" y="4597280"/>
            <a:ext cx="513502"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ID</a:t>
            </a:r>
            <a:endParaRPr lang="en-US" dirty="0">
              <a:solidFill>
                <a:sysClr val="windowText" lastClr="000000"/>
              </a:solidFill>
            </a:endParaRPr>
          </a:p>
        </p:txBody>
      </p:sp>
      <p:sp>
        <p:nvSpPr>
          <p:cNvPr id="30" name="Rectangle 29">
            <a:extLst>
              <a:ext uri="{FF2B5EF4-FFF2-40B4-BE49-F238E27FC236}">
                <a16:creationId xmlns:a16="http://schemas.microsoft.com/office/drawing/2014/main" id="{3C6C148B-1BA3-8545-9D1D-CA66553E54AF}"/>
              </a:ext>
            </a:extLst>
          </p:cNvPr>
          <p:cNvSpPr/>
          <p:nvPr/>
        </p:nvSpPr>
        <p:spPr>
          <a:xfrm>
            <a:off x="6609503" y="4590519"/>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EX</a:t>
            </a:r>
            <a:endParaRPr lang="en-US">
              <a:solidFill>
                <a:schemeClr val="bg1"/>
              </a:solidFill>
            </a:endParaRPr>
          </a:p>
        </p:txBody>
      </p:sp>
      <p:sp>
        <p:nvSpPr>
          <p:cNvPr id="31" name="Rectangle 30">
            <a:extLst>
              <a:ext uri="{FF2B5EF4-FFF2-40B4-BE49-F238E27FC236}">
                <a16:creationId xmlns:a16="http://schemas.microsoft.com/office/drawing/2014/main" id="{E59D3BA7-3B4F-454D-B42F-7AF270166CE5}"/>
              </a:ext>
            </a:extLst>
          </p:cNvPr>
          <p:cNvSpPr/>
          <p:nvPr/>
        </p:nvSpPr>
        <p:spPr>
          <a:xfrm>
            <a:off x="8015060" y="4590519"/>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32" name="Rectangle 31">
            <a:extLst>
              <a:ext uri="{FF2B5EF4-FFF2-40B4-BE49-F238E27FC236}">
                <a16:creationId xmlns:a16="http://schemas.microsoft.com/office/drawing/2014/main" id="{563AC335-D210-AF4C-87D7-DE75B4D0BB23}"/>
              </a:ext>
            </a:extLst>
          </p:cNvPr>
          <p:cNvSpPr/>
          <p:nvPr/>
        </p:nvSpPr>
        <p:spPr>
          <a:xfrm>
            <a:off x="9420618" y="4591879"/>
            <a:ext cx="434022"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WB</a:t>
            </a:r>
            <a:endParaRPr lang="en-US" sz="1200" dirty="0"/>
          </a:p>
        </p:txBody>
      </p:sp>
      <p:cxnSp>
        <p:nvCxnSpPr>
          <p:cNvPr id="34" name="Straight Connector 33">
            <a:extLst>
              <a:ext uri="{FF2B5EF4-FFF2-40B4-BE49-F238E27FC236}">
                <a16:creationId xmlns:a16="http://schemas.microsoft.com/office/drawing/2014/main" id="{6D18A452-868E-4044-A2A6-58A479184690}"/>
              </a:ext>
            </a:extLst>
          </p:cNvPr>
          <p:cNvCxnSpPr>
            <a:cxnSpLocks/>
          </p:cNvCxnSpPr>
          <p:nvPr/>
        </p:nvCxnSpPr>
        <p:spPr>
          <a:xfrm>
            <a:off x="7621653" y="4136621"/>
            <a:ext cx="0" cy="1294321"/>
          </a:xfrm>
          <a:prstGeom prst="line">
            <a:avLst/>
          </a:prstGeom>
        </p:spPr>
        <p:style>
          <a:lnRef idx="3">
            <a:schemeClr val="accent2"/>
          </a:lnRef>
          <a:fillRef idx="0">
            <a:schemeClr val="accent2"/>
          </a:fillRef>
          <a:effectRef idx="2">
            <a:schemeClr val="accent2"/>
          </a:effectRef>
          <a:fontRef idx="minor">
            <a:schemeClr val="tx1"/>
          </a:fontRef>
        </p:style>
      </p:cxnSp>
      <p:cxnSp>
        <p:nvCxnSpPr>
          <p:cNvPr id="35" name="Straight Arrow Connector 34">
            <a:extLst>
              <a:ext uri="{FF2B5EF4-FFF2-40B4-BE49-F238E27FC236}">
                <a16:creationId xmlns:a16="http://schemas.microsoft.com/office/drawing/2014/main" id="{8F81788D-A3E8-3F48-A066-9C66FE5B74CE}"/>
              </a:ext>
            </a:extLst>
          </p:cNvPr>
          <p:cNvCxnSpPr/>
          <p:nvPr/>
        </p:nvCxnSpPr>
        <p:spPr>
          <a:xfrm>
            <a:off x="7621653" y="5430942"/>
            <a:ext cx="3752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6" name="Straight Arrow Connector 35">
            <a:extLst>
              <a:ext uri="{FF2B5EF4-FFF2-40B4-BE49-F238E27FC236}">
                <a16:creationId xmlns:a16="http://schemas.microsoft.com/office/drawing/2014/main" id="{6EE1FE40-D184-2E40-BE41-AC530BA5E7A6}"/>
              </a:ext>
            </a:extLst>
          </p:cNvPr>
          <p:cNvCxnSpPr/>
          <p:nvPr/>
        </p:nvCxnSpPr>
        <p:spPr>
          <a:xfrm flipV="1">
            <a:off x="7484157" y="4126514"/>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0AA1B514-B948-734F-8E04-74F5D8523483}"/>
              </a:ext>
            </a:extLst>
          </p:cNvPr>
          <p:cNvSpPr txBox="1"/>
          <p:nvPr/>
        </p:nvSpPr>
        <p:spPr>
          <a:xfrm>
            <a:off x="7592662" y="4171803"/>
            <a:ext cx="1162873" cy="461665"/>
          </a:xfrm>
          <a:prstGeom prst="rect">
            <a:avLst/>
          </a:prstGeom>
          <a:noFill/>
        </p:spPr>
        <p:txBody>
          <a:bodyPr wrap="square" rtlCol="0">
            <a:spAutoFit/>
          </a:bodyPr>
          <a:lstStyle/>
          <a:p>
            <a:r>
              <a:rPr lang="en-US" altLang="zh-CN" sz="1200"/>
              <a:t>out</a:t>
            </a:r>
          </a:p>
          <a:p>
            <a:r>
              <a:rPr lang="en-US" altLang="zh-CN" sz="1200"/>
              <a:t>=</a:t>
            </a:r>
            <a:r>
              <a:rPr lang="zh-CN" altLang="en-US" sz="1200"/>
              <a:t> </a:t>
            </a:r>
            <a:r>
              <a:rPr lang="en-US" altLang="zh-CN" sz="1200"/>
              <a:t>1</a:t>
            </a:r>
            <a:endParaRPr lang="en-US" sz="1200"/>
          </a:p>
        </p:txBody>
      </p:sp>
      <p:sp>
        <p:nvSpPr>
          <p:cNvPr id="39" name="Oval 38">
            <a:extLst>
              <a:ext uri="{FF2B5EF4-FFF2-40B4-BE49-F238E27FC236}">
                <a16:creationId xmlns:a16="http://schemas.microsoft.com/office/drawing/2014/main" id="{BB392F55-1A78-A748-B421-BE835F1610E2}"/>
              </a:ext>
            </a:extLst>
          </p:cNvPr>
          <p:cNvSpPr/>
          <p:nvPr/>
        </p:nvSpPr>
        <p:spPr>
          <a:xfrm>
            <a:off x="7424820" y="5742923"/>
            <a:ext cx="615513" cy="322296"/>
          </a:xfrm>
          <a:prstGeom prst="ellipse">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40" name="Oval 39">
            <a:extLst>
              <a:ext uri="{FF2B5EF4-FFF2-40B4-BE49-F238E27FC236}">
                <a16:creationId xmlns:a16="http://schemas.microsoft.com/office/drawing/2014/main" id="{A8073B2B-E3FC-1F49-9C87-43C5F50B41D6}"/>
              </a:ext>
            </a:extLst>
          </p:cNvPr>
          <p:cNvSpPr/>
          <p:nvPr/>
        </p:nvSpPr>
        <p:spPr>
          <a:xfrm>
            <a:off x="7538402" y="4196193"/>
            <a:ext cx="512696" cy="451237"/>
          </a:xfrm>
          <a:prstGeom prst="ellipse">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Tree>
    <p:extLst>
      <p:ext uri="{BB962C8B-B14F-4D97-AF65-F5344CB8AC3E}">
        <p14:creationId xmlns:p14="http://schemas.microsoft.com/office/powerpoint/2010/main" val="262169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Bubble</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59</a:t>
            </a:fld>
            <a:endParaRPr lang="en-US"/>
          </a:p>
        </p:txBody>
      </p:sp>
      <p:sp>
        <p:nvSpPr>
          <p:cNvPr id="10" name="TextBox 9">
            <a:extLst>
              <a:ext uri="{FF2B5EF4-FFF2-40B4-BE49-F238E27FC236}">
                <a16:creationId xmlns:a16="http://schemas.microsoft.com/office/drawing/2014/main" id="{C0B3069F-68D7-D747-92E7-83342D84BF4F}"/>
              </a:ext>
            </a:extLst>
          </p:cNvPr>
          <p:cNvSpPr txBox="1"/>
          <p:nvPr/>
        </p:nvSpPr>
        <p:spPr>
          <a:xfrm>
            <a:off x="838200" y="1829747"/>
            <a:ext cx="8027504" cy="1200329"/>
          </a:xfrm>
          <a:prstGeom prst="rect">
            <a:avLst/>
          </a:prstGeom>
          <a:noFill/>
        </p:spPr>
        <p:txBody>
          <a:bodyPr wrap="square" rtlCol="0">
            <a:spAutoFit/>
          </a:bodyPr>
          <a:lstStyle/>
          <a:p>
            <a:r>
              <a:rPr lang="en-US" altLang="zh-CN" dirty="0"/>
              <a:t>x5</a:t>
            </a:r>
            <a:r>
              <a:rPr lang="zh-CN" altLang="en-US" dirty="0"/>
              <a:t> </a:t>
            </a:r>
            <a:r>
              <a:rPr lang="en-US" altLang="zh-CN" dirty="0"/>
              <a:t>=</a:t>
            </a:r>
            <a:r>
              <a:rPr lang="zh-CN" altLang="en-US" dirty="0"/>
              <a:t> </a:t>
            </a:r>
            <a:r>
              <a:rPr lang="en-US" altLang="zh-CN" dirty="0"/>
              <a:t>0,</a:t>
            </a:r>
            <a:r>
              <a:rPr lang="zh-CN" altLang="en-US" dirty="0"/>
              <a:t> </a:t>
            </a:r>
            <a:r>
              <a:rPr lang="en-US" altLang="zh-CN" dirty="0"/>
              <a:t>x6</a:t>
            </a:r>
            <a:r>
              <a:rPr lang="zh-CN" altLang="en-US" dirty="0"/>
              <a:t> </a:t>
            </a:r>
            <a:r>
              <a:rPr lang="en-US" altLang="zh-CN" dirty="0"/>
              <a:t>=</a:t>
            </a:r>
            <a:r>
              <a:rPr lang="zh-CN" altLang="en-US" dirty="0"/>
              <a:t> </a:t>
            </a:r>
            <a:r>
              <a:rPr lang="en-US" altLang="zh-CN" dirty="0"/>
              <a:t>1,</a:t>
            </a:r>
            <a:r>
              <a:rPr lang="zh-CN" altLang="en-US" dirty="0"/>
              <a:t> </a:t>
            </a:r>
            <a:r>
              <a:rPr lang="en-US" altLang="zh-CN" dirty="0"/>
              <a:t>mem[101]</a:t>
            </a:r>
            <a:r>
              <a:rPr lang="zh-CN" altLang="en-US" dirty="0"/>
              <a:t> </a:t>
            </a:r>
            <a:r>
              <a:rPr lang="en-US" altLang="zh-CN" dirty="0"/>
              <a:t>=</a:t>
            </a:r>
            <a:r>
              <a:rPr lang="zh-CN" altLang="en-US" dirty="0"/>
              <a:t> </a:t>
            </a:r>
            <a:r>
              <a:rPr lang="en-US" altLang="zh-CN" dirty="0"/>
              <a:t>1</a:t>
            </a:r>
          </a:p>
          <a:p>
            <a:r>
              <a:rPr lang="en-US" altLang="zh-CN" dirty="0"/>
              <a:t>i1:</a:t>
            </a:r>
            <a:r>
              <a:rPr lang="zh-CN" altLang="en-US" dirty="0"/>
              <a:t> </a:t>
            </a:r>
            <a:r>
              <a:rPr lang="en-US" altLang="zh-CN" dirty="0" err="1"/>
              <a:t>ld</a:t>
            </a:r>
            <a:r>
              <a:rPr lang="zh-CN" altLang="en-US" dirty="0"/>
              <a:t> </a:t>
            </a:r>
            <a:r>
              <a:rPr lang="en-US" altLang="zh-CN" dirty="0"/>
              <a:t>x5,</a:t>
            </a:r>
            <a:r>
              <a:rPr lang="zh-CN" altLang="en-US" dirty="0"/>
              <a:t> </a:t>
            </a:r>
            <a:r>
              <a:rPr lang="en-US" altLang="zh-CN" dirty="0"/>
              <a:t>x6(100)</a:t>
            </a:r>
            <a:r>
              <a:rPr lang="zh-CN" altLang="en-US" dirty="0"/>
              <a:t> </a:t>
            </a:r>
            <a:r>
              <a:rPr lang="en-US" altLang="zh-CN" dirty="0"/>
              <a:t>(x5</a:t>
            </a:r>
            <a:r>
              <a:rPr lang="zh-CN" altLang="en-US" dirty="0"/>
              <a:t> </a:t>
            </a:r>
            <a:r>
              <a:rPr lang="en-US" altLang="zh-CN" dirty="0"/>
              <a:t>=</a:t>
            </a:r>
            <a:r>
              <a:rPr lang="zh-CN" altLang="en-US" dirty="0"/>
              <a:t> </a:t>
            </a:r>
            <a:r>
              <a:rPr lang="en-US" altLang="zh-CN" dirty="0"/>
              <a:t>mem[x6</a:t>
            </a:r>
            <a:r>
              <a:rPr lang="zh-CN" altLang="en-US" dirty="0"/>
              <a:t> </a:t>
            </a:r>
            <a:r>
              <a:rPr lang="en-US" altLang="zh-CN" dirty="0"/>
              <a:t>+</a:t>
            </a:r>
            <a:r>
              <a:rPr lang="zh-CN" altLang="en-US" dirty="0"/>
              <a:t> </a:t>
            </a:r>
            <a:r>
              <a:rPr lang="en-US" altLang="zh-CN" dirty="0"/>
              <a:t>100])</a:t>
            </a:r>
          </a:p>
          <a:p>
            <a:r>
              <a:rPr lang="en-US" altLang="zh-CN" dirty="0"/>
              <a:t>i2:</a:t>
            </a:r>
            <a:r>
              <a:rPr lang="zh-CN" altLang="en-US" dirty="0"/>
              <a:t> </a:t>
            </a:r>
            <a:r>
              <a:rPr lang="en-US" altLang="zh-CN" dirty="0"/>
              <a:t>add</a:t>
            </a:r>
            <a:r>
              <a:rPr lang="zh-CN" altLang="en-US" dirty="0"/>
              <a:t> </a:t>
            </a:r>
            <a:r>
              <a:rPr lang="en-US" altLang="zh-CN" dirty="0"/>
              <a:t>x4,</a:t>
            </a:r>
            <a:r>
              <a:rPr lang="zh-CN" altLang="en-US" dirty="0"/>
              <a:t> </a:t>
            </a:r>
            <a:r>
              <a:rPr lang="en-US" altLang="zh-CN" dirty="0"/>
              <a:t>x5,</a:t>
            </a:r>
            <a:r>
              <a:rPr lang="zh-CN" altLang="en-US" dirty="0"/>
              <a:t> </a:t>
            </a:r>
            <a:r>
              <a:rPr lang="en-US" altLang="zh-CN" dirty="0"/>
              <a:t>x6</a:t>
            </a:r>
            <a:r>
              <a:rPr lang="zh-CN" altLang="en-US" dirty="0"/>
              <a:t> </a:t>
            </a:r>
            <a:r>
              <a:rPr lang="en-US" altLang="zh-CN" dirty="0"/>
              <a:t>(x4</a:t>
            </a:r>
            <a:r>
              <a:rPr lang="zh-CN" altLang="en-US" dirty="0"/>
              <a:t> </a:t>
            </a:r>
            <a:r>
              <a:rPr lang="en-US" altLang="zh-CN" dirty="0"/>
              <a:t>=</a:t>
            </a:r>
            <a:r>
              <a:rPr lang="zh-CN" altLang="en-US" dirty="0"/>
              <a:t> </a:t>
            </a:r>
            <a:r>
              <a:rPr lang="en-US" altLang="zh-CN" dirty="0"/>
              <a:t>x5</a:t>
            </a:r>
            <a:r>
              <a:rPr lang="zh-CN" altLang="en-US" dirty="0"/>
              <a:t> </a:t>
            </a:r>
            <a:r>
              <a:rPr lang="en-US" altLang="zh-CN" dirty="0"/>
              <a:t>+</a:t>
            </a:r>
            <a:r>
              <a:rPr lang="zh-CN" altLang="en-US" dirty="0"/>
              <a:t> </a:t>
            </a:r>
            <a:r>
              <a:rPr lang="en-US" altLang="zh-CN" dirty="0"/>
              <a:t>x6)</a:t>
            </a:r>
          </a:p>
          <a:p>
            <a:r>
              <a:rPr lang="en-US" altLang="zh-CN" dirty="0"/>
              <a:t>x4</a:t>
            </a:r>
            <a:r>
              <a:rPr lang="zh-CN" altLang="en-US" dirty="0"/>
              <a:t> </a:t>
            </a:r>
            <a:r>
              <a:rPr lang="en-US" altLang="zh-CN" dirty="0"/>
              <a:t>should</a:t>
            </a:r>
            <a:r>
              <a:rPr lang="zh-CN" altLang="en-US" dirty="0"/>
              <a:t> </a:t>
            </a:r>
            <a:r>
              <a:rPr lang="en-US" altLang="zh-CN" dirty="0"/>
              <a:t>be</a:t>
            </a:r>
            <a:r>
              <a:rPr lang="zh-CN" altLang="en-US" dirty="0"/>
              <a:t> </a:t>
            </a:r>
            <a:r>
              <a:rPr lang="en-US" altLang="zh-CN" dirty="0"/>
              <a:t>2</a:t>
            </a:r>
          </a:p>
        </p:txBody>
      </p:sp>
      <p:sp>
        <p:nvSpPr>
          <p:cNvPr id="11" name="Rectangle 10">
            <a:extLst>
              <a:ext uri="{FF2B5EF4-FFF2-40B4-BE49-F238E27FC236}">
                <a16:creationId xmlns:a16="http://schemas.microsoft.com/office/drawing/2014/main" id="{4D3B768E-03E5-7341-9389-E6FE0A651D96}"/>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3" name="Rectangle 12">
            <a:extLst>
              <a:ext uri="{FF2B5EF4-FFF2-40B4-BE49-F238E27FC236}">
                <a16:creationId xmlns:a16="http://schemas.microsoft.com/office/drawing/2014/main" id="{14CA4BC8-BD73-3547-AFF1-F934D671B722}"/>
              </a:ext>
            </a:extLst>
          </p:cNvPr>
          <p:cNvSpPr/>
          <p:nvPr/>
        </p:nvSpPr>
        <p:spPr>
          <a:xfrm>
            <a:off x="5191539"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4" name="Rectangle 13">
            <a:extLst>
              <a:ext uri="{FF2B5EF4-FFF2-40B4-BE49-F238E27FC236}">
                <a16:creationId xmlns:a16="http://schemas.microsoft.com/office/drawing/2014/main" id="{5843CC38-1227-A649-AD5F-7BBB99AAF3A0}"/>
              </a:ext>
            </a:extLst>
          </p:cNvPr>
          <p:cNvSpPr/>
          <p:nvPr/>
        </p:nvSpPr>
        <p:spPr>
          <a:xfrm>
            <a:off x="6597096"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MEM</a:t>
            </a:r>
            <a:endParaRPr lang="en-US">
              <a:solidFill>
                <a:schemeClr val="bg1"/>
              </a:solidFill>
            </a:endParaRPr>
          </a:p>
        </p:txBody>
      </p:sp>
      <p:sp>
        <p:nvSpPr>
          <p:cNvPr id="16" name="Rectangle 15">
            <a:extLst>
              <a:ext uri="{FF2B5EF4-FFF2-40B4-BE49-F238E27FC236}">
                <a16:creationId xmlns:a16="http://schemas.microsoft.com/office/drawing/2014/main" id="{0813290A-22AC-6F4F-97ED-383BAC5F9F7F}"/>
              </a:ext>
            </a:extLst>
          </p:cNvPr>
          <p:cNvSpPr/>
          <p:nvPr/>
        </p:nvSpPr>
        <p:spPr>
          <a:xfrm>
            <a:off x="745586" y="3951955"/>
            <a:ext cx="1737976" cy="369332"/>
          </a:xfrm>
          <a:prstGeom prst="rect">
            <a:avLst/>
          </a:prstGeom>
        </p:spPr>
        <p:txBody>
          <a:bodyPr wrap="none">
            <a:spAutoFit/>
          </a:bodyPr>
          <a:lstStyle/>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p>
        </p:txBody>
      </p:sp>
      <p:sp>
        <p:nvSpPr>
          <p:cNvPr id="17" name="Rectangle 16">
            <a:extLst>
              <a:ext uri="{FF2B5EF4-FFF2-40B4-BE49-F238E27FC236}">
                <a16:creationId xmlns:a16="http://schemas.microsoft.com/office/drawing/2014/main" id="{B2B951E5-A23F-5A48-85C5-03FC31FAD574}"/>
              </a:ext>
            </a:extLst>
          </p:cNvPr>
          <p:cNvSpPr/>
          <p:nvPr/>
        </p:nvSpPr>
        <p:spPr>
          <a:xfrm>
            <a:off x="3375383" y="5347115"/>
            <a:ext cx="1752403" cy="369332"/>
          </a:xfrm>
          <a:prstGeom prst="rect">
            <a:avLst/>
          </a:prstGeom>
        </p:spPr>
        <p:txBody>
          <a:bodyPr wrap="none">
            <a:spAutoFit/>
          </a:bodyPr>
          <a:lstStyle/>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8" name="Rectangle 17">
            <a:extLst>
              <a:ext uri="{FF2B5EF4-FFF2-40B4-BE49-F238E27FC236}">
                <a16:creationId xmlns:a16="http://schemas.microsoft.com/office/drawing/2014/main" id="{E95791B1-1C03-264C-8000-AE56C561FD96}"/>
              </a:ext>
            </a:extLst>
          </p:cNvPr>
          <p:cNvSpPr/>
          <p:nvPr/>
        </p:nvSpPr>
        <p:spPr>
          <a:xfrm>
            <a:off x="5179939" y="5254976"/>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20" name="Rectangle 19">
            <a:extLst>
              <a:ext uri="{FF2B5EF4-FFF2-40B4-BE49-F238E27FC236}">
                <a16:creationId xmlns:a16="http://schemas.microsoft.com/office/drawing/2014/main" id="{A10C81C3-65C4-254C-988E-D9FA24C1C4DA}"/>
              </a:ext>
            </a:extLst>
          </p:cNvPr>
          <p:cNvSpPr/>
          <p:nvPr/>
        </p:nvSpPr>
        <p:spPr>
          <a:xfrm>
            <a:off x="7996853" y="5254976"/>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EX</a:t>
            </a:r>
            <a:endParaRPr lang="en-US">
              <a:solidFill>
                <a:schemeClr val="bg1"/>
              </a:solidFill>
            </a:endParaRPr>
          </a:p>
        </p:txBody>
      </p:sp>
      <p:sp>
        <p:nvSpPr>
          <p:cNvPr id="21" name="Rectangle 20">
            <a:extLst>
              <a:ext uri="{FF2B5EF4-FFF2-40B4-BE49-F238E27FC236}">
                <a16:creationId xmlns:a16="http://schemas.microsoft.com/office/drawing/2014/main" id="{B737A6DB-CB2B-FE43-B29F-40DBA00ED37C}"/>
              </a:ext>
            </a:extLst>
          </p:cNvPr>
          <p:cNvSpPr/>
          <p:nvPr/>
        </p:nvSpPr>
        <p:spPr>
          <a:xfrm>
            <a:off x="9402410" y="5254976"/>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25" name="Rectangle 24">
            <a:extLst>
              <a:ext uri="{FF2B5EF4-FFF2-40B4-BE49-F238E27FC236}">
                <a16:creationId xmlns:a16="http://schemas.microsoft.com/office/drawing/2014/main" id="{C37FFA97-51FE-4544-9E14-027C58C6F7F5}"/>
              </a:ext>
            </a:extLst>
          </p:cNvPr>
          <p:cNvSpPr/>
          <p:nvPr/>
        </p:nvSpPr>
        <p:spPr>
          <a:xfrm>
            <a:off x="5716649" y="2212445"/>
            <a:ext cx="4137991" cy="11227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How</a:t>
            </a:r>
            <a:r>
              <a:rPr lang="zh-CN" altLang="en-US"/>
              <a:t> </a:t>
            </a:r>
            <a:r>
              <a:rPr lang="en-US" altLang="zh-CN"/>
              <a:t>many</a:t>
            </a:r>
            <a:r>
              <a:rPr lang="zh-CN" altLang="en-US"/>
              <a:t> </a:t>
            </a:r>
            <a:r>
              <a:rPr lang="en-US" altLang="zh-CN"/>
              <a:t>bubbles?</a:t>
            </a:r>
          </a:p>
          <a:p>
            <a:pPr algn="ctr"/>
            <a:r>
              <a:rPr lang="en-US" altLang="zh-CN"/>
              <a:t>How</a:t>
            </a:r>
            <a:r>
              <a:rPr lang="zh-CN" altLang="en-US"/>
              <a:t> </a:t>
            </a:r>
            <a:r>
              <a:rPr lang="en-US" altLang="zh-CN"/>
              <a:t>many</a:t>
            </a:r>
            <a:r>
              <a:rPr lang="zh-CN" altLang="en-US"/>
              <a:t> </a:t>
            </a:r>
            <a:r>
              <a:rPr lang="en-US" altLang="zh-CN"/>
              <a:t>cycles</a:t>
            </a:r>
            <a:r>
              <a:rPr lang="zh-CN" altLang="en-US"/>
              <a:t> </a:t>
            </a:r>
            <a:r>
              <a:rPr lang="en-US" altLang="zh-CN"/>
              <a:t>it</a:t>
            </a:r>
            <a:r>
              <a:rPr lang="zh-CN" altLang="en-US"/>
              <a:t> </a:t>
            </a:r>
            <a:r>
              <a:rPr lang="en-US" altLang="zh-CN"/>
              <a:t>needs</a:t>
            </a:r>
            <a:r>
              <a:rPr lang="zh-CN" altLang="en-US"/>
              <a:t> </a:t>
            </a:r>
            <a:r>
              <a:rPr lang="en-US" altLang="zh-CN"/>
              <a:t>for</a:t>
            </a:r>
            <a:r>
              <a:rPr lang="zh-CN" altLang="en-US"/>
              <a:t> </a:t>
            </a:r>
            <a:r>
              <a:rPr lang="en-US" altLang="zh-CN"/>
              <a:t>i1</a:t>
            </a:r>
            <a:r>
              <a:rPr lang="zh-CN" altLang="en-US"/>
              <a:t> </a:t>
            </a:r>
            <a:r>
              <a:rPr lang="en-US" altLang="zh-CN"/>
              <a:t>to</a:t>
            </a:r>
            <a:r>
              <a:rPr lang="zh-CN" altLang="en-US"/>
              <a:t> </a:t>
            </a:r>
            <a:r>
              <a:rPr lang="en-US" altLang="zh-CN"/>
              <a:t>prepare</a:t>
            </a:r>
            <a:r>
              <a:rPr lang="zh-CN" altLang="en-US"/>
              <a:t> </a:t>
            </a:r>
            <a:r>
              <a:rPr lang="en-US" altLang="zh-CN"/>
              <a:t>the</a:t>
            </a:r>
            <a:r>
              <a:rPr lang="zh-CN" altLang="en-US"/>
              <a:t> </a:t>
            </a:r>
            <a:r>
              <a:rPr lang="en-US" altLang="zh-CN"/>
              <a:t>output</a:t>
            </a:r>
            <a:r>
              <a:rPr lang="zh-CN" altLang="en-US"/>
              <a:t> </a:t>
            </a:r>
            <a:r>
              <a:rPr lang="en-US" altLang="zh-CN"/>
              <a:t>before</a:t>
            </a:r>
            <a:r>
              <a:rPr lang="zh-CN" altLang="en-US"/>
              <a:t> </a:t>
            </a:r>
            <a:r>
              <a:rPr lang="en-US" altLang="zh-CN"/>
              <a:t>i2</a:t>
            </a:r>
            <a:r>
              <a:rPr lang="zh-CN" altLang="en-US"/>
              <a:t> </a:t>
            </a:r>
            <a:r>
              <a:rPr lang="en-US" altLang="zh-CN"/>
              <a:t>uses</a:t>
            </a:r>
            <a:r>
              <a:rPr lang="zh-CN" altLang="en-US"/>
              <a:t> </a:t>
            </a:r>
            <a:r>
              <a:rPr lang="en-US" altLang="zh-CN"/>
              <a:t>it.</a:t>
            </a:r>
            <a:endParaRPr lang="en-US"/>
          </a:p>
        </p:txBody>
      </p:sp>
      <p:sp>
        <p:nvSpPr>
          <p:cNvPr id="26" name="Rectangle 25">
            <a:extLst>
              <a:ext uri="{FF2B5EF4-FFF2-40B4-BE49-F238E27FC236}">
                <a16:creationId xmlns:a16="http://schemas.microsoft.com/office/drawing/2014/main" id="{91927F83-C49F-4C41-A403-8258DC94B15C}"/>
              </a:ext>
            </a:extLst>
          </p:cNvPr>
          <p:cNvSpPr/>
          <p:nvPr/>
        </p:nvSpPr>
        <p:spPr>
          <a:xfrm>
            <a:off x="1950653" y="4696999"/>
            <a:ext cx="840295" cy="369332"/>
          </a:xfrm>
          <a:prstGeom prst="rect">
            <a:avLst/>
          </a:prstGeom>
        </p:spPr>
        <p:txBody>
          <a:bodyPr wrap="none">
            <a:spAutoFit/>
          </a:bodyPr>
          <a:lstStyle/>
          <a:p>
            <a:r>
              <a:rPr lang="en-US" altLang="zh-CN"/>
              <a:t>bubble</a:t>
            </a:r>
            <a:endParaRPr lang="en-US"/>
          </a:p>
        </p:txBody>
      </p:sp>
      <p:sp>
        <p:nvSpPr>
          <p:cNvPr id="28" name="Rectangle 27">
            <a:extLst>
              <a:ext uri="{FF2B5EF4-FFF2-40B4-BE49-F238E27FC236}">
                <a16:creationId xmlns:a16="http://schemas.microsoft.com/office/drawing/2014/main" id="{E433A22F-D4DF-5946-BB3F-A42214BAF0EC}"/>
              </a:ext>
            </a:extLst>
          </p:cNvPr>
          <p:cNvSpPr/>
          <p:nvPr/>
        </p:nvSpPr>
        <p:spPr>
          <a:xfrm>
            <a:off x="3773577" y="4603368"/>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30" name="Rectangle 29">
            <a:extLst>
              <a:ext uri="{FF2B5EF4-FFF2-40B4-BE49-F238E27FC236}">
                <a16:creationId xmlns:a16="http://schemas.microsoft.com/office/drawing/2014/main" id="{3C6C148B-1BA3-8545-9D1D-CA66553E54AF}"/>
              </a:ext>
            </a:extLst>
          </p:cNvPr>
          <p:cNvSpPr/>
          <p:nvPr/>
        </p:nvSpPr>
        <p:spPr>
          <a:xfrm>
            <a:off x="6609503" y="4590519"/>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EX</a:t>
            </a:r>
            <a:endParaRPr lang="en-US">
              <a:solidFill>
                <a:schemeClr val="bg1"/>
              </a:solidFill>
            </a:endParaRPr>
          </a:p>
        </p:txBody>
      </p:sp>
      <p:sp>
        <p:nvSpPr>
          <p:cNvPr id="31" name="Rectangle 30">
            <a:extLst>
              <a:ext uri="{FF2B5EF4-FFF2-40B4-BE49-F238E27FC236}">
                <a16:creationId xmlns:a16="http://schemas.microsoft.com/office/drawing/2014/main" id="{E59D3BA7-3B4F-454D-B42F-7AF270166CE5}"/>
              </a:ext>
            </a:extLst>
          </p:cNvPr>
          <p:cNvSpPr/>
          <p:nvPr/>
        </p:nvSpPr>
        <p:spPr>
          <a:xfrm>
            <a:off x="8015060" y="4590519"/>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MEM</a:t>
            </a:r>
            <a:endParaRPr lang="en-US">
              <a:solidFill>
                <a:schemeClr val="bg1"/>
              </a:solidFill>
            </a:endParaRPr>
          </a:p>
        </p:txBody>
      </p:sp>
      <p:sp>
        <p:nvSpPr>
          <p:cNvPr id="33" name="TextBox 32">
            <a:extLst>
              <a:ext uri="{FF2B5EF4-FFF2-40B4-BE49-F238E27FC236}">
                <a16:creationId xmlns:a16="http://schemas.microsoft.com/office/drawing/2014/main" id="{B0EB40DA-2A3B-0B4D-946D-F5304BFD1A83}"/>
              </a:ext>
            </a:extLst>
          </p:cNvPr>
          <p:cNvSpPr txBox="1"/>
          <p:nvPr/>
        </p:nvSpPr>
        <p:spPr>
          <a:xfrm>
            <a:off x="8901314" y="5524145"/>
            <a:ext cx="1162873" cy="461665"/>
          </a:xfrm>
          <a:prstGeom prst="rect">
            <a:avLst/>
          </a:prstGeom>
          <a:noFill/>
        </p:spPr>
        <p:txBody>
          <a:bodyPr wrap="square" rtlCol="0">
            <a:spAutoFit/>
          </a:bodyPr>
          <a:lstStyle/>
          <a:p>
            <a:r>
              <a:rPr lang="en-US" altLang="zh-CN" sz="1200"/>
              <a:t>o</a:t>
            </a:r>
            <a:r>
              <a:rPr lang="en-US" sz="1200"/>
              <a:t>ut</a:t>
            </a:r>
          </a:p>
          <a:p>
            <a:r>
              <a:rPr lang="en-US" altLang="zh-CN" sz="1200"/>
              <a:t>=</a:t>
            </a:r>
            <a:r>
              <a:rPr lang="zh-CN" altLang="en-US" sz="1200"/>
              <a:t> </a:t>
            </a:r>
            <a:r>
              <a:rPr lang="en-US" altLang="zh-CN" sz="1200"/>
              <a:t>2</a:t>
            </a:r>
            <a:endParaRPr lang="en-US" sz="1200"/>
          </a:p>
        </p:txBody>
      </p:sp>
      <p:cxnSp>
        <p:nvCxnSpPr>
          <p:cNvPr id="38" name="Straight Arrow Connector 37">
            <a:extLst>
              <a:ext uri="{FF2B5EF4-FFF2-40B4-BE49-F238E27FC236}">
                <a16:creationId xmlns:a16="http://schemas.microsoft.com/office/drawing/2014/main" id="{48F5FAF1-5C51-D440-8801-3E88F15FF34D}"/>
              </a:ext>
            </a:extLst>
          </p:cNvPr>
          <p:cNvCxnSpPr/>
          <p:nvPr/>
        </p:nvCxnSpPr>
        <p:spPr>
          <a:xfrm>
            <a:off x="8921192" y="5517313"/>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7" name="Rectangle 26">
            <a:extLst>
              <a:ext uri="{FF2B5EF4-FFF2-40B4-BE49-F238E27FC236}">
                <a16:creationId xmlns:a16="http://schemas.microsoft.com/office/drawing/2014/main" id="{494B91E9-EC1E-E24B-BCAA-5DE2719AA2C1}"/>
              </a:ext>
            </a:extLst>
          </p:cNvPr>
          <p:cNvSpPr/>
          <p:nvPr/>
        </p:nvSpPr>
        <p:spPr>
          <a:xfrm>
            <a:off x="4166147" y="3859622"/>
            <a:ext cx="5184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34" name="Rectangle 33">
            <a:extLst>
              <a:ext uri="{FF2B5EF4-FFF2-40B4-BE49-F238E27FC236}">
                <a16:creationId xmlns:a16="http://schemas.microsoft.com/office/drawing/2014/main" id="{F2D43B49-10E2-2C41-BF3A-4F44226B85C1}"/>
              </a:ext>
            </a:extLst>
          </p:cNvPr>
          <p:cNvSpPr/>
          <p:nvPr/>
        </p:nvSpPr>
        <p:spPr>
          <a:xfrm>
            <a:off x="7034439" y="5256273"/>
            <a:ext cx="455518"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ID</a:t>
            </a:r>
            <a:endParaRPr lang="en-US" dirty="0">
              <a:solidFill>
                <a:schemeClr val="bg1"/>
              </a:solidFill>
            </a:endParaRPr>
          </a:p>
        </p:txBody>
      </p:sp>
      <p:sp>
        <p:nvSpPr>
          <p:cNvPr id="35" name="Rectangle 34">
            <a:extLst>
              <a:ext uri="{FF2B5EF4-FFF2-40B4-BE49-F238E27FC236}">
                <a16:creationId xmlns:a16="http://schemas.microsoft.com/office/drawing/2014/main" id="{53E89367-C7F8-1143-B47B-394211197B18}"/>
              </a:ext>
            </a:extLst>
          </p:cNvPr>
          <p:cNvSpPr/>
          <p:nvPr/>
        </p:nvSpPr>
        <p:spPr>
          <a:xfrm>
            <a:off x="10807968" y="5256336"/>
            <a:ext cx="443966"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WB</a:t>
            </a:r>
            <a:endParaRPr lang="en-US" sz="1200" dirty="0"/>
          </a:p>
        </p:txBody>
      </p:sp>
      <p:sp>
        <p:nvSpPr>
          <p:cNvPr id="36" name="Rectangle 35">
            <a:extLst>
              <a:ext uri="{FF2B5EF4-FFF2-40B4-BE49-F238E27FC236}">
                <a16:creationId xmlns:a16="http://schemas.microsoft.com/office/drawing/2014/main" id="{5FE4F114-01C8-BB42-9AB4-9DCF894F9399}"/>
              </a:ext>
            </a:extLst>
          </p:cNvPr>
          <p:cNvSpPr/>
          <p:nvPr/>
        </p:nvSpPr>
        <p:spPr>
          <a:xfrm>
            <a:off x="5582498" y="4597280"/>
            <a:ext cx="513502"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ID</a:t>
            </a:r>
            <a:endParaRPr lang="en-US" dirty="0">
              <a:solidFill>
                <a:sysClr val="windowText" lastClr="000000"/>
              </a:solidFill>
            </a:endParaRPr>
          </a:p>
        </p:txBody>
      </p:sp>
      <p:sp>
        <p:nvSpPr>
          <p:cNvPr id="37" name="Rectangle 36">
            <a:extLst>
              <a:ext uri="{FF2B5EF4-FFF2-40B4-BE49-F238E27FC236}">
                <a16:creationId xmlns:a16="http://schemas.microsoft.com/office/drawing/2014/main" id="{8C3CFB17-A703-E24E-853E-675A379D1D4F}"/>
              </a:ext>
            </a:extLst>
          </p:cNvPr>
          <p:cNvSpPr/>
          <p:nvPr/>
        </p:nvSpPr>
        <p:spPr>
          <a:xfrm>
            <a:off x="9420618" y="4591879"/>
            <a:ext cx="434022"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WB</a:t>
            </a:r>
            <a:endParaRPr lang="en-US" sz="1200" dirty="0"/>
          </a:p>
        </p:txBody>
      </p:sp>
      <p:sp>
        <p:nvSpPr>
          <p:cNvPr id="39" name="Rectangle 38">
            <a:extLst>
              <a:ext uri="{FF2B5EF4-FFF2-40B4-BE49-F238E27FC236}">
                <a16:creationId xmlns:a16="http://schemas.microsoft.com/office/drawing/2014/main" id="{BF57E05C-27C3-C743-9D5B-0C9025111599}"/>
              </a:ext>
            </a:extLst>
          </p:cNvPr>
          <p:cNvSpPr/>
          <p:nvPr/>
        </p:nvSpPr>
        <p:spPr>
          <a:xfrm>
            <a:off x="8005117" y="3866012"/>
            <a:ext cx="44396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rPr>
              <a:t>WB</a:t>
            </a:r>
            <a:endParaRPr lang="en-US" sz="1200" dirty="0">
              <a:solidFill>
                <a:schemeClr val="bg1"/>
              </a:solidFill>
            </a:endParaRPr>
          </a:p>
        </p:txBody>
      </p:sp>
    </p:spTree>
    <p:extLst>
      <p:ext uri="{BB962C8B-B14F-4D97-AF65-F5344CB8AC3E}">
        <p14:creationId xmlns:p14="http://schemas.microsoft.com/office/powerpoint/2010/main" val="902836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 </a:t>
            </a:r>
            <a:r>
              <a:rPr lang="en-US"/>
              <a:t>single-cycle CPU</a:t>
            </a:r>
          </a:p>
        </p:txBody>
      </p:sp>
      <p:sp>
        <p:nvSpPr>
          <p:cNvPr id="3" name="Content Placeholder 2"/>
          <p:cNvSpPr>
            <a:spLocks noGrp="1"/>
          </p:cNvSpPr>
          <p:nvPr>
            <p:ph idx="1"/>
          </p:nvPr>
        </p:nvSpPr>
        <p:spPr/>
        <p:txBody>
          <a:bodyPr>
            <a:normAutofit/>
          </a:bodyPr>
          <a:lstStyle/>
          <a:p>
            <a:pPr fontAlgn="base"/>
            <a:r>
              <a:rPr lang="en-US" b="1"/>
              <a:t>Q</a:t>
            </a:r>
            <a:r>
              <a:rPr lang="en-US" altLang="zh-CN" b="1"/>
              <a:t>2</a:t>
            </a:r>
            <a:r>
              <a:rPr lang="en-US" b="1"/>
              <a:t>.1 </a:t>
            </a:r>
            <a:r>
              <a:rPr lang="en-US"/>
              <a:t>Data path</a:t>
            </a:r>
          </a:p>
          <a:p>
            <a:pPr fontAlgn="base"/>
            <a:r>
              <a:rPr lang="en-US"/>
              <a:t>Suppose the RISC-V instruction being executed is add x6, x7, x8, where x6 is the destination register, and x7/x8 are the 1st/2nd source register operand, respectively.</a:t>
            </a:r>
          </a:p>
          <a:p>
            <a:pPr fontAlgn="base"/>
            <a:r>
              <a:rPr lang="en-US"/>
              <a:t>What are the values corresponding to Instruction[11-7] that are fed into the "write register" pins of the </a:t>
            </a:r>
            <a:r>
              <a:rPr lang="en-US" err="1"/>
              <a:t>RegisterFile</a:t>
            </a:r>
            <a:r>
              <a:rPr lang="en-US"/>
              <a:t>?</a:t>
            </a:r>
          </a:p>
          <a:p>
            <a:pPr fontAlgn="base"/>
            <a:r>
              <a:rPr lang="en-US">
                <a:solidFill>
                  <a:srgbClr val="C00000"/>
                </a:solidFill>
              </a:rPr>
              <a:t>00110</a:t>
            </a:r>
          </a:p>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5190" y="157990"/>
            <a:ext cx="3929380" cy="2188970"/>
          </a:xfrm>
          <a:prstGeom prst="rect">
            <a:avLst/>
          </a:prstGeom>
        </p:spPr>
      </p:pic>
      <p:sp>
        <p:nvSpPr>
          <p:cNvPr id="5" name="TextBox 4"/>
          <p:cNvSpPr txBox="1"/>
          <p:nvPr/>
        </p:nvSpPr>
        <p:spPr>
          <a:xfrm>
            <a:off x="6252210" y="4549676"/>
            <a:ext cx="4912360" cy="1477328"/>
          </a:xfrm>
          <a:prstGeom prst="rect">
            <a:avLst/>
          </a:prstGeom>
          <a:noFill/>
        </p:spPr>
        <p:txBody>
          <a:bodyPr wrap="square" rtlCol="0">
            <a:spAutoFit/>
          </a:bodyPr>
          <a:lstStyle/>
          <a:p>
            <a:pPr marL="285750" indent="-285750">
              <a:buFont typeface="Arial" charset="0"/>
              <a:buChar char="•"/>
            </a:pPr>
            <a:r>
              <a:rPr lang="en-US">
                <a:solidFill>
                  <a:schemeClr val="accent1"/>
                </a:solidFill>
              </a:rPr>
              <a:t>Write register </a:t>
            </a:r>
            <a:r>
              <a:rPr lang="en-US">
                <a:solidFill>
                  <a:schemeClr val="accent1"/>
                </a:solidFill>
                <a:sym typeface="Wingdings"/>
              </a:rPr>
              <a:t> register code</a:t>
            </a:r>
          </a:p>
          <a:p>
            <a:pPr marL="285750" indent="-285750">
              <a:buFont typeface="Arial" charset="0"/>
              <a:buChar char="•"/>
            </a:pPr>
            <a:r>
              <a:rPr lang="en-US">
                <a:solidFill>
                  <a:schemeClr val="accent1"/>
                </a:solidFill>
                <a:sym typeface="Wingdings"/>
              </a:rPr>
              <a:t>The code of register xi is </a:t>
            </a:r>
            <a:r>
              <a:rPr lang="en-US" err="1">
                <a:solidFill>
                  <a:schemeClr val="accent1"/>
                </a:solidFill>
                <a:sym typeface="Wingdings"/>
              </a:rPr>
              <a:t>i</a:t>
            </a:r>
            <a:r>
              <a:rPr lang="en-US">
                <a:solidFill>
                  <a:schemeClr val="accent1"/>
                </a:solidFill>
                <a:sym typeface="Wingdings"/>
              </a:rPr>
              <a:t>. </a:t>
            </a:r>
          </a:p>
          <a:p>
            <a:pPr marL="285750" indent="-285750">
              <a:buFont typeface="Arial" charset="0"/>
              <a:buChar char="•"/>
            </a:pPr>
            <a:r>
              <a:rPr lang="en-US">
                <a:solidFill>
                  <a:schemeClr val="accent1"/>
                </a:solidFill>
                <a:sym typeface="Wingdings"/>
              </a:rPr>
              <a:t>For example, the code of x5 is (00101)</a:t>
            </a:r>
            <a:r>
              <a:rPr lang="en-US" baseline="-25000">
                <a:solidFill>
                  <a:schemeClr val="accent1"/>
                </a:solidFill>
                <a:sym typeface="Wingdings"/>
              </a:rPr>
              <a:t>2</a:t>
            </a:r>
            <a:r>
              <a:rPr lang="en-US">
                <a:solidFill>
                  <a:schemeClr val="accent1"/>
                </a:solidFill>
                <a:sym typeface="Wingdings"/>
              </a:rPr>
              <a:t>, </a:t>
            </a:r>
          </a:p>
          <a:p>
            <a:pPr marL="285750" indent="-285750">
              <a:buFont typeface="Arial" charset="0"/>
              <a:buChar char="•"/>
            </a:pPr>
            <a:r>
              <a:rPr lang="en-US">
                <a:solidFill>
                  <a:schemeClr val="accent1"/>
                </a:solidFill>
                <a:sym typeface="Wingdings"/>
              </a:rPr>
              <a:t>x6: (00110)</a:t>
            </a:r>
            <a:r>
              <a:rPr lang="en-US" baseline="-25000">
                <a:solidFill>
                  <a:schemeClr val="accent1"/>
                </a:solidFill>
                <a:sym typeface="Wingdings"/>
              </a:rPr>
              <a:t>2</a:t>
            </a:r>
            <a:endParaRPr lang="en-US">
              <a:solidFill>
                <a:schemeClr val="accent1"/>
              </a:solidFill>
              <a:sym typeface="Wingdings"/>
            </a:endParaRPr>
          </a:p>
          <a:p>
            <a:pPr marL="285750" indent="-285750">
              <a:buFont typeface="Arial" charset="0"/>
              <a:buChar char="•"/>
            </a:pPr>
            <a:r>
              <a:rPr lang="en-US">
                <a:solidFill>
                  <a:schemeClr val="accent1"/>
                </a:solidFill>
                <a:sym typeface="Wingdings"/>
              </a:rPr>
              <a:t>Note: use 5 bits since we have 32 registers</a:t>
            </a:r>
          </a:p>
        </p:txBody>
      </p:sp>
      <p:sp>
        <p:nvSpPr>
          <p:cNvPr id="6" name="Slide Number Placeholder 5"/>
          <p:cNvSpPr>
            <a:spLocks noGrp="1"/>
          </p:cNvSpPr>
          <p:nvPr>
            <p:ph type="sldNum" sz="quarter" idx="12"/>
          </p:nvPr>
        </p:nvSpPr>
        <p:spPr/>
        <p:txBody>
          <a:bodyPr/>
          <a:lstStyle/>
          <a:p>
            <a:fld id="{8D4EC0DA-4BF5-A643-9CB7-B11B04F56005}" type="slidenum">
              <a:rPr lang="en-US" smtClean="0"/>
              <a:t>6</a:t>
            </a:fld>
            <a:endParaRPr lang="en-US"/>
          </a:p>
        </p:txBody>
      </p:sp>
    </p:spTree>
    <p:extLst>
      <p:ext uri="{BB962C8B-B14F-4D97-AF65-F5344CB8AC3E}">
        <p14:creationId xmlns:p14="http://schemas.microsoft.com/office/powerpoint/2010/main" val="59433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Pipeline hazard</a:t>
            </a:r>
          </a:p>
        </p:txBody>
      </p:sp>
      <p:sp>
        <p:nvSpPr>
          <p:cNvPr id="3" name="Content Placeholder 2"/>
          <p:cNvSpPr>
            <a:spLocks noGrp="1"/>
          </p:cNvSpPr>
          <p:nvPr>
            <p:ph idx="1"/>
          </p:nvPr>
        </p:nvSpPr>
        <p:spPr/>
        <p:txBody>
          <a:bodyPr>
            <a:normAutofit lnSpcReduction="10000"/>
          </a:bodyPr>
          <a:lstStyle/>
          <a:p>
            <a:r>
              <a:rPr lang="en-US">
                <a:solidFill>
                  <a:schemeClr val="accent6"/>
                </a:solidFill>
              </a:rPr>
              <a:t>Structure Hazard</a:t>
            </a:r>
          </a:p>
          <a:p>
            <a:pPr lvl="1"/>
            <a:r>
              <a:rPr lang="en-US" altLang="zh-CN"/>
              <a:t>Caused</a:t>
            </a:r>
            <a:r>
              <a:rPr lang="zh-CN" altLang="en-US"/>
              <a:t> </a:t>
            </a:r>
            <a:r>
              <a:rPr lang="en-US" altLang="zh-CN"/>
              <a:t>by</a:t>
            </a:r>
            <a:r>
              <a:rPr lang="zh-CN" altLang="en-US"/>
              <a:t> </a:t>
            </a:r>
            <a:r>
              <a:rPr lang="en-US" altLang="zh-CN"/>
              <a:t>limited</a:t>
            </a:r>
            <a:r>
              <a:rPr lang="zh-CN" altLang="en-US"/>
              <a:t> </a:t>
            </a:r>
            <a:r>
              <a:rPr lang="en-US" altLang="zh-CN"/>
              <a:t>hardware</a:t>
            </a:r>
            <a:r>
              <a:rPr lang="zh-CN" altLang="en-US"/>
              <a:t> </a:t>
            </a:r>
            <a:r>
              <a:rPr lang="en-US" altLang="zh-CN"/>
              <a:t>resources.</a:t>
            </a:r>
            <a:endParaRPr lang="en-US"/>
          </a:p>
          <a:p>
            <a:pPr lvl="1"/>
            <a:r>
              <a:rPr lang="en-US"/>
              <a:t>Solution: add resources (e.g., separating inst. and data mem)</a:t>
            </a:r>
          </a:p>
          <a:p>
            <a:r>
              <a:rPr lang="en-US">
                <a:solidFill>
                  <a:schemeClr val="accent1"/>
                </a:solidFill>
              </a:rPr>
              <a:t>Data Hazard</a:t>
            </a:r>
          </a:p>
          <a:p>
            <a:pPr lvl="1"/>
            <a:r>
              <a:rPr lang="en-US"/>
              <a:t>Solution: forwarding</a:t>
            </a:r>
          </a:p>
          <a:p>
            <a:pPr lvl="2"/>
            <a:r>
              <a:rPr lang="en-US"/>
              <a:t>works for EX-hazard &amp; MEM-hazard</a:t>
            </a:r>
          </a:p>
          <a:p>
            <a:pPr lvl="1"/>
            <a:r>
              <a:rPr lang="en-US">
                <a:solidFill>
                  <a:schemeClr val="accent1">
                    <a:lumMod val="60000"/>
                    <a:lumOff val="40000"/>
                  </a:schemeClr>
                </a:solidFill>
              </a:rPr>
              <a:t>Load-use Hazard</a:t>
            </a:r>
            <a:r>
              <a:rPr lang="en-US"/>
              <a:t>:</a:t>
            </a:r>
          </a:p>
          <a:p>
            <a:pPr lvl="2"/>
            <a:r>
              <a:rPr lang="en-US"/>
              <a:t>Solution: stall and insert bubble</a:t>
            </a:r>
          </a:p>
          <a:p>
            <a:r>
              <a:rPr lang="en-US">
                <a:solidFill>
                  <a:schemeClr val="accent2"/>
                </a:solidFill>
              </a:rPr>
              <a:t>Control Hazard</a:t>
            </a:r>
          </a:p>
          <a:p>
            <a:pPr lvl="1"/>
            <a:r>
              <a:rPr lang="en-US"/>
              <a:t>Solution: insert bubble</a:t>
            </a:r>
          </a:p>
          <a:p>
            <a:pPr lvl="1"/>
            <a:r>
              <a:rPr lang="en-US"/>
              <a:t>Reduce branch delay: by predicting branch in ID stage</a:t>
            </a:r>
          </a:p>
        </p:txBody>
      </p:sp>
      <p:sp>
        <p:nvSpPr>
          <p:cNvPr id="4" name="Slide Number Placeholder 3"/>
          <p:cNvSpPr>
            <a:spLocks noGrp="1"/>
          </p:cNvSpPr>
          <p:nvPr>
            <p:ph type="sldNum" sz="quarter" idx="12"/>
          </p:nvPr>
        </p:nvSpPr>
        <p:spPr/>
        <p:txBody>
          <a:bodyPr/>
          <a:lstStyle/>
          <a:p>
            <a:fld id="{8D4EC0DA-4BF5-A643-9CB7-B11B04F56005}" type="slidenum">
              <a:rPr lang="en-US" smtClean="0"/>
              <a:t>60</a:t>
            </a:fld>
            <a:endParaRPr lang="en-US"/>
          </a:p>
        </p:txBody>
      </p:sp>
    </p:spTree>
    <p:extLst>
      <p:ext uri="{BB962C8B-B14F-4D97-AF65-F5344CB8AC3E}">
        <p14:creationId xmlns:p14="http://schemas.microsoft.com/office/powerpoint/2010/main" val="74501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Hazard Fix</a:t>
            </a:r>
          </a:p>
        </p:txBody>
      </p:sp>
      <p:sp>
        <p:nvSpPr>
          <p:cNvPr id="3" name="Content Placeholder 2"/>
          <p:cNvSpPr>
            <a:spLocks noGrp="1"/>
          </p:cNvSpPr>
          <p:nvPr>
            <p:ph idx="1"/>
          </p:nvPr>
        </p:nvSpPr>
        <p:spPr/>
        <p:txBody>
          <a:bodyPr>
            <a:normAutofit/>
          </a:bodyPr>
          <a:lstStyle/>
          <a:p>
            <a:r>
              <a:rPr lang="en-US"/>
              <a:t>There are two approaches to avoiding hazards</a:t>
            </a:r>
          </a:p>
          <a:p>
            <a:r>
              <a:rPr lang="en-US">
                <a:solidFill>
                  <a:schemeClr val="accent1"/>
                </a:solidFill>
              </a:rPr>
              <a:t>Forwarding</a:t>
            </a:r>
          </a:p>
          <a:p>
            <a:pPr lvl="1"/>
            <a:r>
              <a:rPr lang="en-US"/>
              <a:t>Be able to send data to an earlier location in the pipeline before write back</a:t>
            </a:r>
          </a:p>
          <a:p>
            <a:pPr lvl="1"/>
            <a:r>
              <a:rPr lang="en-US"/>
              <a:t>We do this by </a:t>
            </a:r>
            <a:r>
              <a:rPr lang="en-US">
                <a:solidFill>
                  <a:schemeClr val="accent6"/>
                </a:solidFill>
              </a:rPr>
              <a:t>adding some multiplexers in the EX stage </a:t>
            </a:r>
            <a:r>
              <a:rPr lang="en-US"/>
              <a:t>to choose between more recent values and the value from the register file</a:t>
            </a:r>
          </a:p>
          <a:p>
            <a:r>
              <a:rPr lang="en-US">
                <a:solidFill>
                  <a:schemeClr val="accent1"/>
                </a:solidFill>
              </a:rPr>
              <a:t>Stalling</a:t>
            </a:r>
          </a:p>
          <a:p>
            <a:pPr lvl="1"/>
            <a:r>
              <a:rPr lang="en-US"/>
              <a:t>Add a “bubble” to the pipeline to give us time to resolve the hazard</a:t>
            </a:r>
          </a:p>
          <a:p>
            <a:pPr lvl="1"/>
            <a:r>
              <a:rPr lang="en-US"/>
              <a:t>We do this by setting some of the controls to 0 and by preventing the PC from changing</a:t>
            </a:r>
          </a:p>
        </p:txBody>
      </p:sp>
      <p:sp>
        <p:nvSpPr>
          <p:cNvPr id="4" name="Slide Number Placeholder 3"/>
          <p:cNvSpPr>
            <a:spLocks noGrp="1"/>
          </p:cNvSpPr>
          <p:nvPr>
            <p:ph type="sldNum" sz="quarter" idx="12"/>
          </p:nvPr>
        </p:nvSpPr>
        <p:spPr/>
        <p:txBody>
          <a:bodyPr/>
          <a:lstStyle/>
          <a:p>
            <a:fld id="{8D4EC0DA-4BF5-A643-9CB7-B11B04F56005}" type="slidenum">
              <a:rPr lang="en-US" smtClean="0"/>
              <a:t>61</a:t>
            </a:fld>
            <a:endParaRPr lang="en-US"/>
          </a:p>
        </p:txBody>
      </p:sp>
    </p:spTree>
    <p:extLst>
      <p:ext uri="{BB962C8B-B14F-4D97-AF65-F5344CB8AC3E}">
        <p14:creationId xmlns:p14="http://schemas.microsoft.com/office/powerpoint/2010/main" val="926863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4</a:t>
            </a:r>
            <a:r>
              <a:rPr lang="en-US" b="1"/>
              <a:t>.3 </a:t>
            </a:r>
            <a:r>
              <a:rPr lang="en-US"/>
              <a:t>Instruction throughput</a:t>
            </a:r>
          </a:p>
        </p:txBody>
      </p:sp>
      <p:sp>
        <p:nvSpPr>
          <p:cNvPr id="3" name="Content Placeholder 2"/>
          <p:cNvSpPr>
            <a:spLocks noGrp="1"/>
          </p:cNvSpPr>
          <p:nvPr>
            <p:ph idx="1"/>
          </p:nvPr>
        </p:nvSpPr>
        <p:spPr/>
        <p:txBody>
          <a:bodyPr>
            <a:normAutofit fontScale="85000" lnSpcReduction="10000"/>
          </a:bodyPr>
          <a:lstStyle/>
          <a:p>
            <a:pPr fontAlgn="base"/>
            <a:r>
              <a:rPr lang="en-US" dirty="0"/>
              <a:t>How does the new 4-stage design affect the instruction throughput?</a:t>
            </a:r>
          </a:p>
          <a:p>
            <a:pPr marL="514350" indent="-514350" fontAlgn="base">
              <a:buFont typeface="+mj-lt"/>
              <a:buAutoNum type="alphaUcPeriod"/>
            </a:pPr>
            <a:r>
              <a:rPr lang="en-US" dirty="0"/>
              <a:t>instruction throughput for 4-stage pipelined CPU is lower than that in the 5-stage pipelined CPU, under ideal (no hazard) scenarios.</a:t>
            </a:r>
          </a:p>
          <a:p>
            <a:pPr marL="514350" indent="-514350" fontAlgn="base">
              <a:buFont typeface="+mj-lt"/>
              <a:buAutoNum type="alphaUcPeriod"/>
            </a:pPr>
            <a:r>
              <a:rPr lang="en-US" dirty="0"/>
              <a:t>instruction throughput for 4-stage pipelined CPU is higher than that in the 5-stage pipelined CPU, under ideal (no hazard) scenarios.</a:t>
            </a:r>
          </a:p>
          <a:p>
            <a:pPr marL="514350" indent="-514350" fontAlgn="base">
              <a:buFont typeface="+mj-lt"/>
              <a:buAutoNum type="alphaUcPeriod"/>
            </a:pPr>
            <a:r>
              <a:rPr lang="en-US" dirty="0"/>
              <a:t>instruction throughput for 4-stage pipelined CPU is the same as that in the 5-stage pipelined CPU, under ideal (no hazard) scenarios.</a:t>
            </a:r>
          </a:p>
          <a:p>
            <a:pPr marL="514350" indent="-514350" fontAlgn="base">
              <a:buFont typeface="+mj-lt"/>
              <a:buAutoNum type="alphaUcPeriod"/>
            </a:pPr>
            <a:r>
              <a:rPr lang="en-US" dirty="0"/>
              <a:t>4-stage pipelined CPU tends to have fewer hazards than 5-stage pipelined CPU.</a:t>
            </a:r>
          </a:p>
          <a:p>
            <a:pPr marL="514350" indent="-514350" fontAlgn="base">
              <a:buFont typeface="+mj-lt"/>
              <a:buAutoNum type="alphaUcPeriod"/>
            </a:pPr>
            <a:r>
              <a:rPr lang="en-US" dirty="0"/>
              <a:t>4-stage pipelined CPU tends to have more hazards than 5-stage pipelined CPU.</a:t>
            </a:r>
          </a:p>
          <a:p>
            <a:pPr marL="514350" indent="-514350" fontAlgn="base">
              <a:buFont typeface="+mj-lt"/>
              <a:buAutoNum type="alphaUcPeriod"/>
            </a:pPr>
            <a:r>
              <a:rPr lang="en-US" dirty="0"/>
              <a:t>4-stage pipelined CPU has the same amount of hazards as 5-stage pipelined CPU.</a:t>
            </a:r>
          </a:p>
        </p:txBody>
      </p:sp>
      <p:sp>
        <p:nvSpPr>
          <p:cNvPr id="4" name="Oval 3"/>
          <p:cNvSpPr/>
          <p:nvPr/>
        </p:nvSpPr>
        <p:spPr>
          <a:xfrm>
            <a:off x="647700" y="3697685"/>
            <a:ext cx="5080000" cy="60721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509000" y="3947874"/>
            <a:ext cx="3035300" cy="369332"/>
          </a:xfrm>
          <a:prstGeom prst="rect">
            <a:avLst/>
          </a:prstGeom>
          <a:noFill/>
        </p:spPr>
        <p:txBody>
          <a:bodyPr wrap="square" rtlCol="0">
            <a:spAutoFit/>
          </a:bodyPr>
          <a:lstStyle/>
          <a:p>
            <a:r>
              <a:rPr lang="en-US">
                <a:solidFill>
                  <a:schemeClr val="accent1"/>
                </a:solidFill>
              </a:rPr>
              <a:t>throughput is still 1/200ps</a:t>
            </a:r>
          </a:p>
        </p:txBody>
      </p:sp>
      <p:sp>
        <p:nvSpPr>
          <p:cNvPr id="6" name="Oval 5"/>
          <p:cNvSpPr/>
          <p:nvPr/>
        </p:nvSpPr>
        <p:spPr>
          <a:xfrm>
            <a:off x="647700" y="4304903"/>
            <a:ext cx="5080000" cy="521097"/>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8D4EC0DA-4BF5-A643-9CB7-B11B04F56005}" type="slidenum">
              <a:rPr lang="en-US" smtClean="0"/>
              <a:t>62</a:t>
            </a:fld>
            <a:endParaRPr lang="en-US"/>
          </a:p>
        </p:txBody>
      </p:sp>
    </p:spTree>
    <p:extLst>
      <p:ext uri="{BB962C8B-B14F-4D97-AF65-F5344CB8AC3E}">
        <p14:creationId xmlns:p14="http://schemas.microsoft.com/office/powerpoint/2010/main" val="138823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4</a:t>
            </a:r>
            <a:r>
              <a:rPr lang="en-US" b="1"/>
              <a:t>.3 </a:t>
            </a:r>
            <a:r>
              <a:rPr lang="en-US"/>
              <a:t>Instruction throughput</a:t>
            </a:r>
          </a:p>
        </p:txBody>
      </p:sp>
      <p:sp>
        <p:nvSpPr>
          <p:cNvPr id="3" name="Slide Number Placeholder 2"/>
          <p:cNvSpPr>
            <a:spLocks noGrp="1"/>
          </p:cNvSpPr>
          <p:nvPr>
            <p:ph type="sldNum" sz="quarter" idx="12"/>
          </p:nvPr>
        </p:nvSpPr>
        <p:spPr/>
        <p:txBody>
          <a:bodyPr/>
          <a:lstStyle/>
          <a:p>
            <a:fld id="{8D4EC0DA-4BF5-A643-9CB7-B11B04F56005}" type="slidenum">
              <a:rPr lang="en-US" smtClean="0"/>
              <a:t>63</a:t>
            </a:fld>
            <a:endParaRPr lang="en-US"/>
          </a:p>
        </p:txBody>
      </p:sp>
      <p:sp>
        <p:nvSpPr>
          <p:cNvPr id="10" name="Content Placeholder 2">
            <a:extLst>
              <a:ext uri="{FF2B5EF4-FFF2-40B4-BE49-F238E27FC236}">
                <a16:creationId xmlns:a16="http://schemas.microsoft.com/office/drawing/2014/main" id="{CBBC3923-7F24-2B41-AE10-67F7EE68E2EC}"/>
              </a:ext>
            </a:extLst>
          </p:cNvPr>
          <p:cNvSpPr>
            <a:spLocks noGrp="1"/>
          </p:cNvSpPr>
          <p:nvPr>
            <p:ph idx="1"/>
          </p:nvPr>
        </p:nvSpPr>
        <p:spPr>
          <a:xfrm>
            <a:off x="838200" y="1825625"/>
            <a:ext cx="10515600" cy="4351338"/>
          </a:xfrm>
        </p:spPr>
        <p:txBody>
          <a:bodyPr>
            <a:normAutofit/>
          </a:bodyPr>
          <a:lstStyle/>
          <a:p>
            <a:pPr fontAlgn="base"/>
            <a:r>
              <a:rPr lang="en-US" altLang="zh-CN" dirty="0"/>
              <a:t>More</a:t>
            </a:r>
            <a:r>
              <a:rPr lang="zh-CN" altLang="en-US" dirty="0"/>
              <a:t> </a:t>
            </a:r>
            <a:r>
              <a:rPr lang="en-US" altLang="zh-CN" dirty="0"/>
              <a:t>stages,</a:t>
            </a:r>
            <a:r>
              <a:rPr lang="zh-CN" altLang="en-US" dirty="0"/>
              <a:t> </a:t>
            </a:r>
            <a:r>
              <a:rPr lang="en-US" altLang="zh-CN" dirty="0"/>
              <a:t>tend</a:t>
            </a:r>
            <a:r>
              <a:rPr lang="zh-CN" altLang="en-US" dirty="0"/>
              <a:t> </a:t>
            </a:r>
            <a:r>
              <a:rPr lang="en-US" altLang="zh-CN" dirty="0"/>
              <a:t>to</a:t>
            </a:r>
            <a:r>
              <a:rPr lang="zh-CN" altLang="en-US" dirty="0"/>
              <a:t> </a:t>
            </a:r>
            <a:r>
              <a:rPr lang="en-US" altLang="zh-CN" dirty="0"/>
              <a:t>have</a:t>
            </a:r>
            <a:r>
              <a:rPr lang="zh-CN" altLang="en-US" dirty="0"/>
              <a:t> </a:t>
            </a:r>
            <a:r>
              <a:rPr lang="en-US" altLang="zh-CN" dirty="0"/>
              <a:t>more</a:t>
            </a:r>
            <a:r>
              <a:rPr lang="zh-CN" altLang="en-US" dirty="0"/>
              <a:t> </a:t>
            </a:r>
            <a:r>
              <a:rPr lang="en-US" altLang="zh-CN" dirty="0"/>
              <a:t>hazards</a:t>
            </a:r>
          </a:p>
          <a:p>
            <a:pPr lvl="1" fontAlgn="base"/>
            <a:r>
              <a:rPr lang="en-US" altLang="zh-CN" dirty="0"/>
              <a:t>E.g.</a:t>
            </a:r>
            <a:r>
              <a:rPr lang="zh-CN" altLang="en-US" dirty="0"/>
              <a:t> </a:t>
            </a:r>
            <a:r>
              <a:rPr lang="en-US" altLang="zh-CN" dirty="0"/>
              <a:t>sequential</a:t>
            </a:r>
            <a:r>
              <a:rPr lang="zh-CN" altLang="en-US" dirty="0"/>
              <a:t> </a:t>
            </a:r>
            <a:r>
              <a:rPr lang="en-US" altLang="zh-CN" dirty="0"/>
              <a:t>model:</a:t>
            </a:r>
            <a:r>
              <a:rPr lang="zh-CN" altLang="en-US" dirty="0"/>
              <a:t> </a:t>
            </a:r>
            <a:r>
              <a:rPr lang="en-US" altLang="zh-CN" dirty="0"/>
              <a:t>1</a:t>
            </a:r>
            <a:r>
              <a:rPr lang="zh-CN" altLang="en-US" dirty="0"/>
              <a:t> </a:t>
            </a:r>
            <a:r>
              <a:rPr lang="en-US" altLang="zh-CN" dirty="0"/>
              <a:t>stage,</a:t>
            </a:r>
            <a:r>
              <a:rPr lang="zh-CN" altLang="en-US" dirty="0"/>
              <a:t> </a:t>
            </a:r>
            <a:r>
              <a:rPr lang="en-US" altLang="zh-CN" dirty="0"/>
              <a:t>no</a:t>
            </a:r>
            <a:r>
              <a:rPr lang="zh-CN" altLang="en-US" dirty="0"/>
              <a:t> </a:t>
            </a:r>
            <a:r>
              <a:rPr lang="en-US" altLang="zh-CN" dirty="0"/>
              <a:t>hazards</a:t>
            </a:r>
          </a:p>
          <a:p>
            <a:pPr fontAlgn="base"/>
            <a:r>
              <a:rPr lang="en-US" altLang="zh-CN" dirty="0"/>
              <a:t>Why?</a:t>
            </a:r>
          </a:p>
          <a:p>
            <a:pPr lvl="1" fontAlgn="base"/>
            <a:r>
              <a:rPr lang="en-US" altLang="zh-CN" dirty="0"/>
              <a:t>Suppose</a:t>
            </a:r>
            <a:r>
              <a:rPr lang="zh-CN" altLang="en-US" dirty="0"/>
              <a:t> </a:t>
            </a:r>
            <a:r>
              <a:rPr lang="en-US" altLang="zh-CN" dirty="0"/>
              <a:t>i2</a:t>
            </a:r>
            <a:r>
              <a:rPr lang="zh-CN" altLang="en-US" dirty="0"/>
              <a:t> </a:t>
            </a:r>
            <a:r>
              <a:rPr lang="en-US" altLang="zh-CN" dirty="0"/>
              <a:t>depends</a:t>
            </a:r>
            <a:r>
              <a:rPr lang="zh-CN" altLang="en-US" dirty="0"/>
              <a:t> </a:t>
            </a:r>
            <a:r>
              <a:rPr lang="en-US" altLang="zh-CN" dirty="0"/>
              <a:t>on</a:t>
            </a:r>
            <a:r>
              <a:rPr lang="zh-CN" altLang="en-US" dirty="0"/>
              <a:t> </a:t>
            </a:r>
            <a:r>
              <a:rPr lang="en-US" altLang="zh-CN" dirty="0"/>
              <a:t>the</a:t>
            </a:r>
            <a:r>
              <a:rPr lang="zh-CN" altLang="en-US" dirty="0"/>
              <a:t> </a:t>
            </a:r>
            <a:r>
              <a:rPr lang="en-US" altLang="zh-CN" dirty="0"/>
              <a:t>output</a:t>
            </a:r>
            <a:r>
              <a:rPr lang="zh-CN" altLang="en-US" dirty="0"/>
              <a:t> </a:t>
            </a:r>
            <a:r>
              <a:rPr lang="en-US" altLang="zh-CN" dirty="0"/>
              <a:t>of</a:t>
            </a:r>
            <a:r>
              <a:rPr lang="zh-CN" altLang="en-US" dirty="0"/>
              <a:t> </a:t>
            </a:r>
            <a:r>
              <a:rPr lang="en-US" altLang="zh-CN" dirty="0"/>
              <a:t>i1</a:t>
            </a:r>
          </a:p>
          <a:p>
            <a:pPr lvl="1" fontAlgn="base"/>
            <a:r>
              <a:rPr lang="en-US" dirty="0"/>
              <a:t>Intuitive</a:t>
            </a:r>
            <a:r>
              <a:rPr lang="en-US" altLang="zh-CN" dirty="0"/>
              <a:t>ly,</a:t>
            </a:r>
            <a:r>
              <a:rPr lang="zh-CN" altLang="en-US" dirty="0"/>
              <a:t> </a:t>
            </a:r>
            <a:r>
              <a:rPr lang="en-US" altLang="zh-CN" dirty="0"/>
              <a:t>with</a:t>
            </a:r>
            <a:r>
              <a:rPr lang="zh-CN" altLang="en-US" dirty="0"/>
              <a:t> </a:t>
            </a:r>
            <a:r>
              <a:rPr lang="en-US" altLang="zh-CN" dirty="0"/>
              <a:t>more</a:t>
            </a:r>
            <a:r>
              <a:rPr lang="zh-CN" altLang="en-US" dirty="0"/>
              <a:t> </a:t>
            </a:r>
            <a:r>
              <a:rPr lang="en-US" altLang="zh-CN" dirty="0"/>
              <a:t>stages,</a:t>
            </a:r>
            <a:r>
              <a:rPr lang="zh-CN" altLang="en-US" dirty="0"/>
              <a:t> </a:t>
            </a:r>
            <a:r>
              <a:rPr lang="en-US" altLang="zh-CN" dirty="0"/>
              <a:t>there</a:t>
            </a:r>
            <a:r>
              <a:rPr lang="zh-CN" altLang="en-US" dirty="0"/>
              <a:t> </a:t>
            </a:r>
            <a:r>
              <a:rPr lang="en-US" altLang="zh-CN" dirty="0"/>
              <a:t>are</a:t>
            </a:r>
            <a:r>
              <a:rPr lang="zh-CN" altLang="en-US" dirty="0"/>
              <a:t> </a:t>
            </a:r>
            <a:r>
              <a:rPr lang="en-US" altLang="zh-CN" dirty="0"/>
              <a:t>more</a:t>
            </a:r>
            <a:r>
              <a:rPr lang="zh-CN" altLang="en-US" dirty="0"/>
              <a:t> </a:t>
            </a:r>
            <a:r>
              <a:rPr lang="en-US" altLang="zh-CN" dirty="0"/>
              <a:t>cases</a:t>
            </a:r>
            <a:r>
              <a:rPr lang="zh-CN" altLang="en-US" dirty="0"/>
              <a:t> </a:t>
            </a:r>
            <a:r>
              <a:rPr lang="en-US" altLang="zh-CN" dirty="0"/>
              <a:t>that</a:t>
            </a:r>
            <a:r>
              <a:rPr lang="zh-CN" altLang="en-US" dirty="0"/>
              <a:t> </a:t>
            </a:r>
            <a:r>
              <a:rPr lang="en-US" altLang="zh-CN" dirty="0"/>
              <a:t>i1</a:t>
            </a:r>
            <a:r>
              <a:rPr lang="zh-CN" altLang="en-US" dirty="0"/>
              <a:t> </a:t>
            </a:r>
            <a:r>
              <a:rPr lang="en-US" altLang="zh-CN" dirty="0"/>
              <a:t>is</a:t>
            </a:r>
            <a:r>
              <a:rPr lang="zh-CN" altLang="en-US" dirty="0"/>
              <a:t> </a:t>
            </a:r>
            <a:r>
              <a:rPr lang="en-US" altLang="zh-CN" dirty="0"/>
              <a:t>still</a:t>
            </a:r>
            <a:r>
              <a:rPr lang="zh-CN" altLang="en-US" dirty="0"/>
              <a:t> </a:t>
            </a:r>
            <a:r>
              <a:rPr lang="en-US" altLang="zh-CN" dirty="0"/>
              <a:t>in</a:t>
            </a:r>
            <a:r>
              <a:rPr lang="zh-CN" altLang="en-US" dirty="0"/>
              <a:t> </a:t>
            </a:r>
            <a:r>
              <a:rPr lang="en-US" altLang="zh-CN" dirty="0"/>
              <a:t>process</a:t>
            </a:r>
            <a:r>
              <a:rPr lang="zh-CN" altLang="en-US" dirty="0"/>
              <a:t> </a:t>
            </a:r>
            <a:r>
              <a:rPr lang="en-US" altLang="zh-CN" dirty="0"/>
              <a:t>when</a:t>
            </a:r>
            <a:r>
              <a:rPr lang="zh-CN" altLang="en-US" dirty="0"/>
              <a:t> </a:t>
            </a:r>
            <a:r>
              <a:rPr lang="en-US" altLang="zh-CN" dirty="0"/>
              <a:t>i2</a:t>
            </a:r>
            <a:r>
              <a:rPr lang="zh-CN" altLang="en-US" dirty="0"/>
              <a:t> </a:t>
            </a:r>
            <a:r>
              <a:rPr lang="en-US" altLang="zh-CN" dirty="0"/>
              <a:t>needs</a:t>
            </a:r>
            <a:r>
              <a:rPr lang="zh-CN" altLang="en-US" dirty="0"/>
              <a:t> </a:t>
            </a:r>
            <a:r>
              <a:rPr lang="en-US" altLang="zh-CN" dirty="0"/>
              <a:t>the</a:t>
            </a:r>
            <a:r>
              <a:rPr lang="zh-CN" altLang="en-US" dirty="0"/>
              <a:t> </a:t>
            </a:r>
            <a:r>
              <a:rPr lang="en-US" altLang="zh-CN" dirty="0"/>
              <a:t>input,</a:t>
            </a:r>
            <a:r>
              <a:rPr lang="zh-CN" altLang="en-US" dirty="0"/>
              <a:t> </a:t>
            </a:r>
            <a:r>
              <a:rPr lang="en-US" altLang="zh-CN" dirty="0"/>
              <a:t>and</a:t>
            </a:r>
            <a:r>
              <a:rPr lang="zh-CN" altLang="en-US" dirty="0"/>
              <a:t> </a:t>
            </a:r>
            <a:r>
              <a:rPr lang="en-US" altLang="zh-CN" dirty="0"/>
              <a:t>causes</a:t>
            </a:r>
            <a:r>
              <a:rPr lang="zh-CN" altLang="en-US" dirty="0"/>
              <a:t> </a:t>
            </a:r>
            <a:r>
              <a:rPr lang="en-US" altLang="zh-CN" dirty="0"/>
              <a:t>a</a:t>
            </a:r>
            <a:r>
              <a:rPr lang="zh-CN" altLang="en-US" dirty="0"/>
              <a:t> </a:t>
            </a:r>
            <a:r>
              <a:rPr lang="en-US" altLang="zh-CN" dirty="0"/>
              <a:t>hazard.</a:t>
            </a:r>
            <a:endParaRPr lang="en-US" dirty="0"/>
          </a:p>
        </p:txBody>
      </p:sp>
    </p:spTree>
    <p:extLst>
      <p:ext uri="{BB962C8B-B14F-4D97-AF65-F5344CB8AC3E}">
        <p14:creationId xmlns:p14="http://schemas.microsoft.com/office/powerpoint/2010/main" val="8089763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4</a:t>
            </a:r>
            <a:r>
              <a:rPr lang="en-US" b="1"/>
              <a:t>.3 </a:t>
            </a:r>
            <a:r>
              <a:rPr lang="en-US"/>
              <a:t>Instruction throughput</a:t>
            </a:r>
          </a:p>
        </p:txBody>
      </p:sp>
      <p:sp>
        <p:nvSpPr>
          <p:cNvPr id="3" name="Slide Number Placeholder 2"/>
          <p:cNvSpPr>
            <a:spLocks noGrp="1"/>
          </p:cNvSpPr>
          <p:nvPr>
            <p:ph type="sldNum" sz="quarter" idx="12"/>
          </p:nvPr>
        </p:nvSpPr>
        <p:spPr/>
        <p:txBody>
          <a:bodyPr/>
          <a:lstStyle/>
          <a:p>
            <a:fld id="{8D4EC0DA-4BF5-A643-9CB7-B11B04F56005}" type="slidenum">
              <a:rPr lang="en-US" smtClean="0"/>
              <a:t>64</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7" y="1690688"/>
            <a:ext cx="6096000" cy="923330"/>
          </a:xfrm>
          <a:prstGeom prst="rect">
            <a:avLst/>
          </a:prstGeom>
        </p:spPr>
        <p:txBody>
          <a:bodyPr>
            <a:spAutoFit/>
          </a:bodyPr>
          <a:lstStyle/>
          <a:p>
            <a:r>
              <a:rPr lang="en-US" altLang="zh-CN" dirty="0"/>
              <a:t>i1:</a:t>
            </a:r>
            <a:r>
              <a:rPr lang="zh-CN" altLang="en-US" dirty="0"/>
              <a:t> </a:t>
            </a:r>
            <a:r>
              <a:rPr lang="en-US" altLang="zh-CN" dirty="0"/>
              <a:t>add</a:t>
            </a:r>
            <a:r>
              <a:rPr lang="zh-CN" altLang="en-US" dirty="0"/>
              <a:t> </a:t>
            </a:r>
            <a:r>
              <a:rPr lang="en-US" altLang="zh-CN" dirty="0"/>
              <a:t>x5,</a:t>
            </a:r>
            <a:r>
              <a:rPr lang="zh-CN" altLang="en-US" dirty="0"/>
              <a:t> </a:t>
            </a:r>
            <a:r>
              <a:rPr lang="en-US" altLang="zh-CN" dirty="0"/>
              <a:t>x6,</a:t>
            </a:r>
            <a:r>
              <a:rPr lang="zh-CN" altLang="en-US" dirty="0"/>
              <a:t> </a:t>
            </a:r>
            <a:r>
              <a:rPr lang="en-US" altLang="zh-CN" dirty="0"/>
              <a:t>x7</a:t>
            </a:r>
          </a:p>
          <a:p>
            <a:r>
              <a:rPr lang="en-US" altLang="zh-CN" dirty="0" err="1"/>
              <a:t>Nop</a:t>
            </a:r>
            <a:endParaRPr lang="en-US" altLang="zh-CN" dirty="0"/>
          </a:p>
          <a:p>
            <a:r>
              <a:rPr lang="en-US" altLang="zh-CN" dirty="0"/>
              <a:t>i2:</a:t>
            </a:r>
            <a:r>
              <a:rPr lang="zh-CN" altLang="en-US" dirty="0"/>
              <a:t> </a:t>
            </a:r>
            <a:r>
              <a:rPr lang="en-US" altLang="zh-CN" dirty="0"/>
              <a:t>add</a:t>
            </a:r>
            <a:r>
              <a:rPr lang="zh-CN" altLang="en-US" dirty="0"/>
              <a:t> </a:t>
            </a:r>
            <a:r>
              <a:rPr lang="en-US" altLang="zh-CN" dirty="0"/>
              <a:t>x4,</a:t>
            </a:r>
            <a:r>
              <a:rPr lang="zh-CN" altLang="en-US" dirty="0"/>
              <a:t> </a:t>
            </a:r>
            <a:r>
              <a:rPr lang="en-US" altLang="zh-CN" dirty="0"/>
              <a:t>x5,</a:t>
            </a:r>
            <a:r>
              <a:rPr lang="zh-CN" altLang="en-US" dirty="0"/>
              <a:t> </a:t>
            </a:r>
            <a:r>
              <a:rPr lang="en-US" altLang="zh-CN" dirty="0"/>
              <a:t>x6</a:t>
            </a:r>
          </a:p>
        </p:txBody>
      </p:sp>
      <p:sp>
        <p:nvSpPr>
          <p:cNvPr id="8" name="Rectangle 7">
            <a:extLst>
              <a:ext uri="{FF2B5EF4-FFF2-40B4-BE49-F238E27FC236}">
                <a16:creationId xmlns:a16="http://schemas.microsoft.com/office/drawing/2014/main" id="{6B21BA93-2FE1-0D49-8442-B5C9A742467B}"/>
              </a:ext>
            </a:extLst>
          </p:cNvPr>
          <p:cNvSpPr/>
          <p:nvPr/>
        </p:nvSpPr>
        <p:spPr>
          <a:xfrm>
            <a:off x="1672169" y="321134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9" name="Rectangle 8">
            <a:extLst>
              <a:ext uri="{FF2B5EF4-FFF2-40B4-BE49-F238E27FC236}">
                <a16:creationId xmlns:a16="http://schemas.microsoft.com/office/drawing/2014/main" id="{24A4FA90-F595-694B-B91E-59F5F1C44274}"/>
              </a:ext>
            </a:extLst>
          </p:cNvPr>
          <p:cNvSpPr/>
          <p:nvPr/>
        </p:nvSpPr>
        <p:spPr>
          <a:xfrm>
            <a:off x="3475291" y="3212642"/>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11" name="Rectangle 10">
            <a:extLst>
              <a:ext uri="{FF2B5EF4-FFF2-40B4-BE49-F238E27FC236}">
                <a16:creationId xmlns:a16="http://schemas.microsoft.com/office/drawing/2014/main" id="{6426A43E-D632-F74E-8987-08940B3B58C1}"/>
              </a:ext>
            </a:extLst>
          </p:cNvPr>
          <p:cNvSpPr/>
          <p:nvPr/>
        </p:nvSpPr>
        <p:spPr>
          <a:xfrm>
            <a:off x="4489083" y="321134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2" name="Rectangle 11">
            <a:extLst>
              <a:ext uri="{FF2B5EF4-FFF2-40B4-BE49-F238E27FC236}">
                <a16:creationId xmlns:a16="http://schemas.microsoft.com/office/drawing/2014/main" id="{4574A91A-C049-1746-A928-F69838916107}"/>
              </a:ext>
            </a:extLst>
          </p:cNvPr>
          <p:cNvSpPr/>
          <p:nvPr/>
        </p:nvSpPr>
        <p:spPr>
          <a:xfrm>
            <a:off x="5894640" y="3211345"/>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13" name="Rectangle 12">
            <a:extLst>
              <a:ext uri="{FF2B5EF4-FFF2-40B4-BE49-F238E27FC236}">
                <a16:creationId xmlns:a16="http://schemas.microsoft.com/office/drawing/2014/main" id="{6EAC38A3-8E90-854A-A5ED-B315A5DCBD81}"/>
              </a:ext>
            </a:extLst>
          </p:cNvPr>
          <p:cNvSpPr/>
          <p:nvPr/>
        </p:nvSpPr>
        <p:spPr>
          <a:xfrm>
            <a:off x="7300198" y="3212705"/>
            <a:ext cx="506896" cy="55659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14" name="Rectangle 13">
            <a:extLst>
              <a:ext uri="{FF2B5EF4-FFF2-40B4-BE49-F238E27FC236}">
                <a16:creationId xmlns:a16="http://schemas.microsoft.com/office/drawing/2014/main" id="{D3268D67-5DDE-C34A-B952-1A9335AF0D63}"/>
              </a:ext>
            </a:extLst>
          </p:cNvPr>
          <p:cNvSpPr/>
          <p:nvPr/>
        </p:nvSpPr>
        <p:spPr>
          <a:xfrm>
            <a:off x="0" y="3304975"/>
            <a:ext cx="1747594" cy="369332"/>
          </a:xfrm>
          <a:prstGeom prst="rect">
            <a:avLst/>
          </a:prstGeom>
        </p:spPr>
        <p:txBody>
          <a:bodyPr wrap="none">
            <a:spAutoFit/>
          </a:bodyPr>
          <a:lstStyle/>
          <a:p>
            <a:r>
              <a:rPr lang="en-US" altLang="zh-CN" dirty="0"/>
              <a:t>i1: add</a:t>
            </a:r>
            <a:r>
              <a:rPr lang="zh-CN" altLang="en-US" dirty="0"/>
              <a:t> </a:t>
            </a:r>
            <a:r>
              <a:rPr lang="en-US" altLang="zh-CN" dirty="0"/>
              <a:t>x5,</a:t>
            </a:r>
            <a:r>
              <a:rPr lang="zh-CN" altLang="en-US" dirty="0"/>
              <a:t> </a:t>
            </a:r>
            <a:r>
              <a:rPr lang="en-US" altLang="zh-CN" dirty="0"/>
              <a:t>x6,</a:t>
            </a:r>
            <a:r>
              <a:rPr lang="zh-CN" altLang="en-US" dirty="0"/>
              <a:t> </a:t>
            </a:r>
            <a:r>
              <a:rPr lang="en-US" altLang="zh-CN" dirty="0"/>
              <a:t>x7</a:t>
            </a:r>
          </a:p>
        </p:txBody>
      </p:sp>
      <p:sp>
        <p:nvSpPr>
          <p:cNvPr id="21" name="Rectangle 20">
            <a:extLst>
              <a:ext uri="{FF2B5EF4-FFF2-40B4-BE49-F238E27FC236}">
                <a16:creationId xmlns:a16="http://schemas.microsoft.com/office/drawing/2014/main" id="{B407F3AA-C7EA-174F-B321-C255A75BDD55}"/>
              </a:ext>
            </a:extLst>
          </p:cNvPr>
          <p:cNvSpPr/>
          <p:nvPr/>
        </p:nvSpPr>
        <p:spPr>
          <a:xfrm>
            <a:off x="1849323" y="4031914"/>
            <a:ext cx="550151" cy="369332"/>
          </a:xfrm>
          <a:prstGeom prst="rect">
            <a:avLst/>
          </a:prstGeom>
        </p:spPr>
        <p:txBody>
          <a:bodyPr wrap="none">
            <a:spAutoFit/>
          </a:bodyPr>
          <a:lstStyle/>
          <a:p>
            <a:r>
              <a:rPr lang="en-US" altLang="zh-CN" dirty="0" err="1"/>
              <a:t>nop</a:t>
            </a:r>
            <a:endParaRPr lang="en-US" dirty="0"/>
          </a:p>
        </p:txBody>
      </p:sp>
      <p:sp>
        <p:nvSpPr>
          <p:cNvPr id="22" name="Rectangle 21">
            <a:extLst>
              <a:ext uri="{FF2B5EF4-FFF2-40B4-BE49-F238E27FC236}">
                <a16:creationId xmlns:a16="http://schemas.microsoft.com/office/drawing/2014/main" id="{BB77DB5E-777F-114F-B2F9-2CE660D6905A}"/>
              </a:ext>
            </a:extLst>
          </p:cNvPr>
          <p:cNvSpPr/>
          <p:nvPr/>
        </p:nvSpPr>
        <p:spPr>
          <a:xfrm>
            <a:off x="3071121" y="3956388"/>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23" name="Rectangle 22">
            <a:extLst>
              <a:ext uri="{FF2B5EF4-FFF2-40B4-BE49-F238E27FC236}">
                <a16:creationId xmlns:a16="http://schemas.microsoft.com/office/drawing/2014/main" id="{2E34036C-0548-2D4B-AA32-95E5DF88F08E}"/>
              </a:ext>
            </a:extLst>
          </p:cNvPr>
          <p:cNvSpPr/>
          <p:nvPr/>
        </p:nvSpPr>
        <p:spPr>
          <a:xfrm>
            <a:off x="4957655" y="3950300"/>
            <a:ext cx="435889"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24" name="Rectangle 23">
            <a:extLst>
              <a:ext uri="{FF2B5EF4-FFF2-40B4-BE49-F238E27FC236}">
                <a16:creationId xmlns:a16="http://schemas.microsoft.com/office/drawing/2014/main" id="{D91C9B60-CFE7-C540-AB4B-5FB62171B2E8}"/>
              </a:ext>
            </a:extLst>
          </p:cNvPr>
          <p:cNvSpPr/>
          <p:nvPr/>
        </p:nvSpPr>
        <p:spPr>
          <a:xfrm>
            <a:off x="5907047" y="3943539"/>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25" name="Rectangle 24">
            <a:extLst>
              <a:ext uri="{FF2B5EF4-FFF2-40B4-BE49-F238E27FC236}">
                <a16:creationId xmlns:a16="http://schemas.microsoft.com/office/drawing/2014/main" id="{A0AA3A26-5457-B949-A80D-C972BA9DE051}"/>
              </a:ext>
            </a:extLst>
          </p:cNvPr>
          <p:cNvSpPr/>
          <p:nvPr/>
        </p:nvSpPr>
        <p:spPr>
          <a:xfrm>
            <a:off x="7312604" y="3943539"/>
            <a:ext cx="904461" cy="55659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29" name="Rectangle 28">
            <a:extLst>
              <a:ext uri="{FF2B5EF4-FFF2-40B4-BE49-F238E27FC236}">
                <a16:creationId xmlns:a16="http://schemas.microsoft.com/office/drawing/2014/main" id="{45BE7865-FB86-8D44-991E-9279747195DB}"/>
              </a:ext>
            </a:extLst>
          </p:cNvPr>
          <p:cNvSpPr/>
          <p:nvPr/>
        </p:nvSpPr>
        <p:spPr>
          <a:xfrm>
            <a:off x="4501367" y="470647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30" name="Rectangle 29">
            <a:extLst>
              <a:ext uri="{FF2B5EF4-FFF2-40B4-BE49-F238E27FC236}">
                <a16:creationId xmlns:a16="http://schemas.microsoft.com/office/drawing/2014/main" id="{DAB6EBA7-1422-2F48-9A38-C035210BCA60}"/>
              </a:ext>
            </a:extLst>
          </p:cNvPr>
          <p:cNvSpPr/>
          <p:nvPr/>
        </p:nvSpPr>
        <p:spPr>
          <a:xfrm>
            <a:off x="6344802" y="4707772"/>
            <a:ext cx="466583" cy="556592"/>
          </a:xfrm>
          <a:prstGeom prst="rect">
            <a:avLst/>
          </a:prstGeom>
          <a:solidFill>
            <a:srgbClr val="FFD966"/>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ID</a:t>
            </a:r>
            <a:endParaRPr lang="en-US" dirty="0">
              <a:solidFill>
                <a:schemeClr val="tx1"/>
              </a:solidFill>
            </a:endParaRPr>
          </a:p>
        </p:txBody>
      </p:sp>
      <p:sp>
        <p:nvSpPr>
          <p:cNvPr id="31" name="Rectangle 30">
            <a:extLst>
              <a:ext uri="{FF2B5EF4-FFF2-40B4-BE49-F238E27FC236}">
                <a16:creationId xmlns:a16="http://schemas.microsoft.com/office/drawing/2014/main" id="{C5C838E5-7466-9F46-8B64-E52CD27AAA6C}"/>
              </a:ext>
            </a:extLst>
          </p:cNvPr>
          <p:cNvSpPr/>
          <p:nvPr/>
        </p:nvSpPr>
        <p:spPr>
          <a:xfrm>
            <a:off x="7318281" y="4706475"/>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32" name="Rectangle 31">
            <a:extLst>
              <a:ext uri="{FF2B5EF4-FFF2-40B4-BE49-F238E27FC236}">
                <a16:creationId xmlns:a16="http://schemas.microsoft.com/office/drawing/2014/main" id="{E11EF66D-6301-AD4D-8386-81280F12564B}"/>
              </a:ext>
            </a:extLst>
          </p:cNvPr>
          <p:cNvSpPr/>
          <p:nvPr/>
        </p:nvSpPr>
        <p:spPr>
          <a:xfrm>
            <a:off x="8723838" y="4706475"/>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7" name="Rectangle 6">
            <a:extLst>
              <a:ext uri="{FF2B5EF4-FFF2-40B4-BE49-F238E27FC236}">
                <a16:creationId xmlns:a16="http://schemas.microsoft.com/office/drawing/2014/main" id="{18671A11-0FD5-D34B-AC6F-CE03B5C60B97}"/>
              </a:ext>
            </a:extLst>
          </p:cNvPr>
          <p:cNvSpPr/>
          <p:nvPr/>
        </p:nvSpPr>
        <p:spPr>
          <a:xfrm>
            <a:off x="2399474" y="4800105"/>
            <a:ext cx="1747594" cy="369332"/>
          </a:xfrm>
          <a:prstGeom prst="rect">
            <a:avLst/>
          </a:prstGeom>
        </p:spPr>
        <p:txBody>
          <a:bodyPr wrap="none">
            <a:spAutoFit/>
          </a:bodyPr>
          <a:lstStyle/>
          <a:p>
            <a:r>
              <a:rPr lang="en-US" altLang="zh-CN" dirty="0"/>
              <a:t>i2:</a:t>
            </a:r>
            <a:r>
              <a:rPr lang="zh-CN" altLang="en-US" dirty="0"/>
              <a:t> </a:t>
            </a:r>
            <a:r>
              <a:rPr lang="en-US" altLang="zh-CN" dirty="0"/>
              <a:t>add</a:t>
            </a:r>
            <a:r>
              <a:rPr lang="zh-CN" altLang="en-US" dirty="0"/>
              <a:t> </a:t>
            </a:r>
            <a:r>
              <a:rPr lang="en-US" altLang="zh-CN" dirty="0"/>
              <a:t>x4,</a:t>
            </a:r>
            <a:r>
              <a:rPr lang="zh-CN" altLang="en-US" dirty="0"/>
              <a:t> </a:t>
            </a:r>
            <a:r>
              <a:rPr lang="en-US" altLang="zh-CN" dirty="0"/>
              <a:t>x5,</a:t>
            </a:r>
            <a:r>
              <a:rPr lang="zh-CN" altLang="en-US" dirty="0"/>
              <a:t> </a:t>
            </a:r>
            <a:r>
              <a:rPr lang="en-US" altLang="zh-CN" dirty="0"/>
              <a:t>x6</a:t>
            </a:r>
          </a:p>
        </p:txBody>
      </p:sp>
      <p:cxnSp>
        <p:nvCxnSpPr>
          <p:cNvPr id="34" name="Straight Arrow Connector 33">
            <a:extLst>
              <a:ext uri="{FF2B5EF4-FFF2-40B4-BE49-F238E27FC236}">
                <a16:creationId xmlns:a16="http://schemas.microsoft.com/office/drawing/2014/main" id="{40FFA4A5-EC29-CA4D-9E01-1712EB684DA4}"/>
              </a:ext>
            </a:extLst>
          </p:cNvPr>
          <p:cNvCxnSpPr/>
          <p:nvPr/>
        </p:nvCxnSpPr>
        <p:spPr>
          <a:xfrm flipV="1">
            <a:off x="6793301" y="3488559"/>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Straight Arrow Connector 34">
            <a:extLst>
              <a:ext uri="{FF2B5EF4-FFF2-40B4-BE49-F238E27FC236}">
                <a16:creationId xmlns:a16="http://schemas.microsoft.com/office/drawing/2014/main" id="{62BDCBA8-83B2-E045-84C2-3F07DA17B0E3}"/>
              </a:ext>
            </a:extLst>
          </p:cNvPr>
          <p:cNvCxnSpPr/>
          <p:nvPr/>
        </p:nvCxnSpPr>
        <p:spPr>
          <a:xfrm flipV="1">
            <a:off x="6805708" y="4225512"/>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7" name="Straight Arrow Connector 36">
            <a:extLst>
              <a:ext uri="{FF2B5EF4-FFF2-40B4-BE49-F238E27FC236}">
                <a16:creationId xmlns:a16="http://schemas.microsoft.com/office/drawing/2014/main" id="{E8300EAF-C928-D942-BCB4-2EDAFD97013C}"/>
              </a:ext>
            </a:extLst>
          </p:cNvPr>
          <p:cNvCxnSpPr/>
          <p:nvPr/>
        </p:nvCxnSpPr>
        <p:spPr>
          <a:xfrm flipV="1">
            <a:off x="5412435" y="4997843"/>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8" name="Rectangular Callout 37">
            <a:extLst>
              <a:ext uri="{FF2B5EF4-FFF2-40B4-BE49-F238E27FC236}">
                <a16:creationId xmlns:a16="http://schemas.microsoft.com/office/drawing/2014/main" id="{58FBF94B-8719-114E-B08D-2471EDC53E23}"/>
              </a:ext>
            </a:extLst>
          </p:cNvPr>
          <p:cNvSpPr/>
          <p:nvPr/>
        </p:nvSpPr>
        <p:spPr>
          <a:xfrm>
            <a:off x="6107501" y="3740631"/>
            <a:ext cx="1466491" cy="98810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When</a:t>
            </a:r>
            <a:r>
              <a:rPr lang="zh-CN" altLang="en-US" dirty="0"/>
              <a:t> </a:t>
            </a:r>
            <a:r>
              <a:rPr lang="en-US" altLang="zh-CN" dirty="0"/>
              <a:t>i2</a:t>
            </a:r>
            <a:r>
              <a:rPr lang="zh-CN" altLang="en-US" dirty="0"/>
              <a:t> </a:t>
            </a:r>
            <a:r>
              <a:rPr lang="en-US" altLang="zh-CN" dirty="0"/>
              <a:t>tries</a:t>
            </a:r>
            <a:r>
              <a:rPr lang="zh-CN" altLang="en-US" dirty="0"/>
              <a:t> </a:t>
            </a:r>
            <a:r>
              <a:rPr lang="en-US" altLang="zh-CN" dirty="0"/>
              <a:t>to</a:t>
            </a:r>
            <a:r>
              <a:rPr lang="zh-CN" altLang="en-US" dirty="0"/>
              <a:t> </a:t>
            </a:r>
            <a:r>
              <a:rPr lang="en-US" altLang="zh-CN" dirty="0"/>
              <a:t>read</a:t>
            </a:r>
            <a:r>
              <a:rPr lang="zh-CN" altLang="en-US" dirty="0"/>
              <a:t> </a:t>
            </a:r>
            <a:r>
              <a:rPr lang="en-US" altLang="zh-CN" dirty="0"/>
              <a:t>x5</a:t>
            </a:r>
            <a:endParaRPr lang="en-US" dirty="0"/>
          </a:p>
        </p:txBody>
      </p:sp>
      <p:sp>
        <p:nvSpPr>
          <p:cNvPr id="39" name="Rectangular Callout 38">
            <a:extLst>
              <a:ext uri="{FF2B5EF4-FFF2-40B4-BE49-F238E27FC236}">
                <a16:creationId xmlns:a16="http://schemas.microsoft.com/office/drawing/2014/main" id="{F0A248CF-7495-0A43-AF11-622773DB73AD}"/>
              </a:ext>
            </a:extLst>
          </p:cNvPr>
          <p:cNvSpPr/>
          <p:nvPr/>
        </p:nvSpPr>
        <p:spPr>
          <a:xfrm>
            <a:off x="7059156" y="2151525"/>
            <a:ext cx="1822257" cy="98810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i1</a:t>
            </a:r>
            <a:r>
              <a:rPr lang="zh-CN" altLang="en-US" dirty="0"/>
              <a:t> </a:t>
            </a:r>
            <a:r>
              <a:rPr lang="en-US" altLang="zh-CN" dirty="0"/>
              <a:t>hasn’t</a:t>
            </a:r>
            <a:r>
              <a:rPr lang="zh-CN" altLang="en-US" dirty="0"/>
              <a:t> </a:t>
            </a:r>
            <a:r>
              <a:rPr lang="en-US" altLang="zh-CN" dirty="0"/>
              <a:t>written</a:t>
            </a:r>
            <a:r>
              <a:rPr lang="zh-CN" altLang="en-US" dirty="0"/>
              <a:t> </a:t>
            </a:r>
            <a:r>
              <a:rPr lang="en-US" altLang="zh-CN" dirty="0"/>
              <a:t>it</a:t>
            </a:r>
            <a:r>
              <a:rPr lang="zh-CN" altLang="en-US" dirty="0"/>
              <a:t> </a:t>
            </a:r>
            <a:r>
              <a:rPr lang="en-US" altLang="zh-CN" dirty="0"/>
              <a:t>back</a:t>
            </a:r>
          </a:p>
          <a:p>
            <a:pPr algn="ctr"/>
            <a:r>
              <a:rPr lang="en-US" altLang="zh-CN" dirty="0"/>
              <a:t>=&gt;</a:t>
            </a:r>
            <a:r>
              <a:rPr lang="zh-CN" altLang="en-US" dirty="0"/>
              <a:t> </a:t>
            </a:r>
            <a:r>
              <a:rPr lang="en-US" altLang="zh-CN" dirty="0"/>
              <a:t>hazard!</a:t>
            </a:r>
            <a:endParaRPr lang="en-US" dirty="0"/>
          </a:p>
        </p:txBody>
      </p:sp>
      <p:sp>
        <p:nvSpPr>
          <p:cNvPr id="41" name="Rectangle 40">
            <a:extLst>
              <a:ext uri="{FF2B5EF4-FFF2-40B4-BE49-F238E27FC236}">
                <a16:creationId xmlns:a16="http://schemas.microsoft.com/office/drawing/2014/main" id="{A6357E89-8892-B24D-A3FF-B374E0C2B1DE}"/>
              </a:ext>
            </a:extLst>
          </p:cNvPr>
          <p:cNvSpPr/>
          <p:nvPr/>
        </p:nvSpPr>
        <p:spPr>
          <a:xfrm>
            <a:off x="8718161" y="3954618"/>
            <a:ext cx="488005"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WB</a:t>
            </a:r>
            <a:endParaRPr lang="en-US" sz="1200"/>
          </a:p>
        </p:txBody>
      </p:sp>
    </p:spTree>
    <p:extLst>
      <p:ext uri="{BB962C8B-B14F-4D97-AF65-F5344CB8AC3E}">
        <p14:creationId xmlns:p14="http://schemas.microsoft.com/office/powerpoint/2010/main" val="36385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4</a:t>
            </a:r>
            <a:r>
              <a:rPr lang="en-US" b="1"/>
              <a:t>.3 </a:t>
            </a:r>
            <a:r>
              <a:rPr lang="en-US"/>
              <a:t>Instruction throughput</a:t>
            </a:r>
          </a:p>
        </p:txBody>
      </p:sp>
      <p:sp>
        <p:nvSpPr>
          <p:cNvPr id="3" name="Slide Number Placeholder 2"/>
          <p:cNvSpPr>
            <a:spLocks noGrp="1"/>
          </p:cNvSpPr>
          <p:nvPr>
            <p:ph type="sldNum" sz="quarter" idx="12"/>
          </p:nvPr>
        </p:nvSpPr>
        <p:spPr/>
        <p:txBody>
          <a:bodyPr/>
          <a:lstStyle/>
          <a:p>
            <a:fld id="{8D4EC0DA-4BF5-A643-9CB7-B11B04F56005}" type="slidenum">
              <a:rPr lang="en-US" smtClean="0"/>
              <a:t>65</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7" y="1690688"/>
            <a:ext cx="6096000" cy="923330"/>
          </a:xfrm>
          <a:prstGeom prst="rect">
            <a:avLst/>
          </a:prstGeom>
        </p:spPr>
        <p:txBody>
          <a:bodyPr>
            <a:spAutoFit/>
          </a:bodyPr>
          <a:lstStyle/>
          <a:p>
            <a:r>
              <a:rPr lang="en-US" altLang="zh-CN" dirty="0"/>
              <a:t>i1:</a:t>
            </a:r>
            <a:r>
              <a:rPr lang="zh-CN" altLang="en-US" dirty="0"/>
              <a:t> </a:t>
            </a:r>
            <a:r>
              <a:rPr lang="en-US" altLang="zh-CN" dirty="0"/>
              <a:t>add</a:t>
            </a:r>
            <a:r>
              <a:rPr lang="zh-CN" altLang="en-US" dirty="0"/>
              <a:t> </a:t>
            </a:r>
            <a:r>
              <a:rPr lang="en-US" altLang="zh-CN" dirty="0"/>
              <a:t>x5,</a:t>
            </a:r>
            <a:r>
              <a:rPr lang="zh-CN" altLang="en-US" dirty="0"/>
              <a:t> </a:t>
            </a:r>
            <a:r>
              <a:rPr lang="en-US" altLang="zh-CN" dirty="0"/>
              <a:t>x6,</a:t>
            </a:r>
            <a:r>
              <a:rPr lang="zh-CN" altLang="en-US" dirty="0"/>
              <a:t> </a:t>
            </a:r>
            <a:r>
              <a:rPr lang="en-US" altLang="zh-CN" dirty="0"/>
              <a:t>x7</a:t>
            </a:r>
          </a:p>
          <a:p>
            <a:r>
              <a:rPr lang="en-US" altLang="zh-CN" dirty="0" err="1"/>
              <a:t>Nop</a:t>
            </a:r>
            <a:endParaRPr lang="en-US" altLang="zh-CN" dirty="0"/>
          </a:p>
          <a:p>
            <a:r>
              <a:rPr lang="en-US" altLang="zh-CN" dirty="0"/>
              <a:t>i2:</a:t>
            </a:r>
            <a:r>
              <a:rPr lang="zh-CN" altLang="en-US" dirty="0"/>
              <a:t> </a:t>
            </a:r>
            <a:r>
              <a:rPr lang="en-US" altLang="zh-CN" dirty="0"/>
              <a:t>add</a:t>
            </a:r>
            <a:r>
              <a:rPr lang="zh-CN" altLang="en-US" dirty="0"/>
              <a:t> </a:t>
            </a:r>
            <a:r>
              <a:rPr lang="en-US" altLang="zh-CN" dirty="0"/>
              <a:t>x4,</a:t>
            </a:r>
            <a:r>
              <a:rPr lang="zh-CN" altLang="en-US" dirty="0"/>
              <a:t> </a:t>
            </a:r>
            <a:r>
              <a:rPr lang="en-US" altLang="zh-CN" dirty="0"/>
              <a:t>x5,</a:t>
            </a:r>
            <a:r>
              <a:rPr lang="zh-CN" altLang="en-US" dirty="0"/>
              <a:t> </a:t>
            </a:r>
            <a:r>
              <a:rPr lang="en-US" altLang="zh-CN" dirty="0"/>
              <a:t>x6</a:t>
            </a:r>
          </a:p>
        </p:txBody>
      </p:sp>
      <p:sp>
        <p:nvSpPr>
          <p:cNvPr id="8" name="Rectangle 7">
            <a:extLst>
              <a:ext uri="{FF2B5EF4-FFF2-40B4-BE49-F238E27FC236}">
                <a16:creationId xmlns:a16="http://schemas.microsoft.com/office/drawing/2014/main" id="{6B21BA93-2FE1-0D49-8442-B5C9A742467B}"/>
              </a:ext>
            </a:extLst>
          </p:cNvPr>
          <p:cNvSpPr/>
          <p:nvPr/>
        </p:nvSpPr>
        <p:spPr>
          <a:xfrm>
            <a:off x="1672169" y="321134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9" name="Rectangle 8">
            <a:extLst>
              <a:ext uri="{FF2B5EF4-FFF2-40B4-BE49-F238E27FC236}">
                <a16:creationId xmlns:a16="http://schemas.microsoft.com/office/drawing/2014/main" id="{24A4FA90-F595-694B-B91E-59F5F1C44274}"/>
              </a:ext>
            </a:extLst>
          </p:cNvPr>
          <p:cNvSpPr/>
          <p:nvPr/>
        </p:nvSpPr>
        <p:spPr>
          <a:xfrm>
            <a:off x="3475291" y="3212642"/>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11" name="Rectangle 10">
            <a:extLst>
              <a:ext uri="{FF2B5EF4-FFF2-40B4-BE49-F238E27FC236}">
                <a16:creationId xmlns:a16="http://schemas.microsoft.com/office/drawing/2014/main" id="{6426A43E-D632-F74E-8987-08940B3B58C1}"/>
              </a:ext>
            </a:extLst>
          </p:cNvPr>
          <p:cNvSpPr/>
          <p:nvPr/>
        </p:nvSpPr>
        <p:spPr>
          <a:xfrm>
            <a:off x="4489083" y="321134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3" name="Rectangle 12">
            <a:extLst>
              <a:ext uri="{FF2B5EF4-FFF2-40B4-BE49-F238E27FC236}">
                <a16:creationId xmlns:a16="http://schemas.microsoft.com/office/drawing/2014/main" id="{6EAC38A3-8E90-854A-A5ED-B315A5DCBD81}"/>
              </a:ext>
            </a:extLst>
          </p:cNvPr>
          <p:cNvSpPr/>
          <p:nvPr/>
        </p:nvSpPr>
        <p:spPr>
          <a:xfrm>
            <a:off x="5907047" y="3243451"/>
            <a:ext cx="506896" cy="556592"/>
          </a:xfrm>
          <a:prstGeom prst="rect">
            <a:avLst/>
          </a:prstGeom>
          <a:solidFill>
            <a:srgbClr val="FFD966"/>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14" name="Rectangle 13">
            <a:extLst>
              <a:ext uri="{FF2B5EF4-FFF2-40B4-BE49-F238E27FC236}">
                <a16:creationId xmlns:a16="http://schemas.microsoft.com/office/drawing/2014/main" id="{D3268D67-5DDE-C34A-B952-1A9335AF0D63}"/>
              </a:ext>
            </a:extLst>
          </p:cNvPr>
          <p:cNvSpPr/>
          <p:nvPr/>
        </p:nvSpPr>
        <p:spPr>
          <a:xfrm>
            <a:off x="0" y="3304975"/>
            <a:ext cx="1747594" cy="369332"/>
          </a:xfrm>
          <a:prstGeom prst="rect">
            <a:avLst/>
          </a:prstGeom>
        </p:spPr>
        <p:txBody>
          <a:bodyPr wrap="none">
            <a:spAutoFit/>
          </a:bodyPr>
          <a:lstStyle/>
          <a:p>
            <a:r>
              <a:rPr lang="en-US" altLang="zh-CN" dirty="0"/>
              <a:t>i1: add</a:t>
            </a:r>
            <a:r>
              <a:rPr lang="zh-CN" altLang="en-US" dirty="0"/>
              <a:t> </a:t>
            </a:r>
            <a:r>
              <a:rPr lang="en-US" altLang="zh-CN" dirty="0"/>
              <a:t>x5,</a:t>
            </a:r>
            <a:r>
              <a:rPr lang="zh-CN" altLang="en-US" dirty="0"/>
              <a:t> </a:t>
            </a:r>
            <a:r>
              <a:rPr lang="en-US" altLang="zh-CN" dirty="0"/>
              <a:t>x6,</a:t>
            </a:r>
            <a:r>
              <a:rPr lang="zh-CN" altLang="en-US" dirty="0"/>
              <a:t> </a:t>
            </a:r>
            <a:r>
              <a:rPr lang="en-US" altLang="zh-CN" dirty="0"/>
              <a:t>x7</a:t>
            </a:r>
          </a:p>
        </p:txBody>
      </p:sp>
      <p:sp>
        <p:nvSpPr>
          <p:cNvPr id="21" name="Rectangle 20">
            <a:extLst>
              <a:ext uri="{FF2B5EF4-FFF2-40B4-BE49-F238E27FC236}">
                <a16:creationId xmlns:a16="http://schemas.microsoft.com/office/drawing/2014/main" id="{B407F3AA-C7EA-174F-B321-C255A75BDD55}"/>
              </a:ext>
            </a:extLst>
          </p:cNvPr>
          <p:cNvSpPr/>
          <p:nvPr/>
        </p:nvSpPr>
        <p:spPr>
          <a:xfrm>
            <a:off x="1849323" y="4031914"/>
            <a:ext cx="550151" cy="369332"/>
          </a:xfrm>
          <a:prstGeom prst="rect">
            <a:avLst/>
          </a:prstGeom>
        </p:spPr>
        <p:txBody>
          <a:bodyPr wrap="none">
            <a:spAutoFit/>
          </a:bodyPr>
          <a:lstStyle/>
          <a:p>
            <a:r>
              <a:rPr lang="en-US" altLang="zh-CN" dirty="0" err="1"/>
              <a:t>nop</a:t>
            </a:r>
            <a:endParaRPr lang="en-US" dirty="0"/>
          </a:p>
        </p:txBody>
      </p:sp>
      <p:sp>
        <p:nvSpPr>
          <p:cNvPr id="22" name="Rectangle 21">
            <a:extLst>
              <a:ext uri="{FF2B5EF4-FFF2-40B4-BE49-F238E27FC236}">
                <a16:creationId xmlns:a16="http://schemas.microsoft.com/office/drawing/2014/main" id="{BB77DB5E-777F-114F-B2F9-2CE660D6905A}"/>
              </a:ext>
            </a:extLst>
          </p:cNvPr>
          <p:cNvSpPr/>
          <p:nvPr/>
        </p:nvSpPr>
        <p:spPr>
          <a:xfrm>
            <a:off x="3071121" y="3956388"/>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24" name="Rectangle 23">
            <a:extLst>
              <a:ext uri="{FF2B5EF4-FFF2-40B4-BE49-F238E27FC236}">
                <a16:creationId xmlns:a16="http://schemas.microsoft.com/office/drawing/2014/main" id="{D91C9B60-CFE7-C540-AB4B-5FB62171B2E8}"/>
              </a:ext>
            </a:extLst>
          </p:cNvPr>
          <p:cNvSpPr/>
          <p:nvPr/>
        </p:nvSpPr>
        <p:spPr>
          <a:xfrm>
            <a:off x="5907047" y="3943539"/>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26" name="Rectangle 25">
            <a:extLst>
              <a:ext uri="{FF2B5EF4-FFF2-40B4-BE49-F238E27FC236}">
                <a16:creationId xmlns:a16="http://schemas.microsoft.com/office/drawing/2014/main" id="{8DD67AF5-4399-3746-8A9B-903788DF279E}"/>
              </a:ext>
            </a:extLst>
          </p:cNvPr>
          <p:cNvSpPr/>
          <p:nvPr/>
        </p:nvSpPr>
        <p:spPr>
          <a:xfrm>
            <a:off x="7325009" y="3927328"/>
            <a:ext cx="488005"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WB</a:t>
            </a:r>
            <a:endParaRPr lang="en-US" sz="1200" dirty="0"/>
          </a:p>
        </p:txBody>
      </p:sp>
      <p:sp>
        <p:nvSpPr>
          <p:cNvPr id="29" name="Rectangle 28">
            <a:extLst>
              <a:ext uri="{FF2B5EF4-FFF2-40B4-BE49-F238E27FC236}">
                <a16:creationId xmlns:a16="http://schemas.microsoft.com/office/drawing/2014/main" id="{45BE7865-FB86-8D44-991E-9279747195DB}"/>
              </a:ext>
            </a:extLst>
          </p:cNvPr>
          <p:cNvSpPr/>
          <p:nvPr/>
        </p:nvSpPr>
        <p:spPr>
          <a:xfrm>
            <a:off x="4501367" y="470647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30" name="Rectangle 29">
            <a:extLst>
              <a:ext uri="{FF2B5EF4-FFF2-40B4-BE49-F238E27FC236}">
                <a16:creationId xmlns:a16="http://schemas.microsoft.com/office/drawing/2014/main" id="{DAB6EBA7-1422-2F48-9A38-C035210BCA60}"/>
              </a:ext>
            </a:extLst>
          </p:cNvPr>
          <p:cNvSpPr/>
          <p:nvPr/>
        </p:nvSpPr>
        <p:spPr>
          <a:xfrm>
            <a:off x="6413943" y="4720684"/>
            <a:ext cx="397442" cy="556592"/>
          </a:xfrm>
          <a:prstGeom prst="rect">
            <a:avLst/>
          </a:prstGeom>
          <a:solidFill>
            <a:srgbClr val="FFD966"/>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ID</a:t>
            </a:r>
            <a:endParaRPr lang="en-US" dirty="0">
              <a:solidFill>
                <a:schemeClr val="tx1"/>
              </a:solidFill>
            </a:endParaRPr>
          </a:p>
        </p:txBody>
      </p:sp>
      <p:sp>
        <p:nvSpPr>
          <p:cNvPr id="31" name="Rectangle 30">
            <a:extLst>
              <a:ext uri="{FF2B5EF4-FFF2-40B4-BE49-F238E27FC236}">
                <a16:creationId xmlns:a16="http://schemas.microsoft.com/office/drawing/2014/main" id="{C5C838E5-7466-9F46-8B64-E52CD27AAA6C}"/>
              </a:ext>
            </a:extLst>
          </p:cNvPr>
          <p:cNvSpPr/>
          <p:nvPr/>
        </p:nvSpPr>
        <p:spPr>
          <a:xfrm>
            <a:off x="7318281" y="4706475"/>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7" name="Rectangle 6">
            <a:extLst>
              <a:ext uri="{FF2B5EF4-FFF2-40B4-BE49-F238E27FC236}">
                <a16:creationId xmlns:a16="http://schemas.microsoft.com/office/drawing/2014/main" id="{18671A11-0FD5-D34B-AC6F-CE03B5C60B97}"/>
              </a:ext>
            </a:extLst>
          </p:cNvPr>
          <p:cNvSpPr/>
          <p:nvPr/>
        </p:nvSpPr>
        <p:spPr>
          <a:xfrm>
            <a:off x="2399474" y="4800105"/>
            <a:ext cx="1747594" cy="369332"/>
          </a:xfrm>
          <a:prstGeom prst="rect">
            <a:avLst/>
          </a:prstGeom>
        </p:spPr>
        <p:txBody>
          <a:bodyPr wrap="none">
            <a:spAutoFit/>
          </a:bodyPr>
          <a:lstStyle/>
          <a:p>
            <a:r>
              <a:rPr lang="en-US" altLang="zh-CN" dirty="0"/>
              <a:t>i2:</a:t>
            </a:r>
            <a:r>
              <a:rPr lang="zh-CN" altLang="en-US" dirty="0"/>
              <a:t> </a:t>
            </a:r>
            <a:r>
              <a:rPr lang="en-US" altLang="zh-CN" dirty="0"/>
              <a:t>add</a:t>
            </a:r>
            <a:r>
              <a:rPr lang="zh-CN" altLang="en-US" dirty="0"/>
              <a:t> </a:t>
            </a:r>
            <a:r>
              <a:rPr lang="en-US" altLang="zh-CN" dirty="0"/>
              <a:t>x4,</a:t>
            </a:r>
            <a:r>
              <a:rPr lang="zh-CN" altLang="en-US" dirty="0"/>
              <a:t> </a:t>
            </a:r>
            <a:r>
              <a:rPr lang="en-US" altLang="zh-CN" dirty="0"/>
              <a:t>x5,</a:t>
            </a:r>
            <a:r>
              <a:rPr lang="zh-CN" altLang="en-US" dirty="0"/>
              <a:t> </a:t>
            </a:r>
            <a:r>
              <a:rPr lang="en-US" altLang="zh-CN" dirty="0"/>
              <a:t>x6</a:t>
            </a:r>
          </a:p>
        </p:txBody>
      </p:sp>
      <p:cxnSp>
        <p:nvCxnSpPr>
          <p:cNvPr id="34" name="Straight Arrow Connector 33">
            <a:extLst>
              <a:ext uri="{FF2B5EF4-FFF2-40B4-BE49-F238E27FC236}">
                <a16:creationId xmlns:a16="http://schemas.microsoft.com/office/drawing/2014/main" id="{40FFA4A5-EC29-CA4D-9E01-1712EB684DA4}"/>
              </a:ext>
            </a:extLst>
          </p:cNvPr>
          <p:cNvCxnSpPr/>
          <p:nvPr/>
        </p:nvCxnSpPr>
        <p:spPr>
          <a:xfrm flipV="1">
            <a:off x="5400150" y="3519305"/>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Straight Arrow Connector 34">
            <a:extLst>
              <a:ext uri="{FF2B5EF4-FFF2-40B4-BE49-F238E27FC236}">
                <a16:creationId xmlns:a16="http://schemas.microsoft.com/office/drawing/2014/main" id="{62BDCBA8-83B2-E045-84C2-3F07DA17B0E3}"/>
              </a:ext>
            </a:extLst>
          </p:cNvPr>
          <p:cNvCxnSpPr/>
          <p:nvPr/>
        </p:nvCxnSpPr>
        <p:spPr>
          <a:xfrm flipV="1">
            <a:off x="6805708" y="4225512"/>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7" name="Straight Arrow Connector 36">
            <a:extLst>
              <a:ext uri="{FF2B5EF4-FFF2-40B4-BE49-F238E27FC236}">
                <a16:creationId xmlns:a16="http://schemas.microsoft.com/office/drawing/2014/main" id="{E8300EAF-C928-D942-BCB4-2EDAFD97013C}"/>
              </a:ext>
            </a:extLst>
          </p:cNvPr>
          <p:cNvCxnSpPr>
            <a:cxnSpLocks/>
            <a:endCxn id="30" idx="1"/>
          </p:cNvCxnSpPr>
          <p:nvPr/>
        </p:nvCxnSpPr>
        <p:spPr>
          <a:xfrm flipV="1">
            <a:off x="5412435" y="4998980"/>
            <a:ext cx="1001508" cy="1307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8" name="Rectangular Callout 37">
            <a:extLst>
              <a:ext uri="{FF2B5EF4-FFF2-40B4-BE49-F238E27FC236}">
                <a16:creationId xmlns:a16="http://schemas.microsoft.com/office/drawing/2014/main" id="{58FBF94B-8719-114E-B08D-2471EDC53E23}"/>
              </a:ext>
            </a:extLst>
          </p:cNvPr>
          <p:cNvSpPr/>
          <p:nvPr/>
        </p:nvSpPr>
        <p:spPr>
          <a:xfrm>
            <a:off x="6107501" y="5400518"/>
            <a:ext cx="1466491" cy="988106"/>
          </a:xfrm>
          <a:prstGeom prst="wedgeRectCallout">
            <a:avLst>
              <a:gd name="adj1" fmla="val -21489"/>
              <a:gd name="adj2" fmla="val -602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When</a:t>
            </a:r>
            <a:r>
              <a:rPr lang="zh-CN" altLang="en-US" dirty="0"/>
              <a:t> </a:t>
            </a:r>
            <a:r>
              <a:rPr lang="en-US" altLang="zh-CN" dirty="0"/>
              <a:t>i2</a:t>
            </a:r>
            <a:r>
              <a:rPr lang="zh-CN" altLang="en-US" dirty="0"/>
              <a:t> </a:t>
            </a:r>
            <a:r>
              <a:rPr lang="en-US" altLang="zh-CN" dirty="0"/>
              <a:t>tries</a:t>
            </a:r>
            <a:r>
              <a:rPr lang="zh-CN" altLang="en-US" dirty="0"/>
              <a:t> </a:t>
            </a:r>
            <a:r>
              <a:rPr lang="en-US" altLang="zh-CN" dirty="0"/>
              <a:t>to</a:t>
            </a:r>
            <a:r>
              <a:rPr lang="zh-CN" altLang="en-US" dirty="0"/>
              <a:t> </a:t>
            </a:r>
            <a:r>
              <a:rPr lang="en-US" altLang="zh-CN" dirty="0"/>
              <a:t>read</a:t>
            </a:r>
            <a:r>
              <a:rPr lang="zh-CN" altLang="en-US" dirty="0"/>
              <a:t> </a:t>
            </a:r>
            <a:r>
              <a:rPr lang="en-US" altLang="zh-CN" dirty="0"/>
              <a:t>x5</a:t>
            </a:r>
            <a:endParaRPr lang="en-US" dirty="0"/>
          </a:p>
        </p:txBody>
      </p:sp>
      <p:sp>
        <p:nvSpPr>
          <p:cNvPr id="39" name="Rectangular Callout 38">
            <a:extLst>
              <a:ext uri="{FF2B5EF4-FFF2-40B4-BE49-F238E27FC236}">
                <a16:creationId xmlns:a16="http://schemas.microsoft.com/office/drawing/2014/main" id="{F0A248CF-7495-0A43-AF11-622773DB73AD}"/>
              </a:ext>
            </a:extLst>
          </p:cNvPr>
          <p:cNvSpPr/>
          <p:nvPr/>
        </p:nvSpPr>
        <p:spPr>
          <a:xfrm>
            <a:off x="5612770" y="2182074"/>
            <a:ext cx="1822257" cy="98810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i1</a:t>
            </a:r>
            <a:r>
              <a:rPr lang="zh-CN" altLang="en-US" dirty="0"/>
              <a:t> </a:t>
            </a:r>
            <a:r>
              <a:rPr lang="en-US" altLang="zh-CN" dirty="0"/>
              <a:t>has</a:t>
            </a:r>
            <a:r>
              <a:rPr lang="zh-CN" altLang="en-US" dirty="0"/>
              <a:t> </a:t>
            </a:r>
            <a:r>
              <a:rPr lang="en-US" altLang="zh-CN" dirty="0"/>
              <a:t>just</a:t>
            </a:r>
            <a:r>
              <a:rPr lang="zh-CN" altLang="en-US" dirty="0"/>
              <a:t> </a:t>
            </a:r>
            <a:r>
              <a:rPr lang="en-US" altLang="zh-CN" dirty="0"/>
              <a:t>written</a:t>
            </a:r>
            <a:r>
              <a:rPr lang="zh-CN" altLang="en-US" dirty="0"/>
              <a:t> </a:t>
            </a:r>
            <a:r>
              <a:rPr lang="en-US" altLang="zh-CN" dirty="0"/>
              <a:t>it</a:t>
            </a:r>
            <a:r>
              <a:rPr lang="zh-CN" altLang="en-US" dirty="0"/>
              <a:t> </a:t>
            </a:r>
            <a:r>
              <a:rPr lang="en-US" altLang="zh-CN" dirty="0"/>
              <a:t>back</a:t>
            </a:r>
          </a:p>
          <a:p>
            <a:pPr algn="ctr"/>
            <a:r>
              <a:rPr lang="en-US" altLang="zh-CN" dirty="0"/>
              <a:t>=&gt;</a:t>
            </a:r>
            <a:r>
              <a:rPr lang="zh-CN" altLang="en-US" dirty="0"/>
              <a:t> </a:t>
            </a:r>
            <a:r>
              <a:rPr lang="en-US" altLang="zh-CN" dirty="0"/>
              <a:t>No</a:t>
            </a:r>
            <a:r>
              <a:rPr lang="zh-CN" altLang="en-US" dirty="0"/>
              <a:t> </a:t>
            </a:r>
            <a:r>
              <a:rPr lang="en-US" altLang="zh-CN" dirty="0"/>
              <a:t>hazard</a:t>
            </a:r>
            <a:endParaRPr lang="en-US" dirty="0"/>
          </a:p>
        </p:txBody>
      </p:sp>
      <p:cxnSp>
        <p:nvCxnSpPr>
          <p:cNvPr id="15" name="Straight Connector 14">
            <a:extLst>
              <a:ext uri="{FF2B5EF4-FFF2-40B4-BE49-F238E27FC236}">
                <a16:creationId xmlns:a16="http://schemas.microsoft.com/office/drawing/2014/main" id="{10CCA995-7D5F-0E40-AE4E-6460B4552FBA}"/>
              </a:ext>
            </a:extLst>
          </p:cNvPr>
          <p:cNvCxnSpPr/>
          <p:nvPr/>
        </p:nvCxnSpPr>
        <p:spPr>
          <a:xfrm>
            <a:off x="6413943" y="3243451"/>
            <a:ext cx="0" cy="2033825"/>
          </a:xfrm>
          <a:prstGeom prst="line">
            <a:avLst/>
          </a:prstGeom>
          <a:ln w="28575">
            <a:solidFill>
              <a:srgbClr val="C00000"/>
            </a:solidFill>
            <a:prstDash val="lgDash"/>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E2B1671-0B53-0045-903D-6CECB16B7190}"/>
              </a:ext>
            </a:extLst>
          </p:cNvPr>
          <p:cNvSpPr/>
          <p:nvPr/>
        </p:nvSpPr>
        <p:spPr>
          <a:xfrm>
            <a:off x="3475291" y="3212642"/>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27" name="Rectangle 26">
            <a:extLst>
              <a:ext uri="{FF2B5EF4-FFF2-40B4-BE49-F238E27FC236}">
                <a16:creationId xmlns:a16="http://schemas.microsoft.com/office/drawing/2014/main" id="{E602BAEB-E210-5F46-9D49-13323CEB2E00}"/>
              </a:ext>
            </a:extLst>
          </p:cNvPr>
          <p:cNvSpPr/>
          <p:nvPr/>
        </p:nvSpPr>
        <p:spPr>
          <a:xfrm>
            <a:off x="4957655" y="3950300"/>
            <a:ext cx="435889"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Tree>
    <p:extLst>
      <p:ext uri="{BB962C8B-B14F-4D97-AF65-F5344CB8AC3E}">
        <p14:creationId xmlns:p14="http://schemas.microsoft.com/office/powerpoint/2010/main" val="300877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Control</a:t>
            </a:r>
            <a:r>
              <a:rPr lang="zh-CN" altLang="en-US"/>
              <a:t> </a:t>
            </a:r>
            <a:r>
              <a:rPr lang="en-US" altLang="zh-CN"/>
              <a:t>hazard</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66</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5" y="1497975"/>
            <a:ext cx="9684357" cy="3416320"/>
          </a:xfrm>
          <a:prstGeom prst="rect">
            <a:avLst/>
          </a:prstGeom>
        </p:spPr>
        <p:txBody>
          <a:bodyPr wrap="square">
            <a:spAutoFit/>
          </a:bodyPr>
          <a:lstStyle/>
          <a:p>
            <a:r>
              <a:rPr lang="en-US" altLang="zh-CN"/>
              <a:t>assume</a:t>
            </a:r>
            <a:r>
              <a:rPr lang="zh-CN" altLang="en-US"/>
              <a:t> </a:t>
            </a:r>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0</a:t>
            </a:r>
          </a:p>
          <a:p>
            <a:r>
              <a:rPr lang="en-US" altLang="zh-CN" err="1">
                <a:solidFill>
                  <a:schemeClr val="accent6"/>
                </a:solidFill>
              </a:rPr>
              <a:t>beq</a:t>
            </a:r>
            <a:r>
              <a:rPr lang="zh-CN" altLang="en-US">
                <a:solidFill>
                  <a:schemeClr val="accent6"/>
                </a:solidFill>
              </a:rPr>
              <a:t> </a:t>
            </a:r>
            <a:r>
              <a:rPr lang="en-US" altLang="zh-CN">
                <a:solidFill>
                  <a:schemeClr val="accent6"/>
                </a:solidFill>
              </a:rPr>
              <a:t>x5,</a:t>
            </a:r>
            <a:r>
              <a:rPr lang="zh-CN" altLang="en-US">
                <a:solidFill>
                  <a:schemeClr val="accent6"/>
                </a:solidFill>
              </a:rPr>
              <a:t> </a:t>
            </a:r>
            <a:r>
              <a:rPr lang="en-US" altLang="zh-CN">
                <a:solidFill>
                  <a:schemeClr val="accent6"/>
                </a:solidFill>
              </a:rPr>
              <a:t>x6,</a:t>
            </a:r>
            <a:r>
              <a:rPr lang="zh-CN" altLang="en-US">
                <a:solidFill>
                  <a:schemeClr val="accent6"/>
                </a:solidFill>
              </a:rPr>
              <a:t> </a:t>
            </a:r>
            <a:r>
              <a:rPr lang="en-US" altLang="zh-CN">
                <a:solidFill>
                  <a:schemeClr val="accent6"/>
                </a:solidFill>
              </a:rPr>
              <a:t>100</a:t>
            </a:r>
          </a:p>
          <a:p>
            <a:r>
              <a:rPr lang="en-US" altLang="zh-CN">
                <a:solidFill>
                  <a:schemeClr val="accent6"/>
                </a:solidFill>
              </a:rPr>
              <a:t>add</a:t>
            </a:r>
            <a:r>
              <a:rPr lang="zh-CN" altLang="en-US">
                <a:solidFill>
                  <a:schemeClr val="accent6"/>
                </a:solidFill>
              </a:rPr>
              <a:t> </a:t>
            </a:r>
            <a:r>
              <a:rPr lang="en-US" altLang="zh-CN">
                <a:solidFill>
                  <a:schemeClr val="accent6"/>
                </a:solidFill>
              </a:rPr>
              <a:t>x1,</a:t>
            </a:r>
            <a:r>
              <a:rPr lang="zh-CN" altLang="en-US">
                <a:solidFill>
                  <a:schemeClr val="accent6"/>
                </a:solidFill>
              </a:rPr>
              <a:t> </a:t>
            </a:r>
            <a:r>
              <a:rPr lang="en-US" altLang="zh-CN">
                <a:solidFill>
                  <a:schemeClr val="accent6"/>
                </a:solidFill>
              </a:rPr>
              <a:t>x2,</a:t>
            </a:r>
            <a:r>
              <a:rPr lang="zh-CN" altLang="en-US">
                <a:solidFill>
                  <a:schemeClr val="accent6"/>
                </a:solidFill>
              </a:rPr>
              <a:t> </a:t>
            </a:r>
            <a:r>
              <a:rPr lang="en-US" altLang="zh-CN">
                <a:solidFill>
                  <a:schemeClr val="accent6"/>
                </a:solidFill>
              </a:rPr>
              <a:t>x3</a:t>
            </a:r>
          </a:p>
          <a:p>
            <a:r>
              <a:rPr lang="en-US" altLang="zh-CN">
                <a:solidFill>
                  <a:schemeClr val="accent6"/>
                </a:solidFill>
              </a:rPr>
              <a:t>…</a:t>
            </a:r>
          </a:p>
          <a:p>
            <a:endParaRPr lang="en-US" altLang="zh-CN">
              <a:solidFill>
                <a:schemeClr val="accent6"/>
              </a:solidFill>
            </a:endParaRPr>
          </a:p>
          <a:p>
            <a:r>
              <a:rPr lang="en-US" altLang="zh-CN">
                <a:solidFill>
                  <a:schemeClr val="accent6"/>
                </a:solidFill>
              </a:rPr>
              <a:t>Should</a:t>
            </a:r>
            <a:r>
              <a:rPr lang="zh-CN" altLang="en-US">
                <a:solidFill>
                  <a:schemeClr val="accent6"/>
                </a:solidFill>
              </a:rPr>
              <a:t> </a:t>
            </a:r>
            <a:r>
              <a:rPr lang="en-US" altLang="zh-CN">
                <a:solidFill>
                  <a:schemeClr val="accent6"/>
                </a:solidFill>
              </a:rPr>
              <a:t>jump</a:t>
            </a:r>
            <a:r>
              <a:rPr lang="zh-CN" altLang="en-US">
                <a:solidFill>
                  <a:schemeClr val="accent6"/>
                </a:solidFill>
              </a:rPr>
              <a:t> </a:t>
            </a:r>
            <a:r>
              <a:rPr lang="en-US" altLang="zh-CN">
                <a:solidFill>
                  <a:schemeClr val="accent6"/>
                </a:solidFill>
              </a:rPr>
              <a:t>to</a:t>
            </a:r>
            <a:r>
              <a:rPr lang="zh-CN" altLang="en-US">
                <a:solidFill>
                  <a:schemeClr val="accent6"/>
                </a:solidFill>
              </a:rPr>
              <a:t> </a:t>
            </a:r>
            <a:r>
              <a:rPr lang="en-US" altLang="zh-CN">
                <a:solidFill>
                  <a:schemeClr val="accent6"/>
                </a:solidFill>
              </a:rPr>
              <a:t>here:</a:t>
            </a:r>
          </a:p>
          <a:p>
            <a:r>
              <a:rPr lang="en-US" altLang="zh-CN">
                <a:solidFill>
                  <a:schemeClr val="accent6"/>
                </a:solidFill>
              </a:rPr>
              <a:t>add</a:t>
            </a:r>
            <a:r>
              <a:rPr lang="zh-CN" altLang="en-US">
                <a:solidFill>
                  <a:schemeClr val="accent6"/>
                </a:solidFill>
              </a:rPr>
              <a:t> </a:t>
            </a:r>
            <a:r>
              <a:rPr lang="en-US" altLang="zh-CN">
                <a:solidFill>
                  <a:schemeClr val="accent6"/>
                </a:solidFill>
              </a:rPr>
              <a:t>x7,</a:t>
            </a:r>
            <a:r>
              <a:rPr lang="zh-CN" altLang="en-US">
                <a:solidFill>
                  <a:schemeClr val="accent6"/>
                </a:solidFill>
              </a:rPr>
              <a:t> </a:t>
            </a:r>
            <a:r>
              <a:rPr lang="en-US" altLang="zh-CN">
                <a:solidFill>
                  <a:schemeClr val="accent6"/>
                </a:solidFill>
              </a:rPr>
              <a:t>x8,</a:t>
            </a:r>
            <a:r>
              <a:rPr lang="zh-CN" altLang="en-US">
                <a:solidFill>
                  <a:schemeClr val="accent6"/>
                </a:solidFill>
              </a:rPr>
              <a:t> </a:t>
            </a:r>
            <a:r>
              <a:rPr lang="en-US" altLang="zh-CN">
                <a:solidFill>
                  <a:schemeClr val="accent6"/>
                </a:solidFill>
              </a:rPr>
              <a:t>x9</a:t>
            </a:r>
          </a:p>
          <a:p>
            <a:r>
              <a:rPr lang="en-US" altLang="zh-CN"/>
              <a:t>How</a:t>
            </a:r>
            <a:r>
              <a:rPr lang="zh-CN" altLang="en-US"/>
              <a:t> </a:t>
            </a:r>
            <a:r>
              <a:rPr lang="en-US" altLang="zh-CN"/>
              <a:t>many</a:t>
            </a:r>
            <a:r>
              <a:rPr lang="zh-CN" altLang="en-US"/>
              <a:t> </a:t>
            </a:r>
            <a:r>
              <a:rPr lang="en-US" altLang="zh-CN"/>
              <a:t>bubbles?</a:t>
            </a:r>
          </a:p>
          <a:p>
            <a:r>
              <a:rPr lang="en-US" altLang="zh-CN"/>
              <a:t>Note:</a:t>
            </a:r>
            <a:r>
              <a:rPr lang="zh-CN" altLang="en-US"/>
              <a:t> </a:t>
            </a:r>
            <a:r>
              <a:rPr lang="en-US" altLang="zh-CN"/>
              <a:t>Suppose</a:t>
            </a:r>
            <a:r>
              <a:rPr lang="zh-CN" altLang="en-US"/>
              <a:t> </a:t>
            </a:r>
            <a:r>
              <a:rPr lang="en-US" altLang="zh-CN"/>
              <a:t>a</a:t>
            </a:r>
            <a:r>
              <a:rPr lang="zh-CN" altLang="en-US"/>
              <a:t> </a:t>
            </a:r>
            <a:r>
              <a:rPr lang="en-US" altLang="zh-CN"/>
              <a:t>jump</a:t>
            </a:r>
            <a:r>
              <a:rPr lang="zh-CN" altLang="en-US"/>
              <a:t> </a:t>
            </a:r>
            <a:br>
              <a:rPr lang="en-US" altLang="zh-CN"/>
            </a:br>
            <a:r>
              <a:rPr lang="en-US" altLang="zh-CN"/>
              <a:t>instruction</a:t>
            </a:r>
            <a:r>
              <a:rPr lang="zh-CN" altLang="en-US"/>
              <a:t> </a:t>
            </a:r>
            <a:r>
              <a:rPr lang="en-US" altLang="zh-CN"/>
              <a:t>can</a:t>
            </a:r>
            <a:r>
              <a:rPr lang="zh-CN" altLang="en-US"/>
              <a:t> </a:t>
            </a:r>
            <a:r>
              <a:rPr lang="en-US" altLang="zh-CN"/>
              <a:t>decide</a:t>
            </a:r>
            <a:r>
              <a:rPr lang="zh-CN" altLang="en-US"/>
              <a:t> </a:t>
            </a:r>
            <a:r>
              <a:rPr lang="en-US" altLang="zh-CN"/>
              <a:t>the</a:t>
            </a:r>
            <a:r>
              <a:rPr lang="zh-CN" altLang="en-US"/>
              <a:t> </a:t>
            </a:r>
            <a:br>
              <a:rPr lang="en-US" altLang="zh-CN"/>
            </a:br>
            <a:r>
              <a:rPr lang="en-US" altLang="zh-CN"/>
              <a:t>address</a:t>
            </a:r>
            <a:r>
              <a:rPr lang="zh-CN" altLang="en-US"/>
              <a:t> </a:t>
            </a:r>
            <a:r>
              <a:rPr lang="en-US" altLang="zh-CN"/>
              <a:t>of</a:t>
            </a:r>
            <a:r>
              <a:rPr lang="zh-CN" altLang="en-US"/>
              <a:t> </a:t>
            </a:r>
            <a:r>
              <a:rPr lang="en-US" altLang="zh-CN"/>
              <a:t>the</a:t>
            </a:r>
            <a:r>
              <a:rPr lang="zh-CN" altLang="en-US"/>
              <a:t> </a:t>
            </a:r>
            <a:r>
              <a:rPr lang="en-US" altLang="zh-CN"/>
              <a:t>next</a:t>
            </a:r>
            <a:r>
              <a:rPr lang="zh-CN" altLang="en-US"/>
              <a:t> </a:t>
            </a:r>
            <a:br>
              <a:rPr lang="en-US" altLang="zh-CN"/>
            </a:br>
            <a:r>
              <a:rPr lang="en-US" altLang="zh-CN"/>
              <a:t>instruction</a:t>
            </a:r>
            <a:r>
              <a:rPr lang="zh-CN" altLang="en-US"/>
              <a:t> </a:t>
            </a:r>
            <a:r>
              <a:rPr lang="en-US" altLang="zh-CN"/>
              <a:t>after</a:t>
            </a:r>
            <a:r>
              <a:rPr lang="zh-CN" altLang="en-US"/>
              <a:t> </a:t>
            </a:r>
            <a:r>
              <a:rPr lang="en-US" altLang="zh-CN"/>
              <a:t>EX</a:t>
            </a:r>
            <a:r>
              <a:rPr lang="zh-CN" altLang="en-US"/>
              <a:t> </a:t>
            </a:r>
            <a:r>
              <a:rPr lang="en-US" altLang="zh-CN"/>
              <a:t>stage</a:t>
            </a:r>
            <a:r>
              <a:rPr lang="zh-CN" altLang="en-US"/>
              <a:t> </a:t>
            </a:r>
            <a:endParaRPr lang="en-US" altLang="zh-CN"/>
          </a:p>
        </p:txBody>
      </p:sp>
      <p:pic>
        <p:nvPicPr>
          <p:cNvPr id="28" name="Picture 27">
            <a:extLst>
              <a:ext uri="{FF2B5EF4-FFF2-40B4-BE49-F238E27FC236}">
                <a16:creationId xmlns:a16="http://schemas.microsoft.com/office/drawing/2014/main" id="{EC0DA427-35C7-3342-94C8-67071C364C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6253" y="1275823"/>
            <a:ext cx="8773828" cy="4887704"/>
          </a:xfrm>
          <a:prstGeom prst="rect">
            <a:avLst/>
          </a:prstGeom>
        </p:spPr>
      </p:pic>
      <p:cxnSp>
        <p:nvCxnSpPr>
          <p:cNvPr id="9" name="Elbow Connector 8">
            <a:extLst>
              <a:ext uri="{FF2B5EF4-FFF2-40B4-BE49-F238E27FC236}">
                <a16:creationId xmlns:a16="http://schemas.microsoft.com/office/drawing/2014/main" id="{90D2021A-8BC2-B540-B2D5-897202415262}"/>
              </a:ext>
            </a:extLst>
          </p:cNvPr>
          <p:cNvCxnSpPr/>
          <p:nvPr/>
        </p:nvCxnSpPr>
        <p:spPr>
          <a:xfrm flipV="1">
            <a:off x="7026442" y="2608446"/>
            <a:ext cx="2955758" cy="154005"/>
          </a:xfrm>
          <a:prstGeom prst="bentConnector3">
            <a:avLst>
              <a:gd name="adj1" fmla="val 89077"/>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Elbow Connector 11">
            <a:extLst>
              <a:ext uri="{FF2B5EF4-FFF2-40B4-BE49-F238E27FC236}">
                <a16:creationId xmlns:a16="http://schemas.microsoft.com/office/drawing/2014/main" id="{425F91F8-91B2-9B4C-A680-456F9DEC2653}"/>
              </a:ext>
            </a:extLst>
          </p:cNvPr>
          <p:cNvCxnSpPr>
            <a:cxnSpLocks/>
          </p:cNvCxnSpPr>
          <p:nvPr/>
        </p:nvCxnSpPr>
        <p:spPr>
          <a:xfrm rot="5400000" flipH="1" flipV="1">
            <a:off x="9154830" y="3355886"/>
            <a:ext cx="1395663" cy="183679"/>
          </a:xfrm>
          <a:prstGeom prst="bentConnector3">
            <a:avLst>
              <a:gd name="adj1" fmla="val 345"/>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id="{C0D66280-0997-7249-9305-CD3483ED4086}"/>
              </a:ext>
            </a:extLst>
          </p:cNvPr>
          <p:cNvCxnSpPr/>
          <p:nvPr/>
        </p:nvCxnSpPr>
        <p:spPr>
          <a:xfrm>
            <a:off x="9944501" y="2749894"/>
            <a:ext cx="142775"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9" name="TextBox 18">
            <a:extLst>
              <a:ext uri="{FF2B5EF4-FFF2-40B4-BE49-F238E27FC236}">
                <a16:creationId xmlns:a16="http://schemas.microsoft.com/office/drawing/2014/main" id="{6494B4F2-E151-0148-97B2-F21924DDEF10}"/>
              </a:ext>
            </a:extLst>
          </p:cNvPr>
          <p:cNvSpPr txBox="1"/>
          <p:nvPr/>
        </p:nvSpPr>
        <p:spPr>
          <a:xfrm>
            <a:off x="9007279" y="3373109"/>
            <a:ext cx="955711" cy="369332"/>
          </a:xfrm>
          <a:prstGeom prst="rect">
            <a:avLst/>
          </a:prstGeom>
          <a:noFill/>
        </p:spPr>
        <p:txBody>
          <a:bodyPr wrap="none" rtlCol="0">
            <a:spAutoFit/>
          </a:bodyPr>
          <a:lstStyle/>
          <a:p>
            <a:r>
              <a:rPr lang="en-US" altLang="zh-CN">
                <a:solidFill>
                  <a:schemeClr val="accent2"/>
                </a:solidFill>
              </a:rPr>
              <a:t>x5==x6?</a:t>
            </a:r>
            <a:endParaRPr lang="en-US">
              <a:solidFill>
                <a:schemeClr val="accent2"/>
              </a:solidFill>
            </a:endParaRPr>
          </a:p>
        </p:txBody>
      </p:sp>
      <p:cxnSp>
        <p:nvCxnSpPr>
          <p:cNvPr id="21" name="Straight Arrow Connector 20">
            <a:extLst>
              <a:ext uri="{FF2B5EF4-FFF2-40B4-BE49-F238E27FC236}">
                <a16:creationId xmlns:a16="http://schemas.microsoft.com/office/drawing/2014/main" id="{C4E5CF89-4B71-3D40-AD54-D404ACCBF733}"/>
              </a:ext>
            </a:extLst>
          </p:cNvPr>
          <p:cNvCxnSpPr>
            <a:cxnSpLocks/>
          </p:cNvCxnSpPr>
          <p:nvPr/>
        </p:nvCxnSpPr>
        <p:spPr>
          <a:xfrm>
            <a:off x="8037095" y="3970699"/>
            <a:ext cx="866273"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3" name="Rectangle 22">
            <a:extLst>
              <a:ext uri="{FF2B5EF4-FFF2-40B4-BE49-F238E27FC236}">
                <a16:creationId xmlns:a16="http://schemas.microsoft.com/office/drawing/2014/main" id="{2E845B61-79B8-AF44-A900-ECE2226D5EC5}"/>
              </a:ext>
            </a:extLst>
          </p:cNvPr>
          <p:cNvSpPr/>
          <p:nvPr/>
        </p:nvSpPr>
        <p:spPr>
          <a:xfrm>
            <a:off x="8331260" y="3625945"/>
            <a:ext cx="401072" cy="369332"/>
          </a:xfrm>
          <a:prstGeom prst="rect">
            <a:avLst/>
          </a:prstGeom>
        </p:spPr>
        <p:txBody>
          <a:bodyPr wrap="none">
            <a:spAutoFit/>
          </a:bodyPr>
          <a:lstStyle/>
          <a:p>
            <a:r>
              <a:rPr lang="en-US" altLang="zh-CN">
                <a:solidFill>
                  <a:schemeClr val="accent2"/>
                </a:solidFill>
              </a:rPr>
              <a:t>x5</a:t>
            </a:r>
            <a:endParaRPr lang="en-US"/>
          </a:p>
        </p:txBody>
      </p:sp>
      <p:cxnSp>
        <p:nvCxnSpPr>
          <p:cNvPr id="25" name="Straight Arrow Connector 24">
            <a:extLst>
              <a:ext uri="{FF2B5EF4-FFF2-40B4-BE49-F238E27FC236}">
                <a16:creationId xmlns:a16="http://schemas.microsoft.com/office/drawing/2014/main" id="{A503BED9-18D6-A14C-BEA4-479613123A70}"/>
              </a:ext>
            </a:extLst>
          </p:cNvPr>
          <p:cNvCxnSpPr>
            <a:cxnSpLocks/>
          </p:cNvCxnSpPr>
          <p:nvPr/>
        </p:nvCxnSpPr>
        <p:spPr>
          <a:xfrm>
            <a:off x="8732332" y="4539548"/>
            <a:ext cx="274947"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6" name="Rectangle 25">
            <a:extLst>
              <a:ext uri="{FF2B5EF4-FFF2-40B4-BE49-F238E27FC236}">
                <a16:creationId xmlns:a16="http://schemas.microsoft.com/office/drawing/2014/main" id="{B2287666-5949-D64E-B796-0F2AC3F2B538}"/>
              </a:ext>
            </a:extLst>
          </p:cNvPr>
          <p:cNvSpPr/>
          <p:nvPr/>
        </p:nvSpPr>
        <p:spPr>
          <a:xfrm>
            <a:off x="8316170" y="4064738"/>
            <a:ext cx="401072" cy="369332"/>
          </a:xfrm>
          <a:prstGeom prst="rect">
            <a:avLst/>
          </a:prstGeom>
        </p:spPr>
        <p:txBody>
          <a:bodyPr wrap="none">
            <a:spAutoFit/>
          </a:bodyPr>
          <a:lstStyle/>
          <a:p>
            <a:r>
              <a:rPr lang="en-US" altLang="zh-CN">
                <a:solidFill>
                  <a:schemeClr val="accent2"/>
                </a:solidFill>
              </a:rPr>
              <a:t>x6</a:t>
            </a:r>
            <a:endParaRPr lang="en-US"/>
          </a:p>
        </p:txBody>
      </p:sp>
      <p:cxnSp>
        <p:nvCxnSpPr>
          <p:cNvPr id="29" name="Straight Arrow Connector 28">
            <a:extLst>
              <a:ext uri="{FF2B5EF4-FFF2-40B4-BE49-F238E27FC236}">
                <a16:creationId xmlns:a16="http://schemas.microsoft.com/office/drawing/2014/main" id="{B2596A17-6F9F-F44A-B1AE-17967A1C4D16}"/>
              </a:ext>
            </a:extLst>
          </p:cNvPr>
          <p:cNvCxnSpPr>
            <a:cxnSpLocks/>
          </p:cNvCxnSpPr>
          <p:nvPr/>
        </p:nvCxnSpPr>
        <p:spPr>
          <a:xfrm>
            <a:off x="8063938" y="4383939"/>
            <a:ext cx="54666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2" name="Straight Arrow Connector 31">
            <a:extLst>
              <a:ext uri="{FF2B5EF4-FFF2-40B4-BE49-F238E27FC236}">
                <a16:creationId xmlns:a16="http://schemas.microsoft.com/office/drawing/2014/main" id="{AB9EAB75-6C51-0340-B063-23A45A574C30}"/>
              </a:ext>
            </a:extLst>
          </p:cNvPr>
          <p:cNvCxnSpPr>
            <a:cxnSpLocks/>
          </p:cNvCxnSpPr>
          <p:nvPr/>
        </p:nvCxnSpPr>
        <p:spPr>
          <a:xfrm>
            <a:off x="9882440" y="2235901"/>
            <a:ext cx="54666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3" name="Rectangle 32">
            <a:extLst>
              <a:ext uri="{FF2B5EF4-FFF2-40B4-BE49-F238E27FC236}">
                <a16:creationId xmlns:a16="http://schemas.microsoft.com/office/drawing/2014/main" id="{2EBD535C-050D-9143-8764-B689D7145FBB}"/>
              </a:ext>
            </a:extLst>
          </p:cNvPr>
          <p:cNvSpPr/>
          <p:nvPr/>
        </p:nvSpPr>
        <p:spPr>
          <a:xfrm>
            <a:off x="9551661" y="1823580"/>
            <a:ext cx="893193" cy="369332"/>
          </a:xfrm>
          <a:prstGeom prst="rect">
            <a:avLst/>
          </a:prstGeom>
        </p:spPr>
        <p:txBody>
          <a:bodyPr wrap="none">
            <a:spAutoFit/>
          </a:bodyPr>
          <a:lstStyle/>
          <a:p>
            <a:r>
              <a:rPr lang="en-US" altLang="zh-CN">
                <a:solidFill>
                  <a:schemeClr val="accent2"/>
                </a:solidFill>
              </a:rPr>
              <a:t>PC+200</a:t>
            </a:r>
            <a:endParaRPr lang="en-US"/>
          </a:p>
        </p:txBody>
      </p:sp>
      <p:sp>
        <p:nvSpPr>
          <p:cNvPr id="34" name="Rectangle 33">
            <a:extLst>
              <a:ext uri="{FF2B5EF4-FFF2-40B4-BE49-F238E27FC236}">
                <a16:creationId xmlns:a16="http://schemas.microsoft.com/office/drawing/2014/main" id="{D301076A-DE80-204F-886B-0ECA9CB555F4}"/>
              </a:ext>
            </a:extLst>
          </p:cNvPr>
          <p:cNvSpPr/>
          <p:nvPr/>
        </p:nvSpPr>
        <p:spPr>
          <a:xfrm>
            <a:off x="8801938" y="2219935"/>
            <a:ext cx="535724" cy="369332"/>
          </a:xfrm>
          <a:prstGeom prst="rect">
            <a:avLst/>
          </a:prstGeom>
        </p:spPr>
        <p:txBody>
          <a:bodyPr wrap="none">
            <a:spAutoFit/>
          </a:bodyPr>
          <a:lstStyle/>
          <a:p>
            <a:r>
              <a:rPr lang="en-US" altLang="zh-CN">
                <a:solidFill>
                  <a:schemeClr val="accent2"/>
                </a:solidFill>
              </a:rPr>
              <a:t>200</a:t>
            </a:r>
            <a:endParaRPr lang="en-US"/>
          </a:p>
        </p:txBody>
      </p:sp>
      <p:sp>
        <p:nvSpPr>
          <p:cNvPr id="35" name="Rectangle 34">
            <a:extLst>
              <a:ext uri="{FF2B5EF4-FFF2-40B4-BE49-F238E27FC236}">
                <a16:creationId xmlns:a16="http://schemas.microsoft.com/office/drawing/2014/main" id="{45DB8E21-40AE-1940-BCB8-9F0D870E29BE}"/>
              </a:ext>
            </a:extLst>
          </p:cNvPr>
          <p:cNvSpPr/>
          <p:nvPr/>
        </p:nvSpPr>
        <p:spPr>
          <a:xfrm>
            <a:off x="7811545" y="2393119"/>
            <a:ext cx="535724" cy="369332"/>
          </a:xfrm>
          <a:prstGeom prst="rect">
            <a:avLst/>
          </a:prstGeom>
        </p:spPr>
        <p:txBody>
          <a:bodyPr wrap="none">
            <a:spAutoFit/>
          </a:bodyPr>
          <a:lstStyle/>
          <a:p>
            <a:r>
              <a:rPr lang="en-US" altLang="zh-CN">
                <a:solidFill>
                  <a:schemeClr val="accent2"/>
                </a:solidFill>
              </a:rPr>
              <a:t>100</a:t>
            </a:r>
            <a:endParaRPr lang="en-US"/>
          </a:p>
        </p:txBody>
      </p:sp>
      <p:cxnSp>
        <p:nvCxnSpPr>
          <p:cNvPr id="36" name="Elbow Connector 35">
            <a:extLst>
              <a:ext uri="{FF2B5EF4-FFF2-40B4-BE49-F238E27FC236}">
                <a16:creationId xmlns:a16="http://schemas.microsoft.com/office/drawing/2014/main" id="{730B8E2F-EF7B-0D4C-A614-50324AB1FA15}"/>
              </a:ext>
            </a:extLst>
          </p:cNvPr>
          <p:cNvCxnSpPr>
            <a:cxnSpLocks/>
          </p:cNvCxnSpPr>
          <p:nvPr/>
        </p:nvCxnSpPr>
        <p:spPr>
          <a:xfrm rot="5400000" flipH="1" flipV="1">
            <a:off x="6624828" y="3624613"/>
            <a:ext cx="2846586" cy="548550"/>
          </a:xfrm>
          <a:prstGeom prst="bentConnector3">
            <a:avLst>
              <a:gd name="adj1" fmla="val 1647"/>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39" name="Straight Arrow Connector 38">
            <a:extLst>
              <a:ext uri="{FF2B5EF4-FFF2-40B4-BE49-F238E27FC236}">
                <a16:creationId xmlns:a16="http://schemas.microsoft.com/office/drawing/2014/main" id="{77159A61-FD9D-9E48-B108-CA4128E9513D}"/>
              </a:ext>
            </a:extLst>
          </p:cNvPr>
          <p:cNvCxnSpPr/>
          <p:nvPr/>
        </p:nvCxnSpPr>
        <p:spPr>
          <a:xfrm>
            <a:off x="8322396" y="2475595"/>
            <a:ext cx="142775"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0" name="Straight Arrow Connector 39">
            <a:extLst>
              <a:ext uri="{FF2B5EF4-FFF2-40B4-BE49-F238E27FC236}">
                <a16:creationId xmlns:a16="http://schemas.microsoft.com/office/drawing/2014/main" id="{763E4011-FD9F-4D40-B26C-9001D5D72330}"/>
              </a:ext>
            </a:extLst>
          </p:cNvPr>
          <p:cNvCxnSpPr>
            <a:cxnSpLocks/>
          </p:cNvCxnSpPr>
          <p:nvPr/>
        </p:nvCxnSpPr>
        <p:spPr>
          <a:xfrm>
            <a:off x="8945516" y="2506373"/>
            <a:ext cx="208109"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2" name="Straight Arrow Connector 41">
            <a:extLst>
              <a:ext uri="{FF2B5EF4-FFF2-40B4-BE49-F238E27FC236}">
                <a16:creationId xmlns:a16="http://schemas.microsoft.com/office/drawing/2014/main" id="{11AA2A24-09AC-7246-83CC-674898F25430}"/>
              </a:ext>
            </a:extLst>
          </p:cNvPr>
          <p:cNvCxnSpPr>
            <a:cxnSpLocks/>
          </p:cNvCxnSpPr>
          <p:nvPr/>
        </p:nvCxnSpPr>
        <p:spPr>
          <a:xfrm>
            <a:off x="10612356" y="1995187"/>
            <a:ext cx="216065" cy="0"/>
          </a:xfrm>
          <a:prstGeom prst="straightConnector1">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44" name="Straight Arrow Connector 43">
            <a:extLst>
              <a:ext uri="{FF2B5EF4-FFF2-40B4-BE49-F238E27FC236}">
                <a16:creationId xmlns:a16="http://schemas.microsoft.com/office/drawing/2014/main" id="{011CF692-CA74-DD46-AFDD-500DAF7ED87A}"/>
              </a:ext>
            </a:extLst>
          </p:cNvPr>
          <p:cNvCxnSpPr>
            <a:cxnSpLocks/>
          </p:cNvCxnSpPr>
          <p:nvPr/>
        </p:nvCxnSpPr>
        <p:spPr>
          <a:xfrm flipH="1" flipV="1">
            <a:off x="10787242" y="1433309"/>
            <a:ext cx="2" cy="548895"/>
          </a:xfrm>
          <a:prstGeom prst="straightConnector1">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49" name="Straight Arrow Connector 48">
            <a:extLst>
              <a:ext uri="{FF2B5EF4-FFF2-40B4-BE49-F238E27FC236}">
                <a16:creationId xmlns:a16="http://schemas.microsoft.com/office/drawing/2014/main" id="{F7D401BB-4EE9-F443-B9E4-2CCAC57BC5AC}"/>
              </a:ext>
            </a:extLst>
          </p:cNvPr>
          <p:cNvCxnSpPr>
            <a:cxnSpLocks/>
          </p:cNvCxnSpPr>
          <p:nvPr/>
        </p:nvCxnSpPr>
        <p:spPr>
          <a:xfrm flipV="1">
            <a:off x="3474720" y="1379063"/>
            <a:ext cx="7312521" cy="5466"/>
          </a:xfrm>
          <a:prstGeom prst="straightConnector1">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52" name="Elbow Connector 51">
            <a:extLst>
              <a:ext uri="{FF2B5EF4-FFF2-40B4-BE49-F238E27FC236}">
                <a16:creationId xmlns:a16="http://schemas.microsoft.com/office/drawing/2014/main" id="{4C97EDC5-6D2F-1D49-AE23-1062A26CADFC}"/>
              </a:ext>
            </a:extLst>
          </p:cNvPr>
          <p:cNvCxnSpPr>
            <a:cxnSpLocks/>
          </p:cNvCxnSpPr>
          <p:nvPr/>
        </p:nvCxnSpPr>
        <p:spPr>
          <a:xfrm rot="16200000" flipH="1">
            <a:off x="2289809" y="2588849"/>
            <a:ext cx="2494950" cy="125128"/>
          </a:xfrm>
          <a:prstGeom prst="bentConnector3">
            <a:avLst>
              <a:gd name="adj1" fmla="val 10015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6" name="Elbow Connector 55">
            <a:extLst>
              <a:ext uri="{FF2B5EF4-FFF2-40B4-BE49-F238E27FC236}">
                <a16:creationId xmlns:a16="http://schemas.microsoft.com/office/drawing/2014/main" id="{A5426208-4CD8-5145-B22B-2FB018559BE0}"/>
              </a:ext>
            </a:extLst>
          </p:cNvPr>
          <p:cNvCxnSpPr>
            <a:cxnSpLocks/>
          </p:cNvCxnSpPr>
          <p:nvPr/>
        </p:nvCxnSpPr>
        <p:spPr>
          <a:xfrm rot="5400000" flipH="1" flipV="1">
            <a:off x="10306099" y="2472351"/>
            <a:ext cx="325974" cy="79968"/>
          </a:xfrm>
          <a:prstGeom prst="bentConnector3">
            <a:avLst>
              <a:gd name="adj1" fmla="val -3150"/>
            </a:avLst>
          </a:prstGeom>
          <a:ln>
            <a:tailEnd type="triangle"/>
          </a:ln>
        </p:spPr>
        <p:style>
          <a:lnRef idx="3">
            <a:schemeClr val="accent2"/>
          </a:lnRef>
          <a:fillRef idx="0">
            <a:schemeClr val="accent2"/>
          </a:fillRef>
          <a:effectRef idx="2">
            <a:schemeClr val="accent2"/>
          </a:effectRef>
          <a:fontRef idx="minor">
            <a:schemeClr val="tx1"/>
          </a:fontRef>
        </p:style>
      </p:cxnSp>
      <p:sp>
        <p:nvSpPr>
          <p:cNvPr id="61" name="Rectangle 60">
            <a:extLst>
              <a:ext uri="{FF2B5EF4-FFF2-40B4-BE49-F238E27FC236}">
                <a16:creationId xmlns:a16="http://schemas.microsoft.com/office/drawing/2014/main" id="{3B25708B-7FAF-FB41-BE39-CC5F6505FFAF}"/>
              </a:ext>
            </a:extLst>
          </p:cNvPr>
          <p:cNvSpPr/>
          <p:nvPr/>
        </p:nvSpPr>
        <p:spPr>
          <a:xfrm>
            <a:off x="10485555" y="2376990"/>
            <a:ext cx="301686" cy="369332"/>
          </a:xfrm>
          <a:prstGeom prst="rect">
            <a:avLst/>
          </a:prstGeom>
        </p:spPr>
        <p:txBody>
          <a:bodyPr wrap="none">
            <a:spAutoFit/>
          </a:bodyPr>
          <a:lstStyle/>
          <a:p>
            <a:r>
              <a:rPr lang="en-US" altLang="zh-CN">
                <a:solidFill>
                  <a:schemeClr val="accent2"/>
                </a:solidFill>
              </a:rPr>
              <a:t>1</a:t>
            </a:r>
            <a:endParaRPr lang="en-US"/>
          </a:p>
        </p:txBody>
      </p:sp>
    </p:spTree>
    <p:extLst>
      <p:ext uri="{BB962C8B-B14F-4D97-AF65-F5344CB8AC3E}">
        <p14:creationId xmlns:p14="http://schemas.microsoft.com/office/powerpoint/2010/main" val="2200787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3" grpId="0"/>
      <p:bldP spid="26" grpId="0"/>
      <p:bldP spid="33" grpId="0"/>
      <p:bldP spid="34" grpId="0"/>
      <p:bldP spid="35" grpId="0"/>
      <p:bldP spid="6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Control</a:t>
            </a:r>
            <a:r>
              <a:rPr lang="zh-CN" altLang="en-US"/>
              <a:t> </a:t>
            </a:r>
            <a:r>
              <a:rPr lang="en-US" altLang="zh-CN"/>
              <a:t>hazard</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67</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6" y="1497975"/>
            <a:ext cx="6096000" cy="2308324"/>
          </a:xfrm>
          <a:prstGeom prst="rect">
            <a:avLst/>
          </a:prstGeom>
        </p:spPr>
        <p:txBody>
          <a:bodyPr>
            <a:spAutoFit/>
          </a:bodyPr>
          <a:lstStyle/>
          <a:p>
            <a:r>
              <a:rPr lang="en-US" altLang="zh-CN" dirty="0"/>
              <a:t>assume</a:t>
            </a:r>
            <a:r>
              <a:rPr lang="zh-CN" altLang="en-US" dirty="0"/>
              <a:t> </a:t>
            </a:r>
            <a:r>
              <a:rPr lang="en-US" altLang="zh-CN" dirty="0"/>
              <a:t>x5</a:t>
            </a:r>
            <a:r>
              <a:rPr lang="zh-CN" altLang="en-US" dirty="0"/>
              <a:t> </a:t>
            </a:r>
            <a:r>
              <a:rPr lang="en-US" altLang="zh-CN" dirty="0"/>
              <a:t>=</a:t>
            </a:r>
            <a:r>
              <a:rPr lang="zh-CN" altLang="en-US" dirty="0"/>
              <a:t> </a:t>
            </a:r>
            <a:r>
              <a:rPr lang="en-US" altLang="zh-CN" dirty="0"/>
              <a:t>0</a:t>
            </a:r>
            <a:r>
              <a:rPr lang="zh-CN" altLang="en-US" dirty="0"/>
              <a:t> </a:t>
            </a:r>
            <a:r>
              <a:rPr lang="en-US" altLang="zh-CN" dirty="0"/>
              <a:t>x6</a:t>
            </a:r>
            <a:r>
              <a:rPr lang="zh-CN" altLang="en-US" dirty="0"/>
              <a:t> </a:t>
            </a:r>
            <a:r>
              <a:rPr lang="en-US" altLang="zh-CN" dirty="0"/>
              <a:t>=</a:t>
            </a:r>
            <a:r>
              <a:rPr lang="zh-CN" altLang="en-US" dirty="0"/>
              <a:t> </a:t>
            </a:r>
            <a:r>
              <a:rPr lang="en-US" altLang="zh-CN" dirty="0"/>
              <a:t>0</a:t>
            </a:r>
          </a:p>
          <a:p>
            <a:r>
              <a:rPr lang="en-US" altLang="zh-CN" dirty="0">
                <a:solidFill>
                  <a:schemeClr val="accent6"/>
                </a:solidFill>
              </a:rPr>
              <a:t>i1:</a:t>
            </a:r>
            <a:r>
              <a:rPr lang="zh-CN" altLang="en-US" dirty="0">
                <a:solidFill>
                  <a:schemeClr val="accent6"/>
                </a:solidFill>
              </a:rPr>
              <a:t> </a:t>
            </a:r>
            <a:r>
              <a:rPr lang="en-US" altLang="zh-CN" dirty="0" err="1">
                <a:solidFill>
                  <a:schemeClr val="accent6"/>
                </a:solidFill>
              </a:rPr>
              <a:t>beq</a:t>
            </a:r>
            <a:r>
              <a:rPr lang="zh-CN" altLang="en-US" dirty="0">
                <a:solidFill>
                  <a:schemeClr val="accent6"/>
                </a:solidFill>
              </a:rPr>
              <a:t> </a:t>
            </a:r>
            <a:r>
              <a:rPr lang="en-US" altLang="zh-CN" dirty="0">
                <a:solidFill>
                  <a:schemeClr val="accent6"/>
                </a:solidFill>
              </a:rPr>
              <a:t>x5,</a:t>
            </a:r>
            <a:r>
              <a:rPr lang="zh-CN" altLang="en-US" dirty="0">
                <a:solidFill>
                  <a:schemeClr val="accent6"/>
                </a:solidFill>
              </a:rPr>
              <a:t> </a:t>
            </a:r>
            <a:r>
              <a:rPr lang="en-US" altLang="zh-CN" dirty="0">
                <a:solidFill>
                  <a:schemeClr val="accent6"/>
                </a:solidFill>
              </a:rPr>
              <a:t>x6,</a:t>
            </a:r>
            <a:r>
              <a:rPr lang="zh-CN" altLang="en-US" dirty="0">
                <a:solidFill>
                  <a:schemeClr val="accent6"/>
                </a:solidFill>
              </a:rPr>
              <a:t> </a:t>
            </a:r>
            <a:r>
              <a:rPr lang="en-US" altLang="zh-CN" dirty="0">
                <a:solidFill>
                  <a:schemeClr val="accent6"/>
                </a:solidFill>
              </a:rPr>
              <a:t>100</a:t>
            </a:r>
          </a:p>
          <a:p>
            <a:r>
              <a:rPr lang="en-US" altLang="zh-CN" dirty="0">
                <a:solidFill>
                  <a:schemeClr val="accent6"/>
                </a:solidFill>
              </a:rPr>
              <a:t>add</a:t>
            </a:r>
            <a:r>
              <a:rPr lang="zh-CN" altLang="en-US" dirty="0">
                <a:solidFill>
                  <a:schemeClr val="accent6"/>
                </a:solidFill>
              </a:rPr>
              <a:t> </a:t>
            </a:r>
            <a:r>
              <a:rPr lang="en-US" altLang="zh-CN" dirty="0">
                <a:solidFill>
                  <a:schemeClr val="accent6"/>
                </a:solidFill>
              </a:rPr>
              <a:t>x1,</a:t>
            </a:r>
            <a:r>
              <a:rPr lang="zh-CN" altLang="en-US" dirty="0">
                <a:solidFill>
                  <a:schemeClr val="accent6"/>
                </a:solidFill>
              </a:rPr>
              <a:t> </a:t>
            </a:r>
            <a:r>
              <a:rPr lang="en-US" altLang="zh-CN" dirty="0">
                <a:solidFill>
                  <a:schemeClr val="accent6"/>
                </a:solidFill>
              </a:rPr>
              <a:t>x2,</a:t>
            </a:r>
            <a:r>
              <a:rPr lang="zh-CN" altLang="en-US" dirty="0">
                <a:solidFill>
                  <a:schemeClr val="accent6"/>
                </a:solidFill>
              </a:rPr>
              <a:t> </a:t>
            </a:r>
            <a:r>
              <a:rPr lang="en-US" altLang="zh-CN" dirty="0">
                <a:solidFill>
                  <a:schemeClr val="accent6"/>
                </a:solidFill>
              </a:rPr>
              <a:t>x3</a:t>
            </a:r>
          </a:p>
          <a:p>
            <a:r>
              <a:rPr lang="en-US" altLang="zh-CN" dirty="0">
                <a:solidFill>
                  <a:schemeClr val="accent6"/>
                </a:solidFill>
              </a:rPr>
              <a:t>…</a:t>
            </a:r>
          </a:p>
          <a:p>
            <a:endParaRPr lang="en-US" altLang="zh-CN" dirty="0">
              <a:solidFill>
                <a:schemeClr val="accent6"/>
              </a:solidFill>
            </a:endParaRPr>
          </a:p>
          <a:p>
            <a:r>
              <a:rPr lang="en-US" altLang="zh-CN" dirty="0">
                <a:solidFill>
                  <a:schemeClr val="accent6"/>
                </a:solidFill>
              </a:rPr>
              <a:t>Should</a:t>
            </a:r>
            <a:r>
              <a:rPr lang="zh-CN" altLang="en-US" dirty="0">
                <a:solidFill>
                  <a:schemeClr val="accent6"/>
                </a:solidFill>
              </a:rPr>
              <a:t> </a:t>
            </a:r>
            <a:r>
              <a:rPr lang="en-US" altLang="zh-CN" dirty="0">
                <a:solidFill>
                  <a:schemeClr val="accent6"/>
                </a:solidFill>
              </a:rPr>
              <a:t>jump</a:t>
            </a:r>
            <a:r>
              <a:rPr lang="zh-CN" altLang="en-US" dirty="0">
                <a:solidFill>
                  <a:schemeClr val="accent6"/>
                </a:solidFill>
              </a:rPr>
              <a:t> </a:t>
            </a:r>
            <a:r>
              <a:rPr lang="en-US" altLang="zh-CN" dirty="0">
                <a:solidFill>
                  <a:schemeClr val="accent6"/>
                </a:solidFill>
              </a:rPr>
              <a:t>to</a:t>
            </a:r>
            <a:r>
              <a:rPr lang="zh-CN" altLang="en-US" dirty="0">
                <a:solidFill>
                  <a:schemeClr val="accent6"/>
                </a:solidFill>
              </a:rPr>
              <a:t> </a:t>
            </a:r>
            <a:r>
              <a:rPr lang="en-US" altLang="zh-CN" dirty="0">
                <a:solidFill>
                  <a:schemeClr val="accent6"/>
                </a:solidFill>
              </a:rPr>
              <a:t>here:</a:t>
            </a:r>
          </a:p>
          <a:p>
            <a:r>
              <a:rPr lang="en-US" altLang="zh-CN" dirty="0">
                <a:solidFill>
                  <a:schemeClr val="accent6"/>
                </a:solidFill>
              </a:rPr>
              <a:t>i2:</a:t>
            </a:r>
            <a:r>
              <a:rPr lang="zh-CN" altLang="en-US" dirty="0">
                <a:solidFill>
                  <a:schemeClr val="accent6"/>
                </a:solidFill>
              </a:rPr>
              <a:t> </a:t>
            </a:r>
            <a:r>
              <a:rPr lang="en-US" altLang="zh-CN" dirty="0">
                <a:solidFill>
                  <a:schemeClr val="accent6"/>
                </a:solidFill>
              </a:rPr>
              <a:t>add</a:t>
            </a:r>
            <a:r>
              <a:rPr lang="zh-CN" altLang="en-US" dirty="0">
                <a:solidFill>
                  <a:schemeClr val="accent6"/>
                </a:solidFill>
              </a:rPr>
              <a:t> </a:t>
            </a:r>
            <a:r>
              <a:rPr lang="en-US" altLang="zh-CN" dirty="0">
                <a:solidFill>
                  <a:schemeClr val="accent6"/>
                </a:solidFill>
              </a:rPr>
              <a:t>x7,</a:t>
            </a:r>
            <a:r>
              <a:rPr lang="zh-CN" altLang="en-US" dirty="0">
                <a:solidFill>
                  <a:schemeClr val="accent6"/>
                </a:solidFill>
              </a:rPr>
              <a:t> </a:t>
            </a:r>
            <a:r>
              <a:rPr lang="en-US" altLang="zh-CN" dirty="0">
                <a:solidFill>
                  <a:schemeClr val="accent6"/>
                </a:solidFill>
              </a:rPr>
              <a:t>x8,</a:t>
            </a:r>
            <a:r>
              <a:rPr lang="zh-CN" altLang="en-US" dirty="0">
                <a:solidFill>
                  <a:schemeClr val="accent6"/>
                </a:solidFill>
              </a:rPr>
              <a:t> </a:t>
            </a:r>
            <a:r>
              <a:rPr lang="en-US" altLang="zh-CN" dirty="0">
                <a:solidFill>
                  <a:schemeClr val="accent6"/>
                </a:solidFill>
              </a:rPr>
              <a:t>x9</a:t>
            </a:r>
          </a:p>
          <a:p>
            <a:r>
              <a:rPr lang="en-US" altLang="zh-CN" dirty="0"/>
              <a:t>How</a:t>
            </a:r>
            <a:r>
              <a:rPr lang="zh-CN" altLang="en-US" dirty="0"/>
              <a:t> </a:t>
            </a:r>
            <a:r>
              <a:rPr lang="en-US" altLang="zh-CN" dirty="0"/>
              <a:t>many</a:t>
            </a:r>
            <a:r>
              <a:rPr lang="zh-CN" altLang="en-US" dirty="0"/>
              <a:t> </a:t>
            </a:r>
            <a:r>
              <a:rPr lang="en-US" altLang="zh-CN" dirty="0"/>
              <a:t>bubbles?</a:t>
            </a:r>
          </a:p>
        </p:txBody>
      </p:sp>
      <p:sp>
        <p:nvSpPr>
          <p:cNvPr id="5" name="Rectangle 4">
            <a:extLst>
              <a:ext uri="{FF2B5EF4-FFF2-40B4-BE49-F238E27FC236}">
                <a16:creationId xmlns:a16="http://schemas.microsoft.com/office/drawing/2014/main" id="{85E2C1E9-B038-6148-900F-1C245A1A7FB2}"/>
              </a:ext>
            </a:extLst>
          </p:cNvPr>
          <p:cNvSpPr/>
          <p:nvPr/>
        </p:nvSpPr>
        <p:spPr>
          <a:xfrm>
            <a:off x="2673273"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7" name="Rectangle 6">
            <a:extLst>
              <a:ext uri="{FF2B5EF4-FFF2-40B4-BE49-F238E27FC236}">
                <a16:creationId xmlns:a16="http://schemas.microsoft.com/office/drawing/2014/main" id="{C6D4937B-73D4-264F-93B4-99D65213E87D}"/>
              </a:ext>
            </a:extLst>
          </p:cNvPr>
          <p:cNvSpPr/>
          <p:nvPr/>
        </p:nvSpPr>
        <p:spPr>
          <a:xfrm>
            <a:off x="4476395" y="4060670"/>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8" name="Rectangle 7">
            <a:extLst>
              <a:ext uri="{FF2B5EF4-FFF2-40B4-BE49-F238E27FC236}">
                <a16:creationId xmlns:a16="http://schemas.microsoft.com/office/drawing/2014/main" id="{A82D4193-31FF-2B42-83AA-ACEDEEABA142}"/>
              </a:ext>
            </a:extLst>
          </p:cNvPr>
          <p:cNvSpPr/>
          <p:nvPr/>
        </p:nvSpPr>
        <p:spPr>
          <a:xfrm>
            <a:off x="5490187"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9" name="Rectangle 8">
            <a:extLst>
              <a:ext uri="{FF2B5EF4-FFF2-40B4-BE49-F238E27FC236}">
                <a16:creationId xmlns:a16="http://schemas.microsoft.com/office/drawing/2014/main" id="{7C83DE2F-3E6D-5246-BDC2-E37279C8B87F}"/>
              </a:ext>
            </a:extLst>
          </p:cNvPr>
          <p:cNvSpPr/>
          <p:nvPr/>
        </p:nvSpPr>
        <p:spPr>
          <a:xfrm>
            <a:off x="6908151" y="4091479"/>
            <a:ext cx="506896" cy="556592"/>
          </a:xfrm>
          <a:prstGeom prst="rect">
            <a:avLst/>
          </a:prstGeom>
          <a:solidFill>
            <a:srgbClr val="5B9BD5"/>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a:solidFill>
                  <a:schemeClr val="tx1"/>
                </a:solidFill>
              </a:rPr>
              <a:t>WB</a:t>
            </a:r>
            <a:endParaRPr lang="en-US" sz="1200">
              <a:solidFill>
                <a:schemeClr val="tx1"/>
              </a:solidFill>
            </a:endParaRPr>
          </a:p>
        </p:txBody>
      </p:sp>
      <p:sp>
        <p:nvSpPr>
          <p:cNvPr id="10" name="Rectangle 9">
            <a:extLst>
              <a:ext uri="{FF2B5EF4-FFF2-40B4-BE49-F238E27FC236}">
                <a16:creationId xmlns:a16="http://schemas.microsoft.com/office/drawing/2014/main" id="{7CC5934F-A592-2340-B86B-A5F949AA9E67}"/>
              </a:ext>
            </a:extLst>
          </p:cNvPr>
          <p:cNvSpPr/>
          <p:nvPr/>
        </p:nvSpPr>
        <p:spPr>
          <a:xfrm>
            <a:off x="744746" y="4153003"/>
            <a:ext cx="1887055" cy="369332"/>
          </a:xfrm>
          <a:prstGeom prst="rect">
            <a:avLst/>
          </a:prstGeom>
        </p:spPr>
        <p:txBody>
          <a:bodyPr wrap="none">
            <a:spAutoFit/>
          </a:bodyPr>
          <a:lstStyle/>
          <a:p>
            <a:r>
              <a:rPr lang="en-US" altLang="zh-CN"/>
              <a:t>i1: </a:t>
            </a:r>
            <a:r>
              <a:rPr lang="en-US" altLang="zh-CN" err="1"/>
              <a:t>beq</a:t>
            </a:r>
            <a:r>
              <a:rPr lang="zh-CN" altLang="en-US"/>
              <a:t> </a:t>
            </a:r>
            <a:r>
              <a:rPr lang="en-US" altLang="zh-CN"/>
              <a:t>x5,</a:t>
            </a:r>
            <a:r>
              <a:rPr lang="zh-CN" altLang="en-US"/>
              <a:t> </a:t>
            </a:r>
            <a:r>
              <a:rPr lang="en-US" altLang="zh-CN"/>
              <a:t>x6,</a:t>
            </a:r>
            <a:r>
              <a:rPr lang="zh-CN" altLang="en-US"/>
              <a:t> </a:t>
            </a:r>
            <a:r>
              <a:rPr lang="en-US" altLang="zh-CN"/>
              <a:t>100</a:t>
            </a:r>
          </a:p>
        </p:txBody>
      </p:sp>
      <p:sp>
        <p:nvSpPr>
          <p:cNvPr id="24" name="Rectangle 23">
            <a:extLst>
              <a:ext uri="{FF2B5EF4-FFF2-40B4-BE49-F238E27FC236}">
                <a16:creationId xmlns:a16="http://schemas.microsoft.com/office/drawing/2014/main" id="{43E0FF76-56BD-A346-9AAB-107DB94C1D75}"/>
              </a:ext>
            </a:extLst>
          </p:cNvPr>
          <p:cNvSpPr/>
          <p:nvPr/>
        </p:nvSpPr>
        <p:spPr>
          <a:xfrm>
            <a:off x="4476395" y="4060670"/>
            <a:ext cx="506896"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29" name="Rectangle 28">
            <a:extLst>
              <a:ext uri="{FF2B5EF4-FFF2-40B4-BE49-F238E27FC236}">
                <a16:creationId xmlns:a16="http://schemas.microsoft.com/office/drawing/2014/main" id="{7CC8804E-BF3D-4244-856F-C818B51DFEEE}"/>
              </a:ext>
            </a:extLst>
          </p:cNvPr>
          <p:cNvSpPr/>
          <p:nvPr/>
        </p:nvSpPr>
        <p:spPr>
          <a:xfrm>
            <a:off x="6541604" y="1582124"/>
            <a:ext cx="4137991" cy="13255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How</a:t>
            </a:r>
            <a:r>
              <a:rPr lang="zh-CN" altLang="en-US" dirty="0"/>
              <a:t> </a:t>
            </a:r>
            <a:r>
              <a:rPr lang="en-US" altLang="zh-CN" dirty="0"/>
              <a:t>many</a:t>
            </a:r>
            <a:r>
              <a:rPr lang="zh-CN" altLang="en-US" dirty="0"/>
              <a:t> </a:t>
            </a:r>
            <a:r>
              <a:rPr lang="en-US" altLang="zh-CN" dirty="0"/>
              <a:t>bubbles?</a:t>
            </a:r>
          </a:p>
          <a:p>
            <a:pPr algn="ct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it</a:t>
            </a:r>
            <a:r>
              <a:rPr lang="zh-CN" altLang="en-US" dirty="0"/>
              <a:t> </a:t>
            </a:r>
            <a:r>
              <a:rPr lang="en-US" altLang="zh-CN" dirty="0"/>
              <a:t>needs</a:t>
            </a:r>
            <a:r>
              <a:rPr lang="zh-CN" altLang="en-US" dirty="0"/>
              <a:t> </a:t>
            </a:r>
            <a:endParaRPr lang="en-US" altLang="zh-CN" dirty="0"/>
          </a:p>
          <a:p>
            <a:pPr algn="ctr"/>
            <a:r>
              <a:rPr lang="en-US" altLang="zh-CN" dirty="0"/>
              <a:t>for</a:t>
            </a:r>
            <a:r>
              <a:rPr lang="zh-CN" altLang="en-US" dirty="0"/>
              <a:t> </a:t>
            </a:r>
            <a:r>
              <a:rPr lang="en-US" altLang="zh-CN" dirty="0"/>
              <a:t>i1</a:t>
            </a:r>
            <a:r>
              <a:rPr lang="zh-CN" altLang="en-US" dirty="0"/>
              <a:t> </a:t>
            </a:r>
            <a:r>
              <a:rPr lang="en-US" altLang="zh-CN" dirty="0"/>
              <a:t>to</a:t>
            </a:r>
            <a:r>
              <a:rPr lang="zh-CN" altLang="en-US" dirty="0"/>
              <a:t> </a:t>
            </a:r>
            <a:r>
              <a:rPr lang="en-US" altLang="zh-CN" dirty="0"/>
              <a:t>prepare</a:t>
            </a:r>
            <a:r>
              <a:rPr lang="zh-CN" altLang="en-US" dirty="0"/>
              <a:t> </a:t>
            </a:r>
            <a:r>
              <a:rPr lang="en-US" altLang="zh-CN" dirty="0"/>
              <a:t>the</a:t>
            </a:r>
            <a:r>
              <a:rPr lang="zh-CN" altLang="en-US" dirty="0"/>
              <a:t> </a:t>
            </a:r>
            <a:r>
              <a:rPr lang="en-US" altLang="zh-CN" dirty="0"/>
              <a:t>output</a:t>
            </a:r>
            <a:r>
              <a:rPr lang="zh-CN" altLang="en-US" dirty="0"/>
              <a:t> </a:t>
            </a:r>
            <a:endParaRPr lang="en-US" altLang="zh-CN" dirty="0"/>
          </a:p>
          <a:p>
            <a:pPr algn="ctr"/>
            <a:r>
              <a:rPr lang="en-US" altLang="zh-CN" dirty="0"/>
              <a:t>before</a:t>
            </a:r>
            <a:r>
              <a:rPr lang="zh-CN" altLang="en-US" dirty="0"/>
              <a:t> </a:t>
            </a:r>
            <a:r>
              <a:rPr lang="en-US" altLang="zh-CN" dirty="0"/>
              <a:t>next instruction uses</a:t>
            </a:r>
            <a:r>
              <a:rPr lang="zh-CN" altLang="en-US" dirty="0"/>
              <a:t> </a:t>
            </a:r>
            <a:r>
              <a:rPr lang="en-US" altLang="zh-CN" dirty="0"/>
              <a:t>it.</a:t>
            </a:r>
            <a:endParaRPr lang="en-US" dirty="0"/>
          </a:p>
        </p:txBody>
      </p:sp>
      <p:sp>
        <p:nvSpPr>
          <p:cNvPr id="22" name="Rectangle 21">
            <a:extLst>
              <a:ext uri="{FF2B5EF4-FFF2-40B4-BE49-F238E27FC236}">
                <a16:creationId xmlns:a16="http://schemas.microsoft.com/office/drawing/2014/main" id="{827441DE-065A-A546-876C-472FC6C5E9A6}"/>
              </a:ext>
            </a:extLst>
          </p:cNvPr>
          <p:cNvSpPr/>
          <p:nvPr/>
        </p:nvSpPr>
        <p:spPr>
          <a:xfrm>
            <a:off x="2007948" y="4939149"/>
            <a:ext cx="1747594" cy="369332"/>
          </a:xfrm>
          <a:prstGeom prst="rect">
            <a:avLst/>
          </a:prstGeom>
        </p:spPr>
        <p:txBody>
          <a:bodyPr wrap="none">
            <a:spAutoFit/>
          </a:bodyPr>
          <a:lstStyle/>
          <a:p>
            <a:r>
              <a:rPr lang="en-US" altLang="zh-CN" dirty="0"/>
              <a:t>i2:</a:t>
            </a:r>
            <a:r>
              <a:rPr lang="zh-CN" altLang="en-US" dirty="0"/>
              <a:t> </a:t>
            </a:r>
            <a:r>
              <a:rPr lang="en-US" altLang="zh-CN" dirty="0"/>
              <a:t>add</a:t>
            </a:r>
            <a:r>
              <a:rPr lang="zh-CN" altLang="en-US" dirty="0"/>
              <a:t> </a:t>
            </a:r>
            <a:r>
              <a:rPr lang="en-US" altLang="zh-CN" dirty="0"/>
              <a:t>x7,</a:t>
            </a:r>
            <a:r>
              <a:rPr lang="zh-CN" altLang="en-US" dirty="0"/>
              <a:t> </a:t>
            </a:r>
            <a:r>
              <a:rPr lang="en-US" altLang="zh-CN" dirty="0"/>
              <a:t>x8,</a:t>
            </a:r>
            <a:r>
              <a:rPr lang="zh-CN" altLang="en-US" dirty="0"/>
              <a:t> </a:t>
            </a:r>
            <a:r>
              <a:rPr lang="en-US" altLang="zh-CN" dirty="0"/>
              <a:t>x9</a:t>
            </a:r>
          </a:p>
        </p:txBody>
      </p:sp>
      <p:sp>
        <p:nvSpPr>
          <p:cNvPr id="28" name="Rectangle 27">
            <a:extLst>
              <a:ext uri="{FF2B5EF4-FFF2-40B4-BE49-F238E27FC236}">
                <a16:creationId xmlns:a16="http://schemas.microsoft.com/office/drawing/2014/main" id="{09DCB67B-96DA-364A-87A5-25ECF9725A6D}"/>
              </a:ext>
            </a:extLst>
          </p:cNvPr>
          <p:cNvSpPr/>
          <p:nvPr/>
        </p:nvSpPr>
        <p:spPr>
          <a:xfrm>
            <a:off x="4078830"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30" name="Rectangle 29">
            <a:extLst>
              <a:ext uri="{FF2B5EF4-FFF2-40B4-BE49-F238E27FC236}">
                <a16:creationId xmlns:a16="http://schemas.microsoft.com/office/drawing/2014/main" id="{6F0D3FD0-3DB9-D34F-91B1-C69B72C8A41E}"/>
              </a:ext>
            </a:extLst>
          </p:cNvPr>
          <p:cNvSpPr/>
          <p:nvPr/>
        </p:nvSpPr>
        <p:spPr>
          <a:xfrm>
            <a:off x="5881952" y="4870336"/>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31" name="Rectangle 30">
            <a:extLst>
              <a:ext uri="{FF2B5EF4-FFF2-40B4-BE49-F238E27FC236}">
                <a16:creationId xmlns:a16="http://schemas.microsoft.com/office/drawing/2014/main" id="{5142C63F-CA8F-AC45-B656-6658E2219BAC}"/>
              </a:ext>
            </a:extLst>
          </p:cNvPr>
          <p:cNvSpPr/>
          <p:nvPr/>
        </p:nvSpPr>
        <p:spPr>
          <a:xfrm>
            <a:off x="6895744"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32" name="Rectangle 31">
            <a:extLst>
              <a:ext uri="{FF2B5EF4-FFF2-40B4-BE49-F238E27FC236}">
                <a16:creationId xmlns:a16="http://schemas.microsoft.com/office/drawing/2014/main" id="{AC3F74DD-FA08-CC4B-9D08-A6108F25889F}"/>
              </a:ext>
            </a:extLst>
          </p:cNvPr>
          <p:cNvSpPr/>
          <p:nvPr/>
        </p:nvSpPr>
        <p:spPr>
          <a:xfrm>
            <a:off x="8313708" y="4901145"/>
            <a:ext cx="506896" cy="556592"/>
          </a:xfrm>
          <a:prstGeom prst="rect">
            <a:avLst/>
          </a:prstGeom>
          <a:solidFill>
            <a:srgbClr val="5B9BD5"/>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a:solidFill>
                  <a:schemeClr val="tx1"/>
                </a:solidFill>
              </a:rPr>
              <a:t>WB</a:t>
            </a:r>
            <a:endParaRPr lang="en-US" sz="1200">
              <a:solidFill>
                <a:schemeClr val="tx1"/>
              </a:solidFill>
            </a:endParaRPr>
          </a:p>
        </p:txBody>
      </p:sp>
      <p:sp>
        <p:nvSpPr>
          <p:cNvPr id="34" name="Rectangle 33">
            <a:extLst>
              <a:ext uri="{FF2B5EF4-FFF2-40B4-BE49-F238E27FC236}">
                <a16:creationId xmlns:a16="http://schemas.microsoft.com/office/drawing/2014/main" id="{7E79908E-EC28-484C-B3A0-7FA0BFD98336}"/>
              </a:ext>
            </a:extLst>
          </p:cNvPr>
          <p:cNvSpPr/>
          <p:nvPr/>
        </p:nvSpPr>
        <p:spPr>
          <a:xfrm>
            <a:off x="5881952" y="4870336"/>
            <a:ext cx="506896"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23" name="Rectangle 22">
            <a:extLst>
              <a:ext uri="{FF2B5EF4-FFF2-40B4-BE49-F238E27FC236}">
                <a16:creationId xmlns:a16="http://schemas.microsoft.com/office/drawing/2014/main" id="{108CD528-A2E2-2143-9B1A-A15D79BC4AD6}"/>
              </a:ext>
            </a:extLst>
          </p:cNvPr>
          <p:cNvSpPr/>
          <p:nvPr/>
        </p:nvSpPr>
        <p:spPr>
          <a:xfrm>
            <a:off x="7165108" y="2241754"/>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29BAED3-1D79-CA48-8E8A-B286F9E3B04E}"/>
              </a:ext>
            </a:extLst>
          </p:cNvPr>
          <p:cNvSpPr/>
          <p:nvPr/>
        </p:nvSpPr>
        <p:spPr>
          <a:xfrm>
            <a:off x="7165108" y="2549832"/>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ular Callout 25">
            <a:extLst>
              <a:ext uri="{FF2B5EF4-FFF2-40B4-BE49-F238E27FC236}">
                <a16:creationId xmlns:a16="http://schemas.microsoft.com/office/drawing/2014/main" id="{BB710EC9-7449-394F-BAE0-40C644CC183F}"/>
              </a:ext>
            </a:extLst>
          </p:cNvPr>
          <p:cNvSpPr/>
          <p:nvPr/>
        </p:nvSpPr>
        <p:spPr>
          <a:xfrm>
            <a:off x="6731729" y="2966741"/>
            <a:ext cx="4056884" cy="968661"/>
          </a:xfrm>
          <a:prstGeom prst="wedgeRectCallout">
            <a:avLst>
              <a:gd name="adj1" fmla="val -16544"/>
              <a:gd name="adj2" fmla="val -696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Q1:</a:t>
            </a:r>
            <a:r>
              <a:rPr lang="zh-CN" altLang="en-US" dirty="0"/>
              <a:t> </a:t>
            </a:r>
            <a:r>
              <a:rPr lang="en-US" altLang="zh-CN" dirty="0"/>
              <a:t>what</a:t>
            </a:r>
            <a:r>
              <a:rPr lang="zh-CN" altLang="en-US" dirty="0"/>
              <a:t> </a:t>
            </a:r>
            <a:r>
              <a:rPr lang="en-US" altLang="zh-CN" dirty="0"/>
              <a:t>(the</a:t>
            </a:r>
            <a:r>
              <a:rPr lang="zh-CN" altLang="en-US" dirty="0"/>
              <a:t> </a:t>
            </a:r>
            <a:r>
              <a:rPr lang="en-US" altLang="zh-CN" dirty="0"/>
              <a:t>output</a:t>
            </a:r>
            <a:r>
              <a:rPr lang="zh-CN" altLang="en-US" dirty="0"/>
              <a:t> </a:t>
            </a:r>
            <a:r>
              <a:rPr lang="en-US" altLang="zh-CN" dirty="0"/>
              <a:t>of</a:t>
            </a:r>
            <a:r>
              <a:rPr lang="zh-CN" altLang="en-US" dirty="0"/>
              <a:t> </a:t>
            </a:r>
            <a:r>
              <a:rPr lang="en-US" altLang="zh-CN" dirty="0"/>
              <a:t>which</a:t>
            </a:r>
            <a:r>
              <a:rPr lang="zh-CN" altLang="en-US" dirty="0"/>
              <a:t> </a:t>
            </a:r>
            <a:r>
              <a:rPr lang="en-US" altLang="zh-CN" dirty="0"/>
              <a:t>stage</a:t>
            </a:r>
            <a:r>
              <a:rPr lang="zh-CN" altLang="en-US" dirty="0"/>
              <a:t> </a:t>
            </a:r>
            <a:r>
              <a:rPr lang="en-US" altLang="zh-CN" dirty="0"/>
              <a:t>of</a:t>
            </a:r>
            <a:r>
              <a:rPr lang="zh-CN" altLang="en-US" dirty="0"/>
              <a:t> </a:t>
            </a:r>
            <a:r>
              <a:rPr lang="en-US" altLang="zh-CN" dirty="0"/>
              <a:t>i1) does</a:t>
            </a:r>
            <a:r>
              <a:rPr lang="zh-CN" altLang="en-US" dirty="0"/>
              <a:t> </a:t>
            </a:r>
            <a:r>
              <a:rPr lang="en-US" altLang="zh-CN" dirty="0"/>
              <a:t>i2</a:t>
            </a:r>
            <a:r>
              <a:rPr lang="zh-CN" altLang="en-US" dirty="0"/>
              <a:t> </a:t>
            </a:r>
            <a:r>
              <a:rPr lang="en-US" altLang="zh-CN" dirty="0"/>
              <a:t>need</a:t>
            </a:r>
            <a:r>
              <a:rPr lang="zh-CN" altLang="en-US" dirty="0"/>
              <a:t> </a:t>
            </a:r>
            <a:r>
              <a:rPr lang="en-US" altLang="zh-CN" dirty="0"/>
              <a:t>to</a:t>
            </a:r>
            <a:r>
              <a:rPr lang="zh-CN" altLang="en-US" dirty="0"/>
              <a:t> </a:t>
            </a:r>
            <a:r>
              <a:rPr lang="en-US" altLang="zh-CN" dirty="0"/>
              <a:t>correctly</a:t>
            </a:r>
            <a:r>
              <a:rPr lang="zh-CN" altLang="en-US" dirty="0"/>
              <a:t> </a:t>
            </a:r>
            <a:r>
              <a:rPr lang="en-US" altLang="zh-CN" dirty="0"/>
              <a:t>execute?</a:t>
            </a:r>
            <a:r>
              <a:rPr lang="zh-CN" altLang="en-US" dirty="0"/>
              <a:t> </a:t>
            </a:r>
            <a:endParaRPr lang="en-US" dirty="0"/>
          </a:p>
        </p:txBody>
      </p:sp>
      <p:sp>
        <p:nvSpPr>
          <p:cNvPr id="36" name="Rectangular Callout 35">
            <a:extLst>
              <a:ext uri="{FF2B5EF4-FFF2-40B4-BE49-F238E27FC236}">
                <a16:creationId xmlns:a16="http://schemas.microsoft.com/office/drawing/2014/main" id="{96D87BCF-053D-7148-A1B0-811690C3CD0F}"/>
              </a:ext>
            </a:extLst>
          </p:cNvPr>
          <p:cNvSpPr/>
          <p:nvPr/>
        </p:nvSpPr>
        <p:spPr>
          <a:xfrm>
            <a:off x="3926709" y="1725438"/>
            <a:ext cx="3126956" cy="968661"/>
          </a:xfrm>
          <a:prstGeom prst="wedgeRectCallout">
            <a:avLst>
              <a:gd name="adj1" fmla="val 53123"/>
              <a:gd name="adj2" fmla="val 18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Q2:</a:t>
            </a:r>
            <a:r>
              <a:rPr lang="zh-CN" altLang="en-US" dirty="0"/>
              <a:t> </a:t>
            </a: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does</a:t>
            </a:r>
            <a:r>
              <a:rPr lang="zh-CN" altLang="en-US" dirty="0"/>
              <a:t> </a:t>
            </a:r>
            <a:r>
              <a:rPr lang="en-US" altLang="zh-CN" dirty="0"/>
              <a:t>i1</a:t>
            </a:r>
            <a:r>
              <a:rPr lang="zh-CN" altLang="en-US" dirty="0"/>
              <a:t> </a:t>
            </a:r>
            <a:r>
              <a:rPr lang="en-US" altLang="zh-CN" dirty="0"/>
              <a:t>need</a:t>
            </a:r>
            <a:r>
              <a:rPr lang="zh-CN" altLang="en-US" dirty="0"/>
              <a:t> </a:t>
            </a:r>
            <a:r>
              <a:rPr lang="en-US" altLang="zh-CN" dirty="0"/>
              <a:t>to</a:t>
            </a:r>
            <a:r>
              <a:rPr lang="zh-CN" altLang="en-US" dirty="0"/>
              <a:t> </a:t>
            </a:r>
            <a:r>
              <a:rPr lang="en-US" altLang="zh-CN" dirty="0"/>
              <a:t>finish</a:t>
            </a:r>
            <a:r>
              <a:rPr lang="zh-CN" altLang="en-US" dirty="0"/>
              <a:t> </a:t>
            </a:r>
            <a:r>
              <a:rPr lang="en-US" altLang="zh-CN" dirty="0"/>
              <a:t>that</a:t>
            </a:r>
            <a:r>
              <a:rPr lang="zh-CN" altLang="en-US" dirty="0"/>
              <a:t> </a:t>
            </a:r>
            <a:r>
              <a:rPr lang="en-US" altLang="zh-CN" dirty="0"/>
              <a:t>stage</a:t>
            </a:r>
            <a:r>
              <a:rPr lang="zh-CN" altLang="en-US" dirty="0"/>
              <a:t> </a:t>
            </a:r>
            <a:r>
              <a:rPr lang="en-US" altLang="zh-CN" dirty="0"/>
              <a:t>before</a:t>
            </a:r>
            <a:r>
              <a:rPr lang="zh-CN" altLang="en-US" dirty="0"/>
              <a:t> </a:t>
            </a:r>
            <a:r>
              <a:rPr lang="en-US" altLang="zh-CN" dirty="0"/>
              <a:t>i2</a:t>
            </a:r>
            <a:r>
              <a:rPr lang="zh-CN" altLang="en-US" dirty="0"/>
              <a:t> </a:t>
            </a:r>
            <a:r>
              <a:rPr lang="en-US" altLang="zh-CN" dirty="0"/>
              <a:t>needs</a:t>
            </a:r>
            <a:r>
              <a:rPr lang="zh-CN" altLang="en-US" dirty="0"/>
              <a:t> </a:t>
            </a:r>
            <a:r>
              <a:rPr lang="en-US" altLang="zh-CN" dirty="0"/>
              <a:t>it?</a:t>
            </a:r>
            <a:endParaRPr lang="en-US" dirty="0"/>
          </a:p>
        </p:txBody>
      </p:sp>
    </p:spTree>
    <p:extLst>
      <p:ext uri="{BB962C8B-B14F-4D97-AF65-F5344CB8AC3E}">
        <p14:creationId xmlns:p14="http://schemas.microsoft.com/office/powerpoint/2010/main" val="70781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3" grpId="0" animBg="1"/>
      <p:bldP spid="35" grpId="0" animBg="1"/>
      <p:bldP spid="26" grpId="0" animBg="1"/>
      <p:bldP spid="3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Control</a:t>
            </a:r>
            <a:r>
              <a:rPr lang="zh-CN" altLang="en-US"/>
              <a:t> </a:t>
            </a:r>
            <a:r>
              <a:rPr lang="en-US" altLang="zh-CN"/>
              <a:t>hazard</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68</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6" y="1497975"/>
            <a:ext cx="6096000" cy="2308324"/>
          </a:xfrm>
          <a:prstGeom prst="rect">
            <a:avLst/>
          </a:prstGeom>
        </p:spPr>
        <p:txBody>
          <a:bodyPr>
            <a:spAutoFit/>
          </a:bodyPr>
          <a:lstStyle/>
          <a:p>
            <a:r>
              <a:rPr lang="en-US" altLang="zh-CN" dirty="0"/>
              <a:t>assume</a:t>
            </a:r>
            <a:r>
              <a:rPr lang="zh-CN" altLang="en-US" dirty="0"/>
              <a:t> </a:t>
            </a:r>
            <a:r>
              <a:rPr lang="en-US" altLang="zh-CN" dirty="0"/>
              <a:t>x5</a:t>
            </a:r>
            <a:r>
              <a:rPr lang="zh-CN" altLang="en-US" dirty="0"/>
              <a:t> </a:t>
            </a:r>
            <a:r>
              <a:rPr lang="en-US" altLang="zh-CN" dirty="0"/>
              <a:t>=</a:t>
            </a:r>
            <a:r>
              <a:rPr lang="zh-CN" altLang="en-US" dirty="0"/>
              <a:t> </a:t>
            </a:r>
            <a:r>
              <a:rPr lang="en-US" altLang="zh-CN" dirty="0"/>
              <a:t>0</a:t>
            </a:r>
            <a:r>
              <a:rPr lang="zh-CN" altLang="en-US" dirty="0"/>
              <a:t> </a:t>
            </a:r>
            <a:r>
              <a:rPr lang="en-US" altLang="zh-CN" dirty="0"/>
              <a:t>x6</a:t>
            </a:r>
            <a:r>
              <a:rPr lang="zh-CN" altLang="en-US" dirty="0"/>
              <a:t> </a:t>
            </a:r>
            <a:r>
              <a:rPr lang="en-US" altLang="zh-CN" dirty="0"/>
              <a:t>=</a:t>
            </a:r>
            <a:r>
              <a:rPr lang="zh-CN" altLang="en-US" dirty="0"/>
              <a:t> </a:t>
            </a:r>
            <a:r>
              <a:rPr lang="en-US" altLang="zh-CN" dirty="0"/>
              <a:t>0</a:t>
            </a:r>
          </a:p>
          <a:p>
            <a:r>
              <a:rPr lang="en-US" altLang="zh-CN" dirty="0">
                <a:solidFill>
                  <a:schemeClr val="accent6"/>
                </a:solidFill>
              </a:rPr>
              <a:t>i1:</a:t>
            </a:r>
            <a:r>
              <a:rPr lang="zh-CN" altLang="en-US" dirty="0">
                <a:solidFill>
                  <a:schemeClr val="accent6"/>
                </a:solidFill>
              </a:rPr>
              <a:t> </a:t>
            </a:r>
            <a:r>
              <a:rPr lang="en-US" altLang="zh-CN" dirty="0" err="1">
                <a:solidFill>
                  <a:schemeClr val="accent6"/>
                </a:solidFill>
              </a:rPr>
              <a:t>beq</a:t>
            </a:r>
            <a:r>
              <a:rPr lang="zh-CN" altLang="en-US" dirty="0">
                <a:solidFill>
                  <a:schemeClr val="accent6"/>
                </a:solidFill>
              </a:rPr>
              <a:t> </a:t>
            </a:r>
            <a:r>
              <a:rPr lang="en-US" altLang="zh-CN" dirty="0">
                <a:solidFill>
                  <a:schemeClr val="accent6"/>
                </a:solidFill>
              </a:rPr>
              <a:t>x5,</a:t>
            </a:r>
            <a:r>
              <a:rPr lang="zh-CN" altLang="en-US" dirty="0">
                <a:solidFill>
                  <a:schemeClr val="accent6"/>
                </a:solidFill>
              </a:rPr>
              <a:t> </a:t>
            </a:r>
            <a:r>
              <a:rPr lang="en-US" altLang="zh-CN" dirty="0">
                <a:solidFill>
                  <a:schemeClr val="accent6"/>
                </a:solidFill>
              </a:rPr>
              <a:t>x6,</a:t>
            </a:r>
            <a:r>
              <a:rPr lang="zh-CN" altLang="en-US" dirty="0">
                <a:solidFill>
                  <a:schemeClr val="accent6"/>
                </a:solidFill>
              </a:rPr>
              <a:t> </a:t>
            </a:r>
            <a:r>
              <a:rPr lang="en-US" altLang="zh-CN" dirty="0">
                <a:solidFill>
                  <a:schemeClr val="accent6"/>
                </a:solidFill>
              </a:rPr>
              <a:t>100</a:t>
            </a:r>
          </a:p>
          <a:p>
            <a:r>
              <a:rPr lang="en-US" altLang="zh-CN" dirty="0">
                <a:solidFill>
                  <a:schemeClr val="accent6"/>
                </a:solidFill>
              </a:rPr>
              <a:t>add</a:t>
            </a:r>
            <a:r>
              <a:rPr lang="zh-CN" altLang="en-US" dirty="0">
                <a:solidFill>
                  <a:schemeClr val="accent6"/>
                </a:solidFill>
              </a:rPr>
              <a:t> </a:t>
            </a:r>
            <a:r>
              <a:rPr lang="en-US" altLang="zh-CN" dirty="0">
                <a:solidFill>
                  <a:schemeClr val="accent6"/>
                </a:solidFill>
              </a:rPr>
              <a:t>x1,</a:t>
            </a:r>
            <a:r>
              <a:rPr lang="zh-CN" altLang="en-US" dirty="0">
                <a:solidFill>
                  <a:schemeClr val="accent6"/>
                </a:solidFill>
              </a:rPr>
              <a:t> </a:t>
            </a:r>
            <a:r>
              <a:rPr lang="en-US" altLang="zh-CN" dirty="0">
                <a:solidFill>
                  <a:schemeClr val="accent6"/>
                </a:solidFill>
              </a:rPr>
              <a:t>x2,</a:t>
            </a:r>
            <a:r>
              <a:rPr lang="zh-CN" altLang="en-US" dirty="0">
                <a:solidFill>
                  <a:schemeClr val="accent6"/>
                </a:solidFill>
              </a:rPr>
              <a:t> </a:t>
            </a:r>
            <a:r>
              <a:rPr lang="en-US" altLang="zh-CN" dirty="0">
                <a:solidFill>
                  <a:schemeClr val="accent6"/>
                </a:solidFill>
              </a:rPr>
              <a:t>x3</a:t>
            </a:r>
          </a:p>
          <a:p>
            <a:r>
              <a:rPr lang="en-US" altLang="zh-CN" dirty="0">
                <a:solidFill>
                  <a:schemeClr val="accent6"/>
                </a:solidFill>
              </a:rPr>
              <a:t>…</a:t>
            </a:r>
          </a:p>
          <a:p>
            <a:endParaRPr lang="en-US" altLang="zh-CN" dirty="0">
              <a:solidFill>
                <a:schemeClr val="accent6"/>
              </a:solidFill>
            </a:endParaRPr>
          </a:p>
          <a:p>
            <a:r>
              <a:rPr lang="en-US" altLang="zh-CN" dirty="0">
                <a:solidFill>
                  <a:schemeClr val="accent6"/>
                </a:solidFill>
              </a:rPr>
              <a:t>Should</a:t>
            </a:r>
            <a:r>
              <a:rPr lang="zh-CN" altLang="en-US" dirty="0">
                <a:solidFill>
                  <a:schemeClr val="accent6"/>
                </a:solidFill>
              </a:rPr>
              <a:t> </a:t>
            </a:r>
            <a:r>
              <a:rPr lang="en-US" altLang="zh-CN" dirty="0">
                <a:solidFill>
                  <a:schemeClr val="accent6"/>
                </a:solidFill>
              </a:rPr>
              <a:t>jump</a:t>
            </a:r>
            <a:r>
              <a:rPr lang="zh-CN" altLang="en-US" dirty="0">
                <a:solidFill>
                  <a:schemeClr val="accent6"/>
                </a:solidFill>
              </a:rPr>
              <a:t> </a:t>
            </a:r>
            <a:r>
              <a:rPr lang="en-US" altLang="zh-CN" dirty="0">
                <a:solidFill>
                  <a:schemeClr val="accent6"/>
                </a:solidFill>
              </a:rPr>
              <a:t>to</a:t>
            </a:r>
            <a:r>
              <a:rPr lang="zh-CN" altLang="en-US" dirty="0">
                <a:solidFill>
                  <a:schemeClr val="accent6"/>
                </a:solidFill>
              </a:rPr>
              <a:t> </a:t>
            </a:r>
            <a:r>
              <a:rPr lang="en-US" altLang="zh-CN" dirty="0">
                <a:solidFill>
                  <a:schemeClr val="accent6"/>
                </a:solidFill>
              </a:rPr>
              <a:t>here:</a:t>
            </a:r>
          </a:p>
          <a:p>
            <a:r>
              <a:rPr lang="en-US" altLang="zh-CN" dirty="0">
                <a:solidFill>
                  <a:schemeClr val="accent6"/>
                </a:solidFill>
              </a:rPr>
              <a:t>i2:</a:t>
            </a:r>
            <a:r>
              <a:rPr lang="zh-CN" altLang="en-US" dirty="0">
                <a:solidFill>
                  <a:schemeClr val="accent6"/>
                </a:solidFill>
              </a:rPr>
              <a:t> </a:t>
            </a:r>
            <a:r>
              <a:rPr lang="en-US" altLang="zh-CN" dirty="0">
                <a:solidFill>
                  <a:schemeClr val="accent6"/>
                </a:solidFill>
              </a:rPr>
              <a:t>add</a:t>
            </a:r>
            <a:r>
              <a:rPr lang="zh-CN" altLang="en-US" dirty="0">
                <a:solidFill>
                  <a:schemeClr val="accent6"/>
                </a:solidFill>
              </a:rPr>
              <a:t> </a:t>
            </a:r>
            <a:r>
              <a:rPr lang="en-US" altLang="zh-CN" dirty="0">
                <a:solidFill>
                  <a:schemeClr val="accent6"/>
                </a:solidFill>
              </a:rPr>
              <a:t>x7,</a:t>
            </a:r>
            <a:r>
              <a:rPr lang="zh-CN" altLang="en-US" dirty="0">
                <a:solidFill>
                  <a:schemeClr val="accent6"/>
                </a:solidFill>
              </a:rPr>
              <a:t> </a:t>
            </a:r>
            <a:r>
              <a:rPr lang="en-US" altLang="zh-CN" dirty="0">
                <a:solidFill>
                  <a:schemeClr val="accent6"/>
                </a:solidFill>
              </a:rPr>
              <a:t>x8,</a:t>
            </a:r>
            <a:r>
              <a:rPr lang="zh-CN" altLang="en-US" dirty="0">
                <a:solidFill>
                  <a:schemeClr val="accent6"/>
                </a:solidFill>
              </a:rPr>
              <a:t> </a:t>
            </a:r>
            <a:r>
              <a:rPr lang="en-US" altLang="zh-CN" dirty="0">
                <a:solidFill>
                  <a:schemeClr val="accent6"/>
                </a:solidFill>
              </a:rPr>
              <a:t>x9</a:t>
            </a:r>
          </a:p>
          <a:p>
            <a:r>
              <a:rPr lang="en-US" altLang="zh-CN" dirty="0"/>
              <a:t>How</a:t>
            </a:r>
            <a:r>
              <a:rPr lang="zh-CN" altLang="en-US" dirty="0"/>
              <a:t> </a:t>
            </a:r>
            <a:r>
              <a:rPr lang="en-US" altLang="zh-CN" dirty="0"/>
              <a:t>many</a:t>
            </a:r>
            <a:r>
              <a:rPr lang="zh-CN" altLang="en-US" dirty="0"/>
              <a:t> </a:t>
            </a:r>
            <a:r>
              <a:rPr lang="en-US" altLang="zh-CN" dirty="0"/>
              <a:t>bubbles?</a:t>
            </a:r>
          </a:p>
        </p:txBody>
      </p:sp>
      <p:sp>
        <p:nvSpPr>
          <p:cNvPr id="5" name="Rectangle 4">
            <a:extLst>
              <a:ext uri="{FF2B5EF4-FFF2-40B4-BE49-F238E27FC236}">
                <a16:creationId xmlns:a16="http://schemas.microsoft.com/office/drawing/2014/main" id="{85E2C1E9-B038-6148-900F-1C245A1A7FB2}"/>
              </a:ext>
            </a:extLst>
          </p:cNvPr>
          <p:cNvSpPr/>
          <p:nvPr/>
        </p:nvSpPr>
        <p:spPr>
          <a:xfrm>
            <a:off x="2673273"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7" name="Rectangle 6">
            <a:extLst>
              <a:ext uri="{FF2B5EF4-FFF2-40B4-BE49-F238E27FC236}">
                <a16:creationId xmlns:a16="http://schemas.microsoft.com/office/drawing/2014/main" id="{C6D4937B-73D4-264F-93B4-99D65213E87D}"/>
              </a:ext>
            </a:extLst>
          </p:cNvPr>
          <p:cNvSpPr/>
          <p:nvPr/>
        </p:nvSpPr>
        <p:spPr>
          <a:xfrm>
            <a:off x="4476395" y="4060670"/>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8" name="Rectangle 7">
            <a:extLst>
              <a:ext uri="{FF2B5EF4-FFF2-40B4-BE49-F238E27FC236}">
                <a16:creationId xmlns:a16="http://schemas.microsoft.com/office/drawing/2014/main" id="{A82D4193-31FF-2B42-83AA-ACEDEEABA142}"/>
              </a:ext>
            </a:extLst>
          </p:cNvPr>
          <p:cNvSpPr/>
          <p:nvPr/>
        </p:nvSpPr>
        <p:spPr>
          <a:xfrm>
            <a:off x="5490187"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9" name="Rectangle 8">
            <a:extLst>
              <a:ext uri="{FF2B5EF4-FFF2-40B4-BE49-F238E27FC236}">
                <a16:creationId xmlns:a16="http://schemas.microsoft.com/office/drawing/2014/main" id="{7C83DE2F-3E6D-5246-BDC2-E37279C8B87F}"/>
              </a:ext>
            </a:extLst>
          </p:cNvPr>
          <p:cNvSpPr/>
          <p:nvPr/>
        </p:nvSpPr>
        <p:spPr>
          <a:xfrm>
            <a:off x="6908151" y="4091479"/>
            <a:ext cx="506896" cy="556592"/>
          </a:xfrm>
          <a:prstGeom prst="rect">
            <a:avLst/>
          </a:prstGeom>
          <a:solidFill>
            <a:srgbClr val="5B9BD5"/>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a:solidFill>
                  <a:schemeClr val="tx1"/>
                </a:solidFill>
              </a:rPr>
              <a:t>WB</a:t>
            </a:r>
            <a:endParaRPr lang="en-US" sz="1200">
              <a:solidFill>
                <a:schemeClr val="tx1"/>
              </a:solidFill>
            </a:endParaRPr>
          </a:p>
        </p:txBody>
      </p:sp>
      <p:sp>
        <p:nvSpPr>
          <p:cNvPr id="10" name="Rectangle 9">
            <a:extLst>
              <a:ext uri="{FF2B5EF4-FFF2-40B4-BE49-F238E27FC236}">
                <a16:creationId xmlns:a16="http://schemas.microsoft.com/office/drawing/2014/main" id="{7CC5934F-A592-2340-B86B-A5F949AA9E67}"/>
              </a:ext>
            </a:extLst>
          </p:cNvPr>
          <p:cNvSpPr/>
          <p:nvPr/>
        </p:nvSpPr>
        <p:spPr>
          <a:xfrm>
            <a:off x="744746" y="4153003"/>
            <a:ext cx="1887055" cy="369332"/>
          </a:xfrm>
          <a:prstGeom prst="rect">
            <a:avLst/>
          </a:prstGeom>
        </p:spPr>
        <p:txBody>
          <a:bodyPr wrap="none">
            <a:spAutoFit/>
          </a:bodyPr>
          <a:lstStyle/>
          <a:p>
            <a:r>
              <a:rPr lang="en-US" altLang="zh-CN"/>
              <a:t>i1: </a:t>
            </a:r>
            <a:r>
              <a:rPr lang="en-US" altLang="zh-CN" err="1"/>
              <a:t>beq</a:t>
            </a:r>
            <a:r>
              <a:rPr lang="zh-CN" altLang="en-US"/>
              <a:t> </a:t>
            </a:r>
            <a:r>
              <a:rPr lang="en-US" altLang="zh-CN"/>
              <a:t>x5,</a:t>
            </a:r>
            <a:r>
              <a:rPr lang="zh-CN" altLang="en-US"/>
              <a:t> </a:t>
            </a:r>
            <a:r>
              <a:rPr lang="en-US" altLang="zh-CN"/>
              <a:t>x6,</a:t>
            </a:r>
            <a:r>
              <a:rPr lang="zh-CN" altLang="en-US"/>
              <a:t> </a:t>
            </a:r>
            <a:r>
              <a:rPr lang="en-US" altLang="zh-CN"/>
              <a:t>100</a:t>
            </a:r>
          </a:p>
        </p:txBody>
      </p:sp>
      <p:sp>
        <p:nvSpPr>
          <p:cNvPr id="24" name="Rectangle 23">
            <a:extLst>
              <a:ext uri="{FF2B5EF4-FFF2-40B4-BE49-F238E27FC236}">
                <a16:creationId xmlns:a16="http://schemas.microsoft.com/office/drawing/2014/main" id="{43E0FF76-56BD-A346-9AAB-107DB94C1D75}"/>
              </a:ext>
            </a:extLst>
          </p:cNvPr>
          <p:cNvSpPr/>
          <p:nvPr/>
        </p:nvSpPr>
        <p:spPr>
          <a:xfrm>
            <a:off x="4476395" y="4060670"/>
            <a:ext cx="506896"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29" name="Rectangle 28">
            <a:extLst>
              <a:ext uri="{FF2B5EF4-FFF2-40B4-BE49-F238E27FC236}">
                <a16:creationId xmlns:a16="http://schemas.microsoft.com/office/drawing/2014/main" id="{7CC8804E-BF3D-4244-856F-C818B51DFEEE}"/>
              </a:ext>
            </a:extLst>
          </p:cNvPr>
          <p:cNvSpPr/>
          <p:nvPr/>
        </p:nvSpPr>
        <p:spPr>
          <a:xfrm>
            <a:off x="6541604" y="1582124"/>
            <a:ext cx="4137991" cy="13255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How</a:t>
            </a:r>
            <a:r>
              <a:rPr lang="zh-CN" altLang="en-US" dirty="0"/>
              <a:t> </a:t>
            </a:r>
            <a:r>
              <a:rPr lang="en-US" altLang="zh-CN" dirty="0"/>
              <a:t>many</a:t>
            </a:r>
            <a:r>
              <a:rPr lang="zh-CN" altLang="en-US" dirty="0"/>
              <a:t> </a:t>
            </a:r>
            <a:r>
              <a:rPr lang="en-US" altLang="zh-CN" dirty="0"/>
              <a:t>bubbles?</a:t>
            </a:r>
          </a:p>
          <a:p>
            <a:pPr algn="ct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it</a:t>
            </a:r>
            <a:r>
              <a:rPr lang="zh-CN" altLang="en-US" dirty="0"/>
              <a:t> </a:t>
            </a:r>
            <a:r>
              <a:rPr lang="en-US" altLang="zh-CN" dirty="0"/>
              <a:t>needs</a:t>
            </a:r>
            <a:r>
              <a:rPr lang="zh-CN" altLang="en-US" dirty="0"/>
              <a:t> </a:t>
            </a:r>
            <a:endParaRPr lang="en-US" altLang="zh-CN" dirty="0"/>
          </a:p>
          <a:p>
            <a:pPr algn="ctr"/>
            <a:r>
              <a:rPr lang="en-US" altLang="zh-CN" dirty="0"/>
              <a:t>for</a:t>
            </a:r>
            <a:r>
              <a:rPr lang="zh-CN" altLang="en-US" dirty="0"/>
              <a:t> </a:t>
            </a:r>
            <a:r>
              <a:rPr lang="en-US" altLang="zh-CN" dirty="0"/>
              <a:t>i1</a:t>
            </a:r>
            <a:r>
              <a:rPr lang="zh-CN" altLang="en-US" dirty="0"/>
              <a:t> </a:t>
            </a:r>
            <a:r>
              <a:rPr lang="en-US" altLang="zh-CN" dirty="0"/>
              <a:t>to</a:t>
            </a:r>
            <a:r>
              <a:rPr lang="zh-CN" altLang="en-US" dirty="0"/>
              <a:t> </a:t>
            </a:r>
            <a:r>
              <a:rPr lang="en-US" altLang="zh-CN" dirty="0"/>
              <a:t>prepare</a:t>
            </a:r>
            <a:r>
              <a:rPr lang="zh-CN" altLang="en-US" dirty="0"/>
              <a:t> </a:t>
            </a:r>
            <a:r>
              <a:rPr lang="en-US" altLang="zh-CN" dirty="0"/>
              <a:t>the</a:t>
            </a:r>
            <a:r>
              <a:rPr lang="zh-CN" altLang="en-US" dirty="0"/>
              <a:t> </a:t>
            </a:r>
            <a:r>
              <a:rPr lang="en-US" altLang="zh-CN" dirty="0"/>
              <a:t>output</a:t>
            </a:r>
            <a:r>
              <a:rPr lang="zh-CN" altLang="en-US" dirty="0"/>
              <a:t> </a:t>
            </a:r>
            <a:endParaRPr lang="en-US" altLang="zh-CN" dirty="0"/>
          </a:p>
          <a:p>
            <a:pPr algn="ctr"/>
            <a:r>
              <a:rPr lang="en-US" altLang="zh-CN" dirty="0"/>
              <a:t>before</a:t>
            </a:r>
            <a:r>
              <a:rPr lang="zh-CN" altLang="en-US" dirty="0"/>
              <a:t> </a:t>
            </a:r>
            <a:r>
              <a:rPr lang="en-US" altLang="zh-CN" dirty="0"/>
              <a:t>next instruction uses</a:t>
            </a:r>
            <a:r>
              <a:rPr lang="zh-CN" altLang="en-US" dirty="0"/>
              <a:t> </a:t>
            </a:r>
            <a:r>
              <a:rPr lang="en-US" altLang="zh-CN" dirty="0"/>
              <a:t>it.</a:t>
            </a:r>
            <a:endParaRPr lang="en-US" dirty="0"/>
          </a:p>
        </p:txBody>
      </p:sp>
      <p:sp>
        <p:nvSpPr>
          <p:cNvPr id="22" name="Rectangle 21">
            <a:extLst>
              <a:ext uri="{FF2B5EF4-FFF2-40B4-BE49-F238E27FC236}">
                <a16:creationId xmlns:a16="http://schemas.microsoft.com/office/drawing/2014/main" id="{827441DE-065A-A546-876C-472FC6C5E9A6}"/>
              </a:ext>
            </a:extLst>
          </p:cNvPr>
          <p:cNvSpPr/>
          <p:nvPr/>
        </p:nvSpPr>
        <p:spPr>
          <a:xfrm>
            <a:off x="2007948" y="4939149"/>
            <a:ext cx="1747594" cy="369332"/>
          </a:xfrm>
          <a:prstGeom prst="rect">
            <a:avLst/>
          </a:prstGeom>
        </p:spPr>
        <p:txBody>
          <a:bodyPr wrap="none">
            <a:spAutoFit/>
          </a:bodyPr>
          <a:lstStyle/>
          <a:p>
            <a:r>
              <a:rPr lang="en-US" altLang="zh-CN" dirty="0"/>
              <a:t>i2:</a:t>
            </a:r>
            <a:r>
              <a:rPr lang="zh-CN" altLang="en-US" dirty="0"/>
              <a:t> </a:t>
            </a:r>
            <a:r>
              <a:rPr lang="en-US" altLang="zh-CN" dirty="0"/>
              <a:t>add</a:t>
            </a:r>
            <a:r>
              <a:rPr lang="zh-CN" altLang="en-US" dirty="0"/>
              <a:t> </a:t>
            </a:r>
            <a:r>
              <a:rPr lang="en-US" altLang="zh-CN" dirty="0"/>
              <a:t>x7,</a:t>
            </a:r>
            <a:r>
              <a:rPr lang="zh-CN" altLang="en-US" dirty="0"/>
              <a:t> </a:t>
            </a:r>
            <a:r>
              <a:rPr lang="en-US" altLang="zh-CN" dirty="0"/>
              <a:t>x8,</a:t>
            </a:r>
            <a:r>
              <a:rPr lang="zh-CN" altLang="en-US" dirty="0"/>
              <a:t> </a:t>
            </a:r>
            <a:r>
              <a:rPr lang="en-US" altLang="zh-CN" dirty="0"/>
              <a:t>x9</a:t>
            </a:r>
          </a:p>
        </p:txBody>
      </p:sp>
      <p:sp>
        <p:nvSpPr>
          <p:cNvPr id="28" name="Rectangle 27">
            <a:extLst>
              <a:ext uri="{FF2B5EF4-FFF2-40B4-BE49-F238E27FC236}">
                <a16:creationId xmlns:a16="http://schemas.microsoft.com/office/drawing/2014/main" id="{09DCB67B-96DA-364A-87A5-25ECF9725A6D}"/>
              </a:ext>
            </a:extLst>
          </p:cNvPr>
          <p:cNvSpPr/>
          <p:nvPr/>
        </p:nvSpPr>
        <p:spPr>
          <a:xfrm>
            <a:off x="4078830"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30" name="Rectangle 29">
            <a:extLst>
              <a:ext uri="{FF2B5EF4-FFF2-40B4-BE49-F238E27FC236}">
                <a16:creationId xmlns:a16="http://schemas.microsoft.com/office/drawing/2014/main" id="{6F0D3FD0-3DB9-D34F-91B1-C69B72C8A41E}"/>
              </a:ext>
            </a:extLst>
          </p:cNvPr>
          <p:cNvSpPr/>
          <p:nvPr/>
        </p:nvSpPr>
        <p:spPr>
          <a:xfrm>
            <a:off x="5881952" y="4870336"/>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31" name="Rectangle 30">
            <a:extLst>
              <a:ext uri="{FF2B5EF4-FFF2-40B4-BE49-F238E27FC236}">
                <a16:creationId xmlns:a16="http://schemas.microsoft.com/office/drawing/2014/main" id="{5142C63F-CA8F-AC45-B656-6658E2219BAC}"/>
              </a:ext>
            </a:extLst>
          </p:cNvPr>
          <p:cNvSpPr/>
          <p:nvPr/>
        </p:nvSpPr>
        <p:spPr>
          <a:xfrm>
            <a:off x="6895744"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32" name="Rectangle 31">
            <a:extLst>
              <a:ext uri="{FF2B5EF4-FFF2-40B4-BE49-F238E27FC236}">
                <a16:creationId xmlns:a16="http://schemas.microsoft.com/office/drawing/2014/main" id="{AC3F74DD-FA08-CC4B-9D08-A6108F25889F}"/>
              </a:ext>
            </a:extLst>
          </p:cNvPr>
          <p:cNvSpPr/>
          <p:nvPr/>
        </p:nvSpPr>
        <p:spPr>
          <a:xfrm>
            <a:off x="8313708" y="4901145"/>
            <a:ext cx="506896" cy="556592"/>
          </a:xfrm>
          <a:prstGeom prst="rect">
            <a:avLst/>
          </a:prstGeom>
          <a:solidFill>
            <a:srgbClr val="5B9BD5"/>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a:solidFill>
                  <a:schemeClr val="tx1"/>
                </a:solidFill>
              </a:rPr>
              <a:t>WB</a:t>
            </a:r>
            <a:endParaRPr lang="en-US" sz="1200">
              <a:solidFill>
                <a:schemeClr val="tx1"/>
              </a:solidFill>
            </a:endParaRPr>
          </a:p>
        </p:txBody>
      </p:sp>
      <p:sp>
        <p:nvSpPr>
          <p:cNvPr id="34" name="Rectangle 33">
            <a:extLst>
              <a:ext uri="{FF2B5EF4-FFF2-40B4-BE49-F238E27FC236}">
                <a16:creationId xmlns:a16="http://schemas.microsoft.com/office/drawing/2014/main" id="{7E79908E-EC28-484C-B3A0-7FA0BFD98336}"/>
              </a:ext>
            </a:extLst>
          </p:cNvPr>
          <p:cNvSpPr/>
          <p:nvPr/>
        </p:nvSpPr>
        <p:spPr>
          <a:xfrm>
            <a:off x="5881952" y="4870336"/>
            <a:ext cx="506896"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23" name="Rectangle 22">
            <a:extLst>
              <a:ext uri="{FF2B5EF4-FFF2-40B4-BE49-F238E27FC236}">
                <a16:creationId xmlns:a16="http://schemas.microsoft.com/office/drawing/2014/main" id="{108CD528-A2E2-2143-9B1A-A15D79BC4AD6}"/>
              </a:ext>
            </a:extLst>
          </p:cNvPr>
          <p:cNvSpPr/>
          <p:nvPr/>
        </p:nvSpPr>
        <p:spPr>
          <a:xfrm>
            <a:off x="7165108" y="2241754"/>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29BAED3-1D79-CA48-8E8A-B286F9E3B04E}"/>
              </a:ext>
            </a:extLst>
          </p:cNvPr>
          <p:cNvSpPr/>
          <p:nvPr/>
        </p:nvSpPr>
        <p:spPr>
          <a:xfrm>
            <a:off x="7165108" y="2549832"/>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ular Callout 25">
            <a:extLst>
              <a:ext uri="{FF2B5EF4-FFF2-40B4-BE49-F238E27FC236}">
                <a16:creationId xmlns:a16="http://schemas.microsoft.com/office/drawing/2014/main" id="{BB710EC9-7449-394F-BAE0-40C644CC183F}"/>
              </a:ext>
            </a:extLst>
          </p:cNvPr>
          <p:cNvSpPr/>
          <p:nvPr/>
        </p:nvSpPr>
        <p:spPr>
          <a:xfrm>
            <a:off x="6731729" y="2966741"/>
            <a:ext cx="4056884" cy="968661"/>
          </a:xfrm>
          <a:prstGeom prst="wedgeRectCallout">
            <a:avLst>
              <a:gd name="adj1" fmla="val -16544"/>
              <a:gd name="adj2" fmla="val -696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Q1:</a:t>
            </a:r>
            <a:r>
              <a:rPr lang="zh-CN" altLang="en-US" dirty="0"/>
              <a:t> </a:t>
            </a:r>
            <a:r>
              <a:rPr lang="en-US" altLang="zh-CN" dirty="0"/>
              <a:t>what</a:t>
            </a:r>
            <a:r>
              <a:rPr lang="zh-CN" altLang="en-US" dirty="0"/>
              <a:t> </a:t>
            </a:r>
            <a:r>
              <a:rPr lang="en-US" altLang="zh-CN" dirty="0"/>
              <a:t>(the</a:t>
            </a:r>
            <a:r>
              <a:rPr lang="zh-CN" altLang="en-US" dirty="0"/>
              <a:t> </a:t>
            </a:r>
            <a:r>
              <a:rPr lang="en-US" altLang="zh-CN" dirty="0"/>
              <a:t>output</a:t>
            </a:r>
            <a:r>
              <a:rPr lang="zh-CN" altLang="en-US" dirty="0"/>
              <a:t> </a:t>
            </a:r>
            <a:r>
              <a:rPr lang="en-US" altLang="zh-CN" dirty="0"/>
              <a:t>of</a:t>
            </a:r>
            <a:r>
              <a:rPr lang="zh-CN" altLang="en-US" dirty="0"/>
              <a:t> </a:t>
            </a:r>
            <a:r>
              <a:rPr lang="en-US" altLang="zh-CN" dirty="0"/>
              <a:t>which</a:t>
            </a:r>
            <a:r>
              <a:rPr lang="zh-CN" altLang="en-US" dirty="0"/>
              <a:t> </a:t>
            </a:r>
            <a:r>
              <a:rPr lang="en-US" altLang="zh-CN" dirty="0"/>
              <a:t>stage</a:t>
            </a:r>
            <a:r>
              <a:rPr lang="zh-CN" altLang="en-US" dirty="0"/>
              <a:t> </a:t>
            </a:r>
            <a:r>
              <a:rPr lang="en-US" altLang="zh-CN" dirty="0"/>
              <a:t>of</a:t>
            </a:r>
            <a:r>
              <a:rPr lang="zh-CN" altLang="en-US" dirty="0"/>
              <a:t> </a:t>
            </a:r>
            <a:r>
              <a:rPr lang="en-US" altLang="zh-CN" dirty="0"/>
              <a:t>i1) does</a:t>
            </a:r>
            <a:r>
              <a:rPr lang="zh-CN" altLang="en-US" dirty="0"/>
              <a:t> </a:t>
            </a:r>
            <a:r>
              <a:rPr lang="en-US" altLang="zh-CN" dirty="0"/>
              <a:t>i2</a:t>
            </a:r>
            <a:r>
              <a:rPr lang="zh-CN" altLang="en-US" dirty="0"/>
              <a:t> </a:t>
            </a:r>
            <a:r>
              <a:rPr lang="en-US" altLang="zh-CN" dirty="0"/>
              <a:t>need</a:t>
            </a:r>
            <a:r>
              <a:rPr lang="zh-CN" altLang="en-US" dirty="0"/>
              <a:t> </a:t>
            </a:r>
            <a:r>
              <a:rPr lang="en-US" altLang="zh-CN" dirty="0"/>
              <a:t>to</a:t>
            </a:r>
            <a:r>
              <a:rPr lang="zh-CN" altLang="en-US" dirty="0"/>
              <a:t> </a:t>
            </a:r>
            <a:r>
              <a:rPr lang="en-US" altLang="zh-CN" dirty="0"/>
              <a:t>correctly</a:t>
            </a:r>
            <a:r>
              <a:rPr lang="zh-CN" altLang="en-US" dirty="0"/>
              <a:t> </a:t>
            </a:r>
            <a:r>
              <a:rPr lang="en-US" altLang="zh-CN" dirty="0"/>
              <a:t>execute?</a:t>
            </a:r>
            <a:r>
              <a:rPr lang="zh-CN" altLang="en-US" dirty="0"/>
              <a:t> </a:t>
            </a:r>
            <a:endParaRPr lang="en-US" dirty="0"/>
          </a:p>
        </p:txBody>
      </p:sp>
      <p:sp>
        <p:nvSpPr>
          <p:cNvPr id="27" name="Rectangular Callout 26">
            <a:extLst>
              <a:ext uri="{FF2B5EF4-FFF2-40B4-BE49-F238E27FC236}">
                <a16:creationId xmlns:a16="http://schemas.microsoft.com/office/drawing/2014/main" id="{703E39F8-4D2A-7949-BE4A-1418E8A692D4}"/>
              </a:ext>
            </a:extLst>
          </p:cNvPr>
          <p:cNvSpPr/>
          <p:nvPr/>
        </p:nvSpPr>
        <p:spPr>
          <a:xfrm>
            <a:off x="3846553" y="5507515"/>
            <a:ext cx="3553689" cy="1049026"/>
          </a:xfrm>
          <a:prstGeom prst="wedgeRectCallout">
            <a:avLst>
              <a:gd name="adj1" fmla="val -28663"/>
              <a:gd name="adj2" fmla="val -69643"/>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i2</a:t>
            </a:r>
            <a:r>
              <a:rPr lang="zh-CN" altLang="en-US" dirty="0">
                <a:solidFill>
                  <a:schemeClr val="bg1"/>
                </a:solidFill>
              </a:rPr>
              <a:t> </a:t>
            </a:r>
            <a:r>
              <a:rPr lang="en-US" altLang="zh-CN" dirty="0">
                <a:solidFill>
                  <a:schemeClr val="bg1"/>
                </a:solidFill>
              </a:rPr>
              <a:t>needs</a:t>
            </a:r>
            <a:r>
              <a:rPr lang="zh-CN" altLang="en-US" dirty="0">
                <a:solidFill>
                  <a:schemeClr val="bg1"/>
                </a:solidFill>
              </a:rPr>
              <a:t> </a:t>
            </a:r>
            <a:r>
              <a:rPr lang="en-US" altLang="zh-CN" dirty="0">
                <a:solidFill>
                  <a:schemeClr val="bg1"/>
                </a:solidFill>
              </a:rPr>
              <a:t>the</a:t>
            </a:r>
            <a:r>
              <a:rPr lang="zh-CN" altLang="en-US" dirty="0">
                <a:solidFill>
                  <a:schemeClr val="bg1"/>
                </a:solidFill>
              </a:rPr>
              <a:t> </a:t>
            </a:r>
            <a:r>
              <a:rPr lang="en-US" altLang="zh-CN" dirty="0">
                <a:solidFill>
                  <a:schemeClr val="bg1"/>
                </a:solidFill>
              </a:rPr>
              <a:t>instruction</a:t>
            </a:r>
            <a:r>
              <a:rPr lang="zh-CN" altLang="en-US" dirty="0">
                <a:solidFill>
                  <a:schemeClr val="bg1"/>
                </a:solidFill>
              </a:rPr>
              <a:t> </a:t>
            </a:r>
            <a:r>
              <a:rPr lang="en-US" altLang="zh-CN" dirty="0">
                <a:solidFill>
                  <a:schemeClr val="bg1"/>
                </a:solidFill>
              </a:rPr>
              <a:t>address</a:t>
            </a:r>
          </a:p>
          <a:p>
            <a:pPr algn="ctr"/>
            <a:r>
              <a:rPr lang="en-US" altLang="zh-CN" dirty="0">
                <a:solidFill>
                  <a:schemeClr val="bg1"/>
                </a:solidFill>
              </a:rPr>
              <a:t>=&gt;</a:t>
            </a:r>
            <a:r>
              <a:rPr lang="zh-CN" altLang="en-US" dirty="0">
                <a:solidFill>
                  <a:schemeClr val="bg1"/>
                </a:solidFill>
              </a:rPr>
              <a:t> </a:t>
            </a:r>
            <a:r>
              <a:rPr lang="en-US" altLang="zh-CN" dirty="0">
                <a:solidFill>
                  <a:schemeClr val="bg1"/>
                </a:solidFill>
              </a:rPr>
              <a:t>decided</a:t>
            </a:r>
            <a:r>
              <a:rPr lang="zh-CN" altLang="en-US" dirty="0">
                <a:solidFill>
                  <a:schemeClr val="bg1"/>
                </a:solidFill>
              </a:rPr>
              <a:t> </a:t>
            </a:r>
            <a:r>
              <a:rPr lang="en-US" altLang="zh-CN" dirty="0">
                <a:solidFill>
                  <a:schemeClr val="bg1"/>
                </a:solidFill>
              </a:rPr>
              <a:t>by</a:t>
            </a:r>
            <a:r>
              <a:rPr lang="zh-CN" altLang="en-US" dirty="0">
                <a:solidFill>
                  <a:schemeClr val="bg1"/>
                </a:solidFill>
              </a:rPr>
              <a:t> </a:t>
            </a:r>
            <a:r>
              <a:rPr lang="en-US" altLang="zh-CN" dirty="0">
                <a:solidFill>
                  <a:schemeClr val="bg1"/>
                </a:solidFill>
              </a:rPr>
              <a:t>the</a:t>
            </a:r>
            <a:r>
              <a:rPr lang="zh-CN" altLang="en-US" dirty="0">
                <a:solidFill>
                  <a:schemeClr val="bg1"/>
                </a:solidFill>
              </a:rPr>
              <a:t> </a:t>
            </a:r>
            <a:r>
              <a:rPr lang="en-US" altLang="zh-CN" dirty="0">
                <a:solidFill>
                  <a:schemeClr val="bg1"/>
                </a:solidFill>
              </a:rPr>
              <a:t>output</a:t>
            </a:r>
            <a:r>
              <a:rPr lang="zh-CN" altLang="en-US" dirty="0">
                <a:solidFill>
                  <a:schemeClr val="bg1"/>
                </a:solidFill>
              </a:rPr>
              <a:t> </a:t>
            </a:r>
            <a:r>
              <a:rPr lang="en-US" altLang="zh-CN" dirty="0">
                <a:solidFill>
                  <a:schemeClr val="bg1"/>
                </a:solidFill>
              </a:rPr>
              <a:t>of</a:t>
            </a:r>
            <a:r>
              <a:rPr lang="zh-CN" altLang="en-US" dirty="0">
                <a:solidFill>
                  <a:schemeClr val="bg1"/>
                </a:solidFill>
              </a:rPr>
              <a:t> </a:t>
            </a:r>
            <a:endParaRPr lang="en-US" altLang="zh-CN" dirty="0">
              <a:solidFill>
                <a:schemeClr val="bg1"/>
              </a:solidFill>
            </a:endParaRPr>
          </a:p>
          <a:p>
            <a:pPr algn="ctr"/>
            <a:r>
              <a:rPr lang="en-US" altLang="zh-CN" b="1" dirty="0">
                <a:solidFill>
                  <a:schemeClr val="bg1"/>
                </a:solidFill>
              </a:rPr>
              <a:t>EX</a:t>
            </a:r>
            <a:r>
              <a:rPr lang="zh-CN" altLang="en-US" b="1" dirty="0">
                <a:solidFill>
                  <a:schemeClr val="bg1"/>
                </a:solidFill>
              </a:rPr>
              <a:t> </a:t>
            </a:r>
            <a:r>
              <a:rPr lang="en-US" altLang="zh-CN" b="1" dirty="0">
                <a:solidFill>
                  <a:schemeClr val="bg1"/>
                </a:solidFill>
              </a:rPr>
              <a:t>stage</a:t>
            </a:r>
            <a:r>
              <a:rPr lang="zh-CN" altLang="en-US" b="1" dirty="0">
                <a:solidFill>
                  <a:schemeClr val="bg1"/>
                </a:solidFill>
              </a:rPr>
              <a:t> </a:t>
            </a:r>
            <a:r>
              <a:rPr lang="en-US" altLang="zh-CN" dirty="0">
                <a:solidFill>
                  <a:schemeClr val="bg1"/>
                </a:solidFill>
              </a:rPr>
              <a:t>in</a:t>
            </a:r>
            <a:r>
              <a:rPr lang="zh-CN" altLang="en-US" dirty="0">
                <a:solidFill>
                  <a:schemeClr val="bg1"/>
                </a:solidFill>
              </a:rPr>
              <a:t> </a:t>
            </a:r>
            <a:r>
              <a:rPr lang="en-US" altLang="zh-CN" dirty="0">
                <a:solidFill>
                  <a:schemeClr val="bg1"/>
                </a:solidFill>
              </a:rPr>
              <a:t>i1</a:t>
            </a:r>
            <a:r>
              <a:rPr lang="zh-CN" altLang="en-US" dirty="0">
                <a:solidFill>
                  <a:schemeClr val="bg1"/>
                </a:solidFill>
              </a:rPr>
              <a:t> </a:t>
            </a:r>
            <a:endParaRPr lang="en-US" dirty="0">
              <a:solidFill>
                <a:schemeClr val="bg1"/>
              </a:solidFill>
            </a:endParaRPr>
          </a:p>
        </p:txBody>
      </p:sp>
    </p:spTree>
    <p:extLst>
      <p:ext uri="{BB962C8B-B14F-4D97-AF65-F5344CB8AC3E}">
        <p14:creationId xmlns:p14="http://schemas.microsoft.com/office/powerpoint/2010/main" val="165161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Control</a:t>
            </a:r>
            <a:r>
              <a:rPr lang="zh-CN" altLang="en-US"/>
              <a:t> </a:t>
            </a:r>
            <a:r>
              <a:rPr lang="en-US" altLang="zh-CN"/>
              <a:t>hazard</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69</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6" y="1497975"/>
            <a:ext cx="6096000" cy="2308324"/>
          </a:xfrm>
          <a:prstGeom prst="rect">
            <a:avLst/>
          </a:prstGeom>
        </p:spPr>
        <p:txBody>
          <a:bodyPr>
            <a:spAutoFit/>
          </a:bodyPr>
          <a:lstStyle/>
          <a:p>
            <a:r>
              <a:rPr lang="en-US" altLang="zh-CN" dirty="0"/>
              <a:t>assume</a:t>
            </a:r>
            <a:r>
              <a:rPr lang="zh-CN" altLang="en-US" dirty="0"/>
              <a:t> </a:t>
            </a:r>
            <a:r>
              <a:rPr lang="en-US" altLang="zh-CN" dirty="0"/>
              <a:t>x5</a:t>
            </a:r>
            <a:r>
              <a:rPr lang="zh-CN" altLang="en-US" dirty="0"/>
              <a:t> </a:t>
            </a:r>
            <a:r>
              <a:rPr lang="en-US" altLang="zh-CN" dirty="0"/>
              <a:t>=</a:t>
            </a:r>
            <a:r>
              <a:rPr lang="zh-CN" altLang="en-US" dirty="0"/>
              <a:t> </a:t>
            </a:r>
            <a:r>
              <a:rPr lang="en-US" altLang="zh-CN" dirty="0"/>
              <a:t>0</a:t>
            </a:r>
            <a:r>
              <a:rPr lang="zh-CN" altLang="en-US" dirty="0"/>
              <a:t> </a:t>
            </a:r>
            <a:r>
              <a:rPr lang="en-US" altLang="zh-CN" dirty="0"/>
              <a:t>x6</a:t>
            </a:r>
            <a:r>
              <a:rPr lang="zh-CN" altLang="en-US" dirty="0"/>
              <a:t> </a:t>
            </a:r>
            <a:r>
              <a:rPr lang="en-US" altLang="zh-CN" dirty="0"/>
              <a:t>=</a:t>
            </a:r>
            <a:r>
              <a:rPr lang="zh-CN" altLang="en-US" dirty="0"/>
              <a:t> </a:t>
            </a:r>
            <a:r>
              <a:rPr lang="en-US" altLang="zh-CN" dirty="0"/>
              <a:t>0</a:t>
            </a:r>
          </a:p>
          <a:p>
            <a:r>
              <a:rPr lang="en-US" altLang="zh-CN" dirty="0">
                <a:solidFill>
                  <a:schemeClr val="accent6"/>
                </a:solidFill>
              </a:rPr>
              <a:t>i1:</a:t>
            </a:r>
            <a:r>
              <a:rPr lang="zh-CN" altLang="en-US" dirty="0">
                <a:solidFill>
                  <a:schemeClr val="accent6"/>
                </a:solidFill>
              </a:rPr>
              <a:t> </a:t>
            </a:r>
            <a:r>
              <a:rPr lang="en-US" altLang="zh-CN" dirty="0" err="1">
                <a:solidFill>
                  <a:schemeClr val="accent6"/>
                </a:solidFill>
              </a:rPr>
              <a:t>beq</a:t>
            </a:r>
            <a:r>
              <a:rPr lang="zh-CN" altLang="en-US" dirty="0">
                <a:solidFill>
                  <a:schemeClr val="accent6"/>
                </a:solidFill>
              </a:rPr>
              <a:t> </a:t>
            </a:r>
            <a:r>
              <a:rPr lang="en-US" altLang="zh-CN" dirty="0">
                <a:solidFill>
                  <a:schemeClr val="accent6"/>
                </a:solidFill>
              </a:rPr>
              <a:t>x5,</a:t>
            </a:r>
            <a:r>
              <a:rPr lang="zh-CN" altLang="en-US" dirty="0">
                <a:solidFill>
                  <a:schemeClr val="accent6"/>
                </a:solidFill>
              </a:rPr>
              <a:t> </a:t>
            </a:r>
            <a:r>
              <a:rPr lang="en-US" altLang="zh-CN" dirty="0">
                <a:solidFill>
                  <a:schemeClr val="accent6"/>
                </a:solidFill>
              </a:rPr>
              <a:t>x6,</a:t>
            </a:r>
            <a:r>
              <a:rPr lang="zh-CN" altLang="en-US" dirty="0">
                <a:solidFill>
                  <a:schemeClr val="accent6"/>
                </a:solidFill>
              </a:rPr>
              <a:t> </a:t>
            </a:r>
            <a:r>
              <a:rPr lang="en-US" altLang="zh-CN" dirty="0">
                <a:solidFill>
                  <a:schemeClr val="accent6"/>
                </a:solidFill>
              </a:rPr>
              <a:t>100</a:t>
            </a:r>
          </a:p>
          <a:p>
            <a:r>
              <a:rPr lang="en-US" altLang="zh-CN" dirty="0">
                <a:solidFill>
                  <a:schemeClr val="accent6"/>
                </a:solidFill>
              </a:rPr>
              <a:t>add</a:t>
            </a:r>
            <a:r>
              <a:rPr lang="zh-CN" altLang="en-US" dirty="0">
                <a:solidFill>
                  <a:schemeClr val="accent6"/>
                </a:solidFill>
              </a:rPr>
              <a:t> </a:t>
            </a:r>
            <a:r>
              <a:rPr lang="en-US" altLang="zh-CN" dirty="0">
                <a:solidFill>
                  <a:schemeClr val="accent6"/>
                </a:solidFill>
              </a:rPr>
              <a:t>x1,</a:t>
            </a:r>
            <a:r>
              <a:rPr lang="zh-CN" altLang="en-US" dirty="0">
                <a:solidFill>
                  <a:schemeClr val="accent6"/>
                </a:solidFill>
              </a:rPr>
              <a:t> </a:t>
            </a:r>
            <a:r>
              <a:rPr lang="en-US" altLang="zh-CN" dirty="0">
                <a:solidFill>
                  <a:schemeClr val="accent6"/>
                </a:solidFill>
              </a:rPr>
              <a:t>x2,</a:t>
            </a:r>
            <a:r>
              <a:rPr lang="zh-CN" altLang="en-US" dirty="0">
                <a:solidFill>
                  <a:schemeClr val="accent6"/>
                </a:solidFill>
              </a:rPr>
              <a:t> </a:t>
            </a:r>
            <a:r>
              <a:rPr lang="en-US" altLang="zh-CN" dirty="0">
                <a:solidFill>
                  <a:schemeClr val="accent6"/>
                </a:solidFill>
              </a:rPr>
              <a:t>x3</a:t>
            </a:r>
          </a:p>
          <a:p>
            <a:r>
              <a:rPr lang="en-US" altLang="zh-CN" dirty="0">
                <a:solidFill>
                  <a:schemeClr val="accent6"/>
                </a:solidFill>
              </a:rPr>
              <a:t>…</a:t>
            </a:r>
          </a:p>
          <a:p>
            <a:endParaRPr lang="en-US" altLang="zh-CN" dirty="0">
              <a:solidFill>
                <a:schemeClr val="accent6"/>
              </a:solidFill>
            </a:endParaRPr>
          </a:p>
          <a:p>
            <a:r>
              <a:rPr lang="en-US" altLang="zh-CN" dirty="0">
                <a:solidFill>
                  <a:schemeClr val="accent6"/>
                </a:solidFill>
              </a:rPr>
              <a:t>Should</a:t>
            </a:r>
            <a:r>
              <a:rPr lang="zh-CN" altLang="en-US" dirty="0">
                <a:solidFill>
                  <a:schemeClr val="accent6"/>
                </a:solidFill>
              </a:rPr>
              <a:t> </a:t>
            </a:r>
            <a:r>
              <a:rPr lang="en-US" altLang="zh-CN" dirty="0">
                <a:solidFill>
                  <a:schemeClr val="accent6"/>
                </a:solidFill>
              </a:rPr>
              <a:t>jump</a:t>
            </a:r>
            <a:r>
              <a:rPr lang="zh-CN" altLang="en-US" dirty="0">
                <a:solidFill>
                  <a:schemeClr val="accent6"/>
                </a:solidFill>
              </a:rPr>
              <a:t> </a:t>
            </a:r>
            <a:r>
              <a:rPr lang="en-US" altLang="zh-CN" dirty="0">
                <a:solidFill>
                  <a:schemeClr val="accent6"/>
                </a:solidFill>
              </a:rPr>
              <a:t>to</a:t>
            </a:r>
            <a:r>
              <a:rPr lang="zh-CN" altLang="en-US" dirty="0">
                <a:solidFill>
                  <a:schemeClr val="accent6"/>
                </a:solidFill>
              </a:rPr>
              <a:t> </a:t>
            </a:r>
            <a:r>
              <a:rPr lang="en-US" altLang="zh-CN" dirty="0">
                <a:solidFill>
                  <a:schemeClr val="accent6"/>
                </a:solidFill>
              </a:rPr>
              <a:t>here:</a:t>
            </a:r>
          </a:p>
          <a:p>
            <a:r>
              <a:rPr lang="en-US" altLang="zh-CN" dirty="0">
                <a:solidFill>
                  <a:schemeClr val="accent6"/>
                </a:solidFill>
              </a:rPr>
              <a:t>i2:</a:t>
            </a:r>
            <a:r>
              <a:rPr lang="zh-CN" altLang="en-US" dirty="0">
                <a:solidFill>
                  <a:schemeClr val="accent6"/>
                </a:solidFill>
              </a:rPr>
              <a:t> </a:t>
            </a:r>
            <a:r>
              <a:rPr lang="en-US" altLang="zh-CN" dirty="0">
                <a:solidFill>
                  <a:schemeClr val="accent6"/>
                </a:solidFill>
              </a:rPr>
              <a:t>add</a:t>
            </a:r>
            <a:r>
              <a:rPr lang="zh-CN" altLang="en-US" dirty="0">
                <a:solidFill>
                  <a:schemeClr val="accent6"/>
                </a:solidFill>
              </a:rPr>
              <a:t> </a:t>
            </a:r>
            <a:r>
              <a:rPr lang="en-US" altLang="zh-CN" dirty="0">
                <a:solidFill>
                  <a:schemeClr val="accent6"/>
                </a:solidFill>
              </a:rPr>
              <a:t>x7,</a:t>
            </a:r>
            <a:r>
              <a:rPr lang="zh-CN" altLang="en-US" dirty="0">
                <a:solidFill>
                  <a:schemeClr val="accent6"/>
                </a:solidFill>
              </a:rPr>
              <a:t> </a:t>
            </a:r>
            <a:r>
              <a:rPr lang="en-US" altLang="zh-CN" dirty="0">
                <a:solidFill>
                  <a:schemeClr val="accent6"/>
                </a:solidFill>
              </a:rPr>
              <a:t>x8,</a:t>
            </a:r>
            <a:r>
              <a:rPr lang="zh-CN" altLang="en-US" dirty="0">
                <a:solidFill>
                  <a:schemeClr val="accent6"/>
                </a:solidFill>
              </a:rPr>
              <a:t> </a:t>
            </a:r>
            <a:r>
              <a:rPr lang="en-US" altLang="zh-CN" dirty="0">
                <a:solidFill>
                  <a:schemeClr val="accent6"/>
                </a:solidFill>
              </a:rPr>
              <a:t>x9</a:t>
            </a:r>
          </a:p>
          <a:p>
            <a:r>
              <a:rPr lang="en-US" altLang="zh-CN" dirty="0"/>
              <a:t>How</a:t>
            </a:r>
            <a:r>
              <a:rPr lang="zh-CN" altLang="en-US" dirty="0"/>
              <a:t> </a:t>
            </a:r>
            <a:r>
              <a:rPr lang="en-US" altLang="zh-CN" dirty="0"/>
              <a:t>many</a:t>
            </a:r>
            <a:r>
              <a:rPr lang="zh-CN" altLang="en-US" dirty="0"/>
              <a:t> </a:t>
            </a:r>
            <a:r>
              <a:rPr lang="en-US" altLang="zh-CN" dirty="0"/>
              <a:t>bubbles?</a:t>
            </a:r>
          </a:p>
        </p:txBody>
      </p:sp>
      <p:sp>
        <p:nvSpPr>
          <p:cNvPr id="5" name="Rectangle 4">
            <a:extLst>
              <a:ext uri="{FF2B5EF4-FFF2-40B4-BE49-F238E27FC236}">
                <a16:creationId xmlns:a16="http://schemas.microsoft.com/office/drawing/2014/main" id="{85E2C1E9-B038-6148-900F-1C245A1A7FB2}"/>
              </a:ext>
            </a:extLst>
          </p:cNvPr>
          <p:cNvSpPr/>
          <p:nvPr/>
        </p:nvSpPr>
        <p:spPr>
          <a:xfrm>
            <a:off x="2673273"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7" name="Rectangle 6">
            <a:extLst>
              <a:ext uri="{FF2B5EF4-FFF2-40B4-BE49-F238E27FC236}">
                <a16:creationId xmlns:a16="http://schemas.microsoft.com/office/drawing/2014/main" id="{C6D4937B-73D4-264F-93B4-99D65213E87D}"/>
              </a:ext>
            </a:extLst>
          </p:cNvPr>
          <p:cNvSpPr/>
          <p:nvPr/>
        </p:nvSpPr>
        <p:spPr>
          <a:xfrm>
            <a:off x="4476395" y="4060670"/>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8" name="Rectangle 7">
            <a:extLst>
              <a:ext uri="{FF2B5EF4-FFF2-40B4-BE49-F238E27FC236}">
                <a16:creationId xmlns:a16="http://schemas.microsoft.com/office/drawing/2014/main" id="{A82D4193-31FF-2B42-83AA-ACEDEEABA142}"/>
              </a:ext>
            </a:extLst>
          </p:cNvPr>
          <p:cNvSpPr/>
          <p:nvPr/>
        </p:nvSpPr>
        <p:spPr>
          <a:xfrm>
            <a:off x="5490187"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9" name="Rectangle 8">
            <a:extLst>
              <a:ext uri="{FF2B5EF4-FFF2-40B4-BE49-F238E27FC236}">
                <a16:creationId xmlns:a16="http://schemas.microsoft.com/office/drawing/2014/main" id="{7C83DE2F-3E6D-5246-BDC2-E37279C8B87F}"/>
              </a:ext>
            </a:extLst>
          </p:cNvPr>
          <p:cNvSpPr/>
          <p:nvPr/>
        </p:nvSpPr>
        <p:spPr>
          <a:xfrm>
            <a:off x="6908151" y="4091479"/>
            <a:ext cx="506896" cy="556592"/>
          </a:xfrm>
          <a:prstGeom prst="rect">
            <a:avLst/>
          </a:prstGeom>
          <a:solidFill>
            <a:srgbClr val="5B9BD5"/>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a:solidFill>
                  <a:schemeClr val="tx1"/>
                </a:solidFill>
              </a:rPr>
              <a:t>WB</a:t>
            </a:r>
            <a:endParaRPr lang="en-US" sz="1200">
              <a:solidFill>
                <a:schemeClr val="tx1"/>
              </a:solidFill>
            </a:endParaRPr>
          </a:p>
        </p:txBody>
      </p:sp>
      <p:sp>
        <p:nvSpPr>
          <p:cNvPr id="10" name="Rectangle 9">
            <a:extLst>
              <a:ext uri="{FF2B5EF4-FFF2-40B4-BE49-F238E27FC236}">
                <a16:creationId xmlns:a16="http://schemas.microsoft.com/office/drawing/2014/main" id="{7CC5934F-A592-2340-B86B-A5F949AA9E67}"/>
              </a:ext>
            </a:extLst>
          </p:cNvPr>
          <p:cNvSpPr/>
          <p:nvPr/>
        </p:nvSpPr>
        <p:spPr>
          <a:xfrm>
            <a:off x="744746" y="4153003"/>
            <a:ext cx="1887055" cy="369332"/>
          </a:xfrm>
          <a:prstGeom prst="rect">
            <a:avLst/>
          </a:prstGeom>
        </p:spPr>
        <p:txBody>
          <a:bodyPr wrap="none">
            <a:spAutoFit/>
          </a:bodyPr>
          <a:lstStyle/>
          <a:p>
            <a:r>
              <a:rPr lang="en-US" altLang="zh-CN"/>
              <a:t>i1: </a:t>
            </a:r>
            <a:r>
              <a:rPr lang="en-US" altLang="zh-CN" err="1"/>
              <a:t>beq</a:t>
            </a:r>
            <a:r>
              <a:rPr lang="zh-CN" altLang="en-US"/>
              <a:t> </a:t>
            </a:r>
            <a:r>
              <a:rPr lang="en-US" altLang="zh-CN"/>
              <a:t>x5,</a:t>
            </a:r>
            <a:r>
              <a:rPr lang="zh-CN" altLang="en-US"/>
              <a:t> </a:t>
            </a:r>
            <a:r>
              <a:rPr lang="en-US" altLang="zh-CN"/>
              <a:t>x6,</a:t>
            </a:r>
            <a:r>
              <a:rPr lang="zh-CN" altLang="en-US"/>
              <a:t> </a:t>
            </a:r>
            <a:r>
              <a:rPr lang="en-US" altLang="zh-CN"/>
              <a:t>100</a:t>
            </a:r>
          </a:p>
        </p:txBody>
      </p:sp>
      <p:sp>
        <p:nvSpPr>
          <p:cNvPr id="24" name="Rectangle 23">
            <a:extLst>
              <a:ext uri="{FF2B5EF4-FFF2-40B4-BE49-F238E27FC236}">
                <a16:creationId xmlns:a16="http://schemas.microsoft.com/office/drawing/2014/main" id="{43E0FF76-56BD-A346-9AAB-107DB94C1D75}"/>
              </a:ext>
            </a:extLst>
          </p:cNvPr>
          <p:cNvSpPr/>
          <p:nvPr/>
        </p:nvSpPr>
        <p:spPr>
          <a:xfrm>
            <a:off x="4476395" y="4060670"/>
            <a:ext cx="506896"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29" name="Rectangle 28">
            <a:extLst>
              <a:ext uri="{FF2B5EF4-FFF2-40B4-BE49-F238E27FC236}">
                <a16:creationId xmlns:a16="http://schemas.microsoft.com/office/drawing/2014/main" id="{7CC8804E-BF3D-4244-856F-C818B51DFEEE}"/>
              </a:ext>
            </a:extLst>
          </p:cNvPr>
          <p:cNvSpPr/>
          <p:nvPr/>
        </p:nvSpPr>
        <p:spPr>
          <a:xfrm>
            <a:off x="6541604" y="1582124"/>
            <a:ext cx="4137991" cy="13255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How</a:t>
            </a:r>
            <a:r>
              <a:rPr lang="zh-CN" altLang="en-US" dirty="0"/>
              <a:t> </a:t>
            </a:r>
            <a:r>
              <a:rPr lang="en-US" altLang="zh-CN" dirty="0"/>
              <a:t>many</a:t>
            </a:r>
            <a:r>
              <a:rPr lang="zh-CN" altLang="en-US" dirty="0"/>
              <a:t> </a:t>
            </a:r>
            <a:r>
              <a:rPr lang="en-US" altLang="zh-CN" dirty="0"/>
              <a:t>bubbles?</a:t>
            </a:r>
          </a:p>
          <a:p>
            <a:pPr algn="ct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it</a:t>
            </a:r>
            <a:r>
              <a:rPr lang="zh-CN" altLang="en-US" dirty="0"/>
              <a:t> </a:t>
            </a:r>
            <a:r>
              <a:rPr lang="en-US" altLang="zh-CN" dirty="0"/>
              <a:t>needs</a:t>
            </a:r>
            <a:r>
              <a:rPr lang="zh-CN" altLang="en-US" dirty="0"/>
              <a:t> </a:t>
            </a:r>
            <a:endParaRPr lang="en-US" altLang="zh-CN" dirty="0"/>
          </a:p>
          <a:p>
            <a:pPr algn="ctr"/>
            <a:r>
              <a:rPr lang="en-US" altLang="zh-CN" dirty="0"/>
              <a:t>for</a:t>
            </a:r>
            <a:r>
              <a:rPr lang="zh-CN" altLang="en-US" dirty="0"/>
              <a:t> </a:t>
            </a:r>
            <a:r>
              <a:rPr lang="en-US" altLang="zh-CN" dirty="0"/>
              <a:t>i1</a:t>
            </a:r>
            <a:r>
              <a:rPr lang="zh-CN" altLang="en-US" dirty="0"/>
              <a:t> </a:t>
            </a:r>
            <a:r>
              <a:rPr lang="en-US" altLang="zh-CN" dirty="0"/>
              <a:t>to</a:t>
            </a:r>
            <a:r>
              <a:rPr lang="zh-CN" altLang="en-US" dirty="0"/>
              <a:t> </a:t>
            </a:r>
            <a:r>
              <a:rPr lang="en-US" altLang="zh-CN" dirty="0"/>
              <a:t>prepare</a:t>
            </a:r>
            <a:r>
              <a:rPr lang="zh-CN" altLang="en-US" dirty="0"/>
              <a:t> </a:t>
            </a:r>
            <a:r>
              <a:rPr lang="en-US" altLang="zh-CN" dirty="0"/>
              <a:t>the</a:t>
            </a:r>
            <a:r>
              <a:rPr lang="zh-CN" altLang="en-US" dirty="0"/>
              <a:t> </a:t>
            </a:r>
            <a:r>
              <a:rPr lang="en-US" altLang="zh-CN" dirty="0"/>
              <a:t>output</a:t>
            </a:r>
            <a:r>
              <a:rPr lang="zh-CN" altLang="en-US" dirty="0"/>
              <a:t> </a:t>
            </a:r>
            <a:endParaRPr lang="en-US" altLang="zh-CN" dirty="0"/>
          </a:p>
          <a:p>
            <a:pPr algn="ctr"/>
            <a:r>
              <a:rPr lang="en-US" altLang="zh-CN" dirty="0"/>
              <a:t>before</a:t>
            </a:r>
            <a:r>
              <a:rPr lang="zh-CN" altLang="en-US" dirty="0"/>
              <a:t> </a:t>
            </a:r>
            <a:r>
              <a:rPr lang="en-US" altLang="zh-CN" dirty="0"/>
              <a:t>next instruction uses</a:t>
            </a:r>
            <a:r>
              <a:rPr lang="zh-CN" altLang="en-US" dirty="0"/>
              <a:t> </a:t>
            </a:r>
            <a:r>
              <a:rPr lang="en-US" altLang="zh-CN" dirty="0"/>
              <a:t>it.</a:t>
            </a:r>
            <a:endParaRPr lang="en-US" dirty="0"/>
          </a:p>
        </p:txBody>
      </p:sp>
      <p:sp>
        <p:nvSpPr>
          <p:cNvPr id="22" name="Rectangle 21">
            <a:extLst>
              <a:ext uri="{FF2B5EF4-FFF2-40B4-BE49-F238E27FC236}">
                <a16:creationId xmlns:a16="http://schemas.microsoft.com/office/drawing/2014/main" id="{827441DE-065A-A546-876C-472FC6C5E9A6}"/>
              </a:ext>
            </a:extLst>
          </p:cNvPr>
          <p:cNvSpPr/>
          <p:nvPr/>
        </p:nvSpPr>
        <p:spPr>
          <a:xfrm>
            <a:off x="2007948" y="4939149"/>
            <a:ext cx="1747594" cy="369332"/>
          </a:xfrm>
          <a:prstGeom prst="rect">
            <a:avLst/>
          </a:prstGeom>
        </p:spPr>
        <p:txBody>
          <a:bodyPr wrap="none">
            <a:spAutoFit/>
          </a:bodyPr>
          <a:lstStyle/>
          <a:p>
            <a:r>
              <a:rPr lang="en-US" altLang="zh-CN" dirty="0"/>
              <a:t>i2:</a:t>
            </a:r>
            <a:r>
              <a:rPr lang="zh-CN" altLang="en-US" dirty="0"/>
              <a:t> </a:t>
            </a:r>
            <a:r>
              <a:rPr lang="en-US" altLang="zh-CN" dirty="0"/>
              <a:t>add</a:t>
            </a:r>
            <a:r>
              <a:rPr lang="zh-CN" altLang="en-US" dirty="0"/>
              <a:t> </a:t>
            </a:r>
            <a:r>
              <a:rPr lang="en-US" altLang="zh-CN" dirty="0"/>
              <a:t>x7,</a:t>
            </a:r>
            <a:r>
              <a:rPr lang="zh-CN" altLang="en-US" dirty="0"/>
              <a:t> </a:t>
            </a:r>
            <a:r>
              <a:rPr lang="en-US" altLang="zh-CN" dirty="0"/>
              <a:t>x8,</a:t>
            </a:r>
            <a:r>
              <a:rPr lang="zh-CN" altLang="en-US" dirty="0"/>
              <a:t> </a:t>
            </a:r>
            <a:r>
              <a:rPr lang="en-US" altLang="zh-CN" dirty="0"/>
              <a:t>x9</a:t>
            </a:r>
          </a:p>
        </p:txBody>
      </p:sp>
      <p:sp>
        <p:nvSpPr>
          <p:cNvPr id="28" name="Rectangle 27">
            <a:extLst>
              <a:ext uri="{FF2B5EF4-FFF2-40B4-BE49-F238E27FC236}">
                <a16:creationId xmlns:a16="http://schemas.microsoft.com/office/drawing/2014/main" id="{09DCB67B-96DA-364A-87A5-25ECF9725A6D}"/>
              </a:ext>
            </a:extLst>
          </p:cNvPr>
          <p:cNvSpPr/>
          <p:nvPr/>
        </p:nvSpPr>
        <p:spPr>
          <a:xfrm>
            <a:off x="4078830"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30" name="Rectangle 29">
            <a:extLst>
              <a:ext uri="{FF2B5EF4-FFF2-40B4-BE49-F238E27FC236}">
                <a16:creationId xmlns:a16="http://schemas.microsoft.com/office/drawing/2014/main" id="{6F0D3FD0-3DB9-D34F-91B1-C69B72C8A41E}"/>
              </a:ext>
            </a:extLst>
          </p:cNvPr>
          <p:cNvSpPr/>
          <p:nvPr/>
        </p:nvSpPr>
        <p:spPr>
          <a:xfrm>
            <a:off x="5881952" y="4870336"/>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31" name="Rectangle 30">
            <a:extLst>
              <a:ext uri="{FF2B5EF4-FFF2-40B4-BE49-F238E27FC236}">
                <a16:creationId xmlns:a16="http://schemas.microsoft.com/office/drawing/2014/main" id="{5142C63F-CA8F-AC45-B656-6658E2219BAC}"/>
              </a:ext>
            </a:extLst>
          </p:cNvPr>
          <p:cNvSpPr/>
          <p:nvPr/>
        </p:nvSpPr>
        <p:spPr>
          <a:xfrm>
            <a:off x="6895744"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32" name="Rectangle 31">
            <a:extLst>
              <a:ext uri="{FF2B5EF4-FFF2-40B4-BE49-F238E27FC236}">
                <a16:creationId xmlns:a16="http://schemas.microsoft.com/office/drawing/2014/main" id="{AC3F74DD-FA08-CC4B-9D08-A6108F25889F}"/>
              </a:ext>
            </a:extLst>
          </p:cNvPr>
          <p:cNvSpPr/>
          <p:nvPr/>
        </p:nvSpPr>
        <p:spPr>
          <a:xfrm>
            <a:off x="8313708" y="4901145"/>
            <a:ext cx="506896" cy="556592"/>
          </a:xfrm>
          <a:prstGeom prst="rect">
            <a:avLst/>
          </a:prstGeom>
          <a:solidFill>
            <a:srgbClr val="5B9BD5"/>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a:solidFill>
                  <a:schemeClr val="tx1"/>
                </a:solidFill>
              </a:rPr>
              <a:t>WB</a:t>
            </a:r>
            <a:endParaRPr lang="en-US" sz="1200">
              <a:solidFill>
                <a:schemeClr val="tx1"/>
              </a:solidFill>
            </a:endParaRPr>
          </a:p>
        </p:txBody>
      </p:sp>
      <p:sp>
        <p:nvSpPr>
          <p:cNvPr id="34" name="Rectangle 33">
            <a:extLst>
              <a:ext uri="{FF2B5EF4-FFF2-40B4-BE49-F238E27FC236}">
                <a16:creationId xmlns:a16="http://schemas.microsoft.com/office/drawing/2014/main" id="{7E79908E-EC28-484C-B3A0-7FA0BFD98336}"/>
              </a:ext>
            </a:extLst>
          </p:cNvPr>
          <p:cNvSpPr/>
          <p:nvPr/>
        </p:nvSpPr>
        <p:spPr>
          <a:xfrm>
            <a:off x="5881952" y="4870336"/>
            <a:ext cx="506896"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23" name="Rectangle 22">
            <a:extLst>
              <a:ext uri="{FF2B5EF4-FFF2-40B4-BE49-F238E27FC236}">
                <a16:creationId xmlns:a16="http://schemas.microsoft.com/office/drawing/2014/main" id="{108CD528-A2E2-2143-9B1A-A15D79BC4AD6}"/>
              </a:ext>
            </a:extLst>
          </p:cNvPr>
          <p:cNvSpPr/>
          <p:nvPr/>
        </p:nvSpPr>
        <p:spPr>
          <a:xfrm>
            <a:off x="7165108" y="2241754"/>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29BAED3-1D79-CA48-8E8A-B286F9E3B04E}"/>
              </a:ext>
            </a:extLst>
          </p:cNvPr>
          <p:cNvSpPr/>
          <p:nvPr/>
        </p:nvSpPr>
        <p:spPr>
          <a:xfrm>
            <a:off x="7165108" y="2549832"/>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ular Callout 24">
            <a:extLst>
              <a:ext uri="{FF2B5EF4-FFF2-40B4-BE49-F238E27FC236}">
                <a16:creationId xmlns:a16="http://schemas.microsoft.com/office/drawing/2014/main" id="{52C828DC-5ABA-C14C-AFF3-5F0C8AD174A0}"/>
              </a:ext>
            </a:extLst>
          </p:cNvPr>
          <p:cNvSpPr/>
          <p:nvPr/>
        </p:nvSpPr>
        <p:spPr>
          <a:xfrm>
            <a:off x="3846553" y="5507515"/>
            <a:ext cx="3553689" cy="1049026"/>
          </a:xfrm>
          <a:prstGeom prst="wedgeRectCallout">
            <a:avLst>
              <a:gd name="adj1" fmla="val -28663"/>
              <a:gd name="adj2" fmla="val -69643"/>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i2</a:t>
            </a:r>
            <a:r>
              <a:rPr lang="zh-CN" altLang="en-US" dirty="0">
                <a:solidFill>
                  <a:schemeClr val="bg1"/>
                </a:solidFill>
              </a:rPr>
              <a:t> </a:t>
            </a:r>
            <a:r>
              <a:rPr lang="en-US" altLang="zh-CN" dirty="0">
                <a:solidFill>
                  <a:schemeClr val="bg1"/>
                </a:solidFill>
              </a:rPr>
              <a:t>needs</a:t>
            </a:r>
            <a:r>
              <a:rPr lang="zh-CN" altLang="en-US" dirty="0">
                <a:solidFill>
                  <a:schemeClr val="bg1"/>
                </a:solidFill>
              </a:rPr>
              <a:t> </a:t>
            </a:r>
            <a:r>
              <a:rPr lang="en-US" altLang="zh-CN" dirty="0">
                <a:solidFill>
                  <a:schemeClr val="bg1"/>
                </a:solidFill>
              </a:rPr>
              <a:t>the</a:t>
            </a:r>
            <a:r>
              <a:rPr lang="zh-CN" altLang="en-US" dirty="0">
                <a:solidFill>
                  <a:schemeClr val="bg1"/>
                </a:solidFill>
              </a:rPr>
              <a:t> </a:t>
            </a:r>
            <a:r>
              <a:rPr lang="en-US" altLang="zh-CN" dirty="0">
                <a:solidFill>
                  <a:schemeClr val="bg1"/>
                </a:solidFill>
              </a:rPr>
              <a:t>instruction</a:t>
            </a:r>
            <a:r>
              <a:rPr lang="zh-CN" altLang="en-US" dirty="0">
                <a:solidFill>
                  <a:schemeClr val="bg1"/>
                </a:solidFill>
              </a:rPr>
              <a:t> </a:t>
            </a:r>
            <a:r>
              <a:rPr lang="en-US" altLang="zh-CN" dirty="0">
                <a:solidFill>
                  <a:schemeClr val="bg1"/>
                </a:solidFill>
              </a:rPr>
              <a:t>address</a:t>
            </a:r>
          </a:p>
          <a:p>
            <a:pPr algn="ctr"/>
            <a:r>
              <a:rPr lang="en-US" altLang="zh-CN" dirty="0">
                <a:solidFill>
                  <a:schemeClr val="bg1"/>
                </a:solidFill>
              </a:rPr>
              <a:t>=&gt;</a:t>
            </a:r>
            <a:r>
              <a:rPr lang="zh-CN" altLang="en-US" dirty="0">
                <a:solidFill>
                  <a:schemeClr val="bg1"/>
                </a:solidFill>
              </a:rPr>
              <a:t> </a:t>
            </a:r>
            <a:r>
              <a:rPr lang="en-US" altLang="zh-CN" dirty="0">
                <a:solidFill>
                  <a:schemeClr val="bg1"/>
                </a:solidFill>
              </a:rPr>
              <a:t>decided</a:t>
            </a:r>
            <a:r>
              <a:rPr lang="zh-CN" altLang="en-US" dirty="0">
                <a:solidFill>
                  <a:schemeClr val="bg1"/>
                </a:solidFill>
              </a:rPr>
              <a:t> </a:t>
            </a:r>
            <a:r>
              <a:rPr lang="en-US" altLang="zh-CN" dirty="0">
                <a:solidFill>
                  <a:schemeClr val="bg1"/>
                </a:solidFill>
              </a:rPr>
              <a:t>by</a:t>
            </a:r>
            <a:r>
              <a:rPr lang="zh-CN" altLang="en-US" dirty="0">
                <a:solidFill>
                  <a:schemeClr val="bg1"/>
                </a:solidFill>
              </a:rPr>
              <a:t> </a:t>
            </a:r>
            <a:r>
              <a:rPr lang="en-US" altLang="zh-CN" dirty="0">
                <a:solidFill>
                  <a:schemeClr val="bg1"/>
                </a:solidFill>
              </a:rPr>
              <a:t>the</a:t>
            </a:r>
            <a:r>
              <a:rPr lang="zh-CN" altLang="en-US" dirty="0">
                <a:solidFill>
                  <a:schemeClr val="bg1"/>
                </a:solidFill>
              </a:rPr>
              <a:t> </a:t>
            </a:r>
            <a:r>
              <a:rPr lang="en-US" altLang="zh-CN" dirty="0">
                <a:solidFill>
                  <a:schemeClr val="bg1"/>
                </a:solidFill>
              </a:rPr>
              <a:t>output</a:t>
            </a:r>
            <a:r>
              <a:rPr lang="zh-CN" altLang="en-US" dirty="0">
                <a:solidFill>
                  <a:schemeClr val="bg1"/>
                </a:solidFill>
              </a:rPr>
              <a:t> </a:t>
            </a:r>
            <a:r>
              <a:rPr lang="en-US" altLang="zh-CN" dirty="0">
                <a:solidFill>
                  <a:schemeClr val="bg1"/>
                </a:solidFill>
              </a:rPr>
              <a:t>of</a:t>
            </a:r>
            <a:r>
              <a:rPr lang="zh-CN" altLang="en-US" dirty="0">
                <a:solidFill>
                  <a:schemeClr val="bg1"/>
                </a:solidFill>
              </a:rPr>
              <a:t> </a:t>
            </a:r>
            <a:endParaRPr lang="en-US" altLang="zh-CN" dirty="0">
              <a:solidFill>
                <a:schemeClr val="bg1"/>
              </a:solidFill>
            </a:endParaRPr>
          </a:p>
          <a:p>
            <a:pPr algn="ctr"/>
            <a:r>
              <a:rPr lang="en-US" altLang="zh-CN" b="1" dirty="0">
                <a:solidFill>
                  <a:schemeClr val="bg1"/>
                </a:solidFill>
              </a:rPr>
              <a:t>EX</a:t>
            </a:r>
            <a:r>
              <a:rPr lang="zh-CN" altLang="en-US" b="1" dirty="0">
                <a:solidFill>
                  <a:schemeClr val="bg1"/>
                </a:solidFill>
              </a:rPr>
              <a:t> </a:t>
            </a:r>
            <a:r>
              <a:rPr lang="en-US" altLang="zh-CN" b="1" dirty="0">
                <a:solidFill>
                  <a:schemeClr val="bg1"/>
                </a:solidFill>
              </a:rPr>
              <a:t>stage</a:t>
            </a:r>
            <a:r>
              <a:rPr lang="zh-CN" altLang="en-US" b="1" dirty="0">
                <a:solidFill>
                  <a:schemeClr val="bg1"/>
                </a:solidFill>
              </a:rPr>
              <a:t> </a:t>
            </a:r>
            <a:r>
              <a:rPr lang="en-US" altLang="zh-CN" dirty="0">
                <a:solidFill>
                  <a:schemeClr val="bg1"/>
                </a:solidFill>
              </a:rPr>
              <a:t>in</a:t>
            </a:r>
            <a:r>
              <a:rPr lang="zh-CN" altLang="en-US" dirty="0">
                <a:solidFill>
                  <a:schemeClr val="bg1"/>
                </a:solidFill>
              </a:rPr>
              <a:t> </a:t>
            </a:r>
            <a:r>
              <a:rPr lang="en-US" altLang="zh-CN" dirty="0">
                <a:solidFill>
                  <a:schemeClr val="bg1"/>
                </a:solidFill>
              </a:rPr>
              <a:t>i1</a:t>
            </a:r>
            <a:r>
              <a:rPr lang="zh-CN" altLang="en-US" dirty="0">
                <a:solidFill>
                  <a:schemeClr val="bg1"/>
                </a:solidFill>
              </a:rPr>
              <a:t> </a:t>
            </a:r>
            <a:endParaRPr lang="en-US" dirty="0">
              <a:solidFill>
                <a:schemeClr val="bg1"/>
              </a:solidFill>
            </a:endParaRPr>
          </a:p>
        </p:txBody>
      </p:sp>
      <p:sp>
        <p:nvSpPr>
          <p:cNvPr id="27" name="Rectangular Callout 26">
            <a:extLst>
              <a:ext uri="{FF2B5EF4-FFF2-40B4-BE49-F238E27FC236}">
                <a16:creationId xmlns:a16="http://schemas.microsoft.com/office/drawing/2014/main" id="{F7296CC4-2A33-C548-B1AD-5CAF13B99237}"/>
              </a:ext>
            </a:extLst>
          </p:cNvPr>
          <p:cNvSpPr/>
          <p:nvPr/>
        </p:nvSpPr>
        <p:spPr>
          <a:xfrm>
            <a:off x="3926709" y="1725438"/>
            <a:ext cx="3126956" cy="968661"/>
          </a:xfrm>
          <a:prstGeom prst="wedgeRectCallout">
            <a:avLst>
              <a:gd name="adj1" fmla="val 53123"/>
              <a:gd name="adj2" fmla="val 18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Q2:</a:t>
            </a:r>
            <a:r>
              <a:rPr lang="zh-CN" altLang="en-US" dirty="0"/>
              <a:t> </a:t>
            </a: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does</a:t>
            </a:r>
            <a:r>
              <a:rPr lang="zh-CN" altLang="en-US" dirty="0"/>
              <a:t> </a:t>
            </a:r>
            <a:r>
              <a:rPr lang="en-US" altLang="zh-CN" dirty="0"/>
              <a:t>i1</a:t>
            </a:r>
            <a:r>
              <a:rPr lang="zh-CN" altLang="en-US" dirty="0"/>
              <a:t> </a:t>
            </a:r>
            <a:r>
              <a:rPr lang="en-US" altLang="zh-CN" dirty="0"/>
              <a:t>need</a:t>
            </a:r>
            <a:r>
              <a:rPr lang="zh-CN" altLang="en-US" dirty="0"/>
              <a:t> </a:t>
            </a:r>
            <a:r>
              <a:rPr lang="en-US" altLang="zh-CN" dirty="0"/>
              <a:t>to</a:t>
            </a:r>
            <a:r>
              <a:rPr lang="zh-CN" altLang="en-US" dirty="0"/>
              <a:t> </a:t>
            </a:r>
            <a:r>
              <a:rPr lang="en-US" altLang="zh-CN" dirty="0"/>
              <a:t>finish</a:t>
            </a:r>
            <a:r>
              <a:rPr lang="zh-CN" altLang="en-US" dirty="0"/>
              <a:t> </a:t>
            </a:r>
            <a:r>
              <a:rPr lang="en-US" altLang="zh-CN" dirty="0"/>
              <a:t>that</a:t>
            </a:r>
            <a:r>
              <a:rPr lang="zh-CN" altLang="en-US" dirty="0"/>
              <a:t> </a:t>
            </a:r>
            <a:r>
              <a:rPr lang="en-US" altLang="zh-CN" dirty="0"/>
              <a:t>stage</a:t>
            </a:r>
            <a:r>
              <a:rPr lang="zh-CN" altLang="en-US" dirty="0"/>
              <a:t> </a:t>
            </a:r>
            <a:r>
              <a:rPr lang="en-US" altLang="zh-CN" dirty="0"/>
              <a:t>before</a:t>
            </a:r>
            <a:r>
              <a:rPr lang="zh-CN" altLang="en-US" dirty="0"/>
              <a:t> </a:t>
            </a:r>
            <a:r>
              <a:rPr lang="en-US" altLang="zh-CN" dirty="0"/>
              <a:t>i2</a:t>
            </a:r>
            <a:r>
              <a:rPr lang="zh-CN" altLang="en-US" dirty="0"/>
              <a:t> </a:t>
            </a:r>
            <a:r>
              <a:rPr lang="en-US" altLang="zh-CN" dirty="0"/>
              <a:t>needs</a:t>
            </a:r>
            <a:r>
              <a:rPr lang="zh-CN" altLang="en-US" dirty="0"/>
              <a:t> </a:t>
            </a:r>
            <a:r>
              <a:rPr lang="en-US" altLang="zh-CN" dirty="0"/>
              <a:t>it?</a:t>
            </a:r>
            <a:endParaRPr lang="en-US" dirty="0"/>
          </a:p>
        </p:txBody>
      </p:sp>
      <p:sp>
        <p:nvSpPr>
          <p:cNvPr id="33" name="Rectangular Callout 32">
            <a:extLst>
              <a:ext uri="{FF2B5EF4-FFF2-40B4-BE49-F238E27FC236}">
                <a16:creationId xmlns:a16="http://schemas.microsoft.com/office/drawing/2014/main" id="{10403736-2581-BB47-93AB-1F95C10A4AAE}"/>
              </a:ext>
            </a:extLst>
          </p:cNvPr>
          <p:cNvSpPr/>
          <p:nvPr/>
        </p:nvSpPr>
        <p:spPr>
          <a:xfrm>
            <a:off x="5855955" y="2956884"/>
            <a:ext cx="4378036" cy="1039801"/>
          </a:xfrm>
          <a:prstGeom prst="wedgeRectCallout">
            <a:avLst>
              <a:gd name="adj1" fmla="val -44517"/>
              <a:gd name="adj2" fmla="val 69471"/>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i1</a:t>
            </a:r>
            <a:r>
              <a:rPr lang="zh-CN" altLang="en-US" dirty="0">
                <a:solidFill>
                  <a:schemeClr val="bg1"/>
                </a:solidFill>
              </a:rPr>
              <a:t> </a:t>
            </a:r>
            <a:r>
              <a:rPr lang="en-US" altLang="zh-CN" dirty="0">
                <a:solidFill>
                  <a:schemeClr val="bg1"/>
                </a:solidFill>
              </a:rPr>
              <a:t>should</a:t>
            </a:r>
            <a:r>
              <a:rPr lang="zh-CN" altLang="en-US" dirty="0">
                <a:solidFill>
                  <a:schemeClr val="bg1"/>
                </a:solidFill>
              </a:rPr>
              <a:t> </a:t>
            </a:r>
            <a:r>
              <a:rPr lang="en-US" altLang="zh-CN" dirty="0">
                <a:solidFill>
                  <a:schemeClr val="bg1"/>
                </a:solidFill>
              </a:rPr>
              <a:t>finish</a:t>
            </a:r>
            <a:r>
              <a:rPr lang="zh-CN" altLang="en-US" dirty="0">
                <a:solidFill>
                  <a:schemeClr val="bg1"/>
                </a:solidFill>
              </a:rPr>
              <a:t> </a:t>
            </a:r>
            <a:r>
              <a:rPr lang="en-US" altLang="zh-CN" dirty="0">
                <a:solidFill>
                  <a:schemeClr val="bg1"/>
                </a:solidFill>
              </a:rPr>
              <a:t>EX</a:t>
            </a:r>
            <a:r>
              <a:rPr lang="zh-CN" altLang="en-US" dirty="0">
                <a:solidFill>
                  <a:schemeClr val="bg1"/>
                </a:solidFill>
              </a:rPr>
              <a:t> </a:t>
            </a:r>
            <a:r>
              <a:rPr lang="en-US" altLang="zh-CN" dirty="0">
                <a:solidFill>
                  <a:schemeClr val="bg1"/>
                </a:solidFill>
              </a:rPr>
              <a:t>before</a:t>
            </a:r>
            <a:r>
              <a:rPr lang="zh-CN" altLang="en-US" dirty="0">
                <a:solidFill>
                  <a:schemeClr val="bg1"/>
                </a:solidFill>
              </a:rPr>
              <a:t> </a:t>
            </a:r>
            <a:r>
              <a:rPr lang="en-US" altLang="zh-CN" dirty="0">
                <a:solidFill>
                  <a:schemeClr val="bg1"/>
                </a:solidFill>
              </a:rPr>
              <a:t>i2</a:t>
            </a:r>
            <a:r>
              <a:rPr lang="zh-CN" altLang="en-US" dirty="0">
                <a:solidFill>
                  <a:schemeClr val="bg1"/>
                </a:solidFill>
              </a:rPr>
              <a:t> </a:t>
            </a:r>
            <a:r>
              <a:rPr lang="en-US" altLang="zh-CN" dirty="0">
                <a:solidFill>
                  <a:schemeClr val="bg1"/>
                </a:solidFill>
              </a:rPr>
              <a:t>starts</a:t>
            </a:r>
            <a:r>
              <a:rPr lang="zh-CN" altLang="en-US" dirty="0">
                <a:solidFill>
                  <a:schemeClr val="bg1"/>
                </a:solidFill>
              </a:rPr>
              <a:t> </a:t>
            </a:r>
            <a:r>
              <a:rPr lang="en-US" altLang="zh-CN" dirty="0">
                <a:solidFill>
                  <a:schemeClr val="bg1"/>
                </a:solidFill>
              </a:rPr>
              <a:t>IF</a:t>
            </a:r>
          </a:p>
          <a:p>
            <a:pPr algn="ctr"/>
            <a:r>
              <a:rPr lang="en-US" altLang="zh-CN" dirty="0">
                <a:solidFill>
                  <a:schemeClr val="bg1"/>
                </a:solidFill>
              </a:rPr>
              <a:t>i1</a:t>
            </a:r>
            <a:r>
              <a:rPr lang="zh-CN" altLang="en-US" dirty="0">
                <a:solidFill>
                  <a:schemeClr val="bg1"/>
                </a:solidFill>
              </a:rPr>
              <a:t> </a:t>
            </a:r>
            <a:r>
              <a:rPr lang="en-US" altLang="zh-CN" dirty="0">
                <a:solidFill>
                  <a:schemeClr val="bg1"/>
                </a:solidFill>
              </a:rPr>
              <a:t>starts</a:t>
            </a:r>
            <a:r>
              <a:rPr lang="zh-CN" altLang="en-US" dirty="0">
                <a:solidFill>
                  <a:schemeClr val="bg1"/>
                </a:solidFill>
              </a:rPr>
              <a:t> </a:t>
            </a:r>
            <a:r>
              <a:rPr lang="en-US" altLang="zh-CN" dirty="0">
                <a:solidFill>
                  <a:schemeClr val="bg1"/>
                </a:solidFill>
              </a:rPr>
              <a:t>EX</a:t>
            </a:r>
            <a:r>
              <a:rPr lang="zh-CN" altLang="en-US" dirty="0">
                <a:solidFill>
                  <a:schemeClr val="bg1"/>
                </a:solidFill>
              </a:rPr>
              <a:t> </a:t>
            </a:r>
            <a:r>
              <a:rPr lang="en-US" altLang="zh-CN" dirty="0">
                <a:solidFill>
                  <a:schemeClr val="bg1"/>
                </a:solidFill>
              </a:rPr>
              <a:t>at</a:t>
            </a:r>
            <a:r>
              <a:rPr lang="zh-CN" altLang="en-US" dirty="0">
                <a:solidFill>
                  <a:schemeClr val="bg1"/>
                </a:solidFill>
              </a:rPr>
              <a:t> </a:t>
            </a:r>
            <a:r>
              <a:rPr lang="en-US" altLang="zh-CN" dirty="0">
                <a:solidFill>
                  <a:schemeClr val="bg1"/>
                </a:solidFill>
              </a:rPr>
              <a:t>cycle</a:t>
            </a:r>
            <a:r>
              <a:rPr lang="zh-CN" altLang="en-US" dirty="0">
                <a:solidFill>
                  <a:schemeClr val="bg1"/>
                </a:solidFill>
              </a:rPr>
              <a:t> </a:t>
            </a:r>
            <a:r>
              <a:rPr lang="en-US" altLang="zh-CN" dirty="0">
                <a:solidFill>
                  <a:schemeClr val="bg1"/>
                </a:solidFill>
              </a:rPr>
              <a:t>k,</a:t>
            </a:r>
            <a:r>
              <a:rPr lang="zh-CN" altLang="en-US" dirty="0">
                <a:solidFill>
                  <a:schemeClr val="bg1"/>
                </a:solidFill>
              </a:rPr>
              <a:t> </a:t>
            </a:r>
            <a:r>
              <a:rPr lang="en-US" altLang="zh-CN" dirty="0">
                <a:solidFill>
                  <a:schemeClr val="bg1"/>
                </a:solidFill>
              </a:rPr>
              <a:t>i2</a:t>
            </a:r>
            <a:r>
              <a:rPr lang="zh-CN" altLang="en-US" dirty="0">
                <a:solidFill>
                  <a:schemeClr val="bg1"/>
                </a:solidFill>
              </a:rPr>
              <a:t> </a:t>
            </a:r>
            <a:r>
              <a:rPr lang="en-US" altLang="zh-CN" dirty="0">
                <a:solidFill>
                  <a:schemeClr val="bg1"/>
                </a:solidFill>
              </a:rPr>
              <a:t>starts</a:t>
            </a:r>
            <a:r>
              <a:rPr lang="zh-CN" altLang="en-US" dirty="0">
                <a:solidFill>
                  <a:schemeClr val="bg1"/>
                </a:solidFill>
              </a:rPr>
              <a:t> </a:t>
            </a:r>
            <a:r>
              <a:rPr lang="en-US" altLang="zh-CN" dirty="0">
                <a:solidFill>
                  <a:schemeClr val="bg1"/>
                </a:solidFill>
              </a:rPr>
              <a:t>IF</a:t>
            </a:r>
            <a:r>
              <a:rPr lang="zh-CN" altLang="en-US" dirty="0">
                <a:solidFill>
                  <a:schemeClr val="bg1"/>
                </a:solidFill>
              </a:rPr>
              <a:t> </a:t>
            </a:r>
            <a:r>
              <a:rPr lang="en-US" altLang="zh-CN" dirty="0">
                <a:solidFill>
                  <a:schemeClr val="bg1"/>
                </a:solidFill>
              </a:rPr>
              <a:t>at</a:t>
            </a:r>
            <a:r>
              <a:rPr lang="zh-CN" altLang="en-US" dirty="0">
                <a:solidFill>
                  <a:schemeClr val="bg1"/>
                </a:solidFill>
              </a:rPr>
              <a:t> </a:t>
            </a:r>
            <a:r>
              <a:rPr lang="en-US" altLang="zh-CN" dirty="0">
                <a:solidFill>
                  <a:schemeClr val="bg1"/>
                </a:solidFill>
              </a:rPr>
              <a:t>cycle</a:t>
            </a:r>
            <a:r>
              <a:rPr lang="zh-CN" altLang="en-US" dirty="0">
                <a:solidFill>
                  <a:schemeClr val="bg1"/>
                </a:solidFill>
              </a:rPr>
              <a:t> </a:t>
            </a:r>
            <a:r>
              <a:rPr lang="en-US" altLang="zh-CN" dirty="0">
                <a:solidFill>
                  <a:schemeClr val="bg1"/>
                </a:solidFill>
              </a:rPr>
              <a:t>k+1</a:t>
            </a:r>
          </a:p>
        </p:txBody>
      </p:sp>
    </p:spTree>
    <p:extLst>
      <p:ext uri="{BB962C8B-B14F-4D97-AF65-F5344CB8AC3E}">
        <p14:creationId xmlns:p14="http://schemas.microsoft.com/office/powerpoint/2010/main" val="400975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.2 </a:t>
            </a:r>
            <a:r>
              <a:rPr lang="en-US"/>
              <a:t>Control path</a:t>
            </a:r>
          </a:p>
        </p:txBody>
      </p:sp>
      <p:sp>
        <p:nvSpPr>
          <p:cNvPr id="3" name="Content Placeholder 2"/>
          <p:cNvSpPr>
            <a:spLocks noGrp="1"/>
          </p:cNvSpPr>
          <p:nvPr>
            <p:ph idx="1"/>
          </p:nvPr>
        </p:nvSpPr>
        <p:spPr/>
        <p:txBody>
          <a:bodyPr>
            <a:normAutofit fontScale="92500" lnSpcReduction="20000"/>
          </a:bodyPr>
          <a:lstStyle/>
          <a:p>
            <a:pPr fontAlgn="base"/>
            <a:r>
              <a:rPr lang="en-US"/>
              <a:t>There are </a:t>
            </a:r>
            <a:r>
              <a:rPr lang="en-US">
                <a:solidFill>
                  <a:schemeClr val="accent1"/>
                </a:solidFill>
              </a:rPr>
              <a:t>3 Mux </a:t>
            </a:r>
            <a:r>
              <a:rPr lang="en-US"/>
              <a:t>in the Figure whose selectors are to be set by the control logic, located at the top-right, bottom-middle, and bottom-right. </a:t>
            </a:r>
          </a:p>
          <a:p>
            <a:pPr fontAlgn="base"/>
            <a:r>
              <a:rPr lang="en-US"/>
              <a:t>Which of the following instructions' execution cause the top-right Mux's selector to be set to </a:t>
            </a:r>
            <a:r>
              <a:rPr lang="en-US" b="1"/>
              <a:t>1</a:t>
            </a:r>
            <a:r>
              <a:rPr lang="en-US"/>
              <a:t>?</a:t>
            </a:r>
          </a:p>
          <a:p>
            <a:pPr marL="514350" indent="-514350" fontAlgn="base">
              <a:buFont typeface="+mj-lt"/>
              <a:buAutoNum type="alphaUcPeriod"/>
            </a:pPr>
            <a:r>
              <a:rPr lang="en-US"/>
              <a:t>add x6, x7, x8 //x6 = x7+x8</a:t>
            </a:r>
          </a:p>
          <a:p>
            <a:pPr marL="514350" indent="-514350" fontAlgn="base">
              <a:buFont typeface="+mj-lt"/>
              <a:buAutoNum type="alphaUcPeriod"/>
            </a:pPr>
            <a:r>
              <a:rPr lang="en-US" err="1"/>
              <a:t>beq</a:t>
            </a:r>
            <a:r>
              <a:rPr lang="en-US"/>
              <a:t> x6, x7, 100, if x6 and x7 have the same value.</a:t>
            </a:r>
          </a:p>
          <a:p>
            <a:pPr marL="514350" indent="-514350" fontAlgn="base">
              <a:buFont typeface="+mj-lt"/>
              <a:buAutoNum type="alphaUcPeriod"/>
            </a:pPr>
            <a:r>
              <a:rPr lang="en-US" err="1"/>
              <a:t>beq</a:t>
            </a:r>
            <a:r>
              <a:rPr lang="en-US"/>
              <a:t> x6, x7, 100, regardless of whether x6 and x7 have the same value.</a:t>
            </a:r>
          </a:p>
          <a:p>
            <a:pPr marL="514350" indent="-514350" fontAlgn="base">
              <a:buFont typeface="+mj-lt"/>
              <a:buAutoNum type="alphaUcPeriod"/>
            </a:pPr>
            <a:r>
              <a:rPr lang="en-US" err="1"/>
              <a:t>ld</a:t>
            </a:r>
            <a:r>
              <a:rPr lang="en-US"/>
              <a:t> x5, 40(x6) //load a </a:t>
            </a:r>
            <a:r>
              <a:rPr lang="en-US" err="1"/>
              <a:t>doubleword</a:t>
            </a:r>
            <a:r>
              <a:rPr lang="en-US"/>
              <a:t> (8-byte) from Memory[x6+40]</a:t>
            </a:r>
            <a:r>
              <a:rPr lang="en-US" i="1"/>
              <a:t>Memory</a:t>
            </a:r>
            <a:r>
              <a:rPr lang="en-US"/>
              <a:t>[</a:t>
            </a:r>
            <a:r>
              <a:rPr lang="en-US" i="1"/>
              <a:t>x</a:t>
            </a:r>
            <a:r>
              <a:rPr lang="en-US"/>
              <a:t>6+40] to register x5</a:t>
            </a:r>
          </a:p>
          <a:p>
            <a:pPr marL="514350" indent="-514350" fontAlgn="base">
              <a:buFont typeface="+mj-lt"/>
              <a:buAutoNum type="alphaUcPeriod"/>
            </a:pPr>
            <a:r>
              <a:rPr lang="en-US" err="1"/>
              <a:t>addi</a:t>
            </a:r>
            <a:r>
              <a:rPr lang="en-US"/>
              <a:t> x6, x7, 200 //x6 = x7+200</a:t>
            </a:r>
          </a:p>
          <a:p>
            <a:pPr marL="514350" indent="-514350" fontAlgn="base">
              <a:buFont typeface="+mj-lt"/>
              <a:buAutoNum type="alphaUcPeriod"/>
            </a:pPr>
            <a:r>
              <a:rPr lang="en-US" err="1"/>
              <a:t>sd</a:t>
            </a:r>
            <a:r>
              <a:rPr lang="en-US"/>
              <a:t> x5, 40(x6) //store a </a:t>
            </a:r>
            <a:r>
              <a:rPr lang="en-US" err="1"/>
              <a:t>doubleword</a:t>
            </a:r>
            <a:r>
              <a:rPr lang="en-US"/>
              <a:t> (8-byte) from register x5 to Memory[x6+40]</a:t>
            </a:r>
            <a:r>
              <a:rPr lang="en-US" i="1"/>
              <a:t>Memory</a:t>
            </a:r>
            <a:r>
              <a:rPr lang="en-US"/>
              <a:t>[</a:t>
            </a:r>
            <a:r>
              <a:rPr lang="en-US" i="1"/>
              <a:t>x</a:t>
            </a:r>
            <a:r>
              <a:rPr lang="en-US"/>
              <a:t>6+40]</a:t>
            </a:r>
          </a:p>
          <a:p>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7</a:t>
            </a:fld>
            <a:endParaRPr lang="en-US"/>
          </a:p>
        </p:txBody>
      </p:sp>
    </p:spTree>
    <p:extLst>
      <p:ext uri="{BB962C8B-B14F-4D97-AF65-F5344CB8AC3E}">
        <p14:creationId xmlns:p14="http://schemas.microsoft.com/office/powerpoint/2010/main" val="7334644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Control</a:t>
            </a:r>
            <a:r>
              <a:rPr lang="zh-CN" altLang="en-US"/>
              <a:t> </a:t>
            </a:r>
            <a:r>
              <a:rPr lang="en-US" altLang="zh-CN"/>
              <a:t>hazard</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70</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6" y="1497975"/>
            <a:ext cx="6096000" cy="2308324"/>
          </a:xfrm>
          <a:prstGeom prst="rect">
            <a:avLst/>
          </a:prstGeom>
        </p:spPr>
        <p:txBody>
          <a:bodyPr>
            <a:spAutoFit/>
          </a:bodyPr>
          <a:lstStyle/>
          <a:p>
            <a:r>
              <a:rPr lang="en-US" altLang="zh-CN" dirty="0"/>
              <a:t>assume</a:t>
            </a:r>
            <a:r>
              <a:rPr lang="zh-CN" altLang="en-US" dirty="0"/>
              <a:t> </a:t>
            </a:r>
            <a:r>
              <a:rPr lang="en-US" altLang="zh-CN" dirty="0"/>
              <a:t>x5</a:t>
            </a:r>
            <a:r>
              <a:rPr lang="zh-CN" altLang="en-US" dirty="0"/>
              <a:t> </a:t>
            </a:r>
            <a:r>
              <a:rPr lang="en-US" altLang="zh-CN" dirty="0"/>
              <a:t>=</a:t>
            </a:r>
            <a:r>
              <a:rPr lang="zh-CN" altLang="en-US" dirty="0"/>
              <a:t> </a:t>
            </a:r>
            <a:r>
              <a:rPr lang="en-US" altLang="zh-CN" dirty="0"/>
              <a:t>0</a:t>
            </a:r>
            <a:r>
              <a:rPr lang="zh-CN" altLang="en-US" dirty="0"/>
              <a:t> </a:t>
            </a:r>
            <a:r>
              <a:rPr lang="en-US" altLang="zh-CN" dirty="0"/>
              <a:t>x6</a:t>
            </a:r>
            <a:r>
              <a:rPr lang="zh-CN" altLang="en-US" dirty="0"/>
              <a:t> </a:t>
            </a:r>
            <a:r>
              <a:rPr lang="en-US" altLang="zh-CN" dirty="0"/>
              <a:t>=</a:t>
            </a:r>
            <a:r>
              <a:rPr lang="zh-CN" altLang="en-US" dirty="0"/>
              <a:t> </a:t>
            </a:r>
            <a:r>
              <a:rPr lang="en-US" altLang="zh-CN" dirty="0"/>
              <a:t>0</a:t>
            </a:r>
          </a:p>
          <a:p>
            <a:r>
              <a:rPr lang="en-US" altLang="zh-CN" dirty="0">
                <a:solidFill>
                  <a:schemeClr val="accent6"/>
                </a:solidFill>
              </a:rPr>
              <a:t>i1:</a:t>
            </a:r>
            <a:r>
              <a:rPr lang="zh-CN" altLang="en-US" dirty="0">
                <a:solidFill>
                  <a:schemeClr val="accent6"/>
                </a:solidFill>
              </a:rPr>
              <a:t> </a:t>
            </a:r>
            <a:r>
              <a:rPr lang="en-US" altLang="zh-CN" dirty="0" err="1">
                <a:solidFill>
                  <a:schemeClr val="accent6"/>
                </a:solidFill>
              </a:rPr>
              <a:t>beq</a:t>
            </a:r>
            <a:r>
              <a:rPr lang="zh-CN" altLang="en-US" dirty="0">
                <a:solidFill>
                  <a:schemeClr val="accent6"/>
                </a:solidFill>
              </a:rPr>
              <a:t> </a:t>
            </a:r>
            <a:r>
              <a:rPr lang="en-US" altLang="zh-CN" dirty="0">
                <a:solidFill>
                  <a:schemeClr val="accent6"/>
                </a:solidFill>
              </a:rPr>
              <a:t>x5,</a:t>
            </a:r>
            <a:r>
              <a:rPr lang="zh-CN" altLang="en-US" dirty="0">
                <a:solidFill>
                  <a:schemeClr val="accent6"/>
                </a:solidFill>
              </a:rPr>
              <a:t> </a:t>
            </a:r>
            <a:r>
              <a:rPr lang="en-US" altLang="zh-CN" dirty="0">
                <a:solidFill>
                  <a:schemeClr val="accent6"/>
                </a:solidFill>
              </a:rPr>
              <a:t>x6,</a:t>
            </a:r>
            <a:r>
              <a:rPr lang="zh-CN" altLang="en-US" dirty="0">
                <a:solidFill>
                  <a:schemeClr val="accent6"/>
                </a:solidFill>
              </a:rPr>
              <a:t> </a:t>
            </a:r>
            <a:r>
              <a:rPr lang="en-US" altLang="zh-CN" dirty="0">
                <a:solidFill>
                  <a:schemeClr val="accent6"/>
                </a:solidFill>
              </a:rPr>
              <a:t>100</a:t>
            </a:r>
          </a:p>
          <a:p>
            <a:r>
              <a:rPr lang="en-US" altLang="zh-CN" dirty="0">
                <a:solidFill>
                  <a:schemeClr val="accent6"/>
                </a:solidFill>
              </a:rPr>
              <a:t>add</a:t>
            </a:r>
            <a:r>
              <a:rPr lang="zh-CN" altLang="en-US" dirty="0">
                <a:solidFill>
                  <a:schemeClr val="accent6"/>
                </a:solidFill>
              </a:rPr>
              <a:t> </a:t>
            </a:r>
            <a:r>
              <a:rPr lang="en-US" altLang="zh-CN" dirty="0">
                <a:solidFill>
                  <a:schemeClr val="accent6"/>
                </a:solidFill>
              </a:rPr>
              <a:t>x1,</a:t>
            </a:r>
            <a:r>
              <a:rPr lang="zh-CN" altLang="en-US" dirty="0">
                <a:solidFill>
                  <a:schemeClr val="accent6"/>
                </a:solidFill>
              </a:rPr>
              <a:t> </a:t>
            </a:r>
            <a:r>
              <a:rPr lang="en-US" altLang="zh-CN" dirty="0">
                <a:solidFill>
                  <a:schemeClr val="accent6"/>
                </a:solidFill>
              </a:rPr>
              <a:t>x2,</a:t>
            </a:r>
            <a:r>
              <a:rPr lang="zh-CN" altLang="en-US" dirty="0">
                <a:solidFill>
                  <a:schemeClr val="accent6"/>
                </a:solidFill>
              </a:rPr>
              <a:t> </a:t>
            </a:r>
            <a:r>
              <a:rPr lang="en-US" altLang="zh-CN" dirty="0">
                <a:solidFill>
                  <a:schemeClr val="accent6"/>
                </a:solidFill>
              </a:rPr>
              <a:t>x3</a:t>
            </a:r>
          </a:p>
          <a:p>
            <a:r>
              <a:rPr lang="en-US" altLang="zh-CN" dirty="0">
                <a:solidFill>
                  <a:schemeClr val="accent6"/>
                </a:solidFill>
              </a:rPr>
              <a:t>…</a:t>
            </a:r>
          </a:p>
          <a:p>
            <a:endParaRPr lang="en-US" altLang="zh-CN" dirty="0">
              <a:solidFill>
                <a:schemeClr val="accent6"/>
              </a:solidFill>
            </a:endParaRPr>
          </a:p>
          <a:p>
            <a:r>
              <a:rPr lang="en-US" altLang="zh-CN" dirty="0">
                <a:solidFill>
                  <a:schemeClr val="accent6"/>
                </a:solidFill>
              </a:rPr>
              <a:t>Should</a:t>
            </a:r>
            <a:r>
              <a:rPr lang="zh-CN" altLang="en-US" dirty="0">
                <a:solidFill>
                  <a:schemeClr val="accent6"/>
                </a:solidFill>
              </a:rPr>
              <a:t> </a:t>
            </a:r>
            <a:r>
              <a:rPr lang="en-US" altLang="zh-CN" dirty="0">
                <a:solidFill>
                  <a:schemeClr val="accent6"/>
                </a:solidFill>
              </a:rPr>
              <a:t>jump</a:t>
            </a:r>
            <a:r>
              <a:rPr lang="zh-CN" altLang="en-US" dirty="0">
                <a:solidFill>
                  <a:schemeClr val="accent6"/>
                </a:solidFill>
              </a:rPr>
              <a:t> </a:t>
            </a:r>
            <a:r>
              <a:rPr lang="en-US" altLang="zh-CN" dirty="0">
                <a:solidFill>
                  <a:schemeClr val="accent6"/>
                </a:solidFill>
              </a:rPr>
              <a:t>to</a:t>
            </a:r>
            <a:r>
              <a:rPr lang="zh-CN" altLang="en-US" dirty="0">
                <a:solidFill>
                  <a:schemeClr val="accent6"/>
                </a:solidFill>
              </a:rPr>
              <a:t> </a:t>
            </a:r>
            <a:r>
              <a:rPr lang="en-US" altLang="zh-CN" dirty="0">
                <a:solidFill>
                  <a:schemeClr val="accent6"/>
                </a:solidFill>
              </a:rPr>
              <a:t>here:</a:t>
            </a:r>
          </a:p>
          <a:p>
            <a:r>
              <a:rPr lang="en-US" altLang="zh-CN" dirty="0">
                <a:solidFill>
                  <a:schemeClr val="accent6"/>
                </a:solidFill>
              </a:rPr>
              <a:t>i2:</a:t>
            </a:r>
            <a:r>
              <a:rPr lang="zh-CN" altLang="en-US" dirty="0">
                <a:solidFill>
                  <a:schemeClr val="accent6"/>
                </a:solidFill>
              </a:rPr>
              <a:t> </a:t>
            </a:r>
            <a:r>
              <a:rPr lang="en-US" altLang="zh-CN" dirty="0">
                <a:solidFill>
                  <a:schemeClr val="accent6"/>
                </a:solidFill>
              </a:rPr>
              <a:t>add</a:t>
            </a:r>
            <a:r>
              <a:rPr lang="zh-CN" altLang="en-US" dirty="0">
                <a:solidFill>
                  <a:schemeClr val="accent6"/>
                </a:solidFill>
              </a:rPr>
              <a:t> </a:t>
            </a:r>
            <a:r>
              <a:rPr lang="en-US" altLang="zh-CN" dirty="0">
                <a:solidFill>
                  <a:schemeClr val="accent6"/>
                </a:solidFill>
              </a:rPr>
              <a:t>x7,</a:t>
            </a:r>
            <a:r>
              <a:rPr lang="zh-CN" altLang="en-US" dirty="0">
                <a:solidFill>
                  <a:schemeClr val="accent6"/>
                </a:solidFill>
              </a:rPr>
              <a:t> </a:t>
            </a:r>
            <a:r>
              <a:rPr lang="en-US" altLang="zh-CN" dirty="0">
                <a:solidFill>
                  <a:schemeClr val="accent6"/>
                </a:solidFill>
              </a:rPr>
              <a:t>x8,</a:t>
            </a:r>
            <a:r>
              <a:rPr lang="zh-CN" altLang="en-US" dirty="0">
                <a:solidFill>
                  <a:schemeClr val="accent6"/>
                </a:solidFill>
              </a:rPr>
              <a:t> </a:t>
            </a:r>
            <a:r>
              <a:rPr lang="en-US" altLang="zh-CN" dirty="0">
                <a:solidFill>
                  <a:schemeClr val="accent6"/>
                </a:solidFill>
              </a:rPr>
              <a:t>x9</a:t>
            </a:r>
          </a:p>
          <a:p>
            <a:r>
              <a:rPr lang="en-US" altLang="zh-CN" dirty="0"/>
              <a:t>How</a:t>
            </a:r>
            <a:r>
              <a:rPr lang="zh-CN" altLang="en-US" dirty="0"/>
              <a:t> </a:t>
            </a:r>
            <a:r>
              <a:rPr lang="en-US" altLang="zh-CN" dirty="0"/>
              <a:t>many</a:t>
            </a:r>
            <a:r>
              <a:rPr lang="zh-CN" altLang="en-US" dirty="0"/>
              <a:t> </a:t>
            </a:r>
            <a:r>
              <a:rPr lang="en-US" altLang="zh-CN" dirty="0"/>
              <a:t>bubbles?</a:t>
            </a:r>
          </a:p>
        </p:txBody>
      </p:sp>
      <p:sp>
        <p:nvSpPr>
          <p:cNvPr id="5" name="Rectangle 4">
            <a:extLst>
              <a:ext uri="{FF2B5EF4-FFF2-40B4-BE49-F238E27FC236}">
                <a16:creationId xmlns:a16="http://schemas.microsoft.com/office/drawing/2014/main" id="{85E2C1E9-B038-6148-900F-1C245A1A7FB2}"/>
              </a:ext>
            </a:extLst>
          </p:cNvPr>
          <p:cNvSpPr/>
          <p:nvPr/>
        </p:nvSpPr>
        <p:spPr>
          <a:xfrm>
            <a:off x="2673273"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7" name="Rectangle 6">
            <a:extLst>
              <a:ext uri="{FF2B5EF4-FFF2-40B4-BE49-F238E27FC236}">
                <a16:creationId xmlns:a16="http://schemas.microsoft.com/office/drawing/2014/main" id="{C6D4937B-73D4-264F-93B4-99D65213E87D}"/>
              </a:ext>
            </a:extLst>
          </p:cNvPr>
          <p:cNvSpPr/>
          <p:nvPr/>
        </p:nvSpPr>
        <p:spPr>
          <a:xfrm>
            <a:off x="4476395" y="4060670"/>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8" name="Rectangle 7">
            <a:extLst>
              <a:ext uri="{FF2B5EF4-FFF2-40B4-BE49-F238E27FC236}">
                <a16:creationId xmlns:a16="http://schemas.microsoft.com/office/drawing/2014/main" id="{A82D4193-31FF-2B42-83AA-ACEDEEABA142}"/>
              </a:ext>
            </a:extLst>
          </p:cNvPr>
          <p:cNvSpPr/>
          <p:nvPr/>
        </p:nvSpPr>
        <p:spPr>
          <a:xfrm>
            <a:off x="5490187"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9" name="Rectangle 8">
            <a:extLst>
              <a:ext uri="{FF2B5EF4-FFF2-40B4-BE49-F238E27FC236}">
                <a16:creationId xmlns:a16="http://schemas.microsoft.com/office/drawing/2014/main" id="{7C83DE2F-3E6D-5246-BDC2-E37279C8B87F}"/>
              </a:ext>
            </a:extLst>
          </p:cNvPr>
          <p:cNvSpPr/>
          <p:nvPr/>
        </p:nvSpPr>
        <p:spPr>
          <a:xfrm>
            <a:off x="6908151" y="4091479"/>
            <a:ext cx="506896" cy="556592"/>
          </a:xfrm>
          <a:prstGeom prst="rect">
            <a:avLst/>
          </a:prstGeom>
          <a:solidFill>
            <a:srgbClr val="5B9BD5"/>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a:solidFill>
                  <a:schemeClr val="tx1"/>
                </a:solidFill>
              </a:rPr>
              <a:t>WB</a:t>
            </a:r>
            <a:endParaRPr lang="en-US" sz="1200">
              <a:solidFill>
                <a:schemeClr val="tx1"/>
              </a:solidFill>
            </a:endParaRPr>
          </a:p>
        </p:txBody>
      </p:sp>
      <p:sp>
        <p:nvSpPr>
          <p:cNvPr id="10" name="Rectangle 9">
            <a:extLst>
              <a:ext uri="{FF2B5EF4-FFF2-40B4-BE49-F238E27FC236}">
                <a16:creationId xmlns:a16="http://schemas.microsoft.com/office/drawing/2014/main" id="{7CC5934F-A592-2340-B86B-A5F949AA9E67}"/>
              </a:ext>
            </a:extLst>
          </p:cNvPr>
          <p:cNvSpPr/>
          <p:nvPr/>
        </p:nvSpPr>
        <p:spPr>
          <a:xfrm>
            <a:off x="744746" y="4153003"/>
            <a:ext cx="1887055" cy="369332"/>
          </a:xfrm>
          <a:prstGeom prst="rect">
            <a:avLst/>
          </a:prstGeom>
        </p:spPr>
        <p:txBody>
          <a:bodyPr wrap="none">
            <a:spAutoFit/>
          </a:bodyPr>
          <a:lstStyle/>
          <a:p>
            <a:r>
              <a:rPr lang="en-US" altLang="zh-CN"/>
              <a:t>i1: </a:t>
            </a:r>
            <a:r>
              <a:rPr lang="en-US" altLang="zh-CN" err="1"/>
              <a:t>beq</a:t>
            </a:r>
            <a:r>
              <a:rPr lang="zh-CN" altLang="en-US"/>
              <a:t> </a:t>
            </a:r>
            <a:r>
              <a:rPr lang="en-US" altLang="zh-CN"/>
              <a:t>x5,</a:t>
            </a:r>
            <a:r>
              <a:rPr lang="zh-CN" altLang="en-US"/>
              <a:t> </a:t>
            </a:r>
            <a:r>
              <a:rPr lang="en-US" altLang="zh-CN"/>
              <a:t>x6,</a:t>
            </a:r>
            <a:r>
              <a:rPr lang="zh-CN" altLang="en-US"/>
              <a:t> </a:t>
            </a:r>
            <a:r>
              <a:rPr lang="en-US" altLang="zh-CN"/>
              <a:t>100</a:t>
            </a:r>
          </a:p>
        </p:txBody>
      </p:sp>
      <p:sp>
        <p:nvSpPr>
          <p:cNvPr id="24" name="Rectangle 23">
            <a:extLst>
              <a:ext uri="{FF2B5EF4-FFF2-40B4-BE49-F238E27FC236}">
                <a16:creationId xmlns:a16="http://schemas.microsoft.com/office/drawing/2014/main" id="{43E0FF76-56BD-A346-9AAB-107DB94C1D75}"/>
              </a:ext>
            </a:extLst>
          </p:cNvPr>
          <p:cNvSpPr/>
          <p:nvPr/>
        </p:nvSpPr>
        <p:spPr>
          <a:xfrm>
            <a:off x="4476395" y="4060670"/>
            <a:ext cx="506896"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29" name="Rectangle 28">
            <a:extLst>
              <a:ext uri="{FF2B5EF4-FFF2-40B4-BE49-F238E27FC236}">
                <a16:creationId xmlns:a16="http://schemas.microsoft.com/office/drawing/2014/main" id="{7CC8804E-BF3D-4244-856F-C818B51DFEEE}"/>
              </a:ext>
            </a:extLst>
          </p:cNvPr>
          <p:cNvSpPr/>
          <p:nvPr/>
        </p:nvSpPr>
        <p:spPr>
          <a:xfrm>
            <a:off x="6541604" y="1582124"/>
            <a:ext cx="4137991" cy="13255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How</a:t>
            </a:r>
            <a:r>
              <a:rPr lang="zh-CN" altLang="en-US" dirty="0"/>
              <a:t> </a:t>
            </a:r>
            <a:r>
              <a:rPr lang="en-US" altLang="zh-CN" dirty="0"/>
              <a:t>many</a:t>
            </a:r>
            <a:r>
              <a:rPr lang="zh-CN" altLang="en-US" dirty="0"/>
              <a:t> </a:t>
            </a:r>
            <a:r>
              <a:rPr lang="en-US" altLang="zh-CN" dirty="0"/>
              <a:t>bubbles?</a:t>
            </a:r>
          </a:p>
          <a:p>
            <a:pPr algn="ct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it</a:t>
            </a:r>
            <a:r>
              <a:rPr lang="zh-CN" altLang="en-US" dirty="0"/>
              <a:t> </a:t>
            </a:r>
            <a:r>
              <a:rPr lang="en-US" altLang="zh-CN" dirty="0"/>
              <a:t>needs</a:t>
            </a:r>
            <a:r>
              <a:rPr lang="zh-CN" altLang="en-US" dirty="0"/>
              <a:t> </a:t>
            </a:r>
            <a:endParaRPr lang="en-US" altLang="zh-CN" dirty="0"/>
          </a:p>
          <a:p>
            <a:pPr algn="ctr"/>
            <a:r>
              <a:rPr lang="en-US" altLang="zh-CN" dirty="0"/>
              <a:t>for</a:t>
            </a:r>
            <a:r>
              <a:rPr lang="zh-CN" altLang="en-US" dirty="0"/>
              <a:t> </a:t>
            </a:r>
            <a:r>
              <a:rPr lang="en-US" altLang="zh-CN" dirty="0"/>
              <a:t>i1</a:t>
            </a:r>
            <a:r>
              <a:rPr lang="zh-CN" altLang="en-US" dirty="0"/>
              <a:t> </a:t>
            </a:r>
            <a:r>
              <a:rPr lang="en-US" altLang="zh-CN" dirty="0"/>
              <a:t>to</a:t>
            </a:r>
            <a:r>
              <a:rPr lang="zh-CN" altLang="en-US" dirty="0"/>
              <a:t> </a:t>
            </a:r>
            <a:r>
              <a:rPr lang="en-US" altLang="zh-CN" dirty="0"/>
              <a:t>prepare</a:t>
            </a:r>
            <a:r>
              <a:rPr lang="zh-CN" altLang="en-US" dirty="0"/>
              <a:t> </a:t>
            </a:r>
            <a:r>
              <a:rPr lang="en-US" altLang="zh-CN" dirty="0"/>
              <a:t>the</a:t>
            </a:r>
            <a:r>
              <a:rPr lang="zh-CN" altLang="en-US" dirty="0"/>
              <a:t> </a:t>
            </a:r>
            <a:r>
              <a:rPr lang="en-US" altLang="zh-CN" dirty="0"/>
              <a:t>output</a:t>
            </a:r>
            <a:r>
              <a:rPr lang="zh-CN" altLang="en-US" dirty="0"/>
              <a:t> </a:t>
            </a:r>
            <a:endParaRPr lang="en-US" altLang="zh-CN" dirty="0"/>
          </a:p>
          <a:p>
            <a:pPr algn="ctr"/>
            <a:r>
              <a:rPr lang="en-US" altLang="zh-CN" dirty="0"/>
              <a:t>before</a:t>
            </a:r>
            <a:r>
              <a:rPr lang="zh-CN" altLang="en-US" dirty="0"/>
              <a:t> </a:t>
            </a:r>
            <a:r>
              <a:rPr lang="en-US" altLang="zh-CN" dirty="0"/>
              <a:t>next instruction uses</a:t>
            </a:r>
            <a:r>
              <a:rPr lang="zh-CN" altLang="en-US" dirty="0"/>
              <a:t> </a:t>
            </a:r>
            <a:r>
              <a:rPr lang="en-US" altLang="zh-CN" dirty="0"/>
              <a:t>it.</a:t>
            </a:r>
            <a:endParaRPr lang="en-US" dirty="0"/>
          </a:p>
        </p:txBody>
      </p:sp>
      <p:sp>
        <p:nvSpPr>
          <p:cNvPr id="22" name="Rectangle 21">
            <a:extLst>
              <a:ext uri="{FF2B5EF4-FFF2-40B4-BE49-F238E27FC236}">
                <a16:creationId xmlns:a16="http://schemas.microsoft.com/office/drawing/2014/main" id="{827441DE-065A-A546-876C-472FC6C5E9A6}"/>
              </a:ext>
            </a:extLst>
          </p:cNvPr>
          <p:cNvSpPr/>
          <p:nvPr/>
        </p:nvSpPr>
        <p:spPr>
          <a:xfrm>
            <a:off x="2007948" y="4939149"/>
            <a:ext cx="1747594" cy="369332"/>
          </a:xfrm>
          <a:prstGeom prst="rect">
            <a:avLst/>
          </a:prstGeom>
        </p:spPr>
        <p:txBody>
          <a:bodyPr wrap="none">
            <a:spAutoFit/>
          </a:bodyPr>
          <a:lstStyle/>
          <a:p>
            <a:r>
              <a:rPr lang="en-US" altLang="zh-CN" dirty="0"/>
              <a:t>i2:</a:t>
            </a:r>
            <a:r>
              <a:rPr lang="zh-CN" altLang="en-US" dirty="0"/>
              <a:t> </a:t>
            </a:r>
            <a:r>
              <a:rPr lang="en-US" altLang="zh-CN" dirty="0"/>
              <a:t>add</a:t>
            </a:r>
            <a:r>
              <a:rPr lang="zh-CN" altLang="en-US" dirty="0"/>
              <a:t> </a:t>
            </a:r>
            <a:r>
              <a:rPr lang="en-US" altLang="zh-CN" dirty="0"/>
              <a:t>x7,</a:t>
            </a:r>
            <a:r>
              <a:rPr lang="zh-CN" altLang="en-US" dirty="0"/>
              <a:t> </a:t>
            </a:r>
            <a:r>
              <a:rPr lang="en-US" altLang="zh-CN" dirty="0"/>
              <a:t>x8,</a:t>
            </a:r>
            <a:r>
              <a:rPr lang="zh-CN" altLang="en-US" dirty="0"/>
              <a:t> </a:t>
            </a:r>
            <a:r>
              <a:rPr lang="en-US" altLang="zh-CN" dirty="0"/>
              <a:t>x9</a:t>
            </a:r>
          </a:p>
        </p:txBody>
      </p:sp>
      <p:sp>
        <p:nvSpPr>
          <p:cNvPr id="28" name="Rectangle 27">
            <a:extLst>
              <a:ext uri="{FF2B5EF4-FFF2-40B4-BE49-F238E27FC236}">
                <a16:creationId xmlns:a16="http://schemas.microsoft.com/office/drawing/2014/main" id="{09DCB67B-96DA-364A-87A5-25ECF9725A6D}"/>
              </a:ext>
            </a:extLst>
          </p:cNvPr>
          <p:cNvSpPr/>
          <p:nvPr/>
        </p:nvSpPr>
        <p:spPr>
          <a:xfrm>
            <a:off x="4078830"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30" name="Rectangle 29">
            <a:extLst>
              <a:ext uri="{FF2B5EF4-FFF2-40B4-BE49-F238E27FC236}">
                <a16:creationId xmlns:a16="http://schemas.microsoft.com/office/drawing/2014/main" id="{6F0D3FD0-3DB9-D34F-91B1-C69B72C8A41E}"/>
              </a:ext>
            </a:extLst>
          </p:cNvPr>
          <p:cNvSpPr/>
          <p:nvPr/>
        </p:nvSpPr>
        <p:spPr>
          <a:xfrm>
            <a:off x="5881952" y="4870336"/>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31" name="Rectangle 30">
            <a:extLst>
              <a:ext uri="{FF2B5EF4-FFF2-40B4-BE49-F238E27FC236}">
                <a16:creationId xmlns:a16="http://schemas.microsoft.com/office/drawing/2014/main" id="{5142C63F-CA8F-AC45-B656-6658E2219BAC}"/>
              </a:ext>
            </a:extLst>
          </p:cNvPr>
          <p:cNvSpPr/>
          <p:nvPr/>
        </p:nvSpPr>
        <p:spPr>
          <a:xfrm>
            <a:off x="6895744"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32" name="Rectangle 31">
            <a:extLst>
              <a:ext uri="{FF2B5EF4-FFF2-40B4-BE49-F238E27FC236}">
                <a16:creationId xmlns:a16="http://schemas.microsoft.com/office/drawing/2014/main" id="{AC3F74DD-FA08-CC4B-9D08-A6108F25889F}"/>
              </a:ext>
            </a:extLst>
          </p:cNvPr>
          <p:cNvSpPr/>
          <p:nvPr/>
        </p:nvSpPr>
        <p:spPr>
          <a:xfrm>
            <a:off x="8313708" y="4901145"/>
            <a:ext cx="506896" cy="556592"/>
          </a:xfrm>
          <a:prstGeom prst="rect">
            <a:avLst/>
          </a:prstGeom>
          <a:solidFill>
            <a:srgbClr val="5B9BD5"/>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a:solidFill>
                  <a:schemeClr val="tx1"/>
                </a:solidFill>
              </a:rPr>
              <a:t>WB</a:t>
            </a:r>
            <a:endParaRPr lang="en-US" sz="1200">
              <a:solidFill>
                <a:schemeClr val="tx1"/>
              </a:solidFill>
            </a:endParaRPr>
          </a:p>
        </p:txBody>
      </p:sp>
      <p:sp>
        <p:nvSpPr>
          <p:cNvPr id="34" name="Rectangle 33">
            <a:extLst>
              <a:ext uri="{FF2B5EF4-FFF2-40B4-BE49-F238E27FC236}">
                <a16:creationId xmlns:a16="http://schemas.microsoft.com/office/drawing/2014/main" id="{7E79908E-EC28-484C-B3A0-7FA0BFD98336}"/>
              </a:ext>
            </a:extLst>
          </p:cNvPr>
          <p:cNvSpPr/>
          <p:nvPr/>
        </p:nvSpPr>
        <p:spPr>
          <a:xfrm>
            <a:off x="5881952" y="4870336"/>
            <a:ext cx="506896"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23" name="Rectangle 22">
            <a:extLst>
              <a:ext uri="{FF2B5EF4-FFF2-40B4-BE49-F238E27FC236}">
                <a16:creationId xmlns:a16="http://schemas.microsoft.com/office/drawing/2014/main" id="{108CD528-A2E2-2143-9B1A-A15D79BC4AD6}"/>
              </a:ext>
            </a:extLst>
          </p:cNvPr>
          <p:cNvSpPr/>
          <p:nvPr/>
        </p:nvSpPr>
        <p:spPr>
          <a:xfrm>
            <a:off x="7165108" y="2241754"/>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29BAED3-1D79-CA48-8E8A-B286F9E3B04E}"/>
              </a:ext>
            </a:extLst>
          </p:cNvPr>
          <p:cNvSpPr/>
          <p:nvPr/>
        </p:nvSpPr>
        <p:spPr>
          <a:xfrm>
            <a:off x="7165108" y="2549832"/>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ular Callout 24">
            <a:extLst>
              <a:ext uri="{FF2B5EF4-FFF2-40B4-BE49-F238E27FC236}">
                <a16:creationId xmlns:a16="http://schemas.microsoft.com/office/drawing/2014/main" id="{52C828DC-5ABA-C14C-AFF3-5F0C8AD174A0}"/>
              </a:ext>
            </a:extLst>
          </p:cNvPr>
          <p:cNvSpPr/>
          <p:nvPr/>
        </p:nvSpPr>
        <p:spPr>
          <a:xfrm>
            <a:off x="3846553" y="5507515"/>
            <a:ext cx="3553689" cy="1049026"/>
          </a:xfrm>
          <a:prstGeom prst="wedgeRectCallout">
            <a:avLst>
              <a:gd name="adj1" fmla="val -28663"/>
              <a:gd name="adj2" fmla="val -69643"/>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i2</a:t>
            </a:r>
            <a:r>
              <a:rPr lang="zh-CN" altLang="en-US" dirty="0">
                <a:solidFill>
                  <a:schemeClr val="bg1"/>
                </a:solidFill>
              </a:rPr>
              <a:t> </a:t>
            </a:r>
            <a:r>
              <a:rPr lang="en-US" altLang="zh-CN" dirty="0">
                <a:solidFill>
                  <a:schemeClr val="bg1"/>
                </a:solidFill>
              </a:rPr>
              <a:t>needs</a:t>
            </a:r>
            <a:r>
              <a:rPr lang="zh-CN" altLang="en-US" dirty="0">
                <a:solidFill>
                  <a:schemeClr val="bg1"/>
                </a:solidFill>
              </a:rPr>
              <a:t> </a:t>
            </a:r>
            <a:r>
              <a:rPr lang="en-US" altLang="zh-CN" dirty="0">
                <a:solidFill>
                  <a:schemeClr val="bg1"/>
                </a:solidFill>
              </a:rPr>
              <a:t>the</a:t>
            </a:r>
            <a:r>
              <a:rPr lang="zh-CN" altLang="en-US" dirty="0">
                <a:solidFill>
                  <a:schemeClr val="bg1"/>
                </a:solidFill>
              </a:rPr>
              <a:t> </a:t>
            </a:r>
            <a:r>
              <a:rPr lang="en-US" altLang="zh-CN" dirty="0">
                <a:solidFill>
                  <a:schemeClr val="bg1"/>
                </a:solidFill>
              </a:rPr>
              <a:t>instruction</a:t>
            </a:r>
            <a:r>
              <a:rPr lang="zh-CN" altLang="en-US" dirty="0">
                <a:solidFill>
                  <a:schemeClr val="bg1"/>
                </a:solidFill>
              </a:rPr>
              <a:t> </a:t>
            </a:r>
            <a:r>
              <a:rPr lang="en-US" altLang="zh-CN" dirty="0">
                <a:solidFill>
                  <a:schemeClr val="bg1"/>
                </a:solidFill>
              </a:rPr>
              <a:t>address</a:t>
            </a:r>
          </a:p>
          <a:p>
            <a:pPr algn="ctr"/>
            <a:r>
              <a:rPr lang="en-US" altLang="zh-CN" dirty="0">
                <a:solidFill>
                  <a:schemeClr val="bg1"/>
                </a:solidFill>
              </a:rPr>
              <a:t>=&gt;</a:t>
            </a:r>
            <a:r>
              <a:rPr lang="zh-CN" altLang="en-US" dirty="0">
                <a:solidFill>
                  <a:schemeClr val="bg1"/>
                </a:solidFill>
              </a:rPr>
              <a:t> </a:t>
            </a:r>
            <a:r>
              <a:rPr lang="en-US" altLang="zh-CN" dirty="0">
                <a:solidFill>
                  <a:schemeClr val="bg1"/>
                </a:solidFill>
              </a:rPr>
              <a:t>decided</a:t>
            </a:r>
            <a:r>
              <a:rPr lang="zh-CN" altLang="en-US" dirty="0">
                <a:solidFill>
                  <a:schemeClr val="bg1"/>
                </a:solidFill>
              </a:rPr>
              <a:t> </a:t>
            </a:r>
            <a:r>
              <a:rPr lang="en-US" altLang="zh-CN" dirty="0">
                <a:solidFill>
                  <a:schemeClr val="bg1"/>
                </a:solidFill>
              </a:rPr>
              <a:t>by</a:t>
            </a:r>
            <a:r>
              <a:rPr lang="zh-CN" altLang="en-US" dirty="0">
                <a:solidFill>
                  <a:schemeClr val="bg1"/>
                </a:solidFill>
              </a:rPr>
              <a:t> </a:t>
            </a:r>
            <a:r>
              <a:rPr lang="en-US" altLang="zh-CN" dirty="0">
                <a:solidFill>
                  <a:schemeClr val="bg1"/>
                </a:solidFill>
              </a:rPr>
              <a:t>the</a:t>
            </a:r>
            <a:r>
              <a:rPr lang="zh-CN" altLang="en-US" dirty="0">
                <a:solidFill>
                  <a:schemeClr val="bg1"/>
                </a:solidFill>
              </a:rPr>
              <a:t> </a:t>
            </a:r>
            <a:r>
              <a:rPr lang="en-US" altLang="zh-CN" dirty="0">
                <a:solidFill>
                  <a:schemeClr val="bg1"/>
                </a:solidFill>
              </a:rPr>
              <a:t>output</a:t>
            </a:r>
            <a:r>
              <a:rPr lang="zh-CN" altLang="en-US" dirty="0">
                <a:solidFill>
                  <a:schemeClr val="bg1"/>
                </a:solidFill>
              </a:rPr>
              <a:t> </a:t>
            </a:r>
            <a:r>
              <a:rPr lang="en-US" altLang="zh-CN" dirty="0">
                <a:solidFill>
                  <a:schemeClr val="bg1"/>
                </a:solidFill>
              </a:rPr>
              <a:t>of</a:t>
            </a:r>
            <a:r>
              <a:rPr lang="zh-CN" altLang="en-US" dirty="0">
                <a:solidFill>
                  <a:schemeClr val="bg1"/>
                </a:solidFill>
              </a:rPr>
              <a:t> </a:t>
            </a:r>
            <a:endParaRPr lang="en-US" altLang="zh-CN" dirty="0">
              <a:solidFill>
                <a:schemeClr val="bg1"/>
              </a:solidFill>
            </a:endParaRPr>
          </a:p>
          <a:p>
            <a:pPr algn="ctr"/>
            <a:r>
              <a:rPr lang="en-US" altLang="zh-CN" b="1" dirty="0">
                <a:solidFill>
                  <a:schemeClr val="bg1"/>
                </a:solidFill>
              </a:rPr>
              <a:t>EX</a:t>
            </a:r>
            <a:r>
              <a:rPr lang="zh-CN" altLang="en-US" b="1" dirty="0">
                <a:solidFill>
                  <a:schemeClr val="bg1"/>
                </a:solidFill>
              </a:rPr>
              <a:t> </a:t>
            </a:r>
            <a:r>
              <a:rPr lang="en-US" altLang="zh-CN" b="1" dirty="0">
                <a:solidFill>
                  <a:schemeClr val="bg1"/>
                </a:solidFill>
              </a:rPr>
              <a:t>stage</a:t>
            </a:r>
            <a:r>
              <a:rPr lang="zh-CN" altLang="en-US" b="1" dirty="0">
                <a:solidFill>
                  <a:schemeClr val="bg1"/>
                </a:solidFill>
              </a:rPr>
              <a:t> </a:t>
            </a:r>
            <a:r>
              <a:rPr lang="en-US" altLang="zh-CN" dirty="0">
                <a:solidFill>
                  <a:schemeClr val="bg1"/>
                </a:solidFill>
              </a:rPr>
              <a:t>in</a:t>
            </a:r>
            <a:r>
              <a:rPr lang="zh-CN" altLang="en-US" dirty="0">
                <a:solidFill>
                  <a:schemeClr val="bg1"/>
                </a:solidFill>
              </a:rPr>
              <a:t> </a:t>
            </a:r>
            <a:r>
              <a:rPr lang="en-US" altLang="zh-CN" dirty="0">
                <a:solidFill>
                  <a:schemeClr val="bg1"/>
                </a:solidFill>
              </a:rPr>
              <a:t>i1</a:t>
            </a:r>
            <a:r>
              <a:rPr lang="zh-CN" altLang="en-US" dirty="0">
                <a:solidFill>
                  <a:schemeClr val="bg1"/>
                </a:solidFill>
              </a:rPr>
              <a:t> </a:t>
            </a:r>
            <a:endParaRPr lang="en-US" dirty="0">
              <a:solidFill>
                <a:schemeClr val="bg1"/>
              </a:solidFill>
            </a:endParaRPr>
          </a:p>
        </p:txBody>
      </p:sp>
      <p:sp>
        <p:nvSpPr>
          <p:cNvPr id="27" name="Rectangular Callout 26">
            <a:extLst>
              <a:ext uri="{FF2B5EF4-FFF2-40B4-BE49-F238E27FC236}">
                <a16:creationId xmlns:a16="http://schemas.microsoft.com/office/drawing/2014/main" id="{F7296CC4-2A33-C548-B1AD-5CAF13B99237}"/>
              </a:ext>
            </a:extLst>
          </p:cNvPr>
          <p:cNvSpPr/>
          <p:nvPr/>
        </p:nvSpPr>
        <p:spPr>
          <a:xfrm>
            <a:off x="3926709" y="1725438"/>
            <a:ext cx="3126956" cy="968661"/>
          </a:xfrm>
          <a:prstGeom prst="wedgeRectCallout">
            <a:avLst>
              <a:gd name="adj1" fmla="val 53123"/>
              <a:gd name="adj2" fmla="val 18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Q2:</a:t>
            </a:r>
            <a:r>
              <a:rPr lang="zh-CN" altLang="en-US" dirty="0"/>
              <a:t> </a:t>
            </a: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does</a:t>
            </a:r>
            <a:r>
              <a:rPr lang="zh-CN" altLang="en-US" dirty="0"/>
              <a:t> </a:t>
            </a:r>
            <a:r>
              <a:rPr lang="en-US" altLang="zh-CN" dirty="0"/>
              <a:t>i1</a:t>
            </a:r>
            <a:r>
              <a:rPr lang="zh-CN" altLang="en-US" dirty="0"/>
              <a:t> </a:t>
            </a:r>
            <a:r>
              <a:rPr lang="en-US" altLang="zh-CN" dirty="0"/>
              <a:t>need</a:t>
            </a:r>
            <a:r>
              <a:rPr lang="zh-CN" altLang="en-US" dirty="0"/>
              <a:t> </a:t>
            </a:r>
            <a:r>
              <a:rPr lang="en-US" altLang="zh-CN" dirty="0"/>
              <a:t>to</a:t>
            </a:r>
            <a:r>
              <a:rPr lang="zh-CN" altLang="en-US" dirty="0"/>
              <a:t> </a:t>
            </a:r>
            <a:r>
              <a:rPr lang="en-US" altLang="zh-CN" dirty="0"/>
              <a:t>finish</a:t>
            </a:r>
            <a:r>
              <a:rPr lang="zh-CN" altLang="en-US" dirty="0"/>
              <a:t> </a:t>
            </a:r>
            <a:r>
              <a:rPr lang="en-US" altLang="zh-CN" dirty="0"/>
              <a:t>that</a:t>
            </a:r>
            <a:r>
              <a:rPr lang="zh-CN" altLang="en-US" dirty="0"/>
              <a:t> </a:t>
            </a:r>
            <a:r>
              <a:rPr lang="en-US" altLang="zh-CN" dirty="0"/>
              <a:t>stage</a:t>
            </a:r>
            <a:r>
              <a:rPr lang="zh-CN" altLang="en-US" dirty="0"/>
              <a:t> </a:t>
            </a:r>
            <a:r>
              <a:rPr lang="en-US" altLang="zh-CN" dirty="0"/>
              <a:t>before</a:t>
            </a:r>
            <a:r>
              <a:rPr lang="zh-CN" altLang="en-US" dirty="0"/>
              <a:t> </a:t>
            </a:r>
            <a:r>
              <a:rPr lang="en-US" altLang="zh-CN" dirty="0"/>
              <a:t>i2</a:t>
            </a:r>
            <a:r>
              <a:rPr lang="zh-CN" altLang="en-US" dirty="0"/>
              <a:t> </a:t>
            </a:r>
            <a:r>
              <a:rPr lang="en-US" altLang="zh-CN" dirty="0"/>
              <a:t>needs</a:t>
            </a:r>
            <a:r>
              <a:rPr lang="zh-CN" altLang="en-US" dirty="0"/>
              <a:t> </a:t>
            </a:r>
            <a:r>
              <a:rPr lang="en-US" altLang="zh-CN" dirty="0"/>
              <a:t>it?</a:t>
            </a:r>
            <a:endParaRPr lang="en-US" dirty="0"/>
          </a:p>
        </p:txBody>
      </p:sp>
      <p:sp>
        <p:nvSpPr>
          <p:cNvPr id="33" name="Rectangular Callout 32">
            <a:extLst>
              <a:ext uri="{FF2B5EF4-FFF2-40B4-BE49-F238E27FC236}">
                <a16:creationId xmlns:a16="http://schemas.microsoft.com/office/drawing/2014/main" id="{10403736-2581-BB47-93AB-1F95C10A4AAE}"/>
              </a:ext>
            </a:extLst>
          </p:cNvPr>
          <p:cNvSpPr/>
          <p:nvPr/>
        </p:nvSpPr>
        <p:spPr>
          <a:xfrm>
            <a:off x="5855955" y="2956884"/>
            <a:ext cx="4378036" cy="1039801"/>
          </a:xfrm>
          <a:prstGeom prst="wedgeRectCallout">
            <a:avLst>
              <a:gd name="adj1" fmla="val -44517"/>
              <a:gd name="adj2" fmla="val 69471"/>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Currently,</a:t>
            </a:r>
            <a:r>
              <a:rPr lang="zh-CN" altLang="en-US" dirty="0">
                <a:solidFill>
                  <a:schemeClr val="bg1"/>
                </a:solidFill>
              </a:rPr>
              <a:t> </a:t>
            </a:r>
            <a:r>
              <a:rPr lang="en-US" altLang="zh-CN" dirty="0">
                <a:solidFill>
                  <a:schemeClr val="bg1"/>
                </a:solidFill>
              </a:rPr>
              <a:t>i1</a:t>
            </a:r>
            <a:r>
              <a:rPr lang="zh-CN" altLang="en-US" dirty="0">
                <a:solidFill>
                  <a:schemeClr val="bg1"/>
                </a:solidFill>
              </a:rPr>
              <a:t> </a:t>
            </a:r>
            <a:r>
              <a:rPr lang="en-US" altLang="zh-CN" dirty="0">
                <a:solidFill>
                  <a:schemeClr val="bg1"/>
                </a:solidFill>
              </a:rPr>
              <a:t>starts</a:t>
            </a:r>
            <a:r>
              <a:rPr lang="zh-CN" altLang="en-US" dirty="0">
                <a:solidFill>
                  <a:schemeClr val="bg1"/>
                </a:solidFill>
              </a:rPr>
              <a:t> </a:t>
            </a:r>
            <a:r>
              <a:rPr lang="en-US" altLang="zh-CN" dirty="0">
                <a:solidFill>
                  <a:schemeClr val="bg1"/>
                </a:solidFill>
              </a:rPr>
              <a:t>EX</a:t>
            </a:r>
            <a:r>
              <a:rPr lang="zh-CN" altLang="en-US" dirty="0">
                <a:solidFill>
                  <a:schemeClr val="bg1"/>
                </a:solidFill>
              </a:rPr>
              <a:t> </a:t>
            </a:r>
            <a:r>
              <a:rPr lang="en-US" altLang="zh-CN" dirty="0">
                <a:solidFill>
                  <a:schemeClr val="bg1"/>
                </a:solidFill>
              </a:rPr>
              <a:t>at</a:t>
            </a:r>
            <a:r>
              <a:rPr lang="zh-CN" altLang="en-US" dirty="0">
                <a:solidFill>
                  <a:schemeClr val="bg1"/>
                </a:solidFill>
              </a:rPr>
              <a:t> </a:t>
            </a:r>
            <a:r>
              <a:rPr lang="en-US" altLang="zh-CN" dirty="0">
                <a:solidFill>
                  <a:schemeClr val="bg1"/>
                </a:solidFill>
              </a:rPr>
              <a:t>cycle</a:t>
            </a:r>
            <a:r>
              <a:rPr lang="zh-CN" altLang="en-US" dirty="0">
                <a:solidFill>
                  <a:schemeClr val="bg1"/>
                </a:solidFill>
              </a:rPr>
              <a:t> </a:t>
            </a:r>
            <a:r>
              <a:rPr lang="en-US" altLang="zh-CN" dirty="0">
                <a:solidFill>
                  <a:schemeClr val="bg1"/>
                </a:solidFill>
              </a:rPr>
              <a:t>k,</a:t>
            </a:r>
            <a:r>
              <a:rPr lang="zh-CN" altLang="en-US" dirty="0">
                <a:solidFill>
                  <a:schemeClr val="bg1"/>
                </a:solidFill>
              </a:rPr>
              <a:t> </a:t>
            </a:r>
            <a:r>
              <a:rPr lang="en-US" altLang="zh-CN" dirty="0">
                <a:solidFill>
                  <a:schemeClr val="bg1"/>
                </a:solidFill>
              </a:rPr>
              <a:t>i2</a:t>
            </a:r>
            <a:r>
              <a:rPr lang="zh-CN" altLang="en-US" dirty="0">
                <a:solidFill>
                  <a:schemeClr val="bg1"/>
                </a:solidFill>
              </a:rPr>
              <a:t> </a:t>
            </a:r>
            <a:r>
              <a:rPr lang="en-US" altLang="zh-CN" dirty="0">
                <a:solidFill>
                  <a:schemeClr val="bg1"/>
                </a:solidFill>
              </a:rPr>
              <a:t>starts</a:t>
            </a:r>
            <a:r>
              <a:rPr lang="zh-CN" altLang="en-US" dirty="0">
                <a:solidFill>
                  <a:schemeClr val="bg1"/>
                </a:solidFill>
              </a:rPr>
              <a:t> </a:t>
            </a:r>
            <a:r>
              <a:rPr lang="en-US" altLang="zh-CN" dirty="0">
                <a:solidFill>
                  <a:schemeClr val="bg1"/>
                </a:solidFill>
              </a:rPr>
              <a:t>IF</a:t>
            </a:r>
            <a:r>
              <a:rPr lang="zh-CN" altLang="en-US" dirty="0">
                <a:solidFill>
                  <a:schemeClr val="bg1"/>
                </a:solidFill>
              </a:rPr>
              <a:t> </a:t>
            </a:r>
            <a:r>
              <a:rPr lang="en-US" altLang="zh-CN" dirty="0">
                <a:solidFill>
                  <a:schemeClr val="bg1"/>
                </a:solidFill>
              </a:rPr>
              <a:t>at</a:t>
            </a:r>
            <a:r>
              <a:rPr lang="zh-CN" altLang="en-US" dirty="0">
                <a:solidFill>
                  <a:schemeClr val="bg1"/>
                </a:solidFill>
              </a:rPr>
              <a:t> </a:t>
            </a:r>
            <a:r>
              <a:rPr lang="en-US" altLang="zh-CN" dirty="0">
                <a:solidFill>
                  <a:schemeClr val="bg1"/>
                </a:solidFill>
              </a:rPr>
              <a:t>cycle</a:t>
            </a:r>
            <a:r>
              <a:rPr lang="zh-CN" altLang="en-US" dirty="0">
                <a:solidFill>
                  <a:schemeClr val="bg1"/>
                </a:solidFill>
              </a:rPr>
              <a:t> </a:t>
            </a:r>
            <a:r>
              <a:rPr lang="en-US" altLang="zh-CN" dirty="0">
                <a:solidFill>
                  <a:schemeClr val="bg1"/>
                </a:solidFill>
              </a:rPr>
              <a:t>?</a:t>
            </a:r>
          </a:p>
        </p:txBody>
      </p:sp>
    </p:spTree>
    <p:extLst>
      <p:ext uri="{BB962C8B-B14F-4D97-AF65-F5344CB8AC3E}">
        <p14:creationId xmlns:p14="http://schemas.microsoft.com/office/powerpoint/2010/main" val="30305952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Control</a:t>
            </a:r>
            <a:r>
              <a:rPr lang="zh-CN" altLang="en-US"/>
              <a:t> </a:t>
            </a:r>
            <a:r>
              <a:rPr lang="en-US" altLang="zh-CN"/>
              <a:t>hazard</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71</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6" y="1497975"/>
            <a:ext cx="6096000" cy="2308324"/>
          </a:xfrm>
          <a:prstGeom prst="rect">
            <a:avLst/>
          </a:prstGeom>
        </p:spPr>
        <p:txBody>
          <a:bodyPr>
            <a:spAutoFit/>
          </a:bodyPr>
          <a:lstStyle/>
          <a:p>
            <a:r>
              <a:rPr lang="en-US" altLang="zh-CN" dirty="0"/>
              <a:t>assume</a:t>
            </a:r>
            <a:r>
              <a:rPr lang="zh-CN" altLang="en-US" dirty="0"/>
              <a:t> </a:t>
            </a:r>
            <a:r>
              <a:rPr lang="en-US" altLang="zh-CN" dirty="0"/>
              <a:t>x5</a:t>
            </a:r>
            <a:r>
              <a:rPr lang="zh-CN" altLang="en-US" dirty="0"/>
              <a:t> </a:t>
            </a:r>
            <a:r>
              <a:rPr lang="en-US" altLang="zh-CN" dirty="0"/>
              <a:t>=</a:t>
            </a:r>
            <a:r>
              <a:rPr lang="zh-CN" altLang="en-US" dirty="0"/>
              <a:t> </a:t>
            </a:r>
            <a:r>
              <a:rPr lang="en-US" altLang="zh-CN" dirty="0"/>
              <a:t>0</a:t>
            </a:r>
            <a:r>
              <a:rPr lang="zh-CN" altLang="en-US" dirty="0"/>
              <a:t> </a:t>
            </a:r>
            <a:r>
              <a:rPr lang="en-US" altLang="zh-CN" dirty="0"/>
              <a:t>x6</a:t>
            </a:r>
            <a:r>
              <a:rPr lang="zh-CN" altLang="en-US" dirty="0"/>
              <a:t> </a:t>
            </a:r>
            <a:r>
              <a:rPr lang="en-US" altLang="zh-CN" dirty="0"/>
              <a:t>=</a:t>
            </a:r>
            <a:r>
              <a:rPr lang="zh-CN" altLang="en-US" dirty="0"/>
              <a:t> </a:t>
            </a:r>
            <a:r>
              <a:rPr lang="en-US" altLang="zh-CN" dirty="0"/>
              <a:t>0</a:t>
            </a:r>
          </a:p>
          <a:p>
            <a:r>
              <a:rPr lang="en-US" altLang="zh-CN" dirty="0">
                <a:solidFill>
                  <a:schemeClr val="accent6"/>
                </a:solidFill>
              </a:rPr>
              <a:t>i1:</a:t>
            </a:r>
            <a:r>
              <a:rPr lang="zh-CN" altLang="en-US" dirty="0">
                <a:solidFill>
                  <a:schemeClr val="accent6"/>
                </a:solidFill>
              </a:rPr>
              <a:t> </a:t>
            </a:r>
            <a:r>
              <a:rPr lang="en-US" altLang="zh-CN" dirty="0" err="1">
                <a:solidFill>
                  <a:schemeClr val="accent6"/>
                </a:solidFill>
              </a:rPr>
              <a:t>beq</a:t>
            </a:r>
            <a:r>
              <a:rPr lang="zh-CN" altLang="en-US" dirty="0">
                <a:solidFill>
                  <a:schemeClr val="accent6"/>
                </a:solidFill>
              </a:rPr>
              <a:t> </a:t>
            </a:r>
            <a:r>
              <a:rPr lang="en-US" altLang="zh-CN" dirty="0">
                <a:solidFill>
                  <a:schemeClr val="accent6"/>
                </a:solidFill>
              </a:rPr>
              <a:t>x5,</a:t>
            </a:r>
            <a:r>
              <a:rPr lang="zh-CN" altLang="en-US" dirty="0">
                <a:solidFill>
                  <a:schemeClr val="accent6"/>
                </a:solidFill>
              </a:rPr>
              <a:t> </a:t>
            </a:r>
            <a:r>
              <a:rPr lang="en-US" altLang="zh-CN" dirty="0">
                <a:solidFill>
                  <a:schemeClr val="accent6"/>
                </a:solidFill>
              </a:rPr>
              <a:t>x6,</a:t>
            </a:r>
            <a:r>
              <a:rPr lang="zh-CN" altLang="en-US" dirty="0">
                <a:solidFill>
                  <a:schemeClr val="accent6"/>
                </a:solidFill>
              </a:rPr>
              <a:t> </a:t>
            </a:r>
            <a:r>
              <a:rPr lang="en-US" altLang="zh-CN" dirty="0">
                <a:solidFill>
                  <a:schemeClr val="accent6"/>
                </a:solidFill>
              </a:rPr>
              <a:t>100</a:t>
            </a:r>
          </a:p>
          <a:p>
            <a:r>
              <a:rPr lang="en-US" altLang="zh-CN" dirty="0">
                <a:solidFill>
                  <a:schemeClr val="accent6"/>
                </a:solidFill>
              </a:rPr>
              <a:t>add</a:t>
            </a:r>
            <a:r>
              <a:rPr lang="zh-CN" altLang="en-US" dirty="0">
                <a:solidFill>
                  <a:schemeClr val="accent6"/>
                </a:solidFill>
              </a:rPr>
              <a:t> </a:t>
            </a:r>
            <a:r>
              <a:rPr lang="en-US" altLang="zh-CN" dirty="0">
                <a:solidFill>
                  <a:schemeClr val="accent6"/>
                </a:solidFill>
              </a:rPr>
              <a:t>x1,</a:t>
            </a:r>
            <a:r>
              <a:rPr lang="zh-CN" altLang="en-US" dirty="0">
                <a:solidFill>
                  <a:schemeClr val="accent6"/>
                </a:solidFill>
              </a:rPr>
              <a:t> </a:t>
            </a:r>
            <a:r>
              <a:rPr lang="en-US" altLang="zh-CN" dirty="0">
                <a:solidFill>
                  <a:schemeClr val="accent6"/>
                </a:solidFill>
              </a:rPr>
              <a:t>x2,</a:t>
            </a:r>
            <a:r>
              <a:rPr lang="zh-CN" altLang="en-US" dirty="0">
                <a:solidFill>
                  <a:schemeClr val="accent6"/>
                </a:solidFill>
              </a:rPr>
              <a:t> </a:t>
            </a:r>
            <a:r>
              <a:rPr lang="en-US" altLang="zh-CN" dirty="0">
                <a:solidFill>
                  <a:schemeClr val="accent6"/>
                </a:solidFill>
              </a:rPr>
              <a:t>x3</a:t>
            </a:r>
          </a:p>
          <a:p>
            <a:r>
              <a:rPr lang="en-US" altLang="zh-CN" dirty="0">
                <a:solidFill>
                  <a:schemeClr val="accent6"/>
                </a:solidFill>
              </a:rPr>
              <a:t>…</a:t>
            </a:r>
          </a:p>
          <a:p>
            <a:endParaRPr lang="en-US" altLang="zh-CN" dirty="0">
              <a:solidFill>
                <a:schemeClr val="accent6"/>
              </a:solidFill>
            </a:endParaRPr>
          </a:p>
          <a:p>
            <a:r>
              <a:rPr lang="en-US" altLang="zh-CN" dirty="0">
                <a:solidFill>
                  <a:schemeClr val="accent6"/>
                </a:solidFill>
              </a:rPr>
              <a:t>Should</a:t>
            </a:r>
            <a:r>
              <a:rPr lang="zh-CN" altLang="en-US" dirty="0">
                <a:solidFill>
                  <a:schemeClr val="accent6"/>
                </a:solidFill>
              </a:rPr>
              <a:t> </a:t>
            </a:r>
            <a:r>
              <a:rPr lang="en-US" altLang="zh-CN" dirty="0">
                <a:solidFill>
                  <a:schemeClr val="accent6"/>
                </a:solidFill>
              </a:rPr>
              <a:t>jump</a:t>
            </a:r>
            <a:r>
              <a:rPr lang="zh-CN" altLang="en-US" dirty="0">
                <a:solidFill>
                  <a:schemeClr val="accent6"/>
                </a:solidFill>
              </a:rPr>
              <a:t> </a:t>
            </a:r>
            <a:r>
              <a:rPr lang="en-US" altLang="zh-CN" dirty="0">
                <a:solidFill>
                  <a:schemeClr val="accent6"/>
                </a:solidFill>
              </a:rPr>
              <a:t>to</a:t>
            </a:r>
            <a:r>
              <a:rPr lang="zh-CN" altLang="en-US" dirty="0">
                <a:solidFill>
                  <a:schemeClr val="accent6"/>
                </a:solidFill>
              </a:rPr>
              <a:t> </a:t>
            </a:r>
            <a:r>
              <a:rPr lang="en-US" altLang="zh-CN" dirty="0">
                <a:solidFill>
                  <a:schemeClr val="accent6"/>
                </a:solidFill>
              </a:rPr>
              <a:t>here:</a:t>
            </a:r>
          </a:p>
          <a:p>
            <a:r>
              <a:rPr lang="en-US" altLang="zh-CN" dirty="0">
                <a:solidFill>
                  <a:schemeClr val="accent6"/>
                </a:solidFill>
              </a:rPr>
              <a:t>i2:</a:t>
            </a:r>
            <a:r>
              <a:rPr lang="zh-CN" altLang="en-US" dirty="0">
                <a:solidFill>
                  <a:schemeClr val="accent6"/>
                </a:solidFill>
              </a:rPr>
              <a:t> </a:t>
            </a:r>
            <a:r>
              <a:rPr lang="en-US" altLang="zh-CN" dirty="0">
                <a:solidFill>
                  <a:schemeClr val="accent6"/>
                </a:solidFill>
              </a:rPr>
              <a:t>add</a:t>
            </a:r>
            <a:r>
              <a:rPr lang="zh-CN" altLang="en-US" dirty="0">
                <a:solidFill>
                  <a:schemeClr val="accent6"/>
                </a:solidFill>
              </a:rPr>
              <a:t> </a:t>
            </a:r>
            <a:r>
              <a:rPr lang="en-US" altLang="zh-CN" dirty="0">
                <a:solidFill>
                  <a:schemeClr val="accent6"/>
                </a:solidFill>
              </a:rPr>
              <a:t>x7,</a:t>
            </a:r>
            <a:r>
              <a:rPr lang="zh-CN" altLang="en-US" dirty="0">
                <a:solidFill>
                  <a:schemeClr val="accent6"/>
                </a:solidFill>
              </a:rPr>
              <a:t> </a:t>
            </a:r>
            <a:r>
              <a:rPr lang="en-US" altLang="zh-CN" dirty="0">
                <a:solidFill>
                  <a:schemeClr val="accent6"/>
                </a:solidFill>
              </a:rPr>
              <a:t>x8,</a:t>
            </a:r>
            <a:r>
              <a:rPr lang="zh-CN" altLang="en-US" dirty="0">
                <a:solidFill>
                  <a:schemeClr val="accent6"/>
                </a:solidFill>
              </a:rPr>
              <a:t> </a:t>
            </a:r>
            <a:r>
              <a:rPr lang="en-US" altLang="zh-CN" dirty="0">
                <a:solidFill>
                  <a:schemeClr val="accent6"/>
                </a:solidFill>
              </a:rPr>
              <a:t>x9</a:t>
            </a:r>
          </a:p>
          <a:p>
            <a:r>
              <a:rPr lang="en-US" altLang="zh-CN" dirty="0"/>
              <a:t>How</a:t>
            </a:r>
            <a:r>
              <a:rPr lang="zh-CN" altLang="en-US" dirty="0"/>
              <a:t> </a:t>
            </a:r>
            <a:r>
              <a:rPr lang="en-US" altLang="zh-CN" dirty="0"/>
              <a:t>many</a:t>
            </a:r>
            <a:r>
              <a:rPr lang="zh-CN" altLang="en-US" dirty="0"/>
              <a:t> </a:t>
            </a:r>
            <a:r>
              <a:rPr lang="en-US" altLang="zh-CN" dirty="0"/>
              <a:t>bubbles?</a:t>
            </a:r>
          </a:p>
        </p:txBody>
      </p:sp>
      <p:sp>
        <p:nvSpPr>
          <p:cNvPr id="5" name="Rectangle 4">
            <a:extLst>
              <a:ext uri="{FF2B5EF4-FFF2-40B4-BE49-F238E27FC236}">
                <a16:creationId xmlns:a16="http://schemas.microsoft.com/office/drawing/2014/main" id="{85E2C1E9-B038-6148-900F-1C245A1A7FB2}"/>
              </a:ext>
            </a:extLst>
          </p:cNvPr>
          <p:cNvSpPr/>
          <p:nvPr/>
        </p:nvSpPr>
        <p:spPr>
          <a:xfrm>
            <a:off x="2673273"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7" name="Rectangle 6">
            <a:extLst>
              <a:ext uri="{FF2B5EF4-FFF2-40B4-BE49-F238E27FC236}">
                <a16:creationId xmlns:a16="http://schemas.microsoft.com/office/drawing/2014/main" id="{C6D4937B-73D4-264F-93B4-99D65213E87D}"/>
              </a:ext>
            </a:extLst>
          </p:cNvPr>
          <p:cNvSpPr/>
          <p:nvPr/>
        </p:nvSpPr>
        <p:spPr>
          <a:xfrm>
            <a:off x="4476395" y="4060670"/>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8" name="Rectangle 7">
            <a:extLst>
              <a:ext uri="{FF2B5EF4-FFF2-40B4-BE49-F238E27FC236}">
                <a16:creationId xmlns:a16="http://schemas.microsoft.com/office/drawing/2014/main" id="{A82D4193-31FF-2B42-83AA-ACEDEEABA142}"/>
              </a:ext>
            </a:extLst>
          </p:cNvPr>
          <p:cNvSpPr/>
          <p:nvPr/>
        </p:nvSpPr>
        <p:spPr>
          <a:xfrm>
            <a:off x="5490187"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9" name="Rectangle 8">
            <a:extLst>
              <a:ext uri="{FF2B5EF4-FFF2-40B4-BE49-F238E27FC236}">
                <a16:creationId xmlns:a16="http://schemas.microsoft.com/office/drawing/2014/main" id="{7C83DE2F-3E6D-5246-BDC2-E37279C8B87F}"/>
              </a:ext>
            </a:extLst>
          </p:cNvPr>
          <p:cNvSpPr/>
          <p:nvPr/>
        </p:nvSpPr>
        <p:spPr>
          <a:xfrm>
            <a:off x="6908151" y="4091479"/>
            <a:ext cx="506896" cy="556592"/>
          </a:xfrm>
          <a:prstGeom prst="rect">
            <a:avLst/>
          </a:prstGeom>
          <a:solidFill>
            <a:srgbClr val="5B9BD5"/>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a:solidFill>
                  <a:schemeClr val="tx1"/>
                </a:solidFill>
              </a:rPr>
              <a:t>WB</a:t>
            </a:r>
            <a:endParaRPr lang="en-US" sz="1200">
              <a:solidFill>
                <a:schemeClr val="tx1"/>
              </a:solidFill>
            </a:endParaRPr>
          </a:p>
        </p:txBody>
      </p:sp>
      <p:sp>
        <p:nvSpPr>
          <p:cNvPr id="10" name="Rectangle 9">
            <a:extLst>
              <a:ext uri="{FF2B5EF4-FFF2-40B4-BE49-F238E27FC236}">
                <a16:creationId xmlns:a16="http://schemas.microsoft.com/office/drawing/2014/main" id="{7CC5934F-A592-2340-B86B-A5F949AA9E67}"/>
              </a:ext>
            </a:extLst>
          </p:cNvPr>
          <p:cNvSpPr/>
          <p:nvPr/>
        </p:nvSpPr>
        <p:spPr>
          <a:xfrm>
            <a:off x="744746" y="4153003"/>
            <a:ext cx="1887055" cy="369332"/>
          </a:xfrm>
          <a:prstGeom prst="rect">
            <a:avLst/>
          </a:prstGeom>
        </p:spPr>
        <p:txBody>
          <a:bodyPr wrap="none">
            <a:spAutoFit/>
          </a:bodyPr>
          <a:lstStyle/>
          <a:p>
            <a:r>
              <a:rPr lang="en-US" altLang="zh-CN"/>
              <a:t>i1: </a:t>
            </a:r>
            <a:r>
              <a:rPr lang="en-US" altLang="zh-CN" err="1"/>
              <a:t>beq</a:t>
            </a:r>
            <a:r>
              <a:rPr lang="zh-CN" altLang="en-US"/>
              <a:t> </a:t>
            </a:r>
            <a:r>
              <a:rPr lang="en-US" altLang="zh-CN"/>
              <a:t>x5,</a:t>
            </a:r>
            <a:r>
              <a:rPr lang="zh-CN" altLang="en-US"/>
              <a:t> </a:t>
            </a:r>
            <a:r>
              <a:rPr lang="en-US" altLang="zh-CN"/>
              <a:t>x6,</a:t>
            </a:r>
            <a:r>
              <a:rPr lang="zh-CN" altLang="en-US"/>
              <a:t> </a:t>
            </a:r>
            <a:r>
              <a:rPr lang="en-US" altLang="zh-CN"/>
              <a:t>100</a:t>
            </a:r>
          </a:p>
        </p:txBody>
      </p:sp>
      <p:sp>
        <p:nvSpPr>
          <p:cNvPr id="24" name="Rectangle 23">
            <a:extLst>
              <a:ext uri="{FF2B5EF4-FFF2-40B4-BE49-F238E27FC236}">
                <a16:creationId xmlns:a16="http://schemas.microsoft.com/office/drawing/2014/main" id="{43E0FF76-56BD-A346-9AAB-107DB94C1D75}"/>
              </a:ext>
            </a:extLst>
          </p:cNvPr>
          <p:cNvSpPr/>
          <p:nvPr/>
        </p:nvSpPr>
        <p:spPr>
          <a:xfrm>
            <a:off x="4476395" y="4060670"/>
            <a:ext cx="506896"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29" name="Rectangle 28">
            <a:extLst>
              <a:ext uri="{FF2B5EF4-FFF2-40B4-BE49-F238E27FC236}">
                <a16:creationId xmlns:a16="http://schemas.microsoft.com/office/drawing/2014/main" id="{7CC8804E-BF3D-4244-856F-C818B51DFEEE}"/>
              </a:ext>
            </a:extLst>
          </p:cNvPr>
          <p:cNvSpPr/>
          <p:nvPr/>
        </p:nvSpPr>
        <p:spPr>
          <a:xfrm>
            <a:off x="6541604" y="1582124"/>
            <a:ext cx="4137991" cy="13255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How</a:t>
            </a:r>
            <a:r>
              <a:rPr lang="zh-CN" altLang="en-US" dirty="0"/>
              <a:t> </a:t>
            </a:r>
            <a:r>
              <a:rPr lang="en-US" altLang="zh-CN" dirty="0"/>
              <a:t>many</a:t>
            </a:r>
            <a:r>
              <a:rPr lang="zh-CN" altLang="en-US" dirty="0"/>
              <a:t> </a:t>
            </a:r>
            <a:r>
              <a:rPr lang="en-US" altLang="zh-CN" dirty="0"/>
              <a:t>bubbles?</a:t>
            </a:r>
          </a:p>
          <a:p>
            <a:pPr algn="ct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it</a:t>
            </a:r>
            <a:r>
              <a:rPr lang="zh-CN" altLang="en-US" dirty="0"/>
              <a:t> </a:t>
            </a:r>
            <a:r>
              <a:rPr lang="en-US" altLang="zh-CN" dirty="0"/>
              <a:t>needs</a:t>
            </a:r>
            <a:r>
              <a:rPr lang="zh-CN" altLang="en-US" dirty="0"/>
              <a:t> </a:t>
            </a:r>
            <a:endParaRPr lang="en-US" altLang="zh-CN" dirty="0"/>
          </a:p>
          <a:p>
            <a:pPr algn="ctr"/>
            <a:r>
              <a:rPr lang="en-US" altLang="zh-CN" dirty="0"/>
              <a:t>for</a:t>
            </a:r>
            <a:r>
              <a:rPr lang="zh-CN" altLang="en-US" dirty="0"/>
              <a:t> </a:t>
            </a:r>
            <a:r>
              <a:rPr lang="en-US" altLang="zh-CN" dirty="0"/>
              <a:t>i1</a:t>
            </a:r>
            <a:r>
              <a:rPr lang="zh-CN" altLang="en-US" dirty="0"/>
              <a:t> </a:t>
            </a:r>
            <a:r>
              <a:rPr lang="en-US" altLang="zh-CN" dirty="0"/>
              <a:t>to</a:t>
            </a:r>
            <a:r>
              <a:rPr lang="zh-CN" altLang="en-US" dirty="0"/>
              <a:t> </a:t>
            </a:r>
            <a:r>
              <a:rPr lang="en-US" altLang="zh-CN" dirty="0"/>
              <a:t>prepare</a:t>
            </a:r>
            <a:r>
              <a:rPr lang="zh-CN" altLang="en-US" dirty="0"/>
              <a:t> </a:t>
            </a:r>
            <a:r>
              <a:rPr lang="en-US" altLang="zh-CN" dirty="0"/>
              <a:t>the</a:t>
            </a:r>
            <a:r>
              <a:rPr lang="zh-CN" altLang="en-US" dirty="0"/>
              <a:t> </a:t>
            </a:r>
            <a:r>
              <a:rPr lang="en-US" altLang="zh-CN" dirty="0"/>
              <a:t>output</a:t>
            </a:r>
            <a:r>
              <a:rPr lang="zh-CN" altLang="en-US" dirty="0"/>
              <a:t> </a:t>
            </a:r>
            <a:endParaRPr lang="en-US" altLang="zh-CN" dirty="0"/>
          </a:p>
          <a:p>
            <a:pPr algn="ctr"/>
            <a:r>
              <a:rPr lang="en-US" altLang="zh-CN" dirty="0"/>
              <a:t>before</a:t>
            </a:r>
            <a:r>
              <a:rPr lang="zh-CN" altLang="en-US" dirty="0"/>
              <a:t> </a:t>
            </a:r>
            <a:r>
              <a:rPr lang="en-US" altLang="zh-CN" dirty="0"/>
              <a:t>next instruction uses</a:t>
            </a:r>
            <a:r>
              <a:rPr lang="zh-CN" altLang="en-US" dirty="0"/>
              <a:t> </a:t>
            </a:r>
            <a:r>
              <a:rPr lang="en-US" altLang="zh-CN" dirty="0"/>
              <a:t>it.</a:t>
            </a:r>
            <a:endParaRPr lang="en-US" dirty="0"/>
          </a:p>
        </p:txBody>
      </p:sp>
      <p:sp>
        <p:nvSpPr>
          <p:cNvPr id="22" name="Rectangle 21">
            <a:extLst>
              <a:ext uri="{FF2B5EF4-FFF2-40B4-BE49-F238E27FC236}">
                <a16:creationId xmlns:a16="http://schemas.microsoft.com/office/drawing/2014/main" id="{827441DE-065A-A546-876C-472FC6C5E9A6}"/>
              </a:ext>
            </a:extLst>
          </p:cNvPr>
          <p:cNvSpPr/>
          <p:nvPr/>
        </p:nvSpPr>
        <p:spPr>
          <a:xfrm>
            <a:off x="2007948" y="4939149"/>
            <a:ext cx="1747594" cy="369332"/>
          </a:xfrm>
          <a:prstGeom prst="rect">
            <a:avLst/>
          </a:prstGeom>
        </p:spPr>
        <p:txBody>
          <a:bodyPr wrap="none">
            <a:spAutoFit/>
          </a:bodyPr>
          <a:lstStyle/>
          <a:p>
            <a:r>
              <a:rPr lang="en-US" altLang="zh-CN" dirty="0"/>
              <a:t>i2:</a:t>
            </a:r>
            <a:r>
              <a:rPr lang="zh-CN" altLang="en-US" dirty="0"/>
              <a:t> </a:t>
            </a:r>
            <a:r>
              <a:rPr lang="en-US" altLang="zh-CN" dirty="0"/>
              <a:t>add</a:t>
            </a:r>
            <a:r>
              <a:rPr lang="zh-CN" altLang="en-US" dirty="0"/>
              <a:t> </a:t>
            </a:r>
            <a:r>
              <a:rPr lang="en-US" altLang="zh-CN" dirty="0"/>
              <a:t>x7,</a:t>
            </a:r>
            <a:r>
              <a:rPr lang="zh-CN" altLang="en-US" dirty="0"/>
              <a:t> </a:t>
            </a:r>
            <a:r>
              <a:rPr lang="en-US" altLang="zh-CN" dirty="0"/>
              <a:t>x8,</a:t>
            </a:r>
            <a:r>
              <a:rPr lang="zh-CN" altLang="en-US" dirty="0"/>
              <a:t> </a:t>
            </a:r>
            <a:r>
              <a:rPr lang="en-US" altLang="zh-CN" dirty="0"/>
              <a:t>x9</a:t>
            </a:r>
          </a:p>
        </p:txBody>
      </p:sp>
      <p:sp>
        <p:nvSpPr>
          <p:cNvPr id="28" name="Rectangle 27">
            <a:extLst>
              <a:ext uri="{FF2B5EF4-FFF2-40B4-BE49-F238E27FC236}">
                <a16:creationId xmlns:a16="http://schemas.microsoft.com/office/drawing/2014/main" id="{09DCB67B-96DA-364A-87A5-25ECF9725A6D}"/>
              </a:ext>
            </a:extLst>
          </p:cNvPr>
          <p:cNvSpPr/>
          <p:nvPr/>
        </p:nvSpPr>
        <p:spPr>
          <a:xfrm>
            <a:off x="4078830"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30" name="Rectangle 29">
            <a:extLst>
              <a:ext uri="{FF2B5EF4-FFF2-40B4-BE49-F238E27FC236}">
                <a16:creationId xmlns:a16="http://schemas.microsoft.com/office/drawing/2014/main" id="{6F0D3FD0-3DB9-D34F-91B1-C69B72C8A41E}"/>
              </a:ext>
            </a:extLst>
          </p:cNvPr>
          <p:cNvSpPr/>
          <p:nvPr/>
        </p:nvSpPr>
        <p:spPr>
          <a:xfrm>
            <a:off x="5881952" y="4870336"/>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31" name="Rectangle 30">
            <a:extLst>
              <a:ext uri="{FF2B5EF4-FFF2-40B4-BE49-F238E27FC236}">
                <a16:creationId xmlns:a16="http://schemas.microsoft.com/office/drawing/2014/main" id="{5142C63F-CA8F-AC45-B656-6658E2219BAC}"/>
              </a:ext>
            </a:extLst>
          </p:cNvPr>
          <p:cNvSpPr/>
          <p:nvPr/>
        </p:nvSpPr>
        <p:spPr>
          <a:xfrm>
            <a:off x="6895744"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32" name="Rectangle 31">
            <a:extLst>
              <a:ext uri="{FF2B5EF4-FFF2-40B4-BE49-F238E27FC236}">
                <a16:creationId xmlns:a16="http://schemas.microsoft.com/office/drawing/2014/main" id="{AC3F74DD-FA08-CC4B-9D08-A6108F25889F}"/>
              </a:ext>
            </a:extLst>
          </p:cNvPr>
          <p:cNvSpPr/>
          <p:nvPr/>
        </p:nvSpPr>
        <p:spPr>
          <a:xfrm>
            <a:off x="8313708" y="4901145"/>
            <a:ext cx="506896" cy="556592"/>
          </a:xfrm>
          <a:prstGeom prst="rect">
            <a:avLst/>
          </a:prstGeom>
          <a:solidFill>
            <a:srgbClr val="5B9BD5"/>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a:solidFill>
                  <a:schemeClr val="tx1"/>
                </a:solidFill>
              </a:rPr>
              <a:t>WB</a:t>
            </a:r>
            <a:endParaRPr lang="en-US" sz="1200">
              <a:solidFill>
                <a:schemeClr val="tx1"/>
              </a:solidFill>
            </a:endParaRPr>
          </a:p>
        </p:txBody>
      </p:sp>
      <p:sp>
        <p:nvSpPr>
          <p:cNvPr id="34" name="Rectangle 33">
            <a:extLst>
              <a:ext uri="{FF2B5EF4-FFF2-40B4-BE49-F238E27FC236}">
                <a16:creationId xmlns:a16="http://schemas.microsoft.com/office/drawing/2014/main" id="{7E79908E-EC28-484C-B3A0-7FA0BFD98336}"/>
              </a:ext>
            </a:extLst>
          </p:cNvPr>
          <p:cNvSpPr/>
          <p:nvPr/>
        </p:nvSpPr>
        <p:spPr>
          <a:xfrm>
            <a:off x="5881952" y="4870336"/>
            <a:ext cx="506896"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23" name="Rectangle 22">
            <a:extLst>
              <a:ext uri="{FF2B5EF4-FFF2-40B4-BE49-F238E27FC236}">
                <a16:creationId xmlns:a16="http://schemas.microsoft.com/office/drawing/2014/main" id="{108CD528-A2E2-2143-9B1A-A15D79BC4AD6}"/>
              </a:ext>
            </a:extLst>
          </p:cNvPr>
          <p:cNvSpPr/>
          <p:nvPr/>
        </p:nvSpPr>
        <p:spPr>
          <a:xfrm>
            <a:off x="7165108" y="2241754"/>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29BAED3-1D79-CA48-8E8A-B286F9E3B04E}"/>
              </a:ext>
            </a:extLst>
          </p:cNvPr>
          <p:cNvSpPr/>
          <p:nvPr/>
        </p:nvSpPr>
        <p:spPr>
          <a:xfrm>
            <a:off x="7165108" y="2549832"/>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ular Callout 24">
            <a:extLst>
              <a:ext uri="{FF2B5EF4-FFF2-40B4-BE49-F238E27FC236}">
                <a16:creationId xmlns:a16="http://schemas.microsoft.com/office/drawing/2014/main" id="{52C828DC-5ABA-C14C-AFF3-5F0C8AD174A0}"/>
              </a:ext>
            </a:extLst>
          </p:cNvPr>
          <p:cNvSpPr/>
          <p:nvPr/>
        </p:nvSpPr>
        <p:spPr>
          <a:xfrm>
            <a:off x="3846553" y="5507515"/>
            <a:ext cx="3553689" cy="1049026"/>
          </a:xfrm>
          <a:prstGeom prst="wedgeRectCallout">
            <a:avLst>
              <a:gd name="adj1" fmla="val -28663"/>
              <a:gd name="adj2" fmla="val -69643"/>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i2</a:t>
            </a:r>
            <a:r>
              <a:rPr lang="zh-CN" altLang="en-US" dirty="0">
                <a:solidFill>
                  <a:schemeClr val="bg1"/>
                </a:solidFill>
              </a:rPr>
              <a:t> </a:t>
            </a:r>
            <a:r>
              <a:rPr lang="en-US" altLang="zh-CN" dirty="0">
                <a:solidFill>
                  <a:schemeClr val="bg1"/>
                </a:solidFill>
              </a:rPr>
              <a:t>needs</a:t>
            </a:r>
            <a:r>
              <a:rPr lang="zh-CN" altLang="en-US" dirty="0">
                <a:solidFill>
                  <a:schemeClr val="bg1"/>
                </a:solidFill>
              </a:rPr>
              <a:t> </a:t>
            </a:r>
            <a:r>
              <a:rPr lang="en-US" altLang="zh-CN" dirty="0">
                <a:solidFill>
                  <a:schemeClr val="bg1"/>
                </a:solidFill>
              </a:rPr>
              <a:t>the</a:t>
            </a:r>
            <a:r>
              <a:rPr lang="zh-CN" altLang="en-US" dirty="0">
                <a:solidFill>
                  <a:schemeClr val="bg1"/>
                </a:solidFill>
              </a:rPr>
              <a:t> </a:t>
            </a:r>
            <a:r>
              <a:rPr lang="en-US" altLang="zh-CN" dirty="0">
                <a:solidFill>
                  <a:schemeClr val="bg1"/>
                </a:solidFill>
              </a:rPr>
              <a:t>instruction</a:t>
            </a:r>
            <a:r>
              <a:rPr lang="zh-CN" altLang="en-US" dirty="0">
                <a:solidFill>
                  <a:schemeClr val="bg1"/>
                </a:solidFill>
              </a:rPr>
              <a:t> </a:t>
            </a:r>
            <a:r>
              <a:rPr lang="en-US" altLang="zh-CN" dirty="0">
                <a:solidFill>
                  <a:schemeClr val="bg1"/>
                </a:solidFill>
              </a:rPr>
              <a:t>address</a:t>
            </a:r>
          </a:p>
          <a:p>
            <a:pPr algn="ctr"/>
            <a:r>
              <a:rPr lang="en-US" altLang="zh-CN" dirty="0">
                <a:solidFill>
                  <a:schemeClr val="bg1"/>
                </a:solidFill>
              </a:rPr>
              <a:t>=&gt;</a:t>
            </a:r>
            <a:r>
              <a:rPr lang="zh-CN" altLang="en-US" dirty="0">
                <a:solidFill>
                  <a:schemeClr val="bg1"/>
                </a:solidFill>
              </a:rPr>
              <a:t> </a:t>
            </a:r>
            <a:r>
              <a:rPr lang="en-US" altLang="zh-CN" dirty="0">
                <a:solidFill>
                  <a:schemeClr val="bg1"/>
                </a:solidFill>
              </a:rPr>
              <a:t>decided</a:t>
            </a:r>
            <a:r>
              <a:rPr lang="zh-CN" altLang="en-US" dirty="0">
                <a:solidFill>
                  <a:schemeClr val="bg1"/>
                </a:solidFill>
              </a:rPr>
              <a:t> </a:t>
            </a:r>
            <a:r>
              <a:rPr lang="en-US" altLang="zh-CN" dirty="0">
                <a:solidFill>
                  <a:schemeClr val="bg1"/>
                </a:solidFill>
              </a:rPr>
              <a:t>by</a:t>
            </a:r>
            <a:r>
              <a:rPr lang="zh-CN" altLang="en-US" dirty="0">
                <a:solidFill>
                  <a:schemeClr val="bg1"/>
                </a:solidFill>
              </a:rPr>
              <a:t> </a:t>
            </a:r>
            <a:r>
              <a:rPr lang="en-US" altLang="zh-CN" dirty="0">
                <a:solidFill>
                  <a:schemeClr val="bg1"/>
                </a:solidFill>
              </a:rPr>
              <a:t>the</a:t>
            </a:r>
            <a:r>
              <a:rPr lang="zh-CN" altLang="en-US" dirty="0">
                <a:solidFill>
                  <a:schemeClr val="bg1"/>
                </a:solidFill>
              </a:rPr>
              <a:t> </a:t>
            </a:r>
            <a:r>
              <a:rPr lang="en-US" altLang="zh-CN" dirty="0">
                <a:solidFill>
                  <a:schemeClr val="bg1"/>
                </a:solidFill>
              </a:rPr>
              <a:t>output</a:t>
            </a:r>
            <a:r>
              <a:rPr lang="zh-CN" altLang="en-US" dirty="0">
                <a:solidFill>
                  <a:schemeClr val="bg1"/>
                </a:solidFill>
              </a:rPr>
              <a:t> </a:t>
            </a:r>
            <a:r>
              <a:rPr lang="en-US" altLang="zh-CN" dirty="0">
                <a:solidFill>
                  <a:schemeClr val="bg1"/>
                </a:solidFill>
              </a:rPr>
              <a:t>of</a:t>
            </a:r>
            <a:r>
              <a:rPr lang="zh-CN" altLang="en-US" dirty="0">
                <a:solidFill>
                  <a:schemeClr val="bg1"/>
                </a:solidFill>
              </a:rPr>
              <a:t> </a:t>
            </a:r>
            <a:endParaRPr lang="en-US" altLang="zh-CN" dirty="0">
              <a:solidFill>
                <a:schemeClr val="bg1"/>
              </a:solidFill>
            </a:endParaRPr>
          </a:p>
          <a:p>
            <a:pPr algn="ctr"/>
            <a:r>
              <a:rPr lang="en-US" altLang="zh-CN" b="1" dirty="0">
                <a:solidFill>
                  <a:schemeClr val="bg1"/>
                </a:solidFill>
              </a:rPr>
              <a:t>EX</a:t>
            </a:r>
            <a:r>
              <a:rPr lang="zh-CN" altLang="en-US" b="1" dirty="0">
                <a:solidFill>
                  <a:schemeClr val="bg1"/>
                </a:solidFill>
              </a:rPr>
              <a:t> </a:t>
            </a:r>
            <a:r>
              <a:rPr lang="en-US" altLang="zh-CN" b="1" dirty="0">
                <a:solidFill>
                  <a:schemeClr val="bg1"/>
                </a:solidFill>
              </a:rPr>
              <a:t>stage</a:t>
            </a:r>
            <a:r>
              <a:rPr lang="zh-CN" altLang="en-US" b="1" dirty="0">
                <a:solidFill>
                  <a:schemeClr val="bg1"/>
                </a:solidFill>
              </a:rPr>
              <a:t> </a:t>
            </a:r>
            <a:r>
              <a:rPr lang="en-US" altLang="zh-CN" dirty="0">
                <a:solidFill>
                  <a:schemeClr val="bg1"/>
                </a:solidFill>
              </a:rPr>
              <a:t>in</a:t>
            </a:r>
            <a:r>
              <a:rPr lang="zh-CN" altLang="en-US" dirty="0">
                <a:solidFill>
                  <a:schemeClr val="bg1"/>
                </a:solidFill>
              </a:rPr>
              <a:t> </a:t>
            </a:r>
            <a:r>
              <a:rPr lang="en-US" altLang="zh-CN" dirty="0">
                <a:solidFill>
                  <a:schemeClr val="bg1"/>
                </a:solidFill>
              </a:rPr>
              <a:t>i1</a:t>
            </a:r>
            <a:r>
              <a:rPr lang="zh-CN" altLang="en-US" dirty="0">
                <a:solidFill>
                  <a:schemeClr val="bg1"/>
                </a:solidFill>
              </a:rPr>
              <a:t> </a:t>
            </a:r>
            <a:endParaRPr lang="en-US" dirty="0">
              <a:solidFill>
                <a:schemeClr val="bg1"/>
              </a:solidFill>
            </a:endParaRPr>
          </a:p>
        </p:txBody>
      </p:sp>
      <p:sp>
        <p:nvSpPr>
          <p:cNvPr id="27" name="Rectangular Callout 26">
            <a:extLst>
              <a:ext uri="{FF2B5EF4-FFF2-40B4-BE49-F238E27FC236}">
                <a16:creationId xmlns:a16="http://schemas.microsoft.com/office/drawing/2014/main" id="{F7296CC4-2A33-C548-B1AD-5CAF13B99237}"/>
              </a:ext>
            </a:extLst>
          </p:cNvPr>
          <p:cNvSpPr/>
          <p:nvPr/>
        </p:nvSpPr>
        <p:spPr>
          <a:xfrm>
            <a:off x="3926709" y="1725438"/>
            <a:ext cx="3126956" cy="968661"/>
          </a:xfrm>
          <a:prstGeom prst="wedgeRectCallout">
            <a:avLst>
              <a:gd name="adj1" fmla="val 53123"/>
              <a:gd name="adj2" fmla="val 18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Q2:</a:t>
            </a:r>
            <a:r>
              <a:rPr lang="zh-CN" altLang="en-US" dirty="0"/>
              <a:t> </a:t>
            </a: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does</a:t>
            </a:r>
            <a:r>
              <a:rPr lang="zh-CN" altLang="en-US" dirty="0"/>
              <a:t> </a:t>
            </a:r>
            <a:r>
              <a:rPr lang="en-US" altLang="zh-CN" dirty="0"/>
              <a:t>i1</a:t>
            </a:r>
            <a:r>
              <a:rPr lang="zh-CN" altLang="en-US" dirty="0"/>
              <a:t> </a:t>
            </a:r>
            <a:r>
              <a:rPr lang="en-US" altLang="zh-CN" dirty="0"/>
              <a:t>need</a:t>
            </a:r>
            <a:r>
              <a:rPr lang="zh-CN" altLang="en-US" dirty="0"/>
              <a:t> </a:t>
            </a:r>
            <a:r>
              <a:rPr lang="en-US" altLang="zh-CN" dirty="0"/>
              <a:t>to</a:t>
            </a:r>
            <a:r>
              <a:rPr lang="zh-CN" altLang="en-US" dirty="0"/>
              <a:t> </a:t>
            </a:r>
            <a:r>
              <a:rPr lang="en-US" altLang="zh-CN" dirty="0"/>
              <a:t>finish</a:t>
            </a:r>
            <a:r>
              <a:rPr lang="zh-CN" altLang="en-US" dirty="0"/>
              <a:t> </a:t>
            </a:r>
            <a:r>
              <a:rPr lang="en-US" altLang="zh-CN" dirty="0"/>
              <a:t>that</a:t>
            </a:r>
            <a:r>
              <a:rPr lang="zh-CN" altLang="en-US" dirty="0"/>
              <a:t> </a:t>
            </a:r>
            <a:r>
              <a:rPr lang="en-US" altLang="zh-CN" dirty="0"/>
              <a:t>stage</a:t>
            </a:r>
            <a:r>
              <a:rPr lang="zh-CN" altLang="en-US" dirty="0"/>
              <a:t> </a:t>
            </a:r>
            <a:r>
              <a:rPr lang="en-US" altLang="zh-CN" dirty="0"/>
              <a:t>before</a:t>
            </a:r>
            <a:r>
              <a:rPr lang="zh-CN" altLang="en-US" dirty="0"/>
              <a:t> </a:t>
            </a:r>
            <a:r>
              <a:rPr lang="en-US" altLang="zh-CN" dirty="0"/>
              <a:t>i2</a:t>
            </a:r>
            <a:r>
              <a:rPr lang="zh-CN" altLang="en-US" dirty="0"/>
              <a:t> </a:t>
            </a:r>
            <a:r>
              <a:rPr lang="en-US" altLang="zh-CN" dirty="0"/>
              <a:t>needs</a:t>
            </a:r>
            <a:r>
              <a:rPr lang="zh-CN" altLang="en-US" dirty="0"/>
              <a:t> </a:t>
            </a:r>
            <a:r>
              <a:rPr lang="en-US" altLang="zh-CN" dirty="0"/>
              <a:t>it?</a:t>
            </a:r>
            <a:endParaRPr lang="en-US" dirty="0"/>
          </a:p>
        </p:txBody>
      </p:sp>
      <p:cxnSp>
        <p:nvCxnSpPr>
          <p:cNvPr id="11" name="Straight Arrow Connector 10">
            <a:extLst>
              <a:ext uri="{FF2B5EF4-FFF2-40B4-BE49-F238E27FC236}">
                <a16:creationId xmlns:a16="http://schemas.microsoft.com/office/drawing/2014/main" id="{2F8BEBD6-FC48-544A-A585-D671528A3500}"/>
              </a:ext>
            </a:extLst>
          </p:cNvPr>
          <p:cNvCxnSpPr/>
          <p:nvPr/>
        </p:nvCxnSpPr>
        <p:spPr>
          <a:xfrm>
            <a:off x="5490187" y="3429000"/>
            <a:ext cx="0" cy="63037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TextBox 11">
            <a:extLst>
              <a:ext uri="{FF2B5EF4-FFF2-40B4-BE49-F238E27FC236}">
                <a16:creationId xmlns:a16="http://schemas.microsoft.com/office/drawing/2014/main" id="{36A18ED6-B27F-D540-8041-A4BBE762A22F}"/>
              </a:ext>
            </a:extLst>
          </p:cNvPr>
          <p:cNvSpPr txBox="1"/>
          <p:nvPr/>
        </p:nvSpPr>
        <p:spPr>
          <a:xfrm>
            <a:off x="5569527" y="3537527"/>
            <a:ext cx="526473" cy="369332"/>
          </a:xfrm>
          <a:prstGeom prst="rect">
            <a:avLst/>
          </a:prstGeom>
          <a:noFill/>
        </p:spPr>
        <p:txBody>
          <a:bodyPr wrap="square" rtlCol="0">
            <a:spAutoFit/>
          </a:bodyPr>
          <a:lstStyle/>
          <a:p>
            <a:r>
              <a:rPr lang="en-US" altLang="zh-CN" dirty="0"/>
              <a:t>k</a:t>
            </a:r>
            <a:endParaRPr lang="en-US" dirty="0"/>
          </a:p>
        </p:txBody>
      </p:sp>
      <p:cxnSp>
        <p:nvCxnSpPr>
          <p:cNvPr id="26" name="Straight Arrow Connector 25">
            <a:extLst>
              <a:ext uri="{FF2B5EF4-FFF2-40B4-BE49-F238E27FC236}">
                <a16:creationId xmlns:a16="http://schemas.microsoft.com/office/drawing/2014/main" id="{719B3589-AF7E-5A45-827C-0EF2C4F8E557}"/>
              </a:ext>
            </a:extLst>
          </p:cNvPr>
          <p:cNvCxnSpPr/>
          <p:nvPr/>
        </p:nvCxnSpPr>
        <p:spPr>
          <a:xfrm>
            <a:off x="4060289" y="3429000"/>
            <a:ext cx="0" cy="63037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6" name="TextBox 35">
            <a:extLst>
              <a:ext uri="{FF2B5EF4-FFF2-40B4-BE49-F238E27FC236}">
                <a16:creationId xmlns:a16="http://schemas.microsoft.com/office/drawing/2014/main" id="{8AB1807B-D68E-084C-8ECA-DC1AB9DD6D54}"/>
              </a:ext>
            </a:extLst>
          </p:cNvPr>
          <p:cNvSpPr txBox="1"/>
          <p:nvPr/>
        </p:nvSpPr>
        <p:spPr>
          <a:xfrm>
            <a:off x="4139629" y="3537527"/>
            <a:ext cx="685151" cy="369332"/>
          </a:xfrm>
          <a:prstGeom prst="rect">
            <a:avLst/>
          </a:prstGeom>
          <a:noFill/>
        </p:spPr>
        <p:txBody>
          <a:bodyPr wrap="square" rtlCol="0">
            <a:spAutoFit/>
          </a:bodyPr>
          <a:lstStyle/>
          <a:p>
            <a:r>
              <a:rPr lang="en-US" altLang="zh-CN" dirty="0"/>
              <a:t>k</a:t>
            </a:r>
            <a:r>
              <a:rPr lang="zh-CN" altLang="en-US" dirty="0"/>
              <a:t> </a:t>
            </a:r>
            <a:r>
              <a:rPr lang="en-US" altLang="zh-CN" dirty="0"/>
              <a:t>-</a:t>
            </a:r>
            <a:r>
              <a:rPr lang="zh-CN" altLang="en-US" dirty="0"/>
              <a:t> </a:t>
            </a:r>
            <a:r>
              <a:rPr lang="en-US" altLang="zh-CN" dirty="0"/>
              <a:t>1</a:t>
            </a:r>
            <a:endParaRPr lang="en-US" dirty="0"/>
          </a:p>
        </p:txBody>
      </p:sp>
    </p:spTree>
    <p:extLst>
      <p:ext uri="{BB962C8B-B14F-4D97-AF65-F5344CB8AC3E}">
        <p14:creationId xmlns:p14="http://schemas.microsoft.com/office/powerpoint/2010/main" val="12044754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Control</a:t>
            </a:r>
            <a:r>
              <a:rPr lang="zh-CN" altLang="en-US"/>
              <a:t> </a:t>
            </a:r>
            <a:r>
              <a:rPr lang="en-US" altLang="zh-CN"/>
              <a:t>hazard</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72</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6" y="1497975"/>
            <a:ext cx="6096000" cy="2308324"/>
          </a:xfrm>
          <a:prstGeom prst="rect">
            <a:avLst/>
          </a:prstGeom>
        </p:spPr>
        <p:txBody>
          <a:bodyPr>
            <a:spAutoFit/>
          </a:bodyPr>
          <a:lstStyle/>
          <a:p>
            <a:r>
              <a:rPr lang="en-US" altLang="zh-CN" dirty="0"/>
              <a:t>assume</a:t>
            </a:r>
            <a:r>
              <a:rPr lang="zh-CN" altLang="en-US" dirty="0"/>
              <a:t> </a:t>
            </a:r>
            <a:r>
              <a:rPr lang="en-US" altLang="zh-CN" dirty="0"/>
              <a:t>x5</a:t>
            </a:r>
            <a:r>
              <a:rPr lang="zh-CN" altLang="en-US" dirty="0"/>
              <a:t> </a:t>
            </a:r>
            <a:r>
              <a:rPr lang="en-US" altLang="zh-CN" dirty="0"/>
              <a:t>=</a:t>
            </a:r>
            <a:r>
              <a:rPr lang="zh-CN" altLang="en-US" dirty="0"/>
              <a:t> </a:t>
            </a:r>
            <a:r>
              <a:rPr lang="en-US" altLang="zh-CN" dirty="0"/>
              <a:t>0</a:t>
            </a:r>
            <a:r>
              <a:rPr lang="zh-CN" altLang="en-US" dirty="0"/>
              <a:t> </a:t>
            </a:r>
            <a:r>
              <a:rPr lang="en-US" altLang="zh-CN" dirty="0"/>
              <a:t>x6</a:t>
            </a:r>
            <a:r>
              <a:rPr lang="zh-CN" altLang="en-US" dirty="0"/>
              <a:t> </a:t>
            </a:r>
            <a:r>
              <a:rPr lang="en-US" altLang="zh-CN" dirty="0"/>
              <a:t>=</a:t>
            </a:r>
            <a:r>
              <a:rPr lang="zh-CN" altLang="en-US" dirty="0"/>
              <a:t> </a:t>
            </a:r>
            <a:r>
              <a:rPr lang="en-US" altLang="zh-CN" dirty="0"/>
              <a:t>0</a:t>
            </a:r>
          </a:p>
          <a:p>
            <a:r>
              <a:rPr lang="en-US" altLang="zh-CN" dirty="0">
                <a:solidFill>
                  <a:schemeClr val="accent6"/>
                </a:solidFill>
              </a:rPr>
              <a:t>i1:</a:t>
            </a:r>
            <a:r>
              <a:rPr lang="zh-CN" altLang="en-US" dirty="0">
                <a:solidFill>
                  <a:schemeClr val="accent6"/>
                </a:solidFill>
              </a:rPr>
              <a:t> </a:t>
            </a:r>
            <a:r>
              <a:rPr lang="en-US" altLang="zh-CN" dirty="0" err="1">
                <a:solidFill>
                  <a:schemeClr val="accent6"/>
                </a:solidFill>
              </a:rPr>
              <a:t>beq</a:t>
            </a:r>
            <a:r>
              <a:rPr lang="zh-CN" altLang="en-US" dirty="0">
                <a:solidFill>
                  <a:schemeClr val="accent6"/>
                </a:solidFill>
              </a:rPr>
              <a:t> </a:t>
            </a:r>
            <a:r>
              <a:rPr lang="en-US" altLang="zh-CN" dirty="0">
                <a:solidFill>
                  <a:schemeClr val="accent6"/>
                </a:solidFill>
              </a:rPr>
              <a:t>x5,</a:t>
            </a:r>
            <a:r>
              <a:rPr lang="zh-CN" altLang="en-US" dirty="0">
                <a:solidFill>
                  <a:schemeClr val="accent6"/>
                </a:solidFill>
              </a:rPr>
              <a:t> </a:t>
            </a:r>
            <a:r>
              <a:rPr lang="en-US" altLang="zh-CN" dirty="0">
                <a:solidFill>
                  <a:schemeClr val="accent6"/>
                </a:solidFill>
              </a:rPr>
              <a:t>x6,</a:t>
            </a:r>
            <a:r>
              <a:rPr lang="zh-CN" altLang="en-US" dirty="0">
                <a:solidFill>
                  <a:schemeClr val="accent6"/>
                </a:solidFill>
              </a:rPr>
              <a:t> </a:t>
            </a:r>
            <a:r>
              <a:rPr lang="en-US" altLang="zh-CN" dirty="0">
                <a:solidFill>
                  <a:schemeClr val="accent6"/>
                </a:solidFill>
              </a:rPr>
              <a:t>100</a:t>
            </a:r>
          </a:p>
          <a:p>
            <a:r>
              <a:rPr lang="en-US" altLang="zh-CN" dirty="0">
                <a:solidFill>
                  <a:schemeClr val="accent6"/>
                </a:solidFill>
              </a:rPr>
              <a:t>add</a:t>
            </a:r>
            <a:r>
              <a:rPr lang="zh-CN" altLang="en-US" dirty="0">
                <a:solidFill>
                  <a:schemeClr val="accent6"/>
                </a:solidFill>
              </a:rPr>
              <a:t> </a:t>
            </a:r>
            <a:r>
              <a:rPr lang="en-US" altLang="zh-CN" dirty="0">
                <a:solidFill>
                  <a:schemeClr val="accent6"/>
                </a:solidFill>
              </a:rPr>
              <a:t>x1,</a:t>
            </a:r>
            <a:r>
              <a:rPr lang="zh-CN" altLang="en-US" dirty="0">
                <a:solidFill>
                  <a:schemeClr val="accent6"/>
                </a:solidFill>
              </a:rPr>
              <a:t> </a:t>
            </a:r>
            <a:r>
              <a:rPr lang="en-US" altLang="zh-CN" dirty="0">
                <a:solidFill>
                  <a:schemeClr val="accent6"/>
                </a:solidFill>
              </a:rPr>
              <a:t>x2,</a:t>
            </a:r>
            <a:r>
              <a:rPr lang="zh-CN" altLang="en-US" dirty="0">
                <a:solidFill>
                  <a:schemeClr val="accent6"/>
                </a:solidFill>
              </a:rPr>
              <a:t> </a:t>
            </a:r>
            <a:r>
              <a:rPr lang="en-US" altLang="zh-CN" dirty="0">
                <a:solidFill>
                  <a:schemeClr val="accent6"/>
                </a:solidFill>
              </a:rPr>
              <a:t>x3</a:t>
            </a:r>
          </a:p>
          <a:p>
            <a:r>
              <a:rPr lang="en-US" altLang="zh-CN" dirty="0">
                <a:solidFill>
                  <a:schemeClr val="accent6"/>
                </a:solidFill>
              </a:rPr>
              <a:t>…</a:t>
            </a:r>
          </a:p>
          <a:p>
            <a:endParaRPr lang="en-US" altLang="zh-CN" dirty="0">
              <a:solidFill>
                <a:schemeClr val="accent6"/>
              </a:solidFill>
            </a:endParaRPr>
          </a:p>
          <a:p>
            <a:r>
              <a:rPr lang="en-US" altLang="zh-CN" dirty="0">
                <a:solidFill>
                  <a:schemeClr val="accent6"/>
                </a:solidFill>
              </a:rPr>
              <a:t>Should</a:t>
            </a:r>
            <a:r>
              <a:rPr lang="zh-CN" altLang="en-US" dirty="0">
                <a:solidFill>
                  <a:schemeClr val="accent6"/>
                </a:solidFill>
              </a:rPr>
              <a:t> </a:t>
            </a:r>
            <a:r>
              <a:rPr lang="en-US" altLang="zh-CN" dirty="0">
                <a:solidFill>
                  <a:schemeClr val="accent6"/>
                </a:solidFill>
              </a:rPr>
              <a:t>jump</a:t>
            </a:r>
            <a:r>
              <a:rPr lang="zh-CN" altLang="en-US" dirty="0">
                <a:solidFill>
                  <a:schemeClr val="accent6"/>
                </a:solidFill>
              </a:rPr>
              <a:t> </a:t>
            </a:r>
            <a:r>
              <a:rPr lang="en-US" altLang="zh-CN" dirty="0">
                <a:solidFill>
                  <a:schemeClr val="accent6"/>
                </a:solidFill>
              </a:rPr>
              <a:t>to</a:t>
            </a:r>
            <a:r>
              <a:rPr lang="zh-CN" altLang="en-US" dirty="0">
                <a:solidFill>
                  <a:schemeClr val="accent6"/>
                </a:solidFill>
              </a:rPr>
              <a:t> </a:t>
            </a:r>
            <a:r>
              <a:rPr lang="en-US" altLang="zh-CN" dirty="0">
                <a:solidFill>
                  <a:schemeClr val="accent6"/>
                </a:solidFill>
              </a:rPr>
              <a:t>here:</a:t>
            </a:r>
          </a:p>
          <a:p>
            <a:r>
              <a:rPr lang="en-US" altLang="zh-CN" dirty="0">
                <a:solidFill>
                  <a:schemeClr val="accent6"/>
                </a:solidFill>
              </a:rPr>
              <a:t>i2:</a:t>
            </a:r>
            <a:r>
              <a:rPr lang="zh-CN" altLang="en-US" dirty="0">
                <a:solidFill>
                  <a:schemeClr val="accent6"/>
                </a:solidFill>
              </a:rPr>
              <a:t> </a:t>
            </a:r>
            <a:r>
              <a:rPr lang="en-US" altLang="zh-CN" dirty="0">
                <a:solidFill>
                  <a:schemeClr val="accent6"/>
                </a:solidFill>
              </a:rPr>
              <a:t>add</a:t>
            </a:r>
            <a:r>
              <a:rPr lang="zh-CN" altLang="en-US" dirty="0">
                <a:solidFill>
                  <a:schemeClr val="accent6"/>
                </a:solidFill>
              </a:rPr>
              <a:t> </a:t>
            </a:r>
            <a:r>
              <a:rPr lang="en-US" altLang="zh-CN" dirty="0">
                <a:solidFill>
                  <a:schemeClr val="accent6"/>
                </a:solidFill>
              </a:rPr>
              <a:t>x7,</a:t>
            </a:r>
            <a:r>
              <a:rPr lang="zh-CN" altLang="en-US" dirty="0">
                <a:solidFill>
                  <a:schemeClr val="accent6"/>
                </a:solidFill>
              </a:rPr>
              <a:t> </a:t>
            </a:r>
            <a:r>
              <a:rPr lang="en-US" altLang="zh-CN" dirty="0">
                <a:solidFill>
                  <a:schemeClr val="accent6"/>
                </a:solidFill>
              </a:rPr>
              <a:t>x8,</a:t>
            </a:r>
            <a:r>
              <a:rPr lang="zh-CN" altLang="en-US" dirty="0">
                <a:solidFill>
                  <a:schemeClr val="accent6"/>
                </a:solidFill>
              </a:rPr>
              <a:t> </a:t>
            </a:r>
            <a:r>
              <a:rPr lang="en-US" altLang="zh-CN" dirty="0">
                <a:solidFill>
                  <a:schemeClr val="accent6"/>
                </a:solidFill>
              </a:rPr>
              <a:t>x9</a:t>
            </a:r>
          </a:p>
          <a:p>
            <a:r>
              <a:rPr lang="en-US" altLang="zh-CN" dirty="0"/>
              <a:t>How</a:t>
            </a:r>
            <a:r>
              <a:rPr lang="zh-CN" altLang="en-US" dirty="0"/>
              <a:t> </a:t>
            </a:r>
            <a:r>
              <a:rPr lang="en-US" altLang="zh-CN" dirty="0"/>
              <a:t>many</a:t>
            </a:r>
            <a:r>
              <a:rPr lang="zh-CN" altLang="en-US" dirty="0"/>
              <a:t> </a:t>
            </a:r>
            <a:r>
              <a:rPr lang="en-US" altLang="zh-CN" dirty="0"/>
              <a:t>bubbles?</a:t>
            </a:r>
          </a:p>
        </p:txBody>
      </p:sp>
      <p:sp>
        <p:nvSpPr>
          <p:cNvPr id="5" name="Rectangle 4">
            <a:extLst>
              <a:ext uri="{FF2B5EF4-FFF2-40B4-BE49-F238E27FC236}">
                <a16:creationId xmlns:a16="http://schemas.microsoft.com/office/drawing/2014/main" id="{85E2C1E9-B038-6148-900F-1C245A1A7FB2}"/>
              </a:ext>
            </a:extLst>
          </p:cNvPr>
          <p:cNvSpPr/>
          <p:nvPr/>
        </p:nvSpPr>
        <p:spPr>
          <a:xfrm>
            <a:off x="2673273"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7" name="Rectangle 6">
            <a:extLst>
              <a:ext uri="{FF2B5EF4-FFF2-40B4-BE49-F238E27FC236}">
                <a16:creationId xmlns:a16="http://schemas.microsoft.com/office/drawing/2014/main" id="{C6D4937B-73D4-264F-93B4-99D65213E87D}"/>
              </a:ext>
            </a:extLst>
          </p:cNvPr>
          <p:cNvSpPr/>
          <p:nvPr/>
        </p:nvSpPr>
        <p:spPr>
          <a:xfrm>
            <a:off x="4476395" y="4060670"/>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8" name="Rectangle 7">
            <a:extLst>
              <a:ext uri="{FF2B5EF4-FFF2-40B4-BE49-F238E27FC236}">
                <a16:creationId xmlns:a16="http://schemas.microsoft.com/office/drawing/2014/main" id="{A82D4193-31FF-2B42-83AA-ACEDEEABA142}"/>
              </a:ext>
            </a:extLst>
          </p:cNvPr>
          <p:cNvSpPr/>
          <p:nvPr/>
        </p:nvSpPr>
        <p:spPr>
          <a:xfrm>
            <a:off x="5490187"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9" name="Rectangle 8">
            <a:extLst>
              <a:ext uri="{FF2B5EF4-FFF2-40B4-BE49-F238E27FC236}">
                <a16:creationId xmlns:a16="http://schemas.microsoft.com/office/drawing/2014/main" id="{7C83DE2F-3E6D-5246-BDC2-E37279C8B87F}"/>
              </a:ext>
            </a:extLst>
          </p:cNvPr>
          <p:cNvSpPr/>
          <p:nvPr/>
        </p:nvSpPr>
        <p:spPr>
          <a:xfrm>
            <a:off x="6908151" y="4091479"/>
            <a:ext cx="506896" cy="556592"/>
          </a:xfrm>
          <a:prstGeom prst="rect">
            <a:avLst/>
          </a:prstGeom>
          <a:solidFill>
            <a:srgbClr val="5B9BD5"/>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a:solidFill>
                  <a:schemeClr val="tx1"/>
                </a:solidFill>
              </a:rPr>
              <a:t>WB</a:t>
            </a:r>
            <a:endParaRPr lang="en-US" sz="1200">
              <a:solidFill>
                <a:schemeClr val="tx1"/>
              </a:solidFill>
            </a:endParaRPr>
          </a:p>
        </p:txBody>
      </p:sp>
      <p:sp>
        <p:nvSpPr>
          <p:cNvPr id="10" name="Rectangle 9">
            <a:extLst>
              <a:ext uri="{FF2B5EF4-FFF2-40B4-BE49-F238E27FC236}">
                <a16:creationId xmlns:a16="http://schemas.microsoft.com/office/drawing/2014/main" id="{7CC5934F-A592-2340-B86B-A5F949AA9E67}"/>
              </a:ext>
            </a:extLst>
          </p:cNvPr>
          <p:cNvSpPr/>
          <p:nvPr/>
        </p:nvSpPr>
        <p:spPr>
          <a:xfrm>
            <a:off x="744746" y="4153003"/>
            <a:ext cx="1887055" cy="369332"/>
          </a:xfrm>
          <a:prstGeom prst="rect">
            <a:avLst/>
          </a:prstGeom>
        </p:spPr>
        <p:txBody>
          <a:bodyPr wrap="none">
            <a:spAutoFit/>
          </a:bodyPr>
          <a:lstStyle/>
          <a:p>
            <a:r>
              <a:rPr lang="en-US" altLang="zh-CN"/>
              <a:t>i1: </a:t>
            </a:r>
            <a:r>
              <a:rPr lang="en-US" altLang="zh-CN" err="1"/>
              <a:t>beq</a:t>
            </a:r>
            <a:r>
              <a:rPr lang="zh-CN" altLang="en-US"/>
              <a:t> </a:t>
            </a:r>
            <a:r>
              <a:rPr lang="en-US" altLang="zh-CN"/>
              <a:t>x5,</a:t>
            </a:r>
            <a:r>
              <a:rPr lang="zh-CN" altLang="en-US"/>
              <a:t> </a:t>
            </a:r>
            <a:r>
              <a:rPr lang="en-US" altLang="zh-CN"/>
              <a:t>x6,</a:t>
            </a:r>
            <a:r>
              <a:rPr lang="zh-CN" altLang="en-US"/>
              <a:t> </a:t>
            </a:r>
            <a:r>
              <a:rPr lang="en-US" altLang="zh-CN"/>
              <a:t>100</a:t>
            </a:r>
          </a:p>
        </p:txBody>
      </p:sp>
      <p:sp>
        <p:nvSpPr>
          <p:cNvPr id="24" name="Rectangle 23">
            <a:extLst>
              <a:ext uri="{FF2B5EF4-FFF2-40B4-BE49-F238E27FC236}">
                <a16:creationId xmlns:a16="http://schemas.microsoft.com/office/drawing/2014/main" id="{43E0FF76-56BD-A346-9AAB-107DB94C1D75}"/>
              </a:ext>
            </a:extLst>
          </p:cNvPr>
          <p:cNvSpPr/>
          <p:nvPr/>
        </p:nvSpPr>
        <p:spPr>
          <a:xfrm>
            <a:off x="4476395" y="4060670"/>
            <a:ext cx="506896"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29" name="Rectangle 28">
            <a:extLst>
              <a:ext uri="{FF2B5EF4-FFF2-40B4-BE49-F238E27FC236}">
                <a16:creationId xmlns:a16="http://schemas.microsoft.com/office/drawing/2014/main" id="{7CC8804E-BF3D-4244-856F-C818B51DFEEE}"/>
              </a:ext>
            </a:extLst>
          </p:cNvPr>
          <p:cNvSpPr/>
          <p:nvPr/>
        </p:nvSpPr>
        <p:spPr>
          <a:xfrm>
            <a:off x="6541604" y="1582124"/>
            <a:ext cx="4137991" cy="13255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How</a:t>
            </a:r>
            <a:r>
              <a:rPr lang="zh-CN" altLang="en-US" dirty="0"/>
              <a:t> </a:t>
            </a:r>
            <a:r>
              <a:rPr lang="en-US" altLang="zh-CN" dirty="0"/>
              <a:t>many</a:t>
            </a:r>
            <a:r>
              <a:rPr lang="zh-CN" altLang="en-US" dirty="0"/>
              <a:t> </a:t>
            </a:r>
            <a:r>
              <a:rPr lang="en-US" altLang="zh-CN" dirty="0"/>
              <a:t>bubbles?</a:t>
            </a:r>
          </a:p>
          <a:p>
            <a:pPr algn="ct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it</a:t>
            </a:r>
            <a:r>
              <a:rPr lang="zh-CN" altLang="en-US" dirty="0"/>
              <a:t> </a:t>
            </a:r>
            <a:r>
              <a:rPr lang="en-US" altLang="zh-CN" dirty="0"/>
              <a:t>needs</a:t>
            </a:r>
            <a:r>
              <a:rPr lang="zh-CN" altLang="en-US" dirty="0"/>
              <a:t> </a:t>
            </a:r>
            <a:endParaRPr lang="en-US" altLang="zh-CN" dirty="0"/>
          </a:p>
          <a:p>
            <a:pPr algn="ctr"/>
            <a:r>
              <a:rPr lang="en-US" altLang="zh-CN" dirty="0"/>
              <a:t>for</a:t>
            </a:r>
            <a:r>
              <a:rPr lang="zh-CN" altLang="en-US" dirty="0"/>
              <a:t> </a:t>
            </a:r>
            <a:r>
              <a:rPr lang="en-US" altLang="zh-CN" dirty="0"/>
              <a:t>i1</a:t>
            </a:r>
            <a:r>
              <a:rPr lang="zh-CN" altLang="en-US" dirty="0"/>
              <a:t> </a:t>
            </a:r>
            <a:r>
              <a:rPr lang="en-US" altLang="zh-CN" dirty="0"/>
              <a:t>to</a:t>
            </a:r>
            <a:r>
              <a:rPr lang="zh-CN" altLang="en-US" dirty="0"/>
              <a:t> </a:t>
            </a:r>
            <a:r>
              <a:rPr lang="en-US" altLang="zh-CN" dirty="0"/>
              <a:t>prepare</a:t>
            </a:r>
            <a:r>
              <a:rPr lang="zh-CN" altLang="en-US" dirty="0"/>
              <a:t> </a:t>
            </a:r>
            <a:r>
              <a:rPr lang="en-US" altLang="zh-CN" dirty="0"/>
              <a:t>the</a:t>
            </a:r>
            <a:r>
              <a:rPr lang="zh-CN" altLang="en-US" dirty="0"/>
              <a:t> </a:t>
            </a:r>
            <a:r>
              <a:rPr lang="en-US" altLang="zh-CN" dirty="0"/>
              <a:t>output</a:t>
            </a:r>
            <a:r>
              <a:rPr lang="zh-CN" altLang="en-US" dirty="0"/>
              <a:t> </a:t>
            </a:r>
            <a:endParaRPr lang="en-US" altLang="zh-CN" dirty="0"/>
          </a:p>
          <a:p>
            <a:pPr algn="ctr"/>
            <a:r>
              <a:rPr lang="en-US" altLang="zh-CN" dirty="0"/>
              <a:t>before</a:t>
            </a:r>
            <a:r>
              <a:rPr lang="zh-CN" altLang="en-US" dirty="0"/>
              <a:t> </a:t>
            </a:r>
            <a:r>
              <a:rPr lang="en-US" altLang="zh-CN" dirty="0"/>
              <a:t>next instruction uses</a:t>
            </a:r>
            <a:r>
              <a:rPr lang="zh-CN" altLang="en-US" dirty="0"/>
              <a:t> </a:t>
            </a:r>
            <a:r>
              <a:rPr lang="en-US" altLang="zh-CN" dirty="0"/>
              <a:t>it.</a:t>
            </a:r>
            <a:endParaRPr lang="en-US" dirty="0"/>
          </a:p>
        </p:txBody>
      </p:sp>
      <p:sp>
        <p:nvSpPr>
          <p:cNvPr id="22" name="Rectangle 21">
            <a:extLst>
              <a:ext uri="{FF2B5EF4-FFF2-40B4-BE49-F238E27FC236}">
                <a16:creationId xmlns:a16="http://schemas.microsoft.com/office/drawing/2014/main" id="{827441DE-065A-A546-876C-472FC6C5E9A6}"/>
              </a:ext>
            </a:extLst>
          </p:cNvPr>
          <p:cNvSpPr/>
          <p:nvPr/>
        </p:nvSpPr>
        <p:spPr>
          <a:xfrm>
            <a:off x="2007948" y="4939149"/>
            <a:ext cx="1747594" cy="369332"/>
          </a:xfrm>
          <a:prstGeom prst="rect">
            <a:avLst/>
          </a:prstGeom>
        </p:spPr>
        <p:txBody>
          <a:bodyPr wrap="none">
            <a:spAutoFit/>
          </a:bodyPr>
          <a:lstStyle/>
          <a:p>
            <a:r>
              <a:rPr lang="en-US" altLang="zh-CN" dirty="0"/>
              <a:t>i2:</a:t>
            </a:r>
            <a:r>
              <a:rPr lang="zh-CN" altLang="en-US" dirty="0"/>
              <a:t> </a:t>
            </a:r>
            <a:r>
              <a:rPr lang="en-US" altLang="zh-CN" dirty="0"/>
              <a:t>add</a:t>
            </a:r>
            <a:r>
              <a:rPr lang="zh-CN" altLang="en-US" dirty="0"/>
              <a:t> </a:t>
            </a:r>
            <a:r>
              <a:rPr lang="en-US" altLang="zh-CN" dirty="0"/>
              <a:t>x7,</a:t>
            </a:r>
            <a:r>
              <a:rPr lang="zh-CN" altLang="en-US" dirty="0"/>
              <a:t> </a:t>
            </a:r>
            <a:r>
              <a:rPr lang="en-US" altLang="zh-CN" dirty="0"/>
              <a:t>x8,</a:t>
            </a:r>
            <a:r>
              <a:rPr lang="zh-CN" altLang="en-US" dirty="0"/>
              <a:t> </a:t>
            </a:r>
            <a:r>
              <a:rPr lang="en-US" altLang="zh-CN" dirty="0"/>
              <a:t>x9</a:t>
            </a:r>
          </a:p>
        </p:txBody>
      </p:sp>
      <p:sp>
        <p:nvSpPr>
          <p:cNvPr id="28" name="Rectangle 27">
            <a:extLst>
              <a:ext uri="{FF2B5EF4-FFF2-40B4-BE49-F238E27FC236}">
                <a16:creationId xmlns:a16="http://schemas.microsoft.com/office/drawing/2014/main" id="{09DCB67B-96DA-364A-87A5-25ECF9725A6D}"/>
              </a:ext>
            </a:extLst>
          </p:cNvPr>
          <p:cNvSpPr/>
          <p:nvPr/>
        </p:nvSpPr>
        <p:spPr>
          <a:xfrm>
            <a:off x="4078830"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30" name="Rectangle 29">
            <a:extLst>
              <a:ext uri="{FF2B5EF4-FFF2-40B4-BE49-F238E27FC236}">
                <a16:creationId xmlns:a16="http://schemas.microsoft.com/office/drawing/2014/main" id="{6F0D3FD0-3DB9-D34F-91B1-C69B72C8A41E}"/>
              </a:ext>
            </a:extLst>
          </p:cNvPr>
          <p:cNvSpPr/>
          <p:nvPr/>
        </p:nvSpPr>
        <p:spPr>
          <a:xfrm>
            <a:off x="5881952" y="4870336"/>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31" name="Rectangle 30">
            <a:extLst>
              <a:ext uri="{FF2B5EF4-FFF2-40B4-BE49-F238E27FC236}">
                <a16:creationId xmlns:a16="http://schemas.microsoft.com/office/drawing/2014/main" id="{5142C63F-CA8F-AC45-B656-6658E2219BAC}"/>
              </a:ext>
            </a:extLst>
          </p:cNvPr>
          <p:cNvSpPr/>
          <p:nvPr/>
        </p:nvSpPr>
        <p:spPr>
          <a:xfrm>
            <a:off x="6895744"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32" name="Rectangle 31">
            <a:extLst>
              <a:ext uri="{FF2B5EF4-FFF2-40B4-BE49-F238E27FC236}">
                <a16:creationId xmlns:a16="http://schemas.microsoft.com/office/drawing/2014/main" id="{AC3F74DD-FA08-CC4B-9D08-A6108F25889F}"/>
              </a:ext>
            </a:extLst>
          </p:cNvPr>
          <p:cNvSpPr/>
          <p:nvPr/>
        </p:nvSpPr>
        <p:spPr>
          <a:xfrm>
            <a:off x="8313708" y="4901145"/>
            <a:ext cx="506896" cy="556592"/>
          </a:xfrm>
          <a:prstGeom prst="rect">
            <a:avLst/>
          </a:prstGeom>
          <a:solidFill>
            <a:srgbClr val="5B9BD5"/>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a:solidFill>
                  <a:schemeClr val="tx1"/>
                </a:solidFill>
              </a:rPr>
              <a:t>WB</a:t>
            </a:r>
            <a:endParaRPr lang="en-US" sz="1200">
              <a:solidFill>
                <a:schemeClr val="tx1"/>
              </a:solidFill>
            </a:endParaRPr>
          </a:p>
        </p:txBody>
      </p:sp>
      <p:sp>
        <p:nvSpPr>
          <p:cNvPr id="34" name="Rectangle 33">
            <a:extLst>
              <a:ext uri="{FF2B5EF4-FFF2-40B4-BE49-F238E27FC236}">
                <a16:creationId xmlns:a16="http://schemas.microsoft.com/office/drawing/2014/main" id="{7E79908E-EC28-484C-B3A0-7FA0BFD98336}"/>
              </a:ext>
            </a:extLst>
          </p:cNvPr>
          <p:cNvSpPr/>
          <p:nvPr/>
        </p:nvSpPr>
        <p:spPr>
          <a:xfrm>
            <a:off x="5881952" y="4870336"/>
            <a:ext cx="506896"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23" name="Rectangle 22">
            <a:extLst>
              <a:ext uri="{FF2B5EF4-FFF2-40B4-BE49-F238E27FC236}">
                <a16:creationId xmlns:a16="http://schemas.microsoft.com/office/drawing/2014/main" id="{108CD528-A2E2-2143-9B1A-A15D79BC4AD6}"/>
              </a:ext>
            </a:extLst>
          </p:cNvPr>
          <p:cNvSpPr/>
          <p:nvPr/>
        </p:nvSpPr>
        <p:spPr>
          <a:xfrm>
            <a:off x="7165108" y="2241754"/>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29BAED3-1D79-CA48-8E8A-B286F9E3B04E}"/>
              </a:ext>
            </a:extLst>
          </p:cNvPr>
          <p:cNvSpPr/>
          <p:nvPr/>
        </p:nvSpPr>
        <p:spPr>
          <a:xfrm>
            <a:off x="7165108" y="2549832"/>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ular Callout 24">
            <a:extLst>
              <a:ext uri="{FF2B5EF4-FFF2-40B4-BE49-F238E27FC236}">
                <a16:creationId xmlns:a16="http://schemas.microsoft.com/office/drawing/2014/main" id="{52C828DC-5ABA-C14C-AFF3-5F0C8AD174A0}"/>
              </a:ext>
            </a:extLst>
          </p:cNvPr>
          <p:cNvSpPr/>
          <p:nvPr/>
        </p:nvSpPr>
        <p:spPr>
          <a:xfrm>
            <a:off x="3846553" y="5507515"/>
            <a:ext cx="3553689" cy="1049026"/>
          </a:xfrm>
          <a:prstGeom prst="wedgeRectCallout">
            <a:avLst>
              <a:gd name="adj1" fmla="val -28663"/>
              <a:gd name="adj2" fmla="val -69643"/>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i2</a:t>
            </a:r>
            <a:r>
              <a:rPr lang="zh-CN" altLang="en-US" dirty="0">
                <a:solidFill>
                  <a:schemeClr val="bg1"/>
                </a:solidFill>
              </a:rPr>
              <a:t> </a:t>
            </a:r>
            <a:r>
              <a:rPr lang="en-US" altLang="zh-CN" dirty="0">
                <a:solidFill>
                  <a:schemeClr val="bg1"/>
                </a:solidFill>
              </a:rPr>
              <a:t>needs</a:t>
            </a:r>
            <a:r>
              <a:rPr lang="zh-CN" altLang="en-US" dirty="0">
                <a:solidFill>
                  <a:schemeClr val="bg1"/>
                </a:solidFill>
              </a:rPr>
              <a:t> </a:t>
            </a:r>
            <a:r>
              <a:rPr lang="en-US" altLang="zh-CN" dirty="0">
                <a:solidFill>
                  <a:schemeClr val="bg1"/>
                </a:solidFill>
              </a:rPr>
              <a:t>the</a:t>
            </a:r>
            <a:r>
              <a:rPr lang="zh-CN" altLang="en-US" dirty="0">
                <a:solidFill>
                  <a:schemeClr val="bg1"/>
                </a:solidFill>
              </a:rPr>
              <a:t> </a:t>
            </a:r>
            <a:r>
              <a:rPr lang="en-US" altLang="zh-CN" dirty="0">
                <a:solidFill>
                  <a:schemeClr val="bg1"/>
                </a:solidFill>
              </a:rPr>
              <a:t>instruction</a:t>
            </a:r>
            <a:r>
              <a:rPr lang="zh-CN" altLang="en-US" dirty="0">
                <a:solidFill>
                  <a:schemeClr val="bg1"/>
                </a:solidFill>
              </a:rPr>
              <a:t> </a:t>
            </a:r>
            <a:r>
              <a:rPr lang="en-US" altLang="zh-CN" dirty="0">
                <a:solidFill>
                  <a:schemeClr val="bg1"/>
                </a:solidFill>
              </a:rPr>
              <a:t>address</a:t>
            </a:r>
          </a:p>
          <a:p>
            <a:pPr algn="ctr"/>
            <a:r>
              <a:rPr lang="en-US" altLang="zh-CN" dirty="0">
                <a:solidFill>
                  <a:schemeClr val="bg1"/>
                </a:solidFill>
              </a:rPr>
              <a:t>=&gt;</a:t>
            </a:r>
            <a:r>
              <a:rPr lang="zh-CN" altLang="en-US" dirty="0">
                <a:solidFill>
                  <a:schemeClr val="bg1"/>
                </a:solidFill>
              </a:rPr>
              <a:t> </a:t>
            </a:r>
            <a:r>
              <a:rPr lang="en-US" altLang="zh-CN" dirty="0">
                <a:solidFill>
                  <a:schemeClr val="bg1"/>
                </a:solidFill>
              </a:rPr>
              <a:t>decided</a:t>
            </a:r>
            <a:r>
              <a:rPr lang="zh-CN" altLang="en-US" dirty="0">
                <a:solidFill>
                  <a:schemeClr val="bg1"/>
                </a:solidFill>
              </a:rPr>
              <a:t> </a:t>
            </a:r>
            <a:r>
              <a:rPr lang="en-US" altLang="zh-CN" dirty="0">
                <a:solidFill>
                  <a:schemeClr val="bg1"/>
                </a:solidFill>
              </a:rPr>
              <a:t>by</a:t>
            </a:r>
            <a:r>
              <a:rPr lang="zh-CN" altLang="en-US" dirty="0">
                <a:solidFill>
                  <a:schemeClr val="bg1"/>
                </a:solidFill>
              </a:rPr>
              <a:t> </a:t>
            </a:r>
            <a:r>
              <a:rPr lang="en-US" altLang="zh-CN" dirty="0">
                <a:solidFill>
                  <a:schemeClr val="bg1"/>
                </a:solidFill>
              </a:rPr>
              <a:t>the</a:t>
            </a:r>
            <a:r>
              <a:rPr lang="zh-CN" altLang="en-US" dirty="0">
                <a:solidFill>
                  <a:schemeClr val="bg1"/>
                </a:solidFill>
              </a:rPr>
              <a:t> </a:t>
            </a:r>
            <a:r>
              <a:rPr lang="en-US" altLang="zh-CN" dirty="0">
                <a:solidFill>
                  <a:schemeClr val="bg1"/>
                </a:solidFill>
              </a:rPr>
              <a:t>output</a:t>
            </a:r>
            <a:r>
              <a:rPr lang="zh-CN" altLang="en-US" dirty="0">
                <a:solidFill>
                  <a:schemeClr val="bg1"/>
                </a:solidFill>
              </a:rPr>
              <a:t> </a:t>
            </a:r>
            <a:r>
              <a:rPr lang="en-US" altLang="zh-CN" dirty="0">
                <a:solidFill>
                  <a:schemeClr val="bg1"/>
                </a:solidFill>
              </a:rPr>
              <a:t>of</a:t>
            </a:r>
            <a:r>
              <a:rPr lang="zh-CN" altLang="en-US" dirty="0">
                <a:solidFill>
                  <a:schemeClr val="bg1"/>
                </a:solidFill>
              </a:rPr>
              <a:t> </a:t>
            </a:r>
            <a:endParaRPr lang="en-US" altLang="zh-CN" dirty="0">
              <a:solidFill>
                <a:schemeClr val="bg1"/>
              </a:solidFill>
            </a:endParaRPr>
          </a:p>
          <a:p>
            <a:pPr algn="ctr"/>
            <a:r>
              <a:rPr lang="en-US" altLang="zh-CN" b="1" dirty="0">
                <a:solidFill>
                  <a:schemeClr val="bg1"/>
                </a:solidFill>
              </a:rPr>
              <a:t>EX</a:t>
            </a:r>
            <a:r>
              <a:rPr lang="zh-CN" altLang="en-US" b="1" dirty="0">
                <a:solidFill>
                  <a:schemeClr val="bg1"/>
                </a:solidFill>
              </a:rPr>
              <a:t> </a:t>
            </a:r>
            <a:r>
              <a:rPr lang="en-US" altLang="zh-CN" b="1" dirty="0">
                <a:solidFill>
                  <a:schemeClr val="bg1"/>
                </a:solidFill>
              </a:rPr>
              <a:t>stage</a:t>
            </a:r>
            <a:r>
              <a:rPr lang="zh-CN" altLang="en-US" b="1" dirty="0">
                <a:solidFill>
                  <a:schemeClr val="bg1"/>
                </a:solidFill>
              </a:rPr>
              <a:t> </a:t>
            </a:r>
            <a:r>
              <a:rPr lang="en-US" altLang="zh-CN" dirty="0">
                <a:solidFill>
                  <a:schemeClr val="bg1"/>
                </a:solidFill>
              </a:rPr>
              <a:t>in</a:t>
            </a:r>
            <a:r>
              <a:rPr lang="zh-CN" altLang="en-US" dirty="0">
                <a:solidFill>
                  <a:schemeClr val="bg1"/>
                </a:solidFill>
              </a:rPr>
              <a:t> </a:t>
            </a:r>
            <a:r>
              <a:rPr lang="en-US" altLang="zh-CN" dirty="0">
                <a:solidFill>
                  <a:schemeClr val="bg1"/>
                </a:solidFill>
              </a:rPr>
              <a:t>i1</a:t>
            </a:r>
            <a:r>
              <a:rPr lang="zh-CN" altLang="en-US" dirty="0">
                <a:solidFill>
                  <a:schemeClr val="bg1"/>
                </a:solidFill>
              </a:rPr>
              <a:t> </a:t>
            </a:r>
            <a:endParaRPr lang="en-US" dirty="0">
              <a:solidFill>
                <a:schemeClr val="bg1"/>
              </a:solidFill>
            </a:endParaRPr>
          </a:p>
        </p:txBody>
      </p:sp>
      <p:sp>
        <p:nvSpPr>
          <p:cNvPr id="27" name="Rectangular Callout 26">
            <a:extLst>
              <a:ext uri="{FF2B5EF4-FFF2-40B4-BE49-F238E27FC236}">
                <a16:creationId xmlns:a16="http://schemas.microsoft.com/office/drawing/2014/main" id="{F7296CC4-2A33-C548-B1AD-5CAF13B99237}"/>
              </a:ext>
            </a:extLst>
          </p:cNvPr>
          <p:cNvSpPr/>
          <p:nvPr/>
        </p:nvSpPr>
        <p:spPr>
          <a:xfrm>
            <a:off x="3926709" y="1725438"/>
            <a:ext cx="3126956" cy="968661"/>
          </a:xfrm>
          <a:prstGeom prst="wedgeRectCallout">
            <a:avLst>
              <a:gd name="adj1" fmla="val 53123"/>
              <a:gd name="adj2" fmla="val 18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Q2:</a:t>
            </a:r>
            <a:r>
              <a:rPr lang="zh-CN" altLang="en-US" dirty="0"/>
              <a:t> </a:t>
            </a: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does</a:t>
            </a:r>
            <a:r>
              <a:rPr lang="zh-CN" altLang="en-US" dirty="0"/>
              <a:t> </a:t>
            </a:r>
            <a:r>
              <a:rPr lang="en-US" altLang="zh-CN" dirty="0"/>
              <a:t>i1</a:t>
            </a:r>
            <a:r>
              <a:rPr lang="zh-CN" altLang="en-US" dirty="0"/>
              <a:t> </a:t>
            </a:r>
            <a:r>
              <a:rPr lang="en-US" altLang="zh-CN" dirty="0"/>
              <a:t>need</a:t>
            </a:r>
            <a:r>
              <a:rPr lang="zh-CN" altLang="en-US" dirty="0"/>
              <a:t> </a:t>
            </a:r>
            <a:r>
              <a:rPr lang="en-US" altLang="zh-CN" dirty="0"/>
              <a:t>to</a:t>
            </a:r>
            <a:r>
              <a:rPr lang="zh-CN" altLang="en-US" dirty="0"/>
              <a:t> </a:t>
            </a:r>
            <a:r>
              <a:rPr lang="en-US" altLang="zh-CN" dirty="0"/>
              <a:t>finish</a:t>
            </a:r>
            <a:r>
              <a:rPr lang="zh-CN" altLang="en-US" dirty="0"/>
              <a:t> </a:t>
            </a:r>
            <a:r>
              <a:rPr lang="en-US" altLang="zh-CN" dirty="0"/>
              <a:t>that</a:t>
            </a:r>
            <a:r>
              <a:rPr lang="zh-CN" altLang="en-US" dirty="0"/>
              <a:t> </a:t>
            </a:r>
            <a:r>
              <a:rPr lang="en-US" altLang="zh-CN" dirty="0"/>
              <a:t>stage</a:t>
            </a:r>
            <a:r>
              <a:rPr lang="zh-CN" altLang="en-US" dirty="0"/>
              <a:t> </a:t>
            </a:r>
            <a:r>
              <a:rPr lang="en-US" altLang="zh-CN" dirty="0"/>
              <a:t>before</a:t>
            </a:r>
            <a:r>
              <a:rPr lang="zh-CN" altLang="en-US" dirty="0"/>
              <a:t> </a:t>
            </a:r>
            <a:r>
              <a:rPr lang="en-US" altLang="zh-CN" dirty="0"/>
              <a:t>i2</a:t>
            </a:r>
            <a:r>
              <a:rPr lang="zh-CN" altLang="en-US" dirty="0"/>
              <a:t> </a:t>
            </a:r>
            <a:r>
              <a:rPr lang="en-US" altLang="zh-CN" dirty="0"/>
              <a:t>needs</a:t>
            </a:r>
            <a:r>
              <a:rPr lang="zh-CN" altLang="en-US" dirty="0"/>
              <a:t> </a:t>
            </a:r>
            <a:r>
              <a:rPr lang="en-US" altLang="zh-CN" dirty="0"/>
              <a:t>it?</a:t>
            </a:r>
            <a:endParaRPr lang="en-US" dirty="0"/>
          </a:p>
        </p:txBody>
      </p:sp>
      <p:cxnSp>
        <p:nvCxnSpPr>
          <p:cNvPr id="11" name="Straight Arrow Connector 10">
            <a:extLst>
              <a:ext uri="{FF2B5EF4-FFF2-40B4-BE49-F238E27FC236}">
                <a16:creationId xmlns:a16="http://schemas.microsoft.com/office/drawing/2014/main" id="{2F8BEBD6-FC48-544A-A585-D671528A3500}"/>
              </a:ext>
            </a:extLst>
          </p:cNvPr>
          <p:cNvCxnSpPr/>
          <p:nvPr/>
        </p:nvCxnSpPr>
        <p:spPr>
          <a:xfrm>
            <a:off x="5490187" y="3429000"/>
            <a:ext cx="0" cy="63037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TextBox 11">
            <a:extLst>
              <a:ext uri="{FF2B5EF4-FFF2-40B4-BE49-F238E27FC236}">
                <a16:creationId xmlns:a16="http://schemas.microsoft.com/office/drawing/2014/main" id="{36A18ED6-B27F-D540-8041-A4BBE762A22F}"/>
              </a:ext>
            </a:extLst>
          </p:cNvPr>
          <p:cNvSpPr txBox="1"/>
          <p:nvPr/>
        </p:nvSpPr>
        <p:spPr>
          <a:xfrm>
            <a:off x="5569527" y="3537527"/>
            <a:ext cx="526473" cy="369332"/>
          </a:xfrm>
          <a:prstGeom prst="rect">
            <a:avLst/>
          </a:prstGeom>
          <a:noFill/>
        </p:spPr>
        <p:txBody>
          <a:bodyPr wrap="square" rtlCol="0">
            <a:spAutoFit/>
          </a:bodyPr>
          <a:lstStyle/>
          <a:p>
            <a:r>
              <a:rPr lang="en-US" altLang="zh-CN" dirty="0"/>
              <a:t>k</a:t>
            </a:r>
            <a:endParaRPr lang="en-US" dirty="0"/>
          </a:p>
        </p:txBody>
      </p:sp>
      <p:cxnSp>
        <p:nvCxnSpPr>
          <p:cNvPr id="26" name="Straight Arrow Connector 25">
            <a:extLst>
              <a:ext uri="{FF2B5EF4-FFF2-40B4-BE49-F238E27FC236}">
                <a16:creationId xmlns:a16="http://schemas.microsoft.com/office/drawing/2014/main" id="{719B3589-AF7E-5A45-827C-0EF2C4F8E557}"/>
              </a:ext>
            </a:extLst>
          </p:cNvPr>
          <p:cNvCxnSpPr/>
          <p:nvPr/>
        </p:nvCxnSpPr>
        <p:spPr>
          <a:xfrm>
            <a:off x="4060289" y="3429000"/>
            <a:ext cx="0" cy="63037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6" name="TextBox 35">
            <a:extLst>
              <a:ext uri="{FF2B5EF4-FFF2-40B4-BE49-F238E27FC236}">
                <a16:creationId xmlns:a16="http://schemas.microsoft.com/office/drawing/2014/main" id="{8AB1807B-D68E-084C-8ECA-DC1AB9DD6D54}"/>
              </a:ext>
            </a:extLst>
          </p:cNvPr>
          <p:cNvSpPr txBox="1"/>
          <p:nvPr/>
        </p:nvSpPr>
        <p:spPr>
          <a:xfrm>
            <a:off x="4139629" y="3537527"/>
            <a:ext cx="685151" cy="369332"/>
          </a:xfrm>
          <a:prstGeom prst="rect">
            <a:avLst/>
          </a:prstGeom>
          <a:noFill/>
        </p:spPr>
        <p:txBody>
          <a:bodyPr wrap="square" rtlCol="0">
            <a:spAutoFit/>
          </a:bodyPr>
          <a:lstStyle/>
          <a:p>
            <a:r>
              <a:rPr lang="en-US" altLang="zh-CN" dirty="0"/>
              <a:t>k</a:t>
            </a:r>
            <a:r>
              <a:rPr lang="zh-CN" altLang="en-US" dirty="0"/>
              <a:t> </a:t>
            </a:r>
            <a:r>
              <a:rPr lang="en-US" altLang="zh-CN" dirty="0"/>
              <a:t>-</a:t>
            </a:r>
            <a:r>
              <a:rPr lang="zh-CN" altLang="en-US" dirty="0"/>
              <a:t> </a:t>
            </a:r>
            <a:r>
              <a:rPr lang="en-US" altLang="zh-CN" dirty="0"/>
              <a:t>1</a:t>
            </a:r>
            <a:endParaRPr lang="en-US" dirty="0"/>
          </a:p>
        </p:txBody>
      </p:sp>
      <p:sp>
        <p:nvSpPr>
          <p:cNvPr id="33" name="Rectangular Callout 32">
            <a:extLst>
              <a:ext uri="{FF2B5EF4-FFF2-40B4-BE49-F238E27FC236}">
                <a16:creationId xmlns:a16="http://schemas.microsoft.com/office/drawing/2014/main" id="{F6D1F6A5-0B51-C74E-87C9-E173B3740CA3}"/>
              </a:ext>
            </a:extLst>
          </p:cNvPr>
          <p:cNvSpPr/>
          <p:nvPr/>
        </p:nvSpPr>
        <p:spPr>
          <a:xfrm>
            <a:off x="5855955" y="2956884"/>
            <a:ext cx="4378036" cy="1039801"/>
          </a:xfrm>
          <a:prstGeom prst="wedgeRectCallout">
            <a:avLst>
              <a:gd name="adj1" fmla="val -44517"/>
              <a:gd name="adj2" fmla="val 69471"/>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i1</a:t>
            </a:r>
            <a:r>
              <a:rPr lang="zh-CN" altLang="en-US" dirty="0">
                <a:solidFill>
                  <a:schemeClr val="bg1"/>
                </a:solidFill>
              </a:rPr>
              <a:t> </a:t>
            </a:r>
            <a:r>
              <a:rPr lang="en-US" altLang="zh-CN" dirty="0">
                <a:solidFill>
                  <a:schemeClr val="bg1"/>
                </a:solidFill>
              </a:rPr>
              <a:t>should</a:t>
            </a:r>
            <a:r>
              <a:rPr lang="zh-CN" altLang="en-US" dirty="0">
                <a:solidFill>
                  <a:schemeClr val="bg1"/>
                </a:solidFill>
              </a:rPr>
              <a:t> </a:t>
            </a:r>
            <a:r>
              <a:rPr lang="en-US" altLang="zh-CN" dirty="0">
                <a:solidFill>
                  <a:schemeClr val="bg1"/>
                </a:solidFill>
              </a:rPr>
              <a:t>finish</a:t>
            </a:r>
            <a:r>
              <a:rPr lang="zh-CN" altLang="en-US" dirty="0">
                <a:solidFill>
                  <a:schemeClr val="bg1"/>
                </a:solidFill>
              </a:rPr>
              <a:t> </a:t>
            </a:r>
            <a:r>
              <a:rPr lang="en-US" altLang="zh-CN" dirty="0">
                <a:solidFill>
                  <a:schemeClr val="bg1"/>
                </a:solidFill>
              </a:rPr>
              <a:t>EX</a:t>
            </a:r>
            <a:r>
              <a:rPr lang="zh-CN" altLang="en-US" dirty="0">
                <a:solidFill>
                  <a:schemeClr val="bg1"/>
                </a:solidFill>
              </a:rPr>
              <a:t> </a:t>
            </a:r>
            <a:r>
              <a:rPr lang="en-US" altLang="zh-CN" dirty="0">
                <a:solidFill>
                  <a:schemeClr val="bg1"/>
                </a:solidFill>
              </a:rPr>
              <a:t>before</a:t>
            </a:r>
            <a:r>
              <a:rPr lang="zh-CN" altLang="en-US" dirty="0">
                <a:solidFill>
                  <a:schemeClr val="bg1"/>
                </a:solidFill>
              </a:rPr>
              <a:t> </a:t>
            </a:r>
            <a:r>
              <a:rPr lang="en-US" altLang="zh-CN" dirty="0">
                <a:solidFill>
                  <a:schemeClr val="bg1"/>
                </a:solidFill>
              </a:rPr>
              <a:t>i2</a:t>
            </a:r>
            <a:r>
              <a:rPr lang="zh-CN" altLang="en-US" dirty="0">
                <a:solidFill>
                  <a:schemeClr val="bg1"/>
                </a:solidFill>
              </a:rPr>
              <a:t> </a:t>
            </a:r>
            <a:r>
              <a:rPr lang="en-US" altLang="zh-CN" dirty="0">
                <a:solidFill>
                  <a:schemeClr val="bg1"/>
                </a:solidFill>
              </a:rPr>
              <a:t>starts</a:t>
            </a:r>
            <a:r>
              <a:rPr lang="zh-CN" altLang="en-US" dirty="0">
                <a:solidFill>
                  <a:schemeClr val="bg1"/>
                </a:solidFill>
              </a:rPr>
              <a:t> </a:t>
            </a:r>
            <a:r>
              <a:rPr lang="en-US" altLang="zh-CN" dirty="0">
                <a:solidFill>
                  <a:schemeClr val="bg1"/>
                </a:solidFill>
              </a:rPr>
              <a:t>IF</a:t>
            </a:r>
          </a:p>
          <a:p>
            <a:pPr algn="ctr"/>
            <a:r>
              <a:rPr lang="en-US" altLang="zh-CN" dirty="0">
                <a:solidFill>
                  <a:schemeClr val="bg1"/>
                </a:solidFill>
              </a:rPr>
              <a:t>i1</a:t>
            </a:r>
            <a:r>
              <a:rPr lang="zh-CN" altLang="en-US" dirty="0">
                <a:solidFill>
                  <a:schemeClr val="bg1"/>
                </a:solidFill>
              </a:rPr>
              <a:t> </a:t>
            </a:r>
            <a:r>
              <a:rPr lang="en-US" altLang="zh-CN" dirty="0">
                <a:solidFill>
                  <a:schemeClr val="bg1"/>
                </a:solidFill>
              </a:rPr>
              <a:t>starts</a:t>
            </a:r>
            <a:r>
              <a:rPr lang="zh-CN" altLang="en-US" dirty="0">
                <a:solidFill>
                  <a:schemeClr val="bg1"/>
                </a:solidFill>
              </a:rPr>
              <a:t> </a:t>
            </a:r>
            <a:r>
              <a:rPr lang="en-US" altLang="zh-CN" dirty="0">
                <a:solidFill>
                  <a:schemeClr val="bg1"/>
                </a:solidFill>
              </a:rPr>
              <a:t>EX</a:t>
            </a:r>
            <a:r>
              <a:rPr lang="zh-CN" altLang="en-US" dirty="0">
                <a:solidFill>
                  <a:schemeClr val="bg1"/>
                </a:solidFill>
              </a:rPr>
              <a:t> </a:t>
            </a:r>
            <a:r>
              <a:rPr lang="en-US" altLang="zh-CN" dirty="0">
                <a:solidFill>
                  <a:schemeClr val="bg1"/>
                </a:solidFill>
              </a:rPr>
              <a:t>at</a:t>
            </a:r>
            <a:r>
              <a:rPr lang="zh-CN" altLang="en-US" dirty="0">
                <a:solidFill>
                  <a:schemeClr val="bg1"/>
                </a:solidFill>
              </a:rPr>
              <a:t> </a:t>
            </a:r>
            <a:r>
              <a:rPr lang="en-US" altLang="zh-CN" dirty="0">
                <a:solidFill>
                  <a:schemeClr val="bg1"/>
                </a:solidFill>
              </a:rPr>
              <a:t>cycle</a:t>
            </a:r>
            <a:r>
              <a:rPr lang="zh-CN" altLang="en-US" dirty="0">
                <a:solidFill>
                  <a:schemeClr val="bg1"/>
                </a:solidFill>
              </a:rPr>
              <a:t> </a:t>
            </a:r>
            <a:r>
              <a:rPr lang="en-US" altLang="zh-CN" dirty="0">
                <a:solidFill>
                  <a:schemeClr val="bg1"/>
                </a:solidFill>
              </a:rPr>
              <a:t>k,</a:t>
            </a:r>
            <a:r>
              <a:rPr lang="zh-CN" altLang="en-US" dirty="0">
                <a:solidFill>
                  <a:schemeClr val="bg1"/>
                </a:solidFill>
              </a:rPr>
              <a:t> </a:t>
            </a:r>
            <a:r>
              <a:rPr lang="en-US" altLang="zh-CN" dirty="0">
                <a:solidFill>
                  <a:schemeClr val="bg1"/>
                </a:solidFill>
              </a:rPr>
              <a:t>i2</a:t>
            </a:r>
            <a:r>
              <a:rPr lang="zh-CN" altLang="en-US" dirty="0">
                <a:solidFill>
                  <a:schemeClr val="bg1"/>
                </a:solidFill>
              </a:rPr>
              <a:t> </a:t>
            </a:r>
            <a:r>
              <a:rPr lang="en-US" altLang="zh-CN" dirty="0">
                <a:solidFill>
                  <a:schemeClr val="bg1"/>
                </a:solidFill>
              </a:rPr>
              <a:t>starts</a:t>
            </a:r>
            <a:r>
              <a:rPr lang="zh-CN" altLang="en-US" dirty="0">
                <a:solidFill>
                  <a:schemeClr val="bg1"/>
                </a:solidFill>
              </a:rPr>
              <a:t> </a:t>
            </a:r>
            <a:r>
              <a:rPr lang="en-US" altLang="zh-CN" dirty="0">
                <a:solidFill>
                  <a:schemeClr val="bg1"/>
                </a:solidFill>
              </a:rPr>
              <a:t>IF</a:t>
            </a:r>
            <a:r>
              <a:rPr lang="zh-CN" altLang="en-US" dirty="0">
                <a:solidFill>
                  <a:schemeClr val="bg1"/>
                </a:solidFill>
              </a:rPr>
              <a:t> </a:t>
            </a:r>
            <a:r>
              <a:rPr lang="en-US" altLang="zh-CN" dirty="0">
                <a:solidFill>
                  <a:schemeClr val="bg1"/>
                </a:solidFill>
              </a:rPr>
              <a:t>at</a:t>
            </a:r>
            <a:r>
              <a:rPr lang="zh-CN" altLang="en-US" dirty="0">
                <a:solidFill>
                  <a:schemeClr val="bg1"/>
                </a:solidFill>
              </a:rPr>
              <a:t> </a:t>
            </a:r>
            <a:r>
              <a:rPr lang="en-US" altLang="zh-CN" dirty="0">
                <a:solidFill>
                  <a:schemeClr val="bg1"/>
                </a:solidFill>
              </a:rPr>
              <a:t>cycle</a:t>
            </a:r>
            <a:r>
              <a:rPr lang="zh-CN" altLang="en-US" dirty="0">
                <a:solidFill>
                  <a:schemeClr val="bg1"/>
                </a:solidFill>
              </a:rPr>
              <a:t> </a:t>
            </a:r>
            <a:r>
              <a:rPr lang="en-US" altLang="zh-CN" dirty="0">
                <a:solidFill>
                  <a:schemeClr val="bg1"/>
                </a:solidFill>
              </a:rPr>
              <a:t>k+1</a:t>
            </a:r>
          </a:p>
        </p:txBody>
      </p:sp>
      <p:sp>
        <p:nvSpPr>
          <p:cNvPr id="4" name="Oval 3">
            <a:extLst>
              <a:ext uri="{FF2B5EF4-FFF2-40B4-BE49-F238E27FC236}">
                <a16:creationId xmlns:a16="http://schemas.microsoft.com/office/drawing/2014/main" id="{A66C36DF-A85A-6441-9B6E-16E84B1CAA0D}"/>
              </a:ext>
            </a:extLst>
          </p:cNvPr>
          <p:cNvSpPr/>
          <p:nvPr/>
        </p:nvSpPr>
        <p:spPr>
          <a:xfrm>
            <a:off x="4139629" y="3537527"/>
            <a:ext cx="685151" cy="36933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0455FF7-C552-3748-AB73-2DBA550337DA}"/>
              </a:ext>
            </a:extLst>
          </p:cNvPr>
          <p:cNvSpPr/>
          <p:nvPr/>
        </p:nvSpPr>
        <p:spPr>
          <a:xfrm>
            <a:off x="9713514" y="3418371"/>
            <a:ext cx="520477" cy="36933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5F46A2D-1C0F-7E41-9945-65FB98E76EC3}"/>
              </a:ext>
            </a:extLst>
          </p:cNvPr>
          <p:cNvSpPr txBox="1"/>
          <p:nvPr/>
        </p:nvSpPr>
        <p:spPr>
          <a:xfrm>
            <a:off x="9334107" y="4615965"/>
            <a:ext cx="2102563" cy="646331"/>
          </a:xfrm>
          <a:prstGeom prst="rect">
            <a:avLst/>
          </a:prstGeom>
          <a:noFill/>
        </p:spPr>
        <p:txBody>
          <a:bodyPr wrap="none" rtlCol="0">
            <a:spAutoFit/>
          </a:bodyPr>
          <a:lstStyle/>
          <a:p>
            <a:r>
              <a:rPr lang="en-US" altLang="zh-CN" dirty="0"/>
              <a:t>Delay</a:t>
            </a:r>
            <a:r>
              <a:rPr lang="zh-CN" altLang="en-US" dirty="0"/>
              <a:t> </a:t>
            </a:r>
            <a:r>
              <a:rPr lang="en-US" altLang="zh-CN" dirty="0"/>
              <a:t>i2</a:t>
            </a:r>
            <a:r>
              <a:rPr lang="zh-CN" altLang="en-US" dirty="0"/>
              <a:t> </a:t>
            </a:r>
            <a:r>
              <a:rPr lang="en-US" altLang="zh-CN" dirty="0"/>
              <a:t>for</a:t>
            </a:r>
            <a:r>
              <a:rPr lang="zh-CN" altLang="en-US" dirty="0"/>
              <a:t> </a:t>
            </a:r>
            <a:r>
              <a:rPr lang="en-US" altLang="zh-CN" dirty="0"/>
              <a:t>2</a:t>
            </a:r>
            <a:r>
              <a:rPr lang="zh-CN" altLang="en-US" dirty="0"/>
              <a:t> </a:t>
            </a:r>
            <a:r>
              <a:rPr lang="en-US" altLang="zh-CN" dirty="0"/>
              <a:t>cycles!</a:t>
            </a:r>
          </a:p>
          <a:p>
            <a:r>
              <a:rPr lang="en-US" altLang="zh-CN" dirty="0"/>
              <a:t>=&gt;</a:t>
            </a:r>
            <a:r>
              <a:rPr lang="zh-CN" altLang="en-US" dirty="0"/>
              <a:t> </a:t>
            </a:r>
            <a:r>
              <a:rPr lang="en-US" altLang="zh-CN" dirty="0"/>
              <a:t>Insert</a:t>
            </a:r>
            <a:r>
              <a:rPr lang="zh-CN" altLang="en-US" dirty="0"/>
              <a:t> </a:t>
            </a:r>
            <a:r>
              <a:rPr lang="en-US" altLang="zh-CN" dirty="0"/>
              <a:t>2</a:t>
            </a:r>
            <a:r>
              <a:rPr lang="zh-CN" altLang="en-US" dirty="0"/>
              <a:t> </a:t>
            </a:r>
            <a:r>
              <a:rPr lang="en-US" altLang="zh-CN" dirty="0"/>
              <a:t>bubbles</a:t>
            </a:r>
            <a:endParaRPr lang="en-US" dirty="0"/>
          </a:p>
        </p:txBody>
      </p:sp>
    </p:spTree>
    <p:extLst>
      <p:ext uri="{BB962C8B-B14F-4D97-AF65-F5344CB8AC3E}">
        <p14:creationId xmlns:p14="http://schemas.microsoft.com/office/powerpoint/2010/main" val="2055739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7" grpId="0" animBg="1"/>
      <p:bldP spid="1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Control</a:t>
            </a:r>
            <a:r>
              <a:rPr lang="zh-CN" altLang="en-US"/>
              <a:t> </a:t>
            </a:r>
            <a:r>
              <a:rPr lang="en-US" altLang="zh-CN"/>
              <a:t>hazard</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73</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6" y="1497975"/>
            <a:ext cx="6096000" cy="2308324"/>
          </a:xfrm>
          <a:prstGeom prst="rect">
            <a:avLst/>
          </a:prstGeom>
        </p:spPr>
        <p:txBody>
          <a:bodyPr>
            <a:spAutoFit/>
          </a:bodyPr>
          <a:lstStyle/>
          <a:p>
            <a:r>
              <a:rPr lang="en-US" altLang="zh-CN" dirty="0"/>
              <a:t>assume</a:t>
            </a:r>
            <a:r>
              <a:rPr lang="zh-CN" altLang="en-US" dirty="0"/>
              <a:t> </a:t>
            </a:r>
            <a:r>
              <a:rPr lang="en-US" altLang="zh-CN" dirty="0"/>
              <a:t>x5</a:t>
            </a:r>
            <a:r>
              <a:rPr lang="zh-CN" altLang="en-US" dirty="0"/>
              <a:t> </a:t>
            </a:r>
            <a:r>
              <a:rPr lang="en-US" altLang="zh-CN" dirty="0"/>
              <a:t>=</a:t>
            </a:r>
            <a:r>
              <a:rPr lang="zh-CN" altLang="en-US" dirty="0"/>
              <a:t> </a:t>
            </a:r>
            <a:r>
              <a:rPr lang="en-US" altLang="zh-CN" dirty="0"/>
              <a:t>0</a:t>
            </a:r>
            <a:r>
              <a:rPr lang="zh-CN" altLang="en-US" dirty="0"/>
              <a:t> </a:t>
            </a:r>
            <a:r>
              <a:rPr lang="en-US" altLang="zh-CN" dirty="0"/>
              <a:t>x6</a:t>
            </a:r>
            <a:r>
              <a:rPr lang="zh-CN" altLang="en-US" dirty="0"/>
              <a:t> </a:t>
            </a:r>
            <a:r>
              <a:rPr lang="en-US" altLang="zh-CN" dirty="0"/>
              <a:t>=</a:t>
            </a:r>
            <a:r>
              <a:rPr lang="zh-CN" altLang="en-US" dirty="0"/>
              <a:t> </a:t>
            </a:r>
            <a:r>
              <a:rPr lang="en-US" altLang="zh-CN" dirty="0"/>
              <a:t>0</a:t>
            </a:r>
          </a:p>
          <a:p>
            <a:r>
              <a:rPr lang="en-US" altLang="zh-CN" dirty="0">
                <a:solidFill>
                  <a:schemeClr val="accent6"/>
                </a:solidFill>
              </a:rPr>
              <a:t>i1:</a:t>
            </a:r>
            <a:r>
              <a:rPr lang="zh-CN" altLang="en-US" dirty="0">
                <a:solidFill>
                  <a:schemeClr val="accent6"/>
                </a:solidFill>
              </a:rPr>
              <a:t> </a:t>
            </a:r>
            <a:r>
              <a:rPr lang="en-US" altLang="zh-CN" dirty="0" err="1">
                <a:solidFill>
                  <a:schemeClr val="accent6"/>
                </a:solidFill>
              </a:rPr>
              <a:t>beq</a:t>
            </a:r>
            <a:r>
              <a:rPr lang="zh-CN" altLang="en-US" dirty="0">
                <a:solidFill>
                  <a:schemeClr val="accent6"/>
                </a:solidFill>
              </a:rPr>
              <a:t> </a:t>
            </a:r>
            <a:r>
              <a:rPr lang="en-US" altLang="zh-CN" dirty="0">
                <a:solidFill>
                  <a:schemeClr val="accent6"/>
                </a:solidFill>
              </a:rPr>
              <a:t>x5,</a:t>
            </a:r>
            <a:r>
              <a:rPr lang="zh-CN" altLang="en-US" dirty="0">
                <a:solidFill>
                  <a:schemeClr val="accent6"/>
                </a:solidFill>
              </a:rPr>
              <a:t> </a:t>
            </a:r>
            <a:r>
              <a:rPr lang="en-US" altLang="zh-CN" dirty="0">
                <a:solidFill>
                  <a:schemeClr val="accent6"/>
                </a:solidFill>
              </a:rPr>
              <a:t>x6,</a:t>
            </a:r>
            <a:r>
              <a:rPr lang="zh-CN" altLang="en-US" dirty="0">
                <a:solidFill>
                  <a:schemeClr val="accent6"/>
                </a:solidFill>
              </a:rPr>
              <a:t> </a:t>
            </a:r>
            <a:r>
              <a:rPr lang="en-US" altLang="zh-CN" dirty="0">
                <a:solidFill>
                  <a:schemeClr val="accent6"/>
                </a:solidFill>
              </a:rPr>
              <a:t>100</a:t>
            </a:r>
          </a:p>
          <a:p>
            <a:r>
              <a:rPr lang="en-US" altLang="zh-CN" dirty="0">
                <a:solidFill>
                  <a:schemeClr val="accent6"/>
                </a:solidFill>
              </a:rPr>
              <a:t>add</a:t>
            </a:r>
            <a:r>
              <a:rPr lang="zh-CN" altLang="en-US" dirty="0">
                <a:solidFill>
                  <a:schemeClr val="accent6"/>
                </a:solidFill>
              </a:rPr>
              <a:t> </a:t>
            </a:r>
            <a:r>
              <a:rPr lang="en-US" altLang="zh-CN" dirty="0">
                <a:solidFill>
                  <a:schemeClr val="accent6"/>
                </a:solidFill>
              </a:rPr>
              <a:t>x1,</a:t>
            </a:r>
            <a:r>
              <a:rPr lang="zh-CN" altLang="en-US" dirty="0">
                <a:solidFill>
                  <a:schemeClr val="accent6"/>
                </a:solidFill>
              </a:rPr>
              <a:t> </a:t>
            </a:r>
            <a:r>
              <a:rPr lang="en-US" altLang="zh-CN" dirty="0">
                <a:solidFill>
                  <a:schemeClr val="accent6"/>
                </a:solidFill>
              </a:rPr>
              <a:t>x2,</a:t>
            </a:r>
            <a:r>
              <a:rPr lang="zh-CN" altLang="en-US" dirty="0">
                <a:solidFill>
                  <a:schemeClr val="accent6"/>
                </a:solidFill>
              </a:rPr>
              <a:t> </a:t>
            </a:r>
            <a:r>
              <a:rPr lang="en-US" altLang="zh-CN" dirty="0">
                <a:solidFill>
                  <a:schemeClr val="accent6"/>
                </a:solidFill>
              </a:rPr>
              <a:t>x3</a:t>
            </a:r>
          </a:p>
          <a:p>
            <a:r>
              <a:rPr lang="en-US" altLang="zh-CN" dirty="0">
                <a:solidFill>
                  <a:schemeClr val="accent6"/>
                </a:solidFill>
              </a:rPr>
              <a:t>…</a:t>
            </a:r>
          </a:p>
          <a:p>
            <a:endParaRPr lang="en-US" altLang="zh-CN" dirty="0">
              <a:solidFill>
                <a:schemeClr val="accent6"/>
              </a:solidFill>
            </a:endParaRPr>
          </a:p>
          <a:p>
            <a:r>
              <a:rPr lang="en-US" altLang="zh-CN" dirty="0">
                <a:solidFill>
                  <a:schemeClr val="accent6"/>
                </a:solidFill>
              </a:rPr>
              <a:t>Should</a:t>
            </a:r>
            <a:r>
              <a:rPr lang="zh-CN" altLang="en-US" dirty="0">
                <a:solidFill>
                  <a:schemeClr val="accent6"/>
                </a:solidFill>
              </a:rPr>
              <a:t> </a:t>
            </a:r>
            <a:r>
              <a:rPr lang="en-US" altLang="zh-CN" dirty="0">
                <a:solidFill>
                  <a:schemeClr val="accent6"/>
                </a:solidFill>
              </a:rPr>
              <a:t>jump</a:t>
            </a:r>
            <a:r>
              <a:rPr lang="zh-CN" altLang="en-US" dirty="0">
                <a:solidFill>
                  <a:schemeClr val="accent6"/>
                </a:solidFill>
              </a:rPr>
              <a:t> </a:t>
            </a:r>
            <a:r>
              <a:rPr lang="en-US" altLang="zh-CN" dirty="0">
                <a:solidFill>
                  <a:schemeClr val="accent6"/>
                </a:solidFill>
              </a:rPr>
              <a:t>to</a:t>
            </a:r>
            <a:r>
              <a:rPr lang="zh-CN" altLang="en-US" dirty="0">
                <a:solidFill>
                  <a:schemeClr val="accent6"/>
                </a:solidFill>
              </a:rPr>
              <a:t> </a:t>
            </a:r>
            <a:r>
              <a:rPr lang="en-US" altLang="zh-CN" dirty="0">
                <a:solidFill>
                  <a:schemeClr val="accent6"/>
                </a:solidFill>
              </a:rPr>
              <a:t>here:</a:t>
            </a:r>
          </a:p>
          <a:p>
            <a:r>
              <a:rPr lang="en-US" altLang="zh-CN" dirty="0">
                <a:solidFill>
                  <a:schemeClr val="accent6"/>
                </a:solidFill>
              </a:rPr>
              <a:t>i2:</a:t>
            </a:r>
            <a:r>
              <a:rPr lang="zh-CN" altLang="en-US" dirty="0">
                <a:solidFill>
                  <a:schemeClr val="accent6"/>
                </a:solidFill>
              </a:rPr>
              <a:t> </a:t>
            </a:r>
            <a:r>
              <a:rPr lang="en-US" altLang="zh-CN" dirty="0">
                <a:solidFill>
                  <a:schemeClr val="accent6"/>
                </a:solidFill>
              </a:rPr>
              <a:t>add</a:t>
            </a:r>
            <a:r>
              <a:rPr lang="zh-CN" altLang="en-US" dirty="0">
                <a:solidFill>
                  <a:schemeClr val="accent6"/>
                </a:solidFill>
              </a:rPr>
              <a:t> </a:t>
            </a:r>
            <a:r>
              <a:rPr lang="en-US" altLang="zh-CN" dirty="0">
                <a:solidFill>
                  <a:schemeClr val="accent6"/>
                </a:solidFill>
              </a:rPr>
              <a:t>x7,</a:t>
            </a:r>
            <a:r>
              <a:rPr lang="zh-CN" altLang="en-US" dirty="0">
                <a:solidFill>
                  <a:schemeClr val="accent6"/>
                </a:solidFill>
              </a:rPr>
              <a:t> </a:t>
            </a:r>
            <a:r>
              <a:rPr lang="en-US" altLang="zh-CN" dirty="0">
                <a:solidFill>
                  <a:schemeClr val="accent6"/>
                </a:solidFill>
              </a:rPr>
              <a:t>x8,</a:t>
            </a:r>
            <a:r>
              <a:rPr lang="zh-CN" altLang="en-US" dirty="0">
                <a:solidFill>
                  <a:schemeClr val="accent6"/>
                </a:solidFill>
              </a:rPr>
              <a:t> </a:t>
            </a:r>
            <a:r>
              <a:rPr lang="en-US" altLang="zh-CN" dirty="0">
                <a:solidFill>
                  <a:schemeClr val="accent6"/>
                </a:solidFill>
              </a:rPr>
              <a:t>x9</a:t>
            </a:r>
          </a:p>
          <a:p>
            <a:r>
              <a:rPr lang="en-US" altLang="zh-CN" dirty="0"/>
              <a:t>How</a:t>
            </a:r>
            <a:r>
              <a:rPr lang="zh-CN" altLang="en-US" dirty="0"/>
              <a:t> </a:t>
            </a:r>
            <a:r>
              <a:rPr lang="en-US" altLang="zh-CN" dirty="0"/>
              <a:t>many</a:t>
            </a:r>
            <a:r>
              <a:rPr lang="zh-CN" altLang="en-US" dirty="0"/>
              <a:t> </a:t>
            </a:r>
            <a:r>
              <a:rPr lang="en-US" altLang="zh-CN" dirty="0"/>
              <a:t>bubbles?</a:t>
            </a:r>
          </a:p>
        </p:txBody>
      </p:sp>
      <p:sp>
        <p:nvSpPr>
          <p:cNvPr id="5" name="Rectangle 4">
            <a:extLst>
              <a:ext uri="{FF2B5EF4-FFF2-40B4-BE49-F238E27FC236}">
                <a16:creationId xmlns:a16="http://schemas.microsoft.com/office/drawing/2014/main" id="{85E2C1E9-B038-6148-900F-1C245A1A7FB2}"/>
              </a:ext>
            </a:extLst>
          </p:cNvPr>
          <p:cNvSpPr/>
          <p:nvPr/>
        </p:nvSpPr>
        <p:spPr>
          <a:xfrm>
            <a:off x="2673273" y="4059373"/>
            <a:ext cx="904461" cy="55659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IF</a:t>
            </a:r>
            <a:endParaRPr lang="en-US" dirty="0">
              <a:solidFill>
                <a:schemeClr val="bg1"/>
              </a:solidFill>
            </a:endParaRPr>
          </a:p>
        </p:txBody>
      </p:sp>
      <p:sp>
        <p:nvSpPr>
          <p:cNvPr id="7" name="Rectangle 6">
            <a:extLst>
              <a:ext uri="{FF2B5EF4-FFF2-40B4-BE49-F238E27FC236}">
                <a16:creationId xmlns:a16="http://schemas.microsoft.com/office/drawing/2014/main" id="{C6D4937B-73D4-264F-93B4-99D65213E87D}"/>
              </a:ext>
            </a:extLst>
          </p:cNvPr>
          <p:cNvSpPr/>
          <p:nvPr/>
        </p:nvSpPr>
        <p:spPr>
          <a:xfrm>
            <a:off x="4476395" y="4060670"/>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8" name="Rectangle 7">
            <a:extLst>
              <a:ext uri="{FF2B5EF4-FFF2-40B4-BE49-F238E27FC236}">
                <a16:creationId xmlns:a16="http://schemas.microsoft.com/office/drawing/2014/main" id="{A82D4193-31FF-2B42-83AA-ACEDEEABA142}"/>
              </a:ext>
            </a:extLst>
          </p:cNvPr>
          <p:cNvSpPr/>
          <p:nvPr/>
        </p:nvSpPr>
        <p:spPr>
          <a:xfrm>
            <a:off x="5490187" y="4059373"/>
            <a:ext cx="904461" cy="55659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EX</a:t>
            </a:r>
            <a:endParaRPr lang="en-US">
              <a:solidFill>
                <a:schemeClr val="bg1"/>
              </a:solidFill>
            </a:endParaRPr>
          </a:p>
        </p:txBody>
      </p:sp>
      <p:sp>
        <p:nvSpPr>
          <p:cNvPr id="9" name="Rectangle 8">
            <a:extLst>
              <a:ext uri="{FF2B5EF4-FFF2-40B4-BE49-F238E27FC236}">
                <a16:creationId xmlns:a16="http://schemas.microsoft.com/office/drawing/2014/main" id="{7C83DE2F-3E6D-5246-BDC2-E37279C8B87F}"/>
              </a:ext>
            </a:extLst>
          </p:cNvPr>
          <p:cNvSpPr/>
          <p:nvPr/>
        </p:nvSpPr>
        <p:spPr>
          <a:xfrm>
            <a:off x="6878042" y="4059373"/>
            <a:ext cx="506896" cy="556592"/>
          </a:xfrm>
          <a:prstGeom prst="rect">
            <a:avLst/>
          </a:prstGeom>
          <a:solidFill>
            <a:srgbClr val="FFD96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10" name="Rectangle 9">
            <a:extLst>
              <a:ext uri="{FF2B5EF4-FFF2-40B4-BE49-F238E27FC236}">
                <a16:creationId xmlns:a16="http://schemas.microsoft.com/office/drawing/2014/main" id="{7CC5934F-A592-2340-B86B-A5F949AA9E67}"/>
              </a:ext>
            </a:extLst>
          </p:cNvPr>
          <p:cNvSpPr/>
          <p:nvPr/>
        </p:nvSpPr>
        <p:spPr>
          <a:xfrm>
            <a:off x="744746" y="4153003"/>
            <a:ext cx="1887055" cy="369332"/>
          </a:xfrm>
          <a:prstGeom prst="rect">
            <a:avLst/>
          </a:prstGeom>
        </p:spPr>
        <p:txBody>
          <a:bodyPr wrap="none">
            <a:spAutoFit/>
          </a:bodyPr>
          <a:lstStyle/>
          <a:p>
            <a:r>
              <a:rPr lang="en-US" altLang="zh-CN"/>
              <a:t>i1: </a:t>
            </a:r>
            <a:r>
              <a:rPr lang="en-US" altLang="zh-CN" err="1"/>
              <a:t>beq</a:t>
            </a:r>
            <a:r>
              <a:rPr lang="zh-CN" altLang="en-US"/>
              <a:t> </a:t>
            </a:r>
            <a:r>
              <a:rPr lang="en-US" altLang="zh-CN"/>
              <a:t>x5,</a:t>
            </a:r>
            <a:r>
              <a:rPr lang="zh-CN" altLang="en-US"/>
              <a:t> </a:t>
            </a:r>
            <a:r>
              <a:rPr lang="en-US" altLang="zh-CN"/>
              <a:t>x6,</a:t>
            </a:r>
            <a:r>
              <a:rPr lang="zh-CN" altLang="en-US"/>
              <a:t> </a:t>
            </a:r>
            <a:r>
              <a:rPr lang="en-US" altLang="zh-CN"/>
              <a:t>100</a:t>
            </a:r>
          </a:p>
        </p:txBody>
      </p:sp>
      <p:sp>
        <p:nvSpPr>
          <p:cNvPr id="24" name="Rectangle 23">
            <a:extLst>
              <a:ext uri="{FF2B5EF4-FFF2-40B4-BE49-F238E27FC236}">
                <a16:creationId xmlns:a16="http://schemas.microsoft.com/office/drawing/2014/main" id="{43E0FF76-56BD-A346-9AAB-107DB94C1D75}"/>
              </a:ext>
            </a:extLst>
          </p:cNvPr>
          <p:cNvSpPr/>
          <p:nvPr/>
        </p:nvSpPr>
        <p:spPr>
          <a:xfrm>
            <a:off x="4476395" y="4060670"/>
            <a:ext cx="506896" cy="55659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ID</a:t>
            </a:r>
            <a:endParaRPr lang="en-US">
              <a:solidFill>
                <a:schemeClr val="bg1"/>
              </a:solidFill>
            </a:endParaRPr>
          </a:p>
        </p:txBody>
      </p:sp>
      <p:sp>
        <p:nvSpPr>
          <p:cNvPr id="29" name="Rectangle 28">
            <a:extLst>
              <a:ext uri="{FF2B5EF4-FFF2-40B4-BE49-F238E27FC236}">
                <a16:creationId xmlns:a16="http://schemas.microsoft.com/office/drawing/2014/main" id="{7CC8804E-BF3D-4244-856F-C818B51DFEEE}"/>
              </a:ext>
            </a:extLst>
          </p:cNvPr>
          <p:cNvSpPr/>
          <p:nvPr/>
        </p:nvSpPr>
        <p:spPr>
          <a:xfrm>
            <a:off x="6541604" y="1582124"/>
            <a:ext cx="4137991" cy="13255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How</a:t>
            </a:r>
            <a:r>
              <a:rPr lang="zh-CN" altLang="en-US" dirty="0"/>
              <a:t> </a:t>
            </a:r>
            <a:r>
              <a:rPr lang="en-US" altLang="zh-CN" dirty="0"/>
              <a:t>many</a:t>
            </a:r>
            <a:r>
              <a:rPr lang="zh-CN" altLang="en-US" dirty="0"/>
              <a:t> </a:t>
            </a:r>
            <a:r>
              <a:rPr lang="en-US" altLang="zh-CN" dirty="0"/>
              <a:t>bubbles?</a:t>
            </a:r>
          </a:p>
          <a:p>
            <a:pPr algn="ct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it</a:t>
            </a:r>
            <a:r>
              <a:rPr lang="zh-CN" altLang="en-US" dirty="0"/>
              <a:t> </a:t>
            </a:r>
            <a:r>
              <a:rPr lang="en-US" altLang="zh-CN" dirty="0"/>
              <a:t>needs</a:t>
            </a:r>
            <a:r>
              <a:rPr lang="zh-CN" altLang="en-US" dirty="0"/>
              <a:t> </a:t>
            </a:r>
            <a:endParaRPr lang="en-US" altLang="zh-CN" dirty="0"/>
          </a:p>
          <a:p>
            <a:pPr algn="ctr"/>
            <a:r>
              <a:rPr lang="en-US" altLang="zh-CN" dirty="0"/>
              <a:t>for</a:t>
            </a:r>
            <a:r>
              <a:rPr lang="zh-CN" altLang="en-US" dirty="0"/>
              <a:t> </a:t>
            </a:r>
            <a:r>
              <a:rPr lang="en-US" altLang="zh-CN" dirty="0"/>
              <a:t>i1</a:t>
            </a:r>
            <a:r>
              <a:rPr lang="zh-CN" altLang="en-US" dirty="0"/>
              <a:t> </a:t>
            </a:r>
            <a:r>
              <a:rPr lang="en-US" altLang="zh-CN" dirty="0"/>
              <a:t>to</a:t>
            </a:r>
            <a:r>
              <a:rPr lang="zh-CN" altLang="en-US" dirty="0"/>
              <a:t> </a:t>
            </a:r>
            <a:r>
              <a:rPr lang="en-US" altLang="zh-CN" dirty="0"/>
              <a:t>prepare</a:t>
            </a:r>
            <a:r>
              <a:rPr lang="zh-CN" altLang="en-US" dirty="0"/>
              <a:t> </a:t>
            </a:r>
            <a:r>
              <a:rPr lang="en-US" altLang="zh-CN" dirty="0"/>
              <a:t>the</a:t>
            </a:r>
            <a:r>
              <a:rPr lang="zh-CN" altLang="en-US" dirty="0"/>
              <a:t> </a:t>
            </a:r>
            <a:r>
              <a:rPr lang="en-US" altLang="zh-CN" dirty="0"/>
              <a:t>output</a:t>
            </a:r>
            <a:r>
              <a:rPr lang="zh-CN" altLang="en-US" dirty="0"/>
              <a:t> </a:t>
            </a:r>
            <a:endParaRPr lang="en-US" altLang="zh-CN" dirty="0"/>
          </a:p>
          <a:p>
            <a:pPr algn="ctr"/>
            <a:r>
              <a:rPr lang="en-US" altLang="zh-CN" dirty="0"/>
              <a:t>before</a:t>
            </a:r>
            <a:r>
              <a:rPr lang="zh-CN" altLang="en-US" dirty="0"/>
              <a:t> </a:t>
            </a:r>
            <a:r>
              <a:rPr lang="en-US" altLang="zh-CN" dirty="0"/>
              <a:t>next instruction uses</a:t>
            </a:r>
            <a:r>
              <a:rPr lang="zh-CN" altLang="en-US" dirty="0"/>
              <a:t> </a:t>
            </a:r>
            <a:r>
              <a:rPr lang="en-US" altLang="zh-CN" dirty="0"/>
              <a:t>it.</a:t>
            </a:r>
            <a:endParaRPr lang="en-US" dirty="0"/>
          </a:p>
        </p:txBody>
      </p:sp>
      <p:sp>
        <p:nvSpPr>
          <p:cNvPr id="22" name="Rectangle 21">
            <a:extLst>
              <a:ext uri="{FF2B5EF4-FFF2-40B4-BE49-F238E27FC236}">
                <a16:creationId xmlns:a16="http://schemas.microsoft.com/office/drawing/2014/main" id="{827441DE-065A-A546-876C-472FC6C5E9A6}"/>
              </a:ext>
            </a:extLst>
          </p:cNvPr>
          <p:cNvSpPr/>
          <p:nvPr/>
        </p:nvSpPr>
        <p:spPr>
          <a:xfrm>
            <a:off x="4824862" y="6177595"/>
            <a:ext cx="1747594" cy="369332"/>
          </a:xfrm>
          <a:prstGeom prst="rect">
            <a:avLst/>
          </a:prstGeom>
        </p:spPr>
        <p:txBody>
          <a:bodyPr wrap="none">
            <a:spAutoFit/>
          </a:bodyPr>
          <a:lstStyle/>
          <a:p>
            <a:r>
              <a:rPr lang="en-US" altLang="zh-CN" dirty="0"/>
              <a:t>i2:</a:t>
            </a:r>
            <a:r>
              <a:rPr lang="zh-CN" altLang="en-US" dirty="0"/>
              <a:t> </a:t>
            </a:r>
            <a:r>
              <a:rPr lang="en-US" altLang="zh-CN" dirty="0"/>
              <a:t>add</a:t>
            </a:r>
            <a:r>
              <a:rPr lang="zh-CN" altLang="en-US" dirty="0"/>
              <a:t> </a:t>
            </a:r>
            <a:r>
              <a:rPr lang="en-US" altLang="zh-CN" dirty="0"/>
              <a:t>x7,</a:t>
            </a:r>
            <a:r>
              <a:rPr lang="zh-CN" altLang="en-US" dirty="0"/>
              <a:t> </a:t>
            </a:r>
            <a:r>
              <a:rPr lang="en-US" altLang="zh-CN" dirty="0"/>
              <a:t>x8,</a:t>
            </a:r>
            <a:r>
              <a:rPr lang="zh-CN" altLang="en-US" dirty="0"/>
              <a:t> </a:t>
            </a:r>
            <a:r>
              <a:rPr lang="en-US" altLang="zh-CN" dirty="0"/>
              <a:t>x9</a:t>
            </a:r>
          </a:p>
        </p:txBody>
      </p:sp>
      <p:sp>
        <p:nvSpPr>
          <p:cNvPr id="28" name="Rectangle 27">
            <a:extLst>
              <a:ext uri="{FF2B5EF4-FFF2-40B4-BE49-F238E27FC236}">
                <a16:creationId xmlns:a16="http://schemas.microsoft.com/office/drawing/2014/main" id="{09DCB67B-96DA-364A-87A5-25ECF9725A6D}"/>
              </a:ext>
            </a:extLst>
          </p:cNvPr>
          <p:cNvSpPr/>
          <p:nvPr/>
        </p:nvSpPr>
        <p:spPr>
          <a:xfrm>
            <a:off x="6895744" y="6107485"/>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31" name="Rectangle 30">
            <a:extLst>
              <a:ext uri="{FF2B5EF4-FFF2-40B4-BE49-F238E27FC236}">
                <a16:creationId xmlns:a16="http://schemas.microsoft.com/office/drawing/2014/main" id="{5142C63F-CA8F-AC45-B656-6658E2219BAC}"/>
              </a:ext>
            </a:extLst>
          </p:cNvPr>
          <p:cNvSpPr/>
          <p:nvPr/>
        </p:nvSpPr>
        <p:spPr>
          <a:xfrm>
            <a:off x="9712658" y="6107485"/>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32" name="Rectangle 31">
            <a:extLst>
              <a:ext uri="{FF2B5EF4-FFF2-40B4-BE49-F238E27FC236}">
                <a16:creationId xmlns:a16="http://schemas.microsoft.com/office/drawing/2014/main" id="{AC3F74DD-FA08-CC4B-9D08-A6108F25889F}"/>
              </a:ext>
            </a:extLst>
          </p:cNvPr>
          <p:cNvSpPr/>
          <p:nvPr/>
        </p:nvSpPr>
        <p:spPr>
          <a:xfrm>
            <a:off x="11130622" y="6139591"/>
            <a:ext cx="506896" cy="556592"/>
          </a:xfrm>
          <a:prstGeom prst="rect">
            <a:avLst/>
          </a:prstGeom>
          <a:solidFill>
            <a:srgbClr val="5B9BD5"/>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a:solidFill>
                  <a:schemeClr val="tx1"/>
                </a:solidFill>
              </a:rPr>
              <a:t>WB</a:t>
            </a:r>
            <a:endParaRPr lang="en-US" sz="1200">
              <a:solidFill>
                <a:schemeClr val="tx1"/>
              </a:solidFill>
            </a:endParaRPr>
          </a:p>
        </p:txBody>
      </p:sp>
      <p:sp>
        <p:nvSpPr>
          <p:cNvPr id="34" name="Rectangle 33">
            <a:extLst>
              <a:ext uri="{FF2B5EF4-FFF2-40B4-BE49-F238E27FC236}">
                <a16:creationId xmlns:a16="http://schemas.microsoft.com/office/drawing/2014/main" id="{7E79908E-EC28-484C-B3A0-7FA0BFD98336}"/>
              </a:ext>
            </a:extLst>
          </p:cNvPr>
          <p:cNvSpPr/>
          <p:nvPr/>
        </p:nvSpPr>
        <p:spPr>
          <a:xfrm>
            <a:off x="8698866" y="6108782"/>
            <a:ext cx="506896"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23" name="Rectangle 22">
            <a:extLst>
              <a:ext uri="{FF2B5EF4-FFF2-40B4-BE49-F238E27FC236}">
                <a16:creationId xmlns:a16="http://schemas.microsoft.com/office/drawing/2014/main" id="{108CD528-A2E2-2143-9B1A-A15D79BC4AD6}"/>
              </a:ext>
            </a:extLst>
          </p:cNvPr>
          <p:cNvSpPr/>
          <p:nvPr/>
        </p:nvSpPr>
        <p:spPr>
          <a:xfrm>
            <a:off x="7165108" y="2241754"/>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29BAED3-1D79-CA48-8E8A-B286F9E3B04E}"/>
              </a:ext>
            </a:extLst>
          </p:cNvPr>
          <p:cNvSpPr/>
          <p:nvPr/>
        </p:nvSpPr>
        <p:spPr>
          <a:xfrm>
            <a:off x="7165108" y="2549832"/>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ular Callout 26">
            <a:extLst>
              <a:ext uri="{FF2B5EF4-FFF2-40B4-BE49-F238E27FC236}">
                <a16:creationId xmlns:a16="http://schemas.microsoft.com/office/drawing/2014/main" id="{F7296CC4-2A33-C548-B1AD-5CAF13B99237}"/>
              </a:ext>
            </a:extLst>
          </p:cNvPr>
          <p:cNvSpPr/>
          <p:nvPr/>
        </p:nvSpPr>
        <p:spPr>
          <a:xfrm>
            <a:off x="3926709" y="1725438"/>
            <a:ext cx="3126956" cy="968661"/>
          </a:xfrm>
          <a:prstGeom prst="wedgeRectCallout">
            <a:avLst>
              <a:gd name="adj1" fmla="val 53123"/>
              <a:gd name="adj2" fmla="val 18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Q2:</a:t>
            </a:r>
            <a:r>
              <a:rPr lang="zh-CN" altLang="en-US" dirty="0"/>
              <a:t> </a:t>
            </a: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does</a:t>
            </a:r>
            <a:r>
              <a:rPr lang="zh-CN" altLang="en-US" dirty="0"/>
              <a:t> </a:t>
            </a:r>
            <a:r>
              <a:rPr lang="en-US" altLang="zh-CN" dirty="0"/>
              <a:t>i1</a:t>
            </a:r>
            <a:r>
              <a:rPr lang="zh-CN" altLang="en-US" dirty="0"/>
              <a:t> </a:t>
            </a:r>
            <a:r>
              <a:rPr lang="en-US" altLang="zh-CN" dirty="0"/>
              <a:t>need</a:t>
            </a:r>
            <a:r>
              <a:rPr lang="zh-CN" altLang="en-US" dirty="0"/>
              <a:t> </a:t>
            </a:r>
            <a:r>
              <a:rPr lang="en-US" altLang="zh-CN" dirty="0"/>
              <a:t>to</a:t>
            </a:r>
            <a:r>
              <a:rPr lang="zh-CN" altLang="en-US" dirty="0"/>
              <a:t> </a:t>
            </a:r>
            <a:r>
              <a:rPr lang="en-US" altLang="zh-CN" dirty="0"/>
              <a:t>finish</a:t>
            </a:r>
            <a:r>
              <a:rPr lang="zh-CN" altLang="en-US" dirty="0"/>
              <a:t> </a:t>
            </a:r>
            <a:r>
              <a:rPr lang="en-US" altLang="zh-CN" dirty="0"/>
              <a:t>that</a:t>
            </a:r>
            <a:r>
              <a:rPr lang="zh-CN" altLang="en-US" dirty="0"/>
              <a:t> </a:t>
            </a:r>
            <a:r>
              <a:rPr lang="en-US" altLang="zh-CN" dirty="0"/>
              <a:t>stage</a:t>
            </a:r>
            <a:r>
              <a:rPr lang="zh-CN" altLang="en-US" dirty="0"/>
              <a:t> </a:t>
            </a:r>
            <a:r>
              <a:rPr lang="en-US" altLang="zh-CN" dirty="0"/>
              <a:t>before</a:t>
            </a:r>
            <a:r>
              <a:rPr lang="zh-CN" altLang="en-US" dirty="0"/>
              <a:t> </a:t>
            </a:r>
            <a:r>
              <a:rPr lang="en-US" altLang="zh-CN" dirty="0"/>
              <a:t>i2</a:t>
            </a:r>
            <a:r>
              <a:rPr lang="zh-CN" altLang="en-US" dirty="0"/>
              <a:t> </a:t>
            </a:r>
            <a:r>
              <a:rPr lang="en-US" altLang="zh-CN" dirty="0"/>
              <a:t>needs</a:t>
            </a:r>
            <a:r>
              <a:rPr lang="zh-CN" altLang="en-US" dirty="0"/>
              <a:t> </a:t>
            </a:r>
            <a:r>
              <a:rPr lang="en-US" altLang="zh-CN" dirty="0"/>
              <a:t>it?</a:t>
            </a:r>
            <a:endParaRPr lang="en-US" dirty="0"/>
          </a:p>
        </p:txBody>
      </p:sp>
      <p:sp>
        <p:nvSpPr>
          <p:cNvPr id="38" name="Rectangle 37">
            <a:extLst>
              <a:ext uri="{FF2B5EF4-FFF2-40B4-BE49-F238E27FC236}">
                <a16:creationId xmlns:a16="http://schemas.microsoft.com/office/drawing/2014/main" id="{FFA43282-3B48-874A-9853-D6DDF9010210}"/>
              </a:ext>
            </a:extLst>
          </p:cNvPr>
          <p:cNvSpPr/>
          <p:nvPr/>
        </p:nvSpPr>
        <p:spPr>
          <a:xfrm>
            <a:off x="2987816" y="4869039"/>
            <a:ext cx="840295" cy="369332"/>
          </a:xfrm>
          <a:prstGeom prst="rect">
            <a:avLst/>
          </a:prstGeom>
        </p:spPr>
        <p:txBody>
          <a:bodyPr wrap="none">
            <a:spAutoFit/>
          </a:bodyPr>
          <a:lstStyle/>
          <a:p>
            <a:r>
              <a:rPr lang="en-US" altLang="zh-CN" dirty="0"/>
              <a:t>bubble</a:t>
            </a:r>
          </a:p>
        </p:txBody>
      </p:sp>
      <p:sp>
        <p:nvSpPr>
          <p:cNvPr id="39" name="Rectangle 38">
            <a:extLst>
              <a:ext uri="{FF2B5EF4-FFF2-40B4-BE49-F238E27FC236}">
                <a16:creationId xmlns:a16="http://schemas.microsoft.com/office/drawing/2014/main" id="{2ACDD726-1A66-A140-A5E5-EFF206CDCAEE}"/>
              </a:ext>
            </a:extLst>
          </p:cNvPr>
          <p:cNvSpPr/>
          <p:nvPr/>
        </p:nvSpPr>
        <p:spPr>
          <a:xfrm>
            <a:off x="4078830" y="4822580"/>
            <a:ext cx="904461" cy="55659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IF</a:t>
            </a:r>
            <a:endParaRPr lang="en-US" dirty="0">
              <a:solidFill>
                <a:schemeClr val="bg1"/>
              </a:solidFill>
            </a:endParaRPr>
          </a:p>
        </p:txBody>
      </p:sp>
      <p:sp>
        <p:nvSpPr>
          <p:cNvPr id="40" name="Rectangle 39">
            <a:extLst>
              <a:ext uri="{FF2B5EF4-FFF2-40B4-BE49-F238E27FC236}">
                <a16:creationId xmlns:a16="http://schemas.microsoft.com/office/drawing/2014/main" id="{26B28B6F-3EA9-0E42-832E-DCC320C659B8}"/>
              </a:ext>
            </a:extLst>
          </p:cNvPr>
          <p:cNvSpPr/>
          <p:nvPr/>
        </p:nvSpPr>
        <p:spPr>
          <a:xfrm>
            <a:off x="6895744" y="4822580"/>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41" name="Rectangle 40">
            <a:extLst>
              <a:ext uri="{FF2B5EF4-FFF2-40B4-BE49-F238E27FC236}">
                <a16:creationId xmlns:a16="http://schemas.microsoft.com/office/drawing/2014/main" id="{357A662B-02F1-7347-9BDE-57CAD82C3F73}"/>
              </a:ext>
            </a:extLst>
          </p:cNvPr>
          <p:cNvSpPr/>
          <p:nvPr/>
        </p:nvSpPr>
        <p:spPr>
          <a:xfrm>
            <a:off x="8313708" y="4854686"/>
            <a:ext cx="506896" cy="556592"/>
          </a:xfrm>
          <a:prstGeom prst="rect">
            <a:avLst/>
          </a:prstGeom>
          <a:solidFill>
            <a:srgbClr val="5B9BD5"/>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a:solidFill>
                  <a:schemeClr val="tx1"/>
                </a:solidFill>
              </a:rPr>
              <a:t>WB</a:t>
            </a:r>
            <a:endParaRPr lang="en-US" sz="1200">
              <a:solidFill>
                <a:schemeClr val="tx1"/>
              </a:solidFill>
            </a:endParaRPr>
          </a:p>
        </p:txBody>
      </p:sp>
      <p:sp>
        <p:nvSpPr>
          <p:cNvPr id="42" name="Rectangle 41">
            <a:extLst>
              <a:ext uri="{FF2B5EF4-FFF2-40B4-BE49-F238E27FC236}">
                <a16:creationId xmlns:a16="http://schemas.microsoft.com/office/drawing/2014/main" id="{8D6656A9-ED16-F04B-8CA3-EBEC5CCC43E0}"/>
              </a:ext>
            </a:extLst>
          </p:cNvPr>
          <p:cNvSpPr/>
          <p:nvPr/>
        </p:nvSpPr>
        <p:spPr>
          <a:xfrm>
            <a:off x="5881952" y="4823877"/>
            <a:ext cx="506896" cy="55659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ID</a:t>
            </a:r>
            <a:endParaRPr lang="en-US">
              <a:solidFill>
                <a:schemeClr val="bg1"/>
              </a:solidFill>
            </a:endParaRPr>
          </a:p>
        </p:txBody>
      </p:sp>
      <p:sp>
        <p:nvSpPr>
          <p:cNvPr id="43" name="Rectangle 42">
            <a:extLst>
              <a:ext uri="{FF2B5EF4-FFF2-40B4-BE49-F238E27FC236}">
                <a16:creationId xmlns:a16="http://schemas.microsoft.com/office/drawing/2014/main" id="{5837C016-01AA-A745-8BB0-C14B89F1E964}"/>
              </a:ext>
            </a:extLst>
          </p:cNvPr>
          <p:cNvSpPr/>
          <p:nvPr/>
        </p:nvSpPr>
        <p:spPr>
          <a:xfrm>
            <a:off x="5484387" y="5456360"/>
            <a:ext cx="904461" cy="55659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IF</a:t>
            </a:r>
            <a:endParaRPr lang="en-US" dirty="0">
              <a:solidFill>
                <a:schemeClr val="bg1"/>
              </a:solidFill>
            </a:endParaRPr>
          </a:p>
        </p:txBody>
      </p:sp>
      <p:sp>
        <p:nvSpPr>
          <p:cNvPr id="44" name="Rectangle 43">
            <a:extLst>
              <a:ext uri="{FF2B5EF4-FFF2-40B4-BE49-F238E27FC236}">
                <a16:creationId xmlns:a16="http://schemas.microsoft.com/office/drawing/2014/main" id="{76D6F0F4-1EC9-8641-9123-E4FE25F26D68}"/>
              </a:ext>
            </a:extLst>
          </p:cNvPr>
          <p:cNvSpPr/>
          <p:nvPr/>
        </p:nvSpPr>
        <p:spPr>
          <a:xfrm>
            <a:off x="8313708" y="5464384"/>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45" name="Rectangle 44">
            <a:extLst>
              <a:ext uri="{FF2B5EF4-FFF2-40B4-BE49-F238E27FC236}">
                <a16:creationId xmlns:a16="http://schemas.microsoft.com/office/drawing/2014/main" id="{E3BFE666-3DC1-924E-8CA5-182009CDFD10}"/>
              </a:ext>
            </a:extLst>
          </p:cNvPr>
          <p:cNvSpPr/>
          <p:nvPr/>
        </p:nvSpPr>
        <p:spPr>
          <a:xfrm>
            <a:off x="9691875" y="5473700"/>
            <a:ext cx="506896" cy="556592"/>
          </a:xfrm>
          <a:prstGeom prst="rect">
            <a:avLst/>
          </a:prstGeom>
          <a:solidFill>
            <a:srgbClr val="5B9BD5"/>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46" name="Rectangle 45">
            <a:extLst>
              <a:ext uri="{FF2B5EF4-FFF2-40B4-BE49-F238E27FC236}">
                <a16:creationId xmlns:a16="http://schemas.microsoft.com/office/drawing/2014/main" id="{2DABC637-9001-0545-BBA2-F76975538890}"/>
              </a:ext>
            </a:extLst>
          </p:cNvPr>
          <p:cNvSpPr/>
          <p:nvPr/>
        </p:nvSpPr>
        <p:spPr>
          <a:xfrm>
            <a:off x="7287509" y="5457657"/>
            <a:ext cx="506896"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47" name="Rectangle 46">
            <a:extLst>
              <a:ext uri="{FF2B5EF4-FFF2-40B4-BE49-F238E27FC236}">
                <a16:creationId xmlns:a16="http://schemas.microsoft.com/office/drawing/2014/main" id="{EE4D29B5-E300-DF47-BF3F-76F439B2428B}"/>
              </a:ext>
            </a:extLst>
          </p:cNvPr>
          <p:cNvSpPr/>
          <p:nvPr/>
        </p:nvSpPr>
        <p:spPr>
          <a:xfrm>
            <a:off x="4590533" y="5584490"/>
            <a:ext cx="840295" cy="369332"/>
          </a:xfrm>
          <a:prstGeom prst="rect">
            <a:avLst/>
          </a:prstGeom>
        </p:spPr>
        <p:txBody>
          <a:bodyPr wrap="none">
            <a:spAutoFit/>
          </a:bodyPr>
          <a:lstStyle/>
          <a:p>
            <a:r>
              <a:rPr lang="en-US" altLang="zh-CN" dirty="0"/>
              <a:t>bubble</a:t>
            </a:r>
          </a:p>
        </p:txBody>
      </p:sp>
      <p:cxnSp>
        <p:nvCxnSpPr>
          <p:cNvPr id="15" name="Straight Arrow Connector 14">
            <a:extLst>
              <a:ext uri="{FF2B5EF4-FFF2-40B4-BE49-F238E27FC236}">
                <a16:creationId xmlns:a16="http://schemas.microsoft.com/office/drawing/2014/main" id="{BB68E6ED-88CA-6C45-9D05-0A343151E221}"/>
              </a:ext>
            </a:extLst>
          </p:cNvPr>
          <p:cNvCxnSpPr>
            <a:stCxn id="8" idx="3"/>
            <a:endCxn id="9" idx="1"/>
          </p:cNvCxnSpPr>
          <p:nvPr/>
        </p:nvCxnSpPr>
        <p:spPr>
          <a:xfrm>
            <a:off x="6394648" y="4337669"/>
            <a:ext cx="48339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3" name="Rectangular Callout 32">
            <a:extLst>
              <a:ext uri="{FF2B5EF4-FFF2-40B4-BE49-F238E27FC236}">
                <a16:creationId xmlns:a16="http://schemas.microsoft.com/office/drawing/2014/main" id="{9C694019-E532-174A-A282-D20CA0ED2C34}"/>
              </a:ext>
            </a:extLst>
          </p:cNvPr>
          <p:cNvSpPr/>
          <p:nvPr/>
        </p:nvSpPr>
        <p:spPr>
          <a:xfrm>
            <a:off x="6972723" y="5132982"/>
            <a:ext cx="1466491" cy="98810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When</a:t>
            </a:r>
            <a:r>
              <a:rPr lang="zh-CN" altLang="en-US" dirty="0"/>
              <a:t> </a:t>
            </a:r>
            <a:r>
              <a:rPr lang="en-US" altLang="zh-CN" dirty="0"/>
              <a:t>i2</a:t>
            </a:r>
            <a:r>
              <a:rPr lang="zh-CN" altLang="en-US" dirty="0"/>
              <a:t> </a:t>
            </a:r>
            <a:r>
              <a:rPr lang="en-US" altLang="zh-CN" dirty="0"/>
              <a:t>starts</a:t>
            </a:r>
            <a:r>
              <a:rPr lang="zh-CN" altLang="en-US" dirty="0"/>
              <a:t> </a:t>
            </a:r>
            <a:r>
              <a:rPr lang="en-US" altLang="zh-CN" dirty="0"/>
              <a:t>IF</a:t>
            </a:r>
            <a:endParaRPr lang="en-US" dirty="0"/>
          </a:p>
        </p:txBody>
      </p:sp>
      <p:sp>
        <p:nvSpPr>
          <p:cNvPr id="36" name="Rectangular Callout 35">
            <a:extLst>
              <a:ext uri="{FF2B5EF4-FFF2-40B4-BE49-F238E27FC236}">
                <a16:creationId xmlns:a16="http://schemas.microsoft.com/office/drawing/2014/main" id="{D6BEE25C-4572-4B4F-B790-353C24EA462E}"/>
              </a:ext>
            </a:extLst>
          </p:cNvPr>
          <p:cNvSpPr/>
          <p:nvPr/>
        </p:nvSpPr>
        <p:spPr>
          <a:xfrm>
            <a:off x="5655602" y="3015300"/>
            <a:ext cx="1466491" cy="98810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i1</a:t>
            </a:r>
            <a:r>
              <a:rPr lang="zh-CN" altLang="en-US" dirty="0"/>
              <a:t> </a:t>
            </a:r>
            <a:r>
              <a:rPr lang="en-US" altLang="zh-CN" dirty="0"/>
              <a:t>has</a:t>
            </a:r>
            <a:r>
              <a:rPr lang="zh-CN" altLang="en-US" dirty="0"/>
              <a:t> </a:t>
            </a:r>
            <a:r>
              <a:rPr lang="en-US" altLang="zh-CN" dirty="0"/>
              <a:t>just</a:t>
            </a:r>
            <a:r>
              <a:rPr lang="zh-CN" altLang="en-US" dirty="0"/>
              <a:t> </a:t>
            </a:r>
            <a:r>
              <a:rPr lang="en-US" altLang="zh-CN" dirty="0"/>
              <a:t>finished</a:t>
            </a:r>
            <a:r>
              <a:rPr lang="zh-CN" altLang="en-US" dirty="0"/>
              <a:t> </a:t>
            </a:r>
            <a:r>
              <a:rPr lang="en-US" altLang="zh-CN" dirty="0"/>
              <a:t>EX</a:t>
            </a:r>
            <a:endParaRPr lang="en-US" dirty="0"/>
          </a:p>
        </p:txBody>
      </p:sp>
    </p:spTree>
    <p:extLst>
      <p:ext uri="{BB962C8B-B14F-4D97-AF65-F5344CB8AC3E}">
        <p14:creationId xmlns:p14="http://schemas.microsoft.com/office/powerpoint/2010/main" val="4158650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Control</a:t>
            </a:r>
            <a:r>
              <a:rPr lang="zh-CN" altLang="en-US"/>
              <a:t> </a:t>
            </a:r>
            <a:r>
              <a:rPr lang="en-US" altLang="zh-CN"/>
              <a:t>hazard</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74</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6" y="1497975"/>
            <a:ext cx="6096000" cy="2308324"/>
          </a:xfrm>
          <a:prstGeom prst="rect">
            <a:avLst/>
          </a:prstGeom>
        </p:spPr>
        <p:txBody>
          <a:bodyPr>
            <a:spAutoFit/>
          </a:bodyPr>
          <a:lstStyle/>
          <a:p>
            <a:r>
              <a:rPr lang="en-US" altLang="zh-CN" dirty="0"/>
              <a:t>assume</a:t>
            </a:r>
            <a:r>
              <a:rPr lang="zh-CN" altLang="en-US" dirty="0"/>
              <a:t> </a:t>
            </a:r>
            <a:r>
              <a:rPr lang="en-US" altLang="zh-CN" dirty="0"/>
              <a:t>x5</a:t>
            </a:r>
            <a:r>
              <a:rPr lang="zh-CN" altLang="en-US" dirty="0"/>
              <a:t> </a:t>
            </a:r>
            <a:r>
              <a:rPr lang="en-US" altLang="zh-CN" dirty="0"/>
              <a:t>=</a:t>
            </a:r>
            <a:r>
              <a:rPr lang="zh-CN" altLang="en-US" dirty="0"/>
              <a:t> </a:t>
            </a:r>
            <a:r>
              <a:rPr lang="en-US" altLang="zh-CN" dirty="0"/>
              <a:t>0</a:t>
            </a:r>
            <a:r>
              <a:rPr lang="zh-CN" altLang="en-US" dirty="0"/>
              <a:t> </a:t>
            </a:r>
            <a:r>
              <a:rPr lang="en-US" altLang="zh-CN" dirty="0"/>
              <a:t>x6</a:t>
            </a:r>
            <a:r>
              <a:rPr lang="zh-CN" altLang="en-US" dirty="0"/>
              <a:t> </a:t>
            </a:r>
            <a:r>
              <a:rPr lang="en-US" altLang="zh-CN" dirty="0"/>
              <a:t>=</a:t>
            </a:r>
            <a:r>
              <a:rPr lang="zh-CN" altLang="en-US" dirty="0"/>
              <a:t> </a:t>
            </a:r>
            <a:r>
              <a:rPr lang="en-US" altLang="zh-CN" dirty="0"/>
              <a:t>0</a:t>
            </a:r>
          </a:p>
          <a:p>
            <a:r>
              <a:rPr lang="en-US" altLang="zh-CN" dirty="0">
                <a:solidFill>
                  <a:schemeClr val="accent6"/>
                </a:solidFill>
              </a:rPr>
              <a:t>i1:</a:t>
            </a:r>
            <a:r>
              <a:rPr lang="zh-CN" altLang="en-US" dirty="0">
                <a:solidFill>
                  <a:schemeClr val="accent6"/>
                </a:solidFill>
              </a:rPr>
              <a:t> </a:t>
            </a:r>
            <a:r>
              <a:rPr lang="en-US" altLang="zh-CN" dirty="0" err="1">
                <a:solidFill>
                  <a:schemeClr val="accent6"/>
                </a:solidFill>
              </a:rPr>
              <a:t>beq</a:t>
            </a:r>
            <a:r>
              <a:rPr lang="zh-CN" altLang="en-US" dirty="0">
                <a:solidFill>
                  <a:schemeClr val="accent6"/>
                </a:solidFill>
              </a:rPr>
              <a:t> </a:t>
            </a:r>
            <a:r>
              <a:rPr lang="en-US" altLang="zh-CN" dirty="0">
                <a:solidFill>
                  <a:schemeClr val="accent6"/>
                </a:solidFill>
              </a:rPr>
              <a:t>x5,</a:t>
            </a:r>
            <a:r>
              <a:rPr lang="zh-CN" altLang="en-US" dirty="0">
                <a:solidFill>
                  <a:schemeClr val="accent6"/>
                </a:solidFill>
              </a:rPr>
              <a:t> </a:t>
            </a:r>
            <a:r>
              <a:rPr lang="en-US" altLang="zh-CN" dirty="0">
                <a:solidFill>
                  <a:schemeClr val="accent6"/>
                </a:solidFill>
              </a:rPr>
              <a:t>x6,</a:t>
            </a:r>
            <a:r>
              <a:rPr lang="zh-CN" altLang="en-US" dirty="0">
                <a:solidFill>
                  <a:schemeClr val="accent6"/>
                </a:solidFill>
              </a:rPr>
              <a:t> </a:t>
            </a:r>
            <a:r>
              <a:rPr lang="en-US" altLang="zh-CN" dirty="0">
                <a:solidFill>
                  <a:schemeClr val="accent6"/>
                </a:solidFill>
              </a:rPr>
              <a:t>100</a:t>
            </a:r>
          </a:p>
          <a:p>
            <a:r>
              <a:rPr lang="en-US" altLang="zh-CN" dirty="0">
                <a:solidFill>
                  <a:schemeClr val="accent6"/>
                </a:solidFill>
              </a:rPr>
              <a:t>add</a:t>
            </a:r>
            <a:r>
              <a:rPr lang="zh-CN" altLang="en-US" dirty="0">
                <a:solidFill>
                  <a:schemeClr val="accent6"/>
                </a:solidFill>
              </a:rPr>
              <a:t> </a:t>
            </a:r>
            <a:r>
              <a:rPr lang="en-US" altLang="zh-CN" dirty="0">
                <a:solidFill>
                  <a:schemeClr val="accent6"/>
                </a:solidFill>
              </a:rPr>
              <a:t>x1,</a:t>
            </a:r>
            <a:r>
              <a:rPr lang="zh-CN" altLang="en-US" dirty="0">
                <a:solidFill>
                  <a:schemeClr val="accent6"/>
                </a:solidFill>
              </a:rPr>
              <a:t> </a:t>
            </a:r>
            <a:r>
              <a:rPr lang="en-US" altLang="zh-CN" dirty="0">
                <a:solidFill>
                  <a:schemeClr val="accent6"/>
                </a:solidFill>
              </a:rPr>
              <a:t>x2,</a:t>
            </a:r>
            <a:r>
              <a:rPr lang="zh-CN" altLang="en-US" dirty="0">
                <a:solidFill>
                  <a:schemeClr val="accent6"/>
                </a:solidFill>
              </a:rPr>
              <a:t> </a:t>
            </a:r>
            <a:r>
              <a:rPr lang="en-US" altLang="zh-CN" dirty="0">
                <a:solidFill>
                  <a:schemeClr val="accent6"/>
                </a:solidFill>
              </a:rPr>
              <a:t>x3</a:t>
            </a:r>
          </a:p>
          <a:p>
            <a:r>
              <a:rPr lang="en-US" altLang="zh-CN" dirty="0">
                <a:solidFill>
                  <a:schemeClr val="accent6"/>
                </a:solidFill>
              </a:rPr>
              <a:t>…</a:t>
            </a:r>
          </a:p>
          <a:p>
            <a:endParaRPr lang="en-US" altLang="zh-CN" dirty="0">
              <a:solidFill>
                <a:schemeClr val="accent6"/>
              </a:solidFill>
            </a:endParaRPr>
          </a:p>
          <a:p>
            <a:r>
              <a:rPr lang="en-US" altLang="zh-CN" dirty="0">
                <a:solidFill>
                  <a:schemeClr val="accent6"/>
                </a:solidFill>
              </a:rPr>
              <a:t>Should</a:t>
            </a:r>
            <a:r>
              <a:rPr lang="zh-CN" altLang="en-US" dirty="0">
                <a:solidFill>
                  <a:schemeClr val="accent6"/>
                </a:solidFill>
              </a:rPr>
              <a:t> </a:t>
            </a:r>
            <a:r>
              <a:rPr lang="en-US" altLang="zh-CN" dirty="0">
                <a:solidFill>
                  <a:schemeClr val="accent6"/>
                </a:solidFill>
              </a:rPr>
              <a:t>jump</a:t>
            </a:r>
            <a:r>
              <a:rPr lang="zh-CN" altLang="en-US" dirty="0">
                <a:solidFill>
                  <a:schemeClr val="accent6"/>
                </a:solidFill>
              </a:rPr>
              <a:t> </a:t>
            </a:r>
            <a:r>
              <a:rPr lang="en-US" altLang="zh-CN" dirty="0">
                <a:solidFill>
                  <a:schemeClr val="accent6"/>
                </a:solidFill>
              </a:rPr>
              <a:t>to</a:t>
            </a:r>
            <a:r>
              <a:rPr lang="zh-CN" altLang="en-US" dirty="0">
                <a:solidFill>
                  <a:schemeClr val="accent6"/>
                </a:solidFill>
              </a:rPr>
              <a:t> </a:t>
            </a:r>
            <a:r>
              <a:rPr lang="en-US" altLang="zh-CN" dirty="0">
                <a:solidFill>
                  <a:schemeClr val="accent6"/>
                </a:solidFill>
              </a:rPr>
              <a:t>here:</a:t>
            </a:r>
          </a:p>
          <a:p>
            <a:r>
              <a:rPr lang="en-US" altLang="zh-CN" dirty="0">
                <a:solidFill>
                  <a:schemeClr val="accent6"/>
                </a:solidFill>
              </a:rPr>
              <a:t>i2:</a:t>
            </a:r>
            <a:r>
              <a:rPr lang="zh-CN" altLang="en-US" dirty="0">
                <a:solidFill>
                  <a:schemeClr val="accent6"/>
                </a:solidFill>
              </a:rPr>
              <a:t> </a:t>
            </a:r>
            <a:r>
              <a:rPr lang="en-US" altLang="zh-CN" dirty="0">
                <a:solidFill>
                  <a:schemeClr val="accent6"/>
                </a:solidFill>
              </a:rPr>
              <a:t>add</a:t>
            </a:r>
            <a:r>
              <a:rPr lang="zh-CN" altLang="en-US" dirty="0">
                <a:solidFill>
                  <a:schemeClr val="accent6"/>
                </a:solidFill>
              </a:rPr>
              <a:t> </a:t>
            </a:r>
            <a:r>
              <a:rPr lang="en-US" altLang="zh-CN" dirty="0">
                <a:solidFill>
                  <a:schemeClr val="accent6"/>
                </a:solidFill>
              </a:rPr>
              <a:t>x7,</a:t>
            </a:r>
            <a:r>
              <a:rPr lang="zh-CN" altLang="en-US" dirty="0">
                <a:solidFill>
                  <a:schemeClr val="accent6"/>
                </a:solidFill>
              </a:rPr>
              <a:t> </a:t>
            </a:r>
            <a:r>
              <a:rPr lang="en-US" altLang="zh-CN" dirty="0">
                <a:solidFill>
                  <a:schemeClr val="accent6"/>
                </a:solidFill>
              </a:rPr>
              <a:t>x8,</a:t>
            </a:r>
            <a:r>
              <a:rPr lang="zh-CN" altLang="en-US" dirty="0">
                <a:solidFill>
                  <a:schemeClr val="accent6"/>
                </a:solidFill>
              </a:rPr>
              <a:t> </a:t>
            </a:r>
            <a:r>
              <a:rPr lang="en-US" altLang="zh-CN" dirty="0">
                <a:solidFill>
                  <a:schemeClr val="accent6"/>
                </a:solidFill>
              </a:rPr>
              <a:t>x9</a:t>
            </a:r>
          </a:p>
          <a:p>
            <a:r>
              <a:rPr lang="en-US" altLang="zh-CN" dirty="0"/>
              <a:t>How</a:t>
            </a:r>
            <a:r>
              <a:rPr lang="zh-CN" altLang="en-US" dirty="0"/>
              <a:t> </a:t>
            </a:r>
            <a:r>
              <a:rPr lang="en-US" altLang="zh-CN" dirty="0"/>
              <a:t>many</a:t>
            </a:r>
            <a:r>
              <a:rPr lang="zh-CN" altLang="en-US" dirty="0"/>
              <a:t> </a:t>
            </a:r>
            <a:r>
              <a:rPr lang="en-US" altLang="zh-CN" dirty="0"/>
              <a:t>bubbles?</a:t>
            </a:r>
          </a:p>
        </p:txBody>
      </p:sp>
      <p:sp>
        <p:nvSpPr>
          <p:cNvPr id="5" name="Rectangle 4">
            <a:extLst>
              <a:ext uri="{FF2B5EF4-FFF2-40B4-BE49-F238E27FC236}">
                <a16:creationId xmlns:a16="http://schemas.microsoft.com/office/drawing/2014/main" id="{85E2C1E9-B038-6148-900F-1C245A1A7FB2}"/>
              </a:ext>
            </a:extLst>
          </p:cNvPr>
          <p:cNvSpPr/>
          <p:nvPr/>
        </p:nvSpPr>
        <p:spPr>
          <a:xfrm>
            <a:off x="2673273" y="4059373"/>
            <a:ext cx="904461" cy="55659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IF</a:t>
            </a:r>
            <a:endParaRPr lang="en-US" dirty="0">
              <a:solidFill>
                <a:schemeClr val="bg1"/>
              </a:solidFill>
            </a:endParaRPr>
          </a:p>
        </p:txBody>
      </p:sp>
      <p:sp>
        <p:nvSpPr>
          <p:cNvPr id="7" name="Rectangle 6">
            <a:extLst>
              <a:ext uri="{FF2B5EF4-FFF2-40B4-BE49-F238E27FC236}">
                <a16:creationId xmlns:a16="http://schemas.microsoft.com/office/drawing/2014/main" id="{C6D4937B-73D4-264F-93B4-99D65213E87D}"/>
              </a:ext>
            </a:extLst>
          </p:cNvPr>
          <p:cNvSpPr/>
          <p:nvPr/>
        </p:nvSpPr>
        <p:spPr>
          <a:xfrm>
            <a:off x="4476395" y="4060670"/>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8" name="Rectangle 7">
            <a:extLst>
              <a:ext uri="{FF2B5EF4-FFF2-40B4-BE49-F238E27FC236}">
                <a16:creationId xmlns:a16="http://schemas.microsoft.com/office/drawing/2014/main" id="{A82D4193-31FF-2B42-83AA-ACEDEEABA142}"/>
              </a:ext>
            </a:extLst>
          </p:cNvPr>
          <p:cNvSpPr/>
          <p:nvPr/>
        </p:nvSpPr>
        <p:spPr>
          <a:xfrm>
            <a:off x="5490187" y="4059373"/>
            <a:ext cx="904461" cy="55659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EX</a:t>
            </a:r>
            <a:endParaRPr lang="en-US">
              <a:solidFill>
                <a:schemeClr val="bg1"/>
              </a:solidFill>
            </a:endParaRPr>
          </a:p>
        </p:txBody>
      </p:sp>
      <p:sp>
        <p:nvSpPr>
          <p:cNvPr id="9" name="Rectangle 8">
            <a:extLst>
              <a:ext uri="{FF2B5EF4-FFF2-40B4-BE49-F238E27FC236}">
                <a16:creationId xmlns:a16="http://schemas.microsoft.com/office/drawing/2014/main" id="{7C83DE2F-3E6D-5246-BDC2-E37279C8B87F}"/>
              </a:ext>
            </a:extLst>
          </p:cNvPr>
          <p:cNvSpPr/>
          <p:nvPr/>
        </p:nvSpPr>
        <p:spPr>
          <a:xfrm>
            <a:off x="6878042" y="4059373"/>
            <a:ext cx="506896" cy="556592"/>
          </a:xfrm>
          <a:prstGeom prst="rect">
            <a:avLst/>
          </a:prstGeom>
          <a:solidFill>
            <a:srgbClr val="FFD96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10" name="Rectangle 9">
            <a:extLst>
              <a:ext uri="{FF2B5EF4-FFF2-40B4-BE49-F238E27FC236}">
                <a16:creationId xmlns:a16="http://schemas.microsoft.com/office/drawing/2014/main" id="{7CC5934F-A592-2340-B86B-A5F949AA9E67}"/>
              </a:ext>
            </a:extLst>
          </p:cNvPr>
          <p:cNvSpPr/>
          <p:nvPr/>
        </p:nvSpPr>
        <p:spPr>
          <a:xfrm>
            <a:off x="744746" y="4153003"/>
            <a:ext cx="1887055" cy="369332"/>
          </a:xfrm>
          <a:prstGeom prst="rect">
            <a:avLst/>
          </a:prstGeom>
        </p:spPr>
        <p:txBody>
          <a:bodyPr wrap="none">
            <a:spAutoFit/>
          </a:bodyPr>
          <a:lstStyle/>
          <a:p>
            <a:r>
              <a:rPr lang="en-US" altLang="zh-CN"/>
              <a:t>i1: </a:t>
            </a:r>
            <a:r>
              <a:rPr lang="en-US" altLang="zh-CN" err="1"/>
              <a:t>beq</a:t>
            </a:r>
            <a:r>
              <a:rPr lang="zh-CN" altLang="en-US"/>
              <a:t> </a:t>
            </a:r>
            <a:r>
              <a:rPr lang="en-US" altLang="zh-CN"/>
              <a:t>x5,</a:t>
            </a:r>
            <a:r>
              <a:rPr lang="zh-CN" altLang="en-US"/>
              <a:t> </a:t>
            </a:r>
            <a:r>
              <a:rPr lang="en-US" altLang="zh-CN"/>
              <a:t>x6,</a:t>
            </a:r>
            <a:r>
              <a:rPr lang="zh-CN" altLang="en-US"/>
              <a:t> </a:t>
            </a:r>
            <a:r>
              <a:rPr lang="en-US" altLang="zh-CN"/>
              <a:t>100</a:t>
            </a:r>
          </a:p>
        </p:txBody>
      </p:sp>
      <p:sp>
        <p:nvSpPr>
          <p:cNvPr id="24" name="Rectangle 23">
            <a:extLst>
              <a:ext uri="{FF2B5EF4-FFF2-40B4-BE49-F238E27FC236}">
                <a16:creationId xmlns:a16="http://schemas.microsoft.com/office/drawing/2014/main" id="{43E0FF76-56BD-A346-9AAB-107DB94C1D75}"/>
              </a:ext>
            </a:extLst>
          </p:cNvPr>
          <p:cNvSpPr/>
          <p:nvPr/>
        </p:nvSpPr>
        <p:spPr>
          <a:xfrm>
            <a:off x="4476395" y="4060670"/>
            <a:ext cx="506896" cy="55659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ID</a:t>
            </a:r>
            <a:endParaRPr lang="en-US">
              <a:solidFill>
                <a:schemeClr val="bg1"/>
              </a:solidFill>
            </a:endParaRPr>
          </a:p>
        </p:txBody>
      </p:sp>
      <p:sp>
        <p:nvSpPr>
          <p:cNvPr id="29" name="Rectangle 28">
            <a:extLst>
              <a:ext uri="{FF2B5EF4-FFF2-40B4-BE49-F238E27FC236}">
                <a16:creationId xmlns:a16="http://schemas.microsoft.com/office/drawing/2014/main" id="{7CC8804E-BF3D-4244-856F-C818B51DFEEE}"/>
              </a:ext>
            </a:extLst>
          </p:cNvPr>
          <p:cNvSpPr/>
          <p:nvPr/>
        </p:nvSpPr>
        <p:spPr>
          <a:xfrm>
            <a:off x="6541604" y="1582124"/>
            <a:ext cx="4137991" cy="13255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How</a:t>
            </a:r>
            <a:r>
              <a:rPr lang="zh-CN" altLang="en-US" dirty="0"/>
              <a:t> </a:t>
            </a:r>
            <a:r>
              <a:rPr lang="en-US" altLang="zh-CN" dirty="0"/>
              <a:t>many</a:t>
            </a:r>
            <a:r>
              <a:rPr lang="zh-CN" altLang="en-US" dirty="0"/>
              <a:t> </a:t>
            </a:r>
            <a:r>
              <a:rPr lang="en-US" altLang="zh-CN" dirty="0"/>
              <a:t>bubbles?</a:t>
            </a:r>
          </a:p>
          <a:p>
            <a:pPr algn="ct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it</a:t>
            </a:r>
            <a:r>
              <a:rPr lang="zh-CN" altLang="en-US" dirty="0"/>
              <a:t> </a:t>
            </a:r>
            <a:r>
              <a:rPr lang="en-US" altLang="zh-CN" dirty="0"/>
              <a:t>needs</a:t>
            </a:r>
            <a:r>
              <a:rPr lang="zh-CN" altLang="en-US" dirty="0"/>
              <a:t> </a:t>
            </a:r>
            <a:endParaRPr lang="en-US" altLang="zh-CN" dirty="0"/>
          </a:p>
          <a:p>
            <a:pPr algn="ctr"/>
            <a:r>
              <a:rPr lang="en-US" altLang="zh-CN" dirty="0"/>
              <a:t>for</a:t>
            </a:r>
            <a:r>
              <a:rPr lang="zh-CN" altLang="en-US" dirty="0"/>
              <a:t> </a:t>
            </a:r>
            <a:r>
              <a:rPr lang="en-US" altLang="zh-CN" dirty="0"/>
              <a:t>i1</a:t>
            </a:r>
            <a:r>
              <a:rPr lang="zh-CN" altLang="en-US" dirty="0"/>
              <a:t> </a:t>
            </a:r>
            <a:r>
              <a:rPr lang="en-US" altLang="zh-CN" dirty="0"/>
              <a:t>to</a:t>
            </a:r>
            <a:r>
              <a:rPr lang="zh-CN" altLang="en-US" dirty="0"/>
              <a:t> </a:t>
            </a:r>
            <a:r>
              <a:rPr lang="en-US" altLang="zh-CN" dirty="0"/>
              <a:t>prepare</a:t>
            </a:r>
            <a:r>
              <a:rPr lang="zh-CN" altLang="en-US" dirty="0"/>
              <a:t> </a:t>
            </a:r>
            <a:r>
              <a:rPr lang="en-US" altLang="zh-CN" dirty="0"/>
              <a:t>the</a:t>
            </a:r>
            <a:r>
              <a:rPr lang="zh-CN" altLang="en-US" dirty="0"/>
              <a:t> </a:t>
            </a:r>
            <a:r>
              <a:rPr lang="en-US" altLang="zh-CN" dirty="0"/>
              <a:t>output</a:t>
            </a:r>
            <a:r>
              <a:rPr lang="zh-CN" altLang="en-US" dirty="0"/>
              <a:t> </a:t>
            </a:r>
            <a:endParaRPr lang="en-US" altLang="zh-CN" dirty="0"/>
          </a:p>
          <a:p>
            <a:pPr algn="ctr"/>
            <a:r>
              <a:rPr lang="en-US" altLang="zh-CN" dirty="0"/>
              <a:t>before</a:t>
            </a:r>
            <a:r>
              <a:rPr lang="zh-CN" altLang="en-US" dirty="0"/>
              <a:t> </a:t>
            </a:r>
            <a:r>
              <a:rPr lang="en-US" altLang="zh-CN" dirty="0"/>
              <a:t>next instruction uses</a:t>
            </a:r>
            <a:r>
              <a:rPr lang="zh-CN" altLang="en-US" dirty="0"/>
              <a:t> </a:t>
            </a:r>
            <a:r>
              <a:rPr lang="en-US" altLang="zh-CN" dirty="0"/>
              <a:t>it.</a:t>
            </a:r>
            <a:endParaRPr lang="en-US" dirty="0"/>
          </a:p>
        </p:txBody>
      </p:sp>
      <p:sp>
        <p:nvSpPr>
          <p:cNvPr id="22" name="Rectangle 21">
            <a:extLst>
              <a:ext uri="{FF2B5EF4-FFF2-40B4-BE49-F238E27FC236}">
                <a16:creationId xmlns:a16="http://schemas.microsoft.com/office/drawing/2014/main" id="{827441DE-065A-A546-876C-472FC6C5E9A6}"/>
              </a:ext>
            </a:extLst>
          </p:cNvPr>
          <p:cNvSpPr/>
          <p:nvPr/>
        </p:nvSpPr>
        <p:spPr>
          <a:xfrm>
            <a:off x="4824862" y="6177595"/>
            <a:ext cx="1747594" cy="369332"/>
          </a:xfrm>
          <a:prstGeom prst="rect">
            <a:avLst/>
          </a:prstGeom>
        </p:spPr>
        <p:txBody>
          <a:bodyPr wrap="none">
            <a:spAutoFit/>
          </a:bodyPr>
          <a:lstStyle/>
          <a:p>
            <a:r>
              <a:rPr lang="en-US" altLang="zh-CN" dirty="0"/>
              <a:t>i2:</a:t>
            </a:r>
            <a:r>
              <a:rPr lang="zh-CN" altLang="en-US" dirty="0"/>
              <a:t> </a:t>
            </a:r>
            <a:r>
              <a:rPr lang="en-US" altLang="zh-CN" dirty="0"/>
              <a:t>add</a:t>
            </a:r>
            <a:r>
              <a:rPr lang="zh-CN" altLang="en-US" dirty="0"/>
              <a:t> </a:t>
            </a:r>
            <a:r>
              <a:rPr lang="en-US" altLang="zh-CN" dirty="0"/>
              <a:t>x7,</a:t>
            </a:r>
            <a:r>
              <a:rPr lang="zh-CN" altLang="en-US" dirty="0"/>
              <a:t> </a:t>
            </a:r>
            <a:r>
              <a:rPr lang="en-US" altLang="zh-CN" dirty="0"/>
              <a:t>x8,</a:t>
            </a:r>
            <a:r>
              <a:rPr lang="zh-CN" altLang="en-US" dirty="0"/>
              <a:t> </a:t>
            </a:r>
            <a:r>
              <a:rPr lang="en-US" altLang="zh-CN" dirty="0"/>
              <a:t>x9</a:t>
            </a:r>
          </a:p>
        </p:txBody>
      </p:sp>
      <p:sp>
        <p:nvSpPr>
          <p:cNvPr id="28" name="Rectangle 27">
            <a:extLst>
              <a:ext uri="{FF2B5EF4-FFF2-40B4-BE49-F238E27FC236}">
                <a16:creationId xmlns:a16="http://schemas.microsoft.com/office/drawing/2014/main" id="{09DCB67B-96DA-364A-87A5-25ECF9725A6D}"/>
              </a:ext>
            </a:extLst>
          </p:cNvPr>
          <p:cNvSpPr/>
          <p:nvPr/>
        </p:nvSpPr>
        <p:spPr>
          <a:xfrm>
            <a:off x="6895744" y="6107485"/>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31" name="Rectangle 30">
            <a:extLst>
              <a:ext uri="{FF2B5EF4-FFF2-40B4-BE49-F238E27FC236}">
                <a16:creationId xmlns:a16="http://schemas.microsoft.com/office/drawing/2014/main" id="{5142C63F-CA8F-AC45-B656-6658E2219BAC}"/>
              </a:ext>
            </a:extLst>
          </p:cNvPr>
          <p:cNvSpPr/>
          <p:nvPr/>
        </p:nvSpPr>
        <p:spPr>
          <a:xfrm>
            <a:off x="9712658" y="6107485"/>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32" name="Rectangle 31">
            <a:extLst>
              <a:ext uri="{FF2B5EF4-FFF2-40B4-BE49-F238E27FC236}">
                <a16:creationId xmlns:a16="http://schemas.microsoft.com/office/drawing/2014/main" id="{AC3F74DD-FA08-CC4B-9D08-A6108F25889F}"/>
              </a:ext>
            </a:extLst>
          </p:cNvPr>
          <p:cNvSpPr/>
          <p:nvPr/>
        </p:nvSpPr>
        <p:spPr>
          <a:xfrm>
            <a:off x="11130622" y="6139591"/>
            <a:ext cx="506896" cy="556592"/>
          </a:xfrm>
          <a:prstGeom prst="rect">
            <a:avLst/>
          </a:prstGeom>
          <a:solidFill>
            <a:srgbClr val="5B9BD5"/>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a:solidFill>
                  <a:schemeClr val="tx1"/>
                </a:solidFill>
              </a:rPr>
              <a:t>WB</a:t>
            </a:r>
            <a:endParaRPr lang="en-US" sz="1200">
              <a:solidFill>
                <a:schemeClr val="tx1"/>
              </a:solidFill>
            </a:endParaRPr>
          </a:p>
        </p:txBody>
      </p:sp>
      <p:sp>
        <p:nvSpPr>
          <p:cNvPr id="34" name="Rectangle 33">
            <a:extLst>
              <a:ext uri="{FF2B5EF4-FFF2-40B4-BE49-F238E27FC236}">
                <a16:creationId xmlns:a16="http://schemas.microsoft.com/office/drawing/2014/main" id="{7E79908E-EC28-484C-B3A0-7FA0BFD98336}"/>
              </a:ext>
            </a:extLst>
          </p:cNvPr>
          <p:cNvSpPr/>
          <p:nvPr/>
        </p:nvSpPr>
        <p:spPr>
          <a:xfrm>
            <a:off x="8698866" y="6108782"/>
            <a:ext cx="506896"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23" name="Rectangle 22">
            <a:extLst>
              <a:ext uri="{FF2B5EF4-FFF2-40B4-BE49-F238E27FC236}">
                <a16:creationId xmlns:a16="http://schemas.microsoft.com/office/drawing/2014/main" id="{108CD528-A2E2-2143-9B1A-A15D79BC4AD6}"/>
              </a:ext>
            </a:extLst>
          </p:cNvPr>
          <p:cNvSpPr/>
          <p:nvPr/>
        </p:nvSpPr>
        <p:spPr>
          <a:xfrm>
            <a:off x="7165108" y="2241754"/>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29BAED3-1D79-CA48-8E8A-B286F9E3B04E}"/>
              </a:ext>
            </a:extLst>
          </p:cNvPr>
          <p:cNvSpPr/>
          <p:nvPr/>
        </p:nvSpPr>
        <p:spPr>
          <a:xfrm>
            <a:off x="7165108" y="2549832"/>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ular Callout 26">
            <a:extLst>
              <a:ext uri="{FF2B5EF4-FFF2-40B4-BE49-F238E27FC236}">
                <a16:creationId xmlns:a16="http://schemas.microsoft.com/office/drawing/2014/main" id="{F7296CC4-2A33-C548-B1AD-5CAF13B99237}"/>
              </a:ext>
            </a:extLst>
          </p:cNvPr>
          <p:cNvSpPr/>
          <p:nvPr/>
        </p:nvSpPr>
        <p:spPr>
          <a:xfrm>
            <a:off x="3926709" y="1725438"/>
            <a:ext cx="3126956" cy="968661"/>
          </a:xfrm>
          <a:prstGeom prst="wedgeRectCallout">
            <a:avLst>
              <a:gd name="adj1" fmla="val 53123"/>
              <a:gd name="adj2" fmla="val 18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Q2:</a:t>
            </a:r>
            <a:r>
              <a:rPr lang="zh-CN" altLang="en-US" dirty="0"/>
              <a:t> </a:t>
            </a: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does</a:t>
            </a:r>
            <a:r>
              <a:rPr lang="zh-CN" altLang="en-US" dirty="0"/>
              <a:t> </a:t>
            </a:r>
            <a:r>
              <a:rPr lang="en-US" altLang="zh-CN" dirty="0"/>
              <a:t>i1</a:t>
            </a:r>
            <a:r>
              <a:rPr lang="zh-CN" altLang="en-US" dirty="0"/>
              <a:t> </a:t>
            </a:r>
            <a:r>
              <a:rPr lang="en-US" altLang="zh-CN" dirty="0"/>
              <a:t>need</a:t>
            </a:r>
            <a:r>
              <a:rPr lang="zh-CN" altLang="en-US" dirty="0"/>
              <a:t> </a:t>
            </a:r>
            <a:r>
              <a:rPr lang="en-US" altLang="zh-CN" dirty="0"/>
              <a:t>to</a:t>
            </a:r>
            <a:r>
              <a:rPr lang="zh-CN" altLang="en-US" dirty="0"/>
              <a:t> </a:t>
            </a:r>
            <a:r>
              <a:rPr lang="en-US" altLang="zh-CN" dirty="0"/>
              <a:t>finish</a:t>
            </a:r>
            <a:r>
              <a:rPr lang="zh-CN" altLang="en-US" dirty="0"/>
              <a:t> </a:t>
            </a:r>
            <a:r>
              <a:rPr lang="en-US" altLang="zh-CN" dirty="0"/>
              <a:t>that</a:t>
            </a:r>
            <a:r>
              <a:rPr lang="zh-CN" altLang="en-US" dirty="0"/>
              <a:t> </a:t>
            </a:r>
            <a:r>
              <a:rPr lang="en-US" altLang="zh-CN" dirty="0"/>
              <a:t>stage</a:t>
            </a:r>
            <a:r>
              <a:rPr lang="zh-CN" altLang="en-US" dirty="0"/>
              <a:t> </a:t>
            </a:r>
            <a:r>
              <a:rPr lang="en-US" altLang="zh-CN" dirty="0"/>
              <a:t>before</a:t>
            </a:r>
            <a:r>
              <a:rPr lang="zh-CN" altLang="en-US" dirty="0"/>
              <a:t> </a:t>
            </a:r>
            <a:r>
              <a:rPr lang="en-US" altLang="zh-CN" dirty="0"/>
              <a:t>i2</a:t>
            </a:r>
            <a:r>
              <a:rPr lang="zh-CN" altLang="en-US" dirty="0"/>
              <a:t> </a:t>
            </a:r>
            <a:r>
              <a:rPr lang="en-US" altLang="zh-CN" dirty="0"/>
              <a:t>needs</a:t>
            </a:r>
            <a:r>
              <a:rPr lang="zh-CN" altLang="en-US" dirty="0"/>
              <a:t> </a:t>
            </a:r>
            <a:r>
              <a:rPr lang="en-US" altLang="zh-CN" dirty="0"/>
              <a:t>it?</a:t>
            </a:r>
            <a:endParaRPr lang="en-US" dirty="0"/>
          </a:p>
        </p:txBody>
      </p:sp>
      <p:sp>
        <p:nvSpPr>
          <p:cNvPr id="38" name="Rectangle 37">
            <a:extLst>
              <a:ext uri="{FF2B5EF4-FFF2-40B4-BE49-F238E27FC236}">
                <a16:creationId xmlns:a16="http://schemas.microsoft.com/office/drawing/2014/main" id="{FFA43282-3B48-874A-9853-D6DDF9010210}"/>
              </a:ext>
            </a:extLst>
          </p:cNvPr>
          <p:cNvSpPr/>
          <p:nvPr/>
        </p:nvSpPr>
        <p:spPr>
          <a:xfrm>
            <a:off x="2987816" y="4869039"/>
            <a:ext cx="840295" cy="369332"/>
          </a:xfrm>
          <a:prstGeom prst="rect">
            <a:avLst/>
          </a:prstGeom>
        </p:spPr>
        <p:txBody>
          <a:bodyPr wrap="none">
            <a:spAutoFit/>
          </a:bodyPr>
          <a:lstStyle/>
          <a:p>
            <a:r>
              <a:rPr lang="en-US" altLang="zh-CN" dirty="0"/>
              <a:t>bubble</a:t>
            </a:r>
          </a:p>
        </p:txBody>
      </p:sp>
      <p:sp>
        <p:nvSpPr>
          <p:cNvPr id="39" name="Rectangle 38">
            <a:extLst>
              <a:ext uri="{FF2B5EF4-FFF2-40B4-BE49-F238E27FC236}">
                <a16:creationId xmlns:a16="http://schemas.microsoft.com/office/drawing/2014/main" id="{2ACDD726-1A66-A140-A5E5-EFF206CDCAEE}"/>
              </a:ext>
            </a:extLst>
          </p:cNvPr>
          <p:cNvSpPr/>
          <p:nvPr/>
        </p:nvSpPr>
        <p:spPr>
          <a:xfrm>
            <a:off x="4078830" y="4822580"/>
            <a:ext cx="904461" cy="55659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IF</a:t>
            </a:r>
            <a:endParaRPr lang="en-US" dirty="0">
              <a:solidFill>
                <a:schemeClr val="bg1"/>
              </a:solidFill>
            </a:endParaRPr>
          </a:p>
        </p:txBody>
      </p:sp>
      <p:sp>
        <p:nvSpPr>
          <p:cNvPr id="40" name="Rectangle 39">
            <a:extLst>
              <a:ext uri="{FF2B5EF4-FFF2-40B4-BE49-F238E27FC236}">
                <a16:creationId xmlns:a16="http://schemas.microsoft.com/office/drawing/2014/main" id="{26B28B6F-3EA9-0E42-832E-DCC320C659B8}"/>
              </a:ext>
            </a:extLst>
          </p:cNvPr>
          <p:cNvSpPr/>
          <p:nvPr/>
        </p:nvSpPr>
        <p:spPr>
          <a:xfrm>
            <a:off x="6895744" y="4822580"/>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41" name="Rectangle 40">
            <a:extLst>
              <a:ext uri="{FF2B5EF4-FFF2-40B4-BE49-F238E27FC236}">
                <a16:creationId xmlns:a16="http://schemas.microsoft.com/office/drawing/2014/main" id="{357A662B-02F1-7347-9BDE-57CAD82C3F73}"/>
              </a:ext>
            </a:extLst>
          </p:cNvPr>
          <p:cNvSpPr/>
          <p:nvPr/>
        </p:nvSpPr>
        <p:spPr>
          <a:xfrm>
            <a:off x="8313708" y="4854686"/>
            <a:ext cx="506896" cy="556592"/>
          </a:xfrm>
          <a:prstGeom prst="rect">
            <a:avLst/>
          </a:prstGeom>
          <a:solidFill>
            <a:srgbClr val="5B9BD5"/>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a:solidFill>
                  <a:schemeClr val="tx1"/>
                </a:solidFill>
              </a:rPr>
              <a:t>WB</a:t>
            </a:r>
            <a:endParaRPr lang="en-US" sz="1200">
              <a:solidFill>
                <a:schemeClr val="tx1"/>
              </a:solidFill>
            </a:endParaRPr>
          </a:p>
        </p:txBody>
      </p:sp>
      <p:sp>
        <p:nvSpPr>
          <p:cNvPr id="42" name="Rectangle 41">
            <a:extLst>
              <a:ext uri="{FF2B5EF4-FFF2-40B4-BE49-F238E27FC236}">
                <a16:creationId xmlns:a16="http://schemas.microsoft.com/office/drawing/2014/main" id="{8D6656A9-ED16-F04B-8CA3-EBEC5CCC43E0}"/>
              </a:ext>
            </a:extLst>
          </p:cNvPr>
          <p:cNvSpPr/>
          <p:nvPr/>
        </p:nvSpPr>
        <p:spPr>
          <a:xfrm>
            <a:off x="5881952" y="4823877"/>
            <a:ext cx="506896" cy="55659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ID</a:t>
            </a:r>
            <a:endParaRPr lang="en-US">
              <a:solidFill>
                <a:schemeClr val="bg1"/>
              </a:solidFill>
            </a:endParaRPr>
          </a:p>
        </p:txBody>
      </p:sp>
      <p:sp>
        <p:nvSpPr>
          <p:cNvPr id="43" name="Rectangle 42">
            <a:extLst>
              <a:ext uri="{FF2B5EF4-FFF2-40B4-BE49-F238E27FC236}">
                <a16:creationId xmlns:a16="http://schemas.microsoft.com/office/drawing/2014/main" id="{5837C016-01AA-A745-8BB0-C14B89F1E964}"/>
              </a:ext>
            </a:extLst>
          </p:cNvPr>
          <p:cNvSpPr/>
          <p:nvPr/>
        </p:nvSpPr>
        <p:spPr>
          <a:xfrm>
            <a:off x="5484387" y="5456360"/>
            <a:ext cx="904461" cy="55659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IF</a:t>
            </a:r>
            <a:endParaRPr lang="en-US" dirty="0">
              <a:solidFill>
                <a:schemeClr val="bg1"/>
              </a:solidFill>
            </a:endParaRPr>
          </a:p>
        </p:txBody>
      </p:sp>
      <p:sp>
        <p:nvSpPr>
          <p:cNvPr id="44" name="Rectangle 43">
            <a:extLst>
              <a:ext uri="{FF2B5EF4-FFF2-40B4-BE49-F238E27FC236}">
                <a16:creationId xmlns:a16="http://schemas.microsoft.com/office/drawing/2014/main" id="{76D6F0F4-1EC9-8641-9123-E4FE25F26D68}"/>
              </a:ext>
            </a:extLst>
          </p:cNvPr>
          <p:cNvSpPr/>
          <p:nvPr/>
        </p:nvSpPr>
        <p:spPr>
          <a:xfrm>
            <a:off x="8313708" y="5464384"/>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45" name="Rectangle 44">
            <a:extLst>
              <a:ext uri="{FF2B5EF4-FFF2-40B4-BE49-F238E27FC236}">
                <a16:creationId xmlns:a16="http://schemas.microsoft.com/office/drawing/2014/main" id="{E3BFE666-3DC1-924E-8CA5-182009CDFD10}"/>
              </a:ext>
            </a:extLst>
          </p:cNvPr>
          <p:cNvSpPr/>
          <p:nvPr/>
        </p:nvSpPr>
        <p:spPr>
          <a:xfrm>
            <a:off x="9691875" y="5473700"/>
            <a:ext cx="506896" cy="556592"/>
          </a:xfrm>
          <a:prstGeom prst="rect">
            <a:avLst/>
          </a:prstGeom>
          <a:solidFill>
            <a:srgbClr val="5B9BD5"/>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46" name="Rectangle 45">
            <a:extLst>
              <a:ext uri="{FF2B5EF4-FFF2-40B4-BE49-F238E27FC236}">
                <a16:creationId xmlns:a16="http://schemas.microsoft.com/office/drawing/2014/main" id="{2DABC637-9001-0545-BBA2-F76975538890}"/>
              </a:ext>
            </a:extLst>
          </p:cNvPr>
          <p:cNvSpPr/>
          <p:nvPr/>
        </p:nvSpPr>
        <p:spPr>
          <a:xfrm>
            <a:off x="7287509" y="5457657"/>
            <a:ext cx="506896"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47" name="Rectangle 46">
            <a:extLst>
              <a:ext uri="{FF2B5EF4-FFF2-40B4-BE49-F238E27FC236}">
                <a16:creationId xmlns:a16="http://schemas.microsoft.com/office/drawing/2014/main" id="{EE4D29B5-E300-DF47-BF3F-76F439B2428B}"/>
              </a:ext>
            </a:extLst>
          </p:cNvPr>
          <p:cNvSpPr/>
          <p:nvPr/>
        </p:nvSpPr>
        <p:spPr>
          <a:xfrm>
            <a:off x="4590533" y="5584490"/>
            <a:ext cx="840295" cy="369332"/>
          </a:xfrm>
          <a:prstGeom prst="rect">
            <a:avLst/>
          </a:prstGeom>
        </p:spPr>
        <p:txBody>
          <a:bodyPr wrap="none">
            <a:spAutoFit/>
          </a:bodyPr>
          <a:lstStyle/>
          <a:p>
            <a:r>
              <a:rPr lang="en-US" altLang="zh-CN" dirty="0"/>
              <a:t>bubble</a:t>
            </a:r>
          </a:p>
        </p:txBody>
      </p:sp>
      <p:cxnSp>
        <p:nvCxnSpPr>
          <p:cNvPr id="15" name="Straight Arrow Connector 14">
            <a:extLst>
              <a:ext uri="{FF2B5EF4-FFF2-40B4-BE49-F238E27FC236}">
                <a16:creationId xmlns:a16="http://schemas.microsoft.com/office/drawing/2014/main" id="{BB68E6ED-88CA-6C45-9D05-0A343151E221}"/>
              </a:ext>
            </a:extLst>
          </p:cNvPr>
          <p:cNvCxnSpPr>
            <a:stCxn id="8" idx="3"/>
            <a:endCxn id="9" idx="1"/>
          </p:cNvCxnSpPr>
          <p:nvPr/>
        </p:nvCxnSpPr>
        <p:spPr>
          <a:xfrm>
            <a:off x="6394648" y="4337669"/>
            <a:ext cx="48339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 name="Straight Connector 18">
            <a:extLst>
              <a:ext uri="{FF2B5EF4-FFF2-40B4-BE49-F238E27FC236}">
                <a16:creationId xmlns:a16="http://schemas.microsoft.com/office/drawing/2014/main" id="{EA66F327-9E23-8048-A2A6-AA817BA20CF0}"/>
              </a:ext>
            </a:extLst>
          </p:cNvPr>
          <p:cNvCxnSpPr>
            <a:cxnSpLocks/>
          </p:cNvCxnSpPr>
          <p:nvPr/>
        </p:nvCxnSpPr>
        <p:spPr>
          <a:xfrm>
            <a:off x="6572456" y="4337669"/>
            <a:ext cx="0" cy="2209258"/>
          </a:xfrm>
          <a:prstGeom prst="line">
            <a:avLst/>
          </a:prstGeom>
        </p:spPr>
        <p:style>
          <a:lnRef idx="3">
            <a:schemeClr val="accent2"/>
          </a:lnRef>
          <a:fillRef idx="0">
            <a:schemeClr val="accent2"/>
          </a:fillRef>
          <a:effectRef idx="2">
            <a:schemeClr val="accent2"/>
          </a:effectRef>
          <a:fontRef idx="minor">
            <a:schemeClr val="tx1"/>
          </a:fontRef>
        </p:style>
      </p:cxnSp>
      <p:cxnSp>
        <p:nvCxnSpPr>
          <p:cNvPr id="49" name="Straight Arrow Connector 48">
            <a:extLst>
              <a:ext uri="{FF2B5EF4-FFF2-40B4-BE49-F238E27FC236}">
                <a16:creationId xmlns:a16="http://schemas.microsoft.com/office/drawing/2014/main" id="{60D44A91-07A1-3944-A4E3-822DD4D874EC}"/>
              </a:ext>
            </a:extLst>
          </p:cNvPr>
          <p:cNvCxnSpPr/>
          <p:nvPr/>
        </p:nvCxnSpPr>
        <p:spPr>
          <a:xfrm>
            <a:off x="6572456" y="6546927"/>
            <a:ext cx="32328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9702263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Control</a:t>
            </a:r>
            <a:r>
              <a:rPr lang="zh-CN" altLang="en-US"/>
              <a:t> </a:t>
            </a:r>
            <a:r>
              <a:rPr lang="en-US" altLang="zh-CN"/>
              <a:t>hazard</a:t>
            </a:r>
            <a:r>
              <a:rPr lang="zh-CN" altLang="en-US"/>
              <a:t> </a:t>
            </a:r>
            <a:r>
              <a:rPr lang="en-US" altLang="zh-CN"/>
              <a:t>–</a:t>
            </a:r>
            <a:r>
              <a:rPr lang="zh-CN" altLang="en-US"/>
              <a:t> </a:t>
            </a:r>
            <a:r>
              <a:rPr lang="en-US" altLang="zh-CN"/>
              <a:t>current</a:t>
            </a:r>
            <a:r>
              <a:rPr lang="zh-CN" altLang="en-US"/>
              <a:t> </a:t>
            </a:r>
            <a:r>
              <a:rPr lang="en-US" altLang="zh-CN"/>
              <a:t>design</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75</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6" y="1497975"/>
            <a:ext cx="6096000" cy="1754326"/>
          </a:xfrm>
          <a:prstGeom prst="rect">
            <a:avLst/>
          </a:prstGeom>
        </p:spPr>
        <p:txBody>
          <a:bodyPr>
            <a:spAutoFit/>
          </a:bodyPr>
          <a:lstStyle/>
          <a:p>
            <a:r>
              <a:rPr lang="en-US" altLang="zh-CN"/>
              <a:t>assume</a:t>
            </a:r>
            <a:r>
              <a:rPr lang="zh-CN" altLang="en-US"/>
              <a:t> </a:t>
            </a:r>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0</a:t>
            </a:r>
          </a:p>
          <a:p>
            <a:r>
              <a:rPr lang="en-US" altLang="zh-CN" err="1">
                <a:solidFill>
                  <a:schemeClr val="accent6"/>
                </a:solidFill>
              </a:rPr>
              <a:t>beq</a:t>
            </a:r>
            <a:r>
              <a:rPr lang="zh-CN" altLang="en-US">
                <a:solidFill>
                  <a:schemeClr val="accent6"/>
                </a:solidFill>
              </a:rPr>
              <a:t> </a:t>
            </a:r>
            <a:r>
              <a:rPr lang="en-US" altLang="zh-CN">
                <a:solidFill>
                  <a:schemeClr val="accent6"/>
                </a:solidFill>
              </a:rPr>
              <a:t>x5,</a:t>
            </a:r>
            <a:r>
              <a:rPr lang="zh-CN" altLang="en-US">
                <a:solidFill>
                  <a:schemeClr val="accent6"/>
                </a:solidFill>
              </a:rPr>
              <a:t> </a:t>
            </a:r>
            <a:r>
              <a:rPr lang="en-US" altLang="zh-CN">
                <a:solidFill>
                  <a:schemeClr val="accent6"/>
                </a:solidFill>
              </a:rPr>
              <a:t>x6,</a:t>
            </a:r>
            <a:r>
              <a:rPr lang="zh-CN" altLang="en-US">
                <a:solidFill>
                  <a:schemeClr val="accent6"/>
                </a:solidFill>
              </a:rPr>
              <a:t> </a:t>
            </a:r>
            <a:r>
              <a:rPr lang="en-US" altLang="zh-CN">
                <a:solidFill>
                  <a:schemeClr val="accent6"/>
                </a:solidFill>
              </a:rPr>
              <a:t>100</a:t>
            </a:r>
          </a:p>
          <a:p>
            <a:r>
              <a:rPr lang="en-US" altLang="zh-CN">
                <a:solidFill>
                  <a:schemeClr val="accent6"/>
                </a:solidFill>
              </a:rPr>
              <a:t>i3: xxx</a:t>
            </a:r>
          </a:p>
          <a:p>
            <a:r>
              <a:rPr lang="en-US" altLang="zh-CN">
                <a:solidFill>
                  <a:schemeClr val="accent6"/>
                </a:solidFill>
              </a:rPr>
              <a:t>Should</a:t>
            </a:r>
            <a:r>
              <a:rPr lang="zh-CN" altLang="en-US">
                <a:solidFill>
                  <a:schemeClr val="accent6"/>
                </a:solidFill>
              </a:rPr>
              <a:t> </a:t>
            </a:r>
            <a:r>
              <a:rPr lang="en-US" altLang="zh-CN">
                <a:solidFill>
                  <a:schemeClr val="accent6"/>
                </a:solidFill>
              </a:rPr>
              <a:t>jump</a:t>
            </a:r>
            <a:r>
              <a:rPr lang="zh-CN" altLang="en-US">
                <a:solidFill>
                  <a:schemeClr val="accent6"/>
                </a:solidFill>
              </a:rPr>
              <a:t> </a:t>
            </a:r>
            <a:r>
              <a:rPr lang="en-US" altLang="zh-CN">
                <a:solidFill>
                  <a:schemeClr val="accent6"/>
                </a:solidFill>
              </a:rPr>
              <a:t>to</a:t>
            </a:r>
            <a:r>
              <a:rPr lang="zh-CN" altLang="en-US">
                <a:solidFill>
                  <a:schemeClr val="accent6"/>
                </a:solidFill>
              </a:rPr>
              <a:t> </a:t>
            </a:r>
            <a:r>
              <a:rPr lang="en-US" altLang="zh-CN">
                <a:solidFill>
                  <a:schemeClr val="accent6"/>
                </a:solidFill>
              </a:rPr>
              <a:t>here:</a:t>
            </a:r>
          </a:p>
          <a:p>
            <a:r>
              <a:rPr lang="en-US" altLang="zh-CN">
                <a:solidFill>
                  <a:schemeClr val="accent6"/>
                </a:solidFill>
              </a:rPr>
              <a:t>i2:</a:t>
            </a:r>
            <a:r>
              <a:rPr lang="zh-CN" altLang="en-US">
                <a:solidFill>
                  <a:schemeClr val="accent6"/>
                </a:solidFill>
              </a:rPr>
              <a:t> </a:t>
            </a:r>
            <a:r>
              <a:rPr lang="en-US" altLang="zh-CN">
                <a:solidFill>
                  <a:schemeClr val="accent6"/>
                </a:solidFill>
              </a:rPr>
              <a:t>xxx</a:t>
            </a:r>
          </a:p>
          <a:p>
            <a:r>
              <a:rPr lang="en-US" altLang="zh-CN"/>
              <a:t>How</a:t>
            </a:r>
            <a:r>
              <a:rPr lang="zh-CN" altLang="en-US"/>
              <a:t> </a:t>
            </a:r>
            <a:r>
              <a:rPr lang="en-US" altLang="zh-CN"/>
              <a:t>many</a:t>
            </a:r>
            <a:r>
              <a:rPr lang="zh-CN" altLang="en-US"/>
              <a:t> </a:t>
            </a:r>
            <a:r>
              <a:rPr lang="en-US" altLang="zh-CN"/>
              <a:t>bubbles?</a:t>
            </a:r>
          </a:p>
        </p:txBody>
      </p:sp>
      <p:sp>
        <p:nvSpPr>
          <p:cNvPr id="5" name="Rectangle 4">
            <a:extLst>
              <a:ext uri="{FF2B5EF4-FFF2-40B4-BE49-F238E27FC236}">
                <a16:creationId xmlns:a16="http://schemas.microsoft.com/office/drawing/2014/main" id="{85E2C1E9-B038-6148-900F-1C245A1A7FB2}"/>
              </a:ext>
            </a:extLst>
          </p:cNvPr>
          <p:cNvSpPr/>
          <p:nvPr/>
        </p:nvSpPr>
        <p:spPr>
          <a:xfrm>
            <a:off x="2060027" y="3179071"/>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7" name="Rectangle 6">
            <a:extLst>
              <a:ext uri="{FF2B5EF4-FFF2-40B4-BE49-F238E27FC236}">
                <a16:creationId xmlns:a16="http://schemas.microsoft.com/office/drawing/2014/main" id="{C6D4937B-73D4-264F-93B4-99D65213E87D}"/>
              </a:ext>
            </a:extLst>
          </p:cNvPr>
          <p:cNvSpPr/>
          <p:nvPr/>
        </p:nvSpPr>
        <p:spPr>
          <a:xfrm>
            <a:off x="3863149" y="3180368"/>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8" name="Rectangle 7">
            <a:extLst>
              <a:ext uri="{FF2B5EF4-FFF2-40B4-BE49-F238E27FC236}">
                <a16:creationId xmlns:a16="http://schemas.microsoft.com/office/drawing/2014/main" id="{A82D4193-31FF-2B42-83AA-ACEDEEABA142}"/>
              </a:ext>
            </a:extLst>
          </p:cNvPr>
          <p:cNvSpPr/>
          <p:nvPr/>
        </p:nvSpPr>
        <p:spPr>
          <a:xfrm>
            <a:off x="4876941" y="3179071"/>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9" name="Rectangle 8">
            <a:extLst>
              <a:ext uri="{FF2B5EF4-FFF2-40B4-BE49-F238E27FC236}">
                <a16:creationId xmlns:a16="http://schemas.microsoft.com/office/drawing/2014/main" id="{7C83DE2F-3E6D-5246-BDC2-E37279C8B87F}"/>
              </a:ext>
            </a:extLst>
          </p:cNvPr>
          <p:cNvSpPr/>
          <p:nvPr/>
        </p:nvSpPr>
        <p:spPr>
          <a:xfrm>
            <a:off x="6294905" y="3211177"/>
            <a:ext cx="506896" cy="55659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a:solidFill>
                  <a:schemeClr val="bg1"/>
                </a:solidFill>
              </a:rPr>
              <a:t>WB</a:t>
            </a:r>
            <a:endParaRPr lang="en-US" sz="1200">
              <a:solidFill>
                <a:schemeClr val="bg1"/>
              </a:solidFill>
            </a:endParaRPr>
          </a:p>
        </p:txBody>
      </p:sp>
      <p:sp>
        <p:nvSpPr>
          <p:cNvPr id="10" name="Rectangle 9">
            <a:extLst>
              <a:ext uri="{FF2B5EF4-FFF2-40B4-BE49-F238E27FC236}">
                <a16:creationId xmlns:a16="http://schemas.microsoft.com/office/drawing/2014/main" id="{7CC5934F-A592-2340-B86B-A5F949AA9E67}"/>
              </a:ext>
            </a:extLst>
          </p:cNvPr>
          <p:cNvSpPr/>
          <p:nvPr/>
        </p:nvSpPr>
        <p:spPr>
          <a:xfrm>
            <a:off x="131500" y="3272701"/>
            <a:ext cx="1887055" cy="369332"/>
          </a:xfrm>
          <a:prstGeom prst="rect">
            <a:avLst/>
          </a:prstGeom>
        </p:spPr>
        <p:txBody>
          <a:bodyPr wrap="none">
            <a:spAutoFit/>
          </a:bodyPr>
          <a:lstStyle/>
          <a:p>
            <a:r>
              <a:rPr lang="en-US" altLang="zh-CN"/>
              <a:t>i1: </a:t>
            </a:r>
            <a:r>
              <a:rPr lang="en-US" altLang="zh-CN" err="1"/>
              <a:t>beq</a:t>
            </a:r>
            <a:r>
              <a:rPr lang="zh-CN" altLang="en-US"/>
              <a:t> </a:t>
            </a:r>
            <a:r>
              <a:rPr lang="en-US" altLang="zh-CN"/>
              <a:t>x5,</a:t>
            </a:r>
            <a:r>
              <a:rPr lang="zh-CN" altLang="en-US"/>
              <a:t> </a:t>
            </a:r>
            <a:r>
              <a:rPr lang="en-US" altLang="zh-CN"/>
              <a:t>x6,</a:t>
            </a:r>
            <a:r>
              <a:rPr lang="zh-CN" altLang="en-US"/>
              <a:t> </a:t>
            </a:r>
            <a:r>
              <a:rPr lang="en-US" altLang="zh-CN"/>
              <a:t>100</a:t>
            </a:r>
          </a:p>
        </p:txBody>
      </p:sp>
      <p:sp>
        <p:nvSpPr>
          <p:cNvPr id="11" name="Rectangle 10">
            <a:extLst>
              <a:ext uri="{FF2B5EF4-FFF2-40B4-BE49-F238E27FC236}">
                <a16:creationId xmlns:a16="http://schemas.microsoft.com/office/drawing/2014/main" id="{F5FC87E2-0406-9040-8AB9-99A4C7AB79FC}"/>
              </a:ext>
            </a:extLst>
          </p:cNvPr>
          <p:cNvSpPr/>
          <p:nvPr/>
        </p:nvSpPr>
        <p:spPr>
          <a:xfrm>
            <a:off x="2237181" y="3999640"/>
            <a:ext cx="768159" cy="369332"/>
          </a:xfrm>
          <a:prstGeom prst="rect">
            <a:avLst/>
          </a:prstGeom>
        </p:spPr>
        <p:txBody>
          <a:bodyPr wrap="none">
            <a:spAutoFit/>
          </a:bodyPr>
          <a:lstStyle/>
          <a:p>
            <a:r>
              <a:rPr lang="en-US" altLang="zh-CN"/>
              <a:t>i3:</a:t>
            </a:r>
            <a:r>
              <a:rPr lang="zh-CN" altLang="en-US"/>
              <a:t> </a:t>
            </a:r>
            <a:r>
              <a:rPr lang="en-US" altLang="zh-CN"/>
              <a:t>xxx</a:t>
            </a:r>
            <a:endParaRPr lang="en-US"/>
          </a:p>
        </p:txBody>
      </p:sp>
      <p:sp>
        <p:nvSpPr>
          <p:cNvPr id="12" name="Rectangle 11">
            <a:extLst>
              <a:ext uri="{FF2B5EF4-FFF2-40B4-BE49-F238E27FC236}">
                <a16:creationId xmlns:a16="http://schemas.microsoft.com/office/drawing/2014/main" id="{49F61DF1-9EEA-7C42-A1B7-2536993457F7}"/>
              </a:ext>
            </a:extLst>
          </p:cNvPr>
          <p:cNvSpPr/>
          <p:nvPr/>
        </p:nvSpPr>
        <p:spPr>
          <a:xfrm>
            <a:off x="3458979" y="3924114"/>
            <a:ext cx="904461" cy="5565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3" name="Rectangle 12">
            <a:extLst>
              <a:ext uri="{FF2B5EF4-FFF2-40B4-BE49-F238E27FC236}">
                <a16:creationId xmlns:a16="http://schemas.microsoft.com/office/drawing/2014/main" id="{5A2E61BE-79C1-F24A-8351-744E63597470}"/>
              </a:ext>
            </a:extLst>
          </p:cNvPr>
          <p:cNvSpPr/>
          <p:nvPr/>
        </p:nvSpPr>
        <p:spPr>
          <a:xfrm>
            <a:off x="6294905" y="3911265"/>
            <a:ext cx="904461" cy="556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bg1"/>
                </a:solidFill>
              </a:rPr>
              <a:t>EX</a:t>
            </a:r>
            <a:endParaRPr lang="en-US">
              <a:solidFill>
                <a:schemeClr val="bg1"/>
              </a:solidFill>
            </a:endParaRPr>
          </a:p>
        </p:txBody>
      </p:sp>
      <p:sp>
        <p:nvSpPr>
          <p:cNvPr id="14" name="Rectangle 13">
            <a:extLst>
              <a:ext uri="{FF2B5EF4-FFF2-40B4-BE49-F238E27FC236}">
                <a16:creationId xmlns:a16="http://schemas.microsoft.com/office/drawing/2014/main" id="{408DC13F-BFC0-4249-AAE0-12B683ADAE59}"/>
              </a:ext>
            </a:extLst>
          </p:cNvPr>
          <p:cNvSpPr/>
          <p:nvPr/>
        </p:nvSpPr>
        <p:spPr>
          <a:xfrm>
            <a:off x="7712867" y="3895054"/>
            <a:ext cx="488005" cy="556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a:t>WB</a:t>
            </a:r>
            <a:endParaRPr lang="en-US" sz="1200"/>
          </a:p>
        </p:txBody>
      </p:sp>
      <p:sp>
        <p:nvSpPr>
          <p:cNvPr id="24" name="Rectangle 23">
            <a:extLst>
              <a:ext uri="{FF2B5EF4-FFF2-40B4-BE49-F238E27FC236}">
                <a16:creationId xmlns:a16="http://schemas.microsoft.com/office/drawing/2014/main" id="{43E0FF76-56BD-A346-9AAB-107DB94C1D75}"/>
              </a:ext>
            </a:extLst>
          </p:cNvPr>
          <p:cNvSpPr/>
          <p:nvPr/>
        </p:nvSpPr>
        <p:spPr>
          <a:xfrm>
            <a:off x="3863149" y="3180368"/>
            <a:ext cx="506896" cy="5565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25" name="Rectangle 24">
            <a:extLst>
              <a:ext uri="{FF2B5EF4-FFF2-40B4-BE49-F238E27FC236}">
                <a16:creationId xmlns:a16="http://schemas.microsoft.com/office/drawing/2014/main" id="{D7E8B0C6-1951-084B-B782-A265C7134536}"/>
              </a:ext>
            </a:extLst>
          </p:cNvPr>
          <p:cNvSpPr/>
          <p:nvPr/>
        </p:nvSpPr>
        <p:spPr>
          <a:xfrm>
            <a:off x="5345513" y="3918026"/>
            <a:ext cx="435889"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27" name="Rectangular Callout 26">
            <a:extLst>
              <a:ext uri="{FF2B5EF4-FFF2-40B4-BE49-F238E27FC236}">
                <a16:creationId xmlns:a16="http://schemas.microsoft.com/office/drawing/2014/main" id="{4DC29C32-89CA-9C4D-8D2C-F766548A07C0}"/>
              </a:ext>
            </a:extLst>
          </p:cNvPr>
          <p:cNvSpPr/>
          <p:nvPr/>
        </p:nvSpPr>
        <p:spPr>
          <a:xfrm>
            <a:off x="3503432" y="4740684"/>
            <a:ext cx="2283417" cy="1459843"/>
          </a:xfrm>
          <a:prstGeom prst="wedgeRectCallout">
            <a:avLst>
              <a:gd name="adj1" fmla="val -22531"/>
              <a:gd name="adj2" fmla="val -650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CN"/>
              <a:t>What instruction to fetch??</a:t>
            </a:r>
          </a:p>
          <a:p>
            <a:pPr marL="285750" indent="-285750">
              <a:buFont typeface="Arial" panose="020B0604020202020204" pitchFamily="34" charset="0"/>
              <a:buChar char="•"/>
            </a:pPr>
            <a:r>
              <a:rPr lang="en-US" altLang="zh-CN"/>
              <a:t>PC+200 If x5==x6, otherwise PC+4</a:t>
            </a:r>
          </a:p>
          <a:p>
            <a:pPr marL="285750" indent="-285750">
              <a:buFont typeface="Arial" panose="020B0604020202020204" pitchFamily="34" charset="0"/>
              <a:buChar char="•"/>
            </a:pPr>
            <a:r>
              <a:rPr lang="en-US" altLang="zh-CN"/>
              <a:t>PC+200 in this case</a:t>
            </a:r>
          </a:p>
        </p:txBody>
      </p:sp>
      <p:sp>
        <p:nvSpPr>
          <p:cNvPr id="30" name="Rectangular Callout 29">
            <a:extLst>
              <a:ext uri="{FF2B5EF4-FFF2-40B4-BE49-F238E27FC236}">
                <a16:creationId xmlns:a16="http://schemas.microsoft.com/office/drawing/2014/main" id="{37C5CCF0-C932-FF4F-B3B6-96504C544291}"/>
              </a:ext>
            </a:extLst>
          </p:cNvPr>
          <p:cNvSpPr/>
          <p:nvPr/>
        </p:nvSpPr>
        <p:spPr>
          <a:xfrm>
            <a:off x="3503432" y="1788197"/>
            <a:ext cx="2242961" cy="1132850"/>
          </a:xfrm>
          <a:prstGeom prst="wedgeRectCallout">
            <a:avLst>
              <a:gd name="adj1" fmla="val 31801"/>
              <a:gd name="adj2" fmla="val 713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However, result of x5==x6 is not available until EX</a:t>
            </a:r>
          </a:p>
          <a:p>
            <a:pPr algn="ctr"/>
            <a:r>
              <a:rPr lang="en-US" altLang="zh-CN">
                <a:solidFill>
                  <a:srgbClr val="FF0000"/>
                </a:solidFill>
              </a:rPr>
              <a:t>=&gt; EX-IF dependency</a:t>
            </a:r>
          </a:p>
        </p:txBody>
      </p:sp>
      <p:sp>
        <p:nvSpPr>
          <p:cNvPr id="32" name="Rectangular Callout 31">
            <a:extLst>
              <a:ext uri="{FF2B5EF4-FFF2-40B4-BE49-F238E27FC236}">
                <a16:creationId xmlns:a16="http://schemas.microsoft.com/office/drawing/2014/main" id="{233718D2-F014-8649-B00F-3E8241767B77}"/>
              </a:ext>
            </a:extLst>
          </p:cNvPr>
          <p:cNvSpPr/>
          <p:nvPr/>
        </p:nvSpPr>
        <p:spPr>
          <a:xfrm>
            <a:off x="548950" y="4549886"/>
            <a:ext cx="2415538" cy="848965"/>
          </a:xfrm>
          <a:prstGeom prst="wedgeRectCallout">
            <a:avLst>
              <a:gd name="adj1" fmla="val 24862"/>
              <a:gd name="adj2" fmla="val -660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Current</a:t>
            </a:r>
            <a:r>
              <a:rPr lang="zh-CN" altLang="en-US"/>
              <a:t> </a:t>
            </a:r>
            <a:r>
              <a:rPr lang="en-US" altLang="zh-CN"/>
              <a:t>design</a:t>
            </a:r>
            <a:r>
              <a:rPr lang="zh-CN" altLang="en-US"/>
              <a:t> </a:t>
            </a:r>
            <a:r>
              <a:rPr lang="en-US" altLang="zh-CN"/>
              <a:t>fetches</a:t>
            </a:r>
            <a:r>
              <a:rPr lang="zh-CN" altLang="en-US"/>
              <a:t> </a:t>
            </a:r>
            <a:r>
              <a:rPr lang="en-US" altLang="zh-CN"/>
              <a:t>i3</a:t>
            </a:r>
            <a:r>
              <a:rPr lang="zh-CN" altLang="en-US"/>
              <a:t> </a:t>
            </a:r>
            <a:r>
              <a:rPr lang="en-US" altLang="zh-CN"/>
              <a:t>(PC+4)</a:t>
            </a:r>
          </a:p>
          <a:p>
            <a:pPr algn="ctr"/>
            <a:r>
              <a:rPr lang="en-US" altLang="zh-CN"/>
              <a:t>Wrong</a:t>
            </a:r>
            <a:r>
              <a:rPr lang="zh-CN" altLang="en-US"/>
              <a:t> </a:t>
            </a:r>
            <a:r>
              <a:rPr lang="en-US" altLang="zh-CN"/>
              <a:t>instruction!!</a:t>
            </a:r>
          </a:p>
        </p:txBody>
      </p:sp>
      <p:sp>
        <p:nvSpPr>
          <p:cNvPr id="33" name="Rectangle 32">
            <a:extLst>
              <a:ext uri="{FF2B5EF4-FFF2-40B4-BE49-F238E27FC236}">
                <a16:creationId xmlns:a16="http://schemas.microsoft.com/office/drawing/2014/main" id="{9038F433-B498-2A49-AC3C-9EF37128204E}"/>
              </a:ext>
            </a:extLst>
          </p:cNvPr>
          <p:cNvSpPr/>
          <p:nvPr/>
        </p:nvSpPr>
        <p:spPr>
          <a:xfrm>
            <a:off x="7142326" y="1858127"/>
            <a:ext cx="4137991" cy="11227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How</a:t>
            </a:r>
            <a:r>
              <a:rPr lang="zh-CN" altLang="en-US"/>
              <a:t> </a:t>
            </a:r>
            <a:r>
              <a:rPr lang="en-US" altLang="zh-CN"/>
              <a:t>many</a:t>
            </a:r>
            <a:r>
              <a:rPr lang="zh-CN" altLang="en-US"/>
              <a:t> </a:t>
            </a:r>
            <a:r>
              <a:rPr lang="en-US" altLang="zh-CN"/>
              <a:t>bubbles?</a:t>
            </a:r>
          </a:p>
          <a:p>
            <a:pPr algn="ctr"/>
            <a:r>
              <a:rPr lang="en-US" altLang="zh-CN"/>
              <a:t>How</a:t>
            </a:r>
            <a:r>
              <a:rPr lang="zh-CN" altLang="en-US"/>
              <a:t> </a:t>
            </a:r>
            <a:r>
              <a:rPr lang="en-US" altLang="zh-CN"/>
              <a:t>many</a:t>
            </a:r>
            <a:r>
              <a:rPr lang="zh-CN" altLang="en-US"/>
              <a:t> </a:t>
            </a:r>
            <a:r>
              <a:rPr lang="en-US" altLang="zh-CN"/>
              <a:t>cycles</a:t>
            </a:r>
            <a:r>
              <a:rPr lang="zh-CN" altLang="en-US"/>
              <a:t> </a:t>
            </a:r>
            <a:r>
              <a:rPr lang="en-US" altLang="zh-CN"/>
              <a:t>it</a:t>
            </a:r>
            <a:r>
              <a:rPr lang="zh-CN" altLang="en-US"/>
              <a:t> </a:t>
            </a:r>
            <a:r>
              <a:rPr lang="en-US" altLang="zh-CN"/>
              <a:t>needs</a:t>
            </a:r>
            <a:r>
              <a:rPr lang="zh-CN" altLang="en-US"/>
              <a:t> </a:t>
            </a:r>
            <a:r>
              <a:rPr lang="en-US" altLang="zh-CN"/>
              <a:t>for</a:t>
            </a:r>
            <a:r>
              <a:rPr lang="zh-CN" altLang="en-US"/>
              <a:t> </a:t>
            </a:r>
            <a:r>
              <a:rPr lang="en-US" altLang="zh-CN"/>
              <a:t>i1</a:t>
            </a:r>
            <a:r>
              <a:rPr lang="zh-CN" altLang="en-US"/>
              <a:t> </a:t>
            </a:r>
            <a:r>
              <a:rPr lang="en-US" altLang="zh-CN"/>
              <a:t>to</a:t>
            </a:r>
            <a:r>
              <a:rPr lang="zh-CN" altLang="en-US"/>
              <a:t> </a:t>
            </a:r>
            <a:r>
              <a:rPr lang="en-US" altLang="zh-CN"/>
              <a:t>prepare</a:t>
            </a:r>
            <a:r>
              <a:rPr lang="zh-CN" altLang="en-US"/>
              <a:t> </a:t>
            </a:r>
            <a:r>
              <a:rPr lang="en-US" altLang="zh-CN"/>
              <a:t>the</a:t>
            </a:r>
            <a:r>
              <a:rPr lang="zh-CN" altLang="en-US"/>
              <a:t> </a:t>
            </a:r>
            <a:r>
              <a:rPr lang="en-US" altLang="zh-CN"/>
              <a:t>output</a:t>
            </a:r>
            <a:r>
              <a:rPr lang="zh-CN" altLang="en-US"/>
              <a:t> </a:t>
            </a:r>
            <a:r>
              <a:rPr lang="en-US" altLang="zh-CN"/>
              <a:t>before</a:t>
            </a:r>
            <a:r>
              <a:rPr lang="zh-CN" altLang="en-US"/>
              <a:t> </a:t>
            </a:r>
            <a:r>
              <a:rPr lang="en-US" altLang="zh-CN"/>
              <a:t>next instruction uses</a:t>
            </a:r>
            <a:r>
              <a:rPr lang="zh-CN" altLang="en-US"/>
              <a:t> </a:t>
            </a:r>
            <a:r>
              <a:rPr lang="en-US" altLang="zh-CN"/>
              <a:t>it.</a:t>
            </a:r>
            <a:endParaRPr lang="en-US"/>
          </a:p>
        </p:txBody>
      </p:sp>
      <p:sp>
        <p:nvSpPr>
          <p:cNvPr id="34" name="TextBox 33">
            <a:extLst>
              <a:ext uri="{FF2B5EF4-FFF2-40B4-BE49-F238E27FC236}">
                <a16:creationId xmlns:a16="http://schemas.microsoft.com/office/drawing/2014/main" id="{87A24D7E-94BA-D141-B4D5-665295FCDF4A}"/>
              </a:ext>
            </a:extLst>
          </p:cNvPr>
          <p:cNvSpPr txBox="1"/>
          <p:nvPr/>
        </p:nvSpPr>
        <p:spPr>
          <a:xfrm>
            <a:off x="10347158" y="1948298"/>
            <a:ext cx="301686" cy="369332"/>
          </a:xfrm>
          <a:prstGeom prst="rect">
            <a:avLst/>
          </a:prstGeom>
          <a:noFill/>
        </p:spPr>
        <p:txBody>
          <a:bodyPr wrap="none" rtlCol="0">
            <a:spAutoFit/>
          </a:bodyPr>
          <a:lstStyle/>
          <a:p>
            <a:r>
              <a:rPr lang="en-US">
                <a:solidFill>
                  <a:srgbClr val="FF0000"/>
                </a:solidFill>
              </a:rPr>
              <a:t>2</a:t>
            </a:r>
          </a:p>
        </p:txBody>
      </p:sp>
    </p:spTree>
    <p:extLst>
      <p:ext uri="{BB962C8B-B14F-4D97-AF65-F5344CB8AC3E}">
        <p14:creationId xmlns:p14="http://schemas.microsoft.com/office/powerpoint/2010/main" val="1619646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0" grpId="0" animBg="1"/>
      <p:bldP spid="32" grpId="0" animBg="1"/>
      <p:bldP spid="33" grpId="0" animBg="1"/>
      <p:bldP spid="34"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Control</a:t>
            </a:r>
            <a:r>
              <a:rPr lang="zh-CN" altLang="en-US"/>
              <a:t> </a:t>
            </a:r>
            <a:r>
              <a:rPr lang="en-US" altLang="zh-CN"/>
              <a:t>hazard</a:t>
            </a:r>
            <a:r>
              <a:rPr lang="zh-CN" altLang="en-US"/>
              <a:t> </a:t>
            </a:r>
            <a:r>
              <a:rPr lang="en-US" altLang="zh-CN"/>
              <a:t>–</a:t>
            </a:r>
            <a:r>
              <a:rPr lang="zh-CN" altLang="en-US"/>
              <a:t> </a:t>
            </a:r>
            <a:r>
              <a:rPr lang="en-US" altLang="zh-CN"/>
              <a:t>design</a:t>
            </a:r>
            <a:r>
              <a:rPr lang="zh-CN" altLang="en-US"/>
              <a:t> </a:t>
            </a:r>
            <a:r>
              <a:rPr lang="en-US" altLang="zh-CN"/>
              <a:t>#1</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76</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6" y="1497975"/>
            <a:ext cx="6096000" cy="1754326"/>
          </a:xfrm>
          <a:prstGeom prst="rect">
            <a:avLst/>
          </a:prstGeom>
        </p:spPr>
        <p:txBody>
          <a:bodyPr>
            <a:spAutoFit/>
          </a:bodyPr>
          <a:lstStyle/>
          <a:p>
            <a:r>
              <a:rPr lang="en-US" altLang="zh-CN"/>
              <a:t>assume</a:t>
            </a:r>
            <a:r>
              <a:rPr lang="zh-CN" altLang="en-US"/>
              <a:t> </a:t>
            </a:r>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0</a:t>
            </a:r>
          </a:p>
          <a:p>
            <a:r>
              <a:rPr lang="en-US" altLang="zh-CN" err="1">
                <a:solidFill>
                  <a:schemeClr val="accent6"/>
                </a:solidFill>
              </a:rPr>
              <a:t>beq</a:t>
            </a:r>
            <a:r>
              <a:rPr lang="zh-CN" altLang="en-US">
                <a:solidFill>
                  <a:schemeClr val="accent6"/>
                </a:solidFill>
              </a:rPr>
              <a:t> </a:t>
            </a:r>
            <a:r>
              <a:rPr lang="en-US" altLang="zh-CN">
                <a:solidFill>
                  <a:schemeClr val="accent6"/>
                </a:solidFill>
              </a:rPr>
              <a:t>x5,</a:t>
            </a:r>
            <a:r>
              <a:rPr lang="zh-CN" altLang="en-US">
                <a:solidFill>
                  <a:schemeClr val="accent6"/>
                </a:solidFill>
              </a:rPr>
              <a:t> </a:t>
            </a:r>
            <a:r>
              <a:rPr lang="en-US" altLang="zh-CN">
                <a:solidFill>
                  <a:schemeClr val="accent6"/>
                </a:solidFill>
              </a:rPr>
              <a:t>x6,</a:t>
            </a:r>
            <a:r>
              <a:rPr lang="zh-CN" altLang="en-US">
                <a:solidFill>
                  <a:schemeClr val="accent6"/>
                </a:solidFill>
              </a:rPr>
              <a:t> </a:t>
            </a:r>
            <a:r>
              <a:rPr lang="en-US" altLang="zh-CN">
                <a:solidFill>
                  <a:schemeClr val="accent6"/>
                </a:solidFill>
              </a:rPr>
              <a:t>100</a:t>
            </a:r>
          </a:p>
          <a:p>
            <a:r>
              <a:rPr lang="en-US" altLang="zh-CN">
                <a:solidFill>
                  <a:schemeClr val="accent6"/>
                </a:solidFill>
              </a:rPr>
              <a:t>xxx</a:t>
            </a:r>
          </a:p>
          <a:p>
            <a:r>
              <a:rPr lang="en-US" altLang="zh-CN">
                <a:solidFill>
                  <a:schemeClr val="accent6"/>
                </a:solidFill>
              </a:rPr>
              <a:t>Should</a:t>
            </a:r>
            <a:r>
              <a:rPr lang="zh-CN" altLang="en-US">
                <a:solidFill>
                  <a:schemeClr val="accent6"/>
                </a:solidFill>
              </a:rPr>
              <a:t> </a:t>
            </a:r>
            <a:r>
              <a:rPr lang="en-US" altLang="zh-CN">
                <a:solidFill>
                  <a:schemeClr val="accent6"/>
                </a:solidFill>
              </a:rPr>
              <a:t>jump</a:t>
            </a:r>
            <a:r>
              <a:rPr lang="zh-CN" altLang="en-US">
                <a:solidFill>
                  <a:schemeClr val="accent6"/>
                </a:solidFill>
              </a:rPr>
              <a:t> </a:t>
            </a:r>
            <a:r>
              <a:rPr lang="en-US" altLang="zh-CN">
                <a:solidFill>
                  <a:schemeClr val="accent6"/>
                </a:solidFill>
              </a:rPr>
              <a:t>to</a:t>
            </a:r>
            <a:r>
              <a:rPr lang="zh-CN" altLang="en-US">
                <a:solidFill>
                  <a:schemeClr val="accent6"/>
                </a:solidFill>
              </a:rPr>
              <a:t> </a:t>
            </a:r>
            <a:r>
              <a:rPr lang="en-US" altLang="zh-CN">
                <a:solidFill>
                  <a:schemeClr val="accent6"/>
                </a:solidFill>
              </a:rPr>
              <a:t>here:</a:t>
            </a:r>
          </a:p>
          <a:p>
            <a:r>
              <a:rPr lang="en-US" altLang="zh-CN">
                <a:solidFill>
                  <a:schemeClr val="accent6"/>
                </a:solidFill>
              </a:rPr>
              <a:t>i2:</a:t>
            </a:r>
            <a:r>
              <a:rPr lang="zh-CN" altLang="en-US">
                <a:solidFill>
                  <a:schemeClr val="accent6"/>
                </a:solidFill>
              </a:rPr>
              <a:t> </a:t>
            </a:r>
            <a:r>
              <a:rPr lang="en-US" altLang="zh-CN">
                <a:solidFill>
                  <a:schemeClr val="accent6"/>
                </a:solidFill>
              </a:rPr>
              <a:t>xxx</a:t>
            </a:r>
          </a:p>
          <a:p>
            <a:r>
              <a:rPr lang="en-US" altLang="zh-CN"/>
              <a:t>How</a:t>
            </a:r>
            <a:r>
              <a:rPr lang="zh-CN" altLang="en-US"/>
              <a:t> </a:t>
            </a:r>
            <a:r>
              <a:rPr lang="en-US" altLang="zh-CN"/>
              <a:t>many</a:t>
            </a:r>
            <a:r>
              <a:rPr lang="zh-CN" altLang="en-US"/>
              <a:t> </a:t>
            </a:r>
            <a:r>
              <a:rPr lang="en-US" altLang="zh-CN"/>
              <a:t>bubbles?</a:t>
            </a:r>
          </a:p>
        </p:txBody>
      </p:sp>
      <p:sp>
        <p:nvSpPr>
          <p:cNvPr id="5" name="Rectangle 4">
            <a:extLst>
              <a:ext uri="{FF2B5EF4-FFF2-40B4-BE49-F238E27FC236}">
                <a16:creationId xmlns:a16="http://schemas.microsoft.com/office/drawing/2014/main" id="{85E2C1E9-B038-6148-900F-1C245A1A7FB2}"/>
              </a:ext>
            </a:extLst>
          </p:cNvPr>
          <p:cNvSpPr/>
          <p:nvPr/>
        </p:nvSpPr>
        <p:spPr>
          <a:xfrm>
            <a:off x="2060027" y="3179071"/>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7" name="Rectangle 6">
            <a:extLst>
              <a:ext uri="{FF2B5EF4-FFF2-40B4-BE49-F238E27FC236}">
                <a16:creationId xmlns:a16="http://schemas.microsoft.com/office/drawing/2014/main" id="{C6D4937B-73D4-264F-93B4-99D65213E87D}"/>
              </a:ext>
            </a:extLst>
          </p:cNvPr>
          <p:cNvSpPr/>
          <p:nvPr/>
        </p:nvSpPr>
        <p:spPr>
          <a:xfrm>
            <a:off x="3863149" y="3180368"/>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8" name="Rectangle 7">
            <a:extLst>
              <a:ext uri="{FF2B5EF4-FFF2-40B4-BE49-F238E27FC236}">
                <a16:creationId xmlns:a16="http://schemas.microsoft.com/office/drawing/2014/main" id="{A82D4193-31FF-2B42-83AA-ACEDEEABA142}"/>
              </a:ext>
            </a:extLst>
          </p:cNvPr>
          <p:cNvSpPr/>
          <p:nvPr/>
        </p:nvSpPr>
        <p:spPr>
          <a:xfrm>
            <a:off x="4876941" y="3179071"/>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9" name="Rectangle 8">
            <a:extLst>
              <a:ext uri="{FF2B5EF4-FFF2-40B4-BE49-F238E27FC236}">
                <a16:creationId xmlns:a16="http://schemas.microsoft.com/office/drawing/2014/main" id="{7C83DE2F-3E6D-5246-BDC2-E37279C8B87F}"/>
              </a:ext>
            </a:extLst>
          </p:cNvPr>
          <p:cNvSpPr/>
          <p:nvPr/>
        </p:nvSpPr>
        <p:spPr>
          <a:xfrm>
            <a:off x="6294905" y="3211177"/>
            <a:ext cx="506896" cy="5565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200">
                <a:solidFill>
                  <a:schemeClr val="tx1"/>
                </a:solidFill>
              </a:rPr>
              <a:t>WB</a:t>
            </a:r>
            <a:endParaRPr lang="en-US" sz="1200">
              <a:solidFill>
                <a:schemeClr val="tx1"/>
              </a:solidFill>
            </a:endParaRPr>
          </a:p>
        </p:txBody>
      </p:sp>
      <p:sp>
        <p:nvSpPr>
          <p:cNvPr id="10" name="Rectangle 9">
            <a:extLst>
              <a:ext uri="{FF2B5EF4-FFF2-40B4-BE49-F238E27FC236}">
                <a16:creationId xmlns:a16="http://schemas.microsoft.com/office/drawing/2014/main" id="{7CC5934F-A592-2340-B86B-A5F949AA9E67}"/>
              </a:ext>
            </a:extLst>
          </p:cNvPr>
          <p:cNvSpPr/>
          <p:nvPr/>
        </p:nvSpPr>
        <p:spPr>
          <a:xfrm>
            <a:off x="131500" y="3272701"/>
            <a:ext cx="1887055" cy="369332"/>
          </a:xfrm>
          <a:prstGeom prst="rect">
            <a:avLst/>
          </a:prstGeom>
        </p:spPr>
        <p:txBody>
          <a:bodyPr wrap="none">
            <a:spAutoFit/>
          </a:bodyPr>
          <a:lstStyle/>
          <a:p>
            <a:r>
              <a:rPr lang="en-US" altLang="zh-CN"/>
              <a:t>i1: </a:t>
            </a:r>
            <a:r>
              <a:rPr lang="en-US" altLang="zh-CN" err="1"/>
              <a:t>beq</a:t>
            </a:r>
            <a:r>
              <a:rPr lang="zh-CN" altLang="en-US"/>
              <a:t> </a:t>
            </a:r>
            <a:r>
              <a:rPr lang="en-US" altLang="zh-CN"/>
              <a:t>x5,</a:t>
            </a:r>
            <a:r>
              <a:rPr lang="zh-CN" altLang="en-US"/>
              <a:t> </a:t>
            </a:r>
            <a:r>
              <a:rPr lang="en-US" altLang="zh-CN"/>
              <a:t>x6,</a:t>
            </a:r>
            <a:r>
              <a:rPr lang="zh-CN" altLang="en-US"/>
              <a:t> </a:t>
            </a:r>
            <a:r>
              <a:rPr lang="en-US" altLang="zh-CN"/>
              <a:t>100</a:t>
            </a:r>
          </a:p>
        </p:txBody>
      </p:sp>
      <p:sp>
        <p:nvSpPr>
          <p:cNvPr id="11" name="Rectangle 10">
            <a:extLst>
              <a:ext uri="{FF2B5EF4-FFF2-40B4-BE49-F238E27FC236}">
                <a16:creationId xmlns:a16="http://schemas.microsoft.com/office/drawing/2014/main" id="{F5FC87E2-0406-9040-8AB9-99A4C7AB79FC}"/>
              </a:ext>
            </a:extLst>
          </p:cNvPr>
          <p:cNvSpPr/>
          <p:nvPr/>
        </p:nvSpPr>
        <p:spPr>
          <a:xfrm>
            <a:off x="2237181" y="3999640"/>
            <a:ext cx="550151" cy="369332"/>
          </a:xfrm>
          <a:prstGeom prst="rect">
            <a:avLst/>
          </a:prstGeom>
        </p:spPr>
        <p:txBody>
          <a:bodyPr wrap="none">
            <a:spAutoFit/>
          </a:bodyPr>
          <a:lstStyle/>
          <a:p>
            <a:r>
              <a:rPr lang="en-US" altLang="zh-CN" err="1"/>
              <a:t>nop</a:t>
            </a:r>
            <a:endParaRPr lang="en-US"/>
          </a:p>
        </p:txBody>
      </p:sp>
      <p:sp>
        <p:nvSpPr>
          <p:cNvPr id="12" name="Rectangle 11">
            <a:extLst>
              <a:ext uri="{FF2B5EF4-FFF2-40B4-BE49-F238E27FC236}">
                <a16:creationId xmlns:a16="http://schemas.microsoft.com/office/drawing/2014/main" id="{49F61DF1-9EEA-7C42-A1B7-2536993457F7}"/>
              </a:ext>
            </a:extLst>
          </p:cNvPr>
          <p:cNvSpPr/>
          <p:nvPr/>
        </p:nvSpPr>
        <p:spPr>
          <a:xfrm>
            <a:off x="3458979" y="3924114"/>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3" name="Rectangle 12">
            <a:extLst>
              <a:ext uri="{FF2B5EF4-FFF2-40B4-BE49-F238E27FC236}">
                <a16:creationId xmlns:a16="http://schemas.microsoft.com/office/drawing/2014/main" id="{5A2E61BE-79C1-F24A-8351-744E63597470}"/>
              </a:ext>
            </a:extLst>
          </p:cNvPr>
          <p:cNvSpPr/>
          <p:nvPr/>
        </p:nvSpPr>
        <p:spPr>
          <a:xfrm>
            <a:off x="6294905" y="3911265"/>
            <a:ext cx="904461" cy="5565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14" name="Rectangle 13">
            <a:extLst>
              <a:ext uri="{FF2B5EF4-FFF2-40B4-BE49-F238E27FC236}">
                <a16:creationId xmlns:a16="http://schemas.microsoft.com/office/drawing/2014/main" id="{408DC13F-BFC0-4249-AAE0-12B683ADAE59}"/>
              </a:ext>
            </a:extLst>
          </p:cNvPr>
          <p:cNvSpPr/>
          <p:nvPr/>
        </p:nvSpPr>
        <p:spPr>
          <a:xfrm>
            <a:off x="7712867" y="3895054"/>
            <a:ext cx="488005"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WB</a:t>
            </a:r>
            <a:endParaRPr lang="en-US" sz="1200"/>
          </a:p>
        </p:txBody>
      </p:sp>
      <p:sp>
        <p:nvSpPr>
          <p:cNvPr id="15" name="Rectangle 14">
            <a:extLst>
              <a:ext uri="{FF2B5EF4-FFF2-40B4-BE49-F238E27FC236}">
                <a16:creationId xmlns:a16="http://schemas.microsoft.com/office/drawing/2014/main" id="{F64835E2-59CD-3944-887A-97B5BCAEBAE8}"/>
              </a:ext>
            </a:extLst>
          </p:cNvPr>
          <p:cNvSpPr/>
          <p:nvPr/>
        </p:nvSpPr>
        <p:spPr>
          <a:xfrm>
            <a:off x="4889225" y="4674201"/>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6" name="Rectangle 15">
            <a:extLst>
              <a:ext uri="{FF2B5EF4-FFF2-40B4-BE49-F238E27FC236}">
                <a16:creationId xmlns:a16="http://schemas.microsoft.com/office/drawing/2014/main" id="{8BCE7279-5ACE-DF4E-97FA-EF4BA382D65E}"/>
              </a:ext>
            </a:extLst>
          </p:cNvPr>
          <p:cNvSpPr/>
          <p:nvPr/>
        </p:nvSpPr>
        <p:spPr>
          <a:xfrm>
            <a:off x="6801801" y="4688410"/>
            <a:ext cx="397442" cy="5565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17" name="Rectangle 16">
            <a:extLst>
              <a:ext uri="{FF2B5EF4-FFF2-40B4-BE49-F238E27FC236}">
                <a16:creationId xmlns:a16="http://schemas.microsoft.com/office/drawing/2014/main" id="{F7CC1AA0-C859-0648-BBEB-FE716ACD0160}"/>
              </a:ext>
            </a:extLst>
          </p:cNvPr>
          <p:cNvSpPr/>
          <p:nvPr/>
        </p:nvSpPr>
        <p:spPr>
          <a:xfrm>
            <a:off x="7706139" y="4674201"/>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18" name="Rectangle 17">
            <a:extLst>
              <a:ext uri="{FF2B5EF4-FFF2-40B4-BE49-F238E27FC236}">
                <a16:creationId xmlns:a16="http://schemas.microsoft.com/office/drawing/2014/main" id="{12D9BEEE-127F-7840-8C67-BBCCDF311EED}"/>
              </a:ext>
            </a:extLst>
          </p:cNvPr>
          <p:cNvSpPr/>
          <p:nvPr/>
        </p:nvSpPr>
        <p:spPr>
          <a:xfrm>
            <a:off x="3755886" y="4809200"/>
            <a:ext cx="550151" cy="369332"/>
          </a:xfrm>
          <a:prstGeom prst="rect">
            <a:avLst/>
          </a:prstGeom>
        </p:spPr>
        <p:txBody>
          <a:bodyPr wrap="none">
            <a:spAutoFit/>
          </a:bodyPr>
          <a:lstStyle/>
          <a:p>
            <a:r>
              <a:rPr lang="en-US" altLang="zh-CN" err="1"/>
              <a:t>nop</a:t>
            </a:r>
            <a:endParaRPr lang="en-US"/>
          </a:p>
        </p:txBody>
      </p:sp>
      <p:cxnSp>
        <p:nvCxnSpPr>
          <p:cNvPr id="19" name="Straight Arrow Connector 18">
            <a:extLst>
              <a:ext uri="{FF2B5EF4-FFF2-40B4-BE49-F238E27FC236}">
                <a16:creationId xmlns:a16="http://schemas.microsoft.com/office/drawing/2014/main" id="{64E1ED92-B6CF-E740-ACAB-1517921415B6}"/>
              </a:ext>
            </a:extLst>
          </p:cNvPr>
          <p:cNvCxnSpPr/>
          <p:nvPr/>
        </p:nvCxnSpPr>
        <p:spPr>
          <a:xfrm flipV="1">
            <a:off x="5788008" y="3487031"/>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4" name="Rectangle 23">
            <a:extLst>
              <a:ext uri="{FF2B5EF4-FFF2-40B4-BE49-F238E27FC236}">
                <a16:creationId xmlns:a16="http://schemas.microsoft.com/office/drawing/2014/main" id="{43E0FF76-56BD-A346-9AAB-107DB94C1D75}"/>
              </a:ext>
            </a:extLst>
          </p:cNvPr>
          <p:cNvSpPr/>
          <p:nvPr/>
        </p:nvSpPr>
        <p:spPr>
          <a:xfrm>
            <a:off x="3863149" y="3180368"/>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25" name="Rectangle 24">
            <a:extLst>
              <a:ext uri="{FF2B5EF4-FFF2-40B4-BE49-F238E27FC236}">
                <a16:creationId xmlns:a16="http://schemas.microsoft.com/office/drawing/2014/main" id="{D7E8B0C6-1951-084B-B782-A265C7134536}"/>
              </a:ext>
            </a:extLst>
          </p:cNvPr>
          <p:cNvSpPr/>
          <p:nvPr/>
        </p:nvSpPr>
        <p:spPr>
          <a:xfrm>
            <a:off x="5345513" y="3918026"/>
            <a:ext cx="435889"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26" name="Rectangular Callout 25">
            <a:extLst>
              <a:ext uri="{FF2B5EF4-FFF2-40B4-BE49-F238E27FC236}">
                <a16:creationId xmlns:a16="http://schemas.microsoft.com/office/drawing/2014/main" id="{B8FF2039-9182-3D4A-B580-429C859938EA}"/>
              </a:ext>
            </a:extLst>
          </p:cNvPr>
          <p:cNvSpPr/>
          <p:nvPr/>
        </p:nvSpPr>
        <p:spPr>
          <a:xfrm>
            <a:off x="5910601" y="2472802"/>
            <a:ext cx="1347082" cy="559330"/>
          </a:xfrm>
          <a:prstGeom prst="wedgeRectCallout">
            <a:avLst>
              <a:gd name="adj1" fmla="val -57622"/>
              <a:gd name="adj2" fmla="val 969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out: x5==x6</a:t>
            </a:r>
            <a:endParaRPr lang="en-US"/>
          </a:p>
        </p:txBody>
      </p:sp>
      <p:cxnSp>
        <p:nvCxnSpPr>
          <p:cNvPr id="27" name="Straight Connector 26">
            <a:extLst>
              <a:ext uri="{FF2B5EF4-FFF2-40B4-BE49-F238E27FC236}">
                <a16:creationId xmlns:a16="http://schemas.microsoft.com/office/drawing/2014/main" id="{D08BD267-0516-3E49-99F4-BAA5C29CC242}"/>
              </a:ext>
            </a:extLst>
          </p:cNvPr>
          <p:cNvCxnSpPr>
            <a:cxnSpLocks/>
          </p:cNvCxnSpPr>
          <p:nvPr/>
        </p:nvCxnSpPr>
        <p:spPr>
          <a:xfrm flipH="1">
            <a:off x="5924202" y="3487031"/>
            <a:ext cx="1" cy="2288230"/>
          </a:xfrm>
          <a:prstGeom prst="line">
            <a:avLst/>
          </a:prstGeom>
        </p:spPr>
        <p:style>
          <a:lnRef idx="3">
            <a:schemeClr val="accent2"/>
          </a:lnRef>
          <a:fillRef idx="0">
            <a:schemeClr val="accent2"/>
          </a:fillRef>
          <a:effectRef idx="2">
            <a:schemeClr val="accent2"/>
          </a:effectRef>
          <a:fontRef idx="minor">
            <a:schemeClr val="tx1"/>
          </a:fontRef>
        </p:style>
      </p:cxnSp>
      <p:cxnSp>
        <p:nvCxnSpPr>
          <p:cNvPr id="28" name="Straight Arrow Connector 27">
            <a:extLst>
              <a:ext uri="{FF2B5EF4-FFF2-40B4-BE49-F238E27FC236}">
                <a16:creationId xmlns:a16="http://schemas.microsoft.com/office/drawing/2014/main" id="{7CF28FFE-FEAD-8C4C-8F7E-6276CEC32864}"/>
              </a:ext>
            </a:extLst>
          </p:cNvPr>
          <p:cNvCxnSpPr>
            <a:cxnSpLocks/>
          </p:cNvCxnSpPr>
          <p:nvPr/>
        </p:nvCxnSpPr>
        <p:spPr>
          <a:xfrm>
            <a:off x="5879284" y="5770493"/>
            <a:ext cx="45220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9" name="Rectangle 28">
            <a:extLst>
              <a:ext uri="{FF2B5EF4-FFF2-40B4-BE49-F238E27FC236}">
                <a16:creationId xmlns:a16="http://schemas.microsoft.com/office/drawing/2014/main" id="{74D8BDB4-7DC1-4748-B41B-AD2F8A70081B}"/>
              </a:ext>
            </a:extLst>
          </p:cNvPr>
          <p:cNvSpPr/>
          <p:nvPr/>
        </p:nvSpPr>
        <p:spPr>
          <a:xfrm>
            <a:off x="6294904" y="5622036"/>
            <a:ext cx="904461" cy="5565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olidFill>
                  <a:schemeClr val="tx1"/>
                </a:solidFill>
              </a:rPr>
              <a:t>IF</a:t>
            </a:r>
            <a:endParaRPr lang="en-US">
              <a:solidFill>
                <a:schemeClr val="tx1"/>
              </a:solidFill>
            </a:endParaRPr>
          </a:p>
        </p:txBody>
      </p:sp>
      <p:sp>
        <p:nvSpPr>
          <p:cNvPr id="30" name="Rectangle 29">
            <a:extLst>
              <a:ext uri="{FF2B5EF4-FFF2-40B4-BE49-F238E27FC236}">
                <a16:creationId xmlns:a16="http://schemas.microsoft.com/office/drawing/2014/main" id="{9D553140-59E9-D448-80F3-061CC2980E1B}"/>
              </a:ext>
            </a:extLst>
          </p:cNvPr>
          <p:cNvSpPr/>
          <p:nvPr/>
        </p:nvSpPr>
        <p:spPr>
          <a:xfrm>
            <a:off x="8207480" y="5636245"/>
            <a:ext cx="397442" cy="55659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31" name="Rectangle 30">
            <a:extLst>
              <a:ext uri="{FF2B5EF4-FFF2-40B4-BE49-F238E27FC236}">
                <a16:creationId xmlns:a16="http://schemas.microsoft.com/office/drawing/2014/main" id="{4D316669-9031-3F46-9D08-EB7DA0DC3F10}"/>
              </a:ext>
            </a:extLst>
          </p:cNvPr>
          <p:cNvSpPr/>
          <p:nvPr/>
        </p:nvSpPr>
        <p:spPr>
          <a:xfrm>
            <a:off x="9111818" y="5622036"/>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32" name="Rectangle 31">
            <a:extLst>
              <a:ext uri="{FF2B5EF4-FFF2-40B4-BE49-F238E27FC236}">
                <a16:creationId xmlns:a16="http://schemas.microsoft.com/office/drawing/2014/main" id="{4E556494-5823-7E47-ADE0-0CC3230437B2}"/>
              </a:ext>
            </a:extLst>
          </p:cNvPr>
          <p:cNvSpPr/>
          <p:nvPr/>
        </p:nvSpPr>
        <p:spPr>
          <a:xfrm>
            <a:off x="4652976" y="5775261"/>
            <a:ext cx="768159" cy="369332"/>
          </a:xfrm>
          <a:prstGeom prst="rect">
            <a:avLst/>
          </a:prstGeom>
        </p:spPr>
        <p:txBody>
          <a:bodyPr wrap="none">
            <a:spAutoFit/>
          </a:bodyPr>
          <a:lstStyle/>
          <a:p>
            <a:r>
              <a:rPr lang="en-US" altLang="zh-CN"/>
              <a:t>i2: xxx</a:t>
            </a:r>
            <a:endParaRPr lang="en-US"/>
          </a:p>
        </p:txBody>
      </p:sp>
      <p:sp>
        <p:nvSpPr>
          <p:cNvPr id="36" name="TextBox 35">
            <a:extLst>
              <a:ext uri="{FF2B5EF4-FFF2-40B4-BE49-F238E27FC236}">
                <a16:creationId xmlns:a16="http://schemas.microsoft.com/office/drawing/2014/main" id="{CAD65B4D-70AA-034B-973A-013F60BB8059}"/>
              </a:ext>
            </a:extLst>
          </p:cNvPr>
          <p:cNvSpPr txBox="1"/>
          <p:nvPr/>
        </p:nvSpPr>
        <p:spPr>
          <a:xfrm>
            <a:off x="3301857" y="1477575"/>
            <a:ext cx="3910686" cy="369332"/>
          </a:xfrm>
          <a:prstGeom prst="rect">
            <a:avLst/>
          </a:prstGeom>
          <a:noFill/>
        </p:spPr>
        <p:txBody>
          <a:bodyPr wrap="none" rtlCol="0">
            <a:spAutoFit/>
          </a:bodyPr>
          <a:lstStyle/>
          <a:p>
            <a:r>
              <a:rPr lang="en-US" altLang="zh-CN"/>
              <a:t>Idea:</a:t>
            </a:r>
            <a:r>
              <a:rPr lang="zh-CN" altLang="en-US"/>
              <a:t> </a:t>
            </a:r>
            <a:r>
              <a:rPr lang="en-US" altLang="zh-CN"/>
              <a:t>always</a:t>
            </a:r>
            <a:r>
              <a:rPr lang="zh-CN" altLang="en-US"/>
              <a:t> </a:t>
            </a:r>
            <a:r>
              <a:rPr lang="en-US" altLang="zh-CN"/>
              <a:t>insert</a:t>
            </a:r>
            <a:r>
              <a:rPr lang="zh-CN" altLang="en-US"/>
              <a:t> </a:t>
            </a:r>
            <a:r>
              <a:rPr lang="en-US" altLang="zh-CN"/>
              <a:t>2</a:t>
            </a:r>
            <a:r>
              <a:rPr lang="zh-CN" altLang="en-US"/>
              <a:t> </a:t>
            </a:r>
            <a:r>
              <a:rPr lang="en-US" altLang="zh-CN"/>
              <a:t>bubbles</a:t>
            </a:r>
            <a:r>
              <a:rPr lang="zh-CN" altLang="en-US"/>
              <a:t> </a:t>
            </a:r>
            <a:r>
              <a:rPr lang="en-US" altLang="zh-CN"/>
              <a:t>for</a:t>
            </a:r>
            <a:r>
              <a:rPr lang="zh-CN" altLang="en-US"/>
              <a:t> </a:t>
            </a:r>
            <a:r>
              <a:rPr lang="en-US" altLang="zh-CN"/>
              <a:t>branch</a:t>
            </a:r>
            <a:endParaRPr lang="en-US"/>
          </a:p>
        </p:txBody>
      </p:sp>
      <p:sp>
        <p:nvSpPr>
          <p:cNvPr id="37" name="TextBox 36">
            <a:extLst>
              <a:ext uri="{FF2B5EF4-FFF2-40B4-BE49-F238E27FC236}">
                <a16:creationId xmlns:a16="http://schemas.microsoft.com/office/drawing/2014/main" id="{413B5AFC-66E7-A744-9505-1970E905DEF1}"/>
              </a:ext>
            </a:extLst>
          </p:cNvPr>
          <p:cNvSpPr txBox="1"/>
          <p:nvPr/>
        </p:nvSpPr>
        <p:spPr>
          <a:xfrm rot="5400000">
            <a:off x="6179173" y="5695902"/>
            <a:ext cx="590226" cy="369332"/>
          </a:xfrm>
          <a:prstGeom prst="rect">
            <a:avLst/>
          </a:prstGeom>
          <a:noFill/>
        </p:spPr>
        <p:txBody>
          <a:bodyPr wrap="square" rtlCol="0">
            <a:spAutoFit/>
          </a:bodyPr>
          <a:lstStyle/>
          <a:p>
            <a:r>
              <a:rPr lang="en-US" altLang="zh-CN"/>
              <a:t>mux</a:t>
            </a:r>
            <a:endParaRPr lang="en-US"/>
          </a:p>
        </p:txBody>
      </p:sp>
    </p:spTree>
    <p:extLst>
      <p:ext uri="{BB962C8B-B14F-4D97-AF65-F5344CB8AC3E}">
        <p14:creationId xmlns:p14="http://schemas.microsoft.com/office/powerpoint/2010/main" val="2699526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Control</a:t>
            </a:r>
            <a:r>
              <a:rPr lang="zh-CN" altLang="en-US"/>
              <a:t> </a:t>
            </a:r>
            <a:r>
              <a:rPr lang="en-US" altLang="zh-CN"/>
              <a:t>hazard –</a:t>
            </a:r>
            <a:r>
              <a:rPr lang="zh-CN" altLang="en-US"/>
              <a:t> </a:t>
            </a:r>
            <a:r>
              <a:rPr lang="en-US" altLang="zh-CN"/>
              <a:t>design</a:t>
            </a:r>
            <a:r>
              <a:rPr lang="zh-CN" altLang="en-US"/>
              <a:t> </a:t>
            </a:r>
            <a:r>
              <a:rPr lang="en-US" altLang="zh-CN"/>
              <a:t>#1’s</a:t>
            </a:r>
            <a:r>
              <a:rPr lang="zh-CN" altLang="en-US"/>
              <a:t> </a:t>
            </a:r>
            <a:r>
              <a:rPr lang="en-US" altLang="zh-CN"/>
              <a:t>problem</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77</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6" y="1497975"/>
            <a:ext cx="6096000" cy="1754326"/>
          </a:xfrm>
          <a:prstGeom prst="rect">
            <a:avLst/>
          </a:prstGeom>
        </p:spPr>
        <p:txBody>
          <a:bodyPr>
            <a:spAutoFit/>
          </a:bodyPr>
          <a:lstStyle/>
          <a:p>
            <a:r>
              <a:rPr lang="en-US" altLang="zh-CN">
                <a:solidFill>
                  <a:srgbClr val="FF0000"/>
                </a:solidFill>
              </a:rPr>
              <a:t>assume</a:t>
            </a:r>
            <a:r>
              <a:rPr lang="zh-CN" altLang="en-US">
                <a:solidFill>
                  <a:srgbClr val="FF0000"/>
                </a:solidFill>
              </a:rPr>
              <a:t> </a:t>
            </a:r>
            <a:r>
              <a:rPr lang="en-US" altLang="zh-CN">
                <a:solidFill>
                  <a:srgbClr val="FF0000"/>
                </a:solidFill>
              </a:rPr>
              <a:t>x5</a:t>
            </a:r>
            <a:r>
              <a:rPr lang="zh-CN" altLang="en-US">
                <a:solidFill>
                  <a:srgbClr val="FF0000"/>
                </a:solidFill>
              </a:rPr>
              <a:t> </a:t>
            </a:r>
            <a:r>
              <a:rPr lang="en-US" altLang="zh-CN">
                <a:solidFill>
                  <a:srgbClr val="FF0000"/>
                </a:solidFill>
              </a:rPr>
              <a:t>=</a:t>
            </a:r>
            <a:r>
              <a:rPr lang="zh-CN" altLang="en-US">
                <a:solidFill>
                  <a:srgbClr val="FF0000"/>
                </a:solidFill>
              </a:rPr>
              <a:t> </a:t>
            </a:r>
            <a:r>
              <a:rPr lang="en-US" altLang="zh-CN">
                <a:solidFill>
                  <a:srgbClr val="FF0000"/>
                </a:solidFill>
              </a:rPr>
              <a:t>0</a:t>
            </a:r>
            <a:r>
              <a:rPr lang="zh-CN" altLang="en-US">
                <a:solidFill>
                  <a:srgbClr val="FF0000"/>
                </a:solidFill>
              </a:rPr>
              <a:t> </a:t>
            </a:r>
            <a:r>
              <a:rPr lang="en-US" altLang="zh-CN">
                <a:solidFill>
                  <a:srgbClr val="FF0000"/>
                </a:solidFill>
              </a:rPr>
              <a:t>x6</a:t>
            </a:r>
            <a:r>
              <a:rPr lang="zh-CN" altLang="en-US">
                <a:solidFill>
                  <a:srgbClr val="FF0000"/>
                </a:solidFill>
              </a:rPr>
              <a:t> </a:t>
            </a:r>
            <a:r>
              <a:rPr lang="en-US" altLang="zh-CN">
                <a:solidFill>
                  <a:srgbClr val="FF0000"/>
                </a:solidFill>
              </a:rPr>
              <a:t>=</a:t>
            </a:r>
            <a:r>
              <a:rPr lang="zh-CN" altLang="en-US">
                <a:solidFill>
                  <a:srgbClr val="FF0000"/>
                </a:solidFill>
              </a:rPr>
              <a:t> </a:t>
            </a:r>
            <a:r>
              <a:rPr lang="en-US" altLang="zh-CN">
                <a:solidFill>
                  <a:srgbClr val="FF0000"/>
                </a:solidFill>
              </a:rPr>
              <a:t>1</a:t>
            </a:r>
          </a:p>
          <a:p>
            <a:r>
              <a:rPr lang="en-US" altLang="zh-CN" err="1">
                <a:solidFill>
                  <a:schemeClr val="accent6"/>
                </a:solidFill>
              </a:rPr>
              <a:t>beq</a:t>
            </a:r>
            <a:r>
              <a:rPr lang="zh-CN" altLang="en-US">
                <a:solidFill>
                  <a:schemeClr val="accent6"/>
                </a:solidFill>
              </a:rPr>
              <a:t> </a:t>
            </a:r>
            <a:r>
              <a:rPr lang="en-US" altLang="zh-CN">
                <a:solidFill>
                  <a:schemeClr val="accent6"/>
                </a:solidFill>
              </a:rPr>
              <a:t>x5,</a:t>
            </a:r>
            <a:r>
              <a:rPr lang="zh-CN" altLang="en-US">
                <a:solidFill>
                  <a:schemeClr val="accent6"/>
                </a:solidFill>
              </a:rPr>
              <a:t> </a:t>
            </a:r>
            <a:r>
              <a:rPr lang="en-US" altLang="zh-CN">
                <a:solidFill>
                  <a:schemeClr val="accent6"/>
                </a:solidFill>
              </a:rPr>
              <a:t>x6,</a:t>
            </a:r>
            <a:r>
              <a:rPr lang="zh-CN" altLang="en-US">
                <a:solidFill>
                  <a:schemeClr val="accent6"/>
                </a:solidFill>
              </a:rPr>
              <a:t> </a:t>
            </a:r>
            <a:r>
              <a:rPr lang="en-US" altLang="zh-CN">
                <a:solidFill>
                  <a:schemeClr val="accent6"/>
                </a:solidFill>
              </a:rPr>
              <a:t>100</a:t>
            </a:r>
          </a:p>
          <a:p>
            <a:r>
              <a:rPr lang="en-US" altLang="zh-CN">
                <a:solidFill>
                  <a:schemeClr val="accent6"/>
                </a:solidFill>
              </a:rPr>
              <a:t>i3: xxx // PC+4</a:t>
            </a:r>
          </a:p>
          <a:p>
            <a:r>
              <a:rPr lang="en-US" altLang="zh-CN">
                <a:solidFill>
                  <a:schemeClr val="accent6"/>
                </a:solidFill>
              </a:rPr>
              <a:t>…</a:t>
            </a:r>
          </a:p>
          <a:p>
            <a:r>
              <a:rPr lang="en-US" altLang="zh-CN">
                <a:solidFill>
                  <a:schemeClr val="accent6"/>
                </a:solidFill>
              </a:rPr>
              <a:t>i2:</a:t>
            </a:r>
            <a:r>
              <a:rPr lang="zh-CN" altLang="en-US">
                <a:solidFill>
                  <a:schemeClr val="accent6"/>
                </a:solidFill>
              </a:rPr>
              <a:t> </a:t>
            </a:r>
            <a:r>
              <a:rPr lang="en-US" altLang="zh-CN">
                <a:solidFill>
                  <a:schemeClr val="accent6"/>
                </a:solidFill>
              </a:rPr>
              <a:t>xxx // PC+200:</a:t>
            </a:r>
          </a:p>
          <a:p>
            <a:r>
              <a:rPr lang="en-US" altLang="zh-CN"/>
              <a:t>How</a:t>
            </a:r>
            <a:r>
              <a:rPr lang="zh-CN" altLang="en-US"/>
              <a:t> </a:t>
            </a:r>
            <a:r>
              <a:rPr lang="en-US" altLang="zh-CN"/>
              <a:t>many</a:t>
            </a:r>
            <a:r>
              <a:rPr lang="zh-CN" altLang="en-US"/>
              <a:t> </a:t>
            </a:r>
            <a:r>
              <a:rPr lang="en-US" altLang="zh-CN"/>
              <a:t>bubbles?</a:t>
            </a:r>
          </a:p>
        </p:txBody>
      </p:sp>
      <p:sp>
        <p:nvSpPr>
          <p:cNvPr id="26" name="Rectangular Callout 25">
            <a:extLst>
              <a:ext uri="{FF2B5EF4-FFF2-40B4-BE49-F238E27FC236}">
                <a16:creationId xmlns:a16="http://schemas.microsoft.com/office/drawing/2014/main" id="{B8FF2039-9182-3D4A-B580-429C859938EA}"/>
              </a:ext>
            </a:extLst>
          </p:cNvPr>
          <p:cNvSpPr/>
          <p:nvPr/>
        </p:nvSpPr>
        <p:spPr>
          <a:xfrm>
            <a:off x="3119205" y="1304082"/>
            <a:ext cx="2376820" cy="919354"/>
          </a:xfrm>
          <a:prstGeom prst="wedgeRectCallout">
            <a:avLst>
              <a:gd name="adj1" fmla="val -66964"/>
              <a:gd name="adj2" fmla="val 229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What if x5!=x6?</a:t>
            </a:r>
          </a:p>
          <a:p>
            <a:pPr algn="ctr"/>
            <a:r>
              <a:rPr lang="en-US" altLang="zh-CN"/>
              <a:t>Actually</a:t>
            </a:r>
            <a:r>
              <a:rPr lang="zh-CN" altLang="en-US"/>
              <a:t> </a:t>
            </a:r>
            <a:r>
              <a:rPr lang="en-US" altLang="zh-CN"/>
              <a:t>no</a:t>
            </a:r>
            <a:r>
              <a:rPr lang="zh-CN" altLang="en-US"/>
              <a:t> </a:t>
            </a:r>
            <a:r>
              <a:rPr lang="en-US" altLang="zh-CN"/>
              <a:t>bubbles</a:t>
            </a:r>
            <a:r>
              <a:rPr lang="zh-CN" altLang="en-US"/>
              <a:t> </a:t>
            </a:r>
            <a:r>
              <a:rPr lang="en-US" altLang="zh-CN"/>
              <a:t>needed!</a:t>
            </a:r>
            <a:endParaRPr lang="en-US"/>
          </a:p>
        </p:txBody>
      </p:sp>
      <p:sp>
        <p:nvSpPr>
          <p:cNvPr id="34" name="Rectangle 33">
            <a:extLst>
              <a:ext uri="{FF2B5EF4-FFF2-40B4-BE49-F238E27FC236}">
                <a16:creationId xmlns:a16="http://schemas.microsoft.com/office/drawing/2014/main" id="{B5A2D475-8ADB-F04E-8E0F-F68A4AF1CB07}"/>
              </a:ext>
            </a:extLst>
          </p:cNvPr>
          <p:cNvSpPr/>
          <p:nvPr/>
        </p:nvSpPr>
        <p:spPr>
          <a:xfrm>
            <a:off x="2060027" y="3179071"/>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35" name="Rectangle 34">
            <a:extLst>
              <a:ext uri="{FF2B5EF4-FFF2-40B4-BE49-F238E27FC236}">
                <a16:creationId xmlns:a16="http://schemas.microsoft.com/office/drawing/2014/main" id="{D370D5FD-87C3-B842-B9DC-87804737A772}"/>
              </a:ext>
            </a:extLst>
          </p:cNvPr>
          <p:cNvSpPr/>
          <p:nvPr/>
        </p:nvSpPr>
        <p:spPr>
          <a:xfrm>
            <a:off x="3863149" y="3180368"/>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36" name="Rectangle 35">
            <a:extLst>
              <a:ext uri="{FF2B5EF4-FFF2-40B4-BE49-F238E27FC236}">
                <a16:creationId xmlns:a16="http://schemas.microsoft.com/office/drawing/2014/main" id="{3D4ACE2A-F46C-6543-B219-A7D9368E0D19}"/>
              </a:ext>
            </a:extLst>
          </p:cNvPr>
          <p:cNvSpPr/>
          <p:nvPr/>
        </p:nvSpPr>
        <p:spPr>
          <a:xfrm>
            <a:off x="4876941" y="3179071"/>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37" name="Rectangle 36">
            <a:extLst>
              <a:ext uri="{FF2B5EF4-FFF2-40B4-BE49-F238E27FC236}">
                <a16:creationId xmlns:a16="http://schemas.microsoft.com/office/drawing/2014/main" id="{A80F2200-20D4-DD43-88AE-3728F5E3CEC4}"/>
              </a:ext>
            </a:extLst>
          </p:cNvPr>
          <p:cNvSpPr/>
          <p:nvPr/>
        </p:nvSpPr>
        <p:spPr>
          <a:xfrm>
            <a:off x="6294905" y="3211177"/>
            <a:ext cx="506896" cy="55659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a:solidFill>
                  <a:schemeClr val="bg1"/>
                </a:solidFill>
              </a:rPr>
              <a:t>WB</a:t>
            </a:r>
            <a:endParaRPr lang="en-US" sz="1200">
              <a:solidFill>
                <a:schemeClr val="bg1"/>
              </a:solidFill>
            </a:endParaRPr>
          </a:p>
        </p:txBody>
      </p:sp>
      <p:sp>
        <p:nvSpPr>
          <p:cNvPr id="38" name="Rectangle 37">
            <a:extLst>
              <a:ext uri="{FF2B5EF4-FFF2-40B4-BE49-F238E27FC236}">
                <a16:creationId xmlns:a16="http://schemas.microsoft.com/office/drawing/2014/main" id="{127B9687-AA08-FF4D-8D5D-EE784888E4A1}"/>
              </a:ext>
            </a:extLst>
          </p:cNvPr>
          <p:cNvSpPr/>
          <p:nvPr/>
        </p:nvSpPr>
        <p:spPr>
          <a:xfrm>
            <a:off x="131500" y="3272701"/>
            <a:ext cx="1887055" cy="369332"/>
          </a:xfrm>
          <a:prstGeom prst="rect">
            <a:avLst/>
          </a:prstGeom>
        </p:spPr>
        <p:txBody>
          <a:bodyPr wrap="none">
            <a:spAutoFit/>
          </a:bodyPr>
          <a:lstStyle/>
          <a:p>
            <a:r>
              <a:rPr lang="en-US" altLang="zh-CN"/>
              <a:t>i1: </a:t>
            </a:r>
            <a:r>
              <a:rPr lang="en-US" altLang="zh-CN" err="1"/>
              <a:t>beq</a:t>
            </a:r>
            <a:r>
              <a:rPr lang="zh-CN" altLang="en-US"/>
              <a:t> </a:t>
            </a:r>
            <a:r>
              <a:rPr lang="en-US" altLang="zh-CN"/>
              <a:t>x5,</a:t>
            </a:r>
            <a:r>
              <a:rPr lang="zh-CN" altLang="en-US"/>
              <a:t> </a:t>
            </a:r>
            <a:r>
              <a:rPr lang="en-US" altLang="zh-CN"/>
              <a:t>x6,</a:t>
            </a:r>
            <a:r>
              <a:rPr lang="zh-CN" altLang="en-US"/>
              <a:t> </a:t>
            </a:r>
            <a:r>
              <a:rPr lang="en-US" altLang="zh-CN"/>
              <a:t>100</a:t>
            </a:r>
          </a:p>
        </p:txBody>
      </p:sp>
      <p:sp>
        <p:nvSpPr>
          <p:cNvPr id="39" name="Rectangle 38">
            <a:extLst>
              <a:ext uri="{FF2B5EF4-FFF2-40B4-BE49-F238E27FC236}">
                <a16:creationId xmlns:a16="http://schemas.microsoft.com/office/drawing/2014/main" id="{A0EA4C3F-299E-4543-902F-05C691E0A3F3}"/>
              </a:ext>
            </a:extLst>
          </p:cNvPr>
          <p:cNvSpPr/>
          <p:nvPr/>
        </p:nvSpPr>
        <p:spPr>
          <a:xfrm>
            <a:off x="2237181" y="3999640"/>
            <a:ext cx="768159" cy="369332"/>
          </a:xfrm>
          <a:prstGeom prst="rect">
            <a:avLst/>
          </a:prstGeom>
        </p:spPr>
        <p:txBody>
          <a:bodyPr wrap="none">
            <a:spAutoFit/>
          </a:bodyPr>
          <a:lstStyle/>
          <a:p>
            <a:r>
              <a:rPr lang="en-US" altLang="zh-CN"/>
              <a:t>i3:</a:t>
            </a:r>
            <a:r>
              <a:rPr lang="zh-CN" altLang="en-US"/>
              <a:t> </a:t>
            </a:r>
            <a:r>
              <a:rPr lang="en-US" altLang="zh-CN"/>
              <a:t>xxx</a:t>
            </a:r>
            <a:endParaRPr lang="en-US"/>
          </a:p>
        </p:txBody>
      </p:sp>
      <p:sp>
        <p:nvSpPr>
          <p:cNvPr id="40" name="Rectangle 39">
            <a:extLst>
              <a:ext uri="{FF2B5EF4-FFF2-40B4-BE49-F238E27FC236}">
                <a16:creationId xmlns:a16="http://schemas.microsoft.com/office/drawing/2014/main" id="{15D0D55D-22A7-DE4A-AE83-500B9642B838}"/>
              </a:ext>
            </a:extLst>
          </p:cNvPr>
          <p:cNvSpPr/>
          <p:nvPr/>
        </p:nvSpPr>
        <p:spPr>
          <a:xfrm>
            <a:off x="3458979" y="3924114"/>
            <a:ext cx="904461" cy="5565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41" name="Rectangle 40">
            <a:extLst>
              <a:ext uri="{FF2B5EF4-FFF2-40B4-BE49-F238E27FC236}">
                <a16:creationId xmlns:a16="http://schemas.microsoft.com/office/drawing/2014/main" id="{AD00F9D6-F955-C847-A23F-BC065F4F5BBC}"/>
              </a:ext>
            </a:extLst>
          </p:cNvPr>
          <p:cNvSpPr/>
          <p:nvPr/>
        </p:nvSpPr>
        <p:spPr>
          <a:xfrm>
            <a:off x="6294905" y="3911265"/>
            <a:ext cx="904461" cy="556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bg1"/>
                </a:solidFill>
              </a:rPr>
              <a:t>EX</a:t>
            </a:r>
            <a:endParaRPr lang="en-US">
              <a:solidFill>
                <a:schemeClr val="bg1"/>
              </a:solidFill>
            </a:endParaRPr>
          </a:p>
        </p:txBody>
      </p:sp>
      <p:sp>
        <p:nvSpPr>
          <p:cNvPr id="42" name="Rectangle 41">
            <a:extLst>
              <a:ext uri="{FF2B5EF4-FFF2-40B4-BE49-F238E27FC236}">
                <a16:creationId xmlns:a16="http://schemas.microsoft.com/office/drawing/2014/main" id="{C57AC9B5-1F58-2848-B6C6-70658C6B9D55}"/>
              </a:ext>
            </a:extLst>
          </p:cNvPr>
          <p:cNvSpPr/>
          <p:nvPr/>
        </p:nvSpPr>
        <p:spPr>
          <a:xfrm>
            <a:off x="7712867" y="3895054"/>
            <a:ext cx="488005" cy="556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a:t>WB</a:t>
            </a:r>
            <a:endParaRPr lang="en-US" sz="1200"/>
          </a:p>
        </p:txBody>
      </p:sp>
      <p:sp>
        <p:nvSpPr>
          <p:cNvPr id="45" name="Rectangle 44">
            <a:extLst>
              <a:ext uri="{FF2B5EF4-FFF2-40B4-BE49-F238E27FC236}">
                <a16:creationId xmlns:a16="http://schemas.microsoft.com/office/drawing/2014/main" id="{CD54C7A8-A5D1-EF4B-A151-39D1E3C48101}"/>
              </a:ext>
            </a:extLst>
          </p:cNvPr>
          <p:cNvSpPr/>
          <p:nvPr/>
        </p:nvSpPr>
        <p:spPr>
          <a:xfrm>
            <a:off x="3863149" y="3180368"/>
            <a:ext cx="506896" cy="5565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46" name="Rectangle 45">
            <a:extLst>
              <a:ext uri="{FF2B5EF4-FFF2-40B4-BE49-F238E27FC236}">
                <a16:creationId xmlns:a16="http://schemas.microsoft.com/office/drawing/2014/main" id="{1E65C403-E94F-C649-B389-8234953D9A36}"/>
              </a:ext>
            </a:extLst>
          </p:cNvPr>
          <p:cNvSpPr/>
          <p:nvPr/>
        </p:nvSpPr>
        <p:spPr>
          <a:xfrm>
            <a:off x="5345513" y="3918026"/>
            <a:ext cx="435889"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47" name="Rectangular Callout 46">
            <a:extLst>
              <a:ext uri="{FF2B5EF4-FFF2-40B4-BE49-F238E27FC236}">
                <a16:creationId xmlns:a16="http://schemas.microsoft.com/office/drawing/2014/main" id="{5E0E9FC2-1DBD-4748-ACA7-769D35DF60E9}"/>
              </a:ext>
            </a:extLst>
          </p:cNvPr>
          <p:cNvSpPr/>
          <p:nvPr/>
        </p:nvSpPr>
        <p:spPr>
          <a:xfrm>
            <a:off x="1912551" y="4483002"/>
            <a:ext cx="1417418" cy="391439"/>
          </a:xfrm>
          <a:prstGeom prst="wedgeRectCallout">
            <a:avLst>
              <a:gd name="adj1" fmla="val 56015"/>
              <a:gd name="adj2" fmla="val -945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Fetch PC+4</a:t>
            </a:r>
          </a:p>
        </p:txBody>
      </p:sp>
    </p:spTree>
    <p:extLst>
      <p:ext uri="{BB962C8B-B14F-4D97-AF65-F5344CB8AC3E}">
        <p14:creationId xmlns:p14="http://schemas.microsoft.com/office/powerpoint/2010/main" val="2036846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47"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Control</a:t>
            </a:r>
            <a:r>
              <a:rPr lang="zh-CN" altLang="en-US"/>
              <a:t> </a:t>
            </a:r>
            <a:r>
              <a:rPr lang="en-US" altLang="zh-CN"/>
              <a:t>hazard</a:t>
            </a:r>
            <a:r>
              <a:rPr lang="zh-CN" altLang="en-US"/>
              <a:t> </a:t>
            </a:r>
            <a:r>
              <a:rPr lang="en-US" altLang="zh-CN"/>
              <a:t>–</a:t>
            </a:r>
            <a:r>
              <a:rPr lang="zh-CN" altLang="en-US"/>
              <a:t> </a:t>
            </a:r>
            <a:r>
              <a:rPr lang="en-US" altLang="zh-CN"/>
              <a:t>design</a:t>
            </a:r>
            <a:r>
              <a:rPr lang="zh-CN" altLang="en-US"/>
              <a:t> </a:t>
            </a:r>
            <a:r>
              <a:rPr lang="en-US" altLang="zh-CN"/>
              <a:t>#2</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78</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6" y="1497975"/>
            <a:ext cx="6096000" cy="1754326"/>
          </a:xfrm>
          <a:prstGeom prst="rect">
            <a:avLst/>
          </a:prstGeom>
        </p:spPr>
        <p:txBody>
          <a:bodyPr>
            <a:spAutoFit/>
          </a:bodyPr>
          <a:lstStyle/>
          <a:p>
            <a:r>
              <a:rPr lang="en-US" altLang="zh-CN">
                <a:solidFill>
                  <a:srgbClr val="FF0000"/>
                </a:solidFill>
              </a:rPr>
              <a:t>assume</a:t>
            </a:r>
            <a:r>
              <a:rPr lang="zh-CN" altLang="en-US">
                <a:solidFill>
                  <a:srgbClr val="FF0000"/>
                </a:solidFill>
              </a:rPr>
              <a:t> </a:t>
            </a:r>
            <a:r>
              <a:rPr lang="en-US" altLang="zh-CN">
                <a:solidFill>
                  <a:srgbClr val="FF0000"/>
                </a:solidFill>
              </a:rPr>
              <a:t>x5</a:t>
            </a:r>
            <a:r>
              <a:rPr lang="zh-CN" altLang="en-US">
                <a:solidFill>
                  <a:srgbClr val="FF0000"/>
                </a:solidFill>
              </a:rPr>
              <a:t> </a:t>
            </a:r>
            <a:r>
              <a:rPr lang="en-US" altLang="zh-CN">
                <a:solidFill>
                  <a:srgbClr val="FF0000"/>
                </a:solidFill>
              </a:rPr>
              <a:t>=</a:t>
            </a:r>
            <a:r>
              <a:rPr lang="zh-CN" altLang="en-US">
                <a:solidFill>
                  <a:srgbClr val="FF0000"/>
                </a:solidFill>
              </a:rPr>
              <a:t> </a:t>
            </a:r>
            <a:r>
              <a:rPr lang="en-US" altLang="zh-CN">
                <a:solidFill>
                  <a:srgbClr val="FF0000"/>
                </a:solidFill>
              </a:rPr>
              <a:t>0</a:t>
            </a:r>
            <a:r>
              <a:rPr lang="zh-CN" altLang="en-US">
                <a:solidFill>
                  <a:srgbClr val="FF0000"/>
                </a:solidFill>
              </a:rPr>
              <a:t> </a:t>
            </a:r>
            <a:r>
              <a:rPr lang="en-US" altLang="zh-CN">
                <a:solidFill>
                  <a:srgbClr val="FF0000"/>
                </a:solidFill>
              </a:rPr>
              <a:t>x6</a:t>
            </a:r>
            <a:r>
              <a:rPr lang="zh-CN" altLang="en-US">
                <a:solidFill>
                  <a:srgbClr val="FF0000"/>
                </a:solidFill>
              </a:rPr>
              <a:t> </a:t>
            </a:r>
            <a:r>
              <a:rPr lang="en-US" altLang="zh-CN">
                <a:solidFill>
                  <a:srgbClr val="FF0000"/>
                </a:solidFill>
              </a:rPr>
              <a:t>=</a:t>
            </a:r>
            <a:r>
              <a:rPr lang="zh-CN" altLang="en-US">
                <a:solidFill>
                  <a:srgbClr val="FF0000"/>
                </a:solidFill>
              </a:rPr>
              <a:t> </a:t>
            </a:r>
            <a:r>
              <a:rPr lang="en-US" altLang="zh-CN">
                <a:solidFill>
                  <a:srgbClr val="FF0000"/>
                </a:solidFill>
              </a:rPr>
              <a:t>1</a:t>
            </a:r>
          </a:p>
          <a:p>
            <a:r>
              <a:rPr lang="en-US" altLang="zh-CN" err="1">
                <a:solidFill>
                  <a:schemeClr val="accent6"/>
                </a:solidFill>
              </a:rPr>
              <a:t>beq</a:t>
            </a:r>
            <a:r>
              <a:rPr lang="zh-CN" altLang="en-US">
                <a:solidFill>
                  <a:schemeClr val="accent6"/>
                </a:solidFill>
              </a:rPr>
              <a:t> </a:t>
            </a:r>
            <a:r>
              <a:rPr lang="en-US" altLang="zh-CN">
                <a:solidFill>
                  <a:schemeClr val="accent6"/>
                </a:solidFill>
              </a:rPr>
              <a:t>x5,</a:t>
            </a:r>
            <a:r>
              <a:rPr lang="zh-CN" altLang="en-US">
                <a:solidFill>
                  <a:schemeClr val="accent6"/>
                </a:solidFill>
              </a:rPr>
              <a:t> </a:t>
            </a:r>
            <a:r>
              <a:rPr lang="en-US" altLang="zh-CN">
                <a:solidFill>
                  <a:schemeClr val="accent6"/>
                </a:solidFill>
              </a:rPr>
              <a:t>x6,</a:t>
            </a:r>
            <a:r>
              <a:rPr lang="zh-CN" altLang="en-US">
                <a:solidFill>
                  <a:schemeClr val="accent6"/>
                </a:solidFill>
              </a:rPr>
              <a:t> </a:t>
            </a:r>
            <a:r>
              <a:rPr lang="en-US" altLang="zh-CN">
                <a:solidFill>
                  <a:schemeClr val="accent6"/>
                </a:solidFill>
              </a:rPr>
              <a:t>100</a:t>
            </a:r>
          </a:p>
          <a:p>
            <a:r>
              <a:rPr lang="en-US" altLang="zh-CN">
                <a:solidFill>
                  <a:schemeClr val="accent6"/>
                </a:solidFill>
              </a:rPr>
              <a:t>i3: xxx // PC+4</a:t>
            </a:r>
          </a:p>
          <a:p>
            <a:r>
              <a:rPr lang="en-US" altLang="zh-CN">
                <a:solidFill>
                  <a:schemeClr val="accent6"/>
                </a:solidFill>
              </a:rPr>
              <a:t>…</a:t>
            </a:r>
          </a:p>
          <a:p>
            <a:r>
              <a:rPr lang="en-US" altLang="zh-CN">
                <a:solidFill>
                  <a:schemeClr val="accent6"/>
                </a:solidFill>
              </a:rPr>
              <a:t>i2:</a:t>
            </a:r>
            <a:r>
              <a:rPr lang="zh-CN" altLang="en-US">
                <a:solidFill>
                  <a:schemeClr val="accent6"/>
                </a:solidFill>
              </a:rPr>
              <a:t> </a:t>
            </a:r>
            <a:r>
              <a:rPr lang="en-US" altLang="zh-CN">
                <a:solidFill>
                  <a:schemeClr val="accent6"/>
                </a:solidFill>
              </a:rPr>
              <a:t>xxx // PC+200:</a:t>
            </a:r>
          </a:p>
          <a:p>
            <a:r>
              <a:rPr lang="en-US" altLang="zh-CN"/>
              <a:t>How</a:t>
            </a:r>
            <a:r>
              <a:rPr lang="zh-CN" altLang="en-US"/>
              <a:t> </a:t>
            </a:r>
            <a:r>
              <a:rPr lang="en-US" altLang="zh-CN"/>
              <a:t>many</a:t>
            </a:r>
            <a:r>
              <a:rPr lang="zh-CN" altLang="en-US"/>
              <a:t> </a:t>
            </a:r>
            <a:r>
              <a:rPr lang="en-US" altLang="zh-CN"/>
              <a:t>bubbles?</a:t>
            </a:r>
          </a:p>
        </p:txBody>
      </p:sp>
      <p:sp>
        <p:nvSpPr>
          <p:cNvPr id="26" name="Rectangular Callout 25">
            <a:extLst>
              <a:ext uri="{FF2B5EF4-FFF2-40B4-BE49-F238E27FC236}">
                <a16:creationId xmlns:a16="http://schemas.microsoft.com/office/drawing/2014/main" id="{B8FF2039-9182-3D4A-B580-429C859938EA}"/>
              </a:ext>
            </a:extLst>
          </p:cNvPr>
          <p:cNvSpPr/>
          <p:nvPr/>
        </p:nvSpPr>
        <p:spPr>
          <a:xfrm>
            <a:off x="3119205" y="1304082"/>
            <a:ext cx="2376820" cy="919354"/>
          </a:xfrm>
          <a:prstGeom prst="wedgeRectCallout">
            <a:avLst>
              <a:gd name="adj1" fmla="val -66964"/>
              <a:gd name="adj2" fmla="val 229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What if x5!=x6?</a:t>
            </a:r>
          </a:p>
          <a:p>
            <a:pPr algn="ctr"/>
            <a:r>
              <a:rPr lang="en-US" altLang="zh-CN"/>
              <a:t>Actually</a:t>
            </a:r>
            <a:r>
              <a:rPr lang="zh-CN" altLang="en-US"/>
              <a:t> </a:t>
            </a:r>
            <a:r>
              <a:rPr lang="en-US" altLang="zh-CN"/>
              <a:t>no</a:t>
            </a:r>
            <a:r>
              <a:rPr lang="zh-CN" altLang="en-US"/>
              <a:t> </a:t>
            </a:r>
            <a:r>
              <a:rPr lang="en-US" altLang="zh-CN"/>
              <a:t>bubbles</a:t>
            </a:r>
            <a:r>
              <a:rPr lang="zh-CN" altLang="en-US"/>
              <a:t> </a:t>
            </a:r>
            <a:r>
              <a:rPr lang="en-US" altLang="zh-CN"/>
              <a:t>needed!</a:t>
            </a:r>
            <a:endParaRPr lang="en-US"/>
          </a:p>
        </p:txBody>
      </p:sp>
      <p:sp>
        <p:nvSpPr>
          <p:cNvPr id="18" name="Rectangle 17">
            <a:extLst>
              <a:ext uri="{FF2B5EF4-FFF2-40B4-BE49-F238E27FC236}">
                <a16:creationId xmlns:a16="http://schemas.microsoft.com/office/drawing/2014/main" id="{BAB3BDA0-DE21-154B-AB1F-7E5B61A76A4F}"/>
              </a:ext>
            </a:extLst>
          </p:cNvPr>
          <p:cNvSpPr/>
          <p:nvPr/>
        </p:nvSpPr>
        <p:spPr>
          <a:xfrm>
            <a:off x="2060027" y="3179071"/>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9" name="Rectangle 18">
            <a:extLst>
              <a:ext uri="{FF2B5EF4-FFF2-40B4-BE49-F238E27FC236}">
                <a16:creationId xmlns:a16="http://schemas.microsoft.com/office/drawing/2014/main" id="{9D5062F4-46B8-E542-8CF8-5DC171BA9C1F}"/>
              </a:ext>
            </a:extLst>
          </p:cNvPr>
          <p:cNvSpPr/>
          <p:nvPr/>
        </p:nvSpPr>
        <p:spPr>
          <a:xfrm>
            <a:off x="3863149" y="3180368"/>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20" name="Rectangle 19">
            <a:extLst>
              <a:ext uri="{FF2B5EF4-FFF2-40B4-BE49-F238E27FC236}">
                <a16:creationId xmlns:a16="http://schemas.microsoft.com/office/drawing/2014/main" id="{C65468D0-D21E-1F4D-AA9B-CE32B893B56C}"/>
              </a:ext>
            </a:extLst>
          </p:cNvPr>
          <p:cNvSpPr/>
          <p:nvPr/>
        </p:nvSpPr>
        <p:spPr>
          <a:xfrm>
            <a:off x="4876941" y="3179071"/>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21" name="Rectangle 20">
            <a:extLst>
              <a:ext uri="{FF2B5EF4-FFF2-40B4-BE49-F238E27FC236}">
                <a16:creationId xmlns:a16="http://schemas.microsoft.com/office/drawing/2014/main" id="{7DFA43B0-3F56-A048-9BC1-239CC581C106}"/>
              </a:ext>
            </a:extLst>
          </p:cNvPr>
          <p:cNvSpPr/>
          <p:nvPr/>
        </p:nvSpPr>
        <p:spPr>
          <a:xfrm>
            <a:off x="6294905" y="3211177"/>
            <a:ext cx="506896" cy="5565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200">
                <a:solidFill>
                  <a:schemeClr val="tx1"/>
                </a:solidFill>
              </a:rPr>
              <a:t>WB</a:t>
            </a:r>
            <a:endParaRPr lang="en-US" sz="1200">
              <a:solidFill>
                <a:schemeClr val="tx1"/>
              </a:solidFill>
            </a:endParaRPr>
          </a:p>
        </p:txBody>
      </p:sp>
      <p:sp>
        <p:nvSpPr>
          <p:cNvPr id="22" name="Rectangle 21">
            <a:extLst>
              <a:ext uri="{FF2B5EF4-FFF2-40B4-BE49-F238E27FC236}">
                <a16:creationId xmlns:a16="http://schemas.microsoft.com/office/drawing/2014/main" id="{2B2EB503-1C18-9B48-8ED2-EBA1A0FCC686}"/>
              </a:ext>
            </a:extLst>
          </p:cNvPr>
          <p:cNvSpPr/>
          <p:nvPr/>
        </p:nvSpPr>
        <p:spPr>
          <a:xfrm>
            <a:off x="131500" y="3272701"/>
            <a:ext cx="1887055" cy="369332"/>
          </a:xfrm>
          <a:prstGeom prst="rect">
            <a:avLst/>
          </a:prstGeom>
        </p:spPr>
        <p:txBody>
          <a:bodyPr wrap="none">
            <a:spAutoFit/>
          </a:bodyPr>
          <a:lstStyle/>
          <a:p>
            <a:r>
              <a:rPr lang="en-US" altLang="zh-CN"/>
              <a:t>i1: </a:t>
            </a:r>
            <a:r>
              <a:rPr lang="en-US" altLang="zh-CN" err="1"/>
              <a:t>beq</a:t>
            </a:r>
            <a:r>
              <a:rPr lang="zh-CN" altLang="en-US"/>
              <a:t> </a:t>
            </a:r>
            <a:r>
              <a:rPr lang="en-US" altLang="zh-CN"/>
              <a:t>x5,</a:t>
            </a:r>
            <a:r>
              <a:rPr lang="zh-CN" altLang="en-US"/>
              <a:t> </a:t>
            </a:r>
            <a:r>
              <a:rPr lang="en-US" altLang="zh-CN"/>
              <a:t>x6,</a:t>
            </a:r>
            <a:r>
              <a:rPr lang="zh-CN" altLang="en-US"/>
              <a:t> </a:t>
            </a:r>
            <a:r>
              <a:rPr lang="en-US" altLang="zh-CN"/>
              <a:t>100</a:t>
            </a:r>
          </a:p>
        </p:txBody>
      </p:sp>
      <p:sp>
        <p:nvSpPr>
          <p:cNvPr id="23" name="Rectangle 22">
            <a:extLst>
              <a:ext uri="{FF2B5EF4-FFF2-40B4-BE49-F238E27FC236}">
                <a16:creationId xmlns:a16="http://schemas.microsoft.com/office/drawing/2014/main" id="{B321D99F-C02C-AC4C-B19D-F025DC6C729A}"/>
              </a:ext>
            </a:extLst>
          </p:cNvPr>
          <p:cNvSpPr/>
          <p:nvPr/>
        </p:nvSpPr>
        <p:spPr>
          <a:xfrm>
            <a:off x="2237181" y="3999640"/>
            <a:ext cx="768159" cy="369332"/>
          </a:xfrm>
          <a:prstGeom prst="rect">
            <a:avLst/>
          </a:prstGeom>
        </p:spPr>
        <p:txBody>
          <a:bodyPr wrap="none">
            <a:spAutoFit/>
          </a:bodyPr>
          <a:lstStyle/>
          <a:p>
            <a:r>
              <a:rPr lang="en-US" altLang="zh-CN"/>
              <a:t>i2:</a:t>
            </a:r>
            <a:r>
              <a:rPr lang="zh-CN" altLang="en-US"/>
              <a:t> </a:t>
            </a:r>
            <a:r>
              <a:rPr lang="en-US" altLang="zh-CN"/>
              <a:t>xxx</a:t>
            </a:r>
            <a:endParaRPr lang="en-US"/>
          </a:p>
        </p:txBody>
      </p:sp>
      <p:sp>
        <p:nvSpPr>
          <p:cNvPr id="24" name="Rectangle 23">
            <a:extLst>
              <a:ext uri="{FF2B5EF4-FFF2-40B4-BE49-F238E27FC236}">
                <a16:creationId xmlns:a16="http://schemas.microsoft.com/office/drawing/2014/main" id="{4E0A2D40-79FE-4A49-BB31-282D8BED16C4}"/>
              </a:ext>
            </a:extLst>
          </p:cNvPr>
          <p:cNvSpPr/>
          <p:nvPr/>
        </p:nvSpPr>
        <p:spPr>
          <a:xfrm>
            <a:off x="3458979" y="3924114"/>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25" name="Rectangle 24">
            <a:extLst>
              <a:ext uri="{FF2B5EF4-FFF2-40B4-BE49-F238E27FC236}">
                <a16:creationId xmlns:a16="http://schemas.microsoft.com/office/drawing/2014/main" id="{A37C8175-C057-B043-A04F-13811676EDEE}"/>
              </a:ext>
            </a:extLst>
          </p:cNvPr>
          <p:cNvSpPr/>
          <p:nvPr/>
        </p:nvSpPr>
        <p:spPr>
          <a:xfrm>
            <a:off x="6294905" y="3911265"/>
            <a:ext cx="904461" cy="5565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27" name="Rectangle 26">
            <a:extLst>
              <a:ext uri="{FF2B5EF4-FFF2-40B4-BE49-F238E27FC236}">
                <a16:creationId xmlns:a16="http://schemas.microsoft.com/office/drawing/2014/main" id="{C2621AB1-D0AD-F147-80B7-A315BF603D39}"/>
              </a:ext>
            </a:extLst>
          </p:cNvPr>
          <p:cNvSpPr/>
          <p:nvPr/>
        </p:nvSpPr>
        <p:spPr>
          <a:xfrm>
            <a:off x="7712867" y="3895054"/>
            <a:ext cx="488005"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WB</a:t>
            </a:r>
            <a:endParaRPr lang="en-US" sz="1200"/>
          </a:p>
        </p:txBody>
      </p:sp>
      <p:sp>
        <p:nvSpPr>
          <p:cNvPr id="28" name="Rectangle 27">
            <a:extLst>
              <a:ext uri="{FF2B5EF4-FFF2-40B4-BE49-F238E27FC236}">
                <a16:creationId xmlns:a16="http://schemas.microsoft.com/office/drawing/2014/main" id="{7D647D6C-086E-764F-ADC8-42652558C6A6}"/>
              </a:ext>
            </a:extLst>
          </p:cNvPr>
          <p:cNvSpPr/>
          <p:nvPr/>
        </p:nvSpPr>
        <p:spPr>
          <a:xfrm>
            <a:off x="4889225" y="4674201"/>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29" name="Rectangle 28">
            <a:extLst>
              <a:ext uri="{FF2B5EF4-FFF2-40B4-BE49-F238E27FC236}">
                <a16:creationId xmlns:a16="http://schemas.microsoft.com/office/drawing/2014/main" id="{012C24D4-420D-4F40-A7DB-E9EFF71D02D0}"/>
              </a:ext>
            </a:extLst>
          </p:cNvPr>
          <p:cNvSpPr/>
          <p:nvPr/>
        </p:nvSpPr>
        <p:spPr>
          <a:xfrm>
            <a:off x="6801801" y="4688410"/>
            <a:ext cx="397442" cy="5565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30" name="Rectangle 29">
            <a:extLst>
              <a:ext uri="{FF2B5EF4-FFF2-40B4-BE49-F238E27FC236}">
                <a16:creationId xmlns:a16="http://schemas.microsoft.com/office/drawing/2014/main" id="{CCAC2B60-D6E7-ED4F-A0E2-7CBBFADF0F05}"/>
              </a:ext>
            </a:extLst>
          </p:cNvPr>
          <p:cNvSpPr/>
          <p:nvPr/>
        </p:nvSpPr>
        <p:spPr>
          <a:xfrm>
            <a:off x="7706139" y="4674201"/>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31" name="Rectangle 30">
            <a:extLst>
              <a:ext uri="{FF2B5EF4-FFF2-40B4-BE49-F238E27FC236}">
                <a16:creationId xmlns:a16="http://schemas.microsoft.com/office/drawing/2014/main" id="{ADB8F964-3E20-274E-861B-AF3E02E66F9E}"/>
              </a:ext>
            </a:extLst>
          </p:cNvPr>
          <p:cNvSpPr/>
          <p:nvPr/>
        </p:nvSpPr>
        <p:spPr>
          <a:xfrm>
            <a:off x="3755886" y="4809200"/>
            <a:ext cx="482824" cy="369332"/>
          </a:xfrm>
          <a:prstGeom prst="rect">
            <a:avLst/>
          </a:prstGeom>
        </p:spPr>
        <p:txBody>
          <a:bodyPr wrap="none">
            <a:spAutoFit/>
          </a:bodyPr>
          <a:lstStyle/>
          <a:p>
            <a:r>
              <a:rPr lang="en-US" altLang="zh-CN"/>
              <a:t>xxx</a:t>
            </a:r>
            <a:endParaRPr lang="en-US"/>
          </a:p>
        </p:txBody>
      </p:sp>
      <p:cxnSp>
        <p:nvCxnSpPr>
          <p:cNvPr id="32" name="Straight Arrow Connector 31">
            <a:extLst>
              <a:ext uri="{FF2B5EF4-FFF2-40B4-BE49-F238E27FC236}">
                <a16:creationId xmlns:a16="http://schemas.microsoft.com/office/drawing/2014/main" id="{31061A88-E04D-234E-A2BA-377E34C6B2CD}"/>
              </a:ext>
            </a:extLst>
          </p:cNvPr>
          <p:cNvCxnSpPr/>
          <p:nvPr/>
        </p:nvCxnSpPr>
        <p:spPr>
          <a:xfrm flipV="1">
            <a:off x="5788008" y="3487031"/>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3" name="Rectangle 32">
            <a:extLst>
              <a:ext uri="{FF2B5EF4-FFF2-40B4-BE49-F238E27FC236}">
                <a16:creationId xmlns:a16="http://schemas.microsoft.com/office/drawing/2014/main" id="{16A989AC-46C3-C64C-93A6-4985D0015E84}"/>
              </a:ext>
            </a:extLst>
          </p:cNvPr>
          <p:cNvSpPr/>
          <p:nvPr/>
        </p:nvSpPr>
        <p:spPr>
          <a:xfrm>
            <a:off x="3863149" y="3180368"/>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43" name="Rectangle 42">
            <a:extLst>
              <a:ext uri="{FF2B5EF4-FFF2-40B4-BE49-F238E27FC236}">
                <a16:creationId xmlns:a16="http://schemas.microsoft.com/office/drawing/2014/main" id="{62F3B3AF-4F6B-3245-B645-6712BBE62B8B}"/>
              </a:ext>
            </a:extLst>
          </p:cNvPr>
          <p:cNvSpPr/>
          <p:nvPr/>
        </p:nvSpPr>
        <p:spPr>
          <a:xfrm>
            <a:off x="5345513" y="3918026"/>
            <a:ext cx="435889"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cxnSp>
        <p:nvCxnSpPr>
          <p:cNvPr id="48" name="Straight Connector 47">
            <a:extLst>
              <a:ext uri="{FF2B5EF4-FFF2-40B4-BE49-F238E27FC236}">
                <a16:creationId xmlns:a16="http://schemas.microsoft.com/office/drawing/2014/main" id="{5806E97C-D9F8-604F-9E78-88A133410F55}"/>
              </a:ext>
            </a:extLst>
          </p:cNvPr>
          <p:cNvCxnSpPr>
            <a:cxnSpLocks/>
          </p:cNvCxnSpPr>
          <p:nvPr/>
        </p:nvCxnSpPr>
        <p:spPr>
          <a:xfrm flipH="1">
            <a:off x="5924202" y="3487031"/>
            <a:ext cx="1" cy="2288230"/>
          </a:xfrm>
          <a:prstGeom prst="line">
            <a:avLst/>
          </a:prstGeom>
        </p:spPr>
        <p:style>
          <a:lnRef idx="3">
            <a:schemeClr val="accent2"/>
          </a:lnRef>
          <a:fillRef idx="0">
            <a:schemeClr val="accent2"/>
          </a:fillRef>
          <a:effectRef idx="2">
            <a:schemeClr val="accent2"/>
          </a:effectRef>
          <a:fontRef idx="minor">
            <a:schemeClr val="tx1"/>
          </a:fontRef>
        </p:style>
      </p:cxnSp>
      <p:cxnSp>
        <p:nvCxnSpPr>
          <p:cNvPr id="49" name="Straight Arrow Connector 48">
            <a:extLst>
              <a:ext uri="{FF2B5EF4-FFF2-40B4-BE49-F238E27FC236}">
                <a16:creationId xmlns:a16="http://schemas.microsoft.com/office/drawing/2014/main" id="{3C3A8132-5C08-8B4B-B111-22F87160AA1B}"/>
              </a:ext>
            </a:extLst>
          </p:cNvPr>
          <p:cNvCxnSpPr>
            <a:cxnSpLocks/>
          </p:cNvCxnSpPr>
          <p:nvPr/>
        </p:nvCxnSpPr>
        <p:spPr>
          <a:xfrm>
            <a:off x="5879284" y="5770493"/>
            <a:ext cx="45220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0" name="Rectangle 49">
            <a:extLst>
              <a:ext uri="{FF2B5EF4-FFF2-40B4-BE49-F238E27FC236}">
                <a16:creationId xmlns:a16="http://schemas.microsoft.com/office/drawing/2014/main" id="{2416EDAE-96E5-2D4C-A1D3-C0B8B8B7750E}"/>
              </a:ext>
            </a:extLst>
          </p:cNvPr>
          <p:cNvSpPr/>
          <p:nvPr/>
        </p:nvSpPr>
        <p:spPr>
          <a:xfrm>
            <a:off x="6294904" y="5622036"/>
            <a:ext cx="904461" cy="5565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olidFill>
                  <a:schemeClr val="tx1"/>
                </a:solidFill>
              </a:rPr>
              <a:t>IF</a:t>
            </a:r>
            <a:endParaRPr lang="en-US">
              <a:solidFill>
                <a:schemeClr val="tx1"/>
              </a:solidFill>
            </a:endParaRPr>
          </a:p>
        </p:txBody>
      </p:sp>
      <p:sp>
        <p:nvSpPr>
          <p:cNvPr id="51" name="Rectangle 50">
            <a:extLst>
              <a:ext uri="{FF2B5EF4-FFF2-40B4-BE49-F238E27FC236}">
                <a16:creationId xmlns:a16="http://schemas.microsoft.com/office/drawing/2014/main" id="{97CD878B-D96D-1D4B-9AFE-6CAFAD80F0C1}"/>
              </a:ext>
            </a:extLst>
          </p:cNvPr>
          <p:cNvSpPr/>
          <p:nvPr/>
        </p:nvSpPr>
        <p:spPr>
          <a:xfrm>
            <a:off x="8207480" y="5636245"/>
            <a:ext cx="397442" cy="55659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52" name="Rectangle 51">
            <a:extLst>
              <a:ext uri="{FF2B5EF4-FFF2-40B4-BE49-F238E27FC236}">
                <a16:creationId xmlns:a16="http://schemas.microsoft.com/office/drawing/2014/main" id="{B4847665-A8CC-954C-9A23-FEF5E563E0EE}"/>
              </a:ext>
            </a:extLst>
          </p:cNvPr>
          <p:cNvSpPr/>
          <p:nvPr/>
        </p:nvSpPr>
        <p:spPr>
          <a:xfrm>
            <a:off x="9111818" y="5622036"/>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53" name="Rectangle 52">
            <a:extLst>
              <a:ext uri="{FF2B5EF4-FFF2-40B4-BE49-F238E27FC236}">
                <a16:creationId xmlns:a16="http://schemas.microsoft.com/office/drawing/2014/main" id="{761CAE9C-7661-6440-A21A-3340A7AF8EA1}"/>
              </a:ext>
            </a:extLst>
          </p:cNvPr>
          <p:cNvSpPr/>
          <p:nvPr/>
        </p:nvSpPr>
        <p:spPr>
          <a:xfrm>
            <a:off x="4652976" y="5775261"/>
            <a:ext cx="482824" cy="369332"/>
          </a:xfrm>
          <a:prstGeom prst="rect">
            <a:avLst/>
          </a:prstGeom>
        </p:spPr>
        <p:txBody>
          <a:bodyPr wrap="none">
            <a:spAutoFit/>
          </a:bodyPr>
          <a:lstStyle/>
          <a:p>
            <a:r>
              <a:rPr lang="en-US" altLang="zh-CN"/>
              <a:t>xxx</a:t>
            </a:r>
            <a:endParaRPr lang="en-US"/>
          </a:p>
        </p:txBody>
      </p:sp>
      <p:sp>
        <p:nvSpPr>
          <p:cNvPr id="56" name="Rectangle 55">
            <a:extLst>
              <a:ext uri="{FF2B5EF4-FFF2-40B4-BE49-F238E27FC236}">
                <a16:creationId xmlns:a16="http://schemas.microsoft.com/office/drawing/2014/main" id="{2467A3F4-BB50-884F-AD02-05DC769D176F}"/>
              </a:ext>
            </a:extLst>
          </p:cNvPr>
          <p:cNvSpPr/>
          <p:nvPr/>
        </p:nvSpPr>
        <p:spPr>
          <a:xfrm>
            <a:off x="6507180" y="1911241"/>
            <a:ext cx="1198959" cy="7626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err="1"/>
              <a:t>Nop</a:t>
            </a:r>
            <a:r>
              <a:rPr lang="zh-CN" altLang="en-US" sz="1600"/>
              <a:t> </a:t>
            </a:r>
            <a:r>
              <a:rPr lang="en-US" altLang="zh-CN" sz="1600" err="1"/>
              <a:t>Controler</a:t>
            </a:r>
            <a:endParaRPr lang="en-US" sz="1600"/>
          </a:p>
        </p:txBody>
      </p:sp>
      <p:cxnSp>
        <p:nvCxnSpPr>
          <p:cNvPr id="57" name="Straight Connector 56">
            <a:extLst>
              <a:ext uri="{FF2B5EF4-FFF2-40B4-BE49-F238E27FC236}">
                <a16:creationId xmlns:a16="http://schemas.microsoft.com/office/drawing/2014/main" id="{54962561-99D7-C14D-9C5D-23E52EA0DE30}"/>
              </a:ext>
            </a:extLst>
          </p:cNvPr>
          <p:cNvCxnSpPr>
            <a:cxnSpLocks/>
          </p:cNvCxnSpPr>
          <p:nvPr/>
        </p:nvCxnSpPr>
        <p:spPr>
          <a:xfrm>
            <a:off x="6054719" y="2512247"/>
            <a:ext cx="1" cy="970017"/>
          </a:xfrm>
          <a:prstGeom prst="line">
            <a:avLst/>
          </a:prstGeom>
        </p:spPr>
        <p:style>
          <a:lnRef idx="3">
            <a:schemeClr val="accent2"/>
          </a:lnRef>
          <a:fillRef idx="0">
            <a:schemeClr val="accent2"/>
          </a:fillRef>
          <a:effectRef idx="2">
            <a:schemeClr val="accent2"/>
          </a:effectRef>
          <a:fontRef idx="minor">
            <a:schemeClr val="tx1"/>
          </a:fontRef>
        </p:style>
      </p:cxnSp>
      <p:cxnSp>
        <p:nvCxnSpPr>
          <p:cNvPr id="58" name="Straight Arrow Connector 57">
            <a:extLst>
              <a:ext uri="{FF2B5EF4-FFF2-40B4-BE49-F238E27FC236}">
                <a16:creationId xmlns:a16="http://schemas.microsoft.com/office/drawing/2014/main" id="{DD836159-9C50-474F-B60F-A373A4BC5CB0}"/>
              </a:ext>
            </a:extLst>
          </p:cNvPr>
          <p:cNvCxnSpPr>
            <a:cxnSpLocks/>
          </p:cNvCxnSpPr>
          <p:nvPr/>
        </p:nvCxnSpPr>
        <p:spPr>
          <a:xfrm>
            <a:off x="6041456" y="2520298"/>
            <a:ext cx="522973" cy="152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9" name="Straight Connector 58">
            <a:extLst>
              <a:ext uri="{FF2B5EF4-FFF2-40B4-BE49-F238E27FC236}">
                <a16:creationId xmlns:a16="http://schemas.microsoft.com/office/drawing/2014/main" id="{F694FD9E-23F3-DF44-A930-068D1F47C832}"/>
              </a:ext>
            </a:extLst>
          </p:cNvPr>
          <p:cNvCxnSpPr>
            <a:cxnSpLocks/>
            <a:endCxn id="21" idx="0"/>
          </p:cNvCxnSpPr>
          <p:nvPr/>
        </p:nvCxnSpPr>
        <p:spPr>
          <a:xfrm flipH="1">
            <a:off x="6548353" y="2694295"/>
            <a:ext cx="243036" cy="516882"/>
          </a:xfrm>
          <a:prstGeom prst="line">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60" name="Straight Connector 59">
            <a:extLst>
              <a:ext uri="{FF2B5EF4-FFF2-40B4-BE49-F238E27FC236}">
                <a16:creationId xmlns:a16="http://schemas.microsoft.com/office/drawing/2014/main" id="{414DC5D3-92BD-F345-BD2B-BA0D79422F22}"/>
              </a:ext>
            </a:extLst>
          </p:cNvPr>
          <p:cNvCxnSpPr>
            <a:cxnSpLocks/>
          </p:cNvCxnSpPr>
          <p:nvPr/>
        </p:nvCxnSpPr>
        <p:spPr>
          <a:xfrm flipH="1">
            <a:off x="6942836" y="2720755"/>
            <a:ext cx="40710" cy="1169997"/>
          </a:xfrm>
          <a:prstGeom prst="line">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61" name="Straight Connector 60">
            <a:extLst>
              <a:ext uri="{FF2B5EF4-FFF2-40B4-BE49-F238E27FC236}">
                <a16:creationId xmlns:a16="http://schemas.microsoft.com/office/drawing/2014/main" id="{C589A0ED-670A-834D-8D64-585CD5EAD576}"/>
              </a:ext>
            </a:extLst>
          </p:cNvPr>
          <p:cNvCxnSpPr>
            <a:cxnSpLocks/>
          </p:cNvCxnSpPr>
          <p:nvPr/>
        </p:nvCxnSpPr>
        <p:spPr>
          <a:xfrm>
            <a:off x="7111873" y="2694295"/>
            <a:ext cx="36529" cy="1936851"/>
          </a:xfrm>
          <a:prstGeom prst="line">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63" name="Rectangular Callout 62">
            <a:extLst>
              <a:ext uri="{FF2B5EF4-FFF2-40B4-BE49-F238E27FC236}">
                <a16:creationId xmlns:a16="http://schemas.microsoft.com/office/drawing/2014/main" id="{F2AEA634-F0F7-7B4E-AFF8-73601DBAA664}"/>
              </a:ext>
            </a:extLst>
          </p:cNvPr>
          <p:cNvSpPr/>
          <p:nvPr/>
        </p:nvSpPr>
        <p:spPr>
          <a:xfrm>
            <a:off x="5135800" y="2423506"/>
            <a:ext cx="845480" cy="476124"/>
          </a:xfrm>
          <a:prstGeom prst="wedgeRectCallout">
            <a:avLst>
              <a:gd name="adj1" fmla="val 54801"/>
              <a:gd name="adj2" fmla="val 963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out: x5==x6?</a:t>
            </a:r>
            <a:endParaRPr lang="en-US" sz="1400"/>
          </a:p>
        </p:txBody>
      </p:sp>
      <p:sp>
        <p:nvSpPr>
          <p:cNvPr id="64" name="Rectangular Callout 63">
            <a:extLst>
              <a:ext uri="{FF2B5EF4-FFF2-40B4-BE49-F238E27FC236}">
                <a16:creationId xmlns:a16="http://schemas.microsoft.com/office/drawing/2014/main" id="{49075420-3FD1-1144-A1A3-D8E201D25963}"/>
              </a:ext>
            </a:extLst>
          </p:cNvPr>
          <p:cNvSpPr/>
          <p:nvPr/>
        </p:nvSpPr>
        <p:spPr>
          <a:xfrm>
            <a:off x="7240938" y="2720755"/>
            <a:ext cx="845480" cy="476124"/>
          </a:xfrm>
          <a:prstGeom prst="wedgeRectCallout">
            <a:avLst>
              <a:gd name="adj1" fmla="val -64735"/>
              <a:gd name="adj2" fmla="val -68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err="1"/>
              <a:t>nops</a:t>
            </a:r>
            <a:r>
              <a:rPr lang="en-US" altLang="zh-CN" sz="1400"/>
              <a:t> if</a:t>
            </a:r>
            <a:r>
              <a:rPr lang="zh-CN" altLang="en-US" sz="1400"/>
              <a:t> </a:t>
            </a:r>
            <a:r>
              <a:rPr lang="en-US" altLang="zh-CN" sz="1400"/>
              <a:t>x5==x6</a:t>
            </a:r>
            <a:endParaRPr lang="en-US" sz="1400"/>
          </a:p>
        </p:txBody>
      </p:sp>
      <p:sp>
        <p:nvSpPr>
          <p:cNvPr id="68" name="TextBox 67">
            <a:extLst>
              <a:ext uri="{FF2B5EF4-FFF2-40B4-BE49-F238E27FC236}">
                <a16:creationId xmlns:a16="http://schemas.microsoft.com/office/drawing/2014/main" id="{652D7C85-4D90-B147-BEC0-AD7BB1E7A28A}"/>
              </a:ext>
            </a:extLst>
          </p:cNvPr>
          <p:cNvSpPr txBox="1"/>
          <p:nvPr/>
        </p:nvSpPr>
        <p:spPr>
          <a:xfrm rot="5400000">
            <a:off x="6179173" y="5695902"/>
            <a:ext cx="590226" cy="369332"/>
          </a:xfrm>
          <a:prstGeom prst="rect">
            <a:avLst/>
          </a:prstGeom>
          <a:noFill/>
        </p:spPr>
        <p:txBody>
          <a:bodyPr wrap="square" rtlCol="0">
            <a:spAutoFit/>
          </a:bodyPr>
          <a:lstStyle/>
          <a:p>
            <a:r>
              <a:rPr lang="en-US" altLang="zh-CN"/>
              <a:t>mux</a:t>
            </a:r>
            <a:endParaRPr lang="en-US"/>
          </a:p>
        </p:txBody>
      </p:sp>
    </p:spTree>
    <p:extLst>
      <p:ext uri="{BB962C8B-B14F-4D97-AF65-F5344CB8AC3E}">
        <p14:creationId xmlns:p14="http://schemas.microsoft.com/office/powerpoint/2010/main" val="86979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63" grpId="0" animBg="1"/>
      <p:bldP spid="6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4</a:t>
            </a:r>
            <a:r>
              <a:rPr lang="en-US" b="1"/>
              <a:t>.4 </a:t>
            </a:r>
            <a:r>
              <a:rPr lang="en-US"/>
              <a:t>others</a:t>
            </a:r>
          </a:p>
        </p:txBody>
      </p:sp>
      <p:sp>
        <p:nvSpPr>
          <p:cNvPr id="3" name="Content Placeholder 2"/>
          <p:cNvSpPr>
            <a:spLocks noGrp="1"/>
          </p:cNvSpPr>
          <p:nvPr>
            <p:ph idx="1"/>
          </p:nvPr>
        </p:nvSpPr>
        <p:spPr/>
        <p:txBody>
          <a:bodyPr>
            <a:normAutofit fontScale="92500"/>
          </a:bodyPr>
          <a:lstStyle/>
          <a:p>
            <a:pPr fontAlgn="base"/>
            <a:r>
              <a:rPr lang="en-US"/>
              <a:t>How does the new 4-stage design affect the overall program performance?</a:t>
            </a:r>
          </a:p>
          <a:p>
            <a:pPr marL="514350" indent="-514350" fontAlgn="base">
              <a:buFont typeface="+mj-lt"/>
              <a:buAutoNum type="alphaUcPeriod"/>
            </a:pPr>
            <a:r>
              <a:rPr lang="en-US"/>
              <a:t>Assuming no hazards, programs always execute faster under the 4-stage pipelined CPU than the original 5-stage pipeline.</a:t>
            </a:r>
          </a:p>
          <a:p>
            <a:pPr marL="514350" indent="-514350" fontAlgn="base">
              <a:buFont typeface="+mj-lt"/>
              <a:buAutoNum type="alphaUcPeriod"/>
            </a:pPr>
            <a:r>
              <a:rPr lang="en-US"/>
              <a:t>Assuming no hazards, programs always execute slower under the 4-stage pipelined CPU than the original 5-stage pipeline.</a:t>
            </a:r>
          </a:p>
          <a:p>
            <a:pPr marL="514350" indent="-514350" fontAlgn="base">
              <a:buFont typeface="+mj-lt"/>
              <a:buAutoNum type="alphaUcPeriod"/>
            </a:pPr>
            <a:r>
              <a:rPr lang="en-US"/>
              <a:t>Assuming no hazards, programs always execute at the same speed under the 4-stage pipelined CPU as the original 5-stage pipeline.</a:t>
            </a:r>
          </a:p>
          <a:p>
            <a:pPr marL="514350" indent="-514350" fontAlgn="base">
              <a:buFont typeface="+mj-lt"/>
              <a:buAutoNum type="alphaUcPeriod"/>
            </a:pPr>
            <a:r>
              <a:rPr lang="en-US"/>
              <a:t>Assuming no hazards, programs can execute slower under the 4-stage pipelined CPU than the original 5-stage pipeline, because more instructions are needed (to calculate memory addresses for load/store).</a:t>
            </a:r>
          </a:p>
        </p:txBody>
      </p:sp>
      <p:sp>
        <p:nvSpPr>
          <p:cNvPr id="4" name="Oval 3"/>
          <p:cNvSpPr/>
          <p:nvPr/>
        </p:nvSpPr>
        <p:spPr>
          <a:xfrm>
            <a:off x="558800" y="4825603"/>
            <a:ext cx="5080000" cy="521097"/>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8D4EC0DA-4BF5-A643-9CB7-B11B04F56005}" type="slidenum">
              <a:rPr lang="en-US" smtClean="0"/>
              <a:t>79</a:t>
            </a:fld>
            <a:endParaRPr lang="en-US"/>
          </a:p>
        </p:txBody>
      </p:sp>
    </p:spTree>
    <p:extLst>
      <p:ext uri="{BB962C8B-B14F-4D97-AF65-F5344CB8AC3E}">
        <p14:creationId xmlns:p14="http://schemas.microsoft.com/office/powerpoint/2010/main" val="34505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.2 </a:t>
            </a:r>
            <a:r>
              <a:rPr lang="en-US"/>
              <a:t>Control path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7450" y="2169669"/>
            <a:ext cx="6286500" cy="3502069"/>
          </a:xfrm>
          <a:prstGeom prst="rect">
            <a:avLst/>
          </a:prstGeom>
        </p:spPr>
      </p:pic>
      <p:sp>
        <p:nvSpPr>
          <p:cNvPr id="5" name="Oval 4"/>
          <p:cNvSpPr/>
          <p:nvPr/>
        </p:nvSpPr>
        <p:spPr>
          <a:xfrm>
            <a:off x="7326630" y="2169669"/>
            <a:ext cx="662940" cy="105359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023610" y="4001294"/>
            <a:ext cx="502920" cy="105359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145780" y="3920703"/>
            <a:ext cx="502920" cy="105359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463790" y="1440180"/>
            <a:ext cx="3063240" cy="646331"/>
          </a:xfrm>
          <a:prstGeom prst="rect">
            <a:avLst/>
          </a:prstGeom>
          <a:noFill/>
        </p:spPr>
        <p:txBody>
          <a:bodyPr wrap="square" rtlCol="0">
            <a:spAutoFit/>
          </a:bodyPr>
          <a:lstStyle/>
          <a:p>
            <a:r>
              <a:rPr lang="en-US">
                <a:solidFill>
                  <a:schemeClr val="accent1"/>
                </a:solidFill>
              </a:rPr>
              <a:t>Control which branch to take next (SB-type instruction)</a:t>
            </a:r>
          </a:p>
        </p:txBody>
      </p:sp>
      <p:sp>
        <p:nvSpPr>
          <p:cNvPr id="9" name="TextBox 8"/>
          <p:cNvSpPr txBox="1"/>
          <p:nvPr/>
        </p:nvSpPr>
        <p:spPr>
          <a:xfrm>
            <a:off x="4069080" y="5754896"/>
            <a:ext cx="3063240" cy="369332"/>
          </a:xfrm>
          <a:prstGeom prst="rect">
            <a:avLst/>
          </a:prstGeom>
          <a:noFill/>
        </p:spPr>
        <p:txBody>
          <a:bodyPr wrap="square" rtlCol="0">
            <a:spAutoFit/>
          </a:bodyPr>
          <a:lstStyle/>
          <a:p>
            <a:r>
              <a:rPr lang="en-US">
                <a:solidFill>
                  <a:schemeClr val="accent1"/>
                </a:solidFill>
              </a:rPr>
              <a:t>Control the input for ALU</a:t>
            </a:r>
          </a:p>
        </p:txBody>
      </p:sp>
      <p:sp>
        <p:nvSpPr>
          <p:cNvPr id="10" name="TextBox 9"/>
          <p:cNvSpPr txBox="1"/>
          <p:nvPr/>
        </p:nvSpPr>
        <p:spPr>
          <a:xfrm>
            <a:off x="8959215" y="4131555"/>
            <a:ext cx="2617470" cy="923330"/>
          </a:xfrm>
          <a:prstGeom prst="rect">
            <a:avLst/>
          </a:prstGeom>
          <a:noFill/>
        </p:spPr>
        <p:txBody>
          <a:bodyPr wrap="square" rtlCol="0">
            <a:spAutoFit/>
          </a:bodyPr>
          <a:lstStyle/>
          <a:p>
            <a:r>
              <a:rPr lang="en-US">
                <a:solidFill>
                  <a:schemeClr val="accent1"/>
                </a:solidFill>
              </a:rPr>
              <a:t>Control whether write what read from memory back to register</a:t>
            </a:r>
          </a:p>
        </p:txBody>
      </p:sp>
      <p:sp>
        <p:nvSpPr>
          <p:cNvPr id="11" name="Slide Number Placeholder 10"/>
          <p:cNvSpPr>
            <a:spLocks noGrp="1"/>
          </p:cNvSpPr>
          <p:nvPr>
            <p:ph type="sldNum" sz="quarter" idx="12"/>
          </p:nvPr>
        </p:nvSpPr>
        <p:spPr/>
        <p:txBody>
          <a:bodyPr/>
          <a:lstStyle/>
          <a:p>
            <a:fld id="{8D4EC0DA-4BF5-A643-9CB7-B11B04F56005}" type="slidenum">
              <a:rPr lang="en-US" smtClean="0"/>
              <a:t>8</a:t>
            </a:fld>
            <a:endParaRPr lang="en-US"/>
          </a:p>
        </p:txBody>
      </p:sp>
    </p:spTree>
    <p:extLst>
      <p:ext uri="{BB962C8B-B14F-4D97-AF65-F5344CB8AC3E}">
        <p14:creationId xmlns:p14="http://schemas.microsoft.com/office/powerpoint/2010/main" val="121815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0"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 question for lab5</a:t>
            </a:r>
          </a:p>
        </p:txBody>
      </p:sp>
      <p:sp>
        <p:nvSpPr>
          <p:cNvPr id="3" name="Content Placeholder 2"/>
          <p:cNvSpPr>
            <a:spLocks noGrp="1"/>
          </p:cNvSpPr>
          <p:nvPr>
            <p:ph idx="1"/>
          </p:nvPr>
        </p:nvSpPr>
        <p:spPr/>
        <p:txBody>
          <a:bodyPr/>
          <a:lstStyle/>
          <a:p>
            <a:r>
              <a:rPr lang="en-US"/>
              <a:t>Incomplete problem: Some circuits will be tested together</a:t>
            </a:r>
          </a:p>
          <a:p>
            <a:pPr lvl="1"/>
            <a:r>
              <a:rPr lang="en-US"/>
              <a:t>try to finish all circuits in one exercise, and check again</a:t>
            </a:r>
          </a:p>
          <a:p>
            <a:r>
              <a:rPr lang="en-US"/>
              <a:t>When implementing</a:t>
            </a:r>
          </a:p>
          <a:p>
            <a:pPr lvl="1"/>
            <a:r>
              <a:rPr lang="en-US"/>
              <a:t>Don't change the contents above the dash line, and</a:t>
            </a:r>
          </a:p>
          <a:p>
            <a:pPr lvl="1"/>
            <a:r>
              <a:rPr lang="en-US"/>
              <a:t>use Tunnels (not pins) as inputs and outputs</a:t>
            </a:r>
          </a:p>
          <a:p>
            <a:r>
              <a:rPr lang="en-US"/>
              <a:t>Building sub-circuits/sub-components and use Tunnels will help a lot</a:t>
            </a:r>
          </a:p>
          <a:p>
            <a:pPr lvl="1"/>
            <a:r>
              <a:rPr lang="en-US"/>
              <a:t>especially for complex implementation, i.e. </a:t>
            </a:r>
            <a:r>
              <a:rPr lang="en-US" altLang="zh-CN"/>
              <a:t>bonus</a:t>
            </a:r>
            <a:r>
              <a:rPr lang="zh-CN" altLang="en-US"/>
              <a:t> </a:t>
            </a:r>
            <a:r>
              <a:rPr lang="en-US" altLang="zh-CN"/>
              <a:t>exercise:</a:t>
            </a:r>
            <a:r>
              <a:rPr lang="zh-CN" altLang="en-US"/>
              <a:t> </a:t>
            </a:r>
            <a:r>
              <a:rPr lang="en-US" altLang="zh-CN"/>
              <a:t>Logical Shift Right</a:t>
            </a:r>
            <a:r>
              <a:rPr lang="en-US"/>
              <a:t> </a:t>
            </a:r>
          </a:p>
        </p:txBody>
      </p:sp>
      <p:sp>
        <p:nvSpPr>
          <p:cNvPr id="4" name="Slide Number Placeholder 3"/>
          <p:cNvSpPr>
            <a:spLocks noGrp="1"/>
          </p:cNvSpPr>
          <p:nvPr>
            <p:ph type="sldNum" sz="quarter" idx="12"/>
          </p:nvPr>
        </p:nvSpPr>
        <p:spPr/>
        <p:txBody>
          <a:bodyPr/>
          <a:lstStyle/>
          <a:p>
            <a:fld id="{8D4EC0DA-4BF5-A643-9CB7-B11B04F56005}" type="slidenum">
              <a:rPr lang="en-US" smtClean="0"/>
              <a:t>80</a:t>
            </a:fld>
            <a:endParaRPr lang="en-US"/>
          </a:p>
        </p:txBody>
      </p:sp>
    </p:spTree>
    <p:extLst>
      <p:ext uri="{BB962C8B-B14F-4D97-AF65-F5344CB8AC3E}">
        <p14:creationId xmlns:p14="http://schemas.microsoft.com/office/powerpoint/2010/main" val="123406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E3B3E-EF7A-1046-AB6E-7A0586EB16E6}"/>
              </a:ext>
            </a:extLst>
          </p:cNvPr>
          <p:cNvSpPr>
            <a:spLocks noGrp="1"/>
          </p:cNvSpPr>
          <p:nvPr>
            <p:ph type="title"/>
          </p:nvPr>
        </p:nvSpPr>
        <p:spPr/>
        <p:txBody>
          <a:bodyPr/>
          <a:lstStyle/>
          <a:p>
            <a:r>
              <a:rPr lang="en-US"/>
              <a:t>TODO</a:t>
            </a:r>
          </a:p>
        </p:txBody>
      </p:sp>
      <p:sp>
        <p:nvSpPr>
          <p:cNvPr id="3" name="Content Placeholder 2">
            <a:extLst>
              <a:ext uri="{FF2B5EF4-FFF2-40B4-BE49-F238E27FC236}">
                <a16:creationId xmlns:a16="http://schemas.microsoft.com/office/drawing/2014/main" id="{2E73E3AC-1E97-DE42-8E11-A46E0B8B0931}"/>
              </a:ext>
            </a:extLst>
          </p:cNvPr>
          <p:cNvSpPr>
            <a:spLocks noGrp="1"/>
          </p:cNvSpPr>
          <p:nvPr>
            <p:ph idx="1"/>
          </p:nvPr>
        </p:nvSpPr>
        <p:spPr/>
        <p:txBody>
          <a:bodyPr/>
          <a:lstStyle/>
          <a:p>
            <a:r>
              <a:rPr lang="en-US" altLang="zh-CN"/>
              <a:t>Find</a:t>
            </a:r>
            <a:r>
              <a:rPr lang="zh-CN" altLang="en-US"/>
              <a:t> </a:t>
            </a:r>
            <a:r>
              <a:rPr lang="en-US" altLang="zh-CN"/>
              <a:t>some</a:t>
            </a:r>
            <a:r>
              <a:rPr lang="zh-CN" altLang="en-US"/>
              <a:t> </a:t>
            </a:r>
            <a:r>
              <a:rPr lang="en-US" altLang="zh-CN"/>
              <a:t>exercises</a:t>
            </a:r>
            <a:r>
              <a:rPr lang="zh-CN" altLang="en-US"/>
              <a:t> </a:t>
            </a:r>
            <a:r>
              <a:rPr lang="en-US" altLang="zh-CN"/>
              <a:t>regarding</a:t>
            </a:r>
            <a:r>
              <a:rPr lang="zh-CN" altLang="en-US"/>
              <a:t> </a:t>
            </a:r>
            <a:r>
              <a:rPr lang="en-US" altLang="zh-CN"/>
              <a:t>topics</a:t>
            </a:r>
          </a:p>
          <a:p>
            <a:pPr lvl="1"/>
            <a:r>
              <a:rPr lang="en-US" altLang="zh-CN"/>
              <a:t>bits</a:t>
            </a:r>
            <a:r>
              <a:rPr lang="zh-CN" altLang="en-US"/>
              <a:t> </a:t>
            </a:r>
            <a:r>
              <a:rPr lang="en-US" altLang="zh-CN"/>
              <a:t>bytes</a:t>
            </a:r>
            <a:r>
              <a:rPr lang="zh-CN" altLang="en-US"/>
              <a:t> </a:t>
            </a:r>
            <a:r>
              <a:rPr lang="en-US" altLang="zh-CN" err="1"/>
              <a:t>ints</a:t>
            </a:r>
            <a:r>
              <a:rPr lang="en-US" altLang="zh-CN"/>
              <a:t>,</a:t>
            </a:r>
            <a:r>
              <a:rPr lang="zh-CN" altLang="en-US"/>
              <a:t> </a:t>
            </a:r>
            <a:r>
              <a:rPr lang="en-US" altLang="zh-CN"/>
              <a:t>floats,</a:t>
            </a:r>
            <a:r>
              <a:rPr lang="zh-CN" altLang="en-US"/>
              <a:t> </a:t>
            </a:r>
            <a:r>
              <a:rPr lang="en-US" altLang="zh-CN"/>
              <a:t>pointers</a:t>
            </a:r>
          </a:p>
          <a:p>
            <a:pPr lvl="1"/>
            <a:r>
              <a:rPr lang="en-US" altLang="zh-CN"/>
              <a:t>Link</a:t>
            </a:r>
            <a:r>
              <a:rPr lang="zh-CN" altLang="en-US"/>
              <a:t> </a:t>
            </a:r>
            <a:r>
              <a:rPr lang="en-US" altLang="zh-CN"/>
              <a:t>link</a:t>
            </a:r>
          </a:p>
          <a:p>
            <a:pPr lvl="1"/>
            <a:r>
              <a:rPr lang="en-US" altLang="zh-CN"/>
              <a:t>Buffer</a:t>
            </a:r>
            <a:r>
              <a:rPr lang="zh-CN" altLang="en-US"/>
              <a:t> </a:t>
            </a:r>
            <a:r>
              <a:rPr lang="en-US" altLang="zh-CN"/>
              <a:t>overflow</a:t>
            </a:r>
          </a:p>
          <a:p>
            <a:pPr lvl="1"/>
            <a:r>
              <a:rPr lang="en-US" altLang="zh-CN"/>
              <a:t>assembly</a:t>
            </a:r>
            <a:r>
              <a:rPr lang="zh-CN" altLang="en-US"/>
              <a:t> </a:t>
            </a:r>
            <a:r>
              <a:rPr lang="en-US" altLang="zh-CN"/>
              <a:t>to</a:t>
            </a:r>
            <a:r>
              <a:rPr lang="zh-CN" altLang="en-US"/>
              <a:t> </a:t>
            </a:r>
            <a:r>
              <a:rPr lang="en-US" altLang="zh-CN"/>
              <a:t>c</a:t>
            </a:r>
          </a:p>
          <a:p>
            <a:pPr lvl="1"/>
            <a:r>
              <a:rPr lang="en-US" altLang="zh-CN"/>
              <a:t>malloc</a:t>
            </a:r>
          </a:p>
          <a:p>
            <a:pPr lvl="1"/>
            <a:endParaRPr lang="en-US" altLang="zh-CN"/>
          </a:p>
        </p:txBody>
      </p:sp>
      <p:sp>
        <p:nvSpPr>
          <p:cNvPr id="4" name="Slide Number Placeholder 3">
            <a:extLst>
              <a:ext uri="{FF2B5EF4-FFF2-40B4-BE49-F238E27FC236}">
                <a16:creationId xmlns:a16="http://schemas.microsoft.com/office/drawing/2014/main" id="{33BAF711-6E7F-EF48-A9C9-BC44F9EFB938}"/>
              </a:ext>
            </a:extLst>
          </p:cNvPr>
          <p:cNvSpPr>
            <a:spLocks noGrp="1"/>
          </p:cNvSpPr>
          <p:nvPr>
            <p:ph type="sldNum" sz="quarter" idx="12"/>
          </p:nvPr>
        </p:nvSpPr>
        <p:spPr/>
        <p:txBody>
          <a:bodyPr/>
          <a:lstStyle/>
          <a:p>
            <a:fld id="{8D4EC0DA-4BF5-A643-9CB7-B11B04F56005}" type="slidenum">
              <a:rPr lang="en-US" smtClean="0"/>
              <a:pPr/>
              <a:t>81</a:t>
            </a:fld>
            <a:endParaRPr lang="en-US"/>
          </a:p>
        </p:txBody>
      </p:sp>
      <p:pic>
        <p:nvPicPr>
          <p:cNvPr id="5" name="Picture 4">
            <a:extLst>
              <a:ext uri="{FF2B5EF4-FFF2-40B4-BE49-F238E27FC236}">
                <a16:creationId xmlns:a16="http://schemas.microsoft.com/office/drawing/2014/main" id="{4ABB2ACD-3F78-ED4C-977F-4F8A46C3D608}"/>
              </a:ext>
            </a:extLst>
          </p:cNvPr>
          <p:cNvPicPr>
            <a:picLocks noChangeAspect="1"/>
          </p:cNvPicPr>
          <p:nvPr/>
        </p:nvPicPr>
        <p:blipFill>
          <a:blip r:embed="rId2"/>
          <a:stretch>
            <a:fillRect/>
          </a:stretch>
        </p:blipFill>
        <p:spPr>
          <a:xfrm>
            <a:off x="8153400" y="208146"/>
            <a:ext cx="3657600" cy="2667000"/>
          </a:xfrm>
          <a:prstGeom prst="rect">
            <a:avLst/>
          </a:prstGeom>
        </p:spPr>
      </p:pic>
      <p:pic>
        <p:nvPicPr>
          <p:cNvPr id="6" name="Picture 5">
            <a:extLst>
              <a:ext uri="{FF2B5EF4-FFF2-40B4-BE49-F238E27FC236}">
                <a16:creationId xmlns:a16="http://schemas.microsoft.com/office/drawing/2014/main" id="{E2A9AEE6-10C2-9A48-9274-F23F7495E01C}"/>
              </a:ext>
            </a:extLst>
          </p:cNvPr>
          <p:cNvPicPr>
            <a:picLocks noChangeAspect="1"/>
          </p:cNvPicPr>
          <p:nvPr/>
        </p:nvPicPr>
        <p:blipFill>
          <a:blip r:embed="rId3"/>
          <a:stretch>
            <a:fillRect/>
          </a:stretch>
        </p:blipFill>
        <p:spPr>
          <a:xfrm>
            <a:off x="4090810" y="2875146"/>
            <a:ext cx="8101190" cy="2237627"/>
          </a:xfrm>
          <a:prstGeom prst="rect">
            <a:avLst/>
          </a:prstGeom>
        </p:spPr>
      </p:pic>
    </p:spTree>
    <p:extLst>
      <p:ext uri="{BB962C8B-B14F-4D97-AF65-F5344CB8AC3E}">
        <p14:creationId xmlns:p14="http://schemas.microsoft.com/office/powerpoint/2010/main" val="11787683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a:t>Lab6</a:t>
            </a:r>
            <a:endParaRPr lang="en-US"/>
          </a:p>
        </p:txBody>
      </p:sp>
      <p:sp>
        <p:nvSpPr>
          <p:cNvPr id="5" name="Text Placeholder 4"/>
          <p:cNvSpPr>
            <a:spLocks noGrp="1"/>
          </p:cNvSpPr>
          <p:nvPr>
            <p:ph type="body" idx="1"/>
          </p:nvPr>
        </p:nvSpPr>
        <p:spPr/>
        <p:txBody>
          <a:bodyPr/>
          <a:lstStyle/>
          <a:p>
            <a:r>
              <a:rPr lang="en-US"/>
              <a:t>ALU &amp; </a:t>
            </a:r>
            <a:r>
              <a:rPr lang="en-US" err="1"/>
              <a:t>RegFile</a:t>
            </a:r>
            <a:endParaRPr lang="en-US"/>
          </a:p>
        </p:txBody>
      </p:sp>
      <p:sp>
        <p:nvSpPr>
          <p:cNvPr id="2" name="Slide Number Placeholder 1"/>
          <p:cNvSpPr>
            <a:spLocks noGrp="1"/>
          </p:cNvSpPr>
          <p:nvPr>
            <p:ph type="sldNum" sz="quarter" idx="12"/>
          </p:nvPr>
        </p:nvSpPr>
        <p:spPr/>
        <p:txBody>
          <a:bodyPr/>
          <a:lstStyle/>
          <a:p>
            <a:fld id="{8D4EC0DA-4BF5-A643-9CB7-B11B04F56005}" type="slidenum">
              <a:rPr lang="en-US" smtClean="0"/>
              <a:t>82</a:t>
            </a:fld>
            <a:endParaRPr lang="en-US"/>
          </a:p>
        </p:txBody>
      </p:sp>
    </p:spTree>
    <p:extLst>
      <p:ext uri="{BB962C8B-B14F-4D97-AF65-F5344CB8AC3E}">
        <p14:creationId xmlns:p14="http://schemas.microsoft.com/office/powerpoint/2010/main" val="9042780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ALU</a:t>
            </a:r>
          </a:p>
        </p:txBody>
      </p:sp>
      <p:sp>
        <p:nvSpPr>
          <p:cNvPr id="3" name="Content Placeholder 2"/>
          <p:cNvSpPr>
            <a:spLocks noGrp="1"/>
          </p:cNvSpPr>
          <p:nvPr>
            <p:ph idx="1"/>
          </p:nvPr>
        </p:nvSpPr>
        <p:spPr/>
        <p:txBody>
          <a:bodyPr>
            <a:normAutofit lnSpcReduction="10000"/>
          </a:bodyPr>
          <a:lstStyle/>
          <a:p>
            <a:r>
              <a:rPr lang="en-US"/>
              <a:t>2 inputs, 1 ALU selector, 1 output(result)</a:t>
            </a:r>
          </a:p>
          <a:p>
            <a:r>
              <a:rPr lang="en-US"/>
              <a:t>You need to implement 14 instructions</a:t>
            </a:r>
          </a:p>
          <a:p>
            <a:pPr lvl="1"/>
            <a:r>
              <a:rPr lang="en-US"/>
              <a:t>add, sub, and, or, </a:t>
            </a:r>
            <a:r>
              <a:rPr lang="en-US" err="1"/>
              <a:t>xor</a:t>
            </a:r>
            <a:r>
              <a:rPr lang="en-US"/>
              <a:t>, </a:t>
            </a:r>
            <a:r>
              <a:rPr lang="en-US" err="1"/>
              <a:t>srl</a:t>
            </a:r>
            <a:r>
              <a:rPr lang="en-US"/>
              <a:t>, </a:t>
            </a:r>
            <a:r>
              <a:rPr lang="en-US" err="1"/>
              <a:t>divu</a:t>
            </a:r>
            <a:r>
              <a:rPr lang="en-US"/>
              <a:t>,</a:t>
            </a:r>
            <a:r>
              <a:rPr lang="mr-IN"/>
              <a:t>…</a:t>
            </a:r>
            <a:endParaRPr lang="en-US"/>
          </a:p>
          <a:p>
            <a:pPr lvl="2"/>
            <a:r>
              <a:rPr lang="en-US"/>
              <a:t>allowed and encouraged to use built-in </a:t>
            </a:r>
            <a:r>
              <a:rPr lang="en-US" err="1"/>
              <a:t>Logisim</a:t>
            </a:r>
            <a:r>
              <a:rPr lang="en-US"/>
              <a:t> blocks to implement the arithmetic operations</a:t>
            </a:r>
          </a:p>
          <a:p>
            <a:pPr lvl="1"/>
            <a:r>
              <a:rPr lang="en-US"/>
              <a:t>combinatorial circuits</a:t>
            </a:r>
          </a:p>
          <a:p>
            <a:pPr lvl="2"/>
            <a:r>
              <a:rPr lang="en-US"/>
              <a:t>how to build any combinatorial circuits?</a:t>
            </a:r>
          </a:p>
          <a:p>
            <a:pPr lvl="2"/>
            <a:r>
              <a:rPr lang="en-US"/>
              <a:t>think about </a:t>
            </a:r>
            <a:r>
              <a:rPr lang="en-US" err="1"/>
              <a:t>srl</a:t>
            </a:r>
            <a:r>
              <a:rPr lang="en-US"/>
              <a:t>(unsigned right shift), </a:t>
            </a:r>
            <a:r>
              <a:rPr lang="en-US" err="1"/>
              <a:t>sra</a:t>
            </a:r>
            <a:r>
              <a:rPr lang="en-US"/>
              <a:t>(signed right shift), </a:t>
            </a:r>
            <a:r>
              <a:rPr lang="en-US" err="1"/>
              <a:t>sll</a:t>
            </a:r>
            <a:r>
              <a:rPr lang="en-US"/>
              <a:t>(left shift)</a:t>
            </a:r>
          </a:p>
          <a:p>
            <a:r>
              <a:rPr lang="en-US"/>
              <a:t>How to select the result?</a:t>
            </a:r>
          </a:p>
          <a:p>
            <a:pPr lvl="1"/>
            <a:r>
              <a:rPr lang="en-US"/>
              <a:t>“</a:t>
            </a:r>
            <a:r>
              <a:rPr lang="en-US" err="1"/>
              <a:t>ALUSel</a:t>
            </a:r>
            <a:r>
              <a:rPr lang="en-US"/>
              <a:t>”, MUX</a:t>
            </a:r>
          </a:p>
          <a:p>
            <a:r>
              <a:rPr lang="en-US"/>
              <a:t>Building sub-circuits and using Tunnels is helpful.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3031" y="250825"/>
            <a:ext cx="3470769" cy="2578409"/>
          </a:xfrm>
          <a:prstGeom prst="rect">
            <a:avLst/>
          </a:prstGeom>
        </p:spPr>
      </p:pic>
      <p:sp>
        <p:nvSpPr>
          <p:cNvPr id="5" name="Slide Number Placeholder 4"/>
          <p:cNvSpPr>
            <a:spLocks noGrp="1"/>
          </p:cNvSpPr>
          <p:nvPr>
            <p:ph type="sldNum" sz="quarter" idx="12"/>
          </p:nvPr>
        </p:nvSpPr>
        <p:spPr/>
        <p:txBody>
          <a:bodyPr/>
          <a:lstStyle/>
          <a:p>
            <a:fld id="{8D4EC0DA-4BF5-A643-9CB7-B11B04F56005}" type="slidenum">
              <a:rPr lang="en-US" smtClean="0"/>
              <a:t>83</a:t>
            </a:fld>
            <a:endParaRPr lang="en-US"/>
          </a:p>
        </p:txBody>
      </p:sp>
    </p:spTree>
    <p:extLst>
      <p:ext uri="{BB962C8B-B14F-4D97-AF65-F5344CB8AC3E}">
        <p14:creationId xmlns:p14="http://schemas.microsoft.com/office/powerpoint/2010/main" val="1725355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Register File</a:t>
            </a:r>
          </a:p>
        </p:txBody>
      </p:sp>
      <p:sp>
        <p:nvSpPr>
          <p:cNvPr id="3" name="Content Placeholder 2"/>
          <p:cNvSpPr>
            <a:spLocks noGrp="1"/>
          </p:cNvSpPr>
          <p:nvPr>
            <p:ph idx="1"/>
          </p:nvPr>
        </p:nvSpPr>
        <p:spPr/>
        <p:txBody>
          <a:bodyPr>
            <a:normAutofit lnSpcReduction="10000"/>
          </a:bodyPr>
          <a:lstStyle/>
          <a:p>
            <a:r>
              <a:rPr lang="en-US"/>
              <a:t>Register file: a set of registers that can be read and written</a:t>
            </a:r>
          </a:p>
          <a:p>
            <a:pPr lvl="1"/>
            <a:r>
              <a:rPr lang="en-US"/>
              <a:t>It’s a state element</a:t>
            </a:r>
          </a:p>
          <a:p>
            <a:r>
              <a:rPr lang="en-US"/>
              <a:t>Six inputs:</a:t>
            </a:r>
          </a:p>
          <a:p>
            <a:pPr lvl="1"/>
            <a:r>
              <a:rPr lang="en-US"/>
              <a:t>clock, rs1, rs2, </a:t>
            </a:r>
            <a:r>
              <a:rPr lang="en-US" err="1"/>
              <a:t>rd</a:t>
            </a:r>
            <a:r>
              <a:rPr lang="en-US"/>
              <a:t>, write data, </a:t>
            </a:r>
            <a:r>
              <a:rPr lang="en-US" err="1"/>
              <a:t>RegWEn</a:t>
            </a:r>
            <a:endParaRPr lang="en-US"/>
          </a:p>
          <a:p>
            <a:r>
              <a:rPr lang="en-US"/>
              <a:t>Two outputs:</a:t>
            </a:r>
          </a:p>
          <a:p>
            <a:pPr lvl="1"/>
            <a:r>
              <a:rPr lang="en-US"/>
              <a:t>Read data 1, Read data 2</a:t>
            </a:r>
          </a:p>
          <a:p>
            <a:r>
              <a:rPr lang="en-US"/>
              <a:t>Step:</a:t>
            </a:r>
          </a:p>
          <a:p>
            <a:pPr lvl="1"/>
            <a:r>
              <a:rPr lang="en-US"/>
              <a:t>build register</a:t>
            </a:r>
          </a:p>
          <a:p>
            <a:pPr lvl="2"/>
            <a:r>
              <a:rPr lang="en-US"/>
              <a:t>Lab asks to implement 9 registers instead of 32</a:t>
            </a:r>
          </a:p>
          <a:p>
            <a:pPr lvl="2"/>
            <a:r>
              <a:rPr lang="en-US"/>
              <a:t>Provide some outputs for testing and debugging purposes</a:t>
            </a:r>
          </a:p>
          <a:p>
            <a:pPr lvl="1"/>
            <a:r>
              <a:rPr lang="en-US"/>
              <a:t>build register file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2752" y="2527300"/>
            <a:ext cx="3178048" cy="2336800"/>
          </a:xfrm>
          <a:prstGeom prst="rect">
            <a:avLst/>
          </a:prstGeom>
        </p:spPr>
      </p:pic>
      <p:sp>
        <p:nvSpPr>
          <p:cNvPr id="5" name="Slide Number Placeholder 4"/>
          <p:cNvSpPr>
            <a:spLocks noGrp="1"/>
          </p:cNvSpPr>
          <p:nvPr>
            <p:ph type="sldNum" sz="quarter" idx="12"/>
          </p:nvPr>
        </p:nvSpPr>
        <p:spPr/>
        <p:txBody>
          <a:bodyPr/>
          <a:lstStyle/>
          <a:p>
            <a:fld id="{8D4EC0DA-4BF5-A643-9CB7-B11B04F56005}" type="slidenum">
              <a:rPr lang="en-US" smtClean="0"/>
              <a:t>84</a:t>
            </a:fld>
            <a:endParaRPr lang="en-US"/>
          </a:p>
        </p:txBody>
      </p:sp>
    </p:spTree>
    <p:extLst>
      <p:ext uri="{BB962C8B-B14F-4D97-AF65-F5344CB8AC3E}">
        <p14:creationId xmlns:p14="http://schemas.microsoft.com/office/powerpoint/2010/main" val="123296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Register File</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48071" y="1990725"/>
            <a:ext cx="4326857" cy="4351338"/>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1100" y="1990724"/>
            <a:ext cx="5445171" cy="4353641"/>
          </a:xfrm>
          <a:prstGeom prst="rect">
            <a:avLst/>
          </a:prstGeom>
        </p:spPr>
      </p:pic>
      <p:sp>
        <p:nvSpPr>
          <p:cNvPr id="8" name="TextBox 7"/>
          <p:cNvSpPr txBox="1"/>
          <p:nvPr/>
        </p:nvSpPr>
        <p:spPr>
          <a:xfrm>
            <a:off x="948071" y="1506022"/>
            <a:ext cx="2260600" cy="369332"/>
          </a:xfrm>
          <a:prstGeom prst="rect">
            <a:avLst/>
          </a:prstGeom>
          <a:noFill/>
        </p:spPr>
        <p:txBody>
          <a:bodyPr wrap="square" rtlCol="0">
            <a:spAutoFit/>
          </a:bodyPr>
          <a:lstStyle/>
          <a:p>
            <a:r>
              <a:rPr lang="en-US"/>
              <a:t>Read:</a:t>
            </a:r>
          </a:p>
        </p:txBody>
      </p:sp>
      <p:sp>
        <p:nvSpPr>
          <p:cNvPr id="9" name="TextBox 8"/>
          <p:cNvSpPr txBox="1"/>
          <p:nvPr/>
        </p:nvSpPr>
        <p:spPr>
          <a:xfrm>
            <a:off x="6396371" y="1506022"/>
            <a:ext cx="2260600" cy="369332"/>
          </a:xfrm>
          <a:prstGeom prst="rect">
            <a:avLst/>
          </a:prstGeom>
          <a:noFill/>
        </p:spPr>
        <p:txBody>
          <a:bodyPr wrap="square" rtlCol="0">
            <a:spAutoFit/>
          </a:bodyPr>
          <a:lstStyle/>
          <a:p>
            <a:r>
              <a:rPr lang="en-US"/>
              <a:t>Write:</a:t>
            </a:r>
          </a:p>
        </p:txBody>
      </p:sp>
      <p:sp>
        <p:nvSpPr>
          <p:cNvPr id="10" name="Oval 9"/>
          <p:cNvSpPr/>
          <p:nvPr/>
        </p:nvSpPr>
        <p:spPr>
          <a:xfrm>
            <a:off x="3352800" y="2171700"/>
            <a:ext cx="927100" cy="1930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378200" y="4217471"/>
            <a:ext cx="927100" cy="1930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200900" y="2287071"/>
            <a:ext cx="1612900" cy="1930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8204200" y="1257300"/>
            <a:ext cx="2527300" cy="369332"/>
          </a:xfrm>
          <a:prstGeom prst="rect">
            <a:avLst/>
          </a:prstGeom>
          <a:noFill/>
        </p:spPr>
        <p:txBody>
          <a:bodyPr wrap="square" rtlCol="0">
            <a:spAutoFit/>
          </a:bodyPr>
          <a:lstStyle/>
          <a:p>
            <a:r>
              <a:rPr lang="en-US"/>
              <a:t>Think about DEMUX</a:t>
            </a:r>
          </a:p>
        </p:txBody>
      </p:sp>
      <p:cxnSp>
        <p:nvCxnSpPr>
          <p:cNvPr id="17" name="Straight Connector 16"/>
          <p:cNvCxnSpPr/>
          <p:nvPr/>
        </p:nvCxnSpPr>
        <p:spPr>
          <a:xfrm flipV="1">
            <a:off x="8420100" y="1748373"/>
            <a:ext cx="321635" cy="53869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D4EC0DA-4BF5-A643-9CB7-B11B04F56005}" type="slidenum">
              <a:rPr lang="en-US" smtClean="0"/>
              <a:t>85</a:t>
            </a:fld>
            <a:endParaRPr lang="en-US"/>
          </a:p>
        </p:txBody>
      </p:sp>
    </p:spTree>
    <p:extLst>
      <p:ext uri="{BB962C8B-B14F-4D97-AF65-F5344CB8AC3E}">
        <p14:creationId xmlns:p14="http://schemas.microsoft.com/office/powerpoint/2010/main" val="96928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P spid="1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Congrats to all </a:t>
            </a:r>
          </a:p>
        </p:txBody>
      </p:sp>
      <p:sp>
        <p:nvSpPr>
          <p:cNvPr id="3" name="Content Placeholder 2"/>
          <p:cNvSpPr>
            <a:spLocks noGrp="1"/>
          </p:cNvSpPr>
          <p:nvPr>
            <p:ph idx="1"/>
          </p:nvPr>
        </p:nvSpPr>
        <p:spPr/>
        <p:txBody>
          <a:bodyPr/>
          <a:lstStyle/>
          <a:p>
            <a:r>
              <a:rPr lang="en-US"/>
              <a:t>Great job!</a:t>
            </a:r>
          </a:p>
          <a:p>
            <a:r>
              <a:rPr lang="en-US"/>
              <a:t>Thanks for attending and supporting!</a:t>
            </a:r>
          </a:p>
          <a:p>
            <a:r>
              <a:rPr lang="en-US"/>
              <a:t>Good luck to all your final works~</a:t>
            </a:r>
          </a:p>
          <a:p>
            <a:endParaRPr lang="en-US"/>
          </a:p>
        </p:txBody>
      </p:sp>
      <p:pic>
        <p:nvPicPr>
          <p:cNvPr id="1026" name="Picture 2" descr="appy Cat and Dog - All Pet Ne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8500" y="3810000"/>
            <a:ext cx="3514725"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8D4EC0DA-4BF5-A643-9CB7-B11B04F56005}" type="slidenum">
              <a:rPr lang="en-US" smtClean="0"/>
              <a:t>86</a:t>
            </a:fld>
            <a:endParaRPr lang="en-US"/>
          </a:p>
        </p:txBody>
      </p:sp>
    </p:spTree>
    <p:extLst>
      <p:ext uri="{BB962C8B-B14F-4D97-AF65-F5344CB8AC3E}">
        <p14:creationId xmlns:p14="http://schemas.microsoft.com/office/powerpoint/2010/main" val="687643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.2 </a:t>
            </a:r>
            <a:r>
              <a:rPr lang="en-US"/>
              <a:t>Control path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7450" y="2169669"/>
            <a:ext cx="6286500" cy="3502069"/>
          </a:xfrm>
          <a:prstGeom prst="rect">
            <a:avLst/>
          </a:prstGeom>
        </p:spPr>
      </p:pic>
      <p:sp>
        <p:nvSpPr>
          <p:cNvPr id="5" name="Oval 4"/>
          <p:cNvSpPr/>
          <p:nvPr/>
        </p:nvSpPr>
        <p:spPr>
          <a:xfrm>
            <a:off x="7326630" y="2169669"/>
            <a:ext cx="662940" cy="105359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463790" y="1440180"/>
            <a:ext cx="3063240" cy="646331"/>
          </a:xfrm>
          <a:prstGeom prst="rect">
            <a:avLst/>
          </a:prstGeom>
          <a:noFill/>
        </p:spPr>
        <p:txBody>
          <a:bodyPr wrap="square" rtlCol="0">
            <a:spAutoFit/>
          </a:bodyPr>
          <a:lstStyle/>
          <a:p>
            <a:r>
              <a:rPr lang="en-US">
                <a:solidFill>
                  <a:schemeClr val="accent1"/>
                </a:solidFill>
              </a:rPr>
              <a:t>Control which how to compute next PC (SB-type instruction)</a:t>
            </a:r>
          </a:p>
        </p:txBody>
      </p:sp>
      <p:sp>
        <p:nvSpPr>
          <p:cNvPr id="11" name="Slide Number Placeholder 10"/>
          <p:cNvSpPr>
            <a:spLocks noGrp="1"/>
          </p:cNvSpPr>
          <p:nvPr>
            <p:ph type="sldNum" sz="quarter" idx="12"/>
          </p:nvPr>
        </p:nvSpPr>
        <p:spPr/>
        <p:txBody>
          <a:bodyPr/>
          <a:lstStyle/>
          <a:p>
            <a:fld id="{8D4EC0DA-4BF5-A643-9CB7-B11B04F56005}" type="slidenum">
              <a:rPr lang="en-US" smtClean="0"/>
              <a:t>9</a:t>
            </a:fld>
            <a:endParaRPr lang="en-US"/>
          </a:p>
        </p:txBody>
      </p:sp>
      <p:sp>
        <p:nvSpPr>
          <p:cNvPr id="14" name="Rounded Rectangular Callout 13">
            <a:extLst>
              <a:ext uri="{FF2B5EF4-FFF2-40B4-BE49-F238E27FC236}">
                <a16:creationId xmlns:a16="http://schemas.microsoft.com/office/drawing/2014/main" id="{07936A23-D2B9-6B48-A7AA-B78A32BBFF44}"/>
              </a:ext>
            </a:extLst>
          </p:cNvPr>
          <p:cNvSpPr/>
          <p:nvPr/>
        </p:nvSpPr>
        <p:spPr>
          <a:xfrm>
            <a:off x="8081209" y="3007518"/>
            <a:ext cx="2362202" cy="601955"/>
          </a:xfrm>
          <a:prstGeom prst="wedgeRoundRectCallout">
            <a:avLst>
              <a:gd name="adj1" fmla="val -66516"/>
              <a:gd name="adj2" fmla="val -726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PC</a:t>
            </a:r>
            <a:r>
              <a:rPr lang="en-US" altLang="zh-CN"/>
              <a:t>=target</a:t>
            </a:r>
            <a:r>
              <a:rPr lang="zh-CN" altLang="en-US"/>
              <a:t> </a:t>
            </a:r>
            <a:r>
              <a:rPr lang="en-US" altLang="zh-CN"/>
              <a:t>address</a:t>
            </a:r>
            <a:r>
              <a:rPr lang="zh-CN" altLang="en-US"/>
              <a:t> </a:t>
            </a:r>
            <a:r>
              <a:rPr lang="en-US" altLang="zh-CN"/>
              <a:t>(e.g.</a:t>
            </a:r>
            <a:r>
              <a:rPr lang="zh-CN" altLang="en-US"/>
              <a:t> </a:t>
            </a:r>
            <a:r>
              <a:rPr lang="en-US" altLang="zh-CN"/>
              <a:t>PC+2</a:t>
            </a:r>
            <a:r>
              <a:rPr lang="zh-CN" altLang="en-US"/>
              <a:t>*</a:t>
            </a:r>
            <a:r>
              <a:rPr lang="en-US" altLang="zh-CN"/>
              <a:t>100)</a:t>
            </a:r>
            <a:endParaRPr lang="en-US"/>
          </a:p>
        </p:txBody>
      </p:sp>
      <p:sp>
        <p:nvSpPr>
          <p:cNvPr id="15" name="Rounded Rectangular Callout 14">
            <a:extLst>
              <a:ext uri="{FF2B5EF4-FFF2-40B4-BE49-F238E27FC236}">
                <a16:creationId xmlns:a16="http://schemas.microsoft.com/office/drawing/2014/main" id="{45E767F8-A035-6E40-8194-0D9A4440EAEA}"/>
              </a:ext>
            </a:extLst>
          </p:cNvPr>
          <p:cNvSpPr/>
          <p:nvPr/>
        </p:nvSpPr>
        <p:spPr>
          <a:xfrm>
            <a:off x="8252860" y="2242501"/>
            <a:ext cx="1986816" cy="431482"/>
          </a:xfrm>
          <a:prstGeom prst="wedgeRoundRectCallout">
            <a:avLst>
              <a:gd name="adj1" fmla="val -80864"/>
              <a:gd name="adj2" fmla="val 67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PC</a:t>
            </a:r>
            <a:r>
              <a:rPr lang="en-US" altLang="zh-CN"/>
              <a:t>=PC+4</a:t>
            </a:r>
            <a:endParaRPr lang="en-US"/>
          </a:p>
        </p:txBody>
      </p:sp>
      <p:pic>
        <p:nvPicPr>
          <p:cNvPr id="16" name="Picture 15">
            <a:extLst>
              <a:ext uri="{FF2B5EF4-FFF2-40B4-BE49-F238E27FC236}">
                <a16:creationId xmlns:a16="http://schemas.microsoft.com/office/drawing/2014/main" id="{73129025-7EB2-214E-9768-0A2970F8B830}"/>
              </a:ext>
            </a:extLst>
          </p:cNvPr>
          <p:cNvPicPr>
            <a:picLocks noChangeAspect="1"/>
          </p:cNvPicPr>
          <p:nvPr/>
        </p:nvPicPr>
        <p:blipFill>
          <a:blip r:embed="rId4"/>
          <a:stretch>
            <a:fillRect/>
          </a:stretch>
        </p:blipFill>
        <p:spPr>
          <a:xfrm>
            <a:off x="7583838" y="714972"/>
            <a:ext cx="2513063" cy="716158"/>
          </a:xfrm>
          <a:prstGeom prst="rect">
            <a:avLst/>
          </a:prstGeom>
        </p:spPr>
      </p:pic>
    </p:spTree>
    <p:extLst>
      <p:ext uri="{BB962C8B-B14F-4D97-AF65-F5344CB8AC3E}">
        <p14:creationId xmlns:p14="http://schemas.microsoft.com/office/powerpoint/2010/main" val="135873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14" grpId="0" animBg="1"/>
      <p:bldP spid="15"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204</TotalTime>
  <Words>6199</Words>
  <Application>Microsoft Macintosh PowerPoint</Application>
  <PresentationFormat>Widescreen</PresentationFormat>
  <Paragraphs>1336</Paragraphs>
  <Slides>86</Slides>
  <Notes>74</Notes>
  <HiddenSlides>23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86</vt:i4>
      </vt:variant>
    </vt:vector>
  </HeadingPairs>
  <TitlesOfParts>
    <vt:vector size="93" baseType="lpstr">
      <vt:lpstr>宋体</vt:lpstr>
      <vt:lpstr>Arial</vt:lpstr>
      <vt:lpstr>Calibri</vt:lpstr>
      <vt:lpstr>Calibri Light</vt:lpstr>
      <vt:lpstr>Mangal</vt:lpstr>
      <vt:lpstr>Wingdings</vt:lpstr>
      <vt:lpstr>Office Theme</vt:lpstr>
      <vt:lpstr>CSO-Recitation 14  CSCI-UA 0201-007</vt:lpstr>
      <vt:lpstr>Today’s Topics</vt:lpstr>
      <vt:lpstr>Something you may care about..</vt:lpstr>
      <vt:lpstr>Assessment 13</vt:lpstr>
      <vt:lpstr>Q1 FSM</vt:lpstr>
      <vt:lpstr>Q2 single-cycle CPU</vt:lpstr>
      <vt:lpstr>Q2.2 Control path</vt:lpstr>
      <vt:lpstr>Q2.2 Control path</vt:lpstr>
      <vt:lpstr>Q2.2 Control path</vt:lpstr>
      <vt:lpstr>Q2.2 Control path</vt:lpstr>
      <vt:lpstr>Q2.3 Control path</vt:lpstr>
      <vt:lpstr>Q2.3 Control path</vt:lpstr>
      <vt:lpstr>Q2.3 Control path</vt:lpstr>
      <vt:lpstr>Q2.3 Control path</vt:lpstr>
      <vt:lpstr>Q2.5 Control path</vt:lpstr>
      <vt:lpstr>Q2.5 Control path</vt:lpstr>
      <vt:lpstr>Q2.5 Control path</vt:lpstr>
      <vt:lpstr>Q2.5 Control path</vt:lpstr>
      <vt:lpstr>Q2.4 Control path</vt:lpstr>
      <vt:lpstr>Q2.4 Control path</vt:lpstr>
      <vt:lpstr>Q2.4 Control path</vt:lpstr>
      <vt:lpstr>Q2.2 Control path</vt:lpstr>
      <vt:lpstr>Pipeline</vt:lpstr>
      <vt:lpstr>RISC-V Pipeline</vt:lpstr>
      <vt:lpstr>RISC-V Pipeline</vt:lpstr>
      <vt:lpstr>Pipeline latency and throughput</vt:lpstr>
      <vt:lpstr>Pipeline Registers</vt:lpstr>
      <vt:lpstr>Assessment 13</vt:lpstr>
      <vt:lpstr>Q3 Pipelining performance</vt:lpstr>
      <vt:lpstr>Q3 Pipelining performance</vt:lpstr>
      <vt:lpstr>Q4 Pipelining performance</vt:lpstr>
      <vt:lpstr>Q4</vt:lpstr>
      <vt:lpstr>Q4</vt:lpstr>
      <vt:lpstr>Q4</vt:lpstr>
      <vt:lpstr>Q4</vt:lpstr>
      <vt:lpstr>Q4.1 Clock speed</vt:lpstr>
      <vt:lpstr>Q4.2 Instruction latency</vt:lpstr>
      <vt:lpstr>Pipeline hazard</vt:lpstr>
      <vt:lpstr>Pipeline hazard</vt:lpstr>
      <vt:lpstr>Pipeline hazard</vt:lpstr>
      <vt:lpstr>Pipeline hazard</vt:lpstr>
      <vt:lpstr>Pipeline hazard</vt:lpstr>
      <vt:lpstr>Pipeline hazard</vt:lpstr>
      <vt:lpstr>Pipeline hazard</vt:lpstr>
      <vt:lpstr>Hazard Motivation</vt:lpstr>
      <vt:lpstr>Pipeline hazard</vt:lpstr>
      <vt:lpstr>Pipeline hazard</vt:lpstr>
      <vt:lpstr>Forwarding</vt:lpstr>
      <vt:lpstr>Forwarding</vt:lpstr>
      <vt:lpstr>Forwarding</vt:lpstr>
      <vt:lpstr>Forwarding</vt:lpstr>
      <vt:lpstr>Bubble</vt:lpstr>
      <vt:lpstr>Bubble</vt:lpstr>
      <vt:lpstr>Bubble</vt:lpstr>
      <vt:lpstr>Bubble</vt:lpstr>
      <vt:lpstr>Bubble</vt:lpstr>
      <vt:lpstr>Bubble</vt:lpstr>
      <vt:lpstr>Bubble</vt:lpstr>
      <vt:lpstr>Bubble</vt:lpstr>
      <vt:lpstr>Pipeline hazard</vt:lpstr>
      <vt:lpstr>Hazard Fix</vt:lpstr>
      <vt:lpstr>Q4.3 Instruction throughput</vt:lpstr>
      <vt:lpstr>Q4.3 Instruction throughput</vt:lpstr>
      <vt:lpstr>Q4.3 Instruction throughput</vt:lpstr>
      <vt:lpstr>Q4.3 Instruction throughput</vt:lpstr>
      <vt:lpstr>Control hazard</vt:lpstr>
      <vt:lpstr>Control hazard</vt:lpstr>
      <vt:lpstr>Control hazard</vt:lpstr>
      <vt:lpstr>Control hazard</vt:lpstr>
      <vt:lpstr>Control hazard</vt:lpstr>
      <vt:lpstr>Control hazard</vt:lpstr>
      <vt:lpstr>Control hazard</vt:lpstr>
      <vt:lpstr>Control hazard</vt:lpstr>
      <vt:lpstr>Control hazard</vt:lpstr>
      <vt:lpstr>Control hazard – current design</vt:lpstr>
      <vt:lpstr>Control hazard – design #1</vt:lpstr>
      <vt:lpstr>Control hazard – design #1’s problem</vt:lpstr>
      <vt:lpstr>Control hazard – design #2</vt:lpstr>
      <vt:lpstr>Q4.4 others</vt:lpstr>
      <vt:lpstr>Common question for lab5</vt:lpstr>
      <vt:lpstr>TODO</vt:lpstr>
      <vt:lpstr>Lab6</vt:lpstr>
      <vt:lpstr>ALU</vt:lpstr>
      <vt:lpstr>Register File</vt:lpstr>
      <vt:lpstr>Register File</vt:lpstr>
      <vt:lpstr>Congrats to all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CSO-Recitation 14  CSCI-UA 0201-007</dc:title>
  <dc:creator>Anqi Zhang</dc:creator>
  <cp:lastModifiedBy>Lin jinkun</cp:lastModifiedBy>
  <cp:revision>4</cp:revision>
  <cp:lastPrinted>2021-12-09T02:55:33Z</cp:lastPrinted>
  <dcterms:created xsi:type="dcterms:W3CDTF">2020-12-08T22:16:58Z</dcterms:created>
  <dcterms:modified xsi:type="dcterms:W3CDTF">2021-12-09T03:10:07Z</dcterms:modified>
</cp:coreProperties>
</file>