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2"/>
  </p:notesMasterIdLst>
  <p:sldIdLst>
    <p:sldId id="970" r:id="rId5"/>
    <p:sldId id="971" r:id="rId6"/>
    <p:sldId id="919" r:id="rId7"/>
    <p:sldId id="924" r:id="rId8"/>
    <p:sldId id="966" r:id="rId9"/>
    <p:sldId id="956" r:id="rId10"/>
    <p:sldId id="1036" r:id="rId11"/>
    <p:sldId id="972" r:id="rId12"/>
    <p:sldId id="1032" r:id="rId13"/>
    <p:sldId id="937" r:id="rId14"/>
    <p:sldId id="938" r:id="rId15"/>
    <p:sldId id="939" r:id="rId16"/>
    <p:sldId id="959" r:id="rId17"/>
    <p:sldId id="967" r:id="rId18"/>
    <p:sldId id="866" r:id="rId19"/>
    <p:sldId id="943" r:id="rId20"/>
    <p:sldId id="945" r:id="rId21"/>
    <p:sldId id="962" r:id="rId22"/>
    <p:sldId id="949" r:id="rId23"/>
    <p:sldId id="950" r:id="rId24"/>
    <p:sldId id="982" r:id="rId25"/>
    <p:sldId id="1037" r:id="rId26"/>
    <p:sldId id="1038" r:id="rId27"/>
    <p:sldId id="1030" r:id="rId28"/>
    <p:sldId id="905" r:id="rId29"/>
    <p:sldId id="872" r:id="rId30"/>
    <p:sldId id="908" r:id="rId31"/>
    <p:sldId id="909" r:id="rId32"/>
    <p:sldId id="977" r:id="rId33"/>
    <p:sldId id="913" r:id="rId34"/>
    <p:sldId id="915" r:id="rId35"/>
    <p:sldId id="1033" r:id="rId36"/>
    <p:sldId id="1035" r:id="rId37"/>
    <p:sldId id="917" r:id="rId38"/>
    <p:sldId id="983" r:id="rId39"/>
    <p:sldId id="920" r:id="rId40"/>
    <p:sldId id="1034" r:id="rId41"/>
    <p:sldId id="1028" r:id="rId42"/>
    <p:sldId id="921" r:id="rId43"/>
    <p:sldId id="1029" r:id="rId44"/>
    <p:sldId id="925" r:id="rId45"/>
    <p:sldId id="926" r:id="rId46"/>
    <p:sldId id="964" r:id="rId47"/>
    <p:sldId id="965" r:id="rId48"/>
    <p:sldId id="929" r:id="rId49"/>
    <p:sldId id="930" r:id="rId50"/>
    <p:sldId id="103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2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12325-A740-47FD-AAAB-59631168F38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E5312-D166-4EB2-8106-63703C16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4F9F-ADFB-4738-8D12-3FE02E25D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EB27A-34E9-405E-9941-455CD89FC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5B31-8232-4661-AD77-C74BE31B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C516E-E95A-4AE8-AC92-869CD1DD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2A92-6455-41C4-BBEC-8104434E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3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D1CA-1600-458B-8BBC-A4370F3B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E0788-1468-44E9-AC49-6EAC842A9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BBC94-153A-4558-8485-3D04B400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D9E6-2266-468C-A29B-7DC54D34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A4C7-8571-47F4-AA0C-3CC73CF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0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2DF69-DAC3-4388-AB63-681B52AC3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9903D-1972-41F9-B57F-733B0C12C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D26C8-CEA0-43FF-8537-B8CD27F4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0582-FB25-41DD-B1A7-A64B99E1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B9B9D-C698-445D-8632-5996DFCF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C415-C218-47C6-A59D-153D8566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5ACA-27BA-43A2-AB41-08856CB8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0DE85-886D-42C8-87D5-52802397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C844-3313-4825-9DF0-8993C335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369B-66A8-49D6-917F-C6A67B83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A86E-664A-44D3-AE60-7C110B8E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9E846-DB47-4E16-A377-58F5F4C25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9EEF-58B4-48F0-91F5-149289E1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20B2-871B-41AF-91E6-EE8B8788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F8784-6CE8-46B1-BA8B-D2928C83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6346-5DDB-460D-B7DB-91F30790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82E3-4EC0-49D3-A8FE-98FC7EF47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7C511-ADB1-434B-BFAD-A2DB85F97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63DBF-FCDB-43C1-9544-4C7206AF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4724-2797-4474-B6E6-FBDD9906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7966F-D200-44B4-9D0A-ED2D23AB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0A0A-C25E-4A03-82A3-6AEE014B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2820-D781-452F-A08C-D7972693C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1D114-C730-4BFA-84D5-D9D40616C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33027-9732-4E97-AFD8-C93DF9B2A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82F76-40D7-40CA-90E4-25AAC29B6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D83A9-E17B-4E6F-AA8A-1D35F832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DFC37-1C0D-4C61-8D4E-A58964E0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93928-52D7-4B84-9646-1E687DCA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F3FF-D3A3-4245-84FD-CFA91CA9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54BD5-450A-4F0F-8271-6EF6A4FB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BA31A-5007-40C7-81C7-1E28DD14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BFAF4-5B0E-409A-B535-B666FEBC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2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D43D6-0278-4248-A877-108F04DA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87ECE-FE7C-4800-8F62-B7108102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5525F-D2D7-464A-A5AB-3AA5BFCE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9FD6-8656-4EB3-A761-801A37C9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04B6-06B3-452E-B278-362DCAB4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0BF69-F721-4CC8-AEEE-D860778B2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81694-B8A8-4BB9-9AAC-6740DC31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DAA35-16F7-4AFC-8DF5-C42DF2F8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6045-B570-446C-9967-E1A6063B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EBFC-F869-4BCB-9913-732DEA7B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C75C5-7178-4184-BE30-C5039A972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E9878-5936-41D3-B5A1-05895AE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52D08-A66A-4A03-8DAF-4610E731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74E97-CBA4-4CA7-BDFC-D59EB73F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3A7D4-FE94-4694-A631-2115D085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0261C-FD25-4E6A-8EE7-E41E1120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7DE6-25D5-4BB6-B8DC-DD90B4C6B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8758-16A2-450F-896A-7AD2A3BA5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6D59-B83B-4DEC-B390-835E9FE11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09CD-EB23-408F-85BC-547263040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705F-7EB1-4ACD-BC13-E980BC1A3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Integers (continued)</a:t>
            </a:r>
            <a:br>
              <a:rPr lang="en-US" sz="4800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Floating 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1694-D753-44D3-854D-CABD7DA6D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4254"/>
            <a:ext cx="9144000" cy="1103546"/>
          </a:xfrm>
        </p:spPr>
        <p:txBody>
          <a:bodyPr/>
          <a:lstStyle/>
          <a:p>
            <a:r>
              <a:rPr lang="en-US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241119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048" y="192925"/>
            <a:ext cx="11090189" cy="1325563"/>
          </a:xfrm>
        </p:spPr>
        <p:txBody>
          <a:bodyPr/>
          <a:lstStyle/>
          <a:p>
            <a:r>
              <a:rPr kumimoji="1" lang="en-US" altLang="zh-CN" dirty="0"/>
              <a:t>8-bit processors: e.g. Intel 8080 (1974)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501301" y="1643574"/>
            <a:ext cx="2249114" cy="1672455"/>
            <a:chOff x="4589993" y="1584086"/>
            <a:chExt cx="2146574" cy="951208"/>
          </a:xfrm>
        </p:grpSpPr>
        <p:sp>
          <p:nvSpPr>
            <p:cNvPr id="5" name="矩形 4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59752" y="1593005"/>
              <a:ext cx="624513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10611" y="1826373"/>
              <a:ext cx="2114515" cy="696758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8" name="直线箭头连接符 7"/>
          <p:cNvCxnSpPr/>
          <p:nvPr/>
        </p:nvCxnSpPr>
        <p:spPr>
          <a:xfrm>
            <a:off x="5023633" y="2846218"/>
            <a:ext cx="12626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1155" y="2894532"/>
            <a:ext cx="726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000" i="1" dirty="0"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0x1e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0xaf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0x0f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0xcb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0xea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0xba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0x8c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62415" y="2846218"/>
            <a:ext cx="729513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kumimoji="1" lang="zh-CN" alt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86465" y="2093499"/>
            <a:ext cx="2151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>
                <a:latin typeface="Verdana"/>
                <a:cs typeface="Verdana"/>
              </a:rPr>
              <a:t>Arithmetic Logic </a:t>
            </a:r>
          </a:p>
          <a:p>
            <a:pPr algn="ctr"/>
            <a:r>
              <a:rPr kumimoji="1" lang="en-US" altLang="zh-CN" sz="1400" dirty="0">
                <a:latin typeface="Verdana"/>
                <a:cs typeface="Verdana"/>
              </a:rPr>
              <a:t>Unit</a:t>
            </a:r>
            <a:endParaRPr kumimoji="1" lang="zh-CN" altLang="en-US" sz="1400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6187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2280685" y="1620075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0xb0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269446" y="1986371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2269446" y="4971206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269446" y="4596012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269446" y="4219888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269446" y="3862381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280685" y="3505573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282334" y="3095782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0xa6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286704" y="2733593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0xa7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276174" y="2378035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0xa8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535445" y="3553327"/>
            <a:ext cx="469391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8 bits machine: 8 bits length of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</a:t>
            </a:r>
            <a:r>
              <a:rPr lang="mr-IN" altLang="zh-CN" sz="20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processor transfer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CPU register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3D2D2C-5475-487E-A063-3B86906B0966}"/>
              </a:ext>
            </a:extLst>
          </p:cNvPr>
          <p:cNvGrpSpPr/>
          <p:nvPr/>
        </p:nvGrpSpPr>
        <p:grpSpPr>
          <a:xfrm>
            <a:off x="5620362" y="4698385"/>
            <a:ext cx="6411807" cy="2021203"/>
            <a:chOff x="5620362" y="4698385"/>
            <a:chExt cx="6411807" cy="2021203"/>
          </a:xfrm>
        </p:grpSpPr>
        <p:pic>
          <p:nvPicPr>
            <p:cNvPr id="15362" name="Picture 2">
              <a:extLst>
                <a:ext uri="{FF2B5EF4-FFF2-40B4-BE49-F238E27FC236}">
                  <a16:creationId xmlns:a16="http://schemas.microsoft.com/office/drawing/2014/main" id="{DEA96479-0125-442B-87EA-137DEA0FF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0362" y="4698385"/>
              <a:ext cx="2694937" cy="2021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F4A062-8388-494F-A304-DBCE24B16E71}"/>
                </a:ext>
              </a:extLst>
            </p:cNvPr>
            <p:cNvSpPr txBox="1"/>
            <p:nvPr/>
          </p:nvSpPr>
          <p:spPr>
            <a:xfrm>
              <a:off x="7635003" y="5988942"/>
              <a:ext cx="4397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Nowadays: 8-bit processor (microcontroller)</a:t>
              </a:r>
            </a:p>
            <a:p>
              <a:r>
                <a:rPr lang="en-US" dirty="0"/>
                <a:t>Is used for embedded systems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09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108" y="365125"/>
            <a:ext cx="11003692" cy="1325563"/>
          </a:xfrm>
        </p:spPr>
        <p:txBody>
          <a:bodyPr/>
          <a:lstStyle/>
          <a:p>
            <a:r>
              <a:rPr kumimoji="1" lang="en-US" altLang="zh-CN" dirty="0"/>
              <a:t>32-bit processors: Intel 386 (1985)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501301" y="1643574"/>
            <a:ext cx="2406454" cy="1672455"/>
            <a:chOff x="4589993" y="1584086"/>
            <a:chExt cx="2146574" cy="951208"/>
          </a:xfrm>
        </p:grpSpPr>
        <p:sp>
          <p:nvSpPr>
            <p:cNvPr id="5" name="矩形 4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21264" y="1615703"/>
              <a:ext cx="583681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10611" y="1826373"/>
              <a:ext cx="2114515" cy="696758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8" name="直线箭头连接符 7"/>
          <p:cNvCxnSpPr/>
          <p:nvPr/>
        </p:nvCxnSpPr>
        <p:spPr>
          <a:xfrm>
            <a:off x="5023633" y="2846218"/>
            <a:ext cx="12626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888764" y="2894532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prstClr val="black"/>
                </a:solidFill>
                <a:latin typeface="Arial"/>
                <a:cs typeface="Arial"/>
              </a:rPr>
              <a:t>0x4c1eaf0f</a:t>
            </a:r>
            <a:endParaRPr lang="zh-CN" altLang="en-US" sz="2000" i="1" dirty="0"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0x1e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0xaf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0x0f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0xcb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0xea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0xba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0x8c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17022" y="2846218"/>
            <a:ext cx="1061707" cy="2649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0x4c1eaf0f</a:t>
            </a:r>
            <a:endParaRPr kumimoji="1" lang="zh-CN" alt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54864" y="2093499"/>
            <a:ext cx="1702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latin typeface="Verdana"/>
                <a:cs typeface="Verdana"/>
              </a:rPr>
              <a:t>Arithmetic Logic </a:t>
            </a:r>
          </a:p>
          <a:p>
            <a:pPr algn="ctr"/>
            <a:r>
              <a:rPr kumimoji="1" lang="en-US" altLang="zh-CN" sz="1400" dirty="0">
                <a:latin typeface="Verdana"/>
                <a:cs typeface="Verdana"/>
              </a:rPr>
              <a:t>Unit</a:t>
            </a:r>
            <a:endParaRPr kumimoji="1" lang="zh-CN" altLang="en-US" sz="1400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6187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1547173" y="1617039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0x000000b0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499178" y="1986371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1499178" y="4971206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499178" y="4596012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499178" y="4219888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499178" y="3862381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510417" y="3505573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12066" y="3095782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0x000000a6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516436" y="2733593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0x000000a7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505906" y="2378035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0x000000a8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605221" y="4168042"/>
            <a:ext cx="503695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32 bits machine: 32 bits length of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</a:t>
            </a:r>
            <a:r>
              <a:rPr lang="mr-IN" altLang="zh-CN" sz="20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processor transfer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CPU register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0AAE7-D985-4101-BE36-5C53A4364EA8}"/>
              </a:ext>
            </a:extLst>
          </p:cNvPr>
          <p:cNvSpPr txBox="1"/>
          <p:nvPr/>
        </p:nvSpPr>
        <p:spPr>
          <a:xfrm>
            <a:off x="5421416" y="5819665"/>
            <a:ext cx="530164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Most commonly used desktop/server processors </a:t>
            </a:r>
          </a:p>
          <a:p>
            <a:r>
              <a:rPr lang="en-US" sz="2000" dirty="0"/>
              <a:t>in the latest 80s to early 00s</a:t>
            </a:r>
          </a:p>
        </p:txBody>
      </p:sp>
    </p:spTree>
    <p:extLst>
      <p:ext uri="{BB962C8B-B14F-4D97-AF65-F5344CB8AC3E}">
        <p14:creationId xmlns:p14="http://schemas.microsoft.com/office/powerpoint/2010/main" val="184381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64-bit processors: Intel Pentium 4 (2000)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5" name="矩形 4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8" name="直线箭头连接符 7"/>
          <p:cNvCxnSpPr/>
          <p:nvPr/>
        </p:nvCxnSpPr>
        <p:spPr>
          <a:xfrm flipV="1">
            <a:off x="4933720" y="3316028"/>
            <a:ext cx="1465870" cy="1069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888764" y="3563666"/>
            <a:ext cx="2637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prstClr val="black"/>
                </a:solidFill>
                <a:latin typeface="Arial"/>
                <a:cs typeface="Arial"/>
              </a:rPr>
              <a:t>0x00bacbea4c1eaf0f</a:t>
            </a:r>
            <a:endParaRPr lang="zh-CN" altLang="en-US" sz="2000" i="1" dirty="0"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0x1e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0xaf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0x0f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0xcb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0xea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0xba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0x8c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17022" y="2846218"/>
            <a:ext cx="1921243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i="1" dirty="0">
                <a:solidFill>
                  <a:prstClr val="black"/>
                </a:solidFill>
                <a:latin typeface="Arial"/>
                <a:cs typeface="Arial"/>
              </a:rPr>
              <a:t>0x00bacbea4c1eaf0f</a:t>
            </a:r>
            <a:endParaRPr kumimoji="1" lang="zh-CN" alt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78666" y="2239592"/>
            <a:ext cx="2959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>
                <a:latin typeface="Verdana"/>
                <a:cs typeface="Verdana"/>
              </a:rPr>
              <a:t>Arithmetic Logic Unit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6187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605221" y="4168042"/>
            <a:ext cx="5036956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64 bits machine: 64 bits length of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</a:t>
            </a:r>
            <a:r>
              <a:rPr lang="mr-IN" altLang="zh-CN" sz="20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processor transfer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CPU register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address</a:t>
            </a:r>
          </a:p>
          <a:p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81B74-A040-4BB0-BE07-498FE9AA63C1}"/>
              </a:ext>
            </a:extLst>
          </p:cNvPr>
          <p:cNvSpPr txBox="1"/>
          <p:nvPr/>
        </p:nvSpPr>
        <p:spPr>
          <a:xfrm>
            <a:off x="5221828" y="5711943"/>
            <a:ext cx="697017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Nowadays: Intel/AMD 64-bit x86 processors used for servers/laptops</a:t>
            </a:r>
          </a:p>
          <a:p>
            <a:r>
              <a:rPr lang="en-US" dirty="0"/>
              <a:t>Mobile phones/tablets: 64-bit ARM processors (made by Apple/Qualcomm/Samsung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706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670" y="452968"/>
            <a:ext cx="9988379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C’s Integer data types on 64 bits machine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48387"/>
              </p:ext>
            </p:extLst>
          </p:nvPr>
        </p:nvGraphicFramePr>
        <p:xfrm>
          <a:off x="2680348" y="1705586"/>
          <a:ext cx="7021169" cy="3657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Length 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7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8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15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15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16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latin typeface="Verdana"/>
                          <a:cs typeface="Verdana"/>
                        </a:rPr>
                        <a:t>int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31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31 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</a:t>
                      </a:r>
                      <a:r>
                        <a:rPr lang="en-US" altLang="zh-CN" sz="2000" b="0" dirty="0" err="1">
                          <a:latin typeface="Verdana"/>
                          <a:cs typeface="Verdana"/>
                        </a:rPr>
                        <a:t>int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32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8 bytes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63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63 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64 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33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C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1417639"/>
            <a:ext cx="7020615" cy="31700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#include &lt;</a:t>
            </a:r>
            <a:r>
              <a:rPr lang="en-US" sz="2000" dirty="0" err="1">
                <a:latin typeface="Courier"/>
                <a:cs typeface="Courier"/>
              </a:rPr>
              <a:t>stdio.h</a:t>
            </a:r>
            <a:r>
              <a:rPr lang="en-US" sz="2000" dirty="0">
                <a:latin typeface="Courier"/>
                <a:cs typeface="Courier"/>
              </a:rPr>
              <a:t>&gt;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>
                <a:latin typeface="Courier"/>
                <a:cs typeface="Courier"/>
              </a:rPr>
              <a:t>int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main()</a:t>
            </a:r>
          </a:p>
          <a:p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r>
              <a:rPr lang="en-US" sz="2000" dirty="0">
                <a:latin typeface="Courier"/>
                <a:cs typeface="Courier"/>
              </a:rPr>
              <a:t>     char x = -127;</a:t>
            </a:r>
          </a:p>
          <a:p>
            <a:r>
              <a:rPr lang="en-US" sz="2000" dirty="0">
                <a:latin typeface="Courier"/>
                <a:cs typeface="Courier"/>
              </a:rPr>
              <a:t>     char y = 0x81;</a:t>
            </a:r>
          </a:p>
          <a:p>
            <a:r>
              <a:rPr lang="en-US" sz="2000" dirty="0">
                <a:latin typeface="Courier"/>
                <a:cs typeface="Courier"/>
              </a:rPr>
              <a:t>     char z = x + y;</a:t>
            </a:r>
          </a:p>
          <a:p>
            <a:r>
              <a:rPr lang="en-US" sz="2000" dirty="0">
                <a:latin typeface="Courier"/>
                <a:cs typeface="Courier"/>
              </a:rPr>
              <a:t>     </a:t>
            </a:r>
            <a:r>
              <a:rPr lang="en-US" sz="2000" dirty="0" err="1">
                <a:latin typeface="Courier"/>
                <a:cs typeface="Courier"/>
              </a:rPr>
              <a:t>printf</a:t>
            </a:r>
            <a:r>
              <a:rPr lang="en-US" sz="2000" dirty="0">
                <a:latin typeface="Courier"/>
                <a:cs typeface="Courier"/>
              </a:rPr>
              <a:t>(“hello world sum is %d\n”, z);</a:t>
            </a:r>
          </a:p>
          <a:p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4753944"/>
            <a:ext cx="4063282" cy="95410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2800" dirty="0" err="1">
                <a:solidFill>
                  <a:srgbClr val="FFFFFF"/>
                </a:solidFill>
                <a:latin typeface="Courier"/>
                <a:cs typeface="Courier"/>
              </a:rPr>
              <a:t>gcc</a:t>
            </a:r>
            <a:r>
              <a:rPr lang="en-US" sz="28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ourier"/>
                <a:cs typeface="Courier"/>
              </a:rPr>
              <a:t>helloworld.c</a:t>
            </a:r>
            <a:endParaRPr lang="en-US" sz="28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  <a:cs typeface="Courier"/>
              </a:rPr>
              <a:t>$ ./</a:t>
            </a:r>
            <a:r>
              <a:rPr lang="en-US" sz="2800" dirty="0" err="1">
                <a:solidFill>
                  <a:srgbClr val="FFFFFF"/>
                </a:solidFill>
                <a:latin typeface="Courier"/>
                <a:cs typeface="Courier"/>
              </a:rPr>
              <a:t>a.out</a:t>
            </a:r>
            <a:endParaRPr lang="en-US" sz="28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89239" y="4766554"/>
            <a:ext cx="4727013" cy="1529695"/>
            <a:chOff x="4365238" y="4766553"/>
            <a:chExt cx="4727013" cy="1529695"/>
          </a:xfrm>
        </p:grpSpPr>
        <p:sp>
          <p:nvSpPr>
            <p:cNvPr id="6" name="Rectangle 4"/>
            <p:cNvSpPr/>
            <p:nvPr/>
          </p:nvSpPr>
          <p:spPr>
            <a:xfrm>
              <a:off x="5168458" y="4784720"/>
              <a:ext cx="270098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600" dirty="0">
                  <a:latin typeface="Verdana"/>
                  <a:cs typeface="Verdana"/>
                </a:rPr>
                <a:t>1</a:t>
              </a:r>
              <a:r>
                <a:rPr lang="en-US" sz="2600" dirty="0">
                  <a:latin typeface="Verdana"/>
                  <a:cs typeface="Verdana"/>
                </a:rPr>
                <a:t> 0 0 0 0 0 0 1</a:t>
              </a:r>
            </a:p>
          </p:txBody>
        </p:sp>
        <p:sp>
          <p:nvSpPr>
            <p:cNvPr id="7" name="Rectangle 5"/>
            <p:cNvSpPr/>
            <p:nvPr/>
          </p:nvSpPr>
          <p:spPr>
            <a:xfrm>
              <a:off x="5051239" y="5211407"/>
              <a:ext cx="293061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 1 0 0 0 0 0 0 1 </a:t>
              </a: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4553394" y="5203683"/>
              <a:ext cx="4575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+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365238" y="5704300"/>
              <a:ext cx="37494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5051239" y="5803805"/>
              <a:ext cx="281819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 </a:t>
              </a:r>
              <a:r>
                <a:rPr lang="en-US" altLang="zh-CN" sz="2600" dirty="0">
                  <a:latin typeface="Verdana"/>
                  <a:cs typeface="Verdana"/>
                </a:rPr>
                <a:t>0</a:t>
              </a:r>
              <a:r>
                <a:rPr lang="en-US" sz="2600" dirty="0">
                  <a:latin typeface="Verdana"/>
                  <a:cs typeface="Verdana"/>
                </a:rPr>
                <a:t> 0 0 0 0 0 1 0</a:t>
              </a:r>
            </a:p>
          </p:txBody>
        </p:sp>
        <p:sp>
          <p:nvSpPr>
            <p:cNvPr id="11" name="矩形 8"/>
            <p:cNvSpPr/>
            <p:nvPr/>
          </p:nvSpPr>
          <p:spPr>
            <a:xfrm>
              <a:off x="8241387" y="4766553"/>
              <a:ext cx="85086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latin typeface="Verdana"/>
                  <a:cs typeface="Verdana"/>
                </a:rPr>
                <a:t>-127</a:t>
              </a:r>
            </a:p>
          </p:txBody>
        </p:sp>
        <p:sp>
          <p:nvSpPr>
            <p:cNvPr id="12" name="矩形 9"/>
            <p:cNvSpPr/>
            <p:nvPr/>
          </p:nvSpPr>
          <p:spPr>
            <a:xfrm>
              <a:off x="8241387" y="5203683"/>
              <a:ext cx="85086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latin typeface="Verdana"/>
                  <a:cs typeface="Verdana"/>
                </a:rPr>
                <a:t>-127</a:t>
              </a:r>
            </a:p>
          </p:txBody>
        </p:sp>
        <p:sp>
          <p:nvSpPr>
            <p:cNvPr id="13" name="Rectangle 9"/>
            <p:cNvSpPr/>
            <p:nvPr/>
          </p:nvSpPr>
          <p:spPr>
            <a:xfrm>
              <a:off x="4687257" y="5781525"/>
              <a:ext cx="396638" cy="492443"/>
            </a:xfrm>
            <a:prstGeom prst="rect">
              <a:avLst/>
            </a:prstGeom>
            <a:solidFill>
              <a:srgbClr val="FF6600"/>
            </a:solidFill>
          </p:spPr>
          <p:txBody>
            <a:bodyPr wrap="none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1</a:t>
              </a:r>
            </a:p>
          </p:txBody>
        </p:sp>
        <p:sp>
          <p:nvSpPr>
            <p:cNvPr id="14" name="矩形 11"/>
            <p:cNvSpPr/>
            <p:nvPr/>
          </p:nvSpPr>
          <p:spPr>
            <a:xfrm>
              <a:off x="8322773" y="5784813"/>
              <a:ext cx="4635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latin typeface="Verdana"/>
                  <a:cs typeface="Verdana"/>
                </a:rPr>
                <a:t>2</a:t>
              </a:r>
              <a:r>
                <a:rPr lang="zh-CN" altLang="en-US" sz="2200" dirty="0">
                  <a:latin typeface="Verdana"/>
                  <a:cs typeface="Verdana"/>
                </a:rPr>
                <a:t> </a:t>
              </a:r>
              <a:endParaRPr lang="en-US" altLang="zh-CN" sz="2200" dirty="0">
                <a:latin typeface="Verdana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7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Memory layout for multi-byte integers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25" name="直线箭头连接符 24"/>
          <p:cNvCxnSpPr>
            <a:cxnSpLocks/>
          </p:cNvCxnSpPr>
          <p:nvPr/>
        </p:nvCxnSpPr>
        <p:spPr>
          <a:xfrm flipV="1">
            <a:off x="5077205" y="3058830"/>
            <a:ext cx="1653150" cy="936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9816" y="2724670"/>
            <a:ext cx="1528449" cy="3711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78666" y="2239592"/>
            <a:ext cx="2959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>
                <a:latin typeface="Verdana"/>
                <a:cs typeface="Verdana"/>
              </a:rPr>
              <a:t>Arithmetic Logic Unit</a:t>
            </a:r>
            <a:endParaRPr kumimoji="1" lang="zh-CN" altLang="en-US" sz="1400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3" name="矩形 4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7E3C81C-00FD-44F0-846A-B263F191299C}"/>
              </a:ext>
            </a:extLst>
          </p:cNvPr>
          <p:cNvSpPr/>
          <p:nvPr/>
        </p:nvSpPr>
        <p:spPr>
          <a:xfrm rot="5400000">
            <a:off x="8682609" y="2574674"/>
            <a:ext cx="427026" cy="1572612"/>
          </a:xfrm>
          <a:prstGeom prst="rightBrace">
            <a:avLst>
              <a:gd name="adj1" fmla="val 50425"/>
              <a:gd name="adj2" fmla="val 48768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35FAD-40DB-447A-AA7C-437A93678018}"/>
              </a:ext>
            </a:extLst>
          </p:cNvPr>
          <p:cNvSpPr txBox="1"/>
          <p:nvPr/>
        </p:nvSpPr>
        <p:spPr>
          <a:xfrm>
            <a:off x="8561700" y="3690239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4-byte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AEE09B-B647-454A-9E52-C32CEC04FE57}"/>
              </a:ext>
            </a:extLst>
          </p:cNvPr>
          <p:cNvSpPr/>
          <p:nvPr/>
        </p:nvSpPr>
        <p:spPr>
          <a:xfrm>
            <a:off x="2970272" y="3505573"/>
            <a:ext cx="1947129" cy="1446150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19DC6AD-913D-4D2E-AB8D-51968E238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71241"/>
              </p:ext>
            </p:extLst>
          </p:nvPr>
        </p:nvGraphicFramePr>
        <p:xfrm>
          <a:off x="8109816" y="2718634"/>
          <a:ext cx="1538989" cy="4270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4747">
                  <a:extLst>
                    <a:ext uri="{9D8B030D-6E8A-4147-A177-3AD203B41FA5}">
                      <a16:colId xmlns:a16="http://schemas.microsoft.com/office/drawing/2014/main" val="200850003"/>
                    </a:ext>
                  </a:extLst>
                </a:gridCol>
                <a:gridCol w="384747">
                  <a:extLst>
                    <a:ext uri="{9D8B030D-6E8A-4147-A177-3AD203B41FA5}">
                      <a16:colId xmlns:a16="http://schemas.microsoft.com/office/drawing/2014/main" val="3019043846"/>
                    </a:ext>
                  </a:extLst>
                </a:gridCol>
                <a:gridCol w="356726">
                  <a:extLst>
                    <a:ext uri="{9D8B030D-6E8A-4147-A177-3AD203B41FA5}">
                      <a16:colId xmlns:a16="http://schemas.microsoft.com/office/drawing/2014/main" val="868865358"/>
                    </a:ext>
                  </a:extLst>
                </a:gridCol>
                <a:gridCol w="412769">
                  <a:extLst>
                    <a:ext uri="{9D8B030D-6E8A-4147-A177-3AD203B41FA5}">
                      <a16:colId xmlns:a16="http://schemas.microsoft.com/office/drawing/2014/main" val="433138622"/>
                    </a:ext>
                  </a:extLst>
                </a:gridCol>
              </a:tblGrid>
              <a:tr h="4270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53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601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882" y="20590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Memory layout: Little Endian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5399755" y="1777361"/>
            <a:ext cx="3575665" cy="1325564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577121" y="2233849"/>
            <a:ext cx="2959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>
                <a:latin typeface="Verdana"/>
                <a:cs typeface="Verdana"/>
              </a:rPr>
              <a:t>Arithmetic Logic Unit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667028" y="270656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5585947" y="1305769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Arial"/>
              </a:rPr>
              <a:t>int x = 0x12345678</a:t>
            </a:r>
            <a:endParaRPr lang="zh-CN" altLang="en-US" sz="2400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38172" y="4559003"/>
            <a:ext cx="45397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Arial"/>
                <a:cs typeface="Arial"/>
              </a:rPr>
              <a:t>x: 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5667028" y="5200221"/>
            <a:ext cx="5612728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2400" dirty="0">
                <a:cs typeface="Verdana"/>
              </a:rPr>
              <a:t>Little endian: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cs typeface="Verdana"/>
              </a:rPr>
              <a:t>Least significant byte stored at smallest address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cs typeface="Verdana"/>
              </a:rPr>
              <a:t>Used in x86 processors (servers/laptops) and most ARM (phones/tablets) implementation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4BDB6E85-277D-43D7-B334-283A2C1F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9062"/>
              </p:ext>
            </p:extLst>
          </p:nvPr>
        </p:nvGraphicFramePr>
        <p:xfrm>
          <a:off x="6848977" y="2606751"/>
          <a:ext cx="2015046" cy="4056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0442">
                  <a:extLst>
                    <a:ext uri="{9D8B030D-6E8A-4147-A177-3AD203B41FA5}">
                      <a16:colId xmlns:a16="http://schemas.microsoft.com/office/drawing/2014/main" val="200850003"/>
                    </a:ext>
                  </a:extLst>
                </a:gridCol>
                <a:gridCol w="487371">
                  <a:extLst>
                    <a:ext uri="{9D8B030D-6E8A-4147-A177-3AD203B41FA5}">
                      <a16:colId xmlns:a16="http://schemas.microsoft.com/office/drawing/2014/main" val="3019043846"/>
                    </a:ext>
                  </a:extLst>
                </a:gridCol>
                <a:gridCol w="492012">
                  <a:extLst>
                    <a:ext uri="{9D8B030D-6E8A-4147-A177-3AD203B41FA5}">
                      <a16:colId xmlns:a16="http://schemas.microsoft.com/office/drawing/2014/main" val="868865358"/>
                    </a:ext>
                  </a:extLst>
                </a:gridCol>
                <a:gridCol w="515221">
                  <a:extLst>
                    <a:ext uri="{9D8B030D-6E8A-4147-A177-3AD203B41FA5}">
                      <a16:colId xmlns:a16="http://schemas.microsoft.com/office/drawing/2014/main" val="433138622"/>
                    </a:ext>
                  </a:extLst>
                </a:gridCol>
              </a:tblGrid>
              <a:tr h="405631">
                <a:tc>
                  <a:txBody>
                    <a:bodyPr/>
                    <a:lstStyle/>
                    <a:p>
                      <a:r>
                        <a:rPr lang="en-US" sz="1200" dirty="0"/>
                        <a:t>0x12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5313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CDAF14D-FBFD-4C3D-AE5C-7FB6C0B73ABF}"/>
              </a:ext>
            </a:extLst>
          </p:cNvPr>
          <p:cNvSpPr/>
          <p:nvPr/>
        </p:nvSpPr>
        <p:spPr>
          <a:xfrm>
            <a:off x="2970272" y="3505573"/>
            <a:ext cx="1947129" cy="1446150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F83A35-2BDE-46A0-80D2-85D66B05AC5B}"/>
              </a:ext>
            </a:extLst>
          </p:cNvPr>
          <p:cNvGrpSpPr/>
          <p:nvPr/>
        </p:nvGrpSpPr>
        <p:grpSpPr>
          <a:xfrm>
            <a:off x="491230" y="4561955"/>
            <a:ext cx="2429855" cy="1434008"/>
            <a:chOff x="491230" y="4561955"/>
            <a:chExt cx="2429855" cy="143400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2B4827-C7AE-4736-A36F-1A260F50F82E}"/>
                </a:ext>
              </a:extLst>
            </p:cNvPr>
            <p:cNvSpPr/>
            <p:nvPr/>
          </p:nvSpPr>
          <p:spPr>
            <a:xfrm>
              <a:off x="1509493" y="4561955"/>
              <a:ext cx="1411592" cy="3847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CB31305-C679-403E-97C8-12E18F0EB1C5}"/>
                </a:ext>
              </a:extLst>
            </p:cNvPr>
            <p:cNvCxnSpPr>
              <a:endCxn id="10" idx="3"/>
            </p:cNvCxnSpPr>
            <p:nvPr/>
          </p:nvCxnSpPr>
          <p:spPr>
            <a:xfrm flipV="1">
              <a:off x="1151123" y="4890378"/>
              <a:ext cx="565093" cy="76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150105-062D-42B5-8F1B-04840F266962}"/>
                </a:ext>
              </a:extLst>
            </p:cNvPr>
            <p:cNvSpPr txBox="1"/>
            <p:nvPr/>
          </p:nvSpPr>
          <p:spPr>
            <a:xfrm>
              <a:off x="491230" y="5626631"/>
              <a:ext cx="1308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of x</a:t>
              </a:r>
            </a:p>
          </p:txBody>
        </p:sp>
      </p:grp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FB0E2C-71BE-4A9D-B971-6578A968D220}"/>
              </a:ext>
            </a:extLst>
          </p:cNvPr>
          <p:cNvCxnSpPr/>
          <p:nvPr/>
        </p:nvCxnSpPr>
        <p:spPr>
          <a:xfrm flipV="1">
            <a:off x="4933721" y="3012382"/>
            <a:ext cx="2214381" cy="658539"/>
          </a:xfrm>
          <a:prstGeom prst="bentConnector3">
            <a:avLst>
              <a:gd name="adj1" fmla="val 9988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896FDBC-3C20-4BDF-AB28-798C9295B37C}"/>
              </a:ext>
            </a:extLst>
          </p:cNvPr>
          <p:cNvCxnSpPr>
            <a:cxnSpLocks/>
          </p:cNvCxnSpPr>
          <p:nvPr/>
        </p:nvCxnSpPr>
        <p:spPr>
          <a:xfrm flipV="1">
            <a:off x="4939057" y="3026004"/>
            <a:ext cx="2719623" cy="1069765"/>
          </a:xfrm>
          <a:prstGeom prst="bentConnector3">
            <a:avLst>
              <a:gd name="adj1" fmla="val 9949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AD3F9DA-E2F7-4843-91E4-2A4DBE1FEFD3}"/>
              </a:ext>
            </a:extLst>
          </p:cNvPr>
          <p:cNvCxnSpPr>
            <a:cxnSpLocks/>
          </p:cNvCxnSpPr>
          <p:nvPr/>
        </p:nvCxnSpPr>
        <p:spPr>
          <a:xfrm flipV="1">
            <a:off x="4966588" y="3002455"/>
            <a:ext cx="3165538" cy="1453208"/>
          </a:xfrm>
          <a:prstGeom prst="bentConnector3">
            <a:avLst>
              <a:gd name="adj1" fmla="val 9985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E5A39B4-F5E6-4943-8876-761DB8D8C424}"/>
              </a:ext>
            </a:extLst>
          </p:cNvPr>
          <p:cNvCxnSpPr>
            <a:cxnSpLocks/>
          </p:cNvCxnSpPr>
          <p:nvPr/>
        </p:nvCxnSpPr>
        <p:spPr>
          <a:xfrm flipV="1">
            <a:off x="4994119" y="3012382"/>
            <a:ext cx="3671794" cy="1833942"/>
          </a:xfrm>
          <a:prstGeom prst="bentConnector3">
            <a:avLst>
              <a:gd name="adj1" fmla="val 9980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6E67D8F-A3A0-455E-A969-A0524E3F8397}"/>
              </a:ext>
            </a:extLst>
          </p:cNvPr>
          <p:cNvSpPr txBox="1"/>
          <p:nvPr/>
        </p:nvSpPr>
        <p:spPr>
          <a:xfrm>
            <a:off x="1929694" y="42148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7B8F9C-C4BA-4D92-BDAC-3EC453DFDF86}"/>
              </a:ext>
            </a:extLst>
          </p:cNvPr>
          <p:cNvSpPr txBox="1"/>
          <p:nvPr/>
        </p:nvSpPr>
        <p:spPr>
          <a:xfrm>
            <a:off x="1963328" y="456317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A13F71-DC81-4695-AC67-D91D95C1B11A}"/>
              </a:ext>
            </a:extLst>
          </p:cNvPr>
          <p:cNvSpPr txBox="1"/>
          <p:nvPr/>
        </p:nvSpPr>
        <p:spPr>
          <a:xfrm>
            <a:off x="1929693" y="387256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6B56F9-D1EC-47EF-834C-E2D7DF741140}"/>
              </a:ext>
            </a:extLst>
          </p:cNvPr>
          <p:cNvSpPr txBox="1"/>
          <p:nvPr/>
        </p:nvSpPr>
        <p:spPr>
          <a:xfrm>
            <a:off x="1944473" y="351674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addr+3</a:t>
            </a:r>
          </a:p>
        </p:txBody>
      </p:sp>
    </p:spTree>
    <p:extLst>
      <p:ext uri="{BB962C8B-B14F-4D97-AF65-F5344CB8AC3E}">
        <p14:creationId xmlns:p14="http://schemas.microsoft.com/office/powerpoint/2010/main" val="234637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 of Little Endian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572648" y="1526367"/>
            <a:ext cx="2191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rial"/>
                <a:cs typeface="Arial"/>
              </a:rPr>
              <a:t>0x12345678</a:t>
            </a:r>
            <a:endParaRPr lang="zh-CN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2561409" y="2103663"/>
            <a:ext cx="2204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rial"/>
                <a:cs typeface="Arial"/>
              </a:rPr>
              <a:t>0x12131415</a:t>
            </a:r>
            <a:endParaRPr lang="zh-CN" altLang="en-US" sz="2800" dirty="0"/>
          </a:p>
        </p:txBody>
      </p:sp>
      <p:sp>
        <p:nvSpPr>
          <p:cNvPr id="42" name="TextBox 6"/>
          <p:cNvSpPr txBox="1"/>
          <p:nvPr/>
        </p:nvSpPr>
        <p:spPr>
          <a:xfrm>
            <a:off x="1981201" y="2080831"/>
            <a:ext cx="4575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Verdana"/>
                <a:cs typeface="Verdana"/>
              </a:rPr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5305212" y="1920720"/>
            <a:ext cx="45904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cs typeface="Verdana"/>
              </a:rPr>
              <a:t>Processor performs the calculation </a:t>
            </a:r>
          </a:p>
          <a:p>
            <a:r>
              <a:rPr kumimoji="1" lang="en-US" altLang="zh-CN" sz="2400" dirty="0">
                <a:cs typeface="Verdana"/>
              </a:rPr>
              <a:t>from the least significant bit</a:t>
            </a:r>
            <a:endParaRPr lang="zh-CN" altLang="en-US" sz="2400" dirty="0"/>
          </a:p>
        </p:txBody>
      </p:sp>
      <p:sp>
        <p:nvSpPr>
          <p:cNvPr id="48" name="燕尾形箭头 47"/>
          <p:cNvSpPr/>
          <p:nvPr/>
        </p:nvSpPr>
        <p:spPr>
          <a:xfrm rot="10800000">
            <a:off x="2696272" y="2626883"/>
            <a:ext cx="1923289" cy="484632"/>
          </a:xfrm>
          <a:prstGeom prst="notchedRightArrow">
            <a:avLst/>
          </a:prstGeom>
          <a:solidFill>
            <a:srgbClr val="00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366FF"/>
              </a:solidFill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6963479" y="2801064"/>
            <a:ext cx="865372" cy="620904"/>
          </a:xfrm>
          <a:prstGeom prst="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139173" y="3652000"/>
            <a:ext cx="4756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cs typeface="Verdana"/>
              </a:rPr>
              <a:t>Processor can simultaneously </a:t>
            </a:r>
          </a:p>
          <a:p>
            <a:r>
              <a:rPr kumimoji="1" lang="en-US" altLang="zh-CN" sz="2400" dirty="0">
                <a:cs typeface="Verdana"/>
              </a:rPr>
              <a:t>perform memory transfer and </a:t>
            </a:r>
          </a:p>
          <a:p>
            <a:r>
              <a:rPr kumimoji="1" lang="en-US" altLang="zh-CN" sz="2400" dirty="0">
                <a:cs typeface="Verdana"/>
              </a:rPr>
              <a:t>calculation.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336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82222" y="4231714"/>
            <a:ext cx="1935179" cy="7336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Another advantage of Little Endian</a:t>
            </a:r>
            <a:endParaRPr kumimoji="1" lang="zh-CN" altLang="en-US" dirty="0"/>
          </a:p>
        </p:txBody>
      </p:sp>
      <p:grpSp>
        <p:nvGrpSpPr>
          <p:cNvPr id="52" name="组 51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53" name="矩形 52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56" name="直线箭头连接符 55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72" name="矩形 71"/>
          <p:cNvSpPr/>
          <p:nvPr/>
        </p:nvSpPr>
        <p:spPr>
          <a:xfrm>
            <a:off x="5859385" y="3469525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int a = 0x12345678;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848146" y="3848540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Arial"/>
              </a:rPr>
              <a:t>short b = (short)a;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48145" y="4473316"/>
            <a:ext cx="5955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cs typeface="Verdana"/>
              </a:rPr>
              <a:t>Casting a larger integer to a smaller one requires no explicit conversion.</a:t>
            </a:r>
            <a:endParaRPr lang="mr-IN" altLang="zh-CN" sz="2400" dirty="0"/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矩形 56">
            <a:extLst>
              <a:ext uri="{FF2B5EF4-FFF2-40B4-BE49-F238E27FC236}">
                <a16:creationId xmlns:a16="http://schemas.microsoft.com/office/drawing/2014/main" id="{98A0EF93-74BB-44DB-B152-A05A347026D1}"/>
              </a:ext>
            </a:extLst>
          </p:cNvPr>
          <p:cNvSpPr/>
          <p:nvPr/>
        </p:nvSpPr>
        <p:spPr>
          <a:xfrm>
            <a:off x="918410" y="4570800"/>
            <a:ext cx="45397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Arial"/>
                <a:cs typeface="Arial"/>
              </a:rPr>
              <a:t>a: </a:t>
            </a:r>
            <a:endParaRPr lang="zh-CN" altLang="en-US" b="1" dirty="0"/>
          </a:p>
        </p:txBody>
      </p:sp>
      <p:sp>
        <p:nvSpPr>
          <p:cNvPr id="9" name="矩形 56">
            <a:extLst>
              <a:ext uri="{FF2B5EF4-FFF2-40B4-BE49-F238E27FC236}">
                <a16:creationId xmlns:a16="http://schemas.microsoft.com/office/drawing/2014/main" id="{A7352E00-7139-49BB-A208-0B68A1A52211}"/>
              </a:ext>
            </a:extLst>
          </p:cNvPr>
          <p:cNvSpPr/>
          <p:nvPr/>
        </p:nvSpPr>
        <p:spPr>
          <a:xfrm>
            <a:off x="388079" y="4570800"/>
            <a:ext cx="46679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Arial"/>
                <a:cs typeface="Arial"/>
              </a:rPr>
              <a:t>b: </a:t>
            </a:r>
            <a:endParaRPr lang="zh-CN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CBD47-F630-484E-A99E-7891B1B167A2}"/>
              </a:ext>
            </a:extLst>
          </p:cNvPr>
          <p:cNvSpPr txBox="1"/>
          <p:nvPr/>
        </p:nvSpPr>
        <p:spPr>
          <a:xfrm>
            <a:off x="1929694" y="42148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0AD209-AFDF-43F2-A897-B3EB4FAAD74C}"/>
              </a:ext>
            </a:extLst>
          </p:cNvPr>
          <p:cNvSpPr txBox="1"/>
          <p:nvPr/>
        </p:nvSpPr>
        <p:spPr>
          <a:xfrm>
            <a:off x="1963328" y="456317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1615C-1617-4783-99D6-E44BA9120CF5}"/>
              </a:ext>
            </a:extLst>
          </p:cNvPr>
          <p:cNvSpPr txBox="1"/>
          <p:nvPr/>
        </p:nvSpPr>
        <p:spPr>
          <a:xfrm>
            <a:off x="1929693" y="387256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D97C4-5E54-442E-94D2-BA7ADAE4C004}"/>
              </a:ext>
            </a:extLst>
          </p:cNvPr>
          <p:cNvSpPr txBox="1"/>
          <p:nvPr/>
        </p:nvSpPr>
        <p:spPr>
          <a:xfrm>
            <a:off x="1944473" y="351674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addr+3</a:t>
            </a:r>
          </a:p>
        </p:txBody>
      </p:sp>
    </p:spTree>
    <p:extLst>
      <p:ext uri="{BB962C8B-B14F-4D97-AF65-F5344CB8AC3E}">
        <p14:creationId xmlns:p14="http://schemas.microsoft.com/office/powerpoint/2010/main" val="32459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72" y="15146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Memory layout: Big Endian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6096000" y="1749441"/>
            <a:ext cx="3584949" cy="1434262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04516" y="2803992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273366" y="2197366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63273" y="2760374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6046608" y="1288866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Arial"/>
              </a:rPr>
              <a:t>int a = 0x12345678;</a:t>
            </a:r>
            <a:endParaRPr lang="zh-CN" altLang="en-US" sz="2400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5497588" y="5271938"/>
            <a:ext cx="5981508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2400" dirty="0">
                <a:cs typeface="Verdana"/>
              </a:rPr>
              <a:t>Big Endian: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cs typeface="Verdana"/>
              </a:rPr>
              <a:t>Most significant byte stored at smallest address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cs typeface="Verdana"/>
              </a:rPr>
              <a:t>ARM processors (phones/tablets) in principle support both endian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879D4AB8-3093-4F16-A031-7B90C845B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571"/>
              </p:ext>
            </p:extLst>
          </p:nvPr>
        </p:nvGraphicFramePr>
        <p:xfrm>
          <a:off x="7546690" y="2673217"/>
          <a:ext cx="2015046" cy="4056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0442">
                  <a:extLst>
                    <a:ext uri="{9D8B030D-6E8A-4147-A177-3AD203B41FA5}">
                      <a16:colId xmlns:a16="http://schemas.microsoft.com/office/drawing/2014/main" val="200850003"/>
                    </a:ext>
                  </a:extLst>
                </a:gridCol>
                <a:gridCol w="487371">
                  <a:extLst>
                    <a:ext uri="{9D8B030D-6E8A-4147-A177-3AD203B41FA5}">
                      <a16:colId xmlns:a16="http://schemas.microsoft.com/office/drawing/2014/main" val="3019043846"/>
                    </a:ext>
                  </a:extLst>
                </a:gridCol>
                <a:gridCol w="492012">
                  <a:extLst>
                    <a:ext uri="{9D8B030D-6E8A-4147-A177-3AD203B41FA5}">
                      <a16:colId xmlns:a16="http://schemas.microsoft.com/office/drawing/2014/main" val="868865358"/>
                    </a:ext>
                  </a:extLst>
                </a:gridCol>
                <a:gridCol w="515221">
                  <a:extLst>
                    <a:ext uri="{9D8B030D-6E8A-4147-A177-3AD203B41FA5}">
                      <a16:colId xmlns:a16="http://schemas.microsoft.com/office/drawing/2014/main" val="433138622"/>
                    </a:ext>
                  </a:extLst>
                </a:gridCol>
              </a:tblGrid>
              <a:tr h="405631">
                <a:tc>
                  <a:txBody>
                    <a:bodyPr/>
                    <a:lstStyle/>
                    <a:p>
                      <a:r>
                        <a:rPr lang="en-US" sz="1200" dirty="0"/>
                        <a:t>0x12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5313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DBDD9B5-D54E-411F-81D9-654177218A1A}"/>
              </a:ext>
            </a:extLst>
          </p:cNvPr>
          <p:cNvSpPr/>
          <p:nvPr/>
        </p:nvSpPr>
        <p:spPr>
          <a:xfrm>
            <a:off x="2970272" y="3505573"/>
            <a:ext cx="1947129" cy="1446150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 56">
            <a:extLst>
              <a:ext uri="{FF2B5EF4-FFF2-40B4-BE49-F238E27FC236}">
                <a16:creationId xmlns:a16="http://schemas.microsoft.com/office/drawing/2014/main" id="{BEC74DBF-6F2A-4DDC-B22A-38FCC978A125}"/>
              </a:ext>
            </a:extLst>
          </p:cNvPr>
          <p:cNvSpPr/>
          <p:nvPr/>
        </p:nvSpPr>
        <p:spPr>
          <a:xfrm>
            <a:off x="838172" y="4559003"/>
            <a:ext cx="45397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Arial"/>
                <a:cs typeface="Arial"/>
              </a:rPr>
              <a:t>a: </a:t>
            </a:r>
            <a:endParaRPr lang="zh-CN" altLang="en-US" b="1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8B39C60-63B7-482F-B539-700B73F620D1}"/>
              </a:ext>
            </a:extLst>
          </p:cNvPr>
          <p:cNvCxnSpPr>
            <a:cxnSpLocks/>
          </p:cNvCxnSpPr>
          <p:nvPr/>
        </p:nvCxnSpPr>
        <p:spPr>
          <a:xfrm flipV="1">
            <a:off x="4933010" y="3067179"/>
            <a:ext cx="2902489" cy="1780296"/>
          </a:xfrm>
          <a:prstGeom prst="bentConnector3">
            <a:avLst>
              <a:gd name="adj1" fmla="val 9973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2647632-1518-40FC-ABC9-5DBFAC1EE249}"/>
              </a:ext>
            </a:extLst>
          </p:cNvPr>
          <p:cNvCxnSpPr>
            <a:cxnSpLocks/>
          </p:cNvCxnSpPr>
          <p:nvPr/>
        </p:nvCxnSpPr>
        <p:spPr>
          <a:xfrm flipV="1">
            <a:off x="4951835" y="3078848"/>
            <a:ext cx="3384522" cy="1351668"/>
          </a:xfrm>
          <a:prstGeom prst="bentConnector3">
            <a:avLst>
              <a:gd name="adj1" fmla="val 999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1120E88-9237-4B59-8000-A2697DE26DF3}"/>
              </a:ext>
            </a:extLst>
          </p:cNvPr>
          <p:cNvCxnSpPr>
            <a:cxnSpLocks/>
          </p:cNvCxnSpPr>
          <p:nvPr/>
        </p:nvCxnSpPr>
        <p:spPr>
          <a:xfrm flipV="1">
            <a:off x="4926140" y="3089545"/>
            <a:ext cx="3934721" cy="955131"/>
          </a:xfrm>
          <a:prstGeom prst="bentConnector3">
            <a:avLst>
              <a:gd name="adj1" fmla="val 999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5243669-FB6A-4498-9FAE-05787B8B9DEB}"/>
              </a:ext>
            </a:extLst>
          </p:cNvPr>
          <p:cNvCxnSpPr>
            <a:cxnSpLocks/>
          </p:cNvCxnSpPr>
          <p:nvPr/>
        </p:nvCxnSpPr>
        <p:spPr>
          <a:xfrm flipV="1">
            <a:off x="4941749" y="3067179"/>
            <a:ext cx="4391321" cy="619141"/>
          </a:xfrm>
          <a:prstGeom prst="bentConnector3">
            <a:avLst>
              <a:gd name="adj1" fmla="val 10020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703EE4-FE88-4165-A4C3-B20F973918BB}"/>
              </a:ext>
            </a:extLst>
          </p:cNvPr>
          <p:cNvSpPr txBox="1"/>
          <p:nvPr/>
        </p:nvSpPr>
        <p:spPr>
          <a:xfrm>
            <a:off x="1929694" y="42148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7AA031-8D6B-4585-AEC9-97159C80CE67}"/>
              </a:ext>
            </a:extLst>
          </p:cNvPr>
          <p:cNvSpPr txBox="1"/>
          <p:nvPr/>
        </p:nvSpPr>
        <p:spPr>
          <a:xfrm>
            <a:off x="1963328" y="456317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8F9787-BBF8-41CB-B4AF-FB14E0469370}"/>
              </a:ext>
            </a:extLst>
          </p:cNvPr>
          <p:cNvSpPr txBox="1"/>
          <p:nvPr/>
        </p:nvSpPr>
        <p:spPr>
          <a:xfrm>
            <a:off x="1929693" y="387256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324FD1-C6F7-491A-87C6-5829D7C9A287}"/>
              </a:ext>
            </a:extLst>
          </p:cNvPr>
          <p:cNvSpPr txBox="1"/>
          <p:nvPr/>
        </p:nvSpPr>
        <p:spPr>
          <a:xfrm>
            <a:off x="1944473" y="351674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addr+3</a:t>
            </a:r>
          </a:p>
        </p:txBody>
      </p:sp>
    </p:spTree>
    <p:extLst>
      <p:ext uri="{BB962C8B-B14F-4D97-AF65-F5344CB8AC3E}">
        <p14:creationId xmlns:p14="http://schemas.microsoft.com/office/powerpoint/2010/main" val="376713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879F-FFDD-48CA-9E9F-107B8211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99FF-A7B4-4BFB-95E8-5AF3BF6E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2’s complement</a:t>
            </a:r>
          </a:p>
          <a:p>
            <a:pPr lvl="1"/>
            <a:r>
              <a:rPr lang="en-US" dirty="0"/>
              <a:t>The negation trick</a:t>
            </a:r>
          </a:p>
          <a:p>
            <a:r>
              <a:rPr lang="en-US" dirty="0"/>
              <a:t>A short history of processors: </a:t>
            </a:r>
          </a:p>
          <a:p>
            <a:pPr lvl="1"/>
            <a:r>
              <a:rPr lang="en-US" dirty="0"/>
              <a:t>from 8-bit to 64-bit machines</a:t>
            </a:r>
          </a:p>
          <a:p>
            <a:r>
              <a:rPr lang="en-US" dirty="0"/>
              <a:t>Byte ordering</a:t>
            </a:r>
          </a:p>
          <a:p>
            <a:pPr lvl="1"/>
            <a:r>
              <a:rPr lang="en-US" dirty="0"/>
              <a:t>Big vs. small endian</a:t>
            </a:r>
          </a:p>
          <a:p>
            <a:r>
              <a:rPr lang="en-US" dirty="0"/>
              <a:t>Intro to floating points</a:t>
            </a:r>
          </a:p>
        </p:txBody>
      </p:sp>
    </p:spTree>
    <p:extLst>
      <p:ext uri="{BB962C8B-B14F-4D97-AF65-F5344CB8AC3E}">
        <p14:creationId xmlns:p14="http://schemas.microsoft.com/office/powerpoint/2010/main" val="113951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 of Big Endian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000000"/>
                </a:solidFill>
              </a:rPr>
              <a:t>Quick to test whether the number is positive or negative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Examine byte stored at the address offset zero.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59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FFF6-11A5-4A27-A96D-25F3DFCCC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440" y="109915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Breakout time!</a:t>
            </a:r>
          </a:p>
        </p:txBody>
      </p:sp>
      <p:pic>
        <p:nvPicPr>
          <p:cNvPr id="37892" name="Picture 4" descr="Tea Party 432*432 transprent Png Free Download - Heart, Cup, Teapot. -  CleanPNG / KissPNG">
            <a:extLst>
              <a:ext uri="{FF2B5EF4-FFF2-40B4-BE49-F238E27FC236}">
                <a16:creationId xmlns:a16="http://schemas.microsoft.com/office/drawing/2014/main" id="{12DD4D09-CDF4-4B24-878B-46BDA8ED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3333" l="5778" r="93778">
                        <a14:foregroundMark x1="40444" y1="8889" x2="40444" y2="8889"/>
                        <a14:foregroundMark x1="36000" y1="5778" x2="36000" y2="5778"/>
                        <a14:foregroundMark x1="47556" y1="5333" x2="47556" y2="5333"/>
                        <a14:foregroundMark x1="23556" y1="4000" x2="23556" y2="4000"/>
                        <a14:foregroundMark x1="6222" y1="18667" x2="6222" y2="18667"/>
                        <a14:foregroundMark x1="93778" y1="74667" x2="93778" y2="74667"/>
                        <a14:foregroundMark x1="80889" y1="56889" x2="80889" y2="56889"/>
                        <a14:foregroundMark x1="48000" y1="70667" x2="48000" y2="70667"/>
                        <a14:foregroundMark x1="48000" y1="81778" x2="48000" y2="81778"/>
                        <a14:foregroundMark x1="82222" y1="57333" x2="82222" y2="57333"/>
                        <a14:foregroundMark x1="73778" y1="93333" x2="73778" y2="93333"/>
                        <a14:backgroundMark x1="79111" y1="57778" x2="79111" y2="57778"/>
                        <a14:backgroundMark x1="80000" y1="56000" x2="80000" y2="56000"/>
                        <a14:backgroundMark x1="81333" y1="59556" x2="81333" y2="59556"/>
                        <a14:backgroundMark x1="81333" y1="59556" x2="81333" y2="59556"/>
                        <a14:backgroundMark x1="81333" y1="59556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18159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18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45B0-9D18-491F-B529-46D44316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1EE3-E962-48F7-B88E-AB225520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2's complement of -15 (8-bit, in hex)</a:t>
            </a:r>
          </a:p>
          <a:p>
            <a:r>
              <a:rPr lang="en-US" sz="2800" dirty="0"/>
              <a:t>Computers use different hardware circuitry to perform  addition vs subtraction. </a:t>
            </a:r>
          </a:p>
          <a:p>
            <a:r>
              <a:rPr lang="en-US" sz="2800" dirty="0"/>
              <a:t>Computers use different hardware circuitry to perform unsigned addition vs. signed addition.</a:t>
            </a:r>
          </a:p>
          <a:p>
            <a:r>
              <a:rPr lang="en-US" sz="2400" dirty="0">
                <a:highlight>
                  <a:srgbClr val="C0C0C0"/>
                </a:highlight>
              </a:rPr>
              <a:t>long x = 0xdeadbeef01234567 </a:t>
            </a:r>
            <a:r>
              <a:rPr lang="en-US" sz="2800" dirty="0"/>
              <a:t>Assume a Little Endian machine, and x is stored in memory starting at address a.  What 1-byte value is stored at address a+3?</a:t>
            </a:r>
          </a:p>
        </p:txBody>
      </p:sp>
    </p:spTree>
    <p:extLst>
      <p:ext uri="{BB962C8B-B14F-4D97-AF65-F5344CB8AC3E}">
        <p14:creationId xmlns:p14="http://schemas.microsoft.com/office/powerpoint/2010/main" val="313813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45B0-9D18-491F-B529-46D44316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1EE3-E962-48F7-B88E-AB225520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2's complement of -15 (8-bit, in hex)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0xf1</a:t>
            </a:r>
          </a:p>
          <a:p>
            <a:r>
              <a:rPr lang="en-US" sz="2800" dirty="0"/>
              <a:t>Computers use different hardware circuitry to perform  addition vs subtraction. 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False</a:t>
            </a:r>
          </a:p>
          <a:p>
            <a:r>
              <a:rPr lang="en-US" sz="2800" dirty="0"/>
              <a:t>Computers use different hardware circuitry to perform unsigned addition vs. signed addition.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False</a:t>
            </a:r>
          </a:p>
          <a:p>
            <a:r>
              <a:rPr lang="en-US" sz="2400" dirty="0">
                <a:highlight>
                  <a:srgbClr val="C0C0C0"/>
                </a:highlight>
              </a:rPr>
              <a:t>long x = 0xdeadbeef01234567 </a:t>
            </a:r>
            <a:r>
              <a:rPr lang="en-US" sz="2800" dirty="0"/>
              <a:t>Assume a Little Endian machine, and x is stored in memory starting at address a.  What 1-byte value is stored at address a+3?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0x01</a:t>
            </a:r>
          </a:p>
        </p:txBody>
      </p:sp>
    </p:spTree>
    <p:extLst>
      <p:ext uri="{BB962C8B-B14F-4D97-AF65-F5344CB8AC3E}">
        <p14:creationId xmlns:p14="http://schemas.microsoft.com/office/powerpoint/2010/main" val="2456292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879F-FFDD-48CA-9E9F-107B8211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99FF-A7B4-4BFB-95E8-5AF3BF6E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2’s complement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negation trick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short history of processors: 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8-bit to 64-bit machines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Byte ordering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Big vs. small endian</a:t>
            </a:r>
          </a:p>
          <a:p>
            <a:r>
              <a:rPr lang="en-US" dirty="0"/>
              <a:t>Intro to floating points</a:t>
            </a:r>
          </a:p>
        </p:txBody>
      </p:sp>
    </p:spTree>
    <p:extLst>
      <p:ext uri="{BB962C8B-B14F-4D97-AF65-F5344CB8AC3E}">
        <p14:creationId xmlns:p14="http://schemas.microsoft.com/office/powerpoint/2010/main" val="1976680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2427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597508" y="247108"/>
            <a:ext cx="9236059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Representing Real Numbers using bits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6043087" y="299778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6300401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V="1">
            <a:off x="5793107" y="3012879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V="1">
            <a:off x="5554097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V="1">
            <a:off x="5333313" y="301653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V="1">
            <a:off x="6779388" y="3011004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V="1">
            <a:off x="6533253" y="3005091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240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42" name="组 41"/>
          <p:cNvGrpSpPr/>
          <p:nvPr/>
        </p:nvGrpSpPr>
        <p:grpSpPr>
          <a:xfrm>
            <a:off x="2123516" y="3167382"/>
            <a:ext cx="574281" cy="461665"/>
            <a:chOff x="599515" y="3167381"/>
            <a:chExt cx="574281" cy="461665"/>
          </a:xfrm>
        </p:grpSpPr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4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43" name="对象 4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矩形 43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-</a:t>
              </a:r>
              <a:endParaRPr lang="zh-CN" altLang="en-US" sz="2400" dirty="0"/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9833567" y="3105698"/>
            <a:ext cx="608604" cy="461665"/>
            <a:chOff x="7971013" y="3100761"/>
            <a:chExt cx="608604" cy="461665"/>
          </a:xfrm>
        </p:grpSpPr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5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46" name="对象 4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矩形 46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6128390" y="3203739"/>
            <a:ext cx="327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99834" y="3209706"/>
            <a:ext cx="321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5100579" y="3228936"/>
            <a:ext cx="453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-3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333313" y="3209706"/>
            <a:ext cx="459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-2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 flipH="1">
            <a:off x="5573148" y="3208365"/>
            <a:ext cx="475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-1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28" name="矩形 50"/>
          <p:cNvSpPr/>
          <p:nvPr/>
        </p:nvSpPr>
        <p:spPr>
          <a:xfrm flipH="1">
            <a:off x="6720996" y="3228936"/>
            <a:ext cx="277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3</a:t>
            </a:r>
            <a:endParaRPr lang="zh-CN" altLang="en-US" sz="2000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4417" y="3073351"/>
            <a:ext cx="4702160" cy="706692"/>
            <a:chOff x="2290417" y="3073351"/>
            <a:chExt cx="4702160" cy="706692"/>
          </a:xfrm>
        </p:grpSpPr>
        <p:sp>
          <p:nvSpPr>
            <p:cNvPr id="51" name="矩形 50"/>
            <p:cNvSpPr/>
            <p:nvPr/>
          </p:nvSpPr>
          <p:spPr>
            <a:xfrm flipH="1">
              <a:off x="5928038" y="3073351"/>
              <a:ext cx="10645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>
                  <a:latin typeface="Arial"/>
                  <a:cs typeface="Arial"/>
                </a:rPr>
                <a:t>n-1</a:t>
              </a:r>
              <a:r>
                <a:rPr kumimoji="1" lang="en-US" altLang="zh-CN" sz="2000" dirty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2" name="Right Bracket 31"/>
            <p:cNvSpPr/>
            <p:nvPr/>
          </p:nvSpPr>
          <p:spPr>
            <a:xfrm rot="16200000" flipH="1">
              <a:off x="4294756" y="1789101"/>
              <a:ext cx="425362" cy="355652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矩形 50"/>
            <p:cNvSpPr/>
            <p:nvPr/>
          </p:nvSpPr>
          <p:spPr>
            <a:xfrm flipH="1">
              <a:off x="2290417" y="3094844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>
                  <a:latin typeface="Arial"/>
                  <a:cs typeface="Arial"/>
                </a:rPr>
                <a:t>n-1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78845" y="2448489"/>
            <a:ext cx="3681515" cy="1166733"/>
            <a:chOff x="4354844" y="2448488"/>
            <a:chExt cx="3681515" cy="1166733"/>
          </a:xfrm>
        </p:grpSpPr>
        <p:sp>
          <p:nvSpPr>
            <p:cNvPr id="48" name="矩形 47"/>
            <p:cNvSpPr/>
            <p:nvPr/>
          </p:nvSpPr>
          <p:spPr>
            <a:xfrm>
              <a:off x="4354844" y="3215111"/>
              <a:ext cx="327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0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1" name="Right Bracket 30"/>
            <p:cNvSpPr/>
            <p:nvPr/>
          </p:nvSpPr>
          <p:spPr>
            <a:xfrm rot="16200000">
              <a:off x="5888688" y="1067237"/>
              <a:ext cx="408762" cy="317126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矩形 50"/>
            <p:cNvSpPr/>
            <p:nvPr/>
          </p:nvSpPr>
          <p:spPr>
            <a:xfrm flipH="1">
              <a:off x="7321042" y="3101782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>
                  <a:latin typeface="Arial"/>
                  <a:cs typeface="Arial"/>
                </a:rPr>
                <a:t>n</a:t>
              </a:r>
              <a:r>
                <a:rPr kumimoji="1" lang="en-US" altLang="zh-CN" sz="2000" dirty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C20EC4-6086-4A02-8F51-A64BC4F20D3B}"/>
              </a:ext>
            </a:extLst>
          </p:cNvPr>
          <p:cNvSpPr txBox="1"/>
          <p:nvPr/>
        </p:nvSpPr>
        <p:spPr>
          <a:xfrm>
            <a:off x="6560415" y="1971106"/>
            <a:ext cx="236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n-bit integers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1BFE8-86C4-4CD2-B59A-956EA7E2721D}"/>
              </a:ext>
            </a:extLst>
          </p:cNvPr>
          <p:cNvSpPr txBox="1"/>
          <p:nvPr/>
        </p:nvSpPr>
        <p:spPr>
          <a:xfrm>
            <a:off x="5023425" y="3846814"/>
            <a:ext cx="21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Signed n-bit integers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BE365-FDE0-4AD4-B896-D06816C21246}"/>
              </a:ext>
            </a:extLst>
          </p:cNvPr>
          <p:cNvSpPr txBox="1"/>
          <p:nvPr/>
        </p:nvSpPr>
        <p:spPr>
          <a:xfrm>
            <a:off x="3240109" y="4916587"/>
            <a:ext cx="409618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What about real numbers?</a:t>
            </a:r>
          </a:p>
        </p:txBody>
      </p:sp>
    </p:spTree>
    <p:extLst>
      <p:ext uri="{BB962C8B-B14F-4D97-AF65-F5344CB8AC3E}">
        <p14:creationId xmlns:p14="http://schemas.microsoft.com/office/powerpoint/2010/main" val="30217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Decimal Representation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81201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Decimal Representation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81201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039488" y="3976617"/>
            <a:ext cx="3813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(5.5)</a:t>
            </a:r>
            <a:r>
              <a:rPr lang="en-US" altLang="zh-CN" sz="2000" baseline="-25000" dirty="0">
                <a:latin typeface="Verdana"/>
                <a:cs typeface="Verdana"/>
              </a:rPr>
              <a:t>10</a:t>
            </a:r>
            <a:r>
              <a:rPr lang="en-US" altLang="zh-CN" sz="2000" dirty="0">
                <a:latin typeface="Verdana"/>
                <a:cs typeface="Verdana"/>
              </a:rPr>
              <a:t> = 5 * 10</a:t>
            </a:r>
            <a:r>
              <a:rPr lang="en-US" altLang="zh-CN" sz="2000" baseline="30000" dirty="0">
                <a:latin typeface="Verdana"/>
                <a:cs typeface="Verdana"/>
              </a:rPr>
              <a:t>0</a:t>
            </a:r>
            <a:r>
              <a:rPr lang="en-US" altLang="zh-CN" sz="2000" dirty="0">
                <a:latin typeface="Verdana"/>
                <a:cs typeface="Verdana"/>
              </a:rPr>
              <a:t>+ 5 * 10</a:t>
            </a:r>
            <a:r>
              <a:rPr lang="en-US" altLang="zh-CN" sz="2000" baseline="30000" dirty="0">
                <a:latin typeface="Verdana"/>
                <a:cs typeface="Verdana"/>
              </a:rPr>
              <a:t>-1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1714" y="4538696"/>
            <a:ext cx="7155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(0.333333...)</a:t>
            </a:r>
            <a:r>
              <a:rPr lang="en-US" altLang="zh-CN" sz="2000" baseline="-25000" dirty="0">
                <a:latin typeface="Verdana"/>
                <a:cs typeface="Verdana"/>
              </a:rPr>
              <a:t>10</a:t>
            </a:r>
            <a:r>
              <a:rPr lang="en-US" altLang="zh-CN" sz="2000" dirty="0">
                <a:latin typeface="Verdana"/>
                <a:cs typeface="Verdana"/>
              </a:rPr>
              <a:t> = 3 * 10</a:t>
            </a:r>
            <a:r>
              <a:rPr lang="en-US" altLang="zh-CN" sz="2000" baseline="30000" dirty="0">
                <a:latin typeface="Verdana"/>
                <a:cs typeface="Verdana"/>
              </a:rPr>
              <a:t>-1</a:t>
            </a:r>
            <a:r>
              <a:rPr lang="en-US" altLang="zh-CN" sz="2000" dirty="0">
                <a:latin typeface="Verdana"/>
                <a:cs typeface="Verdana"/>
              </a:rPr>
              <a:t> + 3 * 10</a:t>
            </a:r>
            <a:r>
              <a:rPr lang="en-US" altLang="zh-CN" sz="2000" baseline="30000" dirty="0">
                <a:latin typeface="Verdana"/>
                <a:cs typeface="Verdana"/>
              </a:rPr>
              <a:t>-2</a:t>
            </a:r>
            <a:r>
              <a:rPr lang="en-US" altLang="zh-CN" sz="2000" dirty="0">
                <a:latin typeface="Verdana"/>
                <a:cs typeface="Verdana"/>
              </a:rPr>
              <a:t> + 3 * 10</a:t>
            </a:r>
            <a:r>
              <a:rPr lang="en-US" altLang="zh-CN" sz="2000" baseline="30000" dirty="0">
                <a:latin typeface="Verdana"/>
                <a:cs typeface="Verdana"/>
              </a:rPr>
              <a:t>-3</a:t>
            </a:r>
            <a:r>
              <a:rPr lang="en-US" altLang="zh-CN" sz="2000" dirty="0">
                <a:latin typeface="Verdana"/>
                <a:cs typeface="Verdana"/>
              </a:rPr>
              <a:t> + ...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0929" y="5091562"/>
            <a:ext cx="8022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(1.4128...)</a:t>
            </a:r>
            <a:r>
              <a:rPr lang="en-US" altLang="zh-CN" sz="2000" baseline="-25000" dirty="0">
                <a:latin typeface="Verdana"/>
                <a:cs typeface="Verdana"/>
              </a:rPr>
              <a:t>10</a:t>
            </a:r>
            <a:r>
              <a:rPr lang="en-US" altLang="zh-CN" sz="2000" dirty="0">
                <a:latin typeface="Verdana"/>
                <a:cs typeface="Verdana"/>
              </a:rPr>
              <a:t> = 1 * 10</a:t>
            </a:r>
            <a:r>
              <a:rPr lang="en-US" altLang="zh-CN" sz="2000" baseline="30000" dirty="0">
                <a:latin typeface="Verdana"/>
                <a:cs typeface="Verdana"/>
              </a:rPr>
              <a:t>0</a:t>
            </a:r>
            <a:r>
              <a:rPr lang="en-US" altLang="zh-CN" sz="2000" dirty="0">
                <a:latin typeface="Verdana"/>
                <a:cs typeface="Verdana"/>
              </a:rPr>
              <a:t> + 4 * 10</a:t>
            </a:r>
            <a:r>
              <a:rPr lang="en-US" altLang="zh-CN" sz="2000" baseline="30000" dirty="0">
                <a:latin typeface="Verdana"/>
                <a:cs typeface="Verdana"/>
              </a:rPr>
              <a:t>-1</a:t>
            </a:r>
            <a:r>
              <a:rPr lang="en-US" altLang="zh-CN" sz="2000" dirty="0">
                <a:latin typeface="Verdana"/>
                <a:cs typeface="Verdana"/>
              </a:rPr>
              <a:t> + 1 * 10</a:t>
            </a:r>
            <a:r>
              <a:rPr lang="en-US" altLang="zh-CN" sz="2000" baseline="30000" dirty="0">
                <a:latin typeface="Verdana"/>
                <a:cs typeface="Verdana"/>
              </a:rPr>
              <a:t>-2</a:t>
            </a:r>
            <a:r>
              <a:rPr lang="en-US" altLang="zh-CN" sz="2000" dirty="0">
                <a:latin typeface="Verdana"/>
                <a:cs typeface="Verdana"/>
              </a:rPr>
              <a:t> + 2 * 10</a:t>
            </a:r>
            <a:r>
              <a:rPr lang="en-US" altLang="zh-CN" sz="2000" baseline="30000" dirty="0">
                <a:latin typeface="Verdana"/>
                <a:cs typeface="Verdana"/>
              </a:rPr>
              <a:t>-3 </a:t>
            </a:r>
            <a:r>
              <a:rPr lang="en-US" altLang="zh-CN" sz="2000" dirty="0">
                <a:latin typeface="Verdana"/>
                <a:cs typeface="Verdana"/>
              </a:rPr>
              <a:t>+ ...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6700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Decimal Representation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81201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50929" y="4736861"/>
            <a:ext cx="7676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(1.4128...)</a:t>
            </a:r>
            <a:r>
              <a:rPr lang="en-US" altLang="zh-CN" sz="2400" baseline="-25000" dirty="0">
                <a:latin typeface="Arial"/>
                <a:cs typeface="Arial"/>
              </a:rPr>
              <a:t>10</a:t>
            </a:r>
            <a:r>
              <a:rPr lang="en-US" altLang="zh-CN" sz="2400" dirty="0">
                <a:latin typeface="Arial"/>
                <a:cs typeface="Arial"/>
              </a:rPr>
              <a:t> = 1 * 10</a:t>
            </a:r>
            <a:r>
              <a:rPr lang="en-US" altLang="zh-CN" sz="2400" baseline="30000" dirty="0">
                <a:latin typeface="Arial"/>
                <a:cs typeface="Arial"/>
              </a:rPr>
              <a:t>0</a:t>
            </a:r>
            <a:r>
              <a:rPr lang="en-US" altLang="zh-CN" sz="2400" dirty="0">
                <a:latin typeface="Arial"/>
                <a:cs typeface="Arial"/>
              </a:rPr>
              <a:t> + 4 * 10</a:t>
            </a:r>
            <a:r>
              <a:rPr lang="en-US" altLang="zh-CN" sz="2400" baseline="30000" dirty="0">
                <a:latin typeface="Arial"/>
                <a:cs typeface="Arial"/>
              </a:rPr>
              <a:t>-1</a:t>
            </a:r>
            <a:r>
              <a:rPr lang="en-US" altLang="zh-CN" sz="2400" dirty="0">
                <a:latin typeface="Arial"/>
                <a:cs typeface="Arial"/>
              </a:rPr>
              <a:t> + 1 * 10</a:t>
            </a:r>
            <a:r>
              <a:rPr lang="en-US" altLang="zh-CN" sz="2400" baseline="30000" dirty="0">
                <a:latin typeface="Arial"/>
                <a:cs typeface="Arial"/>
              </a:rPr>
              <a:t>-2</a:t>
            </a:r>
            <a:r>
              <a:rPr lang="en-US" altLang="zh-CN" sz="2400" dirty="0">
                <a:latin typeface="Arial"/>
                <a:cs typeface="Arial"/>
              </a:rPr>
              <a:t> + 2 * 10</a:t>
            </a:r>
            <a:r>
              <a:rPr lang="en-US" altLang="zh-CN" sz="2400" baseline="30000" dirty="0">
                <a:latin typeface="Arial"/>
                <a:cs typeface="Arial"/>
              </a:rPr>
              <a:t>-3 </a:t>
            </a:r>
            <a:r>
              <a:rPr lang="en-US" altLang="zh-CN" sz="2400" dirty="0">
                <a:latin typeface="Arial"/>
                <a:cs typeface="Arial"/>
              </a:rPr>
              <a:t>+ ...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57762F-74FE-4857-99E9-96CBD55A3EBF}"/>
              </a:ext>
            </a:extLst>
          </p:cNvPr>
          <p:cNvCxnSpPr/>
          <p:nvPr/>
        </p:nvCxnSpPr>
        <p:spPr>
          <a:xfrm flipV="1">
            <a:off x="4859781" y="3522993"/>
            <a:ext cx="417746" cy="107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91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50929" y="1711116"/>
            <a:ext cx="1394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(5.5)</a:t>
            </a:r>
            <a:r>
              <a:rPr lang="en-US" altLang="zh-CN" sz="2400" baseline="-25000" dirty="0">
                <a:latin typeface="Arial"/>
                <a:cs typeface="Arial"/>
              </a:rPr>
              <a:t>10</a:t>
            </a:r>
            <a:r>
              <a:rPr lang="en-US" altLang="zh-CN" sz="2400" dirty="0">
                <a:latin typeface="Arial"/>
                <a:cs typeface="Arial"/>
              </a:rPr>
              <a:t> =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F8DE2-EBE6-43C3-9DAB-F0A6B346443C}"/>
              </a:ext>
            </a:extLst>
          </p:cNvPr>
          <p:cNvSpPr txBox="1"/>
          <p:nvPr/>
        </p:nvSpPr>
        <p:spPr>
          <a:xfrm>
            <a:off x="3048387" y="3245494"/>
            <a:ext cx="1760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= (101.1)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578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Two’s complement: 8-bit signed integer</a:t>
            </a:r>
            <a:endParaRPr kumimoji="1" lang="zh-CN" altLang="en-US" dirty="0"/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F850787F-D8DD-41FC-B552-B2389047E7E6}"/>
              </a:ext>
            </a:extLst>
          </p:cNvPr>
          <p:cNvSpPr/>
          <p:nvPr/>
        </p:nvSpPr>
        <p:spPr>
          <a:xfrm>
            <a:off x="779517" y="2314706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11011000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372AD337-35E5-40DF-B748-E50B3EFA63C1}"/>
              </a:ext>
            </a:extLst>
          </p:cNvPr>
          <p:cNvSpPr/>
          <p:nvPr/>
        </p:nvSpPr>
        <p:spPr>
          <a:xfrm>
            <a:off x="2547212" y="2314706"/>
            <a:ext cx="797394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"/>
                <a:cs typeface="Arial"/>
              </a:rPr>
              <a:t>= 1*(</a:t>
            </a:r>
            <a:r>
              <a:rPr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-2</a:t>
            </a:r>
            <a:r>
              <a:rPr lang="en-US" altLang="zh-CN" sz="2400" baseline="3000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lang="en-US" altLang="zh-CN" sz="2400" dirty="0">
                <a:latin typeface="Arial"/>
                <a:cs typeface="Arial"/>
              </a:rPr>
              <a:t>)</a:t>
            </a:r>
            <a:r>
              <a:rPr lang="en-US" altLang="zh-CN" sz="2400" baseline="300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6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5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4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3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1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0 </a:t>
            </a:r>
            <a:r>
              <a:rPr lang="en-US" altLang="zh-CN" sz="2400" dirty="0">
                <a:latin typeface="Arial"/>
                <a:cs typeface="Arial"/>
              </a:rPr>
              <a:t>= -40</a:t>
            </a: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51671CD2-7D03-4F10-9329-5CA5B40EDF7E}"/>
              </a:ext>
            </a:extLst>
          </p:cNvPr>
          <p:cNvSpPr/>
          <p:nvPr/>
        </p:nvSpPr>
        <p:spPr>
          <a:xfrm>
            <a:off x="779517" y="3802322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11111111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16" name="矩形 9">
            <a:extLst>
              <a:ext uri="{FF2B5EF4-FFF2-40B4-BE49-F238E27FC236}">
                <a16:creationId xmlns:a16="http://schemas.microsoft.com/office/drawing/2014/main" id="{5F6804C7-D64B-49E9-8FEE-CDC6C26926BE}"/>
              </a:ext>
            </a:extLst>
          </p:cNvPr>
          <p:cNvSpPr/>
          <p:nvPr/>
        </p:nvSpPr>
        <p:spPr>
          <a:xfrm>
            <a:off x="2518380" y="3845344"/>
            <a:ext cx="110673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"/>
                <a:cs typeface="Arial"/>
              </a:rPr>
              <a:t>= -1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C4B014-D9F6-45D0-A864-1C867DE8E956}"/>
              </a:ext>
            </a:extLst>
          </p:cNvPr>
          <p:cNvSpPr/>
          <p:nvPr/>
        </p:nvSpPr>
        <p:spPr>
          <a:xfrm>
            <a:off x="779517" y="1827630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01011000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4" name="矩形 9">
            <a:extLst>
              <a:ext uri="{FF2B5EF4-FFF2-40B4-BE49-F238E27FC236}">
                <a16:creationId xmlns:a16="http://schemas.microsoft.com/office/drawing/2014/main" id="{9867A258-50B8-4403-9CAC-17E8EC9B3EE0}"/>
              </a:ext>
            </a:extLst>
          </p:cNvPr>
          <p:cNvSpPr/>
          <p:nvPr/>
        </p:nvSpPr>
        <p:spPr>
          <a:xfrm>
            <a:off x="2547212" y="1827630"/>
            <a:ext cx="797394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"/>
                <a:cs typeface="Arial"/>
              </a:rPr>
              <a:t>= 0*(</a:t>
            </a:r>
            <a:r>
              <a:rPr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-2</a:t>
            </a:r>
            <a:r>
              <a:rPr lang="en-US" altLang="zh-CN" sz="2400" baseline="3000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lang="en-US" altLang="zh-CN" sz="2400" dirty="0">
                <a:latin typeface="Arial"/>
                <a:cs typeface="Arial"/>
              </a:rPr>
              <a:t>)</a:t>
            </a:r>
            <a:r>
              <a:rPr lang="en-US" altLang="zh-CN" sz="2400" baseline="300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6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5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4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3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1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0 </a:t>
            </a:r>
            <a:r>
              <a:rPr lang="en-US" altLang="zh-CN" sz="2400" dirty="0">
                <a:latin typeface="Arial"/>
                <a:cs typeface="Arial"/>
              </a:rPr>
              <a:t>= 88</a:t>
            </a: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6F384AA2-3CA9-4D7A-BCF4-16965E8E7B05}"/>
              </a:ext>
            </a:extLst>
          </p:cNvPr>
          <p:cNvSpPr/>
          <p:nvPr/>
        </p:nvSpPr>
        <p:spPr>
          <a:xfrm>
            <a:off x="783119" y="3364376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00000000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4BCD8CF8-6B6B-4D45-8EC7-0EAF1B0D0D1B}"/>
              </a:ext>
            </a:extLst>
          </p:cNvPr>
          <p:cNvSpPr/>
          <p:nvPr/>
        </p:nvSpPr>
        <p:spPr>
          <a:xfrm>
            <a:off x="2521982" y="3407398"/>
            <a:ext cx="110673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"/>
                <a:cs typeface="Arial"/>
              </a:rPr>
              <a:t>= 0</a:t>
            </a: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D62F9181-1C89-4865-8E7B-926FAF400B8F}"/>
              </a:ext>
            </a:extLst>
          </p:cNvPr>
          <p:cNvSpPr/>
          <p:nvPr/>
        </p:nvSpPr>
        <p:spPr>
          <a:xfrm>
            <a:off x="779517" y="4240268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10000000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22" name="矩形 9">
            <a:extLst>
              <a:ext uri="{FF2B5EF4-FFF2-40B4-BE49-F238E27FC236}">
                <a16:creationId xmlns:a16="http://schemas.microsoft.com/office/drawing/2014/main" id="{9ACD6CFF-F41D-4687-8E06-83E0E4006B49}"/>
              </a:ext>
            </a:extLst>
          </p:cNvPr>
          <p:cNvSpPr/>
          <p:nvPr/>
        </p:nvSpPr>
        <p:spPr>
          <a:xfrm>
            <a:off x="2518380" y="4283290"/>
            <a:ext cx="1705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/>
                <a:cs typeface="Arial"/>
              </a:rPr>
              <a:t>= -2</a:t>
            </a:r>
            <a:r>
              <a:rPr lang="en-US" altLang="zh-CN" sz="2400" baseline="30000" dirty="0">
                <a:latin typeface="Arial"/>
                <a:cs typeface="Arial"/>
              </a:rPr>
              <a:t>7</a:t>
            </a:r>
            <a:r>
              <a:rPr lang="en-US" altLang="zh-CN" sz="2400" dirty="0">
                <a:latin typeface="Arial"/>
                <a:cs typeface="Arial"/>
              </a:rPr>
              <a:t>= -128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baseline="30000" dirty="0">
              <a:latin typeface="Arial"/>
              <a:cs typeface="Arial"/>
            </a:endParaRPr>
          </a:p>
        </p:txBody>
      </p:sp>
      <p:sp>
        <p:nvSpPr>
          <p:cNvPr id="24" name="矩形 2">
            <a:extLst>
              <a:ext uri="{FF2B5EF4-FFF2-40B4-BE49-F238E27FC236}">
                <a16:creationId xmlns:a16="http://schemas.microsoft.com/office/drawing/2014/main" id="{F7B94D22-7DE9-42FC-9625-A69A19173361}"/>
              </a:ext>
            </a:extLst>
          </p:cNvPr>
          <p:cNvSpPr/>
          <p:nvPr/>
        </p:nvSpPr>
        <p:spPr>
          <a:xfrm>
            <a:off x="779517" y="4691428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01111111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26" name="矩形 9">
            <a:extLst>
              <a:ext uri="{FF2B5EF4-FFF2-40B4-BE49-F238E27FC236}">
                <a16:creationId xmlns:a16="http://schemas.microsoft.com/office/drawing/2014/main" id="{12867A8E-AFCC-4C8F-9E50-0D4BDB67928F}"/>
              </a:ext>
            </a:extLst>
          </p:cNvPr>
          <p:cNvSpPr/>
          <p:nvPr/>
        </p:nvSpPr>
        <p:spPr>
          <a:xfrm>
            <a:off x="2518380" y="4734450"/>
            <a:ext cx="2197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/>
                <a:cs typeface="Arial"/>
              </a:rPr>
              <a:t>= 2</a:t>
            </a:r>
            <a:r>
              <a:rPr lang="en-US" altLang="zh-CN" sz="2400" baseline="30000" dirty="0">
                <a:latin typeface="Arial"/>
                <a:cs typeface="Arial"/>
              </a:rPr>
              <a:t>7-1</a:t>
            </a:r>
            <a:r>
              <a:rPr lang="en-US" altLang="zh-CN" sz="2400" dirty="0">
                <a:latin typeface="Arial"/>
                <a:cs typeface="Arial"/>
              </a:rPr>
              <a:t>= -127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06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2292" y="1858095"/>
            <a:ext cx="6817892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(0.333333...)</a:t>
            </a:r>
            <a:r>
              <a:rPr lang="en-US" altLang="zh-CN" sz="2400" baseline="-25000" dirty="0">
                <a:solidFill>
                  <a:prstClr val="black"/>
                </a:solidFill>
                <a:latin typeface="Arial"/>
                <a:cs typeface="Arial"/>
              </a:rPr>
              <a:t>10 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= 1 / 4 + 1 / 16 + 1 / 64 + ...</a:t>
            </a:r>
          </a:p>
          <a:p>
            <a:endParaRPr lang="en-US" altLang="zh-CN" sz="10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				  = </a:t>
            </a:r>
            <a:r>
              <a:rPr lang="en-US" altLang="zh-CN" sz="2400" dirty="0">
                <a:latin typeface="Arial"/>
                <a:cs typeface="Arial"/>
              </a:rPr>
              <a:t>(0.01010101...)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 	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772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grpSp>
        <p:nvGrpSpPr>
          <p:cNvPr id="43" name="组 42"/>
          <p:cNvGrpSpPr/>
          <p:nvPr/>
        </p:nvGrpSpPr>
        <p:grpSpPr>
          <a:xfrm>
            <a:off x="2379433" y="2117663"/>
            <a:ext cx="3625608" cy="3282583"/>
            <a:chOff x="2138706" y="1410251"/>
            <a:chExt cx="3625608" cy="3282583"/>
          </a:xfrm>
        </p:grpSpPr>
        <p:grpSp>
          <p:nvGrpSpPr>
            <p:cNvPr id="25" name="组 24"/>
            <p:cNvGrpSpPr/>
            <p:nvPr/>
          </p:nvGrpSpPr>
          <p:grpSpPr>
            <a:xfrm>
              <a:off x="2138706" y="3032934"/>
              <a:ext cx="3625608" cy="577411"/>
              <a:chOff x="2068793" y="3495323"/>
              <a:chExt cx="3625608" cy="577411"/>
            </a:xfrm>
          </p:grpSpPr>
          <p:graphicFrame>
            <p:nvGraphicFramePr>
              <p:cNvPr id="26" name="对象 25"/>
              <p:cNvGraphicFramePr>
                <a:graphicFrameLocks noChangeAspect="1"/>
              </p:cNvGraphicFramePr>
              <p:nvPr/>
            </p:nvGraphicFramePr>
            <p:xfrm>
              <a:off x="2068793" y="3495323"/>
              <a:ext cx="1955942" cy="577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22" name="公式" r:id="rId3" imgW="774700" imgH="228600" progId="Equation.3">
                      <p:embed/>
                    </p:oleObj>
                  </mc:Choice>
                  <mc:Fallback>
                    <p:oleObj name="公式" r:id="rId3" imgW="774700" imgH="228600" progId="Equation.3">
                      <p:embed/>
                      <p:pic>
                        <p:nvPicPr>
                          <p:cNvPr id="26" name="对象 2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068793" y="3495323"/>
                            <a:ext cx="1955942" cy="5774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/>
            </p:nvGraphicFramePr>
            <p:xfrm>
              <a:off x="4052530" y="3499624"/>
              <a:ext cx="1641871" cy="528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23" name="公式" r:id="rId5" imgW="711200" imgH="228600" progId="Equation.3">
                      <p:embed/>
                    </p:oleObj>
                  </mc:Choice>
                  <mc:Fallback>
                    <p:oleObj name="公式" r:id="rId5" imgW="711200" imgH="228600" progId="Equation.3">
                      <p:embed/>
                      <p:pic>
                        <p:nvPicPr>
                          <p:cNvPr id="27" name="对象 2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052530" y="3499624"/>
                            <a:ext cx="1641871" cy="52857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" name="Freeform 104"/>
            <p:cNvSpPr>
              <a:spLocks/>
            </p:cNvSpPr>
            <p:nvPr/>
          </p:nvSpPr>
          <p:spPr bwMode="auto">
            <a:xfrm>
              <a:off x="2309216" y="1613362"/>
              <a:ext cx="1720697" cy="139795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029262" y="1410251"/>
              <a:ext cx="398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2</a:t>
              </a:r>
              <a:r>
                <a:rPr lang="en-US" altLang="zh-CN" baseline="30000" dirty="0">
                  <a:latin typeface="Arial"/>
                  <a:cs typeface="Arial"/>
                </a:rPr>
                <a:t>p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2629557" y="2037156"/>
              <a:ext cx="1400357" cy="974164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029060" y="1829606"/>
              <a:ext cx="5354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2</a:t>
              </a:r>
              <a:r>
                <a:rPr lang="en-US" altLang="zh-CN" baseline="30000" dirty="0">
                  <a:latin typeface="Arial"/>
                  <a:cs typeface="Arial"/>
                </a:rPr>
                <a:t>p-1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2" name="Freeform 104"/>
            <p:cNvSpPr>
              <a:spLocks/>
            </p:cNvSpPr>
            <p:nvPr/>
          </p:nvSpPr>
          <p:spPr bwMode="auto">
            <a:xfrm>
              <a:off x="3580791" y="2577530"/>
              <a:ext cx="483125" cy="43378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029262" y="2353552"/>
              <a:ext cx="313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2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5" name="Freeform 104"/>
            <p:cNvSpPr>
              <a:spLocks/>
            </p:cNvSpPr>
            <p:nvPr/>
          </p:nvSpPr>
          <p:spPr bwMode="auto">
            <a:xfrm>
              <a:off x="3835868" y="2784561"/>
              <a:ext cx="194046" cy="213356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018745" y="2611856"/>
              <a:ext cx="313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1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7" name="Freeform 104"/>
            <p:cNvSpPr>
              <a:spLocks/>
            </p:cNvSpPr>
            <p:nvPr/>
          </p:nvSpPr>
          <p:spPr bwMode="auto">
            <a:xfrm rot="10800000">
              <a:off x="4094648" y="3503664"/>
              <a:ext cx="231426" cy="21335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600331" y="3505204"/>
              <a:ext cx="505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1/2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603673" y="3794442"/>
              <a:ext cx="505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1/4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40" name="Freeform 104"/>
            <p:cNvSpPr>
              <a:spLocks/>
            </p:cNvSpPr>
            <p:nvPr/>
          </p:nvSpPr>
          <p:spPr bwMode="auto">
            <a:xfrm rot="10800000">
              <a:off x="4066461" y="3523069"/>
              <a:ext cx="600033" cy="44732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 rot="10800000">
              <a:off x="4117326" y="3666072"/>
              <a:ext cx="1338089" cy="842095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603035" y="4323502"/>
              <a:ext cx="59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1/2</a:t>
              </a:r>
              <a:r>
                <a:rPr lang="en-US" altLang="zh-CN" baseline="30000" dirty="0">
                  <a:latin typeface="Arial"/>
                  <a:cs typeface="Arial"/>
                </a:rPr>
                <a:t>q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130246" y="3722926"/>
            <a:ext cx="35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endParaRPr lang="zh-CN" altLang="en-US" sz="2400" dirty="0"/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313579"/>
              </p:ext>
            </p:extLst>
          </p:nvPr>
        </p:nvGraphicFramePr>
        <p:xfrm>
          <a:off x="6140127" y="3498948"/>
          <a:ext cx="1489498" cy="101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4" name="公式" r:id="rId7" imgW="711200" imgH="482600" progId="Equation.3">
                  <p:embed/>
                </p:oleObj>
              </mc:Choice>
              <mc:Fallback>
                <p:oleObj name="公式" r:id="rId7" imgW="711200" imgH="482600" progId="Equation.3">
                  <p:embed/>
                  <p:pic>
                    <p:nvPicPr>
                      <p:cNvPr id="23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0127" y="3498948"/>
                        <a:ext cx="1489498" cy="1010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310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5363-D944-4EB1-AE1B-119CEBE5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5A25A-E0F7-4A14-BE1C-DEB1644CC471}"/>
              </a:ext>
            </a:extLst>
          </p:cNvPr>
          <p:cNvSpPr txBox="1"/>
          <p:nvPr/>
        </p:nvSpPr>
        <p:spPr>
          <a:xfrm>
            <a:off x="2191341" y="3181581"/>
            <a:ext cx="5538247" cy="554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What’s the decimal value of (10.01)</a:t>
            </a:r>
            <a:r>
              <a:rPr lang="en-US" sz="2800" baseline="-25000" dirty="0"/>
              <a:t>2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F32E07ED-1002-45DC-AB08-153A6F811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00" y="2521086"/>
            <a:ext cx="1621941" cy="166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960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5363-D944-4EB1-AE1B-119CEBE5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5A25A-E0F7-4A14-BE1C-DEB1644CC471}"/>
              </a:ext>
            </a:extLst>
          </p:cNvPr>
          <p:cNvSpPr txBox="1"/>
          <p:nvPr/>
        </p:nvSpPr>
        <p:spPr>
          <a:xfrm>
            <a:off x="2191341" y="3181581"/>
            <a:ext cx="5538247" cy="554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What’s the decimal value of (10.01)</a:t>
            </a:r>
            <a:r>
              <a:rPr lang="en-US" sz="2800" baseline="-25000" dirty="0"/>
              <a:t>2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F32E07ED-1002-45DC-AB08-153A6F811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00" y="2521086"/>
            <a:ext cx="1621941" cy="166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C7C315-52A7-475C-A3D5-9E2AF28C8969}"/>
              </a:ext>
            </a:extLst>
          </p:cNvPr>
          <p:cNvSpPr txBox="1"/>
          <p:nvPr/>
        </p:nvSpPr>
        <p:spPr>
          <a:xfrm>
            <a:off x="2191340" y="3736168"/>
            <a:ext cx="2095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Answer: 2.25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682857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Strawman representation: fixed point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60007"/>
              </p:ext>
            </p:extLst>
          </p:nvPr>
        </p:nvGraphicFramePr>
        <p:xfrm>
          <a:off x="1140390" y="2796410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140391" y="3267192"/>
            <a:ext cx="65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sign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3430563" y="485346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72803" y="1736482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05073" y="3181987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54F28E-42CC-47D3-A22A-89AAB02554AA}"/>
              </a:ext>
            </a:extLst>
          </p:cNvPr>
          <p:cNvGrpSpPr/>
          <p:nvPr/>
        </p:nvGrpSpPr>
        <p:grpSpPr>
          <a:xfrm>
            <a:off x="3838289" y="3393738"/>
            <a:ext cx="3230459" cy="669158"/>
            <a:chOff x="3838289" y="3393738"/>
            <a:chExt cx="3230459" cy="669158"/>
          </a:xfrm>
        </p:grpSpPr>
        <p:cxnSp>
          <p:nvCxnSpPr>
            <p:cNvPr id="9" name="Straight Arrow Connector 6"/>
            <p:cNvCxnSpPr>
              <a:cxnSpLocks/>
              <a:stCxn id="10" idx="0"/>
            </p:cNvCxnSpPr>
            <p:nvPr/>
          </p:nvCxnSpPr>
          <p:spPr>
            <a:xfrm flipV="1">
              <a:off x="5453519" y="3393738"/>
              <a:ext cx="0" cy="2998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838289" y="3693564"/>
              <a:ext cx="32304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Verdana"/>
                  <a:cs typeface="Verdana"/>
                </a:rPr>
                <a:t>Fixed position </a:t>
              </a:r>
              <a:r>
                <a:rPr lang="en-US" altLang="zh-CN" i="1" dirty="0">
                  <a:latin typeface="Verdana"/>
                  <a:cs typeface="Verdana"/>
                </a:rPr>
                <a:t>e.g. middle</a:t>
              </a:r>
              <a:endParaRPr lang="zh-CN" altLang="en-US" i="1" dirty="0">
                <a:latin typeface="Verdana"/>
                <a:cs typeface="Verdana"/>
              </a:endParaRPr>
            </a:p>
          </p:txBody>
        </p:sp>
      </p:grpSp>
      <p:sp>
        <p:nvSpPr>
          <p:cNvPr id="12" name="左大括号 11"/>
          <p:cNvSpPr/>
          <p:nvPr/>
        </p:nvSpPr>
        <p:spPr>
          <a:xfrm rot="5400000" flipV="1">
            <a:off x="7477622" y="159265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71432" y="1724943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126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Fixed point representation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26238"/>
              </p:ext>
            </p:extLst>
          </p:nvPr>
        </p:nvGraphicFramePr>
        <p:xfrm>
          <a:off x="1458966" y="230005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458967" y="2770833"/>
            <a:ext cx="65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sign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3749140" y="296325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91380" y="1547461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23649" y="2685628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2" name="左大括号 11"/>
          <p:cNvSpPr/>
          <p:nvPr/>
        </p:nvSpPr>
        <p:spPr>
          <a:xfrm rot="5400000" flipV="1">
            <a:off x="7793514" y="-30511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387324" y="1535167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48886" y="3642213"/>
            <a:ext cx="4427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Verdana"/>
              </a:rPr>
              <a:t>Example: ( 10.011 )</a:t>
            </a:r>
            <a:r>
              <a:rPr lang="en-US" altLang="zh-CN" sz="2400" baseline="-25000" dirty="0">
                <a:cs typeface="Verdana"/>
              </a:rPr>
              <a:t>2</a:t>
            </a:r>
            <a:endParaRPr lang="zh-CN" altLang="en-US" sz="2400" baseline="-250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16409"/>
              </p:ext>
            </p:extLst>
          </p:nvPr>
        </p:nvGraphicFramePr>
        <p:xfrm>
          <a:off x="1403390" y="4299782"/>
          <a:ext cx="8634220" cy="396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7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381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  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Arial"/>
                          <a:cs typeface="Arial"/>
                        </a:rPr>
                        <a:t>0 0 0 0 0 0 0 0 0 0 0 0 0 1 0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Arial"/>
                          <a:cs typeface="Arial"/>
                        </a:rPr>
                        <a:t>0 1 1 0 0 0 0 0 0 0 0 0 0 0 0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483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of Fixed Point</a:t>
            </a:r>
            <a:endParaRPr kumimoji="1" lang="zh-CN" altLang="en-US" dirty="0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10B079E9-1828-4ED4-91C5-15EF729DA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36297"/>
              </p:ext>
            </p:extLst>
          </p:nvPr>
        </p:nvGraphicFramePr>
        <p:xfrm>
          <a:off x="1212960" y="2182260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左大括号 5">
            <a:extLst>
              <a:ext uri="{FF2B5EF4-FFF2-40B4-BE49-F238E27FC236}">
                <a16:creationId xmlns:a16="http://schemas.microsoft.com/office/drawing/2014/main" id="{0C1C862D-2C4B-44D2-9687-D47FDFD5F148}"/>
              </a:ext>
            </a:extLst>
          </p:cNvPr>
          <p:cNvSpPr/>
          <p:nvPr/>
        </p:nvSpPr>
        <p:spPr>
          <a:xfrm rot="5400000" flipV="1">
            <a:off x="3503134" y="178534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46D8605F-D686-4BA5-94B4-53DC503B7C00}"/>
              </a:ext>
            </a:extLst>
          </p:cNvPr>
          <p:cNvSpPr/>
          <p:nvPr/>
        </p:nvSpPr>
        <p:spPr>
          <a:xfrm>
            <a:off x="3045374" y="1429670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15" name="椭圆 7">
            <a:extLst>
              <a:ext uri="{FF2B5EF4-FFF2-40B4-BE49-F238E27FC236}">
                <a16:creationId xmlns:a16="http://schemas.microsoft.com/office/drawing/2014/main" id="{D21891F0-F3E5-47D2-9524-9A42E77A2664}"/>
              </a:ext>
            </a:extLst>
          </p:cNvPr>
          <p:cNvSpPr/>
          <p:nvPr/>
        </p:nvSpPr>
        <p:spPr>
          <a:xfrm>
            <a:off x="5477643" y="2567837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7" name="左大括号 11">
            <a:extLst>
              <a:ext uri="{FF2B5EF4-FFF2-40B4-BE49-F238E27FC236}">
                <a16:creationId xmlns:a16="http://schemas.microsoft.com/office/drawing/2014/main" id="{BCF17C14-FD89-459D-B32C-218D9CF55A15}"/>
              </a:ext>
            </a:extLst>
          </p:cNvPr>
          <p:cNvSpPr/>
          <p:nvPr/>
        </p:nvSpPr>
        <p:spPr>
          <a:xfrm rot="5400000" flipV="1">
            <a:off x="7547508" y="-148302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2">
            <a:extLst>
              <a:ext uri="{FF2B5EF4-FFF2-40B4-BE49-F238E27FC236}">
                <a16:creationId xmlns:a16="http://schemas.microsoft.com/office/drawing/2014/main" id="{9A1CDDEB-DBB8-449A-ADE3-42407EAF050E}"/>
              </a:ext>
            </a:extLst>
          </p:cNvPr>
          <p:cNvSpPr/>
          <p:nvPr/>
        </p:nvSpPr>
        <p:spPr>
          <a:xfrm>
            <a:off x="7141318" y="1417376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B5DAC-CB77-4CFA-A149-3A5AEF5B6A6E}"/>
              </a:ext>
            </a:extLst>
          </p:cNvPr>
          <p:cNvSpPr txBox="1"/>
          <p:nvPr/>
        </p:nvSpPr>
        <p:spPr>
          <a:xfrm>
            <a:off x="1196359" y="2974029"/>
            <a:ext cx="1140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Range?</a:t>
            </a:r>
          </a:p>
          <a:p>
            <a:r>
              <a:rPr lang="en-US" dirty="0"/>
              <a:t>Precision?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CA387B-867B-4232-A54B-E9069143E88D}"/>
              </a:ext>
            </a:extLst>
          </p:cNvPr>
          <p:cNvGrpSpPr/>
          <p:nvPr/>
        </p:nvGrpSpPr>
        <p:grpSpPr>
          <a:xfrm>
            <a:off x="1134828" y="4716102"/>
            <a:ext cx="7980102" cy="726425"/>
            <a:chOff x="706698" y="4860173"/>
            <a:chExt cx="7980102" cy="726425"/>
          </a:xfrm>
        </p:grpSpPr>
        <p:cxnSp>
          <p:nvCxnSpPr>
            <p:cNvPr id="22" name="直线连接符 4">
              <a:extLst>
                <a:ext uri="{FF2B5EF4-FFF2-40B4-BE49-F238E27FC236}">
                  <a16:creationId xmlns:a16="http://schemas.microsoft.com/office/drawing/2014/main" id="{EEF478B0-4228-4313-B228-A5386DF351FD}"/>
                </a:ext>
              </a:extLst>
            </p:cNvPr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12">
              <a:extLst>
                <a:ext uri="{FF2B5EF4-FFF2-40B4-BE49-F238E27FC236}">
                  <a16:creationId xmlns:a16="http://schemas.microsoft.com/office/drawing/2014/main" id="{2E4CD893-C331-4E9F-A805-2B837DF4EDF0}"/>
                </a:ext>
              </a:extLst>
            </p:cNvPr>
            <p:cNvGrpSpPr/>
            <p:nvPr/>
          </p:nvGrpSpPr>
          <p:grpSpPr>
            <a:xfrm>
              <a:off x="706698" y="5006887"/>
              <a:ext cx="574281" cy="461665"/>
              <a:chOff x="599515" y="3167381"/>
              <a:chExt cx="574281" cy="461665"/>
            </a:xfrm>
          </p:grpSpPr>
          <p:graphicFrame>
            <p:nvGraphicFramePr>
              <p:cNvPr id="29" name="对象 10">
                <a:extLst>
                  <a:ext uri="{FF2B5EF4-FFF2-40B4-BE49-F238E27FC236}">
                    <a16:creationId xmlns:a16="http://schemas.microsoft.com/office/drawing/2014/main" id="{934C78C7-72D5-486F-8388-8EE79414D13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40" name="公式" r:id="rId3" imgW="152400" imgH="127000" progId="Equation.3">
                      <p:embed/>
                    </p:oleObj>
                  </mc:Choice>
                  <mc:Fallback>
                    <p:oleObj name="公式" r:id="rId3" imgW="152400" imgH="127000" progId="Equation.3">
                      <p:embed/>
                      <p:pic>
                        <p:nvPicPr>
                          <p:cNvPr id="14" name="对象 1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矩形 11">
                <a:extLst>
                  <a:ext uri="{FF2B5EF4-FFF2-40B4-BE49-F238E27FC236}">
                    <a16:creationId xmlns:a16="http://schemas.microsoft.com/office/drawing/2014/main" id="{45132900-A3DE-49B5-8A3A-091333C3A68F}"/>
                  </a:ext>
                </a:extLst>
              </p:cNvPr>
              <p:cNvSpPr/>
              <p:nvPr/>
            </p:nvSpPr>
            <p:spPr>
              <a:xfrm>
                <a:off x="599515" y="3167381"/>
                <a:ext cx="278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/>
                  <a:t>-</a:t>
                </a:r>
                <a:endParaRPr lang="zh-CN" altLang="en-US" sz="2400" dirty="0"/>
              </a:p>
            </p:txBody>
          </p:sp>
        </p:grpSp>
        <p:grpSp>
          <p:nvGrpSpPr>
            <p:cNvPr id="24" name="组 16">
              <a:extLst>
                <a:ext uri="{FF2B5EF4-FFF2-40B4-BE49-F238E27FC236}">
                  <a16:creationId xmlns:a16="http://schemas.microsoft.com/office/drawing/2014/main" id="{C7367194-86D1-46BF-99B0-A4D19ECF7D63}"/>
                </a:ext>
              </a:extLst>
            </p:cNvPr>
            <p:cNvGrpSpPr/>
            <p:nvPr/>
          </p:nvGrpSpPr>
          <p:grpSpPr>
            <a:xfrm>
              <a:off x="8078196" y="4940267"/>
              <a:ext cx="608604" cy="461665"/>
              <a:chOff x="7971013" y="3100761"/>
              <a:chExt cx="608604" cy="461665"/>
            </a:xfrm>
          </p:grpSpPr>
          <p:graphicFrame>
            <p:nvGraphicFramePr>
              <p:cNvPr id="27" name="对象 14">
                <a:extLst>
                  <a:ext uri="{FF2B5EF4-FFF2-40B4-BE49-F238E27FC236}">
                    <a16:creationId xmlns:a16="http://schemas.microsoft.com/office/drawing/2014/main" id="{68A1E156-3B35-4793-98A5-BD82DCAEE1D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41" name="公式" r:id="rId5" imgW="152400" imgH="127000" progId="Equation.3">
                      <p:embed/>
                    </p:oleObj>
                  </mc:Choice>
                  <mc:Fallback>
                    <p:oleObj name="公式" r:id="rId5" imgW="152400" imgH="127000" progId="Equation.3">
                      <p:embed/>
                      <p:pic>
                        <p:nvPicPr>
                          <p:cNvPr id="17" name="对象 1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矩形 15">
                <a:extLst>
                  <a:ext uri="{FF2B5EF4-FFF2-40B4-BE49-F238E27FC236}">
                    <a16:creationId xmlns:a16="http://schemas.microsoft.com/office/drawing/2014/main" id="{658683F7-721B-4D47-A73B-38A4A185D388}"/>
                  </a:ext>
                </a:extLst>
              </p:cNvPr>
              <p:cNvSpPr/>
              <p:nvPr/>
            </p:nvSpPr>
            <p:spPr>
              <a:xfrm>
                <a:off x="7971013" y="3100761"/>
                <a:ext cx="3385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/>
                  <a:t>+</a:t>
                </a:r>
                <a:endParaRPr lang="zh-CN" altLang="en-US" sz="2400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B587F9-05E5-4AD7-AFA9-425D81BBF5E0}"/>
                </a:ext>
              </a:extLst>
            </p:cNvPr>
            <p:cNvSpPr txBox="1"/>
            <p:nvPr/>
          </p:nvSpPr>
          <p:spPr>
            <a:xfrm>
              <a:off x="4368257" y="52172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26" name="直线连接符 22">
              <a:extLst>
                <a:ext uri="{FF2B5EF4-FFF2-40B4-BE49-F238E27FC236}">
                  <a16:creationId xmlns:a16="http://schemas.microsoft.com/office/drawing/2014/main" id="{0790FDC4-2345-48FA-A803-B8F2484F6149}"/>
                </a:ext>
              </a:extLst>
            </p:cNvPr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393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of Fixed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1065" y="3554324"/>
            <a:ext cx="8546651" cy="1959926"/>
          </a:xfrm>
        </p:spPr>
        <p:txBody>
          <a:bodyPr/>
          <a:lstStyle/>
          <a:p>
            <a:pPr marL="457200" lvl="1" indent="-457200"/>
            <a:r>
              <a:rPr kumimoji="1" lang="en-US" altLang="zh-CN" dirty="0">
                <a:cs typeface="Verdana"/>
              </a:rPr>
              <a:t>Limited range and precision: e.g., 32 bits</a:t>
            </a:r>
          </a:p>
          <a:p>
            <a:pPr marL="914400" lvl="2" indent="-457200"/>
            <a:r>
              <a:rPr lang="en-US" altLang="zh-CN" dirty="0"/>
              <a:t>Range: [-2</a:t>
            </a:r>
            <a:r>
              <a:rPr lang="en-US" altLang="zh-CN" baseline="30000" dirty="0"/>
              <a:t>15</a:t>
            </a:r>
            <a:r>
              <a:rPr lang="en-US" altLang="zh-CN" dirty="0"/>
              <a:t>+2</a:t>
            </a:r>
            <a:r>
              <a:rPr lang="en-US" altLang="zh-CN" baseline="30000" dirty="0"/>
              <a:t>-16</a:t>
            </a:r>
            <a:r>
              <a:rPr lang="en-US" altLang="zh-CN" dirty="0"/>
              <a:t>,2</a:t>
            </a:r>
            <a:r>
              <a:rPr lang="en-US" altLang="zh-CN" baseline="30000" dirty="0"/>
              <a:t>15</a:t>
            </a:r>
            <a:r>
              <a:rPr lang="en-US" altLang="zh-CN" dirty="0"/>
              <a:t>-2</a:t>
            </a:r>
            <a:r>
              <a:rPr lang="en-US" altLang="zh-CN" baseline="30000" dirty="0"/>
              <a:t>-16</a:t>
            </a:r>
            <a:r>
              <a:rPr lang="en-US" altLang="zh-CN" dirty="0"/>
              <a:t> ]</a:t>
            </a:r>
            <a:endParaRPr lang="en-US" altLang="zh-CN" baseline="30000" dirty="0"/>
          </a:p>
          <a:p>
            <a:pPr marL="914400" lvl="2" indent="-457200"/>
            <a:r>
              <a:rPr kumimoji="1" lang="en-US" altLang="zh-CN" dirty="0"/>
              <a:t>Highest precision: 2</a:t>
            </a:r>
            <a:r>
              <a:rPr lang="en-US" altLang="zh-CN" baseline="30000" dirty="0"/>
              <a:t>-16</a:t>
            </a:r>
            <a:endParaRPr kumimoji="1" lang="en-US" altLang="zh-CN" dirty="0"/>
          </a:p>
          <a:p>
            <a:pPr>
              <a:buFont typeface="Wingdings" charset="0"/>
              <a:buChar char="à"/>
            </a:pPr>
            <a:r>
              <a:rPr kumimoji="1" lang="en-US" altLang="zh-CN" dirty="0">
                <a:sym typeface="Wingdings"/>
              </a:rPr>
              <a:t>Rarely used (No built-in hardware support)</a:t>
            </a:r>
          </a:p>
          <a:p>
            <a:pPr marL="457200" lvl="1" indent="0">
              <a:buNone/>
            </a:pPr>
            <a:endParaRPr lang="en-US" altLang="zh-CN" baseline="30000" dirty="0"/>
          </a:p>
          <a:p>
            <a:pPr>
              <a:buFont typeface="Wingdings" charset="0"/>
              <a:buChar char="à"/>
            </a:pPr>
            <a:endParaRPr kumimoji="1" lang="en-US" altLang="zh-CN" dirty="0">
              <a:sym typeface="Wingdings"/>
            </a:endParaRPr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10B079E9-1828-4ED4-91C5-15EF729DAC35}"/>
              </a:ext>
            </a:extLst>
          </p:cNvPr>
          <p:cNvGraphicFramePr>
            <a:graphicFrameLocks noGrp="1"/>
          </p:cNvGraphicFramePr>
          <p:nvPr/>
        </p:nvGraphicFramePr>
        <p:xfrm>
          <a:off x="1212960" y="2182260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左大括号 5">
            <a:extLst>
              <a:ext uri="{FF2B5EF4-FFF2-40B4-BE49-F238E27FC236}">
                <a16:creationId xmlns:a16="http://schemas.microsoft.com/office/drawing/2014/main" id="{0C1C862D-2C4B-44D2-9687-D47FDFD5F148}"/>
              </a:ext>
            </a:extLst>
          </p:cNvPr>
          <p:cNvSpPr/>
          <p:nvPr/>
        </p:nvSpPr>
        <p:spPr>
          <a:xfrm rot="5400000" flipV="1">
            <a:off x="3503134" y="178534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46D8605F-D686-4BA5-94B4-53DC503B7C00}"/>
              </a:ext>
            </a:extLst>
          </p:cNvPr>
          <p:cNvSpPr/>
          <p:nvPr/>
        </p:nvSpPr>
        <p:spPr>
          <a:xfrm>
            <a:off x="3045374" y="1429670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15" name="椭圆 7">
            <a:extLst>
              <a:ext uri="{FF2B5EF4-FFF2-40B4-BE49-F238E27FC236}">
                <a16:creationId xmlns:a16="http://schemas.microsoft.com/office/drawing/2014/main" id="{D21891F0-F3E5-47D2-9524-9A42E77A2664}"/>
              </a:ext>
            </a:extLst>
          </p:cNvPr>
          <p:cNvSpPr/>
          <p:nvPr/>
        </p:nvSpPr>
        <p:spPr>
          <a:xfrm>
            <a:off x="5477643" y="2567837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7" name="左大括号 11">
            <a:extLst>
              <a:ext uri="{FF2B5EF4-FFF2-40B4-BE49-F238E27FC236}">
                <a16:creationId xmlns:a16="http://schemas.microsoft.com/office/drawing/2014/main" id="{BCF17C14-FD89-459D-B32C-218D9CF55A15}"/>
              </a:ext>
            </a:extLst>
          </p:cNvPr>
          <p:cNvSpPr/>
          <p:nvPr/>
        </p:nvSpPr>
        <p:spPr>
          <a:xfrm rot="5400000" flipV="1">
            <a:off x="7547508" y="-148302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2">
            <a:extLst>
              <a:ext uri="{FF2B5EF4-FFF2-40B4-BE49-F238E27FC236}">
                <a16:creationId xmlns:a16="http://schemas.microsoft.com/office/drawing/2014/main" id="{9A1CDDEB-DBB8-449A-ADE3-42407EAF050E}"/>
              </a:ext>
            </a:extLst>
          </p:cNvPr>
          <p:cNvSpPr/>
          <p:nvPr/>
        </p:nvSpPr>
        <p:spPr>
          <a:xfrm>
            <a:off x="7141318" y="1417376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5989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point: key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97" y="1600201"/>
            <a:ext cx="10179073" cy="2896371"/>
          </a:xfrm>
        </p:spPr>
        <p:txBody>
          <a:bodyPr>
            <a:normAutofit/>
          </a:bodyPr>
          <a:lstStyle/>
          <a:p>
            <a:r>
              <a:rPr lang="en-US" dirty="0"/>
              <a:t>Limitation of fixed point: </a:t>
            </a:r>
          </a:p>
          <a:p>
            <a:pPr lvl="1"/>
            <a:r>
              <a:rPr lang="en-US" dirty="0"/>
              <a:t>Even spacing </a:t>
            </a:r>
            <a:r>
              <a:rPr lang="en-US" dirty="0">
                <a:sym typeface="Wingdings"/>
              </a:rPr>
              <a:t>results in </a:t>
            </a:r>
            <a:r>
              <a:rPr lang="en-US" dirty="0"/>
              <a:t>hard tradeoff between high precision and high magnitude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about un-even spacing between numbers?</a:t>
            </a:r>
            <a:endParaRPr lang="en-US" baseline="30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30698" y="4860174"/>
            <a:ext cx="7980102" cy="726425"/>
            <a:chOff x="706698" y="4860173"/>
            <a:chExt cx="7980102" cy="726425"/>
          </a:xfrm>
        </p:grpSpPr>
        <p:cxnSp>
          <p:nvCxnSpPr>
            <p:cNvPr id="12" name="直线连接符 4"/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 12"/>
            <p:cNvGrpSpPr/>
            <p:nvPr/>
          </p:nvGrpSpPr>
          <p:grpSpPr>
            <a:xfrm>
              <a:off x="706698" y="5006887"/>
              <a:ext cx="574281" cy="461665"/>
              <a:chOff x="599515" y="3167381"/>
              <a:chExt cx="574281" cy="461665"/>
            </a:xfrm>
          </p:grpSpPr>
          <p:graphicFrame>
            <p:nvGraphicFramePr>
              <p:cNvPr id="14" name="对象 10"/>
              <p:cNvGraphicFramePr>
                <a:graphicFrameLocks noChangeAspect="1"/>
              </p:cNvGraphicFramePr>
              <p:nvPr/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10" name="公式" r:id="rId3" imgW="152400" imgH="127000" progId="Equation.3">
                      <p:embed/>
                    </p:oleObj>
                  </mc:Choice>
                  <mc:Fallback>
                    <p:oleObj name="公式" r:id="rId3" imgW="152400" imgH="127000" progId="Equation.3">
                      <p:embed/>
                      <p:pic>
                        <p:nvPicPr>
                          <p:cNvPr id="14" name="对象 1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矩形 11"/>
              <p:cNvSpPr/>
              <p:nvPr/>
            </p:nvSpPr>
            <p:spPr>
              <a:xfrm>
                <a:off x="599515" y="3167381"/>
                <a:ext cx="278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/>
                  <a:t>-</a:t>
                </a:r>
                <a:endParaRPr lang="zh-CN" altLang="en-US" sz="2400" dirty="0"/>
              </a:p>
            </p:txBody>
          </p:sp>
        </p:grpSp>
        <p:grpSp>
          <p:nvGrpSpPr>
            <p:cNvPr id="16" name="组 16"/>
            <p:cNvGrpSpPr/>
            <p:nvPr/>
          </p:nvGrpSpPr>
          <p:grpSpPr>
            <a:xfrm>
              <a:off x="8078196" y="4940267"/>
              <a:ext cx="608604" cy="461665"/>
              <a:chOff x="7971013" y="3100761"/>
              <a:chExt cx="608604" cy="461665"/>
            </a:xfrm>
          </p:grpSpPr>
          <p:graphicFrame>
            <p:nvGraphicFramePr>
              <p:cNvPr id="17" name="对象 14"/>
              <p:cNvGraphicFramePr>
                <a:graphicFrameLocks noChangeAspect="1"/>
              </p:cNvGraphicFramePr>
              <p:nvPr/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11" name="公式" r:id="rId5" imgW="152400" imgH="127000" progId="Equation.3">
                      <p:embed/>
                    </p:oleObj>
                  </mc:Choice>
                  <mc:Fallback>
                    <p:oleObj name="公式" r:id="rId5" imgW="152400" imgH="127000" progId="Equation.3">
                      <p:embed/>
                      <p:pic>
                        <p:nvPicPr>
                          <p:cNvPr id="17" name="对象 1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矩形 15"/>
              <p:cNvSpPr/>
              <p:nvPr/>
            </p:nvSpPr>
            <p:spPr>
              <a:xfrm>
                <a:off x="7971013" y="3100761"/>
                <a:ext cx="3385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/>
                  <a:t>+</a:t>
                </a:r>
                <a:endParaRPr lang="zh-CN" altLang="en-US" sz="24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368257" y="52172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9" name="直线连接符 22"/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333314" y="4855510"/>
            <a:ext cx="1446075" cy="175284"/>
            <a:chOff x="3809313" y="4855510"/>
            <a:chExt cx="1446075" cy="175284"/>
          </a:xfrm>
        </p:grpSpPr>
        <p:cxnSp>
          <p:nvCxnSpPr>
            <p:cNvPr id="20" name="直线连接符 26"/>
            <p:cNvCxnSpPr/>
            <p:nvPr/>
          </p:nvCxnSpPr>
          <p:spPr>
            <a:xfrm flipV="1">
              <a:off x="4776401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连接符 28"/>
            <p:cNvCxnSpPr/>
            <p:nvPr/>
          </p:nvCxnSpPr>
          <p:spPr>
            <a:xfrm flipV="1">
              <a:off x="4269107" y="4866952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连接符 34"/>
            <p:cNvCxnSpPr/>
            <p:nvPr/>
          </p:nvCxnSpPr>
          <p:spPr>
            <a:xfrm flipV="1">
              <a:off x="4030097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连接符 36"/>
            <p:cNvCxnSpPr/>
            <p:nvPr/>
          </p:nvCxnSpPr>
          <p:spPr>
            <a:xfrm flipV="1">
              <a:off x="3809313" y="487060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连接符 37"/>
            <p:cNvCxnSpPr/>
            <p:nvPr/>
          </p:nvCxnSpPr>
          <p:spPr>
            <a:xfrm flipV="1">
              <a:off x="5255388" y="486507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连接符 38"/>
            <p:cNvCxnSpPr/>
            <p:nvPr/>
          </p:nvCxnSpPr>
          <p:spPr>
            <a:xfrm flipV="1">
              <a:off x="5009253" y="4859164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843402" y="4886087"/>
            <a:ext cx="2438739" cy="165717"/>
            <a:chOff x="3319401" y="4886086"/>
            <a:chExt cx="2438739" cy="165717"/>
          </a:xfrm>
        </p:grpSpPr>
        <p:cxnSp>
          <p:nvCxnSpPr>
            <p:cNvPr id="34" name="直线连接符 36"/>
            <p:cNvCxnSpPr/>
            <p:nvPr/>
          </p:nvCxnSpPr>
          <p:spPr>
            <a:xfrm flipV="1">
              <a:off x="3319401" y="489161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 flipV="1">
              <a:off x="5758140" y="488608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05324" y="4877897"/>
            <a:ext cx="3956931" cy="180316"/>
            <a:chOff x="2581323" y="4877897"/>
            <a:chExt cx="3956931" cy="180316"/>
          </a:xfrm>
        </p:grpSpPr>
        <p:cxnSp>
          <p:nvCxnSpPr>
            <p:cNvPr id="36" name="直线连接符 36"/>
            <p:cNvCxnSpPr/>
            <p:nvPr/>
          </p:nvCxnSpPr>
          <p:spPr>
            <a:xfrm flipV="1">
              <a:off x="2581323" y="489802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连接符 37"/>
            <p:cNvCxnSpPr/>
            <p:nvPr/>
          </p:nvCxnSpPr>
          <p:spPr>
            <a:xfrm flipV="1">
              <a:off x="6538254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806102" y="4877897"/>
            <a:ext cx="6672159" cy="209514"/>
            <a:chOff x="1282101" y="4877897"/>
            <a:chExt cx="6672159" cy="209514"/>
          </a:xfrm>
        </p:grpSpPr>
        <p:cxnSp>
          <p:nvCxnSpPr>
            <p:cNvPr id="37" name="直线连接符 36"/>
            <p:cNvCxnSpPr/>
            <p:nvPr/>
          </p:nvCxnSpPr>
          <p:spPr>
            <a:xfrm flipV="1">
              <a:off x="1282101" y="4927223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连接符 37"/>
            <p:cNvCxnSpPr/>
            <p:nvPr/>
          </p:nvCxnSpPr>
          <p:spPr>
            <a:xfrm flipV="1">
              <a:off x="7954260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99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Based on exponential notation (aka normalized scientific notation)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39488" y="3012409"/>
            <a:ext cx="8009984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10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10</a:t>
            </a:r>
          </a:p>
          <a:p>
            <a:endParaRPr lang="en-US" altLang="zh-CN" sz="28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 (mantissa),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385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2’s complement: find a number’s negation</a:t>
            </a:r>
            <a:endParaRPr kumimoji="1"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3D9BEE-5650-4F20-A8FF-7D5FF6C56E4E}"/>
              </a:ext>
            </a:extLst>
          </p:cNvPr>
          <p:cNvGrpSpPr/>
          <p:nvPr/>
        </p:nvGrpSpPr>
        <p:grpSpPr>
          <a:xfrm>
            <a:off x="839859" y="1520797"/>
            <a:ext cx="1767695" cy="994719"/>
            <a:chOff x="839859" y="1520797"/>
            <a:chExt cx="1767695" cy="994719"/>
          </a:xfrm>
        </p:grpSpPr>
        <p:sp>
          <p:nvSpPr>
            <p:cNvPr id="5" name="矩形 2">
              <a:extLst>
                <a:ext uri="{FF2B5EF4-FFF2-40B4-BE49-F238E27FC236}">
                  <a16:creationId xmlns:a16="http://schemas.microsoft.com/office/drawing/2014/main" id="{6A49BDCE-2938-4C39-B01F-1CD9466AED4E}"/>
                </a:ext>
              </a:extLst>
            </p:cNvPr>
            <p:cNvSpPr/>
            <p:nvPr/>
          </p:nvSpPr>
          <p:spPr>
            <a:xfrm>
              <a:off x="839859" y="1883035"/>
              <a:ext cx="1767695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800" dirty="0">
                  <a:latin typeface="Consolas" panose="020B0609020204030204" pitchFamily="49" charset="0"/>
                  <a:cs typeface="Arial"/>
                </a:rPr>
                <a:t>00101000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endParaRPr lang="en-US" altLang="zh-CN" sz="1100" dirty="0">
                <a:latin typeface="Arial"/>
                <a:cs typeface="Arial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28836D-9914-42CA-AC7D-8292C1231698}"/>
                </a:ext>
              </a:extLst>
            </p:cNvPr>
            <p:cNvSpPr txBox="1"/>
            <p:nvPr/>
          </p:nvSpPr>
          <p:spPr>
            <a:xfrm>
              <a:off x="1416908" y="1520797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(40)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C3438B-FA29-4EBC-9EEB-2D9CACD0FA57}"/>
              </a:ext>
            </a:extLst>
          </p:cNvPr>
          <p:cNvCxnSpPr/>
          <p:nvPr/>
        </p:nvCxnSpPr>
        <p:spPr>
          <a:xfrm>
            <a:off x="2994454" y="1742303"/>
            <a:ext cx="1824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484957-6E50-4DBE-BBD1-D01F8A245A9B}"/>
              </a:ext>
            </a:extLst>
          </p:cNvPr>
          <p:cNvSpPr txBox="1"/>
          <p:nvPr/>
        </p:nvSpPr>
        <p:spPr>
          <a:xfrm>
            <a:off x="5474044" y="153183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(-40)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612E82F0-15E7-4FD2-B39D-A3F2D4BB268A}"/>
              </a:ext>
            </a:extLst>
          </p:cNvPr>
          <p:cNvSpPr/>
          <p:nvPr/>
        </p:nvSpPr>
        <p:spPr>
          <a:xfrm>
            <a:off x="5523072" y="1883034"/>
            <a:ext cx="943632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??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07DFF-55F9-4D29-92AE-A756FDB02474}"/>
              </a:ext>
            </a:extLst>
          </p:cNvPr>
          <p:cNvSpPr txBox="1"/>
          <p:nvPr/>
        </p:nvSpPr>
        <p:spPr>
          <a:xfrm>
            <a:off x="762000" y="2579351"/>
            <a:ext cx="4492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useful trick to do negation: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5EA14D-1FF1-4E59-B6F6-80A03071BBFD}"/>
              </a:ext>
            </a:extLst>
          </p:cNvPr>
          <p:cNvSpPr txBox="1"/>
          <p:nvPr/>
        </p:nvSpPr>
        <p:spPr>
          <a:xfrm>
            <a:off x="762000" y="3220845"/>
            <a:ext cx="242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Step-1: flip all bits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1C02A5-BA44-4C21-88A3-12FEB8EF58CF}"/>
              </a:ext>
            </a:extLst>
          </p:cNvPr>
          <p:cNvSpPr txBox="1"/>
          <p:nvPr/>
        </p:nvSpPr>
        <p:spPr>
          <a:xfrm>
            <a:off x="805089" y="4786569"/>
            <a:ext cx="1837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Step-2: add 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75A1B-5193-40E8-9D79-5EE08276F631}"/>
              </a:ext>
            </a:extLst>
          </p:cNvPr>
          <p:cNvGrpSpPr/>
          <p:nvPr/>
        </p:nvGrpSpPr>
        <p:grpSpPr>
          <a:xfrm>
            <a:off x="8567224" y="2646472"/>
            <a:ext cx="3074642" cy="3141392"/>
            <a:chOff x="8567224" y="2646472"/>
            <a:chExt cx="3074642" cy="314139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2944C1-5BD6-41A3-9C79-8BFB23FB1B2A}"/>
                </a:ext>
              </a:extLst>
            </p:cNvPr>
            <p:cNvGrpSpPr/>
            <p:nvPr/>
          </p:nvGrpSpPr>
          <p:grpSpPr>
            <a:xfrm>
              <a:off x="8687032" y="2646472"/>
              <a:ext cx="2391232" cy="632481"/>
              <a:chOff x="1173493" y="4090253"/>
              <a:chExt cx="2391232" cy="632481"/>
            </a:xfrm>
          </p:grpSpPr>
          <p:sp>
            <p:nvSpPr>
              <p:cNvPr id="18" name="矩形 2">
                <a:extLst>
                  <a:ext uri="{FF2B5EF4-FFF2-40B4-BE49-F238E27FC236}">
                    <a16:creationId xmlns:a16="http://schemas.microsoft.com/office/drawing/2014/main" id="{C04DC114-B770-456D-A522-AAAFBD424EB0}"/>
                  </a:ext>
                </a:extLst>
              </p:cNvPr>
              <p:cNvSpPr/>
              <p:nvPr/>
            </p:nvSpPr>
            <p:spPr>
              <a:xfrm>
                <a:off x="1173493" y="4090253"/>
                <a:ext cx="1767695" cy="632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800" dirty="0">
                    <a:latin typeface="Consolas" panose="020B0609020204030204" pitchFamily="49" charset="0"/>
                    <a:cs typeface="Arial"/>
                  </a:rPr>
                  <a:t>00101000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zh-CN" sz="1100" dirty="0">
                  <a:latin typeface="Arial"/>
                  <a:cs typeface="Arial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5A6200-D86C-4C20-9114-10F9EF646553}"/>
                  </a:ext>
                </a:extLst>
              </p:cNvPr>
              <p:cNvSpPr txBox="1"/>
              <p:nvPr/>
            </p:nvSpPr>
            <p:spPr>
              <a:xfrm>
                <a:off x="2847862" y="4121410"/>
                <a:ext cx="716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(40)</a:t>
                </a:r>
                <a:r>
                  <a:rPr lang="en-US" baseline="-25000" dirty="0">
                    <a:solidFill>
                      <a:schemeClr val="accent1"/>
                    </a:solidFill>
                  </a:rPr>
                  <a:t>10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0DDFD0-60AA-4730-8B62-FBCC5AB926CB}"/>
                </a:ext>
              </a:extLst>
            </p:cNvPr>
            <p:cNvCxnSpPr>
              <a:cxnSpLocks/>
            </p:cNvCxnSpPr>
            <p:nvPr/>
          </p:nvCxnSpPr>
          <p:spPr>
            <a:xfrm>
              <a:off x="9525398" y="3171333"/>
              <a:ext cx="0" cy="638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">
              <a:extLst>
                <a:ext uri="{FF2B5EF4-FFF2-40B4-BE49-F238E27FC236}">
                  <a16:creationId xmlns:a16="http://schemas.microsoft.com/office/drawing/2014/main" id="{E6E43CD7-ECDB-4385-BD04-3B4B0A199D18}"/>
                </a:ext>
              </a:extLst>
            </p:cNvPr>
            <p:cNvSpPr/>
            <p:nvPr/>
          </p:nvSpPr>
          <p:spPr>
            <a:xfrm>
              <a:off x="8765519" y="3980323"/>
              <a:ext cx="1767695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800" dirty="0">
                  <a:latin typeface="Consolas" panose="020B0609020204030204" pitchFamily="49" charset="0"/>
                  <a:cs typeface="Arial"/>
                </a:rPr>
                <a:t>11010111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endParaRPr lang="en-US" altLang="zh-CN" sz="1100" dirty="0">
                <a:latin typeface="Arial"/>
                <a:cs typeface="Arial"/>
              </a:endParaRPr>
            </a:p>
          </p:txBody>
        </p:sp>
        <p:sp>
          <p:nvSpPr>
            <p:cNvPr id="28" name="矩形 2">
              <a:extLst>
                <a:ext uri="{FF2B5EF4-FFF2-40B4-BE49-F238E27FC236}">
                  <a16:creationId xmlns:a16="http://schemas.microsoft.com/office/drawing/2014/main" id="{BE63AA40-CD85-45C2-8F47-6D029B82CB04}"/>
                </a:ext>
              </a:extLst>
            </p:cNvPr>
            <p:cNvSpPr/>
            <p:nvPr/>
          </p:nvSpPr>
          <p:spPr>
            <a:xfrm>
              <a:off x="10285278" y="4523420"/>
              <a:ext cx="1356588" cy="493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dirty="0">
                  <a:latin typeface="Consolas" panose="020B0609020204030204" pitchFamily="49" charset="0"/>
                  <a:cs typeface="Arial"/>
                </a:rPr>
                <a:t>+00000001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endParaRPr lang="en-US" altLang="zh-CN" sz="1100" dirty="0">
                <a:latin typeface="Arial"/>
                <a:cs typeface="Arial"/>
              </a:endParaRPr>
            </a:p>
          </p:txBody>
        </p:sp>
        <p:sp>
          <p:nvSpPr>
            <p:cNvPr id="32" name="矩形 2">
              <a:extLst>
                <a:ext uri="{FF2B5EF4-FFF2-40B4-BE49-F238E27FC236}">
                  <a16:creationId xmlns:a16="http://schemas.microsoft.com/office/drawing/2014/main" id="{FD404E70-CAA0-45A6-B733-D3197DC4512E}"/>
                </a:ext>
              </a:extLst>
            </p:cNvPr>
            <p:cNvSpPr/>
            <p:nvPr/>
          </p:nvSpPr>
          <p:spPr>
            <a:xfrm>
              <a:off x="8567224" y="5155383"/>
              <a:ext cx="2294639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800" dirty="0">
                  <a:latin typeface="Consolas" panose="020B0609020204030204" pitchFamily="49" charset="0"/>
                  <a:cs typeface="Arial"/>
                </a:rPr>
                <a:t> 11011000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endParaRPr lang="en-US" altLang="zh-CN" sz="1100" dirty="0">
                <a:latin typeface="Arial"/>
                <a:cs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1751C9-C4E5-42F6-BE2C-6F9F33EB0BBC}"/>
                </a:ext>
              </a:extLst>
            </p:cNvPr>
            <p:cNvSpPr txBox="1"/>
            <p:nvPr/>
          </p:nvSpPr>
          <p:spPr>
            <a:xfrm>
              <a:off x="10406965" y="5239950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(-40)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AD1CC3B-9EBF-4FAA-BF57-96D739082B59}"/>
                </a:ext>
              </a:extLst>
            </p:cNvPr>
            <p:cNvCxnSpPr>
              <a:cxnSpLocks/>
            </p:cNvCxnSpPr>
            <p:nvPr/>
          </p:nvCxnSpPr>
          <p:spPr>
            <a:xfrm>
              <a:off x="9525398" y="4451648"/>
              <a:ext cx="0" cy="638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908746-FEF0-4138-80B8-92A95E5FD5C8}"/>
                </a:ext>
              </a:extLst>
            </p:cNvPr>
            <p:cNvSpPr txBox="1"/>
            <p:nvPr/>
          </p:nvSpPr>
          <p:spPr>
            <a:xfrm>
              <a:off x="9613916" y="3305956"/>
              <a:ext cx="1597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Step-1: flip bits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A4D451-1EDA-40F5-88AE-C6E83ADAF9F7}"/>
                </a:ext>
              </a:extLst>
            </p:cNvPr>
            <p:cNvSpPr txBox="1"/>
            <p:nvPr/>
          </p:nvSpPr>
          <p:spPr>
            <a:xfrm>
              <a:off x="9562592" y="4499966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Step-2: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62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6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74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Example: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0929" y="2216848"/>
            <a:ext cx="8009984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365.25 = 3.6525 * 10</a:t>
            </a:r>
            <a:r>
              <a:rPr lang="en-US" altLang="zh-CN" sz="2400" baseline="30000" dirty="0">
                <a:latin typeface="Consolas"/>
                <a:cs typeface="Consolas"/>
              </a:rPr>
              <a:t>2</a:t>
            </a: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0.0123 = 1.23 * 10</a:t>
            </a:r>
            <a:r>
              <a:rPr lang="en-US" altLang="zh-CN" sz="2400" baseline="30000" dirty="0">
                <a:latin typeface="Consolas"/>
                <a:cs typeface="Consolas"/>
              </a:rPr>
              <a:t>-2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7676" y="3888586"/>
            <a:ext cx="6294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cs typeface="Arial"/>
              </a:rPr>
              <a:t>Decimal point </a:t>
            </a:r>
            <a:r>
              <a:rPr kumimoji="1" lang="en-US" altLang="zh-CN" sz="2400" b="1" dirty="0">
                <a:cs typeface="Arial"/>
              </a:rPr>
              <a:t>floats</a:t>
            </a:r>
            <a:r>
              <a:rPr kumimoji="1" lang="en-US" altLang="zh-CN" sz="2400" dirty="0">
                <a:cs typeface="Arial"/>
              </a:rPr>
              <a:t> to the position immediately </a:t>
            </a:r>
          </a:p>
          <a:p>
            <a:r>
              <a:rPr kumimoji="1" lang="en-US" altLang="zh-CN" sz="2400" dirty="0">
                <a:cs typeface="Arial"/>
              </a:rPr>
              <a:t>after the first nonzero digit.</a:t>
            </a:r>
            <a:endParaRPr lang="zh-CN" altLang="en-US" sz="2400" dirty="0">
              <a:cs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29" y="3272309"/>
            <a:ext cx="430293" cy="4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07903E-6 -2.36927E-6 L 0.15164 0.00208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binary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16606" y="4620621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(5.5)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</a:t>
            </a:r>
            <a:r>
              <a:rPr lang="en-US" altLang="zh-CN" sz="2400" dirty="0">
                <a:latin typeface="Arial"/>
                <a:cs typeface="Arial"/>
              </a:rPr>
              <a:t>(101.1)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 = (1.011)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endParaRPr lang="en-US" altLang="zh-CN" sz="2400" baseline="30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39488" y="2269413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3422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16606" y="4362198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(5.5)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</a:t>
            </a:r>
            <a:r>
              <a:rPr lang="en-US" altLang="zh-CN" sz="2400" dirty="0">
                <a:latin typeface="Arial"/>
                <a:cs typeface="Arial"/>
              </a:rPr>
              <a:t>(101.1)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 = (1.011)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endParaRPr lang="en-US" altLang="zh-CN" sz="2400" baseline="30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9006" y="5047628"/>
            <a:ext cx="8009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Arial"/>
                <a:cs typeface="Arial"/>
              </a:rPr>
              <a:t>Normalization: give</a:t>
            </a:r>
            <a:r>
              <a:rPr lang="zh-CN" alt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lang="zh-CN" alt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Arial"/>
                <a:cs typeface="Arial"/>
              </a:rPr>
              <a:t>r, obtain its normalized representation </a:t>
            </a:r>
            <a:endParaRPr lang="en-US" altLang="zh-CN" sz="1100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8125299" y="2482897"/>
            <a:ext cx="217373" cy="743725"/>
          </a:xfrm>
          <a:prstGeom prst="rightBrac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46120" y="2303291"/>
            <a:ext cx="17235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  <a:latin typeface="Arial"/>
                <a:cs typeface="Arial"/>
              </a:rPr>
              <a:t>Normalized </a:t>
            </a:r>
          </a:p>
          <a:p>
            <a:r>
              <a:rPr kumimoji="1" lang="en-US" altLang="zh-CN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</a:p>
          <a:p>
            <a:r>
              <a:rPr kumimoji="1" lang="en-US" altLang="zh-CN" dirty="0">
                <a:solidFill>
                  <a:srgbClr val="0000FF"/>
                </a:solidFill>
                <a:latin typeface="Arial"/>
                <a:cs typeface="Arial"/>
              </a:rPr>
              <a:t>of r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39488" y="2269413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65181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27190" y="3124976"/>
            <a:ext cx="6064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Normalized representation of  (10.25)</a:t>
            </a:r>
            <a:r>
              <a:rPr kumimoji="1" lang="en-US" altLang="zh-CN" sz="2800" baseline="-25000" dirty="0">
                <a:latin typeface="Arial"/>
                <a:cs typeface="Arial"/>
              </a:rPr>
              <a:t>10</a:t>
            </a:r>
            <a:r>
              <a:rPr kumimoji="1" lang="en-US" altLang="zh-CN" sz="2400" dirty="0">
                <a:latin typeface="Arial"/>
                <a:cs typeface="Arial"/>
              </a:rPr>
              <a:t>?    </a:t>
            </a:r>
            <a:endParaRPr kumimoji="1" lang="zh-CN" altLang="en-US" sz="2400" dirty="0">
              <a:latin typeface="Arial"/>
              <a:cs typeface="Arial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48B6C7CF-8B7B-4225-824B-722D87F9C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00" y="2521086"/>
            <a:ext cx="1621941" cy="166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2992407-00C1-4D47-B565-42EEB3CD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4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72795" y="1962840"/>
            <a:ext cx="6149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Normalized representation of  (10.25)</a:t>
            </a:r>
            <a:r>
              <a:rPr kumimoji="1" lang="en-US" altLang="zh-CN" sz="2800" baseline="-25000" dirty="0">
                <a:latin typeface="Arial"/>
                <a:cs typeface="Arial"/>
              </a:rPr>
              <a:t>10</a:t>
            </a:r>
            <a:r>
              <a:rPr kumimoji="1" lang="en-US" altLang="zh-CN" sz="2400" dirty="0">
                <a:latin typeface="Arial"/>
                <a:cs typeface="Arial"/>
              </a:rPr>
              <a:t> ?    </a:t>
            </a:r>
            <a:endParaRPr kumimoji="1" lang="zh-CN" altLang="en-US" sz="24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1" y="2763774"/>
            <a:ext cx="7156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cs typeface="Consolas"/>
              </a:rPr>
              <a:t>Answer: (10.25)</a:t>
            </a:r>
            <a:r>
              <a:rPr lang="en-US" altLang="zh-CN" sz="2800" baseline="-25000" dirty="0">
                <a:cs typeface="Consolas"/>
              </a:rPr>
              <a:t>10</a:t>
            </a:r>
            <a:r>
              <a:rPr lang="en-US" altLang="zh-CN" sz="2800" dirty="0">
                <a:cs typeface="Consolas"/>
              </a:rPr>
              <a:t> = </a:t>
            </a:r>
            <a:r>
              <a:rPr lang="en-US" altLang="zh-CN" sz="2800" dirty="0">
                <a:cs typeface="Arial"/>
              </a:rPr>
              <a:t>(1010.01)</a:t>
            </a:r>
            <a:r>
              <a:rPr lang="en-US" altLang="zh-CN" sz="2800" baseline="-25000" dirty="0">
                <a:cs typeface="Arial"/>
              </a:rPr>
              <a:t>2 </a:t>
            </a:r>
            <a:r>
              <a:rPr lang="en-US" altLang="zh-CN" sz="2800" dirty="0">
                <a:cs typeface="Arial"/>
              </a:rPr>
              <a:t> = (1.01001)</a:t>
            </a:r>
            <a:r>
              <a:rPr lang="en-US" altLang="zh-CN" sz="2800" baseline="-25000" dirty="0">
                <a:cs typeface="Arial"/>
              </a:rPr>
              <a:t>2 </a:t>
            </a:r>
            <a:r>
              <a:rPr lang="en-US" altLang="zh-CN" sz="2800" dirty="0">
                <a:cs typeface="Arial"/>
              </a:rPr>
              <a:t>* 2</a:t>
            </a:r>
            <a:r>
              <a:rPr lang="en-US" altLang="zh-CN" sz="2800" baseline="30000" dirty="0">
                <a:cs typeface="Arial"/>
              </a:rPr>
              <a:t>3</a:t>
            </a:r>
            <a:endParaRPr lang="en-US" altLang="zh-CN" sz="2800" baseline="30000" dirty="0">
              <a:cs typeface="Consolas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D5FC462-ED6E-4759-9AFA-31C943A2A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5" y="1539754"/>
            <a:ext cx="1270620" cy="130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448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C580EDD-A845-4D8B-A259-204F9D4AF71E}"/>
              </a:ext>
            </a:extLst>
          </p:cNvPr>
          <p:cNvSpPr/>
          <p:nvPr/>
        </p:nvSpPr>
        <p:spPr>
          <a:xfrm>
            <a:off x="1845189" y="4140070"/>
            <a:ext cx="8610213" cy="464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Normalized representation in computer</a:t>
            </a:r>
            <a:endParaRPr kumimoji="1" lang="zh-CN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1797878" y="376219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3" name="矩形 12"/>
          <p:cNvSpPr/>
          <p:nvPr/>
        </p:nvSpPr>
        <p:spPr>
          <a:xfrm>
            <a:off x="2004350" y="2058541"/>
            <a:ext cx="8009984" cy="128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23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6E1FDA-E261-4BA8-A791-5BBAC61F8C91}"/>
              </a:ext>
            </a:extLst>
          </p:cNvPr>
          <p:cNvCxnSpPr>
            <a:cxnSpLocks/>
          </p:cNvCxnSpPr>
          <p:nvPr/>
        </p:nvCxnSpPr>
        <p:spPr>
          <a:xfrm flipH="1">
            <a:off x="2442521" y="1807559"/>
            <a:ext cx="323887" cy="34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C50F43-B808-4F32-97A3-E11DE9258A11}"/>
              </a:ext>
            </a:extLst>
          </p:cNvPr>
          <p:cNvCxnSpPr/>
          <p:nvPr/>
        </p:nvCxnSpPr>
        <p:spPr>
          <a:xfrm flipH="1">
            <a:off x="3423682" y="1911840"/>
            <a:ext cx="144355" cy="18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110AF1-04D4-4471-BEDE-6D56922B7E24}"/>
              </a:ext>
            </a:extLst>
          </p:cNvPr>
          <p:cNvSpPr txBox="1"/>
          <p:nvPr/>
        </p:nvSpPr>
        <p:spPr>
          <a:xfrm>
            <a:off x="3568037" y="1656786"/>
            <a:ext cx="107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A39FC-A6A2-47CF-B121-46BCF383387A}"/>
              </a:ext>
            </a:extLst>
          </p:cNvPr>
          <p:cNvSpPr txBox="1"/>
          <p:nvPr/>
        </p:nvSpPr>
        <p:spPr>
          <a:xfrm>
            <a:off x="2514697" y="147212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significant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73931-966C-452B-817A-8EF8629E94C1}"/>
              </a:ext>
            </a:extLst>
          </p:cNvPr>
          <p:cNvGrpSpPr/>
          <p:nvPr/>
        </p:nvGrpSpPr>
        <p:grpSpPr>
          <a:xfrm>
            <a:off x="3652316" y="2589766"/>
            <a:ext cx="3700017" cy="1661962"/>
            <a:chOff x="3652316" y="2589766"/>
            <a:chExt cx="3700017" cy="166196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3C0B50-5C94-441B-BD47-E83F2E3874C0}"/>
                </a:ext>
              </a:extLst>
            </p:cNvPr>
            <p:cNvSpPr/>
            <p:nvPr/>
          </p:nvSpPr>
          <p:spPr>
            <a:xfrm>
              <a:off x="3652316" y="2589766"/>
              <a:ext cx="1880500" cy="641201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1C80EA-9A3A-4EBB-8473-DB45B9252C48}"/>
                </a:ext>
              </a:extLst>
            </p:cNvPr>
            <p:cNvCxnSpPr/>
            <p:nvPr/>
          </p:nvCxnSpPr>
          <p:spPr>
            <a:xfrm flipH="1" flipV="1">
              <a:off x="4915480" y="3230967"/>
              <a:ext cx="2436853" cy="1020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86E3C-A975-4303-9D47-9EFA4CE9DFA6}"/>
              </a:ext>
            </a:extLst>
          </p:cNvPr>
          <p:cNvSpPr/>
          <p:nvPr/>
        </p:nvSpPr>
        <p:spPr>
          <a:xfrm>
            <a:off x="1845189" y="4139133"/>
            <a:ext cx="303883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E6F351-6C5A-4F7E-8A3D-712020F65A16}"/>
              </a:ext>
            </a:extLst>
          </p:cNvPr>
          <p:cNvGrpSpPr/>
          <p:nvPr/>
        </p:nvGrpSpPr>
        <p:grpSpPr>
          <a:xfrm>
            <a:off x="2066798" y="3769308"/>
            <a:ext cx="2658431" cy="833483"/>
            <a:chOff x="2066798" y="3769308"/>
            <a:chExt cx="2658431" cy="833483"/>
          </a:xfrm>
        </p:grpSpPr>
        <p:sp>
          <p:nvSpPr>
            <p:cNvPr id="9" name="TextBox 4"/>
            <p:cNvSpPr txBox="1"/>
            <p:nvPr/>
          </p:nvSpPr>
          <p:spPr>
            <a:xfrm>
              <a:off x="2066798" y="3769308"/>
              <a:ext cx="4129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Verdana"/>
                  <a:cs typeface="Verdana"/>
                </a:rPr>
                <a:t>30</a:t>
              </a: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4312285" y="3795767"/>
              <a:ext cx="4129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Verdana"/>
                  <a:cs typeface="Verdana"/>
                </a:rPr>
                <a:t>23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A85B6C-3A6D-4F74-8947-29E29550122F}"/>
                </a:ext>
              </a:extLst>
            </p:cNvPr>
            <p:cNvSpPr/>
            <p:nvPr/>
          </p:nvSpPr>
          <p:spPr>
            <a:xfrm>
              <a:off x="2149418" y="4141126"/>
              <a:ext cx="2492183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exp (E)</a:t>
              </a:r>
            </a:p>
          </p:txBody>
        </p:sp>
      </p:grpSp>
      <p:sp>
        <p:nvSpPr>
          <p:cNvPr id="12" name="TextBox 4"/>
          <p:cNvSpPr txBox="1"/>
          <p:nvPr/>
        </p:nvSpPr>
        <p:spPr>
          <a:xfrm>
            <a:off x="10182283" y="3762191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8A544A-38BA-4844-89F5-0AF0359113E4}"/>
              </a:ext>
            </a:extLst>
          </p:cNvPr>
          <p:cNvGrpSpPr/>
          <p:nvPr/>
        </p:nvGrpSpPr>
        <p:grpSpPr>
          <a:xfrm>
            <a:off x="4586164" y="3809226"/>
            <a:ext cx="5869238" cy="797590"/>
            <a:chOff x="4586164" y="3809226"/>
            <a:chExt cx="5869238" cy="797590"/>
          </a:xfrm>
        </p:grpSpPr>
        <p:sp>
          <p:nvSpPr>
            <p:cNvPr id="11" name="TextBox 4"/>
            <p:cNvSpPr txBox="1"/>
            <p:nvPr/>
          </p:nvSpPr>
          <p:spPr>
            <a:xfrm>
              <a:off x="4586164" y="3809226"/>
              <a:ext cx="412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Verdana"/>
                  <a:cs typeface="Verdana"/>
                </a:rPr>
                <a:t>22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6F8631-79B8-4217-820C-4795F6158FEC}"/>
                </a:ext>
              </a:extLst>
            </p:cNvPr>
            <p:cNvSpPr/>
            <p:nvPr/>
          </p:nvSpPr>
          <p:spPr>
            <a:xfrm>
              <a:off x="4641601" y="4145151"/>
              <a:ext cx="5813801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fraction (F)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6663533" y="4608397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(b</a:t>
            </a:r>
            <a:r>
              <a:rPr lang="en-US" altLang="zh-CN" baseline="-25000" dirty="0">
                <a:latin typeface="Consolas"/>
                <a:cs typeface="Consolas"/>
              </a:rPr>
              <a:t>1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2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3</a:t>
            </a:r>
            <a:r>
              <a:rPr lang="mr-IN" altLang="zh-CN" dirty="0">
                <a:latin typeface="Consolas"/>
                <a:cs typeface="Consolas"/>
              </a:rPr>
              <a:t>…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23</a:t>
            </a:r>
            <a:r>
              <a:rPr lang="en-US" altLang="zh-CN" dirty="0">
                <a:latin typeface="Consolas"/>
                <a:cs typeface="Consolas"/>
              </a:rPr>
              <a:t>)</a:t>
            </a:r>
            <a:r>
              <a:rPr lang="en-US" altLang="zh-CN" baseline="-25000" dirty="0">
                <a:latin typeface="Consolas"/>
                <a:cs typeface="Consolas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85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Normalized representation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9895"/>
              </p:ext>
            </p:extLst>
          </p:nvPr>
        </p:nvGraphicFramePr>
        <p:xfrm>
          <a:off x="1528760" y="510979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1505456" y="471372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1809332" y="471466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4019863" y="472144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4288783" y="472238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9889861" y="471372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1446252" y="3613657"/>
            <a:ext cx="8009984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cs typeface="Consolas"/>
              </a:rPr>
              <a:t>Example: (5.5)</a:t>
            </a:r>
            <a:r>
              <a:rPr lang="en-US" altLang="zh-CN" sz="2800" baseline="-25000" dirty="0">
                <a:cs typeface="Consolas"/>
              </a:rPr>
              <a:t>10</a:t>
            </a:r>
            <a:r>
              <a:rPr lang="en-US" altLang="zh-CN" sz="2800" dirty="0">
                <a:cs typeface="Consolas"/>
              </a:rPr>
              <a:t> = </a:t>
            </a:r>
            <a:r>
              <a:rPr lang="en-US" altLang="zh-CN" sz="2800" dirty="0">
                <a:cs typeface="Arial"/>
              </a:rPr>
              <a:t>(101.1)</a:t>
            </a:r>
            <a:r>
              <a:rPr lang="en-US" altLang="zh-CN" sz="2800" baseline="-25000" dirty="0">
                <a:cs typeface="Arial"/>
              </a:rPr>
              <a:t>2 </a:t>
            </a:r>
            <a:r>
              <a:rPr lang="en-US" altLang="zh-CN" sz="2800" dirty="0">
                <a:cs typeface="Arial"/>
              </a:rPr>
              <a:t> = (1.011)</a:t>
            </a:r>
            <a:r>
              <a:rPr lang="en-US" altLang="zh-CN" sz="2800" baseline="-25000" dirty="0">
                <a:cs typeface="Arial"/>
              </a:rPr>
              <a:t>2 </a:t>
            </a:r>
            <a:r>
              <a:rPr lang="en-US" altLang="zh-CN" sz="2800" dirty="0">
                <a:cs typeface="Arial"/>
              </a:rPr>
              <a:t>* 2</a:t>
            </a:r>
            <a:r>
              <a:rPr lang="en-US" altLang="zh-CN" sz="2800" baseline="30000" dirty="0">
                <a:cs typeface="Arial"/>
              </a:rPr>
              <a:t>2</a:t>
            </a:r>
            <a:endParaRPr lang="en-US" altLang="zh-CN" sz="2800" baseline="30000" dirty="0"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69367" y="5583346"/>
            <a:ext cx="232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23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3102FB-F682-4E8C-BFCB-650683249E24}"/>
              </a:ext>
            </a:extLst>
          </p:cNvPr>
          <p:cNvSpPr/>
          <p:nvPr/>
        </p:nvSpPr>
        <p:spPr>
          <a:xfrm>
            <a:off x="2004350" y="2058541"/>
            <a:ext cx="8009984" cy="128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23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BAA2E-1884-4EBF-8A36-88880A6FD1CA}"/>
              </a:ext>
            </a:extLst>
          </p:cNvPr>
          <p:cNvCxnSpPr>
            <a:cxnSpLocks/>
          </p:cNvCxnSpPr>
          <p:nvPr/>
        </p:nvCxnSpPr>
        <p:spPr>
          <a:xfrm flipH="1">
            <a:off x="2442521" y="1807559"/>
            <a:ext cx="323887" cy="34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14EE52-8CA6-4401-8A7F-2C93DF016B69}"/>
              </a:ext>
            </a:extLst>
          </p:cNvPr>
          <p:cNvCxnSpPr/>
          <p:nvPr/>
        </p:nvCxnSpPr>
        <p:spPr>
          <a:xfrm flipH="1">
            <a:off x="3423682" y="1911840"/>
            <a:ext cx="144355" cy="18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AB5F4E-6255-42C8-ADEE-2E041C3757F2}"/>
              </a:ext>
            </a:extLst>
          </p:cNvPr>
          <p:cNvSpPr txBox="1"/>
          <p:nvPr/>
        </p:nvSpPr>
        <p:spPr>
          <a:xfrm>
            <a:off x="3568037" y="1656786"/>
            <a:ext cx="107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53E63B-4812-453F-96D9-5151F1025593}"/>
              </a:ext>
            </a:extLst>
          </p:cNvPr>
          <p:cNvSpPr txBox="1"/>
          <p:nvPr/>
        </p:nvSpPr>
        <p:spPr>
          <a:xfrm>
            <a:off x="2514697" y="147212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significant</a:t>
            </a:r>
          </a:p>
        </p:txBody>
      </p:sp>
    </p:spTree>
    <p:extLst>
      <p:ext uri="{BB962C8B-B14F-4D97-AF65-F5344CB8AC3E}">
        <p14:creationId xmlns:p14="http://schemas.microsoft.com/office/powerpoint/2010/main" val="39170636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879F-FFDD-48CA-9E9F-107B8211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99FF-A7B4-4BFB-95E8-5AF3BF6E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2’s complement</a:t>
            </a:r>
          </a:p>
          <a:p>
            <a:pPr lvl="1"/>
            <a:r>
              <a:rPr lang="en-US" dirty="0"/>
              <a:t>The negation trick, and its use for subtraction</a:t>
            </a:r>
          </a:p>
          <a:p>
            <a:r>
              <a:rPr lang="en-US" dirty="0"/>
              <a:t>What are 32-bit or 64-bit processors?</a:t>
            </a:r>
          </a:p>
          <a:p>
            <a:r>
              <a:rPr lang="en-US" dirty="0"/>
              <a:t>Byte ordering</a:t>
            </a:r>
          </a:p>
          <a:p>
            <a:pPr lvl="1"/>
            <a:r>
              <a:rPr lang="en-US" dirty="0"/>
              <a:t>Big vs. small endian</a:t>
            </a:r>
          </a:p>
          <a:p>
            <a:r>
              <a:rPr lang="en-US" dirty="0"/>
              <a:t>Intro to floating points</a:t>
            </a:r>
          </a:p>
        </p:txBody>
      </p:sp>
    </p:spTree>
    <p:extLst>
      <p:ext uri="{BB962C8B-B14F-4D97-AF65-F5344CB8AC3E}">
        <p14:creationId xmlns:p14="http://schemas.microsoft.com/office/powerpoint/2010/main" val="158580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the negation trick work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076453"/>
              </p:ext>
            </p:extLst>
          </p:nvPr>
        </p:nvGraphicFramePr>
        <p:xfrm>
          <a:off x="2906713" y="4856378"/>
          <a:ext cx="22098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6" name="Equation" r:id="rId3" imgW="825500" imgH="241300" progId="Equation.3">
                  <p:embed/>
                </p:oleObj>
              </mc:Choice>
              <mc:Fallback>
                <p:oleObj name="Equation" r:id="rId3" imgW="825500" imgH="2413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6713" y="4856378"/>
                        <a:ext cx="2209800" cy="64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906713" y="3149601"/>
            <a:ext cx="2726267" cy="1202267"/>
          </a:xfrm>
          <a:prstGeom prst="wedgeRoundRectCallout">
            <a:avLst>
              <a:gd name="adj1" fmla="val -38336"/>
              <a:gd name="adj2" fmla="val -88676"/>
              <a:gd name="adj3" fmla="val 16667"/>
            </a:avLst>
          </a:prstGeom>
          <a:solidFill>
            <a:srgbClr val="B9CD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b with bits flipped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87262"/>
              </p:ext>
            </p:extLst>
          </p:nvPr>
        </p:nvGraphicFramePr>
        <p:xfrm>
          <a:off x="2252663" y="2224088"/>
          <a:ext cx="384333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7" name="Equation" r:id="rId5" imgW="1435100" imgH="241300" progId="Equation.3">
                  <p:embed/>
                </p:oleObj>
              </mc:Choice>
              <mc:Fallback>
                <p:oleObj name="Equation" r:id="rId5" imgW="1435100" imgH="2413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52663" y="2224088"/>
                        <a:ext cx="3843337" cy="64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1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Negation trick lets us find bit pattern of a negative number more easily</a:t>
            </a:r>
            <a:endParaRPr kumimoji="1"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E1C400-4656-41DD-8F62-C4CEB83DAFA7}"/>
              </a:ext>
            </a:extLst>
          </p:cNvPr>
          <p:cNvGrpSpPr/>
          <p:nvPr/>
        </p:nvGrpSpPr>
        <p:grpSpPr>
          <a:xfrm>
            <a:off x="2600267" y="2808928"/>
            <a:ext cx="7394618" cy="941561"/>
            <a:chOff x="1697066" y="3977132"/>
            <a:chExt cx="7394618" cy="9415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39B3CE-819C-4606-A58C-5736DD8D758E}"/>
                </a:ext>
              </a:extLst>
            </p:cNvPr>
            <p:cNvSpPr txBox="1"/>
            <p:nvPr/>
          </p:nvSpPr>
          <p:spPr>
            <a:xfrm>
              <a:off x="2717760" y="4307516"/>
              <a:ext cx="63739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The bit pattern of 8-bit signed integer -33?</a:t>
              </a:r>
            </a:p>
          </p:txBody>
        </p:sp>
        <p:pic>
          <p:nvPicPr>
            <p:cNvPr id="7" name="Picture 2" descr="Bang good Buzzer Alarm Push Button Lottery Trivia Quiz Game Red Light With  Sound - US$11.99-arrival notice">
              <a:extLst>
                <a:ext uri="{FF2B5EF4-FFF2-40B4-BE49-F238E27FC236}">
                  <a16:creationId xmlns:a16="http://schemas.microsoft.com/office/drawing/2014/main" id="{FD0A6C60-8247-42B6-B00E-2EE961FBC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066" y="3977132"/>
              <a:ext cx="941561" cy="941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395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Negation trick lets us find bit pattern of a negative number more easily</a:t>
            </a:r>
            <a:endParaRPr kumimoji="1"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E1C400-4656-41DD-8F62-C4CEB83DAFA7}"/>
              </a:ext>
            </a:extLst>
          </p:cNvPr>
          <p:cNvGrpSpPr/>
          <p:nvPr/>
        </p:nvGrpSpPr>
        <p:grpSpPr>
          <a:xfrm>
            <a:off x="2600267" y="2808928"/>
            <a:ext cx="8778204" cy="2465265"/>
            <a:chOff x="1697066" y="3977132"/>
            <a:chExt cx="8778204" cy="24652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39B3CE-819C-4606-A58C-5736DD8D758E}"/>
                </a:ext>
              </a:extLst>
            </p:cNvPr>
            <p:cNvSpPr txBox="1"/>
            <p:nvPr/>
          </p:nvSpPr>
          <p:spPr>
            <a:xfrm>
              <a:off x="2944426" y="5057402"/>
              <a:ext cx="75308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Answer: </a:t>
              </a:r>
            </a:p>
            <a:p>
              <a:r>
                <a:rPr lang="en-US" sz="2800" dirty="0"/>
                <a:t>33 = (00010001)</a:t>
              </a:r>
              <a:r>
                <a:rPr lang="en-US" sz="2800" baseline="-25000" dirty="0"/>
                <a:t>2</a:t>
              </a:r>
            </a:p>
            <a:p>
              <a:r>
                <a:rPr lang="en-US" sz="2800" dirty="0"/>
                <a:t>Apply negation trick: (11101110)</a:t>
              </a:r>
              <a:r>
                <a:rPr lang="en-US" sz="2800" baseline="-25000" dirty="0"/>
                <a:t>2</a:t>
              </a:r>
              <a:r>
                <a:rPr lang="en-US" sz="2800" dirty="0"/>
                <a:t>+1=(11101111)</a:t>
              </a:r>
              <a:r>
                <a:rPr lang="en-US" sz="2800" baseline="-25000" dirty="0"/>
                <a:t>2</a:t>
              </a:r>
            </a:p>
          </p:txBody>
        </p:sp>
        <p:pic>
          <p:nvPicPr>
            <p:cNvPr id="7" name="Picture 2" descr="Bang good Buzzer Alarm Push Button Lottery Trivia Quiz Game Red Light With  Sound - US$11.99-arrival notice">
              <a:extLst>
                <a:ext uri="{FF2B5EF4-FFF2-40B4-BE49-F238E27FC236}">
                  <a16:creationId xmlns:a16="http://schemas.microsoft.com/office/drawing/2014/main" id="{FD0A6C60-8247-42B6-B00E-2EE961FBC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066" y="3977132"/>
              <a:ext cx="941561" cy="941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599542-6ACC-4F3A-A218-326AF5179AA2}"/>
              </a:ext>
            </a:extLst>
          </p:cNvPr>
          <p:cNvSpPr txBox="1"/>
          <p:nvPr/>
        </p:nvSpPr>
        <p:spPr>
          <a:xfrm>
            <a:off x="3773361" y="3291712"/>
            <a:ext cx="6373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bit pattern of 8-bit signed integer -33?</a:t>
            </a:r>
          </a:p>
        </p:txBody>
      </p:sp>
    </p:spTree>
    <p:extLst>
      <p:ext uri="{BB962C8B-B14F-4D97-AF65-F5344CB8AC3E}">
        <p14:creationId xmlns:p14="http://schemas.microsoft.com/office/powerpoint/2010/main" val="284015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9FA288D-7628-47ED-BE8A-C27B4355F7C0}"/>
              </a:ext>
            </a:extLst>
          </p:cNvPr>
          <p:cNvGrpSpPr/>
          <p:nvPr/>
        </p:nvGrpSpPr>
        <p:grpSpPr>
          <a:xfrm>
            <a:off x="8019725" y="3615771"/>
            <a:ext cx="4138065" cy="950426"/>
            <a:chOff x="8076774" y="3641124"/>
            <a:chExt cx="4138065" cy="9504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31BE17-90A0-4155-A5E1-B97B362E14B6}"/>
                </a:ext>
              </a:extLst>
            </p:cNvPr>
            <p:cNvSpPr/>
            <p:nvPr/>
          </p:nvSpPr>
          <p:spPr>
            <a:xfrm>
              <a:off x="9003933" y="3641124"/>
              <a:ext cx="2222355" cy="9504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249362A5-CCA8-43F7-B3B8-603C55195BE4}"/>
                </a:ext>
              </a:extLst>
            </p:cNvPr>
            <p:cNvSpPr/>
            <p:nvPr/>
          </p:nvSpPr>
          <p:spPr>
            <a:xfrm>
              <a:off x="8076774" y="3946163"/>
              <a:ext cx="420064" cy="3537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3804E104-DF66-464C-858F-2956CCE46844}"/>
                </a:ext>
              </a:extLst>
            </p:cNvPr>
            <p:cNvSpPr/>
            <p:nvPr/>
          </p:nvSpPr>
          <p:spPr>
            <a:xfrm rot="10800000">
              <a:off x="11326913" y="3748214"/>
              <a:ext cx="273651" cy="749643"/>
            </a:xfrm>
            <a:prstGeom prst="leftBrace">
              <a:avLst>
                <a:gd name="adj1" fmla="val 8333"/>
                <a:gd name="adj2" fmla="val 5714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8D23DA-98EF-4A4F-8F70-290EE12EF424}"/>
                </a:ext>
              </a:extLst>
            </p:cNvPr>
            <p:cNvSpPr txBox="1"/>
            <p:nvPr/>
          </p:nvSpPr>
          <p:spPr>
            <a:xfrm>
              <a:off x="11544463" y="3800199"/>
              <a:ext cx="670376" cy="464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(-7)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351E97D-4B9B-491D-9100-0ED5286A3E82}"/>
              </a:ext>
            </a:extLst>
          </p:cNvPr>
          <p:cNvSpPr/>
          <p:nvPr/>
        </p:nvSpPr>
        <p:spPr>
          <a:xfrm>
            <a:off x="300681" y="2837935"/>
            <a:ext cx="4020065" cy="25702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9DA4A-9D3F-4784-BB59-F3990C9A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65" y="332174"/>
            <a:ext cx="10962503" cy="1325563"/>
          </a:xfrm>
        </p:spPr>
        <p:txBody>
          <a:bodyPr/>
          <a:lstStyle/>
          <a:p>
            <a:r>
              <a:rPr lang="en-US" dirty="0"/>
              <a:t>Negation trick helps computers do subtraction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45ECD0-6C14-4DAA-B64D-18E76C8D0C0F}"/>
              </a:ext>
            </a:extLst>
          </p:cNvPr>
          <p:cNvGrpSpPr/>
          <p:nvPr/>
        </p:nvGrpSpPr>
        <p:grpSpPr>
          <a:xfrm>
            <a:off x="636129" y="3031650"/>
            <a:ext cx="3038142" cy="960968"/>
            <a:chOff x="-50944" y="3310806"/>
            <a:chExt cx="3038142" cy="9609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36C877-4BA7-467B-B4BA-716D0A7A7F1A}"/>
                </a:ext>
              </a:extLst>
            </p:cNvPr>
            <p:cNvSpPr/>
            <p:nvPr/>
          </p:nvSpPr>
          <p:spPr>
            <a:xfrm>
              <a:off x="281081" y="3391104"/>
              <a:ext cx="21372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0 0 0 0 0 1 0 1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2F150B-E83F-4F67-906D-90334DDAA267}"/>
                </a:ext>
              </a:extLst>
            </p:cNvPr>
            <p:cNvSpPr/>
            <p:nvPr/>
          </p:nvSpPr>
          <p:spPr>
            <a:xfrm>
              <a:off x="168999" y="3791215"/>
              <a:ext cx="28181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0 0 0 0 0 1 1 1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DFE05A-0457-4099-9198-04DE4B41277D}"/>
                </a:ext>
              </a:extLst>
            </p:cNvPr>
            <p:cNvSpPr txBox="1"/>
            <p:nvPr/>
          </p:nvSpPr>
          <p:spPr>
            <a:xfrm>
              <a:off x="-50944" y="3721956"/>
              <a:ext cx="45752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-</a:t>
              </a:r>
            </a:p>
          </p:txBody>
        </p:sp>
        <p:cxnSp>
          <p:nvCxnSpPr>
            <p:cNvPr id="8" name="Straight Connector 8">
              <a:extLst>
                <a:ext uri="{FF2B5EF4-FFF2-40B4-BE49-F238E27FC236}">
                  <a16:creationId xmlns:a16="http://schemas.microsoft.com/office/drawing/2014/main" id="{D02B4FD4-FAED-4956-BFD6-541CB0715213}"/>
                </a:ext>
              </a:extLst>
            </p:cNvPr>
            <p:cNvCxnSpPr>
              <a:cxnSpLocks/>
            </p:cNvCxnSpPr>
            <p:nvPr/>
          </p:nvCxnSpPr>
          <p:spPr>
            <a:xfrm>
              <a:off x="179952" y="4271774"/>
              <a:ext cx="26455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5925B1-CA59-407D-9A11-2CE43BC37E85}"/>
                </a:ext>
              </a:extLst>
            </p:cNvPr>
            <p:cNvSpPr txBox="1"/>
            <p:nvPr/>
          </p:nvSpPr>
          <p:spPr>
            <a:xfrm>
              <a:off x="2275951" y="3310806"/>
              <a:ext cx="599844" cy="88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(5)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  <a:endParaRPr lang="en-US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(7)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5F86DC-91A2-4A59-BCB8-0EC1E7629220}"/>
              </a:ext>
            </a:extLst>
          </p:cNvPr>
          <p:cNvSpPr txBox="1"/>
          <p:nvPr/>
        </p:nvSpPr>
        <p:spPr>
          <a:xfrm>
            <a:off x="263611" y="2270041"/>
            <a:ext cx="280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 of doing this: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60F442-2D98-4DE7-B261-6732F4E041CB}"/>
              </a:ext>
            </a:extLst>
          </p:cNvPr>
          <p:cNvSpPr/>
          <p:nvPr/>
        </p:nvSpPr>
        <p:spPr>
          <a:xfrm>
            <a:off x="9003933" y="2912456"/>
            <a:ext cx="2137244" cy="420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Verdana"/>
                <a:cs typeface="Verdana"/>
              </a:rPr>
              <a:t>0 0 0 0 0 1 0 1</a:t>
            </a:r>
          </a:p>
        </p:txBody>
      </p:sp>
      <p:cxnSp>
        <p:nvCxnSpPr>
          <p:cNvPr id="21" name="Straight Connector 8">
            <a:extLst>
              <a:ext uri="{FF2B5EF4-FFF2-40B4-BE49-F238E27FC236}">
                <a16:creationId xmlns:a16="http://schemas.microsoft.com/office/drawing/2014/main" id="{59C609C7-A669-47F3-AB7C-0AB02635D276}"/>
              </a:ext>
            </a:extLst>
          </p:cNvPr>
          <p:cNvCxnSpPr>
            <a:cxnSpLocks/>
          </p:cNvCxnSpPr>
          <p:nvPr/>
        </p:nvCxnSpPr>
        <p:spPr>
          <a:xfrm>
            <a:off x="8749757" y="4616755"/>
            <a:ext cx="26455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EEA431-3328-4DC8-8D1D-59E4007578E3}"/>
              </a:ext>
            </a:extLst>
          </p:cNvPr>
          <p:cNvSpPr txBox="1"/>
          <p:nvPr/>
        </p:nvSpPr>
        <p:spPr>
          <a:xfrm>
            <a:off x="11047758" y="2834727"/>
            <a:ext cx="599844" cy="488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(5)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59BB08-DA10-4127-A06D-404163EC00DC}"/>
              </a:ext>
            </a:extLst>
          </p:cNvPr>
          <p:cNvSpPr txBox="1"/>
          <p:nvPr/>
        </p:nvSpPr>
        <p:spPr>
          <a:xfrm>
            <a:off x="5432236" y="2270040"/>
            <a:ext cx="212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 this instead: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C34F61-3900-45AE-889C-E914151772AC}"/>
              </a:ext>
            </a:extLst>
          </p:cNvPr>
          <p:cNvGrpSpPr/>
          <p:nvPr/>
        </p:nvGrpSpPr>
        <p:grpSpPr>
          <a:xfrm>
            <a:off x="5381989" y="3811916"/>
            <a:ext cx="2818199" cy="468661"/>
            <a:chOff x="5381989" y="3811916"/>
            <a:chExt cx="2818199" cy="46866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12D424-7A69-4EE8-88E5-ADAEDBA08BB9}"/>
                </a:ext>
              </a:extLst>
            </p:cNvPr>
            <p:cNvSpPr/>
            <p:nvPr/>
          </p:nvSpPr>
          <p:spPr>
            <a:xfrm>
              <a:off x="5381989" y="3860184"/>
              <a:ext cx="2818199" cy="420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0 0 0 0 0 1 1 1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17CD8E-7682-40D2-8AD2-3558F3619B3E}"/>
                </a:ext>
              </a:extLst>
            </p:cNvPr>
            <p:cNvSpPr txBox="1"/>
            <p:nvPr/>
          </p:nvSpPr>
          <p:spPr>
            <a:xfrm>
              <a:off x="7413630" y="3811916"/>
              <a:ext cx="599844" cy="464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(7)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270828-478E-4245-AB7A-E0ECCAD3B32D}"/>
              </a:ext>
            </a:extLst>
          </p:cNvPr>
          <p:cNvGrpSpPr/>
          <p:nvPr/>
        </p:nvGrpSpPr>
        <p:grpSpPr>
          <a:xfrm>
            <a:off x="8924299" y="3696631"/>
            <a:ext cx="2818199" cy="894919"/>
            <a:chOff x="8924299" y="3696631"/>
            <a:chExt cx="2818199" cy="89491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AA31F5-968F-4336-83D7-005DDB9B6305}"/>
                </a:ext>
              </a:extLst>
            </p:cNvPr>
            <p:cNvSpPr/>
            <p:nvPr/>
          </p:nvSpPr>
          <p:spPr>
            <a:xfrm>
              <a:off x="8924299" y="3696631"/>
              <a:ext cx="28181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1 1 1 1 1 0 0 0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9673C58-513E-439C-9DF6-3443505E1EB8}"/>
                </a:ext>
              </a:extLst>
            </p:cNvPr>
            <p:cNvSpPr/>
            <p:nvPr/>
          </p:nvSpPr>
          <p:spPr>
            <a:xfrm>
              <a:off x="8951228" y="4191440"/>
              <a:ext cx="2275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0 0 0 0 0 0 0 1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1948EE-4A87-46FD-BBB5-172C8F92EAB5}"/>
              </a:ext>
            </a:extLst>
          </p:cNvPr>
          <p:cNvGrpSpPr/>
          <p:nvPr/>
        </p:nvGrpSpPr>
        <p:grpSpPr>
          <a:xfrm>
            <a:off x="856071" y="4618540"/>
            <a:ext cx="2818199" cy="505357"/>
            <a:chOff x="975519" y="2885747"/>
            <a:chExt cx="2818199" cy="505357"/>
          </a:xfrm>
        </p:grpSpPr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0658F2B2-8CD5-424A-8F1A-85FA16056E48}"/>
                </a:ext>
              </a:extLst>
            </p:cNvPr>
            <p:cNvSpPr/>
            <p:nvPr/>
          </p:nvSpPr>
          <p:spPr>
            <a:xfrm>
              <a:off x="975519" y="2990994"/>
              <a:ext cx="28181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1 1 1 1 1 1 1 0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7B9115-395A-4769-8CF7-93689C98FA7E}"/>
                </a:ext>
              </a:extLst>
            </p:cNvPr>
            <p:cNvSpPr txBox="1"/>
            <p:nvPr/>
          </p:nvSpPr>
          <p:spPr>
            <a:xfrm>
              <a:off x="3082472" y="2885747"/>
              <a:ext cx="670376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(-2)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5C06FC-4A40-4EB1-81AE-C70679EBE865}"/>
              </a:ext>
            </a:extLst>
          </p:cNvPr>
          <p:cNvGrpSpPr/>
          <p:nvPr/>
        </p:nvGrpSpPr>
        <p:grpSpPr>
          <a:xfrm>
            <a:off x="8964641" y="4734564"/>
            <a:ext cx="2818199" cy="505357"/>
            <a:chOff x="975519" y="2885747"/>
            <a:chExt cx="2818199" cy="505357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0FF2E88D-BFDC-49F7-A625-30DACC5E5F98}"/>
                </a:ext>
              </a:extLst>
            </p:cNvPr>
            <p:cNvSpPr/>
            <p:nvPr/>
          </p:nvSpPr>
          <p:spPr>
            <a:xfrm>
              <a:off x="975519" y="2990994"/>
              <a:ext cx="28181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1 1 1 1 1 1 1 0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30636A-A410-4C2C-B7FC-BD684A130A0A}"/>
                </a:ext>
              </a:extLst>
            </p:cNvPr>
            <p:cNvSpPr txBox="1"/>
            <p:nvPr/>
          </p:nvSpPr>
          <p:spPr>
            <a:xfrm>
              <a:off x="3082472" y="2885747"/>
              <a:ext cx="670376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(-2)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46F720-3E2B-426A-923B-709CD64EF4F8}"/>
              </a:ext>
            </a:extLst>
          </p:cNvPr>
          <p:cNvCxnSpPr>
            <a:cxnSpLocks/>
          </p:cNvCxnSpPr>
          <p:nvPr/>
        </p:nvCxnSpPr>
        <p:spPr>
          <a:xfrm>
            <a:off x="5132173" y="1845276"/>
            <a:ext cx="16683" cy="42723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BDC297-32B4-4EC5-B2FE-B6689D446589}"/>
              </a:ext>
            </a:extLst>
          </p:cNvPr>
          <p:cNvSpPr txBox="1"/>
          <p:nvPr/>
        </p:nvSpPr>
        <p:spPr>
          <a:xfrm>
            <a:off x="8625266" y="40541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0693DA-CE6E-49BE-AA00-C882DF819B22}"/>
              </a:ext>
            </a:extLst>
          </p:cNvPr>
          <p:cNvSpPr txBox="1"/>
          <p:nvPr/>
        </p:nvSpPr>
        <p:spPr>
          <a:xfrm>
            <a:off x="2392104" y="6243143"/>
            <a:ext cx="6172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Works for both signed and unsigned subtraction</a:t>
            </a:r>
          </a:p>
        </p:txBody>
      </p:sp>
    </p:spTree>
    <p:extLst>
      <p:ext uri="{BB962C8B-B14F-4D97-AF65-F5344CB8AC3E}">
        <p14:creationId xmlns:p14="http://schemas.microsoft.com/office/powerpoint/2010/main" val="315668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1664-18B8-48F3-9145-C7134B3B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67" y="2390437"/>
            <a:ext cx="11097125" cy="1090540"/>
          </a:xfrm>
        </p:spPr>
        <p:txBody>
          <a:bodyPr>
            <a:normAutofit/>
          </a:bodyPr>
          <a:lstStyle/>
          <a:p>
            <a:r>
              <a:rPr lang="en-US" sz="4800" dirty="0"/>
              <a:t>The evolution of integer sizes in processors</a:t>
            </a:r>
          </a:p>
        </p:txBody>
      </p:sp>
    </p:spTree>
    <p:extLst>
      <p:ext uri="{BB962C8B-B14F-4D97-AF65-F5344CB8AC3E}">
        <p14:creationId xmlns:p14="http://schemas.microsoft.com/office/powerpoint/2010/main" val="355984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2C9FC6-FF2C-43A9-904C-09BA9E972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53384F-3518-4CA2-BF67-BDCB5A53F0E2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74d6482f-e53c-4fa7-ac87-951f9f66bd4c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FB0F39-4251-414E-B665-C12C97C192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3696</TotalTime>
  <Words>2003</Words>
  <Application>Microsoft Office PowerPoint</Application>
  <PresentationFormat>Widescreen</PresentationFormat>
  <Paragraphs>592</Paragraphs>
  <Slides>47</Slides>
  <Notes>0</Notes>
  <HiddenSlides>4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Courier</vt:lpstr>
      <vt:lpstr>Arial</vt:lpstr>
      <vt:lpstr>Calibri</vt:lpstr>
      <vt:lpstr>Calibri Light</vt:lpstr>
      <vt:lpstr>Consolas</vt:lpstr>
      <vt:lpstr>Verdana</vt:lpstr>
      <vt:lpstr>Wingdings</vt:lpstr>
      <vt:lpstr>Office Theme</vt:lpstr>
      <vt:lpstr>Equation</vt:lpstr>
      <vt:lpstr>公式</vt:lpstr>
      <vt:lpstr>Integers (continued) Floating point</vt:lpstr>
      <vt:lpstr>Lesson plan</vt:lpstr>
      <vt:lpstr>Two’s complement: 8-bit signed integer</vt:lpstr>
      <vt:lpstr>2’s complement: find a number’s negation</vt:lpstr>
      <vt:lpstr>Why does the negation trick work</vt:lpstr>
      <vt:lpstr>Negation trick lets us find bit pattern of a negative number more easily</vt:lpstr>
      <vt:lpstr>Negation trick lets us find bit pattern of a negative number more easily</vt:lpstr>
      <vt:lpstr>Negation trick helps computers do subtraction</vt:lpstr>
      <vt:lpstr>The evolution of integer sizes in processors</vt:lpstr>
      <vt:lpstr>8-bit processors: e.g. Intel 8080 (1974)</vt:lpstr>
      <vt:lpstr>32-bit processors: Intel 386 (1985)</vt:lpstr>
      <vt:lpstr>64-bit processors: Intel Pentium 4 (2000)</vt:lpstr>
      <vt:lpstr>C’s Integer data types on 64 bits machine</vt:lpstr>
      <vt:lpstr>Your first C program</vt:lpstr>
      <vt:lpstr>Memory layout for multi-byte integers</vt:lpstr>
      <vt:lpstr>Memory layout: Little Endian</vt:lpstr>
      <vt:lpstr>Advantage of Little Endian</vt:lpstr>
      <vt:lpstr>Another advantage of Little Endian</vt:lpstr>
      <vt:lpstr>Memory layout: Big Endian</vt:lpstr>
      <vt:lpstr>Advantages of Big Endian</vt:lpstr>
      <vt:lpstr>Breakout time!</vt:lpstr>
      <vt:lpstr>Breakout exercises</vt:lpstr>
      <vt:lpstr>Breakout exercises</vt:lpstr>
      <vt:lpstr>Lesson plan</vt:lpstr>
      <vt:lpstr>Representing Real Numbers using bits</vt:lpstr>
      <vt:lpstr>Decimal Representation</vt:lpstr>
      <vt:lpstr>Decimal Representation</vt:lpstr>
      <vt:lpstr>Decimal Representation</vt:lpstr>
      <vt:lpstr>Binary Representation</vt:lpstr>
      <vt:lpstr>Binary Representation</vt:lpstr>
      <vt:lpstr>Binary Representation</vt:lpstr>
      <vt:lpstr>Binary representation</vt:lpstr>
      <vt:lpstr>Binary representation</vt:lpstr>
      <vt:lpstr>Strawman representation: fixed point</vt:lpstr>
      <vt:lpstr>Fixed point representation</vt:lpstr>
      <vt:lpstr>Problems of Fixed Point</vt:lpstr>
      <vt:lpstr>Problems of Fixed Point</vt:lpstr>
      <vt:lpstr>Floating point: key idea</vt:lpstr>
      <vt:lpstr>Floating Point: decimal</vt:lpstr>
      <vt:lpstr>Floating Point: decimal</vt:lpstr>
      <vt:lpstr>Floating Point: binary</vt:lpstr>
      <vt:lpstr>Floating Point</vt:lpstr>
      <vt:lpstr>PowerPoint Presentation</vt:lpstr>
      <vt:lpstr>PowerPoint Presentation</vt:lpstr>
      <vt:lpstr>Normalized representation in computer</vt:lpstr>
      <vt:lpstr>Normalized representation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Ints (cont)</dc:title>
  <dc:creator>Jinyang Li</dc:creator>
  <cp:lastModifiedBy>Jinyang Li</cp:lastModifiedBy>
  <cp:revision>226</cp:revision>
  <dcterms:created xsi:type="dcterms:W3CDTF">2020-09-04T15:31:21Z</dcterms:created>
  <dcterms:modified xsi:type="dcterms:W3CDTF">2020-09-14T15:28:47Z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