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358" r:id="rId6"/>
    <p:sldId id="366" r:id="rId7"/>
    <p:sldId id="362" r:id="rId8"/>
    <p:sldId id="367" r:id="rId9"/>
    <p:sldId id="368" r:id="rId10"/>
    <p:sldId id="276" r:id="rId11"/>
    <p:sldId id="376" r:id="rId12"/>
    <p:sldId id="277" r:id="rId13"/>
    <p:sldId id="278" r:id="rId14"/>
    <p:sldId id="377" r:id="rId15"/>
    <p:sldId id="378" r:id="rId16"/>
    <p:sldId id="379" r:id="rId17"/>
    <p:sldId id="380" r:id="rId18"/>
    <p:sldId id="381" r:id="rId19"/>
    <p:sldId id="382" r:id="rId20"/>
    <p:sldId id="286" r:id="rId21"/>
    <p:sldId id="284" r:id="rId22"/>
    <p:sldId id="287" r:id="rId23"/>
    <p:sldId id="288" r:id="rId24"/>
    <p:sldId id="295" r:id="rId25"/>
    <p:sldId id="296" r:id="rId26"/>
    <p:sldId id="336" r:id="rId27"/>
    <p:sldId id="299" r:id="rId28"/>
    <p:sldId id="300" r:id="rId29"/>
    <p:sldId id="303" r:id="rId30"/>
    <p:sldId id="304" r:id="rId31"/>
    <p:sldId id="305" r:id="rId32"/>
    <p:sldId id="306" r:id="rId33"/>
    <p:sldId id="307" r:id="rId34"/>
    <p:sldId id="371" r:id="rId35"/>
    <p:sldId id="372" r:id="rId36"/>
    <p:sldId id="373" r:id="rId37"/>
    <p:sldId id="374" r:id="rId38"/>
    <p:sldId id="37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3"/>
    <p:restoredTop sz="94655"/>
  </p:normalViewPr>
  <p:slideViewPr>
    <p:cSldViewPr snapToGrid="0" snapToObjects="1">
      <p:cViewPr varScale="1">
        <p:scale>
          <a:sx n="95" d="100"/>
          <a:sy n="95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75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052761-3EEA-9A49-8DD6-592489B545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B2D5E-7706-2545-919A-3D0906891A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40F91-BE53-E841-9A5A-F00972C8956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F4487-907B-0C49-BB0A-C8CE565923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C23B6-D135-1540-92B6-DA840110B1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712A5-07B9-3D48-990A-7CDF91C8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33CAC-49D4-3843-8A31-94BBADB0D63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5BDA0-6422-FC42-9B0B-322B8E275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1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0725103-40B4-194C-8AE9-1A5730DA07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E047059-CF67-DD4D-861D-52C6CA4235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1243C5-58D3-F74A-AF08-98AA5FEFE0AB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26648B6A-D78A-884B-BC10-7157B3D0AE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DBF7D765-D349-F24D-B81E-B77B1F450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0A480F-E4E1-0847-8715-BADD628875A9}" type="slidenum">
              <a:rPr lang="en-AU" altLang="en-US" smtClean="0">
                <a:latin typeface="Times New Roman" panose="02020603050405020304" pitchFamily="18" charset="0"/>
              </a:rPr>
              <a:pPr/>
              <a:t>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14DF7A32-7C6C-5342-9667-C2279AD409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3A8A7263-8AD3-9D4B-AF6D-A37A2F69C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211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BB98DC7-7048-FD4A-A4F0-C35D0E7BC8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EB2F89F-90C2-EA45-B269-CF64F53444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E4E1E8-2389-D248-85F4-0B49817986DB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7786EA2-52E7-4D45-8E52-1E30F0B282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D462270E-1D38-654C-A0B2-66D3253AB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744F14-0A1F-7D4B-8F20-EC6185BAB736}" type="slidenum">
              <a:rPr lang="en-AU" altLang="en-US" smtClean="0">
                <a:latin typeface="Times New Roman" panose="02020603050405020304" pitchFamily="18" charset="0"/>
              </a:rPr>
              <a:pPr/>
              <a:t>17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42BDE4F2-8B4C-174B-82D4-995B7A2152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5CAEDC5F-39E1-E04F-8C89-F4DCE18E9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243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BB98DC7-7048-FD4A-A4F0-C35D0E7BC8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EB2F89F-90C2-EA45-B269-CF64F53444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E4E1E8-2389-D248-85F4-0B49817986DB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7786EA2-52E7-4D45-8E52-1E30F0B282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D462270E-1D38-654C-A0B2-66D3253AB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744F14-0A1F-7D4B-8F20-EC6185BAB736}" type="slidenum">
              <a:rPr lang="en-AU" altLang="en-US" smtClean="0">
                <a:latin typeface="Times New Roman" panose="02020603050405020304" pitchFamily="18" charset="0"/>
              </a:rPr>
              <a:pPr/>
              <a:t>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42BDE4F2-8B4C-174B-82D4-995B7A2152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5CAEDC5F-39E1-E04F-8C89-F4DCE18E9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8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8E2E5CF-C921-E24E-A52C-2040E5F218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7871565-2EF7-114C-9AA9-77009085B2A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9230FA-9A54-1141-A62E-CD83092C511D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FCDD79C2-E31E-FF4F-9FA4-ABBA0E5666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35C0EDED-B2E3-7C4E-894F-B97BB1565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AC4F9A-BD60-054B-BBFA-78EE3EC6882D}" type="slidenum">
              <a:rPr lang="en-AU" altLang="en-US" smtClean="0">
                <a:latin typeface="Times New Roman" panose="02020603050405020304" pitchFamily="18" charset="0"/>
              </a:rPr>
              <a:pPr/>
              <a:t>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9435DE5E-725E-3343-9035-D971195C18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E4511AB0-F2FB-C549-A32D-C46DF6C3A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324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6DC14C6-FAA9-5A47-B59D-EEDA2E16F4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F4F229C-97C2-9E41-B1D0-4C5BE8FE011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84EE90-E8CF-0445-A54B-EB017D53E6EE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D1E1C3A1-90CF-B743-9F48-013B5882FB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6D7C6935-C1D3-E648-A962-98484A80A4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C94D93-C774-AE4A-8E32-06177BEEB6DC}" type="slidenum">
              <a:rPr lang="en-AU" altLang="en-US" smtClean="0">
                <a:latin typeface="Times New Roman" panose="02020603050405020304" pitchFamily="18" charset="0"/>
              </a:rPr>
              <a:pPr/>
              <a:t>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9398" name="Rectangle 2">
            <a:extLst>
              <a:ext uri="{FF2B5EF4-FFF2-40B4-BE49-F238E27FC236}">
                <a16:creationId xmlns:a16="http://schemas.microsoft.com/office/drawing/2014/main" id="{487AC486-07E9-8E47-A268-ABFF2F5938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>
            <a:extLst>
              <a:ext uri="{FF2B5EF4-FFF2-40B4-BE49-F238E27FC236}">
                <a16:creationId xmlns:a16="http://schemas.microsoft.com/office/drawing/2014/main" id="{6C11D5AD-67F5-B54A-B0DD-ABA9114C9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804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377F99D-0607-8141-B463-73516824E1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1F1C24D-B798-A44C-BB1F-77F197B7631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0DD37F-EE79-4F48-977C-CF4F20FC7AD9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5E441671-DDB5-824A-9ACE-E1B3721F1A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A3BD0C8D-8762-C441-864D-F1D66F8DA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6D832F-1416-C647-B4AE-4BAA75A17409}" type="slidenum">
              <a:rPr lang="en-AU" altLang="en-US" smtClean="0">
                <a:latin typeface="Times New Roman" panose="02020603050405020304" pitchFamily="18" charset="0"/>
              </a:rPr>
              <a:pPr/>
              <a:t>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A486FD19-AAF9-9648-9AC1-226AB4737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A0A50B1A-3DD6-0046-AACA-BD574F49D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747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26A0DD0-5205-D048-BDC3-74C09AE545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6B87CCF-BD06-9843-B4D0-CEAA75BF4D4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6AC71A-3317-7F4D-A099-6FCD9BE20C4E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2DB83067-50AB-6340-A162-AAF1A493F2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802DDC48-7B2C-724A-A043-F8C802870E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07915-F591-054D-B17C-0202A45C56C0}" type="slidenum">
              <a:rPr lang="en-AU" altLang="en-US" smtClean="0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944A1BC3-E8FE-224A-986C-AA07C88805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16A4207E-E4B4-854D-8DB3-9C7E8595C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979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4875893-D0F0-1E43-97E7-8867EB487E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8512925-991F-8645-9D0E-ED8C2298C9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BDFDB4-9BF8-DC4B-86CC-6E280575B6B1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2E22396E-F5CB-0543-83A6-108E2692E7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65C68BB-F0EC-F44B-B5BC-A7671C5ACC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4B6C5C-C81B-9A41-9911-E361E9831435}" type="slidenum">
              <a:rPr lang="en-AU" altLang="en-US" smtClean="0">
                <a:latin typeface="Times New Roman" panose="02020603050405020304" pitchFamily="18" charset="0"/>
              </a:rPr>
              <a:pPr/>
              <a:t>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7659602A-F605-684E-AF2B-37F33BB6C3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9F7BF59C-6A0E-AC47-ACA8-7A6598D1E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252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9FE5F92-DDDD-B540-BE0C-2EA103FF51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8D29DDC-FCAB-E44E-B0BE-41F9912EDFB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1E7C5E-D57F-9B4B-8E89-FB4EDE2DFCDE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85CD06E9-51C1-854D-8182-1DAEAD1845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75781" name="Rectangle 7">
            <a:extLst>
              <a:ext uri="{FF2B5EF4-FFF2-40B4-BE49-F238E27FC236}">
                <a16:creationId xmlns:a16="http://schemas.microsoft.com/office/drawing/2014/main" id="{45FC6210-366C-1B46-B8D0-F2F0D22ED9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2BE47B-09E0-C642-BC82-A6F4CA63390B}" type="slidenum">
              <a:rPr lang="en-AU" altLang="en-US" smtClean="0">
                <a:latin typeface="Times New Roman" panose="02020603050405020304" pitchFamily="18" charset="0"/>
              </a:rPr>
              <a:pPr/>
              <a:t>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62727747-CFE5-7545-9BD0-015B210BE4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0D2E8C82-7D97-2C4C-B941-41C68E79D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611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F93552F-39F5-3047-9759-8199FAD30E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0A48CDC-B21E-FB41-BF74-8F1D75C3EDA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F38F62-9E07-8D45-A447-35C76042ADBF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33AA79DA-DF59-664F-9BE9-6652F49669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3B8DE7C5-1146-F74F-940C-23154D2F2E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C5E082-AF73-FC43-8641-33422AFBAB2E}" type="slidenum">
              <a:rPr lang="en-AU" altLang="en-US" smtClean="0">
                <a:latin typeface="Times New Roman" panose="02020603050405020304" pitchFamily="18" charset="0"/>
              </a:rPr>
              <a:pPr/>
              <a:t>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D82F90E8-A270-E446-9023-CFF12B359C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B19D5D7E-78CB-7143-886A-D4D112D95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961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A02EE26-C629-AD4B-93D9-D8241FE247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CA1DC994-AB8C-354F-81C1-AA6CBC4375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EFB76D-02BF-DA44-B657-900080DFF8B0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6" name="Rectangle 6">
            <a:extLst>
              <a:ext uri="{FF2B5EF4-FFF2-40B4-BE49-F238E27FC236}">
                <a16:creationId xmlns:a16="http://schemas.microsoft.com/office/drawing/2014/main" id="{585BE91C-BC42-C74A-9B3E-572F0F4A8D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79877" name="Rectangle 7">
            <a:extLst>
              <a:ext uri="{FF2B5EF4-FFF2-40B4-BE49-F238E27FC236}">
                <a16:creationId xmlns:a16="http://schemas.microsoft.com/office/drawing/2014/main" id="{E8B21F92-478A-F147-AE51-F30570AF11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B9BBD5-F5BE-5B4A-96A9-4FC9911D5360}" type="slidenum">
              <a:rPr lang="en-AU" altLang="en-US" smtClean="0">
                <a:latin typeface="Times New Roman" panose="02020603050405020304" pitchFamily="18" charset="0"/>
              </a:rPr>
              <a:pPr/>
              <a:t>26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0DEC70A9-7183-7D45-B8CD-1528F97A19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D3488F8B-334B-1E48-A04E-74129FF52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12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DE7022C-8472-0A42-9F0E-CECED5B1D6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E1E772C-DD10-1A44-81F7-D8103D278D9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54B33F-6277-444F-BBB3-89026378F641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6B71E751-805B-0448-BD87-A81EE0B15F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4C670BBB-7721-E844-A832-64087741D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1025BF-22FA-E740-93E8-89DD308C396B}" type="slidenum">
              <a:rPr lang="en-AU" altLang="en-US" smtClean="0">
                <a:latin typeface="Times New Roman" panose="02020603050405020304" pitchFamily="18" charset="0"/>
              </a:rPr>
              <a:pPr/>
              <a:t>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B7569EF1-D24E-ED4D-AE14-4DFFD0F67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FE5A3B9C-A8A2-3F49-B5E8-7350DB314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454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31AB0C97-DAC7-7F4F-A5DB-106A9BB6E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D480CE2-2CAB-6B4C-9DDE-F8C8F3DCEB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2AF486-5816-074F-B143-05B925D4E1EE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6B12D2C0-EF5B-EC48-A910-C3B428259B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FCA978B4-8514-A243-B356-760C2F2F18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2046EA-64CF-294A-8055-1A60BCEFEE35}" type="slidenum">
              <a:rPr lang="en-AU" altLang="en-US" smtClean="0">
                <a:latin typeface="Times New Roman" panose="02020603050405020304" pitchFamily="18" charset="0"/>
              </a:rPr>
              <a:pPr/>
              <a:t>27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B07595F9-6064-1B45-875B-C3B137A68B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>
            <a:extLst>
              <a:ext uri="{FF2B5EF4-FFF2-40B4-BE49-F238E27FC236}">
                <a16:creationId xmlns:a16="http://schemas.microsoft.com/office/drawing/2014/main" id="{91D78DFD-F870-8849-BBFB-560F698B3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914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1F4FA9F1-CDD5-4E4F-BD93-EF0B99ED25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B7911C43-89F7-8240-8C14-A864B3359CF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6BB3A0-6111-FA42-9114-590AD65F98BA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CAE07367-1270-5640-B852-EDCDB57900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86021" name="Rectangle 7">
            <a:extLst>
              <a:ext uri="{FF2B5EF4-FFF2-40B4-BE49-F238E27FC236}">
                <a16:creationId xmlns:a16="http://schemas.microsoft.com/office/drawing/2014/main" id="{DD00334D-B27E-7648-9AB4-F2D2957E3E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177096-4F07-5049-81A7-772BE0D36140}" type="slidenum">
              <a:rPr lang="en-AU" altLang="en-US" smtClean="0">
                <a:latin typeface="Times New Roman" panose="02020603050405020304" pitchFamily="18" charset="0"/>
              </a:rPr>
              <a:pPr/>
              <a:t>28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6022" name="Rectangle 2">
            <a:extLst>
              <a:ext uri="{FF2B5EF4-FFF2-40B4-BE49-F238E27FC236}">
                <a16:creationId xmlns:a16="http://schemas.microsoft.com/office/drawing/2014/main" id="{E04424DC-DFA6-4743-92FE-FC6A95ADF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>
            <a:extLst>
              <a:ext uri="{FF2B5EF4-FFF2-40B4-BE49-F238E27FC236}">
                <a16:creationId xmlns:a16="http://schemas.microsoft.com/office/drawing/2014/main" id="{DEB896D6-BAFC-764C-8693-CA983717A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867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8B3B8E08-CA9E-924A-A9D6-39BEC85E0C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DBD47AE-41A8-784D-8FB0-076E68A9BA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2D8ACE-62E3-4347-8D82-209E8D17C14B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2164" name="Rectangle 6">
            <a:extLst>
              <a:ext uri="{FF2B5EF4-FFF2-40B4-BE49-F238E27FC236}">
                <a16:creationId xmlns:a16="http://schemas.microsoft.com/office/drawing/2014/main" id="{4C81B399-B27E-164E-8F60-477D72DB7F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92165" name="Rectangle 7">
            <a:extLst>
              <a:ext uri="{FF2B5EF4-FFF2-40B4-BE49-F238E27FC236}">
                <a16:creationId xmlns:a16="http://schemas.microsoft.com/office/drawing/2014/main" id="{3A3A3924-B0BD-1744-ADF4-BD43762912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5B688-58FF-B347-B6EC-6F879C38AD38}" type="slidenum">
              <a:rPr lang="en-AU" altLang="en-US" smtClean="0">
                <a:latin typeface="Times New Roman" panose="02020603050405020304" pitchFamily="18" charset="0"/>
              </a:rPr>
              <a:pPr/>
              <a:t>29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2166" name="Rectangle 2">
            <a:extLst>
              <a:ext uri="{FF2B5EF4-FFF2-40B4-BE49-F238E27FC236}">
                <a16:creationId xmlns:a16="http://schemas.microsoft.com/office/drawing/2014/main" id="{4D18CEDE-43EA-3D44-AF40-66A0A362A6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>
            <a:extLst>
              <a:ext uri="{FF2B5EF4-FFF2-40B4-BE49-F238E27FC236}">
                <a16:creationId xmlns:a16="http://schemas.microsoft.com/office/drawing/2014/main" id="{6BCE8D44-C06D-5744-ABE4-DA4175014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285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F3805454-6BD6-F04F-9D16-F7015F32BB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C07A97BA-B9EE-B246-A3CB-F0FB0D5E39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8BF3A4-4EB5-B047-AE39-72B80D4168A8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4212" name="Rectangle 6">
            <a:extLst>
              <a:ext uri="{FF2B5EF4-FFF2-40B4-BE49-F238E27FC236}">
                <a16:creationId xmlns:a16="http://schemas.microsoft.com/office/drawing/2014/main" id="{825BDC40-4A55-FA40-A953-6018A0BCC9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94213" name="Rectangle 7">
            <a:extLst>
              <a:ext uri="{FF2B5EF4-FFF2-40B4-BE49-F238E27FC236}">
                <a16:creationId xmlns:a16="http://schemas.microsoft.com/office/drawing/2014/main" id="{28AA2773-F463-024B-8914-5C56AD8334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1A8460-9C7B-DA40-B8B2-EC28B9AEF90A}" type="slidenum">
              <a:rPr lang="en-AU" altLang="en-US" smtClean="0">
                <a:latin typeface="Times New Roman" panose="02020603050405020304" pitchFamily="18" charset="0"/>
              </a:rPr>
              <a:pPr/>
              <a:t>30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4214" name="Rectangle 2">
            <a:extLst>
              <a:ext uri="{FF2B5EF4-FFF2-40B4-BE49-F238E27FC236}">
                <a16:creationId xmlns:a16="http://schemas.microsoft.com/office/drawing/2014/main" id="{55F165B7-29BD-9C42-8A5A-ACAAEF29B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>
            <a:extLst>
              <a:ext uri="{FF2B5EF4-FFF2-40B4-BE49-F238E27FC236}">
                <a16:creationId xmlns:a16="http://schemas.microsoft.com/office/drawing/2014/main" id="{6D3A46BB-E227-7943-B7F9-D5A8D162A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686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6662709-59EF-F845-BF2B-766D2308EB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64E4649-376C-0047-BC26-6537B932569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6024C2-2872-CE48-BDC7-276ECD3F8E81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6260" name="Rectangle 6">
            <a:extLst>
              <a:ext uri="{FF2B5EF4-FFF2-40B4-BE49-F238E27FC236}">
                <a16:creationId xmlns:a16="http://schemas.microsoft.com/office/drawing/2014/main" id="{B0C2A3B4-0BE3-2342-BDA9-4629D7CF7B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96261" name="Rectangle 7">
            <a:extLst>
              <a:ext uri="{FF2B5EF4-FFF2-40B4-BE49-F238E27FC236}">
                <a16:creationId xmlns:a16="http://schemas.microsoft.com/office/drawing/2014/main" id="{07C07F24-D018-5049-BF0C-89D6AB091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A9F568-0518-D248-B23A-96A7483244CF}" type="slidenum">
              <a:rPr lang="en-AU" altLang="en-US" smtClean="0">
                <a:latin typeface="Times New Roman" panose="02020603050405020304" pitchFamily="18" charset="0"/>
              </a:rPr>
              <a:pPr/>
              <a:t>31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6262" name="Rectangle 2">
            <a:extLst>
              <a:ext uri="{FF2B5EF4-FFF2-40B4-BE49-F238E27FC236}">
                <a16:creationId xmlns:a16="http://schemas.microsoft.com/office/drawing/2014/main" id="{D8AB3CCE-FC3C-884B-8C1D-BD08EA8D75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>
            <a:extLst>
              <a:ext uri="{FF2B5EF4-FFF2-40B4-BE49-F238E27FC236}">
                <a16:creationId xmlns:a16="http://schemas.microsoft.com/office/drawing/2014/main" id="{3AEF7683-4AB6-034D-AA73-5E67B30ED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165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D9DEBC7-5222-D14F-BDF5-84275C7BC3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0359C616-AA4C-EB46-9060-AC8310FA5AE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53BEC6-CD4B-1D4E-9325-498B7A59E217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8308" name="Rectangle 6">
            <a:extLst>
              <a:ext uri="{FF2B5EF4-FFF2-40B4-BE49-F238E27FC236}">
                <a16:creationId xmlns:a16="http://schemas.microsoft.com/office/drawing/2014/main" id="{4B6DB77A-5EC7-264F-9FD4-6448095A9C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98309" name="Rectangle 7">
            <a:extLst>
              <a:ext uri="{FF2B5EF4-FFF2-40B4-BE49-F238E27FC236}">
                <a16:creationId xmlns:a16="http://schemas.microsoft.com/office/drawing/2014/main" id="{C5439994-548B-E04D-99C9-73D45A9792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4059BD-FC6E-C044-A8F7-F67C6FE5D191}" type="slidenum">
              <a:rPr lang="en-AU" altLang="en-US" smtClean="0">
                <a:latin typeface="Times New Roman" panose="02020603050405020304" pitchFamily="18" charset="0"/>
              </a:rPr>
              <a:pPr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8310" name="Rectangle 2">
            <a:extLst>
              <a:ext uri="{FF2B5EF4-FFF2-40B4-BE49-F238E27FC236}">
                <a16:creationId xmlns:a16="http://schemas.microsoft.com/office/drawing/2014/main" id="{06401B62-6430-CC4E-9255-697E3AF82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>
            <a:extLst>
              <a:ext uri="{FF2B5EF4-FFF2-40B4-BE49-F238E27FC236}">
                <a16:creationId xmlns:a16="http://schemas.microsoft.com/office/drawing/2014/main" id="{3CE352C1-FB12-7A41-96B9-2B0B46435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230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67030428-FA05-004C-B553-3B8534390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8882B3CB-F7CF-4A43-B428-16807A3484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8D644D-8BE6-A844-A1A1-0E6313088DAA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0356" name="Rectangle 6">
            <a:extLst>
              <a:ext uri="{FF2B5EF4-FFF2-40B4-BE49-F238E27FC236}">
                <a16:creationId xmlns:a16="http://schemas.microsoft.com/office/drawing/2014/main" id="{6A184FF9-E356-6A41-ABB0-33165367AF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00357" name="Rectangle 7">
            <a:extLst>
              <a:ext uri="{FF2B5EF4-FFF2-40B4-BE49-F238E27FC236}">
                <a16:creationId xmlns:a16="http://schemas.microsoft.com/office/drawing/2014/main" id="{0D392DE4-7512-2C44-9209-FED6FE6C2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92BEA2-F1CA-B44C-954B-960AB63568D2}" type="slidenum">
              <a:rPr lang="en-AU" altLang="en-US" smtClean="0">
                <a:latin typeface="Times New Roman" panose="02020603050405020304" pitchFamily="18" charset="0"/>
              </a:rPr>
              <a:pPr/>
              <a:t>33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0358" name="Rectangle 2">
            <a:extLst>
              <a:ext uri="{FF2B5EF4-FFF2-40B4-BE49-F238E27FC236}">
                <a16:creationId xmlns:a16="http://schemas.microsoft.com/office/drawing/2014/main" id="{5C5B01C7-27DC-FA40-B790-0E1E861A53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>
            <a:extLst>
              <a:ext uri="{FF2B5EF4-FFF2-40B4-BE49-F238E27FC236}">
                <a16:creationId xmlns:a16="http://schemas.microsoft.com/office/drawing/2014/main" id="{C68E11FC-B819-0648-BC57-C6DA37DAD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8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21589B5-D960-DA46-8679-3AAD3AB879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DC3F6C3-F9A2-4946-8046-E6708287B3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262189-3EC4-4B4B-9FE9-E60FA758B10E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EC302346-B58A-C04C-833F-1B13191DFC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38917" name="Rectangle 7">
            <a:extLst>
              <a:ext uri="{FF2B5EF4-FFF2-40B4-BE49-F238E27FC236}">
                <a16:creationId xmlns:a16="http://schemas.microsoft.com/office/drawing/2014/main" id="{E65A67D8-100D-1543-8DA2-E256B2CE62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94CD11-EFEB-7543-9D2D-11AE830CE3EF}" type="slidenum">
              <a:rPr lang="en-AU" altLang="en-US" smtClean="0">
                <a:latin typeface="Times New Roman" panose="02020603050405020304" pitchFamily="18" charset="0"/>
              </a:rPr>
              <a:pPr/>
              <a:t>10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8" name="Rectangle 2">
            <a:extLst>
              <a:ext uri="{FF2B5EF4-FFF2-40B4-BE49-F238E27FC236}">
                <a16:creationId xmlns:a16="http://schemas.microsoft.com/office/drawing/2014/main" id="{2544461A-8E15-8947-9FCD-2E0A248B77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>
            <a:extLst>
              <a:ext uri="{FF2B5EF4-FFF2-40B4-BE49-F238E27FC236}">
                <a16:creationId xmlns:a16="http://schemas.microsoft.com/office/drawing/2014/main" id="{68CD3029-9596-B245-937C-C6192FF37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07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21589B5-D960-DA46-8679-3AAD3AB879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DC3F6C3-F9A2-4946-8046-E6708287B3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262189-3EC4-4B4B-9FE9-E60FA758B10E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EC302346-B58A-C04C-833F-1B13191DFC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38917" name="Rectangle 7">
            <a:extLst>
              <a:ext uri="{FF2B5EF4-FFF2-40B4-BE49-F238E27FC236}">
                <a16:creationId xmlns:a16="http://schemas.microsoft.com/office/drawing/2014/main" id="{E65A67D8-100D-1543-8DA2-E256B2CE62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94CD11-EFEB-7543-9D2D-11AE830CE3EF}" type="slidenum">
              <a:rPr lang="en-AU" altLang="en-US" smtClean="0">
                <a:latin typeface="Times New Roman" panose="02020603050405020304" pitchFamily="18" charset="0"/>
              </a:rPr>
              <a:pPr/>
              <a:t>11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8" name="Rectangle 2">
            <a:extLst>
              <a:ext uri="{FF2B5EF4-FFF2-40B4-BE49-F238E27FC236}">
                <a16:creationId xmlns:a16="http://schemas.microsoft.com/office/drawing/2014/main" id="{2544461A-8E15-8947-9FCD-2E0A248B77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>
            <a:extLst>
              <a:ext uri="{FF2B5EF4-FFF2-40B4-BE49-F238E27FC236}">
                <a16:creationId xmlns:a16="http://schemas.microsoft.com/office/drawing/2014/main" id="{68CD3029-9596-B245-937C-C6192FF37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069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EB401CB-DDEB-E243-8E4C-85F6195F55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4BE8A10-155A-7F4D-A7AB-4588092F0C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F2B978-0448-1A4D-A70F-7F6AA95EF6C7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76C37A42-1A1F-114C-9FF9-6CA87CE6E3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3038F709-21D6-A44F-AA86-B8076788D9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386839-0A80-AB40-ACDB-6CA9C18A8048}" type="slidenum">
              <a:rPr lang="en-AU" altLang="en-US" smtClean="0">
                <a:latin typeface="Times New Roman" panose="02020603050405020304" pitchFamily="18" charset="0"/>
              </a:rPr>
              <a:pPr/>
              <a:t>12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AE9C6260-BB78-8F47-A1EC-21B0C2CFB7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CD0C3565-EC08-A44F-9B7A-D6BEB9A16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948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BB98DC7-7048-FD4A-A4F0-C35D0E7BC8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EB2F89F-90C2-EA45-B269-CF64F53444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E4E1E8-2389-D248-85F4-0B49817986DB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7786EA2-52E7-4D45-8E52-1E30F0B282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D462270E-1D38-654C-A0B2-66D3253AB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744F14-0A1F-7D4B-8F20-EC6185BAB736}" type="slidenum">
              <a:rPr lang="en-AU" altLang="en-US" smtClean="0">
                <a:latin typeface="Times New Roman" panose="02020603050405020304" pitchFamily="18" charset="0"/>
              </a:rPr>
              <a:pPr/>
              <a:t>13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42BDE4F2-8B4C-174B-82D4-995B7A2152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5CAEDC5F-39E1-E04F-8C89-F4DCE18E9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752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BB98DC7-7048-FD4A-A4F0-C35D0E7BC8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EB2F89F-90C2-EA45-B269-CF64F53444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E4E1E8-2389-D248-85F4-0B49817986DB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7786EA2-52E7-4D45-8E52-1E30F0B282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D462270E-1D38-654C-A0B2-66D3253AB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744F14-0A1F-7D4B-8F20-EC6185BAB736}" type="slidenum">
              <a:rPr lang="en-AU" altLang="en-US" smtClean="0">
                <a:latin typeface="Times New Roman" panose="02020603050405020304" pitchFamily="18" charset="0"/>
              </a:rPr>
              <a:pPr/>
              <a:t>14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42BDE4F2-8B4C-174B-82D4-995B7A2152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5CAEDC5F-39E1-E04F-8C89-F4DCE18E9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63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BB98DC7-7048-FD4A-A4F0-C35D0E7BC8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EB2F89F-90C2-EA45-B269-CF64F53444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E4E1E8-2389-D248-85F4-0B49817986DB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7786EA2-52E7-4D45-8E52-1E30F0B282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D462270E-1D38-654C-A0B2-66D3253AB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744F14-0A1F-7D4B-8F20-EC6185BAB736}" type="slidenum">
              <a:rPr lang="en-AU" altLang="en-US" smtClean="0">
                <a:latin typeface="Times New Roman" panose="02020603050405020304" pitchFamily="18" charset="0"/>
              </a:rPr>
              <a:pPr/>
              <a:t>15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42BDE4F2-8B4C-174B-82D4-995B7A2152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5CAEDC5F-39E1-E04F-8C89-F4DCE18E9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7793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BB98DC7-7048-FD4A-A4F0-C35D0E7BC8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EB2F89F-90C2-EA45-B269-CF64F53444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E4E1E8-2389-D248-85F4-0B49817986DB}" type="datetime3">
              <a:rPr lang="en-AU" altLang="en-US" smtClean="0">
                <a:latin typeface="Times New Roman" panose="02020603050405020304" pitchFamily="18" charset="0"/>
              </a:rPr>
              <a:pPr/>
              <a:t>6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7786EA2-52E7-4D45-8E52-1E30F0B282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D462270E-1D38-654C-A0B2-66D3253AB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744F14-0A1F-7D4B-8F20-EC6185BAB736}" type="slidenum">
              <a:rPr lang="en-AU" altLang="en-US" smtClean="0">
                <a:latin typeface="Times New Roman" panose="02020603050405020304" pitchFamily="18" charset="0"/>
              </a:rPr>
              <a:pPr/>
              <a:t>16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42BDE4F2-8B4C-174B-82D4-995B7A2152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5CAEDC5F-39E1-E04F-8C89-F4DCE18E9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70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2C10-4B47-8640-8A7C-911AB6744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6968D-F0C6-D24C-B237-0B0770E6E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244F4-B6BC-3D4A-B315-CDC228E3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E3C47-E3F4-0043-9420-C541AD6C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4BC8B-4F17-6A4F-B965-CEF55532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3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6745-43AD-A34D-B9E0-3896423A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55BB7-8FA0-BD43-BCD3-9E0216FB3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02FE-2B95-9343-96ED-E471B342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746E-83CA-F345-82C6-A553CD0E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56D2-9126-6A43-8586-9FCC02D0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8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93745-C863-684F-9AD9-8A26D89D3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1BAA5-54FD-9F48-AF66-A395C7AE8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2182-B261-B44C-9D52-20D155DE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45D96-B2BE-CB48-B281-A82D5DE1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5FAF7-60D4-4347-8416-0DA31167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1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6E0D-14C0-1243-BD6F-E71D6814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0743-98F1-694E-A18C-262FE2C7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22EAD-082B-DE42-96FC-DDE6AB1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122E2-560E-054A-BA6C-94BCD164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9795C-0436-BA4C-AA13-9417FA2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9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F23A-1017-574F-80CD-0561E785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F2C80-FB03-4041-8E5C-2493DD89E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3D949-3ACF-0C49-929D-6980D741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1FE42-4640-5045-B05D-28DF7E33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63CB1-3E41-0A42-B615-CF4D2889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6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671C-BA00-C94F-983A-95A758FD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5FD7-48CD-2540-BBEB-3F832B145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8C474-1842-CF4E-9BA3-5F121E2F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6203C-EE86-BA43-B199-14914074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E02A9-6645-AE45-937E-EC8E0042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0D8A-9D1B-004A-B378-6E891254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6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BCB0-B903-114D-98E7-571E13DA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57D08-7055-8D40-BE19-4985DA3F9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10295-B841-3340-AC58-4E93A12DF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A3424-ED54-6348-82F1-414C5FB49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27C9A-AED7-C741-BDB3-C66F79771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B6DED-23DA-484E-9C91-14C042E5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18C9B-E882-654D-899B-0D95540E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D2A1E-E931-F048-9A68-9FCDC2B6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6E89-1609-044A-8C1A-67F4ADF0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D9FF0-01F2-E143-9752-12DDB040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736DD-F9C9-9448-A3DF-4FA075ED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0E927-C7ED-F94E-8552-2C11DEB1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7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AC39F-6F1E-8E47-9999-50664CA1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52233-AFC3-774E-AA38-23D01E84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5ED80-D2AA-0B46-93BE-F7CE7F04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6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7615-AF69-8944-9F39-AD41E7B5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183E-9E2A-064D-94E6-02110C3E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0875B-A545-9F40-BF50-03252CA75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68C02-00D1-9D4F-A999-92498D83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35B9F-C8B6-3E45-89A9-4477A0F2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D2238-6FF5-9E4B-96C4-31597FCB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86D7-ED13-1D4B-AE9B-73D2B5D9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C4399-80C8-6F47-9F95-553CE1639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6791-8378-3A41-94C7-F3C4B542D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06C56-F246-D948-BD68-E95F01FB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44E-9EB6-684B-94BC-5E4E5D74BAA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EBF17-1510-4B49-81ED-B9999E4A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9109-51A0-B042-B0AE-6ED689BE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9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E855E-282E-304D-8FBC-6EAAF09B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32189-987E-A840-89FE-D7859011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3E927-AE2F-0C4B-A3D0-52D84EF51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EF44E-9EB6-684B-94BC-5E4E5D74BAA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E82C5-0E0B-6C4C-8F36-5C9C67634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7BC5-AD9E-AD4E-8606-E925B2B46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A38B-FBFE-8F45-8FA2-4B83F6FA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1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70C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7E33-88C4-1947-B95B-2781C8360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hierarchy: caching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FD59-D79D-D246-A649-F8B6C0F0A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900" dirty="0" err="1"/>
              <a:t>Jinyang</a:t>
            </a:r>
            <a:r>
              <a:rPr lang="en-US" sz="3900" dirty="0"/>
              <a:t> Li</a:t>
            </a:r>
          </a:p>
          <a:p>
            <a:endParaRPr lang="en-US" dirty="0"/>
          </a:p>
          <a:p>
            <a:r>
              <a:rPr lang="en-US" sz="3500" dirty="0"/>
              <a:t>Based on Patterson and Hennessy’s slides</a:t>
            </a:r>
          </a:p>
        </p:txBody>
      </p:sp>
    </p:spTree>
    <p:extLst>
      <p:ext uri="{BB962C8B-B14F-4D97-AF65-F5344CB8AC3E}">
        <p14:creationId xmlns:p14="http://schemas.microsoft.com/office/powerpoint/2010/main" val="86628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6">
            <a:extLst>
              <a:ext uri="{FF2B5EF4-FFF2-40B4-BE49-F238E27FC236}">
                <a16:creationId xmlns:a16="http://schemas.microsoft.com/office/drawing/2014/main" id="{F2272F1B-FFB4-6449-9FC4-F842233BD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384" y="-6965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Direct Mapped Cache</a:t>
            </a:r>
            <a:endParaRPr lang="en-AU" altLang="en-US" dirty="0"/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50A695D4-62A6-DC41-A968-23010BDBC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3933" y="842547"/>
            <a:ext cx="12026096" cy="108676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Direct mapped: each mem block can only be cached at one location </a:t>
            </a:r>
          </a:p>
          <a:p>
            <a:pPr lvl="1"/>
            <a:r>
              <a:rPr lang="en-US" altLang="en-US" sz="2800" dirty="0"/>
              <a:t>(Block address) modulo (#Blocks in cache)</a:t>
            </a:r>
            <a:endParaRPr lang="en-AU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1F55B-DD74-BA5C-14F1-D346C4037C42}"/>
              </a:ext>
            </a:extLst>
          </p:cNvPr>
          <p:cNvSpPr txBox="1"/>
          <p:nvPr/>
        </p:nvSpPr>
        <p:spPr>
          <a:xfrm>
            <a:off x="1484811" y="377167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A3BEF6-F7F1-E647-78EE-D0B0150BA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845512"/>
              </p:ext>
            </p:extLst>
          </p:nvPr>
        </p:nvGraphicFramePr>
        <p:xfrm>
          <a:off x="1436142" y="5276896"/>
          <a:ext cx="601002" cy="93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002">
                  <a:extLst>
                    <a:ext uri="{9D8B030D-6E8A-4147-A177-3AD203B41FA5}">
                      <a16:colId xmlns:a16="http://schemas.microsoft.com/office/drawing/2014/main" val="1111216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830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889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1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0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57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381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1702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FAD2E0-290E-DD9F-04B1-3D99428C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31464"/>
              </p:ext>
            </p:extLst>
          </p:nvPr>
        </p:nvGraphicFramePr>
        <p:xfrm>
          <a:off x="1436142" y="4342176"/>
          <a:ext cx="601002" cy="93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002">
                  <a:extLst>
                    <a:ext uri="{9D8B030D-6E8A-4147-A177-3AD203B41FA5}">
                      <a16:colId xmlns:a16="http://schemas.microsoft.com/office/drawing/2014/main" val="1111216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830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889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1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0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57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381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170250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DEC07797-9F67-7846-C7C9-AF22253B6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32611"/>
              </p:ext>
            </p:extLst>
          </p:nvPr>
        </p:nvGraphicFramePr>
        <p:xfrm>
          <a:off x="1436142" y="2974381"/>
          <a:ext cx="601002" cy="93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002">
                  <a:extLst>
                    <a:ext uri="{9D8B030D-6E8A-4147-A177-3AD203B41FA5}">
                      <a16:colId xmlns:a16="http://schemas.microsoft.com/office/drawing/2014/main" val="1111216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830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889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1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0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57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381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1702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52DC19B-1E77-0945-0DDD-7C9FD3EC3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827687"/>
              </p:ext>
            </p:extLst>
          </p:nvPr>
        </p:nvGraphicFramePr>
        <p:xfrm>
          <a:off x="1436142" y="2054103"/>
          <a:ext cx="601002" cy="93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002">
                  <a:extLst>
                    <a:ext uri="{9D8B030D-6E8A-4147-A177-3AD203B41FA5}">
                      <a16:colId xmlns:a16="http://schemas.microsoft.com/office/drawing/2014/main" val="1111216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830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889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1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0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57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381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1702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E1E76E-7C78-724D-3524-DE947F569D43}"/>
              </a:ext>
            </a:extLst>
          </p:cNvPr>
          <p:cNvSpPr txBox="1"/>
          <p:nvPr/>
        </p:nvSpPr>
        <p:spPr>
          <a:xfrm>
            <a:off x="479384" y="6057727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09F72-4F4E-C6D0-8351-FE89F8D0C255}"/>
              </a:ext>
            </a:extLst>
          </p:cNvPr>
          <p:cNvSpPr txBox="1"/>
          <p:nvPr/>
        </p:nvSpPr>
        <p:spPr>
          <a:xfrm>
            <a:off x="497016" y="1900214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11111111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42AB9-34B3-1361-9397-E9E1AE89AF15}"/>
              </a:ext>
            </a:extLst>
          </p:cNvPr>
          <p:cNvSpPr txBox="1"/>
          <p:nvPr/>
        </p:nvSpPr>
        <p:spPr>
          <a:xfrm>
            <a:off x="479924" y="5903838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00000001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4444A-EE68-9562-2BCE-D7F9B4942DAE}"/>
              </a:ext>
            </a:extLst>
          </p:cNvPr>
          <p:cNvSpPr txBox="1"/>
          <p:nvPr/>
        </p:nvSpPr>
        <p:spPr>
          <a:xfrm>
            <a:off x="497016" y="205606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11111110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B25549-FD6D-6F00-B8DB-48FE5A9E8299}"/>
              </a:ext>
            </a:extLst>
          </p:cNvPr>
          <p:cNvSpPr txBox="1"/>
          <p:nvPr/>
        </p:nvSpPr>
        <p:spPr>
          <a:xfrm>
            <a:off x="765519" y="23790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58AE5F-7E4C-5931-9609-03CD82EAAF43}"/>
              </a:ext>
            </a:extLst>
          </p:cNvPr>
          <p:cNvSpPr txBox="1"/>
          <p:nvPr/>
        </p:nvSpPr>
        <p:spPr>
          <a:xfrm>
            <a:off x="717275" y="56114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73D804-59E3-CD2B-DF2F-D665DA6BAC77}"/>
              </a:ext>
            </a:extLst>
          </p:cNvPr>
          <p:cNvSpPr txBox="1"/>
          <p:nvPr/>
        </p:nvSpPr>
        <p:spPr>
          <a:xfrm>
            <a:off x="2507264" y="2883565"/>
            <a:ext cx="1561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  <a:r>
              <a:rPr lang="en-US" dirty="0" err="1"/>
              <a:t>Addr</a:t>
            </a:r>
            <a:r>
              <a:rPr lang="en-US" dirty="0"/>
              <a:t>: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783C3243-4CE0-1B51-21A2-EFBE20E0C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55233"/>
              </p:ext>
            </p:extLst>
          </p:nvPr>
        </p:nvGraphicFramePr>
        <p:xfrm>
          <a:off x="4010174" y="2882057"/>
          <a:ext cx="22179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42">
                  <a:extLst>
                    <a:ext uri="{9D8B030D-6E8A-4147-A177-3AD203B41FA5}">
                      <a16:colId xmlns:a16="http://schemas.microsoft.com/office/drawing/2014/main" val="3332881241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3209021283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2586625338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926280593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2653093607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1716685265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1735572306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283945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4690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F785E39-E4AA-F648-3209-0585B6373248}"/>
              </a:ext>
            </a:extLst>
          </p:cNvPr>
          <p:cNvSpPr txBox="1"/>
          <p:nvPr/>
        </p:nvSpPr>
        <p:spPr>
          <a:xfrm>
            <a:off x="479384" y="5226729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00000111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A9D208-FC66-CDAB-0EDE-56E3891781B2}"/>
              </a:ext>
            </a:extLst>
          </p:cNvPr>
          <p:cNvSpPr txBox="1"/>
          <p:nvPr/>
        </p:nvSpPr>
        <p:spPr>
          <a:xfrm>
            <a:off x="468349" y="507284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00001000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E6AE40-77E8-829D-004B-D71BBBBDFE58}"/>
              </a:ext>
            </a:extLst>
          </p:cNvPr>
          <p:cNvSpPr txBox="1"/>
          <p:nvPr/>
        </p:nvSpPr>
        <p:spPr>
          <a:xfrm>
            <a:off x="515529" y="2935479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11110111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16215C-BD07-CD57-0086-2DEA79E5FA3C}"/>
              </a:ext>
            </a:extLst>
          </p:cNvPr>
          <p:cNvSpPr txBox="1"/>
          <p:nvPr/>
        </p:nvSpPr>
        <p:spPr>
          <a:xfrm>
            <a:off x="508761" y="2776264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11111000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CB11F34-A0D3-0DBA-A956-7DE0E0ED2DF4}"/>
              </a:ext>
            </a:extLst>
          </p:cNvPr>
          <p:cNvSpPr/>
          <p:nvPr/>
        </p:nvSpPr>
        <p:spPr>
          <a:xfrm rot="16200000">
            <a:off x="5624629" y="2344714"/>
            <a:ext cx="370840" cy="601002"/>
          </a:xfrm>
          <a:prstGeom prst="rightBrace">
            <a:avLst>
              <a:gd name="adj1" fmla="val 31071"/>
              <a:gd name="adj2" fmla="val 475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095DF8A-8473-01BB-BF0A-314746166641}"/>
              </a:ext>
            </a:extLst>
          </p:cNvPr>
          <p:cNvSpPr/>
          <p:nvPr/>
        </p:nvSpPr>
        <p:spPr>
          <a:xfrm rot="16200000">
            <a:off x="4522100" y="2002566"/>
            <a:ext cx="370840" cy="1251813"/>
          </a:xfrm>
          <a:prstGeom prst="rightBrace">
            <a:avLst>
              <a:gd name="adj1" fmla="val 31071"/>
              <a:gd name="adj2" fmla="val 475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618C3A-FAA2-A1DE-4887-0F46AE7D09FC}"/>
              </a:ext>
            </a:extLst>
          </p:cNvPr>
          <p:cNvSpPr txBox="1"/>
          <p:nvPr/>
        </p:nvSpPr>
        <p:spPr>
          <a:xfrm>
            <a:off x="5509548" y="2090463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800000000000000" pitchFamily="2" charset="0"/>
              </a:rPr>
              <a:t>Byte offset within a block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5EDBBF-7AAB-BBB0-8EDC-3CBA9D85E819}"/>
              </a:ext>
            </a:extLst>
          </p:cNvPr>
          <p:cNvSpPr txBox="1"/>
          <p:nvPr/>
        </p:nvSpPr>
        <p:spPr>
          <a:xfrm>
            <a:off x="3502728" y="2100001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800000000000000" pitchFamily="2" charset="0"/>
              </a:rPr>
              <a:t>Block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C253E8-0A43-A4A6-5C89-923AB78BC0B2}"/>
              </a:ext>
            </a:extLst>
          </p:cNvPr>
          <p:cNvSpPr txBox="1"/>
          <p:nvPr/>
        </p:nvSpPr>
        <p:spPr>
          <a:xfrm>
            <a:off x="273933" y="6435040"/>
            <a:ext cx="360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#Blocks =</a:t>
            </a:r>
            <a:r>
              <a:rPr lang="en-US" dirty="0" err="1">
                <a:solidFill>
                  <a:schemeClr val="accent1"/>
                </a:solidFill>
              </a:rPr>
              <a:t>TotalMem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BlockSize</a:t>
            </a:r>
            <a:r>
              <a:rPr lang="en-US" dirty="0">
                <a:solidFill>
                  <a:schemeClr val="accent1"/>
                </a:solidFill>
              </a:rPr>
              <a:t> =2</a:t>
            </a:r>
            <a:r>
              <a:rPr lang="en-US" baseline="30000" dirty="0">
                <a:solidFill>
                  <a:schemeClr val="accent1"/>
                </a:solidFill>
              </a:rPr>
              <a:t>8</a:t>
            </a:r>
            <a:r>
              <a:rPr lang="en-US" dirty="0">
                <a:solidFill>
                  <a:schemeClr val="accent1"/>
                </a:solidFill>
              </a:rPr>
              <a:t>/2</a:t>
            </a:r>
            <a:r>
              <a:rPr lang="en-US" baseline="30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20D7E00F-AE4D-61CF-C868-0F9829D35455}"/>
              </a:ext>
            </a:extLst>
          </p:cNvPr>
          <p:cNvSpPr/>
          <p:nvPr/>
        </p:nvSpPr>
        <p:spPr>
          <a:xfrm>
            <a:off x="2097598" y="5414844"/>
            <a:ext cx="315049" cy="740317"/>
          </a:xfrm>
          <a:prstGeom prst="rightBrace">
            <a:avLst>
              <a:gd name="adj1" fmla="val 3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386DFE-0999-B2EE-1D0A-3238163C9DED}"/>
              </a:ext>
            </a:extLst>
          </p:cNvPr>
          <p:cNvSpPr txBox="1"/>
          <p:nvPr/>
        </p:nvSpPr>
        <p:spPr>
          <a:xfrm>
            <a:off x="8480375" y="6284614"/>
            <a:ext cx="27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Suppose cache has 8 blocks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BB436B-2B0A-E9EC-9773-788C952E7524}"/>
              </a:ext>
            </a:extLst>
          </p:cNvPr>
          <p:cNvCxnSpPr/>
          <p:nvPr/>
        </p:nvCxnSpPr>
        <p:spPr>
          <a:xfrm>
            <a:off x="2507264" y="5838982"/>
            <a:ext cx="6172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2F1107A-D7EA-C755-BFD3-7EFC843A6C0C}"/>
              </a:ext>
            </a:extLst>
          </p:cNvPr>
          <p:cNvSpPr txBox="1"/>
          <p:nvPr/>
        </p:nvSpPr>
        <p:spPr>
          <a:xfrm>
            <a:off x="4205418" y="5826855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(00000)</a:t>
            </a:r>
            <a:r>
              <a:rPr lang="en-US" baseline="-25000" dirty="0"/>
              <a:t>2</a:t>
            </a:r>
            <a:r>
              <a:rPr lang="en-US" dirty="0"/>
              <a:t> % 8 = (000)</a:t>
            </a:r>
            <a:r>
              <a:rPr lang="en-US" baseline="-25000" dirty="0"/>
              <a:t>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75D112A-4E03-0BF6-C2D0-B9D1C3094C24}"/>
              </a:ext>
            </a:extLst>
          </p:cNvPr>
          <p:cNvCxnSpPr>
            <a:cxnSpLocks/>
          </p:cNvCxnSpPr>
          <p:nvPr/>
        </p:nvCxnSpPr>
        <p:spPr>
          <a:xfrm>
            <a:off x="2310588" y="4181940"/>
            <a:ext cx="6274384" cy="1546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6B8A26-1DD4-4335-0FCC-BC6360DC9000}"/>
              </a:ext>
            </a:extLst>
          </p:cNvPr>
          <p:cNvCxnSpPr>
            <a:cxnSpLocks/>
          </p:cNvCxnSpPr>
          <p:nvPr/>
        </p:nvCxnSpPr>
        <p:spPr>
          <a:xfrm>
            <a:off x="2255122" y="4361960"/>
            <a:ext cx="6364394" cy="14341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25219E-3D14-50B2-A2BA-8D873A64C68E}"/>
              </a:ext>
            </a:extLst>
          </p:cNvPr>
          <p:cNvCxnSpPr>
            <a:cxnSpLocks/>
          </p:cNvCxnSpPr>
          <p:nvPr/>
        </p:nvCxnSpPr>
        <p:spPr>
          <a:xfrm>
            <a:off x="2347259" y="3978812"/>
            <a:ext cx="6284240" cy="1750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0" name="TextBox 37889">
            <a:extLst>
              <a:ext uri="{FF2B5EF4-FFF2-40B4-BE49-F238E27FC236}">
                <a16:creationId xmlns:a16="http://schemas.microsoft.com/office/drawing/2014/main" id="{C84B76A0-B289-DF1D-6315-57D92A1405EC}"/>
              </a:ext>
            </a:extLst>
          </p:cNvPr>
          <p:cNvSpPr txBox="1"/>
          <p:nvPr/>
        </p:nvSpPr>
        <p:spPr>
          <a:xfrm rot="597273">
            <a:off x="4123235" y="5007202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(01000)</a:t>
            </a:r>
            <a:r>
              <a:rPr lang="en-US" baseline="-25000" dirty="0"/>
              <a:t>2</a:t>
            </a:r>
            <a:r>
              <a:rPr lang="en-US" dirty="0"/>
              <a:t> % 8 = (000)</a:t>
            </a:r>
            <a:r>
              <a:rPr lang="en-US" baseline="-25000" dirty="0"/>
              <a:t>2</a:t>
            </a:r>
          </a:p>
        </p:txBody>
      </p:sp>
      <p:sp>
        <p:nvSpPr>
          <p:cNvPr id="37895" name="TextBox 37894">
            <a:extLst>
              <a:ext uri="{FF2B5EF4-FFF2-40B4-BE49-F238E27FC236}">
                <a16:creationId xmlns:a16="http://schemas.microsoft.com/office/drawing/2014/main" id="{0A14029D-DB83-D94F-13D6-8776B8BFC3C2}"/>
              </a:ext>
            </a:extLst>
          </p:cNvPr>
          <p:cNvSpPr txBox="1"/>
          <p:nvPr/>
        </p:nvSpPr>
        <p:spPr>
          <a:xfrm rot="949409">
            <a:off x="4288657" y="4386443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(11000)</a:t>
            </a:r>
            <a:r>
              <a:rPr lang="en-US" baseline="-25000" dirty="0"/>
              <a:t>2</a:t>
            </a:r>
            <a:r>
              <a:rPr lang="en-US" dirty="0"/>
              <a:t> % 8 = (000)</a:t>
            </a:r>
            <a:r>
              <a:rPr lang="en-US" baseline="-25000" dirty="0"/>
              <a:t>2</a:t>
            </a:r>
          </a:p>
        </p:txBody>
      </p:sp>
      <p:sp>
        <p:nvSpPr>
          <p:cNvPr id="37897" name="Rectangle 37896">
            <a:extLst>
              <a:ext uri="{FF2B5EF4-FFF2-40B4-BE49-F238E27FC236}">
                <a16:creationId xmlns:a16="http://schemas.microsoft.com/office/drawing/2014/main" id="{D56EE426-6B5F-E85F-955C-7F02D0090828}"/>
              </a:ext>
            </a:extLst>
          </p:cNvPr>
          <p:cNvSpPr/>
          <p:nvPr/>
        </p:nvSpPr>
        <p:spPr>
          <a:xfrm>
            <a:off x="9576635" y="2992976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98" name="Rectangle 37897">
            <a:extLst>
              <a:ext uri="{FF2B5EF4-FFF2-40B4-BE49-F238E27FC236}">
                <a16:creationId xmlns:a16="http://schemas.microsoft.com/office/drawing/2014/main" id="{B95F46E0-7B2B-9EF4-77C7-2A9D03CBA2E3}"/>
              </a:ext>
            </a:extLst>
          </p:cNvPr>
          <p:cNvSpPr/>
          <p:nvPr/>
        </p:nvSpPr>
        <p:spPr>
          <a:xfrm>
            <a:off x="9587290" y="3393126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99" name="Rectangle 37898">
            <a:extLst>
              <a:ext uri="{FF2B5EF4-FFF2-40B4-BE49-F238E27FC236}">
                <a16:creationId xmlns:a16="http://schemas.microsoft.com/office/drawing/2014/main" id="{7449184E-5FB0-DB0F-9D54-702D7946C069}"/>
              </a:ext>
            </a:extLst>
          </p:cNvPr>
          <p:cNvSpPr/>
          <p:nvPr/>
        </p:nvSpPr>
        <p:spPr>
          <a:xfrm>
            <a:off x="9584282" y="3791829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00" name="Rectangle 37899">
            <a:extLst>
              <a:ext uri="{FF2B5EF4-FFF2-40B4-BE49-F238E27FC236}">
                <a16:creationId xmlns:a16="http://schemas.microsoft.com/office/drawing/2014/main" id="{12745DC4-1449-EC3C-91D5-C650B0572923}"/>
              </a:ext>
            </a:extLst>
          </p:cNvPr>
          <p:cNvSpPr/>
          <p:nvPr/>
        </p:nvSpPr>
        <p:spPr>
          <a:xfrm>
            <a:off x="9598570" y="4190532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01" name="Rectangle 37900">
            <a:extLst>
              <a:ext uri="{FF2B5EF4-FFF2-40B4-BE49-F238E27FC236}">
                <a16:creationId xmlns:a16="http://schemas.microsoft.com/office/drawing/2014/main" id="{84031818-546C-A4F9-4FF8-590257199C31}"/>
              </a:ext>
            </a:extLst>
          </p:cNvPr>
          <p:cNvSpPr/>
          <p:nvPr/>
        </p:nvSpPr>
        <p:spPr>
          <a:xfrm>
            <a:off x="9595562" y="4589235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02" name="Rectangle 37901">
            <a:extLst>
              <a:ext uri="{FF2B5EF4-FFF2-40B4-BE49-F238E27FC236}">
                <a16:creationId xmlns:a16="http://schemas.microsoft.com/office/drawing/2014/main" id="{3B34FBCE-3535-D161-9B11-FFFFDC2488B7}"/>
              </a:ext>
            </a:extLst>
          </p:cNvPr>
          <p:cNvSpPr/>
          <p:nvPr/>
        </p:nvSpPr>
        <p:spPr>
          <a:xfrm>
            <a:off x="9595562" y="4987938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03" name="Rectangle 37902">
            <a:extLst>
              <a:ext uri="{FF2B5EF4-FFF2-40B4-BE49-F238E27FC236}">
                <a16:creationId xmlns:a16="http://schemas.microsoft.com/office/drawing/2014/main" id="{1CFE1F55-F31D-FD84-3D7E-BF8A26493D5D}"/>
              </a:ext>
            </a:extLst>
          </p:cNvPr>
          <p:cNvSpPr/>
          <p:nvPr/>
        </p:nvSpPr>
        <p:spPr>
          <a:xfrm>
            <a:off x="9592554" y="5386641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04" name="Rectangle 37903">
            <a:extLst>
              <a:ext uri="{FF2B5EF4-FFF2-40B4-BE49-F238E27FC236}">
                <a16:creationId xmlns:a16="http://schemas.microsoft.com/office/drawing/2014/main" id="{5663ECB8-A00A-8956-AD69-ED2B78468D80}"/>
              </a:ext>
            </a:extLst>
          </p:cNvPr>
          <p:cNvSpPr/>
          <p:nvPr/>
        </p:nvSpPr>
        <p:spPr>
          <a:xfrm>
            <a:off x="9604203" y="5781829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8-byte data</a:t>
            </a:r>
          </a:p>
        </p:txBody>
      </p:sp>
      <p:sp>
        <p:nvSpPr>
          <p:cNvPr id="37905" name="TextBox 37904">
            <a:extLst>
              <a:ext uri="{FF2B5EF4-FFF2-40B4-BE49-F238E27FC236}">
                <a16:creationId xmlns:a16="http://schemas.microsoft.com/office/drawing/2014/main" id="{54637EB5-D1A2-1E5B-333B-68D3A62572E0}"/>
              </a:ext>
            </a:extLst>
          </p:cNvPr>
          <p:cNvSpPr txBox="1"/>
          <p:nvPr/>
        </p:nvSpPr>
        <p:spPr>
          <a:xfrm>
            <a:off x="9040911" y="58485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</a:p>
        </p:txBody>
      </p:sp>
      <p:sp>
        <p:nvSpPr>
          <p:cNvPr id="37906" name="TextBox 37905">
            <a:extLst>
              <a:ext uri="{FF2B5EF4-FFF2-40B4-BE49-F238E27FC236}">
                <a16:creationId xmlns:a16="http://schemas.microsoft.com/office/drawing/2014/main" id="{52687908-7275-E99A-46FA-C140D4985D5E}"/>
              </a:ext>
            </a:extLst>
          </p:cNvPr>
          <p:cNvSpPr txBox="1"/>
          <p:nvPr/>
        </p:nvSpPr>
        <p:spPr>
          <a:xfrm>
            <a:off x="9022986" y="54575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37907" name="TextBox 37906">
            <a:extLst>
              <a:ext uri="{FF2B5EF4-FFF2-40B4-BE49-F238E27FC236}">
                <a16:creationId xmlns:a16="http://schemas.microsoft.com/office/drawing/2014/main" id="{D203A14F-2CCF-5278-B49A-C7168379BFEF}"/>
              </a:ext>
            </a:extLst>
          </p:cNvPr>
          <p:cNvSpPr txBox="1"/>
          <p:nvPr/>
        </p:nvSpPr>
        <p:spPr>
          <a:xfrm>
            <a:off x="9016314" y="50085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</a:t>
            </a:r>
          </a:p>
        </p:txBody>
      </p:sp>
      <p:sp>
        <p:nvSpPr>
          <p:cNvPr id="37908" name="TextBox 37907">
            <a:extLst>
              <a:ext uri="{FF2B5EF4-FFF2-40B4-BE49-F238E27FC236}">
                <a16:creationId xmlns:a16="http://schemas.microsoft.com/office/drawing/2014/main" id="{31C57416-65A6-A926-9C96-612B7F9B87E9}"/>
              </a:ext>
            </a:extLst>
          </p:cNvPr>
          <p:cNvSpPr txBox="1"/>
          <p:nvPr/>
        </p:nvSpPr>
        <p:spPr>
          <a:xfrm>
            <a:off x="8982310" y="46175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011</a:t>
            </a:r>
          </a:p>
        </p:txBody>
      </p:sp>
      <p:sp>
        <p:nvSpPr>
          <p:cNvPr id="37909" name="TextBox 37908">
            <a:extLst>
              <a:ext uri="{FF2B5EF4-FFF2-40B4-BE49-F238E27FC236}">
                <a16:creationId xmlns:a16="http://schemas.microsoft.com/office/drawing/2014/main" id="{D4741530-4627-B949-5D14-F398D04CB854}"/>
              </a:ext>
            </a:extLst>
          </p:cNvPr>
          <p:cNvSpPr txBox="1"/>
          <p:nvPr/>
        </p:nvSpPr>
        <p:spPr>
          <a:xfrm>
            <a:off x="8992842" y="42265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7910" name="TextBox 37909">
            <a:extLst>
              <a:ext uri="{FF2B5EF4-FFF2-40B4-BE49-F238E27FC236}">
                <a16:creationId xmlns:a16="http://schemas.microsoft.com/office/drawing/2014/main" id="{F45036C7-303E-8D55-2710-F413E846D67D}"/>
              </a:ext>
            </a:extLst>
          </p:cNvPr>
          <p:cNvSpPr txBox="1"/>
          <p:nvPr/>
        </p:nvSpPr>
        <p:spPr>
          <a:xfrm>
            <a:off x="8986949" y="383559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37911" name="TextBox 37910">
            <a:extLst>
              <a:ext uri="{FF2B5EF4-FFF2-40B4-BE49-F238E27FC236}">
                <a16:creationId xmlns:a16="http://schemas.microsoft.com/office/drawing/2014/main" id="{50E4D2A8-4978-296C-29FB-68F793482F99}"/>
              </a:ext>
            </a:extLst>
          </p:cNvPr>
          <p:cNvSpPr txBox="1"/>
          <p:nvPr/>
        </p:nvSpPr>
        <p:spPr>
          <a:xfrm>
            <a:off x="8969780" y="33935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</a:t>
            </a:r>
          </a:p>
        </p:txBody>
      </p:sp>
      <p:sp>
        <p:nvSpPr>
          <p:cNvPr id="37912" name="TextBox 37911">
            <a:extLst>
              <a:ext uri="{FF2B5EF4-FFF2-40B4-BE49-F238E27FC236}">
                <a16:creationId xmlns:a16="http://schemas.microsoft.com/office/drawing/2014/main" id="{A14A5656-4A80-4AC2-5FA2-FD5DD48A7C92}"/>
              </a:ext>
            </a:extLst>
          </p:cNvPr>
          <p:cNvSpPr txBox="1"/>
          <p:nvPr/>
        </p:nvSpPr>
        <p:spPr>
          <a:xfrm>
            <a:off x="8963887" y="30025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308603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6">
            <a:extLst>
              <a:ext uri="{FF2B5EF4-FFF2-40B4-BE49-F238E27FC236}">
                <a16:creationId xmlns:a16="http://schemas.microsoft.com/office/drawing/2014/main" id="{F2272F1B-FFB4-6449-9FC4-F842233BD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384" y="-6965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Direct Mapped Cache</a:t>
            </a:r>
            <a:endParaRPr lang="en-AU" altLang="en-US" dirty="0"/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50A695D4-62A6-DC41-A968-23010BDBC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3933" y="1042977"/>
            <a:ext cx="12026096" cy="108676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Direct mapped: each mem block can only be cached at one location </a:t>
            </a:r>
          </a:p>
          <a:p>
            <a:pPr lvl="1"/>
            <a:r>
              <a:rPr lang="en-US" altLang="en-US" sz="2800" dirty="0"/>
              <a:t>(Block address) modulo (#Blocks in cache)</a:t>
            </a:r>
            <a:endParaRPr lang="en-AU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1F55B-DD74-BA5C-14F1-D346C4037C42}"/>
              </a:ext>
            </a:extLst>
          </p:cNvPr>
          <p:cNvSpPr txBox="1"/>
          <p:nvPr/>
        </p:nvSpPr>
        <p:spPr>
          <a:xfrm>
            <a:off x="1484811" y="377167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A3BEF6-F7F1-E647-78EE-D0B0150BA5C8}"/>
              </a:ext>
            </a:extLst>
          </p:cNvPr>
          <p:cNvGraphicFramePr>
            <a:graphicFrameLocks noGrp="1"/>
          </p:cNvGraphicFramePr>
          <p:nvPr/>
        </p:nvGraphicFramePr>
        <p:xfrm>
          <a:off x="1436142" y="5276896"/>
          <a:ext cx="601002" cy="93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002">
                  <a:extLst>
                    <a:ext uri="{9D8B030D-6E8A-4147-A177-3AD203B41FA5}">
                      <a16:colId xmlns:a16="http://schemas.microsoft.com/office/drawing/2014/main" val="1111216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830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889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1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0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57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381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1702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FAD2E0-290E-DD9F-04B1-3D99428CE794}"/>
              </a:ext>
            </a:extLst>
          </p:cNvPr>
          <p:cNvGraphicFramePr>
            <a:graphicFrameLocks noGrp="1"/>
          </p:cNvGraphicFramePr>
          <p:nvPr/>
        </p:nvGraphicFramePr>
        <p:xfrm>
          <a:off x="1436142" y="4342176"/>
          <a:ext cx="601002" cy="93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002">
                  <a:extLst>
                    <a:ext uri="{9D8B030D-6E8A-4147-A177-3AD203B41FA5}">
                      <a16:colId xmlns:a16="http://schemas.microsoft.com/office/drawing/2014/main" val="1111216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830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889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1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0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57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381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170250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DEC07797-9F67-7846-C7C9-AF22253B61E7}"/>
              </a:ext>
            </a:extLst>
          </p:cNvPr>
          <p:cNvGraphicFramePr>
            <a:graphicFrameLocks noGrp="1"/>
          </p:cNvGraphicFramePr>
          <p:nvPr/>
        </p:nvGraphicFramePr>
        <p:xfrm>
          <a:off x="1436142" y="3160125"/>
          <a:ext cx="601002" cy="93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002">
                  <a:extLst>
                    <a:ext uri="{9D8B030D-6E8A-4147-A177-3AD203B41FA5}">
                      <a16:colId xmlns:a16="http://schemas.microsoft.com/office/drawing/2014/main" val="1111216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830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889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1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0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57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381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1702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52DC19B-1E77-0945-0DDD-7C9FD3EC3A4E}"/>
              </a:ext>
            </a:extLst>
          </p:cNvPr>
          <p:cNvGraphicFramePr>
            <a:graphicFrameLocks noGrp="1"/>
          </p:cNvGraphicFramePr>
          <p:nvPr/>
        </p:nvGraphicFramePr>
        <p:xfrm>
          <a:off x="1436142" y="2239847"/>
          <a:ext cx="601002" cy="93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002">
                  <a:extLst>
                    <a:ext uri="{9D8B030D-6E8A-4147-A177-3AD203B41FA5}">
                      <a16:colId xmlns:a16="http://schemas.microsoft.com/office/drawing/2014/main" val="1111216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830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889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1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80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57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381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1702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E1E76E-7C78-724D-3524-DE947F569D43}"/>
              </a:ext>
            </a:extLst>
          </p:cNvPr>
          <p:cNvSpPr txBox="1"/>
          <p:nvPr/>
        </p:nvSpPr>
        <p:spPr>
          <a:xfrm>
            <a:off x="479384" y="6057727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09F72-4F4E-C6D0-8351-FE89F8D0C255}"/>
              </a:ext>
            </a:extLst>
          </p:cNvPr>
          <p:cNvSpPr txBox="1"/>
          <p:nvPr/>
        </p:nvSpPr>
        <p:spPr>
          <a:xfrm>
            <a:off x="497016" y="2085958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11111111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42AB9-34B3-1361-9397-E9E1AE89AF15}"/>
              </a:ext>
            </a:extLst>
          </p:cNvPr>
          <p:cNvSpPr txBox="1"/>
          <p:nvPr/>
        </p:nvSpPr>
        <p:spPr>
          <a:xfrm>
            <a:off x="479924" y="5903838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00000001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4444A-EE68-9562-2BCE-D7F9B4942DAE}"/>
              </a:ext>
            </a:extLst>
          </p:cNvPr>
          <p:cNvSpPr txBox="1"/>
          <p:nvPr/>
        </p:nvSpPr>
        <p:spPr>
          <a:xfrm>
            <a:off x="497016" y="2241804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11111110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B25549-FD6D-6F00-B8DB-48FE5A9E8299}"/>
              </a:ext>
            </a:extLst>
          </p:cNvPr>
          <p:cNvSpPr txBox="1"/>
          <p:nvPr/>
        </p:nvSpPr>
        <p:spPr>
          <a:xfrm>
            <a:off x="765519" y="23790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58AE5F-7E4C-5931-9609-03CD82EAAF43}"/>
              </a:ext>
            </a:extLst>
          </p:cNvPr>
          <p:cNvSpPr txBox="1"/>
          <p:nvPr/>
        </p:nvSpPr>
        <p:spPr>
          <a:xfrm>
            <a:off x="717275" y="56114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73D804-59E3-CD2B-DF2F-D665DA6BAC77}"/>
              </a:ext>
            </a:extLst>
          </p:cNvPr>
          <p:cNvSpPr txBox="1"/>
          <p:nvPr/>
        </p:nvSpPr>
        <p:spPr>
          <a:xfrm>
            <a:off x="2507264" y="2883565"/>
            <a:ext cx="1561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  <a:r>
              <a:rPr lang="en-US" dirty="0" err="1"/>
              <a:t>Addr</a:t>
            </a:r>
            <a:r>
              <a:rPr lang="en-US" dirty="0"/>
              <a:t>: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783C3243-4CE0-1B51-21A2-EFBE20E0C630}"/>
              </a:ext>
            </a:extLst>
          </p:cNvPr>
          <p:cNvGraphicFramePr>
            <a:graphicFrameLocks noGrp="1"/>
          </p:cNvGraphicFramePr>
          <p:nvPr/>
        </p:nvGraphicFramePr>
        <p:xfrm>
          <a:off x="4010174" y="2882057"/>
          <a:ext cx="22179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42">
                  <a:extLst>
                    <a:ext uri="{9D8B030D-6E8A-4147-A177-3AD203B41FA5}">
                      <a16:colId xmlns:a16="http://schemas.microsoft.com/office/drawing/2014/main" val="3332881241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3209021283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2586625338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926280593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2653093607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1716685265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1735572306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283945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4690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F785E39-E4AA-F648-3209-0585B6373248}"/>
              </a:ext>
            </a:extLst>
          </p:cNvPr>
          <p:cNvSpPr txBox="1"/>
          <p:nvPr/>
        </p:nvSpPr>
        <p:spPr>
          <a:xfrm>
            <a:off x="479384" y="5226729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00000111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A9D208-FC66-CDAB-0EDE-56E3891781B2}"/>
              </a:ext>
            </a:extLst>
          </p:cNvPr>
          <p:cNvSpPr txBox="1"/>
          <p:nvPr/>
        </p:nvSpPr>
        <p:spPr>
          <a:xfrm>
            <a:off x="468349" y="507284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00001000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E6AE40-77E8-829D-004B-D71BBBBDFE58}"/>
              </a:ext>
            </a:extLst>
          </p:cNvPr>
          <p:cNvSpPr txBox="1"/>
          <p:nvPr/>
        </p:nvSpPr>
        <p:spPr>
          <a:xfrm>
            <a:off x="515529" y="3121223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11110111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16215C-BD07-CD57-0086-2DEA79E5FA3C}"/>
              </a:ext>
            </a:extLst>
          </p:cNvPr>
          <p:cNvSpPr txBox="1"/>
          <p:nvPr/>
        </p:nvSpPr>
        <p:spPr>
          <a:xfrm>
            <a:off x="508761" y="2962008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11111000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CB11F34-A0D3-0DBA-A956-7DE0E0ED2DF4}"/>
              </a:ext>
            </a:extLst>
          </p:cNvPr>
          <p:cNvSpPr/>
          <p:nvPr/>
        </p:nvSpPr>
        <p:spPr>
          <a:xfrm rot="16200000">
            <a:off x="5624629" y="2344714"/>
            <a:ext cx="370840" cy="601002"/>
          </a:xfrm>
          <a:prstGeom prst="rightBrace">
            <a:avLst>
              <a:gd name="adj1" fmla="val 31071"/>
              <a:gd name="adj2" fmla="val 475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095DF8A-8473-01BB-BF0A-314746166641}"/>
              </a:ext>
            </a:extLst>
          </p:cNvPr>
          <p:cNvSpPr/>
          <p:nvPr/>
        </p:nvSpPr>
        <p:spPr>
          <a:xfrm rot="16200000">
            <a:off x="4522100" y="2002566"/>
            <a:ext cx="370840" cy="1251813"/>
          </a:xfrm>
          <a:prstGeom prst="rightBrace">
            <a:avLst>
              <a:gd name="adj1" fmla="val 31071"/>
              <a:gd name="adj2" fmla="val 475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618C3A-FAA2-A1DE-4887-0F46AE7D09FC}"/>
              </a:ext>
            </a:extLst>
          </p:cNvPr>
          <p:cNvSpPr txBox="1"/>
          <p:nvPr/>
        </p:nvSpPr>
        <p:spPr>
          <a:xfrm>
            <a:off x="5509548" y="2090463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800000000000000" pitchFamily="2" charset="0"/>
              </a:rPr>
              <a:t>Byte offset within a block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5EDBBF-7AAB-BBB0-8EDC-3CBA9D85E819}"/>
              </a:ext>
            </a:extLst>
          </p:cNvPr>
          <p:cNvSpPr txBox="1"/>
          <p:nvPr/>
        </p:nvSpPr>
        <p:spPr>
          <a:xfrm>
            <a:off x="3502728" y="2100001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800000000000000" pitchFamily="2" charset="0"/>
              </a:rPr>
              <a:t>Block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C253E8-0A43-A4A6-5C89-923AB78BC0B2}"/>
              </a:ext>
            </a:extLst>
          </p:cNvPr>
          <p:cNvSpPr txBox="1"/>
          <p:nvPr/>
        </p:nvSpPr>
        <p:spPr>
          <a:xfrm>
            <a:off x="273933" y="6435040"/>
            <a:ext cx="360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#Blocks =</a:t>
            </a:r>
            <a:r>
              <a:rPr lang="en-US" dirty="0" err="1">
                <a:solidFill>
                  <a:schemeClr val="accent1"/>
                </a:solidFill>
              </a:rPr>
              <a:t>TotalMem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BlockSize</a:t>
            </a:r>
            <a:r>
              <a:rPr lang="en-US" dirty="0">
                <a:solidFill>
                  <a:schemeClr val="accent1"/>
                </a:solidFill>
              </a:rPr>
              <a:t> =2</a:t>
            </a:r>
            <a:r>
              <a:rPr lang="en-US" baseline="30000" dirty="0">
                <a:solidFill>
                  <a:schemeClr val="accent1"/>
                </a:solidFill>
              </a:rPr>
              <a:t>8</a:t>
            </a:r>
            <a:r>
              <a:rPr lang="en-US" dirty="0">
                <a:solidFill>
                  <a:schemeClr val="accent1"/>
                </a:solidFill>
              </a:rPr>
              <a:t>/2</a:t>
            </a:r>
            <a:r>
              <a:rPr lang="en-US" baseline="30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386DFE-0999-B2EE-1D0A-3238163C9DED}"/>
              </a:ext>
            </a:extLst>
          </p:cNvPr>
          <p:cNvSpPr txBox="1"/>
          <p:nvPr/>
        </p:nvSpPr>
        <p:spPr>
          <a:xfrm>
            <a:off x="7908875" y="6444620"/>
            <a:ext cx="386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Suppose cache has 8 blocks or 8 “lines”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35D0213D-36E1-BD2F-890A-504BD3DDBAD1}"/>
              </a:ext>
            </a:extLst>
          </p:cNvPr>
          <p:cNvSpPr/>
          <p:nvPr/>
        </p:nvSpPr>
        <p:spPr>
          <a:xfrm rot="16200000" flipH="1">
            <a:off x="4786051" y="3199831"/>
            <a:ext cx="370839" cy="601001"/>
          </a:xfrm>
          <a:prstGeom prst="rightBrace">
            <a:avLst>
              <a:gd name="adj1" fmla="val 31071"/>
              <a:gd name="adj2" fmla="val 475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6920117-B2F0-393D-4E67-CDEA7400B175}"/>
              </a:ext>
            </a:extLst>
          </p:cNvPr>
          <p:cNvSpPr/>
          <p:nvPr/>
        </p:nvSpPr>
        <p:spPr>
          <a:xfrm>
            <a:off x="4901843" y="3771900"/>
            <a:ext cx="3899257" cy="795907"/>
          </a:xfrm>
          <a:custGeom>
            <a:avLst/>
            <a:gdLst>
              <a:gd name="connsiteX0" fmla="*/ 98782 w 3899257"/>
              <a:gd name="connsiteY0" fmla="*/ 0 h 795907"/>
              <a:gd name="connsiteX1" fmla="*/ 255945 w 3899257"/>
              <a:gd name="connsiteY1" fmla="*/ 714375 h 795907"/>
              <a:gd name="connsiteX2" fmla="*/ 2299057 w 3899257"/>
              <a:gd name="connsiteY2" fmla="*/ 700088 h 795907"/>
              <a:gd name="connsiteX3" fmla="*/ 3899257 w 3899257"/>
              <a:gd name="connsiteY3" fmla="*/ 0 h 79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9257" h="795907">
                <a:moveTo>
                  <a:pt x="98782" y="0"/>
                </a:moveTo>
                <a:cubicBezTo>
                  <a:pt x="-5993" y="298847"/>
                  <a:pt x="-110767" y="597694"/>
                  <a:pt x="255945" y="714375"/>
                </a:cubicBezTo>
                <a:cubicBezTo>
                  <a:pt x="622657" y="831056"/>
                  <a:pt x="1691838" y="819151"/>
                  <a:pt x="2299057" y="700088"/>
                </a:cubicBezTo>
                <a:cubicBezTo>
                  <a:pt x="2906276" y="581025"/>
                  <a:pt x="3402766" y="290512"/>
                  <a:pt x="3899257" y="0"/>
                </a:cubicBezTo>
              </a:path>
            </a:pathLst>
          </a:custGeom>
          <a:noFill/>
          <a:ln w="19050"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151D0-E5D3-8A6A-6ABF-BED353BDB47B}"/>
              </a:ext>
            </a:extLst>
          </p:cNvPr>
          <p:cNvSpPr txBox="1"/>
          <p:nvPr/>
        </p:nvSpPr>
        <p:spPr>
          <a:xfrm>
            <a:off x="4670970" y="4644179"/>
            <a:ext cx="3888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lower-order x-bits of block address </a:t>
            </a:r>
          </a:p>
          <a:p>
            <a:r>
              <a:rPr lang="en-US" dirty="0"/>
              <a:t>to index into the cache with 2</a:t>
            </a:r>
            <a:r>
              <a:rPr lang="en-US" baseline="30000" dirty="0"/>
              <a:t>x</a:t>
            </a:r>
            <a:r>
              <a:rPr lang="en-US" dirty="0"/>
              <a:t> blocks.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3C0C0-B5F5-44BF-9C7E-44C41299627E}"/>
              </a:ext>
            </a:extLst>
          </p:cNvPr>
          <p:cNvSpPr/>
          <p:nvPr/>
        </p:nvSpPr>
        <p:spPr>
          <a:xfrm>
            <a:off x="9576635" y="2992976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DEF72-CD0A-D809-A639-C5EA781717B3}"/>
              </a:ext>
            </a:extLst>
          </p:cNvPr>
          <p:cNvSpPr/>
          <p:nvPr/>
        </p:nvSpPr>
        <p:spPr>
          <a:xfrm>
            <a:off x="9587290" y="3393126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524A58-7870-6224-864F-429FD40F37F7}"/>
              </a:ext>
            </a:extLst>
          </p:cNvPr>
          <p:cNvSpPr/>
          <p:nvPr/>
        </p:nvSpPr>
        <p:spPr>
          <a:xfrm>
            <a:off x="9584282" y="3791829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C6D70-8A32-4CB0-3425-031E8F5082B2}"/>
              </a:ext>
            </a:extLst>
          </p:cNvPr>
          <p:cNvSpPr/>
          <p:nvPr/>
        </p:nvSpPr>
        <p:spPr>
          <a:xfrm>
            <a:off x="9598570" y="4190532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FD4154-18D6-F1C2-73A9-77F8FB0E36CC}"/>
              </a:ext>
            </a:extLst>
          </p:cNvPr>
          <p:cNvSpPr/>
          <p:nvPr/>
        </p:nvSpPr>
        <p:spPr>
          <a:xfrm>
            <a:off x="9595562" y="4589235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941C02-9DBA-9E9D-E08A-86A0483FF8BC}"/>
              </a:ext>
            </a:extLst>
          </p:cNvPr>
          <p:cNvSpPr/>
          <p:nvPr/>
        </p:nvSpPr>
        <p:spPr>
          <a:xfrm>
            <a:off x="9595562" y="4987938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85BB8B-8C9C-0562-A76F-E872337E1662}"/>
              </a:ext>
            </a:extLst>
          </p:cNvPr>
          <p:cNvSpPr/>
          <p:nvPr/>
        </p:nvSpPr>
        <p:spPr>
          <a:xfrm>
            <a:off x="9592554" y="5386641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C781C8-91F0-03FB-71CD-95FED2837958}"/>
              </a:ext>
            </a:extLst>
          </p:cNvPr>
          <p:cNvSpPr/>
          <p:nvPr/>
        </p:nvSpPr>
        <p:spPr>
          <a:xfrm>
            <a:off x="9604203" y="5781829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8-byte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E26214-80ED-9922-6C4E-FE36FAC70CBC}"/>
              </a:ext>
            </a:extLst>
          </p:cNvPr>
          <p:cNvSpPr txBox="1"/>
          <p:nvPr/>
        </p:nvSpPr>
        <p:spPr>
          <a:xfrm>
            <a:off x="9040911" y="58485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B27EED-B4C6-6EFD-BA45-624EF1C5507B}"/>
              </a:ext>
            </a:extLst>
          </p:cNvPr>
          <p:cNvSpPr txBox="1"/>
          <p:nvPr/>
        </p:nvSpPr>
        <p:spPr>
          <a:xfrm>
            <a:off x="9022986" y="54575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2CD605-84A6-B784-327A-4ADB10F5FF79}"/>
              </a:ext>
            </a:extLst>
          </p:cNvPr>
          <p:cNvSpPr txBox="1"/>
          <p:nvPr/>
        </p:nvSpPr>
        <p:spPr>
          <a:xfrm>
            <a:off x="9016314" y="50085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9A860-57D0-3C41-3F41-15FD85A6F2E5}"/>
              </a:ext>
            </a:extLst>
          </p:cNvPr>
          <p:cNvSpPr txBox="1"/>
          <p:nvPr/>
        </p:nvSpPr>
        <p:spPr>
          <a:xfrm>
            <a:off x="8982310" y="46175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A82669-F796-1860-7994-3294211A98BF}"/>
              </a:ext>
            </a:extLst>
          </p:cNvPr>
          <p:cNvSpPr txBox="1"/>
          <p:nvPr/>
        </p:nvSpPr>
        <p:spPr>
          <a:xfrm>
            <a:off x="8992842" y="42265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05B3DE-BC9A-A060-56D0-C9189A1EAEDD}"/>
              </a:ext>
            </a:extLst>
          </p:cNvPr>
          <p:cNvSpPr txBox="1"/>
          <p:nvPr/>
        </p:nvSpPr>
        <p:spPr>
          <a:xfrm>
            <a:off x="8986949" y="383559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597AB1-D6D9-F2E1-F59C-348E10A01697}"/>
              </a:ext>
            </a:extLst>
          </p:cNvPr>
          <p:cNvSpPr txBox="1"/>
          <p:nvPr/>
        </p:nvSpPr>
        <p:spPr>
          <a:xfrm>
            <a:off x="8969780" y="33935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</a:t>
            </a:r>
          </a:p>
        </p:txBody>
      </p:sp>
      <p:sp>
        <p:nvSpPr>
          <p:cNvPr id="37888" name="TextBox 37887">
            <a:extLst>
              <a:ext uri="{FF2B5EF4-FFF2-40B4-BE49-F238E27FC236}">
                <a16:creationId xmlns:a16="http://schemas.microsoft.com/office/drawing/2014/main" id="{95C2EB9B-1F20-68AF-1DFD-4CD15FCF4061}"/>
              </a:ext>
            </a:extLst>
          </p:cNvPr>
          <p:cNvSpPr txBox="1"/>
          <p:nvPr/>
        </p:nvSpPr>
        <p:spPr>
          <a:xfrm>
            <a:off x="8963887" y="30025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4204427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">
            <a:extLst>
              <a:ext uri="{FF2B5EF4-FFF2-40B4-BE49-F238E27FC236}">
                <a16:creationId xmlns:a16="http://schemas.microsoft.com/office/drawing/2014/main" id="{44280581-2375-1141-A835-1974B7681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Tags and Valid Bits</a:t>
            </a:r>
            <a:endParaRPr lang="en-AU" altLang="en-US"/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A8BDA13D-8931-D047-85B4-A6ECBD955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7176" y="1651617"/>
            <a:ext cx="12215812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How to track which mem block is stored in a cache location?</a:t>
            </a:r>
          </a:p>
          <a:p>
            <a:pPr lvl="1"/>
            <a:r>
              <a:rPr lang="en-US" altLang="en-US" dirty="0"/>
              <a:t>Store tag</a:t>
            </a:r>
          </a:p>
          <a:p>
            <a:pPr eaLnBrk="1" hangingPunct="1"/>
            <a:r>
              <a:rPr lang="en-US" altLang="en-US" dirty="0"/>
              <a:t>What if there is no data in a location? </a:t>
            </a:r>
          </a:p>
          <a:p>
            <a:pPr lvl="1"/>
            <a:r>
              <a:rPr lang="en-US" altLang="en-US" dirty="0"/>
              <a:t>Store a valid-bit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FF009-089B-1447-330A-2867EA6996AE}"/>
              </a:ext>
            </a:extLst>
          </p:cNvPr>
          <p:cNvSpPr txBox="1"/>
          <p:nvPr/>
        </p:nvSpPr>
        <p:spPr>
          <a:xfrm>
            <a:off x="1418246" y="4878210"/>
            <a:ext cx="1561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  <a:r>
              <a:rPr lang="en-US" dirty="0" err="1"/>
              <a:t>Addr</a:t>
            </a:r>
            <a:r>
              <a:rPr lang="en-US" dirty="0"/>
              <a:t>:</a:t>
            </a:r>
          </a:p>
        </p:txBody>
      </p:sp>
      <p:graphicFrame>
        <p:nvGraphicFramePr>
          <p:cNvPr id="12" name="Table 21">
            <a:extLst>
              <a:ext uri="{FF2B5EF4-FFF2-40B4-BE49-F238E27FC236}">
                <a16:creationId xmlns:a16="http://schemas.microsoft.com/office/drawing/2014/main" id="{5185B87B-698D-73A7-E1D8-0D4EA4330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67652"/>
              </p:ext>
            </p:extLst>
          </p:nvPr>
        </p:nvGraphicFramePr>
        <p:xfrm>
          <a:off x="2921156" y="4876702"/>
          <a:ext cx="22179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42">
                  <a:extLst>
                    <a:ext uri="{9D8B030D-6E8A-4147-A177-3AD203B41FA5}">
                      <a16:colId xmlns:a16="http://schemas.microsoft.com/office/drawing/2014/main" val="3332881241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3209021283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2586625338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926280593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2653093607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1716685265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1735572306"/>
                    </a:ext>
                  </a:extLst>
                </a:gridCol>
                <a:gridCol w="277242">
                  <a:extLst>
                    <a:ext uri="{9D8B030D-6E8A-4147-A177-3AD203B41FA5}">
                      <a16:colId xmlns:a16="http://schemas.microsoft.com/office/drawing/2014/main" val="283945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46908"/>
                  </a:ext>
                </a:extLst>
              </a:tr>
            </a:tbl>
          </a:graphicData>
        </a:graphic>
      </p:graphicFrame>
      <p:sp>
        <p:nvSpPr>
          <p:cNvPr id="13" name="Right Brace 12">
            <a:extLst>
              <a:ext uri="{FF2B5EF4-FFF2-40B4-BE49-F238E27FC236}">
                <a16:creationId xmlns:a16="http://schemas.microsoft.com/office/drawing/2014/main" id="{3241EB41-A651-C7CD-1250-A9A2151A0A64}"/>
              </a:ext>
            </a:extLst>
          </p:cNvPr>
          <p:cNvSpPr/>
          <p:nvPr/>
        </p:nvSpPr>
        <p:spPr>
          <a:xfrm rot="16200000">
            <a:off x="4535611" y="4339359"/>
            <a:ext cx="370840" cy="601002"/>
          </a:xfrm>
          <a:prstGeom prst="rightBrace">
            <a:avLst>
              <a:gd name="adj1" fmla="val 31071"/>
              <a:gd name="adj2" fmla="val 475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96D42AB-A957-A3A8-3262-2AF01340258D}"/>
              </a:ext>
            </a:extLst>
          </p:cNvPr>
          <p:cNvSpPr/>
          <p:nvPr/>
        </p:nvSpPr>
        <p:spPr>
          <a:xfrm rot="16200000">
            <a:off x="3433082" y="3997211"/>
            <a:ext cx="370840" cy="1251813"/>
          </a:xfrm>
          <a:prstGeom prst="rightBrace">
            <a:avLst>
              <a:gd name="adj1" fmla="val 31071"/>
              <a:gd name="adj2" fmla="val 475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C8617-E54E-2D4B-4322-F85D9A44A5C9}"/>
              </a:ext>
            </a:extLst>
          </p:cNvPr>
          <p:cNvSpPr txBox="1"/>
          <p:nvPr/>
        </p:nvSpPr>
        <p:spPr>
          <a:xfrm>
            <a:off x="4420530" y="408510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800000000000000" pitchFamily="2" charset="0"/>
              </a:rPr>
              <a:t>Byte offset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842E91-DE34-E382-1993-9374ED356E44}"/>
              </a:ext>
            </a:extLst>
          </p:cNvPr>
          <p:cNvSpPr txBox="1"/>
          <p:nvPr/>
        </p:nvSpPr>
        <p:spPr>
          <a:xfrm>
            <a:off x="2413710" y="4094646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800000000000000" pitchFamily="2" charset="0"/>
              </a:rPr>
              <a:t>Block address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AC8083-3F24-C85F-E8F5-3C5BCFBEC2A8}"/>
              </a:ext>
            </a:extLst>
          </p:cNvPr>
          <p:cNvSpPr/>
          <p:nvPr/>
        </p:nvSpPr>
        <p:spPr>
          <a:xfrm>
            <a:off x="9576635" y="2992976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EAA9D-4AF7-05E6-7A57-B5A279E6014D}"/>
              </a:ext>
            </a:extLst>
          </p:cNvPr>
          <p:cNvSpPr/>
          <p:nvPr/>
        </p:nvSpPr>
        <p:spPr>
          <a:xfrm>
            <a:off x="9587290" y="3393126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8ECDF3-A53B-DF41-DD4C-2F2FF574A7F0}"/>
              </a:ext>
            </a:extLst>
          </p:cNvPr>
          <p:cNvSpPr/>
          <p:nvPr/>
        </p:nvSpPr>
        <p:spPr>
          <a:xfrm>
            <a:off x="9584282" y="3791829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EDDF0D-ED06-8248-C2CB-01EB767FDA7C}"/>
              </a:ext>
            </a:extLst>
          </p:cNvPr>
          <p:cNvSpPr/>
          <p:nvPr/>
        </p:nvSpPr>
        <p:spPr>
          <a:xfrm>
            <a:off x="9598570" y="4190532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80E619-C0E6-9EDC-1763-84F7A7A26E75}"/>
              </a:ext>
            </a:extLst>
          </p:cNvPr>
          <p:cNvSpPr/>
          <p:nvPr/>
        </p:nvSpPr>
        <p:spPr>
          <a:xfrm>
            <a:off x="9595562" y="4589235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3224E4-3603-1607-6AE3-511A510CEBA9}"/>
              </a:ext>
            </a:extLst>
          </p:cNvPr>
          <p:cNvSpPr/>
          <p:nvPr/>
        </p:nvSpPr>
        <p:spPr>
          <a:xfrm>
            <a:off x="9595562" y="4987938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B3ECBA-48C1-0BD3-B053-50BA1024EE14}"/>
              </a:ext>
            </a:extLst>
          </p:cNvPr>
          <p:cNvSpPr/>
          <p:nvPr/>
        </p:nvSpPr>
        <p:spPr>
          <a:xfrm>
            <a:off x="9592554" y="5386641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E7682A-5625-256C-5F0D-5933C94BF3C2}"/>
              </a:ext>
            </a:extLst>
          </p:cNvPr>
          <p:cNvSpPr/>
          <p:nvPr/>
        </p:nvSpPr>
        <p:spPr>
          <a:xfrm>
            <a:off x="9604203" y="5781829"/>
            <a:ext cx="115728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8-byte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8DFC65-2EC4-63C9-AF8B-A5388FE75B52}"/>
              </a:ext>
            </a:extLst>
          </p:cNvPr>
          <p:cNvSpPr txBox="1"/>
          <p:nvPr/>
        </p:nvSpPr>
        <p:spPr>
          <a:xfrm>
            <a:off x="8075934" y="583899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080D5E-7AFE-62DB-84CF-CA64F1323B87}"/>
              </a:ext>
            </a:extLst>
          </p:cNvPr>
          <p:cNvSpPr txBox="1"/>
          <p:nvPr/>
        </p:nvSpPr>
        <p:spPr>
          <a:xfrm>
            <a:off x="8058009" y="54479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47C1B3-450A-9C80-18A2-52599A4557EA}"/>
              </a:ext>
            </a:extLst>
          </p:cNvPr>
          <p:cNvSpPr txBox="1"/>
          <p:nvPr/>
        </p:nvSpPr>
        <p:spPr>
          <a:xfrm>
            <a:off x="8051337" y="49989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6101AC-1C2B-071B-F005-C4E75A157FCD}"/>
              </a:ext>
            </a:extLst>
          </p:cNvPr>
          <p:cNvSpPr txBox="1"/>
          <p:nvPr/>
        </p:nvSpPr>
        <p:spPr>
          <a:xfrm>
            <a:off x="8017333" y="460793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9F4BA5-2F2B-8A3F-1DD4-8F14CFCE80B2}"/>
              </a:ext>
            </a:extLst>
          </p:cNvPr>
          <p:cNvSpPr txBox="1"/>
          <p:nvPr/>
        </p:nvSpPr>
        <p:spPr>
          <a:xfrm>
            <a:off x="8027865" y="421701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37A443-70DE-FEB2-CC87-B5D127B9307F}"/>
              </a:ext>
            </a:extLst>
          </p:cNvPr>
          <p:cNvSpPr txBox="1"/>
          <p:nvPr/>
        </p:nvSpPr>
        <p:spPr>
          <a:xfrm>
            <a:off x="8021972" y="38260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7B7200-974F-AB20-6C10-0892E2AB5BB6}"/>
              </a:ext>
            </a:extLst>
          </p:cNvPr>
          <p:cNvSpPr txBox="1"/>
          <p:nvPr/>
        </p:nvSpPr>
        <p:spPr>
          <a:xfrm>
            <a:off x="8004803" y="33839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DD9409-AE15-B742-2C1E-4F63D5DCA45B}"/>
              </a:ext>
            </a:extLst>
          </p:cNvPr>
          <p:cNvSpPr txBox="1"/>
          <p:nvPr/>
        </p:nvSpPr>
        <p:spPr>
          <a:xfrm>
            <a:off x="7998910" y="29929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65FB40-D4DD-D805-F140-EF8B355F418C}"/>
              </a:ext>
            </a:extLst>
          </p:cNvPr>
          <p:cNvSpPr/>
          <p:nvPr/>
        </p:nvSpPr>
        <p:spPr>
          <a:xfrm>
            <a:off x="9031553" y="3010762"/>
            <a:ext cx="53145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8C0778-A728-AED5-CDDD-A83D5110D3DC}"/>
              </a:ext>
            </a:extLst>
          </p:cNvPr>
          <p:cNvSpPr/>
          <p:nvPr/>
        </p:nvSpPr>
        <p:spPr>
          <a:xfrm>
            <a:off x="9042208" y="3410912"/>
            <a:ext cx="53145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112DEA-5E67-46C1-4DF6-E6952F872B40}"/>
              </a:ext>
            </a:extLst>
          </p:cNvPr>
          <p:cNvSpPr/>
          <p:nvPr/>
        </p:nvSpPr>
        <p:spPr>
          <a:xfrm>
            <a:off x="9039200" y="3809615"/>
            <a:ext cx="53145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597A64-D38A-CA18-920B-3D14F91F391E}"/>
              </a:ext>
            </a:extLst>
          </p:cNvPr>
          <p:cNvSpPr/>
          <p:nvPr/>
        </p:nvSpPr>
        <p:spPr>
          <a:xfrm>
            <a:off x="9053488" y="4208318"/>
            <a:ext cx="53145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515830-4661-6C2B-D78D-62AD2BF1B464}"/>
              </a:ext>
            </a:extLst>
          </p:cNvPr>
          <p:cNvSpPr/>
          <p:nvPr/>
        </p:nvSpPr>
        <p:spPr>
          <a:xfrm>
            <a:off x="9050480" y="4607021"/>
            <a:ext cx="53145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A414C0-A23B-C54F-F951-B35CF1144EB7}"/>
              </a:ext>
            </a:extLst>
          </p:cNvPr>
          <p:cNvSpPr/>
          <p:nvPr/>
        </p:nvSpPr>
        <p:spPr>
          <a:xfrm>
            <a:off x="9050480" y="5005724"/>
            <a:ext cx="53145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6D167F-074E-3CC6-7FD4-4789F6B1C3CF}"/>
              </a:ext>
            </a:extLst>
          </p:cNvPr>
          <p:cNvSpPr/>
          <p:nvPr/>
        </p:nvSpPr>
        <p:spPr>
          <a:xfrm>
            <a:off x="9047472" y="5404427"/>
            <a:ext cx="53145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5DB375-7F99-5BBD-6615-AAF762E7AA3B}"/>
              </a:ext>
            </a:extLst>
          </p:cNvPr>
          <p:cNvSpPr/>
          <p:nvPr/>
        </p:nvSpPr>
        <p:spPr>
          <a:xfrm>
            <a:off x="9059121" y="5799615"/>
            <a:ext cx="53145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301123-08F2-4194-C62F-3CE806D54C40}"/>
              </a:ext>
            </a:extLst>
          </p:cNvPr>
          <p:cNvSpPr/>
          <p:nvPr/>
        </p:nvSpPr>
        <p:spPr>
          <a:xfrm>
            <a:off x="8655315" y="3018775"/>
            <a:ext cx="360127" cy="370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D3378C-FAAC-2FF4-9516-BF19992E5CAD}"/>
              </a:ext>
            </a:extLst>
          </p:cNvPr>
          <p:cNvSpPr/>
          <p:nvPr/>
        </p:nvSpPr>
        <p:spPr>
          <a:xfrm>
            <a:off x="8665970" y="3418925"/>
            <a:ext cx="360127" cy="370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3A82765-181D-362D-85DD-C9E0780587A0}"/>
              </a:ext>
            </a:extLst>
          </p:cNvPr>
          <p:cNvSpPr/>
          <p:nvPr/>
        </p:nvSpPr>
        <p:spPr>
          <a:xfrm>
            <a:off x="8662962" y="3817628"/>
            <a:ext cx="360127" cy="370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AFEA9B-5BC6-406B-9D8A-E28F58124BB6}"/>
              </a:ext>
            </a:extLst>
          </p:cNvPr>
          <p:cNvSpPr/>
          <p:nvPr/>
        </p:nvSpPr>
        <p:spPr>
          <a:xfrm>
            <a:off x="8677250" y="4216331"/>
            <a:ext cx="360127" cy="370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F8D233-ADA9-70FB-9E85-F57D95E0FA06}"/>
              </a:ext>
            </a:extLst>
          </p:cNvPr>
          <p:cNvSpPr/>
          <p:nvPr/>
        </p:nvSpPr>
        <p:spPr>
          <a:xfrm>
            <a:off x="8674242" y="4615034"/>
            <a:ext cx="360127" cy="370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B6EDBE-8999-9D0B-F082-BA286A4ACDBA}"/>
              </a:ext>
            </a:extLst>
          </p:cNvPr>
          <p:cNvSpPr/>
          <p:nvPr/>
        </p:nvSpPr>
        <p:spPr>
          <a:xfrm>
            <a:off x="8674242" y="5013737"/>
            <a:ext cx="360127" cy="370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EF256D2-3513-45DE-A506-CEF19E178B14}"/>
              </a:ext>
            </a:extLst>
          </p:cNvPr>
          <p:cNvSpPr/>
          <p:nvPr/>
        </p:nvSpPr>
        <p:spPr>
          <a:xfrm>
            <a:off x="8671234" y="5412440"/>
            <a:ext cx="360127" cy="370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11E59E-540F-9705-0E6D-7FCDD37D11E0}"/>
              </a:ext>
            </a:extLst>
          </p:cNvPr>
          <p:cNvSpPr/>
          <p:nvPr/>
        </p:nvSpPr>
        <p:spPr>
          <a:xfrm>
            <a:off x="8682883" y="5807628"/>
            <a:ext cx="360127" cy="370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CAAFC-44C4-BECD-1CC0-0DE1BE53F4A1}"/>
              </a:ext>
            </a:extLst>
          </p:cNvPr>
          <p:cNvSpPr txBox="1"/>
          <p:nvPr/>
        </p:nvSpPr>
        <p:spPr>
          <a:xfrm>
            <a:off x="9015442" y="2613093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D0ED67-98AB-FFC8-73FE-925D3C205A9F}"/>
              </a:ext>
            </a:extLst>
          </p:cNvPr>
          <p:cNvSpPr txBox="1"/>
          <p:nvPr/>
        </p:nvSpPr>
        <p:spPr>
          <a:xfrm>
            <a:off x="9561036" y="262222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3C964E-2534-FD0C-362D-DFEA1F8D33B4}"/>
              </a:ext>
            </a:extLst>
          </p:cNvPr>
          <p:cNvSpPr txBox="1"/>
          <p:nvPr/>
        </p:nvSpPr>
        <p:spPr>
          <a:xfrm>
            <a:off x="8343801" y="263561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Valid?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43587132-95EC-2E31-F671-D932F3FF7647}"/>
              </a:ext>
            </a:extLst>
          </p:cNvPr>
          <p:cNvSpPr/>
          <p:nvPr/>
        </p:nvSpPr>
        <p:spPr>
          <a:xfrm rot="16200000" flipH="1">
            <a:off x="3688978" y="5208580"/>
            <a:ext cx="344560" cy="558814"/>
          </a:xfrm>
          <a:prstGeom prst="rightBrace">
            <a:avLst>
              <a:gd name="adj1" fmla="val 31071"/>
              <a:gd name="adj2" fmla="val 475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350B34F3-A5EF-7C0C-4E3B-4F3723A161AB}"/>
              </a:ext>
            </a:extLst>
          </p:cNvPr>
          <p:cNvSpPr/>
          <p:nvPr/>
        </p:nvSpPr>
        <p:spPr>
          <a:xfrm rot="16200000" flipH="1">
            <a:off x="3091150" y="5258716"/>
            <a:ext cx="302996" cy="500105"/>
          </a:xfrm>
          <a:prstGeom prst="rightBrace">
            <a:avLst>
              <a:gd name="adj1" fmla="val 31071"/>
              <a:gd name="adj2" fmla="val 475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8844F7-6AB8-F239-3F74-81E0C4BD13F5}"/>
              </a:ext>
            </a:extLst>
          </p:cNvPr>
          <p:cNvSpPr txBox="1"/>
          <p:nvPr/>
        </p:nvSpPr>
        <p:spPr>
          <a:xfrm>
            <a:off x="3571034" y="5728431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800000000000000" pitchFamily="2" charset="0"/>
              </a:rPr>
              <a:t>Cache index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BA35DD-0C44-11CE-C645-13FFE06A1DB1}"/>
              </a:ext>
            </a:extLst>
          </p:cNvPr>
          <p:cNvSpPr txBox="1"/>
          <p:nvPr/>
        </p:nvSpPr>
        <p:spPr>
          <a:xfrm>
            <a:off x="2872883" y="574146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800000000000000" pitchFamily="2" charset="0"/>
              </a:rPr>
              <a:t>Tag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2AC4B255-6939-0861-145E-32DF7C4B704A}"/>
              </a:ext>
            </a:extLst>
          </p:cNvPr>
          <p:cNvSpPr/>
          <p:nvPr/>
        </p:nvSpPr>
        <p:spPr>
          <a:xfrm>
            <a:off x="3914775" y="3566160"/>
            <a:ext cx="4029075" cy="2828577"/>
          </a:xfrm>
          <a:custGeom>
            <a:avLst/>
            <a:gdLst>
              <a:gd name="connsiteX0" fmla="*/ 0 w 4029075"/>
              <a:gd name="connsiteY0" fmla="*/ 2563178 h 2828577"/>
              <a:gd name="connsiteX1" fmla="*/ 514350 w 4029075"/>
              <a:gd name="connsiteY1" fmla="*/ 2806065 h 2828577"/>
              <a:gd name="connsiteX2" fmla="*/ 2257425 w 4029075"/>
              <a:gd name="connsiteY2" fmla="*/ 2063115 h 2828577"/>
              <a:gd name="connsiteX3" fmla="*/ 3200400 w 4029075"/>
              <a:gd name="connsiteY3" fmla="*/ 320040 h 2828577"/>
              <a:gd name="connsiteX4" fmla="*/ 4029075 w 4029075"/>
              <a:gd name="connsiteY4" fmla="*/ 5715 h 282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9075" h="2828577">
                <a:moveTo>
                  <a:pt x="0" y="2563178"/>
                </a:moveTo>
                <a:cubicBezTo>
                  <a:pt x="69056" y="2726293"/>
                  <a:pt x="138113" y="2889409"/>
                  <a:pt x="514350" y="2806065"/>
                </a:cubicBezTo>
                <a:cubicBezTo>
                  <a:pt x="890587" y="2722721"/>
                  <a:pt x="1809750" y="2477452"/>
                  <a:pt x="2257425" y="2063115"/>
                </a:cubicBezTo>
                <a:cubicBezTo>
                  <a:pt x="2705100" y="1648778"/>
                  <a:pt x="2905125" y="662940"/>
                  <a:pt x="3200400" y="320040"/>
                </a:cubicBezTo>
                <a:cubicBezTo>
                  <a:pt x="3495675" y="-22860"/>
                  <a:pt x="3762375" y="-8573"/>
                  <a:pt x="4029075" y="5715"/>
                </a:cubicBezTo>
              </a:path>
            </a:pathLst>
          </a:custGeom>
          <a:noFill/>
          <a:ln w="19050"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57C5DC-C50E-DA16-AB91-C2CC11C9F1BE}"/>
              </a:ext>
            </a:extLst>
          </p:cNvPr>
          <p:cNvSpPr txBox="1"/>
          <p:nvPr/>
        </p:nvSpPr>
        <p:spPr>
          <a:xfrm>
            <a:off x="7908875" y="6444620"/>
            <a:ext cx="386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Suppose cache has 8 blocks or 8 “lines”</a:t>
            </a:r>
          </a:p>
        </p:txBody>
      </p:sp>
    </p:spTree>
    <p:extLst>
      <p:ext uri="{BB962C8B-B14F-4D97-AF65-F5344CB8AC3E}">
        <p14:creationId xmlns:p14="http://schemas.microsoft.com/office/powerpoint/2010/main" val="311169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6">
            <a:extLst>
              <a:ext uri="{FF2B5EF4-FFF2-40B4-BE49-F238E27FC236}">
                <a16:creationId xmlns:a16="http://schemas.microsoft.com/office/drawing/2014/main" id="{B929570C-8F29-3D4D-BFCE-AC98A05B6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Cache Example</a:t>
            </a:r>
            <a:endParaRPr lang="en-AU" altLang="en-US" dirty="0"/>
          </a:p>
        </p:txBody>
      </p:sp>
      <p:sp>
        <p:nvSpPr>
          <p:cNvPr id="41988" name="Rectangle 57">
            <a:extLst>
              <a:ext uri="{FF2B5EF4-FFF2-40B4-BE49-F238E27FC236}">
                <a16:creationId xmlns:a16="http://schemas.microsoft.com/office/drawing/2014/main" id="{62E5115E-A595-4A4C-9E87-E2D9D6350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1585914"/>
            <a:ext cx="8270875" cy="1338262"/>
          </a:xfrm>
        </p:spPr>
        <p:txBody>
          <a:bodyPr/>
          <a:lstStyle/>
          <a:p>
            <a:pPr eaLnBrk="1" hangingPunct="1"/>
            <a:r>
              <a:rPr lang="en-US" altLang="en-US" dirty="0"/>
              <a:t>8-blocks, 8-bytes/block, direct mapped</a:t>
            </a:r>
          </a:p>
          <a:p>
            <a:pPr eaLnBrk="1" hangingPunct="1"/>
            <a:r>
              <a:rPr lang="en-US" altLang="en-US" dirty="0"/>
              <a:t>Initial state</a:t>
            </a:r>
            <a:endParaRPr lang="en-AU" altLang="en-US" dirty="0"/>
          </a:p>
        </p:txBody>
      </p:sp>
      <p:graphicFrame>
        <p:nvGraphicFramePr>
          <p:cNvPr id="254980" name="Group 4">
            <a:extLst>
              <a:ext uri="{FF2B5EF4-FFF2-40B4-BE49-F238E27FC236}">
                <a16:creationId xmlns:a16="http://schemas.microsoft.com/office/drawing/2014/main" id="{EBE16187-67D0-9545-8EDC-AB33FBC8A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686242"/>
              </p:ext>
            </p:extLst>
          </p:nvPr>
        </p:nvGraphicFramePr>
        <p:xfrm>
          <a:off x="2524125" y="3566227"/>
          <a:ext cx="5016500" cy="2926648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D6960AD-5EE0-488E-8962-0D58127ED7C0}"/>
              </a:ext>
            </a:extLst>
          </p:cNvPr>
          <p:cNvSpPr txBox="1"/>
          <p:nvPr/>
        </p:nvSpPr>
        <p:spPr>
          <a:xfrm>
            <a:off x="3228537" y="3121873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64150-E8F3-1963-36A7-EAF562D3DBE1}"/>
              </a:ext>
            </a:extLst>
          </p:cNvPr>
          <p:cNvSpPr txBox="1"/>
          <p:nvPr/>
        </p:nvSpPr>
        <p:spPr>
          <a:xfrm>
            <a:off x="4365877" y="314743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7E12E-6864-5E83-0DA4-3562F6F655F6}"/>
              </a:ext>
            </a:extLst>
          </p:cNvPr>
          <p:cNvSpPr txBox="1"/>
          <p:nvPr/>
        </p:nvSpPr>
        <p:spPr>
          <a:xfrm>
            <a:off x="2479614" y="31218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Valid?</a:t>
            </a:r>
          </a:p>
        </p:txBody>
      </p:sp>
      <p:graphicFrame>
        <p:nvGraphicFramePr>
          <p:cNvPr id="13" name="Group 4">
            <a:extLst>
              <a:ext uri="{FF2B5EF4-FFF2-40B4-BE49-F238E27FC236}">
                <a16:creationId xmlns:a16="http://schemas.microsoft.com/office/drawing/2014/main" id="{7F18E55B-F569-E7FA-C429-CD701E810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22779"/>
              </p:ext>
            </p:extLst>
          </p:nvPr>
        </p:nvGraphicFramePr>
        <p:xfrm>
          <a:off x="1859060" y="3525652"/>
          <a:ext cx="620554" cy="2926648"/>
        </p:xfrm>
        <a:graphic>
          <a:graphicData uri="http://schemas.openxmlformats.org/drawingml/2006/table">
            <a:tbl>
              <a:tblPr/>
              <a:tblGrid>
                <a:gridCol w="620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13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6">
            <a:extLst>
              <a:ext uri="{FF2B5EF4-FFF2-40B4-BE49-F238E27FC236}">
                <a16:creationId xmlns:a16="http://schemas.microsoft.com/office/drawing/2014/main" id="{B929570C-8F29-3D4D-BFCE-AC98A05B6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Cache Example</a:t>
            </a:r>
            <a:endParaRPr lang="en-AU" altLang="en-US" dirty="0"/>
          </a:p>
        </p:txBody>
      </p:sp>
      <p:graphicFrame>
        <p:nvGraphicFramePr>
          <p:cNvPr id="254980" name="Group 4">
            <a:extLst>
              <a:ext uri="{FF2B5EF4-FFF2-40B4-BE49-F238E27FC236}">
                <a16:creationId xmlns:a16="http://schemas.microsoft.com/office/drawing/2014/main" id="{EBE16187-67D0-9545-8EDC-AB33FBC8A516}"/>
              </a:ext>
            </a:extLst>
          </p:cNvPr>
          <p:cNvGraphicFramePr>
            <a:graphicFrameLocks noGrp="1"/>
          </p:cNvGraphicFramePr>
          <p:nvPr/>
        </p:nvGraphicFramePr>
        <p:xfrm>
          <a:off x="2524125" y="3566227"/>
          <a:ext cx="5016500" cy="2926648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D6960AD-5EE0-488E-8962-0D58127ED7C0}"/>
              </a:ext>
            </a:extLst>
          </p:cNvPr>
          <p:cNvSpPr txBox="1"/>
          <p:nvPr/>
        </p:nvSpPr>
        <p:spPr>
          <a:xfrm>
            <a:off x="3228537" y="3121873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64150-E8F3-1963-36A7-EAF562D3DBE1}"/>
              </a:ext>
            </a:extLst>
          </p:cNvPr>
          <p:cNvSpPr txBox="1"/>
          <p:nvPr/>
        </p:nvSpPr>
        <p:spPr>
          <a:xfrm>
            <a:off x="4365877" y="314743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7E12E-6864-5E83-0DA4-3562F6F655F6}"/>
              </a:ext>
            </a:extLst>
          </p:cNvPr>
          <p:cNvSpPr txBox="1"/>
          <p:nvPr/>
        </p:nvSpPr>
        <p:spPr>
          <a:xfrm>
            <a:off x="2479614" y="31218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Valid?</a:t>
            </a:r>
          </a:p>
        </p:txBody>
      </p:sp>
      <p:graphicFrame>
        <p:nvGraphicFramePr>
          <p:cNvPr id="13" name="Group 4">
            <a:extLst>
              <a:ext uri="{FF2B5EF4-FFF2-40B4-BE49-F238E27FC236}">
                <a16:creationId xmlns:a16="http://schemas.microsoft.com/office/drawing/2014/main" id="{7F18E55B-F569-E7FA-C429-CD701E810F05}"/>
              </a:ext>
            </a:extLst>
          </p:cNvPr>
          <p:cNvGraphicFramePr>
            <a:graphicFrameLocks noGrp="1"/>
          </p:cNvGraphicFramePr>
          <p:nvPr/>
        </p:nvGraphicFramePr>
        <p:xfrm>
          <a:off x="1859060" y="3525652"/>
          <a:ext cx="620554" cy="2926648"/>
        </p:xfrm>
        <a:graphic>
          <a:graphicData uri="http://schemas.openxmlformats.org/drawingml/2006/table">
            <a:tbl>
              <a:tblPr/>
              <a:tblGrid>
                <a:gridCol w="620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4135C3-8115-DC1A-EEB0-7A08EF4B1761}"/>
              </a:ext>
            </a:extLst>
          </p:cNvPr>
          <p:cNvSpPr txBox="1"/>
          <p:nvPr/>
        </p:nvSpPr>
        <p:spPr>
          <a:xfrm>
            <a:off x="2479614" y="1948059"/>
            <a:ext cx="5216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Memory </a:t>
            </a:r>
            <a:r>
              <a:rPr lang="en-US" sz="2800" dirty="0" err="1"/>
              <a:t>addr</a:t>
            </a:r>
            <a:r>
              <a:rPr lang="en-US" sz="2800" dirty="0"/>
              <a:t> accessed:  10110xxx</a:t>
            </a:r>
          </a:p>
        </p:txBody>
      </p:sp>
    </p:spTree>
    <p:extLst>
      <p:ext uri="{BB962C8B-B14F-4D97-AF65-F5344CB8AC3E}">
        <p14:creationId xmlns:p14="http://schemas.microsoft.com/office/powerpoint/2010/main" val="102518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6">
            <a:extLst>
              <a:ext uri="{FF2B5EF4-FFF2-40B4-BE49-F238E27FC236}">
                <a16:creationId xmlns:a16="http://schemas.microsoft.com/office/drawing/2014/main" id="{B929570C-8F29-3D4D-BFCE-AC98A05B6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Cache Example</a:t>
            </a:r>
            <a:endParaRPr lang="en-AU" altLang="en-US" dirty="0"/>
          </a:p>
        </p:txBody>
      </p:sp>
      <p:graphicFrame>
        <p:nvGraphicFramePr>
          <p:cNvPr id="254980" name="Group 4">
            <a:extLst>
              <a:ext uri="{FF2B5EF4-FFF2-40B4-BE49-F238E27FC236}">
                <a16:creationId xmlns:a16="http://schemas.microsoft.com/office/drawing/2014/main" id="{EBE16187-67D0-9545-8EDC-AB33FBC8A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19179"/>
              </p:ext>
            </p:extLst>
          </p:nvPr>
        </p:nvGraphicFramePr>
        <p:xfrm>
          <a:off x="2524125" y="3566227"/>
          <a:ext cx="5172111" cy="2926648"/>
        </p:xfrm>
        <a:graphic>
          <a:graphicData uri="http://schemas.openxmlformats.org/drawingml/2006/table">
            <a:tbl>
              <a:tblPr/>
              <a:tblGrid>
                <a:gridCol w="669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8-bytes starting at mem[10110]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D6960AD-5EE0-488E-8962-0D58127ED7C0}"/>
              </a:ext>
            </a:extLst>
          </p:cNvPr>
          <p:cNvSpPr txBox="1"/>
          <p:nvPr/>
        </p:nvSpPr>
        <p:spPr>
          <a:xfrm>
            <a:off x="3228537" y="3121873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64150-E8F3-1963-36A7-EAF562D3DBE1}"/>
              </a:ext>
            </a:extLst>
          </p:cNvPr>
          <p:cNvSpPr txBox="1"/>
          <p:nvPr/>
        </p:nvSpPr>
        <p:spPr>
          <a:xfrm>
            <a:off x="4365877" y="314743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7E12E-6864-5E83-0DA4-3562F6F655F6}"/>
              </a:ext>
            </a:extLst>
          </p:cNvPr>
          <p:cNvSpPr txBox="1"/>
          <p:nvPr/>
        </p:nvSpPr>
        <p:spPr>
          <a:xfrm>
            <a:off x="2479614" y="31218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Valid?</a:t>
            </a:r>
          </a:p>
        </p:txBody>
      </p:sp>
      <p:graphicFrame>
        <p:nvGraphicFramePr>
          <p:cNvPr id="13" name="Group 4">
            <a:extLst>
              <a:ext uri="{FF2B5EF4-FFF2-40B4-BE49-F238E27FC236}">
                <a16:creationId xmlns:a16="http://schemas.microsoft.com/office/drawing/2014/main" id="{7F18E55B-F569-E7FA-C429-CD701E810F05}"/>
              </a:ext>
            </a:extLst>
          </p:cNvPr>
          <p:cNvGraphicFramePr>
            <a:graphicFrameLocks noGrp="1"/>
          </p:cNvGraphicFramePr>
          <p:nvPr/>
        </p:nvGraphicFramePr>
        <p:xfrm>
          <a:off x="1859060" y="3525652"/>
          <a:ext cx="620554" cy="2926648"/>
        </p:xfrm>
        <a:graphic>
          <a:graphicData uri="http://schemas.openxmlformats.org/drawingml/2006/table">
            <a:tbl>
              <a:tblPr/>
              <a:tblGrid>
                <a:gridCol w="620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4135C3-8115-DC1A-EEB0-7A08EF4B1761}"/>
              </a:ext>
            </a:extLst>
          </p:cNvPr>
          <p:cNvSpPr txBox="1"/>
          <p:nvPr/>
        </p:nvSpPr>
        <p:spPr>
          <a:xfrm>
            <a:off x="2479614" y="1948059"/>
            <a:ext cx="5216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Memory </a:t>
            </a:r>
            <a:r>
              <a:rPr lang="en-US" sz="2800" dirty="0" err="1"/>
              <a:t>addr</a:t>
            </a:r>
            <a:r>
              <a:rPr lang="en-US" sz="2800" dirty="0"/>
              <a:t> accessed:  11010xxx</a:t>
            </a:r>
          </a:p>
        </p:txBody>
      </p:sp>
    </p:spTree>
    <p:extLst>
      <p:ext uri="{BB962C8B-B14F-4D97-AF65-F5344CB8AC3E}">
        <p14:creationId xmlns:p14="http://schemas.microsoft.com/office/powerpoint/2010/main" val="326387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6">
            <a:extLst>
              <a:ext uri="{FF2B5EF4-FFF2-40B4-BE49-F238E27FC236}">
                <a16:creationId xmlns:a16="http://schemas.microsoft.com/office/drawing/2014/main" id="{B929570C-8F29-3D4D-BFCE-AC98A05B6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Cache Example</a:t>
            </a:r>
            <a:endParaRPr lang="en-AU" altLang="en-US" dirty="0"/>
          </a:p>
        </p:txBody>
      </p:sp>
      <p:graphicFrame>
        <p:nvGraphicFramePr>
          <p:cNvPr id="254980" name="Group 4">
            <a:extLst>
              <a:ext uri="{FF2B5EF4-FFF2-40B4-BE49-F238E27FC236}">
                <a16:creationId xmlns:a16="http://schemas.microsoft.com/office/drawing/2014/main" id="{EBE16187-67D0-9545-8EDC-AB33FBC8A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2894"/>
              </p:ext>
            </p:extLst>
          </p:nvPr>
        </p:nvGraphicFramePr>
        <p:xfrm>
          <a:off x="2524125" y="3566227"/>
          <a:ext cx="5172111" cy="2926648"/>
        </p:xfrm>
        <a:graphic>
          <a:graphicData uri="http://schemas.openxmlformats.org/drawingml/2006/table">
            <a:tbl>
              <a:tblPr/>
              <a:tblGrid>
                <a:gridCol w="669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8-bytes starting at mem[10110]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8-bytes starting at mem[11010]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D6960AD-5EE0-488E-8962-0D58127ED7C0}"/>
              </a:ext>
            </a:extLst>
          </p:cNvPr>
          <p:cNvSpPr txBox="1"/>
          <p:nvPr/>
        </p:nvSpPr>
        <p:spPr>
          <a:xfrm>
            <a:off x="3228537" y="3121873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64150-E8F3-1963-36A7-EAF562D3DBE1}"/>
              </a:ext>
            </a:extLst>
          </p:cNvPr>
          <p:cNvSpPr txBox="1"/>
          <p:nvPr/>
        </p:nvSpPr>
        <p:spPr>
          <a:xfrm>
            <a:off x="4365877" y="314743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7E12E-6864-5E83-0DA4-3562F6F655F6}"/>
              </a:ext>
            </a:extLst>
          </p:cNvPr>
          <p:cNvSpPr txBox="1"/>
          <p:nvPr/>
        </p:nvSpPr>
        <p:spPr>
          <a:xfrm>
            <a:off x="2479614" y="31218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Valid?</a:t>
            </a:r>
          </a:p>
        </p:txBody>
      </p:sp>
      <p:graphicFrame>
        <p:nvGraphicFramePr>
          <p:cNvPr id="13" name="Group 4">
            <a:extLst>
              <a:ext uri="{FF2B5EF4-FFF2-40B4-BE49-F238E27FC236}">
                <a16:creationId xmlns:a16="http://schemas.microsoft.com/office/drawing/2014/main" id="{7F18E55B-F569-E7FA-C429-CD701E810F05}"/>
              </a:ext>
            </a:extLst>
          </p:cNvPr>
          <p:cNvGraphicFramePr>
            <a:graphicFrameLocks noGrp="1"/>
          </p:cNvGraphicFramePr>
          <p:nvPr/>
        </p:nvGraphicFramePr>
        <p:xfrm>
          <a:off x="1859060" y="3525652"/>
          <a:ext cx="620554" cy="2926648"/>
        </p:xfrm>
        <a:graphic>
          <a:graphicData uri="http://schemas.openxmlformats.org/drawingml/2006/table">
            <a:tbl>
              <a:tblPr/>
              <a:tblGrid>
                <a:gridCol w="620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4135C3-8115-DC1A-EEB0-7A08EF4B1761}"/>
              </a:ext>
            </a:extLst>
          </p:cNvPr>
          <p:cNvSpPr txBox="1"/>
          <p:nvPr/>
        </p:nvSpPr>
        <p:spPr>
          <a:xfrm>
            <a:off x="2479614" y="1948059"/>
            <a:ext cx="5216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Memory </a:t>
            </a:r>
            <a:r>
              <a:rPr lang="en-US" sz="2800" dirty="0" err="1"/>
              <a:t>addr</a:t>
            </a:r>
            <a:r>
              <a:rPr lang="en-US" sz="2800" dirty="0"/>
              <a:t> accessed:  10110xxx</a:t>
            </a:r>
          </a:p>
        </p:txBody>
      </p:sp>
    </p:spTree>
    <p:extLst>
      <p:ext uri="{BB962C8B-B14F-4D97-AF65-F5344CB8AC3E}">
        <p14:creationId xmlns:p14="http://schemas.microsoft.com/office/powerpoint/2010/main" val="2297643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6">
            <a:extLst>
              <a:ext uri="{FF2B5EF4-FFF2-40B4-BE49-F238E27FC236}">
                <a16:creationId xmlns:a16="http://schemas.microsoft.com/office/drawing/2014/main" id="{B929570C-8F29-3D4D-BFCE-AC98A05B6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Cache Example</a:t>
            </a:r>
            <a:endParaRPr lang="en-AU" altLang="en-US" dirty="0"/>
          </a:p>
        </p:txBody>
      </p:sp>
      <p:graphicFrame>
        <p:nvGraphicFramePr>
          <p:cNvPr id="254980" name="Group 4">
            <a:extLst>
              <a:ext uri="{FF2B5EF4-FFF2-40B4-BE49-F238E27FC236}">
                <a16:creationId xmlns:a16="http://schemas.microsoft.com/office/drawing/2014/main" id="{EBE16187-67D0-9545-8EDC-AB33FBC8A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80858"/>
              </p:ext>
            </p:extLst>
          </p:nvPr>
        </p:nvGraphicFramePr>
        <p:xfrm>
          <a:off x="2524125" y="3566227"/>
          <a:ext cx="5172111" cy="2926648"/>
        </p:xfrm>
        <a:graphic>
          <a:graphicData uri="http://schemas.openxmlformats.org/drawingml/2006/table">
            <a:tbl>
              <a:tblPr/>
              <a:tblGrid>
                <a:gridCol w="669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8-bytes starting at mem[10110]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8-bytes starting at mem[11010]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D6960AD-5EE0-488E-8962-0D58127ED7C0}"/>
              </a:ext>
            </a:extLst>
          </p:cNvPr>
          <p:cNvSpPr txBox="1"/>
          <p:nvPr/>
        </p:nvSpPr>
        <p:spPr>
          <a:xfrm>
            <a:off x="3228537" y="3121873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64150-E8F3-1963-36A7-EAF562D3DBE1}"/>
              </a:ext>
            </a:extLst>
          </p:cNvPr>
          <p:cNvSpPr txBox="1"/>
          <p:nvPr/>
        </p:nvSpPr>
        <p:spPr>
          <a:xfrm>
            <a:off x="4365877" y="314743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7E12E-6864-5E83-0DA4-3562F6F655F6}"/>
              </a:ext>
            </a:extLst>
          </p:cNvPr>
          <p:cNvSpPr txBox="1"/>
          <p:nvPr/>
        </p:nvSpPr>
        <p:spPr>
          <a:xfrm>
            <a:off x="2479614" y="31218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Valid?</a:t>
            </a:r>
          </a:p>
        </p:txBody>
      </p:sp>
      <p:graphicFrame>
        <p:nvGraphicFramePr>
          <p:cNvPr id="13" name="Group 4">
            <a:extLst>
              <a:ext uri="{FF2B5EF4-FFF2-40B4-BE49-F238E27FC236}">
                <a16:creationId xmlns:a16="http://schemas.microsoft.com/office/drawing/2014/main" id="{7F18E55B-F569-E7FA-C429-CD701E810F05}"/>
              </a:ext>
            </a:extLst>
          </p:cNvPr>
          <p:cNvGraphicFramePr>
            <a:graphicFrameLocks noGrp="1"/>
          </p:cNvGraphicFramePr>
          <p:nvPr/>
        </p:nvGraphicFramePr>
        <p:xfrm>
          <a:off x="1859060" y="3525652"/>
          <a:ext cx="620554" cy="2926648"/>
        </p:xfrm>
        <a:graphic>
          <a:graphicData uri="http://schemas.openxmlformats.org/drawingml/2006/table">
            <a:tbl>
              <a:tblPr/>
              <a:tblGrid>
                <a:gridCol w="620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4135C3-8115-DC1A-EEB0-7A08EF4B1761}"/>
              </a:ext>
            </a:extLst>
          </p:cNvPr>
          <p:cNvSpPr txBox="1"/>
          <p:nvPr/>
        </p:nvSpPr>
        <p:spPr>
          <a:xfrm>
            <a:off x="2479614" y="1948059"/>
            <a:ext cx="5216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Memory </a:t>
            </a:r>
            <a:r>
              <a:rPr lang="en-US" sz="2800" dirty="0" err="1"/>
              <a:t>addr</a:t>
            </a:r>
            <a:r>
              <a:rPr lang="en-US" sz="2800" dirty="0"/>
              <a:t> accessed:  00010xxx</a:t>
            </a:r>
          </a:p>
        </p:txBody>
      </p:sp>
    </p:spTree>
    <p:extLst>
      <p:ext uri="{BB962C8B-B14F-4D97-AF65-F5344CB8AC3E}">
        <p14:creationId xmlns:p14="http://schemas.microsoft.com/office/powerpoint/2010/main" val="3001667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6">
            <a:extLst>
              <a:ext uri="{FF2B5EF4-FFF2-40B4-BE49-F238E27FC236}">
                <a16:creationId xmlns:a16="http://schemas.microsoft.com/office/drawing/2014/main" id="{B929570C-8F29-3D4D-BFCE-AC98A05B6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Cache Example</a:t>
            </a:r>
            <a:endParaRPr lang="en-AU" altLang="en-US" dirty="0"/>
          </a:p>
        </p:txBody>
      </p:sp>
      <p:graphicFrame>
        <p:nvGraphicFramePr>
          <p:cNvPr id="254980" name="Group 4">
            <a:extLst>
              <a:ext uri="{FF2B5EF4-FFF2-40B4-BE49-F238E27FC236}">
                <a16:creationId xmlns:a16="http://schemas.microsoft.com/office/drawing/2014/main" id="{EBE16187-67D0-9545-8EDC-AB33FBC8A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09834"/>
              </p:ext>
            </p:extLst>
          </p:nvPr>
        </p:nvGraphicFramePr>
        <p:xfrm>
          <a:off x="2524125" y="3566227"/>
          <a:ext cx="5172111" cy="2926648"/>
        </p:xfrm>
        <a:graphic>
          <a:graphicData uri="http://schemas.openxmlformats.org/drawingml/2006/table">
            <a:tbl>
              <a:tblPr/>
              <a:tblGrid>
                <a:gridCol w="669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8-bytes starting at mem[10110]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8-bytes starting at mem[00010]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D6960AD-5EE0-488E-8962-0D58127ED7C0}"/>
              </a:ext>
            </a:extLst>
          </p:cNvPr>
          <p:cNvSpPr txBox="1"/>
          <p:nvPr/>
        </p:nvSpPr>
        <p:spPr>
          <a:xfrm>
            <a:off x="3228537" y="3121873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64150-E8F3-1963-36A7-EAF562D3DBE1}"/>
              </a:ext>
            </a:extLst>
          </p:cNvPr>
          <p:cNvSpPr txBox="1"/>
          <p:nvPr/>
        </p:nvSpPr>
        <p:spPr>
          <a:xfrm>
            <a:off x="4365877" y="314743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7E12E-6864-5E83-0DA4-3562F6F655F6}"/>
              </a:ext>
            </a:extLst>
          </p:cNvPr>
          <p:cNvSpPr txBox="1"/>
          <p:nvPr/>
        </p:nvSpPr>
        <p:spPr>
          <a:xfrm>
            <a:off x="2479614" y="31218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Valid?</a:t>
            </a:r>
          </a:p>
        </p:txBody>
      </p:sp>
      <p:graphicFrame>
        <p:nvGraphicFramePr>
          <p:cNvPr id="13" name="Group 4">
            <a:extLst>
              <a:ext uri="{FF2B5EF4-FFF2-40B4-BE49-F238E27FC236}">
                <a16:creationId xmlns:a16="http://schemas.microsoft.com/office/drawing/2014/main" id="{7F18E55B-F569-E7FA-C429-CD701E810F05}"/>
              </a:ext>
            </a:extLst>
          </p:cNvPr>
          <p:cNvGraphicFramePr>
            <a:graphicFrameLocks noGrp="1"/>
          </p:cNvGraphicFramePr>
          <p:nvPr/>
        </p:nvGraphicFramePr>
        <p:xfrm>
          <a:off x="1859060" y="3525652"/>
          <a:ext cx="620554" cy="2926648"/>
        </p:xfrm>
        <a:graphic>
          <a:graphicData uri="http://schemas.openxmlformats.org/drawingml/2006/table">
            <a:tbl>
              <a:tblPr/>
              <a:tblGrid>
                <a:gridCol w="620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marT="45729" marB="4572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40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16">
            <a:extLst>
              <a:ext uri="{FF2B5EF4-FFF2-40B4-BE49-F238E27FC236}">
                <a16:creationId xmlns:a16="http://schemas.microsoft.com/office/drawing/2014/main" id="{8B276ADA-AE26-4E40-AEEB-85917B379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339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Another example: Larger Block Size</a:t>
            </a:r>
            <a:endParaRPr lang="en-AU" altLang="en-US" dirty="0"/>
          </a:p>
        </p:txBody>
      </p:sp>
      <p:sp>
        <p:nvSpPr>
          <p:cNvPr id="56324" name="Rectangle 17">
            <a:extLst>
              <a:ext uri="{FF2B5EF4-FFF2-40B4-BE49-F238E27FC236}">
                <a16:creationId xmlns:a16="http://schemas.microsoft.com/office/drawing/2014/main" id="{5B4D9107-6F2C-4444-9876-E5C40AB25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4490" y="1325563"/>
            <a:ext cx="9188447" cy="2819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64-bit memory address</a:t>
            </a:r>
          </a:p>
          <a:p>
            <a:pPr eaLnBrk="1" hangingPunct="1"/>
            <a:r>
              <a:rPr lang="en-US" altLang="en-US" dirty="0"/>
              <a:t>64 cache blocks, 16 bytes/block</a:t>
            </a:r>
          </a:p>
        </p:txBody>
      </p:sp>
      <p:sp>
        <p:nvSpPr>
          <p:cNvPr id="56326" name="Rectangle 4">
            <a:extLst>
              <a:ext uri="{FF2B5EF4-FFF2-40B4-BE49-F238E27FC236}">
                <a16:creationId xmlns:a16="http://schemas.microsoft.com/office/drawing/2014/main" id="{89D1261C-A835-9548-BECB-F6D34E8F2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121" y="3563471"/>
            <a:ext cx="2736851" cy="4333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Tag</a:t>
            </a:r>
            <a:endParaRPr lang="en-AU" altLang="en-US" sz="2400"/>
          </a:p>
        </p:txBody>
      </p:sp>
      <p:sp>
        <p:nvSpPr>
          <p:cNvPr id="56327" name="Rectangle 5">
            <a:extLst>
              <a:ext uri="{FF2B5EF4-FFF2-40B4-BE49-F238E27FC236}">
                <a16:creationId xmlns:a16="http://schemas.microsoft.com/office/drawing/2014/main" id="{E9D6BAC8-D444-CD4A-B8FF-FFFAAAD04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971" y="3563471"/>
            <a:ext cx="1368425" cy="4333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Index</a:t>
            </a:r>
            <a:endParaRPr lang="en-AU" altLang="en-US" sz="2400" dirty="0"/>
          </a:p>
        </p:txBody>
      </p:sp>
      <p:sp>
        <p:nvSpPr>
          <p:cNvPr id="56328" name="Rectangle 6">
            <a:extLst>
              <a:ext uri="{FF2B5EF4-FFF2-40B4-BE49-F238E27FC236}">
                <a16:creationId xmlns:a16="http://schemas.microsoft.com/office/drawing/2014/main" id="{316B9DF5-9810-994E-A000-14B0C80D5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96" y="3563471"/>
            <a:ext cx="1008063" cy="4333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Offset</a:t>
            </a:r>
            <a:endParaRPr lang="en-AU" alt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F69EF6-0DF1-4096-AB8C-A251ABE96700}"/>
              </a:ext>
            </a:extLst>
          </p:cNvPr>
          <p:cNvGrpSpPr/>
          <p:nvPr/>
        </p:nvGrpSpPr>
        <p:grpSpPr>
          <a:xfrm>
            <a:off x="2198783" y="3212633"/>
            <a:ext cx="5229226" cy="369888"/>
            <a:chOff x="2198783" y="3212633"/>
            <a:chExt cx="5229226" cy="369888"/>
          </a:xfrm>
        </p:grpSpPr>
        <p:sp>
          <p:nvSpPr>
            <p:cNvPr id="56329" name="Text Box 7">
              <a:extLst>
                <a:ext uri="{FF2B5EF4-FFF2-40B4-BE49-F238E27FC236}">
                  <a16:creationId xmlns:a16="http://schemas.microsoft.com/office/drawing/2014/main" id="{B8A20588-012A-E443-BDCB-63DB2AC1A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6859" y="3212633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0</a:t>
              </a:r>
              <a:endParaRPr lang="en-AU" altLang="en-US" sz="1800" dirty="0"/>
            </a:p>
          </p:txBody>
        </p:sp>
        <p:sp>
          <p:nvSpPr>
            <p:cNvPr id="56330" name="Text Box 8">
              <a:extLst>
                <a:ext uri="{FF2B5EF4-FFF2-40B4-BE49-F238E27FC236}">
                  <a16:creationId xmlns:a16="http://schemas.microsoft.com/office/drawing/2014/main" id="{84E2D0C1-51B3-D743-98D7-E542E84CF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96" y="3212633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</a:t>
              </a:r>
              <a:endParaRPr lang="en-AU" altLang="en-US" sz="1800"/>
            </a:p>
          </p:txBody>
        </p:sp>
        <p:sp>
          <p:nvSpPr>
            <p:cNvPr id="56331" name="Text Box 9">
              <a:extLst>
                <a:ext uri="{FF2B5EF4-FFF2-40B4-BE49-F238E27FC236}">
                  <a16:creationId xmlns:a16="http://schemas.microsoft.com/office/drawing/2014/main" id="{4CD157A9-3364-CE40-91F6-77083FC70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0684" y="3212633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4</a:t>
              </a:r>
              <a:endParaRPr lang="en-AU" altLang="en-US" sz="1800"/>
            </a:p>
          </p:txBody>
        </p:sp>
        <p:sp>
          <p:nvSpPr>
            <p:cNvPr id="56332" name="Text Box 10">
              <a:extLst>
                <a:ext uri="{FF2B5EF4-FFF2-40B4-BE49-F238E27FC236}">
                  <a16:creationId xmlns:a16="http://schemas.microsoft.com/office/drawing/2014/main" id="{5391273B-57BD-174D-A488-D03DE7A1D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271" y="3212633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9</a:t>
              </a:r>
              <a:endParaRPr lang="en-AU" altLang="en-US" sz="1800" dirty="0"/>
            </a:p>
          </p:txBody>
        </p:sp>
        <p:sp>
          <p:nvSpPr>
            <p:cNvPr id="56333" name="Text Box 11">
              <a:extLst>
                <a:ext uri="{FF2B5EF4-FFF2-40B4-BE49-F238E27FC236}">
                  <a16:creationId xmlns:a16="http://schemas.microsoft.com/office/drawing/2014/main" id="{112CDEEB-F593-044C-8D01-7041E8916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258" y="3212633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10</a:t>
              </a:r>
              <a:endParaRPr lang="en-AU" altLang="en-US" sz="1800"/>
            </a:p>
          </p:txBody>
        </p:sp>
        <p:sp>
          <p:nvSpPr>
            <p:cNvPr id="56334" name="Text Box 12">
              <a:extLst>
                <a:ext uri="{FF2B5EF4-FFF2-40B4-BE49-F238E27FC236}">
                  <a16:creationId xmlns:a16="http://schemas.microsoft.com/office/drawing/2014/main" id="{89D13B45-FD1E-5843-A63E-542D44AC3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783" y="3212633"/>
              <a:ext cx="4413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63</a:t>
              </a:r>
              <a:endParaRPr lang="en-AU" altLang="en-US" sz="18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017154-D39B-D772-FB55-FE11025A19CA}"/>
              </a:ext>
            </a:extLst>
          </p:cNvPr>
          <p:cNvGrpSpPr/>
          <p:nvPr/>
        </p:nvGrpSpPr>
        <p:grpSpPr>
          <a:xfrm>
            <a:off x="2979364" y="5108247"/>
            <a:ext cx="4264962" cy="383243"/>
            <a:chOff x="2989265" y="4797986"/>
            <a:chExt cx="4264962" cy="383243"/>
          </a:xfrm>
        </p:grpSpPr>
        <p:sp>
          <p:nvSpPr>
            <p:cNvPr id="56335" name="Text Box 13">
              <a:extLst>
                <a:ext uri="{FF2B5EF4-FFF2-40B4-BE49-F238E27FC236}">
                  <a16:creationId xmlns:a16="http://schemas.microsoft.com/office/drawing/2014/main" id="{034C6C82-0B1C-8D40-8FF2-E32AFA60E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3977" y="4814516"/>
              <a:ext cx="730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4 bits</a:t>
              </a:r>
              <a:endParaRPr lang="en-AU" altLang="en-US" sz="1800" dirty="0"/>
            </a:p>
          </p:txBody>
        </p:sp>
        <p:sp>
          <p:nvSpPr>
            <p:cNvPr id="56336" name="Text Box 14">
              <a:extLst>
                <a:ext uri="{FF2B5EF4-FFF2-40B4-BE49-F238E27FC236}">
                  <a16:creationId xmlns:a16="http://schemas.microsoft.com/office/drawing/2014/main" id="{2D14C59E-FE05-134B-B81C-22EFC300C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3804" y="4797986"/>
              <a:ext cx="730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6 bits</a:t>
              </a:r>
              <a:endParaRPr lang="en-AU" altLang="en-US" sz="1800" dirty="0"/>
            </a:p>
          </p:txBody>
        </p:sp>
        <p:sp>
          <p:nvSpPr>
            <p:cNvPr id="56337" name="Text Box 15">
              <a:extLst>
                <a:ext uri="{FF2B5EF4-FFF2-40B4-BE49-F238E27FC236}">
                  <a16:creationId xmlns:a16="http://schemas.microsoft.com/office/drawing/2014/main" id="{E7932B2A-4B6D-7342-8DB4-B702D0FFE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265" y="4797986"/>
              <a:ext cx="85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22 bits</a:t>
              </a:r>
              <a:endParaRPr lang="en-AU" altLang="en-US" sz="1800" dirty="0"/>
            </a:p>
          </p:txBody>
        </p:sp>
      </p:grpSp>
      <p:sp>
        <p:nvSpPr>
          <p:cNvPr id="2" name="Right Brace 1">
            <a:extLst>
              <a:ext uri="{FF2B5EF4-FFF2-40B4-BE49-F238E27FC236}">
                <a16:creationId xmlns:a16="http://schemas.microsoft.com/office/drawing/2014/main" id="{BE197684-5B66-AA4C-1BCB-0092BFC0C517}"/>
              </a:ext>
            </a:extLst>
          </p:cNvPr>
          <p:cNvSpPr/>
          <p:nvPr/>
        </p:nvSpPr>
        <p:spPr>
          <a:xfrm rot="5400000">
            <a:off x="6597258" y="4037037"/>
            <a:ext cx="361156" cy="507719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FFA17E1-3148-0DE2-4B3A-A2B825190442}"/>
              </a:ext>
            </a:extLst>
          </p:cNvPr>
          <p:cNvSpPr/>
          <p:nvPr/>
        </p:nvSpPr>
        <p:spPr>
          <a:xfrm rot="5400000">
            <a:off x="5534914" y="3720030"/>
            <a:ext cx="366712" cy="121285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2F11EE9-8C15-B390-DBE2-626E14477A7D}"/>
              </a:ext>
            </a:extLst>
          </p:cNvPr>
          <p:cNvSpPr/>
          <p:nvPr/>
        </p:nvSpPr>
        <p:spPr>
          <a:xfrm rot="5400000">
            <a:off x="3387284" y="3005773"/>
            <a:ext cx="387954" cy="266260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F335D-C235-D0F7-806E-83EE8A356E80}"/>
              </a:ext>
            </a:extLst>
          </p:cNvPr>
          <p:cNvSpPr txBox="1"/>
          <p:nvPr/>
        </p:nvSpPr>
        <p:spPr>
          <a:xfrm>
            <a:off x="6578102" y="465016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10027-1570-75A2-A06D-7435A307631F}"/>
              </a:ext>
            </a:extLst>
          </p:cNvPr>
          <p:cNvSpPr txBox="1"/>
          <p:nvPr/>
        </p:nvSpPr>
        <p:spPr>
          <a:xfrm>
            <a:off x="5518536" y="473891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734E2-CCE2-88A4-0782-1D875EB174AF}"/>
              </a:ext>
            </a:extLst>
          </p:cNvPr>
          <p:cNvSpPr txBox="1"/>
          <p:nvPr/>
        </p:nvSpPr>
        <p:spPr>
          <a:xfrm>
            <a:off x="3381527" y="465016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49688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DA78-C0DA-7C41-AF4E-16578D7B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4178-1192-BB4A-A108-6F6FB45AF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cycle RISC-V CPU design</a:t>
            </a:r>
          </a:p>
          <a:p>
            <a:r>
              <a:rPr lang="en-US" dirty="0"/>
              <a:t>5 stage pipelined RISC-V CPU</a:t>
            </a:r>
          </a:p>
          <a:p>
            <a:pPr lvl="1"/>
            <a:r>
              <a:rPr lang="en-US" dirty="0"/>
              <a:t>Pipelining challenges: hazards</a:t>
            </a:r>
          </a:p>
          <a:p>
            <a:pPr lvl="2"/>
            <a:r>
              <a:rPr lang="en-US" dirty="0"/>
              <a:t>Must stall (bubble) to ensure correctness</a:t>
            </a:r>
          </a:p>
          <a:p>
            <a:pPr lvl="1"/>
            <a:r>
              <a:rPr lang="en-US" dirty="0"/>
              <a:t>3 types of hazards:</a:t>
            </a:r>
          </a:p>
          <a:p>
            <a:pPr lvl="2"/>
            <a:r>
              <a:rPr lang="en-AU" altLang="en-US" dirty="0"/>
              <a:t>Structure (To mitigate, add resources)</a:t>
            </a:r>
          </a:p>
          <a:p>
            <a:pPr lvl="2"/>
            <a:r>
              <a:rPr lang="en-AU" altLang="en-US" dirty="0"/>
              <a:t>Data (To mitigate, do forwarding/bypassing)</a:t>
            </a:r>
          </a:p>
          <a:p>
            <a:pPr lvl="2"/>
            <a:r>
              <a:rPr lang="en-AU" altLang="en-US" dirty="0"/>
              <a:t>Control (Predict/speculate)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00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4">
            <a:extLst>
              <a:ext uri="{FF2B5EF4-FFF2-40B4-BE49-F238E27FC236}">
                <a16:creationId xmlns:a16="http://schemas.microsoft.com/office/drawing/2014/main" id="{8C8167C4-C20A-AA43-9105-02832AEFF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Size Considerations</a:t>
            </a:r>
            <a:endParaRPr lang="en-AU" altLang="en-US"/>
          </a:p>
        </p:txBody>
      </p:sp>
      <p:sp>
        <p:nvSpPr>
          <p:cNvPr id="58372" name="Rectangle 5">
            <a:extLst>
              <a:ext uri="{FF2B5EF4-FFF2-40B4-BE49-F238E27FC236}">
                <a16:creationId xmlns:a16="http://schemas.microsoft.com/office/drawing/2014/main" id="{E0609E09-1F04-404B-987F-9587C6BBE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Larger blocks should reduce miss rate</a:t>
            </a:r>
          </a:p>
          <a:p>
            <a:pPr lvl="1" eaLnBrk="1" hangingPunct="1"/>
            <a:r>
              <a:rPr lang="en-US" altLang="en-US" dirty="0"/>
              <a:t>Due to spatial locality</a:t>
            </a:r>
          </a:p>
          <a:p>
            <a:pPr eaLnBrk="1" hangingPunct="1"/>
            <a:r>
              <a:rPr lang="en-US" altLang="en-US" dirty="0"/>
              <a:t>But in a fixed-sized cache</a:t>
            </a:r>
          </a:p>
          <a:p>
            <a:pPr lvl="1" eaLnBrk="1" hangingPunct="1"/>
            <a:r>
              <a:rPr lang="en-US" altLang="en-US" dirty="0"/>
              <a:t>Larger blocks </a:t>
            </a:r>
            <a:r>
              <a:rPr lang="en-US" altLang="en-US" dirty="0">
                <a:sym typeface="Symbol" pitchFamily="2" charset="2"/>
              </a:rPr>
              <a:t> fewer of them</a:t>
            </a:r>
          </a:p>
          <a:p>
            <a:pPr lvl="2" eaLnBrk="1" hangingPunct="1"/>
            <a:r>
              <a:rPr lang="en-US" altLang="en-US" dirty="0">
                <a:sym typeface="Symbol" pitchFamily="2" charset="2"/>
              </a:rPr>
              <a:t>More competition  increased miss rate</a:t>
            </a:r>
          </a:p>
          <a:p>
            <a:pPr lvl="1" eaLnBrk="1" hangingPunct="1"/>
            <a:r>
              <a:rPr lang="en-US" altLang="en-US" dirty="0">
                <a:sym typeface="Symbol" pitchFamily="2" charset="2"/>
              </a:rPr>
              <a:t>Larger blocks  pollution</a:t>
            </a:r>
          </a:p>
          <a:p>
            <a:pPr eaLnBrk="1" hangingPunct="1"/>
            <a:r>
              <a:rPr lang="en-US" altLang="en-US" dirty="0">
                <a:sym typeface="Symbol" pitchFamily="2" charset="2"/>
              </a:rPr>
              <a:t>Larger miss penalty</a:t>
            </a:r>
          </a:p>
          <a:p>
            <a:pPr lvl="1" eaLnBrk="1" hangingPunct="1"/>
            <a:r>
              <a:rPr lang="en-US" altLang="en-US" dirty="0">
                <a:sym typeface="Symbol" pitchFamily="2" charset="2"/>
              </a:rPr>
              <a:t>Can override benefit of reduced miss rate</a:t>
            </a:r>
          </a:p>
        </p:txBody>
      </p:sp>
    </p:spTree>
    <p:extLst>
      <p:ext uri="{BB962C8B-B14F-4D97-AF65-F5344CB8AC3E}">
        <p14:creationId xmlns:p14="http://schemas.microsoft.com/office/powerpoint/2010/main" val="1838974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312A7F99-EB35-E24C-86F8-B7AFD41DB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8436" y="-128587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Hardware of direct mapped cache</a:t>
            </a:r>
            <a:endParaRPr lang="en-AU" altLang="en-US" dirty="0"/>
          </a:p>
        </p:txBody>
      </p:sp>
      <p:pic>
        <p:nvPicPr>
          <p:cNvPr id="54276" name="Picture 1">
            <a:extLst>
              <a:ext uri="{FF2B5EF4-FFF2-40B4-BE49-F238E27FC236}">
                <a16:creationId xmlns:a16="http://schemas.microsoft.com/office/drawing/2014/main" id="{B4A6A995-E01A-DB46-9EE2-ACB952736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437" y="1196976"/>
            <a:ext cx="6595671" cy="554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193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4">
            <a:extLst>
              <a:ext uri="{FF2B5EF4-FFF2-40B4-BE49-F238E27FC236}">
                <a16:creationId xmlns:a16="http://schemas.microsoft.com/office/drawing/2014/main" id="{55CC15AE-5FEC-6443-BA19-75840FF83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Misses</a:t>
            </a:r>
            <a:endParaRPr lang="en-AU" altLang="en-US"/>
          </a:p>
        </p:txBody>
      </p:sp>
      <p:sp>
        <p:nvSpPr>
          <p:cNvPr id="60420" name="Rectangle 5">
            <a:extLst>
              <a:ext uri="{FF2B5EF4-FFF2-40B4-BE49-F238E27FC236}">
                <a16:creationId xmlns:a16="http://schemas.microsoft.com/office/drawing/2014/main" id="{68E7967E-54E3-5C43-BD7F-A4811CD36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 cache hit, CPU proceeds normally</a:t>
            </a:r>
          </a:p>
          <a:p>
            <a:pPr eaLnBrk="1" hangingPunct="1"/>
            <a:r>
              <a:rPr lang="en-US" altLang="en-US" dirty="0"/>
              <a:t>On cache miss</a:t>
            </a:r>
          </a:p>
          <a:p>
            <a:pPr lvl="1" eaLnBrk="1" hangingPunct="1"/>
            <a:r>
              <a:rPr lang="en-US" altLang="en-US" dirty="0"/>
              <a:t>Stall the CPU pipeline</a:t>
            </a:r>
          </a:p>
          <a:p>
            <a:pPr lvl="1" eaLnBrk="1" hangingPunct="1"/>
            <a:r>
              <a:rPr lang="en-US" altLang="en-US" dirty="0"/>
              <a:t>Fetch block from next level of hierarchy</a:t>
            </a:r>
          </a:p>
          <a:p>
            <a:pPr lvl="1" eaLnBrk="1" hangingPunct="1"/>
            <a:r>
              <a:rPr lang="en-US" altLang="en-US" dirty="0"/>
              <a:t>Instruction cache miss</a:t>
            </a:r>
          </a:p>
          <a:p>
            <a:pPr lvl="2" eaLnBrk="1" hangingPunct="1"/>
            <a:r>
              <a:rPr lang="en-US" altLang="en-US" dirty="0"/>
              <a:t>Restart instruction fetch</a:t>
            </a:r>
          </a:p>
          <a:p>
            <a:pPr lvl="1" eaLnBrk="1" hangingPunct="1"/>
            <a:r>
              <a:rPr lang="en-US" altLang="en-US" dirty="0"/>
              <a:t>Data cache miss</a:t>
            </a:r>
          </a:p>
          <a:p>
            <a:pPr lvl="2" eaLnBrk="1" hangingPunct="1"/>
            <a:r>
              <a:rPr lang="en-US" altLang="en-US" dirty="0"/>
              <a:t>Complete data access</a:t>
            </a:r>
            <a:endParaRPr lang="en-AU" altLang="en-US" dirty="0"/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80A27BBA-B9C1-3CCC-BD0D-1364784E73B2}"/>
              </a:ext>
            </a:extLst>
          </p:cNvPr>
          <p:cNvSpPr/>
          <p:nvPr/>
        </p:nvSpPr>
        <p:spPr>
          <a:xfrm>
            <a:off x="8740589" y="1825625"/>
            <a:ext cx="2810435" cy="1438835"/>
          </a:xfrm>
          <a:prstGeom prst="wedgeRoundRectCallout">
            <a:avLst>
              <a:gd name="adj1" fmla="val -167587"/>
              <a:gd name="adj2" fmla="val 484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Very expensive: usually 20~100 cycles</a:t>
            </a:r>
          </a:p>
        </p:txBody>
      </p:sp>
    </p:spTree>
    <p:extLst>
      <p:ext uri="{BB962C8B-B14F-4D97-AF65-F5344CB8AC3E}">
        <p14:creationId xmlns:p14="http://schemas.microsoft.com/office/powerpoint/2010/main" val="409747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4">
            <a:extLst>
              <a:ext uri="{FF2B5EF4-FFF2-40B4-BE49-F238E27FC236}">
                <a16:creationId xmlns:a16="http://schemas.microsoft.com/office/drawing/2014/main" id="{5186BAB8-C153-AE43-BBAE-CBA838F08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Write-Through vs write-back</a:t>
            </a:r>
            <a:endParaRPr lang="en-AU" altLang="en-US" dirty="0"/>
          </a:p>
        </p:txBody>
      </p:sp>
      <p:sp>
        <p:nvSpPr>
          <p:cNvPr id="62468" name="Rectangle 5">
            <a:extLst>
              <a:ext uri="{FF2B5EF4-FFF2-40B4-BE49-F238E27FC236}">
                <a16:creationId xmlns:a16="http://schemas.microsoft.com/office/drawing/2014/main" id="{B2952911-9964-2C4E-9999-592BBFFF2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1138941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Write-through: On write hit, update memory upon write</a:t>
            </a:r>
          </a:p>
          <a:p>
            <a:r>
              <a:rPr lang="en-US" altLang="en-US" sz="3200" dirty="0"/>
              <a:t>Write-back: </a:t>
            </a:r>
            <a:r>
              <a:rPr lang="en-US" altLang="en-US" dirty="0"/>
              <a:t>On write hit, update cache only</a:t>
            </a:r>
          </a:p>
          <a:p>
            <a:pPr lvl="1"/>
            <a:r>
              <a:rPr lang="en-US" altLang="en-US" dirty="0"/>
              <a:t>Keep track of whether a block in cache is dirty</a:t>
            </a:r>
          </a:p>
          <a:p>
            <a:pPr lvl="1"/>
            <a:r>
              <a:rPr lang="en-US" altLang="en-US" dirty="0"/>
              <a:t>When a dirty block is replaced, write it back to memory</a:t>
            </a:r>
          </a:p>
          <a:p>
            <a:pPr lvl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4547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6">
            <a:extLst>
              <a:ext uri="{FF2B5EF4-FFF2-40B4-BE49-F238E27FC236}">
                <a16:creationId xmlns:a16="http://schemas.microsoft.com/office/drawing/2014/main" id="{96809736-AD57-2C4C-AB7D-0484AEC0F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019" y="239712"/>
            <a:ext cx="8259762" cy="7016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/>
              <a:t>Measuring Cache Performance</a:t>
            </a:r>
            <a:endParaRPr lang="en-AU" altLang="en-US" sz="4400" dirty="0"/>
          </a:p>
        </p:txBody>
      </p:sp>
      <p:graphicFrame>
        <p:nvGraphicFramePr>
          <p:cNvPr id="74758" name="Object 5">
            <a:extLst>
              <a:ext uri="{FF2B5EF4-FFF2-40B4-BE49-F238E27FC236}">
                <a16:creationId xmlns:a16="http://schemas.microsoft.com/office/drawing/2014/main" id="{8AAA1A04-A2E5-8B4A-85A7-3F0F1460E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291160"/>
              </p:ext>
            </p:extLst>
          </p:nvPr>
        </p:nvGraphicFramePr>
        <p:xfrm>
          <a:off x="1364105" y="1454046"/>
          <a:ext cx="6880485" cy="317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0802500" imgH="27203400" progId="Equation.3">
                  <p:embed/>
                </p:oleObj>
              </mc:Choice>
              <mc:Fallback>
                <p:oleObj name="Equation" r:id="rId3" imgW="70802500" imgH="27203400" progId="Equation.3">
                  <p:embed/>
                  <p:pic>
                    <p:nvPicPr>
                      <p:cNvPr id="74758" name="Object 5">
                        <a:extLst>
                          <a:ext uri="{FF2B5EF4-FFF2-40B4-BE49-F238E27FC236}">
                            <a16:creationId xmlns:a16="http://schemas.microsoft.com/office/drawing/2014/main" id="{8AAA1A04-A2E5-8B4A-85A7-3F0F1460E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105" y="1454046"/>
                        <a:ext cx="6880485" cy="3177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802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4">
            <a:extLst>
              <a:ext uri="{FF2B5EF4-FFF2-40B4-BE49-F238E27FC236}">
                <a16:creationId xmlns:a16="http://schemas.microsoft.com/office/drawing/2014/main" id="{8F7BF84C-2952-194E-8562-EF02A4414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Performance Example</a:t>
            </a:r>
            <a:endParaRPr lang="en-AU" altLang="en-US"/>
          </a:p>
        </p:txBody>
      </p:sp>
      <p:sp>
        <p:nvSpPr>
          <p:cNvPr id="76804" name="Rectangle 5">
            <a:extLst>
              <a:ext uri="{FF2B5EF4-FFF2-40B4-BE49-F238E27FC236}">
                <a16:creationId xmlns:a16="http://schemas.microsoft.com/office/drawing/2014/main" id="{A90C5DDD-EFFF-E34B-B3C4-3C27F2320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I-cache miss rate = 2%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D-cache miss rate = 4%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Miss penalty = 100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Base CPI (ideal cache)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Load &amp; stores are 36% of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Miss cycles per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I-cache: 0.02 × 100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D-cache: 0.36 × 0.04 × 100 = 1.44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Actual CPI = 2 + 2 + 1.44 = 5.44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Ideal CPU is 5.44/2 =2.72 times faster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981163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6ADD5D68-38CB-3341-A84F-F64E25C70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Average Access Time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FF353CA2-545C-8C40-AEDE-C3BDE0D6D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Hit time is also important for performance</a:t>
            </a:r>
          </a:p>
          <a:p>
            <a:pPr eaLnBrk="1" hangingPunct="1"/>
            <a:r>
              <a:rPr lang="en-AU" altLang="en-US"/>
              <a:t>Average memory access time (AMAT)</a:t>
            </a:r>
          </a:p>
          <a:p>
            <a:pPr lvl="1" eaLnBrk="1" hangingPunct="1"/>
            <a:r>
              <a:rPr lang="en-AU" altLang="en-US"/>
              <a:t>AMAT = Hit time + Miss rate </a:t>
            </a:r>
            <a:r>
              <a:rPr lang="en-US" altLang="en-US">
                <a:cs typeface="Arial" panose="020B0604020202020204" pitchFamily="34" charset="0"/>
              </a:rPr>
              <a:t>× Miss penalty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Example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CPU with 1ns clock, hit time = 1 cycle, miss penalty = 20 cycles, I-cache miss rate = 5%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AMAT = 1 + 0.05 × 20 = 2ns</a:t>
            </a:r>
          </a:p>
          <a:p>
            <a:pPr lvl="2" eaLnBrk="1" hangingPunct="1"/>
            <a:r>
              <a:rPr lang="en-US" altLang="en-US">
                <a:cs typeface="Arial" panose="020B0604020202020204" pitchFamily="34" charset="0"/>
              </a:rPr>
              <a:t>2 cycles per instruction</a:t>
            </a:r>
          </a:p>
        </p:txBody>
      </p:sp>
    </p:spTree>
    <p:extLst>
      <p:ext uri="{BB962C8B-B14F-4D97-AF65-F5344CB8AC3E}">
        <p14:creationId xmlns:p14="http://schemas.microsoft.com/office/powerpoint/2010/main" val="2332931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4">
            <a:extLst>
              <a:ext uri="{FF2B5EF4-FFF2-40B4-BE49-F238E27FC236}">
                <a16:creationId xmlns:a16="http://schemas.microsoft.com/office/drawing/2014/main" id="{FE42F96A-F5A8-2644-A196-BB5DF29D4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Reducing cache miss: Associative Cache</a:t>
            </a:r>
            <a:endParaRPr lang="en-AU" altLang="en-US" dirty="0"/>
          </a:p>
        </p:txBody>
      </p:sp>
      <p:sp>
        <p:nvSpPr>
          <p:cNvPr id="82948" name="Rectangle 5">
            <a:extLst>
              <a:ext uri="{FF2B5EF4-FFF2-40B4-BE49-F238E27FC236}">
                <a16:creationId xmlns:a16="http://schemas.microsoft.com/office/drawing/2014/main" id="{F990B75F-95B0-C340-A07D-F8CBBCC37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657507"/>
            <a:ext cx="10914529" cy="4889968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/>
              <a:t>Fully associative</a:t>
            </a:r>
          </a:p>
          <a:p>
            <a:pPr lvl="1" eaLnBrk="1" hangingPunct="1"/>
            <a:r>
              <a:rPr lang="en-US" altLang="en-US" dirty="0"/>
              <a:t>Allow a given block to go in any cache entry</a:t>
            </a:r>
          </a:p>
          <a:p>
            <a:pPr lvl="1" eaLnBrk="1" hangingPunct="1"/>
            <a:r>
              <a:rPr lang="en-US" altLang="en-US" dirty="0"/>
              <a:t>Require all entries to be searched at once</a:t>
            </a:r>
          </a:p>
          <a:p>
            <a:pPr lvl="2"/>
            <a:r>
              <a:rPr lang="en-US" altLang="en-US" dirty="0"/>
              <a:t>Need a comparator per cache entry (expensive)</a:t>
            </a:r>
          </a:p>
          <a:p>
            <a:pPr eaLnBrk="1" hangingPunct="1"/>
            <a:r>
              <a:rPr lang="en-US" altLang="en-US" i="1" dirty="0"/>
              <a:t>n</a:t>
            </a:r>
            <a:r>
              <a:rPr lang="en-US" altLang="en-US" dirty="0"/>
              <a:t>-way set associative</a:t>
            </a:r>
          </a:p>
          <a:p>
            <a:pPr lvl="1" eaLnBrk="1" hangingPunct="1"/>
            <a:r>
              <a:rPr lang="en-US" altLang="en-US" dirty="0"/>
              <a:t>Divide cache into sets each of which contains </a:t>
            </a:r>
            <a:r>
              <a:rPr lang="en-US" altLang="en-US" i="1" dirty="0"/>
              <a:t>n</a:t>
            </a:r>
            <a:r>
              <a:rPr lang="en-US" altLang="en-US" dirty="0"/>
              <a:t> entries</a:t>
            </a:r>
            <a:endParaRPr lang="en-AU" altLang="en-US" dirty="0"/>
          </a:p>
          <a:p>
            <a:pPr lvl="1" eaLnBrk="1" hangingPunct="1"/>
            <a:r>
              <a:rPr lang="en-US" altLang="en-US" dirty="0"/>
              <a:t>Block number determines which set</a:t>
            </a:r>
          </a:p>
          <a:p>
            <a:pPr lvl="2" eaLnBrk="1" hangingPunct="1"/>
            <a:r>
              <a:rPr lang="en-US" altLang="en-US" dirty="0"/>
              <a:t>(Block number) modulo (#Sets in cache)</a:t>
            </a:r>
          </a:p>
          <a:p>
            <a:pPr lvl="1" eaLnBrk="1" hangingPunct="1"/>
            <a:r>
              <a:rPr lang="en-US" altLang="en-US" dirty="0"/>
              <a:t>Fully-associative within the set: search n entries of a set at once</a:t>
            </a:r>
          </a:p>
          <a:p>
            <a:pPr lvl="2"/>
            <a:r>
              <a:rPr lang="en-US" altLang="en-US" i="1" dirty="0"/>
              <a:t>n</a:t>
            </a:r>
            <a:r>
              <a:rPr lang="en-US" altLang="en-US" dirty="0"/>
              <a:t> comparators (less expensive)</a:t>
            </a:r>
          </a:p>
        </p:txBody>
      </p:sp>
    </p:spTree>
    <p:extLst>
      <p:ext uri="{BB962C8B-B14F-4D97-AF65-F5344CB8AC3E}">
        <p14:creationId xmlns:p14="http://schemas.microsoft.com/office/powerpoint/2010/main" val="4011450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5" descr="f05-13-P374493">
            <a:extLst>
              <a:ext uri="{FF2B5EF4-FFF2-40B4-BE49-F238E27FC236}">
                <a16:creationId xmlns:a16="http://schemas.microsoft.com/office/drawing/2014/main" id="{19B91B13-65DA-D541-8F51-C9680633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0" y="1690688"/>
            <a:ext cx="10835806" cy="448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Rectangle 2">
            <a:extLst>
              <a:ext uri="{FF2B5EF4-FFF2-40B4-BE49-F238E27FC236}">
                <a16:creationId xmlns:a16="http://schemas.microsoft.com/office/drawing/2014/main" id="{7BD00783-F568-2C46-AF87-F10F5A85A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 Example</a:t>
            </a:r>
            <a:endParaRPr lang="en-AU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9176A6-CC13-434B-A40E-C774407BFB33}"/>
              </a:ext>
            </a:extLst>
          </p:cNvPr>
          <p:cNvSpPr txBox="1"/>
          <p:nvPr/>
        </p:nvSpPr>
        <p:spPr>
          <a:xfrm>
            <a:off x="3402768" y="6308209"/>
            <a:ext cx="6131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Cache locations of a memory block with block address 12</a:t>
            </a:r>
          </a:p>
        </p:txBody>
      </p:sp>
    </p:spTree>
    <p:extLst>
      <p:ext uri="{BB962C8B-B14F-4D97-AF65-F5344CB8AC3E}">
        <p14:creationId xmlns:p14="http://schemas.microsoft.com/office/powerpoint/2010/main" val="236387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118">
            <a:extLst>
              <a:ext uri="{FF2B5EF4-FFF2-40B4-BE49-F238E27FC236}">
                <a16:creationId xmlns:a16="http://schemas.microsoft.com/office/drawing/2014/main" id="{C29E0419-A47F-4B42-BAEC-3405BB359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8377" y="-2460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Associativity Example</a:t>
            </a:r>
            <a:endParaRPr lang="en-AU" altLang="en-US" dirty="0"/>
          </a:p>
        </p:txBody>
      </p:sp>
      <p:sp>
        <p:nvSpPr>
          <p:cNvPr id="91140" name="Rectangle 119">
            <a:extLst>
              <a:ext uri="{FF2B5EF4-FFF2-40B4-BE49-F238E27FC236}">
                <a16:creationId xmlns:a16="http://schemas.microsoft.com/office/drawing/2014/main" id="{44C3EB43-EED7-2D41-9C6A-782FE162D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8900" y="3773582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 dirty="0"/>
              <a:t>2-way set associative</a:t>
            </a:r>
          </a:p>
        </p:txBody>
      </p:sp>
      <p:graphicFrame>
        <p:nvGraphicFramePr>
          <p:cNvPr id="306180" name="Group 4">
            <a:extLst>
              <a:ext uri="{FF2B5EF4-FFF2-40B4-BE49-F238E27FC236}">
                <a16:creationId xmlns:a16="http://schemas.microsoft.com/office/drawing/2014/main" id="{BE6F2E83-38CD-0B46-8B9C-B4125AFBE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37853"/>
              </p:ext>
            </p:extLst>
          </p:nvPr>
        </p:nvGraphicFramePr>
        <p:xfrm>
          <a:off x="1238900" y="4437974"/>
          <a:ext cx="8484431" cy="2217656"/>
        </p:xfrm>
        <a:graphic>
          <a:graphicData uri="http://schemas.openxmlformats.org/drawingml/2006/table">
            <a:tbl>
              <a:tblPr/>
              <a:tblGrid>
                <a:gridCol w="121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0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8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8804D901-F1E7-FD4B-837B-D9C6E9355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964249"/>
              </p:ext>
            </p:extLst>
          </p:nvPr>
        </p:nvGraphicFramePr>
        <p:xfrm>
          <a:off x="1238900" y="1526833"/>
          <a:ext cx="8484431" cy="2217656"/>
        </p:xfrm>
        <a:graphic>
          <a:graphicData uri="http://schemas.openxmlformats.org/drawingml/2006/table">
            <a:tbl>
              <a:tblPr/>
              <a:tblGrid>
                <a:gridCol w="121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0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8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119">
            <a:extLst>
              <a:ext uri="{FF2B5EF4-FFF2-40B4-BE49-F238E27FC236}">
                <a16:creationId xmlns:a16="http://schemas.microsoft.com/office/drawing/2014/main" id="{783006ED-96FD-C048-9DC9-E86714090539}"/>
              </a:ext>
            </a:extLst>
          </p:cNvPr>
          <p:cNvSpPr txBox="1">
            <a:spLocks noChangeArrowheads="1"/>
          </p:cNvSpPr>
          <p:nvPr/>
        </p:nvSpPr>
        <p:spPr>
          <a:xfrm>
            <a:off x="1238900" y="970676"/>
            <a:ext cx="8270875" cy="71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Direct mapped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3E7209-E484-254D-8523-ED360685E7AC}"/>
              </a:ext>
            </a:extLst>
          </p:cNvPr>
          <p:cNvSpPr/>
          <p:nvPr/>
        </p:nvSpPr>
        <p:spPr>
          <a:xfrm>
            <a:off x="4732005" y="931625"/>
            <a:ext cx="496321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lvl="1"/>
            <a:r>
              <a:rPr lang="en-US" altLang="en-US" sz="2400" dirty="0"/>
              <a:t>Block access sequence: 0, 8, 0, 6, 8</a:t>
            </a:r>
          </a:p>
        </p:txBody>
      </p:sp>
    </p:spTree>
    <p:extLst>
      <p:ext uri="{BB962C8B-B14F-4D97-AF65-F5344CB8AC3E}">
        <p14:creationId xmlns:p14="http://schemas.microsoft.com/office/powerpoint/2010/main" val="104165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DC3-1C75-2141-A4AD-4E91DF7D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E7470-1C72-DB47-96AC-2558BE5E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  <a:p>
            <a:r>
              <a:rPr lang="en-US" dirty="0"/>
              <a:t>Caching 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Design </a:t>
            </a:r>
          </a:p>
        </p:txBody>
      </p:sp>
    </p:spTree>
    <p:extLst>
      <p:ext uri="{BB962C8B-B14F-4D97-AF65-F5344CB8AC3E}">
        <p14:creationId xmlns:p14="http://schemas.microsoft.com/office/powerpoint/2010/main" val="1931003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4">
            <a:extLst>
              <a:ext uri="{FF2B5EF4-FFF2-40B4-BE49-F238E27FC236}">
                <a16:creationId xmlns:a16="http://schemas.microsoft.com/office/drawing/2014/main" id="{77AC9678-3B66-CE4C-A068-C57832C88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Much Associativity</a:t>
            </a:r>
            <a:endParaRPr lang="en-AU" altLang="en-US"/>
          </a:p>
        </p:txBody>
      </p:sp>
      <p:sp>
        <p:nvSpPr>
          <p:cNvPr id="93188" name="Rectangle 5">
            <a:extLst>
              <a:ext uri="{FF2B5EF4-FFF2-40B4-BE49-F238E27FC236}">
                <a16:creationId xmlns:a16="http://schemas.microsoft.com/office/drawing/2014/main" id="{F75B9D31-1500-9342-8592-C914DFBE3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1138941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Increased associativity decreases miss rate</a:t>
            </a:r>
          </a:p>
          <a:p>
            <a:pPr lvl="1" eaLnBrk="1" hangingPunct="1"/>
            <a:r>
              <a:rPr lang="en-US" altLang="en-US" dirty="0"/>
              <a:t>But with diminishing returns</a:t>
            </a:r>
          </a:p>
          <a:p>
            <a:pPr eaLnBrk="1" hangingPunct="1"/>
            <a:r>
              <a:rPr lang="en-US" altLang="en-US" dirty="0"/>
              <a:t>Simulation of a system with 64KB D-cache, 16-word blocks, SPEC2000 benchmark</a:t>
            </a:r>
          </a:p>
          <a:p>
            <a:pPr lvl="1" eaLnBrk="1" hangingPunct="1"/>
            <a:r>
              <a:rPr lang="en-US" altLang="en-US" dirty="0"/>
              <a:t>1-way: 10.3%</a:t>
            </a:r>
          </a:p>
          <a:p>
            <a:pPr lvl="1" eaLnBrk="1" hangingPunct="1"/>
            <a:r>
              <a:rPr lang="en-US" altLang="en-US" dirty="0"/>
              <a:t>2-way: 8.6%</a:t>
            </a:r>
          </a:p>
          <a:p>
            <a:pPr lvl="1" eaLnBrk="1" hangingPunct="1"/>
            <a:r>
              <a:rPr lang="en-US" altLang="en-US" dirty="0"/>
              <a:t>4-way: 8.3%</a:t>
            </a:r>
          </a:p>
          <a:p>
            <a:pPr lvl="1" eaLnBrk="1" hangingPunct="1"/>
            <a:r>
              <a:rPr lang="en-US" altLang="en-US" dirty="0"/>
              <a:t>8-way: 8.1%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573164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>
            <a:extLst>
              <a:ext uri="{FF2B5EF4-FFF2-40B4-BE49-F238E27FC236}">
                <a16:creationId xmlns:a16="http://schemas.microsoft.com/office/drawing/2014/main" id="{BBB26E98-0319-3B4F-8585-369852233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406" y="-128588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/>
              <a:t>4-way set Associative Cache Organization</a:t>
            </a:r>
            <a:endParaRPr lang="en-AU" altLang="en-US" sz="4400" dirty="0"/>
          </a:p>
        </p:txBody>
      </p:sp>
      <p:pic>
        <p:nvPicPr>
          <p:cNvPr id="95236" name="Picture 4" descr="f05-17-P374493">
            <a:extLst>
              <a:ext uri="{FF2B5EF4-FFF2-40B4-BE49-F238E27FC236}">
                <a16:creationId xmlns:a16="http://schemas.microsoft.com/office/drawing/2014/main" id="{8C5A4870-EB96-584D-97CE-7C914579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810" y="837210"/>
            <a:ext cx="7103179" cy="590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316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4">
            <a:extLst>
              <a:ext uri="{FF2B5EF4-FFF2-40B4-BE49-F238E27FC236}">
                <a16:creationId xmlns:a16="http://schemas.microsoft.com/office/drawing/2014/main" id="{20F02F3F-1B1E-E449-8779-96FE3F4D7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Policy</a:t>
            </a:r>
            <a:endParaRPr lang="en-AU" altLang="en-US"/>
          </a:p>
        </p:txBody>
      </p:sp>
      <p:sp>
        <p:nvSpPr>
          <p:cNvPr id="97284" name="Rectangle 5">
            <a:extLst>
              <a:ext uri="{FF2B5EF4-FFF2-40B4-BE49-F238E27FC236}">
                <a16:creationId xmlns:a16="http://schemas.microsoft.com/office/drawing/2014/main" id="{2E029341-D9FA-004C-AF60-5013A0C58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Direct mapped: no choice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Set associative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Prefer non-valid entry, if there is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Otherwise, choose among entries in the set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Least-recently used (LRU)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Choose the one unused for the longest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Hardware implementation: simple for 2-way, manageable for 4-way, too hard beyond that</a:t>
            </a:r>
          </a:p>
        </p:txBody>
      </p:sp>
    </p:spTree>
    <p:extLst>
      <p:ext uri="{BB962C8B-B14F-4D97-AF65-F5344CB8AC3E}">
        <p14:creationId xmlns:p14="http://schemas.microsoft.com/office/powerpoint/2010/main" val="851895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4">
            <a:extLst>
              <a:ext uri="{FF2B5EF4-FFF2-40B4-BE49-F238E27FC236}">
                <a16:creationId xmlns:a16="http://schemas.microsoft.com/office/drawing/2014/main" id="{1A69D138-1C6B-C44E-82CD-4732C13A6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Caches</a:t>
            </a:r>
            <a:endParaRPr lang="en-AU" altLang="en-US"/>
          </a:p>
        </p:txBody>
      </p:sp>
      <p:sp>
        <p:nvSpPr>
          <p:cNvPr id="99332" name="Rectangle 5">
            <a:extLst>
              <a:ext uri="{FF2B5EF4-FFF2-40B4-BE49-F238E27FC236}">
                <a16:creationId xmlns:a16="http://schemas.microsoft.com/office/drawing/2014/main" id="{5F6A5FDF-A278-5E4C-B1DE-7AA296FA5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Primary cache attached to CPU</a:t>
            </a:r>
          </a:p>
          <a:p>
            <a:pPr lvl="1" eaLnBrk="1" hangingPunct="1"/>
            <a:r>
              <a:rPr lang="en-US" altLang="en-US" dirty="0"/>
              <a:t>Small, but fast</a:t>
            </a:r>
          </a:p>
          <a:p>
            <a:pPr eaLnBrk="1" hangingPunct="1"/>
            <a:r>
              <a:rPr lang="en-US" altLang="en-US" dirty="0"/>
              <a:t>Level-2 cache services misses from primary cache</a:t>
            </a:r>
          </a:p>
          <a:p>
            <a:pPr lvl="1" eaLnBrk="1" hangingPunct="1"/>
            <a:r>
              <a:rPr lang="en-US" altLang="en-US" dirty="0"/>
              <a:t>Larger, slower, but still faster than main memory</a:t>
            </a:r>
          </a:p>
          <a:p>
            <a:pPr eaLnBrk="1" hangingPunct="1"/>
            <a:r>
              <a:rPr lang="en-US" altLang="en-US" dirty="0"/>
              <a:t>Main memory services L-2 cache misses</a:t>
            </a:r>
          </a:p>
          <a:p>
            <a:pPr eaLnBrk="1" hangingPunct="1"/>
            <a:r>
              <a:rPr lang="en-US" altLang="en-US" dirty="0"/>
              <a:t>High-end systems include L-3 cache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139471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ECACB316-22E4-D244-AA9C-B01844DC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119" y="681037"/>
            <a:ext cx="8259762" cy="646112"/>
          </a:xfrm>
        </p:spPr>
        <p:txBody>
          <a:bodyPr>
            <a:normAutofit fontScale="90000"/>
          </a:bodyPr>
          <a:lstStyle/>
          <a:p>
            <a:r>
              <a:rPr lang="en-US" altLang="en-US" sz="4400" dirty="0"/>
              <a:t>Software Optimization via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E1F3-965A-1948-A934-AEFABD449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890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Goal:  maximize accesses to data before it is replaced</a:t>
            </a:r>
          </a:p>
          <a:p>
            <a:pPr>
              <a:defRPr/>
            </a:pPr>
            <a:r>
              <a:rPr lang="en-US" dirty="0"/>
              <a:t>Example: Naïve matrix multiplication (DGEMM)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DA1B4-3EAE-5670-1789-B8CE9AC12AA4}"/>
              </a:ext>
            </a:extLst>
          </p:cNvPr>
          <p:cNvSpPr txBox="1"/>
          <p:nvPr/>
        </p:nvSpPr>
        <p:spPr>
          <a:xfrm>
            <a:off x="5904681" y="3294529"/>
            <a:ext cx="50935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(int j = 0; j &lt; n;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double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cij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for( int k = 0; k &lt; n; k++ )</a:t>
            </a:r>
          </a:p>
          <a:p>
            <a:pPr marL="0" indent="0">
              <a:buNone/>
              <a:defRPr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cij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+= A[</a:t>
            </a:r>
            <a:r>
              <a:rPr lang="pt-B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i+k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pt-B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k+j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C[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i+j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*n]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cij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/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57462E-EFF3-7324-BEF0-D9AF0949F65F}"/>
                  </a:ext>
                </a:extLst>
              </p:cNvPr>
              <p:cNvSpPr txBox="1"/>
              <p:nvPr/>
            </p:nvSpPr>
            <p:spPr>
              <a:xfrm>
                <a:off x="1299879" y="3429001"/>
                <a:ext cx="3554509" cy="1130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57462E-EFF3-7324-BEF0-D9AF0949F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79" y="3429001"/>
                <a:ext cx="3554509" cy="1130181"/>
              </a:xfrm>
              <a:prstGeom prst="rect">
                <a:avLst/>
              </a:prstGeom>
              <a:blipFill>
                <a:blip r:embed="rId2"/>
                <a:stretch>
                  <a:fillRect t="-102222" b="-15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>
            <a:extLst>
              <a:ext uri="{FF2B5EF4-FFF2-40B4-BE49-F238E27FC236}">
                <a16:creationId xmlns:a16="http://schemas.microsoft.com/office/drawing/2014/main" id="{C50404E3-69CF-B694-9F41-206DFD1928C8}"/>
              </a:ext>
            </a:extLst>
          </p:cNvPr>
          <p:cNvSpPr/>
          <p:nvPr/>
        </p:nvSpPr>
        <p:spPr>
          <a:xfrm>
            <a:off x="4760259" y="3886200"/>
            <a:ext cx="1048870" cy="806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46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59791BE6-E089-3947-A5DC-546E6797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DGEMM access pattern</a:t>
            </a:r>
          </a:p>
        </p:txBody>
      </p:sp>
      <p:pic>
        <p:nvPicPr>
          <p:cNvPr id="112645" name="Picture 2">
            <a:extLst>
              <a:ext uri="{FF2B5EF4-FFF2-40B4-BE49-F238E27FC236}">
                <a16:creationId xmlns:a16="http://schemas.microsoft.com/office/drawing/2014/main" id="{949D958A-903C-6842-8A10-E0AFB304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225" y="2841627"/>
            <a:ext cx="77025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6" name="TextBox 4">
            <a:extLst>
              <a:ext uri="{FF2B5EF4-FFF2-40B4-BE49-F238E27FC236}">
                <a16:creationId xmlns:a16="http://schemas.microsoft.com/office/drawing/2014/main" id="{95FF641A-E1BB-F443-874A-0D06BFC25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75" y="1690688"/>
            <a:ext cx="208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older accesses</a:t>
            </a:r>
          </a:p>
        </p:txBody>
      </p:sp>
      <p:cxnSp>
        <p:nvCxnSpPr>
          <p:cNvPr id="112647" name="Straight Arrow Connector 6">
            <a:extLst>
              <a:ext uri="{FF2B5EF4-FFF2-40B4-BE49-F238E27FC236}">
                <a16:creationId xmlns:a16="http://schemas.microsoft.com/office/drawing/2014/main" id="{50F84938-EB61-B74B-936E-94BA466E4A9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06412" y="2058989"/>
            <a:ext cx="503238" cy="1431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48" name="TextBox 8">
            <a:extLst>
              <a:ext uri="{FF2B5EF4-FFF2-40B4-BE49-F238E27FC236}">
                <a16:creationId xmlns:a16="http://schemas.microsoft.com/office/drawing/2014/main" id="{2BAED1B8-F2D5-E74D-ABFF-685C362B9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7763" y="2122488"/>
            <a:ext cx="208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new accesses</a:t>
            </a:r>
          </a:p>
        </p:txBody>
      </p:sp>
      <p:cxnSp>
        <p:nvCxnSpPr>
          <p:cNvPr id="112649" name="Straight Arrow Connector 11">
            <a:extLst>
              <a:ext uri="{FF2B5EF4-FFF2-40B4-BE49-F238E27FC236}">
                <a16:creationId xmlns:a16="http://schemas.microsoft.com/office/drawing/2014/main" id="{48AE093D-604F-FF48-B396-F7A6D324F5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14476" y="2490789"/>
            <a:ext cx="369887" cy="1287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9361D7C-14C3-3746-A331-3BE6E319B85D}"/>
              </a:ext>
            </a:extLst>
          </p:cNvPr>
          <p:cNvSpPr txBox="1"/>
          <p:nvPr/>
        </p:nvSpPr>
        <p:spPr>
          <a:xfrm>
            <a:off x="3460051" y="568484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77A122-112E-CE4E-B974-EA8909B575D7}"/>
              </a:ext>
            </a:extLst>
          </p:cNvPr>
          <p:cNvSpPr txBox="1"/>
          <p:nvPr/>
        </p:nvSpPr>
        <p:spPr>
          <a:xfrm>
            <a:off x="6019592" y="572012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0DE91-94B3-7D40-887A-63973EB8D0F9}"/>
              </a:ext>
            </a:extLst>
          </p:cNvPr>
          <p:cNvSpPr txBox="1"/>
          <p:nvPr/>
        </p:nvSpPr>
        <p:spPr>
          <a:xfrm>
            <a:off x="8735310" y="568484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B6D46A-3857-22ED-E3E5-8EE33B8BB6B5}"/>
              </a:ext>
            </a:extLst>
          </p:cNvPr>
          <p:cNvGrpSpPr/>
          <p:nvPr/>
        </p:nvGrpSpPr>
        <p:grpSpPr>
          <a:xfrm>
            <a:off x="6038066" y="1768169"/>
            <a:ext cx="1651127" cy="1230525"/>
            <a:chOff x="6038066" y="1768169"/>
            <a:chExt cx="1651127" cy="1230525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CB2F37C9-E9B9-7751-67B7-5F89B5B88BBF}"/>
                </a:ext>
              </a:extLst>
            </p:cNvPr>
            <p:cNvSpPr/>
            <p:nvPr/>
          </p:nvSpPr>
          <p:spPr>
            <a:xfrm>
              <a:off x="6414247" y="2286000"/>
              <a:ext cx="376518" cy="712694"/>
            </a:xfrm>
            <a:custGeom>
              <a:avLst/>
              <a:gdLst>
                <a:gd name="connsiteX0" fmla="*/ 376518 w 376518"/>
                <a:gd name="connsiteY0" fmla="*/ 0 h 712694"/>
                <a:gd name="connsiteX1" fmla="*/ 161365 w 376518"/>
                <a:gd name="connsiteY1" fmla="*/ 174812 h 712694"/>
                <a:gd name="connsiteX2" fmla="*/ 0 w 376518"/>
                <a:gd name="connsiteY2" fmla="*/ 712694 h 71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518" h="712694">
                  <a:moveTo>
                    <a:pt x="376518" y="0"/>
                  </a:moveTo>
                  <a:cubicBezTo>
                    <a:pt x="300318" y="28015"/>
                    <a:pt x="224118" y="56030"/>
                    <a:pt x="161365" y="174812"/>
                  </a:cubicBezTo>
                  <a:cubicBezTo>
                    <a:pt x="98612" y="293594"/>
                    <a:pt x="49306" y="503144"/>
                    <a:pt x="0" y="712694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CEBCDBD-209E-3E26-0708-FC95C57AF709}"/>
                </a:ext>
              </a:extLst>
            </p:cNvPr>
            <p:cNvSpPr txBox="1"/>
            <p:nvPr/>
          </p:nvSpPr>
          <p:spPr>
            <a:xfrm>
              <a:off x="6038066" y="1899882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hit?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03985A5C-F01F-7C00-475B-CC6E91FCC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55001" y="1768169"/>
              <a:ext cx="534192" cy="5341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CB9FB4-8046-0F86-1212-619C2A64FA5D}"/>
              </a:ext>
            </a:extLst>
          </p:cNvPr>
          <p:cNvGrpSpPr/>
          <p:nvPr/>
        </p:nvGrpSpPr>
        <p:grpSpPr>
          <a:xfrm>
            <a:off x="8401054" y="1594282"/>
            <a:ext cx="1622154" cy="1137316"/>
            <a:chOff x="8401054" y="1594282"/>
            <a:chExt cx="1622154" cy="113731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5936946-D47E-E66D-31E9-8E79CDB2247D}"/>
                </a:ext>
              </a:extLst>
            </p:cNvPr>
            <p:cNvSpPr/>
            <p:nvPr/>
          </p:nvSpPr>
          <p:spPr>
            <a:xfrm>
              <a:off x="8777235" y="2018904"/>
              <a:ext cx="376518" cy="712694"/>
            </a:xfrm>
            <a:custGeom>
              <a:avLst/>
              <a:gdLst>
                <a:gd name="connsiteX0" fmla="*/ 376518 w 376518"/>
                <a:gd name="connsiteY0" fmla="*/ 0 h 712694"/>
                <a:gd name="connsiteX1" fmla="*/ 161365 w 376518"/>
                <a:gd name="connsiteY1" fmla="*/ 174812 h 712694"/>
                <a:gd name="connsiteX2" fmla="*/ 0 w 376518"/>
                <a:gd name="connsiteY2" fmla="*/ 712694 h 71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518" h="712694">
                  <a:moveTo>
                    <a:pt x="376518" y="0"/>
                  </a:moveTo>
                  <a:cubicBezTo>
                    <a:pt x="300318" y="28015"/>
                    <a:pt x="224118" y="56030"/>
                    <a:pt x="161365" y="174812"/>
                  </a:cubicBezTo>
                  <a:cubicBezTo>
                    <a:pt x="98612" y="293594"/>
                    <a:pt x="49306" y="503144"/>
                    <a:pt x="0" y="712694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7BF097-76F9-B21C-353D-B6248B9587B7}"/>
                </a:ext>
              </a:extLst>
            </p:cNvPr>
            <p:cNvSpPr txBox="1"/>
            <p:nvPr/>
          </p:nvSpPr>
          <p:spPr>
            <a:xfrm>
              <a:off x="8401054" y="1632786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hit? </a:t>
              </a:r>
            </a:p>
          </p:txBody>
        </p:sp>
        <p:pic>
          <p:nvPicPr>
            <p:cNvPr id="11" name="Graphic 10" descr="Thumbs Down with solid fill">
              <a:extLst>
                <a:ext uri="{FF2B5EF4-FFF2-40B4-BE49-F238E27FC236}">
                  <a16:creationId xmlns:a16="http://schemas.microsoft.com/office/drawing/2014/main" id="{BCBB7DDB-3082-0260-D7D8-6F6A19275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89016" y="1594282"/>
              <a:ext cx="534192" cy="534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61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244350F6-5343-1640-8116-9DE802B3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6" y="0"/>
            <a:ext cx="10515600" cy="1325563"/>
          </a:xfrm>
        </p:spPr>
        <p:txBody>
          <a:bodyPr/>
          <a:lstStyle/>
          <a:p>
            <a:r>
              <a:rPr lang="en-US" altLang="en-US" dirty="0"/>
              <a:t>Blocked DGEMM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3B9072-0B0C-C945-BA92-43267ED5D354}"/>
              </a:ext>
            </a:extLst>
          </p:cNvPr>
          <p:cNvSpPr txBox="1"/>
          <p:nvPr/>
        </p:nvSpPr>
        <p:spPr>
          <a:xfrm>
            <a:off x="658318" y="1079291"/>
            <a:ext cx="99357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#define BLOCKSIZE 32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do_block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(int n, int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double *A, double*B, double *C)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for (int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si+BLOCKSIZE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 ++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 (int j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 j &lt;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sj+BLOCKSIZE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 ++j)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double s = 0;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for( int k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 k &lt;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sk+BLOCKSIZE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 k++ )</a:t>
            </a:r>
          </a:p>
          <a:p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+= A[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i+k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k+j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C[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i+j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*n] += s; //accumulate s to C[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][j] */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fr-F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F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dgemm</a:t>
            </a:r>
            <a:r>
              <a:rPr lang="fr-F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fr-F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n, double* A, double* B, double* C)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sv-S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for ( </a:t>
            </a:r>
            <a:r>
              <a:rPr lang="sv-SE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v-S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r>
              <a:rPr lang="sv-S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sv-SE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r>
              <a:rPr lang="sv-S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sv-SE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r>
              <a:rPr lang="sv-S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+= BLOCKSIZE )  </a:t>
            </a:r>
          </a:p>
          <a:p>
            <a:r>
              <a:rPr lang="it-IT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it-IT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si = 0; si &lt; </a:t>
            </a:r>
            <a:r>
              <a:rPr lang="it-IT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it-IT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 si += BLOCKSIZE )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for ( int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+= BLOCKSIZE )</a:t>
            </a:r>
          </a:p>
          <a:p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do_block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si, 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A, </a:t>
            </a:r>
            <a:r>
              <a:rPr lang="pt-B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C);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99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10557BE2-E36E-0C44-AAFA-C484CCC5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r>
              <a:rPr lang="en-US" altLang="en-US" sz="4000"/>
              <a:t>Blocked DGEMM Access Pattern</a:t>
            </a:r>
          </a:p>
        </p:txBody>
      </p:sp>
      <p:pic>
        <p:nvPicPr>
          <p:cNvPr id="114692" name="Picture 2">
            <a:extLst>
              <a:ext uri="{FF2B5EF4-FFF2-40B4-BE49-F238E27FC236}">
                <a16:creationId xmlns:a16="http://schemas.microsoft.com/office/drawing/2014/main" id="{07B5C730-B0D9-9842-BDDB-D99E7B8EB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87" y="844290"/>
            <a:ext cx="79248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3" name="TextBox 5">
            <a:extLst>
              <a:ext uri="{FF2B5EF4-FFF2-40B4-BE49-F238E27FC236}">
                <a16:creationId xmlns:a16="http://schemas.microsoft.com/office/drawing/2014/main" id="{D92F33D1-C108-E74D-83E2-542961DEE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931" y="6462973"/>
            <a:ext cx="162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Unoptimized</a:t>
            </a:r>
          </a:p>
        </p:txBody>
      </p:sp>
      <p:sp>
        <p:nvSpPr>
          <p:cNvPr id="114694" name="TextBox 9">
            <a:extLst>
              <a:ext uri="{FF2B5EF4-FFF2-40B4-BE49-F238E27FC236}">
                <a16:creationId xmlns:a16="http://schemas.microsoft.com/office/drawing/2014/main" id="{3C74212B-3E41-A44B-B070-9BEACAD79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781" y="6452823"/>
            <a:ext cx="143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Blocked</a:t>
            </a:r>
          </a:p>
        </p:txBody>
      </p:sp>
      <p:pic>
        <p:nvPicPr>
          <p:cNvPr id="114695" name="Picture 5">
            <a:extLst>
              <a:ext uri="{FF2B5EF4-FFF2-40B4-BE49-F238E27FC236}">
                <a16:creationId xmlns:a16="http://schemas.microsoft.com/office/drawing/2014/main" id="{1754FB0E-CF63-E040-8AA3-FB52DC20A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530" y="3951809"/>
            <a:ext cx="6144098" cy="246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E28ABD-2FC7-5142-AFDA-AF04C5032179}"/>
              </a:ext>
            </a:extLst>
          </p:cNvPr>
          <p:cNvSpPr txBox="1"/>
          <p:nvPr/>
        </p:nvSpPr>
        <p:spPr>
          <a:xfrm>
            <a:off x="3282846" y="35134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E3450-32E1-204A-8D11-CEA3AB383475}"/>
              </a:ext>
            </a:extLst>
          </p:cNvPr>
          <p:cNvSpPr txBox="1"/>
          <p:nvPr/>
        </p:nvSpPr>
        <p:spPr>
          <a:xfrm>
            <a:off x="5969721" y="35134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B7ACC-7D55-FB4A-ABA4-48AA44419D91}"/>
              </a:ext>
            </a:extLst>
          </p:cNvPr>
          <p:cNvSpPr txBox="1"/>
          <p:nvPr/>
        </p:nvSpPr>
        <p:spPr>
          <a:xfrm>
            <a:off x="8831705" y="3523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77128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E9A4-3656-B74E-8D8B-524FAE1B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73F3-D400-3C4D-81B3-046D54135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  <a:p>
            <a:r>
              <a:rPr lang="en-US" dirty="0"/>
              <a:t>Caching works due to principles of locality</a:t>
            </a:r>
          </a:p>
          <a:p>
            <a:r>
              <a:rPr lang="en-US" dirty="0"/>
              <a:t>Direct mapped vs. set-associate cache</a:t>
            </a:r>
          </a:p>
          <a:p>
            <a:r>
              <a:rPr lang="en-US" dirty="0"/>
              <a:t>Software optimization via blocking</a:t>
            </a:r>
          </a:p>
        </p:txBody>
      </p:sp>
    </p:spTree>
    <p:extLst>
      <p:ext uri="{BB962C8B-B14F-4D97-AF65-F5344CB8AC3E}">
        <p14:creationId xmlns:p14="http://schemas.microsoft.com/office/powerpoint/2010/main" val="103059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" descr="flash-cards">
            <a:extLst>
              <a:ext uri="{FF2B5EF4-FFF2-40B4-BE49-F238E27FC236}">
                <a16:creationId xmlns:a16="http://schemas.microsoft.com/office/drawing/2014/main" id="{73455823-D354-5040-BB81-65D6DD461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85" y="4105552"/>
            <a:ext cx="1377198" cy="103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3025EA-F86F-0F41-B8FA-C8C05AE1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71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Programmers want </a:t>
            </a:r>
            <a:r>
              <a:rPr lang="en-US" u="sng" dirty="0"/>
              <a:t>fast</a:t>
            </a:r>
            <a:r>
              <a:rPr lang="en-US" dirty="0"/>
              <a:t> and </a:t>
            </a:r>
            <a:r>
              <a:rPr lang="en-US" u="sng" dirty="0"/>
              <a:t>unlimited</a:t>
            </a:r>
            <a:r>
              <a:rPr lang="en-US" dirty="0"/>
              <a:t> memory, </a:t>
            </a:r>
            <a:br>
              <a:rPr lang="en-US" dirty="0"/>
            </a:br>
            <a:r>
              <a:rPr lang="en-US" dirty="0"/>
              <a:t>but…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780EF-AF05-AA4C-8F6A-7693D242BA40}"/>
              </a:ext>
            </a:extLst>
          </p:cNvPr>
          <p:cNvSpPr/>
          <p:nvPr/>
        </p:nvSpPr>
        <p:spPr>
          <a:xfrm>
            <a:off x="1200150" y="1789390"/>
            <a:ext cx="1121400" cy="410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04ED15-69EF-1545-9494-A23DF1695379}"/>
              </a:ext>
            </a:extLst>
          </p:cNvPr>
          <p:cNvSpPr/>
          <p:nvPr/>
        </p:nvSpPr>
        <p:spPr>
          <a:xfrm>
            <a:off x="1162770" y="2468563"/>
            <a:ext cx="1244600" cy="546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54AC3B-76F2-E141-829D-1DDBA35DA7BE}"/>
              </a:ext>
            </a:extLst>
          </p:cNvPr>
          <p:cNvSpPr/>
          <p:nvPr/>
        </p:nvSpPr>
        <p:spPr>
          <a:xfrm>
            <a:off x="1046669" y="3222352"/>
            <a:ext cx="1549400" cy="7746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83E2B-EC02-DE41-86B9-493982671BAA}"/>
              </a:ext>
            </a:extLst>
          </p:cNvPr>
          <p:cNvSpPr/>
          <p:nvPr/>
        </p:nvSpPr>
        <p:spPr>
          <a:xfrm>
            <a:off x="565123" y="5205967"/>
            <a:ext cx="2540027" cy="14488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AD3036-1FA9-A340-B480-DA76329A277A}"/>
              </a:ext>
            </a:extLst>
          </p:cNvPr>
          <p:cNvSpPr txBox="1"/>
          <p:nvPr/>
        </p:nvSpPr>
        <p:spPr>
          <a:xfrm>
            <a:off x="2875517" y="252878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1B5CD2-193A-554B-9102-0FDC9FA63B04}"/>
              </a:ext>
            </a:extLst>
          </p:cNvPr>
          <p:cNvSpPr txBox="1"/>
          <p:nvPr/>
        </p:nvSpPr>
        <p:spPr>
          <a:xfrm>
            <a:off x="2923589" y="340689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C3C56D-4FF7-1C47-B4FB-FEFC9401D226}"/>
              </a:ext>
            </a:extLst>
          </p:cNvPr>
          <p:cNvSpPr txBox="1"/>
          <p:nvPr/>
        </p:nvSpPr>
        <p:spPr>
          <a:xfrm>
            <a:off x="2923589" y="441551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C8BA6D-23BB-DD48-89A7-0B3DE3AA4F30}"/>
              </a:ext>
            </a:extLst>
          </p:cNvPr>
          <p:cNvSpPr/>
          <p:nvPr/>
        </p:nvSpPr>
        <p:spPr>
          <a:xfrm>
            <a:off x="793750" y="4105552"/>
            <a:ext cx="2025650" cy="962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172CA9-46DC-8E4B-8959-E9C2D7B952AA}"/>
              </a:ext>
            </a:extLst>
          </p:cNvPr>
          <p:cNvSpPr txBox="1"/>
          <p:nvPr/>
        </p:nvSpPr>
        <p:spPr>
          <a:xfrm>
            <a:off x="3117093" y="5616212"/>
            <a:ext cx="1117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Magnetic </a:t>
            </a:r>
          </a:p>
          <a:p>
            <a:r>
              <a:rPr lang="en-US" dirty="0"/>
              <a:t>disk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B62F7B2B-E9BB-5540-9DC5-E4542CFA0207}"/>
              </a:ext>
            </a:extLst>
          </p:cNvPr>
          <p:cNvSpPr/>
          <p:nvPr/>
        </p:nvSpPr>
        <p:spPr>
          <a:xfrm>
            <a:off x="6715589" y="1878091"/>
            <a:ext cx="398615" cy="454997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21314A-E0C6-DE4A-B93E-1A708C71186B}"/>
              </a:ext>
            </a:extLst>
          </p:cNvPr>
          <p:cNvSpPr txBox="1"/>
          <p:nvPr/>
        </p:nvSpPr>
        <p:spPr>
          <a:xfrm rot="16200000">
            <a:off x="6711426" y="3545393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speed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E67C9640-0C1C-FD45-9C0F-A7D9C86D9DCF}"/>
              </a:ext>
            </a:extLst>
          </p:cNvPr>
          <p:cNvSpPr/>
          <p:nvPr/>
        </p:nvSpPr>
        <p:spPr>
          <a:xfrm rot="10800000">
            <a:off x="10426212" y="1910052"/>
            <a:ext cx="430146" cy="448379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6F465B-9559-2144-B725-B168C079F754}"/>
              </a:ext>
            </a:extLst>
          </p:cNvPr>
          <p:cNvSpPr txBox="1"/>
          <p:nvPr/>
        </p:nvSpPr>
        <p:spPr>
          <a:xfrm>
            <a:off x="10872117" y="2015610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smallest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02CAA0-EED3-304D-B9BD-9852C1B76D65}"/>
              </a:ext>
            </a:extLst>
          </p:cNvPr>
          <p:cNvSpPr txBox="1"/>
          <p:nvPr/>
        </p:nvSpPr>
        <p:spPr>
          <a:xfrm>
            <a:off x="10766196" y="5892358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biggest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B8E2B1-C691-6446-89A6-307E3F5C5619}"/>
              </a:ext>
            </a:extLst>
          </p:cNvPr>
          <p:cNvSpPr txBox="1"/>
          <p:nvPr/>
        </p:nvSpPr>
        <p:spPr>
          <a:xfrm rot="16200000">
            <a:off x="10550010" y="3551880"/>
            <a:ext cx="644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9E3589-4AA2-0944-9BCE-053AE85BC8D6}"/>
              </a:ext>
            </a:extLst>
          </p:cNvPr>
          <p:cNvSpPr txBox="1"/>
          <p:nvPr/>
        </p:nvSpPr>
        <p:spPr>
          <a:xfrm>
            <a:off x="2805856" y="1768216"/>
            <a:ext cx="95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D2149F-1055-F845-A5E5-2B09C9723190}"/>
              </a:ext>
            </a:extLst>
          </p:cNvPr>
          <p:cNvSpPr txBox="1"/>
          <p:nvPr/>
        </p:nvSpPr>
        <p:spPr>
          <a:xfrm>
            <a:off x="5711990" y="2603678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0.5-2.5ns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33A55-64EF-B048-8FFD-3DAC901E678B}"/>
              </a:ext>
            </a:extLst>
          </p:cNvPr>
          <p:cNvSpPr txBox="1"/>
          <p:nvPr/>
        </p:nvSpPr>
        <p:spPr>
          <a:xfrm>
            <a:off x="5774860" y="346807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50-70ns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3E08C9-6BC1-8242-B556-4FB7E057E6C7}"/>
              </a:ext>
            </a:extLst>
          </p:cNvPr>
          <p:cNvSpPr txBox="1"/>
          <p:nvPr/>
        </p:nvSpPr>
        <p:spPr>
          <a:xfrm>
            <a:off x="5760705" y="452084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5-50𝜇s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597B47-31A5-FD45-A582-092CDEB71C77}"/>
              </a:ext>
            </a:extLst>
          </p:cNvPr>
          <p:cNvSpPr txBox="1"/>
          <p:nvPr/>
        </p:nvSpPr>
        <p:spPr>
          <a:xfrm>
            <a:off x="5879253" y="575471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5-20ms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E38204-AA2A-F547-B495-D96E26E7066D}"/>
              </a:ext>
            </a:extLst>
          </p:cNvPr>
          <p:cNvSpPr txBox="1"/>
          <p:nvPr/>
        </p:nvSpPr>
        <p:spPr>
          <a:xfrm>
            <a:off x="5745409" y="187809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&lt; 0.5ns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8B8ABD-895B-CB42-9213-80D1D9058EEA}"/>
              </a:ext>
            </a:extLst>
          </p:cNvPr>
          <p:cNvSpPr txBox="1"/>
          <p:nvPr/>
        </p:nvSpPr>
        <p:spPr>
          <a:xfrm>
            <a:off x="8325651" y="260367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$500-$1000/GB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63715B-3BB8-D442-8F62-E16EE0EF8D89}"/>
              </a:ext>
            </a:extLst>
          </p:cNvPr>
          <p:cNvSpPr txBox="1"/>
          <p:nvPr/>
        </p:nvSpPr>
        <p:spPr>
          <a:xfrm>
            <a:off x="8363500" y="3457429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$7-$15/GB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034B4F-4C37-574D-9B1B-9C63AB3C1E46}"/>
              </a:ext>
            </a:extLst>
          </p:cNvPr>
          <p:cNvSpPr txBox="1"/>
          <p:nvPr/>
        </p:nvSpPr>
        <p:spPr>
          <a:xfrm>
            <a:off x="8386316" y="4491127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$0.75-$1/GB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CC83A8-A11E-5646-8D17-068EB29CFA83}"/>
              </a:ext>
            </a:extLst>
          </p:cNvPr>
          <p:cNvSpPr txBox="1"/>
          <p:nvPr/>
        </p:nvSpPr>
        <p:spPr>
          <a:xfrm>
            <a:off x="8370730" y="571421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$0.05-$0.1/GB</a:t>
            </a:r>
          </a:p>
        </p:txBody>
      </p:sp>
      <p:pic>
        <p:nvPicPr>
          <p:cNvPr id="52" name="Picture 9" descr="wdfDesktop_CaviarBlack">
            <a:extLst>
              <a:ext uri="{FF2B5EF4-FFF2-40B4-BE49-F238E27FC236}">
                <a16:creationId xmlns:a16="http://schemas.microsoft.com/office/drawing/2014/main" id="{4326189B-F509-5C47-BD3E-051235378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672" y="5390871"/>
            <a:ext cx="1002975" cy="100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7E4581F-424C-B44A-8881-3CD092148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100" y="3205546"/>
            <a:ext cx="934871" cy="899274"/>
          </a:xfrm>
          <a:prstGeom prst="rect">
            <a:avLst/>
          </a:prstGeom>
        </p:spPr>
      </p:pic>
      <p:sp>
        <p:nvSpPr>
          <p:cNvPr id="58" name="Rounded Rectangular Callout 57">
            <a:extLst>
              <a:ext uri="{FF2B5EF4-FFF2-40B4-BE49-F238E27FC236}">
                <a16:creationId xmlns:a16="http://schemas.microsoft.com/office/drawing/2014/main" id="{58D04C75-FD66-9543-A626-D8F5E67F1B68}"/>
              </a:ext>
            </a:extLst>
          </p:cNvPr>
          <p:cNvSpPr/>
          <p:nvPr/>
        </p:nvSpPr>
        <p:spPr>
          <a:xfrm>
            <a:off x="4120459" y="2528788"/>
            <a:ext cx="1197866" cy="676026"/>
          </a:xfrm>
          <a:prstGeom prst="wedgeRoundRectCallout">
            <a:avLst>
              <a:gd name="adj1" fmla="val -99487"/>
              <a:gd name="adj2" fmla="val -503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Integrated on chip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098443-A07B-8742-B5E8-5D425E9096B2}"/>
              </a:ext>
            </a:extLst>
          </p:cNvPr>
          <p:cNvSpPr txBox="1"/>
          <p:nvPr/>
        </p:nvSpPr>
        <p:spPr>
          <a:xfrm>
            <a:off x="6975875" y="1959599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fastest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EE05FB-8F65-D040-B506-EB557969C0E0}"/>
              </a:ext>
            </a:extLst>
          </p:cNvPr>
          <p:cNvSpPr txBox="1"/>
          <p:nvPr/>
        </p:nvSpPr>
        <p:spPr>
          <a:xfrm>
            <a:off x="6978377" y="5717022"/>
            <a:ext cx="89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slowest</a:t>
            </a:r>
          </a:p>
        </p:txBody>
      </p:sp>
    </p:spTree>
    <p:extLst>
      <p:ext uri="{BB962C8B-B14F-4D97-AF65-F5344CB8AC3E}">
        <p14:creationId xmlns:p14="http://schemas.microsoft.com/office/powerpoint/2010/main" val="282165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D61686-FF85-BF41-A057-C8DEDD908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238" y="1168400"/>
            <a:ext cx="4877763" cy="4864100"/>
          </a:xfrm>
          <a:prstGeom prst="rect">
            <a:avLst/>
          </a:prstGeom>
        </p:spPr>
      </p:pic>
      <p:sp>
        <p:nvSpPr>
          <p:cNvPr id="15362" name="Title 1">
            <a:extLst>
              <a:ext uri="{FF2B5EF4-FFF2-40B4-BE49-F238E27FC236}">
                <a16:creationId xmlns:a16="http://schemas.microsoft.com/office/drawing/2014/main" id="{074E3F33-FC2A-DF45-8716-5282DED3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136525"/>
            <a:ext cx="10515600" cy="1325563"/>
          </a:xfrm>
        </p:spPr>
        <p:txBody>
          <a:bodyPr/>
          <a:lstStyle/>
          <a:p>
            <a:r>
              <a:rPr lang="en-US" altLang="en-US" dirty="0"/>
              <a:t>DRAM Technology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3EEDEE77-CA30-194B-8EAA-DD4B1A90A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19" y="1462088"/>
            <a:ext cx="9486570" cy="3251802"/>
          </a:xfrm>
        </p:spPr>
        <p:txBody>
          <a:bodyPr/>
          <a:lstStyle/>
          <a:p>
            <a:r>
              <a:rPr lang="en-US" altLang="en-US" dirty="0"/>
              <a:t>Data stored as a charge in a capacitor</a:t>
            </a:r>
          </a:p>
          <a:p>
            <a:pPr lvl="1"/>
            <a:r>
              <a:rPr lang="en-US" altLang="en-US" dirty="0"/>
              <a:t>Single transistor used to access the charge</a:t>
            </a:r>
          </a:p>
          <a:p>
            <a:pPr lvl="1"/>
            <a:r>
              <a:rPr lang="en-US" altLang="en-US" dirty="0"/>
              <a:t>Must periodically be refreshed</a:t>
            </a:r>
          </a:p>
          <a:p>
            <a:pPr lvl="2"/>
            <a:r>
              <a:rPr lang="en-US" altLang="en-US" dirty="0"/>
              <a:t>Read contents and write back</a:t>
            </a:r>
          </a:p>
          <a:p>
            <a:r>
              <a:rPr lang="en-US" altLang="en-US" dirty="0"/>
              <a:t>Double data rate (DDR) DRAM</a:t>
            </a:r>
          </a:p>
          <a:p>
            <a:pPr lvl="1"/>
            <a:r>
              <a:rPr lang="en-US" altLang="en-US" dirty="0"/>
              <a:t>Transfer on rising and falling clock edges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56282E-6DE0-A54D-8A9A-3D224D61A4C2}"/>
              </a:ext>
            </a:extLst>
          </p:cNvPr>
          <p:cNvSpPr/>
          <p:nvPr/>
        </p:nvSpPr>
        <p:spPr>
          <a:xfrm>
            <a:off x="9126809" y="3657600"/>
            <a:ext cx="1024759" cy="4493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6FDE57-175B-284A-BBAD-BBB861541A62}"/>
              </a:ext>
            </a:extLst>
          </p:cNvPr>
          <p:cNvCxnSpPr/>
          <p:nvPr/>
        </p:nvCxnSpPr>
        <p:spPr>
          <a:xfrm flipV="1">
            <a:off x="6540500" y="4017963"/>
            <a:ext cx="2692400" cy="13779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794B8E-B65A-6B4B-A38B-97C2C313080F}"/>
              </a:ext>
            </a:extLst>
          </p:cNvPr>
          <p:cNvSpPr txBox="1"/>
          <p:nvPr/>
        </p:nvSpPr>
        <p:spPr>
          <a:xfrm>
            <a:off x="4508417" y="5445309"/>
            <a:ext cx="3123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2666 *10</a:t>
            </a:r>
            <a:r>
              <a:rPr lang="en-US" sz="2400" baseline="30000" dirty="0"/>
              <a:t>6</a:t>
            </a:r>
            <a:r>
              <a:rPr lang="en-US" sz="2400" dirty="0"/>
              <a:t> transfers/sec</a:t>
            </a:r>
          </a:p>
          <a:p>
            <a:r>
              <a:rPr lang="en-US" sz="2400" dirty="0"/>
              <a:t>8 bytes per transfer</a:t>
            </a:r>
          </a:p>
        </p:txBody>
      </p:sp>
    </p:spTree>
    <p:extLst>
      <p:ext uri="{BB962C8B-B14F-4D97-AF65-F5344CB8AC3E}">
        <p14:creationId xmlns:p14="http://schemas.microsoft.com/office/powerpoint/2010/main" val="147828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8C365C94-8C83-5446-8658-DBAB4D712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Storage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2BBEDA1-789B-6340-91BD-6F36568A3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2674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 dirty="0" err="1"/>
              <a:t>Nonvolatile</a:t>
            </a:r>
            <a:r>
              <a:rPr lang="en-AU" altLang="en-US" dirty="0"/>
              <a:t> semiconductor storage</a:t>
            </a:r>
          </a:p>
          <a:p>
            <a:pPr lvl="1" eaLnBrk="1" hangingPunct="1"/>
            <a:r>
              <a:rPr lang="en-AU" altLang="en-US" dirty="0"/>
              <a:t>Compared to DRAM</a:t>
            </a:r>
          </a:p>
          <a:p>
            <a:pPr lvl="2"/>
            <a:r>
              <a:rPr lang="en-AU" altLang="en-US" dirty="0"/>
              <a:t>100x – 1000x slower </a:t>
            </a:r>
          </a:p>
          <a:p>
            <a:pPr lvl="1"/>
            <a:r>
              <a:rPr lang="en-AU" altLang="en-US" dirty="0"/>
              <a:t>Compared to magnetic disk</a:t>
            </a:r>
          </a:p>
          <a:p>
            <a:pPr lvl="2"/>
            <a:r>
              <a:rPr lang="en-AU" altLang="en-US" dirty="0"/>
              <a:t>100</a:t>
            </a:r>
            <a:r>
              <a:rPr lang="en-US" altLang="en-US" dirty="0">
                <a:cs typeface="Arial" panose="020B0604020202020204" pitchFamily="34" charset="0"/>
              </a:rPr>
              <a:t>× </a:t>
            </a:r>
            <a:r>
              <a:rPr lang="en-AU" altLang="en-US" dirty="0">
                <a:cs typeface="Arial" panose="020B0604020202020204" pitchFamily="34" charset="0"/>
              </a:rPr>
              <a:t>– 1000</a:t>
            </a:r>
            <a:r>
              <a:rPr lang="en-US" altLang="en-US" dirty="0">
                <a:cs typeface="Arial" panose="020B0604020202020204" pitchFamily="34" charset="0"/>
              </a:rPr>
              <a:t>× faster than magnetic disk</a:t>
            </a:r>
          </a:p>
          <a:p>
            <a:pPr lvl="2"/>
            <a:r>
              <a:rPr lang="en-AU" altLang="en-US" dirty="0">
                <a:cs typeface="Arial" panose="020B0604020202020204" pitchFamily="34" charset="0"/>
              </a:rPr>
              <a:t>Smaller, lower power, more robust</a:t>
            </a:r>
          </a:p>
          <a:p>
            <a:r>
              <a:rPr lang="en-AU" altLang="en-US" sz="3200" dirty="0"/>
              <a:t>Flash bits wears out after 1000’s of accesses</a:t>
            </a:r>
          </a:p>
          <a:p>
            <a:pPr lvl="1"/>
            <a:r>
              <a:rPr lang="en-AU" altLang="en-US" sz="2800" dirty="0"/>
              <a:t>Wear </a:t>
            </a:r>
            <a:r>
              <a:rPr lang="en-AU" altLang="en-US" sz="2800" dirty="0" err="1"/>
              <a:t>leveling</a:t>
            </a:r>
            <a:r>
              <a:rPr lang="en-AU" altLang="en-US" sz="2800" dirty="0"/>
              <a:t>: remap data to less used blocks</a:t>
            </a:r>
            <a:endParaRPr lang="en-AU" altLang="en-US" sz="3600" dirty="0">
              <a:cs typeface="Arial" panose="020B0604020202020204" pitchFamily="34" charset="0"/>
            </a:endParaRPr>
          </a:p>
        </p:txBody>
      </p:sp>
      <p:pic>
        <p:nvPicPr>
          <p:cNvPr id="23557" name="Picture 5" descr="flash-cards">
            <a:extLst>
              <a:ext uri="{FF2B5EF4-FFF2-40B4-BE49-F238E27FC236}">
                <a16:creationId xmlns:a16="http://schemas.microsoft.com/office/drawing/2014/main" id="{EFD7F0DB-43CF-544B-9452-B9CC782DF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952" y="139701"/>
            <a:ext cx="359092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22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9" descr="wdfDesktop_CaviarBlack">
            <a:extLst>
              <a:ext uri="{FF2B5EF4-FFF2-40B4-BE49-F238E27FC236}">
                <a16:creationId xmlns:a16="http://schemas.microsoft.com/office/drawing/2014/main" id="{B5934239-EA82-5848-90B1-0891A44F8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266" y="183673"/>
            <a:ext cx="2073534" cy="207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7">
            <a:extLst>
              <a:ext uri="{FF2B5EF4-FFF2-40B4-BE49-F238E27FC236}">
                <a16:creationId xmlns:a16="http://schemas.microsoft.com/office/drawing/2014/main" id="{F8171F88-0A19-5442-B880-B0ABF8110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8456" y="16873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Magnetic disk</a:t>
            </a:r>
            <a:endParaRPr lang="en-AU" altLang="en-US" dirty="0"/>
          </a:p>
        </p:txBody>
      </p:sp>
      <p:sp>
        <p:nvSpPr>
          <p:cNvPr id="27653" name="Rectangle 8">
            <a:extLst>
              <a:ext uri="{FF2B5EF4-FFF2-40B4-BE49-F238E27FC236}">
                <a16:creationId xmlns:a16="http://schemas.microsoft.com/office/drawing/2014/main" id="{0B9985E4-E46C-E948-8B6F-A9D2FBFE1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9784" y="1494296"/>
            <a:ext cx="9129009" cy="468165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Nonvolatile, rotating magnetic storage</a:t>
            </a:r>
          </a:p>
          <a:p>
            <a:pPr eaLnBrk="1" hangingPunct="1"/>
            <a:r>
              <a:rPr lang="en-US" altLang="en-US" dirty="0"/>
              <a:t>Data is stored in sectors</a:t>
            </a:r>
          </a:p>
          <a:p>
            <a:pPr lvl="1"/>
            <a:r>
              <a:rPr lang="en-US" altLang="en-US" dirty="0"/>
              <a:t>512 bytes in size</a:t>
            </a:r>
          </a:p>
          <a:p>
            <a:r>
              <a:rPr lang="en-US" altLang="en-US" sz="3200" dirty="0"/>
              <a:t>Data access time includes:</a:t>
            </a:r>
            <a:endParaRPr lang="en-US" altLang="en-US" sz="2800" dirty="0"/>
          </a:p>
          <a:p>
            <a:pPr lvl="1"/>
            <a:r>
              <a:rPr lang="en-US" altLang="en-US" sz="2800" dirty="0"/>
              <a:t>Seek time: move the heads to the right track</a:t>
            </a:r>
          </a:p>
          <a:p>
            <a:pPr lvl="2"/>
            <a:r>
              <a:rPr lang="en-US" altLang="en-US" sz="2400" dirty="0"/>
              <a:t>Typically, 4-5ms</a:t>
            </a:r>
          </a:p>
          <a:p>
            <a:pPr lvl="1"/>
            <a:r>
              <a:rPr lang="en-US" altLang="en-US" sz="2800" dirty="0"/>
              <a:t>Rotational time: wait till head is over the right sector </a:t>
            </a:r>
          </a:p>
          <a:p>
            <a:pPr lvl="2"/>
            <a:r>
              <a:rPr lang="en-US" altLang="en-US" sz="2400" dirty="0"/>
              <a:t>= ½ /rotation frequency, e.g. ½/(15000/60)=2ms</a:t>
            </a:r>
          </a:p>
          <a:p>
            <a:pPr lvl="1"/>
            <a:r>
              <a:rPr lang="en-US" altLang="en-US" sz="2800" dirty="0"/>
              <a:t>Data transfer time</a:t>
            </a:r>
          </a:p>
          <a:p>
            <a:pPr lvl="2"/>
            <a:r>
              <a:rPr lang="en-US" altLang="en-US" sz="2400" dirty="0"/>
              <a:t>E.g. 512B/ 100MB/s = 0.005ms</a:t>
            </a:r>
          </a:p>
          <a:p>
            <a:pPr eaLnBrk="1" hangingPunct="1"/>
            <a:endParaRPr lang="en-AU" altLang="en-US" dirty="0"/>
          </a:p>
        </p:txBody>
      </p:sp>
      <p:pic>
        <p:nvPicPr>
          <p:cNvPr id="27654" name="Picture 12" descr="disk-geometry">
            <a:extLst>
              <a:ext uri="{FF2B5EF4-FFF2-40B4-BE49-F238E27FC236}">
                <a16:creationId xmlns:a16="http://schemas.microsoft.com/office/drawing/2014/main" id="{AEC6ACF5-D0ED-D54E-81C2-B3C3DCEC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821" y="2717924"/>
            <a:ext cx="3596423" cy="351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B2CB7F54-68CF-F848-9A62-0D0B7A56D6BD}"/>
              </a:ext>
            </a:extLst>
          </p:cNvPr>
          <p:cNvSpPr/>
          <p:nvPr/>
        </p:nvSpPr>
        <p:spPr>
          <a:xfrm>
            <a:off x="1064301" y="6103664"/>
            <a:ext cx="1504014" cy="628521"/>
          </a:xfrm>
          <a:prstGeom prst="wedgeRoundRectCallout">
            <a:avLst>
              <a:gd name="adj1" fmla="val 34045"/>
              <a:gd name="adj2" fmla="val -953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Transfer 512Bytes</a:t>
            </a:r>
          </a:p>
        </p:txBody>
      </p:sp>
    </p:spTree>
    <p:extLst>
      <p:ext uri="{BB962C8B-B14F-4D97-AF65-F5344CB8AC3E}">
        <p14:creationId xmlns:p14="http://schemas.microsoft.com/office/powerpoint/2010/main" val="379913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25EA-F86F-0F41-B8FA-C8C05AE1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give programmers the illusion of fast and vast memory? Caching! </a:t>
            </a:r>
          </a:p>
        </p:txBody>
      </p:sp>
      <p:sp>
        <p:nvSpPr>
          <p:cNvPr id="53" name="Rectangle 5">
            <a:extLst>
              <a:ext uri="{FF2B5EF4-FFF2-40B4-BE49-F238E27FC236}">
                <a16:creationId xmlns:a16="http://schemas.microsoft.com/office/drawing/2014/main" id="{DE99B49B-3325-2348-B7E6-64254AD3B16E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933730"/>
            <a:ext cx="10515600" cy="4153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Copy recently accessed (and nearby) items from disk to smaller DRAM memory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Copy more recently accessed (and nearby) items from DRAM to smaller SRAM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AF5CB-D966-AD4E-85A9-2ED96395EF8E}"/>
              </a:ext>
            </a:extLst>
          </p:cNvPr>
          <p:cNvSpPr/>
          <p:nvPr/>
        </p:nvSpPr>
        <p:spPr>
          <a:xfrm>
            <a:off x="659567" y="3429000"/>
            <a:ext cx="10867869" cy="19224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980A-D33C-D84D-9209-2B5A80A81CA1}"/>
              </a:ext>
            </a:extLst>
          </p:cNvPr>
          <p:cNvCxnSpPr>
            <a:cxnSpLocks/>
          </p:cNvCxnSpPr>
          <p:nvPr/>
        </p:nvCxnSpPr>
        <p:spPr>
          <a:xfrm flipV="1">
            <a:off x="4747899" y="5444841"/>
            <a:ext cx="639817" cy="7512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7DFA1-C979-FD4E-B5E1-30BB8C7A3085}"/>
              </a:ext>
            </a:extLst>
          </p:cNvPr>
          <p:cNvSpPr txBox="1"/>
          <p:nvPr/>
        </p:nvSpPr>
        <p:spPr>
          <a:xfrm>
            <a:off x="2063500" y="6229053"/>
            <a:ext cx="5353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lecture: focus on cache memory only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B26ADE6F-6C37-6742-9048-A1B5C1AC6B21}"/>
              </a:ext>
            </a:extLst>
          </p:cNvPr>
          <p:cNvSpPr/>
          <p:nvPr/>
        </p:nvSpPr>
        <p:spPr>
          <a:xfrm>
            <a:off x="6220918" y="2847456"/>
            <a:ext cx="2398426" cy="835702"/>
          </a:xfrm>
          <a:prstGeom prst="wedgeRoundRectCallout">
            <a:avLst>
              <a:gd name="adj1" fmla="val -118203"/>
              <a:gd name="adj2" fmla="val -354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Referred to as  </a:t>
            </a:r>
          </a:p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400D48C5-3DD1-6148-8018-05C337A47D0A}"/>
              </a:ext>
            </a:extLst>
          </p:cNvPr>
          <p:cNvSpPr/>
          <p:nvPr/>
        </p:nvSpPr>
        <p:spPr>
          <a:xfrm>
            <a:off x="6804285" y="4877963"/>
            <a:ext cx="2819400" cy="1019993"/>
          </a:xfrm>
          <a:prstGeom prst="wedgeRoundRectCallout">
            <a:avLst>
              <a:gd name="adj1" fmla="val -112886"/>
              <a:gd name="adj2" fmla="val -648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Referred to as  </a:t>
            </a:r>
          </a:p>
          <a:p>
            <a:pPr algn="ctr"/>
            <a:r>
              <a:rPr lang="en-US" sz="2000" dirty="0"/>
              <a:t>cache memory (integrated on CPU chip)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CF3F30-1834-604C-9462-319211F714C0}"/>
              </a:ext>
            </a:extLst>
          </p:cNvPr>
          <p:cNvCxnSpPr>
            <a:cxnSpLocks/>
          </p:cNvCxnSpPr>
          <p:nvPr/>
        </p:nvCxnSpPr>
        <p:spPr>
          <a:xfrm flipV="1">
            <a:off x="1011940" y="4152275"/>
            <a:ext cx="620842" cy="12535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C759E6F-5F9E-F840-93D6-FAEDAF8DC03A}"/>
              </a:ext>
            </a:extLst>
          </p:cNvPr>
          <p:cNvSpPr txBox="1"/>
          <p:nvPr/>
        </p:nvSpPr>
        <p:spPr>
          <a:xfrm>
            <a:off x="44399" y="5332086"/>
            <a:ext cx="3176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Done at the granularity</a:t>
            </a:r>
          </a:p>
          <a:p>
            <a:r>
              <a:rPr lang="en-US" sz="2400" dirty="0"/>
              <a:t> of a block or line</a:t>
            </a:r>
          </a:p>
        </p:txBody>
      </p:sp>
    </p:spTree>
    <p:extLst>
      <p:ext uri="{BB962C8B-B14F-4D97-AF65-F5344CB8AC3E}">
        <p14:creationId xmlns:p14="http://schemas.microsoft.com/office/powerpoint/2010/main" val="117458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8FCC-1732-FB49-BD9E-8EAF06D6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caching works? Principle of 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63F7-6C03-3F49-A3C6-55896B3C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9177" cy="466725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Programs access a small proportion of their address space at any time</a:t>
            </a:r>
          </a:p>
          <a:p>
            <a:r>
              <a:rPr lang="en-US" altLang="en-US" dirty="0"/>
              <a:t>Temporal locality</a:t>
            </a:r>
          </a:p>
          <a:p>
            <a:pPr lvl="1"/>
            <a:r>
              <a:rPr lang="en-US" altLang="en-US" dirty="0"/>
              <a:t>Items accessed recently are likely to be accessed again soon</a:t>
            </a:r>
          </a:p>
          <a:p>
            <a:pPr lvl="1"/>
            <a:r>
              <a:rPr lang="en-US" altLang="en-US" dirty="0"/>
              <a:t>e.g., instructions in a loop, induction variables</a:t>
            </a:r>
          </a:p>
          <a:p>
            <a:r>
              <a:rPr lang="en-US" altLang="en-US" dirty="0"/>
              <a:t>Spatial locality</a:t>
            </a:r>
          </a:p>
          <a:p>
            <a:pPr lvl="1"/>
            <a:r>
              <a:rPr lang="en-US" altLang="en-US" dirty="0"/>
              <a:t>Items near those accessed recently are likely to be accessed soon</a:t>
            </a:r>
          </a:p>
          <a:p>
            <a:pPr lvl="1"/>
            <a:r>
              <a:rPr lang="en-US" altLang="en-US" dirty="0"/>
              <a:t>E.g., sequential instruction access, array data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53826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2412</Words>
  <Application>Microsoft Macintosh PowerPoint</Application>
  <PresentationFormat>Widescreen</PresentationFormat>
  <Paragraphs>666</Paragraphs>
  <Slides>38</Slides>
  <Notes>26</Notes>
  <HiddenSlides>6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Cambria Math</vt:lpstr>
      <vt:lpstr>Consolas</vt:lpstr>
      <vt:lpstr>Segoe Print</vt:lpstr>
      <vt:lpstr>Times New Roman</vt:lpstr>
      <vt:lpstr>Wingdings</vt:lpstr>
      <vt:lpstr>Office Theme</vt:lpstr>
      <vt:lpstr>Equation</vt:lpstr>
      <vt:lpstr>Memory hierarchy: caching</vt:lpstr>
      <vt:lpstr>What we’ve learnt so far</vt:lpstr>
      <vt:lpstr>Today’s lesson plan</vt:lpstr>
      <vt:lpstr>Programmers want fast and unlimited memory,  but…</vt:lpstr>
      <vt:lpstr>DRAM Technology</vt:lpstr>
      <vt:lpstr>Flash Storage</vt:lpstr>
      <vt:lpstr>Magnetic disk</vt:lpstr>
      <vt:lpstr>How to give programmers the illusion of fast and vast memory? Caching! </vt:lpstr>
      <vt:lpstr>Why caching works? Principle of locality</vt:lpstr>
      <vt:lpstr>Direct Mapped Cache</vt:lpstr>
      <vt:lpstr>Direct Mapped Cache</vt:lpstr>
      <vt:lpstr>Tags and Valid Bits</vt:lpstr>
      <vt:lpstr>Cache Example</vt:lpstr>
      <vt:lpstr>Cache Example</vt:lpstr>
      <vt:lpstr>Cache Example</vt:lpstr>
      <vt:lpstr>Cache Example</vt:lpstr>
      <vt:lpstr>Cache Example</vt:lpstr>
      <vt:lpstr>Cache Example</vt:lpstr>
      <vt:lpstr>Another example: Larger Block Size</vt:lpstr>
      <vt:lpstr>Block Size Considerations</vt:lpstr>
      <vt:lpstr>Hardware of direct mapped cache</vt:lpstr>
      <vt:lpstr>Cache Misses</vt:lpstr>
      <vt:lpstr>Write-Through vs write-back</vt:lpstr>
      <vt:lpstr>Measuring Cache Performance</vt:lpstr>
      <vt:lpstr>Cache Performance Example</vt:lpstr>
      <vt:lpstr>Average Access Time</vt:lpstr>
      <vt:lpstr>Reducing cache miss: Associative Cache</vt:lpstr>
      <vt:lpstr>Associative Cache Example</vt:lpstr>
      <vt:lpstr>Associativity Example</vt:lpstr>
      <vt:lpstr>How Much Associativity</vt:lpstr>
      <vt:lpstr>4-way set Associative Cache Organization</vt:lpstr>
      <vt:lpstr>Replacement Policy</vt:lpstr>
      <vt:lpstr>Multilevel Caches</vt:lpstr>
      <vt:lpstr>Software Optimization via Blocking</vt:lpstr>
      <vt:lpstr>DGEMM access pattern</vt:lpstr>
      <vt:lpstr>Blocked DGEMM</vt:lpstr>
      <vt:lpstr>Blocked DGEMM Access Pattern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hierarchy: caching</dc:title>
  <dc:creator>Jinyang Li</dc:creator>
  <cp:lastModifiedBy>Jinyang Li</cp:lastModifiedBy>
  <cp:revision>147</cp:revision>
  <dcterms:created xsi:type="dcterms:W3CDTF">2019-12-09T03:53:21Z</dcterms:created>
  <dcterms:modified xsi:type="dcterms:W3CDTF">2022-12-08T03:50:14Z</dcterms:modified>
</cp:coreProperties>
</file>