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260" r:id="rId4"/>
    <p:sldId id="257" r:id="rId5"/>
    <p:sldId id="261" r:id="rId6"/>
    <p:sldId id="262" r:id="rId7"/>
    <p:sldId id="264" r:id="rId8"/>
    <p:sldId id="263" r:id="rId9"/>
    <p:sldId id="266" r:id="rId10"/>
    <p:sldId id="267" r:id="rId11"/>
    <p:sldId id="270" r:id="rId12"/>
    <p:sldId id="269" r:id="rId13"/>
    <p:sldId id="282" r:id="rId14"/>
    <p:sldId id="283" r:id="rId15"/>
    <p:sldId id="284" r:id="rId16"/>
    <p:sldId id="285" r:id="rId17"/>
    <p:sldId id="287" r:id="rId18"/>
    <p:sldId id="268" r:id="rId19"/>
    <p:sldId id="271" r:id="rId20"/>
    <p:sldId id="272" r:id="rId21"/>
    <p:sldId id="274" r:id="rId22"/>
    <p:sldId id="273" r:id="rId23"/>
    <p:sldId id="278" r:id="rId24"/>
    <p:sldId id="279" r:id="rId25"/>
    <p:sldId id="280" r:id="rId26"/>
    <p:sldId id="275" r:id="rId27"/>
    <p:sldId id="276" r:id="rId28"/>
    <p:sldId id="27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221"/>
  </p:normalViewPr>
  <p:slideViewPr>
    <p:cSldViewPr snapToGrid="0" snapToObjects="1">
      <p:cViewPr varScale="1">
        <p:scale>
          <a:sx n="100" d="100"/>
          <a:sy n="10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60C43-CD60-554B-A17F-8F1771529E2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5F49-6018-1346-AEBE-D53DB28ED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3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6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2EA55-F0F4-6D45-8334-6B03D2A85B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5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04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65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C5F49-6018-1346-AEBE-D53DB28ED4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ACC8-66BE-F04A-BCFA-E24D095DFFBA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7249-35CC-9446-B55E-BBBCC431F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0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CSO-Recitation </a:t>
            </a:r>
            <a:r>
              <a:rPr lang="en-US" dirty="0" smtClean="0"/>
              <a:t>0</a:t>
            </a:r>
            <a:r>
              <a:rPr lang="en-US" dirty="0"/>
              <a:t>7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CSCI-UA 0201-007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R07: </a:t>
            </a:r>
            <a:r>
              <a:rPr lang="en-US" altLang="zh-CN" dirty="0" smtClean="0"/>
              <a:t>Assessment 05 &amp; Assembly &amp; lab2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Hex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Function </a:t>
            </a:r>
            <a:r>
              <a:rPr lang="en-US" sz="2400" dirty="0" err="1"/>
              <a:t>hex_string_to_int</a:t>
            </a:r>
            <a:r>
              <a:rPr lang="en-US" sz="2400" dirty="0"/>
              <a:t> converts a 8-character hex string to its corresponding 4-byte </a:t>
            </a:r>
            <a:r>
              <a:rPr lang="en-US" sz="2400" dirty="0" err="1"/>
              <a:t>int</a:t>
            </a:r>
            <a:r>
              <a:rPr lang="en-US" sz="2400" dirty="0"/>
              <a:t> value (We assume the hex string does not contain the hex notation prefix "0x").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2930"/>
            <a:ext cx="4368800" cy="267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3560" y="2834640"/>
            <a:ext cx="61493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Suppose </a:t>
            </a:r>
            <a:r>
              <a:rPr lang="en-US" sz="2000" dirty="0" err="1">
                <a:solidFill>
                  <a:schemeClr val="accent1"/>
                </a:solidFill>
              </a:rPr>
              <a:t>int</a:t>
            </a:r>
            <a:r>
              <a:rPr lang="en-US" sz="2000" dirty="0">
                <a:solidFill>
                  <a:schemeClr val="accent1"/>
                </a:solidFill>
              </a:rPr>
              <a:t> x = </a:t>
            </a:r>
            <a:r>
              <a:rPr lang="en-US" sz="2000" dirty="0" err="1">
                <a:solidFill>
                  <a:schemeClr val="accent1"/>
                </a:solidFill>
              </a:rPr>
              <a:t>hex_string_to_int</a:t>
            </a:r>
            <a:r>
              <a:rPr lang="en-US" sz="2000" dirty="0">
                <a:solidFill>
                  <a:schemeClr val="accent1"/>
                </a:solidFill>
              </a:rPr>
              <a:t>("</a:t>
            </a:r>
            <a:r>
              <a:rPr lang="en-US" sz="2000" dirty="0" err="1">
                <a:solidFill>
                  <a:schemeClr val="accent1"/>
                </a:solidFill>
              </a:rPr>
              <a:t>ffffffff</a:t>
            </a:r>
            <a:r>
              <a:rPr lang="en-US" sz="2000" dirty="0">
                <a:solidFill>
                  <a:schemeClr val="accent1"/>
                </a:solidFill>
              </a:rPr>
              <a:t>")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what should be the value of x if </a:t>
            </a:r>
            <a:r>
              <a:rPr lang="en-US" sz="2000" dirty="0" err="1"/>
              <a:t>hex_string_to_int</a:t>
            </a:r>
            <a:r>
              <a:rPr lang="en-US" sz="2000" dirty="0"/>
              <a:t> is implemented correctly?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000" dirty="0"/>
              <a:t>2^{32}-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000" dirty="0"/>
              <a:t>2^{31}-</a:t>
            </a:r>
            <a:r>
              <a:rPr lang="en-US" sz="2000" dirty="0" smtClean="0"/>
              <a:t>1</a:t>
            </a:r>
            <a:endParaRPr lang="en-US" sz="2000" dirty="0"/>
          </a:p>
          <a:p>
            <a:pPr marL="457200" indent="-457200" fontAlgn="base">
              <a:buFont typeface="+mj-lt"/>
              <a:buAutoNum type="alphaUcPeriod"/>
            </a:pPr>
            <a:r>
              <a:rPr lang="en-US" sz="2000" dirty="0"/>
              <a:t>-1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000" dirty="0"/>
              <a:t>0</a:t>
            </a:r>
          </a:p>
          <a:p>
            <a:pPr marL="457200" indent="-457200" fontAlgn="base">
              <a:buFont typeface="+mj-lt"/>
              <a:buAutoNum type="alphaUcPeriod"/>
            </a:pPr>
            <a:r>
              <a:rPr lang="en-US" sz="2000" dirty="0"/>
              <a:t>-2^{31</a:t>
            </a:r>
            <a:r>
              <a:rPr lang="en-US" sz="2000" dirty="0" smtClean="0"/>
              <a:t>}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15280" y="4361339"/>
            <a:ext cx="1971040" cy="3821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Hex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Function </a:t>
            </a:r>
            <a:r>
              <a:rPr lang="en-US" sz="2400" dirty="0" err="1"/>
              <a:t>hex_string_to_int</a:t>
            </a:r>
            <a:r>
              <a:rPr lang="en-US" sz="2400" dirty="0"/>
              <a:t> converts a 8-character hex string to its corresponding 4-byte </a:t>
            </a:r>
            <a:r>
              <a:rPr lang="en-US" sz="2400" dirty="0" err="1"/>
              <a:t>int</a:t>
            </a:r>
            <a:r>
              <a:rPr lang="en-US" sz="2400" dirty="0"/>
              <a:t> value (We assume the hex string does not contain the hex notation prefix "0x").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2930"/>
            <a:ext cx="4368800" cy="267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870" y="2983210"/>
            <a:ext cx="6996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/>
              <a:t>Completing </a:t>
            </a:r>
            <a:r>
              <a:rPr lang="en-US" sz="2000" dirty="0"/>
              <a:t>the loop body at Label </a:t>
            </a:r>
            <a:r>
              <a:rPr lang="en-US" sz="2000" dirty="0" smtClean="0"/>
              <a:t>L0</a:t>
            </a:r>
            <a:r>
              <a:rPr lang="en-US" sz="2000" dirty="0"/>
              <a:t> (Code may require more than 1 line</a:t>
            </a:r>
            <a:r>
              <a:rPr lang="en-US" sz="2000" dirty="0" smtClean="0"/>
              <a:t>):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mr-IN" sz="2000" dirty="0" err="1">
                <a:solidFill>
                  <a:schemeClr val="accent1"/>
                </a:solidFill>
              </a:rPr>
              <a:t>result</a:t>
            </a:r>
            <a:r>
              <a:rPr lang="mr-IN" sz="2000" dirty="0">
                <a:solidFill>
                  <a:schemeClr val="accent1"/>
                </a:solidFill>
              </a:rPr>
              <a:t> = (</a:t>
            </a:r>
            <a:r>
              <a:rPr lang="mr-IN" sz="2000" dirty="0" err="1">
                <a:solidFill>
                  <a:schemeClr val="accent1"/>
                </a:solidFill>
              </a:rPr>
              <a:t>result</a:t>
            </a:r>
            <a:r>
              <a:rPr lang="mr-IN" sz="2000" dirty="0">
                <a:solidFill>
                  <a:schemeClr val="accent1"/>
                </a:solidFill>
              </a:rPr>
              <a:t> &lt;&lt; 4) </a:t>
            </a:r>
            <a:r>
              <a:rPr lang="en-US" altLang="zh-CN" sz="2000" dirty="0" smtClean="0">
                <a:solidFill>
                  <a:schemeClr val="accent1"/>
                </a:solidFill>
              </a:rPr>
              <a:t>+</a:t>
            </a:r>
            <a:r>
              <a:rPr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v;</a:t>
            </a:r>
            <a:r>
              <a:rPr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//</a:t>
            </a:r>
            <a:r>
              <a:rPr lang="mr-IN" sz="2000" dirty="0" smtClean="0">
                <a:solidFill>
                  <a:schemeClr val="accent1"/>
                </a:solidFill>
              </a:rPr>
              <a:t> </a:t>
            </a:r>
            <a:r>
              <a:rPr lang="mr-IN" sz="2000" dirty="0" err="1" smtClean="0">
                <a:solidFill>
                  <a:schemeClr val="accent1"/>
                </a:solidFill>
              </a:rPr>
              <a:t>result</a:t>
            </a:r>
            <a:r>
              <a:rPr lang="en-US" altLang="zh-CN" sz="2000" dirty="0" smtClean="0">
                <a:solidFill>
                  <a:schemeClr val="accent1"/>
                </a:solidFill>
              </a:rPr>
              <a:t>=</a:t>
            </a:r>
            <a:r>
              <a:rPr lang="mr-IN" sz="2000" dirty="0" smtClean="0">
                <a:solidFill>
                  <a:schemeClr val="accent1"/>
                </a:solidFill>
              </a:rPr>
              <a:t>(</a:t>
            </a:r>
            <a:r>
              <a:rPr lang="mr-IN" sz="2000" dirty="0" err="1" smtClean="0">
                <a:solidFill>
                  <a:schemeClr val="accent1"/>
                </a:solidFill>
              </a:rPr>
              <a:t>result</a:t>
            </a:r>
            <a:r>
              <a:rPr lang="mr-IN" sz="2000" dirty="0" smtClean="0">
                <a:solidFill>
                  <a:schemeClr val="accent1"/>
                </a:solidFill>
              </a:rPr>
              <a:t>&lt;&lt;4)</a:t>
            </a:r>
            <a:r>
              <a:rPr lang="zh-CN" altLang="en-US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|</a:t>
            </a:r>
            <a:r>
              <a:rPr lang="zh-CN" altLang="en-US" sz="2000" dirty="0" smtClean="0">
                <a:solidFill>
                  <a:schemeClr val="accent1"/>
                </a:solidFill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</a:rPr>
              <a:t>(v&amp;0xF);</a:t>
            </a:r>
            <a:r>
              <a:rPr lang="zh-CN" altLang="en-US" sz="2000" dirty="0" smtClean="0">
                <a:solidFill>
                  <a:schemeClr val="accent1"/>
                </a:solidFill>
              </a:rPr>
              <a:t>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/>
            <a:r>
              <a:rPr lang="mr-IN" sz="2000" dirty="0" err="1" smtClean="0">
                <a:solidFill>
                  <a:schemeClr val="accent1"/>
                </a:solidFill>
              </a:rPr>
              <a:t>s</a:t>
            </a:r>
            <a:r>
              <a:rPr lang="mr-IN" sz="2000" dirty="0" smtClean="0">
                <a:solidFill>
                  <a:schemeClr val="accent1"/>
                </a:solidFill>
              </a:rPr>
              <a:t>++;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/>
            <a:endParaRPr lang="en-US" sz="2000" dirty="0">
              <a:solidFill>
                <a:schemeClr val="accent1"/>
              </a:solidFill>
            </a:endParaRPr>
          </a:p>
          <a:p>
            <a:pPr fontAlgn="base"/>
            <a:r>
              <a:rPr lang="en-US" sz="2000" dirty="0" smtClean="0"/>
              <a:t>v &amp; 0xF -&gt; mask off the left-4-bits of v</a:t>
            </a:r>
          </a:p>
          <a:p>
            <a:pPr fontAlgn="base"/>
            <a:r>
              <a:rPr lang="en-US" sz="2000" dirty="0" smtClean="0"/>
              <a:t>result &lt;&lt; 4 first</a:t>
            </a:r>
          </a:p>
          <a:p>
            <a:pPr fontAlgn="base"/>
            <a:r>
              <a:rPr lang="en-US" sz="2000" dirty="0" smtClean="0"/>
              <a:t>(result &lt;&lt; 4) | (v &amp; 0xF) -&gt; turn some bits of result on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Q6 </a:t>
            </a:r>
            <a:r>
              <a:rPr lang="en-US" dirty="0"/>
              <a:t>Hex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/>
              <a:t>Function </a:t>
            </a:r>
            <a:r>
              <a:rPr lang="en-US" sz="2400" dirty="0" err="1"/>
              <a:t>hex_string_to_int</a:t>
            </a:r>
            <a:r>
              <a:rPr lang="en-US" sz="2400" dirty="0"/>
              <a:t> converts a 8-character hex string to its corresponding 4-byte </a:t>
            </a:r>
            <a:r>
              <a:rPr lang="en-US" sz="2400" dirty="0" err="1"/>
              <a:t>int</a:t>
            </a:r>
            <a:r>
              <a:rPr lang="en-US" sz="2400" dirty="0"/>
              <a:t> value (We assume the hex string does not contain the hex notation prefix "0x").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2930"/>
            <a:ext cx="4368800" cy="267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270" y="3016409"/>
            <a:ext cx="61493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 smtClean="0"/>
              <a:t>Completing </a:t>
            </a:r>
            <a:r>
              <a:rPr lang="en-US" sz="2000" dirty="0"/>
              <a:t>the loop body at Label </a:t>
            </a:r>
            <a:r>
              <a:rPr lang="en-US" sz="2000" dirty="0" smtClean="0"/>
              <a:t>L0</a:t>
            </a:r>
            <a:r>
              <a:rPr lang="en-US" sz="2000" dirty="0"/>
              <a:t> (Code may require more than 1 line</a:t>
            </a:r>
            <a:r>
              <a:rPr lang="en-US" sz="2000" dirty="0" smtClean="0"/>
              <a:t>):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mr-IN" sz="2000" dirty="0" err="1">
                <a:solidFill>
                  <a:schemeClr val="accent1"/>
                </a:solidFill>
              </a:rPr>
              <a:t>result</a:t>
            </a:r>
            <a:r>
              <a:rPr lang="mr-IN" sz="2000" dirty="0">
                <a:solidFill>
                  <a:schemeClr val="accent1"/>
                </a:solidFill>
              </a:rPr>
              <a:t> = 16 * </a:t>
            </a:r>
            <a:r>
              <a:rPr lang="mr-IN" sz="2000" dirty="0" err="1">
                <a:solidFill>
                  <a:schemeClr val="accent1"/>
                </a:solidFill>
              </a:rPr>
              <a:t>result</a:t>
            </a:r>
            <a:r>
              <a:rPr lang="mr-IN" sz="2000" dirty="0">
                <a:solidFill>
                  <a:schemeClr val="accent1"/>
                </a:solidFill>
              </a:rPr>
              <a:t> + </a:t>
            </a:r>
            <a:r>
              <a:rPr lang="mr-IN" sz="2000" dirty="0" err="1">
                <a:solidFill>
                  <a:schemeClr val="accent1"/>
                </a:solidFill>
              </a:rPr>
              <a:t>v</a:t>
            </a:r>
            <a:r>
              <a:rPr lang="mr-IN" sz="2000" dirty="0">
                <a:solidFill>
                  <a:schemeClr val="accent1"/>
                </a:solidFill>
              </a:rPr>
              <a:t>; 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/>
            <a:r>
              <a:rPr lang="mr-IN" sz="2000" dirty="0" err="1" smtClean="0">
                <a:solidFill>
                  <a:schemeClr val="accent1"/>
                </a:solidFill>
              </a:rPr>
              <a:t>s</a:t>
            </a:r>
            <a:r>
              <a:rPr lang="mr-IN" sz="2000" dirty="0">
                <a:solidFill>
                  <a:schemeClr val="accent1"/>
                </a:solidFill>
              </a:rPr>
              <a:t>++;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fontAlgn="base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11495" y="4673631"/>
            <a:ext cx="53378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s= “123abc”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*s==‘1’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v -&gt; </a:t>
            </a:r>
            <a:r>
              <a:rPr lang="en-US" sz="1600" dirty="0" err="1" smtClean="0"/>
              <a:t>hex_symbol_to_int</a:t>
            </a:r>
            <a:r>
              <a:rPr lang="en-US" sz="1600" dirty="0" smtClean="0"/>
              <a:t>(‘1’) = 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result=16*0+1=1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*s -&gt; ‘2’ (s++;)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v -&gt; 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result=1*16+2</a:t>
            </a:r>
          </a:p>
          <a:p>
            <a:pPr marL="285750" indent="-285750">
              <a:buFont typeface="Arial" charset="0"/>
              <a:buChar char="•"/>
            </a:pPr>
            <a:r>
              <a:rPr lang="mr-IN" sz="1600" dirty="0" smtClean="0"/>
              <a:t>…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32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Assembly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is for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25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the real world, </a:t>
            </a:r>
            <a:r>
              <a:rPr lang="en-US" dirty="0"/>
              <a:t>computers don’t “understand” code</a:t>
            </a:r>
          </a:p>
          <a:p>
            <a:r>
              <a:rPr lang="en-US" dirty="0"/>
              <a:t>They only “understand” a set of </a:t>
            </a:r>
            <a:r>
              <a:rPr lang="en-US" dirty="0" smtClean="0"/>
              <a:t>instructions</a:t>
            </a:r>
          </a:p>
          <a:p>
            <a:r>
              <a:rPr lang="en-US" dirty="0"/>
              <a:t>To run code</a:t>
            </a:r>
          </a:p>
          <a:p>
            <a:pPr lvl="1"/>
            <a:r>
              <a:rPr lang="en-US" dirty="0"/>
              <a:t>1. The CPU fetches an instruction from the memory at the </a:t>
            </a:r>
            <a:r>
              <a:rPr lang="en-US" dirty="0" smtClean="0"/>
              <a:t>PC(program counter)</a:t>
            </a:r>
            <a:endParaRPr lang="en-US" dirty="0"/>
          </a:p>
          <a:p>
            <a:pPr lvl="1"/>
            <a:r>
              <a:rPr lang="en-US" dirty="0"/>
              <a:t>2. The CPU decodes that instruction</a:t>
            </a:r>
          </a:p>
          <a:p>
            <a:pPr lvl="1"/>
            <a:r>
              <a:rPr lang="en-US" dirty="0"/>
              <a:t>3. If needed, the CPU fetches data from memory</a:t>
            </a:r>
          </a:p>
          <a:p>
            <a:pPr lvl="1"/>
            <a:r>
              <a:rPr lang="en-US" dirty="0"/>
              <a:t>4. The CPU performs computations</a:t>
            </a:r>
          </a:p>
          <a:p>
            <a:pPr lvl="1"/>
            <a:r>
              <a:rPr lang="en-US" dirty="0"/>
              <a:t>5. If needed, the CPU writes data to memory</a:t>
            </a:r>
          </a:p>
          <a:p>
            <a:pPr lvl="1"/>
            <a:r>
              <a:rPr lang="en-US" dirty="0"/>
              <a:t>6. The CPU increments the PC to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8095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don’t “understand” assembly either, but assembly maps </a:t>
            </a:r>
            <a:r>
              <a:rPr lang="en-US" dirty="0" smtClean="0"/>
              <a:t>much more </a:t>
            </a:r>
            <a:r>
              <a:rPr lang="en-US" dirty="0"/>
              <a:t>closely to machine instructions than C </a:t>
            </a:r>
            <a:r>
              <a:rPr lang="en-US" dirty="0" smtClean="0"/>
              <a:t>code</a:t>
            </a:r>
          </a:p>
          <a:p>
            <a:r>
              <a:rPr lang="en-US" dirty="0"/>
              <a:t>Assembly code involves instruction “mnemonics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For x86_64, These are things like </a:t>
            </a:r>
            <a:r>
              <a:rPr lang="en-US" dirty="0" err="1"/>
              <a:t>addq</a:t>
            </a:r>
            <a:r>
              <a:rPr lang="en-US" dirty="0"/>
              <a:t>, </a:t>
            </a:r>
            <a:r>
              <a:rPr lang="en-US" dirty="0" err="1"/>
              <a:t>movq</a:t>
            </a:r>
            <a:r>
              <a:rPr lang="en-US" dirty="0"/>
              <a:t>, </a:t>
            </a:r>
            <a:r>
              <a:rPr lang="en-US" dirty="0" err="1" smtClean="0"/>
              <a:t>imul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g</a:t>
            </a:r>
            <a:r>
              <a:rPr lang="en-US" dirty="0" smtClean="0"/>
              <a:t>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Accessing memory is very, very slow compared to the rest of what a CPU can do</a:t>
            </a:r>
          </a:p>
          <a:p>
            <a:r>
              <a:rPr lang="en-US" dirty="0" smtClean="0"/>
              <a:t>Registers </a:t>
            </a:r>
            <a:r>
              <a:rPr lang="en-US" dirty="0"/>
              <a:t>are fast temporary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X86-64 ISA: 16 8-byte general purpose registers</a:t>
            </a:r>
          </a:p>
          <a:p>
            <a:r>
              <a:rPr lang="en-US" dirty="0"/>
              <a:t>Originally there were 8, all 16-bits large</a:t>
            </a:r>
          </a:p>
          <a:p>
            <a:pPr lvl="1"/>
            <a:r>
              <a:rPr lang="mr-IN" dirty="0" smtClean="0">
                <a:solidFill>
                  <a:schemeClr val="accent1"/>
                </a:solidFill>
              </a:rPr>
              <a:t>%</a:t>
            </a:r>
            <a:r>
              <a:rPr lang="mr-IN" dirty="0" err="1" smtClean="0">
                <a:solidFill>
                  <a:schemeClr val="accent1"/>
                </a:solidFill>
              </a:rPr>
              <a:t>ax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bx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cx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dx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si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di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bp</a:t>
            </a:r>
            <a:r>
              <a:rPr lang="mr-IN" dirty="0">
                <a:solidFill>
                  <a:schemeClr val="accent1"/>
                </a:solidFill>
              </a:rPr>
              <a:t>, %</a:t>
            </a:r>
            <a:r>
              <a:rPr lang="mr-IN" dirty="0" err="1">
                <a:solidFill>
                  <a:schemeClr val="accent1"/>
                </a:solidFill>
              </a:rPr>
              <a:t>sp</a:t>
            </a:r>
            <a:endParaRPr lang="mr-IN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These </a:t>
            </a:r>
            <a:r>
              <a:rPr lang="en-US" dirty="0"/>
              <a:t>have 32-bit counterparts – </a:t>
            </a:r>
            <a:r>
              <a:rPr lang="en-US" dirty="0">
                <a:solidFill>
                  <a:schemeClr val="accent6"/>
                </a:solidFill>
              </a:rPr>
              <a:t>add an e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%</a:t>
            </a:r>
            <a:r>
              <a:rPr lang="en-US" dirty="0" err="1">
                <a:solidFill>
                  <a:schemeClr val="accent1"/>
                </a:solidFill>
              </a:rPr>
              <a:t>eax</a:t>
            </a:r>
            <a:r>
              <a:rPr lang="en-US" dirty="0">
                <a:solidFill>
                  <a:schemeClr val="accent1"/>
                </a:solidFill>
              </a:rPr>
              <a:t>, %</a:t>
            </a:r>
            <a:r>
              <a:rPr lang="en-US" dirty="0" err="1">
                <a:solidFill>
                  <a:schemeClr val="accent1"/>
                </a:solidFill>
              </a:rPr>
              <a:t>esp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These </a:t>
            </a:r>
            <a:r>
              <a:rPr lang="en-US" dirty="0"/>
              <a:t>also have 64-bit counterparts – </a:t>
            </a:r>
            <a:r>
              <a:rPr lang="en-US" dirty="0">
                <a:solidFill>
                  <a:schemeClr val="accent6"/>
                </a:solidFill>
              </a:rPr>
              <a:t>add an r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%</a:t>
            </a:r>
            <a:r>
              <a:rPr lang="en-US" dirty="0" err="1">
                <a:solidFill>
                  <a:schemeClr val="accent1"/>
                </a:solidFill>
              </a:rPr>
              <a:t>rax</a:t>
            </a:r>
            <a:r>
              <a:rPr lang="en-US" dirty="0">
                <a:solidFill>
                  <a:schemeClr val="accent1"/>
                </a:solidFill>
              </a:rPr>
              <a:t>, %</a:t>
            </a:r>
            <a:r>
              <a:rPr lang="en-US" dirty="0" err="1">
                <a:solidFill>
                  <a:schemeClr val="accent1"/>
                </a:solidFill>
              </a:rPr>
              <a:t>rsp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With </a:t>
            </a:r>
            <a:r>
              <a:rPr lang="en-US" dirty="0"/>
              <a:t>64 bits came 8 more registers, </a:t>
            </a:r>
            <a:r>
              <a:rPr lang="en-US" dirty="0">
                <a:solidFill>
                  <a:schemeClr val="accent1"/>
                </a:solidFill>
              </a:rPr>
              <a:t>%r8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%r15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have 32-bit counterparts - </a:t>
            </a:r>
            <a:r>
              <a:rPr lang="en-US" dirty="0">
                <a:solidFill>
                  <a:schemeClr val="accent6"/>
                </a:solidFill>
              </a:rPr>
              <a:t>add a </a:t>
            </a:r>
            <a:r>
              <a:rPr lang="en-US" dirty="0" smtClean="0">
                <a:solidFill>
                  <a:schemeClr val="accent6"/>
                </a:solidFill>
              </a:rPr>
              <a:t>d</a:t>
            </a:r>
            <a:r>
              <a:rPr lang="en-US" dirty="0" smtClean="0"/>
              <a:t>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%r8d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have 16-bit counterparts – </a:t>
            </a:r>
            <a:r>
              <a:rPr lang="en-US" dirty="0">
                <a:solidFill>
                  <a:schemeClr val="accent6"/>
                </a:solidFill>
              </a:rPr>
              <a:t>add a </a:t>
            </a:r>
            <a:r>
              <a:rPr lang="en-US" dirty="0" smtClean="0">
                <a:solidFill>
                  <a:schemeClr val="accent6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%r8w</a:t>
            </a:r>
          </a:p>
          <a:p>
            <a:r>
              <a:rPr lang="en-US" dirty="0" smtClean="0"/>
              <a:t>All </a:t>
            </a:r>
            <a:r>
              <a:rPr lang="en-US" dirty="0"/>
              <a:t>registers also allow you to access their lowest 8 bits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%ax</a:t>
            </a:r>
            <a:r>
              <a:rPr lang="en-US" dirty="0">
                <a:solidFill>
                  <a:schemeClr val="accent1"/>
                </a:solidFill>
              </a:rPr>
              <a:t>, %</a:t>
            </a:r>
            <a:r>
              <a:rPr lang="en-US" dirty="0" err="1">
                <a:solidFill>
                  <a:schemeClr val="accent1"/>
                </a:solidFill>
              </a:rPr>
              <a:t>bx</a:t>
            </a:r>
            <a:r>
              <a:rPr lang="en-US" dirty="0">
                <a:solidFill>
                  <a:schemeClr val="accent1"/>
                </a:solidFill>
              </a:rPr>
              <a:t>, %cx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%dx</a:t>
            </a:r>
            <a:r>
              <a:rPr lang="en-US" dirty="0"/>
              <a:t>, allow you to access their upper 8 bits</a:t>
            </a:r>
          </a:p>
        </p:txBody>
      </p:sp>
    </p:spTree>
    <p:extLst>
      <p:ext uri="{BB962C8B-B14F-4D97-AF65-F5344CB8AC3E}">
        <p14:creationId xmlns:p14="http://schemas.microsoft.com/office/powerpoint/2010/main" val="137446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560193"/>
              </p:ext>
            </p:extLst>
          </p:nvPr>
        </p:nvGraphicFramePr>
        <p:xfrm>
          <a:off x="838200" y="2498725"/>
          <a:ext cx="9804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/>
                <a:gridCol w="4902200"/>
              </a:tblGrid>
              <a:tr h="3688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Instruction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What it does</a:t>
                      </a:r>
                      <a:endParaRPr lang="en-US" sz="2400" dirty="0"/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dirty="0"/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imul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b="0" i="0" u="none" strike="noStrike" kern="1200" baseline="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US" sz="2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endParaRPr lang="en-US" sz="240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</a:t>
                      </a:r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lab2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Debugging &amp; Some</a:t>
            </a:r>
            <a:r>
              <a:rPr lang="zh-CN" altLang="en-US" dirty="0" smtClean="0"/>
              <a:t> </a:t>
            </a:r>
            <a:r>
              <a:rPr lang="en-US" dirty="0" smtClean="0"/>
              <a:t>valuable </a:t>
            </a:r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571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received signal SIGSEGV, Segmentation fault.</a:t>
            </a:r>
          </a:p>
          <a:p>
            <a:pPr lvl="1"/>
            <a:r>
              <a:rPr lang="en-US" dirty="0" smtClean="0"/>
              <a:t>GDB will tell you where your code </a:t>
            </a:r>
            <a:r>
              <a:rPr lang="en-US" dirty="0" err="1" smtClean="0"/>
              <a:t>segfaulted</a:t>
            </a:r>
            <a:endParaRPr lang="en-US" dirty="0" smtClean="0"/>
          </a:p>
          <a:p>
            <a:pPr lvl="1"/>
            <a:r>
              <a:rPr lang="en-US" dirty="0" smtClean="0"/>
              <a:t>GDB can tell you what values are what</a:t>
            </a:r>
          </a:p>
          <a:p>
            <a:pPr lvl="2"/>
            <a:r>
              <a:rPr lang="en-US" dirty="0" smtClean="0"/>
              <a:t>why your code </a:t>
            </a:r>
            <a:r>
              <a:rPr lang="en-US" dirty="0" err="1" smtClean="0"/>
              <a:t>segfaulted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05</a:t>
            </a:r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More about lab2</a:t>
            </a:r>
          </a:p>
          <a:p>
            <a:pPr lvl="1"/>
            <a:r>
              <a:rPr lang="en-US" dirty="0" smtClean="0"/>
              <a:t>More debugging</a:t>
            </a:r>
          </a:p>
          <a:p>
            <a:pPr lvl="1"/>
            <a:r>
              <a:rPr lang="en-US" dirty="0" smtClean="0"/>
              <a:t>Some valuable questions asked</a:t>
            </a:r>
          </a:p>
          <a:p>
            <a:r>
              <a:rPr lang="en-US" dirty="0" smtClean="0"/>
              <a:t>Some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4"/>
                </a:solidFill>
              </a:rPr>
              <a:t>r</a:t>
            </a:r>
            <a:r>
              <a:rPr lang="en-US" i="1" dirty="0" smtClean="0">
                <a:solidFill>
                  <a:schemeClr val="accent4"/>
                </a:solidFill>
              </a:rPr>
              <a:t>un</a:t>
            </a:r>
            <a:r>
              <a:rPr lang="en-US" dirty="0" smtClean="0"/>
              <a:t> your program</a:t>
            </a:r>
          </a:p>
          <a:p>
            <a:r>
              <a:rPr lang="en-US" dirty="0" smtClean="0"/>
              <a:t>Use </a:t>
            </a:r>
            <a:r>
              <a:rPr lang="en-US" i="1" dirty="0" err="1" smtClean="0">
                <a:solidFill>
                  <a:schemeClr val="accent4"/>
                </a:solidFill>
              </a:rPr>
              <a:t>bt</a:t>
            </a:r>
            <a:r>
              <a:rPr lang="en-US" dirty="0" smtClean="0"/>
              <a:t> to see the call stack</a:t>
            </a:r>
          </a:p>
          <a:p>
            <a:pPr lvl="1"/>
            <a:r>
              <a:rPr lang="en-US" dirty="0" smtClean="0"/>
              <a:t>You can also use </a:t>
            </a:r>
            <a:r>
              <a:rPr lang="en-US" i="1" dirty="0" smtClean="0">
                <a:solidFill>
                  <a:schemeClr val="accent4"/>
                </a:solidFill>
              </a:rPr>
              <a:t>where</a:t>
            </a:r>
            <a:r>
              <a:rPr lang="en-US" dirty="0" smtClean="0"/>
              <a:t> to see where you were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frame</a:t>
            </a:r>
            <a:r>
              <a:rPr lang="en-US" dirty="0" smtClean="0"/>
              <a:t> to go to where your code was last running</a:t>
            </a:r>
          </a:p>
          <a:p>
            <a:r>
              <a:rPr lang="en-US" dirty="0" smtClean="0"/>
              <a:t>Use </a:t>
            </a:r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to see the code that ran</a:t>
            </a:r>
          </a:p>
          <a:p>
            <a:r>
              <a:rPr lang="en-US" dirty="0" smtClean="0"/>
              <a:t>Check the locals (</a:t>
            </a:r>
            <a:r>
              <a:rPr lang="en-US" i="1" dirty="0" smtClean="0">
                <a:solidFill>
                  <a:schemeClr val="accent4"/>
                </a:solidFill>
              </a:rPr>
              <a:t>info locals</a:t>
            </a:r>
            <a:r>
              <a:rPr lang="en-US" dirty="0" smtClean="0"/>
              <a:t>) and </a:t>
            </a:r>
            <a:r>
              <a:rPr lang="en-US" dirty="0" err="1" smtClean="0"/>
              <a:t>args</a:t>
            </a:r>
            <a:r>
              <a:rPr lang="en-US" dirty="0"/>
              <a:t> (</a:t>
            </a:r>
            <a:r>
              <a:rPr lang="en-US" i="1" dirty="0">
                <a:solidFill>
                  <a:schemeClr val="accent4"/>
                </a:solidFill>
              </a:rPr>
              <a:t>info </a:t>
            </a:r>
            <a:r>
              <a:rPr lang="en-US" i="1" dirty="0" err="1" smtClean="0">
                <a:solidFill>
                  <a:schemeClr val="accent4"/>
                </a:solidFill>
              </a:rPr>
              <a:t>args</a:t>
            </a:r>
            <a:r>
              <a:rPr lang="en-US" dirty="0" smtClean="0"/>
              <a:t>) </a:t>
            </a:r>
            <a:r>
              <a:rPr lang="en-US" dirty="0"/>
              <a:t>to </a:t>
            </a:r>
            <a:r>
              <a:rPr lang="en-US" dirty="0" smtClean="0"/>
              <a:t>see if they are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received signal SIGSEGV, Segmentation fault.</a:t>
            </a:r>
          </a:p>
          <a:p>
            <a:pPr lvl="1"/>
            <a:r>
              <a:rPr lang="en-US" dirty="0" smtClean="0"/>
              <a:t>GDB will tell you where your code </a:t>
            </a:r>
            <a:r>
              <a:rPr lang="en-US" dirty="0" err="1" smtClean="0"/>
              <a:t>segfaulted</a:t>
            </a:r>
            <a:endParaRPr lang="en-US" dirty="0" smtClean="0"/>
          </a:p>
          <a:p>
            <a:pPr lvl="1"/>
            <a:r>
              <a:rPr lang="en-US" dirty="0" smtClean="0"/>
              <a:t>GDB can tell you what values are what</a:t>
            </a:r>
          </a:p>
          <a:p>
            <a:pPr lvl="2"/>
            <a:r>
              <a:rPr lang="en-US" dirty="0" smtClean="0"/>
              <a:t>why your code </a:t>
            </a:r>
            <a:r>
              <a:rPr lang="en-US" dirty="0" err="1" smtClean="0"/>
              <a:t>segfaulted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get stuck</a:t>
            </a:r>
          </a:p>
          <a:p>
            <a:pPr lvl="1"/>
            <a:r>
              <a:rPr lang="en-US" dirty="0" smtClean="0"/>
              <a:t>infinite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an infinite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i="1" dirty="0" smtClean="0">
                <a:solidFill>
                  <a:srgbClr val="FFC000"/>
                </a:solidFill>
              </a:rPr>
              <a:t>run</a:t>
            </a:r>
            <a:r>
              <a:rPr lang="en-US" dirty="0" smtClean="0"/>
              <a:t> it inside </a:t>
            </a:r>
            <a:r>
              <a:rPr lang="en-US" dirty="0" err="1" smtClean="0"/>
              <a:t>gdb</a:t>
            </a:r>
            <a:r>
              <a:rPr lang="en-US" dirty="0" smtClean="0"/>
              <a:t> and hit </a:t>
            </a:r>
            <a:r>
              <a:rPr lang="en-US" dirty="0" smtClean="0">
                <a:solidFill>
                  <a:schemeClr val="accent1"/>
                </a:solidFill>
              </a:rPr>
              <a:t>control-c </a:t>
            </a:r>
            <a:r>
              <a:rPr lang="en-US" dirty="0" smtClean="0"/>
              <a:t>(signal)</a:t>
            </a:r>
          </a:p>
          <a:p>
            <a:r>
              <a:rPr lang="en-US" i="1" dirty="0" smtClean="0">
                <a:solidFill>
                  <a:schemeClr val="accent4"/>
                </a:solidFill>
              </a:rPr>
              <a:t>list</a:t>
            </a:r>
            <a:r>
              <a:rPr lang="en-US" dirty="0" smtClean="0"/>
              <a:t> the code</a:t>
            </a:r>
          </a:p>
          <a:p>
            <a:pPr lvl="1"/>
            <a:r>
              <a:rPr lang="en-US" dirty="0" smtClean="0"/>
              <a:t>This is so you can see the loop condition</a:t>
            </a:r>
          </a:p>
          <a:p>
            <a:r>
              <a:rPr lang="en-US" i="1" dirty="0">
                <a:solidFill>
                  <a:schemeClr val="accent4"/>
                </a:solidFill>
              </a:rPr>
              <a:t>s</a:t>
            </a:r>
            <a:r>
              <a:rPr lang="en-US" i="1" dirty="0" smtClean="0">
                <a:solidFill>
                  <a:schemeClr val="accent4"/>
                </a:solidFill>
              </a:rPr>
              <a:t>tep</a:t>
            </a:r>
            <a:r>
              <a:rPr lang="en-US" dirty="0" smtClean="0"/>
              <a:t> over the code</a:t>
            </a:r>
          </a:p>
          <a:p>
            <a:r>
              <a:rPr lang="en-US" dirty="0" smtClean="0"/>
              <a:t>Check (</a:t>
            </a:r>
            <a:r>
              <a:rPr lang="en-US" i="1" dirty="0" smtClean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) the values involved in the loop condition</a:t>
            </a:r>
          </a:p>
          <a:p>
            <a:pPr lvl="1"/>
            <a:r>
              <a:rPr lang="en-US" dirty="0" smtClean="0"/>
              <a:t>Are they changing the right way? Are the variables changing at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insert a node into the linked list, what will cause a loop?</a:t>
            </a:r>
          </a:p>
        </p:txBody>
      </p:sp>
      <p:sp>
        <p:nvSpPr>
          <p:cNvPr id="4" name="Oval 3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4"/>
            <a:endCxn id="5" idx="5"/>
          </p:cNvCxnSpPr>
          <p:nvPr/>
        </p:nvCxnSpPr>
        <p:spPr>
          <a:xfrm rot="5400000" flipH="1">
            <a:off x="4688650" y="1050101"/>
            <a:ext cx="70675" cy="3874325"/>
          </a:xfrm>
          <a:prstGeom prst="curvedConnector3">
            <a:avLst>
              <a:gd name="adj1" fmla="val -7906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446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3749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74650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048250" y="395525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6"/>
            <a:endCxn id="32" idx="2"/>
          </p:cNvCxnSpPr>
          <p:nvPr/>
        </p:nvCxnSpPr>
        <p:spPr>
          <a:xfrm>
            <a:off x="1727200" y="4196556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7500" y="4196556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2"/>
          </p:cNvCxnSpPr>
          <p:nvPr/>
        </p:nvCxnSpPr>
        <p:spPr>
          <a:xfrm>
            <a:off x="4229100" y="4196556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2" idx="7"/>
            <a:endCxn id="32" idx="4"/>
          </p:cNvCxnSpPr>
          <p:nvPr/>
        </p:nvCxnSpPr>
        <p:spPr>
          <a:xfrm rot="16200000" flipH="1" flipV="1">
            <a:off x="5168900" y="4146580"/>
            <a:ext cx="411925" cy="170625"/>
          </a:xfrm>
          <a:prstGeom prst="curvedConnector5">
            <a:avLst>
              <a:gd name="adj1" fmla="val -27748"/>
              <a:gd name="adj2" fmla="val -480571"/>
              <a:gd name="adj3" fmla="val 1554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insert a node into the linked list, what will cause a loop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I need to insert n6 between n3 and n4:</a:t>
            </a:r>
          </a:p>
          <a:p>
            <a:pPr lvl="1"/>
            <a:r>
              <a:rPr lang="en-US" dirty="0" smtClean="0"/>
              <a:t>suppose our </a:t>
            </a:r>
            <a:r>
              <a:rPr lang="en-US" i="1" dirty="0" smtClean="0">
                <a:solidFill>
                  <a:schemeClr val="accent4"/>
                </a:solidFill>
              </a:rPr>
              <a:t>head</a:t>
            </a:r>
            <a:r>
              <a:rPr lang="en-US" dirty="0" smtClean="0"/>
              <a:t> now points to n3</a:t>
            </a:r>
          </a:p>
          <a:p>
            <a:pPr lvl="1"/>
            <a:r>
              <a:rPr lang="en-US" dirty="0" smtClean="0"/>
              <a:t>head -&gt; next = n6</a:t>
            </a:r>
          </a:p>
          <a:p>
            <a:pPr lvl="1"/>
            <a:r>
              <a:rPr lang="en-US" dirty="0" smtClean="0"/>
              <a:t>n6 -&gt; </a:t>
            </a:r>
            <a:r>
              <a:rPr lang="en-US" dirty="0" err="1" smtClean="0"/>
              <a:t>tuple.key</a:t>
            </a:r>
            <a:r>
              <a:rPr lang="en-US" dirty="0" smtClean="0"/>
              <a:t> = keys</a:t>
            </a:r>
          </a:p>
          <a:p>
            <a:pPr lvl="1"/>
            <a:r>
              <a:rPr lang="en-US" dirty="0"/>
              <a:t>n6 -&gt; </a:t>
            </a:r>
            <a:r>
              <a:rPr lang="en-US" dirty="0" err="1" smtClean="0"/>
              <a:t>tuple.value</a:t>
            </a:r>
            <a:r>
              <a:rPr lang="en-US" dirty="0" smtClean="0"/>
              <a:t>= value</a:t>
            </a:r>
          </a:p>
          <a:p>
            <a:pPr lvl="1"/>
            <a:r>
              <a:rPr lang="en-US" dirty="0" smtClean="0"/>
              <a:t>n6 -&gt; next = head-&gt;next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6"/>
            <a:endCxn id="2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578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881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1597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4615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08331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40450" y="4813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7075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42350" y="4813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4410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912225" y="557371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8642350" y="4813300"/>
            <a:ext cx="340550" cy="831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9" idx="6"/>
            <a:endCxn id="49" idx="3"/>
          </p:cNvCxnSpPr>
          <p:nvPr/>
        </p:nvCxnSpPr>
        <p:spPr>
          <a:xfrm flipH="1">
            <a:off x="8982900" y="5815013"/>
            <a:ext cx="411925" cy="170625"/>
          </a:xfrm>
          <a:prstGeom prst="curvedConnector4">
            <a:avLst>
              <a:gd name="adj1" fmla="val -92493"/>
              <a:gd name="adj2" fmla="val 3349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10625" y="4523232"/>
            <a:ext cx="482600" cy="51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978900" y="4586225"/>
            <a:ext cx="165100" cy="468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 in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 insert a node into the linked list, what will cause a loop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I need to insert n6 between n3 and n4:</a:t>
            </a:r>
          </a:p>
          <a:p>
            <a:pPr lvl="1"/>
            <a:r>
              <a:rPr lang="en-US" dirty="0" smtClean="0"/>
              <a:t>suppose our </a:t>
            </a:r>
            <a:r>
              <a:rPr lang="en-US" i="1" dirty="0" smtClean="0">
                <a:solidFill>
                  <a:schemeClr val="accent4"/>
                </a:solidFill>
              </a:rPr>
              <a:t>head</a:t>
            </a:r>
            <a:r>
              <a:rPr lang="en-US" dirty="0" smtClean="0"/>
              <a:t> now points to n3</a:t>
            </a:r>
          </a:p>
          <a:p>
            <a:pPr lvl="1"/>
            <a:r>
              <a:rPr lang="en-US" dirty="0"/>
              <a:t>n6 -&gt; next = head-&gt;next</a:t>
            </a:r>
          </a:p>
          <a:p>
            <a:pPr lvl="1"/>
            <a:r>
              <a:rPr lang="en-US" dirty="0" smtClean="0"/>
              <a:t>n6 -&gt; </a:t>
            </a:r>
            <a:r>
              <a:rPr lang="en-US" dirty="0" err="1" smtClean="0"/>
              <a:t>tuple.key</a:t>
            </a:r>
            <a:r>
              <a:rPr lang="en-US" dirty="0" smtClean="0"/>
              <a:t> = keys</a:t>
            </a:r>
          </a:p>
          <a:p>
            <a:pPr lvl="1"/>
            <a:r>
              <a:rPr lang="en-US" dirty="0"/>
              <a:t>n6 -&gt; </a:t>
            </a:r>
            <a:r>
              <a:rPr lang="en-US" dirty="0" err="1" smtClean="0"/>
              <a:t>tuple.value</a:t>
            </a:r>
            <a:r>
              <a:rPr lang="en-US" dirty="0" smtClean="0"/>
              <a:t>= value</a:t>
            </a:r>
          </a:p>
          <a:p>
            <a:pPr lvl="1"/>
            <a:r>
              <a:rPr lang="en-US" dirty="0"/>
              <a:t>head -&gt; next = </a:t>
            </a:r>
            <a:r>
              <a:rPr lang="en-US" dirty="0" smtClean="0"/>
              <a:t>n6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2446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3749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74650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0482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419850" y="2540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6"/>
            <a:endCxn id="25" idx="2"/>
          </p:cNvCxnSpPr>
          <p:nvPr/>
        </p:nvCxnSpPr>
        <p:spPr>
          <a:xfrm>
            <a:off x="1727200" y="2781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>
            <a:off x="285750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2"/>
          </p:cNvCxnSpPr>
          <p:nvPr/>
        </p:nvCxnSpPr>
        <p:spPr>
          <a:xfrm>
            <a:off x="4229100" y="2781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30850" y="2781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578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881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15975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94615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0833100" y="457200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40450" y="4813300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27075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42350" y="48133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44100" y="481330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912225" y="557371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>
            <a:off x="8432800" y="5054600"/>
            <a:ext cx="479425" cy="76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810625" y="4523232"/>
            <a:ext cx="482600" cy="517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978900" y="4586225"/>
            <a:ext cx="165100" cy="468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9" idx="6"/>
          </p:cNvCxnSpPr>
          <p:nvPr/>
        </p:nvCxnSpPr>
        <p:spPr>
          <a:xfrm flipV="1">
            <a:off x="9394825" y="5054600"/>
            <a:ext cx="307975" cy="76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1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received signal SIGSEGV, Segmentation fault.</a:t>
            </a:r>
          </a:p>
          <a:p>
            <a:pPr lvl="1"/>
            <a:r>
              <a:rPr lang="en-US" dirty="0" smtClean="0"/>
              <a:t>GDB will tell you where your code </a:t>
            </a:r>
            <a:r>
              <a:rPr lang="en-US" dirty="0" err="1" smtClean="0"/>
              <a:t>segfaulted</a:t>
            </a:r>
            <a:endParaRPr lang="en-US" dirty="0" smtClean="0"/>
          </a:p>
          <a:p>
            <a:pPr lvl="1"/>
            <a:r>
              <a:rPr lang="en-US" dirty="0" smtClean="0"/>
              <a:t>GDB can tell you what values are what</a:t>
            </a:r>
          </a:p>
          <a:p>
            <a:pPr lvl="2"/>
            <a:r>
              <a:rPr lang="en-US" dirty="0" smtClean="0"/>
              <a:t>why your code </a:t>
            </a:r>
            <a:r>
              <a:rPr lang="en-US" dirty="0" err="1" smtClean="0"/>
              <a:t>segfaulted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get stuck</a:t>
            </a:r>
          </a:p>
          <a:p>
            <a:pPr lvl="1"/>
            <a:r>
              <a:rPr lang="en-US" dirty="0" smtClean="0"/>
              <a:t>infinite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GDB can print </a:t>
            </a:r>
            <a:r>
              <a:rPr lang="en-US" dirty="0" err="1" smtClean="0"/>
              <a:t>structs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 *head </a:t>
            </a:r>
            <a:r>
              <a:rPr lang="en-US" dirty="0" smtClean="0"/>
              <a:t>will print the fields of the </a:t>
            </a:r>
            <a:r>
              <a:rPr lang="en-US" dirty="0" err="1" smtClean="0"/>
              <a:t>struct</a:t>
            </a:r>
            <a:r>
              <a:rPr lang="en-US" dirty="0" smtClean="0"/>
              <a:t> pointed to by </a:t>
            </a:r>
            <a:r>
              <a:rPr lang="en-US" i="1" dirty="0" smtClean="0">
                <a:solidFill>
                  <a:schemeClr val="accent6"/>
                </a:solidFill>
              </a:rPr>
              <a:t>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GDB can interpret numbers however you tell it to!</a:t>
            </a:r>
          </a:p>
          <a:p>
            <a:pPr lvl="1"/>
            <a:r>
              <a:rPr lang="en-US" dirty="0" smtClean="0"/>
              <a:t>Use the x command to view the data at a memory address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x </a:t>
            </a:r>
            <a:r>
              <a:rPr lang="en-US" dirty="0" err="1" smtClean="0">
                <a:solidFill>
                  <a:schemeClr val="accent1"/>
                </a:solidFill>
              </a:rPr>
              <a:t>buf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means print the val</a:t>
            </a:r>
            <a:r>
              <a:rPr lang="en-US" altLang="zh-CN" dirty="0" smtClean="0"/>
              <a:t>u</a:t>
            </a:r>
            <a:r>
              <a:rPr lang="en-US" dirty="0" smtClean="0"/>
              <a:t>e at </a:t>
            </a:r>
            <a:r>
              <a:rPr lang="en-US" i="1" dirty="0" err="1" smtClean="0">
                <a:solidFill>
                  <a:schemeClr val="accent6"/>
                </a:solidFill>
              </a:rPr>
              <a:t>buf</a:t>
            </a:r>
            <a:endParaRPr lang="en-US" i="1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x/10b</a:t>
            </a:r>
            <a:r>
              <a:rPr lang="en-US" dirty="0" smtClean="0"/>
              <a:t> means print 10 (</a:t>
            </a:r>
            <a:r>
              <a:rPr lang="en-US" dirty="0" smtClean="0">
                <a:solidFill>
                  <a:schemeClr val="accent4"/>
                </a:solidFill>
              </a:rPr>
              <a:t>10</a:t>
            </a:r>
            <a:r>
              <a:rPr lang="en-US" dirty="0" smtClean="0"/>
              <a:t>) bytes (</a:t>
            </a:r>
            <a:r>
              <a:rPr lang="en-US" dirty="0" smtClean="0">
                <a:solidFill>
                  <a:schemeClr val="accent4"/>
                </a:solidFill>
              </a:rPr>
              <a:t>b</a:t>
            </a:r>
            <a:r>
              <a:rPr lang="en-US" dirty="0" smtClean="0"/>
              <a:t>)</a:t>
            </a:r>
            <a:r>
              <a:rPr lang="zh-CN" alt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“x/8b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rdi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/x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hex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notation: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p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/x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val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lab2, we invoke the function by function pointer </a:t>
            </a:r>
            <a:r>
              <a:rPr lang="en-US" i="1" dirty="0" err="1" smtClean="0">
                <a:solidFill>
                  <a:schemeClr val="accent1"/>
                </a:solidFill>
              </a:rPr>
              <a:t>accum</a:t>
            </a:r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altLang="zh-CN" dirty="0"/>
              <a:t>Like normal data pointers (</a:t>
            </a:r>
            <a:r>
              <a:rPr lang="en-US" altLang="zh-CN" dirty="0" err="1"/>
              <a:t>int</a:t>
            </a:r>
            <a:r>
              <a:rPr lang="en-US" altLang="zh-CN" dirty="0"/>
              <a:t> *, char *, </a:t>
            </a:r>
            <a:r>
              <a:rPr lang="en-US" altLang="zh-CN" dirty="0" smtClean="0"/>
              <a:t>..), </a:t>
            </a:r>
            <a:r>
              <a:rPr lang="en-US" altLang="zh-CN" dirty="0"/>
              <a:t>we can have pointers to </a:t>
            </a:r>
            <a:r>
              <a:rPr lang="en-US" altLang="zh-CN" dirty="0" smtClean="0"/>
              <a:t>functions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pointer points to code, not </a:t>
            </a:r>
            <a:r>
              <a:rPr lang="en-US" dirty="0" smtClean="0"/>
              <a:t>data. Typically </a:t>
            </a:r>
            <a:r>
              <a:rPr lang="en-US" dirty="0"/>
              <a:t>a function pointer stores the start of executable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A function’s name can also be used to get functions’ </a:t>
            </a:r>
            <a:r>
              <a:rPr lang="en-US" dirty="0" smtClean="0"/>
              <a:t>address</a:t>
            </a:r>
          </a:p>
          <a:p>
            <a:pPr lvl="1"/>
            <a:r>
              <a:rPr lang="en-US" dirty="0"/>
              <a:t>In general, function pointer refer to functions of any signature. return type does not necessarily have to be void</a:t>
            </a:r>
            <a:endParaRPr lang="en-US" dirty="0" smtClean="0"/>
          </a:p>
          <a:p>
            <a:pPr lvl="1"/>
            <a:r>
              <a:rPr lang="en-US" dirty="0"/>
              <a:t>Like normal data pointers, a function pointer can be passed as an argument and can also be returned from a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why this useful?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Like normal data pointers, a function pointer can be passed as an argument and can also be returned from a function</a:t>
            </a:r>
          </a:p>
          <a:p>
            <a:r>
              <a:rPr lang="en-US" dirty="0" smtClean="0"/>
              <a:t>We can invoke different </a:t>
            </a:r>
            <a:r>
              <a:rPr lang="en-US" dirty="0"/>
              <a:t>functions into </a:t>
            </a:r>
            <a:r>
              <a:rPr lang="en-US" dirty="0" smtClean="0"/>
              <a:t>one </a:t>
            </a:r>
            <a:r>
              <a:rPr lang="en-US" dirty="0"/>
              <a:t>function </a:t>
            </a:r>
            <a:r>
              <a:rPr lang="en-US" dirty="0" smtClean="0"/>
              <a:t>by </a:t>
            </a:r>
            <a:r>
              <a:rPr lang="en-US" dirty="0"/>
              <a:t>using a function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as long as </a:t>
            </a:r>
            <a:r>
              <a:rPr lang="en-US" dirty="0" smtClean="0"/>
              <a:t>the different functions </a:t>
            </a:r>
            <a:r>
              <a:rPr lang="en-US" dirty="0"/>
              <a:t>using the same parameters and have the same return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In C, we can use function pointers to avoid code </a:t>
            </a:r>
            <a:r>
              <a:rPr lang="en-US" dirty="0" smtClean="0"/>
              <a:t>redundancy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fail in </a:t>
            </a:r>
            <a:r>
              <a:rPr lang="en-US" dirty="0" smtClean="0"/>
              <a:t>one </a:t>
            </a:r>
            <a:r>
              <a:rPr lang="en-US" dirty="0"/>
              <a:t>test case, it </a:t>
            </a:r>
            <a:r>
              <a:rPr lang="en-US" dirty="0" smtClean="0"/>
              <a:t>does </a:t>
            </a:r>
            <a:r>
              <a:rPr lang="en-US" dirty="0"/>
              <a:t>not </a:t>
            </a:r>
            <a:r>
              <a:rPr lang="en-US" dirty="0" smtClean="0"/>
              <a:t>mean you can only have bugs in this function implementation</a:t>
            </a:r>
          </a:p>
          <a:p>
            <a:pPr lvl="1"/>
            <a:r>
              <a:rPr lang="en-US" dirty="0"/>
              <a:t>Even if you have passed the previous test </a:t>
            </a:r>
            <a:r>
              <a:rPr lang="en-US" dirty="0" smtClean="0"/>
              <a:t>case</a:t>
            </a:r>
            <a:r>
              <a:rPr lang="en-US" altLang="zh-CN" dirty="0" smtClean="0"/>
              <a:t>s..</a:t>
            </a:r>
            <a:endParaRPr lang="en-US" dirty="0"/>
          </a:p>
          <a:p>
            <a:r>
              <a:rPr lang="en-US" dirty="0"/>
              <a:t>No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dirty="0" smtClean="0"/>
              <a:t>test </a:t>
            </a:r>
            <a:r>
              <a:rPr lang="en-US" dirty="0"/>
              <a:t>can help you </a:t>
            </a:r>
            <a:r>
              <a:rPr lang="en-US" dirty="0" smtClean="0"/>
              <a:t>test </a:t>
            </a:r>
            <a:r>
              <a:rPr lang="en-US" dirty="0"/>
              <a:t>all </a:t>
            </a:r>
            <a:r>
              <a:rPr lang="en-US" dirty="0" smtClean="0"/>
              <a:t>possible bugs </a:t>
            </a:r>
            <a:r>
              <a:rPr lang="en-US" dirty="0"/>
              <a:t>in your code</a:t>
            </a:r>
          </a:p>
          <a:p>
            <a:r>
              <a:rPr lang="en-US" dirty="0"/>
              <a:t>Led to </a:t>
            </a:r>
            <a:r>
              <a:rPr lang="en-US" dirty="0" smtClean="0"/>
              <a:t>a</a:t>
            </a:r>
            <a:r>
              <a:rPr lang="en-US" altLang="zh-CN" dirty="0" smtClean="0"/>
              <a:t>n </a:t>
            </a:r>
            <a:r>
              <a:rPr lang="en-US" dirty="0" smtClean="0"/>
              <a:t>interesting </a:t>
            </a:r>
            <a:r>
              <a:rPr lang="en-US" dirty="0"/>
              <a:t>research </a:t>
            </a:r>
            <a:r>
              <a:rPr lang="en-US" dirty="0" smtClean="0"/>
              <a:t>topic:</a:t>
            </a:r>
            <a:endParaRPr lang="en-US" dirty="0"/>
          </a:p>
          <a:p>
            <a:pPr lvl="1"/>
            <a:r>
              <a:rPr lang="en-US" dirty="0" smtClean="0"/>
              <a:t>Proof </a:t>
            </a:r>
            <a:r>
              <a:rPr lang="en-US" dirty="0"/>
              <a:t>of </a:t>
            </a:r>
            <a:r>
              <a:rPr lang="en-US" dirty="0" smtClean="0"/>
              <a:t>Program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Assessment </a:t>
            </a:r>
            <a:r>
              <a:rPr lang="en-US" altLang="zh-CN" dirty="0" smtClean="0"/>
              <a:t>05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F02-1DA5-2048-B067-06F818F79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 </a:t>
            </a:r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char c </a:t>
            </a:r>
            <a:r>
              <a:rPr lang="en-US" dirty="0">
                <a:solidFill>
                  <a:schemeClr val="accent1"/>
                </a:solidFill>
              </a:rPr>
              <a:t>stores some ASCII character</a:t>
            </a:r>
            <a:r>
              <a:rPr lang="en-US" dirty="0"/>
              <a:t>. What could be its value interpreted as a signed 1-byte </a:t>
            </a:r>
            <a:r>
              <a:rPr lang="en-US" dirty="0" smtClean="0"/>
              <a:t>integer?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any </a:t>
            </a:r>
            <a:r>
              <a:rPr lang="en-US" dirty="0"/>
              <a:t>integer in the range [-128,127]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any integer in the range [0, 255]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any integer in the range [0, 127]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any integer in the range [-1, 255]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7530" y="3680619"/>
            <a:ext cx="5906770" cy="61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6900" y="3467100"/>
            <a:ext cx="440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ASCII characters: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use one byte (</a:t>
            </a:r>
            <a:r>
              <a:rPr lang="en-US" sz="2000" dirty="0" smtClean="0">
                <a:solidFill>
                  <a:schemeClr val="accent1"/>
                </a:solidFill>
              </a:rPr>
              <a:t>with MSB=0</a:t>
            </a:r>
            <a:r>
              <a:rPr lang="en-US" sz="2000" dirty="0" smtClean="0"/>
              <a:t>) to represent each character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it is interpreted as a signed 1-byte </a:t>
            </a:r>
            <a:r>
              <a:rPr lang="en-US" sz="2000" dirty="0" err="1" smtClean="0"/>
              <a:t>int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smallest: 00000000 -&gt;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largest: 011111111 -&gt; 127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9070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Q2 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/>
              <a:t>1: </a:t>
            </a:r>
            <a:r>
              <a:rPr lang="mr-IN" dirty="0" err="1">
                <a:solidFill>
                  <a:srgbClr val="F7A6FF"/>
                </a:solidFill>
              </a:rPr>
              <a:t>char</a:t>
            </a:r>
            <a:r>
              <a:rPr lang="mr-IN" dirty="0"/>
              <a:t> </a:t>
            </a:r>
            <a:r>
              <a:rPr lang="mr-IN" dirty="0" err="1"/>
              <a:t>c</a:t>
            </a:r>
            <a:r>
              <a:rPr lang="mr-IN" dirty="0"/>
              <a:t> = </a:t>
            </a:r>
            <a:r>
              <a:rPr lang="mr-IN" dirty="0">
                <a:solidFill>
                  <a:schemeClr val="accent6"/>
                </a:solidFill>
              </a:rPr>
              <a:t>'</a:t>
            </a:r>
            <a:r>
              <a:rPr lang="mr-IN" dirty="0" err="1">
                <a:solidFill>
                  <a:schemeClr val="accent6"/>
                </a:solidFill>
              </a:rPr>
              <a:t>a</a:t>
            </a:r>
            <a:r>
              <a:rPr lang="mr-IN" dirty="0">
                <a:solidFill>
                  <a:schemeClr val="accent6"/>
                </a:solidFill>
              </a:rPr>
              <a:t>'</a:t>
            </a:r>
            <a:r>
              <a:rPr lang="mr-IN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2</a:t>
            </a:r>
            <a:r>
              <a:rPr lang="mr-IN" dirty="0"/>
              <a:t>: </a:t>
            </a:r>
            <a:r>
              <a:rPr lang="mr-IN" dirty="0" err="1">
                <a:solidFill>
                  <a:srgbClr val="F7A6FF"/>
                </a:solidFill>
              </a:rPr>
              <a:t>int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= </a:t>
            </a:r>
            <a:r>
              <a:rPr lang="mr-IN" dirty="0" err="1">
                <a:solidFill>
                  <a:schemeClr val="accent4"/>
                </a:solidFill>
              </a:rPr>
              <a:t>strlen</a:t>
            </a:r>
            <a:r>
              <a:rPr lang="mr-IN" dirty="0"/>
              <a:t>(&amp;</a:t>
            </a:r>
            <a:r>
              <a:rPr lang="mr-IN" dirty="0" err="1"/>
              <a:t>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x's value is undefined (i.e. could be any </a:t>
            </a:r>
            <a:r>
              <a:rPr lang="en-US" dirty="0" err="1"/>
              <a:t>int</a:t>
            </a:r>
            <a:r>
              <a:rPr lang="en-US" dirty="0"/>
              <a:t> value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0060" y="5360670"/>
            <a:ext cx="4309110" cy="582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</a:rPr>
              <a:t>What is </a:t>
            </a:r>
            <a:r>
              <a:rPr lang="en-US" dirty="0" smtClean="0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Programmers are expected to store a </a:t>
            </a:r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ount the #char until ‘\0’</a:t>
            </a:r>
          </a:p>
        </p:txBody>
      </p:sp>
    </p:spTree>
    <p:extLst>
      <p:ext uri="{BB962C8B-B14F-4D97-AF65-F5344CB8AC3E}">
        <p14:creationId xmlns:p14="http://schemas.microsoft.com/office/powerpoint/2010/main" val="376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Q3</a:t>
            </a:r>
            <a:r>
              <a:rPr lang="en-US" b="1" dirty="0"/>
              <a:t> 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/>
              <a:t>1: </a:t>
            </a:r>
            <a:r>
              <a:rPr lang="mr-IN" dirty="0" err="1">
                <a:solidFill>
                  <a:srgbClr val="F7A6FF"/>
                </a:solidFill>
              </a:rPr>
              <a:t>char</a:t>
            </a:r>
            <a:r>
              <a:rPr lang="mr-IN" dirty="0"/>
              <a:t> </a:t>
            </a:r>
            <a:r>
              <a:rPr lang="mr-IN" dirty="0" err="1"/>
              <a:t>c</a:t>
            </a:r>
            <a:r>
              <a:rPr lang="mr-IN" dirty="0"/>
              <a:t> = </a:t>
            </a:r>
            <a:r>
              <a:rPr lang="mr-IN" dirty="0" smtClean="0">
                <a:solidFill>
                  <a:schemeClr val="accent6"/>
                </a:solidFill>
              </a:rPr>
              <a:t>‘</a:t>
            </a:r>
            <a:r>
              <a:rPr lang="en-US" dirty="0" smtClean="0">
                <a:solidFill>
                  <a:schemeClr val="accent6"/>
                </a:solidFill>
              </a:rPr>
              <a:t>\0</a:t>
            </a:r>
            <a:r>
              <a:rPr lang="mr-IN" dirty="0" smtClean="0">
                <a:solidFill>
                  <a:schemeClr val="accent6"/>
                </a:solidFill>
              </a:rPr>
              <a:t>'</a:t>
            </a:r>
            <a:r>
              <a:rPr lang="mr-IN" dirty="0" smtClean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2</a:t>
            </a:r>
            <a:r>
              <a:rPr lang="mr-IN" dirty="0"/>
              <a:t>: </a:t>
            </a:r>
            <a:r>
              <a:rPr lang="mr-IN" dirty="0" err="1">
                <a:solidFill>
                  <a:srgbClr val="F7A6FF"/>
                </a:solidFill>
              </a:rPr>
              <a:t>int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= </a:t>
            </a:r>
            <a:r>
              <a:rPr lang="mr-IN" dirty="0" err="1">
                <a:solidFill>
                  <a:schemeClr val="accent4"/>
                </a:solidFill>
              </a:rPr>
              <a:t>strlen</a:t>
            </a:r>
            <a:r>
              <a:rPr lang="mr-IN" dirty="0"/>
              <a:t>(&amp;</a:t>
            </a:r>
            <a:r>
              <a:rPr lang="mr-IN" dirty="0" err="1"/>
              <a:t>c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x's value is undefined (i.e. could be any </a:t>
            </a:r>
            <a:r>
              <a:rPr lang="en-US" dirty="0" err="1"/>
              <a:t>int</a:t>
            </a:r>
            <a:r>
              <a:rPr lang="en-US" dirty="0"/>
              <a:t> value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930" y="3744119"/>
            <a:ext cx="2297430" cy="4621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</a:rPr>
              <a:t>What is </a:t>
            </a:r>
            <a:r>
              <a:rPr lang="en-US" dirty="0" smtClean="0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Programmers are expected to store a </a:t>
            </a:r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ount the #char until ‘\0’</a:t>
            </a:r>
          </a:p>
        </p:txBody>
      </p:sp>
    </p:spTree>
    <p:extLst>
      <p:ext uri="{BB962C8B-B14F-4D97-AF65-F5344CB8AC3E}">
        <p14:creationId xmlns:p14="http://schemas.microsoft.com/office/powerpoint/2010/main" val="16673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Q4</a:t>
            </a:r>
            <a:r>
              <a:rPr lang="en-US" b="1" dirty="0"/>
              <a:t> 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/>
              <a:t>1: </a:t>
            </a:r>
            <a:r>
              <a:rPr lang="en-US" dirty="0" err="1" smtClean="0">
                <a:solidFill>
                  <a:srgbClr val="F7A6FF"/>
                </a:solidFill>
              </a:rPr>
              <a:t>int</a:t>
            </a:r>
            <a:r>
              <a:rPr lang="mr-IN" dirty="0" smtClean="0"/>
              <a:t> </a:t>
            </a:r>
            <a:r>
              <a:rPr lang="en-US" dirty="0"/>
              <a:t>a</a:t>
            </a:r>
            <a:r>
              <a:rPr lang="mr-IN" dirty="0" smtClean="0"/>
              <a:t> </a:t>
            </a:r>
            <a:r>
              <a:rPr lang="mr-IN" dirty="0"/>
              <a:t>= </a:t>
            </a:r>
            <a:r>
              <a:rPr lang="en-US" dirty="0" smtClean="0">
                <a:solidFill>
                  <a:schemeClr val="accent4"/>
                </a:solidFill>
              </a:rPr>
              <a:t>0x00414243</a:t>
            </a:r>
            <a:r>
              <a:rPr lang="mr-IN" dirty="0" smtClean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2</a:t>
            </a:r>
            <a:r>
              <a:rPr lang="mr-IN" dirty="0"/>
              <a:t>: </a:t>
            </a:r>
            <a:r>
              <a:rPr lang="mr-IN" dirty="0" err="1">
                <a:solidFill>
                  <a:srgbClr val="F7A6FF"/>
                </a:solidFill>
              </a:rPr>
              <a:t>int</a:t>
            </a:r>
            <a:r>
              <a:rPr lang="mr-IN" dirty="0"/>
              <a:t> </a:t>
            </a:r>
            <a:r>
              <a:rPr lang="mr-IN" dirty="0" err="1"/>
              <a:t>x</a:t>
            </a:r>
            <a:r>
              <a:rPr lang="mr-IN" dirty="0"/>
              <a:t> = </a:t>
            </a:r>
            <a:r>
              <a:rPr lang="mr-IN" dirty="0" err="1">
                <a:solidFill>
                  <a:schemeClr val="accent4"/>
                </a:solidFill>
              </a:rPr>
              <a:t>strlen</a:t>
            </a:r>
            <a:r>
              <a:rPr lang="mr-IN" dirty="0"/>
              <a:t>((</a:t>
            </a:r>
            <a:r>
              <a:rPr lang="mr-IN" dirty="0" err="1"/>
              <a:t>char</a:t>
            </a:r>
            <a:r>
              <a:rPr lang="mr-IN" dirty="0"/>
              <a:t> *)&amp;</a:t>
            </a:r>
            <a:r>
              <a:rPr lang="mr-IN" dirty="0" err="1"/>
              <a:t>a</a:t>
            </a:r>
            <a:r>
              <a:rPr lang="mr-IN" dirty="0"/>
              <a:t>);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What's the value of x after the above two lines of code?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Compilation error at line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0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1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2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 = 3</a:t>
            </a:r>
          </a:p>
          <a:p>
            <a:pPr marL="514350" indent="-514350" fontAlgn="base">
              <a:buFont typeface="+mj-lt"/>
              <a:buAutoNum type="alphaUcPeriod"/>
            </a:pPr>
            <a:r>
              <a:rPr lang="en-US" dirty="0"/>
              <a:t>x's value is undefined (i.e. could be any </a:t>
            </a:r>
            <a:r>
              <a:rPr lang="en-US" dirty="0" err="1"/>
              <a:t>int</a:t>
            </a:r>
            <a:r>
              <a:rPr lang="en-US" dirty="0"/>
              <a:t> value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0060" y="4989989"/>
            <a:ext cx="2297430" cy="4621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80710" y="3097530"/>
            <a:ext cx="539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/>
                </a:solidFill>
              </a:rPr>
              <a:t>What is </a:t>
            </a:r>
            <a:r>
              <a:rPr lang="en-US" dirty="0" smtClean="0">
                <a:solidFill>
                  <a:schemeClr val="accent1"/>
                </a:solidFill>
              </a:rPr>
              <a:t>C’s solution to determine string length?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Programmers are expected to store a </a:t>
            </a:r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character at the end of the string (by convention)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Count the #char until ‘\0’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(char *)&amp;a -&gt; casting to char 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7450" y="914400"/>
            <a:ext cx="4396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if `</a:t>
            </a:r>
            <a:r>
              <a:rPr lang="mr-IN" dirty="0" err="1" smtClean="0">
                <a:solidFill>
                  <a:srgbClr val="F7A6FF"/>
                </a:solidFill>
              </a:rPr>
              <a:t>int</a:t>
            </a:r>
            <a:r>
              <a:rPr lang="mr-IN" dirty="0" smtClean="0"/>
              <a:t> </a:t>
            </a:r>
            <a:r>
              <a:rPr lang="mr-IN" dirty="0" err="1" smtClean="0"/>
              <a:t>x</a:t>
            </a:r>
            <a:r>
              <a:rPr lang="mr-IN" dirty="0" smtClean="0"/>
              <a:t> = </a:t>
            </a:r>
            <a:r>
              <a:rPr lang="mr-IN" dirty="0" err="1" smtClean="0">
                <a:solidFill>
                  <a:schemeClr val="accent4"/>
                </a:solidFill>
              </a:rPr>
              <a:t>strlen</a:t>
            </a:r>
            <a:r>
              <a:rPr lang="mr-IN" dirty="0" smtClean="0"/>
              <a:t>(&amp;</a:t>
            </a:r>
            <a:r>
              <a:rPr lang="mr-IN" dirty="0" err="1" smtClean="0"/>
              <a:t>a</a:t>
            </a:r>
            <a:r>
              <a:rPr lang="mr-IN" dirty="0" smtClean="0"/>
              <a:t>);</a:t>
            </a:r>
            <a:r>
              <a:rPr lang="en-US" dirty="0" smtClean="0"/>
              <a:t>` 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if `</a:t>
            </a:r>
            <a:r>
              <a:rPr lang="en-US" dirty="0" smtClean="0">
                <a:solidFill>
                  <a:srgbClr val="F7A6FF"/>
                </a:solidFill>
              </a:rPr>
              <a:t> </a:t>
            </a:r>
            <a:r>
              <a:rPr lang="en-US" dirty="0" err="1" smtClean="0">
                <a:solidFill>
                  <a:srgbClr val="F7A6FF"/>
                </a:solidFill>
              </a:rPr>
              <a:t>int</a:t>
            </a:r>
            <a:r>
              <a:rPr lang="mr-IN" dirty="0" smtClean="0"/>
              <a:t> </a:t>
            </a:r>
            <a:r>
              <a:rPr lang="en-US" dirty="0" smtClean="0"/>
              <a:t>a</a:t>
            </a:r>
            <a:r>
              <a:rPr lang="mr-IN" dirty="0" smtClean="0"/>
              <a:t> = </a:t>
            </a:r>
            <a:r>
              <a:rPr lang="en-US" dirty="0" smtClean="0">
                <a:solidFill>
                  <a:schemeClr val="accent4"/>
                </a:solidFill>
              </a:rPr>
              <a:t>0x01414243</a:t>
            </a:r>
            <a:r>
              <a:rPr lang="mr-IN" dirty="0" smtClean="0"/>
              <a:t>;</a:t>
            </a:r>
            <a:r>
              <a:rPr lang="en-US" dirty="0" smtClean="0"/>
              <a:t>`?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Q5 </a:t>
            </a:r>
            <a:r>
              <a:rPr lang="en-US" dirty="0"/>
              <a:t>Hex symbol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hex_symbol_to_int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converts a hex symbol </a:t>
            </a:r>
            <a:r>
              <a:rPr lang="en-US" sz="2400" dirty="0"/>
              <a:t>(in ASCII character) </a:t>
            </a:r>
            <a:r>
              <a:rPr lang="en-US" sz="2400" dirty="0">
                <a:solidFill>
                  <a:schemeClr val="accent1"/>
                </a:solidFill>
              </a:rPr>
              <a:t>to its corresponding integer value from 0 to 15</a:t>
            </a:r>
            <a:r>
              <a:rPr lang="en-US" sz="2400" dirty="0"/>
              <a:t>. For example</a:t>
            </a:r>
            <a:r>
              <a:rPr lang="en-US" sz="2400" dirty="0" smtClean="0"/>
              <a:t>, </a:t>
            </a:r>
            <a:r>
              <a:rPr lang="en-US" sz="2400" dirty="0" err="1" smtClean="0"/>
              <a:t>hex_symbol_to_int</a:t>
            </a:r>
            <a:r>
              <a:rPr lang="en-US" sz="2400" dirty="0"/>
              <a:t>('1') should return (1-byte) integer with value 1; </a:t>
            </a:r>
            <a:r>
              <a:rPr lang="en-US" sz="2400" dirty="0" err="1"/>
              <a:t>hex_symbol_to_int</a:t>
            </a:r>
            <a:r>
              <a:rPr lang="en-US" sz="2400" dirty="0"/>
              <a:t>('b') should return (1-byte) integer with value 11.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4" y="3350211"/>
            <a:ext cx="3837203" cy="3045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0150" y="3350211"/>
            <a:ext cx="681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should be the </a:t>
            </a:r>
            <a:r>
              <a:rPr lang="en-US" sz="2000" b="1" dirty="0"/>
              <a:t>right hand side</a:t>
            </a:r>
            <a:r>
              <a:rPr lang="en-US" sz="2000" dirty="0"/>
              <a:t> of the assignment statement at Label </a:t>
            </a:r>
            <a:r>
              <a:rPr lang="en-US" sz="2000" dirty="0" smtClean="0"/>
              <a:t>L1/L2/L3 </a:t>
            </a:r>
            <a:r>
              <a:rPr lang="en-US" sz="2000" dirty="0"/>
              <a:t>in function </a:t>
            </a:r>
            <a:r>
              <a:rPr lang="en-US" sz="2000" dirty="0" err="1" smtClean="0"/>
              <a:t>hex_symbol_to_int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4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Q5 </a:t>
            </a:r>
            <a:r>
              <a:rPr lang="en-US" dirty="0"/>
              <a:t>Hex symbol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should be the </a:t>
            </a:r>
            <a:r>
              <a:rPr lang="en-US" sz="2400" b="1" dirty="0"/>
              <a:t>right hand side</a:t>
            </a:r>
            <a:r>
              <a:rPr lang="en-US" sz="2400" dirty="0"/>
              <a:t> of the assignment statement at Label L1/L2/L3 in function </a:t>
            </a:r>
            <a:r>
              <a:rPr lang="en-US" sz="2400" dirty="0" err="1"/>
              <a:t>hex_symbol_to_int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4" y="2630121"/>
            <a:ext cx="3837203" cy="3045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4940" y="2537460"/>
            <a:ext cx="65265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L1: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>
                <a:solidFill>
                  <a:schemeClr val="accent1"/>
                </a:solidFill>
              </a:rPr>
              <a:t>h-'0';</a:t>
            </a:r>
            <a:endParaRPr lang="en-US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/>
              <a:t>h-48;</a:t>
            </a:r>
            <a:r>
              <a:rPr lang="en-US" dirty="0" smtClean="0"/>
              <a:t> // r=</a:t>
            </a:r>
            <a:r>
              <a:rPr lang="mr-IN" dirty="0" smtClean="0"/>
              <a:t>h-'0';</a:t>
            </a:r>
            <a:r>
              <a:rPr lang="en-US" dirty="0" smtClean="0"/>
              <a:t> // r=h-48;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wrong: h-47; // r-’0’; // r-48; // lose the statement terminator (;)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L2: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>
                <a:solidFill>
                  <a:schemeClr val="accent1"/>
                </a:solidFill>
              </a:rPr>
              <a:t>h-'a'+10;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// </a:t>
            </a:r>
            <a:r>
              <a:rPr lang="mr-IN" dirty="0" err="1" smtClean="0">
                <a:solidFill>
                  <a:schemeClr val="accent1"/>
                </a:solidFill>
              </a:rPr>
              <a:t>h</a:t>
            </a:r>
            <a:r>
              <a:rPr lang="mr-IN" dirty="0" smtClean="0">
                <a:solidFill>
                  <a:schemeClr val="accent1"/>
                </a:solidFill>
              </a:rPr>
              <a:t>-'</a:t>
            </a:r>
            <a:r>
              <a:rPr lang="mr-IN" dirty="0" err="1" smtClean="0">
                <a:solidFill>
                  <a:schemeClr val="accent1"/>
                </a:solidFill>
              </a:rPr>
              <a:t>a</a:t>
            </a:r>
            <a:r>
              <a:rPr lang="mr-IN" dirty="0" smtClean="0">
                <a:solidFill>
                  <a:schemeClr val="accent1"/>
                </a:solidFill>
              </a:rPr>
              <a:t>'+('9'-'0')+1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/>
              <a:t>h-87; </a:t>
            </a:r>
            <a:r>
              <a:rPr lang="en-US" dirty="0" smtClean="0"/>
              <a:t>//</a:t>
            </a:r>
            <a:r>
              <a:rPr lang="mr-IN" dirty="0" smtClean="0"/>
              <a:t> </a:t>
            </a:r>
            <a:r>
              <a:rPr lang="mr-IN" dirty="0" err="1" smtClean="0"/>
              <a:t>h</a:t>
            </a:r>
            <a:r>
              <a:rPr lang="mr-IN" dirty="0" smtClean="0"/>
              <a:t>-'</a:t>
            </a:r>
            <a:r>
              <a:rPr lang="mr-IN" dirty="0" err="1" smtClean="0"/>
              <a:t>W</a:t>
            </a:r>
            <a:r>
              <a:rPr lang="mr-IN" dirty="0" smtClean="0"/>
              <a:t>';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wrong: h-86; // r-’0’; // r-87; // lose the statement terminator (;)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L3: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>
                <a:solidFill>
                  <a:schemeClr val="accent1"/>
                </a:solidFill>
              </a:rPr>
              <a:t>h-'A'+10;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// </a:t>
            </a:r>
            <a:r>
              <a:rPr lang="mr-IN" dirty="0" err="1" smtClean="0">
                <a:solidFill>
                  <a:schemeClr val="accent1"/>
                </a:solidFill>
              </a:rPr>
              <a:t>h</a:t>
            </a:r>
            <a:r>
              <a:rPr lang="mr-IN" dirty="0" smtClean="0">
                <a:solidFill>
                  <a:schemeClr val="accent1"/>
                </a:solidFill>
              </a:rPr>
              <a:t>-’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mr-IN" dirty="0" smtClean="0">
                <a:solidFill>
                  <a:schemeClr val="accent1"/>
                </a:solidFill>
              </a:rPr>
              <a:t>'+('9'-'0')+1</a:t>
            </a:r>
            <a:r>
              <a:rPr lang="en-US" dirty="0" smtClean="0">
                <a:solidFill>
                  <a:schemeClr val="accent1"/>
                </a:solidFill>
              </a:rPr>
              <a:t>; </a:t>
            </a:r>
          </a:p>
          <a:p>
            <a:pPr marL="742950" lvl="1" indent="-285750">
              <a:buFont typeface="Arial" charset="0"/>
              <a:buChar char="•"/>
            </a:pPr>
            <a:r>
              <a:rPr lang="mr-IN" dirty="0" smtClean="0"/>
              <a:t>h-55; </a:t>
            </a:r>
            <a:r>
              <a:rPr lang="en-US" dirty="0" smtClean="0"/>
              <a:t>// </a:t>
            </a:r>
            <a:r>
              <a:rPr lang="mr-IN" dirty="0" smtClean="0"/>
              <a:t>h-'7';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</TotalTime>
  <Words>1853</Words>
  <Application>Microsoft Macintosh PowerPoint</Application>
  <PresentationFormat>Widescreen</PresentationFormat>
  <Paragraphs>294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Mangal</vt:lpstr>
      <vt:lpstr>宋体</vt:lpstr>
      <vt:lpstr>Arial</vt:lpstr>
      <vt:lpstr>Office Theme</vt:lpstr>
      <vt:lpstr>CSO-Recitation 07  CSCI-UA 0201-007</vt:lpstr>
      <vt:lpstr>Today’s Topics</vt:lpstr>
      <vt:lpstr>Assessment 05</vt:lpstr>
      <vt:lpstr>Q1 ASCII</vt:lpstr>
      <vt:lpstr>Q2 String</vt:lpstr>
      <vt:lpstr>Q3 String</vt:lpstr>
      <vt:lpstr>Q4 String</vt:lpstr>
      <vt:lpstr>Q5 Hex symbol to Int</vt:lpstr>
      <vt:lpstr>Q5 Hex symbol to Int</vt:lpstr>
      <vt:lpstr>Q6 Hex string to int</vt:lpstr>
      <vt:lpstr>Q6 Hex string to int</vt:lpstr>
      <vt:lpstr>Q6 Hex string to int</vt:lpstr>
      <vt:lpstr>Assembly</vt:lpstr>
      <vt:lpstr>Why Assembly</vt:lpstr>
      <vt:lpstr>Why Assembly</vt:lpstr>
      <vt:lpstr>X86 general purpose registers</vt:lpstr>
      <vt:lpstr>Important Instructions</vt:lpstr>
      <vt:lpstr>More about lab2</vt:lpstr>
      <vt:lpstr>More on debugging</vt:lpstr>
      <vt:lpstr>Debugging a crash</vt:lpstr>
      <vt:lpstr>More on debugging</vt:lpstr>
      <vt:lpstr>Debugging an infinite loop</vt:lpstr>
      <vt:lpstr>Loop in a linked list</vt:lpstr>
      <vt:lpstr>Loop in a linked list</vt:lpstr>
      <vt:lpstr>Loop in a linked list</vt:lpstr>
      <vt:lpstr>More on debugging</vt:lpstr>
      <vt:lpstr>Function pointer</vt:lpstr>
      <vt:lpstr>Function pointer</vt:lpstr>
      <vt:lpstr>Testing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CSO-Recitation 07  CSCI-UA 0201-007</dc:title>
  <dc:creator>Anqi Zhang</dc:creator>
  <cp:lastModifiedBy>Anqi Zhang</cp:lastModifiedBy>
  <cp:revision>160</cp:revision>
  <dcterms:created xsi:type="dcterms:W3CDTF">2020-10-13T18:55:50Z</dcterms:created>
  <dcterms:modified xsi:type="dcterms:W3CDTF">2020-10-15T02:52:10Z</dcterms:modified>
</cp:coreProperties>
</file>