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2"/>
  </p:notesMasterIdLst>
  <p:sldIdLst>
    <p:sldId id="257" r:id="rId2"/>
    <p:sldId id="258" r:id="rId3"/>
    <p:sldId id="284" r:id="rId4"/>
    <p:sldId id="259" r:id="rId5"/>
    <p:sldId id="256" r:id="rId6"/>
    <p:sldId id="260" r:id="rId7"/>
    <p:sldId id="261" r:id="rId8"/>
    <p:sldId id="262" r:id="rId9"/>
    <p:sldId id="263" r:id="rId10"/>
    <p:sldId id="264" r:id="rId11"/>
    <p:sldId id="265" r:id="rId12"/>
    <p:sldId id="266" r:id="rId13"/>
    <p:sldId id="267" r:id="rId14"/>
    <p:sldId id="268" r:id="rId15"/>
    <p:sldId id="271" r:id="rId16"/>
    <p:sldId id="269" r:id="rId17"/>
    <p:sldId id="270" r:id="rId18"/>
    <p:sldId id="272" r:id="rId19"/>
    <p:sldId id="273" r:id="rId20"/>
    <p:sldId id="274" r:id="rId21"/>
    <p:sldId id="281" r:id="rId22"/>
    <p:sldId id="282" r:id="rId23"/>
    <p:sldId id="275" r:id="rId24"/>
    <p:sldId id="276" r:id="rId25"/>
    <p:sldId id="277" r:id="rId26"/>
    <p:sldId id="278" r:id="rId27"/>
    <p:sldId id="279" r:id="rId28"/>
    <p:sldId id="280" r:id="rId29"/>
    <p:sldId id="285" r:id="rId30"/>
    <p:sldId id="286" r:id="rId31"/>
    <p:sldId id="295" r:id="rId32"/>
    <p:sldId id="287" r:id="rId33"/>
    <p:sldId id="283" r:id="rId34"/>
    <p:sldId id="288" r:id="rId35"/>
    <p:sldId id="289" r:id="rId36"/>
    <p:sldId id="290" r:id="rId37"/>
    <p:sldId id="292" r:id="rId38"/>
    <p:sldId id="291" r:id="rId39"/>
    <p:sldId id="293"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8809"/>
  </p:normalViewPr>
  <p:slideViewPr>
    <p:cSldViewPr snapToGrid="0" snapToObjects="1">
      <p:cViewPr varScale="1">
        <p:scale>
          <a:sx n="97" d="100"/>
          <a:sy n="97" d="100"/>
        </p:scale>
        <p:origin x="79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895F4-2584-9541-A00E-1D827A9B1368}" type="datetimeFigureOut">
              <a:rPr lang="en-US" smtClean="0"/>
              <a:t>12/2/20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F287C2-EFBD-7245-B491-3DB9292079F4}" type="slidenum">
              <a:rPr lang="en-US" smtClean="0"/>
              <a:t>‹#›</a:t>
            </a:fld>
            <a:endParaRPr lang="en-US"/>
          </a:p>
        </p:txBody>
      </p:sp>
    </p:spTree>
    <p:extLst>
      <p:ext uri="{BB962C8B-B14F-4D97-AF65-F5344CB8AC3E}">
        <p14:creationId xmlns:p14="http://schemas.microsoft.com/office/powerpoint/2010/main" val="31874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CC5F49-6018-1346-AEBE-D53DB28ED4E5}" type="slidenum">
              <a:rPr lang="en-US" smtClean="0"/>
              <a:t>1</a:t>
            </a:fld>
            <a:endParaRPr lang="en-US"/>
          </a:p>
        </p:txBody>
      </p:sp>
    </p:spTree>
    <p:extLst>
      <p:ext uri="{BB962C8B-B14F-4D97-AF65-F5344CB8AC3E}">
        <p14:creationId xmlns:p14="http://schemas.microsoft.com/office/powerpoint/2010/main" val="241841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87C2-EFBD-7245-B491-3DB9292079F4}" type="slidenum">
              <a:rPr lang="en-US" smtClean="0"/>
              <a:t>12</a:t>
            </a:fld>
            <a:endParaRPr lang="en-US"/>
          </a:p>
        </p:txBody>
      </p:sp>
    </p:spTree>
    <p:extLst>
      <p:ext uri="{BB962C8B-B14F-4D97-AF65-F5344CB8AC3E}">
        <p14:creationId xmlns:p14="http://schemas.microsoft.com/office/powerpoint/2010/main" val="311563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kumimoji="0" 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4" name="Slide Number Placeholder 3"/>
          <p:cNvSpPr>
            <a:spLocks noGrp="1"/>
          </p:cNvSpPr>
          <p:nvPr>
            <p:ph type="sldNum" sz="quarter" idx="10"/>
          </p:nvPr>
        </p:nvSpPr>
        <p:spPr/>
        <p:txBody>
          <a:bodyPr/>
          <a:lstStyle/>
          <a:p>
            <a:fld id="{59F287C2-EFBD-7245-B491-3DB9292079F4}" type="slidenum">
              <a:rPr lang="en-US" smtClean="0"/>
              <a:t>14</a:t>
            </a:fld>
            <a:endParaRPr lang="en-US"/>
          </a:p>
        </p:txBody>
      </p:sp>
    </p:spTree>
    <p:extLst>
      <p:ext uri="{BB962C8B-B14F-4D97-AF65-F5344CB8AC3E}">
        <p14:creationId xmlns:p14="http://schemas.microsoft.com/office/powerpoint/2010/main" val="1088554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15</a:t>
            </a:fld>
            <a:endParaRPr lang="en-US"/>
          </a:p>
        </p:txBody>
      </p:sp>
    </p:spTree>
    <p:extLst>
      <p:ext uri="{BB962C8B-B14F-4D97-AF65-F5344CB8AC3E}">
        <p14:creationId xmlns:p14="http://schemas.microsoft.com/office/powerpoint/2010/main" val="635929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87C2-EFBD-7245-B491-3DB9292079F4}" type="slidenum">
              <a:rPr lang="en-US" smtClean="0"/>
              <a:t>16</a:t>
            </a:fld>
            <a:endParaRPr lang="en-US"/>
          </a:p>
        </p:txBody>
      </p:sp>
    </p:spTree>
    <p:extLst>
      <p:ext uri="{BB962C8B-B14F-4D97-AF65-F5344CB8AC3E}">
        <p14:creationId xmlns:p14="http://schemas.microsoft.com/office/powerpoint/2010/main" val="320682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87C2-EFBD-7245-B491-3DB9292079F4}" type="slidenum">
              <a:rPr lang="en-US" smtClean="0"/>
              <a:t>17</a:t>
            </a:fld>
            <a:endParaRPr lang="en-US"/>
          </a:p>
        </p:txBody>
      </p:sp>
    </p:spTree>
    <p:extLst>
      <p:ext uri="{BB962C8B-B14F-4D97-AF65-F5344CB8AC3E}">
        <p14:creationId xmlns:p14="http://schemas.microsoft.com/office/powerpoint/2010/main" val="1514752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87C2-EFBD-7245-B491-3DB9292079F4}" type="slidenum">
              <a:rPr lang="en-US" smtClean="0"/>
              <a:t>20</a:t>
            </a:fld>
            <a:endParaRPr lang="en-US"/>
          </a:p>
        </p:txBody>
      </p:sp>
    </p:spTree>
    <p:extLst>
      <p:ext uri="{BB962C8B-B14F-4D97-AF65-F5344CB8AC3E}">
        <p14:creationId xmlns:p14="http://schemas.microsoft.com/office/powerpoint/2010/main" val="1169327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87C2-EFBD-7245-B491-3DB9292079F4}" type="slidenum">
              <a:rPr lang="en-US" smtClean="0"/>
              <a:t>24</a:t>
            </a:fld>
            <a:endParaRPr lang="en-US"/>
          </a:p>
        </p:txBody>
      </p:sp>
    </p:spTree>
    <p:extLst>
      <p:ext uri="{BB962C8B-B14F-4D97-AF65-F5344CB8AC3E}">
        <p14:creationId xmlns:p14="http://schemas.microsoft.com/office/powerpoint/2010/main" val="1800651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87C2-EFBD-7245-B491-3DB9292079F4}" type="slidenum">
              <a:rPr lang="en-US" smtClean="0"/>
              <a:t>25</a:t>
            </a:fld>
            <a:endParaRPr lang="en-US"/>
          </a:p>
        </p:txBody>
      </p:sp>
    </p:spTree>
    <p:extLst>
      <p:ext uri="{BB962C8B-B14F-4D97-AF65-F5344CB8AC3E}">
        <p14:creationId xmlns:p14="http://schemas.microsoft.com/office/powerpoint/2010/main" val="143488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87C2-EFBD-7245-B491-3DB9292079F4}" type="slidenum">
              <a:rPr lang="en-US" smtClean="0"/>
              <a:t>27</a:t>
            </a:fld>
            <a:endParaRPr lang="en-US"/>
          </a:p>
        </p:txBody>
      </p:sp>
    </p:spTree>
    <p:extLst>
      <p:ext uri="{BB962C8B-B14F-4D97-AF65-F5344CB8AC3E}">
        <p14:creationId xmlns:p14="http://schemas.microsoft.com/office/powerpoint/2010/main" val="2061574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87C2-EFBD-7245-B491-3DB9292079F4}" type="slidenum">
              <a:rPr lang="en-US" smtClean="0"/>
              <a:t>28</a:t>
            </a:fld>
            <a:endParaRPr lang="en-US"/>
          </a:p>
        </p:txBody>
      </p:sp>
    </p:spTree>
    <p:extLst>
      <p:ext uri="{BB962C8B-B14F-4D97-AF65-F5344CB8AC3E}">
        <p14:creationId xmlns:p14="http://schemas.microsoft.com/office/powerpoint/2010/main" val="55252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CC5F49-6018-1346-AEBE-D53DB28ED4E5}" type="slidenum">
              <a:rPr lang="en-US" smtClean="0"/>
              <a:t>2</a:t>
            </a:fld>
            <a:endParaRPr lang="en-US"/>
          </a:p>
        </p:txBody>
      </p:sp>
    </p:spTree>
    <p:extLst>
      <p:ext uri="{BB962C8B-B14F-4D97-AF65-F5344CB8AC3E}">
        <p14:creationId xmlns:p14="http://schemas.microsoft.com/office/powerpoint/2010/main" val="2877594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87C2-EFBD-7245-B491-3DB9292079F4}" type="slidenum">
              <a:rPr lang="en-US" smtClean="0"/>
              <a:t>30</a:t>
            </a:fld>
            <a:endParaRPr lang="en-US"/>
          </a:p>
        </p:txBody>
      </p:sp>
    </p:spTree>
    <p:extLst>
      <p:ext uri="{BB962C8B-B14F-4D97-AF65-F5344CB8AC3E}">
        <p14:creationId xmlns:p14="http://schemas.microsoft.com/office/powerpoint/2010/main" val="44696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87C2-EFBD-7245-B491-3DB9292079F4}" type="slidenum">
              <a:rPr lang="en-US" smtClean="0"/>
              <a:t>32</a:t>
            </a:fld>
            <a:endParaRPr lang="en-US"/>
          </a:p>
        </p:txBody>
      </p:sp>
    </p:spTree>
    <p:extLst>
      <p:ext uri="{BB962C8B-B14F-4D97-AF65-F5344CB8AC3E}">
        <p14:creationId xmlns:p14="http://schemas.microsoft.com/office/powerpoint/2010/main" val="1479714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87C2-EFBD-7245-B491-3DB9292079F4}" type="slidenum">
              <a:rPr lang="en-US" smtClean="0"/>
              <a:t>33</a:t>
            </a:fld>
            <a:endParaRPr lang="en-US"/>
          </a:p>
        </p:txBody>
      </p:sp>
    </p:spTree>
    <p:extLst>
      <p:ext uri="{BB962C8B-B14F-4D97-AF65-F5344CB8AC3E}">
        <p14:creationId xmlns:p14="http://schemas.microsoft.com/office/powerpoint/2010/main" val="179810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87C2-EFBD-7245-B491-3DB9292079F4}" type="slidenum">
              <a:rPr lang="en-US" smtClean="0"/>
              <a:t>34</a:t>
            </a:fld>
            <a:endParaRPr lang="en-US"/>
          </a:p>
        </p:txBody>
      </p:sp>
    </p:spTree>
    <p:extLst>
      <p:ext uri="{BB962C8B-B14F-4D97-AF65-F5344CB8AC3E}">
        <p14:creationId xmlns:p14="http://schemas.microsoft.com/office/powerpoint/2010/main" val="568859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87C2-EFBD-7245-B491-3DB9292079F4}" type="slidenum">
              <a:rPr lang="en-US" smtClean="0"/>
              <a:t>3</a:t>
            </a:fld>
            <a:endParaRPr lang="en-US"/>
          </a:p>
        </p:txBody>
      </p:sp>
    </p:spTree>
    <p:extLst>
      <p:ext uri="{BB962C8B-B14F-4D97-AF65-F5344CB8AC3E}">
        <p14:creationId xmlns:p14="http://schemas.microsoft.com/office/powerpoint/2010/main" val="716114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4</a:t>
            </a:fld>
            <a:endParaRPr lang="en-US"/>
          </a:p>
        </p:txBody>
      </p:sp>
    </p:spTree>
    <p:extLst>
      <p:ext uri="{BB962C8B-B14F-4D97-AF65-F5344CB8AC3E}">
        <p14:creationId xmlns:p14="http://schemas.microsoft.com/office/powerpoint/2010/main" val="816119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87C2-EFBD-7245-B491-3DB9292079F4}" type="slidenum">
              <a:rPr lang="en-US" smtClean="0"/>
              <a:t>6</a:t>
            </a:fld>
            <a:endParaRPr lang="en-US"/>
          </a:p>
        </p:txBody>
      </p:sp>
    </p:spTree>
    <p:extLst>
      <p:ext uri="{BB962C8B-B14F-4D97-AF65-F5344CB8AC3E}">
        <p14:creationId xmlns:p14="http://schemas.microsoft.com/office/powerpoint/2010/main" val="486299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87C2-EFBD-7245-B491-3DB9292079F4}" type="slidenum">
              <a:rPr lang="en-US" smtClean="0"/>
              <a:t>7</a:t>
            </a:fld>
            <a:endParaRPr lang="en-US"/>
          </a:p>
        </p:txBody>
      </p:sp>
    </p:spTree>
    <p:extLst>
      <p:ext uri="{BB962C8B-B14F-4D97-AF65-F5344CB8AC3E}">
        <p14:creationId xmlns:p14="http://schemas.microsoft.com/office/powerpoint/2010/main" val="1062799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87C2-EFBD-7245-B491-3DB9292079F4}" type="slidenum">
              <a:rPr lang="en-US" smtClean="0"/>
              <a:t>8</a:t>
            </a:fld>
            <a:endParaRPr lang="en-US"/>
          </a:p>
        </p:txBody>
      </p:sp>
    </p:spTree>
    <p:extLst>
      <p:ext uri="{BB962C8B-B14F-4D97-AF65-F5344CB8AC3E}">
        <p14:creationId xmlns:p14="http://schemas.microsoft.com/office/powerpoint/2010/main" val="653960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87C2-EFBD-7245-B491-3DB9292079F4}" type="slidenum">
              <a:rPr lang="en-US" smtClean="0"/>
              <a:t>10</a:t>
            </a:fld>
            <a:endParaRPr lang="en-US"/>
          </a:p>
        </p:txBody>
      </p:sp>
    </p:spTree>
    <p:extLst>
      <p:ext uri="{BB962C8B-B14F-4D97-AF65-F5344CB8AC3E}">
        <p14:creationId xmlns:p14="http://schemas.microsoft.com/office/powerpoint/2010/main" val="373520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87C2-EFBD-7245-B491-3DB9292079F4}" type="slidenum">
              <a:rPr lang="en-US" smtClean="0"/>
              <a:t>11</a:t>
            </a:fld>
            <a:endParaRPr lang="en-US"/>
          </a:p>
        </p:txBody>
      </p:sp>
    </p:spTree>
    <p:extLst>
      <p:ext uri="{BB962C8B-B14F-4D97-AF65-F5344CB8AC3E}">
        <p14:creationId xmlns:p14="http://schemas.microsoft.com/office/powerpoint/2010/main" val="910641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1B8558-3502-564F-ADE8-C3F8EAB055BF}" type="datetimeFigureOut">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8C6EF-CBE0-C544-81CE-2ED5B9912DBB}" type="slidenum">
              <a:rPr lang="en-US" smtClean="0"/>
              <a:t>‹#›</a:t>
            </a:fld>
            <a:endParaRPr lang="en-US"/>
          </a:p>
        </p:txBody>
      </p:sp>
    </p:spTree>
    <p:extLst>
      <p:ext uri="{BB962C8B-B14F-4D97-AF65-F5344CB8AC3E}">
        <p14:creationId xmlns:p14="http://schemas.microsoft.com/office/powerpoint/2010/main" val="995862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B8558-3502-564F-ADE8-C3F8EAB055BF}" type="datetimeFigureOut">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8C6EF-CBE0-C544-81CE-2ED5B9912DBB}" type="slidenum">
              <a:rPr lang="en-US" smtClean="0"/>
              <a:t>‹#›</a:t>
            </a:fld>
            <a:endParaRPr lang="en-US"/>
          </a:p>
        </p:txBody>
      </p:sp>
    </p:spTree>
    <p:extLst>
      <p:ext uri="{BB962C8B-B14F-4D97-AF65-F5344CB8AC3E}">
        <p14:creationId xmlns:p14="http://schemas.microsoft.com/office/powerpoint/2010/main" val="1393567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B8558-3502-564F-ADE8-C3F8EAB055BF}" type="datetimeFigureOut">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8C6EF-CBE0-C544-81CE-2ED5B9912DBB}" type="slidenum">
              <a:rPr lang="en-US" smtClean="0"/>
              <a:t>‹#›</a:t>
            </a:fld>
            <a:endParaRPr lang="en-US"/>
          </a:p>
        </p:txBody>
      </p:sp>
    </p:spTree>
    <p:extLst>
      <p:ext uri="{BB962C8B-B14F-4D97-AF65-F5344CB8AC3E}">
        <p14:creationId xmlns:p14="http://schemas.microsoft.com/office/powerpoint/2010/main" val="1232217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B8558-3502-564F-ADE8-C3F8EAB055BF}" type="datetimeFigureOut">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8C6EF-CBE0-C544-81CE-2ED5B9912DBB}" type="slidenum">
              <a:rPr lang="en-US" smtClean="0"/>
              <a:t>‹#›</a:t>
            </a:fld>
            <a:endParaRPr lang="en-US"/>
          </a:p>
        </p:txBody>
      </p:sp>
    </p:spTree>
    <p:extLst>
      <p:ext uri="{BB962C8B-B14F-4D97-AF65-F5344CB8AC3E}">
        <p14:creationId xmlns:p14="http://schemas.microsoft.com/office/powerpoint/2010/main" val="211879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B8558-3502-564F-ADE8-C3F8EAB055BF}" type="datetimeFigureOut">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8C6EF-CBE0-C544-81CE-2ED5B9912DBB}" type="slidenum">
              <a:rPr lang="en-US" smtClean="0"/>
              <a:t>‹#›</a:t>
            </a:fld>
            <a:endParaRPr lang="en-US"/>
          </a:p>
        </p:txBody>
      </p:sp>
    </p:spTree>
    <p:extLst>
      <p:ext uri="{BB962C8B-B14F-4D97-AF65-F5344CB8AC3E}">
        <p14:creationId xmlns:p14="http://schemas.microsoft.com/office/powerpoint/2010/main" val="955225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1B8558-3502-564F-ADE8-C3F8EAB055BF}" type="datetimeFigureOut">
              <a:rPr lang="en-US" smtClean="0"/>
              <a:t>12/2/20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8C6EF-CBE0-C544-81CE-2ED5B9912DBB}" type="slidenum">
              <a:rPr lang="en-US" smtClean="0"/>
              <a:t>‹#›</a:t>
            </a:fld>
            <a:endParaRPr lang="en-US"/>
          </a:p>
        </p:txBody>
      </p:sp>
    </p:spTree>
    <p:extLst>
      <p:ext uri="{BB962C8B-B14F-4D97-AF65-F5344CB8AC3E}">
        <p14:creationId xmlns:p14="http://schemas.microsoft.com/office/powerpoint/2010/main" val="2031002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1B8558-3502-564F-ADE8-C3F8EAB055BF}" type="datetimeFigureOut">
              <a:rPr lang="en-US" smtClean="0"/>
              <a:t>12/2/20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68C6EF-CBE0-C544-81CE-2ED5B9912DBB}" type="slidenum">
              <a:rPr lang="en-US" smtClean="0"/>
              <a:t>‹#›</a:t>
            </a:fld>
            <a:endParaRPr lang="en-US"/>
          </a:p>
        </p:txBody>
      </p:sp>
    </p:spTree>
    <p:extLst>
      <p:ext uri="{BB962C8B-B14F-4D97-AF65-F5344CB8AC3E}">
        <p14:creationId xmlns:p14="http://schemas.microsoft.com/office/powerpoint/2010/main" val="811961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1B8558-3502-564F-ADE8-C3F8EAB055BF}" type="datetimeFigureOut">
              <a:rPr lang="en-US" smtClean="0"/>
              <a:t>12/2/20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68C6EF-CBE0-C544-81CE-2ED5B9912DBB}" type="slidenum">
              <a:rPr lang="en-US" smtClean="0"/>
              <a:t>‹#›</a:t>
            </a:fld>
            <a:endParaRPr lang="en-US"/>
          </a:p>
        </p:txBody>
      </p:sp>
    </p:spTree>
    <p:extLst>
      <p:ext uri="{BB962C8B-B14F-4D97-AF65-F5344CB8AC3E}">
        <p14:creationId xmlns:p14="http://schemas.microsoft.com/office/powerpoint/2010/main" val="1519635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B8558-3502-564F-ADE8-C3F8EAB055BF}" type="datetimeFigureOut">
              <a:rPr lang="en-US" smtClean="0"/>
              <a:t>12/2/20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68C6EF-CBE0-C544-81CE-2ED5B9912DBB}" type="slidenum">
              <a:rPr lang="en-US" smtClean="0"/>
              <a:t>‹#›</a:t>
            </a:fld>
            <a:endParaRPr lang="en-US"/>
          </a:p>
        </p:txBody>
      </p:sp>
    </p:spTree>
    <p:extLst>
      <p:ext uri="{BB962C8B-B14F-4D97-AF65-F5344CB8AC3E}">
        <p14:creationId xmlns:p14="http://schemas.microsoft.com/office/powerpoint/2010/main" val="493843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1B8558-3502-564F-ADE8-C3F8EAB055BF}" type="datetimeFigureOut">
              <a:rPr lang="en-US" smtClean="0"/>
              <a:t>12/2/20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8C6EF-CBE0-C544-81CE-2ED5B9912DBB}" type="slidenum">
              <a:rPr lang="en-US" smtClean="0"/>
              <a:t>‹#›</a:t>
            </a:fld>
            <a:endParaRPr lang="en-US"/>
          </a:p>
        </p:txBody>
      </p:sp>
    </p:spTree>
    <p:extLst>
      <p:ext uri="{BB962C8B-B14F-4D97-AF65-F5344CB8AC3E}">
        <p14:creationId xmlns:p14="http://schemas.microsoft.com/office/powerpoint/2010/main" val="214554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1B8558-3502-564F-ADE8-C3F8EAB055BF}" type="datetimeFigureOut">
              <a:rPr lang="en-US" smtClean="0"/>
              <a:t>12/2/20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8C6EF-CBE0-C544-81CE-2ED5B9912DBB}" type="slidenum">
              <a:rPr lang="en-US" smtClean="0"/>
              <a:t>‹#›</a:t>
            </a:fld>
            <a:endParaRPr lang="en-US"/>
          </a:p>
        </p:txBody>
      </p:sp>
    </p:spTree>
    <p:extLst>
      <p:ext uri="{BB962C8B-B14F-4D97-AF65-F5344CB8AC3E}">
        <p14:creationId xmlns:p14="http://schemas.microsoft.com/office/powerpoint/2010/main" val="18250670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B8558-3502-564F-ADE8-C3F8EAB055BF}" type="datetimeFigureOut">
              <a:rPr lang="en-US" smtClean="0"/>
              <a:t>12/2/20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8C6EF-CBE0-C544-81CE-2ED5B9912DBB}" type="slidenum">
              <a:rPr lang="en-US" smtClean="0"/>
              <a:t>‹#›</a:t>
            </a:fld>
            <a:endParaRPr lang="en-US"/>
          </a:p>
        </p:txBody>
      </p:sp>
    </p:spTree>
    <p:extLst>
      <p:ext uri="{BB962C8B-B14F-4D97-AF65-F5344CB8AC3E}">
        <p14:creationId xmlns:p14="http://schemas.microsoft.com/office/powerpoint/2010/main" val="202424179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radescope.com/courses/151895/assignments/856493/outline/edit"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hyperlink" Target="https://www.gradescope.com/courses/151895/assignments/856493/outline/edit" TargetMode="External"/><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image" Target="../media/image8.tiff"/><Relationship Id="rId4" Type="http://schemas.openxmlformats.org/officeDocument/2006/relationships/image" Target="../media/image9.png"/><Relationship Id="rId5" Type="http://schemas.openxmlformats.org/officeDocument/2006/relationships/image" Target="../media/image10.tiff"/><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22.xml.rels><?xml version="1.0" encoding="UTF-8" standalone="yes"?>
<Relationships xmlns="http://schemas.openxmlformats.org/package/2006/relationships"><Relationship Id="rId3" Type="http://schemas.openxmlformats.org/officeDocument/2006/relationships/image" Target="../media/image11.gif"/><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CSO-Recitation 13</a:t>
            </a:r>
            <a:br>
              <a:rPr lang="en-US" dirty="0"/>
            </a:br>
            <a:r>
              <a:rPr lang="en-US" dirty="0"/>
              <a:t> </a:t>
            </a:r>
            <a:r>
              <a:rPr lang="en-US" sz="4400" dirty="0"/>
              <a:t>CSCI-UA 0201-007</a:t>
            </a:r>
          </a:p>
        </p:txBody>
      </p:sp>
      <p:sp>
        <p:nvSpPr>
          <p:cNvPr id="3" name="Subtitle 2"/>
          <p:cNvSpPr>
            <a:spLocks noGrp="1"/>
          </p:cNvSpPr>
          <p:nvPr>
            <p:ph type="subTitle" idx="1"/>
          </p:nvPr>
        </p:nvSpPr>
        <p:spPr/>
        <p:txBody>
          <a:bodyPr/>
          <a:lstStyle/>
          <a:p>
            <a:r>
              <a:rPr lang="en-US" dirty="0"/>
              <a:t>R13: </a:t>
            </a:r>
            <a:r>
              <a:rPr lang="en-US" altLang="zh-CN" dirty="0"/>
              <a:t>Assessment 11 &amp;</a:t>
            </a:r>
            <a:r>
              <a:rPr lang="zh-CN" altLang="en-US" dirty="0"/>
              <a:t> </a:t>
            </a:r>
            <a:r>
              <a:rPr lang="en-US" altLang="zh-CN" dirty="0"/>
              <a:t>Assessment 12 </a:t>
            </a:r>
            <a:r>
              <a:rPr lang="en-US" altLang="zh-CN" dirty="0" smtClean="0"/>
              <a:t>&amp; Lab5 &amp; FSM </a:t>
            </a:r>
            <a:endParaRPr lang="en-US" dirty="0"/>
          </a:p>
        </p:txBody>
      </p:sp>
    </p:spTree>
    <p:extLst>
      <p:ext uri="{BB962C8B-B14F-4D97-AF65-F5344CB8AC3E}">
        <p14:creationId xmlns:p14="http://schemas.microsoft.com/office/powerpoint/2010/main" val="995495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Q3.3 </a:t>
            </a:r>
            <a:r>
              <a:rPr lang="en-US" sz="3600" dirty="0"/>
              <a:t>Consequences of double free, continued</a:t>
            </a:r>
          </a:p>
        </p:txBody>
      </p:sp>
      <p:sp>
        <p:nvSpPr>
          <p:cNvPr id="3" name="Content Placeholder 2"/>
          <p:cNvSpPr>
            <a:spLocks noGrp="1"/>
          </p:cNvSpPr>
          <p:nvPr>
            <p:ph idx="1"/>
          </p:nvPr>
        </p:nvSpPr>
        <p:spPr>
          <a:xfrm>
            <a:off x="838200" y="1825625"/>
            <a:ext cx="10515600" cy="4506595"/>
          </a:xfrm>
        </p:spPr>
        <p:txBody>
          <a:bodyPr>
            <a:normAutofit fontScale="77500" lnSpcReduction="20000"/>
          </a:bodyPr>
          <a:lstStyle/>
          <a:p>
            <a:pPr marL="0" indent="0" fontAlgn="base">
              <a:buNone/>
            </a:pPr>
            <a:r>
              <a:rPr lang="en-US" dirty="0"/>
              <a:t>Continuing from Q3.2, what happens during the execution of line 9 (user doubling free b)?</a:t>
            </a:r>
          </a:p>
          <a:p>
            <a:pPr marL="0" indent="0" fontAlgn="base">
              <a:buNone/>
            </a:pPr>
            <a:r>
              <a:rPr lang="en-US" dirty="0"/>
              <a:t>Assume that your implementation of `</a:t>
            </a:r>
            <a:r>
              <a:rPr lang="en-US" dirty="0" err="1"/>
              <a:t>mm_free</a:t>
            </a:r>
            <a:r>
              <a:rPr lang="en-US" dirty="0"/>
              <a:t> looks like follows:</a:t>
            </a:r>
          </a:p>
          <a:p>
            <a:pPr marL="514350" indent="-514350" fontAlgn="base">
              <a:buFont typeface="+mj-lt"/>
              <a:buAutoNum type="alphaUcPeriod"/>
            </a:pPr>
            <a:r>
              <a:rPr lang="en-US" dirty="0" err="1"/>
              <a:t>mm_free</a:t>
            </a:r>
            <a:r>
              <a:rPr lang="en-US" dirty="0"/>
              <a:t> returns immediately because it can notice that b has already been freed before.</a:t>
            </a:r>
          </a:p>
          <a:p>
            <a:pPr marL="514350" indent="-514350" fontAlgn="base">
              <a:buFont typeface="+mj-lt"/>
              <a:buAutoNum type="alphaUcPeriod"/>
            </a:pPr>
            <a:r>
              <a:rPr lang="en-US" dirty="0"/>
              <a:t>Line 2 of </a:t>
            </a:r>
            <a:r>
              <a:rPr lang="en-US" dirty="0" err="1"/>
              <a:t>mm_free</a:t>
            </a:r>
            <a:r>
              <a:rPr lang="en-US" dirty="0"/>
              <a:t> would set c</a:t>
            </a:r>
            <a:r>
              <a:rPr lang="en-US" dirty="0">
                <a:hlinkClick r:id="rId3"/>
              </a:rPr>
              <a:t>2</a:t>
            </a:r>
            <a:r>
              <a:rPr lang="en-US" dirty="0"/>
              <a:t> to zero.</a:t>
            </a:r>
          </a:p>
          <a:p>
            <a:pPr marL="514350" indent="-514350" fontAlgn="base">
              <a:buFont typeface="+mj-lt"/>
              <a:buAutoNum type="alphaUcPeriod"/>
            </a:pPr>
            <a:r>
              <a:rPr lang="en-US" dirty="0"/>
              <a:t>Line 2 of </a:t>
            </a:r>
            <a:r>
              <a:rPr lang="en-US" dirty="0" err="1"/>
              <a:t>mm_free</a:t>
            </a:r>
            <a:r>
              <a:rPr lang="en-US" dirty="0"/>
              <a:t> would set c</a:t>
            </a:r>
            <a:r>
              <a:rPr lang="en-US" dirty="0">
                <a:hlinkClick r:id="rId3"/>
              </a:rPr>
              <a:t>3</a:t>
            </a:r>
            <a:r>
              <a:rPr lang="en-US" dirty="0"/>
              <a:t> to zero.</a:t>
            </a:r>
          </a:p>
          <a:p>
            <a:pPr marL="514350" indent="-514350" fontAlgn="base">
              <a:buFont typeface="+mj-lt"/>
              <a:buAutoNum type="alphaUcPeriod"/>
            </a:pPr>
            <a:r>
              <a:rPr lang="en-US" dirty="0"/>
              <a:t>Line 2 of </a:t>
            </a:r>
            <a:r>
              <a:rPr lang="en-US" dirty="0" err="1"/>
              <a:t>mm_free</a:t>
            </a:r>
            <a:r>
              <a:rPr lang="en-US" dirty="0"/>
              <a:t> would set c</a:t>
            </a:r>
            <a:r>
              <a:rPr lang="en-US" dirty="0">
                <a:hlinkClick r:id="rId3"/>
              </a:rPr>
              <a:t>4</a:t>
            </a:r>
            <a:r>
              <a:rPr lang="en-US" dirty="0"/>
              <a:t> to zero.</a:t>
            </a:r>
          </a:p>
          <a:p>
            <a:pPr marL="514350" indent="-514350" fontAlgn="base">
              <a:buFont typeface="+mj-lt"/>
              <a:buAutoNum type="alphaUcPeriod"/>
            </a:pPr>
            <a:r>
              <a:rPr lang="en-US" dirty="0" err="1"/>
              <a:t>mm_checkheap</a:t>
            </a:r>
            <a:r>
              <a:rPr lang="en-US" dirty="0"/>
              <a:t> would fail because its heap traversal would find two chunks, one of whose size is not a multiple of 16.</a:t>
            </a:r>
          </a:p>
          <a:p>
            <a:pPr marL="514350" indent="-514350" fontAlgn="base">
              <a:buFont typeface="+mj-lt"/>
              <a:buAutoNum type="alphaUcPeriod"/>
            </a:pPr>
            <a:r>
              <a:rPr lang="en-US" dirty="0" err="1"/>
              <a:t>mm_checkheap</a:t>
            </a:r>
            <a:r>
              <a:rPr lang="en-US" dirty="0"/>
              <a:t> would fail because its heap traversal would find two chunks, the sum of whose sizes does not add up to </a:t>
            </a:r>
            <a:r>
              <a:rPr lang="en-US" dirty="0" err="1"/>
              <a:t>mem_heapsize</a:t>
            </a:r>
            <a:r>
              <a:rPr lang="en-US" dirty="0"/>
              <a:t>()</a:t>
            </a:r>
          </a:p>
          <a:p>
            <a:pPr marL="514350" indent="-514350" fontAlgn="base">
              <a:buFont typeface="+mj-lt"/>
              <a:buAutoNum type="alphaUcPeriod"/>
            </a:pPr>
            <a:r>
              <a:rPr lang="en-US" dirty="0" err="1"/>
              <a:t>mm_checkheap</a:t>
            </a:r>
            <a:r>
              <a:rPr lang="en-US" dirty="0"/>
              <a:t> would not fail because its heap traversal would find only one chunk, whose size is 64 and whose status is allocated.</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3910" y="365125"/>
            <a:ext cx="3280410" cy="1238621"/>
          </a:xfrm>
          <a:prstGeom prst="rect">
            <a:avLst/>
          </a:prstGeom>
        </p:spPr>
      </p:pic>
      <p:sp>
        <p:nvSpPr>
          <p:cNvPr id="5" name="Oval 4"/>
          <p:cNvSpPr/>
          <p:nvPr/>
        </p:nvSpPr>
        <p:spPr>
          <a:xfrm>
            <a:off x="606335" y="3413674"/>
            <a:ext cx="4343400" cy="50170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6335" y="5387514"/>
            <a:ext cx="4343400" cy="50170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82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Q3.4 </a:t>
            </a:r>
            <a:r>
              <a:rPr lang="en-US" dirty="0"/>
              <a:t>Consequences of overflow on the heap</a:t>
            </a:r>
          </a:p>
        </p:txBody>
      </p:sp>
      <p:sp>
        <p:nvSpPr>
          <p:cNvPr id="3" name="Content Placeholder 2"/>
          <p:cNvSpPr>
            <a:spLocks noGrp="1"/>
          </p:cNvSpPr>
          <p:nvPr>
            <p:ph idx="1"/>
          </p:nvPr>
        </p:nvSpPr>
        <p:spPr/>
        <p:txBody>
          <a:bodyPr>
            <a:normAutofit fontScale="77500" lnSpcReduction="20000"/>
          </a:bodyPr>
          <a:lstStyle/>
          <a:p>
            <a:pPr marL="0" indent="0" fontAlgn="base">
              <a:buNone/>
            </a:pPr>
            <a:r>
              <a:rPr lang="en-US" dirty="0"/>
              <a:t>This question assumes the following sequence of user code</a:t>
            </a:r>
          </a:p>
          <a:p>
            <a:pPr marL="0" indent="0" fontAlgn="base">
              <a:buNone/>
            </a:pPr>
            <a:endParaRPr lang="en-US" dirty="0"/>
          </a:p>
          <a:p>
            <a:pPr marL="0" indent="0" fontAlgn="base">
              <a:buNone/>
            </a:pPr>
            <a:r>
              <a:rPr lang="en-US" dirty="0"/>
              <a:t>Assume the state of the heap after executing line 1 and 2 is the same as the picture in Q3.2. What of the following statements are true after finishing executing the loop (line 3-5)?</a:t>
            </a:r>
          </a:p>
          <a:p>
            <a:pPr marL="514350" indent="-514350" fontAlgn="base">
              <a:buFont typeface="+mj-lt"/>
              <a:buAutoNum type="alphaUcPeriod"/>
            </a:pPr>
            <a:r>
              <a:rPr lang="en-US" dirty="0"/>
              <a:t>There will be a segmentation fault because the loop writes a</a:t>
            </a:r>
            <a:r>
              <a:rPr lang="en-US" dirty="0">
                <a:hlinkClick r:id="rId3"/>
              </a:rPr>
              <a:t>2</a:t>
            </a:r>
            <a:r>
              <a:rPr lang="en-US" dirty="0"/>
              <a:t> and a</a:t>
            </a:r>
            <a:r>
              <a:rPr lang="en-US" dirty="0">
                <a:hlinkClick r:id="rId3"/>
              </a:rPr>
              <a:t>3</a:t>
            </a:r>
            <a:r>
              <a:rPr lang="en-US" dirty="0"/>
              <a:t>, both of which lies beyond the allocated space of 16 bytes.</a:t>
            </a:r>
          </a:p>
          <a:p>
            <a:pPr marL="514350" indent="-514350" fontAlgn="base">
              <a:buFont typeface="+mj-lt"/>
              <a:buAutoNum type="alphaUcPeriod"/>
            </a:pPr>
            <a:r>
              <a:rPr lang="en-US" dirty="0"/>
              <a:t>The header of the chunk for the payload pointed to by b is overwritten by the loop.</a:t>
            </a:r>
          </a:p>
          <a:p>
            <a:pPr marL="514350" indent="-514350" fontAlgn="base">
              <a:buFont typeface="+mj-lt"/>
              <a:buAutoNum type="alphaUcPeriod"/>
            </a:pPr>
            <a:r>
              <a:rPr lang="en-US" dirty="0"/>
              <a:t>The header of the chunk for the payload pointed to by b has size 2.</a:t>
            </a:r>
          </a:p>
          <a:p>
            <a:pPr marL="514350" indent="-514350" fontAlgn="base">
              <a:buFont typeface="+mj-lt"/>
              <a:buAutoNum type="alphaUcPeriod"/>
            </a:pPr>
            <a:r>
              <a:rPr lang="en-US" dirty="0"/>
              <a:t>The header of the chunk for the payload pointed to by b has size 3.</a:t>
            </a:r>
          </a:p>
          <a:p>
            <a:pPr marL="514350" indent="-514350" fontAlgn="base">
              <a:buFont typeface="+mj-lt"/>
              <a:buAutoNum type="alphaUcPeriod"/>
            </a:pPr>
            <a:r>
              <a:rPr lang="en-US" dirty="0"/>
              <a:t>If one invokes </a:t>
            </a:r>
            <a:r>
              <a:rPr lang="en-US" dirty="0" err="1"/>
              <a:t>mm_checkheap</a:t>
            </a:r>
            <a:r>
              <a:rPr lang="en-US" dirty="0"/>
              <a:t>() after finishing the loop, one would likely find that the heap is inconsistent (assuming uninitialized memory contains random values)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1632" y="1383030"/>
            <a:ext cx="3808482" cy="1062832"/>
          </a:xfrm>
          <a:prstGeom prst="rect">
            <a:avLst/>
          </a:prstGeom>
        </p:spPr>
      </p:pic>
      <p:sp>
        <p:nvSpPr>
          <p:cNvPr id="5" name="Oval 4"/>
          <p:cNvSpPr/>
          <p:nvPr/>
        </p:nvSpPr>
        <p:spPr>
          <a:xfrm>
            <a:off x="501832" y="3885285"/>
            <a:ext cx="4343400" cy="50170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01832" y="4271076"/>
            <a:ext cx="4343400" cy="50170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326880" y="4653433"/>
            <a:ext cx="2026920" cy="369332"/>
          </a:xfrm>
          <a:prstGeom prst="rect">
            <a:avLst/>
          </a:prstGeom>
          <a:noFill/>
        </p:spPr>
        <p:txBody>
          <a:bodyPr wrap="square" rtlCol="0">
            <a:spAutoFit/>
          </a:bodyPr>
          <a:lstStyle/>
          <a:p>
            <a:r>
              <a:rPr lang="en-US" dirty="0" smtClean="0">
                <a:solidFill>
                  <a:schemeClr val="accent1"/>
                </a:solidFill>
              </a:rPr>
              <a:t>allocated status=3</a:t>
            </a:r>
            <a:endParaRPr lang="en-US" dirty="0">
              <a:solidFill>
                <a:schemeClr val="accent1"/>
              </a:solidFill>
            </a:endParaRPr>
          </a:p>
        </p:txBody>
      </p:sp>
      <p:sp>
        <p:nvSpPr>
          <p:cNvPr id="8" name="Oval 7"/>
          <p:cNvSpPr/>
          <p:nvPr/>
        </p:nvSpPr>
        <p:spPr>
          <a:xfrm>
            <a:off x="501832" y="5022765"/>
            <a:ext cx="4343400" cy="50170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17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Q4 </a:t>
            </a:r>
            <a:r>
              <a:rPr lang="en-US" dirty="0"/>
              <a:t>Boolean expression equality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0" indent="0" fontAlgn="base">
                  <a:buNone/>
                </a:pPr>
                <a:r>
                  <a:rPr lang="en-US" dirty="0"/>
                  <a:t>Which of the following Boolean expression equality holds?</a:t>
                </a:r>
              </a:p>
              <a:p>
                <a:pPr marL="514350" indent="-514350" fontAlgn="base">
                  <a:buFont typeface="+mj-lt"/>
                  <a:buAutoNum type="alphaUcPeriod"/>
                </a:pPr>
                <a:r>
                  <a:rPr lang="en-US" i="1" dirty="0"/>
                  <a:t>A</a:t>
                </a:r>
                <a:r>
                  <a:rPr lang="en-US" dirty="0"/>
                  <a:t>+1=1</a:t>
                </a:r>
              </a:p>
              <a:p>
                <a:pPr marL="514350" indent="-514350" fontAlgn="base">
                  <a:buFont typeface="+mj-lt"/>
                  <a:buAutoNum type="alphaUcPeriod"/>
                </a:pPr>
                <a:r>
                  <a:rPr lang="en-US" i="1" dirty="0"/>
                  <a:t>A</a:t>
                </a:r>
                <a:r>
                  <a:rPr lang="en-US" dirty="0"/>
                  <a:t>+(</a:t>
                </a:r>
                <a:r>
                  <a:rPr lang="en-US" i="1" dirty="0"/>
                  <a:t>B</a:t>
                </a:r>
                <a:r>
                  <a:rPr lang="en-US" dirty="0"/>
                  <a:t>⋅</a:t>
                </a:r>
                <a:r>
                  <a:rPr lang="en-US" i="1" dirty="0"/>
                  <a:t>C</a:t>
                </a:r>
                <a:r>
                  <a:rPr lang="en-US" dirty="0"/>
                  <a:t>)=(</a:t>
                </a:r>
                <a:r>
                  <a:rPr lang="en-US" i="1" dirty="0"/>
                  <a:t>A</a:t>
                </a:r>
                <a:r>
                  <a:rPr lang="en-US" dirty="0"/>
                  <a:t>⋅</a:t>
                </a:r>
                <a:r>
                  <a:rPr lang="en-US" i="1" dirty="0"/>
                  <a:t>B</a:t>
                </a:r>
                <a:r>
                  <a:rPr lang="en-US" dirty="0"/>
                  <a:t>)+(</a:t>
                </a:r>
                <a:r>
                  <a:rPr lang="en-US" i="1" dirty="0"/>
                  <a:t>A</a:t>
                </a:r>
                <a:r>
                  <a:rPr lang="en-US" dirty="0"/>
                  <a:t>⋅</a:t>
                </a:r>
                <a:r>
                  <a:rPr lang="en-US" i="1" dirty="0"/>
                  <a:t>C</a:t>
                </a:r>
                <a:r>
                  <a:rPr lang="en-US" dirty="0"/>
                  <a:t>)</a:t>
                </a:r>
              </a:p>
              <a:p>
                <a:pPr marL="514350" indent="-514350" fontAlgn="base">
                  <a:buFont typeface="+mj-lt"/>
                  <a:buAutoNum type="alphaUcPeriod"/>
                </a:pPr>
                <a:r>
                  <a:rPr lang="en-US" i="1" dirty="0"/>
                  <a:t>A</a:t>
                </a:r>
                <a:r>
                  <a:rPr lang="en-US" dirty="0"/>
                  <a:t>+</a:t>
                </a:r>
                <a:r>
                  <a:rPr lang="en-US" i="1" dirty="0"/>
                  <a:t>A</a:t>
                </a:r>
                <a:r>
                  <a:rPr lang="en-US" dirty="0"/>
                  <a:t>=</a:t>
                </a:r>
                <a:r>
                  <a:rPr lang="en-US" i="1" dirty="0"/>
                  <a:t>A</a:t>
                </a:r>
                <a:endParaRPr lang="en-US" dirty="0"/>
              </a:p>
              <a:p>
                <a:pPr marL="514350" indent="-514350" fontAlgn="base">
                  <a:buFont typeface="+mj-lt"/>
                  <a:buAutoNum type="alphaUcPeriod"/>
                </a:pPr>
                <a:r>
                  <a:rPr lang="en-US" i="1" dirty="0"/>
                  <a:t>A</a:t>
                </a:r>
                <a:r>
                  <a:rPr lang="en-US" dirty="0"/>
                  <a:t>+</a:t>
                </a:r>
                <a:r>
                  <a:rPr lang="en-US" i="1" dirty="0"/>
                  <a:t>A</a:t>
                </a:r>
                <a:r>
                  <a:rPr lang="en-US" dirty="0"/>
                  <a:t>=1</a:t>
                </a:r>
              </a:p>
              <a:p>
                <a:pPr marL="514350" indent="-514350" fontAlgn="base">
                  <a:buFont typeface="+mj-lt"/>
                  <a:buAutoNum type="alphaUcPeriod"/>
                </a:pPr>
                <a:r>
                  <a:rPr lang="en-US" i="1" dirty="0"/>
                  <a:t>A</a:t>
                </a:r>
                <a:r>
                  <a:rPr lang="en-US" dirty="0"/>
                  <a:t>⋅</a:t>
                </a:r>
                <a:r>
                  <a:rPr lang="en-US" i="1" dirty="0"/>
                  <a:t>A</a:t>
                </a:r>
                <a:r>
                  <a:rPr lang="en-US" dirty="0"/>
                  <a:t>=</a:t>
                </a:r>
                <a:r>
                  <a:rPr lang="en-US" i="1" dirty="0"/>
                  <a:t>A</a:t>
                </a:r>
                <a:endParaRPr lang="en-US" dirty="0"/>
              </a:p>
              <a:p>
                <a:pPr marL="514350" indent="-514350" fontAlgn="base">
                  <a:buFont typeface="+mj-lt"/>
                  <a:buAutoNum type="alphaUcPeriod"/>
                </a:pPr>
                <a:r>
                  <a:rPr lang="en-US" i="1" dirty="0"/>
                  <a:t>A</a:t>
                </a:r>
                <a:r>
                  <a:rPr lang="en-US" dirty="0"/>
                  <a:t>⋅</a:t>
                </a:r>
                <a:r>
                  <a:rPr lang="en-US" i="1" dirty="0"/>
                  <a:t>A</a:t>
                </a:r>
                <a:r>
                  <a:rPr lang="en-US" dirty="0"/>
                  <a:t>=0</a:t>
                </a:r>
              </a:p>
              <a:p>
                <a:pPr marL="514350" indent="-514350" fontAlgn="base">
                  <a:buFont typeface="+mj-lt"/>
                  <a:buAutoNum type="alphaUcPeriod"/>
                </a:pPr>
                <a14:m>
                  <m:oMath xmlns:m="http://schemas.openxmlformats.org/officeDocument/2006/math">
                    <m:acc>
                      <m:accPr>
                        <m:chr m:val="̅"/>
                        <m:ctrlPr>
                          <a:rPr lang="en-US" i="1" smtClean="0">
                            <a:latin typeface="Cambria Math" charset="0"/>
                          </a:rPr>
                        </m:ctrlPr>
                      </m:accPr>
                      <m:e>
                        <m:r>
                          <a:rPr lang="en-US" b="0" i="1" smtClean="0">
                            <a:latin typeface="Cambria Math" charset="0"/>
                          </a:rPr>
                          <m:t>𝐴</m:t>
                        </m:r>
                        <m:r>
                          <a:rPr lang="en-US" b="0" i="1" smtClean="0">
                            <a:latin typeface="Cambria Math" charset="0"/>
                          </a:rPr>
                          <m:t>+</m:t>
                        </m:r>
                        <m:r>
                          <a:rPr lang="en-US" b="0" i="1" smtClean="0">
                            <a:latin typeface="Cambria Math" charset="0"/>
                          </a:rPr>
                          <m:t>𝐵</m:t>
                        </m:r>
                      </m:e>
                    </m:acc>
                  </m:oMath>
                </a14:m>
                <a:r>
                  <a:rPr lang="en-US" dirty="0"/>
                  <a:t>​=</a:t>
                </a:r>
                <a14:m>
                  <m:oMath xmlns:m="http://schemas.openxmlformats.org/officeDocument/2006/math">
                    <m:acc>
                      <m:accPr>
                        <m:chr m:val="̅"/>
                        <m:ctrlPr>
                          <a:rPr lang="en-US" i="1">
                            <a:latin typeface="Cambria Math" charset="0"/>
                          </a:rPr>
                        </m:ctrlPr>
                      </m:accPr>
                      <m:e>
                        <m:r>
                          <a:rPr lang="en-US" i="1">
                            <a:latin typeface="Cambria Math" charset="0"/>
                          </a:rPr>
                          <m:t>𝐴</m:t>
                        </m:r>
                      </m:e>
                    </m:acc>
                  </m:oMath>
                </a14:m>
                <a:r>
                  <a:rPr lang="en-US" dirty="0"/>
                  <a:t>⋅</a:t>
                </a:r>
                <a14:m>
                  <m:oMath xmlns:m="http://schemas.openxmlformats.org/officeDocument/2006/math">
                    <m:acc>
                      <m:accPr>
                        <m:chr m:val="̅"/>
                        <m:ctrlPr>
                          <a:rPr lang="en-US" i="1">
                            <a:latin typeface="Cambria Math" charset="0"/>
                          </a:rPr>
                        </m:ctrlPr>
                      </m:accPr>
                      <m:e>
                        <m:r>
                          <a:rPr lang="en-US" i="1">
                            <a:latin typeface="Cambria Math" charset="0"/>
                          </a:rPr>
                          <m:t>𝐵</m:t>
                        </m:r>
                      </m:e>
                    </m:acc>
                  </m:oMath>
                </a14:m>
                <a:endParaRPr lang="en-US" dirty="0"/>
              </a:p>
              <a:p>
                <a:pPr marL="514350" indent="-514350" fontAlgn="base">
                  <a:buFont typeface="+mj-lt"/>
                  <a:buAutoNum type="alphaUcPeriod"/>
                </a:pPr>
                <a14:m>
                  <m:oMath xmlns:m="http://schemas.openxmlformats.org/officeDocument/2006/math">
                    <m:acc>
                      <m:accPr>
                        <m:chr m:val="̅"/>
                        <m:ctrlPr>
                          <a:rPr lang="en-US" i="1">
                            <a:latin typeface="Cambria Math" charset="0"/>
                          </a:rPr>
                        </m:ctrlPr>
                      </m:accPr>
                      <m:e>
                        <m:r>
                          <a:rPr lang="en-US" i="1">
                            <a:latin typeface="Cambria Math" charset="0"/>
                          </a:rPr>
                          <m:t>𝐴</m:t>
                        </m:r>
                        <m:r>
                          <a:rPr lang="en-US" i="1">
                            <a:latin typeface="Cambria Math" charset="0"/>
                          </a:rPr>
                          <m:t>+</m:t>
                        </m:r>
                        <m:r>
                          <a:rPr lang="en-US" i="1">
                            <a:latin typeface="Cambria Math" charset="0"/>
                          </a:rPr>
                          <m:t>𝐵</m:t>
                        </m:r>
                      </m:e>
                    </m:acc>
                  </m:oMath>
                </a14:m>
                <a:r>
                  <a:rPr lang="en-US" dirty="0"/>
                  <a:t>​=</a:t>
                </a:r>
                <a14:m>
                  <m:oMath xmlns:m="http://schemas.openxmlformats.org/officeDocument/2006/math">
                    <m:acc>
                      <m:accPr>
                        <m:chr m:val="̅"/>
                        <m:ctrlPr>
                          <a:rPr lang="en-US" i="1">
                            <a:latin typeface="Cambria Math" charset="0"/>
                          </a:rPr>
                        </m:ctrlPr>
                      </m:accPr>
                      <m:e>
                        <m:r>
                          <a:rPr lang="en-US" i="1">
                            <a:latin typeface="Cambria Math" charset="0"/>
                          </a:rPr>
                          <m:t>𝐴</m:t>
                        </m:r>
                      </m:e>
                    </m:acc>
                    <m:r>
                      <a:rPr lang="en-US" b="0" i="0" smtClean="0">
                        <a:latin typeface="Cambria Math" charset="0"/>
                      </a:rPr>
                      <m:t>+</m:t>
                    </m:r>
                    <m:acc>
                      <m:accPr>
                        <m:chr m:val="̅"/>
                        <m:ctrlPr>
                          <a:rPr lang="en-US" i="1">
                            <a:latin typeface="Cambria Math" charset="0"/>
                          </a:rPr>
                        </m:ctrlPr>
                      </m:accPr>
                      <m:e>
                        <m:r>
                          <a:rPr lang="en-US" i="1">
                            <a:latin typeface="Cambria Math" charset="0"/>
                          </a:rPr>
                          <m:t>𝐵</m:t>
                        </m:r>
                      </m:e>
                    </m:acc>
                  </m:oMath>
                </a14:m>
                <a:endParaRPr lang="en-US" dirty="0"/>
              </a:p>
              <a:p>
                <a:pPr marL="514350" indent="-514350" fontAlgn="base">
                  <a:buFont typeface="+mj-lt"/>
                  <a:buAutoNum type="alphaUcPeriod"/>
                </a:pPr>
                <a14:m>
                  <m:oMath xmlns:m="http://schemas.openxmlformats.org/officeDocument/2006/math">
                    <m:acc>
                      <m:accPr>
                        <m:chr m:val="̅"/>
                        <m:ctrlPr>
                          <a:rPr lang="en-US" i="1">
                            <a:latin typeface="Cambria Math" charset="0"/>
                          </a:rPr>
                        </m:ctrlPr>
                      </m:accPr>
                      <m:e>
                        <m:r>
                          <a:rPr lang="en-US" i="1">
                            <a:latin typeface="Cambria Math" charset="0"/>
                          </a:rPr>
                          <m:t>𝐴</m:t>
                        </m:r>
                        <m:r>
                          <a:rPr lang="en-US" i="1" smtClean="0">
                            <a:latin typeface="Cambria Math" charset="0"/>
                            <a:ea typeface="Cambria Math" charset="0"/>
                            <a:cs typeface="Cambria Math" charset="0"/>
                          </a:rPr>
                          <m:t>∙</m:t>
                        </m:r>
                        <m:r>
                          <a:rPr lang="en-US" i="1">
                            <a:latin typeface="Cambria Math" charset="0"/>
                          </a:rPr>
                          <m:t>𝐵</m:t>
                        </m:r>
                      </m:e>
                    </m:acc>
                  </m:oMath>
                </a14:m>
                <a:r>
                  <a:rPr lang="en-US" dirty="0"/>
                  <a:t>​=</a:t>
                </a:r>
                <a14:m>
                  <m:oMath xmlns:m="http://schemas.openxmlformats.org/officeDocument/2006/math">
                    <m:acc>
                      <m:accPr>
                        <m:chr m:val="̅"/>
                        <m:ctrlPr>
                          <a:rPr lang="en-US" i="1">
                            <a:latin typeface="Cambria Math" charset="0"/>
                          </a:rPr>
                        </m:ctrlPr>
                      </m:accPr>
                      <m:e>
                        <m:r>
                          <a:rPr lang="en-US" i="1">
                            <a:latin typeface="Cambria Math" charset="0"/>
                          </a:rPr>
                          <m:t>𝐴</m:t>
                        </m:r>
                      </m:e>
                    </m:acc>
                    <m:r>
                      <a:rPr lang="en-US">
                        <a:latin typeface="Cambria Math" charset="0"/>
                      </a:rPr>
                      <m:t>+</m:t>
                    </m:r>
                    <m:acc>
                      <m:accPr>
                        <m:chr m:val="̅"/>
                        <m:ctrlPr>
                          <a:rPr lang="en-US" i="1">
                            <a:latin typeface="Cambria Math" charset="0"/>
                          </a:rPr>
                        </m:ctrlPr>
                      </m:accPr>
                      <m:e>
                        <m:r>
                          <a:rPr lang="en-US" i="1">
                            <a:latin typeface="Cambria Math" charset="0"/>
                          </a:rPr>
                          <m:t>𝐵</m:t>
                        </m:r>
                      </m:e>
                    </m:acc>
                  </m:oMath>
                </a14:m>
                <a:endParaRPr lang="en-US" dirty="0"/>
              </a:p>
              <a:p>
                <a:pPr marL="514350" indent="-514350" fontAlgn="base">
                  <a:buFont typeface="+mj-lt"/>
                  <a:buAutoNum type="alphaUcPeriod"/>
                </a:pPr>
                <a14:m>
                  <m:oMath xmlns:m="http://schemas.openxmlformats.org/officeDocument/2006/math">
                    <m:acc>
                      <m:accPr>
                        <m:chr m:val="̅"/>
                        <m:ctrlPr>
                          <a:rPr lang="en-US" i="1">
                            <a:latin typeface="Cambria Math" charset="0"/>
                          </a:rPr>
                        </m:ctrlPr>
                      </m:accPr>
                      <m:e>
                        <m:r>
                          <a:rPr lang="en-US" i="1">
                            <a:latin typeface="Cambria Math" charset="0"/>
                          </a:rPr>
                          <m:t>𝐴</m:t>
                        </m:r>
                        <m:r>
                          <a:rPr lang="en-US" i="1">
                            <a:latin typeface="Cambria Math" charset="0"/>
                            <a:ea typeface="Cambria Math" charset="0"/>
                            <a:cs typeface="Cambria Math" charset="0"/>
                          </a:rPr>
                          <m:t>∙</m:t>
                        </m:r>
                        <m:r>
                          <a:rPr lang="en-US" i="1">
                            <a:latin typeface="Cambria Math" charset="0"/>
                          </a:rPr>
                          <m:t>𝐵</m:t>
                        </m:r>
                      </m:e>
                    </m:acc>
                  </m:oMath>
                </a14:m>
                <a:r>
                  <a:rPr lang="en-US" dirty="0"/>
                  <a:t>​=</a:t>
                </a:r>
                <a14:m>
                  <m:oMath xmlns:m="http://schemas.openxmlformats.org/officeDocument/2006/math">
                    <m:acc>
                      <m:accPr>
                        <m:chr m:val="̅"/>
                        <m:ctrlPr>
                          <a:rPr lang="en-US" i="1">
                            <a:latin typeface="Cambria Math" charset="0"/>
                          </a:rPr>
                        </m:ctrlPr>
                      </m:accPr>
                      <m:e>
                        <m:r>
                          <a:rPr lang="en-US" i="1">
                            <a:latin typeface="Cambria Math" charset="0"/>
                          </a:rPr>
                          <m:t>𝐴</m:t>
                        </m:r>
                      </m:e>
                    </m:acc>
                  </m:oMath>
                </a14:m>
                <a:r>
                  <a:rPr lang="en-US" dirty="0"/>
                  <a:t>⋅</a:t>
                </a:r>
                <a14:m>
                  <m:oMath xmlns:m="http://schemas.openxmlformats.org/officeDocument/2006/math">
                    <m:acc>
                      <m:accPr>
                        <m:chr m:val="̅"/>
                        <m:ctrlPr>
                          <a:rPr lang="en-US" i="1">
                            <a:latin typeface="Cambria Math" charset="0"/>
                          </a:rPr>
                        </m:ctrlPr>
                      </m:accPr>
                      <m:e>
                        <m:r>
                          <a:rPr lang="en-US" i="1">
                            <a:latin typeface="Cambria Math" charset="0"/>
                          </a:rPr>
                          <m:t>𝐵</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28" t="-3221"/>
                </a:stretch>
              </a:blipFill>
            </p:spPr>
            <p:txBody>
              <a:bodyPr/>
              <a:lstStyle/>
              <a:p>
                <a:r>
                  <a:rPr lang="en-US">
                    <a:noFill/>
                  </a:rPr>
                  <a:t> </a:t>
                </a:r>
              </a:p>
            </p:txBody>
          </p:sp>
        </mc:Fallback>
      </mc:AlternateContent>
      <p:sp>
        <p:nvSpPr>
          <p:cNvPr id="4" name="Oval 3"/>
          <p:cNvSpPr/>
          <p:nvPr/>
        </p:nvSpPr>
        <p:spPr>
          <a:xfrm>
            <a:off x="488769" y="2115705"/>
            <a:ext cx="4343400" cy="50170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88769" y="2907493"/>
            <a:ext cx="4343400" cy="50170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88769" y="3699281"/>
            <a:ext cx="4343400" cy="50170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88769" y="4354498"/>
            <a:ext cx="4343400" cy="48313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4820" y="5146287"/>
            <a:ext cx="4343400" cy="50170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950824" y="2538161"/>
            <a:ext cx="4911634" cy="369332"/>
          </a:xfrm>
          <a:prstGeom prst="rect">
            <a:avLst/>
          </a:prstGeom>
          <a:noFill/>
        </p:spPr>
        <p:txBody>
          <a:bodyPr wrap="square" rtlCol="0">
            <a:spAutoFit/>
          </a:bodyPr>
          <a:lstStyle/>
          <a:p>
            <a:pPr fontAlgn="base"/>
            <a:r>
              <a:rPr lang="en-US" i="1" dirty="0">
                <a:solidFill>
                  <a:schemeClr val="accent1"/>
                </a:solidFill>
              </a:rPr>
              <a:t>A</a:t>
            </a:r>
            <a:r>
              <a:rPr lang="en-US" dirty="0">
                <a:solidFill>
                  <a:schemeClr val="accent1"/>
                </a:solidFill>
              </a:rPr>
              <a:t>+(</a:t>
            </a:r>
            <a:r>
              <a:rPr lang="en-US" i="1" dirty="0">
                <a:solidFill>
                  <a:schemeClr val="accent1"/>
                </a:solidFill>
              </a:rPr>
              <a:t>B</a:t>
            </a:r>
            <a:r>
              <a:rPr lang="en-US" dirty="0">
                <a:solidFill>
                  <a:schemeClr val="accent1"/>
                </a:solidFill>
              </a:rPr>
              <a:t>⋅</a:t>
            </a:r>
            <a:r>
              <a:rPr lang="en-US" i="1" dirty="0">
                <a:solidFill>
                  <a:schemeClr val="accent1"/>
                </a:solidFill>
              </a:rPr>
              <a:t>C</a:t>
            </a:r>
            <a:r>
              <a:rPr lang="en-US" dirty="0">
                <a:solidFill>
                  <a:schemeClr val="accent1"/>
                </a:solidFill>
              </a:rPr>
              <a:t>)=(</a:t>
            </a:r>
            <a:r>
              <a:rPr lang="en-US" i="1" dirty="0" smtClean="0">
                <a:solidFill>
                  <a:schemeClr val="accent1"/>
                </a:solidFill>
              </a:rPr>
              <a:t>A+B)</a:t>
            </a:r>
            <a:r>
              <a:rPr lang="en-US" dirty="0" smtClean="0">
                <a:solidFill>
                  <a:schemeClr val="accent1"/>
                </a:solidFill>
              </a:rPr>
              <a:t>⋅</a:t>
            </a:r>
            <a:r>
              <a:rPr lang="en-US" i="1" dirty="0" smtClean="0">
                <a:solidFill>
                  <a:schemeClr val="accent1"/>
                </a:solidFill>
              </a:rPr>
              <a:t>(A+C</a:t>
            </a:r>
            <a:r>
              <a:rPr lang="en-US" dirty="0" smtClean="0">
                <a:solidFill>
                  <a:schemeClr val="accent1"/>
                </a:solidFill>
              </a:rPr>
              <a:t>)</a:t>
            </a:r>
            <a:endParaRPr lang="en-US" dirty="0">
              <a:solidFill>
                <a:schemeClr val="accent1"/>
              </a:solidFill>
            </a:endParaRPr>
          </a:p>
        </p:txBody>
      </p:sp>
    </p:spTree>
    <p:extLst>
      <p:ext uri="{BB962C8B-B14F-4D97-AF65-F5344CB8AC3E}">
        <p14:creationId xmlns:p14="http://schemas.microsoft.com/office/powerpoint/2010/main" val="150121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Q5 </a:t>
            </a:r>
            <a:r>
              <a:rPr lang="en-US" dirty="0"/>
              <a:t>Combinatorial circuit</a:t>
            </a:r>
          </a:p>
        </p:txBody>
      </p:sp>
      <p:sp>
        <p:nvSpPr>
          <p:cNvPr id="3" name="Content Placeholder 2"/>
          <p:cNvSpPr>
            <a:spLocks noGrp="1"/>
          </p:cNvSpPr>
          <p:nvPr>
            <p:ph idx="1"/>
          </p:nvPr>
        </p:nvSpPr>
        <p:spPr/>
        <p:txBody>
          <a:bodyPr>
            <a:normAutofit fontScale="92500" lnSpcReduction="20000"/>
          </a:bodyPr>
          <a:lstStyle/>
          <a:p>
            <a:r>
              <a:rPr lang="en-US" dirty="0"/>
              <a:t>Suppose you are asked to build a combinatorial circuit to determine if an unsigned 4-bit integer is some multiple of 3. Note that 0 is considered to be a multiple of 3.</a:t>
            </a:r>
          </a:p>
          <a:p>
            <a:pPr fontAlgn="base"/>
            <a:r>
              <a:rPr lang="en-US" dirty="0"/>
              <a:t>In the above picture, the output signal out is 1 if and only if the 4-bit unsigned integer represented by in3, in2, in1, in0 (in0 is the least significant bit) is some multiples of 3.</a:t>
            </a:r>
          </a:p>
          <a:p>
            <a:pPr fontAlgn="base"/>
            <a:r>
              <a:rPr lang="en-US" b="1" dirty="0"/>
              <a:t>Q5.1 </a:t>
            </a:r>
            <a:r>
              <a:rPr lang="en-US" dirty="0"/>
              <a:t>Truth table</a:t>
            </a:r>
          </a:p>
          <a:p>
            <a:pPr fontAlgn="base"/>
            <a:r>
              <a:rPr lang="en-US" dirty="0"/>
              <a:t>What is the size of the truth table in terms of the number of rows needed to express the is-multiples-of-3 combinatorial circuit? To facilitate </a:t>
            </a:r>
            <a:r>
              <a:rPr lang="en-US" dirty="0" err="1"/>
              <a:t>autograding</a:t>
            </a:r>
            <a:r>
              <a:rPr lang="en-US" dirty="0"/>
              <a:t>, write your answer as a decimal number.</a:t>
            </a:r>
          </a:p>
          <a:p>
            <a:pPr fontAlgn="base"/>
            <a:r>
              <a:rPr lang="en-US" dirty="0">
                <a:solidFill>
                  <a:srgbClr val="C00000"/>
                </a:solidFill>
              </a:rPr>
              <a:t>16</a:t>
            </a:r>
            <a:r>
              <a:rPr lang="en-US" dirty="0"/>
              <a:t/>
            </a:r>
            <a:br>
              <a:rPr lang="en-US" dirty="0"/>
            </a:b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070" y="256812"/>
            <a:ext cx="3576320" cy="1433876"/>
          </a:xfrm>
          <a:prstGeom prst="rect">
            <a:avLst/>
          </a:prstGeom>
        </p:spPr>
      </p:pic>
      <p:sp>
        <p:nvSpPr>
          <p:cNvPr id="5" name="TextBox 4"/>
          <p:cNvSpPr txBox="1"/>
          <p:nvPr/>
        </p:nvSpPr>
        <p:spPr>
          <a:xfrm>
            <a:off x="4741817" y="5159829"/>
            <a:ext cx="5447212" cy="1200329"/>
          </a:xfrm>
          <a:prstGeom prst="rect">
            <a:avLst/>
          </a:prstGeom>
          <a:noFill/>
        </p:spPr>
        <p:txBody>
          <a:bodyPr wrap="square" rtlCol="0">
            <a:spAutoFit/>
          </a:bodyPr>
          <a:lstStyle/>
          <a:p>
            <a:r>
              <a:rPr lang="en-US" dirty="0" smtClean="0">
                <a:solidFill>
                  <a:schemeClr val="accent1"/>
                </a:solidFill>
              </a:rPr>
              <a:t>#row of truth table:</a:t>
            </a:r>
          </a:p>
          <a:p>
            <a:pPr marL="285750" indent="-285750">
              <a:buFont typeface="Arial" charset="0"/>
              <a:buChar char="•"/>
            </a:pPr>
            <a:r>
              <a:rPr lang="en-US" dirty="0" smtClean="0">
                <a:solidFill>
                  <a:schemeClr val="accent1"/>
                </a:solidFill>
              </a:rPr>
              <a:t>have 4 input signals, each represents 1 bit</a:t>
            </a:r>
          </a:p>
          <a:p>
            <a:pPr marL="285750" indent="-285750">
              <a:buFont typeface="Arial" charset="0"/>
              <a:buChar char="•"/>
            </a:pPr>
            <a:r>
              <a:rPr lang="en-US" dirty="0" smtClean="0">
                <a:solidFill>
                  <a:schemeClr val="accent1"/>
                </a:solidFill>
              </a:rPr>
              <a:t>how many bit patterns?</a:t>
            </a:r>
          </a:p>
          <a:p>
            <a:pPr marL="285750" indent="-285750">
              <a:buFont typeface="Arial" charset="0"/>
              <a:buChar char="•"/>
            </a:pPr>
            <a:r>
              <a:rPr lang="en-US" dirty="0" smtClean="0">
                <a:solidFill>
                  <a:schemeClr val="accent1"/>
                </a:solidFill>
              </a:rPr>
              <a:t>2^4 = 16</a:t>
            </a:r>
            <a:endParaRPr lang="en-US" dirty="0">
              <a:solidFill>
                <a:schemeClr val="accent1"/>
              </a:solidFill>
            </a:endParaRPr>
          </a:p>
        </p:txBody>
      </p:sp>
    </p:spTree>
    <p:extLst>
      <p:ext uri="{BB962C8B-B14F-4D97-AF65-F5344CB8AC3E}">
        <p14:creationId xmlns:p14="http://schemas.microsoft.com/office/powerpoint/2010/main" val="119646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Q5.2 </a:t>
            </a:r>
            <a:r>
              <a:rPr lang="en-US" dirty="0"/>
              <a:t>From Truth Table to CL</a:t>
            </a:r>
          </a:p>
        </p:txBody>
      </p:sp>
      <p:sp>
        <p:nvSpPr>
          <p:cNvPr id="3" name="Content Placeholder 2"/>
          <p:cNvSpPr>
            <a:spLocks noGrp="1"/>
          </p:cNvSpPr>
          <p:nvPr>
            <p:ph idx="1"/>
          </p:nvPr>
        </p:nvSpPr>
        <p:spPr/>
        <p:txBody>
          <a:bodyPr/>
          <a:lstStyle/>
          <a:p>
            <a:pPr fontAlgn="base"/>
            <a:r>
              <a:rPr lang="en-US" dirty="0"/>
              <a:t>If you are to implement the is-multiples-of-3 combinatorial circuit as a sum (OR) of products (AND), how many AND gates do you need to use?</a:t>
            </a:r>
          </a:p>
          <a:p>
            <a:pPr fontAlgn="base"/>
            <a:r>
              <a:rPr lang="en-US" dirty="0">
                <a:solidFill>
                  <a:srgbClr val="C00000"/>
                </a:solidFill>
              </a:rPr>
              <a:t>6</a:t>
            </a:r>
          </a:p>
          <a:p>
            <a:endParaRPr lang="en-US" dirty="0"/>
          </a:p>
        </p:txBody>
      </p:sp>
      <p:sp>
        <p:nvSpPr>
          <p:cNvPr id="4" name="TextBox 3"/>
          <p:cNvSpPr txBox="1"/>
          <p:nvPr/>
        </p:nvSpPr>
        <p:spPr>
          <a:xfrm>
            <a:off x="4376057" y="3409407"/>
            <a:ext cx="6021978" cy="923330"/>
          </a:xfrm>
          <a:prstGeom prst="rect">
            <a:avLst/>
          </a:prstGeom>
          <a:noFill/>
        </p:spPr>
        <p:txBody>
          <a:bodyPr wrap="square" rtlCol="0">
            <a:spAutoFit/>
          </a:bodyPr>
          <a:lstStyle/>
          <a:p>
            <a:pPr marL="285750" indent="-285750">
              <a:buFont typeface="Arial" charset="0"/>
              <a:buChar char="•"/>
            </a:pPr>
            <a:r>
              <a:rPr lang="en-US" dirty="0" smtClean="0">
                <a:solidFill>
                  <a:schemeClr val="accent1"/>
                </a:solidFill>
              </a:rPr>
              <a:t>unsigned integer: 0~15</a:t>
            </a:r>
          </a:p>
          <a:p>
            <a:pPr marL="285750" indent="-285750">
              <a:buFont typeface="Arial" charset="0"/>
              <a:buChar char="•"/>
            </a:pPr>
            <a:r>
              <a:rPr lang="en-US" dirty="0" smtClean="0">
                <a:solidFill>
                  <a:schemeClr val="accent1"/>
                </a:solidFill>
              </a:rPr>
              <a:t>is multiple of 3:  0, 3, 6, 9, 12, 15</a:t>
            </a:r>
          </a:p>
          <a:p>
            <a:pPr marL="285750" indent="-285750">
              <a:buFont typeface="Arial" charset="0"/>
              <a:buChar char="•"/>
            </a:pPr>
            <a:r>
              <a:rPr lang="en-US" dirty="0" smtClean="0">
                <a:solidFill>
                  <a:schemeClr val="accent1"/>
                </a:solidFill>
              </a:rPr>
              <a:t>6 AND gates</a:t>
            </a:r>
            <a:endParaRPr lang="en-US" dirty="0">
              <a:solidFill>
                <a:schemeClr val="accent1"/>
              </a:solidFill>
            </a:endParaRPr>
          </a:p>
        </p:txBody>
      </p:sp>
    </p:spTree>
    <p:extLst>
      <p:ext uri="{BB962C8B-B14F-4D97-AF65-F5344CB8AC3E}">
        <p14:creationId xmlns:p14="http://schemas.microsoft.com/office/powerpoint/2010/main" val="202523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a:t>Assessment 12</a:t>
            </a:r>
            <a:endParaRPr lang="en-US" dirty="0"/>
          </a:p>
        </p:txBody>
      </p:sp>
      <p:sp>
        <p:nvSpPr>
          <p:cNvPr id="5" name="Text Placeholder 4"/>
          <p:cNvSpPr>
            <a:spLocks noGrp="1"/>
          </p:cNvSpPr>
          <p:nvPr>
            <p:ph type="body" idx="1"/>
          </p:nvPr>
        </p:nvSpPr>
        <p:spPr/>
        <p:txBody>
          <a:bodyPr/>
          <a:lstStyle/>
          <a:p>
            <a:endParaRPr lang="en-US" dirty="0"/>
          </a:p>
        </p:txBody>
      </p:sp>
      <p:sp>
        <p:nvSpPr>
          <p:cNvPr id="2" name="Slide Number Placeholder 1"/>
          <p:cNvSpPr>
            <a:spLocks noGrp="1"/>
          </p:cNvSpPr>
          <p:nvPr>
            <p:ph type="sldNum" sz="quarter" idx="12"/>
          </p:nvPr>
        </p:nvSpPr>
        <p:spPr/>
        <p:txBody>
          <a:bodyPr/>
          <a:lstStyle/>
          <a:p>
            <a:fld id="{671D1F02-1DA5-2048-B067-06F818F79F6B}" type="slidenum">
              <a:rPr lang="en-US" smtClean="0"/>
              <a:t>15</a:t>
            </a:fld>
            <a:endParaRPr lang="en-US"/>
          </a:p>
        </p:txBody>
      </p:sp>
    </p:spTree>
    <p:extLst>
      <p:ext uri="{BB962C8B-B14F-4D97-AF65-F5344CB8AC3E}">
        <p14:creationId xmlns:p14="http://schemas.microsoft.com/office/powerpoint/2010/main" val="2105739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a:t>Q1 </a:t>
            </a:r>
            <a:r>
              <a:rPr lang="en-US"/>
              <a:t>Boolean laws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4251" y="1756002"/>
                <a:ext cx="10515600" cy="4351338"/>
              </a:xfrm>
            </p:spPr>
            <p:txBody>
              <a:bodyPr>
                <a:normAutofit lnSpcReduction="10000"/>
              </a:bodyPr>
              <a:lstStyle/>
              <a:p>
                <a:pPr marL="0" indent="0">
                  <a:buNone/>
                </a:pPr>
                <a:r>
                  <a:rPr lang="en-US" dirty="0"/>
                  <a:t>Which of the following Boolean laws hold? Below, A, B, C could refer to either a Boolean variable or a Boolean expression</a:t>
                </a:r>
                <a:endParaRPr lang="pt-BR" dirty="0" smtClean="0"/>
              </a:p>
              <a:p>
                <a:pPr marL="514350" indent="-514350">
                  <a:buFont typeface="+mj-lt"/>
                  <a:buAutoNum type="alphaUcPeriod"/>
                </a:pPr>
                <a:r>
                  <a:rPr lang="pt-BR" dirty="0" smtClean="0"/>
                  <a:t>R1</a:t>
                </a:r>
                <a:r>
                  <a:rPr lang="pt-BR" dirty="0"/>
                  <a:t>: A+0=A</a:t>
                </a:r>
              </a:p>
              <a:p>
                <a:pPr marL="514350" indent="-514350">
                  <a:buFont typeface="+mj-lt"/>
                  <a:buAutoNum type="alphaUcPeriod"/>
                </a:pPr>
                <a:r>
                  <a:rPr lang="pt-BR" dirty="0"/>
                  <a:t>R2: A+0=0</a:t>
                </a:r>
              </a:p>
              <a:p>
                <a:pPr marL="514350" indent="-514350">
                  <a:buFont typeface="+mj-lt"/>
                  <a:buAutoNum type="alphaUcPeriod"/>
                </a:pPr>
                <a:r>
                  <a:rPr lang="pt-BR" dirty="0"/>
                  <a:t>R3: A+1=1</a:t>
                </a:r>
              </a:p>
              <a:p>
                <a:pPr marL="514350" indent="-514350">
                  <a:buFont typeface="+mj-lt"/>
                  <a:buAutoNum type="alphaUcPeriod"/>
                </a:pPr>
                <a:r>
                  <a:rPr lang="pt-BR" dirty="0" smtClean="0"/>
                  <a:t>R4: </a:t>
                </a:r>
                <a:r>
                  <a:rPr lang="pt-BR" dirty="0"/>
                  <a:t>A+1=A</a:t>
                </a:r>
              </a:p>
              <a:p>
                <a:pPr marL="514350" indent="-514350">
                  <a:buFont typeface="+mj-lt"/>
                  <a:buAutoNum type="alphaUcPeriod"/>
                </a:pPr>
                <a:r>
                  <a:rPr lang="pt-BR" dirty="0"/>
                  <a:t>R5: A</a:t>
                </a:r>
                <a:r>
                  <a:rPr lang="en-US" dirty="0"/>
                  <a:t>⋅</a:t>
                </a:r>
                <a:r>
                  <a:rPr lang="pt-BR" dirty="0"/>
                  <a:t>(B+C)=A</a:t>
                </a:r>
                <a:r>
                  <a:rPr lang="en-US" dirty="0"/>
                  <a:t>⋅</a:t>
                </a:r>
                <a:r>
                  <a:rPr lang="pt-BR" dirty="0"/>
                  <a:t>B + A</a:t>
                </a:r>
                <a:r>
                  <a:rPr lang="en-US" dirty="0"/>
                  <a:t>⋅</a:t>
                </a:r>
                <a:r>
                  <a:rPr lang="pt-BR" dirty="0"/>
                  <a:t>C</a:t>
                </a:r>
              </a:p>
              <a:p>
                <a:pPr marL="514350" indent="-514350">
                  <a:buFont typeface="+mj-lt"/>
                  <a:buAutoNum type="alphaUcPeriod"/>
                </a:pPr>
                <a:r>
                  <a:rPr lang="pt-BR" dirty="0"/>
                  <a:t>R6: A + </a:t>
                </a:r>
                <a14:m>
                  <m:oMath xmlns:m="http://schemas.openxmlformats.org/officeDocument/2006/math">
                    <m:acc>
                      <m:accPr>
                        <m:chr m:val="̅"/>
                        <m:ctrlPr>
                          <a:rPr lang="pt-BR" i="1" smtClean="0">
                            <a:latin typeface="Cambria Math" charset="0"/>
                          </a:rPr>
                        </m:ctrlPr>
                      </m:accPr>
                      <m:e>
                        <m:r>
                          <a:rPr lang="en-US" b="0" i="1" smtClean="0">
                            <a:latin typeface="Cambria Math" panose="02040503050406030204" pitchFamily="18" charset="0"/>
                          </a:rPr>
                          <m:t>𝐴</m:t>
                        </m:r>
                      </m:e>
                    </m:acc>
                  </m:oMath>
                </a14:m>
                <a:r>
                  <a:rPr lang="pt-BR" dirty="0"/>
                  <a:t>=1</a:t>
                </a:r>
              </a:p>
              <a:p>
                <a:pPr marL="514350" indent="-514350">
                  <a:buFont typeface="+mj-lt"/>
                  <a:buAutoNum type="alphaUcPeriod"/>
                </a:pPr>
                <a:r>
                  <a:rPr lang="pt-BR" dirty="0"/>
                  <a:t>R7: A</a:t>
                </a:r>
                <a:r>
                  <a:rPr lang="en-US" dirty="0"/>
                  <a:t> ⋅ </a:t>
                </a:r>
                <a14:m>
                  <m:oMath xmlns:m="http://schemas.openxmlformats.org/officeDocument/2006/math">
                    <m:acc>
                      <m:accPr>
                        <m:chr m:val="̅"/>
                        <m:ctrlPr>
                          <a:rPr lang="en-US" i="1">
                            <a:latin typeface="Cambria Math" charset="0"/>
                          </a:rPr>
                        </m:ctrlPr>
                      </m:accPr>
                      <m:e>
                        <m:r>
                          <a:rPr lang="en-US" i="1">
                            <a:latin typeface="Cambria Math" charset="0"/>
                          </a:rPr>
                          <m:t>𝐴</m:t>
                        </m:r>
                      </m:e>
                    </m:acc>
                    <m:r>
                      <a:rPr lang="en-US" i="1">
                        <a:latin typeface="Cambria Math" panose="02040503050406030204" pitchFamily="18" charset="0"/>
                      </a:rPr>
                      <m:t> </m:t>
                    </m:r>
                  </m:oMath>
                </a14:m>
                <a:r>
                  <a:rPr lang="pt-BR" dirty="0"/>
                  <a:t>= 0</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4251" y="1756002"/>
                <a:ext cx="10515600" cy="4351338"/>
              </a:xfrm>
              <a:blipFill rotWithShape="0">
                <a:blip r:embed="rId3"/>
                <a:stretch>
                  <a:fillRect l="-1217" t="-3081" r="-754"/>
                </a:stretch>
              </a:blipFill>
            </p:spPr>
            <p:txBody>
              <a:bodyPr/>
              <a:lstStyle/>
              <a:p>
                <a:r>
                  <a:rPr lang="en-US">
                    <a:noFill/>
                  </a:rPr>
                  <a:t> </a:t>
                </a:r>
              </a:p>
            </p:txBody>
          </p:sp>
        </mc:Fallback>
      </mc:AlternateContent>
      <p:sp>
        <p:nvSpPr>
          <p:cNvPr id="16" name="Oval 15">
            <a:extLst>
              <a:ext uri="{FF2B5EF4-FFF2-40B4-BE49-F238E27FC236}">
                <a16:creationId xmlns="" xmlns:a16="http://schemas.microsoft.com/office/drawing/2014/main" id="{986A62F3-89CA-4213-8A7A-76C86F5074B8}"/>
              </a:ext>
            </a:extLst>
          </p:cNvPr>
          <p:cNvSpPr/>
          <p:nvPr/>
        </p:nvSpPr>
        <p:spPr>
          <a:xfrm>
            <a:off x="431293" y="5352771"/>
            <a:ext cx="4343400" cy="49938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 xmlns:a16="http://schemas.microsoft.com/office/drawing/2014/main" id="{986A62F3-89CA-4213-8A7A-76C86F5074B8}"/>
              </a:ext>
            </a:extLst>
          </p:cNvPr>
          <p:cNvSpPr/>
          <p:nvPr/>
        </p:nvSpPr>
        <p:spPr>
          <a:xfrm>
            <a:off x="431293" y="2526840"/>
            <a:ext cx="4343400" cy="49938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630091" y="2664823"/>
            <a:ext cx="3683726" cy="923330"/>
          </a:xfrm>
          <a:prstGeom prst="rect">
            <a:avLst/>
          </a:prstGeom>
          <a:noFill/>
        </p:spPr>
        <p:txBody>
          <a:bodyPr wrap="square" rtlCol="0">
            <a:spAutoFit/>
          </a:bodyPr>
          <a:lstStyle/>
          <a:p>
            <a:r>
              <a:rPr lang="en-US" dirty="0" smtClean="0">
                <a:solidFill>
                  <a:schemeClr val="accent1"/>
                </a:solidFill>
              </a:rPr>
              <a:t>Basic law: </a:t>
            </a:r>
          </a:p>
          <a:p>
            <a:pPr marL="285750" indent="-285750">
              <a:buFont typeface="Arial" charset="0"/>
              <a:buChar char="•"/>
            </a:pPr>
            <a:r>
              <a:rPr lang="en-US" dirty="0" smtClean="0">
                <a:solidFill>
                  <a:schemeClr val="accent1"/>
                </a:solidFill>
              </a:rPr>
              <a:t>A ⋅0 =0, A ⋅1=A</a:t>
            </a:r>
          </a:p>
          <a:p>
            <a:pPr marL="285750" indent="-285750">
              <a:buFont typeface="Arial" charset="0"/>
              <a:buChar char="•"/>
            </a:pPr>
            <a:r>
              <a:rPr lang="en-US" dirty="0" smtClean="0">
                <a:solidFill>
                  <a:schemeClr val="accent1"/>
                </a:solidFill>
              </a:rPr>
              <a:t>A+0=A, A+1=1</a:t>
            </a:r>
            <a:endParaRPr lang="en-US" dirty="0">
              <a:solidFill>
                <a:schemeClr val="accent1"/>
              </a:solidFill>
            </a:endParaRPr>
          </a:p>
        </p:txBody>
      </p:sp>
      <p:sp>
        <p:nvSpPr>
          <p:cNvPr id="11" name="Oval 10">
            <a:extLst>
              <a:ext uri="{FF2B5EF4-FFF2-40B4-BE49-F238E27FC236}">
                <a16:creationId xmlns="" xmlns:a16="http://schemas.microsoft.com/office/drawing/2014/main" id="{986A62F3-89CA-4213-8A7A-76C86F5074B8}"/>
              </a:ext>
            </a:extLst>
          </p:cNvPr>
          <p:cNvSpPr/>
          <p:nvPr/>
        </p:nvSpPr>
        <p:spPr>
          <a:xfrm>
            <a:off x="431293" y="3440416"/>
            <a:ext cx="4343400" cy="49938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 xmlns:a16="http://schemas.microsoft.com/office/drawing/2014/main" id="{986A62F3-89CA-4213-8A7A-76C86F5074B8}"/>
              </a:ext>
            </a:extLst>
          </p:cNvPr>
          <p:cNvSpPr/>
          <p:nvPr/>
        </p:nvSpPr>
        <p:spPr>
          <a:xfrm>
            <a:off x="431292" y="4353992"/>
            <a:ext cx="4571781" cy="49938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630091" y="4419020"/>
            <a:ext cx="3683726" cy="369332"/>
          </a:xfrm>
          <a:prstGeom prst="rect">
            <a:avLst/>
          </a:prstGeom>
          <a:noFill/>
        </p:spPr>
        <p:txBody>
          <a:bodyPr wrap="square" rtlCol="0">
            <a:spAutoFit/>
          </a:bodyPr>
          <a:lstStyle/>
          <a:p>
            <a:r>
              <a:rPr lang="en-US" dirty="0" smtClean="0">
                <a:solidFill>
                  <a:schemeClr val="accent1"/>
                </a:solidFill>
              </a:rPr>
              <a:t>Distribution law</a:t>
            </a:r>
          </a:p>
        </p:txBody>
      </p:sp>
      <p:sp>
        <p:nvSpPr>
          <p:cNvPr id="19" name="Oval 18">
            <a:extLst>
              <a:ext uri="{FF2B5EF4-FFF2-40B4-BE49-F238E27FC236}">
                <a16:creationId xmlns="" xmlns:a16="http://schemas.microsoft.com/office/drawing/2014/main" id="{986A62F3-89CA-4213-8A7A-76C86F5074B8}"/>
              </a:ext>
            </a:extLst>
          </p:cNvPr>
          <p:cNvSpPr/>
          <p:nvPr/>
        </p:nvSpPr>
        <p:spPr>
          <a:xfrm>
            <a:off x="431291" y="4853382"/>
            <a:ext cx="4571781" cy="49938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630091" y="5233133"/>
            <a:ext cx="3683726" cy="369332"/>
          </a:xfrm>
          <a:prstGeom prst="rect">
            <a:avLst/>
          </a:prstGeom>
          <a:noFill/>
        </p:spPr>
        <p:txBody>
          <a:bodyPr wrap="square" rtlCol="0">
            <a:spAutoFit/>
          </a:bodyPr>
          <a:lstStyle/>
          <a:p>
            <a:r>
              <a:rPr lang="en-US" dirty="0" smtClean="0">
                <a:solidFill>
                  <a:schemeClr val="accent1"/>
                </a:solidFill>
              </a:rPr>
              <a:t>Inverse law</a:t>
            </a:r>
          </a:p>
        </p:txBody>
      </p:sp>
    </p:spTree>
    <p:extLst>
      <p:ext uri="{BB962C8B-B14F-4D97-AF65-F5344CB8AC3E}">
        <p14:creationId xmlns:p14="http://schemas.microsoft.com/office/powerpoint/2010/main" val="3952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animBg="1"/>
      <p:bldP spid="4" grpId="0"/>
      <p:bldP spid="11" grpId="0" animBg="1"/>
      <p:bldP spid="17" grpId="0" animBg="1"/>
      <p:bldP spid="18" grpId="0"/>
      <p:bldP spid="19"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Q2 </a:t>
            </a:r>
            <a:r>
              <a:rPr lang="en-US" dirty="0"/>
              <a:t>Simplify </a:t>
            </a:r>
            <a:r>
              <a:rPr lang="en-US" dirty="0" err="1"/>
              <a:t>boolean</a:t>
            </a:r>
            <a:r>
              <a:rPr lang="en-US" dirty="0"/>
              <a:t> expression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 xmlns:a16="http://schemas.microsoft.com/office/drawing/2014/main" id="{EAD2F937-36CB-498B-B513-CA1AEA873AF3}"/>
                  </a:ext>
                </a:extLst>
              </p:cNvPr>
              <p:cNvSpPr>
                <a:spLocks noGrp="1"/>
              </p:cNvSpPr>
              <p:nvPr>
                <p:ph idx="1"/>
              </p:nvPr>
            </p:nvSpPr>
            <p:spPr/>
            <p:txBody>
              <a:bodyPr/>
              <a:lstStyle/>
              <a:p>
                <a:r>
                  <a:rPr lang="en-US" dirty="0"/>
                  <a:t>Simplify </a:t>
                </a:r>
                <a:r>
                  <a:rPr lang="en-US" dirty="0" err="1"/>
                  <a:t>boolean</a:t>
                </a:r>
                <a:r>
                  <a:rPr lang="en-US" dirty="0"/>
                  <a:t> expression (A+B) ⋅(</a:t>
                </a:r>
                <a14:m>
                  <m:oMath xmlns:m="http://schemas.openxmlformats.org/officeDocument/2006/math">
                    <m:acc>
                      <m:accPr>
                        <m:chr m:val="̅"/>
                        <m:ctrlPr>
                          <a:rPr lang="pt-BR" i="1">
                            <a:latin typeface="Cambria Math" charset="0"/>
                          </a:rPr>
                        </m:ctrlPr>
                      </m:accPr>
                      <m:e>
                        <m:r>
                          <a:rPr lang="en-US" i="1">
                            <a:latin typeface="Cambria Math" panose="02040503050406030204" pitchFamily="18" charset="0"/>
                          </a:rPr>
                          <m:t>𝐴</m:t>
                        </m:r>
                      </m:e>
                    </m:acc>
                    <m:r>
                      <a:rPr lang="en-US" i="1">
                        <a:latin typeface="Cambria Math" panose="02040503050406030204" pitchFamily="18" charset="0"/>
                      </a:rPr>
                      <m:t> </m:t>
                    </m:r>
                  </m:oMath>
                </a14:m>
                <a:r>
                  <a:rPr lang="en-US" dirty="0"/>
                  <a:t>+</a:t>
                </a:r>
                <a:r>
                  <a:rPr lang="pt-BR" dirty="0"/>
                  <a:t> </a:t>
                </a:r>
                <a14:m>
                  <m:oMath xmlns:m="http://schemas.openxmlformats.org/officeDocument/2006/math">
                    <m:acc>
                      <m:accPr>
                        <m:chr m:val="̅"/>
                        <m:ctrlPr>
                          <a:rPr lang="pt-BR" i="1">
                            <a:latin typeface="Cambria Math" charset="0"/>
                          </a:rPr>
                        </m:ctrlPr>
                      </m:accPr>
                      <m:e>
                        <m:r>
                          <a:rPr lang="en-US" b="0" i="1" smtClean="0">
                            <a:latin typeface="Cambria Math" panose="02040503050406030204" pitchFamily="18" charset="0"/>
                          </a:rPr>
                          <m:t>𝐵</m:t>
                        </m:r>
                      </m:e>
                    </m:acc>
                  </m:oMath>
                </a14:m>
                <a:r>
                  <a:rPr lang="en-US" dirty="0"/>
                  <a:t>).</a:t>
                </a:r>
              </a:p>
              <a:p>
                <a:r>
                  <a:rPr lang="en-US" dirty="0"/>
                  <a:t>You may write `*` for ⋅, and write `</a:t>
                </a:r>
                <a:r>
                  <a:rPr lang="en-US" dirty="0" err="1"/>
                  <a:t>barA</a:t>
                </a:r>
                <a:r>
                  <a:rPr lang="en-US" dirty="0"/>
                  <a:t>` for </a:t>
                </a:r>
                <a14:m>
                  <m:oMath xmlns:m="http://schemas.openxmlformats.org/officeDocument/2006/math">
                    <m:acc>
                      <m:accPr>
                        <m:chr m:val="̅"/>
                        <m:ctrlPr>
                          <a:rPr lang="pt-BR" i="1">
                            <a:latin typeface="Cambria Math" charset="0"/>
                          </a:rPr>
                        </m:ctrlPr>
                      </m:accPr>
                      <m:e>
                        <m:r>
                          <a:rPr lang="en-US" i="1">
                            <a:latin typeface="Cambria Math" panose="02040503050406030204" pitchFamily="18" charset="0"/>
                          </a:rPr>
                          <m:t>𝐴</m:t>
                        </m:r>
                      </m:e>
                    </m:acc>
                  </m:oMath>
                </a14:m>
                <a:r>
                  <a:rPr lang="en-US" dirty="0"/>
                  <a:t> (or `</a:t>
                </a:r>
                <a:r>
                  <a:rPr lang="en-US" dirty="0" err="1"/>
                  <a:t>barB</a:t>
                </a:r>
                <a:r>
                  <a:rPr lang="en-US" dirty="0"/>
                  <a:t>` or </a:t>
                </a:r>
                <a14:m>
                  <m:oMath xmlns:m="http://schemas.openxmlformats.org/officeDocument/2006/math">
                    <m:acc>
                      <m:accPr>
                        <m:chr m:val="̅"/>
                        <m:ctrlPr>
                          <a:rPr lang="pt-BR" i="1">
                            <a:latin typeface="Cambria Math" charset="0"/>
                          </a:rPr>
                        </m:ctrlPr>
                      </m:accPr>
                      <m:e>
                        <m:r>
                          <a:rPr lang="en-US" b="0" i="1" smtClean="0">
                            <a:latin typeface="Cambria Math" panose="02040503050406030204" pitchFamily="18" charset="0"/>
                          </a:rPr>
                          <m:t>𝐵</m:t>
                        </m:r>
                      </m:e>
                    </m:acc>
                  </m:oMath>
                </a14:m>
                <a:r>
                  <a:rPr lang="en-US" dirty="0" smtClean="0"/>
                  <a:t>)</a:t>
                </a:r>
              </a:p>
              <a:p>
                <a:r>
                  <a:rPr lang="en-US" dirty="0" smtClean="0"/>
                  <a:t>(A+B)*(</a:t>
                </a:r>
                <a:r>
                  <a:rPr lang="en-US" dirty="0" err="1" smtClean="0"/>
                  <a:t>barA+barB</a:t>
                </a:r>
                <a:r>
                  <a:rPr lang="en-US" dirty="0" smtClean="0"/>
                  <a:t>)</a:t>
                </a:r>
              </a:p>
              <a:p>
                <a:r>
                  <a:rPr lang="en-US" dirty="0" smtClean="0"/>
                  <a:t>=(A+B)*</a:t>
                </a:r>
                <a:r>
                  <a:rPr lang="en-US" dirty="0" err="1" smtClean="0"/>
                  <a:t>barA</a:t>
                </a:r>
                <a:r>
                  <a:rPr lang="en-US" dirty="0"/>
                  <a:t> </a:t>
                </a:r>
                <a:r>
                  <a:rPr lang="en-US" dirty="0" smtClean="0"/>
                  <a:t>+ (A+B)*</a:t>
                </a:r>
                <a:r>
                  <a:rPr lang="en-US" dirty="0" err="1" smtClean="0"/>
                  <a:t>barB</a:t>
                </a:r>
                <a:endParaRPr lang="en-US" dirty="0" smtClean="0"/>
              </a:p>
              <a:p>
                <a:r>
                  <a:rPr lang="en-US" dirty="0" smtClean="0"/>
                  <a:t>=</a:t>
                </a:r>
                <a:r>
                  <a:rPr lang="en-US" dirty="0" err="1" smtClean="0"/>
                  <a:t>barA</a:t>
                </a:r>
                <a:r>
                  <a:rPr lang="en-US" dirty="0" smtClean="0"/>
                  <a:t>*a + </a:t>
                </a:r>
                <a:r>
                  <a:rPr lang="en-US" dirty="0" err="1" smtClean="0"/>
                  <a:t>barA</a:t>
                </a:r>
                <a:r>
                  <a:rPr lang="en-US" dirty="0" smtClean="0"/>
                  <a:t>*B + </a:t>
                </a:r>
                <a:r>
                  <a:rPr lang="en-US" dirty="0" err="1" smtClean="0"/>
                  <a:t>barB</a:t>
                </a:r>
                <a:r>
                  <a:rPr lang="en-US" dirty="0" smtClean="0"/>
                  <a:t>*A + </a:t>
                </a:r>
                <a:r>
                  <a:rPr lang="en-US" dirty="0" err="1" smtClean="0"/>
                  <a:t>barB</a:t>
                </a:r>
                <a:r>
                  <a:rPr lang="en-US" dirty="0" smtClean="0"/>
                  <a:t>*B</a:t>
                </a:r>
              </a:p>
              <a:p>
                <a:r>
                  <a:rPr lang="en-US" dirty="0" smtClean="0"/>
                  <a:t>=0+barA*</a:t>
                </a:r>
                <a:r>
                  <a:rPr lang="en-US" dirty="0" err="1" smtClean="0"/>
                  <a:t>B+barB</a:t>
                </a:r>
                <a:r>
                  <a:rPr lang="en-US" dirty="0" smtClean="0"/>
                  <a:t>*A+0</a:t>
                </a:r>
              </a:p>
              <a:p>
                <a:r>
                  <a:rPr lang="en-US" dirty="0" smtClean="0"/>
                  <a:t>=</a:t>
                </a:r>
                <a:r>
                  <a:rPr lang="en-US" dirty="0" err="1" smtClean="0">
                    <a:solidFill>
                      <a:srgbClr val="C00000"/>
                    </a:solidFill>
                  </a:rPr>
                  <a:t>barA</a:t>
                </a:r>
                <a:r>
                  <a:rPr lang="en-US" dirty="0" smtClean="0">
                    <a:solidFill>
                      <a:srgbClr val="C00000"/>
                    </a:solidFill>
                  </a:rPr>
                  <a:t>*</a:t>
                </a:r>
                <a:r>
                  <a:rPr lang="en-US" dirty="0" err="1" smtClean="0">
                    <a:solidFill>
                      <a:srgbClr val="C00000"/>
                    </a:solidFill>
                  </a:rPr>
                  <a:t>B+barB</a:t>
                </a:r>
                <a:r>
                  <a:rPr lang="en-US" dirty="0" smtClean="0">
                    <a:solidFill>
                      <a:srgbClr val="C00000"/>
                    </a:solidFill>
                  </a:rPr>
                  <a:t>*A</a:t>
                </a:r>
                <a:endParaRPr lang="en-US" dirty="0">
                  <a:solidFill>
                    <a:srgbClr val="C00000"/>
                  </a:solidFill>
                </a:endParaRPr>
              </a:p>
            </p:txBody>
          </p:sp>
        </mc:Choice>
        <mc:Fallback xmlns="">
          <p:sp>
            <p:nvSpPr>
              <p:cNvPr id="5" name="Content Placeholder 4">
                <a:extLst>
                  <a:ext uri="{FF2B5EF4-FFF2-40B4-BE49-F238E27FC236}">
                    <a16:creationId xmlns:a16="http://schemas.microsoft.com/office/drawing/2014/main" xmlns:a14="http://schemas.microsoft.com/office/drawing/2010/main" xmlns="" id="{EAD2F937-36CB-498B-B513-CA1AEA873AF3}"/>
                  </a:ext>
                </a:extLst>
              </p:cNvPr>
              <p:cNvSpPr>
                <a:spLocks noGrp="1" noRot="1" noChangeAspect="1" noMove="1" noResize="1" noEditPoints="1" noAdjustHandles="1" noChangeArrowheads="1" noChangeShapeType="1" noTextEdit="1"/>
              </p:cNvSpPr>
              <p:nvPr>
                <p:ph idx="1"/>
              </p:nvPr>
            </p:nvSpPr>
            <p:spPr>
              <a:blipFill rotWithShape="0">
                <a:blip r:embed="rId3"/>
                <a:stretch>
                  <a:fillRect l="-1043" t="-2941"/>
                </a:stretch>
              </a:blipFill>
            </p:spPr>
            <p:txBody>
              <a:bodyPr/>
              <a:lstStyle/>
              <a:p>
                <a:r>
                  <a:rPr lang="en-US">
                    <a:noFill/>
                  </a:rPr>
                  <a:t> </a:t>
                </a:r>
              </a:p>
            </p:txBody>
          </p:sp>
        </mc:Fallback>
      </mc:AlternateContent>
      <p:sp>
        <p:nvSpPr>
          <p:cNvPr id="3" name="TextBox 2"/>
          <p:cNvSpPr txBox="1"/>
          <p:nvPr/>
        </p:nvSpPr>
        <p:spPr>
          <a:xfrm>
            <a:off x="6100354" y="3448594"/>
            <a:ext cx="3317966" cy="369332"/>
          </a:xfrm>
          <a:prstGeom prst="rect">
            <a:avLst/>
          </a:prstGeom>
          <a:noFill/>
        </p:spPr>
        <p:txBody>
          <a:bodyPr wrap="square" rtlCol="0">
            <a:spAutoFit/>
          </a:bodyPr>
          <a:lstStyle/>
          <a:p>
            <a:r>
              <a:rPr lang="en-US" dirty="0" smtClean="0">
                <a:solidFill>
                  <a:schemeClr val="accent1"/>
                </a:solidFill>
              </a:rPr>
              <a:t>Distribution law</a:t>
            </a:r>
            <a:endParaRPr lang="en-US" dirty="0">
              <a:solidFill>
                <a:schemeClr val="accent1"/>
              </a:solidFill>
            </a:endParaRPr>
          </a:p>
        </p:txBody>
      </p:sp>
      <p:sp>
        <p:nvSpPr>
          <p:cNvPr id="6" name="TextBox 5"/>
          <p:cNvSpPr txBox="1"/>
          <p:nvPr/>
        </p:nvSpPr>
        <p:spPr>
          <a:xfrm>
            <a:off x="6840583" y="3952863"/>
            <a:ext cx="3317966" cy="369332"/>
          </a:xfrm>
          <a:prstGeom prst="rect">
            <a:avLst/>
          </a:prstGeom>
          <a:noFill/>
        </p:spPr>
        <p:txBody>
          <a:bodyPr wrap="square" rtlCol="0">
            <a:spAutoFit/>
          </a:bodyPr>
          <a:lstStyle/>
          <a:p>
            <a:r>
              <a:rPr lang="en-US" dirty="0" smtClean="0">
                <a:solidFill>
                  <a:schemeClr val="accent1"/>
                </a:solidFill>
              </a:rPr>
              <a:t>Distribution law</a:t>
            </a:r>
            <a:endParaRPr lang="en-US" dirty="0">
              <a:solidFill>
                <a:schemeClr val="accent1"/>
              </a:solidFill>
            </a:endParaRPr>
          </a:p>
        </p:txBody>
      </p:sp>
      <p:sp>
        <p:nvSpPr>
          <p:cNvPr id="7" name="TextBox 6"/>
          <p:cNvSpPr txBox="1"/>
          <p:nvPr/>
        </p:nvSpPr>
        <p:spPr>
          <a:xfrm>
            <a:off x="5612674" y="4425200"/>
            <a:ext cx="3317966" cy="369332"/>
          </a:xfrm>
          <a:prstGeom prst="rect">
            <a:avLst/>
          </a:prstGeom>
          <a:noFill/>
        </p:spPr>
        <p:txBody>
          <a:bodyPr wrap="square" rtlCol="0">
            <a:spAutoFit/>
          </a:bodyPr>
          <a:lstStyle/>
          <a:p>
            <a:r>
              <a:rPr lang="en-US" dirty="0" smtClean="0">
                <a:solidFill>
                  <a:schemeClr val="accent1"/>
                </a:solidFill>
              </a:rPr>
              <a:t>Inverse law</a:t>
            </a:r>
            <a:endParaRPr lang="en-US" dirty="0">
              <a:solidFill>
                <a:schemeClr val="accent1"/>
              </a:solidFill>
            </a:endParaRPr>
          </a:p>
        </p:txBody>
      </p:sp>
      <p:sp>
        <p:nvSpPr>
          <p:cNvPr id="8" name="TextBox 7"/>
          <p:cNvSpPr txBox="1"/>
          <p:nvPr/>
        </p:nvSpPr>
        <p:spPr>
          <a:xfrm>
            <a:off x="5612674" y="4931749"/>
            <a:ext cx="3317966" cy="369332"/>
          </a:xfrm>
          <a:prstGeom prst="rect">
            <a:avLst/>
          </a:prstGeom>
          <a:noFill/>
        </p:spPr>
        <p:txBody>
          <a:bodyPr wrap="square" rtlCol="0">
            <a:spAutoFit/>
          </a:bodyPr>
          <a:lstStyle/>
          <a:p>
            <a:r>
              <a:rPr lang="en-US" dirty="0" smtClean="0">
                <a:solidFill>
                  <a:schemeClr val="accent1"/>
                </a:solidFill>
              </a:rPr>
              <a:t>Basic law</a:t>
            </a:r>
            <a:endParaRPr lang="en-US" dirty="0">
              <a:solidFill>
                <a:schemeClr val="accent1"/>
              </a:solidFill>
            </a:endParaRPr>
          </a:p>
        </p:txBody>
      </p:sp>
    </p:spTree>
    <p:extLst>
      <p:ext uri="{BB962C8B-B14F-4D97-AF65-F5344CB8AC3E}">
        <p14:creationId xmlns:p14="http://schemas.microsoft.com/office/powerpoint/2010/main" val="132780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 grpId="0"/>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E1B7E4-A469-4827-884C-0B906D295DB0}"/>
              </a:ext>
            </a:extLst>
          </p:cNvPr>
          <p:cNvSpPr>
            <a:spLocks noGrp="1"/>
          </p:cNvSpPr>
          <p:nvPr>
            <p:ph type="title"/>
          </p:nvPr>
        </p:nvSpPr>
        <p:spPr/>
        <p:txBody>
          <a:bodyPr/>
          <a:lstStyle/>
          <a:p>
            <a:r>
              <a:rPr lang="en-US" b="1" dirty="0"/>
              <a:t>Q3 </a:t>
            </a:r>
            <a:r>
              <a:rPr lang="en-US" dirty="0"/>
              <a:t>Simplify </a:t>
            </a:r>
            <a:r>
              <a:rPr lang="en-US" dirty="0" err="1"/>
              <a:t>boolean</a:t>
            </a:r>
            <a:r>
              <a:rPr lang="en-US" dirty="0"/>
              <a:t> expression</a:t>
            </a:r>
          </a:p>
        </p:txBody>
      </p:sp>
      <p:sp>
        <p:nvSpPr>
          <p:cNvPr id="3" name="Content Placeholder 2">
            <a:extLst>
              <a:ext uri="{FF2B5EF4-FFF2-40B4-BE49-F238E27FC236}">
                <a16:creationId xmlns="" xmlns:a16="http://schemas.microsoft.com/office/drawing/2014/main" id="{41CFDE55-F26D-41D5-90EF-8FBD6CAF1855}"/>
              </a:ext>
            </a:extLst>
          </p:cNvPr>
          <p:cNvSpPr>
            <a:spLocks noGrp="1"/>
          </p:cNvSpPr>
          <p:nvPr>
            <p:ph idx="1"/>
          </p:nvPr>
        </p:nvSpPr>
        <p:spPr/>
        <p:txBody>
          <a:bodyPr>
            <a:normAutofit fontScale="92500" lnSpcReduction="10000"/>
          </a:bodyPr>
          <a:lstStyle/>
          <a:p>
            <a:r>
              <a:rPr lang="en-US" dirty="0"/>
              <a:t>When simplifying the Boolean expression in Q2, which of the Boolean laws in shown Q1 are needed?</a:t>
            </a:r>
          </a:p>
          <a:p>
            <a:endParaRPr lang="en-US" dirty="0"/>
          </a:p>
          <a:p>
            <a:pPr marL="514350" indent="-514350">
              <a:buFont typeface="+mj-lt"/>
              <a:buAutoNum type="alphaUcPeriod"/>
            </a:pPr>
            <a:r>
              <a:rPr lang="en-US" dirty="0"/>
              <a:t>R1</a:t>
            </a:r>
          </a:p>
          <a:p>
            <a:pPr marL="514350" indent="-514350">
              <a:buFont typeface="+mj-lt"/>
              <a:buAutoNum type="alphaUcPeriod"/>
            </a:pPr>
            <a:r>
              <a:rPr lang="en-US" dirty="0"/>
              <a:t>R2</a:t>
            </a:r>
          </a:p>
          <a:p>
            <a:pPr marL="514350" indent="-514350">
              <a:buFont typeface="+mj-lt"/>
              <a:buAutoNum type="alphaUcPeriod"/>
            </a:pPr>
            <a:r>
              <a:rPr lang="en-US" dirty="0"/>
              <a:t>R3</a:t>
            </a:r>
          </a:p>
          <a:p>
            <a:pPr marL="514350" indent="-514350">
              <a:buFont typeface="+mj-lt"/>
              <a:buAutoNum type="alphaUcPeriod"/>
            </a:pPr>
            <a:r>
              <a:rPr lang="en-US" dirty="0"/>
              <a:t>R4</a:t>
            </a:r>
          </a:p>
          <a:p>
            <a:pPr marL="514350" indent="-514350">
              <a:buFont typeface="+mj-lt"/>
              <a:buAutoNum type="alphaUcPeriod"/>
            </a:pPr>
            <a:r>
              <a:rPr lang="en-US" dirty="0"/>
              <a:t>R5</a:t>
            </a:r>
          </a:p>
          <a:p>
            <a:pPr marL="514350" indent="-514350">
              <a:buFont typeface="+mj-lt"/>
              <a:buAutoNum type="alphaUcPeriod"/>
            </a:pPr>
            <a:r>
              <a:rPr lang="en-US" dirty="0"/>
              <a:t>R6</a:t>
            </a:r>
          </a:p>
          <a:p>
            <a:pPr marL="514350" indent="-514350">
              <a:buFont typeface="+mj-lt"/>
              <a:buAutoNum type="alphaUcPeriod"/>
            </a:pPr>
            <a:r>
              <a:rPr lang="en-US" dirty="0"/>
              <a:t>R7</a:t>
            </a:r>
          </a:p>
        </p:txBody>
      </p:sp>
      <p:sp>
        <p:nvSpPr>
          <p:cNvPr id="20" name="Oval 19">
            <a:extLst>
              <a:ext uri="{FF2B5EF4-FFF2-40B4-BE49-F238E27FC236}">
                <a16:creationId xmlns="" xmlns:a16="http://schemas.microsoft.com/office/drawing/2014/main" id="{C33B6304-74B8-42A3-9064-96FF2536F8EE}"/>
              </a:ext>
            </a:extLst>
          </p:cNvPr>
          <p:cNvSpPr/>
          <p:nvPr/>
        </p:nvSpPr>
        <p:spPr>
          <a:xfrm>
            <a:off x="222286" y="2889503"/>
            <a:ext cx="4343400" cy="59177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 xmlns:a16="http://schemas.microsoft.com/office/drawing/2014/main" id="{4768C06F-1CB5-4086-B265-6AC46E6C5148}"/>
              </a:ext>
            </a:extLst>
          </p:cNvPr>
          <p:cNvSpPr/>
          <p:nvPr/>
        </p:nvSpPr>
        <p:spPr>
          <a:xfrm>
            <a:off x="222286" y="4680093"/>
            <a:ext cx="4343400" cy="59177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 xmlns:a16="http://schemas.microsoft.com/office/drawing/2014/main" id="{DDFE20CE-075D-455D-925F-802711B5703E}"/>
              </a:ext>
            </a:extLst>
          </p:cNvPr>
          <p:cNvSpPr/>
          <p:nvPr/>
        </p:nvSpPr>
        <p:spPr>
          <a:xfrm>
            <a:off x="222286" y="5554707"/>
            <a:ext cx="4343400" cy="59177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501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4A18D3-85FF-4C43-9306-134979EAE2FE}"/>
              </a:ext>
            </a:extLst>
          </p:cNvPr>
          <p:cNvSpPr>
            <a:spLocks noGrp="1"/>
          </p:cNvSpPr>
          <p:nvPr>
            <p:ph type="title"/>
          </p:nvPr>
        </p:nvSpPr>
        <p:spPr/>
        <p:txBody>
          <a:bodyPr/>
          <a:lstStyle/>
          <a:p>
            <a:r>
              <a:rPr lang="en-US" b="1" dirty="0"/>
              <a:t>Q4 </a:t>
            </a:r>
            <a:r>
              <a:rPr lang="en-US" dirty="0"/>
              <a:t>Boolean circuit</a:t>
            </a:r>
          </a:p>
        </p:txBody>
      </p:sp>
      <p:sp>
        <p:nvSpPr>
          <p:cNvPr id="3" name="Content Placeholder 2">
            <a:extLst>
              <a:ext uri="{FF2B5EF4-FFF2-40B4-BE49-F238E27FC236}">
                <a16:creationId xmlns="" xmlns:a16="http://schemas.microsoft.com/office/drawing/2014/main" id="{40718A39-C043-486A-942A-AF39BE316465}"/>
              </a:ext>
            </a:extLst>
          </p:cNvPr>
          <p:cNvSpPr>
            <a:spLocks noGrp="1"/>
          </p:cNvSpPr>
          <p:nvPr>
            <p:ph idx="1"/>
          </p:nvPr>
        </p:nvSpPr>
        <p:spPr/>
        <p:txBody>
          <a:bodyPr>
            <a:normAutofit/>
          </a:bodyPr>
          <a:lstStyle/>
          <a:p>
            <a:r>
              <a:rPr lang="en-US" dirty="0"/>
              <a:t>If you are to use a single logic gate to implement the simplified expression in Q2. Which gate should you use</a:t>
            </a:r>
            <a:r>
              <a:rPr lang="en-US" dirty="0" smtClean="0"/>
              <a:t>?</a:t>
            </a:r>
            <a:endParaRPr lang="en-US" dirty="0"/>
          </a:p>
          <a:p>
            <a:pPr marL="514350" indent="-514350">
              <a:buFont typeface="+mj-lt"/>
              <a:buAutoNum type="alphaUcPeriod"/>
            </a:pPr>
            <a:r>
              <a:rPr lang="en-US" dirty="0"/>
              <a:t>AND</a:t>
            </a:r>
          </a:p>
          <a:p>
            <a:pPr marL="514350" indent="-514350">
              <a:buFont typeface="+mj-lt"/>
              <a:buAutoNum type="alphaUcPeriod"/>
            </a:pPr>
            <a:r>
              <a:rPr lang="en-US" dirty="0"/>
              <a:t>OR</a:t>
            </a:r>
          </a:p>
          <a:p>
            <a:pPr marL="514350" indent="-514350">
              <a:buFont typeface="+mj-lt"/>
              <a:buAutoNum type="alphaUcPeriod"/>
            </a:pPr>
            <a:r>
              <a:rPr lang="en-US" dirty="0"/>
              <a:t>NOR</a:t>
            </a:r>
          </a:p>
          <a:p>
            <a:pPr marL="514350" indent="-514350">
              <a:buFont typeface="+mj-lt"/>
              <a:buAutoNum type="alphaUcPeriod"/>
            </a:pPr>
            <a:r>
              <a:rPr lang="en-US" dirty="0"/>
              <a:t>NAND</a:t>
            </a:r>
          </a:p>
          <a:p>
            <a:pPr marL="514350" indent="-514350">
              <a:buFont typeface="+mj-lt"/>
              <a:buAutoNum type="alphaUcPeriod"/>
            </a:pPr>
            <a:r>
              <a:rPr lang="en-US" dirty="0"/>
              <a:t>XOR</a:t>
            </a:r>
          </a:p>
          <a:p>
            <a:pPr marL="514350" indent="-514350">
              <a:buFont typeface="+mj-lt"/>
              <a:buAutoNum type="alphaUcPeriod"/>
            </a:pPr>
            <a:r>
              <a:rPr lang="en-US" dirty="0"/>
              <a:t>None of the above</a:t>
            </a:r>
          </a:p>
        </p:txBody>
      </p:sp>
      <p:sp>
        <p:nvSpPr>
          <p:cNvPr id="4" name="Oval 3">
            <a:extLst>
              <a:ext uri="{FF2B5EF4-FFF2-40B4-BE49-F238E27FC236}">
                <a16:creationId xmlns="" xmlns:a16="http://schemas.microsoft.com/office/drawing/2014/main" id="{7F44DC64-B7ED-4692-98C6-673DBDB8E055}"/>
              </a:ext>
            </a:extLst>
          </p:cNvPr>
          <p:cNvSpPr/>
          <p:nvPr/>
        </p:nvSpPr>
        <p:spPr>
          <a:xfrm>
            <a:off x="209223" y="4726141"/>
            <a:ext cx="4343400" cy="59177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181600" y="4837362"/>
            <a:ext cx="4833257" cy="369332"/>
          </a:xfrm>
          <a:prstGeom prst="rect">
            <a:avLst/>
          </a:prstGeom>
          <a:noFill/>
        </p:spPr>
        <p:txBody>
          <a:bodyPr wrap="square" rtlCol="0">
            <a:spAutoFit/>
          </a:bodyPr>
          <a:lstStyle/>
          <a:p>
            <a:r>
              <a:rPr lang="en-US" dirty="0" smtClean="0">
                <a:solidFill>
                  <a:schemeClr val="accent1"/>
                </a:solidFill>
              </a:rPr>
              <a:t>XOR(A,B) = A*</a:t>
            </a:r>
            <a:r>
              <a:rPr lang="en-US" dirty="0" err="1" smtClean="0">
                <a:solidFill>
                  <a:schemeClr val="accent1"/>
                </a:solidFill>
              </a:rPr>
              <a:t>barB</a:t>
            </a:r>
            <a:r>
              <a:rPr lang="en-US" dirty="0" smtClean="0">
                <a:solidFill>
                  <a:schemeClr val="accent1"/>
                </a:solidFill>
              </a:rPr>
              <a:t> + B*</a:t>
            </a:r>
            <a:r>
              <a:rPr lang="en-US" dirty="0" err="1" smtClean="0">
                <a:solidFill>
                  <a:schemeClr val="accent1"/>
                </a:solidFill>
              </a:rPr>
              <a:t>barA</a:t>
            </a:r>
            <a:endParaRPr lang="en-US" dirty="0">
              <a:solidFill>
                <a:schemeClr val="accent1"/>
              </a:solidFill>
            </a:endParaRPr>
          </a:p>
        </p:txBody>
      </p:sp>
      <p:sp>
        <p:nvSpPr>
          <p:cNvPr id="6" name="TextBox 5"/>
          <p:cNvSpPr txBox="1"/>
          <p:nvPr/>
        </p:nvSpPr>
        <p:spPr>
          <a:xfrm>
            <a:off x="3679371" y="4329606"/>
            <a:ext cx="4833257" cy="369332"/>
          </a:xfrm>
          <a:prstGeom prst="rect">
            <a:avLst/>
          </a:prstGeom>
          <a:noFill/>
        </p:spPr>
        <p:txBody>
          <a:bodyPr wrap="square" rtlCol="0">
            <a:spAutoFit/>
          </a:bodyPr>
          <a:lstStyle/>
          <a:p>
            <a:r>
              <a:rPr lang="en-US" dirty="0" smtClean="0">
                <a:solidFill>
                  <a:schemeClr val="accent1"/>
                </a:solidFill>
              </a:rPr>
              <a:t>NAND(A,B) = bar(A*B) = </a:t>
            </a:r>
            <a:r>
              <a:rPr lang="en-US" dirty="0" err="1" smtClean="0">
                <a:solidFill>
                  <a:schemeClr val="accent1"/>
                </a:solidFill>
              </a:rPr>
              <a:t>barA+barB</a:t>
            </a:r>
            <a:endParaRPr lang="en-US" dirty="0">
              <a:solidFill>
                <a:schemeClr val="accent1"/>
              </a:solidFill>
            </a:endParaRPr>
          </a:p>
        </p:txBody>
      </p:sp>
    </p:spTree>
    <p:extLst>
      <p:ext uri="{BB962C8B-B14F-4D97-AF65-F5344CB8AC3E}">
        <p14:creationId xmlns:p14="http://schemas.microsoft.com/office/powerpoint/2010/main" val="84171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Topics</a:t>
            </a:r>
          </a:p>
        </p:txBody>
      </p:sp>
      <p:sp>
        <p:nvSpPr>
          <p:cNvPr id="3" name="Content Placeholder 2"/>
          <p:cNvSpPr>
            <a:spLocks noGrp="1"/>
          </p:cNvSpPr>
          <p:nvPr>
            <p:ph idx="1"/>
          </p:nvPr>
        </p:nvSpPr>
        <p:spPr/>
        <p:txBody>
          <a:bodyPr/>
          <a:lstStyle/>
          <a:p>
            <a:r>
              <a:rPr lang="en-US" dirty="0"/>
              <a:t>Assessment 11</a:t>
            </a:r>
            <a:endParaRPr lang="en-US" altLang="zh-CN" dirty="0"/>
          </a:p>
          <a:p>
            <a:r>
              <a:rPr lang="en-US" dirty="0"/>
              <a:t>Assessment 12</a:t>
            </a:r>
            <a:endParaRPr lang="en-US" altLang="zh-CN" dirty="0"/>
          </a:p>
          <a:p>
            <a:r>
              <a:rPr lang="en-US" dirty="0" smtClean="0"/>
              <a:t>Lab5</a:t>
            </a:r>
          </a:p>
          <a:p>
            <a:r>
              <a:rPr lang="en-US" dirty="0" smtClean="0"/>
              <a:t>Sequential Logic, FSM </a:t>
            </a:r>
            <a:endParaRPr lang="en-US" dirty="0"/>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817509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E3545E-89BD-4A94-80CC-74FFF37F451B}"/>
              </a:ext>
            </a:extLst>
          </p:cNvPr>
          <p:cNvSpPr>
            <a:spLocks noGrp="1"/>
          </p:cNvSpPr>
          <p:nvPr>
            <p:ph type="title"/>
          </p:nvPr>
        </p:nvSpPr>
        <p:spPr/>
        <p:txBody>
          <a:bodyPr/>
          <a:lstStyle/>
          <a:p>
            <a:r>
              <a:rPr lang="en-US" b="1" dirty="0"/>
              <a:t>Q5 </a:t>
            </a:r>
            <a:r>
              <a:rPr lang="en-US" dirty="0"/>
              <a:t>Gate delay</a:t>
            </a:r>
          </a:p>
        </p:txBody>
      </p:sp>
      <p:sp>
        <p:nvSpPr>
          <p:cNvPr id="3" name="Content Placeholder 2">
            <a:extLst>
              <a:ext uri="{FF2B5EF4-FFF2-40B4-BE49-F238E27FC236}">
                <a16:creationId xmlns="" xmlns:a16="http://schemas.microsoft.com/office/drawing/2014/main" id="{F2ACE40F-574B-4BC8-B71B-21F826A7BDB8}"/>
              </a:ext>
            </a:extLst>
          </p:cNvPr>
          <p:cNvSpPr>
            <a:spLocks noGrp="1"/>
          </p:cNvSpPr>
          <p:nvPr>
            <p:ph idx="1"/>
          </p:nvPr>
        </p:nvSpPr>
        <p:spPr/>
        <p:txBody>
          <a:bodyPr/>
          <a:lstStyle/>
          <a:p>
            <a:r>
              <a:rPr lang="en-US" dirty="0"/>
              <a:t>What can be said about the gate delay (aka </a:t>
            </a:r>
            <a:r>
              <a:rPr lang="en-US" dirty="0">
                <a:solidFill>
                  <a:schemeClr val="accent1"/>
                </a:solidFill>
              </a:rPr>
              <a:t>the number of gates along the longest path through a piece of logic</a:t>
            </a:r>
            <a:r>
              <a:rPr lang="en-US" dirty="0"/>
              <a:t>) of an </a:t>
            </a:r>
            <a:r>
              <a:rPr lang="en-US" dirty="0" smtClean="0"/>
              <a:t>arbitrary </a:t>
            </a:r>
            <a:r>
              <a:rPr lang="en-US" dirty="0"/>
              <a:t>combinatorial circuit built using sum of product representation? (Note: please ignore inverters when counting gate delays</a:t>
            </a:r>
            <a:r>
              <a:rPr lang="en-US" dirty="0" smtClean="0"/>
              <a:t>)</a:t>
            </a:r>
            <a:endParaRPr lang="en-US" dirty="0"/>
          </a:p>
          <a:p>
            <a:pPr marL="514350" indent="-514350">
              <a:buFont typeface="+mj-lt"/>
              <a:buAutoNum type="alphaUcPeriod"/>
            </a:pPr>
            <a:r>
              <a:rPr lang="en-US" dirty="0"/>
              <a:t>≤2</a:t>
            </a:r>
          </a:p>
          <a:p>
            <a:pPr marL="514350" indent="-514350">
              <a:buFont typeface="+mj-lt"/>
              <a:buAutoNum type="alphaUcPeriod"/>
            </a:pPr>
            <a:r>
              <a:rPr lang="en-US" dirty="0"/>
              <a:t>≥2</a:t>
            </a:r>
          </a:p>
          <a:p>
            <a:pPr marL="514350" indent="-514350">
              <a:buFont typeface="+mj-lt"/>
              <a:buAutoNum type="alphaUcPeriod"/>
            </a:pPr>
            <a:r>
              <a:rPr lang="en-US" dirty="0"/>
              <a:t>could be any delay</a:t>
            </a:r>
          </a:p>
        </p:txBody>
      </p:sp>
      <p:sp>
        <p:nvSpPr>
          <p:cNvPr id="4" name="Oval 3">
            <a:extLst>
              <a:ext uri="{FF2B5EF4-FFF2-40B4-BE49-F238E27FC236}">
                <a16:creationId xmlns="" xmlns:a16="http://schemas.microsoft.com/office/drawing/2014/main" id="{2683727C-B44D-4281-8142-2BD2F6D672D8}"/>
              </a:ext>
            </a:extLst>
          </p:cNvPr>
          <p:cNvSpPr/>
          <p:nvPr/>
        </p:nvSpPr>
        <p:spPr>
          <a:xfrm>
            <a:off x="251024" y="3409519"/>
            <a:ext cx="4343400" cy="59177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65223" y="3587840"/>
            <a:ext cx="4937760" cy="2862322"/>
          </a:xfrm>
          <a:prstGeom prst="rect">
            <a:avLst/>
          </a:prstGeom>
          <a:noFill/>
        </p:spPr>
        <p:txBody>
          <a:bodyPr wrap="square" rtlCol="0">
            <a:spAutoFit/>
          </a:bodyPr>
          <a:lstStyle/>
          <a:p>
            <a:r>
              <a:rPr lang="en-US" dirty="0" smtClean="0">
                <a:solidFill>
                  <a:schemeClr val="accent1"/>
                </a:solidFill>
              </a:rPr>
              <a:t>How to build a combinatorial circuit?</a:t>
            </a:r>
          </a:p>
          <a:p>
            <a:pPr marL="285750" indent="-285750">
              <a:buFont typeface="Arial" charset="0"/>
              <a:buChar char="•"/>
            </a:pPr>
            <a:r>
              <a:rPr lang="en-US" dirty="0" smtClean="0"/>
              <a:t>truth table</a:t>
            </a:r>
          </a:p>
          <a:p>
            <a:pPr marL="285750" indent="-285750">
              <a:buFont typeface="Arial" charset="0"/>
              <a:buChar char="•"/>
            </a:pPr>
            <a:r>
              <a:rPr lang="en-US" dirty="0" smtClean="0"/>
              <a:t>sum of product</a:t>
            </a:r>
          </a:p>
          <a:p>
            <a:pPr marL="285750" indent="-285750">
              <a:buFont typeface="Arial" charset="0"/>
              <a:buChar char="•"/>
            </a:pPr>
            <a:r>
              <a:rPr lang="en-US" dirty="0" smtClean="0"/>
              <a:t>Gate delay?</a:t>
            </a:r>
          </a:p>
          <a:p>
            <a:pPr marL="742950" lvl="1" indent="-285750">
              <a:buFont typeface="Arial" charset="0"/>
              <a:buChar char="•"/>
            </a:pPr>
            <a:r>
              <a:rPr lang="en-US" dirty="0" smtClean="0"/>
              <a:t>“sum of product” </a:t>
            </a:r>
            <a:r>
              <a:rPr lang="mr-IN" dirty="0" smtClean="0"/>
              <a:t>–</a:t>
            </a:r>
            <a:r>
              <a:rPr lang="en-US" dirty="0" smtClean="0"/>
              <a:t> OR all ANDs</a:t>
            </a:r>
          </a:p>
          <a:p>
            <a:pPr marL="742950" lvl="1" indent="-285750">
              <a:buFont typeface="Arial" charset="0"/>
              <a:buChar char="•"/>
            </a:pPr>
            <a:r>
              <a:rPr lang="en-US" dirty="0" smtClean="0"/>
              <a:t>if no OR, no AND: </a:t>
            </a:r>
          </a:p>
          <a:p>
            <a:pPr marL="1200150" lvl="2" indent="-285750">
              <a:buFont typeface="Arial" charset="0"/>
              <a:buChar char="•"/>
            </a:pPr>
            <a:r>
              <a:rPr lang="en-US" dirty="0" smtClean="0"/>
              <a:t>gate delay=0</a:t>
            </a:r>
          </a:p>
          <a:p>
            <a:pPr marL="742950" lvl="1" indent="-285750">
              <a:buFont typeface="Arial" charset="0"/>
              <a:buChar char="•"/>
            </a:pPr>
            <a:r>
              <a:rPr lang="en-US" dirty="0" smtClean="0"/>
              <a:t>if no OR:</a:t>
            </a:r>
          </a:p>
          <a:p>
            <a:pPr marL="1200150" lvl="2" indent="-285750">
              <a:buFont typeface="Arial" charset="0"/>
              <a:buChar char="•"/>
            </a:pPr>
            <a:r>
              <a:rPr lang="en-US" dirty="0" smtClean="0"/>
              <a:t>gate delay=1</a:t>
            </a:r>
          </a:p>
          <a:p>
            <a:pPr marL="742950" lvl="1" indent="-285750">
              <a:buFont typeface="Arial" charset="0"/>
              <a:buChar char="•"/>
            </a:pPr>
            <a:r>
              <a:rPr lang="en-US" dirty="0" smtClean="0"/>
              <a:t>otherwise: gate delay=2</a:t>
            </a:r>
            <a:endParaRPr lang="en-US" dirty="0"/>
          </a:p>
        </p:txBody>
      </p:sp>
    </p:spTree>
    <p:extLst>
      <p:ext uri="{BB962C8B-B14F-4D97-AF65-F5344CB8AC3E}">
        <p14:creationId xmlns:p14="http://schemas.microsoft.com/office/powerpoint/2010/main" val="393096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bldLvl="3"/>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 delay</a:t>
            </a:r>
          </a:p>
        </p:txBody>
      </p:sp>
      <p:sp>
        <p:nvSpPr>
          <p:cNvPr id="3" name="Content Placeholder 2"/>
          <p:cNvSpPr>
            <a:spLocks noGrp="1"/>
          </p:cNvSpPr>
          <p:nvPr>
            <p:ph idx="1"/>
          </p:nvPr>
        </p:nvSpPr>
        <p:spPr/>
        <p:txBody>
          <a:bodyPr/>
          <a:lstStyle/>
          <a:p>
            <a:r>
              <a:rPr lang="en-US" dirty="0" smtClean="0"/>
              <a:t>1-bit adder:</a:t>
            </a:r>
            <a:endParaRPr lang="en-US" dirty="0"/>
          </a:p>
        </p:txBody>
      </p:sp>
      <p:pic>
        <p:nvPicPr>
          <p:cNvPr id="4" name="Picture 3"/>
          <p:cNvPicPr>
            <a:picLocks noChangeAspect="1"/>
          </p:cNvPicPr>
          <p:nvPr/>
        </p:nvPicPr>
        <p:blipFill>
          <a:blip r:embed="rId2"/>
          <a:stretch>
            <a:fillRect/>
          </a:stretch>
        </p:blipFill>
        <p:spPr>
          <a:xfrm>
            <a:off x="1264879" y="3135085"/>
            <a:ext cx="4117017" cy="3329940"/>
          </a:xfrm>
          <a:prstGeom prst="rect">
            <a:avLst/>
          </a:prstGeom>
        </p:spPr>
      </p:pic>
      <p:pic>
        <p:nvPicPr>
          <p:cNvPr id="5" name="Picture 4"/>
          <p:cNvPicPr>
            <a:picLocks noChangeAspect="1"/>
          </p:cNvPicPr>
          <p:nvPr/>
        </p:nvPicPr>
        <p:blipFill>
          <a:blip r:embed="rId3"/>
          <a:stretch>
            <a:fillRect/>
          </a:stretch>
        </p:blipFill>
        <p:spPr>
          <a:xfrm>
            <a:off x="1264879" y="2365148"/>
            <a:ext cx="4117017" cy="443644"/>
          </a:xfrm>
          <a:prstGeom prst="rect">
            <a:avLst/>
          </a:prstGeom>
        </p:spPr>
      </p:pic>
      <p:sp>
        <p:nvSpPr>
          <p:cNvPr id="6" name="Rounded Rectangle 5"/>
          <p:cNvSpPr/>
          <p:nvPr/>
        </p:nvSpPr>
        <p:spPr>
          <a:xfrm>
            <a:off x="3631474" y="2808792"/>
            <a:ext cx="966652" cy="3840480"/>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451483" y="2876006"/>
            <a:ext cx="966652" cy="3840480"/>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 Logic Circui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3125" y="2878542"/>
            <a:ext cx="4690675" cy="35864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stretch>
            <a:fillRect/>
          </a:stretch>
        </p:blipFill>
        <p:spPr>
          <a:xfrm>
            <a:off x="6282830" y="2095320"/>
            <a:ext cx="5497649" cy="454925"/>
          </a:xfrm>
          <a:prstGeom prst="rect">
            <a:avLst/>
          </a:prstGeom>
        </p:spPr>
      </p:pic>
      <p:sp>
        <p:nvSpPr>
          <p:cNvPr id="10" name="Rounded Rectangle 9"/>
          <p:cNvSpPr/>
          <p:nvPr/>
        </p:nvSpPr>
        <p:spPr>
          <a:xfrm>
            <a:off x="9559430" y="2743605"/>
            <a:ext cx="966652" cy="242520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142311" y="2685181"/>
            <a:ext cx="966652" cy="2483633"/>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818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 delay</a:t>
            </a:r>
          </a:p>
        </p:txBody>
      </p:sp>
      <p:sp>
        <p:nvSpPr>
          <p:cNvPr id="3" name="Content Placeholder 2"/>
          <p:cNvSpPr>
            <a:spLocks noGrp="1"/>
          </p:cNvSpPr>
          <p:nvPr>
            <p:ph idx="1"/>
          </p:nvPr>
        </p:nvSpPr>
        <p:spPr/>
        <p:txBody>
          <a:bodyPr/>
          <a:lstStyle/>
          <a:p>
            <a:r>
              <a:rPr lang="en-US" dirty="0" smtClean="0"/>
              <a:t>1-bit adder:</a:t>
            </a:r>
            <a:endParaRPr lang="en-US" dirty="0"/>
          </a:p>
        </p:txBody>
      </p:sp>
      <p:pic>
        <p:nvPicPr>
          <p:cNvPr id="8" name="Picture 7"/>
          <p:cNvPicPr>
            <a:picLocks noChangeAspect="1"/>
          </p:cNvPicPr>
          <p:nvPr/>
        </p:nvPicPr>
        <p:blipFill>
          <a:blip r:embed="rId2"/>
          <a:stretch>
            <a:fillRect/>
          </a:stretch>
        </p:blipFill>
        <p:spPr>
          <a:xfrm>
            <a:off x="1087723" y="2423617"/>
            <a:ext cx="5497649" cy="454925"/>
          </a:xfrm>
          <a:prstGeom prst="rect">
            <a:avLst/>
          </a:prstGeom>
        </p:spPr>
      </p:pic>
      <p:pic>
        <p:nvPicPr>
          <p:cNvPr id="2050" name="Picture 2" descr="ull Adder - an overview | ScienceDirect Top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7250" y="3509522"/>
            <a:ext cx="3761577" cy="20855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 Logic Circui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723" y="3188472"/>
            <a:ext cx="4690675" cy="3586483"/>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p:cNvSpPr/>
          <p:nvPr/>
        </p:nvSpPr>
        <p:spPr>
          <a:xfrm>
            <a:off x="3984028" y="3053535"/>
            <a:ext cx="966652" cy="242520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566909" y="2995111"/>
            <a:ext cx="966652" cy="2483633"/>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516983" y="2927581"/>
            <a:ext cx="888177" cy="1466214"/>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19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CF7108-2BB0-4A4D-92DF-20B48BA5E33C}"/>
              </a:ext>
            </a:extLst>
          </p:cNvPr>
          <p:cNvSpPr>
            <a:spLocks noGrp="1"/>
          </p:cNvSpPr>
          <p:nvPr>
            <p:ph type="title"/>
          </p:nvPr>
        </p:nvSpPr>
        <p:spPr/>
        <p:txBody>
          <a:bodyPr/>
          <a:lstStyle/>
          <a:p>
            <a:r>
              <a:rPr lang="en-US" dirty="0"/>
              <a:t>Ripple carry</a:t>
            </a:r>
          </a:p>
        </p:txBody>
      </p:sp>
      <p:sp>
        <p:nvSpPr>
          <p:cNvPr id="3" name="Content Placeholder 2">
            <a:extLst>
              <a:ext uri="{FF2B5EF4-FFF2-40B4-BE49-F238E27FC236}">
                <a16:creationId xmlns="" xmlns:a16="http://schemas.microsoft.com/office/drawing/2014/main" id="{F0FC764C-0903-4A30-8A88-1AEC42B5C922}"/>
              </a:ext>
            </a:extLst>
          </p:cNvPr>
          <p:cNvSpPr>
            <a:spLocks noGrp="1"/>
          </p:cNvSpPr>
          <p:nvPr>
            <p:ph idx="1"/>
          </p:nvPr>
        </p:nvSpPr>
        <p:spPr/>
        <p:txBody>
          <a:bodyPr/>
          <a:lstStyle/>
          <a:p>
            <a:r>
              <a:rPr lang="en-US" dirty="0"/>
              <a:t>If a 1-bit adder's gate delay is 2, then what is the gate delay of a 32-bit ripple carry?</a:t>
            </a:r>
          </a:p>
          <a:p>
            <a:r>
              <a:rPr lang="en-US" dirty="0"/>
              <a:t>To facilitate </a:t>
            </a:r>
            <a:r>
              <a:rPr lang="en-US" dirty="0" err="1"/>
              <a:t>autograding</a:t>
            </a:r>
            <a:r>
              <a:rPr lang="en-US" dirty="0"/>
              <a:t>, please write your answer as a single decimal number</a:t>
            </a:r>
            <a:r>
              <a:rPr lang="en-US" dirty="0" smtClean="0"/>
              <a:t>.</a:t>
            </a:r>
            <a:endParaRPr lang="en-US" dirty="0"/>
          </a:p>
          <a:p>
            <a:r>
              <a:rPr lang="en-US" dirty="0">
                <a:solidFill>
                  <a:srgbClr val="C00000"/>
                </a:solidFill>
              </a:rPr>
              <a:t>64</a:t>
            </a:r>
          </a:p>
        </p:txBody>
      </p:sp>
      <p:sp>
        <p:nvSpPr>
          <p:cNvPr id="4" name="TextBox 3"/>
          <p:cNvSpPr txBox="1"/>
          <p:nvPr/>
        </p:nvSpPr>
        <p:spPr>
          <a:xfrm>
            <a:off x="4663440" y="3579223"/>
            <a:ext cx="5786846" cy="1200329"/>
          </a:xfrm>
          <a:prstGeom prst="rect">
            <a:avLst/>
          </a:prstGeom>
          <a:noFill/>
        </p:spPr>
        <p:txBody>
          <a:bodyPr wrap="square" rtlCol="0">
            <a:spAutoFit/>
          </a:bodyPr>
          <a:lstStyle/>
          <a:p>
            <a:r>
              <a:rPr lang="en-US" dirty="0" smtClean="0">
                <a:solidFill>
                  <a:schemeClr val="accent1"/>
                </a:solidFill>
              </a:rPr>
              <a:t>ripple carry:</a:t>
            </a:r>
          </a:p>
          <a:p>
            <a:pPr marL="285750" indent="-285750">
              <a:buFont typeface="Arial" charset="0"/>
              <a:buChar char="•"/>
            </a:pPr>
            <a:r>
              <a:rPr lang="en-US" dirty="0" smtClean="0">
                <a:solidFill>
                  <a:schemeClr val="accent1"/>
                </a:solidFill>
              </a:rPr>
              <a:t>compute carry-bit one by one -&gt; huge delay</a:t>
            </a:r>
          </a:p>
          <a:p>
            <a:pPr marL="285750" indent="-285750">
              <a:buFont typeface="Arial" charset="0"/>
              <a:buChar char="•"/>
            </a:pPr>
            <a:r>
              <a:rPr lang="en-US" dirty="0" smtClean="0">
                <a:solidFill>
                  <a:schemeClr val="accent1"/>
                </a:solidFill>
              </a:rPr>
              <a:t>gate delay = </a:t>
            </a:r>
            <a:r>
              <a:rPr lang="en-US" dirty="0" err="1" smtClean="0">
                <a:solidFill>
                  <a:schemeClr val="accent1"/>
                </a:solidFill>
              </a:rPr>
              <a:t>gate_delay</a:t>
            </a:r>
            <a:r>
              <a:rPr lang="en-US" dirty="0" smtClean="0">
                <a:solidFill>
                  <a:schemeClr val="accent1"/>
                </a:solidFill>
              </a:rPr>
              <a:t>(1-bit adder) * #bits</a:t>
            </a:r>
          </a:p>
          <a:p>
            <a:pPr marL="285750" indent="-285750">
              <a:buFont typeface="Arial" charset="0"/>
              <a:buChar char="•"/>
            </a:pPr>
            <a:r>
              <a:rPr lang="en-US" dirty="0" smtClean="0">
                <a:solidFill>
                  <a:schemeClr val="accent1"/>
                </a:solidFill>
              </a:rPr>
              <a:t>= 2* 32 =64</a:t>
            </a:r>
            <a:endParaRPr lang="en-US" dirty="0">
              <a:solidFill>
                <a:schemeClr val="accent1"/>
              </a:solidFill>
            </a:endParaRPr>
          </a:p>
        </p:txBody>
      </p:sp>
    </p:spTree>
    <p:extLst>
      <p:ext uri="{BB962C8B-B14F-4D97-AF65-F5344CB8AC3E}">
        <p14:creationId xmlns:p14="http://schemas.microsoft.com/office/powerpoint/2010/main" val="277793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0B66FA-B002-4A63-9516-DA2E440B5569}"/>
              </a:ext>
            </a:extLst>
          </p:cNvPr>
          <p:cNvSpPr>
            <a:spLocks noGrp="1"/>
          </p:cNvSpPr>
          <p:nvPr>
            <p:ph type="title"/>
          </p:nvPr>
        </p:nvSpPr>
        <p:spPr/>
        <p:txBody>
          <a:bodyPr/>
          <a:lstStyle/>
          <a:p>
            <a:r>
              <a:rPr lang="en-US" b="1" dirty="0"/>
              <a:t>Q7 </a:t>
            </a:r>
            <a:r>
              <a:rPr lang="en-US" dirty="0"/>
              <a:t>Clocks</a:t>
            </a:r>
          </a:p>
        </p:txBody>
      </p:sp>
      <p:sp>
        <p:nvSpPr>
          <p:cNvPr id="3" name="Content Placeholder 2">
            <a:extLst>
              <a:ext uri="{FF2B5EF4-FFF2-40B4-BE49-F238E27FC236}">
                <a16:creationId xmlns="" xmlns:a16="http://schemas.microsoft.com/office/drawing/2014/main" id="{0E37C9DD-5006-49BA-8FF7-CDDDA1E892C7}"/>
              </a:ext>
            </a:extLst>
          </p:cNvPr>
          <p:cNvSpPr>
            <a:spLocks noGrp="1"/>
          </p:cNvSpPr>
          <p:nvPr>
            <p:ph idx="1"/>
          </p:nvPr>
        </p:nvSpPr>
        <p:spPr/>
        <p:txBody>
          <a:bodyPr>
            <a:normAutofit fontScale="77500" lnSpcReduction="20000"/>
          </a:bodyPr>
          <a:lstStyle/>
          <a:p>
            <a:r>
              <a:rPr lang="en-US" dirty="0"/>
              <a:t>Which of the following statements about the role of clocks in a digital system are correct?</a:t>
            </a:r>
          </a:p>
          <a:p>
            <a:endParaRPr lang="en-US" dirty="0"/>
          </a:p>
          <a:p>
            <a:pPr marL="514350" indent="-514350">
              <a:buFont typeface="+mj-lt"/>
              <a:buAutoNum type="alphaUcPeriod"/>
            </a:pPr>
            <a:r>
              <a:rPr lang="en-US" dirty="0"/>
              <a:t>Clocks are needed for state elements.</a:t>
            </a:r>
          </a:p>
          <a:p>
            <a:pPr marL="514350" indent="-514350">
              <a:buFont typeface="+mj-lt"/>
              <a:buAutoNum type="alphaUcPeriod"/>
            </a:pPr>
            <a:r>
              <a:rPr lang="en-US" dirty="0"/>
              <a:t>Clocks are needed for combinatorial logic.</a:t>
            </a:r>
          </a:p>
          <a:p>
            <a:pPr marL="514350" indent="-514350">
              <a:buFont typeface="+mj-lt"/>
              <a:buAutoNum type="alphaUcPeriod"/>
            </a:pPr>
            <a:r>
              <a:rPr lang="en-US" dirty="0"/>
              <a:t>Clocks help determine when a state element is updated to a new value.</a:t>
            </a:r>
          </a:p>
          <a:p>
            <a:pPr marL="514350" indent="-514350">
              <a:buFont typeface="+mj-lt"/>
              <a:buAutoNum type="alphaUcPeriod"/>
            </a:pPr>
            <a:r>
              <a:rPr lang="en-US" dirty="0"/>
              <a:t>Clocks always run at 1GHz in all digital logic.</a:t>
            </a:r>
          </a:p>
          <a:p>
            <a:pPr marL="514350" indent="-514350">
              <a:buFont typeface="+mj-lt"/>
              <a:buAutoNum type="alphaUcPeriod"/>
            </a:pPr>
            <a:r>
              <a:rPr lang="en-US" dirty="0"/>
              <a:t>The longer the gate delay of the combinatorial circuit, the faster the clock can be used in the corresponding sequential logic.</a:t>
            </a:r>
          </a:p>
          <a:p>
            <a:pPr marL="514350" indent="-514350">
              <a:buFont typeface="+mj-lt"/>
              <a:buAutoNum type="alphaUcPeriod"/>
            </a:pPr>
            <a:r>
              <a:rPr lang="en-US" dirty="0"/>
              <a:t>The longer the gate delay of the combinatorial circuit, the slower the clock can be used in the corresponding sequential logic.</a:t>
            </a:r>
          </a:p>
          <a:p>
            <a:pPr marL="514350" indent="-514350">
              <a:buFont typeface="+mj-lt"/>
              <a:buAutoNum type="alphaUcPeriod"/>
            </a:pPr>
            <a:r>
              <a:rPr lang="en-US" dirty="0"/>
              <a:t>The gate delay of the combinatorial circuit has no effect on the corresponding sequential logic.</a:t>
            </a:r>
          </a:p>
        </p:txBody>
      </p:sp>
      <p:sp>
        <p:nvSpPr>
          <p:cNvPr id="4" name="Oval 3">
            <a:extLst>
              <a:ext uri="{FF2B5EF4-FFF2-40B4-BE49-F238E27FC236}">
                <a16:creationId xmlns="" xmlns:a16="http://schemas.microsoft.com/office/drawing/2014/main" id="{7CCD250E-A258-49EF-911C-14A86669A514}"/>
              </a:ext>
            </a:extLst>
          </p:cNvPr>
          <p:cNvSpPr/>
          <p:nvPr/>
        </p:nvSpPr>
        <p:spPr>
          <a:xfrm>
            <a:off x="305889" y="2623021"/>
            <a:ext cx="4343400" cy="53429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 xmlns:a16="http://schemas.microsoft.com/office/drawing/2014/main" id="{60D941C1-5868-4A7C-AD25-67A7D075455B}"/>
              </a:ext>
            </a:extLst>
          </p:cNvPr>
          <p:cNvSpPr/>
          <p:nvPr/>
        </p:nvSpPr>
        <p:spPr>
          <a:xfrm>
            <a:off x="305889" y="3415858"/>
            <a:ext cx="4343400" cy="53429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 xmlns:a16="http://schemas.microsoft.com/office/drawing/2014/main" id="{C16BEB10-3CC0-43AF-83BC-E7B813EBC41C}"/>
              </a:ext>
            </a:extLst>
          </p:cNvPr>
          <p:cNvSpPr/>
          <p:nvPr/>
        </p:nvSpPr>
        <p:spPr>
          <a:xfrm>
            <a:off x="305889" y="4796410"/>
            <a:ext cx="4343400" cy="53429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35931" y="3816628"/>
            <a:ext cx="4717869" cy="369332"/>
          </a:xfrm>
          <a:prstGeom prst="rect">
            <a:avLst/>
          </a:prstGeom>
          <a:noFill/>
        </p:spPr>
        <p:txBody>
          <a:bodyPr wrap="square" rtlCol="0">
            <a:spAutoFit/>
          </a:bodyPr>
          <a:lstStyle/>
          <a:p>
            <a:r>
              <a:rPr lang="en-US" dirty="0" smtClean="0">
                <a:solidFill>
                  <a:schemeClr val="accent1"/>
                </a:solidFill>
              </a:rPr>
              <a:t>clock frequency = 1/ </a:t>
            </a:r>
            <a:r>
              <a:rPr lang="en-US" dirty="0" err="1" smtClean="0">
                <a:solidFill>
                  <a:schemeClr val="accent1"/>
                </a:solidFill>
              </a:rPr>
              <a:t>clock_period</a:t>
            </a:r>
            <a:endParaRPr lang="en-US" dirty="0">
              <a:solidFill>
                <a:schemeClr val="accent1"/>
              </a:solidFill>
            </a:endParaRPr>
          </a:p>
        </p:txBody>
      </p:sp>
      <p:sp>
        <p:nvSpPr>
          <p:cNvPr id="8" name="TextBox 7"/>
          <p:cNvSpPr txBox="1"/>
          <p:nvPr/>
        </p:nvSpPr>
        <p:spPr>
          <a:xfrm>
            <a:off x="6531429" y="5063559"/>
            <a:ext cx="4822371" cy="369332"/>
          </a:xfrm>
          <a:prstGeom prst="rect">
            <a:avLst/>
          </a:prstGeom>
          <a:noFill/>
        </p:spPr>
        <p:txBody>
          <a:bodyPr wrap="square" rtlCol="0">
            <a:spAutoFit/>
          </a:bodyPr>
          <a:lstStyle/>
          <a:p>
            <a:r>
              <a:rPr lang="en-US" dirty="0" smtClean="0">
                <a:solidFill>
                  <a:schemeClr val="accent1"/>
                </a:solidFill>
              </a:rPr>
              <a:t>delay of CL must be less than one clock cycle</a:t>
            </a:r>
            <a:endParaRPr lang="en-US" dirty="0">
              <a:solidFill>
                <a:schemeClr val="accent1"/>
              </a:solidFill>
            </a:endParaRPr>
          </a:p>
        </p:txBody>
      </p:sp>
    </p:spTree>
    <p:extLst>
      <p:ext uri="{BB962C8B-B14F-4D97-AF65-F5344CB8AC3E}">
        <p14:creationId xmlns:p14="http://schemas.microsoft.com/office/powerpoint/2010/main" val="2396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AE388-DD14-4C58-A910-4BE569021C76}"/>
              </a:ext>
            </a:extLst>
          </p:cNvPr>
          <p:cNvSpPr>
            <a:spLocks noGrp="1"/>
          </p:cNvSpPr>
          <p:nvPr>
            <p:ph type="title"/>
          </p:nvPr>
        </p:nvSpPr>
        <p:spPr/>
        <p:txBody>
          <a:bodyPr/>
          <a:lstStyle/>
          <a:p>
            <a:r>
              <a:rPr lang="en-US" b="1" dirty="0"/>
              <a:t>Q8 </a:t>
            </a:r>
            <a:r>
              <a:rPr lang="en-US" dirty="0"/>
              <a:t>3 lights</a:t>
            </a:r>
          </a:p>
        </p:txBody>
      </p:sp>
      <p:sp>
        <p:nvSpPr>
          <p:cNvPr id="3" name="Content Placeholder 2">
            <a:extLst>
              <a:ext uri="{FF2B5EF4-FFF2-40B4-BE49-F238E27FC236}">
                <a16:creationId xmlns="" xmlns:a16="http://schemas.microsoft.com/office/drawing/2014/main" id="{AB3C96E0-11DE-42CD-9913-1D6159B574DC}"/>
              </a:ext>
            </a:extLst>
          </p:cNvPr>
          <p:cNvSpPr>
            <a:spLocks noGrp="1"/>
          </p:cNvSpPr>
          <p:nvPr>
            <p:ph idx="1"/>
          </p:nvPr>
        </p:nvSpPr>
        <p:spPr/>
        <p:txBody>
          <a:bodyPr>
            <a:normAutofit fontScale="92500" lnSpcReduction="10000"/>
          </a:bodyPr>
          <a:lstStyle/>
          <a:p>
            <a:r>
              <a:rPr lang="en-US" dirty="0"/>
              <a:t>In the lecture example on "electronic eyes" (see slide 25 of https://nyu-cso.github.io/notes/arch-seq.pdf). The desired pattern of lights (left, middle, right light) to be lit up is: left, middle, right, middle, left, middle, right ...</a:t>
            </a:r>
          </a:p>
          <a:p>
            <a:endParaRPr lang="en-US" dirty="0"/>
          </a:p>
          <a:p>
            <a:r>
              <a:rPr lang="en-US" dirty="0"/>
              <a:t>What is the minimum number of distinct state values needed for a FSM to implement this electronic eyes device?</a:t>
            </a:r>
          </a:p>
          <a:p>
            <a:r>
              <a:rPr lang="en-US" dirty="0"/>
              <a:t>To facilitate </a:t>
            </a:r>
            <a:r>
              <a:rPr lang="en-US" dirty="0" err="1"/>
              <a:t>autograding</a:t>
            </a:r>
            <a:r>
              <a:rPr lang="en-US" dirty="0"/>
              <a:t>, please write your answer as a single decimal number.</a:t>
            </a:r>
          </a:p>
          <a:p>
            <a:endParaRPr lang="en-US" dirty="0"/>
          </a:p>
          <a:p>
            <a:r>
              <a:rPr lang="en-US" dirty="0">
                <a:solidFill>
                  <a:srgbClr val="C00000"/>
                </a:solidFill>
              </a:rPr>
              <a:t>4</a:t>
            </a:r>
          </a:p>
        </p:txBody>
      </p:sp>
      <p:sp>
        <p:nvSpPr>
          <p:cNvPr id="4" name="Oval 3"/>
          <p:cNvSpPr/>
          <p:nvPr/>
        </p:nvSpPr>
        <p:spPr>
          <a:xfrm>
            <a:off x="4428309" y="5535115"/>
            <a:ext cx="770708"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t>
            </a:r>
            <a:endParaRPr lang="en-US" dirty="0"/>
          </a:p>
        </p:txBody>
      </p:sp>
      <p:sp>
        <p:nvSpPr>
          <p:cNvPr id="5" name="Oval 4"/>
          <p:cNvSpPr/>
          <p:nvPr/>
        </p:nvSpPr>
        <p:spPr>
          <a:xfrm>
            <a:off x="5939246" y="5003075"/>
            <a:ext cx="944880"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M-&gt;</a:t>
            </a:r>
            <a:endParaRPr lang="en-US"/>
          </a:p>
        </p:txBody>
      </p:sp>
      <p:sp>
        <p:nvSpPr>
          <p:cNvPr id="6" name="Oval 5"/>
          <p:cNvSpPr/>
          <p:nvPr/>
        </p:nvSpPr>
        <p:spPr>
          <a:xfrm>
            <a:off x="5939246" y="6123827"/>
            <a:ext cx="944880"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&lt;-M</a:t>
            </a:r>
            <a:endParaRPr lang="en-US" dirty="0"/>
          </a:p>
        </p:txBody>
      </p:sp>
      <p:sp>
        <p:nvSpPr>
          <p:cNvPr id="7" name="Oval 6"/>
          <p:cNvSpPr/>
          <p:nvPr/>
        </p:nvSpPr>
        <p:spPr>
          <a:xfrm>
            <a:off x="7450183" y="5535115"/>
            <a:ext cx="770708"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cxnSp>
        <p:nvCxnSpPr>
          <p:cNvPr id="9" name="Curved Connector 8"/>
          <p:cNvCxnSpPr>
            <a:stCxn id="4" idx="0"/>
          </p:cNvCxnSpPr>
          <p:nvPr/>
        </p:nvCxnSpPr>
        <p:spPr>
          <a:xfrm rot="5400000" flipH="1" flipV="1">
            <a:off x="5273720" y="4869590"/>
            <a:ext cx="205469" cy="112558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5" idx="6"/>
            <a:endCxn id="7" idx="1"/>
          </p:cNvCxnSpPr>
          <p:nvPr/>
        </p:nvCxnSpPr>
        <p:spPr>
          <a:xfrm>
            <a:off x="6884126" y="5323115"/>
            <a:ext cx="678925" cy="30573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7" idx="4"/>
          </p:cNvCxnSpPr>
          <p:nvPr/>
        </p:nvCxnSpPr>
        <p:spPr>
          <a:xfrm rot="5400000">
            <a:off x="7188247" y="5871075"/>
            <a:ext cx="343171" cy="95141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6" idx="2"/>
          </p:cNvCxnSpPr>
          <p:nvPr/>
        </p:nvCxnSpPr>
        <p:spPr>
          <a:xfrm rot="10800000">
            <a:off x="4813664" y="6175195"/>
            <a:ext cx="1125583" cy="268672"/>
          </a:xfrm>
          <a:prstGeom prst="curvedConnector3">
            <a:avLst>
              <a:gd name="adj1" fmla="val 9874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2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015298-6FCC-472C-A56E-22CE8A5D226E}"/>
              </a:ext>
            </a:extLst>
          </p:cNvPr>
          <p:cNvSpPr>
            <a:spLocks noGrp="1"/>
          </p:cNvSpPr>
          <p:nvPr>
            <p:ph type="title"/>
          </p:nvPr>
        </p:nvSpPr>
        <p:spPr/>
        <p:txBody>
          <a:bodyPr/>
          <a:lstStyle/>
          <a:p>
            <a:r>
              <a:rPr lang="en-US" b="1" dirty="0"/>
              <a:t>Q9 </a:t>
            </a:r>
            <a:r>
              <a:rPr lang="en-US" dirty="0"/>
              <a:t>3 lights, modified</a:t>
            </a:r>
          </a:p>
        </p:txBody>
      </p:sp>
      <p:sp>
        <p:nvSpPr>
          <p:cNvPr id="3" name="Content Placeholder 2">
            <a:extLst>
              <a:ext uri="{FF2B5EF4-FFF2-40B4-BE49-F238E27FC236}">
                <a16:creationId xmlns="" xmlns:a16="http://schemas.microsoft.com/office/drawing/2014/main" id="{CC493232-5AB9-4233-BE96-7CDF04157CA8}"/>
              </a:ext>
            </a:extLst>
          </p:cNvPr>
          <p:cNvSpPr>
            <a:spLocks noGrp="1"/>
          </p:cNvSpPr>
          <p:nvPr>
            <p:ph idx="1"/>
          </p:nvPr>
        </p:nvSpPr>
        <p:spPr/>
        <p:txBody>
          <a:bodyPr/>
          <a:lstStyle/>
          <a:p>
            <a:r>
              <a:rPr lang="en-US" dirty="0"/>
              <a:t>For the same lecture example on "electronic eyes", if the desired pattern of lights to be lit up is: left, middle, right, left, middle, right..., what is the minimum number of distinct state values needed for a FSM to implement this electronic eye device?</a:t>
            </a:r>
          </a:p>
          <a:p>
            <a:endParaRPr lang="en-US" dirty="0"/>
          </a:p>
          <a:p>
            <a:r>
              <a:rPr lang="en-US" dirty="0">
                <a:solidFill>
                  <a:srgbClr val="C00000"/>
                </a:solidFill>
              </a:rPr>
              <a:t>3</a:t>
            </a:r>
          </a:p>
        </p:txBody>
      </p:sp>
      <p:sp>
        <p:nvSpPr>
          <p:cNvPr id="4" name="Oval 3"/>
          <p:cNvSpPr/>
          <p:nvPr/>
        </p:nvSpPr>
        <p:spPr>
          <a:xfrm>
            <a:off x="4428309" y="4607652"/>
            <a:ext cx="770708"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t>
            </a:r>
            <a:endParaRPr lang="en-US" dirty="0"/>
          </a:p>
        </p:txBody>
      </p:sp>
      <p:sp>
        <p:nvSpPr>
          <p:cNvPr id="5" name="Oval 4"/>
          <p:cNvSpPr/>
          <p:nvPr/>
        </p:nvSpPr>
        <p:spPr>
          <a:xfrm>
            <a:off x="5932714" y="4607652"/>
            <a:ext cx="783771"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a:t>
            </a:r>
            <a:endParaRPr lang="en-US"/>
          </a:p>
        </p:txBody>
      </p:sp>
      <p:sp>
        <p:nvSpPr>
          <p:cNvPr id="6" name="Oval 5"/>
          <p:cNvSpPr/>
          <p:nvPr/>
        </p:nvSpPr>
        <p:spPr>
          <a:xfrm>
            <a:off x="7450183" y="4607652"/>
            <a:ext cx="770708"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cxnSp>
        <p:nvCxnSpPr>
          <p:cNvPr id="12" name="Curved Connector 11"/>
          <p:cNvCxnSpPr>
            <a:stCxn id="4" idx="6"/>
            <a:endCxn id="5" idx="2"/>
          </p:cNvCxnSpPr>
          <p:nvPr/>
        </p:nvCxnSpPr>
        <p:spPr>
          <a:xfrm>
            <a:off x="5199017" y="4927692"/>
            <a:ext cx="733697"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5" idx="6"/>
            <a:endCxn id="6" idx="2"/>
          </p:cNvCxnSpPr>
          <p:nvPr/>
        </p:nvCxnSpPr>
        <p:spPr>
          <a:xfrm>
            <a:off x="6716485" y="4927692"/>
            <a:ext cx="733698"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6" idx="4"/>
            <a:endCxn id="4" idx="4"/>
          </p:cNvCxnSpPr>
          <p:nvPr/>
        </p:nvCxnSpPr>
        <p:spPr>
          <a:xfrm rot="5400000">
            <a:off x="6324600" y="3736795"/>
            <a:ext cx="12700" cy="3021874"/>
          </a:xfrm>
          <a:prstGeom prst="curvedConnector3">
            <a:avLst>
              <a:gd name="adj1" fmla="val 560571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1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040BEC-D50D-4423-8B14-F1C6F7D3FCF2}"/>
              </a:ext>
            </a:extLst>
          </p:cNvPr>
          <p:cNvSpPr>
            <a:spLocks noGrp="1"/>
          </p:cNvSpPr>
          <p:nvPr>
            <p:ph type="title"/>
          </p:nvPr>
        </p:nvSpPr>
        <p:spPr/>
        <p:txBody>
          <a:bodyPr/>
          <a:lstStyle/>
          <a:p>
            <a:r>
              <a:rPr lang="en-US" b="1" dirty="0"/>
              <a:t>Q10 </a:t>
            </a:r>
            <a:r>
              <a:rPr lang="en-US" dirty="0"/>
              <a:t>3 lights, modified again</a:t>
            </a:r>
          </a:p>
        </p:txBody>
      </p:sp>
      <p:sp>
        <p:nvSpPr>
          <p:cNvPr id="3" name="Content Placeholder 2">
            <a:extLst>
              <a:ext uri="{FF2B5EF4-FFF2-40B4-BE49-F238E27FC236}">
                <a16:creationId xmlns="" xmlns:a16="http://schemas.microsoft.com/office/drawing/2014/main" id="{1E485709-0697-4928-BE4E-1726FFBF2941}"/>
              </a:ext>
            </a:extLst>
          </p:cNvPr>
          <p:cNvSpPr>
            <a:spLocks noGrp="1"/>
          </p:cNvSpPr>
          <p:nvPr>
            <p:ph idx="1"/>
          </p:nvPr>
        </p:nvSpPr>
        <p:spPr/>
        <p:txBody>
          <a:bodyPr/>
          <a:lstStyle/>
          <a:p>
            <a:r>
              <a:rPr lang="en-US" dirty="0"/>
              <a:t>For the same lecture example on "electronic eyes", if the desired pattern of lights to be lit up is: left, middle, middle, right, middle, middle, left, middle, middle, right, middle, middle..., what is the minimum number of distinct state values needed for a FSM to implement this electronic eye device?</a:t>
            </a:r>
          </a:p>
          <a:p>
            <a:endParaRPr lang="en-US" dirty="0"/>
          </a:p>
          <a:p>
            <a:r>
              <a:rPr lang="en-US" dirty="0">
                <a:solidFill>
                  <a:srgbClr val="C00000"/>
                </a:solidFill>
              </a:rPr>
              <a:t>6</a:t>
            </a:r>
          </a:p>
        </p:txBody>
      </p:sp>
      <p:sp>
        <p:nvSpPr>
          <p:cNvPr id="4" name="TextBox 3"/>
          <p:cNvSpPr txBox="1"/>
          <p:nvPr/>
        </p:nvSpPr>
        <p:spPr>
          <a:xfrm>
            <a:off x="4767943" y="4023360"/>
            <a:ext cx="5355771" cy="2308324"/>
          </a:xfrm>
          <a:prstGeom prst="rect">
            <a:avLst/>
          </a:prstGeom>
          <a:noFill/>
        </p:spPr>
        <p:txBody>
          <a:bodyPr wrap="square" rtlCol="0">
            <a:spAutoFit/>
          </a:bodyPr>
          <a:lstStyle/>
          <a:p>
            <a:pPr marL="285750" indent="-285750">
              <a:buFont typeface="Arial" charset="0"/>
              <a:buChar char="•"/>
            </a:pPr>
            <a:r>
              <a:rPr lang="en-US" dirty="0" smtClean="0">
                <a:solidFill>
                  <a:schemeClr val="accent1"/>
                </a:solidFill>
              </a:rPr>
              <a:t>If I’m standing in L now:</a:t>
            </a:r>
          </a:p>
          <a:p>
            <a:pPr marL="742950" lvl="1" indent="-285750">
              <a:buFont typeface="Arial" charset="0"/>
              <a:buChar char="•"/>
            </a:pPr>
            <a:r>
              <a:rPr lang="en-US" dirty="0" smtClean="0">
                <a:solidFill>
                  <a:schemeClr val="accent1"/>
                </a:solidFill>
              </a:rPr>
              <a:t>my next -&gt; M</a:t>
            </a:r>
          </a:p>
          <a:p>
            <a:pPr marL="285750" indent="-285750">
              <a:buFont typeface="Arial" charset="0"/>
              <a:buChar char="•"/>
            </a:pPr>
            <a:r>
              <a:rPr lang="en-US" dirty="0">
                <a:solidFill>
                  <a:schemeClr val="accent1"/>
                </a:solidFill>
              </a:rPr>
              <a:t>If I’m standing in </a:t>
            </a:r>
            <a:r>
              <a:rPr lang="en-US" dirty="0" smtClean="0">
                <a:solidFill>
                  <a:schemeClr val="accent1"/>
                </a:solidFill>
              </a:rPr>
              <a:t>R:</a:t>
            </a:r>
          </a:p>
          <a:p>
            <a:pPr marL="742950" lvl="1" indent="-285750">
              <a:buFont typeface="Arial" charset="0"/>
              <a:buChar char="•"/>
            </a:pPr>
            <a:r>
              <a:rPr lang="en-US" dirty="0">
                <a:solidFill>
                  <a:schemeClr val="accent1"/>
                </a:solidFill>
              </a:rPr>
              <a:t>my next -&gt; M</a:t>
            </a:r>
          </a:p>
          <a:p>
            <a:pPr marL="285750" indent="-285750">
              <a:buFont typeface="Arial" charset="0"/>
              <a:buChar char="•"/>
            </a:pPr>
            <a:r>
              <a:rPr lang="en-US" dirty="0">
                <a:solidFill>
                  <a:schemeClr val="accent1"/>
                </a:solidFill>
              </a:rPr>
              <a:t>If I’m standing in </a:t>
            </a:r>
            <a:r>
              <a:rPr lang="en-US" dirty="0" smtClean="0">
                <a:solidFill>
                  <a:schemeClr val="accent1"/>
                </a:solidFill>
              </a:rPr>
              <a:t>M:</a:t>
            </a:r>
          </a:p>
          <a:p>
            <a:pPr marL="742950" lvl="1" indent="-285750">
              <a:buFont typeface="Arial" charset="0"/>
              <a:buChar char="•"/>
            </a:pPr>
            <a:r>
              <a:rPr lang="en-US" dirty="0" smtClean="0">
                <a:solidFill>
                  <a:schemeClr val="accent1"/>
                </a:solidFill>
              </a:rPr>
              <a:t>my next can be [R, L], or</a:t>
            </a:r>
          </a:p>
          <a:p>
            <a:pPr marL="742950" lvl="1" indent="-285750">
              <a:buFont typeface="Arial" charset="0"/>
              <a:buChar char="•"/>
            </a:pPr>
            <a:r>
              <a:rPr lang="en-US" dirty="0" smtClean="0">
                <a:solidFill>
                  <a:schemeClr val="accent1"/>
                </a:solidFill>
              </a:rPr>
              <a:t>My next can be M:</a:t>
            </a:r>
          </a:p>
          <a:p>
            <a:pPr marL="1200150" lvl="2" indent="-285750">
              <a:buFont typeface="Arial" charset="0"/>
              <a:buChar char="•"/>
            </a:pPr>
            <a:r>
              <a:rPr lang="en-US" dirty="0" smtClean="0">
                <a:solidFill>
                  <a:schemeClr val="accent1"/>
                </a:solidFill>
              </a:rPr>
              <a:t>my next can be [R, L]</a:t>
            </a:r>
            <a:endParaRPr lang="en-US" dirty="0">
              <a:solidFill>
                <a:schemeClr val="accent1"/>
              </a:solidFill>
            </a:endParaRPr>
          </a:p>
        </p:txBody>
      </p:sp>
      <p:sp>
        <p:nvSpPr>
          <p:cNvPr id="5" name="Right Brace 4"/>
          <p:cNvSpPr/>
          <p:nvPr/>
        </p:nvSpPr>
        <p:spPr>
          <a:xfrm>
            <a:off x="8582297" y="5320891"/>
            <a:ext cx="300446" cy="991009"/>
          </a:xfrm>
          <a:prstGeom prst="rightBrace">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9053649" y="5631729"/>
            <a:ext cx="1123405" cy="369332"/>
          </a:xfrm>
          <a:prstGeom prst="rect">
            <a:avLst/>
          </a:prstGeom>
          <a:noFill/>
        </p:spPr>
        <p:txBody>
          <a:bodyPr wrap="square" rtlCol="0">
            <a:spAutoFit/>
          </a:bodyPr>
          <a:lstStyle/>
          <a:p>
            <a:r>
              <a:rPr lang="en-US" dirty="0" smtClean="0">
                <a:solidFill>
                  <a:schemeClr val="accent4"/>
                </a:solidFill>
              </a:rPr>
              <a:t>4</a:t>
            </a:r>
            <a:endParaRPr lang="en-US" dirty="0">
              <a:solidFill>
                <a:schemeClr val="accent4"/>
              </a:solidFill>
            </a:endParaRPr>
          </a:p>
        </p:txBody>
      </p:sp>
    </p:spTree>
    <p:extLst>
      <p:ext uri="{BB962C8B-B14F-4D97-AF65-F5344CB8AC3E}">
        <p14:creationId xmlns:p14="http://schemas.microsoft.com/office/powerpoint/2010/main" val="354488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bldP spid="5" grpId="0" animBg="1"/>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040BEC-D50D-4423-8B14-F1C6F7D3FCF2}"/>
              </a:ext>
            </a:extLst>
          </p:cNvPr>
          <p:cNvSpPr>
            <a:spLocks noGrp="1"/>
          </p:cNvSpPr>
          <p:nvPr>
            <p:ph type="title"/>
          </p:nvPr>
        </p:nvSpPr>
        <p:spPr/>
        <p:txBody>
          <a:bodyPr/>
          <a:lstStyle/>
          <a:p>
            <a:r>
              <a:rPr lang="en-US" b="1" dirty="0"/>
              <a:t>Q10 </a:t>
            </a:r>
            <a:r>
              <a:rPr lang="en-US" dirty="0"/>
              <a:t>3 lights, modified again</a:t>
            </a:r>
          </a:p>
        </p:txBody>
      </p:sp>
      <p:sp>
        <p:nvSpPr>
          <p:cNvPr id="3" name="Content Placeholder 2">
            <a:extLst>
              <a:ext uri="{FF2B5EF4-FFF2-40B4-BE49-F238E27FC236}">
                <a16:creationId xmlns="" xmlns:a16="http://schemas.microsoft.com/office/drawing/2014/main" id="{1E485709-0697-4928-BE4E-1726FFBF2941}"/>
              </a:ext>
            </a:extLst>
          </p:cNvPr>
          <p:cNvSpPr>
            <a:spLocks noGrp="1"/>
          </p:cNvSpPr>
          <p:nvPr>
            <p:ph idx="1"/>
          </p:nvPr>
        </p:nvSpPr>
        <p:spPr/>
        <p:txBody>
          <a:bodyPr/>
          <a:lstStyle/>
          <a:p>
            <a:r>
              <a:rPr lang="en-US" dirty="0"/>
              <a:t>For the same lecture example on "electronic eyes", if the desired pattern of lights to be lit up is: left, middle, middle, right, middle, middle, left, middle, middle, right, middle, middle..., what is the minimum number of distinct state values needed for a FSM to implement this electronic eye device</a:t>
            </a:r>
            <a:r>
              <a:rPr lang="en-US" dirty="0" smtClean="0"/>
              <a:t>?</a:t>
            </a:r>
            <a:endParaRPr lang="en-US" dirty="0"/>
          </a:p>
          <a:p>
            <a:r>
              <a:rPr lang="en-US" dirty="0" smtClean="0">
                <a:solidFill>
                  <a:srgbClr val="C00000"/>
                </a:solidFill>
              </a:rPr>
              <a:t>6</a:t>
            </a:r>
            <a:endParaRPr lang="en-US" dirty="0">
              <a:solidFill>
                <a:srgbClr val="C00000"/>
              </a:solidFill>
            </a:endParaRPr>
          </a:p>
        </p:txBody>
      </p:sp>
      <p:sp>
        <p:nvSpPr>
          <p:cNvPr id="7" name="Oval 6"/>
          <p:cNvSpPr/>
          <p:nvPr/>
        </p:nvSpPr>
        <p:spPr>
          <a:xfrm>
            <a:off x="851772" y="5058321"/>
            <a:ext cx="770708"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t>
            </a:r>
            <a:endParaRPr lang="en-US" dirty="0"/>
          </a:p>
        </p:txBody>
      </p:sp>
      <p:sp>
        <p:nvSpPr>
          <p:cNvPr id="8" name="Oval 7"/>
          <p:cNvSpPr/>
          <p:nvPr/>
        </p:nvSpPr>
        <p:spPr>
          <a:xfrm>
            <a:off x="2795451" y="4098201"/>
            <a:ext cx="161541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M-&gt;M-&gt;R</a:t>
            </a:r>
            <a:endParaRPr lang="en-US" dirty="0"/>
          </a:p>
        </p:txBody>
      </p:sp>
      <p:sp>
        <p:nvSpPr>
          <p:cNvPr id="9" name="Oval 8"/>
          <p:cNvSpPr/>
          <p:nvPr/>
        </p:nvSpPr>
        <p:spPr>
          <a:xfrm>
            <a:off x="5893762" y="5058321"/>
            <a:ext cx="770708"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sp>
        <p:nvSpPr>
          <p:cNvPr id="14" name="Oval 13"/>
          <p:cNvSpPr/>
          <p:nvPr/>
        </p:nvSpPr>
        <p:spPr>
          <a:xfrm>
            <a:off x="4550974" y="5058321"/>
            <a:ext cx="948689"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M-&gt;</a:t>
            </a:r>
            <a:endParaRPr lang="en-US" dirty="0"/>
          </a:p>
        </p:txBody>
      </p:sp>
      <p:sp>
        <p:nvSpPr>
          <p:cNvPr id="15" name="Oval 14"/>
          <p:cNvSpPr/>
          <p:nvPr/>
        </p:nvSpPr>
        <p:spPr>
          <a:xfrm>
            <a:off x="2016579" y="5067848"/>
            <a:ext cx="948689"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&lt;-M</a:t>
            </a:r>
            <a:endParaRPr lang="en-US"/>
          </a:p>
        </p:txBody>
      </p:sp>
      <p:sp>
        <p:nvSpPr>
          <p:cNvPr id="16" name="Oval 15"/>
          <p:cNvSpPr/>
          <p:nvPr/>
        </p:nvSpPr>
        <p:spPr>
          <a:xfrm>
            <a:off x="2795451" y="6043023"/>
            <a:ext cx="161541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M-&gt;M-&gt;L</a:t>
            </a:r>
            <a:endParaRPr lang="en-US" dirty="0"/>
          </a:p>
        </p:txBody>
      </p:sp>
      <p:cxnSp>
        <p:nvCxnSpPr>
          <p:cNvPr id="18" name="Curved Connector 17"/>
          <p:cNvCxnSpPr>
            <a:stCxn id="7" idx="0"/>
            <a:endCxn id="8" idx="2"/>
          </p:cNvCxnSpPr>
          <p:nvPr/>
        </p:nvCxnSpPr>
        <p:spPr>
          <a:xfrm rot="5400000" flipH="1" flipV="1">
            <a:off x="1696248" y="3959119"/>
            <a:ext cx="640080" cy="155832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8" idx="6"/>
            <a:endCxn id="14" idx="0"/>
          </p:cNvCxnSpPr>
          <p:nvPr/>
        </p:nvCxnSpPr>
        <p:spPr>
          <a:xfrm>
            <a:off x="4410868" y="4418241"/>
            <a:ext cx="614451" cy="64008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4" idx="6"/>
            <a:endCxn id="9" idx="2"/>
          </p:cNvCxnSpPr>
          <p:nvPr/>
        </p:nvCxnSpPr>
        <p:spPr>
          <a:xfrm>
            <a:off x="5499663" y="5378361"/>
            <a:ext cx="39409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9" idx="4"/>
            <a:endCxn id="16" idx="6"/>
          </p:cNvCxnSpPr>
          <p:nvPr/>
        </p:nvCxnSpPr>
        <p:spPr>
          <a:xfrm rot="5400000">
            <a:off x="5012661" y="5096608"/>
            <a:ext cx="664662" cy="18682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16" idx="2"/>
            <a:endCxn id="15" idx="4"/>
          </p:cNvCxnSpPr>
          <p:nvPr/>
        </p:nvCxnSpPr>
        <p:spPr>
          <a:xfrm rot="10800000">
            <a:off x="2490925" y="5707929"/>
            <a:ext cx="304527" cy="65513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15" idx="2"/>
            <a:endCxn id="7" idx="6"/>
          </p:cNvCxnSpPr>
          <p:nvPr/>
        </p:nvCxnSpPr>
        <p:spPr>
          <a:xfrm rot="10800000">
            <a:off x="1622481" y="5378362"/>
            <a:ext cx="394099" cy="952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782329" y="4891407"/>
            <a:ext cx="770708"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t>
            </a:r>
            <a:endParaRPr lang="en-US" dirty="0"/>
          </a:p>
        </p:txBody>
      </p:sp>
      <p:sp>
        <p:nvSpPr>
          <p:cNvPr id="32" name="Oval 31"/>
          <p:cNvSpPr/>
          <p:nvPr/>
        </p:nvSpPr>
        <p:spPr>
          <a:xfrm>
            <a:off x="10434910" y="4891407"/>
            <a:ext cx="770708"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sp>
        <p:nvSpPr>
          <p:cNvPr id="33" name="Oval 32"/>
          <p:cNvSpPr/>
          <p:nvPr/>
        </p:nvSpPr>
        <p:spPr>
          <a:xfrm>
            <a:off x="9027380" y="3890261"/>
            <a:ext cx="948689"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M-&gt;</a:t>
            </a:r>
            <a:endParaRPr lang="en-US" dirty="0"/>
          </a:p>
        </p:txBody>
      </p:sp>
      <p:sp>
        <p:nvSpPr>
          <p:cNvPr id="34" name="Oval 33"/>
          <p:cNvSpPr/>
          <p:nvPr/>
        </p:nvSpPr>
        <p:spPr>
          <a:xfrm>
            <a:off x="9027381" y="5991860"/>
            <a:ext cx="948689"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&lt;-M</a:t>
            </a:r>
            <a:endParaRPr lang="en-US"/>
          </a:p>
        </p:txBody>
      </p:sp>
      <p:sp>
        <p:nvSpPr>
          <p:cNvPr id="35" name="Oval 34"/>
          <p:cNvSpPr/>
          <p:nvPr/>
        </p:nvSpPr>
        <p:spPr>
          <a:xfrm>
            <a:off x="9027381" y="4917849"/>
            <a:ext cx="948689"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rPr>
              <a:t>M</a:t>
            </a:r>
            <a:r>
              <a:rPr lang="en-US" dirty="0" smtClean="0">
                <a:solidFill>
                  <a:schemeClr val="accent4"/>
                </a:solidFill>
              </a:rPr>
              <a:t>M</a:t>
            </a:r>
            <a:endParaRPr lang="en-US" dirty="0">
              <a:solidFill>
                <a:schemeClr val="accent4"/>
              </a:solidFill>
            </a:endParaRPr>
          </a:p>
        </p:txBody>
      </p:sp>
      <p:cxnSp>
        <p:nvCxnSpPr>
          <p:cNvPr id="37" name="Curved Connector 36"/>
          <p:cNvCxnSpPr>
            <a:stCxn id="31" idx="6"/>
            <a:endCxn id="35" idx="2"/>
          </p:cNvCxnSpPr>
          <p:nvPr/>
        </p:nvCxnSpPr>
        <p:spPr>
          <a:xfrm>
            <a:off x="8553037" y="5211447"/>
            <a:ext cx="474344" cy="264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35" idx="0"/>
            <a:endCxn id="33" idx="4"/>
          </p:cNvCxnSpPr>
          <p:nvPr/>
        </p:nvCxnSpPr>
        <p:spPr>
          <a:xfrm rot="16200000" flipV="1">
            <a:off x="9307972" y="4724094"/>
            <a:ext cx="38750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33" idx="6"/>
            <a:endCxn id="32" idx="0"/>
          </p:cNvCxnSpPr>
          <p:nvPr/>
        </p:nvCxnSpPr>
        <p:spPr>
          <a:xfrm>
            <a:off x="9976069" y="4210301"/>
            <a:ext cx="844195" cy="68110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32" idx="2"/>
            <a:endCxn id="35" idx="6"/>
          </p:cNvCxnSpPr>
          <p:nvPr/>
        </p:nvCxnSpPr>
        <p:spPr>
          <a:xfrm rot="10800000" flipV="1">
            <a:off x="9976070" y="5211447"/>
            <a:ext cx="458840" cy="264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48"/>
          <p:cNvCxnSpPr>
            <a:stCxn id="35" idx="4"/>
            <a:endCxn id="34" idx="0"/>
          </p:cNvCxnSpPr>
          <p:nvPr/>
        </p:nvCxnSpPr>
        <p:spPr>
          <a:xfrm rot="5400000">
            <a:off x="9284761" y="5774894"/>
            <a:ext cx="433931"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34" idx="2"/>
            <a:endCxn id="31" idx="4"/>
          </p:cNvCxnSpPr>
          <p:nvPr/>
        </p:nvCxnSpPr>
        <p:spPr>
          <a:xfrm rot="10800000">
            <a:off x="8167683" y="5531488"/>
            <a:ext cx="859698" cy="78041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08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Lab5</a:t>
            </a:r>
            <a:endParaRPr lang="en-US" dirty="0"/>
          </a:p>
        </p:txBody>
      </p:sp>
      <p:sp>
        <p:nvSpPr>
          <p:cNvPr id="5" name="Text Placeholder 4"/>
          <p:cNvSpPr>
            <a:spLocks noGrp="1"/>
          </p:cNvSpPr>
          <p:nvPr>
            <p:ph type="body" idx="1"/>
          </p:nvPr>
        </p:nvSpPr>
        <p:spPr/>
        <p:txBody>
          <a:bodyPr/>
          <a:lstStyle/>
          <a:p>
            <a:r>
              <a:rPr lang="en-US" dirty="0" smtClean="0"/>
              <a:t>using </a:t>
            </a:r>
            <a:r>
              <a:rPr lang="en-US" dirty="0" err="1"/>
              <a:t>Logisim</a:t>
            </a:r>
            <a:r>
              <a:rPr lang="en-US" dirty="0"/>
              <a:t> Evolution</a:t>
            </a:r>
          </a:p>
        </p:txBody>
      </p:sp>
    </p:spTree>
    <p:extLst>
      <p:ext uri="{BB962C8B-B14F-4D97-AF65-F5344CB8AC3E}">
        <p14:creationId xmlns:p14="http://schemas.microsoft.com/office/powerpoint/2010/main" val="210582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start</a:t>
            </a:r>
            <a:r>
              <a:rPr lang="mr-IN" dirty="0" smtClean="0"/>
              <a:t>…</a:t>
            </a:r>
            <a:endParaRPr lang="en-US" dirty="0"/>
          </a:p>
        </p:txBody>
      </p:sp>
      <p:sp>
        <p:nvSpPr>
          <p:cNvPr id="3" name="Content Placeholder 2"/>
          <p:cNvSpPr>
            <a:spLocks noGrp="1"/>
          </p:cNvSpPr>
          <p:nvPr>
            <p:ph idx="1"/>
          </p:nvPr>
        </p:nvSpPr>
        <p:spPr/>
        <p:txBody>
          <a:bodyPr/>
          <a:lstStyle/>
          <a:p>
            <a:r>
              <a:rPr lang="en-US" dirty="0" smtClean="0"/>
              <a:t>Lab5 due is postponed to Dec 14</a:t>
            </a:r>
          </a:p>
          <a:p>
            <a:r>
              <a:rPr lang="en-US" dirty="0" smtClean="0"/>
              <a:t>Lab6 is changed to be optional..</a:t>
            </a:r>
          </a:p>
          <a:p>
            <a:pPr lvl="1"/>
            <a:r>
              <a:rPr lang="en-US" dirty="0"/>
              <a:t>If completed, it gives you an extra 5% of your total </a:t>
            </a:r>
            <a:r>
              <a:rPr lang="en-US" dirty="0" smtClean="0"/>
              <a:t>grade</a:t>
            </a:r>
          </a:p>
          <a:p>
            <a:r>
              <a:rPr lang="en-US" dirty="0" smtClean="0"/>
              <a:t>A final-assessment on the final week</a:t>
            </a:r>
          </a:p>
          <a:p>
            <a:pPr lvl="1"/>
            <a:r>
              <a:rPr lang="en-US" dirty="0" smtClean="0"/>
              <a:t>5</a:t>
            </a:r>
            <a:r>
              <a:rPr lang="en-US" dirty="0"/>
              <a:t>% of your total </a:t>
            </a:r>
            <a:r>
              <a:rPr lang="en-US" dirty="0" smtClean="0"/>
              <a:t>grade</a:t>
            </a:r>
          </a:p>
          <a:p>
            <a:pPr lvl="1"/>
            <a:r>
              <a:rPr lang="en-US" dirty="0" smtClean="0"/>
              <a:t>just another assessment, not a final exam thing, </a:t>
            </a:r>
            <a:r>
              <a:rPr lang="en-US" dirty="0"/>
              <a:t>d</a:t>
            </a:r>
            <a:r>
              <a:rPr lang="en-US" dirty="0" smtClean="0"/>
              <a:t>on’t worry~</a:t>
            </a:r>
            <a:endParaRPr lang="en-US" dirty="0"/>
          </a:p>
        </p:txBody>
      </p:sp>
    </p:spTree>
    <p:extLst>
      <p:ext uri="{BB962C8B-B14F-4D97-AF65-F5344CB8AC3E}">
        <p14:creationId xmlns:p14="http://schemas.microsoft.com/office/powerpoint/2010/main" val="8192588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Setup</a:t>
            </a:r>
            <a:endParaRPr lang="en-US" dirty="0"/>
          </a:p>
        </p:txBody>
      </p:sp>
      <p:sp>
        <p:nvSpPr>
          <p:cNvPr id="5" name="Content Placeholder 4"/>
          <p:cNvSpPr>
            <a:spLocks noGrp="1"/>
          </p:cNvSpPr>
          <p:nvPr>
            <p:ph idx="1"/>
          </p:nvPr>
        </p:nvSpPr>
        <p:spPr/>
        <p:txBody>
          <a:bodyPr/>
          <a:lstStyle/>
          <a:p>
            <a:r>
              <a:rPr lang="en-US" dirty="0"/>
              <a:t>Clone the Lab 5 </a:t>
            </a:r>
            <a:r>
              <a:rPr lang="en-US" dirty="0" smtClean="0"/>
              <a:t>repository </a:t>
            </a:r>
            <a:r>
              <a:rPr lang="mr-IN" dirty="0" smtClean="0"/>
              <a:t>–</a:t>
            </a:r>
            <a:r>
              <a:rPr lang="en-US" dirty="0" smtClean="0"/>
              <a:t> new link (</a:t>
            </a:r>
            <a:r>
              <a:rPr lang="en-US" dirty="0" err="1" smtClean="0"/>
              <a:t>campuswire</a:t>
            </a:r>
            <a:r>
              <a:rPr lang="en-US" dirty="0" smtClean="0"/>
              <a:t>)</a:t>
            </a:r>
          </a:p>
          <a:p>
            <a:r>
              <a:rPr lang="en-US" dirty="0">
                <a:solidFill>
                  <a:schemeClr val="accent1"/>
                </a:solidFill>
              </a:rPr>
              <a:t>cd lab5new-&lt;</a:t>
            </a:r>
            <a:r>
              <a:rPr lang="en-US" dirty="0" err="1">
                <a:solidFill>
                  <a:schemeClr val="accent1"/>
                </a:solidFill>
              </a:rPr>
              <a:t>YourGithubUsername</a:t>
            </a:r>
            <a:r>
              <a:rPr lang="en-US" dirty="0" smtClean="0">
                <a:solidFill>
                  <a:schemeClr val="accent1"/>
                </a:solidFill>
              </a:rPr>
              <a:t>&gt;</a:t>
            </a:r>
          </a:p>
          <a:p>
            <a:r>
              <a:rPr lang="en-US" dirty="0" err="1">
                <a:solidFill>
                  <a:schemeClr val="accent1"/>
                </a:solidFill>
              </a:rPr>
              <a:t>wget</a:t>
            </a:r>
            <a:r>
              <a:rPr lang="en-US" dirty="0">
                <a:solidFill>
                  <a:schemeClr val="accent1"/>
                </a:solidFill>
              </a:rPr>
              <a:t> https://</a:t>
            </a:r>
            <a:r>
              <a:rPr lang="en-US" dirty="0" err="1" smtClean="0">
                <a:solidFill>
                  <a:schemeClr val="accent1"/>
                </a:solidFill>
              </a:rPr>
              <a:t>nyu-cso.github.io</a:t>
            </a:r>
            <a:r>
              <a:rPr lang="en-US" dirty="0" smtClean="0">
                <a:solidFill>
                  <a:schemeClr val="accent1"/>
                </a:solidFill>
              </a:rPr>
              <a:t>/labs/logisim-evolution-2.15.jar</a:t>
            </a:r>
          </a:p>
          <a:p>
            <a:r>
              <a:rPr lang="en-US" dirty="0"/>
              <a:t>download the Java runtime </a:t>
            </a:r>
            <a:r>
              <a:rPr lang="en-US" dirty="0" smtClean="0"/>
              <a:t>environment:</a:t>
            </a:r>
          </a:p>
          <a:p>
            <a:pPr lvl="1"/>
            <a:r>
              <a:rPr lang="en-US" dirty="0" err="1">
                <a:solidFill>
                  <a:schemeClr val="accent1"/>
                </a:solidFill>
              </a:rPr>
              <a:t>sudo</a:t>
            </a:r>
            <a:r>
              <a:rPr lang="en-US" dirty="0">
                <a:solidFill>
                  <a:schemeClr val="accent1"/>
                </a:solidFill>
              </a:rPr>
              <a:t> apt-get install </a:t>
            </a:r>
            <a:r>
              <a:rPr lang="en-US" dirty="0" smtClean="0">
                <a:solidFill>
                  <a:schemeClr val="accent1"/>
                </a:solidFill>
              </a:rPr>
              <a:t>default-</a:t>
            </a:r>
            <a:r>
              <a:rPr lang="en-US" dirty="0" err="1" smtClean="0">
                <a:solidFill>
                  <a:schemeClr val="accent1"/>
                </a:solidFill>
              </a:rPr>
              <a:t>jre</a:t>
            </a:r>
            <a:endParaRPr lang="en-US" dirty="0" smtClean="0">
              <a:solidFill>
                <a:schemeClr val="accent1"/>
              </a:solidFill>
            </a:endParaRPr>
          </a:p>
          <a:p>
            <a:r>
              <a:rPr lang="en-US" dirty="0"/>
              <a:t>Launch </a:t>
            </a:r>
            <a:r>
              <a:rPr lang="en-US" dirty="0" err="1" smtClean="0"/>
              <a:t>Logisim</a:t>
            </a:r>
            <a:r>
              <a:rPr lang="en-US" dirty="0" smtClean="0"/>
              <a:t> </a:t>
            </a:r>
            <a:r>
              <a:rPr lang="en-US" dirty="0"/>
              <a:t>by typing </a:t>
            </a:r>
            <a:r>
              <a:rPr lang="en-US" dirty="0" smtClean="0"/>
              <a:t>(in </a:t>
            </a:r>
            <a:r>
              <a:rPr lang="en-US" dirty="0"/>
              <a:t>your lab5new </a:t>
            </a:r>
            <a:r>
              <a:rPr lang="en-US" dirty="0" smtClean="0"/>
              <a:t>repo):</a:t>
            </a:r>
          </a:p>
          <a:p>
            <a:pPr lvl="1"/>
            <a:r>
              <a:rPr lang="en-US" dirty="0">
                <a:solidFill>
                  <a:schemeClr val="accent1"/>
                </a:solidFill>
              </a:rPr>
              <a:t>java -jar </a:t>
            </a:r>
            <a:r>
              <a:rPr lang="en-US" dirty="0" smtClean="0">
                <a:solidFill>
                  <a:schemeClr val="accent1"/>
                </a:solidFill>
              </a:rPr>
              <a:t>logisim-evolution-2.15.jar</a:t>
            </a:r>
          </a:p>
          <a:p>
            <a:endParaRPr lang="en-US" dirty="0" smtClean="0"/>
          </a:p>
          <a:p>
            <a:r>
              <a:rPr lang="en-US" dirty="0" smtClean="0"/>
              <a:t>Save </a:t>
            </a:r>
            <a:r>
              <a:rPr lang="en-US" dirty="0"/>
              <a:t>frequently </a:t>
            </a:r>
            <a:r>
              <a:rPr lang="en-US" dirty="0" smtClean="0"/>
              <a:t>when </a:t>
            </a:r>
            <a:r>
              <a:rPr lang="en-US" dirty="0"/>
              <a:t>you </a:t>
            </a:r>
            <a:r>
              <a:rPr lang="en-US" dirty="0" smtClean="0"/>
              <a:t>work~</a:t>
            </a:r>
            <a:endParaRPr lang="en-US" dirty="0">
              <a:solidFill>
                <a:schemeClr val="accent1"/>
              </a:solidFill>
            </a:endParaRPr>
          </a:p>
        </p:txBody>
      </p:sp>
    </p:spTree>
    <p:extLst>
      <p:ext uri="{BB962C8B-B14F-4D97-AF65-F5344CB8AC3E}">
        <p14:creationId xmlns:p14="http://schemas.microsoft.com/office/powerpoint/2010/main" val="110038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 </a:t>
            </a:r>
            <a:r>
              <a:rPr lang="en-US" dirty="0" smtClean="0"/>
              <a:t>exercise FSM</a:t>
            </a:r>
            <a:endParaRPr lang="en-US" dirty="0"/>
          </a:p>
        </p:txBody>
      </p:sp>
      <p:sp>
        <p:nvSpPr>
          <p:cNvPr id="3" name="Content Placeholder 2"/>
          <p:cNvSpPr>
            <a:spLocks noGrp="1"/>
          </p:cNvSpPr>
          <p:nvPr>
            <p:ph idx="1"/>
          </p:nvPr>
        </p:nvSpPr>
        <p:spPr/>
        <p:txBody>
          <a:bodyPr/>
          <a:lstStyle/>
          <a:p>
            <a:r>
              <a:rPr lang="en-US" altLang="zh-CN" dirty="0" smtClean="0"/>
              <a:t>T</a:t>
            </a:r>
            <a:r>
              <a:rPr lang="en-US" dirty="0" smtClean="0"/>
              <a:t>here </a:t>
            </a:r>
            <a:r>
              <a:rPr lang="en-US" dirty="0" smtClean="0"/>
              <a:t>are 4 </a:t>
            </a:r>
            <a:r>
              <a:rPr lang="en-US" dirty="0" smtClean="0"/>
              <a:t>states</a:t>
            </a:r>
            <a:endParaRPr lang="en-US" dirty="0" smtClean="0"/>
          </a:p>
          <a:p>
            <a:r>
              <a:rPr lang="en-US" dirty="0" smtClean="0"/>
              <a:t>what you write on the arrow edge is “transition condition”</a:t>
            </a:r>
          </a:p>
          <a:p>
            <a:r>
              <a:rPr lang="en-US" dirty="0" smtClean="0"/>
              <a:t>0/1: bit before the backslash </a:t>
            </a:r>
            <a:r>
              <a:rPr lang="en-US" dirty="0" smtClean="0"/>
              <a:t>represents </a:t>
            </a:r>
            <a:r>
              <a:rPr lang="en-US" dirty="0" smtClean="0"/>
              <a:t>input, after the backlash is the output.</a:t>
            </a:r>
          </a:p>
          <a:p>
            <a:r>
              <a:rPr lang="en-US" dirty="0" smtClean="0"/>
              <a:t>it </a:t>
            </a:r>
            <a:r>
              <a:rPr lang="en-US" dirty="0" smtClean="0"/>
              <a:t>represents </a:t>
            </a:r>
            <a:r>
              <a:rPr lang="en-US" dirty="0" smtClean="0"/>
              <a:t>that at what condition we need to transit from which state to which state..</a:t>
            </a:r>
            <a:endParaRPr lang="en-US" dirty="0"/>
          </a:p>
        </p:txBody>
      </p:sp>
    </p:spTree>
    <p:extLst>
      <p:ext uri="{BB962C8B-B14F-4D97-AF65-F5344CB8AC3E}">
        <p14:creationId xmlns:p14="http://schemas.microsoft.com/office/powerpoint/2010/main" val="1076414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t>
            </a:r>
            <a:r>
              <a:rPr lang="en-US" dirty="0" smtClean="0"/>
              <a:t>equential </a:t>
            </a:r>
            <a:r>
              <a:rPr lang="en-US" dirty="0"/>
              <a:t>logic</a:t>
            </a:r>
          </a:p>
        </p:txBody>
      </p:sp>
      <p:sp>
        <p:nvSpPr>
          <p:cNvPr id="5" name="Text Placeholder 4"/>
          <p:cNvSpPr>
            <a:spLocks noGrp="1"/>
          </p:cNvSpPr>
          <p:nvPr>
            <p:ph type="body" idx="1"/>
          </p:nvPr>
        </p:nvSpPr>
        <p:spPr/>
        <p:txBody>
          <a:bodyPr/>
          <a:lstStyle/>
          <a:p>
            <a:r>
              <a:rPr lang="en-US" dirty="0"/>
              <a:t>Building Blocks</a:t>
            </a:r>
          </a:p>
        </p:txBody>
      </p:sp>
    </p:spTree>
    <p:extLst>
      <p:ext uri="{BB962C8B-B14F-4D97-AF65-F5344CB8AC3E}">
        <p14:creationId xmlns:p14="http://schemas.microsoft.com/office/powerpoint/2010/main" val="18125245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Logic</a:t>
            </a:r>
          </a:p>
        </p:txBody>
      </p:sp>
      <p:sp>
        <p:nvSpPr>
          <p:cNvPr id="3" name="Content Placeholder 2"/>
          <p:cNvSpPr>
            <a:spLocks noGrp="1"/>
          </p:cNvSpPr>
          <p:nvPr>
            <p:ph idx="1"/>
          </p:nvPr>
        </p:nvSpPr>
        <p:spPr/>
        <p:txBody>
          <a:bodyPr/>
          <a:lstStyle/>
          <a:p>
            <a:r>
              <a:rPr lang="en-US" dirty="0"/>
              <a:t>There is memory</a:t>
            </a:r>
          </a:p>
          <a:p>
            <a:pPr lvl="1"/>
            <a:r>
              <a:rPr lang="en-US" dirty="0" smtClean="0"/>
              <a:t>Outputs </a:t>
            </a:r>
            <a:r>
              <a:rPr lang="en-US" dirty="0"/>
              <a:t>depend on prior state as well as the current inputs</a:t>
            </a:r>
          </a:p>
          <a:p>
            <a:pPr lvl="1"/>
            <a:r>
              <a:rPr lang="en-US" dirty="0" smtClean="0"/>
              <a:t>State </a:t>
            </a:r>
            <a:r>
              <a:rPr lang="en-US" dirty="0"/>
              <a:t>can be stored and used later</a:t>
            </a:r>
          </a:p>
          <a:p>
            <a:r>
              <a:rPr lang="en-US" dirty="0" smtClean="0"/>
              <a:t>We </a:t>
            </a:r>
            <a:r>
              <a:rPr lang="en-US" dirty="0"/>
              <a:t>rely on clock signals</a:t>
            </a:r>
          </a:p>
          <a:p>
            <a:pPr lvl="1"/>
            <a:r>
              <a:rPr lang="en-US" dirty="0" smtClean="0"/>
              <a:t>Clock </a:t>
            </a:r>
            <a:r>
              <a:rPr lang="en-US" dirty="0"/>
              <a:t>signals tell us when things should happen</a:t>
            </a:r>
          </a:p>
          <a:p>
            <a:pPr lvl="1"/>
            <a:r>
              <a:rPr lang="en-US" dirty="0" smtClean="0"/>
              <a:t>We </a:t>
            </a:r>
            <a:r>
              <a:rPr lang="en-US" dirty="0"/>
              <a:t>should only write to state when the clock is set a certain way</a:t>
            </a:r>
          </a:p>
        </p:txBody>
      </p:sp>
    </p:spTree>
    <p:extLst>
      <p:ext uri="{BB962C8B-B14F-4D97-AF65-F5344CB8AC3E}">
        <p14:creationId xmlns:p14="http://schemas.microsoft.com/office/powerpoint/2010/main" val="63919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 Latch</a:t>
            </a:r>
          </a:p>
        </p:txBody>
      </p:sp>
      <p:sp>
        <p:nvSpPr>
          <p:cNvPr id="3" name="Content Placeholder 2"/>
          <p:cNvSpPr>
            <a:spLocks noGrp="1"/>
          </p:cNvSpPr>
          <p:nvPr>
            <p:ph idx="1"/>
          </p:nvPr>
        </p:nvSpPr>
        <p:spPr/>
        <p:txBody>
          <a:bodyPr/>
          <a:lstStyle/>
          <a:p>
            <a:r>
              <a:rPr lang="en-US" dirty="0"/>
              <a:t>Constructed from two NOR gates</a:t>
            </a:r>
          </a:p>
          <a:p>
            <a:pPr lvl="1"/>
            <a:r>
              <a:rPr lang="en-US" dirty="0" smtClean="0"/>
              <a:t>You </a:t>
            </a:r>
            <a:r>
              <a:rPr lang="en-US" dirty="0"/>
              <a:t>can either Set the latch (make it remember 1), or Reset it (make </a:t>
            </a:r>
            <a:r>
              <a:rPr lang="en-US" dirty="0" smtClean="0"/>
              <a:t>it remember </a:t>
            </a:r>
            <a:r>
              <a:rPr lang="en-US" dirty="0"/>
              <a:t>0)</a:t>
            </a:r>
          </a:p>
          <a:p>
            <a:r>
              <a:rPr lang="en-US" dirty="0" smtClean="0"/>
              <a:t>Two </a:t>
            </a:r>
            <a:r>
              <a:rPr lang="en-US" dirty="0"/>
              <a:t>inputs: S and R</a:t>
            </a:r>
          </a:p>
          <a:p>
            <a:r>
              <a:rPr lang="en-US" dirty="0" smtClean="0"/>
              <a:t>Two </a:t>
            </a:r>
            <a:r>
              <a:rPr lang="en-US" dirty="0"/>
              <a:t>outputs: Q and NOT Q</a:t>
            </a:r>
          </a:p>
          <a:p>
            <a:pPr lvl="1"/>
            <a:r>
              <a:rPr lang="en-US" dirty="0" smtClean="0"/>
              <a:t>Q </a:t>
            </a:r>
            <a:r>
              <a:rPr lang="en-US" dirty="0"/>
              <a:t>is what it remembers, NOT Q is the opposite</a:t>
            </a:r>
          </a:p>
          <a:p>
            <a:r>
              <a:rPr lang="en-US" dirty="0" smtClean="0"/>
              <a:t>Both </a:t>
            </a:r>
            <a:r>
              <a:rPr lang="en-US" dirty="0"/>
              <a:t>S and R cannot be 1 at the same time, or sadness occurs</a:t>
            </a:r>
          </a:p>
        </p:txBody>
      </p:sp>
    </p:spTree>
    <p:extLst>
      <p:ext uri="{BB962C8B-B14F-4D97-AF65-F5344CB8AC3E}">
        <p14:creationId xmlns:p14="http://schemas.microsoft.com/office/powerpoint/2010/main" val="206383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 Latch</a:t>
            </a:r>
          </a:p>
        </p:txBody>
      </p:sp>
      <p:sp>
        <p:nvSpPr>
          <p:cNvPr id="3" name="Content Placeholder 2"/>
          <p:cNvSpPr>
            <a:spLocks noGrp="1"/>
          </p:cNvSpPr>
          <p:nvPr>
            <p:ph idx="1"/>
          </p:nvPr>
        </p:nvSpPr>
        <p:spPr/>
        <p:txBody>
          <a:bodyPr/>
          <a:lstStyle/>
          <a:p>
            <a:r>
              <a:rPr lang="en-US" dirty="0"/>
              <a:t>Constructed from some additional logic and an SR Latch</a:t>
            </a:r>
          </a:p>
          <a:p>
            <a:r>
              <a:rPr lang="en-US" dirty="0" smtClean="0"/>
              <a:t>Two </a:t>
            </a:r>
            <a:r>
              <a:rPr lang="en-US" dirty="0"/>
              <a:t>inputs: C and D</a:t>
            </a:r>
          </a:p>
          <a:p>
            <a:r>
              <a:rPr lang="en-US" dirty="0" smtClean="0"/>
              <a:t>You </a:t>
            </a:r>
            <a:r>
              <a:rPr lang="en-US" dirty="0"/>
              <a:t>can have the latch remember D as long as C is true</a:t>
            </a:r>
          </a:p>
          <a:p>
            <a:r>
              <a:rPr lang="en-US" dirty="0" smtClean="0"/>
              <a:t>Two </a:t>
            </a:r>
            <a:r>
              <a:rPr lang="en-US" dirty="0"/>
              <a:t>outputs: Q and NOT Q</a:t>
            </a:r>
          </a:p>
          <a:p>
            <a:pPr lvl="1"/>
            <a:r>
              <a:rPr lang="en-US" dirty="0" smtClean="0"/>
              <a:t>Q </a:t>
            </a:r>
            <a:r>
              <a:rPr lang="en-US" dirty="0"/>
              <a:t>is what the latch remembers, NOT Q is the inverse</a:t>
            </a:r>
          </a:p>
          <a:p>
            <a:r>
              <a:rPr lang="en-US" dirty="0" smtClean="0"/>
              <a:t>Ensures </a:t>
            </a:r>
            <a:r>
              <a:rPr lang="en-US" dirty="0"/>
              <a:t>that S and R inputs to the SR Latch aren’t both true</a:t>
            </a:r>
          </a:p>
        </p:txBody>
      </p:sp>
    </p:spTree>
    <p:extLst>
      <p:ext uri="{BB962C8B-B14F-4D97-AF65-F5344CB8AC3E}">
        <p14:creationId xmlns:p14="http://schemas.microsoft.com/office/powerpoint/2010/main" val="83797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 Flip Flop</a:t>
            </a:r>
          </a:p>
        </p:txBody>
      </p:sp>
      <p:sp>
        <p:nvSpPr>
          <p:cNvPr id="3" name="Content Placeholder 2"/>
          <p:cNvSpPr>
            <a:spLocks noGrp="1"/>
          </p:cNvSpPr>
          <p:nvPr>
            <p:ph idx="1"/>
          </p:nvPr>
        </p:nvSpPr>
        <p:spPr/>
        <p:txBody>
          <a:bodyPr/>
          <a:lstStyle/>
          <a:p>
            <a:r>
              <a:rPr lang="en-US" dirty="0"/>
              <a:t>Constructed from some additional logic and two D </a:t>
            </a:r>
            <a:r>
              <a:rPr lang="en-US" dirty="0" smtClean="0"/>
              <a:t>latches</a:t>
            </a:r>
          </a:p>
          <a:p>
            <a:r>
              <a:rPr lang="en-US" dirty="0" smtClean="0"/>
              <a:t>Same </a:t>
            </a:r>
            <a:r>
              <a:rPr lang="en-US" dirty="0"/>
              <a:t>inputs and outputs as D latches</a:t>
            </a:r>
          </a:p>
          <a:p>
            <a:r>
              <a:rPr lang="en-US" dirty="0" smtClean="0"/>
              <a:t>But</a:t>
            </a:r>
            <a:r>
              <a:rPr lang="en-US" dirty="0"/>
              <a:t>, the output is only stored on </a:t>
            </a:r>
            <a:r>
              <a:rPr lang="en-US" dirty="0">
                <a:solidFill>
                  <a:schemeClr val="accent1"/>
                </a:solidFill>
              </a:rPr>
              <a:t>a chosen clock edge</a:t>
            </a:r>
          </a:p>
        </p:txBody>
      </p:sp>
    </p:spTree>
    <p:extLst>
      <p:ext uri="{BB962C8B-B14F-4D97-AF65-F5344CB8AC3E}">
        <p14:creationId xmlns:p14="http://schemas.microsoft.com/office/powerpoint/2010/main" val="143445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Finite State Machines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902677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 State Machines</a:t>
            </a:r>
          </a:p>
        </p:txBody>
      </p:sp>
      <p:sp>
        <p:nvSpPr>
          <p:cNvPr id="3" name="Content Placeholder 2"/>
          <p:cNvSpPr>
            <a:spLocks noGrp="1"/>
          </p:cNvSpPr>
          <p:nvPr>
            <p:ph idx="1"/>
          </p:nvPr>
        </p:nvSpPr>
        <p:spPr/>
        <p:txBody>
          <a:bodyPr>
            <a:normAutofit/>
          </a:bodyPr>
          <a:lstStyle/>
          <a:p>
            <a:r>
              <a:rPr lang="en-US" dirty="0"/>
              <a:t>There are a number of states, inputs, and outputs</a:t>
            </a:r>
          </a:p>
          <a:p>
            <a:r>
              <a:rPr lang="en-US" dirty="0" smtClean="0"/>
              <a:t>To </a:t>
            </a:r>
            <a:r>
              <a:rPr lang="en-US" dirty="0"/>
              <a:t>the beat of the clock, we read in inputs and go to new states, and set </a:t>
            </a:r>
            <a:r>
              <a:rPr lang="en-US" dirty="0" smtClean="0"/>
              <a:t>the outputs</a:t>
            </a:r>
            <a:endParaRPr lang="en-US" dirty="0"/>
          </a:p>
          <a:p>
            <a:r>
              <a:rPr lang="en-US" dirty="0" smtClean="0"/>
              <a:t>Both </a:t>
            </a:r>
            <a:r>
              <a:rPr lang="en-US" dirty="0"/>
              <a:t>the output and the next state are defined by the current state and </a:t>
            </a:r>
            <a:r>
              <a:rPr lang="en-US" dirty="0" smtClean="0"/>
              <a:t>the inputs</a:t>
            </a:r>
            <a:endParaRPr lang="en-US" dirty="0"/>
          </a:p>
          <a:p>
            <a:r>
              <a:rPr lang="en-US" dirty="0" smtClean="0"/>
              <a:t>You </a:t>
            </a:r>
            <a:r>
              <a:rPr lang="en-US" dirty="0"/>
              <a:t>can think of it as following a flow chart “when I’m on this step, and this </a:t>
            </a:r>
            <a:r>
              <a:rPr lang="en-US" dirty="0" smtClean="0"/>
              <a:t>is true</a:t>
            </a:r>
            <a:r>
              <a:rPr lang="en-US" dirty="0"/>
              <a:t>, I go here”</a:t>
            </a:r>
          </a:p>
        </p:txBody>
      </p:sp>
    </p:spTree>
    <p:extLst>
      <p:ext uri="{BB962C8B-B14F-4D97-AF65-F5344CB8AC3E}">
        <p14:creationId xmlns:p14="http://schemas.microsoft.com/office/powerpoint/2010/main" val="112697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FSM Example</a:t>
            </a:r>
          </a:p>
        </p:txBody>
      </p:sp>
      <p:sp>
        <p:nvSpPr>
          <p:cNvPr id="3" name="Content Placeholder 2"/>
          <p:cNvSpPr>
            <a:spLocks noGrp="1"/>
          </p:cNvSpPr>
          <p:nvPr>
            <p:ph idx="1"/>
          </p:nvPr>
        </p:nvSpPr>
        <p:spPr/>
        <p:txBody>
          <a:bodyPr>
            <a:normAutofit/>
          </a:bodyPr>
          <a:lstStyle/>
          <a:p>
            <a:r>
              <a:rPr lang="en-US" dirty="0"/>
              <a:t>The NYC Subway Turnstile</a:t>
            </a:r>
          </a:p>
          <a:p>
            <a:r>
              <a:rPr lang="en-US" dirty="0" smtClean="0"/>
              <a:t>There </a:t>
            </a:r>
            <a:r>
              <a:rPr lang="en-US" dirty="0"/>
              <a:t>is a lock controlled by the FSM</a:t>
            </a:r>
          </a:p>
          <a:p>
            <a:r>
              <a:rPr lang="en-US" dirty="0" smtClean="0"/>
              <a:t>If </a:t>
            </a:r>
            <a:r>
              <a:rPr lang="en-US" dirty="0"/>
              <a:t>the user didn’t pay yet then the lock is active and the user can’t </a:t>
            </a:r>
            <a:r>
              <a:rPr lang="en-US" dirty="0" smtClean="0"/>
              <a:t>push through</a:t>
            </a:r>
            <a:endParaRPr lang="en-US" dirty="0"/>
          </a:p>
          <a:p>
            <a:r>
              <a:rPr lang="en-US" dirty="0" smtClean="0"/>
              <a:t>If </a:t>
            </a:r>
            <a:r>
              <a:rPr lang="en-US" dirty="0"/>
              <a:t>the user pays the lock unlocks until they push </a:t>
            </a:r>
            <a:r>
              <a:rPr lang="en-US" dirty="0" smtClean="0"/>
              <a:t>through</a:t>
            </a:r>
          </a:p>
          <a:p>
            <a:r>
              <a:rPr lang="en-US" dirty="0" smtClean="0"/>
              <a:t>Draw </a:t>
            </a:r>
            <a:r>
              <a:rPr lang="en-US" dirty="0"/>
              <a:t>an FSM for this</a:t>
            </a:r>
          </a:p>
          <a:p>
            <a:r>
              <a:rPr lang="en-US" dirty="0" smtClean="0"/>
              <a:t>Write </a:t>
            </a:r>
            <a:r>
              <a:rPr lang="en-US" dirty="0"/>
              <a:t>out a truth table</a:t>
            </a:r>
          </a:p>
          <a:p>
            <a:r>
              <a:rPr lang="en-US" dirty="0" smtClean="0"/>
              <a:t>Create </a:t>
            </a:r>
            <a:r>
              <a:rPr lang="en-US" dirty="0"/>
              <a:t>the circuit</a:t>
            </a:r>
          </a:p>
        </p:txBody>
      </p:sp>
    </p:spTree>
    <p:extLst>
      <p:ext uri="{BB962C8B-B14F-4D97-AF65-F5344CB8AC3E}">
        <p14:creationId xmlns:p14="http://schemas.microsoft.com/office/powerpoint/2010/main" val="126740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a:t>Assessment 11</a:t>
            </a:r>
            <a:endParaRPr lang="en-US" dirty="0"/>
          </a:p>
        </p:txBody>
      </p:sp>
      <p:sp>
        <p:nvSpPr>
          <p:cNvPr id="5" name="Text Placeholder 4"/>
          <p:cNvSpPr>
            <a:spLocks noGrp="1"/>
          </p:cNvSpPr>
          <p:nvPr>
            <p:ph type="body" idx="1"/>
          </p:nvPr>
        </p:nvSpPr>
        <p:spPr/>
        <p:txBody>
          <a:bodyPr/>
          <a:lstStyle/>
          <a:p>
            <a:endParaRPr lang="en-US" dirty="0"/>
          </a:p>
        </p:txBody>
      </p:sp>
      <p:sp>
        <p:nvSpPr>
          <p:cNvPr id="2" name="Slide Number Placeholder 1"/>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4302136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FSM Example</a:t>
            </a:r>
          </a:p>
        </p:txBody>
      </p:sp>
      <p:graphicFrame>
        <p:nvGraphicFramePr>
          <p:cNvPr id="24" name="Content Placeholder 23"/>
          <p:cNvGraphicFramePr>
            <a:graphicFrameLocks noGrp="1"/>
          </p:cNvGraphicFramePr>
          <p:nvPr>
            <p:ph idx="1"/>
            <p:extLst>
              <p:ext uri="{D42A27DB-BD31-4B8C-83A1-F6EECF244321}">
                <p14:modId xmlns:p14="http://schemas.microsoft.com/office/powerpoint/2010/main" val="1879864322"/>
              </p:ext>
            </p:extLst>
          </p:nvPr>
        </p:nvGraphicFramePr>
        <p:xfrm>
          <a:off x="2481943" y="5321005"/>
          <a:ext cx="6781800" cy="741680"/>
        </p:xfrm>
        <a:graphic>
          <a:graphicData uri="http://schemas.openxmlformats.org/drawingml/2006/table">
            <a:tbl>
              <a:tblPr firstRow="1" bandRow="1">
                <a:tableStyleId>{5940675A-B579-460E-94D1-54222C63F5DA}</a:tableStyleId>
              </a:tblPr>
              <a:tblGrid>
                <a:gridCol w="2260600"/>
                <a:gridCol w="2260600"/>
                <a:gridCol w="2260600"/>
              </a:tblGrid>
              <a:tr h="370840">
                <a:tc>
                  <a:txBody>
                    <a:bodyPr/>
                    <a:lstStyle/>
                    <a:p>
                      <a:r>
                        <a:rPr lang="en-US" dirty="0" smtClean="0"/>
                        <a:t>current state</a:t>
                      </a:r>
                      <a:endParaRPr lang="en-US" dirty="0"/>
                    </a:p>
                  </a:txBody>
                  <a:tcPr/>
                </a:tc>
                <a:tc>
                  <a:txBody>
                    <a:bodyPr/>
                    <a:lstStyle/>
                    <a:p>
                      <a:r>
                        <a:rPr lang="en-US" dirty="0" smtClean="0"/>
                        <a:t>input</a:t>
                      </a:r>
                      <a:endParaRPr lang="en-US" dirty="0"/>
                    </a:p>
                  </a:txBody>
                  <a:tcPr/>
                </a:tc>
                <a:tc>
                  <a:txBody>
                    <a:bodyPr/>
                    <a:lstStyle/>
                    <a:p>
                      <a:r>
                        <a:rPr lang="en-US" dirty="0" smtClean="0"/>
                        <a:t>next state</a:t>
                      </a:r>
                      <a:endParaRPr lang="en-US" dirty="0"/>
                    </a:p>
                  </a:txBody>
                  <a:tcPr/>
                </a:tc>
              </a:tr>
              <a:tr h="370840">
                <a:tc>
                  <a:txBody>
                    <a:bodyPr/>
                    <a:lstStyle/>
                    <a:p>
                      <a:r>
                        <a:rPr lang="en-US" dirty="0" smtClean="0"/>
                        <a:t>(lock / unlock)</a:t>
                      </a:r>
                      <a:endParaRPr lang="en-US" dirty="0"/>
                    </a:p>
                  </a:txBody>
                  <a:tcPr/>
                </a:tc>
                <a:tc>
                  <a:txBody>
                    <a:bodyPr/>
                    <a:lstStyle/>
                    <a:p>
                      <a:r>
                        <a:rPr lang="en-US" dirty="0" smtClean="0"/>
                        <a:t>(pay</a:t>
                      </a:r>
                      <a:r>
                        <a:rPr lang="en-US" baseline="0" dirty="0" smtClean="0"/>
                        <a:t> / push through</a:t>
                      </a:r>
                      <a:r>
                        <a:rPr lang="en-US" dirty="0" smtClean="0"/>
                        <a:t>)</a:t>
                      </a:r>
                      <a:endParaRPr lang="en-US" dirty="0"/>
                    </a:p>
                  </a:txBody>
                  <a:tcPr/>
                </a:tc>
                <a:tc>
                  <a:txBody>
                    <a:bodyPr/>
                    <a:lstStyle/>
                    <a:p>
                      <a:endParaRPr lang="en-US" dirty="0"/>
                    </a:p>
                  </a:txBody>
                  <a:tcPr/>
                </a:tc>
              </a:tr>
            </a:tbl>
          </a:graphicData>
        </a:graphic>
      </p:graphicFrame>
      <p:sp>
        <p:nvSpPr>
          <p:cNvPr id="4" name="Oval 3"/>
          <p:cNvSpPr/>
          <p:nvPr/>
        </p:nvSpPr>
        <p:spPr>
          <a:xfrm>
            <a:off x="2873829" y="2917077"/>
            <a:ext cx="1259474" cy="1084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Lock</a:t>
            </a:r>
            <a:endParaRPr lang="en-US" dirty="0"/>
          </a:p>
        </p:txBody>
      </p:sp>
      <p:sp>
        <p:nvSpPr>
          <p:cNvPr id="5" name="Oval 4"/>
          <p:cNvSpPr/>
          <p:nvPr/>
        </p:nvSpPr>
        <p:spPr>
          <a:xfrm>
            <a:off x="7113813" y="2917077"/>
            <a:ext cx="1259477" cy="1084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Unlock</a:t>
            </a:r>
            <a:endParaRPr lang="en-US"/>
          </a:p>
        </p:txBody>
      </p:sp>
      <p:cxnSp>
        <p:nvCxnSpPr>
          <p:cNvPr id="7" name="Curved Connector 6"/>
          <p:cNvCxnSpPr>
            <a:stCxn id="4" idx="0"/>
            <a:endCxn id="5" idx="0"/>
          </p:cNvCxnSpPr>
          <p:nvPr/>
        </p:nvCxnSpPr>
        <p:spPr>
          <a:xfrm rot="5400000" flipH="1" flipV="1">
            <a:off x="5623559" y="797084"/>
            <a:ext cx="12700" cy="4239986"/>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p:cNvCxnSpPr>
            <a:stCxn id="5" idx="4"/>
            <a:endCxn id="4" idx="4"/>
          </p:cNvCxnSpPr>
          <p:nvPr/>
        </p:nvCxnSpPr>
        <p:spPr>
          <a:xfrm rot="5400000">
            <a:off x="5623559" y="1881301"/>
            <a:ext cx="12700" cy="4239986"/>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4" idx="1"/>
            <a:endCxn id="4" idx="3"/>
          </p:cNvCxnSpPr>
          <p:nvPr/>
        </p:nvCxnSpPr>
        <p:spPr>
          <a:xfrm rot="16200000" flipH="1">
            <a:off x="2674946" y="3459185"/>
            <a:ext cx="766657" cy="12700"/>
          </a:xfrm>
          <a:prstGeom prst="curvedConnector5">
            <a:avLst>
              <a:gd name="adj1" fmla="val -29818"/>
              <a:gd name="adj2" fmla="val -8267685"/>
              <a:gd name="adj3" fmla="val 1298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5" idx="7"/>
            <a:endCxn id="5" idx="5"/>
          </p:cNvCxnSpPr>
          <p:nvPr/>
        </p:nvCxnSpPr>
        <p:spPr>
          <a:xfrm rot="16200000" flipH="1">
            <a:off x="7805515" y="3459185"/>
            <a:ext cx="766657" cy="12700"/>
          </a:xfrm>
          <a:prstGeom prst="curvedConnector5">
            <a:avLst>
              <a:gd name="adj1" fmla="val -29818"/>
              <a:gd name="adj2" fmla="val 10264811"/>
              <a:gd name="adj3" fmla="val 129818"/>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13556" y="2315698"/>
            <a:ext cx="517129" cy="369332"/>
          </a:xfrm>
          <a:prstGeom prst="rect">
            <a:avLst/>
          </a:prstGeom>
          <a:noFill/>
        </p:spPr>
        <p:txBody>
          <a:bodyPr wrap="none" rtlCol="0">
            <a:spAutoFit/>
          </a:bodyPr>
          <a:lstStyle/>
          <a:p>
            <a:r>
              <a:rPr lang="en-US" smtClean="0"/>
              <a:t>pay</a:t>
            </a:r>
            <a:endParaRPr lang="en-US"/>
          </a:p>
        </p:txBody>
      </p:sp>
      <p:sp>
        <p:nvSpPr>
          <p:cNvPr id="17" name="TextBox 16"/>
          <p:cNvSpPr txBox="1"/>
          <p:nvPr/>
        </p:nvSpPr>
        <p:spPr>
          <a:xfrm>
            <a:off x="5050864" y="4244646"/>
            <a:ext cx="1442511" cy="369332"/>
          </a:xfrm>
          <a:prstGeom prst="rect">
            <a:avLst/>
          </a:prstGeom>
          <a:noFill/>
        </p:spPr>
        <p:txBody>
          <a:bodyPr wrap="none" rtlCol="0">
            <a:spAutoFit/>
          </a:bodyPr>
          <a:lstStyle/>
          <a:p>
            <a:r>
              <a:rPr lang="en-US" smtClean="0"/>
              <a:t>push through</a:t>
            </a:r>
            <a:endParaRPr lang="en-US" dirty="0"/>
          </a:p>
        </p:txBody>
      </p:sp>
      <p:sp>
        <p:nvSpPr>
          <p:cNvPr id="18" name="TextBox 17"/>
          <p:cNvSpPr txBox="1"/>
          <p:nvPr/>
        </p:nvSpPr>
        <p:spPr>
          <a:xfrm>
            <a:off x="662319" y="3274519"/>
            <a:ext cx="1442511" cy="369332"/>
          </a:xfrm>
          <a:prstGeom prst="rect">
            <a:avLst/>
          </a:prstGeom>
          <a:noFill/>
        </p:spPr>
        <p:txBody>
          <a:bodyPr wrap="none" rtlCol="0">
            <a:spAutoFit/>
          </a:bodyPr>
          <a:lstStyle/>
          <a:p>
            <a:r>
              <a:rPr lang="en-US" smtClean="0"/>
              <a:t>push through</a:t>
            </a:r>
            <a:endParaRPr lang="en-US" dirty="0"/>
          </a:p>
        </p:txBody>
      </p:sp>
      <p:sp>
        <p:nvSpPr>
          <p:cNvPr id="19" name="TextBox 18"/>
          <p:cNvSpPr txBox="1"/>
          <p:nvPr/>
        </p:nvSpPr>
        <p:spPr>
          <a:xfrm>
            <a:off x="9587562" y="3259846"/>
            <a:ext cx="517129" cy="369332"/>
          </a:xfrm>
          <a:prstGeom prst="rect">
            <a:avLst/>
          </a:prstGeom>
          <a:noFill/>
        </p:spPr>
        <p:txBody>
          <a:bodyPr wrap="none" rtlCol="0">
            <a:spAutoFit/>
          </a:bodyPr>
          <a:lstStyle/>
          <a:p>
            <a:r>
              <a:rPr lang="en-US" smtClean="0"/>
              <a:t>pay</a:t>
            </a:r>
            <a:endParaRPr lang="en-US"/>
          </a:p>
        </p:txBody>
      </p:sp>
      <p:cxnSp>
        <p:nvCxnSpPr>
          <p:cNvPr id="21" name="Straight Arrow Connector 20"/>
          <p:cNvCxnSpPr/>
          <p:nvPr/>
        </p:nvCxnSpPr>
        <p:spPr>
          <a:xfrm flipV="1">
            <a:off x="2873829" y="3994944"/>
            <a:ext cx="362248" cy="619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52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Q1 </a:t>
            </a:r>
            <a:r>
              <a:rPr lang="en-US" dirty="0"/>
              <a:t>Explicit list</a:t>
            </a:r>
          </a:p>
        </p:txBody>
      </p:sp>
      <p:sp>
        <p:nvSpPr>
          <p:cNvPr id="5" name="Content Placeholder 4"/>
          <p:cNvSpPr>
            <a:spLocks noGrp="1"/>
          </p:cNvSpPr>
          <p:nvPr>
            <p:ph idx="1"/>
          </p:nvPr>
        </p:nvSpPr>
        <p:spPr/>
        <p:txBody>
          <a:bodyPr>
            <a:normAutofit fontScale="92500" lnSpcReduction="20000"/>
          </a:bodyPr>
          <a:lstStyle/>
          <a:p>
            <a:pPr marL="0" indent="0" fontAlgn="base">
              <a:buNone/>
            </a:pPr>
            <a:r>
              <a:rPr lang="en-US" dirty="0"/>
              <a:t>Which of the following statements are true about explicit list?</a:t>
            </a:r>
          </a:p>
          <a:p>
            <a:pPr marL="514350" indent="-514350" fontAlgn="base">
              <a:buFont typeface="+mj-lt"/>
              <a:buAutoNum type="alphaUcPeriod"/>
            </a:pPr>
            <a:r>
              <a:rPr lang="en-US" dirty="0"/>
              <a:t>The explicit list design explicitly chains together all chunks of the heap into a linked list.</a:t>
            </a:r>
          </a:p>
          <a:p>
            <a:pPr marL="514350" indent="-514350" fontAlgn="base">
              <a:buFont typeface="+mj-lt"/>
              <a:buAutoNum type="alphaUcPeriod"/>
            </a:pPr>
            <a:r>
              <a:rPr lang="en-US" dirty="0"/>
              <a:t>The explicit list design explicitly only chains together all free chunks of the heap into a linked list.</a:t>
            </a:r>
          </a:p>
          <a:p>
            <a:pPr marL="514350" indent="-514350" fontAlgn="base">
              <a:buFont typeface="+mj-lt"/>
              <a:buAutoNum type="alphaUcPeriod"/>
            </a:pPr>
            <a:r>
              <a:rPr lang="en-US" dirty="0"/>
              <a:t>The explicit list design incurs more memory overhead than the implicit list design because it uses extra space in the header to store the next/</a:t>
            </a:r>
            <a:r>
              <a:rPr lang="en-US" dirty="0" err="1"/>
              <a:t>prev</a:t>
            </a:r>
            <a:r>
              <a:rPr lang="en-US" dirty="0"/>
              <a:t> fields.</a:t>
            </a:r>
          </a:p>
          <a:p>
            <a:pPr marL="514350" indent="-514350" fontAlgn="base">
              <a:buFont typeface="+mj-lt"/>
              <a:buAutoNum type="alphaUcPeriod"/>
            </a:pPr>
            <a:r>
              <a:rPr lang="en-US" dirty="0" err="1"/>
              <a:t>malloc</a:t>
            </a:r>
            <a:r>
              <a:rPr lang="en-US" dirty="0"/>
              <a:t>(...) in the explicit list design is faster than that of implicit list because it does not need to scan over allocated chunks.</a:t>
            </a:r>
          </a:p>
          <a:p>
            <a:pPr marL="514350" indent="-514350" fontAlgn="base">
              <a:buFont typeface="+mj-lt"/>
              <a:buAutoNum type="alphaUcPeriod"/>
            </a:pPr>
            <a:r>
              <a:rPr lang="en-US" dirty="0"/>
              <a:t>free(...) in the explicit list design is faster than that of implicit list because it does not need to scan over allocated chunks.</a:t>
            </a:r>
          </a:p>
        </p:txBody>
      </p:sp>
      <p:sp>
        <p:nvSpPr>
          <p:cNvPr id="6" name="Oval 5"/>
          <p:cNvSpPr/>
          <p:nvPr/>
        </p:nvSpPr>
        <p:spPr>
          <a:xfrm>
            <a:off x="445770" y="2880360"/>
            <a:ext cx="4343400" cy="65151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5770" y="4526438"/>
            <a:ext cx="4343400" cy="65151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789170" y="4157106"/>
            <a:ext cx="5977890" cy="369332"/>
          </a:xfrm>
          <a:prstGeom prst="rect">
            <a:avLst/>
          </a:prstGeom>
          <a:noFill/>
        </p:spPr>
        <p:txBody>
          <a:bodyPr wrap="square" rtlCol="0">
            <a:spAutoFit/>
          </a:bodyPr>
          <a:lstStyle/>
          <a:p>
            <a:r>
              <a:rPr lang="en-US" dirty="0">
                <a:solidFill>
                  <a:schemeClr val="accent1"/>
                </a:solidFill>
              </a:rPr>
              <a:t>Only store next/</a:t>
            </a:r>
            <a:r>
              <a:rPr lang="en-US" dirty="0" err="1">
                <a:solidFill>
                  <a:schemeClr val="accent1"/>
                </a:solidFill>
              </a:rPr>
              <a:t>prev</a:t>
            </a:r>
            <a:r>
              <a:rPr lang="en-US" dirty="0">
                <a:solidFill>
                  <a:schemeClr val="accent1"/>
                </a:solidFill>
              </a:rPr>
              <a:t> pointers in free chunks</a:t>
            </a:r>
          </a:p>
        </p:txBody>
      </p:sp>
    </p:spTree>
    <p:extLst>
      <p:ext uri="{BB962C8B-B14F-4D97-AF65-F5344CB8AC3E}">
        <p14:creationId xmlns:p14="http://schemas.microsoft.com/office/powerpoint/2010/main" val="108677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Q2 </a:t>
            </a:r>
            <a:r>
              <a:rPr lang="en-US" dirty="0"/>
              <a:t>Buddy system</a:t>
            </a:r>
          </a:p>
        </p:txBody>
      </p:sp>
      <p:sp>
        <p:nvSpPr>
          <p:cNvPr id="3" name="Content Placeholder 2"/>
          <p:cNvSpPr>
            <a:spLocks noGrp="1"/>
          </p:cNvSpPr>
          <p:nvPr>
            <p:ph idx="1"/>
          </p:nvPr>
        </p:nvSpPr>
        <p:spPr/>
        <p:txBody>
          <a:bodyPr>
            <a:normAutofit fontScale="92500" lnSpcReduction="10000"/>
          </a:bodyPr>
          <a:lstStyle/>
          <a:p>
            <a:pPr marL="0" indent="0" fontAlgn="base">
              <a:buNone/>
            </a:pPr>
            <a:r>
              <a:rPr lang="en-US" dirty="0"/>
              <a:t>Which of the following statements are true about the buddy system?</a:t>
            </a:r>
          </a:p>
          <a:p>
            <a:pPr marL="514350" indent="-514350" fontAlgn="base">
              <a:buFont typeface="+mj-lt"/>
              <a:buAutoNum type="alphaUcPeriod"/>
            </a:pPr>
            <a:r>
              <a:rPr lang="en-US" dirty="0"/>
              <a:t>All chunks have sizes that are powers-of-2.</a:t>
            </a:r>
          </a:p>
          <a:p>
            <a:pPr marL="514350" indent="-514350" fontAlgn="base">
              <a:buFont typeface="+mj-lt"/>
              <a:buAutoNum type="alphaUcPeriod"/>
            </a:pPr>
            <a:r>
              <a:rPr lang="en-US" dirty="0"/>
              <a:t>During free(...), coalescing only happens once by merging the freed chunk with its buddy of the same size if the buddy is free.</a:t>
            </a:r>
          </a:p>
          <a:p>
            <a:pPr marL="514350" indent="-514350" fontAlgn="base">
              <a:buFont typeface="+mj-lt"/>
              <a:buAutoNum type="alphaUcPeriod"/>
            </a:pPr>
            <a:r>
              <a:rPr lang="en-US" dirty="0"/>
              <a:t>During free(...), coalescing is done recursively by repeatedly merging the freed chunk with its buddy of the same size and repeating the merge process for the resulting larger free chunk until its buddy is no longer free.</a:t>
            </a:r>
          </a:p>
          <a:p>
            <a:pPr marL="514350" indent="-514350" fontAlgn="base">
              <a:buFont typeface="+mj-lt"/>
              <a:buAutoNum type="alphaUcPeriod"/>
            </a:pPr>
            <a:r>
              <a:rPr lang="en-US" dirty="0"/>
              <a:t>The design maintains multiple free lists each of which contains free chunks of the same (powers-of-2) size.</a:t>
            </a:r>
          </a:p>
          <a:p>
            <a:pPr marL="514350" indent="-514350" fontAlgn="base">
              <a:buFont typeface="+mj-lt"/>
              <a:buAutoNum type="alphaUcPeriod"/>
            </a:pPr>
            <a:r>
              <a:rPr lang="en-US" dirty="0"/>
              <a:t>The design maintains a single free list containing all free chunks.</a:t>
            </a:r>
          </a:p>
        </p:txBody>
      </p:sp>
      <p:sp>
        <p:nvSpPr>
          <p:cNvPr id="4" name="Oval 3"/>
          <p:cNvSpPr/>
          <p:nvPr/>
        </p:nvSpPr>
        <p:spPr>
          <a:xfrm>
            <a:off x="445770" y="2240280"/>
            <a:ext cx="43434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45770" y="3459956"/>
            <a:ext cx="4343400" cy="65151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49580" y="4818459"/>
            <a:ext cx="4343400" cy="65151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360670" y="365125"/>
            <a:ext cx="3737610" cy="830997"/>
          </a:xfrm>
          <a:prstGeom prst="rect">
            <a:avLst/>
          </a:prstGeom>
          <a:noFill/>
        </p:spPr>
        <p:txBody>
          <a:bodyPr wrap="square" rtlCol="0">
            <a:spAutoFit/>
          </a:bodyPr>
          <a:lstStyle/>
          <a:p>
            <a:r>
              <a:rPr lang="en-US" sz="1600" dirty="0">
                <a:solidFill>
                  <a:schemeClr val="accent1"/>
                </a:solidFill>
              </a:rPr>
              <a:t>A special case of segregated list: </a:t>
            </a:r>
          </a:p>
          <a:p>
            <a:pPr marL="285750" indent="-285750">
              <a:buFont typeface="Arial" charset="0"/>
              <a:buChar char="•"/>
            </a:pPr>
            <a:r>
              <a:rPr lang="en-US" sz="1600" dirty="0">
                <a:solidFill>
                  <a:schemeClr val="accent1"/>
                </a:solidFill>
              </a:rPr>
              <a:t>each </a:t>
            </a:r>
            <a:r>
              <a:rPr lang="en-US" sz="1600" dirty="0" err="1">
                <a:solidFill>
                  <a:schemeClr val="accent1"/>
                </a:solidFill>
              </a:rPr>
              <a:t>freelist</a:t>
            </a:r>
            <a:r>
              <a:rPr lang="en-US" sz="1600" dirty="0">
                <a:solidFill>
                  <a:schemeClr val="accent1"/>
                </a:solidFill>
              </a:rPr>
              <a:t> has identically-sized blocks</a:t>
            </a:r>
          </a:p>
          <a:p>
            <a:pPr marL="285750" indent="-285750">
              <a:buFont typeface="Arial" charset="0"/>
              <a:buChar char="•"/>
            </a:pPr>
            <a:r>
              <a:rPr lang="en-US" sz="1600" dirty="0">
                <a:solidFill>
                  <a:schemeClr val="accent1"/>
                </a:solidFill>
              </a:rPr>
              <a:t>block sizes are power of 2</a:t>
            </a:r>
          </a:p>
        </p:txBody>
      </p:sp>
      <p:sp>
        <p:nvSpPr>
          <p:cNvPr id="8" name="TextBox 7"/>
          <p:cNvSpPr txBox="1"/>
          <p:nvPr/>
        </p:nvSpPr>
        <p:spPr>
          <a:xfrm>
            <a:off x="9277350" y="365125"/>
            <a:ext cx="2644140" cy="1077218"/>
          </a:xfrm>
          <a:prstGeom prst="rect">
            <a:avLst/>
          </a:prstGeom>
          <a:noFill/>
        </p:spPr>
        <p:txBody>
          <a:bodyPr wrap="square" rtlCol="0">
            <a:spAutoFit/>
          </a:bodyPr>
          <a:lstStyle/>
          <a:p>
            <a:r>
              <a:rPr lang="en-US" sz="1600" dirty="0">
                <a:solidFill>
                  <a:schemeClr val="accent1"/>
                </a:solidFill>
              </a:rPr>
              <a:t>allocate:</a:t>
            </a:r>
          </a:p>
          <a:p>
            <a:pPr marL="285750" indent="-285750">
              <a:buFont typeface="Arial" charset="0"/>
              <a:buChar char="•"/>
            </a:pPr>
            <a:r>
              <a:rPr lang="en-US" sz="1600" dirty="0">
                <a:solidFill>
                  <a:schemeClr val="accent1"/>
                </a:solidFill>
              </a:rPr>
              <a:t>Recursive split in half</a:t>
            </a:r>
          </a:p>
          <a:p>
            <a:r>
              <a:rPr lang="en-US" sz="1600" dirty="0">
                <a:solidFill>
                  <a:schemeClr val="accent1"/>
                </a:solidFill>
              </a:rPr>
              <a:t>free:</a:t>
            </a:r>
          </a:p>
          <a:p>
            <a:pPr marL="285750" indent="-285750">
              <a:buFont typeface="Arial" charset="0"/>
              <a:buChar char="•"/>
            </a:pPr>
            <a:r>
              <a:rPr lang="en-US" sz="1600" dirty="0">
                <a:solidFill>
                  <a:schemeClr val="accent1"/>
                </a:solidFill>
              </a:rPr>
              <a:t> Recursively merge</a:t>
            </a:r>
          </a:p>
        </p:txBody>
      </p:sp>
    </p:spTree>
    <p:extLst>
      <p:ext uri="{BB962C8B-B14F-4D97-AF65-F5344CB8AC3E}">
        <p14:creationId xmlns:p14="http://schemas.microsoft.com/office/powerpoint/2010/main" val="116699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 </a:t>
            </a:r>
            <a:r>
              <a:rPr lang="en-US" dirty="0"/>
              <a:t>Lab4 implicit list</a:t>
            </a:r>
          </a:p>
        </p:txBody>
      </p:sp>
      <p:sp>
        <p:nvSpPr>
          <p:cNvPr id="3" name="Content Placeholder 2"/>
          <p:cNvSpPr>
            <a:spLocks noGrp="1"/>
          </p:cNvSpPr>
          <p:nvPr>
            <p:ph idx="1"/>
          </p:nvPr>
        </p:nvSpPr>
        <p:spPr>
          <a:xfrm>
            <a:off x="838200" y="1825625"/>
            <a:ext cx="11166566" cy="4351338"/>
          </a:xfrm>
        </p:spPr>
        <p:txBody>
          <a:bodyPr>
            <a:normAutofit lnSpcReduction="10000"/>
          </a:bodyPr>
          <a:lstStyle/>
          <a:p>
            <a:r>
              <a:rPr lang="en-US" dirty="0"/>
              <a:t>This series of questions assume the implicit list design of Lab4. Chunks have headers but not footers. The header is of size 16-bytes, expressed in the following C type</a:t>
            </a:r>
          </a:p>
          <a:p>
            <a:pPr marL="0" indent="0">
              <a:buNone/>
            </a:pPr>
            <a:r>
              <a:rPr lang="en-US" dirty="0"/>
              <a:t>```</a:t>
            </a:r>
          </a:p>
          <a:p>
            <a:pPr marL="0" indent="0">
              <a:buNone/>
            </a:pPr>
            <a:r>
              <a:rPr lang="en-US" dirty="0" err="1"/>
              <a:t>typedef</a:t>
            </a:r>
            <a:r>
              <a:rPr lang="en-US" dirty="0"/>
              <a:t> </a:t>
            </a:r>
            <a:r>
              <a:rPr lang="en-US" dirty="0" err="1"/>
              <a:t>struct</a:t>
            </a:r>
            <a:r>
              <a:rPr lang="en-US" dirty="0"/>
              <a:t> {</a:t>
            </a:r>
          </a:p>
          <a:p>
            <a:pPr marL="0" indent="0">
              <a:buNone/>
            </a:pPr>
            <a:r>
              <a:rPr lang="en-US" dirty="0"/>
              <a:t>	</a:t>
            </a:r>
            <a:r>
              <a:rPr lang="en-US" dirty="0" err="1"/>
              <a:t>size_t</a:t>
            </a:r>
            <a:r>
              <a:rPr lang="en-US" dirty="0"/>
              <a:t> size;  //</a:t>
            </a:r>
            <a:r>
              <a:rPr lang="en-US" dirty="0">
                <a:solidFill>
                  <a:schemeClr val="accent1"/>
                </a:solidFill>
              </a:rPr>
              <a:t>8-byte</a:t>
            </a:r>
            <a:r>
              <a:rPr lang="en-US" dirty="0"/>
              <a:t> size of the chunk including header	</a:t>
            </a:r>
          </a:p>
          <a:p>
            <a:pPr marL="0" indent="0">
              <a:buNone/>
            </a:pPr>
            <a:r>
              <a:rPr lang="en-US" dirty="0"/>
              <a:t>	</a:t>
            </a:r>
            <a:r>
              <a:rPr lang="en-US" dirty="0" err="1"/>
              <a:t>size_t</a:t>
            </a:r>
            <a:r>
              <a:rPr lang="en-US" dirty="0"/>
              <a:t> allocated; // </a:t>
            </a:r>
            <a:r>
              <a:rPr lang="en-US" dirty="0">
                <a:solidFill>
                  <a:schemeClr val="accent1"/>
                </a:solidFill>
              </a:rPr>
              <a:t>8-byte</a:t>
            </a:r>
            <a:r>
              <a:rPr lang="en-US" dirty="0"/>
              <a:t> allocation status. 0 means free, non-zero means allocated</a:t>
            </a:r>
          </a:p>
          <a:p>
            <a:pPr marL="0" indent="0">
              <a:buNone/>
            </a:pPr>
            <a:r>
              <a:rPr lang="en-US" dirty="0"/>
              <a:t>} </a:t>
            </a:r>
            <a:r>
              <a:rPr lang="en-US" dirty="0" err="1"/>
              <a:t>header_t</a:t>
            </a:r>
            <a:r>
              <a:rPr lang="en-US" dirty="0"/>
              <a:t>; </a:t>
            </a:r>
          </a:p>
          <a:p>
            <a:pPr marL="0" indent="0">
              <a:buNone/>
            </a:pPr>
            <a:r>
              <a:rPr lang="en-US" dirty="0"/>
              <a:t>```</a:t>
            </a:r>
          </a:p>
        </p:txBody>
      </p:sp>
    </p:spTree>
    <p:extLst>
      <p:ext uri="{BB962C8B-B14F-4D97-AF65-F5344CB8AC3E}">
        <p14:creationId xmlns:p14="http://schemas.microsoft.com/office/powerpoint/2010/main" val="972831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Q3.1 </a:t>
            </a:r>
            <a:r>
              <a:rPr lang="en-US" dirty="0"/>
              <a:t>Heap consistency invariants</a:t>
            </a:r>
          </a:p>
        </p:txBody>
      </p:sp>
      <p:sp>
        <p:nvSpPr>
          <p:cNvPr id="3" name="Content Placeholder 2"/>
          <p:cNvSpPr>
            <a:spLocks noGrp="1"/>
          </p:cNvSpPr>
          <p:nvPr>
            <p:ph idx="1"/>
          </p:nvPr>
        </p:nvSpPr>
        <p:spPr/>
        <p:txBody>
          <a:bodyPr>
            <a:normAutofit fontScale="92500" lnSpcReduction="10000"/>
          </a:bodyPr>
          <a:lstStyle/>
          <a:p>
            <a:pPr marL="0" indent="0" fontAlgn="base">
              <a:buNone/>
            </a:pPr>
            <a:r>
              <a:rPr lang="en-US" dirty="0"/>
              <a:t>Which of the following must always be true (aka invariants) if the heap is correct and not corrupted?</a:t>
            </a:r>
          </a:p>
          <a:p>
            <a:pPr marL="514350" indent="-514350" fontAlgn="base">
              <a:buFont typeface="+mj-lt"/>
              <a:buAutoNum type="alphaUcPeriod"/>
            </a:pPr>
            <a:r>
              <a:rPr lang="en-US" dirty="0"/>
              <a:t>The sizes of all chunks--as found by traversing the entire heap--must add up to </a:t>
            </a:r>
            <a:r>
              <a:rPr lang="en-US" dirty="0" err="1"/>
              <a:t>mem_heapsize</a:t>
            </a:r>
            <a:r>
              <a:rPr lang="en-US" dirty="0"/>
              <a:t>().</a:t>
            </a:r>
          </a:p>
          <a:p>
            <a:pPr marL="514350" indent="-514350" fontAlgn="base">
              <a:buFont typeface="+mj-lt"/>
              <a:buAutoNum type="alphaUcPeriod"/>
            </a:pPr>
            <a:r>
              <a:rPr lang="en-US" dirty="0"/>
              <a:t>There are no consecutive free chunks in the heap, if the implementation merges a freed chunk with its next free chunk.</a:t>
            </a:r>
          </a:p>
          <a:p>
            <a:pPr marL="514350" indent="-514350" fontAlgn="base">
              <a:buFont typeface="+mj-lt"/>
              <a:buAutoNum type="alphaUcPeriod"/>
            </a:pPr>
            <a:r>
              <a:rPr lang="en-US" dirty="0"/>
              <a:t>The address of the last byte of the last chunk--as found by traversing the entire heap--must be equal to </a:t>
            </a:r>
            <a:r>
              <a:rPr lang="en-US" dirty="0" err="1"/>
              <a:t>mem_heap_hi</a:t>
            </a:r>
            <a:r>
              <a:rPr lang="en-US" dirty="0"/>
              <a:t>().</a:t>
            </a:r>
          </a:p>
          <a:p>
            <a:pPr marL="514350" indent="-514350" fontAlgn="base">
              <a:buFont typeface="+mj-lt"/>
              <a:buAutoNum type="alphaUcPeriod"/>
            </a:pPr>
            <a:r>
              <a:rPr lang="en-US" dirty="0"/>
              <a:t>The size of every chunk must be multiples of 16.</a:t>
            </a:r>
          </a:p>
          <a:p>
            <a:pPr marL="514350" indent="-514350" fontAlgn="base">
              <a:buFont typeface="+mj-lt"/>
              <a:buAutoNum type="alphaUcPeriod"/>
            </a:pPr>
            <a:r>
              <a:rPr lang="en-US" dirty="0"/>
              <a:t>The number of chunks found in the heap must be equal to the number of </a:t>
            </a:r>
            <a:r>
              <a:rPr lang="en-US" dirty="0" err="1"/>
              <a:t>mm_malloc</a:t>
            </a:r>
            <a:r>
              <a:rPr lang="en-US" dirty="0"/>
              <a:t> requests handled by the heap.</a:t>
            </a:r>
          </a:p>
        </p:txBody>
      </p:sp>
      <p:sp>
        <p:nvSpPr>
          <p:cNvPr id="4" name="Oval 3"/>
          <p:cNvSpPr/>
          <p:nvPr/>
        </p:nvSpPr>
        <p:spPr>
          <a:xfrm>
            <a:off x="541020" y="2545522"/>
            <a:ext cx="4343400" cy="65151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41020" y="4051866"/>
            <a:ext cx="4343400" cy="65151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1020" y="4703376"/>
            <a:ext cx="4343400" cy="65151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903028" y="3673044"/>
            <a:ext cx="3644537" cy="369332"/>
          </a:xfrm>
          <a:prstGeom prst="rect">
            <a:avLst/>
          </a:prstGeom>
          <a:noFill/>
        </p:spPr>
        <p:txBody>
          <a:bodyPr wrap="square" rtlCol="0">
            <a:spAutoFit/>
          </a:bodyPr>
          <a:lstStyle/>
          <a:p>
            <a:r>
              <a:rPr lang="en-US">
                <a:solidFill>
                  <a:schemeClr val="accent1"/>
                </a:solidFill>
              </a:rPr>
              <a:t>possible</a:t>
            </a:r>
            <a:r>
              <a:rPr lang="en-US" dirty="0">
                <a:solidFill>
                  <a:schemeClr val="accent1"/>
                </a:solidFill>
              </a:rPr>
              <a:t>, no merge with </a:t>
            </a:r>
            <a:r>
              <a:rPr lang="en-US" dirty="0" err="1">
                <a:solidFill>
                  <a:schemeClr val="accent1"/>
                </a:solidFill>
              </a:rPr>
              <a:t>prev</a:t>
            </a:r>
            <a:r>
              <a:rPr lang="en-US" dirty="0">
                <a:solidFill>
                  <a:schemeClr val="accent1"/>
                </a:solidFill>
              </a:rPr>
              <a:t> here</a:t>
            </a:r>
          </a:p>
        </p:txBody>
      </p:sp>
    </p:spTree>
    <p:extLst>
      <p:ext uri="{BB962C8B-B14F-4D97-AF65-F5344CB8AC3E}">
        <p14:creationId xmlns:p14="http://schemas.microsoft.com/office/powerpoint/2010/main" val="119236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Q3.2 </a:t>
            </a:r>
            <a:r>
              <a:rPr lang="en-US" dirty="0"/>
              <a:t>Consequences of double free</a:t>
            </a:r>
          </a:p>
        </p:txBody>
      </p:sp>
      <p:sp>
        <p:nvSpPr>
          <p:cNvPr id="3" name="Content Placeholder 2"/>
          <p:cNvSpPr>
            <a:spLocks noGrp="1"/>
          </p:cNvSpPr>
          <p:nvPr>
            <p:ph idx="1"/>
          </p:nvPr>
        </p:nvSpPr>
        <p:spPr>
          <a:xfrm>
            <a:off x="838200" y="1825624"/>
            <a:ext cx="10515600" cy="4872355"/>
          </a:xfrm>
        </p:spPr>
        <p:txBody>
          <a:bodyPr>
            <a:normAutofit fontScale="92500" lnSpcReduction="20000"/>
          </a:bodyPr>
          <a:lstStyle/>
          <a:p>
            <a:r>
              <a:rPr lang="en-US" dirty="0"/>
              <a:t>Assuming you have a fixed-size heap of 64 bytes. Furthermore, suppose the heap looks like the following after executing the first 2 lines of user code.</a:t>
            </a:r>
          </a:p>
          <a:p>
            <a:endParaRPr lang="en-US" dirty="0"/>
          </a:p>
          <a:p>
            <a:endParaRPr lang="en-US" dirty="0"/>
          </a:p>
          <a:p>
            <a:endParaRPr lang="en-US" dirty="0"/>
          </a:p>
          <a:p>
            <a:pPr fontAlgn="base"/>
            <a:endParaRPr lang="en-US" dirty="0"/>
          </a:p>
          <a:p>
            <a:pPr fontAlgn="base"/>
            <a:r>
              <a:rPr lang="en-US" dirty="0"/>
              <a:t>which of the following statement is true?</a:t>
            </a:r>
          </a:p>
          <a:p>
            <a:pPr marL="514350" indent="-514350" fontAlgn="base">
              <a:buFont typeface="+mj-lt"/>
              <a:buAutoNum type="alphaUcPeriod"/>
            </a:pPr>
            <a:r>
              <a:rPr lang="en-US" dirty="0"/>
              <a:t>After executing line 4, the heap contains two free chunks of size 32 bytes each.</a:t>
            </a:r>
          </a:p>
          <a:p>
            <a:pPr marL="514350" indent="-514350" fontAlgn="base">
              <a:buFont typeface="+mj-lt"/>
              <a:buAutoNum type="alphaUcPeriod"/>
            </a:pPr>
            <a:r>
              <a:rPr lang="en-US" dirty="0"/>
              <a:t>After executing line 4, the heap contains one free chunk of size 64B.</a:t>
            </a:r>
          </a:p>
          <a:p>
            <a:pPr marL="514350" indent="-514350" fontAlgn="base">
              <a:buFont typeface="+mj-lt"/>
              <a:buAutoNum type="alphaUcPeriod"/>
            </a:pPr>
            <a:r>
              <a:rPr lang="en-US" dirty="0"/>
              <a:t>After executing line 5, variable c has the same value as a.</a:t>
            </a:r>
          </a:p>
          <a:p>
            <a:pPr marL="514350" indent="-514350" fontAlgn="base">
              <a:buFont typeface="+mj-lt"/>
              <a:buAutoNum type="alphaUcPeriod"/>
            </a:pPr>
            <a:r>
              <a:rPr lang="en-US" dirty="0"/>
              <a:t>After executing line 5, variable c is NULL.</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4285" y="2483376"/>
            <a:ext cx="3107690" cy="15179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3810" y="2483376"/>
            <a:ext cx="2649367" cy="1665714"/>
          </a:xfrm>
          <a:prstGeom prst="rect">
            <a:avLst/>
          </a:prstGeom>
        </p:spPr>
      </p:pic>
      <p:sp>
        <p:nvSpPr>
          <p:cNvPr id="6" name="Oval 5"/>
          <p:cNvSpPr/>
          <p:nvPr/>
        </p:nvSpPr>
        <p:spPr>
          <a:xfrm>
            <a:off x="527957" y="5098782"/>
            <a:ext cx="4343400" cy="50170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641975" y="4872446"/>
            <a:ext cx="4494802" cy="369332"/>
          </a:xfrm>
          <a:prstGeom prst="rect">
            <a:avLst/>
          </a:prstGeom>
          <a:noFill/>
        </p:spPr>
        <p:txBody>
          <a:bodyPr wrap="square" rtlCol="0">
            <a:spAutoFit/>
          </a:bodyPr>
          <a:lstStyle/>
          <a:p>
            <a:r>
              <a:rPr lang="en-US" dirty="0">
                <a:solidFill>
                  <a:schemeClr val="accent1"/>
                </a:solidFill>
              </a:rPr>
              <a:t>should do merge when free</a:t>
            </a:r>
          </a:p>
        </p:txBody>
      </p:sp>
      <p:sp>
        <p:nvSpPr>
          <p:cNvPr id="8" name="Oval 7"/>
          <p:cNvSpPr/>
          <p:nvPr/>
        </p:nvSpPr>
        <p:spPr>
          <a:xfrm>
            <a:off x="527957" y="5588259"/>
            <a:ext cx="4343400" cy="50170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02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1291</TotalTime>
  <Words>2023</Words>
  <Application>Microsoft Macintosh PowerPoint</Application>
  <PresentationFormat>Widescreen</PresentationFormat>
  <Paragraphs>339</Paragraphs>
  <Slides>40</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Calibri</vt:lpstr>
      <vt:lpstr>Calibri Light</vt:lpstr>
      <vt:lpstr>Cambria Math</vt:lpstr>
      <vt:lpstr>Mangal</vt:lpstr>
      <vt:lpstr>宋体</vt:lpstr>
      <vt:lpstr>Arial</vt:lpstr>
      <vt:lpstr>Office Theme</vt:lpstr>
      <vt:lpstr>CSO-Recitation 13  CSCI-UA 0201-007</vt:lpstr>
      <vt:lpstr>Today’s Topics</vt:lpstr>
      <vt:lpstr>Before we start…</vt:lpstr>
      <vt:lpstr>Assessment 11</vt:lpstr>
      <vt:lpstr>Q1 Explicit list</vt:lpstr>
      <vt:lpstr>Q2 Buddy system</vt:lpstr>
      <vt:lpstr>Q3 Lab4 implicit list</vt:lpstr>
      <vt:lpstr>Q3.1 Heap consistency invariants</vt:lpstr>
      <vt:lpstr>Q3.2 Consequences of double free</vt:lpstr>
      <vt:lpstr>Q3.3 Consequences of double free, continued</vt:lpstr>
      <vt:lpstr>Q3.4 Consequences of overflow on the heap</vt:lpstr>
      <vt:lpstr>Q4 Boolean expression equality</vt:lpstr>
      <vt:lpstr>Q5 Combinatorial circuit</vt:lpstr>
      <vt:lpstr>Q5.2 From Truth Table to CL</vt:lpstr>
      <vt:lpstr>Assessment 12</vt:lpstr>
      <vt:lpstr>Q1 Boolean laws</vt:lpstr>
      <vt:lpstr>Q2 Simplify boolean expression</vt:lpstr>
      <vt:lpstr>Q3 Simplify boolean expression</vt:lpstr>
      <vt:lpstr>Q4 Boolean circuit</vt:lpstr>
      <vt:lpstr>Q5 Gate delay</vt:lpstr>
      <vt:lpstr>Gate delay</vt:lpstr>
      <vt:lpstr>Gate delay</vt:lpstr>
      <vt:lpstr>Ripple carry</vt:lpstr>
      <vt:lpstr>Q7 Clocks</vt:lpstr>
      <vt:lpstr>Q8 3 lights</vt:lpstr>
      <vt:lpstr>Q9 3 lights, modified</vt:lpstr>
      <vt:lpstr>Q10 3 lights, modified again</vt:lpstr>
      <vt:lpstr>Q10 3 lights, modified again</vt:lpstr>
      <vt:lpstr>Lab5</vt:lpstr>
      <vt:lpstr>Setup</vt:lpstr>
      <vt:lpstr>Part 2 exercise FSM</vt:lpstr>
      <vt:lpstr>Sequential logic</vt:lpstr>
      <vt:lpstr>Sequential Logic</vt:lpstr>
      <vt:lpstr>SR Latch</vt:lpstr>
      <vt:lpstr>D Latch</vt:lpstr>
      <vt:lpstr>D Flip Flop</vt:lpstr>
      <vt:lpstr>Finite State Machines</vt:lpstr>
      <vt:lpstr>Finite State Machines</vt:lpstr>
      <vt:lpstr>An FSM Example</vt:lpstr>
      <vt:lpstr>An FSM Example</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CSO-Recitation 13  CSCI-UA 0201-007</dc:title>
  <dc:creator>Anqi Zhang</dc:creator>
  <cp:lastModifiedBy>Anqi Zhang</cp:lastModifiedBy>
  <cp:revision>158</cp:revision>
  <cp:lastPrinted>2020-12-03T04:54:29Z</cp:lastPrinted>
  <dcterms:created xsi:type="dcterms:W3CDTF">2020-12-01T21:38:05Z</dcterms:created>
  <dcterms:modified xsi:type="dcterms:W3CDTF">2020-12-03T04:57:45Z</dcterms:modified>
</cp:coreProperties>
</file>