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2"/>
  </p:notesMasterIdLst>
  <p:sldIdLst>
    <p:sldId id="257" r:id="rId2"/>
    <p:sldId id="258" r:id="rId3"/>
    <p:sldId id="259" r:id="rId4"/>
    <p:sldId id="292" r:id="rId5"/>
    <p:sldId id="291" r:id="rId6"/>
    <p:sldId id="293" r:id="rId7"/>
    <p:sldId id="261" r:id="rId8"/>
    <p:sldId id="262" r:id="rId9"/>
    <p:sldId id="297" r:id="rId10"/>
    <p:sldId id="263" r:id="rId11"/>
    <p:sldId id="265" r:id="rId12"/>
    <p:sldId id="294" r:id="rId13"/>
    <p:sldId id="295" r:id="rId14"/>
    <p:sldId id="296" r:id="rId15"/>
    <p:sldId id="274" r:id="rId16"/>
    <p:sldId id="272" r:id="rId17"/>
    <p:sldId id="275" r:id="rId18"/>
    <p:sldId id="277" r:id="rId19"/>
    <p:sldId id="279" r:id="rId20"/>
    <p:sldId id="278" r:id="rId21"/>
    <p:sldId id="280" r:id="rId22"/>
    <p:sldId id="281" r:id="rId23"/>
    <p:sldId id="284" r:id="rId24"/>
    <p:sldId id="282" r:id="rId25"/>
    <p:sldId id="286" r:id="rId26"/>
    <p:sldId id="298" r:id="rId27"/>
    <p:sldId id="283" r:id="rId28"/>
    <p:sldId id="299" r:id="rId29"/>
    <p:sldId id="288" r:id="rId30"/>
    <p:sldId id="28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9"/>
    <p:restoredTop sz="80167"/>
  </p:normalViewPr>
  <p:slideViewPr>
    <p:cSldViewPr snapToGrid="0">
      <p:cViewPr varScale="1">
        <p:scale>
          <a:sx n="81" d="100"/>
          <a:sy n="81" d="100"/>
        </p:scale>
        <p:origin x="12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E27AF-7785-BC4F-99C7-01165BC863CC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581A5-7285-1149-8FD8-E075D459E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206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997B96-140C-EA4F-B463-52D6458225A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49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97B96-140C-EA4F-B463-52D6458225A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384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97B96-140C-EA4F-B463-52D6458225A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448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581A5-7285-1149-8FD8-E075D459E27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943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581A5-7285-1149-8FD8-E075D459E27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97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581A5-7285-1149-8FD8-E075D459E27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863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581A5-7285-1149-8FD8-E075D459E27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843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581A5-7285-1149-8FD8-E075D459E27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403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581A5-7285-1149-8FD8-E075D459E27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279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581A5-7285-1149-8FD8-E075D459E27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331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581A5-7285-1149-8FD8-E075D459E27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8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97B96-140C-EA4F-B463-52D6458225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678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581A5-7285-1149-8FD8-E075D459E27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57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581A5-7285-1149-8FD8-E075D459E27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284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581A5-7285-1149-8FD8-E075D459E27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3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97B96-140C-EA4F-B463-52D6458225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65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97B96-140C-EA4F-B463-52D6458225A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27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581A5-7285-1149-8FD8-E075D459E2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09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581A5-7285-1149-8FD8-E075D459E2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24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97B96-140C-EA4F-B463-52D6458225A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64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97B96-140C-EA4F-B463-52D6458225A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24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97B96-140C-EA4F-B463-52D6458225A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606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58B6F-24C9-AA49-9E42-3CAEEB56C084}" type="datetime1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26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94EE3-646B-D444-A7D3-9D043ADCCE8A}" type="datetime1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30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77CC5-B0E6-AA46-A3E0-0F143FB8E0C1}" type="datetime1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4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198E3-234C-6944-87A4-21BA25067719}" type="datetime1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10F54422-66A8-5141-84CF-C1A362786C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46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CEEA-9F36-5644-B0C9-7D4E9B16195F}" type="datetime1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10F54422-66A8-5141-84CF-C1A362786C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9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017B5-0175-034E-A1A7-EADB9383240F}" type="datetime1">
              <a:rPr lang="en-US" smtClean="0"/>
              <a:t>10/13/21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452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0545-98D5-B14B-B997-72720B5E8940}" type="datetime1">
              <a:rPr lang="en-US" smtClean="0"/>
              <a:t>10/13/21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047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6CC9-2E0F-8647-8711-86A75C8E9ABE}" type="datetime1">
              <a:rPr lang="en-US" smtClean="0"/>
              <a:t>10/13/21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88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618AD-DB5C-6E4E-B4E6-5F3930739BAE}" type="datetime1">
              <a:rPr lang="en-US" smtClean="0"/>
              <a:t>10/13/21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729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F46A7-D6CA-8148-9852-754AAA80C395}" type="datetime1">
              <a:rPr lang="en-US" smtClean="0"/>
              <a:t>10/13/21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3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189A8-E853-4C4B-B40E-AF30A508141E}" type="datetime1">
              <a:rPr lang="en-US" smtClean="0"/>
              <a:t>10/13/21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87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C0FB0-6A63-B24B-A7CE-4F7953F4431E}" type="datetime1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54422-66A8-5141-84CF-C1A362786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960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CSO-Recitation 06</a:t>
            </a:r>
            <a:br>
              <a:rPr lang="en-US"/>
            </a:br>
            <a:r>
              <a:rPr lang="en-US"/>
              <a:t> </a:t>
            </a:r>
            <a:r>
              <a:rPr lang="en-US" sz="4400"/>
              <a:t>CSCI-UA 0201-007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R06: </a:t>
            </a:r>
            <a:r>
              <a:rPr lang="en-US" altLang="zh-CN"/>
              <a:t>Assessment 05 &amp;</a:t>
            </a:r>
            <a:r>
              <a:rPr lang="zh-CN" altLang="en-US"/>
              <a:t> </a:t>
            </a:r>
            <a:r>
              <a:rPr lang="en-US" altLang="zh-CN"/>
              <a:t>Strings &amp; Linked list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84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Q</a:t>
            </a:r>
            <a:r>
              <a:rPr lang="en-US" altLang="zh-CN" b="1"/>
              <a:t>4</a:t>
            </a:r>
            <a:r>
              <a:rPr lang="en-US" b="1"/>
              <a:t> </a:t>
            </a:r>
            <a:r>
              <a:rPr lang="en-US"/>
              <a:t>register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r>
              <a:rPr lang="en-US" dirty="0"/>
              <a:t>After x86 CPU executes instruction </a:t>
            </a:r>
            <a:r>
              <a:rPr lang="en-US" dirty="0" err="1">
                <a:solidFill>
                  <a:schemeClr val="accent1"/>
                </a:solidFill>
              </a:rPr>
              <a:t>movq</a:t>
            </a:r>
            <a:r>
              <a:rPr lang="en-US" dirty="0">
                <a:solidFill>
                  <a:schemeClr val="accent1"/>
                </a:solidFill>
              </a:rPr>
              <a:t> $0x12345678, %</a:t>
            </a:r>
            <a:r>
              <a:rPr lang="en-US" dirty="0" err="1">
                <a:solidFill>
                  <a:schemeClr val="accent1"/>
                </a:solidFill>
              </a:rPr>
              <a:t>rax</a:t>
            </a:r>
            <a:r>
              <a:rPr lang="en-US" dirty="0"/>
              <a:t>, which of the following is true?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The higher order 4-byte of register %</a:t>
            </a:r>
            <a:r>
              <a:rPr lang="en-US" dirty="0" err="1"/>
              <a:t>rax</a:t>
            </a:r>
            <a:r>
              <a:rPr lang="en-US" dirty="0"/>
              <a:t> are all zeros.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The higher order 4-bytes of register %</a:t>
            </a:r>
            <a:r>
              <a:rPr lang="en-US" dirty="0" err="1"/>
              <a:t>rax</a:t>
            </a:r>
            <a:r>
              <a:rPr lang="en-US" dirty="0"/>
              <a:t> remain the same as before the </a:t>
            </a:r>
            <a:r>
              <a:rPr lang="en-US" dirty="0" err="1"/>
              <a:t>movq</a:t>
            </a:r>
            <a:r>
              <a:rPr lang="en-US" dirty="0"/>
              <a:t> instruction is executed.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Register %</a:t>
            </a:r>
            <a:r>
              <a:rPr lang="en-US" dirty="0" err="1"/>
              <a:t>eax</a:t>
            </a:r>
            <a:r>
              <a:rPr lang="en-US" dirty="0"/>
              <a:t> has value 0x00000000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Register %</a:t>
            </a:r>
            <a:r>
              <a:rPr lang="en-US" dirty="0" err="1"/>
              <a:t>eax</a:t>
            </a:r>
            <a:r>
              <a:rPr lang="en-US" dirty="0"/>
              <a:t> has value 0x12345678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Register %</a:t>
            </a:r>
            <a:r>
              <a:rPr lang="en-US" dirty="0" err="1"/>
              <a:t>eax</a:t>
            </a:r>
            <a:r>
              <a:rPr lang="en-US" dirty="0"/>
              <a:t> is not changed by the </a:t>
            </a:r>
            <a:r>
              <a:rPr lang="en-US" dirty="0" err="1"/>
              <a:t>movq</a:t>
            </a:r>
            <a:r>
              <a:rPr lang="en-US" dirty="0"/>
              <a:t> instruction.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Register %ax has value 0x1234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Register %ax has value 0x5678</a:t>
            </a:r>
          </a:p>
        </p:txBody>
      </p:sp>
      <p:sp>
        <p:nvSpPr>
          <p:cNvPr id="4" name="Oval 3"/>
          <p:cNvSpPr/>
          <p:nvPr/>
        </p:nvSpPr>
        <p:spPr>
          <a:xfrm>
            <a:off x="513003" y="2499305"/>
            <a:ext cx="3412907" cy="5791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13002" y="4171412"/>
            <a:ext cx="3412907" cy="5791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3001" y="5457153"/>
            <a:ext cx="3412907" cy="5791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075" y="60325"/>
            <a:ext cx="4522272" cy="114222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CFB-443A-804D-859E-779B936FFE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Q5 </a:t>
            </a:r>
            <a:r>
              <a:rPr lang="en-US" err="1"/>
              <a:t>mov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/>
              <a:t>Suppose register %</a:t>
            </a:r>
            <a:r>
              <a:rPr lang="en-US" err="1"/>
              <a:t>rax</a:t>
            </a:r>
            <a:r>
              <a:rPr lang="en-US"/>
              <a:t> stores C variable </a:t>
            </a:r>
            <a:r>
              <a:rPr lang="en-US">
                <a:solidFill>
                  <a:schemeClr val="accent4">
                    <a:lumMod val="75000"/>
                  </a:schemeClr>
                </a:solidFill>
              </a:rPr>
              <a:t>long *x</a:t>
            </a:r>
            <a:r>
              <a:rPr lang="en-US"/>
              <a:t>. Which of the following instruction corresponds to the C statement </a:t>
            </a:r>
            <a:r>
              <a:rPr lang="en-US">
                <a:solidFill>
                  <a:schemeClr val="accent1"/>
                </a:solidFill>
              </a:rPr>
              <a:t>*x = 10</a:t>
            </a:r>
            <a:r>
              <a:rPr lang="en-US"/>
              <a:t>;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err="1"/>
              <a:t>movq</a:t>
            </a:r>
            <a:r>
              <a:rPr lang="en-US"/>
              <a:t> $10, %</a:t>
            </a:r>
            <a:r>
              <a:rPr lang="en-US" err="1"/>
              <a:t>rax</a:t>
            </a:r>
            <a:endParaRPr lang="en-US"/>
          </a:p>
          <a:p>
            <a:pPr marL="514350" indent="-514350" fontAlgn="base">
              <a:buFont typeface="+mj-lt"/>
              <a:buAutoNum type="alphaUcPeriod"/>
            </a:pPr>
            <a:r>
              <a:rPr lang="en-US" err="1"/>
              <a:t>movq</a:t>
            </a:r>
            <a:r>
              <a:rPr lang="en-US"/>
              <a:t> $10, (%</a:t>
            </a:r>
            <a:r>
              <a:rPr lang="en-US" err="1"/>
              <a:t>rax</a:t>
            </a:r>
            <a:r>
              <a:rPr lang="en-US"/>
              <a:t>)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err="1"/>
              <a:t>movq</a:t>
            </a:r>
            <a:r>
              <a:rPr lang="en-US"/>
              <a:t> (%</a:t>
            </a:r>
            <a:r>
              <a:rPr lang="en-US" err="1"/>
              <a:t>rax</a:t>
            </a:r>
            <a:r>
              <a:rPr lang="en-US"/>
              <a:t>), $10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err="1"/>
              <a:t>movq</a:t>
            </a:r>
            <a:r>
              <a:rPr lang="en-US"/>
              <a:t> %</a:t>
            </a:r>
            <a:r>
              <a:rPr lang="en-US" err="1"/>
              <a:t>rax</a:t>
            </a:r>
            <a:r>
              <a:rPr lang="en-US"/>
              <a:t>, $10</a:t>
            </a:r>
          </a:p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473521" y="3116687"/>
            <a:ext cx="58802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/>
              <a:t>long *x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/>
              <a:t>x is a pointer to long</a:t>
            </a:r>
            <a:r>
              <a:rPr lang="zh-CN" altLang="en-US" sz="2000" dirty="0"/>
              <a:t> </a:t>
            </a:r>
            <a:r>
              <a:rPr lang="en-US" altLang="zh-CN" sz="2000" dirty="0"/>
              <a:t>(8</a:t>
            </a:r>
            <a:r>
              <a:rPr lang="zh-CN" altLang="en-US" sz="2000" dirty="0"/>
              <a:t> </a:t>
            </a:r>
            <a:r>
              <a:rPr lang="en-US" altLang="zh-CN" sz="2000" dirty="0"/>
              <a:t>bytes,</a:t>
            </a:r>
            <a:r>
              <a:rPr lang="zh-CN" altLang="en-US" sz="2000" dirty="0"/>
              <a:t> </a:t>
            </a:r>
            <a:r>
              <a:rPr lang="en-US" altLang="zh-CN" sz="2000" dirty="0"/>
              <a:t>64</a:t>
            </a:r>
            <a:r>
              <a:rPr lang="zh-CN" altLang="en-US" sz="2000" dirty="0"/>
              <a:t> </a:t>
            </a:r>
            <a:r>
              <a:rPr lang="en-US" altLang="zh-CN" sz="2000" dirty="0"/>
              <a:t>bits)</a:t>
            </a:r>
            <a:endParaRPr lang="en-US" sz="2000" dirty="0"/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*x=10;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/>
              <a:t>de-referencing x, assign the value 10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x is an address stored in %</a:t>
            </a:r>
            <a:r>
              <a:rPr lang="en-US" sz="2000" dirty="0" err="1"/>
              <a:t>rax</a:t>
            </a:r>
            <a:r>
              <a:rPr lang="en-US" sz="2000" dirty="0"/>
              <a:t>, use (%</a:t>
            </a:r>
            <a:r>
              <a:rPr lang="en-US" sz="2000" dirty="0" err="1"/>
              <a:t>rax</a:t>
            </a:r>
            <a:r>
              <a:rPr lang="en-US" sz="2000" dirty="0"/>
              <a:t>) to deference it.</a:t>
            </a:r>
          </a:p>
        </p:txBody>
      </p:sp>
      <p:sp>
        <p:nvSpPr>
          <p:cNvPr id="5" name="Oval 4"/>
          <p:cNvSpPr/>
          <p:nvPr/>
        </p:nvSpPr>
        <p:spPr>
          <a:xfrm>
            <a:off x="641789" y="3225866"/>
            <a:ext cx="3801421" cy="53830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CFB-443A-804D-859E-779B936FFEAC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CDE025-EA93-AE4C-BEDE-B0790DF76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3521" y="5103963"/>
            <a:ext cx="5463117" cy="125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8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Q</a:t>
            </a:r>
            <a:r>
              <a:rPr lang="en-US" altLang="zh-CN" b="1"/>
              <a:t>6</a:t>
            </a:r>
            <a:r>
              <a:rPr lang="en-US" b="1"/>
              <a:t> </a:t>
            </a:r>
            <a:r>
              <a:rPr lang="en-US"/>
              <a:t>mov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/>
              <a:t>Suppose register %</a:t>
            </a:r>
            <a:r>
              <a:rPr lang="en-US" err="1"/>
              <a:t>rax</a:t>
            </a:r>
            <a:r>
              <a:rPr lang="en-US"/>
              <a:t> stores C variable </a:t>
            </a:r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int</a:t>
            </a:r>
            <a:r>
              <a:rPr lang="zh-CN" altLang="en-US"/>
              <a:t> </a:t>
            </a:r>
            <a:r>
              <a:rPr lang="en-US">
                <a:solidFill>
                  <a:schemeClr val="accent4">
                    <a:lumMod val="75000"/>
                  </a:schemeClr>
                </a:solidFill>
              </a:rPr>
              <a:t>x</a:t>
            </a:r>
            <a:r>
              <a:rPr lang="en-US"/>
              <a:t>. Which of the following instruction corresponds to the C statement </a:t>
            </a:r>
            <a:r>
              <a:rPr lang="en-US">
                <a:solidFill>
                  <a:schemeClr val="accent1"/>
                </a:solidFill>
              </a:rPr>
              <a:t>x = 10</a:t>
            </a:r>
            <a:r>
              <a:rPr lang="en-US"/>
              <a:t>;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err="1"/>
              <a:t>mov</a:t>
            </a:r>
            <a:r>
              <a:rPr lang="en-US" altLang="zh-CN" err="1"/>
              <a:t>l</a:t>
            </a:r>
            <a:r>
              <a:rPr lang="en-US"/>
              <a:t> $10, %</a:t>
            </a:r>
            <a:r>
              <a:rPr lang="en-US" altLang="zh-CN" err="1"/>
              <a:t>e</a:t>
            </a:r>
            <a:r>
              <a:rPr lang="en-US" err="1"/>
              <a:t>ax</a:t>
            </a:r>
            <a:endParaRPr lang="en-US"/>
          </a:p>
          <a:p>
            <a:pPr marL="514350" indent="-514350" fontAlgn="base">
              <a:buFont typeface="+mj-lt"/>
              <a:buAutoNum type="alphaUcPeriod"/>
            </a:pPr>
            <a:r>
              <a:rPr lang="en-US" err="1"/>
              <a:t>movq</a:t>
            </a:r>
            <a:r>
              <a:rPr lang="en-US"/>
              <a:t> $10,</a:t>
            </a:r>
            <a:r>
              <a:rPr lang="zh-CN" altLang="en-US"/>
              <a:t> </a:t>
            </a:r>
            <a:r>
              <a:rPr lang="en-US"/>
              <a:t>%</a:t>
            </a:r>
            <a:r>
              <a:rPr lang="en-US" altLang="zh-CN" err="1"/>
              <a:t>e</a:t>
            </a:r>
            <a:r>
              <a:rPr lang="en-US" err="1"/>
              <a:t>ax</a:t>
            </a:r>
            <a:endParaRPr lang="en-US"/>
          </a:p>
          <a:p>
            <a:pPr marL="514350" indent="-514350" fontAlgn="base">
              <a:buFont typeface="+mj-lt"/>
              <a:buAutoNum type="alphaUcPeriod"/>
            </a:pPr>
            <a:r>
              <a:rPr lang="en-US" err="1"/>
              <a:t>mov</a:t>
            </a:r>
            <a:r>
              <a:rPr lang="en-US" altLang="zh-CN" err="1"/>
              <a:t>l</a:t>
            </a:r>
            <a:r>
              <a:rPr lang="en-US"/>
              <a:t> </a:t>
            </a:r>
            <a:r>
              <a:rPr lang="en-US" altLang="zh-CN"/>
              <a:t>$10</a:t>
            </a:r>
            <a:r>
              <a:rPr lang="en-US"/>
              <a:t>, </a:t>
            </a:r>
            <a:r>
              <a:rPr lang="en-US" altLang="zh-CN"/>
              <a:t>(%</a:t>
            </a:r>
            <a:r>
              <a:rPr lang="en-US" altLang="zh-CN" err="1"/>
              <a:t>rax</a:t>
            </a:r>
            <a:r>
              <a:rPr lang="en-US" altLang="zh-CN"/>
              <a:t>)</a:t>
            </a:r>
            <a:endParaRPr lang="en-US"/>
          </a:p>
          <a:p>
            <a:pPr marL="514350" indent="-514350" fontAlgn="base">
              <a:buFont typeface="+mj-lt"/>
              <a:buAutoNum type="alphaUcPeriod"/>
            </a:pPr>
            <a:r>
              <a:rPr lang="en-US" err="1"/>
              <a:t>mov</a:t>
            </a:r>
            <a:r>
              <a:rPr lang="en-US" altLang="zh-CN" err="1"/>
              <a:t>q</a:t>
            </a:r>
            <a:r>
              <a:rPr lang="en-US"/>
              <a:t> </a:t>
            </a:r>
            <a:r>
              <a:rPr lang="en-US" altLang="zh-CN"/>
              <a:t>$10</a:t>
            </a:r>
            <a:r>
              <a:rPr lang="en-US"/>
              <a:t>, </a:t>
            </a:r>
            <a:r>
              <a:rPr lang="en-US" altLang="zh-CN"/>
              <a:t>(%</a:t>
            </a:r>
            <a:r>
              <a:rPr lang="en-US" altLang="zh-CN" err="1"/>
              <a:t>rax</a:t>
            </a:r>
            <a:r>
              <a:rPr lang="en-US" altLang="zh-CN"/>
              <a:t>)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473521" y="3116687"/>
            <a:ext cx="588027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altLang="zh-CN" sz="2000"/>
              <a:t>int</a:t>
            </a:r>
            <a:r>
              <a:rPr lang="zh-CN" altLang="en-US" sz="2000"/>
              <a:t> </a:t>
            </a:r>
            <a:r>
              <a:rPr lang="en-US" altLang="zh-CN" sz="2000"/>
              <a:t>x</a:t>
            </a:r>
            <a:endParaRPr lang="en-US" sz="2000"/>
          </a:p>
          <a:p>
            <a:pPr marL="800100" lvl="1" indent="-342900">
              <a:buFont typeface="Arial" charset="0"/>
              <a:buChar char="•"/>
            </a:pPr>
            <a:r>
              <a:rPr lang="en-US" sz="2000"/>
              <a:t>x is a</a:t>
            </a:r>
            <a:r>
              <a:rPr lang="en-US" altLang="zh-CN" sz="2000"/>
              <a:t>n</a:t>
            </a:r>
            <a:r>
              <a:rPr lang="zh-CN" altLang="en-US" sz="2000"/>
              <a:t> </a:t>
            </a:r>
            <a:r>
              <a:rPr lang="en-US" altLang="zh-CN" sz="2000"/>
              <a:t>integer</a:t>
            </a:r>
            <a:r>
              <a:rPr lang="zh-CN" altLang="en-US" sz="2000"/>
              <a:t> </a:t>
            </a:r>
            <a:r>
              <a:rPr lang="en-US" altLang="zh-CN" sz="2000"/>
              <a:t>with</a:t>
            </a:r>
            <a:r>
              <a:rPr lang="zh-CN" altLang="en-US" sz="2000"/>
              <a:t> </a:t>
            </a:r>
            <a:r>
              <a:rPr lang="en-US" altLang="zh-CN" sz="2000"/>
              <a:t>4</a:t>
            </a:r>
            <a:r>
              <a:rPr lang="zh-CN" altLang="en-US" sz="2000"/>
              <a:t> </a:t>
            </a:r>
            <a:r>
              <a:rPr lang="en-US" altLang="zh-CN" sz="2000"/>
              <a:t>bytes</a:t>
            </a:r>
            <a:endParaRPr lang="en-US" sz="2000"/>
          </a:p>
          <a:p>
            <a:pPr marL="342900" indent="-342900">
              <a:buFont typeface="Arial" charset="0"/>
              <a:buChar char="•"/>
            </a:pPr>
            <a:r>
              <a:rPr lang="en-US" sz="2000"/>
              <a:t>x=10;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/>
              <a:t>assign the value 10</a:t>
            </a:r>
            <a:r>
              <a:rPr lang="zh-CN" altLang="en-US" sz="2000"/>
              <a:t> </a:t>
            </a:r>
            <a:r>
              <a:rPr lang="en-US" altLang="zh-CN" sz="2000"/>
              <a:t>to</a:t>
            </a:r>
            <a:r>
              <a:rPr lang="zh-CN" altLang="en-US" sz="2000"/>
              <a:t> </a:t>
            </a:r>
            <a:r>
              <a:rPr lang="en-US" altLang="zh-CN" sz="2000"/>
              <a:t>x</a:t>
            </a:r>
            <a:endParaRPr lang="en-US" sz="2000"/>
          </a:p>
          <a:p>
            <a:pPr marL="342900" indent="-342900">
              <a:buFont typeface="Arial" charset="0"/>
              <a:buChar char="•"/>
            </a:pPr>
            <a:r>
              <a:rPr lang="en-US" sz="2000"/>
              <a:t>x is a</a:t>
            </a:r>
            <a:r>
              <a:rPr lang="zh-CN" altLang="en-US" sz="2000"/>
              <a:t> </a:t>
            </a:r>
            <a:r>
              <a:rPr lang="en-US" altLang="zh-CN" sz="2000"/>
              <a:t>variable</a:t>
            </a:r>
            <a:r>
              <a:rPr lang="en-US" sz="2000"/>
              <a:t> stored in %</a:t>
            </a:r>
            <a:r>
              <a:rPr lang="en-US" altLang="zh-CN" sz="2000" err="1"/>
              <a:t>e</a:t>
            </a:r>
            <a:r>
              <a:rPr lang="en-US" sz="2000" err="1"/>
              <a:t>ax</a:t>
            </a:r>
            <a:endParaRPr lang="en-US" sz="2000"/>
          </a:p>
        </p:txBody>
      </p:sp>
      <p:sp>
        <p:nvSpPr>
          <p:cNvPr id="5" name="Oval 4"/>
          <p:cNvSpPr/>
          <p:nvPr/>
        </p:nvSpPr>
        <p:spPr>
          <a:xfrm>
            <a:off x="629263" y="2687247"/>
            <a:ext cx="3801421" cy="53830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CFB-443A-804D-859E-779B936FFEA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74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Q</a:t>
            </a:r>
            <a:r>
              <a:rPr lang="en-US" altLang="zh-CN" b="1"/>
              <a:t>7</a:t>
            </a:r>
            <a:r>
              <a:rPr lang="en-US" b="1"/>
              <a:t> </a:t>
            </a:r>
            <a:r>
              <a:rPr lang="en-US"/>
              <a:t>mov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r>
              <a:rPr lang="en-US"/>
              <a:t>Given instruction </a:t>
            </a:r>
            <a:r>
              <a:rPr lang="en-US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movl</a:t>
            </a:r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 $</a:t>
            </a:r>
            <a:r>
              <a:rPr lang="en-US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eax</a:t>
            </a:r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, (%</a:t>
            </a:r>
            <a:r>
              <a:rPr lang="en-US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rbx</a:t>
            </a:r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  <a:r>
              <a:rPr lang="en-US"/>
              <a:t>, what are likely data types for the variable stored in %</a:t>
            </a:r>
            <a:r>
              <a:rPr lang="en-US" err="1"/>
              <a:t>rbx</a:t>
            </a:r>
            <a:r>
              <a:rPr lang="en-US"/>
              <a:t>?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altLang="zh-CN"/>
              <a:t>long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altLang="zh-CN"/>
              <a:t>unsigned</a:t>
            </a:r>
            <a:r>
              <a:rPr lang="zh-CN" altLang="en-US"/>
              <a:t> </a:t>
            </a:r>
            <a:r>
              <a:rPr lang="en-US" altLang="zh-CN"/>
              <a:t>long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altLang="zh-CN"/>
              <a:t>int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altLang="zh-CN"/>
              <a:t>unsigned</a:t>
            </a:r>
            <a:r>
              <a:rPr lang="zh-CN" altLang="en-US"/>
              <a:t> </a:t>
            </a:r>
            <a:r>
              <a:rPr lang="en-US" altLang="zh-CN"/>
              <a:t>int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altLang="zh-CN"/>
              <a:t>int</a:t>
            </a:r>
            <a:r>
              <a:rPr lang="zh-CN" altLang="en-US"/>
              <a:t>*</a:t>
            </a:r>
            <a:endParaRPr lang="en-US" altLang="zh-CN"/>
          </a:p>
          <a:p>
            <a:pPr marL="514350" indent="-514350" fontAlgn="base">
              <a:buFont typeface="+mj-lt"/>
              <a:buAutoNum type="alphaUcPeriod"/>
            </a:pPr>
            <a:r>
              <a:rPr lang="en-US" altLang="zh-CN"/>
              <a:t>unsigned</a:t>
            </a:r>
            <a:r>
              <a:rPr lang="zh-CN" altLang="en-US"/>
              <a:t> </a:t>
            </a:r>
            <a:r>
              <a:rPr lang="en-US" altLang="zh-CN"/>
              <a:t>int</a:t>
            </a:r>
            <a:r>
              <a:rPr lang="zh-CN" altLang="en-US"/>
              <a:t>*</a:t>
            </a:r>
            <a:endParaRPr lang="en-US" altLang="zh-CN"/>
          </a:p>
          <a:p>
            <a:pPr marL="514350" indent="-514350" fontAlgn="base">
              <a:buFont typeface="+mj-lt"/>
              <a:buAutoNum type="alphaUcPeriod"/>
            </a:pPr>
            <a:r>
              <a:rPr lang="en-US" altLang="zh-CN"/>
              <a:t>long</a:t>
            </a:r>
            <a:r>
              <a:rPr lang="zh-CN" altLang="en-US"/>
              <a:t>*</a:t>
            </a:r>
            <a:endParaRPr lang="en-US" altLang="zh-CN"/>
          </a:p>
          <a:p>
            <a:pPr marL="514350" indent="-514350" fontAlgn="base">
              <a:buFont typeface="+mj-lt"/>
              <a:buAutoNum type="alphaUcPeriod"/>
            </a:pPr>
            <a:r>
              <a:rPr lang="en-US" altLang="zh-CN"/>
              <a:t>unsigned</a:t>
            </a:r>
            <a:r>
              <a:rPr lang="zh-CN" altLang="en-US"/>
              <a:t> </a:t>
            </a:r>
            <a:r>
              <a:rPr lang="en-US" altLang="zh-CN"/>
              <a:t>long</a:t>
            </a:r>
            <a:r>
              <a:rPr lang="zh-CN" altLang="en-US"/>
              <a:t>*</a:t>
            </a:r>
            <a:endParaRPr lang="en-US" altLang="zh-CN"/>
          </a:p>
        </p:txBody>
      </p:sp>
      <p:sp>
        <p:nvSpPr>
          <p:cNvPr id="4" name="TextBox 3"/>
          <p:cNvSpPr txBox="1"/>
          <p:nvPr/>
        </p:nvSpPr>
        <p:spPr>
          <a:xfrm>
            <a:off x="5670460" y="3116687"/>
            <a:ext cx="58802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altLang="zh-CN" sz="2000" dirty="0"/>
              <a:t>(%</a:t>
            </a:r>
            <a:r>
              <a:rPr lang="en-US" altLang="zh-CN" sz="2000" dirty="0" err="1"/>
              <a:t>rbx</a:t>
            </a:r>
            <a:r>
              <a:rPr lang="en-US" altLang="zh-CN" sz="2000" dirty="0"/>
              <a:t>)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altLang="zh-CN" sz="2000" dirty="0"/>
              <a:t>Deference</a:t>
            </a:r>
            <a:r>
              <a:rPr lang="zh-CN" altLang="en-US" sz="2000" dirty="0"/>
              <a:t> </a:t>
            </a:r>
            <a:r>
              <a:rPr lang="en-US" altLang="zh-CN" sz="2000" dirty="0"/>
              <a:t>%</a:t>
            </a:r>
            <a:r>
              <a:rPr lang="en-US" altLang="zh-CN" sz="2000" dirty="0" err="1"/>
              <a:t>rbx</a:t>
            </a:r>
            <a:r>
              <a:rPr lang="zh-CN" altLang="en-US" sz="2000" dirty="0"/>
              <a:t> </a:t>
            </a:r>
            <a:r>
              <a:rPr lang="en-US" altLang="zh-CN" sz="2000" dirty="0"/>
              <a:t>=&gt;</a:t>
            </a:r>
            <a:r>
              <a:rPr lang="zh-CN" altLang="en-US" sz="2000" dirty="0"/>
              <a:t> </a:t>
            </a:r>
            <a:r>
              <a:rPr lang="en-US" altLang="zh-CN" sz="2000" dirty="0"/>
              <a:t>%</a:t>
            </a:r>
            <a:r>
              <a:rPr lang="en-US" altLang="zh-CN" sz="2000" dirty="0" err="1"/>
              <a:t>rbx</a:t>
            </a:r>
            <a:r>
              <a:rPr lang="zh-CN" altLang="en-US" sz="2000" dirty="0"/>
              <a:t> </a:t>
            </a:r>
            <a:r>
              <a:rPr lang="en-US" altLang="zh-CN" sz="2000" dirty="0"/>
              <a:t>stores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pointer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zh-CN" sz="2000" dirty="0" err="1"/>
              <a:t>m</a:t>
            </a:r>
            <a:r>
              <a:rPr lang="en-US" sz="2000" dirty="0" err="1"/>
              <a:t>ovl</a:t>
            </a:r>
            <a:endParaRPr lang="en-US" sz="2000" dirty="0"/>
          </a:p>
          <a:p>
            <a:pPr marL="800100" lvl="1" indent="-342900">
              <a:buFont typeface="Arial" charset="0"/>
              <a:buChar char="•"/>
            </a:pPr>
            <a:r>
              <a:rPr lang="en-US" altLang="zh-CN" sz="2000" dirty="0"/>
              <a:t>4</a:t>
            </a:r>
            <a:r>
              <a:rPr lang="zh-CN" altLang="en-US" sz="2000" dirty="0"/>
              <a:t> </a:t>
            </a:r>
            <a:r>
              <a:rPr lang="en-US" altLang="zh-CN" sz="2000" dirty="0"/>
              <a:t>bytes</a:t>
            </a:r>
            <a:r>
              <a:rPr lang="zh-CN" altLang="en-US" sz="2000" dirty="0"/>
              <a:t> </a:t>
            </a:r>
            <a:r>
              <a:rPr lang="en-US" altLang="zh-CN" sz="2000" dirty="0"/>
              <a:t>=&gt;</a:t>
            </a:r>
            <a:r>
              <a:rPr lang="zh-CN" altLang="en-US" sz="2000" dirty="0"/>
              <a:t> </a:t>
            </a:r>
            <a:r>
              <a:rPr lang="en-US" altLang="zh-CN" sz="2000" dirty="0"/>
              <a:t>%</a:t>
            </a:r>
            <a:r>
              <a:rPr lang="en-US" altLang="zh-CN" sz="2000" dirty="0" err="1"/>
              <a:t>rbx</a:t>
            </a:r>
            <a:r>
              <a:rPr lang="zh-CN" altLang="en-US" sz="2000" dirty="0"/>
              <a:t> </a:t>
            </a:r>
            <a:r>
              <a:rPr lang="en-US" altLang="zh-CN" sz="2000" dirty="0"/>
              <a:t>stores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pointer</a:t>
            </a:r>
            <a:r>
              <a:rPr lang="zh-CN" altLang="en-US" sz="2000" dirty="0"/>
              <a:t> </a:t>
            </a:r>
            <a:r>
              <a:rPr lang="en-US" altLang="zh-CN" sz="2000" dirty="0"/>
              <a:t>which</a:t>
            </a:r>
            <a:r>
              <a:rPr lang="zh-CN" altLang="en-US" sz="2000" dirty="0"/>
              <a:t> </a:t>
            </a:r>
            <a:r>
              <a:rPr lang="en-US" altLang="zh-CN" sz="2000" dirty="0"/>
              <a:t>points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data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4</a:t>
            </a:r>
            <a:r>
              <a:rPr lang="zh-CN" altLang="en-US" sz="2000" dirty="0"/>
              <a:t> </a:t>
            </a:r>
            <a:r>
              <a:rPr lang="en-US" altLang="zh-CN" sz="2000" dirty="0"/>
              <a:t>bytes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long is 8 bytes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the </a:t>
            </a:r>
            <a:r>
              <a:rPr lang="en-US" sz="2000" dirty="0" err="1"/>
              <a:t>movl</a:t>
            </a:r>
            <a:r>
              <a:rPr lang="en-US" sz="2000" dirty="0"/>
              <a:t> instruction does not distinguish between signed/unsigned</a:t>
            </a:r>
          </a:p>
        </p:txBody>
      </p:sp>
      <p:sp>
        <p:nvSpPr>
          <p:cNvPr id="5" name="Oval 4"/>
          <p:cNvSpPr/>
          <p:nvPr/>
        </p:nvSpPr>
        <p:spPr>
          <a:xfrm>
            <a:off x="466424" y="4303104"/>
            <a:ext cx="3801421" cy="53830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CFB-443A-804D-859E-779B936FFEAC}" type="slidenum">
              <a:rPr lang="en-US" smtClean="0"/>
              <a:t>13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20847F1-23AE-BE4E-802C-9E8CFD43946D}"/>
              </a:ext>
            </a:extLst>
          </p:cNvPr>
          <p:cNvSpPr/>
          <p:nvPr/>
        </p:nvSpPr>
        <p:spPr>
          <a:xfrm>
            <a:off x="368303" y="4747903"/>
            <a:ext cx="3801421" cy="53830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81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  <p:bldP spid="5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Q</a:t>
            </a:r>
            <a:r>
              <a:rPr lang="en-US" altLang="zh-CN" b="1"/>
              <a:t>8</a:t>
            </a:r>
            <a:r>
              <a:rPr lang="en-US" b="1"/>
              <a:t> </a:t>
            </a:r>
            <a:r>
              <a:rPr lang="en-US"/>
              <a:t>mov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fontScale="92500"/>
          </a:bodyPr>
          <a:lstStyle/>
          <a:p>
            <a:pPr marL="0" indent="0" fontAlgn="base">
              <a:buNone/>
            </a:pPr>
            <a:r>
              <a:rPr lang="en-US"/>
              <a:t>Which of the following statements are true?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During a program's execution, its instructions are stored on disk while its program data is stored in the memory.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During a program's execution, both its instructions and program data are stored in the memory.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Compilers must generate explicit instructions to increment PC (aka %rip)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CPU automatically increments PC (aka %rip) as instructions are executed.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An executable file compiled for ARM can be directly executed by an x86 CPU.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An executable file compiled for ARM can not be directly executed by an x86 CPU.</a:t>
            </a:r>
            <a:endParaRPr lang="en-US" altLang="zh-CN"/>
          </a:p>
        </p:txBody>
      </p:sp>
      <p:sp>
        <p:nvSpPr>
          <p:cNvPr id="5" name="Oval 4"/>
          <p:cNvSpPr/>
          <p:nvPr/>
        </p:nvSpPr>
        <p:spPr>
          <a:xfrm>
            <a:off x="368302" y="3159846"/>
            <a:ext cx="3801421" cy="53830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CFB-443A-804D-859E-779B936FFEAC}" type="slidenum">
              <a:rPr lang="en-US" smtClean="0"/>
              <a:t>14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20847F1-23AE-BE4E-802C-9E8CFD43946D}"/>
              </a:ext>
            </a:extLst>
          </p:cNvPr>
          <p:cNvSpPr/>
          <p:nvPr/>
        </p:nvSpPr>
        <p:spPr>
          <a:xfrm>
            <a:off x="368301" y="4402352"/>
            <a:ext cx="3801421" cy="53830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9675151-0F90-8A4D-88D5-1E37A14939C4}"/>
              </a:ext>
            </a:extLst>
          </p:cNvPr>
          <p:cNvSpPr/>
          <p:nvPr/>
        </p:nvSpPr>
        <p:spPr>
          <a:xfrm>
            <a:off x="368301" y="5818042"/>
            <a:ext cx="3801421" cy="53830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43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Arrays of chars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67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strings?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They are arrays of the type </a:t>
            </a:r>
            <a:r>
              <a:rPr lang="en-US" i="1">
                <a:solidFill>
                  <a:schemeClr val="accent1"/>
                </a:solidFill>
              </a:rPr>
              <a:t>char</a:t>
            </a:r>
            <a:r>
              <a:rPr lang="en-US"/>
              <a:t>, which is typically one byte</a:t>
            </a:r>
          </a:p>
          <a:p>
            <a:r>
              <a:rPr lang="en-US"/>
              <a:t>Char literals are in single quotes ‘ ’</a:t>
            </a:r>
          </a:p>
          <a:p>
            <a:r>
              <a:rPr lang="en-US"/>
              <a:t>String literals are in double quotes “ “</a:t>
            </a:r>
          </a:p>
          <a:p>
            <a:r>
              <a:rPr lang="en-US"/>
              <a:t>Unlike other arrays, strings have a way of knowing the length even at runtime</a:t>
            </a:r>
          </a:p>
          <a:p>
            <a:pPr lvl="1"/>
            <a:r>
              <a:rPr lang="en-US"/>
              <a:t>Strings are stored with the last byte set to 0 (or ‘\0’)</a:t>
            </a:r>
          </a:p>
          <a:p>
            <a:pPr lvl="2"/>
            <a:r>
              <a:rPr lang="en-US"/>
              <a:t>C strings are called “null terminated”</a:t>
            </a:r>
          </a:p>
          <a:p>
            <a:pPr lvl="2"/>
            <a:r>
              <a:rPr lang="en-US"/>
              <a:t>So you can find the length by looping over the string, keeping a counter, and stopping when you find a char equal to zero</a:t>
            </a:r>
          </a:p>
          <a:p>
            <a:pPr lvl="1"/>
            <a:r>
              <a:rPr lang="en-US"/>
              <a:t>There is also a standard library function for this, </a:t>
            </a:r>
            <a:r>
              <a:rPr lang="en-US" i="1" err="1">
                <a:solidFill>
                  <a:schemeClr val="accent1"/>
                </a:solidFill>
              </a:rPr>
              <a:t>strlen</a:t>
            </a:r>
            <a:endParaRPr lang="en-US" i="1">
              <a:solidFill>
                <a:schemeClr val="accent1"/>
              </a:solidFill>
            </a:endParaRPr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96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a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525256" cy="4351338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char *</a:t>
            </a:r>
            <a:r>
              <a:rPr lang="en-US" dirty="0" err="1">
                <a:solidFill>
                  <a:schemeClr val="accent1"/>
                </a:solidFill>
              </a:rPr>
              <a:t>arr</a:t>
            </a:r>
            <a:r>
              <a:rPr lang="en-US" dirty="0">
                <a:solidFill>
                  <a:schemeClr val="accent1"/>
                </a:solidFill>
              </a:rPr>
              <a:t> = “hello world”;</a:t>
            </a:r>
          </a:p>
          <a:p>
            <a:r>
              <a:rPr lang="en-US" dirty="0">
                <a:solidFill>
                  <a:schemeClr val="accent1"/>
                </a:solidFill>
              </a:rPr>
              <a:t>char </a:t>
            </a:r>
            <a:r>
              <a:rPr lang="en-US" dirty="0" err="1">
                <a:solidFill>
                  <a:schemeClr val="accent1"/>
                </a:solidFill>
              </a:rPr>
              <a:t>arr</a:t>
            </a:r>
            <a:r>
              <a:rPr lang="en-US" dirty="0">
                <a:solidFill>
                  <a:schemeClr val="accent1"/>
                </a:solidFill>
              </a:rPr>
              <a:t>[1</a:t>
            </a:r>
            <a:r>
              <a:rPr lang="en-US" altLang="zh-CN" dirty="0">
                <a:solidFill>
                  <a:schemeClr val="accent1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] = “hello world”;</a:t>
            </a:r>
          </a:p>
          <a:p>
            <a:r>
              <a:rPr lang="en-US" dirty="0"/>
              <a:t>The literal “hello world” includes the null-terminator.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477820"/>
              </p:ext>
            </p:extLst>
          </p:nvPr>
        </p:nvGraphicFramePr>
        <p:xfrm>
          <a:off x="9200896" y="878162"/>
          <a:ext cx="942848" cy="519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2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‘d’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‘l’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‘r’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‘o’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‘w’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‘ ’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‘o’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‘l’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‘l’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‘e’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‘h’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244328" y="5700590"/>
            <a:ext cx="1109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0x7F00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253472" y="5331258"/>
            <a:ext cx="1109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0x7F01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253472" y="4933161"/>
            <a:ext cx="1109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0x7F02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244328" y="4535064"/>
            <a:ext cx="1109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0x7F03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253472" y="4159161"/>
            <a:ext cx="1109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0x7F04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253472" y="3816628"/>
            <a:ext cx="1109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0x7F05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244328" y="3430723"/>
            <a:ext cx="1109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0x7F06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53472" y="3032626"/>
            <a:ext cx="1109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0x7F07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253472" y="2646721"/>
            <a:ext cx="1109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0x7F08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244328" y="2293962"/>
            <a:ext cx="1109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0x7F09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35184" y="1953558"/>
            <a:ext cx="1109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0x7F0A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235184" y="1608611"/>
            <a:ext cx="1109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0x7F0B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235184" y="1231630"/>
            <a:ext cx="1109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0x7F0C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253472" y="868476"/>
            <a:ext cx="1109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0x7F0D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21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 of pointers: </a:t>
            </a:r>
            <a:r>
              <a:rPr lang="en-US" err="1"/>
              <a:t>argv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>
                <a:solidFill>
                  <a:schemeClr val="accent1"/>
                </a:solidFill>
              </a:rPr>
              <a:t>argv</a:t>
            </a:r>
            <a:r>
              <a:rPr lang="en-US"/>
              <a:t> is an array of strings (pointers to char)</a:t>
            </a:r>
          </a:p>
          <a:p>
            <a:pPr lvl="1"/>
            <a:r>
              <a:rPr lang="en-US"/>
              <a:t>the strings are your arguments</a:t>
            </a:r>
          </a:p>
          <a:p>
            <a:pPr lvl="1"/>
            <a:r>
              <a:rPr lang="en-US" err="1"/>
              <a:t>argv</a:t>
            </a:r>
            <a:r>
              <a:rPr lang="en-US"/>
              <a:t>[0] is the name of the executable file</a:t>
            </a:r>
          </a:p>
          <a:p>
            <a:r>
              <a:rPr lang="en-US" err="1">
                <a:solidFill>
                  <a:schemeClr val="accent1"/>
                </a:solidFill>
              </a:rPr>
              <a:t>argv</a:t>
            </a:r>
            <a:r>
              <a:rPr lang="en-US"/>
              <a:t> has </a:t>
            </a:r>
            <a:r>
              <a:rPr lang="en-US" err="1">
                <a:solidFill>
                  <a:schemeClr val="accent4"/>
                </a:solidFill>
              </a:rPr>
              <a:t>argc</a:t>
            </a:r>
            <a:r>
              <a:rPr lang="en-US"/>
              <a:t> many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567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Linked list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linear data structure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34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Today’s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Assessment 0</a:t>
            </a:r>
            <a:r>
              <a:rPr lang="en-US" altLang="zh-CN"/>
              <a:t>5</a:t>
            </a:r>
            <a:endParaRPr lang="en-US"/>
          </a:p>
          <a:p>
            <a:r>
              <a:rPr lang="en-US"/>
              <a:t>Strings</a:t>
            </a:r>
          </a:p>
          <a:p>
            <a:r>
              <a:rPr lang="en-US"/>
              <a:t>Linked lis</a:t>
            </a:r>
            <a:r>
              <a:rPr lang="en-US" altLang="zh-CN"/>
              <a:t>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1F02-1DA5-2048-B067-06F818F79F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083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linked list?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92296"/>
          </a:xfrm>
        </p:spPr>
        <p:txBody>
          <a:bodyPr>
            <a:normAutofit/>
          </a:bodyPr>
          <a:lstStyle/>
          <a:p>
            <a:r>
              <a:rPr lang="en-US" dirty="0"/>
              <a:t>Like arrays, Linked List is a linear data structure. </a:t>
            </a:r>
          </a:p>
          <a:p>
            <a:r>
              <a:rPr lang="en-US" dirty="0"/>
              <a:t>Unlike arrays, linked list elements are not stored at a contiguous location; the elements are linked using pointers.</a:t>
            </a:r>
          </a:p>
          <a:p>
            <a:r>
              <a:rPr lang="en-US" dirty="0"/>
              <a:t>Arrays have limitations:</a:t>
            </a:r>
          </a:p>
          <a:p>
            <a:pPr lvl="1"/>
            <a:r>
              <a:rPr lang="en-US" dirty="0"/>
              <a:t>The size of the arrays are fixed</a:t>
            </a:r>
            <a:r>
              <a:rPr lang="zh-CN" altLang="en-US" dirty="0"/>
              <a:t> </a:t>
            </a:r>
            <a:r>
              <a:rPr lang="en-US" altLang="zh-CN" dirty="0"/>
              <a:t>(pre-defined)</a:t>
            </a:r>
            <a:endParaRPr lang="en-US" dirty="0"/>
          </a:p>
          <a:p>
            <a:pPr lvl="1"/>
            <a:r>
              <a:rPr lang="en-US" dirty="0"/>
              <a:t>Inserting (Deleting) a new element in an array of elements is expensive </a:t>
            </a:r>
          </a:p>
          <a:p>
            <a:pPr lvl="2"/>
            <a:r>
              <a:rPr lang="en-US" dirty="0"/>
              <a:t>because the room has to be created for the new elements and existing elements have to be shifted.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57261"/>
              </p:ext>
            </p:extLst>
          </p:nvPr>
        </p:nvGraphicFramePr>
        <p:xfrm>
          <a:off x="7761296" y="533928"/>
          <a:ext cx="91122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940890"/>
              </p:ext>
            </p:extLst>
          </p:nvPr>
        </p:nvGraphicFramePr>
        <p:xfrm>
          <a:off x="9285296" y="533928"/>
          <a:ext cx="91122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8376452" y="640766"/>
            <a:ext cx="153193" cy="157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886165" y="634547"/>
            <a:ext cx="153193" cy="157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41497"/>
              </p:ext>
            </p:extLst>
          </p:nvPr>
        </p:nvGraphicFramePr>
        <p:xfrm>
          <a:off x="10773980" y="533928"/>
          <a:ext cx="91122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>
            <a:cxnSpLocks/>
          </p:cNvCxnSpPr>
          <p:nvPr/>
        </p:nvCxnSpPr>
        <p:spPr>
          <a:xfrm>
            <a:off x="8529645" y="713128"/>
            <a:ext cx="755651" cy="62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0023872" y="713128"/>
            <a:ext cx="755651" cy="62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666704"/>
              </p:ext>
            </p:extLst>
          </p:nvPr>
        </p:nvGraphicFramePr>
        <p:xfrm>
          <a:off x="6600053" y="1027906"/>
          <a:ext cx="4556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6751262" y="1134744"/>
            <a:ext cx="153193" cy="157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cxnSpLocks/>
          </p:cNvCxnSpPr>
          <p:nvPr/>
        </p:nvCxnSpPr>
        <p:spPr>
          <a:xfrm flipV="1">
            <a:off x="6846898" y="719348"/>
            <a:ext cx="914398" cy="3754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57125" y="605155"/>
            <a:ext cx="797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C000"/>
                </a:solidFill>
              </a:rPr>
              <a:t>Head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601398" y="928396"/>
            <a:ext cx="749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C000"/>
                </a:solidFill>
              </a:rPr>
              <a:t>Data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220511" y="952024"/>
            <a:ext cx="749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C000"/>
                </a:solidFill>
              </a:rPr>
              <a:t>Next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127600" y="141311"/>
            <a:ext cx="749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6"/>
                </a:solidFill>
              </a:rPr>
              <a:t>NULL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6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Advantages and Drawbacks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Advantages over arrays:</a:t>
            </a:r>
          </a:p>
          <a:p>
            <a:pPr lvl="1"/>
            <a:r>
              <a:rPr lang="en-US"/>
              <a:t>Dynamic size</a:t>
            </a:r>
          </a:p>
          <a:p>
            <a:pPr lvl="1"/>
            <a:r>
              <a:rPr lang="en-US"/>
              <a:t>Ease of insertion/deletion</a:t>
            </a:r>
          </a:p>
          <a:p>
            <a:r>
              <a:rPr lang="en-US"/>
              <a:t>Drawbacks:</a:t>
            </a:r>
          </a:p>
          <a:p>
            <a:pPr lvl="1"/>
            <a:r>
              <a:rPr lang="en-US"/>
              <a:t>Random access is not allowed</a:t>
            </a:r>
          </a:p>
          <a:p>
            <a:pPr lvl="2"/>
            <a:r>
              <a:rPr lang="en-US"/>
              <a:t>We have to access elements sequentially starting from the first node. (Traverse)</a:t>
            </a:r>
          </a:p>
          <a:p>
            <a:pPr lvl="1"/>
            <a:r>
              <a:rPr lang="en-US"/>
              <a:t>Extra memory space for a pointer is required with each element of the list.</a:t>
            </a:r>
          </a:p>
          <a:p>
            <a:pPr lvl="1"/>
            <a:r>
              <a:rPr lang="en-US"/>
              <a:t>Not cache friendly</a:t>
            </a:r>
          </a:p>
          <a:p>
            <a:pPr lvl="2"/>
            <a:r>
              <a:rPr lang="en-US"/>
              <a:t>Since array elements are contiguous locations, there is locality of reference which is not there in case of linked lists.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4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763250" cy="4703763"/>
          </a:xfrm>
        </p:spPr>
        <p:txBody>
          <a:bodyPr>
            <a:normAutofit lnSpcReduction="10000"/>
          </a:bodyPr>
          <a:lstStyle/>
          <a:p>
            <a:r>
              <a:rPr lang="en-US"/>
              <a:t>A linked list is represented by a pointer to the first node of the linked list</a:t>
            </a:r>
          </a:p>
          <a:p>
            <a:pPr lvl="1"/>
            <a:r>
              <a:rPr lang="en-US"/>
              <a:t>It is called the </a:t>
            </a:r>
            <a:r>
              <a:rPr lang="en-US" i="1">
                <a:solidFill>
                  <a:schemeClr val="accent1"/>
                </a:solidFill>
              </a:rPr>
              <a:t>head</a:t>
            </a:r>
          </a:p>
          <a:p>
            <a:pPr lvl="1"/>
            <a:r>
              <a:rPr lang="en-US"/>
              <a:t>If the linked list is empty, then the value of the head is NULL</a:t>
            </a:r>
          </a:p>
          <a:p>
            <a:r>
              <a:rPr lang="en-US"/>
              <a:t>Each node in a list consists of at least two parts:</a:t>
            </a:r>
          </a:p>
          <a:p>
            <a:pPr lvl="1"/>
            <a:r>
              <a:rPr lang="en-US"/>
              <a:t>data</a:t>
            </a:r>
          </a:p>
          <a:p>
            <a:pPr lvl="1"/>
            <a:r>
              <a:rPr lang="en-US"/>
              <a:t>Pointer (or Reference) to the next node</a:t>
            </a:r>
          </a:p>
          <a:p>
            <a:r>
              <a:rPr lang="en-US"/>
              <a:t>In the case of the last node in the list,</a:t>
            </a:r>
          </a:p>
          <a:p>
            <a:pPr lvl="1"/>
            <a:r>
              <a:rPr lang="en-US"/>
              <a:t>the next field contains NULL - it is set as a null pointer.</a:t>
            </a:r>
          </a:p>
          <a:p>
            <a:r>
              <a:rPr lang="en-US"/>
              <a:t>In C, we can represent a node using </a:t>
            </a:r>
            <a:r>
              <a:rPr lang="en-US" err="1">
                <a:solidFill>
                  <a:schemeClr val="accent6"/>
                </a:solidFill>
              </a:rPr>
              <a:t>struct</a:t>
            </a:r>
            <a:endParaRPr lang="en-US">
              <a:solidFill>
                <a:schemeClr val="accent6"/>
              </a:solidFill>
            </a:endParaRPr>
          </a:p>
          <a:p>
            <a:pPr lvl="1"/>
            <a:r>
              <a:rPr lang="en-US"/>
              <a:t>nodes are defined as (e.g.) </a:t>
            </a:r>
            <a:r>
              <a:rPr lang="en-US" altLang="zh-CN">
                <a:solidFill>
                  <a:schemeClr val="accent1"/>
                </a:solidFill>
              </a:rPr>
              <a:t>node</a:t>
            </a:r>
            <a:r>
              <a:rPr lang="en-US"/>
              <a:t> using </a:t>
            </a:r>
            <a:r>
              <a:rPr lang="en-US" i="1" err="1">
                <a:solidFill>
                  <a:schemeClr val="accent1"/>
                </a:solidFill>
              </a:rPr>
              <a:t>typedef</a:t>
            </a:r>
            <a:endParaRPr lang="en-US" i="1">
              <a:solidFill>
                <a:schemeClr val="accent1"/>
              </a:solidFill>
            </a:endParaRPr>
          </a:p>
          <a:p>
            <a:pPr lvl="1"/>
            <a:r>
              <a:rPr lang="en-US" i="1">
                <a:solidFill>
                  <a:schemeClr val="accent1"/>
                </a:solidFill>
              </a:rPr>
              <a:t>node *head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04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Initialize the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list is initialized by creating a </a:t>
            </a:r>
            <a:r>
              <a:rPr lang="en-US" i="1">
                <a:solidFill>
                  <a:schemeClr val="accent1"/>
                </a:solidFill>
              </a:rPr>
              <a:t>node *head</a:t>
            </a:r>
            <a:r>
              <a:rPr lang="en-US"/>
              <a:t> which is set to NULL</a:t>
            </a:r>
          </a:p>
          <a:p>
            <a:r>
              <a:rPr lang="en-US"/>
              <a:t>The variable </a:t>
            </a:r>
            <a:r>
              <a:rPr lang="en-US" i="1"/>
              <a:t>head</a:t>
            </a:r>
            <a:r>
              <a:rPr lang="en-US"/>
              <a:t> is now a pointer to NULL, but as </a:t>
            </a:r>
            <a:r>
              <a:rPr lang="en-US">
                <a:solidFill>
                  <a:schemeClr val="accent1"/>
                </a:solidFill>
              </a:rPr>
              <a:t>node</a:t>
            </a:r>
            <a:r>
              <a:rPr lang="en-US"/>
              <a:t>s are added to the list, </a:t>
            </a:r>
            <a:r>
              <a:rPr lang="en-US" i="1"/>
              <a:t>head </a:t>
            </a:r>
            <a:r>
              <a:rPr lang="en-US"/>
              <a:t>will be set to point to the first </a:t>
            </a:r>
            <a:r>
              <a:rPr lang="en-US">
                <a:solidFill>
                  <a:schemeClr val="accent1"/>
                </a:solidFill>
              </a:rPr>
              <a:t>node</a:t>
            </a:r>
            <a:endParaRPr lang="en-US"/>
          </a:p>
          <a:p>
            <a:r>
              <a:rPr lang="en-US"/>
              <a:t>In this way, </a:t>
            </a:r>
            <a:r>
              <a:rPr lang="en-US" i="1"/>
              <a:t>head</a:t>
            </a:r>
            <a:r>
              <a:rPr lang="en-US"/>
              <a:t> becomes the access point for sequential access to the list.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4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Linked list insertion</a:t>
            </a:r>
          </a:p>
          <a:p>
            <a:r>
              <a:rPr lang="en-US" dirty="0"/>
              <a:t>Linked list Deletion</a:t>
            </a:r>
          </a:p>
          <a:p>
            <a:r>
              <a:rPr lang="en-US" dirty="0"/>
              <a:t>Search an element in a linked list </a:t>
            </a:r>
          </a:p>
          <a:p>
            <a:r>
              <a:rPr lang="en-US" dirty="0"/>
              <a:t>Traverse a linked list</a:t>
            </a:r>
          </a:p>
          <a:p>
            <a:r>
              <a:rPr lang="en-US" dirty="0"/>
              <a:t>Find length of a linked list</a:t>
            </a:r>
          </a:p>
          <a:p>
            <a:r>
              <a:rPr lang="mr-IN" dirty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501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class, we pass the header pointer, </a:t>
            </a:r>
          </a:p>
          <a:p>
            <a:pPr lvl="1"/>
            <a:r>
              <a:rPr lang="en-US" dirty="0"/>
              <a:t>ask it to return a new head</a:t>
            </a:r>
          </a:p>
          <a:p>
            <a:pPr lvl="1"/>
            <a:r>
              <a:rPr lang="en-US" dirty="0"/>
              <a:t>the caller is responsible for updating </a:t>
            </a:r>
            <a:br>
              <a:rPr lang="en-US" dirty="0"/>
            </a:br>
            <a:r>
              <a:rPr lang="en-US" dirty="0"/>
              <a:t>it itself</a:t>
            </a:r>
          </a:p>
          <a:p>
            <a:r>
              <a:rPr lang="en-US" dirty="0"/>
              <a:t>In lab-2, we pass a pointer to pointer parameter (pointer to the head pointer),</a:t>
            </a:r>
          </a:p>
          <a:p>
            <a:pPr lvl="1"/>
            <a:r>
              <a:rPr lang="en-US" dirty="0"/>
              <a:t>to allow changing the head pointer directly instead of returning the new one</a:t>
            </a:r>
          </a:p>
          <a:p>
            <a:pPr lvl="1"/>
            <a:r>
              <a:rPr lang="en-US" dirty="0"/>
              <a:t>note that there’s no return value; It’s not needed.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2215EA-5DAD-E74A-85ED-A085223A4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255" y="-1"/>
            <a:ext cx="5882746" cy="311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48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Inserting a 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 can we insert a node in a sorted linked list? </a:t>
            </a:r>
          </a:p>
          <a:p>
            <a:pPr lvl="1"/>
            <a:r>
              <a:rPr lang="en-US"/>
              <a:t>Insert a node at the front of the linked list </a:t>
            </a:r>
          </a:p>
          <a:p>
            <a:pPr lvl="2"/>
            <a:r>
              <a:rPr lang="en-US" err="1"/>
              <a:t>insert_front</a:t>
            </a:r>
            <a:endParaRPr lang="en-US"/>
          </a:p>
          <a:p>
            <a:pPr lvl="1"/>
            <a:r>
              <a:rPr lang="en-US"/>
              <a:t>Insert a node after a given node</a:t>
            </a:r>
          </a:p>
          <a:p>
            <a:pPr lvl="2"/>
            <a:r>
              <a:rPr lang="en-US"/>
              <a:t>Think: how can I know my S should be inserted between A and B?</a:t>
            </a:r>
          </a:p>
          <a:p>
            <a:pPr lvl="2"/>
            <a:r>
              <a:rPr lang="en-US"/>
              <a:t>If by comparing A and S I know S should be at the position after A, then how can I know S should be after B or between A and B?</a:t>
            </a:r>
          </a:p>
          <a:p>
            <a:pPr lvl="1"/>
            <a:r>
              <a:rPr lang="en-US"/>
              <a:t>Insert a node at the end of the linked list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446968" y="533928"/>
          <a:ext cx="91122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970968" y="533928"/>
          <a:ext cx="91122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8062124" y="640766"/>
            <a:ext cx="153193" cy="157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571837" y="634547"/>
            <a:ext cx="153193" cy="157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0459652" y="533928"/>
          <a:ext cx="91122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>
            <a:endCxn id="7" idx="1"/>
          </p:cNvCxnSpPr>
          <p:nvPr/>
        </p:nvCxnSpPr>
        <p:spPr>
          <a:xfrm>
            <a:off x="8215317" y="713128"/>
            <a:ext cx="755651" cy="62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9709544" y="713128"/>
            <a:ext cx="755651" cy="62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6285725" y="1027906"/>
          <a:ext cx="4556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Oval 14"/>
          <p:cNvSpPr/>
          <p:nvPr/>
        </p:nvSpPr>
        <p:spPr>
          <a:xfrm>
            <a:off x="6436934" y="1134744"/>
            <a:ext cx="153193" cy="157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6532570" y="719348"/>
            <a:ext cx="914398" cy="3754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942797" y="605155"/>
            <a:ext cx="797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C000"/>
                </a:solidFill>
              </a:rPr>
              <a:t>Head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807727" y="140863"/>
            <a:ext cx="749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6"/>
                </a:solidFill>
              </a:rPr>
              <a:t>NULL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8358194" y="1488651"/>
          <a:ext cx="91122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Oval 21"/>
          <p:cNvSpPr/>
          <p:nvPr/>
        </p:nvSpPr>
        <p:spPr>
          <a:xfrm>
            <a:off x="8959063" y="1589270"/>
            <a:ext cx="153193" cy="157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8153410" y="822691"/>
            <a:ext cx="204784" cy="8513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9072165" y="824781"/>
            <a:ext cx="197255" cy="8543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474871" y="563109"/>
            <a:ext cx="317904" cy="2595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8478023" y="563109"/>
            <a:ext cx="254814" cy="3377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3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 animBg="1"/>
      <p:bldP spid="17" grpId="0"/>
      <p:bldP spid="20" grpId="0"/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can we insert a node in a linked list sorted by each node’s data?</a:t>
            </a:r>
          </a:p>
          <a:p>
            <a:r>
              <a:rPr lang="en-US" dirty="0"/>
              <a:t>Assume data are all unique </a:t>
            </a:r>
          </a:p>
          <a:p>
            <a:r>
              <a:rPr lang="en-US" dirty="0"/>
              <a:t>Four cases</a:t>
            </a:r>
          </a:p>
          <a:p>
            <a:pPr lvl="1"/>
            <a:r>
              <a:rPr lang="en-US" dirty="0"/>
              <a:t>List is empty: </a:t>
            </a:r>
            <a:r>
              <a:rPr lang="en-US" dirty="0" err="1"/>
              <a:t>insert_front</a:t>
            </a:r>
            <a:endParaRPr lang="en-US" dirty="0"/>
          </a:p>
          <a:p>
            <a:pPr lvl="1"/>
            <a:r>
              <a:rPr lang="en-US" dirty="0"/>
              <a:t>Smaller than the head: </a:t>
            </a:r>
            <a:r>
              <a:rPr lang="en-US" dirty="0" err="1"/>
              <a:t>insert_front</a:t>
            </a:r>
            <a:endParaRPr lang="en-US" dirty="0"/>
          </a:p>
          <a:p>
            <a:pPr lvl="1"/>
            <a:r>
              <a:rPr lang="en-US" dirty="0"/>
              <a:t>Larger than some node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en-US" dirty="0"/>
              <a:t> but smaller than A’s next node (</a:t>
            </a:r>
            <a:r>
              <a:rPr lang="en-US" altLang="zh-CN" dirty="0"/>
              <a:t>data</a:t>
            </a:r>
            <a:r>
              <a:rPr lang="en-US" dirty="0"/>
              <a:t> </a:t>
            </a:r>
            <a:r>
              <a:rPr lang="en-US" altLang="zh-CN" dirty="0"/>
              <a:t>C</a:t>
            </a:r>
            <a:r>
              <a:rPr lang="en-US" dirty="0"/>
              <a:t>):</a:t>
            </a:r>
          </a:p>
          <a:p>
            <a:pPr lvl="2"/>
            <a:r>
              <a:rPr lang="en-US" dirty="0"/>
              <a:t>Insert a node after A before </a:t>
            </a:r>
            <a:r>
              <a:rPr lang="en-US" altLang="zh-CN" dirty="0"/>
              <a:t>C</a:t>
            </a:r>
            <a:endParaRPr lang="en-US" dirty="0"/>
          </a:p>
          <a:p>
            <a:pPr lvl="1"/>
            <a:r>
              <a:rPr lang="en-US" dirty="0"/>
              <a:t>Larger than all nodes:</a:t>
            </a:r>
          </a:p>
          <a:p>
            <a:pPr lvl="2"/>
            <a:r>
              <a:rPr lang="en-US" dirty="0"/>
              <a:t>Insert a node at the end of the linked list</a:t>
            </a:r>
          </a:p>
          <a:p>
            <a:r>
              <a:rPr lang="en-US" dirty="0"/>
              <a:t>Too many corner cases! Any tricks to simplify it (to one case)?</a:t>
            </a:r>
          </a:p>
          <a:p>
            <a:pPr lvl="1"/>
            <a:r>
              <a:rPr lang="en-US" altLang="zh-CN" dirty="0"/>
              <a:t>Sentinel</a:t>
            </a:r>
            <a:r>
              <a:rPr lang="zh-CN" altLang="en-US" dirty="0"/>
              <a:t> </a:t>
            </a:r>
            <a:r>
              <a:rPr lang="en-US" altLang="zh-CN" dirty="0"/>
              <a:t>node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104307"/>
              </p:ext>
            </p:extLst>
          </p:nvPr>
        </p:nvGraphicFramePr>
        <p:xfrm>
          <a:off x="7446968" y="533928"/>
          <a:ext cx="91122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461069"/>
              </p:ext>
            </p:extLst>
          </p:nvPr>
        </p:nvGraphicFramePr>
        <p:xfrm>
          <a:off x="8970968" y="533928"/>
          <a:ext cx="91122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8062124" y="640766"/>
            <a:ext cx="153193" cy="157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endCxn id="7" idx="1"/>
          </p:cNvCxnSpPr>
          <p:nvPr/>
        </p:nvCxnSpPr>
        <p:spPr>
          <a:xfrm>
            <a:off x="8215317" y="713128"/>
            <a:ext cx="755651" cy="62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724853"/>
              </p:ext>
            </p:extLst>
          </p:nvPr>
        </p:nvGraphicFramePr>
        <p:xfrm>
          <a:off x="8358194" y="1488651"/>
          <a:ext cx="91122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Oval 21"/>
          <p:cNvSpPr/>
          <p:nvPr/>
        </p:nvSpPr>
        <p:spPr>
          <a:xfrm>
            <a:off x="8959063" y="1589270"/>
            <a:ext cx="153193" cy="157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8153410" y="822691"/>
            <a:ext cx="204784" cy="8513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9072165" y="824781"/>
            <a:ext cx="197255" cy="8543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474871" y="563109"/>
            <a:ext cx="317904" cy="2595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8478023" y="563109"/>
            <a:ext cx="254814" cy="3377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27</a:t>
            </a:fld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880C39-93D5-304B-9775-C71BDA580E63}"/>
              </a:ext>
            </a:extLst>
          </p:cNvPr>
          <p:cNvSpPr txBox="1"/>
          <p:nvPr/>
        </p:nvSpPr>
        <p:spPr>
          <a:xfrm>
            <a:off x="7364053" y="131997"/>
            <a:ext cx="749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C000"/>
                </a:solidFill>
              </a:rPr>
              <a:t>Data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9728CF-869D-964F-A458-3DD7797339D5}"/>
              </a:ext>
            </a:extLst>
          </p:cNvPr>
          <p:cNvSpPr txBox="1"/>
          <p:nvPr/>
        </p:nvSpPr>
        <p:spPr>
          <a:xfrm>
            <a:off x="7983166" y="155625"/>
            <a:ext cx="749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C000"/>
                </a:solidFill>
              </a:rPr>
              <a:t>Next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2FC7839-FFA6-A749-BE3D-EF23A567E5F9}"/>
              </a:ext>
            </a:extLst>
          </p:cNvPr>
          <p:cNvSpPr txBox="1"/>
          <p:nvPr/>
        </p:nvSpPr>
        <p:spPr>
          <a:xfrm>
            <a:off x="9334120" y="214496"/>
            <a:ext cx="749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146165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10999806-6E76-0043-A349-DFF4D89C19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340441"/>
              </p:ext>
            </p:extLst>
          </p:nvPr>
        </p:nvGraphicFramePr>
        <p:xfrm>
          <a:off x="985243" y="4520147"/>
          <a:ext cx="91122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-inf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node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937689"/>
              </p:ext>
            </p:extLst>
          </p:nvPr>
        </p:nvGraphicFramePr>
        <p:xfrm>
          <a:off x="2644592" y="2373408"/>
          <a:ext cx="91122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1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+inf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1894484" y="2552608"/>
            <a:ext cx="755651" cy="62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590892" y="2441547"/>
            <a:ext cx="153193" cy="157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38200" y="2009783"/>
            <a:ext cx="797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Head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992667" y="1980343"/>
            <a:ext cx="749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NULL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DC54678A-25C1-E247-A180-E23A00FFFE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249255"/>
              </p:ext>
            </p:extLst>
          </p:nvPr>
        </p:nvGraphicFramePr>
        <p:xfrm>
          <a:off x="983258" y="2388709"/>
          <a:ext cx="91122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-inf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9A414302-E895-AD48-BCDE-71E2A23D481D}"/>
              </a:ext>
            </a:extLst>
          </p:cNvPr>
          <p:cNvSpPr txBox="1"/>
          <p:nvPr/>
        </p:nvSpPr>
        <p:spPr>
          <a:xfrm>
            <a:off x="1440856" y="2004076"/>
            <a:ext cx="749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Next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3270B7-2DAD-444B-8376-E295050D2657}"/>
              </a:ext>
            </a:extLst>
          </p:cNvPr>
          <p:cNvSpPr/>
          <p:nvPr/>
        </p:nvSpPr>
        <p:spPr>
          <a:xfrm>
            <a:off x="4666852" y="152701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Four cases</a:t>
            </a:r>
          </a:p>
          <a:p>
            <a:pPr lvl="1"/>
            <a:r>
              <a:rPr lang="en-US" dirty="0"/>
              <a:t>List is empty: </a:t>
            </a:r>
            <a:r>
              <a:rPr lang="en-US" dirty="0" err="1"/>
              <a:t>insert_front</a:t>
            </a:r>
            <a:endParaRPr lang="en-US" dirty="0"/>
          </a:p>
          <a:p>
            <a:pPr lvl="1"/>
            <a:r>
              <a:rPr lang="en-US" dirty="0"/>
              <a:t>Smaller than the head: </a:t>
            </a:r>
            <a:r>
              <a:rPr lang="en-US" dirty="0" err="1"/>
              <a:t>insert_front</a:t>
            </a:r>
            <a:endParaRPr lang="en-US" dirty="0"/>
          </a:p>
          <a:p>
            <a:pPr lvl="1"/>
            <a:r>
              <a:rPr lang="en-US" dirty="0"/>
              <a:t>Larger than some node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en-US" dirty="0"/>
              <a:t> but smaller than A’s next node (</a:t>
            </a:r>
            <a:r>
              <a:rPr lang="en-US" altLang="zh-CN" dirty="0"/>
              <a:t>data</a:t>
            </a:r>
            <a:r>
              <a:rPr lang="en-US" dirty="0"/>
              <a:t> </a:t>
            </a:r>
            <a:r>
              <a:rPr lang="en-US" altLang="zh-CN" dirty="0"/>
              <a:t>C</a:t>
            </a:r>
            <a:r>
              <a:rPr lang="en-US" dirty="0"/>
              <a:t>):</a:t>
            </a:r>
          </a:p>
          <a:p>
            <a:pPr lvl="2"/>
            <a:r>
              <a:rPr lang="en-US" dirty="0"/>
              <a:t>Insert a node after A before </a:t>
            </a:r>
            <a:r>
              <a:rPr lang="en-US" altLang="zh-CN" dirty="0"/>
              <a:t>C</a:t>
            </a:r>
            <a:endParaRPr lang="en-US" dirty="0"/>
          </a:p>
          <a:p>
            <a:pPr lvl="1"/>
            <a:r>
              <a:rPr lang="en-US" dirty="0"/>
              <a:t>Larger than all nodes:</a:t>
            </a:r>
          </a:p>
          <a:p>
            <a:pPr lvl="2"/>
            <a:r>
              <a:rPr lang="en-US" dirty="0"/>
              <a:t>Insert a node at the end of the linked list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E7B7EFF-F6C1-4741-BFF7-FF6AF7457D14}"/>
              </a:ext>
            </a:extLst>
          </p:cNvPr>
          <p:cNvCxnSpPr/>
          <p:nvPr/>
        </p:nvCxnSpPr>
        <p:spPr>
          <a:xfrm>
            <a:off x="5099076" y="1980343"/>
            <a:ext cx="2663799" cy="2373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E9453DD-5F59-3A4B-9244-A7C7A4A2277D}"/>
              </a:ext>
            </a:extLst>
          </p:cNvPr>
          <p:cNvCxnSpPr>
            <a:cxnSpLocks/>
          </p:cNvCxnSpPr>
          <p:nvPr/>
        </p:nvCxnSpPr>
        <p:spPr>
          <a:xfrm>
            <a:off x="5099076" y="2273548"/>
            <a:ext cx="3511524" cy="2018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DC34012-A7B3-AC41-8F1E-15D4BCC0786D}"/>
              </a:ext>
            </a:extLst>
          </p:cNvPr>
          <p:cNvCxnSpPr>
            <a:cxnSpLocks/>
          </p:cNvCxnSpPr>
          <p:nvPr/>
        </p:nvCxnSpPr>
        <p:spPr>
          <a:xfrm>
            <a:off x="5099076" y="3384360"/>
            <a:ext cx="2263421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B166019-AFEA-2249-BEC4-88D9588EBB88}"/>
              </a:ext>
            </a:extLst>
          </p:cNvPr>
          <p:cNvSpPr txBox="1"/>
          <p:nvPr/>
        </p:nvSpPr>
        <p:spPr>
          <a:xfrm>
            <a:off x="840185" y="4141221"/>
            <a:ext cx="797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Head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1BD0AE-4E2E-A54C-AECF-665DF53297B9}"/>
              </a:ext>
            </a:extLst>
          </p:cNvPr>
          <p:cNvSpPr txBox="1"/>
          <p:nvPr/>
        </p:nvSpPr>
        <p:spPr>
          <a:xfrm>
            <a:off x="1440855" y="4139713"/>
            <a:ext cx="749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NULL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460F738-23AD-4440-B351-6F41CC7A3461}"/>
              </a:ext>
            </a:extLst>
          </p:cNvPr>
          <p:cNvCxnSpPr>
            <a:cxnSpLocks/>
          </p:cNvCxnSpPr>
          <p:nvPr/>
        </p:nvCxnSpPr>
        <p:spPr>
          <a:xfrm>
            <a:off x="5724441" y="3659776"/>
            <a:ext cx="359298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5E719EE-0657-3448-AE34-DE88A10A9644}"/>
              </a:ext>
            </a:extLst>
          </p:cNvPr>
          <p:cNvSpPr txBox="1"/>
          <p:nvPr/>
        </p:nvSpPr>
        <p:spPr>
          <a:xfrm>
            <a:off x="838200" y="3047728"/>
            <a:ext cx="32377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Q:</a:t>
            </a:r>
            <a:r>
              <a:rPr lang="zh-CN" altLang="en-US" sz="2000" dirty="0"/>
              <a:t> </a:t>
            </a:r>
            <a:r>
              <a:rPr lang="en-US" sz="2000" dirty="0"/>
              <a:t>W</a:t>
            </a:r>
            <a:r>
              <a:rPr lang="en-US" altLang="zh-CN" sz="2000" dirty="0"/>
              <a:t>hat</a:t>
            </a:r>
            <a:r>
              <a:rPr lang="zh-CN" altLang="en-US" sz="2000" dirty="0"/>
              <a:t> </a:t>
            </a:r>
            <a:r>
              <a:rPr lang="en-US" altLang="zh-CN" sz="2000" dirty="0"/>
              <a:t>if</a:t>
            </a:r>
            <a:r>
              <a:rPr lang="zh-CN" altLang="en-US" sz="2000" dirty="0"/>
              <a:t> </a:t>
            </a:r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only</a:t>
            </a:r>
            <a:r>
              <a:rPr lang="zh-CN" altLang="en-US" sz="2000" dirty="0"/>
              <a:t> </a:t>
            </a:r>
            <a:r>
              <a:rPr lang="en-US" altLang="zh-CN" sz="2000" dirty="0"/>
              <a:t>add</a:t>
            </a:r>
            <a:r>
              <a:rPr lang="zh-CN" altLang="en-US" sz="2000" dirty="0"/>
              <a:t> </a:t>
            </a:r>
            <a:r>
              <a:rPr lang="en-US" altLang="zh-CN" sz="2000" dirty="0"/>
              <a:t>one</a:t>
            </a:r>
            <a:r>
              <a:rPr lang="zh-CN" altLang="en-US" sz="2000" dirty="0"/>
              <a:t> </a:t>
            </a:r>
            <a:r>
              <a:rPr lang="en-US" altLang="zh-CN" sz="2000" dirty="0"/>
              <a:t>sentinel</a:t>
            </a:r>
            <a:r>
              <a:rPr lang="zh-CN" altLang="en-US" sz="2000" dirty="0"/>
              <a:t> </a:t>
            </a:r>
            <a:r>
              <a:rPr lang="en-US" altLang="zh-CN" sz="2000" dirty="0"/>
              <a:t>node</a:t>
            </a:r>
            <a:r>
              <a:rPr lang="zh-CN" altLang="en-US" sz="2000" dirty="0"/>
              <a:t> </a:t>
            </a:r>
            <a:r>
              <a:rPr lang="en-US" altLang="zh-CN" sz="2000" dirty="0"/>
              <a:t>with</a:t>
            </a:r>
            <a:r>
              <a:rPr lang="zh-CN" altLang="en-US" sz="2000" dirty="0"/>
              <a:t> </a:t>
            </a:r>
            <a:r>
              <a:rPr lang="en-US" altLang="zh-CN" sz="2000" dirty="0"/>
              <a:t>–</a:t>
            </a:r>
            <a:r>
              <a:rPr lang="en-US" altLang="zh-CN" sz="2000" dirty="0" err="1"/>
              <a:t>inf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altLang="zh-CN" sz="2000" dirty="0"/>
              <a:t>instead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both</a:t>
            </a:r>
            <a:r>
              <a:rPr lang="zh-CN" altLang="en-US" sz="2000" dirty="0"/>
              <a:t> </a:t>
            </a:r>
            <a:r>
              <a:rPr lang="en-US" altLang="zh-CN" sz="2000" dirty="0"/>
              <a:t>–</a:t>
            </a:r>
            <a:r>
              <a:rPr lang="en-US" altLang="zh-CN" sz="2000" dirty="0" err="1"/>
              <a:t>inf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+</a:t>
            </a:r>
            <a:r>
              <a:rPr lang="en-US" altLang="zh-CN" sz="2000" dirty="0" err="1"/>
              <a:t>inf</a:t>
            </a:r>
            <a:r>
              <a:rPr lang="en-US" altLang="zh-CN" sz="2000" dirty="0"/>
              <a:t>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863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4" grpId="0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memory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Each time you need to manually allocate data, use </a:t>
            </a:r>
            <a:r>
              <a:rPr lang="en-US" i="1" err="1">
                <a:solidFill>
                  <a:schemeClr val="accent1"/>
                </a:solidFill>
              </a:rPr>
              <a:t>malloc</a:t>
            </a:r>
            <a:endParaRPr lang="en-US" i="1">
              <a:solidFill>
                <a:schemeClr val="accent1"/>
              </a:solidFill>
            </a:endParaRPr>
          </a:p>
          <a:p>
            <a:pPr lvl="1"/>
            <a:r>
              <a:rPr lang="en-US"/>
              <a:t>void *</a:t>
            </a:r>
            <a:r>
              <a:rPr lang="en-US" err="1"/>
              <a:t>malloc</a:t>
            </a:r>
            <a:r>
              <a:rPr lang="en-US"/>
              <a:t>(</a:t>
            </a:r>
            <a:r>
              <a:rPr lang="en-US" err="1"/>
              <a:t>size_t</a:t>
            </a:r>
            <a:r>
              <a:rPr lang="en-US"/>
              <a:t> size);</a:t>
            </a:r>
          </a:p>
          <a:p>
            <a:r>
              <a:rPr lang="en-US"/>
              <a:t>If you need to manually de-allocate</a:t>
            </a:r>
          </a:p>
          <a:p>
            <a:pPr lvl="1"/>
            <a:r>
              <a:rPr lang="en-US"/>
              <a:t>void free(void *</a:t>
            </a:r>
            <a:r>
              <a:rPr lang="en-US" err="1"/>
              <a:t>ptr</a:t>
            </a:r>
            <a:r>
              <a:rPr lang="en-US"/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21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Assessment 05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1F02-1DA5-2048-B067-06F818F79F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116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on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Implement a hash table</a:t>
            </a:r>
          </a:p>
          <a:p>
            <a:pPr lvl="1"/>
            <a:r>
              <a:rPr lang="en-US"/>
              <a:t>see clear instructions on our website lab-2 page</a:t>
            </a:r>
          </a:p>
          <a:p>
            <a:r>
              <a:rPr lang="en-US"/>
              <a:t>A hash table is an array of linked lists with a hash function</a:t>
            </a:r>
          </a:p>
          <a:p>
            <a:pPr lvl="1"/>
            <a:r>
              <a:rPr lang="en-US"/>
              <a:t>A hash function basically just takes things and puts them in different “buckets” (hash table’s array of entries)</a:t>
            </a:r>
          </a:p>
          <a:p>
            <a:pPr lvl="1"/>
            <a:r>
              <a:rPr lang="en-US"/>
              <a:t>Each “bucket" just points to a linked list here</a:t>
            </a:r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44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</a:t>
            </a:r>
            <a:r>
              <a:rPr lang="zh-CN" altLang="en-US" dirty="0"/>
              <a:t> </a:t>
            </a:r>
            <a:r>
              <a:rPr lang="en-US" altLang="zh-CN" dirty="0"/>
              <a:t>Basic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06577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/>
              <a:t>Below are 4 C source files and their contents.</a:t>
            </a:r>
          </a:p>
          <a:p>
            <a:pPr marL="0" indent="0" fontAlgn="base">
              <a:buNone/>
            </a:pPr>
            <a:r>
              <a:rPr lang="en-US" b="1"/>
              <a:t>Q1.1 </a:t>
            </a:r>
            <a:r>
              <a:rPr lang="en-US"/>
              <a:t>foo1.c</a:t>
            </a:r>
          </a:p>
          <a:p>
            <a:pPr marL="0" indent="0" fontAlgn="base">
              <a:buNone/>
            </a:pPr>
            <a:r>
              <a:rPr lang="en-US"/>
              <a:t>Which of the following statements are true?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The command </a:t>
            </a:r>
            <a:r>
              <a:rPr lang="en-US" err="1"/>
              <a:t>gcc</a:t>
            </a:r>
            <a:r>
              <a:rPr lang="en-US"/>
              <a:t> foo1.c creates a binary executable file called </a:t>
            </a:r>
            <a:r>
              <a:rPr lang="en-US" err="1"/>
              <a:t>a.out</a:t>
            </a:r>
            <a:endParaRPr lang="en-US"/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The command </a:t>
            </a:r>
            <a:r>
              <a:rPr lang="en-US" err="1"/>
              <a:t>gcc</a:t>
            </a:r>
            <a:r>
              <a:rPr lang="en-US"/>
              <a:t> -c foo1.c creates a non-executable object file called foo1.o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The command </a:t>
            </a:r>
            <a:r>
              <a:rPr lang="en-US" err="1"/>
              <a:t>gcc</a:t>
            </a:r>
            <a:r>
              <a:rPr lang="en-US"/>
              <a:t> foo1.c results in an error.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After executing line 3, variable g has value 1.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After executing line 3, variable g could have any value.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2" b="71622"/>
          <a:stretch/>
        </p:blipFill>
        <p:spPr>
          <a:xfrm>
            <a:off x="7808791" y="770573"/>
            <a:ext cx="3950964" cy="2209694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21970" y="3175119"/>
            <a:ext cx="2987899" cy="50580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21969" y="3845331"/>
            <a:ext cx="2987899" cy="50580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21968" y="5030417"/>
            <a:ext cx="2987899" cy="50580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CFB-443A-804D-859E-779B936FFE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29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</a:t>
            </a:r>
            <a:r>
              <a:rPr lang="en-US" altLang="zh-CN"/>
              <a:t>2</a:t>
            </a:r>
            <a:r>
              <a:rPr lang="en-US"/>
              <a:t> Static and extern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207321" cy="4351338"/>
          </a:xfrm>
        </p:spPr>
        <p:txBody>
          <a:bodyPr>
            <a:normAutofit fontScale="77500" lnSpcReduction="20000"/>
          </a:bodyPr>
          <a:lstStyle/>
          <a:p>
            <a:pPr marL="0" indent="0" fontAlgn="base">
              <a:buNone/>
            </a:pPr>
            <a:r>
              <a:rPr lang="en-US" b="1"/>
              <a:t>Q</a:t>
            </a:r>
            <a:r>
              <a:rPr lang="en-US" altLang="zh-CN" b="1"/>
              <a:t>2</a:t>
            </a:r>
            <a:r>
              <a:rPr lang="en-US" b="1"/>
              <a:t>.</a:t>
            </a:r>
            <a:r>
              <a:rPr lang="en-US" altLang="zh-CN" b="1"/>
              <a:t>1</a:t>
            </a:r>
            <a:r>
              <a:rPr lang="en-US" b="1"/>
              <a:t> </a:t>
            </a:r>
            <a:r>
              <a:rPr lang="en-US"/>
              <a:t>foo2.c</a:t>
            </a:r>
          </a:p>
          <a:p>
            <a:pPr marL="0" indent="0" fontAlgn="base">
              <a:buNone/>
            </a:pPr>
            <a:r>
              <a:rPr lang="en-US"/>
              <a:t>Which of the following statements are true?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The command </a:t>
            </a:r>
            <a:r>
              <a:rPr lang="en-US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gcc</a:t>
            </a:r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 foo2.c </a:t>
            </a:r>
            <a:r>
              <a:rPr lang="en-US"/>
              <a:t>creates a binary executable file called </a:t>
            </a:r>
            <a:r>
              <a:rPr lang="en-US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a.out</a:t>
            </a:r>
            <a:r>
              <a:rPr lang="en-US"/>
              <a:t>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The command </a:t>
            </a:r>
            <a:r>
              <a:rPr lang="en-US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gcc</a:t>
            </a:r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 -c foo2.c </a:t>
            </a:r>
            <a:r>
              <a:rPr lang="en-US"/>
              <a:t>creates a non-executable object file called </a:t>
            </a:r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foo2.o</a:t>
            </a:r>
            <a:r>
              <a:rPr lang="en-US"/>
              <a:t>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The command </a:t>
            </a:r>
            <a:r>
              <a:rPr lang="en-US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gcc</a:t>
            </a:r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 foo2.c </a:t>
            </a:r>
            <a:r>
              <a:rPr lang="en-US"/>
              <a:t>results in an error.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The command </a:t>
            </a:r>
            <a:r>
              <a:rPr lang="en-US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gcc</a:t>
            </a:r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 foo2.c bar1.c </a:t>
            </a:r>
            <a:r>
              <a:rPr lang="en-US"/>
              <a:t>creates a binary executable file called </a:t>
            </a:r>
            <a:r>
              <a:rPr lang="en-US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a.out</a:t>
            </a:r>
            <a:r>
              <a:rPr lang="en-US"/>
              <a:t>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The command </a:t>
            </a:r>
            <a:r>
              <a:rPr lang="en-US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gcc</a:t>
            </a:r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 foo2.c bar1.c </a:t>
            </a:r>
            <a:r>
              <a:rPr lang="en-US"/>
              <a:t>results in an error.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The command </a:t>
            </a:r>
            <a:r>
              <a:rPr lang="en-US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gcc</a:t>
            </a:r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 foo2.c bar2.c </a:t>
            </a:r>
            <a:r>
              <a:rPr lang="en-US"/>
              <a:t>creates a binary executable file called </a:t>
            </a:r>
            <a:r>
              <a:rPr lang="en-US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a.out</a:t>
            </a:r>
            <a:r>
              <a:rPr lang="en-US"/>
              <a:t>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The command </a:t>
            </a:r>
            <a:r>
              <a:rPr lang="en-US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gcc</a:t>
            </a:r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 foo2.c bar2.c </a:t>
            </a:r>
            <a:r>
              <a:rPr lang="en-US"/>
              <a:t>results in an error.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" t="28456"/>
          <a:stretch/>
        </p:blipFill>
        <p:spPr>
          <a:xfrm>
            <a:off x="9448798" y="2154477"/>
            <a:ext cx="2743201" cy="386794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50756" y="2918282"/>
            <a:ext cx="2987899" cy="50580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50755" y="3424086"/>
            <a:ext cx="2987899" cy="50580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50755" y="3900097"/>
            <a:ext cx="2987899" cy="50580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3634" y="5340384"/>
            <a:ext cx="2987899" cy="50580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CFB-443A-804D-859E-779B936FFEAC}" type="slidenum">
              <a:rPr lang="en-US" smtClean="0"/>
              <a:t>5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65A06C-1919-C340-9A3A-AFC97D37D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2757" y="0"/>
            <a:ext cx="5615609" cy="228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094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</a:t>
            </a:r>
            <a:r>
              <a:rPr lang="en-US" altLang="zh-CN"/>
              <a:t>2</a:t>
            </a:r>
            <a:r>
              <a:rPr lang="en-US"/>
              <a:t> Static and extern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597719" cy="4667250"/>
          </a:xfrm>
        </p:spPr>
        <p:txBody>
          <a:bodyPr>
            <a:normAutofit fontScale="85000" lnSpcReduction="10000"/>
          </a:bodyPr>
          <a:lstStyle/>
          <a:p>
            <a:pPr marL="0" indent="0" fontAlgn="base">
              <a:buNone/>
            </a:pPr>
            <a:r>
              <a:rPr lang="en-US" b="1" dirty="0"/>
              <a:t>Q</a:t>
            </a:r>
            <a:r>
              <a:rPr lang="en-US" altLang="zh-CN" b="1" dirty="0"/>
              <a:t>2</a:t>
            </a:r>
            <a:r>
              <a:rPr lang="en-US" b="1" dirty="0"/>
              <a:t>.</a:t>
            </a:r>
            <a:r>
              <a:rPr lang="en-US" altLang="zh-CN" b="1" dirty="0"/>
              <a:t>2</a:t>
            </a:r>
            <a:r>
              <a:rPr lang="en-US" b="1" dirty="0"/>
              <a:t> 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Suppose this command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gcc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foo2.c bar1.c bar2.c </a:t>
            </a:r>
            <a:r>
              <a:rPr lang="en-US" dirty="0"/>
              <a:t>generates executable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a.out</a:t>
            </a:r>
            <a:r>
              <a:rPr lang="en-US" dirty="0"/>
              <a:t>, which of the following is true about executing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a.out</a:t>
            </a:r>
            <a:r>
              <a:rPr lang="en-US" dirty="0"/>
              <a:t>?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The global variable 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</a:t>
            </a:r>
            <a:r>
              <a:rPr lang="en-US" dirty="0"/>
              <a:t> in 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bar1.c </a:t>
            </a:r>
            <a:r>
              <a:rPr lang="en-US" dirty="0"/>
              <a:t>and 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bar2.c</a:t>
            </a:r>
            <a:r>
              <a:rPr lang="en-US" dirty="0"/>
              <a:t> have the same underlying same memory location.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The global variable 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 </a:t>
            </a:r>
            <a:r>
              <a:rPr lang="en-US" dirty="0"/>
              <a:t>in 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bar1.c</a:t>
            </a:r>
            <a:r>
              <a:rPr lang="en-US" dirty="0"/>
              <a:t> and 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bar2.c</a:t>
            </a:r>
            <a:r>
              <a:rPr lang="en-US" dirty="0"/>
              <a:t> have different underlying same memory locations.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The variable 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</a:t>
            </a:r>
            <a:r>
              <a:rPr lang="en-US" dirty="0"/>
              <a:t> in 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foo2.c</a:t>
            </a:r>
            <a:r>
              <a:rPr lang="en-US" dirty="0"/>
              <a:t> refers to the global variable 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</a:t>
            </a:r>
            <a:r>
              <a:rPr lang="en-US" dirty="0"/>
              <a:t> defined in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 bar1.c</a:t>
            </a:r>
            <a:r>
              <a:rPr lang="en-US" dirty="0"/>
              <a:t>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The variable 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</a:t>
            </a:r>
            <a:r>
              <a:rPr lang="en-US" dirty="0"/>
              <a:t> in 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foo2.c</a:t>
            </a:r>
            <a:r>
              <a:rPr lang="en-US" dirty="0"/>
              <a:t> refers to the global variable 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</a:t>
            </a:r>
            <a:r>
              <a:rPr lang="en-US" dirty="0"/>
              <a:t> defined in 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bar2.c</a:t>
            </a:r>
            <a:r>
              <a:rPr lang="en-US" dirty="0"/>
              <a:t>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The command 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gcc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foo2.c bar1.c bar2.c </a:t>
            </a:r>
            <a:r>
              <a:rPr lang="en-US" dirty="0"/>
              <a:t>would result in an error.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" t="28456"/>
          <a:stretch/>
        </p:blipFill>
        <p:spPr>
          <a:xfrm>
            <a:off x="9448798" y="2154477"/>
            <a:ext cx="2743201" cy="386794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50754" y="3946149"/>
            <a:ext cx="2987899" cy="50580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50754" y="4502080"/>
            <a:ext cx="2987899" cy="50580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CFB-443A-804D-859E-779B936FFE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4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</a:t>
            </a:r>
            <a:r>
              <a:rPr lang="en-US" altLang="zh-CN"/>
              <a:t>3</a:t>
            </a:r>
            <a:r>
              <a:rPr lang="en-US"/>
              <a:t> Static for local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60380" cy="4351338"/>
          </a:xfrm>
        </p:spPr>
        <p:txBody>
          <a:bodyPr>
            <a:normAutofit fontScale="85000" lnSpcReduction="20000"/>
          </a:bodyPr>
          <a:lstStyle/>
          <a:p>
            <a:pPr marL="0" indent="0" fontAlgn="base">
              <a:buNone/>
            </a:pPr>
            <a:r>
              <a:rPr lang="en-US"/>
              <a:t>The following shows the code for function </a:t>
            </a:r>
            <a:r>
              <a:rPr lang="en-US" err="1"/>
              <a:t>my_func</a:t>
            </a:r>
            <a:endParaRPr lang="en-US"/>
          </a:p>
          <a:p>
            <a:pPr marL="0" indent="0" fontAlgn="base">
              <a:buNone/>
            </a:pPr>
            <a:r>
              <a:rPr lang="en-US" b="1"/>
              <a:t>Q</a:t>
            </a:r>
            <a:r>
              <a:rPr lang="en-US" altLang="zh-CN" b="1"/>
              <a:t>3</a:t>
            </a:r>
            <a:r>
              <a:rPr lang="en-US" b="1"/>
              <a:t>.1 </a:t>
            </a:r>
            <a:r>
              <a:rPr lang="en-US"/>
              <a:t>basic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Local variable c1 is allocated upon each invocation of </a:t>
            </a:r>
            <a:r>
              <a:rPr lang="en-US" err="1"/>
              <a:t>my_func</a:t>
            </a:r>
            <a:r>
              <a:rPr lang="en-US"/>
              <a:t> and de-allocated upon its return.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Local variable c2 is allocated upon each invocation of </a:t>
            </a:r>
            <a:r>
              <a:rPr lang="en-US" err="1"/>
              <a:t>my_func</a:t>
            </a:r>
            <a:r>
              <a:rPr lang="en-US"/>
              <a:t> and de-allocated upon its return.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Local variable c1 and c2 always have the same value right before the return of </a:t>
            </a:r>
            <a:r>
              <a:rPr lang="en-US" err="1"/>
              <a:t>my_func</a:t>
            </a:r>
            <a:r>
              <a:rPr lang="en-US"/>
              <a:t>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Local variable c1 has scope within function </a:t>
            </a:r>
            <a:r>
              <a:rPr lang="en-US" err="1"/>
              <a:t>my_func</a:t>
            </a:r>
            <a:r>
              <a:rPr lang="en-US"/>
              <a:t> and cannot be referred to from outside of this function.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Local variable c2 has scope within function </a:t>
            </a:r>
            <a:r>
              <a:rPr lang="en-US" err="1"/>
              <a:t>my_func</a:t>
            </a:r>
            <a:r>
              <a:rPr lang="en-US"/>
              <a:t> and cannot be referred to from outside of this function.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940" y="481330"/>
            <a:ext cx="2882900" cy="1790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68390" y="5665569"/>
            <a:ext cx="50227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When “static” prefix local variables: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Initialized once, never deallocated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>
                <a:solidFill>
                  <a:schemeClr val="accent1"/>
                </a:solidFill>
              </a:rPr>
              <a:t>Any change persists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across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function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invocations</a:t>
            </a: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like a global variable, except with local scope </a:t>
            </a:r>
          </a:p>
        </p:txBody>
      </p:sp>
      <p:sp>
        <p:nvSpPr>
          <p:cNvPr id="6" name="Oval 5"/>
          <p:cNvSpPr/>
          <p:nvPr/>
        </p:nvSpPr>
        <p:spPr>
          <a:xfrm>
            <a:off x="321967" y="3176454"/>
            <a:ext cx="3412907" cy="68720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21967" y="4435709"/>
            <a:ext cx="3412907" cy="68720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1967" y="5113314"/>
            <a:ext cx="3412907" cy="68720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CFB-443A-804D-859E-779B936FFEA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5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</a:t>
            </a:r>
            <a:r>
              <a:rPr lang="en-US" altLang="zh-CN" dirty="0"/>
              <a:t>3</a:t>
            </a:r>
            <a:r>
              <a:rPr lang="en-US" dirty="0"/>
              <a:t> Static for local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60380" cy="4351338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/>
              <a:t>Suppose one executes the following code snippet:</a:t>
            </a:r>
          </a:p>
          <a:p>
            <a:pPr marL="457200" lvl="1" indent="0">
              <a:buNone/>
            </a:pPr>
            <a:r>
              <a:rPr lang="en-US" err="1"/>
              <a:t>my_func</a:t>
            </a:r>
            <a:r>
              <a:rPr lang="en-US"/>
              <a:t>(</a:t>
            </a:r>
            <a:r>
              <a:rPr lang="en-US">
                <a:solidFill>
                  <a:schemeClr val="accent4">
                    <a:lumMod val="75000"/>
                  </a:schemeClr>
                </a:solidFill>
              </a:rPr>
              <a:t>10</a:t>
            </a:r>
            <a:r>
              <a:rPr lang="en-US"/>
              <a:t>); </a:t>
            </a:r>
          </a:p>
          <a:p>
            <a:pPr marL="457200" lvl="1" indent="0">
              <a:buNone/>
            </a:pPr>
            <a:r>
              <a:rPr lang="en-US" err="1"/>
              <a:t>my_func</a:t>
            </a:r>
            <a:r>
              <a:rPr lang="en-US"/>
              <a:t>(</a:t>
            </a:r>
            <a:r>
              <a:rPr lang="en-US">
                <a:solidFill>
                  <a:schemeClr val="accent4">
                    <a:lumMod val="75000"/>
                  </a:schemeClr>
                </a:solidFill>
              </a:rPr>
              <a:t>20</a:t>
            </a:r>
            <a:r>
              <a:rPr lang="en-US"/>
              <a:t>);</a:t>
            </a:r>
            <a:endParaRPr lang="en-US" b="1"/>
          </a:p>
          <a:p>
            <a:pPr marL="0" indent="0" fontAlgn="base">
              <a:buNone/>
            </a:pPr>
            <a:r>
              <a:rPr lang="en-US"/>
              <a:t>Which of the following statements are true?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Right before returning from </a:t>
            </a:r>
            <a:r>
              <a:rPr lang="en-US" err="1"/>
              <a:t>my_func</a:t>
            </a:r>
            <a:r>
              <a:rPr lang="en-US"/>
              <a:t>(20), variable c1 has value 20.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Right before returning from </a:t>
            </a:r>
            <a:r>
              <a:rPr lang="en-US" err="1"/>
              <a:t>my_func</a:t>
            </a:r>
            <a:r>
              <a:rPr lang="en-US"/>
              <a:t>(20), variable c1 has value 30.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Right before returning from </a:t>
            </a:r>
            <a:r>
              <a:rPr lang="en-US" err="1"/>
              <a:t>my_func</a:t>
            </a:r>
            <a:r>
              <a:rPr lang="en-US"/>
              <a:t>(20), variable c2 has value 20.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Right before returning from </a:t>
            </a:r>
            <a:r>
              <a:rPr lang="en-US" err="1"/>
              <a:t>my_func</a:t>
            </a:r>
            <a:r>
              <a:rPr lang="en-US"/>
              <a:t>(20), variable c2 has value 30.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680" y="629920"/>
            <a:ext cx="2882900" cy="17907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02271" y="4611039"/>
            <a:ext cx="3412907" cy="5791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97093" y="4031891"/>
            <a:ext cx="3412907" cy="5791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CFB-443A-804D-859E-779B936FFE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71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93F3D-51A5-3845-AE25-000987EDC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7423A-A231-1A48-B6AA-79043E70D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c1 is allocated and assigned with value 0 </a:t>
            </a:r>
            <a:r>
              <a:rPr lang="en-US" dirty="0">
                <a:solidFill>
                  <a:srgbClr val="FF0000"/>
                </a:solidFill>
              </a:rPr>
              <a:t>// c1=0</a:t>
            </a:r>
            <a:endParaRPr lang="en-US" dirty="0"/>
          </a:p>
          <a:p>
            <a:r>
              <a:rPr lang="en-US" dirty="0" err="1"/>
              <a:t>my_func</a:t>
            </a:r>
            <a:r>
              <a:rPr lang="en-US" dirty="0"/>
              <a:t>(10)</a:t>
            </a:r>
          </a:p>
          <a:p>
            <a:pPr lvl="1"/>
            <a:r>
              <a:rPr lang="en-US" dirty="0"/>
              <a:t>c2 allocated and assigned with value 0   </a:t>
            </a:r>
            <a:r>
              <a:rPr lang="en-US" dirty="0">
                <a:solidFill>
                  <a:srgbClr val="FF0000"/>
                </a:solidFill>
              </a:rPr>
              <a:t>// c2=0</a:t>
            </a:r>
            <a:endParaRPr lang="en-US" dirty="0"/>
          </a:p>
          <a:p>
            <a:pPr lvl="1"/>
            <a:r>
              <a:rPr lang="en-US" dirty="0"/>
              <a:t>c1+=10    </a:t>
            </a:r>
            <a:r>
              <a:rPr lang="en-US" dirty="0">
                <a:solidFill>
                  <a:srgbClr val="FF0000"/>
                </a:solidFill>
              </a:rPr>
              <a:t>// c1=10</a:t>
            </a:r>
          </a:p>
          <a:p>
            <a:pPr lvl="1"/>
            <a:r>
              <a:rPr lang="en-US" dirty="0"/>
              <a:t>c2+=10    </a:t>
            </a:r>
            <a:r>
              <a:rPr lang="en-US" dirty="0">
                <a:solidFill>
                  <a:srgbClr val="FF0000"/>
                </a:solidFill>
              </a:rPr>
              <a:t>// c2=10</a:t>
            </a:r>
          </a:p>
          <a:p>
            <a:pPr lvl="1"/>
            <a:r>
              <a:rPr lang="en-US" altLang="zh-CN" dirty="0">
                <a:solidFill>
                  <a:srgbClr val="FFC000"/>
                </a:solidFill>
              </a:rPr>
              <a:t>Function</a:t>
            </a:r>
            <a:r>
              <a:rPr lang="zh-CN" altLang="en-US" dirty="0">
                <a:solidFill>
                  <a:srgbClr val="FFC000"/>
                </a:solidFill>
              </a:rPr>
              <a:t> </a:t>
            </a:r>
            <a:r>
              <a:rPr lang="en-US" altLang="zh-CN" dirty="0">
                <a:solidFill>
                  <a:srgbClr val="FFC000"/>
                </a:solidFill>
              </a:rPr>
              <a:t>return</a:t>
            </a:r>
            <a:r>
              <a:rPr lang="zh-CN" altLang="en-US" dirty="0">
                <a:solidFill>
                  <a:srgbClr val="FFC000"/>
                </a:solidFill>
              </a:rPr>
              <a:t> </a:t>
            </a:r>
            <a:r>
              <a:rPr lang="en-US" altLang="zh-CN" dirty="0">
                <a:solidFill>
                  <a:srgbClr val="FFC000"/>
                </a:solidFill>
              </a:rPr>
              <a:t>(c2</a:t>
            </a:r>
            <a:r>
              <a:rPr lang="zh-CN" altLang="en-US" dirty="0">
                <a:solidFill>
                  <a:srgbClr val="FFC000"/>
                </a:solidFill>
              </a:rPr>
              <a:t> </a:t>
            </a:r>
            <a:r>
              <a:rPr lang="en-US" altLang="zh-CN" dirty="0">
                <a:solidFill>
                  <a:srgbClr val="FFC000"/>
                </a:solidFill>
              </a:rPr>
              <a:t>is</a:t>
            </a:r>
            <a:r>
              <a:rPr lang="zh-CN" altLang="en-US" dirty="0">
                <a:solidFill>
                  <a:srgbClr val="FFC000"/>
                </a:solidFill>
              </a:rPr>
              <a:t> </a:t>
            </a:r>
            <a:r>
              <a:rPr lang="en-US" altLang="zh-CN" dirty="0">
                <a:solidFill>
                  <a:srgbClr val="FFC000"/>
                </a:solidFill>
              </a:rPr>
              <a:t>de-allocated)</a:t>
            </a:r>
            <a:endParaRPr lang="en-US" dirty="0">
              <a:solidFill>
                <a:srgbClr val="FFC000"/>
              </a:solidFill>
            </a:endParaRPr>
          </a:p>
          <a:p>
            <a:r>
              <a:rPr lang="en-US" dirty="0" err="1"/>
              <a:t>my_func</a:t>
            </a:r>
            <a:r>
              <a:rPr lang="en-US" dirty="0"/>
              <a:t>(20)</a:t>
            </a:r>
          </a:p>
          <a:p>
            <a:pPr lvl="1"/>
            <a:r>
              <a:rPr lang="en-US" dirty="0"/>
              <a:t>c2 allocated and assigned with value 0   </a:t>
            </a:r>
            <a:r>
              <a:rPr lang="en-US" dirty="0">
                <a:solidFill>
                  <a:srgbClr val="FF0000"/>
                </a:solidFill>
              </a:rPr>
              <a:t>// c2=0</a:t>
            </a:r>
            <a:endParaRPr lang="en-US" dirty="0"/>
          </a:p>
          <a:p>
            <a:pPr lvl="1"/>
            <a:r>
              <a:rPr lang="en-US" dirty="0"/>
              <a:t>c1+=10    </a:t>
            </a:r>
            <a:r>
              <a:rPr lang="en-US" dirty="0">
                <a:solidFill>
                  <a:srgbClr val="FF0000"/>
                </a:solidFill>
              </a:rPr>
              <a:t>// c1=30</a:t>
            </a:r>
          </a:p>
          <a:p>
            <a:pPr lvl="1"/>
            <a:r>
              <a:rPr lang="en-US" dirty="0"/>
              <a:t>c2+=</a:t>
            </a:r>
            <a:r>
              <a:rPr lang="en-US" altLang="zh-CN" dirty="0"/>
              <a:t>2</a:t>
            </a:r>
            <a:r>
              <a:rPr lang="en-US" dirty="0"/>
              <a:t>0    </a:t>
            </a:r>
            <a:r>
              <a:rPr lang="en-US" dirty="0">
                <a:solidFill>
                  <a:srgbClr val="FF0000"/>
                </a:solidFill>
              </a:rPr>
              <a:t>// c2=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0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38BF09-E6F6-AE4B-BBC1-B5A21F6E6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54B889-6C8F-8946-8245-8477ACA7F2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680" y="629920"/>
            <a:ext cx="28829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34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371</TotalTime>
  <Words>1409</Words>
  <Application>Microsoft Macintosh PowerPoint</Application>
  <PresentationFormat>Widescreen</PresentationFormat>
  <Paragraphs>338</Paragraphs>
  <Slides>30</Slides>
  <Notes>22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DengXian</vt:lpstr>
      <vt:lpstr>宋体</vt:lpstr>
      <vt:lpstr>Arial</vt:lpstr>
      <vt:lpstr>Calibri</vt:lpstr>
      <vt:lpstr>Calibri Light</vt:lpstr>
      <vt:lpstr>Mangal</vt:lpstr>
      <vt:lpstr>Office Theme</vt:lpstr>
      <vt:lpstr>CSO-Recitation 06  CSCI-UA 0201-007</vt:lpstr>
      <vt:lpstr>Today’s Topics</vt:lpstr>
      <vt:lpstr>Assessment 05</vt:lpstr>
      <vt:lpstr>Q1 Basic C</vt:lpstr>
      <vt:lpstr>Q2 Static and extern</vt:lpstr>
      <vt:lpstr>Q2 Static and extern</vt:lpstr>
      <vt:lpstr>Q3 Static for local variable</vt:lpstr>
      <vt:lpstr>Q3 Static for local variable</vt:lpstr>
      <vt:lpstr>Execution Breakdown</vt:lpstr>
      <vt:lpstr>Q4 register</vt:lpstr>
      <vt:lpstr>Q5 mov</vt:lpstr>
      <vt:lpstr>Q6 mov</vt:lpstr>
      <vt:lpstr>Q7 mov</vt:lpstr>
      <vt:lpstr>Q8 mov</vt:lpstr>
      <vt:lpstr>Strings</vt:lpstr>
      <vt:lpstr>What are strings?</vt:lpstr>
      <vt:lpstr>Defining a string</vt:lpstr>
      <vt:lpstr>Array of pointers: argv</vt:lpstr>
      <vt:lpstr>Linked list</vt:lpstr>
      <vt:lpstr>Why linked list?</vt:lpstr>
      <vt:lpstr>Advantages and Drawbacks</vt:lpstr>
      <vt:lpstr>Linked list</vt:lpstr>
      <vt:lpstr>Initialize the linked list</vt:lpstr>
      <vt:lpstr>Linked list</vt:lpstr>
      <vt:lpstr>Linked list</vt:lpstr>
      <vt:lpstr>Inserting a node</vt:lpstr>
      <vt:lpstr>Inserting a node</vt:lpstr>
      <vt:lpstr>Inserting a node</vt:lpstr>
      <vt:lpstr>Dynamic memory allocation</vt:lpstr>
      <vt:lpstr>More on linked list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CSO-Recitation 06  CSCI-UA 0201-007</dc:title>
  <dc:creator>Anqi Zhang</dc:creator>
  <cp:lastModifiedBy>Lin jinkun</cp:lastModifiedBy>
  <cp:revision>6</cp:revision>
  <cp:lastPrinted>2021-10-14T00:29:01Z</cp:lastPrinted>
  <dcterms:created xsi:type="dcterms:W3CDTF">2020-10-05T19:37:02Z</dcterms:created>
  <dcterms:modified xsi:type="dcterms:W3CDTF">2021-10-14T00:30:50Z</dcterms:modified>
</cp:coreProperties>
</file>